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sldIdLst>
    <p:sldId id="256" r:id="rId2"/>
    <p:sldId id="257" r:id="rId3"/>
    <p:sldId id="389" r:id="rId4"/>
    <p:sldId id="391" r:id="rId5"/>
    <p:sldId id="394" r:id="rId6"/>
    <p:sldId id="406" r:id="rId7"/>
    <p:sldId id="407" r:id="rId8"/>
    <p:sldId id="408" r:id="rId9"/>
    <p:sldId id="386" r:id="rId10"/>
    <p:sldId id="388" r:id="rId11"/>
    <p:sldId id="341" r:id="rId12"/>
    <p:sldId id="403" r:id="rId13"/>
    <p:sldId id="392" r:id="rId14"/>
    <p:sldId id="405" r:id="rId15"/>
    <p:sldId id="398" r:id="rId16"/>
    <p:sldId id="400" r:id="rId17"/>
    <p:sldId id="399" r:id="rId18"/>
    <p:sldId id="409" r:id="rId19"/>
    <p:sldId id="393" r:id="rId20"/>
    <p:sldId id="404" r:id="rId21"/>
    <p:sldId id="402" r:id="rId22"/>
    <p:sldId id="385" r:id="rId23"/>
    <p:sldId id="390" r:id="rId24"/>
    <p:sldId id="395" r:id="rId25"/>
    <p:sldId id="396" r:id="rId26"/>
    <p:sldId id="397" r:id="rId27"/>
    <p:sldId id="342" r:id="rId28"/>
    <p:sldId id="349" r:id="rId29"/>
    <p:sldId id="348" r:id="rId30"/>
    <p:sldId id="347" r:id="rId31"/>
    <p:sldId id="350" r:id="rId32"/>
    <p:sldId id="351" r:id="rId33"/>
    <p:sldId id="352" r:id="rId34"/>
    <p:sldId id="353" r:id="rId35"/>
    <p:sldId id="354" r:id="rId36"/>
    <p:sldId id="355" r:id="rId37"/>
    <p:sldId id="356" r:id="rId38"/>
    <p:sldId id="357" r:id="rId39"/>
    <p:sldId id="427" r:id="rId40"/>
    <p:sldId id="358" r:id="rId41"/>
    <p:sldId id="359" r:id="rId42"/>
    <p:sldId id="360" r:id="rId43"/>
    <p:sldId id="361" r:id="rId44"/>
    <p:sldId id="362" r:id="rId45"/>
    <p:sldId id="363" r:id="rId46"/>
    <p:sldId id="425" r:id="rId47"/>
    <p:sldId id="364" r:id="rId48"/>
    <p:sldId id="365" r:id="rId49"/>
    <p:sldId id="366" r:id="rId50"/>
    <p:sldId id="422" r:id="rId51"/>
    <p:sldId id="367" r:id="rId52"/>
    <p:sldId id="368" r:id="rId53"/>
    <p:sldId id="369" r:id="rId54"/>
    <p:sldId id="426" r:id="rId55"/>
    <p:sldId id="401" r:id="rId56"/>
    <p:sldId id="370" r:id="rId57"/>
    <p:sldId id="371" r:id="rId58"/>
    <p:sldId id="372" r:id="rId59"/>
    <p:sldId id="373" r:id="rId60"/>
    <p:sldId id="410" r:id="rId61"/>
    <p:sldId id="374" r:id="rId62"/>
    <p:sldId id="375" r:id="rId63"/>
    <p:sldId id="376" r:id="rId64"/>
    <p:sldId id="377" r:id="rId65"/>
    <p:sldId id="378" r:id="rId66"/>
    <p:sldId id="379" r:id="rId67"/>
    <p:sldId id="380" r:id="rId68"/>
    <p:sldId id="381" r:id="rId69"/>
    <p:sldId id="382" r:id="rId70"/>
    <p:sldId id="383" r:id="rId71"/>
    <p:sldId id="384" r:id="rId72"/>
    <p:sldId id="428" r:id="rId73"/>
    <p:sldId id="411" r:id="rId74"/>
    <p:sldId id="423" r:id="rId75"/>
    <p:sldId id="424" r:id="rId76"/>
    <p:sldId id="412" r:id="rId77"/>
    <p:sldId id="417" r:id="rId78"/>
    <p:sldId id="415" r:id="rId79"/>
    <p:sldId id="420" r:id="rId80"/>
    <p:sldId id="416" r:id="rId81"/>
    <p:sldId id="418" r:id="rId82"/>
    <p:sldId id="419" r:id="rId83"/>
    <p:sldId id="421" r:id="rId84"/>
    <p:sldId id="338" r:id="rId85"/>
  </p:sldIdLst>
  <p:sldSz cx="9144000" cy="6858000" type="screen4x3"/>
  <p:notesSz cx="6858000" cy="9144000"/>
  <p:custDataLst>
    <p:tags r:id="rId87"/>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4" userDrawn="1">
          <p15:clr>
            <a:srgbClr val="A4A3A4"/>
          </p15:clr>
        </p15:guide>
        <p15:guide id="2" pos="45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E2F"/>
    <a:srgbClr val="0000DC"/>
    <a:srgbClr val="27D32C"/>
    <a:srgbClr val="008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26F594-6F70-438C-A700-F9A6E429BAE5}" v="25" dt="2023-09-21T11:09:53.457"/>
  </p1510:revLst>
</p1510:revInfo>
</file>

<file path=ppt/tableStyles.xml><?xml version="1.0" encoding="utf-8"?>
<a:tblStyleLst xmlns:a="http://schemas.openxmlformats.org/drawingml/2006/main" def="{5C22544A-7EE6-4342-B048-85BDC9FD1C3A}">
  <a:tblStyle styleId="{8FD4443E-F989-4FC4-A0C8-D5A2AF1F390B}" styleName="Tmavý styl 1 – zvýraznění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Tmavý styl 1 – zvýraznění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Tmavý styl 1 – zvýraznění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Střední styl 3 – zvýraznění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14" autoAdjust="0"/>
    <p:restoredTop sz="94660"/>
  </p:normalViewPr>
  <p:slideViewPr>
    <p:cSldViewPr snapToGrid="0" showGuides="1">
      <p:cViewPr varScale="1">
        <p:scale>
          <a:sx n="107" d="100"/>
          <a:sy n="107" d="100"/>
        </p:scale>
        <p:origin x="792" y="102"/>
      </p:cViewPr>
      <p:guideLst>
        <p:guide orient="horz" pos="2704"/>
        <p:guide pos="451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 Vaňhara" userId="b77b2b62-c328-4055-bfa7-eb5ebdc5fe98" providerId="ADAL" clId="{FD26F594-6F70-438C-A700-F9A6E429BAE5}"/>
    <pc:docChg chg="custSel addSld modSld">
      <pc:chgData name="Petr Vaňhara" userId="b77b2b62-c328-4055-bfa7-eb5ebdc5fe98" providerId="ADAL" clId="{FD26F594-6F70-438C-A700-F9A6E429BAE5}" dt="2023-09-22T09:05:36.332" v="500" actId="20577"/>
      <pc:docMkLst>
        <pc:docMk/>
      </pc:docMkLst>
      <pc:sldChg chg="modSp mod">
        <pc:chgData name="Petr Vaňhara" userId="b77b2b62-c328-4055-bfa7-eb5ebdc5fe98" providerId="ADAL" clId="{FD26F594-6F70-438C-A700-F9A6E429BAE5}" dt="2023-09-22T08:53:00.763" v="449" actId="20577"/>
        <pc:sldMkLst>
          <pc:docMk/>
          <pc:sldMk cId="2873828318" sldId="341"/>
        </pc:sldMkLst>
        <pc:spChg chg="mod">
          <ac:chgData name="Petr Vaňhara" userId="b77b2b62-c328-4055-bfa7-eb5ebdc5fe98" providerId="ADAL" clId="{FD26F594-6F70-438C-A700-F9A6E429BAE5}" dt="2023-09-22T08:53:00.763" v="449" actId="20577"/>
          <ac:spMkLst>
            <pc:docMk/>
            <pc:sldMk cId="2873828318" sldId="341"/>
            <ac:spMk id="7" creationId="{00000000-0000-0000-0000-000000000000}"/>
          </ac:spMkLst>
        </pc:spChg>
      </pc:sldChg>
      <pc:sldChg chg="delSp modSp mod">
        <pc:chgData name="Petr Vaňhara" userId="b77b2b62-c328-4055-bfa7-eb5ebdc5fe98" providerId="ADAL" clId="{FD26F594-6F70-438C-A700-F9A6E429BAE5}" dt="2023-09-21T11:00:05.329" v="378" actId="20577"/>
        <pc:sldMkLst>
          <pc:docMk/>
          <pc:sldMk cId="885482601" sldId="358"/>
        </pc:sldMkLst>
        <pc:spChg chg="mod">
          <ac:chgData name="Petr Vaňhara" userId="b77b2b62-c328-4055-bfa7-eb5ebdc5fe98" providerId="ADAL" clId="{FD26F594-6F70-438C-A700-F9A6E429BAE5}" dt="2023-09-21T10:59:20.968" v="346" actId="1076"/>
          <ac:spMkLst>
            <pc:docMk/>
            <pc:sldMk cId="885482601" sldId="358"/>
            <ac:spMk id="5" creationId="{2CFB7796-D1D3-969F-261B-CAA78574E7BC}"/>
          </ac:spMkLst>
        </pc:spChg>
        <pc:spChg chg="mod">
          <ac:chgData name="Petr Vaňhara" userId="b77b2b62-c328-4055-bfa7-eb5ebdc5fe98" providerId="ADAL" clId="{FD26F594-6F70-438C-A700-F9A6E429BAE5}" dt="2023-09-21T11:00:05.329" v="378" actId="20577"/>
          <ac:spMkLst>
            <pc:docMk/>
            <pc:sldMk cId="885482601" sldId="358"/>
            <ac:spMk id="472067" creationId="{3284D098-2DF5-4506-B59A-77FA3942D114}"/>
          </ac:spMkLst>
        </pc:spChg>
        <pc:picChg chg="mod">
          <ac:chgData name="Petr Vaňhara" userId="b77b2b62-c328-4055-bfa7-eb5ebdc5fe98" providerId="ADAL" clId="{FD26F594-6F70-438C-A700-F9A6E429BAE5}" dt="2023-09-21T10:59:39.718" v="350" actId="1076"/>
          <ac:picMkLst>
            <pc:docMk/>
            <pc:sldMk cId="885482601" sldId="358"/>
            <ac:picMk id="7170" creationId="{CC38746F-8BF2-42E4-8A4B-2CFB984F2A55}"/>
          </ac:picMkLst>
        </pc:picChg>
        <pc:picChg chg="del mod">
          <ac:chgData name="Petr Vaňhara" userId="b77b2b62-c328-4055-bfa7-eb5ebdc5fe98" providerId="ADAL" clId="{FD26F594-6F70-438C-A700-F9A6E429BAE5}" dt="2023-09-21T10:58:48.907" v="339" actId="478"/>
          <ac:picMkLst>
            <pc:docMk/>
            <pc:sldMk cId="885482601" sldId="358"/>
            <ac:picMk id="32772" creationId="{00000000-0000-0000-0000-000000000000}"/>
          </ac:picMkLst>
        </pc:picChg>
      </pc:sldChg>
      <pc:sldChg chg="addSp delSp modSp mod">
        <pc:chgData name="Petr Vaňhara" userId="b77b2b62-c328-4055-bfa7-eb5ebdc5fe98" providerId="ADAL" clId="{FD26F594-6F70-438C-A700-F9A6E429BAE5}" dt="2023-09-21T11:04:27.641" v="402" actId="478"/>
        <pc:sldMkLst>
          <pc:docMk/>
          <pc:sldMk cId="2588165881" sldId="359"/>
        </pc:sldMkLst>
        <pc:spChg chg="add del mod">
          <ac:chgData name="Petr Vaňhara" userId="b77b2b62-c328-4055-bfa7-eb5ebdc5fe98" providerId="ADAL" clId="{FD26F594-6F70-438C-A700-F9A6E429BAE5}" dt="2023-09-21T11:04:21.607" v="398" actId="478"/>
          <ac:spMkLst>
            <pc:docMk/>
            <pc:sldMk cId="2588165881" sldId="359"/>
            <ac:spMk id="4" creationId="{22C9AD2B-ECD1-014C-3761-1ABBDBAD6B1F}"/>
          </ac:spMkLst>
        </pc:spChg>
        <pc:spChg chg="add del mod">
          <ac:chgData name="Petr Vaňhara" userId="b77b2b62-c328-4055-bfa7-eb5ebdc5fe98" providerId="ADAL" clId="{FD26F594-6F70-438C-A700-F9A6E429BAE5}" dt="2023-09-21T11:04:22.600" v="399" actId="478"/>
          <ac:spMkLst>
            <pc:docMk/>
            <pc:sldMk cId="2588165881" sldId="359"/>
            <ac:spMk id="5" creationId="{6E079B67-F3E6-0426-5EC5-22B98A657130}"/>
          </ac:spMkLst>
        </pc:spChg>
        <pc:spChg chg="add del mod">
          <ac:chgData name="Petr Vaňhara" userId="b77b2b62-c328-4055-bfa7-eb5ebdc5fe98" providerId="ADAL" clId="{FD26F594-6F70-438C-A700-F9A6E429BAE5}" dt="2023-09-21T11:04:23.255" v="400" actId="478"/>
          <ac:spMkLst>
            <pc:docMk/>
            <pc:sldMk cId="2588165881" sldId="359"/>
            <ac:spMk id="6" creationId="{FA6C71E5-E874-DC0E-8E61-7FE429C408E8}"/>
          </ac:spMkLst>
        </pc:spChg>
        <pc:spChg chg="add del mod">
          <ac:chgData name="Petr Vaňhara" userId="b77b2b62-c328-4055-bfa7-eb5ebdc5fe98" providerId="ADAL" clId="{FD26F594-6F70-438C-A700-F9A6E429BAE5}" dt="2023-09-21T11:04:24.685" v="401" actId="478"/>
          <ac:spMkLst>
            <pc:docMk/>
            <pc:sldMk cId="2588165881" sldId="359"/>
            <ac:spMk id="7" creationId="{41A8DD96-DFFF-74E7-8C78-F165CC84047C}"/>
          </ac:spMkLst>
        </pc:spChg>
        <pc:spChg chg="add del mod">
          <ac:chgData name="Petr Vaňhara" userId="b77b2b62-c328-4055-bfa7-eb5ebdc5fe98" providerId="ADAL" clId="{FD26F594-6F70-438C-A700-F9A6E429BAE5}" dt="2023-09-21T11:04:27.641" v="402" actId="478"/>
          <ac:spMkLst>
            <pc:docMk/>
            <pc:sldMk cId="2588165881" sldId="359"/>
            <ac:spMk id="8" creationId="{A01233A2-36AC-B094-DFB0-1BA35FBC06DA}"/>
          </ac:spMkLst>
        </pc:spChg>
      </pc:sldChg>
      <pc:sldChg chg="modSp mod">
        <pc:chgData name="Petr Vaňhara" userId="b77b2b62-c328-4055-bfa7-eb5ebdc5fe98" providerId="ADAL" clId="{FD26F594-6F70-438C-A700-F9A6E429BAE5}" dt="2023-09-22T09:05:36.332" v="500" actId="20577"/>
        <pc:sldMkLst>
          <pc:docMk/>
          <pc:sldMk cId="4258642843" sldId="368"/>
        </pc:sldMkLst>
        <pc:spChg chg="mod">
          <ac:chgData name="Petr Vaňhara" userId="b77b2b62-c328-4055-bfa7-eb5ebdc5fe98" providerId="ADAL" clId="{FD26F594-6F70-438C-A700-F9A6E429BAE5}" dt="2023-09-22T09:05:36.332" v="500" actId="20577"/>
          <ac:spMkLst>
            <pc:docMk/>
            <pc:sldMk cId="4258642843" sldId="368"/>
            <ac:spMk id="552964" creationId="{DDC03382-3936-4CCE-8C9B-496550F84A92}"/>
          </ac:spMkLst>
        </pc:spChg>
      </pc:sldChg>
      <pc:sldChg chg="modSp mod">
        <pc:chgData name="Petr Vaňhara" userId="b77b2b62-c328-4055-bfa7-eb5ebdc5fe98" providerId="ADAL" clId="{FD26F594-6F70-438C-A700-F9A6E429BAE5}" dt="2023-09-21T10:36:00.987" v="83" actId="108"/>
        <pc:sldMkLst>
          <pc:docMk/>
          <pc:sldMk cId="1153661772" sldId="371"/>
        </pc:sldMkLst>
        <pc:spChg chg="mod">
          <ac:chgData name="Petr Vaňhara" userId="b77b2b62-c328-4055-bfa7-eb5ebdc5fe98" providerId="ADAL" clId="{FD26F594-6F70-438C-A700-F9A6E429BAE5}" dt="2023-09-21T10:35:58.146" v="82" actId="108"/>
          <ac:spMkLst>
            <pc:docMk/>
            <pc:sldMk cId="1153661772" sldId="371"/>
            <ac:spMk id="57347" creationId="{00000000-0000-0000-0000-000000000000}"/>
          </ac:spMkLst>
        </pc:spChg>
        <pc:spChg chg="mod">
          <ac:chgData name="Petr Vaňhara" userId="b77b2b62-c328-4055-bfa7-eb5ebdc5fe98" providerId="ADAL" clId="{FD26F594-6F70-438C-A700-F9A6E429BAE5}" dt="2023-09-21T10:36:00.987" v="83" actId="108"/>
          <ac:spMkLst>
            <pc:docMk/>
            <pc:sldMk cId="1153661772" sldId="371"/>
            <ac:spMk id="57348" creationId="{00000000-0000-0000-0000-000000000000}"/>
          </ac:spMkLst>
        </pc:spChg>
      </pc:sldChg>
      <pc:sldChg chg="modSp mod">
        <pc:chgData name="Petr Vaňhara" userId="b77b2b62-c328-4055-bfa7-eb5ebdc5fe98" providerId="ADAL" clId="{FD26F594-6F70-438C-A700-F9A6E429BAE5}" dt="2023-09-21T10:35:32.623" v="81" actId="20577"/>
        <pc:sldMkLst>
          <pc:docMk/>
          <pc:sldMk cId="124160851" sldId="373"/>
        </pc:sldMkLst>
        <pc:spChg chg="mod">
          <ac:chgData name="Petr Vaňhara" userId="b77b2b62-c328-4055-bfa7-eb5ebdc5fe98" providerId="ADAL" clId="{FD26F594-6F70-438C-A700-F9A6E429BAE5}" dt="2023-09-21T10:35:32.623" v="81" actId="20577"/>
          <ac:spMkLst>
            <pc:docMk/>
            <pc:sldMk cId="124160851" sldId="373"/>
            <ac:spMk id="482307" creationId="{AE01BAC8-787A-4503-87DB-67EF3017AE66}"/>
          </ac:spMkLst>
        </pc:spChg>
      </pc:sldChg>
      <pc:sldChg chg="modSp mod">
        <pc:chgData name="Petr Vaňhara" userId="b77b2b62-c328-4055-bfa7-eb5ebdc5fe98" providerId="ADAL" clId="{FD26F594-6F70-438C-A700-F9A6E429BAE5}" dt="2023-09-21T10:35:07.309" v="80" actId="108"/>
        <pc:sldMkLst>
          <pc:docMk/>
          <pc:sldMk cId="357291249" sldId="381"/>
        </pc:sldMkLst>
        <pc:spChg chg="mod">
          <ac:chgData name="Petr Vaňhara" userId="b77b2b62-c328-4055-bfa7-eb5ebdc5fe98" providerId="ADAL" clId="{FD26F594-6F70-438C-A700-F9A6E429BAE5}" dt="2023-09-21T10:35:07.309" v="80" actId="108"/>
          <ac:spMkLst>
            <pc:docMk/>
            <pc:sldMk cId="357291249" sldId="381"/>
            <ac:spMk id="74755" creationId="{00000000-0000-0000-0000-000000000000}"/>
          </ac:spMkLst>
        </pc:spChg>
      </pc:sldChg>
      <pc:sldChg chg="addSp modSp mod">
        <pc:chgData name="Petr Vaňhara" userId="b77b2b62-c328-4055-bfa7-eb5ebdc5fe98" providerId="ADAL" clId="{FD26F594-6F70-438C-A700-F9A6E429BAE5}" dt="2023-09-21T10:34:14.654" v="79" actId="1035"/>
        <pc:sldMkLst>
          <pc:docMk/>
          <pc:sldMk cId="3426308573" sldId="415"/>
        </pc:sldMkLst>
        <pc:spChg chg="add mod">
          <ac:chgData name="Petr Vaňhara" userId="b77b2b62-c328-4055-bfa7-eb5ebdc5fe98" providerId="ADAL" clId="{FD26F594-6F70-438C-A700-F9A6E429BAE5}" dt="2023-09-21T10:34:08.499" v="73" actId="1076"/>
          <ac:spMkLst>
            <pc:docMk/>
            <pc:sldMk cId="3426308573" sldId="415"/>
            <ac:spMk id="5" creationId="{78AE6701-5F2B-4B23-C2F5-1BE2A12FD81A}"/>
          </ac:spMkLst>
        </pc:spChg>
        <pc:spChg chg="add mod">
          <ac:chgData name="Petr Vaňhara" userId="b77b2b62-c328-4055-bfa7-eb5ebdc5fe98" providerId="ADAL" clId="{FD26F594-6F70-438C-A700-F9A6E429BAE5}" dt="2023-09-21T10:34:11.531" v="74" actId="1076"/>
          <ac:spMkLst>
            <pc:docMk/>
            <pc:sldMk cId="3426308573" sldId="415"/>
            <ac:spMk id="7" creationId="{9EFDF4FD-73A8-B564-E8D4-31AF39921145}"/>
          </ac:spMkLst>
        </pc:spChg>
        <pc:spChg chg="add mod ord">
          <ac:chgData name="Petr Vaňhara" userId="b77b2b62-c328-4055-bfa7-eb5ebdc5fe98" providerId="ADAL" clId="{FD26F594-6F70-438C-A700-F9A6E429BAE5}" dt="2023-09-21T10:33:57.465" v="71" actId="207"/>
          <ac:spMkLst>
            <pc:docMk/>
            <pc:sldMk cId="3426308573" sldId="415"/>
            <ac:spMk id="8" creationId="{50A16176-2DDE-B4F6-E7EB-52BB82FE44B1}"/>
          </ac:spMkLst>
        </pc:spChg>
        <pc:spChg chg="mod">
          <ac:chgData name="Petr Vaňhara" userId="b77b2b62-c328-4055-bfa7-eb5ebdc5fe98" providerId="ADAL" clId="{FD26F594-6F70-438C-A700-F9A6E429BAE5}" dt="2023-09-21T10:29:44.819" v="22" actId="20577"/>
          <ac:spMkLst>
            <pc:docMk/>
            <pc:sldMk cId="3426308573" sldId="415"/>
            <ac:spMk id="10" creationId="{4FBD5B82-0EEA-41EF-A3FE-2B9E37D680A3}"/>
          </ac:spMkLst>
        </pc:spChg>
        <pc:picChg chg="add mod">
          <ac:chgData name="Petr Vaňhara" userId="b77b2b62-c328-4055-bfa7-eb5ebdc5fe98" providerId="ADAL" clId="{FD26F594-6F70-438C-A700-F9A6E429BAE5}" dt="2023-09-21T10:34:14.654" v="79" actId="1035"/>
          <ac:picMkLst>
            <pc:docMk/>
            <pc:sldMk cId="3426308573" sldId="415"/>
            <ac:picMk id="3" creationId="{C94C5C0E-4339-730C-24B2-937A8764F523}"/>
          </ac:picMkLst>
        </pc:picChg>
      </pc:sldChg>
      <pc:sldChg chg="addSp delSp modSp add mod">
        <pc:chgData name="Petr Vaňhara" userId="b77b2b62-c328-4055-bfa7-eb5ebdc5fe98" providerId="ADAL" clId="{FD26F594-6F70-438C-A700-F9A6E429BAE5}" dt="2023-09-21T11:10:36.006" v="442" actId="692"/>
        <pc:sldMkLst>
          <pc:docMk/>
          <pc:sldMk cId="3083176653" sldId="425"/>
        </pc:sldMkLst>
        <pc:spChg chg="add mod">
          <ac:chgData name="Petr Vaňhara" userId="b77b2b62-c328-4055-bfa7-eb5ebdc5fe98" providerId="ADAL" clId="{FD26F594-6F70-438C-A700-F9A6E429BAE5}" dt="2023-09-21T11:05:14.726" v="425" actId="20577"/>
          <ac:spMkLst>
            <pc:docMk/>
            <pc:sldMk cId="3083176653" sldId="425"/>
            <ac:spMk id="6" creationId="{B156953D-6196-3FC4-4D1C-7DD76E0D54DE}"/>
          </ac:spMkLst>
        </pc:spChg>
        <pc:spChg chg="add mod ord">
          <ac:chgData name="Petr Vaňhara" userId="b77b2b62-c328-4055-bfa7-eb5ebdc5fe98" providerId="ADAL" clId="{FD26F594-6F70-438C-A700-F9A6E429BAE5}" dt="2023-09-21T11:10:36.006" v="442" actId="692"/>
          <ac:spMkLst>
            <pc:docMk/>
            <pc:sldMk cId="3083176653" sldId="425"/>
            <ac:spMk id="7" creationId="{F615BB56-3713-9569-1DF6-E86E67EA6C01}"/>
          </ac:spMkLst>
        </pc:spChg>
        <pc:spChg chg="del">
          <ac:chgData name="Petr Vaňhara" userId="b77b2b62-c328-4055-bfa7-eb5ebdc5fe98" providerId="ADAL" clId="{FD26F594-6F70-438C-A700-F9A6E429BAE5}" dt="2023-09-21T10:55:38.489" v="88" actId="478"/>
          <ac:spMkLst>
            <pc:docMk/>
            <pc:sldMk cId="3083176653" sldId="425"/>
            <ac:spMk id="12" creationId="{596C4339-8BEC-41F6-9FC8-2D857EA4BFBC}"/>
          </ac:spMkLst>
        </pc:spChg>
        <pc:spChg chg="del">
          <ac:chgData name="Petr Vaňhara" userId="b77b2b62-c328-4055-bfa7-eb5ebdc5fe98" providerId="ADAL" clId="{FD26F594-6F70-438C-A700-F9A6E429BAE5}" dt="2023-09-21T10:55:36.047" v="86" actId="478"/>
          <ac:spMkLst>
            <pc:docMk/>
            <pc:sldMk cId="3083176653" sldId="425"/>
            <ac:spMk id="41988" creationId="{00000000-0000-0000-0000-000000000000}"/>
          </ac:spMkLst>
        </pc:spChg>
        <pc:spChg chg="del">
          <ac:chgData name="Petr Vaňhara" userId="b77b2b62-c328-4055-bfa7-eb5ebdc5fe98" providerId="ADAL" clId="{FD26F594-6F70-438C-A700-F9A6E429BAE5}" dt="2023-09-21T10:55:36.047" v="86" actId="478"/>
          <ac:spMkLst>
            <pc:docMk/>
            <pc:sldMk cId="3083176653" sldId="425"/>
            <ac:spMk id="41989" creationId="{00000000-0000-0000-0000-000000000000}"/>
          </ac:spMkLst>
        </pc:spChg>
        <pc:spChg chg="del">
          <ac:chgData name="Petr Vaňhara" userId="b77b2b62-c328-4055-bfa7-eb5ebdc5fe98" providerId="ADAL" clId="{FD26F594-6F70-438C-A700-F9A6E429BAE5}" dt="2023-09-21T10:55:36.047" v="86" actId="478"/>
          <ac:spMkLst>
            <pc:docMk/>
            <pc:sldMk cId="3083176653" sldId="425"/>
            <ac:spMk id="41991" creationId="{00000000-0000-0000-0000-000000000000}"/>
          </ac:spMkLst>
        </pc:spChg>
        <pc:spChg chg="del">
          <ac:chgData name="Petr Vaňhara" userId="b77b2b62-c328-4055-bfa7-eb5ebdc5fe98" providerId="ADAL" clId="{FD26F594-6F70-438C-A700-F9A6E429BAE5}" dt="2023-09-21T10:55:36.047" v="86" actId="478"/>
          <ac:spMkLst>
            <pc:docMk/>
            <pc:sldMk cId="3083176653" sldId="425"/>
            <ac:spMk id="41992" creationId="{00000000-0000-0000-0000-000000000000}"/>
          </ac:spMkLst>
        </pc:spChg>
        <pc:spChg chg="del">
          <ac:chgData name="Petr Vaňhara" userId="b77b2b62-c328-4055-bfa7-eb5ebdc5fe98" providerId="ADAL" clId="{FD26F594-6F70-438C-A700-F9A6E429BAE5}" dt="2023-09-21T10:55:36.047" v="86" actId="478"/>
          <ac:spMkLst>
            <pc:docMk/>
            <pc:sldMk cId="3083176653" sldId="425"/>
            <ac:spMk id="565252" creationId="{B236DD33-344B-4757-B0FE-C115D4444284}"/>
          </ac:spMkLst>
        </pc:spChg>
        <pc:picChg chg="add del mod">
          <ac:chgData name="Petr Vaňhara" userId="b77b2b62-c328-4055-bfa7-eb5ebdc5fe98" providerId="ADAL" clId="{FD26F594-6F70-438C-A700-F9A6E429BAE5}" dt="2023-09-21T11:09:52.379" v="429" actId="478"/>
          <ac:picMkLst>
            <pc:docMk/>
            <pc:sldMk cId="3083176653" sldId="425"/>
            <ac:picMk id="5" creationId="{06435D06-654B-8DC2-447B-B9B8DB63E611}"/>
          </ac:picMkLst>
        </pc:picChg>
        <pc:picChg chg="add mod modCrop">
          <ac:chgData name="Petr Vaňhara" userId="b77b2b62-c328-4055-bfa7-eb5ebdc5fe98" providerId="ADAL" clId="{FD26F594-6F70-438C-A700-F9A6E429BAE5}" dt="2023-09-21T11:10:11.095" v="434" actId="14100"/>
          <ac:picMkLst>
            <pc:docMk/>
            <pc:sldMk cId="3083176653" sldId="425"/>
            <ac:picMk id="9" creationId="{E3139E97-80FF-D0A8-C277-9FAF06BF29BE}"/>
          </ac:picMkLst>
        </pc:picChg>
        <pc:picChg chg="del">
          <ac:chgData name="Petr Vaňhara" userId="b77b2b62-c328-4055-bfa7-eb5ebdc5fe98" providerId="ADAL" clId="{FD26F594-6F70-438C-A700-F9A6E429BAE5}" dt="2023-09-21T10:55:34.317" v="85" actId="478"/>
          <ac:picMkLst>
            <pc:docMk/>
            <pc:sldMk cId="3083176653" sldId="425"/>
            <ac:picMk id="41986" creationId="{00000000-0000-0000-0000-000000000000}"/>
          </ac:picMkLst>
        </pc:picChg>
        <pc:picChg chg="del">
          <ac:chgData name="Petr Vaňhara" userId="b77b2b62-c328-4055-bfa7-eb5ebdc5fe98" providerId="ADAL" clId="{FD26F594-6F70-438C-A700-F9A6E429BAE5}" dt="2023-09-21T10:55:37.134" v="87" actId="478"/>
          <ac:picMkLst>
            <pc:docMk/>
            <pc:sldMk cId="3083176653" sldId="425"/>
            <ac:picMk id="41990" creationId="{00000000-0000-0000-0000-000000000000}"/>
          </ac:picMkLst>
        </pc:picChg>
      </pc:sldChg>
      <pc:sldChg chg="addSp delSp modSp add">
        <pc:chgData name="Petr Vaňhara" userId="b77b2b62-c328-4055-bfa7-eb5ebdc5fe98" providerId="ADAL" clId="{FD26F594-6F70-438C-A700-F9A6E429BAE5}" dt="2023-09-21T11:08:33.892" v="428"/>
        <pc:sldMkLst>
          <pc:docMk/>
          <pc:sldMk cId="3887881184" sldId="426"/>
        </pc:sldMkLst>
        <pc:picChg chg="add mod">
          <ac:chgData name="Petr Vaňhara" userId="b77b2b62-c328-4055-bfa7-eb5ebdc5fe98" providerId="ADAL" clId="{FD26F594-6F70-438C-A700-F9A6E429BAE5}" dt="2023-09-21T11:08:33.892" v="428"/>
          <ac:picMkLst>
            <pc:docMk/>
            <pc:sldMk cId="3887881184" sldId="426"/>
            <ac:picMk id="5" creationId="{0D942B37-E74A-0766-4184-6B29C03EFA8C}"/>
          </ac:picMkLst>
        </pc:picChg>
        <pc:picChg chg="del">
          <ac:chgData name="Petr Vaňhara" userId="b77b2b62-c328-4055-bfa7-eb5ebdc5fe98" providerId="ADAL" clId="{FD26F594-6F70-438C-A700-F9A6E429BAE5}" dt="2023-09-21T11:08:33.411" v="427" actId="478"/>
          <ac:picMkLst>
            <pc:docMk/>
            <pc:sldMk cId="3887881184" sldId="426"/>
            <ac:picMk id="5325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37124-06A8-466B-AABA-72C8099AD192}" type="datetimeFigureOut">
              <a:rPr lang="en-US" smtClean="0"/>
              <a:t>5/17/2024</a:t>
            </a:fld>
            <a:endParaRPr lang="en-US"/>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486DC-9268-438A-BF2D-E979AD59F799}" type="slidenum">
              <a:rPr lang="en-US" smtClean="0"/>
              <a:t>‹#›</a:t>
            </a:fld>
            <a:endParaRPr lang="en-US"/>
          </a:p>
        </p:txBody>
      </p:sp>
    </p:spTree>
    <p:extLst>
      <p:ext uri="{BB962C8B-B14F-4D97-AF65-F5344CB8AC3E}">
        <p14:creationId xmlns:p14="http://schemas.microsoft.com/office/powerpoint/2010/main" val="1833058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39445E8-7D03-4BB3-9A68-AB32D08DFD02}" type="slidenum">
              <a:rPr kumimoji="0" lang="cs-CZ" altLang="cs-CZ" smtClean="0">
                <a:solidFill>
                  <a:schemeClr val="tx2"/>
                </a:solidFill>
                <a:latin typeface="Tahoma" panose="020B0604030504040204" pitchFamily="34" charset="0"/>
              </a:rPr>
              <a:pPr>
                <a:spcBef>
                  <a:spcPct val="0"/>
                </a:spcBef>
              </a:pPr>
              <a:t>9</a:t>
            </a:fld>
            <a:endParaRPr kumimoji="0" lang="cs-CZ" altLang="cs-CZ">
              <a:solidFill>
                <a:schemeClr val="tx2"/>
              </a:solidFill>
              <a:latin typeface="Tahoma" panose="020B060403050404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90610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7B5DB85-3B34-4A35-9A24-F6ABFD85A848}" type="slidenum">
              <a:rPr kumimoji="0" lang="cs-CZ" altLang="cs-CZ" smtClean="0">
                <a:solidFill>
                  <a:schemeClr val="tx2"/>
                </a:solidFill>
                <a:latin typeface="Tahoma" panose="020B0604030504040204" pitchFamily="34" charset="0"/>
              </a:rPr>
              <a:pPr>
                <a:spcBef>
                  <a:spcPct val="0"/>
                </a:spcBef>
              </a:pPr>
              <a:t>40</a:t>
            </a:fld>
            <a:endParaRPr kumimoji="0" lang="cs-CZ" altLang="cs-CZ">
              <a:solidFill>
                <a:schemeClr val="tx2"/>
              </a:solidFill>
              <a:latin typeface="Tahoma" panose="020B060403050404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957638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FADEBD60-A277-4FC7-8C6E-A08A18783E4E}" type="slidenum">
              <a:rPr kumimoji="0" lang="cs-CZ" altLang="cs-CZ" smtClean="0">
                <a:solidFill>
                  <a:schemeClr val="tx2"/>
                </a:solidFill>
                <a:latin typeface="Tahoma" panose="020B0604030504040204" pitchFamily="34" charset="0"/>
              </a:rPr>
              <a:pPr>
                <a:spcBef>
                  <a:spcPct val="0"/>
                </a:spcBef>
              </a:pPr>
              <a:t>41</a:t>
            </a:fld>
            <a:endParaRPr kumimoji="0" lang="cs-CZ" altLang="cs-CZ">
              <a:solidFill>
                <a:schemeClr val="tx2"/>
              </a:solidFill>
              <a:latin typeface="Tahoma" panose="020B060403050404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865537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F23E1B8F-75A8-455F-A7BA-DD0D98AF9C00}" type="slidenum">
              <a:rPr kumimoji="0" lang="cs-CZ" altLang="cs-CZ" smtClean="0">
                <a:solidFill>
                  <a:schemeClr val="tx2"/>
                </a:solidFill>
                <a:latin typeface="Tahoma" panose="020B0604030504040204" pitchFamily="34" charset="0"/>
              </a:rPr>
              <a:pPr>
                <a:spcBef>
                  <a:spcPct val="0"/>
                </a:spcBef>
              </a:pPr>
              <a:t>43</a:t>
            </a:fld>
            <a:endParaRPr kumimoji="0" lang="cs-CZ" altLang="cs-CZ">
              <a:solidFill>
                <a:schemeClr val="tx2"/>
              </a:solidFill>
              <a:latin typeface="Tahoma" panose="020B060403050404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899603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2F81E3-9880-4651-AD9A-D10A80747DB4}" type="slidenum">
              <a:rPr kumimoji="0" lang="cs-CZ" altLang="cs-CZ" smtClean="0">
                <a:solidFill>
                  <a:schemeClr val="tx2"/>
                </a:solidFill>
                <a:latin typeface="Tahoma" panose="020B0604030504040204" pitchFamily="34" charset="0"/>
              </a:rPr>
              <a:pPr>
                <a:spcBef>
                  <a:spcPct val="0"/>
                </a:spcBef>
              </a:pPr>
              <a:t>44</a:t>
            </a:fld>
            <a:endParaRPr kumimoji="0" lang="cs-CZ" altLang="cs-CZ">
              <a:solidFill>
                <a:schemeClr val="tx2"/>
              </a:solidFill>
              <a:latin typeface="Tahoma" panose="020B060403050404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934685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52E931C9-6F18-478C-81FF-6CB7F6A18588}" type="slidenum">
              <a:rPr kumimoji="0" lang="cs-CZ" altLang="cs-CZ" smtClean="0">
                <a:solidFill>
                  <a:schemeClr val="tx2"/>
                </a:solidFill>
                <a:latin typeface="Tahoma" panose="020B0604030504040204" pitchFamily="34" charset="0"/>
              </a:rPr>
              <a:pPr>
                <a:spcBef>
                  <a:spcPct val="0"/>
                </a:spcBef>
              </a:pPr>
              <a:t>45</a:t>
            </a:fld>
            <a:endParaRPr kumimoji="0" lang="cs-CZ" altLang="cs-CZ">
              <a:solidFill>
                <a:schemeClr val="tx2"/>
              </a:solidFill>
              <a:latin typeface="Tahoma" panose="020B060403050404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725161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52E931C9-6F18-478C-81FF-6CB7F6A18588}" type="slidenum">
              <a:rPr kumimoji="0" lang="cs-CZ" altLang="cs-CZ" smtClean="0">
                <a:solidFill>
                  <a:schemeClr val="tx2"/>
                </a:solidFill>
                <a:latin typeface="Tahoma" panose="020B0604030504040204" pitchFamily="34" charset="0"/>
              </a:rPr>
              <a:pPr>
                <a:spcBef>
                  <a:spcPct val="0"/>
                </a:spcBef>
              </a:pPr>
              <a:t>46</a:t>
            </a:fld>
            <a:endParaRPr kumimoji="0" lang="cs-CZ" altLang="cs-CZ">
              <a:solidFill>
                <a:schemeClr val="tx2"/>
              </a:solidFill>
              <a:latin typeface="Tahoma" panose="020B060403050404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964008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07344C9-E0D1-4F62-AC9B-40ED1DF17269}" type="slidenum">
              <a:rPr kumimoji="0" lang="cs-CZ" altLang="cs-CZ" smtClean="0">
                <a:solidFill>
                  <a:schemeClr val="tx2"/>
                </a:solidFill>
                <a:latin typeface="Tahoma" panose="020B0604030504040204" pitchFamily="34" charset="0"/>
              </a:rPr>
              <a:pPr>
                <a:spcBef>
                  <a:spcPct val="0"/>
                </a:spcBef>
              </a:pPr>
              <a:t>48</a:t>
            </a:fld>
            <a:endParaRPr kumimoji="0" lang="cs-CZ" altLang="cs-CZ">
              <a:solidFill>
                <a:schemeClr val="tx2"/>
              </a:solidFill>
              <a:latin typeface="Tahoma" panose="020B060403050404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028687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A0FA446-B978-44AB-9C52-E866E7F522D4}" type="slidenum">
              <a:rPr kumimoji="0" lang="cs-CZ" altLang="cs-CZ" smtClean="0">
                <a:solidFill>
                  <a:schemeClr val="tx2"/>
                </a:solidFill>
                <a:latin typeface="Tahoma" panose="020B0604030504040204" pitchFamily="34" charset="0"/>
              </a:rPr>
              <a:pPr>
                <a:spcBef>
                  <a:spcPct val="0"/>
                </a:spcBef>
              </a:pPr>
              <a:t>49</a:t>
            </a:fld>
            <a:endParaRPr kumimoji="0" lang="cs-CZ" altLang="cs-CZ">
              <a:solidFill>
                <a:schemeClr val="tx2"/>
              </a:solidFill>
              <a:latin typeface="Tahoma" panose="020B060403050404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335338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A0FA446-B978-44AB-9C52-E866E7F522D4}" type="slidenum">
              <a:rPr kumimoji="0" lang="cs-CZ" altLang="cs-CZ" smtClean="0">
                <a:solidFill>
                  <a:schemeClr val="tx2"/>
                </a:solidFill>
                <a:latin typeface="Tahoma" panose="020B0604030504040204" pitchFamily="34" charset="0"/>
              </a:rPr>
              <a:pPr>
                <a:spcBef>
                  <a:spcPct val="0"/>
                </a:spcBef>
              </a:pPr>
              <a:t>50</a:t>
            </a:fld>
            <a:endParaRPr kumimoji="0" lang="cs-CZ" altLang="cs-CZ">
              <a:solidFill>
                <a:schemeClr val="tx2"/>
              </a:solidFill>
              <a:latin typeface="Tahoma" panose="020B060403050404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154328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1A21634C-3A41-4C6E-ADAF-ACE8D03EE200}" type="slidenum">
              <a:rPr kumimoji="0" lang="cs-CZ" altLang="cs-CZ" smtClean="0">
                <a:solidFill>
                  <a:schemeClr val="tx2"/>
                </a:solidFill>
                <a:latin typeface="Tahoma" panose="020B0604030504040204" pitchFamily="34" charset="0"/>
              </a:rPr>
              <a:pPr>
                <a:spcBef>
                  <a:spcPct val="0"/>
                </a:spcBef>
              </a:pPr>
              <a:t>51</a:t>
            </a:fld>
            <a:endParaRPr kumimoji="0" lang="cs-CZ" altLang="cs-CZ">
              <a:solidFill>
                <a:schemeClr val="tx2"/>
              </a:solidFill>
              <a:latin typeface="Tahoma" panose="020B060403050404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43773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41B1641-F9C5-4338-95FE-18C82AFAB443}" type="slidenum">
              <a:rPr kumimoji="0" lang="cs-CZ" altLang="cs-CZ" smtClean="0">
                <a:solidFill>
                  <a:schemeClr val="tx2"/>
                </a:solidFill>
                <a:latin typeface="Tahoma" panose="020B0604030504040204" pitchFamily="34" charset="0"/>
              </a:rPr>
              <a:pPr>
                <a:spcBef>
                  <a:spcPct val="0"/>
                </a:spcBef>
              </a:pPr>
              <a:t>10</a:t>
            </a:fld>
            <a:endParaRPr kumimoji="0" lang="cs-CZ" altLang="cs-CZ">
              <a:solidFill>
                <a:schemeClr val="tx2"/>
              </a:solidFill>
              <a:latin typeface="Tahoma" panose="020B0604030504040204"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703586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50E4A390-D413-4B1F-8389-7ABBA1167283}" type="slidenum">
              <a:rPr kumimoji="0" lang="cs-CZ" altLang="cs-CZ" smtClean="0">
                <a:solidFill>
                  <a:schemeClr val="tx2"/>
                </a:solidFill>
                <a:latin typeface="Tahoma" panose="020B0604030504040204" pitchFamily="34" charset="0"/>
              </a:rPr>
              <a:pPr>
                <a:spcBef>
                  <a:spcPct val="0"/>
                </a:spcBef>
              </a:pPr>
              <a:t>52</a:t>
            </a:fld>
            <a:endParaRPr kumimoji="0" lang="cs-CZ" altLang="cs-CZ">
              <a:solidFill>
                <a:schemeClr val="tx2"/>
              </a:solidFill>
              <a:latin typeface="Tahoma" panose="020B060403050404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78434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A1FFC2A6-3F63-4DDC-B6A9-BA5AB3F28C7C}" type="slidenum">
              <a:rPr kumimoji="0" lang="cs-CZ" altLang="cs-CZ" smtClean="0">
                <a:solidFill>
                  <a:schemeClr val="tx2"/>
                </a:solidFill>
                <a:latin typeface="Tahoma" panose="020B0604030504040204" pitchFamily="34" charset="0"/>
              </a:rPr>
              <a:pPr>
                <a:spcBef>
                  <a:spcPct val="0"/>
                </a:spcBef>
              </a:pPr>
              <a:t>53</a:t>
            </a:fld>
            <a:endParaRPr kumimoji="0" lang="cs-CZ" altLang="cs-CZ">
              <a:solidFill>
                <a:schemeClr val="tx2"/>
              </a:solidFill>
              <a:latin typeface="Tahoma" panose="020B060403050404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269599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A1FFC2A6-3F63-4DDC-B6A9-BA5AB3F28C7C}" type="slidenum">
              <a:rPr kumimoji="0" lang="cs-CZ" altLang="cs-CZ" smtClean="0">
                <a:solidFill>
                  <a:schemeClr val="tx2"/>
                </a:solidFill>
                <a:latin typeface="Tahoma" panose="020B0604030504040204" pitchFamily="34" charset="0"/>
              </a:rPr>
              <a:pPr>
                <a:spcBef>
                  <a:spcPct val="0"/>
                </a:spcBef>
              </a:pPr>
              <a:t>54</a:t>
            </a:fld>
            <a:endParaRPr kumimoji="0" lang="cs-CZ" altLang="cs-CZ">
              <a:solidFill>
                <a:schemeClr val="tx2"/>
              </a:solidFill>
              <a:latin typeface="Tahoma" panose="020B060403050404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814368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71E07F3D-AE06-4E91-B399-C31054741B22}" type="slidenum">
              <a:rPr kumimoji="0" lang="cs-CZ" altLang="cs-CZ" smtClean="0">
                <a:solidFill>
                  <a:schemeClr val="tx2"/>
                </a:solidFill>
                <a:latin typeface="Tahoma" panose="020B0604030504040204" pitchFamily="34" charset="0"/>
              </a:rPr>
              <a:pPr>
                <a:spcBef>
                  <a:spcPct val="0"/>
                </a:spcBef>
              </a:pPr>
              <a:t>56</a:t>
            </a:fld>
            <a:endParaRPr kumimoji="0" lang="cs-CZ" altLang="cs-CZ">
              <a:solidFill>
                <a:schemeClr val="tx2"/>
              </a:solidFill>
              <a:latin typeface="Tahoma" panose="020B060403050404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422639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786EEBDA-EBC9-4322-A0DE-028853884D48}" type="slidenum">
              <a:rPr kumimoji="0" lang="cs-CZ" altLang="cs-CZ" smtClean="0">
                <a:solidFill>
                  <a:schemeClr val="tx2"/>
                </a:solidFill>
                <a:latin typeface="Tahoma" panose="020B0604030504040204" pitchFamily="34" charset="0"/>
              </a:rPr>
              <a:pPr>
                <a:spcBef>
                  <a:spcPct val="0"/>
                </a:spcBef>
              </a:pPr>
              <a:t>57</a:t>
            </a:fld>
            <a:endParaRPr kumimoji="0" lang="cs-CZ" altLang="cs-CZ">
              <a:solidFill>
                <a:schemeClr val="tx2"/>
              </a:solidFill>
              <a:latin typeface="Tahoma" panose="020B060403050404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365401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5917B5BF-D972-4F9C-B01A-CB729322FB04}" type="slidenum">
              <a:rPr kumimoji="0" lang="cs-CZ" altLang="cs-CZ" smtClean="0">
                <a:solidFill>
                  <a:schemeClr val="tx2"/>
                </a:solidFill>
                <a:latin typeface="Tahoma" panose="020B0604030504040204" pitchFamily="34" charset="0"/>
              </a:rPr>
              <a:pPr>
                <a:spcBef>
                  <a:spcPct val="0"/>
                </a:spcBef>
              </a:pPr>
              <a:t>59</a:t>
            </a:fld>
            <a:endParaRPr kumimoji="0" lang="cs-CZ" altLang="cs-CZ">
              <a:solidFill>
                <a:schemeClr val="tx2"/>
              </a:solidFill>
              <a:latin typeface="Tahoma" panose="020B060403050404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149681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0097C25-844B-45F2-B9F6-C2EE9E5CD4EB}" type="slidenum">
              <a:rPr kumimoji="0" lang="cs-CZ" altLang="cs-CZ" smtClean="0">
                <a:solidFill>
                  <a:schemeClr val="tx2"/>
                </a:solidFill>
                <a:latin typeface="Tahoma" panose="020B0604030504040204" pitchFamily="34" charset="0"/>
              </a:rPr>
              <a:pPr>
                <a:spcBef>
                  <a:spcPct val="0"/>
                </a:spcBef>
              </a:pPr>
              <a:t>61</a:t>
            </a:fld>
            <a:endParaRPr kumimoji="0" lang="cs-CZ" altLang="cs-CZ">
              <a:solidFill>
                <a:schemeClr val="tx2"/>
              </a:solidFill>
              <a:latin typeface="Tahoma" panose="020B060403050404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865543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E754EFE4-9CEB-496B-8800-5E9A2A54B6B7}" type="slidenum">
              <a:rPr kumimoji="0" lang="cs-CZ" altLang="cs-CZ" smtClean="0">
                <a:solidFill>
                  <a:schemeClr val="tx2"/>
                </a:solidFill>
                <a:latin typeface="Tahoma" panose="020B0604030504040204" pitchFamily="34" charset="0"/>
              </a:rPr>
              <a:pPr>
                <a:spcBef>
                  <a:spcPct val="0"/>
                </a:spcBef>
              </a:pPr>
              <a:t>62</a:t>
            </a:fld>
            <a:endParaRPr kumimoji="0" lang="cs-CZ" altLang="cs-CZ">
              <a:solidFill>
                <a:schemeClr val="tx2"/>
              </a:solidFill>
              <a:latin typeface="Tahoma" panose="020B0604030504040204"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275576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8E32757-8E8E-499C-855F-A87CF07E75A3}" type="slidenum">
              <a:rPr kumimoji="0" lang="cs-CZ" altLang="cs-CZ" smtClean="0">
                <a:solidFill>
                  <a:schemeClr val="tx2"/>
                </a:solidFill>
                <a:latin typeface="Tahoma" panose="020B0604030504040204" pitchFamily="34" charset="0"/>
              </a:rPr>
              <a:pPr>
                <a:spcBef>
                  <a:spcPct val="0"/>
                </a:spcBef>
              </a:pPr>
              <a:t>63</a:t>
            </a:fld>
            <a:endParaRPr kumimoji="0" lang="cs-CZ" altLang="cs-CZ">
              <a:solidFill>
                <a:schemeClr val="tx2"/>
              </a:solidFill>
              <a:latin typeface="Tahoma" panose="020B060403050404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167720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D1468697-CD19-42DA-AC57-2F0EE2E2D34D}" type="slidenum">
              <a:rPr kumimoji="0" lang="cs-CZ" altLang="cs-CZ" smtClean="0">
                <a:solidFill>
                  <a:schemeClr val="tx2"/>
                </a:solidFill>
                <a:latin typeface="Tahoma" panose="020B0604030504040204" pitchFamily="34" charset="0"/>
              </a:rPr>
              <a:pPr>
                <a:spcBef>
                  <a:spcPct val="0"/>
                </a:spcBef>
              </a:pPr>
              <a:t>65</a:t>
            </a:fld>
            <a:endParaRPr kumimoji="0" lang="cs-CZ" altLang="cs-CZ">
              <a:solidFill>
                <a:schemeClr val="tx2"/>
              </a:solidFill>
              <a:latin typeface="Tahoma" panose="020B060403050404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66620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5F49752A-630F-4BE1-A9A1-F69BB36A5431}" type="slidenum">
              <a:rPr kumimoji="0" lang="cs-CZ" altLang="cs-CZ" smtClean="0">
                <a:solidFill>
                  <a:schemeClr val="tx2"/>
                </a:solidFill>
                <a:latin typeface="Tahoma" panose="020B0604030504040204" pitchFamily="34" charset="0"/>
              </a:rPr>
              <a:pPr>
                <a:spcBef>
                  <a:spcPct val="0"/>
                </a:spcBef>
              </a:pPr>
              <a:t>22</a:t>
            </a:fld>
            <a:endParaRPr kumimoji="0" lang="cs-CZ" altLang="cs-CZ">
              <a:solidFill>
                <a:schemeClr val="tx2"/>
              </a:solidFill>
              <a:latin typeface="Tahoma" panose="020B060403050404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596092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BCC1F96B-B493-49A2-A2C6-518C9E9795E7}" type="slidenum">
              <a:rPr kumimoji="0" lang="cs-CZ" altLang="cs-CZ" smtClean="0">
                <a:solidFill>
                  <a:schemeClr val="tx2"/>
                </a:solidFill>
                <a:latin typeface="Tahoma" panose="020B0604030504040204" pitchFamily="34" charset="0"/>
              </a:rPr>
              <a:pPr>
                <a:spcBef>
                  <a:spcPct val="0"/>
                </a:spcBef>
              </a:pPr>
              <a:t>66</a:t>
            </a:fld>
            <a:endParaRPr kumimoji="0" lang="cs-CZ" altLang="cs-CZ">
              <a:solidFill>
                <a:schemeClr val="tx2"/>
              </a:solidFill>
              <a:latin typeface="Tahoma" panose="020B060403050404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347165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B120B77-3D61-4887-9762-ABF82D578C23}" type="slidenum">
              <a:rPr kumimoji="0" lang="cs-CZ" altLang="cs-CZ" smtClean="0">
                <a:solidFill>
                  <a:schemeClr val="tx2"/>
                </a:solidFill>
                <a:latin typeface="Tahoma" panose="020B0604030504040204" pitchFamily="34" charset="0"/>
              </a:rPr>
              <a:pPr>
                <a:spcBef>
                  <a:spcPct val="0"/>
                </a:spcBef>
              </a:pPr>
              <a:t>68</a:t>
            </a:fld>
            <a:endParaRPr kumimoji="0" lang="cs-CZ" altLang="cs-CZ">
              <a:solidFill>
                <a:schemeClr val="tx2"/>
              </a:solidFill>
              <a:latin typeface="Tahoma" panose="020B060403050404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087203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EF919B29-60B9-4EEE-9E1D-0E8D55B6B0B5}" type="slidenum">
              <a:rPr kumimoji="0" lang="cs-CZ" altLang="cs-CZ" smtClean="0">
                <a:solidFill>
                  <a:schemeClr val="tx2"/>
                </a:solidFill>
                <a:latin typeface="Tahoma" panose="020B0604030504040204" pitchFamily="34" charset="0"/>
              </a:rPr>
              <a:pPr>
                <a:spcBef>
                  <a:spcPct val="0"/>
                </a:spcBef>
              </a:pPr>
              <a:t>71</a:t>
            </a:fld>
            <a:endParaRPr kumimoji="0" lang="cs-CZ" altLang="cs-CZ">
              <a:solidFill>
                <a:schemeClr val="tx2"/>
              </a:solidFill>
              <a:latin typeface="Tahoma" panose="020B060403050404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5403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FEB5432-DF3C-4459-B6EC-7B4E012ACCCB}" type="slidenum">
              <a:rPr kumimoji="0" lang="cs-CZ" altLang="cs-CZ" smtClean="0">
                <a:solidFill>
                  <a:srgbClr val="1F497D"/>
                </a:solidFill>
                <a:latin typeface="Tahoma" panose="020B0604030504040204" pitchFamily="34" charset="0"/>
              </a:rPr>
              <a:pPr>
                <a:spcBef>
                  <a:spcPct val="0"/>
                </a:spcBef>
              </a:pPr>
              <a:t>28</a:t>
            </a:fld>
            <a:endParaRPr kumimoji="0" lang="cs-CZ" altLang="cs-CZ">
              <a:solidFill>
                <a:srgbClr val="1F497D"/>
              </a:solidFill>
              <a:latin typeface="Tahoma" panose="020B060403050404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53157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DCFD9629-6123-43B6-BD74-9B9489BA57D1}" type="slidenum">
              <a:rPr kumimoji="0" lang="cs-CZ" altLang="cs-CZ" smtClean="0">
                <a:solidFill>
                  <a:schemeClr val="tx2"/>
                </a:solidFill>
                <a:latin typeface="Tahoma" panose="020B0604030504040204" pitchFamily="34" charset="0"/>
              </a:rPr>
              <a:pPr>
                <a:spcBef>
                  <a:spcPct val="0"/>
                </a:spcBef>
              </a:pPr>
              <a:t>29</a:t>
            </a:fld>
            <a:endParaRPr kumimoji="0" lang="cs-CZ" altLang="cs-CZ">
              <a:solidFill>
                <a:schemeClr val="tx2"/>
              </a:solidFill>
              <a:latin typeface="Tahoma" panose="020B060403050404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34736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E72AF5D-0B22-48B6-8115-9A3F8E09CD26}" type="slidenum">
              <a:rPr kumimoji="0" lang="cs-CZ" altLang="cs-CZ" smtClean="0">
                <a:solidFill>
                  <a:schemeClr val="tx2"/>
                </a:solidFill>
                <a:latin typeface="Tahoma" panose="020B0604030504040204" pitchFamily="34" charset="0"/>
              </a:rPr>
              <a:pPr>
                <a:spcBef>
                  <a:spcPct val="0"/>
                </a:spcBef>
              </a:pPr>
              <a:t>31</a:t>
            </a:fld>
            <a:endParaRPr kumimoji="0" lang="cs-CZ" altLang="cs-CZ">
              <a:solidFill>
                <a:schemeClr val="tx2"/>
              </a:solidFill>
              <a:latin typeface="Tahoma" panose="020B060403050404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769695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0B154A2-D040-425D-84B3-A2661102F73F}" type="slidenum">
              <a:rPr kumimoji="0" lang="cs-CZ" altLang="cs-CZ" smtClean="0">
                <a:solidFill>
                  <a:schemeClr val="tx2"/>
                </a:solidFill>
                <a:latin typeface="Tahoma" panose="020B0604030504040204" pitchFamily="34" charset="0"/>
              </a:rPr>
              <a:pPr>
                <a:spcBef>
                  <a:spcPct val="0"/>
                </a:spcBef>
              </a:pPr>
              <a:t>32</a:t>
            </a:fld>
            <a:endParaRPr kumimoji="0" lang="cs-CZ" altLang="cs-CZ">
              <a:solidFill>
                <a:schemeClr val="tx2"/>
              </a:solidFill>
              <a:latin typeface="Tahoma" panose="020B060403050404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342981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E563B8D-7F8D-4823-A7A7-0783E898DB56}" type="slidenum">
              <a:rPr kumimoji="0" lang="cs-CZ" altLang="cs-CZ" smtClean="0">
                <a:solidFill>
                  <a:schemeClr val="tx2"/>
                </a:solidFill>
                <a:latin typeface="Tahoma" panose="020B0604030504040204" pitchFamily="34" charset="0"/>
              </a:rPr>
              <a:pPr>
                <a:spcBef>
                  <a:spcPct val="0"/>
                </a:spcBef>
              </a:pPr>
              <a:t>33</a:t>
            </a:fld>
            <a:endParaRPr kumimoji="0" lang="cs-CZ" altLang="cs-CZ">
              <a:solidFill>
                <a:schemeClr val="tx2"/>
              </a:solidFill>
              <a:latin typeface="Tahoma" panose="020B060403050404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993336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5"/>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D3AA4D4E-4308-413E-B359-913F8ABDDB9A}" type="slidenum">
              <a:rPr kumimoji="0" lang="cs-CZ" altLang="cs-CZ" smtClean="0">
                <a:solidFill>
                  <a:schemeClr val="tx2"/>
                </a:solidFill>
                <a:latin typeface="Tahoma" panose="020B0604030504040204" pitchFamily="34" charset="0"/>
              </a:rPr>
              <a:pPr>
                <a:spcBef>
                  <a:spcPct val="0"/>
                </a:spcBef>
              </a:pPr>
              <a:t>36</a:t>
            </a:fld>
            <a:endParaRPr kumimoji="0" lang="cs-CZ" altLang="cs-CZ">
              <a:solidFill>
                <a:schemeClr val="tx2"/>
              </a:solidFill>
              <a:latin typeface="Tahoma" panose="020B060403050404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61967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A5EB7CAA-0308-48F5-A474-D30D0E06C504}"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94760-B51E-4C27-94A0-ACE672B6A781}" type="slidenum">
              <a:rPr lang="en-US" smtClean="0"/>
              <a:t>‹#›</a:t>
            </a:fld>
            <a:endParaRPr lang="en-US"/>
          </a:p>
        </p:txBody>
      </p:sp>
    </p:spTree>
    <p:extLst>
      <p:ext uri="{BB962C8B-B14F-4D97-AF65-F5344CB8AC3E}">
        <p14:creationId xmlns:p14="http://schemas.microsoft.com/office/powerpoint/2010/main" val="413969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5EB7CAA-0308-48F5-A474-D30D0E06C504}"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94760-B51E-4C27-94A0-ACE672B6A781}" type="slidenum">
              <a:rPr lang="en-US" smtClean="0"/>
              <a:t>‹#›</a:t>
            </a:fld>
            <a:endParaRPr lang="en-US"/>
          </a:p>
        </p:txBody>
      </p:sp>
    </p:spTree>
    <p:extLst>
      <p:ext uri="{BB962C8B-B14F-4D97-AF65-F5344CB8AC3E}">
        <p14:creationId xmlns:p14="http://schemas.microsoft.com/office/powerpoint/2010/main" val="246126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5EB7CAA-0308-48F5-A474-D30D0E06C504}"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94760-B51E-4C27-94A0-ACE672B6A781}" type="slidenum">
              <a:rPr lang="en-US" smtClean="0"/>
              <a:t>‹#›</a:t>
            </a:fld>
            <a:endParaRPr lang="en-US"/>
          </a:p>
        </p:txBody>
      </p:sp>
    </p:spTree>
    <p:extLst>
      <p:ext uri="{BB962C8B-B14F-4D97-AF65-F5344CB8AC3E}">
        <p14:creationId xmlns:p14="http://schemas.microsoft.com/office/powerpoint/2010/main" val="206565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5EB7CAA-0308-48F5-A474-D30D0E06C504}"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94760-B51E-4C27-94A0-ACE672B6A781}" type="slidenum">
              <a:rPr lang="en-US" smtClean="0"/>
              <a:t>‹#›</a:t>
            </a:fld>
            <a:endParaRPr lang="en-US"/>
          </a:p>
        </p:txBody>
      </p:sp>
    </p:spTree>
    <p:extLst>
      <p:ext uri="{BB962C8B-B14F-4D97-AF65-F5344CB8AC3E}">
        <p14:creationId xmlns:p14="http://schemas.microsoft.com/office/powerpoint/2010/main" val="42599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A5EB7CAA-0308-48F5-A474-D30D0E06C504}"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94760-B51E-4C27-94A0-ACE672B6A781}" type="slidenum">
              <a:rPr lang="en-US" smtClean="0"/>
              <a:t>‹#›</a:t>
            </a:fld>
            <a:endParaRPr lang="en-US"/>
          </a:p>
        </p:txBody>
      </p:sp>
    </p:spTree>
    <p:extLst>
      <p:ext uri="{BB962C8B-B14F-4D97-AF65-F5344CB8AC3E}">
        <p14:creationId xmlns:p14="http://schemas.microsoft.com/office/powerpoint/2010/main" val="138647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A5EB7CAA-0308-48F5-A474-D30D0E06C504}"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94760-B51E-4C27-94A0-ACE672B6A781}" type="slidenum">
              <a:rPr lang="en-US" smtClean="0"/>
              <a:t>‹#›</a:t>
            </a:fld>
            <a:endParaRPr lang="en-US"/>
          </a:p>
        </p:txBody>
      </p:sp>
    </p:spTree>
    <p:extLst>
      <p:ext uri="{BB962C8B-B14F-4D97-AF65-F5344CB8AC3E}">
        <p14:creationId xmlns:p14="http://schemas.microsoft.com/office/powerpoint/2010/main" val="2857334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A5EB7CAA-0308-48F5-A474-D30D0E06C504}" type="datetimeFigureOut">
              <a:rPr lang="en-US" smtClean="0"/>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894760-B51E-4C27-94A0-ACE672B6A781}" type="slidenum">
              <a:rPr lang="en-US" smtClean="0"/>
              <a:t>‹#›</a:t>
            </a:fld>
            <a:endParaRPr lang="en-US"/>
          </a:p>
        </p:txBody>
      </p:sp>
    </p:spTree>
    <p:extLst>
      <p:ext uri="{BB962C8B-B14F-4D97-AF65-F5344CB8AC3E}">
        <p14:creationId xmlns:p14="http://schemas.microsoft.com/office/powerpoint/2010/main" val="102419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A5EB7CAA-0308-48F5-A474-D30D0E06C504}" type="datetimeFigureOut">
              <a:rPr lang="en-US" smtClean="0"/>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894760-B51E-4C27-94A0-ACE672B6A781}" type="slidenum">
              <a:rPr lang="en-US" smtClean="0"/>
              <a:t>‹#›</a:t>
            </a:fld>
            <a:endParaRPr lang="en-US"/>
          </a:p>
        </p:txBody>
      </p:sp>
    </p:spTree>
    <p:extLst>
      <p:ext uri="{BB962C8B-B14F-4D97-AF65-F5344CB8AC3E}">
        <p14:creationId xmlns:p14="http://schemas.microsoft.com/office/powerpoint/2010/main" val="682824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B7CAA-0308-48F5-A474-D30D0E06C504}" type="datetimeFigureOut">
              <a:rPr lang="en-US" smtClean="0"/>
              <a:t>5/17/2024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894760-B51E-4C27-94A0-ACE672B6A781}" type="slidenum">
              <a:rPr lang="en-US" smtClean="0"/>
              <a:t>‹#›</a:t>
            </a:fld>
            <a:endParaRPr lang="en-US"/>
          </a:p>
        </p:txBody>
      </p:sp>
    </p:spTree>
    <p:extLst>
      <p:ext uri="{BB962C8B-B14F-4D97-AF65-F5344CB8AC3E}">
        <p14:creationId xmlns:p14="http://schemas.microsoft.com/office/powerpoint/2010/main" val="12315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A5EB7CAA-0308-48F5-A474-D30D0E06C504}"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94760-B51E-4C27-94A0-ACE672B6A781}" type="slidenum">
              <a:rPr lang="en-US" smtClean="0"/>
              <a:t>‹#›</a:t>
            </a:fld>
            <a:endParaRPr lang="en-US"/>
          </a:p>
        </p:txBody>
      </p:sp>
    </p:spTree>
    <p:extLst>
      <p:ext uri="{BB962C8B-B14F-4D97-AF65-F5344CB8AC3E}">
        <p14:creationId xmlns:p14="http://schemas.microsoft.com/office/powerpoint/2010/main" val="325412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A5EB7CAA-0308-48F5-A474-D30D0E06C504}"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94760-B51E-4C27-94A0-ACE672B6A781}" type="slidenum">
              <a:rPr lang="en-US" smtClean="0"/>
              <a:t>‹#›</a:t>
            </a:fld>
            <a:endParaRPr lang="en-US"/>
          </a:p>
        </p:txBody>
      </p:sp>
    </p:spTree>
    <p:extLst>
      <p:ext uri="{BB962C8B-B14F-4D97-AF65-F5344CB8AC3E}">
        <p14:creationId xmlns:p14="http://schemas.microsoft.com/office/powerpoint/2010/main" val="265784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B7CAA-0308-48F5-A474-D30D0E06C504}" type="datetimeFigureOut">
              <a:rPr lang="en-US" smtClean="0"/>
              <a:t>5/17/2024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760-B51E-4C27-94A0-ACE672B6A781}" type="slidenum">
              <a:rPr lang="en-US" smtClean="0"/>
              <a:t>‹#›</a:t>
            </a:fld>
            <a:endParaRPr lang="en-US"/>
          </a:p>
        </p:txBody>
      </p:sp>
    </p:spTree>
    <p:extLst>
      <p:ext uri="{BB962C8B-B14F-4D97-AF65-F5344CB8AC3E}">
        <p14:creationId xmlns:p14="http://schemas.microsoft.com/office/powerpoint/2010/main" val="4093111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researchgate.net/deref/http:/dx.doi.org/10.1038/ki.1992.369"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x.doi.org/10.3791/5830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39.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6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gif"/><Relationship Id="rId1" Type="http://schemas.openxmlformats.org/officeDocument/2006/relationships/slideLayout" Target="../slideLayouts/slideLayout7.xml"/><Relationship Id="rId5" Type="http://schemas.openxmlformats.org/officeDocument/2006/relationships/image" Target="../media/image112.jpg"/><Relationship Id="rId4" Type="http://schemas.openxmlformats.org/officeDocument/2006/relationships/image" Target="../media/image111.jpeg"/></Relationships>
</file>

<file path=ppt/slides/_rels/slide7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8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56985" y="2396816"/>
            <a:ext cx="4298517" cy="1569660"/>
          </a:xfrm>
          <a:prstGeom prst="rect">
            <a:avLst/>
          </a:prstGeom>
          <a:noFill/>
        </p:spPr>
        <p:txBody>
          <a:bodyPr wrap="square" rtlCol="0">
            <a:spAutoFit/>
          </a:bodyPr>
          <a:lstStyle/>
          <a:p>
            <a:pPr algn="r"/>
            <a:r>
              <a:rPr lang="en-US" sz="4800" b="1" dirty="0">
                <a:solidFill>
                  <a:srgbClr val="00B050"/>
                </a:solidFill>
              </a:rPr>
              <a:t>LYM</a:t>
            </a:r>
            <a:r>
              <a:rPr lang="cs-CZ" sz="4800" b="1" dirty="0">
                <a:solidFill>
                  <a:srgbClr val="00B050"/>
                </a:solidFill>
              </a:rPr>
              <a:t>F</a:t>
            </a:r>
            <a:r>
              <a:rPr lang="en-US" sz="4800" b="1" dirty="0">
                <a:solidFill>
                  <a:srgbClr val="00B050"/>
                </a:solidFill>
              </a:rPr>
              <a:t>ATIC</a:t>
            </a:r>
            <a:r>
              <a:rPr lang="cs-CZ" sz="4800" b="1" dirty="0">
                <a:solidFill>
                  <a:srgbClr val="00B050"/>
                </a:solidFill>
              </a:rPr>
              <a:t>KÝ </a:t>
            </a:r>
            <a:r>
              <a:rPr lang="en-US" sz="4800" b="1" dirty="0">
                <a:solidFill>
                  <a:srgbClr val="00B050"/>
                </a:solidFill>
              </a:rPr>
              <a:t>SYST</a:t>
            </a:r>
            <a:r>
              <a:rPr lang="cs-CZ" sz="4800" b="1" dirty="0">
                <a:solidFill>
                  <a:srgbClr val="00B050"/>
                </a:solidFill>
              </a:rPr>
              <a:t>É</a:t>
            </a:r>
            <a:r>
              <a:rPr lang="en-US" sz="4800" b="1" dirty="0">
                <a:solidFill>
                  <a:srgbClr val="00B050"/>
                </a:solidFill>
              </a:rPr>
              <a:t>M</a:t>
            </a:r>
          </a:p>
        </p:txBody>
      </p:sp>
      <p:sp>
        <p:nvSpPr>
          <p:cNvPr id="6" name="Rectangle 37"/>
          <p:cNvSpPr>
            <a:spLocks noChangeArrowheads="1"/>
          </p:cNvSpPr>
          <p:nvPr/>
        </p:nvSpPr>
        <p:spPr bwMode="auto">
          <a:xfrm>
            <a:off x="5303481" y="4295667"/>
            <a:ext cx="35816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cs-CZ" sz="2400" dirty="0"/>
              <a:t>Petr Vaňhara</a:t>
            </a:r>
          </a:p>
          <a:p>
            <a:pPr algn="r" eaLnBrk="1" hangingPunct="1"/>
            <a:r>
              <a:rPr lang="cs-CZ" sz="2400" dirty="0"/>
              <a:t>2024</a:t>
            </a:r>
          </a:p>
        </p:txBody>
      </p:sp>
      <p:pic>
        <p:nvPicPr>
          <p:cNvPr id="2050" name="Picture 2" descr="3D Male Lymphatic System Model | Lymphatic system model, Lymphatic system,  System model">
            <a:extLst>
              <a:ext uri="{FF2B5EF4-FFF2-40B4-BE49-F238E27FC236}">
                <a16:creationId xmlns:a16="http://schemas.microsoft.com/office/drawing/2014/main" id="{BDC657FB-F8D3-4F19-BCAB-963AAA348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44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6310" y="6689300"/>
            <a:ext cx="8722066" cy="215444"/>
          </a:xfrm>
          <a:prstGeom prst="rect">
            <a:avLst/>
          </a:prstGeom>
        </p:spPr>
        <p:txBody>
          <a:bodyPr wrap="square">
            <a:spAutoFit/>
          </a:bodyPr>
          <a:lstStyle/>
          <a:p>
            <a:r>
              <a:rPr lang="en-US" sz="800" dirty="0">
                <a:solidFill>
                  <a:srgbClr val="00B050"/>
                </a:solidFill>
              </a:rPr>
              <a:t>https://cz.pinterest.com/pin/353180795752366013/</a:t>
            </a:r>
          </a:p>
        </p:txBody>
      </p:sp>
      <p:pic>
        <p:nvPicPr>
          <p:cNvPr id="4" name="Picture 2" descr="Department of Histology and Embryology (EN) - Barevné provedení">
            <a:extLst>
              <a:ext uri="{FF2B5EF4-FFF2-40B4-BE49-F238E27FC236}">
                <a16:creationId xmlns:a16="http://schemas.microsoft.com/office/drawing/2014/main" id="{03204639-7F8D-4A7E-B48C-F92B242B7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485" y="5363523"/>
            <a:ext cx="3153515" cy="12985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53803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5DCB9740-ADCD-4179-9BE2-0F6CC76CB92D}"/>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a:extLst>
              <a:ext uri="{FF2B5EF4-FFF2-40B4-BE49-F238E27FC236}">
                <a16:creationId xmlns:a16="http://schemas.microsoft.com/office/drawing/2014/main" id="{E62F828D-5FCF-4FD3-BE6D-CE9BA04D0643}"/>
              </a:ext>
            </a:extLst>
          </p:cNvPr>
          <p:cNvSpPr txBox="1"/>
          <p:nvPr/>
        </p:nvSpPr>
        <p:spPr>
          <a:xfrm>
            <a:off x="44285" y="43002"/>
            <a:ext cx="5025928"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MONOCYTO-MAKROFÁGOVÝ SYSTÉM </a:t>
            </a:r>
            <a:endParaRPr lang="en-US" sz="2000" b="1" dirty="0">
              <a:latin typeface="Arial" panose="020B0604020202020204" pitchFamily="34" charset="0"/>
              <a:cs typeface="Arial" panose="020B0604020202020204" pitchFamily="34" charset="0"/>
            </a:endParaRPr>
          </a:p>
        </p:txBody>
      </p:sp>
      <p:sp>
        <p:nvSpPr>
          <p:cNvPr id="478211" name="Rectangle 3">
            <a:extLst>
              <a:ext uri="{FF2B5EF4-FFF2-40B4-BE49-F238E27FC236}">
                <a16:creationId xmlns:a16="http://schemas.microsoft.com/office/drawing/2014/main" id="{480849C2-7A44-4306-81F1-3C3B8356A07E}"/>
              </a:ext>
            </a:extLst>
          </p:cNvPr>
          <p:cNvSpPr>
            <a:spLocks noGrp="1" noChangeArrowheads="1"/>
          </p:cNvSpPr>
          <p:nvPr>
            <p:ph type="body" idx="1"/>
          </p:nvPr>
        </p:nvSpPr>
        <p:spPr>
          <a:xfrm>
            <a:off x="186689" y="697876"/>
            <a:ext cx="3787434" cy="4968875"/>
          </a:xfrm>
        </p:spPr>
        <p:txBody>
          <a:bodyPr>
            <a:normAutofit/>
          </a:bodyPr>
          <a:lstStyle/>
          <a:p>
            <a:pPr>
              <a:buClr>
                <a:schemeClr val="tx1"/>
              </a:buClr>
              <a:defRPr/>
            </a:pPr>
            <a:r>
              <a:rPr lang="cs-CZ" altLang="cs-CZ" sz="1600">
                <a:solidFill>
                  <a:srgbClr val="020202"/>
                </a:solidFill>
                <a:latin typeface="Arial" panose="020B0604020202020204" pitchFamily="34" charset="0"/>
                <a:cs typeface="Arial" panose="020B0604020202020204" pitchFamily="34" charset="0"/>
              </a:rPr>
              <a:t>monocyty (v cirkulaci)</a:t>
            </a:r>
          </a:p>
          <a:p>
            <a:pPr>
              <a:buClr>
                <a:schemeClr val="tx1"/>
              </a:buClr>
              <a:defRPr/>
            </a:pPr>
            <a:r>
              <a:rPr lang="cs-CZ" altLang="cs-CZ" sz="1600">
                <a:solidFill>
                  <a:srgbClr val="020202"/>
                </a:solidFill>
                <a:latin typeface="Arial" panose="020B0604020202020204" pitchFamily="34" charset="0"/>
                <a:cs typeface="Arial" panose="020B0604020202020204" pitchFamily="34" charset="0"/>
              </a:rPr>
              <a:t>makrofágy (histiocyty ve vazivu)</a:t>
            </a:r>
          </a:p>
          <a:p>
            <a:pPr>
              <a:buClr>
                <a:schemeClr val="tx1"/>
              </a:buClr>
              <a:defRPr/>
            </a:pPr>
            <a:r>
              <a:rPr lang="cs-CZ" altLang="cs-CZ" sz="1600">
                <a:solidFill>
                  <a:srgbClr val="020202"/>
                </a:solidFill>
                <a:latin typeface="Arial" panose="020B0604020202020204" pitchFamily="34" charset="0"/>
                <a:cs typeface="Arial" panose="020B0604020202020204" pitchFamily="34" charset="0"/>
              </a:rPr>
              <a:t>Kupfferovy buňky (játra)</a:t>
            </a:r>
          </a:p>
          <a:p>
            <a:pPr>
              <a:buClr>
                <a:schemeClr val="tx1"/>
              </a:buClr>
              <a:defRPr/>
            </a:pPr>
            <a:r>
              <a:rPr lang="cs-CZ" altLang="cs-CZ" sz="1600">
                <a:solidFill>
                  <a:srgbClr val="020202"/>
                </a:solidFill>
                <a:latin typeface="Arial" panose="020B0604020202020204" pitchFamily="34" charset="0"/>
                <a:cs typeface="Arial" panose="020B0604020202020204" pitchFamily="34" charset="0"/>
              </a:rPr>
              <a:t>osteoklasty (kosti)</a:t>
            </a:r>
          </a:p>
          <a:p>
            <a:pPr>
              <a:buClr>
                <a:schemeClr val="tx1"/>
              </a:buClr>
              <a:defRPr/>
            </a:pPr>
            <a:r>
              <a:rPr lang="cs-CZ" altLang="cs-CZ" sz="1600">
                <a:solidFill>
                  <a:srgbClr val="020202"/>
                </a:solidFill>
                <a:latin typeface="Arial" panose="020B0604020202020204" pitchFamily="34" charset="0"/>
                <a:cs typeface="Arial" panose="020B0604020202020204" pitchFamily="34" charset="0"/>
              </a:rPr>
              <a:t>mikroglie (CNS)</a:t>
            </a:r>
          </a:p>
          <a:p>
            <a:pPr>
              <a:buClr>
                <a:schemeClr val="tx1"/>
              </a:buClr>
              <a:defRPr/>
            </a:pPr>
            <a:r>
              <a:rPr lang="cs-CZ" altLang="cs-CZ" sz="1600">
                <a:solidFill>
                  <a:srgbClr val="020202"/>
                </a:solidFill>
                <a:latin typeface="Arial" panose="020B0604020202020204" pitchFamily="34" charset="0"/>
                <a:cs typeface="Arial" panose="020B0604020202020204" pitchFamily="34" charset="0"/>
              </a:rPr>
              <a:t>alveolární makrofágy (plíce)</a:t>
            </a:r>
          </a:p>
          <a:p>
            <a:pPr>
              <a:buClr>
                <a:schemeClr val="tx1"/>
              </a:buClr>
              <a:defRPr/>
            </a:pPr>
            <a:r>
              <a:rPr lang="cs-CZ" altLang="cs-CZ" sz="1600">
                <a:solidFill>
                  <a:srgbClr val="020202"/>
                </a:solidFill>
                <a:latin typeface="Arial" panose="020B0604020202020204" pitchFamily="34" charset="0"/>
                <a:cs typeface="Arial" panose="020B0604020202020204" pitchFamily="34" charset="0"/>
              </a:rPr>
              <a:t>makrofágy a dendritické buňky (lymfatické orgány, sliznice, vazivo)</a:t>
            </a:r>
          </a:p>
          <a:p>
            <a:pPr>
              <a:buClr>
                <a:schemeClr val="tx1"/>
              </a:buClr>
              <a:defRPr/>
            </a:pPr>
            <a:r>
              <a:rPr lang="cs-CZ" altLang="cs-CZ" sz="1600">
                <a:solidFill>
                  <a:srgbClr val="020202"/>
                </a:solidFill>
                <a:latin typeface="Arial" panose="020B0604020202020204" pitchFamily="34" charset="0"/>
                <a:cs typeface="Arial" panose="020B0604020202020204" pitchFamily="34" charset="0"/>
              </a:rPr>
              <a:t>Langerhansovy buňky (epidermis)</a:t>
            </a:r>
          </a:p>
          <a:p>
            <a:pPr>
              <a:buClr>
                <a:schemeClr val="tx1"/>
              </a:buClr>
              <a:defRPr/>
            </a:pPr>
            <a:r>
              <a:rPr lang="cs-CZ" altLang="cs-CZ" sz="1600">
                <a:solidFill>
                  <a:srgbClr val="020202"/>
                </a:solidFill>
                <a:latin typeface="Arial" panose="020B0604020202020204" pitchFamily="34" charset="0"/>
                <a:cs typeface="Arial" panose="020B0604020202020204" pitchFamily="34" charset="0"/>
              </a:rPr>
              <a:t>mesangiální buňky (ledviny)</a:t>
            </a:r>
          </a:p>
        </p:txBody>
      </p:sp>
      <p:pic>
        <p:nvPicPr>
          <p:cNvPr id="2" name="Picture 2" descr="Reticuloendothelial | definition of reticuloendothelial by Medical  dictionary">
            <a:extLst>
              <a:ext uri="{FF2B5EF4-FFF2-40B4-BE49-F238E27FC236}">
                <a16:creationId xmlns:a16="http://schemas.microsoft.com/office/drawing/2014/main" id="{30208809-77ED-4C46-93C3-7F5817F72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764" y="1783584"/>
            <a:ext cx="5206843" cy="402228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ltured human mesangial cell phagocytosis of aged neutrophils. Electron micrograph (bar = 2 microns) of mesangial cell enzymatically dissociated from adherent culture after interaction with aged neutrophils. Although the phagocyte nucleus is out of plane of section, this cell is identifiable as a mesangial cell by its abundant microfilaments (F). Ingested neutrophil material (D) takes the form of an apparently intact neutrophil with condensed nuclear chromatin characteristic of apoptosis, and smaller fragments of granular material: a free neutrophil-derived apoptotic body is also seen (A). The inset shows a section of a mesangial cell in adherent culture to demonstrate usual fusiform morphology (bar = 10 microns). ">
            <a:extLst>
              <a:ext uri="{FF2B5EF4-FFF2-40B4-BE49-F238E27FC236}">
                <a16:creationId xmlns:a16="http://schemas.microsoft.com/office/drawing/2014/main" id="{3A746280-90DB-4FA0-89A2-C4D017F196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862" y="4292600"/>
            <a:ext cx="2172488" cy="24282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69D4C000-64EA-4AD6-9E64-B410F21B2457}"/>
              </a:ext>
            </a:extLst>
          </p:cNvPr>
          <p:cNvSpPr txBox="1"/>
          <p:nvPr/>
        </p:nvSpPr>
        <p:spPr>
          <a:xfrm>
            <a:off x="3057014" y="6351508"/>
            <a:ext cx="4585716" cy="276999"/>
          </a:xfrm>
          <a:prstGeom prst="rect">
            <a:avLst/>
          </a:prstGeom>
          <a:noFill/>
        </p:spPr>
        <p:txBody>
          <a:bodyPr wrap="square">
            <a:spAutoFit/>
          </a:bodyPr>
          <a:lstStyle/>
          <a:p>
            <a:r>
              <a:rPr lang="cs-CZ" sz="1200" b="0" i="0" dirty="0">
                <a:effectLst/>
                <a:latin typeface="Arial" panose="020B0604020202020204" pitchFamily="34" charset="0"/>
                <a:cs typeface="Arial" panose="020B0604020202020204" pitchFamily="34" charset="0"/>
              </a:rPr>
              <a:t>DOI: </a:t>
            </a:r>
            <a:r>
              <a:rPr lang="cs-CZ" sz="1200" b="0" i="0" u="sng" dirty="0">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10.1038/ki.1992.369</a:t>
            </a:r>
            <a:endParaRPr lang="cs-CZ"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553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p:cNvSpPr txBox="1"/>
          <p:nvPr/>
        </p:nvSpPr>
        <p:spPr>
          <a:xfrm>
            <a:off x="44285" y="43002"/>
            <a:ext cx="4013086"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VROZENÁ A ZÍSKANÁ IMUNITA</a:t>
            </a:r>
            <a:endParaRPr lang="en-US" sz="2000" b="1" dirty="0">
              <a:latin typeface="Arial" panose="020B0604020202020204" pitchFamily="34" charset="0"/>
              <a:cs typeface="Arial" panose="020B0604020202020204" pitchFamily="34" charset="0"/>
            </a:endParaRPr>
          </a:p>
        </p:txBody>
      </p:sp>
      <p:pic>
        <p:nvPicPr>
          <p:cNvPr id="3078" name="Picture 6" descr="http://www.glycopedia.eu/IMG/jpg/figure_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10" y="1269506"/>
            <a:ext cx="8587686" cy="48028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3828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p:cNvSpPr txBox="1"/>
          <p:nvPr/>
        </p:nvSpPr>
        <p:spPr>
          <a:xfrm>
            <a:off x="44285" y="43002"/>
            <a:ext cx="1744901"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LYMFOCYTY</a:t>
            </a:r>
            <a:endParaRPr lang="en-US" sz="2000" b="1" dirty="0">
              <a:latin typeface="Arial" panose="020B0604020202020204" pitchFamily="34" charset="0"/>
              <a:cs typeface="Arial" panose="020B0604020202020204" pitchFamily="34" charset="0"/>
            </a:endParaRPr>
          </a:p>
        </p:txBody>
      </p:sp>
      <p:pic>
        <p:nvPicPr>
          <p:cNvPr id="4" name="Picture 6" descr="VÃ½sledek obrÃ¡zku pro B, T lymphocyt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56" b="-21921"/>
          <a:stretch/>
        </p:blipFill>
        <p:spPr bwMode="auto">
          <a:xfrm>
            <a:off x="181369" y="613312"/>
            <a:ext cx="5435052" cy="3715802"/>
          </a:xfrm>
          <a:prstGeom prst="rect">
            <a:avLst/>
          </a:prstGeom>
          <a:solidFill>
            <a:schemeClr val="bg1"/>
          </a:solidFill>
        </p:spPr>
      </p:pic>
      <p:sp>
        <p:nvSpPr>
          <p:cNvPr id="5" name="TextovéPole 4"/>
          <p:cNvSpPr txBox="1"/>
          <p:nvPr/>
        </p:nvSpPr>
        <p:spPr>
          <a:xfrm>
            <a:off x="181369" y="4159302"/>
            <a:ext cx="5336315" cy="15696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a:t>
            </a:r>
            <a:r>
              <a:rPr lang="cs-CZ" sz="1600" dirty="0" err="1">
                <a:latin typeface="Arial" panose="020B0604020202020204" pitchFamily="34" charset="0"/>
                <a:cs typeface="Arial" panose="020B0604020202020204" pitchFamily="34" charset="0"/>
              </a:rPr>
              <a:t>Clusters</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of</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differentiation</a:t>
            </a:r>
            <a:r>
              <a:rPr lang="cs-CZ" sz="1600" dirty="0">
                <a:latin typeface="Arial" panose="020B0604020202020204" pitchFamily="34" charset="0"/>
                <a:cs typeface="Arial" panose="020B0604020202020204" pitchFamily="34" charset="0"/>
              </a:rPr>
              <a:t>“, CD</a:t>
            </a:r>
          </a:p>
          <a:p>
            <a:pPr marL="285750" indent="-285750">
              <a:lnSpc>
                <a:spcPct val="150000"/>
              </a:lnSpc>
              <a:buFont typeface="Arial" panose="020B0604020202020204" pitchFamily="34" charset="0"/>
              <a:buChar char="•"/>
            </a:pPr>
            <a:r>
              <a:rPr lang="cs-CZ" sz="1600" dirty="0" err="1">
                <a:latin typeface="Arial" panose="020B0604020202020204" pitchFamily="34" charset="0"/>
                <a:cs typeface="Arial" panose="020B0604020202020204" pitchFamily="34" charset="0"/>
              </a:rPr>
              <a:t>Imunofenotyp</a:t>
            </a:r>
            <a:endParaRPr lang="cs-CZ"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Molekulární signalizace řídící imunitní odpověď</a:t>
            </a:r>
          </a:p>
          <a:p>
            <a:pPr marL="285750"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Klinicky vysoce relevantní mechanismy</a:t>
            </a:r>
          </a:p>
        </p:txBody>
      </p:sp>
      <p:pic>
        <p:nvPicPr>
          <p:cNvPr id="7170" name="Picture 2" descr="https://upload.wikimedia.org/wikipedia/commons/thumb/a/a9/Cluster_of_differentiation.svg/800px-Cluster_of_differentiatio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5163" y="2228559"/>
            <a:ext cx="2984421" cy="401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38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749" name="Group 421"/>
          <p:cNvGrpSpPr>
            <a:grpSpLocks/>
          </p:cNvGrpSpPr>
          <p:nvPr/>
        </p:nvGrpSpPr>
        <p:grpSpPr bwMode="auto">
          <a:xfrm>
            <a:off x="2282825" y="5888038"/>
            <a:ext cx="777875" cy="681037"/>
            <a:chOff x="1337" y="925"/>
            <a:chExt cx="490" cy="429"/>
          </a:xfrm>
        </p:grpSpPr>
        <p:sp>
          <p:nvSpPr>
            <p:cNvPr id="355750" name="Line 422"/>
            <p:cNvSpPr>
              <a:spLocks noChangeShapeType="1"/>
            </p:cNvSpPr>
            <p:nvPr/>
          </p:nvSpPr>
          <p:spPr bwMode="auto">
            <a:xfrm rot="507677" flipH="1" flipV="1">
              <a:off x="1588" y="925"/>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51" name="Line 423"/>
            <p:cNvSpPr>
              <a:spLocks noChangeShapeType="1"/>
            </p:cNvSpPr>
            <p:nvPr/>
          </p:nvSpPr>
          <p:spPr bwMode="auto">
            <a:xfrm rot="-680647" flipH="1" flipV="1">
              <a:off x="1393" y="1057"/>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52" name="Line 424"/>
            <p:cNvSpPr>
              <a:spLocks noChangeShapeType="1"/>
            </p:cNvSpPr>
            <p:nvPr/>
          </p:nvSpPr>
          <p:spPr bwMode="auto">
            <a:xfrm rot="17832300" flipH="1">
              <a:off x="1723" y="1166"/>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53" name="Line 425"/>
            <p:cNvSpPr>
              <a:spLocks noChangeShapeType="1"/>
            </p:cNvSpPr>
            <p:nvPr/>
          </p:nvSpPr>
          <p:spPr bwMode="auto">
            <a:xfrm rot="18727022" flipH="1">
              <a:off x="1518" y="1282"/>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54" name="Line 426"/>
            <p:cNvSpPr>
              <a:spLocks noChangeShapeType="1"/>
            </p:cNvSpPr>
            <p:nvPr/>
          </p:nvSpPr>
          <p:spPr bwMode="auto">
            <a:xfrm rot="12691340" flipH="1">
              <a:off x="1779" y="979"/>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55" name="Line 427"/>
            <p:cNvSpPr>
              <a:spLocks noChangeShapeType="1"/>
            </p:cNvSpPr>
            <p:nvPr/>
          </p:nvSpPr>
          <p:spPr bwMode="auto">
            <a:xfrm rot="1542627" flipH="1">
              <a:off x="1337" y="1241"/>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56" name="Oval 428"/>
            <p:cNvSpPr>
              <a:spLocks noChangeArrowheads="1"/>
            </p:cNvSpPr>
            <p:nvPr/>
          </p:nvSpPr>
          <p:spPr bwMode="auto">
            <a:xfrm rot="-1742948">
              <a:off x="1344" y="1036"/>
              <a:ext cx="468" cy="240"/>
            </a:xfrm>
            <a:prstGeom prst="ellipse">
              <a:avLst/>
            </a:prstGeom>
            <a:gradFill rotWithShape="1">
              <a:gsLst>
                <a:gs pos="0">
                  <a:srgbClr val="339966">
                    <a:gamma/>
                    <a:tint val="52157"/>
                    <a:invGamma/>
                  </a:srgbClr>
                </a:gs>
                <a:gs pos="100000">
                  <a:srgbClr val="339966"/>
                </a:gs>
              </a:gsLst>
              <a:path path="shape">
                <a:fillToRect l="50000" t="50000" r="50000" b="50000"/>
              </a:path>
            </a:gradFill>
            <a:ln w="6350" algn="ctr">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sp>
        <p:nvSpPr>
          <p:cNvPr id="355350" name="Freeform 22"/>
          <p:cNvSpPr>
            <a:spLocks/>
          </p:cNvSpPr>
          <p:nvPr/>
        </p:nvSpPr>
        <p:spPr bwMode="auto">
          <a:xfrm>
            <a:off x="1087438" y="1600200"/>
            <a:ext cx="352425" cy="352425"/>
          </a:xfrm>
          <a:custGeom>
            <a:avLst/>
            <a:gdLst>
              <a:gd name="T0" fmla="*/ 29 w 29"/>
              <a:gd name="T1" fmla="*/ 15 h 29"/>
              <a:gd name="T2" fmla="*/ 14 w 29"/>
              <a:gd name="T3" fmla="*/ 29 h 29"/>
              <a:gd name="T4" fmla="*/ 0 w 29"/>
              <a:gd name="T5" fmla="*/ 15 h 29"/>
              <a:gd name="T6" fmla="*/ 14 w 29"/>
              <a:gd name="T7" fmla="*/ 0 h 29"/>
              <a:gd name="T8" fmla="*/ 22 w 29"/>
              <a:gd name="T9" fmla="*/ 2 h 29"/>
              <a:gd name="T10" fmla="*/ 15 w 29"/>
              <a:gd name="T11" fmla="*/ 10 h 29"/>
              <a:gd name="T12" fmla="*/ 25 w 29"/>
              <a:gd name="T13" fmla="*/ 9 h 29"/>
              <a:gd name="T14" fmla="*/ 19 w 29"/>
              <a:gd name="T15" fmla="*/ 16 h 29"/>
              <a:gd name="T16" fmla="*/ 29 w 29"/>
              <a:gd name="T17"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9">
                <a:moveTo>
                  <a:pt x="29" y="15"/>
                </a:moveTo>
                <a:cubicBezTo>
                  <a:pt x="29" y="23"/>
                  <a:pt x="22" y="29"/>
                  <a:pt x="14" y="29"/>
                </a:cubicBezTo>
                <a:cubicBezTo>
                  <a:pt x="6" y="29"/>
                  <a:pt x="0" y="23"/>
                  <a:pt x="0" y="15"/>
                </a:cubicBezTo>
                <a:cubicBezTo>
                  <a:pt x="0" y="7"/>
                  <a:pt x="6" y="0"/>
                  <a:pt x="14" y="0"/>
                </a:cubicBezTo>
                <a:cubicBezTo>
                  <a:pt x="17" y="0"/>
                  <a:pt x="20" y="1"/>
                  <a:pt x="22" y="2"/>
                </a:cubicBezTo>
                <a:cubicBezTo>
                  <a:pt x="15" y="10"/>
                  <a:pt x="15" y="10"/>
                  <a:pt x="15" y="10"/>
                </a:cubicBezTo>
                <a:cubicBezTo>
                  <a:pt x="25" y="9"/>
                  <a:pt x="25" y="9"/>
                  <a:pt x="25" y="9"/>
                </a:cubicBezTo>
                <a:cubicBezTo>
                  <a:pt x="19" y="16"/>
                  <a:pt x="19" y="16"/>
                  <a:pt x="19" y="16"/>
                </a:cubicBezTo>
                <a:lnTo>
                  <a:pt x="29" y="15"/>
                </a:ln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5351" name="Freeform 23"/>
          <p:cNvSpPr>
            <a:spLocks/>
          </p:cNvSpPr>
          <p:nvPr/>
        </p:nvSpPr>
        <p:spPr bwMode="auto">
          <a:xfrm>
            <a:off x="1449388" y="1978025"/>
            <a:ext cx="347662" cy="342900"/>
          </a:xfrm>
          <a:custGeom>
            <a:avLst/>
            <a:gdLst>
              <a:gd name="T0" fmla="*/ 23 w 28"/>
              <a:gd name="T1" fmla="*/ 25 h 28"/>
              <a:gd name="T2" fmla="*/ 28 w 28"/>
              <a:gd name="T3" fmla="*/ 14 h 28"/>
              <a:gd name="T4" fmla="*/ 14 w 28"/>
              <a:gd name="T5" fmla="*/ 0 h 28"/>
              <a:gd name="T6" fmla="*/ 0 w 28"/>
              <a:gd name="T7" fmla="*/ 14 h 28"/>
              <a:gd name="T8" fmla="*/ 14 w 28"/>
              <a:gd name="T9" fmla="*/ 28 h 28"/>
              <a:gd name="T10" fmla="*/ 16 w 28"/>
              <a:gd name="T11" fmla="*/ 28 h 28"/>
              <a:gd name="T12" fmla="*/ 13 w 28"/>
              <a:gd name="T13" fmla="*/ 20 h 28"/>
              <a:gd name="T14" fmla="*/ 18 w 28"/>
              <a:gd name="T15" fmla="*/ 16 h 28"/>
              <a:gd name="T16" fmla="*/ 23 w 28"/>
              <a:gd name="T17"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8">
                <a:moveTo>
                  <a:pt x="23" y="25"/>
                </a:moveTo>
                <a:cubicBezTo>
                  <a:pt x="26" y="22"/>
                  <a:pt x="28" y="18"/>
                  <a:pt x="28" y="14"/>
                </a:cubicBezTo>
                <a:cubicBezTo>
                  <a:pt x="28" y="6"/>
                  <a:pt x="22" y="0"/>
                  <a:pt x="14" y="0"/>
                </a:cubicBezTo>
                <a:cubicBezTo>
                  <a:pt x="6" y="0"/>
                  <a:pt x="0" y="6"/>
                  <a:pt x="0" y="14"/>
                </a:cubicBezTo>
                <a:cubicBezTo>
                  <a:pt x="0" y="22"/>
                  <a:pt x="6" y="28"/>
                  <a:pt x="14" y="28"/>
                </a:cubicBezTo>
                <a:cubicBezTo>
                  <a:pt x="15" y="28"/>
                  <a:pt x="15" y="28"/>
                  <a:pt x="16" y="28"/>
                </a:cubicBezTo>
                <a:cubicBezTo>
                  <a:pt x="16" y="28"/>
                  <a:pt x="12" y="25"/>
                  <a:pt x="13" y="20"/>
                </a:cubicBezTo>
                <a:cubicBezTo>
                  <a:pt x="13" y="16"/>
                  <a:pt x="17" y="16"/>
                  <a:pt x="18" y="16"/>
                </a:cubicBezTo>
                <a:cubicBezTo>
                  <a:pt x="20" y="16"/>
                  <a:pt x="23" y="20"/>
                  <a:pt x="23" y="25"/>
                </a:cubicBezTo>
                <a:close/>
              </a:path>
            </a:pathLst>
          </a:custGeom>
          <a:solidFill>
            <a:srgbClr val="99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5714" name="Line 386"/>
          <p:cNvSpPr>
            <a:spLocks noChangeShapeType="1"/>
          </p:cNvSpPr>
          <p:nvPr/>
        </p:nvSpPr>
        <p:spPr bwMode="auto">
          <a:xfrm rot="507677" flipH="1" flipV="1">
            <a:off x="3060700" y="1316038"/>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16" name="Line 388"/>
          <p:cNvSpPr>
            <a:spLocks noChangeShapeType="1"/>
          </p:cNvSpPr>
          <p:nvPr/>
        </p:nvSpPr>
        <p:spPr bwMode="auto">
          <a:xfrm rot="-680647" flipH="1" flipV="1">
            <a:off x="2751138" y="1525588"/>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18" name="Line 390"/>
          <p:cNvSpPr>
            <a:spLocks noChangeShapeType="1"/>
          </p:cNvSpPr>
          <p:nvPr/>
        </p:nvSpPr>
        <p:spPr bwMode="auto">
          <a:xfrm rot="17832300" flipH="1">
            <a:off x="3275013" y="1698625"/>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19" name="Line 391"/>
          <p:cNvSpPr>
            <a:spLocks noChangeShapeType="1"/>
          </p:cNvSpPr>
          <p:nvPr/>
        </p:nvSpPr>
        <p:spPr bwMode="auto">
          <a:xfrm rot="18727022" flipH="1">
            <a:off x="2949575" y="1882775"/>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20" name="Line 392"/>
          <p:cNvSpPr>
            <a:spLocks noChangeShapeType="1"/>
          </p:cNvSpPr>
          <p:nvPr/>
        </p:nvSpPr>
        <p:spPr bwMode="auto">
          <a:xfrm rot="12691340" flipH="1">
            <a:off x="3363913" y="1401763"/>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21" name="Line 393"/>
          <p:cNvSpPr>
            <a:spLocks noChangeShapeType="1"/>
          </p:cNvSpPr>
          <p:nvPr/>
        </p:nvSpPr>
        <p:spPr bwMode="auto">
          <a:xfrm rot="1542627" flipH="1">
            <a:off x="2662238" y="1817688"/>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22" name="Line 394"/>
          <p:cNvSpPr>
            <a:spLocks noChangeShapeType="1"/>
          </p:cNvSpPr>
          <p:nvPr/>
        </p:nvSpPr>
        <p:spPr bwMode="auto">
          <a:xfrm rot="1916696" flipH="1">
            <a:off x="2347913" y="1973263"/>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28" name="Line 400"/>
          <p:cNvSpPr>
            <a:spLocks noChangeShapeType="1"/>
          </p:cNvSpPr>
          <p:nvPr/>
        </p:nvSpPr>
        <p:spPr bwMode="auto">
          <a:xfrm rot="507677" flipH="1" flipV="1">
            <a:off x="2978150" y="1084263"/>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29" name="Line 401"/>
          <p:cNvSpPr>
            <a:spLocks noChangeShapeType="1"/>
          </p:cNvSpPr>
          <p:nvPr/>
        </p:nvSpPr>
        <p:spPr bwMode="auto">
          <a:xfrm rot="-680647" flipH="1" flipV="1">
            <a:off x="2592388" y="1217613"/>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30" name="Line 402"/>
          <p:cNvSpPr>
            <a:spLocks noChangeShapeType="1"/>
          </p:cNvSpPr>
          <p:nvPr/>
        </p:nvSpPr>
        <p:spPr bwMode="auto">
          <a:xfrm rot="17832300" flipH="1">
            <a:off x="3487738" y="1955800"/>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31" name="Line 403"/>
          <p:cNvSpPr>
            <a:spLocks noChangeShapeType="1"/>
          </p:cNvSpPr>
          <p:nvPr/>
        </p:nvSpPr>
        <p:spPr bwMode="auto">
          <a:xfrm rot="18727022" flipH="1">
            <a:off x="3063875" y="2193925"/>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32" name="Line 404"/>
          <p:cNvSpPr>
            <a:spLocks noChangeShapeType="1"/>
          </p:cNvSpPr>
          <p:nvPr/>
        </p:nvSpPr>
        <p:spPr bwMode="auto">
          <a:xfrm rot="12691340" flipH="1">
            <a:off x="3632200" y="1285875"/>
            <a:ext cx="76200" cy="152400"/>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15" name="Oval 387"/>
          <p:cNvSpPr>
            <a:spLocks noChangeArrowheads="1"/>
          </p:cNvSpPr>
          <p:nvPr/>
        </p:nvSpPr>
        <p:spPr bwMode="auto">
          <a:xfrm rot="-1742948">
            <a:off x="2673350" y="1492250"/>
            <a:ext cx="742950" cy="381000"/>
          </a:xfrm>
          <a:prstGeom prst="ellipse">
            <a:avLst/>
          </a:prstGeom>
          <a:gradFill rotWithShape="1">
            <a:gsLst>
              <a:gs pos="0">
                <a:srgbClr val="339966">
                  <a:gamma/>
                  <a:tint val="52157"/>
                  <a:invGamma/>
                </a:srgbClr>
              </a:gs>
              <a:gs pos="100000">
                <a:srgbClr val="339966"/>
              </a:gs>
            </a:gsLst>
            <a:path path="shape">
              <a:fillToRect l="50000" t="50000" r="50000" b="50000"/>
            </a:path>
          </a:gradFill>
          <a:ln w="6350" algn="ctr">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5356" name="Freeform 28"/>
          <p:cNvSpPr>
            <a:spLocks/>
          </p:cNvSpPr>
          <p:nvPr/>
        </p:nvSpPr>
        <p:spPr bwMode="auto">
          <a:xfrm>
            <a:off x="2409825" y="1144588"/>
            <a:ext cx="1323975" cy="1079500"/>
          </a:xfrm>
          <a:custGeom>
            <a:avLst/>
            <a:gdLst>
              <a:gd name="T0" fmla="*/ 171 w 834"/>
              <a:gd name="T1" fmla="*/ 286 h 680"/>
              <a:gd name="T2" fmla="*/ 194 w 834"/>
              <a:gd name="T3" fmla="*/ 309 h 680"/>
              <a:gd name="T4" fmla="*/ 133 w 834"/>
              <a:gd name="T5" fmla="*/ 340 h 680"/>
              <a:gd name="T6" fmla="*/ 48 w 834"/>
              <a:gd name="T7" fmla="*/ 240 h 680"/>
              <a:gd name="T8" fmla="*/ 192 w 834"/>
              <a:gd name="T9" fmla="*/ 102 h 680"/>
              <a:gd name="T10" fmla="*/ 348 w 834"/>
              <a:gd name="T11" fmla="*/ 70 h 680"/>
              <a:gd name="T12" fmla="*/ 464 w 834"/>
              <a:gd name="T13" fmla="*/ 15 h 680"/>
              <a:gd name="T14" fmla="*/ 626 w 834"/>
              <a:gd name="T15" fmla="*/ 15 h 680"/>
              <a:gd name="T16" fmla="*/ 742 w 834"/>
              <a:gd name="T17" fmla="*/ 100 h 680"/>
              <a:gd name="T18" fmla="*/ 765 w 834"/>
              <a:gd name="T19" fmla="*/ 170 h 680"/>
              <a:gd name="T20" fmla="*/ 826 w 834"/>
              <a:gd name="T21" fmla="*/ 270 h 680"/>
              <a:gd name="T22" fmla="*/ 780 w 834"/>
              <a:gd name="T23" fmla="*/ 402 h 680"/>
              <a:gd name="T24" fmla="*/ 688 w 834"/>
              <a:gd name="T25" fmla="*/ 510 h 680"/>
              <a:gd name="T26" fmla="*/ 595 w 834"/>
              <a:gd name="T27" fmla="*/ 618 h 680"/>
              <a:gd name="T28" fmla="*/ 387 w 834"/>
              <a:gd name="T29" fmla="*/ 680 h 680"/>
              <a:gd name="T30" fmla="*/ 241 w 834"/>
              <a:gd name="T31" fmla="*/ 649 h 680"/>
              <a:gd name="T32" fmla="*/ 79 w 834"/>
              <a:gd name="T33" fmla="*/ 626 h 680"/>
              <a:gd name="T34" fmla="*/ 2 w 834"/>
              <a:gd name="T35" fmla="*/ 502 h 680"/>
              <a:gd name="T36" fmla="*/ 63 w 834"/>
              <a:gd name="T37" fmla="*/ 379 h 680"/>
              <a:gd name="T38" fmla="*/ 156 w 834"/>
              <a:gd name="T39" fmla="*/ 386 h 680"/>
              <a:gd name="T40" fmla="*/ 125 w 834"/>
              <a:gd name="T41" fmla="*/ 448 h 680"/>
              <a:gd name="T42" fmla="*/ 110 w 834"/>
              <a:gd name="T43" fmla="*/ 525 h 680"/>
              <a:gd name="T44" fmla="*/ 187 w 834"/>
              <a:gd name="T45" fmla="*/ 518 h 680"/>
              <a:gd name="T46" fmla="*/ 217 w 834"/>
              <a:gd name="T47" fmla="*/ 510 h 680"/>
              <a:gd name="T48" fmla="*/ 310 w 834"/>
              <a:gd name="T49" fmla="*/ 525 h 680"/>
              <a:gd name="T50" fmla="*/ 325 w 834"/>
              <a:gd name="T51" fmla="*/ 549 h 680"/>
              <a:gd name="T52" fmla="*/ 387 w 834"/>
              <a:gd name="T53" fmla="*/ 595 h 680"/>
              <a:gd name="T54" fmla="*/ 418 w 834"/>
              <a:gd name="T55" fmla="*/ 525 h 680"/>
              <a:gd name="T56" fmla="*/ 418 w 834"/>
              <a:gd name="T57" fmla="*/ 487 h 680"/>
              <a:gd name="T58" fmla="*/ 518 w 834"/>
              <a:gd name="T59" fmla="*/ 425 h 680"/>
              <a:gd name="T60" fmla="*/ 541 w 834"/>
              <a:gd name="T61" fmla="*/ 448 h 680"/>
              <a:gd name="T62" fmla="*/ 603 w 834"/>
              <a:gd name="T63" fmla="*/ 471 h 680"/>
              <a:gd name="T64" fmla="*/ 634 w 834"/>
              <a:gd name="T65" fmla="*/ 425 h 680"/>
              <a:gd name="T66" fmla="*/ 603 w 834"/>
              <a:gd name="T67" fmla="*/ 379 h 680"/>
              <a:gd name="T68" fmla="*/ 603 w 834"/>
              <a:gd name="T69" fmla="*/ 355 h 680"/>
              <a:gd name="T70" fmla="*/ 626 w 834"/>
              <a:gd name="T71" fmla="*/ 309 h 680"/>
              <a:gd name="T72" fmla="*/ 649 w 834"/>
              <a:gd name="T73" fmla="*/ 255 h 680"/>
              <a:gd name="T74" fmla="*/ 664 w 834"/>
              <a:gd name="T75" fmla="*/ 247 h 680"/>
              <a:gd name="T76" fmla="*/ 703 w 834"/>
              <a:gd name="T77" fmla="*/ 201 h 680"/>
              <a:gd name="T78" fmla="*/ 664 w 834"/>
              <a:gd name="T79" fmla="*/ 155 h 680"/>
              <a:gd name="T80" fmla="*/ 603 w 834"/>
              <a:gd name="T81" fmla="*/ 170 h 680"/>
              <a:gd name="T82" fmla="*/ 574 w 834"/>
              <a:gd name="T83" fmla="*/ 166 h 680"/>
              <a:gd name="T84" fmla="*/ 495 w 834"/>
              <a:gd name="T85" fmla="*/ 155 h 680"/>
              <a:gd name="T86" fmla="*/ 464 w 834"/>
              <a:gd name="T87" fmla="*/ 116 h 680"/>
              <a:gd name="T88" fmla="*/ 410 w 834"/>
              <a:gd name="T89" fmla="*/ 85 h 680"/>
              <a:gd name="T90" fmla="*/ 387 w 834"/>
              <a:gd name="T91" fmla="*/ 162 h 680"/>
              <a:gd name="T92" fmla="*/ 393 w 834"/>
              <a:gd name="T93" fmla="*/ 186 h 680"/>
              <a:gd name="T94" fmla="*/ 287 w 834"/>
              <a:gd name="T95" fmla="*/ 240 h 680"/>
              <a:gd name="T96" fmla="*/ 241 w 834"/>
              <a:gd name="T97" fmla="*/ 232 h 680"/>
              <a:gd name="T98" fmla="*/ 171 w 834"/>
              <a:gd name="T99" fmla="*/ 216 h 680"/>
              <a:gd name="T100" fmla="*/ 171 w 834"/>
              <a:gd name="T101" fmla="*/ 255 h 680"/>
              <a:gd name="T102" fmla="*/ 171 w 834"/>
              <a:gd name="T103" fmla="*/ 286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4" h="680">
                <a:moveTo>
                  <a:pt x="171" y="286"/>
                </a:moveTo>
                <a:cubicBezTo>
                  <a:pt x="171" y="286"/>
                  <a:pt x="187" y="301"/>
                  <a:pt x="194" y="309"/>
                </a:cubicBezTo>
                <a:cubicBezTo>
                  <a:pt x="202" y="325"/>
                  <a:pt x="183" y="339"/>
                  <a:pt x="133" y="340"/>
                </a:cubicBezTo>
                <a:cubicBezTo>
                  <a:pt x="86" y="340"/>
                  <a:pt x="48" y="309"/>
                  <a:pt x="48" y="240"/>
                </a:cubicBezTo>
                <a:cubicBezTo>
                  <a:pt x="56" y="178"/>
                  <a:pt x="105" y="132"/>
                  <a:pt x="192" y="102"/>
                </a:cubicBezTo>
                <a:cubicBezTo>
                  <a:pt x="277" y="72"/>
                  <a:pt x="318" y="70"/>
                  <a:pt x="348" y="70"/>
                </a:cubicBezTo>
                <a:cubicBezTo>
                  <a:pt x="372" y="62"/>
                  <a:pt x="418" y="31"/>
                  <a:pt x="464" y="15"/>
                </a:cubicBezTo>
                <a:cubicBezTo>
                  <a:pt x="504" y="0"/>
                  <a:pt x="564" y="0"/>
                  <a:pt x="626" y="15"/>
                </a:cubicBezTo>
                <a:cubicBezTo>
                  <a:pt x="688" y="31"/>
                  <a:pt x="742" y="77"/>
                  <a:pt x="742" y="100"/>
                </a:cubicBezTo>
                <a:cubicBezTo>
                  <a:pt x="749" y="124"/>
                  <a:pt x="757" y="155"/>
                  <a:pt x="765" y="170"/>
                </a:cubicBezTo>
                <a:cubicBezTo>
                  <a:pt x="772" y="178"/>
                  <a:pt x="819" y="224"/>
                  <a:pt x="826" y="270"/>
                </a:cubicBezTo>
                <a:cubicBezTo>
                  <a:pt x="834" y="309"/>
                  <a:pt x="819" y="355"/>
                  <a:pt x="780" y="402"/>
                </a:cubicBezTo>
                <a:cubicBezTo>
                  <a:pt x="742" y="440"/>
                  <a:pt x="703" y="495"/>
                  <a:pt x="688" y="510"/>
                </a:cubicBezTo>
                <a:cubicBezTo>
                  <a:pt x="680" y="525"/>
                  <a:pt x="649" y="580"/>
                  <a:pt x="595" y="618"/>
                </a:cubicBezTo>
                <a:cubicBezTo>
                  <a:pt x="549" y="649"/>
                  <a:pt x="441" y="680"/>
                  <a:pt x="387" y="680"/>
                </a:cubicBezTo>
                <a:cubicBezTo>
                  <a:pt x="333" y="672"/>
                  <a:pt x="287" y="649"/>
                  <a:pt x="241" y="649"/>
                </a:cubicBezTo>
                <a:cubicBezTo>
                  <a:pt x="202" y="649"/>
                  <a:pt x="133" y="657"/>
                  <a:pt x="79" y="626"/>
                </a:cubicBezTo>
                <a:cubicBezTo>
                  <a:pt x="33" y="595"/>
                  <a:pt x="2" y="564"/>
                  <a:pt x="2" y="502"/>
                </a:cubicBezTo>
                <a:cubicBezTo>
                  <a:pt x="0" y="443"/>
                  <a:pt x="33" y="394"/>
                  <a:pt x="63" y="379"/>
                </a:cubicBezTo>
                <a:cubicBezTo>
                  <a:pt x="94" y="371"/>
                  <a:pt x="140" y="371"/>
                  <a:pt x="156" y="386"/>
                </a:cubicBezTo>
                <a:cubicBezTo>
                  <a:pt x="164" y="410"/>
                  <a:pt x="156" y="425"/>
                  <a:pt x="125" y="448"/>
                </a:cubicBezTo>
                <a:cubicBezTo>
                  <a:pt x="102" y="479"/>
                  <a:pt x="94" y="502"/>
                  <a:pt x="110" y="525"/>
                </a:cubicBezTo>
                <a:cubicBezTo>
                  <a:pt x="125" y="541"/>
                  <a:pt x="179" y="518"/>
                  <a:pt x="187" y="518"/>
                </a:cubicBezTo>
                <a:cubicBezTo>
                  <a:pt x="194" y="510"/>
                  <a:pt x="210" y="502"/>
                  <a:pt x="217" y="510"/>
                </a:cubicBezTo>
                <a:cubicBezTo>
                  <a:pt x="243" y="521"/>
                  <a:pt x="258" y="525"/>
                  <a:pt x="310" y="525"/>
                </a:cubicBezTo>
                <a:cubicBezTo>
                  <a:pt x="318" y="525"/>
                  <a:pt x="325" y="541"/>
                  <a:pt x="325" y="549"/>
                </a:cubicBezTo>
                <a:cubicBezTo>
                  <a:pt x="325" y="556"/>
                  <a:pt x="356" y="603"/>
                  <a:pt x="387" y="595"/>
                </a:cubicBezTo>
                <a:cubicBezTo>
                  <a:pt x="418" y="595"/>
                  <a:pt x="418" y="541"/>
                  <a:pt x="418" y="525"/>
                </a:cubicBezTo>
                <a:cubicBezTo>
                  <a:pt x="410" y="518"/>
                  <a:pt x="402" y="495"/>
                  <a:pt x="418" y="487"/>
                </a:cubicBezTo>
                <a:cubicBezTo>
                  <a:pt x="449" y="477"/>
                  <a:pt x="501" y="443"/>
                  <a:pt x="518" y="425"/>
                </a:cubicBezTo>
                <a:cubicBezTo>
                  <a:pt x="533" y="417"/>
                  <a:pt x="541" y="440"/>
                  <a:pt x="541" y="448"/>
                </a:cubicBezTo>
                <a:cubicBezTo>
                  <a:pt x="549" y="456"/>
                  <a:pt x="580" y="471"/>
                  <a:pt x="603" y="471"/>
                </a:cubicBezTo>
                <a:cubicBezTo>
                  <a:pt x="618" y="471"/>
                  <a:pt x="634" y="456"/>
                  <a:pt x="634" y="425"/>
                </a:cubicBezTo>
                <a:cubicBezTo>
                  <a:pt x="626" y="394"/>
                  <a:pt x="626" y="379"/>
                  <a:pt x="603" y="379"/>
                </a:cubicBezTo>
                <a:cubicBezTo>
                  <a:pt x="587" y="371"/>
                  <a:pt x="603" y="355"/>
                  <a:pt x="603" y="355"/>
                </a:cubicBezTo>
                <a:cubicBezTo>
                  <a:pt x="603" y="355"/>
                  <a:pt x="618" y="332"/>
                  <a:pt x="626" y="309"/>
                </a:cubicBezTo>
                <a:cubicBezTo>
                  <a:pt x="634" y="286"/>
                  <a:pt x="634" y="263"/>
                  <a:pt x="649" y="255"/>
                </a:cubicBezTo>
                <a:cubicBezTo>
                  <a:pt x="657" y="255"/>
                  <a:pt x="664" y="247"/>
                  <a:pt x="664" y="247"/>
                </a:cubicBezTo>
                <a:cubicBezTo>
                  <a:pt x="664" y="247"/>
                  <a:pt x="704" y="223"/>
                  <a:pt x="703" y="201"/>
                </a:cubicBezTo>
                <a:cubicBezTo>
                  <a:pt x="703" y="178"/>
                  <a:pt x="695" y="155"/>
                  <a:pt x="664" y="155"/>
                </a:cubicBezTo>
                <a:cubicBezTo>
                  <a:pt x="634" y="155"/>
                  <a:pt x="611" y="162"/>
                  <a:pt x="603" y="170"/>
                </a:cubicBezTo>
                <a:cubicBezTo>
                  <a:pt x="598" y="171"/>
                  <a:pt x="585" y="173"/>
                  <a:pt x="574" y="166"/>
                </a:cubicBezTo>
                <a:cubicBezTo>
                  <a:pt x="549" y="157"/>
                  <a:pt x="533" y="155"/>
                  <a:pt x="495" y="155"/>
                </a:cubicBezTo>
                <a:cubicBezTo>
                  <a:pt x="464" y="155"/>
                  <a:pt x="480" y="131"/>
                  <a:pt x="464" y="116"/>
                </a:cubicBezTo>
                <a:cubicBezTo>
                  <a:pt x="449" y="100"/>
                  <a:pt x="433" y="77"/>
                  <a:pt x="410" y="85"/>
                </a:cubicBezTo>
                <a:cubicBezTo>
                  <a:pt x="387" y="85"/>
                  <a:pt x="379" y="147"/>
                  <a:pt x="387" y="162"/>
                </a:cubicBezTo>
                <a:cubicBezTo>
                  <a:pt x="387" y="178"/>
                  <a:pt x="393" y="179"/>
                  <a:pt x="393" y="186"/>
                </a:cubicBezTo>
                <a:cubicBezTo>
                  <a:pt x="362" y="199"/>
                  <a:pt x="308" y="226"/>
                  <a:pt x="287" y="240"/>
                </a:cubicBezTo>
                <a:cubicBezTo>
                  <a:pt x="268" y="258"/>
                  <a:pt x="256" y="240"/>
                  <a:pt x="241" y="232"/>
                </a:cubicBezTo>
                <a:cubicBezTo>
                  <a:pt x="225" y="216"/>
                  <a:pt x="187" y="209"/>
                  <a:pt x="171" y="216"/>
                </a:cubicBezTo>
                <a:cubicBezTo>
                  <a:pt x="164" y="224"/>
                  <a:pt x="164" y="232"/>
                  <a:pt x="171" y="255"/>
                </a:cubicBezTo>
                <a:cubicBezTo>
                  <a:pt x="179" y="270"/>
                  <a:pt x="171" y="286"/>
                  <a:pt x="171" y="286"/>
                </a:cubicBezTo>
                <a:close/>
              </a:path>
            </a:pathLst>
          </a:custGeom>
          <a:solidFill>
            <a:srgbClr val="99CCFF"/>
          </a:solidFill>
          <a:ln w="6350" cap="flat">
            <a:solidFill>
              <a:srgbClr val="3366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grpSp>
        <p:nvGrpSpPr>
          <p:cNvPr id="355740" name="Group 412"/>
          <p:cNvGrpSpPr>
            <a:grpSpLocks/>
          </p:cNvGrpSpPr>
          <p:nvPr/>
        </p:nvGrpSpPr>
        <p:grpSpPr bwMode="auto">
          <a:xfrm>
            <a:off x="1454150" y="762000"/>
            <a:ext cx="777875" cy="681038"/>
            <a:chOff x="1337" y="925"/>
            <a:chExt cx="490" cy="429"/>
          </a:xfrm>
        </p:grpSpPr>
        <p:sp>
          <p:nvSpPr>
            <p:cNvPr id="355733" name="Line 405"/>
            <p:cNvSpPr>
              <a:spLocks noChangeShapeType="1"/>
            </p:cNvSpPr>
            <p:nvPr/>
          </p:nvSpPr>
          <p:spPr bwMode="auto">
            <a:xfrm rot="507677" flipH="1" flipV="1">
              <a:off x="1588" y="925"/>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34" name="Line 406"/>
            <p:cNvSpPr>
              <a:spLocks noChangeShapeType="1"/>
            </p:cNvSpPr>
            <p:nvPr/>
          </p:nvSpPr>
          <p:spPr bwMode="auto">
            <a:xfrm rot="-680647" flipH="1" flipV="1">
              <a:off x="1393" y="1057"/>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35" name="Line 407"/>
            <p:cNvSpPr>
              <a:spLocks noChangeShapeType="1"/>
            </p:cNvSpPr>
            <p:nvPr/>
          </p:nvSpPr>
          <p:spPr bwMode="auto">
            <a:xfrm rot="17832300" flipH="1">
              <a:off x="1723" y="1166"/>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36" name="Line 408"/>
            <p:cNvSpPr>
              <a:spLocks noChangeShapeType="1"/>
            </p:cNvSpPr>
            <p:nvPr/>
          </p:nvSpPr>
          <p:spPr bwMode="auto">
            <a:xfrm rot="18727022" flipH="1">
              <a:off x="1518" y="1282"/>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37" name="Line 409"/>
            <p:cNvSpPr>
              <a:spLocks noChangeShapeType="1"/>
            </p:cNvSpPr>
            <p:nvPr/>
          </p:nvSpPr>
          <p:spPr bwMode="auto">
            <a:xfrm rot="12691340" flipH="1">
              <a:off x="1779" y="979"/>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38" name="Line 410"/>
            <p:cNvSpPr>
              <a:spLocks noChangeShapeType="1"/>
            </p:cNvSpPr>
            <p:nvPr/>
          </p:nvSpPr>
          <p:spPr bwMode="auto">
            <a:xfrm rot="1542627" flipH="1">
              <a:off x="1337" y="1241"/>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39" name="Oval 411"/>
            <p:cNvSpPr>
              <a:spLocks noChangeArrowheads="1"/>
            </p:cNvSpPr>
            <p:nvPr/>
          </p:nvSpPr>
          <p:spPr bwMode="auto">
            <a:xfrm rot="-1742948">
              <a:off x="1344" y="1036"/>
              <a:ext cx="468" cy="240"/>
            </a:xfrm>
            <a:prstGeom prst="ellipse">
              <a:avLst/>
            </a:prstGeom>
            <a:gradFill rotWithShape="1">
              <a:gsLst>
                <a:gs pos="0">
                  <a:srgbClr val="339966">
                    <a:gamma/>
                    <a:tint val="52157"/>
                    <a:invGamma/>
                  </a:srgbClr>
                </a:gs>
                <a:gs pos="100000">
                  <a:srgbClr val="339966"/>
                </a:gs>
              </a:gsLst>
              <a:path path="shape">
                <a:fillToRect l="50000" t="50000" r="50000" b="50000"/>
              </a:path>
            </a:gradFill>
            <a:ln w="6350" algn="ctr">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5741" name="Group 413"/>
          <p:cNvGrpSpPr>
            <a:grpSpLocks/>
          </p:cNvGrpSpPr>
          <p:nvPr/>
        </p:nvGrpSpPr>
        <p:grpSpPr bwMode="auto">
          <a:xfrm>
            <a:off x="1511300" y="5259388"/>
            <a:ext cx="777875" cy="681037"/>
            <a:chOff x="1337" y="925"/>
            <a:chExt cx="490" cy="429"/>
          </a:xfrm>
        </p:grpSpPr>
        <p:sp>
          <p:nvSpPr>
            <p:cNvPr id="355742" name="Line 414"/>
            <p:cNvSpPr>
              <a:spLocks noChangeShapeType="1"/>
            </p:cNvSpPr>
            <p:nvPr/>
          </p:nvSpPr>
          <p:spPr bwMode="auto">
            <a:xfrm rot="507677" flipH="1" flipV="1">
              <a:off x="1588" y="925"/>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43" name="Line 415"/>
            <p:cNvSpPr>
              <a:spLocks noChangeShapeType="1"/>
            </p:cNvSpPr>
            <p:nvPr/>
          </p:nvSpPr>
          <p:spPr bwMode="auto">
            <a:xfrm rot="-680647" flipH="1" flipV="1">
              <a:off x="1393" y="1057"/>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44" name="Line 416"/>
            <p:cNvSpPr>
              <a:spLocks noChangeShapeType="1"/>
            </p:cNvSpPr>
            <p:nvPr/>
          </p:nvSpPr>
          <p:spPr bwMode="auto">
            <a:xfrm rot="17832300" flipH="1">
              <a:off x="1723" y="1166"/>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45" name="Line 417"/>
            <p:cNvSpPr>
              <a:spLocks noChangeShapeType="1"/>
            </p:cNvSpPr>
            <p:nvPr/>
          </p:nvSpPr>
          <p:spPr bwMode="auto">
            <a:xfrm rot="18727022" flipH="1">
              <a:off x="1518" y="1282"/>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46" name="Line 418"/>
            <p:cNvSpPr>
              <a:spLocks noChangeShapeType="1"/>
            </p:cNvSpPr>
            <p:nvPr/>
          </p:nvSpPr>
          <p:spPr bwMode="auto">
            <a:xfrm rot="12691340" flipH="1">
              <a:off x="1779" y="979"/>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47" name="Line 419"/>
            <p:cNvSpPr>
              <a:spLocks noChangeShapeType="1"/>
            </p:cNvSpPr>
            <p:nvPr/>
          </p:nvSpPr>
          <p:spPr bwMode="auto">
            <a:xfrm rot="1542627" flipH="1">
              <a:off x="1337" y="1241"/>
              <a:ext cx="48" cy="96"/>
            </a:xfrm>
            <a:prstGeom prst="line">
              <a:avLst/>
            </a:prstGeom>
            <a:noFill/>
            <a:ln w="19050">
              <a:solidFill>
                <a:srgbClr val="0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48" name="Oval 420"/>
            <p:cNvSpPr>
              <a:spLocks noChangeArrowheads="1"/>
            </p:cNvSpPr>
            <p:nvPr/>
          </p:nvSpPr>
          <p:spPr bwMode="auto">
            <a:xfrm rot="-1742948">
              <a:off x="1344" y="1036"/>
              <a:ext cx="468" cy="240"/>
            </a:xfrm>
            <a:prstGeom prst="ellipse">
              <a:avLst/>
            </a:prstGeom>
            <a:gradFill rotWithShape="1">
              <a:gsLst>
                <a:gs pos="0">
                  <a:srgbClr val="339966">
                    <a:gamma/>
                    <a:tint val="52157"/>
                    <a:invGamma/>
                  </a:srgbClr>
                </a:gs>
                <a:gs pos="100000">
                  <a:srgbClr val="339966"/>
                </a:gs>
              </a:gsLst>
              <a:path path="shape">
                <a:fillToRect l="50000" t="50000" r="50000" b="50000"/>
              </a:path>
            </a:gradFill>
            <a:ln w="6350" algn="ctr">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sp>
        <p:nvSpPr>
          <p:cNvPr id="355757" name="Freeform 429"/>
          <p:cNvSpPr>
            <a:spLocks noChangeAspect="1"/>
          </p:cNvSpPr>
          <p:nvPr/>
        </p:nvSpPr>
        <p:spPr bwMode="auto">
          <a:xfrm rot="-55859000">
            <a:off x="1454150" y="5276850"/>
            <a:ext cx="182563"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58" name="Freeform 430"/>
          <p:cNvSpPr>
            <a:spLocks noChangeAspect="1"/>
          </p:cNvSpPr>
          <p:nvPr/>
        </p:nvSpPr>
        <p:spPr bwMode="auto">
          <a:xfrm rot="-61340208">
            <a:off x="1332707" y="5796756"/>
            <a:ext cx="182562"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59" name="Freeform 431"/>
          <p:cNvSpPr>
            <a:spLocks noChangeAspect="1"/>
          </p:cNvSpPr>
          <p:nvPr/>
        </p:nvSpPr>
        <p:spPr bwMode="auto">
          <a:xfrm rot="-66316787">
            <a:off x="1806575" y="5916613"/>
            <a:ext cx="182563"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60" name="Freeform 432"/>
          <p:cNvSpPr>
            <a:spLocks noChangeAspect="1"/>
          </p:cNvSpPr>
          <p:nvPr/>
        </p:nvSpPr>
        <p:spPr bwMode="auto">
          <a:xfrm rot="5400000">
            <a:off x="1929607" y="4993481"/>
            <a:ext cx="182562"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61" name="Freeform 433"/>
          <p:cNvSpPr>
            <a:spLocks noChangeAspect="1"/>
          </p:cNvSpPr>
          <p:nvPr/>
        </p:nvSpPr>
        <p:spPr bwMode="auto">
          <a:xfrm rot="9057746">
            <a:off x="2273300" y="5030788"/>
            <a:ext cx="182563"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62" name="Freeform 434"/>
          <p:cNvSpPr>
            <a:spLocks noEditPoints="1"/>
          </p:cNvSpPr>
          <p:nvPr/>
        </p:nvSpPr>
        <p:spPr bwMode="auto">
          <a:xfrm>
            <a:off x="2168525" y="5754688"/>
            <a:ext cx="1143000" cy="950912"/>
          </a:xfrm>
          <a:custGeom>
            <a:avLst/>
            <a:gdLst>
              <a:gd name="T0" fmla="*/ 89 w 95"/>
              <a:gd name="T1" fmla="*/ 23 h 79"/>
              <a:gd name="T2" fmla="*/ 85 w 95"/>
              <a:gd name="T3" fmla="*/ 15 h 79"/>
              <a:gd name="T4" fmla="*/ 83 w 95"/>
              <a:gd name="T5" fmla="*/ 8 h 79"/>
              <a:gd name="T6" fmla="*/ 70 w 95"/>
              <a:gd name="T7" fmla="*/ 1 h 79"/>
              <a:gd name="T8" fmla="*/ 47 w 95"/>
              <a:gd name="T9" fmla="*/ 4 h 79"/>
              <a:gd name="T10" fmla="*/ 32 w 95"/>
              <a:gd name="T11" fmla="*/ 8 h 79"/>
              <a:gd name="T12" fmla="*/ 11 w 95"/>
              <a:gd name="T13" fmla="*/ 18 h 79"/>
              <a:gd name="T14" fmla="*/ 7 w 95"/>
              <a:gd name="T15" fmla="*/ 34 h 79"/>
              <a:gd name="T16" fmla="*/ 6 w 95"/>
              <a:gd name="T17" fmla="*/ 45 h 79"/>
              <a:gd name="T18" fmla="*/ 0 w 95"/>
              <a:gd name="T19" fmla="*/ 59 h 79"/>
              <a:gd name="T20" fmla="*/ 13 w 95"/>
              <a:gd name="T21" fmla="*/ 74 h 79"/>
              <a:gd name="T22" fmla="*/ 37 w 95"/>
              <a:gd name="T23" fmla="*/ 76 h 79"/>
              <a:gd name="T24" fmla="*/ 61 w 95"/>
              <a:gd name="T25" fmla="*/ 74 h 79"/>
              <a:gd name="T26" fmla="*/ 75 w 95"/>
              <a:gd name="T27" fmla="*/ 63 h 79"/>
              <a:gd name="T28" fmla="*/ 89 w 95"/>
              <a:gd name="T29" fmla="*/ 46 h 79"/>
              <a:gd name="T30" fmla="*/ 95 w 95"/>
              <a:gd name="T31" fmla="*/ 34 h 79"/>
              <a:gd name="T32" fmla="*/ 89 w 95"/>
              <a:gd name="T33" fmla="*/ 23 h 79"/>
              <a:gd name="T34" fmla="*/ 75 w 95"/>
              <a:gd name="T35" fmla="*/ 35 h 79"/>
              <a:gd name="T36" fmla="*/ 71 w 95"/>
              <a:gd name="T37" fmla="*/ 47 h 79"/>
              <a:gd name="T38" fmla="*/ 69 w 95"/>
              <a:gd name="T39" fmla="*/ 56 h 79"/>
              <a:gd name="T40" fmla="*/ 61 w 95"/>
              <a:gd name="T41" fmla="*/ 55 h 79"/>
              <a:gd name="T42" fmla="*/ 54 w 95"/>
              <a:gd name="T43" fmla="*/ 55 h 79"/>
              <a:gd name="T44" fmla="*/ 47 w 95"/>
              <a:gd name="T45" fmla="*/ 57 h 79"/>
              <a:gd name="T46" fmla="*/ 43 w 95"/>
              <a:gd name="T47" fmla="*/ 55 h 79"/>
              <a:gd name="T48" fmla="*/ 41 w 95"/>
              <a:gd name="T49" fmla="*/ 46 h 79"/>
              <a:gd name="T50" fmla="*/ 36 w 95"/>
              <a:gd name="T51" fmla="*/ 36 h 79"/>
              <a:gd name="T52" fmla="*/ 36 w 95"/>
              <a:gd name="T53" fmla="*/ 28 h 79"/>
              <a:gd name="T54" fmla="*/ 38 w 95"/>
              <a:gd name="T55" fmla="*/ 24 h 79"/>
              <a:gd name="T56" fmla="*/ 41 w 95"/>
              <a:gd name="T57" fmla="*/ 12 h 79"/>
              <a:gd name="T58" fmla="*/ 48 w 95"/>
              <a:gd name="T59" fmla="*/ 10 h 79"/>
              <a:gd name="T60" fmla="*/ 59 w 95"/>
              <a:gd name="T61" fmla="*/ 17 h 79"/>
              <a:gd name="T62" fmla="*/ 73 w 95"/>
              <a:gd name="T63" fmla="*/ 18 h 79"/>
              <a:gd name="T64" fmla="*/ 81 w 95"/>
              <a:gd name="T65" fmla="*/ 23 h 79"/>
              <a:gd name="T66" fmla="*/ 75 w 95"/>
              <a:gd name="T67" fmla="*/ 3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79">
                <a:moveTo>
                  <a:pt x="89" y="23"/>
                </a:moveTo>
                <a:cubicBezTo>
                  <a:pt x="88" y="21"/>
                  <a:pt x="85" y="18"/>
                  <a:pt x="85" y="15"/>
                </a:cubicBezTo>
                <a:cubicBezTo>
                  <a:pt x="85" y="13"/>
                  <a:pt x="84" y="10"/>
                  <a:pt x="83" y="8"/>
                </a:cubicBezTo>
                <a:cubicBezTo>
                  <a:pt x="81" y="7"/>
                  <a:pt x="75" y="2"/>
                  <a:pt x="70" y="1"/>
                </a:cubicBezTo>
                <a:cubicBezTo>
                  <a:pt x="64" y="0"/>
                  <a:pt x="53" y="1"/>
                  <a:pt x="47" y="4"/>
                </a:cubicBezTo>
                <a:cubicBezTo>
                  <a:pt x="42" y="7"/>
                  <a:pt x="35" y="8"/>
                  <a:pt x="32" y="8"/>
                </a:cubicBezTo>
                <a:cubicBezTo>
                  <a:pt x="28" y="9"/>
                  <a:pt x="18" y="11"/>
                  <a:pt x="11" y="18"/>
                </a:cubicBezTo>
                <a:cubicBezTo>
                  <a:pt x="4" y="25"/>
                  <a:pt x="6" y="33"/>
                  <a:pt x="7" y="34"/>
                </a:cubicBezTo>
                <a:cubicBezTo>
                  <a:pt x="7" y="39"/>
                  <a:pt x="6" y="45"/>
                  <a:pt x="6" y="45"/>
                </a:cubicBezTo>
                <a:cubicBezTo>
                  <a:pt x="6" y="45"/>
                  <a:pt x="0" y="51"/>
                  <a:pt x="0" y="59"/>
                </a:cubicBezTo>
                <a:cubicBezTo>
                  <a:pt x="0" y="66"/>
                  <a:pt x="7" y="72"/>
                  <a:pt x="13" y="74"/>
                </a:cubicBezTo>
                <a:cubicBezTo>
                  <a:pt x="19" y="76"/>
                  <a:pt x="27" y="73"/>
                  <a:pt x="37" y="76"/>
                </a:cubicBezTo>
                <a:cubicBezTo>
                  <a:pt x="46" y="79"/>
                  <a:pt x="50" y="79"/>
                  <a:pt x="61" y="74"/>
                </a:cubicBezTo>
                <a:cubicBezTo>
                  <a:pt x="72" y="70"/>
                  <a:pt x="74" y="65"/>
                  <a:pt x="75" y="63"/>
                </a:cubicBezTo>
                <a:cubicBezTo>
                  <a:pt x="77" y="60"/>
                  <a:pt x="83" y="52"/>
                  <a:pt x="89" y="46"/>
                </a:cubicBezTo>
                <a:cubicBezTo>
                  <a:pt x="94" y="41"/>
                  <a:pt x="95" y="37"/>
                  <a:pt x="95" y="34"/>
                </a:cubicBezTo>
                <a:cubicBezTo>
                  <a:pt x="95" y="31"/>
                  <a:pt x="91" y="25"/>
                  <a:pt x="89" y="23"/>
                </a:cubicBezTo>
                <a:close/>
                <a:moveTo>
                  <a:pt x="75" y="35"/>
                </a:moveTo>
                <a:cubicBezTo>
                  <a:pt x="73" y="38"/>
                  <a:pt x="71" y="42"/>
                  <a:pt x="71" y="47"/>
                </a:cubicBezTo>
                <a:cubicBezTo>
                  <a:pt x="72" y="52"/>
                  <a:pt x="72" y="55"/>
                  <a:pt x="69" y="56"/>
                </a:cubicBezTo>
                <a:cubicBezTo>
                  <a:pt x="67" y="58"/>
                  <a:pt x="62" y="56"/>
                  <a:pt x="61" y="55"/>
                </a:cubicBezTo>
                <a:cubicBezTo>
                  <a:pt x="59" y="54"/>
                  <a:pt x="56" y="54"/>
                  <a:pt x="54" y="55"/>
                </a:cubicBezTo>
                <a:cubicBezTo>
                  <a:pt x="52" y="56"/>
                  <a:pt x="50" y="58"/>
                  <a:pt x="47" y="57"/>
                </a:cubicBezTo>
                <a:cubicBezTo>
                  <a:pt x="45" y="57"/>
                  <a:pt x="43" y="56"/>
                  <a:pt x="43" y="55"/>
                </a:cubicBezTo>
                <a:cubicBezTo>
                  <a:pt x="42" y="54"/>
                  <a:pt x="42" y="51"/>
                  <a:pt x="41" y="46"/>
                </a:cubicBezTo>
                <a:cubicBezTo>
                  <a:pt x="41" y="46"/>
                  <a:pt x="36" y="37"/>
                  <a:pt x="36" y="36"/>
                </a:cubicBezTo>
                <a:cubicBezTo>
                  <a:pt x="35" y="35"/>
                  <a:pt x="34" y="32"/>
                  <a:pt x="36" y="28"/>
                </a:cubicBezTo>
                <a:cubicBezTo>
                  <a:pt x="36" y="28"/>
                  <a:pt x="37" y="25"/>
                  <a:pt x="38" y="24"/>
                </a:cubicBezTo>
                <a:cubicBezTo>
                  <a:pt x="39" y="22"/>
                  <a:pt x="40" y="15"/>
                  <a:pt x="41" y="12"/>
                </a:cubicBezTo>
                <a:cubicBezTo>
                  <a:pt x="42" y="10"/>
                  <a:pt x="45" y="9"/>
                  <a:pt x="48" y="10"/>
                </a:cubicBezTo>
                <a:cubicBezTo>
                  <a:pt x="52" y="12"/>
                  <a:pt x="54" y="16"/>
                  <a:pt x="59" y="17"/>
                </a:cubicBezTo>
                <a:cubicBezTo>
                  <a:pt x="64" y="18"/>
                  <a:pt x="69" y="17"/>
                  <a:pt x="73" y="18"/>
                </a:cubicBezTo>
                <a:cubicBezTo>
                  <a:pt x="77" y="18"/>
                  <a:pt x="81" y="19"/>
                  <a:pt x="81" y="23"/>
                </a:cubicBezTo>
                <a:cubicBezTo>
                  <a:pt x="81" y="27"/>
                  <a:pt x="77" y="32"/>
                  <a:pt x="75" y="35"/>
                </a:cubicBezTo>
                <a:close/>
              </a:path>
            </a:pathLst>
          </a:custGeom>
          <a:solidFill>
            <a:srgbClr val="EAEAEA"/>
          </a:solidFill>
          <a:ln w="6350" cap="flat">
            <a:solidFill>
              <a:srgbClr val="333333"/>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5770" name="Freeform 442"/>
          <p:cNvSpPr>
            <a:spLocks/>
          </p:cNvSpPr>
          <p:nvPr/>
        </p:nvSpPr>
        <p:spPr bwMode="auto">
          <a:xfrm rot="-207397">
            <a:off x="1971675" y="4064000"/>
            <a:ext cx="536575" cy="471488"/>
          </a:xfrm>
          <a:custGeom>
            <a:avLst/>
            <a:gdLst>
              <a:gd name="T0" fmla="*/ 157 w 338"/>
              <a:gd name="T1" fmla="*/ 12 h 297"/>
              <a:gd name="T2" fmla="*/ 250 w 338"/>
              <a:gd name="T3" fmla="*/ 230 h 297"/>
              <a:gd name="T4" fmla="*/ 81 w 338"/>
              <a:gd name="T5" fmla="*/ 62 h 297"/>
              <a:gd name="T6" fmla="*/ 166 w 338"/>
              <a:gd name="T7" fmla="*/ 109 h 297"/>
              <a:gd name="T8" fmla="*/ 157 w 338"/>
              <a:gd name="T9" fmla="*/ 12 h 297"/>
            </a:gdLst>
            <a:ahLst/>
            <a:cxnLst>
              <a:cxn ang="0">
                <a:pos x="T0" y="T1"/>
              </a:cxn>
              <a:cxn ang="0">
                <a:pos x="T2" y="T3"/>
              </a:cxn>
              <a:cxn ang="0">
                <a:pos x="T4" y="T5"/>
              </a:cxn>
              <a:cxn ang="0">
                <a:pos x="T6" y="T7"/>
              </a:cxn>
              <a:cxn ang="0">
                <a:pos x="T8" y="T9"/>
              </a:cxn>
            </a:cxnLst>
            <a:rect l="0" t="0" r="r" b="b"/>
            <a:pathLst>
              <a:path w="338" h="297">
                <a:moveTo>
                  <a:pt x="157" y="12"/>
                </a:moveTo>
                <a:cubicBezTo>
                  <a:pt x="307" y="0"/>
                  <a:pt x="338" y="163"/>
                  <a:pt x="250" y="230"/>
                </a:cubicBezTo>
                <a:cubicBezTo>
                  <a:pt x="162" y="297"/>
                  <a:pt x="0" y="199"/>
                  <a:pt x="81" y="62"/>
                </a:cubicBezTo>
                <a:cubicBezTo>
                  <a:pt x="166" y="109"/>
                  <a:pt x="166" y="109"/>
                  <a:pt x="166" y="109"/>
                </a:cubicBezTo>
                <a:lnTo>
                  <a:pt x="157" y="12"/>
                </a:lnTo>
                <a:close/>
              </a:path>
            </a:pathLst>
          </a:custGeom>
          <a:solidFill>
            <a:srgbClr val="FFCC99"/>
          </a:solidFill>
          <a:ln w="6350" cap="flat">
            <a:solidFill>
              <a:srgbClr val="FF66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5763" name="Freeform 435"/>
          <p:cNvSpPr>
            <a:spLocks noChangeAspect="1"/>
          </p:cNvSpPr>
          <p:nvPr/>
        </p:nvSpPr>
        <p:spPr bwMode="auto">
          <a:xfrm rot="10362723">
            <a:off x="2200275" y="4416425"/>
            <a:ext cx="182563"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64" name="Freeform 436"/>
          <p:cNvSpPr>
            <a:spLocks noChangeAspect="1"/>
          </p:cNvSpPr>
          <p:nvPr/>
        </p:nvSpPr>
        <p:spPr bwMode="auto">
          <a:xfrm rot="833626">
            <a:off x="2206625" y="3886200"/>
            <a:ext cx="182563"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65" name="Freeform 437"/>
          <p:cNvSpPr>
            <a:spLocks noChangeAspect="1"/>
          </p:cNvSpPr>
          <p:nvPr/>
        </p:nvSpPr>
        <p:spPr bwMode="auto">
          <a:xfrm rot="6803112">
            <a:off x="2402681" y="4271169"/>
            <a:ext cx="182563"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66" name="Freeform 438"/>
          <p:cNvSpPr>
            <a:spLocks noChangeAspect="1"/>
          </p:cNvSpPr>
          <p:nvPr/>
        </p:nvSpPr>
        <p:spPr bwMode="auto">
          <a:xfrm rot="3178117">
            <a:off x="2380456" y="4023519"/>
            <a:ext cx="182563"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67" name="Freeform 439"/>
          <p:cNvSpPr>
            <a:spLocks noChangeAspect="1"/>
          </p:cNvSpPr>
          <p:nvPr/>
        </p:nvSpPr>
        <p:spPr bwMode="auto">
          <a:xfrm rot="16710403">
            <a:off x="1904206" y="4083844"/>
            <a:ext cx="182563"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68" name="Freeform 440"/>
          <p:cNvSpPr>
            <a:spLocks noChangeAspect="1"/>
          </p:cNvSpPr>
          <p:nvPr/>
        </p:nvSpPr>
        <p:spPr bwMode="auto">
          <a:xfrm rot="13993031">
            <a:off x="1970882" y="4323556"/>
            <a:ext cx="182562"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73" name="Freeform 445"/>
          <p:cNvSpPr>
            <a:spLocks/>
          </p:cNvSpPr>
          <p:nvPr/>
        </p:nvSpPr>
        <p:spPr bwMode="auto">
          <a:xfrm rot="10833426">
            <a:off x="2924175" y="3717925"/>
            <a:ext cx="536575" cy="471488"/>
          </a:xfrm>
          <a:custGeom>
            <a:avLst/>
            <a:gdLst>
              <a:gd name="T0" fmla="*/ 157 w 338"/>
              <a:gd name="T1" fmla="*/ 12 h 297"/>
              <a:gd name="T2" fmla="*/ 250 w 338"/>
              <a:gd name="T3" fmla="*/ 230 h 297"/>
              <a:gd name="T4" fmla="*/ 81 w 338"/>
              <a:gd name="T5" fmla="*/ 62 h 297"/>
              <a:gd name="T6" fmla="*/ 166 w 338"/>
              <a:gd name="T7" fmla="*/ 109 h 297"/>
              <a:gd name="T8" fmla="*/ 157 w 338"/>
              <a:gd name="T9" fmla="*/ 12 h 297"/>
            </a:gdLst>
            <a:ahLst/>
            <a:cxnLst>
              <a:cxn ang="0">
                <a:pos x="T0" y="T1"/>
              </a:cxn>
              <a:cxn ang="0">
                <a:pos x="T2" y="T3"/>
              </a:cxn>
              <a:cxn ang="0">
                <a:pos x="T4" y="T5"/>
              </a:cxn>
              <a:cxn ang="0">
                <a:pos x="T6" y="T7"/>
              </a:cxn>
              <a:cxn ang="0">
                <a:pos x="T8" y="T9"/>
              </a:cxn>
            </a:cxnLst>
            <a:rect l="0" t="0" r="r" b="b"/>
            <a:pathLst>
              <a:path w="338" h="297">
                <a:moveTo>
                  <a:pt x="157" y="12"/>
                </a:moveTo>
                <a:cubicBezTo>
                  <a:pt x="307" y="0"/>
                  <a:pt x="338" y="163"/>
                  <a:pt x="250" y="230"/>
                </a:cubicBezTo>
                <a:cubicBezTo>
                  <a:pt x="162" y="297"/>
                  <a:pt x="0" y="199"/>
                  <a:pt x="81" y="62"/>
                </a:cubicBezTo>
                <a:cubicBezTo>
                  <a:pt x="166" y="109"/>
                  <a:pt x="166" y="109"/>
                  <a:pt x="166" y="109"/>
                </a:cubicBezTo>
                <a:lnTo>
                  <a:pt x="157" y="12"/>
                </a:lnTo>
                <a:close/>
              </a:path>
            </a:pathLst>
          </a:custGeom>
          <a:solidFill>
            <a:srgbClr val="FFCC99"/>
          </a:solidFill>
          <a:ln w="6350" cap="flat">
            <a:solidFill>
              <a:srgbClr val="FF66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5774" name="Freeform 446"/>
          <p:cNvSpPr>
            <a:spLocks noChangeAspect="1"/>
          </p:cNvSpPr>
          <p:nvPr/>
        </p:nvSpPr>
        <p:spPr bwMode="auto">
          <a:xfrm rot="21403546">
            <a:off x="3065463" y="3578225"/>
            <a:ext cx="182562"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75" name="Freeform 447"/>
          <p:cNvSpPr>
            <a:spLocks noChangeAspect="1"/>
          </p:cNvSpPr>
          <p:nvPr/>
        </p:nvSpPr>
        <p:spPr bwMode="auto">
          <a:xfrm rot="11874449">
            <a:off x="3022600" y="4106863"/>
            <a:ext cx="182563"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76" name="Freeform 448"/>
          <p:cNvSpPr>
            <a:spLocks noChangeAspect="1"/>
          </p:cNvSpPr>
          <p:nvPr/>
        </p:nvSpPr>
        <p:spPr bwMode="auto">
          <a:xfrm rot="17843936">
            <a:off x="2855120" y="3707606"/>
            <a:ext cx="182562"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77" name="Freeform 449"/>
          <p:cNvSpPr>
            <a:spLocks noChangeAspect="1"/>
          </p:cNvSpPr>
          <p:nvPr/>
        </p:nvSpPr>
        <p:spPr bwMode="auto">
          <a:xfrm rot="14218940">
            <a:off x="2859882" y="3955256"/>
            <a:ext cx="182562"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78" name="Freeform 450"/>
          <p:cNvSpPr>
            <a:spLocks noChangeAspect="1"/>
          </p:cNvSpPr>
          <p:nvPr/>
        </p:nvSpPr>
        <p:spPr bwMode="auto">
          <a:xfrm rot="27751227">
            <a:off x="3459956" y="3928269"/>
            <a:ext cx="182563"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79" name="Freeform 451"/>
          <p:cNvSpPr>
            <a:spLocks noChangeAspect="1"/>
          </p:cNvSpPr>
          <p:nvPr/>
        </p:nvSpPr>
        <p:spPr bwMode="auto">
          <a:xfrm rot="25033854">
            <a:off x="3290095" y="3685381"/>
            <a:ext cx="182562" cy="257175"/>
          </a:xfrm>
          <a:custGeom>
            <a:avLst/>
            <a:gdLst>
              <a:gd name="T0" fmla="*/ 8 w 332"/>
              <a:gd name="T1" fmla="*/ 36 h 474"/>
              <a:gd name="T2" fmla="*/ 146 w 332"/>
              <a:gd name="T3" fmla="*/ 174 h 474"/>
              <a:gd name="T4" fmla="*/ 146 w 332"/>
              <a:gd name="T5" fmla="*/ 454 h 474"/>
              <a:gd name="T6" fmla="*/ 166 w 332"/>
              <a:gd name="T7" fmla="*/ 474 h 474"/>
              <a:gd name="T8" fmla="*/ 186 w 332"/>
              <a:gd name="T9" fmla="*/ 454 h 474"/>
              <a:gd name="T10" fmla="*/ 186 w 332"/>
              <a:gd name="T11" fmla="*/ 174 h 474"/>
              <a:gd name="T12" fmla="*/ 324 w 332"/>
              <a:gd name="T13" fmla="*/ 36 h 474"/>
              <a:gd name="T14" fmla="*/ 324 w 332"/>
              <a:gd name="T15" fmla="*/ 8 h 474"/>
              <a:gd name="T16" fmla="*/ 296 w 332"/>
              <a:gd name="T17" fmla="*/ 8 h 474"/>
              <a:gd name="T18" fmla="*/ 166 w 332"/>
              <a:gd name="T19" fmla="*/ 138 h 474"/>
              <a:gd name="T20" fmla="*/ 36 w 332"/>
              <a:gd name="T21" fmla="*/ 8 h 474"/>
              <a:gd name="T22" fmla="*/ 8 w 332"/>
              <a:gd name="T23" fmla="*/ 8 h 474"/>
              <a:gd name="T24" fmla="*/ 8 w 332"/>
              <a:gd name="T25" fmla="*/ 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474">
                <a:moveTo>
                  <a:pt x="8" y="36"/>
                </a:moveTo>
                <a:cubicBezTo>
                  <a:pt x="146" y="174"/>
                  <a:pt x="146" y="174"/>
                  <a:pt x="146" y="174"/>
                </a:cubicBezTo>
                <a:cubicBezTo>
                  <a:pt x="146" y="454"/>
                  <a:pt x="146" y="454"/>
                  <a:pt x="146" y="454"/>
                </a:cubicBezTo>
                <a:cubicBezTo>
                  <a:pt x="146" y="465"/>
                  <a:pt x="155" y="474"/>
                  <a:pt x="166" y="474"/>
                </a:cubicBezTo>
                <a:cubicBezTo>
                  <a:pt x="177" y="474"/>
                  <a:pt x="186" y="465"/>
                  <a:pt x="186" y="454"/>
                </a:cubicBezTo>
                <a:cubicBezTo>
                  <a:pt x="186" y="174"/>
                  <a:pt x="186" y="174"/>
                  <a:pt x="186" y="174"/>
                </a:cubicBezTo>
                <a:cubicBezTo>
                  <a:pt x="324" y="36"/>
                  <a:pt x="324" y="36"/>
                  <a:pt x="324" y="36"/>
                </a:cubicBezTo>
                <a:cubicBezTo>
                  <a:pt x="332" y="28"/>
                  <a:pt x="332" y="16"/>
                  <a:pt x="324" y="8"/>
                </a:cubicBezTo>
                <a:cubicBezTo>
                  <a:pt x="316" y="0"/>
                  <a:pt x="304" y="0"/>
                  <a:pt x="296" y="8"/>
                </a:cubicBezTo>
                <a:cubicBezTo>
                  <a:pt x="166" y="138"/>
                  <a:pt x="166" y="138"/>
                  <a:pt x="166" y="138"/>
                </a:cubicBezTo>
                <a:cubicBezTo>
                  <a:pt x="36" y="8"/>
                  <a:pt x="36" y="8"/>
                  <a:pt x="36" y="8"/>
                </a:cubicBezTo>
                <a:cubicBezTo>
                  <a:pt x="28" y="0"/>
                  <a:pt x="16" y="0"/>
                  <a:pt x="8" y="8"/>
                </a:cubicBezTo>
                <a:cubicBezTo>
                  <a:pt x="0" y="16"/>
                  <a:pt x="0" y="28"/>
                  <a:pt x="8" y="36"/>
                </a:cubicBezTo>
                <a:close/>
              </a:path>
            </a:pathLst>
          </a:custGeom>
          <a:solidFill>
            <a:srgbClr val="99CCFF"/>
          </a:solidFill>
          <a:ln w="6350">
            <a:solidFill>
              <a:srgbClr val="3366FF"/>
            </a:solidFill>
            <a:round/>
            <a:headEnd/>
            <a:tailEnd/>
          </a:ln>
        </p:spPr>
        <p:txBody>
          <a:bodyPr/>
          <a:lstStyle/>
          <a:p>
            <a:endParaRPr lang="en-US" sz="1400">
              <a:latin typeface="Arial" panose="020B0604020202020204" pitchFamily="34" charset="0"/>
              <a:cs typeface="Arial" panose="020B0604020202020204" pitchFamily="34" charset="0"/>
            </a:endParaRPr>
          </a:p>
        </p:txBody>
      </p:sp>
      <p:sp>
        <p:nvSpPr>
          <p:cNvPr id="355780" name="Freeform 452"/>
          <p:cNvSpPr>
            <a:spLocks/>
          </p:cNvSpPr>
          <p:nvPr/>
        </p:nvSpPr>
        <p:spPr bwMode="auto">
          <a:xfrm rot="-1072671">
            <a:off x="1971675" y="2895600"/>
            <a:ext cx="536575" cy="471488"/>
          </a:xfrm>
          <a:custGeom>
            <a:avLst/>
            <a:gdLst>
              <a:gd name="T0" fmla="*/ 157 w 338"/>
              <a:gd name="T1" fmla="*/ 12 h 297"/>
              <a:gd name="T2" fmla="*/ 250 w 338"/>
              <a:gd name="T3" fmla="*/ 230 h 297"/>
              <a:gd name="T4" fmla="*/ 81 w 338"/>
              <a:gd name="T5" fmla="*/ 62 h 297"/>
              <a:gd name="T6" fmla="*/ 166 w 338"/>
              <a:gd name="T7" fmla="*/ 109 h 297"/>
              <a:gd name="T8" fmla="*/ 157 w 338"/>
              <a:gd name="T9" fmla="*/ 12 h 297"/>
            </a:gdLst>
            <a:ahLst/>
            <a:cxnLst>
              <a:cxn ang="0">
                <a:pos x="T0" y="T1"/>
              </a:cxn>
              <a:cxn ang="0">
                <a:pos x="T2" y="T3"/>
              </a:cxn>
              <a:cxn ang="0">
                <a:pos x="T4" y="T5"/>
              </a:cxn>
              <a:cxn ang="0">
                <a:pos x="T6" y="T7"/>
              </a:cxn>
              <a:cxn ang="0">
                <a:pos x="T8" y="T9"/>
              </a:cxn>
            </a:cxnLst>
            <a:rect l="0" t="0" r="r" b="b"/>
            <a:pathLst>
              <a:path w="338" h="297">
                <a:moveTo>
                  <a:pt x="157" y="12"/>
                </a:moveTo>
                <a:cubicBezTo>
                  <a:pt x="307" y="0"/>
                  <a:pt x="338" y="163"/>
                  <a:pt x="250" y="230"/>
                </a:cubicBezTo>
                <a:cubicBezTo>
                  <a:pt x="162" y="297"/>
                  <a:pt x="0" y="199"/>
                  <a:pt x="81" y="62"/>
                </a:cubicBezTo>
                <a:cubicBezTo>
                  <a:pt x="166" y="109"/>
                  <a:pt x="166" y="109"/>
                  <a:pt x="166" y="109"/>
                </a:cubicBezTo>
                <a:lnTo>
                  <a:pt x="157" y="12"/>
                </a:lnTo>
                <a:close/>
              </a:path>
            </a:pathLst>
          </a:custGeom>
          <a:solidFill>
            <a:srgbClr val="CCFFCC"/>
          </a:solidFill>
          <a:ln w="6350" cap="flat">
            <a:solidFill>
              <a:srgbClr val="008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5782" name="Freeform 454"/>
          <p:cNvSpPr>
            <a:spLocks/>
          </p:cNvSpPr>
          <p:nvPr/>
        </p:nvSpPr>
        <p:spPr bwMode="auto">
          <a:xfrm rot="5670658">
            <a:off x="1951831" y="1870869"/>
            <a:ext cx="536575" cy="471488"/>
          </a:xfrm>
          <a:custGeom>
            <a:avLst/>
            <a:gdLst>
              <a:gd name="T0" fmla="*/ 157 w 338"/>
              <a:gd name="T1" fmla="*/ 12 h 297"/>
              <a:gd name="T2" fmla="*/ 250 w 338"/>
              <a:gd name="T3" fmla="*/ 230 h 297"/>
              <a:gd name="T4" fmla="*/ 81 w 338"/>
              <a:gd name="T5" fmla="*/ 62 h 297"/>
              <a:gd name="T6" fmla="*/ 166 w 338"/>
              <a:gd name="T7" fmla="*/ 109 h 297"/>
              <a:gd name="T8" fmla="*/ 157 w 338"/>
              <a:gd name="T9" fmla="*/ 12 h 297"/>
            </a:gdLst>
            <a:ahLst/>
            <a:cxnLst>
              <a:cxn ang="0">
                <a:pos x="T0" y="T1"/>
              </a:cxn>
              <a:cxn ang="0">
                <a:pos x="T2" y="T3"/>
              </a:cxn>
              <a:cxn ang="0">
                <a:pos x="T4" y="T5"/>
              </a:cxn>
              <a:cxn ang="0">
                <a:pos x="T6" y="T7"/>
              </a:cxn>
              <a:cxn ang="0">
                <a:pos x="T8" y="T9"/>
              </a:cxn>
            </a:cxnLst>
            <a:rect l="0" t="0" r="r" b="b"/>
            <a:pathLst>
              <a:path w="338" h="297">
                <a:moveTo>
                  <a:pt x="157" y="12"/>
                </a:moveTo>
                <a:cubicBezTo>
                  <a:pt x="307" y="0"/>
                  <a:pt x="338" y="163"/>
                  <a:pt x="250" y="230"/>
                </a:cubicBezTo>
                <a:cubicBezTo>
                  <a:pt x="162" y="297"/>
                  <a:pt x="0" y="199"/>
                  <a:pt x="81" y="62"/>
                </a:cubicBezTo>
                <a:cubicBezTo>
                  <a:pt x="166" y="109"/>
                  <a:pt x="166" y="109"/>
                  <a:pt x="166" y="109"/>
                </a:cubicBezTo>
                <a:lnTo>
                  <a:pt x="157" y="12"/>
                </a:lnTo>
                <a:close/>
              </a:path>
            </a:pathLst>
          </a:custGeom>
          <a:solidFill>
            <a:srgbClr val="CCFFCC"/>
          </a:solidFill>
          <a:ln w="6350" cap="flat">
            <a:solidFill>
              <a:srgbClr val="008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5783" name="Freeform 455"/>
          <p:cNvSpPr>
            <a:spLocks/>
          </p:cNvSpPr>
          <p:nvPr/>
        </p:nvSpPr>
        <p:spPr bwMode="auto">
          <a:xfrm rot="3294364">
            <a:off x="2548731" y="2964657"/>
            <a:ext cx="536575" cy="471488"/>
          </a:xfrm>
          <a:custGeom>
            <a:avLst/>
            <a:gdLst>
              <a:gd name="T0" fmla="*/ 157 w 338"/>
              <a:gd name="T1" fmla="*/ 12 h 297"/>
              <a:gd name="T2" fmla="*/ 250 w 338"/>
              <a:gd name="T3" fmla="*/ 230 h 297"/>
              <a:gd name="T4" fmla="*/ 81 w 338"/>
              <a:gd name="T5" fmla="*/ 62 h 297"/>
              <a:gd name="T6" fmla="*/ 166 w 338"/>
              <a:gd name="T7" fmla="*/ 109 h 297"/>
              <a:gd name="T8" fmla="*/ 157 w 338"/>
              <a:gd name="T9" fmla="*/ 12 h 297"/>
            </a:gdLst>
            <a:ahLst/>
            <a:cxnLst>
              <a:cxn ang="0">
                <a:pos x="T0" y="T1"/>
              </a:cxn>
              <a:cxn ang="0">
                <a:pos x="T2" y="T3"/>
              </a:cxn>
              <a:cxn ang="0">
                <a:pos x="T4" y="T5"/>
              </a:cxn>
              <a:cxn ang="0">
                <a:pos x="T6" y="T7"/>
              </a:cxn>
              <a:cxn ang="0">
                <a:pos x="T8" y="T9"/>
              </a:cxn>
            </a:cxnLst>
            <a:rect l="0" t="0" r="r" b="b"/>
            <a:pathLst>
              <a:path w="338" h="297">
                <a:moveTo>
                  <a:pt x="157" y="12"/>
                </a:moveTo>
                <a:cubicBezTo>
                  <a:pt x="307" y="0"/>
                  <a:pt x="338" y="163"/>
                  <a:pt x="250" y="230"/>
                </a:cubicBezTo>
                <a:cubicBezTo>
                  <a:pt x="162" y="297"/>
                  <a:pt x="0" y="199"/>
                  <a:pt x="81" y="62"/>
                </a:cubicBezTo>
                <a:cubicBezTo>
                  <a:pt x="166" y="109"/>
                  <a:pt x="166" y="109"/>
                  <a:pt x="166" y="109"/>
                </a:cubicBezTo>
                <a:lnTo>
                  <a:pt x="157" y="12"/>
                </a:lnTo>
                <a:close/>
              </a:path>
            </a:pathLst>
          </a:custGeom>
          <a:solidFill>
            <a:srgbClr val="CCFFCC"/>
          </a:solidFill>
          <a:ln w="6350" cap="flat">
            <a:solidFill>
              <a:srgbClr val="008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5784" name="Line 456"/>
          <p:cNvSpPr>
            <a:spLocks noChangeShapeType="1"/>
          </p:cNvSpPr>
          <p:nvPr/>
        </p:nvSpPr>
        <p:spPr bwMode="auto">
          <a:xfrm>
            <a:off x="304800" y="2667000"/>
            <a:ext cx="853440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85" name="Line 457"/>
          <p:cNvSpPr>
            <a:spLocks noChangeShapeType="1"/>
          </p:cNvSpPr>
          <p:nvPr/>
        </p:nvSpPr>
        <p:spPr bwMode="auto">
          <a:xfrm>
            <a:off x="304800" y="4800600"/>
            <a:ext cx="853440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86" name="Text Box 458"/>
          <p:cNvSpPr txBox="1">
            <a:spLocks noChangeArrowheads="1"/>
          </p:cNvSpPr>
          <p:nvPr/>
        </p:nvSpPr>
        <p:spPr bwMode="auto">
          <a:xfrm>
            <a:off x="4897422" y="1471776"/>
            <a:ext cx="3871674" cy="5847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altLang="cs-CZ" sz="1600" b="1" dirty="0">
                <a:latin typeface="Arial" panose="020B0604020202020204" pitchFamily="34" charset="0"/>
                <a:cs typeface="Arial" panose="020B0604020202020204" pitchFamily="34" charset="0"/>
              </a:rPr>
              <a:t>1.</a:t>
            </a:r>
            <a:r>
              <a:rPr lang="en-US" altLang="cs-CZ" sz="1600" dirty="0">
                <a:latin typeface="Arial" panose="020B0604020202020204" pitchFamily="34" charset="0"/>
                <a:cs typeface="Arial" panose="020B0604020202020204" pitchFamily="34" charset="0"/>
              </a:rPr>
              <a:t> </a:t>
            </a:r>
            <a:r>
              <a:rPr lang="cs-CZ" altLang="cs-CZ" sz="1600" dirty="0">
                <a:latin typeface="Arial" panose="020B0604020202020204" pitchFamily="34" charset="0"/>
                <a:cs typeface="Arial" panose="020B0604020202020204" pitchFamily="34" charset="0"/>
              </a:rPr>
              <a:t>Prezentace antigenu a aktivace B-lymfocytů</a:t>
            </a:r>
            <a:endParaRPr lang="en-US" altLang="cs-CZ" sz="1600" dirty="0">
              <a:latin typeface="Arial" panose="020B0604020202020204" pitchFamily="34" charset="0"/>
              <a:cs typeface="Arial" panose="020B0604020202020204" pitchFamily="34" charset="0"/>
            </a:endParaRPr>
          </a:p>
        </p:txBody>
      </p:sp>
      <p:sp>
        <p:nvSpPr>
          <p:cNvPr id="355787" name="Freeform 459"/>
          <p:cNvSpPr>
            <a:spLocks/>
          </p:cNvSpPr>
          <p:nvPr/>
        </p:nvSpPr>
        <p:spPr bwMode="auto">
          <a:xfrm>
            <a:off x="1295400" y="685800"/>
            <a:ext cx="457200" cy="304800"/>
          </a:xfrm>
          <a:custGeom>
            <a:avLst/>
            <a:gdLst>
              <a:gd name="T0" fmla="*/ 288 w 288"/>
              <a:gd name="T1" fmla="*/ 192 h 192"/>
              <a:gd name="T2" fmla="*/ 144 w 288"/>
              <a:gd name="T3" fmla="*/ 0 h 192"/>
              <a:gd name="T4" fmla="*/ 0 w 288"/>
              <a:gd name="T5" fmla="*/ 0 h 192"/>
            </a:gdLst>
            <a:ahLst/>
            <a:cxnLst>
              <a:cxn ang="0">
                <a:pos x="T0" y="T1"/>
              </a:cxn>
              <a:cxn ang="0">
                <a:pos x="T2" y="T3"/>
              </a:cxn>
              <a:cxn ang="0">
                <a:pos x="T4" y="T5"/>
              </a:cxn>
            </a:cxnLst>
            <a:rect l="0" t="0" r="r" b="b"/>
            <a:pathLst>
              <a:path w="288" h="192">
                <a:moveTo>
                  <a:pt x="288" y="192"/>
                </a:moveTo>
                <a:lnTo>
                  <a:pt x="144" y="0"/>
                </a:lnTo>
                <a:lnTo>
                  <a:pt x="0"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88" name="Text Box 460"/>
          <p:cNvSpPr txBox="1">
            <a:spLocks noChangeArrowheads="1"/>
          </p:cNvSpPr>
          <p:nvPr/>
        </p:nvSpPr>
        <p:spPr bwMode="auto">
          <a:xfrm>
            <a:off x="246063" y="533400"/>
            <a:ext cx="990977"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Bacterium</a:t>
            </a:r>
          </a:p>
        </p:txBody>
      </p:sp>
      <p:sp>
        <p:nvSpPr>
          <p:cNvPr id="355789" name="Text Box 461"/>
          <p:cNvSpPr txBox="1">
            <a:spLocks noChangeArrowheads="1"/>
          </p:cNvSpPr>
          <p:nvPr/>
        </p:nvSpPr>
        <p:spPr bwMode="auto">
          <a:xfrm>
            <a:off x="247650" y="942975"/>
            <a:ext cx="1125538"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a:latin typeface="Arial" panose="020B0604020202020204" pitchFamily="34" charset="0"/>
                <a:cs typeface="Arial" panose="020B0604020202020204" pitchFamily="34" charset="0"/>
              </a:rPr>
              <a:t>Antigen of Bacterium</a:t>
            </a:r>
          </a:p>
        </p:txBody>
      </p:sp>
      <p:sp>
        <p:nvSpPr>
          <p:cNvPr id="355792" name="Freeform 464"/>
          <p:cNvSpPr>
            <a:spLocks/>
          </p:cNvSpPr>
          <p:nvPr/>
        </p:nvSpPr>
        <p:spPr bwMode="auto">
          <a:xfrm>
            <a:off x="1238250" y="1038225"/>
            <a:ext cx="304800" cy="152400"/>
          </a:xfrm>
          <a:custGeom>
            <a:avLst/>
            <a:gdLst>
              <a:gd name="T0" fmla="*/ 240 w 240"/>
              <a:gd name="T1" fmla="*/ 0 h 96"/>
              <a:gd name="T2" fmla="*/ 144 w 240"/>
              <a:gd name="T3" fmla="*/ 96 h 96"/>
              <a:gd name="T4" fmla="*/ 0 w 240"/>
              <a:gd name="T5" fmla="*/ 96 h 96"/>
            </a:gdLst>
            <a:ahLst/>
            <a:cxnLst>
              <a:cxn ang="0">
                <a:pos x="T0" y="T1"/>
              </a:cxn>
              <a:cxn ang="0">
                <a:pos x="T2" y="T3"/>
              </a:cxn>
              <a:cxn ang="0">
                <a:pos x="T4" y="T5"/>
              </a:cxn>
            </a:cxnLst>
            <a:rect l="0" t="0" r="r" b="b"/>
            <a:pathLst>
              <a:path w="240" h="96">
                <a:moveTo>
                  <a:pt x="240" y="0"/>
                </a:moveTo>
                <a:lnTo>
                  <a:pt x="144" y="96"/>
                </a:lnTo>
                <a:lnTo>
                  <a:pt x="0" y="96"/>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93" name="Freeform 465"/>
          <p:cNvSpPr>
            <a:spLocks/>
          </p:cNvSpPr>
          <p:nvPr/>
        </p:nvSpPr>
        <p:spPr bwMode="auto">
          <a:xfrm flipH="1">
            <a:off x="3200400" y="914400"/>
            <a:ext cx="76200" cy="685800"/>
          </a:xfrm>
          <a:custGeom>
            <a:avLst/>
            <a:gdLst>
              <a:gd name="T0" fmla="*/ 0 w 1"/>
              <a:gd name="T1" fmla="*/ 552 h 552"/>
              <a:gd name="T2" fmla="*/ 0 w 1"/>
              <a:gd name="T3" fmla="*/ 72 h 552"/>
              <a:gd name="T4" fmla="*/ 0 w 1"/>
              <a:gd name="T5" fmla="*/ 120 h 552"/>
            </a:gdLst>
            <a:ahLst/>
            <a:cxnLst>
              <a:cxn ang="0">
                <a:pos x="T0" y="T1"/>
              </a:cxn>
              <a:cxn ang="0">
                <a:pos x="T2" y="T3"/>
              </a:cxn>
              <a:cxn ang="0">
                <a:pos x="T4" y="T5"/>
              </a:cxn>
            </a:cxnLst>
            <a:rect l="0" t="0" r="r" b="b"/>
            <a:pathLst>
              <a:path w="1" h="552">
                <a:moveTo>
                  <a:pt x="0" y="552"/>
                </a:moveTo>
                <a:cubicBezTo>
                  <a:pt x="0" y="348"/>
                  <a:pt x="0" y="144"/>
                  <a:pt x="0" y="72"/>
                </a:cubicBezTo>
                <a:cubicBezTo>
                  <a:pt x="0" y="0"/>
                  <a:pt x="0" y="60"/>
                  <a:pt x="0" y="120"/>
                </a:cubicBez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94" name="Text Box 466"/>
          <p:cNvSpPr txBox="1">
            <a:spLocks noChangeArrowheads="1"/>
          </p:cNvSpPr>
          <p:nvPr/>
        </p:nvSpPr>
        <p:spPr bwMode="auto">
          <a:xfrm>
            <a:off x="2324100" y="638175"/>
            <a:ext cx="1905000" cy="3048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a:latin typeface="Arial" panose="020B0604020202020204" pitchFamily="34" charset="0"/>
                <a:cs typeface="Arial" panose="020B0604020202020204" pitchFamily="34" charset="0"/>
              </a:rPr>
              <a:t>Engulfed Bacterium</a:t>
            </a:r>
          </a:p>
        </p:txBody>
      </p:sp>
      <p:sp>
        <p:nvSpPr>
          <p:cNvPr id="355795" name="Line 467"/>
          <p:cNvSpPr>
            <a:spLocks noChangeShapeType="1"/>
          </p:cNvSpPr>
          <p:nvPr/>
        </p:nvSpPr>
        <p:spPr bwMode="auto">
          <a:xfrm>
            <a:off x="2286000" y="2209800"/>
            <a:ext cx="1588" cy="22860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96" name="Text Box 468"/>
          <p:cNvSpPr txBox="1">
            <a:spLocks noChangeArrowheads="1"/>
          </p:cNvSpPr>
          <p:nvPr/>
        </p:nvSpPr>
        <p:spPr bwMode="auto">
          <a:xfrm>
            <a:off x="3533775" y="2181225"/>
            <a:ext cx="1125538"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a:latin typeface="Arial" panose="020B0604020202020204" pitchFamily="34" charset="0"/>
                <a:cs typeface="Arial" panose="020B0604020202020204" pitchFamily="34" charset="0"/>
              </a:rPr>
              <a:t>Antigen of Bacterium</a:t>
            </a:r>
          </a:p>
        </p:txBody>
      </p:sp>
      <p:sp>
        <p:nvSpPr>
          <p:cNvPr id="355797" name="Freeform 469"/>
          <p:cNvSpPr>
            <a:spLocks/>
          </p:cNvSpPr>
          <p:nvPr/>
        </p:nvSpPr>
        <p:spPr bwMode="auto">
          <a:xfrm>
            <a:off x="3133725" y="2314575"/>
            <a:ext cx="381000" cy="123825"/>
          </a:xfrm>
          <a:custGeom>
            <a:avLst/>
            <a:gdLst>
              <a:gd name="T0" fmla="*/ 0 w 240"/>
              <a:gd name="T1" fmla="*/ 0 h 96"/>
              <a:gd name="T2" fmla="*/ 144 w 240"/>
              <a:gd name="T3" fmla="*/ 96 h 96"/>
              <a:gd name="T4" fmla="*/ 240 w 240"/>
              <a:gd name="T5" fmla="*/ 96 h 96"/>
            </a:gdLst>
            <a:ahLst/>
            <a:cxnLst>
              <a:cxn ang="0">
                <a:pos x="T0" y="T1"/>
              </a:cxn>
              <a:cxn ang="0">
                <a:pos x="T2" y="T3"/>
              </a:cxn>
              <a:cxn ang="0">
                <a:pos x="T4" y="T5"/>
              </a:cxn>
            </a:cxnLst>
            <a:rect l="0" t="0" r="r" b="b"/>
            <a:pathLst>
              <a:path w="240" h="96">
                <a:moveTo>
                  <a:pt x="0" y="0"/>
                </a:moveTo>
                <a:lnTo>
                  <a:pt x="144" y="96"/>
                </a:lnTo>
                <a:lnTo>
                  <a:pt x="240" y="96"/>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798" name="Text Box 470"/>
          <p:cNvSpPr txBox="1">
            <a:spLocks noChangeArrowheads="1"/>
          </p:cNvSpPr>
          <p:nvPr/>
        </p:nvSpPr>
        <p:spPr bwMode="auto">
          <a:xfrm>
            <a:off x="1552575" y="2381250"/>
            <a:ext cx="1489510"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Matching B cells</a:t>
            </a:r>
          </a:p>
        </p:txBody>
      </p:sp>
      <p:sp>
        <p:nvSpPr>
          <p:cNvPr id="355799" name="Text Box 471"/>
          <p:cNvSpPr txBox="1">
            <a:spLocks noChangeArrowheads="1"/>
          </p:cNvSpPr>
          <p:nvPr/>
        </p:nvSpPr>
        <p:spPr bwMode="auto">
          <a:xfrm>
            <a:off x="57150" y="1797050"/>
            <a:ext cx="990600" cy="73866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a:latin typeface="Arial" panose="020B0604020202020204" pitchFamily="34" charset="0"/>
                <a:cs typeface="Arial" panose="020B0604020202020204" pitchFamily="34" charset="0"/>
              </a:rPr>
              <a:t>Non-matching B cells</a:t>
            </a:r>
          </a:p>
        </p:txBody>
      </p:sp>
      <p:grpSp>
        <p:nvGrpSpPr>
          <p:cNvPr id="355803" name="Group 475"/>
          <p:cNvGrpSpPr>
            <a:grpSpLocks/>
          </p:cNvGrpSpPr>
          <p:nvPr/>
        </p:nvGrpSpPr>
        <p:grpSpPr bwMode="auto">
          <a:xfrm>
            <a:off x="933450" y="1857375"/>
            <a:ext cx="609600" cy="304800"/>
            <a:chOff x="660" y="1170"/>
            <a:chExt cx="384" cy="192"/>
          </a:xfrm>
        </p:grpSpPr>
        <p:sp>
          <p:nvSpPr>
            <p:cNvPr id="355800" name="Line 472"/>
            <p:cNvSpPr>
              <a:spLocks noChangeShapeType="1"/>
            </p:cNvSpPr>
            <p:nvPr/>
          </p:nvSpPr>
          <p:spPr bwMode="auto">
            <a:xfrm flipH="1">
              <a:off x="726" y="1170"/>
              <a:ext cx="144" cy="192"/>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802" name="Line 474"/>
            <p:cNvSpPr>
              <a:spLocks noChangeShapeType="1"/>
            </p:cNvSpPr>
            <p:nvPr/>
          </p:nvSpPr>
          <p:spPr bwMode="auto">
            <a:xfrm flipH="1">
              <a:off x="660" y="1362"/>
              <a:ext cx="384"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grpSp>
      <p:sp>
        <p:nvSpPr>
          <p:cNvPr id="355804" name="Text Box 476"/>
          <p:cNvSpPr txBox="1">
            <a:spLocks noChangeArrowheads="1"/>
          </p:cNvSpPr>
          <p:nvPr/>
        </p:nvSpPr>
        <p:spPr bwMode="auto">
          <a:xfrm>
            <a:off x="4897422" y="2977455"/>
            <a:ext cx="4094178" cy="33855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altLang="cs-CZ" sz="1600" b="1" dirty="0">
                <a:latin typeface="Arial" panose="020B0604020202020204" pitchFamily="34" charset="0"/>
                <a:cs typeface="Arial" panose="020B0604020202020204" pitchFamily="34" charset="0"/>
              </a:rPr>
              <a:t>2.</a:t>
            </a:r>
            <a:r>
              <a:rPr lang="en-US" altLang="cs-CZ" sz="1600" dirty="0">
                <a:latin typeface="Arial" panose="020B0604020202020204" pitchFamily="34" charset="0"/>
                <a:cs typeface="Arial" panose="020B0604020202020204" pitchFamily="34" charset="0"/>
              </a:rPr>
              <a:t> </a:t>
            </a:r>
            <a:r>
              <a:rPr lang="cs-CZ" altLang="cs-CZ" sz="1600" dirty="0">
                <a:latin typeface="Arial" panose="020B0604020202020204" pitchFamily="34" charset="0"/>
                <a:cs typeface="Arial" panose="020B0604020202020204" pitchFamily="34" charset="0"/>
              </a:rPr>
              <a:t>Aktivované B-lymfocyty </a:t>
            </a:r>
            <a:r>
              <a:rPr lang="cs-CZ" altLang="cs-CZ" sz="1600" dirty="0" err="1">
                <a:latin typeface="Arial" panose="020B0604020202020204" pitchFamily="34" charset="0"/>
                <a:cs typeface="Arial" panose="020B0604020202020204" pitchFamily="34" charset="0"/>
              </a:rPr>
              <a:t>proliferují</a:t>
            </a:r>
            <a:endParaRPr lang="en-US" altLang="cs-CZ" sz="1600" dirty="0">
              <a:latin typeface="Arial" panose="020B0604020202020204" pitchFamily="34" charset="0"/>
              <a:cs typeface="Arial" panose="020B0604020202020204" pitchFamily="34" charset="0"/>
            </a:endParaRPr>
          </a:p>
        </p:txBody>
      </p:sp>
      <p:sp>
        <p:nvSpPr>
          <p:cNvPr id="355805" name="Text Box 477"/>
          <p:cNvSpPr txBox="1">
            <a:spLocks noChangeArrowheads="1"/>
          </p:cNvSpPr>
          <p:nvPr/>
        </p:nvSpPr>
        <p:spPr bwMode="auto">
          <a:xfrm>
            <a:off x="4897422" y="5153025"/>
            <a:ext cx="4094178" cy="5847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altLang="cs-CZ" sz="1600" b="1" dirty="0">
                <a:latin typeface="Arial" panose="020B0604020202020204" pitchFamily="34" charset="0"/>
                <a:cs typeface="Arial" panose="020B0604020202020204" pitchFamily="34" charset="0"/>
              </a:rPr>
              <a:t>3.</a:t>
            </a:r>
            <a:r>
              <a:rPr lang="cs-CZ" altLang="cs-CZ" sz="1600" dirty="0">
                <a:latin typeface="Arial" panose="020B0604020202020204" pitchFamily="34" charset="0"/>
                <a:cs typeface="Arial" panose="020B0604020202020204" pitchFamily="34" charset="0"/>
              </a:rPr>
              <a:t> Většina B-lymfocytů diferencují do plazmatických buněk, část do paměťových</a:t>
            </a:r>
            <a:endParaRPr lang="en-US" altLang="cs-CZ" sz="1600" dirty="0">
              <a:latin typeface="Arial" panose="020B0604020202020204" pitchFamily="34" charset="0"/>
              <a:cs typeface="Arial" panose="020B0604020202020204" pitchFamily="34" charset="0"/>
            </a:endParaRPr>
          </a:p>
        </p:txBody>
      </p:sp>
      <p:sp>
        <p:nvSpPr>
          <p:cNvPr id="355806" name="Line 478"/>
          <p:cNvSpPr>
            <a:spLocks noChangeShapeType="1"/>
          </p:cNvSpPr>
          <p:nvPr/>
        </p:nvSpPr>
        <p:spPr bwMode="auto">
          <a:xfrm flipH="1">
            <a:off x="1790700" y="3200400"/>
            <a:ext cx="381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808" name="Text Box 480"/>
          <p:cNvSpPr txBox="1">
            <a:spLocks noChangeArrowheads="1"/>
          </p:cNvSpPr>
          <p:nvPr/>
        </p:nvSpPr>
        <p:spPr bwMode="auto">
          <a:xfrm>
            <a:off x="152400" y="2946400"/>
            <a:ext cx="1714500" cy="181588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b="1">
                <a:latin typeface="Arial" panose="020B0604020202020204" pitchFamily="34" charset="0"/>
                <a:cs typeface="Arial" panose="020B0604020202020204" pitchFamily="34" charset="0"/>
              </a:rPr>
              <a:t>Memory B cell</a:t>
            </a:r>
          </a:p>
          <a:p>
            <a:r>
              <a:rPr lang="en-US" altLang="cs-CZ" sz="1400">
                <a:latin typeface="Arial" panose="020B0604020202020204" pitchFamily="34" charset="0"/>
                <a:cs typeface="Arial" panose="020B0604020202020204" pitchFamily="34" charset="0"/>
              </a:rPr>
              <a:t>Second exposure to the same bacteria activates this cell to rapidly produce plasma cells</a:t>
            </a:r>
          </a:p>
          <a:p>
            <a:endParaRPr lang="en-US" altLang="cs-CZ" sz="1400">
              <a:latin typeface="Arial" panose="020B0604020202020204" pitchFamily="34" charset="0"/>
              <a:cs typeface="Arial" panose="020B0604020202020204" pitchFamily="34" charset="0"/>
            </a:endParaRPr>
          </a:p>
        </p:txBody>
      </p:sp>
      <p:sp>
        <p:nvSpPr>
          <p:cNvPr id="355810" name="Freeform 482"/>
          <p:cNvSpPr>
            <a:spLocks/>
          </p:cNvSpPr>
          <p:nvPr/>
        </p:nvSpPr>
        <p:spPr bwMode="auto">
          <a:xfrm>
            <a:off x="3314700" y="4019550"/>
            <a:ext cx="304800" cy="381000"/>
          </a:xfrm>
          <a:custGeom>
            <a:avLst/>
            <a:gdLst>
              <a:gd name="T0" fmla="*/ 0 w 192"/>
              <a:gd name="T1" fmla="*/ 0 h 192"/>
              <a:gd name="T2" fmla="*/ 0 w 192"/>
              <a:gd name="T3" fmla="*/ 192 h 192"/>
              <a:gd name="T4" fmla="*/ 192 w 192"/>
              <a:gd name="T5" fmla="*/ 192 h 192"/>
            </a:gdLst>
            <a:ahLst/>
            <a:cxnLst>
              <a:cxn ang="0">
                <a:pos x="T0" y="T1"/>
              </a:cxn>
              <a:cxn ang="0">
                <a:pos x="T2" y="T3"/>
              </a:cxn>
              <a:cxn ang="0">
                <a:pos x="T4" y="T5"/>
              </a:cxn>
            </a:cxnLst>
            <a:rect l="0" t="0" r="r" b="b"/>
            <a:pathLst>
              <a:path w="192" h="192">
                <a:moveTo>
                  <a:pt x="0" y="0"/>
                </a:moveTo>
                <a:lnTo>
                  <a:pt x="0" y="192"/>
                </a:lnTo>
                <a:lnTo>
                  <a:pt x="192" y="192"/>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811" name="Text Box 483"/>
          <p:cNvSpPr txBox="1">
            <a:spLocks noChangeArrowheads="1"/>
          </p:cNvSpPr>
          <p:nvPr/>
        </p:nvSpPr>
        <p:spPr bwMode="auto">
          <a:xfrm>
            <a:off x="3629025" y="4152900"/>
            <a:ext cx="895350"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a:latin typeface="Arial" panose="020B0604020202020204" pitchFamily="34" charset="0"/>
                <a:cs typeface="Arial" panose="020B0604020202020204" pitchFamily="34" charset="0"/>
              </a:rPr>
              <a:t>Plasma cells</a:t>
            </a:r>
          </a:p>
        </p:txBody>
      </p:sp>
      <p:sp>
        <p:nvSpPr>
          <p:cNvPr id="355812" name="Text Box 484"/>
          <p:cNvSpPr txBox="1">
            <a:spLocks noChangeArrowheads="1"/>
          </p:cNvSpPr>
          <p:nvPr/>
        </p:nvSpPr>
        <p:spPr bwMode="auto">
          <a:xfrm>
            <a:off x="2584450" y="4495800"/>
            <a:ext cx="874713" cy="3048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Antibody</a:t>
            </a:r>
          </a:p>
        </p:txBody>
      </p:sp>
      <p:sp>
        <p:nvSpPr>
          <p:cNvPr id="355813" name="Line 485"/>
          <p:cNvSpPr>
            <a:spLocks noChangeShapeType="1"/>
          </p:cNvSpPr>
          <p:nvPr/>
        </p:nvSpPr>
        <p:spPr bwMode="auto">
          <a:xfrm>
            <a:off x="2390775" y="4651375"/>
            <a:ext cx="228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814" name="Text Box 486"/>
          <p:cNvSpPr txBox="1">
            <a:spLocks noChangeArrowheads="1"/>
          </p:cNvSpPr>
          <p:nvPr/>
        </p:nvSpPr>
        <p:spPr bwMode="auto">
          <a:xfrm>
            <a:off x="2628900" y="5153025"/>
            <a:ext cx="1125538"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a:latin typeface="Arial" panose="020B0604020202020204" pitchFamily="34" charset="0"/>
                <a:cs typeface="Arial" panose="020B0604020202020204" pitchFamily="34" charset="0"/>
              </a:rPr>
              <a:t>Antigen of Bacterium</a:t>
            </a:r>
          </a:p>
        </p:txBody>
      </p:sp>
      <p:sp>
        <p:nvSpPr>
          <p:cNvPr id="355815" name="Line 487"/>
          <p:cNvSpPr>
            <a:spLocks noChangeShapeType="1"/>
          </p:cNvSpPr>
          <p:nvPr/>
        </p:nvSpPr>
        <p:spPr bwMode="auto">
          <a:xfrm>
            <a:off x="2286000" y="5410200"/>
            <a:ext cx="304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816" name="Line 488"/>
          <p:cNvSpPr>
            <a:spLocks noChangeShapeType="1"/>
          </p:cNvSpPr>
          <p:nvPr/>
        </p:nvSpPr>
        <p:spPr bwMode="auto">
          <a:xfrm flipH="1">
            <a:off x="1905000" y="6477000"/>
            <a:ext cx="381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817" name="Text Box 489"/>
          <p:cNvSpPr txBox="1">
            <a:spLocks noChangeArrowheads="1"/>
          </p:cNvSpPr>
          <p:nvPr/>
        </p:nvSpPr>
        <p:spPr bwMode="auto">
          <a:xfrm>
            <a:off x="876300" y="6324600"/>
            <a:ext cx="1031051"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Phagocyte</a:t>
            </a:r>
          </a:p>
        </p:txBody>
      </p:sp>
      <p:sp>
        <p:nvSpPr>
          <p:cNvPr id="355818" name="Text Box 490"/>
          <p:cNvSpPr txBox="1">
            <a:spLocks noChangeArrowheads="1"/>
          </p:cNvSpPr>
          <p:nvPr/>
        </p:nvSpPr>
        <p:spPr bwMode="auto">
          <a:xfrm>
            <a:off x="3549650" y="914400"/>
            <a:ext cx="1031051"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Phagocyte</a:t>
            </a:r>
          </a:p>
        </p:txBody>
      </p:sp>
      <p:sp>
        <p:nvSpPr>
          <p:cNvPr id="355820" name="Freeform 492"/>
          <p:cNvSpPr>
            <a:spLocks/>
          </p:cNvSpPr>
          <p:nvPr/>
        </p:nvSpPr>
        <p:spPr bwMode="auto">
          <a:xfrm>
            <a:off x="3581400" y="1219200"/>
            <a:ext cx="457200" cy="381000"/>
          </a:xfrm>
          <a:custGeom>
            <a:avLst/>
            <a:gdLst>
              <a:gd name="T0" fmla="*/ 0 w 288"/>
              <a:gd name="T1" fmla="*/ 240 h 240"/>
              <a:gd name="T2" fmla="*/ 288 w 288"/>
              <a:gd name="T3" fmla="*/ 240 h 240"/>
              <a:gd name="T4" fmla="*/ 288 w 288"/>
              <a:gd name="T5" fmla="*/ 0 h 240"/>
            </a:gdLst>
            <a:ahLst/>
            <a:cxnLst>
              <a:cxn ang="0">
                <a:pos x="T0" y="T1"/>
              </a:cxn>
              <a:cxn ang="0">
                <a:pos x="T2" y="T3"/>
              </a:cxn>
              <a:cxn ang="0">
                <a:pos x="T4" y="T5"/>
              </a:cxn>
            </a:cxnLst>
            <a:rect l="0" t="0" r="r" b="b"/>
            <a:pathLst>
              <a:path w="288" h="240">
                <a:moveTo>
                  <a:pt x="0" y="240"/>
                </a:moveTo>
                <a:lnTo>
                  <a:pt x="288" y="240"/>
                </a:lnTo>
                <a:lnTo>
                  <a:pt x="288"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821" name="Line 493"/>
          <p:cNvSpPr>
            <a:spLocks noChangeShapeType="1"/>
          </p:cNvSpPr>
          <p:nvPr/>
        </p:nvSpPr>
        <p:spPr bwMode="auto">
          <a:xfrm flipH="1">
            <a:off x="1190625" y="5686425"/>
            <a:ext cx="5334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5822" name="Text Box 494"/>
          <p:cNvSpPr txBox="1">
            <a:spLocks noChangeArrowheads="1"/>
          </p:cNvSpPr>
          <p:nvPr/>
        </p:nvSpPr>
        <p:spPr bwMode="auto">
          <a:xfrm>
            <a:off x="95250" y="5429250"/>
            <a:ext cx="1143000"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a:latin typeface="Arial" panose="020B0604020202020204" pitchFamily="34" charset="0"/>
                <a:cs typeface="Arial" panose="020B0604020202020204" pitchFamily="34" charset="0"/>
              </a:rPr>
              <a:t>Inactivated bacterium</a:t>
            </a:r>
          </a:p>
        </p:txBody>
      </p:sp>
      <p:sp>
        <p:nvSpPr>
          <p:cNvPr id="355823" name="Text Box 495"/>
          <p:cNvSpPr txBox="1">
            <a:spLocks noChangeArrowheads="1"/>
          </p:cNvSpPr>
          <p:nvPr/>
        </p:nvSpPr>
        <p:spPr bwMode="auto">
          <a:xfrm>
            <a:off x="7010400" y="6530694"/>
            <a:ext cx="2133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cs-CZ" sz="1200" b="1">
                <a:latin typeface="Arial" panose="020B0604020202020204" pitchFamily="34" charset="0"/>
                <a:cs typeface="Arial" panose="020B0604020202020204" pitchFamily="34" charset="0"/>
              </a:rPr>
              <a:t>motifolio.com</a:t>
            </a:r>
            <a:endParaRPr lang="en-US" altLang="cs-CZ" sz="1200">
              <a:latin typeface="Arial" panose="020B0604020202020204" pitchFamily="34" charset="0"/>
              <a:cs typeface="Arial" panose="020B0604020202020204" pitchFamily="34" charset="0"/>
            </a:endParaRPr>
          </a:p>
        </p:txBody>
      </p:sp>
      <p:sp>
        <p:nvSpPr>
          <p:cNvPr id="101" name="Obdélník 100"/>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ovéPole 101"/>
          <p:cNvSpPr txBox="1"/>
          <p:nvPr/>
        </p:nvSpPr>
        <p:spPr>
          <a:xfrm>
            <a:off x="44285" y="43002"/>
            <a:ext cx="5375189"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PROTILÁTKOVÁ (HUMORÁLNÍ) ODPOVĚĎ</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21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lasma cell; B cell; shooting antibodies with a s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371600"/>
            <a:ext cx="8933916" cy="535686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p:cNvSpPr txBox="1"/>
          <p:nvPr/>
        </p:nvSpPr>
        <p:spPr>
          <a:xfrm>
            <a:off x="44285" y="43002"/>
            <a:ext cx="5375189"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PROTILÁTKOVÁ (HUMORÁLNÍ) ODPOVĚĎ</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822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tibody | Definition, Structure, Function, &amp; Types | Britann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3098" y="2597851"/>
            <a:ext cx="6136314" cy="408832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p:cNvSpPr txBox="1"/>
          <p:nvPr/>
        </p:nvSpPr>
        <p:spPr>
          <a:xfrm>
            <a:off x="44285" y="43002"/>
            <a:ext cx="1826141"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PROTILÁTKY</a:t>
            </a:r>
            <a:endParaRPr lang="en-US" sz="2000" b="1" dirty="0">
              <a:latin typeface="Arial" panose="020B0604020202020204" pitchFamily="34" charset="0"/>
              <a:cs typeface="Arial" panose="020B0604020202020204" pitchFamily="34" charset="0"/>
            </a:endParaRPr>
          </a:p>
        </p:txBody>
      </p:sp>
      <p:sp>
        <p:nvSpPr>
          <p:cNvPr id="2" name="TextovéPole 1"/>
          <p:cNvSpPr txBox="1"/>
          <p:nvPr/>
        </p:nvSpPr>
        <p:spPr>
          <a:xfrm>
            <a:off x="124533" y="779738"/>
            <a:ext cx="7547900" cy="923330"/>
          </a:xfrm>
          <a:prstGeom prst="rect">
            <a:avLst/>
          </a:prstGeom>
          <a:noFill/>
        </p:spPr>
        <p:txBody>
          <a:bodyPr wrap="none" rtlCol="0">
            <a:spAutoFit/>
          </a:bodyPr>
          <a:lstStyle/>
          <a:p>
            <a:pPr marL="285750" indent="-285750">
              <a:buFont typeface="Arial" panose="020B0604020202020204" pitchFamily="34" charset="0"/>
              <a:buChar char="•"/>
            </a:pPr>
            <a:r>
              <a:rPr lang="cs-CZ" dirty="0"/>
              <a:t>Imunoglobuliny</a:t>
            </a:r>
          </a:p>
          <a:p>
            <a:pPr marL="285750" indent="-285750">
              <a:buFont typeface="Arial" panose="020B0604020202020204" pitchFamily="34" charset="0"/>
              <a:buChar char="•"/>
            </a:pPr>
            <a:r>
              <a:rPr lang="cs-CZ" dirty="0"/>
              <a:t>Velké proteiny se zvláštní strukturou a doménami schopnými vázat antigeny</a:t>
            </a:r>
          </a:p>
          <a:p>
            <a:pPr marL="285750" indent="-285750">
              <a:buFont typeface="Arial" panose="020B0604020202020204" pitchFamily="34" charset="0"/>
              <a:buChar char="•"/>
            </a:pPr>
            <a:r>
              <a:rPr lang="cs-CZ" dirty="0"/>
              <a:t>Variabilní a konstantní oblasti</a:t>
            </a:r>
          </a:p>
        </p:txBody>
      </p:sp>
    </p:spTree>
    <p:extLst>
      <p:ext uri="{BB962C8B-B14F-4D97-AF65-F5344CB8AC3E}">
        <p14:creationId xmlns:p14="http://schemas.microsoft.com/office/powerpoint/2010/main" val="4151872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p:cNvSpPr txBox="1"/>
          <p:nvPr/>
        </p:nvSpPr>
        <p:spPr>
          <a:xfrm>
            <a:off x="44285" y="43002"/>
            <a:ext cx="1826141"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PROTILÁTKY</a:t>
            </a:r>
            <a:endParaRPr lang="en-US" sz="2000" b="1" dirty="0">
              <a:latin typeface="Arial" panose="020B0604020202020204" pitchFamily="34" charset="0"/>
              <a:cs typeface="Arial" panose="020B0604020202020204" pitchFamily="34" charset="0"/>
            </a:endParaRPr>
          </a:p>
        </p:txBody>
      </p:sp>
      <p:sp>
        <p:nvSpPr>
          <p:cNvPr id="2" name="TextovéPole 1"/>
          <p:cNvSpPr txBox="1"/>
          <p:nvPr/>
        </p:nvSpPr>
        <p:spPr>
          <a:xfrm>
            <a:off x="143583" y="780890"/>
            <a:ext cx="8859740" cy="1200329"/>
          </a:xfrm>
          <a:prstGeom prst="rect">
            <a:avLst/>
          </a:prstGeom>
          <a:noFill/>
        </p:spPr>
        <p:txBody>
          <a:bodyPr wrap="square" rtlCol="0">
            <a:spAutoFit/>
          </a:bodyPr>
          <a:lstStyle/>
          <a:p>
            <a:pPr marL="285750" indent="-285750">
              <a:buFont typeface="Arial" panose="020B0604020202020204" pitchFamily="34" charset="0"/>
              <a:buChar char="•"/>
            </a:pPr>
            <a:r>
              <a:rPr lang="cs-CZ" dirty="0"/>
              <a:t>Přestavba genomu ve de k produkci jedinečných mRNA kódující imunoglobulinové řetězce (</a:t>
            </a:r>
            <a:r>
              <a:rPr lang="en-US" dirty="0"/>
              <a:t>&gt;10 billions)</a:t>
            </a:r>
            <a:endParaRPr lang="cs-CZ" dirty="0"/>
          </a:p>
          <a:p>
            <a:pPr marL="285750" indent="-285750">
              <a:buFont typeface="Arial" panose="020B0604020202020204" pitchFamily="34" charset="0"/>
              <a:buChar char="•"/>
            </a:pPr>
            <a:r>
              <a:rPr lang="cs-CZ" dirty="0"/>
              <a:t>„V(D)J rekombinace“ během vývoje</a:t>
            </a:r>
          </a:p>
          <a:p>
            <a:pPr marL="285750" indent="-285750">
              <a:buFont typeface="Arial" panose="020B0604020202020204" pitchFamily="34" charset="0"/>
              <a:buChar char="•"/>
            </a:pPr>
            <a:r>
              <a:rPr lang="cs-CZ" dirty="0"/>
              <a:t>„</a:t>
            </a:r>
            <a:r>
              <a:rPr lang="cs-CZ" dirty="0" err="1"/>
              <a:t>Isotype</a:t>
            </a:r>
            <a:r>
              <a:rPr lang="cs-CZ" dirty="0"/>
              <a:t> </a:t>
            </a:r>
            <a:r>
              <a:rPr lang="cs-CZ" dirty="0" err="1"/>
              <a:t>switching</a:t>
            </a:r>
            <a:r>
              <a:rPr lang="cs-CZ" dirty="0"/>
              <a:t>“</a:t>
            </a:r>
            <a:endParaRPr lang="en-US" dirty="0"/>
          </a:p>
        </p:txBody>
      </p:sp>
      <p:pic>
        <p:nvPicPr>
          <p:cNvPr id="3074" name="Picture 2" descr="https://upload.wikimedia.org/wikipedia/commons/3/3e/VDJ_recombin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9190"/>
            <a:ext cx="4699846" cy="469984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upload.wikimedia.org/wikipedia/commons/b/b3/Class_switch_recombin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82720"/>
            <a:ext cx="4654367" cy="465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99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p:cNvSpPr txBox="1"/>
          <p:nvPr/>
        </p:nvSpPr>
        <p:spPr>
          <a:xfrm>
            <a:off x="44285" y="43002"/>
            <a:ext cx="1826141"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PROTILÁTKY</a:t>
            </a:r>
            <a:endParaRPr lang="en-US" sz="2000" b="1" dirty="0">
              <a:latin typeface="Arial" panose="020B0604020202020204" pitchFamily="34" charset="0"/>
              <a:cs typeface="Arial" panose="020B0604020202020204" pitchFamily="34" charset="0"/>
            </a:endParaRPr>
          </a:p>
        </p:txBody>
      </p:sp>
      <p:sp>
        <p:nvSpPr>
          <p:cNvPr id="2" name="TextovéPole 1"/>
          <p:cNvSpPr txBox="1"/>
          <p:nvPr/>
        </p:nvSpPr>
        <p:spPr>
          <a:xfrm>
            <a:off x="143583" y="1012641"/>
            <a:ext cx="2009846" cy="369332"/>
          </a:xfrm>
          <a:prstGeom prst="rect">
            <a:avLst/>
          </a:prstGeom>
          <a:noFill/>
        </p:spPr>
        <p:txBody>
          <a:bodyPr wrap="none" rtlCol="0">
            <a:spAutoFit/>
          </a:bodyPr>
          <a:lstStyle/>
          <a:p>
            <a:pPr marL="285750" indent="-285750">
              <a:buFont typeface="Arial" panose="020B0604020202020204" pitchFamily="34" charset="0"/>
              <a:buChar char="•"/>
            </a:pPr>
            <a:r>
              <a:rPr lang="cs-CZ" dirty="0"/>
              <a:t>5 základních tříd</a:t>
            </a:r>
            <a:endParaRPr lang="en-US" dirty="0"/>
          </a:p>
        </p:txBody>
      </p:sp>
      <p:pic>
        <p:nvPicPr>
          <p:cNvPr id="3076" name="Picture 4" descr="https://cdn.britannica.com/95/20895-050-924303D4/classes-antibodies-IgG-IgA-IgD-IgM-I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116" y="2887669"/>
            <a:ext cx="7073767" cy="354130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2985024" y="1012641"/>
            <a:ext cx="5569528" cy="1477328"/>
          </a:xfrm>
          <a:prstGeom prst="rect">
            <a:avLst/>
          </a:prstGeom>
          <a:noFill/>
        </p:spPr>
        <p:txBody>
          <a:bodyPr wrap="square" rtlCol="0">
            <a:spAutoFit/>
          </a:bodyPr>
          <a:lstStyle/>
          <a:p>
            <a:pPr marL="285750" indent="-285750">
              <a:buFont typeface="Arial" panose="020B0604020202020204" pitchFamily="34" charset="0"/>
              <a:buChar char="•"/>
            </a:pPr>
            <a:r>
              <a:rPr lang="cs-CZ" dirty="0" err="1"/>
              <a:t>IgG</a:t>
            </a:r>
            <a:r>
              <a:rPr lang="cs-CZ" dirty="0"/>
              <a:t>: nejběžnější (</a:t>
            </a:r>
            <a:r>
              <a:rPr lang="en-US" dirty="0"/>
              <a:t>&gt;75%),</a:t>
            </a:r>
            <a:r>
              <a:rPr lang="cs-CZ" dirty="0"/>
              <a:t> stabilní</a:t>
            </a:r>
            <a:endParaRPr lang="en-US" dirty="0"/>
          </a:p>
          <a:p>
            <a:pPr marL="285750" indent="-285750">
              <a:buFont typeface="Arial" panose="020B0604020202020204" pitchFamily="34" charset="0"/>
              <a:buChar char="•"/>
            </a:pPr>
            <a:r>
              <a:rPr lang="en-US" dirty="0"/>
              <a:t>IgA</a:t>
            </a:r>
            <a:r>
              <a:rPr lang="cs-CZ" dirty="0"/>
              <a:t>: exokrinní sekret, sliznice</a:t>
            </a:r>
          </a:p>
          <a:p>
            <a:pPr marL="285750" indent="-285750">
              <a:buFont typeface="Arial" panose="020B0604020202020204" pitchFamily="34" charset="0"/>
              <a:buChar char="•"/>
            </a:pPr>
            <a:r>
              <a:rPr lang="cs-CZ" dirty="0" err="1"/>
              <a:t>IgM</a:t>
            </a:r>
            <a:r>
              <a:rPr lang="cs-CZ" dirty="0"/>
              <a:t>: aktivátor komplementu</a:t>
            </a:r>
          </a:p>
          <a:p>
            <a:pPr marL="285750" indent="-285750">
              <a:buFont typeface="Arial" panose="020B0604020202020204" pitchFamily="34" charset="0"/>
              <a:buChar char="•"/>
            </a:pPr>
            <a:r>
              <a:rPr lang="cs-CZ" dirty="0" err="1"/>
              <a:t>IgE</a:t>
            </a:r>
            <a:r>
              <a:rPr lang="cs-CZ" dirty="0"/>
              <a:t>: aktivátor žírných buněk</a:t>
            </a:r>
          </a:p>
          <a:p>
            <a:pPr marL="285750" indent="-285750">
              <a:buFont typeface="Arial" panose="020B0604020202020204" pitchFamily="34" charset="0"/>
              <a:buChar char="•"/>
            </a:pPr>
            <a:r>
              <a:rPr lang="cs-CZ" dirty="0"/>
              <a:t>IgD: aktivátor B-lymfocytů</a:t>
            </a:r>
            <a:endParaRPr lang="en-US" dirty="0"/>
          </a:p>
        </p:txBody>
      </p:sp>
    </p:spTree>
    <p:extLst>
      <p:ext uri="{BB962C8B-B14F-4D97-AF65-F5344CB8AC3E}">
        <p14:creationId xmlns:p14="http://schemas.microsoft.com/office/powerpoint/2010/main" val="31321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mune cells release histamine during allergies against poll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949" y="1089659"/>
            <a:ext cx="5868066" cy="585660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p:cNvSpPr txBox="1"/>
          <p:nvPr/>
        </p:nvSpPr>
        <p:spPr>
          <a:xfrm>
            <a:off x="44285" y="43002"/>
            <a:ext cx="1826141"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PROTILÁTKY</a:t>
            </a:r>
            <a:endParaRPr lang="en-US" sz="2000" b="1" dirty="0">
              <a:latin typeface="Arial" panose="020B0604020202020204" pitchFamily="34" charset="0"/>
              <a:cs typeface="Arial" panose="020B0604020202020204" pitchFamily="34" charset="0"/>
            </a:endParaRPr>
          </a:p>
        </p:txBody>
      </p:sp>
      <p:sp>
        <p:nvSpPr>
          <p:cNvPr id="2" name="Obdélník 1"/>
          <p:cNvSpPr/>
          <p:nvPr/>
        </p:nvSpPr>
        <p:spPr>
          <a:xfrm>
            <a:off x="152485" y="720327"/>
            <a:ext cx="3050707" cy="369332"/>
          </a:xfrm>
          <a:prstGeom prst="rect">
            <a:avLst/>
          </a:prstGeom>
        </p:spPr>
        <p:txBody>
          <a:bodyPr wrap="none">
            <a:spAutoFit/>
          </a:bodyPr>
          <a:lstStyle/>
          <a:p>
            <a:pPr marL="285750" indent="-285750">
              <a:buFont typeface="Arial" panose="020B0604020202020204" pitchFamily="34" charset="0"/>
              <a:buChar char="•"/>
            </a:pPr>
            <a:r>
              <a:rPr lang="cs-CZ" dirty="0" err="1"/>
              <a:t>IgE</a:t>
            </a:r>
            <a:r>
              <a:rPr lang="cs-CZ" dirty="0"/>
              <a:t>: aktivátor žírných buněk</a:t>
            </a:r>
          </a:p>
        </p:txBody>
      </p:sp>
    </p:spTree>
    <p:extLst>
      <p:ext uri="{BB962C8B-B14F-4D97-AF65-F5344CB8AC3E}">
        <p14:creationId xmlns:p14="http://schemas.microsoft.com/office/powerpoint/2010/main" val="3583524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432" name="Freeform 80"/>
          <p:cNvSpPr>
            <a:spLocks/>
          </p:cNvSpPr>
          <p:nvPr/>
        </p:nvSpPr>
        <p:spPr bwMode="auto">
          <a:xfrm>
            <a:off x="1720685" y="2133600"/>
            <a:ext cx="342900" cy="349250"/>
          </a:xfrm>
          <a:custGeom>
            <a:avLst/>
            <a:gdLst>
              <a:gd name="T0" fmla="*/ 108 w 216"/>
              <a:gd name="T1" fmla="*/ 0 h 220"/>
              <a:gd name="T2" fmla="*/ 216 w 216"/>
              <a:gd name="T3" fmla="*/ 110 h 220"/>
              <a:gd name="T4" fmla="*/ 108 w 216"/>
              <a:gd name="T5" fmla="*/ 220 h 220"/>
              <a:gd name="T6" fmla="*/ 0 w 216"/>
              <a:gd name="T7" fmla="*/ 110 h 220"/>
              <a:gd name="T8" fmla="*/ 57 w 216"/>
              <a:gd name="T9" fmla="*/ 13 h 220"/>
              <a:gd name="T10" fmla="*/ 39 w 216"/>
              <a:gd name="T11" fmla="*/ 63 h 220"/>
              <a:gd name="T12" fmla="*/ 100 w 216"/>
              <a:gd name="T13" fmla="*/ 102 h 220"/>
              <a:gd name="T14" fmla="*/ 139 w 216"/>
              <a:gd name="T15" fmla="*/ 39 h 220"/>
              <a:gd name="T16" fmla="*/ 100 w 216"/>
              <a:gd name="T17" fmla="*/ 0 h 220"/>
              <a:gd name="T18" fmla="*/ 108 w 216"/>
              <a:gd name="T1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220">
                <a:moveTo>
                  <a:pt x="108" y="0"/>
                </a:moveTo>
                <a:cubicBezTo>
                  <a:pt x="170" y="0"/>
                  <a:pt x="216" y="47"/>
                  <a:pt x="216" y="110"/>
                </a:cubicBezTo>
                <a:cubicBezTo>
                  <a:pt x="216" y="173"/>
                  <a:pt x="170" y="220"/>
                  <a:pt x="108" y="220"/>
                </a:cubicBezTo>
                <a:cubicBezTo>
                  <a:pt x="46" y="220"/>
                  <a:pt x="0" y="173"/>
                  <a:pt x="0" y="110"/>
                </a:cubicBezTo>
                <a:cubicBezTo>
                  <a:pt x="0" y="71"/>
                  <a:pt x="18" y="28"/>
                  <a:pt x="57" y="13"/>
                </a:cubicBezTo>
                <a:cubicBezTo>
                  <a:pt x="34" y="60"/>
                  <a:pt x="39" y="63"/>
                  <a:pt x="39" y="63"/>
                </a:cubicBezTo>
                <a:cubicBezTo>
                  <a:pt x="100" y="102"/>
                  <a:pt x="100" y="102"/>
                  <a:pt x="100" y="102"/>
                </a:cubicBezTo>
                <a:cubicBezTo>
                  <a:pt x="139" y="39"/>
                  <a:pt x="139" y="39"/>
                  <a:pt x="139" y="39"/>
                </a:cubicBezTo>
                <a:cubicBezTo>
                  <a:pt x="100" y="0"/>
                  <a:pt x="100" y="0"/>
                  <a:pt x="100" y="0"/>
                </a:cubicBezTo>
                <a:lnTo>
                  <a:pt x="108" y="0"/>
                </a:lnTo>
                <a:close/>
              </a:path>
            </a:pathLst>
          </a:custGeom>
          <a:solidFill>
            <a:srgbClr val="99CC00"/>
          </a:solidFill>
          <a:ln w="6350" cap="flat">
            <a:solidFill>
              <a:srgbClr val="3333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6433" name="Freeform 81"/>
          <p:cNvSpPr>
            <a:spLocks/>
          </p:cNvSpPr>
          <p:nvPr/>
        </p:nvSpPr>
        <p:spPr bwMode="auto">
          <a:xfrm>
            <a:off x="1544473" y="1714500"/>
            <a:ext cx="331787" cy="342900"/>
          </a:xfrm>
          <a:custGeom>
            <a:avLst/>
            <a:gdLst>
              <a:gd name="T0" fmla="*/ 27 w 27"/>
              <a:gd name="T1" fmla="*/ 11 h 28"/>
              <a:gd name="T2" fmla="*/ 27 w 27"/>
              <a:gd name="T3" fmla="*/ 14 h 28"/>
              <a:gd name="T4" fmla="*/ 14 w 27"/>
              <a:gd name="T5" fmla="*/ 28 h 28"/>
              <a:gd name="T6" fmla="*/ 0 w 27"/>
              <a:gd name="T7" fmla="*/ 14 h 28"/>
              <a:gd name="T8" fmla="*/ 14 w 27"/>
              <a:gd name="T9" fmla="*/ 0 h 28"/>
              <a:gd name="T10" fmla="*/ 23 w 27"/>
              <a:gd name="T11" fmla="*/ 3 h 28"/>
              <a:gd name="T12" fmla="*/ 12 w 27"/>
              <a:gd name="T13" fmla="*/ 7 h 28"/>
              <a:gd name="T14" fmla="*/ 19 w 27"/>
              <a:gd name="T15" fmla="*/ 18 h 28"/>
              <a:gd name="T16" fmla="*/ 27 w 27"/>
              <a:gd name="T17"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8">
                <a:moveTo>
                  <a:pt x="27" y="11"/>
                </a:moveTo>
                <a:cubicBezTo>
                  <a:pt x="27" y="12"/>
                  <a:pt x="27" y="13"/>
                  <a:pt x="27" y="14"/>
                </a:cubicBezTo>
                <a:cubicBezTo>
                  <a:pt x="27" y="21"/>
                  <a:pt x="21" y="28"/>
                  <a:pt x="14" y="28"/>
                </a:cubicBezTo>
                <a:cubicBezTo>
                  <a:pt x="6" y="28"/>
                  <a:pt x="0" y="21"/>
                  <a:pt x="0" y="14"/>
                </a:cubicBezTo>
                <a:cubicBezTo>
                  <a:pt x="0" y="6"/>
                  <a:pt x="6" y="0"/>
                  <a:pt x="14" y="0"/>
                </a:cubicBezTo>
                <a:cubicBezTo>
                  <a:pt x="17" y="0"/>
                  <a:pt x="20" y="1"/>
                  <a:pt x="23" y="3"/>
                </a:cubicBezTo>
                <a:cubicBezTo>
                  <a:pt x="12" y="7"/>
                  <a:pt x="12" y="7"/>
                  <a:pt x="12" y="7"/>
                </a:cubicBezTo>
                <a:cubicBezTo>
                  <a:pt x="19" y="18"/>
                  <a:pt x="19" y="18"/>
                  <a:pt x="19" y="18"/>
                </a:cubicBezTo>
                <a:lnTo>
                  <a:pt x="27" y="11"/>
                </a:lnTo>
                <a:close/>
              </a:path>
            </a:pathLst>
          </a:custGeom>
          <a:solidFill>
            <a:srgbClr val="FFCC99"/>
          </a:solidFill>
          <a:ln w="6350" cap="flat">
            <a:solidFill>
              <a:srgbClr val="9933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6477" name="Freeform 125"/>
          <p:cNvSpPr>
            <a:spLocks/>
          </p:cNvSpPr>
          <p:nvPr/>
        </p:nvSpPr>
        <p:spPr bwMode="auto">
          <a:xfrm>
            <a:off x="2543010" y="2084388"/>
            <a:ext cx="36513" cy="73025"/>
          </a:xfrm>
          <a:custGeom>
            <a:avLst/>
            <a:gdLst>
              <a:gd name="T0" fmla="*/ 7 w 7"/>
              <a:gd name="T1" fmla="*/ 0 h 14"/>
              <a:gd name="T2" fmla="*/ 0 w 7"/>
              <a:gd name="T3" fmla="*/ 14 h 14"/>
              <a:gd name="T4" fmla="*/ 0 w 7"/>
              <a:gd name="T5" fmla="*/ 14 h 14"/>
              <a:gd name="T6" fmla="*/ 4 w 7"/>
              <a:gd name="T7" fmla="*/ 0 h 14"/>
              <a:gd name="T8" fmla="*/ 7 w 7"/>
              <a:gd name="T9" fmla="*/ 0 h 14"/>
            </a:gdLst>
            <a:ahLst/>
            <a:cxnLst>
              <a:cxn ang="0">
                <a:pos x="T0" y="T1"/>
              </a:cxn>
              <a:cxn ang="0">
                <a:pos x="T2" y="T3"/>
              </a:cxn>
              <a:cxn ang="0">
                <a:pos x="T4" y="T5"/>
              </a:cxn>
              <a:cxn ang="0">
                <a:pos x="T6" y="T7"/>
              </a:cxn>
              <a:cxn ang="0">
                <a:pos x="T8" y="T9"/>
              </a:cxn>
            </a:cxnLst>
            <a:rect l="0" t="0" r="r" b="b"/>
            <a:pathLst>
              <a:path w="7" h="14">
                <a:moveTo>
                  <a:pt x="7" y="0"/>
                </a:moveTo>
                <a:lnTo>
                  <a:pt x="0" y="14"/>
                </a:lnTo>
                <a:lnTo>
                  <a:pt x="0" y="14"/>
                </a:lnTo>
                <a:lnTo>
                  <a:pt x="4" y="0"/>
                </a:lnTo>
                <a:lnTo>
                  <a:pt x="7" y="0"/>
                </a:lnTo>
                <a:close/>
              </a:path>
            </a:pathLst>
          </a:custGeom>
          <a:noFill/>
          <a:ln w="6350"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6481" name="Line 129"/>
          <p:cNvSpPr>
            <a:spLocks noChangeShapeType="1"/>
          </p:cNvSpPr>
          <p:nvPr/>
        </p:nvSpPr>
        <p:spPr bwMode="auto">
          <a:xfrm>
            <a:off x="272885" y="2667000"/>
            <a:ext cx="853440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482" name="Line 130"/>
          <p:cNvSpPr>
            <a:spLocks noChangeShapeType="1"/>
          </p:cNvSpPr>
          <p:nvPr/>
        </p:nvSpPr>
        <p:spPr bwMode="auto">
          <a:xfrm>
            <a:off x="272885" y="4800600"/>
            <a:ext cx="853440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grpSp>
        <p:nvGrpSpPr>
          <p:cNvPr id="356571" name="Group 219"/>
          <p:cNvGrpSpPr>
            <a:grpSpLocks/>
          </p:cNvGrpSpPr>
          <p:nvPr/>
        </p:nvGrpSpPr>
        <p:grpSpPr bwMode="auto">
          <a:xfrm>
            <a:off x="1028535" y="911225"/>
            <a:ext cx="877888" cy="711200"/>
            <a:chOff x="921" y="574"/>
            <a:chExt cx="553" cy="448"/>
          </a:xfrm>
        </p:grpSpPr>
        <p:grpSp>
          <p:nvGrpSpPr>
            <p:cNvPr id="356501" name="Group 149"/>
            <p:cNvGrpSpPr>
              <a:grpSpLocks noChangeAspect="1"/>
            </p:cNvGrpSpPr>
            <p:nvPr/>
          </p:nvGrpSpPr>
          <p:grpSpPr bwMode="auto">
            <a:xfrm rot="16200000">
              <a:off x="960" y="740"/>
              <a:ext cx="58" cy="136"/>
              <a:chOff x="913" y="480"/>
              <a:chExt cx="58" cy="136"/>
            </a:xfrm>
          </p:grpSpPr>
          <p:sp>
            <p:nvSpPr>
              <p:cNvPr id="356502" name="Rectangle 150"/>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03" name="Oval 151"/>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04" name="Group 152"/>
            <p:cNvGrpSpPr>
              <a:grpSpLocks noChangeAspect="1"/>
            </p:cNvGrpSpPr>
            <p:nvPr/>
          </p:nvGrpSpPr>
          <p:grpSpPr bwMode="auto">
            <a:xfrm rot="5400000" flipH="1">
              <a:off x="1377" y="729"/>
              <a:ext cx="58" cy="136"/>
              <a:chOff x="913" y="480"/>
              <a:chExt cx="58" cy="136"/>
            </a:xfrm>
          </p:grpSpPr>
          <p:sp>
            <p:nvSpPr>
              <p:cNvPr id="356505" name="Rectangle 153"/>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06" name="Oval 154"/>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485" name="Group 133"/>
            <p:cNvGrpSpPr>
              <a:grpSpLocks noChangeAspect="1"/>
            </p:cNvGrpSpPr>
            <p:nvPr/>
          </p:nvGrpSpPr>
          <p:grpSpPr bwMode="auto">
            <a:xfrm rot="-2311811">
              <a:off x="1068" y="574"/>
              <a:ext cx="58" cy="136"/>
              <a:chOff x="913" y="480"/>
              <a:chExt cx="58" cy="136"/>
            </a:xfrm>
          </p:grpSpPr>
          <p:sp>
            <p:nvSpPr>
              <p:cNvPr id="356484" name="Rectangle 132"/>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483" name="Oval 131"/>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07" name="Group 155"/>
            <p:cNvGrpSpPr>
              <a:grpSpLocks noChangeAspect="1"/>
            </p:cNvGrpSpPr>
            <p:nvPr/>
          </p:nvGrpSpPr>
          <p:grpSpPr bwMode="auto">
            <a:xfrm rot="2311811" flipH="1">
              <a:off x="1264" y="574"/>
              <a:ext cx="58" cy="136"/>
              <a:chOff x="913" y="480"/>
              <a:chExt cx="58" cy="136"/>
            </a:xfrm>
          </p:grpSpPr>
          <p:sp>
            <p:nvSpPr>
              <p:cNvPr id="356508" name="Rectangle 156"/>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09" name="Oval 157"/>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10" name="Group 158"/>
            <p:cNvGrpSpPr>
              <a:grpSpLocks noChangeAspect="1"/>
            </p:cNvGrpSpPr>
            <p:nvPr/>
          </p:nvGrpSpPr>
          <p:grpSpPr bwMode="auto">
            <a:xfrm rot="2311811" flipV="1">
              <a:off x="1068" y="886"/>
              <a:ext cx="58" cy="136"/>
              <a:chOff x="913" y="480"/>
              <a:chExt cx="58" cy="136"/>
            </a:xfrm>
          </p:grpSpPr>
          <p:sp>
            <p:nvSpPr>
              <p:cNvPr id="356511" name="Rectangle 159"/>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12" name="Oval 160"/>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13" name="Group 161"/>
            <p:cNvGrpSpPr>
              <a:grpSpLocks noChangeAspect="1"/>
            </p:cNvGrpSpPr>
            <p:nvPr/>
          </p:nvGrpSpPr>
          <p:grpSpPr bwMode="auto">
            <a:xfrm rot="-2311811" flipH="1" flipV="1">
              <a:off x="1264" y="886"/>
              <a:ext cx="58" cy="136"/>
              <a:chOff x="913" y="480"/>
              <a:chExt cx="58" cy="136"/>
            </a:xfrm>
          </p:grpSpPr>
          <p:sp>
            <p:nvSpPr>
              <p:cNvPr id="356514" name="Rectangle 162"/>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15" name="Oval 163"/>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sp>
          <p:nvSpPr>
            <p:cNvPr id="356434" name="Oval 82"/>
            <p:cNvSpPr>
              <a:spLocks noChangeArrowheads="1"/>
            </p:cNvSpPr>
            <p:nvPr/>
          </p:nvSpPr>
          <p:spPr bwMode="auto">
            <a:xfrm>
              <a:off x="1036" y="655"/>
              <a:ext cx="318" cy="278"/>
            </a:xfrm>
            <a:prstGeom prst="ellipse">
              <a:avLst/>
            </a:prstGeom>
            <a:solidFill>
              <a:srgbClr val="CCCCFF"/>
            </a:solidFill>
            <a:ln w="6350">
              <a:solidFill>
                <a:srgbClr val="9966FF"/>
              </a:solidFill>
              <a:miter lim="800000"/>
              <a:headEnd/>
              <a:tailEnd/>
            </a:ln>
          </p:spPr>
          <p:txBody>
            <a:bodyPr/>
            <a:lstStyle/>
            <a:p>
              <a:endParaRPr lang="en-US" sz="1400">
                <a:latin typeface="Arial" panose="020B0604020202020204" pitchFamily="34" charset="0"/>
                <a:cs typeface="Arial" panose="020B0604020202020204" pitchFamily="34" charset="0"/>
              </a:endParaRPr>
            </a:p>
          </p:txBody>
        </p:sp>
        <p:grpSp>
          <p:nvGrpSpPr>
            <p:cNvPr id="356486" name="Group 134"/>
            <p:cNvGrpSpPr>
              <a:grpSpLocks noChangeAspect="1"/>
            </p:cNvGrpSpPr>
            <p:nvPr/>
          </p:nvGrpSpPr>
          <p:grpSpPr bwMode="auto">
            <a:xfrm>
              <a:off x="1118" y="710"/>
              <a:ext cx="155" cy="172"/>
              <a:chOff x="1941" y="1221"/>
              <a:chExt cx="1881" cy="2079"/>
            </a:xfrm>
          </p:grpSpPr>
          <p:sp>
            <p:nvSpPr>
              <p:cNvPr id="356487" name="Freeform 70"/>
              <p:cNvSpPr>
                <a:spLocks noChangeAspect="1"/>
              </p:cNvSpPr>
              <p:nvPr/>
            </p:nvSpPr>
            <p:spPr bwMode="auto">
              <a:xfrm>
                <a:off x="2238" y="1821"/>
                <a:ext cx="1299" cy="1239"/>
              </a:xfrm>
              <a:custGeom>
                <a:avLst/>
                <a:gdLst>
                  <a:gd name="T0" fmla="*/ 420 w 840"/>
                  <a:gd name="T1" fmla="*/ 802 h 802"/>
                  <a:gd name="T2" fmla="*/ 0 w 840"/>
                  <a:gd name="T3" fmla="*/ 0 h 802"/>
                  <a:gd name="T4" fmla="*/ 840 w 840"/>
                  <a:gd name="T5" fmla="*/ 0 h 802"/>
                  <a:gd name="T6" fmla="*/ 420 w 840"/>
                  <a:gd name="T7" fmla="*/ 802 h 802"/>
                  <a:gd name="T8" fmla="*/ 0 60000 65536"/>
                  <a:gd name="T9" fmla="*/ 0 60000 65536"/>
                  <a:gd name="T10" fmla="*/ 0 60000 65536"/>
                  <a:gd name="T11" fmla="*/ 0 60000 65536"/>
                  <a:gd name="T12" fmla="*/ 0 w 840"/>
                  <a:gd name="T13" fmla="*/ 0 h 802"/>
                  <a:gd name="T14" fmla="*/ 840 w 840"/>
                  <a:gd name="T15" fmla="*/ 802 h 802"/>
                </a:gdLst>
                <a:ahLst/>
                <a:cxnLst>
                  <a:cxn ang="T8">
                    <a:pos x="T0" y="T1"/>
                  </a:cxn>
                  <a:cxn ang="T9">
                    <a:pos x="T2" y="T3"/>
                  </a:cxn>
                  <a:cxn ang="T10">
                    <a:pos x="T4" y="T5"/>
                  </a:cxn>
                  <a:cxn ang="T11">
                    <a:pos x="T6" y="T7"/>
                  </a:cxn>
                </a:cxnLst>
                <a:rect l="T12" t="T13" r="T14" b="T15"/>
                <a:pathLst>
                  <a:path w="840" h="802">
                    <a:moveTo>
                      <a:pt x="420" y="802"/>
                    </a:moveTo>
                    <a:lnTo>
                      <a:pt x="0" y="0"/>
                    </a:lnTo>
                    <a:lnTo>
                      <a:pt x="840" y="0"/>
                    </a:lnTo>
                    <a:lnTo>
                      <a:pt x="420" y="802"/>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88" name="Freeform 71"/>
              <p:cNvSpPr>
                <a:spLocks noChangeAspect="1"/>
              </p:cNvSpPr>
              <p:nvPr/>
            </p:nvSpPr>
            <p:spPr bwMode="auto">
              <a:xfrm>
                <a:off x="1941" y="2783"/>
                <a:ext cx="948" cy="517"/>
              </a:xfrm>
              <a:custGeom>
                <a:avLst/>
                <a:gdLst>
                  <a:gd name="T0" fmla="*/ 613 w 613"/>
                  <a:gd name="T1" fmla="*/ 179 h 335"/>
                  <a:gd name="T2" fmla="*/ 612 w 613"/>
                  <a:gd name="T3" fmla="*/ 335 h 335"/>
                  <a:gd name="T4" fmla="*/ 0 w 613"/>
                  <a:gd name="T5" fmla="*/ 0 h 335"/>
                  <a:gd name="T6" fmla="*/ 611 w 613"/>
                  <a:gd name="T7" fmla="*/ 180 h 335"/>
                  <a:gd name="T8" fmla="*/ 613 w 613"/>
                  <a:gd name="T9" fmla="*/ 179 h 335"/>
                  <a:gd name="T10" fmla="*/ 0 60000 65536"/>
                  <a:gd name="T11" fmla="*/ 0 60000 65536"/>
                  <a:gd name="T12" fmla="*/ 0 60000 65536"/>
                  <a:gd name="T13" fmla="*/ 0 60000 65536"/>
                  <a:gd name="T14" fmla="*/ 0 60000 65536"/>
                  <a:gd name="T15" fmla="*/ 0 w 613"/>
                  <a:gd name="T16" fmla="*/ 0 h 335"/>
                  <a:gd name="T17" fmla="*/ 613 w 613"/>
                  <a:gd name="T18" fmla="*/ 335 h 335"/>
                </a:gdLst>
                <a:ahLst/>
                <a:cxnLst>
                  <a:cxn ang="T10">
                    <a:pos x="T0" y="T1"/>
                  </a:cxn>
                  <a:cxn ang="T11">
                    <a:pos x="T2" y="T3"/>
                  </a:cxn>
                  <a:cxn ang="T12">
                    <a:pos x="T4" y="T5"/>
                  </a:cxn>
                  <a:cxn ang="T13">
                    <a:pos x="T6" y="T7"/>
                  </a:cxn>
                  <a:cxn ang="T14">
                    <a:pos x="T8" y="T9"/>
                  </a:cxn>
                </a:cxnLst>
                <a:rect l="T15" t="T16" r="T17" b="T18"/>
                <a:pathLst>
                  <a:path w="613" h="335">
                    <a:moveTo>
                      <a:pt x="613" y="179"/>
                    </a:moveTo>
                    <a:lnTo>
                      <a:pt x="612" y="335"/>
                    </a:lnTo>
                    <a:lnTo>
                      <a:pt x="0" y="0"/>
                    </a:lnTo>
                    <a:lnTo>
                      <a:pt x="611" y="180"/>
                    </a:lnTo>
                    <a:lnTo>
                      <a:pt x="613" y="179"/>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89" name="Freeform 72"/>
              <p:cNvSpPr>
                <a:spLocks noChangeAspect="1"/>
              </p:cNvSpPr>
              <p:nvPr/>
            </p:nvSpPr>
            <p:spPr bwMode="auto">
              <a:xfrm>
                <a:off x="1941" y="2783"/>
                <a:ext cx="948" cy="517"/>
              </a:xfrm>
              <a:custGeom>
                <a:avLst/>
                <a:gdLst>
                  <a:gd name="T0" fmla="*/ 613 w 613"/>
                  <a:gd name="T1" fmla="*/ 179 h 335"/>
                  <a:gd name="T2" fmla="*/ 612 w 613"/>
                  <a:gd name="T3" fmla="*/ 335 h 335"/>
                  <a:gd name="T4" fmla="*/ 0 w 613"/>
                  <a:gd name="T5" fmla="*/ 0 h 335"/>
                  <a:gd name="T6" fmla="*/ 611 w 613"/>
                  <a:gd name="T7" fmla="*/ 180 h 335"/>
                  <a:gd name="T8" fmla="*/ 613 w 613"/>
                  <a:gd name="T9" fmla="*/ 179 h 335"/>
                  <a:gd name="T10" fmla="*/ 0 60000 65536"/>
                  <a:gd name="T11" fmla="*/ 0 60000 65536"/>
                  <a:gd name="T12" fmla="*/ 0 60000 65536"/>
                  <a:gd name="T13" fmla="*/ 0 60000 65536"/>
                  <a:gd name="T14" fmla="*/ 0 60000 65536"/>
                  <a:gd name="T15" fmla="*/ 0 w 613"/>
                  <a:gd name="T16" fmla="*/ 0 h 335"/>
                  <a:gd name="T17" fmla="*/ 613 w 613"/>
                  <a:gd name="T18" fmla="*/ 335 h 335"/>
                </a:gdLst>
                <a:ahLst/>
                <a:cxnLst>
                  <a:cxn ang="T10">
                    <a:pos x="T0" y="T1"/>
                  </a:cxn>
                  <a:cxn ang="T11">
                    <a:pos x="T2" y="T3"/>
                  </a:cxn>
                  <a:cxn ang="T12">
                    <a:pos x="T4" y="T5"/>
                  </a:cxn>
                  <a:cxn ang="T13">
                    <a:pos x="T6" y="T7"/>
                  </a:cxn>
                  <a:cxn ang="T14">
                    <a:pos x="T8" y="T9"/>
                  </a:cxn>
                </a:cxnLst>
                <a:rect l="T15" t="T16" r="T17" b="T18"/>
                <a:pathLst>
                  <a:path w="613" h="335">
                    <a:moveTo>
                      <a:pt x="613" y="179"/>
                    </a:moveTo>
                    <a:lnTo>
                      <a:pt x="612" y="335"/>
                    </a:lnTo>
                    <a:lnTo>
                      <a:pt x="0" y="0"/>
                    </a:lnTo>
                    <a:lnTo>
                      <a:pt x="611" y="180"/>
                    </a:lnTo>
                    <a:lnTo>
                      <a:pt x="613" y="179"/>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90" name="Freeform 73"/>
              <p:cNvSpPr>
                <a:spLocks noChangeAspect="1"/>
              </p:cNvSpPr>
              <p:nvPr/>
            </p:nvSpPr>
            <p:spPr bwMode="auto">
              <a:xfrm>
                <a:off x="2888" y="2757"/>
                <a:ext cx="930" cy="543"/>
              </a:xfrm>
              <a:custGeom>
                <a:avLst/>
                <a:gdLst>
                  <a:gd name="T0" fmla="*/ 2 w 601"/>
                  <a:gd name="T1" fmla="*/ 195 h 351"/>
                  <a:gd name="T2" fmla="*/ 0 w 601"/>
                  <a:gd name="T3" fmla="*/ 351 h 351"/>
                  <a:gd name="T4" fmla="*/ 601 w 601"/>
                  <a:gd name="T5" fmla="*/ 0 h 351"/>
                  <a:gd name="T6" fmla="*/ 2 w 601"/>
                  <a:gd name="T7" fmla="*/ 197 h 351"/>
                  <a:gd name="T8" fmla="*/ 2 w 601"/>
                  <a:gd name="T9" fmla="*/ 195 h 351"/>
                  <a:gd name="T10" fmla="*/ 0 60000 65536"/>
                  <a:gd name="T11" fmla="*/ 0 60000 65536"/>
                  <a:gd name="T12" fmla="*/ 0 60000 65536"/>
                  <a:gd name="T13" fmla="*/ 0 60000 65536"/>
                  <a:gd name="T14" fmla="*/ 0 60000 65536"/>
                  <a:gd name="T15" fmla="*/ 0 w 601"/>
                  <a:gd name="T16" fmla="*/ 0 h 351"/>
                  <a:gd name="T17" fmla="*/ 601 w 601"/>
                  <a:gd name="T18" fmla="*/ 351 h 351"/>
                </a:gdLst>
                <a:ahLst/>
                <a:cxnLst>
                  <a:cxn ang="T10">
                    <a:pos x="T0" y="T1"/>
                  </a:cxn>
                  <a:cxn ang="T11">
                    <a:pos x="T2" y="T3"/>
                  </a:cxn>
                  <a:cxn ang="T12">
                    <a:pos x="T4" y="T5"/>
                  </a:cxn>
                  <a:cxn ang="T13">
                    <a:pos x="T6" y="T7"/>
                  </a:cxn>
                  <a:cxn ang="T14">
                    <a:pos x="T8" y="T9"/>
                  </a:cxn>
                </a:cxnLst>
                <a:rect l="T15" t="T16" r="T17" b="T18"/>
                <a:pathLst>
                  <a:path w="601" h="351">
                    <a:moveTo>
                      <a:pt x="2" y="195"/>
                    </a:moveTo>
                    <a:lnTo>
                      <a:pt x="0" y="351"/>
                    </a:lnTo>
                    <a:lnTo>
                      <a:pt x="601" y="0"/>
                    </a:lnTo>
                    <a:lnTo>
                      <a:pt x="2" y="197"/>
                    </a:lnTo>
                    <a:lnTo>
                      <a:pt x="2" y="195"/>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91" name="Freeform 74"/>
              <p:cNvSpPr>
                <a:spLocks noChangeAspect="1"/>
              </p:cNvSpPr>
              <p:nvPr/>
            </p:nvSpPr>
            <p:spPr bwMode="auto">
              <a:xfrm>
                <a:off x="2888" y="2757"/>
                <a:ext cx="930" cy="543"/>
              </a:xfrm>
              <a:custGeom>
                <a:avLst/>
                <a:gdLst>
                  <a:gd name="T0" fmla="*/ 2 w 601"/>
                  <a:gd name="T1" fmla="*/ 195 h 351"/>
                  <a:gd name="T2" fmla="*/ 0 w 601"/>
                  <a:gd name="T3" fmla="*/ 351 h 351"/>
                  <a:gd name="T4" fmla="*/ 601 w 601"/>
                  <a:gd name="T5" fmla="*/ 0 h 351"/>
                  <a:gd name="T6" fmla="*/ 2 w 601"/>
                  <a:gd name="T7" fmla="*/ 197 h 351"/>
                  <a:gd name="T8" fmla="*/ 2 w 601"/>
                  <a:gd name="T9" fmla="*/ 195 h 351"/>
                  <a:gd name="T10" fmla="*/ 0 60000 65536"/>
                  <a:gd name="T11" fmla="*/ 0 60000 65536"/>
                  <a:gd name="T12" fmla="*/ 0 60000 65536"/>
                  <a:gd name="T13" fmla="*/ 0 60000 65536"/>
                  <a:gd name="T14" fmla="*/ 0 60000 65536"/>
                  <a:gd name="T15" fmla="*/ 0 w 601"/>
                  <a:gd name="T16" fmla="*/ 0 h 351"/>
                  <a:gd name="T17" fmla="*/ 601 w 601"/>
                  <a:gd name="T18" fmla="*/ 351 h 351"/>
                </a:gdLst>
                <a:ahLst/>
                <a:cxnLst>
                  <a:cxn ang="T10">
                    <a:pos x="T0" y="T1"/>
                  </a:cxn>
                  <a:cxn ang="T11">
                    <a:pos x="T2" y="T3"/>
                  </a:cxn>
                  <a:cxn ang="T12">
                    <a:pos x="T4" y="T5"/>
                  </a:cxn>
                  <a:cxn ang="T13">
                    <a:pos x="T6" y="T7"/>
                  </a:cxn>
                  <a:cxn ang="T14">
                    <a:pos x="T8" y="T9"/>
                  </a:cxn>
                </a:cxnLst>
                <a:rect l="T15" t="T16" r="T17" b="T18"/>
                <a:pathLst>
                  <a:path w="601" h="351">
                    <a:moveTo>
                      <a:pt x="2" y="195"/>
                    </a:moveTo>
                    <a:lnTo>
                      <a:pt x="0" y="351"/>
                    </a:lnTo>
                    <a:lnTo>
                      <a:pt x="601" y="0"/>
                    </a:lnTo>
                    <a:lnTo>
                      <a:pt x="2" y="197"/>
                    </a:lnTo>
                    <a:lnTo>
                      <a:pt x="2" y="195"/>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92" name="Freeform 75"/>
              <p:cNvSpPr>
                <a:spLocks noChangeAspect="1"/>
              </p:cNvSpPr>
              <p:nvPr/>
            </p:nvSpPr>
            <p:spPr bwMode="auto">
              <a:xfrm>
                <a:off x="1941" y="1221"/>
                <a:ext cx="926" cy="600"/>
              </a:xfrm>
              <a:custGeom>
                <a:avLst/>
                <a:gdLst>
                  <a:gd name="T0" fmla="*/ 598 w 598"/>
                  <a:gd name="T1" fmla="*/ 0 h 388"/>
                  <a:gd name="T2" fmla="*/ 0 w 598"/>
                  <a:gd name="T3" fmla="*/ 314 h 388"/>
                  <a:gd name="T4" fmla="*/ 191 w 598"/>
                  <a:gd name="T5" fmla="*/ 388 h 388"/>
                  <a:gd name="T6" fmla="*/ 598 w 598"/>
                  <a:gd name="T7" fmla="*/ 0 h 388"/>
                  <a:gd name="T8" fmla="*/ 0 60000 65536"/>
                  <a:gd name="T9" fmla="*/ 0 60000 65536"/>
                  <a:gd name="T10" fmla="*/ 0 60000 65536"/>
                  <a:gd name="T11" fmla="*/ 0 60000 65536"/>
                  <a:gd name="T12" fmla="*/ 0 w 598"/>
                  <a:gd name="T13" fmla="*/ 0 h 388"/>
                  <a:gd name="T14" fmla="*/ 598 w 598"/>
                  <a:gd name="T15" fmla="*/ 388 h 388"/>
                </a:gdLst>
                <a:ahLst/>
                <a:cxnLst>
                  <a:cxn ang="T8">
                    <a:pos x="T0" y="T1"/>
                  </a:cxn>
                  <a:cxn ang="T9">
                    <a:pos x="T2" y="T3"/>
                  </a:cxn>
                  <a:cxn ang="T10">
                    <a:pos x="T4" y="T5"/>
                  </a:cxn>
                  <a:cxn ang="T11">
                    <a:pos x="T6" y="T7"/>
                  </a:cxn>
                </a:cxnLst>
                <a:rect l="T12" t="T13" r="T14" b="T15"/>
                <a:pathLst>
                  <a:path w="598" h="388">
                    <a:moveTo>
                      <a:pt x="598" y="0"/>
                    </a:moveTo>
                    <a:lnTo>
                      <a:pt x="0" y="314"/>
                    </a:lnTo>
                    <a:lnTo>
                      <a:pt x="191" y="388"/>
                    </a:lnTo>
                    <a:lnTo>
                      <a:pt x="598"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93" name="Freeform 76"/>
              <p:cNvSpPr>
                <a:spLocks noChangeAspect="1"/>
              </p:cNvSpPr>
              <p:nvPr/>
            </p:nvSpPr>
            <p:spPr bwMode="auto">
              <a:xfrm>
                <a:off x="1941" y="1707"/>
                <a:ext cx="291" cy="1076"/>
              </a:xfrm>
              <a:custGeom>
                <a:avLst/>
                <a:gdLst>
                  <a:gd name="T0" fmla="*/ 188 w 188"/>
                  <a:gd name="T1" fmla="*/ 74 h 696"/>
                  <a:gd name="T2" fmla="*/ 0 w 188"/>
                  <a:gd name="T3" fmla="*/ 696 h 696"/>
                  <a:gd name="T4" fmla="*/ 0 w 188"/>
                  <a:gd name="T5" fmla="*/ 0 h 696"/>
                  <a:gd name="T6" fmla="*/ 188 w 188"/>
                  <a:gd name="T7" fmla="*/ 74 h 696"/>
                  <a:gd name="T8" fmla="*/ 0 60000 65536"/>
                  <a:gd name="T9" fmla="*/ 0 60000 65536"/>
                  <a:gd name="T10" fmla="*/ 0 60000 65536"/>
                  <a:gd name="T11" fmla="*/ 0 60000 65536"/>
                  <a:gd name="T12" fmla="*/ 0 w 188"/>
                  <a:gd name="T13" fmla="*/ 0 h 696"/>
                  <a:gd name="T14" fmla="*/ 188 w 188"/>
                  <a:gd name="T15" fmla="*/ 696 h 696"/>
                </a:gdLst>
                <a:ahLst/>
                <a:cxnLst>
                  <a:cxn ang="T8">
                    <a:pos x="T0" y="T1"/>
                  </a:cxn>
                  <a:cxn ang="T9">
                    <a:pos x="T2" y="T3"/>
                  </a:cxn>
                  <a:cxn ang="T10">
                    <a:pos x="T4" y="T5"/>
                  </a:cxn>
                  <a:cxn ang="T11">
                    <a:pos x="T6" y="T7"/>
                  </a:cxn>
                </a:cxnLst>
                <a:rect l="T12" t="T13" r="T14" b="T15"/>
                <a:pathLst>
                  <a:path w="188" h="696">
                    <a:moveTo>
                      <a:pt x="188" y="74"/>
                    </a:moveTo>
                    <a:lnTo>
                      <a:pt x="0" y="696"/>
                    </a:lnTo>
                    <a:lnTo>
                      <a:pt x="0" y="0"/>
                    </a:lnTo>
                    <a:lnTo>
                      <a:pt x="188" y="74"/>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94" name="Freeform 77"/>
              <p:cNvSpPr>
                <a:spLocks noChangeAspect="1"/>
              </p:cNvSpPr>
              <p:nvPr/>
            </p:nvSpPr>
            <p:spPr bwMode="auto">
              <a:xfrm>
                <a:off x="2874" y="1221"/>
                <a:ext cx="948" cy="597"/>
              </a:xfrm>
              <a:custGeom>
                <a:avLst/>
                <a:gdLst>
                  <a:gd name="T0" fmla="*/ 0 w 613"/>
                  <a:gd name="T1" fmla="*/ 0 h 386"/>
                  <a:gd name="T2" fmla="*/ 613 w 613"/>
                  <a:gd name="T3" fmla="*/ 318 h 386"/>
                  <a:gd name="T4" fmla="*/ 428 w 613"/>
                  <a:gd name="T5" fmla="*/ 386 h 386"/>
                  <a:gd name="T6" fmla="*/ 0 w 613"/>
                  <a:gd name="T7" fmla="*/ 0 h 386"/>
                  <a:gd name="T8" fmla="*/ 0 60000 65536"/>
                  <a:gd name="T9" fmla="*/ 0 60000 65536"/>
                  <a:gd name="T10" fmla="*/ 0 60000 65536"/>
                  <a:gd name="T11" fmla="*/ 0 60000 65536"/>
                  <a:gd name="T12" fmla="*/ 0 w 613"/>
                  <a:gd name="T13" fmla="*/ 0 h 386"/>
                  <a:gd name="T14" fmla="*/ 613 w 613"/>
                  <a:gd name="T15" fmla="*/ 386 h 386"/>
                </a:gdLst>
                <a:ahLst/>
                <a:cxnLst>
                  <a:cxn ang="T8">
                    <a:pos x="T0" y="T1"/>
                  </a:cxn>
                  <a:cxn ang="T9">
                    <a:pos x="T2" y="T3"/>
                  </a:cxn>
                  <a:cxn ang="T10">
                    <a:pos x="T4" y="T5"/>
                  </a:cxn>
                  <a:cxn ang="T11">
                    <a:pos x="T6" y="T7"/>
                  </a:cxn>
                </a:cxnLst>
                <a:rect l="T12" t="T13" r="T14" b="T15"/>
                <a:pathLst>
                  <a:path w="613" h="386">
                    <a:moveTo>
                      <a:pt x="0" y="0"/>
                    </a:moveTo>
                    <a:lnTo>
                      <a:pt x="613" y="318"/>
                    </a:lnTo>
                    <a:lnTo>
                      <a:pt x="428" y="386"/>
                    </a:lnTo>
                    <a:lnTo>
                      <a:pt x="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95" name="Freeform 78"/>
              <p:cNvSpPr>
                <a:spLocks noChangeAspect="1"/>
              </p:cNvSpPr>
              <p:nvPr/>
            </p:nvSpPr>
            <p:spPr bwMode="auto">
              <a:xfrm>
                <a:off x="3540" y="1713"/>
                <a:ext cx="282" cy="1044"/>
              </a:xfrm>
              <a:custGeom>
                <a:avLst/>
                <a:gdLst>
                  <a:gd name="T0" fmla="*/ 0 w 182"/>
                  <a:gd name="T1" fmla="*/ 67 h 676"/>
                  <a:gd name="T2" fmla="*/ 182 w 182"/>
                  <a:gd name="T3" fmla="*/ 676 h 676"/>
                  <a:gd name="T4" fmla="*/ 182 w 182"/>
                  <a:gd name="T5" fmla="*/ 0 h 676"/>
                  <a:gd name="T6" fmla="*/ 0 w 182"/>
                  <a:gd name="T7" fmla="*/ 67 h 676"/>
                  <a:gd name="T8" fmla="*/ 0 60000 65536"/>
                  <a:gd name="T9" fmla="*/ 0 60000 65536"/>
                  <a:gd name="T10" fmla="*/ 0 60000 65536"/>
                  <a:gd name="T11" fmla="*/ 0 60000 65536"/>
                  <a:gd name="T12" fmla="*/ 0 w 182"/>
                  <a:gd name="T13" fmla="*/ 0 h 676"/>
                  <a:gd name="T14" fmla="*/ 182 w 182"/>
                  <a:gd name="T15" fmla="*/ 676 h 676"/>
                </a:gdLst>
                <a:ahLst/>
                <a:cxnLst>
                  <a:cxn ang="T8">
                    <a:pos x="T0" y="T1"/>
                  </a:cxn>
                  <a:cxn ang="T9">
                    <a:pos x="T2" y="T3"/>
                  </a:cxn>
                  <a:cxn ang="T10">
                    <a:pos x="T4" y="T5"/>
                  </a:cxn>
                  <a:cxn ang="T11">
                    <a:pos x="T6" y="T7"/>
                  </a:cxn>
                </a:cxnLst>
                <a:rect l="T12" t="T13" r="T14" b="T15"/>
                <a:pathLst>
                  <a:path w="182" h="676">
                    <a:moveTo>
                      <a:pt x="0" y="67"/>
                    </a:moveTo>
                    <a:lnTo>
                      <a:pt x="182" y="676"/>
                    </a:lnTo>
                    <a:lnTo>
                      <a:pt x="182" y="0"/>
                    </a:lnTo>
                    <a:lnTo>
                      <a:pt x="0" y="67"/>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96" name="Freeform 79"/>
              <p:cNvSpPr>
                <a:spLocks noChangeAspect="1"/>
              </p:cNvSpPr>
              <p:nvPr/>
            </p:nvSpPr>
            <p:spPr bwMode="auto">
              <a:xfrm>
                <a:off x="3540" y="1713"/>
                <a:ext cx="282" cy="1044"/>
              </a:xfrm>
              <a:custGeom>
                <a:avLst/>
                <a:gdLst>
                  <a:gd name="T0" fmla="*/ 0 w 182"/>
                  <a:gd name="T1" fmla="*/ 67 h 676"/>
                  <a:gd name="T2" fmla="*/ 182 w 182"/>
                  <a:gd name="T3" fmla="*/ 676 h 676"/>
                  <a:gd name="T4" fmla="*/ 182 w 182"/>
                  <a:gd name="T5" fmla="*/ 0 h 676"/>
                  <a:gd name="T6" fmla="*/ 0 w 182"/>
                  <a:gd name="T7" fmla="*/ 67 h 676"/>
                  <a:gd name="T8" fmla="*/ 0 60000 65536"/>
                  <a:gd name="T9" fmla="*/ 0 60000 65536"/>
                  <a:gd name="T10" fmla="*/ 0 60000 65536"/>
                  <a:gd name="T11" fmla="*/ 0 60000 65536"/>
                  <a:gd name="T12" fmla="*/ 0 w 182"/>
                  <a:gd name="T13" fmla="*/ 0 h 676"/>
                  <a:gd name="T14" fmla="*/ 182 w 182"/>
                  <a:gd name="T15" fmla="*/ 676 h 676"/>
                </a:gdLst>
                <a:ahLst/>
                <a:cxnLst>
                  <a:cxn ang="T8">
                    <a:pos x="T0" y="T1"/>
                  </a:cxn>
                  <a:cxn ang="T9">
                    <a:pos x="T2" y="T3"/>
                  </a:cxn>
                  <a:cxn ang="T10">
                    <a:pos x="T4" y="T5"/>
                  </a:cxn>
                  <a:cxn ang="T11">
                    <a:pos x="T6" y="T7"/>
                  </a:cxn>
                </a:cxnLst>
                <a:rect l="T12" t="T13" r="T14" b="T15"/>
                <a:pathLst>
                  <a:path w="182" h="676">
                    <a:moveTo>
                      <a:pt x="0" y="67"/>
                    </a:moveTo>
                    <a:lnTo>
                      <a:pt x="182" y="676"/>
                    </a:lnTo>
                    <a:lnTo>
                      <a:pt x="182" y="0"/>
                    </a:lnTo>
                    <a:lnTo>
                      <a:pt x="0" y="67"/>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97" name="Freeform 80"/>
              <p:cNvSpPr>
                <a:spLocks noChangeAspect="1"/>
              </p:cNvSpPr>
              <p:nvPr/>
            </p:nvSpPr>
            <p:spPr bwMode="auto">
              <a:xfrm>
                <a:off x="2232" y="1221"/>
                <a:ext cx="1305" cy="600"/>
              </a:xfrm>
              <a:custGeom>
                <a:avLst/>
                <a:gdLst>
                  <a:gd name="T0" fmla="*/ 410 w 844"/>
                  <a:gd name="T1" fmla="*/ 0 h 388"/>
                  <a:gd name="T2" fmla="*/ 0 w 844"/>
                  <a:gd name="T3" fmla="*/ 388 h 388"/>
                  <a:gd name="T4" fmla="*/ 844 w 844"/>
                  <a:gd name="T5" fmla="*/ 388 h 388"/>
                  <a:gd name="T6" fmla="*/ 410 w 844"/>
                  <a:gd name="T7" fmla="*/ 0 h 388"/>
                  <a:gd name="T8" fmla="*/ 0 60000 65536"/>
                  <a:gd name="T9" fmla="*/ 0 60000 65536"/>
                  <a:gd name="T10" fmla="*/ 0 60000 65536"/>
                  <a:gd name="T11" fmla="*/ 0 60000 65536"/>
                  <a:gd name="T12" fmla="*/ 0 w 844"/>
                  <a:gd name="T13" fmla="*/ 0 h 388"/>
                  <a:gd name="T14" fmla="*/ 844 w 844"/>
                  <a:gd name="T15" fmla="*/ 388 h 388"/>
                </a:gdLst>
                <a:ahLst/>
                <a:cxnLst>
                  <a:cxn ang="T8">
                    <a:pos x="T0" y="T1"/>
                  </a:cxn>
                  <a:cxn ang="T9">
                    <a:pos x="T2" y="T3"/>
                  </a:cxn>
                  <a:cxn ang="T10">
                    <a:pos x="T4" y="T5"/>
                  </a:cxn>
                  <a:cxn ang="T11">
                    <a:pos x="T6" y="T7"/>
                  </a:cxn>
                </a:cxnLst>
                <a:rect l="T12" t="T13" r="T14" b="T15"/>
                <a:pathLst>
                  <a:path w="844" h="388">
                    <a:moveTo>
                      <a:pt x="410" y="0"/>
                    </a:moveTo>
                    <a:lnTo>
                      <a:pt x="0" y="388"/>
                    </a:lnTo>
                    <a:lnTo>
                      <a:pt x="844" y="388"/>
                    </a:lnTo>
                    <a:lnTo>
                      <a:pt x="41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98" name="Freeform 81"/>
              <p:cNvSpPr>
                <a:spLocks noChangeAspect="1"/>
              </p:cNvSpPr>
              <p:nvPr/>
            </p:nvSpPr>
            <p:spPr bwMode="auto">
              <a:xfrm>
                <a:off x="2889" y="1824"/>
                <a:ext cx="929" cy="1235"/>
              </a:xfrm>
              <a:custGeom>
                <a:avLst/>
                <a:gdLst>
                  <a:gd name="T0" fmla="*/ 420 w 600"/>
                  <a:gd name="T1" fmla="*/ 0 h 799"/>
                  <a:gd name="T2" fmla="*/ 0 w 600"/>
                  <a:gd name="T3" fmla="*/ 799 h 799"/>
                  <a:gd name="T4" fmla="*/ 600 w 600"/>
                  <a:gd name="T5" fmla="*/ 604 h 799"/>
                  <a:gd name="T6" fmla="*/ 420 w 600"/>
                  <a:gd name="T7" fmla="*/ 0 h 799"/>
                  <a:gd name="T8" fmla="*/ 0 60000 65536"/>
                  <a:gd name="T9" fmla="*/ 0 60000 65536"/>
                  <a:gd name="T10" fmla="*/ 0 60000 65536"/>
                  <a:gd name="T11" fmla="*/ 0 60000 65536"/>
                  <a:gd name="T12" fmla="*/ 0 w 600"/>
                  <a:gd name="T13" fmla="*/ 0 h 799"/>
                  <a:gd name="T14" fmla="*/ 600 w 600"/>
                  <a:gd name="T15" fmla="*/ 799 h 799"/>
                </a:gdLst>
                <a:ahLst/>
                <a:cxnLst>
                  <a:cxn ang="T8">
                    <a:pos x="T0" y="T1"/>
                  </a:cxn>
                  <a:cxn ang="T9">
                    <a:pos x="T2" y="T3"/>
                  </a:cxn>
                  <a:cxn ang="T10">
                    <a:pos x="T4" y="T5"/>
                  </a:cxn>
                  <a:cxn ang="T11">
                    <a:pos x="T6" y="T7"/>
                  </a:cxn>
                </a:cxnLst>
                <a:rect l="T12" t="T13" r="T14" b="T15"/>
                <a:pathLst>
                  <a:path w="600" h="799">
                    <a:moveTo>
                      <a:pt x="420" y="0"/>
                    </a:moveTo>
                    <a:lnTo>
                      <a:pt x="0" y="799"/>
                    </a:lnTo>
                    <a:lnTo>
                      <a:pt x="600" y="604"/>
                    </a:lnTo>
                    <a:lnTo>
                      <a:pt x="42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499" name="Freeform 82"/>
              <p:cNvSpPr>
                <a:spLocks noChangeAspect="1"/>
              </p:cNvSpPr>
              <p:nvPr/>
            </p:nvSpPr>
            <p:spPr bwMode="auto">
              <a:xfrm>
                <a:off x="2889" y="1824"/>
                <a:ext cx="929" cy="1235"/>
              </a:xfrm>
              <a:custGeom>
                <a:avLst/>
                <a:gdLst>
                  <a:gd name="T0" fmla="*/ 420 w 600"/>
                  <a:gd name="T1" fmla="*/ 0 h 799"/>
                  <a:gd name="T2" fmla="*/ 0 w 600"/>
                  <a:gd name="T3" fmla="*/ 799 h 799"/>
                  <a:gd name="T4" fmla="*/ 600 w 600"/>
                  <a:gd name="T5" fmla="*/ 604 h 799"/>
                  <a:gd name="T6" fmla="*/ 420 w 600"/>
                  <a:gd name="T7" fmla="*/ 0 h 799"/>
                  <a:gd name="T8" fmla="*/ 0 60000 65536"/>
                  <a:gd name="T9" fmla="*/ 0 60000 65536"/>
                  <a:gd name="T10" fmla="*/ 0 60000 65536"/>
                  <a:gd name="T11" fmla="*/ 0 60000 65536"/>
                  <a:gd name="T12" fmla="*/ 0 w 600"/>
                  <a:gd name="T13" fmla="*/ 0 h 799"/>
                  <a:gd name="T14" fmla="*/ 600 w 600"/>
                  <a:gd name="T15" fmla="*/ 799 h 799"/>
                </a:gdLst>
                <a:ahLst/>
                <a:cxnLst>
                  <a:cxn ang="T8">
                    <a:pos x="T0" y="T1"/>
                  </a:cxn>
                  <a:cxn ang="T9">
                    <a:pos x="T2" y="T3"/>
                  </a:cxn>
                  <a:cxn ang="T10">
                    <a:pos x="T4" y="T5"/>
                  </a:cxn>
                  <a:cxn ang="T11">
                    <a:pos x="T6" y="T7"/>
                  </a:cxn>
                </a:cxnLst>
                <a:rect l="T12" t="T13" r="T14" b="T15"/>
                <a:pathLst>
                  <a:path w="600" h="799">
                    <a:moveTo>
                      <a:pt x="420" y="0"/>
                    </a:moveTo>
                    <a:lnTo>
                      <a:pt x="0" y="799"/>
                    </a:lnTo>
                    <a:lnTo>
                      <a:pt x="600" y="604"/>
                    </a:lnTo>
                    <a:lnTo>
                      <a:pt x="42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00" name="Freeform 83"/>
              <p:cNvSpPr>
                <a:spLocks noChangeAspect="1"/>
              </p:cNvSpPr>
              <p:nvPr/>
            </p:nvSpPr>
            <p:spPr bwMode="auto">
              <a:xfrm>
                <a:off x="1941" y="1821"/>
                <a:ext cx="945" cy="1239"/>
              </a:xfrm>
              <a:custGeom>
                <a:avLst/>
                <a:gdLst>
                  <a:gd name="T0" fmla="*/ 189 w 611"/>
                  <a:gd name="T1" fmla="*/ 0 h 802"/>
                  <a:gd name="T2" fmla="*/ 0 w 611"/>
                  <a:gd name="T3" fmla="*/ 622 h 802"/>
                  <a:gd name="T4" fmla="*/ 611 w 611"/>
                  <a:gd name="T5" fmla="*/ 802 h 802"/>
                  <a:gd name="T6" fmla="*/ 189 w 611"/>
                  <a:gd name="T7" fmla="*/ 0 h 802"/>
                  <a:gd name="T8" fmla="*/ 0 60000 65536"/>
                  <a:gd name="T9" fmla="*/ 0 60000 65536"/>
                  <a:gd name="T10" fmla="*/ 0 60000 65536"/>
                  <a:gd name="T11" fmla="*/ 0 60000 65536"/>
                  <a:gd name="T12" fmla="*/ 0 w 611"/>
                  <a:gd name="T13" fmla="*/ 0 h 802"/>
                  <a:gd name="T14" fmla="*/ 611 w 611"/>
                  <a:gd name="T15" fmla="*/ 802 h 802"/>
                </a:gdLst>
                <a:ahLst/>
                <a:cxnLst>
                  <a:cxn ang="T8">
                    <a:pos x="T0" y="T1"/>
                  </a:cxn>
                  <a:cxn ang="T9">
                    <a:pos x="T2" y="T3"/>
                  </a:cxn>
                  <a:cxn ang="T10">
                    <a:pos x="T4" y="T5"/>
                  </a:cxn>
                  <a:cxn ang="T11">
                    <a:pos x="T6" y="T7"/>
                  </a:cxn>
                </a:cxnLst>
                <a:rect l="T12" t="T13" r="T14" b="T15"/>
                <a:pathLst>
                  <a:path w="611" h="802">
                    <a:moveTo>
                      <a:pt x="189" y="0"/>
                    </a:moveTo>
                    <a:lnTo>
                      <a:pt x="0" y="622"/>
                    </a:lnTo>
                    <a:lnTo>
                      <a:pt x="611" y="802"/>
                    </a:lnTo>
                    <a:lnTo>
                      <a:pt x="189"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grpSp>
      </p:grpSp>
      <p:grpSp>
        <p:nvGrpSpPr>
          <p:cNvPr id="356552" name="Group 200"/>
          <p:cNvGrpSpPr>
            <a:grpSpLocks/>
          </p:cNvGrpSpPr>
          <p:nvPr/>
        </p:nvGrpSpPr>
        <p:grpSpPr bwMode="auto">
          <a:xfrm rot="-769959">
            <a:off x="2331873" y="1235075"/>
            <a:ext cx="877887" cy="711200"/>
            <a:chOff x="1017" y="670"/>
            <a:chExt cx="553" cy="448"/>
          </a:xfrm>
        </p:grpSpPr>
        <p:grpSp>
          <p:nvGrpSpPr>
            <p:cNvPr id="356518" name="Group 166"/>
            <p:cNvGrpSpPr>
              <a:grpSpLocks noChangeAspect="1"/>
            </p:cNvGrpSpPr>
            <p:nvPr/>
          </p:nvGrpSpPr>
          <p:grpSpPr bwMode="auto">
            <a:xfrm rot="16200000">
              <a:off x="1056" y="836"/>
              <a:ext cx="58" cy="136"/>
              <a:chOff x="913" y="480"/>
              <a:chExt cx="58" cy="136"/>
            </a:xfrm>
          </p:grpSpPr>
          <p:sp>
            <p:nvSpPr>
              <p:cNvPr id="356519" name="Rectangle 167"/>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20" name="Oval 168"/>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21" name="Group 169"/>
            <p:cNvGrpSpPr>
              <a:grpSpLocks noChangeAspect="1"/>
            </p:cNvGrpSpPr>
            <p:nvPr/>
          </p:nvGrpSpPr>
          <p:grpSpPr bwMode="auto">
            <a:xfrm rot="5400000" flipH="1">
              <a:off x="1473" y="825"/>
              <a:ext cx="58" cy="136"/>
              <a:chOff x="913" y="480"/>
              <a:chExt cx="58" cy="136"/>
            </a:xfrm>
          </p:grpSpPr>
          <p:sp>
            <p:nvSpPr>
              <p:cNvPr id="356522" name="Rectangle 170"/>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23" name="Oval 171"/>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24" name="Group 172"/>
            <p:cNvGrpSpPr>
              <a:grpSpLocks noChangeAspect="1"/>
            </p:cNvGrpSpPr>
            <p:nvPr/>
          </p:nvGrpSpPr>
          <p:grpSpPr bwMode="auto">
            <a:xfrm rot="-2311811">
              <a:off x="1164" y="670"/>
              <a:ext cx="58" cy="136"/>
              <a:chOff x="913" y="480"/>
              <a:chExt cx="58" cy="136"/>
            </a:xfrm>
          </p:grpSpPr>
          <p:sp>
            <p:nvSpPr>
              <p:cNvPr id="356525" name="Rectangle 173"/>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26" name="Oval 174"/>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27" name="Group 175"/>
            <p:cNvGrpSpPr>
              <a:grpSpLocks noChangeAspect="1"/>
            </p:cNvGrpSpPr>
            <p:nvPr/>
          </p:nvGrpSpPr>
          <p:grpSpPr bwMode="auto">
            <a:xfrm rot="2311811" flipH="1">
              <a:off x="1360" y="670"/>
              <a:ext cx="58" cy="136"/>
              <a:chOff x="913" y="480"/>
              <a:chExt cx="58" cy="136"/>
            </a:xfrm>
          </p:grpSpPr>
          <p:sp>
            <p:nvSpPr>
              <p:cNvPr id="356528" name="Rectangle 176"/>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29" name="Oval 177"/>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30" name="Group 178"/>
            <p:cNvGrpSpPr>
              <a:grpSpLocks noChangeAspect="1"/>
            </p:cNvGrpSpPr>
            <p:nvPr/>
          </p:nvGrpSpPr>
          <p:grpSpPr bwMode="auto">
            <a:xfrm rot="2311811" flipV="1">
              <a:off x="1164" y="982"/>
              <a:ext cx="58" cy="136"/>
              <a:chOff x="913" y="480"/>
              <a:chExt cx="58" cy="136"/>
            </a:xfrm>
          </p:grpSpPr>
          <p:sp>
            <p:nvSpPr>
              <p:cNvPr id="356531" name="Rectangle 179"/>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32" name="Oval 180"/>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33" name="Group 181"/>
            <p:cNvGrpSpPr>
              <a:grpSpLocks noChangeAspect="1"/>
            </p:cNvGrpSpPr>
            <p:nvPr/>
          </p:nvGrpSpPr>
          <p:grpSpPr bwMode="auto">
            <a:xfrm rot="-2311811" flipH="1" flipV="1">
              <a:off x="1360" y="982"/>
              <a:ext cx="58" cy="136"/>
              <a:chOff x="913" y="480"/>
              <a:chExt cx="58" cy="136"/>
            </a:xfrm>
          </p:grpSpPr>
          <p:sp>
            <p:nvSpPr>
              <p:cNvPr id="356534" name="Rectangle 182"/>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35" name="Oval 183"/>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sp>
          <p:nvSpPr>
            <p:cNvPr id="356536" name="Oval 184"/>
            <p:cNvSpPr>
              <a:spLocks noChangeArrowheads="1"/>
            </p:cNvSpPr>
            <p:nvPr/>
          </p:nvSpPr>
          <p:spPr bwMode="auto">
            <a:xfrm>
              <a:off x="1132" y="751"/>
              <a:ext cx="318" cy="278"/>
            </a:xfrm>
            <a:prstGeom prst="ellipse">
              <a:avLst/>
            </a:prstGeom>
            <a:solidFill>
              <a:srgbClr val="CCCCFF"/>
            </a:solidFill>
            <a:ln w="6350">
              <a:solidFill>
                <a:srgbClr val="9966FF"/>
              </a:solidFill>
              <a:miter lim="800000"/>
              <a:headEnd/>
              <a:tailEnd/>
            </a:ln>
          </p:spPr>
          <p:txBody>
            <a:bodyPr/>
            <a:lstStyle/>
            <a:p>
              <a:endParaRPr lang="en-US" sz="1400">
                <a:latin typeface="Arial" panose="020B0604020202020204" pitchFamily="34" charset="0"/>
                <a:cs typeface="Arial" panose="020B0604020202020204" pitchFamily="34" charset="0"/>
              </a:endParaRPr>
            </a:p>
          </p:txBody>
        </p:sp>
        <p:grpSp>
          <p:nvGrpSpPr>
            <p:cNvPr id="356537" name="Group 185"/>
            <p:cNvGrpSpPr>
              <a:grpSpLocks noChangeAspect="1"/>
            </p:cNvGrpSpPr>
            <p:nvPr/>
          </p:nvGrpSpPr>
          <p:grpSpPr bwMode="auto">
            <a:xfrm>
              <a:off x="1214" y="806"/>
              <a:ext cx="155" cy="172"/>
              <a:chOff x="1941" y="1221"/>
              <a:chExt cx="1881" cy="2079"/>
            </a:xfrm>
          </p:grpSpPr>
          <p:sp>
            <p:nvSpPr>
              <p:cNvPr id="356538" name="Freeform 70"/>
              <p:cNvSpPr>
                <a:spLocks noChangeAspect="1"/>
              </p:cNvSpPr>
              <p:nvPr/>
            </p:nvSpPr>
            <p:spPr bwMode="auto">
              <a:xfrm>
                <a:off x="2238" y="1821"/>
                <a:ext cx="1299" cy="1239"/>
              </a:xfrm>
              <a:custGeom>
                <a:avLst/>
                <a:gdLst>
                  <a:gd name="T0" fmla="*/ 420 w 840"/>
                  <a:gd name="T1" fmla="*/ 802 h 802"/>
                  <a:gd name="T2" fmla="*/ 0 w 840"/>
                  <a:gd name="T3" fmla="*/ 0 h 802"/>
                  <a:gd name="T4" fmla="*/ 840 w 840"/>
                  <a:gd name="T5" fmla="*/ 0 h 802"/>
                  <a:gd name="T6" fmla="*/ 420 w 840"/>
                  <a:gd name="T7" fmla="*/ 802 h 802"/>
                  <a:gd name="T8" fmla="*/ 0 60000 65536"/>
                  <a:gd name="T9" fmla="*/ 0 60000 65536"/>
                  <a:gd name="T10" fmla="*/ 0 60000 65536"/>
                  <a:gd name="T11" fmla="*/ 0 60000 65536"/>
                  <a:gd name="T12" fmla="*/ 0 w 840"/>
                  <a:gd name="T13" fmla="*/ 0 h 802"/>
                  <a:gd name="T14" fmla="*/ 840 w 840"/>
                  <a:gd name="T15" fmla="*/ 802 h 802"/>
                </a:gdLst>
                <a:ahLst/>
                <a:cxnLst>
                  <a:cxn ang="T8">
                    <a:pos x="T0" y="T1"/>
                  </a:cxn>
                  <a:cxn ang="T9">
                    <a:pos x="T2" y="T3"/>
                  </a:cxn>
                  <a:cxn ang="T10">
                    <a:pos x="T4" y="T5"/>
                  </a:cxn>
                  <a:cxn ang="T11">
                    <a:pos x="T6" y="T7"/>
                  </a:cxn>
                </a:cxnLst>
                <a:rect l="T12" t="T13" r="T14" b="T15"/>
                <a:pathLst>
                  <a:path w="840" h="802">
                    <a:moveTo>
                      <a:pt x="420" y="802"/>
                    </a:moveTo>
                    <a:lnTo>
                      <a:pt x="0" y="0"/>
                    </a:lnTo>
                    <a:lnTo>
                      <a:pt x="840" y="0"/>
                    </a:lnTo>
                    <a:lnTo>
                      <a:pt x="420" y="802"/>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39" name="Freeform 71"/>
              <p:cNvSpPr>
                <a:spLocks noChangeAspect="1"/>
              </p:cNvSpPr>
              <p:nvPr/>
            </p:nvSpPr>
            <p:spPr bwMode="auto">
              <a:xfrm>
                <a:off x="1941" y="2783"/>
                <a:ext cx="948" cy="517"/>
              </a:xfrm>
              <a:custGeom>
                <a:avLst/>
                <a:gdLst>
                  <a:gd name="T0" fmla="*/ 613 w 613"/>
                  <a:gd name="T1" fmla="*/ 179 h 335"/>
                  <a:gd name="T2" fmla="*/ 612 w 613"/>
                  <a:gd name="T3" fmla="*/ 335 h 335"/>
                  <a:gd name="T4" fmla="*/ 0 w 613"/>
                  <a:gd name="T5" fmla="*/ 0 h 335"/>
                  <a:gd name="T6" fmla="*/ 611 w 613"/>
                  <a:gd name="T7" fmla="*/ 180 h 335"/>
                  <a:gd name="T8" fmla="*/ 613 w 613"/>
                  <a:gd name="T9" fmla="*/ 179 h 335"/>
                  <a:gd name="T10" fmla="*/ 0 60000 65536"/>
                  <a:gd name="T11" fmla="*/ 0 60000 65536"/>
                  <a:gd name="T12" fmla="*/ 0 60000 65536"/>
                  <a:gd name="T13" fmla="*/ 0 60000 65536"/>
                  <a:gd name="T14" fmla="*/ 0 60000 65536"/>
                  <a:gd name="T15" fmla="*/ 0 w 613"/>
                  <a:gd name="T16" fmla="*/ 0 h 335"/>
                  <a:gd name="T17" fmla="*/ 613 w 613"/>
                  <a:gd name="T18" fmla="*/ 335 h 335"/>
                </a:gdLst>
                <a:ahLst/>
                <a:cxnLst>
                  <a:cxn ang="T10">
                    <a:pos x="T0" y="T1"/>
                  </a:cxn>
                  <a:cxn ang="T11">
                    <a:pos x="T2" y="T3"/>
                  </a:cxn>
                  <a:cxn ang="T12">
                    <a:pos x="T4" y="T5"/>
                  </a:cxn>
                  <a:cxn ang="T13">
                    <a:pos x="T6" y="T7"/>
                  </a:cxn>
                  <a:cxn ang="T14">
                    <a:pos x="T8" y="T9"/>
                  </a:cxn>
                </a:cxnLst>
                <a:rect l="T15" t="T16" r="T17" b="T18"/>
                <a:pathLst>
                  <a:path w="613" h="335">
                    <a:moveTo>
                      <a:pt x="613" y="179"/>
                    </a:moveTo>
                    <a:lnTo>
                      <a:pt x="612" y="335"/>
                    </a:lnTo>
                    <a:lnTo>
                      <a:pt x="0" y="0"/>
                    </a:lnTo>
                    <a:lnTo>
                      <a:pt x="611" y="180"/>
                    </a:lnTo>
                    <a:lnTo>
                      <a:pt x="613" y="179"/>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40" name="Freeform 72"/>
              <p:cNvSpPr>
                <a:spLocks noChangeAspect="1"/>
              </p:cNvSpPr>
              <p:nvPr/>
            </p:nvSpPr>
            <p:spPr bwMode="auto">
              <a:xfrm>
                <a:off x="1941" y="2783"/>
                <a:ext cx="948" cy="517"/>
              </a:xfrm>
              <a:custGeom>
                <a:avLst/>
                <a:gdLst>
                  <a:gd name="T0" fmla="*/ 613 w 613"/>
                  <a:gd name="T1" fmla="*/ 179 h 335"/>
                  <a:gd name="T2" fmla="*/ 612 w 613"/>
                  <a:gd name="T3" fmla="*/ 335 h 335"/>
                  <a:gd name="T4" fmla="*/ 0 w 613"/>
                  <a:gd name="T5" fmla="*/ 0 h 335"/>
                  <a:gd name="T6" fmla="*/ 611 w 613"/>
                  <a:gd name="T7" fmla="*/ 180 h 335"/>
                  <a:gd name="T8" fmla="*/ 613 w 613"/>
                  <a:gd name="T9" fmla="*/ 179 h 335"/>
                  <a:gd name="T10" fmla="*/ 0 60000 65536"/>
                  <a:gd name="T11" fmla="*/ 0 60000 65536"/>
                  <a:gd name="T12" fmla="*/ 0 60000 65536"/>
                  <a:gd name="T13" fmla="*/ 0 60000 65536"/>
                  <a:gd name="T14" fmla="*/ 0 60000 65536"/>
                  <a:gd name="T15" fmla="*/ 0 w 613"/>
                  <a:gd name="T16" fmla="*/ 0 h 335"/>
                  <a:gd name="T17" fmla="*/ 613 w 613"/>
                  <a:gd name="T18" fmla="*/ 335 h 335"/>
                </a:gdLst>
                <a:ahLst/>
                <a:cxnLst>
                  <a:cxn ang="T10">
                    <a:pos x="T0" y="T1"/>
                  </a:cxn>
                  <a:cxn ang="T11">
                    <a:pos x="T2" y="T3"/>
                  </a:cxn>
                  <a:cxn ang="T12">
                    <a:pos x="T4" y="T5"/>
                  </a:cxn>
                  <a:cxn ang="T13">
                    <a:pos x="T6" y="T7"/>
                  </a:cxn>
                  <a:cxn ang="T14">
                    <a:pos x="T8" y="T9"/>
                  </a:cxn>
                </a:cxnLst>
                <a:rect l="T15" t="T16" r="T17" b="T18"/>
                <a:pathLst>
                  <a:path w="613" h="335">
                    <a:moveTo>
                      <a:pt x="613" y="179"/>
                    </a:moveTo>
                    <a:lnTo>
                      <a:pt x="612" y="335"/>
                    </a:lnTo>
                    <a:lnTo>
                      <a:pt x="0" y="0"/>
                    </a:lnTo>
                    <a:lnTo>
                      <a:pt x="611" y="180"/>
                    </a:lnTo>
                    <a:lnTo>
                      <a:pt x="613" y="179"/>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41" name="Freeform 73"/>
              <p:cNvSpPr>
                <a:spLocks noChangeAspect="1"/>
              </p:cNvSpPr>
              <p:nvPr/>
            </p:nvSpPr>
            <p:spPr bwMode="auto">
              <a:xfrm>
                <a:off x="2888" y="2757"/>
                <a:ext cx="930" cy="543"/>
              </a:xfrm>
              <a:custGeom>
                <a:avLst/>
                <a:gdLst>
                  <a:gd name="T0" fmla="*/ 2 w 601"/>
                  <a:gd name="T1" fmla="*/ 195 h 351"/>
                  <a:gd name="T2" fmla="*/ 0 w 601"/>
                  <a:gd name="T3" fmla="*/ 351 h 351"/>
                  <a:gd name="T4" fmla="*/ 601 w 601"/>
                  <a:gd name="T5" fmla="*/ 0 h 351"/>
                  <a:gd name="T6" fmla="*/ 2 w 601"/>
                  <a:gd name="T7" fmla="*/ 197 h 351"/>
                  <a:gd name="T8" fmla="*/ 2 w 601"/>
                  <a:gd name="T9" fmla="*/ 195 h 351"/>
                  <a:gd name="T10" fmla="*/ 0 60000 65536"/>
                  <a:gd name="T11" fmla="*/ 0 60000 65536"/>
                  <a:gd name="T12" fmla="*/ 0 60000 65536"/>
                  <a:gd name="T13" fmla="*/ 0 60000 65536"/>
                  <a:gd name="T14" fmla="*/ 0 60000 65536"/>
                  <a:gd name="T15" fmla="*/ 0 w 601"/>
                  <a:gd name="T16" fmla="*/ 0 h 351"/>
                  <a:gd name="T17" fmla="*/ 601 w 601"/>
                  <a:gd name="T18" fmla="*/ 351 h 351"/>
                </a:gdLst>
                <a:ahLst/>
                <a:cxnLst>
                  <a:cxn ang="T10">
                    <a:pos x="T0" y="T1"/>
                  </a:cxn>
                  <a:cxn ang="T11">
                    <a:pos x="T2" y="T3"/>
                  </a:cxn>
                  <a:cxn ang="T12">
                    <a:pos x="T4" y="T5"/>
                  </a:cxn>
                  <a:cxn ang="T13">
                    <a:pos x="T6" y="T7"/>
                  </a:cxn>
                  <a:cxn ang="T14">
                    <a:pos x="T8" y="T9"/>
                  </a:cxn>
                </a:cxnLst>
                <a:rect l="T15" t="T16" r="T17" b="T18"/>
                <a:pathLst>
                  <a:path w="601" h="351">
                    <a:moveTo>
                      <a:pt x="2" y="195"/>
                    </a:moveTo>
                    <a:lnTo>
                      <a:pt x="0" y="351"/>
                    </a:lnTo>
                    <a:lnTo>
                      <a:pt x="601" y="0"/>
                    </a:lnTo>
                    <a:lnTo>
                      <a:pt x="2" y="197"/>
                    </a:lnTo>
                    <a:lnTo>
                      <a:pt x="2" y="195"/>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42" name="Freeform 74"/>
              <p:cNvSpPr>
                <a:spLocks noChangeAspect="1"/>
              </p:cNvSpPr>
              <p:nvPr/>
            </p:nvSpPr>
            <p:spPr bwMode="auto">
              <a:xfrm>
                <a:off x="2888" y="2757"/>
                <a:ext cx="930" cy="543"/>
              </a:xfrm>
              <a:custGeom>
                <a:avLst/>
                <a:gdLst>
                  <a:gd name="T0" fmla="*/ 2 w 601"/>
                  <a:gd name="T1" fmla="*/ 195 h 351"/>
                  <a:gd name="T2" fmla="*/ 0 w 601"/>
                  <a:gd name="T3" fmla="*/ 351 h 351"/>
                  <a:gd name="T4" fmla="*/ 601 w 601"/>
                  <a:gd name="T5" fmla="*/ 0 h 351"/>
                  <a:gd name="T6" fmla="*/ 2 w 601"/>
                  <a:gd name="T7" fmla="*/ 197 h 351"/>
                  <a:gd name="T8" fmla="*/ 2 w 601"/>
                  <a:gd name="T9" fmla="*/ 195 h 351"/>
                  <a:gd name="T10" fmla="*/ 0 60000 65536"/>
                  <a:gd name="T11" fmla="*/ 0 60000 65536"/>
                  <a:gd name="T12" fmla="*/ 0 60000 65536"/>
                  <a:gd name="T13" fmla="*/ 0 60000 65536"/>
                  <a:gd name="T14" fmla="*/ 0 60000 65536"/>
                  <a:gd name="T15" fmla="*/ 0 w 601"/>
                  <a:gd name="T16" fmla="*/ 0 h 351"/>
                  <a:gd name="T17" fmla="*/ 601 w 601"/>
                  <a:gd name="T18" fmla="*/ 351 h 351"/>
                </a:gdLst>
                <a:ahLst/>
                <a:cxnLst>
                  <a:cxn ang="T10">
                    <a:pos x="T0" y="T1"/>
                  </a:cxn>
                  <a:cxn ang="T11">
                    <a:pos x="T2" y="T3"/>
                  </a:cxn>
                  <a:cxn ang="T12">
                    <a:pos x="T4" y="T5"/>
                  </a:cxn>
                  <a:cxn ang="T13">
                    <a:pos x="T6" y="T7"/>
                  </a:cxn>
                  <a:cxn ang="T14">
                    <a:pos x="T8" y="T9"/>
                  </a:cxn>
                </a:cxnLst>
                <a:rect l="T15" t="T16" r="T17" b="T18"/>
                <a:pathLst>
                  <a:path w="601" h="351">
                    <a:moveTo>
                      <a:pt x="2" y="195"/>
                    </a:moveTo>
                    <a:lnTo>
                      <a:pt x="0" y="351"/>
                    </a:lnTo>
                    <a:lnTo>
                      <a:pt x="601" y="0"/>
                    </a:lnTo>
                    <a:lnTo>
                      <a:pt x="2" y="197"/>
                    </a:lnTo>
                    <a:lnTo>
                      <a:pt x="2" y="195"/>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43" name="Freeform 75"/>
              <p:cNvSpPr>
                <a:spLocks noChangeAspect="1"/>
              </p:cNvSpPr>
              <p:nvPr/>
            </p:nvSpPr>
            <p:spPr bwMode="auto">
              <a:xfrm>
                <a:off x="1941" y="1221"/>
                <a:ext cx="926" cy="600"/>
              </a:xfrm>
              <a:custGeom>
                <a:avLst/>
                <a:gdLst>
                  <a:gd name="T0" fmla="*/ 598 w 598"/>
                  <a:gd name="T1" fmla="*/ 0 h 388"/>
                  <a:gd name="T2" fmla="*/ 0 w 598"/>
                  <a:gd name="T3" fmla="*/ 314 h 388"/>
                  <a:gd name="T4" fmla="*/ 191 w 598"/>
                  <a:gd name="T5" fmla="*/ 388 h 388"/>
                  <a:gd name="T6" fmla="*/ 598 w 598"/>
                  <a:gd name="T7" fmla="*/ 0 h 388"/>
                  <a:gd name="T8" fmla="*/ 0 60000 65536"/>
                  <a:gd name="T9" fmla="*/ 0 60000 65536"/>
                  <a:gd name="T10" fmla="*/ 0 60000 65536"/>
                  <a:gd name="T11" fmla="*/ 0 60000 65536"/>
                  <a:gd name="T12" fmla="*/ 0 w 598"/>
                  <a:gd name="T13" fmla="*/ 0 h 388"/>
                  <a:gd name="T14" fmla="*/ 598 w 598"/>
                  <a:gd name="T15" fmla="*/ 388 h 388"/>
                </a:gdLst>
                <a:ahLst/>
                <a:cxnLst>
                  <a:cxn ang="T8">
                    <a:pos x="T0" y="T1"/>
                  </a:cxn>
                  <a:cxn ang="T9">
                    <a:pos x="T2" y="T3"/>
                  </a:cxn>
                  <a:cxn ang="T10">
                    <a:pos x="T4" y="T5"/>
                  </a:cxn>
                  <a:cxn ang="T11">
                    <a:pos x="T6" y="T7"/>
                  </a:cxn>
                </a:cxnLst>
                <a:rect l="T12" t="T13" r="T14" b="T15"/>
                <a:pathLst>
                  <a:path w="598" h="388">
                    <a:moveTo>
                      <a:pt x="598" y="0"/>
                    </a:moveTo>
                    <a:lnTo>
                      <a:pt x="0" y="314"/>
                    </a:lnTo>
                    <a:lnTo>
                      <a:pt x="191" y="388"/>
                    </a:lnTo>
                    <a:lnTo>
                      <a:pt x="598"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44" name="Freeform 76"/>
              <p:cNvSpPr>
                <a:spLocks noChangeAspect="1"/>
              </p:cNvSpPr>
              <p:nvPr/>
            </p:nvSpPr>
            <p:spPr bwMode="auto">
              <a:xfrm>
                <a:off x="1941" y="1707"/>
                <a:ext cx="291" cy="1076"/>
              </a:xfrm>
              <a:custGeom>
                <a:avLst/>
                <a:gdLst>
                  <a:gd name="T0" fmla="*/ 188 w 188"/>
                  <a:gd name="T1" fmla="*/ 74 h 696"/>
                  <a:gd name="T2" fmla="*/ 0 w 188"/>
                  <a:gd name="T3" fmla="*/ 696 h 696"/>
                  <a:gd name="T4" fmla="*/ 0 w 188"/>
                  <a:gd name="T5" fmla="*/ 0 h 696"/>
                  <a:gd name="T6" fmla="*/ 188 w 188"/>
                  <a:gd name="T7" fmla="*/ 74 h 696"/>
                  <a:gd name="T8" fmla="*/ 0 60000 65536"/>
                  <a:gd name="T9" fmla="*/ 0 60000 65536"/>
                  <a:gd name="T10" fmla="*/ 0 60000 65536"/>
                  <a:gd name="T11" fmla="*/ 0 60000 65536"/>
                  <a:gd name="T12" fmla="*/ 0 w 188"/>
                  <a:gd name="T13" fmla="*/ 0 h 696"/>
                  <a:gd name="T14" fmla="*/ 188 w 188"/>
                  <a:gd name="T15" fmla="*/ 696 h 696"/>
                </a:gdLst>
                <a:ahLst/>
                <a:cxnLst>
                  <a:cxn ang="T8">
                    <a:pos x="T0" y="T1"/>
                  </a:cxn>
                  <a:cxn ang="T9">
                    <a:pos x="T2" y="T3"/>
                  </a:cxn>
                  <a:cxn ang="T10">
                    <a:pos x="T4" y="T5"/>
                  </a:cxn>
                  <a:cxn ang="T11">
                    <a:pos x="T6" y="T7"/>
                  </a:cxn>
                </a:cxnLst>
                <a:rect l="T12" t="T13" r="T14" b="T15"/>
                <a:pathLst>
                  <a:path w="188" h="696">
                    <a:moveTo>
                      <a:pt x="188" y="74"/>
                    </a:moveTo>
                    <a:lnTo>
                      <a:pt x="0" y="696"/>
                    </a:lnTo>
                    <a:lnTo>
                      <a:pt x="0" y="0"/>
                    </a:lnTo>
                    <a:lnTo>
                      <a:pt x="188" y="74"/>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45" name="Freeform 77"/>
              <p:cNvSpPr>
                <a:spLocks noChangeAspect="1"/>
              </p:cNvSpPr>
              <p:nvPr/>
            </p:nvSpPr>
            <p:spPr bwMode="auto">
              <a:xfrm>
                <a:off x="2874" y="1221"/>
                <a:ext cx="948" cy="597"/>
              </a:xfrm>
              <a:custGeom>
                <a:avLst/>
                <a:gdLst>
                  <a:gd name="T0" fmla="*/ 0 w 613"/>
                  <a:gd name="T1" fmla="*/ 0 h 386"/>
                  <a:gd name="T2" fmla="*/ 613 w 613"/>
                  <a:gd name="T3" fmla="*/ 318 h 386"/>
                  <a:gd name="T4" fmla="*/ 428 w 613"/>
                  <a:gd name="T5" fmla="*/ 386 h 386"/>
                  <a:gd name="T6" fmla="*/ 0 w 613"/>
                  <a:gd name="T7" fmla="*/ 0 h 386"/>
                  <a:gd name="T8" fmla="*/ 0 60000 65536"/>
                  <a:gd name="T9" fmla="*/ 0 60000 65536"/>
                  <a:gd name="T10" fmla="*/ 0 60000 65536"/>
                  <a:gd name="T11" fmla="*/ 0 60000 65536"/>
                  <a:gd name="T12" fmla="*/ 0 w 613"/>
                  <a:gd name="T13" fmla="*/ 0 h 386"/>
                  <a:gd name="T14" fmla="*/ 613 w 613"/>
                  <a:gd name="T15" fmla="*/ 386 h 386"/>
                </a:gdLst>
                <a:ahLst/>
                <a:cxnLst>
                  <a:cxn ang="T8">
                    <a:pos x="T0" y="T1"/>
                  </a:cxn>
                  <a:cxn ang="T9">
                    <a:pos x="T2" y="T3"/>
                  </a:cxn>
                  <a:cxn ang="T10">
                    <a:pos x="T4" y="T5"/>
                  </a:cxn>
                  <a:cxn ang="T11">
                    <a:pos x="T6" y="T7"/>
                  </a:cxn>
                </a:cxnLst>
                <a:rect l="T12" t="T13" r="T14" b="T15"/>
                <a:pathLst>
                  <a:path w="613" h="386">
                    <a:moveTo>
                      <a:pt x="0" y="0"/>
                    </a:moveTo>
                    <a:lnTo>
                      <a:pt x="613" y="318"/>
                    </a:lnTo>
                    <a:lnTo>
                      <a:pt x="428" y="386"/>
                    </a:lnTo>
                    <a:lnTo>
                      <a:pt x="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46" name="Freeform 78"/>
              <p:cNvSpPr>
                <a:spLocks noChangeAspect="1"/>
              </p:cNvSpPr>
              <p:nvPr/>
            </p:nvSpPr>
            <p:spPr bwMode="auto">
              <a:xfrm>
                <a:off x="3540" y="1713"/>
                <a:ext cx="282" cy="1044"/>
              </a:xfrm>
              <a:custGeom>
                <a:avLst/>
                <a:gdLst>
                  <a:gd name="T0" fmla="*/ 0 w 182"/>
                  <a:gd name="T1" fmla="*/ 67 h 676"/>
                  <a:gd name="T2" fmla="*/ 182 w 182"/>
                  <a:gd name="T3" fmla="*/ 676 h 676"/>
                  <a:gd name="T4" fmla="*/ 182 w 182"/>
                  <a:gd name="T5" fmla="*/ 0 h 676"/>
                  <a:gd name="T6" fmla="*/ 0 w 182"/>
                  <a:gd name="T7" fmla="*/ 67 h 676"/>
                  <a:gd name="T8" fmla="*/ 0 60000 65536"/>
                  <a:gd name="T9" fmla="*/ 0 60000 65536"/>
                  <a:gd name="T10" fmla="*/ 0 60000 65536"/>
                  <a:gd name="T11" fmla="*/ 0 60000 65536"/>
                  <a:gd name="T12" fmla="*/ 0 w 182"/>
                  <a:gd name="T13" fmla="*/ 0 h 676"/>
                  <a:gd name="T14" fmla="*/ 182 w 182"/>
                  <a:gd name="T15" fmla="*/ 676 h 676"/>
                </a:gdLst>
                <a:ahLst/>
                <a:cxnLst>
                  <a:cxn ang="T8">
                    <a:pos x="T0" y="T1"/>
                  </a:cxn>
                  <a:cxn ang="T9">
                    <a:pos x="T2" y="T3"/>
                  </a:cxn>
                  <a:cxn ang="T10">
                    <a:pos x="T4" y="T5"/>
                  </a:cxn>
                  <a:cxn ang="T11">
                    <a:pos x="T6" y="T7"/>
                  </a:cxn>
                </a:cxnLst>
                <a:rect l="T12" t="T13" r="T14" b="T15"/>
                <a:pathLst>
                  <a:path w="182" h="676">
                    <a:moveTo>
                      <a:pt x="0" y="67"/>
                    </a:moveTo>
                    <a:lnTo>
                      <a:pt x="182" y="676"/>
                    </a:lnTo>
                    <a:lnTo>
                      <a:pt x="182" y="0"/>
                    </a:lnTo>
                    <a:lnTo>
                      <a:pt x="0" y="67"/>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47" name="Freeform 79"/>
              <p:cNvSpPr>
                <a:spLocks noChangeAspect="1"/>
              </p:cNvSpPr>
              <p:nvPr/>
            </p:nvSpPr>
            <p:spPr bwMode="auto">
              <a:xfrm>
                <a:off x="3540" y="1713"/>
                <a:ext cx="282" cy="1044"/>
              </a:xfrm>
              <a:custGeom>
                <a:avLst/>
                <a:gdLst>
                  <a:gd name="T0" fmla="*/ 0 w 182"/>
                  <a:gd name="T1" fmla="*/ 67 h 676"/>
                  <a:gd name="T2" fmla="*/ 182 w 182"/>
                  <a:gd name="T3" fmla="*/ 676 h 676"/>
                  <a:gd name="T4" fmla="*/ 182 w 182"/>
                  <a:gd name="T5" fmla="*/ 0 h 676"/>
                  <a:gd name="T6" fmla="*/ 0 w 182"/>
                  <a:gd name="T7" fmla="*/ 67 h 676"/>
                  <a:gd name="T8" fmla="*/ 0 60000 65536"/>
                  <a:gd name="T9" fmla="*/ 0 60000 65536"/>
                  <a:gd name="T10" fmla="*/ 0 60000 65536"/>
                  <a:gd name="T11" fmla="*/ 0 60000 65536"/>
                  <a:gd name="T12" fmla="*/ 0 w 182"/>
                  <a:gd name="T13" fmla="*/ 0 h 676"/>
                  <a:gd name="T14" fmla="*/ 182 w 182"/>
                  <a:gd name="T15" fmla="*/ 676 h 676"/>
                </a:gdLst>
                <a:ahLst/>
                <a:cxnLst>
                  <a:cxn ang="T8">
                    <a:pos x="T0" y="T1"/>
                  </a:cxn>
                  <a:cxn ang="T9">
                    <a:pos x="T2" y="T3"/>
                  </a:cxn>
                  <a:cxn ang="T10">
                    <a:pos x="T4" y="T5"/>
                  </a:cxn>
                  <a:cxn ang="T11">
                    <a:pos x="T6" y="T7"/>
                  </a:cxn>
                </a:cxnLst>
                <a:rect l="T12" t="T13" r="T14" b="T15"/>
                <a:pathLst>
                  <a:path w="182" h="676">
                    <a:moveTo>
                      <a:pt x="0" y="67"/>
                    </a:moveTo>
                    <a:lnTo>
                      <a:pt x="182" y="676"/>
                    </a:lnTo>
                    <a:lnTo>
                      <a:pt x="182" y="0"/>
                    </a:lnTo>
                    <a:lnTo>
                      <a:pt x="0" y="67"/>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48" name="Freeform 80"/>
              <p:cNvSpPr>
                <a:spLocks noChangeAspect="1"/>
              </p:cNvSpPr>
              <p:nvPr/>
            </p:nvSpPr>
            <p:spPr bwMode="auto">
              <a:xfrm>
                <a:off x="2232" y="1221"/>
                <a:ext cx="1305" cy="600"/>
              </a:xfrm>
              <a:custGeom>
                <a:avLst/>
                <a:gdLst>
                  <a:gd name="T0" fmla="*/ 410 w 844"/>
                  <a:gd name="T1" fmla="*/ 0 h 388"/>
                  <a:gd name="T2" fmla="*/ 0 w 844"/>
                  <a:gd name="T3" fmla="*/ 388 h 388"/>
                  <a:gd name="T4" fmla="*/ 844 w 844"/>
                  <a:gd name="T5" fmla="*/ 388 h 388"/>
                  <a:gd name="T6" fmla="*/ 410 w 844"/>
                  <a:gd name="T7" fmla="*/ 0 h 388"/>
                  <a:gd name="T8" fmla="*/ 0 60000 65536"/>
                  <a:gd name="T9" fmla="*/ 0 60000 65536"/>
                  <a:gd name="T10" fmla="*/ 0 60000 65536"/>
                  <a:gd name="T11" fmla="*/ 0 60000 65536"/>
                  <a:gd name="T12" fmla="*/ 0 w 844"/>
                  <a:gd name="T13" fmla="*/ 0 h 388"/>
                  <a:gd name="T14" fmla="*/ 844 w 844"/>
                  <a:gd name="T15" fmla="*/ 388 h 388"/>
                </a:gdLst>
                <a:ahLst/>
                <a:cxnLst>
                  <a:cxn ang="T8">
                    <a:pos x="T0" y="T1"/>
                  </a:cxn>
                  <a:cxn ang="T9">
                    <a:pos x="T2" y="T3"/>
                  </a:cxn>
                  <a:cxn ang="T10">
                    <a:pos x="T4" y="T5"/>
                  </a:cxn>
                  <a:cxn ang="T11">
                    <a:pos x="T6" y="T7"/>
                  </a:cxn>
                </a:cxnLst>
                <a:rect l="T12" t="T13" r="T14" b="T15"/>
                <a:pathLst>
                  <a:path w="844" h="388">
                    <a:moveTo>
                      <a:pt x="410" y="0"/>
                    </a:moveTo>
                    <a:lnTo>
                      <a:pt x="0" y="388"/>
                    </a:lnTo>
                    <a:lnTo>
                      <a:pt x="844" y="388"/>
                    </a:lnTo>
                    <a:lnTo>
                      <a:pt x="41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49" name="Freeform 81"/>
              <p:cNvSpPr>
                <a:spLocks noChangeAspect="1"/>
              </p:cNvSpPr>
              <p:nvPr/>
            </p:nvSpPr>
            <p:spPr bwMode="auto">
              <a:xfrm>
                <a:off x="2889" y="1824"/>
                <a:ext cx="929" cy="1235"/>
              </a:xfrm>
              <a:custGeom>
                <a:avLst/>
                <a:gdLst>
                  <a:gd name="T0" fmla="*/ 420 w 600"/>
                  <a:gd name="T1" fmla="*/ 0 h 799"/>
                  <a:gd name="T2" fmla="*/ 0 w 600"/>
                  <a:gd name="T3" fmla="*/ 799 h 799"/>
                  <a:gd name="T4" fmla="*/ 600 w 600"/>
                  <a:gd name="T5" fmla="*/ 604 h 799"/>
                  <a:gd name="T6" fmla="*/ 420 w 600"/>
                  <a:gd name="T7" fmla="*/ 0 h 799"/>
                  <a:gd name="T8" fmla="*/ 0 60000 65536"/>
                  <a:gd name="T9" fmla="*/ 0 60000 65536"/>
                  <a:gd name="T10" fmla="*/ 0 60000 65536"/>
                  <a:gd name="T11" fmla="*/ 0 60000 65536"/>
                  <a:gd name="T12" fmla="*/ 0 w 600"/>
                  <a:gd name="T13" fmla="*/ 0 h 799"/>
                  <a:gd name="T14" fmla="*/ 600 w 600"/>
                  <a:gd name="T15" fmla="*/ 799 h 799"/>
                </a:gdLst>
                <a:ahLst/>
                <a:cxnLst>
                  <a:cxn ang="T8">
                    <a:pos x="T0" y="T1"/>
                  </a:cxn>
                  <a:cxn ang="T9">
                    <a:pos x="T2" y="T3"/>
                  </a:cxn>
                  <a:cxn ang="T10">
                    <a:pos x="T4" y="T5"/>
                  </a:cxn>
                  <a:cxn ang="T11">
                    <a:pos x="T6" y="T7"/>
                  </a:cxn>
                </a:cxnLst>
                <a:rect l="T12" t="T13" r="T14" b="T15"/>
                <a:pathLst>
                  <a:path w="600" h="799">
                    <a:moveTo>
                      <a:pt x="420" y="0"/>
                    </a:moveTo>
                    <a:lnTo>
                      <a:pt x="0" y="799"/>
                    </a:lnTo>
                    <a:lnTo>
                      <a:pt x="600" y="604"/>
                    </a:lnTo>
                    <a:lnTo>
                      <a:pt x="42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50" name="Freeform 82"/>
              <p:cNvSpPr>
                <a:spLocks noChangeAspect="1"/>
              </p:cNvSpPr>
              <p:nvPr/>
            </p:nvSpPr>
            <p:spPr bwMode="auto">
              <a:xfrm>
                <a:off x="2889" y="1824"/>
                <a:ext cx="929" cy="1235"/>
              </a:xfrm>
              <a:custGeom>
                <a:avLst/>
                <a:gdLst>
                  <a:gd name="T0" fmla="*/ 420 w 600"/>
                  <a:gd name="T1" fmla="*/ 0 h 799"/>
                  <a:gd name="T2" fmla="*/ 0 w 600"/>
                  <a:gd name="T3" fmla="*/ 799 h 799"/>
                  <a:gd name="T4" fmla="*/ 600 w 600"/>
                  <a:gd name="T5" fmla="*/ 604 h 799"/>
                  <a:gd name="T6" fmla="*/ 420 w 600"/>
                  <a:gd name="T7" fmla="*/ 0 h 799"/>
                  <a:gd name="T8" fmla="*/ 0 60000 65536"/>
                  <a:gd name="T9" fmla="*/ 0 60000 65536"/>
                  <a:gd name="T10" fmla="*/ 0 60000 65536"/>
                  <a:gd name="T11" fmla="*/ 0 60000 65536"/>
                  <a:gd name="T12" fmla="*/ 0 w 600"/>
                  <a:gd name="T13" fmla="*/ 0 h 799"/>
                  <a:gd name="T14" fmla="*/ 600 w 600"/>
                  <a:gd name="T15" fmla="*/ 799 h 799"/>
                </a:gdLst>
                <a:ahLst/>
                <a:cxnLst>
                  <a:cxn ang="T8">
                    <a:pos x="T0" y="T1"/>
                  </a:cxn>
                  <a:cxn ang="T9">
                    <a:pos x="T2" y="T3"/>
                  </a:cxn>
                  <a:cxn ang="T10">
                    <a:pos x="T4" y="T5"/>
                  </a:cxn>
                  <a:cxn ang="T11">
                    <a:pos x="T6" y="T7"/>
                  </a:cxn>
                </a:cxnLst>
                <a:rect l="T12" t="T13" r="T14" b="T15"/>
                <a:pathLst>
                  <a:path w="600" h="799">
                    <a:moveTo>
                      <a:pt x="420" y="0"/>
                    </a:moveTo>
                    <a:lnTo>
                      <a:pt x="0" y="799"/>
                    </a:lnTo>
                    <a:lnTo>
                      <a:pt x="600" y="604"/>
                    </a:lnTo>
                    <a:lnTo>
                      <a:pt x="42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551" name="Freeform 83"/>
              <p:cNvSpPr>
                <a:spLocks noChangeAspect="1"/>
              </p:cNvSpPr>
              <p:nvPr/>
            </p:nvSpPr>
            <p:spPr bwMode="auto">
              <a:xfrm>
                <a:off x="1941" y="1821"/>
                <a:ext cx="945" cy="1239"/>
              </a:xfrm>
              <a:custGeom>
                <a:avLst/>
                <a:gdLst>
                  <a:gd name="T0" fmla="*/ 189 w 611"/>
                  <a:gd name="T1" fmla="*/ 0 h 802"/>
                  <a:gd name="T2" fmla="*/ 0 w 611"/>
                  <a:gd name="T3" fmla="*/ 622 h 802"/>
                  <a:gd name="T4" fmla="*/ 611 w 611"/>
                  <a:gd name="T5" fmla="*/ 802 h 802"/>
                  <a:gd name="T6" fmla="*/ 189 w 611"/>
                  <a:gd name="T7" fmla="*/ 0 h 802"/>
                  <a:gd name="T8" fmla="*/ 0 60000 65536"/>
                  <a:gd name="T9" fmla="*/ 0 60000 65536"/>
                  <a:gd name="T10" fmla="*/ 0 60000 65536"/>
                  <a:gd name="T11" fmla="*/ 0 60000 65536"/>
                  <a:gd name="T12" fmla="*/ 0 w 611"/>
                  <a:gd name="T13" fmla="*/ 0 h 802"/>
                  <a:gd name="T14" fmla="*/ 611 w 611"/>
                  <a:gd name="T15" fmla="*/ 802 h 802"/>
                </a:gdLst>
                <a:ahLst/>
                <a:cxnLst>
                  <a:cxn ang="T8">
                    <a:pos x="T0" y="T1"/>
                  </a:cxn>
                  <a:cxn ang="T9">
                    <a:pos x="T2" y="T3"/>
                  </a:cxn>
                  <a:cxn ang="T10">
                    <a:pos x="T4" y="T5"/>
                  </a:cxn>
                  <a:cxn ang="T11">
                    <a:pos x="T6" y="T7"/>
                  </a:cxn>
                </a:cxnLst>
                <a:rect l="T12" t="T13" r="T14" b="T15"/>
                <a:pathLst>
                  <a:path w="611" h="802">
                    <a:moveTo>
                      <a:pt x="189" y="0"/>
                    </a:moveTo>
                    <a:lnTo>
                      <a:pt x="0" y="622"/>
                    </a:lnTo>
                    <a:lnTo>
                      <a:pt x="611" y="802"/>
                    </a:lnTo>
                    <a:lnTo>
                      <a:pt x="189"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grpSp>
      </p:grpSp>
      <p:grpSp>
        <p:nvGrpSpPr>
          <p:cNvPr id="356553" name="Group 201"/>
          <p:cNvGrpSpPr>
            <a:grpSpLocks noChangeAspect="1"/>
          </p:cNvGrpSpPr>
          <p:nvPr/>
        </p:nvGrpSpPr>
        <p:grpSpPr bwMode="auto">
          <a:xfrm rot="15525696">
            <a:off x="2079460" y="1627188"/>
            <a:ext cx="92075" cy="215900"/>
            <a:chOff x="913" y="480"/>
            <a:chExt cx="58" cy="136"/>
          </a:xfrm>
        </p:grpSpPr>
        <p:sp>
          <p:nvSpPr>
            <p:cNvPr id="356554" name="Rectangle 202"/>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55" name="Oval 203"/>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56" name="Group 204"/>
          <p:cNvGrpSpPr>
            <a:grpSpLocks noChangeAspect="1"/>
          </p:cNvGrpSpPr>
          <p:nvPr/>
        </p:nvGrpSpPr>
        <p:grpSpPr bwMode="auto">
          <a:xfrm rot="4725696" flipH="1">
            <a:off x="3406610" y="1343026"/>
            <a:ext cx="92075" cy="215900"/>
            <a:chOff x="913" y="480"/>
            <a:chExt cx="58" cy="136"/>
          </a:xfrm>
        </p:grpSpPr>
        <p:sp>
          <p:nvSpPr>
            <p:cNvPr id="356557" name="Rectangle 205"/>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58" name="Oval 206"/>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62" name="Group 210"/>
          <p:cNvGrpSpPr>
            <a:grpSpLocks noChangeAspect="1"/>
          </p:cNvGrpSpPr>
          <p:nvPr/>
        </p:nvGrpSpPr>
        <p:grpSpPr bwMode="auto">
          <a:xfrm rot="959695" flipH="1">
            <a:off x="2935123" y="850900"/>
            <a:ext cx="92075" cy="215900"/>
            <a:chOff x="913" y="480"/>
            <a:chExt cx="58" cy="136"/>
          </a:xfrm>
        </p:grpSpPr>
        <p:sp>
          <p:nvSpPr>
            <p:cNvPr id="356563" name="Rectangle 211"/>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64" name="Oval 212"/>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65" name="Group 213"/>
          <p:cNvGrpSpPr>
            <a:grpSpLocks noChangeAspect="1"/>
          </p:cNvGrpSpPr>
          <p:nvPr/>
        </p:nvGrpSpPr>
        <p:grpSpPr bwMode="auto">
          <a:xfrm rot="1290240" flipV="1">
            <a:off x="2503323" y="2038350"/>
            <a:ext cx="92075" cy="215900"/>
            <a:chOff x="913" y="480"/>
            <a:chExt cx="58" cy="136"/>
          </a:xfrm>
        </p:grpSpPr>
        <p:sp>
          <p:nvSpPr>
            <p:cNvPr id="356566" name="Rectangle 214"/>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67" name="Oval 215"/>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59" name="Group 207"/>
          <p:cNvGrpSpPr>
            <a:grpSpLocks noChangeAspect="1"/>
          </p:cNvGrpSpPr>
          <p:nvPr/>
        </p:nvGrpSpPr>
        <p:grpSpPr bwMode="auto">
          <a:xfrm rot="-2311811">
            <a:off x="2338223" y="993775"/>
            <a:ext cx="92075" cy="215900"/>
            <a:chOff x="913" y="480"/>
            <a:chExt cx="58" cy="136"/>
          </a:xfrm>
        </p:grpSpPr>
        <p:sp>
          <p:nvSpPr>
            <p:cNvPr id="356560" name="Rectangle 208"/>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61" name="Oval 209"/>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68" name="Group 216"/>
          <p:cNvGrpSpPr>
            <a:grpSpLocks noChangeAspect="1"/>
          </p:cNvGrpSpPr>
          <p:nvPr/>
        </p:nvGrpSpPr>
        <p:grpSpPr bwMode="auto">
          <a:xfrm rot="-2311811" flipH="1" flipV="1">
            <a:off x="3163723" y="1958975"/>
            <a:ext cx="92075" cy="215900"/>
            <a:chOff x="913" y="480"/>
            <a:chExt cx="58" cy="136"/>
          </a:xfrm>
        </p:grpSpPr>
        <p:sp>
          <p:nvSpPr>
            <p:cNvPr id="356569" name="Rectangle 217"/>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70" name="Oval 218"/>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sp>
        <p:nvSpPr>
          <p:cNvPr id="356577" name="Freeform 225"/>
          <p:cNvSpPr>
            <a:spLocks/>
          </p:cNvSpPr>
          <p:nvPr/>
        </p:nvSpPr>
        <p:spPr bwMode="auto">
          <a:xfrm>
            <a:off x="2214398" y="2139950"/>
            <a:ext cx="539750" cy="427038"/>
          </a:xfrm>
          <a:custGeom>
            <a:avLst/>
            <a:gdLst>
              <a:gd name="T0" fmla="*/ 244 w 340"/>
              <a:gd name="T1" fmla="*/ 34 h 269"/>
              <a:gd name="T2" fmla="*/ 119 w 340"/>
              <a:gd name="T3" fmla="*/ 235 h 269"/>
              <a:gd name="T4" fmla="*/ 159 w 340"/>
              <a:gd name="T5" fmla="*/ 0 h 269"/>
              <a:gd name="T6" fmla="*/ 244 w 340"/>
              <a:gd name="T7" fmla="*/ 34 h 269"/>
            </a:gdLst>
            <a:ahLst/>
            <a:cxnLst>
              <a:cxn ang="0">
                <a:pos x="T0" y="T1"/>
              </a:cxn>
              <a:cxn ang="0">
                <a:pos x="T2" y="T3"/>
              </a:cxn>
              <a:cxn ang="0">
                <a:pos x="T4" y="T5"/>
              </a:cxn>
              <a:cxn ang="0">
                <a:pos x="T6" y="T7"/>
              </a:cxn>
            </a:cxnLst>
            <a:rect l="0" t="0" r="r" b="b"/>
            <a:pathLst>
              <a:path w="340" h="269">
                <a:moveTo>
                  <a:pt x="244" y="34"/>
                </a:moveTo>
                <a:cubicBezTo>
                  <a:pt x="340" y="150"/>
                  <a:pt x="224" y="269"/>
                  <a:pt x="119" y="235"/>
                </a:cubicBezTo>
                <a:cubicBezTo>
                  <a:pt x="13" y="202"/>
                  <a:pt x="0" y="13"/>
                  <a:pt x="159" y="0"/>
                </a:cubicBezTo>
                <a:cubicBezTo>
                  <a:pt x="108" y="103"/>
                  <a:pt x="238" y="127"/>
                  <a:pt x="244" y="34"/>
                </a:cubicBezTo>
                <a:close/>
              </a:path>
            </a:pathLst>
          </a:custGeom>
          <a:gradFill rotWithShape="1">
            <a:gsLst>
              <a:gs pos="0">
                <a:srgbClr val="3366FF">
                  <a:gamma/>
                  <a:tint val="38431"/>
                  <a:invGamma/>
                </a:srgbClr>
              </a:gs>
              <a:gs pos="100000">
                <a:srgbClr val="3366FF"/>
              </a:gs>
            </a:gsLst>
            <a:path path="rect">
              <a:fillToRect l="50000" t="50000" r="50000" b="50000"/>
            </a:path>
          </a:gradFill>
          <a:ln w="6350" cap="flat">
            <a:solidFill>
              <a:srgbClr val="0000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6579" name="Freeform 227"/>
          <p:cNvSpPr>
            <a:spLocks/>
          </p:cNvSpPr>
          <p:nvPr/>
        </p:nvSpPr>
        <p:spPr bwMode="auto">
          <a:xfrm rot="7535242">
            <a:off x="805492" y="2743994"/>
            <a:ext cx="539750" cy="427037"/>
          </a:xfrm>
          <a:custGeom>
            <a:avLst/>
            <a:gdLst>
              <a:gd name="T0" fmla="*/ 244 w 340"/>
              <a:gd name="T1" fmla="*/ 34 h 269"/>
              <a:gd name="T2" fmla="*/ 119 w 340"/>
              <a:gd name="T3" fmla="*/ 235 h 269"/>
              <a:gd name="T4" fmla="*/ 159 w 340"/>
              <a:gd name="T5" fmla="*/ 0 h 269"/>
              <a:gd name="T6" fmla="*/ 244 w 340"/>
              <a:gd name="T7" fmla="*/ 34 h 269"/>
            </a:gdLst>
            <a:ahLst/>
            <a:cxnLst>
              <a:cxn ang="0">
                <a:pos x="T0" y="T1"/>
              </a:cxn>
              <a:cxn ang="0">
                <a:pos x="T2" y="T3"/>
              </a:cxn>
              <a:cxn ang="0">
                <a:pos x="T4" y="T5"/>
              </a:cxn>
              <a:cxn ang="0">
                <a:pos x="T6" y="T7"/>
              </a:cxn>
            </a:cxnLst>
            <a:rect l="0" t="0" r="r" b="b"/>
            <a:pathLst>
              <a:path w="340" h="269">
                <a:moveTo>
                  <a:pt x="244" y="34"/>
                </a:moveTo>
                <a:cubicBezTo>
                  <a:pt x="340" y="150"/>
                  <a:pt x="224" y="269"/>
                  <a:pt x="119" y="235"/>
                </a:cubicBezTo>
                <a:cubicBezTo>
                  <a:pt x="13" y="202"/>
                  <a:pt x="0" y="13"/>
                  <a:pt x="159" y="0"/>
                </a:cubicBezTo>
                <a:cubicBezTo>
                  <a:pt x="108" y="103"/>
                  <a:pt x="238" y="127"/>
                  <a:pt x="244" y="34"/>
                </a:cubicBezTo>
                <a:close/>
              </a:path>
            </a:pathLst>
          </a:custGeom>
          <a:gradFill rotWithShape="1">
            <a:gsLst>
              <a:gs pos="0">
                <a:srgbClr val="3366FF">
                  <a:gamma/>
                  <a:tint val="38431"/>
                  <a:invGamma/>
                </a:srgbClr>
              </a:gs>
              <a:gs pos="100000">
                <a:srgbClr val="3366FF"/>
              </a:gs>
            </a:gsLst>
            <a:path path="rect">
              <a:fillToRect l="50000" t="50000" r="50000" b="50000"/>
            </a:path>
          </a:gradFill>
          <a:ln w="6350" cap="flat">
            <a:solidFill>
              <a:srgbClr val="0000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6580" name="Freeform 228"/>
          <p:cNvSpPr>
            <a:spLocks/>
          </p:cNvSpPr>
          <p:nvPr/>
        </p:nvSpPr>
        <p:spPr bwMode="auto">
          <a:xfrm rot="-2881526">
            <a:off x="1435729" y="2799556"/>
            <a:ext cx="539750" cy="427038"/>
          </a:xfrm>
          <a:custGeom>
            <a:avLst/>
            <a:gdLst>
              <a:gd name="T0" fmla="*/ 244 w 340"/>
              <a:gd name="T1" fmla="*/ 34 h 269"/>
              <a:gd name="T2" fmla="*/ 119 w 340"/>
              <a:gd name="T3" fmla="*/ 235 h 269"/>
              <a:gd name="T4" fmla="*/ 159 w 340"/>
              <a:gd name="T5" fmla="*/ 0 h 269"/>
              <a:gd name="T6" fmla="*/ 244 w 340"/>
              <a:gd name="T7" fmla="*/ 34 h 269"/>
            </a:gdLst>
            <a:ahLst/>
            <a:cxnLst>
              <a:cxn ang="0">
                <a:pos x="T0" y="T1"/>
              </a:cxn>
              <a:cxn ang="0">
                <a:pos x="T2" y="T3"/>
              </a:cxn>
              <a:cxn ang="0">
                <a:pos x="T4" y="T5"/>
              </a:cxn>
              <a:cxn ang="0">
                <a:pos x="T6" y="T7"/>
              </a:cxn>
            </a:cxnLst>
            <a:rect l="0" t="0" r="r" b="b"/>
            <a:pathLst>
              <a:path w="340" h="269">
                <a:moveTo>
                  <a:pt x="244" y="34"/>
                </a:moveTo>
                <a:cubicBezTo>
                  <a:pt x="340" y="150"/>
                  <a:pt x="224" y="269"/>
                  <a:pt x="119" y="235"/>
                </a:cubicBezTo>
                <a:cubicBezTo>
                  <a:pt x="13" y="202"/>
                  <a:pt x="0" y="13"/>
                  <a:pt x="159" y="0"/>
                </a:cubicBezTo>
                <a:cubicBezTo>
                  <a:pt x="108" y="103"/>
                  <a:pt x="238" y="127"/>
                  <a:pt x="244" y="34"/>
                </a:cubicBezTo>
                <a:close/>
              </a:path>
            </a:pathLst>
          </a:custGeom>
          <a:gradFill rotWithShape="1">
            <a:gsLst>
              <a:gs pos="0">
                <a:srgbClr val="3366FF">
                  <a:gamma/>
                  <a:tint val="38431"/>
                  <a:invGamma/>
                </a:srgbClr>
              </a:gs>
              <a:gs pos="100000">
                <a:srgbClr val="3366FF"/>
              </a:gs>
            </a:gsLst>
            <a:path path="rect">
              <a:fillToRect l="50000" t="50000" r="50000" b="50000"/>
            </a:path>
          </a:gradFill>
          <a:ln w="6350" cap="flat">
            <a:solidFill>
              <a:srgbClr val="0000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grpSp>
        <p:nvGrpSpPr>
          <p:cNvPr id="356585" name="Group 233"/>
          <p:cNvGrpSpPr>
            <a:grpSpLocks/>
          </p:cNvGrpSpPr>
          <p:nvPr/>
        </p:nvGrpSpPr>
        <p:grpSpPr bwMode="auto">
          <a:xfrm>
            <a:off x="1720685" y="3159125"/>
            <a:ext cx="427038" cy="539750"/>
            <a:chOff x="1056" y="2160"/>
            <a:chExt cx="269" cy="340"/>
          </a:xfrm>
        </p:grpSpPr>
        <p:sp>
          <p:nvSpPr>
            <p:cNvPr id="356581" name="Freeform 229"/>
            <p:cNvSpPr>
              <a:spLocks/>
            </p:cNvSpPr>
            <p:nvPr/>
          </p:nvSpPr>
          <p:spPr bwMode="auto">
            <a:xfrm rot="4306329">
              <a:off x="1021" y="2195"/>
              <a:ext cx="340" cy="269"/>
            </a:xfrm>
            <a:custGeom>
              <a:avLst/>
              <a:gdLst>
                <a:gd name="T0" fmla="*/ 244 w 340"/>
                <a:gd name="T1" fmla="*/ 34 h 269"/>
                <a:gd name="T2" fmla="*/ 119 w 340"/>
                <a:gd name="T3" fmla="*/ 235 h 269"/>
                <a:gd name="T4" fmla="*/ 159 w 340"/>
                <a:gd name="T5" fmla="*/ 0 h 269"/>
                <a:gd name="T6" fmla="*/ 244 w 340"/>
                <a:gd name="T7" fmla="*/ 34 h 269"/>
              </a:gdLst>
              <a:ahLst/>
              <a:cxnLst>
                <a:cxn ang="0">
                  <a:pos x="T0" y="T1"/>
                </a:cxn>
                <a:cxn ang="0">
                  <a:pos x="T2" y="T3"/>
                </a:cxn>
                <a:cxn ang="0">
                  <a:pos x="T4" y="T5"/>
                </a:cxn>
                <a:cxn ang="0">
                  <a:pos x="T6" y="T7"/>
                </a:cxn>
              </a:cxnLst>
              <a:rect l="0" t="0" r="r" b="b"/>
              <a:pathLst>
                <a:path w="340" h="269">
                  <a:moveTo>
                    <a:pt x="244" y="34"/>
                  </a:moveTo>
                  <a:cubicBezTo>
                    <a:pt x="340" y="150"/>
                    <a:pt x="224" y="269"/>
                    <a:pt x="119" y="235"/>
                  </a:cubicBezTo>
                  <a:cubicBezTo>
                    <a:pt x="13" y="202"/>
                    <a:pt x="0" y="13"/>
                    <a:pt x="159" y="0"/>
                  </a:cubicBezTo>
                  <a:cubicBezTo>
                    <a:pt x="108" y="103"/>
                    <a:pt x="238" y="127"/>
                    <a:pt x="244" y="34"/>
                  </a:cubicBezTo>
                  <a:close/>
                </a:path>
              </a:pathLst>
            </a:custGeom>
            <a:gradFill rotWithShape="1">
              <a:gsLst>
                <a:gs pos="0">
                  <a:srgbClr val="3366FF">
                    <a:gamma/>
                    <a:tint val="38431"/>
                    <a:invGamma/>
                  </a:srgbClr>
                </a:gs>
                <a:gs pos="100000">
                  <a:srgbClr val="3366FF"/>
                </a:gs>
              </a:gsLst>
              <a:path path="rect">
                <a:fillToRect l="50000" t="50000" r="50000" b="50000"/>
              </a:path>
            </a:gradFill>
            <a:ln w="6350" cap="flat">
              <a:solidFill>
                <a:srgbClr val="0000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6582" name="Oval 230"/>
            <p:cNvSpPr>
              <a:spLocks noChangeAspect="1" noChangeArrowheads="1"/>
            </p:cNvSpPr>
            <p:nvPr/>
          </p:nvSpPr>
          <p:spPr bwMode="auto">
            <a:xfrm>
              <a:off x="1190" y="22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83" name="Oval 231"/>
            <p:cNvSpPr>
              <a:spLocks noChangeAspect="1" noChangeArrowheads="1"/>
            </p:cNvSpPr>
            <p:nvPr/>
          </p:nvSpPr>
          <p:spPr bwMode="auto">
            <a:xfrm>
              <a:off x="1104" y="2266"/>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84" name="Oval 232"/>
            <p:cNvSpPr>
              <a:spLocks noChangeAspect="1" noChangeArrowheads="1"/>
            </p:cNvSpPr>
            <p:nvPr/>
          </p:nvSpPr>
          <p:spPr bwMode="auto">
            <a:xfrm>
              <a:off x="1160" y="23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86" name="Group 234"/>
          <p:cNvGrpSpPr>
            <a:grpSpLocks/>
          </p:cNvGrpSpPr>
          <p:nvPr/>
        </p:nvGrpSpPr>
        <p:grpSpPr bwMode="auto">
          <a:xfrm rot="1677279">
            <a:off x="1293648" y="4108450"/>
            <a:ext cx="427037" cy="539750"/>
            <a:chOff x="1056" y="2160"/>
            <a:chExt cx="269" cy="340"/>
          </a:xfrm>
        </p:grpSpPr>
        <p:sp>
          <p:nvSpPr>
            <p:cNvPr id="356587" name="Freeform 235"/>
            <p:cNvSpPr>
              <a:spLocks/>
            </p:cNvSpPr>
            <p:nvPr/>
          </p:nvSpPr>
          <p:spPr bwMode="auto">
            <a:xfrm rot="4306329">
              <a:off x="1021" y="2195"/>
              <a:ext cx="340" cy="269"/>
            </a:xfrm>
            <a:custGeom>
              <a:avLst/>
              <a:gdLst>
                <a:gd name="T0" fmla="*/ 244 w 340"/>
                <a:gd name="T1" fmla="*/ 34 h 269"/>
                <a:gd name="T2" fmla="*/ 119 w 340"/>
                <a:gd name="T3" fmla="*/ 235 h 269"/>
                <a:gd name="T4" fmla="*/ 159 w 340"/>
                <a:gd name="T5" fmla="*/ 0 h 269"/>
                <a:gd name="T6" fmla="*/ 244 w 340"/>
                <a:gd name="T7" fmla="*/ 34 h 269"/>
              </a:gdLst>
              <a:ahLst/>
              <a:cxnLst>
                <a:cxn ang="0">
                  <a:pos x="T0" y="T1"/>
                </a:cxn>
                <a:cxn ang="0">
                  <a:pos x="T2" y="T3"/>
                </a:cxn>
                <a:cxn ang="0">
                  <a:pos x="T4" y="T5"/>
                </a:cxn>
                <a:cxn ang="0">
                  <a:pos x="T6" y="T7"/>
                </a:cxn>
              </a:cxnLst>
              <a:rect l="0" t="0" r="r" b="b"/>
              <a:pathLst>
                <a:path w="340" h="269">
                  <a:moveTo>
                    <a:pt x="244" y="34"/>
                  </a:moveTo>
                  <a:cubicBezTo>
                    <a:pt x="340" y="150"/>
                    <a:pt x="224" y="269"/>
                    <a:pt x="119" y="235"/>
                  </a:cubicBezTo>
                  <a:cubicBezTo>
                    <a:pt x="13" y="202"/>
                    <a:pt x="0" y="13"/>
                    <a:pt x="159" y="0"/>
                  </a:cubicBezTo>
                  <a:cubicBezTo>
                    <a:pt x="108" y="103"/>
                    <a:pt x="238" y="127"/>
                    <a:pt x="244" y="34"/>
                  </a:cubicBezTo>
                  <a:close/>
                </a:path>
              </a:pathLst>
            </a:custGeom>
            <a:gradFill rotWithShape="1">
              <a:gsLst>
                <a:gs pos="0">
                  <a:srgbClr val="3366FF">
                    <a:gamma/>
                    <a:tint val="38431"/>
                    <a:invGamma/>
                  </a:srgbClr>
                </a:gs>
                <a:gs pos="100000">
                  <a:srgbClr val="3366FF"/>
                </a:gs>
              </a:gsLst>
              <a:path path="rect">
                <a:fillToRect l="50000" t="50000" r="50000" b="50000"/>
              </a:path>
            </a:gradFill>
            <a:ln w="6350" cap="flat">
              <a:solidFill>
                <a:srgbClr val="0000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6588" name="Oval 236"/>
            <p:cNvSpPr>
              <a:spLocks noChangeAspect="1" noChangeArrowheads="1"/>
            </p:cNvSpPr>
            <p:nvPr/>
          </p:nvSpPr>
          <p:spPr bwMode="auto">
            <a:xfrm>
              <a:off x="1190" y="22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89" name="Oval 237"/>
            <p:cNvSpPr>
              <a:spLocks noChangeAspect="1" noChangeArrowheads="1"/>
            </p:cNvSpPr>
            <p:nvPr/>
          </p:nvSpPr>
          <p:spPr bwMode="auto">
            <a:xfrm>
              <a:off x="1104" y="2266"/>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90" name="Oval 238"/>
            <p:cNvSpPr>
              <a:spLocks noChangeAspect="1" noChangeArrowheads="1"/>
            </p:cNvSpPr>
            <p:nvPr/>
          </p:nvSpPr>
          <p:spPr bwMode="auto">
            <a:xfrm>
              <a:off x="1160" y="23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91" name="Group 239"/>
          <p:cNvGrpSpPr>
            <a:grpSpLocks/>
          </p:cNvGrpSpPr>
          <p:nvPr/>
        </p:nvGrpSpPr>
        <p:grpSpPr bwMode="auto">
          <a:xfrm rot="15197023">
            <a:off x="1846891" y="3829844"/>
            <a:ext cx="427038" cy="539750"/>
            <a:chOff x="1056" y="2160"/>
            <a:chExt cx="269" cy="340"/>
          </a:xfrm>
        </p:grpSpPr>
        <p:sp>
          <p:nvSpPr>
            <p:cNvPr id="356592" name="Freeform 240"/>
            <p:cNvSpPr>
              <a:spLocks/>
            </p:cNvSpPr>
            <p:nvPr/>
          </p:nvSpPr>
          <p:spPr bwMode="auto">
            <a:xfrm rot="4306329">
              <a:off x="1021" y="2195"/>
              <a:ext cx="340" cy="269"/>
            </a:xfrm>
            <a:custGeom>
              <a:avLst/>
              <a:gdLst>
                <a:gd name="T0" fmla="*/ 244 w 340"/>
                <a:gd name="T1" fmla="*/ 34 h 269"/>
                <a:gd name="T2" fmla="*/ 119 w 340"/>
                <a:gd name="T3" fmla="*/ 235 h 269"/>
                <a:gd name="T4" fmla="*/ 159 w 340"/>
                <a:gd name="T5" fmla="*/ 0 h 269"/>
                <a:gd name="T6" fmla="*/ 244 w 340"/>
                <a:gd name="T7" fmla="*/ 34 h 269"/>
              </a:gdLst>
              <a:ahLst/>
              <a:cxnLst>
                <a:cxn ang="0">
                  <a:pos x="T0" y="T1"/>
                </a:cxn>
                <a:cxn ang="0">
                  <a:pos x="T2" y="T3"/>
                </a:cxn>
                <a:cxn ang="0">
                  <a:pos x="T4" y="T5"/>
                </a:cxn>
                <a:cxn ang="0">
                  <a:pos x="T6" y="T7"/>
                </a:cxn>
              </a:cxnLst>
              <a:rect l="0" t="0" r="r" b="b"/>
              <a:pathLst>
                <a:path w="340" h="269">
                  <a:moveTo>
                    <a:pt x="244" y="34"/>
                  </a:moveTo>
                  <a:cubicBezTo>
                    <a:pt x="340" y="150"/>
                    <a:pt x="224" y="269"/>
                    <a:pt x="119" y="235"/>
                  </a:cubicBezTo>
                  <a:cubicBezTo>
                    <a:pt x="13" y="202"/>
                    <a:pt x="0" y="13"/>
                    <a:pt x="159" y="0"/>
                  </a:cubicBezTo>
                  <a:cubicBezTo>
                    <a:pt x="108" y="103"/>
                    <a:pt x="238" y="127"/>
                    <a:pt x="244" y="34"/>
                  </a:cubicBezTo>
                  <a:close/>
                </a:path>
              </a:pathLst>
            </a:custGeom>
            <a:gradFill rotWithShape="1">
              <a:gsLst>
                <a:gs pos="0">
                  <a:srgbClr val="3366FF">
                    <a:gamma/>
                    <a:tint val="38431"/>
                    <a:invGamma/>
                  </a:srgbClr>
                </a:gs>
                <a:gs pos="100000">
                  <a:srgbClr val="3366FF"/>
                </a:gs>
              </a:gsLst>
              <a:path path="rect">
                <a:fillToRect l="50000" t="50000" r="50000" b="50000"/>
              </a:path>
            </a:gradFill>
            <a:ln w="6350" cap="flat">
              <a:solidFill>
                <a:srgbClr val="0000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6593" name="Oval 241"/>
            <p:cNvSpPr>
              <a:spLocks noChangeAspect="1" noChangeArrowheads="1"/>
            </p:cNvSpPr>
            <p:nvPr/>
          </p:nvSpPr>
          <p:spPr bwMode="auto">
            <a:xfrm>
              <a:off x="1190" y="22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94" name="Oval 242"/>
            <p:cNvSpPr>
              <a:spLocks noChangeAspect="1" noChangeArrowheads="1"/>
            </p:cNvSpPr>
            <p:nvPr/>
          </p:nvSpPr>
          <p:spPr bwMode="auto">
            <a:xfrm>
              <a:off x="1104" y="2266"/>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95" name="Oval 243"/>
            <p:cNvSpPr>
              <a:spLocks noChangeAspect="1" noChangeArrowheads="1"/>
            </p:cNvSpPr>
            <p:nvPr/>
          </p:nvSpPr>
          <p:spPr bwMode="auto">
            <a:xfrm>
              <a:off x="1160" y="23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596" name="Group 244"/>
          <p:cNvGrpSpPr>
            <a:grpSpLocks/>
          </p:cNvGrpSpPr>
          <p:nvPr/>
        </p:nvGrpSpPr>
        <p:grpSpPr bwMode="auto">
          <a:xfrm rot="7571397">
            <a:off x="1319841" y="3525044"/>
            <a:ext cx="427038" cy="539750"/>
            <a:chOff x="1056" y="2160"/>
            <a:chExt cx="269" cy="340"/>
          </a:xfrm>
        </p:grpSpPr>
        <p:sp>
          <p:nvSpPr>
            <p:cNvPr id="356597" name="Freeform 245"/>
            <p:cNvSpPr>
              <a:spLocks/>
            </p:cNvSpPr>
            <p:nvPr/>
          </p:nvSpPr>
          <p:spPr bwMode="auto">
            <a:xfrm rot="4306329">
              <a:off x="1021" y="2195"/>
              <a:ext cx="340" cy="269"/>
            </a:xfrm>
            <a:custGeom>
              <a:avLst/>
              <a:gdLst>
                <a:gd name="T0" fmla="*/ 244 w 340"/>
                <a:gd name="T1" fmla="*/ 34 h 269"/>
                <a:gd name="T2" fmla="*/ 119 w 340"/>
                <a:gd name="T3" fmla="*/ 235 h 269"/>
                <a:gd name="T4" fmla="*/ 159 w 340"/>
                <a:gd name="T5" fmla="*/ 0 h 269"/>
                <a:gd name="T6" fmla="*/ 244 w 340"/>
                <a:gd name="T7" fmla="*/ 34 h 269"/>
              </a:gdLst>
              <a:ahLst/>
              <a:cxnLst>
                <a:cxn ang="0">
                  <a:pos x="T0" y="T1"/>
                </a:cxn>
                <a:cxn ang="0">
                  <a:pos x="T2" y="T3"/>
                </a:cxn>
                <a:cxn ang="0">
                  <a:pos x="T4" y="T5"/>
                </a:cxn>
                <a:cxn ang="0">
                  <a:pos x="T6" y="T7"/>
                </a:cxn>
              </a:cxnLst>
              <a:rect l="0" t="0" r="r" b="b"/>
              <a:pathLst>
                <a:path w="340" h="269">
                  <a:moveTo>
                    <a:pt x="244" y="34"/>
                  </a:moveTo>
                  <a:cubicBezTo>
                    <a:pt x="340" y="150"/>
                    <a:pt x="224" y="269"/>
                    <a:pt x="119" y="235"/>
                  </a:cubicBezTo>
                  <a:cubicBezTo>
                    <a:pt x="13" y="202"/>
                    <a:pt x="0" y="13"/>
                    <a:pt x="159" y="0"/>
                  </a:cubicBezTo>
                  <a:cubicBezTo>
                    <a:pt x="108" y="103"/>
                    <a:pt x="238" y="127"/>
                    <a:pt x="244" y="34"/>
                  </a:cubicBezTo>
                  <a:close/>
                </a:path>
              </a:pathLst>
            </a:custGeom>
            <a:gradFill rotWithShape="1">
              <a:gsLst>
                <a:gs pos="0">
                  <a:srgbClr val="3366FF">
                    <a:gamma/>
                    <a:tint val="38431"/>
                    <a:invGamma/>
                  </a:srgbClr>
                </a:gs>
                <a:gs pos="100000">
                  <a:srgbClr val="3366FF"/>
                </a:gs>
              </a:gsLst>
              <a:path path="rect">
                <a:fillToRect l="50000" t="50000" r="50000" b="50000"/>
              </a:path>
            </a:gradFill>
            <a:ln w="6350" cap="flat">
              <a:solidFill>
                <a:srgbClr val="0000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6598" name="Oval 246"/>
            <p:cNvSpPr>
              <a:spLocks noChangeAspect="1" noChangeArrowheads="1"/>
            </p:cNvSpPr>
            <p:nvPr/>
          </p:nvSpPr>
          <p:spPr bwMode="auto">
            <a:xfrm>
              <a:off x="1190" y="22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599" name="Oval 247"/>
            <p:cNvSpPr>
              <a:spLocks noChangeAspect="1" noChangeArrowheads="1"/>
            </p:cNvSpPr>
            <p:nvPr/>
          </p:nvSpPr>
          <p:spPr bwMode="auto">
            <a:xfrm>
              <a:off x="1104" y="2266"/>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600" name="Oval 248"/>
            <p:cNvSpPr>
              <a:spLocks noChangeAspect="1" noChangeArrowheads="1"/>
            </p:cNvSpPr>
            <p:nvPr/>
          </p:nvSpPr>
          <p:spPr bwMode="auto">
            <a:xfrm>
              <a:off x="1160" y="23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671" name="Group 319"/>
          <p:cNvGrpSpPr>
            <a:grpSpLocks/>
          </p:cNvGrpSpPr>
          <p:nvPr/>
        </p:nvGrpSpPr>
        <p:grpSpPr bwMode="auto">
          <a:xfrm rot="1677279">
            <a:off x="2601748" y="6027738"/>
            <a:ext cx="427037" cy="539750"/>
            <a:chOff x="1056" y="2160"/>
            <a:chExt cx="269" cy="340"/>
          </a:xfrm>
        </p:grpSpPr>
        <p:sp>
          <p:nvSpPr>
            <p:cNvPr id="356672" name="Freeform 320"/>
            <p:cNvSpPr>
              <a:spLocks/>
            </p:cNvSpPr>
            <p:nvPr/>
          </p:nvSpPr>
          <p:spPr bwMode="auto">
            <a:xfrm rot="4306329">
              <a:off x="1021" y="2195"/>
              <a:ext cx="340" cy="269"/>
            </a:xfrm>
            <a:custGeom>
              <a:avLst/>
              <a:gdLst>
                <a:gd name="T0" fmla="*/ 244 w 340"/>
                <a:gd name="T1" fmla="*/ 34 h 269"/>
                <a:gd name="T2" fmla="*/ 119 w 340"/>
                <a:gd name="T3" fmla="*/ 235 h 269"/>
                <a:gd name="T4" fmla="*/ 159 w 340"/>
                <a:gd name="T5" fmla="*/ 0 h 269"/>
                <a:gd name="T6" fmla="*/ 244 w 340"/>
                <a:gd name="T7" fmla="*/ 34 h 269"/>
              </a:gdLst>
              <a:ahLst/>
              <a:cxnLst>
                <a:cxn ang="0">
                  <a:pos x="T0" y="T1"/>
                </a:cxn>
                <a:cxn ang="0">
                  <a:pos x="T2" y="T3"/>
                </a:cxn>
                <a:cxn ang="0">
                  <a:pos x="T4" y="T5"/>
                </a:cxn>
                <a:cxn ang="0">
                  <a:pos x="T6" y="T7"/>
                </a:cxn>
              </a:cxnLst>
              <a:rect l="0" t="0" r="r" b="b"/>
              <a:pathLst>
                <a:path w="340" h="269">
                  <a:moveTo>
                    <a:pt x="244" y="34"/>
                  </a:moveTo>
                  <a:cubicBezTo>
                    <a:pt x="340" y="150"/>
                    <a:pt x="224" y="269"/>
                    <a:pt x="119" y="235"/>
                  </a:cubicBezTo>
                  <a:cubicBezTo>
                    <a:pt x="13" y="202"/>
                    <a:pt x="0" y="13"/>
                    <a:pt x="159" y="0"/>
                  </a:cubicBezTo>
                  <a:cubicBezTo>
                    <a:pt x="108" y="103"/>
                    <a:pt x="238" y="127"/>
                    <a:pt x="244" y="34"/>
                  </a:cubicBezTo>
                  <a:close/>
                </a:path>
              </a:pathLst>
            </a:custGeom>
            <a:gradFill rotWithShape="1">
              <a:gsLst>
                <a:gs pos="0">
                  <a:srgbClr val="3366FF">
                    <a:gamma/>
                    <a:tint val="38431"/>
                    <a:invGamma/>
                  </a:srgbClr>
                </a:gs>
                <a:gs pos="100000">
                  <a:srgbClr val="3366FF"/>
                </a:gs>
              </a:gsLst>
              <a:path path="rect">
                <a:fillToRect l="50000" t="50000" r="50000" b="50000"/>
              </a:path>
            </a:gradFill>
            <a:ln w="6350" cap="flat">
              <a:solidFill>
                <a:srgbClr val="0000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6673" name="Oval 321"/>
            <p:cNvSpPr>
              <a:spLocks noChangeAspect="1" noChangeArrowheads="1"/>
            </p:cNvSpPr>
            <p:nvPr/>
          </p:nvSpPr>
          <p:spPr bwMode="auto">
            <a:xfrm>
              <a:off x="1190" y="22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674" name="Oval 322"/>
            <p:cNvSpPr>
              <a:spLocks noChangeAspect="1" noChangeArrowheads="1"/>
            </p:cNvSpPr>
            <p:nvPr/>
          </p:nvSpPr>
          <p:spPr bwMode="auto">
            <a:xfrm>
              <a:off x="1104" y="2266"/>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675" name="Oval 323"/>
            <p:cNvSpPr>
              <a:spLocks noChangeAspect="1" noChangeArrowheads="1"/>
            </p:cNvSpPr>
            <p:nvPr/>
          </p:nvSpPr>
          <p:spPr bwMode="auto">
            <a:xfrm>
              <a:off x="1160" y="23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676" name="Group 324"/>
          <p:cNvGrpSpPr>
            <a:grpSpLocks/>
          </p:cNvGrpSpPr>
          <p:nvPr/>
        </p:nvGrpSpPr>
        <p:grpSpPr bwMode="auto">
          <a:xfrm rot="3998907">
            <a:off x="1529391" y="4950619"/>
            <a:ext cx="427038" cy="539750"/>
            <a:chOff x="1056" y="2160"/>
            <a:chExt cx="269" cy="340"/>
          </a:xfrm>
        </p:grpSpPr>
        <p:sp>
          <p:nvSpPr>
            <p:cNvPr id="356677" name="Freeform 325"/>
            <p:cNvSpPr>
              <a:spLocks/>
            </p:cNvSpPr>
            <p:nvPr/>
          </p:nvSpPr>
          <p:spPr bwMode="auto">
            <a:xfrm rot="4306329">
              <a:off x="1021" y="2195"/>
              <a:ext cx="340" cy="269"/>
            </a:xfrm>
            <a:custGeom>
              <a:avLst/>
              <a:gdLst>
                <a:gd name="T0" fmla="*/ 244 w 340"/>
                <a:gd name="T1" fmla="*/ 34 h 269"/>
                <a:gd name="T2" fmla="*/ 119 w 340"/>
                <a:gd name="T3" fmla="*/ 235 h 269"/>
                <a:gd name="T4" fmla="*/ 159 w 340"/>
                <a:gd name="T5" fmla="*/ 0 h 269"/>
                <a:gd name="T6" fmla="*/ 244 w 340"/>
                <a:gd name="T7" fmla="*/ 34 h 269"/>
              </a:gdLst>
              <a:ahLst/>
              <a:cxnLst>
                <a:cxn ang="0">
                  <a:pos x="T0" y="T1"/>
                </a:cxn>
                <a:cxn ang="0">
                  <a:pos x="T2" y="T3"/>
                </a:cxn>
                <a:cxn ang="0">
                  <a:pos x="T4" y="T5"/>
                </a:cxn>
                <a:cxn ang="0">
                  <a:pos x="T6" y="T7"/>
                </a:cxn>
              </a:cxnLst>
              <a:rect l="0" t="0" r="r" b="b"/>
              <a:pathLst>
                <a:path w="340" h="269">
                  <a:moveTo>
                    <a:pt x="244" y="34"/>
                  </a:moveTo>
                  <a:cubicBezTo>
                    <a:pt x="340" y="150"/>
                    <a:pt x="224" y="269"/>
                    <a:pt x="119" y="235"/>
                  </a:cubicBezTo>
                  <a:cubicBezTo>
                    <a:pt x="13" y="202"/>
                    <a:pt x="0" y="13"/>
                    <a:pt x="159" y="0"/>
                  </a:cubicBezTo>
                  <a:cubicBezTo>
                    <a:pt x="108" y="103"/>
                    <a:pt x="238" y="127"/>
                    <a:pt x="244" y="34"/>
                  </a:cubicBezTo>
                  <a:close/>
                </a:path>
              </a:pathLst>
            </a:custGeom>
            <a:gradFill rotWithShape="1">
              <a:gsLst>
                <a:gs pos="0">
                  <a:srgbClr val="3366FF">
                    <a:gamma/>
                    <a:tint val="38431"/>
                    <a:invGamma/>
                  </a:srgbClr>
                </a:gs>
                <a:gs pos="100000">
                  <a:srgbClr val="3366FF"/>
                </a:gs>
              </a:gsLst>
              <a:path path="rect">
                <a:fillToRect l="50000" t="50000" r="50000" b="50000"/>
              </a:path>
            </a:gradFill>
            <a:ln w="6350" cap="flat">
              <a:solidFill>
                <a:srgbClr val="0000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6678" name="Oval 326"/>
            <p:cNvSpPr>
              <a:spLocks noChangeAspect="1" noChangeArrowheads="1"/>
            </p:cNvSpPr>
            <p:nvPr/>
          </p:nvSpPr>
          <p:spPr bwMode="auto">
            <a:xfrm>
              <a:off x="1190" y="22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679" name="Oval 327"/>
            <p:cNvSpPr>
              <a:spLocks noChangeAspect="1" noChangeArrowheads="1"/>
            </p:cNvSpPr>
            <p:nvPr/>
          </p:nvSpPr>
          <p:spPr bwMode="auto">
            <a:xfrm>
              <a:off x="1104" y="2266"/>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680" name="Oval 328"/>
            <p:cNvSpPr>
              <a:spLocks noChangeAspect="1" noChangeArrowheads="1"/>
            </p:cNvSpPr>
            <p:nvPr/>
          </p:nvSpPr>
          <p:spPr bwMode="auto">
            <a:xfrm>
              <a:off x="1160" y="23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681" name="Group 329"/>
          <p:cNvGrpSpPr>
            <a:grpSpLocks/>
          </p:cNvGrpSpPr>
          <p:nvPr/>
        </p:nvGrpSpPr>
        <p:grpSpPr bwMode="auto">
          <a:xfrm>
            <a:off x="1252373" y="5418138"/>
            <a:ext cx="427037" cy="539750"/>
            <a:chOff x="1056" y="2160"/>
            <a:chExt cx="269" cy="340"/>
          </a:xfrm>
        </p:grpSpPr>
        <p:sp>
          <p:nvSpPr>
            <p:cNvPr id="356682" name="Freeform 330"/>
            <p:cNvSpPr>
              <a:spLocks/>
            </p:cNvSpPr>
            <p:nvPr/>
          </p:nvSpPr>
          <p:spPr bwMode="auto">
            <a:xfrm rot="4306329">
              <a:off x="1021" y="2195"/>
              <a:ext cx="340" cy="269"/>
            </a:xfrm>
            <a:custGeom>
              <a:avLst/>
              <a:gdLst>
                <a:gd name="T0" fmla="*/ 244 w 340"/>
                <a:gd name="T1" fmla="*/ 34 h 269"/>
                <a:gd name="T2" fmla="*/ 119 w 340"/>
                <a:gd name="T3" fmla="*/ 235 h 269"/>
                <a:gd name="T4" fmla="*/ 159 w 340"/>
                <a:gd name="T5" fmla="*/ 0 h 269"/>
                <a:gd name="T6" fmla="*/ 244 w 340"/>
                <a:gd name="T7" fmla="*/ 34 h 269"/>
              </a:gdLst>
              <a:ahLst/>
              <a:cxnLst>
                <a:cxn ang="0">
                  <a:pos x="T0" y="T1"/>
                </a:cxn>
                <a:cxn ang="0">
                  <a:pos x="T2" y="T3"/>
                </a:cxn>
                <a:cxn ang="0">
                  <a:pos x="T4" y="T5"/>
                </a:cxn>
                <a:cxn ang="0">
                  <a:pos x="T6" y="T7"/>
                </a:cxn>
              </a:cxnLst>
              <a:rect l="0" t="0" r="r" b="b"/>
              <a:pathLst>
                <a:path w="340" h="269">
                  <a:moveTo>
                    <a:pt x="244" y="34"/>
                  </a:moveTo>
                  <a:cubicBezTo>
                    <a:pt x="340" y="150"/>
                    <a:pt x="224" y="269"/>
                    <a:pt x="119" y="235"/>
                  </a:cubicBezTo>
                  <a:cubicBezTo>
                    <a:pt x="13" y="202"/>
                    <a:pt x="0" y="13"/>
                    <a:pt x="159" y="0"/>
                  </a:cubicBezTo>
                  <a:cubicBezTo>
                    <a:pt x="108" y="103"/>
                    <a:pt x="238" y="127"/>
                    <a:pt x="244" y="34"/>
                  </a:cubicBezTo>
                  <a:close/>
                </a:path>
              </a:pathLst>
            </a:custGeom>
            <a:gradFill rotWithShape="1">
              <a:gsLst>
                <a:gs pos="0">
                  <a:srgbClr val="3366FF">
                    <a:gamma/>
                    <a:tint val="38431"/>
                    <a:invGamma/>
                  </a:srgbClr>
                </a:gs>
                <a:gs pos="100000">
                  <a:srgbClr val="3366FF"/>
                </a:gs>
              </a:gsLst>
              <a:path path="rect">
                <a:fillToRect l="50000" t="50000" r="50000" b="50000"/>
              </a:path>
            </a:gradFill>
            <a:ln w="6350" cap="flat">
              <a:solidFill>
                <a:srgbClr val="0000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6683" name="Oval 331"/>
            <p:cNvSpPr>
              <a:spLocks noChangeAspect="1" noChangeArrowheads="1"/>
            </p:cNvSpPr>
            <p:nvPr/>
          </p:nvSpPr>
          <p:spPr bwMode="auto">
            <a:xfrm>
              <a:off x="1190" y="22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684" name="Oval 332"/>
            <p:cNvSpPr>
              <a:spLocks noChangeAspect="1" noChangeArrowheads="1"/>
            </p:cNvSpPr>
            <p:nvPr/>
          </p:nvSpPr>
          <p:spPr bwMode="auto">
            <a:xfrm>
              <a:off x="1104" y="2266"/>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685" name="Oval 333"/>
            <p:cNvSpPr>
              <a:spLocks noChangeAspect="1" noChangeArrowheads="1"/>
            </p:cNvSpPr>
            <p:nvPr/>
          </p:nvSpPr>
          <p:spPr bwMode="auto">
            <a:xfrm>
              <a:off x="1160" y="2328"/>
              <a:ext cx="58" cy="58"/>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sp>
        <p:nvSpPr>
          <p:cNvPr id="356466" name="Freeform 114"/>
          <p:cNvSpPr>
            <a:spLocks/>
          </p:cNvSpPr>
          <p:nvPr/>
        </p:nvSpPr>
        <p:spPr bwMode="auto">
          <a:xfrm>
            <a:off x="2184235" y="1003300"/>
            <a:ext cx="1200150" cy="1108075"/>
          </a:xfrm>
          <a:custGeom>
            <a:avLst/>
            <a:gdLst>
              <a:gd name="T0" fmla="*/ 204 w 756"/>
              <a:gd name="T1" fmla="*/ 263 h 698"/>
              <a:gd name="T2" fmla="*/ 149 w 756"/>
              <a:gd name="T3" fmla="*/ 215 h 698"/>
              <a:gd name="T4" fmla="*/ 185 w 756"/>
              <a:gd name="T5" fmla="*/ 158 h 698"/>
              <a:gd name="T6" fmla="*/ 239 w 756"/>
              <a:gd name="T7" fmla="*/ 163 h 698"/>
              <a:gd name="T8" fmla="*/ 262 w 756"/>
              <a:gd name="T9" fmla="*/ 225 h 698"/>
              <a:gd name="T10" fmla="*/ 316 w 756"/>
              <a:gd name="T11" fmla="*/ 217 h 698"/>
              <a:gd name="T12" fmla="*/ 378 w 756"/>
              <a:gd name="T13" fmla="*/ 202 h 698"/>
              <a:gd name="T14" fmla="*/ 386 w 756"/>
              <a:gd name="T15" fmla="*/ 178 h 698"/>
              <a:gd name="T16" fmla="*/ 422 w 756"/>
              <a:gd name="T17" fmla="*/ 110 h 698"/>
              <a:gd name="T18" fmla="*/ 499 w 756"/>
              <a:gd name="T19" fmla="*/ 165 h 698"/>
              <a:gd name="T20" fmla="*/ 463 w 756"/>
              <a:gd name="T21" fmla="*/ 217 h 698"/>
              <a:gd name="T22" fmla="*/ 478 w 756"/>
              <a:gd name="T23" fmla="*/ 240 h 698"/>
              <a:gd name="T24" fmla="*/ 517 w 756"/>
              <a:gd name="T25" fmla="*/ 287 h 698"/>
              <a:gd name="T26" fmla="*/ 548 w 756"/>
              <a:gd name="T27" fmla="*/ 302 h 698"/>
              <a:gd name="T28" fmla="*/ 597 w 756"/>
              <a:gd name="T29" fmla="*/ 261 h 698"/>
              <a:gd name="T30" fmla="*/ 663 w 756"/>
              <a:gd name="T31" fmla="*/ 310 h 698"/>
              <a:gd name="T32" fmla="*/ 625 w 756"/>
              <a:gd name="T33" fmla="*/ 372 h 698"/>
              <a:gd name="T34" fmla="*/ 563 w 756"/>
              <a:gd name="T35" fmla="*/ 372 h 698"/>
              <a:gd name="T36" fmla="*/ 540 w 756"/>
              <a:gd name="T37" fmla="*/ 388 h 698"/>
              <a:gd name="T38" fmla="*/ 513 w 756"/>
              <a:gd name="T39" fmla="*/ 448 h 698"/>
              <a:gd name="T40" fmla="*/ 530 w 756"/>
              <a:gd name="T41" fmla="*/ 474 h 698"/>
              <a:gd name="T42" fmla="*/ 576 w 756"/>
              <a:gd name="T43" fmla="*/ 501 h 698"/>
              <a:gd name="T44" fmla="*/ 557 w 756"/>
              <a:gd name="T45" fmla="*/ 573 h 698"/>
              <a:gd name="T46" fmla="*/ 489 w 756"/>
              <a:gd name="T47" fmla="*/ 568 h 698"/>
              <a:gd name="T48" fmla="*/ 463 w 756"/>
              <a:gd name="T49" fmla="*/ 535 h 698"/>
              <a:gd name="T50" fmla="*/ 378 w 756"/>
              <a:gd name="T51" fmla="*/ 543 h 698"/>
              <a:gd name="T52" fmla="*/ 336 w 756"/>
              <a:gd name="T53" fmla="*/ 568 h 698"/>
              <a:gd name="T54" fmla="*/ 300 w 756"/>
              <a:gd name="T55" fmla="*/ 638 h 698"/>
              <a:gd name="T56" fmla="*/ 231 w 756"/>
              <a:gd name="T57" fmla="*/ 589 h 698"/>
              <a:gd name="T58" fmla="*/ 257 w 756"/>
              <a:gd name="T59" fmla="*/ 537 h 698"/>
              <a:gd name="T60" fmla="*/ 239 w 756"/>
              <a:gd name="T61" fmla="*/ 504 h 698"/>
              <a:gd name="T62" fmla="*/ 193 w 756"/>
              <a:gd name="T63" fmla="*/ 450 h 698"/>
              <a:gd name="T64" fmla="*/ 163 w 756"/>
              <a:gd name="T65" fmla="*/ 470 h 698"/>
              <a:gd name="T66" fmla="*/ 77 w 756"/>
              <a:gd name="T67" fmla="*/ 458 h 698"/>
              <a:gd name="T68" fmla="*/ 89 w 756"/>
              <a:gd name="T69" fmla="*/ 390 h 698"/>
              <a:gd name="T70" fmla="*/ 154 w 756"/>
              <a:gd name="T71" fmla="*/ 365 h 698"/>
              <a:gd name="T72" fmla="*/ 147 w 756"/>
              <a:gd name="T73" fmla="*/ 318 h 698"/>
              <a:gd name="T74" fmla="*/ 31 w 756"/>
              <a:gd name="T75" fmla="*/ 341 h 698"/>
              <a:gd name="T76" fmla="*/ 0 w 756"/>
              <a:gd name="T77" fmla="*/ 442 h 698"/>
              <a:gd name="T78" fmla="*/ 31 w 756"/>
              <a:gd name="T79" fmla="*/ 535 h 698"/>
              <a:gd name="T80" fmla="*/ 116 w 756"/>
              <a:gd name="T81" fmla="*/ 582 h 698"/>
              <a:gd name="T82" fmla="*/ 185 w 756"/>
              <a:gd name="T83" fmla="*/ 628 h 698"/>
              <a:gd name="T84" fmla="*/ 270 w 756"/>
              <a:gd name="T85" fmla="*/ 690 h 698"/>
              <a:gd name="T86" fmla="*/ 432 w 756"/>
              <a:gd name="T87" fmla="*/ 675 h 698"/>
              <a:gd name="T88" fmla="*/ 579 w 756"/>
              <a:gd name="T89" fmla="*/ 659 h 698"/>
              <a:gd name="T90" fmla="*/ 663 w 756"/>
              <a:gd name="T91" fmla="*/ 597 h 698"/>
              <a:gd name="T92" fmla="*/ 671 w 756"/>
              <a:gd name="T93" fmla="*/ 520 h 698"/>
              <a:gd name="T94" fmla="*/ 717 w 756"/>
              <a:gd name="T95" fmla="*/ 442 h 698"/>
              <a:gd name="T96" fmla="*/ 756 w 756"/>
              <a:gd name="T97" fmla="*/ 341 h 698"/>
              <a:gd name="T98" fmla="*/ 725 w 756"/>
              <a:gd name="T99" fmla="*/ 240 h 698"/>
              <a:gd name="T100" fmla="*/ 656 w 756"/>
              <a:gd name="T101" fmla="*/ 178 h 698"/>
              <a:gd name="T102" fmla="*/ 586 w 756"/>
              <a:gd name="T103" fmla="*/ 54 h 698"/>
              <a:gd name="T104" fmla="*/ 455 w 756"/>
              <a:gd name="T105" fmla="*/ 8 h 698"/>
              <a:gd name="T106" fmla="*/ 332 w 756"/>
              <a:gd name="T107" fmla="*/ 23 h 698"/>
              <a:gd name="T108" fmla="*/ 247 w 756"/>
              <a:gd name="T109" fmla="*/ 62 h 698"/>
              <a:gd name="T110" fmla="*/ 131 w 756"/>
              <a:gd name="T111" fmla="*/ 109 h 698"/>
              <a:gd name="T112" fmla="*/ 100 w 756"/>
              <a:gd name="T113" fmla="*/ 233 h 698"/>
              <a:gd name="T114" fmla="*/ 170 w 756"/>
              <a:gd name="T115" fmla="*/ 302 h 698"/>
              <a:gd name="T116" fmla="*/ 204 w 756"/>
              <a:gd name="T117" fmla="*/ 26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6" h="698">
                <a:moveTo>
                  <a:pt x="204" y="263"/>
                </a:moveTo>
                <a:cubicBezTo>
                  <a:pt x="168" y="257"/>
                  <a:pt x="156" y="244"/>
                  <a:pt x="149" y="215"/>
                </a:cubicBezTo>
                <a:cubicBezTo>
                  <a:pt x="142" y="184"/>
                  <a:pt x="162" y="174"/>
                  <a:pt x="185" y="158"/>
                </a:cubicBezTo>
                <a:cubicBezTo>
                  <a:pt x="208" y="151"/>
                  <a:pt x="231" y="155"/>
                  <a:pt x="239" y="163"/>
                </a:cubicBezTo>
                <a:cubicBezTo>
                  <a:pt x="255" y="178"/>
                  <a:pt x="247" y="225"/>
                  <a:pt x="262" y="225"/>
                </a:cubicBezTo>
                <a:cubicBezTo>
                  <a:pt x="270" y="233"/>
                  <a:pt x="301" y="217"/>
                  <a:pt x="316" y="217"/>
                </a:cubicBezTo>
                <a:cubicBezTo>
                  <a:pt x="324" y="209"/>
                  <a:pt x="363" y="202"/>
                  <a:pt x="378" y="202"/>
                </a:cubicBezTo>
                <a:cubicBezTo>
                  <a:pt x="386" y="194"/>
                  <a:pt x="393" y="194"/>
                  <a:pt x="386" y="178"/>
                </a:cubicBezTo>
                <a:cubicBezTo>
                  <a:pt x="386" y="163"/>
                  <a:pt x="383" y="133"/>
                  <a:pt x="422" y="110"/>
                </a:cubicBezTo>
                <a:cubicBezTo>
                  <a:pt x="468" y="94"/>
                  <a:pt x="499" y="134"/>
                  <a:pt x="499" y="165"/>
                </a:cubicBezTo>
                <a:cubicBezTo>
                  <a:pt x="499" y="188"/>
                  <a:pt x="471" y="209"/>
                  <a:pt x="463" y="217"/>
                </a:cubicBezTo>
                <a:cubicBezTo>
                  <a:pt x="447" y="217"/>
                  <a:pt x="471" y="240"/>
                  <a:pt x="478" y="240"/>
                </a:cubicBezTo>
                <a:cubicBezTo>
                  <a:pt x="486" y="248"/>
                  <a:pt x="509" y="271"/>
                  <a:pt x="517" y="287"/>
                </a:cubicBezTo>
                <a:cubicBezTo>
                  <a:pt x="525" y="295"/>
                  <a:pt x="532" y="310"/>
                  <a:pt x="548" y="302"/>
                </a:cubicBezTo>
                <a:cubicBezTo>
                  <a:pt x="555" y="295"/>
                  <a:pt x="574" y="261"/>
                  <a:pt x="597" y="261"/>
                </a:cubicBezTo>
                <a:cubicBezTo>
                  <a:pt x="620" y="254"/>
                  <a:pt x="652" y="266"/>
                  <a:pt x="663" y="310"/>
                </a:cubicBezTo>
                <a:cubicBezTo>
                  <a:pt x="671" y="341"/>
                  <a:pt x="648" y="372"/>
                  <a:pt x="625" y="372"/>
                </a:cubicBezTo>
                <a:cubicBezTo>
                  <a:pt x="602" y="380"/>
                  <a:pt x="571" y="372"/>
                  <a:pt x="563" y="372"/>
                </a:cubicBezTo>
                <a:cubicBezTo>
                  <a:pt x="548" y="372"/>
                  <a:pt x="548" y="372"/>
                  <a:pt x="540" y="388"/>
                </a:cubicBezTo>
                <a:cubicBezTo>
                  <a:pt x="532" y="411"/>
                  <a:pt x="513" y="433"/>
                  <a:pt x="513" y="448"/>
                </a:cubicBezTo>
                <a:cubicBezTo>
                  <a:pt x="513" y="464"/>
                  <a:pt x="506" y="474"/>
                  <a:pt x="530" y="474"/>
                </a:cubicBezTo>
                <a:cubicBezTo>
                  <a:pt x="545" y="474"/>
                  <a:pt x="568" y="485"/>
                  <a:pt x="576" y="501"/>
                </a:cubicBezTo>
                <a:cubicBezTo>
                  <a:pt x="591" y="516"/>
                  <a:pt x="581" y="550"/>
                  <a:pt x="557" y="573"/>
                </a:cubicBezTo>
                <a:cubicBezTo>
                  <a:pt x="527" y="589"/>
                  <a:pt x="505" y="591"/>
                  <a:pt x="489" y="568"/>
                </a:cubicBezTo>
                <a:cubicBezTo>
                  <a:pt x="474" y="552"/>
                  <a:pt x="463" y="543"/>
                  <a:pt x="463" y="535"/>
                </a:cubicBezTo>
                <a:cubicBezTo>
                  <a:pt x="455" y="527"/>
                  <a:pt x="401" y="535"/>
                  <a:pt x="378" y="543"/>
                </a:cubicBezTo>
                <a:cubicBezTo>
                  <a:pt x="363" y="543"/>
                  <a:pt x="336" y="552"/>
                  <a:pt x="336" y="568"/>
                </a:cubicBezTo>
                <a:cubicBezTo>
                  <a:pt x="336" y="591"/>
                  <a:pt x="354" y="631"/>
                  <a:pt x="300" y="638"/>
                </a:cubicBezTo>
                <a:cubicBezTo>
                  <a:pt x="254" y="646"/>
                  <a:pt x="224" y="613"/>
                  <a:pt x="231" y="589"/>
                </a:cubicBezTo>
                <a:cubicBezTo>
                  <a:pt x="239" y="558"/>
                  <a:pt x="249" y="544"/>
                  <a:pt x="257" y="537"/>
                </a:cubicBezTo>
                <a:cubicBezTo>
                  <a:pt x="265" y="521"/>
                  <a:pt x="255" y="512"/>
                  <a:pt x="239" y="504"/>
                </a:cubicBezTo>
                <a:cubicBezTo>
                  <a:pt x="231" y="496"/>
                  <a:pt x="193" y="458"/>
                  <a:pt x="193" y="450"/>
                </a:cubicBezTo>
                <a:cubicBezTo>
                  <a:pt x="185" y="442"/>
                  <a:pt x="170" y="454"/>
                  <a:pt x="163" y="470"/>
                </a:cubicBezTo>
                <a:cubicBezTo>
                  <a:pt x="155" y="477"/>
                  <a:pt x="100" y="489"/>
                  <a:pt x="77" y="458"/>
                </a:cubicBezTo>
                <a:cubicBezTo>
                  <a:pt x="62" y="427"/>
                  <a:pt x="79" y="407"/>
                  <a:pt x="89" y="390"/>
                </a:cubicBezTo>
                <a:cubicBezTo>
                  <a:pt x="112" y="375"/>
                  <a:pt x="116" y="372"/>
                  <a:pt x="154" y="365"/>
                </a:cubicBezTo>
                <a:cubicBezTo>
                  <a:pt x="193" y="365"/>
                  <a:pt x="170" y="326"/>
                  <a:pt x="147" y="318"/>
                </a:cubicBezTo>
                <a:cubicBezTo>
                  <a:pt x="119" y="307"/>
                  <a:pt x="58" y="299"/>
                  <a:pt x="31" y="341"/>
                </a:cubicBezTo>
                <a:cubicBezTo>
                  <a:pt x="8" y="372"/>
                  <a:pt x="0" y="403"/>
                  <a:pt x="0" y="442"/>
                </a:cubicBezTo>
                <a:cubicBezTo>
                  <a:pt x="8" y="481"/>
                  <a:pt x="23" y="520"/>
                  <a:pt x="31" y="535"/>
                </a:cubicBezTo>
                <a:cubicBezTo>
                  <a:pt x="45" y="558"/>
                  <a:pt x="85" y="566"/>
                  <a:pt x="116" y="582"/>
                </a:cubicBezTo>
                <a:cubicBezTo>
                  <a:pt x="147" y="597"/>
                  <a:pt x="170" y="605"/>
                  <a:pt x="185" y="628"/>
                </a:cubicBezTo>
                <a:cubicBezTo>
                  <a:pt x="201" y="644"/>
                  <a:pt x="224" y="690"/>
                  <a:pt x="270" y="690"/>
                </a:cubicBezTo>
                <a:cubicBezTo>
                  <a:pt x="324" y="698"/>
                  <a:pt x="401" y="675"/>
                  <a:pt x="432" y="675"/>
                </a:cubicBezTo>
                <a:cubicBezTo>
                  <a:pt x="463" y="667"/>
                  <a:pt x="548" y="659"/>
                  <a:pt x="579" y="659"/>
                </a:cubicBezTo>
                <a:cubicBezTo>
                  <a:pt x="609" y="659"/>
                  <a:pt x="648" y="636"/>
                  <a:pt x="663" y="597"/>
                </a:cubicBezTo>
                <a:cubicBezTo>
                  <a:pt x="671" y="566"/>
                  <a:pt x="663" y="543"/>
                  <a:pt x="671" y="520"/>
                </a:cubicBezTo>
                <a:cubicBezTo>
                  <a:pt x="679" y="496"/>
                  <a:pt x="702" y="458"/>
                  <a:pt x="717" y="442"/>
                </a:cubicBezTo>
                <a:cubicBezTo>
                  <a:pt x="741" y="419"/>
                  <a:pt x="756" y="372"/>
                  <a:pt x="756" y="341"/>
                </a:cubicBezTo>
                <a:cubicBezTo>
                  <a:pt x="756" y="302"/>
                  <a:pt x="756" y="271"/>
                  <a:pt x="725" y="240"/>
                </a:cubicBezTo>
                <a:cubicBezTo>
                  <a:pt x="694" y="217"/>
                  <a:pt x="663" y="202"/>
                  <a:pt x="656" y="178"/>
                </a:cubicBezTo>
                <a:cubicBezTo>
                  <a:pt x="648" y="147"/>
                  <a:pt x="625" y="85"/>
                  <a:pt x="586" y="54"/>
                </a:cubicBezTo>
                <a:cubicBezTo>
                  <a:pt x="540" y="23"/>
                  <a:pt x="494" y="8"/>
                  <a:pt x="455" y="8"/>
                </a:cubicBezTo>
                <a:cubicBezTo>
                  <a:pt x="417" y="0"/>
                  <a:pt x="355" y="8"/>
                  <a:pt x="332" y="23"/>
                </a:cubicBezTo>
                <a:cubicBezTo>
                  <a:pt x="309" y="31"/>
                  <a:pt x="262" y="54"/>
                  <a:pt x="247" y="62"/>
                </a:cubicBezTo>
                <a:cubicBezTo>
                  <a:pt x="224" y="70"/>
                  <a:pt x="162" y="78"/>
                  <a:pt x="131" y="109"/>
                </a:cubicBezTo>
                <a:cubicBezTo>
                  <a:pt x="108" y="140"/>
                  <a:pt x="85" y="194"/>
                  <a:pt x="100" y="233"/>
                </a:cubicBezTo>
                <a:cubicBezTo>
                  <a:pt x="108" y="271"/>
                  <a:pt x="139" y="302"/>
                  <a:pt x="170" y="302"/>
                </a:cubicBezTo>
                <a:cubicBezTo>
                  <a:pt x="210" y="302"/>
                  <a:pt x="224" y="268"/>
                  <a:pt x="204" y="263"/>
                </a:cubicBezTo>
                <a:close/>
              </a:path>
            </a:pathLst>
          </a:custGeom>
          <a:solidFill>
            <a:srgbClr val="99CCFF"/>
          </a:solidFill>
          <a:ln w="6350" cap="flat">
            <a:solidFill>
              <a:srgbClr val="3366FF"/>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grpSp>
        <p:nvGrpSpPr>
          <p:cNvPr id="356686" name="Group 334"/>
          <p:cNvGrpSpPr>
            <a:grpSpLocks/>
          </p:cNvGrpSpPr>
          <p:nvPr/>
        </p:nvGrpSpPr>
        <p:grpSpPr bwMode="auto">
          <a:xfrm rot="-2163174">
            <a:off x="3092285" y="6019800"/>
            <a:ext cx="877888" cy="711200"/>
            <a:chOff x="921" y="574"/>
            <a:chExt cx="553" cy="448"/>
          </a:xfrm>
        </p:grpSpPr>
        <p:grpSp>
          <p:nvGrpSpPr>
            <p:cNvPr id="356687" name="Group 335"/>
            <p:cNvGrpSpPr>
              <a:grpSpLocks noChangeAspect="1"/>
            </p:cNvGrpSpPr>
            <p:nvPr/>
          </p:nvGrpSpPr>
          <p:grpSpPr bwMode="auto">
            <a:xfrm rot="16200000">
              <a:off x="960" y="740"/>
              <a:ext cx="58" cy="136"/>
              <a:chOff x="913" y="480"/>
              <a:chExt cx="58" cy="136"/>
            </a:xfrm>
          </p:grpSpPr>
          <p:sp>
            <p:nvSpPr>
              <p:cNvPr id="356688" name="Rectangle 336"/>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689" name="Oval 337"/>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690" name="Group 338"/>
            <p:cNvGrpSpPr>
              <a:grpSpLocks noChangeAspect="1"/>
            </p:cNvGrpSpPr>
            <p:nvPr/>
          </p:nvGrpSpPr>
          <p:grpSpPr bwMode="auto">
            <a:xfrm rot="5400000" flipH="1">
              <a:off x="1377" y="729"/>
              <a:ext cx="58" cy="136"/>
              <a:chOff x="913" y="480"/>
              <a:chExt cx="58" cy="136"/>
            </a:xfrm>
          </p:grpSpPr>
          <p:sp>
            <p:nvSpPr>
              <p:cNvPr id="356691" name="Rectangle 339"/>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692" name="Oval 340"/>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693" name="Group 341"/>
            <p:cNvGrpSpPr>
              <a:grpSpLocks noChangeAspect="1"/>
            </p:cNvGrpSpPr>
            <p:nvPr/>
          </p:nvGrpSpPr>
          <p:grpSpPr bwMode="auto">
            <a:xfrm rot="-2311811">
              <a:off x="1068" y="574"/>
              <a:ext cx="58" cy="136"/>
              <a:chOff x="913" y="480"/>
              <a:chExt cx="58" cy="136"/>
            </a:xfrm>
          </p:grpSpPr>
          <p:sp>
            <p:nvSpPr>
              <p:cNvPr id="356694" name="Rectangle 342"/>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695" name="Oval 343"/>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696" name="Group 344"/>
            <p:cNvGrpSpPr>
              <a:grpSpLocks noChangeAspect="1"/>
            </p:cNvGrpSpPr>
            <p:nvPr/>
          </p:nvGrpSpPr>
          <p:grpSpPr bwMode="auto">
            <a:xfrm rot="2311811" flipH="1">
              <a:off x="1264" y="574"/>
              <a:ext cx="58" cy="136"/>
              <a:chOff x="913" y="480"/>
              <a:chExt cx="58" cy="136"/>
            </a:xfrm>
          </p:grpSpPr>
          <p:sp>
            <p:nvSpPr>
              <p:cNvPr id="356697" name="Rectangle 345"/>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698" name="Oval 346"/>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699" name="Group 347"/>
            <p:cNvGrpSpPr>
              <a:grpSpLocks noChangeAspect="1"/>
            </p:cNvGrpSpPr>
            <p:nvPr/>
          </p:nvGrpSpPr>
          <p:grpSpPr bwMode="auto">
            <a:xfrm rot="2311811" flipV="1">
              <a:off x="1068" y="886"/>
              <a:ext cx="58" cy="136"/>
              <a:chOff x="913" y="480"/>
              <a:chExt cx="58" cy="136"/>
            </a:xfrm>
          </p:grpSpPr>
          <p:sp>
            <p:nvSpPr>
              <p:cNvPr id="356700" name="Rectangle 348"/>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01" name="Oval 349"/>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702" name="Group 350"/>
            <p:cNvGrpSpPr>
              <a:grpSpLocks noChangeAspect="1"/>
            </p:cNvGrpSpPr>
            <p:nvPr/>
          </p:nvGrpSpPr>
          <p:grpSpPr bwMode="auto">
            <a:xfrm rot="-2311811" flipH="1" flipV="1">
              <a:off x="1264" y="886"/>
              <a:ext cx="58" cy="136"/>
              <a:chOff x="913" y="480"/>
              <a:chExt cx="58" cy="136"/>
            </a:xfrm>
          </p:grpSpPr>
          <p:sp>
            <p:nvSpPr>
              <p:cNvPr id="356703" name="Rectangle 351"/>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04" name="Oval 352"/>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sp>
          <p:nvSpPr>
            <p:cNvPr id="356705" name="Oval 353"/>
            <p:cNvSpPr>
              <a:spLocks noChangeArrowheads="1"/>
            </p:cNvSpPr>
            <p:nvPr/>
          </p:nvSpPr>
          <p:spPr bwMode="auto">
            <a:xfrm>
              <a:off x="1036" y="655"/>
              <a:ext cx="318" cy="278"/>
            </a:xfrm>
            <a:prstGeom prst="ellipse">
              <a:avLst/>
            </a:prstGeom>
            <a:solidFill>
              <a:srgbClr val="CCCCFF"/>
            </a:solidFill>
            <a:ln w="6350">
              <a:solidFill>
                <a:srgbClr val="9966FF"/>
              </a:solidFill>
              <a:miter lim="800000"/>
              <a:headEnd/>
              <a:tailEnd/>
            </a:ln>
          </p:spPr>
          <p:txBody>
            <a:bodyPr/>
            <a:lstStyle/>
            <a:p>
              <a:endParaRPr lang="en-US" sz="1400">
                <a:latin typeface="Arial" panose="020B0604020202020204" pitchFamily="34" charset="0"/>
                <a:cs typeface="Arial" panose="020B0604020202020204" pitchFamily="34" charset="0"/>
              </a:endParaRPr>
            </a:p>
          </p:txBody>
        </p:sp>
        <p:grpSp>
          <p:nvGrpSpPr>
            <p:cNvPr id="356706" name="Group 354"/>
            <p:cNvGrpSpPr>
              <a:grpSpLocks noChangeAspect="1"/>
            </p:cNvGrpSpPr>
            <p:nvPr/>
          </p:nvGrpSpPr>
          <p:grpSpPr bwMode="auto">
            <a:xfrm>
              <a:off x="1118" y="710"/>
              <a:ext cx="155" cy="172"/>
              <a:chOff x="1941" y="1221"/>
              <a:chExt cx="1881" cy="2079"/>
            </a:xfrm>
          </p:grpSpPr>
          <p:sp>
            <p:nvSpPr>
              <p:cNvPr id="356707" name="Freeform 70"/>
              <p:cNvSpPr>
                <a:spLocks noChangeAspect="1"/>
              </p:cNvSpPr>
              <p:nvPr/>
            </p:nvSpPr>
            <p:spPr bwMode="auto">
              <a:xfrm>
                <a:off x="2238" y="1821"/>
                <a:ext cx="1299" cy="1239"/>
              </a:xfrm>
              <a:custGeom>
                <a:avLst/>
                <a:gdLst>
                  <a:gd name="T0" fmla="*/ 420 w 840"/>
                  <a:gd name="T1" fmla="*/ 802 h 802"/>
                  <a:gd name="T2" fmla="*/ 0 w 840"/>
                  <a:gd name="T3" fmla="*/ 0 h 802"/>
                  <a:gd name="T4" fmla="*/ 840 w 840"/>
                  <a:gd name="T5" fmla="*/ 0 h 802"/>
                  <a:gd name="T6" fmla="*/ 420 w 840"/>
                  <a:gd name="T7" fmla="*/ 802 h 802"/>
                  <a:gd name="T8" fmla="*/ 0 60000 65536"/>
                  <a:gd name="T9" fmla="*/ 0 60000 65536"/>
                  <a:gd name="T10" fmla="*/ 0 60000 65536"/>
                  <a:gd name="T11" fmla="*/ 0 60000 65536"/>
                  <a:gd name="T12" fmla="*/ 0 w 840"/>
                  <a:gd name="T13" fmla="*/ 0 h 802"/>
                  <a:gd name="T14" fmla="*/ 840 w 840"/>
                  <a:gd name="T15" fmla="*/ 802 h 802"/>
                </a:gdLst>
                <a:ahLst/>
                <a:cxnLst>
                  <a:cxn ang="T8">
                    <a:pos x="T0" y="T1"/>
                  </a:cxn>
                  <a:cxn ang="T9">
                    <a:pos x="T2" y="T3"/>
                  </a:cxn>
                  <a:cxn ang="T10">
                    <a:pos x="T4" y="T5"/>
                  </a:cxn>
                  <a:cxn ang="T11">
                    <a:pos x="T6" y="T7"/>
                  </a:cxn>
                </a:cxnLst>
                <a:rect l="T12" t="T13" r="T14" b="T15"/>
                <a:pathLst>
                  <a:path w="840" h="802">
                    <a:moveTo>
                      <a:pt x="420" y="802"/>
                    </a:moveTo>
                    <a:lnTo>
                      <a:pt x="0" y="0"/>
                    </a:lnTo>
                    <a:lnTo>
                      <a:pt x="840" y="0"/>
                    </a:lnTo>
                    <a:lnTo>
                      <a:pt x="420" y="802"/>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08" name="Freeform 71"/>
              <p:cNvSpPr>
                <a:spLocks noChangeAspect="1"/>
              </p:cNvSpPr>
              <p:nvPr/>
            </p:nvSpPr>
            <p:spPr bwMode="auto">
              <a:xfrm>
                <a:off x="1941" y="2783"/>
                <a:ext cx="948" cy="517"/>
              </a:xfrm>
              <a:custGeom>
                <a:avLst/>
                <a:gdLst>
                  <a:gd name="T0" fmla="*/ 613 w 613"/>
                  <a:gd name="T1" fmla="*/ 179 h 335"/>
                  <a:gd name="T2" fmla="*/ 612 w 613"/>
                  <a:gd name="T3" fmla="*/ 335 h 335"/>
                  <a:gd name="T4" fmla="*/ 0 w 613"/>
                  <a:gd name="T5" fmla="*/ 0 h 335"/>
                  <a:gd name="T6" fmla="*/ 611 w 613"/>
                  <a:gd name="T7" fmla="*/ 180 h 335"/>
                  <a:gd name="T8" fmla="*/ 613 w 613"/>
                  <a:gd name="T9" fmla="*/ 179 h 335"/>
                  <a:gd name="T10" fmla="*/ 0 60000 65536"/>
                  <a:gd name="T11" fmla="*/ 0 60000 65536"/>
                  <a:gd name="T12" fmla="*/ 0 60000 65536"/>
                  <a:gd name="T13" fmla="*/ 0 60000 65536"/>
                  <a:gd name="T14" fmla="*/ 0 60000 65536"/>
                  <a:gd name="T15" fmla="*/ 0 w 613"/>
                  <a:gd name="T16" fmla="*/ 0 h 335"/>
                  <a:gd name="T17" fmla="*/ 613 w 613"/>
                  <a:gd name="T18" fmla="*/ 335 h 335"/>
                </a:gdLst>
                <a:ahLst/>
                <a:cxnLst>
                  <a:cxn ang="T10">
                    <a:pos x="T0" y="T1"/>
                  </a:cxn>
                  <a:cxn ang="T11">
                    <a:pos x="T2" y="T3"/>
                  </a:cxn>
                  <a:cxn ang="T12">
                    <a:pos x="T4" y="T5"/>
                  </a:cxn>
                  <a:cxn ang="T13">
                    <a:pos x="T6" y="T7"/>
                  </a:cxn>
                  <a:cxn ang="T14">
                    <a:pos x="T8" y="T9"/>
                  </a:cxn>
                </a:cxnLst>
                <a:rect l="T15" t="T16" r="T17" b="T18"/>
                <a:pathLst>
                  <a:path w="613" h="335">
                    <a:moveTo>
                      <a:pt x="613" y="179"/>
                    </a:moveTo>
                    <a:lnTo>
                      <a:pt x="612" y="335"/>
                    </a:lnTo>
                    <a:lnTo>
                      <a:pt x="0" y="0"/>
                    </a:lnTo>
                    <a:lnTo>
                      <a:pt x="611" y="180"/>
                    </a:lnTo>
                    <a:lnTo>
                      <a:pt x="613" y="179"/>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09" name="Freeform 72"/>
              <p:cNvSpPr>
                <a:spLocks noChangeAspect="1"/>
              </p:cNvSpPr>
              <p:nvPr/>
            </p:nvSpPr>
            <p:spPr bwMode="auto">
              <a:xfrm>
                <a:off x="1941" y="2783"/>
                <a:ext cx="948" cy="517"/>
              </a:xfrm>
              <a:custGeom>
                <a:avLst/>
                <a:gdLst>
                  <a:gd name="T0" fmla="*/ 613 w 613"/>
                  <a:gd name="T1" fmla="*/ 179 h 335"/>
                  <a:gd name="T2" fmla="*/ 612 w 613"/>
                  <a:gd name="T3" fmla="*/ 335 h 335"/>
                  <a:gd name="T4" fmla="*/ 0 w 613"/>
                  <a:gd name="T5" fmla="*/ 0 h 335"/>
                  <a:gd name="T6" fmla="*/ 611 w 613"/>
                  <a:gd name="T7" fmla="*/ 180 h 335"/>
                  <a:gd name="T8" fmla="*/ 613 w 613"/>
                  <a:gd name="T9" fmla="*/ 179 h 335"/>
                  <a:gd name="T10" fmla="*/ 0 60000 65536"/>
                  <a:gd name="T11" fmla="*/ 0 60000 65536"/>
                  <a:gd name="T12" fmla="*/ 0 60000 65536"/>
                  <a:gd name="T13" fmla="*/ 0 60000 65536"/>
                  <a:gd name="T14" fmla="*/ 0 60000 65536"/>
                  <a:gd name="T15" fmla="*/ 0 w 613"/>
                  <a:gd name="T16" fmla="*/ 0 h 335"/>
                  <a:gd name="T17" fmla="*/ 613 w 613"/>
                  <a:gd name="T18" fmla="*/ 335 h 335"/>
                </a:gdLst>
                <a:ahLst/>
                <a:cxnLst>
                  <a:cxn ang="T10">
                    <a:pos x="T0" y="T1"/>
                  </a:cxn>
                  <a:cxn ang="T11">
                    <a:pos x="T2" y="T3"/>
                  </a:cxn>
                  <a:cxn ang="T12">
                    <a:pos x="T4" y="T5"/>
                  </a:cxn>
                  <a:cxn ang="T13">
                    <a:pos x="T6" y="T7"/>
                  </a:cxn>
                  <a:cxn ang="T14">
                    <a:pos x="T8" y="T9"/>
                  </a:cxn>
                </a:cxnLst>
                <a:rect l="T15" t="T16" r="T17" b="T18"/>
                <a:pathLst>
                  <a:path w="613" h="335">
                    <a:moveTo>
                      <a:pt x="613" y="179"/>
                    </a:moveTo>
                    <a:lnTo>
                      <a:pt x="612" y="335"/>
                    </a:lnTo>
                    <a:lnTo>
                      <a:pt x="0" y="0"/>
                    </a:lnTo>
                    <a:lnTo>
                      <a:pt x="611" y="180"/>
                    </a:lnTo>
                    <a:lnTo>
                      <a:pt x="613" y="179"/>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10" name="Freeform 73"/>
              <p:cNvSpPr>
                <a:spLocks noChangeAspect="1"/>
              </p:cNvSpPr>
              <p:nvPr/>
            </p:nvSpPr>
            <p:spPr bwMode="auto">
              <a:xfrm>
                <a:off x="2888" y="2757"/>
                <a:ext cx="930" cy="543"/>
              </a:xfrm>
              <a:custGeom>
                <a:avLst/>
                <a:gdLst>
                  <a:gd name="T0" fmla="*/ 2 w 601"/>
                  <a:gd name="T1" fmla="*/ 195 h 351"/>
                  <a:gd name="T2" fmla="*/ 0 w 601"/>
                  <a:gd name="T3" fmla="*/ 351 h 351"/>
                  <a:gd name="T4" fmla="*/ 601 w 601"/>
                  <a:gd name="T5" fmla="*/ 0 h 351"/>
                  <a:gd name="T6" fmla="*/ 2 w 601"/>
                  <a:gd name="T7" fmla="*/ 197 h 351"/>
                  <a:gd name="T8" fmla="*/ 2 w 601"/>
                  <a:gd name="T9" fmla="*/ 195 h 351"/>
                  <a:gd name="T10" fmla="*/ 0 60000 65536"/>
                  <a:gd name="T11" fmla="*/ 0 60000 65536"/>
                  <a:gd name="T12" fmla="*/ 0 60000 65536"/>
                  <a:gd name="T13" fmla="*/ 0 60000 65536"/>
                  <a:gd name="T14" fmla="*/ 0 60000 65536"/>
                  <a:gd name="T15" fmla="*/ 0 w 601"/>
                  <a:gd name="T16" fmla="*/ 0 h 351"/>
                  <a:gd name="T17" fmla="*/ 601 w 601"/>
                  <a:gd name="T18" fmla="*/ 351 h 351"/>
                </a:gdLst>
                <a:ahLst/>
                <a:cxnLst>
                  <a:cxn ang="T10">
                    <a:pos x="T0" y="T1"/>
                  </a:cxn>
                  <a:cxn ang="T11">
                    <a:pos x="T2" y="T3"/>
                  </a:cxn>
                  <a:cxn ang="T12">
                    <a:pos x="T4" y="T5"/>
                  </a:cxn>
                  <a:cxn ang="T13">
                    <a:pos x="T6" y="T7"/>
                  </a:cxn>
                  <a:cxn ang="T14">
                    <a:pos x="T8" y="T9"/>
                  </a:cxn>
                </a:cxnLst>
                <a:rect l="T15" t="T16" r="T17" b="T18"/>
                <a:pathLst>
                  <a:path w="601" h="351">
                    <a:moveTo>
                      <a:pt x="2" y="195"/>
                    </a:moveTo>
                    <a:lnTo>
                      <a:pt x="0" y="351"/>
                    </a:lnTo>
                    <a:lnTo>
                      <a:pt x="601" y="0"/>
                    </a:lnTo>
                    <a:lnTo>
                      <a:pt x="2" y="197"/>
                    </a:lnTo>
                    <a:lnTo>
                      <a:pt x="2" y="195"/>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11" name="Freeform 74"/>
              <p:cNvSpPr>
                <a:spLocks noChangeAspect="1"/>
              </p:cNvSpPr>
              <p:nvPr/>
            </p:nvSpPr>
            <p:spPr bwMode="auto">
              <a:xfrm>
                <a:off x="2888" y="2757"/>
                <a:ext cx="930" cy="543"/>
              </a:xfrm>
              <a:custGeom>
                <a:avLst/>
                <a:gdLst>
                  <a:gd name="T0" fmla="*/ 2 w 601"/>
                  <a:gd name="T1" fmla="*/ 195 h 351"/>
                  <a:gd name="T2" fmla="*/ 0 w 601"/>
                  <a:gd name="T3" fmla="*/ 351 h 351"/>
                  <a:gd name="T4" fmla="*/ 601 w 601"/>
                  <a:gd name="T5" fmla="*/ 0 h 351"/>
                  <a:gd name="T6" fmla="*/ 2 w 601"/>
                  <a:gd name="T7" fmla="*/ 197 h 351"/>
                  <a:gd name="T8" fmla="*/ 2 w 601"/>
                  <a:gd name="T9" fmla="*/ 195 h 351"/>
                  <a:gd name="T10" fmla="*/ 0 60000 65536"/>
                  <a:gd name="T11" fmla="*/ 0 60000 65536"/>
                  <a:gd name="T12" fmla="*/ 0 60000 65536"/>
                  <a:gd name="T13" fmla="*/ 0 60000 65536"/>
                  <a:gd name="T14" fmla="*/ 0 60000 65536"/>
                  <a:gd name="T15" fmla="*/ 0 w 601"/>
                  <a:gd name="T16" fmla="*/ 0 h 351"/>
                  <a:gd name="T17" fmla="*/ 601 w 601"/>
                  <a:gd name="T18" fmla="*/ 351 h 351"/>
                </a:gdLst>
                <a:ahLst/>
                <a:cxnLst>
                  <a:cxn ang="T10">
                    <a:pos x="T0" y="T1"/>
                  </a:cxn>
                  <a:cxn ang="T11">
                    <a:pos x="T2" y="T3"/>
                  </a:cxn>
                  <a:cxn ang="T12">
                    <a:pos x="T4" y="T5"/>
                  </a:cxn>
                  <a:cxn ang="T13">
                    <a:pos x="T6" y="T7"/>
                  </a:cxn>
                  <a:cxn ang="T14">
                    <a:pos x="T8" y="T9"/>
                  </a:cxn>
                </a:cxnLst>
                <a:rect l="T15" t="T16" r="T17" b="T18"/>
                <a:pathLst>
                  <a:path w="601" h="351">
                    <a:moveTo>
                      <a:pt x="2" y="195"/>
                    </a:moveTo>
                    <a:lnTo>
                      <a:pt x="0" y="351"/>
                    </a:lnTo>
                    <a:lnTo>
                      <a:pt x="601" y="0"/>
                    </a:lnTo>
                    <a:lnTo>
                      <a:pt x="2" y="197"/>
                    </a:lnTo>
                    <a:lnTo>
                      <a:pt x="2" y="195"/>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12" name="Freeform 75"/>
              <p:cNvSpPr>
                <a:spLocks noChangeAspect="1"/>
              </p:cNvSpPr>
              <p:nvPr/>
            </p:nvSpPr>
            <p:spPr bwMode="auto">
              <a:xfrm>
                <a:off x="1941" y="1221"/>
                <a:ext cx="926" cy="600"/>
              </a:xfrm>
              <a:custGeom>
                <a:avLst/>
                <a:gdLst>
                  <a:gd name="T0" fmla="*/ 598 w 598"/>
                  <a:gd name="T1" fmla="*/ 0 h 388"/>
                  <a:gd name="T2" fmla="*/ 0 w 598"/>
                  <a:gd name="T3" fmla="*/ 314 h 388"/>
                  <a:gd name="T4" fmla="*/ 191 w 598"/>
                  <a:gd name="T5" fmla="*/ 388 h 388"/>
                  <a:gd name="T6" fmla="*/ 598 w 598"/>
                  <a:gd name="T7" fmla="*/ 0 h 388"/>
                  <a:gd name="T8" fmla="*/ 0 60000 65536"/>
                  <a:gd name="T9" fmla="*/ 0 60000 65536"/>
                  <a:gd name="T10" fmla="*/ 0 60000 65536"/>
                  <a:gd name="T11" fmla="*/ 0 60000 65536"/>
                  <a:gd name="T12" fmla="*/ 0 w 598"/>
                  <a:gd name="T13" fmla="*/ 0 h 388"/>
                  <a:gd name="T14" fmla="*/ 598 w 598"/>
                  <a:gd name="T15" fmla="*/ 388 h 388"/>
                </a:gdLst>
                <a:ahLst/>
                <a:cxnLst>
                  <a:cxn ang="T8">
                    <a:pos x="T0" y="T1"/>
                  </a:cxn>
                  <a:cxn ang="T9">
                    <a:pos x="T2" y="T3"/>
                  </a:cxn>
                  <a:cxn ang="T10">
                    <a:pos x="T4" y="T5"/>
                  </a:cxn>
                  <a:cxn ang="T11">
                    <a:pos x="T6" y="T7"/>
                  </a:cxn>
                </a:cxnLst>
                <a:rect l="T12" t="T13" r="T14" b="T15"/>
                <a:pathLst>
                  <a:path w="598" h="388">
                    <a:moveTo>
                      <a:pt x="598" y="0"/>
                    </a:moveTo>
                    <a:lnTo>
                      <a:pt x="0" y="314"/>
                    </a:lnTo>
                    <a:lnTo>
                      <a:pt x="191" y="388"/>
                    </a:lnTo>
                    <a:lnTo>
                      <a:pt x="598"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13" name="Freeform 76"/>
              <p:cNvSpPr>
                <a:spLocks noChangeAspect="1"/>
              </p:cNvSpPr>
              <p:nvPr/>
            </p:nvSpPr>
            <p:spPr bwMode="auto">
              <a:xfrm>
                <a:off x="1941" y="1707"/>
                <a:ext cx="291" cy="1076"/>
              </a:xfrm>
              <a:custGeom>
                <a:avLst/>
                <a:gdLst>
                  <a:gd name="T0" fmla="*/ 188 w 188"/>
                  <a:gd name="T1" fmla="*/ 74 h 696"/>
                  <a:gd name="T2" fmla="*/ 0 w 188"/>
                  <a:gd name="T3" fmla="*/ 696 h 696"/>
                  <a:gd name="T4" fmla="*/ 0 w 188"/>
                  <a:gd name="T5" fmla="*/ 0 h 696"/>
                  <a:gd name="T6" fmla="*/ 188 w 188"/>
                  <a:gd name="T7" fmla="*/ 74 h 696"/>
                  <a:gd name="T8" fmla="*/ 0 60000 65536"/>
                  <a:gd name="T9" fmla="*/ 0 60000 65536"/>
                  <a:gd name="T10" fmla="*/ 0 60000 65536"/>
                  <a:gd name="T11" fmla="*/ 0 60000 65536"/>
                  <a:gd name="T12" fmla="*/ 0 w 188"/>
                  <a:gd name="T13" fmla="*/ 0 h 696"/>
                  <a:gd name="T14" fmla="*/ 188 w 188"/>
                  <a:gd name="T15" fmla="*/ 696 h 696"/>
                </a:gdLst>
                <a:ahLst/>
                <a:cxnLst>
                  <a:cxn ang="T8">
                    <a:pos x="T0" y="T1"/>
                  </a:cxn>
                  <a:cxn ang="T9">
                    <a:pos x="T2" y="T3"/>
                  </a:cxn>
                  <a:cxn ang="T10">
                    <a:pos x="T4" y="T5"/>
                  </a:cxn>
                  <a:cxn ang="T11">
                    <a:pos x="T6" y="T7"/>
                  </a:cxn>
                </a:cxnLst>
                <a:rect l="T12" t="T13" r="T14" b="T15"/>
                <a:pathLst>
                  <a:path w="188" h="696">
                    <a:moveTo>
                      <a:pt x="188" y="74"/>
                    </a:moveTo>
                    <a:lnTo>
                      <a:pt x="0" y="696"/>
                    </a:lnTo>
                    <a:lnTo>
                      <a:pt x="0" y="0"/>
                    </a:lnTo>
                    <a:lnTo>
                      <a:pt x="188" y="74"/>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14" name="Freeform 77"/>
              <p:cNvSpPr>
                <a:spLocks noChangeAspect="1"/>
              </p:cNvSpPr>
              <p:nvPr/>
            </p:nvSpPr>
            <p:spPr bwMode="auto">
              <a:xfrm>
                <a:off x="2874" y="1221"/>
                <a:ext cx="948" cy="597"/>
              </a:xfrm>
              <a:custGeom>
                <a:avLst/>
                <a:gdLst>
                  <a:gd name="T0" fmla="*/ 0 w 613"/>
                  <a:gd name="T1" fmla="*/ 0 h 386"/>
                  <a:gd name="T2" fmla="*/ 613 w 613"/>
                  <a:gd name="T3" fmla="*/ 318 h 386"/>
                  <a:gd name="T4" fmla="*/ 428 w 613"/>
                  <a:gd name="T5" fmla="*/ 386 h 386"/>
                  <a:gd name="T6" fmla="*/ 0 w 613"/>
                  <a:gd name="T7" fmla="*/ 0 h 386"/>
                  <a:gd name="T8" fmla="*/ 0 60000 65536"/>
                  <a:gd name="T9" fmla="*/ 0 60000 65536"/>
                  <a:gd name="T10" fmla="*/ 0 60000 65536"/>
                  <a:gd name="T11" fmla="*/ 0 60000 65536"/>
                  <a:gd name="T12" fmla="*/ 0 w 613"/>
                  <a:gd name="T13" fmla="*/ 0 h 386"/>
                  <a:gd name="T14" fmla="*/ 613 w 613"/>
                  <a:gd name="T15" fmla="*/ 386 h 386"/>
                </a:gdLst>
                <a:ahLst/>
                <a:cxnLst>
                  <a:cxn ang="T8">
                    <a:pos x="T0" y="T1"/>
                  </a:cxn>
                  <a:cxn ang="T9">
                    <a:pos x="T2" y="T3"/>
                  </a:cxn>
                  <a:cxn ang="T10">
                    <a:pos x="T4" y="T5"/>
                  </a:cxn>
                  <a:cxn ang="T11">
                    <a:pos x="T6" y="T7"/>
                  </a:cxn>
                </a:cxnLst>
                <a:rect l="T12" t="T13" r="T14" b="T15"/>
                <a:pathLst>
                  <a:path w="613" h="386">
                    <a:moveTo>
                      <a:pt x="0" y="0"/>
                    </a:moveTo>
                    <a:lnTo>
                      <a:pt x="613" y="318"/>
                    </a:lnTo>
                    <a:lnTo>
                      <a:pt x="428" y="386"/>
                    </a:lnTo>
                    <a:lnTo>
                      <a:pt x="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15" name="Freeform 78"/>
              <p:cNvSpPr>
                <a:spLocks noChangeAspect="1"/>
              </p:cNvSpPr>
              <p:nvPr/>
            </p:nvSpPr>
            <p:spPr bwMode="auto">
              <a:xfrm>
                <a:off x="3540" y="1713"/>
                <a:ext cx="282" cy="1044"/>
              </a:xfrm>
              <a:custGeom>
                <a:avLst/>
                <a:gdLst>
                  <a:gd name="T0" fmla="*/ 0 w 182"/>
                  <a:gd name="T1" fmla="*/ 67 h 676"/>
                  <a:gd name="T2" fmla="*/ 182 w 182"/>
                  <a:gd name="T3" fmla="*/ 676 h 676"/>
                  <a:gd name="T4" fmla="*/ 182 w 182"/>
                  <a:gd name="T5" fmla="*/ 0 h 676"/>
                  <a:gd name="T6" fmla="*/ 0 w 182"/>
                  <a:gd name="T7" fmla="*/ 67 h 676"/>
                  <a:gd name="T8" fmla="*/ 0 60000 65536"/>
                  <a:gd name="T9" fmla="*/ 0 60000 65536"/>
                  <a:gd name="T10" fmla="*/ 0 60000 65536"/>
                  <a:gd name="T11" fmla="*/ 0 60000 65536"/>
                  <a:gd name="T12" fmla="*/ 0 w 182"/>
                  <a:gd name="T13" fmla="*/ 0 h 676"/>
                  <a:gd name="T14" fmla="*/ 182 w 182"/>
                  <a:gd name="T15" fmla="*/ 676 h 676"/>
                </a:gdLst>
                <a:ahLst/>
                <a:cxnLst>
                  <a:cxn ang="T8">
                    <a:pos x="T0" y="T1"/>
                  </a:cxn>
                  <a:cxn ang="T9">
                    <a:pos x="T2" y="T3"/>
                  </a:cxn>
                  <a:cxn ang="T10">
                    <a:pos x="T4" y="T5"/>
                  </a:cxn>
                  <a:cxn ang="T11">
                    <a:pos x="T6" y="T7"/>
                  </a:cxn>
                </a:cxnLst>
                <a:rect l="T12" t="T13" r="T14" b="T15"/>
                <a:pathLst>
                  <a:path w="182" h="676">
                    <a:moveTo>
                      <a:pt x="0" y="67"/>
                    </a:moveTo>
                    <a:lnTo>
                      <a:pt x="182" y="676"/>
                    </a:lnTo>
                    <a:lnTo>
                      <a:pt x="182" y="0"/>
                    </a:lnTo>
                    <a:lnTo>
                      <a:pt x="0" y="67"/>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16" name="Freeform 79"/>
              <p:cNvSpPr>
                <a:spLocks noChangeAspect="1"/>
              </p:cNvSpPr>
              <p:nvPr/>
            </p:nvSpPr>
            <p:spPr bwMode="auto">
              <a:xfrm>
                <a:off x="3540" y="1713"/>
                <a:ext cx="282" cy="1044"/>
              </a:xfrm>
              <a:custGeom>
                <a:avLst/>
                <a:gdLst>
                  <a:gd name="T0" fmla="*/ 0 w 182"/>
                  <a:gd name="T1" fmla="*/ 67 h 676"/>
                  <a:gd name="T2" fmla="*/ 182 w 182"/>
                  <a:gd name="T3" fmla="*/ 676 h 676"/>
                  <a:gd name="T4" fmla="*/ 182 w 182"/>
                  <a:gd name="T5" fmla="*/ 0 h 676"/>
                  <a:gd name="T6" fmla="*/ 0 w 182"/>
                  <a:gd name="T7" fmla="*/ 67 h 676"/>
                  <a:gd name="T8" fmla="*/ 0 60000 65536"/>
                  <a:gd name="T9" fmla="*/ 0 60000 65536"/>
                  <a:gd name="T10" fmla="*/ 0 60000 65536"/>
                  <a:gd name="T11" fmla="*/ 0 60000 65536"/>
                  <a:gd name="T12" fmla="*/ 0 w 182"/>
                  <a:gd name="T13" fmla="*/ 0 h 676"/>
                  <a:gd name="T14" fmla="*/ 182 w 182"/>
                  <a:gd name="T15" fmla="*/ 676 h 676"/>
                </a:gdLst>
                <a:ahLst/>
                <a:cxnLst>
                  <a:cxn ang="T8">
                    <a:pos x="T0" y="T1"/>
                  </a:cxn>
                  <a:cxn ang="T9">
                    <a:pos x="T2" y="T3"/>
                  </a:cxn>
                  <a:cxn ang="T10">
                    <a:pos x="T4" y="T5"/>
                  </a:cxn>
                  <a:cxn ang="T11">
                    <a:pos x="T6" y="T7"/>
                  </a:cxn>
                </a:cxnLst>
                <a:rect l="T12" t="T13" r="T14" b="T15"/>
                <a:pathLst>
                  <a:path w="182" h="676">
                    <a:moveTo>
                      <a:pt x="0" y="67"/>
                    </a:moveTo>
                    <a:lnTo>
                      <a:pt x="182" y="676"/>
                    </a:lnTo>
                    <a:lnTo>
                      <a:pt x="182" y="0"/>
                    </a:lnTo>
                    <a:lnTo>
                      <a:pt x="0" y="67"/>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17" name="Freeform 80"/>
              <p:cNvSpPr>
                <a:spLocks noChangeAspect="1"/>
              </p:cNvSpPr>
              <p:nvPr/>
            </p:nvSpPr>
            <p:spPr bwMode="auto">
              <a:xfrm>
                <a:off x="2232" y="1221"/>
                <a:ext cx="1305" cy="600"/>
              </a:xfrm>
              <a:custGeom>
                <a:avLst/>
                <a:gdLst>
                  <a:gd name="T0" fmla="*/ 410 w 844"/>
                  <a:gd name="T1" fmla="*/ 0 h 388"/>
                  <a:gd name="T2" fmla="*/ 0 w 844"/>
                  <a:gd name="T3" fmla="*/ 388 h 388"/>
                  <a:gd name="T4" fmla="*/ 844 w 844"/>
                  <a:gd name="T5" fmla="*/ 388 h 388"/>
                  <a:gd name="T6" fmla="*/ 410 w 844"/>
                  <a:gd name="T7" fmla="*/ 0 h 388"/>
                  <a:gd name="T8" fmla="*/ 0 60000 65536"/>
                  <a:gd name="T9" fmla="*/ 0 60000 65536"/>
                  <a:gd name="T10" fmla="*/ 0 60000 65536"/>
                  <a:gd name="T11" fmla="*/ 0 60000 65536"/>
                  <a:gd name="T12" fmla="*/ 0 w 844"/>
                  <a:gd name="T13" fmla="*/ 0 h 388"/>
                  <a:gd name="T14" fmla="*/ 844 w 844"/>
                  <a:gd name="T15" fmla="*/ 388 h 388"/>
                </a:gdLst>
                <a:ahLst/>
                <a:cxnLst>
                  <a:cxn ang="T8">
                    <a:pos x="T0" y="T1"/>
                  </a:cxn>
                  <a:cxn ang="T9">
                    <a:pos x="T2" y="T3"/>
                  </a:cxn>
                  <a:cxn ang="T10">
                    <a:pos x="T4" y="T5"/>
                  </a:cxn>
                  <a:cxn ang="T11">
                    <a:pos x="T6" y="T7"/>
                  </a:cxn>
                </a:cxnLst>
                <a:rect l="T12" t="T13" r="T14" b="T15"/>
                <a:pathLst>
                  <a:path w="844" h="388">
                    <a:moveTo>
                      <a:pt x="410" y="0"/>
                    </a:moveTo>
                    <a:lnTo>
                      <a:pt x="0" y="388"/>
                    </a:lnTo>
                    <a:lnTo>
                      <a:pt x="844" y="388"/>
                    </a:lnTo>
                    <a:lnTo>
                      <a:pt x="41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18" name="Freeform 81"/>
              <p:cNvSpPr>
                <a:spLocks noChangeAspect="1"/>
              </p:cNvSpPr>
              <p:nvPr/>
            </p:nvSpPr>
            <p:spPr bwMode="auto">
              <a:xfrm>
                <a:off x="2889" y="1824"/>
                <a:ext cx="929" cy="1235"/>
              </a:xfrm>
              <a:custGeom>
                <a:avLst/>
                <a:gdLst>
                  <a:gd name="T0" fmla="*/ 420 w 600"/>
                  <a:gd name="T1" fmla="*/ 0 h 799"/>
                  <a:gd name="T2" fmla="*/ 0 w 600"/>
                  <a:gd name="T3" fmla="*/ 799 h 799"/>
                  <a:gd name="T4" fmla="*/ 600 w 600"/>
                  <a:gd name="T5" fmla="*/ 604 h 799"/>
                  <a:gd name="T6" fmla="*/ 420 w 600"/>
                  <a:gd name="T7" fmla="*/ 0 h 799"/>
                  <a:gd name="T8" fmla="*/ 0 60000 65536"/>
                  <a:gd name="T9" fmla="*/ 0 60000 65536"/>
                  <a:gd name="T10" fmla="*/ 0 60000 65536"/>
                  <a:gd name="T11" fmla="*/ 0 60000 65536"/>
                  <a:gd name="T12" fmla="*/ 0 w 600"/>
                  <a:gd name="T13" fmla="*/ 0 h 799"/>
                  <a:gd name="T14" fmla="*/ 600 w 600"/>
                  <a:gd name="T15" fmla="*/ 799 h 799"/>
                </a:gdLst>
                <a:ahLst/>
                <a:cxnLst>
                  <a:cxn ang="T8">
                    <a:pos x="T0" y="T1"/>
                  </a:cxn>
                  <a:cxn ang="T9">
                    <a:pos x="T2" y="T3"/>
                  </a:cxn>
                  <a:cxn ang="T10">
                    <a:pos x="T4" y="T5"/>
                  </a:cxn>
                  <a:cxn ang="T11">
                    <a:pos x="T6" y="T7"/>
                  </a:cxn>
                </a:cxnLst>
                <a:rect l="T12" t="T13" r="T14" b="T15"/>
                <a:pathLst>
                  <a:path w="600" h="799">
                    <a:moveTo>
                      <a:pt x="420" y="0"/>
                    </a:moveTo>
                    <a:lnTo>
                      <a:pt x="0" y="799"/>
                    </a:lnTo>
                    <a:lnTo>
                      <a:pt x="600" y="604"/>
                    </a:lnTo>
                    <a:lnTo>
                      <a:pt x="42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19" name="Freeform 82"/>
              <p:cNvSpPr>
                <a:spLocks noChangeAspect="1"/>
              </p:cNvSpPr>
              <p:nvPr/>
            </p:nvSpPr>
            <p:spPr bwMode="auto">
              <a:xfrm>
                <a:off x="2889" y="1824"/>
                <a:ext cx="929" cy="1235"/>
              </a:xfrm>
              <a:custGeom>
                <a:avLst/>
                <a:gdLst>
                  <a:gd name="T0" fmla="*/ 420 w 600"/>
                  <a:gd name="T1" fmla="*/ 0 h 799"/>
                  <a:gd name="T2" fmla="*/ 0 w 600"/>
                  <a:gd name="T3" fmla="*/ 799 h 799"/>
                  <a:gd name="T4" fmla="*/ 600 w 600"/>
                  <a:gd name="T5" fmla="*/ 604 h 799"/>
                  <a:gd name="T6" fmla="*/ 420 w 600"/>
                  <a:gd name="T7" fmla="*/ 0 h 799"/>
                  <a:gd name="T8" fmla="*/ 0 60000 65536"/>
                  <a:gd name="T9" fmla="*/ 0 60000 65536"/>
                  <a:gd name="T10" fmla="*/ 0 60000 65536"/>
                  <a:gd name="T11" fmla="*/ 0 60000 65536"/>
                  <a:gd name="T12" fmla="*/ 0 w 600"/>
                  <a:gd name="T13" fmla="*/ 0 h 799"/>
                  <a:gd name="T14" fmla="*/ 600 w 600"/>
                  <a:gd name="T15" fmla="*/ 799 h 799"/>
                </a:gdLst>
                <a:ahLst/>
                <a:cxnLst>
                  <a:cxn ang="T8">
                    <a:pos x="T0" y="T1"/>
                  </a:cxn>
                  <a:cxn ang="T9">
                    <a:pos x="T2" y="T3"/>
                  </a:cxn>
                  <a:cxn ang="T10">
                    <a:pos x="T4" y="T5"/>
                  </a:cxn>
                  <a:cxn ang="T11">
                    <a:pos x="T6" y="T7"/>
                  </a:cxn>
                </a:cxnLst>
                <a:rect l="T12" t="T13" r="T14" b="T15"/>
                <a:pathLst>
                  <a:path w="600" h="799">
                    <a:moveTo>
                      <a:pt x="420" y="0"/>
                    </a:moveTo>
                    <a:lnTo>
                      <a:pt x="0" y="799"/>
                    </a:lnTo>
                    <a:lnTo>
                      <a:pt x="600" y="604"/>
                    </a:lnTo>
                    <a:lnTo>
                      <a:pt x="42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20" name="Freeform 83"/>
              <p:cNvSpPr>
                <a:spLocks noChangeAspect="1"/>
              </p:cNvSpPr>
              <p:nvPr/>
            </p:nvSpPr>
            <p:spPr bwMode="auto">
              <a:xfrm>
                <a:off x="1941" y="1821"/>
                <a:ext cx="945" cy="1239"/>
              </a:xfrm>
              <a:custGeom>
                <a:avLst/>
                <a:gdLst>
                  <a:gd name="T0" fmla="*/ 189 w 611"/>
                  <a:gd name="T1" fmla="*/ 0 h 802"/>
                  <a:gd name="T2" fmla="*/ 0 w 611"/>
                  <a:gd name="T3" fmla="*/ 622 h 802"/>
                  <a:gd name="T4" fmla="*/ 611 w 611"/>
                  <a:gd name="T5" fmla="*/ 802 h 802"/>
                  <a:gd name="T6" fmla="*/ 189 w 611"/>
                  <a:gd name="T7" fmla="*/ 0 h 802"/>
                  <a:gd name="T8" fmla="*/ 0 60000 65536"/>
                  <a:gd name="T9" fmla="*/ 0 60000 65536"/>
                  <a:gd name="T10" fmla="*/ 0 60000 65536"/>
                  <a:gd name="T11" fmla="*/ 0 60000 65536"/>
                  <a:gd name="T12" fmla="*/ 0 w 611"/>
                  <a:gd name="T13" fmla="*/ 0 h 802"/>
                  <a:gd name="T14" fmla="*/ 611 w 611"/>
                  <a:gd name="T15" fmla="*/ 802 h 802"/>
                </a:gdLst>
                <a:ahLst/>
                <a:cxnLst>
                  <a:cxn ang="T8">
                    <a:pos x="T0" y="T1"/>
                  </a:cxn>
                  <a:cxn ang="T9">
                    <a:pos x="T2" y="T3"/>
                  </a:cxn>
                  <a:cxn ang="T10">
                    <a:pos x="T4" y="T5"/>
                  </a:cxn>
                  <a:cxn ang="T11">
                    <a:pos x="T6" y="T7"/>
                  </a:cxn>
                </a:cxnLst>
                <a:rect l="T12" t="T13" r="T14" b="T15"/>
                <a:pathLst>
                  <a:path w="611" h="802">
                    <a:moveTo>
                      <a:pt x="189" y="0"/>
                    </a:moveTo>
                    <a:lnTo>
                      <a:pt x="0" y="622"/>
                    </a:lnTo>
                    <a:lnTo>
                      <a:pt x="611" y="802"/>
                    </a:lnTo>
                    <a:lnTo>
                      <a:pt x="189"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grpSp>
      </p:grpSp>
      <p:grpSp>
        <p:nvGrpSpPr>
          <p:cNvPr id="356721" name="Group 369"/>
          <p:cNvGrpSpPr>
            <a:grpSpLocks/>
          </p:cNvGrpSpPr>
          <p:nvPr/>
        </p:nvGrpSpPr>
        <p:grpSpPr bwMode="auto">
          <a:xfrm>
            <a:off x="1577810" y="5305425"/>
            <a:ext cx="877888" cy="711200"/>
            <a:chOff x="921" y="574"/>
            <a:chExt cx="553" cy="448"/>
          </a:xfrm>
        </p:grpSpPr>
        <p:grpSp>
          <p:nvGrpSpPr>
            <p:cNvPr id="356722" name="Group 370"/>
            <p:cNvGrpSpPr>
              <a:grpSpLocks noChangeAspect="1"/>
            </p:cNvGrpSpPr>
            <p:nvPr/>
          </p:nvGrpSpPr>
          <p:grpSpPr bwMode="auto">
            <a:xfrm rot="16200000">
              <a:off x="960" y="740"/>
              <a:ext cx="58" cy="136"/>
              <a:chOff x="913" y="480"/>
              <a:chExt cx="58" cy="136"/>
            </a:xfrm>
          </p:grpSpPr>
          <p:sp>
            <p:nvSpPr>
              <p:cNvPr id="356723" name="Rectangle 371"/>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24" name="Oval 372"/>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725" name="Group 373"/>
            <p:cNvGrpSpPr>
              <a:grpSpLocks noChangeAspect="1"/>
            </p:cNvGrpSpPr>
            <p:nvPr/>
          </p:nvGrpSpPr>
          <p:grpSpPr bwMode="auto">
            <a:xfrm rot="5400000" flipH="1">
              <a:off x="1377" y="729"/>
              <a:ext cx="58" cy="136"/>
              <a:chOff x="913" y="480"/>
              <a:chExt cx="58" cy="136"/>
            </a:xfrm>
          </p:grpSpPr>
          <p:sp>
            <p:nvSpPr>
              <p:cNvPr id="356726" name="Rectangle 374"/>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27" name="Oval 375"/>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728" name="Group 376"/>
            <p:cNvGrpSpPr>
              <a:grpSpLocks noChangeAspect="1"/>
            </p:cNvGrpSpPr>
            <p:nvPr/>
          </p:nvGrpSpPr>
          <p:grpSpPr bwMode="auto">
            <a:xfrm rot="-2311811">
              <a:off x="1068" y="574"/>
              <a:ext cx="58" cy="136"/>
              <a:chOff x="913" y="480"/>
              <a:chExt cx="58" cy="136"/>
            </a:xfrm>
          </p:grpSpPr>
          <p:sp>
            <p:nvSpPr>
              <p:cNvPr id="356729" name="Rectangle 377"/>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30" name="Oval 378"/>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731" name="Group 379"/>
            <p:cNvGrpSpPr>
              <a:grpSpLocks noChangeAspect="1"/>
            </p:cNvGrpSpPr>
            <p:nvPr/>
          </p:nvGrpSpPr>
          <p:grpSpPr bwMode="auto">
            <a:xfrm rot="2311811" flipH="1">
              <a:off x="1264" y="574"/>
              <a:ext cx="58" cy="136"/>
              <a:chOff x="913" y="480"/>
              <a:chExt cx="58" cy="136"/>
            </a:xfrm>
          </p:grpSpPr>
          <p:sp>
            <p:nvSpPr>
              <p:cNvPr id="356732" name="Rectangle 380"/>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33" name="Oval 381"/>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734" name="Group 382"/>
            <p:cNvGrpSpPr>
              <a:grpSpLocks noChangeAspect="1"/>
            </p:cNvGrpSpPr>
            <p:nvPr/>
          </p:nvGrpSpPr>
          <p:grpSpPr bwMode="auto">
            <a:xfrm rot="2311811" flipV="1">
              <a:off x="1068" y="886"/>
              <a:ext cx="58" cy="136"/>
              <a:chOff x="913" y="480"/>
              <a:chExt cx="58" cy="136"/>
            </a:xfrm>
          </p:grpSpPr>
          <p:sp>
            <p:nvSpPr>
              <p:cNvPr id="356735" name="Rectangle 383"/>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36" name="Oval 384"/>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grpSp>
          <p:nvGrpSpPr>
            <p:cNvPr id="356737" name="Group 385"/>
            <p:cNvGrpSpPr>
              <a:grpSpLocks noChangeAspect="1"/>
            </p:cNvGrpSpPr>
            <p:nvPr/>
          </p:nvGrpSpPr>
          <p:grpSpPr bwMode="auto">
            <a:xfrm rot="-2311811" flipH="1" flipV="1">
              <a:off x="1264" y="886"/>
              <a:ext cx="58" cy="136"/>
              <a:chOff x="913" y="480"/>
              <a:chExt cx="58" cy="136"/>
            </a:xfrm>
          </p:grpSpPr>
          <p:sp>
            <p:nvSpPr>
              <p:cNvPr id="356738" name="Rectangle 386"/>
              <p:cNvSpPr>
                <a:spLocks noChangeAspect="1" noChangeArrowheads="1"/>
              </p:cNvSpPr>
              <p:nvPr/>
            </p:nvSpPr>
            <p:spPr bwMode="auto">
              <a:xfrm>
                <a:off x="936" y="520"/>
                <a:ext cx="12" cy="96"/>
              </a:xfrm>
              <a:prstGeom prst="rect">
                <a:avLst/>
              </a:prstGeom>
              <a:solidFill>
                <a:srgbClr val="99CCFF"/>
              </a:solidFill>
              <a:ln w="6350"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39" name="Oval 387"/>
              <p:cNvSpPr>
                <a:spLocks noChangeAspect="1" noChangeArrowheads="1"/>
              </p:cNvSpPr>
              <p:nvPr/>
            </p:nvSpPr>
            <p:spPr bwMode="auto">
              <a:xfrm>
                <a:off x="913" y="480"/>
                <a:ext cx="58" cy="58"/>
              </a:xfrm>
              <a:prstGeom prst="ellipse">
                <a:avLst/>
              </a:prstGeom>
              <a:solidFill>
                <a:srgbClr val="CCCCFF"/>
              </a:solidFill>
              <a:ln w="6350" algn="ctr">
                <a:solidFill>
                  <a:srgbClr val="99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grpSp>
        <p:sp>
          <p:nvSpPr>
            <p:cNvPr id="356740" name="Oval 388"/>
            <p:cNvSpPr>
              <a:spLocks noChangeArrowheads="1"/>
            </p:cNvSpPr>
            <p:nvPr/>
          </p:nvSpPr>
          <p:spPr bwMode="auto">
            <a:xfrm>
              <a:off x="1036" y="655"/>
              <a:ext cx="318" cy="278"/>
            </a:xfrm>
            <a:prstGeom prst="ellipse">
              <a:avLst/>
            </a:prstGeom>
            <a:solidFill>
              <a:srgbClr val="CCCCFF"/>
            </a:solidFill>
            <a:ln w="6350">
              <a:solidFill>
                <a:srgbClr val="9966FF"/>
              </a:solidFill>
              <a:miter lim="800000"/>
              <a:headEnd/>
              <a:tailEnd/>
            </a:ln>
          </p:spPr>
          <p:txBody>
            <a:bodyPr/>
            <a:lstStyle/>
            <a:p>
              <a:endParaRPr lang="en-US" sz="1400">
                <a:latin typeface="Arial" panose="020B0604020202020204" pitchFamily="34" charset="0"/>
                <a:cs typeface="Arial" panose="020B0604020202020204" pitchFamily="34" charset="0"/>
              </a:endParaRPr>
            </a:p>
          </p:txBody>
        </p:sp>
        <p:grpSp>
          <p:nvGrpSpPr>
            <p:cNvPr id="356741" name="Group 389"/>
            <p:cNvGrpSpPr>
              <a:grpSpLocks noChangeAspect="1"/>
            </p:cNvGrpSpPr>
            <p:nvPr/>
          </p:nvGrpSpPr>
          <p:grpSpPr bwMode="auto">
            <a:xfrm>
              <a:off x="1118" y="710"/>
              <a:ext cx="155" cy="172"/>
              <a:chOff x="1941" y="1221"/>
              <a:chExt cx="1881" cy="2079"/>
            </a:xfrm>
          </p:grpSpPr>
          <p:sp>
            <p:nvSpPr>
              <p:cNvPr id="356742" name="Freeform 70"/>
              <p:cNvSpPr>
                <a:spLocks noChangeAspect="1"/>
              </p:cNvSpPr>
              <p:nvPr/>
            </p:nvSpPr>
            <p:spPr bwMode="auto">
              <a:xfrm>
                <a:off x="2238" y="1821"/>
                <a:ext cx="1299" cy="1239"/>
              </a:xfrm>
              <a:custGeom>
                <a:avLst/>
                <a:gdLst>
                  <a:gd name="T0" fmla="*/ 420 w 840"/>
                  <a:gd name="T1" fmla="*/ 802 h 802"/>
                  <a:gd name="T2" fmla="*/ 0 w 840"/>
                  <a:gd name="T3" fmla="*/ 0 h 802"/>
                  <a:gd name="T4" fmla="*/ 840 w 840"/>
                  <a:gd name="T5" fmla="*/ 0 h 802"/>
                  <a:gd name="T6" fmla="*/ 420 w 840"/>
                  <a:gd name="T7" fmla="*/ 802 h 802"/>
                  <a:gd name="T8" fmla="*/ 0 60000 65536"/>
                  <a:gd name="T9" fmla="*/ 0 60000 65536"/>
                  <a:gd name="T10" fmla="*/ 0 60000 65536"/>
                  <a:gd name="T11" fmla="*/ 0 60000 65536"/>
                  <a:gd name="T12" fmla="*/ 0 w 840"/>
                  <a:gd name="T13" fmla="*/ 0 h 802"/>
                  <a:gd name="T14" fmla="*/ 840 w 840"/>
                  <a:gd name="T15" fmla="*/ 802 h 802"/>
                </a:gdLst>
                <a:ahLst/>
                <a:cxnLst>
                  <a:cxn ang="T8">
                    <a:pos x="T0" y="T1"/>
                  </a:cxn>
                  <a:cxn ang="T9">
                    <a:pos x="T2" y="T3"/>
                  </a:cxn>
                  <a:cxn ang="T10">
                    <a:pos x="T4" y="T5"/>
                  </a:cxn>
                  <a:cxn ang="T11">
                    <a:pos x="T6" y="T7"/>
                  </a:cxn>
                </a:cxnLst>
                <a:rect l="T12" t="T13" r="T14" b="T15"/>
                <a:pathLst>
                  <a:path w="840" h="802">
                    <a:moveTo>
                      <a:pt x="420" y="802"/>
                    </a:moveTo>
                    <a:lnTo>
                      <a:pt x="0" y="0"/>
                    </a:lnTo>
                    <a:lnTo>
                      <a:pt x="840" y="0"/>
                    </a:lnTo>
                    <a:lnTo>
                      <a:pt x="420" y="802"/>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43" name="Freeform 71"/>
              <p:cNvSpPr>
                <a:spLocks noChangeAspect="1"/>
              </p:cNvSpPr>
              <p:nvPr/>
            </p:nvSpPr>
            <p:spPr bwMode="auto">
              <a:xfrm>
                <a:off x="1941" y="2783"/>
                <a:ext cx="948" cy="517"/>
              </a:xfrm>
              <a:custGeom>
                <a:avLst/>
                <a:gdLst>
                  <a:gd name="T0" fmla="*/ 613 w 613"/>
                  <a:gd name="T1" fmla="*/ 179 h 335"/>
                  <a:gd name="T2" fmla="*/ 612 w 613"/>
                  <a:gd name="T3" fmla="*/ 335 h 335"/>
                  <a:gd name="T4" fmla="*/ 0 w 613"/>
                  <a:gd name="T5" fmla="*/ 0 h 335"/>
                  <a:gd name="T6" fmla="*/ 611 w 613"/>
                  <a:gd name="T7" fmla="*/ 180 h 335"/>
                  <a:gd name="T8" fmla="*/ 613 w 613"/>
                  <a:gd name="T9" fmla="*/ 179 h 335"/>
                  <a:gd name="T10" fmla="*/ 0 60000 65536"/>
                  <a:gd name="T11" fmla="*/ 0 60000 65536"/>
                  <a:gd name="T12" fmla="*/ 0 60000 65536"/>
                  <a:gd name="T13" fmla="*/ 0 60000 65536"/>
                  <a:gd name="T14" fmla="*/ 0 60000 65536"/>
                  <a:gd name="T15" fmla="*/ 0 w 613"/>
                  <a:gd name="T16" fmla="*/ 0 h 335"/>
                  <a:gd name="T17" fmla="*/ 613 w 613"/>
                  <a:gd name="T18" fmla="*/ 335 h 335"/>
                </a:gdLst>
                <a:ahLst/>
                <a:cxnLst>
                  <a:cxn ang="T10">
                    <a:pos x="T0" y="T1"/>
                  </a:cxn>
                  <a:cxn ang="T11">
                    <a:pos x="T2" y="T3"/>
                  </a:cxn>
                  <a:cxn ang="T12">
                    <a:pos x="T4" y="T5"/>
                  </a:cxn>
                  <a:cxn ang="T13">
                    <a:pos x="T6" y="T7"/>
                  </a:cxn>
                  <a:cxn ang="T14">
                    <a:pos x="T8" y="T9"/>
                  </a:cxn>
                </a:cxnLst>
                <a:rect l="T15" t="T16" r="T17" b="T18"/>
                <a:pathLst>
                  <a:path w="613" h="335">
                    <a:moveTo>
                      <a:pt x="613" y="179"/>
                    </a:moveTo>
                    <a:lnTo>
                      <a:pt x="612" y="335"/>
                    </a:lnTo>
                    <a:lnTo>
                      <a:pt x="0" y="0"/>
                    </a:lnTo>
                    <a:lnTo>
                      <a:pt x="611" y="180"/>
                    </a:lnTo>
                    <a:lnTo>
                      <a:pt x="613" y="179"/>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44" name="Freeform 72"/>
              <p:cNvSpPr>
                <a:spLocks noChangeAspect="1"/>
              </p:cNvSpPr>
              <p:nvPr/>
            </p:nvSpPr>
            <p:spPr bwMode="auto">
              <a:xfrm>
                <a:off x="1941" y="2783"/>
                <a:ext cx="948" cy="517"/>
              </a:xfrm>
              <a:custGeom>
                <a:avLst/>
                <a:gdLst>
                  <a:gd name="T0" fmla="*/ 613 w 613"/>
                  <a:gd name="T1" fmla="*/ 179 h 335"/>
                  <a:gd name="T2" fmla="*/ 612 w 613"/>
                  <a:gd name="T3" fmla="*/ 335 h 335"/>
                  <a:gd name="T4" fmla="*/ 0 w 613"/>
                  <a:gd name="T5" fmla="*/ 0 h 335"/>
                  <a:gd name="T6" fmla="*/ 611 w 613"/>
                  <a:gd name="T7" fmla="*/ 180 h 335"/>
                  <a:gd name="T8" fmla="*/ 613 w 613"/>
                  <a:gd name="T9" fmla="*/ 179 h 335"/>
                  <a:gd name="T10" fmla="*/ 0 60000 65536"/>
                  <a:gd name="T11" fmla="*/ 0 60000 65536"/>
                  <a:gd name="T12" fmla="*/ 0 60000 65536"/>
                  <a:gd name="T13" fmla="*/ 0 60000 65536"/>
                  <a:gd name="T14" fmla="*/ 0 60000 65536"/>
                  <a:gd name="T15" fmla="*/ 0 w 613"/>
                  <a:gd name="T16" fmla="*/ 0 h 335"/>
                  <a:gd name="T17" fmla="*/ 613 w 613"/>
                  <a:gd name="T18" fmla="*/ 335 h 335"/>
                </a:gdLst>
                <a:ahLst/>
                <a:cxnLst>
                  <a:cxn ang="T10">
                    <a:pos x="T0" y="T1"/>
                  </a:cxn>
                  <a:cxn ang="T11">
                    <a:pos x="T2" y="T3"/>
                  </a:cxn>
                  <a:cxn ang="T12">
                    <a:pos x="T4" y="T5"/>
                  </a:cxn>
                  <a:cxn ang="T13">
                    <a:pos x="T6" y="T7"/>
                  </a:cxn>
                  <a:cxn ang="T14">
                    <a:pos x="T8" y="T9"/>
                  </a:cxn>
                </a:cxnLst>
                <a:rect l="T15" t="T16" r="T17" b="T18"/>
                <a:pathLst>
                  <a:path w="613" h="335">
                    <a:moveTo>
                      <a:pt x="613" y="179"/>
                    </a:moveTo>
                    <a:lnTo>
                      <a:pt x="612" y="335"/>
                    </a:lnTo>
                    <a:lnTo>
                      <a:pt x="0" y="0"/>
                    </a:lnTo>
                    <a:lnTo>
                      <a:pt x="611" y="180"/>
                    </a:lnTo>
                    <a:lnTo>
                      <a:pt x="613" y="179"/>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45" name="Freeform 73"/>
              <p:cNvSpPr>
                <a:spLocks noChangeAspect="1"/>
              </p:cNvSpPr>
              <p:nvPr/>
            </p:nvSpPr>
            <p:spPr bwMode="auto">
              <a:xfrm>
                <a:off x="2888" y="2757"/>
                <a:ext cx="930" cy="543"/>
              </a:xfrm>
              <a:custGeom>
                <a:avLst/>
                <a:gdLst>
                  <a:gd name="T0" fmla="*/ 2 w 601"/>
                  <a:gd name="T1" fmla="*/ 195 h 351"/>
                  <a:gd name="T2" fmla="*/ 0 w 601"/>
                  <a:gd name="T3" fmla="*/ 351 h 351"/>
                  <a:gd name="T4" fmla="*/ 601 w 601"/>
                  <a:gd name="T5" fmla="*/ 0 h 351"/>
                  <a:gd name="T6" fmla="*/ 2 w 601"/>
                  <a:gd name="T7" fmla="*/ 197 h 351"/>
                  <a:gd name="T8" fmla="*/ 2 w 601"/>
                  <a:gd name="T9" fmla="*/ 195 h 351"/>
                  <a:gd name="T10" fmla="*/ 0 60000 65536"/>
                  <a:gd name="T11" fmla="*/ 0 60000 65536"/>
                  <a:gd name="T12" fmla="*/ 0 60000 65536"/>
                  <a:gd name="T13" fmla="*/ 0 60000 65536"/>
                  <a:gd name="T14" fmla="*/ 0 60000 65536"/>
                  <a:gd name="T15" fmla="*/ 0 w 601"/>
                  <a:gd name="T16" fmla="*/ 0 h 351"/>
                  <a:gd name="T17" fmla="*/ 601 w 601"/>
                  <a:gd name="T18" fmla="*/ 351 h 351"/>
                </a:gdLst>
                <a:ahLst/>
                <a:cxnLst>
                  <a:cxn ang="T10">
                    <a:pos x="T0" y="T1"/>
                  </a:cxn>
                  <a:cxn ang="T11">
                    <a:pos x="T2" y="T3"/>
                  </a:cxn>
                  <a:cxn ang="T12">
                    <a:pos x="T4" y="T5"/>
                  </a:cxn>
                  <a:cxn ang="T13">
                    <a:pos x="T6" y="T7"/>
                  </a:cxn>
                  <a:cxn ang="T14">
                    <a:pos x="T8" y="T9"/>
                  </a:cxn>
                </a:cxnLst>
                <a:rect l="T15" t="T16" r="T17" b="T18"/>
                <a:pathLst>
                  <a:path w="601" h="351">
                    <a:moveTo>
                      <a:pt x="2" y="195"/>
                    </a:moveTo>
                    <a:lnTo>
                      <a:pt x="0" y="351"/>
                    </a:lnTo>
                    <a:lnTo>
                      <a:pt x="601" y="0"/>
                    </a:lnTo>
                    <a:lnTo>
                      <a:pt x="2" y="197"/>
                    </a:lnTo>
                    <a:lnTo>
                      <a:pt x="2" y="195"/>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46" name="Freeform 74"/>
              <p:cNvSpPr>
                <a:spLocks noChangeAspect="1"/>
              </p:cNvSpPr>
              <p:nvPr/>
            </p:nvSpPr>
            <p:spPr bwMode="auto">
              <a:xfrm>
                <a:off x="2888" y="2757"/>
                <a:ext cx="930" cy="543"/>
              </a:xfrm>
              <a:custGeom>
                <a:avLst/>
                <a:gdLst>
                  <a:gd name="T0" fmla="*/ 2 w 601"/>
                  <a:gd name="T1" fmla="*/ 195 h 351"/>
                  <a:gd name="T2" fmla="*/ 0 w 601"/>
                  <a:gd name="T3" fmla="*/ 351 h 351"/>
                  <a:gd name="T4" fmla="*/ 601 w 601"/>
                  <a:gd name="T5" fmla="*/ 0 h 351"/>
                  <a:gd name="T6" fmla="*/ 2 w 601"/>
                  <a:gd name="T7" fmla="*/ 197 h 351"/>
                  <a:gd name="T8" fmla="*/ 2 w 601"/>
                  <a:gd name="T9" fmla="*/ 195 h 351"/>
                  <a:gd name="T10" fmla="*/ 0 60000 65536"/>
                  <a:gd name="T11" fmla="*/ 0 60000 65536"/>
                  <a:gd name="T12" fmla="*/ 0 60000 65536"/>
                  <a:gd name="T13" fmla="*/ 0 60000 65536"/>
                  <a:gd name="T14" fmla="*/ 0 60000 65536"/>
                  <a:gd name="T15" fmla="*/ 0 w 601"/>
                  <a:gd name="T16" fmla="*/ 0 h 351"/>
                  <a:gd name="T17" fmla="*/ 601 w 601"/>
                  <a:gd name="T18" fmla="*/ 351 h 351"/>
                </a:gdLst>
                <a:ahLst/>
                <a:cxnLst>
                  <a:cxn ang="T10">
                    <a:pos x="T0" y="T1"/>
                  </a:cxn>
                  <a:cxn ang="T11">
                    <a:pos x="T2" y="T3"/>
                  </a:cxn>
                  <a:cxn ang="T12">
                    <a:pos x="T4" y="T5"/>
                  </a:cxn>
                  <a:cxn ang="T13">
                    <a:pos x="T6" y="T7"/>
                  </a:cxn>
                  <a:cxn ang="T14">
                    <a:pos x="T8" y="T9"/>
                  </a:cxn>
                </a:cxnLst>
                <a:rect l="T15" t="T16" r="T17" b="T18"/>
                <a:pathLst>
                  <a:path w="601" h="351">
                    <a:moveTo>
                      <a:pt x="2" y="195"/>
                    </a:moveTo>
                    <a:lnTo>
                      <a:pt x="0" y="351"/>
                    </a:lnTo>
                    <a:lnTo>
                      <a:pt x="601" y="0"/>
                    </a:lnTo>
                    <a:lnTo>
                      <a:pt x="2" y="197"/>
                    </a:lnTo>
                    <a:lnTo>
                      <a:pt x="2" y="195"/>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47" name="Freeform 75"/>
              <p:cNvSpPr>
                <a:spLocks noChangeAspect="1"/>
              </p:cNvSpPr>
              <p:nvPr/>
            </p:nvSpPr>
            <p:spPr bwMode="auto">
              <a:xfrm>
                <a:off x="1941" y="1221"/>
                <a:ext cx="926" cy="600"/>
              </a:xfrm>
              <a:custGeom>
                <a:avLst/>
                <a:gdLst>
                  <a:gd name="T0" fmla="*/ 598 w 598"/>
                  <a:gd name="T1" fmla="*/ 0 h 388"/>
                  <a:gd name="T2" fmla="*/ 0 w 598"/>
                  <a:gd name="T3" fmla="*/ 314 h 388"/>
                  <a:gd name="T4" fmla="*/ 191 w 598"/>
                  <a:gd name="T5" fmla="*/ 388 h 388"/>
                  <a:gd name="T6" fmla="*/ 598 w 598"/>
                  <a:gd name="T7" fmla="*/ 0 h 388"/>
                  <a:gd name="T8" fmla="*/ 0 60000 65536"/>
                  <a:gd name="T9" fmla="*/ 0 60000 65536"/>
                  <a:gd name="T10" fmla="*/ 0 60000 65536"/>
                  <a:gd name="T11" fmla="*/ 0 60000 65536"/>
                  <a:gd name="T12" fmla="*/ 0 w 598"/>
                  <a:gd name="T13" fmla="*/ 0 h 388"/>
                  <a:gd name="T14" fmla="*/ 598 w 598"/>
                  <a:gd name="T15" fmla="*/ 388 h 388"/>
                </a:gdLst>
                <a:ahLst/>
                <a:cxnLst>
                  <a:cxn ang="T8">
                    <a:pos x="T0" y="T1"/>
                  </a:cxn>
                  <a:cxn ang="T9">
                    <a:pos x="T2" y="T3"/>
                  </a:cxn>
                  <a:cxn ang="T10">
                    <a:pos x="T4" y="T5"/>
                  </a:cxn>
                  <a:cxn ang="T11">
                    <a:pos x="T6" y="T7"/>
                  </a:cxn>
                </a:cxnLst>
                <a:rect l="T12" t="T13" r="T14" b="T15"/>
                <a:pathLst>
                  <a:path w="598" h="388">
                    <a:moveTo>
                      <a:pt x="598" y="0"/>
                    </a:moveTo>
                    <a:lnTo>
                      <a:pt x="0" y="314"/>
                    </a:lnTo>
                    <a:lnTo>
                      <a:pt x="191" y="388"/>
                    </a:lnTo>
                    <a:lnTo>
                      <a:pt x="598"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48" name="Freeform 76"/>
              <p:cNvSpPr>
                <a:spLocks noChangeAspect="1"/>
              </p:cNvSpPr>
              <p:nvPr/>
            </p:nvSpPr>
            <p:spPr bwMode="auto">
              <a:xfrm>
                <a:off x="1941" y="1707"/>
                <a:ext cx="291" cy="1076"/>
              </a:xfrm>
              <a:custGeom>
                <a:avLst/>
                <a:gdLst>
                  <a:gd name="T0" fmla="*/ 188 w 188"/>
                  <a:gd name="T1" fmla="*/ 74 h 696"/>
                  <a:gd name="T2" fmla="*/ 0 w 188"/>
                  <a:gd name="T3" fmla="*/ 696 h 696"/>
                  <a:gd name="T4" fmla="*/ 0 w 188"/>
                  <a:gd name="T5" fmla="*/ 0 h 696"/>
                  <a:gd name="T6" fmla="*/ 188 w 188"/>
                  <a:gd name="T7" fmla="*/ 74 h 696"/>
                  <a:gd name="T8" fmla="*/ 0 60000 65536"/>
                  <a:gd name="T9" fmla="*/ 0 60000 65536"/>
                  <a:gd name="T10" fmla="*/ 0 60000 65536"/>
                  <a:gd name="T11" fmla="*/ 0 60000 65536"/>
                  <a:gd name="T12" fmla="*/ 0 w 188"/>
                  <a:gd name="T13" fmla="*/ 0 h 696"/>
                  <a:gd name="T14" fmla="*/ 188 w 188"/>
                  <a:gd name="T15" fmla="*/ 696 h 696"/>
                </a:gdLst>
                <a:ahLst/>
                <a:cxnLst>
                  <a:cxn ang="T8">
                    <a:pos x="T0" y="T1"/>
                  </a:cxn>
                  <a:cxn ang="T9">
                    <a:pos x="T2" y="T3"/>
                  </a:cxn>
                  <a:cxn ang="T10">
                    <a:pos x="T4" y="T5"/>
                  </a:cxn>
                  <a:cxn ang="T11">
                    <a:pos x="T6" y="T7"/>
                  </a:cxn>
                </a:cxnLst>
                <a:rect l="T12" t="T13" r="T14" b="T15"/>
                <a:pathLst>
                  <a:path w="188" h="696">
                    <a:moveTo>
                      <a:pt x="188" y="74"/>
                    </a:moveTo>
                    <a:lnTo>
                      <a:pt x="0" y="696"/>
                    </a:lnTo>
                    <a:lnTo>
                      <a:pt x="0" y="0"/>
                    </a:lnTo>
                    <a:lnTo>
                      <a:pt x="188" y="74"/>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49" name="Freeform 77"/>
              <p:cNvSpPr>
                <a:spLocks noChangeAspect="1"/>
              </p:cNvSpPr>
              <p:nvPr/>
            </p:nvSpPr>
            <p:spPr bwMode="auto">
              <a:xfrm>
                <a:off x="2874" y="1221"/>
                <a:ext cx="948" cy="597"/>
              </a:xfrm>
              <a:custGeom>
                <a:avLst/>
                <a:gdLst>
                  <a:gd name="T0" fmla="*/ 0 w 613"/>
                  <a:gd name="T1" fmla="*/ 0 h 386"/>
                  <a:gd name="T2" fmla="*/ 613 w 613"/>
                  <a:gd name="T3" fmla="*/ 318 h 386"/>
                  <a:gd name="T4" fmla="*/ 428 w 613"/>
                  <a:gd name="T5" fmla="*/ 386 h 386"/>
                  <a:gd name="T6" fmla="*/ 0 w 613"/>
                  <a:gd name="T7" fmla="*/ 0 h 386"/>
                  <a:gd name="T8" fmla="*/ 0 60000 65536"/>
                  <a:gd name="T9" fmla="*/ 0 60000 65536"/>
                  <a:gd name="T10" fmla="*/ 0 60000 65536"/>
                  <a:gd name="T11" fmla="*/ 0 60000 65536"/>
                  <a:gd name="T12" fmla="*/ 0 w 613"/>
                  <a:gd name="T13" fmla="*/ 0 h 386"/>
                  <a:gd name="T14" fmla="*/ 613 w 613"/>
                  <a:gd name="T15" fmla="*/ 386 h 386"/>
                </a:gdLst>
                <a:ahLst/>
                <a:cxnLst>
                  <a:cxn ang="T8">
                    <a:pos x="T0" y="T1"/>
                  </a:cxn>
                  <a:cxn ang="T9">
                    <a:pos x="T2" y="T3"/>
                  </a:cxn>
                  <a:cxn ang="T10">
                    <a:pos x="T4" y="T5"/>
                  </a:cxn>
                  <a:cxn ang="T11">
                    <a:pos x="T6" y="T7"/>
                  </a:cxn>
                </a:cxnLst>
                <a:rect l="T12" t="T13" r="T14" b="T15"/>
                <a:pathLst>
                  <a:path w="613" h="386">
                    <a:moveTo>
                      <a:pt x="0" y="0"/>
                    </a:moveTo>
                    <a:lnTo>
                      <a:pt x="613" y="318"/>
                    </a:lnTo>
                    <a:lnTo>
                      <a:pt x="428" y="386"/>
                    </a:lnTo>
                    <a:lnTo>
                      <a:pt x="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50" name="Freeform 78"/>
              <p:cNvSpPr>
                <a:spLocks noChangeAspect="1"/>
              </p:cNvSpPr>
              <p:nvPr/>
            </p:nvSpPr>
            <p:spPr bwMode="auto">
              <a:xfrm>
                <a:off x="3540" y="1713"/>
                <a:ext cx="282" cy="1044"/>
              </a:xfrm>
              <a:custGeom>
                <a:avLst/>
                <a:gdLst>
                  <a:gd name="T0" fmla="*/ 0 w 182"/>
                  <a:gd name="T1" fmla="*/ 67 h 676"/>
                  <a:gd name="T2" fmla="*/ 182 w 182"/>
                  <a:gd name="T3" fmla="*/ 676 h 676"/>
                  <a:gd name="T4" fmla="*/ 182 w 182"/>
                  <a:gd name="T5" fmla="*/ 0 h 676"/>
                  <a:gd name="T6" fmla="*/ 0 w 182"/>
                  <a:gd name="T7" fmla="*/ 67 h 676"/>
                  <a:gd name="T8" fmla="*/ 0 60000 65536"/>
                  <a:gd name="T9" fmla="*/ 0 60000 65536"/>
                  <a:gd name="T10" fmla="*/ 0 60000 65536"/>
                  <a:gd name="T11" fmla="*/ 0 60000 65536"/>
                  <a:gd name="T12" fmla="*/ 0 w 182"/>
                  <a:gd name="T13" fmla="*/ 0 h 676"/>
                  <a:gd name="T14" fmla="*/ 182 w 182"/>
                  <a:gd name="T15" fmla="*/ 676 h 676"/>
                </a:gdLst>
                <a:ahLst/>
                <a:cxnLst>
                  <a:cxn ang="T8">
                    <a:pos x="T0" y="T1"/>
                  </a:cxn>
                  <a:cxn ang="T9">
                    <a:pos x="T2" y="T3"/>
                  </a:cxn>
                  <a:cxn ang="T10">
                    <a:pos x="T4" y="T5"/>
                  </a:cxn>
                  <a:cxn ang="T11">
                    <a:pos x="T6" y="T7"/>
                  </a:cxn>
                </a:cxnLst>
                <a:rect l="T12" t="T13" r="T14" b="T15"/>
                <a:pathLst>
                  <a:path w="182" h="676">
                    <a:moveTo>
                      <a:pt x="0" y="67"/>
                    </a:moveTo>
                    <a:lnTo>
                      <a:pt x="182" y="676"/>
                    </a:lnTo>
                    <a:lnTo>
                      <a:pt x="182" y="0"/>
                    </a:lnTo>
                    <a:lnTo>
                      <a:pt x="0" y="67"/>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51" name="Freeform 79"/>
              <p:cNvSpPr>
                <a:spLocks noChangeAspect="1"/>
              </p:cNvSpPr>
              <p:nvPr/>
            </p:nvSpPr>
            <p:spPr bwMode="auto">
              <a:xfrm>
                <a:off x="3540" y="1713"/>
                <a:ext cx="282" cy="1044"/>
              </a:xfrm>
              <a:custGeom>
                <a:avLst/>
                <a:gdLst>
                  <a:gd name="T0" fmla="*/ 0 w 182"/>
                  <a:gd name="T1" fmla="*/ 67 h 676"/>
                  <a:gd name="T2" fmla="*/ 182 w 182"/>
                  <a:gd name="T3" fmla="*/ 676 h 676"/>
                  <a:gd name="T4" fmla="*/ 182 w 182"/>
                  <a:gd name="T5" fmla="*/ 0 h 676"/>
                  <a:gd name="T6" fmla="*/ 0 w 182"/>
                  <a:gd name="T7" fmla="*/ 67 h 676"/>
                  <a:gd name="T8" fmla="*/ 0 60000 65536"/>
                  <a:gd name="T9" fmla="*/ 0 60000 65536"/>
                  <a:gd name="T10" fmla="*/ 0 60000 65536"/>
                  <a:gd name="T11" fmla="*/ 0 60000 65536"/>
                  <a:gd name="T12" fmla="*/ 0 w 182"/>
                  <a:gd name="T13" fmla="*/ 0 h 676"/>
                  <a:gd name="T14" fmla="*/ 182 w 182"/>
                  <a:gd name="T15" fmla="*/ 676 h 676"/>
                </a:gdLst>
                <a:ahLst/>
                <a:cxnLst>
                  <a:cxn ang="T8">
                    <a:pos x="T0" y="T1"/>
                  </a:cxn>
                  <a:cxn ang="T9">
                    <a:pos x="T2" y="T3"/>
                  </a:cxn>
                  <a:cxn ang="T10">
                    <a:pos x="T4" y="T5"/>
                  </a:cxn>
                  <a:cxn ang="T11">
                    <a:pos x="T6" y="T7"/>
                  </a:cxn>
                </a:cxnLst>
                <a:rect l="T12" t="T13" r="T14" b="T15"/>
                <a:pathLst>
                  <a:path w="182" h="676">
                    <a:moveTo>
                      <a:pt x="0" y="67"/>
                    </a:moveTo>
                    <a:lnTo>
                      <a:pt x="182" y="676"/>
                    </a:lnTo>
                    <a:lnTo>
                      <a:pt x="182" y="0"/>
                    </a:lnTo>
                    <a:lnTo>
                      <a:pt x="0" y="67"/>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52" name="Freeform 80"/>
              <p:cNvSpPr>
                <a:spLocks noChangeAspect="1"/>
              </p:cNvSpPr>
              <p:nvPr/>
            </p:nvSpPr>
            <p:spPr bwMode="auto">
              <a:xfrm>
                <a:off x="2232" y="1221"/>
                <a:ext cx="1305" cy="600"/>
              </a:xfrm>
              <a:custGeom>
                <a:avLst/>
                <a:gdLst>
                  <a:gd name="T0" fmla="*/ 410 w 844"/>
                  <a:gd name="T1" fmla="*/ 0 h 388"/>
                  <a:gd name="T2" fmla="*/ 0 w 844"/>
                  <a:gd name="T3" fmla="*/ 388 h 388"/>
                  <a:gd name="T4" fmla="*/ 844 w 844"/>
                  <a:gd name="T5" fmla="*/ 388 h 388"/>
                  <a:gd name="T6" fmla="*/ 410 w 844"/>
                  <a:gd name="T7" fmla="*/ 0 h 388"/>
                  <a:gd name="T8" fmla="*/ 0 60000 65536"/>
                  <a:gd name="T9" fmla="*/ 0 60000 65536"/>
                  <a:gd name="T10" fmla="*/ 0 60000 65536"/>
                  <a:gd name="T11" fmla="*/ 0 60000 65536"/>
                  <a:gd name="T12" fmla="*/ 0 w 844"/>
                  <a:gd name="T13" fmla="*/ 0 h 388"/>
                  <a:gd name="T14" fmla="*/ 844 w 844"/>
                  <a:gd name="T15" fmla="*/ 388 h 388"/>
                </a:gdLst>
                <a:ahLst/>
                <a:cxnLst>
                  <a:cxn ang="T8">
                    <a:pos x="T0" y="T1"/>
                  </a:cxn>
                  <a:cxn ang="T9">
                    <a:pos x="T2" y="T3"/>
                  </a:cxn>
                  <a:cxn ang="T10">
                    <a:pos x="T4" y="T5"/>
                  </a:cxn>
                  <a:cxn ang="T11">
                    <a:pos x="T6" y="T7"/>
                  </a:cxn>
                </a:cxnLst>
                <a:rect l="T12" t="T13" r="T14" b="T15"/>
                <a:pathLst>
                  <a:path w="844" h="388">
                    <a:moveTo>
                      <a:pt x="410" y="0"/>
                    </a:moveTo>
                    <a:lnTo>
                      <a:pt x="0" y="388"/>
                    </a:lnTo>
                    <a:lnTo>
                      <a:pt x="844" y="388"/>
                    </a:lnTo>
                    <a:lnTo>
                      <a:pt x="41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53" name="Freeform 81"/>
              <p:cNvSpPr>
                <a:spLocks noChangeAspect="1"/>
              </p:cNvSpPr>
              <p:nvPr/>
            </p:nvSpPr>
            <p:spPr bwMode="auto">
              <a:xfrm>
                <a:off x="2889" y="1824"/>
                <a:ext cx="929" cy="1235"/>
              </a:xfrm>
              <a:custGeom>
                <a:avLst/>
                <a:gdLst>
                  <a:gd name="T0" fmla="*/ 420 w 600"/>
                  <a:gd name="T1" fmla="*/ 0 h 799"/>
                  <a:gd name="T2" fmla="*/ 0 w 600"/>
                  <a:gd name="T3" fmla="*/ 799 h 799"/>
                  <a:gd name="T4" fmla="*/ 600 w 600"/>
                  <a:gd name="T5" fmla="*/ 604 h 799"/>
                  <a:gd name="T6" fmla="*/ 420 w 600"/>
                  <a:gd name="T7" fmla="*/ 0 h 799"/>
                  <a:gd name="T8" fmla="*/ 0 60000 65536"/>
                  <a:gd name="T9" fmla="*/ 0 60000 65536"/>
                  <a:gd name="T10" fmla="*/ 0 60000 65536"/>
                  <a:gd name="T11" fmla="*/ 0 60000 65536"/>
                  <a:gd name="T12" fmla="*/ 0 w 600"/>
                  <a:gd name="T13" fmla="*/ 0 h 799"/>
                  <a:gd name="T14" fmla="*/ 600 w 600"/>
                  <a:gd name="T15" fmla="*/ 799 h 799"/>
                </a:gdLst>
                <a:ahLst/>
                <a:cxnLst>
                  <a:cxn ang="T8">
                    <a:pos x="T0" y="T1"/>
                  </a:cxn>
                  <a:cxn ang="T9">
                    <a:pos x="T2" y="T3"/>
                  </a:cxn>
                  <a:cxn ang="T10">
                    <a:pos x="T4" y="T5"/>
                  </a:cxn>
                  <a:cxn ang="T11">
                    <a:pos x="T6" y="T7"/>
                  </a:cxn>
                </a:cxnLst>
                <a:rect l="T12" t="T13" r="T14" b="T15"/>
                <a:pathLst>
                  <a:path w="600" h="799">
                    <a:moveTo>
                      <a:pt x="420" y="0"/>
                    </a:moveTo>
                    <a:lnTo>
                      <a:pt x="0" y="799"/>
                    </a:lnTo>
                    <a:lnTo>
                      <a:pt x="600" y="604"/>
                    </a:lnTo>
                    <a:lnTo>
                      <a:pt x="42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54" name="Freeform 82"/>
              <p:cNvSpPr>
                <a:spLocks noChangeAspect="1"/>
              </p:cNvSpPr>
              <p:nvPr/>
            </p:nvSpPr>
            <p:spPr bwMode="auto">
              <a:xfrm>
                <a:off x="2889" y="1824"/>
                <a:ext cx="929" cy="1235"/>
              </a:xfrm>
              <a:custGeom>
                <a:avLst/>
                <a:gdLst>
                  <a:gd name="T0" fmla="*/ 420 w 600"/>
                  <a:gd name="T1" fmla="*/ 0 h 799"/>
                  <a:gd name="T2" fmla="*/ 0 w 600"/>
                  <a:gd name="T3" fmla="*/ 799 h 799"/>
                  <a:gd name="T4" fmla="*/ 600 w 600"/>
                  <a:gd name="T5" fmla="*/ 604 h 799"/>
                  <a:gd name="T6" fmla="*/ 420 w 600"/>
                  <a:gd name="T7" fmla="*/ 0 h 799"/>
                  <a:gd name="T8" fmla="*/ 0 60000 65536"/>
                  <a:gd name="T9" fmla="*/ 0 60000 65536"/>
                  <a:gd name="T10" fmla="*/ 0 60000 65536"/>
                  <a:gd name="T11" fmla="*/ 0 60000 65536"/>
                  <a:gd name="T12" fmla="*/ 0 w 600"/>
                  <a:gd name="T13" fmla="*/ 0 h 799"/>
                  <a:gd name="T14" fmla="*/ 600 w 600"/>
                  <a:gd name="T15" fmla="*/ 799 h 799"/>
                </a:gdLst>
                <a:ahLst/>
                <a:cxnLst>
                  <a:cxn ang="T8">
                    <a:pos x="T0" y="T1"/>
                  </a:cxn>
                  <a:cxn ang="T9">
                    <a:pos x="T2" y="T3"/>
                  </a:cxn>
                  <a:cxn ang="T10">
                    <a:pos x="T4" y="T5"/>
                  </a:cxn>
                  <a:cxn ang="T11">
                    <a:pos x="T6" y="T7"/>
                  </a:cxn>
                </a:cxnLst>
                <a:rect l="T12" t="T13" r="T14" b="T15"/>
                <a:pathLst>
                  <a:path w="600" h="799">
                    <a:moveTo>
                      <a:pt x="420" y="0"/>
                    </a:moveTo>
                    <a:lnTo>
                      <a:pt x="0" y="799"/>
                    </a:lnTo>
                    <a:lnTo>
                      <a:pt x="600" y="604"/>
                    </a:lnTo>
                    <a:lnTo>
                      <a:pt x="420"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sp>
            <p:nvSpPr>
              <p:cNvPr id="356755" name="Freeform 83"/>
              <p:cNvSpPr>
                <a:spLocks noChangeAspect="1"/>
              </p:cNvSpPr>
              <p:nvPr/>
            </p:nvSpPr>
            <p:spPr bwMode="auto">
              <a:xfrm>
                <a:off x="1941" y="1821"/>
                <a:ext cx="945" cy="1239"/>
              </a:xfrm>
              <a:custGeom>
                <a:avLst/>
                <a:gdLst>
                  <a:gd name="T0" fmla="*/ 189 w 611"/>
                  <a:gd name="T1" fmla="*/ 0 h 802"/>
                  <a:gd name="T2" fmla="*/ 0 w 611"/>
                  <a:gd name="T3" fmla="*/ 622 h 802"/>
                  <a:gd name="T4" fmla="*/ 611 w 611"/>
                  <a:gd name="T5" fmla="*/ 802 h 802"/>
                  <a:gd name="T6" fmla="*/ 189 w 611"/>
                  <a:gd name="T7" fmla="*/ 0 h 802"/>
                  <a:gd name="T8" fmla="*/ 0 60000 65536"/>
                  <a:gd name="T9" fmla="*/ 0 60000 65536"/>
                  <a:gd name="T10" fmla="*/ 0 60000 65536"/>
                  <a:gd name="T11" fmla="*/ 0 60000 65536"/>
                  <a:gd name="T12" fmla="*/ 0 w 611"/>
                  <a:gd name="T13" fmla="*/ 0 h 802"/>
                  <a:gd name="T14" fmla="*/ 611 w 611"/>
                  <a:gd name="T15" fmla="*/ 802 h 802"/>
                </a:gdLst>
                <a:ahLst/>
                <a:cxnLst>
                  <a:cxn ang="T8">
                    <a:pos x="T0" y="T1"/>
                  </a:cxn>
                  <a:cxn ang="T9">
                    <a:pos x="T2" y="T3"/>
                  </a:cxn>
                  <a:cxn ang="T10">
                    <a:pos x="T4" y="T5"/>
                  </a:cxn>
                  <a:cxn ang="T11">
                    <a:pos x="T6" y="T7"/>
                  </a:cxn>
                </a:cxnLst>
                <a:rect l="T12" t="T13" r="T14" b="T15"/>
                <a:pathLst>
                  <a:path w="611" h="802">
                    <a:moveTo>
                      <a:pt x="189" y="0"/>
                    </a:moveTo>
                    <a:lnTo>
                      <a:pt x="0" y="622"/>
                    </a:lnTo>
                    <a:lnTo>
                      <a:pt x="611" y="802"/>
                    </a:lnTo>
                    <a:lnTo>
                      <a:pt x="189" y="0"/>
                    </a:lnTo>
                    <a:close/>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cs typeface="Arial" panose="020B0604020202020204" pitchFamily="34" charset="0"/>
                </a:endParaRPr>
              </a:p>
            </p:txBody>
          </p:sp>
        </p:grpSp>
      </p:grpSp>
      <p:sp>
        <p:nvSpPr>
          <p:cNvPr id="356756" name="Text Box 404"/>
          <p:cNvSpPr txBox="1">
            <a:spLocks noChangeArrowheads="1"/>
          </p:cNvSpPr>
          <p:nvPr/>
        </p:nvSpPr>
        <p:spPr bwMode="auto">
          <a:xfrm>
            <a:off x="4616285" y="885825"/>
            <a:ext cx="3886200"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b="1" dirty="0">
                <a:latin typeface="Arial" panose="020B0604020202020204" pitchFamily="34" charset="0"/>
                <a:cs typeface="Arial" panose="020B0604020202020204" pitchFamily="34" charset="0"/>
              </a:rPr>
              <a:t>1.</a:t>
            </a:r>
            <a:r>
              <a:rPr lang="en-US" altLang="cs-CZ" sz="1400" dirty="0">
                <a:latin typeface="Arial" panose="020B0604020202020204" pitchFamily="34" charset="0"/>
                <a:cs typeface="Arial" panose="020B0604020202020204" pitchFamily="34" charset="0"/>
              </a:rPr>
              <a:t> </a:t>
            </a:r>
            <a:r>
              <a:rPr lang="cs-CZ" altLang="cs-CZ" sz="1400" dirty="0">
                <a:latin typeface="Arial" panose="020B0604020202020204" pitchFamily="34" charset="0"/>
                <a:cs typeface="Arial" panose="020B0604020202020204" pitchFamily="34" charset="0"/>
              </a:rPr>
              <a:t>Prezentace antigenu a aktivace T-lymfocytů</a:t>
            </a:r>
            <a:endParaRPr lang="en-US" altLang="cs-CZ" sz="1400" dirty="0">
              <a:latin typeface="Arial" panose="020B0604020202020204" pitchFamily="34" charset="0"/>
              <a:cs typeface="Arial" panose="020B0604020202020204" pitchFamily="34" charset="0"/>
            </a:endParaRPr>
          </a:p>
        </p:txBody>
      </p:sp>
      <p:sp>
        <p:nvSpPr>
          <p:cNvPr id="356757" name="Text Box 405"/>
          <p:cNvSpPr txBox="1">
            <a:spLocks noChangeArrowheads="1"/>
          </p:cNvSpPr>
          <p:nvPr/>
        </p:nvSpPr>
        <p:spPr bwMode="auto">
          <a:xfrm>
            <a:off x="4663924" y="3188021"/>
            <a:ext cx="3886200"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b="1" dirty="0">
                <a:latin typeface="Arial" panose="020B0604020202020204" pitchFamily="34" charset="0"/>
                <a:cs typeface="Arial" panose="020B0604020202020204" pitchFamily="34" charset="0"/>
              </a:rPr>
              <a:t>2.</a:t>
            </a:r>
            <a:r>
              <a:rPr lang="en-US" altLang="cs-CZ" sz="1400" dirty="0">
                <a:latin typeface="Arial" panose="020B0604020202020204" pitchFamily="34" charset="0"/>
                <a:cs typeface="Arial" panose="020B0604020202020204" pitchFamily="34" charset="0"/>
              </a:rPr>
              <a:t> </a:t>
            </a:r>
            <a:r>
              <a:rPr lang="cs-CZ" altLang="cs-CZ" sz="1400" dirty="0">
                <a:latin typeface="Arial" panose="020B0604020202020204" pitchFamily="34" charset="0"/>
                <a:cs typeface="Arial" panose="020B0604020202020204" pitchFamily="34" charset="0"/>
              </a:rPr>
              <a:t>T-lymfocyty diferencují do cytotoxických, regulačních a paměťových T-lymfocytů</a:t>
            </a:r>
            <a:endParaRPr lang="en-US" altLang="cs-CZ" sz="1400" dirty="0">
              <a:latin typeface="Arial" panose="020B0604020202020204" pitchFamily="34" charset="0"/>
              <a:cs typeface="Arial" panose="020B0604020202020204" pitchFamily="34" charset="0"/>
            </a:endParaRPr>
          </a:p>
        </p:txBody>
      </p:sp>
      <p:sp>
        <p:nvSpPr>
          <p:cNvPr id="356758" name="Text Box 406"/>
          <p:cNvSpPr txBox="1">
            <a:spLocks noChangeArrowheads="1"/>
          </p:cNvSpPr>
          <p:nvPr/>
        </p:nvSpPr>
        <p:spPr bwMode="auto">
          <a:xfrm>
            <a:off x="4663924" y="5155582"/>
            <a:ext cx="3886200"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b="1" dirty="0">
                <a:latin typeface="Arial" panose="020B0604020202020204" pitchFamily="34" charset="0"/>
                <a:cs typeface="Arial" panose="020B0604020202020204" pitchFamily="34" charset="0"/>
              </a:rPr>
              <a:t>3.</a:t>
            </a:r>
            <a:r>
              <a:rPr lang="en-US" altLang="cs-CZ" sz="1400" dirty="0">
                <a:latin typeface="Arial" panose="020B0604020202020204" pitchFamily="34" charset="0"/>
                <a:cs typeface="Arial" panose="020B0604020202020204" pitchFamily="34" charset="0"/>
              </a:rPr>
              <a:t> </a:t>
            </a:r>
            <a:r>
              <a:rPr lang="cs-CZ" altLang="cs-CZ" sz="1400" dirty="0">
                <a:latin typeface="Arial" panose="020B0604020202020204" pitchFamily="34" charset="0"/>
                <a:cs typeface="Arial" panose="020B0604020202020204" pitchFamily="34" charset="0"/>
              </a:rPr>
              <a:t>Cytotoxické (</a:t>
            </a:r>
            <a:r>
              <a:rPr lang="cs-CZ" altLang="cs-CZ" sz="1400" dirty="0" err="1">
                <a:latin typeface="Arial" panose="020B0604020202020204" pitchFamily="34" charset="0"/>
                <a:cs typeface="Arial" panose="020B0604020202020204" pitchFamily="34" charset="0"/>
              </a:rPr>
              <a:t>Tc</a:t>
            </a:r>
            <a:r>
              <a:rPr lang="cs-CZ" altLang="cs-CZ" sz="1400" dirty="0">
                <a:latin typeface="Arial" panose="020B0604020202020204" pitchFamily="34" charset="0"/>
                <a:cs typeface="Arial" panose="020B0604020202020204" pitchFamily="34" charset="0"/>
              </a:rPr>
              <a:t>) lymfocyty eliminují abnormální buňky</a:t>
            </a:r>
            <a:endParaRPr lang="en-US" altLang="cs-CZ" sz="1400" dirty="0">
              <a:latin typeface="Arial" panose="020B0604020202020204" pitchFamily="34" charset="0"/>
              <a:cs typeface="Arial" panose="020B0604020202020204" pitchFamily="34" charset="0"/>
            </a:endParaRPr>
          </a:p>
        </p:txBody>
      </p:sp>
      <p:sp>
        <p:nvSpPr>
          <p:cNvPr id="356761" name="Oval 409"/>
          <p:cNvSpPr>
            <a:spLocks noChangeAspect="1" noChangeArrowheads="1"/>
          </p:cNvSpPr>
          <p:nvPr/>
        </p:nvSpPr>
        <p:spPr bwMode="auto">
          <a:xfrm rot="3998907">
            <a:off x="1568285" y="5943600"/>
            <a:ext cx="92075" cy="92075"/>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62" name="Oval 410"/>
          <p:cNvSpPr>
            <a:spLocks noChangeAspect="1" noChangeArrowheads="1"/>
          </p:cNvSpPr>
          <p:nvPr/>
        </p:nvSpPr>
        <p:spPr bwMode="auto">
          <a:xfrm rot="3998907">
            <a:off x="1949285" y="5943600"/>
            <a:ext cx="92075" cy="92075"/>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63" name="Oval 411"/>
          <p:cNvSpPr>
            <a:spLocks noChangeAspect="1" noChangeArrowheads="1"/>
          </p:cNvSpPr>
          <p:nvPr/>
        </p:nvSpPr>
        <p:spPr bwMode="auto">
          <a:xfrm rot="3998907">
            <a:off x="2330285" y="5867400"/>
            <a:ext cx="92075" cy="92075"/>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64" name="Oval 412"/>
          <p:cNvSpPr>
            <a:spLocks noChangeAspect="1" noChangeArrowheads="1"/>
          </p:cNvSpPr>
          <p:nvPr/>
        </p:nvSpPr>
        <p:spPr bwMode="auto">
          <a:xfrm rot="3998907">
            <a:off x="1720685" y="6096000"/>
            <a:ext cx="92075" cy="92075"/>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65" name="Oval 413"/>
          <p:cNvSpPr>
            <a:spLocks noChangeAspect="1" noChangeArrowheads="1"/>
          </p:cNvSpPr>
          <p:nvPr/>
        </p:nvSpPr>
        <p:spPr bwMode="auto">
          <a:xfrm rot="3998907">
            <a:off x="2044535" y="5067300"/>
            <a:ext cx="92075" cy="92075"/>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66" name="Oval 414"/>
          <p:cNvSpPr>
            <a:spLocks noChangeAspect="1" noChangeArrowheads="1"/>
          </p:cNvSpPr>
          <p:nvPr/>
        </p:nvSpPr>
        <p:spPr bwMode="auto">
          <a:xfrm rot="3998907">
            <a:off x="2482685" y="5257800"/>
            <a:ext cx="92075" cy="92075"/>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67" name="Oval 415"/>
          <p:cNvSpPr>
            <a:spLocks noChangeAspect="1" noChangeArrowheads="1"/>
          </p:cNvSpPr>
          <p:nvPr/>
        </p:nvSpPr>
        <p:spPr bwMode="auto">
          <a:xfrm rot="3998907">
            <a:off x="1415885" y="5257800"/>
            <a:ext cx="92075" cy="92075"/>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68" name="Oval 416"/>
          <p:cNvSpPr>
            <a:spLocks noChangeAspect="1" noChangeArrowheads="1"/>
          </p:cNvSpPr>
          <p:nvPr/>
        </p:nvSpPr>
        <p:spPr bwMode="auto">
          <a:xfrm rot="3998907">
            <a:off x="1492085" y="5029200"/>
            <a:ext cx="92075" cy="92075"/>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69" name="Oval 417"/>
          <p:cNvSpPr>
            <a:spLocks noChangeAspect="1" noChangeArrowheads="1"/>
          </p:cNvSpPr>
          <p:nvPr/>
        </p:nvSpPr>
        <p:spPr bwMode="auto">
          <a:xfrm rot="3998907">
            <a:off x="1263485" y="5181600"/>
            <a:ext cx="92075" cy="92075"/>
          </a:xfrm>
          <a:prstGeom prst="ellipse">
            <a:avLst/>
          </a:prstGeom>
          <a:solidFill>
            <a:srgbClr val="FF99CC"/>
          </a:solidFill>
          <a:ln w="63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400">
              <a:latin typeface="Arial" panose="020B0604020202020204" pitchFamily="34" charset="0"/>
              <a:cs typeface="Arial" panose="020B0604020202020204" pitchFamily="34" charset="0"/>
            </a:endParaRPr>
          </a:p>
        </p:txBody>
      </p:sp>
      <p:sp>
        <p:nvSpPr>
          <p:cNvPr id="356770" name="Line 418"/>
          <p:cNvSpPr>
            <a:spLocks noChangeShapeType="1"/>
          </p:cNvSpPr>
          <p:nvPr/>
        </p:nvSpPr>
        <p:spPr bwMode="auto">
          <a:xfrm>
            <a:off x="2177885" y="5562600"/>
            <a:ext cx="685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71" name="Text Box 419"/>
          <p:cNvSpPr txBox="1">
            <a:spLocks noChangeArrowheads="1"/>
          </p:cNvSpPr>
          <p:nvPr/>
        </p:nvSpPr>
        <p:spPr bwMode="auto">
          <a:xfrm>
            <a:off x="2863685" y="5410200"/>
            <a:ext cx="1140056"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Infected cell</a:t>
            </a:r>
          </a:p>
        </p:txBody>
      </p:sp>
      <p:sp>
        <p:nvSpPr>
          <p:cNvPr id="356772" name="Text Box 420"/>
          <p:cNvSpPr txBox="1">
            <a:spLocks noChangeArrowheads="1"/>
          </p:cNvSpPr>
          <p:nvPr/>
        </p:nvSpPr>
        <p:spPr bwMode="auto">
          <a:xfrm>
            <a:off x="444335" y="6264275"/>
            <a:ext cx="1828800"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en-US" altLang="cs-CZ" sz="1400">
                <a:latin typeface="Arial" panose="020B0604020202020204" pitchFamily="34" charset="0"/>
                <a:cs typeface="Arial" panose="020B0604020202020204" pitchFamily="34" charset="0"/>
              </a:rPr>
              <a:t>Killer T cell seeking new target</a:t>
            </a:r>
          </a:p>
        </p:txBody>
      </p:sp>
      <p:sp>
        <p:nvSpPr>
          <p:cNvPr id="356773" name="Freeform 421"/>
          <p:cNvSpPr>
            <a:spLocks/>
          </p:cNvSpPr>
          <p:nvPr/>
        </p:nvSpPr>
        <p:spPr bwMode="auto">
          <a:xfrm>
            <a:off x="2330285" y="6324600"/>
            <a:ext cx="381000" cy="228600"/>
          </a:xfrm>
          <a:custGeom>
            <a:avLst/>
            <a:gdLst>
              <a:gd name="T0" fmla="*/ 240 w 240"/>
              <a:gd name="T1" fmla="*/ 0 h 144"/>
              <a:gd name="T2" fmla="*/ 144 w 240"/>
              <a:gd name="T3" fmla="*/ 144 h 144"/>
              <a:gd name="T4" fmla="*/ 0 w 240"/>
              <a:gd name="T5" fmla="*/ 144 h 144"/>
            </a:gdLst>
            <a:ahLst/>
            <a:cxnLst>
              <a:cxn ang="0">
                <a:pos x="T0" y="T1"/>
              </a:cxn>
              <a:cxn ang="0">
                <a:pos x="T2" y="T3"/>
              </a:cxn>
              <a:cxn ang="0">
                <a:pos x="T4" y="T5"/>
              </a:cxn>
            </a:cxnLst>
            <a:rect l="0" t="0" r="r" b="b"/>
            <a:pathLst>
              <a:path w="240" h="144">
                <a:moveTo>
                  <a:pt x="240" y="0"/>
                </a:moveTo>
                <a:lnTo>
                  <a:pt x="144" y="144"/>
                </a:lnTo>
                <a:lnTo>
                  <a:pt x="0" y="144"/>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74" name="Line 422"/>
          <p:cNvSpPr>
            <a:spLocks noChangeShapeType="1"/>
          </p:cNvSpPr>
          <p:nvPr/>
        </p:nvSpPr>
        <p:spPr bwMode="auto">
          <a:xfrm>
            <a:off x="2120735" y="5105400"/>
            <a:ext cx="381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75" name="Text Box 423"/>
          <p:cNvSpPr txBox="1">
            <a:spLocks noChangeArrowheads="1"/>
          </p:cNvSpPr>
          <p:nvPr/>
        </p:nvSpPr>
        <p:spPr bwMode="auto">
          <a:xfrm>
            <a:off x="2501735" y="4953000"/>
            <a:ext cx="1955985"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Released toxic protein</a:t>
            </a:r>
          </a:p>
        </p:txBody>
      </p:sp>
      <p:sp>
        <p:nvSpPr>
          <p:cNvPr id="356776" name="Text Box 424"/>
          <p:cNvSpPr txBox="1">
            <a:spLocks noChangeArrowheads="1"/>
          </p:cNvSpPr>
          <p:nvPr/>
        </p:nvSpPr>
        <p:spPr bwMode="auto">
          <a:xfrm>
            <a:off x="44285" y="4238625"/>
            <a:ext cx="1066800"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en-US" altLang="cs-CZ" sz="1400">
                <a:latin typeface="Arial" panose="020B0604020202020204" pitchFamily="34" charset="0"/>
                <a:cs typeface="Arial" panose="020B0604020202020204" pitchFamily="34" charset="0"/>
              </a:rPr>
              <a:t>Killer T cell</a:t>
            </a:r>
          </a:p>
        </p:txBody>
      </p:sp>
      <p:sp>
        <p:nvSpPr>
          <p:cNvPr id="356777" name="Line 425"/>
          <p:cNvSpPr>
            <a:spLocks noChangeShapeType="1"/>
          </p:cNvSpPr>
          <p:nvPr/>
        </p:nvSpPr>
        <p:spPr bwMode="auto">
          <a:xfrm flipH="1">
            <a:off x="1149185" y="4391025"/>
            <a:ext cx="228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78" name="Line 426"/>
          <p:cNvSpPr>
            <a:spLocks noChangeShapeType="1"/>
          </p:cNvSpPr>
          <p:nvPr/>
        </p:nvSpPr>
        <p:spPr bwMode="auto">
          <a:xfrm>
            <a:off x="2111210" y="4086225"/>
            <a:ext cx="304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79" name="Text Box 427"/>
          <p:cNvSpPr txBox="1">
            <a:spLocks noChangeArrowheads="1"/>
          </p:cNvSpPr>
          <p:nvPr/>
        </p:nvSpPr>
        <p:spPr bwMode="auto">
          <a:xfrm>
            <a:off x="2435060" y="3924300"/>
            <a:ext cx="1189108"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Toxic protein</a:t>
            </a:r>
          </a:p>
        </p:txBody>
      </p:sp>
      <p:sp>
        <p:nvSpPr>
          <p:cNvPr id="356780" name="Line 428"/>
          <p:cNvSpPr>
            <a:spLocks noChangeShapeType="1"/>
          </p:cNvSpPr>
          <p:nvPr/>
        </p:nvSpPr>
        <p:spPr bwMode="auto">
          <a:xfrm>
            <a:off x="1720685" y="3048000"/>
            <a:ext cx="762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81" name="Text Box 429"/>
          <p:cNvSpPr txBox="1">
            <a:spLocks noChangeArrowheads="1"/>
          </p:cNvSpPr>
          <p:nvPr/>
        </p:nvSpPr>
        <p:spPr bwMode="auto">
          <a:xfrm>
            <a:off x="2454110" y="2759075"/>
            <a:ext cx="2057400" cy="116955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b="1">
                <a:latin typeface="Arial" panose="020B0604020202020204" pitchFamily="34" charset="0"/>
                <a:cs typeface="Arial" panose="020B0604020202020204" pitchFamily="34" charset="0"/>
              </a:rPr>
              <a:t>Memory T cell</a:t>
            </a:r>
          </a:p>
          <a:p>
            <a:r>
              <a:rPr lang="en-US" altLang="cs-CZ" sz="1400">
                <a:latin typeface="Arial" panose="020B0604020202020204" pitchFamily="34" charset="0"/>
                <a:cs typeface="Arial" panose="020B0604020202020204" pitchFamily="34" charset="0"/>
              </a:rPr>
              <a:t>Future exposure to the same antigen activates this to rapidly produce killer T cells</a:t>
            </a:r>
          </a:p>
        </p:txBody>
      </p:sp>
      <p:sp>
        <p:nvSpPr>
          <p:cNvPr id="356782" name="Freeform 430"/>
          <p:cNvSpPr>
            <a:spLocks/>
          </p:cNvSpPr>
          <p:nvPr/>
        </p:nvSpPr>
        <p:spPr bwMode="auto">
          <a:xfrm>
            <a:off x="806285" y="876300"/>
            <a:ext cx="665163" cy="381000"/>
          </a:xfrm>
          <a:custGeom>
            <a:avLst/>
            <a:gdLst>
              <a:gd name="T0" fmla="*/ 528 w 528"/>
              <a:gd name="T1" fmla="*/ 240 h 240"/>
              <a:gd name="T2" fmla="*/ 192 w 528"/>
              <a:gd name="T3" fmla="*/ 0 h 240"/>
              <a:gd name="T4" fmla="*/ 0 w 528"/>
              <a:gd name="T5" fmla="*/ 0 h 240"/>
            </a:gdLst>
            <a:ahLst/>
            <a:cxnLst>
              <a:cxn ang="0">
                <a:pos x="T0" y="T1"/>
              </a:cxn>
              <a:cxn ang="0">
                <a:pos x="T2" y="T3"/>
              </a:cxn>
              <a:cxn ang="0">
                <a:pos x="T4" y="T5"/>
              </a:cxn>
            </a:cxnLst>
            <a:rect l="0" t="0" r="r" b="b"/>
            <a:pathLst>
              <a:path w="528" h="240">
                <a:moveTo>
                  <a:pt x="528" y="240"/>
                </a:moveTo>
                <a:lnTo>
                  <a:pt x="192" y="0"/>
                </a:lnTo>
                <a:lnTo>
                  <a:pt x="0"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83" name="Text Box 431"/>
          <p:cNvSpPr txBox="1">
            <a:spLocks noChangeArrowheads="1"/>
          </p:cNvSpPr>
          <p:nvPr/>
        </p:nvSpPr>
        <p:spPr bwMode="auto">
          <a:xfrm>
            <a:off x="217323" y="733425"/>
            <a:ext cx="590162"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Virus</a:t>
            </a:r>
          </a:p>
        </p:txBody>
      </p:sp>
      <p:sp>
        <p:nvSpPr>
          <p:cNvPr id="356785" name="Freeform 433"/>
          <p:cNvSpPr>
            <a:spLocks/>
          </p:cNvSpPr>
          <p:nvPr/>
        </p:nvSpPr>
        <p:spPr bwMode="auto">
          <a:xfrm>
            <a:off x="774535" y="1295400"/>
            <a:ext cx="544513" cy="228600"/>
          </a:xfrm>
          <a:custGeom>
            <a:avLst/>
            <a:gdLst>
              <a:gd name="T0" fmla="*/ 432 w 432"/>
              <a:gd name="T1" fmla="*/ 0 h 144"/>
              <a:gd name="T2" fmla="*/ 192 w 432"/>
              <a:gd name="T3" fmla="*/ 144 h 144"/>
              <a:gd name="T4" fmla="*/ 0 w 432"/>
              <a:gd name="T5" fmla="*/ 144 h 144"/>
            </a:gdLst>
            <a:ahLst/>
            <a:cxnLst>
              <a:cxn ang="0">
                <a:pos x="T0" y="T1"/>
              </a:cxn>
              <a:cxn ang="0">
                <a:pos x="T2" y="T3"/>
              </a:cxn>
              <a:cxn ang="0">
                <a:pos x="T4" y="T5"/>
              </a:cxn>
            </a:cxnLst>
            <a:rect l="0" t="0" r="r" b="b"/>
            <a:pathLst>
              <a:path w="432" h="144">
                <a:moveTo>
                  <a:pt x="432" y="0"/>
                </a:moveTo>
                <a:lnTo>
                  <a:pt x="192" y="144"/>
                </a:lnTo>
                <a:lnTo>
                  <a:pt x="0" y="144"/>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86" name="Text Box 434"/>
          <p:cNvSpPr txBox="1">
            <a:spLocks noChangeArrowheads="1"/>
          </p:cNvSpPr>
          <p:nvPr/>
        </p:nvSpPr>
        <p:spPr bwMode="auto">
          <a:xfrm>
            <a:off x="239548" y="1371600"/>
            <a:ext cx="494046"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Cell</a:t>
            </a:r>
          </a:p>
        </p:txBody>
      </p:sp>
      <p:sp>
        <p:nvSpPr>
          <p:cNvPr id="356787" name="Text Box 435"/>
          <p:cNvSpPr txBox="1">
            <a:spLocks noChangeArrowheads="1"/>
          </p:cNvSpPr>
          <p:nvPr/>
        </p:nvSpPr>
        <p:spPr bwMode="auto">
          <a:xfrm>
            <a:off x="3473285" y="762000"/>
            <a:ext cx="1031051"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Phagocyte</a:t>
            </a:r>
          </a:p>
        </p:txBody>
      </p:sp>
      <p:sp>
        <p:nvSpPr>
          <p:cNvPr id="356788" name="Freeform 436"/>
          <p:cNvSpPr>
            <a:spLocks/>
          </p:cNvSpPr>
          <p:nvPr/>
        </p:nvSpPr>
        <p:spPr bwMode="auto">
          <a:xfrm>
            <a:off x="3168485" y="923925"/>
            <a:ext cx="304800" cy="381000"/>
          </a:xfrm>
          <a:custGeom>
            <a:avLst/>
            <a:gdLst>
              <a:gd name="T0" fmla="*/ 0 w 192"/>
              <a:gd name="T1" fmla="*/ 192 h 192"/>
              <a:gd name="T2" fmla="*/ 96 w 192"/>
              <a:gd name="T3" fmla="*/ 0 h 192"/>
              <a:gd name="T4" fmla="*/ 192 w 192"/>
              <a:gd name="T5" fmla="*/ 0 h 192"/>
            </a:gdLst>
            <a:ahLst/>
            <a:cxnLst>
              <a:cxn ang="0">
                <a:pos x="T0" y="T1"/>
              </a:cxn>
              <a:cxn ang="0">
                <a:pos x="T2" y="T3"/>
              </a:cxn>
              <a:cxn ang="0">
                <a:pos x="T4" y="T5"/>
              </a:cxn>
            </a:cxnLst>
            <a:rect l="0" t="0" r="r" b="b"/>
            <a:pathLst>
              <a:path w="192" h="192">
                <a:moveTo>
                  <a:pt x="0" y="192"/>
                </a:moveTo>
                <a:lnTo>
                  <a:pt x="96" y="0"/>
                </a:lnTo>
                <a:lnTo>
                  <a:pt x="192"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90" name="Line 438"/>
          <p:cNvSpPr>
            <a:spLocks noChangeShapeType="1"/>
          </p:cNvSpPr>
          <p:nvPr/>
        </p:nvSpPr>
        <p:spPr bwMode="auto">
          <a:xfrm>
            <a:off x="2558885" y="2390775"/>
            <a:ext cx="304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91" name="Text Box 439"/>
          <p:cNvSpPr txBox="1">
            <a:spLocks noChangeArrowheads="1"/>
          </p:cNvSpPr>
          <p:nvPr/>
        </p:nvSpPr>
        <p:spPr bwMode="auto">
          <a:xfrm>
            <a:off x="2873210" y="2228850"/>
            <a:ext cx="1381981"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cs-CZ" sz="1400">
                <a:latin typeface="Arial" panose="020B0604020202020204" pitchFamily="34" charset="0"/>
                <a:cs typeface="Arial" panose="020B0604020202020204" pitchFamily="34" charset="0"/>
              </a:rPr>
              <a:t>Matching T cell</a:t>
            </a:r>
          </a:p>
        </p:txBody>
      </p:sp>
      <p:sp>
        <p:nvSpPr>
          <p:cNvPr id="356792" name="Freeform 440"/>
          <p:cNvSpPr>
            <a:spLocks/>
          </p:cNvSpPr>
          <p:nvPr/>
        </p:nvSpPr>
        <p:spPr bwMode="auto">
          <a:xfrm>
            <a:off x="3549485" y="1438275"/>
            <a:ext cx="381000" cy="152400"/>
          </a:xfrm>
          <a:custGeom>
            <a:avLst/>
            <a:gdLst>
              <a:gd name="T0" fmla="*/ 0 w 240"/>
              <a:gd name="T1" fmla="*/ 0 h 96"/>
              <a:gd name="T2" fmla="*/ 240 w 240"/>
              <a:gd name="T3" fmla="*/ 0 h 96"/>
              <a:gd name="T4" fmla="*/ 240 w 240"/>
              <a:gd name="T5" fmla="*/ 96 h 96"/>
            </a:gdLst>
            <a:ahLst/>
            <a:cxnLst>
              <a:cxn ang="0">
                <a:pos x="T0" y="T1"/>
              </a:cxn>
              <a:cxn ang="0">
                <a:pos x="T2" y="T3"/>
              </a:cxn>
              <a:cxn ang="0">
                <a:pos x="T4" y="T5"/>
              </a:cxn>
            </a:cxnLst>
            <a:rect l="0" t="0" r="r" b="b"/>
            <a:pathLst>
              <a:path w="240" h="96">
                <a:moveTo>
                  <a:pt x="0" y="0"/>
                </a:moveTo>
                <a:lnTo>
                  <a:pt x="240" y="0"/>
                </a:lnTo>
                <a:lnTo>
                  <a:pt x="240" y="96"/>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93" name="Text Box 441"/>
          <p:cNvSpPr txBox="1">
            <a:spLocks noChangeArrowheads="1"/>
          </p:cNvSpPr>
          <p:nvPr/>
        </p:nvSpPr>
        <p:spPr bwMode="auto">
          <a:xfrm>
            <a:off x="3482810" y="1619250"/>
            <a:ext cx="914400"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cs-CZ" sz="1400">
                <a:latin typeface="Arial" panose="020B0604020202020204" pitchFamily="34" charset="0"/>
                <a:cs typeface="Arial" panose="020B0604020202020204" pitchFamily="34" charset="0"/>
              </a:rPr>
              <a:t>Antigen of virus</a:t>
            </a:r>
          </a:p>
        </p:txBody>
      </p:sp>
      <p:sp>
        <p:nvSpPr>
          <p:cNvPr id="356794" name="Text Box 442"/>
          <p:cNvSpPr txBox="1">
            <a:spLocks noChangeArrowheads="1"/>
          </p:cNvSpPr>
          <p:nvPr/>
        </p:nvSpPr>
        <p:spPr bwMode="auto">
          <a:xfrm>
            <a:off x="44285" y="2035175"/>
            <a:ext cx="1295400"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en-US" altLang="cs-CZ" sz="1400">
                <a:latin typeface="Arial" panose="020B0604020202020204" pitchFamily="34" charset="0"/>
                <a:cs typeface="Arial" panose="020B0604020202020204" pitchFamily="34" charset="0"/>
              </a:rPr>
              <a:t>Non-matching T cells</a:t>
            </a:r>
          </a:p>
        </p:txBody>
      </p:sp>
      <p:grpSp>
        <p:nvGrpSpPr>
          <p:cNvPr id="356798" name="Group 446"/>
          <p:cNvGrpSpPr>
            <a:grpSpLocks/>
          </p:cNvGrpSpPr>
          <p:nvPr/>
        </p:nvGrpSpPr>
        <p:grpSpPr bwMode="auto">
          <a:xfrm>
            <a:off x="1339685" y="1981200"/>
            <a:ext cx="457200" cy="304800"/>
            <a:chOff x="864" y="1248"/>
            <a:chExt cx="288" cy="192"/>
          </a:xfrm>
        </p:grpSpPr>
        <p:sp>
          <p:nvSpPr>
            <p:cNvPr id="356796" name="Line 444"/>
            <p:cNvSpPr>
              <a:spLocks noChangeShapeType="1"/>
            </p:cNvSpPr>
            <p:nvPr/>
          </p:nvSpPr>
          <p:spPr bwMode="auto">
            <a:xfrm flipH="1">
              <a:off x="864" y="1440"/>
              <a:ext cx="288"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6797" name="Line 445"/>
            <p:cNvSpPr>
              <a:spLocks noChangeShapeType="1"/>
            </p:cNvSpPr>
            <p:nvPr/>
          </p:nvSpPr>
          <p:spPr bwMode="auto">
            <a:xfrm flipH="1">
              <a:off x="912" y="1248"/>
              <a:ext cx="144" cy="192"/>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grpSp>
      <p:sp>
        <p:nvSpPr>
          <p:cNvPr id="356799" name="Text Box 447"/>
          <p:cNvSpPr txBox="1">
            <a:spLocks noChangeArrowheads="1"/>
          </p:cNvSpPr>
          <p:nvPr/>
        </p:nvSpPr>
        <p:spPr bwMode="auto">
          <a:xfrm>
            <a:off x="6873710" y="6477000"/>
            <a:ext cx="2133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cs-CZ" sz="1200" b="1">
                <a:latin typeface="Arial" panose="020B0604020202020204" pitchFamily="34" charset="0"/>
                <a:cs typeface="Arial" panose="020B0604020202020204" pitchFamily="34" charset="0"/>
              </a:rPr>
              <a:t>motifolio.com</a:t>
            </a:r>
            <a:endParaRPr lang="en-US" altLang="cs-CZ" sz="1200">
              <a:latin typeface="Arial" panose="020B0604020202020204" pitchFamily="34" charset="0"/>
              <a:cs typeface="Arial" panose="020B0604020202020204" pitchFamily="34" charset="0"/>
            </a:endParaRPr>
          </a:p>
        </p:txBody>
      </p:sp>
      <p:sp>
        <p:nvSpPr>
          <p:cNvPr id="245" name="Obdélník 244"/>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extovéPole 245"/>
          <p:cNvSpPr txBox="1"/>
          <p:nvPr/>
        </p:nvSpPr>
        <p:spPr>
          <a:xfrm>
            <a:off x="44285" y="43002"/>
            <a:ext cx="282641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BUNĚČNÁ ODPOVĚĎ</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809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bdélník 41"/>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ovéPole 42"/>
          <p:cNvSpPr txBox="1"/>
          <p:nvPr/>
        </p:nvSpPr>
        <p:spPr>
          <a:xfrm>
            <a:off x="44285" y="43002"/>
            <a:ext cx="111280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OBSAH</a:t>
            </a:r>
            <a:endParaRPr lang="en-US" sz="2000" b="1" dirty="0">
              <a:latin typeface="Arial" panose="020B0604020202020204" pitchFamily="34" charset="0"/>
              <a:cs typeface="Arial" panose="020B0604020202020204" pitchFamily="34" charset="0"/>
            </a:endParaRPr>
          </a:p>
        </p:txBody>
      </p:sp>
      <p:sp>
        <p:nvSpPr>
          <p:cNvPr id="46" name="TextovéPole 45"/>
          <p:cNvSpPr txBox="1"/>
          <p:nvPr/>
        </p:nvSpPr>
        <p:spPr>
          <a:xfrm>
            <a:off x="67550" y="537938"/>
            <a:ext cx="9144000" cy="600164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1400" b="1" dirty="0">
                <a:latin typeface="Arial" panose="020B0604020202020204" pitchFamily="34" charset="0"/>
                <a:cs typeface="Arial" panose="020B0604020202020204" pitchFamily="34" charset="0"/>
              </a:rPr>
              <a:t>Princip</a:t>
            </a:r>
            <a:r>
              <a:rPr lang="cs-CZ" sz="1400" b="1" dirty="0">
                <a:latin typeface="Arial" panose="020B0604020202020204" pitchFamily="34" charset="0"/>
                <a:cs typeface="Arial" panose="020B0604020202020204" pitchFamily="34" charset="0"/>
              </a:rPr>
              <a:t>y</a:t>
            </a:r>
            <a:r>
              <a:rPr lang="en-US" sz="1400" b="1" dirty="0">
                <a:latin typeface="Arial" panose="020B0604020202020204" pitchFamily="34" charset="0"/>
                <a:cs typeface="Arial" panose="020B0604020202020204" pitchFamily="34" charset="0"/>
              </a:rPr>
              <a:t> </a:t>
            </a:r>
            <a:r>
              <a:rPr lang="cs-CZ" sz="1400" b="1" dirty="0">
                <a:latin typeface="Arial" panose="020B0604020202020204" pitchFamily="34" charset="0"/>
                <a:cs typeface="Arial" panose="020B0604020202020204" pitchFamily="34" charset="0"/>
              </a:rPr>
              <a:t>imunitní odpovědi</a:t>
            </a:r>
            <a:endParaRPr lang="en-US" sz="1400" b="1" dirty="0">
              <a:latin typeface="Arial" panose="020B0604020202020204" pitchFamily="34" charset="0"/>
              <a:cs typeface="Arial" panose="020B0604020202020204" pitchFamily="34" charset="0"/>
            </a:endParaRPr>
          </a:p>
          <a:p>
            <a:pPr marL="1257300" lvl="2" indent="-342900">
              <a:lnSpc>
                <a:spcPct val="150000"/>
              </a:lnSpc>
              <a:buFontTx/>
              <a:buChar char="-"/>
            </a:pPr>
            <a:r>
              <a:rPr lang="cs-CZ" sz="1400" dirty="0">
                <a:solidFill>
                  <a:srgbClr val="00B050"/>
                </a:solidFill>
                <a:latin typeface="Arial" panose="020B0604020202020204" pitchFamily="34" charset="0"/>
                <a:cs typeface="Arial" panose="020B0604020202020204" pitchFamily="34" charset="0"/>
              </a:rPr>
              <a:t>Epiteliální odpověď</a:t>
            </a:r>
          </a:p>
          <a:p>
            <a:pPr marL="1257300" lvl="2" indent="-342900">
              <a:lnSpc>
                <a:spcPct val="150000"/>
              </a:lnSpc>
              <a:buFontTx/>
              <a:buChar char="-"/>
            </a:pPr>
            <a:r>
              <a:rPr lang="cs-CZ" sz="1400" dirty="0">
                <a:solidFill>
                  <a:srgbClr val="00B050"/>
                </a:solidFill>
                <a:latin typeface="Arial" panose="020B0604020202020204" pitchFamily="34" charset="0"/>
                <a:cs typeface="Arial" panose="020B0604020202020204" pitchFamily="34" charset="0"/>
              </a:rPr>
              <a:t>Vrozená a získaná imunita</a:t>
            </a:r>
          </a:p>
          <a:p>
            <a:pPr marL="1257300" lvl="2" indent="-342900">
              <a:lnSpc>
                <a:spcPct val="150000"/>
              </a:lnSpc>
              <a:buFontTx/>
              <a:buChar char="-"/>
            </a:pPr>
            <a:r>
              <a:rPr lang="cs-CZ" sz="1400" dirty="0">
                <a:solidFill>
                  <a:srgbClr val="00B050"/>
                </a:solidFill>
                <a:latin typeface="Arial" panose="020B0604020202020204" pitchFamily="34" charset="0"/>
                <a:cs typeface="Arial" panose="020B0604020202020204" pitchFamily="34" charset="0"/>
              </a:rPr>
              <a:t>Humorální a buněčná imunita</a:t>
            </a:r>
          </a:p>
          <a:p>
            <a:pPr marL="1257300" lvl="2" indent="-342900">
              <a:lnSpc>
                <a:spcPct val="150000"/>
              </a:lnSpc>
              <a:buFontTx/>
              <a:buChar char="-"/>
            </a:pPr>
            <a:endParaRPr lang="cs-CZ" sz="1400" dirty="0">
              <a:solidFill>
                <a:srgbClr val="00B050"/>
              </a:solidFill>
              <a:latin typeface="Arial" panose="020B0604020202020204" pitchFamily="34" charset="0"/>
              <a:cs typeface="Arial" panose="020B0604020202020204" pitchFamily="34" charset="0"/>
            </a:endParaRPr>
          </a:p>
          <a:p>
            <a:pPr marL="1257300" lvl="2" indent="-342900">
              <a:lnSpc>
                <a:spcPct val="150000"/>
              </a:lnSpc>
              <a:buFontTx/>
              <a:buChar char="-"/>
            </a:pPr>
            <a:endParaRPr lang="en-US" sz="1400" dirty="0">
              <a:solidFill>
                <a:srgbClr val="00B050"/>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cs-CZ" sz="2000" b="1" dirty="0">
                <a:latin typeface="Arial" panose="020B0604020202020204" pitchFamily="34" charset="0"/>
                <a:cs typeface="Arial" panose="020B0604020202020204" pitchFamily="34" charset="0"/>
              </a:rPr>
              <a:t>Tkáňové s</a:t>
            </a:r>
            <a:r>
              <a:rPr lang="en-US" sz="2000" b="1" dirty="0">
                <a:latin typeface="Arial" panose="020B0604020202020204" pitchFamily="34" charset="0"/>
                <a:cs typeface="Arial" panose="020B0604020202020204" pitchFamily="34" charset="0"/>
              </a:rPr>
              <a:t>tru</a:t>
            </a:r>
            <a:r>
              <a:rPr lang="cs-CZ" sz="2000" b="1" dirty="0">
                <a:latin typeface="Arial" panose="020B0604020202020204" pitchFamily="34" charset="0"/>
                <a:cs typeface="Arial" panose="020B0604020202020204" pitchFamily="34" charset="0"/>
              </a:rPr>
              <a:t>k</a:t>
            </a:r>
            <a:r>
              <a:rPr lang="en-US" sz="2000" b="1" dirty="0">
                <a:latin typeface="Arial" panose="020B0604020202020204" pitchFamily="34" charset="0"/>
                <a:cs typeface="Arial" panose="020B0604020202020204" pitchFamily="34" charset="0"/>
              </a:rPr>
              <a:t>tur</a:t>
            </a:r>
            <a:r>
              <a:rPr lang="cs-CZ" sz="2000" b="1" dirty="0">
                <a:latin typeface="Arial" panose="020B0604020202020204" pitchFamily="34" charset="0"/>
                <a:cs typeface="Arial" panose="020B0604020202020204" pitchFamily="34" charset="0"/>
              </a:rPr>
              <a:t>y</a:t>
            </a:r>
            <a:r>
              <a:rPr lang="en-US" sz="2000" b="1"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nezbytné pro fungování imunitního systému</a:t>
            </a:r>
            <a:endParaRPr lang="en-US" sz="2000" b="1" dirty="0">
              <a:latin typeface="Arial" panose="020B0604020202020204" pitchFamily="34" charset="0"/>
              <a:cs typeface="Arial" panose="020B0604020202020204" pitchFamily="34" charset="0"/>
            </a:endParaRPr>
          </a:p>
          <a:p>
            <a:pPr marL="1252538" indent="-285750">
              <a:lnSpc>
                <a:spcPct val="150000"/>
              </a:lnSpc>
              <a:buFontTx/>
              <a:buChar char="-"/>
            </a:pPr>
            <a:r>
              <a:rPr lang="cs-CZ" sz="2000" dirty="0">
                <a:solidFill>
                  <a:srgbClr val="00B050"/>
                </a:solidFill>
                <a:latin typeface="Arial" panose="020B0604020202020204" pitchFamily="34" charset="0"/>
                <a:cs typeface="Arial" panose="020B0604020202020204" pitchFamily="34" charset="0"/>
              </a:rPr>
              <a:t>Lymfatické cévy</a:t>
            </a:r>
            <a:endParaRPr lang="en-US" sz="2000" dirty="0">
              <a:solidFill>
                <a:srgbClr val="00B050"/>
              </a:solidFill>
              <a:latin typeface="Arial" panose="020B0604020202020204" pitchFamily="34" charset="0"/>
              <a:cs typeface="Arial" panose="020B0604020202020204" pitchFamily="34" charset="0"/>
            </a:endParaRPr>
          </a:p>
          <a:p>
            <a:pPr marL="1252538" indent="-285750">
              <a:lnSpc>
                <a:spcPct val="150000"/>
              </a:lnSpc>
              <a:buFontTx/>
              <a:buChar char="-"/>
            </a:pPr>
            <a:r>
              <a:rPr lang="cs-CZ" sz="2000" dirty="0">
                <a:solidFill>
                  <a:srgbClr val="00B050"/>
                </a:solidFill>
                <a:latin typeface="Arial" panose="020B0604020202020204" pitchFamily="34" charset="0"/>
                <a:cs typeface="Arial" panose="020B0604020202020204" pitchFamily="34" charset="0"/>
              </a:rPr>
              <a:t>Lymfatické uzlíky</a:t>
            </a:r>
            <a:endParaRPr lang="en-US" sz="2000" dirty="0">
              <a:solidFill>
                <a:srgbClr val="00B050"/>
              </a:solidFill>
              <a:latin typeface="Arial" panose="020B0604020202020204" pitchFamily="34" charset="0"/>
              <a:cs typeface="Arial" panose="020B0604020202020204" pitchFamily="34" charset="0"/>
            </a:endParaRPr>
          </a:p>
          <a:p>
            <a:pPr marL="1252538" indent="-285750">
              <a:lnSpc>
                <a:spcPct val="150000"/>
              </a:lnSpc>
              <a:buFontTx/>
              <a:buChar char="-"/>
            </a:pPr>
            <a:r>
              <a:rPr lang="cs-CZ" sz="2000" dirty="0">
                <a:solidFill>
                  <a:srgbClr val="00B050"/>
                </a:solidFill>
                <a:latin typeface="Arial" panose="020B0604020202020204" pitchFamily="34" charset="0"/>
                <a:cs typeface="Arial" panose="020B0604020202020204" pitchFamily="34" charset="0"/>
              </a:rPr>
              <a:t>Lymfatické uzliny</a:t>
            </a:r>
          </a:p>
          <a:p>
            <a:pPr marL="1252538" indent="-285750">
              <a:lnSpc>
                <a:spcPct val="150000"/>
              </a:lnSpc>
              <a:buFontTx/>
              <a:buChar char="-"/>
            </a:pPr>
            <a:r>
              <a:rPr lang="cs-CZ" sz="2000" dirty="0">
                <a:solidFill>
                  <a:srgbClr val="00B050"/>
                </a:solidFill>
                <a:latin typeface="Arial" panose="020B0604020202020204" pitchFamily="34" charset="0"/>
                <a:cs typeface="Arial" panose="020B0604020202020204" pitchFamily="34" charset="0"/>
              </a:rPr>
              <a:t>Slezina</a:t>
            </a:r>
            <a:endParaRPr lang="en-US" sz="2000" dirty="0">
              <a:solidFill>
                <a:srgbClr val="00B050"/>
              </a:solidFill>
              <a:latin typeface="Arial" panose="020B0604020202020204" pitchFamily="34" charset="0"/>
              <a:cs typeface="Arial" panose="020B0604020202020204" pitchFamily="34" charset="0"/>
            </a:endParaRPr>
          </a:p>
          <a:p>
            <a:pPr marL="1252538" indent="-285750">
              <a:lnSpc>
                <a:spcPct val="150000"/>
              </a:lnSpc>
              <a:buFontTx/>
              <a:buChar char="-"/>
            </a:pPr>
            <a:r>
              <a:rPr lang="cs-CZ" sz="2000" dirty="0">
                <a:solidFill>
                  <a:srgbClr val="00B050"/>
                </a:solidFill>
                <a:latin typeface="Arial" panose="020B0604020202020204" pitchFamily="34" charset="0"/>
                <a:cs typeface="Arial" panose="020B0604020202020204" pitchFamily="34" charset="0"/>
              </a:rPr>
              <a:t>Brzlík</a:t>
            </a:r>
            <a:endParaRPr lang="en-US" sz="2000" dirty="0">
              <a:solidFill>
                <a:srgbClr val="00B050"/>
              </a:solidFill>
              <a:latin typeface="Arial" panose="020B0604020202020204" pitchFamily="34" charset="0"/>
              <a:cs typeface="Arial" panose="020B0604020202020204" pitchFamily="34" charset="0"/>
            </a:endParaRPr>
          </a:p>
          <a:p>
            <a:pPr marL="1252538" indent="-285750">
              <a:lnSpc>
                <a:spcPct val="150000"/>
              </a:lnSpc>
              <a:buFontTx/>
              <a:buChar char="-"/>
            </a:pPr>
            <a:r>
              <a:rPr lang="en-US" sz="2000" dirty="0">
                <a:solidFill>
                  <a:srgbClr val="00B050"/>
                </a:solidFill>
                <a:latin typeface="Arial" panose="020B0604020202020204" pitchFamily="34" charset="0"/>
                <a:cs typeface="Arial" panose="020B0604020202020204" pitchFamily="34" charset="0"/>
              </a:rPr>
              <a:t>MALT</a:t>
            </a:r>
          </a:p>
          <a:p>
            <a:pPr marL="342900" indent="-342900">
              <a:lnSpc>
                <a:spcPct val="150000"/>
              </a:lnSpc>
              <a:buFont typeface="Arial" panose="020B0604020202020204" pitchFamily="34" charset="0"/>
              <a:buChar char="•"/>
            </a:pPr>
            <a:r>
              <a:rPr lang="cs-CZ" sz="2000" b="1" dirty="0">
                <a:latin typeface="Arial" panose="020B0604020202020204" pitchFamily="34" charset="0"/>
                <a:cs typeface="Arial" panose="020B0604020202020204" pitchFamily="34" charset="0"/>
              </a:rPr>
              <a:t>Vývoj lymfatického systému</a:t>
            </a:r>
            <a:endParaRPr lang="en-US" sz="2000" b="1"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2" name="Obdélník 1"/>
          <p:cNvSpPr/>
          <p:nvPr/>
        </p:nvSpPr>
        <p:spPr>
          <a:xfrm>
            <a:off x="4572000" y="3158836"/>
            <a:ext cx="4234649" cy="2673793"/>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cs-CZ" sz="2400" dirty="0">
              <a:solidFill>
                <a:srgbClr val="FFFF00"/>
              </a:solidFill>
              <a:latin typeface="Arial" panose="020B0604020202020204" pitchFamily="34" charset="0"/>
              <a:cs typeface="Arial" panose="020B0604020202020204" pitchFamily="34" charset="0"/>
            </a:endParaRPr>
          </a:p>
          <a:p>
            <a:pPr algn="ctr"/>
            <a:r>
              <a:rPr lang="cs-CZ" sz="2800" b="1" dirty="0">
                <a:solidFill>
                  <a:srgbClr val="FFFF00"/>
                </a:solidFill>
                <a:latin typeface="Arial" panose="020B0604020202020204" pitchFamily="34" charset="0"/>
                <a:cs typeface="Arial" panose="020B0604020202020204" pitchFamily="34" charset="0"/>
              </a:rPr>
              <a:t>Imunitní systém</a:t>
            </a:r>
            <a:endParaRPr lang="en-US" sz="2800" b="1" dirty="0">
              <a:solidFill>
                <a:srgbClr val="FFFF00"/>
              </a:solidFill>
              <a:latin typeface="Arial" panose="020B0604020202020204" pitchFamily="34" charset="0"/>
              <a:cs typeface="Arial" panose="020B0604020202020204" pitchFamily="34" charset="0"/>
            </a:endParaRPr>
          </a:p>
        </p:txBody>
      </p:sp>
      <p:sp>
        <p:nvSpPr>
          <p:cNvPr id="3" name="Obdélník 2"/>
          <p:cNvSpPr/>
          <p:nvPr/>
        </p:nvSpPr>
        <p:spPr>
          <a:xfrm>
            <a:off x="4639550" y="4272199"/>
            <a:ext cx="1691110" cy="111844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solidFill>
                  <a:schemeClr val="accent6">
                    <a:lumMod val="50000"/>
                  </a:schemeClr>
                </a:solidFill>
                <a:latin typeface="Arial" panose="020B0604020202020204" pitchFamily="34" charset="0"/>
                <a:cs typeface="Arial" panose="020B0604020202020204" pitchFamily="34" charset="0"/>
              </a:rPr>
              <a:t>Lymfatický systém</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sp>
        <p:nvSpPr>
          <p:cNvPr id="7" name="Obdélník 6"/>
          <p:cNvSpPr/>
          <p:nvPr/>
        </p:nvSpPr>
        <p:spPr>
          <a:xfrm>
            <a:off x="6398210" y="4554198"/>
            <a:ext cx="2678239" cy="1949712"/>
          </a:xfrm>
          <a:prstGeom prst="rect">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solidFill>
                  <a:schemeClr val="bg1"/>
                </a:solidFill>
                <a:latin typeface="Arial" panose="020B0604020202020204" pitchFamily="34" charset="0"/>
                <a:cs typeface="Arial" panose="020B0604020202020204" pitchFamily="34" charset="0"/>
              </a:rPr>
              <a:t>Kardiovaskulární a hematopoetický systém</a:t>
            </a:r>
            <a:endParaRPr lang="en-US" sz="24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B3AF5EF1-B8D3-F043-244F-6CBE37C8D133}"/>
              </a:ext>
            </a:extLst>
          </p:cNvPr>
          <p:cNvSpPr txBox="1"/>
          <p:nvPr/>
        </p:nvSpPr>
        <p:spPr>
          <a:xfrm rot="20007977">
            <a:off x="3177423" y="1282691"/>
            <a:ext cx="3588226" cy="369332"/>
          </a:xfrm>
          <a:prstGeom prst="rect">
            <a:avLst/>
          </a:prstGeom>
          <a:solidFill>
            <a:srgbClr val="FFC000"/>
          </a:solidFill>
        </p:spPr>
        <p:txBody>
          <a:bodyPr wrap="none" rtlCol="0">
            <a:spAutoFit/>
          </a:bodyPr>
          <a:lstStyle/>
          <a:p>
            <a:r>
              <a:rPr lang="cs-CZ" dirty="0">
                <a:solidFill>
                  <a:srgbClr val="FF0000"/>
                </a:solidFill>
              </a:rPr>
              <a:t>Vhodné pro bližší pochopení tématu</a:t>
            </a:r>
          </a:p>
        </p:txBody>
      </p:sp>
      <p:sp>
        <p:nvSpPr>
          <p:cNvPr id="5" name="TextovéPole 4">
            <a:extLst>
              <a:ext uri="{FF2B5EF4-FFF2-40B4-BE49-F238E27FC236}">
                <a16:creationId xmlns:a16="http://schemas.microsoft.com/office/drawing/2014/main" id="{D2A801B3-8010-736D-DE12-1025528BA1BC}"/>
              </a:ext>
            </a:extLst>
          </p:cNvPr>
          <p:cNvSpPr txBox="1"/>
          <p:nvPr/>
        </p:nvSpPr>
        <p:spPr>
          <a:xfrm>
            <a:off x="2191144" y="4856097"/>
            <a:ext cx="2144946" cy="369332"/>
          </a:xfrm>
          <a:prstGeom prst="rect">
            <a:avLst/>
          </a:prstGeom>
          <a:solidFill>
            <a:srgbClr val="FFC000"/>
          </a:solidFill>
        </p:spPr>
        <p:txBody>
          <a:bodyPr wrap="none" rtlCol="0">
            <a:spAutoFit/>
          </a:bodyPr>
          <a:lstStyle/>
          <a:p>
            <a:r>
              <a:rPr lang="cs-CZ" dirty="0">
                <a:solidFill>
                  <a:srgbClr val="FF0000"/>
                </a:solidFill>
              </a:rPr>
              <a:t>Důležité pro náš kurz</a:t>
            </a:r>
          </a:p>
        </p:txBody>
      </p:sp>
      <p:sp>
        <p:nvSpPr>
          <p:cNvPr id="6" name="Šipka: doprava 5">
            <a:extLst>
              <a:ext uri="{FF2B5EF4-FFF2-40B4-BE49-F238E27FC236}">
                <a16:creationId xmlns:a16="http://schemas.microsoft.com/office/drawing/2014/main" id="{3F4777B5-A259-BF48-ADB5-E299B63FAC74}"/>
              </a:ext>
            </a:extLst>
          </p:cNvPr>
          <p:cNvSpPr/>
          <p:nvPr/>
        </p:nvSpPr>
        <p:spPr>
          <a:xfrm rot="16200000">
            <a:off x="2847861" y="3620398"/>
            <a:ext cx="178957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F0D59373-BA74-81B4-1BEC-41A37BE2DD60}"/>
              </a:ext>
            </a:extLst>
          </p:cNvPr>
          <p:cNvSpPr/>
          <p:nvPr/>
        </p:nvSpPr>
        <p:spPr>
          <a:xfrm rot="7874301">
            <a:off x="3045845" y="5286737"/>
            <a:ext cx="51933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a:extLst>
              <a:ext uri="{FF2B5EF4-FFF2-40B4-BE49-F238E27FC236}">
                <a16:creationId xmlns:a16="http://schemas.microsoft.com/office/drawing/2014/main" id="{4BD5FEF4-FDB9-E069-A23F-1AB046CADE14}"/>
              </a:ext>
            </a:extLst>
          </p:cNvPr>
          <p:cNvSpPr/>
          <p:nvPr/>
        </p:nvSpPr>
        <p:spPr>
          <a:xfrm rot="11224135">
            <a:off x="4081803" y="988394"/>
            <a:ext cx="45779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ustDataLst>
      <p:tags r:id="rId1"/>
    </p:custDataLst>
    <p:extLst>
      <p:ext uri="{BB962C8B-B14F-4D97-AF65-F5344CB8AC3E}">
        <p14:creationId xmlns:p14="http://schemas.microsoft.com/office/powerpoint/2010/main" val="427416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irus Archives - Cell Carto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5" y="731686"/>
            <a:ext cx="9068410" cy="474640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p:cNvSpPr txBox="1"/>
          <p:nvPr/>
        </p:nvSpPr>
        <p:spPr>
          <a:xfrm>
            <a:off x="44285" y="43002"/>
            <a:ext cx="282641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BUNĚČNÁ ODPOVĚĎ</a:t>
            </a:r>
            <a:endParaRPr lang="en-US" sz="2000" b="1" dirty="0">
              <a:latin typeface="Arial" panose="020B0604020202020204" pitchFamily="34" charset="0"/>
              <a:cs typeface="Arial" panose="020B0604020202020204" pitchFamily="34" charset="0"/>
            </a:endParaRPr>
          </a:p>
        </p:txBody>
      </p:sp>
      <p:pic>
        <p:nvPicPr>
          <p:cNvPr id="8196" name="Picture 4" descr="CD8 CTL Killer T Cell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85" y="4556502"/>
            <a:ext cx="3441058" cy="218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70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tigen Capture and Presentation to Lymphocytes: What Lymphocytes See |  Basicmedical 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961" y="2081801"/>
            <a:ext cx="4362056" cy="428553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p:cNvSpPr txBox="1"/>
          <p:nvPr/>
        </p:nvSpPr>
        <p:spPr>
          <a:xfrm>
            <a:off x="44285" y="43002"/>
            <a:ext cx="2153154"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MHC PROTEINY</a:t>
            </a:r>
            <a:endParaRPr lang="en-US" sz="2000" b="1" dirty="0">
              <a:latin typeface="Arial" panose="020B0604020202020204" pitchFamily="34" charset="0"/>
              <a:cs typeface="Arial" panose="020B0604020202020204" pitchFamily="34" charset="0"/>
            </a:endParaRPr>
          </a:p>
        </p:txBody>
      </p:sp>
      <p:pic>
        <p:nvPicPr>
          <p:cNvPr id="6148" name="Picture 4" descr="https://i1.wp.com/basicmedicalkey.com/wp-content/uploads/2019/11/f03-01-9780323549431.jpg?w=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94" y="3257381"/>
            <a:ext cx="2786889" cy="158663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4285" y="632571"/>
            <a:ext cx="4232954" cy="923330"/>
          </a:xfrm>
          <a:prstGeom prst="rect">
            <a:avLst/>
          </a:prstGeom>
          <a:noFill/>
        </p:spPr>
        <p:txBody>
          <a:bodyPr wrap="none" rtlCol="0">
            <a:spAutoFit/>
          </a:bodyPr>
          <a:lstStyle/>
          <a:p>
            <a:pPr marL="285750" indent="-285750">
              <a:buFont typeface="Arial" panose="020B0604020202020204" pitchFamily="34" charset="0"/>
              <a:buChar char="•"/>
            </a:pPr>
            <a:r>
              <a:rPr lang="cs-CZ" dirty="0"/>
              <a:t>Hlavní </a:t>
            </a:r>
            <a:r>
              <a:rPr lang="cs-CZ" dirty="0" err="1"/>
              <a:t>histokompatibilní</a:t>
            </a:r>
            <a:r>
              <a:rPr lang="cs-CZ" dirty="0"/>
              <a:t> komplex (MHC)</a:t>
            </a:r>
          </a:p>
          <a:p>
            <a:pPr marL="285750" indent="-285750">
              <a:buFont typeface="Arial" panose="020B0604020202020204" pitchFamily="34" charset="0"/>
              <a:buChar char="•"/>
            </a:pPr>
            <a:r>
              <a:rPr lang="cs-CZ" dirty="0"/>
              <a:t>Aktivace nebo utlumení T-lymfocytů</a:t>
            </a:r>
          </a:p>
          <a:p>
            <a:pPr marL="285750" indent="-285750">
              <a:buFont typeface="Arial" panose="020B0604020202020204" pitchFamily="34" charset="0"/>
              <a:buChar char="•"/>
            </a:pPr>
            <a:r>
              <a:rPr lang="cs-CZ" dirty="0"/>
              <a:t>„Peptidový display“</a:t>
            </a:r>
            <a:endParaRPr lang="en-US" dirty="0"/>
          </a:p>
        </p:txBody>
      </p:sp>
      <p:sp>
        <p:nvSpPr>
          <p:cNvPr id="7" name="TextovéPole 6"/>
          <p:cNvSpPr txBox="1"/>
          <p:nvPr/>
        </p:nvSpPr>
        <p:spPr>
          <a:xfrm>
            <a:off x="22238" y="1682552"/>
            <a:ext cx="4572000" cy="954107"/>
          </a:xfrm>
          <a:prstGeom prst="rect">
            <a:avLst/>
          </a:prstGeom>
          <a:noFill/>
        </p:spPr>
        <p:txBody>
          <a:bodyPr wrap="square" rtlCol="0">
            <a:spAutoFit/>
          </a:bodyPr>
          <a:lstStyle/>
          <a:p>
            <a:pPr marL="285750"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MHC I: všechny jaderné buňky a trombocyty</a:t>
            </a:r>
          </a:p>
          <a:p>
            <a:pPr marL="285750"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MHC II: antigen prezentující buňky</a:t>
            </a:r>
          </a:p>
          <a:p>
            <a:pPr marL="285750" indent="-285750">
              <a:buFont typeface="Arial" panose="020B0604020202020204" pitchFamily="34" charset="0"/>
              <a:buChar char="•"/>
            </a:pPr>
            <a:r>
              <a:rPr lang="cs-CZ" sz="1200" dirty="0">
                <a:latin typeface="Arial" panose="020B0604020202020204" pitchFamily="34" charset="0"/>
                <a:cs typeface="Arial" panose="020B0604020202020204" pitchFamily="34" charset="0"/>
              </a:rPr>
              <a:t>(MHC III: strukturně podobné MHC I a II, ale spíše s nepoznanou funkcí v imunitní odpovědi)</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69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3">
            <a:extLst>
              <a:ext uri="{FF2B5EF4-FFF2-40B4-BE49-F238E27FC236}">
                <a16:creationId xmlns:a16="http://schemas.microsoft.com/office/drawing/2014/main" id="{272784EE-4669-4719-BB0E-1908C64CF5D9}"/>
              </a:ext>
            </a:extLst>
          </p:cNvPr>
          <p:cNvSpPr>
            <a:spLocks noGrp="1" noChangeArrowheads="1"/>
          </p:cNvSpPr>
          <p:nvPr>
            <p:ph type="body" idx="1"/>
          </p:nvPr>
        </p:nvSpPr>
        <p:spPr>
          <a:xfrm>
            <a:off x="44285" y="604114"/>
            <a:ext cx="8785225" cy="5068888"/>
          </a:xfrm>
        </p:spPr>
        <p:txBody>
          <a:bodyPr>
            <a:normAutofit/>
          </a:bodyPr>
          <a:lstStyle/>
          <a:p>
            <a:pPr marL="0" indent="0">
              <a:lnSpc>
                <a:spcPct val="100000"/>
              </a:lnSpc>
              <a:buNone/>
              <a:defRPr/>
            </a:pPr>
            <a:r>
              <a:rPr lang="cs-CZ" altLang="cs-CZ" sz="1600" b="1" dirty="0">
                <a:solidFill>
                  <a:srgbClr val="0000DC"/>
                </a:solidFill>
                <a:latin typeface="Arial" panose="020B0604020202020204" pitchFamily="34" charset="0"/>
                <a:cs typeface="Arial" panose="020B0604020202020204" pitchFamily="34" charset="0"/>
              </a:rPr>
              <a:t>T-lymfocyty</a:t>
            </a:r>
          </a:p>
          <a:p>
            <a:pPr>
              <a:lnSpc>
                <a:spcPct val="100000"/>
              </a:lnSpc>
              <a:buClr>
                <a:schemeClr val="tx1"/>
              </a:buClr>
              <a:defRPr/>
            </a:pPr>
            <a:r>
              <a:rPr lang="cs-CZ" altLang="cs-CZ" sz="1600" dirty="0" err="1">
                <a:solidFill>
                  <a:srgbClr val="020202"/>
                </a:solidFill>
                <a:effectLst>
                  <a:outerShdw blurRad="38100" dist="38100" dir="2700000" algn="tl">
                    <a:srgbClr val="FFFFFF"/>
                  </a:outerShdw>
                </a:effectLst>
                <a:latin typeface="Arial" panose="020B0604020202020204" pitchFamily="34" charset="0"/>
                <a:cs typeface="Arial" panose="020B0604020202020204" pitchFamily="34" charset="0"/>
              </a:rPr>
              <a:t>Parakortikální</a:t>
            </a:r>
            <a:r>
              <a:rPr lang="cs-CZ" altLang="cs-CZ" sz="1600" dirty="0">
                <a:solidFill>
                  <a:srgbClr val="020202"/>
                </a:solidFill>
                <a:effectLst>
                  <a:outerShdw blurRad="38100" dist="38100" dir="2700000" algn="tl">
                    <a:srgbClr val="FFFFFF"/>
                  </a:outerShdw>
                </a:effectLst>
                <a:latin typeface="Arial" panose="020B0604020202020204" pitchFamily="34" charset="0"/>
                <a:cs typeface="Arial" panose="020B0604020202020204" pitchFamily="34" charset="0"/>
              </a:rPr>
              <a:t> zóny lymfatických uzlin</a:t>
            </a:r>
          </a:p>
          <a:p>
            <a:pPr>
              <a:lnSpc>
                <a:spcPct val="100000"/>
              </a:lnSpc>
              <a:buClr>
                <a:schemeClr val="tx1"/>
              </a:buClr>
              <a:defRPr/>
            </a:pPr>
            <a:r>
              <a:rPr lang="cs-CZ" altLang="cs-CZ" sz="1600" dirty="0">
                <a:solidFill>
                  <a:srgbClr val="020202"/>
                </a:solidFill>
                <a:effectLst>
                  <a:outerShdw blurRad="38100" dist="38100" dir="2700000" algn="tl">
                    <a:srgbClr val="FFFFFF"/>
                  </a:outerShdw>
                </a:effectLst>
                <a:latin typeface="Arial" panose="020B0604020202020204" pitchFamily="34" charset="0"/>
                <a:cs typeface="Arial" panose="020B0604020202020204" pitchFamily="34" charset="0"/>
              </a:rPr>
              <a:t>Bílá pulpa sleziny (</a:t>
            </a:r>
            <a:r>
              <a:rPr lang="cs-CZ" altLang="cs-CZ" sz="1600" dirty="0" err="1">
                <a:solidFill>
                  <a:srgbClr val="020202"/>
                </a:solidFill>
                <a:effectLst>
                  <a:outerShdw blurRad="38100" dist="38100" dir="2700000" algn="tl">
                    <a:srgbClr val="FFFFFF"/>
                  </a:outerShdw>
                </a:effectLst>
                <a:latin typeface="Arial" panose="020B0604020202020204" pitchFamily="34" charset="0"/>
                <a:cs typeface="Arial" panose="020B0604020202020204" pitchFamily="34" charset="0"/>
              </a:rPr>
              <a:t>periarteriolární</a:t>
            </a:r>
            <a:r>
              <a:rPr lang="cs-CZ" altLang="cs-CZ" sz="1600" dirty="0">
                <a:solidFill>
                  <a:srgbClr val="020202"/>
                </a:solidFill>
                <a:effectLst>
                  <a:outerShdw blurRad="38100" dist="38100" dir="2700000" algn="tl">
                    <a:srgbClr val="FFFFFF"/>
                  </a:outerShdw>
                </a:effectLst>
                <a:latin typeface="Arial" panose="020B0604020202020204" pitchFamily="34" charset="0"/>
                <a:cs typeface="Arial" panose="020B0604020202020204" pitchFamily="34" charset="0"/>
              </a:rPr>
              <a:t> pochva) </a:t>
            </a:r>
          </a:p>
          <a:p>
            <a:pPr>
              <a:lnSpc>
                <a:spcPct val="100000"/>
              </a:lnSpc>
              <a:buClr>
                <a:schemeClr val="tx1"/>
              </a:buClr>
              <a:defRPr/>
            </a:pPr>
            <a:r>
              <a:rPr lang="cs-CZ" altLang="cs-CZ" sz="1600" dirty="0" err="1">
                <a:solidFill>
                  <a:srgbClr val="020202"/>
                </a:solidFill>
                <a:effectLst>
                  <a:outerShdw blurRad="38100" dist="38100" dir="2700000" algn="tl">
                    <a:srgbClr val="FFFFFF"/>
                  </a:outerShdw>
                </a:effectLst>
                <a:latin typeface="Arial" panose="020B0604020202020204" pitchFamily="34" charset="0"/>
                <a:cs typeface="Arial" panose="020B0604020202020204" pitchFamily="34" charset="0"/>
              </a:rPr>
              <a:t>Interfolikulární</a:t>
            </a:r>
            <a:r>
              <a:rPr lang="cs-CZ" altLang="cs-CZ" sz="1600" dirty="0">
                <a:solidFill>
                  <a:srgbClr val="020202"/>
                </a:solidFill>
                <a:effectLst>
                  <a:outerShdw blurRad="38100" dist="38100" dir="2700000" algn="tl">
                    <a:srgbClr val="FFFFFF"/>
                  </a:outerShdw>
                </a:effectLst>
                <a:latin typeface="Arial" panose="020B0604020202020204" pitchFamily="34" charset="0"/>
                <a:cs typeface="Arial" panose="020B0604020202020204" pitchFamily="34" charset="0"/>
              </a:rPr>
              <a:t> oblasti dalších lymfatických orgánů (tonsily)</a:t>
            </a:r>
          </a:p>
          <a:p>
            <a:pPr marL="0" indent="0">
              <a:lnSpc>
                <a:spcPct val="100000"/>
              </a:lnSpc>
              <a:buNone/>
              <a:defRPr/>
            </a:pPr>
            <a:r>
              <a:rPr lang="cs-CZ" altLang="cs-CZ" sz="1600" b="1" dirty="0">
                <a:solidFill>
                  <a:srgbClr val="0000DC"/>
                </a:solidFill>
                <a:latin typeface="Arial" panose="020B0604020202020204" pitchFamily="34" charset="0"/>
                <a:cs typeface="Arial" panose="020B0604020202020204" pitchFamily="34" charset="0"/>
              </a:rPr>
              <a:t>B-lymfocyty</a:t>
            </a:r>
          </a:p>
          <a:p>
            <a:pPr>
              <a:lnSpc>
                <a:spcPct val="100000"/>
              </a:lnSpc>
              <a:buClr>
                <a:schemeClr val="tx1"/>
              </a:buClr>
              <a:defRPr/>
            </a:pPr>
            <a:r>
              <a:rPr lang="cs-CZ" altLang="cs-CZ" sz="1600" dirty="0">
                <a:solidFill>
                  <a:srgbClr val="020202"/>
                </a:solidFill>
                <a:effectLst>
                  <a:outerShdw blurRad="38100" dist="38100" dir="2700000" algn="tl">
                    <a:srgbClr val="FFFFFF"/>
                  </a:outerShdw>
                </a:effectLst>
                <a:latin typeface="Arial" panose="020B0604020202020204" pitchFamily="34" charset="0"/>
                <a:cs typeface="Arial" panose="020B0604020202020204" pitchFamily="34" charset="0"/>
              </a:rPr>
              <a:t>Lymfatické uzlíky a medulární provazce lymfatických uzlin</a:t>
            </a:r>
          </a:p>
          <a:p>
            <a:pPr>
              <a:lnSpc>
                <a:spcPct val="100000"/>
              </a:lnSpc>
              <a:buClr>
                <a:schemeClr val="tx1"/>
              </a:buClr>
              <a:defRPr/>
            </a:pPr>
            <a:r>
              <a:rPr lang="cs-CZ" altLang="cs-CZ" sz="1600" dirty="0">
                <a:solidFill>
                  <a:srgbClr val="020202"/>
                </a:solidFill>
                <a:effectLst>
                  <a:outerShdw blurRad="38100" dist="38100" dir="2700000" algn="tl">
                    <a:srgbClr val="FFFFFF"/>
                  </a:outerShdw>
                </a:effectLst>
                <a:latin typeface="Arial" panose="020B0604020202020204" pitchFamily="34" charset="0"/>
                <a:cs typeface="Arial" panose="020B0604020202020204" pitchFamily="34" charset="0"/>
              </a:rPr>
              <a:t>Lymfatické uzlíky a marginální zóny bílé pulpy sleziny</a:t>
            </a:r>
          </a:p>
          <a:p>
            <a:pPr>
              <a:lnSpc>
                <a:spcPct val="100000"/>
              </a:lnSpc>
              <a:buClr>
                <a:schemeClr val="tx1"/>
              </a:buClr>
              <a:defRPr/>
            </a:pPr>
            <a:r>
              <a:rPr lang="cs-CZ" altLang="cs-CZ" sz="1600" dirty="0">
                <a:solidFill>
                  <a:srgbClr val="020202"/>
                </a:solidFill>
                <a:effectLst>
                  <a:outerShdw blurRad="38100" dist="38100" dir="2700000" algn="tl">
                    <a:srgbClr val="FFFFFF"/>
                  </a:outerShdw>
                </a:effectLst>
                <a:latin typeface="Arial" panose="020B0604020202020204" pitchFamily="34" charset="0"/>
                <a:cs typeface="Arial" panose="020B0604020202020204" pitchFamily="34" charset="0"/>
              </a:rPr>
              <a:t>Lymfatické uzlíky v jiných orgánech</a:t>
            </a:r>
          </a:p>
        </p:txBody>
      </p:sp>
      <p:sp>
        <p:nvSpPr>
          <p:cNvPr id="2" name="Obdélník 1">
            <a:extLst>
              <a:ext uri="{FF2B5EF4-FFF2-40B4-BE49-F238E27FC236}">
                <a16:creationId xmlns:a16="http://schemas.microsoft.com/office/drawing/2014/main" id="{8DD99A77-BD35-495A-9FCE-008E16E2C71B}"/>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B9103C01-F174-4529-93C3-92402E3C8AF1}"/>
              </a:ext>
            </a:extLst>
          </p:cNvPr>
          <p:cNvSpPr txBox="1"/>
          <p:nvPr/>
        </p:nvSpPr>
        <p:spPr>
          <a:xfrm>
            <a:off x="44285" y="43002"/>
            <a:ext cx="4813754"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B- A T- LYMFOCYTY V LIDSKÉM TĚLE</a:t>
            </a:r>
            <a:endParaRPr lang="en-US" sz="2000" b="1" dirty="0">
              <a:latin typeface="Arial" panose="020B0604020202020204" pitchFamily="34" charset="0"/>
              <a:cs typeface="Arial" panose="020B0604020202020204" pitchFamily="34" charset="0"/>
            </a:endParaRPr>
          </a:p>
        </p:txBody>
      </p:sp>
      <p:pic>
        <p:nvPicPr>
          <p:cNvPr id="5122" name="Picture 2" descr="Label-Free Identification of Lymphocyte Subtypes Using Three-Dimensional  Quantitative Phase Imaging and Machine Learning | Protocol">
            <a:extLst>
              <a:ext uri="{FF2B5EF4-FFF2-40B4-BE49-F238E27FC236}">
                <a16:creationId xmlns:a16="http://schemas.microsoft.com/office/drawing/2014/main" id="{9AA5822F-7244-406F-B4F0-76DE10853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77" y="4085479"/>
            <a:ext cx="6667500"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B52DBDB-E155-499B-B64C-D38D5BC0124D}"/>
              </a:ext>
            </a:extLst>
          </p:cNvPr>
          <p:cNvSpPr txBox="1"/>
          <p:nvPr/>
        </p:nvSpPr>
        <p:spPr>
          <a:xfrm>
            <a:off x="7486550" y="6475480"/>
            <a:ext cx="1657450" cy="276999"/>
          </a:xfrm>
          <a:prstGeom prst="rect">
            <a:avLst/>
          </a:prstGeom>
          <a:noFill/>
        </p:spPr>
        <p:txBody>
          <a:bodyPr wrap="square">
            <a:spAutoFit/>
          </a:bodyPr>
          <a:lstStyle/>
          <a:p>
            <a:r>
              <a:rPr lang="cs-CZ" sz="1200" b="0" i="0" dirty="0" err="1">
                <a:effectLst/>
                <a:latin typeface="Arial" panose="020B0604020202020204" pitchFamily="34" charset="0"/>
                <a:cs typeface="Arial" panose="020B0604020202020204" pitchFamily="34" charset="0"/>
              </a:rPr>
              <a:t>doi</a:t>
            </a:r>
            <a:r>
              <a:rPr lang="cs-CZ" sz="1200" b="0" i="0" dirty="0">
                <a:effectLst/>
                <a:latin typeface="Arial" panose="020B0604020202020204" pitchFamily="34" charset="0"/>
                <a:cs typeface="Arial" panose="020B0604020202020204" pitchFamily="34" charset="0"/>
              </a:rPr>
              <a:t>: </a:t>
            </a:r>
            <a:r>
              <a:rPr lang="cs-CZ" sz="1200" b="0" i="0" u="none" strike="noStrike" dirty="0">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10.3791/58305</a:t>
            </a:r>
            <a:endParaRPr lang="cs-CZ"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03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p:cNvSpPr txBox="1"/>
          <p:nvPr/>
        </p:nvSpPr>
        <p:spPr>
          <a:xfrm>
            <a:off x="44285" y="43002"/>
            <a:ext cx="2448299"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ZÍSKANÁ IMUNITA</a:t>
            </a:r>
            <a:endParaRPr lang="en-US" sz="2000" b="1" dirty="0">
              <a:latin typeface="Arial" panose="020B0604020202020204" pitchFamily="34" charset="0"/>
              <a:cs typeface="Arial" panose="020B0604020202020204" pitchFamily="34" charset="0"/>
            </a:endParaRPr>
          </a:p>
        </p:txBody>
      </p:sp>
      <p:pic>
        <p:nvPicPr>
          <p:cNvPr id="10" name="Picture 2" descr="Lymphatic system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733" y="2063698"/>
            <a:ext cx="5195267" cy="479430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Skupina 1">
            <a:extLst>
              <a:ext uri="{FF2B5EF4-FFF2-40B4-BE49-F238E27FC236}">
                <a16:creationId xmlns:a16="http://schemas.microsoft.com/office/drawing/2014/main" id="{BB08B3F9-D075-4A23-9875-50B1F8B20EA6}"/>
              </a:ext>
            </a:extLst>
          </p:cNvPr>
          <p:cNvGrpSpPr/>
          <p:nvPr/>
        </p:nvGrpSpPr>
        <p:grpSpPr>
          <a:xfrm>
            <a:off x="44285" y="554525"/>
            <a:ext cx="9144000" cy="1881990"/>
            <a:chOff x="156327" y="1021995"/>
            <a:chExt cx="9144000" cy="1881990"/>
          </a:xfrm>
        </p:grpSpPr>
        <p:sp>
          <p:nvSpPr>
            <p:cNvPr id="9" name="TextovéPole 8"/>
            <p:cNvSpPr txBox="1"/>
            <p:nvPr/>
          </p:nvSpPr>
          <p:spPr>
            <a:xfrm>
              <a:off x="156327" y="1021995"/>
              <a:ext cx="9144000" cy="1881990"/>
            </a:xfrm>
            <a:prstGeom prst="rect">
              <a:avLst/>
            </a:prstGeom>
            <a:noFill/>
          </p:spPr>
          <p:txBody>
            <a:bodyPr wrap="square" rtlCol="0">
              <a:spAutoFit/>
            </a:bodyPr>
            <a:lstStyle/>
            <a:p>
              <a:pPr>
                <a:lnSpc>
                  <a:spcPct val="150000"/>
                </a:lnSpc>
              </a:pPr>
              <a:r>
                <a:rPr lang="cs-CZ" sz="2000" b="1" dirty="0">
                  <a:latin typeface="Arial" panose="020B0604020202020204" pitchFamily="34" charset="0"/>
                  <a:cs typeface="Arial" panose="020B0604020202020204" pitchFamily="34" charset="0"/>
                </a:rPr>
                <a:t>Histologie: </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1257300" lvl="2" indent="-342900">
                <a:lnSpc>
                  <a:spcPct val="150000"/>
                </a:lnSpc>
                <a:buFontTx/>
                <a:buChar char="-"/>
              </a:pPr>
              <a:r>
                <a:rPr lang="cs-CZ" sz="2000" b="1" dirty="0">
                  <a:solidFill>
                    <a:srgbClr val="0000DC"/>
                  </a:solidFill>
                  <a:latin typeface="Arial" panose="020B0604020202020204" pitchFamily="34" charset="0"/>
                  <a:cs typeface="Arial" panose="020B0604020202020204" pitchFamily="34" charset="0"/>
                </a:rPr>
                <a:t>Leukocyty</a:t>
              </a:r>
            </a:p>
            <a:p>
              <a:pPr lvl="2">
                <a:lnSpc>
                  <a:spcPct val="150000"/>
                </a:lnSpc>
              </a:pPr>
              <a:endParaRPr lang="en-US" sz="2000" dirty="0">
                <a:solidFill>
                  <a:srgbClr val="00B050"/>
                </a:solidFill>
                <a:latin typeface="Arial" panose="020B0604020202020204" pitchFamily="34" charset="0"/>
                <a:cs typeface="Arial" panose="020B0604020202020204" pitchFamily="34" charset="0"/>
              </a:endParaRPr>
            </a:p>
            <a:p>
              <a:pPr marL="1257300" lvl="2" indent="-342900">
                <a:lnSpc>
                  <a:spcPct val="150000"/>
                </a:lnSpc>
                <a:buFontTx/>
                <a:buChar char="-"/>
              </a:pPr>
              <a:r>
                <a:rPr lang="cs-CZ" sz="2000" b="1" dirty="0">
                  <a:solidFill>
                    <a:srgbClr val="00B050"/>
                  </a:solidFill>
                  <a:latin typeface="Arial" panose="020B0604020202020204" pitchFamily="34" charset="0"/>
                  <a:cs typeface="Arial" panose="020B0604020202020204" pitchFamily="34" charset="0"/>
                </a:rPr>
                <a:t>Lymfatické orgány</a:t>
              </a:r>
              <a:endParaRPr lang="en-US" b="1" dirty="0">
                <a:latin typeface="Arial" panose="020B0604020202020204" pitchFamily="34" charset="0"/>
                <a:cs typeface="Arial" panose="020B0604020202020204" pitchFamily="34" charset="0"/>
              </a:endParaRPr>
            </a:p>
          </p:txBody>
        </p:sp>
        <p:sp>
          <p:nvSpPr>
            <p:cNvPr id="3" name="TextovéPole 2"/>
            <p:cNvSpPr txBox="1"/>
            <p:nvPr/>
          </p:nvSpPr>
          <p:spPr>
            <a:xfrm>
              <a:off x="3615309" y="1275498"/>
              <a:ext cx="1327736" cy="400110"/>
            </a:xfrm>
            <a:prstGeom prst="rect">
              <a:avLst/>
            </a:prstGeom>
            <a:noFill/>
          </p:spPr>
          <p:txBody>
            <a:bodyPr wrap="none" rtlCol="0">
              <a:spAutoFit/>
            </a:bodyPr>
            <a:lstStyle/>
            <a:p>
              <a:r>
                <a:rPr lang="cs-CZ" sz="2000" dirty="0">
                  <a:solidFill>
                    <a:srgbClr val="0000DC"/>
                  </a:solidFill>
                  <a:latin typeface="Arial" panose="020B0604020202020204" pitchFamily="34" charset="0"/>
                  <a:cs typeface="Arial" panose="020B0604020202020204" pitchFamily="34" charset="0"/>
                </a:rPr>
                <a:t>Lymfocyty</a:t>
              </a:r>
              <a:endParaRPr lang="en-US" sz="2000" dirty="0">
                <a:solidFill>
                  <a:srgbClr val="0000DC"/>
                </a:solidFill>
                <a:latin typeface="Arial" panose="020B0604020202020204" pitchFamily="34" charset="0"/>
                <a:cs typeface="Arial" panose="020B0604020202020204" pitchFamily="34" charset="0"/>
              </a:endParaRPr>
            </a:p>
          </p:txBody>
        </p:sp>
        <p:sp>
          <p:nvSpPr>
            <p:cNvPr id="12" name="TextovéPole 11"/>
            <p:cNvSpPr txBox="1"/>
            <p:nvPr/>
          </p:nvSpPr>
          <p:spPr>
            <a:xfrm>
              <a:off x="3615309" y="1845710"/>
              <a:ext cx="3204723" cy="400110"/>
            </a:xfrm>
            <a:prstGeom prst="rect">
              <a:avLst/>
            </a:prstGeom>
            <a:noFill/>
          </p:spPr>
          <p:txBody>
            <a:bodyPr wrap="none" rtlCol="0">
              <a:spAutoFit/>
            </a:bodyPr>
            <a:lstStyle/>
            <a:p>
              <a:r>
                <a:rPr lang="cs-CZ" sz="2000" dirty="0">
                  <a:solidFill>
                    <a:srgbClr val="0000DC"/>
                  </a:solidFill>
                  <a:latin typeface="Arial" panose="020B0604020202020204" pitchFamily="34" charset="0"/>
                  <a:cs typeface="Arial" panose="020B0604020202020204" pitchFamily="34" charset="0"/>
                </a:rPr>
                <a:t>Antigen prezentující buňky</a:t>
              </a:r>
              <a:endParaRPr lang="en-US" sz="2000" dirty="0">
                <a:solidFill>
                  <a:srgbClr val="0000DC"/>
                </a:solidFill>
                <a:latin typeface="Arial" panose="020B0604020202020204" pitchFamily="34" charset="0"/>
                <a:cs typeface="Arial" panose="020B0604020202020204" pitchFamily="34" charset="0"/>
              </a:endParaRPr>
            </a:p>
          </p:txBody>
        </p:sp>
        <p:cxnSp>
          <p:nvCxnSpPr>
            <p:cNvPr id="5" name="Přímá spojnice 4"/>
            <p:cNvCxnSpPr>
              <a:endCxn id="3" idx="1"/>
            </p:cNvCxnSpPr>
            <p:nvPr/>
          </p:nvCxnSpPr>
          <p:spPr>
            <a:xfrm flipV="1">
              <a:off x="2902998" y="1475553"/>
              <a:ext cx="712311" cy="2911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a:endCxn id="12" idx="1"/>
            </p:cNvCxnSpPr>
            <p:nvPr/>
          </p:nvCxnSpPr>
          <p:spPr>
            <a:xfrm>
              <a:off x="2902998" y="1766656"/>
              <a:ext cx="712311" cy="2791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550361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p:cNvSpPr txBox="1"/>
          <p:nvPr/>
        </p:nvSpPr>
        <p:spPr>
          <a:xfrm>
            <a:off x="44285" y="43002"/>
            <a:ext cx="3383619" cy="400110"/>
          </a:xfrm>
          <a:prstGeom prst="rect">
            <a:avLst/>
          </a:prstGeom>
          <a:noFill/>
          <a:ln>
            <a:noFill/>
          </a:ln>
        </p:spPr>
        <p:txBody>
          <a:bodyPr wrap="none" rtlCol="0">
            <a:spAutoFit/>
          </a:bodyPr>
          <a:lstStyle/>
          <a:p>
            <a:r>
              <a:rPr lang="en-US" sz="2000" b="1" dirty="0">
                <a:latin typeface="Arial" panose="020B0604020202020204" pitchFamily="34" charset="0"/>
                <a:cs typeface="Arial" panose="020B0604020202020204" pitchFamily="34" charset="0"/>
              </a:rPr>
              <a:t>LYM</a:t>
            </a:r>
            <a:r>
              <a:rPr lang="cs-CZ" sz="2000" b="1" dirty="0">
                <a:latin typeface="Arial" panose="020B0604020202020204" pitchFamily="34" charset="0"/>
                <a:cs typeface="Arial" panose="020B0604020202020204" pitchFamily="34" charset="0"/>
              </a:rPr>
              <a:t>F</a:t>
            </a:r>
            <a:r>
              <a:rPr lang="en-US" sz="2000" b="1" dirty="0">
                <a:latin typeface="Arial" panose="020B0604020202020204" pitchFamily="34" charset="0"/>
                <a:cs typeface="Arial" panose="020B0604020202020204" pitchFamily="34" charset="0"/>
              </a:rPr>
              <a:t>ATIC</a:t>
            </a:r>
            <a:r>
              <a:rPr lang="cs-CZ" sz="2000" b="1" dirty="0">
                <a:latin typeface="Arial" panose="020B0604020202020204" pitchFamily="34" charset="0"/>
                <a:cs typeface="Arial" panose="020B0604020202020204" pitchFamily="34" charset="0"/>
              </a:rPr>
              <a:t>KÁ</a:t>
            </a:r>
            <a:r>
              <a:rPr lang="en-US" sz="2000" b="1" dirty="0">
                <a:latin typeface="Arial" panose="020B0604020202020204" pitchFamily="34" charset="0"/>
                <a:cs typeface="Arial" panose="020B0604020202020204" pitchFamily="34" charset="0"/>
              </a:rPr>
              <a:t> CIR</a:t>
            </a:r>
            <a:r>
              <a:rPr lang="cs-CZ" sz="2000" b="1" dirty="0">
                <a:latin typeface="Arial" panose="020B0604020202020204" pitchFamily="34" charset="0"/>
                <a:cs typeface="Arial" panose="020B0604020202020204" pitchFamily="34" charset="0"/>
              </a:rPr>
              <a:t>KULACE</a:t>
            </a:r>
            <a:endParaRPr lang="en-US" sz="2000" b="1" dirty="0">
              <a:latin typeface="Arial" panose="020B0604020202020204" pitchFamily="34" charset="0"/>
              <a:cs typeface="Arial" panose="020B0604020202020204" pitchFamily="34" charset="0"/>
            </a:endParaRPr>
          </a:p>
        </p:txBody>
      </p:sp>
      <p:sp>
        <p:nvSpPr>
          <p:cNvPr id="9" name="TextovéPole 8"/>
          <p:cNvSpPr txBox="1"/>
          <p:nvPr/>
        </p:nvSpPr>
        <p:spPr>
          <a:xfrm>
            <a:off x="156327" y="755844"/>
            <a:ext cx="9144000" cy="496996"/>
          </a:xfrm>
          <a:prstGeom prst="rect">
            <a:avLst/>
          </a:prstGeom>
          <a:noFill/>
        </p:spPr>
        <p:txBody>
          <a:bodyPr wrap="square" rtlCol="0">
            <a:spAutoFit/>
          </a:bodyPr>
          <a:lstStyle/>
          <a:p>
            <a:pPr>
              <a:lnSpc>
                <a:spcPct val="150000"/>
              </a:lnSpc>
            </a:pPr>
            <a:r>
              <a:rPr lang="en-US" sz="2000" b="1" dirty="0" err="1">
                <a:solidFill>
                  <a:srgbClr val="0000DC"/>
                </a:solidFill>
                <a:latin typeface="Arial" panose="020B0604020202020204" pitchFamily="34" charset="0"/>
                <a:cs typeface="Arial" panose="020B0604020202020204" pitchFamily="34" charset="0"/>
              </a:rPr>
              <a:t>Lym</a:t>
            </a:r>
            <a:r>
              <a:rPr lang="cs-CZ" sz="2000" b="1" dirty="0">
                <a:solidFill>
                  <a:srgbClr val="0000DC"/>
                </a:solidFill>
                <a:latin typeface="Arial" panose="020B0604020202020204" pitchFamily="34" charset="0"/>
                <a:cs typeface="Arial" panose="020B0604020202020204" pitchFamily="34" charset="0"/>
              </a:rPr>
              <a:t>fatické cévy</a:t>
            </a:r>
            <a:endParaRPr lang="en-US" sz="2000" dirty="0">
              <a:solidFill>
                <a:srgbClr val="0000DC"/>
              </a:solidFill>
              <a:latin typeface="Arial" panose="020B0604020202020204" pitchFamily="34" charset="0"/>
              <a:cs typeface="Arial" panose="020B0604020202020204" pitchFamily="34" charset="0"/>
            </a:endParaRPr>
          </a:p>
        </p:txBody>
      </p:sp>
      <p:pic>
        <p:nvPicPr>
          <p:cNvPr id="4098" name="Picture 2" descr="Lymphatic Vessels and Normal Blood Volume">
            <a:extLst>
              <a:ext uri="{FF2B5EF4-FFF2-40B4-BE49-F238E27FC236}">
                <a16:creationId xmlns:a16="http://schemas.microsoft.com/office/drawing/2014/main" id="{4C1798A8-A0F6-4D31-9D49-3EB9834177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17" r="18565"/>
          <a:stretch/>
        </p:blipFill>
        <p:spPr bwMode="auto">
          <a:xfrm>
            <a:off x="156327" y="1612668"/>
            <a:ext cx="3666744" cy="3139472"/>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7848EE57-3D04-4760-8C8F-E08F2260235B}"/>
              </a:ext>
            </a:extLst>
          </p:cNvPr>
          <p:cNvSpPr/>
          <p:nvPr/>
        </p:nvSpPr>
        <p:spPr>
          <a:xfrm>
            <a:off x="5029200" y="755844"/>
            <a:ext cx="4114800" cy="5955541"/>
          </a:xfrm>
          <a:prstGeom prst="rect">
            <a:avLst/>
          </a:prstGeom>
        </p:spPr>
        <p:txBody>
          <a:bodyPr wrap="square">
            <a:spAutoFit/>
          </a:bodyPr>
          <a:lstStyle/>
          <a:p>
            <a:pPr>
              <a:lnSpc>
                <a:spcPct val="150000"/>
              </a:lnSpc>
            </a:pPr>
            <a:r>
              <a:rPr lang="en-US" b="1" dirty="0" err="1">
                <a:solidFill>
                  <a:srgbClr val="0000DC"/>
                </a:solidFill>
                <a:latin typeface="Arial" panose="020B0604020202020204" pitchFamily="34" charset="0"/>
                <a:cs typeface="Arial" panose="020B0604020202020204" pitchFamily="34" charset="0"/>
              </a:rPr>
              <a:t>Histolog</a:t>
            </a:r>
            <a:r>
              <a:rPr lang="cs-CZ" b="1" dirty="0" err="1">
                <a:solidFill>
                  <a:srgbClr val="0000DC"/>
                </a:solidFill>
                <a:latin typeface="Arial" panose="020B0604020202020204" pitchFamily="34" charset="0"/>
                <a:cs typeface="Arial" panose="020B0604020202020204" pitchFamily="34" charset="0"/>
              </a:rPr>
              <a:t>ie</a:t>
            </a:r>
            <a:endParaRPr lang="en-US" b="1" dirty="0">
              <a:solidFill>
                <a:srgbClr val="0000DC"/>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600" b="1" u="sng" dirty="0" err="1">
                <a:latin typeface="Arial" panose="020B0604020202020204" pitchFamily="34" charset="0"/>
                <a:cs typeface="Arial" panose="020B0604020202020204" pitchFamily="34" charset="0"/>
              </a:rPr>
              <a:t>Lym</a:t>
            </a:r>
            <a:r>
              <a:rPr lang="cs-CZ" sz="1600" b="1" u="sng" dirty="0">
                <a:latin typeface="Arial" panose="020B0604020202020204" pitchFamily="34" charset="0"/>
                <a:cs typeface="Arial" panose="020B0604020202020204" pitchFamily="34" charset="0"/>
              </a:rPr>
              <a:t>fatické kapiláry</a:t>
            </a:r>
            <a:endParaRPr lang="en-US" sz="1600" b="1" u="sng" dirty="0">
              <a:latin typeface="Arial" panose="020B0604020202020204" pitchFamily="34" charset="0"/>
              <a:cs typeface="Arial" panose="020B0604020202020204" pitchFamily="34" charset="0"/>
            </a:endParaRPr>
          </a:p>
          <a:p>
            <a:pPr marL="285750" indent="-285750">
              <a:lnSpc>
                <a:spcPct val="150000"/>
              </a:lnSpc>
              <a:buFontTx/>
              <a:buChar char="-"/>
            </a:pPr>
            <a:r>
              <a:rPr lang="cs-CZ" sz="1600" dirty="0">
                <a:latin typeface="Arial" panose="020B0604020202020204" pitchFamily="34" charset="0"/>
                <a:cs typeface="Arial" panose="020B0604020202020204" pitchFamily="34" charset="0"/>
              </a:rPr>
              <a:t>Tenkostěnné, slepě zakončené cévy s nepravidelnou laminou </a:t>
            </a:r>
            <a:r>
              <a:rPr lang="cs-CZ" sz="1600" dirty="0" err="1">
                <a:latin typeface="Arial" panose="020B0604020202020204" pitchFamily="34" charset="0"/>
                <a:cs typeface="Arial" panose="020B0604020202020204" pitchFamily="34" charset="0"/>
              </a:rPr>
              <a:t>basalis</a:t>
            </a:r>
            <a:endParaRPr lang="en-US" sz="1600" dirty="0">
              <a:latin typeface="Arial" panose="020B0604020202020204" pitchFamily="34" charset="0"/>
              <a:cs typeface="Arial" panose="020B0604020202020204" pitchFamily="34" charset="0"/>
            </a:endParaRPr>
          </a:p>
          <a:p>
            <a:pPr marL="285750" indent="-285750">
              <a:lnSpc>
                <a:spcPct val="150000"/>
              </a:lnSpc>
              <a:buFontTx/>
              <a:buChar char="-"/>
            </a:pPr>
            <a:r>
              <a:rPr lang="cs-CZ" sz="1600" dirty="0">
                <a:latin typeface="Arial" panose="020B0604020202020204" pitchFamily="34" charset="0"/>
                <a:cs typeface="Arial" panose="020B0604020202020204" pitchFamily="34" charset="0"/>
              </a:rPr>
              <a:t>Vlákna, malé chlopně</a:t>
            </a:r>
          </a:p>
          <a:p>
            <a:pPr marL="285750" indent="-285750">
              <a:lnSpc>
                <a:spcPct val="150000"/>
              </a:lnSpc>
              <a:buFont typeface="Arial" panose="020B0604020202020204" pitchFamily="34" charset="0"/>
              <a:buChar char="•"/>
            </a:pPr>
            <a:r>
              <a:rPr lang="en-US" sz="1600" b="1" u="sng" dirty="0" err="1">
                <a:latin typeface="Arial" panose="020B0604020202020204" pitchFamily="34" charset="0"/>
                <a:cs typeface="Arial" panose="020B0604020202020204" pitchFamily="34" charset="0"/>
              </a:rPr>
              <a:t>Lym</a:t>
            </a:r>
            <a:r>
              <a:rPr lang="cs-CZ" sz="1600" b="1" u="sng" dirty="0">
                <a:latin typeface="Arial" panose="020B0604020202020204" pitchFamily="34" charset="0"/>
                <a:cs typeface="Arial" panose="020B0604020202020204" pitchFamily="34" charset="0"/>
              </a:rPr>
              <a:t>fatické</a:t>
            </a:r>
            <a:r>
              <a:rPr lang="en-US" sz="1600" b="1" u="sng" dirty="0">
                <a:latin typeface="Arial" panose="020B0604020202020204" pitchFamily="34" charset="0"/>
                <a:cs typeface="Arial" panose="020B0604020202020204" pitchFamily="34" charset="0"/>
              </a:rPr>
              <a:t> </a:t>
            </a:r>
            <a:r>
              <a:rPr lang="cs-CZ" sz="1600" b="1" u="sng" dirty="0">
                <a:latin typeface="Arial" panose="020B0604020202020204" pitchFamily="34" charset="0"/>
                <a:cs typeface="Arial" panose="020B0604020202020204" pitchFamily="34" charset="0"/>
              </a:rPr>
              <a:t>cévy</a:t>
            </a:r>
            <a:endParaRPr lang="en-US" sz="1600" b="1" u="sng" dirty="0">
              <a:latin typeface="Arial" panose="020B0604020202020204" pitchFamily="34" charset="0"/>
              <a:cs typeface="Arial" panose="020B0604020202020204" pitchFamily="34" charset="0"/>
            </a:endParaRPr>
          </a:p>
          <a:p>
            <a:pPr marL="285750" indent="-285750">
              <a:lnSpc>
                <a:spcPct val="150000"/>
              </a:lnSpc>
              <a:buFontTx/>
              <a:buChar char="-"/>
            </a:pPr>
            <a:r>
              <a:rPr lang="cs-CZ" sz="1600" dirty="0">
                <a:latin typeface="Arial" panose="020B0604020202020204" pitchFamily="34" charset="0"/>
                <a:cs typeface="Arial" panose="020B0604020202020204" pitchFamily="34" charset="0"/>
              </a:rPr>
              <a:t>Stavba:</a:t>
            </a:r>
          </a:p>
          <a:p>
            <a:pPr marL="742950" lvl="1" indent="-285750">
              <a:lnSpc>
                <a:spcPct val="150000"/>
              </a:lnSpc>
              <a:buFontTx/>
              <a:buChar char="-"/>
            </a:pPr>
            <a:r>
              <a:rPr lang="en-US" sz="1600" i="1" dirty="0">
                <a:latin typeface="Arial" panose="020B0604020202020204" pitchFamily="34" charset="0"/>
                <a:cs typeface="Arial" panose="020B0604020202020204" pitchFamily="34" charset="0"/>
              </a:rPr>
              <a:t>T. intima </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endotel</a:t>
            </a:r>
            <a:r>
              <a:rPr lang="en-US" sz="1600" dirty="0">
                <a:latin typeface="Arial" panose="020B0604020202020204" pitchFamily="34" charset="0"/>
                <a:cs typeface="Arial" panose="020B0604020202020204" pitchFamily="34" charset="0"/>
              </a:rPr>
              <a:t> a </a:t>
            </a:r>
            <a:r>
              <a:rPr lang="en-US" sz="1600" dirty="0" err="1">
                <a:latin typeface="Arial" panose="020B0604020202020204" pitchFamily="34" charset="0"/>
                <a:cs typeface="Arial" panose="020B0604020202020204" pitchFamily="34" charset="0"/>
              </a:rPr>
              <a:t>suben</a:t>
            </a:r>
            <a:r>
              <a:rPr lang="cs-CZ" sz="1600" dirty="0">
                <a:latin typeface="Arial" panose="020B0604020202020204" pitchFamily="34" charset="0"/>
                <a:cs typeface="Arial" panose="020B0604020202020204" pitchFamily="34" charset="0"/>
              </a:rPr>
              <a:t>d</a:t>
            </a:r>
            <a:r>
              <a:rPr lang="en-US" sz="1600" dirty="0" err="1">
                <a:latin typeface="Arial" panose="020B0604020202020204" pitchFamily="34" charset="0"/>
                <a:cs typeface="Arial" panose="020B0604020202020204" pitchFamily="34" charset="0"/>
              </a:rPr>
              <a:t>oteli</a:t>
            </a:r>
            <a:r>
              <a:rPr lang="cs-CZ" sz="1600" dirty="0" err="1">
                <a:latin typeface="Arial" panose="020B0604020202020204" pitchFamily="34" charset="0"/>
                <a:cs typeface="Arial" panose="020B0604020202020204" pitchFamily="34" charset="0"/>
              </a:rPr>
              <a:t>ální</a:t>
            </a:r>
            <a:r>
              <a:rPr lang="cs-CZ"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c.t.</a:t>
            </a:r>
            <a:endParaRPr lang="en-US" sz="1600" i="1" dirty="0">
              <a:latin typeface="Arial" panose="020B0604020202020204" pitchFamily="34" charset="0"/>
              <a:cs typeface="Arial" panose="020B0604020202020204" pitchFamily="34" charset="0"/>
            </a:endParaRPr>
          </a:p>
          <a:p>
            <a:pPr marL="742950" lvl="1" indent="-285750">
              <a:lnSpc>
                <a:spcPct val="150000"/>
              </a:lnSpc>
              <a:buFontTx/>
              <a:buChar char="-"/>
            </a:pPr>
            <a:r>
              <a:rPr lang="en-US" sz="1600" i="1" dirty="0">
                <a:latin typeface="Arial" panose="020B0604020202020204" pitchFamily="34" charset="0"/>
                <a:cs typeface="Arial" panose="020B0604020202020204" pitchFamily="34" charset="0"/>
              </a:rPr>
              <a:t>T. media</a:t>
            </a:r>
            <a:r>
              <a:rPr lang="en-US" sz="1600" dirty="0">
                <a:latin typeface="Arial" panose="020B0604020202020204" pitchFamily="34" charset="0"/>
                <a:cs typeface="Arial" panose="020B0604020202020204" pitchFamily="34" charset="0"/>
              </a:rPr>
              <a:t> – </a:t>
            </a:r>
            <a:r>
              <a:rPr lang="cs-CZ" sz="1600" dirty="0">
                <a:latin typeface="Arial" panose="020B0604020202020204" pitchFamily="34" charset="0"/>
                <a:cs typeface="Arial" panose="020B0604020202020204" pitchFamily="34" charset="0"/>
              </a:rPr>
              <a:t>několik vrstev hladkých svalových buněk</a:t>
            </a:r>
            <a:endParaRPr lang="en-US" sz="1600" dirty="0">
              <a:latin typeface="Arial" panose="020B0604020202020204" pitchFamily="34" charset="0"/>
              <a:cs typeface="Arial" panose="020B0604020202020204" pitchFamily="34" charset="0"/>
            </a:endParaRPr>
          </a:p>
          <a:p>
            <a:pPr marL="742950" lvl="1" indent="-285750">
              <a:lnSpc>
                <a:spcPct val="150000"/>
              </a:lnSpc>
              <a:buFontTx/>
              <a:buChar char="-"/>
            </a:pPr>
            <a:r>
              <a:rPr lang="en-US" sz="1600" i="1" dirty="0">
                <a:latin typeface="Arial" panose="020B0604020202020204" pitchFamily="34" charset="0"/>
                <a:cs typeface="Arial" panose="020B0604020202020204" pitchFamily="34" charset="0"/>
              </a:rPr>
              <a:t>T. adventitia</a:t>
            </a:r>
            <a:r>
              <a:rPr lang="en-US" sz="1600" dirty="0">
                <a:latin typeface="Arial" panose="020B0604020202020204" pitchFamily="34" charset="0"/>
                <a:cs typeface="Arial" panose="020B0604020202020204" pitchFamily="34" charset="0"/>
              </a:rPr>
              <a:t> – </a:t>
            </a:r>
            <a:r>
              <a:rPr lang="cs-CZ" sz="1600" dirty="0">
                <a:latin typeface="Arial" panose="020B0604020202020204" pitchFamily="34" charset="0"/>
                <a:cs typeface="Arial" panose="020B0604020202020204" pitchFamily="34" charset="0"/>
              </a:rPr>
              <a:t>kolagenní vazivo</a:t>
            </a:r>
            <a:r>
              <a:rPr lang="en-US" sz="1600" dirty="0">
                <a:latin typeface="Arial" panose="020B0604020202020204" pitchFamily="34" charset="0"/>
                <a:cs typeface="Arial" panose="020B0604020202020204" pitchFamily="34" charset="0"/>
              </a:rPr>
              <a:t> </a:t>
            </a:r>
            <a:endParaRPr lang="cs-CZ" sz="1600" dirty="0">
              <a:latin typeface="Arial" panose="020B0604020202020204" pitchFamily="34" charset="0"/>
              <a:cs typeface="Arial" panose="020B0604020202020204" pitchFamily="34" charset="0"/>
            </a:endParaRPr>
          </a:p>
          <a:p>
            <a:pPr marL="285750" indent="-285750">
              <a:lnSpc>
                <a:spcPct val="150000"/>
              </a:lnSpc>
              <a:buFontTx/>
              <a:buChar char="-"/>
            </a:pPr>
            <a:r>
              <a:rPr lang="cs-CZ" sz="1600" dirty="0">
                <a:latin typeface="Arial" panose="020B0604020202020204" pitchFamily="34" charset="0"/>
                <a:cs typeface="Arial" panose="020B0604020202020204" pitchFamily="34" charset="0"/>
              </a:rPr>
              <a:t>Podobné malým vénám</a:t>
            </a:r>
          </a:p>
          <a:p>
            <a:pPr marL="285750" indent="-285750">
              <a:lnSpc>
                <a:spcPct val="150000"/>
              </a:lnSpc>
              <a:buFontTx/>
              <a:buChar char="-"/>
            </a:pPr>
            <a:r>
              <a:rPr lang="cs-CZ" sz="1600" dirty="0">
                <a:latin typeface="Arial" panose="020B0604020202020204" pitchFamily="34" charset="0"/>
                <a:cs typeface="Arial" panose="020B0604020202020204" pitchFamily="34" charset="0"/>
              </a:rPr>
              <a:t>Chlopně odvozené z t. intima</a:t>
            </a:r>
          </a:p>
          <a:p>
            <a:pPr marL="285750" indent="-285750">
              <a:lnSpc>
                <a:spcPct val="150000"/>
              </a:lnSpc>
              <a:buFontTx/>
              <a:buChar char="-"/>
            </a:pPr>
            <a:r>
              <a:rPr lang="cs-CZ" sz="1600" dirty="0">
                <a:latin typeface="Arial" panose="020B0604020202020204" pitchFamily="34" charset="0"/>
                <a:cs typeface="Arial" panose="020B0604020202020204" pitchFamily="34" charset="0"/>
              </a:rPr>
              <a:t>Otevírají se do</a:t>
            </a:r>
            <a:r>
              <a:rPr lang="en-US" sz="1600" dirty="0">
                <a:latin typeface="Arial" panose="020B0604020202020204" pitchFamily="34" charset="0"/>
                <a:cs typeface="Arial" panose="020B0604020202020204" pitchFamily="34" charset="0"/>
              </a:rPr>
              <a:t> d. </a:t>
            </a:r>
            <a:r>
              <a:rPr lang="en-US" sz="1600" dirty="0" err="1">
                <a:latin typeface="Arial" panose="020B0604020202020204" pitchFamily="34" charset="0"/>
                <a:cs typeface="Arial" panose="020B0604020202020204" pitchFamily="34" charset="0"/>
              </a:rPr>
              <a:t>thoracicus</a:t>
            </a:r>
            <a:r>
              <a:rPr lang="en-US" sz="1600" dirty="0">
                <a:latin typeface="Arial" panose="020B0604020202020204" pitchFamily="34" charset="0"/>
                <a:cs typeface="Arial" panose="020B0604020202020204" pitchFamily="34" charset="0"/>
              </a:rPr>
              <a:t> a </a:t>
            </a:r>
            <a:endParaRPr lang="cs-CZ" sz="1600" dirty="0">
              <a:latin typeface="Arial" panose="020B0604020202020204" pitchFamily="34" charset="0"/>
              <a:cs typeface="Arial" panose="020B0604020202020204" pitchFamily="34" charset="0"/>
            </a:endParaRPr>
          </a:p>
          <a:p>
            <a:pPr marL="271463">
              <a:lnSpc>
                <a:spcPct val="150000"/>
              </a:lnSpc>
            </a:pPr>
            <a:r>
              <a:rPr lang="en-US" sz="1600" dirty="0">
                <a:latin typeface="Arial" panose="020B0604020202020204" pitchFamily="34" charset="0"/>
                <a:cs typeface="Arial" panose="020B0604020202020204" pitchFamily="34" charset="0"/>
              </a:rPr>
              <a:t>d. </a:t>
            </a:r>
            <a:r>
              <a:rPr lang="en-US" sz="1600" dirty="0" err="1">
                <a:latin typeface="Arial" panose="020B0604020202020204" pitchFamily="34" charset="0"/>
                <a:cs typeface="Arial" panose="020B0604020202020204" pitchFamily="34" charset="0"/>
              </a:rPr>
              <a:t>lymphaticus</a:t>
            </a:r>
            <a:r>
              <a:rPr lang="en-US" sz="1600" dirty="0">
                <a:latin typeface="Arial" panose="020B0604020202020204" pitchFamily="34" charset="0"/>
                <a:cs typeface="Arial" panose="020B0604020202020204" pitchFamily="34" charset="0"/>
              </a:rPr>
              <a:t> dx. </a:t>
            </a:r>
            <a:r>
              <a:rPr lang="en-US" sz="1600" dirty="0">
                <a:latin typeface="Arial" panose="020B0604020202020204" pitchFamily="34" charset="0"/>
                <a:cs typeface="Arial" panose="020B0604020202020204" pitchFamily="34" charset="0"/>
                <a:sym typeface="Symbol" panose="05050102010706020507" pitchFamily="18" charset="2"/>
              </a:rPr>
              <a:t> v. </a:t>
            </a:r>
            <a:r>
              <a:rPr lang="en-US" sz="1600" dirty="0" err="1">
                <a:latin typeface="Arial" panose="020B0604020202020204" pitchFamily="34" charset="0"/>
                <a:cs typeface="Arial" panose="020B0604020202020204" pitchFamily="34" charset="0"/>
                <a:sym typeface="Symbol" panose="05050102010706020507" pitchFamily="18" charset="2"/>
              </a:rPr>
              <a:t>subclavia</a:t>
            </a:r>
            <a:endParaRPr lang="en-US" sz="1600" dirty="0">
              <a:latin typeface="Arial" panose="020B0604020202020204" pitchFamily="34" charset="0"/>
              <a:cs typeface="Arial" panose="020B0604020202020204" pitchFamily="34" charset="0"/>
              <a:sym typeface="Symbol" panose="05050102010706020507" pitchFamily="18" charset="2"/>
            </a:endParaRPr>
          </a:p>
        </p:txBody>
      </p:sp>
      <p:sp>
        <p:nvSpPr>
          <p:cNvPr id="4" name="Obdélník 3">
            <a:extLst>
              <a:ext uri="{FF2B5EF4-FFF2-40B4-BE49-F238E27FC236}">
                <a16:creationId xmlns:a16="http://schemas.microsoft.com/office/drawing/2014/main" id="{08AE68BD-8AD2-4693-B22B-50FD85D65EC5}"/>
              </a:ext>
            </a:extLst>
          </p:cNvPr>
          <p:cNvSpPr/>
          <p:nvPr/>
        </p:nvSpPr>
        <p:spPr>
          <a:xfrm>
            <a:off x="156327" y="5245332"/>
            <a:ext cx="8743099" cy="1570173"/>
          </a:xfrm>
          <a:prstGeom prst="rect">
            <a:avLst/>
          </a:prstGeom>
        </p:spPr>
        <p:txBody>
          <a:bodyPr wrap="square">
            <a:spAutoFit/>
          </a:bodyPr>
          <a:lstStyle/>
          <a:p>
            <a:pPr>
              <a:lnSpc>
                <a:spcPct val="150000"/>
              </a:lnSpc>
            </a:pPr>
            <a:r>
              <a:rPr lang="cs-CZ" b="1" dirty="0">
                <a:solidFill>
                  <a:srgbClr val="0000DC"/>
                </a:solidFill>
                <a:latin typeface="Arial" panose="020B0604020202020204" pitchFamily="34" charset="0"/>
                <a:cs typeface="Arial" panose="020B0604020202020204" pitchFamily="34" charset="0"/>
              </a:rPr>
              <a:t>Funkce</a:t>
            </a:r>
            <a:endParaRPr lang="en-US" b="1" dirty="0">
              <a:solidFill>
                <a:srgbClr val="0000DC"/>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Sbírají tkáňový mok (intersticiální tekutinu)</a:t>
            </a:r>
            <a:endParaRPr lang="en-US"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Mikroprostředí pro vývoj a maturaci lymfocytů</a:t>
            </a:r>
            <a:endParaRPr lang="en-US"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T</a:t>
            </a:r>
            <a:r>
              <a:rPr lang="en-US" sz="1600" dirty="0" err="1">
                <a:latin typeface="Arial" panose="020B0604020202020204" pitchFamily="34" charset="0"/>
                <a:cs typeface="Arial" panose="020B0604020202020204" pitchFamily="34" charset="0"/>
              </a:rPr>
              <a:t>ransport</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lipidů </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chylomi</a:t>
            </a:r>
            <a:r>
              <a:rPr lang="cs-CZ" sz="1600" dirty="0">
                <a:latin typeface="Arial" panose="020B0604020202020204" pitchFamily="34" charset="0"/>
                <a:cs typeface="Arial" panose="020B0604020202020204" pitchFamily="34" charset="0"/>
              </a:rPr>
              <a:t>k</a:t>
            </a:r>
            <a:r>
              <a:rPr lang="en-US" sz="1600" dirty="0" err="1">
                <a:latin typeface="Arial" panose="020B0604020202020204" pitchFamily="34" charset="0"/>
                <a:cs typeface="Arial" panose="020B0604020202020204" pitchFamily="34" charset="0"/>
              </a:rPr>
              <a:t>ron</a:t>
            </a:r>
            <a:r>
              <a:rPr lang="cs-CZ" sz="1600" dirty="0">
                <a:latin typeface="Arial" panose="020B0604020202020204" pitchFamily="34" charset="0"/>
                <a:cs typeface="Arial" panose="020B0604020202020204" pitchFamily="34" charset="0"/>
              </a:rPr>
              <a:t>y</a:t>
            </a:r>
            <a:r>
              <a:rPr lang="en-US" sz="1600"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720031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p:cNvSpPr txBox="1"/>
          <p:nvPr/>
        </p:nvSpPr>
        <p:spPr>
          <a:xfrm>
            <a:off x="44285" y="43002"/>
            <a:ext cx="3462102" cy="400110"/>
          </a:xfrm>
          <a:prstGeom prst="rect">
            <a:avLst/>
          </a:prstGeom>
          <a:noFill/>
          <a:ln>
            <a:noFill/>
          </a:ln>
        </p:spPr>
        <p:txBody>
          <a:bodyPr wrap="none" rtlCol="0">
            <a:spAutoFit/>
          </a:bodyPr>
          <a:lstStyle/>
          <a:p>
            <a:r>
              <a:rPr lang="en-US" sz="2000" b="1" dirty="0">
                <a:latin typeface="Arial" panose="020B0604020202020204" pitchFamily="34" charset="0"/>
                <a:cs typeface="Arial" panose="020B0604020202020204" pitchFamily="34" charset="0"/>
              </a:rPr>
              <a:t>LYM</a:t>
            </a:r>
            <a:r>
              <a:rPr lang="cs-CZ" sz="2000" b="1" dirty="0">
                <a:latin typeface="Arial" panose="020B0604020202020204" pitchFamily="34" charset="0"/>
                <a:cs typeface="Arial" panose="020B0604020202020204" pitchFamily="34" charset="0"/>
              </a:rPr>
              <a:t>F</a:t>
            </a:r>
            <a:r>
              <a:rPr lang="en-US" sz="2000" b="1" dirty="0">
                <a:latin typeface="Arial" panose="020B0604020202020204" pitchFamily="34" charset="0"/>
                <a:cs typeface="Arial" panose="020B0604020202020204" pitchFamily="34" charset="0"/>
              </a:rPr>
              <a:t>ATIC</a:t>
            </a:r>
            <a:r>
              <a:rPr lang="cs-CZ" sz="2000" b="1" dirty="0">
                <a:latin typeface="Arial" panose="020B0604020202020204" pitchFamily="34" charset="0"/>
                <a:cs typeface="Arial" panose="020B0604020202020204" pitchFamily="34" charset="0"/>
              </a:rPr>
              <a:t>KÁ</a:t>
            </a:r>
            <a:r>
              <a:rPr lang="en-US" sz="2000" b="1" dirty="0">
                <a:latin typeface="Arial" panose="020B0604020202020204" pitchFamily="34" charset="0"/>
                <a:cs typeface="Arial" panose="020B0604020202020204" pitchFamily="34" charset="0"/>
              </a:rPr>
              <a:t> CIR</a:t>
            </a:r>
            <a:r>
              <a:rPr lang="cs-CZ" sz="2000" b="1" dirty="0">
                <a:latin typeface="Arial" panose="020B0604020202020204" pitchFamily="34" charset="0"/>
                <a:cs typeface="Arial" panose="020B0604020202020204" pitchFamily="34" charset="0"/>
              </a:rPr>
              <a:t>KULACE</a:t>
            </a:r>
            <a:endParaRPr lang="en-US" sz="2000" b="1" dirty="0">
              <a:latin typeface="Arial" panose="020B0604020202020204" pitchFamily="34" charset="0"/>
              <a:cs typeface="Arial" panose="020B0604020202020204" pitchFamily="34" charset="0"/>
            </a:endParaRPr>
          </a:p>
        </p:txBody>
      </p:sp>
      <p:sp>
        <p:nvSpPr>
          <p:cNvPr id="9" name="TextovéPole 8"/>
          <p:cNvSpPr txBox="1"/>
          <p:nvPr/>
        </p:nvSpPr>
        <p:spPr>
          <a:xfrm>
            <a:off x="156327" y="755844"/>
            <a:ext cx="9144000" cy="496996"/>
          </a:xfrm>
          <a:prstGeom prst="rect">
            <a:avLst/>
          </a:prstGeom>
          <a:noFill/>
        </p:spPr>
        <p:txBody>
          <a:bodyPr wrap="square" rtlCol="0">
            <a:spAutoFit/>
          </a:bodyPr>
          <a:lstStyle/>
          <a:p>
            <a:pPr>
              <a:lnSpc>
                <a:spcPct val="150000"/>
              </a:lnSpc>
            </a:pPr>
            <a:r>
              <a:rPr lang="en-US" sz="2000" b="1" dirty="0">
                <a:latin typeface="Arial" panose="020B0604020202020204" pitchFamily="34" charset="0"/>
                <a:cs typeface="Arial" panose="020B0604020202020204" pitchFamily="34" charset="0"/>
              </a:rPr>
              <a:t>L</a:t>
            </a:r>
            <a:r>
              <a:rPr lang="cs-CZ" sz="2000" b="1" dirty="0" err="1">
                <a:latin typeface="Arial" panose="020B0604020202020204" pitchFamily="34" charset="0"/>
                <a:cs typeface="Arial" panose="020B0604020202020204" pitchFamily="34" charset="0"/>
              </a:rPr>
              <a:t>ymfatické</a:t>
            </a:r>
            <a:r>
              <a:rPr lang="cs-CZ" sz="2000" b="1" dirty="0">
                <a:latin typeface="Arial" panose="020B0604020202020204" pitchFamily="34" charset="0"/>
                <a:cs typeface="Arial" panose="020B0604020202020204" pitchFamily="34" charset="0"/>
              </a:rPr>
              <a:t> kapiláry</a:t>
            </a:r>
            <a:endParaRPr lang="en-US" sz="2000" dirty="0">
              <a:latin typeface="Arial" panose="020B0604020202020204" pitchFamily="34" charset="0"/>
              <a:cs typeface="Arial" panose="020B0604020202020204" pitchFamily="34" charset="0"/>
            </a:endParaRPr>
          </a:p>
        </p:txBody>
      </p:sp>
      <p:pic>
        <p:nvPicPr>
          <p:cNvPr id="5124" name="Picture 4" descr="image">
            <a:extLst>
              <a:ext uri="{FF2B5EF4-FFF2-40B4-BE49-F238E27FC236}">
                <a16:creationId xmlns:a16="http://schemas.microsoft.com/office/drawing/2014/main" id="{99D8D87E-FBF0-4192-8FC3-2E7F6421A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012" y="1401409"/>
            <a:ext cx="3027426" cy="26733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a:extLst>
              <a:ext uri="{FF2B5EF4-FFF2-40B4-BE49-F238E27FC236}">
                <a16:creationId xmlns:a16="http://schemas.microsoft.com/office/drawing/2014/main" id="{A9238846-95E4-4B73-BF4C-C421F9FC2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434" y="1502764"/>
            <a:ext cx="3264174" cy="247059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a:extLst>
              <a:ext uri="{FF2B5EF4-FFF2-40B4-BE49-F238E27FC236}">
                <a16:creationId xmlns:a16="http://schemas.microsoft.com/office/drawing/2014/main" id="{B4ABEC7A-D51F-44CD-8BB7-72798DB94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562" y="3825210"/>
            <a:ext cx="6343650" cy="28765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28FBA35F-F11B-461A-AD18-D9850943EE98}"/>
              </a:ext>
            </a:extLst>
          </p:cNvPr>
          <p:cNvSpPr txBox="1"/>
          <p:nvPr/>
        </p:nvSpPr>
        <p:spPr>
          <a:xfrm>
            <a:off x="4460704" y="6462413"/>
            <a:ext cx="4658868" cy="276999"/>
          </a:xfrm>
          <a:prstGeom prst="rect">
            <a:avLst/>
          </a:prstGeom>
          <a:noFill/>
        </p:spPr>
        <p:txBody>
          <a:bodyPr wrap="square">
            <a:spAutoFit/>
          </a:bodyPr>
          <a:lstStyle/>
          <a:p>
            <a:pPr algn="r"/>
            <a:r>
              <a:rPr lang="en-US" sz="1200" dirty="0">
                <a:latin typeface="Arial" panose="020B0604020202020204" pitchFamily="34" charset="0"/>
                <a:cs typeface="Arial" panose="020B0604020202020204" pitchFamily="34" charset="0"/>
              </a:rPr>
              <a:t>Guyton and Hall Textbook of Medical Physiology</a:t>
            </a:r>
            <a:endParaRPr lang="cs-CZ"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47863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p:cNvSpPr txBox="1"/>
          <p:nvPr/>
        </p:nvSpPr>
        <p:spPr>
          <a:xfrm>
            <a:off x="44285" y="43002"/>
            <a:ext cx="3462102" cy="400110"/>
          </a:xfrm>
          <a:prstGeom prst="rect">
            <a:avLst/>
          </a:prstGeom>
          <a:noFill/>
          <a:ln>
            <a:noFill/>
          </a:ln>
        </p:spPr>
        <p:txBody>
          <a:bodyPr wrap="none" rtlCol="0">
            <a:spAutoFit/>
          </a:bodyPr>
          <a:lstStyle/>
          <a:p>
            <a:r>
              <a:rPr lang="en-US" sz="2000" b="1" dirty="0">
                <a:latin typeface="Arial" panose="020B0604020202020204" pitchFamily="34" charset="0"/>
                <a:cs typeface="Arial" panose="020B0604020202020204" pitchFamily="34" charset="0"/>
              </a:rPr>
              <a:t>LYM</a:t>
            </a:r>
            <a:r>
              <a:rPr lang="cs-CZ" sz="2000" b="1" dirty="0">
                <a:latin typeface="Arial" panose="020B0604020202020204" pitchFamily="34" charset="0"/>
                <a:cs typeface="Arial" panose="020B0604020202020204" pitchFamily="34" charset="0"/>
              </a:rPr>
              <a:t>F</a:t>
            </a:r>
            <a:r>
              <a:rPr lang="en-US" sz="2000" b="1" dirty="0">
                <a:latin typeface="Arial" panose="020B0604020202020204" pitchFamily="34" charset="0"/>
                <a:cs typeface="Arial" panose="020B0604020202020204" pitchFamily="34" charset="0"/>
              </a:rPr>
              <a:t>ATIC</a:t>
            </a:r>
            <a:r>
              <a:rPr lang="cs-CZ" sz="2000" b="1" dirty="0">
                <a:latin typeface="Arial" panose="020B0604020202020204" pitchFamily="34" charset="0"/>
                <a:cs typeface="Arial" panose="020B0604020202020204" pitchFamily="34" charset="0"/>
              </a:rPr>
              <a:t>KÁ</a:t>
            </a:r>
            <a:r>
              <a:rPr lang="en-US" sz="2000" b="1" dirty="0">
                <a:latin typeface="Arial" panose="020B0604020202020204" pitchFamily="34" charset="0"/>
                <a:cs typeface="Arial" panose="020B0604020202020204" pitchFamily="34" charset="0"/>
              </a:rPr>
              <a:t> CIR</a:t>
            </a:r>
            <a:r>
              <a:rPr lang="cs-CZ" sz="2000" b="1" dirty="0">
                <a:latin typeface="Arial" panose="020B0604020202020204" pitchFamily="34" charset="0"/>
                <a:cs typeface="Arial" panose="020B0604020202020204" pitchFamily="34" charset="0"/>
              </a:rPr>
              <a:t>KULACE</a:t>
            </a:r>
            <a:endParaRPr lang="en-US" sz="2000" b="1" dirty="0">
              <a:latin typeface="Arial" panose="020B0604020202020204" pitchFamily="34" charset="0"/>
              <a:cs typeface="Arial" panose="020B0604020202020204" pitchFamily="34" charset="0"/>
            </a:endParaRPr>
          </a:p>
        </p:txBody>
      </p:sp>
      <p:sp>
        <p:nvSpPr>
          <p:cNvPr id="9" name="TextovéPole 8"/>
          <p:cNvSpPr txBox="1"/>
          <p:nvPr/>
        </p:nvSpPr>
        <p:spPr>
          <a:xfrm>
            <a:off x="156327" y="755844"/>
            <a:ext cx="9144000" cy="496996"/>
          </a:xfrm>
          <a:prstGeom prst="rect">
            <a:avLst/>
          </a:prstGeom>
          <a:noFill/>
        </p:spPr>
        <p:txBody>
          <a:bodyPr wrap="square" rtlCol="0">
            <a:spAutoFit/>
          </a:bodyPr>
          <a:lstStyle/>
          <a:p>
            <a:pPr>
              <a:lnSpc>
                <a:spcPct val="150000"/>
              </a:lnSpc>
            </a:pPr>
            <a:r>
              <a:rPr lang="cs-CZ" sz="2000" b="1" dirty="0">
                <a:solidFill>
                  <a:srgbClr val="0000DC"/>
                </a:solidFill>
                <a:latin typeface="Arial" panose="020B0604020202020204" pitchFamily="34" charset="0"/>
                <a:cs typeface="Arial" panose="020B0604020202020204" pitchFamily="34" charset="0"/>
              </a:rPr>
              <a:t>Tok lymfy je jednosměrný</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5A6B2F40-F339-4E0D-8478-30DFD4154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2045"/>
            <a:ext cx="9144000" cy="286861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7179E88A-C821-4746-BE3E-C8EAE0B87058}"/>
              </a:ext>
            </a:extLst>
          </p:cNvPr>
          <p:cNvSpPr txBox="1"/>
          <p:nvPr/>
        </p:nvSpPr>
        <p:spPr>
          <a:xfrm>
            <a:off x="6874002" y="4241363"/>
            <a:ext cx="2361438" cy="276999"/>
          </a:xfrm>
          <a:prstGeom prst="rect">
            <a:avLst/>
          </a:prstGeom>
          <a:noFill/>
        </p:spPr>
        <p:txBody>
          <a:bodyPr wrap="square">
            <a:spAutoFit/>
          </a:bodyPr>
          <a:lstStyle/>
          <a:p>
            <a:r>
              <a:rPr lang="cs-CZ" sz="1200" dirty="0"/>
              <a:t>https://doi.org/10.1113/JP272088</a:t>
            </a:r>
          </a:p>
        </p:txBody>
      </p:sp>
      <p:sp>
        <p:nvSpPr>
          <p:cNvPr id="4" name="TextovéPole 3">
            <a:extLst>
              <a:ext uri="{FF2B5EF4-FFF2-40B4-BE49-F238E27FC236}">
                <a16:creationId xmlns:a16="http://schemas.microsoft.com/office/drawing/2014/main" id="{2D1C3BBD-EEDF-4CFD-BAA1-4B40F233C10A}"/>
              </a:ext>
            </a:extLst>
          </p:cNvPr>
          <p:cNvSpPr txBox="1"/>
          <p:nvPr/>
        </p:nvSpPr>
        <p:spPr>
          <a:xfrm>
            <a:off x="156327" y="4379862"/>
            <a:ext cx="9144000" cy="1985672"/>
          </a:xfrm>
          <a:prstGeom prst="rect">
            <a:avLst/>
          </a:prstGeom>
          <a:noFill/>
        </p:spPr>
        <p:txBody>
          <a:bodyPr wrap="square" rtlCol="0">
            <a:spAutoFit/>
          </a:bodyPr>
          <a:lstStyle/>
          <a:p>
            <a:pPr>
              <a:lnSpc>
                <a:spcPct val="150000"/>
              </a:lnSpc>
            </a:pPr>
            <a:r>
              <a:rPr lang="cs-CZ" b="1" dirty="0">
                <a:solidFill>
                  <a:srgbClr val="0000DC"/>
                </a:solidFill>
                <a:latin typeface="Arial" panose="020B0604020202020204" pitchFamily="34" charset="0"/>
                <a:cs typeface="Arial" panose="020B0604020202020204" pitchFamily="34" charset="0"/>
              </a:rPr>
              <a:t>Složení lymfy</a:t>
            </a:r>
          </a:p>
          <a:p>
            <a:pPr marL="285750"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Obsahuje podobnou koncentraci iontů jako krevní plasma, ale mnohem méně proteinů</a:t>
            </a:r>
          </a:p>
          <a:p>
            <a:pPr marL="285750"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Na lipidy bohatá lymfa ze střev - chylus</a:t>
            </a:r>
          </a:p>
          <a:p>
            <a:pPr marL="285750"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Imunitní buňky</a:t>
            </a:r>
            <a:endParaRPr lang="en-US"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Objem lymfy v cirkulaci - cca</a:t>
            </a:r>
            <a:r>
              <a:rPr lang="en-US" sz="1600" dirty="0">
                <a:latin typeface="Arial" panose="020B0604020202020204" pitchFamily="34" charset="0"/>
                <a:cs typeface="Arial" panose="020B0604020202020204" pitchFamily="34" charset="0"/>
              </a:rPr>
              <a:t> 1</a:t>
            </a:r>
            <a:r>
              <a:rPr lang="cs-CZ" sz="1600" dirty="0">
                <a:latin typeface="Arial" panose="020B0604020202020204" pitchFamily="34" charset="0"/>
                <a:cs typeface="Arial" panose="020B0604020202020204" pitchFamily="34" charset="0"/>
              </a:rPr>
              <a:t>l</a:t>
            </a:r>
            <a:r>
              <a:rPr lang="en-US" sz="1600" dirty="0">
                <a:latin typeface="Arial" panose="020B0604020202020204" pitchFamily="34" charset="0"/>
                <a:cs typeface="Arial" panose="020B0604020202020204" pitchFamily="34" charset="0"/>
              </a:rPr>
              <a:t> (2-2.5</a:t>
            </a:r>
            <a:r>
              <a:rPr lang="cs-CZ" sz="1600" dirty="0">
                <a:latin typeface="Arial" panose="020B0604020202020204" pitchFamily="34" charset="0"/>
                <a:cs typeface="Arial" panose="020B0604020202020204" pitchFamily="34" charset="0"/>
              </a:rPr>
              <a:t>l lymfy vzniká každý den</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z tkáňového moku</a:t>
            </a:r>
            <a:r>
              <a:rPr lang="en-US" sz="1600" dirty="0">
                <a:latin typeface="Arial" panose="020B0604020202020204" pitchFamily="34" charset="0"/>
                <a:cs typeface="Arial" panose="020B0604020202020204" pitchFamily="34" charset="0"/>
              </a:rPr>
              <a:t>)	</a:t>
            </a:r>
          </a:p>
        </p:txBody>
      </p:sp>
      <p:sp>
        <p:nvSpPr>
          <p:cNvPr id="5" name="Šipka doprava 4"/>
          <p:cNvSpPr/>
          <p:nvPr/>
        </p:nvSpPr>
        <p:spPr>
          <a:xfrm>
            <a:off x="2524046" y="1252840"/>
            <a:ext cx="5584642" cy="273679"/>
          </a:xfrm>
          <a:prstGeom prst="rightArrow">
            <a:avLst>
              <a:gd name="adj1" fmla="val 50000"/>
              <a:gd name="adj2" fmla="val 165973"/>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90296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p:cNvSpPr txBox="1"/>
          <p:nvPr/>
        </p:nvSpPr>
        <p:spPr>
          <a:xfrm>
            <a:off x="44285" y="43002"/>
            <a:ext cx="2981265" cy="400110"/>
          </a:xfrm>
          <a:prstGeom prst="rect">
            <a:avLst/>
          </a:prstGeom>
          <a:noFill/>
          <a:ln>
            <a:noFill/>
          </a:ln>
        </p:spPr>
        <p:txBody>
          <a:bodyPr wrap="none" rtlCol="0">
            <a:spAutoFit/>
          </a:bodyPr>
          <a:lstStyle/>
          <a:p>
            <a:r>
              <a:rPr lang="en-US" sz="2000" b="1" dirty="0">
                <a:latin typeface="Arial" panose="020B0604020202020204" pitchFamily="34" charset="0"/>
                <a:cs typeface="Arial" panose="020B0604020202020204" pitchFamily="34" charset="0"/>
              </a:rPr>
              <a:t>LYM</a:t>
            </a:r>
            <a:r>
              <a:rPr lang="cs-CZ" sz="2000" b="1" dirty="0">
                <a:latin typeface="Arial" panose="020B0604020202020204" pitchFamily="34" charset="0"/>
                <a:cs typeface="Arial" panose="020B0604020202020204" pitchFamily="34" charset="0"/>
              </a:rPr>
              <a:t>F</a:t>
            </a:r>
            <a:r>
              <a:rPr lang="en-US" sz="2000" b="1" dirty="0">
                <a:latin typeface="Arial" panose="020B0604020202020204" pitchFamily="34" charset="0"/>
                <a:cs typeface="Arial" panose="020B0604020202020204" pitchFamily="34" charset="0"/>
              </a:rPr>
              <a:t>ATIC</a:t>
            </a:r>
            <a:r>
              <a:rPr lang="cs-CZ" sz="2000" b="1" dirty="0">
                <a:latin typeface="Arial" panose="020B0604020202020204" pitchFamily="34" charset="0"/>
                <a:cs typeface="Arial" panose="020B0604020202020204" pitchFamily="34" charset="0"/>
              </a:rPr>
              <a:t>KÉ</a:t>
            </a:r>
            <a:r>
              <a:rPr lang="en-US" sz="2000" b="1" dirty="0">
                <a:latin typeface="Arial" panose="020B0604020202020204" pitchFamily="34" charset="0"/>
                <a:cs typeface="Arial" panose="020B0604020202020204" pitchFamily="34" charset="0"/>
              </a:rPr>
              <a:t> ORG</a:t>
            </a:r>
            <a:r>
              <a:rPr lang="cs-CZ" sz="2000" b="1" dirty="0">
                <a:latin typeface="Arial" panose="020B0604020202020204" pitchFamily="34" charset="0"/>
                <a:cs typeface="Arial" panose="020B0604020202020204" pitchFamily="34" charset="0"/>
              </a:rPr>
              <a:t>Á</a:t>
            </a:r>
            <a:r>
              <a:rPr lang="en-US" sz="2000" b="1" dirty="0">
                <a:latin typeface="Arial" panose="020B0604020202020204" pitchFamily="34" charset="0"/>
                <a:cs typeface="Arial" panose="020B0604020202020204" pitchFamily="34" charset="0"/>
              </a:rPr>
              <a:t>N</a:t>
            </a:r>
            <a:r>
              <a:rPr lang="cs-CZ" sz="2000" b="1" dirty="0">
                <a:latin typeface="Arial" panose="020B0604020202020204" pitchFamily="34" charset="0"/>
                <a:cs typeface="Arial" panose="020B0604020202020204" pitchFamily="34" charset="0"/>
              </a:rPr>
              <a:t>Y</a:t>
            </a:r>
            <a:endParaRPr lang="en-US" sz="2000" b="1" dirty="0">
              <a:latin typeface="Arial" panose="020B0604020202020204" pitchFamily="34" charset="0"/>
              <a:cs typeface="Arial" panose="020B0604020202020204" pitchFamily="34" charset="0"/>
            </a:endParaRPr>
          </a:p>
        </p:txBody>
      </p:sp>
      <p:sp>
        <p:nvSpPr>
          <p:cNvPr id="2" name="Obdélník 1"/>
          <p:cNvSpPr/>
          <p:nvPr/>
        </p:nvSpPr>
        <p:spPr>
          <a:xfrm>
            <a:off x="244250" y="1208453"/>
            <a:ext cx="3472425" cy="1323439"/>
          </a:xfrm>
          <a:prstGeom prst="rect">
            <a:avLst/>
          </a:prstGeom>
        </p:spPr>
        <p:txBody>
          <a:bodyPr wrap="none">
            <a:spAutoFit/>
          </a:bodyPr>
          <a:lstStyle/>
          <a:p>
            <a:r>
              <a:rPr lang="cs-CZ" sz="2000" b="1" u="sng" dirty="0">
                <a:solidFill>
                  <a:srgbClr val="FF0000"/>
                </a:solidFill>
                <a:latin typeface="Arial" panose="020B0604020202020204" pitchFamily="34" charset="0"/>
                <a:cs typeface="Arial" panose="020B0604020202020204" pitchFamily="34" charset="0"/>
              </a:rPr>
              <a:t>Primární lymfatické orgány</a:t>
            </a:r>
          </a:p>
          <a:p>
            <a:pPr marL="342900" indent="-342900">
              <a:buFont typeface="Arial" panose="020B0604020202020204" pitchFamily="34" charset="0"/>
              <a:buChar char="•"/>
            </a:pPr>
            <a:endParaRPr lang="cs-CZ"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Kostní dřeň</a:t>
            </a: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Thymus</a:t>
            </a:r>
          </a:p>
        </p:txBody>
      </p:sp>
      <p:sp>
        <p:nvSpPr>
          <p:cNvPr id="11" name="Obdélník 10"/>
          <p:cNvSpPr/>
          <p:nvPr/>
        </p:nvSpPr>
        <p:spPr>
          <a:xfrm>
            <a:off x="2316781" y="2212048"/>
            <a:ext cx="3831498" cy="1631216"/>
          </a:xfrm>
          <a:prstGeom prst="rect">
            <a:avLst/>
          </a:prstGeom>
        </p:spPr>
        <p:txBody>
          <a:bodyPr wrap="none">
            <a:spAutoFit/>
          </a:bodyPr>
          <a:lstStyle/>
          <a:p>
            <a:r>
              <a:rPr lang="cs-CZ" sz="2000" b="1" u="sng" dirty="0">
                <a:solidFill>
                  <a:srgbClr val="0000DC"/>
                </a:solidFill>
                <a:latin typeface="Arial" panose="020B0604020202020204" pitchFamily="34" charset="0"/>
                <a:cs typeface="Arial" panose="020B0604020202020204" pitchFamily="34" charset="0"/>
              </a:rPr>
              <a:t>Sekundární lymfatické organy</a:t>
            </a:r>
          </a:p>
          <a:p>
            <a:pPr marL="342900" indent="-342900">
              <a:buFont typeface="Arial" panose="020B0604020202020204" pitchFamily="34" charset="0"/>
              <a:buChar char="•"/>
            </a:pPr>
            <a:endParaRPr lang="cs-CZ"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Lymfatické uzliny</a:t>
            </a: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Slezina</a:t>
            </a: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MALT, tonsily, apendix</a:t>
            </a:r>
            <a:endParaRPr lang="en-US" sz="2000" dirty="0"/>
          </a:p>
        </p:txBody>
      </p:sp>
      <p:sp>
        <p:nvSpPr>
          <p:cNvPr id="13" name="Obdélník 12"/>
          <p:cNvSpPr/>
          <p:nvPr/>
        </p:nvSpPr>
        <p:spPr>
          <a:xfrm>
            <a:off x="6358412" y="3932760"/>
            <a:ext cx="1417376" cy="1938992"/>
          </a:xfrm>
          <a:prstGeom prst="rect">
            <a:avLst/>
          </a:prstGeom>
        </p:spPr>
        <p:txBody>
          <a:bodyPr wrap="none">
            <a:spAutoFit/>
          </a:bodyPr>
          <a:lstStyle/>
          <a:p>
            <a:r>
              <a:rPr lang="cs-CZ" sz="2000" b="1" u="sng" dirty="0">
                <a:solidFill>
                  <a:srgbClr val="00B050"/>
                </a:solidFill>
                <a:latin typeface="Arial" panose="020B0604020202020204" pitchFamily="34" charset="0"/>
                <a:cs typeface="Arial" panose="020B0604020202020204" pitchFamily="34" charset="0"/>
              </a:rPr>
              <a:t>Tkáně</a:t>
            </a:r>
          </a:p>
          <a:p>
            <a:pPr marL="342900" indent="-342900">
              <a:buFont typeface="Arial" panose="020B0604020202020204" pitchFamily="34" charset="0"/>
              <a:buChar char="•"/>
            </a:pPr>
            <a:endParaRPr lang="cs-CZ"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Krev</a:t>
            </a: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Lymfa</a:t>
            </a: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Sliznice</a:t>
            </a: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Vazivo</a:t>
            </a:r>
            <a:endParaRPr lang="en-US" sz="2000" dirty="0"/>
          </a:p>
        </p:txBody>
      </p:sp>
    </p:spTree>
    <p:custDataLst>
      <p:tags r:id="rId1"/>
    </p:custDataLst>
    <p:extLst>
      <p:ext uri="{BB962C8B-B14F-4D97-AF65-F5344CB8AC3E}">
        <p14:creationId xmlns:p14="http://schemas.microsoft.com/office/powerpoint/2010/main" val="2751442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817"/>
          <a:stretch/>
        </p:blipFill>
        <p:spPr bwMode="auto">
          <a:xfrm>
            <a:off x="5691034" y="1029548"/>
            <a:ext cx="3452966"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TextovéPole 4"/>
          <p:cNvSpPr txBox="1">
            <a:spLocks noChangeArrowheads="1"/>
          </p:cNvSpPr>
          <p:nvPr/>
        </p:nvSpPr>
        <p:spPr bwMode="auto">
          <a:xfrm>
            <a:off x="8097838" y="6453188"/>
            <a:ext cx="577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800">
                <a:solidFill>
                  <a:srgbClr val="020202"/>
                </a:solidFill>
              </a:rPr>
              <a:t>Mescher</a:t>
            </a:r>
            <a:endParaRPr lang="cs-CZ" altLang="cs-CZ" sz="1600">
              <a:solidFill>
                <a:srgbClr val="020202"/>
              </a:solidFill>
            </a:endParaRPr>
          </a:p>
        </p:txBody>
      </p:sp>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p:cNvSpPr txBox="1"/>
          <p:nvPr/>
        </p:nvSpPr>
        <p:spPr>
          <a:xfrm>
            <a:off x="44285" y="43002"/>
            <a:ext cx="2981265" cy="400110"/>
          </a:xfrm>
          <a:prstGeom prst="rect">
            <a:avLst/>
          </a:prstGeom>
          <a:noFill/>
          <a:ln>
            <a:noFill/>
          </a:ln>
        </p:spPr>
        <p:txBody>
          <a:bodyPr wrap="none" rtlCol="0">
            <a:spAutoFit/>
          </a:bodyPr>
          <a:lstStyle/>
          <a:p>
            <a:r>
              <a:rPr lang="en-US" sz="2000" b="1" dirty="0">
                <a:latin typeface="Arial" panose="020B0604020202020204" pitchFamily="34" charset="0"/>
                <a:cs typeface="Arial" panose="020B0604020202020204" pitchFamily="34" charset="0"/>
              </a:rPr>
              <a:t>LYM</a:t>
            </a:r>
            <a:r>
              <a:rPr lang="cs-CZ" sz="2000" b="1" dirty="0">
                <a:latin typeface="Arial" panose="020B0604020202020204" pitchFamily="34" charset="0"/>
                <a:cs typeface="Arial" panose="020B0604020202020204" pitchFamily="34" charset="0"/>
              </a:rPr>
              <a:t>F</a:t>
            </a:r>
            <a:r>
              <a:rPr lang="en-US" sz="2000" b="1" dirty="0">
                <a:latin typeface="Arial" panose="020B0604020202020204" pitchFamily="34" charset="0"/>
                <a:cs typeface="Arial" panose="020B0604020202020204" pitchFamily="34" charset="0"/>
              </a:rPr>
              <a:t>ATIC</a:t>
            </a:r>
            <a:r>
              <a:rPr lang="cs-CZ" sz="2000" b="1" dirty="0">
                <a:latin typeface="Arial" panose="020B0604020202020204" pitchFamily="34" charset="0"/>
                <a:cs typeface="Arial" panose="020B0604020202020204" pitchFamily="34" charset="0"/>
              </a:rPr>
              <a:t>KÉ</a:t>
            </a:r>
            <a:r>
              <a:rPr lang="en-US" sz="2000" b="1"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ORGÁNY</a:t>
            </a:r>
            <a:endParaRPr lang="en-US" sz="2000" b="1" dirty="0">
              <a:latin typeface="Arial" panose="020B0604020202020204" pitchFamily="34" charset="0"/>
              <a:cs typeface="Arial" panose="020B0604020202020204" pitchFamily="34" charset="0"/>
            </a:endParaRPr>
          </a:p>
        </p:txBody>
      </p:sp>
      <p:sp>
        <p:nvSpPr>
          <p:cNvPr id="467971" name="Rectangle 3">
            <a:extLst>
              <a:ext uri="{FF2B5EF4-FFF2-40B4-BE49-F238E27FC236}">
                <a16:creationId xmlns:a16="http://schemas.microsoft.com/office/drawing/2014/main" id="{FF7A5554-279A-46EF-AD3A-74B2AA33DFEA}"/>
              </a:ext>
            </a:extLst>
          </p:cNvPr>
          <p:cNvSpPr>
            <a:spLocks noGrp="1" noChangeArrowheads="1"/>
          </p:cNvSpPr>
          <p:nvPr>
            <p:ph type="body" idx="1"/>
          </p:nvPr>
        </p:nvSpPr>
        <p:spPr>
          <a:xfrm>
            <a:off x="44285" y="886673"/>
            <a:ext cx="5537047" cy="5400675"/>
          </a:xfrm>
        </p:spPr>
        <p:txBody>
          <a:bodyPr>
            <a:normAutofit lnSpcReduction="10000"/>
          </a:bodyPr>
          <a:lstStyle/>
          <a:p>
            <a:pPr marL="0" indent="0">
              <a:lnSpc>
                <a:spcPct val="150000"/>
              </a:lnSpc>
              <a:buNone/>
              <a:defRPr/>
            </a:pPr>
            <a:r>
              <a:rPr lang="cs-CZ" altLang="cs-CZ" sz="1800" b="1" dirty="0">
                <a:solidFill>
                  <a:srgbClr val="0000DC"/>
                </a:solidFill>
                <a:latin typeface="Arial" panose="020B0604020202020204" pitchFamily="34" charset="0"/>
                <a:cs typeface="Arial" panose="020B0604020202020204" pitchFamily="34" charset="0"/>
              </a:rPr>
              <a:t>Primární (centrální)</a:t>
            </a:r>
            <a:r>
              <a:rPr lang="cs-CZ" altLang="cs-CZ" sz="1800" dirty="0">
                <a:solidFill>
                  <a:srgbClr val="0000DC"/>
                </a:solidFill>
                <a:latin typeface="Arial" panose="020B0604020202020204" pitchFamily="34" charset="0"/>
                <a:cs typeface="Arial" panose="020B0604020202020204" pitchFamily="34" charset="0"/>
              </a:rPr>
              <a:t>:</a:t>
            </a:r>
          </a:p>
          <a:p>
            <a:pPr>
              <a:lnSpc>
                <a:spcPct val="150000"/>
              </a:lnSpc>
              <a:defRPr/>
            </a:pPr>
            <a:r>
              <a:rPr lang="cs-CZ" altLang="cs-CZ" sz="1800" dirty="0" err="1">
                <a:latin typeface="Arial" panose="020B0604020202020204" pitchFamily="34" charset="0"/>
                <a:cs typeface="Arial" panose="020B0604020202020204" pitchFamily="34" charset="0"/>
              </a:rPr>
              <a:t>thymus</a:t>
            </a:r>
            <a:endParaRPr lang="cs-CZ" altLang="cs-CZ" sz="1800" dirty="0">
              <a:latin typeface="Arial" panose="020B0604020202020204" pitchFamily="34" charset="0"/>
              <a:cs typeface="Arial" panose="020B0604020202020204" pitchFamily="34" charset="0"/>
            </a:endParaRPr>
          </a:p>
          <a:p>
            <a:pPr>
              <a:lnSpc>
                <a:spcPct val="150000"/>
              </a:lnSpc>
              <a:defRPr/>
            </a:pPr>
            <a:r>
              <a:rPr lang="cs-CZ" altLang="cs-CZ" sz="1800" dirty="0">
                <a:latin typeface="Arial" panose="020B0604020202020204" pitchFamily="34" charset="0"/>
                <a:cs typeface="Arial" panose="020B0604020202020204" pitchFamily="34" charset="0"/>
              </a:rPr>
              <a:t>kostní dřeň</a:t>
            </a:r>
          </a:p>
          <a:p>
            <a:pPr marL="0" indent="0">
              <a:lnSpc>
                <a:spcPct val="150000"/>
              </a:lnSpc>
              <a:buNone/>
              <a:defRPr/>
            </a:pPr>
            <a:endParaRPr lang="cs-CZ" altLang="cs-CZ" sz="1800" b="1" dirty="0">
              <a:latin typeface="Arial" panose="020B0604020202020204" pitchFamily="34" charset="0"/>
              <a:cs typeface="Arial" panose="020B0604020202020204" pitchFamily="34" charset="0"/>
            </a:endParaRPr>
          </a:p>
          <a:p>
            <a:pPr marL="0" indent="0">
              <a:lnSpc>
                <a:spcPct val="150000"/>
              </a:lnSpc>
              <a:buNone/>
              <a:defRPr/>
            </a:pPr>
            <a:r>
              <a:rPr lang="cs-CZ" altLang="cs-CZ" sz="1800" b="1" dirty="0">
                <a:solidFill>
                  <a:srgbClr val="0000DC"/>
                </a:solidFill>
                <a:latin typeface="Arial" panose="020B0604020202020204" pitchFamily="34" charset="0"/>
                <a:cs typeface="Arial" panose="020B0604020202020204" pitchFamily="34" charset="0"/>
              </a:rPr>
              <a:t>Sekundární (periferní)</a:t>
            </a:r>
            <a:r>
              <a:rPr lang="cs-CZ" altLang="cs-CZ" sz="1800" dirty="0">
                <a:solidFill>
                  <a:srgbClr val="0000DC"/>
                </a:solidFill>
                <a:latin typeface="Arial" panose="020B0604020202020204" pitchFamily="34" charset="0"/>
                <a:cs typeface="Arial" panose="020B0604020202020204" pitchFamily="34" charset="0"/>
              </a:rPr>
              <a:t>:</a:t>
            </a:r>
          </a:p>
          <a:p>
            <a:pPr>
              <a:lnSpc>
                <a:spcPct val="150000"/>
              </a:lnSpc>
              <a:defRPr/>
            </a:pPr>
            <a:r>
              <a:rPr lang="cs-CZ" altLang="cs-CZ" sz="1800" u="sng" dirty="0">
                <a:latin typeface="Arial" panose="020B0604020202020204" pitchFamily="34" charset="0"/>
                <a:cs typeface="Arial" panose="020B0604020202020204" pitchFamily="34" charset="0"/>
              </a:rPr>
              <a:t>opouzdřené</a:t>
            </a:r>
            <a:r>
              <a:rPr lang="cs-CZ" altLang="cs-CZ" sz="1800" dirty="0">
                <a:latin typeface="Arial" panose="020B0604020202020204" pitchFamily="34" charset="0"/>
                <a:cs typeface="Arial" panose="020B0604020202020204" pitchFamily="34" charset="0"/>
              </a:rPr>
              <a:t> – lymfatické uzliny, slezina</a:t>
            </a:r>
          </a:p>
          <a:p>
            <a:pPr>
              <a:lnSpc>
                <a:spcPct val="150000"/>
              </a:lnSpc>
              <a:defRPr/>
            </a:pPr>
            <a:r>
              <a:rPr lang="cs-CZ" altLang="cs-CZ" sz="1800" u="sng" dirty="0">
                <a:latin typeface="Arial" panose="020B0604020202020204" pitchFamily="34" charset="0"/>
                <a:cs typeface="Arial" panose="020B0604020202020204" pitchFamily="34" charset="0"/>
              </a:rPr>
              <a:t>neopouzdřené</a:t>
            </a:r>
            <a:r>
              <a:rPr lang="cs-CZ" altLang="cs-CZ" sz="1800" dirty="0">
                <a:latin typeface="Arial" panose="020B0604020202020204" pitchFamily="34" charset="0"/>
                <a:cs typeface="Arial" panose="020B0604020202020204" pitchFamily="34" charset="0"/>
              </a:rPr>
              <a:t> (nebo jen částečně)</a:t>
            </a:r>
          </a:p>
          <a:p>
            <a:pPr lvl="1">
              <a:lnSpc>
                <a:spcPct val="150000"/>
              </a:lnSpc>
              <a:defRPr/>
            </a:pPr>
            <a:r>
              <a:rPr lang="cs-CZ" altLang="cs-CZ" sz="1500" dirty="0">
                <a:latin typeface="Arial" panose="020B0604020202020204" pitchFamily="34" charset="0"/>
                <a:cs typeface="Arial" panose="020B0604020202020204" pitchFamily="34" charset="0"/>
              </a:rPr>
              <a:t>asociované se sliznicí - „</a:t>
            </a:r>
            <a:r>
              <a:rPr lang="cs-CZ" altLang="cs-CZ" sz="1500" dirty="0" err="1">
                <a:latin typeface="Arial" panose="020B0604020202020204" pitchFamily="34" charset="0"/>
                <a:cs typeface="Arial" panose="020B0604020202020204" pitchFamily="34" charset="0"/>
              </a:rPr>
              <a:t>mucosa</a:t>
            </a:r>
            <a:r>
              <a:rPr lang="cs-CZ" altLang="cs-CZ" sz="1500" dirty="0">
                <a:latin typeface="Arial" panose="020B0604020202020204" pitchFamily="34" charset="0"/>
                <a:cs typeface="Arial" panose="020B0604020202020204" pitchFamily="34" charset="0"/>
              </a:rPr>
              <a:t> </a:t>
            </a:r>
            <a:r>
              <a:rPr lang="cs-CZ" altLang="cs-CZ" sz="1500" dirty="0" err="1">
                <a:latin typeface="Arial" panose="020B0604020202020204" pitchFamily="34" charset="0"/>
                <a:cs typeface="Arial" panose="020B0604020202020204" pitchFamily="34" charset="0"/>
              </a:rPr>
              <a:t>associated</a:t>
            </a:r>
            <a:r>
              <a:rPr lang="cs-CZ" altLang="cs-CZ" sz="1500" dirty="0">
                <a:latin typeface="Arial" panose="020B0604020202020204" pitchFamily="34" charset="0"/>
                <a:cs typeface="Arial" panose="020B0604020202020204" pitchFamily="34" charset="0"/>
              </a:rPr>
              <a:t> </a:t>
            </a:r>
            <a:r>
              <a:rPr lang="cs-CZ" altLang="cs-CZ" sz="1500" dirty="0" err="1">
                <a:latin typeface="Arial" panose="020B0604020202020204" pitchFamily="34" charset="0"/>
                <a:cs typeface="Arial" panose="020B0604020202020204" pitchFamily="34" charset="0"/>
              </a:rPr>
              <a:t>lymphoid</a:t>
            </a:r>
            <a:r>
              <a:rPr lang="cs-CZ" altLang="cs-CZ" sz="1500" dirty="0">
                <a:latin typeface="Arial" panose="020B0604020202020204" pitchFamily="34" charset="0"/>
                <a:cs typeface="Arial" panose="020B0604020202020204" pitchFamily="34" charset="0"/>
              </a:rPr>
              <a:t> </a:t>
            </a:r>
            <a:r>
              <a:rPr lang="cs-CZ" altLang="cs-CZ" sz="1500" dirty="0" err="1">
                <a:latin typeface="Arial" panose="020B0604020202020204" pitchFamily="34" charset="0"/>
                <a:cs typeface="Arial" panose="020B0604020202020204" pitchFamily="34" charset="0"/>
              </a:rPr>
              <a:t>tissue</a:t>
            </a:r>
            <a:r>
              <a:rPr lang="cs-CZ" altLang="cs-CZ" sz="1500" dirty="0">
                <a:latin typeface="Arial" panose="020B0604020202020204" pitchFamily="34" charset="0"/>
                <a:cs typeface="Arial" panose="020B0604020202020204" pitchFamily="34" charset="0"/>
              </a:rPr>
              <a:t>“ – </a:t>
            </a:r>
            <a:r>
              <a:rPr lang="cs-CZ" altLang="cs-CZ" sz="1500" b="1" dirty="0">
                <a:latin typeface="Arial" panose="020B0604020202020204" pitchFamily="34" charset="0"/>
                <a:cs typeface="Arial" panose="020B0604020202020204" pitchFamily="34" charset="0"/>
              </a:rPr>
              <a:t>MALT</a:t>
            </a:r>
          </a:p>
          <a:p>
            <a:pPr lvl="1">
              <a:lnSpc>
                <a:spcPct val="150000"/>
              </a:lnSpc>
              <a:defRPr/>
            </a:pPr>
            <a:r>
              <a:rPr lang="cs-CZ" altLang="cs-CZ" sz="1500" b="1" dirty="0">
                <a:latin typeface="Arial" panose="020B0604020202020204" pitchFamily="34" charset="0"/>
                <a:cs typeface="Arial" panose="020B0604020202020204" pitchFamily="34" charset="0"/>
              </a:rPr>
              <a:t>tonsily</a:t>
            </a:r>
            <a:r>
              <a:rPr lang="cs-CZ" altLang="cs-CZ" sz="1500" dirty="0">
                <a:latin typeface="Arial" panose="020B0604020202020204" pitchFamily="34" charset="0"/>
                <a:cs typeface="Arial" panose="020B0604020202020204" pitchFamily="34" charset="0"/>
              </a:rPr>
              <a:t> </a:t>
            </a:r>
          </a:p>
          <a:p>
            <a:pPr lvl="1">
              <a:lnSpc>
                <a:spcPct val="150000"/>
              </a:lnSpc>
              <a:defRPr/>
            </a:pPr>
            <a:r>
              <a:rPr lang="cs-CZ" altLang="cs-CZ" sz="1500" b="1" dirty="0">
                <a:latin typeface="Arial" panose="020B0604020202020204" pitchFamily="34" charset="0"/>
                <a:cs typeface="Arial" panose="020B0604020202020204" pitchFamily="34" charset="0"/>
              </a:rPr>
              <a:t>lymfatické uzlíky ve slizničním vazivu různých orgánů</a:t>
            </a:r>
          </a:p>
        </p:txBody>
      </p:sp>
    </p:spTree>
    <p:extLst>
      <p:ext uri="{BB962C8B-B14F-4D97-AF65-F5344CB8AC3E}">
        <p14:creationId xmlns:p14="http://schemas.microsoft.com/office/powerpoint/2010/main" val="1713952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a:extLst>
              <a:ext uri="{FF2B5EF4-FFF2-40B4-BE49-F238E27FC236}">
                <a16:creationId xmlns:a16="http://schemas.microsoft.com/office/drawing/2014/main" id="{7D57B157-B982-4032-B85F-B70BF8F8D262}"/>
              </a:ext>
            </a:extLst>
          </p:cNvPr>
          <p:cNvSpPr>
            <a:spLocks noGrp="1" noChangeArrowheads="1"/>
          </p:cNvSpPr>
          <p:nvPr>
            <p:ph type="title"/>
          </p:nvPr>
        </p:nvSpPr>
        <p:spPr>
          <a:xfrm>
            <a:off x="44285" y="298650"/>
            <a:ext cx="8291512" cy="1081087"/>
          </a:xfrm>
        </p:spPr>
        <p:txBody>
          <a:bodyPr/>
          <a:lstStyle/>
          <a:p>
            <a:pPr eaLnBrk="1" hangingPunct="1">
              <a:lnSpc>
                <a:spcPct val="80000"/>
              </a:lnSpc>
              <a:defRPr/>
            </a:pPr>
            <a:r>
              <a:rPr lang="cs-CZ" altLang="cs-CZ" sz="1800" b="1" dirty="0" err="1">
                <a:solidFill>
                  <a:srgbClr val="0000DC"/>
                </a:solidFill>
                <a:effectLst>
                  <a:outerShdw blurRad="38100" dist="38100" dir="2700000" algn="tl">
                    <a:srgbClr val="FFFFFF"/>
                  </a:outerShdw>
                </a:effectLst>
                <a:latin typeface="Arial" panose="020B0604020202020204" pitchFamily="34" charset="0"/>
                <a:cs typeface="Arial" panose="020B0604020202020204" pitchFamily="34" charset="0"/>
              </a:rPr>
              <a:t>Folliculus</a:t>
            </a:r>
            <a:r>
              <a:rPr lang="cs-CZ" altLang="cs-CZ" sz="1800" b="1" dirty="0">
                <a:solidFill>
                  <a:srgbClr val="0000DC"/>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cs-CZ" altLang="cs-CZ" sz="1800" b="1" dirty="0" err="1">
                <a:solidFill>
                  <a:srgbClr val="0000DC"/>
                </a:solidFill>
                <a:effectLst>
                  <a:outerShdw blurRad="38100" dist="38100" dir="2700000" algn="tl">
                    <a:srgbClr val="FFFFFF"/>
                  </a:outerShdw>
                </a:effectLst>
                <a:latin typeface="Arial" panose="020B0604020202020204" pitchFamily="34" charset="0"/>
                <a:cs typeface="Arial" panose="020B0604020202020204" pitchFamily="34" charset="0"/>
              </a:rPr>
              <a:t>nodulus</a:t>
            </a:r>
            <a:r>
              <a:rPr lang="cs-CZ" altLang="cs-CZ" sz="1800" b="1" dirty="0">
                <a:solidFill>
                  <a:srgbClr val="0000DC"/>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cs-CZ" altLang="cs-CZ" sz="1800" b="1" dirty="0" err="1">
                <a:solidFill>
                  <a:srgbClr val="0000DC"/>
                </a:solidFill>
                <a:effectLst>
                  <a:outerShdw blurRad="38100" dist="38100" dir="2700000" algn="tl">
                    <a:srgbClr val="FFFFFF"/>
                  </a:outerShdw>
                </a:effectLst>
                <a:latin typeface="Arial" panose="020B0604020202020204" pitchFamily="34" charset="0"/>
                <a:cs typeface="Arial" panose="020B0604020202020204" pitchFamily="34" charset="0"/>
              </a:rPr>
              <a:t>lymphaticus</a:t>
            </a:r>
            <a:endParaRPr lang="cs-CZ" altLang="cs-CZ" sz="1800" b="1" dirty="0">
              <a:solidFill>
                <a:srgbClr val="0000DC"/>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468995" name="Rectangle 3">
            <a:extLst>
              <a:ext uri="{FF2B5EF4-FFF2-40B4-BE49-F238E27FC236}">
                <a16:creationId xmlns:a16="http://schemas.microsoft.com/office/drawing/2014/main" id="{F23AE36E-10C8-410B-90E7-EAF42D1EB466}"/>
              </a:ext>
            </a:extLst>
          </p:cNvPr>
          <p:cNvSpPr>
            <a:spLocks noGrp="1" noChangeArrowheads="1"/>
          </p:cNvSpPr>
          <p:nvPr>
            <p:ph type="body" idx="1"/>
          </p:nvPr>
        </p:nvSpPr>
        <p:spPr>
          <a:xfrm>
            <a:off x="44285" y="1125538"/>
            <a:ext cx="6615278" cy="5589587"/>
          </a:xfrm>
        </p:spPr>
        <p:txBody>
          <a:bodyPr>
            <a:normAutofit/>
          </a:bodyPr>
          <a:lstStyle/>
          <a:p>
            <a:pPr>
              <a:lnSpc>
                <a:spcPct val="150000"/>
              </a:lnSpc>
              <a:buFontTx/>
              <a:buChar char="-"/>
              <a:defRPr/>
            </a:pPr>
            <a:r>
              <a:rPr lang="cs-CZ" altLang="cs-CZ" sz="1600" dirty="0">
                <a:latin typeface="Arial" panose="020B0604020202020204" pitchFamily="34" charset="0"/>
                <a:cs typeface="Arial" panose="020B0604020202020204" pitchFamily="34" charset="0"/>
              </a:rPr>
              <a:t>neopouzdřené agregáty retikulárního vaziva a lymfocytů</a:t>
            </a:r>
          </a:p>
          <a:p>
            <a:pPr>
              <a:lnSpc>
                <a:spcPct val="150000"/>
              </a:lnSpc>
              <a:buFontTx/>
              <a:buChar char="-"/>
              <a:defRPr/>
            </a:pPr>
            <a:r>
              <a:rPr lang="cs-CZ" altLang="cs-CZ" sz="1600" dirty="0">
                <a:latin typeface="Arial" panose="020B0604020202020204" pitchFamily="34" charset="0"/>
                <a:cs typeface="Arial" panose="020B0604020202020204" pitchFamily="34" charset="0"/>
              </a:rPr>
              <a:t>periferní lymfatické orgány</a:t>
            </a:r>
          </a:p>
          <a:p>
            <a:pPr>
              <a:lnSpc>
                <a:spcPct val="150000"/>
              </a:lnSpc>
              <a:buFontTx/>
              <a:buChar char="-"/>
              <a:defRPr/>
            </a:pPr>
            <a:r>
              <a:rPr lang="cs-CZ" altLang="cs-CZ" sz="1600" dirty="0">
                <a:latin typeface="Arial" panose="020B0604020202020204" pitchFamily="34" charset="0"/>
                <a:cs typeface="Arial" panose="020B0604020202020204" pitchFamily="34" charset="0"/>
              </a:rPr>
              <a:t>sliznice dutých orgánů (GIT, dýchací, močový, pohlavní systém) </a:t>
            </a:r>
          </a:p>
          <a:p>
            <a:pPr>
              <a:lnSpc>
                <a:spcPct val="150000"/>
              </a:lnSpc>
              <a:buFontTx/>
              <a:buChar char="-"/>
              <a:defRPr/>
            </a:pPr>
            <a:endParaRPr lang="cs-CZ" altLang="cs-CZ" sz="1800" dirty="0">
              <a:latin typeface="Arial" panose="020B0604020202020204" pitchFamily="34" charset="0"/>
              <a:cs typeface="Arial" panose="020B0604020202020204" pitchFamily="34" charset="0"/>
            </a:endParaRPr>
          </a:p>
          <a:p>
            <a:pPr>
              <a:lnSpc>
                <a:spcPct val="150000"/>
              </a:lnSpc>
              <a:buFontTx/>
              <a:buChar char="-"/>
              <a:defRPr/>
            </a:pPr>
            <a:r>
              <a:rPr lang="cs-CZ" altLang="cs-CZ" sz="1800" b="1" dirty="0">
                <a:solidFill>
                  <a:srgbClr val="0000DC"/>
                </a:solidFill>
                <a:latin typeface="Arial" panose="020B0604020202020204" pitchFamily="34" charset="0"/>
                <a:cs typeface="Arial" panose="020B0604020202020204" pitchFamily="34" charset="0"/>
              </a:rPr>
              <a:t>primární uzlíky</a:t>
            </a:r>
            <a:r>
              <a:rPr lang="cs-CZ" altLang="cs-CZ" sz="1800" dirty="0">
                <a:solidFill>
                  <a:srgbClr val="0000DC"/>
                </a:solidFill>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 </a:t>
            </a:r>
            <a:r>
              <a:rPr lang="cs-CZ" altLang="cs-CZ" sz="1600" dirty="0">
                <a:latin typeface="Arial" panose="020B0604020202020204" pitchFamily="34" charset="0"/>
                <a:cs typeface="Arial" panose="020B0604020202020204" pitchFamily="34" charset="0"/>
              </a:rPr>
              <a:t>před kontaktem s antigenem</a:t>
            </a:r>
          </a:p>
          <a:p>
            <a:pPr>
              <a:lnSpc>
                <a:spcPct val="150000"/>
              </a:lnSpc>
              <a:buFontTx/>
              <a:buChar char="-"/>
              <a:defRPr/>
            </a:pPr>
            <a:r>
              <a:rPr lang="cs-CZ" altLang="cs-CZ" sz="1800" b="1" dirty="0">
                <a:solidFill>
                  <a:srgbClr val="0000DC"/>
                </a:solidFill>
                <a:latin typeface="Arial" panose="020B0604020202020204" pitchFamily="34" charset="0"/>
                <a:cs typeface="Arial" panose="020B0604020202020204" pitchFamily="34" charset="0"/>
              </a:rPr>
              <a:t>sekundární uzlíky</a:t>
            </a:r>
            <a:r>
              <a:rPr lang="cs-CZ" altLang="cs-CZ" sz="1800" dirty="0">
                <a:solidFill>
                  <a:srgbClr val="0000DC"/>
                </a:solidFill>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 </a:t>
            </a:r>
            <a:r>
              <a:rPr lang="cs-CZ" altLang="cs-CZ" sz="1600" dirty="0">
                <a:latin typeface="Arial" panose="020B0604020202020204" pitchFamily="34" charset="0"/>
                <a:cs typeface="Arial" panose="020B0604020202020204" pitchFamily="34" charset="0"/>
              </a:rPr>
              <a:t>stimulované antigenem</a:t>
            </a:r>
          </a:p>
          <a:p>
            <a:pPr lvl="1">
              <a:lnSpc>
                <a:spcPct val="150000"/>
              </a:lnSpc>
              <a:buFontTx/>
              <a:buChar char="-"/>
              <a:defRPr/>
            </a:pPr>
            <a:r>
              <a:rPr lang="cs-CZ" altLang="cs-CZ" sz="1600" dirty="0">
                <a:latin typeface="Arial" panose="020B0604020202020204" pitchFamily="34" charset="0"/>
                <a:cs typeface="Arial" panose="020B0604020202020204" pitchFamily="34" charset="0"/>
              </a:rPr>
              <a:t>světlé </a:t>
            </a:r>
            <a:r>
              <a:rPr lang="cs-CZ" altLang="cs-CZ" sz="1600" dirty="0" err="1">
                <a:latin typeface="Arial" panose="020B0604020202020204" pitchFamily="34" charset="0"/>
                <a:cs typeface="Arial" panose="020B0604020202020204" pitchFamily="34" charset="0"/>
              </a:rPr>
              <a:t>germinativní</a:t>
            </a:r>
            <a:r>
              <a:rPr lang="cs-CZ" altLang="cs-CZ" sz="1600" dirty="0">
                <a:latin typeface="Arial" panose="020B0604020202020204" pitchFamily="34" charset="0"/>
                <a:cs typeface="Arial" panose="020B0604020202020204" pitchFamily="34" charset="0"/>
              </a:rPr>
              <a:t> (zárodečné) centrum</a:t>
            </a:r>
          </a:p>
          <a:p>
            <a:pPr lvl="1">
              <a:lnSpc>
                <a:spcPct val="150000"/>
              </a:lnSpc>
              <a:buFontTx/>
              <a:buChar char="-"/>
              <a:defRPr/>
            </a:pPr>
            <a:r>
              <a:rPr lang="cs-CZ" altLang="cs-CZ" sz="1600" dirty="0">
                <a:latin typeface="Arial" panose="020B0604020202020204" pitchFamily="34" charset="0"/>
                <a:cs typeface="Arial" panose="020B0604020202020204" pitchFamily="34" charset="0"/>
              </a:rPr>
              <a:t>tmavá plášťová zóna</a:t>
            </a:r>
          </a:p>
        </p:txBody>
      </p:sp>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l="58472" t="33150" r="9515" b="23334"/>
          <a:stretch>
            <a:fillRect/>
          </a:stretch>
        </p:blipFill>
        <p:spPr bwMode="auto">
          <a:xfrm>
            <a:off x="6892925" y="804570"/>
            <a:ext cx="1944687" cy="177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Obrázek 5"/>
          <p:cNvPicPr>
            <a:picLocks noChangeAspect="1"/>
          </p:cNvPicPr>
          <p:nvPr/>
        </p:nvPicPr>
        <p:blipFill>
          <a:blip r:embed="rId4">
            <a:extLst>
              <a:ext uri="{28A0092B-C50C-407E-A947-70E740481C1C}">
                <a14:useLocalDpi xmlns:a14="http://schemas.microsoft.com/office/drawing/2010/main" val="0"/>
              </a:ext>
            </a:extLst>
          </a:blip>
          <a:srcRect l="13654" t="15442" r="6693" b="19968"/>
          <a:stretch>
            <a:fillRect/>
          </a:stretch>
        </p:blipFill>
        <p:spPr bwMode="auto">
          <a:xfrm>
            <a:off x="5605463" y="2973388"/>
            <a:ext cx="3465512"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ovéPole 7"/>
          <p:cNvSpPr txBox="1"/>
          <p:nvPr/>
        </p:nvSpPr>
        <p:spPr>
          <a:xfrm>
            <a:off x="44285" y="43002"/>
            <a:ext cx="2610971"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LYMFATICKÝ UZLÍK</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651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p:cNvSpPr txBox="1"/>
          <p:nvPr/>
        </p:nvSpPr>
        <p:spPr>
          <a:xfrm>
            <a:off x="44285" y="43002"/>
            <a:ext cx="2451312"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IMUNITNÍ SYSTÉM</a:t>
            </a:r>
            <a:endParaRPr lang="en-US" sz="2000" b="1" dirty="0">
              <a:latin typeface="Arial" panose="020B0604020202020204" pitchFamily="34" charset="0"/>
              <a:cs typeface="Arial" panose="020B0604020202020204" pitchFamily="34" charset="0"/>
            </a:endParaRPr>
          </a:p>
        </p:txBody>
      </p:sp>
      <p:sp>
        <p:nvSpPr>
          <p:cNvPr id="8" name="TextovéPole 7"/>
          <p:cNvSpPr txBox="1"/>
          <p:nvPr/>
        </p:nvSpPr>
        <p:spPr>
          <a:xfrm>
            <a:off x="44285" y="568631"/>
            <a:ext cx="9171259" cy="1881990"/>
          </a:xfrm>
          <a:prstGeom prst="rect">
            <a:avLst/>
          </a:prstGeom>
          <a:noFill/>
        </p:spPr>
        <p:txBody>
          <a:bodyPr wrap="square" rtlCol="0">
            <a:spAutoFit/>
          </a:bodyPr>
          <a:lstStyle/>
          <a:p>
            <a:pPr>
              <a:lnSpc>
                <a:spcPct val="150000"/>
              </a:lnSpc>
            </a:pPr>
            <a:r>
              <a:rPr lang="en-US" sz="2000" b="1" dirty="0" err="1">
                <a:latin typeface="Arial" panose="020B0604020202020204" pitchFamily="34" charset="0"/>
                <a:cs typeface="Arial" panose="020B0604020202020204" pitchFamily="34" charset="0"/>
              </a:rPr>
              <a:t>Imunit</a:t>
            </a:r>
            <a:r>
              <a:rPr lang="cs-CZ" sz="2000" b="1" dirty="0">
                <a:latin typeface="Arial" panose="020B0604020202020204" pitchFamily="34" charset="0"/>
                <a:cs typeface="Arial" panose="020B0604020202020204" pitchFamily="34" charset="0"/>
              </a:rPr>
              <a:t>a</a:t>
            </a:r>
            <a:r>
              <a:rPr lang="en-US" sz="2000" b="1" dirty="0">
                <a:latin typeface="Arial" panose="020B0604020202020204" pitchFamily="34" charset="0"/>
                <a:cs typeface="Arial" panose="020B0604020202020204" pitchFamily="34" charset="0"/>
              </a:rPr>
              <a:t> = </a:t>
            </a:r>
            <a:r>
              <a:rPr lang="cs-CZ" sz="2000" b="1" dirty="0">
                <a:latin typeface="Arial" panose="020B0604020202020204" pitchFamily="34" charset="0"/>
                <a:cs typeface="Arial" panose="020B0604020202020204" pitchFamily="34" charset="0"/>
              </a:rPr>
              <a:t>obrana</a:t>
            </a:r>
            <a:endParaRPr lang="en-US" sz="2000" dirty="0">
              <a:latin typeface="Arial" panose="020B0604020202020204" pitchFamily="34" charset="0"/>
              <a:cs typeface="Arial" panose="020B0604020202020204" pitchFamily="34" charset="0"/>
            </a:endParaRPr>
          </a:p>
          <a:p>
            <a:pPr marL="1257300" lvl="2" indent="-342900">
              <a:lnSpc>
                <a:spcPct val="150000"/>
              </a:lnSpc>
              <a:buFontTx/>
              <a:buChar char="-"/>
            </a:pPr>
            <a:r>
              <a:rPr lang="en-US" sz="2000" dirty="0" err="1">
                <a:solidFill>
                  <a:srgbClr val="FF0000"/>
                </a:solidFill>
                <a:latin typeface="Arial" panose="020B0604020202020204" pitchFamily="34" charset="0"/>
                <a:cs typeface="Arial" panose="020B0604020202020204" pitchFamily="34" charset="0"/>
              </a:rPr>
              <a:t>Epiteli</a:t>
            </a:r>
            <a:r>
              <a:rPr lang="cs-CZ" sz="2000" dirty="0">
                <a:solidFill>
                  <a:srgbClr val="FF0000"/>
                </a:solidFill>
                <a:latin typeface="Arial" panose="020B0604020202020204" pitchFamily="34" charset="0"/>
                <a:cs typeface="Arial" panose="020B0604020202020204" pitchFamily="34" charset="0"/>
              </a:rPr>
              <a:t>á</a:t>
            </a:r>
            <a:r>
              <a:rPr lang="en-US" sz="2000" dirty="0">
                <a:solidFill>
                  <a:srgbClr val="FF0000"/>
                </a:solidFill>
                <a:latin typeface="Arial" panose="020B0604020202020204" pitchFamily="34" charset="0"/>
                <a:cs typeface="Arial" panose="020B0604020202020204" pitchFamily="34" charset="0"/>
              </a:rPr>
              <a:t>l</a:t>
            </a:r>
            <a:r>
              <a:rPr lang="cs-CZ" sz="2000" dirty="0">
                <a:solidFill>
                  <a:srgbClr val="FF0000"/>
                </a:solidFill>
                <a:latin typeface="Arial" panose="020B0604020202020204" pitchFamily="34" charset="0"/>
                <a:cs typeface="Arial" panose="020B0604020202020204" pitchFamily="34" charset="0"/>
              </a:rPr>
              <a:t>ní</a:t>
            </a:r>
            <a:r>
              <a:rPr lang="en-US" sz="2000" dirty="0">
                <a:solidFill>
                  <a:srgbClr val="FF0000"/>
                </a:solidFill>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tkáňová bariéra </a:t>
            </a:r>
            <a:endParaRPr lang="en-US" dirty="0">
              <a:latin typeface="Arial" panose="020B0604020202020204" pitchFamily="34" charset="0"/>
              <a:cs typeface="Arial" panose="020B0604020202020204" pitchFamily="34" charset="0"/>
            </a:endParaRPr>
          </a:p>
          <a:p>
            <a:pPr marL="1257300" lvl="2" indent="-342900">
              <a:lnSpc>
                <a:spcPct val="150000"/>
              </a:lnSpc>
              <a:buFontTx/>
              <a:buChar char="-"/>
            </a:pPr>
            <a:r>
              <a:rPr lang="cs-CZ" sz="2000" dirty="0">
                <a:solidFill>
                  <a:srgbClr val="FF0000"/>
                </a:solidFill>
                <a:latin typeface="Arial" panose="020B0604020202020204" pitchFamily="34" charset="0"/>
                <a:cs typeface="Arial" panose="020B0604020202020204" pitchFamily="34" charset="0"/>
              </a:rPr>
              <a:t>Vrozená</a:t>
            </a:r>
            <a:r>
              <a:rPr lang="en-US" sz="2000" dirty="0">
                <a:solidFill>
                  <a:srgbClr val="FF0000"/>
                </a:solidFill>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k</a:t>
            </a:r>
            <a:r>
              <a:rPr lang="en-US" dirty="0" err="1">
                <a:latin typeface="Arial" panose="020B0604020202020204" pitchFamily="34" charset="0"/>
                <a:cs typeface="Arial" panose="020B0604020202020204" pitchFamily="34" charset="0"/>
              </a:rPr>
              <a:t>omplement</a:t>
            </a:r>
            <a:r>
              <a:rPr lang="en-US" dirty="0">
                <a:latin typeface="Arial" panose="020B0604020202020204" pitchFamily="34" charset="0"/>
                <a:cs typeface="Arial" panose="020B0604020202020204" pitchFamily="34" charset="0"/>
              </a:rPr>
              <a:t>, ma</a:t>
            </a:r>
            <a:r>
              <a:rPr lang="cs-CZ" dirty="0">
                <a:latin typeface="Arial" panose="020B0604020202020204" pitchFamily="34" charset="0"/>
                <a:cs typeface="Arial" panose="020B0604020202020204" pitchFamily="34" charset="0"/>
              </a:rPr>
              <a:t>k</a:t>
            </a:r>
            <a:r>
              <a:rPr lang="en-US" dirty="0" err="1">
                <a:latin typeface="Arial" panose="020B0604020202020204" pitchFamily="34" charset="0"/>
                <a:cs typeface="Arial" panose="020B0604020202020204" pitchFamily="34" charset="0"/>
              </a:rPr>
              <a:t>ro</a:t>
            </a:r>
            <a:r>
              <a:rPr lang="cs-CZ" dirty="0">
                <a:latin typeface="Arial" panose="020B0604020202020204" pitchFamily="34" charset="0"/>
                <a:cs typeface="Arial" panose="020B0604020202020204" pitchFamily="34" charset="0"/>
              </a:rPr>
              <a:t>fágy, neutrofily, NK buňky</a:t>
            </a:r>
            <a:endParaRPr lang="en-US" dirty="0">
              <a:latin typeface="Arial" panose="020B0604020202020204" pitchFamily="34" charset="0"/>
              <a:cs typeface="Arial" panose="020B0604020202020204" pitchFamily="34" charset="0"/>
            </a:endParaRPr>
          </a:p>
          <a:p>
            <a:pPr marL="1257300" lvl="2" indent="-342900">
              <a:lnSpc>
                <a:spcPct val="150000"/>
              </a:lnSpc>
              <a:buFontTx/>
              <a:buChar char="-"/>
            </a:pPr>
            <a:r>
              <a:rPr lang="cs-CZ" sz="2000" dirty="0">
                <a:solidFill>
                  <a:srgbClr val="FF0000"/>
                </a:solidFill>
                <a:latin typeface="Arial" panose="020B0604020202020204" pitchFamily="34" charset="0"/>
                <a:cs typeface="Arial" panose="020B0604020202020204" pitchFamily="34" charset="0"/>
              </a:rPr>
              <a:t>Získaná</a:t>
            </a:r>
            <a:r>
              <a:rPr lang="en-US" sz="2000" dirty="0">
                <a:solidFill>
                  <a:srgbClr val="FF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lym</a:t>
            </a:r>
            <a:r>
              <a:rPr lang="cs-CZ" dirty="0">
                <a:latin typeface="Arial" panose="020B0604020202020204" pitchFamily="34" charset="0"/>
                <a:cs typeface="Arial" panose="020B0604020202020204" pitchFamily="34" charset="0"/>
              </a:rPr>
              <a:t>f</a:t>
            </a:r>
            <a:r>
              <a:rPr lang="en-US" dirty="0" err="1">
                <a:latin typeface="Arial" panose="020B0604020202020204" pitchFamily="34" charset="0"/>
                <a:cs typeface="Arial" panose="020B0604020202020204" pitchFamily="34" charset="0"/>
              </a:rPr>
              <a:t>ocyt</a:t>
            </a:r>
            <a:r>
              <a:rPr lang="cs-CZ" dirty="0">
                <a:latin typeface="Arial" panose="020B0604020202020204" pitchFamily="34" charset="0"/>
                <a:cs typeface="Arial" panose="020B0604020202020204" pitchFamily="34" charset="0"/>
              </a:rPr>
              <a:t>y</a:t>
            </a:r>
            <a:endParaRPr lang="en-US" dirty="0">
              <a:latin typeface="Arial" panose="020B0604020202020204" pitchFamily="34" charset="0"/>
              <a:cs typeface="Arial" panose="020B0604020202020204" pitchFamily="34" charset="0"/>
            </a:endParaRPr>
          </a:p>
        </p:txBody>
      </p:sp>
      <p:pic>
        <p:nvPicPr>
          <p:cNvPr id="11" name="Picture 2" descr="Innate and Acquired Immunity / What's LPS / Macrophi Inc. | LPS material |  innate immunity | R&amp;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36731"/>
            <a:ext cx="4630453" cy="312126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880054" y="2383514"/>
            <a:ext cx="5468748" cy="1420325"/>
          </a:xfrm>
          <a:prstGeom prst="rect">
            <a:avLst/>
          </a:prstGeom>
          <a:noFill/>
        </p:spPr>
        <p:txBody>
          <a:bodyPr wrap="square" rtlCol="0">
            <a:spAutoFit/>
          </a:bodyPr>
          <a:lstStyle/>
          <a:p>
            <a:pPr>
              <a:lnSpc>
                <a:spcPct val="150000"/>
              </a:lnSpc>
            </a:pPr>
            <a:r>
              <a:rPr lang="cs-CZ" sz="2000" b="1" dirty="0">
                <a:latin typeface="Arial" panose="020B0604020202020204" pitchFamily="34" charset="0"/>
                <a:cs typeface="Arial" panose="020B0604020202020204" pitchFamily="34" charset="0"/>
              </a:rPr>
              <a:t>Klinická relevance?</a:t>
            </a:r>
          </a:p>
          <a:p>
            <a:pPr marL="1257300" lvl="2" indent="-342900">
              <a:lnSpc>
                <a:spcPct val="150000"/>
              </a:lnSpc>
              <a:buFontTx/>
              <a:buChar char="-"/>
            </a:pPr>
            <a:r>
              <a:rPr lang="cs-CZ" sz="2000" dirty="0">
                <a:latin typeface="Arial" panose="020B0604020202020204" pitchFamily="34" charset="0"/>
                <a:cs typeface="Arial" panose="020B0604020202020204" pitchFamily="34" charset="0"/>
              </a:rPr>
              <a:t>Autoimunitní poruchy</a:t>
            </a:r>
          </a:p>
          <a:p>
            <a:pPr marL="1257300" lvl="2" indent="-342900">
              <a:lnSpc>
                <a:spcPct val="150000"/>
              </a:lnSpc>
              <a:buFontTx/>
              <a:buChar char="-"/>
            </a:pPr>
            <a:r>
              <a:rPr lang="cs-CZ" sz="2000" dirty="0">
                <a:latin typeface="Arial" panose="020B0604020202020204" pitchFamily="34" charset="0"/>
                <a:cs typeface="Arial" panose="020B0604020202020204" pitchFamily="34" charset="0"/>
              </a:rPr>
              <a:t>Imunodeficience</a:t>
            </a:r>
          </a:p>
        </p:txBody>
      </p:sp>
      <p:pic>
        <p:nvPicPr>
          <p:cNvPr id="3" name="Picture 2">
            <a:extLst>
              <a:ext uri="{FF2B5EF4-FFF2-40B4-BE49-F238E27FC236}">
                <a16:creationId xmlns:a16="http://schemas.microsoft.com/office/drawing/2014/main" id="{ADF22701-EE20-F158-C3A7-8161580EFE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7394" y="4187608"/>
            <a:ext cx="4322844" cy="25794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2196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0072_0001"/>
          <p:cNvPicPr>
            <a:picLocks noChangeAspect="1" noChangeArrowheads="1"/>
          </p:cNvPicPr>
          <p:nvPr/>
        </p:nvPicPr>
        <p:blipFill>
          <a:blip r:embed="rId2">
            <a:extLst>
              <a:ext uri="{28A0092B-C50C-407E-A947-70E740481C1C}">
                <a14:useLocalDpi xmlns:a14="http://schemas.microsoft.com/office/drawing/2010/main" val="0"/>
              </a:ext>
            </a:extLst>
          </a:blip>
          <a:srcRect l="9140" t="41933" r="8514" b="19281"/>
          <a:stretch>
            <a:fillRect/>
          </a:stretch>
        </p:blipFill>
        <p:spPr bwMode="auto">
          <a:xfrm>
            <a:off x="252413" y="3235325"/>
            <a:ext cx="5040312"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kostní dřeň8-lymfonodus"/>
          <p:cNvPicPr>
            <a:picLocks noChangeAspect="1" noChangeArrowheads="1"/>
          </p:cNvPicPr>
          <p:nvPr/>
        </p:nvPicPr>
        <p:blipFill>
          <a:blip r:embed="rId3">
            <a:extLst>
              <a:ext uri="{28A0092B-C50C-407E-A947-70E740481C1C}">
                <a14:useLocalDpi xmlns:a14="http://schemas.microsoft.com/office/drawing/2010/main" val="0"/>
              </a:ext>
            </a:extLst>
          </a:blip>
          <a:srcRect l="17677" t="23036" r="17880" b="20366"/>
          <a:stretch>
            <a:fillRect/>
          </a:stretch>
        </p:blipFill>
        <p:spPr bwMode="auto">
          <a:xfrm>
            <a:off x="5464175" y="2276475"/>
            <a:ext cx="3571875"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5464175" y="782919"/>
            <a:ext cx="3671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marL="285750" indent="-285750" eaLnBrk="1" hangingPunct="1">
              <a:spcBef>
                <a:spcPct val="0"/>
              </a:spcBef>
              <a:buClrTx/>
              <a:buFont typeface="Arial" panose="020B0604020202020204" pitchFamily="34" charset="0"/>
              <a:buChar char="•"/>
            </a:pPr>
            <a:r>
              <a:rPr lang="cs-CZ" altLang="cs-CZ" sz="1800" b="1" dirty="0">
                <a:solidFill>
                  <a:srgbClr val="020202"/>
                </a:solidFill>
              </a:rPr>
              <a:t>retikulární</a:t>
            </a:r>
            <a:r>
              <a:rPr lang="cs-CZ" altLang="cs-CZ" sz="1800" dirty="0">
                <a:solidFill>
                  <a:srgbClr val="020202"/>
                </a:solidFill>
              </a:rPr>
              <a:t> </a:t>
            </a:r>
            <a:r>
              <a:rPr lang="cs-CZ" altLang="cs-CZ" sz="1800" b="1" dirty="0">
                <a:solidFill>
                  <a:srgbClr val="020202"/>
                </a:solidFill>
              </a:rPr>
              <a:t>vazivo</a:t>
            </a:r>
            <a:r>
              <a:rPr lang="cs-CZ" altLang="cs-CZ" sz="1800" dirty="0">
                <a:solidFill>
                  <a:srgbClr val="020202"/>
                </a:solidFill>
              </a:rPr>
              <a:t> a leukocyty</a:t>
            </a:r>
          </a:p>
        </p:txBody>
      </p:sp>
      <p:pic>
        <p:nvPicPr>
          <p:cNvPr id="15365" name="Picture 5" descr="0071_0001"/>
          <p:cNvPicPr>
            <a:picLocks noChangeAspect="1" noChangeArrowheads="1"/>
          </p:cNvPicPr>
          <p:nvPr/>
        </p:nvPicPr>
        <p:blipFill>
          <a:blip r:embed="rId5">
            <a:extLst>
              <a:ext uri="{28A0092B-C50C-407E-A947-70E740481C1C}">
                <a14:useLocalDpi xmlns:a14="http://schemas.microsoft.com/office/drawing/2010/main" val="0"/>
              </a:ext>
            </a:extLst>
          </a:blip>
          <a:srcRect l="15395" t="4868" r="52051" b="72308"/>
          <a:stretch>
            <a:fillRect/>
          </a:stretch>
        </p:blipFill>
        <p:spPr bwMode="auto">
          <a:xfrm>
            <a:off x="44285" y="637413"/>
            <a:ext cx="2630488" cy="30241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l="21783" t="13412" r="12796" b="12772"/>
          <a:stretch>
            <a:fillRect/>
          </a:stretch>
        </p:blipFill>
        <p:spPr bwMode="auto">
          <a:xfrm>
            <a:off x="2805112" y="628650"/>
            <a:ext cx="2625725" cy="237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TextovéPole 7"/>
          <p:cNvSpPr txBox="1">
            <a:spLocks noChangeArrowheads="1"/>
          </p:cNvSpPr>
          <p:nvPr/>
        </p:nvSpPr>
        <p:spPr bwMode="auto">
          <a:xfrm>
            <a:off x="7832725" y="6524625"/>
            <a:ext cx="9159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FEFEEC"/>
                </a:solidFill>
              </a:rPr>
              <a:t>Tanaka, Fujita</a:t>
            </a:r>
            <a:endParaRPr lang="cs-CZ" altLang="cs-CZ" sz="1800">
              <a:solidFill>
                <a:srgbClr val="FEFEEC"/>
              </a:solidFill>
            </a:endParaRPr>
          </a:p>
        </p:txBody>
      </p:sp>
      <p:sp>
        <p:nvSpPr>
          <p:cNvPr id="15368" name="TextovéPole 8"/>
          <p:cNvSpPr txBox="1">
            <a:spLocks noChangeArrowheads="1"/>
          </p:cNvSpPr>
          <p:nvPr/>
        </p:nvSpPr>
        <p:spPr bwMode="auto">
          <a:xfrm>
            <a:off x="4454525" y="6510338"/>
            <a:ext cx="9096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FEFEEC"/>
                </a:solidFill>
              </a:rPr>
              <a:t>Ross, Romrell</a:t>
            </a:r>
            <a:endParaRPr lang="cs-CZ" altLang="cs-CZ" sz="1800">
              <a:solidFill>
                <a:srgbClr val="FEFEEC"/>
              </a:solidFill>
            </a:endParaRPr>
          </a:p>
        </p:txBody>
      </p:sp>
      <p:sp>
        <p:nvSpPr>
          <p:cNvPr id="15369" name="TextovéPole 9"/>
          <p:cNvSpPr txBox="1">
            <a:spLocks noChangeArrowheads="1"/>
          </p:cNvSpPr>
          <p:nvPr/>
        </p:nvSpPr>
        <p:spPr bwMode="auto">
          <a:xfrm>
            <a:off x="4770437" y="3005137"/>
            <a:ext cx="6270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Mescher</a:t>
            </a:r>
            <a:endParaRPr lang="cs-CZ" altLang="cs-CZ" sz="1800">
              <a:solidFill>
                <a:srgbClr val="020202"/>
              </a:solidFill>
            </a:endParaRPr>
          </a:p>
        </p:txBody>
      </p:sp>
      <p:sp>
        <p:nvSpPr>
          <p:cNvPr id="10" name="Obdélník 9"/>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ovéPole 10"/>
          <p:cNvSpPr txBox="1"/>
          <p:nvPr/>
        </p:nvSpPr>
        <p:spPr>
          <a:xfrm>
            <a:off x="44285" y="43002"/>
            <a:ext cx="544078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LYMFATICKÁ (LYMFORETIKULÁRNÍ) TKÁŇ</a:t>
            </a:r>
            <a:endParaRPr lang="en-US" sz="2000" b="1" dirty="0">
              <a:latin typeface="Arial" panose="020B0604020202020204" pitchFamily="34" charset="0"/>
              <a:cs typeface="Arial" panose="020B0604020202020204" pitchFamily="34" charset="0"/>
            </a:endParaRPr>
          </a:p>
        </p:txBody>
      </p:sp>
      <p:sp>
        <p:nvSpPr>
          <p:cNvPr id="3" name="TextovéPole 2">
            <a:extLst>
              <a:ext uri="{FF2B5EF4-FFF2-40B4-BE49-F238E27FC236}">
                <a16:creationId xmlns:a16="http://schemas.microsoft.com/office/drawing/2014/main" id="{4629DFA8-4C97-9E22-FBD2-2C0FB5FFA8EA}"/>
              </a:ext>
            </a:extLst>
          </p:cNvPr>
          <p:cNvSpPr txBox="1"/>
          <p:nvPr/>
        </p:nvSpPr>
        <p:spPr>
          <a:xfrm>
            <a:off x="5464175" y="1503176"/>
            <a:ext cx="3571875" cy="646331"/>
          </a:xfrm>
          <a:prstGeom prst="rect">
            <a:avLst/>
          </a:prstGeom>
          <a:solidFill>
            <a:srgbClr val="FFFF00"/>
          </a:solidFill>
        </p:spPr>
        <p:txBody>
          <a:bodyPr wrap="square">
            <a:spAutoFit/>
          </a:bodyPr>
          <a:lstStyle/>
          <a:p>
            <a:pPr marL="285750" indent="-285750" eaLnBrk="1" hangingPunct="1">
              <a:spcBef>
                <a:spcPct val="0"/>
              </a:spcBef>
              <a:buClrTx/>
              <a:buFont typeface="Arial" panose="020B0604020202020204" pitchFamily="34" charset="0"/>
              <a:buChar char="•"/>
            </a:pPr>
            <a:r>
              <a:rPr lang="cs-CZ" altLang="cs-CZ" sz="1800" dirty="0">
                <a:solidFill>
                  <a:srgbClr val="FF0000"/>
                </a:solidFill>
              </a:rPr>
              <a:t>není v thymu, tam je epiteliální </a:t>
            </a:r>
            <a:r>
              <a:rPr lang="cs-CZ" altLang="cs-CZ" sz="1800" dirty="0" err="1">
                <a:solidFill>
                  <a:srgbClr val="FF0000"/>
                </a:solidFill>
              </a:rPr>
              <a:t>cytoretikulum</a:t>
            </a:r>
            <a:r>
              <a:rPr lang="cs-CZ" altLang="cs-CZ" dirty="0">
                <a:solidFill>
                  <a:srgbClr val="FF0000"/>
                </a:solidFill>
              </a:rPr>
              <a:t>!</a:t>
            </a:r>
            <a:endParaRPr lang="cs-CZ" altLang="cs-CZ" sz="1800" dirty="0">
              <a:solidFill>
                <a:srgbClr val="FF0000"/>
              </a:solidFill>
            </a:endParaRPr>
          </a:p>
        </p:txBody>
      </p:sp>
    </p:spTree>
    <p:extLst>
      <p:ext uri="{BB962C8B-B14F-4D97-AF65-F5344CB8AC3E}">
        <p14:creationId xmlns:p14="http://schemas.microsoft.com/office/powerpoint/2010/main" val="336326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ymphatic System">
            <a:extLst>
              <a:ext uri="{FF2B5EF4-FFF2-40B4-BE49-F238E27FC236}">
                <a16:creationId xmlns:a16="http://schemas.microsoft.com/office/drawing/2014/main" id="{4EDE2C86-76B2-4B6A-998D-0D02775DB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70148"/>
            <a:ext cx="2797975" cy="3466380"/>
          </a:xfrm>
          <a:prstGeom prst="rect">
            <a:avLst/>
          </a:prstGeom>
          <a:noFill/>
          <a:extLst>
            <a:ext uri="{909E8E84-426E-40DD-AFC4-6F175D3DCCD1}">
              <a14:hiddenFill xmlns:a14="http://schemas.microsoft.com/office/drawing/2010/main">
                <a:solidFill>
                  <a:srgbClr val="FFFFFF"/>
                </a:solidFill>
              </a14:hiddenFill>
            </a:ext>
          </a:extLst>
        </p:spPr>
      </p:pic>
      <p:sp>
        <p:nvSpPr>
          <p:cNvPr id="471043" name="Rectangle 3">
            <a:extLst>
              <a:ext uri="{FF2B5EF4-FFF2-40B4-BE49-F238E27FC236}">
                <a16:creationId xmlns:a16="http://schemas.microsoft.com/office/drawing/2014/main" id="{4C009E7C-E4D4-4E33-9075-1DB2EF563463}"/>
              </a:ext>
            </a:extLst>
          </p:cNvPr>
          <p:cNvSpPr>
            <a:spLocks noGrp="1" noChangeArrowheads="1"/>
          </p:cNvSpPr>
          <p:nvPr>
            <p:ph type="body" idx="1"/>
          </p:nvPr>
        </p:nvSpPr>
        <p:spPr>
          <a:xfrm>
            <a:off x="138790" y="1043295"/>
            <a:ext cx="8642350" cy="5016846"/>
          </a:xfrm>
        </p:spPr>
        <p:txBody>
          <a:bodyPr>
            <a:noAutofit/>
          </a:bodyPr>
          <a:lstStyle/>
          <a:p>
            <a:pPr>
              <a:lnSpc>
                <a:spcPct val="150000"/>
              </a:lnSpc>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cca 500 uzlin v těle</a:t>
            </a:r>
          </a:p>
          <a:p>
            <a:pPr>
              <a:lnSpc>
                <a:spcPct val="150000"/>
              </a:lnSpc>
              <a:buClr>
                <a:schemeClr val="tx1"/>
              </a:buClr>
              <a:defRPr/>
            </a:pPr>
            <a:r>
              <a:rPr lang="cs-CZ"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sentinelové</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 uzliny </a:t>
            </a:r>
          </a:p>
          <a:p>
            <a:pPr>
              <a:lnSpc>
                <a:spcPct val="150000"/>
              </a:lnSpc>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velikost 1 mm – 3 cm</a:t>
            </a:r>
          </a:p>
          <a:p>
            <a:pPr>
              <a:lnSpc>
                <a:spcPct val="150000"/>
              </a:lnSpc>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vazivový obal, </a:t>
            </a:r>
            <a:r>
              <a:rPr lang="cs-CZ" altLang="cs-CZ" sz="1600" i="1" dirty="0">
                <a:effectLst>
                  <a:outerShdw blurRad="38100" dist="38100" dir="2700000" algn="tl">
                    <a:srgbClr val="FFFFFF"/>
                  </a:outerShdw>
                </a:effectLst>
                <a:latin typeface="Arial" panose="020B0604020202020204" pitchFamily="34" charset="0"/>
                <a:cs typeface="Arial" panose="020B0604020202020204" pitchFamily="34" charset="0"/>
              </a:rPr>
              <a:t>hilus </a:t>
            </a:r>
          </a:p>
          <a:p>
            <a:pPr>
              <a:lnSpc>
                <a:spcPct val="150000"/>
              </a:lnSpc>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parenchymy = </a:t>
            </a:r>
            <a:r>
              <a:rPr lang="cs-CZ"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lymforetikulární</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 tkáň </a:t>
            </a:r>
          </a:p>
          <a:p>
            <a:pPr>
              <a:lnSpc>
                <a:spcPct val="150000"/>
              </a:lnSpc>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kůra (lymfatické uzlíky a sinusy) (B-lymfocyty)</a:t>
            </a:r>
          </a:p>
          <a:p>
            <a:pPr>
              <a:lnSpc>
                <a:spcPct val="150000"/>
              </a:lnSpc>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dřeň (provazce a sinusy) (B-lymfocyty)</a:t>
            </a:r>
          </a:p>
          <a:p>
            <a:pPr>
              <a:lnSpc>
                <a:spcPct val="150000"/>
              </a:lnSpc>
              <a:buClr>
                <a:schemeClr val="tx1"/>
              </a:buClr>
              <a:defRPr/>
            </a:pPr>
            <a:r>
              <a:rPr lang="cs-CZ" altLang="cs-CZ" sz="1600" dirty="0" err="1">
                <a:latin typeface="Arial" panose="020B0604020202020204" pitchFamily="34" charset="0"/>
                <a:cs typeface="Arial" panose="020B0604020202020204" pitchFamily="34" charset="0"/>
              </a:rPr>
              <a:t>parakortikální</a:t>
            </a:r>
            <a:r>
              <a:rPr lang="cs-CZ" altLang="cs-CZ" sz="1600" dirty="0">
                <a:latin typeface="Arial" panose="020B0604020202020204" pitchFamily="34" charset="0"/>
                <a:cs typeface="Arial" panose="020B0604020202020204" pitchFamily="34" charset="0"/>
              </a:rPr>
              <a:t> oblast</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 (T-lymfocyty)</a:t>
            </a:r>
          </a:p>
          <a:p>
            <a:pPr>
              <a:lnSpc>
                <a:spcPct val="150000"/>
              </a:lnSpc>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sinusy: </a:t>
            </a:r>
            <a:r>
              <a:rPr lang="cs-CZ"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subkapsulární</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 (marginální), </a:t>
            </a:r>
            <a:r>
              <a:rPr lang="cs-CZ"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perifolikulární</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 (kortikální), dřeňové</a:t>
            </a:r>
          </a:p>
          <a:p>
            <a:pPr>
              <a:lnSpc>
                <a:spcPct val="150000"/>
              </a:lnSpc>
              <a:buClr>
                <a:schemeClr val="tx1"/>
              </a:buClr>
              <a:defRPr/>
            </a:pPr>
            <a:r>
              <a:rPr lang="cs-CZ" altLang="cs-CZ" sz="1600" i="1" dirty="0">
                <a:latin typeface="Arial" panose="020B0604020202020204" pitchFamily="34" charset="0"/>
                <a:cs typeface="Arial" panose="020B0604020202020204" pitchFamily="34" charset="0"/>
              </a:rPr>
              <a:t>litorální buňky</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 – výstelka sinusů, fagocytóza</a:t>
            </a:r>
          </a:p>
        </p:txBody>
      </p:sp>
      <p:pic>
        <p:nvPicPr>
          <p:cNvPr id="20484" name="Picture 4" descr="Lymfatický systém - 3"/>
          <p:cNvPicPr>
            <a:picLocks noChangeAspect="1" noChangeArrowheads="1"/>
          </p:cNvPicPr>
          <p:nvPr/>
        </p:nvPicPr>
        <p:blipFill>
          <a:blip r:embed="rId4">
            <a:lum contrast="18000"/>
            <a:extLst>
              <a:ext uri="{28A0092B-C50C-407E-A947-70E740481C1C}">
                <a14:useLocalDpi xmlns:a14="http://schemas.microsoft.com/office/drawing/2010/main" val="0"/>
              </a:ext>
            </a:extLst>
          </a:blip>
          <a:srcRect l="5453" t="2985" r="10905" b="35493"/>
          <a:stretch>
            <a:fillRect/>
          </a:stretch>
        </p:blipFill>
        <p:spPr bwMode="auto">
          <a:xfrm>
            <a:off x="6015660" y="4310167"/>
            <a:ext cx="23018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09C124B4-C1FF-45F0-B25A-E807FB84370A}"/>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19C32FC3-BD97-43D8-9594-3C6450D1B666}"/>
              </a:ext>
            </a:extLst>
          </p:cNvPr>
          <p:cNvSpPr txBox="1"/>
          <p:nvPr/>
        </p:nvSpPr>
        <p:spPr>
          <a:xfrm>
            <a:off x="44285" y="43002"/>
            <a:ext cx="727423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LYMFATICKÁ UZLINA (</a:t>
            </a:r>
            <a:r>
              <a:rPr lang="cs-CZ" altLang="cs-CZ" sz="2000" b="1" dirty="0">
                <a:solidFill>
                  <a:srgbClr val="020202"/>
                </a:solidFill>
                <a:latin typeface="Arial" panose="020B0604020202020204" pitchFamily="34" charset="0"/>
                <a:cs typeface="Arial" panose="020B0604020202020204" pitchFamily="34" charset="0"/>
              </a:rPr>
              <a:t>nodus </a:t>
            </a:r>
            <a:r>
              <a:rPr lang="cs-CZ" altLang="cs-CZ" sz="2000" b="1" dirty="0" err="1">
                <a:solidFill>
                  <a:srgbClr val="020202"/>
                </a:solidFill>
                <a:latin typeface="Arial" panose="020B0604020202020204" pitchFamily="34" charset="0"/>
                <a:cs typeface="Arial" panose="020B0604020202020204" pitchFamily="34" charset="0"/>
              </a:rPr>
              <a:t>lymphaticus</a:t>
            </a:r>
            <a:r>
              <a:rPr lang="cs-CZ" altLang="cs-CZ" sz="2000" b="1" dirty="0">
                <a:solidFill>
                  <a:srgbClr val="020202"/>
                </a:solidFill>
                <a:latin typeface="Arial" panose="020B0604020202020204" pitchFamily="34" charset="0"/>
                <a:cs typeface="Arial" panose="020B0604020202020204" pitchFamily="34" charset="0"/>
              </a:rPr>
              <a:t>, </a:t>
            </a:r>
            <a:r>
              <a:rPr lang="cs-CZ" altLang="cs-CZ" sz="2000" b="1" dirty="0" err="1">
                <a:solidFill>
                  <a:srgbClr val="020202"/>
                </a:solidFill>
                <a:latin typeface="Arial" panose="020B0604020202020204" pitchFamily="34" charset="0"/>
                <a:cs typeface="Arial" panose="020B0604020202020204" pitchFamily="34" charset="0"/>
              </a:rPr>
              <a:t>lymphonodus</a:t>
            </a:r>
            <a:r>
              <a:rPr lang="cs-CZ" altLang="cs-CZ" sz="2000" b="1" dirty="0">
                <a:solidFill>
                  <a:srgbClr val="020202"/>
                </a:solidFill>
                <a:latin typeface="Arial" panose="020B0604020202020204" pitchFamily="34" charset="0"/>
                <a:cs typeface="Arial" panose="020B0604020202020204" pitchFamily="34" charset="0"/>
              </a:rPr>
              <a:t>)</a:t>
            </a:r>
            <a:r>
              <a:rPr lang="cs-CZ" sz="2000" b="1"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p:txBody>
      </p:sp>
      <p:pic>
        <p:nvPicPr>
          <p:cNvPr id="6" name="Obrázek 5" descr="Obsah obrázku kresba, Dětské kresby, skica, ilustrace&#10;&#10;Popis byl vytvořen automaticky">
            <a:extLst>
              <a:ext uri="{FF2B5EF4-FFF2-40B4-BE49-F238E27FC236}">
                <a16:creationId xmlns:a16="http://schemas.microsoft.com/office/drawing/2014/main" id="{2DAFC2A6-46EC-DB39-4DC5-462F003F1D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5164" y="2173273"/>
            <a:ext cx="1778836" cy="1863255"/>
          </a:xfrm>
          <a:prstGeom prst="rect">
            <a:avLst/>
          </a:prstGeom>
        </p:spPr>
      </p:pic>
    </p:spTree>
    <p:extLst>
      <p:ext uri="{BB962C8B-B14F-4D97-AF65-F5344CB8AC3E}">
        <p14:creationId xmlns:p14="http://schemas.microsoft.com/office/powerpoint/2010/main" val="1064622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Lymfatický systém - 3"/>
          <p:cNvPicPr>
            <a:picLocks noChangeAspect="1" noChangeArrowheads="1"/>
          </p:cNvPicPr>
          <p:nvPr/>
        </p:nvPicPr>
        <p:blipFill>
          <a:blip r:embed="rId3">
            <a:lum contrast="18000"/>
            <a:extLst>
              <a:ext uri="{28A0092B-C50C-407E-A947-70E740481C1C}">
                <a14:useLocalDpi xmlns:a14="http://schemas.microsoft.com/office/drawing/2010/main" val="0"/>
              </a:ext>
            </a:extLst>
          </a:blip>
          <a:srcRect t="1659" b="33047"/>
          <a:stretch>
            <a:fillRect/>
          </a:stretch>
        </p:blipFill>
        <p:spPr bwMode="auto">
          <a:xfrm>
            <a:off x="5484623" y="548922"/>
            <a:ext cx="3626150" cy="322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88" y="548922"/>
            <a:ext cx="5590540" cy="480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F13EA795-F7BC-42BA-9A6D-A466EFF1A624}"/>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90744FF0-6D29-48B0-8896-C48E01F3BCD0}"/>
              </a:ext>
            </a:extLst>
          </p:cNvPr>
          <p:cNvSpPr txBox="1"/>
          <p:nvPr/>
        </p:nvSpPr>
        <p:spPr>
          <a:xfrm>
            <a:off x="44285" y="43002"/>
            <a:ext cx="727423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LYMFATICKÁ UZLINA (</a:t>
            </a:r>
            <a:r>
              <a:rPr lang="cs-CZ" altLang="cs-CZ" sz="2000" b="1" dirty="0">
                <a:solidFill>
                  <a:srgbClr val="020202"/>
                </a:solidFill>
                <a:latin typeface="Arial" panose="020B0604020202020204" pitchFamily="34" charset="0"/>
                <a:cs typeface="Arial" panose="020B0604020202020204" pitchFamily="34" charset="0"/>
              </a:rPr>
              <a:t>nodus </a:t>
            </a:r>
            <a:r>
              <a:rPr lang="cs-CZ" altLang="cs-CZ" sz="2000" b="1" dirty="0" err="1">
                <a:solidFill>
                  <a:srgbClr val="020202"/>
                </a:solidFill>
                <a:latin typeface="Arial" panose="020B0604020202020204" pitchFamily="34" charset="0"/>
                <a:cs typeface="Arial" panose="020B0604020202020204" pitchFamily="34" charset="0"/>
              </a:rPr>
              <a:t>lymphaticus</a:t>
            </a:r>
            <a:r>
              <a:rPr lang="cs-CZ" altLang="cs-CZ" sz="2000" b="1" dirty="0">
                <a:solidFill>
                  <a:srgbClr val="020202"/>
                </a:solidFill>
                <a:latin typeface="Arial" panose="020B0604020202020204" pitchFamily="34" charset="0"/>
                <a:cs typeface="Arial" panose="020B0604020202020204" pitchFamily="34" charset="0"/>
              </a:rPr>
              <a:t>, </a:t>
            </a:r>
            <a:r>
              <a:rPr lang="cs-CZ" altLang="cs-CZ" sz="2000" b="1" dirty="0" err="1">
                <a:solidFill>
                  <a:srgbClr val="020202"/>
                </a:solidFill>
                <a:latin typeface="Arial" panose="020B0604020202020204" pitchFamily="34" charset="0"/>
                <a:cs typeface="Arial" panose="020B0604020202020204" pitchFamily="34" charset="0"/>
              </a:rPr>
              <a:t>lymphonodus</a:t>
            </a:r>
            <a:r>
              <a:rPr lang="cs-CZ" altLang="cs-CZ" sz="2000" b="1" dirty="0">
                <a:solidFill>
                  <a:srgbClr val="020202"/>
                </a:solidFill>
                <a:latin typeface="Arial" panose="020B0604020202020204" pitchFamily="34" charset="0"/>
                <a:cs typeface="Arial" panose="020B0604020202020204" pitchFamily="34" charset="0"/>
              </a:rPr>
              <a:t>)</a:t>
            </a:r>
            <a:r>
              <a:rPr lang="cs-CZ" sz="2000" b="1"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p:txBody>
      </p:sp>
      <p:pic>
        <p:nvPicPr>
          <p:cNvPr id="22530" name="Picture 2" descr="Lymfatický systém - 2"/>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bwMode="auto">
          <a:xfrm>
            <a:off x="5879592" y="3822325"/>
            <a:ext cx="2380170" cy="286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085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130_0001"/>
          <p:cNvPicPr>
            <a:picLocks noChangeAspect="1" noChangeArrowheads="1"/>
          </p:cNvPicPr>
          <p:nvPr/>
        </p:nvPicPr>
        <p:blipFill>
          <a:blip r:embed="rId3">
            <a:lum contrast="12000"/>
            <a:extLst>
              <a:ext uri="{28A0092B-C50C-407E-A947-70E740481C1C}">
                <a14:useLocalDpi xmlns:a14="http://schemas.microsoft.com/office/drawing/2010/main" val="0"/>
              </a:ext>
            </a:extLst>
          </a:blip>
          <a:srcRect l="3328" t="35643" r="55615" b="14191"/>
          <a:stretch>
            <a:fillRect/>
          </a:stretch>
        </p:blipFill>
        <p:spPr bwMode="auto">
          <a:xfrm>
            <a:off x="1044575" y="549275"/>
            <a:ext cx="7272338"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ovéPole 1"/>
          <p:cNvSpPr txBox="1">
            <a:spLocks noChangeArrowheads="1"/>
          </p:cNvSpPr>
          <p:nvPr/>
        </p:nvSpPr>
        <p:spPr bwMode="auto">
          <a:xfrm>
            <a:off x="1044575" y="6524625"/>
            <a:ext cx="8778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Gartner, Hiatt</a:t>
            </a:r>
            <a:endParaRPr lang="cs-CZ" altLang="cs-CZ" sz="1800">
              <a:solidFill>
                <a:srgbClr val="020202"/>
              </a:solidFill>
            </a:endParaRPr>
          </a:p>
        </p:txBody>
      </p:sp>
      <p:sp>
        <p:nvSpPr>
          <p:cNvPr id="2" name="Obdélník 1">
            <a:extLst>
              <a:ext uri="{FF2B5EF4-FFF2-40B4-BE49-F238E27FC236}">
                <a16:creationId xmlns:a16="http://schemas.microsoft.com/office/drawing/2014/main" id="{DED7B636-2F72-450E-8684-EFD8F0B86245}"/>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00C74E85-4D87-46D2-8AD1-BD8C699EB6CA}"/>
              </a:ext>
            </a:extLst>
          </p:cNvPr>
          <p:cNvSpPr txBox="1"/>
          <p:nvPr/>
        </p:nvSpPr>
        <p:spPr>
          <a:xfrm>
            <a:off x="44285" y="43002"/>
            <a:ext cx="5903796"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KREVNÍ A LYMFATICKÁ CIRKULACE V UZLINĚ</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480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lymfonodus2"/>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71438" y="889000"/>
            <a:ext cx="9001125"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Oval 6"/>
          <p:cNvSpPr>
            <a:spLocks noChangeArrowheads="1"/>
          </p:cNvSpPr>
          <p:nvPr/>
        </p:nvSpPr>
        <p:spPr bwMode="auto">
          <a:xfrm>
            <a:off x="1619250" y="1916113"/>
            <a:ext cx="2016125" cy="1943100"/>
          </a:xfrm>
          <a:prstGeom prst="ellipse">
            <a:avLst/>
          </a:prstGeom>
          <a:noFill/>
          <a:ln w="19050">
            <a:solidFill>
              <a:srgbClr val="02020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26628" name="Oval 8"/>
          <p:cNvSpPr>
            <a:spLocks noChangeArrowheads="1"/>
          </p:cNvSpPr>
          <p:nvPr/>
        </p:nvSpPr>
        <p:spPr bwMode="auto">
          <a:xfrm>
            <a:off x="4068763" y="836613"/>
            <a:ext cx="2016125" cy="1943100"/>
          </a:xfrm>
          <a:prstGeom prst="ellipse">
            <a:avLst/>
          </a:prstGeom>
          <a:noFill/>
          <a:ln w="19050">
            <a:solidFill>
              <a:srgbClr val="02020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26629" name="Text Box 9"/>
          <p:cNvSpPr txBox="1">
            <a:spLocks noChangeArrowheads="1"/>
          </p:cNvSpPr>
          <p:nvPr/>
        </p:nvSpPr>
        <p:spPr bwMode="auto">
          <a:xfrm>
            <a:off x="3734568" y="2697144"/>
            <a:ext cx="1322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b="1" dirty="0">
                <a:solidFill>
                  <a:srgbClr val="020202"/>
                </a:solidFill>
              </a:rPr>
              <a:t>uzlíky</a:t>
            </a:r>
          </a:p>
        </p:txBody>
      </p:sp>
      <p:sp>
        <p:nvSpPr>
          <p:cNvPr id="26630" name="Rectangle 11"/>
          <p:cNvSpPr>
            <a:spLocks noChangeArrowheads="1"/>
          </p:cNvSpPr>
          <p:nvPr/>
        </p:nvSpPr>
        <p:spPr bwMode="auto">
          <a:xfrm>
            <a:off x="5448300" y="4865688"/>
            <a:ext cx="10727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b="1" dirty="0">
                <a:solidFill>
                  <a:srgbClr val="020202"/>
                </a:solidFill>
              </a:rPr>
              <a:t>dřeň</a:t>
            </a:r>
          </a:p>
        </p:txBody>
      </p:sp>
      <p:sp>
        <p:nvSpPr>
          <p:cNvPr id="26631" name="Oval 12"/>
          <p:cNvSpPr>
            <a:spLocks noChangeArrowheads="1"/>
          </p:cNvSpPr>
          <p:nvPr/>
        </p:nvSpPr>
        <p:spPr bwMode="auto">
          <a:xfrm>
            <a:off x="395288" y="5230813"/>
            <a:ext cx="2663825" cy="1943100"/>
          </a:xfrm>
          <a:prstGeom prst="ellipse">
            <a:avLst/>
          </a:prstGeom>
          <a:noFill/>
          <a:ln w="19050">
            <a:solidFill>
              <a:srgbClr val="02020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26632" name="Text Box 13"/>
          <p:cNvSpPr txBox="1">
            <a:spLocks noChangeArrowheads="1"/>
          </p:cNvSpPr>
          <p:nvPr/>
        </p:nvSpPr>
        <p:spPr bwMode="auto">
          <a:xfrm>
            <a:off x="1654175" y="4144963"/>
            <a:ext cx="1050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b="1" dirty="0">
                <a:solidFill>
                  <a:srgbClr val="020202"/>
                </a:solidFill>
              </a:rPr>
              <a:t>kůra</a:t>
            </a:r>
          </a:p>
        </p:txBody>
      </p:sp>
      <p:sp>
        <p:nvSpPr>
          <p:cNvPr id="2" name="Obdélník 1">
            <a:extLst>
              <a:ext uri="{FF2B5EF4-FFF2-40B4-BE49-F238E27FC236}">
                <a16:creationId xmlns:a16="http://schemas.microsoft.com/office/drawing/2014/main" id="{9164C09D-DDFF-4B1E-B64C-1EED7D8AE9A8}"/>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DDFD69F2-843E-46EA-8A47-0DB48D9FEB27}"/>
              </a:ext>
            </a:extLst>
          </p:cNvPr>
          <p:cNvSpPr txBox="1"/>
          <p:nvPr/>
        </p:nvSpPr>
        <p:spPr>
          <a:xfrm>
            <a:off x="44285" y="43002"/>
            <a:ext cx="727423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LYMFATICKÁ UZLINA (</a:t>
            </a:r>
            <a:r>
              <a:rPr lang="cs-CZ" altLang="cs-CZ" sz="2000" b="1" dirty="0">
                <a:solidFill>
                  <a:srgbClr val="020202"/>
                </a:solidFill>
                <a:latin typeface="Arial" panose="020B0604020202020204" pitchFamily="34" charset="0"/>
                <a:cs typeface="Arial" panose="020B0604020202020204" pitchFamily="34" charset="0"/>
              </a:rPr>
              <a:t>nodus </a:t>
            </a:r>
            <a:r>
              <a:rPr lang="cs-CZ" altLang="cs-CZ" sz="2000" b="1" dirty="0" err="1">
                <a:solidFill>
                  <a:srgbClr val="020202"/>
                </a:solidFill>
                <a:latin typeface="Arial" panose="020B0604020202020204" pitchFamily="34" charset="0"/>
                <a:cs typeface="Arial" panose="020B0604020202020204" pitchFamily="34" charset="0"/>
              </a:rPr>
              <a:t>lymphaticus</a:t>
            </a:r>
            <a:r>
              <a:rPr lang="cs-CZ" altLang="cs-CZ" sz="2000" b="1" dirty="0">
                <a:solidFill>
                  <a:srgbClr val="020202"/>
                </a:solidFill>
                <a:latin typeface="Arial" panose="020B0604020202020204" pitchFamily="34" charset="0"/>
                <a:cs typeface="Arial" panose="020B0604020202020204" pitchFamily="34" charset="0"/>
              </a:rPr>
              <a:t>, </a:t>
            </a:r>
            <a:r>
              <a:rPr lang="cs-CZ" altLang="cs-CZ" sz="2000" b="1" dirty="0" err="1">
                <a:solidFill>
                  <a:srgbClr val="020202"/>
                </a:solidFill>
                <a:latin typeface="Arial" panose="020B0604020202020204" pitchFamily="34" charset="0"/>
                <a:cs typeface="Arial" panose="020B0604020202020204" pitchFamily="34" charset="0"/>
              </a:rPr>
              <a:t>lymphonodus</a:t>
            </a:r>
            <a:r>
              <a:rPr lang="cs-CZ" altLang="cs-CZ" sz="2000" b="1" dirty="0">
                <a:solidFill>
                  <a:srgbClr val="020202"/>
                </a:solidFill>
                <a:latin typeface="Arial" panose="020B0604020202020204" pitchFamily="34" charset="0"/>
                <a:cs typeface="Arial" panose="020B0604020202020204" pitchFamily="34" charset="0"/>
              </a:rPr>
              <a:t>)</a:t>
            </a:r>
            <a:r>
              <a:rPr lang="cs-CZ" sz="2000" b="1"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580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lymfonodus3"/>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2614" y="937375"/>
            <a:ext cx="9001125"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5"/>
          <p:cNvSpPr>
            <a:spLocks noChangeArrowheads="1"/>
          </p:cNvSpPr>
          <p:nvPr/>
        </p:nvSpPr>
        <p:spPr bwMode="auto">
          <a:xfrm>
            <a:off x="44285" y="541202"/>
            <a:ext cx="24160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dirty="0" err="1">
                <a:solidFill>
                  <a:srgbClr val="020202"/>
                </a:solidFill>
              </a:rPr>
              <a:t>subkapsulární</a:t>
            </a:r>
            <a:r>
              <a:rPr lang="cs-CZ" altLang="cs-CZ" sz="1800" b="1" dirty="0">
                <a:solidFill>
                  <a:srgbClr val="020202"/>
                </a:solidFill>
              </a:rPr>
              <a:t> sinus</a:t>
            </a:r>
          </a:p>
        </p:txBody>
      </p:sp>
      <p:pic>
        <p:nvPicPr>
          <p:cNvPr id="27652" name="Picture 6" descr="Lymfatický systém - 3"/>
          <p:cNvPicPr>
            <a:picLocks noChangeAspect="1" noChangeArrowheads="1"/>
          </p:cNvPicPr>
          <p:nvPr/>
        </p:nvPicPr>
        <p:blipFill>
          <a:blip r:embed="rId4">
            <a:lum contrast="12000"/>
            <a:extLst>
              <a:ext uri="{28A0092B-C50C-407E-A947-70E740481C1C}">
                <a14:useLocalDpi xmlns:a14="http://schemas.microsoft.com/office/drawing/2010/main" val="0"/>
              </a:ext>
            </a:extLst>
          </a:blip>
          <a:srcRect l="16600" t="66115" r="13782" b="1721"/>
          <a:stretch>
            <a:fillRect/>
          </a:stretch>
        </p:blipFill>
        <p:spPr bwMode="auto">
          <a:xfrm>
            <a:off x="5399088" y="902272"/>
            <a:ext cx="3744912"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Oval 7"/>
          <p:cNvSpPr>
            <a:spLocks noChangeArrowheads="1"/>
          </p:cNvSpPr>
          <p:nvPr/>
        </p:nvSpPr>
        <p:spPr bwMode="auto">
          <a:xfrm>
            <a:off x="510382" y="2692975"/>
            <a:ext cx="3673475" cy="3600450"/>
          </a:xfrm>
          <a:prstGeom prst="ellipse">
            <a:avLst/>
          </a:prstGeom>
          <a:noFill/>
          <a:ln w="19050">
            <a:solidFill>
              <a:srgbClr val="02020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27654" name="Text Box 8"/>
          <p:cNvSpPr txBox="1">
            <a:spLocks noChangeArrowheads="1"/>
          </p:cNvSpPr>
          <p:nvPr/>
        </p:nvSpPr>
        <p:spPr bwMode="auto">
          <a:xfrm>
            <a:off x="3056573" y="525325"/>
            <a:ext cx="1890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dirty="0">
                <a:solidFill>
                  <a:srgbClr val="020202"/>
                </a:solidFill>
              </a:rPr>
              <a:t>lymfatický uzlík</a:t>
            </a:r>
          </a:p>
        </p:txBody>
      </p:sp>
      <p:sp>
        <p:nvSpPr>
          <p:cNvPr id="27655" name="TextovéPole 6"/>
          <p:cNvSpPr txBox="1">
            <a:spLocks noChangeArrowheads="1"/>
          </p:cNvSpPr>
          <p:nvPr/>
        </p:nvSpPr>
        <p:spPr bwMode="auto">
          <a:xfrm>
            <a:off x="8496300" y="2991422"/>
            <a:ext cx="4730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Krstic</a:t>
            </a:r>
            <a:endParaRPr lang="cs-CZ" altLang="cs-CZ" sz="1800">
              <a:solidFill>
                <a:srgbClr val="020202"/>
              </a:solidFill>
            </a:endParaRPr>
          </a:p>
        </p:txBody>
      </p:sp>
      <p:pic>
        <p:nvPicPr>
          <p:cNvPr id="27656" name="Picture 3" descr="kostní dřeň8-lymfonodus"/>
          <p:cNvPicPr>
            <a:picLocks noChangeAspect="1" noChangeArrowheads="1"/>
          </p:cNvPicPr>
          <p:nvPr/>
        </p:nvPicPr>
        <p:blipFill>
          <a:blip r:embed="rId5">
            <a:extLst>
              <a:ext uri="{28A0092B-C50C-407E-A947-70E740481C1C}">
                <a14:useLocalDpi xmlns:a14="http://schemas.microsoft.com/office/drawing/2010/main" val="0"/>
              </a:ext>
            </a:extLst>
          </a:blip>
          <a:srcRect l="17677" t="40381" r="17880" b="20366"/>
          <a:stretch>
            <a:fillRect/>
          </a:stretch>
        </p:blipFill>
        <p:spPr bwMode="auto">
          <a:xfrm>
            <a:off x="5732463" y="3199384"/>
            <a:ext cx="33845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EC96B2C9-A18B-42A9-B45D-A557C29ACAE9}"/>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87E42BD9-97DA-4187-AA28-AB79A44360B6}"/>
              </a:ext>
            </a:extLst>
          </p:cNvPr>
          <p:cNvSpPr txBox="1"/>
          <p:nvPr/>
        </p:nvSpPr>
        <p:spPr>
          <a:xfrm>
            <a:off x="44285" y="43002"/>
            <a:ext cx="727423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LYMFATICKÁ UZLINA (</a:t>
            </a:r>
            <a:r>
              <a:rPr lang="cs-CZ" altLang="cs-CZ" sz="2000" b="1" dirty="0">
                <a:solidFill>
                  <a:srgbClr val="020202"/>
                </a:solidFill>
                <a:latin typeface="Arial" panose="020B0604020202020204" pitchFamily="34" charset="0"/>
                <a:cs typeface="Arial" panose="020B0604020202020204" pitchFamily="34" charset="0"/>
              </a:rPr>
              <a:t>nodus </a:t>
            </a:r>
            <a:r>
              <a:rPr lang="cs-CZ" altLang="cs-CZ" sz="2000" b="1" dirty="0" err="1">
                <a:solidFill>
                  <a:srgbClr val="020202"/>
                </a:solidFill>
                <a:latin typeface="Arial" panose="020B0604020202020204" pitchFamily="34" charset="0"/>
                <a:cs typeface="Arial" panose="020B0604020202020204" pitchFamily="34" charset="0"/>
              </a:rPr>
              <a:t>lymphaticus</a:t>
            </a:r>
            <a:r>
              <a:rPr lang="cs-CZ" altLang="cs-CZ" sz="2000" b="1" dirty="0">
                <a:solidFill>
                  <a:srgbClr val="020202"/>
                </a:solidFill>
                <a:latin typeface="Arial" panose="020B0604020202020204" pitchFamily="34" charset="0"/>
                <a:cs typeface="Arial" panose="020B0604020202020204" pitchFamily="34" charset="0"/>
              </a:rPr>
              <a:t>, </a:t>
            </a:r>
            <a:r>
              <a:rPr lang="cs-CZ" altLang="cs-CZ" sz="2000" b="1" dirty="0" err="1">
                <a:solidFill>
                  <a:srgbClr val="020202"/>
                </a:solidFill>
                <a:latin typeface="Arial" panose="020B0604020202020204" pitchFamily="34" charset="0"/>
                <a:cs typeface="Arial" panose="020B0604020202020204" pitchFamily="34" charset="0"/>
              </a:rPr>
              <a:t>lymphonodus</a:t>
            </a:r>
            <a:r>
              <a:rPr lang="cs-CZ" altLang="cs-CZ" sz="2000" b="1" dirty="0">
                <a:solidFill>
                  <a:srgbClr val="020202"/>
                </a:solidFill>
                <a:latin typeface="Arial" panose="020B0604020202020204" pitchFamily="34" charset="0"/>
                <a:cs typeface="Arial" panose="020B0604020202020204" pitchFamily="34" charset="0"/>
              </a:rPr>
              <a:t>)</a:t>
            </a:r>
            <a:r>
              <a:rPr lang="cs-CZ" sz="2000" b="1"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p:txBody>
      </p:sp>
      <p:cxnSp>
        <p:nvCxnSpPr>
          <p:cNvPr id="5" name="Přímá spojnice se šipkou 4">
            <a:extLst>
              <a:ext uri="{FF2B5EF4-FFF2-40B4-BE49-F238E27FC236}">
                <a16:creationId xmlns:a16="http://schemas.microsoft.com/office/drawing/2014/main" id="{4A9A76FF-8C9F-4AE1-AC5C-54E6977EC736}"/>
              </a:ext>
            </a:extLst>
          </p:cNvPr>
          <p:cNvCxnSpPr/>
          <p:nvPr/>
        </p:nvCxnSpPr>
        <p:spPr>
          <a:xfrm>
            <a:off x="1444752" y="937375"/>
            <a:ext cx="731520" cy="92800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2C8FC200-3E18-46FA-95B6-D0F05E583848}"/>
              </a:ext>
            </a:extLst>
          </p:cNvPr>
          <p:cNvCxnSpPr>
            <a:cxnSpLocks/>
            <a:stCxn id="27654" idx="2"/>
          </p:cNvCxnSpPr>
          <p:nvPr/>
        </p:nvCxnSpPr>
        <p:spPr>
          <a:xfrm flipH="1">
            <a:off x="2523744" y="894657"/>
            <a:ext cx="1477960" cy="379621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219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descr="Lymfatický systém - 5"/>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44285" y="741363"/>
            <a:ext cx="3676650" cy="586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r="2794"/>
          <a:stretch>
            <a:fillRect/>
          </a:stretch>
        </p:blipFill>
        <p:spPr bwMode="auto">
          <a:xfrm>
            <a:off x="3852863" y="2098675"/>
            <a:ext cx="5256212" cy="36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a:extLst>
              <a:ext uri="{FF2B5EF4-FFF2-40B4-BE49-F238E27FC236}">
                <a16:creationId xmlns:a16="http://schemas.microsoft.com/office/drawing/2014/main" id="{F549F8D5-DB8D-4923-ACC8-BAEAB6D61FDE}"/>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C58E0CB8-BAFE-44AC-B234-544A162131F2}"/>
              </a:ext>
            </a:extLst>
          </p:cNvPr>
          <p:cNvSpPr txBox="1"/>
          <p:nvPr/>
        </p:nvSpPr>
        <p:spPr>
          <a:xfrm>
            <a:off x="44285" y="43002"/>
            <a:ext cx="7944804"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VAZIVOVÝ OBAL A KORTIKÁLNÍ OBLAST LYMFATICKÉ UZLINY</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98933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lymfonodus4"/>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468313" y="700976"/>
            <a:ext cx="434975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470" name="Text Box 6">
            <a:extLst>
              <a:ext uri="{FF2B5EF4-FFF2-40B4-BE49-F238E27FC236}">
                <a16:creationId xmlns:a16="http://schemas.microsoft.com/office/drawing/2014/main" id="{7075C753-229F-4A8C-B3C0-D7EFA1529293}"/>
              </a:ext>
            </a:extLst>
          </p:cNvPr>
          <p:cNvSpPr txBox="1">
            <a:spLocks noChangeArrowheads="1"/>
          </p:cNvSpPr>
          <p:nvPr/>
        </p:nvSpPr>
        <p:spPr bwMode="auto">
          <a:xfrm>
            <a:off x="4873625" y="939513"/>
            <a:ext cx="34916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sz="2000" b="1" dirty="0">
                <a:solidFill>
                  <a:srgbClr val="020202"/>
                </a:solidFill>
                <a:effectLst>
                  <a:outerShdw blurRad="38100" dist="38100" dir="2700000" algn="tl">
                    <a:srgbClr val="FFFFFF"/>
                  </a:outerShdw>
                </a:effectLst>
                <a:latin typeface="Arial" charset="0"/>
              </a:rPr>
              <a:t>Dřeňové provazce a sinusy</a:t>
            </a:r>
          </a:p>
        </p:txBody>
      </p:sp>
      <p:pic>
        <p:nvPicPr>
          <p:cNvPr id="30724" name="Picture 7" descr="Lymfatický systém - 11"/>
          <p:cNvPicPr>
            <a:picLocks noChangeAspect="1" noChangeArrowheads="1"/>
          </p:cNvPicPr>
          <p:nvPr/>
        </p:nvPicPr>
        <p:blipFill>
          <a:blip r:embed="rId3">
            <a:extLst>
              <a:ext uri="{28A0092B-C50C-407E-A947-70E740481C1C}">
                <a14:useLocalDpi xmlns:a14="http://schemas.microsoft.com/office/drawing/2010/main" val="0"/>
              </a:ext>
            </a:extLst>
          </a:blip>
          <a:srcRect l="12431" r="34454" b="16103"/>
          <a:stretch>
            <a:fillRect/>
          </a:stretch>
        </p:blipFill>
        <p:spPr bwMode="auto">
          <a:xfrm>
            <a:off x="5083175" y="2492375"/>
            <a:ext cx="3767138"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472" name="Rectangle 8">
            <a:extLst>
              <a:ext uri="{FF2B5EF4-FFF2-40B4-BE49-F238E27FC236}">
                <a16:creationId xmlns:a16="http://schemas.microsoft.com/office/drawing/2014/main" id="{14417649-5298-4FFA-AC56-1056A31548C3}"/>
              </a:ext>
            </a:extLst>
          </p:cNvPr>
          <p:cNvSpPr>
            <a:spLocks noChangeArrowheads="1"/>
          </p:cNvSpPr>
          <p:nvPr/>
        </p:nvSpPr>
        <p:spPr bwMode="auto">
          <a:xfrm>
            <a:off x="4873625" y="1521508"/>
            <a:ext cx="38020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cs-CZ" altLang="cs-CZ" sz="1600" dirty="0">
                <a:solidFill>
                  <a:srgbClr val="020202"/>
                </a:solidFill>
                <a:effectLst>
                  <a:outerShdw blurRad="38100" dist="38100" dir="2700000" algn="tl">
                    <a:srgbClr val="FFFFFF"/>
                  </a:outerShdw>
                </a:effectLst>
                <a:latin typeface="Arial" charset="0"/>
              </a:rPr>
              <a:t>Uzlina z plicního hilu – depozita prachových částic = </a:t>
            </a:r>
            <a:r>
              <a:rPr lang="cs-CZ" altLang="cs-CZ" sz="1600" b="1" dirty="0">
                <a:solidFill>
                  <a:srgbClr val="0000DC"/>
                </a:solidFill>
                <a:effectLst>
                  <a:outerShdw blurRad="38100" dist="38100" dir="2700000" algn="tl">
                    <a:srgbClr val="FFFFFF"/>
                  </a:outerShdw>
                </a:effectLst>
                <a:latin typeface="Arial" charset="0"/>
              </a:rPr>
              <a:t>antrakóza</a:t>
            </a:r>
          </a:p>
        </p:txBody>
      </p:sp>
      <p:sp>
        <p:nvSpPr>
          <p:cNvPr id="2" name="Obdélník 1">
            <a:extLst>
              <a:ext uri="{FF2B5EF4-FFF2-40B4-BE49-F238E27FC236}">
                <a16:creationId xmlns:a16="http://schemas.microsoft.com/office/drawing/2014/main" id="{2743AFAB-B116-44D9-ABC7-812346ABE7DA}"/>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877F96E6-BE66-4C94-B62A-C87F4188BDFE}"/>
              </a:ext>
            </a:extLst>
          </p:cNvPr>
          <p:cNvSpPr txBox="1"/>
          <p:nvPr/>
        </p:nvSpPr>
        <p:spPr>
          <a:xfrm>
            <a:off x="44285" y="43002"/>
            <a:ext cx="3582391"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DŘEŇ LYMFATICKÉ UZLINY</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751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8" y="3968496"/>
            <a:ext cx="8713788"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728409"/>
            <a:ext cx="4464050" cy="296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5494" name="Text Box 6">
            <a:extLst>
              <a:ext uri="{FF2B5EF4-FFF2-40B4-BE49-F238E27FC236}">
                <a16:creationId xmlns:a16="http://schemas.microsoft.com/office/drawing/2014/main" id="{1F53994A-5E2C-41F3-BBC1-6B19DFB783DF}"/>
              </a:ext>
            </a:extLst>
          </p:cNvPr>
          <p:cNvSpPr txBox="1">
            <a:spLocks noChangeArrowheads="1"/>
          </p:cNvSpPr>
          <p:nvPr/>
        </p:nvSpPr>
        <p:spPr bwMode="auto">
          <a:xfrm>
            <a:off x="4964113" y="1429176"/>
            <a:ext cx="3337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endParaRPr lang="en-US" altLang="cs-CZ" sz="1600" dirty="0">
              <a:solidFill>
                <a:srgbClr val="020202"/>
              </a:solidFill>
              <a:effectLst>
                <a:outerShdw blurRad="38100" dist="38100" dir="2700000" algn="tl">
                  <a:srgbClr val="FFFFFF"/>
                </a:outerShdw>
              </a:effectLst>
              <a:latin typeface="Arial" charset="0"/>
            </a:endParaRPr>
          </a:p>
          <a:p>
            <a:pPr marL="285750" indent="-285750" eaLnBrk="1" hangingPunct="1">
              <a:buFont typeface="Arial" panose="020B0604020202020204" pitchFamily="34" charset="0"/>
              <a:buChar char="•"/>
              <a:defRPr/>
            </a:pPr>
            <a:r>
              <a:rPr lang="cs-CZ" altLang="cs-CZ" sz="1600" dirty="0">
                <a:solidFill>
                  <a:srgbClr val="020202"/>
                </a:solidFill>
                <a:effectLst>
                  <a:outerShdw blurRad="38100" dist="38100" dir="2700000" algn="tl">
                    <a:srgbClr val="FFFFFF"/>
                  </a:outerShdw>
                </a:effectLst>
                <a:latin typeface="Arial" charset="0"/>
              </a:rPr>
              <a:t>Plazmatické buňky</a:t>
            </a:r>
            <a:endParaRPr lang="en-US" altLang="cs-CZ" sz="1600" dirty="0">
              <a:solidFill>
                <a:srgbClr val="020202"/>
              </a:solidFill>
              <a:effectLst>
                <a:outerShdw blurRad="38100" dist="38100" dir="2700000" algn="tl">
                  <a:srgbClr val="FFFFFF"/>
                </a:outerShdw>
              </a:effectLst>
              <a:latin typeface="Arial" charset="0"/>
            </a:endParaRPr>
          </a:p>
        </p:txBody>
      </p:sp>
      <p:sp>
        <p:nvSpPr>
          <p:cNvPr id="575495" name="Text Box 7">
            <a:extLst>
              <a:ext uri="{FF2B5EF4-FFF2-40B4-BE49-F238E27FC236}">
                <a16:creationId xmlns:a16="http://schemas.microsoft.com/office/drawing/2014/main" id="{DD23CB98-6015-4953-87AA-D93C05D19AAD}"/>
              </a:ext>
            </a:extLst>
          </p:cNvPr>
          <p:cNvSpPr txBox="1">
            <a:spLocks noChangeArrowheads="1"/>
          </p:cNvSpPr>
          <p:nvPr/>
        </p:nvSpPr>
        <p:spPr bwMode="auto">
          <a:xfrm>
            <a:off x="4964112" y="2226615"/>
            <a:ext cx="412591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1" hangingPunct="1">
              <a:buFont typeface="Arial" panose="020B0604020202020204" pitchFamily="34" charset="0"/>
              <a:buChar char="•"/>
              <a:defRPr/>
            </a:pPr>
            <a:r>
              <a:rPr lang="cs-CZ" altLang="cs-CZ" sz="1600" dirty="0" err="1">
                <a:solidFill>
                  <a:srgbClr val="020202"/>
                </a:solidFill>
                <a:effectLst>
                  <a:outerShdw blurRad="38100" dist="38100" dir="2700000" algn="tl">
                    <a:srgbClr val="FFFFFF"/>
                  </a:outerShdw>
                </a:effectLst>
                <a:latin typeface="Arial" charset="0"/>
              </a:rPr>
              <a:t>Postakapilární</a:t>
            </a:r>
            <a:r>
              <a:rPr lang="cs-CZ" altLang="cs-CZ" sz="1600" dirty="0">
                <a:solidFill>
                  <a:srgbClr val="020202"/>
                </a:solidFill>
                <a:effectLst>
                  <a:outerShdw blurRad="38100" dist="38100" dir="2700000" algn="tl">
                    <a:srgbClr val="FFFFFF"/>
                  </a:outerShdw>
                </a:effectLst>
                <a:latin typeface="Arial" charset="0"/>
              </a:rPr>
              <a:t> </a:t>
            </a:r>
            <a:r>
              <a:rPr lang="cs-CZ" altLang="cs-CZ" sz="1600" dirty="0" err="1">
                <a:solidFill>
                  <a:srgbClr val="020202"/>
                </a:solidFill>
                <a:effectLst>
                  <a:outerShdw blurRad="38100" dist="38100" dir="2700000" algn="tl">
                    <a:srgbClr val="FFFFFF"/>
                  </a:outerShdw>
                </a:effectLst>
                <a:latin typeface="Arial" charset="0"/>
              </a:rPr>
              <a:t>venuly</a:t>
            </a:r>
            <a:r>
              <a:rPr lang="cs-CZ" altLang="cs-CZ" sz="1600" dirty="0">
                <a:solidFill>
                  <a:srgbClr val="020202"/>
                </a:solidFill>
                <a:effectLst>
                  <a:outerShdw blurRad="38100" dist="38100" dir="2700000" algn="tl">
                    <a:srgbClr val="FFFFFF"/>
                  </a:outerShdw>
                </a:effectLst>
                <a:latin typeface="Arial" charset="0"/>
              </a:rPr>
              <a:t> s </a:t>
            </a:r>
            <a:r>
              <a:rPr lang="cs-CZ" altLang="cs-CZ" sz="1600" dirty="0" err="1">
                <a:solidFill>
                  <a:srgbClr val="020202"/>
                </a:solidFill>
                <a:effectLst>
                  <a:outerShdw blurRad="38100" dist="38100" dir="2700000" algn="tl">
                    <a:srgbClr val="FFFFFF"/>
                  </a:outerShdw>
                </a:effectLst>
                <a:latin typeface="Arial" charset="0"/>
              </a:rPr>
              <a:t>vyskoým</a:t>
            </a:r>
            <a:r>
              <a:rPr lang="cs-CZ" altLang="cs-CZ" sz="1600" dirty="0">
                <a:solidFill>
                  <a:srgbClr val="020202"/>
                </a:solidFill>
                <a:effectLst>
                  <a:outerShdw blurRad="38100" dist="38100" dir="2700000" algn="tl">
                    <a:srgbClr val="FFFFFF"/>
                  </a:outerShdw>
                </a:effectLst>
                <a:latin typeface="Arial" charset="0"/>
              </a:rPr>
              <a:t> endotelem (HEV, h</a:t>
            </a:r>
            <a:r>
              <a:rPr lang="en-US" altLang="cs-CZ" sz="1600" dirty="0" err="1">
                <a:solidFill>
                  <a:srgbClr val="020202"/>
                </a:solidFill>
                <a:effectLst>
                  <a:outerShdw blurRad="38100" dist="38100" dir="2700000" algn="tl">
                    <a:srgbClr val="FFFFFF"/>
                  </a:outerShdw>
                </a:effectLst>
                <a:latin typeface="Arial" charset="0"/>
              </a:rPr>
              <a:t>igh</a:t>
            </a:r>
            <a:r>
              <a:rPr lang="en-US" altLang="cs-CZ" sz="1600" dirty="0">
                <a:solidFill>
                  <a:srgbClr val="020202"/>
                </a:solidFill>
                <a:effectLst>
                  <a:outerShdw blurRad="38100" dist="38100" dir="2700000" algn="tl">
                    <a:srgbClr val="FFFFFF"/>
                  </a:outerShdw>
                </a:effectLst>
                <a:latin typeface="Arial" charset="0"/>
              </a:rPr>
              <a:t> endothelium post-capillary venules</a:t>
            </a:r>
            <a:r>
              <a:rPr lang="cs-CZ" altLang="cs-CZ" sz="1600" dirty="0">
                <a:solidFill>
                  <a:srgbClr val="020202"/>
                </a:solidFill>
                <a:effectLst>
                  <a:outerShdw blurRad="38100" dist="38100" dir="2700000" algn="tl">
                    <a:srgbClr val="FFFFFF"/>
                  </a:outerShdw>
                </a:effectLst>
                <a:latin typeface="Arial" charset="0"/>
              </a:rPr>
              <a:t>) </a:t>
            </a:r>
            <a:r>
              <a:rPr lang="en-US" altLang="cs-CZ" sz="1600" dirty="0">
                <a:solidFill>
                  <a:srgbClr val="020202"/>
                </a:solidFill>
                <a:effectLst>
                  <a:outerShdw blurRad="38100" dist="38100" dir="2700000" algn="tl">
                    <a:srgbClr val="FFFFFF"/>
                  </a:outerShdw>
                </a:effectLst>
                <a:latin typeface="Arial" charset="0"/>
              </a:rPr>
              <a:t>– </a:t>
            </a:r>
            <a:r>
              <a:rPr lang="cs-CZ" altLang="cs-CZ" sz="1600" dirty="0">
                <a:solidFill>
                  <a:srgbClr val="020202"/>
                </a:solidFill>
                <a:effectLst>
                  <a:outerShdw blurRad="38100" dist="38100" dir="2700000" algn="tl">
                    <a:srgbClr val="FFFFFF"/>
                  </a:outerShdw>
                </a:effectLst>
                <a:latin typeface="Arial" charset="0"/>
              </a:rPr>
              <a:t>umožnují snadnou extravazaci leukocytů z krve do parenchymu lymfatické uzliny</a:t>
            </a:r>
            <a:endParaRPr lang="en-US" altLang="cs-CZ" sz="1600" dirty="0">
              <a:solidFill>
                <a:srgbClr val="020202"/>
              </a:solidFill>
              <a:effectLst>
                <a:outerShdw blurRad="38100" dist="38100" dir="2700000" algn="tl">
                  <a:srgbClr val="FFFFFF"/>
                </a:outerShdw>
              </a:effectLst>
              <a:latin typeface="Arial" charset="0"/>
            </a:endParaRPr>
          </a:p>
        </p:txBody>
      </p:sp>
      <p:sp>
        <p:nvSpPr>
          <p:cNvPr id="31750" name="TextovéPole 5"/>
          <p:cNvSpPr txBox="1">
            <a:spLocks noChangeArrowheads="1"/>
          </p:cNvSpPr>
          <p:nvPr/>
        </p:nvSpPr>
        <p:spPr bwMode="auto">
          <a:xfrm>
            <a:off x="398463" y="3681159"/>
            <a:ext cx="6270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Mescher</a:t>
            </a:r>
            <a:endParaRPr lang="cs-CZ" altLang="cs-CZ" sz="1800">
              <a:solidFill>
                <a:srgbClr val="020202"/>
              </a:solidFill>
            </a:endParaRPr>
          </a:p>
        </p:txBody>
      </p:sp>
      <p:sp>
        <p:nvSpPr>
          <p:cNvPr id="2" name="Obdélník 1">
            <a:extLst>
              <a:ext uri="{FF2B5EF4-FFF2-40B4-BE49-F238E27FC236}">
                <a16:creationId xmlns:a16="http://schemas.microsoft.com/office/drawing/2014/main" id="{AA686DCC-8A43-4FB8-8687-F83F0CD314FD}"/>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2CC7D97C-7D79-4DC3-87F1-1F1763A255B4}"/>
              </a:ext>
            </a:extLst>
          </p:cNvPr>
          <p:cNvSpPr txBox="1"/>
          <p:nvPr/>
        </p:nvSpPr>
        <p:spPr>
          <a:xfrm>
            <a:off x="44285" y="43002"/>
            <a:ext cx="3582391"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DŘEŇ LYMFATICKÉ UZLINY</a:t>
            </a:r>
            <a:endParaRPr lang="en-US" sz="2000" b="1" dirty="0">
              <a:latin typeface="Arial" panose="020B0604020202020204" pitchFamily="34" charset="0"/>
              <a:cs typeface="Arial" panose="020B0604020202020204" pitchFamily="34" charset="0"/>
            </a:endParaRPr>
          </a:p>
        </p:txBody>
      </p:sp>
      <p:sp>
        <p:nvSpPr>
          <p:cNvPr id="4" name="Text Box 6">
            <a:extLst>
              <a:ext uri="{FF2B5EF4-FFF2-40B4-BE49-F238E27FC236}">
                <a16:creationId xmlns:a16="http://schemas.microsoft.com/office/drawing/2014/main" id="{B18407B7-D215-4218-80AB-100E5B2094AB}"/>
              </a:ext>
            </a:extLst>
          </p:cNvPr>
          <p:cNvSpPr txBox="1">
            <a:spLocks noChangeArrowheads="1"/>
          </p:cNvSpPr>
          <p:nvPr/>
        </p:nvSpPr>
        <p:spPr bwMode="auto">
          <a:xfrm>
            <a:off x="5032323" y="915621"/>
            <a:ext cx="31598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b="1" dirty="0">
                <a:solidFill>
                  <a:srgbClr val="0000DC"/>
                </a:solidFill>
                <a:effectLst>
                  <a:outerShdw blurRad="38100" dist="38100" dir="2700000" algn="tl">
                    <a:srgbClr val="FFFFFF"/>
                  </a:outerShdw>
                </a:effectLst>
                <a:latin typeface="Arial" charset="0"/>
              </a:rPr>
              <a:t>Dřeňové provazce a sinusy</a:t>
            </a:r>
          </a:p>
        </p:txBody>
      </p:sp>
    </p:spTree>
    <p:extLst>
      <p:ext uri="{BB962C8B-B14F-4D97-AF65-F5344CB8AC3E}">
        <p14:creationId xmlns:p14="http://schemas.microsoft.com/office/powerpoint/2010/main" val="4251915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 journey through the lymph node">
            <a:hlinkClick r:id="" action="ppaction://media"/>
            <a:extLst>
              <a:ext uri="{FF2B5EF4-FFF2-40B4-BE49-F238E27FC236}">
                <a16:creationId xmlns:a16="http://schemas.microsoft.com/office/drawing/2014/main" id="{28771BAE-0C3A-6202-0C3A-121E9F814C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40387"/>
            <a:ext cx="9144000" cy="5143500"/>
          </a:xfrm>
          <a:prstGeom prst="rect">
            <a:avLst/>
          </a:prstGeom>
        </p:spPr>
      </p:pic>
    </p:spTree>
    <p:extLst>
      <p:ext uri="{BB962C8B-B14F-4D97-AF65-F5344CB8AC3E}">
        <p14:creationId xmlns:p14="http://schemas.microsoft.com/office/powerpoint/2010/main" val="224432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Obdélník 278"/>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TextovéPole 279"/>
          <p:cNvSpPr txBox="1"/>
          <p:nvPr/>
        </p:nvSpPr>
        <p:spPr>
          <a:xfrm>
            <a:off x="44285" y="43002"/>
            <a:ext cx="4318811" cy="400110"/>
          </a:xfrm>
          <a:prstGeom prst="rect">
            <a:avLst/>
          </a:prstGeom>
          <a:noFill/>
          <a:ln>
            <a:noFill/>
          </a:ln>
        </p:spPr>
        <p:txBody>
          <a:bodyPr wrap="none" rtlCol="0">
            <a:spAutoFit/>
          </a:bodyPr>
          <a:lstStyle/>
          <a:p>
            <a:r>
              <a:rPr lang="en-US" sz="2000" b="1" dirty="0">
                <a:latin typeface="Arial" panose="020B0604020202020204" pitchFamily="34" charset="0"/>
                <a:cs typeface="Arial" panose="020B0604020202020204" pitchFamily="34" charset="0"/>
              </a:rPr>
              <a:t>EPITELI</a:t>
            </a:r>
            <a:r>
              <a:rPr lang="cs-CZ" sz="2000" b="1" dirty="0">
                <a:latin typeface="Arial" panose="020B0604020202020204" pitchFamily="34" charset="0"/>
                <a:cs typeface="Arial" panose="020B0604020202020204" pitchFamily="34" charset="0"/>
              </a:rPr>
              <a:t>Á</a:t>
            </a:r>
            <a:r>
              <a:rPr lang="en-US" sz="2000" b="1" dirty="0">
                <a:latin typeface="Arial" panose="020B0604020202020204" pitchFamily="34" charset="0"/>
                <a:cs typeface="Arial" panose="020B0604020202020204" pitchFamily="34" charset="0"/>
              </a:rPr>
              <a:t>L</a:t>
            </a:r>
            <a:r>
              <a:rPr lang="cs-CZ" sz="2000" b="1" dirty="0">
                <a:latin typeface="Arial" panose="020B0604020202020204" pitchFamily="34" charset="0"/>
                <a:cs typeface="Arial" panose="020B0604020202020204" pitchFamily="34" charset="0"/>
              </a:rPr>
              <a:t>NÍ</a:t>
            </a:r>
            <a:r>
              <a:rPr lang="en-US" sz="2000" b="1" dirty="0">
                <a:latin typeface="Arial" panose="020B0604020202020204" pitchFamily="34" charset="0"/>
                <a:cs typeface="Arial" panose="020B0604020202020204" pitchFamily="34" charset="0"/>
              </a:rPr>
              <a:t> IMUN</a:t>
            </a:r>
            <a:r>
              <a:rPr lang="cs-CZ" sz="2000" b="1" dirty="0">
                <a:latin typeface="Arial" panose="020B0604020202020204" pitchFamily="34" charset="0"/>
                <a:cs typeface="Arial" panose="020B0604020202020204" pitchFamily="34" charset="0"/>
              </a:rPr>
              <a:t>ITNÍ ODPOVĚĎ</a:t>
            </a:r>
            <a:endParaRPr lang="en-US" sz="2000" b="1" dirty="0">
              <a:latin typeface="Arial" panose="020B0604020202020204" pitchFamily="34" charset="0"/>
              <a:cs typeface="Arial" panose="020B0604020202020204" pitchFamily="34" charset="0"/>
            </a:endParaRPr>
          </a:p>
        </p:txBody>
      </p:sp>
      <p:pic>
        <p:nvPicPr>
          <p:cNvPr id="3074" name="Picture 2" descr="Mechanisms involved in respiratory epithelial innate immunity. Inhaled... |  Download Scientific Diagram">
            <a:extLst>
              <a:ext uri="{FF2B5EF4-FFF2-40B4-BE49-F238E27FC236}">
                <a16:creationId xmlns:a16="http://schemas.microsoft.com/office/drawing/2014/main" id="{9607B701-2A90-4681-914C-F46D007F6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54" y="761049"/>
            <a:ext cx="7343117" cy="425900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728F69B-0A40-462C-B2C3-D9A1C49ADB08}"/>
              </a:ext>
            </a:extLst>
          </p:cNvPr>
          <p:cNvSpPr txBox="1"/>
          <p:nvPr/>
        </p:nvSpPr>
        <p:spPr>
          <a:xfrm>
            <a:off x="283454" y="6122570"/>
            <a:ext cx="3450175" cy="400110"/>
          </a:xfrm>
          <a:prstGeom prst="rect">
            <a:avLst/>
          </a:prstGeom>
          <a:noFill/>
          <a:ln>
            <a:noFill/>
          </a:ln>
        </p:spPr>
        <p:txBody>
          <a:bodyPr wrap="none" rtlCol="0">
            <a:spAutoFit/>
          </a:bodyPr>
          <a:lstStyle/>
          <a:p>
            <a:r>
              <a:rPr lang="en-US" sz="2000" b="1" dirty="0">
                <a:latin typeface="Arial" panose="020B0604020202020204" pitchFamily="34" charset="0"/>
                <a:cs typeface="Arial" panose="020B0604020202020204" pitchFamily="34" charset="0"/>
              </a:rPr>
              <a:t>EPITEL </a:t>
            </a:r>
            <a:r>
              <a:rPr lang="cs-CZ" sz="2000" b="1" dirty="0">
                <a:latin typeface="Arial" panose="020B0604020202020204" pitchFamily="34" charset="0"/>
                <a:cs typeface="Arial" panose="020B0604020202020204" pitchFamily="34" charset="0"/>
              </a:rPr>
              <a:t>DÝCHACÍCH CEST</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316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unction of The Spleen - Red Pulp - White Pulp - TeachMePhysiology">
            <a:extLst>
              <a:ext uri="{FF2B5EF4-FFF2-40B4-BE49-F238E27FC236}">
                <a16:creationId xmlns:a16="http://schemas.microsoft.com/office/drawing/2014/main" id="{CC38746F-8BF2-42E4-8A4B-2CFB984F2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359" y="1055720"/>
            <a:ext cx="3778481" cy="4035473"/>
          </a:xfrm>
          <a:prstGeom prst="rect">
            <a:avLst/>
          </a:prstGeom>
          <a:noFill/>
          <a:extLst>
            <a:ext uri="{909E8E84-426E-40DD-AFC4-6F175D3DCCD1}">
              <a14:hiddenFill xmlns:a14="http://schemas.microsoft.com/office/drawing/2010/main">
                <a:solidFill>
                  <a:srgbClr val="FFFFFF"/>
                </a:solidFill>
              </a14:hiddenFill>
            </a:ext>
          </a:extLst>
        </p:spPr>
      </p:pic>
      <p:sp>
        <p:nvSpPr>
          <p:cNvPr id="472067" name="Rectangle 3">
            <a:extLst>
              <a:ext uri="{FF2B5EF4-FFF2-40B4-BE49-F238E27FC236}">
                <a16:creationId xmlns:a16="http://schemas.microsoft.com/office/drawing/2014/main" id="{3284D098-2DF5-4506-B59A-77FA3942D114}"/>
              </a:ext>
            </a:extLst>
          </p:cNvPr>
          <p:cNvSpPr>
            <a:spLocks noGrp="1" noChangeArrowheads="1"/>
          </p:cNvSpPr>
          <p:nvPr>
            <p:ph type="body" idx="1"/>
          </p:nvPr>
        </p:nvSpPr>
        <p:spPr>
          <a:xfrm>
            <a:off x="131197" y="954269"/>
            <a:ext cx="5625338" cy="5248103"/>
          </a:xfrm>
        </p:spPr>
        <p:txBody>
          <a:bodyPr>
            <a:spAutoFit/>
          </a:bodyPr>
          <a:lstStyle/>
          <a:p>
            <a:pPr>
              <a:lnSpc>
                <a:spcPct val="150000"/>
              </a:lnSpc>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vazivový obal, vazivové </a:t>
            </a:r>
            <a:r>
              <a:rPr lang="cs-CZ"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trabekuly</a:t>
            </a:r>
            <a:endPar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endParaRPr>
          </a:p>
          <a:p>
            <a:pPr>
              <a:lnSpc>
                <a:spcPct val="150000"/>
              </a:lnSpc>
              <a:buClr>
                <a:schemeClr val="tx1"/>
              </a:buClr>
              <a:defRPr/>
            </a:pPr>
            <a:r>
              <a:rPr lang="cs-CZ" altLang="cs-CZ" sz="1600" dirty="0">
                <a:latin typeface="Arial" panose="020B0604020202020204" pitchFamily="34" charset="0"/>
                <a:cs typeface="Arial" panose="020B0604020202020204" pitchFamily="34" charset="0"/>
              </a:rPr>
              <a:t>p</a:t>
            </a:r>
            <a:r>
              <a:rPr lang="en-US" altLang="cs-CZ" sz="1600" dirty="0" err="1">
                <a:latin typeface="Arial" panose="020B0604020202020204" pitchFamily="34" charset="0"/>
                <a:cs typeface="Arial" panose="020B0604020202020204" pitchFamily="34" charset="0"/>
              </a:rPr>
              <a:t>arenchym</a:t>
            </a:r>
            <a:r>
              <a:rPr lang="en-US" altLang="cs-CZ" sz="1600" dirty="0">
                <a:latin typeface="Arial" panose="020B0604020202020204" pitchFamily="34" charset="0"/>
                <a:cs typeface="Arial" panose="020B0604020202020204" pitchFamily="34" charset="0"/>
              </a:rPr>
              <a:t> </a:t>
            </a:r>
            <a:r>
              <a:rPr lang="cs-CZ" altLang="cs-CZ" sz="1600" dirty="0">
                <a:latin typeface="Arial" panose="020B0604020202020204" pitchFamily="34" charset="0"/>
                <a:cs typeface="Arial" panose="020B0604020202020204" pitchFamily="34" charset="0"/>
              </a:rPr>
              <a:t>sleziny </a:t>
            </a:r>
            <a:r>
              <a:rPr lang="en-US" altLang="cs-CZ" sz="1600" dirty="0">
                <a:latin typeface="Arial" panose="020B0604020202020204" pitchFamily="34" charset="0"/>
                <a:cs typeface="Arial" panose="020B0604020202020204" pitchFamily="34" charset="0"/>
              </a:rPr>
              <a:t>= </a:t>
            </a:r>
            <a:r>
              <a:rPr lang="cs-CZ" altLang="cs-CZ" sz="1600" dirty="0">
                <a:latin typeface="Arial" panose="020B0604020202020204" pitchFamily="34" charset="0"/>
                <a:cs typeface="Arial" panose="020B0604020202020204" pitchFamily="34" charset="0"/>
              </a:rPr>
              <a:t>„</a:t>
            </a:r>
            <a:r>
              <a:rPr lang="en-US" altLang="cs-CZ" sz="1600" dirty="0">
                <a:latin typeface="Arial" panose="020B0604020202020204" pitchFamily="34" charset="0"/>
                <a:cs typeface="Arial" panose="020B0604020202020204" pitchFamily="34" charset="0"/>
              </a:rPr>
              <a:t>pulp</a:t>
            </a:r>
            <a:r>
              <a:rPr lang="cs-CZ" altLang="cs-CZ" sz="1600" dirty="0">
                <a:latin typeface="Arial" panose="020B0604020202020204" pitchFamily="34" charset="0"/>
                <a:cs typeface="Arial" panose="020B0604020202020204" pitchFamily="34" charset="0"/>
              </a:rPr>
              <a:t>a“</a:t>
            </a:r>
            <a:endParaRPr lang="en-US" altLang="cs-CZ" sz="1600" dirty="0">
              <a:latin typeface="Arial" panose="020B0604020202020204" pitchFamily="34" charset="0"/>
              <a:cs typeface="Arial" panose="020B0604020202020204" pitchFamily="34" charset="0"/>
            </a:endParaRPr>
          </a:p>
          <a:p>
            <a:pPr>
              <a:lnSpc>
                <a:spcPct val="150000"/>
              </a:lnSpc>
              <a:buClr>
                <a:schemeClr val="tx1"/>
              </a:buClr>
              <a:defRPr/>
            </a:pPr>
            <a:r>
              <a:rPr lang="cs-CZ" altLang="cs-CZ" sz="1600" b="1" dirty="0">
                <a:latin typeface="Arial" panose="020B0604020202020204" pitchFamily="34" charset="0"/>
                <a:cs typeface="Arial" panose="020B0604020202020204" pitchFamily="34" charset="0"/>
              </a:rPr>
              <a:t>bílá</a:t>
            </a:r>
            <a:r>
              <a:rPr lang="en-US" altLang="cs-CZ" sz="1600" dirty="0">
                <a:latin typeface="Arial" panose="020B0604020202020204" pitchFamily="34" charset="0"/>
                <a:cs typeface="Arial" panose="020B0604020202020204" pitchFamily="34" charset="0"/>
              </a:rPr>
              <a:t> </a:t>
            </a:r>
            <a:r>
              <a:rPr lang="cs-CZ" altLang="cs-CZ" sz="1600" b="1" dirty="0">
                <a:latin typeface="Arial" panose="020B0604020202020204" pitchFamily="34" charset="0"/>
                <a:cs typeface="Arial" panose="020B0604020202020204" pitchFamily="34" charset="0"/>
              </a:rPr>
              <a:t>pulpa</a:t>
            </a:r>
            <a:r>
              <a:rPr lang="cs-CZ" altLang="cs-CZ" sz="1600" dirty="0">
                <a:latin typeface="Arial" panose="020B0604020202020204" pitchFamily="34" charset="0"/>
                <a:cs typeface="Arial" panose="020B0604020202020204" pitchFamily="34" charset="0"/>
              </a:rPr>
              <a:t> </a:t>
            </a:r>
            <a:r>
              <a:rPr lang="en-US" altLang="cs-CZ" sz="1600" dirty="0">
                <a:latin typeface="Arial" panose="020B0604020202020204" pitchFamily="34" charset="0"/>
                <a:cs typeface="Arial" panose="020B0604020202020204" pitchFamily="34" charset="0"/>
              </a:rPr>
              <a:t>(</a:t>
            </a:r>
            <a:r>
              <a:rPr lang="en-US" altLang="cs-CZ" sz="1600" dirty="0" err="1">
                <a:latin typeface="Arial" panose="020B0604020202020204" pitchFamily="34" charset="0"/>
                <a:cs typeface="Arial" panose="020B0604020202020204" pitchFamily="34" charset="0"/>
              </a:rPr>
              <a:t>lym</a:t>
            </a:r>
            <a:r>
              <a:rPr lang="cs-CZ" altLang="cs-CZ" sz="1600" dirty="0" err="1">
                <a:latin typeface="Arial" panose="020B0604020202020204" pitchFamily="34" charset="0"/>
                <a:cs typeface="Arial" panose="020B0604020202020204" pitchFamily="34" charset="0"/>
              </a:rPr>
              <a:t>foidní</a:t>
            </a:r>
            <a:r>
              <a:rPr lang="en-US" altLang="cs-CZ" sz="1600" dirty="0">
                <a:latin typeface="Arial" panose="020B0604020202020204" pitchFamily="34" charset="0"/>
                <a:cs typeface="Arial" panose="020B0604020202020204" pitchFamily="34" charset="0"/>
              </a:rPr>
              <a:t>)</a:t>
            </a:r>
          </a:p>
          <a:p>
            <a:pPr lvl="1">
              <a:lnSpc>
                <a:spcPct val="150000"/>
              </a:lnSpc>
              <a:buClr>
                <a:schemeClr val="tx1"/>
              </a:buClr>
              <a:buFontTx/>
              <a:buChar char="-"/>
              <a:defRPr/>
            </a:pPr>
            <a:r>
              <a:rPr lang="en-US"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periarteriol</a:t>
            </a:r>
            <a:r>
              <a:rPr lang="cs-CZ"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ární</a:t>
            </a:r>
            <a:r>
              <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rPr>
              <a:t> </a:t>
            </a:r>
            <a:r>
              <a:rPr lang="en-US"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lym</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f</a:t>
            </a:r>
            <a:r>
              <a:rPr lang="en-US"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atic</a:t>
            </a:r>
            <a:r>
              <a:rPr lang="cs-CZ"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ká</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 pochva</a:t>
            </a:r>
            <a:r>
              <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rPr>
              <a:t> - PALS </a:t>
            </a:r>
          </a:p>
          <a:p>
            <a:pPr lvl="1">
              <a:lnSpc>
                <a:spcPct val="150000"/>
              </a:lnSpc>
              <a:buClr>
                <a:schemeClr val="tx1"/>
              </a:buClr>
              <a:buFontTx/>
              <a:buChar char="-"/>
              <a:defRPr/>
            </a:pPr>
            <a:r>
              <a:rPr lang="en-US"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Malpig</a:t>
            </a:r>
            <a:r>
              <a:rPr lang="cs-CZ"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hiho</a:t>
            </a:r>
            <a:r>
              <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rPr>
              <a:t> </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tělíska</a:t>
            </a:r>
            <a:r>
              <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rPr>
              <a:t> </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 uzlíky</a:t>
            </a:r>
            <a:r>
              <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rPr>
              <a:t> </a:t>
            </a:r>
          </a:p>
          <a:p>
            <a:pPr>
              <a:lnSpc>
                <a:spcPct val="150000"/>
              </a:lnSpc>
              <a:buClr>
                <a:schemeClr val="tx1"/>
              </a:buClr>
              <a:defRPr/>
            </a:pPr>
            <a:r>
              <a:rPr lang="cs-CZ" altLang="cs-CZ" sz="1600" b="1" dirty="0">
                <a:latin typeface="Arial" panose="020B0604020202020204" pitchFamily="34" charset="0"/>
                <a:cs typeface="Arial" panose="020B0604020202020204" pitchFamily="34" charset="0"/>
              </a:rPr>
              <a:t>červená</a:t>
            </a:r>
            <a:r>
              <a:rPr lang="en-US" altLang="cs-CZ" sz="1600" dirty="0">
                <a:latin typeface="Arial" panose="020B0604020202020204" pitchFamily="34" charset="0"/>
                <a:cs typeface="Arial" panose="020B0604020202020204" pitchFamily="34" charset="0"/>
              </a:rPr>
              <a:t> </a:t>
            </a:r>
            <a:r>
              <a:rPr lang="cs-CZ" altLang="cs-CZ" sz="1600" b="1" dirty="0">
                <a:latin typeface="Arial" panose="020B0604020202020204" pitchFamily="34" charset="0"/>
                <a:cs typeface="Arial" panose="020B0604020202020204" pitchFamily="34" charset="0"/>
              </a:rPr>
              <a:t>pulpa</a:t>
            </a:r>
            <a:r>
              <a:rPr lang="cs-CZ" altLang="cs-CZ" sz="1600" dirty="0">
                <a:latin typeface="Arial" panose="020B0604020202020204" pitchFamily="34" charset="0"/>
                <a:cs typeface="Arial" panose="020B0604020202020204" pitchFamily="34" charset="0"/>
              </a:rPr>
              <a:t> </a:t>
            </a:r>
            <a:r>
              <a:rPr lang="en-US" altLang="cs-CZ" sz="1600" dirty="0">
                <a:latin typeface="Arial" panose="020B0604020202020204" pitchFamily="34" charset="0"/>
                <a:cs typeface="Arial" panose="020B0604020202020204" pitchFamily="34" charset="0"/>
              </a:rPr>
              <a:t>(n</a:t>
            </a:r>
            <a:r>
              <a:rPr lang="cs-CZ" altLang="cs-CZ" sz="1600" dirty="0">
                <a:latin typeface="Arial" panose="020B0604020202020204" pitchFamily="34" charset="0"/>
                <a:cs typeface="Arial" panose="020B0604020202020204" pitchFamily="34" charset="0"/>
              </a:rPr>
              <a:t>e</a:t>
            </a:r>
            <a:r>
              <a:rPr lang="en-US" altLang="cs-CZ" sz="1600" dirty="0" err="1">
                <a:latin typeface="Arial" panose="020B0604020202020204" pitchFamily="34" charset="0"/>
                <a:cs typeface="Arial" panose="020B0604020202020204" pitchFamily="34" charset="0"/>
              </a:rPr>
              <a:t>lym</a:t>
            </a:r>
            <a:r>
              <a:rPr lang="cs-CZ" altLang="cs-CZ" sz="1600" dirty="0" err="1">
                <a:latin typeface="Arial" panose="020B0604020202020204" pitchFamily="34" charset="0"/>
                <a:cs typeface="Arial" panose="020B0604020202020204" pitchFamily="34" charset="0"/>
              </a:rPr>
              <a:t>foidní</a:t>
            </a:r>
            <a:r>
              <a:rPr lang="en-US" altLang="cs-CZ" sz="1600" dirty="0">
                <a:latin typeface="Arial" panose="020B0604020202020204" pitchFamily="34" charset="0"/>
                <a:cs typeface="Arial" panose="020B0604020202020204" pitchFamily="34" charset="0"/>
              </a:rPr>
              <a:t>)</a:t>
            </a:r>
            <a:endPar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endParaRPr>
          </a:p>
          <a:p>
            <a:pPr lvl="1">
              <a:lnSpc>
                <a:spcPct val="150000"/>
              </a:lnSpc>
              <a:buClr>
                <a:schemeClr val="tx1"/>
              </a:buClr>
              <a:buFontTx/>
              <a:buChar char="-"/>
              <a:defRPr/>
            </a:pPr>
            <a:r>
              <a:rPr lang="en-US"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Billroth</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ovy provazce</a:t>
            </a:r>
            <a:r>
              <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rPr>
              <a:t> </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 síť retikulárních vláken a buněk mezi venózními sinusy</a:t>
            </a:r>
            <a:endPar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endParaRPr>
          </a:p>
          <a:p>
            <a:pPr lvl="1">
              <a:lnSpc>
                <a:spcPct val="150000"/>
              </a:lnSpc>
              <a:buClr>
                <a:schemeClr val="tx1"/>
              </a:buClr>
              <a:buFontTx/>
              <a:buChar char="-"/>
              <a:defRPr/>
            </a:pPr>
            <a:r>
              <a:rPr lang="en-US"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ven</a:t>
            </a:r>
            <a:r>
              <a:rPr lang="cs-CZ"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ózní</a:t>
            </a:r>
            <a:r>
              <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rPr>
              <a:t> sinus</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y</a:t>
            </a:r>
            <a:endPar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endParaRPr>
          </a:p>
          <a:p>
            <a:pPr>
              <a:lnSpc>
                <a:spcPct val="150000"/>
              </a:lnSpc>
              <a:buClr>
                <a:schemeClr val="tx1"/>
              </a:buClr>
              <a:defRPr/>
            </a:pPr>
            <a:r>
              <a:rPr lang="en-US" altLang="cs-CZ" sz="1600" b="1" dirty="0">
                <a:latin typeface="Arial" panose="020B0604020202020204" pitchFamily="34" charset="0"/>
                <a:cs typeface="Arial" panose="020B0604020202020204" pitchFamily="34" charset="0"/>
              </a:rPr>
              <a:t>margin</a:t>
            </a:r>
            <a:r>
              <a:rPr lang="cs-CZ" altLang="cs-CZ" sz="1600" b="1" dirty="0">
                <a:latin typeface="Arial" panose="020B0604020202020204" pitchFamily="34" charset="0"/>
                <a:cs typeface="Arial" panose="020B0604020202020204" pitchFamily="34" charset="0"/>
              </a:rPr>
              <a:t>á</a:t>
            </a:r>
            <a:r>
              <a:rPr lang="en-US" altLang="cs-CZ" sz="1600" b="1" dirty="0">
                <a:latin typeface="Arial" panose="020B0604020202020204" pitchFamily="34" charset="0"/>
                <a:cs typeface="Arial" panose="020B0604020202020204" pitchFamily="34" charset="0"/>
              </a:rPr>
              <a:t>l</a:t>
            </a:r>
            <a:r>
              <a:rPr lang="cs-CZ" altLang="cs-CZ" sz="1600" b="1" dirty="0">
                <a:latin typeface="Arial" panose="020B0604020202020204" pitchFamily="34" charset="0"/>
                <a:cs typeface="Arial" panose="020B0604020202020204" pitchFamily="34" charset="0"/>
              </a:rPr>
              <a:t>ní zóna </a:t>
            </a:r>
            <a:r>
              <a:rPr lang="cs-CZ" altLang="cs-CZ" sz="1600" dirty="0">
                <a:latin typeface="Arial" panose="020B0604020202020204" pitchFamily="34" charset="0"/>
                <a:cs typeface="Arial" panose="020B0604020202020204" pitchFamily="34" charset="0"/>
              </a:rPr>
              <a:t>– okrajová zóna mezi bílou a červenou pulpou, obsahuje zejména antigen prezentující buňky a makrofágy</a:t>
            </a:r>
            <a:endParaRPr lang="en-US" altLang="cs-CZ" sz="1600" dirty="0">
              <a:latin typeface="Arial" panose="020B0604020202020204" pitchFamily="34" charset="0"/>
              <a:cs typeface="Arial" panose="020B0604020202020204" pitchFamily="34" charset="0"/>
            </a:endParaRPr>
          </a:p>
        </p:txBody>
      </p:sp>
      <p:sp>
        <p:nvSpPr>
          <p:cNvPr id="2" name="Obdélník 1">
            <a:extLst>
              <a:ext uri="{FF2B5EF4-FFF2-40B4-BE49-F238E27FC236}">
                <a16:creationId xmlns:a16="http://schemas.microsoft.com/office/drawing/2014/main" id="{5A1139F6-B5DC-45B2-B3F9-088124F175A7}"/>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7116AFD6-D22F-4EFE-A137-0FA1866113CB}"/>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2CFB7796-D1D3-969F-261B-CAA78574E7BC}"/>
              </a:ext>
            </a:extLst>
          </p:cNvPr>
          <p:cNvSpPr txBox="1"/>
          <p:nvPr/>
        </p:nvSpPr>
        <p:spPr>
          <a:xfrm>
            <a:off x="131197" y="416841"/>
            <a:ext cx="4583622" cy="456535"/>
          </a:xfrm>
          <a:prstGeom prst="rect">
            <a:avLst/>
          </a:prstGeom>
          <a:noFill/>
        </p:spPr>
        <p:txBody>
          <a:bodyPr wrap="square">
            <a:spAutoFit/>
          </a:bodyPr>
          <a:lstStyle/>
          <a:p>
            <a:pPr>
              <a:lnSpc>
                <a:spcPct val="150000"/>
              </a:lnSpc>
            </a:pPr>
            <a:r>
              <a:rPr lang="cs-CZ" b="1" dirty="0">
                <a:solidFill>
                  <a:srgbClr val="0000DC"/>
                </a:solidFill>
                <a:latin typeface="Arial" panose="020B0604020202020204" pitchFamily="34" charset="0"/>
                <a:cs typeface="Arial" panose="020B0604020202020204" pitchFamily="34" charset="0"/>
              </a:rPr>
              <a:t>Stavba</a:t>
            </a:r>
            <a:endParaRPr lang="en-US" b="1" dirty="0">
              <a:solidFill>
                <a:srgbClr val="0000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482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0127_0001"/>
          <p:cNvPicPr>
            <a:picLocks noChangeAspect="1" noChangeArrowheads="1"/>
          </p:cNvPicPr>
          <p:nvPr/>
        </p:nvPicPr>
        <p:blipFill>
          <a:blip r:embed="rId3">
            <a:lum contrast="12000"/>
            <a:extLst>
              <a:ext uri="{28A0092B-C50C-407E-A947-70E740481C1C}">
                <a14:useLocalDpi xmlns:a14="http://schemas.microsoft.com/office/drawing/2010/main" val="0"/>
              </a:ext>
            </a:extLst>
          </a:blip>
          <a:srcRect l="40720" t="15913" r="15294" b="26169"/>
          <a:stretch>
            <a:fillRect/>
          </a:stretch>
        </p:blipFill>
        <p:spPr bwMode="auto">
          <a:xfrm>
            <a:off x="717394" y="728599"/>
            <a:ext cx="7144477" cy="602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ovéPole 2"/>
          <p:cNvSpPr txBox="1">
            <a:spLocks noChangeArrowheads="1"/>
          </p:cNvSpPr>
          <p:nvPr/>
        </p:nvSpPr>
        <p:spPr bwMode="auto">
          <a:xfrm>
            <a:off x="7793038" y="6524625"/>
            <a:ext cx="9096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Ross, Romrell</a:t>
            </a:r>
            <a:endParaRPr lang="cs-CZ" altLang="cs-CZ" sz="1800">
              <a:solidFill>
                <a:srgbClr val="020202"/>
              </a:solidFill>
            </a:endParaRPr>
          </a:p>
        </p:txBody>
      </p:sp>
      <p:sp>
        <p:nvSpPr>
          <p:cNvPr id="2" name="Obdélník 1">
            <a:extLst>
              <a:ext uri="{FF2B5EF4-FFF2-40B4-BE49-F238E27FC236}">
                <a16:creationId xmlns:a16="http://schemas.microsoft.com/office/drawing/2014/main" id="{89E4B059-D3EA-48B1-9A69-0D49203077E8}"/>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5A706729-424F-4A98-84E3-9861EBE3B9F2}"/>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165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CE3C0E-C0E7-46F5-85C5-F694B803AED2}"/>
              </a:ext>
            </a:extLst>
          </p:cNvPr>
          <p:cNvSpPr>
            <a:spLocks noGrp="1"/>
          </p:cNvSpPr>
          <p:nvPr>
            <p:ph type="sldNum" sz="quarter" idx="10"/>
          </p:nvPr>
        </p:nvSpPr>
        <p:spPr/>
        <p:txBody>
          <a:bodyPr/>
          <a:lstStyle/>
          <a:p>
            <a:pPr>
              <a:defRPr/>
            </a:pPr>
            <a:fld id="{95ECBF7F-5ECC-4CC9-83D6-56247CB52926}" type="slidenum">
              <a:rPr lang="cs-CZ" altLang="cs-CZ"/>
              <a:pPr>
                <a:defRPr/>
              </a:pPr>
              <a:t>42</a:t>
            </a:fld>
            <a:endParaRPr lang="cs-CZ" altLang="cs-CZ"/>
          </a:p>
        </p:txBody>
      </p:sp>
      <p:pic>
        <p:nvPicPr>
          <p:cNvPr id="36867"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6227" y="832104"/>
            <a:ext cx="7818386" cy="586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0127_0001"/>
          <p:cNvPicPr>
            <a:picLocks noChangeAspect="1" noChangeArrowheads="1"/>
          </p:cNvPicPr>
          <p:nvPr/>
        </p:nvPicPr>
        <p:blipFill>
          <a:blip r:embed="rId3">
            <a:lum contrast="12000"/>
            <a:extLst>
              <a:ext uri="{28A0092B-C50C-407E-A947-70E740481C1C}">
                <a14:useLocalDpi xmlns:a14="http://schemas.microsoft.com/office/drawing/2010/main" val="0"/>
              </a:ext>
            </a:extLst>
          </a:blip>
          <a:srcRect l="44260" t="23325" r="23885" b="30904"/>
          <a:stretch>
            <a:fillRect/>
          </a:stretch>
        </p:blipFill>
        <p:spPr bwMode="auto">
          <a:xfrm>
            <a:off x="179387" y="646621"/>
            <a:ext cx="29241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a:extLst>
              <a:ext uri="{FF2B5EF4-FFF2-40B4-BE49-F238E27FC236}">
                <a16:creationId xmlns:a16="http://schemas.microsoft.com/office/drawing/2014/main" id="{4A82F2EE-EC01-4E9A-A33E-2C358B7E700B}"/>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4B79F429-D853-4F32-BC1D-91D7F064B2E0}"/>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1162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Lymfatický systém - 12"/>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l="16872" t="8192" r="19858" b="8020"/>
          <a:stretch>
            <a:fillRect/>
          </a:stretch>
        </p:blipFill>
        <p:spPr bwMode="auto">
          <a:xfrm>
            <a:off x="71438" y="107950"/>
            <a:ext cx="507682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4"/>
          <p:cNvSpPr txBox="1">
            <a:spLocks noChangeArrowheads="1"/>
          </p:cNvSpPr>
          <p:nvPr/>
        </p:nvSpPr>
        <p:spPr bwMode="auto">
          <a:xfrm>
            <a:off x="5744328" y="613870"/>
            <a:ext cx="1184940" cy="369332"/>
          </a:xfrm>
          <a:prstGeom prst="rect">
            <a:avLst/>
          </a:prstGeom>
          <a:noFill/>
          <a:ln>
            <a:noFill/>
          </a:ln>
          <a:effec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dirty="0"/>
              <a:t>bílá pulpa</a:t>
            </a:r>
          </a:p>
        </p:txBody>
      </p:sp>
      <p:sp>
        <p:nvSpPr>
          <p:cNvPr id="37892" name="Line 5"/>
          <p:cNvSpPr>
            <a:spLocks noChangeShapeType="1"/>
          </p:cNvSpPr>
          <p:nvPr/>
        </p:nvSpPr>
        <p:spPr bwMode="auto">
          <a:xfrm flipH="1" flipV="1">
            <a:off x="7451725" y="4437063"/>
            <a:ext cx="433388" cy="144462"/>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3" name="Line 6"/>
          <p:cNvSpPr>
            <a:spLocks noChangeShapeType="1"/>
          </p:cNvSpPr>
          <p:nvPr/>
        </p:nvSpPr>
        <p:spPr bwMode="auto">
          <a:xfrm flipH="1">
            <a:off x="6804025" y="4652963"/>
            <a:ext cx="1081088" cy="504825"/>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4" name="Line 7"/>
          <p:cNvSpPr>
            <a:spLocks noChangeShapeType="1"/>
          </p:cNvSpPr>
          <p:nvPr/>
        </p:nvSpPr>
        <p:spPr bwMode="auto">
          <a:xfrm flipH="1">
            <a:off x="7667625" y="4797425"/>
            <a:ext cx="433388" cy="503238"/>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7895" name="Obrázek 2"/>
          <p:cNvPicPr>
            <a:picLocks noChangeAspect="1"/>
          </p:cNvPicPr>
          <p:nvPr/>
        </p:nvPicPr>
        <p:blipFill>
          <a:blip r:embed="rId5">
            <a:extLst>
              <a:ext uri="{28A0092B-C50C-407E-A947-70E740481C1C}">
                <a14:useLocalDpi xmlns:a14="http://schemas.microsoft.com/office/drawing/2010/main" val="0"/>
              </a:ext>
            </a:extLst>
          </a:blip>
          <a:srcRect l="10811" t="3233" r="20070" b="27930"/>
          <a:stretch>
            <a:fillRect/>
          </a:stretch>
        </p:blipFill>
        <p:spPr bwMode="auto">
          <a:xfrm>
            <a:off x="5219700" y="1433513"/>
            <a:ext cx="3889375"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896" name="Přímá spojnice se šipkou 2"/>
          <p:cNvCxnSpPr>
            <a:cxnSpLocks noChangeShapeType="1"/>
            <a:stCxn id="37891" idx="2"/>
          </p:cNvCxnSpPr>
          <p:nvPr/>
        </p:nvCxnSpPr>
        <p:spPr bwMode="auto">
          <a:xfrm flipH="1">
            <a:off x="4526485" y="983202"/>
            <a:ext cx="1810313" cy="1961166"/>
          </a:xfrm>
          <a:prstGeom prst="straightConnector1">
            <a:avLst/>
          </a:prstGeom>
          <a:noFill/>
          <a:ln w="28575" algn="ctr">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97" name="Přímá spojnice se šipkou 10"/>
          <p:cNvCxnSpPr>
            <a:cxnSpLocks noChangeShapeType="1"/>
            <a:stCxn id="37891" idx="2"/>
          </p:cNvCxnSpPr>
          <p:nvPr/>
        </p:nvCxnSpPr>
        <p:spPr bwMode="auto">
          <a:xfrm flipH="1">
            <a:off x="3218688" y="983202"/>
            <a:ext cx="3118110" cy="1659414"/>
          </a:xfrm>
          <a:prstGeom prst="straightConnector1">
            <a:avLst/>
          </a:prstGeom>
          <a:noFill/>
          <a:ln w="28575" algn="ctr">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99" name="Přímá spojnice se šipkou 12"/>
          <p:cNvCxnSpPr>
            <a:cxnSpLocks noChangeShapeType="1"/>
            <a:stCxn id="37891" idx="2"/>
          </p:cNvCxnSpPr>
          <p:nvPr/>
        </p:nvCxnSpPr>
        <p:spPr bwMode="auto">
          <a:xfrm>
            <a:off x="6336798" y="983202"/>
            <a:ext cx="729800" cy="1430814"/>
          </a:xfrm>
          <a:prstGeom prst="straightConnector1">
            <a:avLst/>
          </a:prstGeom>
          <a:noFill/>
          <a:ln w="28575" algn="ctr">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901" name="TextovéPole 12"/>
          <p:cNvSpPr txBox="1">
            <a:spLocks noChangeArrowheads="1"/>
          </p:cNvSpPr>
          <p:nvPr/>
        </p:nvSpPr>
        <p:spPr bwMode="auto">
          <a:xfrm>
            <a:off x="101600" y="4565650"/>
            <a:ext cx="5826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Sobotta</a:t>
            </a:r>
            <a:endParaRPr lang="cs-CZ" altLang="cs-CZ" sz="1800">
              <a:solidFill>
                <a:srgbClr val="020202"/>
              </a:solidFill>
            </a:endParaRPr>
          </a:p>
        </p:txBody>
      </p:sp>
      <p:sp>
        <p:nvSpPr>
          <p:cNvPr id="4" name="Obdélník 3">
            <a:extLst>
              <a:ext uri="{FF2B5EF4-FFF2-40B4-BE49-F238E27FC236}">
                <a16:creationId xmlns:a16="http://schemas.microsoft.com/office/drawing/2014/main" id="{E9F47D39-C73F-407F-AE38-464BC76D33D1}"/>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ovéPole 4">
            <a:extLst>
              <a:ext uri="{FF2B5EF4-FFF2-40B4-BE49-F238E27FC236}">
                <a16:creationId xmlns:a16="http://schemas.microsoft.com/office/drawing/2014/main" id="{C13C805D-7E57-40AF-A330-06B3E84D712C}"/>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581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Lymfatický systém - 13"/>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50825" y="142875"/>
            <a:ext cx="4275138" cy="65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Lymfatický systém - 14"/>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4643438" y="115888"/>
            <a:ext cx="4087812"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5"/>
          <p:cNvSpPr>
            <a:spLocks noChangeArrowheads="1"/>
          </p:cNvSpPr>
          <p:nvPr/>
        </p:nvSpPr>
        <p:spPr bwMode="auto">
          <a:xfrm>
            <a:off x="7043738" y="836613"/>
            <a:ext cx="9925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dirty="0" err="1">
                <a:solidFill>
                  <a:srgbClr val="020202"/>
                </a:solidFill>
              </a:rPr>
              <a:t>mezotel</a:t>
            </a:r>
            <a:endParaRPr lang="cs-CZ" altLang="cs-CZ" sz="1800" dirty="0">
              <a:solidFill>
                <a:srgbClr val="020202"/>
              </a:solidFill>
            </a:endParaRPr>
          </a:p>
        </p:txBody>
      </p:sp>
      <p:sp>
        <p:nvSpPr>
          <p:cNvPr id="39941" name="Line 6"/>
          <p:cNvSpPr>
            <a:spLocks noChangeShapeType="1"/>
          </p:cNvSpPr>
          <p:nvPr/>
        </p:nvSpPr>
        <p:spPr bwMode="auto">
          <a:xfrm flipH="1" flipV="1">
            <a:off x="6588125" y="981075"/>
            <a:ext cx="504825" cy="71438"/>
          </a:xfrm>
          <a:prstGeom prst="line">
            <a:avLst/>
          </a:prstGeom>
          <a:noFill/>
          <a:ln w="28575">
            <a:solidFill>
              <a:srgbClr val="020202"/>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2" name="Rectangle 7"/>
          <p:cNvSpPr>
            <a:spLocks noChangeArrowheads="1"/>
          </p:cNvSpPr>
          <p:nvPr/>
        </p:nvSpPr>
        <p:spPr bwMode="auto">
          <a:xfrm>
            <a:off x="7461314" y="1546541"/>
            <a:ext cx="1555750" cy="366713"/>
          </a:xfrm>
          <a:prstGeom prst="rect">
            <a:avLst/>
          </a:prstGeom>
          <a:noFill/>
          <a:ln>
            <a:noFill/>
          </a:ln>
          <a:effectLst/>
        </p:spPr>
        <p:txBody>
          <a:bodyPr wrap="none">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dirty="0" err="1"/>
              <a:t>capsula</a:t>
            </a:r>
            <a:r>
              <a:rPr lang="cs-CZ" altLang="cs-CZ" sz="1800" dirty="0"/>
              <a:t> </a:t>
            </a:r>
            <a:r>
              <a:rPr lang="cs-CZ" altLang="cs-CZ" sz="1800" dirty="0" err="1"/>
              <a:t>lienis</a:t>
            </a:r>
            <a:endParaRPr lang="cs-CZ" altLang="cs-CZ" sz="1800" dirty="0"/>
          </a:p>
        </p:txBody>
      </p:sp>
      <p:sp>
        <p:nvSpPr>
          <p:cNvPr id="39943" name="Rectangle 8"/>
          <p:cNvSpPr>
            <a:spLocks noChangeArrowheads="1"/>
          </p:cNvSpPr>
          <p:nvPr/>
        </p:nvSpPr>
        <p:spPr bwMode="auto">
          <a:xfrm>
            <a:off x="8010356" y="2731883"/>
            <a:ext cx="1120820" cy="369332"/>
          </a:xfrm>
          <a:prstGeom prst="rect">
            <a:avLst/>
          </a:prstGeom>
          <a:noFill/>
          <a:ln>
            <a:noFill/>
          </a:ln>
          <a:effectLst/>
        </p:spPr>
        <p:txBody>
          <a:bodyPr wrap="none">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dirty="0" err="1"/>
              <a:t>trabekuly</a:t>
            </a:r>
            <a:endParaRPr lang="cs-CZ" altLang="cs-CZ" sz="1800" dirty="0"/>
          </a:p>
        </p:txBody>
      </p:sp>
      <p:sp>
        <p:nvSpPr>
          <p:cNvPr id="4" name="Obdélník 3">
            <a:extLst>
              <a:ext uri="{FF2B5EF4-FFF2-40B4-BE49-F238E27FC236}">
                <a16:creationId xmlns:a16="http://schemas.microsoft.com/office/drawing/2014/main" id="{2667E379-31FE-47CC-BB7D-F2284556599A}"/>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ovéPole 4">
            <a:extLst>
              <a:ext uri="{FF2B5EF4-FFF2-40B4-BE49-F238E27FC236}">
                <a16:creationId xmlns:a16="http://schemas.microsoft.com/office/drawing/2014/main" id="{1672FDFB-FC8C-4765-A7B4-5ADFDEA29417}"/>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sp>
        <p:nvSpPr>
          <p:cNvPr id="2" name="Line 6">
            <a:extLst>
              <a:ext uri="{FF2B5EF4-FFF2-40B4-BE49-F238E27FC236}">
                <a16:creationId xmlns:a16="http://schemas.microsoft.com/office/drawing/2014/main" id="{8F1BA388-D1BC-4445-8545-A1E8D3A3D009}"/>
              </a:ext>
            </a:extLst>
          </p:cNvPr>
          <p:cNvSpPr>
            <a:spLocks noChangeShapeType="1"/>
          </p:cNvSpPr>
          <p:nvPr/>
        </p:nvSpPr>
        <p:spPr bwMode="auto">
          <a:xfrm flipH="1">
            <a:off x="6588123" y="1913254"/>
            <a:ext cx="1555748" cy="1031113"/>
          </a:xfrm>
          <a:prstGeom prst="line">
            <a:avLst/>
          </a:prstGeom>
          <a:noFill/>
          <a:ln w="28575">
            <a:solidFill>
              <a:srgbClr val="020202"/>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Line 6">
            <a:extLst>
              <a:ext uri="{FF2B5EF4-FFF2-40B4-BE49-F238E27FC236}">
                <a16:creationId xmlns:a16="http://schemas.microsoft.com/office/drawing/2014/main" id="{C04F1D40-B686-4BEC-AEC0-5D9C4D1E8A08}"/>
              </a:ext>
            </a:extLst>
          </p:cNvPr>
          <p:cNvSpPr>
            <a:spLocks noChangeShapeType="1"/>
          </p:cNvSpPr>
          <p:nvPr/>
        </p:nvSpPr>
        <p:spPr bwMode="auto">
          <a:xfrm flipH="1">
            <a:off x="6062662" y="3330491"/>
            <a:ext cx="2322385" cy="3042295"/>
          </a:xfrm>
          <a:prstGeom prst="line">
            <a:avLst/>
          </a:prstGeom>
          <a:noFill/>
          <a:ln w="28575">
            <a:solidFill>
              <a:srgbClr val="020202"/>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23425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Lymfatický systém - 12"/>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l="18755" t="5727" r="53680" b="19022"/>
          <a:stretch>
            <a:fillRect/>
          </a:stretch>
        </p:blipFill>
        <p:spPr bwMode="auto">
          <a:xfrm>
            <a:off x="468313" y="1484313"/>
            <a:ext cx="329088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2" name="Text Box 4">
            <a:extLst>
              <a:ext uri="{FF2B5EF4-FFF2-40B4-BE49-F238E27FC236}">
                <a16:creationId xmlns:a16="http://schemas.microsoft.com/office/drawing/2014/main" id="{B236DD33-344B-4757-B0FE-C115D4444284}"/>
              </a:ext>
            </a:extLst>
          </p:cNvPr>
          <p:cNvSpPr txBox="1">
            <a:spLocks noChangeArrowheads="1"/>
          </p:cNvSpPr>
          <p:nvPr/>
        </p:nvSpPr>
        <p:spPr bwMode="auto">
          <a:xfrm>
            <a:off x="177800" y="671512"/>
            <a:ext cx="12105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dirty="0">
                <a:solidFill>
                  <a:srgbClr val="020202"/>
                </a:solidFill>
                <a:effectLst>
                  <a:outerShdw blurRad="38100" dist="38100" dir="2700000" algn="tl">
                    <a:srgbClr val="FFFFFF"/>
                  </a:outerShdw>
                </a:effectLst>
                <a:latin typeface="Arial" charset="0"/>
              </a:rPr>
              <a:t>bílá pulpa</a:t>
            </a:r>
          </a:p>
        </p:txBody>
      </p:sp>
      <p:sp>
        <p:nvSpPr>
          <p:cNvPr id="41988" name="Line 5"/>
          <p:cNvSpPr>
            <a:spLocks noChangeShapeType="1"/>
          </p:cNvSpPr>
          <p:nvPr/>
        </p:nvSpPr>
        <p:spPr bwMode="auto">
          <a:xfrm>
            <a:off x="847782" y="990165"/>
            <a:ext cx="1923994" cy="2294373"/>
          </a:xfrm>
          <a:prstGeom prst="line">
            <a:avLst/>
          </a:prstGeom>
          <a:noFill/>
          <a:ln w="28575">
            <a:solidFill>
              <a:srgbClr val="020202"/>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89" name="Line 6"/>
          <p:cNvSpPr>
            <a:spLocks noChangeShapeType="1"/>
          </p:cNvSpPr>
          <p:nvPr/>
        </p:nvSpPr>
        <p:spPr bwMode="auto">
          <a:xfrm>
            <a:off x="847781" y="990165"/>
            <a:ext cx="1203269" cy="2078473"/>
          </a:xfrm>
          <a:prstGeom prst="line">
            <a:avLst/>
          </a:prstGeom>
          <a:noFill/>
          <a:ln w="28575">
            <a:solidFill>
              <a:srgbClr val="020202"/>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1990"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38100"/>
            <a:ext cx="4608513"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Line 6"/>
          <p:cNvSpPr>
            <a:spLocks noChangeShapeType="1"/>
          </p:cNvSpPr>
          <p:nvPr/>
        </p:nvSpPr>
        <p:spPr bwMode="auto">
          <a:xfrm>
            <a:off x="3732268" y="990165"/>
            <a:ext cx="2568520" cy="1070410"/>
          </a:xfrm>
          <a:prstGeom prst="line">
            <a:avLst/>
          </a:prstGeom>
          <a:noFill/>
          <a:ln w="28575">
            <a:solidFill>
              <a:srgbClr val="020202"/>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2" name="Ovál 1"/>
          <p:cNvSpPr>
            <a:spLocks noChangeArrowheads="1"/>
          </p:cNvSpPr>
          <p:nvPr/>
        </p:nvSpPr>
        <p:spPr bwMode="auto">
          <a:xfrm>
            <a:off x="4918075" y="1484313"/>
            <a:ext cx="3109913" cy="2449512"/>
          </a:xfrm>
          <a:prstGeom prst="ellipse">
            <a:avLst/>
          </a:prstGeom>
          <a:noFill/>
          <a:ln w="28575" algn="ctr">
            <a:solidFill>
              <a:srgbClr val="020202"/>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2" name="Obdélník 1">
            <a:extLst>
              <a:ext uri="{FF2B5EF4-FFF2-40B4-BE49-F238E27FC236}">
                <a16:creationId xmlns:a16="http://schemas.microsoft.com/office/drawing/2014/main" id="{CEA9B7EF-A6A3-45E5-9F56-0AE368D4B023}"/>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F7E43145-8A09-491E-9BFD-7562F0C90296}"/>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596C4339-8BEC-41F6-9FC8-2D857EA4BFBC}"/>
              </a:ext>
            </a:extLst>
          </p:cNvPr>
          <p:cNvSpPr txBox="1"/>
          <p:nvPr/>
        </p:nvSpPr>
        <p:spPr>
          <a:xfrm>
            <a:off x="2700338" y="620833"/>
            <a:ext cx="1366837" cy="369332"/>
          </a:xfrm>
          <a:prstGeom prst="rect">
            <a:avLst/>
          </a:prstGeom>
          <a:noFill/>
        </p:spPr>
        <p:txBody>
          <a:bodyPr wrap="square">
            <a:spAutoFit/>
          </a:bodyPr>
          <a:lstStyle/>
          <a:p>
            <a:pPr eaLnBrk="1" hangingPunct="1">
              <a:defRPr/>
            </a:pPr>
            <a:r>
              <a:rPr lang="cs-CZ" altLang="cs-CZ" dirty="0">
                <a:solidFill>
                  <a:srgbClr val="020202"/>
                </a:solidFill>
                <a:latin typeface="Arial" charset="0"/>
              </a:rPr>
              <a:t>a. </a:t>
            </a:r>
            <a:r>
              <a:rPr lang="cs-CZ" altLang="cs-CZ" dirty="0" err="1">
                <a:solidFill>
                  <a:srgbClr val="020202"/>
                </a:solidFill>
                <a:latin typeface="Arial" charset="0"/>
              </a:rPr>
              <a:t>centralis</a:t>
            </a:r>
            <a:endParaRPr lang="cs-CZ" altLang="cs-CZ" dirty="0">
              <a:solidFill>
                <a:srgbClr val="020202"/>
              </a:solidFill>
              <a:latin typeface="Arial" charset="0"/>
            </a:endParaRPr>
          </a:p>
        </p:txBody>
      </p:sp>
    </p:spTree>
    <p:extLst>
      <p:ext uri="{BB962C8B-B14F-4D97-AF65-F5344CB8AC3E}">
        <p14:creationId xmlns:p14="http://schemas.microsoft.com/office/powerpoint/2010/main" val="1395547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EA9B7EF-A6A3-45E5-9F56-0AE368D4B023}"/>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F7E43145-8A09-491E-9BFD-7562F0C90296}"/>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B156953D-6196-3FC4-4D1C-7DD76E0D54DE}"/>
              </a:ext>
            </a:extLst>
          </p:cNvPr>
          <p:cNvSpPr txBox="1">
            <a:spLocks noChangeArrowheads="1"/>
          </p:cNvSpPr>
          <p:nvPr/>
        </p:nvSpPr>
        <p:spPr bwMode="auto">
          <a:xfrm>
            <a:off x="44285" y="541685"/>
            <a:ext cx="65923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dirty="0">
                <a:solidFill>
                  <a:srgbClr val="020202"/>
                </a:solidFill>
                <a:effectLst>
                  <a:outerShdw blurRad="38100" dist="38100" dir="2700000" algn="tl">
                    <a:srgbClr val="FFFFFF"/>
                  </a:outerShdw>
                </a:effectLst>
                <a:latin typeface="Arial" charset="0"/>
              </a:rPr>
              <a:t>PALS – </a:t>
            </a:r>
            <a:r>
              <a:rPr lang="cs-CZ" altLang="cs-CZ" dirty="0" err="1">
                <a:solidFill>
                  <a:srgbClr val="020202"/>
                </a:solidFill>
                <a:effectLst>
                  <a:outerShdw blurRad="38100" dist="38100" dir="2700000" algn="tl">
                    <a:srgbClr val="FFFFFF"/>
                  </a:outerShdw>
                </a:effectLst>
                <a:latin typeface="Arial" charset="0"/>
              </a:rPr>
              <a:t>periarteriolární</a:t>
            </a:r>
            <a:r>
              <a:rPr lang="cs-CZ" altLang="cs-CZ" dirty="0">
                <a:solidFill>
                  <a:srgbClr val="020202"/>
                </a:solidFill>
                <a:effectLst>
                  <a:outerShdw blurRad="38100" dist="38100" dir="2700000" algn="tl">
                    <a:srgbClr val="FFFFFF"/>
                  </a:outerShdw>
                </a:effectLst>
                <a:latin typeface="Arial" charset="0"/>
              </a:rPr>
              <a:t> lymfatická pochva – kolem </a:t>
            </a:r>
            <a:r>
              <a:rPr lang="cs-CZ" altLang="cs-CZ" dirty="0" err="1">
                <a:solidFill>
                  <a:srgbClr val="020202"/>
                </a:solidFill>
                <a:effectLst>
                  <a:outerShdw blurRad="38100" dist="38100" dir="2700000" algn="tl">
                    <a:srgbClr val="FFFFFF"/>
                  </a:outerShdw>
                </a:effectLst>
                <a:latin typeface="Arial" charset="0"/>
              </a:rPr>
              <a:t>aa.centrales</a:t>
            </a:r>
            <a:endParaRPr lang="cs-CZ" altLang="cs-CZ" dirty="0">
              <a:solidFill>
                <a:srgbClr val="020202"/>
              </a:solidFill>
              <a:effectLst>
                <a:outerShdw blurRad="38100" dist="38100" dir="2700000" algn="tl">
                  <a:srgbClr val="FFFFFF"/>
                </a:outerShdw>
              </a:effectLst>
              <a:latin typeface="Arial" charset="0"/>
            </a:endParaRPr>
          </a:p>
        </p:txBody>
      </p:sp>
      <p:pic>
        <p:nvPicPr>
          <p:cNvPr id="9" name="Obrázek 8" descr="Obsah obrázku text, mapa, Grafika, grafický design&#10;&#10;Popis byl vytvořen automaticky">
            <a:extLst>
              <a:ext uri="{FF2B5EF4-FFF2-40B4-BE49-F238E27FC236}">
                <a16:creationId xmlns:a16="http://schemas.microsoft.com/office/drawing/2014/main" id="{E3139E97-80FF-D0A8-C277-9FAF06BF29BE}"/>
              </a:ext>
            </a:extLst>
          </p:cNvPr>
          <p:cNvPicPr>
            <a:picLocks noChangeAspect="1"/>
          </p:cNvPicPr>
          <p:nvPr/>
        </p:nvPicPr>
        <p:blipFill rotWithShape="1">
          <a:blip r:embed="rId3">
            <a:extLst>
              <a:ext uri="{28A0092B-C50C-407E-A947-70E740481C1C}">
                <a14:useLocalDpi xmlns:a14="http://schemas.microsoft.com/office/drawing/2010/main" val="0"/>
              </a:ext>
            </a:extLst>
          </a:blip>
          <a:srcRect l="17627" t="21496" r="19915" b="8706"/>
          <a:stretch/>
        </p:blipFill>
        <p:spPr>
          <a:xfrm>
            <a:off x="345556" y="1208869"/>
            <a:ext cx="8347028" cy="5005952"/>
          </a:xfrm>
          <a:prstGeom prst="rect">
            <a:avLst/>
          </a:prstGeom>
        </p:spPr>
      </p:pic>
      <p:sp>
        <p:nvSpPr>
          <p:cNvPr id="7" name="Obdélník 6">
            <a:extLst>
              <a:ext uri="{FF2B5EF4-FFF2-40B4-BE49-F238E27FC236}">
                <a16:creationId xmlns:a16="http://schemas.microsoft.com/office/drawing/2014/main" id="{F615BB56-3713-9569-1DF6-E86E67EA6C01}"/>
              </a:ext>
            </a:extLst>
          </p:cNvPr>
          <p:cNvSpPr/>
          <p:nvPr/>
        </p:nvSpPr>
        <p:spPr>
          <a:xfrm>
            <a:off x="6571281" y="3525865"/>
            <a:ext cx="1239865" cy="674175"/>
          </a:xfrm>
          <a:prstGeom prst="rect">
            <a:avLst/>
          </a:prstGeom>
          <a:noFill/>
          <a:ln w="25400">
            <a:solidFill>
              <a:srgbClr val="000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83176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9381CBC-C79F-41DF-8E52-FA98CE611852}"/>
              </a:ext>
            </a:extLst>
          </p:cNvPr>
          <p:cNvSpPr>
            <a:spLocks noGrp="1"/>
          </p:cNvSpPr>
          <p:nvPr>
            <p:ph type="sldNum" sz="quarter" idx="10"/>
          </p:nvPr>
        </p:nvSpPr>
        <p:spPr/>
        <p:txBody>
          <a:bodyPr/>
          <a:lstStyle/>
          <a:p>
            <a:pPr>
              <a:defRPr/>
            </a:pPr>
            <a:fld id="{F1EE0F64-653E-4094-B9E8-B778999802C6}" type="slidenum">
              <a:rPr lang="cs-CZ" altLang="cs-CZ"/>
              <a:pPr>
                <a:defRPr/>
              </a:pPr>
              <a:t>47</a:t>
            </a:fld>
            <a:endParaRPr lang="cs-CZ" altLang="cs-CZ"/>
          </a:p>
        </p:txBody>
      </p:sp>
      <p:pic>
        <p:nvPicPr>
          <p:cNvPr id="44035"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476250"/>
            <a:ext cx="4249738"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2" descr="slezina-bílá pulpa"/>
          <p:cNvPicPr>
            <a:picLocks noChangeAspect="1" noChangeArrowheads="1"/>
          </p:cNvPicPr>
          <p:nvPr/>
        </p:nvPicPr>
        <p:blipFill>
          <a:blip r:embed="rId3">
            <a:lum contrast="18000"/>
            <a:extLst>
              <a:ext uri="{28A0092B-C50C-407E-A947-70E740481C1C}">
                <a14:useLocalDpi xmlns:a14="http://schemas.microsoft.com/office/drawing/2010/main" val="0"/>
              </a:ext>
            </a:extLst>
          </a:blip>
          <a:srcRect l="45096" t="54105" r="17029" b="7977"/>
          <a:stretch>
            <a:fillRect/>
          </a:stretch>
        </p:blipFill>
        <p:spPr bwMode="auto">
          <a:xfrm>
            <a:off x="4429125" y="200025"/>
            <a:ext cx="46799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Ovál 2"/>
          <p:cNvSpPr>
            <a:spLocks noChangeArrowheads="1"/>
          </p:cNvSpPr>
          <p:nvPr/>
        </p:nvSpPr>
        <p:spPr bwMode="auto">
          <a:xfrm>
            <a:off x="1331913" y="3429000"/>
            <a:ext cx="1346200" cy="1274763"/>
          </a:xfrm>
          <a:prstGeom prst="ellipse">
            <a:avLst/>
          </a:prstGeom>
          <a:noFill/>
          <a:ln w="19050" algn="ctr">
            <a:solidFill>
              <a:srgbClr val="020202"/>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44038" name="Ovál 6"/>
          <p:cNvSpPr>
            <a:spLocks noChangeArrowheads="1"/>
          </p:cNvSpPr>
          <p:nvPr/>
        </p:nvSpPr>
        <p:spPr bwMode="auto">
          <a:xfrm>
            <a:off x="2339975" y="836613"/>
            <a:ext cx="1079500" cy="936625"/>
          </a:xfrm>
          <a:prstGeom prst="ellipse">
            <a:avLst/>
          </a:prstGeom>
          <a:noFill/>
          <a:ln w="19050" algn="ctr">
            <a:solidFill>
              <a:srgbClr val="020202"/>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44039" name="Ovál 7"/>
          <p:cNvSpPr>
            <a:spLocks noChangeArrowheads="1"/>
          </p:cNvSpPr>
          <p:nvPr/>
        </p:nvSpPr>
        <p:spPr bwMode="auto">
          <a:xfrm>
            <a:off x="3419475" y="3581400"/>
            <a:ext cx="865188" cy="1000125"/>
          </a:xfrm>
          <a:prstGeom prst="ellipse">
            <a:avLst/>
          </a:prstGeom>
          <a:noFill/>
          <a:ln w="19050" algn="ctr">
            <a:solidFill>
              <a:srgbClr val="020202"/>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44040" name="TextovéPole 2"/>
          <p:cNvSpPr txBox="1">
            <a:spLocks noChangeArrowheads="1"/>
          </p:cNvSpPr>
          <p:nvPr/>
        </p:nvSpPr>
        <p:spPr bwMode="auto">
          <a:xfrm>
            <a:off x="511816" y="957682"/>
            <a:ext cx="15552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2400" dirty="0">
                <a:solidFill>
                  <a:srgbClr val="020202"/>
                </a:solidFill>
              </a:rPr>
              <a:t>bílá pulpa</a:t>
            </a:r>
            <a:endParaRPr lang="cs-CZ" altLang="cs-CZ" sz="1800" dirty="0">
              <a:solidFill>
                <a:srgbClr val="020202"/>
              </a:solidFill>
            </a:endParaRPr>
          </a:p>
        </p:txBody>
      </p:sp>
      <p:sp>
        <p:nvSpPr>
          <p:cNvPr id="44041" name="TextovéPole 8"/>
          <p:cNvSpPr txBox="1">
            <a:spLocks noChangeArrowheads="1"/>
          </p:cNvSpPr>
          <p:nvPr/>
        </p:nvSpPr>
        <p:spPr bwMode="auto">
          <a:xfrm>
            <a:off x="8094663" y="6654800"/>
            <a:ext cx="9080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Ross, Romrell</a:t>
            </a:r>
            <a:endParaRPr lang="cs-CZ" altLang="cs-CZ" sz="1800">
              <a:solidFill>
                <a:srgbClr val="020202"/>
              </a:solidFill>
            </a:endParaRPr>
          </a:p>
        </p:txBody>
      </p:sp>
      <p:sp>
        <p:nvSpPr>
          <p:cNvPr id="5" name="Obdélník 4">
            <a:extLst>
              <a:ext uri="{FF2B5EF4-FFF2-40B4-BE49-F238E27FC236}">
                <a16:creationId xmlns:a16="http://schemas.microsoft.com/office/drawing/2014/main" id="{71E6EBD1-4B1D-48C7-BAB5-0430F44CE031}"/>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ovéPole 5">
            <a:extLst>
              <a:ext uri="{FF2B5EF4-FFF2-40B4-BE49-F238E27FC236}">
                <a16:creationId xmlns:a16="http://schemas.microsoft.com/office/drawing/2014/main" id="{C128C2CE-54CC-4EBA-A534-D88036664E38}"/>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sp>
        <p:nvSpPr>
          <p:cNvPr id="4" name="TextovéPole 2">
            <a:extLst>
              <a:ext uri="{FF2B5EF4-FFF2-40B4-BE49-F238E27FC236}">
                <a16:creationId xmlns:a16="http://schemas.microsoft.com/office/drawing/2014/main" id="{0E170A5F-BF94-4AF8-A5B3-39B9E092A5C8}"/>
              </a:ext>
            </a:extLst>
          </p:cNvPr>
          <p:cNvSpPr txBox="1">
            <a:spLocks noChangeArrowheads="1"/>
          </p:cNvSpPr>
          <p:nvPr/>
        </p:nvSpPr>
        <p:spPr bwMode="auto">
          <a:xfrm>
            <a:off x="243223" y="5894686"/>
            <a:ext cx="21900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2400" dirty="0">
                <a:solidFill>
                  <a:srgbClr val="020202"/>
                </a:solidFill>
              </a:rPr>
              <a:t>červená pulpa</a:t>
            </a:r>
            <a:endParaRPr lang="cs-CZ" altLang="cs-CZ" sz="1800" dirty="0">
              <a:solidFill>
                <a:srgbClr val="020202"/>
              </a:solidFill>
            </a:endParaRPr>
          </a:p>
        </p:txBody>
      </p:sp>
      <p:cxnSp>
        <p:nvCxnSpPr>
          <p:cNvPr id="8" name="Přímá spojnice se šipkou 7">
            <a:extLst>
              <a:ext uri="{FF2B5EF4-FFF2-40B4-BE49-F238E27FC236}">
                <a16:creationId xmlns:a16="http://schemas.microsoft.com/office/drawing/2014/main" id="{F627AEBC-210C-44F3-AC19-E868C183DFC5}"/>
              </a:ext>
            </a:extLst>
          </p:cNvPr>
          <p:cNvCxnSpPr/>
          <p:nvPr/>
        </p:nvCxnSpPr>
        <p:spPr>
          <a:xfrm>
            <a:off x="1394466" y="1499616"/>
            <a:ext cx="544062" cy="256676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CE12B429-755C-4ADD-9B7C-78ABD392D2BF}"/>
              </a:ext>
            </a:extLst>
          </p:cNvPr>
          <p:cNvCxnSpPr>
            <a:cxnSpLocks/>
          </p:cNvCxnSpPr>
          <p:nvPr/>
        </p:nvCxnSpPr>
        <p:spPr>
          <a:xfrm>
            <a:off x="2159794" y="1219884"/>
            <a:ext cx="447012" cy="17751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544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Lymfatický systém -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17475"/>
            <a:ext cx="3659188"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2121433" y="657117"/>
            <a:ext cx="24465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800" dirty="0">
                <a:solidFill>
                  <a:srgbClr val="020202"/>
                </a:solidFill>
              </a:rPr>
              <a:t>červená pulpa</a:t>
            </a:r>
          </a:p>
        </p:txBody>
      </p:sp>
      <p:sp>
        <p:nvSpPr>
          <p:cNvPr id="45060" name="Text Box 4"/>
          <p:cNvSpPr txBox="1">
            <a:spLocks noChangeArrowheads="1"/>
          </p:cNvSpPr>
          <p:nvPr/>
        </p:nvSpPr>
        <p:spPr bwMode="auto">
          <a:xfrm>
            <a:off x="2103438" y="1844675"/>
            <a:ext cx="18806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dirty="0">
                <a:solidFill>
                  <a:srgbClr val="020202"/>
                </a:solidFill>
              </a:rPr>
              <a:t>venózní sinusy</a:t>
            </a:r>
          </a:p>
        </p:txBody>
      </p:sp>
      <p:sp>
        <p:nvSpPr>
          <p:cNvPr id="45061" name="Line 6"/>
          <p:cNvSpPr>
            <a:spLocks noChangeShapeType="1"/>
          </p:cNvSpPr>
          <p:nvPr/>
        </p:nvSpPr>
        <p:spPr bwMode="auto">
          <a:xfrm flipH="1" flipV="1">
            <a:off x="1403350" y="1341438"/>
            <a:ext cx="1368425" cy="574675"/>
          </a:xfrm>
          <a:prstGeom prst="line">
            <a:avLst/>
          </a:prstGeom>
          <a:noFill/>
          <a:ln w="28575">
            <a:solidFill>
              <a:srgbClr val="020202"/>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06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6450" y="620713"/>
            <a:ext cx="423545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Line 8"/>
          <p:cNvSpPr>
            <a:spLocks noChangeShapeType="1"/>
          </p:cNvSpPr>
          <p:nvPr/>
        </p:nvSpPr>
        <p:spPr bwMode="auto">
          <a:xfrm>
            <a:off x="3348038" y="2205038"/>
            <a:ext cx="2636837" cy="174625"/>
          </a:xfrm>
          <a:prstGeom prst="line">
            <a:avLst/>
          </a:prstGeom>
          <a:noFill/>
          <a:ln w="28575">
            <a:solidFill>
              <a:schemeClr val="tx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4" name="Line 9"/>
          <p:cNvSpPr>
            <a:spLocks noChangeShapeType="1"/>
          </p:cNvSpPr>
          <p:nvPr/>
        </p:nvSpPr>
        <p:spPr bwMode="auto">
          <a:xfrm flipV="1">
            <a:off x="3924300" y="1341438"/>
            <a:ext cx="1966913" cy="647700"/>
          </a:xfrm>
          <a:prstGeom prst="line">
            <a:avLst/>
          </a:prstGeom>
          <a:noFill/>
          <a:ln w="28575">
            <a:solidFill>
              <a:schemeClr val="tx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065" name="Obrázek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8538" y="3263900"/>
            <a:ext cx="5576887"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Line 5"/>
          <p:cNvSpPr>
            <a:spLocks noChangeShapeType="1"/>
          </p:cNvSpPr>
          <p:nvPr/>
        </p:nvSpPr>
        <p:spPr bwMode="auto">
          <a:xfrm flipH="1">
            <a:off x="2195513" y="2205038"/>
            <a:ext cx="360362" cy="647700"/>
          </a:xfrm>
          <a:prstGeom prst="line">
            <a:avLst/>
          </a:prstGeom>
          <a:noFill/>
          <a:ln w="28575">
            <a:solidFill>
              <a:srgbClr val="020202"/>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7" name="Line 5"/>
          <p:cNvSpPr>
            <a:spLocks noChangeShapeType="1"/>
          </p:cNvSpPr>
          <p:nvPr/>
        </p:nvSpPr>
        <p:spPr bwMode="auto">
          <a:xfrm>
            <a:off x="2968625" y="2205038"/>
            <a:ext cx="1354138" cy="2016125"/>
          </a:xfrm>
          <a:prstGeom prst="line">
            <a:avLst/>
          </a:prstGeom>
          <a:noFill/>
          <a:ln w="28575">
            <a:solidFill>
              <a:schemeClr val="tx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8" name="TextovéPole 11"/>
          <p:cNvSpPr txBox="1">
            <a:spLocks noChangeArrowheads="1"/>
          </p:cNvSpPr>
          <p:nvPr/>
        </p:nvSpPr>
        <p:spPr bwMode="auto">
          <a:xfrm>
            <a:off x="8266113" y="4076700"/>
            <a:ext cx="6270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Mescher</a:t>
            </a:r>
            <a:endParaRPr lang="cs-CZ" altLang="cs-CZ" sz="1800">
              <a:solidFill>
                <a:srgbClr val="020202"/>
              </a:solidFill>
            </a:endParaRPr>
          </a:p>
        </p:txBody>
      </p:sp>
      <p:sp>
        <p:nvSpPr>
          <p:cNvPr id="4" name="Obdélník 3">
            <a:extLst>
              <a:ext uri="{FF2B5EF4-FFF2-40B4-BE49-F238E27FC236}">
                <a16:creationId xmlns:a16="http://schemas.microsoft.com/office/drawing/2014/main" id="{520E3F3E-F365-4467-8B21-9F26DEF553F6}"/>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ovéPole 4">
            <a:extLst>
              <a:ext uri="{FF2B5EF4-FFF2-40B4-BE49-F238E27FC236}">
                <a16:creationId xmlns:a16="http://schemas.microsoft.com/office/drawing/2014/main" id="{4D57FA9D-4E7A-44F7-B230-6FA578863B5F}"/>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651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0132_0001"/>
          <p:cNvPicPr>
            <a:picLocks noChangeAspect="1" noChangeArrowheads="1"/>
          </p:cNvPicPr>
          <p:nvPr/>
        </p:nvPicPr>
        <p:blipFill>
          <a:blip r:embed="rId3">
            <a:lum contrast="18000"/>
            <a:extLst>
              <a:ext uri="{28A0092B-C50C-407E-A947-70E740481C1C}">
                <a14:useLocalDpi xmlns:a14="http://schemas.microsoft.com/office/drawing/2010/main" val="0"/>
              </a:ext>
            </a:extLst>
          </a:blip>
          <a:srcRect l="43552" t="6642" r="14795" b="75395"/>
          <a:stretch>
            <a:fillRect/>
          </a:stretch>
        </p:blipFill>
        <p:spPr bwMode="auto">
          <a:xfrm>
            <a:off x="4306824" y="2634484"/>
            <a:ext cx="4572000" cy="280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5" name="Text Box 3">
            <a:extLst>
              <a:ext uri="{FF2B5EF4-FFF2-40B4-BE49-F238E27FC236}">
                <a16:creationId xmlns:a16="http://schemas.microsoft.com/office/drawing/2014/main" id="{2F6114F2-1D6B-4BA5-970F-CA668439863C}"/>
              </a:ext>
            </a:extLst>
          </p:cNvPr>
          <p:cNvSpPr txBox="1">
            <a:spLocks noChangeArrowheads="1"/>
          </p:cNvSpPr>
          <p:nvPr/>
        </p:nvSpPr>
        <p:spPr bwMode="auto">
          <a:xfrm>
            <a:off x="-11888" y="680912"/>
            <a:ext cx="41621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1" hangingPunct="1">
              <a:buFont typeface="Arial" panose="020B0604020202020204" pitchFamily="34" charset="0"/>
              <a:buChar char="•"/>
              <a:defRPr/>
            </a:pPr>
            <a:r>
              <a:rPr lang="cs-CZ" altLang="cs-CZ" dirty="0">
                <a:solidFill>
                  <a:srgbClr val="020202"/>
                </a:solidFill>
                <a:effectLst>
                  <a:outerShdw blurRad="38100" dist="38100" dir="2700000" algn="tl">
                    <a:srgbClr val="FFFFFF"/>
                  </a:outerShdw>
                </a:effectLst>
                <a:latin typeface="Arial" charset="0"/>
              </a:rPr>
              <a:t>Venózní sinusy červené pulpy</a:t>
            </a:r>
          </a:p>
          <a:p>
            <a:pPr marL="285750" indent="-285750" eaLnBrk="1" hangingPunct="1">
              <a:buFont typeface="Arial" panose="020B0604020202020204" pitchFamily="34" charset="0"/>
              <a:buChar char="•"/>
              <a:defRPr/>
            </a:pPr>
            <a:r>
              <a:rPr lang="cs-CZ" altLang="cs-CZ" dirty="0">
                <a:solidFill>
                  <a:srgbClr val="020202"/>
                </a:solidFill>
                <a:effectLst>
                  <a:outerShdw blurRad="38100" dist="38100" dir="2700000" algn="tl">
                    <a:srgbClr val="FFFFFF"/>
                  </a:outerShdw>
                </a:effectLst>
                <a:latin typeface="Arial" charset="0"/>
              </a:rPr>
              <a:t>Odstranění abnormálních erytrocytů</a:t>
            </a:r>
          </a:p>
        </p:txBody>
      </p:sp>
      <p:sp>
        <p:nvSpPr>
          <p:cNvPr id="47110" name="TextovéPole 7"/>
          <p:cNvSpPr txBox="1">
            <a:spLocks noChangeArrowheads="1"/>
          </p:cNvSpPr>
          <p:nvPr/>
        </p:nvSpPr>
        <p:spPr bwMode="auto">
          <a:xfrm>
            <a:off x="8121650" y="6510338"/>
            <a:ext cx="9080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FEFEEC"/>
                </a:solidFill>
              </a:rPr>
              <a:t>Ross, Romrell</a:t>
            </a:r>
            <a:endParaRPr lang="cs-CZ" altLang="cs-CZ" sz="1800">
              <a:solidFill>
                <a:srgbClr val="FEFEEC"/>
              </a:solidFill>
            </a:endParaRPr>
          </a:p>
        </p:txBody>
      </p:sp>
      <p:sp>
        <p:nvSpPr>
          <p:cNvPr id="47111" name="TextovéPole 8"/>
          <p:cNvSpPr txBox="1">
            <a:spLocks noChangeArrowheads="1"/>
          </p:cNvSpPr>
          <p:nvPr/>
        </p:nvSpPr>
        <p:spPr bwMode="auto">
          <a:xfrm>
            <a:off x="4643438" y="295275"/>
            <a:ext cx="879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800">
                <a:solidFill>
                  <a:srgbClr val="020202"/>
                </a:solidFill>
              </a:rPr>
              <a:t>Fawcett, Jensh</a:t>
            </a:r>
            <a:endParaRPr lang="cs-CZ" altLang="cs-CZ" sz="1600">
              <a:solidFill>
                <a:srgbClr val="020202"/>
              </a:solidFill>
            </a:endParaRPr>
          </a:p>
        </p:txBody>
      </p:sp>
      <p:sp>
        <p:nvSpPr>
          <p:cNvPr id="2" name="Obdélník 1">
            <a:extLst>
              <a:ext uri="{FF2B5EF4-FFF2-40B4-BE49-F238E27FC236}">
                <a16:creationId xmlns:a16="http://schemas.microsoft.com/office/drawing/2014/main" id="{82018465-C846-486A-A81C-DDD4EC6FE25D}"/>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80284805-21AF-4FA8-B6BB-00F38F1176CE}"/>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pic>
        <p:nvPicPr>
          <p:cNvPr id="9220" name="Picture 4" descr="Frontiers | Splenic Macrophage Subsets and Their Function during  Blood-Borne Infections | Immunology">
            <a:extLst>
              <a:ext uri="{FF2B5EF4-FFF2-40B4-BE49-F238E27FC236}">
                <a16:creationId xmlns:a16="http://schemas.microsoft.com/office/drawing/2014/main" id="{9753398A-E8D6-4029-95A6-0FC4E98AB1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869"/>
          <a:stretch/>
        </p:blipFill>
        <p:spPr bwMode="auto">
          <a:xfrm>
            <a:off x="25846" y="1846898"/>
            <a:ext cx="3831836" cy="466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54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630" name="Group 326"/>
          <p:cNvGrpSpPr>
            <a:grpSpLocks/>
          </p:cNvGrpSpPr>
          <p:nvPr/>
        </p:nvGrpSpPr>
        <p:grpSpPr bwMode="auto">
          <a:xfrm>
            <a:off x="914400" y="1685925"/>
            <a:ext cx="3186113" cy="1666875"/>
            <a:chOff x="2016" y="624"/>
            <a:chExt cx="2007" cy="1050"/>
          </a:xfrm>
        </p:grpSpPr>
        <p:sp>
          <p:nvSpPr>
            <p:cNvPr id="354628" name="Freeform 324"/>
            <p:cNvSpPr>
              <a:spLocks/>
            </p:cNvSpPr>
            <p:nvPr/>
          </p:nvSpPr>
          <p:spPr bwMode="auto">
            <a:xfrm>
              <a:off x="2016" y="663"/>
              <a:ext cx="738" cy="270"/>
            </a:xfrm>
            <a:custGeom>
              <a:avLst/>
              <a:gdLst>
                <a:gd name="T0" fmla="*/ 3 w 738"/>
                <a:gd name="T1" fmla="*/ 4 h 270"/>
                <a:gd name="T2" fmla="*/ 0 w 738"/>
                <a:gd name="T3" fmla="*/ 212 h 270"/>
                <a:gd name="T4" fmla="*/ 251 w 738"/>
                <a:gd name="T5" fmla="*/ 249 h 270"/>
                <a:gd name="T6" fmla="*/ 395 w 738"/>
                <a:gd name="T7" fmla="*/ 260 h 270"/>
                <a:gd name="T8" fmla="*/ 506 w 738"/>
                <a:gd name="T9" fmla="*/ 225 h 270"/>
                <a:gd name="T10" fmla="*/ 587 w 738"/>
                <a:gd name="T11" fmla="*/ 269 h 270"/>
                <a:gd name="T12" fmla="*/ 644 w 738"/>
                <a:gd name="T13" fmla="*/ 269 h 270"/>
                <a:gd name="T14" fmla="*/ 732 w 738"/>
                <a:gd name="T15" fmla="*/ 263 h 270"/>
                <a:gd name="T16" fmla="*/ 732 w 738"/>
                <a:gd name="T17" fmla="*/ 225 h 270"/>
                <a:gd name="T18" fmla="*/ 694 w 738"/>
                <a:gd name="T19" fmla="*/ 203 h 270"/>
                <a:gd name="T20" fmla="*/ 681 w 738"/>
                <a:gd name="T21" fmla="*/ 175 h 270"/>
                <a:gd name="T22" fmla="*/ 672 w 738"/>
                <a:gd name="T23" fmla="*/ 156 h 270"/>
                <a:gd name="T24" fmla="*/ 663 w 738"/>
                <a:gd name="T25" fmla="*/ 134 h 270"/>
                <a:gd name="T26" fmla="*/ 653 w 738"/>
                <a:gd name="T27" fmla="*/ 122 h 270"/>
                <a:gd name="T28" fmla="*/ 653 w 738"/>
                <a:gd name="T29" fmla="*/ 100 h 270"/>
                <a:gd name="T30" fmla="*/ 640 w 738"/>
                <a:gd name="T31" fmla="*/ 90 h 270"/>
                <a:gd name="T32" fmla="*/ 631 w 738"/>
                <a:gd name="T33" fmla="*/ 69 h 270"/>
                <a:gd name="T34" fmla="*/ 615 w 738"/>
                <a:gd name="T35" fmla="*/ 50 h 270"/>
                <a:gd name="T36" fmla="*/ 598 w 738"/>
                <a:gd name="T37" fmla="*/ 7 h 270"/>
                <a:gd name="T38" fmla="*/ 3 w 738"/>
                <a:gd name="T39" fmla="*/ 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8" h="270">
                  <a:moveTo>
                    <a:pt x="3" y="4"/>
                  </a:moveTo>
                  <a:cubicBezTo>
                    <a:pt x="3" y="205"/>
                    <a:pt x="0" y="212"/>
                    <a:pt x="0" y="212"/>
                  </a:cubicBezTo>
                  <a:cubicBezTo>
                    <a:pt x="41" y="253"/>
                    <a:pt x="207" y="225"/>
                    <a:pt x="251" y="249"/>
                  </a:cubicBezTo>
                  <a:cubicBezTo>
                    <a:pt x="317" y="257"/>
                    <a:pt x="353" y="264"/>
                    <a:pt x="395" y="260"/>
                  </a:cubicBezTo>
                  <a:cubicBezTo>
                    <a:pt x="437" y="256"/>
                    <a:pt x="479" y="221"/>
                    <a:pt x="506" y="225"/>
                  </a:cubicBezTo>
                  <a:cubicBezTo>
                    <a:pt x="538" y="226"/>
                    <a:pt x="571" y="269"/>
                    <a:pt x="587" y="269"/>
                  </a:cubicBezTo>
                  <a:cubicBezTo>
                    <a:pt x="601" y="267"/>
                    <a:pt x="620" y="270"/>
                    <a:pt x="644" y="269"/>
                  </a:cubicBezTo>
                  <a:cubicBezTo>
                    <a:pt x="664" y="266"/>
                    <a:pt x="717" y="270"/>
                    <a:pt x="732" y="263"/>
                  </a:cubicBezTo>
                  <a:cubicBezTo>
                    <a:pt x="736" y="256"/>
                    <a:pt x="738" y="235"/>
                    <a:pt x="732" y="225"/>
                  </a:cubicBezTo>
                  <a:cubicBezTo>
                    <a:pt x="719" y="222"/>
                    <a:pt x="700" y="213"/>
                    <a:pt x="694" y="203"/>
                  </a:cubicBezTo>
                  <a:cubicBezTo>
                    <a:pt x="688" y="194"/>
                    <a:pt x="694" y="181"/>
                    <a:pt x="681" y="175"/>
                  </a:cubicBezTo>
                  <a:cubicBezTo>
                    <a:pt x="672" y="172"/>
                    <a:pt x="672" y="166"/>
                    <a:pt x="672" y="156"/>
                  </a:cubicBezTo>
                  <a:cubicBezTo>
                    <a:pt x="672" y="147"/>
                    <a:pt x="669" y="137"/>
                    <a:pt x="663" y="134"/>
                  </a:cubicBezTo>
                  <a:cubicBezTo>
                    <a:pt x="653" y="131"/>
                    <a:pt x="653" y="122"/>
                    <a:pt x="653" y="122"/>
                  </a:cubicBezTo>
                  <a:cubicBezTo>
                    <a:pt x="653" y="122"/>
                    <a:pt x="663" y="112"/>
                    <a:pt x="653" y="100"/>
                  </a:cubicBezTo>
                  <a:cubicBezTo>
                    <a:pt x="640" y="90"/>
                    <a:pt x="640" y="90"/>
                    <a:pt x="640" y="90"/>
                  </a:cubicBezTo>
                  <a:cubicBezTo>
                    <a:pt x="640" y="90"/>
                    <a:pt x="637" y="75"/>
                    <a:pt x="631" y="69"/>
                  </a:cubicBezTo>
                  <a:cubicBezTo>
                    <a:pt x="625" y="65"/>
                    <a:pt x="615" y="50"/>
                    <a:pt x="615" y="50"/>
                  </a:cubicBezTo>
                  <a:cubicBezTo>
                    <a:pt x="612" y="9"/>
                    <a:pt x="598" y="7"/>
                    <a:pt x="598" y="7"/>
                  </a:cubicBezTo>
                  <a:cubicBezTo>
                    <a:pt x="495" y="0"/>
                    <a:pt x="104" y="6"/>
                    <a:pt x="3" y="4"/>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29" name="Freeform 325"/>
            <p:cNvSpPr>
              <a:spLocks/>
            </p:cNvSpPr>
            <p:nvPr/>
          </p:nvSpPr>
          <p:spPr bwMode="auto">
            <a:xfrm>
              <a:off x="3290" y="666"/>
              <a:ext cx="733" cy="269"/>
            </a:xfrm>
            <a:custGeom>
              <a:avLst/>
              <a:gdLst>
                <a:gd name="T0" fmla="*/ 148 w 733"/>
                <a:gd name="T1" fmla="*/ 0 h 269"/>
                <a:gd name="T2" fmla="*/ 147 w 733"/>
                <a:gd name="T3" fmla="*/ 25 h 269"/>
                <a:gd name="T4" fmla="*/ 128 w 733"/>
                <a:gd name="T5" fmla="*/ 35 h 269"/>
                <a:gd name="T6" fmla="*/ 108 w 733"/>
                <a:gd name="T7" fmla="*/ 56 h 269"/>
                <a:gd name="T8" fmla="*/ 92 w 733"/>
                <a:gd name="T9" fmla="*/ 75 h 269"/>
                <a:gd name="T10" fmla="*/ 82 w 733"/>
                <a:gd name="T11" fmla="*/ 95 h 269"/>
                <a:gd name="T12" fmla="*/ 64 w 733"/>
                <a:gd name="T13" fmla="*/ 110 h 269"/>
                <a:gd name="T14" fmla="*/ 49 w 733"/>
                <a:gd name="T15" fmla="*/ 134 h 269"/>
                <a:gd name="T16" fmla="*/ 27 w 733"/>
                <a:gd name="T17" fmla="*/ 153 h 269"/>
                <a:gd name="T18" fmla="*/ 7 w 733"/>
                <a:gd name="T19" fmla="*/ 185 h 269"/>
                <a:gd name="T20" fmla="*/ 0 w 733"/>
                <a:gd name="T21" fmla="*/ 209 h 269"/>
                <a:gd name="T22" fmla="*/ 1 w 733"/>
                <a:gd name="T23" fmla="*/ 212 h 269"/>
                <a:gd name="T24" fmla="*/ 44 w 733"/>
                <a:gd name="T25" fmla="*/ 246 h 269"/>
                <a:gd name="T26" fmla="*/ 187 w 733"/>
                <a:gd name="T27" fmla="*/ 241 h 269"/>
                <a:gd name="T28" fmla="*/ 353 w 733"/>
                <a:gd name="T29" fmla="*/ 249 h 269"/>
                <a:gd name="T30" fmla="*/ 462 w 733"/>
                <a:gd name="T31" fmla="*/ 265 h 269"/>
                <a:gd name="T32" fmla="*/ 545 w 733"/>
                <a:gd name="T33" fmla="*/ 268 h 269"/>
                <a:gd name="T34" fmla="*/ 588 w 733"/>
                <a:gd name="T35" fmla="*/ 252 h 269"/>
                <a:gd name="T36" fmla="*/ 676 w 733"/>
                <a:gd name="T37" fmla="*/ 230 h 269"/>
                <a:gd name="T38" fmla="*/ 728 w 733"/>
                <a:gd name="T39" fmla="*/ 171 h 269"/>
                <a:gd name="T40" fmla="*/ 732 w 733"/>
                <a:gd name="T41" fmla="*/ 8 h 269"/>
                <a:gd name="T42" fmla="*/ 148 w 733"/>
                <a:gd name="T4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3" h="269">
                  <a:moveTo>
                    <a:pt x="148" y="0"/>
                  </a:moveTo>
                  <a:cubicBezTo>
                    <a:pt x="153" y="6"/>
                    <a:pt x="150" y="19"/>
                    <a:pt x="147" y="25"/>
                  </a:cubicBezTo>
                  <a:cubicBezTo>
                    <a:pt x="144" y="31"/>
                    <a:pt x="134" y="30"/>
                    <a:pt x="128" y="35"/>
                  </a:cubicBezTo>
                  <a:cubicBezTo>
                    <a:pt x="122" y="40"/>
                    <a:pt x="114" y="49"/>
                    <a:pt x="108" y="56"/>
                  </a:cubicBezTo>
                  <a:cubicBezTo>
                    <a:pt x="114" y="65"/>
                    <a:pt x="98" y="70"/>
                    <a:pt x="92" y="75"/>
                  </a:cubicBezTo>
                  <a:cubicBezTo>
                    <a:pt x="89" y="75"/>
                    <a:pt x="78" y="80"/>
                    <a:pt x="82" y="95"/>
                  </a:cubicBezTo>
                  <a:cubicBezTo>
                    <a:pt x="86" y="108"/>
                    <a:pt x="64" y="110"/>
                    <a:pt x="64" y="110"/>
                  </a:cubicBezTo>
                  <a:cubicBezTo>
                    <a:pt x="64" y="110"/>
                    <a:pt x="43" y="116"/>
                    <a:pt x="49" y="134"/>
                  </a:cubicBezTo>
                  <a:cubicBezTo>
                    <a:pt x="51" y="153"/>
                    <a:pt x="29" y="152"/>
                    <a:pt x="27" y="153"/>
                  </a:cubicBezTo>
                  <a:cubicBezTo>
                    <a:pt x="21" y="154"/>
                    <a:pt x="10" y="173"/>
                    <a:pt x="7" y="185"/>
                  </a:cubicBezTo>
                  <a:cubicBezTo>
                    <a:pt x="3" y="195"/>
                    <a:pt x="0" y="209"/>
                    <a:pt x="0" y="209"/>
                  </a:cubicBezTo>
                  <a:cubicBezTo>
                    <a:pt x="1" y="212"/>
                    <a:pt x="1" y="212"/>
                    <a:pt x="1" y="212"/>
                  </a:cubicBezTo>
                  <a:cubicBezTo>
                    <a:pt x="1" y="212"/>
                    <a:pt x="40" y="231"/>
                    <a:pt x="44" y="246"/>
                  </a:cubicBezTo>
                  <a:cubicBezTo>
                    <a:pt x="75" y="241"/>
                    <a:pt x="136" y="241"/>
                    <a:pt x="187" y="241"/>
                  </a:cubicBezTo>
                  <a:cubicBezTo>
                    <a:pt x="238" y="241"/>
                    <a:pt x="307" y="245"/>
                    <a:pt x="353" y="249"/>
                  </a:cubicBezTo>
                  <a:cubicBezTo>
                    <a:pt x="399" y="253"/>
                    <a:pt x="430" y="262"/>
                    <a:pt x="462" y="265"/>
                  </a:cubicBezTo>
                  <a:cubicBezTo>
                    <a:pt x="480" y="269"/>
                    <a:pt x="520" y="265"/>
                    <a:pt x="545" y="268"/>
                  </a:cubicBezTo>
                  <a:cubicBezTo>
                    <a:pt x="563" y="259"/>
                    <a:pt x="588" y="252"/>
                    <a:pt x="588" y="252"/>
                  </a:cubicBezTo>
                  <a:cubicBezTo>
                    <a:pt x="610" y="246"/>
                    <a:pt x="653" y="243"/>
                    <a:pt x="676" y="230"/>
                  </a:cubicBezTo>
                  <a:cubicBezTo>
                    <a:pt x="699" y="217"/>
                    <a:pt x="719" y="208"/>
                    <a:pt x="728" y="171"/>
                  </a:cubicBezTo>
                  <a:cubicBezTo>
                    <a:pt x="726" y="36"/>
                    <a:pt x="733" y="56"/>
                    <a:pt x="732" y="8"/>
                  </a:cubicBezTo>
                  <a:cubicBezTo>
                    <a:pt x="670" y="6"/>
                    <a:pt x="265" y="1"/>
                    <a:pt x="148" y="0"/>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22" name="Freeform 318"/>
            <p:cNvSpPr>
              <a:spLocks/>
            </p:cNvSpPr>
            <p:nvPr/>
          </p:nvSpPr>
          <p:spPr bwMode="auto">
            <a:xfrm>
              <a:off x="2028" y="1189"/>
              <a:ext cx="1993" cy="409"/>
            </a:xfrm>
            <a:custGeom>
              <a:avLst/>
              <a:gdLst>
                <a:gd name="T0" fmla="*/ 0 w 1993"/>
                <a:gd name="T1" fmla="*/ 119 h 409"/>
                <a:gd name="T2" fmla="*/ 929 w 1993"/>
                <a:gd name="T3" fmla="*/ 6 h 409"/>
                <a:gd name="T4" fmla="*/ 1990 w 1993"/>
                <a:gd name="T5" fmla="*/ 155 h 409"/>
                <a:gd name="T6" fmla="*/ 1985 w 1993"/>
                <a:gd name="T7" fmla="*/ 397 h 409"/>
                <a:gd name="T8" fmla="*/ 996 w 1993"/>
                <a:gd name="T9" fmla="*/ 251 h 409"/>
                <a:gd name="T10" fmla="*/ 1 w 1993"/>
                <a:gd name="T11" fmla="*/ 369 h 409"/>
                <a:gd name="T12" fmla="*/ 0 w 1993"/>
                <a:gd name="T13" fmla="*/ 119 h 409"/>
              </a:gdLst>
              <a:ahLst/>
              <a:cxnLst>
                <a:cxn ang="0">
                  <a:pos x="T0" y="T1"/>
                </a:cxn>
                <a:cxn ang="0">
                  <a:pos x="T2" y="T3"/>
                </a:cxn>
                <a:cxn ang="0">
                  <a:pos x="T4" y="T5"/>
                </a:cxn>
                <a:cxn ang="0">
                  <a:pos x="T6" y="T7"/>
                </a:cxn>
                <a:cxn ang="0">
                  <a:pos x="T8" y="T9"/>
                </a:cxn>
                <a:cxn ang="0">
                  <a:pos x="T10" y="T11"/>
                </a:cxn>
                <a:cxn ang="0">
                  <a:pos x="T12" y="T13"/>
                </a:cxn>
              </a:cxnLst>
              <a:rect l="0" t="0" r="r" b="b"/>
              <a:pathLst>
                <a:path w="1993" h="409">
                  <a:moveTo>
                    <a:pt x="0" y="119"/>
                  </a:moveTo>
                  <a:cubicBezTo>
                    <a:pt x="149" y="143"/>
                    <a:pt x="597" y="0"/>
                    <a:pt x="929" y="6"/>
                  </a:cubicBezTo>
                  <a:cubicBezTo>
                    <a:pt x="1261" y="12"/>
                    <a:pt x="1734" y="149"/>
                    <a:pt x="1990" y="155"/>
                  </a:cubicBezTo>
                  <a:cubicBezTo>
                    <a:pt x="1985" y="233"/>
                    <a:pt x="1993" y="326"/>
                    <a:pt x="1985" y="397"/>
                  </a:cubicBezTo>
                  <a:cubicBezTo>
                    <a:pt x="1679" y="409"/>
                    <a:pt x="1327" y="256"/>
                    <a:pt x="996" y="251"/>
                  </a:cubicBezTo>
                  <a:cubicBezTo>
                    <a:pt x="665" y="246"/>
                    <a:pt x="182" y="368"/>
                    <a:pt x="1" y="369"/>
                  </a:cubicBezTo>
                  <a:cubicBezTo>
                    <a:pt x="1" y="273"/>
                    <a:pt x="0" y="171"/>
                    <a:pt x="0" y="119"/>
                  </a:cubicBezTo>
                  <a:close/>
                </a:path>
              </a:pathLst>
            </a:custGeom>
            <a:gradFill rotWithShape="1">
              <a:gsLst>
                <a:gs pos="0">
                  <a:srgbClr val="FF0000"/>
                </a:gs>
                <a:gs pos="50000">
                  <a:srgbClr val="FF0000">
                    <a:gamma/>
                    <a:tint val="13725"/>
                    <a:invGamma/>
                  </a:srgbClr>
                </a:gs>
                <a:gs pos="100000">
                  <a:srgbClr val="FF0000"/>
                </a:gs>
              </a:gsLst>
              <a:lin ang="5400000" scaled="1"/>
            </a:gradFill>
            <a:ln>
              <a:noFill/>
            </a:ln>
            <a:effectLst/>
            <a:extLst>
              <a:ext uri="{91240B29-F687-4F45-9708-019B960494DF}">
                <a14:hiddenLine xmlns:a14="http://schemas.microsoft.com/office/drawing/2010/main" w="63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4307" name="Freeform 3"/>
            <p:cNvSpPr>
              <a:spLocks/>
            </p:cNvSpPr>
            <p:nvPr/>
          </p:nvSpPr>
          <p:spPr bwMode="auto">
            <a:xfrm>
              <a:off x="2018" y="624"/>
              <a:ext cx="599" cy="47"/>
            </a:xfrm>
            <a:custGeom>
              <a:avLst/>
              <a:gdLst>
                <a:gd name="T0" fmla="*/ 2 w 254"/>
                <a:gd name="T1" fmla="*/ 0 h 20"/>
                <a:gd name="T2" fmla="*/ 250 w 254"/>
                <a:gd name="T3" fmla="*/ 2 h 20"/>
                <a:gd name="T4" fmla="*/ 254 w 254"/>
                <a:gd name="T5" fmla="*/ 20 h 20"/>
                <a:gd name="T6" fmla="*/ 0 w 254"/>
                <a:gd name="T7" fmla="*/ 18 h 20"/>
                <a:gd name="T8" fmla="*/ 2 w 254"/>
                <a:gd name="T9" fmla="*/ 0 h 20"/>
              </a:gdLst>
              <a:ahLst/>
              <a:cxnLst>
                <a:cxn ang="0">
                  <a:pos x="T0" y="T1"/>
                </a:cxn>
                <a:cxn ang="0">
                  <a:pos x="T2" y="T3"/>
                </a:cxn>
                <a:cxn ang="0">
                  <a:pos x="T4" y="T5"/>
                </a:cxn>
                <a:cxn ang="0">
                  <a:pos x="T6" y="T7"/>
                </a:cxn>
                <a:cxn ang="0">
                  <a:pos x="T8" y="T9"/>
                </a:cxn>
              </a:cxnLst>
              <a:rect l="0" t="0" r="r" b="b"/>
              <a:pathLst>
                <a:path w="254" h="20">
                  <a:moveTo>
                    <a:pt x="2" y="0"/>
                  </a:moveTo>
                  <a:lnTo>
                    <a:pt x="250" y="2"/>
                  </a:lnTo>
                  <a:lnTo>
                    <a:pt x="254" y="20"/>
                  </a:lnTo>
                  <a:lnTo>
                    <a:pt x="0" y="18"/>
                  </a:lnTo>
                  <a:lnTo>
                    <a:pt x="2" y="0"/>
                  </a:lnTo>
                  <a:close/>
                </a:path>
              </a:pathLst>
            </a:custGeom>
            <a:solidFill>
              <a:srgbClr val="FFF5EE"/>
            </a:solidFill>
            <a:ln w="6350" cap="flat">
              <a:solidFill>
                <a:srgbClr val="FF66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08" name="Freeform 4"/>
            <p:cNvSpPr>
              <a:spLocks/>
            </p:cNvSpPr>
            <p:nvPr/>
          </p:nvSpPr>
          <p:spPr bwMode="auto">
            <a:xfrm>
              <a:off x="2023" y="914"/>
              <a:ext cx="1998" cy="414"/>
            </a:xfrm>
            <a:custGeom>
              <a:avLst/>
              <a:gdLst>
                <a:gd name="T0" fmla="*/ 0 w 635"/>
                <a:gd name="T1" fmla="*/ 5 h 132"/>
                <a:gd name="T2" fmla="*/ 96 w 635"/>
                <a:gd name="T3" fmla="*/ 111 h 132"/>
                <a:gd name="T4" fmla="*/ 344 w 635"/>
                <a:gd name="T5" fmla="*/ 87 h 132"/>
                <a:gd name="T6" fmla="*/ 635 w 635"/>
                <a:gd name="T7" fmla="*/ 130 h 132"/>
                <a:gd name="T8" fmla="*/ 626 w 635"/>
                <a:gd name="T9" fmla="*/ 4 h 132"/>
                <a:gd name="T10" fmla="*/ 610 w 635"/>
                <a:gd name="T11" fmla="*/ 0 h 132"/>
                <a:gd name="T12" fmla="*/ 594 w 635"/>
                <a:gd name="T13" fmla="*/ 8 h 132"/>
                <a:gd name="T14" fmla="*/ 576 w 635"/>
                <a:gd name="T15" fmla="*/ 11 h 132"/>
                <a:gd name="T16" fmla="*/ 556 w 635"/>
                <a:gd name="T17" fmla="*/ 15 h 132"/>
                <a:gd name="T18" fmla="*/ 538 w 635"/>
                <a:gd name="T19" fmla="*/ 15 h 132"/>
                <a:gd name="T20" fmla="*/ 518 w 635"/>
                <a:gd name="T21" fmla="*/ 10 h 132"/>
                <a:gd name="T22" fmla="*/ 504 w 635"/>
                <a:gd name="T23" fmla="*/ 8 h 132"/>
                <a:gd name="T24" fmla="*/ 485 w 635"/>
                <a:gd name="T25" fmla="*/ 8 h 132"/>
                <a:gd name="T26" fmla="*/ 467 w 635"/>
                <a:gd name="T27" fmla="*/ 9 h 132"/>
                <a:gd name="T28" fmla="*/ 445 w 635"/>
                <a:gd name="T29" fmla="*/ 14 h 132"/>
                <a:gd name="T30" fmla="*/ 425 w 635"/>
                <a:gd name="T31" fmla="*/ 18 h 132"/>
                <a:gd name="T32" fmla="*/ 415 w 635"/>
                <a:gd name="T33" fmla="*/ 13 h 132"/>
                <a:gd name="T34" fmla="*/ 399 w 635"/>
                <a:gd name="T35" fmla="*/ 11 h 132"/>
                <a:gd name="T36" fmla="*/ 367 w 635"/>
                <a:gd name="T37" fmla="*/ 17 h 132"/>
                <a:gd name="T38" fmla="*/ 316 w 635"/>
                <a:gd name="T39" fmla="*/ 28 h 132"/>
                <a:gd name="T40" fmla="*/ 265 w 635"/>
                <a:gd name="T41" fmla="*/ 14 h 132"/>
                <a:gd name="T42" fmla="*/ 238 w 635"/>
                <a:gd name="T43" fmla="*/ 14 h 132"/>
                <a:gd name="T44" fmla="*/ 221 w 635"/>
                <a:gd name="T45" fmla="*/ 11 h 132"/>
                <a:gd name="T46" fmla="*/ 201 w 635"/>
                <a:gd name="T47" fmla="*/ 10 h 132"/>
                <a:gd name="T48" fmla="*/ 183 w 635"/>
                <a:gd name="T49" fmla="*/ 8 h 132"/>
                <a:gd name="T50" fmla="*/ 153 w 635"/>
                <a:gd name="T51" fmla="*/ 8 h 132"/>
                <a:gd name="T52" fmla="*/ 120 w 635"/>
                <a:gd name="T53" fmla="*/ 10 h 132"/>
                <a:gd name="T54" fmla="*/ 101 w 635"/>
                <a:gd name="T55" fmla="*/ 15 h 132"/>
                <a:gd name="T56" fmla="*/ 82 w 635"/>
                <a:gd name="T57" fmla="*/ 14 h 132"/>
                <a:gd name="T58" fmla="*/ 64 w 635"/>
                <a:gd name="T59" fmla="*/ 11 h 132"/>
                <a:gd name="T60" fmla="*/ 44 w 635"/>
                <a:gd name="T61" fmla="*/ 6 h 132"/>
                <a:gd name="T62" fmla="*/ 26 w 635"/>
                <a:gd name="T63" fmla="*/ 0 h 132"/>
                <a:gd name="T64" fmla="*/ 0 w 635"/>
                <a:gd name="T65"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5" h="132">
                  <a:moveTo>
                    <a:pt x="0" y="4"/>
                  </a:moveTo>
                  <a:cubicBezTo>
                    <a:pt x="0" y="5"/>
                    <a:pt x="0" y="5"/>
                    <a:pt x="0" y="5"/>
                  </a:cubicBezTo>
                  <a:cubicBezTo>
                    <a:pt x="0" y="119"/>
                    <a:pt x="0" y="119"/>
                    <a:pt x="0" y="119"/>
                  </a:cubicBezTo>
                  <a:cubicBezTo>
                    <a:pt x="0" y="119"/>
                    <a:pt x="55" y="117"/>
                    <a:pt x="96" y="111"/>
                  </a:cubicBezTo>
                  <a:cubicBezTo>
                    <a:pt x="137" y="106"/>
                    <a:pt x="196" y="93"/>
                    <a:pt x="209" y="92"/>
                  </a:cubicBezTo>
                  <a:cubicBezTo>
                    <a:pt x="223" y="90"/>
                    <a:pt x="296" y="79"/>
                    <a:pt x="344" y="87"/>
                  </a:cubicBezTo>
                  <a:cubicBezTo>
                    <a:pt x="393" y="94"/>
                    <a:pt x="439" y="101"/>
                    <a:pt x="480" y="111"/>
                  </a:cubicBezTo>
                  <a:cubicBezTo>
                    <a:pt x="521" y="121"/>
                    <a:pt x="621" y="132"/>
                    <a:pt x="635" y="130"/>
                  </a:cubicBezTo>
                  <a:cubicBezTo>
                    <a:pt x="634" y="6"/>
                    <a:pt x="634" y="6"/>
                    <a:pt x="634" y="6"/>
                  </a:cubicBezTo>
                  <a:cubicBezTo>
                    <a:pt x="634" y="6"/>
                    <a:pt x="630" y="7"/>
                    <a:pt x="626" y="4"/>
                  </a:cubicBezTo>
                  <a:cubicBezTo>
                    <a:pt x="623" y="1"/>
                    <a:pt x="614" y="3"/>
                    <a:pt x="614" y="3"/>
                  </a:cubicBezTo>
                  <a:cubicBezTo>
                    <a:pt x="610" y="0"/>
                    <a:pt x="610" y="0"/>
                    <a:pt x="610" y="0"/>
                  </a:cubicBezTo>
                  <a:cubicBezTo>
                    <a:pt x="610" y="0"/>
                    <a:pt x="610" y="6"/>
                    <a:pt x="604" y="8"/>
                  </a:cubicBezTo>
                  <a:cubicBezTo>
                    <a:pt x="599" y="9"/>
                    <a:pt x="594" y="8"/>
                    <a:pt x="594" y="8"/>
                  </a:cubicBezTo>
                  <a:cubicBezTo>
                    <a:pt x="594" y="8"/>
                    <a:pt x="588" y="15"/>
                    <a:pt x="584" y="15"/>
                  </a:cubicBezTo>
                  <a:cubicBezTo>
                    <a:pt x="581" y="15"/>
                    <a:pt x="576" y="11"/>
                    <a:pt x="576" y="11"/>
                  </a:cubicBezTo>
                  <a:cubicBezTo>
                    <a:pt x="576" y="11"/>
                    <a:pt x="567" y="19"/>
                    <a:pt x="564" y="19"/>
                  </a:cubicBezTo>
                  <a:cubicBezTo>
                    <a:pt x="561" y="19"/>
                    <a:pt x="556" y="15"/>
                    <a:pt x="556" y="15"/>
                  </a:cubicBezTo>
                  <a:cubicBezTo>
                    <a:pt x="556" y="15"/>
                    <a:pt x="552" y="20"/>
                    <a:pt x="546" y="20"/>
                  </a:cubicBezTo>
                  <a:cubicBezTo>
                    <a:pt x="540" y="20"/>
                    <a:pt x="538" y="15"/>
                    <a:pt x="538" y="15"/>
                  </a:cubicBezTo>
                  <a:cubicBezTo>
                    <a:pt x="538" y="15"/>
                    <a:pt x="527" y="18"/>
                    <a:pt x="523" y="15"/>
                  </a:cubicBezTo>
                  <a:cubicBezTo>
                    <a:pt x="520" y="12"/>
                    <a:pt x="518" y="10"/>
                    <a:pt x="518" y="10"/>
                  </a:cubicBezTo>
                  <a:cubicBezTo>
                    <a:pt x="518" y="10"/>
                    <a:pt x="512" y="13"/>
                    <a:pt x="509" y="12"/>
                  </a:cubicBezTo>
                  <a:cubicBezTo>
                    <a:pt x="506" y="11"/>
                    <a:pt x="504" y="8"/>
                    <a:pt x="504" y="8"/>
                  </a:cubicBezTo>
                  <a:cubicBezTo>
                    <a:pt x="504" y="8"/>
                    <a:pt x="497" y="11"/>
                    <a:pt x="493" y="11"/>
                  </a:cubicBezTo>
                  <a:cubicBezTo>
                    <a:pt x="488" y="11"/>
                    <a:pt x="485" y="8"/>
                    <a:pt x="485" y="8"/>
                  </a:cubicBezTo>
                  <a:cubicBezTo>
                    <a:pt x="485" y="8"/>
                    <a:pt x="483" y="11"/>
                    <a:pt x="475" y="10"/>
                  </a:cubicBezTo>
                  <a:cubicBezTo>
                    <a:pt x="468" y="10"/>
                    <a:pt x="467" y="9"/>
                    <a:pt x="467" y="9"/>
                  </a:cubicBezTo>
                  <a:cubicBezTo>
                    <a:pt x="467" y="9"/>
                    <a:pt x="459" y="13"/>
                    <a:pt x="455" y="9"/>
                  </a:cubicBezTo>
                  <a:cubicBezTo>
                    <a:pt x="455" y="9"/>
                    <a:pt x="450" y="16"/>
                    <a:pt x="445" y="14"/>
                  </a:cubicBezTo>
                  <a:cubicBezTo>
                    <a:pt x="440" y="13"/>
                    <a:pt x="437" y="10"/>
                    <a:pt x="437" y="10"/>
                  </a:cubicBezTo>
                  <a:cubicBezTo>
                    <a:pt x="437" y="10"/>
                    <a:pt x="430" y="18"/>
                    <a:pt x="425" y="18"/>
                  </a:cubicBezTo>
                  <a:cubicBezTo>
                    <a:pt x="421" y="18"/>
                    <a:pt x="419" y="12"/>
                    <a:pt x="419" y="12"/>
                  </a:cubicBezTo>
                  <a:cubicBezTo>
                    <a:pt x="419" y="12"/>
                    <a:pt x="416" y="11"/>
                    <a:pt x="415" y="13"/>
                  </a:cubicBezTo>
                  <a:cubicBezTo>
                    <a:pt x="413" y="15"/>
                    <a:pt x="412" y="17"/>
                    <a:pt x="408" y="16"/>
                  </a:cubicBezTo>
                  <a:cubicBezTo>
                    <a:pt x="403" y="14"/>
                    <a:pt x="399" y="11"/>
                    <a:pt x="399" y="11"/>
                  </a:cubicBezTo>
                  <a:cubicBezTo>
                    <a:pt x="399" y="11"/>
                    <a:pt x="397" y="18"/>
                    <a:pt x="388" y="15"/>
                  </a:cubicBezTo>
                  <a:cubicBezTo>
                    <a:pt x="379" y="12"/>
                    <a:pt x="372" y="10"/>
                    <a:pt x="367" y="17"/>
                  </a:cubicBezTo>
                  <a:cubicBezTo>
                    <a:pt x="363" y="24"/>
                    <a:pt x="349" y="19"/>
                    <a:pt x="344" y="21"/>
                  </a:cubicBezTo>
                  <a:cubicBezTo>
                    <a:pt x="340" y="23"/>
                    <a:pt x="331" y="29"/>
                    <a:pt x="316" y="28"/>
                  </a:cubicBezTo>
                  <a:cubicBezTo>
                    <a:pt x="301" y="27"/>
                    <a:pt x="287" y="23"/>
                    <a:pt x="281" y="20"/>
                  </a:cubicBezTo>
                  <a:cubicBezTo>
                    <a:pt x="275" y="18"/>
                    <a:pt x="269" y="14"/>
                    <a:pt x="265" y="14"/>
                  </a:cubicBezTo>
                  <a:cubicBezTo>
                    <a:pt x="261" y="14"/>
                    <a:pt x="248" y="21"/>
                    <a:pt x="244" y="19"/>
                  </a:cubicBezTo>
                  <a:cubicBezTo>
                    <a:pt x="240" y="17"/>
                    <a:pt x="238" y="14"/>
                    <a:pt x="238" y="14"/>
                  </a:cubicBezTo>
                  <a:cubicBezTo>
                    <a:pt x="238" y="14"/>
                    <a:pt x="234" y="17"/>
                    <a:pt x="229" y="16"/>
                  </a:cubicBezTo>
                  <a:cubicBezTo>
                    <a:pt x="224" y="16"/>
                    <a:pt x="221" y="11"/>
                    <a:pt x="221" y="11"/>
                  </a:cubicBezTo>
                  <a:cubicBezTo>
                    <a:pt x="221" y="11"/>
                    <a:pt x="215" y="17"/>
                    <a:pt x="211" y="17"/>
                  </a:cubicBezTo>
                  <a:cubicBezTo>
                    <a:pt x="207" y="17"/>
                    <a:pt x="201" y="10"/>
                    <a:pt x="201" y="10"/>
                  </a:cubicBezTo>
                  <a:cubicBezTo>
                    <a:pt x="201" y="10"/>
                    <a:pt x="199" y="14"/>
                    <a:pt x="192" y="13"/>
                  </a:cubicBezTo>
                  <a:cubicBezTo>
                    <a:pt x="184" y="11"/>
                    <a:pt x="183" y="8"/>
                    <a:pt x="183" y="8"/>
                  </a:cubicBezTo>
                  <a:cubicBezTo>
                    <a:pt x="183" y="8"/>
                    <a:pt x="174" y="14"/>
                    <a:pt x="169" y="10"/>
                  </a:cubicBezTo>
                  <a:cubicBezTo>
                    <a:pt x="169" y="10"/>
                    <a:pt x="159" y="15"/>
                    <a:pt x="153" y="8"/>
                  </a:cubicBezTo>
                  <a:cubicBezTo>
                    <a:pt x="153" y="8"/>
                    <a:pt x="141" y="13"/>
                    <a:pt x="136" y="8"/>
                  </a:cubicBezTo>
                  <a:cubicBezTo>
                    <a:pt x="136" y="8"/>
                    <a:pt x="126" y="14"/>
                    <a:pt x="120" y="10"/>
                  </a:cubicBezTo>
                  <a:cubicBezTo>
                    <a:pt x="120" y="10"/>
                    <a:pt x="112" y="17"/>
                    <a:pt x="108" y="17"/>
                  </a:cubicBezTo>
                  <a:cubicBezTo>
                    <a:pt x="103" y="17"/>
                    <a:pt x="101" y="15"/>
                    <a:pt x="101" y="15"/>
                  </a:cubicBezTo>
                  <a:cubicBezTo>
                    <a:pt x="101" y="15"/>
                    <a:pt x="97" y="23"/>
                    <a:pt x="92" y="21"/>
                  </a:cubicBezTo>
                  <a:cubicBezTo>
                    <a:pt x="86" y="20"/>
                    <a:pt x="83" y="18"/>
                    <a:pt x="82" y="14"/>
                  </a:cubicBezTo>
                  <a:cubicBezTo>
                    <a:pt x="82" y="11"/>
                    <a:pt x="77" y="19"/>
                    <a:pt x="73" y="18"/>
                  </a:cubicBezTo>
                  <a:cubicBezTo>
                    <a:pt x="70" y="17"/>
                    <a:pt x="66" y="14"/>
                    <a:pt x="64" y="11"/>
                  </a:cubicBezTo>
                  <a:cubicBezTo>
                    <a:pt x="64" y="11"/>
                    <a:pt x="58" y="14"/>
                    <a:pt x="53" y="14"/>
                  </a:cubicBezTo>
                  <a:cubicBezTo>
                    <a:pt x="47" y="14"/>
                    <a:pt x="44" y="6"/>
                    <a:pt x="44" y="6"/>
                  </a:cubicBezTo>
                  <a:cubicBezTo>
                    <a:pt x="44" y="6"/>
                    <a:pt x="38" y="8"/>
                    <a:pt x="33" y="6"/>
                  </a:cubicBezTo>
                  <a:cubicBezTo>
                    <a:pt x="29" y="3"/>
                    <a:pt x="26" y="0"/>
                    <a:pt x="26" y="0"/>
                  </a:cubicBezTo>
                  <a:cubicBezTo>
                    <a:pt x="26" y="0"/>
                    <a:pt x="19" y="3"/>
                    <a:pt x="16" y="2"/>
                  </a:cubicBezTo>
                  <a:cubicBezTo>
                    <a:pt x="13" y="1"/>
                    <a:pt x="7" y="10"/>
                    <a:pt x="0" y="4"/>
                  </a:cubicBezTo>
                  <a:close/>
                </a:path>
              </a:pathLst>
            </a:custGeom>
            <a:solidFill>
              <a:srgbClr val="FFCC99"/>
            </a:solidFill>
            <a:ln w="6350" cap="flat">
              <a:solidFill>
                <a:srgbClr val="FF66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09" name="Freeform 5"/>
            <p:cNvSpPr>
              <a:spLocks/>
            </p:cNvSpPr>
            <p:nvPr/>
          </p:nvSpPr>
          <p:spPr bwMode="auto">
            <a:xfrm>
              <a:off x="2023" y="1458"/>
              <a:ext cx="1998" cy="216"/>
            </a:xfrm>
            <a:custGeom>
              <a:avLst/>
              <a:gdLst>
                <a:gd name="T0" fmla="*/ 0 w 635"/>
                <a:gd name="T1" fmla="*/ 36 h 69"/>
                <a:gd name="T2" fmla="*/ 88 w 635"/>
                <a:gd name="T3" fmla="*/ 28 h 69"/>
                <a:gd name="T4" fmla="*/ 213 w 635"/>
                <a:gd name="T5" fmla="*/ 5 h 69"/>
                <a:gd name="T6" fmla="*/ 341 w 635"/>
                <a:gd name="T7" fmla="*/ 3 h 69"/>
                <a:gd name="T8" fmla="*/ 450 w 635"/>
                <a:gd name="T9" fmla="*/ 20 h 69"/>
                <a:gd name="T10" fmla="*/ 550 w 635"/>
                <a:gd name="T11" fmla="*/ 38 h 69"/>
                <a:gd name="T12" fmla="*/ 635 w 635"/>
                <a:gd name="T13" fmla="*/ 46 h 69"/>
                <a:gd name="T14" fmla="*/ 634 w 635"/>
                <a:gd name="T15" fmla="*/ 68 h 69"/>
                <a:gd name="T16" fmla="*/ 352 w 635"/>
                <a:gd name="T17" fmla="*/ 69 h 69"/>
                <a:gd name="T18" fmla="*/ 0 w 635"/>
                <a:gd name="T19" fmla="*/ 68 h 69"/>
                <a:gd name="T20" fmla="*/ 0 w 635"/>
                <a:gd name="T21" fmla="*/ 3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69">
                  <a:moveTo>
                    <a:pt x="0" y="36"/>
                  </a:moveTo>
                  <a:cubicBezTo>
                    <a:pt x="0" y="36"/>
                    <a:pt x="56" y="34"/>
                    <a:pt x="88" y="28"/>
                  </a:cubicBezTo>
                  <a:cubicBezTo>
                    <a:pt x="120" y="22"/>
                    <a:pt x="191" y="8"/>
                    <a:pt x="213" y="5"/>
                  </a:cubicBezTo>
                  <a:cubicBezTo>
                    <a:pt x="234" y="3"/>
                    <a:pt x="310" y="0"/>
                    <a:pt x="341" y="3"/>
                  </a:cubicBezTo>
                  <a:cubicBezTo>
                    <a:pt x="373" y="5"/>
                    <a:pt x="430" y="15"/>
                    <a:pt x="450" y="20"/>
                  </a:cubicBezTo>
                  <a:cubicBezTo>
                    <a:pt x="469" y="26"/>
                    <a:pt x="512" y="33"/>
                    <a:pt x="550" y="38"/>
                  </a:cubicBezTo>
                  <a:cubicBezTo>
                    <a:pt x="587" y="42"/>
                    <a:pt x="635" y="46"/>
                    <a:pt x="635" y="46"/>
                  </a:cubicBezTo>
                  <a:cubicBezTo>
                    <a:pt x="634" y="68"/>
                    <a:pt x="634" y="68"/>
                    <a:pt x="634" y="68"/>
                  </a:cubicBezTo>
                  <a:cubicBezTo>
                    <a:pt x="352" y="69"/>
                    <a:pt x="352" y="69"/>
                    <a:pt x="352" y="69"/>
                  </a:cubicBezTo>
                  <a:cubicBezTo>
                    <a:pt x="0" y="68"/>
                    <a:pt x="0" y="68"/>
                    <a:pt x="0" y="68"/>
                  </a:cubicBezTo>
                  <a:lnTo>
                    <a:pt x="0" y="36"/>
                  </a:lnTo>
                  <a:close/>
                </a:path>
              </a:pathLst>
            </a:custGeom>
            <a:solidFill>
              <a:srgbClr val="FFCC99"/>
            </a:solidFill>
            <a:ln w="6350" cap="flat">
              <a:solidFill>
                <a:srgbClr val="FF66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10" name="Freeform 6"/>
            <p:cNvSpPr>
              <a:spLocks/>
            </p:cNvSpPr>
            <p:nvPr/>
          </p:nvSpPr>
          <p:spPr bwMode="auto">
            <a:xfrm>
              <a:off x="2023" y="1177"/>
              <a:ext cx="1998" cy="424"/>
            </a:xfrm>
            <a:custGeom>
              <a:avLst/>
              <a:gdLst>
                <a:gd name="T0" fmla="*/ 0 w 635"/>
                <a:gd name="T1" fmla="*/ 35 h 135"/>
                <a:gd name="T2" fmla="*/ 0 w 635"/>
                <a:gd name="T3" fmla="*/ 126 h 135"/>
                <a:gd name="T4" fmla="*/ 136 w 635"/>
                <a:gd name="T5" fmla="*/ 107 h 135"/>
                <a:gd name="T6" fmla="*/ 252 w 635"/>
                <a:gd name="T7" fmla="*/ 91 h 135"/>
                <a:gd name="T8" fmla="*/ 364 w 635"/>
                <a:gd name="T9" fmla="*/ 93 h 135"/>
                <a:gd name="T10" fmla="*/ 441 w 635"/>
                <a:gd name="T11" fmla="*/ 107 h 135"/>
                <a:gd name="T12" fmla="*/ 528 w 635"/>
                <a:gd name="T13" fmla="*/ 123 h 135"/>
                <a:gd name="T14" fmla="*/ 634 w 635"/>
                <a:gd name="T15" fmla="*/ 135 h 135"/>
                <a:gd name="T16" fmla="*/ 635 w 635"/>
                <a:gd name="T17" fmla="*/ 46 h 135"/>
                <a:gd name="T18" fmla="*/ 494 w 635"/>
                <a:gd name="T19" fmla="*/ 30 h 135"/>
                <a:gd name="T20" fmla="*/ 386 w 635"/>
                <a:gd name="T21" fmla="*/ 9 h 135"/>
                <a:gd name="T22" fmla="*/ 307 w 635"/>
                <a:gd name="T23" fmla="*/ 0 h 135"/>
                <a:gd name="T24" fmla="*/ 179 w 635"/>
                <a:gd name="T25" fmla="*/ 13 h 135"/>
                <a:gd name="T26" fmla="*/ 0 w 635"/>
                <a:gd name="T27" fmla="*/ 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5" h="135">
                  <a:moveTo>
                    <a:pt x="0" y="35"/>
                  </a:moveTo>
                  <a:cubicBezTo>
                    <a:pt x="0" y="126"/>
                    <a:pt x="0" y="126"/>
                    <a:pt x="0" y="126"/>
                  </a:cubicBezTo>
                  <a:cubicBezTo>
                    <a:pt x="0" y="126"/>
                    <a:pt x="83" y="121"/>
                    <a:pt x="136" y="107"/>
                  </a:cubicBezTo>
                  <a:cubicBezTo>
                    <a:pt x="136" y="107"/>
                    <a:pt x="204" y="92"/>
                    <a:pt x="252" y="91"/>
                  </a:cubicBezTo>
                  <a:cubicBezTo>
                    <a:pt x="252" y="91"/>
                    <a:pt x="338" y="89"/>
                    <a:pt x="364" y="93"/>
                  </a:cubicBezTo>
                  <a:cubicBezTo>
                    <a:pt x="389" y="97"/>
                    <a:pt x="418" y="102"/>
                    <a:pt x="441" y="107"/>
                  </a:cubicBezTo>
                  <a:cubicBezTo>
                    <a:pt x="465" y="112"/>
                    <a:pt x="481" y="118"/>
                    <a:pt x="528" y="123"/>
                  </a:cubicBezTo>
                  <a:cubicBezTo>
                    <a:pt x="576" y="129"/>
                    <a:pt x="634" y="135"/>
                    <a:pt x="634" y="135"/>
                  </a:cubicBezTo>
                  <a:cubicBezTo>
                    <a:pt x="635" y="46"/>
                    <a:pt x="635" y="46"/>
                    <a:pt x="635" y="46"/>
                  </a:cubicBezTo>
                  <a:cubicBezTo>
                    <a:pt x="635" y="46"/>
                    <a:pt x="559" y="43"/>
                    <a:pt x="494" y="30"/>
                  </a:cubicBezTo>
                  <a:cubicBezTo>
                    <a:pt x="494" y="30"/>
                    <a:pt x="434" y="15"/>
                    <a:pt x="386" y="9"/>
                  </a:cubicBezTo>
                  <a:cubicBezTo>
                    <a:pt x="386" y="9"/>
                    <a:pt x="331" y="0"/>
                    <a:pt x="307" y="0"/>
                  </a:cubicBezTo>
                  <a:cubicBezTo>
                    <a:pt x="284" y="0"/>
                    <a:pt x="234" y="1"/>
                    <a:pt x="179" y="13"/>
                  </a:cubicBezTo>
                  <a:cubicBezTo>
                    <a:pt x="179" y="13"/>
                    <a:pt x="75" y="35"/>
                    <a:pt x="0" y="35"/>
                  </a:cubicBezTo>
                  <a:close/>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311" name="Freeform 7"/>
            <p:cNvSpPr>
              <a:spLocks/>
            </p:cNvSpPr>
            <p:nvPr/>
          </p:nvSpPr>
          <p:spPr bwMode="auto">
            <a:xfrm>
              <a:off x="2023" y="1283"/>
              <a:ext cx="41" cy="45"/>
            </a:xfrm>
            <a:custGeom>
              <a:avLst/>
              <a:gdLst>
                <a:gd name="T0" fmla="*/ 0 w 41"/>
                <a:gd name="T1" fmla="*/ 2 h 45"/>
                <a:gd name="T2" fmla="*/ 40 w 41"/>
                <a:gd name="T3" fmla="*/ 0 h 45"/>
                <a:gd name="T4" fmla="*/ 41 w 41"/>
                <a:gd name="T5" fmla="*/ 42 h 45"/>
                <a:gd name="T6" fmla="*/ 0 w 41"/>
                <a:gd name="T7" fmla="*/ 45 h 45"/>
                <a:gd name="T8" fmla="*/ 0 w 41"/>
                <a:gd name="T9" fmla="*/ 2 h 45"/>
              </a:gdLst>
              <a:ahLst/>
              <a:cxnLst>
                <a:cxn ang="0">
                  <a:pos x="T0" y="T1"/>
                </a:cxn>
                <a:cxn ang="0">
                  <a:pos x="T2" y="T3"/>
                </a:cxn>
                <a:cxn ang="0">
                  <a:pos x="T4" y="T5"/>
                </a:cxn>
                <a:cxn ang="0">
                  <a:pos x="T6" y="T7"/>
                </a:cxn>
                <a:cxn ang="0">
                  <a:pos x="T8" y="T9"/>
                </a:cxn>
              </a:cxnLst>
              <a:rect l="0" t="0" r="r" b="b"/>
              <a:pathLst>
                <a:path w="41" h="45">
                  <a:moveTo>
                    <a:pt x="0" y="2"/>
                  </a:moveTo>
                  <a:lnTo>
                    <a:pt x="40" y="0"/>
                  </a:lnTo>
                  <a:lnTo>
                    <a:pt x="41" y="42"/>
                  </a:lnTo>
                  <a:lnTo>
                    <a:pt x="0" y="45"/>
                  </a:lnTo>
                  <a:lnTo>
                    <a:pt x="0" y="2"/>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12" name="Freeform 8"/>
            <p:cNvSpPr>
              <a:spLocks/>
            </p:cNvSpPr>
            <p:nvPr/>
          </p:nvSpPr>
          <p:spPr bwMode="auto">
            <a:xfrm>
              <a:off x="2063" y="1267"/>
              <a:ext cx="207" cy="64"/>
            </a:xfrm>
            <a:custGeom>
              <a:avLst/>
              <a:gdLst>
                <a:gd name="T0" fmla="*/ 0 w 66"/>
                <a:gd name="T1" fmla="*/ 5 h 20"/>
                <a:gd name="T2" fmla="*/ 65 w 66"/>
                <a:gd name="T3" fmla="*/ 0 h 20"/>
                <a:gd name="T4" fmla="*/ 66 w 66"/>
                <a:gd name="T5" fmla="*/ 13 h 20"/>
                <a:gd name="T6" fmla="*/ 1 w 66"/>
                <a:gd name="T7" fmla="*/ 18 h 20"/>
                <a:gd name="T8" fmla="*/ 0 w 66"/>
                <a:gd name="T9" fmla="*/ 5 h 20"/>
              </a:gdLst>
              <a:ahLst/>
              <a:cxnLst>
                <a:cxn ang="0">
                  <a:pos x="T0" y="T1"/>
                </a:cxn>
                <a:cxn ang="0">
                  <a:pos x="T2" y="T3"/>
                </a:cxn>
                <a:cxn ang="0">
                  <a:pos x="T4" y="T5"/>
                </a:cxn>
                <a:cxn ang="0">
                  <a:pos x="T6" y="T7"/>
                </a:cxn>
                <a:cxn ang="0">
                  <a:pos x="T8" y="T9"/>
                </a:cxn>
              </a:cxnLst>
              <a:rect l="0" t="0" r="r" b="b"/>
              <a:pathLst>
                <a:path w="66" h="20">
                  <a:moveTo>
                    <a:pt x="0" y="5"/>
                  </a:moveTo>
                  <a:cubicBezTo>
                    <a:pt x="0" y="5"/>
                    <a:pt x="55" y="2"/>
                    <a:pt x="65" y="0"/>
                  </a:cubicBezTo>
                  <a:cubicBezTo>
                    <a:pt x="66" y="13"/>
                    <a:pt x="66" y="13"/>
                    <a:pt x="66" y="13"/>
                  </a:cubicBezTo>
                  <a:cubicBezTo>
                    <a:pt x="66" y="13"/>
                    <a:pt x="4" y="20"/>
                    <a:pt x="1" y="18"/>
                  </a:cubicBezTo>
                  <a:lnTo>
                    <a:pt x="0" y="5"/>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13" name="Freeform 9"/>
            <p:cNvSpPr>
              <a:spLocks/>
            </p:cNvSpPr>
            <p:nvPr/>
          </p:nvSpPr>
          <p:spPr bwMode="auto">
            <a:xfrm>
              <a:off x="2268" y="1239"/>
              <a:ext cx="200" cy="70"/>
            </a:xfrm>
            <a:custGeom>
              <a:avLst/>
              <a:gdLst>
                <a:gd name="T0" fmla="*/ 1 w 64"/>
                <a:gd name="T1" fmla="*/ 22 h 22"/>
                <a:gd name="T2" fmla="*/ 64 w 64"/>
                <a:gd name="T3" fmla="*/ 11 h 22"/>
                <a:gd name="T4" fmla="*/ 64 w 64"/>
                <a:gd name="T5" fmla="*/ 0 h 22"/>
                <a:gd name="T6" fmla="*/ 0 w 64"/>
                <a:gd name="T7" fmla="*/ 10 h 22"/>
                <a:gd name="T8" fmla="*/ 1 w 64"/>
                <a:gd name="T9" fmla="*/ 22 h 22"/>
              </a:gdLst>
              <a:ahLst/>
              <a:cxnLst>
                <a:cxn ang="0">
                  <a:pos x="T0" y="T1"/>
                </a:cxn>
                <a:cxn ang="0">
                  <a:pos x="T2" y="T3"/>
                </a:cxn>
                <a:cxn ang="0">
                  <a:pos x="T4" y="T5"/>
                </a:cxn>
                <a:cxn ang="0">
                  <a:pos x="T6" y="T7"/>
                </a:cxn>
                <a:cxn ang="0">
                  <a:pos x="T8" y="T9"/>
                </a:cxn>
              </a:cxnLst>
              <a:rect l="0" t="0" r="r" b="b"/>
              <a:pathLst>
                <a:path w="64" h="22">
                  <a:moveTo>
                    <a:pt x="1" y="22"/>
                  </a:moveTo>
                  <a:cubicBezTo>
                    <a:pt x="1" y="22"/>
                    <a:pt x="58" y="14"/>
                    <a:pt x="64" y="11"/>
                  </a:cubicBezTo>
                  <a:cubicBezTo>
                    <a:pt x="64" y="0"/>
                    <a:pt x="64" y="0"/>
                    <a:pt x="64" y="0"/>
                  </a:cubicBezTo>
                  <a:cubicBezTo>
                    <a:pt x="0" y="10"/>
                    <a:pt x="0" y="10"/>
                    <a:pt x="0" y="10"/>
                  </a:cubicBezTo>
                  <a:lnTo>
                    <a:pt x="1" y="22"/>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14" name="Freeform 10"/>
            <p:cNvSpPr>
              <a:spLocks/>
            </p:cNvSpPr>
            <p:nvPr/>
          </p:nvSpPr>
          <p:spPr bwMode="auto">
            <a:xfrm>
              <a:off x="2468" y="1201"/>
              <a:ext cx="201" cy="73"/>
            </a:xfrm>
            <a:custGeom>
              <a:avLst/>
              <a:gdLst>
                <a:gd name="T0" fmla="*/ 0 w 63"/>
                <a:gd name="T1" fmla="*/ 23 h 23"/>
                <a:gd name="T2" fmla="*/ 63 w 63"/>
                <a:gd name="T3" fmla="*/ 12 h 23"/>
                <a:gd name="T4" fmla="*/ 62 w 63"/>
                <a:gd name="T5" fmla="*/ 0 h 23"/>
                <a:gd name="T6" fmla="*/ 0 w 63"/>
                <a:gd name="T7" fmla="*/ 12 h 23"/>
                <a:gd name="T8" fmla="*/ 0 w 63"/>
                <a:gd name="T9" fmla="*/ 23 h 23"/>
              </a:gdLst>
              <a:ahLst/>
              <a:cxnLst>
                <a:cxn ang="0">
                  <a:pos x="T0" y="T1"/>
                </a:cxn>
                <a:cxn ang="0">
                  <a:pos x="T2" y="T3"/>
                </a:cxn>
                <a:cxn ang="0">
                  <a:pos x="T4" y="T5"/>
                </a:cxn>
                <a:cxn ang="0">
                  <a:pos x="T6" y="T7"/>
                </a:cxn>
                <a:cxn ang="0">
                  <a:pos x="T8" y="T9"/>
                </a:cxn>
              </a:cxnLst>
              <a:rect l="0" t="0" r="r" b="b"/>
              <a:pathLst>
                <a:path w="63" h="23">
                  <a:moveTo>
                    <a:pt x="0" y="23"/>
                  </a:moveTo>
                  <a:cubicBezTo>
                    <a:pt x="0" y="23"/>
                    <a:pt x="50" y="13"/>
                    <a:pt x="63" y="12"/>
                  </a:cubicBezTo>
                  <a:cubicBezTo>
                    <a:pt x="62" y="0"/>
                    <a:pt x="62" y="0"/>
                    <a:pt x="62" y="0"/>
                  </a:cubicBezTo>
                  <a:cubicBezTo>
                    <a:pt x="0" y="12"/>
                    <a:pt x="0" y="12"/>
                    <a:pt x="0" y="12"/>
                  </a:cubicBezTo>
                  <a:lnTo>
                    <a:pt x="0" y="23"/>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15" name="Freeform 11"/>
            <p:cNvSpPr>
              <a:spLocks/>
            </p:cNvSpPr>
            <p:nvPr/>
          </p:nvSpPr>
          <p:spPr bwMode="auto">
            <a:xfrm>
              <a:off x="2664" y="1180"/>
              <a:ext cx="224" cy="60"/>
            </a:xfrm>
            <a:custGeom>
              <a:avLst/>
              <a:gdLst>
                <a:gd name="T0" fmla="*/ 0 w 224"/>
                <a:gd name="T1" fmla="*/ 22 h 60"/>
                <a:gd name="T2" fmla="*/ 221 w 224"/>
                <a:gd name="T3" fmla="*/ 0 h 60"/>
                <a:gd name="T4" fmla="*/ 224 w 224"/>
                <a:gd name="T5" fmla="*/ 37 h 60"/>
                <a:gd name="T6" fmla="*/ 5 w 224"/>
                <a:gd name="T7" fmla="*/ 58 h 60"/>
                <a:gd name="T8" fmla="*/ 0 w 224"/>
                <a:gd name="T9" fmla="*/ 22 h 60"/>
              </a:gdLst>
              <a:ahLst/>
              <a:cxnLst>
                <a:cxn ang="0">
                  <a:pos x="T0" y="T1"/>
                </a:cxn>
                <a:cxn ang="0">
                  <a:pos x="T2" y="T3"/>
                </a:cxn>
                <a:cxn ang="0">
                  <a:pos x="T4" y="T5"/>
                </a:cxn>
                <a:cxn ang="0">
                  <a:pos x="T6" y="T7"/>
                </a:cxn>
                <a:cxn ang="0">
                  <a:pos x="T8" y="T9"/>
                </a:cxn>
              </a:cxnLst>
              <a:rect l="0" t="0" r="r" b="b"/>
              <a:pathLst>
                <a:path w="224" h="60">
                  <a:moveTo>
                    <a:pt x="0" y="22"/>
                  </a:moveTo>
                  <a:cubicBezTo>
                    <a:pt x="0" y="22"/>
                    <a:pt x="155" y="3"/>
                    <a:pt x="221" y="0"/>
                  </a:cubicBezTo>
                  <a:cubicBezTo>
                    <a:pt x="224" y="37"/>
                    <a:pt x="224" y="37"/>
                    <a:pt x="224" y="37"/>
                  </a:cubicBezTo>
                  <a:cubicBezTo>
                    <a:pt x="224" y="37"/>
                    <a:pt x="42" y="60"/>
                    <a:pt x="5" y="58"/>
                  </a:cubicBezTo>
                  <a:lnTo>
                    <a:pt x="0" y="22"/>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16" name="Freeform 12"/>
            <p:cNvSpPr>
              <a:spLocks/>
            </p:cNvSpPr>
            <p:nvPr/>
          </p:nvSpPr>
          <p:spPr bwMode="auto">
            <a:xfrm>
              <a:off x="2885" y="1168"/>
              <a:ext cx="219" cy="52"/>
            </a:xfrm>
            <a:custGeom>
              <a:avLst/>
              <a:gdLst>
                <a:gd name="T0" fmla="*/ 0 w 70"/>
                <a:gd name="T1" fmla="*/ 4 h 17"/>
                <a:gd name="T2" fmla="*/ 70 w 70"/>
                <a:gd name="T3" fmla="*/ 6 h 17"/>
                <a:gd name="T4" fmla="*/ 70 w 70"/>
                <a:gd name="T5" fmla="*/ 17 h 17"/>
                <a:gd name="T6" fmla="*/ 1 w 70"/>
                <a:gd name="T7" fmla="*/ 16 h 17"/>
                <a:gd name="T8" fmla="*/ 0 w 70"/>
                <a:gd name="T9" fmla="*/ 4 h 17"/>
              </a:gdLst>
              <a:ahLst/>
              <a:cxnLst>
                <a:cxn ang="0">
                  <a:pos x="T0" y="T1"/>
                </a:cxn>
                <a:cxn ang="0">
                  <a:pos x="T2" y="T3"/>
                </a:cxn>
                <a:cxn ang="0">
                  <a:pos x="T4" y="T5"/>
                </a:cxn>
                <a:cxn ang="0">
                  <a:pos x="T6" y="T7"/>
                </a:cxn>
                <a:cxn ang="0">
                  <a:pos x="T8" y="T9"/>
                </a:cxn>
              </a:cxnLst>
              <a:rect l="0" t="0" r="r" b="b"/>
              <a:pathLst>
                <a:path w="70" h="17">
                  <a:moveTo>
                    <a:pt x="0" y="4"/>
                  </a:moveTo>
                  <a:cubicBezTo>
                    <a:pt x="0" y="4"/>
                    <a:pt x="45" y="0"/>
                    <a:pt x="70" y="6"/>
                  </a:cubicBezTo>
                  <a:cubicBezTo>
                    <a:pt x="70" y="17"/>
                    <a:pt x="70" y="17"/>
                    <a:pt x="70" y="17"/>
                  </a:cubicBezTo>
                  <a:cubicBezTo>
                    <a:pt x="70" y="17"/>
                    <a:pt x="23" y="15"/>
                    <a:pt x="1" y="16"/>
                  </a:cubicBezTo>
                  <a:lnTo>
                    <a:pt x="0" y="4"/>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17" name="Freeform 13"/>
            <p:cNvSpPr>
              <a:spLocks/>
            </p:cNvSpPr>
            <p:nvPr/>
          </p:nvSpPr>
          <p:spPr bwMode="auto">
            <a:xfrm>
              <a:off x="3104" y="1187"/>
              <a:ext cx="215" cy="66"/>
            </a:xfrm>
            <a:custGeom>
              <a:avLst/>
              <a:gdLst>
                <a:gd name="T0" fmla="*/ 2 w 215"/>
                <a:gd name="T1" fmla="*/ 32 h 66"/>
                <a:gd name="T2" fmla="*/ 215 w 215"/>
                <a:gd name="T3" fmla="*/ 66 h 66"/>
                <a:gd name="T4" fmla="*/ 215 w 215"/>
                <a:gd name="T5" fmla="*/ 31 h 66"/>
                <a:gd name="T6" fmla="*/ 0 w 215"/>
                <a:gd name="T7" fmla="*/ 0 h 66"/>
                <a:gd name="T8" fmla="*/ 2 w 215"/>
                <a:gd name="T9" fmla="*/ 32 h 66"/>
              </a:gdLst>
              <a:ahLst/>
              <a:cxnLst>
                <a:cxn ang="0">
                  <a:pos x="T0" y="T1"/>
                </a:cxn>
                <a:cxn ang="0">
                  <a:pos x="T2" y="T3"/>
                </a:cxn>
                <a:cxn ang="0">
                  <a:pos x="T4" y="T5"/>
                </a:cxn>
                <a:cxn ang="0">
                  <a:pos x="T6" y="T7"/>
                </a:cxn>
                <a:cxn ang="0">
                  <a:pos x="T8" y="T9"/>
                </a:cxn>
              </a:cxnLst>
              <a:rect l="0" t="0" r="r" b="b"/>
              <a:pathLst>
                <a:path w="215" h="66">
                  <a:moveTo>
                    <a:pt x="2" y="32"/>
                  </a:moveTo>
                  <a:lnTo>
                    <a:pt x="215" y="66"/>
                  </a:lnTo>
                  <a:lnTo>
                    <a:pt x="215" y="31"/>
                  </a:lnTo>
                  <a:lnTo>
                    <a:pt x="0" y="0"/>
                  </a:lnTo>
                  <a:lnTo>
                    <a:pt x="2" y="32"/>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18" name="Freeform 14"/>
            <p:cNvSpPr>
              <a:spLocks/>
            </p:cNvSpPr>
            <p:nvPr/>
          </p:nvSpPr>
          <p:spPr bwMode="auto">
            <a:xfrm>
              <a:off x="3319" y="1218"/>
              <a:ext cx="221" cy="77"/>
            </a:xfrm>
            <a:custGeom>
              <a:avLst/>
              <a:gdLst>
                <a:gd name="T0" fmla="*/ 0 w 94"/>
                <a:gd name="T1" fmla="*/ 15 h 33"/>
                <a:gd name="T2" fmla="*/ 94 w 94"/>
                <a:gd name="T3" fmla="*/ 33 h 33"/>
                <a:gd name="T4" fmla="*/ 92 w 94"/>
                <a:gd name="T5" fmla="*/ 19 h 33"/>
                <a:gd name="T6" fmla="*/ 0 w 94"/>
                <a:gd name="T7" fmla="*/ 0 h 33"/>
                <a:gd name="T8" fmla="*/ 0 w 94"/>
                <a:gd name="T9" fmla="*/ 15 h 33"/>
              </a:gdLst>
              <a:ahLst/>
              <a:cxnLst>
                <a:cxn ang="0">
                  <a:pos x="T0" y="T1"/>
                </a:cxn>
                <a:cxn ang="0">
                  <a:pos x="T2" y="T3"/>
                </a:cxn>
                <a:cxn ang="0">
                  <a:pos x="T4" y="T5"/>
                </a:cxn>
                <a:cxn ang="0">
                  <a:pos x="T6" y="T7"/>
                </a:cxn>
                <a:cxn ang="0">
                  <a:pos x="T8" y="T9"/>
                </a:cxn>
              </a:cxnLst>
              <a:rect l="0" t="0" r="r" b="b"/>
              <a:pathLst>
                <a:path w="94" h="33">
                  <a:moveTo>
                    <a:pt x="0" y="15"/>
                  </a:moveTo>
                  <a:lnTo>
                    <a:pt x="94" y="33"/>
                  </a:lnTo>
                  <a:lnTo>
                    <a:pt x="92" y="19"/>
                  </a:lnTo>
                  <a:lnTo>
                    <a:pt x="0" y="0"/>
                  </a:lnTo>
                  <a:lnTo>
                    <a:pt x="0" y="15"/>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19" name="Freeform 15"/>
            <p:cNvSpPr>
              <a:spLocks/>
            </p:cNvSpPr>
            <p:nvPr/>
          </p:nvSpPr>
          <p:spPr bwMode="auto">
            <a:xfrm>
              <a:off x="3535" y="1262"/>
              <a:ext cx="245" cy="76"/>
            </a:xfrm>
            <a:custGeom>
              <a:avLst/>
              <a:gdLst>
                <a:gd name="T0" fmla="*/ 0 w 78"/>
                <a:gd name="T1" fmla="*/ 0 h 24"/>
                <a:gd name="T2" fmla="*/ 78 w 78"/>
                <a:gd name="T3" fmla="*/ 13 h 24"/>
                <a:gd name="T4" fmla="*/ 77 w 78"/>
                <a:gd name="T5" fmla="*/ 24 h 24"/>
                <a:gd name="T6" fmla="*/ 1 w 78"/>
                <a:gd name="T7" fmla="*/ 11 h 24"/>
                <a:gd name="T8" fmla="*/ 0 w 78"/>
                <a:gd name="T9" fmla="*/ 0 h 24"/>
              </a:gdLst>
              <a:ahLst/>
              <a:cxnLst>
                <a:cxn ang="0">
                  <a:pos x="T0" y="T1"/>
                </a:cxn>
                <a:cxn ang="0">
                  <a:pos x="T2" y="T3"/>
                </a:cxn>
                <a:cxn ang="0">
                  <a:pos x="T4" y="T5"/>
                </a:cxn>
                <a:cxn ang="0">
                  <a:pos x="T6" y="T7"/>
                </a:cxn>
                <a:cxn ang="0">
                  <a:pos x="T8" y="T9"/>
                </a:cxn>
              </a:cxnLst>
              <a:rect l="0" t="0" r="r" b="b"/>
              <a:pathLst>
                <a:path w="78" h="24">
                  <a:moveTo>
                    <a:pt x="0" y="0"/>
                  </a:moveTo>
                  <a:cubicBezTo>
                    <a:pt x="0" y="0"/>
                    <a:pt x="66" y="13"/>
                    <a:pt x="78" y="13"/>
                  </a:cubicBezTo>
                  <a:cubicBezTo>
                    <a:pt x="77" y="24"/>
                    <a:pt x="77" y="24"/>
                    <a:pt x="77" y="24"/>
                  </a:cubicBezTo>
                  <a:cubicBezTo>
                    <a:pt x="1" y="11"/>
                    <a:pt x="1" y="11"/>
                    <a:pt x="1" y="11"/>
                  </a:cubicBezTo>
                  <a:lnTo>
                    <a:pt x="0" y="0"/>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20" name="Freeform 16"/>
            <p:cNvSpPr>
              <a:spLocks/>
            </p:cNvSpPr>
            <p:nvPr/>
          </p:nvSpPr>
          <p:spPr bwMode="auto">
            <a:xfrm>
              <a:off x="3778" y="1302"/>
              <a:ext cx="243" cy="57"/>
            </a:xfrm>
            <a:custGeom>
              <a:avLst/>
              <a:gdLst>
                <a:gd name="T0" fmla="*/ 1 w 77"/>
                <a:gd name="T1" fmla="*/ 0 h 18"/>
                <a:gd name="T2" fmla="*/ 77 w 77"/>
                <a:gd name="T3" fmla="*/ 6 h 18"/>
                <a:gd name="T4" fmla="*/ 76 w 77"/>
                <a:gd name="T5" fmla="*/ 18 h 18"/>
                <a:gd name="T6" fmla="*/ 0 w 77"/>
                <a:gd name="T7" fmla="*/ 11 h 18"/>
                <a:gd name="T8" fmla="*/ 1 w 77"/>
                <a:gd name="T9" fmla="*/ 0 h 18"/>
              </a:gdLst>
              <a:ahLst/>
              <a:cxnLst>
                <a:cxn ang="0">
                  <a:pos x="T0" y="T1"/>
                </a:cxn>
                <a:cxn ang="0">
                  <a:pos x="T2" y="T3"/>
                </a:cxn>
                <a:cxn ang="0">
                  <a:pos x="T4" y="T5"/>
                </a:cxn>
                <a:cxn ang="0">
                  <a:pos x="T6" y="T7"/>
                </a:cxn>
                <a:cxn ang="0">
                  <a:pos x="T8" y="T9"/>
                </a:cxn>
              </a:cxnLst>
              <a:rect l="0" t="0" r="r" b="b"/>
              <a:pathLst>
                <a:path w="77" h="18">
                  <a:moveTo>
                    <a:pt x="1" y="0"/>
                  </a:moveTo>
                  <a:cubicBezTo>
                    <a:pt x="1" y="0"/>
                    <a:pt x="73" y="7"/>
                    <a:pt x="77" y="6"/>
                  </a:cubicBezTo>
                  <a:cubicBezTo>
                    <a:pt x="76" y="18"/>
                    <a:pt x="76" y="18"/>
                    <a:pt x="76" y="18"/>
                  </a:cubicBezTo>
                  <a:cubicBezTo>
                    <a:pt x="76" y="18"/>
                    <a:pt x="7" y="12"/>
                    <a:pt x="0" y="11"/>
                  </a:cubicBezTo>
                  <a:lnTo>
                    <a:pt x="1" y="0"/>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21" name="Freeform 17"/>
            <p:cNvSpPr>
              <a:spLocks/>
            </p:cNvSpPr>
            <p:nvPr/>
          </p:nvSpPr>
          <p:spPr bwMode="auto">
            <a:xfrm>
              <a:off x="3778" y="1545"/>
              <a:ext cx="240" cy="53"/>
            </a:xfrm>
            <a:custGeom>
              <a:avLst/>
              <a:gdLst>
                <a:gd name="T0" fmla="*/ 0 w 240"/>
                <a:gd name="T1" fmla="*/ 0 h 53"/>
                <a:gd name="T2" fmla="*/ 240 w 240"/>
                <a:gd name="T3" fmla="*/ 25 h 53"/>
                <a:gd name="T4" fmla="*/ 240 w 240"/>
                <a:gd name="T5" fmla="*/ 53 h 53"/>
                <a:gd name="T6" fmla="*/ 3 w 240"/>
                <a:gd name="T7" fmla="*/ 34 h 53"/>
                <a:gd name="T8" fmla="*/ 0 w 240"/>
                <a:gd name="T9" fmla="*/ 0 h 53"/>
              </a:gdLst>
              <a:ahLst/>
              <a:cxnLst>
                <a:cxn ang="0">
                  <a:pos x="T0" y="T1"/>
                </a:cxn>
                <a:cxn ang="0">
                  <a:pos x="T2" y="T3"/>
                </a:cxn>
                <a:cxn ang="0">
                  <a:pos x="T4" y="T5"/>
                </a:cxn>
                <a:cxn ang="0">
                  <a:pos x="T6" y="T7"/>
                </a:cxn>
                <a:cxn ang="0">
                  <a:pos x="T8" y="T9"/>
                </a:cxn>
              </a:cxnLst>
              <a:rect l="0" t="0" r="r" b="b"/>
              <a:pathLst>
                <a:path w="240" h="53">
                  <a:moveTo>
                    <a:pt x="0" y="0"/>
                  </a:moveTo>
                  <a:lnTo>
                    <a:pt x="240" y="25"/>
                  </a:lnTo>
                  <a:lnTo>
                    <a:pt x="240" y="53"/>
                  </a:lnTo>
                  <a:lnTo>
                    <a:pt x="3" y="34"/>
                  </a:lnTo>
                  <a:lnTo>
                    <a:pt x="0" y="0"/>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22" name="Freeform 18"/>
            <p:cNvSpPr>
              <a:spLocks/>
            </p:cNvSpPr>
            <p:nvPr/>
          </p:nvSpPr>
          <p:spPr bwMode="auto">
            <a:xfrm>
              <a:off x="3540" y="1507"/>
              <a:ext cx="238" cy="73"/>
            </a:xfrm>
            <a:custGeom>
              <a:avLst/>
              <a:gdLst>
                <a:gd name="T0" fmla="*/ 75 w 76"/>
                <a:gd name="T1" fmla="*/ 12 h 23"/>
                <a:gd name="T2" fmla="*/ 0 w 76"/>
                <a:gd name="T3" fmla="*/ 0 h 23"/>
                <a:gd name="T4" fmla="*/ 0 w 76"/>
                <a:gd name="T5" fmla="*/ 11 h 23"/>
                <a:gd name="T6" fmla="*/ 76 w 76"/>
                <a:gd name="T7" fmla="*/ 22 h 23"/>
                <a:gd name="T8" fmla="*/ 75 w 76"/>
                <a:gd name="T9" fmla="*/ 12 h 23"/>
              </a:gdLst>
              <a:ahLst/>
              <a:cxnLst>
                <a:cxn ang="0">
                  <a:pos x="T0" y="T1"/>
                </a:cxn>
                <a:cxn ang="0">
                  <a:pos x="T2" y="T3"/>
                </a:cxn>
                <a:cxn ang="0">
                  <a:pos x="T4" y="T5"/>
                </a:cxn>
                <a:cxn ang="0">
                  <a:pos x="T6" y="T7"/>
                </a:cxn>
                <a:cxn ang="0">
                  <a:pos x="T8" y="T9"/>
                </a:cxn>
              </a:cxnLst>
              <a:rect l="0" t="0" r="r" b="b"/>
              <a:pathLst>
                <a:path w="76" h="23">
                  <a:moveTo>
                    <a:pt x="75" y="12"/>
                  </a:moveTo>
                  <a:cubicBezTo>
                    <a:pt x="75" y="12"/>
                    <a:pt x="8" y="3"/>
                    <a:pt x="0" y="0"/>
                  </a:cubicBezTo>
                  <a:cubicBezTo>
                    <a:pt x="0" y="11"/>
                    <a:pt x="0" y="11"/>
                    <a:pt x="0" y="11"/>
                  </a:cubicBezTo>
                  <a:cubicBezTo>
                    <a:pt x="0" y="11"/>
                    <a:pt x="62" y="23"/>
                    <a:pt x="76" y="22"/>
                  </a:cubicBezTo>
                  <a:lnTo>
                    <a:pt x="75" y="12"/>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23" name="Freeform 19"/>
            <p:cNvSpPr>
              <a:spLocks/>
            </p:cNvSpPr>
            <p:nvPr/>
          </p:nvSpPr>
          <p:spPr bwMode="auto">
            <a:xfrm>
              <a:off x="3319" y="1460"/>
              <a:ext cx="222" cy="86"/>
            </a:xfrm>
            <a:custGeom>
              <a:avLst/>
              <a:gdLst>
                <a:gd name="T0" fmla="*/ 0 w 222"/>
                <a:gd name="T1" fmla="*/ 35 h 86"/>
                <a:gd name="T2" fmla="*/ 0 w 222"/>
                <a:gd name="T3" fmla="*/ 0 h 86"/>
                <a:gd name="T4" fmla="*/ 221 w 222"/>
                <a:gd name="T5" fmla="*/ 47 h 86"/>
                <a:gd name="T6" fmla="*/ 222 w 222"/>
                <a:gd name="T7" fmla="*/ 86 h 86"/>
                <a:gd name="T8" fmla="*/ 0 w 222"/>
                <a:gd name="T9" fmla="*/ 35 h 86"/>
              </a:gdLst>
              <a:ahLst/>
              <a:cxnLst>
                <a:cxn ang="0">
                  <a:pos x="T0" y="T1"/>
                </a:cxn>
                <a:cxn ang="0">
                  <a:pos x="T2" y="T3"/>
                </a:cxn>
                <a:cxn ang="0">
                  <a:pos x="T4" y="T5"/>
                </a:cxn>
                <a:cxn ang="0">
                  <a:pos x="T6" y="T7"/>
                </a:cxn>
                <a:cxn ang="0">
                  <a:pos x="T8" y="T9"/>
                </a:cxn>
              </a:cxnLst>
              <a:rect l="0" t="0" r="r" b="b"/>
              <a:pathLst>
                <a:path w="222" h="86">
                  <a:moveTo>
                    <a:pt x="0" y="35"/>
                  </a:moveTo>
                  <a:cubicBezTo>
                    <a:pt x="0" y="0"/>
                    <a:pt x="0" y="0"/>
                    <a:pt x="0" y="0"/>
                  </a:cubicBezTo>
                  <a:cubicBezTo>
                    <a:pt x="0" y="0"/>
                    <a:pt x="183" y="38"/>
                    <a:pt x="221" y="47"/>
                  </a:cubicBezTo>
                  <a:cubicBezTo>
                    <a:pt x="221" y="85"/>
                    <a:pt x="222" y="86"/>
                    <a:pt x="222" y="86"/>
                  </a:cubicBezTo>
                  <a:cubicBezTo>
                    <a:pt x="222" y="86"/>
                    <a:pt x="32" y="38"/>
                    <a:pt x="0" y="35"/>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24" name="Freeform 20"/>
            <p:cNvSpPr>
              <a:spLocks/>
            </p:cNvSpPr>
            <p:nvPr/>
          </p:nvSpPr>
          <p:spPr bwMode="auto">
            <a:xfrm>
              <a:off x="3104" y="1432"/>
              <a:ext cx="215" cy="63"/>
            </a:xfrm>
            <a:custGeom>
              <a:avLst/>
              <a:gdLst>
                <a:gd name="T0" fmla="*/ 0 w 68"/>
                <a:gd name="T1" fmla="*/ 11 h 20"/>
                <a:gd name="T2" fmla="*/ 0 w 68"/>
                <a:gd name="T3" fmla="*/ 0 h 20"/>
                <a:gd name="T4" fmla="*/ 67 w 68"/>
                <a:gd name="T5" fmla="*/ 9 h 20"/>
                <a:gd name="T6" fmla="*/ 68 w 68"/>
                <a:gd name="T7" fmla="*/ 20 h 20"/>
                <a:gd name="T8" fmla="*/ 0 w 68"/>
                <a:gd name="T9" fmla="*/ 11 h 20"/>
              </a:gdLst>
              <a:ahLst/>
              <a:cxnLst>
                <a:cxn ang="0">
                  <a:pos x="T0" y="T1"/>
                </a:cxn>
                <a:cxn ang="0">
                  <a:pos x="T2" y="T3"/>
                </a:cxn>
                <a:cxn ang="0">
                  <a:pos x="T4" y="T5"/>
                </a:cxn>
                <a:cxn ang="0">
                  <a:pos x="T6" y="T7"/>
                </a:cxn>
                <a:cxn ang="0">
                  <a:pos x="T8" y="T9"/>
                </a:cxn>
              </a:cxnLst>
              <a:rect l="0" t="0" r="r" b="b"/>
              <a:pathLst>
                <a:path w="68" h="20">
                  <a:moveTo>
                    <a:pt x="0" y="11"/>
                  </a:moveTo>
                  <a:cubicBezTo>
                    <a:pt x="0" y="0"/>
                    <a:pt x="0" y="0"/>
                    <a:pt x="0" y="0"/>
                  </a:cubicBezTo>
                  <a:cubicBezTo>
                    <a:pt x="0" y="0"/>
                    <a:pt x="51" y="5"/>
                    <a:pt x="67" y="9"/>
                  </a:cubicBezTo>
                  <a:cubicBezTo>
                    <a:pt x="68" y="20"/>
                    <a:pt x="68" y="20"/>
                    <a:pt x="68" y="20"/>
                  </a:cubicBezTo>
                  <a:cubicBezTo>
                    <a:pt x="68" y="20"/>
                    <a:pt x="9" y="10"/>
                    <a:pt x="0" y="11"/>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25" name="Freeform 21"/>
            <p:cNvSpPr>
              <a:spLocks/>
            </p:cNvSpPr>
            <p:nvPr/>
          </p:nvSpPr>
          <p:spPr bwMode="auto">
            <a:xfrm>
              <a:off x="2888" y="1420"/>
              <a:ext cx="216" cy="47"/>
            </a:xfrm>
            <a:custGeom>
              <a:avLst/>
              <a:gdLst>
                <a:gd name="T0" fmla="*/ 1 w 69"/>
                <a:gd name="T1" fmla="*/ 13 h 15"/>
                <a:gd name="T2" fmla="*/ 0 w 69"/>
                <a:gd name="T3" fmla="*/ 2 h 15"/>
                <a:gd name="T4" fmla="*/ 69 w 69"/>
                <a:gd name="T5" fmla="*/ 4 h 15"/>
                <a:gd name="T6" fmla="*/ 69 w 69"/>
                <a:gd name="T7" fmla="*/ 15 h 15"/>
                <a:gd name="T8" fmla="*/ 1 w 69"/>
                <a:gd name="T9" fmla="*/ 13 h 15"/>
              </a:gdLst>
              <a:ahLst/>
              <a:cxnLst>
                <a:cxn ang="0">
                  <a:pos x="T0" y="T1"/>
                </a:cxn>
                <a:cxn ang="0">
                  <a:pos x="T2" y="T3"/>
                </a:cxn>
                <a:cxn ang="0">
                  <a:pos x="T4" y="T5"/>
                </a:cxn>
                <a:cxn ang="0">
                  <a:pos x="T6" y="T7"/>
                </a:cxn>
                <a:cxn ang="0">
                  <a:pos x="T8" y="T9"/>
                </a:cxn>
              </a:cxnLst>
              <a:rect l="0" t="0" r="r" b="b"/>
              <a:pathLst>
                <a:path w="69" h="15">
                  <a:moveTo>
                    <a:pt x="1" y="13"/>
                  </a:moveTo>
                  <a:cubicBezTo>
                    <a:pt x="0" y="2"/>
                    <a:pt x="0" y="2"/>
                    <a:pt x="0" y="2"/>
                  </a:cubicBezTo>
                  <a:cubicBezTo>
                    <a:pt x="0" y="2"/>
                    <a:pt x="49" y="0"/>
                    <a:pt x="69" y="4"/>
                  </a:cubicBezTo>
                  <a:cubicBezTo>
                    <a:pt x="69" y="15"/>
                    <a:pt x="69" y="15"/>
                    <a:pt x="69" y="15"/>
                  </a:cubicBezTo>
                  <a:cubicBezTo>
                    <a:pt x="69" y="15"/>
                    <a:pt x="7" y="13"/>
                    <a:pt x="1" y="13"/>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26" name="Freeform 22"/>
            <p:cNvSpPr>
              <a:spLocks/>
            </p:cNvSpPr>
            <p:nvPr/>
          </p:nvSpPr>
          <p:spPr bwMode="auto">
            <a:xfrm>
              <a:off x="2659" y="1425"/>
              <a:ext cx="231" cy="52"/>
            </a:xfrm>
            <a:custGeom>
              <a:avLst/>
              <a:gdLst>
                <a:gd name="T0" fmla="*/ 1 w 74"/>
                <a:gd name="T1" fmla="*/ 16 h 16"/>
                <a:gd name="T2" fmla="*/ 0 w 74"/>
                <a:gd name="T3" fmla="*/ 7 h 16"/>
                <a:gd name="T4" fmla="*/ 73 w 74"/>
                <a:gd name="T5" fmla="*/ 0 h 16"/>
                <a:gd name="T6" fmla="*/ 74 w 74"/>
                <a:gd name="T7" fmla="*/ 12 h 16"/>
                <a:gd name="T8" fmla="*/ 1 w 74"/>
                <a:gd name="T9" fmla="*/ 16 h 16"/>
              </a:gdLst>
              <a:ahLst/>
              <a:cxnLst>
                <a:cxn ang="0">
                  <a:pos x="T0" y="T1"/>
                </a:cxn>
                <a:cxn ang="0">
                  <a:pos x="T2" y="T3"/>
                </a:cxn>
                <a:cxn ang="0">
                  <a:pos x="T4" y="T5"/>
                </a:cxn>
                <a:cxn ang="0">
                  <a:pos x="T6" y="T7"/>
                </a:cxn>
                <a:cxn ang="0">
                  <a:pos x="T8" y="T9"/>
                </a:cxn>
              </a:cxnLst>
              <a:rect l="0" t="0" r="r" b="b"/>
              <a:pathLst>
                <a:path w="74" h="16">
                  <a:moveTo>
                    <a:pt x="1" y="16"/>
                  </a:moveTo>
                  <a:cubicBezTo>
                    <a:pt x="0" y="7"/>
                    <a:pt x="0" y="7"/>
                    <a:pt x="0" y="7"/>
                  </a:cubicBezTo>
                  <a:cubicBezTo>
                    <a:pt x="0" y="7"/>
                    <a:pt x="56" y="0"/>
                    <a:pt x="73" y="0"/>
                  </a:cubicBezTo>
                  <a:cubicBezTo>
                    <a:pt x="74" y="12"/>
                    <a:pt x="74" y="12"/>
                    <a:pt x="74" y="12"/>
                  </a:cubicBezTo>
                  <a:cubicBezTo>
                    <a:pt x="74" y="12"/>
                    <a:pt x="20" y="12"/>
                    <a:pt x="1" y="16"/>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27" name="Freeform 23"/>
            <p:cNvSpPr>
              <a:spLocks/>
            </p:cNvSpPr>
            <p:nvPr/>
          </p:nvSpPr>
          <p:spPr bwMode="auto">
            <a:xfrm>
              <a:off x="2468" y="1448"/>
              <a:ext cx="193" cy="62"/>
            </a:xfrm>
            <a:custGeom>
              <a:avLst/>
              <a:gdLst>
                <a:gd name="T0" fmla="*/ 0 w 61"/>
                <a:gd name="T1" fmla="*/ 20 h 20"/>
                <a:gd name="T2" fmla="*/ 0 w 61"/>
                <a:gd name="T3" fmla="*/ 10 h 20"/>
                <a:gd name="T4" fmla="*/ 60 w 61"/>
                <a:gd name="T5" fmla="*/ 0 h 20"/>
                <a:gd name="T6" fmla="*/ 61 w 61"/>
                <a:gd name="T7" fmla="*/ 9 h 20"/>
                <a:gd name="T8" fmla="*/ 0 w 61"/>
                <a:gd name="T9" fmla="*/ 20 h 20"/>
              </a:gdLst>
              <a:ahLst/>
              <a:cxnLst>
                <a:cxn ang="0">
                  <a:pos x="T0" y="T1"/>
                </a:cxn>
                <a:cxn ang="0">
                  <a:pos x="T2" y="T3"/>
                </a:cxn>
                <a:cxn ang="0">
                  <a:pos x="T4" y="T5"/>
                </a:cxn>
                <a:cxn ang="0">
                  <a:pos x="T6" y="T7"/>
                </a:cxn>
                <a:cxn ang="0">
                  <a:pos x="T8" y="T9"/>
                </a:cxn>
              </a:cxnLst>
              <a:rect l="0" t="0" r="r" b="b"/>
              <a:pathLst>
                <a:path w="61" h="20">
                  <a:moveTo>
                    <a:pt x="0" y="20"/>
                  </a:moveTo>
                  <a:cubicBezTo>
                    <a:pt x="0" y="10"/>
                    <a:pt x="0" y="10"/>
                    <a:pt x="0" y="10"/>
                  </a:cubicBezTo>
                  <a:cubicBezTo>
                    <a:pt x="0" y="10"/>
                    <a:pt x="53" y="0"/>
                    <a:pt x="60" y="0"/>
                  </a:cubicBezTo>
                  <a:cubicBezTo>
                    <a:pt x="61" y="9"/>
                    <a:pt x="61" y="9"/>
                    <a:pt x="61" y="9"/>
                  </a:cubicBezTo>
                  <a:cubicBezTo>
                    <a:pt x="61" y="9"/>
                    <a:pt x="6" y="19"/>
                    <a:pt x="0" y="20"/>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28" name="Freeform 24"/>
            <p:cNvSpPr>
              <a:spLocks/>
            </p:cNvSpPr>
            <p:nvPr/>
          </p:nvSpPr>
          <p:spPr bwMode="auto">
            <a:xfrm>
              <a:off x="2268" y="1479"/>
              <a:ext cx="200" cy="68"/>
            </a:xfrm>
            <a:custGeom>
              <a:avLst/>
              <a:gdLst>
                <a:gd name="T0" fmla="*/ 0 w 64"/>
                <a:gd name="T1" fmla="*/ 22 h 22"/>
                <a:gd name="T2" fmla="*/ 1 w 64"/>
                <a:gd name="T3" fmla="*/ 12 h 22"/>
                <a:gd name="T4" fmla="*/ 63 w 64"/>
                <a:gd name="T5" fmla="*/ 0 h 22"/>
                <a:gd name="T6" fmla="*/ 64 w 64"/>
                <a:gd name="T7" fmla="*/ 10 h 22"/>
                <a:gd name="T8" fmla="*/ 0 w 64"/>
                <a:gd name="T9" fmla="*/ 22 h 22"/>
              </a:gdLst>
              <a:ahLst/>
              <a:cxnLst>
                <a:cxn ang="0">
                  <a:pos x="T0" y="T1"/>
                </a:cxn>
                <a:cxn ang="0">
                  <a:pos x="T2" y="T3"/>
                </a:cxn>
                <a:cxn ang="0">
                  <a:pos x="T4" y="T5"/>
                </a:cxn>
                <a:cxn ang="0">
                  <a:pos x="T6" y="T7"/>
                </a:cxn>
                <a:cxn ang="0">
                  <a:pos x="T8" y="T9"/>
                </a:cxn>
              </a:cxnLst>
              <a:rect l="0" t="0" r="r" b="b"/>
              <a:pathLst>
                <a:path w="64" h="22">
                  <a:moveTo>
                    <a:pt x="0" y="22"/>
                  </a:moveTo>
                  <a:cubicBezTo>
                    <a:pt x="1" y="12"/>
                    <a:pt x="1" y="12"/>
                    <a:pt x="1" y="12"/>
                  </a:cubicBezTo>
                  <a:cubicBezTo>
                    <a:pt x="63" y="0"/>
                    <a:pt x="63" y="0"/>
                    <a:pt x="63" y="0"/>
                  </a:cubicBezTo>
                  <a:cubicBezTo>
                    <a:pt x="64" y="10"/>
                    <a:pt x="64" y="10"/>
                    <a:pt x="64" y="10"/>
                  </a:cubicBezTo>
                  <a:cubicBezTo>
                    <a:pt x="64" y="10"/>
                    <a:pt x="6" y="22"/>
                    <a:pt x="0" y="22"/>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29" name="Freeform 25"/>
            <p:cNvSpPr>
              <a:spLocks/>
            </p:cNvSpPr>
            <p:nvPr/>
          </p:nvSpPr>
          <p:spPr bwMode="auto">
            <a:xfrm>
              <a:off x="2061" y="1517"/>
              <a:ext cx="209" cy="54"/>
            </a:xfrm>
            <a:custGeom>
              <a:avLst/>
              <a:gdLst>
                <a:gd name="T0" fmla="*/ 1 w 67"/>
                <a:gd name="T1" fmla="*/ 17 h 17"/>
                <a:gd name="T2" fmla="*/ 0 w 67"/>
                <a:gd name="T3" fmla="*/ 6 h 17"/>
                <a:gd name="T4" fmla="*/ 67 w 67"/>
                <a:gd name="T5" fmla="*/ 0 h 17"/>
                <a:gd name="T6" fmla="*/ 66 w 67"/>
                <a:gd name="T7" fmla="*/ 10 h 17"/>
                <a:gd name="T8" fmla="*/ 1 w 67"/>
                <a:gd name="T9" fmla="*/ 17 h 17"/>
              </a:gdLst>
              <a:ahLst/>
              <a:cxnLst>
                <a:cxn ang="0">
                  <a:pos x="T0" y="T1"/>
                </a:cxn>
                <a:cxn ang="0">
                  <a:pos x="T2" y="T3"/>
                </a:cxn>
                <a:cxn ang="0">
                  <a:pos x="T4" y="T5"/>
                </a:cxn>
                <a:cxn ang="0">
                  <a:pos x="T6" y="T7"/>
                </a:cxn>
                <a:cxn ang="0">
                  <a:pos x="T8" y="T9"/>
                </a:cxn>
              </a:cxnLst>
              <a:rect l="0" t="0" r="r" b="b"/>
              <a:pathLst>
                <a:path w="67" h="17">
                  <a:moveTo>
                    <a:pt x="1" y="17"/>
                  </a:moveTo>
                  <a:cubicBezTo>
                    <a:pt x="0" y="6"/>
                    <a:pt x="0" y="6"/>
                    <a:pt x="0" y="6"/>
                  </a:cubicBezTo>
                  <a:cubicBezTo>
                    <a:pt x="67" y="0"/>
                    <a:pt x="67" y="0"/>
                    <a:pt x="67" y="0"/>
                  </a:cubicBezTo>
                  <a:cubicBezTo>
                    <a:pt x="66" y="10"/>
                    <a:pt x="66" y="10"/>
                    <a:pt x="66" y="10"/>
                  </a:cubicBezTo>
                  <a:cubicBezTo>
                    <a:pt x="66" y="10"/>
                    <a:pt x="33" y="16"/>
                    <a:pt x="1" y="17"/>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30" name="Freeform 26"/>
            <p:cNvSpPr>
              <a:spLocks/>
            </p:cNvSpPr>
            <p:nvPr/>
          </p:nvSpPr>
          <p:spPr bwMode="auto">
            <a:xfrm>
              <a:off x="2023" y="1538"/>
              <a:ext cx="40" cy="33"/>
            </a:xfrm>
            <a:custGeom>
              <a:avLst/>
              <a:gdLst>
                <a:gd name="T0" fmla="*/ 38 w 40"/>
                <a:gd name="T1" fmla="*/ 0 h 33"/>
                <a:gd name="T2" fmla="*/ 0 w 40"/>
                <a:gd name="T3" fmla="*/ 0 h 33"/>
                <a:gd name="T4" fmla="*/ 0 w 40"/>
                <a:gd name="T5" fmla="*/ 33 h 33"/>
                <a:gd name="T6" fmla="*/ 39 w 40"/>
                <a:gd name="T7" fmla="*/ 32 h 33"/>
                <a:gd name="T8" fmla="*/ 40 w 40"/>
                <a:gd name="T9" fmla="*/ 0 h 33"/>
              </a:gdLst>
              <a:ahLst/>
              <a:cxnLst>
                <a:cxn ang="0">
                  <a:pos x="T0" y="T1"/>
                </a:cxn>
                <a:cxn ang="0">
                  <a:pos x="T2" y="T3"/>
                </a:cxn>
                <a:cxn ang="0">
                  <a:pos x="T4" y="T5"/>
                </a:cxn>
                <a:cxn ang="0">
                  <a:pos x="T6" y="T7"/>
                </a:cxn>
                <a:cxn ang="0">
                  <a:pos x="T8" y="T9"/>
                </a:cxn>
              </a:cxnLst>
              <a:rect l="0" t="0" r="r" b="b"/>
              <a:pathLst>
                <a:path w="40" h="33">
                  <a:moveTo>
                    <a:pt x="38" y="0"/>
                  </a:moveTo>
                  <a:lnTo>
                    <a:pt x="0" y="0"/>
                  </a:lnTo>
                  <a:lnTo>
                    <a:pt x="0" y="33"/>
                  </a:lnTo>
                  <a:lnTo>
                    <a:pt x="39" y="32"/>
                  </a:lnTo>
                  <a:lnTo>
                    <a:pt x="40" y="0"/>
                  </a:lnTo>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59" name="Freeform 55"/>
            <p:cNvSpPr>
              <a:spLocks/>
            </p:cNvSpPr>
            <p:nvPr/>
          </p:nvSpPr>
          <p:spPr bwMode="auto">
            <a:xfrm>
              <a:off x="3439" y="626"/>
              <a:ext cx="584" cy="45"/>
            </a:xfrm>
            <a:custGeom>
              <a:avLst/>
              <a:gdLst>
                <a:gd name="T0" fmla="*/ 0 w 248"/>
                <a:gd name="T1" fmla="*/ 17 h 19"/>
                <a:gd name="T2" fmla="*/ 7 w 248"/>
                <a:gd name="T3" fmla="*/ 0 h 19"/>
                <a:gd name="T4" fmla="*/ 248 w 248"/>
                <a:gd name="T5" fmla="*/ 0 h 19"/>
                <a:gd name="T6" fmla="*/ 248 w 248"/>
                <a:gd name="T7" fmla="*/ 19 h 19"/>
                <a:gd name="T8" fmla="*/ 0 w 248"/>
                <a:gd name="T9" fmla="*/ 17 h 19"/>
              </a:gdLst>
              <a:ahLst/>
              <a:cxnLst>
                <a:cxn ang="0">
                  <a:pos x="T0" y="T1"/>
                </a:cxn>
                <a:cxn ang="0">
                  <a:pos x="T2" y="T3"/>
                </a:cxn>
                <a:cxn ang="0">
                  <a:pos x="T4" y="T5"/>
                </a:cxn>
                <a:cxn ang="0">
                  <a:pos x="T6" y="T7"/>
                </a:cxn>
                <a:cxn ang="0">
                  <a:pos x="T8" y="T9"/>
                </a:cxn>
              </a:cxnLst>
              <a:rect l="0" t="0" r="r" b="b"/>
              <a:pathLst>
                <a:path w="248" h="19">
                  <a:moveTo>
                    <a:pt x="0" y="17"/>
                  </a:moveTo>
                  <a:lnTo>
                    <a:pt x="7" y="0"/>
                  </a:lnTo>
                  <a:lnTo>
                    <a:pt x="248" y="0"/>
                  </a:lnTo>
                  <a:lnTo>
                    <a:pt x="248" y="19"/>
                  </a:lnTo>
                  <a:lnTo>
                    <a:pt x="0" y="17"/>
                  </a:lnTo>
                  <a:close/>
                </a:path>
              </a:pathLst>
            </a:custGeom>
            <a:solidFill>
              <a:srgbClr val="FFF5EE"/>
            </a:solidFill>
            <a:ln w="6350" cap="flat">
              <a:solidFill>
                <a:srgbClr val="FF66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86" name="Freeform 82"/>
            <p:cNvSpPr>
              <a:spLocks/>
            </p:cNvSpPr>
            <p:nvPr/>
          </p:nvSpPr>
          <p:spPr bwMode="auto">
            <a:xfrm>
              <a:off x="2459" y="1611"/>
              <a:ext cx="202" cy="45"/>
            </a:xfrm>
            <a:custGeom>
              <a:avLst/>
              <a:gdLst>
                <a:gd name="T0" fmla="*/ 0 w 64"/>
                <a:gd name="T1" fmla="*/ 10 h 14"/>
                <a:gd name="T2" fmla="*/ 64 w 64"/>
                <a:gd name="T3" fmla="*/ 14 h 14"/>
              </a:gdLst>
              <a:ahLst/>
              <a:cxnLst>
                <a:cxn ang="0">
                  <a:pos x="T0" y="T1"/>
                </a:cxn>
                <a:cxn ang="0">
                  <a:pos x="T2" y="T3"/>
                </a:cxn>
              </a:cxnLst>
              <a:rect l="0" t="0" r="r" b="b"/>
              <a:pathLst>
                <a:path w="64" h="14">
                  <a:moveTo>
                    <a:pt x="0" y="10"/>
                  </a:moveTo>
                  <a:cubicBezTo>
                    <a:pt x="0" y="10"/>
                    <a:pt x="27" y="0"/>
                    <a:pt x="64" y="14"/>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387" name="Freeform 83"/>
            <p:cNvSpPr>
              <a:spLocks/>
            </p:cNvSpPr>
            <p:nvPr/>
          </p:nvSpPr>
          <p:spPr bwMode="auto">
            <a:xfrm>
              <a:off x="2560" y="1575"/>
              <a:ext cx="104" cy="57"/>
            </a:xfrm>
            <a:custGeom>
              <a:avLst/>
              <a:gdLst>
                <a:gd name="T0" fmla="*/ 0 w 33"/>
                <a:gd name="T1" fmla="*/ 18 h 18"/>
                <a:gd name="T2" fmla="*/ 33 w 33"/>
                <a:gd name="T3" fmla="*/ 0 h 18"/>
              </a:gdLst>
              <a:ahLst/>
              <a:cxnLst>
                <a:cxn ang="0">
                  <a:pos x="T0" y="T1"/>
                </a:cxn>
                <a:cxn ang="0">
                  <a:pos x="T2" y="T3"/>
                </a:cxn>
              </a:cxnLst>
              <a:rect l="0" t="0" r="r" b="b"/>
              <a:pathLst>
                <a:path w="33" h="18">
                  <a:moveTo>
                    <a:pt x="0" y="18"/>
                  </a:moveTo>
                  <a:cubicBezTo>
                    <a:pt x="0" y="18"/>
                    <a:pt x="9" y="4"/>
                    <a:pt x="33" y="0"/>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388" name="Freeform 84"/>
            <p:cNvSpPr>
              <a:spLocks/>
            </p:cNvSpPr>
            <p:nvPr/>
          </p:nvSpPr>
          <p:spPr bwMode="auto">
            <a:xfrm>
              <a:off x="2937" y="1611"/>
              <a:ext cx="130" cy="59"/>
            </a:xfrm>
            <a:custGeom>
              <a:avLst/>
              <a:gdLst>
                <a:gd name="T0" fmla="*/ 0 w 41"/>
                <a:gd name="T1" fmla="*/ 0 h 19"/>
                <a:gd name="T2" fmla="*/ 41 w 41"/>
                <a:gd name="T3" fmla="*/ 19 h 19"/>
              </a:gdLst>
              <a:ahLst/>
              <a:cxnLst>
                <a:cxn ang="0">
                  <a:pos x="T0" y="T1"/>
                </a:cxn>
                <a:cxn ang="0">
                  <a:pos x="T2" y="T3"/>
                </a:cxn>
              </a:cxnLst>
              <a:rect l="0" t="0" r="r" b="b"/>
              <a:pathLst>
                <a:path w="41" h="19">
                  <a:moveTo>
                    <a:pt x="0" y="0"/>
                  </a:moveTo>
                  <a:cubicBezTo>
                    <a:pt x="0" y="0"/>
                    <a:pt x="31" y="7"/>
                    <a:pt x="41" y="19"/>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389" name="Freeform 85"/>
            <p:cNvSpPr>
              <a:spLocks/>
            </p:cNvSpPr>
            <p:nvPr/>
          </p:nvSpPr>
          <p:spPr bwMode="auto">
            <a:xfrm>
              <a:off x="3015" y="1611"/>
              <a:ext cx="75" cy="26"/>
            </a:xfrm>
            <a:custGeom>
              <a:avLst/>
              <a:gdLst>
                <a:gd name="T0" fmla="*/ 0 w 24"/>
                <a:gd name="T1" fmla="*/ 8 h 8"/>
                <a:gd name="T2" fmla="*/ 24 w 24"/>
                <a:gd name="T3" fmla="*/ 0 h 8"/>
              </a:gdLst>
              <a:ahLst/>
              <a:cxnLst>
                <a:cxn ang="0">
                  <a:pos x="T0" y="T1"/>
                </a:cxn>
                <a:cxn ang="0">
                  <a:pos x="T2" y="T3"/>
                </a:cxn>
              </a:cxnLst>
              <a:rect l="0" t="0" r="r" b="b"/>
              <a:pathLst>
                <a:path w="24" h="8">
                  <a:moveTo>
                    <a:pt x="0" y="8"/>
                  </a:moveTo>
                  <a:cubicBezTo>
                    <a:pt x="0" y="8"/>
                    <a:pt x="15" y="6"/>
                    <a:pt x="24" y="0"/>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390" name="Freeform 86"/>
            <p:cNvSpPr>
              <a:spLocks/>
            </p:cNvSpPr>
            <p:nvPr/>
          </p:nvSpPr>
          <p:spPr bwMode="auto">
            <a:xfrm>
              <a:off x="3385" y="1585"/>
              <a:ext cx="136" cy="85"/>
            </a:xfrm>
            <a:custGeom>
              <a:avLst/>
              <a:gdLst>
                <a:gd name="T0" fmla="*/ 0 w 43"/>
                <a:gd name="T1" fmla="*/ 0 h 27"/>
                <a:gd name="T2" fmla="*/ 28 w 43"/>
                <a:gd name="T3" fmla="*/ 22 h 27"/>
                <a:gd name="T4" fmla="*/ 43 w 43"/>
                <a:gd name="T5" fmla="*/ 27 h 27"/>
              </a:gdLst>
              <a:ahLst/>
              <a:cxnLst>
                <a:cxn ang="0">
                  <a:pos x="T0" y="T1"/>
                </a:cxn>
                <a:cxn ang="0">
                  <a:pos x="T2" y="T3"/>
                </a:cxn>
                <a:cxn ang="0">
                  <a:pos x="T4" y="T5"/>
                </a:cxn>
              </a:cxnLst>
              <a:rect l="0" t="0" r="r" b="b"/>
              <a:pathLst>
                <a:path w="43" h="27">
                  <a:moveTo>
                    <a:pt x="0" y="0"/>
                  </a:moveTo>
                  <a:cubicBezTo>
                    <a:pt x="0" y="0"/>
                    <a:pt x="21" y="18"/>
                    <a:pt x="28" y="22"/>
                  </a:cubicBezTo>
                  <a:cubicBezTo>
                    <a:pt x="36" y="26"/>
                    <a:pt x="43" y="27"/>
                    <a:pt x="43" y="27"/>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391" name="Freeform 87"/>
            <p:cNvSpPr>
              <a:spLocks/>
            </p:cNvSpPr>
            <p:nvPr/>
          </p:nvSpPr>
          <p:spPr bwMode="auto">
            <a:xfrm>
              <a:off x="3356" y="1646"/>
              <a:ext cx="120" cy="10"/>
            </a:xfrm>
            <a:custGeom>
              <a:avLst/>
              <a:gdLst>
                <a:gd name="T0" fmla="*/ 0 w 38"/>
                <a:gd name="T1" fmla="*/ 2 h 3"/>
                <a:gd name="T2" fmla="*/ 38 w 38"/>
                <a:gd name="T3" fmla="*/ 3 h 3"/>
              </a:gdLst>
              <a:ahLst/>
              <a:cxnLst>
                <a:cxn ang="0">
                  <a:pos x="T0" y="T1"/>
                </a:cxn>
                <a:cxn ang="0">
                  <a:pos x="T2" y="T3"/>
                </a:cxn>
              </a:cxnLst>
              <a:rect l="0" t="0" r="r" b="b"/>
              <a:pathLst>
                <a:path w="38" h="3">
                  <a:moveTo>
                    <a:pt x="0" y="2"/>
                  </a:moveTo>
                  <a:cubicBezTo>
                    <a:pt x="0" y="2"/>
                    <a:pt x="26" y="0"/>
                    <a:pt x="38" y="3"/>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392" name="Freeform 88"/>
            <p:cNvSpPr>
              <a:spLocks/>
            </p:cNvSpPr>
            <p:nvPr/>
          </p:nvSpPr>
          <p:spPr bwMode="auto">
            <a:xfrm>
              <a:off x="3889" y="1658"/>
              <a:ext cx="56" cy="9"/>
            </a:xfrm>
            <a:custGeom>
              <a:avLst/>
              <a:gdLst>
                <a:gd name="T0" fmla="*/ 0 w 18"/>
                <a:gd name="T1" fmla="*/ 0 h 3"/>
                <a:gd name="T2" fmla="*/ 18 w 18"/>
                <a:gd name="T3" fmla="*/ 3 h 3"/>
              </a:gdLst>
              <a:ahLst/>
              <a:cxnLst>
                <a:cxn ang="0">
                  <a:pos x="T0" y="T1"/>
                </a:cxn>
                <a:cxn ang="0">
                  <a:pos x="T2" y="T3"/>
                </a:cxn>
              </a:cxnLst>
              <a:rect l="0" t="0" r="r" b="b"/>
              <a:pathLst>
                <a:path w="18" h="3">
                  <a:moveTo>
                    <a:pt x="0" y="0"/>
                  </a:moveTo>
                  <a:cubicBezTo>
                    <a:pt x="0" y="0"/>
                    <a:pt x="9" y="0"/>
                    <a:pt x="18" y="3"/>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393" name="Freeform 89"/>
            <p:cNvSpPr>
              <a:spLocks/>
            </p:cNvSpPr>
            <p:nvPr/>
          </p:nvSpPr>
          <p:spPr bwMode="auto">
            <a:xfrm>
              <a:off x="3750" y="1368"/>
              <a:ext cx="271" cy="167"/>
            </a:xfrm>
            <a:custGeom>
              <a:avLst/>
              <a:gdLst>
                <a:gd name="T0" fmla="*/ 0 w 86"/>
                <a:gd name="T1" fmla="*/ 25 h 53"/>
                <a:gd name="T2" fmla="*/ 18 w 86"/>
                <a:gd name="T3" fmla="*/ 7 h 53"/>
                <a:gd name="T4" fmla="*/ 44 w 86"/>
                <a:gd name="T5" fmla="*/ 1 h 53"/>
                <a:gd name="T6" fmla="*/ 64 w 86"/>
                <a:gd name="T7" fmla="*/ 21 h 53"/>
                <a:gd name="T8" fmla="*/ 86 w 86"/>
                <a:gd name="T9" fmla="*/ 34 h 53"/>
                <a:gd name="T10" fmla="*/ 86 w 86"/>
                <a:gd name="T11" fmla="*/ 51 h 53"/>
                <a:gd name="T12" fmla="*/ 72 w 86"/>
                <a:gd name="T13" fmla="*/ 49 h 53"/>
                <a:gd name="T14" fmla="*/ 55 w 86"/>
                <a:gd name="T15" fmla="*/ 47 h 53"/>
                <a:gd name="T16" fmla="*/ 35 w 86"/>
                <a:gd name="T17" fmla="*/ 44 h 53"/>
                <a:gd name="T18" fmla="*/ 16 w 86"/>
                <a:gd name="T19" fmla="*/ 39 h 53"/>
                <a:gd name="T20" fmla="*/ 0 w 86"/>
                <a:gd name="T21" fmla="*/ 2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53">
                  <a:moveTo>
                    <a:pt x="0" y="25"/>
                  </a:moveTo>
                  <a:cubicBezTo>
                    <a:pt x="0" y="25"/>
                    <a:pt x="3" y="12"/>
                    <a:pt x="18" y="7"/>
                  </a:cubicBezTo>
                  <a:cubicBezTo>
                    <a:pt x="33" y="1"/>
                    <a:pt x="37" y="0"/>
                    <a:pt x="44" y="1"/>
                  </a:cubicBezTo>
                  <a:cubicBezTo>
                    <a:pt x="51" y="3"/>
                    <a:pt x="55" y="12"/>
                    <a:pt x="64" y="21"/>
                  </a:cubicBezTo>
                  <a:cubicBezTo>
                    <a:pt x="72" y="30"/>
                    <a:pt x="84" y="32"/>
                    <a:pt x="86" y="34"/>
                  </a:cubicBezTo>
                  <a:cubicBezTo>
                    <a:pt x="86" y="51"/>
                    <a:pt x="86" y="51"/>
                    <a:pt x="86" y="51"/>
                  </a:cubicBezTo>
                  <a:cubicBezTo>
                    <a:pt x="86" y="51"/>
                    <a:pt x="79" y="53"/>
                    <a:pt x="72" y="49"/>
                  </a:cubicBezTo>
                  <a:cubicBezTo>
                    <a:pt x="66" y="46"/>
                    <a:pt x="61" y="44"/>
                    <a:pt x="55" y="47"/>
                  </a:cubicBezTo>
                  <a:cubicBezTo>
                    <a:pt x="49" y="50"/>
                    <a:pt x="42" y="50"/>
                    <a:pt x="35" y="44"/>
                  </a:cubicBezTo>
                  <a:cubicBezTo>
                    <a:pt x="27" y="38"/>
                    <a:pt x="23" y="38"/>
                    <a:pt x="16" y="39"/>
                  </a:cubicBezTo>
                  <a:cubicBezTo>
                    <a:pt x="10" y="39"/>
                    <a:pt x="0" y="35"/>
                    <a:pt x="0" y="25"/>
                  </a:cubicBezTo>
                  <a:close/>
                </a:path>
              </a:pathLst>
            </a:custGeom>
            <a:solidFill>
              <a:srgbClr val="EAEAEA"/>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94" name="Freeform 90"/>
            <p:cNvSpPr>
              <a:spLocks/>
            </p:cNvSpPr>
            <p:nvPr/>
          </p:nvSpPr>
          <p:spPr bwMode="auto">
            <a:xfrm>
              <a:off x="3813" y="1413"/>
              <a:ext cx="144" cy="87"/>
            </a:xfrm>
            <a:custGeom>
              <a:avLst/>
              <a:gdLst>
                <a:gd name="T0" fmla="*/ 0 w 46"/>
                <a:gd name="T1" fmla="*/ 13 h 28"/>
                <a:gd name="T2" fmla="*/ 12 w 46"/>
                <a:gd name="T3" fmla="*/ 3 h 28"/>
                <a:gd name="T4" fmla="*/ 45 w 46"/>
                <a:gd name="T5" fmla="*/ 21 h 28"/>
                <a:gd name="T6" fmla="*/ 26 w 46"/>
                <a:gd name="T7" fmla="*/ 22 h 28"/>
                <a:gd name="T8" fmla="*/ 13 w 46"/>
                <a:gd name="T9" fmla="*/ 17 h 28"/>
                <a:gd name="T10" fmla="*/ 0 w 46"/>
                <a:gd name="T11" fmla="*/ 13 h 28"/>
              </a:gdLst>
              <a:ahLst/>
              <a:cxnLst>
                <a:cxn ang="0">
                  <a:pos x="T0" y="T1"/>
                </a:cxn>
                <a:cxn ang="0">
                  <a:pos x="T2" y="T3"/>
                </a:cxn>
                <a:cxn ang="0">
                  <a:pos x="T4" y="T5"/>
                </a:cxn>
                <a:cxn ang="0">
                  <a:pos x="T6" y="T7"/>
                </a:cxn>
                <a:cxn ang="0">
                  <a:pos x="T8" y="T9"/>
                </a:cxn>
                <a:cxn ang="0">
                  <a:pos x="T10" y="T11"/>
                </a:cxn>
              </a:cxnLst>
              <a:rect l="0" t="0" r="r" b="b"/>
              <a:pathLst>
                <a:path w="46" h="28">
                  <a:moveTo>
                    <a:pt x="0" y="13"/>
                  </a:moveTo>
                  <a:cubicBezTo>
                    <a:pt x="0" y="13"/>
                    <a:pt x="4" y="6"/>
                    <a:pt x="12" y="3"/>
                  </a:cubicBezTo>
                  <a:cubicBezTo>
                    <a:pt x="19" y="0"/>
                    <a:pt x="46" y="15"/>
                    <a:pt x="45" y="21"/>
                  </a:cubicBezTo>
                  <a:cubicBezTo>
                    <a:pt x="43" y="28"/>
                    <a:pt x="32" y="24"/>
                    <a:pt x="26" y="22"/>
                  </a:cubicBezTo>
                  <a:cubicBezTo>
                    <a:pt x="21" y="19"/>
                    <a:pt x="16" y="17"/>
                    <a:pt x="13" y="17"/>
                  </a:cubicBezTo>
                  <a:cubicBezTo>
                    <a:pt x="10" y="17"/>
                    <a:pt x="0" y="17"/>
                    <a:pt x="0" y="13"/>
                  </a:cubicBezTo>
                  <a:close/>
                </a:path>
              </a:pathLst>
            </a:custGeom>
            <a:solidFill>
              <a:srgbClr val="CC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95" name="Freeform 91"/>
            <p:cNvSpPr>
              <a:spLocks/>
            </p:cNvSpPr>
            <p:nvPr/>
          </p:nvSpPr>
          <p:spPr bwMode="auto">
            <a:xfrm>
              <a:off x="3618" y="1366"/>
              <a:ext cx="139" cy="148"/>
            </a:xfrm>
            <a:custGeom>
              <a:avLst/>
              <a:gdLst>
                <a:gd name="T0" fmla="*/ 7 w 44"/>
                <a:gd name="T1" fmla="*/ 6 h 47"/>
                <a:gd name="T2" fmla="*/ 26 w 44"/>
                <a:gd name="T3" fmla="*/ 1 h 47"/>
                <a:gd name="T4" fmla="*/ 44 w 44"/>
                <a:gd name="T5" fmla="*/ 24 h 47"/>
                <a:gd name="T6" fmla="*/ 25 w 44"/>
                <a:gd name="T7" fmla="*/ 46 h 47"/>
                <a:gd name="T8" fmla="*/ 4 w 44"/>
                <a:gd name="T9" fmla="*/ 35 h 47"/>
                <a:gd name="T10" fmla="*/ 7 w 44"/>
                <a:gd name="T11" fmla="*/ 6 h 47"/>
              </a:gdLst>
              <a:ahLst/>
              <a:cxnLst>
                <a:cxn ang="0">
                  <a:pos x="T0" y="T1"/>
                </a:cxn>
                <a:cxn ang="0">
                  <a:pos x="T2" y="T3"/>
                </a:cxn>
                <a:cxn ang="0">
                  <a:pos x="T4" y="T5"/>
                </a:cxn>
                <a:cxn ang="0">
                  <a:pos x="T6" y="T7"/>
                </a:cxn>
                <a:cxn ang="0">
                  <a:pos x="T8" y="T9"/>
                </a:cxn>
                <a:cxn ang="0">
                  <a:pos x="T10" y="T11"/>
                </a:cxn>
              </a:cxnLst>
              <a:rect l="0" t="0" r="r" b="b"/>
              <a:pathLst>
                <a:path w="44" h="47">
                  <a:moveTo>
                    <a:pt x="7" y="6"/>
                  </a:moveTo>
                  <a:cubicBezTo>
                    <a:pt x="7" y="6"/>
                    <a:pt x="11" y="0"/>
                    <a:pt x="26" y="1"/>
                  </a:cubicBezTo>
                  <a:cubicBezTo>
                    <a:pt x="40" y="3"/>
                    <a:pt x="44" y="11"/>
                    <a:pt x="44" y="24"/>
                  </a:cubicBezTo>
                  <a:cubicBezTo>
                    <a:pt x="44" y="36"/>
                    <a:pt x="36" y="45"/>
                    <a:pt x="25" y="46"/>
                  </a:cubicBezTo>
                  <a:cubicBezTo>
                    <a:pt x="15" y="47"/>
                    <a:pt x="6" y="41"/>
                    <a:pt x="4" y="35"/>
                  </a:cubicBezTo>
                  <a:cubicBezTo>
                    <a:pt x="1" y="29"/>
                    <a:pt x="0" y="13"/>
                    <a:pt x="7" y="6"/>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96" name="Freeform 92"/>
            <p:cNvSpPr>
              <a:spLocks/>
            </p:cNvSpPr>
            <p:nvPr/>
          </p:nvSpPr>
          <p:spPr bwMode="auto">
            <a:xfrm>
              <a:off x="3648" y="1404"/>
              <a:ext cx="83" cy="73"/>
            </a:xfrm>
            <a:custGeom>
              <a:avLst/>
              <a:gdLst>
                <a:gd name="T0" fmla="*/ 2 w 26"/>
                <a:gd name="T1" fmla="*/ 5 h 23"/>
                <a:gd name="T2" fmla="*/ 13 w 26"/>
                <a:gd name="T3" fmla="*/ 0 h 23"/>
                <a:gd name="T4" fmla="*/ 25 w 26"/>
                <a:gd name="T5" fmla="*/ 13 h 23"/>
                <a:gd name="T6" fmla="*/ 13 w 26"/>
                <a:gd name="T7" fmla="*/ 23 h 23"/>
                <a:gd name="T8" fmla="*/ 3 w 26"/>
                <a:gd name="T9" fmla="*/ 17 h 23"/>
                <a:gd name="T10" fmla="*/ 2 w 26"/>
                <a:gd name="T11" fmla="*/ 5 h 23"/>
              </a:gdLst>
              <a:ahLst/>
              <a:cxnLst>
                <a:cxn ang="0">
                  <a:pos x="T0" y="T1"/>
                </a:cxn>
                <a:cxn ang="0">
                  <a:pos x="T2" y="T3"/>
                </a:cxn>
                <a:cxn ang="0">
                  <a:pos x="T4" y="T5"/>
                </a:cxn>
                <a:cxn ang="0">
                  <a:pos x="T6" y="T7"/>
                </a:cxn>
                <a:cxn ang="0">
                  <a:pos x="T8" y="T9"/>
                </a:cxn>
                <a:cxn ang="0">
                  <a:pos x="T10" y="T11"/>
                </a:cxn>
              </a:cxnLst>
              <a:rect l="0" t="0" r="r" b="b"/>
              <a:pathLst>
                <a:path w="26" h="23">
                  <a:moveTo>
                    <a:pt x="2" y="5"/>
                  </a:moveTo>
                  <a:cubicBezTo>
                    <a:pt x="2" y="5"/>
                    <a:pt x="7" y="0"/>
                    <a:pt x="13" y="0"/>
                  </a:cubicBezTo>
                  <a:cubicBezTo>
                    <a:pt x="19" y="0"/>
                    <a:pt x="26" y="5"/>
                    <a:pt x="25" y="13"/>
                  </a:cubicBezTo>
                  <a:cubicBezTo>
                    <a:pt x="23" y="21"/>
                    <a:pt x="18" y="23"/>
                    <a:pt x="13" y="23"/>
                  </a:cubicBezTo>
                  <a:cubicBezTo>
                    <a:pt x="8" y="23"/>
                    <a:pt x="5" y="22"/>
                    <a:pt x="3" y="17"/>
                  </a:cubicBezTo>
                  <a:cubicBezTo>
                    <a:pt x="0" y="12"/>
                    <a:pt x="1" y="6"/>
                    <a:pt x="2" y="5"/>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97" name="Freeform 93"/>
            <p:cNvSpPr>
              <a:spLocks/>
            </p:cNvSpPr>
            <p:nvPr/>
          </p:nvSpPr>
          <p:spPr bwMode="auto">
            <a:xfrm>
              <a:off x="3512" y="1342"/>
              <a:ext cx="155" cy="146"/>
            </a:xfrm>
            <a:custGeom>
              <a:avLst/>
              <a:gdLst>
                <a:gd name="T0" fmla="*/ 12 w 50"/>
                <a:gd name="T1" fmla="*/ 2 h 46"/>
                <a:gd name="T2" fmla="*/ 5 w 50"/>
                <a:gd name="T3" fmla="*/ 20 h 46"/>
                <a:gd name="T4" fmla="*/ 30 w 50"/>
                <a:gd name="T5" fmla="*/ 43 h 46"/>
                <a:gd name="T6" fmla="*/ 48 w 50"/>
                <a:gd name="T7" fmla="*/ 35 h 46"/>
                <a:gd name="T8" fmla="*/ 36 w 50"/>
                <a:gd name="T9" fmla="*/ 9 h 46"/>
                <a:gd name="T10" fmla="*/ 12 w 50"/>
                <a:gd name="T11" fmla="*/ 2 h 46"/>
              </a:gdLst>
              <a:ahLst/>
              <a:cxnLst>
                <a:cxn ang="0">
                  <a:pos x="T0" y="T1"/>
                </a:cxn>
                <a:cxn ang="0">
                  <a:pos x="T2" y="T3"/>
                </a:cxn>
                <a:cxn ang="0">
                  <a:pos x="T4" y="T5"/>
                </a:cxn>
                <a:cxn ang="0">
                  <a:pos x="T6" y="T7"/>
                </a:cxn>
                <a:cxn ang="0">
                  <a:pos x="T8" y="T9"/>
                </a:cxn>
                <a:cxn ang="0">
                  <a:pos x="T10" y="T11"/>
                </a:cxn>
              </a:cxnLst>
              <a:rect l="0" t="0" r="r" b="b"/>
              <a:pathLst>
                <a:path w="50" h="46">
                  <a:moveTo>
                    <a:pt x="12" y="2"/>
                  </a:moveTo>
                  <a:cubicBezTo>
                    <a:pt x="12" y="2"/>
                    <a:pt x="0" y="6"/>
                    <a:pt x="5" y="20"/>
                  </a:cubicBezTo>
                  <a:cubicBezTo>
                    <a:pt x="10" y="34"/>
                    <a:pt x="22" y="41"/>
                    <a:pt x="30" y="43"/>
                  </a:cubicBezTo>
                  <a:cubicBezTo>
                    <a:pt x="38" y="46"/>
                    <a:pt x="47" y="42"/>
                    <a:pt x="48" y="35"/>
                  </a:cubicBezTo>
                  <a:cubicBezTo>
                    <a:pt x="50" y="28"/>
                    <a:pt x="45" y="14"/>
                    <a:pt x="36" y="9"/>
                  </a:cubicBezTo>
                  <a:cubicBezTo>
                    <a:pt x="27" y="3"/>
                    <a:pt x="19" y="0"/>
                    <a:pt x="12" y="2"/>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98" name="Freeform 94"/>
            <p:cNvSpPr>
              <a:spLocks/>
            </p:cNvSpPr>
            <p:nvPr/>
          </p:nvSpPr>
          <p:spPr bwMode="auto">
            <a:xfrm>
              <a:off x="3552" y="1382"/>
              <a:ext cx="87" cy="69"/>
            </a:xfrm>
            <a:custGeom>
              <a:avLst/>
              <a:gdLst>
                <a:gd name="T0" fmla="*/ 1 w 28"/>
                <a:gd name="T1" fmla="*/ 8 h 22"/>
                <a:gd name="T2" fmla="*/ 16 w 28"/>
                <a:gd name="T3" fmla="*/ 21 h 22"/>
                <a:gd name="T4" fmla="*/ 23 w 28"/>
                <a:gd name="T5" fmla="*/ 10 h 22"/>
                <a:gd name="T6" fmla="*/ 7 w 28"/>
                <a:gd name="T7" fmla="*/ 1 h 22"/>
                <a:gd name="T8" fmla="*/ 1 w 28"/>
                <a:gd name="T9" fmla="*/ 8 h 22"/>
              </a:gdLst>
              <a:ahLst/>
              <a:cxnLst>
                <a:cxn ang="0">
                  <a:pos x="T0" y="T1"/>
                </a:cxn>
                <a:cxn ang="0">
                  <a:pos x="T2" y="T3"/>
                </a:cxn>
                <a:cxn ang="0">
                  <a:pos x="T4" y="T5"/>
                </a:cxn>
                <a:cxn ang="0">
                  <a:pos x="T6" y="T7"/>
                </a:cxn>
                <a:cxn ang="0">
                  <a:pos x="T8" y="T9"/>
                </a:cxn>
              </a:cxnLst>
              <a:rect l="0" t="0" r="r" b="b"/>
              <a:pathLst>
                <a:path w="28" h="22">
                  <a:moveTo>
                    <a:pt x="1" y="8"/>
                  </a:moveTo>
                  <a:cubicBezTo>
                    <a:pt x="1" y="8"/>
                    <a:pt x="6" y="19"/>
                    <a:pt x="16" y="21"/>
                  </a:cubicBezTo>
                  <a:cubicBezTo>
                    <a:pt x="25" y="22"/>
                    <a:pt x="28" y="16"/>
                    <a:pt x="23" y="10"/>
                  </a:cubicBezTo>
                  <a:cubicBezTo>
                    <a:pt x="18" y="4"/>
                    <a:pt x="12" y="0"/>
                    <a:pt x="7" y="1"/>
                  </a:cubicBezTo>
                  <a:cubicBezTo>
                    <a:pt x="2" y="1"/>
                    <a:pt x="0" y="4"/>
                    <a:pt x="1" y="8"/>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399" name="Freeform 95"/>
            <p:cNvSpPr>
              <a:spLocks/>
            </p:cNvSpPr>
            <p:nvPr/>
          </p:nvSpPr>
          <p:spPr bwMode="auto">
            <a:xfrm>
              <a:off x="3413" y="1295"/>
              <a:ext cx="141" cy="158"/>
            </a:xfrm>
            <a:custGeom>
              <a:avLst/>
              <a:gdLst>
                <a:gd name="T0" fmla="*/ 1 w 45"/>
                <a:gd name="T1" fmla="*/ 28 h 50"/>
                <a:gd name="T2" fmla="*/ 10 w 45"/>
                <a:gd name="T3" fmla="*/ 9 h 50"/>
                <a:gd name="T4" fmla="*/ 42 w 45"/>
                <a:gd name="T5" fmla="*/ 18 h 50"/>
                <a:gd name="T6" fmla="*/ 24 w 45"/>
                <a:gd name="T7" fmla="*/ 49 h 50"/>
                <a:gd name="T8" fmla="*/ 1 w 45"/>
                <a:gd name="T9" fmla="*/ 28 h 50"/>
              </a:gdLst>
              <a:ahLst/>
              <a:cxnLst>
                <a:cxn ang="0">
                  <a:pos x="T0" y="T1"/>
                </a:cxn>
                <a:cxn ang="0">
                  <a:pos x="T2" y="T3"/>
                </a:cxn>
                <a:cxn ang="0">
                  <a:pos x="T4" y="T5"/>
                </a:cxn>
                <a:cxn ang="0">
                  <a:pos x="T6" y="T7"/>
                </a:cxn>
                <a:cxn ang="0">
                  <a:pos x="T8" y="T9"/>
                </a:cxn>
              </a:cxnLst>
              <a:rect l="0" t="0" r="r" b="b"/>
              <a:pathLst>
                <a:path w="45" h="50">
                  <a:moveTo>
                    <a:pt x="1" y="28"/>
                  </a:moveTo>
                  <a:cubicBezTo>
                    <a:pt x="1" y="28"/>
                    <a:pt x="0" y="18"/>
                    <a:pt x="10" y="9"/>
                  </a:cubicBezTo>
                  <a:cubicBezTo>
                    <a:pt x="19" y="0"/>
                    <a:pt x="40" y="5"/>
                    <a:pt x="42" y="18"/>
                  </a:cubicBezTo>
                  <a:cubicBezTo>
                    <a:pt x="45" y="32"/>
                    <a:pt x="41" y="49"/>
                    <a:pt x="24" y="49"/>
                  </a:cubicBezTo>
                  <a:cubicBezTo>
                    <a:pt x="6" y="50"/>
                    <a:pt x="2" y="35"/>
                    <a:pt x="1" y="28"/>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00" name="Freeform 96"/>
            <p:cNvSpPr>
              <a:spLocks/>
            </p:cNvSpPr>
            <p:nvPr/>
          </p:nvSpPr>
          <p:spPr bwMode="auto">
            <a:xfrm>
              <a:off x="3451" y="1340"/>
              <a:ext cx="80" cy="92"/>
            </a:xfrm>
            <a:custGeom>
              <a:avLst/>
              <a:gdLst>
                <a:gd name="T0" fmla="*/ 0 w 25"/>
                <a:gd name="T1" fmla="*/ 14 h 29"/>
                <a:gd name="T2" fmla="*/ 7 w 25"/>
                <a:gd name="T3" fmla="*/ 2 h 29"/>
                <a:gd name="T4" fmla="*/ 23 w 25"/>
                <a:gd name="T5" fmla="*/ 16 h 29"/>
                <a:gd name="T6" fmla="*/ 5 w 25"/>
                <a:gd name="T7" fmla="*/ 24 h 29"/>
                <a:gd name="T8" fmla="*/ 0 w 25"/>
                <a:gd name="T9" fmla="*/ 14 h 29"/>
              </a:gdLst>
              <a:ahLst/>
              <a:cxnLst>
                <a:cxn ang="0">
                  <a:pos x="T0" y="T1"/>
                </a:cxn>
                <a:cxn ang="0">
                  <a:pos x="T2" y="T3"/>
                </a:cxn>
                <a:cxn ang="0">
                  <a:pos x="T4" y="T5"/>
                </a:cxn>
                <a:cxn ang="0">
                  <a:pos x="T6" y="T7"/>
                </a:cxn>
                <a:cxn ang="0">
                  <a:pos x="T8" y="T9"/>
                </a:cxn>
              </a:cxnLst>
              <a:rect l="0" t="0" r="r" b="b"/>
              <a:pathLst>
                <a:path w="25" h="29">
                  <a:moveTo>
                    <a:pt x="0" y="14"/>
                  </a:moveTo>
                  <a:cubicBezTo>
                    <a:pt x="0" y="14"/>
                    <a:pt x="1" y="4"/>
                    <a:pt x="7" y="2"/>
                  </a:cubicBezTo>
                  <a:cubicBezTo>
                    <a:pt x="13" y="0"/>
                    <a:pt x="25" y="3"/>
                    <a:pt x="23" y="16"/>
                  </a:cubicBezTo>
                  <a:cubicBezTo>
                    <a:pt x="22" y="29"/>
                    <a:pt x="9" y="26"/>
                    <a:pt x="5" y="24"/>
                  </a:cubicBezTo>
                  <a:cubicBezTo>
                    <a:pt x="2" y="22"/>
                    <a:pt x="0" y="18"/>
                    <a:pt x="0" y="14"/>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01" name="Freeform 97"/>
            <p:cNvSpPr>
              <a:spLocks/>
            </p:cNvSpPr>
            <p:nvPr/>
          </p:nvSpPr>
          <p:spPr bwMode="auto">
            <a:xfrm>
              <a:off x="3272" y="1286"/>
              <a:ext cx="160" cy="136"/>
            </a:xfrm>
            <a:custGeom>
              <a:avLst/>
              <a:gdLst>
                <a:gd name="T0" fmla="*/ 19 w 51"/>
                <a:gd name="T1" fmla="*/ 3 h 43"/>
                <a:gd name="T2" fmla="*/ 43 w 51"/>
                <a:gd name="T3" fmla="*/ 11 h 43"/>
                <a:gd name="T4" fmla="*/ 25 w 51"/>
                <a:gd name="T5" fmla="*/ 40 h 43"/>
                <a:gd name="T6" fmla="*/ 2 w 51"/>
                <a:gd name="T7" fmla="*/ 30 h 43"/>
                <a:gd name="T8" fmla="*/ 19 w 51"/>
                <a:gd name="T9" fmla="*/ 3 h 43"/>
              </a:gdLst>
              <a:ahLst/>
              <a:cxnLst>
                <a:cxn ang="0">
                  <a:pos x="T0" y="T1"/>
                </a:cxn>
                <a:cxn ang="0">
                  <a:pos x="T2" y="T3"/>
                </a:cxn>
                <a:cxn ang="0">
                  <a:pos x="T4" y="T5"/>
                </a:cxn>
                <a:cxn ang="0">
                  <a:pos x="T6" y="T7"/>
                </a:cxn>
                <a:cxn ang="0">
                  <a:pos x="T8" y="T9"/>
                </a:cxn>
              </a:cxnLst>
              <a:rect l="0" t="0" r="r" b="b"/>
              <a:pathLst>
                <a:path w="51" h="43">
                  <a:moveTo>
                    <a:pt x="19" y="3"/>
                  </a:moveTo>
                  <a:cubicBezTo>
                    <a:pt x="19" y="3"/>
                    <a:pt x="35" y="0"/>
                    <a:pt x="43" y="11"/>
                  </a:cubicBezTo>
                  <a:cubicBezTo>
                    <a:pt x="51" y="21"/>
                    <a:pt x="37" y="38"/>
                    <a:pt x="25" y="40"/>
                  </a:cubicBezTo>
                  <a:cubicBezTo>
                    <a:pt x="13" y="43"/>
                    <a:pt x="4" y="38"/>
                    <a:pt x="2" y="30"/>
                  </a:cubicBezTo>
                  <a:cubicBezTo>
                    <a:pt x="0" y="22"/>
                    <a:pt x="4" y="9"/>
                    <a:pt x="19" y="3"/>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02" name="Freeform 98"/>
            <p:cNvSpPr>
              <a:spLocks/>
            </p:cNvSpPr>
            <p:nvPr/>
          </p:nvSpPr>
          <p:spPr bwMode="auto">
            <a:xfrm>
              <a:off x="3307" y="1321"/>
              <a:ext cx="75" cy="73"/>
            </a:xfrm>
            <a:custGeom>
              <a:avLst/>
              <a:gdLst>
                <a:gd name="T0" fmla="*/ 6 w 24"/>
                <a:gd name="T1" fmla="*/ 5 h 23"/>
                <a:gd name="T2" fmla="*/ 16 w 24"/>
                <a:gd name="T3" fmla="*/ 2 h 23"/>
                <a:gd name="T4" fmla="*/ 19 w 24"/>
                <a:gd name="T5" fmla="*/ 17 h 23"/>
                <a:gd name="T6" fmla="*/ 2 w 24"/>
                <a:gd name="T7" fmla="*/ 17 h 23"/>
                <a:gd name="T8" fmla="*/ 6 w 24"/>
                <a:gd name="T9" fmla="*/ 5 h 23"/>
              </a:gdLst>
              <a:ahLst/>
              <a:cxnLst>
                <a:cxn ang="0">
                  <a:pos x="T0" y="T1"/>
                </a:cxn>
                <a:cxn ang="0">
                  <a:pos x="T2" y="T3"/>
                </a:cxn>
                <a:cxn ang="0">
                  <a:pos x="T4" y="T5"/>
                </a:cxn>
                <a:cxn ang="0">
                  <a:pos x="T6" y="T7"/>
                </a:cxn>
                <a:cxn ang="0">
                  <a:pos x="T8" y="T9"/>
                </a:cxn>
              </a:cxnLst>
              <a:rect l="0" t="0" r="r" b="b"/>
              <a:pathLst>
                <a:path w="24" h="23">
                  <a:moveTo>
                    <a:pt x="6" y="5"/>
                  </a:moveTo>
                  <a:cubicBezTo>
                    <a:pt x="6" y="5"/>
                    <a:pt x="8" y="0"/>
                    <a:pt x="16" y="2"/>
                  </a:cubicBezTo>
                  <a:cubicBezTo>
                    <a:pt x="23" y="3"/>
                    <a:pt x="24" y="14"/>
                    <a:pt x="19" y="17"/>
                  </a:cubicBezTo>
                  <a:cubicBezTo>
                    <a:pt x="14" y="21"/>
                    <a:pt x="3" y="23"/>
                    <a:pt x="2" y="17"/>
                  </a:cubicBezTo>
                  <a:cubicBezTo>
                    <a:pt x="0" y="10"/>
                    <a:pt x="6" y="5"/>
                    <a:pt x="6" y="5"/>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03" name="Freeform 99"/>
            <p:cNvSpPr>
              <a:spLocks/>
            </p:cNvSpPr>
            <p:nvPr/>
          </p:nvSpPr>
          <p:spPr bwMode="auto">
            <a:xfrm>
              <a:off x="3203" y="1253"/>
              <a:ext cx="151" cy="162"/>
            </a:xfrm>
            <a:custGeom>
              <a:avLst/>
              <a:gdLst>
                <a:gd name="T0" fmla="*/ 1 w 48"/>
                <a:gd name="T1" fmla="*/ 22 h 52"/>
                <a:gd name="T2" fmla="*/ 11 w 48"/>
                <a:gd name="T3" fmla="*/ 6 h 52"/>
                <a:gd name="T4" fmla="*/ 44 w 48"/>
                <a:gd name="T5" fmla="*/ 21 h 52"/>
                <a:gd name="T6" fmla="*/ 15 w 48"/>
                <a:gd name="T7" fmla="*/ 47 h 52"/>
                <a:gd name="T8" fmla="*/ 1 w 48"/>
                <a:gd name="T9" fmla="*/ 22 h 52"/>
              </a:gdLst>
              <a:ahLst/>
              <a:cxnLst>
                <a:cxn ang="0">
                  <a:pos x="T0" y="T1"/>
                </a:cxn>
                <a:cxn ang="0">
                  <a:pos x="T2" y="T3"/>
                </a:cxn>
                <a:cxn ang="0">
                  <a:pos x="T4" y="T5"/>
                </a:cxn>
                <a:cxn ang="0">
                  <a:pos x="T6" y="T7"/>
                </a:cxn>
                <a:cxn ang="0">
                  <a:pos x="T8" y="T9"/>
                </a:cxn>
              </a:cxnLst>
              <a:rect l="0" t="0" r="r" b="b"/>
              <a:pathLst>
                <a:path w="48" h="52">
                  <a:moveTo>
                    <a:pt x="1" y="22"/>
                  </a:moveTo>
                  <a:cubicBezTo>
                    <a:pt x="1" y="22"/>
                    <a:pt x="2" y="11"/>
                    <a:pt x="11" y="6"/>
                  </a:cubicBezTo>
                  <a:cubicBezTo>
                    <a:pt x="20" y="0"/>
                    <a:pt x="41" y="4"/>
                    <a:pt x="44" y="21"/>
                  </a:cubicBezTo>
                  <a:cubicBezTo>
                    <a:pt x="48" y="38"/>
                    <a:pt x="30" y="52"/>
                    <a:pt x="15" y="47"/>
                  </a:cubicBezTo>
                  <a:cubicBezTo>
                    <a:pt x="1" y="43"/>
                    <a:pt x="0" y="30"/>
                    <a:pt x="1" y="22"/>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04" name="Freeform 100"/>
            <p:cNvSpPr>
              <a:spLocks/>
            </p:cNvSpPr>
            <p:nvPr/>
          </p:nvSpPr>
          <p:spPr bwMode="auto">
            <a:xfrm>
              <a:off x="3236" y="1293"/>
              <a:ext cx="80" cy="85"/>
            </a:xfrm>
            <a:custGeom>
              <a:avLst/>
              <a:gdLst>
                <a:gd name="T0" fmla="*/ 0 w 25"/>
                <a:gd name="T1" fmla="*/ 14 h 27"/>
                <a:gd name="T2" fmla="*/ 7 w 25"/>
                <a:gd name="T3" fmla="*/ 3 h 27"/>
                <a:gd name="T4" fmla="*/ 22 w 25"/>
                <a:gd name="T5" fmla="*/ 16 h 27"/>
                <a:gd name="T6" fmla="*/ 8 w 25"/>
                <a:gd name="T7" fmla="*/ 25 h 27"/>
                <a:gd name="T8" fmla="*/ 0 w 25"/>
                <a:gd name="T9" fmla="*/ 14 h 27"/>
              </a:gdLst>
              <a:ahLst/>
              <a:cxnLst>
                <a:cxn ang="0">
                  <a:pos x="T0" y="T1"/>
                </a:cxn>
                <a:cxn ang="0">
                  <a:pos x="T2" y="T3"/>
                </a:cxn>
                <a:cxn ang="0">
                  <a:pos x="T4" y="T5"/>
                </a:cxn>
                <a:cxn ang="0">
                  <a:pos x="T6" y="T7"/>
                </a:cxn>
                <a:cxn ang="0">
                  <a:pos x="T8" y="T9"/>
                </a:cxn>
              </a:cxnLst>
              <a:rect l="0" t="0" r="r" b="b"/>
              <a:pathLst>
                <a:path w="25" h="27">
                  <a:moveTo>
                    <a:pt x="0" y="14"/>
                  </a:moveTo>
                  <a:cubicBezTo>
                    <a:pt x="0" y="14"/>
                    <a:pt x="1" y="6"/>
                    <a:pt x="7" y="3"/>
                  </a:cubicBezTo>
                  <a:cubicBezTo>
                    <a:pt x="12" y="0"/>
                    <a:pt x="25" y="5"/>
                    <a:pt x="22" y="16"/>
                  </a:cubicBezTo>
                  <a:cubicBezTo>
                    <a:pt x="19" y="27"/>
                    <a:pt x="11" y="25"/>
                    <a:pt x="8" y="25"/>
                  </a:cubicBezTo>
                  <a:cubicBezTo>
                    <a:pt x="6" y="25"/>
                    <a:pt x="0" y="21"/>
                    <a:pt x="0" y="14"/>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05" name="Freeform 101"/>
            <p:cNvSpPr>
              <a:spLocks/>
            </p:cNvSpPr>
            <p:nvPr/>
          </p:nvSpPr>
          <p:spPr bwMode="auto">
            <a:xfrm>
              <a:off x="3067" y="1286"/>
              <a:ext cx="148" cy="129"/>
            </a:xfrm>
            <a:custGeom>
              <a:avLst/>
              <a:gdLst>
                <a:gd name="T0" fmla="*/ 2 w 47"/>
                <a:gd name="T1" fmla="*/ 16 h 41"/>
                <a:gd name="T2" fmla="*/ 14 w 47"/>
                <a:gd name="T3" fmla="*/ 2 h 41"/>
                <a:gd name="T4" fmla="*/ 45 w 47"/>
                <a:gd name="T5" fmla="*/ 20 h 41"/>
                <a:gd name="T6" fmla="*/ 20 w 47"/>
                <a:gd name="T7" fmla="*/ 39 h 41"/>
                <a:gd name="T8" fmla="*/ 2 w 47"/>
                <a:gd name="T9" fmla="*/ 16 h 41"/>
              </a:gdLst>
              <a:ahLst/>
              <a:cxnLst>
                <a:cxn ang="0">
                  <a:pos x="T0" y="T1"/>
                </a:cxn>
                <a:cxn ang="0">
                  <a:pos x="T2" y="T3"/>
                </a:cxn>
                <a:cxn ang="0">
                  <a:pos x="T4" y="T5"/>
                </a:cxn>
                <a:cxn ang="0">
                  <a:pos x="T6" y="T7"/>
                </a:cxn>
                <a:cxn ang="0">
                  <a:pos x="T8" y="T9"/>
                </a:cxn>
              </a:cxnLst>
              <a:rect l="0" t="0" r="r" b="b"/>
              <a:pathLst>
                <a:path w="47" h="41">
                  <a:moveTo>
                    <a:pt x="2" y="16"/>
                  </a:moveTo>
                  <a:cubicBezTo>
                    <a:pt x="2" y="16"/>
                    <a:pt x="4" y="5"/>
                    <a:pt x="14" y="2"/>
                  </a:cubicBezTo>
                  <a:cubicBezTo>
                    <a:pt x="24" y="0"/>
                    <a:pt x="42" y="2"/>
                    <a:pt x="45" y="20"/>
                  </a:cubicBezTo>
                  <a:cubicBezTo>
                    <a:pt x="47" y="37"/>
                    <a:pt x="28" y="41"/>
                    <a:pt x="20" y="39"/>
                  </a:cubicBezTo>
                  <a:cubicBezTo>
                    <a:pt x="13" y="38"/>
                    <a:pt x="0" y="31"/>
                    <a:pt x="2" y="16"/>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06" name="Freeform 102"/>
            <p:cNvSpPr>
              <a:spLocks/>
            </p:cNvSpPr>
            <p:nvPr/>
          </p:nvSpPr>
          <p:spPr bwMode="auto">
            <a:xfrm>
              <a:off x="3104" y="1323"/>
              <a:ext cx="76" cy="64"/>
            </a:xfrm>
            <a:custGeom>
              <a:avLst/>
              <a:gdLst>
                <a:gd name="T0" fmla="*/ 0 w 24"/>
                <a:gd name="T1" fmla="*/ 9 h 20"/>
                <a:gd name="T2" fmla="*/ 10 w 24"/>
                <a:gd name="T3" fmla="*/ 0 h 20"/>
                <a:gd name="T4" fmla="*/ 23 w 24"/>
                <a:gd name="T5" fmla="*/ 12 h 20"/>
                <a:gd name="T6" fmla="*/ 6 w 24"/>
                <a:gd name="T7" fmla="*/ 17 h 20"/>
                <a:gd name="T8" fmla="*/ 0 w 24"/>
                <a:gd name="T9" fmla="*/ 9 h 20"/>
              </a:gdLst>
              <a:ahLst/>
              <a:cxnLst>
                <a:cxn ang="0">
                  <a:pos x="T0" y="T1"/>
                </a:cxn>
                <a:cxn ang="0">
                  <a:pos x="T2" y="T3"/>
                </a:cxn>
                <a:cxn ang="0">
                  <a:pos x="T4" y="T5"/>
                </a:cxn>
                <a:cxn ang="0">
                  <a:pos x="T6" y="T7"/>
                </a:cxn>
                <a:cxn ang="0">
                  <a:pos x="T8" y="T9"/>
                </a:cxn>
              </a:cxnLst>
              <a:rect l="0" t="0" r="r" b="b"/>
              <a:pathLst>
                <a:path w="24" h="20">
                  <a:moveTo>
                    <a:pt x="0" y="9"/>
                  </a:moveTo>
                  <a:cubicBezTo>
                    <a:pt x="0" y="9"/>
                    <a:pt x="1" y="0"/>
                    <a:pt x="10" y="0"/>
                  </a:cubicBezTo>
                  <a:cubicBezTo>
                    <a:pt x="18" y="0"/>
                    <a:pt x="24" y="5"/>
                    <a:pt x="23" y="12"/>
                  </a:cubicBezTo>
                  <a:cubicBezTo>
                    <a:pt x="23" y="20"/>
                    <a:pt x="11" y="19"/>
                    <a:pt x="6" y="17"/>
                  </a:cubicBezTo>
                  <a:cubicBezTo>
                    <a:pt x="1" y="15"/>
                    <a:pt x="0" y="9"/>
                    <a:pt x="0" y="9"/>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07" name="Freeform 103"/>
            <p:cNvSpPr>
              <a:spLocks/>
            </p:cNvSpPr>
            <p:nvPr/>
          </p:nvSpPr>
          <p:spPr bwMode="auto">
            <a:xfrm>
              <a:off x="2709" y="1283"/>
              <a:ext cx="157" cy="139"/>
            </a:xfrm>
            <a:custGeom>
              <a:avLst/>
              <a:gdLst>
                <a:gd name="T0" fmla="*/ 2 w 50"/>
                <a:gd name="T1" fmla="*/ 25 h 44"/>
                <a:gd name="T2" fmla="*/ 13 w 50"/>
                <a:gd name="T3" fmla="*/ 7 h 44"/>
                <a:gd name="T4" fmla="*/ 45 w 50"/>
                <a:gd name="T5" fmla="*/ 16 h 44"/>
                <a:gd name="T6" fmla="*/ 22 w 50"/>
                <a:gd name="T7" fmla="*/ 43 h 44"/>
                <a:gd name="T8" fmla="*/ 2 w 50"/>
                <a:gd name="T9" fmla="*/ 25 h 44"/>
              </a:gdLst>
              <a:ahLst/>
              <a:cxnLst>
                <a:cxn ang="0">
                  <a:pos x="T0" y="T1"/>
                </a:cxn>
                <a:cxn ang="0">
                  <a:pos x="T2" y="T3"/>
                </a:cxn>
                <a:cxn ang="0">
                  <a:pos x="T4" y="T5"/>
                </a:cxn>
                <a:cxn ang="0">
                  <a:pos x="T6" y="T7"/>
                </a:cxn>
                <a:cxn ang="0">
                  <a:pos x="T8" y="T9"/>
                </a:cxn>
              </a:cxnLst>
              <a:rect l="0" t="0" r="r" b="b"/>
              <a:pathLst>
                <a:path w="50" h="44">
                  <a:moveTo>
                    <a:pt x="2" y="25"/>
                  </a:moveTo>
                  <a:cubicBezTo>
                    <a:pt x="2" y="25"/>
                    <a:pt x="0" y="14"/>
                    <a:pt x="13" y="7"/>
                  </a:cubicBezTo>
                  <a:cubicBezTo>
                    <a:pt x="26" y="0"/>
                    <a:pt x="40" y="5"/>
                    <a:pt x="45" y="16"/>
                  </a:cubicBezTo>
                  <a:cubicBezTo>
                    <a:pt x="50" y="27"/>
                    <a:pt x="37" y="43"/>
                    <a:pt x="22" y="43"/>
                  </a:cubicBezTo>
                  <a:cubicBezTo>
                    <a:pt x="7" y="44"/>
                    <a:pt x="1" y="34"/>
                    <a:pt x="2" y="25"/>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08" name="Freeform 104"/>
            <p:cNvSpPr>
              <a:spLocks/>
            </p:cNvSpPr>
            <p:nvPr/>
          </p:nvSpPr>
          <p:spPr bwMode="auto">
            <a:xfrm>
              <a:off x="2744" y="1319"/>
              <a:ext cx="78" cy="68"/>
            </a:xfrm>
            <a:custGeom>
              <a:avLst/>
              <a:gdLst>
                <a:gd name="T0" fmla="*/ 2 w 25"/>
                <a:gd name="T1" fmla="*/ 14 h 22"/>
                <a:gd name="T2" fmla="*/ 10 w 25"/>
                <a:gd name="T3" fmla="*/ 3 h 22"/>
                <a:gd name="T4" fmla="*/ 23 w 25"/>
                <a:gd name="T5" fmla="*/ 14 h 22"/>
                <a:gd name="T6" fmla="*/ 8 w 25"/>
                <a:gd name="T7" fmla="*/ 22 h 22"/>
                <a:gd name="T8" fmla="*/ 2 w 25"/>
                <a:gd name="T9" fmla="*/ 14 h 22"/>
              </a:gdLst>
              <a:ahLst/>
              <a:cxnLst>
                <a:cxn ang="0">
                  <a:pos x="T0" y="T1"/>
                </a:cxn>
                <a:cxn ang="0">
                  <a:pos x="T2" y="T3"/>
                </a:cxn>
                <a:cxn ang="0">
                  <a:pos x="T4" y="T5"/>
                </a:cxn>
                <a:cxn ang="0">
                  <a:pos x="T6" y="T7"/>
                </a:cxn>
                <a:cxn ang="0">
                  <a:pos x="T8" y="T9"/>
                </a:cxn>
              </a:cxnLst>
              <a:rect l="0" t="0" r="r" b="b"/>
              <a:pathLst>
                <a:path w="25" h="22">
                  <a:moveTo>
                    <a:pt x="2" y="14"/>
                  </a:moveTo>
                  <a:cubicBezTo>
                    <a:pt x="2" y="14"/>
                    <a:pt x="0" y="6"/>
                    <a:pt x="10" y="3"/>
                  </a:cubicBezTo>
                  <a:cubicBezTo>
                    <a:pt x="20" y="0"/>
                    <a:pt x="25" y="7"/>
                    <a:pt x="23" y="14"/>
                  </a:cubicBezTo>
                  <a:cubicBezTo>
                    <a:pt x="21" y="21"/>
                    <a:pt x="14" y="22"/>
                    <a:pt x="8" y="22"/>
                  </a:cubicBezTo>
                  <a:cubicBezTo>
                    <a:pt x="3" y="22"/>
                    <a:pt x="2" y="18"/>
                    <a:pt x="2" y="14"/>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13" name="Freeform 109"/>
            <p:cNvSpPr>
              <a:spLocks/>
            </p:cNvSpPr>
            <p:nvPr/>
          </p:nvSpPr>
          <p:spPr bwMode="auto">
            <a:xfrm>
              <a:off x="2022" y="1347"/>
              <a:ext cx="130" cy="153"/>
            </a:xfrm>
            <a:custGeom>
              <a:avLst/>
              <a:gdLst>
                <a:gd name="T0" fmla="*/ 0 w 41"/>
                <a:gd name="T1" fmla="*/ 9 h 49"/>
                <a:gd name="T2" fmla="*/ 15 w 41"/>
                <a:gd name="T3" fmla="*/ 1 h 49"/>
                <a:gd name="T4" fmla="*/ 40 w 41"/>
                <a:gd name="T5" fmla="*/ 22 h 49"/>
                <a:gd name="T6" fmla="*/ 21 w 41"/>
                <a:gd name="T7" fmla="*/ 47 h 49"/>
                <a:gd name="T8" fmla="*/ 1 w 41"/>
                <a:gd name="T9" fmla="*/ 40 h 49"/>
                <a:gd name="T10" fmla="*/ 0 w 41"/>
                <a:gd name="T11" fmla="*/ 9 h 49"/>
              </a:gdLst>
              <a:ahLst/>
              <a:cxnLst>
                <a:cxn ang="0">
                  <a:pos x="T0" y="T1"/>
                </a:cxn>
                <a:cxn ang="0">
                  <a:pos x="T2" y="T3"/>
                </a:cxn>
                <a:cxn ang="0">
                  <a:pos x="T4" y="T5"/>
                </a:cxn>
                <a:cxn ang="0">
                  <a:pos x="T6" y="T7"/>
                </a:cxn>
                <a:cxn ang="0">
                  <a:pos x="T8" y="T9"/>
                </a:cxn>
                <a:cxn ang="0">
                  <a:pos x="T10" y="T11"/>
                </a:cxn>
              </a:cxnLst>
              <a:rect l="0" t="0" r="r" b="b"/>
              <a:pathLst>
                <a:path w="41" h="49">
                  <a:moveTo>
                    <a:pt x="0" y="9"/>
                  </a:moveTo>
                  <a:cubicBezTo>
                    <a:pt x="0" y="9"/>
                    <a:pt x="6" y="1"/>
                    <a:pt x="15" y="1"/>
                  </a:cubicBezTo>
                  <a:cubicBezTo>
                    <a:pt x="24" y="0"/>
                    <a:pt x="38" y="7"/>
                    <a:pt x="40" y="22"/>
                  </a:cubicBezTo>
                  <a:cubicBezTo>
                    <a:pt x="41" y="37"/>
                    <a:pt x="29" y="46"/>
                    <a:pt x="21" y="47"/>
                  </a:cubicBezTo>
                  <a:cubicBezTo>
                    <a:pt x="13" y="49"/>
                    <a:pt x="3" y="44"/>
                    <a:pt x="1" y="40"/>
                  </a:cubicBezTo>
                  <a:lnTo>
                    <a:pt x="0" y="9"/>
                  </a:ln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14" name="Freeform 110"/>
            <p:cNvSpPr>
              <a:spLocks/>
            </p:cNvSpPr>
            <p:nvPr/>
          </p:nvSpPr>
          <p:spPr bwMode="auto">
            <a:xfrm>
              <a:off x="2025" y="1385"/>
              <a:ext cx="83" cy="77"/>
            </a:xfrm>
            <a:custGeom>
              <a:avLst/>
              <a:gdLst>
                <a:gd name="T0" fmla="*/ 3 w 26"/>
                <a:gd name="T1" fmla="*/ 8 h 25"/>
                <a:gd name="T2" fmla="*/ 14 w 26"/>
                <a:gd name="T3" fmla="*/ 1 h 25"/>
                <a:gd name="T4" fmla="*/ 26 w 26"/>
                <a:gd name="T5" fmla="*/ 14 h 25"/>
                <a:gd name="T6" fmla="*/ 12 w 26"/>
                <a:gd name="T7" fmla="*/ 24 h 25"/>
                <a:gd name="T8" fmla="*/ 3 w 26"/>
                <a:gd name="T9" fmla="*/ 8 h 25"/>
              </a:gdLst>
              <a:ahLst/>
              <a:cxnLst>
                <a:cxn ang="0">
                  <a:pos x="T0" y="T1"/>
                </a:cxn>
                <a:cxn ang="0">
                  <a:pos x="T2" y="T3"/>
                </a:cxn>
                <a:cxn ang="0">
                  <a:pos x="T4" y="T5"/>
                </a:cxn>
                <a:cxn ang="0">
                  <a:pos x="T6" y="T7"/>
                </a:cxn>
                <a:cxn ang="0">
                  <a:pos x="T8" y="T9"/>
                </a:cxn>
              </a:cxnLst>
              <a:rect l="0" t="0" r="r" b="b"/>
              <a:pathLst>
                <a:path w="26" h="25">
                  <a:moveTo>
                    <a:pt x="3" y="8"/>
                  </a:moveTo>
                  <a:cubicBezTo>
                    <a:pt x="3" y="8"/>
                    <a:pt x="6" y="3"/>
                    <a:pt x="14" y="1"/>
                  </a:cubicBezTo>
                  <a:cubicBezTo>
                    <a:pt x="22" y="0"/>
                    <a:pt x="26" y="6"/>
                    <a:pt x="26" y="14"/>
                  </a:cubicBezTo>
                  <a:cubicBezTo>
                    <a:pt x="26" y="22"/>
                    <a:pt x="20" y="25"/>
                    <a:pt x="12" y="24"/>
                  </a:cubicBezTo>
                  <a:cubicBezTo>
                    <a:pt x="3" y="24"/>
                    <a:pt x="0" y="16"/>
                    <a:pt x="3" y="8"/>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15" name="Freeform 111"/>
            <p:cNvSpPr>
              <a:spLocks/>
            </p:cNvSpPr>
            <p:nvPr/>
          </p:nvSpPr>
          <p:spPr bwMode="auto">
            <a:xfrm>
              <a:off x="2176" y="1314"/>
              <a:ext cx="293" cy="158"/>
            </a:xfrm>
            <a:custGeom>
              <a:avLst/>
              <a:gdLst>
                <a:gd name="T0" fmla="*/ 6 w 293"/>
                <a:gd name="T1" fmla="*/ 120 h 158"/>
                <a:gd name="T2" fmla="*/ 28 w 293"/>
                <a:gd name="T3" fmla="*/ 95 h 158"/>
                <a:gd name="T4" fmla="*/ 79 w 293"/>
                <a:gd name="T5" fmla="*/ 73 h 158"/>
                <a:gd name="T6" fmla="*/ 129 w 293"/>
                <a:gd name="T7" fmla="*/ 32 h 158"/>
                <a:gd name="T8" fmla="*/ 189 w 293"/>
                <a:gd name="T9" fmla="*/ 19 h 158"/>
                <a:gd name="T10" fmla="*/ 233 w 293"/>
                <a:gd name="T11" fmla="*/ 0 h 158"/>
                <a:gd name="T12" fmla="*/ 264 w 293"/>
                <a:gd name="T13" fmla="*/ 6 h 158"/>
                <a:gd name="T14" fmla="*/ 277 w 293"/>
                <a:gd name="T15" fmla="*/ 62 h 158"/>
                <a:gd name="T16" fmla="*/ 229 w 293"/>
                <a:gd name="T17" fmla="*/ 130 h 158"/>
                <a:gd name="T18" fmla="*/ 179 w 293"/>
                <a:gd name="T19" fmla="*/ 155 h 158"/>
                <a:gd name="T20" fmla="*/ 94 w 293"/>
                <a:gd name="T21" fmla="*/ 145 h 158"/>
                <a:gd name="T22" fmla="*/ 25 w 293"/>
                <a:gd name="T23" fmla="*/ 155 h 158"/>
                <a:gd name="T24" fmla="*/ 6 w 293"/>
                <a:gd name="T25" fmla="*/ 12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3" h="158">
                  <a:moveTo>
                    <a:pt x="6" y="120"/>
                  </a:moveTo>
                  <a:cubicBezTo>
                    <a:pt x="6" y="120"/>
                    <a:pt x="16" y="101"/>
                    <a:pt x="28" y="95"/>
                  </a:cubicBezTo>
                  <a:cubicBezTo>
                    <a:pt x="41" y="92"/>
                    <a:pt x="79" y="82"/>
                    <a:pt x="79" y="73"/>
                  </a:cubicBezTo>
                  <a:cubicBezTo>
                    <a:pt x="82" y="63"/>
                    <a:pt x="104" y="35"/>
                    <a:pt x="129" y="32"/>
                  </a:cubicBezTo>
                  <a:cubicBezTo>
                    <a:pt x="154" y="25"/>
                    <a:pt x="176" y="35"/>
                    <a:pt x="189" y="19"/>
                  </a:cubicBezTo>
                  <a:cubicBezTo>
                    <a:pt x="201" y="6"/>
                    <a:pt x="223" y="0"/>
                    <a:pt x="233" y="0"/>
                  </a:cubicBezTo>
                  <a:cubicBezTo>
                    <a:pt x="242" y="0"/>
                    <a:pt x="264" y="6"/>
                    <a:pt x="264" y="6"/>
                  </a:cubicBezTo>
                  <a:cubicBezTo>
                    <a:pt x="264" y="6"/>
                    <a:pt x="293" y="21"/>
                    <a:pt x="277" y="62"/>
                  </a:cubicBezTo>
                  <a:cubicBezTo>
                    <a:pt x="277" y="62"/>
                    <a:pt x="282" y="100"/>
                    <a:pt x="229" y="130"/>
                  </a:cubicBezTo>
                  <a:cubicBezTo>
                    <a:pt x="229" y="130"/>
                    <a:pt x="226" y="155"/>
                    <a:pt x="179" y="155"/>
                  </a:cubicBezTo>
                  <a:cubicBezTo>
                    <a:pt x="132" y="158"/>
                    <a:pt x="116" y="145"/>
                    <a:pt x="94" y="145"/>
                  </a:cubicBezTo>
                  <a:cubicBezTo>
                    <a:pt x="75" y="145"/>
                    <a:pt x="53" y="158"/>
                    <a:pt x="25" y="155"/>
                  </a:cubicBezTo>
                  <a:cubicBezTo>
                    <a:pt x="0" y="152"/>
                    <a:pt x="6" y="133"/>
                    <a:pt x="6" y="120"/>
                  </a:cubicBezTo>
                  <a:close/>
                </a:path>
              </a:pathLst>
            </a:custGeom>
            <a:solidFill>
              <a:srgbClr val="EAEAEA"/>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16" name="Freeform 112"/>
            <p:cNvSpPr>
              <a:spLocks/>
            </p:cNvSpPr>
            <p:nvPr/>
          </p:nvSpPr>
          <p:spPr bwMode="auto">
            <a:xfrm>
              <a:off x="2259" y="1359"/>
              <a:ext cx="162" cy="85"/>
            </a:xfrm>
            <a:custGeom>
              <a:avLst/>
              <a:gdLst>
                <a:gd name="T0" fmla="*/ 16 w 162"/>
                <a:gd name="T1" fmla="*/ 44 h 85"/>
                <a:gd name="T2" fmla="*/ 6 w 162"/>
                <a:gd name="T3" fmla="*/ 66 h 85"/>
                <a:gd name="T4" fmla="*/ 66 w 162"/>
                <a:gd name="T5" fmla="*/ 76 h 85"/>
                <a:gd name="T6" fmla="*/ 113 w 162"/>
                <a:gd name="T7" fmla="*/ 54 h 85"/>
                <a:gd name="T8" fmla="*/ 122 w 162"/>
                <a:gd name="T9" fmla="*/ 0 h 85"/>
                <a:gd name="T10" fmla="*/ 59 w 162"/>
                <a:gd name="T11" fmla="*/ 31 h 85"/>
                <a:gd name="T12" fmla="*/ 16 w 162"/>
                <a:gd name="T13" fmla="*/ 44 h 85"/>
              </a:gdLst>
              <a:ahLst/>
              <a:cxnLst>
                <a:cxn ang="0">
                  <a:pos x="T0" y="T1"/>
                </a:cxn>
                <a:cxn ang="0">
                  <a:pos x="T2" y="T3"/>
                </a:cxn>
                <a:cxn ang="0">
                  <a:pos x="T4" y="T5"/>
                </a:cxn>
                <a:cxn ang="0">
                  <a:pos x="T6" y="T7"/>
                </a:cxn>
                <a:cxn ang="0">
                  <a:pos x="T8" y="T9"/>
                </a:cxn>
                <a:cxn ang="0">
                  <a:pos x="T10" y="T11"/>
                </a:cxn>
                <a:cxn ang="0">
                  <a:pos x="T12" y="T13"/>
                </a:cxn>
              </a:cxnLst>
              <a:rect l="0" t="0" r="r" b="b"/>
              <a:pathLst>
                <a:path w="162" h="85">
                  <a:moveTo>
                    <a:pt x="16" y="44"/>
                  </a:moveTo>
                  <a:cubicBezTo>
                    <a:pt x="16" y="44"/>
                    <a:pt x="0" y="50"/>
                    <a:pt x="6" y="66"/>
                  </a:cubicBezTo>
                  <a:cubicBezTo>
                    <a:pt x="9" y="85"/>
                    <a:pt x="47" y="79"/>
                    <a:pt x="66" y="76"/>
                  </a:cubicBezTo>
                  <a:cubicBezTo>
                    <a:pt x="84" y="72"/>
                    <a:pt x="113" y="54"/>
                    <a:pt x="113" y="54"/>
                  </a:cubicBezTo>
                  <a:cubicBezTo>
                    <a:pt x="113" y="54"/>
                    <a:pt x="162" y="14"/>
                    <a:pt x="122" y="0"/>
                  </a:cubicBezTo>
                  <a:cubicBezTo>
                    <a:pt x="122" y="0"/>
                    <a:pt x="94" y="22"/>
                    <a:pt x="59" y="31"/>
                  </a:cubicBezTo>
                  <a:cubicBezTo>
                    <a:pt x="22" y="38"/>
                    <a:pt x="16" y="44"/>
                    <a:pt x="16" y="44"/>
                  </a:cubicBezTo>
                  <a:close/>
                </a:path>
              </a:pathLst>
            </a:custGeom>
            <a:solidFill>
              <a:srgbClr val="CC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17" name="Freeform 113"/>
            <p:cNvSpPr>
              <a:spLocks/>
            </p:cNvSpPr>
            <p:nvPr/>
          </p:nvSpPr>
          <p:spPr bwMode="auto">
            <a:xfrm>
              <a:off x="2018" y="831"/>
              <a:ext cx="45" cy="104"/>
            </a:xfrm>
            <a:custGeom>
              <a:avLst/>
              <a:gdLst>
                <a:gd name="T0" fmla="*/ 0 w 14"/>
                <a:gd name="T1" fmla="*/ 3 h 33"/>
                <a:gd name="T2" fmla="*/ 0 w 14"/>
                <a:gd name="T3" fmla="*/ 29 h 33"/>
                <a:gd name="T4" fmla="*/ 7 w 14"/>
                <a:gd name="T5" fmla="*/ 32 h 33"/>
                <a:gd name="T6" fmla="*/ 14 w 14"/>
                <a:gd name="T7" fmla="*/ 26 h 33"/>
                <a:gd name="T8" fmla="*/ 12 w 14"/>
                <a:gd name="T9" fmla="*/ 2 h 33"/>
                <a:gd name="T10" fmla="*/ 0 w 14"/>
                <a:gd name="T11" fmla="*/ 3 h 33"/>
              </a:gdLst>
              <a:ahLst/>
              <a:cxnLst>
                <a:cxn ang="0">
                  <a:pos x="T0" y="T1"/>
                </a:cxn>
                <a:cxn ang="0">
                  <a:pos x="T2" y="T3"/>
                </a:cxn>
                <a:cxn ang="0">
                  <a:pos x="T4" y="T5"/>
                </a:cxn>
                <a:cxn ang="0">
                  <a:pos x="T6" y="T7"/>
                </a:cxn>
                <a:cxn ang="0">
                  <a:pos x="T8" y="T9"/>
                </a:cxn>
                <a:cxn ang="0">
                  <a:pos x="T10" y="T11"/>
                </a:cxn>
              </a:cxnLst>
              <a:rect l="0" t="0" r="r" b="b"/>
              <a:pathLst>
                <a:path w="14" h="33">
                  <a:moveTo>
                    <a:pt x="0" y="3"/>
                  </a:moveTo>
                  <a:cubicBezTo>
                    <a:pt x="0" y="29"/>
                    <a:pt x="0" y="29"/>
                    <a:pt x="0" y="29"/>
                  </a:cubicBezTo>
                  <a:cubicBezTo>
                    <a:pt x="0" y="29"/>
                    <a:pt x="2" y="33"/>
                    <a:pt x="7" y="32"/>
                  </a:cubicBezTo>
                  <a:cubicBezTo>
                    <a:pt x="11" y="32"/>
                    <a:pt x="14" y="29"/>
                    <a:pt x="14" y="26"/>
                  </a:cubicBezTo>
                  <a:cubicBezTo>
                    <a:pt x="12" y="2"/>
                    <a:pt x="12" y="2"/>
                    <a:pt x="12" y="2"/>
                  </a:cubicBezTo>
                  <a:cubicBezTo>
                    <a:pt x="12" y="2"/>
                    <a:pt x="3" y="0"/>
                    <a:pt x="0" y="3"/>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18" name="Freeform 114"/>
            <p:cNvSpPr>
              <a:spLocks/>
            </p:cNvSpPr>
            <p:nvPr/>
          </p:nvSpPr>
          <p:spPr bwMode="auto">
            <a:xfrm>
              <a:off x="2061" y="812"/>
              <a:ext cx="66" cy="116"/>
            </a:xfrm>
            <a:custGeom>
              <a:avLst/>
              <a:gdLst>
                <a:gd name="T0" fmla="*/ 0 w 21"/>
                <a:gd name="T1" fmla="*/ 9 h 37"/>
                <a:gd name="T2" fmla="*/ 5 w 21"/>
                <a:gd name="T3" fmla="*/ 5 h 37"/>
                <a:gd name="T4" fmla="*/ 21 w 21"/>
                <a:gd name="T5" fmla="*/ 11 h 37"/>
                <a:gd name="T6" fmla="*/ 14 w 21"/>
                <a:gd name="T7" fmla="*/ 32 h 37"/>
                <a:gd name="T8" fmla="*/ 1 w 21"/>
                <a:gd name="T9" fmla="*/ 31 h 37"/>
                <a:gd name="T10" fmla="*/ 0 w 21"/>
                <a:gd name="T11" fmla="*/ 9 h 37"/>
              </a:gdLst>
              <a:ahLst/>
              <a:cxnLst>
                <a:cxn ang="0">
                  <a:pos x="T0" y="T1"/>
                </a:cxn>
                <a:cxn ang="0">
                  <a:pos x="T2" y="T3"/>
                </a:cxn>
                <a:cxn ang="0">
                  <a:pos x="T4" y="T5"/>
                </a:cxn>
                <a:cxn ang="0">
                  <a:pos x="T6" y="T7"/>
                </a:cxn>
                <a:cxn ang="0">
                  <a:pos x="T8" y="T9"/>
                </a:cxn>
                <a:cxn ang="0">
                  <a:pos x="T10" y="T11"/>
                </a:cxn>
              </a:cxnLst>
              <a:rect l="0" t="0" r="r" b="b"/>
              <a:pathLst>
                <a:path w="21" h="37">
                  <a:moveTo>
                    <a:pt x="0" y="9"/>
                  </a:moveTo>
                  <a:cubicBezTo>
                    <a:pt x="0" y="9"/>
                    <a:pt x="1" y="6"/>
                    <a:pt x="5" y="5"/>
                  </a:cubicBezTo>
                  <a:cubicBezTo>
                    <a:pt x="10" y="4"/>
                    <a:pt x="15" y="0"/>
                    <a:pt x="21" y="11"/>
                  </a:cubicBezTo>
                  <a:cubicBezTo>
                    <a:pt x="21" y="11"/>
                    <a:pt x="18" y="29"/>
                    <a:pt x="14" y="32"/>
                  </a:cubicBezTo>
                  <a:cubicBezTo>
                    <a:pt x="14" y="32"/>
                    <a:pt x="3" y="37"/>
                    <a:pt x="1" y="31"/>
                  </a:cubicBezTo>
                  <a:lnTo>
                    <a:pt x="0" y="9"/>
                  </a:ln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19" name="Freeform 115"/>
            <p:cNvSpPr>
              <a:spLocks/>
            </p:cNvSpPr>
            <p:nvPr/>
          </p:nvSpPr>
          <p:spPr bwMode="auto">
            <a:xfrm>
              <a:off x="2103" y="841"/>
              <a:ext cx="83" cy="103"/>
            </a:xfrm>
            <a:custGeom>
              <a:avLst/>
              <a:gdLst>
                <a:gd name="T0" fmla="*/ 20 w 26"/>
                <a:gd name="T1" fmla="*/ 4 h 33"/>
                <a:gd name="T2" fmla="*/ 23 w 26"/>
                <a:gd name="T3" fmla="*/ 14 h 33"/>
                <a:gd name="T4" fmla="*/ 17 w 26"/>
                <a:gd name="T5" fmla="*/ 29 h 33"/>
                <a:gd name="T6" fmla="*/ 0 w 26"/>
                <a:gd name="T7" fmla="*/ 22 h 33"/>
                <a:gd name="T8" fmla="*/ 7 w 26"/>
                <a:gd name="T9" fmla="*/ 2 h 33"/>
                <a:gd name="T10" fmla="*/ 20 w 26"/>
                <a:gd name="T11" fmla="*/ 4 h 33"/>
              </a:gdLst>
              <a:ahLst/>
              <a:cxnLst>
                <a:cxn ang="0">
                  <a:pos x="T0" y="T1"/>
                </a:cxn>
                <a:cxn ang="0">
                  <a:pos x="T2" y="T3"/>
                </a:cxn>
                <a:cxn ang="0">
                  <a:pos x="T4" y="T5"/>
                </a:cxn>
                <a:cxn ang="0">
                  <a:pos x="T6" y="T7"/>
                </a:cxn>
                <a:cxn ang="0">
                  <a:pos x="T8" y="T9"/>
                </a:cxn>
                <a:cxn ang="0">
                  <a:pos x="T10" y="T11"/>
                </a:cxn>
              </a:cxnLst>
              <a:rect l="0" t="0" r="r" b="b"/>
              <a:pathLst>
                <a:path w="26" h="33">
                  <a:moveTo>
                    <a:pt x="20" y="4"/>
                  </a:moveTo>
                  <a:cubicBezTo>
                    <a:pt x="20" y="4"/>
                    <a:pt x="26" y="8"/>
                    <a:pt x="23" y="14"/>
                  </a:cubicBezTo>
                  <a:cubicBezTo>
                    <a:pt x="21" y="21"/>
                    <a:pt x="19" y="29"/>
                    <a:pt x="17" y="29"/>
                  </a:cubicBezTo>
                  <a:cubicBezTo>
                    <a:pt x="16" y="29"/>
                    <a:pt x="8" y="33"/>
                    <a:pt x="0" y="22"/>
                  </a:cubicBezTo>
                  <a:cubicBezTo>
                    <a:pt x="0" y="22"/>
                    <a:pt x="3" y="19"/>
                    <a:pt x="7" y="2"/>
                  </a:cubicBezTo>
                  <a:cubicBezTo>
                    <a:pt x="7" y="2"/>
                    <a:pt x="9" y="0"/>
                    <a:pt x="20" y="4"/>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20" name="Freeform 116"/>
            <p:cNvSpPr>
              <a:spLocks/>
            </p:cNvSpPr>
            <p:nvPr/>
          </p:nvSpPr>
          <p:spPr bwMode="auto">
            <a:xfrm>
              <a:off x="2164" y="864"/>
              <a:ext cx="66" cy="99"/>
            </a:xfrm>
            <a:custGeom>
              <a:avLst/>
              <a:gdLst>
                <a:gd name="T0" fmla="*/ 5 w 21"/>
                <a:gd name="T1" fmla="*/ 6 h 31"/>
                <a:gd name="T2" fmla="*/ 6 w 21"/>
                <a:gd name="T3" fmla="*/ 2 h 31"/>
                <a:gd name="T4" fmla="*/ 21 w 21"/>
                <a:gd name="T5" fmla="*/ 7 h 31"/>
                <a:gd name="T6" fmla="*/ 18 w 21"/>
                <a:gd name="T7" fmla="*/ 26 h 31"/>
                <a:gd name="T8" fmla="*/ 4 w 21"/>
                <a:gd name="T9" fmla="*/ 28 h 31"/>
                <a:gd name="T10" fmla="*/ 0 w 21"/>
                <a:gd name="T11" fmla="*/ 21 h 31"/>
                <a:gd name="T12" fmla="*/ 5 w 21"/>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1" h="31">
                  <a:moveTo>
                    <a:pt x="5" y="6"/>
                  </a:moveTo>
                  <a:cubicBezTo>
                    <a:pt x="5" y="6"/>
                    <a:pt x="6" y="3"/>
                    <a:pt x="6" y="2"/>
                  </a:cubicBezTo>
                  <a:cubicBezTo>
                    <a:pt x="6" y="1"/>
                    <a:pt x="21" y="0"/>
                    <a:pt x="21" y="7"/>
                  </a:cubicBezTo>
                  <a:cubicBezTo>
                    <a:pt x="20" y="13"/>
                    <a:pt x="21" y="23"/>
                    <a:pt x="18" y="26"/>
                  </a:cubicBezTo>
                  <a:cubicBezTo>
                    <a:pt x="14" y="30"/>
                    <a:pt x="7" y="31"/>
                    <a:pt x="4" y="28"/>
                  </a:cubicBezTo>
                  <a:cubicBezTo>
                    <a:pt x="2" y="26"/>
                    <a:pt x="0" y="23"/>
                    <a:pt x="0" y="21"/>
                  </a:cubicBezTo>
                  <a:cubicBezTo>
                    <a:pt x="0" y="18"/>
                    <a:pt x="3" y="12"/>
                    <a:pt x="5" y="6"/>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21" name="Freeform 117"/>
            <p:cNvSpPr>
              <a:spLocks/>
            </p:cNvSpPr>
            <p:nvPr/>
          </p:nvSpPr>
          <p:spPr bwMode="auto">
            <a:xfrm>
              <a:off x="2223" y="878"/>
              <a:ext cx="64" cy="97"/>
            </a:xfrm>
            <a:custGeom>
              <a:avLst/>
              <a:gdLst>
                <a:gd name="T0" fmla="*/ 2 w 20"/>
                <a:gd name="T1" fmla="*/ 4 h 31"/>
                <a:gd name="T2" fmla="*/ 10 w 20"/>
                <a:gd name="T3" fmla="*/ 1 h 31"/>
                <a:gd name="T4" fmla="*/ 19 w 20"/>
                <a:gd name="T5" fmla="*/ 9 h 31"/>
                <a:gd name="T6" fmla="*/ 17 w 20"/>
                <a:gd name="T7" fmla="*/ 26 h 31"/>
                <a:gd name="T8" fmla="*/ 7 w 20"/>
                <a:gd name="T9" fmla="*/ 28 h 31"/>
                <a:gd name="T10" fmla="*/ 0 w 20"/>
                <a:gd name="T11" fmla="*/ 20 h 31"/>
                <a:gd name="T12" fmla="*/ 2 w 20"/>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20" h="31">
                  <a:moveTo>
                    <a:pt x="2" y="4"/>
                  </a:moveTo>
                  <a:cubicBezTo>
                    <a:pt x="2" y="4"/>
                    <a:pt x="4" y="0"/>
                    <a:pt x="10" y="1"/>
                  </a:cubicBezTo>
                  <a:cubicBezTo>
                    <a:pt x="16" y="2"/>
                    <a:pt x="19" y="4"/>
                    <a:pt x="19" y="9"/>
                  </a:cubicBezTo>
                  <a:cubicBezTo>
                    <a:pt x="19" y="15"/>
                    <a:pt x="20" y="23"/>
                    <a:pt x="17" y="26"/>
                  </a:cubicBezTo>
                  <a:cubicBezTo>
                    <a:pt x="14" y="28"/>
                    <a:pt x="11" y="31"/>
                    <a:pt x="7" y="28"/>
                  </a:cubicBezTo>
                  <a:cubicBezTo>
                    <a:pt x="3" y="26"/>
                    <a:pt x="0" y="22"/>
                    <a:pt x="0" y="20"/>
                  </a:cubicBezTo>
                  <a:cubicBezTo>
                    <a:pt x="0" y="20"/>
                    <a:pt x="2" y="14"/>
                    <a:pt x="2" y="4"/>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22" name="Freeform 118"/>
            <p:cNvSpPr>
              <a:spLocks/>
            </p:cNvSpPr>
            <p:nvPr/>
          </p:nvSpPr>
          <p:spPr bwMode="auto">
            <a:xfrm>
              <a:off x="2280" y="883"/>
              <a:ext cx="63" cy="106"/>
            </a:xfrm>
            <a:custGeom>
              <a:avLst/>
              <a:gdLst>
                <a:gd name="T0" fmla="*/ 1 w 20"/>
                <a:gd name="T1" fmla="*/ 5 h 33"/>
                <a:gd name="T2" fmla="*/ 7 w 20"/>
                <a:gd name="T3" fmla="*/ 1 h 33"/>
                <a:gd name="T4" fmla="*/ 18 w 20"/>
                <a:gd name="T5" fmla="*/ 11 h 33"/>
                <a:gd name="T6" fmla="*/ 14 w 20"/>
                <a:gd name="T7" fmla="*/ 30 h 33"/>
                <a:gd name="T8" fmla="*/ 0 w 20"/>
                <a:gd name="T9" fmla="*/ 22 h 33"/>
                <a:gd name="T10" fmla="*/ 1 w 20"/>
                <a:gd name="T11" fmla="*/ 5 h 33"/>
              </a:gdLst>
              <a:ahLst/>
              <a:cxnLst>
                <a:cxn ang="0">
                  <a:pos x="T0" y="T1"/>
                </a:cxn>
                <a:cxn ang="0">
                  <a:pos x="T2" y="T3"/>
                </a:cxn>
                <a:cxn ang="0">
                  <a:pos x="T4" y="T5"/>
                </a:cxn>
                <a:cxn ang="0">
                  <a:pos x="T6" y="T7"/>
                </a:cxn>
                <a:cxn ang="0">
                  <a:pos x="T8" y="T9"/>
                </a:cxn>
                <a:cxn ang="0">
                  <a:pos x="T10" y="T11"/>
                </a:cxn>
              </a:cxnLst>
              <a:rect l="0" t="0" r="r" b="b"/>
              <a:pathLst>
                <a:path w="20" h="33">
                  <a:moveTo>
                    <a:pt x="1" y="5"/>
                  </a:moveTo>
                  <a:cubicBezTo>
                    <a:pt x="1" y="5"/>
                    <a:pt x="1" y="3"/>
                    <a:pt x="7" y="1"/>
                  </a:cubicBezTo>
                  <a:cubicBezTo>
                    <a:pt x="13" y="0"/>
                    <a:pt x="18" y="3"/>
                    <a:pt x="18" y="11"/>
                  </a:cubicBezTo>
                  <a:cubicBezTo>
                    <a:pt x="19" y="19"/>
                    <a:pt x="20" y="25"/>
                    <a:pt x="14" y="30"/>
                  </a:cubicBezTo>
                  <a:cubicBezTo>
                    <a:pt x="14" y="30"/>
                    <a:pt x="3" y="33"/>
                    <a:pt x="0" y="22"/>
                  </a:cubicBezTo>
                  <a:cubicBezTo>
                    <a:pt x="0" y="22"/>
                    <a:pt x="3" y="14"/>
                    <a:pt x="1" y="5"/>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23" name="Freeform 119"/>
            <p:cNvSpPr>
              <a:spLocks/>
            </p:cNvSpPr>
            <p:nvPr/>
          </p:nvSpPr>
          <p:spPr bwMode="auto">
            <a:xfrm>
              <a:off x="2332" y="862"/>
              <a:ext cx="70" cy="108"/>
            </a:xfrm>
            <a:custGeom>
              <a:avLst/>
              <a:gdLst>
                <a:gd name="T0" fmla="*/ 0 w 23"/>
                <a:gd name="T1" fmla="*/ 10 h 34"/>
                <a:gd name="T2" fmla="*/ 7 w 23"/>
                <a:gd name="T3" fmla="*/ 2 h 34"/>
                <a:gd name="T4" fmla="*/ 21 w 23"/>
                <a:gd name="T5" fmla="*/ 11 h 34"/>
                <a:gd name="T6" fmla="*/ 17 w 23"/>
                <a:gd name="T7" fmla="*/ 30 h 34"/>
                <a:gd name="T8" fmla="*/ 3 w 23"/>
                <a:gd name="T9" fmla="*/ 31 h 34"/>
                <a:gd name="T10" fmla="*/ 0 w 23"/>
                <a:gd name="T11" fmla="*/ 10 h 34"/>
              </a:gdLst>
              <a:ahLst/>
              <a:cxnLst>
                <a:cxn ang="0">
                  <a:pos x="T0" y="T1"/>
                </a:cxn>
                <a:cxn ang="0">
                  <a:pos x="T2" y="T3"/>
                </a:cxn>
                <a:cxn ang="0">
                  <a:pos x="T4" y="T5"/>
                </a:cxn>
                <a:cxn ang="0">
                  <a:pos x="T6" y="T7"/>
                </a:cxn>
                <a:cxn ang="0">
                  <a:pos x="T8" y="T9"/>
                </a:cxn>
                <a:cxn ang="0">
                  <a:pos x="T10" y="T11"/>
                </a:cxn>
              </a:cxnLst>
              <a:rect l="0" t="0" r="r" b="b"/>
              <a:pathLst>
                <a:path w="23" h="34">
                  <a:moveTo>
                    <a:pt x="0" y="10"/>
                  </a:moveTo>
                  <a:cubicBezTo>
                    <a:pt x="0" y="10"/>
                    <a:pt x="0" y="5"/>
                    <a:pt x="7" y="2"/>
                  </a:cubicBezTo>
                  <a:cubicBezTo>
                    <a:pt x="14" y="0"/>
                    <a:pt x="19" y="3"/>
                    <a:pt x="21" y="11"/>
                  </a:cubicBezTo>
                  <a:cubicBezTo>
                    <a:pt x="22" y="20"/>
                    <a:pt x="23" y="27"/>
                    <a:pt x="17" y="30"/>
                  </a:cubicBezTo>
                  <a:cubicBezTo>
                    <a:pt x="10" y="34"/>
                    <a:pt x="6" y="34"/>
                    <a:pt x="3" y="31"/>
                  </a:cubicBezTo>
                  <a:cubicBezTo>
                    <a:pt x="3" y="31"/>
                    <a:pt x="4" y="16"/>
                    <a:pt x="0" y="10"/>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24" name="Freeform 120"/>
            <p:cNvSpPr>
              <a:spLocks/>
            </p:cNvSpPr>
            <p:nvPr/>
          </p:nvSpPr>
          <p:spPr bwMode="auto">
            <a:xfrm>
              <a:off x="2388" y="845"/>
              <a:ext cx="69" cy="109"/>
            </a:xfrm>
            <a:custGeom>
              <a:avLst/>
              <a:gdLst>
                <a:gd name="T0" fmla="*/ 0 w 22"/>
                <a:gd name="T1" fmla="*/ 8 h 34"/>
                <a:gd name="T2" fmla="*/ 5 w 22"/>
                <a:gd name="T3" fmla="*/ 2 h 34"/>
                <a:gd name="T4" fmla="*/ 19 w 22"/>
                <a:gd name="T5" fmla="*/ 7 h 34"/>
                <a:gd name="T6" fmla="*/ 18 w 22"/>
                <a:gd name="T7" fmla="*/ 30 h 34"/>
                <a:gd name="T8" fmla="*/ 3 w 22"/>
                <a:gd name="T9" fmla="*/ 30 h 34"/>
                <a:gd name="T10" fmla="*/ 0 w 22"/>
                <a:gd name="T11" fmla="*/ 8 h 34"/>
              </a:gdLst>
              <a:ahLst/>
              <a:cxnLst>
                <a:cxn ang="0">
                  <a:pos x="T0" y="T1"/>
                </a:cxn>
                <a:cxn ang="0">
                  <a:pos x="T2" y="T3"/>
                </a:cxn>
                <a:cxn ang="0">
                  <a:pos x="T4" y="T5"/>
                </a:cxn>
                <a:cxn ang="0">
                  <a:pos x="T6" y="T7"/>
                </a:cxn>
                <a:cxn ang="0">
                  <a:pos x="T8" y="T9"/>
                </a:cxn>
                <a:cxn ang="0">
                  <a:pos x="T10" y="T11"/>
                </a:cxn>
              </a:cxnLst>
              <a:rect l="0" t="0" r="r" b="b"/>
              <a:pathLst>
                <a:path w="22" h="34">
                  <a:moveTo>
                    <a:pt x="0" y="8"/>
                  </a:moveTo>
                  <a:cubicBezTo>
                    <a:pt x="0" y="8"/>
                    <a:pt x="2" y="4"/>
                    <a:pt x="5" y="2"/>
                  </a:cubicBezTo>
                  <a:cubicBezTo>
                    <a:pt x="8" y="0"/>
                    <a:pt x="17" y="2"/>
                    <a:pt x="19" y="7"/>
                  </a:cubicBezTo>
                  <a:cubicBezTo>
                    <a:pt x="21" y="13"/>
                    <a:pt x="22" y="28"/>
                    <a:pt x="18" y="30"/>
                  </a:cubicBezTo>
                  <a:cubicBezTo>
                    <a:pt x="14" y="32"/>
                    <a:pt x="6" y="34"/>
                    <a:pt x="3" y="30"/>
                  </a:cubicBezTo>
                  <a:cubicBezTo>
                    <a:pt x="3" y="30"/>
                    <a:pt x="5" y="18"/>
                    <a:pt x="0" y="8"/>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25" name="Freeform 121"/>
            <p:cNvSpPr>
              <a:spLocks/>
            </p:cNvSpPr>
            <p:nvPr/>
          </p:nvSpPr>
          <p:spPr bwMode="auto">
            <a:xfrm>
              <a:off x="2447" y="843"/>
              <a:ext cx="64" cy="104"/>
            </a:xfrm>
            <a:custGeom>
              <a:avLst/>
              <a:gdLst>
                <a:gd name="T0" fmla="*/ 0 w 20"/>
                <a:gd name="T1" fmla="*/ 7 h 33"/>
                <a:gd name="T2" fmla="*/ 9 w 20"/>
                <a:gd name="T3" fmla="*/ 2 h 33"/>
                <a:gd name="T4" fmla="*/ 19 w 20"/>
                <a:gd name="T5" fmla="*/ 15 h 33"/>
                <a:gd name="T6" fmla="*/ 14 w 20"/>
                <a:gd name="T7" fmla="*/ 31 h 33"/>
                <a:gd name="T8" fmla="*/ 1 w 20"/>
                <a:gd name="T9" fmla="*/ 29 h 33"/>
                <a:gd name="T10" fmla="*/ 0 w 20"/>
                <a:gd name="T11" fmla="*/ 7 h 33"/>
              </a:gdLst>
              <a:ahLst/>
              <a:cxnLst>
                <a:cxn ang="0">
                  <a:pos x="T0" y="T1"/>
                </a:cxn>
                <a:cxn ang="0">
                  <a:pos x="T2" y="T3"/>
                </a:cxn>
                <a:cxn ang="0">
                  <a:pos x="T4" y="T5"/>
                </a:cxn>
                <a:cxn ang="0">
                  <a:pos x="T6" y="T7"/>
                </a:cxn>
                <a:cxn ang="0">
                  <a:pos x="T8" y="T9"/>
                </a:cxn>
                <a:cxn ang="0">
                  <a:pos x="T10" y="T11"/>
                </a:cxn>
              </a:cxnLst>
              <a:rect l="0" t="0" r="r" b="b"/>
              <a:pathLst>
                <a:path w="20" h="33">
                  <a:moveTo>
                    <a:pt x="0" y="7"/>
                  </a:moveTo>
                  <a:cubicBezTo>
                    <a:pt x="0" y="7"/>
                    <a:pt x="2" y="0"/>
                    <a:pt x="9" y="2"/>
                  </a:cubicBezTo>
                  <a:cubicBezTo>
                    <a:pt x="15" y="4"/>
                    <a:pt x="19" y="11"/>
                    <a:pt x="19" y="15"/>
                  </a:cubicBezTo>
                  <a:cubicBezTo>
                    <a:pt x="19" y="20"/>
                    <a:pt x="20" y="29"/>
                    <a:pt x="14" y="31"/>
                  </a:cubicBezTo>
                  <a:cubicBezTo>
                    <a:pt x="9" y="33"/>
                    <a:pt x="2" y="33"/>
                    <a:pt x="1" y="29"/>
                  </a:cubicBezTo>
                  <a:cubicBezTo>
                    <a:pt x="1" y="29"/>
                    <a:pt x="4" y="21"/>
                    <a:pt x="0" y="7"/>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26" name="Freeform 122"/>
            <p:cNvSpPr>
              <a:spLocks/>
            </p:cNvSpPr>
            <p:nvPr/>
          </p:nvSpPr>
          <p:spPr bwMode="auto">
            <a:xfrm>
              <a:off x="2501" y="843"/>
              <a:ext cx="59" cy="111"/>
            </a:xfrm>
            <a:custGeom>
              <a:avLst/>
              <a:gdLst>
                <a:gd name="T0" fmla="*/ 0 w 19"/>
                <a:gd name="T1" fmla="*/ 8 h 35"/>
                <a:gd name="T2" fmla="*/ 4 w 19"/>
                <a:gd name="T3" fmla="*/ 2 h 35"/>
                <a:gd name="T4" fmla="*/ 17 w 19"/>
                <a:gd name="T5" fmla="*/ 11 h 35"/>
                <a:gd name="T6" fmla="*/ 16 w 19"/>
                <a:gd name="T7" fmla="*/ 32 h 35"/>
                <a:gd name="T8" fmla="*/ 0 w 19"/>
                <a:gd name="T9" fmla="*/ 28 h 35"/>
                <a:gd name="T10" fmla="*/ 0 w 19"/>
                <a:gd name="T11" fmla="*/ 8 h 35"/>
              </a:gdLst>
              <a:ahLst/>
              <a:cxnLst>
                <a:cxn ang="0">
                  <a:pos x="T0" y="T1"/>
                </a:cxn>
                <a:cxn ang="0">
                  <a:pos x="T2" y="T3"/>
                </a:cxn>
                <a:cxn ang="0">
                  <a:pos x="T4" y="T5"/>
                </a:cxn>
                <a:cxn ang="0">
                  <a:pos x="T6" y="T7"/>
                </a:cxn>
                <a:cxn ang="0">
                  <a:pos x="T8" y="T9"/>
                </a:cxn>
                <a:cxn ang="0">
                  <a:pos x="T10" y="T11"/>
                </a:cxn>
              </a:cxnLst>
              <a:rect l="0" t="0" r="r" b="b"/>
              <a:pathLst>
                <a:path w="19" h="35">
                  <a:moveTo>
                    <a:pt x="0" y="8"/>
                  </a:moveTo>
                  <a:cubicBezTo>
                    <a:pt x="0" y="8"/>
                    <a:pt x="0" y="4"/>
                    <a:pt x="4" y="2"/>
                  </a:cubicBezTo>
                  <a:cubicBezTo>
                    <a:pt x="9" y="0"/>
                    <a:pt x="15" y="2"/>
                    <a:pt x="17" y="11"/>
                  </a:cubicBezTo>
                  <a:cubicBezTo>
                    <a:pt x="19" y="20"/>
                    <a:pt x="19" y="30"/>
                    <a:pt x="16" y="32"/>
                  </a:cubicBezTo>
                  <a:cubicBezTo>
                    <a:pt x="13" y="35"/>
                    <a:pt x="3" y="34"/>
                    <a:pt x="0" y="28"/>
                  </a:cubicBezTo>
                  <a:cubicBezTo>
                    <a:pt x="0" y="28"/>
                    <a:pt x="5" y="17"/>
                    <a:pt x="0" y="8"/>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27" name="Freeform 123"/>
            <p:cNvSpPr>
              <a:spLocks/>
            </p:cNvSpPr>
            <p:nvPr/>
          </p:nvSpPr>
          <p:spPr bwMode="auto">
            <a:xfrm>
              <a:off x="2551" y="845"/>
              <a:ext cx="63" cy="109"/>
            </a:xfrm>
            <a:custGeom>
              <a:avLst/>
              <a:gdLst>
                <a:gd name="T0" fmla="*/ 0 w 20"/>
                <a:gd name="T1" fmla="*/ 7 h 34"/>
                <a:gd name="T2" fmla="*/ 5 w 20"/>
                <a:gd name="T3" fmla="*/ 2 h 34"/>
                <a:gd name="T4" fmla="*/ 18 w 20"/>
                <a:gd name="T5" fmla="*/ 11 h 34"/>
                <a:gd name="T6" fmla="*/ 12 w 20"/>
                <a:gd name="T7" fmla="*/ 30 h 34"/>
                <a:gd name="T8" fmla="*/ 1 w 20"/>
                <a:gd name="T9" fmla="*/ 30 h 34"/>
                <a:gd name="T10" fmla="*/ 0 w 20"/>
                <a:gd name="T11" fmla="*/ 7 h 34"/>
              </a:gdLst>
              <a:ahLst/>
              <a:cxnLst>
                <a:cxn ang="0">
                  <a:pos x="T0" y="T1"/>
                </a:cxn>
                <a:cxn ang="0">
                  <a:pos x="T2" y="T3"/>
                </a:cxn>
                <a:cxn ang="0">
                  <a:pos x="T4" y="T5"/>
                </a:cxn>
                <a:cxn ang="0">
                  <a:pos x="T6" y="T7"/>
                </a:cxn>
                <a:cxn ang="0">
                  <a:pos x="T8" y="T9"/>
                </a:cxn>
                <a:cxn ang="0">
                  <a:pos x="T10" y="T11"/>
                </a:cxn>
              </a:cxnLst>
              <a:rect l="0" t="0" r="r" b="b"/>
              <a:pathLst>
                <a:path w="20" h="34">
                  <a:moveTo>
                    <a:pt x="0" y="7"/>
                  </a:moveTo>
                  <a:cubicBezTo>
                    <a:pt x="0" y="7"/>
                    <a:pt x="1" y="3"/>
                    <a:pt x="5" y="2"/>
                  </a:cubicBezTo>
                  <a:cubicBezTo>
                    <a:pt x="8" y="0"/>
                    <a:pt x="15" y="0"/>
                    <a:pt x="18" y="11"/>
                  </a:cubicBezTo>
                  <a:cubicBezTo>
                    <a:pt x="20" y="22"/>
                    <a:pt x="16" y="29"/>
                    <a:pt x="12" y="30"/>
                  </a:cubicBezTo>
                  <a:cubicBezTo>
                    <a:pt x="8" y="32"/>
                    <a:pt x="3" y="34"/>
                    <a:pt x="1" y="30"/>
                  </a:cubicBezTo>
                  <a:cubicBezTo>
                    <a:pt x="1" y="30"/>
                    <a:pt x="5" y="19"/>
                    <a:pt x="0" y="7"/>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28" name="Freeform 124"/>
            <p:cNvSpPr>
              <a:spLocks/>
            </p:cNvSpPr>
            <p:nvPr/>
          </p:nvSpPr>
          <p:spPr bwMode="auto">
            <a:xfrm>
              <a:off x="2598" y="864"/>
              <a:ext cx="63" cy="92"/>
            </a:xfrm>
            <a:custGeom>
              <a:avLst/>
              <a:gdLst>
                <a:gd name="T0" fmla="*/ 2 w 20"/>
                <a:gd name="T1" fmla="*/ 2 h 29"/>
                <a:gd name="T2" fmla="*/ 10 w 20"/>
                <a:gd name="T3" fmla="*/ 0 h 29"/>
                <a:gd name="T4" fmla="*/ 20 w 20"/>
                <a:gd name="T5" fmla="*/ 10 h 29"/>
                <a:gd name="T6" fmla="*/ 15 w 20"/>
                <a:gd name="T7" fmla="*/ 27 h 29"/>
                <a:gd name="T8" fmla="*/ 0 w 20"/>
                <a:gd name="T9" fmla="*/ 23 h 29"/>
                <a:gd name="T10" fmla="*/ 2 w 20"/>
                <a:gd name="T11" fmla="*/ 2 h 29"/>
              </a:gdLst>
              <a:ahLst/>
              <a:cxnLst>
                <a:cxn ang="0">
                  <a:pos x="T0" y="T1"/>
                </a:cxn>
                <a:cxn ang="0">
                  <a:pos x="T2" y="T3"/>
                </a:cxn>
                <a:cxn ang="0">
                  <a:pos x="T4" y="T5"/>
                </a:cxn>
                <a:cxn ang="0">
                  <a:pos x="T6" y="T7"/>
                </a:cxn>
                <a:cxn ang="0">
                  <a:pos x="T8" y="T9"/>
                </a:cxn>
                <a:cxn ang="0">
                  <a:pos x="T10" y="T11"/>
                </a:cxn>
              </a:cxnLst>
              <a:rect l="0" t="0" r="r" b="b"/>
              <a:pathLst>
                <a:path w="20" h="29">
                  <a:moveTo>
                    <a:pt x="2" y="2"/>
                  </a:moveTo>
                  <a:cubicBezTo>
                    <a:pt x="2" y="2"/>
                    <a:pt x="5" y="0"/>
                    <a:pt x="10" y="0"/>
                  </a:cubicBezTo>
                  <a:cubicBezTo>
                    <a:pt x="16" y="0"/>
                    <a:pt x="19" y="3"/>
                    <a:pt x="20" y="10"/>
                  </a:cubicBezTo>
                  <a:cubicBezTo>
                    <a:pt x="20" y="18"/>
                    <a:pt x="19" y="26"/>
                    <a:pt x="15" y="27"/>
                  </a:cubicBezTo>
                  <a:cubicBezTo>
                    <a:pt x="10" y="28"/>
                    <a:pt x="3" y="29"/>
                    <a:pt x="0" y="23"/>
                  </a:cubicBezTo>
                  <a:cubicBezTo>
                    <a:pt x="0" y="23"/>
                    <a:pt x="7" y="16"/>
                    <a:pt x="2" y="2"/>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29" name="Freeform 125"/>
            <p:cNvSpPr>
              <a:spLocks/>
            </p:cNvSpPr>
            <p:nvPr/>
          </p:nvSpPr>
          <p:spPr bwMode="auto">
            <a:xfrm>
              <a:off x="2654" y="869"/>
              <a:ext cx="71" cy="106"/>
            </a:xfrm>
            <a:custGeom>
              <a:avLst/>
              <a:gdLst>
                <a:gd name="T0" fmla="*/ 2 w 22"/>
                <a:gd name="T1" fmla="*/ 10 h 34"/>
                <a:gd name="T2" fmla="*/ 9 w 22"/>
                <a:gd name="T3" fmla="*/ 1 h 34"/>
                <a:gd name="T4" fmla="*/ 19 w 22"/>
                <a:gd name="T5" fmla="*/ 11 h 34"/>
                <a:gd name="T6" fmla="*/ 13 w 22"/>
                <a:gd name="T7" fmla="*/ 30 h 34"/>
                <a:gd name="T8" fmla="*/ 0 w 22"/>
                <a:gd name="T9" fmla="*/ 23 h 34"/>
                <a:gd name="T10" fmla="*/ 2 w 22"/>
                <a:gd name="T11" fmla="*/ 10 h 34"/>
              </a:gdLst>
              <a:ahLst/>
              <a:cxnLst>
                <a:cxn ang="0">
                  <a:pos x="T0" y="T1"/>
                </a:cxn>
                <a:cxn ang="0">
                  <a:pos x="T2" y="T3"/>
                </a:cxn>
                <a:cxn ang="0">
                  <a:pos x="T4" y="T5"/>
                </a:cxn>
                <a:cxn ang="0">
                  <a:pos x="T6" y="T7"/>
                </a:cxn>
                <a:cxn ang="0">
                  <a:pos x="T8" y="T9"/>
                </a:cxn>
                <a:cxn ang="0">
                  <a:pos x="T10" y="T11"/>
                </a:cxn>
              </a:cxnLst>
              <a:rect l="0" t="0" r="r" b="b"/>
              <a:pathLst>
                <a:path w="22" h="34">
                  <a:moveTo>
                    <a:pt x="2" y="10"/>
                  </a:moveTo>
                  <a:cubicBezTo>
                    <a:pt x="2" y="10"/>
                    <a:pt x="4" y="3"/>
                    <a:pt x="9" y="1"/>
                  </a:cubicBezTo>
                  <a:cubicBezTo>
                    <a:pt x="14" y="0"/>
                    <a:pt x="20" y="3"/>
                    <a:pt x="19" y="11"/>
                  </a:cubicBezTo>
                  <a:cubicBezTo>
                    <a:pt x="19" y="18"/>
                    <a:pt x="22" y="27"/>
                    <a:pt x="13" y="30"/>
                  </a:cubicBezTo>
                  <a:cubicBezTo>
                    <a:pt x="13" y="30"/>
                    <a:pt x="8" y="34"/>
                    <a:pt x="0" y="23"/>
                  </a:cubicBezTo>
                  <a:cubicBezTo>
                    <a:pt x="0" y="23"/>
                    <a:pt x="3" y="18"/>
                    <a:pt x="2" y="10"/>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30" name="Freeform 126"/>
            <p:cNvSpPr>
              <a:spLocks/>
            </p:cNvSpPr>
            <p:nvPr/>
          </p:nvSpPr>
          <p:spPr bwMode="auto">
            <a:xfrm>
              <a:off x="2709" y="878"/>
              <a:ext cx="73" cy="95"/>
            </a:xfrm>
            <a:custGeom>
              <a:avLst/>
              <a:gdLst>
                <a:gd name="T0" fmla="*/ 2 w 23"/>
                <a:gd name="T1" fmla="*/ 6 h 30"/>
                <a:gd name="T2" fmla="*/ 8 w 23"/>
                <a:gd name="T3" fmla="*/ 1 h 30"/>
                <a:gd name="T4" fmla="*/ 22 w 23"/>
                <a:gd name="T5" fmla="*/ 10 h 30"/>
                <a:gd name="T6" fmla="*/ 18 w 23"/>
                <a:gd name="T7" fmla="*/ 26 h 30"/>
                <a:gd name="T8" fmla="*/ 2 w 23"/>
                <a:gd name="T9" fmla="*/ 21 h 30"/>
                <a:gd name="T10" fmla="*/ 2 w 23"/>
                <a:gd name="T11" fmla="*/ 6 h 30"/>
              </a:gdLst>
              <a:ahLst/>
              <a:cxnLst>
                <a:cxn ang="0">
                  <a:pos x="T0" y="T1"/>
                </a:cxn>
                <a:cxn ang="0">
                  <a:pos x="T2" y="T3"/>
                </a:cxn>
                <a:cxn ang="0">
                  <a:pos x="T4" y="T5"/>
                </a:cxn>
                <a:cxn ang="0">
                  <a:pos x="T6" y="T7"/>
                </a:cxn>
                <a:cxn ang="0">
                  <a:pos x="T8" y="T9"/>
                </a:cxn>
                <a:cxn ang="0">
                  <a:pos x="T10" y="T11"/>
                </a:cxn>
              </a:cxnLst>
              <a:rect l="0" t="0" r="r" b="b"/>
              <a:pathLst>
                <a:path w="23" h="30">
                  <a:moveTo>
                    <a:pt x="2" y="6"/>
                  </a:moveTo>
                  <a:cubicBezTo>
                    <a:pt x="2" y="6"/>
                    <a:pt x="0" y="2"/>
                    <a:pt x="8" y="1"/>
                  </a:cubicBezTo>
                  <a:cubicBezTo>
                    <a:pt x="16" y="0"/>
                    <a:pt x="21" y="3"/>
                    <a:pt x="22" y="10"/>
                  </a:cubicBezTo>
                  <a:cubicBezTo>
                    <a:pt x="23" y="17"/>
                    <a:pt x="23" y="25"/>
                    <a:pt x="18" y="26"/>
                  </a:cubicBezTo>
                  <a:cubicBezTo>
                    <a:pt x="13" y="27"/>
                    <a:pt x="7" y="30"/>
                    <a:pt x="2" y="21"/>
                  </a:cubicBezTo>
                  <a:lnTo>
                    <a:pt x="2" y="6"/>
                  </a:ln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31" name="Freeform 127"/>
            <p:cNvSpPr>
              <a:spLocks/>
            </p:cNvSpPr>
            <p:nvPr/>
          </p:nvSpPr>
          <p:spPr bwMode="auto">
            <a:xfrm>
              <a:off x="3272" y="871"/>
              <a:ext cx="63" cy="94"/>
            </a:xfrm>
            <a:custGeom>
              <a:avLst/>
              <a:gdLst>
                <a:gd name="T0" fmla="*/ 2 w 20"/>
                <a:gd name="T1" fmla="*/ 24 h 30"/>
                <a:gd name="T2" fmla="*/ 2 w 20"/>
                <a:gd name="T3" fmla="*/ 12 h 30"/>
                <a:gd name="T4" fmla="*/ 8 w 20"/>
                <a:gd name="T5" fmla="*/ 2 h 30"/>
                <a:gd name="T6" fmla="*/ 20 w 20"/>
                <a:gd name="T7" fmla="*/ 7 h 30"/>
                <a:gd name="T8" fmla="*/ 17 w 20"/>
                <a:gd name="T9" fmla="*/ 27 h 30"/>
                <a:gd name="T10" fmla="*/ 9 w 20"/>
                <a:gd name="T11" fmla="*/ 28 h 30"/>
                <a:gd name="T12" fmla="*/ 2 w 20"/>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2" y="24"/>
                  </a:moveTo>
                  <a:cubicBezTo>
                    <a:pt x="2" y="24"/>
                    <a:pt x="0" y="19"/>
                    <a:pt x="2" y="12"/>
                  </a:cubicBezTo>
                  <a:cubicBezTo>
                    <a:pt x="3" y="5"/>
                    <a:pt x="6" y="3"/>
                    <a:pt x="8" y="2"/>
                  </a:cubicBezTo>
                  <a:cubicBezTo>
                    <a:pt x="11" y="2"/>
                    <a:pt x="19" y="0"/>
                    <a:pt x="20" y="7"/>
                  </a:cubicBezTo>
                  <a:cubicBezTo>
                    <a:pt x="20" y="15"/>
                    <a:pt x="19" y="25"/>
                    <a:pt x="17" y="27"/>
                  </a:cubicBezTo>
                  <a:cubicBezTo>
                    <a:pt x="15" y="29"/>
                    <a:pt x="13" y="30"/>
                    <a:pt x="9" y="28"/>
                  </a:cubicBezTo>
                  <a:cubicBezTo>
                    <a:pt x="5" y="27"/>
                    <a:pt x="2" y="24"/>
                    <a:pt x="2" y="24"/>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32" name="Freeform 128"/>
            <p:cNvSpPr>
              <a:spLocks/>
            </p:cNvSpPr>
            <p:nvPr/>
          </p:nvSpPr>
          <p:spPr bwMode="auto">
            <a:xfrm>
              <a:off x="3328" y="874"/>
              <a:ext cx="75" cy="101"/>
            </a:xfrm>
            <a:custGeom>
              <a:avLst/>
              <a:gdLst>
                <a:gd name="T0" fmla="*/ 2 w 24"/>
                <a:gd name="T1" fmla="*/ 6 h 32"/>
                <a:gd name="T2" fmla="*/ 6 w 24"/>
                <a:gd name="T3" fmla="*/ 1 h 32"/>
                <a:gd name="T4" fmla="*/ 19 w 24"/>
                <a:gd name="T5" fmla="*/ 5 h 32"/>
                <a:gd name="T6" fmla="*/ 19 w 24"/>
                <a:gd name="T7" fmla="*/ 25 h 32"/>
                <a:gd name="T8" fmla="*/ 7 w 24"/>
                <a:gd name="T9" fmla="*/ 29 h 32"/>
                <a:gd name="T10" fmla="*/ 3 w 24"/>
                <a:gd name="T11" fmla="*/ 24 h 32"/>
                <a:gd name="T12" fmla="*/ 0 w 24"/>
                <a:gd name="T13" fmla="*/ 24 h 32"/>
                <a:gd name="T14" fmla="*/ 2 w 24"/>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2">
                  <a:moveTo>
                    <a:pt x="2" y="6"/>
                  </a:moveTo>
                  <a:cubicBezTo>
                    <a:pt x="2" y="6"/>
                    <a:pt x="2" y="2"/>
                    <a:pt x="6" y="1"/>
                  </a:cubicBezTo>
                  <a:cubicBezTo>
                    <a:pt x="10" y="0"/>
                    <a:pt x="18" y="0"/>
                    <a:pt x="19" y="5"/>
                  </a:cubicBezTo>
                  <a:cubicBezTo>
                    <a:pt x="19" y="10"/>
                    <a:pt x="24" y="20"/>
                    <a:pt x="19" y="25"/>
                  </a:cubicBezTo>
                  <a:cubicBezTo>
                    <a:pt x="14" y="29"/>
                    <a:pt x="11" y="32"/>
                    <a:pt x="7" y="29"/>
                  </a:cubicBezTo>
                  <a:cubicBezTo>
                    <a:pt x="4" y="25"/>
                    <a:pt x="4" y="24"/>
                    <a:pt x="3" y="24"/>
                  </a:cubicBezTo>
                  <a:cubicBezTo>
                    <a:pt x="2" y="24"/>
                    <a:pt x="0" y="24"/>
                    <a:pt x="0" y="24"/>
                  </a:cubicBezTo>
                  <a:cubicBezTo>
                    <a:pt x="0" y="24"/>
                    <a:pt x="3" y="10"/>
                    <a:pt x="2" y="6"/>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33" name="Freeform 129"/>
            <p:cNvSpPr>
              <a:spLocks/>
            </p:cNvSpPr>
            <p:nvPr/>
          </p:nvSpPr>
          <p:spPr bwMode="auto">
            <a:xfrm>
              <a:off x="3387" y="864"/>
              <a:ext cx="68" cy="97"/>
            </a:xfrm>
            <a:custGeom>
              <a:avLst/>
              <a:gdLst>
                <a:gd name="T0" fmla="*/ 0 w 21"/>
                <a:gd name="T1" fmla="*/ 8 h 30"/>
                <a:gd name="T2" fmla="*/ 6 w 21"/>
                <a:gd name="T3" fmla="*/ 1 h 30"/>
                <a:gd name="T4" fmla="*/ 19 w 21"/>
                <a:gd name="T5" fmla="*/ 3 h 30"/>
                <a:gd name="T6" fmla="*/ 16 w 21"/>
                <a:gd name="T7" fmla="*/ 14 h 30"/>
                <a:gd name="T8" fmla="*/ 21 w 21"/>
                <a:gd name="T9" fmla="*/ 24 h 30"/>
                <a:gd name="T10" fmla="*/ 13 w 21"/>
                <a:gd name="T11" fmla="*/ 30 h 30"/>
                <a:gd name="T12" fmla="*/ 3 w 21"/>
                <a:gd name="T13" fmla="*/ 25 h 30"/>
                <a:gd name="T14" fmla="*/ 0 w 21"/>
                <a:gd name="T15" fmla="*/ 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0">
                  <a:moveTo>
                    <a:pt x="0" y="8"/>
                  </a:moveTo>
                  <a:cubicBezTo>
                    <a:pt x="0" y="8"/>
                    <a:pt x="3" y="2"/>
                    <a:pt x="6" y="1"/>
                  </a:cubicBezTo>
                  <a:cubicBezTo>
                    <a:pt x="9" y="0"/>
                    <a:pt x="20" y="0"/>
                    <a:pt x="19" y="3"/>
                  </a:cubicBezTo>
                  <a:cubicBezTo>
                    <a:pt x="18" y="5"/>
                    <a:pt x="16" y="11"/>
                    <a:pt x="16" y="14"/>
                  </a:cubicBezTo>
                  <a:cubicBezTo>
                    <a:pt x="17" y="16"/>
                    <a:pt x="21" y="24"/>
                    <a:pt x="21" y="24"/>
                  </a:cubicBezTo>
                  <a:cubicBezTo>
                    <a:pt x="21" y="24"/>
                    <a:pt x="17" y="30"/>
                    <a:pt x="13" y="30"/>
                  </a:cubicBezTo>
                  <a:cubicBezTo>
                    <a:pt x="9" y="29"/>
                    <a:pt x="3" y="25"/>
                    <a:pt x="3" y="25"/>
                  </a:cubicBezTo>
                  <a:cubicBezTo>
                    <a:pt x="3" y="25"/>
                    <a:pt x="2" y="15"/>
                    <a:pt x="0" y="8"/>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34" name="Freeform 130"/>
            <p:cNvSpPr>
              <a:spLocks/>
            </p:cNvSpPr>
            <p:nvPr/>
          </p:nvSpPr>
          <p:spPr bwMode="auto">
            <a:xfrm>
              <a:off x="3436" y="852"/>
              <a:ext cx="62" cy="102"/>
            </a:xfrm>
            <a:custGeom>
              <a:avLst/>
              <a:gdLst>
                <a:gd name="T0" fmla="*/ 3 w 20"/>
                <a:gd name="T1" fmla="*/ 8 h 32"/>
                <a:gd name="T2" fmla="*/ 8 w 20"/>
                <a:gd name="T3" fmla="*/ 2 h 32"/>
                <a:gd name="T4" fmla="*/ 19 w 20"/>
                <a:gd name="T5" fmla="*/ 4 h 32"/>
                <a:gd name="T6" fmla="*/ 18 w 20"/>
                <a:gd name="T7" fmla="*/ 27 h 32"/>
                <a:gd name="T8" fmla="*/ 6 w 20"/>
                <a:gd name="T9" fmla="*/ 28 h 32"/>
                <a:gd name="T10" fmla="*/ 1 w 20"/>
                <a:gd name="T11" fmla="*/ 18 h 32"/>
                <a:gd name="T12" fmla="*/ 3 w 20"/>
                <a:gd name="T13" fmla="*/ 8 h 32"/>
              </a:gdLst>
              <a:ahLst/>
              <a:cxnLst>
                <a:cxn ang="0">
                  <a:pos x="T0" y="T1"/>
                </a:cxn>
                <a:cxn ang="0">
                  <a:pos x="T2" y="T3"/>
                </a:cxn>
                <a:cxn ang="0">
                  <a:pos x="T4" y="T5"/>
                </a:cxn>
                <a:cxn ang="0">
                  <a:pos x="T6" y="T7"/>
                </a:cxn>
                <a:cxn ang="0">
                  <a:pos x="T8" y="T9"/>
                </a:cxn>
                <a:cxn ang="0">
                  <a:pos x="T10" y="T11"/>
                </a:cxn>
                <a:cxn ang="0">
                  <a:pos x="T12" y="T13"/>
                </a:cxn>
              </a:cxnLst>
              <a:rect l="0" t="0" r="r" b="b"/>
              <a:pathLst>
                <a:path w="20" h="32">
                  <a:moveTo>
                    <a:pt x="3" y="8"/>
                  </a:moveTo>
                  <a:cubicBezTo>
                    <a:pt x="3" y="8"/>
                    <a:pt x="4" y="4"/>
                    <a:pt x="8" y="2"/>
                  </a:cubicBezTo>
                  <a:cubicBezTo>
                    <a:pt x="12" y="1"/>
                    <a:pt x="20" y="0"/>
                    <a:pt x="19" y="4"/>
                  </a:cubicBezTo>
                  <a:cubicBezTo>
                    <a:pt x="19" y="9"/>
                    <a:pt x="17" y="24"/>
                    <a:pt x="18" y="27"/>
                  </a:cubicBezTo>
                  <a:cubicBezTo>
                    <a:pt x="18" y="27"/>
                    <a:pt x="10" y="32"/>
                    <a:pt x="6" y="28"/>
                  </a:cubicBezTo>
                  <a:cubicBezTo>
                    <a:pt x="6" y="28"/>
                    <a:pt x="2" y="22"/>
                    <a:pt x="1" y="18"/>
                  </a:cubicBezTo>
                  <a:cubicBezTo>
                    <a:pt x="0" y="14"/>
                    <a:pt x="3" y="8"/>
                    <a:pt x="3" y="8"/>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35" name="Freeform 131"/>
            <p:cNvSpPr>
              <a:spLocks/>
            </p:cNvSpPr>
            <p:nvPr/>
          </p:nvSpPr>
          <p:spPr bwMode="auto">
            <a:xfrm>
              <a:off x="3493" y="850"/>
              <a:ext cx="66" cy="97"/>
            </a:xfrm>
            <a:custGeom>
              <a:avLst/>
              <a:gdLst>
                <a:gd name="T0" fmla="*/ 1 w 21"/>
                <a:gd name="T1" fmla="*/ 7 h 31"/>
                <a:gd name="T2" fmla="*/ 9 w 21"/>
                <a:gd name="T3" fmla="*/ 0 h 31"/>
                <a:gd name="T4" fmla="*/ 21 w 21"/>
                <a:gd name="T5" fmla="*/ 3 h 31"/>
                <a:gd name="T6" fmla="*/ 17 w 21"/>
                <a:gd name="T7" fmla="*/ 14 h 31"/>
                <a:gd name="T8" fmla="*/ 17 w 21"/>
                <a:gd name="T9" fmla="*/ 28 h 31"/>
                <a:gd name="T10" fmla="*/ 10 w 21"/>
                <a:gd name="T11" fmla="*/ 30 h 31"/>
                <a:gd name="T12" fmla="*/ 0 w 21"/>
                <a:gd name="T13" fmla="*/ 28 h 31"/>
                <a:gd name="T14" fmla="*/ 1 w 21"/>
                <a:gd name="T15" fmla="*/ 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1">
                  <a:moveTo>
                    <a:pt x="1" y="7"/>
                  </a:moveTo>
                  <a:cubicBezTo>
                    <a:pt x="1" y="7"/>
                    <a:pt x="4" y="0"/>
                    <a:pt x="9" y="0"/>
                  </a:cubicBezTo>
                  <a:cubicBezTo>
                    <a:pt x="14" y="0"/>
                    <a:pt x="18" y="2"/>
                    <a:pt x="21" y="3"/>
                  </a:cubicBezTo>
                  <a:cubicBezTo>
                    <a:pt x="21" y="3"/>
                    <a:pt x="17" y="9"/>
                    <a:pt x="17" y="14"/>
                  </a:cubicBezTo>
                  <a:cubicBezTo>
                    <a:pt x="17" y="19"/>
                    <a:pt x="17" y="28"/>
                    <a:pt x="17" y="28"/>
                  </a:cubicBezTo>
                  <a:cubicBezTo>
                    <a:pt x="17" y="28"/>
                    <a:pt x="17" y="29"/>
                    <a:pt x="10" y="30"/>
                  </a:cubicBezTo>
                  <a:cubicBezTo>
                    <a:pt x="10" y="30"/>
                    <a:pt x="1" y="31"/>
                    <a:pt x="0" y="28"/>
                  </a:cubicBezTo>
                  <a:cubicBezTo>
                    <a:pt x="0" y="28"/>
                    <a:pt x="0" y="10"/>
                    <a:pt x="1" y="7"/>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36" name="Freeform 132"/>
            <p:cNvSpPr>
              <a:spLocks/>
            </p:cNvSpPr>
            <p:nvPr/>
          </p:nvSpPr>
          <p:spPr bwMode="auto">
            <a:xfrm>
              <a:off x="3542" y="850"/>
              <a:ext cx="64" cy="106"/>
            </a:xfrm>
            <a:custGeom>
              <a:avLst/>
              <a:gdLst>
                <a:gd name="T0" fmla="*/ 3 w 20"/>
                <a:gd name="T1" fmla="*/ 7 h 34"/>
                <a:gd name="T2" fmla="*/ 8 w 20"/>
                <a:gd name="T3" fmla="*/ 1 h 34"/>
                <a:gd name="T4" fmla="*/ 19 w 20"/>
                <a:gd name="T5" fmla="*/ 7 h 34"/>
                <a:gd name="T6" fmla="*/ 20 w 20"/>
                <a:gd name="T7" fmla="*/ 27 h 34"/>
                <a:gd name="T8" fmla="*/ 1 w 20"/>
                <a:gd name="T9" fmla="*/ 27 h 34"/>
                <a:gd name="T10" fmla="*/ 3 w 20"/>
                <a:gd name="T11" fmla="*/ 7 h 34"/>
              </a:gdLst>
              <a:ahLst/>
              <a:cxnLst>
                <a:cxn ang="0">
                  <a:pos x="T0" y="T1"/>
                </a:cxn>
                <a:cxn ang="0">
                  <a:pos x="T2" y="T3"/>
                </a:cxn>
                <a:cxn ang="0">
                  <a:pos x="T4" y="T5"/>
                </a:cxn>
                <a:cxn ang="0">
                  <a:pos x="T6" y="T7"/>
                </a:cxn>
                <a:cxn ang="0">
                  <a:pos x="T8" y="T9"/>
                </a:cxn>
                <a:cxn ang="0">
                  <a:pos x="T10" y="T11"/>
                </a:cxn>
              </a:cxnLst>
              <a:rect l="0" t="0" r="r" b="b"/>
              <a:pathLst>
                <a:path w="20" h="34">
                  <a:moveTo>
                    <a:pt x="3" y="7"/>
                  </a:moveTo>
                  <a:cubicBezTo>
                    <a:pt x="3" y="7"/>
                    <a:pt x="4" y="1"/>
                    <a:pt x="8" y="1"/>
                  </a:cubicBezTo>
                  <a:cubicBezTo>
                    <a:pt x="13" y="1"/>
                    <a:pt x="19" y="0"/>
                    <a:pt x="19" y="7"/>
                  </a:cubicBezTo>
                  <a:cubicBezTo>
                    <a:pt x="19" y="13"/>
                    <a:pt x="19" y="27"/>
                    <a:pt x="20" y="27"/>
                  </a:cubicBezTo>
                  <a:cubicBezTo>
                    <a:pt x="20" y="27"/>
                    <a:pt x="11" y="34"/>
                    <a:pt x="1" y="27"/>
                  </a:cubicBezTo>
                  <a:cubicBezTo>
                    <a:pt x="1" y="27"/>
                    <a:pt x="0" y="8"/>
                    <a:pt x="3" y="7"/>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37" name="Freeform 133"/>
            <p:cNvSpPr>
              <a:spLocks/>
            </p:cNvSpPr>
            <p:nvPr/>
          </p:nvSpPr>
          <p:spPr bwMode="auto">
            <a:xfrm>
              <a:off x="3601" y="843"/>
              <a:ext cx="64" cy="108"/>
            </a:xfrm>
            <a:custGeom>
              <a:avLst/>
              <a:gdLst>
                <a:gd name="T0" fmla="*/ 0 w 20"/>
                <a:gd name="T1" fmla="*/ 12 h 34"/>
                <a:gd name="T2" fmla="*/ 3 w 20"/>
                <a:gd name="T3" fmla="*/ 5 h 34"/>
                <a:gd name="T4" fmla="*/ 19 w 20"/>
                <a:gd name="T5" fmla="*/ 10 h 34"/>
                <a:gd name="T6" fmla="*/ 19 w 20"/>
                <a:gd name="T7" fmla="*/ 15 h 34"/>
                <a:gd name="T8" fmla="*/ 16 w 20"/>
                <a:gd name="T9" fmla="*/ 24 h 34"/>
                <a:gd name="T10" fmla="*/ 16 w 20"/>
                <a:gd name="T11" fmla="*/ 31 h 34"/>
                <a:gd name="T12" fmla="*/ 8 w 20"/>
                <a:gd name="T13" fmla="*/ 34 h 34"/>
                <a:gd name="T14" fmla="*/ 1 w 20"/>
                <a:gd name="T15" fmla="*/ 29 h 34"/>
                <a:gd name="T16" fmla="*/ 0 w 20"/>
                <a:gd name="T1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0" y="12"/>
                  </a:moveTo>
                  <a:cubicBezTo>
                    <a:pt x="0" y="12"/>
                    <a:pt x="0" y="7"/>
                    <a:pt x="3" y="5"/>
                  </a:cubicBezTo>
                  <a:cubicBezTo>
                    <a:pt x="7" y="3"/>
                    <a:pt x="14" y="0"/>
                    <a:pt x="19" y="10"/>
                  </a:cubicBezTo>
                  <a:cubicBezTo>
                    <a:pt x="19" y="10"/>
                    <a:pt x="20" y="13"/>
                    <a:pt x="19" y="15"/>
                  </a:cubicBezTo>
                  <a:cubicBezTo>
                    <a:pt x="18" y="18"/>
                    <a:pt x="16" y="20"/>
                    <a:pt x="16" y="24"/>
                  </a:cubicBezTo>
                  <a:cubicBezTo>
                    <a:pt x="17" y="28"/>
                    <a:pt x="16" y="31"/>
                    <a:pt x="16" y="31"/>
                  </a:cubicBezTo>
                  <a:cubicBezTo>
                    <a:pt x="16" y="31"/>
                    <a:pt x="11" y="34"/>
                    <a:pt x="8" y="34"/>
                  </a:cubicBezTo>
                  <a:cubicBezTo>
                    <a:pt x="5" y="34"/>
                    <a:pt x="2" y="31"/>
                    <a:pt x="1" y="29"/>
                  </a:cubicBezTo>
                  <a:cubicBezTo>
                    <a:pt x="0" y="27"/>
                    <a:pt x="0" y="16"/>
                    <a:pt x="0" y="12"/>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38" name="Freeform 134"/>
            <p:cNvSpPr>
              <a:spLocks/>
            </p:cNvSpPr>
            <p:nvPr/>
          </p:nvSpPr>
          <p:spPr bwMode="auto">
            <a:xfrm>
              <a:off x="3648" y="871"/>
              <a:ext cx="76" cy="94"/>
            </a:xfrm>
            <a:custGeom>
              <a:avLst/>
              <a:gdLst>
                <a:gd name="T0" fmla="*/ 4 w 24"/>
                <a:gd name="T1" fmla="*/ 6 h 30"/>
                <a:gd name="T2" fmla="*/ 10 w 24"/>
                <a:gd name="T3" fmla="*/ 0 h 30"/>
                <a:gd name="T4" fmla="*/ 22 w 24"/>
                <a:gd name="T5" fmla="*/ 8 h 30"/>
                <a:gd name="T6" fmla="*/ 21 w 24"/>
                <a:gd name="T7" fmla="*/ 27 h 30"/>
                <a:gd name="T8" fmla="*/ 9 w 24"/>
                <a:gd name="T9" fmla="*/ 29 h 30"/>
                <a:gd name="T10" fmla="*/ 1 w 24"/>
                <a:gd name="T11" fmla="*/ 22 h 30"/>
                <a:gd name="T12" fmla="*/ 1 w 24"/>
                <a:gd name="T13" fmla="*/ 15 h 30"/>
                <a:gd name="T14" fmla="*/ 4 w 24"/>
                <a:gd name="T15" fmla="*/ 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0">
                  <a:moveTo>
                    <a:pt x="4" y="6"/>
                  </a:moveTo>
                  <a:cubicBezTo>
                    <a:pt x="4" y="6"/>
                    <a:pt x="5" y="0"/>
                    <a:pt x="10" y="0"/>
                  </a:cubicBezTo>
                  <a:cubicBezTo>
                    <a:pt x="14" y="1"/>
                    <a:pt x="24" y="2"/>
                    <a:pt x="22" y="8"/>
                  </a:cubicBezTo>
                  <a:cubicBezTo>
                    <a:pt x="21" y="14"/>
                    <a:pt x="18" y="24"/>
                    <a:pt x="21" y="27"/>
                  </a:cubicBezTo>
                  <a:cubicBezTo>
                    <a:pt x="21" y="27"/>
                    <a:pt x="15" y="30"/>
                    <a:pt x="9" y="29"/>
                  </a:cubicBezTo>
                  <a:cubicBezTo>
                    <a:pt x="3" y="27"/>
                    <a:pt x="1" y="23"/>
                    <a:pt x="1" y="22"/>
                  </a:cubicBezTo>
                  <a:cubicBezTo>
                    <a:pt x="0" y="21"/>
                    <a:pt x="2" y="20"/>
                    <a:pt x="1" y="15"/>
                  </a:cubicBezTo>
                  <a:cubicBezTo>
                    <a:pt x="1" y="10"/>
                    <a:pt x="3" y="7"/>
                    <a:pt x="4" y="6"/>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39" name="Freeform 135"/>
            <p:cNvSpPr>
              <a:spLocks/>
            </p:cNvSpPr>
            <p:nvPr/>
          </p:nvSpPr>
          <p:spPr bwMode="auto">
            <a:xfrm>
              <a:off x="3705" y="890"/>
              <a:ext cx="66" cy="85"/>
            </a:xfrm>
            <a:custGeom>
              <a:avLst/>
              <a:gdLst>
                <a:gd name="T0" fmla="*/ 5 w 21"/>
                <a:gd name="T1" fmla="*/ 1 h 27"/>
                <a:gd name="T2" fmla="*/ 9 w 21"/>
                <a:gd name="T3" fmla="*/ 0 h 27"/>
                <a:gd name="T4" fmla="*/ 20 w 21"/>
                <a:gd name="T5" fmla="*/ 4 h 27"/>
                <a:gd name="T6" fmla="*/ 21 w 21"/>
                <a:gd name="T7" fmla="*/ 22 h 27"/>
                <a:gd name="T8" fmla="*/ 12 w 21"/>
                <a:gd name="T9" fmla="*/ 27 h 27"/>
                <a:gd name="T10" fmla="*/ 3 w 21"/>
                <a:gd name="T11" fmla="*/ 21 h 27"/>
                <a:gd name="T12" fmla="*/ 5 w 21"/>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21" h="27">
                  <a:moveTo>
                    <a:pt x="5" y="1"/>
                  </a:moveTo>
                  <a:cubicBezTo>
                    <a:pt x="5" y="1"/>
                    <a:pt x="5" y="0"/>
                    <a:pt x="9" y="0"/>
                  </a:cubicBezTo>
                  <a:cubicBezTo>
                    <a:pt x="14" y="0"/>
                    <a:pt x="20" y="1"/>
                    <a:pt x="20" y="4"/>
                  </a:cubicBezTo>
                  <a:cubicBezTo>
                    <a:pt x="20" y="6"/>
                    <a:pt x="19" y="20"/>
                    <a:pt x="21" y="22"/>
                  </a:cubicBezTo>
                  <a:cubicBezTo>
                    <a:pt x="21" y="22"/>
                    <a:pt x="17" y="27"/>
                    <a:pt x="12" y="27"/>
                  </a:cubicBezTo>
                  <a:cubicBezTo>
                    <a:pt x="7" y="27"/>
                    <a:pt x="5" y="25"/>
                    <a:pt x="3" y="21"/>
                  </a:cubicBezTo>
                  <a:cubicBezTo>
                    <a:pt x="0" y="17"/>
                    <a:pt x="4" y="5"/>
                    <a:pt x="5" y="1"/>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40" name="Freeform 136"/>
            <p:cNvSpPr>
              <a:spLocks/>
            </p:cNvSpPr>
            <p:nvPr/>
          </p:nvSpPr>
          <p:spPr bwMode="auto">
            <a:xfrm>
              <a:off x="3766" y="883"/>
              <a:ext cx="66" cy="92"/>
            </a:xfrm>
            <a:custGeom>
              <a:avLst/>
              <a:gdLst>
                <a:gd name="T0" fmla="*/ 1 w 21"/>
                <a:gd name="T1" fmla="*/ 6 h 29"/>
                <a:gd name="T2" fmla="*/ 8 w 21"/>
                <a:gd name="T3" fmla="*/ 1 h 29"/>
                <a:gd name="T4" fmla="*/ 18 w 21"/>
                <a:gd name="T5" fmla="*/ 4 h 29"/>
                <a:gd name="T6" fmla="*/ 20 w 21"/>
                <a:gd name="T7" fmla="*/ 21 h 29"/>
                <a:gd name="T8" fmla="*/ 9 w 21"/>
                <a:gd name="T9" fmla="*/ 28 h 29"/>
                <a:gd name="T10" fmla="*/ 2 w 21"/>
                <a:gd name="T11" fmla="*/ 24 h 29"/>
                <a:gd name="T12" fmla="*/ 1 w 21"/>
                <a:gd name="T13" fmla="*/ 6 h 29"/>
              </a:gdLst>
              <a:ahLst/>
              <a:cxnLst>
                <a:cxn ang="0">
                  <a:pos x="T0" y="T1"/>
                </a:cxn>
                <a:cxn ang="0">
                  <a:pos x="T2" y="T3"/>
                </a:cxn>
                <a:cxn ang="0">
                  <a:pos x="T4" y="T5"/>
                </a:cxn>
                <a:cxn ang="0">
                  <a:pos x="T6" y="T7"/>
                </a:cxn>
                <a:cxn ang="0">
                  <a:pos x="T8" y="T9"/>
                </a:cxn>
                <a:cxn ang="0">
                  <a:pos x="T10" y="T11"/>
                </a:cxn>
                <a:cxn ang="0">
                  <a:pos x="T12" y="T13"/>
                </a:cxn>
              </a:cxnLst>
              <a:rect l="0" t="0" r="r" b="b"/>
              <a:pathLst>
                <a:path w="21" h="29">
                  <a:moveTo>
                    <a:pt x="1" y="6"/>
                  </a:moveTo>
                  <a:cubicBezTo>
                    <a:pt x="1" y="6"/>
                    <a:pt x="4" y="2"/>
                    <a:pt x="8" y="1"/>
                  </a:cubicBezTo>
                  <a:cubicBezTo>
                    <a:pt x="12" y="1"/>
                    <a:pt x="18" y="0"/>
                    <a:pt x="18" y="4"/>
                  </a:cubicBezTo>
                  <a:cubicBezTo>
                    <a:pt x="18" y="8"/>
                    <a:pt x="21" y="19"/>
                    <a:pt x="20" y="21"/>
                  </a:cubicBezTo>
                  <a:cubicBezTo>
                    <a:pt x="19" y="23"/>
                    <a:pt x="12" y="29"/>
                    <a:pt x="9" y="28"/>
                  </a:cubicBezTo>
                  <a:cubicBezTo>
                    <a:pt x="6" y="27"/>
                    <a:pt x="2" y="25"/>
                    <a:pt x="2" y="24"/>
                  </a:cubicBezTo>
                  <a:cubicBezTo>
                    <a:pt x="1" y="23"/>
                    <a:pt x="0" y="10"/>
                    <a:pt x="1" y="6"/>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41" name="Freeform 137"/>
            <p:cNvSpPr>
              <a:spLocks/>
            </p:cNvSpPr>
            <p:nvPr/>
          </p:nvSpPr>
          <p:spPr bwMode="auto">
            <a:xfrm>
              <a:off x="3823" y="864"/>
              <a:ext cx="68" cy="99"/>
            </a:xfrm>
            <a:custGeom>
              <a:avLst/>
              <a:gdLst>
                <a:gd name="T0" fmla="*/ 0 w 22"/>
                <a:gd name="T1" fmla="*/ 9 h 31"/>
                <a:gd name="T2" fmla="*/ 2 w 22"/>
                <a:gd name="T3" fmla="*/ 4 h 31"/>
                <a:gd name="T4" fmla="*/ 16 w 22"/>
                <a:gd name="T5" fmla="*/ 5 h 31"/>
                <a:gd name="T6" fmla="*/ 22 w 22"/>
                <a:gd name="T7" fmla="*/ 22 h 31"/>
                <a:gd name="T8" fmla="*/ 11 w 22"/>
                <a:gd name="T9" fmla="*/ 30 h 31"/>
                <a:gd name="T10" fmla="*/ 2 w 22"/>
                <a:gd name="T11" fmla="*/ 23 h 31"/>
                <a:gd name="T12" fmla="*/ 0 w 22"/>
                <a:gd name="T13" fmla="*/ 9 h 31"/>
              </a:gdLst>
              <a:ahLst/>
              <a:cxnLst>
                <a:cxn ang="0">
                  <a:pos x="T0" y="T1"/>
                </a:cxn>
                <a:cxn ang="0">
                  <a:pos x="T2" y="T3"/>
                </a:cxn>
                <a:cxn ang="0">
                  <a:pos x="T4" y="T5"/>
                </a:cxn>
                <a:cxn ang="0">
                  <a:pos x="T6" y="T7"/>
                </a:cxn>
                <a:cxn ang="0">
                  <a:pos x="T8" y="T9"/>
                </a:cxn>
                <a:cxn ang="0">
                  <a:pos x="T10" y="T11"/>
                </a:cxn>
                <a:cxn ang="0">
                  <a:pos x="T12" y="T13"/>
                </a:cxn>
              </a:cxnLst>
              <a:rect l="0" t="0" r="r" b="b"/>
              <a:pathLst>
                <a:path w="22" h="31">
                  <a:moveTo>
                    <a:pt x="0" y="9"/>
                  </a:moveTo>
                  <a:cubicBezTo>
                    <a:pt x="0" y="9"/>
                    <a:pt x="0" y="6"/>
                    <a:pt x="2" y="4"/>
                  </a:cubicBezTo>
                  <a:cubicBezTo>
                    <a:pt x="5" y="2"/>
                    <a:pt x="13" y="0"/>
                    <a:pt x="16" y="5"/>
                  </a:cubicBezTo>
                  <a:cubicBezTo>
                    <a:pt x="20" y="10"/>
                    <a:pt x="18" y="19"/>
                    <a:pt x="22" y="22"/>
                  </a:cubicBezTo>
                  <a:cubicBezTo>
                    <a:pt x="22" y="22"/>
                    <a:pt x="16" y="31"/>
                    <a:pt x="11" y="30"/>
                  </a:cubicBezTo>
                  <a:cubicBezTo>
                    <a:pt x="11" y="30"/>
                    <a:pt x="3" y="27"/>
                    <a:pt x="2" y="23"/>
                  </a:cubicBezTo>
                  <a:lnTo>
                    <a:pt x="0" y="9"/>
                  </a:ln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42" name="Freeform 138"/>
            <p:cNvSpPr>
              <a:spLocks/>
            </p:cNvSpPr>
            <p:nvPr/>
          </p:nvSpPr>
          <p:spPr bwMode="auto">
            <a:xfrm>
              <a:off x="3877" y="850"/>
              <a:ext cx="68" cy="94"/>
            </a:xfrm>
            <a:custGeom>
              <a:avLst/>
              <a:gdLst>
                <a:gd name="T0" fmla="*/ 0 w 22"/>
                <a:gd name="T1" fmla="*/ 10 h 30"/>
                <a:gd name="T2" fmla="*/ 4 w 22"/>
                <a:gd name="T3" fmla="*/ 2 h 30"/>
                <a:gd name="T4" fmla="*/ 18 w 22"/>
                <a:gd name="T5" fmla="*/ 6 h 30"/>
                <a:gd name="T6" fmla="*/ 22 w 22"/>
                <a:gd name="T7" fmla="*/ 20 h 30"/>
                <a:gd name="T8" fmla="*/ 13 w 22"/>
                <a:gd name="T9" fmla="*/ 28 h 30"/>
                <a:gd name="T10" fmla="*/ 3 w 22"/>
                <a:gd name="T11" fmla="*/ 24 h 30"/>
                <a:gd name="T12" fmla="*/ 0 w 22"/>
                <a:gd name="T13" fmla="*/ 10 h 30"/>
              </a:gdLst>
              <a:ahLst/>
              <a:cxnLst>
                <a:cxn ang="0">
                  <a:pos x="T0" y="T1"/>
                </a:cxn>
                <a:cxn ang="0">
                  <a:pos x="T2" y="T3"/>
                </a:cxn>
                <a:cxn ang="0">
                  <a:pos x="T4" y="T5"/>
                </a:cxn>
                <a:cxn ang="0">
                  <a:pos x="T6" y="T7"/>
                </a:cxn>
                <a:cxn ang="0">
                  <a:pos x="T8" y="T9"/>
                </a:cxn>
                <a:cxn ang="0">
                  <a:pos x="T10" y="T11"/>
                </a:cxn>
                <a:cxn ang="0">
                  <a:pos x="T12" y="T13"/>
                </a:cxn>
              </a:cxnLst>
              <a:rect l="0" t="0" r="r" b="b"/>
              <a:pathLst>
                <a:path w="22" h="30">
                  <a:moveTo>
                    <a:pt x="0" y="10"/>
                  </a:moveTo>
                  <a:cubicBezTo>
                    <a:pt x="0" y="10"/>
                    <a:pt x="1" y="4"/>
                    <a:pt x="4" y="2"/>
                  </a:cubicBezTo>
                  <a:cubicBezTo>
                    <a:pt x="7" y="0"/>
                    <a:pt x="16" y="0"/>
                    <a:pt x="18" y="6"/>
                  </a:cubicBezTo>
                  <a:cubicBezTo>
                    <a:pt x="19" y="11"/>
                    <a:pt x="22" y="20"/>
                    <a:pt x="22" y="20"/>
                  </a:cubicBezTo>
                  <a:cubicBezTo>
                    <a:pt x="22" y="20"/>
                    <a:pt x="21" y="27"/>
                    <a:pt x="13" y="28"/>
                  </a:cubicBezTo>
                  <a:cubicBezTo>
                    <a:pt x="6" y="30"/>
                    <a:pt x="4" y="27"/>
                    <a:pt x="3" y="24"/>
                  </a:cubicBezTo>
                  <a:cubicBezTo>
                    <a:pt x="1" y="22"/>
                    <a:pt x="2" y="14"/>
                    <a:pt x="0" y="10"/>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43" name="Freeform 139"/>
            <p:cNvSpPr>
              <a:spLocks/>
            </p:cNvSpPr>
            <p:nvPr/>
          </p:nvSpPr>
          <p:spPr bwMode="auto">
            <a:xfrm>
              <a:off x="3929" y="822"/>
              <a:ext cx="66" cy="101"/>
            </a:xfrm>
            <a:custGeom>
              <a:avLst/>
              <a:gdLst>
                <a:gd name="T0" fmla="*/ 0 w 21"/>
                <a:gd name="T1" fmla="*/ 13 h 32"/>
                <a:gd name="T2" fmla="*/ 4 w 21"/>
                <a:gd name="T3" fmla="*/ 3 h 32"/>
                <a:gd name="T4" fmla="*/ 21 w 21"/>
                <a:gd name="T5" fmla="*/ 6 h 32"/>
                <a:gd name="T6" fmla="*/ 17 w 21"/>
                <a:gd name="T7" fmla="*/ 31 h 32"/>
                <a:gd name="T8" fmla="*/ 9 w 21"/>
                <a:gd name="T9" fmla="*/ 32 h 32"/>
                <a:gd name="T10" fmla="*/ 5 w 21"/>
                <a:gd name="T11" fmla="*/ 29 h 32"/>
                <a:gd name="T12" fmla="*/ 0 w 21"/>
                <a:gd name="T13" fmla="*/ 13 h 32"/>
              </a:gdLst>
              <a:ahLst/>
              <a:cxnLst>
                <a:cxn ang="0">
                  <a:pos x="T0" y="T1"/>
                </a:cxn>
                <a:cxn ang="0">
                  <a:pos x="T2" y="T3"/>
                </a:cxn>
                <a:cxn ang="0">
                  <a:pos x="T4" y="T5"/>
                </a:cxn>
                <a:cxn ang="0">
                  <a:pos x="T6" y="T7"/>
                </a:cxn>
                <a:cxn ang="0">
                  <a:pos x="T8" y="T9"/>
                </a:cxn>
                <a:cxn ang="0">
                  <a:pos x="T10" y="T11"/>
                </a:cxn>
                <a:cxn ang="0">
                  <a:pos x="T12" y="T13"/>
                </a:cxn>
              </a:cxnLst>
              <a:rect l="0" t="0" r="r" b="b"/>
              <a:pathLst>
                <a:path w="21" h="32">
                  <a:moveTo>
                    <a:pt x="0" y="13"/>
                  </a:moveTo>
                  <a:cubicBezTo>
                    <a:pt x="0" y="13"/>
                    <a:pt x="0" y="6"/>
                    <a:pt x="4" y="3"/>
                  </a:cubicBezTo>
                  <a:cubicBezTo>
                    <a:pt x="9" y="0"/>
                    <a:pt x="21" y="3"/>
                    <a:pt x="21" y="6"/>
                  </a:cubicBezTo>
                  <a:cubicBezTo>
                    <a:pt x="21" y="10"/>
                    <a:pt x="20" y="31"/>
                    <a:pt x="17" y="31"/>
                  </a:cubicBezTo>
                  <a:cubicBezTo>
                    <a:pt x="14" y="31"/>
                    <a:pt x="9" y="32"/>
                    <a:pt x="9" y="32"/>
                  </a:cubicBezTo>
                  <a:cubicBezTo>
                    <a:pt x="9" y="32"/>
                    <a:pt x="6" y="30"/>
                    <a:pt x="5" y="29"/>
                  </a:cubicBezTo>
                  <a:cubicBezTo>
                    <a:pt x="4" y="27"/>
                    <a:pt x="0" y="13"/>
                    <a:pt x="0" y="13"/>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44" name="Freeform 140"/>
            <p:cNvSpPr>
              <a:spLocks/>
            </p:cNvSpPr>
            <p:nvPr/>
          </p:nvSpPr>
          <p:spPr bwMode="auto">
            <a:xfrm>
              <a:off x="3983" y="831"/>
              <a:ext cx="38" cy="106"/>
            </a:xfrm>
            <a:custGeom>
              <a:avLst/>
              <a:gdLst>
                <a:gd name="T0" fmla="*/ 5 w 12"/>
                <a:gd name="T1" fmla="*/ 3 h 34"/>
                <a:gd name="T2" fmla="*/ 11 w 12"/>
                <a:gd name="T3" fmla="*/ 2 h 34"/>
                <a:gd name="T4" fmla="*/ 12 w 12"/>
                <a:gd name="T5" fmla="*/ 32 h 34"/>
                <a:gd name="T6" fmla="*/ 3 w 12"/>
                <a:gd name="T7" fmla="*/ 30 h 34"/>
                <a:gd name="T8" fmla="*/ 0 w 12"/>
                <a:gd name="T9" fmla="*/ 28 h 34"/>
                <a:gd name="T10" fmla="*/ 3 w 12"/>
                <a:gd name="T11" fmla="*/ 16 h 34"/>
                <a:gd name="T12" fmla="*/ 5 w 12"/>
                <a:gd name="T13" fmla="*/ 3 h 34"/>
              </a:gdLst>
              <a:ahLst/>
              <a:cxnLst>
                <a:cxn ang="0">
                  <a:pos x="T0" y="T1"/>
                </a:cxn>
                <a:cxn ang="0">
                  <a:pos x="T2" y="T3"/>
                </a:cxn>
                <a:cxn ang="0">
                  <a:pos x="T4" y="T5"/>
                </a:cxn>
                <a:cxn ang="0">
                  <a:pos x="T6" y="T7"/>
                </a:cxn>
                <a:cxn ang="0">
                  <a:pos x="T8" y="T9"/>
                </a:cxn>
                <a:cxn ang="0">
                  <a:pos x="T10" y="T11"/>
                </a:cxn>
                <a:cxn ang="0">
                  <a:pos x="T12" y="T13"/>
                </a:cxn>
              </a:cxnLst>
              <a:rect l="0" t="0" r="r" b="b"/>
              <a:pathLst>
                <a:path w="12" h="34">
                  <a:moveTo>
                    <a:pt x="5" y="3"/>
                  </a:moveTo>
                  <a:cubicBezTo>
                    <a:pt x="5" y="3"/>
                    <a:pt x="11" y="0"/>
                    <a:pt x="11" y="2"/>
                  </a:cubicBezTo>
                  <a:cubicBezTo>
                    <a:pt x="12" y="4"/>
                    <a:pt x="12" y="32"/>
                    <a:pt x="12" y="32"/>
                  </a:cubicBezTo>
                  <a:cubicBezTo>
                    <a:pt x="12" y="32"/>
                    <a:pt x="7" y="34"/>
                    <a:pt x="3" y="30"/>
                  </a:cubicBezTo>
                  <a:cubicBezTo>
                    <a:pt x="3" y="30"/>
                    <a:pt x="1" y="28"/>
                    <a:pt x="0" y="28"/>
                  </a:cubicBezTo>
                  <a:cubicBezTo>
                    <a:pt x="0" y="28"/>
                    <a:pt x="3" y="23"/>
                    <a:pt x="3" y="16"/>
                  </a:cubicBezTo>
                  <a:cubicBezTo>
                    <a:pt x="3" y="10"/>
                    <a:pt x="5" y="3"/>
                    <a:pt x="5" y="3"/>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45" name="Freeform 141"/>
            <p:cNvSpPr>
              <a:spLocks/>
            </p:cNvSpPr>
            <p:nvPr/>
          </p:nvSpPr>
          <p:spPr bwMode="auto">
            <a:xfrm>
              <a:off x="3281" y="711"/>
              <a:ext cx="45" cy="66"/>
            </a:xfrm>
            <a:custGeom>
              <a:avLst/>
              <a:gdLst>
                <a:gd name="T0" fmla="*/ 4 w 14"/>
                <a:gd name="T1" fmla="*/ 8 h 21"/>
                <a:gd name="T2" fmla="*/ 2 w 14"/>
                <a:gd name="T3" fmla="*/ 3 h 21"/>
                <a:gd name="T4" fmla="*/ 11 w 14"/>
                <a:gd name="T5" fmla="*/ 4 h 21"/>
                <a:gd name="T6" fmla="*/ 11 w 14"/>
                <a:gd name="T7" fmla="*/ 18 h 21"/>
                <a:gd name="T8" fmla="*/ 3 w 14"/>
                <a:gd name="T9" fmla="*/ 17 h 21"/>
                <a:gd name="T10" fmla="*/ 6 w 14"/>
                <a:gd name="T11" fmla="*/ 13 h 21"/>
                <a:gd name="T12" fmla="*/ 4 w 14"/>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4" h="21">
                  <a:moveTo>
                    <a:pt x="4" y="8"/>
                  </a:moveTo>
                  <a:cubicBezTo>
                    <a:pt x="4" y="8"/>
                    <a:pt x="0" y="6"/>
                    <a:pt x="2" y="3"/>
                  </a:cubicBezTo>
                  <a:cubicBezTo>
                    <a:pt x="3" y="0"/>
                    <a:pt x="8" y="1"/>
                    <a:pt x="11" y="4"/>
                  </a:cubicBezTo>
                  <a:cubicBezTo>
                    <a:pt x="14" y="7"/>
                    <a:pt x="13" y="16"/>
                    <a:pt x="11" y="18"/>
                  </a:cubicBezTo>
                  <a:cubicBezTo>
                    <a:pt x="9" y="20"/>
                    <a:pt x="4" y="21"/>
                    <a:pt x="3" y="17"/>
                  </a:cubicBezTo>
                  <a:cubicBezTo>
                    <a:pt x="2" y="13"/>
                    <a:pt x="6" y="13"/>
                    <a:pt x="6" y="13"/>
                  </a:cubicBezTo>
                  <a:cubicBezTo>
                    <a:pt x="6" y="13"/>
                    <a:pt x="10" y="9"/>
                    <a:pt x="4" y="8"/>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46" name="Freeform 142"/>
            <p:cNvSpPr>
              <a:spLocks/>
            </p:cNvSpPr>
            <p:nvPr/>
          </p:nvSpPr>
          <p:spPr bwMode="auto">
            <a:xfrm>
              <a:off x="3194" y="850"/>
              <a:ext cx="61" cy="54"/>
            </a:xfrm>
            <a:custGeom>
              <a:avLst/>
              <a:gdLst>
                <a:gd name="T0" fmla="*/ 7 w 20"/>
                <a:gd name="T1" fmla="*/ 8 h 17"/>
                <a:gd name="T2" fmla="*/ 2 w 20"/>
                <a:gd name="T3" fmla="*/ 7 h 17"/>
                <a:gd name="T4" fmla="*/ 8 w 20"/>
                <a:gd name="T5" fmla="*/ 0 h 17"/>
                <a:gd name="T6" fmla="*/ 20 w 20"/>
                <a:gd name="T7" fmla="*/ 9 h 17"/>
                <a:gd name="T8" fmla="*/ 13 w 20"/>
                <a:gd name="T9" fmla="*/ 15 h 17"/>
                <a:gd name="T10" fmla="*/ 12 w 20"/>
                <a:gd name="T11" fmla="*/ 10 h 17"/>
                <a:gd name="T12" fmla="*/ 7 w 20"/>
                <a:gd name="T13" fmla="*/ 8 h 17"/>
              </a:gdLst>
              <a:ahLst/>
              <a:cxnLst>
                <a:cxn ang="0">
                  <a:pos x="T0" y="T1"/>
                </a:cxn>
                <a:cxn ang="0">
                  <a:pos x="T2" y="T3"/>
                </a:cxn>
                <a:cxn ang="0">
                  <a:pos x="T4" y="T5"/>
                </a:cxn>
                <a:cxn ang="0">
                  <a:pos x="T6" y="T7"/>
                </a:cxn>
                <a:cxn ang="0">
                  <a:pos x="T8" y="T9"/>
                </a:cxn>
                <a:cxn ang="0">
                  <a:pos x="T10" y="T11"/>
                </a:cxn>
                <a:cxn ang="0">
                  <a:pos x="T12" y="T13"/>
                </a:cxn>
              </a:cxnLst>
              <a:rect l="0" t="0" r="r" b="b"/>
              <a:pathLst>
                <a:path w="20" h="17">
                  <a:moveTo>
                    <a:pt x="7" y="8"/>
                  </a:moveTo>
                  <a:cubicBezTo>
                    <a:pt x="7" y="8"/>
                    <a:pt x="3" y="10"/>
                    <a:pt x="2" y="7"/>
                  </a:cubicBezTo>
                  <a:cubicBezTo>
                    <a:pt x="0" y="3"/>
                    <a:pt x="4" y="1"/>
                    <a:pt x="8" y="0"/>
                  </a:cubicBezTo>
                  <a:cubicBezTo>
                    <a:pt x="13" y="0"/>
                    <a:pt x="19" y="6"/>
                    <a:pt x="20" y="9"/>
                  </a:cubicBezTo>
                  <a:cubicBezTo>
                    <a:pt x="20" y="12"/>
                    <a:pt x="17" y="17"/>
                    <a:pt x="13" y="15"/>
                  </a:cubicBezTo>
                  <a:cubicBezTo>
                    <a:pt x="10" y="13"/>
                    <a:pt x="12" y="10"/>
                    <a:pt x="12" y="10"/>
                  </a:cubicBezTo>
                  <a:cubicBezTo>
                    <a:pt x="12" y="10"/>
                    <a:pt x="11" y="4"/>
                    <a:pt x="7" y="8"/>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47" name="Freeform 143"/>
            <p:cNvSpPr>
              <a:spLocks/>
            </p:cNvSpPr>
            <p:nvPr/>
          </p:nvSpPr>
          <p:spPr bwMode="auto">
            <a:xfrm>
              <a:off x="2777" y="732"/>
              <a:ext cx="52" cy="64"/>
            </a:xfrm>
            <a:custGeom>
              <a:avLst/>
              <a:gdLst>
                <a:gd name="T0" fmla="*/ 12 w 16"/>
                <a:gd name="T1" fmla="*/ 12 h 20"/>
                <a:gd name="T2" fmla="*/ 15 w 16"/>
                <a:gd name="T3" fmla="*/ 16 h 20"/>
                <a:gd name="T4" fmla="*/ 6 w 16"/>
                <a:gd name="T5" fmla="*/ 18 h 20"/>
                <a:gd name="T6" fmla="*/ 2 w 16"/>
                <a:gd name="T7" fmla="*/ 4 h 20"/>
                <a:gd name="T8" fmla="*/ 10 w 16"/>
                <a:gd name="T9" fmla="*/ 3 h 20"/>
                <a:gd name="T10" fmla="*/ 8 w 16"/>
                <a:gd name="T11" fmla="*/ 8 h 20"/>
                <a:gd name="T12" fmla="*/ 12 w 16"/>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16" h="20">
                  <a:moveTo>
                    <a:pt x="12" y="12"/>
                  </a:moveTo>
                  <a:cubicBezTo>
                    <a:pt x="12" y="12"/>
                    <a:pt x="16" y="13"/>
                    <a:pt x="15" y="16"/>
                  </a:cubicBezTo>
                  <a:cubicBezTo>
                    <a:pt x="14" y="20"/>
                    <a:pt x="10" y="20"/>
                    <a:pt x="6" y="18"/>
                  </a:cubicBezTo>
                  <a:cubicBezTo>
                    <a:pt x="2" y="16"/>
                    <a:pt x="0" y="7"/>
                    <a:pt x="2" y="4"/>
                  </a:cubicBezTo>
                  <a:cubicBezTo>
                    <a:pt x="3" y="2"/>
                    <a:pt x="8" y="0"/>
                    <a:pt x="10" y="3"/>
                  </a:cubicBezTo>
                  <a:cubicBezTo>
                    <a:pt x="11" y="7"/>
                    <a:pt x="8" y="8"/>
                    <a:pt x="8" y="8"/>
                  </a:cubicBezTo>
                  <a:cubicBezTo>
                    <a:pt x="8" y="8"/>
                    <a:pt x="6" y="13"/>
                    <a:pt x="12" y="12"/>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48" name="Freeform 144"/>
            <p:cNvSpPr>
              <a:spLocks/>
            </p:cNvSpPr>
            <p:nvPr/>
          </p:nvSpPr>
          <p:spPr bwMode="auto">
            <a:xfrm>
              <a:off x="2906" y="895"/>
              <a:ext cx="48" cy="66"/>
            </a:xfrm>
            <a:custGeom>
              <a:avLst/>
              <a:gdLst>
                <a:gd name="T0" fmla="*/ 11 w 15"/>
                <a:gd name="T1" fmla="*/ 13 h 21"/>
                <a:gd name="T2" fmla="*/ 14 w 15"/>
                <a:gd name="T3" fmla="*/ 17 h 21"/>
                <a:gd name="T4" fmla="*/ 6 w 15"/>
                <a:gd name="T5" fmla="*/ 19 h 21"/>
                <a:gd name="T6" fmla="*/ 1 w 15"/>
                <a:gd name="T7" fmla="*/ 5 h 21"/>
                <a:gd name="T8" fmla="*/ 9 w 15"/>
                <a:gd name="T9" fmla="*/ 4 h 21"/>
                <a:gd name="T10" fmla="*/ 7 w 15"/>
                <a:gd name="T11" fmla="*/ 9 h 21"/>
                <a:gd name="T12" fmla="*/ 11 w 15"/>
                <a:gd name="T13" fmla="*/ 13 h 21"/>
              </a:gdLst>
              <a:ahLst/>
              <a:cxnLst>
                <a:cxn ang="0">
                  <a:pos x="T0" y="T1"/>
                </a:cxn>
                <a:cxn ang="0">
                  <a:pos x="T2" y="T3"/>
                </a:cxn>
                <a:cxn ang="0">
                  <a:pos x="T4" y="T5"/>
                </a:cxn>
                <a:cxn ang="0">
                  <a:pos x="T6" y="T7"/>
                </a:cxn>
                <a:cxn ang="0">
                  <a:pos x="T8" y="T9"/>
                </a:cxn>
                <a:cxn ang="0">
                  <a:pos x="T10" y="T11"/>
                </a:cxn>
                <a:cxn ang="0">
                  <a:pos x="T12" y="T13"/>
                </a:cxn>
              </a:cxnLst>
              <a:rect l="0" t="0" r="r" b="b"/>
              <a:pathLst>
                <a:path w="15" h="21">
                  <a:moveTo>
                    <a:pt x="11" y="13"/>
                  </a:moveTo>
                  <a:cubicBezTo>
                    <a:pt x="11" y="13"/>
                    <a:pt x="15" y="13"/>
                    <a:pt x="14" y="17"/>
                  </a:cubicBezTo>
                  <a:cubicBezTo>
                    <a:pt x="14" y="20"/>
                    <a:pt x="10" y="21"/>
                    <a:pt x="6" y="19"/>
                  </a:cubicBezTo>
                  <a:cubicBezTo>
                    <a:pt x="2" y="17"/>
                    <a:pt x="0" y="8"/>
                    <a:pt x="1" y="5"/>
                  </a:cubicBezTo>
                  <a:cubicBezTo>
                    <a:pt x="2" y="2"/>
                    <a:pt x="7" y="0"/>
                    <a:pt x="9" y="4"/>
                  </a:cubicBezTo>
                  <a:cubicBezTo>
                    <a:pt x="11" y="7"/>
                    <a:pt x="7" y="9"/>
                    <a:pt x="7" y="9"/>
                  </a:cubicBezTo>
                  <a:cubicBezTo>
                    <a:pt x="7" y="9"/>
                    <a:pt x="5" y="13"/>
                    <a:pt x="11" y="13"/>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49" name="Freeform 145"/>
            <p:cNvSpPr>
              <a:spLocks/>
            </p:cNvSpPr>
            <p:nvPr/>
          </p:nvSpPr>
          <p:spPr bwMode="auto">
            <a:xfrm>
              <a:off x="2711" y="1031"/>
              <a:ext cx="45" cy="66"/>
            </a:xfrm>
            <a:custGeom>
              <a:avLst/>
              <a:gdLst>
                <a:gd name="T0" fmla="*/ 10 w 14"/>
                <a:gd name="T1" fmla="*/ 13 h 21"/>
                <a:gd name="T2" fmla="*/ 10 w 14"/>
                <a:gd name="T3" fmla="*/ 19 h 21"/>
                <a:gd name="T4" fmla="*/ 2 w 14"/>
                <a:gd name="T5" fmla="*/ 15 h 21"/>
                <a:gd name="T6" fmla="*/ 6 w 14"/>
                <a:gd name="T7" fmla="*/ 1 h 21"/>
                <a:gd name="T8" fmla="*/ 14 w 14"/>
                <a:gd name="T9" fmla="*/ 5 h 21"/>
                <a:gd name="T10" fmla="*/ 9 w 14"/>
                <a:gd name="T11" fmla="*/ 8 h 21"/>
                <a:gd name="T12" fmla="*/ 10 w 14"/>
                <a:gd name="T13" fmla="*/ 13 h 21"/>
              </a:gdLst>
              <a:ahLst/>
              <a:cxnLst>
                <a:cxn ang="0">
                  <a:pos x="T0" y="T1"/>
                </a:cxn>
                <a:cxn ang="0">
                  <a:pos x="T2" y="T3"/>
                </a:cxn>
                <a:cxn ang="0">
                  <a:pos x="T4" y="T5"/>
                </a:cxn>
                <a:cxn ang="0">
                  <a:pos x="T6" y="T7"/>
                </a:cxn>
                <a:cxn ang="0">
                  <a:pos x="T8" y="T9"/>
                </a:cxn>
                <a:cxn ang="0">
                  <a:pos x="T10" y="T11"/>
                </a:cxn>
                <a:cxn ang="0">
                  <a:pos x="T12" y="T13"/>
                </a:cxn>
              </a:cxnLst>
              <a:rect l="0" t="0" r="r" b="b"/>
              <a:pathLst>
                <a:path w="14" h="21">
                  <a:moveTo>
                    <a:pt x="10" y="13"/>
                  </a:moveTo>
                  <a:cubicBezTo>
                    <a:pt x="10" y="13"/>
                    <a:pt x="13" y="16"/>
                    <a:pt x="10" y="19"/>
                  </a:cubicBezTo>
                  <a:cubicBezTo>
                    <a:pt x="7" y="21"/>
                    <a:pt x="4" y="19"/>
                    <a:pt x="2" y="15"/>
                  </a:cubicBezTo>
                  <a:cubicBezTo>
                    <a:pt x="0" y="11"/>
                    <a:pt x="4" y="2"/>
                    <a:pt x="6" y="1"/>
                  </a:cubicBezTo>
                  <a:cubicBezTo>
                    <a:pt x="9" y="0"/>
                    <a:pt x="14" y="1"/>
                    <a:pt x="14" y="5"/>
                  </a:cubicBezTo>
                  <a:cubicBezTo>
                    <a:pt x="13" y="9"/>
                    <a:pt x="9" y="8"/>
                    <a:pt x="9" y="8"/>
                  </a:cubicBezTo>
                  <a:cubicBezTo>
                    <a:pt x="9" y="8"/>
                    <a:pt x="5" y="10"/>
                    <a:pt x="10" y="13"/>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50" name="Freeform 146"/>
            <p:cNvSpPr>
              <a:spLocks/>
            </p:cNvSpPr>
            <p:nvPr/>
          </p:nvSpPr>
          <p:spPr bwMode="auto">
            <a:xfrm>
              <a:off x="2848" y="1076"/>
              <a:ext cx="58" cy="54"/>
            </a:xfrm>
            <a:custGeom>
              <a:avLst/>
              <a:gdLst>
                <a:gd name="T0" fmla="*/ 11 w 19"/>
                <a:gd name="T1" fmla="*/ 5 h 17"/>
                <a:gd name="T2" fmla="*/ 14 w 19"/>
                <a:gd name="T3" fmla="*/ 0 h 17"/>
                <a:gd name="T4" fmla="*/ 18 w 19"/>
                <a:gd name="T5" fmla="*/ 9 h 17"/>
                <a:gd name="T6" fmla="*/ 6 w 19"/>
                <a:gd name="T7" fmla="*/ 16 h 17"/>
                <a:gd name="T8" fmla="*/ 3 w 19"/>
                <a:gd name="T9" fmla="*/ 9 h 17"/>
                <a:gd name="T10" fmla="*/ 8 w 19"/>
                <a:gd name="T11" fmla="*/ 9 h 17"/>
                <a:gd name="T12" fmla="*/ 11 w 19"/>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19" h="17">
                  <a:moveTo>
                    <a:pt x="11" y="5"/>
                  </a:moveTo>
                  <a:cubicBezTo>
                    <a:pt x="11" y="5"/>
                    <a:pt x="11" y="1"/>
                    <a:pt x="14" y="0"/>
                  </a:cubicBezTo>
                  <a:cubicBezTo>
                    <a:pt x="18" y="0"/>
                    <a:pt x="19" y="4"/>
                    <a:pt x="18" y="9"/>
                  </a:cubicBezTo>
                  <a:cubicBezTo>
                    <a:pt x="17" y="13"/>
                    <a:pt x="9" y="17"/>
                    <a:pt x="6" y="16"/>
                  </a:cubicBezTo>
                  <a:cubicBezTo>
                    <a:pt x="3" y="16"/>
                    <a:pt x="0" y="11"/>
                    <a:pt x="3" y="9"/>
                  </a:cubicBezTo>
                  <a:cubicBezTo>
                    <a:pt x="6" y="6"/>
                    <a:pt x="8" y="9"/>
                    <a:pt x="8" y="9"/>
                  </a:cubicBezTo>
                  <a:cubicBezTo>
                    <a:pt x="8" y="9"/>
                    <a:pt x="13" y="10"/>
                    <a:pt x="11" y="5"/>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51" name="Freeform 147"/>
            <p:cNvSpPr>
              <a:spLocks/>
            </p:cNvSpPr>
            <p:nvPr/>
          </p:nvSpPr>
          <p:spPr bwMode="auto">
            <a:xfrm>
              <a:off x="3255" y="1003"/>
              <a:ext cx="64" cy="47"/>
            </a:xfrm>
            <a:custGeom>
              <a:avLst/>
              <a:gdLst>
                <a:gd name="T0" fmla="*/ 12 w 20"/>
                <a:gd name="T1" fmla="*/ 4 h 15"/>
                <a:gd name="T2" fmla="*/ 17 w 20"/>
                <a:gd name="T3" fmla="*/ 1 h 15"/>
                <a:gd name="T4" fmla="*/ 18 w 20"/>
                <a:gd name="T5" fmla="*/ 10 h 15"/>
                <a:gd name="T6" fmla="*/ 3 w 20"/>
                <a:gd name="T7" fmla="*/ 13 h 15"/>
                <a:gd name="T8" fmla="*/ 3 w 20"/>
                <a:gd name="T9" fmla="*/ 5 h 15"/>
                <a:gd name="T10" fmla="*/ 8 w 20"/>
                <a:gd name="T11" fmla="*/ 7 h 15"/>
                <a:gd name="T12" fmla="*/ 12 w 20"/>
                <a:gd name="T13" fmla="*/ 4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12" y="4"/>
                  </a:moveTo>
                  <a:cubicBezTo>
                    <a:pt x="12" y="4"/>
                    <a:pt x="13" y="0"/>
                    <a:pt x="17" y="1"/>
                  </a:cubicBezTo>
                  <a:cubicBezTo>
                    <a:pt x="20" y="2"/>
                    <a:pt x="20" y="6"/>
                    <a:pt x="18" y="10"/>
                  </a:cubicBezTo>
                  <a:cubicBezTo>
                    <a:pt x="15" y="14"/>
                    <a:pt x="6" y="15"/>
                    <a:pt x="3" y="13"/>
                  </a:cubicBezTo>
                  <a:cubicBezTo>
                    <a:pt x="1" y="12"/>
                    <a:pt x="0" y="6"/>
                    <a:pt x="3" y="5"/>
                  </a:cubicBezTo>
                  <a:cubicBezTo>
                    <a:pt x="7" y="4"/>
                    <a:pt x="8" y="7"/>
                    <a:pt x="8" y="7"/>
                  </a:cubicBezTo>
                  <a:cubicBezTo>
                    <a:pt x="8" y="7"/>
                    <a:pt x="12" y="10"/>
                    <a:pt x="12" y="4"/>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52" name="Freeform 148"/>
            <p:cNvSpPr>
              <a:spLocks/>
            </p:cNvSpPr>
            <p:nvPr/>
          </p:nvSpPr>
          <p:spPr bwMode="auto">
            <a:xfrm>
              <a:off x="3448" y="1027"/>
              <a:ext cx="54" cy="59"/>
            </a:xfrm>
            <a:custGeom>
              <a:avLst/>
              <a:gdLst>
                <a:gd name="T0" fmla="*/ 12 w 17"/>
                <a:gd name="T1" fmla="*/ 11 h 19"/>
                <a:gd name="T2" fmla="*/ 17 w 17"/>
                <a:gd name="T3" fmla="*/ 14 h 19"/>
                <a:gd name="T4" fmla="*/ 9 w 17"/>
                <a:gd name="T5" fmla="*/ 18 h 19"/>
                <a:gd name="T6" fmla="*/ 0 w 17"/>
                <a:gd name="T7" fmla="*/ 6 h 19"/>
                <a:gd name="T8" fmla="*/ 8 w 17"/>
                <a:gd name="T9" fmla="*/ 3 h 19"/>
                <a:gd name="T10" fmla="*/ 8 w 17"/>
                <a:gd name="T11" fmla="*/ 8 h 19"/>
                <a:gd name="T12" fmla="*/ 12 w 17"/>
                <a:gd name="T13" fmla="*/ 11 h 19"/>
              </a:gdLst>
              <a:ahLst/>
              <a:cxnLst>
                <a:cxn ang="0">
                  <a:pos x="T0" y="T1"/>
                </a:cxn>
                <a:cxn ang="0">
                  <a:pos x="T2" y="T3"/>
                </a:cxn>
                <a:cxn ang="0">
                  <a:pos x="T4" y="T5"/>
                </a:cxn>
                <a:cxn ang="0">
                  <a:pos x="T6" y="T7"/>
                </a:cxn>
                <a:cxn ang="0">
                  <a:pos x="T8" y="T9"/>
                </a:cxn>
                <a:cxn ang="0">
                  <a:pos x="T10" y="T11"/>
                </a:cxn>
                <a:cxn ang="0">
                  <a:pos x="T12" y="T13"/>
                </a:cxn>
              </a:cxnLst>
              <a:rect l="0" t="0" r="r" b="b"/>
              <a:pathLst>
                <a:path w="17" h="19">
                  <a:moveTo>
                    <a:pt x="12" y="11"/>
                  </a:moveTo>
                  <a:cubicBezTo>
                    <a:pt x="12" y="11"/>
                    <a:pt x="16" y="10"/>
                    <a:pt x="17" y="14"/>
                  </a:cubicBezTo>
                  <a:cubicBezTo>
                    <a:pt x="17" y="17"/>
                    <a:pt x="13" y="19"/>
                    <a:pt x="9" y="18"/>
                  </a:cubicBezTo>
                  <a:cubicBezTo>
                    <a:pt x="5" y="17"/>
                    <a:pt x="0" y="9"/>
                    <a:pt x="0" y="6"/>
                  </a:cubicBezTo>
                  <a:cubicBezTo>
                    <a:pt x="1" y="3"/>
                    <a:pt x="5" y="0"/>
                    <a:pt x="8" y="3"/>
                  </a:cubicBezTo>
                  <a:cubicBezTo>
                    <a:pt x="10" y="5"/>
                    <a:pt x="8" y="8"/>
                    <a:pt x="8" y="8"/>
                  </a:cubicBezTo>
                  <a:cubicBezTo>
                    <a:pt x="8" y="8"/>
                    <a:pt x="7" y="13"/>
                    <a:pt x="12" y="11"/>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53" name="Freeform 149"/>
            <p:cNvSpPr>
              <a:spLocks/>
            </p:cNvSpPr>
            <p:nvPr/>
          </p:nvSpPr>
          <p:spPr bwMode="auto">
            <a:xfrm>
              <a:off x="3392" y="1116"/>
              <a:ext cx="44" cy="66"/>
            </a:xfrm>
            <a:custGeom>
              <a:avLst/>
              <a:gdLst>
                <a:gd name="T0" fmla="*/ 10 w 14"/>
                <a:gd name="T1" fmla="*/ 13 h 21"/>
                <a:gd name="T2" fmla="*/ 13 w 14"/>
                <a:gd name="T3" fmla="*/ 17 h 21"/>
                <a:gd name="T4" fmla="*/ 4 w 14"/>
                <a:gd name="T5" fmla="*/ 17 h 21"/>
                <a:gd name="T6" fmla="*/ 2 w 14"/>
                <a:gd name="T7" fmla="*/ 3 h 21"/>
                <a:gd name="T8" fmla="*/ 10 w 14"/>
                <a:gd name="T9" fmla="*/ 4 h 21"/>
                <a:gd name="T10" fmla="*/ 8 w 14"/>
                <a:gd name="T11" fmla="*/ 8 h 21"/>
                <a:gd name="T12" fmla="*/ 10 w 14"/>
                <a:gd name="T13" fmla="*/ 13 h 21"/>
              </a:gdLst>
              <a:ahLst/>
              <a:cxnLst>
                <a:cxn ang="0">
                  <a:pos x="T0" y="T1"/>
                </a:cxn>
                <a:cxn ang="0">
                  <a:pos x="T2" y="T3"/>
                </a:cxn>
                <a:cxn ang="0">
                  <a:pos x="T4" y="T5"/>
                </a:cxn>
                <a:cxn ang="0">
                  <a:pos x="T6" y="T7"/>
                </a:cxn>
                <a:cxn ang="0">
                  <a:pos x="T8" y="T9"/>
                </a:cxn>
                <a:cxn ang="0">
                  <a:pos x="T10" y="T11"/>
                </a:cxn>
                <a:cxn ang="0">
                  <a:pos x="T12" y="T13"/>
                </a:cxn>
              </a:cxnLst>
              <a:rect l="0" t="0" r="r" b="b"/>
              <a:pathLst>
                <a:path w="14" h="21">
                  <a:moveTo>
                    <a:pt x="10" y="13"/>
                  </a:moveTo>
                  <a:cubicBezTo>
                    <a:pt x="10" y="13"/>
                    <a:pt x="14" y="14"/>
                    <a:pt x="13" y="17"/>
                  </a:cubicBezTo>
                  <a:cubicBezTo>
                    <a:pt x="12" y="21"/>
                    <a:pt x="7" y="20"/>
                    <a:pt x="4" y="17"/>
                  </a:cubicBezTo>
                  <a:cubicBezTo>
                    <a:pt x="0" y="15"/>
                    <a:pt x="0" y="5"/>
                    <a:pt x="2" y="3"/>
                  </a:cubicBezTo>
                  <a:cubicBezTo>
                    <a:pt x="4" y="1"/>
                    <a:pt x="9" y="0"/>
                    <a:pt x="10" y="4"/>
                  </a:cubicBezTo>
                  <a:cubicBezTo>
                    <a:pt x="11" y="7"/>
                    <a:pt x="8" y="8"/>
                    <a:pt x="8" y="8"/>
                  </a:cubicBezTo>
                  <a:cubicBezTo>
                    <a:pt x="8" y="8"/>
                    <a:pt x="4" y="12"/>
                    <a:pt x="10" y="13"/>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54" name="Freeform 150"/>
            <p:cNvSpPr>
              <a:spLocks/>
            </p:cNvSpPr>
            <p:nvPr/>
          </p:nvSpPr>
          <p:spPr bwMode="auto">
            <a:xfrm>
              <a:off x="3625" y="1022"/>
              <a:ext cx="155" cy="47"/>
            </a:xfrm>
            <a:custGeom>
              <a:avLst/>
              <a:gdLst>
                <a:gd name="T0" fmla="*/ 0 w 50"/>
                <a:gd name="T1" fmla="*/ 0 h 15"/>
                <a:gd name="T2" fmla="*/ 50 w 50"/>
                <a:gd name="T3" fmla="*/ 9 h 15"/>
              </a:gdLst>
              <a:ahLst/>
              <a:cxnLst>
                <a:cxn ang="0">
                  <a:pos x="T0" y="T1"/>
                </a:cxn>
                <a:cxn ang="0">
                  <a:pos x="T2" y="T3"/>
                </a:cxn>
              </a:cxnLst>
              <a:rect l="0" t="0" r="r" b="b"/>
              <a:pathLst>
                <a:path w="50" h="15">
                  <a:moveTo>
                    <a:pt x="0" y="0"/>
                  </a:moveTo>
                  <a:cubicBezTo>
                    <a:pt x="0" y="0"/>
                    <a:pt x="33" y="15"/>
                    <a:pt x="50" y="9"/>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455" name="Freeform 151"/>
            <p:cNvSpPr>
              <a:spLocks/>
            </p:cNvSpPr>
            <p:nvPr/>
          </p:nvSpPr>
          <p:spPr bwMode="auto">
            <a:xfrm>
              <a:off x="3648" y="1051"/>
              <a:ext cx="64" cy="38"/>
            </a:xfrm>
            <a:custGeom>
              <a:avLst/>
              <a:gdLst>
                <a:gd name="T0" fmla="*/ 20 w 20"/>
                <a:gd name="T1" fmla="*/ 0 h 12"/>
                <a:gd name="T2" fmla="*/ 0 w 20"/>
                <a:gd name="T3" fmla="*/ 12 h 12"/>
              </a:gdLst>
              <a:ahLst/>
              <a:cxnLst>
                <a:cxn ang="0">
                  <a:pos x="T0" y="T1"/>
                </a:cxn>
                <a:cxn ang="0">
                  <a:pos x="T2" y="T3"/>
                </a:cxn>
              </a:cxnLst>
              <a:rect l="0" t="0" r="r" b="b"/>
              <a:pathLst>
                <a:path w="20" h="12">
                  <a:moveTo>
                    <a:pt x="20" y="0"/>
                  </a:moveTo>
                  <a:cubicBezTo>
                    <a:pt x="20" y="0"/>
                    <a:pt x="5" y="1"/>
                    <a:pt x="0" y="12"/>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456" name="Freeform 152"/>
            <p:cNvSpPr>
              <a:spLocks/>
            </p:cNvSpPr>
            <p:nvPr/>
          </p:nvSpPr>
          <p:spPr bwMode="auto">
            <a:xfrm>
              <a:off x="3904" y="1187"/>
              <a:ext cx="76" cy="33"/>
            </a:xfrm>
            <a:custGeom>
              <a:avLst/>
              <a:gdLst>
                <a:gd name="T0" fmla="*/ 0 w 24"/>
                <a:gd name="T1" fmla="*/ 11 h 11"/>
                <a:gd name="T2" fmla="*/ 24 w 24"/>
                <a:gd name="T3" fmla="*/ 3 h 11"/>
              </a:gdLst>
              <a:ahLst/>
              <a:cxnLst>
                <a:cxn ang="0">
                  <a:pos x="T0" y="T1"/>
                </a:cxn>
                <a:cxn ang="0">
                  <a:pos x="T2" y="T3"/>
                </a:cxn>
              </a:cxnLst>
              <a:rect l="0" t="0" r="r" b="b"/>
              <a:pathLst>
                <a:path w="24" h="11">
                  <a:moveTo>
                    <a:pt x="0" y="11"/>
                  </a:moveTo>
                  <a:cubicBezTo>
                    <a:pt x="0" y="11"/>
                    <a:pt x="9" y="0"/>
                    <a:pt x="24" y="3"/>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457" name="Freeform 153"/>
            <p:cNvSpPr>
              <a:spLocks/>
            </p:cNvSpPr>
            <p:nvPr/>
          </p:nvSpPr>
          <p:spPr bwMode="auto">
            <a:xfrm>
              <a:off x="3966" y="1161"/>
              <a:ext cx="45" cy="68"/>
            </a:xfrm>
            <a:custGeom>
              <a:avLst/>
              <a:gdLst>
                <a:gd name="T0" fmla="*/ 0 w 14"/>
                <a:gd name="T1" fmla="*/ 0 h 22"/>
                <a:gd name="T2" fmla="*/ 14 w 14"/>
                <a:gd name="T3" fmla="*/ 22 h 22"/>
              </a:gdLst>
              <a:ahLst/>
              <a:cxnLst>
                <a:cxn ang="0">
                  <a:pos x="T0" y="T1"/>
                </a:cxn>
                <a:cxn ang="0">
                  <a:pos x="T2" y="T3"/>
                </a:cxn>
              </a:cxnLst>
              <a:rect l="0" t="0" r="r" b="b"/>
              <a:pathLst>
                <a:path w="14" h="22">
                  <a:moveTo>
                    <a:pt x="0" y="0"/>
                  </a:moveTo>
                  <a:cubicBezTo>
                    <a:pt x="0" y="0"/>
                    <a:pt x="6" y="18"/>
                    <a:pt x="14" y="22"/>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458" name="Freeform 154"/>
            <p:cNvSpPr>
              <a:spLocks/>
            </p:cNvSpPr>
            <p:nvPr/>
          </p:nvSpPr>
          <p:spPr bwMode="auto">
            <a:xfrm>
              <a:off x="2110" y="1010"/>
              <a:ext cx="64" cy="50"/>
            </a:xfrm>
            <a:custGeom>
              <a:avLst/>
              <a:gdLst>
                <a:gd name="T0" fmla="*/ 0 w 20"/>
                <a:gd name="T1" fmla="*/ 0 h 16"/>
                <a:gd name="T2" fmla="*/ 20 w 20"/>
                <a:gd name="T3" fmla="*/ 16 h 16"/>
              </a:gdLst>
              <a:ahLst/>
              <a:cxnLst>
                <a:cxn ang="0">
                  <a:pos x="T0" y="T1"/>
                </a:cxn>
                <a:cxn ang="0">
                  <a:pos x="T2" y="T3"/>
                </a:cxn>
              </a:cxnLst>
              <a:rect l="0" t="0" r="r" b="b"/>
              <a:pathLst>
                <a:path w="20" h="16">
                  <a:moveTo>
                    <a:pt x="0" y="0"/>
                  </a:moveTo>
                  <a:cubicBezTo>
                    <a:pt x="0" y="0"/>
                    <a:pt x="5" y="11"/>
                    <a:pt x="20" y="16"/>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459" name="Freeform 155"/>
            <p:cNvSpPr>
              <a:spLocks/>
            </p:cNvSpPr>
            <p:nvPr/>
          </p:nvSpPr>
          <p:spPr bwMode="auto">
            <a:xfrm>
              <a:off x="2082" y="1039"/>
              <a:ext cx="49" cy="28"/>
            </a:xfrm>
            <a:custGeom>
              <a:avLst/>
              <a:gdLst>
                <a:gd name="T0" fmla="*/ 0 w 16"/>
                <a:gd name="T1" fmla="*/ 9 h 9"/>
                <a:gd name="T2" fmla="*/ 16 w 16"/>
                <a:gd name="T3" fmla="*/ 0 h 9"/>
              </a:gdLst>
              <a:ahLst/>
              <a:cxnLst>
                <a:cxn ang="0">
                  <a:pos x="T0" y="T1"/>
                </a:cxn>
                <a:cxn ang="0">
                  <a:pos x="T2" y="T3"/>
                </a:cxn>
              </a:cxnLst>
              <a:rect l="0" t="0" r="r" b="b"/>
              <a:pathLst>
                <a:path w="16" h="9">
                  <a:moveTo>
                    <a:pt x="0" y="9"/>
                  </a:moveTo>
                  <a:cubicBezTo>
                    <a:pt x="1" y="8"/>
                    <a:pt x="9" y="0"/>
                    <a:pt x="16" y="0"/>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460" name="Freeform 156"/>
            <p:cNvSpPr>
              <a:spLocks/>
            </p:cNvSpPr>
            <p:nvPr/>
          </p:nvSpPr>
          <p:spPr bwMode="auto">
            <a:xfrm>
              <a:off x="2374" y="1067"/>
              <a:ext cx="94" cy="12"/>
            </a:xfrm>
            <a:custGeom>
              <a:avLst/>
              <a:gdLst>
                <a:gd name="T0" fmla="*/ 0 w 30"/>
                <a:gd name="T1" fmla="*/ 4 h 4"/>
                <a:gd name="T2" fmla="*/ 30 w 30"/>
                <a:gd name="T3" fmla="*/ 0 h 4"/>
              </a:gdLst>
              <a:ahLst/>
              <a:cxnLst>
                <a:cxn ang="0">
                  <a:pos x="T0" y="T1"/>
                </a:cxn>
                <a:cxn ang="0">
                  <a:pos x="T2" y="T3"/>
                </a:cxn>
              </a:cxnLst>
              <a:rect l="0" t="0" r="r" b="b"/>
              <a:pathLst>
                <a:path w="30" h="4">
                  <a:moveTo>
                    <a:pt x="0" y="4"/>
                  </a:moveTo>
                  <a:cubicBezTo>
                    <a:pt x="0" y="4"/>
                    <a:pt x="23" y="4"/>
                    <a:pt x="30" y="0"/>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461" name="Freeform 157"/>
            <p:cNvSpPr>
              <a:spLocks/>
            </p:cNvSpPr>
            <p:nvPr/>
          </p:nvSpPr>
          <p:spPr bwMode="auto">
            <a:xfrm>
              <a:off x="2400" y="1079"/>
              <a:ext cx="19" cy="47"/>
            </a:xfrm>
            <a:custGeom>
              <a:avLst/>
              <a:gdLst>
                <a:gd name="T0" fmla="*/ 6 w 6"/>
                <a:gd name="T1" fmla="*/ 0 h 15"/>
                <a:gd name="T2" fmla="*/ 1 w 6"/>
                <a:gd name="T3" fmla="*/ 15 h 15"/>
              </a:gdLst>
              <a:ahLst/>
              <a:cxnLst>
                <a:cxn ang="0">
                  <a:pos x="T0" y="T1"/>
                </a:cxn>
                <a:cxn ang="0">
                  <a:pos x="T2" y="T3"/>
                </a:cxn>
              </a:cxnLst>
              <a:rect l="0" t="0" r="r" b="b"/>
              <a:pathLst>
                <a:path w="6" h="15">
                  <a:moveTo>
                    <a:pt x="6" y="0"/>
                  </a:moveTo>
                  <a:cubicBezTo>
                    <a:pt x="6" y="0"/>
                    <a:pt x="0" y="9"/>
                    <a:pt x="1" y="15"/>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462" name="Freeform 158"/>
            <p:cNvSpPr>
              <a:spLocks/>
            </p:cNvSpPr>
            <p:nvPr/>
          </p:nvSpPr>
          <p:spPr bwMode="auto">
            <a:xfrm>
              <a:off x="2570" y="1126"/>
              <a:ext cx="44" cy="42"/>
            </a:xfrm>
            <a:custGeom>
              <a:avLst/>
              <a:gdLst>
                <a:gd name="T0" fmla="*/ 0 w 19"/>
                <a:gd name="T1" fmla="*/ 0 h 18"/>
                <a:gd name="T2" fmla="*/ 8 w 19"/>
                <a:gd name="T3" fmla="*/ 18 h 18"/>
                <a:gd name="T4" fmla="*/ 19 w 19"/>
                <a:gd name="T5" fmla="*/ 3 h 18"/>
                <a:gd name="T6" fmla="*/ 0 w 19"/>
                <a:gd name="T7" fmla="*/ 0 h 18"/>
              </a:gdLst>
              <a:ahLst/>
              <a:cxnLst>
                <a:cxn ang="0">
                  <a:pos x="T0" y="T1"/>
                </a:cxn>
                <a:cxn ang="0">
                  <a:pos x="T2" y="T3"/>
                </a:cxn>
                <a:cxn ang="0">
                  <a:pos x="T4" y="T5"/>
                </a:cxn>
                <a:cxn ang="0">
                  <a:pos x="T6" y="T7"/>
                </a:cxn>
              </a:cxnLst>
              <a:rect l="0" t="0" r="r" b="b"/>
              <a:pathLst>
                <a:path w="19" h="18">
                  <a:moveTo>
                    <a:pt x="0" y="0"/>
                  </a:moveTo>
                  <a:lnTo>
                    <a:pt x="8" y="18"/>
                  </a:lnTo>
                  <a:lnTo>
                    <a:pt x="19" y="3"/>
                  </a:lnTo>
                  <a:lnTo>
                    <a:pt x="0" y="0"/>
                  </a:lnTo>
                  <a:close/>
                </a:path>
              </a:pathLst>
            </a:custGeom>
            <a:solidFill>
              <a:srgbClr val="33CCCC"/>
            </a:solidFill>
            <a:ln w="6350" cap="flat">
              <a:solidFill>
                <a:srgbClr val="008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63" name="Freeform 159"/>
            <p:cNvSpPr>
              <a:spLocks/>
            </p:cNvSpPr>
            <p:nvPr/>
          </p:nvSpPr>
          <p:spPr bwMode="auto">
            <a:xfrm>
              <a:off x="2831" y="1003"/>
              <a:ext cx="50" cy="47"/>
            </a:xfrm>
            <a:custGeom>
              <a:avLst/>
              <a:gdLst>
                <a:gd name="T0" fmla="*/ 11 w 21"/>
                <a:gd name="T1" fmla="*/ 20 h 20"/>
                <a:gd name="T2" fmla="*/ 0 w 21"/>
                <a:gd name="T3" fmla="*/ 10 h 20"/>
                <a:gd name="T4" fmla="*/ 9 w 21"/>
                <a:gd name="T5" fmla="*/ 0 h 20"/>
                <a:gd name="T6" fmla="*/ 21 w 21"/>
                <a:gd name="T7" fmla="*/ 11 h 20"/>
                <a:gd name="T8" fmla="*/ 11 w 21"/>
                <a:gd name="T9" fmla="*/ 20 h 20"/>
              </a:gdLst>
              <a:ahLst/>
              <a:cxnLst>
                <a:cxn ang="0">
                  <a:pos x="T0" y="T1"/>
                </a:cxn>
                <a:cxn ang="0">
                  <a:pos x="T2" y="T3"/>
                </a:cxn>
                <a:cxn ang="0">
                  <a:pos x="T4" y="T5"/>
                </a:cxn>
                <a:cxn ang="0">
                  <a:pos x="T6" y="T7"/>
                </a:cxn>
                <a:cxn ang="0">
                  <a:pos x="T8" y="T9"/>
                </a:cxn>
              </a:cxnLst>
              <a:rect l="0" t="0" r="r" b="b"/>
              <a:pathLst>
                <a:path w="21" h="20">
                  <a:moveTo>
                    <a:pt x="11" y="20"/>
                  </a:moveTo>
                  <a:lnTo>
                    <a:pt x="0" y="10"/>
                  </a:lnTo>
                  <a:lnTo>
                    <a:pt x="9" y="0"/>
                  </a:lnTo>
                  <a:lnTo>
                    <a:pt x="21" y="11"/>
                  </a:lnTo>
                  <a:lnTo>
                    <a:pt x="11" y="20"/>
                  </a:lnTo>
                  <a:close/>
                </a:path>
              </a:pathLst>
            </a:custGeom>
            <a:solidFill>
              <a:srgbClr val="CCFFCC"/>
            </a:solidFill>
            <a:ln w="6350" cap="flat">
              <a:solidFill>
                <a:srgbClr val="3399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64" name="Freeform 160"/>
            <p:cNvSpPr>
              <a:spLocks/>
            </p:cNvSpPr>
            <p:nvPr/>
          </p:nvSpPr>
          <p:spPr bwMode="auto">
            <a:xfrm>
              <a:off x="3111" y="994"/>
              <a:ext cx="55" cy="52"/>
            </a:xfrm>
            <a:custGeom>
              <a:avLst/>
              <a:gdLst>
                <a:gd name="T0" fmla="*/ 12 w 23"/>
                <a:gd name="T1" fmla="*/ 22 h 22"/>
                <a:gd name="T2" fmla="*/ 0 w 23"/>
                <a:gd name="T3" fmla="*/ 11 h 22"/>
                <a:gd name="T4" fmla="*/ 11 w 23"/>
                <a:gd name="T5" fmla="*/ 0 h 22"/>
                <a:gd name="T6" fmla="*/ 23 w 23"/>
                <a:gd name="T7" fmla="*/ 11 h 22"/>
                <a:gd name="T8" fmla="*/ 12 w 23"/>
                <a:gd name="T9" fmla="*/ 22 h 22"/>
              </a:gdLst>
              <a:ahLst/>
              <a:cxnLst>
                <a:cxn ang="0">
                  <a:pos x="T0" y="T1"/>
                </a:cxn>
                <a:cxn ang="0">
                  <a:pos x="T2" y="T3"/>
                </a:cxn>
                <a:cxn ang="0">
                  <a:pos x="T4" y="T5"/>
                </a:cxn>
                <a:cxn ang="0">
                  <a:pos x="T6" y="T7"/>
                </a:cxn>
                <a:cxn ang="0">
                  <a:pos x="T8" y="T9"/>
                </a:cxn>
              </a:cxnLst>
              <a:rect l="0" t="0" r="r" b="b"/>
              <a:pathLst>
                <a:path w="23" h="22">
                  <a:moveTo>
                    <a:pt x="12" y="22"/>
                  </a:moveTo>
                  <a:lnTo>
                    <a:pt x="0" y="11"/>
                  </a:lnTo>
                  <a:lnTo>
                    <a:pt x="11" y="0"/>
                  </a:lnTo>
                  <a:lnTo>
                    <a:pt x="23" y="11"/>
                  </a:lnTo>
                  <a:lnTo>
                    <a:pt x="12" y="22"/>
                  </a:lnTo>
                  <a:close/>
                </a:path>
              </a:pathLst>
            </a:custGeom>
            <a:solidFill>
              <a:srgbClr val="CCFFCC"/>
            </a:solidFill>
            <a:ln w="6350" cap="flat">
              <a:solidFill>
                <a:srgbClr val="3399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65" name="Freeform 161"/>
            <p:cNvSpPr>
              <a:spLocks/>
            </p:cNvSpPr>
            <p:nvPr/>
          </p:nvSpPr>
          <p:spPr bwMode="auto">
            <a:xfrm>
              <a:off x="3262" y="1088"/>
              <a:ext cx="54" cy="47"/>
            </a:xfrm>
            <a:custGeom>
              <a:avLst/>
              <a:gdLst>
                <a:gd name="T0" fmla="*/ 12 w 23"/>
                <a:gd name="T1" fmla="*/ 20 h 20"/>
                <a:gd name="T2" fmla="*/ 0 w 23"/>
                <a:gd name="T3" fmla="*/ 10 h 20"/>
                <a:gd name="T4" fmla="*/ 11 w 23"/>
                <a:gd name="T5" fmla="*/ 0 h 20"/>
                <a:gd name="T6" fmla="*/ 23 w 23"/>
                <a:gd name="T7" fmla="*/ 11 h 20"/>
                <a:gd name="T8" fmla="*/ 12 w 23"/>
                <a:gd name="T9" fmla="*/ 20 h 20"/>
              </a:gdLst>
              <a:ahLst/>
              <a:cxnLst>
                <a:cxn ang="0">
                  <a:pos x="T0" y="T1"/>
                </a:cxn>
                <a:cxn ang="0">
                  <a:pos x="T2" y="T3"/>
                </a:cxn>
                <a:cxn ang="0">
                  <a:pos x="T4" y="T5"/>
                </a:cxn>
                <a:cxn ang="0">
                  <a:pos x="T6" y="T7"/>
                </a:cxn>
                <a:cxn ang="0">
                  <a:pos x="T8" y="T9"/>
                </a:cxn>
              </a:cxnLst>
              <a:rect l="0" t="0" r="r" b="b"/>
              <a:pathLst>
                <a:path w="23" h="20">
                  <a:moveTo>
                    <a:pt x="12" y="20"/>
                  </a:moveTo>
                  <a:lnTo>
                    <a:pt x="0" y="10"/>
                  </a:lnTo>
                  <a:lnTo>
                    <a:pt x="11" y="0"/>
                  </a:lnTo>
                  <a:lnTo>
                    <a:pt x="23" y="11"/>
                  </a:lnTo>
                  <a:lnTo>
                    <a:pt x="12" y="20"/>
                  </a:lnTo>
                  <a:close/>
                </a:path>
              </a:pathLst>
            </a:custGeom>
            <a:solidFill>
              <a:srgbClr val="CCFFCC"/>
            </a:solidFill>
            <a:ln w="6350" cap="flat">
              <a:solidFill>
                <a:srgbClr val="3399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68" name="Freeform 164"/>
            <p:cNvSpPr>
              <a:spLocks/>
            </p:cNvSpPr>
            <p:nvPr/>
          </p:nvSpPr>
          <p:spPr bwMode="auto">
            <a:xfrm>
              <a:off x="2982" y="1020"/>
              <a:ext cx="35" cy="44"/>
            </a:xfrm>
            <a:custGeom>
              <a:avLst/>
              <a:gdLst>
                <a:gd name="T0" fmla="*/ 0 w 15"/>
                <a:gd name="T1" fmla="*/ 8 h 19"/>
                <a:gd name="T2" fmla="*/ 15 w 15"/>
                <a:gd name="T3" fmla="*/ 0 h 19"/>
                <a:gd name="T4" fmla="*/ 15 w 15"/>
                <a:gd name="T5" fmla="*/ 19 h 19"/>
                <a:gd name="T6" fmla="*/ 0 w 15"/>
                <a:gd name="T7" fmla="*/ 8 h 19"/>
              </a:gdLst>
              <a:ahLst/>
              <a:cxnLst>
                <a:cxn ang="0">
                  <a:pos x="T0" y="T1"/>
                </a:cxn>
                <a:cxn ang="0">
                  <a:pos x="T2" y="T3"/>
                </a:cxn>
                <a:cxn ang="0">
                  <a:pos x="T4" y="T5"/>
                </a:cxn>
                <a:cxn ang="0">
                  <a:pos x="T6" y="T7"/>
                </a:cxn>
              </a:cxnLst>
              <a:rect l="0" t="0" r="r" b="b"/>
              <a:pathLst>
                <a:path w="15" h="19">
                  <a:moveTo>
                    <a:pt x="0" y="8"/>
                  </a:moveTo>
                  <a:lnTo>
                    <a:pt x="15" y="0"/>
                  </a:lnTo>
                  <a:lnTo>
                    <a:pt x="15" y="19"/>
                  </a:lnTo>
                  <a:lnTo>
                    <a:pt x="0" y="8"/>
                  </a:lnTo>
                  <a:close/>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469" name="Freeform 165"/>
            <p:cNvSpPr>
              <a:spLocks/>
            </p:cNvSpPr>
            <p:nvPr/>
          </p:nvSpPr>
          <p:spPr bwMode="auto">
            <a:xfrm>
              <a:off x="3161" y="1104"/>
              <a:ext cx="42" cy="38"/>
            </a:xfrm>
            <a:custGeom>
              <a:avLst/>
              <a:gdLst>
                <a:gd name="T0" fmla="*/ 0 w 18"/>
                <a:gd name="T1" fmla="*/ 16 h 16"/>
                <a:gd name="T2" fmla="*/ 3 w 18"/>
                <a:gd name="T3" fmla="*/ 0 h 16"/>
                <a:gd name="T4" fmla="*/ 18 w 18"/>
                <a:gd name="T5" fmla="*/ 12 h 16"/>
                <a:gd name="T6" fmla="*/ 0 w 18"/>
                <a:gd name="T7" fmla="*/ 16 h 16"/>
              </a:gdLst>
              <a:ahLst/>
              <a:cxnLst>
                <a:cxn ang="0">
                  <a:pos x="T0" y="T1"/>
                </a:cxn>
                <a:cxn ang="0">
                  <a:pos x="T2" y="T3"/>
                </a:cxn>
                <a:cxn ang="0">
                  <a:pos x="T4" y="T5"/>
                </a:cxn>
                <a:cxn ang="0">
                  <a:pos x="T6" y="T7"/>
                </a:cxn>
              </a:cxnLst>
              <a:rect l="0" t="0" r="r" b="b"/>
              <a:pathLst>
                <a:path w="18" h="16">
                  <a:moveTo>
                    <a:pt x="0" y="16"/>
                  </a:moveTo>
                  <a:lnTo>
                    <a:pt x="3" y="0"/>
                  </a:lnTo>
                  <a:lnTo>
                    <a:pt x="18" y="12"/>
                  </a:lnTo>
                  <a:lnTo>
                    <a:pt x="0" y="16"/>
                  </a:lnTo>
                  <a:close/>
                </a:path>
              </a:pathLst>
            </a:custGeom>
            <a:solidFill>
              <a:srgbClr val="33CCCC"/>
            </a:solidFill>
            <a:ln w="6350" cap="flat">
              <a:solidFill>
                <a:srgbClr val="008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71" name="Oval 167"/>
            <p:cNvSpPr>
              <a:spLocks noChangeArrowheads="1"/>
            </p:cNvSpPr>
            <p:nvPr/>
          </p:nvSpPr>
          <p:spPr bwMode="auto">
            <a:xfrm>
              <a:off x="2782" y="1253"/>
              <a:ext cx="42" cy="42"/>
            </a:xfrm>
            <a:prstGeom prst="ellipse">
              <a:avLst/>
            </a:prstGeom>
            <a:solidFill>
              <a:srgbClr val="99CC00"/>
            </a:solidFill>
            <a:ln w="6350">
              <a:solidFill>
                <a:srgbClr val="808000"/>
              </a:solidFill>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72" name="Oval 168"/>
            <p:cNvSpPr>
              <a:spLocks noChangeArrowheads="1"/>
            </p:cNvSpPr>
            <p:nvPr/>
          </p:nvSpPr>
          <p:spPr bwMode="auto">
            <a:xfrm>
              <a:off x="2904" y="1130"/>
              <a:ext cx="42" cy="43"/>
            </a:xfrm>
            <a:prstGeom prst="ellipse">
              <a:avLst/>
            </a:prstGeom>
            <a:solidFill>
              <a:srgbClr val="99CC00"/>
            </a:solidFill>
            <a:ln w="6350">
              <a:solidFill>
                <a:srgbClr val="808000"/>
              </a:solidFill>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73" name="Freeform 169"/>
            <p:cNvSpPr>
              <a:spLocks/>
            </p:cNvSpPr>
            <p:nvPr/>
          </p:nvSpPr>
          <p:spPr bwMode="auto">
            <a:xfrm>
              <a:off x="3067" y="1057"/>
              <a:ext cx="51" cy="47"/>
            </a:xfrm>
            <a:custGeom>
              <a:avLst/>
              <a:gdLst>
                <a:gd name="T0" fmla="*/ 12 w 16"/>
                <a:gd name="T1" fmla="*/ 13 h 15"/>
                <a:gd name="T2" fmla="*/ 3 w 16"/>
                <a:gd name="T3" fmla="*/ 12 h 15"/>
                <a:gd name="T4" fmla="*/ 4 w 16"/>
                <a:gd name="T5" fmla="*/ 2 h 15"/>
                <a:gd name="T6" fmla="*/ 14 w 16"/>
                <a:gd name="T7" fmla="*/ 3 h 15"/>
                <a:gd name="T8" fmla="*/ 12 w 16"/>
                <a:gd name="T9" fmla="*/ 13 h 15"/>
              </a:gdLst>
              <a:ahLst/>
              <a:cxnLst>
                <a:cxn ang="0">
                  <a:pos x="T0" y="T1"/>
                </a:cxn>
                <a:cxn ang="0">
                  <a:pos x="T2" y="T3"/>
                </a:cxn>
                <a:cxn ang="0">
                  <a:pos x="T4" y="T5"/>
                </a:cxn>
                <a:cxn ang="0">
                  <a:pos x="T6" y="T7"/>
                </a:cxn>
                <a:cxn ang="0">
                  <a:pos x="T8" y="T9"/>
                </a:cxn>
              </a:cxnLst>
              <a:rect l="0" t="0" r="r" b="b"/>
              <a:pathLst>
                <a:path w="16" h="15">
                  <a:moveTo>
                    <a:pt x="12" y="13"/>
                  </a:moveTo>
                  <a:cubicBezTo>
                    <a:pt x="9" y="15"/>
                    <a:pt x="5" y="15"/>
                    <a:pt x="3" y="12"/>
                  </a:cubicBezTo>
                  <a:cubicBezTo>
                    <a:pt x="0" y="9"/>
                    <a:pt x="1" y="4"/>
                    <a:pt x="4" y="2"/>
                  </a:cubicBezTo>
                  <a:cubicBezTo>
                    <a:pt x="7" y="0"/>
                    <a:pt x="11" y="0"/>
                    <a:pt x="14" y="3"/>
                  </a:cubicBezTo>
                  <a:cubicBezTo>
                    <a:pt x="16" y="6"/>
                    <a:pt x="15" y="11"/>
                    <a:pt x="12" y="13"/>
                  </a:cubicBezTo>
                  <a:close/>
                </a:path>
              </a:pathLst>
            </a:custGeom>
            <a:solidFill>
              <a:srgbClr val="99CC00"/>
            </a:solidFill>
            <a:ln w="6350" cap="flat">
              <a:solidFill>
                <a:srgbClr val="808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74" name="Freeform 170"/>
            <p:cNvSpPr>
              <a:spLocks/>
            </p:cNvSpPr>
            <p:nvPr/>
          </p:nvSpPr>
          <p:spPr bwMode="auto">
            <a:xfrm>
              <a:off x="2965" y="1239"/>
              <a:ext cx="52" cy="52"/>
            </a:xfrm>
            <a:custGeom>
              <a:avLst/>
              <a:gdLst>
                <a:gd name="T0" fmla="*/ 12 w 16"/>
                <a:gd name="T1" fmla="*/ 14 h 16"/>
                <a:gd name="T2" fmla="*/ 2 w 16"/>
                <a:gd name="T3" fmla="*/ 12 h 16"/>
                <a:gd name="T4" fmla="*/ 4 w 16"/>
                <a:gd name="T5" fmla="*/ 2 h 16"/>
                <a:gd name="T6" fmla="*/ 13 w 16"/>
                <a:gd name="T7" fmla="*/ 4 h 16"/>
                <a:gd name="T8" fmla="*/ 12 w 16"/>
                <a:gd name="T9" fmla="*/ 14 h 16"/>
              </a:gdLst>
              <a:ahLst/>
              <a:cxnLst>
                <a:cxn ang="0">
                  <a:pos x="T0" y="T1"/>
                </a:cxn>
                <a:cxn ang="0">
                  <a:pos x="T2" y="T3"/>
                </a:cxn>
                <a:cxn ang="0">
                  <a:pos x="T4" y="T5"/>
                </a:cxn>
                <a:cxn ang="0">
                  <a:pos x="T6" y="T7"/>
                </a:cxn>
                <a:cxn ang="0">
                  <a:pos x="T8" y="T9"/>
                </a:cxn>
              </a:cxnLst>
              <a:rect l="0" t="0" r="r" b="b"/>
              <a:pathLst>
                <a:path w="16" h="16">
                  <a:moveTo>
                    <a:pt x="12" y="14"/>
                  </a:moveTo>
                  <a:cubicBezTo>
                    <a:pt x="9" y="16"/>
                    <a:pt x="5" y="15"/>
                    <a:pt x="2" y="12"/>
                  </a:cubicBezTo>
                  <a:cubicBezTo>
                    <a:pt x="0" y="9"/>
                    <a:pt x="1" y="5"/>
                    <a:pt x="4" y="2"/>
                  </a:cubicBezTo>
                  <a:cubicBezTo>
                    <a:pt x="7" y="0"/>
                    <a:pt x="11" y="1"/>
                    <a:pt x="13" y="4"/>
                  </a:cubicBezTo>
                  <a:cubicBezTo>
                    <a:pt x="16" y="7"/>
                    <a:pt x="15" y="11"/>
                    <a:pt x="12" y="14"/>
                  </a:cubicBezTo>
                  <a:close/>
                </a:path>
              </a:pathLst>
            </a:custGeom>
            <a:solidFill>
              <a:srgbClr val="99CC00"/>
            </a:solidFill>
            <a:ln w="6350" cap="flat">
              <a:solidFill>
                <a:srgbClr val="808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09" name="Freeform 105"/>
            <p:cNvSpPr>
              <a:spLocks/>
            </p:cNvSpPr>
            <p:nvPr/>
          </p:nvSpPr>
          <p:spPr bwMode="auto">
            <a:xfrm>
              <a:off x="2511" y="1274"/>
              <a:ext cx="148" cy="160"/>
            </a:xfrm>
            <a:custGeom>
              <a:avLst/>
              <a:gdLst>
                <a:gd name="T0" fmla="*/ 2 w 47"/>
                <a:gd name="T1" fmla="*/ 26 h 51"/>
                <a:gd name="T2" fmla="*/ 12 w 47"/>
                <a:gd name="T3" fmla="*/ 7 h 51"/>
                <a:gd name="T4" fmla="*/ 46 w 47"/>
                <a:gd name="T5" fmla="*/ 25 h 51"/>
                <a:gd name="T6" fmla="*/ 16 w 47"/>
                <a:gd name="T7" fmla="*/ 48 h 51"/>
                <a:gd name="T8" fmla="*/ 2 w 47"/>
                <a:gd name="T9" fmla="*/ 26 h 51"/>
              </a:gdLst>
              <a:ahLst/>
              <a:cxnLst>
                <a:cxn ang="0">
                  <a:pos x="T0" y="T1"/>
                </a:cxn>
                <a:cxn ang="0">
                  <a:pos x="T2" y="T3"/>
                </a:cxn>
                <a:cxn ang="0">
                  <a:pos x="T4" y="T5"/>
                </a:cxn>
                <a:cxn ang="0">
                  <a:pos x="T6" y="T7"/>
                </a:cxn>
                <a:cxn ang="0">
                  <a:pos x="T8" y="T9"/>
                </a:cxn>
              </a:cxnLst>
              <a:rect l="0" t="0" r="r" b="b"/>
              <a:pathLst>
                <a:path w="47" h="51">
                  <a:moveTo>
                    <a:pt x="2" y="26"/>
                  </a:moveTo>
                  <a:cubicBezTo>
                    <a:pt x="2" y="26"/>
                    <a:pt x="0" y="15"/>
                    <a:pt x="12" y="7"/>
                  </a:cubicBezTo>
                  <a:cubicBezTo>
                    <a:pt x="24" y="0"/>
                    <a:pt x="44" y="7"/>
                    <a:pt x="46" y="25"/>
                  </a:cubicBezTo>
                  <a:cubicBezTo>
                    <a:pt x="47" y="43"/>
                    <a:pt x="29" y="51"/>
                    <a:pt x="16" y="48"/>
                  </a:cubicBezTo>
                  <a:cubicBezTo>
                    <a:pt x="3" y="45"/>
                    <a:pt x="2" y="33"/>
                    <a:pt x="2" y="26"/>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10" name="Freeform 106"/>
            <p:cNvSpPr>
              <a:spLocks/>
            </p:cNvSpPr>
            <p:nvPr/>
          </p:nvSpPr>
          <p:spPr bwMode="auto">
            <a:xfrm>
              <a:off x="2544" y="1312"/>
              <a:ext cx="80" cy="92"/>
            </a:xfrm>
            <a:custGeom>
              <a:avLst/>
              <a:gdLst>
                <a:gd name="T0" fmla="*/ 1 w 25"/>
                <a:gd name="T1" fmla="*/ 15 h 29"/>
                <a:gd name="T2" fmla="*/ 9 w 25"/>
                <a:gd name="T3" fmla="*/ 3 h 29"/>
                <a:gd name="T4" fmla="*/ 24 w 25"/>
                <a:gd name="T5" fmla="*/ 16 h 29"/>
                <a:gd name="T6" fmla="*/ 8 w 25"/>
                <a:gd name="T7" fmla="*/ 26 h 29"/>
                <a:gd name="T8" fmla="*/ 1 w 25"/>
                <a:gd name="T9" fmla="*/ 15 h 29"/>
              </a:gdLst>
              <a:ahLst/>
              <a:cxnLst>
                <a:cxn ang="0">
                  <a:pos x="T0" y="T1"/>
                </a:cxn>
                <a:cxn ang="0">
                  <a:pos x="T2" y="T3"/>
                </a:cxn>
                <a:cxn ang="0">
                  <a:pos x="T4" y="T5"/>
                </a:cxn>
                <a:cxn ang="0">
                  <a:pos x="T6" y="T7"/>
                </a:cxn>
                <a:cxn ang="0">
                  <a:pos x="T8" y="T9"/>
                </a:cxn>
              </a:cxnLst>
              <a:rect l="0" t="0" r="r" b="b"/>
              <a:pathLst>
                <a:path w="25" h="29">
                  <a:moveTo>
                    <a:pt x="1" y="15"/>
                  </a:moveTo>
                  <a:cubicBezTo>
                    <a:pt x="1" y="15"/>
                    <a:pt x="1" y="6"/>
                    <a:pt x="9" y="3"/>
                  </a:cubicBezTo>
                  <a:cubicBezTo>
                    <a:pt x="17" y="0"/>
                    <a:pt x="25" y="8"/>
                    <a:pt x="24" y="16"/>
                  </a:cubicBezTo>
                  <a:cubicBezTo>
                    <a:pt x="24" y="24"/>
                    <a:pt x="15" y="29"/>
                    <a:pt x="8" y="26"/>
                  </a:cubicBezTo>
                  <a:cubicBezTo>
                    <a:pt x="0" y="24"/>
                    <a:pt x="1" y="15"/>
                    <a:pt x="1" y="15"/>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11" name="Freeform 107"/>
            <p:cNvSpPr>
              <a:spLocks/>
            </p:cNvSpPr>
            <p:nvPr/>
          </p:nvSpPr>
          <p:spPr bwMode="auto">
            <a:xfrm>
              <a:off x="2369" y="1314"/>
              <a:ext cx="144" cy="134"/>
            </a:xfrm>
            <a:custGeom>
              <a:avLst/>
              <a:gdLst>
                <a:gd name="T0" fmla="*/ 1 w 46"/>
                <a:gd name="T1" fmla="*/ 25 h 42"/>
                <a:gd name="T2" fmla="*/ 14 w 46"/>
                <a:gd name="T3" fmla="*/ 5 h 42"/>
                <a:gd name="T4" fmla="*/ 45 w 46"/>
                <a:gd name="T5" fmla="*/ 20 h 42"/>
                <a:gd name="T6" fmla="*/ 18 w 46"/>
                <a:gd name="T7" fmla="*/ 41 h 42"/>
                <a:gd name="T8" fmla="*/ 1 w 46"/>
                <a:gd name="T9" fmla="*/ 25 h 42"/>
              </a:gdLst>
              <a:ahLst/>
              <a:cxnLst>
                <a:cxn ang="0">
                  <a:pos x="T0" y="T1"/>
                </a:cxn>
                <a:cxn ang="0">
                  <a:pos x="T2" y="T3"/>
                </a:cxn>
                <a:cxn ang="0">
                  <a:pos x="T4" y="T5"/>
                </a:cxn>
                <a:cxn ang="0">
                  <a:pos x="T6" y="T7"/>
                </a:cxn>
                <a:cxn ang="0">
                  <a:pos x="T8" y="T9"/>
                </a:cxn>
              </a:cxnLst>
              <a:rect l="0" t="0" r="r" b="b"/>
              <a:pathLst>
                <a:path w="46" h="42">
                  <a:moveTo>
                    <a:pt x="1" y="25"/>
                  </a:moveTo>
                  <a:cubicBezTo>
                    <a:pt x="1" y="25"/>
                    <a:pt x="1" y="11"/>
                    <a:pt x="14" y="5"/>
                  </a:cubicBezTo>
                  <a:cubicBezTo>
                    <a:pt x="27" y="0"/>
                    <a:pt x="45" y="4"/>
                    <a:pt x="45" y="20"/>
                  </a:cubicBezTo>
                  <a:cubicBezTo>
                    <a:pt x="46" y="35"/>
                    <a:pt x="30" y="42"/>
                    <a:pt x="18" y="41"/>
                  </a:cubicBezTo>
                  <a:cubicBezTo>
                    <a:pt x="6" y="40"/>
                    <a:pt x="0" y="32"/>
                    <a:pt x="1" y="25"/>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12" name="Freeform 108"/>
            <p:cNvSpPr>
              <a:spLocks/>
            </p:cNvSpPr>
            <p:nvPr/>
          </p:nvSpPr>
          <p:spPr bwMode="auto">
            <a:xfrm>
              <a:off x="2400" y="1349"/>
              <a:ext cx="82" cy="73"/>
            </a:xfrm>
            <a:custGeom>
              <a:avLst/>
              <a:gdLst>
                <a:gd name="T0" fmla="*/ 1 w 26"/>
                <a:gd name="T1" fmla="*/ 13 h 23"/>
                <a:gd name="T2" fmla="*/ 11 w 26"/>
                <a:gd name="T3" fmla="*/ 2 h 23"/>
                <a:gd name="T4" fmla="*/ 23 w 26"/>
                <a:gd name="T5" fmla="*/ 14 h 23"/>
                <a:gd name="T6" fmla="*/ 6 w 26"/>
                <a:gd name="T7" fmla="*/ 21 h 23"/>
                <a:gd name="T8" fmla="*/ 1 w 26"/>
                <a:gd name="T9" fmla="*/ 13 h 23"/>
              </a:gdLst>
              <a:ahLst/>
              <a:cxnLst>
                <a:cxn ang="0">
                  <a:pos x="T0" y="T1"/>
                </a:cxn>
                <a:cxn ang="0">
                  <a:pos x="T2" y="T3"/>
                </a:cxn>
                <a:cxn ang="0">
                  <a:pos x="T4" y="T5"/>
                </a:cxn>
                <a:cxn ang="0">
                  <a:pos x="T6" y="T7"/>
                </a:cxn>
                <a:cxn ang="0">
                  <a:pos x="T8" y="T9"/>
                </a:cxn>
              </a:cxnLst>
              <a:rect l="0" t="0" r="r" b="b"/>
              <a:pathLst>
                <a:path w="26" h="23">
                  <a:moveTo>
                    <a:pt x="1" y="13"/>
                  </a:moveTo>
                  <a:cubicBezTo>
                    <a:pt x="1" y="13"/>
                    <a:pt x="1" y="4"/>
                    <a:pt x="11" y="2"/>
                  </a:cubicBezTo>
                  <a:cubicBezTo>
                    <a:pt x="21" y="0"/>
                    <a:pt x="26" y="7"/>
                    <a:pt x="23" y="14"/>
                  </a:cubicBezTo>
                  <a:cubicBezTo>
                    <a:pt x="20" y="22"/>
                    <a:pt x="13" y="23"/>
                    <a:pt x="6" y="21"/>
                  </a:cubicBezTo>
                  <a:cubicBezTo>
                    <a:pt x="0" y="18"/>
                    <a:pt x="1" y="13"/>
                    <a:pt x="1" y="13"/>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18" name="Freeform 314"/>
            <p:cNvSpPr>
              <a:spLocks/>
            </p:cNvSpPr>
            <p:nvPr/>
          </p:nvSpPr>
          <p:spPr bwMode="auto">
            <a:xfrm rot="9192509">
              <a:off x="2909" y="1344"/>
              <a:ext cx="42" cy="38"/>
            </a:xfrm>
            <a:custGeom>
              <a:avLst/>
              <a:gdLst>
                <a:gd name="T0" fmla="*/ 0 w 18"/>
                <a:gd name="T1" fmla="*/ 16 h 16"/>
                <a:gd name="T2" fmla="*/ 3 w 18"/>
                <a:gd name="T3" fmla="*/ 0 h 16"/>
                <a:gd name="T4" fmla="*/ 18 w 18"/>
                <a:gd name="T5" fmla="*/ 12 h 16"/>
                <a:gd name="T6" fmla="*/ 0 w 18"/>
                <a:gd name="T7" fmla="*/ 16 h 16"/>
              </a:gdLst>
              <a:ahLst/>
              <a:cxnLst>
                <a:cxn ang="0">
                  <a:pos x="T0" y="T1"/>
                </a:cxn>
                <a:cxn ang="0">
                  <a:pos x="T2" y="T3"/>
                </a:cxn>
                <a:cxn ang="0">
                  <a:pos x="T4" y="T5"/>
                </a:cxn>
                <a:cxn ang="0">
                  <a:pos x="T6" y="T7"/>
                </a:cxn>
              </a:cxnLst>
              <a:rect l="0" t="0" r="r" b="b"/>
              <a:pathLst>
                <a:path w="18" h="16">
                  <a:moveTo>
                    <a:pt x="0" y="16"/>
                  </a:moveTo>
                  <a:lnTo>
                    <a:pt x="3" y="0"/>
                  </a:lnTo>
                  <a:lnTo>
                    <a:pt x="18" y="12"/>
                  </a:lnTo>
                  <a:lnTo>
                    <a:pt x="0" y="16"/>
                  </a:lnTo>
                  <a:close/>
                </a:path>
              </a:pathLst>
            </a:custGeom>
            <a:solidFill>
              <a:srgbClr val="33CCCC"/>
            </a:solidFill>
            <a:ln w="6350" cap="flat">
              <a:solidFill>
                <a:srgbClr val="008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19" name="Freeform 315"/>
            <p:cNvSpPr>
              <a:spLocks/>
            </p:cNvSpPr>
            <p:nvPr/>
          </p:nvSpPr>
          <p:spPr bwMode="auto">
            <a:xfrm>
              <a:off x="2984" y="1306"/>
              <a:ext cx="42" cy="38"/>
            </a:xfrm>
            <a:custGeom>
              <a:avLst/>
              <a:gdLst>
                <a:gd name="T0" fmla="*/ 0 w 18"/>
                <a:gd name="T1" fmla="*/ 16 h 16"/>
                <a:gd name="T2" fmla="*/ 3 w 18"/>
                <a:gd name="T3" fmla="*/ 0 h 16"/>
                <a:gd name="T4" fmla="*/ 18 w 18"/>
                <a:gd name="T5" fmla="*/ 12 h 16"/>
                <a:gd name="T6" fmla="*/ 0 w 18"/>
                <a:gd name="T7" fmla="*/ 16 h 16"/>
              </a:gdLst>
              <a:ahLst/>
              <a:cxnLst>
                <a:cxn ang="0">
                  <a:pos x="T0" y="T1"/>
                </a:cxn>
                <a:cxn ang="0">
                  <a:pos x="T2" y="T3"/>
                </a:cxn>
                <a:cxn ang="0">
                  <a:pos x="T4" y="T5"/>
                </a:cxn>
                <a:cxn ang="0">
                  <a:pos x="T6" y="T7"/>
                </a:cxn>
              </a:cxnLst>
              <a:rect l="0" t="0" r="r" b="b"/>
              <a:pathLst>
                <a:path w="18" h="16">
                  <a:moveTo>
                    <a:pt x="0" y="16"/>
                  </a:moveTo>
                  <a:lnTo>
                    <a:pt x="3" y="0"/>
                  </a:lnTo>
                  <a:lnTo>
                    <a:pt x="18" y="12"/>
                  </a:lnTo>
                  <a:lnTo>
                    <a:pt x="0" y="16"/>
                  </a:lnTo>
                  <a:close/>
                </a:path>
              </a:pathLst>
            </a:custGeom>
            <a:solidFill>
              <a:srgbClr val="33CCCC"/>
            </a:solidFill>
            <a:ln w="6350" cap="flat">
              <a:solidFill>
                <a:srgbClr val="008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20" name="Freeform 316"/>
            <p:cNvSpPr>
              <a:spLocks/>
            </p:cNvSpPr>
            <p:nvPr/>
          </p:nvSpPr>
          <p:spPr bwMode="auto">
            <a:xfrm>
              <a:off x="2880" y="1251"/>
              <a:ext cx="55" cy="52"/>
            </a:xfrm>
            <a:custGeom>
              <a:avLst/>
              <a:gdLst>
                <a:gd name="T0" fmla="*/ 12 w 23"/>
                <a:gd name="T1" fmla="*/ 22 h 22"/>
                <a:gd name="T2" fmla="*/ 0 w 23"/>
                <a:gd name="T3" fmla="*/ 11 h 22"/>
                <a:gd name="T4" fmla="*/ 11 w 23"/>
                <a:gd name="T5" fmla="*/ 0 h 22"/>
                <a:gd name="T6" fmla="*/ 23 w 23"/>
                <a:gd name="T7" fmla="*/ 11 h 22"/>
                <a:gd name="T8" fmla="*/ 12 w 23"/>
                <a:gd name="T9" fmla="*/ 22 h 22"/>
              </a:gdLst>
              <a:ahLst/>
              <a:cxnLst>
                <a:cxn ang="0">
                  <a:pos x="T0" y="T1"/>
                </a:cxn>
                <a:cxn ang="0">
                  <a:pos x="T2" y="T3"/>
                </a:cxn>
                <a:cxn ang="0">
                  <a:pos x="T4" y="T5"/>
                </a:cxn>
                <a:cxn ang="0">
                  <a:pos x="T6" y="T7"/>
                </a:cxn>
                <a:cxn ang="0">
                  <a:pos x="T8" y="T9"/>
                </a:cxn>
              </a:cxnLst>
              <a:rect l="0" t="0" r="r" b="b"/>
              <a:pathLst>
                <a:path w="23" h="22">
                  <a:moveTo>
                    <a:pt x="12" y="22"/>
                  </a:moveTo>
                  <a:lnTo>
                    <a:pt x="0" y="11"/>
                  </a:lnTo>
                  <a:lnTo>
                    <a:pt x="11" y="0"/>
                  </a:lnTo>
                  <a:lnTo>
                    <a:pt x="23" y="11"/>
                  </a:lnTo>
                  <a:lnTo>
                    <a:pt x="12" y="22"/>
                  </a:lnTo>
                  <a:close/>
                </a:path>
              </a:pathLst>
            </a:custGeom>
            <a:solidFill>
              <a:srgbClr val="CCFFCC"/>
            </a:solidFill>
            <a:ln w="6350" cap="flat">
              <a:solidFill>
                <a:srgbClr val="3399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21" name="Freeform 317"/>
            <p:cNvSpPr>
              <a:spLocks/>
            </p:cNvSpPr>
            <p:nvPr/>
          </p:nvSpPr>
          <p:spPr bwMode="auto">
            <a:xfrm>
              <a:off x="3062" y="1242"/>
              <a:ext cx="54" cy="47"/>
            </a:xfrm>
            <a:custGeom>
              <a:avLst/>
              <a:gdLst>
                <a:gd name="T0" fmla="*/ 12 w 23"/>
                <a:gd name="T1" fmla="*/ 20 h 20"/>
                <a:gd name="T2" fmla="*/ 0 w 23"/>
                <a:gd name="T3" fmla="*/ 10 h 20"/>
                <a:gd name="T4" fmla="*/ 11 w 23"/>
                <a:gd name="T5" fmla="*/ 0 h 20"/>
                <a:gd name="T6" fmla="*/ 23 w 23"/>
                <a:gd name="T7" fmla="*/ 11 h 20"/>
                <a:gd name="T8" fmla="*/ 12 w 23"/>
                <a:gd name="T9" fmla="*/ 20 h 20"/>
              </a:gdLst>
              <a:ahLst/>
              <a:cxnLst>
                <a:cxn ang="0">
                  <a:pos x="T0" y="T1"/>
                </a:cxn>
                <a:cxn ang="0">
                  <a:pos x="T2" y="T3"/>
                </a:cxn>
                <a:cxn ang="0">
                  <a:pos x="T4" y="T5"/>
                </a:cxn>
                <a:cxn ang="0">
                  <a:pos x="T6" y="T7"/>
                </a:cxn>
                <a:cxn ang="0">
                  <a:pos x="T8" y="T9"/>
                </a:cxn>
              </a:cxnLst>
              <a:rect l="0" t="0" r="r" b="b"/>
              <a:pathLst>
                <a:path w="23" h="20">
                  <a:moveTo>
                    <a:pt x="12" y="20"/>
                  </a:moveTo>
                  <a:lnTo>
                    <a:pt x="0" y="10"/>
                  </a:lnTo>
                  <a:lnTo>
                    <a:pt x="11" y="0"/>
                  </a:lnTo>
                  <a:lnTo>
                    <a:pt x="23" y="11"/>
                  </a:lnTo>
                  <a:lnTo>
                    <a:pt x="12" y="20"/>
                  </a:lnTo>
                  <a:close/>
                </a:path>
              </a:pathLst>
            </a:custGeom>
            <a:solidFill>
              <a:srgbClr val="CCFFCC"/>
            </a:solidFill>
            <a:ln w="6350" cap="flat">
              <a:solidFill>
                <a:srgbClr val="3399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grpSp>
      <p:grpSp>
        <p:nvGrpSpPr>
          <p:cNvPr id="354631" name="Group 327"/>
          <p:cNvGrpSpPr>
            <a:grpSpLocks/>
          </p:cNvGrpSpPr>
          <p:nvPr/>
        </p:nvGrpSpPr>
        <p:grpSpPr bwMode="auto">
          <a:xfrm>
            <a:off x="914400" y="3626298"/>
            <a:ext cx="3187700" cy="1851025"/>
            <a:chOff x="2016" y="2767"/>
            <a:chExt cx="2008" cy="1166"/>
          </a:xfrm>
        </p:grpSpPr>
        <p:sp>
          <p:nvSpPr>
            <p:cNvPr id="354479" name="Freeform 175"/>
            <p:cNvSpPr>
              <a:spLocks/>
            </p:cNvSpPr>
            <p:nvPr/>
          </p:nvSpPr>
          <p:spPr bwMode="auto">
            <a:xfrm>
              <a:off x="2016" y="3118"/>
              <a:ext cx="2005" cy="815"/>
            </a:xfrm>
            <a:custGeom>
              <a:avLst/>
              <a:gdLst>
                <a:gd name="T0" fmla="*/ 6 w 637"/>
                <a:gd name="T1" fmla="*/ 53 h 259"/>
                <a:gd name="T2" fmla="*/ 20 w 637"/>
                <a:gd name="T3" fmla="*/ 48 h 259"/>
                <a:gd name="T4" fmla="*/ 35 w 637"/>
                <a:gd name="T5" fmla="*/ 38 h 259"/>
                <a:gd name="T6" fmla="*/ 59 w 637"/>
                <a:gd name="T7" fmla="*/ 32 h 259"/>
                <a:gd name="T8" fmla="*/ 82 w 637"/>
                <a:gd name="T9" fmla="*/ 37 h 259"/>
                <a:gd name="T10" fmla="*/ 99 w 637"/>
                <a:gd name="T11" fmla="*/ 38 h 259"/>
                <a:gd name="T12" fmla="*/ 116 w 637"/>
                <a:gd name="T13" fmla="*/ 36 h 259"/>
                <a:gd name="T14" fmla="*/ 130 w 637"/>
                <a:gd name="T15" fmla="*/ 29 h 259"/>
                <a:gd name="T16" fmla="*/ 153 w 637"/>
                <a:gd name="T17" fmla="*/ 16 h 259"/>
                <a:gd name="T18" fmla="*/ 180 w 637"/>
                <a:gd name="T19" fmla="*/ 14 h 259"/>
                <a:gd name="T20" fmla="*/ 191 w 637"/>
                <a:gd name="T21" fmla="*/ 12 h 259"/>
                <a:gd name="T22" fmla="*/ 204 w 637"/>
                <a:gd name="T23" fmla="*/ 11 h 259"/>
                <a:gd name="T24" fmla="*/ 221 w 637"/>
                <a:gd name="T25" fmla="*/ 9 h 259"/>
                <a:gd name="T26" fmla="*/ 238 w 637"/>
                <a:gd name="T27" fmla="*/ 6 h 259"/>
                <a:gd name="T28" fmla="*/ 271 w 637"/>
                <a:gd name="T29" fmla="*/ 10 h 259"/>
                <a:gd name="T30" fmla="*/ 374 w 637"/>
                <a:gd name="T31" fmla="*/ 7 h 259"/>
                <a:gd name="T32" fmla="*/ 401 w 637"/>
                <a:gd name="T33" fmla="*/ 5 h 259"/>
                <a:gd name="T34" fmla="*/ 420 w 637"/>
                <a:gd name="T35" fmla="*/ 9 h 259"/>
                <a:gd name="T36" fmla="*/ 436 w 637"/>
                <a:gd name="T37" fmla="*/ 10 h 259"/>
                <a:gd name="T38" fmla="*/ 453 w 637"/>
                <a:gd name="T39" fmla="*/ 11 h 259"/>
                <a:gd name="T40" fmla="*/ 462 w 637"/>
                <a:gd name="T41" fmla="*/ 14 h 259"/>
                <a:gd name="T42" fmla="*/ 479 w 637"/>
                <a:gd name="T43" fmla="*/ 17 h 259"/>
                <a:gd name="T44" fmla="*/ 494 w 637"/>
                <a:gd name="T45" fmla="*/ 21 h 259"/>
                <a:gd name="T46" fmla="*/ 509 w 637"/>
                <a:gd name="T47" fmla="*/ 30 h 259"/>
                <a:gd name="T48" fmla="*/ 520 w 637"/>
                <a:gd name="T49" fmla="*/ 36 h 259"/>
                <a:gd name="T50" fmla="*/ 531 w 637"/>
                <a:gd name="T51" fmla="*/ 34 h 259"/>
                <a:gd name="T52" fmla="*/ 548 w 637"/>
                <a:gd name="T53" fmla="*/ 35 h 259"/>
                <a:gd name="T54" fmla="*/ 565 w 637"/>
                <a:gd name="T55" fmla="*/ 33 h 259"/>
                <a:gd name="T56" fmla="*/ 582 w 637"/>
                <a:gd name="T57" fmla="*/ 33 h 259"/>
                <a:gd name="T58" fmla="*/ 594 w 637"/>
                <a:gd name="T59" fmla="*/ 38 h 259"/>
                <a:gd name="T60" fmla="*/ 606 w 637"/>
                <a:gd name="T61" fmla="*/ 40 h 259"/>
                <a:gd name="T62" fmla="*/ 619 w 637"/>
                <a:gd name="T63" fmla="*/ 47 h 259"/>
                <a:gd name="T64" fmla="*/ 636 w 637"/>
                <a:gd name="T65" fmla="*/ 259 h 259"/>
                <a:gd name="T66" fmla="*/ 0 w 637"/>
                <a:gd name="T67" fmla="*/ 2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7" h="259">
                  <a:moveTo>
                    <a:pt x="1" y="59"/>
                  </a:moveTo>
                  <a:cubicBezTo>
                    <a:pt x="1" y="59"/>
                    <a:pt x="6" y="56"/>
                    <a:pt x="6" y="53"/>
                  </a:cubicBezTo>
                  <a:cubicBezTo>
                    <a:pt x="7" y="51"/>
                    <a:pt x="13" y="51"/>
                    <a:pt x="15" y="51"/>
                  </a:cubicBezTo>
                  <a:cubicBezTo>
                    <a:pt x="17" y="50"/>
                    <a:pt x="20" y="48"/>
                    <a:pt x="20" y="48"/>
                  </a:cubicBezTo>
                  <a:cubicBezTo>
                    <a:pt x="20" y="48"/>
                    <a:pt x="27" y="48"/>
                    <a:pt x="29" y="46"/>
                  </a:cubicBezTo>
                  <a:cubicBezTo>
                    <a:pt x="32" y="44"/>
                    <a:pt x="35" y="38"/>
                    <a:pt x="35" y="38"/>
                  </a:cubicBezTo>
                  <a:cubicBezTo>
                    <a:pt x="35" y="38"/>
                    <a:pt x="45" y="44"/>
                    <a:pt x="47" y="34"/>
                  </a:cubicBezTo>
                  <a:cubicBezTo>
                    <a:pt x="47" y="34"/>
                    <a:pt x="56" y="37"/>
                    <a:pt x="59" y="32"/>
                  </a:cubicBezTo>
                  <a:cubicBezTo>
                    <a:pt x="59" y="32"/>
                    <a:pt x="69" y="38"/>
                    <a:pt x="75" y="33"/>
                  </a:cubicBezTo>
                  <a:cubicBezTo>
                    <a:pt x="75" y="33"/>
                    <a:pt x="77" y="36"/>
                    <a:pt x="82" y="37"/>
                  </a:cubicBezTo>
                  <a:cubicBezTo>
                    <a:pt x="88" y="38"/>
                    <a:pt x="92" y="31"/>
                    <a:pt x="92" y="31"/>
                  </a:cubicBezTo>
                  <a:cubicBezTo>
                    <a:pt x="92" y="31"/>
                    <a:pt x="95" y="37"/>
                    <a:pt x="99" y="38"/>
                  </a:cubicBezTo>
                  <a:cubicBezTo>
                    <a:pt x="102" y="38"/>
                    <a:pt x="109" y="33"/>
                    <a:pt x="109" y="33"/>
                  </a:cubicBezTo>
                  <a:cubicBezTo>
                    <a:pt x="109" y="33"/>
                    <a:pt x="110" y="37"/>
                    <a:pt x="116" y="36"/>
                  </a:cubicBezTo>
                  <a:cubicBezTo>
                    <a:pt x="122" y="35"/>
                    <a:pt x="126" y="33"/>
                    <a:pt x="126" y="30"/>
                  </a:cubicBezTo>
                  <a:cubicBezTo>
                    <a:pt x="126" y="27"/>
                    <a:pt x="128" y="29"/>
                    <a:pt x="130" y="29"/>
                  </a:cubicBezTo>
                  <a:cubicBezTo>
                    <a:pt x="133" y="29"/>
                    <a:pt x="139" y="27"/>
                    <a:pt x="140" y="22"/>
                  </a:cubicBezTo>
                  <a:cubicBezTo>
                    <a:pt x="140" y="22"/>
                    <a:pt x="153" y="22"/>
                    <a:pt x="153" y="16"/>
                  </a:cubicBezTo>
                  <a:cubicBezTo>
                    <a:pt x="153" y="16"/>
                    <a:pt x="168" y="19"/>
                    <a:pt x="170" y="14"/>
                  </a:cubicBezTo>
                  <a:cubicBezTo>
                    <a:pt x="170" y="14"/>
                    <a:pt x="177" y="17"/>
                    <a:pt x="180" y="14"/>
                  </a:cubicBezTo>
                  <a:cubicBezTo>
                    <a:pt x="183" y="11"/>
                    <a:pt x="183" y="11"/>
                    <a:pt x="183" y="11"/>
                  </a:cubicBezTo>
                  <a:cubicBezTo>
                    <a:pt x="183" y="11"/>
                    <a:pt x="187" y="13"/>
                    <a:pt x="191" y="12"/>
                  </a:cubicBezTo>
                  <a:cubicBezTo>
                    <a:pt x="195" y="10"/>
                    <a:pt x="197" y="7"/>
                    <a:pt x="197" y="7"/>
                  </a:cubicBezTo>
                  <a:cubicBezTo>
                    <a:pt x="197" y="7"/>
                    <a:pt x="201" y="12"/>
                    <a:pt x="204" y="11"/>
                  </a:cubicBezTo>
                  <a:cubicBezTo>
                    <a:pt x="208" y="9"/>
                    <a:pt x="212" y="7"/>
                    <a:pt x="212" y="7"/>
                  </a:cubicBezTo>
                  <a:cubicBezTo>
                    <a:pt x="212" y="7"/>
                    <a:pt x="216" y="11"/>
                    <a:pt x="221" y="9"/>
                  </a:cubicBezTo>
                  <a:cubicBezTo>
                    <a:pt x="226" y="8"/>
                    <a:pt x="230" y="4"/>
                    <a:pt x="230" y="4"/>
                  </a:cubicBezTo>
                  <a:cubicBezTo>
                    <a:pt x="230" y="4"/>
                    <a:pt x="233" y="7"/>
                    <a:pt x="238" y="6"/>
                  </a:cubicBezTo>
                  <a:cubicBezTo>
                    <a:pt x="243" y="5"/>
                    <a:pt x="246" y="1"/>
                    <a:pt x="246" y="1"/>
                  </a:cubicBezTo>
                  <a:cubicBezTo>
                    <a:pt x="246" y="1"/>
                    <a:pt x="254" y="8"/>
                    <a:pt x="271" y="10"/>
                  </a:cubicBezTo>
                  <a:cubicBezTo>
                    <a:pt x="289" y="11"/>
                    <a:pt x="346" y="6"/>
                    <a:pt x="346" y="6"/>
                  </a:cubicBezTo>
                  <a:cubicBezTo>
                    <a:pt x="346" y="6"/>
                    <a:pt x="368" y="7"/>
                    <a:pt x="374" y="7"/>
                  </a:cubicBezTo>
                  <a:cubicBezTo>
                    <a:pt x="380" y="7"/>
                    <a:pt x="395" y="1"/>
                    <a:pt x="396" y="0"/>
                  </a:cubicBezTo>
                  <a:cubicBezTo>
                    <a:pt x="396" y="0"/>
                    <a:pt x="394" y="3"/>
                    <a:pt x="401" y="5"/>
                  </a:cubicBezTo>
                  <a:cubicBezTo>
                    <a:pt x="407" y="7"/>
                    <a:pt x="412" y="3"/>
                    <a:pt x="412" y="3"/>
                  </a:cubicBezTo>
                  <a:cubicBezTo>
                    <a:pt x="412" y="3"/>
                    <a:pt x="412" y="9"/>
                    <a:pt x="420" y="9"/>
                  </a:cubicBezTo>
                  <a:cubicBezTo>
                    <a:pt x="428" y="10"/>
                    <a:pt x="429" y="4"/>
                    <a:pt x="429" y="4"/>
                  </a:cubicBezTo>
                  <a:cubicBezTo>
                    <a:pt x="429" y="4"/>
                    <a:pt x="432" y="9"/>
                    <a:pt x="436" y="10"/>
                  </a:cubicBezTo>
                  <a:cubicBezTo>
                    <a:pt x="440" y="10"/>
                    <a:pt x="444" y="7"/>
                    <a:pt x="444" y="7"/>
                  </a:cubicBezTo>
                  <a:cubicBezTo>
                    <a:pt x="444" y="7"/>
                    <a:pt x="448" y="10"/>
                    <a:pt x="453" y="11"/>
                  </a:cubicBezTo>
                  <a:cubicBezTo>
                    <a:pt x="459" y="12"/>
                    <a:pt x="458" y="11"/>
                    <a:pt x="458" y="11"/>
                  </a:cubicBezTo>
                  <a:cubicBezTo>
                    <a:pt x="458" y="11"/>
                    <a:pt x="457" y="12"/>
                    <a:pt x="462" y="14"/>
                  </a:cubicBezTo>
                  <a:cubicBezTo>
                    <a:pt x="468" y="15"/>
                    <a:pt x="473" y="14"/>
                    <a:pt x="473" y="14"/>
                  </a:cubicBezTo>
                  <a:cubicBezTo>
                    <a:pt x="473" y="14"/>
                    <a:pt x="475" y="16"/>
                    <a:pt x="479" y="17"/>
                  </a:cubicBezTo>
                  <a:cubicBezTo>
                    <a:pt x="484" y="18"/>
                    <a:pt x="489" y="18"/>
                    <a:pt x="489" y="18"/>
                  </a:cubicBezTo>
                  <a:cubicBezTo>
                    <a:pt x="489" y="18"/>
                    <a:pt x="489" y="20"/>
                    <a:pt x="494" y="21"/>
                  </a:cubicBezTo>
                  <a:cubicBezTo>
                    <a:pt x="498" y="22"/>
                    <a:pt x="500" y="20"/>
                    <a:pt x="503" y="25"/>
                  </a:cubicBezTo>
                  <a:cubicBezTo>
                    <a:pt x="505" y="29"/>
                    <a:pt x="505" y="30"/>
                    <a:pt x="509" y="30"/>
                  </a:cubicBezTo>
                  <a:cubicBezTo>
                    <a:pt x="513" y="30"/>
                    <a:pt x="515" y="30"/>
                    <a:pt x="515" y="30"/>
                  </a:cubicBezTo>
                  <a:cubicBezTo>
                    <a:pt x="515" y="30"/>
                    <a:pt x="515" y="35"/>
                    <a:pt x="520" y="36"/>
                  </a:cubicBezTo>
                  <a:cubicBezTo>
                    <a:pt x="525" y="38"/>
                    <a:pt x="529" y="36"/>
                    <a:pt x="529" y="36"/>
                  </a:cubicBezTo>
                  <a:cubicBezTo>
                    <a:pt x="531" y="34"/>
                    <a:pt x="531" y="34"/>
                    <a:pt x="531" y="34"/>
                  </a:cubicBezTo>
                  <a:cubicBezTo>
                    <a:pt x="531" y="34"/>
                    <a:pt x="536" y="39"/>
                    <a:pt x="540" y="38"/>
                  </a:cubicBezTo>
                  <a:cubicBezTo>
                    <a:pt x="544" y="37"/>
                    <a:pt x="548" y="35"/>
                    <a:pt x="548" y="35"/>
                  </a:cubicBezTo>
                  <a:cubicBezTo>
                    <a:pt x="548" y="35"/>
                    <a:pt x="553" y="38"/>
                    <a:pt x="557" y="38"/>
                  </a:cubicBezTo>
                  <a:cubicBezTo>
                    <a:pt x="562" y="38"/>
                    <a:pt x="565" y="36"/>
                    <a:pt x="565" y="33"/>
                  </a:cubicBezTo>
                  <a:cubicBezTo>
                    <a:pt x="566" y="30"/>
                    <a:pt x="568" y="37"/>
                    <a:pt x="573" y="36"/>
                  </a:cubicBezTo>
                  <a:cubicBezTo>
                    <a:pt x="577" y="36"/>
                    <a:pt x="582" y="33"/>
                    <a:pt x="582" y="33"/>
                  </a:cubicBezTo>
                  <a:cubicBezTo>
                    <a:pt x="582" y="33"/>
                    <a:pt x="587" y="36"/>
                    <a:pt x="591" y="34"/>
                  </a:cubicBezTo>
                  <a:cubicBezTo>
                    <a:pt x="594" y="33"/>
                    <a:pt x="594" y="38"/>
                    <a:pt x="594" y="38"/>
                  </a:cubicBezTo>
                  <a:cubicBezTo>
                    <a:pt x="594" y="38"/>
                    <a:pt x="597" y="42"/>
                    <a:pt x="598" y="41"/>
                  </a:cubicBezTo>
                  <a:cubicBezTo>
                    <a:pt x="600" y="40"/>
                    <a:pt x="606" y="40"/>
                    <a:pt x="606" y="40"/>
                  </a:cubicBezTo>
                  <a:cubicBezTo>
                    <a:pt x="606" y="40"/>
                    <a:pt x="610" y="46"/>
                    <a:pt x="613" y="47"/>
                  </a:cubicBezTo>
                  <a:cubicBezTo>
                    <a:pt x="615" y="48"/>
                    <a:pt x="619" y="47"/>
                    <a:pt x="619" y="47"/>
                  </a:cubicBezTo>
                  <a:cubicBezTo>
                    <a:pt x="619" y="47"/>
                    <a:pt x="631" y="56"/>
                    <a:pt x="637" y="52"/>
                  </a:cubicBezTo>
                  <a:cubicBezTo>
                    <a:pt x="636" y="259"/>
                    <a:pt x="636" y="259"/>
                    <a:pt x="636" y="259"/>
                  </a:cubicBezTo>
                  <a:cubicBezTo>
                    <a:pt x="337" y="258"/>
                    <a:pt x="337" y="258"/>
                    <a:pt x="337" y="258"/>
                  </a:cubicBezTo>
                  <a:cubicBezTo>
                    <a:pt x="0" y="258"/>
                    <a:pt x="0" y="258"/>
                    <a:pt x="0" y="258"/>
                  </a:cubicBezTo>
                  <a:lnTo>
                    <a:pt x="1" y="59"/>
                  </a:lnTo>
                  <a:close/>
                </a:path>
              </a:pathLst>
            </a:custGeom>
            <a:solidFill>
              <a:srgbClr val="FFCC99"/>
            </a:solidFill>
            <a:ln w="6350" cap="flat">
              <a:solidFill>
                <a:srgbClr val="FF66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23" name="Freeform 319"/>
            <p:cNvSpPr>
              <a:spLocks/>
            </p:cNvSpPr>
            <p:nvPr/>
          </p:nvSpPr>
          <p:spPr bwMode="auto">
            <a:xfrm>
              <a:off x="2017" y="3377"/>
              <a:ext cx="2007" cy="537"/>
            </a:xfrm>
            <a:custGeom>
              <a:avLst/>
              <a:gdLst>
                <a:gd name="T0" fmla="*/ 1 w 2007"/>
                <a:gd name="T1" fmla="*/ 205 h 537"/>
                <a:gd name="T2" fmla="*/ 908 w 2007"/>
                <a:gd name="T3" fmla="*/ 13 h 537"/>
                <a:gd name="T4" fmla="*/ 1997 w 2007"/>
                <a:gd name="T5" fmla="*/ 234 h 537"/>
                <a:gd name="T6" fmla="*/ 1999 w 2007"/>
                <a:gd name="T7" fmla="*/ 525 h 537"/>
                <a:gd name="T8" fmla="*/ 995 w 2007"/>
                <a:gd name="T9" fmla="*/ 378 h 537"/>
                <a:gd name="T10" fmla="*/ 0 w 2007"/>
                <a:gd name="T11" fmla="*/ 496 h 537"/>
                <a:gd name="T12" fmla="*/ 1 w 2007"/>
                <a:gd name="T13" fmla="*/ 205 h 537"/>
              </a:gdLst>
              <a:ahLst/>
              <a:cxnLst>
                <a:cxn ang="0">
                  <a:pos x="T0" y="T1"/>
                </a:cxn>
                <a:cxn ang="0">
                  <a:pos x="T2" y="T3"/>
                </a:cxn>
                <a:cxn ang="0">
                  <a:pos x="T4" y="T5"/>
                </a:cxn>
                <a:cxn ang="0">
                  <a:pos x="T6" y="T7"/>
                </a:cxn>
                <a:cxn ang="0">
                  <a:pos x="T8" y="T9"/>
                </a:cxn>
                <a:cxn ang="0">
                  <a:pos x="T10" y="T11"/>
                </a:cxn>
                <a:cxn ang="0">
                  <a:pos x="T12" y="T13"/>
                </a:cxn>
              </a:cxnLst>
              <a:rect l="0" t="0" r="r" b="b"/>
              <a:pathLst>
                <a:path w="2007" h="537">
                  <a:moveTo>
                    <a:pt x="1" y="205"/>
                  </a:moveTo>
                  <a:cubicBezTo>
                    <a:pt x="150" y="229"/>
                    <a:pt x="577" y="0"/>
                    <a:pt x="908" y="13"/>
                  </a:cubicBezTo>
                  <a:cubicBezTo>
                    <a:pt x="1241" y="18"/>
                    <a:pt x="1716" y="215"/>
                    <a:pt x="1997" y="234"/>
                  </a:cubicBezTo>
                  <a:cubicBezTo>
                    <a:pt x="1992" y="312"/>
                    <a:pt x="2007" y="454"/>
                    <a:pt x="1999" y="525"/>
                  </a:cubicBezTo>
                  <a:cubicBezTo>
                    <a:pt x="1693" y="537"/>
                    <a:pt x="1328" y="383"/>
                    <a:pt x="995" y="378"/>
                  </a:cubicBezTo>
                  <a:cubicBezTo>
                    <a:pt x="662" y="373"/>
                    <a:pt x="166" y="525"/>
                    <a:pt x="0" y="496"/>
                  </a:cubicBezTo>
                  <a:cubicBezTo>
                    <a:pt x="0" y="400"/>
                    <a:pt x="1" y="257"/>
                    <a:pt x="1" y="205"/>
                  </a:cubicBezTo>
                  <a:close/>
                </a:path>
              </a:pathLst>
            </a:custGeom>
            <a:gradFill rotWithShape="1">
              <a:gsLst>
                <a:gs pos="0">
                  <a:srgbClr val="FF0000"/>
                </a:gs>
                <a:gs pos="50000">
                  <a:srgbClr val="FF0000">
                    <a:gamma/>
                    <a:tint val="13725"/>
                    <a:invGamma/>
                  </a:srgbClr>
                </a:gs>
                <a:gs pos="100000">
                  <a:srgbClr val="FF0000"/>
                </a:gs>
              </a:gsLst>
              <a:lin ang="5400000" scaled="1"/>
            </a:gradFill>
            <a:ln>
              <a:noFill/>
            </a:ln>
            <a:effectLst/>
            <a:extLst>
              <a:ext uri="{91240B29-F687-4F45-9708-019B960494DF}">
                <a14:hiddenLine xmlns:a14="http://schemas.microsoft.com/office/drawing/2010/main" w="63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4475" name="Freeform 171"/>
            <p:cNvSpPr>
              <a:spLocks/>
            </p:cNvSpPr>
            <p:nvPr/>
          </p:nvSpPr>
          <p:spPr bwMode="auto">
            <a:xfrm>
              <a:off x="2018" y="2767"/>
              <a:ext cx="615" cy="243"/>
            </a:xfrm>
            <a:custGeom>
              <a:avLst/>
              <a:gdLst>
                <a:gd name="T0" fmla="*/ 1 w 195"/>
                <a:gd name="T1" fmla="*/ 61 h 77"/>
                <a:gd name="T2" fmla="*/ 42 w 195"/>
                <a:gd name="T3" fmla="*/ 44 h 77"/>
                <a:gd name="T4" fmla="*/ 99 w 195"/>
                <a:gd name="T5" fmla="*/ 21 h 77"/>
                <a:gd name="T6" fmla="*/ 158 w 195"/>
                <a:gd name="T7" fmla="*/ 6 h 77"/>
                <a:gd name="T8" fmla="*/ 189 w 195"/>
                <a:gd name="T9" fmla="*/ 1 h 77"/>
                <a:gd name="T10" fmla="*/ 194 w 195"/>
                <a:gd name="T11" fmla="*/ 5 h 77"/>
                <a:gd name="T12" fmla="*/ 195 w 195"/>
                <a:gd name="T13" fmla="*/ 13 h 77"/>
                <a:gd name="T14" fmla="*/ 163 w 195"/>
                <a:gd name="T15" fmla="*/ 18 h 77"/>
                <a:gd name="T16" fmla="*/ 106 w 195"/>
                <a:gd name="T17" fmla="*/ 32 h 77"/>
                <a:gd name="T18" fmla="*/ 56 w 195"/>
                <a:gd name="T19" fmla="*/ 53 h 77"/>
                <a:gd name="T20" fmla="*/ 24 w 195"/>
                <a:gd name="T21" fmla="*/ 69 h 77"/>
                <a:gd name="T22" fmla="*/ 0 w 195"/>
                <a:gd name="T23" fmla="*/ 77 h 77"/>
                <a:gd name="T24" fmla="*/ 1 w 195"/>
                <a:gd name="T25"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77">
                  <a:moveTo>
                    <a:pt x="1" y="61"/>
                  </a:moveTo>
                  <a:cubicBezTo>
                    <a:pt x="1" y="61"/>
                    <a:pt x="30" y="52"/>
                    <a:pt x="42" y="44"/>
                  </a:cubicBezTo>
                  <a:cubicBezTo>
                    <a:pt x="55" y="37"/>
                    <a:pt x="78" y="29"/>
                    <a:pt x="99" y="21"/>
                  </a:cubicBezTo>
                  <a:cubicBezTo>
                    <a:pt x="120" y="13"/>
                    <a:pt x="158" y="6"/>
                    <a:pt x="158" y="6"/>
                  </a:cubicBezTo>
                  <a:cubicBezTo>
                    <a:pt x="189" y="1"/>
                    <a:pt x="189" y="1"/>
                    <a:pt x="189" y="1"/>
                  </a:cubicBezTo>
                  <a:cubicBezTo>
                    <a:pt x="189" y="1"/>
                    <a:pt x="193" y="0"/>
                    <a:pt x="194" y="5"/>
                  </a:cubicBezTo>
                  <a:cubicBezTo>
                    <a:pt x="195" y="9"/>
                    <a:pt x="195" y="13"/>
                    <a:pt x="195" y="13"/>
                  </a:cubicBezTo>
                  <a:cubicBezTo>
                    <a:pt x="195" y="14"/>
                    <a:pt x="180" y="17"/>
                    <a:pt x="163" y="18"/>
                  </a:cubicBezTo>
                  <a:cubicBezTo>
                    <a:pt x="146" y="20"/>
                    <a:pt x="123" y="27"/>
                    <a:pt x="106" y="32"/>
                  </a:cubicBezTo>
                  <a:cubicBezTo>
                    <a:pt x="90" y="37"/>
                    <a:pt x="56" y="53"/>
                    <a:pt x="56" y="53"/>
                  </a:cubicBezTo>
                  <a:cubicBezTo>
                    <a:pt x="56" y="53"/>
                    <a:pt x="34" y="64"/>
                    <a:pt x="24" y="69"/>
                  </a:cubicBezTo>
                  <a:cubicBezTo>
                    <a:pt x="15" y="74"/>
                    <a:pt x="0" y="77"/>
                    <a:pt x="0" y="77"/>
                  </a:cubicBezTo>
                  <a:lnTo>
                    <a:pt x="1" y="61"/>
                  </a:lnTo>
                  <a:close/>
                </a:path>
              </a:pathLst>
            </a:custGeom>
            <a:solidFill>
              <a:srgbClr val="FFF5EE"/>
            </a:solidFill>
            <a:ln w="6350" cap="flat">
              <a:solidFill>
                <a:srgbClr val="FF66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76" name="Freeform 172"/>
            <p:cNvSpPr>
              <a:spLocks/>
            </p:cNvSpPr>
            <p:nvPr/>
          </p:nvSpPr>
          <p:spPr bwMode="auto">
            <a:xfrm>
              <a:off x="2018" y="2810"/>
              <a:ext cx="754" cy="398"/>
            </a:xfrm>
            <a:custGeom>
              <a:avLst/>
              <a:gdLst>
                <a:gd name="T0" fmla="*/ 0 w 239"/>
                <a:gd name="T1" fmla="*/ 63 h 127"/>
                <a:gd name="T2" fmla="*/ 0 w 239"/>
                <a:gd name="T3" fmla="*/ 127 h 127"/>
                <a:gd name="T4" fmla="*/ 8 w 239"/>
                <a:gd name="T5" fmla="*/ 124 h 127"/>
                <a:gd name="T6" fmla="*/ 13 w 239"/>
                <a:gd name="T7" fmla="*/ 126 h 127"/>
                <a:gd name="T8" fmla="*/ 20 w 239"/>
                <a:gd name="T9" fmla="*/ 119 h 127"/>
                <a:gd name="T10" fmla="*/ 25 w 239"/>
                <a:gd name="T11" fmla="*/ 119 h 127"/>
                <a:gd name="T12" fmla="*/ 33 w 239"/>
                <a:gd name="T13" fmla="*/ 111 h 127"/>
                <a:gd name="T14" fmla="*/ 41 w 239"/>
                <a:gd name="T15" fmla="*/ 112 h 127"/>
                <a:gd name="T16" fmla="*/ 53 w 239"/>
                <a:gd name="T17" fmla="*/ 105 h 127"/>
                <a:gd name="T18" fmla="*/ 59 w 239"/>
                <a:gd name="T19" fmla="*/ 110 h 127"/>
                <a:gd name="T20" fmla="*/ 68 w 239"/>
                <a:gd name="T21" fmla="*/ 108 h 127"/>
                <a:gd name="T22" fmla="*/ 76 w 239"/>
                <a:gd name="T23" fmla="*/ 116 h 127"/>
                <a:gd name="T24" fmla="*/ 83 w 239"/>
                <a:gd name="T25" fmla="*/ 111 h 127"/>
                <a:gd name="T26" fmla="*/ 90 w 239"/>
                <a:gd name="T27" fmla="*/ 116 h 127"/>
                <a:gd name="T28" fmla="*/ 100 w 239"/>
                <a:gd name="T29" fmla="*/ 112 h 127"/>
                <a:gd name="T30" fmla="*/ 106 w 239"/>
                <a:gd name="T31" fmla="*/ 114 h 127"/>
                <a:gd name="T32" fmla="*/ 113 w 239"/>
                <a:gd name="T33" fmla="*/ 109 h 127"/>
                <a:gd name="T34" fmla="*/ 119 w 239"/>
                <a:gd name="T35" fmla="*/ 109 h 127"/>
                <a:gd name="T36" fmla="*/ 125 w 239"/>
                <a:gd name="T37" fmla="*/ 101 h 127"/>
                <a:gd name="T38" fmla="*/ 134 w 239"/>
                <a:gd name="T39" fmla="*/ 103 h 127"/>
                <a:gd name="T40" fmla="*/ 140 w 239"/>
                <a:gd name="T41" fmla="*/ 93 h 127"/>
                <a:gd name="T42" fmla="*/ 148 w 239"/>
                <a:gd name="T43" fmla="*/ 96 h 127"/>
                <a:gd name="T44" fmla="*/ 156 w 239"/>
                <a:gd name="T45" fmla="*/ 89 h 127"/>
                <a:gd name="T46" fmla="*/ 163 w 239"/>
                <a:gd name="T47" fmla="*/ 90 h 127"/>
                <a:gd name="T48" fmla="*/ 173 w 239"/>
                <a:gd name="T49" fmla="*/ 84 h 127"/>
                <a:gd name="T50" fmla="*/ 177 w 239"/>
                <a:gd name="T51" fmla="*/ 87 h 127"/>
                <a:gd name="T52" fmla="*/ 186 w 239"/>
                <a:gd name="T53" fmla="*/ 83 h 127"/>
                <a:gd name="T54" fmla="*/ 193 w 239"/>
                <a:gd name="T55" fmla="*/ 86 h 127"/>
                <a:gd name="T56" fmla="*/ 204 w 239"/>
                <a:gd name="T57" fmla="*/ 83 h 127"/>
                <a:gd name="T58" fmla="*/ 209 w 239"/>
                <a:gd name="T59" fmla="*/ 88 h 127"/>
                <a:gd name="T60" fmla="*/ 215 w 239"/>
                <a:gd name="T61" fmla="*/ 83 h 127"/>
                <a:gd name="T62" fmla="*/ 224 w 239"/>
                <a:gd name="T63" fmla="*/ 83 h 127"/>
                <a:gd name="T64" fmla="*/ 232 w 239"/>
                <a:gd name="T65" fmla="*/ 81 h 127"/>
                <a:gd name="T66" fmla="*/ 239 w 239"/>
                <a:gd name="T67" fmla="*/ 82 h 127"/>
                <a:gd name="T68" fmla="*/ 232 w 239"/>
                <a:gd name="T69" fmla="*/ 69 h 127"/>
                <a:gd name="T70" fmla="*/ 220 w 239"/>
                <a:gd name="T71" fmla="*/ 62 h 127"/>
                <a:gd name="T72" fmla="*/ 216 w 239"/>
                <a:gd name="T73" fmla="*/ 53 h 127"/>
                <a:gd name="T74" fmla="*/ 213 w 239"/>
                <a:gd name="T75" fmla="*/ 47 h 127"/>
                <a:gd name="T76" fmla="*/ 210 w 239"/>
                <a:gd name="T77" fmla="*/ 40 h 127"/>
                <a:gd name="T78" fmla="*/ 207 w 239"/>
                <a:gd name="T79" fmla="*/ 36 h 127"/>
                <a:gd name="T80" fmla="*/ 207 w 239"/>
                <a:gd name="T81" fmla="*/ 29 h 127"/>
                <a:gd name="T82" fmla="*/ 203 w 239"/>
                <a:gd name="T83" fmla="*/ 26 h 127"/>
                <a:gd name="T84" fmla="*/ 200 w 239"/>
                <a:gd name="T85" fmla="*/ 19 h 127"/>
                <a:gd name="T86" fmla="*/ 195 w 239"/>
                <a:gd name="T87" fmla="*/ 13 h 127"/>
                <a:gd name="T88" fmla="*/ 194 w 239"/>
                <a:gd name="T89" fmla="*/ 0 h 127"/>
                <a:gd name="T90" fmla="*/ 163 w 239"/>
                <a:gd name="T91" fmla="*/ 5 h 127"/>
                <a:gd name="T92" fmla="*/ 89 w 239"/>
                <a:gd name="T93" fmla="*/ 25 h 127"/>
                <a:gd name="T94" fmla="*/ 38 w 239"/>
                <a:gd name="T95" fmla="*/ 48 h 127"/>
                <a:gd name="T96" fmla="*/ 0 w 239"/>
                <a:gd name="T97" fmla="*/ 6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9" h="127">
                  <a:moveTo>
                    <a:pt x="0" y="63"/>
                  </a:moveTo>
                  <a:cubicBezTo>
                    <a:pt x="0" y="127"/>
                    <a:pt x="0" y="127"/>
                    <a:pt x="0" y="127"/>
                  </a:cubicBezTo>
                  <a:cubicBezTo>
                    <a:pt x="0" y="127"/>
                    <a:pt x="5" y="123"/>
                    <a:pt x="8" y="124"/>
                  </a:cubicBezTo>
                  <a:cubicBezTo>
                    <a:pt x="11" y="125"/>
                    <a:pt x="13" y="126"/>
                    <a:pt x="13" y="126"/>
                  </a:cubicBezTo>
                  <a:cubicBezTo>
                    <a:pt x="13" y="126"/>
                    <a:pt x="14" y="119"/>
                    <a:pt x="20" y="119"/>
                  </a:cubicBezTo>
                  <a:cubicBezTo>
                    <a:pt x="25" y="119"/>
                    <a:pt x="25" y="119"/>
                    <a:pt x="25" y="119"/>
                  </a:cubicBezTo>
                  <a:cubicBezTo>
                    <a:pt x="25" y="119"/>
                    <a:pt x="27" y="112"/>
                    <a:pt x="33" y="111"/>
                  </a:cubicBezTo>
                  <a:cubicBezTo>
                    <a:pt x="39" y="110"/>
                    <a:pt x="41" y="112"/>
                    <a:pt x="41" y="112"/>
                  </a:cubicBezTo>
                  <a:cubicBezTo>
                    <a:pt x="41" y="112"/>
                    <a:pt x="46" y="102"/>
                    <a:pt x="53" y="105"/>
                  </a:cubicBezTo>
                  <a:cubicBezTo>
                    <a:pt x="60" y="107"/>
                    <a:pt x="59" y="110"/>
                    <a:pt x="59" y="110"/>
                  </a:cubicBezTo>
                  <a:cubicBezTo>
                    <a:pt x="59" y="110"/>
                    <a:pt x="64" y="107"/>
                    <a:pt x="68" y="108"/>
                  </a:cubicBezTo>
                  <a:cubicBezTo>
                    <a:pt x="72" y="109"/>
                    <a:pt x="76" y="116"/>
                    <a:pt x="76" y="116"/>
                  </a:cubicBezTo>
                  <a:cubicBezTo>
                    <a:pt x="76" y="116"/>
                    <a:pt x="78" y="111"/>
                    <a:pt x="83" y="111"/>
                  </a:cubicBezTo>
                  <a:cubicBezTo>
                    <a:pt x="89" y="111"/>
                    <a:pt x="90" y="116"/>
                    <a:pt x="90" y="116"/>
                  </a:cubicBezTo>
                  <a:cubicBezTo>
                    <a:pt x="90" y="116"/>
                    <a:pt x="95" y="111"/>
                    <a:pt x="100" y="112"/>
                  </a:cubicBezTo>
                  <a:cubicBezTo>
                    <a:pt x="105" y="113"/>
                    <a:pt x="105" y="113"/>
                    <a:pt x="106" y="114"/>
                  </a:cubicBezTo>
                  <a:cubicBezTo>
                    <a:pt x="107" y="116"/>
                    <a:pt x="108" y="110"/>
                    <a:pt x="113" y="109"/>
                  </a:cubicBezTo>
                  <a:cubicBezTo>
                    <a:pt x="119" y="109"/>
                    <a:pt x="119" y="109"/>
                    <a:pt x="119" y="109"/>
                  </a:cubicBezTo>
                  <a:cubicBezTo>
                    <a:pt x="119" y="109"/>
                    <a:pt x="121" y="102"/>
                    <a:pt x="125" y="101"/>
                  </a:cubicBezTo>
                  <a:cubicBezTo>
                    <a:pt x="129" y="99"/>
                    <a:pt x="134" y="103"/>
                    <a:pt x="134" y="103"/>
                  </a:cubicBezTo>
                  <a:cubicBezTo>
                    <a:pt x="134" y="103"/>
                    <a:pt x="133" y="95"/>
                    <a:pt x="140" y="93"/>
                  </a:cubicBezTo>
                  <a:cubicBezTo>
                    <a:pt x="146" y="91"/>
                    <a:pt x="148" y="96"/>
                    <a:pt x="148" y="96"/>
                  </a:cubicBezTo>
                  <a:cubicBezTo>
                    <a:pt x="148" y="96"/>
                    <a:pt x="152" y="89"/>
                    <a:pt x="156" y="89"/>
                  </a:cubicBezTo>
                  <a:cubicBezTo>
                    <a:pt x="160" y="88"/>
                    <a:pt x="163" y="90"/>
                    <a:pt x="163" y="90"/>
                  </a:cubicBezTo>
                  <a:cubicBezTo>
                    <a:pt x="163" y="90"/>
                    <a:pt x="169" y="84"/>
                    <a:pt x="173" y="84"/>
                  </a:cubicBezTo>
                  <a:cubicBezTo>
                    <a:pt x="176" y="84"/>
                    <a:pt x="177" y="87"/>
                    <a:pt x="177" y="87"/>
                  </a:cubicBezTo>
                  <a:cubicBezTo>
                    <a:pt x="177" y="87"/>
                    <a:pt x="182" y="83"/>
                    <a:pt x="186" y="83"/>
                  </a:cubicBezTo>
                  <a:cubicBezTo>
                    <a:pt x="189" y="84"/>
                    <a:pt x="193" y="86"/>
                    <a:pt x="193" y="86"/>
                  </a:cubicBezTo>
                  <a:cubicBezTo>
                    <a:pt x="193" y="86"/>
                    <a:pt x="199" y="81"/>
                    <a:pt x="204" y="83"/>
                  </a:cubicBezTo>
                  <a:cubicBezTo>
                    <a:pt x="209" y="84"/>
                    <a:pt x="209" y="88"/>
                    <a:pt x="209" y="88"/>
                  </a:cubicBezTo>
                  <a:cubicBezTo>
                    <a:pt x="209" y="88"/>
                    <a:pt x="210" y="83"/>
                    <a:pt x="215" y="83"/>
                  </a:cubicBezTo>
                  <a:cubicBezTo>
                    <a:pt x="220" y="82"/>
                    <a:pt x="224" y="83"/>
                    <a:pt x="224" y="83"/>
                  </a:cubicBezTo>
                  <a:cubicBezTo>
                    <a:pt x="224" y="83"/>
                    <a:pt x="229" y="81"/>
                    <a:pt x="232" y="81"/>
                  </a:cubicBezTo>
                  <a:cubicBezTo>
                    <a:pt x="235" y="81"/>
                    <a:pt x="239" y="82"/>
                    <a:pt x="239" y="82"/>
                  </a:cubicBezTo>
                  <a:cubicBezTo>
                    <a:pt x="239" y="82"/>
                    <a:pt x="235" y="71"/>
                    <a:pt x="232" y="69"/>
                  </a:cubicBezTo>
                  <a:cubicBezTo>
                    <a:pt x="228" y="68"/>
                    <a:pt x="222" y="65"/>
                    <a:pt x="220" y="62"/>
                  </a:cubicBezTo>
                  <a:cubicBezTo>
                    <a:pt x="218" y="59"/>
                    <a:pt x="220" y="55"/>
                    <a:pt x="216" y="53"/>
                  </a:cubicBezTo>
                  <a:cubicBezTo>
                    <a:pt x="213" y="52"/>
                    <a:pt x="213" y="50"/>
                    <a:pt x="213" y="47"/>
                  </a:cubicBezTo>
                  <a:cubicBezTo>
                    <a:pt x="213" y="44"/>
                    <a:pt x="212" y="41"/>
                    <a:pt x="210" y="40"/>
                  </a:cubicBezTo>
                  <a:cubicBezTo>
                    <a:pt x="207" y="39"/>
                    <a:pt x="207" y="36"/>
                    <a:pt x="207" y="36"/>
                  </a:cubicBezTo>
                  <a:cubicBezTo>
                    <a:pt x="207" y="36"/>
                    <a:pt x="210" y="33"/>
                    <a:pt x="207" y="29"/>
                  </a:cubicBezTo>
                  <a:cubicBezTo>
                    <a:pt x="203" y="26"/>
                    <a:pt x="203" y="26"/>
                    <a:pt x="203" y="26"/>
                  </a:cubicBezTo>
                  <a:cubicBezTo>
                    <a:pt x="203" y="26"/>
                    <a:pt x="202" y="21"/>
                    <a:pt x="200" y="19"/>
                  </a:cubicBezTo>
                  <a:cubicBezTo>
                    <a:pt x="198" y="18"/>
                    <a:pt x="195" y="13"/>
                    <a:pt x="195" y="13"/>
                  </a:cubicBezTo>
                  <a:cubicBezTo>
                    <a:pt x="194" y="0"/>
                    <a:pt x="194" y="0"/>
                    <a:pt x="194" y="0"/>
                  </a:cubicBezTo>
                  <a:cubicBezTo>
                    <a:pt x="194" y="0"/>
                    <a:pt x="190" y="4"/>
                    <a:pt x="163" y="5"/>
                  </a:cubicBezTo>
                  <a:cubicBezTo>
                    <a:pt x="163" y="5"/>
                    <a:pt x="130" y="10"/>
                    <a:pt x="89" y="25"/>
                  </a:cubicBezTo>
                  <a:cubicBezTo>
                    <a:pt x="89" y="25"/>
                    <a:pt x="55" y="39"/>
                    <a:pt x="38" y="48"/>
                  </a:cubicBezTo>
                  <a:cubicBezTo>
                    <a:pt x="20" y="58"/>
                    <a:pt x="9" y="64"/>
                    <a:pt x="0" y="63"/>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77" name="Freeform 173"/>
            <p:cNvSpPr>
              <a:spLocks/>
            </p:cNvSpPr>
            <p:nvPr/>
          </p:nvSpPr>
          <p:spPr bwMode="auto">
            <a:xfrm>
              <a:off x="3420" y="2774"/>
              <a:ext cx="603" cy="240"/>
            </a:xfrm>
            <a:custGeom>
              <a:avLst/>
              <a:gdLst>
                <a:gd name="T0" fmla="*/ 2 w 192"/>
                <a:gd name="T1" fmla="*/ 0 h 76"/>
                <a:gd name="T2" fmla="*/ 85 w 192"/>
                <a:gd name="T3" fmla="*/ 15 h 76"/>
                <a:gd name="T4" fmla="*/ 141 w 192"/>
                <a:gd name="T5" fmla="*/ 37 h 76"/>
                <a:gd name="T6" fmla="*/ 191 w 192"/>
                <a:gd name="T7" fmla="*/ 59 h 76"/>
                <a:gd name="T8" fmla="*/ 191 w 192"/>
                <a:gd name="T9" fmla="*/ 76 h 76"/>
                <a:gd name="T10" fmla="*/ 166 w 192"/>
                <a:gd name="T11" fmla="*/ 65 h 76"/>
                <a:gd name="T12" fmla="*/ 110 w 192"/>
                <a:gd name="T13" fmla="*/ 37 h 76"/>
                <a:gd name="T14" fmla="*/ 51 w 192"/>
                <a:gd name="T15" fmla="*/ 21 h 76"/>
                <a:gd name="T16" fmla="*/ 0 w 192"/>
                <a:gd name="T17" fmla="*/ 13 h 76"/>
                <a:gd name="T18" fmla="*/ 2 w 192"/>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76">
                  <a:moveTo>
                    <a:pt x="2" y="0"/>
                  </a:moveTo>
                  <a:cubicBezTo>
                    <a:pt x="2" y="0"/>
                    <a:pt x="49" y="4"/>
                    <a:pt x="85" y="15"/>
                  </a:cubicBezTo>
                  <a:cubicBezTo>
                    <a:pt x="121" y="26"/>
                    <a:pt x="133" y="31"/>
                    <a:pt x="141" y="37"/>
                  </a:cubicBezTo>
                  <a:cubicBezTo>
                    <a:pt x="148" y="43"/>
                    <a:pt x="190" y="59"/>
                    <a:pt x="191" y="59"/>
                  </a:cubicBezTo>
                  <a:cubicBezTo>
                    <a:pt x="192" y="59"/>
                    <a:pt x="191" y="76"/>
                    <a:pt x="191" y="76"/>
                  </a:cubicBezTo>
                  <a:cubicBezTo>
                    <a:pt x="191" y="76"/>
                    <a:pt x="177" y="70"/>
                    <a:pt x="166" y="65"/>
                  </a:cubicBezTo>
                  <a:cubicBezTo>
                    <a:pt x="154" y="59"/>
                    <a:pt x="121" y="42"/>
                    <a:pt x="110" y="37"/>
                  </a:cubicBezTo>
                  <a:cubicBezTo>
                    <a:pt x="99" y="33"/>
                    <a:pt x="70" y="24"/>
                    <a:pt x="51" y="21"/>
                  </a:cubicBezTo>
                  <a:cubicBezTo>
                    <a:pt x="32" y="18"/>
                    <a:pt x="0" y="13"/>
                    <a:pt x="0" y="13"/>
                  </a:cubicBezTo>
                  <a:lnTo>
                    <a:pt x="2" y="0"/>
                  </a:lnTo>
                  <a:close/>
                </a:path>
              </a:pathLst>
            </a:custGeom>
            <a:solidFill>
              <a:srgbClr val="FFF5EE"/>
            </a:solidFill>
            <a:ln w="6350" cap="flat">
              <a:solidFill>
                <a:srgbClr val="FF66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78" name="Freeform 174"/>
            <p:cNvSpPr>
              <a:spLocks/>
            </p:cNvSpPr>
            <p:nvPr/>
          </p:nvSpPr>
          <p:spPr bwMode="auto">
            <a:xfrm>
              <a:off x="3283" y="2810"/>
              <a:ext cx="738" cy="395"/>
            </a:xfrm>
            <a:custGeom>
              <a:avLst/>
              <a:gdLst>
                <a:gd name="T0" fmla="*/ 42 w 234"/>
                <a:gd name="T1" fmla="*/ 3 h 126"/>
                <a:gd name="T2" fmla="*/ 40 w 234"/>
                <a:gd name="T3" fmla="*/ 8 h 126"/>
                <a:gd name="T4" fmla="*/ 40 w 234"/>
                <a:gd name="T5" fmla="*/ 16 h 126"/>
                <a:gd name="T6" fmla="*/ 34 w 234"/>
                <a:gd name="T7" fmla="*/ 22 h 126"/>
                <a:gd name="T8" fmla="*/ 31 w 234"/>
                <a:gd name="T9" fmla="*/ 28 h 126"/>
                <a:gd name="T10" fmla="*/ 28 w 234"/>
                <a:gd name="T11" fmla="*/ 33 h 126"/>
                <a:gd name="T12" fmla="*/ 28 w 234"/>
                <a:gd name="T13" fmla="*/ 40 h 126"/>
                <a:gd name="T14" fmla="*/ 24 w 234"/>
                <a:gd name="T15" fmla="*/ 45 h 126"/>
                <a:gd name="T16" fmla="*/ 22 w 234"/>
                <a:gd name="T17" fmla="*/ 52 h 126"/>
                <a:gd name="T18" fmla="*/ 18 w 234"/>
                <a:gd name="T19" fmla="*/ 57 h 126"/>
                <a:gd name="T20" fmla="*/ 13 w 234"/>
                <a:gd name="T21" fmla="*/ 64 h 126"/>
                <a:gd name="T22" fmla="*/ 4 w 234"/>
                <a:gd name="T23" fmla="*/ 72 h 126"/>
                <a:gd name="T24" fmla="*/ 0 w 234"/>
                <a:gd name="T25" fmla="*/ 79 h 126"/>
                <a:gd name="T26" fmla="*/ 0 w 234"/>
                <a:gd name="T27" fmla="*/ 80 h 126"/>
                <a:gd name="T28" fmla="*/ 12 w 234"/>
                <a:gd name="T29" fmla="*/ 85 h 126"/>
                <a:gd name="T30" fmla="*/ 20 w 234"/>
                <a:gd name="T31" fmla="*/ 82 h 126"/>
                <a:gd name="T32" fmla="*/ 28 w 234"/>
                <a:gd name="T33" fmla="*/ 89 h 126"/>
                <a:gd name="T34" fmla="*/ 38 w 234"/>
                <a:gd name="T35" fmla="*/ 83 h 126"/>
                <a:gd name="T36" fmla="*/ 44 w 234"/>
                <a:gd name="T37" fmla="*/ 87 h 126"/>
                <a:gd name="T38" fmla="*/ 53 w 234"/>
                <a:gd name="T39" fmla="*/ 83 h 126"/>
                <a:gd name="T40" fmla="*/ 59 w 234"/>
                <a:gd name="T41" fmla="*/ 89 h 126"/>
                <a:gd name="T42" fmla="*/ 67 w 234"/>
                <a:gd name="T43" fmla="*/ 84 h 126"/>
                <a:gd name="T44" fmla="*/ 75 w 234"/>
                <a:gd name="T45" fmla="*/ 90 h 126"/>
                <a:gd name="T46" fmla="*/ 88 w 234"/>
                <a:gd name="T47" fmla="*/ 94 h 126"/>
                <a:gd name="T48" fmla="*/ 99 w 234"/>
                <a:gd name="T49" fmla="*/ 94 h 126"/>
                <a:gd name="T50" fmla="*/ 103 w 234"/>
                <a:gd name="T51" fmla="*/ 103 h 126"/>
                <a:gd name="T52" fmla="*/ 119 w 234"/>
                <a:gd name="T53" fmla="*/ 110 h 126"/>
                <a:gd name="T54" fmla="*/ 132 w 234"/>
                <a:gd name="T55" fmla="*/ 114 h 126"/>
                <a:gd name="T56" fmla="*/ 133 w 234"/>
                <a:gd name="T57" fmla="*/ 114 h 126"/>
                <a:gd name="T58" fmla="*/ 147 w 234"/>
                <a:gd name="T59" fmla="*/ 114 h 126"/>
                <a:gd name="T60" fmla="*/ 152 w 234"/>
                <a:gd name="T61" fmla="*/ 111 h 126"/>
                <a:gd name="T62" fmla="*/ 161 w 234"/>
                <a:gd name="T63" fmla="*/ 115 h 126"/>
                <a:gd name="T64" fmla="*/ 169 w 234"/>
                <a:gd name="T65" fmla="*/ 109 h 126"/>
                <a:gd name="T66" fmla="*/ 178 w 234"/>
                <a:gd name="T67" fmla="*/ 112 h 126"/>
                <a:gd name="T68" fmla="*/ 186 w 234"/>
                <a:gd name="T69" fmla="*/ 105 h 126"/>
                <a:gd name="T70" fmla="*/ 196 w 234"/>
                <a:gd name="T71" fmla="*/ 112 h 126"/>
                <a:gd name="T72" fmla="*/ 211 w 234"/>
                <a:gd name="T73" fmla="*/ 118 h 126"/>
                <a:gd name="T74" fmla="*/ 224 w 234"/>
                <a:gd name="T75" fmla="*/ 126 h 126"/>
                <a:gd name="T76" fmla="*/ 234 w 234"/>
                <a:gd name="T77" fmla="*/ 124 h 126"/>
                <a:gd name="T78" fmla="*/ 234 w 234"/>
                <a:gd name="T79" fmla="*/ 65 h 126"/>
                <a:gd name="T80" fmla="*/ 177 w 234"/>
                <a:gd name="T81" fmla="*/ 38 h 126"/>
                <a:gd name="T82" fmla="*/ 109 w 234"/>
                <a:gd name="T83" fmla="*/ 13 h 126"/>
                <a:gd name="T84" fmla="*/ 42 w 234"/>
                <a:gd name="T85"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4" h="126">
                  <a:moveTo>
                    <a:pt x="42" y="3"/>
                  </a:moveTo>
                  <a:cubicBezTo>
                    <a:pt x="42" y="3"/>
                    <a:pt x="40" y="5"/>
                    <a:pt x="40" y="8"/>
                  </a:cubicBezTo>
                  <a:cubicBezTo>
                    <a:pt x="40" y="12"/>
                    <a:pt x="43" y="14"/>
                    <a:pt x="40" y="16"/>
                  </a:cubicBezTo>
                  <a:cubicBezTo>
                    <a:pt x="37" y="18"/>
                    <a:pt x="36" y="20"/>
                    <a:pt x="34" y="22"/>
                  </a:cubicBezTo>
                  <a:cubicBezTo>
                    <a:pt x="32" y="25"/>
                    <a:pt x="33" y="28"/>
                    <a:pt x="31" y="28"/>
                  </a:cubicBezTo>
                  <a:cubicBezTo>
                    <a:pt x="30" y="28"/>
                    <a:pt x="28" y="30"/>
                    <a:pt x="28" y="33"/>
                  </a:cubicBezTo>
                  <a:cubicBezTo>
                    <a:pt x="29" y="36"/>
                    <a:pt x="30" y="39"/>
                    <a:pt x="28" y="40"/>
                  </a:cubicBezTo>
                  <a:cubicBezTo>
                    <a:pt x="27" y="40"/>
                    <a:pt x="24" y="40"/>
                    <a:pt x="24" y="45"/>
                  </a:cubicBezTo>
                  <a:cubicBezTo>
                    <a:pt x="24" y="49"/>
                    <a:pt x="22" y="52"/>
                    <a:pt x="22" y="52"/>
                  </a:cubicBezTo>
                  <a:cubicBezTo>
                    <a:pt x="22" y="52"/>
                    <a:pt x="18" y="51"/>
                    <a:pt x="18" y="57"/>
                  </a:cubicBezTo>
                  <a:cubicBezTo>
                    <a:pt x="17" y="63"/>
                    <a:pt x="14" y="64"/>
                    <a:pt x="13" y="64"/>
                  </a:cubicBezTo>
                  <a:cubicBezTo>
                    <a:pt x="11" y="64"/>
                    <a:pt x="6" y="69"/>
                    <a:pt x="4" y="72"/>
                  </a:cubicBezTo>
                  <a:cubicBezTo>
                    <a:pt x="2" y="75"/>
                    <a:pt x="0" y="79"/>
                    <a:pt x="0" y="79"/>
                  </a:cubicBezTo>
                  <a:cubicBezTo>
                    <a:pt x="0" y="80"/>
                    <a:pt x="0" y="80"/>
                    <a:pt x="0" y="80"/>
                  </a:cubicBezTo>
                  <a:cubicBezTo>
                    <a:pt x="0" y="80"/>
                    <a:pt x="12" y="80"/>
                    <a:pt x="12" y="85"/>
                  </a:cubicBezTo>
                  <a:cubicBezTo>
                    <a:pt x="12" y="85"/>
                    <a:pt x="16" y="82"/>
                    <a:pt x="20" y="82"/>
                  </a:cubicBezTo>
                  <a:cubicBezTo>
                    <a:pt x="24" y="82"/>
                    <a:pt x="28" y="89"/>
                    <a:pt x="28" y="89"/>
                  </a:cubicBezTo>
                  <a:cubicBezTo>
                    <a:pt x="28" y="89"/>
                    <a:pt x="34" y="82"/>
                    <a:pt x="38" y="83"/>
                  </a:cubicBezTo>
                  <a:cubicBezTo>
                    <a:pt x="43" y="84"/>
                    <a:pt x="44" y="87"/>
                    <a:pt x="44" y="87"/>
                  </a:cubicBezTo>
                  <a:cubicBezTo>
                    <a:pt x="44" y="87"/>
                    <a:pt x="48" y="83"/>
                    <a:pt x="53" y="83"/>
                  </a:cubicBezTo>
                  <a:cubicBezTo>
                    <a:pt x="58" y="83"/>
                    <a:pt x="59" y="89"/>
                    <a:pt x="59" y="89"/>
                  </a:cubicBezTo>
                  <a:cubicBezTo>
                    <a:pt x="59" y="89"/>
                    <a:pt x="64" y="84"/>
                    <a:pt x="67" y="84"/>
                  </a:cubicBezTo>
                  <a:cubicBezTo>
                    <a:pt x="70" y="85"/>
                    <a:pt x="75" y="90"/>
                    <a:pt x="75" y="90"/>
                  </a:cubicBezTo>
                  <a:cubicBezTo>
                    <a:pt x="75" y="90"/>
                    <a:pt x="88" y="89"/>
                    <a:pt x="88" y="94"/>
                  </a:cubicBezTo>
                  <a:cubicBezTo>
                    <a:pt x="88" y="94"/>
                    <a:pt x="94" y="90"/>
                    <a:pt x="99" y="94"/>
                  </a:cubicBezTo>
                  <a:cubicBezTo>
                    <a:pt x="105" y="97"/>
                    <a:pt x="103" y="103"/>
                    <a:pt x="103" y="103"/>
                  </a:cubicBezTo>
                  <a:cubicBezTo>
                    <a:pt x="103" y="103"/>
                    <a:pt x="114" y="97"/>
                    <a:pt x="119" y="110"/>
                  </a:cubicBezTo>
                  <a:cubicBezTo>
                    <a:pt x="119" y="110"/>
                    <a:pt x="132" y="110"/>
                    <a:pt x="132" y="114"/>
                  </a:cubicBezTo>
                  <a:cubicBezTo>
                    <a:pt x="132" y="118"/>
                    <a:pt x="133" y="114"/>
                    <a:pt x="133" y="114"/>
                  </a:cubicBezTo>
                  <a:cubicBezTo>
                    <a:pt x="133" y="114"/>
                    <a:pt x="140" y="110"/>
                    <a:pt x="147" y="114"/>
                  </a:cubicBezTo>
                  <a:cubicBezTo>
                    <a:pt x="147" y="114"/>
                    <a:pt x="148" y="112"/>
                    <a:pt x="152" y="111"/>
                  </a:cubicBezTo>
                  <a:cubicBezTo>
                    <a:pt x="156" y="110"/>
                    <a:pt x="161" y="115"/>
                    <a:pt x="161" y="115"/>
                  </a:cubicBezTo>
                  <a:cubicBezTo>
                    <a:pt x="161" y="115"/>
                    <a:pt x="163" y="110"/>
                    <a:pt x="169" y="109"/>
                  </a:cubicBezTo>
                  <a:cubicBezTo>
                    <a:pt x="175" y="108"/>
                    <a:pt x="178" y="112"/>
                    <a:pt x="178" y="112"/>
                  </a:cubicBezTo>
                  <a:cubicBezTo>
                    <a:pt x="178" y="112"/>
                    <a:pt x="181" y="105"/>
                    <a:pt x="186" y="105"/>
                  </a:cubicBezTo>
                  <a:cubicBezTo>
                    <a:pt x="191" y="106"/>
                    <a:pt x="196" y="112"/>
                    <a:pt x="196" y="112"/>
                  </a:cubicBezTo>
                  <a:cubicBezTo>
                    <a:pt x="196" y="112"/>
                    <a:pt x="209" y="112"/>
                    <a:pt x="211" y="118"/>
                  </a:cubicBezTo>
                  <a:cubicBezTo>
                    <a:pt x="211" y="118"/>
                    <a:pt x="225" y="121"/>
                    <a:pt x="224" y="126"/>
                  </a:cubicBezTo>
                  <a:cubicBezTo>
                    <a:pt x="224" y="126"/>
                    <a:pt x="232" y="123"/>
                    <a:pt x="234" y="124"/>
                  </a:cubicBezTo>
                  <a:cubicBezTo>
                    <a:pt x="234" y="65"/>
                    <a:pt x="234" y="65"/>
                    <a:pt x="234" y="65"/>
                  </a:cubicBezTo>
                  <a:cubicBezTo>
                    <a:pt x="234" y="65"/>
                    <a:pt x="202" y="51"/>
                    <a:pt x="177" y="38"/>
                  </a:cubicBezTo>
                  <a:cubicBezTo>
                    <a:pt x="152" y="25"/>
                    <a:pt x="144" y="23"/>
                    <a:pt x="109" y="13"/>
                  </a:cubicBezTo>
                  <a:cubicBezTo>
                    <a:pt x="109" y="13"/>
                    <a:pt x="43" y="0"/>
                    <a:pt x="42" y="3"/>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80" name="Freeform 176"/>
            <p:cNvSpPr>
              <a:spLocks/>
            </p:cNvSpPr>
            <p:nvPr/>
          </p:nvSpPr>
          <p:spPr bwMode="auto">
            <a:xfrm>
              <a:off x="2016" y="3848"/>
              <a:ext cx="139" cy="24"/>
            </a:xfrm>
            <a:custGeom>
              <a:avLst/>
              <a:gdLst>
                <a:gd name="T0" fmla="*/ 1 w 59"/>
                <a:gd name="T1" fmla="*/ 0 h 10"/>
                <a:gd name="T2" fmla="*/ 59 w 59"/>
                <a:gd name="T3" fmla="*/ 0 h 10"/>
                <a:gd name="T4" fmla="*/ 59 w 59"/>
                <a:gd name="T5" fmla="*/ 10 h 10"/>
                <a:gd name="T6" fmla="*/ 0 w 59"/>
                <a:gd name="T7" fmla="*/ 10 h 10"/>
                <a:gd name="T8" fmla="*/ 1 w 59"/>
                <a:gd name="T9" fmla="*/ 0 h 10"/>
              </a:gdLst>
              <a:ahLst/>
              <a:cxnLst>
                <a:cxn ang="0">
                  <a:pos x="T0" y="T1"/>
                </a:cxn>
                <a:cxn ang="0">
                  <a:pos x="T2" y="T3"/>
                </a:cxn>
                <a:cxn ang="0">
                  <a:pos x="T4" y="T5"/>
                </a:cxn>
                <a:cxn ang="0">
                  <a:pos x="T6" y="T7"/>
                </a:cxn>
                <a:cxn ang="0">
                  <a:pos x="T8" y="T9"/>
                </a:cxn>
              </a:cxnLst>
              <a:rect l="0" t="0" r="r" b="b"/>
              <a:pathLst>
                <a:path w="59" h="10">
                  <a:moveTo>
                    <a:pt x="1" y="0"/>
                  </a:moveTo>
                  <a:lnTo>
                    <a:pt x="59" y="0"/>
                  </a:lnTo>
                  <a:lnTo>
                    <a:pt x="59" y="10"/>
                  </a:lnTo>
                  <a:lnTo>
                    <a:pt x="0" y="10"/>
                  </a:lnTo>
                  <a:lnTo>
                    <a:pt x="1" y="0"/>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81" name="Freeform 177"/>
            <p:cNvSpPr>
              <a:spLocks/>
            </p:cNvSpPr>
            <p:nvPr/>
          </p:nvSpPr>
          <p:spPr bwMode="auto">
            <a:xfrm>
              <a:off x="2155" y="3829"/>
              <a:ext cx="188" cy="43"/>
            </a:xfrm>
            <a:custGeom>
              <a:avLst/>
              <a:gdLst>
                <a:gd name="T0" fmla="*/ 0 w 60"/>
                <a:gd name="T1" fmla="*/ 6 h 14"/>
                <a:gd name="T2" fmla="*/ 30 w 60"/>
                <a:gd name="T3" fmla="*/ 4 h 14"/>
                <a:gd name="T4" fmla="*/ 59 w 60"/>
                <a:gd name="T5" fmla="*/ 0 h 14"/>
                <a:gd name="T6" fmla="*/ 60 w 60"/>
                <a:gd name="T7" fmla="*/ 9 h 14"/>
                <a:gd name="T8" fmla="*/ 28 w 60"/>
                <a:gd name="T9" fmla="*/ 13 h 14"/>
                <a:gd name="T10" fmla="*/ 0 w 60"/>
                <a:gd name="T11" fmla="*/ 13 h 14"/>
                <a:gd name="T12" fmla="*/ 0 w 60"/>
                <a:gd name="T13" fmla="*/ 6 h 14"/>
              </a:gdLst>
              <a:ahLst/>
              <a:cxnLst>
                <a:cxn ang="0">
                  <a:pos x="T0" y="T1"/>
                </a:cxn>
                <a:cxn ang="0">
                  <a:pos x="T2" y="T3"/>
                </a:cxn>
                <a:cxn ang="0">
                  <a:pos x="T4" y="T5"/>
                </a:cxn>
                <a:cxn ang="0">
                  <a:pos x="T6" y="T7"/>
                </a:cxn>
                <a:cxn ang="0">
                  <a:pos x="T8" y="T9"/>
                </a:cxn>
                <a:cxn ang="0">
                  <a:pos x="T10" y="T11"/>
                </a:cxn>
                <a:cxn ang="0">
                  <a:pos x="T12" y="T13"/>
                </a:cxn>
              </a:cxnLst>
              <a:rect l="0" t="0" r="r" b="b"/>
              <a:pathLst>
                <a:path w="60" h="14">
                  <a:moveTo>
                    <a:pt x="0" y="6"/>
                  </a:moveTo>
                  <a:cubicBezTo>
                    <a:pt x="0" y="6"/>
                    <a:pt x="18" y="6"/>
                    <a:pt x="30" y="4"/>
                  </a:cubicBezTo>
                  <a:cubicBezTo>
                    <a:pt x="41" y="3"/>
                    <a:pt x="59" y="0"/>
                    <a:pt x="59" y="0"/>
                  </a:cubicBezTo>
                  <a:cubicBezTo>
                    <a:pt x="60" y="9"/>
                    <a:pt x="60" y="9"/>
                    <a:pt x="60" y="9"/>
                  </a:cubicBezTo>
                  <a:cubicBezTo>
                    <a:pt x="60" y="9"/>
                    <a:pt x="42" y="13"/>
                    <a:pt x="28" y="13"/>
                  </a:cubicBezTo>
                  <a:cubicBezTo>
                    <a:pt x="13" y="14"/>
                    <a:pt x="0" y="13"/>
                    <a:pt x="0" y="13"/>
                  </a:cubicBezTo>
                  <a:lnTo>
                    <a:pt x="0" y="6"/>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82" name="Freeform 178"/>
            <p:cNvSpPr>
              <a:spLocks/>
            </p:cNvSpPr>
            <p:nvPr/>
          </p:nvSpPr>
          <p:spPr bwMode="auto">
            <a:xfrm>
              <a:off x="2336" y="3796"/>
              <a:ext cx="177" cy="62"/>
            </a:xfrm>
            <a:custGeom>
              <a:avLst/>
              <a:gdLst>
                <a:gd name="T0" fmla="*/ 0 w 56"/>
                <a:gd name="T1" fmla="*/ 9 h 19"/>
                <a:gd name="T2" fmla="*/ 54 w 56"/>
                <a:gd name="T3" fmla="*/ 0 h 19"/>
                <a:gd name="T4" fmla="*/ 56 w 56"/>
                <a:gd name="T5" fmla="*/ 9 h 19"/>
                <a:gd name="T6" fmla="*/ 2 w 56"/>
                <a:gd name="T7" fmla="*/ 19 h 19"/>
                <a:gd name="T8" fmla="*/ 0 w 56"/>
                <a:gd name="T9" fmla="*/ 9 h 19"/>
              </a:gdLst>
              <a:ahLst/>
              <a:cxnLst>
                <a:cxn ang="0">
                  <a:pos x="T0" y="T1"/>
                </a:cxn>
                <a:cxn ang="0">
                  <a:pos x="T2" y="T3"/>
                </a:cxn>
                <a:cxn ang="0">
                  <a:pos x="T4" y="T5"/>
                </a:cxn>
                <a:cxn ang="0">
                  <a:pos x="T6" y="T7"/>
                </a:cxn>
                <a:cxn ang="0">
                  <a:pos x="T8" y="T9"/>
                </a:cxn>
              </a:cxnLst>
              <a:rect l="0" t="0" r="r" b="b"/>
              <a:pathLst>
                <a:path w="56" h="19">
                  <a:moveTo>
                    <a:pt x="0" y="9"/>
                  </a:moveTo>
                  <a:cubicBezTo>
                    <a:pt x="0" y="9"/>
                    <a:pt x="41" y="3"/>
                    <a:pt x="54" y="0"/>
                  </a:cubicBezTo>
                  <a:cubicBezTo>
                    <a:pt x="56" y="9"/>
                    <a:pt x="56" y="9"/>
                    <a:pt x="56" y="9"/>
                  </a:cubicBezTo>
                  <a:cubicBezTo>
                    <a:pt x="2" y="19"/>
                    <a:pt x="2" y="19"/>
                    <a:pt x="2" y="19"/>
                  </a:cubicBezTo>
                  <a:lnTo>
                    <a:pt x="0" y="9"/>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83" name="Freeform 179"/>
            <p:cNvSpPr>
              <a:spLocks/>
            </p:cNvSpPr>
            <p:nvPr/>
          </p:nvSpPr>
          <p:spPr bwMode="auto">
            <a:xfrm>
              <a:off x="2511" y="3766"/>
              <a:ext cx="176" cy="59"/>
            </a:xfrm>
            <a:custGeom>
              <a:avLst/>
              <a:gdLst>
                <a:gd name="T0" fmla="*/ 0 w 56"/>
                <a:gd name="T1" fmla="*/ 10 h 19"/>
                <a:gd name="T2" fmla="*/ 56 w 56"/>
                <a:gd name="T3" fmla="*/ 0 h 19"/>
                <a:gd name="T4" fmla="*/ 56 w 56"/>
                <a:gd name="T5" fmla="*/ 10 h 19"/>
                <a:gd name="T6" fmla="*/ 1 w 56"/>
                <a:gd name="T7" fmla="*/ 19 h 19"/>
                <a:gd name="T8" fmla="*/ 0 w 56"/>
                <a:gd name="T9" fmla="*/ 10 h 19"/>
              </a:gdLst>
              <a:ahLst/>
              <a:cxnLst>
                <a:cxn ang="0">
                  <a:pos x="T0" y="T1"/>
                </a:cxn>
                <a:cxn ang="0">
                  <a:pos x="T2" y="T3"/>
                </a:cxn>
                <a:cxn ang="0">
                  <a:pos x="T4" y="T5"/>
                </a:cxn>
                <a:cxn ang="0">
                  <a:pos x="T6" y="T7"/>
                </a:cxn>
                <a:cxn ang="0">
                  <a:pos x="T8" y="T9"/>
                </a:cxn>
              </a:cxnLst>
              <a:rect l="0" t="0" r="r" b="b"/>
              <a:pathLst>
                <a:path w="56" h="19">
                  <a:moveTo>
                    <a:pt x="0" y="10"/>
                  </a:moveTo>
                  <a:cubicBezTo>
                    <a:pt x="0" y="10"/>
                    <a:pt x="36" y="2"/>
                    <a:pt x="56" y="0"/>
                  </a:cubicBezTo>
                  <a:cubicBezTo>
                    <a:pt x="56" y="10"/>
                    <a:pt x="56" y="10"/>
                    <a:pt x="56" y="10"/>
                  </a:cubicBezTo>
                  <a:cubicBezTo>
                    <a:pt x="56" y="10"/>
                    <a:pt x="7" y="17"/>
                    <a:pt x="1" y="19"/>
                  </a:cubicBezTo>
                  <a:lnTo>
                    <a:pt x="0" y="10"/>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84" name="Freeform 180"/>
            <p:cNvSpPr>
              <a:spLocks/>
            </p:cNvSpPr>
            <p:nvPr/>
          </p:nvSpPr>
          <p:spPr bwMode="auto">
            <a:xfrm>
              <a:off x="2683" y="3747"/>
              <a:ext cx="202" cy="47"/>
            </a:xfrm>
            <a:custGeom>
              <a:avLst/>
              <a:gdLst>
                <a:gd name="T0" fmla="*/ 0 w 64"/>
                <a:gd name="T1" fmla="*/ 6 h 15"/>
                <a:gd name="T2" fmla="*/ 64 w 64"/>
                <a:gd name="T3" fmla="*/ 0 h 15"/>
                <a:gd name="T4" fmla="*/ 64 w 64"/>
                <a:gd name="T5" fmla="*/ 10 h 15"/>
                <a:gd name="T6" fmla="*/ 2 w 64"/>
                <a:gd name="T7" fmla="*/ 15 h 15"/>
                <a:gd name="T8" fmla="*/ 0 w 64"/>
                <a:gd name="T9" fmla="*/ 6 h 15"/>
              </a:gdLst>
              <a:ahLst/>
              <a:cxnLst>
                <a:cxn ang="0">
                  <a:pos x="T0" y="T1"/>
                </a:cxn>
                <a:cxn ang="0">
                  <a:pos x="T2" y="T3"/>
                </a:cxn>
                <a:cxn ang="0">
                  <a:pos x="T4" y="T5"/>
                </a:cxn>
                <a:cxn ang="0">
                  <a:pos x="T6" y="T7"/>
                </a:cxn>
                <a:cxn ang="0">
                  <a:pos x="T8" y="T9"/>
                </a:cxn>
              </a:cxnLst>
              <a:rect l="0" t="0" r="r" b="b"/>
              <a:pathLst>
                <a:path w="64" h="15">
                  <a:moveTo>
                    <a:pt x="0" y="6"/>
                  </a:moveTo>
                  <a:cubicBezTo>
                    <a:pt x="0" y="6"/>
                    <a:pt x="48" y="0"/>
                    <a:pt x="64" y="0"/>
                  </a:cubicBezTo>
                  <a:cubicBezTo>
                    <a:pt x="64" y="10"/>
                    <a:pt x="64" y="10"/>
                    <a:pt x="64" y="10"/>
                  </a:cubicBezTo>
                  <a:cubicBezTo>
                    <a:pt x="64" y="10"/>
                    <a:pt x="10" y="14"/>
                    <a:pt x="2" y="15"/>
                  </a:cubicBezTo>
                  <a:lnTo>
                    <a:pt x="0" y="6"/>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85" name="Freeform 181"/>
            <p:cNvSpPr>
              <a:spLocks/>
            </p:cNvSpPr>
            <p:nvPr/>
          </p:nvSpPr>
          <p:spPr bwMode="auto">
            <a:xfrm>
              <a:off x="2885" y="3740"/>
              <a:ext cx="196" cy="38"/>
            </a:xfrm>
            <a:custGeom>
              <a:avLst/>
              <a:gdLst>
                <a:gd name="T0" fmla="*/ 0 w 62"/>
                <a:gd name="T1" fmla="*/ 2 h 12"/>
                <a:gd name="T2" fmla="*/ 62 w 62"/>
                <a:gd name="T3" fmla="*/ 4 h 12"/>
                <a:gd name="T4" fmla="*/ 61 w 62"/>
                <a:gd name="T5" fmla="*/ 12 h 12"/>
                <a:gd name="T6" fmla="*/ 0 w 62"/>
                <a:gd name="T7" fmla="*/ 12 h 12"/>
                <a:gd name="T8" fmla="*/ 0 w 62"/>
                <a:gd name="T9" fmla="*/ 2 h 12"/>
              </a:gdLst>
              <a:ahLst/>
              <a:cxnLst>
                <a:cxn ang="0">
                  <a:pos x="T0" y="T1"/>
                </a:cxn>
                <a:cxn ang="0">
                  <a:pos x="T2" y="T3"/>
                </a:cxn>
                <a:cxn ang="0">
                  <a:pos x="T4" y="T5"/>
                </a:cxn>
                <a:cxn ang="0">
                  <a:pos x="T6" y="T7"/>
                </a:cxn>
                <a:cxn ang="0">
                  <a:pos x="T8" y="T9"/>
                </a:cxn>
              </a:cxnLst>
              <a:rect l="0" t="0" r="r" b="b"/>
              <a:pathLst>
                <a:path w="62" h="12">
                  <a:moveTo>
                    <a:pt x="0" y="2"/>
                  </a:moveTo>
                  <a:cubicBezTo>
                    <a:pt x="0" y="2"/>
                    <a:pt x="41" y="0"/>
                    <a:pt x="62" y="4"/>
                  </a:cubicBezTo>
                  <a:cubicBezTo>
                    <a:pt x="61" y="12"/>
                    <a:pt x="61" y="12"/>
                    <a:pt x="61" y="12"/>
                  </a:cubicBezTo>
                  <a:cubicBezTo>
                    <a:pt x="61" y="12"/>
                    <a:pt x="11" y="10"/>
                    <a:pt x="0" y="12"/>
                  </a:cubicBezTo>
                  <a:lnTo>
                    <a:pt x="0" y="2"/>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86" name="Freeform 182"/>
            <p:cNvSpPr>
              <a:spLocks/>
            </p:cNvSpPr>
            <p:nvPr/>
          </p:nvSpPr>
          <p:spPr bwMode="auto">
            <a:xfrm>
              <a:off x="3076" y="3752"/>
              <a:ext cx="196" cy="54"/>
            </a:xfrm>
            <a:custGeom>
              <a:avLst/>
              <a:gdLst>
                <a:gd name="T0" fmla="*/ 0 w 62"/>
                <a:gd name="T1" fmla="*/ 0 h 17"/>
                <a:gd name="T2" fmla="*/ 62 w 62"/>
                <a:gd name="T3" fmla="*/ 9 h 17"/>
                <a:gd name="T4" fmla="*/ 62 w 62"/>
                <a:gd name="T5" fmla="*/ 17 h 17"/>
                <a:gd name="T6" fmla="*/ 0 w 62"/>
                <a:gd name="T7" fmla="*/ 7 h 17"/>
                <a:gd name="T8" fmla="*/ 0 w 62"/>
                <a:gd name="T9" fmla="*/ 0 h 17"/>
              </a:gdLst>
              <a:ahLst/>
              <a:cxnLst>
                <a:cxn ang="0">
                  <a:pos x="T0" y="T1"/>
                </a:cxn>
                <a:cxn ang="0">
                  <a:pos x="T2" y="T3"/>
                </a:cxn>
                <a:cxn ang="0">
                  <a:pos x="T4" y="T5"/>
                </a:cxn>
                <a:cxn ang="0">
                  <a:pos x="T6" y="T7"/>
                </a:cxn>
                <a:cxn ang="0">
                  <a:pos x="T8" y="T9"/>
                </a:cxn>
              </a:cxnLst>
              <a:rect l="0" t="0" r="r" b="b"/>
              <a:pathLst>
                <a:path w="62" h="17">
                  <a:moveTo>
                    <a:pt x="0" y="0"/>
                  </a:moveTo>
                  <a:cubicBezTo>
                    <a:pt x="0" y="0"/>
                    <a:pt x="43" y="5"/>
                    <a:pt x="62" y="9"/>
                  </a:cubicBezTo>
                  <a:cubicBezTo>
                    <a:pt x="62" y="17"/>
                    <a:pt x="62" y="17"/>
                    <a:pt x="62" y="17"/>
                  </a:cubicBezTo>
                  <a:cubicBezTo>
                    <a:pt x="62" y="17"/>
                    <a:pt x="10" y="8"/>
                    <a:pt x="0" y="7"/>
                  </a:cubicBezTo>
                  <a:lnTo>
                    <a:pt x="0" y="0"/>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87" name="Freeform 183"/>
            <p:cNvSpPr>
              <a:spLocks/>
            </p:cNvSpPr>
            <p:nvPr/>
          </p:nvSpPr>
          <p:spPr bwMode="auto">
            <a:xfrm>
              <a:off x="3271" y="3780"/>
              <a:ext cx="198" cy="70"/>
            </a:xfrm>
            <a:custGeom>
              <a:avLst/>
              <a:gdLst>
                <a:gd name="T0" fmla="*/ 0 w 198"/>
                <a:gd name="T1" fmla="*/ 0 h 70"/>
                <a:gd name="T2" fmla="*/ 195 w 198"/>
                <a:gd name="T3" fmla="*/ 38 h 70"/>
                <a:gd name="T4" fmla="*/ 196 w 198"/>
                <a:gd name="T5" fmla="*/ 65 h 70"/>
                <a:gd name="T6" fmla="*/ 3 w 198"/>
                <a:gd name="T7" fmla="*/ 25 h 70"/>
                <a:gd name="T8" fmla="*/ 0 w 198"/>
                <a:gd name="T9" fmla="*/ 0 h 70"/>
              </a:gdLst>
              <a:ahLst/>
              <a:cxnLst>
                <a:cxn ang="0">
                  <a:pos x="T0" y="T1"/>
                </a:cxn>
                <a:cxn ang="0">
                  <a:pos x="T2" y="T3"/>
                </a:cxn>
                <a:cxn ang="0">
                  <a:pos x="T4" y="T5"/>
                </a:cxn>
                <a:cxn ang="0">
                  <a:pos x="T6" y="T7"/>
                </a:cxn>
                <a:cxn ang="0">
                  <a:pos x="T8" y="T9"/>
                </a:cxn>
              </a:cxnLst>
              <a:rect l="0" t="0" r="r" b="b"/>
              <a:pathLst>
                <a:path w="198" h="70">
                  <a:moveTo>
                    <a:pt x="0" y="0"/>
                  </a:moveTo>
                  <a:cubicBezTo>
                    <a:pt x="0" y="0"/>
                    <a:pt x="170" y="35"/>
                    <a:pt x="195" y="38"/>
                  </a:cubicBezTo>
                  <a:cubicBezTo>
                    <a:pt x="198" y="70"/>
                    <a:pt x="196" y="65"/>
                    <a:pt x="196" y="65"/>
                  </a:cubicBezTo>
                  <a:cubicBezTo>
                    <a:pt x="196" y="65"/>
                    <a:pt x="16" y="35"/>
                    <a:pt x="3" y="25"/>
                  </a:cubicBezTo>
                  <a:lnTo>
                    <a:pt x="0" y="0"/>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88" name="Freeform 184"/>
            <p:cNvSpPr>
              <a:spLocks/>
            </p:cNvSpPr>
            <p:nvPr/>
          </p:nvSpPr>
          <p:spPr bwMode="auto">
            <a:xfrm>
              <a:off x="3467" y="3820"/>
              <a:ext cx="210" cy="61"/>
            </a:xfrm>
            <a:custGeom>
              <a:avLst/>
              <a:gdLst>
                <a:gd name="T0" fmla="*/ 0 w 67"/>
                <a:gd name="T1" fmla="*/ 0 h 20"/>
                <a:gd name="T2" fmla="*/ 67 w 67"/>
                <a:gd name="T3" fmla="*/ 10 h 20"/>
                <a:gd name="T4" fmla="*/ 66 w 67"/>
                <a:gd name="T5" fmla="*/ 20 h 20"/>
                <a:gd name="T6" fmla="*/ 0 w 67"/>
                <a:gd name="T7" fmla="*/ 8 h 20"/>
                <a:gd name="T8" fmla="*/ 0 w 67"/>
                <a:gd name="T9" fmla="*/ 0 h 20"/>
              </a:gdLst>
              <a:ahLst/>
              <a:cxnLst>
                <a:cxn ang="0">
                  <a:pos x="T0" y="T1"/>
                </a:cxn>
                <a:cxn ang="0">
                  <a:pos x="T2" y="T3"/>
                </a:cxn>
                <a:cxn ang="0">
                  <a:pos x="T4" y="T5"/>
                </a:cxn>
                <a:cxn ang="0">
                  <a:pos x="T6" y="T7"/>
                </a:cxn>
                <a:cxn ang="0">
                  <a:pos x="T8" y="T9"/>
                </a:cxn>
              </a:cxnLst>
              <a:rect l="0" t="0" r="r" b="b"/>
              <a:pathLst>
                <a:path w="67" h="20">
                  <a:moveTo>
                    <a:pt x="0" y="0"/>
                  </a:moveTo>
                  <a:cubicBezTo>
                    <a:pt x="0" y="0"/>
                    <a:pt x="54" y="10"/>
                    <a:pt x="67" y="10"/>
                  </a:cubicBezTo>
                  <a:cubicBezTo>
                    <a:pt x="66" y="20"/>
                    <a:pt x="66" y="20"/>
                    <a:pt x="66" y="20"/>
                  </a:cubicBezTo>
                  <a:cubicBezTo>
                    <a:pt x="66" y="20"/>
                    <a:pt x="7" y="10"/>
                    <a:pt x="0" y="8"/>
                  </a:cubicBezTo>
                  <a:lnTo>
                    <a:pt x="0" y="0"/>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89" name="Freeform 185"/>
            <p:cNvSpPr>
              <a:spLocks/>
            </p:cNvSpPr>
            <p:nvPr/>
          </p:nvSpPr>
          <p:spPr bwMode="auto">
            <a:xfrm>
              <a:off x="3672" y="3851"/>
              <a:ext cx="207" cy="49"/>
            </a:xfrm>
            <a:custGeom>
              <a:avLst/>
              <a:gdLst>
                <a:gd name="T0" fmla="*/ 2 w 66"/>
                <a:gd name="T1" fmla="*/ 0 h 16"/>
                <a:gd name="T2" fmla="*/ 66 w 66"/>
                <a:gd name="T3" fmla="*/ 6 h 16"/>
                <a:gd name="T4" fmla="*/ 65 w 66"/>
                <a:gd name="T5" fmla="*/ 16 h 16"/>
                <a:gd name="T6" fmla="*/ 0 w 66"/>
                <a:gd name="T7" fmla="*/ 9 h 16"/>
                <a:gd name="T8" fmla="*/ 2 w 66"/>
                <a:gd name="T9" fmla="*/ 0 h 16"/>
              </a:gdLst>
              <a:ahLst/>
              <a:cxnLst>
                <a:cxn ang="0">
                  <a:pos x="T0" y="T1"/>
                </a:cxn>
                <a:cxn ang="0">
                  <a:pos x="T2" y="T3"/>
                </a:cxn>
                <a:cxn ang="0">
                  <a:pos x="T4" y="T5"/>
                </a:cxn>
                <a:cxn ang="0">
                  <a:pos x="T6" y="T7"/>
                </a:cxn>
                <a:cxn ang="0">
                  <a:pos x="T8" y="T9"/>
                </a:cxn>
              </a:cxnLst>
              <a:rect l="0" t="0" r="r" b="b"/>
              <a:pathLst>
                <a:path w="66" h="16">
                  <a:moveTo>
                    <a:pt x="2" y="0"/>
                  </a:moveTo>
                  <a:cubicBezTo>
                    <a:pt x="2" y="0"/>
                    <a:pt x="48" y="5"/>
                    <a:pt x="66" y="6"/>
                  </a:cubicBezTo>
                  <a:cubicBezTo>
                    <a:pt x="65" y="16"/>
                    <a:pt x="65" y="16"/>
                    <a:pt x="65" y="16"/>
                  </a:cubicBezTo>
                  <a:cubicBezTo>
                    <a:pt x="0" y="9"/>
                    <a:pt x="0" y="9"/>
                    <a:pt x="0" y="9"/>
                  </a:cubicBezTo>
                  <a:lnTo>
                    <a:pt x="2" y="0"/>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90" name="Freeform 186"/>
            <p:cNvSpPr>
              <a:spLocks/>
            </p:cNvSpPr>
            <p:nvPr/>
          </p:nvSpPr>
          <p:spPr bwMode="auto">
            <a:xfrm>
              <a:off x="3872" y="3869"/>
              <a:ext cx="146" cy="45"/>
            </a:xfrm>
            <a:custGeom>
              <a:avLst/>
              <a:gdLst>
                <a:gd name="T0" fmla="*/ 0 w 146"/>
                <a:gd name="T1" fmla="*/ 0 h 45"/>
                <a:gd name="T2" fmla="*/ 146 w 146"/>
                <a:gd name="T3" fmla="*/ 10 h 45"/>
                <a:gd name="T4" fmla="*/ 146 w 146"/>
                <a:gd name="T5" fmla="*/ 45 h 45"/>
                <a:gd name="T6" fmla="*/ 0 w 146"/>
                <a:gd name="T7" fmla="*/ 29 h 45"/>
                <a:gd name="T8" fmla="*/ 0 w 146"/>
                <a:gd name="T9" fmla="*/ 0 h 45"/>
              </a:gdLst>
              <a:ahLst/>
              <a:cxnLst>
                <a:cxn ang="0">
                  <a:pos x="T0" y="T1"/>
                </a:cxn>
                <a:cxn ang="0">
                  <a:pos x="T2" y="T3"/>
                </a:cxn>
                <a:cxn ang="0">
                  <a:pos x="T4" y="T5"/>
                </a:cxn>
                <a:cxn ang="0">
                  <a:pos x="T6" y="T7"/>
                </a:cxn>
                <a:cxn ang="0">
                  <a:pos x="T8" y="T9"/>
                </a:cxn>
              </a:cxnLst>
              <a:rect l="0" t="0" r="r" b="b"/>
              <a:pathLst>
                <a:path w="146" h="45">
                  <a:moveTo>
                    <a:pt x="0" y="0"/>
                  </a:moveTo>
                  <a:lnTo>
                    <a:pt x="146" y="10"/>
                  </a:lnTo>
                  <a:lnTo>
                    <a:pt x="146" y="45"/>
                  </a:lnTo>
                  <a:lnTo>
                    <a:pt x="0" y="29"/>
                  </a:lnTo>
                  <a:lnTo>
                    <a:pt x="0" y="0"/>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91" name="Freeform 187"/>
            <p:cNvSpPr>
              <a:spLocks/>
            </p:cNvSpPr>
            <p:nvPr/>
          </p:nvSpPr>
          <p:spPr bwMode="auto">
            <a:xfrm>
              <a:off x="2018" y="3533"/>
              <a:ext cx="177" cy="68"/>
            </a:xfrm>
            <a:custGeom>
              <a:avLst/>
              <a:gdLst>
                <a:gd name="T0" fmla="*/ 0 w 56"/>
                <a:gd name="T1" fmla="*/ 11 h 22"/>
                <a:gd name="T2" fmla="*/ 27 w 56"/>
                <a:gd name="T3" fmla="*/ 7 h 22"/>
                <a:gd name="T4" fmla="*/ 53 w 56"/>
                <a:gd name="T5" fmla="*/ 2 h 22"/>
                <a:gd name="T6" fmla="*/ 55 w 56"/>
                <a:gd name="T7" fmla="*/ 10 h 22"/>
                <a:gd name="T8" fmla="*/ 34 w 56"/>
                <a:gd name="T9" fmla="*/ 17 h 22"/>
                <a:gd name="T10" fmla="*/ 11 w 56"/>
                <a:gd name="T11" fmla="*/ 21 h 22"/>
                <a:gd name="T12" fmla="*/ 0 w 56"/>
                <a:gd name="T13" fmla="*/ 22 h 22"/>
                <a:gd name="T14" fmla="*/ 0 w 56"/>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22">
                  <a:moveTo>
                    <a:pt x="0" y="11"/>
                  </a:moveTo>
                  <a:cubicBezTo>
                    <a:pt x="27" y="7"/>
                    <a:pt x="27" y="7"/>
                    <a:pt x="27" y="7"/>
                  </a:cubicBezTo>
                  <a:cubicBezTo>
                    <a:pt x="27" y="7"/>
                    <a:pt x="51" y="0"/>
                    <a:pt x="53" y="2"/>
                  </a:cubicBezTo>
                  <a:cubicBezTo>
                    <a:pt x="56" y="4"/>
                    <a:pt x="55" y="6"/>
                    <a:pt x="55" y="10"/>
                  </a:cubicBezTo>
                  <a:cubicBezTo>
                    <a:pt x="54" y="14"/>
                    <a:pt x="34" y="17"/>
                    <a:pt x="34" y="17"/>
                  </a:cubicBezTo>
                  <a:cubicBezTo>
                    <a:pt x="11" y="21"/>
                    <a:pt x="11" y="21"/>
                    <a:pt x="11" y="21"/>
                  </a:cubicBezTo>
                  <a:cubicBezTo>
                    <a:pt x="0" y="22"/>
                    <a:pt x="0" y="22"/>
                    <a:pt x="0" y="22"/>
                  </a:cubicBezTo>
                  <a:lnTo>
                    <a:pt x="0" y="11"/>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92" name="Freeform 188"/>
            <p:cNvSpPr>
              <a:spLocks/>
            </p:cNvSpPr>
            <p:nvPr/>
          </p:nvSpPr>
          <p:spPr bwMode="auto">
            <a:xfrm>
              <a:off x="2209" y="3460"/>
              <a:ext cx="210" cy="101"/>
            </a:xfrm>
            <a:custGeom>
              <a:avLst/>
              <a:gdLst>
                <a:gd name="T0" fmla="*/ 6 w 67"/>
                <a:gd name="T1" fmla="*/ 20 h 32"/>
                <a:gd name="T2" fmla="*/ 1 w 67"/>
                <a:gd name="T3" fmla="*/ 27 h 32"/>
                <a:gd name="T4" fmla="*/ 15 w 67"/>
                <a:gd name="T5" fmla="*/ 30 h 32"/>
                <a:gd name="T6" fmla="*/ 64 w 67"/>
                <a:gd name="T7" fmla="*/ 11 h 32"/>
                <a:gd name="T8" fmla="*/ 57 w 67"/>
                <a:gd name="T9" fmla="*/ 3 h 32"/>
                <a:gd name="T10" fmla="*/ 6 w 67"/>
                <a:gd name="T11" fmla="*/ 20 h 32"/>
              </a:gdLst>
              <a:ahLst/>
              <a:cxnLst>
                <a:cxn ang="0">
                  <a:pos x="T0" y="T1"/>
                </a:cxn>
                <a:cxn ang="0">
                  <a:pos x="T2" y="T3"/>
                </a:cxn>
                <a:cxn ang="0">
                  <a:pos x="T4" y="T5"/>
                </a:cxn>
                <a:cxn ang="0">
                  <a:pos x="T6" y="T7"/>
                </a:cxn>
                <a:cxn ang="0">
                  <a:pos x="T8" y="T9"/>
                </a:cxn>
                <a:cxn ang="0">
                  <a:pos x="T10" y="T11"/>
                </a:cxn>
              </a:cxnLst>
              <a:rect l="0" t="0" r="r" b="b"/>
              <a:pathLst>
                <a:path w="67" h="32">
                  <a:moveTo>
                    <a:pt x="6" y="20"/>
                  </a:moveTo>
                  <a:cubicBezTo>
                    <a:pt x="6" y="20"/>
                    <a:pt x="0" y="21"/>
                    <a:pt x="1" y="27"/>
                  </a:cubicBezTo>
                  <a:cubicBezTo>
                    <a:pt x="3" y="32"/>
                    <a:pt x="8" y="32"/>
                    <a:pt x="15" y="30"/>
                  </a:cubicBezTo>
                  <a:cubicBezTo>
                    <a:pt x="22" y="27"/>
                    <a:pt x="62" y="14"/>
                    <a:pt x="64" y="11"/>
                  </a:cubicBezTo>
                  <a:cubicBezTo>
                    <a:pt x="65" y="9"/>
                    <a:pt x="67" y="0"/>
                    <a:pt x="57" y="3"/>
                  </a:cubicBezTo>
                  <a:cubicBezTo>
                    <a:pt x="47" y="6"/>
                    <a:pt x="6" y="20"/>
                    <a:pt x="6" y="20"/>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93" name="Freeform 189"/>
            <p:cNvSpPr>
              <a:spLocks/>
            </p:cNvSpPr>
            <p:nvPr/>
          </p:nvSpPr>
          <p:spPr bwMode="auto">
            <a:xfrm>
              <a:off x="2449" y="3401"/>
              <a:ext cx="205" cy="77"/>
            </a:xfrm>
            <a:custGeom>
              <a:avLst/>
              <a:gdLst>
                <a:gd name="T0" fmla="*/ 5 w 65"/>
                <a:gd name="T1" fmla="*/ 13 h 25"/>
                <a:gd name="T2" fmla="*/ 1 w 65"/>
                <a:gd name="T3" fmla="*/ 20 h 25"/>
                <a:gd name="T4" fmla="*/ 12 w 65"/>
                <a:gd name="T5" fmla="*/ 23 h 25"/>
                <a:gd name="T6" fmla="*/ 56 w 65"/>
                <a:gd name="T7" fmla="*/ 12 h 25"/>
                <a:gd name="T8" fmla="*/ 65 w 65"/>
                <a:gd name="T9" fmla="*/ 7 h 25"/>
                <a:gd name="T10" fmla="*/ 53 w 65"/>
                <a:gd name="T11" fmla="*/ 2 h 25"/>
                <a:gd name="T12" fmla="*/ 5 w 65"/>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65" h="25">
                  <a:moveTo>
                    <a:pt x="5" y="13"/>
                  </a:moveTo>
                  <a:cubicBezTo>
                    <a:pt x="5" y="13"/>
                    <a:pt x="0" y="16"/>
                    <a:pt x="1" y="20"/>
                  </a:cubicBezTo>
                  <a:cubicBezTo>
                    <a:pt x="2" y="24"/>
                    <a:pt x="5" y="25"/>
                    <a:pt x="12" y="23"/>
                  </a:cubicBezTo>
                  <a:cubicBezTo>
                    <a:pt x="19" y="21"/>
                    <a:pt x="56" y="12"/>
                    <a:pt x="56" y="12"/>
                  </a:cubicBezTo>
                  <a:cubicBezTo>
                    <a:pt x="56" y="12"/>
                    <a:pt x="65" y="10"/>
                    <a:pt x="65" y="7"/>
                  </a:cubicBezTo>
                  <a:cubicBezTo>
                    <a:pt x="65" y="4"/>
                    <a:pt x="64" y="0"/>
                    <a:pt x="53" y="2"/>
                  </a:cubicBezTo>
                  <a:cubicBezTo>
                    <a:pt x="43" y="4"/>
                    <a:pt x="5" y="13"/>
                    <a:pt x="5" y="13"/>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94" name="Freeform 190"/>
            <p:cNvSpPr>
              <a:spLocks/>
            </p:cNvSpPr>
            <p:nvPr/>
          </p:nvSpPr>
          <p:spPr bwMode="auto">
            <a:xfrm>
              <a:off x="2718" y="3375"/>
              <a:ext cx="233" cy="45"/>
            </a:xfrm>
            <a:custGeom>
              <a:avLst/>
              <a:gdLst>
                <a:gd name="T0" fmla="*/ 6 w 74"/>
                <a:gd name="T1" fmla="*/ 3 h 14"/>
                <a:gd name="T2" fmla="*/ 0 w 74"/>
                <a:gd name="T3" fmla="*/ 9 h 14"/>
                <a:gd name="T4" fmla="*/ 9 w 74"/>
                <a:gd name="T5" fmla="*/ 14 h 14"/>
                <a:gd name="T6" fmla="*/ 67 w 74"/>
                <a:gd name="T7" fmla="*/ 12 h 14"/>
                <a:gd name="T8" fmla="*/ 74 w 74"/>
                <a:gd name="T9" fmla="*/ 8 h 14"/>
                <a:gd name="T10" fmla="*/ 65 w 74"/>
                <a:gd name="T11" fmla="*/ 0 h 14"/>
                <a:gd name="T12" fmla="*/ 6 w 74"/>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74" h="14">
                  <a:moveTo>
                    <a:pt x="6" y="3"/>
                  </a:moveTo>
                  <a:cubicBezTo>
                    <a:pt x="6" y="3"/>
                    <a:pt x="0" y="4"/>
                    <a:pt x="0" y="9"/>
                  </a:cubicBezTo>
                  <a:cubicBezTo>
                    <a:pt x="0" y="14"/>
                    <a:pt x="3" y="14"/>
                    <a:pt x="9" y="14"/>
                  </a:cubicBezTo>
                  <a:cubicBezTo>
                    <a:pt x="15" y="14"/>
                    <a:pt x="67" y="12"/>
                    <a:pt x="67" y="12"/>
                  </a:cubicBezTo>
                  <a:cubicBezTo>
                    <a:pt x="67" y="12"/>
                    <a:pt x="74" y="11"/>
                    <a:pt x="74" y="8"/>
                  </a:cubicBezTo>
                  <a:cubicBezTo>
                    <a:pt x="74" y="5"/>
                    <a:pt x="74" y="0"/>
                    <a:pt x="65" y="0"/>
                  </a:cubicBezTo>
                  <a:cubicBezTo>
                    <a:pt x="56" y="0"/>
                    <a:pt x="6" y="3"/>
                    <a:pt x="6" y="3"/>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95" name="Freeform 191"/>
            <p:cNvSpPr>
              <a:spLocks/>
            </p:cNvSpPr>
            <p:nvPr/>
          </p:nvSpPr>
          <p:spPr bwMode="auto">
            <a:xfrm>
              <a:off x="2975" y="3375"/>
              <a:ext cx="219" cy="54"/>
            </a:xfrm>
            <a:custGeom>
              <a:avLst/>
              <a:gdLst>
                <a:gd name="T0" fmla="*/ 5 w 69"/>
                <a:gd name="T1" fmla="*/ 0 h 17"/>
                <a:gd name="T2" fmla="*/ 0 w 69"/>
                <a:gd name="T3" fmla="*/ 5 h 17"/>
                <a:gd name="T4" fmla="*/ 11 w 69"/>
                <a:gd name="T5" fmla="*/ 10 h 17"/>
                <a:gd name="T6" fmla="*/ 43 w 69"/>
                <a:gd name="T7" fmla="*/ 13 h 17"/>
                <a:gd name="T8" fmla="*/ 63 w 69"/>
                <a:gd name="T9" fmla="*/ 17 h 17"/>
                <a:gd name="T10" fmla="*/ 68 w 69"/>
                <a:gd name="T11" fmla="*/ 12 h 17"/>
                <a:gd name="T12" fmla="*/ 58 w 69"/>
                <a:gd name="T13" fmla="*/ 4 h 17"/>
                <a:gd name="T14" fmla="*/ 5 w 69"/>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7">
                  <a:moveTo>
                    <a:pt x="5" y="0"/>
                  </a:moveTo>
                  <a:cubicBezTo>
                    <a:pt x="5" y="0"/>
                    <a:pt x="1" y="0"/>
                    <a:pt x="0" y="5"/>
                  </a:cubicBezTo>
                  <a:cubicBezTo>
                    <a:pt x="0" y="9"/>
                    <a:pt x="4" y="10"/>
                    <a:pt x="11" y="10"/>
                  </a:cubicBezTo>
                  <a:cubicBezTo>
                    <a:pt x="18" y="10"/>
                    <a:pt x="43" y="13"/>
                    <a:pt x="43" y="13"/>
                  </a:cubicBezTo>
                  <a:cubicBezTo>
                    <a:pt x="63" y="17"/>
                    <a:pt x="63" y="17"/>
                    <a:pt x="63" y="17"/>
                  </a:cubicBezTo>
                  <a:cubicBezTo>
                    <a:pt x="63" y="17"/>
                    <a:pt x="69" y="16"/>
                    <a:pt x="68" y="12"/>
                  </a:cubicBezTo>
                  <a:cubicBezTo>
                    <a:pt x="67" y="8"/>
                    <a:pt x="67" y="6"/>
                    <a:pt x="58" y="4"/>
                  </a:cubicBezTo>
                  <a:cubicBezTo>
                    <a:pt x="50" y="3"/>
                    <a:pt x="10" y="0"/>
                    <a:pt x="5" y="0"/>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96" name="Freeform 192"/>
            <p:cNvSpPr>
              <a:spLocks/>
            </p:cNvSpPr>
            <p:nvPr/>
          </p:nvSpPr>
          <p:spPr bwMode="auto">
            <a:xfrm>
              <a:off x="3241" y="3403"/>
              <a:ext cx="214" cy="94"/>
            </a:xfrm>
            <a:custGeom>
              <a:avLst/>
              <a:gdLst>
                <a:gd name="T0" fmla="*/ 3 w 68"/>
                <a:gd name="T1" fmla="*/ 6 h 30"/>
                <a:gd name="T2" fmla="*/ 12 w 68"/>
                <a:gd name="T3" fmla="*/ 2 h 30"/>
                <a:gd name="T4" fmla="*/ 55 w 68"/>
                <a:gd name="T5" fmla="*/ 14 h 30"/>
                <a:gd name="T6" fmla="*/ 67 w 68"/>
                <a:gd name="T7" fmla="*/ 24 h 30"/>
                <a:gd name="T8" fmla="*/ 51 w 68"/>
                <a:gd name="T9" fmla="*/ 26 h 30"/>
                <a:gd name="T10" fmla="*/ 12 w 68"/>
                <a:gd name="T11" fmla="*/ 15 h 30"/>
                <a:gd name="T12" fmla="*/ 3 w 68"/>
                <a:gd name="T13" fmla="*/ 6 h 30"/>
              </a:gdLst>
              <a:ahLst/>
              <a:cxnLst>
                <a:cxn ang="0">
                  <a:pos x="T0" y="T1"/>
                </a:cxn>
                <a:cxn ang="0">
                  <a:pos x="T2" y="T3"/>
                </a:cxn>
                <a:cxn ang="0">
                  <a:pos x="T4" y="T5"/>
                </a:cxn>
                <a:cxn ang="0">
                  <a:pos x="T6" y="T7"/>
                </a:cxn>
                <a:cxn ang="0">
                  <a:pos x="T8" y="T9"/>
                </a:cxn>
                <a:cxn ang="0">
                  <a:pos x="T10" y="T11"/>
                </a:cxn>
                <a:cxn ang="0">
                  <a:pos x="T12" y="T13"/>
                </a:cxn>
              </a:cxnLst>
              <a:rect l="0" t="0" r="r" b="b"/>
              <a:pathLst>
                <a:path w="68" h="30">
                  <a:moveTo>
                    <a:pt x="3" y="6"/>
                  </a:moveTo>
                  <a:cubicBezTo>
                    <a:pt x="3" y="6"/>
                    <a:pt x="4" y="0"/>
                    <a:pt x="12" y="2"/>
                  </a:cubicBezTo>
                  <a:cubicBezTo>
                    <a:pt x="20" y="5"/>
                    <a:pt x="55" y="14"/>
                    <a:pt x="55" y="14"/>
                  </a:cubicBezTo>
                  <a:cubicBezTo>
                    <a:pt x="55" y="14"/>
                    <a:pt x="68" y="17"/>
                    <a:pt x="67" y="24"/>
                  </a:cubicBezTo>
                  <a:cubicBezTo>
                    <a:pt x="66" y="30"/>
                    <a:pt x="60" y="29"/>
                    <a:pt x="51" y="26"/>
                  </a:cubicBezTo>
                  <a:cubicBezTo>
                    <a:pt x="42" y="22"/>
                    <a:pt x="12" y="15"/>
                    <a:pt x="12" y="15"/>
                  </a:cubicBezTo>
                  <a:cubicBezTo>
                    <a:pt x="12" y="15"/>
                    <a:pt x="0" y="13"/>
                    <a:pt x="3" y="6"/>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97" name="Freeform 193"/>
            <p:cNvSpPr>
              <a:spLocks/>
            </p:cNvSpPr>
            <p:nvPr/>
          </p:nvSpPr>
          <p:spPr bwMode="auto">
            <a:xfrm>
              <a:off x="3486" y="3469"/>
              <a:ext cx="214" cy="104"/>
            </a:xfrm>
            <a:custGeom>
              <a:avLst/>
              <a:gdLst>
                <a:gd name="T0" fmla="*/ 8 w 68"/>
                <a:gd name="T1" fmla="*/ 3 h 33"/>
                <a:gd name="T2" fmla="*/ 0 w 68"/>
                <a:gd name="T3" fmla="*/ 6 h 33"/>
                <a:gd name="T4" fmla="*/ 9 w 68"/>
                <a:gd name="T5" fmla="*/ 15 h 33"/>
                <a:gd name="T6" fmla="*/ 49 w 68"/>
                <a:gd name="T7" fmla="*/ 28 h 33"/>
                <a:gd name="T8" fmla="*/ 67 w 68"/>
                <a:gd name="T9" fmla="*/ 27 h 33"/>
                <a:gd name="T10" fmla="*/ 57 w 68"/>
                <a:gd name="T11" fmla="*/ 18 h 33"/>
                <a:gd name="T12" fmla="*/ 8 w 68"/>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68" h="33">
                  <a:moveTo>
                    <a:pt x="8" y="3"/>
                  </a:moveTo>
                  <a:cubicBezTo>
                    <a:pt x="8" y="3"/>
                    <a:pt x="0" y="0"/>
                    <a:pt x="0" y="6"/>
                  </a:cubicBezTo>
                  <a:cubicBezTo>
                    <a:pt x="0" y="12"/>
                    <a:pt x="3" y="14"/>
                    <a:pt x="9" y="15"/>
                  </a:cubicBezTo>
                  <a:cubicBezTo>
                    <a:pt x="15" y="17"/>
                    <a:pt x="49" y="28"/>
                    <a:pt x="49" y="28"/>
                  </a:cubicBezTo>
                  <a:cubicBezTo>
                    <a:pt x="49" y="28"/>
                    <a:pt x="67" y="33"/>
                    <a:pt x="67" y="27"/>
                  </a:cubicBezTo>
                  <a:cubicBezTo>
                    <a:pt x="68" y="21"/>
                    <a:pt x="63" y="21"/>
                    <a:pt x="57" y="18"/>
                  </a:cubicBezTo>
                  <a:cubicBezTo>
                    <a:pt x="51" y="16"/>
                    <a:pt x="8" y="3"/>
                    <a:pt x="8" y="3"/>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98" name="Freeform 194"/>
            <p:cNvSpPr>
              <a:spLocks/>
            </p:cNvSpPr>
            <p:nvPr/>
          </p:nvSpPr>
          <p:spPr bwMode="auto">
            <a:xfrm>
              <a:off x="3721" y="3551"/>
              <a:ext cx="196" cy="76"/>
            </a:xfrm>
            <a:custGeom>
              <a:avLst/>
              <a:gdLst>
                <a:gd name="T0" fmla="*/ 7 w 62"/>
                <a:gd name="T1" fmla="*/ 1 h 24"/>
                <a:gd name="T2" fmla="*/ 1 w 62"/>
                <a:gd name="T3" fmla="*/ 5 h 24"/>
                <a:gd name="T4" fmla="*/ 22 w 62"/>
                <a:gd name="T5" fmla="*/ 15 h 24"/>
                <a:gd name="T6" fmla="*/ 62 w 62"/>
                <a:gd name="T7" fmla="*/ 18 h 24"/>
                <a:gd name="T8" fmla="*/ 54 w 62"/>
                <a:gd name="T9" fmla="*/ 10 h 24"/>
                <a:gd name="T10" fmla="*/ 7 w 62"/>
                <a:gd name="T11" fmla="*/ 1 h 24"/>
              </a:gdLst>
              <a:ahLst/>
              <a:cxnLst>
                <a:cxn ang="0">
                  <a:pos x="T0" y="T1"/>
                </a:cxn>
                <a:cxn ang="0">
                  <a:pos x="T2" y="T3"/>
                </a:cxn>
                <a:cxn ang="0">
                  <a:pos x="T4" y="T5"/>
                </a:cxn>
                <a:cxn ang="0">
                  <a:pos x="T6" y="T7"/>
                </a:cxn>
                <a:cxn ang="0">
                  <a:pos x="T8" y="T9"/>
                </a:cxn>
                <a:cxn ang="0">
                  <a:pos x="T10" y="T11"/>
                </a:cxn>
              </a:cxnLst>
              <a:rect l="0" t="0" r="r" b="b"/>
              <a:pathLst>
                <a:path w="62" h="24">
                  <a:moveTo>
                    <a:pt x="7" y="1"/>
                  </a:moveTo>
                  <a:cubicBezTo>
                    <a:pt x="7" y="1"/>
                    <a:pt x="2" y="0"/>
                    <a:pt x="1" y="5"/>
                  </a:cubicBezTo>
                  <a:cubicBezTo>
                    <a:pt x="0" y="11"/>
                    <a:pt x="10" y="12"/>
                    <a:pt x="22" y="15"/>
                  </a:cubicBezTo>
                  <a:cubicBezTo>
                    <a:pt x="34" y="17"/>
                    <a:pt x="61" y="24"/>
                    <a:pt x="62" y="18"/>
                  </a:cubicBezTo>
                  <a:cubicBezTo>
                    <a:pt x="62" y="13"/>
                    <a:pt x="62" y="12"/>
                    <a:pt x="54" y="10"/>
                  </a:cubicBezTo>
                  <a:cubicBezTo>
                    <a:pt x="46" y="9"/>
                    <a:pt x="7" y="1"/>
                    <a:pt x="7" y="1"/>
                  </a:cubicBez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499" name="Freeform 195"/>
            <p:cNvSpPr>
              <a:spLocks/>
            </p:cNvSpPr>
            <p:nvPr/>
          </p:nvSpPr>
          <p:spPr bwMode="auto">
            <a:xfrm>
              <a:off x="3964" y="3582"/>
              <a:ext cx="57" cy="42"/>
            </a:xfrm>
            <a:custGeom>
              <a:avLst/>
              <a:gdLst>
                <a:gd name="T0" fmla="*/ 16 w 18"/>
                <a:gd name="T1" fmla="*/ 2 h 13"/>
                <a:gd name="T2" fmla="*/ 0 w 18"/>
                <a:gd name="T3" fmla="*/ 5 h 13"/>
                <a:gd name="T4" fmla="*/ 18 w 18"/>
                <a:gd name="T5" fmla="*/ 13 h 13"/>
                <a:gd name="T6" fmla="*/ 18 w 18"/>
                <a:gd name="T7" fmla="*/ 2 h 13"/>
                <a:gd name="T8" fmla="*/ 16 w 18"/>
                <a:gd name="T9" fmla="*/ 2 h 13"/>
              </a:gdLst>
              <a:ahLst/>
              <a:cxnLst>
                <a:cxn ang="0">
                  <a:pos x="T0" y="T1"/>
                </a:cxn>
                <a:cxn ang="0">
                  <a:pos x="T2" y="T3"/>
                </a:cxn>
                <a:cxn ang="0">
                  <a:pos x="T4" y="T5"/>
                </a:cxn>
                <a:cxn ang="0">
                  <a:pos x="T6" y="T7"/>
                </a:cxn>
                <a:cxn ang="0">
                  <a:pos x="T8" y="T9"/>
                </a:cxn>
              </a:cxnLst>
              <a:rect l="0" t="0" r="r" b="b"/>
              <a:pathLst>
                <a:path w="18" h="13">
                  <a:moveTo>
                    <a:pt x="16" y="2"/>
                  </a:moveTo>
                  <a:cubicBezTo>
                    <a:pt x="16" y="2"/>
                    <a:pt x="1" y="0"/>
                    <a:pt x="0" y="5"/>
                  </a:cubicBezTo>
                  <a:cubicBezTo>
                    <a:pt x="0" y="9"/>
                    <a:pt x="2" y="13"/>
                    <a:pt x="18" y="13"/>
                  </a:cubicBezTo>
                  <a:cubicBezTo>
                    <a:pt x="18" y="2"/>
                    <a:pt x="18" y="2"/>
                    <a:pt x="18" y="2"/>
                  </a:cubicBezTo>
                  <a:lnTo>
                    <a:pt x="16" y="2"/>
                  </a:lnTo>
                  <a:close/>
                </a:path>
              </a:pathLst>
            </a:custGeom>
            <a:solidFill>
              <a:srgbClr val="FF6699"/>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05" name="Freeform 201"/>
            <p:cNvSpPr>
              <a:spLocks/>
            </p:cNvSpPr>
            <p:nvPr/>
          </p:nvSpPr>
          <p:spPr bwMode="auto">
            <a:xfrm>
              <a:off x="2138" y="3601"/>
              <a:ext cx="139" cy="139"/>
            </a:xfrm>
            <a:custGeom>
              <a:avLst/>
              <a:gdLst>
                <a:gd name="T0" fmla="*/ 2 w 44"/>
                <a:gd name="T1" fmla="*/ 18 h 44"/>
                <a:gd name="T2" fmla="*/ 15 w 44"/>
                <a:gd name="T3" fmla="*/ 3 h 44"/>
                <a:gd name="T4" fmla="*/ 43 w 44"/>
                <a:gd name="T5" fmla="*/ 22 h 44"/>
                <a:gd name="T6" fmla="*/ 17 w 44"/>
                <a:gd name="T7" fmla="*/ 41 h 44"/>
                <a:gd name="T8" fmla="*/ 2 w 44"/>
                <a:gd name="T9" fmla="*/ 18 h 44"/>
              </a:gdLst>
              <a:ahLst/>
              <a:cxnLst>
                <a:cxn ang="0">
                  <a:pos x="T0" y="T1"/>
                </a:cxn>
                <a:cxn ang="0">
                  <a:pos x="T2" y="T3"/>
                </a:cxn>
                <a:cxn ang="0">
                  <a:pos x="T4" y="T5"/>
                </a:cxn>
                <a:cxn ang="0">
                  <a:pos x="T6" y="T7"/>
                </a:cxn>
                <a:cxn ang="0">
                  <a:pos x="T8" y="T9"/>
                </a:cxn>
              </a:cxnLst>
              <a:rect l="0" t="0" r="r" b="b"/>
              <a:pathLst>
                <a:path w="44" h="44">
                  <a:moveTo>
                    <a:pt x="2" y="18"/>
                  </a:moveTo>
                  <a:cubicBezTo>
                    <a:pt x="2" y="18"/>
                    <a:pt x="6" y="7"/>
                    <a:pt x="15" y="3"/>
                  </a:cubicBezTo>
                  <a:cubicBezTo>
                    <a:pt x="25" y="0"/>
                    <a:pt x="41" y="6"/>
                    <a:pt x="43" y="22"/>
                  </a:cubicBezTo>
                  <a:cubicBezTo>
                    <a:pt x="44" y="37"/>
                    <a:pt x="24" y="44"/>
                    <a:pt x="17" y="41"/>
                  </a:cubicBezTo>
                  <a:cubicBezTo>
                    <a:pt x="10" y="38"/>
                    <a:pt x="0" y="34"/>
                    <a:pt x="2" y="18"/>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07" name="Freeform 203"/>
            <p:cNvSpPr>
              <a:spLocks/>
            </p:cNvSpPr>
            <p:nvPr/>
          </p:nvSpPr>
          <p:spPr bwMode="auto">
            <a:xfrm>
              <a:off x="2209" y="3665"/>
              <a:ext cx="125" cy="134"/>
            </a:xfrm>
            <a:custGeom>
              <a:avLst/>
              <a:gdLst>
                <a:gd name="T0" fmla="*/ 21 w 40"/>
                <a:gd name="T1" fmla="*/ 3 h 43"/>
                <a:gd name="T2" fmla="*/ 34 w 40"/>
                <a:gd name="T3" fmla="*/ 7 h 43"/>
                <a:gd name="T4" fmla="*/ 23 w 40"/>
                <a:gd name="T5" fmla="*/ 38 h 43"/>
                <a:gd name="T6" fmla="*/ 0 w 40"/>
                <a:gd name="T7" fmla="*/ 27 h 43"/>
                <a:gd name="T8" fmla="*/ 21 w 40"/>
                <a:gd name="T9" fmla="*/ 3 h 43"/>
              </a:gdLst>
              <a:ahLst/>
              <a:cxnLst>
                <a:cxn ang="0">
                  <a:pos x="T0" y="T1"/>
                </a:cxn>
                <a:cxn ang="0">
                  <a:pos x="T2" y="T3"/>
                </a:cxn>
                <a:cxn ang="0">
                  <a:pos x="T4" y="T5"/>
                </a:cxn>
                <a:cxn ang="0">
                  <a:pos x="T6" y="T7"/>
                </a:cxn>
                <a:cxn ang="0">
                  <a:pos x="T8" y="T9"/>
                </a:cxn>
              </a:cxnLst>
              <a:rect l="0" t="0" r="r" b="b"/>
              <a:pathLst>
                <a:path w="40" h="43">
                  <a:moveTo>
                    <a:pt x="21" y="3"/>
                  </a:moveTo>
                  <a:cubicBezTo>
                    <a:pt x="21" y="3"/>
                    <a:pt x="27" y="0"/>
                    <a:pt x="34" y="7"/>
                  </a:cubicBezTo>
                  <a:cubicBezTo>
                    <a:pt x="40" y="15"/>
                    <a:pt x="37" y="34"/>
                    <a:pt x="23" y="38"/>
                  </a:cubicBezTo>
                  <a:cubicBezTo>
                    <a:pt x="8" y="43"/>
                    <a:pt x="0" y="33"/>
                    <a:pt x="0" y="27"/>
                  </a:cubicBezTo>
                  <a:cubicBezTo>
                    <a:pt x="0" y="22"/>
                    <a:pt x="3" y="5"/>
                    <a:pt x="21" y="3"/>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09" name="Freeform 205"/>
            <p:cNvSpPr>
              <a:spLocks/>
            </p:cNvSpPr>
            <p:nvPr/>
          </p:nvSpPr>
          <p:spPr bwMode="auto">
            <a:xfrm>
              <a:off x="2306" y="3646"/>
              <a:ext cx="162" cy="120"/>
            </a:xfrm>
            <a:custGeom>
              <a:avLst/>
              <a:gdLst>
                <a:gd name="T0" fmla="*/ 2 w 52"/>
                <a:gd name="T1" fmla="*/ 13 h 38"/>
                <a:gd name="T2" fmla="*/ 14 w 52"/>
                <a:gd name="T3" fmla="*/ 2 h 38"/>
                <a:gd name="T4" fmla="*/ 46 w 52"/>
                <a:gd name="T5" fmla="*/ 14 h 38"/>
                <a:gd name="T6" fmla="*/ 23 w 52"/>
                <a:gd name="T7" fmla="*/ 35 h 38"/>
                <a:gd name="T8" fmla="*/ 2 w 52"/>
                <a:gd name="T9" fmla="*/ 13 h 38"/>
              </a:gdLst>
              <a:ahLst/>
              <a:cxnLst>
                <a:cxn ang="0">
                  <a:pos x="T0" y="T1"/>
                </a:cxn>
                <a:cxn ang="0">
                  <a:pos x="T2" y="T3"/>
                </a:cxn>
                <a:cxn ang="0">
                  <a:pos x="T4" y="T5"/>
                </a:cxn>
                <a:cxn ang="0">
                  <a:pos x="T6" y="T7"/>
                </a:cxn>
                <a:cxn ang="0">
                  <a:pos x="T8" y="T9"/>
                </a:cxn>
              </a:cxnLst>
              <a:rect l="0" t="0" r="r" b="b"/>
              <a:pathLst>
                <a:path w="52" h="38">
                  <a:moveTo>
                    <a:pt x="2" y="13"/>
                  </a:moveTo>
                  <a:cubicBezTo>
                    <a:pt x="2" y="13"/>
                    <a:pt x="5" y="5"/>
                    <a:pt x="14" y="2"/>
                  </a:cubicBezTo>
                  <a:cubicBezTo>
                    <a:pt x="23" y="0"/>
                    <a:pt x="40" y="2"/>
                    <a:pt x="46" y="14"/>
                  </a:cubicBezTo>
                  <a:cubicBezTo>
                    <a:pt x="52" y="26"/>
                    <a:pt x="39" y="38"/>
                    <a:pt x="23" y="35"/>
                  </a:cubicBezTo>
                  <a:cubicBezTo>
                    <a:pt x="7" y="32"/>
                    <a:pt x="0" y="25"/>
                    <a:pt x="2" y="13"/>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11" name="Freeform 207"/>
            <p:cNvSpPr>
              <a:spLocks/>
            </p:cNvSpPr>
            <p:nvPr/>
          </p:nvSpPr>
          <p:spPr bwMode="auto">
            <a:xfrm>
              <a:off x="2532" y="3653"/>
              <a:ext cx="127" cy="113"/>
            </a:xfrm>
            <a:custGeom>
              <a:avLst/>
              <a:gdLst>
                <a:gd name="T0" fmla="*/ 0 w 40"/>
                <a:gd name="T1" fmla="*/ 15 h 36"/>
                <a:gd name="T2" fmla="*/ 15 w 40"/>
                <a:gd name="T3" fmla="*/ 1 h 36"/>
                <a:gd name="T4" fmla="*/ 40 w 40"/>
                <a:gd name="T5" fmla="*/ 18 h 36"/>
                <a:gd name="T6" fmla="*/ 18 w 40"/>
                <a:gd name="T7" fmla="*/ 33 h 36"/>
                <a:gd name="T8" fmla="*/ 0 w 40"/>
                <a:gd name="T9" fmla="*/ 15 h 36"/>
              </a:gdLst>
              <a:ahLst/>
              <a:cxnLst>
                <a:cxn ang="0">
                  <a:pos x="T0" y="T1"/>
                </a:cxn>
                <a:cxn ang="0">
                  <a:pos x="T2" y="T3"/>
                </a:cxn>
                <a:cxn ang="0">
                  <a:pos x="T4" y="T5"/>
                </a:cxn>
                <a:cxn ang="0">
                  <a:pos x="T6" y="T7"/>
                </a:cxn>
                <a:cxn ang="0">
                  <a:pos x="T8" y="T9"/>
                </a:cxn>
              </a:cxnLst>
              <a:rect l="0" t="0" r="r" b="b"/>
              <a:pathLst>
                <a:path w="40" h="36">
                  <a:moveTo>
                    <a:pt x="0" y="15"/>
                  </a:moveTo>
                  <a:cubicBezTo>
                    <a:pt x="0" y="15"/>
                    <a:pt x="3" y="2"/>
                    <a:pt x="15" y="1"/>
                  </a:cubicBezTo>
                  <a:cubicBezTo>
                    <a:pt x="28" y="0"/>
                    <a:pt x="40" y="8"/>
                    <a:pt x="40" y="18"/>
                  </a:cubicBezTo>
                  <a:cubicBezTo>
                    <a:pt x="40" y="28"/>
                    <a:pt x="31" y="36"/>
                    <a:pt x="18" y="33"/>
                  </a:cubicBezTo>
                  <a:cubicBezTo>
                    <a:pt x="4" y="31"/>
                    <a:pt x="0" y="25"/>
                    <a:pt x="0" y="15"/>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13" name="Freeform 209"/>
            <p:cNvSpPr>
              <a:spLocks/>
            </p:cNvSpPr>
            <p:nvPr/>
          </p:nvSpPr>
          <p:spPr bwMode="auto">
            <a:xfrm>
              <a:off x="2624" y="3533"/>
              <a:ext cx="134" cy="134"/>
            </a:xfrm>
            <a:custGeom>
              <a:avLst/>
              <a:gdLst>
                <a:gd name="T0" fmla="*/ 0 w 43"/>
                <a:gd name="T1" fmla="*/ 26 h 43"/>
                <a:gd name="T2" fmla="*/ 0 w 43"/>
                <a:gd name="T3" fmla="*/ 24 h 43"/>
                <a:gd name="T4" fmla="*/ 7 w 43"/>
                <a:gd name="T5" fmla="*/ 11 h 43"/>
                <a:gd name="T6" fmla="*/ 36 w 43"/>
                <a:gd name="T7" fmla="*/ 10 h 43"/>
                <a:gd name="T8" fmla="*/ 23 w 43"/>
                <a:gd name="T9" fmla="*/ 38 h 43"/>
                <a:gd name="T10" fmla="*/ 0 w 43"/>
                <a:gd name="T11" fmla="*/ 26 h 43"/>
              </a:gdLst>
              <a:ahLst/>
              <a:cxnLst>
                <a:cxn ang="0">
                  <a:pos x="T0" y="T1"/>
                </a:cxn>
                <a:cxn ang="0">
                  <a:pos x="T2" y="T3"/>
                </a:cxn>
                <a:cxn ang="0">
                  <a:pos x="T4" y="T5"/>
                </a:cxn>
                <a:cxn ang="0">
                  <a:pos x="T6" y="T7"/>
                </a:cxn>
                <a:cxn ang="0">
                  <a:pos x="T8" y="T9"/>
                </a:cxn>
                <a:cxn ang="0">
                  <a:pos x="T10" y="T11"/>
                </a:cxn>
              </a:cxnLst>
              <a:rect l="0" t="0" r="r" b="b"/>
              <a:pathLst>
                <a:path w="43" h="43">
                  <a:moveTo>
                    <a:pt x="0" y="26"/>
                  </a:moveTo>
                  <a:cubicBezTo>
                    <a:pt x="0" y="26"/>
                    <a:pt x="0" y="25"/>
                    <a:pt x="0" y="24"/>
                  </a:cubicBezTo>
                  <a:cubicBezTo>
                    <a:pt x="0" y="22"/>
                    <a:pt x="1" y="16"/>
                    <a:pt x="7" y="11"/>
                  </a:cubicBezTo>
                  <a:cubicBezTo>
                    <a:pt x="15" y="4"/>
                    <a:pt x="29" y="0"/>
                    <a:pt x="36" y="10"/>
                  </a:cubicBezTo>
                  <a:cubicBezTo>
                    <a:pt x="43" y="20"/>
                    <a:pt x="37" y="33"/>
                    <a:pt x="23" y="38"/>
                  </a:cubicBezTo>
                  <a:cubicBezTo>
                    <a:pt x="10" y="43"/>
                    <a:pt x="0" y="33"/>
                    <a:pt x="0" y="26"/>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15" name="Freeform 211"/>
            <p:cNvSpPr>
              <a:spLocks/>
            </p:cNvSpPr>
            <p:nvPr/>
          </p:nvSpPr>
          <p:spPr bwMode="auto">
            <a:xfrm>
              <a:off x="2699" y="3431"/>
              <a:ext cx="144" cy="139"/>
            </a:xfrm>
            <a:custGeom>
              <a:avLst/>
              <a:gdLst>
                <a:gd name="T0" fmla="*/ 6 w 46"/>
                <a:gd name="T1" fmla="*/ 7 h 44"/>
                <a:gd name="T2" fmla="*/ 9 w 46"/>
                <a:gd name="T3" fmla="*/ 29 h 44"/>
                <a:gd name="T4" fmla="*/ 44 w 46"/>
                <a:gd name="T5" fmla="*/ 36 h 44"/>
                <a:gd name="T6" fmla="*/ 29 w 46"/>
                <a:gd name="T7" fmla="*/ 7 h 44"/>
                <a:gd name="T8" fmla="*/ 6 w 46"/>
                <a:gd name="T9" fmla="*/ 7 h 44"/>
              </a:gdLst>
              <a:ahLst/>
              <a:cxnLst>
                <a:cxn ang="0">
                  <a:pos x="T0" y="T1"/>
                </a:cxn>
                <a:cxn ang="0">
                  <a:pos x="T2" y="T3"/>
                </a:cxn>
                <a:cxn ang="0">
                  <a:pos x="T4" y="T5"/>
                </a:cxn>
                <a:cxn ang="0">
                  <a:pos x="T6" y="T7"/>
                </a:cxn>
                <a:cxn ang="0">
                  <a:pos x="T8" y="T9"/>
                </a:cxn>
              </a:cxnLst>
              <a:rect l="0" t="0" r="r" b="b"/>
              <a:pathLst>
                <a:path w="46" h="44">
                  <a:moveTo>
                    <a:pt x="6" y="7"/>
                  </a:moveTo>
                  <a:cubicBezTo>
                    <a:pt x="6" y="7"/>
                    <a:pt x="0" y="17"/>
                    <a:pt x="9" y="29"/>
                  </a:cubicBezTo>
                  <a:cubicBezTo>
                    <a:pt x="19" y="41"/>
                    <a:pt x="42" y="44"/>
                    <a:pt x="44" y="36"/>
                  </a:cubicBezTo>
                  <a:cubicBezTo>
                    <a:pt x="46" y="28"/>
                    <a:pt x="44" y="13"/>
                    <a:pt x="29" y="7"/>
                  </a:cubicBezTo>
                  <a:cubicBezTo>
                    <a:pt x="14" y="0"/>
                    <a:pt x="10" y="4"/>
                    <a:pt x="6" y="7"/>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17" name="Freeform 213"/>
            <p:cNvSpPr>
              <a:spLocks/>
            </p:cNvSpPr>
            <p:nvPr/>
          </p:nvSpPr>
          <p:spPr bwMode="auto">
            <a:xfrm>
              <a:off x="2763" y="3610"/>
              <a:ext cx="136" cy="130"/>
            </a:xfrm>
            <a:custGeom>
              <a:avLst/>
              <a:gdLst>
                <a:gd name="T0" fmla="*/ 3 w 44"/>
                <a:gd name="T1" fmla="*/ 26 h 41"/>
                <a:gd name="T2" fmla="*/ 10 w 44"/>
                <a:gd name="T3" fmla="*/ 9 h 41"/>
                <a:gd name="T4" fmla="*/ 41 w 44"/>
                <a:gd name="T5" fmla="*/ 15 h 41"/>
                <a:gd name="T6" fmla="*/ 26 w 44"/>
                <a:gd name="T7" fmla="*/ 38 h 41"/>
                <a:gd name="T8" fmla="*/ 3 w 44"/>
                <a:gd name="T9" fmla="*/ 26 h 41"/>
              </a:gdLst>
              <a:ahLst/>
              <a:cxnLst>
                <a:cxn ang="0">
                  <a:pos x="T0" y="T1"/>
                </a:cxn>
                <a:cxn ang="0">
                  <a:pos x="T2" y="T3"/>
                </a:cxn>
                <a:cxn ang="0">
                  <a:pos x="T4" y="T5"/>
                </a:cxn>
                <a:cxn ang="0">
                  <a:pos x="T6" y="T7"/>
                </a:cxn>
                <a:cxn ang="0">
                  <a:pos x="T8" y="T9"/>
                </a:cxn>
              </a:cxnLst>
              <a:rect l="0" t="0" r="r" b="b"/>
              <a:pathLst>
                <a:path w="44" h="41">
                  <a:moveTo>
                    <a:pt x="3" y="26"/>
                  </a:moveTo>
                  <a:cubicBezTo>
                    <a:pt x="3" y="26"/>
                    <a:pt x="0" y="17"/>
                    <a:pt x="10" y="9"/>
                  </a:cubicBezTo>
                  <a:cubicBezTo>
                    <a:pt x="21" y="0"/>
                    <a:pt x="39" y="6"/>
                    <a:pt x="41" y="15"/>
                  </a:cubicBezTo>
                  <a:cubicBezTo>
                    <a:pt x="44" y="24"/>
                    <a:pt x="36" y="36"/>
                    <a:pt x="26" y="38"/>
                  </a:cubicBezTo>
                  <a:cubicBezTo>
                    <a:pt x="17" y="41"/>
                    <a:pt x="4" y="37"/>
                    <a:pt x="3" y="26"/>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19" name="Freeform 215"/>
            <p:cNvSpPr>
              <a:spLocks/>
            </p:cNvSpPr>
            <p:nvPr/>
          </p:nvSpPr>
          <p:spPr bwMode="auto">
            <a:xfrm>
              <a:off x="2942" y="3596"/>
              <a:ext cx="134" cy="118"/>
            </a:xfrm>
            <a:custGeom>
              <a:avLst/>
              <a:gdLst>
                <a:gd name="T0" fmla="*/ 0 w 43"/>
                <a:gd name="T1" fmla="*/ 16 h 38"/>
                <a:gd name="T2" fmla="*/ 20 w 43"/>
                <a:gd name="T3" fmla="*/ 3 h 38"/>
                <a:gd name="T4" fmla="*/ 38 w 43"/>
                <a:gd name="T5" fmla="*/ 28 h 38"/>
                <a:gd name="T6" fmla="*/ 13 w 43"/>
                <a:gd name="T7" fmla="*/ 34 h 38"/>
                <a:gd name="T8" fmla="*/ 0 w 43"/>
                <a:gd name="T9" fmla="*/ 16 h 38"/>
              </a:gdLst>
              <a:ahLst/>
              <a:cxnLst>
                <a:cxn ang="0">
                  <a:pos x="T0" y="T1"/>
                </a:cxn>
                <a:cxn ang="0">
                  <a:pos x="T2" y="T3"/>
                </a:cxn>
                <a:cxn ang="0">
                  <a:pos x="T4" y="T5"/>
                </a:cxn>
                <a:cxn ang="0">
                  <a:pos x="T6" y="T7"/>
                </a:cxn>
                <a:cxn ang="0">
                  <a:pos x="T8" y="T9"/>
                </a:cxn>
              </a:cxnLst>
              <a:rect l="0" t="0" r="r" b="b"/>
              <a:pathLst>
                <a:path w="43" h="38">
                  <a:moveTo>
                    <a:pt x="0" y="16"/>
                  </a:moveTo>
                  <a:cubicBezTo>
                    <a:pt x="0" y="16"/>
                    <a:pt x="4" y="0"/>
                    <a:pt x="20" y="3"/>
                  </a:cubicBezTo>
                  <a:cubicBezTo>
                    <a:pt x="37" y="6"/>
                    <a:pt x="43" y="17"/>
                    <a:pt x="38" y="28"/>
                  </a:cubicBezTo>
                  <a:cubicBezTo>
                    <a:pt x="34" y="38"/>
                    <a:pt x="20" y="37"/>
                    <a:pt x="13" y="34"/>
                  </a:cubicBezTo>
                  <a:cubicBezTo>
                    <a:pt x="6" y="32"/>
                    <a:pt x="0" y="28"/>
                    <a:pt x="0" y="16"/>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21" name="Freeform 217"/>
            <p:cNvSpPr>
              <a:spLocks/>
            </p:cNvSpPr>
            <p:nvPr/>
          </p:nvSpPr>
          <p:spPr bwMode="auto">
            <a:xfrm>
              <a:off x="3102" y="3589"/>
              <a:ext cx="130" cy="139"/>
            </a:xfrm>
            <a:custGeom>
              <a:avLst/>
              <a:gdLst>
                <a:gd name="T0" fmla="*/ 0 w 41"/>
                <a:gd name="T1" fmla="*/ 16 h 44"/>
                <a:gd name="T2" fmla="*/ 14 w 41"/>
                <a:gd name="T3" fmla="*/ 36 h 44"/>
                <a:gd name="T4" fmla="*/ 40 w 41"/>
                <a:gd name="T5" fmla="*/ 34 h 44"/>
                <a:gd name="T6" fmla="*/ 28 w 41"/>
                <a:gd name="T7" fmla="*/ 9 h 44"/>
                <a:gd name="T8" fmla="*/ 0 w 41"/>
                <a:gd name="T9" fmla="*/ 16 h 44"/>
              </a:gdLst>
              <a:ahLst/>
              <a:cxnLst>
                <a:cxn ang="0">
                  <a:pos x="T0" y="T1"/>
                </a:cxn>
                <a:cxn ang="0">
                  <a:pos x="T2" y="T3"/>
                </a:cxn>
                <a:cxn ang="0">
                  <a:pos x="T4" y="T5"/>
                </a:cxn>
                <a:cxn ang="0">
                  <a:pos x="T6" y="T7"/>
                </a:cxn>
                <a:cxn ang="0">
                  <a:pos x="T8" y="T9"/>
                </a:cxn>
              </a:cxnLst>
              <a:rect l="0" t="0" r="r" b="b"/>
              <a:pathLst>
                <a:path w="41" h="44">
                  <a:moveTo>
                    <a:pt x="0" y="16"/>
                  </a:moveTo>
                  <a:cubicBezTo>
                    <a:pt x="0" y="16"/>
                    <a:pt x="2" y="28"/>
                    <a:pt x="14" y="36"/>
                  </a:cubicBezTo>
                  <a:cubicBezTo>
                    <a:pt x="25" y="44"/>
                    <a:pt x="40" y="40"/>
                    <a:pt x="40" y="34"/>
                  </a:cubicBezTo>
                  <a:cubicBezTo>
                    <a:pt x="41" y="27"/>
                    <a:pt x="40" y="17"/>
                    <a:pt x="28" y="9"/>
                  </a:cubicBezTo>
                  <a:cubicBezTo>
                    <a:pt x="16" y="2"/>
                    <a:pt x="0" y="0"/>
                    <a:pt x="0" y="16"/>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23" name="Freeform 219"/>
            <p:cNvSpPr>
              <a:spLocks/>
            </p:cNvSpPr>
            <p:nvPr/>
          </p:nvSpPr>
          <p:spPr bwMode="auto">
            <a:xfrm>
              <a:off x="3813" y="3606"/>
              <a:ext cx="132" cy="141"/>
            </a:xfrm>
            <a:custGeom>
              <a:avLst/>
              <a:gdLst>
                <a:gd name="T0" fmla="*/ 1 w 42"/>
                <a:gd name="T1" fmla="*/ 14 h 45"/>
                <a:gd name="T2" fmla="*/ 12 w 42"/>
                <a:gd name="T3" fmla="*/ 36 h 45"/>
                <a:gd name="T4" fmla="*/ 41 w 42"/>
                <a:gd name="T5" fmla="*/ 36 h 45"/>
                <a:gd name="T6" fmla="*/ 27 w 42"/>
                <a:gd name="T7" fmla="*/ 10 h 45"/>
                <a:gd name="T8" fmla="*/ 1 w 42"/>
                <a:gd name="T9" fmla="*/ 14 h 45"/>
              </a:gdLst>
              <a:ahLst/>
              <a:cxnLst>
                <a:cxn ang="0">
                  <a:pos x="T0" y="T1"/>
                </a:cxn>
                <a:cxn ang="0">
                  <a:pos x="T2" y="T3"/>
                </a:cxn>
                <a:cxn ang="0">
                  <a:pos x="T4" y="T5"/>
                </a:cxn>
                <a:cxn ang="0">
                  <a:pos x="T6" y="T7"/>
                </a:cxn>
                <a:cxn ang="0">
                  <a:pos x="T8" y="T9"/>
                </a:cxn>
              </a:cxnLst>
              <a:rect l="0" t="0" r="r" b="b"/>
              <a:pathLst>
                <a:path w="42" h="45">
                  <a:moveTo>
                    <a:pt x="1" y="14"/>
                  </a:moveTo>
                  <a:cubicBezTo>
                    <a:pt x="1" y="14"/>
                    <a:pt x="0" y="26"/>
                    <a:pt x="12" y="36"/>
                  </a:cubicBezTo>
                  <a:cubicBezTo>
                    <a:pt x="24" y="45"/>
                    <a:pt x="40" y="43"/>
                    <a:pt x="41" y="36"/>
                  </a:cubicBezTo>
                  <a:cubicBezTo>
                    <a:pt x="42" y="30"/>
                    <a:pt x="41" y="19"/>
                    <a:pt x="27" y="10"/>
                  </a:cubicBezTo>
                  <a:cubicBezTo>
                    <a:pt x="12" y="0"/>
                    <a:pt x="1" y="5"/>
                    <a:pt x="1" y="14"/>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25" name="Freeform 221"/>
            <p:cNvSpPr>
              <a:spLocks/>
            </p:cNvSpPr>
            <p:nvPr/>
          </p:nvSpPr>
          <p:spPr bwMode="auto">
            <a:xfrm>
              <a:off x="3714" y="3681"/>
              <a:ext cx="135" cy="108"/>
            </a:xfrm>
            <a:custGeom>
              <a:avLst/>
              <a:gdLst>
                <a:gd name="T0" fmla="*/ 0 w 42"/>
                <a:gd name="T1" fmla="*/ 20 h 35"/>
                <a:gd name="T2" fmla="*/ 11 w 42"/>
                <a:gd name="T3" fmla="*/ 5 h 35"/>
                <a:gd name="T4" fmla="*/ 38 w 42"/>
                <a:gd name="T5" fmla="*/ 11 h 35"/>
                <a:gd name="T6" fmla="*/ 26 w 42"/>
                <a:gd name="T7" fmla="*/ 33 h 35"/>
                <a:gd name="T8" fmla="*/ 0 w 42"/>
                <a:gd name="T9" fmla="*/ 20 h 35"/>
              </a:gdLst>
              <a:ahLst/>
              <a:cxnLst>
                <a:cxn ang="0">
                  <a:pos x="T0" y="T1"/>
                </a:cxn>
                <a:cxn ang="0">
                  <a:pos x="T2" y="T3"/>
                </a:cxn>
                <a:cxn ang="0">
                  <a:pos x="T4" y="T5"/>
                </a:cxn>
                <a:cxn ang="0">
                  <a:pos x="T6" y="T7"/>
                </a:cxn>
                <a:cxn ang="0">
                  <a:pos x="T8" y="T9"/>
                </a:cxn>
              </a:cxnLst>
              <a:rect l="0" t="0" r="r" b="b"/>
              <a:pathLst>
                <a:path w="42" h="35">
                  <a:moveTo>
                    <a:pt x="0" y="20"/>
                  </a:moveTo>
                  <a:cubicBezTo>
                    <a:pt x="0" y="20"/>
                    <a:pt x="1" y="9"/>
                    <a:pt x="11" y="5"/>
                  </a:cubicBezTo>
                  <a:cubicBezTo>
                    <a:pt x="21" y="0"/>
                    <a:pt x="34" y="1"/>
                    <a:pt x="38" y="11"/>
                  </a:cubicBezTo>
                  <a:cubicBezTo>
                    <a:pt x="42" y="21"/>
                    <a:pt x="34" y="31"/>
                    <a:pt x="26" y="33"/>
                  </a:cubicBezTo>
                  <a:cubicBezTo>
                    <a:pt x="18" y="35"/>
                    <a:pt x="2" y="35"/>
                    <a:pt x="0" y="20"/>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27" name="Freeform 223"/>
            <p:cNvSpPr>
              <a:spLocks/>
            </p:cNvSpPr>
            <p:nvPr/>
          </p:nvSpPr>
          <p:spPr bwMode="auto">
            <a:xfrm>
              <a:off x="3587" y="3610"/>
              <a:ext cx="134" cy="142"/>
            </a:xfrm>
            <a:custGeom>
              <a:avLst/>
              <a:gdLst>
                <a:gd name="T0" fmla="*/ 0 w 43"/>
                <a:gd name="T1" fmla="*/ 21 h 45"/>
                <a:gd name="T2" fmla="*/ 12 w 43"/>
                <a:gd name="T3" fmla="*/ 3 h 45"/>
                <a:gd name="T4" fmla="*/ 40 w 43"/>
                <a:gd name="T5" fmla="*/ 19 h 45"/>
                <a:gd name="T6" fmla="*/ 16 w 43"/>
                <a:gd name="T7" fmla="*/ 41 h 45"/>
                <a:gd name="T8" fmla="*/ 0 w 43"/>
                <a:gd name="T9" fmla="*/ 21 h 45"/>
              </a:gdLst>
              <a:ahLst/>
              <a:cxnLst>
                <a:cxn ang="0">
                  <a:pos x="T0" y="T1"/>
                </a:cxn>
                <a:cxn ang="0">
                  <a:pos x="T2" y="T3"/>
                </a:cxn>
                <a:cxn ang="0">
                  <a:pos x="T4" y="T5"/>
                </a:cxn>
                <a:cxn ang="0">
                  <a:pos x="T6" y="T7"/>
                </a:cxn>
                <a:cxn ang="0">
                  <a:pos x="T8" y="T9"/>
                </a:cxn>
              </a:cxnLst>
              <a:rect l="0" t="0" r="r" b="b"/>
              <a:pathLst>
                <a:path w="43" h="45">
                  <a:moveTo>
                    <a:pt x="0" y="21"/>
                  </a:moveTo>
                  <a:cubicBezTo>
                    <a:pt x="0" y="21"/>
                    <a:pt x="1" y="6"/>
                    <a:pt x="12" y="3"/>
                  </a:cubicBezTo>
                  <a:cubicBezTo>
                    <a:pt x="23" y="0"/>
                    <a:pt x="37" y="4"/>
                    <a:pt x="40" y="19"/>
                  </a:cubicBezTo>
                  <a:cubicBezTo>
                    <a:pt x="43" y="33"/>
                    <a:pt x="26" y="45"/>
                    <a:pt x="16" y="41"/>
                  </a:cubicBezTo>
                  <a:cubicBezTo>
                    <a:pt x="6" y="36"/>
                    <a:pt x="0" y="30"/>
                    <a:pt x="0" y="21"/>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29" name="Freeform 225"/>
            <p:cNvSpPr>
              <a:spLocks/>
            </p:cNvSpPr>
            <p:nvPr/>
          </p:nvSpPr>
          <p:spPr bwMode="auto">
            <a:xfrm>
              <a:off x="3507" y="3674"/>
              <a:ext cx="139" cy="139"/>
            </a:xfrm>
            <a:custGeom>
              <a:avLst/>
              <a:gdLst>
                <a:gd name="T0" fmla="*/ 1 w 44"/>
                <a:gd name="T1" fmla="*/ 21 h 44"/>
                <a:gd name="T2" fmla="*/ 13 w 44"/>
                <a:gd name="T3" fmla="*/ 4 h 44"/>
                <a:gd name="T4" fmla="*/ 39 w 44"/>
                <a:gd name="T5" fmla="*/ 14 h 44"/>
                <a:gd name="T6" fmla="*/ 32 w 44"/>
                <a:gd name="T7" fmla="*/ 41 h 44"/>
                <a:gd name="T8" fmla="*/ 5 w 44"/>
                <a:gd name="T9" fmla="*/ 37 h 44"/>
                <a:gd name="T10" fmla="*/ 1 w 44"/>
                <a:gd name="T11" fmla="*/ 21 h 44"/>
              </a:gdLst>
              <a:ahLst/>
              <a:cxnLst>
                <a:cxn ang="0">
                  <a:pos x="T0" y="T1"/>
                </a:cxn>
                <a:cxn ang="0">
                  <a:pos x="T2" y="T3"/>
                </a:cxn>
                <a:cxn ang="0">
                  <a:pos x="T4" y="T5"/>
                </a:cxn>
                <a:cxn ang="0">
                  <a:pos x="T6" y="T7"/>
                </a:cxn>
                <a:cxn ang="0">
                  <a:pos x="T8" y="T9"/>
                </a:cxn>
                <a:cxn ang="0">
                  <a:pos x="T10" y="T11"/>
                </a:cxn>
              </a:cxnLst>
              <a:rect l="0" t="0" r="r" b="b"/>
              <a:pathLst>
                <a:path w="44" h="44">
                  <a:moveTo>
                    <a:pt x="1" y="21"/>
                  </a:moveTo>
                  <a:cubicBezTo>
                    <a:pt x="1" y="21"/>
                    <a:pt x="4" y="8"/>
                    <a:pt x="13" y="4"/>
                  </a:cubicBezTo>
                  <a:cubicBezTo>
                    <a:pt x="22" y="0"/>
                    <a:pt x="35" y="5"/>
                    <a:pt x="39" y="14"/>
                  </a:cubicBezTo>
                  <a:cubicBezTo>
                    <a:pt x="44" y="23"/>
                    <a:pt x="40" y="37"/>
                    <a:pt x="32" y="41"/>
                  </a:cubicBezTo>
                  <a:cubicBezTo>
                    <a:pt x="25" y="44"/>
                    <a:pt x="13" y="43"/>
                    <a:pt x="5" y="37"/>
                  </a:cubicBezTo>
                  <a:cubicBezTo>
                    <a:pt x="5" y="37"/>
                    <a:pt x="0" y="33"/>
                    <a:pt x="1" y="21"/>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31" name="Freeform 227"/>
            <p:cNvSpPr>
              <a:spLocks/>
            </p:cNvSpPr>
            <p:nvPr/>
          </p:nvSpPr>
          <p:spPr bwMode="auto">
            <a:xfrm>
              <a:off x="3394" y="3655"/>
              <a:ext cx="132" cy="134"/>
            </a:xfrm>
            <a:custGeom>
              <a:avLst/>
              <a:gdLst>
                <a:gd name="T0" fmla="*/ 1 w 42"/>
                <a:gd name="T1" fmla="*/ 19 h 43"/>
                <a:gd name="T2" fmla="*/ 14 w 42"/>
                <a:gd name="T3" fmla="*/ 4 h 43"/>
                <a:gd name="T4" fmla="*/ 40 w 42"/>
                <a:gd name="T5" fmla="*/ 21 h 43"/>
                <a:gd name="T6" fmla="*/ 20 w 42"/>
                <a:gd name="T7" fmla="*/ 43 h 43"/>
                <a:gd name="T8" fmla="*/ 1 w 42"/>
                <a:gd name="T9" fmla="*/ 19 h 43"/>
              </a:gdLst>
              <a:ahLst/>
              <a:cxnLst>
                <a:cxn ang="0">
                  <a:pos x="T0" y="T1"/>
                </a:cxn>
                <a:cxn ang="0">
                  <a:pos x="T2" y="T3"/>
                </a:cxn>
                <a:cxn ang="0">
                  <a:pos x="T4" y="T5"/>
                </a:cxn>
                <a:cxn ang="0">
                  <a:pos x="T6" y="T7"/>
                </a:cxn>
                <a:cxn ang="0">
                  <a:pos x="T8" y="T9"/>
                </a:cxn>
              </a:cxnLst>
              <a:rect l="0" t="0" r="r" b="b"/>
              <a:pathLst>
                <a:path w="42" h="43">
                  <a:moveTo>
                    <a:pt x="1" y="19"/>
                  </a:moveTo>
                  <a:cubicBezTo>
                    <a:pt x="1" y="19"/>
                    <a:pt x="2" y="7"/>
                    <a:pt x="14" y="4"/>
                  </a:cubicBezTo>
                  <a:cubicBezTo>
                    <a:pt x="27" y="0"/>
                    <a:pt x="39" y="7"/>
                    <a:pt x="40" y="21"/>
                  </a:cubicBezTo>
                  <a:cubicBezTo>
                    <a:pt x="42" y="34"/>
                    <a:pt x="33" y="43"/>
                    <a:pt x="20" y="43"/>
                  </a:cubicBezTo>
                  <a:cubicBezTo>
                    <a:pt x="8" y="43"/>
                    <a:pt x="0" y="31"/>
                    <a:pt x="1" y="19"/>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33" name="Freeform 229"/>
            <p:cNvSpPr>
              <a:spLocks/>
            </p:cNvSpPr>
            <p:nvPr/>
          </p:nvSpPr>
          <p:spPr bwMode="auto">
            <a:xfrm>
              <a:off x="2383" y="3337"/>
              <a:ext cx="137" cy="231"/>
            </a:xfrm>
            <a:custGeom>
              <a:avLst/>
              <a:gdLst>
                <a:gd name="T0" fmla="*/ 12 w 43"/>
                <a:gd name="T1" fmla="*/ 21 h 73"/>
                <a:gd name="T2" fmla="*/ 24 w 43"/>
                <a:gd name="T3" fmla="*/ 4 h 73"/>
                <a:gd name="T4" fmla="*/ 42 w 43"/>
                <a:gd name="T5" fmla="*/ 12 h 73"/>
                <a:gd name="T6" fmla="*/ 32 w 43"/>
                <a:gd name="T7" fmla="*/ 26 h 73"/>
                <a:gd name="T8" fmla="*/ 21 w 43"/>
                <a:gd name="T9" fmla="*/ 41 h 73"/>
                <a:gd name="T10" fmla="*/ 26 w 43"/>
                <a:gd name="T11" fmla="*/ 52 h 73"/>
                <a:gd name="T12" fmla="*/ 15 w 43"/>
                <a:gd name="T13" fmla="*/ 72 h 73"/>
                <a:gd name="T14" fmla="*/ 3 w 43"/>
                <a:gd name="T15" fmla="*/ 63 h 73"/>
                <a:gd name="T16" fmla="*/ 11 w 43"/>
                <a:gd name="T17" fmla="*/ 47 h 73"/>
                <a:gd name="T18" fmla="*/ 8 w 43"/>
                <a:gd name="T19" fmla="*/ 30 h 73"/>
                <a:gd name="T20" fmla="*/ 12 w 43"/>
                <a:gd name="T21" fmla="*/ 2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73">
                  <a:moveTo>
                    <a:pt x="12" y="21"/>
                  </a:moveTo>
                  <a:cubicBezTo>
                    <a:pt x="12" y="21"/>
                    <a:pt x="14" y="8"/>
                    <a:pt x="24" y="4"/>
                  </a:cubicBezTo>
                  <a:cubicBezTo>
                    <a:pt x="33" y="0"/>
                    <a:pt x="43" y="4"/>
                    <a:pt x="42" y="12"/>
                  </a:cubicBezTo>
                  <a:cubicBezTo>
                    <a:pt x="40" y="21"/>
                    <a:pt x="32" y="26"/>
                    <a:pt x="32" y="26"/>
                  </a:cubicBezTo>
                  <a:cubicBezTo>
                    <a:pt x="31" y="26"/>
                    <a:pt x="18" y="35"/>
                    <a:pt x="21" y="41"/>
                  </a:cubicBezTo>
                  <a:cubicBezTo>
                    <a:pt x="24" y="47"/>
                    <a:pt x="26" y="46"/>
                    <a:pt x="26" y="52"/>
                  </a:cubicBezTo>
                  <a:cubicBezTo>
                    <a:pt x="26" y="57"/>
                    <a:pt x="28" y="71"/>
                    <a:pt x="15" y="72"/>
                  </a:cubicBezTo>
                  <a:cubicBezTo>
                    <a:pt x="2" y="73"/>
                    <a:pt x="0" y="70"/>
                    <a:pt x="3" y="63"/>
                  </a:cubicBezTo>
                  <a:cubicBezTo>
                    <a:pt x="5" y="56"/>
                    <a:pt x="12" y="53"/>
                    <a:pt x="11" y="47"/>
                  </a:cubicBezTo>
                  <a:cubicBezTo>
                    <a:pt x="10" y="40"/>
                    <a:pt x="7" y="33"/>
                    <a:pt x="8" y="30"/>
                  </a:cubicBezTo>
                  <a:cubicBezTo>
                    <a:pt x="8" y="28"/>
                    <a:pt x="12" y="21"/>
                    <a:pt x="12" y="21"/>
                  </a:cubicBezTo>
                  <a:close/>
                </a:path>
              </a:pathLst>
            </a:custGeom>
            <a:solidFill>
              <a:srgbClr val="CCCC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34" name="Freeform 230"/>
            <p:cNvSpPr>
              <a:spLocks/>
            </p:cNvSpPr>
            <p:nvPr/>
          </p:nvSpPr>
          <p:spPr bwMode="auto">
            <a:xfrm>
              <a:off x="2438" y="3370"/>
              <a:ext cx="44" cy="59"/>
            </a:xfrm>
            <a:custGeom>
              <a:avLst/>
              <a:gdLst>
                <a:gd name="T0" fmla="*/ 2 w 14"/>
                <a:gd name="T1" fmla="*/ 16 h 19"/>
                <a:gd name="T2" fmla="*/ 6 w 14"/>
                <a:gd name="T3" fmla="*/ 5 h 19"/>
                <a:gd name="T4" fmla="*/ 12 w 14"/>
                <a:gd name="T5" fmla="*/ 8 h 19"/>
                <a:gd name="T6" fmla="*/ 6 w 14"/>
                <a:gd name="T7" fmla="*/ 15 h 19"/>
                <a:gd name="T8" fmla="*/ 1 w 14"/>
                <a:gd name="T9" fmla="*/ 15 h 19"/>
              </a:gdLst>
              <a:ahLst/>
              <a:cxnLst>
                <a:cxn ang="0">
                  <a:pos x="T0" y="T1"/>
                </a:cxn>
                <a:cxn ang="0">
                  <a:pos x="T2" y="T3"/>
                </a:cxn>
                <a:cxn ang="0">
                  <a:pos x="T4" y="T5"/>
                </a:cxn>
                <a:cxn ang="0">
                  <a:pos x="T6" y="T7"/>
                </a:cxn>
                <a:cxn ang="0">
                  <a:pos x="T8" y="T9"/>
                </a:cxn>
              </a:cxnLst>
              <a:rect l="0" t="0" r="r" b="b"/>
              <a:pathLst>
                <a:path w="14" h="19">
                  <a:moveTo>
                    <a:pt x="2" y="16"/>
                  </a:moveTo>
                  <a:cubicBezTo>
                    <a:pt x="2" y="16"/>
                    <a:pt x="0" y="9"/>
                    <a:pt x="6" y="5"/>
                  </a:cubicBezTo>
                  <a:cubicBezTo>
                    <a:pt x="12" y="0"/>
                    <a:pt x="14" y="3"/>
                    <a:pt x="12" y="8"/>
                  </a:cubicBezTo>
                  <a:cubicBezTo>
                    <a:pt x="10" y="12"/>
                    <a:pt x="6" y="11"/>
                    <a:pt x="6" y="15"/>
                  </a:cubicBezTo>
                  <a:cubicBezTo>
                    <a:pt x="5" y="19"/>
                    <a:pt x="2" y="19"/>
                    <a:pt x="1" y="15"/>
                  </a:cubicBezTo>
                </a:path>
              </a:pathLst>
            </a:custGeom>
            <a:solidFill>
              <a:srgbClr val="CC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35" name="Freeform 231"/>
            <p:cNvSpPr>
              <a:spLocks/>
            </p:cNvSpPr>
            <p:nvPr/>
          </p:nvSpPr>
          <p:spPr bwMode="auto">
            <a:xfrm>
              <a:off x="2419" y="3530"/>
              <a:ext cx="242" cy="160"/>
            </a:xfrm>
            <a:custGeom>
              <a:avLst/>
              <a:gdLst>
                <a:gd name="T0" fmla="*/ 21 w 77"/>
                <a:gd name="T1" fmla="*/ 26 h 51"/>
                <a:gd name="T2" fmla="*/ 27 w 77"/>
                <a:gd name="T3" fmla="*/ 17 h 51"/>
                <a:gd name="T4" fmla="*/ 40 w 77"/>
                <a:gd name="T5" fmla="*/ 12 h 51"/>
                <a:gd name="T6" fmla="*/ 53 w 77"/>
                <a:gd name="T7" fmla="*/ 8 h 51"/>
                <a:gd name="T8" fmla="*/ 74 w 77"/>
                <a:gd name="T9" fmla="*/ 6 h 51"/>
                <a:gd name="T10" fmla="*/ 67 w 77"/>
                <a:gd name="T11" fmla="*/ 36 h 51"/>
                <a:gd name="T12" fmla="*/ 42 w 77"/>
                <a:gd name="T13" fmla="*/ 47 h 51"/>
                <a:gd name="T14" fmla="*/ 21 w 77"/>
                <a:gd name="T15" fmla="*/ 45 h 51"/>
                <a:gd name="T16" fmla="*/ 6 w 77"/>
                <a:gd name="T17" fmla="*/ 49 h 51"/>
                <a:gd name="T18" fmla="*/ 1 w 77"/>
                <a:gd name="T19" fmla="*/ 35 h 51"/>
                <a:gd name="T20" fmla="*/ 9 w 77"/>
                <a:gd name="T21" fmla="*/ 28 h 51"/>
                <a:gd name="T22" fmla="*/ 21 w 77"/>
                <a:gd name="T2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51">
                  <a:moveTo>
                    <a:pt x="21" y="26"/>
                  </a:moveTo>
                  <a:cubicBezTo>
                    <a:pt x="21" y="26"/>
                    <a:pt x="24" y="23"/>
                    <a:pt x="27" y="17"/>
                  </a:cubicBezTo>
                  <a:cubicBezTo>
                    <a:pt x="29" y="11"/>
                    <a:pt x="35" y="12"/>
                    <a:pt x="40" y="12"/>
                  </a:cubicBezTo>
                  <a:cubicBezTo>
                    <a:pt x="45" y="13"/>
                    <a:pt x="52" y="12"/>
                    <a:pt x="53" y="8"/>
                  </a:cubicBezTo>
                  <a:cubicBezTo>
                    <a:pt x="54" y="4"/>
                    <a:pt x="71" y="0"/>
                    <a:pt x="74" y="6"/>
                  </a:cubicBezTo>
                  <a:cubicBezTo>
                    <a:pt x="77" y="13"/>
                    <a:pt x="71" y="30"/>
                    <a:pt x="67" y="36"/>
                  </a:cubicBezTo>
                  <a:cubicBezTo>
                    <a:pt x="62" y="43"/>
                    <a:pt x="57" y="49"/>
                    <a:pt x="42" y="47"/>
                  </a:cubicBezTo>
                  <a:cubicBezTo>
                    <a:pt x="27" y="45"/>
                    <a:pt x="27" y="44"/>
                    <a:pt x="21" y="45"/>
                  </a:cubicBezTo>
                  <a:cubicBezTo>
                    <a:pt x="16" y="46"/>
                    <a:pt x="10" y="51"/>
                    <a:pt x="6" y="49"/>
                  </a:cubicBezTo>
                  <a:cubicBezTo>
                    <a:pt x="1" y="46"/>
                    <a:pt x="0" y="43"/>
                    <a:pt x="1" y="35"/>
                  </a:cubicBezTo>
                  <a:cubicBezTo>
                    <a:pt x="2" y="28"/>
                    <a:pt x="7" y="28"/>
                    <a:pt x="9" y="28"/>
                  </a:cubicBezTo>
                  <a:cubicBezTo>
                    <a:pt x="11" y="28"/>
                    <a:pt x="20" y="29"/>
                    <a:pt x="21" y="26"/>
                  </a:cubicBezTo>
                  <a:close/>
                </a:path>
              </a:pathLst>
            </a:custGeom>
            <a:solidFill>
              <a:srgbClr val="CCCC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36" name="Freeform 232"/>
            <p:cNvSpPr>
              <a:spLocks/>
            </p:cNvSpPr>
            <p:nvPr/>
          </p:nvSpPr>
          <p:spPr bwMode="auto">
            <a:xfrm>
              <a:off x="2819" y="3448"/>
              <a:ext cx="135" cy="191"/>
            </a:xfrm>
            <a:custGeom>
              <a:avLst/>
              <a:gdLst>
                <a:gd name="T0" fmla="*/ 0 w 43"/>
                <a:gd name="T1" fmla="*/ 9 h 61"/>
                <a:gd name="T2" fmla="*/ 6 w 43"/>
                <a:gd name="T3" fmla="*/ 7 h 61"/>
                <a:gd name="T4" fmla="*/ 19 w 43"/>
                <a:gd name="T5" fmla="*/ 4 h 61"/>
                <a:gd name="T6" fmla="*/ 26 w 43"/>
                <a:gd name="T7" fmla="*/ 0 h 61"/>
                <a:gd name="T8" fmla="*/ 35 w 43"/>
                <a:gd name="T9" fmla="*/ 9 h 61"/>
                <a:gd name="T10" fmla="*/ 37 w 43"/>
                <a:gd name="T11" fmla="*/ 22 h 61"/>
                <a:gd name="T12" fmla="*/ 34 w 43"/>
                <a:gd name="T13" fmla="*/ 43 h 61"/>
                <a:gd name="T14" fmla="*/ 21 w 43"/>
                <a:gd name="T15" fmla="*/ 55 h 61"/>
                <a:gd name="T16" fmla="*/ 14 w 43"/>
                <a:gd name="T17" fmla="*/ 60 h 61"/>
                <a:gd name="T18" fmla="*/ 6 w 43"/>
                <a:gd name="T19" fmla="*/ 53 h 61"/>
                <a:gd name="T20" fmla="*/ 7 w 43"/>
                <a:gd name="T21" fmla="*/ 27 h 61"/>
                <a:gd name="T22" fmla="*/ 0 w 43"/>
                <a:gd name="T23" fmla="*/ 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61">
                  <a:moveTo>
                    <a:pt x="0" y="9"/>
                  </a:moveTo>
                  <a:cubicBezTo>
                    <a:pt x="0" y="9"/>
                    <a:pt x="1" y="6"/>
                    <a:pt x="6" y="7"/>
                  </a:cubicBezTo>
                  <a:cubicBezTo>
                    <a:pt x="12" y="7"/>
                    <a:pt x="18" y="7"/>
                    <a:pt x="19" y="4"/>
                  </a:cubicBezTo>
                  <a:cubicBezTo>
                    <a:pt x="21" y="1"/>
                    <a:pt x="21" y="0"/>
                    <a:pt x="26" y="0"/>
                  </a:cubicBezTo>
                  <a:cubicBezTo>
                    <a:pt x="31" y="0"/>
                    <a:pt x="34" y="3"/>
                    <a:pt x="35" y="9"/>
                  </a:cubicBezTo>
                  <a:cubicBezTo>
                    <a:pt x="36" y="14"/>
                    <a:pt x="32" y="18"/>
                    <a:pt x="37" y="22"/>
                  </a:cubicBezTo>
                  <a:cubicBezTo>
                    <a:pt x="41" y="27"/>
                    <a:pt x="43" y="39"/>
                    <a:pt x="34" y="43"/>
                  </a:cubicBezTo>
                  <a:cubicBezTo>
                    <a:pt x="26" y="47"/>
                    <a:pt x="23" y="52"/>
                    <a:pt x="21" y="55"/>
                  </a:cubicBezTo>
                  <a:cubicBezTo>
                    <a:pt x="19" y="58"/>
                    <a:pt x="18" y="60"/>
                    <a:pt x="14" y="60"/>
                  </a:cubicBezTo>
                  <a:cubicBezTo>
                    <a:pt x="10" y="60"/>
                    <a:pt x="5" y="61"/>
                    <a:pt x="6" y="53"/>
                  </a:cubicBezTo>
                  <a:cubicBezTo>
                    <a:pt x="6" y="45"/>
                    <a:pt x="10" y="34"/>
                    <a:pt x="7" y="27"/>
                  </a:cubicBezTo>
                  <a:cubicBezTo>
                    <a:pt x="7" y="27"/>
                    <a:pt x="6" y="13"/>
                    <a:pt x="0" y="9"/>
                  </a:cubicBezTo>
                  <a:close/>
                </a:path>
              </a:pathLst>
            </a:custGeom>
            <a:solidFill>
              <a:srgbClr val="CCCC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37" name="Freeform 233"/>
            <p:cNvSpPr>
              <a:spLocks/>
            </p:cNvSpPr>
            <p:nvPr/>
          </p:nvSpPr>
          <p:spPr bwMode="auto">
            <a:xfrm>
              <a:off x="2494" y="3573"/>
              <a:ext cx="113" cy="73"/>
            </a:xfrm>
            <a:custGeom>
              <a:avLst/>
              <a:gdLst>
                <a:gd name="T0" fmla="*/ 6 w 36"/>
                <a:gd name="T1" fmla="*/ 13 h 23"/>
                <a:gd name="T2" fmla="*/ 0 w 36"/>
                <a:gd name="T3" fmla="*/ 19 h 23"/>
                <a:gd name="T4" fmla="*/ 17 w 36"/>
                <a:gd name="T5" fmla="*/ 23 h 23"/>
                <a:gd name="T6" fmla="*/ 36 w 36"/>
                <a:gd name="T7" fmla="*/ 9 h 23"/>
                <a:gd name="T8" fmla="*/ 30 w 36"/>
                <a:gd name="T9" fmla="*/ 3 h 23"/>
                <a:gd name="T10" fmla="*/ 15 w 36"/>
                <a:gd name="T11" fmla="*/ 9 h 23"/>
                <a:gd name="T12" fmla="*/ 6 w 3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6" y="13"/>
                  </a:moveTo>
                  <a:cubicBezTo>
                    <a:pt x="6" y="13"/>
                    <a:pt x="0" y="14"/>
                    <a:pt x="0" y="19"/>
                  </a:cubicBezTo>
                  <a:cubicBezTo>
                    <a:pt x="0" y="23"/>
                    <a:pt x="6" y="23"/>
                    <a:pt x="17" y="23"/>
                  </a:cubicBezTo>
                  <a:cubicBezTo>
                    <a:pt x="28" y="22"/>
                    <a:pt x="36" y="12"/>
                    <a:pt x="36" y="9"/>
                  </a:cubicBezTo>
                  <a:cubicBezTo>
                    <a:pt x="36" y="5"/>
                    <a:pt x="35" y="0"/>
                    <a:pt x="30" y="3"/>
                  </a:cubicBezTo>
                  <a:cubicBezTo>
                    <a:pt x="25" y="7"/>
                    <a:pt x="20" y="8"/>
                    <a:pt x="15" y="9"/>
                  </a:cubicBezTo>
                  <a:cubicBezTo>
                    <a:pt x="11" y="10"/>
                    <a:pt x="6" y="13"/>
                    <a:pt x="6" y="13"/>
                  </a:cubicBezTo>
                  <a:close/>
                </a:path>
              </a:pathLst>
            </a:custGeom>
            <a:solidFill>
              <a:srgbClr val="CC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38" name="Freeform 234"/>
            <p:cNvSpPr>
              <a:spLocks/>
            </p:cNvSpPr>
            <p:nvPr/>
          </p:nvSpPr>
          <p:spPr bwMode="auto">
            <a:xfrm>
              <a:off x="2650" y="3250"/>
              <a:ext cx="136" cy="238"/>
            </a:xfrm>
            <a:custGeom>
              <a:avLst/>
              <a:gdLst>
                <a:gd name="T0" fmla="*/ 10 w 44"/>
                <a:gd name="T1" fmla="*/ 24 h 76"/>
                <a:gd name="T2" fmla="*/ 15 w 44"/>
                <a:gd name="T3" fmla="*/ 13 h 76"/>
                <a:gd name="T4" fmla="*/ 21 w 44"/>
                <a:gd name="T5" fmla="*/ 2 h 76"/>
                <a:gd name="T6" fmla="*/ 28 w 44"/>
                <a:gd name="T7" fmla="*/ 3 h 76"/>
                <a:gd name="T8" fmla="*/ 37 w 44"/>
                <a:gd name="T9" fmla="*/ 7 h 76"/>
                <a:gd name="T10" fmla="*/ 44 w 44"/>
                <a:gd name="T11" fmla="*/ 13 h 76"/>
                <a:gd name="T12" fmla="*/ 31 w 44"/>
                <a:gd name="T13" fmla="*/ 33 h 76"/>
                <a:gd name="T14" fmla="*/ 19 w 44"/>
                <a:gd name="T15" fmla="*/ 49 h 76"/>
                <a:gd name="T16" fmla="*/ 14 w 44"/>
                <a:gd name="T17" fmla="*/ 72 h 76"/>
                <a:gd name="T18" fmla="*/ 1 w 44"/>
                <a:gd name="T19" fmla="*/ 67 h 76"/>
                <a:gd name="T20" fmla="*/ 8 w 44"/>
                <a:gd name="T21" fmla="*/ 48 h 76"/>
                <a:gd name="T22" fmla="*/ 3 w 44"/>
                <a:gd name="T23" fmla="*/ 35 h 76"/>
                <a:gd name="T24" fmla="*/ 10 w 44"/>
                <a:gd name="T25"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6">
                  <a:moveTo>
                    <a:pt x="10" y="24"/>
                  </a:moveTo>
                  <a:cubicBezTo>
                    <a:pt x="10" y="24"/>
                    <a:pt x="15" y="17"/>
                    <a:pt x="15" y="13"/>
                  </a:cubicBezTo>
                  <a:cubicBezTo>
                    <a:pt x="15" y="10"/>
                    <a:pt x="17" y="5"/>
                    <a:pt x="21" y="2"/>
                  </a:cubicBezTo>
                  <a:cubicBezTo>
                    <a:pt x="24" y="0"/>
                    <a:pt x="28" y="2"/>
                    <a:pt x="28" y="3"/>
                  </a:cubicBezTo>
                  <a:cubicBezTo>
                    <a:pt x="28" y="5"/>
                    <a:pt x="35" y="10"/>
                    <a:pt x="37" y="7"/>
                  </a:cubicBezTo>
                  <a:cubicBezTo>
                    <a:pt x="40" y="4"/>
                    <a:pt x="44" y="6"/>
                    <a:pt x="44" y="13"/>
                  </a:cubicBezTo>
                  <a:cubicBezTo>
                    <a:pt x="43" y="20"/>
                    <a:pt x="40" y="29"/>
                    <a:pt x="31" y="33"/>
                  </a:cubicBezTo>
                  <a:cubicBezTo>
                    <a:pt x="23" y="37"/>
                    <a:pt x="19" y="43"/>
                    <a:pt x="19" y="49"/>
                  </a:cubicBezTo>
                  <a:cubicBezTo>
                    <a:pt x="19" y="55"/>
                    <a:pt x="25" y="67"/>
                    <a:pt x="14" y="72"/>
                  </a:cubicBezTo>
                  <a:cubicBezTo>
                    <a:pt x="4" y="76"/>
                    <a:pt x="0" y="74"/>
                    <a:pt x="1" y="67"/>
                  </a:cubicBezTo>
                  <a:cubicBezTo>
                    <a:pt x="2" y="61"/>
                    <a:pt x="8" y="55"/>
                    <a:pt x="8" y="48"/>
                  </a:cubicBezTo>
                  <a:cubicBezTo>
                    <a:pt x="7" y="42"/>
                    <a:pt x="4" y="42"/>
                    <a:pt x="3" y="35"/>
                  </a:cubicBezTo>
                  <a:cubicBezTo>
                    <a:pt x="2" y="28"/>
                    <a:pt x="10" y="24"/>
                    <a:pt x="10" y="24"/>
                  </a:cubicBezTo>
                  <a:close/>
                </a:path>
              </a:pathLst>
            </a:custGeom>
            <a:solidFill>
              <a:srgbClr val="CCCC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39" name="Freeform 235"/>
            <p:cNvSpPr>
              <a:spLocks/>
            </p:cNvSpPr>
            <p:nvPr/>
          </p:nvSpPr>
          <p:spPr bwMode="auto">
            <a:xfrm>
              <a:off x="2487" y="3175"/>
              <a:ext cx="186" cy="150"/>
            </a:xfrm>
            <a:custGeom>
              <a:avLst/>
              <a:gdLst>
                <a:gd name="T0" fmla="*/ 40 w 59"/>
                <a:gd name="T1" fmla="*/ 7 h 48"/>
                <a:gd name="T2" fmla="*/ 49 w 59"/>
                <a:gd name="T3" fmla="*/ 0 h 48"/>
                <a:gd name="T4" fmla="*/ 58 w 59"/>
                <a:gd name="T5" fmla="*/ 15 h 48"/>
                <a:gd name="T6" fmla="*/ 48 w 59"/>
                <a:gd name="T7" fmla="*/ 39 h 48"/>
                <a:gd name="T8" fmla="*/ 26 w 59"/>
                <a:gd name="T9" fmla="*/ 41 h 48"/>
                <a:gd name="T10" fmla="*/ 16 w 59"/>
                <a:gd name="T11" fmla="*/ 43 h 48"/>
                <a:gd name="T12" fmla="*/ 2 w 59"/>
                <a:gd name="T13" fmla="*/ 42 h 48"/>
                <a:gd name="T14" fmla="*/ 8 w 59"/>
                <a:gd name="T15" fmla="*/ 30 h 48"/>
                <a:gd name="T16" fmla="*/ 18 w 59"/>
                <a:gd name="T17" fmla="*/ 22 h 48"/>
                <a:gd name="T18" fmla="*/ 24 w 59"/>
                <a:gd name="T19" fmla="*/ 13 h 48"/>
                <a:gd name="T20" fmla="*/ 40 w 59"/>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48">
                  <a:moveTo>
                    <a:pt x="40" y="7"/>
                  </a:moveTo>
                  <a:cubicBezTo>
                    <a:pt x="40" y="7"/>
                    <a:pt x="44" y="0"/>
                    <a:pt x="49" y="0"/>
                  </a:cubicBezTo>
                  <a:cubicBezTo>
                    <a:pt x="54" y="0"/>
                    <a:pt x="59" y="4"/>
                    <a:pt x="58" y="15"/>
                  </a:cubicBezTo>
                  <a:cubicBezTo>
                    <a:pt x="57" y="26"/>
                    <a:pt x="53" y="36"/>
                    <a:pt x="48" y="39"/>
                  </a:cubicBezTo>
                  <a:cubicBezTo>
                    <a:pt x="43" y="41"/>
                    <a:pt x="26" y="41"/>
                    <a:pt x="26" y="41"/>
                  </a:cubicBezTo>
                  <a:cubicBezTo>
                    <a:pt x="26" y="41"/>
                    <a:pt x="21" y="39"/>
                    <a:pt x="16" y="43"/>
                  </a:cubicBezTo>
                  <a:cubicBezTo>
                    <a:pt x="11" y="47"/>
                    <a:pt x="3" y="48"/>
                    <a:pt x="2" y="42"/>
                  </a:cubicBezTo>
                  <a:cubicBezTo>
                    <a:pt x="0" y="35"/>
                    <a:pt x="3" y="32"/>
                    <a:pt x="8" y="30"/>
                  </a:cubicBezTo>
                  <a:cubicBezTo>
                    <a:pt x="13" y="29"/>
                    <a:pt x="17" y="26"/>
                    <a:pt x="18" y="22"/>
                  </a:cubicBezTo>
                  <a:cubicBezTo>
                    <a:pt x="18" y="17"/>
                    <a:pt x="22" y="13"/>
                    <a:pt x="24" y="13"/>
                  </a:cubicBezTo>
                  <a:cubicBezTo>
                    <a:pt x="26" y="13"/>
                    <a:pt x="39" y="12"/>
                    <a:pt x="40" y="7"/>
                  </a:cubicBezTo>
                  <a:close/>
                </a:path>
              </a:pathLst>
            </a:custGeom>
            <a:solidFill>
              <a:srgbClr val="CCCC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40" name="Freeform 236"/>
            <p:cNvSpPr>
              <a:spLocks/>
            </p:cNvSpPr>
            <p:nvPr/>
          </p:nvSpPr>
          <p:spPr bwMode="auto">
            <a:xfrm>
              <a:off x="2548" y="3205"/>
              <a:ext cx="88" cy="87"/>
            </a:xfrm>
            <a:custGeom>
              <a:avLst/>
              <a:gdLst>
                <a:gd name="T0" fmla="*/ 0 w 28"/>
                <a:gd name="T1" fmla="*/ 23 h 28"/>
                <a:gd name="T2" fmla="*/ 4 w 28"/>
                <a:gd name="T3" fmla="*/ 16 h 28"/>
                <a:gd name="T4" fmla="*/ 15 w 28"/>
                <a:gd name="T5" fmla="*/ 9 h 28"/>
                <a:gd name="T6" fmla="*/ 21 w 28"/>
                <a:gd name="T7" fmla="*/ 5 h 28"/>
                <a:gd name="T8" fmla="*/ 25 w 28"/>
                <a:gd name="T9" fmla="*/ 3 h 28"/>
                <a:gd name="T10" fmla="*/ 21 w 28"/>
                <a:gd name="T11" fmla="*/ 18 h 28"/>
                <a:gd name="T12" fmla="*/ 0 w 28"/>
                <a:gd name="T13" fmla="*/ 23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0" y="23"/>
                  </a:moveTo>
                  <a:cubicBezTo>
                    <a:pt x="0" y="23"/>
                    <a:pt x="0" y="19"/>
                    <a:pt x="4" y="16"/>
                  </a:cubicBezTo>
                  <a:cubicBezTo>
                    <a:pt x="8" y="13"/>
                    <a:pt x="15" y="9"/>
                    <a:pt x="15" y="9"/>
                  </a:cubicBezTo>
                  <a:cubicBezTo>
                    <a:pt x="15" y="9"/>
                    <a:pt x="20" y="7"/>
                    <a:pt x="21" y="5"/>
                  </a:cubicBezTo>
                  <a:cubicBezTo>
                    <a:pt x="22" y="3"/>
                    <a:pt x="23" y="0"/>
                    <a:pt x="25" y="3"/>
                  </a:cubicBezTo>
                  <a:cubicBezTo>
                    <a:pt x="28" y="7"/>
                    <a:pt x="28" y="13"/>
                    <a:pt x="21" y="18"/>
                  </a:cubicBezTo>
                  <a:cubicBezTo>
                    <a:pt x="14" y="23"/>
                    <a:pt x="1" y="28"/>
                    <a:pt x="0" y="23"/>
                  </a:cubicBezTo>
                  <a:close/>
                </a:path>
              </a:pathLst>
            </a:custGeom>
            <a:solidFill>
              <a:srgbClr val="CC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41" name="Freeform 237"/>
            <p:cNvSpPr>
              <a:spLocks/>
            </p:cNvSpPr>
            <p:nvPr/>
          </p:nvSpPr>
          <p:spPr bwMode="auto">
            <a:xfrm>
              <a:off x="2687" y="3297"/>
              <a:ext cx="62" cy="64"/>
            </a:xfrm>
            <a:custGeom>
              <a:avLst/>
              <a:gdLst>
                <a:gd name="T0" fmla="*/ 8 w 20"/>
                <a:gd name="T1" fmla="*/ 6 h 20"/>
                <a:gd name="T2" fmla="*/ 15 w 20"/>
                <a:gd name="T3" fmla="*/ 0 h 20"/>
                <a:gd name="T4" fmla="*/ 17 w 20"/>
                <a:gd name="T5" fmla="*/ 7 h 20"/>
                <a:gd name="T6" fmla="*/ 10 w 20"/>
                <a:gd name="T7" fmla="*/ 14 h 20"/>
                <a:gd name="T8" fmla="*/ 4 w 20"/>
                <a:gd name="T9" fmla="*/ 20 h 20"/>
                <a:gd name="T10" fmla="*/ 8 w 20"/>
                <a:gd name="T11" fmla="*/ 6 h 20"/>
              </a:gdLst>
              <a:ahLst/>
              <a:cxnLst>
                <a:cxn ang="0">
                  <a:pos x="T0" y="T1"/>
                </a:cxn>
                <a:cxn ang="0">
                  <a:pos x="T2" y="T3"/>
                </a:cxn>
                <a:cxn ang="0">
                  <a:pos x="T4" y="T5"/>
                </a:cxn>
                <a:cxn ang="0">
                  <a:pos x="T6" y="T7"/>
                </a:cxn>
                <a:cxn ang="0">
                  <a:pos x="T8" y="T9"/>
                </a:cxn>
                <a:cxn ang="0">
                  <a:pos x="T10" y="T11"/>
                </a:cxn>
              </a:cxnLst>
              <a:rect l="0" t="0" r="r" b="b"/>
              <a:pathLst>
                <a:path w="20" h="20">
                  <a:moveTo>
                    <a:pt x="8" y="6"/>
                  </a:moveTo>
                  <a:cubicBezTo>
                    <a:pt x="8" y="6"/>
                    <a:pt x="10" y="0"/>
                    <a:pt x="15" y="0"/>
                  </a:cubicBezTo>
                  <a:cubicBezTo>
                    <a:pt x="20" y="0"/>
                    <a:pt x="20" y="6"/>
                    <a:pt x="17" y="7"/>
                  </a:cubicBezTo>
                  <a:cubicBezTo>
                    <a:pt x="13" y="9"/>
                    <a:pt x="12" y="10"/>
                    <a:pt x="10" y="14"/>
                  </a:cubicBezTo>
                  <a:cubicBezTo>
                    <a:pt x="9" y="18"/>
                    <a:pt x="7" y="20"/>
                    <a:pt x="4" y="20"/>
                  </a:cubicBezTo>
                  <a:cubicBezTo>
                    <a:pt x="0" y="20"/>
                    <a:pt x="8" y="6"/>
                    <a:pt x="8" y="6"/>
                  </a:cubicBezTo>
                  <a:close/>
                </a:path>
              </a:pathLst>
            </a:custGeom>
            <a:solidFill>
              <a:srgbClr val="CC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42" name="Freeform 238"/>
            <p:cNvSpPr>
              <a:spLocks/>
            </p:cNvSpPr>
            <p:nvPr/>
          </p:nvSpPr>
          <p:spPr bwMode="auto">
            <a:xfrm>
              <a:off x="2850" y="3478"/>
              <a:ext cx="56" cy="109"/>
            </a:xfrm>
            <a:custGeom>
              <a:avLst/>
              <a:gdLst>
                <a:gd name="T0" fmla="*/ 2 w 18"/>
                <a:gd name="T1" fmla="*/ 8 h 34"/>
                <a:gd name="T2" fmla="*/ 2 w 18"/>
                <a:gd name="T3" fmla="*/ 7 h 34"/>
                <a:gd name="T4" fmla="*/ 8 w 18"/>
                <a:gd name="T5" fmla="*/ 1 h 34"/>
                <a:gd name="T6" fmla="*/ 16 w 18"/>
                <a:gd name="T7" fmla="*/ 9 h 34"/>
                <a:gd name="T8" fmla="*/ 16 w 18"/>
                <a:gd name="T9" fmla="*/ 19 h 34"/>
                <a:gd name="T10" fmla="*/ 14 w 18"/>
                <a:gd name="T11" fmla="*/ 31 h 34"/>
                <a:gd name="T12" fmla="*/ 8 w 18"/>
                <a:gd name="T13" fmla="*/ 29 h 34"/>
                <a:gd name="T14" fmla="*/ 7 w 18"/>
                <a:gd name="T15" fmla="*/ 15 h 34"/>
                <a:gd name="T16" fmla="*/ 2 w 18"/>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2" y="8"/>
                  </a:moveTo>
                  <a:cubicBezTo>
                    <a:pt x="2" y="8"/>
                    <a:pt x="2" y="7"/>
                    <a:pt x="2" y="7"/>
                  </a:cubicBezTo>
                  <a:cubicBezTo>
                    <a:pt x="2" y="5"/>
                    <a:pt x="4" y="0"/>
                    <a:pt x="8" y="1"/>
                  </a:cubicBezTo>
                  <a:cubicBezTo>
                    <a:pt x="14" y="1"/>
                    <a:pt x="16" y="4"/>
                    <a:pt x="16" y="9"/>
                  </a:cubicBezTo>
                  <a:cubicBezTo>
                    <a:pt x="16" y="13"/>
                    <a:pt x="14" y="16"/>
                    <a:pt x="16" y="19"/>
                  </a:cubicBezTo>
                  <a:cubicBezTo>
                    <a:pt x="18" y="22"/>
                    <a:pt x="17" y="28"/>
                    <a:pt x="14" y="31"/>
                  </a:cubicBezTo>
                  <a:cubicBezTo>
                    <a:pt x="11" y="33"/>
                    <a:pt x="7" y="34"/>
                    <a:pt x="8" y="29"/>
                  </a:cubicBezTo>
                  <a:cubicBezTo>
                    <a:pt x="8" y="23"/>
                    <a:pt x="9" y="17"/>
                    <a:pt x="7" y="15"/>
                  </a:cubicBezTo>
                  <a:cubicBezTo>
                    <a:pt x="5" y="14"/>
                    <a:pt x="0" y="13"/>
                    <a:pt x="2" y="7"/>
                  </a:cubicBezTo>
                </a:path>
              </a:pathLst>
            </a:custGeom>
            <a:solidFill>
              <a:srgbClr val="CC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43" name="Freeform 239"/>
            <p:cNvSpPr>
              <a:spLocks/>
            </p:cNvSpPr>
            <p:nvPr/>
          </p:nvSpPr>
          <p:spPr bwMode="auto">
            <a:xfrm>
              <a:off x="3029" y="3483"/>
              <a:ext cx="214" cy="165"/>
            </a:xfrm>
            <a:custGeom>
              <a:avLst/>
              <a:gdLst>
                <a:gd name="T0" fmla="*/ 8 w 68"/>
                <a:gd name="T1" fmla="*/ 14 h 53"/>
                <a:gd name="T2" fmla="*/ 0 w 68"/>
                <a:gd name="T3" fmla="*/ 16 h 53"/>
                <a:gd name="T4" fmla="*/ 15 w 68"/>
                <a:gd name="T5" fmla="*/ 32 h 53"/>
                <a:gd name="T6" fmla="*/ 34 w 68"/>
                <a:gd name="T7" fmla="*/ 41 h 53"/>
                <a:gd name="T8" fmla="*/ 64 w 68"/>
                <a:gd name="T9" fmla="*/ 48 h 53"/>
                <a:gd name="T10" fmla="*/ 63 w 68"/>
                <a:gd name="T11" fmla="*/ 30 h 53"/>
                <a:gd name="T12" fmla="*/ 47 w 68"/>
                <a:gd name="T13" fmla="*/ 16 h 53"/>
                <a:gd name="T14" fmla="*/ 36 w 68"/>
                <a:gd name="T15" fmla="*/ 1 h 53"/>
                <a:gd name="T16" fmla="*/ 28 w 68"/>
                <a:gd name="T17" fmla="*/ 6 h 53"/>
                <a:gd name="T18" fmla="*/ 25 w 68"/>
                <a:gd name="T19" fmla="*/ 20 h 53"/>
                <a:gd name="T20" fmla="*/ 8 w 68"/>
                <a:gd name="T21" fmla="*/ 1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53">
                  <a:moveTo>
                    <a:pt x="8" y="14"/>
                  </a:moveTo>
                  <a:cubicBezTo>
                    <a:pt x="8" y="14"/>
                    <a:pt x="1" y="9"/>
                    <a:pt x="0" y="16"/>
                  </a:cubicBezTo>
                  <a:cubicBezTo>
                    <a:pt x="0" y="23"/>
                    <a:pt x="7" y="28"/>
                    <a:pt x="15" y="32"/>
                  </a:cubicBezTo>
                  <a:cubicBezTo>
                    <a:pt x="23" y="35"/>
                    <a:pt x="34" y="41"/>
                    <a:pt x="34" y="41"/>
                  </a:cubicBezTo>
                  <a:cubicBezTo>
                    <a:pt x="34" y="41"/>
                    <a:pt x="60" y="53"/>
                    <a:pt x="64" y="48"/>
                  </a:cubicBezTo>
                  <a:cubicBezTo>
                    <a:pt x="68" y="43"/>
                    <a:pt x="68" y="38"/>
                    <a:pt x="63" y="30"/>
                  </a:cubicBezTo>
                  <a:cubicBezTo>
                    <a:pt x="57" y="23"/>
                    <a:pt x="47" y="16"/>
                    <a:pt x="47" y="16"/>
                  </a:cubicBezTo>
                  <a:cubicBezTo>
                    <a:pt x="47" y="16"/>
                    <a:pt x="39" y="2"/>
                    <a:pt x="36" y="1"/>
                  </a:cubicBezTo>
                  <a:cubicBezTo>
                    <a:pt x="32" y="1"/>
                    <a:pt x="26" y="0"/>
                    <a:pt x="28" y="6"/>
                  </a:cubicBezTo>
                  <a:cubicBezTo>
                    <a:pt x="31" y="13"/>
                    <a:pt x="31" y="20"/>
                    <a:pt x="25" y="20"/>
                  </a:cubicBezTo>
                  <a:cubicBezTo>
                    <a:pt x="19" y="20"/>
                    <a:pt x="11" y="17"/>
                    <a:pt x="8" y="14"/>
                  </a:cubicBezTo>
                  <a:close/>
                </a:path>
              </a:pathLst>
            </a:custGeom>
            <a:solidFill>
              <a:srgbClr val="CCCC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44" name="Freeform 240"/>
            <p:cNvSpPr>
              <a:spLocks/>
            </p:cNvSpPr>
            <p:nvPr/>
          </p:nvSpPr>
          <p:spPr bwMode="auto">
            <a:xfrm>
              <a:off x="3123" y="3554"/>
              <a:ext cx="92" cy="66"/>
            </a:xfrm>
            <a:custGeom>
              <a:avLst/>
              <a:gdLst>
                <a:gd name="T0" fmla="*/ 2 w 29"/>
                <a:gd name="T1" fmla="*/ 5 h 21"/>
                <a:gd name="T2" fmla="*/ 9 w 29"/>
                <a:gd name="T3" fmla="*/ 0 h 21"/>
                <a:gd name="T4" fmla="*/ 21 w 29"/>
                <a:gd name="T5" fmla="*/ 7 h 21"/>
                <a:gd name="T6" fmla="*/ 25 w 29"/>
                <a:gd name="T7" fmla="*/ 14 h 21"/>
                <a:gd name="T8" fmla="*/ 27 w 29"/>
                <a:gd name="T9" fmla="*/ 17 h 21"/>
                <a:gd name="T10" fmla="*/ 9 w 29"/>
                <a:gd name="T11" fmla="*/ 13 h 21"/>
                <a:gd name="T12" fmla="*/ 2 w 29"/>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29" h="21">
                  <a:moveTo>
                    <a:pt x="2" y="5"/>
                  </a:moveTo>
                  <a:cubicBezTo>
                    <a:pt x="2" y="5"/>
                    <a:pt x="4" y="0"/>
                    <a:pt x="9" y="0"/>
                  </a:cubicBezTo>
                  <a:cubicBezTo>
                    <a:pt x="14" y="0"/>
                    <a:pt x="20" y="5"/>
                    <a:pt x="21" y="7"/>
                  </a:cubicBezTo>
                  <a:cubicBezTo>
                    <a:pt x="21" y="10"/>
                    <a:pt x="24" y="14"/>
                    <a:pt x="25" y="14"/>
                  </a:cubicBezTo>
                  <a:cubicBezTo>
                    <a:pt x="27" y="14"/>
                    <a:pt x="29" y="16"/>
                    <a:pt x="27" y="17"/>
                  </a:cubicBezTo>
                  <a:cubicBezTo>
                    <a:pt x="24" y="18"/>
                    <a:pt x="20" y="21"/>
                    <a:pt x="9" y="13"/>
                  </a:cubicBezTo>
                  <a:cubicBezTo>
                    <a:pt x="9" y="13"/>
                    <a:pt x="0" y="10"/>
                    <a:pt x="2" y="5"/>
                  </a:cubicBezTo>
                  <a:close/>
                </a:path>
              </a:pathLst>
            </a:custGeom>
            <a:solidFill>
              <a:srgbClr val="CC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45" name="Freeform 241"/>
            <p:cNvSpPr>
              <a:spLocks/>
            </p:cNvSpPr>
            <p:nvPr/>
          </p:nvSpPr>
          <p:spPr bwMode="auto">
            <a:xfrm>
              <a:off x="3149" y="3250"/>
              <a:ext cx="141" cy="252"/>
            </a:xfrm>
            <a:custGeom>
              <a:avLst/>
              <a:gdLst>
                <a:gd name="T0" fmla="*/ 6 w 45"/>
                <a:gd name="T1" fmla="*/ 14 h 80"/>
                <a:gd name="T2" fmla="*/ 23 w 45"/>
                <a:gd name="T3" fmla="*/ 7 h 80"/>
                <a:gd name="T4" fmla="*/ 41 w 45"/>
                <a:gd name="T5" fmla="*/ 21 h 80"/>
                <a:gd name="T6" fmla="*/ 41 w 45"/>
                <a:gd name="T7" fmla="*/ 35 h 80"/>
                <a:gd name="T8" fmla="*/ 28 w 45"/>
                <a:gd name="T9" fmla="*/ 46 h 80"/>
                <a:gd name="T10" fmla="*/ 29 w 45"/>
                <a:gd name="T11" fmla="*/ 60 h 80"/>
                <a:gd name="T12" fmla="*/ 39 w 45"/>
                <a:gd name="T13" fmla="*/ 73 h 80"/>
                <a:gd name="T14" fmla="*/ 21 w 45"/>
                <a:gd name="T15" fmla="*/ 74 h 80"/>
                <a:gd name="T16" fmla="*/ 16 w 45"/>
                <a:gd name="T17" fmla="*/ 63 h 80"/>
                <a:gd name="T18" fmla="*/ 14 w 45"/>
                <a:gd name="T19" fmla="*/ 43 h 80"/>
                <a:gd name="T20" fmla="*/ 2 w 45"/>
                <a:gd name="T21" fmla="*/ 25 h 80"/>
                <a:gd name="T22" fmla="*/ 6 w 45"/>
                <a:gd name="T23"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80">
                  <a:moveTo>
                    <a:pt x="6" y="14"/>
                  </a:moveTo>
                  <a:cubicBezTo>
                    <a:pt x="6" y="14"/>
                    <a:pt x="10" y="0"/>
                    <a:pt x="23" y="7"/>
                  </a:cubicBezTo>
                  <a:cubicBezTo>
                    <a:pt x="36" y="14"/>
                    <a:pt x="38" y="17"/>
                    <a:pt x="41" y="21"/>
                  </a:cubicBezTo>
                  <a:cubicBezTo>
                    <a:pt x="44" y="25"/>
                    <a:pt x="45" y="32"/>
                    <a:pt x="41" y="35"/>
                  </a:cubicBezTo>
                  <a:cubicBezTo>
                    <a:pt x="36" y="38"/>
                    <a:pt x="28" y="46"/>
                    <a:pt x="28" y="46"/>
                  </a:cubicBezTo>
                  <a:cubicBezTo>
                    <a:pt x="28" y="46"/>
                    <a:pt x="23" y="53"/>
                    <a:pt x="29" y="60"/>
                  </a:cubicBezTo>
                  <a:cubicBezTo>
                    <a:pt x="35" y="66"/>
                    <a:pt x="43" y="66"/>
                    <a:pt x="39" y="73"/>
                  </a:cubicBezTo>
                  <a:cubicBezTo>
                    <a:pt x="35" y="80"/>
                    <a:pt x="25" y="76"/>
                    <a:pt x="21" y="74"/>
                  </a:cubicBezTo>
                  <a:cubicBezTo>
                    <a:pt x="16" y="73"/>
                    <a:pt x="16" y="69"/>
                    <a:pt x="16" y="63"/>
                  </a:cubicBezTo>
                  <a:cubicBezTo>
                    <a:pt x="16" y="57"/>
                    <a:pt x="19" y="48"/>
                    <a:pt x="14" y="43"/>
                  </a:cubicBezTo>
                  <a:cubicBezTo>
                    <a:pt x="10" y="39"/>
                    <a:pt x="4" y="29"/>
                    <a:pt x="2" y="25"/>
                  </a:cubicBezTo>
                  <a:cubicBezTo>
                    <a:pt x="0" y="22"/>
                    <a:pt x="6" y="14"/>
                    <a:pt x="6" y="14"/>
                  </a:cubicBezTo>
                  <a:close/>
                </a:path>
              </a:pathLst>
            </a:custGeom>
            <a:solidFill>
              <a:srgbClr val="CCCC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46" name="Freeform 242"/>
            <p:cNvSpPr>
              <a:spLocks/>
            </p:cNvSpPr>
            <p:nvPr/>
          </p:nvSpPr>
          <p:spPr bwMode="auto">
            <a:xfrm>
              <a:off x="3189" y="3290"/>
              <a:ext cx="47" cy="90"/>
            </a:xfrm>
            <a:custGeom>
              <a:avLst/>
              <a:gdLst>
                <a:gd name="T0" fmla="*/ 1 w 15"/>
                <a:gd name="T1" fmla="*/ 8 h 28"/>
                <a:gd name="T2" fmla="*/ 3 w 15"/>
                <a:gd name="T3" fmla="*/ 2 h 28"/>
                <a:gd name="T4" fmla="*/ 11 w 15"/>
                <a:gd name="T5" fmla="*/ 4 h 28"/>
                <a:gd name="T6" fmla="*/ 15 w 15"/>
                <a:gd name="T7" fmla="*/ 13 h 28"/>
                <a:gd name="T8" fmla="*/ 8 w 15"/>
                <a:gd name="T9" fmla="*/ 28 h 28"/>
                <a:gd name="T10" fmla="*/ 1 w 15"/>
                <a:gd name="T11" fmla="*/ 8 h 28"/>
              </a:gdLst>
              <a:ahLst/>
              <a:cxnLst>
                <a:cxn ang="0">
                  <a:pos x="T0" y="T1"/>
                </a:cxn>
                <a:cxn ang="0">
                  <a:pos x="T2" y="T3"/>
                </a:cxn>
                <a:cxn ang="0">
                  <a:pos x="T4" y="T5"/>
                </a:cxn>
                <a:cxn ang="0">
                  <a:pos x="T6" y="T7"/>
                </a:cxn>
                <a:cxn ang="0">
                  <a:pos x="T8" y="T9"/>
                </a:cxn>
                <a:cxn ang="0">
                  <a:pos x="T10" y="T11"/>
                </a:cxn>
              </a:cxnLst>
              <a:rect l="0" t="0" r="r" b="b"/>
              <a:pathLst>
                <a:path w="15" h="28">
                  <a:moveTo>
                    <a:pt x="1" y="8"/>
                  </a:moveTo>
                  <a:cubicBezTo>
                    <a:pt x="1" y="8"/>
                    <a:pt x="0" y="4"/>
                    <a:pt x="3" y="2"/>
                  </a:cubicBezTo>
                  <a:cubicBezTo>
                    <a:pt x="7" y="0"/>
                    <a:pt x="9" y="3"/>
                    <a:pt x="11" y="4"/>
                  </a:cubicBezTo>
                  <a:cubicBezTo>
                    <a:pt x="12" y="6"/>
                    <a:pt x="15" y="8"/>
                    <a:pt x="15" y="13"/>
                  </a:cubicBezTo>
                  <a:cubicBezTo>
                    <a:pt x="15" y="18"/>
                    <a:pt x="11" y="28"/>
                    <a:pt x="8" y="28"/>
                  </a:cubicBezTo>
                  <a:cubicBezTo>
                    <a:pt x="6" y="28"/>
                    <a:pt x="3" y="14"/>
                    <a:pt x="1" y="8"/>
                  </a:cubicBezTo>
                  <a:close/>
                </a:path>
              </a:pathLst>
            </a:custGeom>
            <a:solidFill>
              <a:srgbClr val="CC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47" name="Freeform 243"/>
            <p:cNvSpPr>
              <a:spLocks/>
            </p:cNvSpPr>
            <p:nvPr/>
          </p:nvSpPr>
          <p:spPr bwMode="auto">
            <a:xfrm>
              <a:off x="3359" y="3224"/>
              <a:ext cx="176" cy="207"/>
            </a:xfrm>
            <a:custGeom>
              <a:avLst/>
              <a:gdLst>
                <a:gd name="T0" fmla="*/ 36 w 56"/>
                <a:gd name="T1" fmla="*/ 7 h 66"/>
                <a:gd name="T2" fmla="*/ 38 w 56"/>
                <a:gd name="T3" fmla="*/ 0 h 66"/>
                <a:gd name="T4" fmla="*/ 49 w 56"/>
                <a:gd name="T5" fmla="*/ 18 h 66"/>
                <a:gd name="T6" fmla="*/ 51 w 56"/>
                <a:gd name="T7" fmla="*/ 41 h 66"/>
                <a:gd name="T8" fmla="*/ 49 w 56"/>
                <a:gd name="T9" fmla="*/ 64 h 66"/>
                <a:gd name="T10" fmla="*/ 30 w 56"/>
                <a:gd name="T11" fmla="*/ 55 h 66"/>
                <a:gd name="T12" fmla="*/ 18 w 56"/>
                <a:gd name="T13" fmla="*/ 38 h 66"/>
                <a:gd name="T14" fmla="*/ 9 w 56"/>
                <a:gd name="T15" fmla="*/ 25 h 66"/>
                <a:gd name="T16" fmla="*/ 1 w 56"/>
                <a:gd name="T17" fmla="*/ 16 h 66"/>
                <a:gd name="T18" fmla="*/ 11 w 56"/>
                <a:gd name="T19" fmla="*/ 6 h 66"/>
                <a:gd name="T20" fmla="*/ 27 w 56"/>
                <a:gd name="T21" fmla="*/ 19 h 66"/>
                <a:gd name="T22" fmla="*/ 36 w 56"/>
                <a:gd name="T23"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66">
                  <a:moveTo>
                    <a:pt x="36" y="7"/>
                  </a:moveTo>
                  <a:cubicBezTo>
                    <a:pt x="36" y="7"/>
                    <a:pt x="32" y="0"/>
                    <a:pt x="38" y="0"/>
                  </a:cubicBezTo>
                  <a:cubicBezTo>
                    <a:pt x="45" y="1"/>
                    <a:pt x="51" y="9"/>
                    <a:pt x="49" y="18"/>
                  </a:cubicBezTo>
                  <a:cubicBezTo>
                    <a:pt x="47" y="27"/>
                    <a:pt x="46" y="34"/>
                    <a:pt x="51" y="41"/>
                  </a:cubicBezTo>
                  <a:cubicBezTo>
                    <a:pt x="56" y="49"/>
                    <a:pt x="55" y="62"/>
                    <a:pt x="49" y="64"/>
                  </a:cubicBezTo>
                  <a:cubicBezTo>
                    <a:pt x="43" y="66"/>
                    <a:pt x="34" y="60"/>
                    <a:pt x="30" y="55"/>
                  </a:cubicBezTo>
                  <a:cubicBezTo>
                    <a:pt x="26" y="49"/>
                    <a:pt x="20" y="41"/>
                    <a:pt x="18" y="38"/>
                  </a:cubicBezTo>
                  <a:cubicBezTo>
                    <a:pt x="15" y="36"/>
                    <a:pt x="11" y="25"/>
                    <a:pt x="9" y="25"/>
                  </a:cubicBezTo>
                  <a:cubicBezTo>
                    <a:pt x="7" y="25"/>
                    <a:pt x="1" y="26"/>
                    <a:pt x="1" y="16"/>
                  </a:cubicBezTo>
                  <a:cubicBezTo>
                    <a:pt x="0" y="6"/>
                    <a:pt x="9" y="2"/>
                    <a:pt x="11" y="6"/>
                  </a:cubicBezTo>
                  <a:cubicBezTo>
                    <a:pt x="14" y="10"/>
                    <a:pt x="20" y="18"/>
                    <a:pt x="27" y="19"/>
                  </a:cubicBezTo>
                  <a:cubicBezTo>
                    <a:pt x="33" y="21"/>
                    <a:pt x="42" y="20"/>
                    <a:pt x="36" y="7"/>
                  </a:cubicBezTo>
                  <a:close/>
                </a:path>
              </a:pathLst>
            </a:custGeom>
            <a:solidFill>
              <a:srgbClr val="CCCC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48" name="Freeform 244"/>
            <p:cNvSpPr>
              <a:spLocks/>
            </p:cNvSpPr>
            <p:nvPr/>
          </p:nvSpPr>
          <p:spPr bwMode="auto">
            <a:xfrm>
              <a:off x="3448" y="3316"/>
              <a:ext cx="57" cy="78"/>
            </a:xfrm>
            <a:custGeom>
              <a:avLst/>
              <a:gdLst>
                <a:gd name="T0" fmla="*/ 2 w 18"/>
                <a:gd name="T1" fmla="*/ 7 h 25"/>
                <a:gd name="T2" fmla="*/ 5 w 18"/>
                <a:gd name="T3" fmla="*/ 14 h 25"/>
                <a:gd name="T4" fmla="*/ 13 w 18"/>
                <a:gd name="T5" fmla="*/ 25 h 25"/>
                <a:gd name="T6" fmla="*/ 16 w 18"/>
                <a:gd name="T7" fmla="*/ 15 h 25"/>
                <a:gd name="T8" fmla="*/ 14 w 18"/>
                <a:gd name="T9" fmla="*/ 4 h 25"/>
                <a:gd name="T10" fmla="*/ 9 w 18"/>
                <a:gd name="T11" fmla="*/ 1 h 25"/>
                <a:gd name="T12" fmla="*/ 2 w 18"/>
                <a:gd name="T13" fmla="*/ 7 h 25"/>
              </a:gdLst>
              <a:ahLst/>
              <a:cxnLst>
                <a:cxn ang="0">
                  <a:pos x="T0" y="T1"/>
                </a:cxn>
                <a:cxn ang="0">
                  <a:pos x="T2" y="T3"/>
                </a:cxn>
                <a:cxn ang="0">
                  <a:pos x="T4" y="T5"/>
                </a:cxn>
                <a:cxn ang="0">
                  <a:pos x="T6" y="T7"/>
                </a:cxn>
                <a:cxn ang="0">
                  <a:pos x="T8" y="T9"/>
                </a:cxn>
                <a:cxn ang="0">
                  <a:pos x="T10" y="T11"/>
                </a:cxn>
                <a:cxn ang="0">
                  <a:pos x="T12" y="T13"/>
                </a:cxn>
              </a:cxnLst>
              <a:rect l="0" t="0" r="r" b="b"/>
              <a:pathLst>
                <a:path w="18" h="25">
                  <a:moveTo>
                    <a:pt x="2" y="7"/>
                  </a:moveTo>
                  <a:cubicBezTo>
                    <a:pt x="2" y="7"/>
                    <a:pt x="0" y="5"/>
                    <a:pt x="5" y="14"/>
                  </a:cubicBezTo>
                  <a:cubicBezTo>
                    <a:pt x="10" y="23"/>
                    <a:pt x="9" y="24"/>
                    <a:pt x="13" y="25"/>
                  </a:cubicBezTo>
                  <a:cubicBezTo>
                    <a:pt x="16" y="25"/>
                    <a:pt x="18" y="21"/>
                    <a:pt x="16" y="15"/>
                  </a:cubicBezTo>
                  <a:cubicBezTo>
                    <a:pt x="14" y="8"/>
                    <a:pt x="14" y="4"/>
                    <a:pt x="14" y="4"/>
                  </a:cubicBezTo>
                  <a:cubicBezTo>
                    <a:pt x="14" y="4"/>
                    <a:pt x="13" y="0"/>
                    <a:pt x="9" y="1"/>
                  </a:cubicBezTo>
                  <a:cubicBezTo>
                    <a:pt x="5" y="1"/>
                    <a:pt x="2" y="2"/>
                    <a:pt x="2" y="7"/>
                  </a:cubicBezTo>
                  <a:close/>
                </a:path>
              </a:pathLst>
            </a:custGeom>
            <a:solidFill>
              <a:srgbClr val="CC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49" name="Freeform 245"/>
            <p:cNvSpPr>
              <a:spLocks/>
            </p:cNvSpPr>
            <p:nvPr/>
          </p:nvSpPr>
          <p:spPr bwMode="auto">
            <a:xfrm>
              <a:off x="3330" y="3540"/>
              <a:ext cx="203" cy="117"/>
            </a:xfrm>
            <a:custGeom>
              <a:avLst/>
              <a:gdLst>
                <a:gd name="T0" fmla="*/ 18 w 64"/>
                <a:gd name="T1" fmla="*/ 5 h 38"/>
                <a:gd name="T2" fmla="*/ 5 w 64"/>
                <a:gd name="T3" fmla="*/ 5 h 38"/>
                <a:gd name="T4" fmla="*/ 6 w 64"/>
                <a:gd name="T5" fmla="*/ 23 h 38"/>
                <a:gd name="T6" fmla="*/ 21 w 64"/>
                <a:gd name="T7" fmla="*/ 38 h 38"/>
                <a:gd name="T8" fmla="*/ 40 w 64"/>
                <a:gd name="T9" fmla="*/ 33 h 38"/>
                <a:gd name="T10" fmla="*/ 57 w 64"/>
                <a:gd name="T11" fmla="*/ 33 h 38"/>
                <a:gd name="T12" fmla="*/ 64 w 64"/>
                <a:gd name="T13" fmla="*/ 29 h 38"/>
                <a:gd name="T14" fmla="*/ 57 w 64"/>
                <a:gd name="T15" fmla="*/ 20 h 38"/>
                <a:gd name="T16" fmla="*/ 43 w 64"/>
                <a:gd name="T17" fmla="*/ 14 h 38"/>
                <a:gd name="T18" fmla="*/ 35 w 64"/>
                <a:gd name="T19" fmla="*/ 8 h 38"/>
                <a:gd name="T20" fmla="*/ 18 w 64"/>
                <a:gd name="T2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38">
                  <a:moveTo>
                    <a:pt x="18" y="5"/>
                  </a:moveTo>
                  <a:cubicBezTo>
                    <a:pt x="18" y="5"/>
                    <a:pt x="9" y="0"/>
                    <a:pt x="5" y="5"/>
                  </a:cubicBezTo>
                  <a:cubicBezTo>
                    <a:pt x="0" y="9"/>
                    <a:pt x="2" y="16"/>
                    <a:pt x="6" y="23"/>
                  </a:cubicBezTo>
                  <a:cubicBezTo>
                    <a:pt x="10" y="31"/>
                    <a:pt x="16" y="37"/>
                    <a:pt x="21" y="38"/>
                  </a:cubicBezTo>
                  <a:cubicBezTo>
                    <a:pt x="26" y="38"/>
                    <a:pt x="36" y="33"/>
                    <a:pt x="40" y="33"/>
                  </a:cubicBezTo>
                  <a:cubicBezTo>
                    <a:pt x="45" y="33"/>
                    <a:pt x="57" y="33"/>
                    <a:pt x="57" y="33"/>
                  </a:cubicBezTo>
                  <a:cubicBezTo>
                    <a:pt x="57" y="33"/>
                    <a:pt x="64" y="34"/>
                    <a:pt x="64" y="29"/>
                  </a:cubicBezTo>
                  <a:cubicBezTo>
                    <a:pt x="64" y="24"/>
                    <a:pt x="62" y="20"/>
                    <a:pt x="57" y="20"/>
                  </a:cubicBezTo>
                  <a:cubicBezTo>
                    <a:pt x="51" y="19"/>
                    <a:pt x="45" y="16"/>
                    <a:pt x="43" y="14"/>
                  </a:cubicBezTo>
                  <a:cubicBezTo>
                    <a:pt x="42" y="11"/>
                    <a:pt x="41" y="7"/>
                    <a:pt x="35" y="8"/>
                  </a:cubicBezTo>
                  <a:cubicBezTo>
                    <a:pt x="29" y="9"/>
                    <a:pt x="21" y="7"/>
                    <a:pt x="18" y="5"/>
                  </a:cubicBezTo>
                  <a:close/>
                </a:path>
              </a:pathLst>
            </a:custGeom>
            <a:solidFill>
              <a:srgbClr val="CCCC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50" name="Freeform 246"/>
            <p:cNvSpPr>
              <a:spLocks/>
            </p:cNvSpPr>
            <p:nvPr/>
          </p:nvSpPr>
          <p:spPr bwMode="auto">
            <a:xfrm>
              <a:off x="3378" y="3568"/>
              <a:ext cx="98" cy="61"/>
            </a:xfrm>
            <a:custGeom>
              <a:avLst/>
              <a:gdLst>
                <a:gd name="T0" fmla="*/ 0 w 31"/>
                <a:gd name="T1" fmla="*/ 6 h 20"/>
                <a:gd name="T2" fmla="*/ 10 w 31"/>
                <a:gd name="T3" fmla="*/ 17 h 20"/>
                <a:gd name="T4" fmla="*/ 31 w 31"/>
                <a:gd name="T5" fmla="*/ 17 h 20"/>
                <a:gd name="T6" fmla="*/ 24 w 31"/>
                <a:gd name="T7" fmla="*/ 9 h 20"/>
                <a:gd name="T8" fmla="*/ 11 w 31"/>
                <a:gd name="T9" fmla="*/ 7 h 20"/>
                <a:gd name="T10" fmla="*/ 0 w 31"/>
                <a:gd name="T11" fmla="*/ 6 h 20"/>
              </a:gdLst>
              <a:ahLst/>
              <a:cxnLst>
                <a:cxn ang="0">
                  <a:pos x="T0" y="T1"/>
                </a:cxn>
                <a:cxn ang="0">
                  <a:pos x="T2" y="T3"/>
                </a:cxn>
                <a:cxn ang="0">
                  <a:pos x="T4" y="T5"/>
                </a:cxn>
                <a:cxn ang="0">
                  <a:pos x="T6" y="T7"/>
                </a:cxn>
                <a:cxn ang="0">
                  <a:pos x="T8" y="T9"/>
                </a:cxn>
                <a:cxn ang="0">
                  <a:pos x="T10" y="T11"/>
                </a:cxn>
              </a:cxnLst>
              <a:rect l="0" t="0" r="r" b="b"/>
              <a:pathLst>
                <a:path w="31" h="20">
                  <a:moveTo>
                    <a:pt x="0" y="6"/>
                  </a:moveTo>
                  <a:cubicBezTo>
                    <a:pt x="0" y="6"/>
                    <a:pt x="2" y="14"/>
                    <a:pt x="10" y="17"/>
                  </a:cubicBezTo>
                  <a:cubicBezTo>
                    <a:pt x="18" y="20"/>
                    <a:pt x="31" y="19"/>
                    <a:pt x="31" y="17"/>
                  </a:cubicBezTo>
                  <a:cubicBezTo>
                    <a:pt x="31" y="15"/>
                    <a:pt x="29" y="9"/>
                    <a:pt x="24" y="9"/>
                  </a:cubicBezTo>
                  <a:cubicBezTo>
                    <a:pt x="18" y="9"/>
                    <a:pt x="12" y="8"/>
                    <a:pt x="11" y="7"/>
                  </a:cubicBezTo>
                  <a:cubicBezTo>
                    <a:pt x="9" y="6"/>
                    <a:pt x="2" y="0"/>
                    <a:pt x="0" y="6"/>
                  </a:cubicBezTo>
                  <a:close/>
                </a:path>
              </a:pathLst>
            </a:custGeom>
            <a:solidFill>
              <a:srgbClr val="CC99FF"/>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53" name="Line 249"/>
            <p:cNvSpPr>
              <a:spLocks noChangeShapeType="1"/>
            </p:cNvSpPr>
            <p:nvPr/>
          </p:nvSpPr>
          <p:spPr bwMode="auto">
            <a:xfrm flipV="1">
              <a:off x="2018" y="3401"/>
              <a:ext cx="85" cy="40"/>
            </a:xfrm>
            <a:prstGeom prst="line">
              <a:avLst/>
            </a:prstGeom>
            <a:noFill/>
            <a:ln w="6350">
              <a:solidFill>
                <a:srgbClr val="FF6600"/>
              </a:solidFill>
              <a:miter lim="800000"/>
              <a:headEnd/>
              <a:tailEnd/>
            </a:ln>
            <a:extLst>
              <a:ext uri="{909E8E84-426E-40DD-AFC4-6F175D3DCCD1}">
                <a14:hiddenFill xmlns:a14="http://schemas.microsoft.com/office/drawing/2010/main">
                  <a:no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554" name="Freeform 250"/>
            <p:cNvSpPr>
              <a:spLocks/>
            </p:cNvSpPr>
            <p:nvPr/>
          </p:nvSpPr>
          <p:spPr bwMode="auto">
            <a:xfrm>
              <a:off x="2044" y="3431"/>
              <a:ext cx="87" cy="24"/>
            </a:xfrm>
            <a:custGeom>
              <a:avLst/>
              <a:gdLst>
                <a:gd name="T0" fmla="*/ 0 w 28"/>
                <a:gd name="T1" fmla="*/ 0 h 7"/>
                <a:gd name="T2" fmla="*/ 28 w 28"/>
                <a:gd name="T3" fmla="*/ 7 h 7"/>
              </a:gdLst>
              <a:ahLst/>
              <a:cxnLst>
                <a:cxn ang="0">
                  <a:pos x="T0" y="T1"/>
                </a:cxn>
                <a:cxn ang="0">
                  <a:pos x="T2" y="T3"/>
                </a:cxn>
              </a:cxnLst>
              <a:rect l="0" t="0" r="r" b="b"/>
              <a:pathLst>
                <a:path w="28" h="7">
                  <a:moveTo>
                    <a:pt x="0" y="0"/>
                  </a:moveTo>
                  <a:cubicBezTo>
                    <a:pt x="0" y="0"/>
                    <a:pt x="24" y="0"/>
                    <a:pt x="28" y="7"/>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555" name="Freeform 251"/>
            <p:cNvSpPr>
              <a:spLocks/>
            </p:cNvSpPr>
            <p:nvPr/>
          </p:nvSpPr>
          <p:spPr bwMode="auto">
            <a:xfrm>
              <a:off x="2299" y="3311"/>
              <a:ext cx="73" cy="26"/>
            </a:xfrm>
            <a:custGeom>
              <a:avLst/>
              <a:gdLst>
                <a:gd name="T0" fmla="*/ 0 w 23"/>
                <a:gd name="T1" fmla="*/ 0 h 8"/>
                <a:gd name="T2" fmla="*/ 23 w 23"/>
                <a:gd name="T3" fmla="*/ 2 h 8"/>
              </a:gdLst>
              <a:ahLst/>
              <a:cxnLst>
                <a:cxn ang="0">
                  <a:pos x="T0" y="T1"/>
                </a:cxn>
                <a:cxn ang="0">
                  <a:pos x="T2" y="T3"/>
                </a:cxn>
              </a:cxnLst>
              <a:rect l="0" t="0" r="r" b="b"/>
              <a:pathLst>
                <a:path w="23" h="8">
                  <a:moveTo>
                    <a:pt x="0" y="0"/>
                  </a:moveTo>
                  <a:cubicBezTo>
                    <a:pt x="0" y="0"/>
                    <a:pt x="10" y="8"/>
                    <a:pt x="23" y="2"/>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556" name="Freeform 252"/>
            <p:cNvSpPr>
              <a:spLocks/>
            </p:cNvSpPr>
            <p:nvPr/>
          </p:nvSpPr>
          <p:spPr bwMode="auto">
            <a:xfrm>
              <a:off x="2296" y="3318"/>
              <a:ext cx="83" cy="45"/>
            </a:xfrm>
            <a:custGeom>
              <a:avLst/>
              <a:gdLst>
                <a:gd name="T0" fmla="*/ 0 w 26"/>
                <a:gd name="T1" fmla="*/ 14 h 14"/>
                <a:gd name="T2" fmla="*/ 26 w 26"/>
                <a:gd name="T3" fmla="*/ 0 h 14"/>
              </a:gdLst>
              <a:ahLst/>
              <a:cxnLst>
                <a:cxn ang="0">
                  <a:pos x="T0" y="T1"/>
                </a:cxn>
                <a:cxn ang="0">
                  <a:pos x="T2" y="T3"/>
                </a:cxn>
              </a:cxnLst>
              <a:rect l="0" t="0" r="r" b="b"/>
              <a:pathLst>
                <a:path w="26" h="14">
                  <a:moveTo>
                    <a:pt x="0" y="14"/>
                  </a:moveTo>
                  <a:cubicBezTo>
                    <a:pt x="0" y="14"/>
                    <a:pt x="10" y="3"/>
                    <a:pt x="26" y="0"/>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557" name="Freeform 253"/>
            <p:cNvSpPr>
              <a:spLocks/>
            </p:cNvSpPr>
            <p:nvPr/>
          </p:nvSpPr>
          <p:spPr bwMode="auto">
            <a:xfrm>
              <a:off x="3674" y="3309"/>
              <a:ext cx="144" cy="26"/>
            </a:xfrm>
            <a:custGeom>
              <a:avLst/>
              <a:gdLst>
                <a:gd name="T0" fmla="*/ 0 w 46"/>
                <a:gd name="T1" fmla="*/ 0 h 8"/>
                <a:gd name="T2" fmla="*/ 46 w 46"/>
                <a:gd name="T3" fmla="*/ 5 h 8"/>
              </a:gdLst>
              <a:ahLst/>
              <a:cxnLst>
                <a:cxn ang="0">
                  <a:pos x="T0" y="T1"/>
                </a:cxn>
                <a:cxn ang="0">
                  <a:pos x="T2" y="T3"/>
                </a:cxn>
              </a:cxnLst>
              <a:rect l="0" t="0" r="r" b="b"/>
              <a:pathLst>
                <a:path w="46" h="8">
                  <a:moveTo>
                    <a:pt x="0" y="0"/>
                  </a:moveTo>
                  <a:cubicBezTo>
                    <a:pt x="0" y="0"/>
                    <a:pt x="18" y="8"/>
                    <a:pt x="46" y="5"/>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558" name="Freeform 254"/>
            <p:cNvSpPr>
              <a:spLocks/>
            </p:cNvSpPr>
            <p:nvPr/>
          </p:nvSpPr>
          <p:spPr bwMode="auto">
            <a:xfrm>
              <a:off x="3700" y="3328"/>
              <a:ext cx="52" cy="52"/>
            </a:xfrm>
            <a:custGeom>
              <a:avLst/>
              <a:gdLst>
                <a:gd name="T0" fmla="*/ 0 w 17"/>
                <a:gd name="T1" fmla="*/ 16 h 16"/>
                <a:gd name="T2" fmla="*/ 17 w 17"/>
                <a:gd name="T3" fmla="*/ 0 h 16"/>
              </a:gdLst>
              <a:ahLst/>
              <a:cxnLst>
                <a:cxn ang="0">
                  <a:pos x="T0" y="T1"/>
                </a:cxn>
                <a:cxn ang="0">
                  <a:pos x="T2" y="T3"/>
                </a:cxn>
              </a:cxnLst>
              <a:rect l="0" t="0" r="r" b="b"/>
              <a:pathLst>
                <a:path w="17" h="16">
                  <a:moveTo>
                    <a:pt x="0" y="16"/>
                  </a:moveTo>
                  <a:cubicBezTo>
                    <a:pt x="0" y="16"/>
                    <a:pt x="7" y="1"/>
                    <a:pt x="17" y="0"/>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559" name="Freeform 255"/>
            <p:cNvSpPr>
              <a:spLocks/>
            </p:cNvSpPr>
            <p:nvPr/>
          </p:nvSpPr>
          <p:spPr bwMode="auto">
            <a:xfrm>
              <a:off x="3882" y="3457"/>
              <a:ext cx="44" cy="36"/>
            </a:xfrm>
            <a:custGeom>
              <a:avLst/>
              <a:gdLst>
                <a:gd name="T0" fmla="*/ 0 w 14"/>
                <a:gd name="T1" fmla="*/ 0 h 11"/>
                <a:gd name="T2" fmla="*/ 14 w 14"/>
                <a:gd name="T3" fmla="*/ 11 h 11"/>
              </a:gdLst>
              <a:ahLst/>
              <a:cxnLst>
                <a:cxn ang="0">
                  <a:pos x="T0" y="T1"/>
                </a:cxn>
                <a:cxn ang="0">
                  <a:pos x="T2" y="T3"/>
                </a:cxn>
              </a:cxnLst>
              <a:rect l="0" t="0" r="r" b="b"/>
              <a:pathLst>
                <a:path w="14" h="11">
                  <a:moveTo>
                    <a:pt x="0" y="0"/>
                  </a:moveTo>
                  <a:cubicBezTo>
                    <a:pt x="0" y="0"/>
                    <a:pt x="4" y="8"/>
                    <a:pt x="14" y="11"/>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560" name="Freeform 256"/>
            <p:cNvSpPr>
              <a:spLocks/>
            </p:cNvSpPr>
            <p:nvPr/>
          </p:nvSpPr>
          <p:spPr bwMode="auto">
            <a:xfrm>
              <a:off x="3849" y="3476"/>
              <a:ext cx="47" cy="26"/>
            </a:xfrm>
            <a:custGeom>
              <a:avLst/>
              <a:gdLst>
                <a:gd name="T0" fmla="*/ 0 w 15"/>
                <a:gd name="T1" fmla="*/ 8 h 8"/>
                <a:gd name="T2" fmla="*/ 15 w 15"/>
                <a:gd name="T3" fmla="*/ 1 h 8"/>
              </a:gdLst>
              <a:ahLst/>
              <a:cxnLst>
                <a:cxn ang="0">
                  <a:pos x="T0" y="T1"/>
                </a:cxn>
                <a:cxn ang="0">
                  <a:pos x="T2" y="T3"/>
                </a:cxn>
              </a:cxnLst>
              <a:rect l="0" t="0" r="r" b="b"/>
              <a:pathLst>
                <a:path w="15" h="8">
                  <a:moveTo>
                    <a:pt x="0" y="8"/>
                  </a:moveTo>
                  <a:cubicBezTo>
                    <a:pt x="0" y="8"/>
                    <a:pt x="9" y="0"/>
                    <a:pt x="15" y="1"/>
                  </a:cubicBezTo>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Arial" panose="020B0604020202020204" pitchFamily="34" charset="0"/>
                <a:cs typeface="Arial" panose="020B0604020202020204" pitchFamily="34" charset="0"/>
              </a:endParaRPr>
            </a:p>
          </p:txBody>
        </p:sp>
        <p:sp>
          <p:nvSpPr>
            <p:cNvPr id="354561" name="Freeform 257"/>
            <p:cNvSpPr>
              <a:spLocks/>
            </p:cNvSpPr>
            <p:nvPr/>
          </p:nvSpPr>
          <p:spPr bwMode="auto">
            <a:xfrm>
              <a:off x="2018" y="3234"/>
              <a:ext cx="19" cy="68"/>
            </a:xfrm>
            <a:custGeom>
              <a:avLst/>
              <a:gdLst>
                <a:gd name="T0" fmla="*/ 0 w 6"/>
                <a:gd name="T1" fmla="*/ 0 h 22"/>
                <a:gd name="T2" fmla="*/ 6 w 6"/>
                <a:gd name="T3" fmla="*/ 15 h 22"/>
                <a:gd name="T4" fmla="*/ 0 w 6"/>
                <a:gd name="T5" fmla="*/ 22 h 22"/>
                <a:gd name="T6" fmla="*/ 0 w 6"/>
                <a:gd name="T7" fmla="*/ 0 h 22"/>
              </a:gdLst>
              <a:ahLst/>
              <a:cxnLst>
                <a:cxn ang="0">
                  <a:pos x="T0" y="T1"/>
                </a:cxn>
                <a:cxn ang="0">
                  <a:pos x="T2" y="T3"/>
                </a:cxn>
                <a:cxn ang="0">
                  <a:pos x="T4" y="T5"/>
                </a:cxn>
                <a:cxn ang="0">
                  <a:pos x="T6" y="T7"/>
                </a:cxn>
              </a:cxnLst>
              <a:rect l="0" t="0" r="r" b="b"/>
              <a:pathLst>
                <a:path w="6" h="22">
                  <a:moveTo>
                    <a:pt x="0" y="0"/>
                  </a:moveTo>
                  <a:cubicBezTo>
                    <a:pt x="6" y="15"/>
                    <a:pt x="6" y="15"/>
                    <a:pt x="6" y="15"/>
                  </a:cubicBezTo>
                  <a:cubicBezTo>
                    <a:pt x="6" y="15"/>
                    <a:pt x="2" y="22"/>
                    <a:pt x="0" y="22"/>
                  </a:cubicBezTo>
                  <a:lnTo>
                    <a:pt x="0" y="0"/>
                  </a:ln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62" name="Freeform 258"/>
            <p:cNvSpPr>
              <a:spLocks/>
            </p:cNvSpPr>
            <p:nvPr/>
          </p:nvSpPr>
          <p:spPr bwMode="auto">
            <a:xfrm>
              <a:off x="2018" y="3186"/>
              <a:ext cx="62" cy="95"/>
            </a:xfrm>
            <a:custGeom>
              <a:avLst/>
              <a:gdLst>
                <a:gd name="T0" fmla="*/ 0 w 19"/>
                <a:gd name="T1" fmla="*/ 16 h 30"/>
                <a:gd name="T2" fmla="*/ 0 w 19"/>
                <a:gd name="T3" fmla="*/ 7 h 30"/>
                <a:gd name="T4" fmla="*/ 14 w 19"/>
                <a:gd name="T5" fmla="*/ 8 h 30"/>
                <a:gd name="T6" fmla="*/ 19 w 19"/>
                <a:gd name="T7" fmla="*/ 26 h 30"/>
                <a:gd name="T8" fmla="*/ 13 w 19"/>
                <a:gd name="T9" fmla="*/ 29 h 30"/>
                <a:gd name="T10" fmla="*/ 6 w 19"/>
                <a:gd name="T11" fmla="*/ 30 h 30"/>
                <a:gd name="T12" fmla="*/ 0 w 19"/>
                <a:gd name="T13" fmla="*/ 16 h 30"/>
              </a:gdLst>
              <a:ahLst/>
              <a:cxnLst>
                <a:cxn ang="0">
                  <a:pos x="T0" y="T1"/>
                </a:cxn>
                <a:cxn ang="0">
                  <a:pos x="T2" y="T3"/>
                </a:cxn>
                <a:cxn ang="0">
                  <a:pos x="T4" y="T5"/>
                </a:cxn>
                <a:cxn ang="0">
                  <a:pos x="T6" y="T7"/>
                </a:cxn>
                <a:cxn ang="0">
                  <a:pos x="T8" y="T9"/>
                </a:cxn>
                <a:cxn ang="0">
                  <a:pos x="T10" y="T11"/>
                </a:cxn>
                <a:cxn ang="0">
                  <a:pos x="T12" y="T13"/>
                </a:cxn>
              </a:cxnLst>
              <a:rect l="0" t="0" r="r" b="b"/>
              <a:pathLst>
                <a:path w="19" h="30">
                  <a:moveTo>
                    <a:pt x="0" y="16"/>
                  </a:moveTo>
                  <a:cubicBezTo>
                    <a:pt x="0" y="16"/>
                    <a:pt x="0" y="9"/>
                    <a:pt x="0" y="7"/>
                  </a:cubicBezTo>
                  <a:cubicBezTo>
                    <a:pt x="1" y="6"/>
                    <a:pt x="9" y="0"/>
                    <a:pt x="14" y="8"/>
                  </a:cubicBezTo>
                  <a:cubicBezTo>
                    <a:pt x="19" y="16"/>
                    <a:pt x="19" y="24"/>
                    <a:pt x="19" y="26"/>
                  </a:cubicBezTo>
                  <a:cubicBezTo>
                    <a:pt x="18" y="27"/>
                    <a:pt x="13" y="29"/>
                    <a:pt x="13" y="29"/>
                  </a:cubicBezTo>
                  <a:cubicBezTo>
                    <a:pt x="12" y="29"/>
                    <a:pt x="6" y="30"/>
                    <a:pt x="6" y="30"/>
                  </a:cubicBezTo>
                  <a:lnTo>
                    <a:pt x="0" y="16"/>
                  </a:ln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63" name="Freeform 259"/>
            <p:cNvSpPr>
              <a:spLocks/>
            </p:cNvSpPr>
            <p:nvPr/>
          </p:nvSpPr>
          <p:spPr bwMode="auto">
            <a:xfrm>
              <a:off x="2061" y="3179"/>
              <a:ext cx="66" cy="95"/>
            </a:xfrm>
            <a:custGeom>
              <a:avLst/>
              <a:gdLst>
                <a:gd name="T0" fmla="*/ 0 w 21"/>
                <a:gd name="T1" fmla="*/ 8 h 30"/>
                <a:gd name="T2" fmla="*/ 12 w 21"/>
                <a:gd name="T3" fmla="*/ 1 h 30"/>
                <a:gd name="T4" fmla="*/ 20 w 21"/>
                <a:gd name="T5" fmla="*/ 19 h 30"/>
                <a:gd name="T6" fmla="*/ 7 w 21"/>
                <a:gd name="T7" fmla="*/ 27 h 30"/>
                <a:gd name="T8" fmla="*/ 6 w 21"/>
                <a:gd name="T9" fmla="*/ 27 h 30"/>
                <a:gd name="T10" fmla="*/ 0 w 21"/>
                <a:gd name="T11" fmla="*/ 8 h 30"/>
              </a:gdLst>
              <a:ahLst/>
              <a:cxnLst>
                <a:cxn ang="0">
                  <a:pos x="T0" y="T1"/>
                </a:cxn>
                <a:cxn ang="0">
                  <a:pos x="T2" y="T3"/>
                </a:cxn>
                <a:cxn ang="0">
                  <a:pos x="T4" y="T5"/>
                </a:cxn>
                <a:cxn ang="0">
                  <a:pos x="T6" y="T7"/>
                </a:cxn>
                <a:cxn ang="0">
                  <a:pos x="T8" y="T9"/>
                </a:cxn>
                <a:cxn ang="0">
                  <a:pos x="T10" y="T11"/>
                </a:cxn>
              </a:cxnLst>
              <a:rect l="0" t="0" r="r" b="b"/>
              <a:pathLst>
                <a:path w="21" h="30">
                  <a:moveTo>
                    <a:pt x="0" y="8"/>
                  </a:moveTo>
                  <a:cubicBezTo>
                    <a:pt x="0" y="8"/>
                    <a:pt x="0" y="0"/>
                    <a:pt x="12" y="1"/>
                  </a:cubicBezTo>
                  <a:cubicBezTo>
                    <a:pt x="12" y="1"/>
                    <a:pt x="21" y="15"/>
                    <a:pt x="20" y="19"/>
                  </a:cubicBezTo>
                  <a:cubicBezTo>
                    <a:pt x="20" y="19"/>
                    <a:pt x="16" y="30"/>
                    <a:pt x="7" y="27"/>
                  </a:cubicBezTo>
                  <a:cubicBezTo>
                    <a:pt x="6" y="27"/>
                    <a:pt x="6" y="27"/>
                    <a:pt x="6" y="27"/>
                  </a:cubicBezTo>
                  <a:cubicBezTo>
                    <a:pt x="6" y="27"/>
                    <a:pt x="6" y="17"/>
                    <a:pt x="0" y="8"/>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64" name="Freeform 260"/>
            <p:cNvSpPr>
              <a:spLocks/>
            </p:cNvSpPr>
            <p:nvPr/>
          </p:nvSpPr>
          <p:spPr bwMode="auto">
            <a:xfrm>
              <a:off x="2098" y="3146"/>
              <a:ext cx="66" cy="109"/>
            </a:xfrm>
            <a:custGeom>
              <a:avLst/>
              <a:gdLst>
                <a:gd name="T0" fmla="*/ 0 w 21"/>
                <a:gd name="T1" fmla="*/ 12 h 35"/>
                <a:gd name="T2" fmla="*/ 8 w 21"/>
                <a:gd name="T3" fmla="*/ 29 h 35"/>
                <a:gd name="T4" fmla="*/ 21 w 21"/>
                <a:gd name="T5" fmla="*/ 25 h 35"/>
                <a:gd name="T6" fmla="*/ 16 w 21"/>
                <a:gd name="T7" fmla="*/ 5 h 35"/>
                <a:gd name="T8" fmla="*/ 0 w 21"/>
                <a:gd name="T9" fmla="*/ 12 h 35"/>
              </a:gdLst>
              <a:ahLst/>
              <a:cxnLst>
                <a:cxn ang="0">
                  <a:pos x="T0" y="T1"/>
                </a:cxn>
                <a:cxn ang="0">
                  <a:pos x="T2" y="T3"/>
                </a:cxn>
                <a:cxn ang="0">
                  <a:pos x="T4" y="T5"/>
                </a:cxn>
                <a:cxn ang="0">
                  <a:pos x="T6" y="T7"/>
                </a:cxn>
                <a:cxn ang="0">
                  <a:pos x="T8" y="T9"/>
                </a:cxn>
              </a:cxnLst>
              <a:rect l="0" t="0" r="r" b="b"/>
              <a:pathLst>
                <a:path w="21" h="35">
                  <a:moveTo>
                    <a:pt x="0" y="12"/>
                  </a:moveTo>
                  <a:cubicBezTo>
                    <a:pt x="0" y="12"/>
                    <a:pt x="8" y="25"/>
                    <a:pt x="8" y="29"/>
                  </a:cubicBezTo>
                  <a:cubicBezTo>
                    <a:pt x="8" y="29"/>
                    <a:pt x="18" y="35"/>
                    <a:pt x="21" y="25"/>
                  </a:cubicBezTo>
                  <a:cubicBezTo>
                    <a:pt x="21" y="25"/>
                    <a:pt x="18" y="6"/>
                    <a:pt x="16" y="5"/>
                  </a:cubicBezTo>
                  <a:cubicBezTo>
                    <a:pt x="16" y="5"/>
                    <a:pt x="3" y="0"/>
                    <a:pt x="0" y="12"/>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65" name="Freeform 261"/>
            <p:cNvSpPr>
              <a:spLocks/>
            </p:cNvSpPr>
            <p:nvPr/>
          </p:nvSpPr>
          <p:spPr bwMode="auto">
            <a:xfrm>
              <a:off x="2150" y="3137"/>
              <a:ext cx="54" cy="94"/>
            </a:xfrm>
            <a:custGeom>
              <a:avLst/>
              <a:gdLst>
                <a:gd name="T0" fmla="*/ 0 w 17"/>
                <a:gd name="T1" fmla="*/ 8 h 30"/>
                <a:gd name="T2" fmla="*/ 8 w 17"/>
                <a:gd name="T3" fmla="*/ 0 h 30"/>
                <a:gd name="T4" fmla="*/ 16 w 17"/>
                <a:gd name="T5" fmla="*/ 7 h 30"/>
                <a:gd name="T6" fmla="*/ 16 w 17"/>
                <a:gd name="T7" fmla="*/ 25 h 30"/>
                <a:gd name="T8" fmla="*/ 8 w 17"/>
                <a:gd name="T9" fmla="*/ 29 h 30"/>
                <a:gd name="T10" fmla="*/ 5 w 17"/>
                <a:gd name="T11" fmla="*/ 28 h 30"/>
                <a:gd name="T12" fmla="*/ 0 w 17"/>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17" h="30">
                  <a:moveTo>
                    <a:pt x="0" y="8"/>
                  </a:moveTo>
                  <a:cubicBezTo>
                    <a:pt x="0" y="8"/>
                    <a:pt x="2" y="2"/>
                    <a:pt x="8" y="0"/>
                  </a:cubicBezTo>
                  <a:cubicBezTo>
                    <a:pt x="8" y="0"/>
                    <a:pt x="16" y="1"/>
                    <a:pt x="16" y="7"/>
                  </a:cubicBezTo>
                  <a:cubicBezTo>
                    <a:pt x="17" y="13"/>
                    <a:pt x="16" y="25"/>
                    <a:pt x="16" y="25"/>
                  </a:cubicBezTo>
                  <a:cubicBezTo>
                    <a:pt x="16" y="25"/>
                    <a:pt x="14" y="30"/>
                    <a:pt x="8" y="29"/>
                  </a:cubicBezTo>
                  <a:cubicBezTo>
                    <a:pt x="8" y="29"/>
                    <a:pt x="5" y="29"/>
                    <a:pt x="5" y="28"/>
                  </a:cubicBezTo>
                  <a:cubicBezTo>
                    <a:pt x="4" y="26"/>
                    <a:pt x="1" y="10"/>
                    <a:pt x="0" y="8"/>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66" name="Freeform 262"/>
            <p:cNvSpPr>
              <a:spLocks/>
            </p:cNvSpPr>
            <p:nvPr/>
          </p:nvSpPr>
          <p:spPr bwMode="auto">
            <a:xfrm>
              <a:off x="2202" y="3149"/>
              <a:ext cx="57" cy="77"/>
            </a:xfrm>
            <a:custGeom>
              <a:avLst/>
              <a:gdLst>
                <a:gd name="T0" fmla="*/ 1 w 18"/>
                <a:gd name="T1" fmla="*/ 3 h 25"/>
                <a:gd name="T2" fmla="*/ 9 w 18"/>
                <a:gd name="T3" fmla="*/ 0 h 25"/>
                <a:gd name="T4" fmla="*/ 18 w 18"/>
                <a:gd name="T5" fmla="*/ 9 h 25"/>
                <a:gd name="T6" fmla="*/ 13 w 18"/>
                <a:gd name="T7" fmla="*/ 24 h 25"/>
                <a:gd name="T8" fmla="*/ 0 w 18"/>
                <a:gd name="T9" fmla="*/ 21 h 25"/>
                <a:gd name="T10" fmla="*/ 1 w 18"/>
                <a:gd name="T11" fmla="*/ 3 h 25"/>
              </a:gdLst>
              <a:ahLst/>
              <a:cxnLst>
                <a:cxn ang="0">
                  <a:pos x="T0" y="T1"/>
                </a:cxn>
                <a:cxn ang="0">
                  <a:pos x="T2" y="T3"/>
                </a:cxn>
                <a:cxn ang="0">
                  <a:pos x="T4" y="T5"/>
                </a:cxn>
                <a:cxn ang="0">
                  <a:pos x="T6" y="T7"/>
                </a:cxn>
                <a:cxn ang="0">
                  <a:pos x="T8" y="T9"/>
                </a:cxn>
                <a:cxn ang="0">
                  <a:pos x="T10" y="T11"/>
                </a:cxn>
              </a:cxnLst>
              <a:rect l="0" t="0" r="r" b="b"/>
              <a:pathLst>
                <a:path w="18" h="25">
                  <a:moveTo>
                    <a:pt x="1" y="3"/>
                  </a:moveTo>
                  <a:cubicBezTo>
                    <a:pt x="1" y="3"/>
                    <a:pt x="4" y="0"/>
                    <a:pt x="9" y="0"/>
                  </a:cubicBezTo>
                  <a:cubicBezTo>
                    <a:pt x="14" y="0"/>
                    <a:pt x="18" y="7"/>
                    <a:pt x="18" y="9"/>
                  </a:cubicBezTo>
                  <a:cubicBezTo>
                    <a:pt x="18" y="11"/>
                    <a:pt x="18" y="22"/>
                    <a:pt x="13" y="24"/>
                  </a:cubicBezTo>
                  <a:cubicBezTo>
                    <a:pt x="9" y="25"/>
                    <a:pt x="3" y="25"/>
                    <a:pt x="0" y="21"/>
                  </a:cubicBezTo>
                  <a:cubicBezTo>
                    <a:pt x="0" y="21"/>
                    <a:pt x="1" y="6"/>
                    <a:pt x="1" y="3"/>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67" name="Freeform 263"/>
            <p:cNvSpPr>
              <a:spLocks/>
            </p:cNvSpPr>
            <p:nvPr/>
          </p:nvSpPr>
          <p:spPr bwMode="auto">
            <a:xfrm>
              <a:off x="2252" y="3158"/>
              <a:ext cx="61" cy="78"/>
            </a:xfrm>
            <a:custGeom>
              <a:avLst/>
              <a:gdLst>
                <a:gd name="T0" fmla="*/ 2 w 19"/>
                <a:gd name="T1" fmla="*/ 6 h 25"/>
                <a:gd name="T2" fmla="*/ 9 w 19"/>
                <a:gd name="T3" fmla="*/ 0 h 25"/>
                <a:gd name="T4" fmla="*/ 17 w 19"/>
                <a:gd name="T5" fmla="*/ 8 h 25"/>
                <a:gd name="T6" fmla="*/ 15 w 19"/>
                <a:gd name="T7" fmla="*/ 21 h 25"/>
                <a:gd name="T8" fmla="*/ 5 w 19"/>
                <a:gd name="T9" fmla="*/ 23 h 25"/>
                <a:gd name="T10" fmla="*/ 0 w 19"/>
                <a:gd name="T11" fmla="*/ 19 h 25"/>
                <a:gd name="T12" fmla="*/ 2 w 19"/>
                <a:gd name="T13" fmla="*/ 6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2" y="6"/>
                  </a:moveTo>
                  <a:cubicBezTo>
                    <a:pt x="2" y="6"/>
                    <a:pt x="3" y="0"/>
                    <a:pt x="9" y="0"/>
                  </a:cubicBezTo>
                  <a:cubicBezTo>
                    <a:pt x="14" y="0"/>
                    <a:pt x="16" y="6"/>
                    <a:pt x="17" y="8"/>
                  </a:cubicBezTo>
                  <a:cubicBezTo>
                    <a:pt x="17" y="10"/>
                    <a:pt x="19" y="17"/>
                    <a:pt x="15" y="21"/>
                  </a:cubicBezTo>
                  <a:cubicBezTo>
                    <a:pt x="11" y="24"/>
                    <a:pt x="9" y="25"/>
                    <a:pt x="5" y="23"/>
                  </a:cubicBezTo>
                  <a:cubicBezTo>
                    <a:pt x="2" y="21"/>
                    <a:pt x="0" y="19"/>
                    <a:pt x="0" y="19"/>
                  </a:cubicBezTo>
                  <a:cubicBezTo>
                    <a:pt x="0" y="19"/>
                    <a:pt x="3" y="9"/>
                    <a:pt x="2" y="6"/>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68" name="Freeform 264"/>
            <p:cNvSpPr>
              <a:spLocks/>
            </p:cNvSpPr>
            <p:nvPr/>
          </p:nvSpPr>
          <p:spPr bwMode="auto">
            <a:xfrm>
              <a:off x="2303" y="3151"/>
              <a:ext cx="57" cy="85"/>
            </a:xfrm>
            <a:custGeom>
              <a:avLst/>
              <a:gdLst>
                <a:gd name="T0" fmla="*/ 0 w 18"/>
                <a:gd name="T1" fmla="*/ 7 h 27"/>
                <a:gd name="T2" fmla="*/ 1 w 18"/>
                <a:gd name="T3" fmla="*/ 20 h 27"/>
                <a:gd name="T4" fmla="*/ 9 w 18"/>
                <a:gd name="T5" fmla="*/ 27 h 27"/>
                <a:gd name="T6" fmla="*/ 18 w 18"/>
                <a:gd name="T7" fmla="*/ 22 h 27"/>
                <a:gd name="T8" fmla="*/ 14 w 18"/>
                <a:gd name="T9" fmla="*/ 4 h 27"/>
                <a:gd name="T10" fmla="*/ 0 w 18"/>
                <a:gd name="T11" fmla="*/ 7 h 27"/>
              </a:gdLst>
              <a:ahLst/>
              <a:cxnLst>
                <a:cxn ang="0">
                  <a:pos x="T0" y="T1"/>
                </a:cxn>
                <a:cxn ang="0">
                  <a:pos x="T2" y="T3"/>
                </a:cxn>
                <a:cxn ang="0">
                  <a:pos x="T4" y="T5"/>
                </a:cxn>
                <a:cxn ang="0">
                  <a:pos x="T6" y="T7"/>
                </a:cxn>
                <a:cxn ang="0">
                  <a:pos x="T8" y="T9"/>
                </a:cxn>
                <a:cxn ang="0">
                  <a:pos x="T10" y="T11"/>
                </a:cxn>
              </a:cxnLst>
              <a:rect l="0" t="0" r="r" b="b"/>
              <a:pathLst>
                <a:path w="18" h="27">
                  <a:moveTo>
                    <a:pt x="0" y="7"/>
                  </a:moveTo>
                  <a:cubicBezTo>
                    <a:pt x="0" y="7"/>
                    <a:pt x="2" y="17"/>
                    <a:pt x="1" y="20"/>
                  </a:cubicBezTo>
                  <a:cubicBezTo>
                    <a:pt x="1" y="20"/>
                    <a:pt x="5" y="27"/>
                    <a:pt x="9" y="27"/>
                  </a:cubicBezTo>
                  <a:cubicBezTo>
                    <a:pt x="13" y="26"/>
                    <a:pt x="18" y="22"/>
                    <a:pt x="18" y="22"/>
                  </a:cubicBezTo>
                  <a:cubicBezTo>
                    <a:pt x="18" y="22"/>
                    <a:pt x="18" y="4"/>
                    <a:pt x="14" y="4"/>
                  </a:cubicBezTo>
                  <a:cubicBezTo>
                    <a:pt x="10" y="4"/>
                    <a:pt x="8" y="0"/>
                    <a:pt x="0" y="7"/>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69" name="Freeform 265"/>
            <p:cNvSpPr>
              <a:spLocks/>
            </p:cNvSpPr>
            <p:nvPr/>
          </p:nvSpPr>
          <p:spPr bwMode="auto">
            <a:xfrm>
              <a:off x="2353" y="3142"/>
              <a:ext cx="59" cy="92"/>
            </a:xfrm>
            <a:custGeom>
              <a:avLst/>
              <a:gdLst>
                <a:gd name="T0" fmla="*/ 0 w 19"/>
                <a:gd name="T1" fmla="*/ 9 h 29"/>
                <a:gd name="T2" fmla="*/ 13 w 19"/>
                <a:gd name="T3" fmla="*/ 4 h 29"/>
                <a:gd name="T4" fmla="*/ 19 w 19"/>
                <a:gd name="T5" fmla="*/ 21 h 29"/>
                <a:gd name="T6" fmla="*/ 12 w 19"/>
                <a:gd name="T7" fmla="*/ 27 h 29"/>
                <a:gd name="T8" fmla="*/ 2 w 19"/>
                <a:gd name="T9" fmla="*/ 24 h 29"/>
                <a:gd name="T10" fmla="*/ 0 w 19"/>
                <a:gd name="T11" fmla="*/ 9 h 29"/>
              </a:gdLst>
              <a:ahLst/>
              <a:cxnLst>
                <a:cxn ang="0">
                  <a:pos x="T0" y="T1"/>
                </a:cxn>
                <a:cxn ang="0">
                  <a:pos x="T2" y="T3"/>
                </a:cxn>
                <a:cxn ang="0">
                  <a:pos x="T4" y="T5"/>
                </a:cxn>
                <a:cxn ang="0">
                  <a:pos x="T6" y="T7"/>
                </a:cxn>
                <a:cxn ang="0">
                  <a:pos x="T8" y="T9"/>
                </a:cxn>
                <a:cxn ang="0">
                  <a:pos x="T10" y="T11"/>
                </a:cxn>
              </a:cxnLst>
              <a:rect l="0" t="0" r="r" b="b"/>
              <a:pathLst>
                <a:path w="19" h="29">
                  <a:moveTo>
                    <a:pt x="0" y="9"/>
                  </a:moveTo>
                  <a:cubicBezTo>
                    <a:pt x="0" y="9"/>
                    <a:pt x="4" y="0"/>
                    <a:pt x="13" y="4"/>
                  </a:cubicBezTo>
                  <a:cubicBezTo>
                    <a:pt x="13" y="4"/>
                    <a:pt x="19" y="17"/>
                    <a:pt x="19" y="21"/>
                  </a:cubicBezTo>
                  <a:cubicBezTo>
                    <a:pt x="18" y="25"/>
                    <a:pt x="15" y="27"/>
                    <a:pt x="12" y="27"/>
                  </a:cubicBezTo>
                  <a:cubicBezTo>
                    <a:pt x="8" y="28"/>
                    <a:pt x="3" y="29"/>
                    <a:pt x="2" y="24"/>
                  </a:cubicBezTo>
                  <a:cubicBezTo>
                    <a:pt x="2" y="20"/>
                    <a:pt x="2" y="14"/>
                    <a:pt x="0" y="9"/>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70" name="Freeform 266"/>
            <p:cNvSpPr>
              <a:spLocks/>
            </p:cNvSpPr>
            <p:nvPr/>
          </p:nvSpPr>
          <p:spPr bwMode="auto">
            <a:xfrm>
              <a:off x="2391" y="3120"/>
              <a:ext cx="68" cy="92"/>
            </a:xfrm>
            <a:custGeom>
              <a:avLst/>
              <a:gdLst>
                <a:gd name="T0" fmla="*/ 0 w 22"/>
                <a:gd name="T1" fmla="*/ 10 h 29"/>
                <a:gd name="T2" fmla="*/ 7 w 22"/>
                <a:gd name="T3" fmla="*/ 2 h 29"/>
                <a:gd name="T4" fmla="*/ 19 w 22"/>
                <a:gd name="T5" fmla="*/ 8 h 29"/>
                <a:gd name="T6" fmla="*/ 20 w 22"/>
                <a:gd name="T7" fmla="*/ 24 h 29"/>
                <a:gd name="T8" fmla="*/ 7 w 22"/>
                <a:gd name="T9" fmla="*/ 27 h 29"/>
                <a:gd name="T10" fmla="*/ 0 w 22"/>
                <a:gd name="T11" fmla="*/ 10 h 29"/>
              </a:gdLst>
              <a:ahLst/>
              <a:cxnLst>
                <a:cxn ang="0">
                  <a:pos x="T0" y="T1"/>
                </a:cxn>
                <a:cxn ang="0">
                  <a:pos x="T2" y="T3"/>
                </a:cxn>
                <a:cxn ang="0">
                  <a:pos x="T4" y="T5"/>
                </a:cxn>
                <a:cxn ang="0">
                  <a:pos x="T6" y="T7"/>
                </a:cxn>
                <a:cxn ang="0">
                  <a:pos x="T8" y="T9"/>
                </a:cxn>
                <a:cxn ang="0">
                  <a:pos x="T10" y="T11"/>
                </a:cxn>
              </a:cxnLst>
              <a:rect l="0" t="0" r="r" b="b"/>
              <a:pathLst>
                <a:path w="22" h="29">
                  <a:moveTo>
                    <a:pt x="0" y="10"/>
                  </a:moveTo>
                  <a:cubicBezTo>
                    <a:pt x="0" y="10"/>
                    <a:pt x="2" y="3"/>
                    <a:pt x="7" y="2"/>
                  </a:cubicBezTo>
                  <a:cubicBezTo>
                    <a:pt x="11" y="0"/>
                    <a:pt x="17" y="4"/>
                    <a:pt x="19" y="8"/>
                  </a:cubicBezTo>
                  <a:cubicBezTo>
                    <a:pt x="21" y="13"/>
                    <a:pt x="22" y="20"/>
                    <a:pt x="20" y="24"/>
                  </a:cubicBezTo>
                  <a:cubicBezTo>
                    <a:pt x="18" y="28"/>
                    <a:pt x="9" y="29"/>
                    <a:pt x="7" y="27"/>
                  </a:cubicBezTo>
                  <a:cubicBezTo>
                    <a:pt x="7" y="27"/>
                    <a:pt x="2" y="12"/>
                    <a:pt x="0" y="10"/>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71" name="Freeform 267"/>
            <p:cNvSpPr>
              <a:spLocks/>
            </p:cNvSpPr>
            <p:nvPr/>
          </p:nvSpPr>
          <p:spPr bwMode="auto">
            <a:xfrm>
              <a:off x="2438" y="3092"/>
              <a:ext cx="68" cy="97"/>
            </a:xfrm>
            <a:custGeom>
              <a:avLst/>
              <a:gdLst>
                <a:gd name="T0" fmla="*/ 2 w 22"/>
                <a:gd name="T1" fmla="*/ 13 h 31"/>
                <a:gd name="T2" fmla="*/ 6 w 22"/>
                <a:gd name="T3" fmla="*/ 3 h 31"/>
                <a:gd name="T4" fmla="*/ 17 w 22"/>
                <a:gd name="T5" fmla="*/ 12 h 31"/>
                <a:gd name="T6" fmla="*/ 17 w 22"/>
                <a:gd name="T7" fmla="*/ 28 h 31"/>
                <a:gd name="T8" fmla="*/ 6 w 22"/>
                <a:gd name="T9" fmla="*/ 29 h 31"/>
                <a:gd name="T10" fmla="*/ 2 w 22"/>
                <a:gd name="T11" fmla="*/ 13 h 31"/>
              </a:gdLst>
              <a:ahLst/>
              <a:cxnLst>
                <a:cxn ang="0">
                  <a:pos x="T0" y="T1"/>
                </a:cxn>
                <a:cxn ang="0">
                  <a:pos x="T2" y="T3"/>
                </a:cxn>
                <a:cxn ang="0">
                  <a:pos x="T4" y="T5"/>
                </a:cxn>
                <a:cxn ang="0">
                  <a:pos x="T6" y="T7"/>
                </a:cxn>
                <a:cxn ang="0">
                  <a:pos x="T8" y="T9"/>
                </a:cxn>
                <a:cxn ang="0">
                  <a:pos x="T10" y="T11"/>
                </a:cxn>
              </a:cxnLst>
              <a:rect l="0" t="0" r="r" b="b"/>
              <a:pathLst>
                <a:path w="22" h="31">
                  <a:moveTo>
                    <a:pt x="2" y="13"/>
                  </a:moveTo>
                  <a:cubicBezTo>
                    <a:pt x="2" y="13"/>
                    <a:pt x="0" y="5"/>
                    <a:pt x="6" y="3"/>
                  </a:cubicBezTo>
                  <a:cubicBezTo>
                    <a:pt x="11" y="0"/>
                    <a:pt x="17" y="7"/>
                    <a:pt x="17" y="12"/>
                  </a:cubicBezTo>
                  <a:cubicBezTo>
                    <a:pt x="18" y="17"/>
                    <a:pt x="22" y="26"/>
                    <a:pt x="17" y="28"/>
                  </a:cubicBezTo>
                  <a:cubicBezTo>
                    <a:pt x="12" y="30"/>
                    <a:pt x="6" y="31"/>
                    <a:pt x="6" y="29"/>
                  </a:cubicBezTo>
                  <a:cubicBezTo>
                    <a:pt x="6" y="29"/>
                    <a:pt x="6" y="20"/>
                    <a:pt x="2" y="13"/>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72" name="Freeform 268"/>
            <p:cNvSpPr>
              <a:spLocks/>
            </p:cNvSpPr>
            <p:nvPr/>
          </p:nvSpPr>
          <p:spPr bwMode="auto">
            <a:xfrm>
              <a:off x="2485" y="3076"/>
              <a:ext cx="73" cy="94"/>
            </a:xfrm>
            <a:custGeom>
              <a:avLst/>
              <a:gdLst>
                <a:gd name="T0" fmla="*/ 0 w 23"/>
                <a:gd name="T1" fmla="*/ 11 h 30"/>
                <a:gd name="T2" fmla="*/ 15 w 23"/>
                <a:gd name="T3" fmla="*/ 5 h 30"/>
                <a:gd name="T4" fmla="*/ 20 w 23"/>
                <a:gd name="T5" fmla="*/ 27 h 30"/>
                <a:gd name="T6" fmla="*/ 12 w 23"/>
                <a:gd name="T7" fmla="*/ 30 h 30"/>
                <a:gd name="T8" fmla="*/ 5 w 23"/>
                <a:gd name="T9" fmla="*/ 28 h 30"/>
                <a:gd name="T10" fmla="*/ 0 w 23"/>
                <a:gd name="T11" fmla="*/ 11 h 30"/>
              </a:gdLst>
              <a:ahLst/>
              <a:cxnLst>
                <a:cxn ang="0">
                  <a:pos x="T0" y="T1"/>
                </a:cxn>
                <a:cxn ang="0">
                  <a:pos x="T2" y="T3"/>
                </a:cxn>
                <a:cxn ang="0">
                  <a:pos x="T4" y="T5"/>
                </a:cxn>
                <a:cxn ang="0">
                  <a:pos x="T6" y="T7"/>
                </a:cxn>
                <a:cxn ang="0">
                  <a:pos x="T8" y="T9"/>
                </a:cxn>
                <a:cxn ang="0">
                  <a:pos x="T10" y="T11"/>
                </a:cxn>
              </a:cxnLst>
              <a:rect l="0" t="0" r="r" b="b"/>
              <a:pathLst>
                <a:path w="23" h="30">
                  <a:moveTo>
                    <a:pt x="0" y="11"/>
                  </a:moveTo>
                  <a:cubicBezTo>
                    <a:pt x="0" y="11"/>
                    <a:pt x="4" y="0"/>
                    <a:pt x="15" y="5"/>
                  </a:cubicBezTo>
                  <a:cubicBezTo>
                    <a:pt x="15" y="5"/>
                    <a:pt x="23" y="21"/>
                    <a:pt x="20" y="27"/>
                  </a:cubicBezTo>
                  <a:cubicBezTo>
                    <a:pt x="20" y="27"/>
                    <a:pt x="18" y="30"/>
                    <a:pt x="12" y="30"/>
                  </a:cubicBezTo>
                  <a:cubicBezTo>
                    <a:pt x="7" y="30"/>
                    <a:pt x="5" y="30"/>
                    <a:pt x="5" y="28"/>
                  </a:cubicBezTo>
                  <a:cubicBezTo>
                    <a:pt x="4" y="27"/>
                    <a:pt x="1" y="13"/>
                    <a:pt x="0" y="11"/>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73" name="Freeform 269"/>
            <p:cNvSpPr>
              <a:spLocks/>
            </p:cNvSpPr>
            <p:nvPr/>
          </p:nvSpPr>
          <p:spPr bwMode="auto">
            <a:xfrm>
              <a:off x="2532" y="3057"/>
              <a:ext cx="73" cy="113"/>
            </a:xfrm>
            <a:custGeom>
              <a:avLst/>
              <a:gdLst>
                <a:gd name="T0" fmla="*/ 1 w 23"/>
                <a:gd name="T1" fmla="*/ 10 h 36"/>
                <a:gd name="T2" fmla="*/ 14 w 23"/>
                <a:gd name="T3" fmla="*/ 8 h 36"/>
                <a:gd name="T4" fmla="*/ 15 w 23"/>
                <a:gd name="T5" fmla="*/ 9 h 36"/>
                <a:gd name="T6" fmla="*/ 19 w 23"/>
                <a:gd name="T7" fmla="*/ 31 h 36"/>
                <a:gd name="T8" fmla="*/ 6 w 23"/>
                <a:gd name="T9" fmla="*/ 32 h 36"/>
                <a:gd name="T10" fmla="*/ 5 w 23"/>
                <a:gd name="T11" fmla="*/ 23 h 36"/>
                <a:gd name="T12" fmla="*/ 1 w 23"/>
                <a:gd name="T13" fmla="*/ 1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1" y="10"/>
                  </a:moveTo>
                  <a:cubicBezTo>
                    <a:pt x="1" y="10"/>
                    <a:pt x="9" y="0"/>
                    <a:pt x="14" y="8"/>
                  </a:cubicBezTo>
                  <a:cubicBezTo>
                    <a:pt x="19" y="16"/>
                    <a:pt x="15" y="9"/>
                    <a:pt x="15" y="9"/>
                  </a:cubicBezTo>
                  <a:cubicBezTo>
                    <a:pt x="15" y="9"/>
                    <a:pt x="23" y="27"/>
                    <a:pt x="19" y="31"/>
                  </a:cubicBezTo>
                  <a:cubicBezTo>
                    <a:pt x="16" y="34"/>
                    <a:pt x="8" y="36"/>
                    <a:pt x="6" y="32"/>
                  </a:cubicBezTo>
                  <a:cubicBezTo>
                    <a:pt x="6" y="32"/>
                    <a:pt x="7" y="28"/>
                    <a:pt x="5" y="23"/>
                  </a:cubicBezTo>
                  <a:cubicBezTo>
                    <a:pt x="3" y="19"/>
                    <a:pt x="0" y="11"/>
                    <a:pt x="1" y="10"/>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74" name="Freeform 270"/>
            <p:cNvSpPr>
              <a:spLocks/>
            </p:cNvSpPr>
            <p:nvPr/>
          </p:nvSpPr>
          <p:spPr bwMode="auto">
            <a:xfrm>
              <a:off x="2579" y="3064"/>
              <a:ext cx="71" cy="101"/>
            </a:xfrm>
            <a:custGeom>
              <a:avLst/>
              <a:gdLst>
                <a:gd name="T0" fmla="*/ 0 w 22"/>
                <a:gd name="T1" fmla="*/ 6 h 32"/>
                <a:gd name="T2" fmla="*/ 15 w 22"/>
                <a:gd name="T3" fmla="*/ 5 h 32"/>
                <a:gd name="T4" fmla="*/ 17 w 22"/>
                <a:gd name="T5" fmla="*/ 26 h 32"/>
                <a:gd name="T6" fmla="*/ 5 w 22"/>
                <a:gd name="T7" fmla="*/ 28 h 32"/>
                <a:gd name="T8" fmla="*/ 3 w 22"/>
                <a:gd name="T9" fmla="*/ 17 h 32"/>
                <a:gd name="T10" fmla="*/ 0 w 22"/>
                <a:gd name="T11" fmla="*/ 6 h 32"/>
              </a:gdLst>
              <a:ahLst/>
              <a:cxnLst>
                <a:cxn ang="0">
                  <a:pos x="T0" y="T1"/>
                </a:cxn>
                <a:cxn ang="0">
                  <a:pos x="T2" y="T3"/>
                </a:cxn>
                <a:cxn ang="0">
                  <a:pos x="T4" y="T5"/>
                </a:cxn>
                <a:cxn ang="0">
                  <a:pos x="T6" y="T7"/>
                </a:cxn>
                <a:cxn ang="0">
                  <a:pos x="T8" y="T9"/>
                </a:cxn>
                <a:cxn ang="0">
                  <a:pos x="T10" y="T11"/>
                </a:cxn>
              </a:cxnLst>
              <a:rect l="0" t="0" r="r" b="b"/>
              <a:pathLst>
                <a:path w="22" h="32">
                  <a:moveTo>
                    <a:pt x="0" y="6"/>
                  </a:moveTo>
                  <a:cubicBezTo>
                    <a:pt x="0" y="6"/>
                    <a:pt x="6" y="0"/>
                    <a:pt x="15" y="5"/>
                  </a:cubicBezTo>
                  <a:cubicBezTo>
                    <a:pt x="15" y="5"/>
                    <a:pt x="22" y="21"/>
                    <a:pt x="17" y="26"/>
                  </a:cubicBezTo>
                  <a:cubicBezTo>
                    <a:pt x="17" y="26"/>
                    <a:pt x="9" y="32"/>
                    <a:pt x="5" y="28"/>
                  </a:cubicBezTo>
                  <a:cubicBezTo>
                    <a:pt x="5" y="28"/>
                    <a:pt x="5" y="25"/>
                    <a:pt x="3" y="17"/>
                  </a:cubicBezTo>
                  <a:cubicBezTo>
                    <a:pt x="1" y="10"/>
                    <a:pt x="0" y="6"/>
                    <a:pt x="0" y="6"/>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75" name="Freeform 271"/>
            <p:cNvSpPr>
              <a:spLocks/>
            </p:cNvSpPr>
            <p:nvPr/>
          </p:nvSpPr>
          <p:spPr bwMode="auto">
            <a:xfrm>
              <a:off x="2626" y="3052"/>
              <a:ext cx="61" cy="113"/>
            </a:xfrm>
            <a:custGeom>
              <a:avLst/>
              <a:gdLst>
                <a:gd name="T0" fmla="*/ 0 w 19"/>
                <a:gd name="T1" fmla="*/ 9 h 36"/>
                <a:gd name="T2" fmla="*/ 16 w 19"/>
                <a:gd name="T3" fmla="*/ 10 h 36"/>
                <a:gd name="T4" fmla="*/ 17 w 19"/>
                <a:gd name="T5" fmla="*/ 28 h 36"/>
                <a:gd name="T6" fmla="*/ 3 w 19"/>
                <a:gd name="T7" fmla="*/ 27 h 36"/>
                <a:gd name="T8" fmla="*/ 0 w 19"/>
                <a:gd name="T9" fmla="*/ 9 h 36"/>
              </a:gdLst>
              <a:ahLst/>
              <a:cxnLst>
                <a:cxn ang="0">
                  <a:pos x="T0" y="T1"/>
                </a:cxn>
                <a:cxn ang="0">
                  <a:pos x="T2" y="T3"/>
                </a:cxn>
                <a:cxn ang="0">
                  <a:pos x="T4" y="T5"/>
                </a:cxn>
                <a:cxn ang="0">
                  <a:pos x="T6" y="T7"/>
                </a:cxn>
                <a:cxn ang="0">
                  <a:pos x="T8" y="T9"/>
                </a:cxn>
              </a:cxnLst>
              <a:rect l="0" t="0" r="r" b="b"/>
              <a:pathLst>
                <a:path w="19" h="36">
                  <a:moveTo>
                    <a:pt x="0" y="9"/>
                  </a:moveTo>
                  <a:cubicBezTo>
                    <a:pt x="0" y="9"/>
                    <a:pt x="10" y="0"/>
                    <a:pt x="16" y="10"/>
                  </a:cubicBezTo>
                  <a:cubicBezTo>
                    <a:pt x="16" y="10"/>
                    <a:pt x="19" y="27"/>
                    <a:pt x="17" y="28"/>
                  </a:cubicBezTo>
                  <a:cubicBezTo>
                    <a:pt x="15" y="30"/>
                    <a:pt x="8" y="36"/>
                    <a:pt x="3" y="27"/>
                  </a:cubicBezTo>
                  <a:cubicBezTo>
                    <a:pt x="3" y="27"/>
                    <a:pt x="5" y="24"/>
                    <a:pt x="0" y="9"/>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76" name="Freeform 272"/>
            <p:cNvSpPr>
              <a:spLocks/>
            </p:cNvSpPr>
            <p:nvPr/>
          </p:nvSpPr>
          <p:spPr bwMode="auto">
            <a:xfrm>
              <a:off x="2678" y="3066"/>
              <a:ext cx="66" cy="83"/>
            </a:xfrm>
            <a:custGeom>
              <a:avLst/>
              <a:gdLst>
                <a:gd name="T0" fmla="*/ 0 w 21"/>
                <a:gd name="T1" fmla="*/ 6 h 26"/>
                <a:gd name="T2" fmla="*/ 6 w 21"/>
                <a:gd name="T3" fmla="*/ 0 h 26"/>
                <a:gd name="T4" fmla="*/ 15 w 21"/>
                <a:gd name="T5" fmla="*/ 3 h 26"/>
                <a:gd name="T6" fmla="*/ 19 w 21"/>
                <a:gd name="T7" fmla="*/ 20 h 26"/>
                <a:gd name="T8" fmla="*/ 9 w 21"/>
                <a:gd name="T9" fmla="*/ 26 h 26"/>
                <a:gd name="T10" fmla="*/ 2 w 21"/>
                <a:gd name="T11" fmla="*/ 22 h 26"/>
                <a:gd name="T12" fmla="*/ 0 w 21"/>
                <a:gd name="T13" fmla="*/ 6 h 26"/>
              </a:gdLst>
              <a:ahLst/>
              <a:cxnLst>
                <a:cxn ang="0">
                  <a:pos x="T0" y="T1"/>
                </a:cxn>
                <a:cxn ang="0">
                  <a:pos x="T2" y="T3"/>
                </a:cxn>
                <a:cxn ang="0">
                  <a:pos x="T4" y="T5"/>
                </a:cxn>
                <a:cxn ang="0">
                  <a:pos x="T6" y="T7"/>
                </a:cxn>
                <a:cxn ang="0">
                  <a:pos x="T8" y="T9"/>
                </a:cxn>
                <a:cxn ang="0">
                  <a:pos x="T10" y="T11"/>
                </a:cxn>
                <a:cxn ang="0">
                  <a:pos x="T12" y="T13"/>
                </a:cxn>
              </a:cxnLst>
              <a:rect l="0" t="0" r="r" b="b"/>
              <a:pathLst>
                <a:path w="21" h="26">
                  <a:moveTo>
                    <a:pt x="0" y="6"/>
                  </a:moveTo>
                  <a:cubicBezTo>
                    <a:pt x="0" y="6"/>
                    <a:pt x="2" y="1"/>
                    <a:pt x="6" y="0"/>
                  </a:cubicBezTo>
                  <a:cubicBezTo>
                    <a:pt x="9" y="0"/>
                    <a:pt x="15" y="1"/>
                    <a:pt x="15" y="3"/>
                  </a:cubicBezTo>
                  <a:cubicBezTo>
                    <a:pt x="15" y="6"/>
                    <a:pt x="21" y="18"/>
                    <a:pt x="19" y="20"/>
                  </a:cubicBezTo>
                  <a:cubicBezTo>
                    <a:pt x="16" y="23"/>
                    <a:pt x="11" y="26"/>
                    <a:pt x="9" y="26"/>
                  </a:cubicBezTo>
                  <a:cubicBezTo>
                    <a:pt x="6" y="26"/>
                    <a:pt x="2" y="23"/>
                    <a:pt x="2" y="22"/>
                  </a:cubicBezTo>
                  <a:cubicBezTo>
                    <a:pt x="2" y="22"/>
                    <a:pt x="2" y="10"/>
                    <a:pt x="0" y="6"/>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77" name="Freeform 273"/>
            <p:cNvSpPr>
              <a:spLocks/>
            </p:cNvSpPr>
            <p:nvPr/>
          </p:nvSpPr>
          <p:spPr bwMode="auto">
            <a:xfrm>
              <a:off x="2725" y="3057"/>
              <a:ext cx="71" cy="82"/>
            </a:xfrm>
            <a:custGeom>
              <a:avLst/>
              <a:gdLst>
                <a:gd name="T0" fmla="*/ 0 w 23"/>
                <a:gd name="T1" fmla="*/ 4 h 26"/>
                <a:gd name="T2" fmla="*/ 16 w 23"/>
                <a:gd name="T3" fmla="*/ 4 h 26"/>
                <a:gd name="T4" fmla="*/ 17 w 23"/>
                <a:gd name="T5" fmla="*/ 23 h 26"/>
                <a:gd name="T6" fmla="*/ 4 w 23"/>
                <a:gd name="T7" fmla="*/ 22 h 26"/>
                <a:gd name="T8" fmla="*/ 0 w 23"/>
                <a:gd name="T9" fmla="*/ 4 h 26"/>
              </a:gdLst>
              <a:ahLst/>
              <a:cxnLst>
                <a:cxn ang="0">
                  <a:pos x="T0" y="T1"/>
                </a:cxn>
                <a:cxn ang="0">
                  <a:pos x="T2" y="T3"/>
                </a:cxn>
                <a:cxn ang="0">
                  <a:pos x="T4" y="T5"/>
                </a:cxn>
                <a:cxn ang="0">
                  <a:pos x="T6" y="T7"/>
                </a:cxn>
                <a:cxn ang="0">
                  <a:pos x="T8" y="T9"/>
                </a:cxn>
              </a:cxnLst>
              <a:rect l="0" t="0" r="r" b="b"/>
              <a:pathLst>
                <a:path w="23" h="26">
                  <a:moveTo>
                    <a:pt x="0" y="4"/>
                  </a:moveTo>
                  <a:cubicBezTo>
                    <a:pt x="0" y="4"/>
                    <a:pt x="12" y="0"/>
                    <a:pt x="16" y="4"/>
                  </a:cubicBezTo>
                  <a:cubicBezTo>
                    <a:pt x="20" y="9"/>
                    <a:pt x="23" y="21"/>
                    <a:pt x="17" y="23"/>
                  </a:cubicBezTo>
                  <a:cubicBezTo>
                    <a:pt x="12" y="26"/>
                    <a:pt x="5" y="24"/>
                    <a:pt x="4" y="22"/>
                  </a:cubicBezTo>
                  <a:lnTo>
                    <a:pt x="0" y="4"/>
                  </a:ln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78" name="Freeform 274"/>
            <p:cNvSpPr>
              <a:spLocks/>
            </p:cNvSpPr>
            <p:nvPr/>
          </p:nvSpPr>
          <p:spPr bwMode="auto">
            <a:xfrm>
              <a:off x="3260" y="3057"/>
              <a:ext cx="66" cy="82"/>
            </a:xfrm>
            <a:custGeom>
              <a:avLst/>
              <a:gdLst>
                <a:gd name="T0" fmla="*/ 8 w 21"/>
                <a:gd name="T1" fmla="*/ 0 h 26"/>
                <a:gd name="T2" fmla="*/ 1 w 21"/>
                <a:gd name="T3" fmla="*/ 19 h 26"/>
                <a:gd name="T4" fmla="*/ 7 w 21"/>
                <a:gd name="T5" fmla="*/ 24 h 26"/>
                <a:gd name="T6" fmla="*/ 18 w 21"/>
                <a:gd name="T7" fmla="*/ 20 h 26"/>
                <a:gd name="T8" fmla="*/ 19 w 21"/>
                <a:gd name="T9" fmla="*/ 4 h 26"/>
                <a:gd name="T10" fmla="*/ 8 w 21"/>
                <a:gd name="T11" fmla="*/ 0 h 26"/>
              </a:gdLst>
              <a:ahLst/>
              <a:cxnLst>
                <a:cxn ang="0">
                  <a:pos x="T0" y="T1"/>
                </a:cxn>
                <a:cxn ang="0">
                  <a:pos x="T2" y="T3"/>
                </a:cxn>
                <a:cxn ang="0">
                  <a:pos x="T4" y="T5"/>
                </a:cxn>
                <a:cxn ang="0">
                  <a:pos x="T6" y="T7"/>
                </a:cxn>
                <a:cxn ang="0">
                  <a:pos x="T8" y="T9"/>
                </a:cxn>
                <a:cxn ang="0">
                  <a:pos x="T10" y="T11"/>
                </a:cxn>
              </a:cxnLst>
              <a:rect l="0" t="0" r="r" b="b"/>
              <a:pathLst>
                <a:path w="21" h="26">
                  <a:moveTo>
                    <a:pt x="8" y="0"/>
                  </a:moveTo>
                  <a:cubicBezTo>
                    <a:pt x="8" y="0"/>
                    <a:pt x="0" y="9"/>
                    <a:pt x="1" y="19"/>
                  </a:cubicBezTo>
                  <a:cubicBezTo>
                    <a:pt x="1" y="19"/>
                    <a:pt x="0" y="23"/>
                    <a:pt x="7" y="24"/>
                  </a:cubicBezTo>
                  <a:cubicBezTo>
                    <a:pt x="15" y="26"/>
                    <a:pt x="18" y="20"/>
                    <a:pt x="18" y="20"/>
                  </a:cubicBezTo>
                  <a:cubicBezTo>
                    <a:pt x="18" y="20"/>
                    <a:pt x="21" y="6"/>
                    <a:pt x="19" y="4"/>
                  </a:cubicBezTo>
                  <a:cubicBezTo>
                    <a:pt x="17" y="2"/>
                    <a:pt x="10" y="0"/>
                    <a:pt x="8" y="0"/>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79" name="Freeform 275"/>
            <p:cNvSpPr>
              <a:spLocks/>
            </p:cNvSpPr>
            <p:nvPr/>
          </p:nvSpPr>
          <p:spPr bwMode="auto">
            <a:xfrm>
              <a:off x="3312" y="3066"/>
              <a:ext cx="56" cy="83"/>
            </a:xfrm>
            <a:custGeom>
              <a:avLst/>
              <a:gdLst>
                <a:gd name="T0" fmla="*/ 3 w 18"/>
                <a:gd name="T1" fmla="*/ 3 h 26"/>
                <a:gd name="T2" fmla="*/ 10 w 18"/>
                <a:gd name="T3" fmla="*/ 0 h 26"/>
                <a:gd name="T4" fmla="*/ 18 w 18"/>
                <a:gd name="T5" fmla="*/ 7 h 26"/>
                <a:gd name="T6" fmla="*/ 16 w 18"/>
                <a:gd name="T7" fmla="*/ 20 h 26"/>
                <a:gd name="T8" fmla="*/ 11 w 18"/>
                <a:gd name="T9" fmla="*/ 26 h 26"/>
                <a:gd name="T10" fmla="*/ 0 w 18"/>
                <a:gd name="T11" fmla="*/ 18 h 26"/>
                <a:gd name="T12" fmla="*/ 3 w 18"/>
                <a:gd name="T13" fmla="*/ 3 h 26"/>
              </a:gdLst>
              <a:ahLst/>
              <a:cxnLst>
                <a:cxn ang="0">
                  <a:pos x="T0" y="T1"/>
                </a:cxn>
                <a:cxn ang="0">
                  <a:pos x="T2" y="T3"/>
                </a:cxn>
                <a:cxn ang="0">
                  <a:pos x="T4" y="T5"/>
                </a:cxn>
                <a:cxn ang="0">
                  <a:pos x="T6" y="T7"/>
                </a:cxn>
                <a:cxn ang="0">
                  <a:pos x="T8" y="T9"/>
                </a:cxn>
                <a:cxn ang="0">
                  <a:pos x="T10" y="T11"/>
                </a:cxn>
                <a:cxn ang="0">
                  <a:pos x="T12" y="T13"/>
                </a:cxn>
              </a:cxnLst>
              <a:rect l="0" t="0" r="r" b="b"/>
              <a:pathLst>
                <a:path w="18" h="26">
                  <a:moveTo>
                    <a:pt x="3" y="3"/>
                  </a:moveTo>
                  <a:cubicBezTo>
                    <a:pt x="3" y="3"/>
                    <a:pt x="6" y="0"/>
                    <a:pt x="10" y="0"/>
                  </a:cubicBezTo>
                  <a:cubicBezTo>
                    <a:pt x="15" y="0"/>
                    <a:pt x="18" y="5"/>
                    <a:pt x="18" y="7"/>
                  </a:cubicBezTo>
                  <a:cubicBezTo>
                    <a:pt x="16" y="20"/>
                    <a:pt x="16" y="20"/>
                    <a:pt x="16" y="20"/>
                  </a:cubicBezTo>
                  <a:cubicBezTo>
                    <a:pt x="16" y="20"/>
                    <a:pt x="16" y="25"/>
                    <a:pt x="11" y="26"/>
                  </a:cubicBezTo>
                  <a:cubicBezTo>
                    <a:pt x="5" y="26"/>
                    <a:pt x="0" y="24"/>
                    <a:pt x="0" y="18"/>
                  </a:cubicBezTo>
                  <a:cubicBezTo>
                    <a:pt x="0" y="18"/>
                    <a:pt x="2" y="11"/>
                    <a:pt x="3" y="3"/>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80" name="Freeform 276"/>
            <p:cNvSpPr>
              <a:spLocks/>
            </p:cNvSpPr>
            <p:nvPr/>
          </p:nvSpPr>
          <p:spPr bwMode="auto">
            <a:xfrm>
              <a:off x="3363" y="3066"/>
              <a:ext cx="59" cy="83"/>
            </a:xfrm>
            <a:custGeom>
              <a:avLst/>
              <a:gdLst>
                <a:gd name="T0" fmla="*/ 2 w 19"/>
                <a:gd name="T1" fmla="*/ 8 h 26"/>
                <a:gd name="T2" fmla="*/ 11 w 19"/>
                <a:gd name="T3" fmla="*/ 1 h 26"/>
                <a:gd name="T4" fmla="*/ 19 w 19"/>
                <a:gd name="T5" fmla="*/ 5 h 26"/>
                <a:gd name="T6" fmla="*/ 16 w 19"/>
                <a:gd name="T7" fmla="*/ 23 h 26"/>
                <a:gd name="T8" fmla="*/ 7 w 19"/>
                <a:gd name="T9" fmla="*/ 25 h 26"/>
                <a:gd name="T10" fmla="*/ 1 w 19"/>
                <a:gd name="T11" fmla="*/ 20 h 26"/>
                <a:gd name="T12" fmla="*/ 2 w 19"/>
                <a:gd name="T13" fmla="*/ 8 h 26"/>
              </a:gdLst>
              <a:ahLst/>
              <a:cxnLst>
                <a:cxn ang="0">
                  <a:pos x="T0" y="T1"/>
                </a:cxn>
                <a:cxn ang="0">
                  <a:pos x="T2" y="T3"/>
                </a:cxn>
                <a:cxn ang="0">
                  <a:pos x="T4" y="T5"/>
                </a:cxn>
                <a:cxn ang="0">
                  <a:pos x="T6" y="T7"/>
                </a:cxn>
                <a:cxn ang="0">
                  <a:pos x="T8" y="T9"/>
                </a:cxn>
                <a:cxn ang="0">
                  <a:pos x="T10" y="T11"/>
                </a:cxn>
                <a:cxn ang="0">
                  <a:pos x="T12" y="T13"/>
                </a:cxn>
              </a:cxnLst>
              <a:rect l="0" t="0" r="r" b="b"/>
              <a:pathLst>
                <a:path w="19" h="26">
                  <a:moveTo>
                    <a:pt x="2" y="8"/>
                  </a:moveTo>
                  <a:cubicBezTo>
                    <a:pt x="2" y="8"/>
                    <a:pt x="4" y="4"/>
                    <a:pt x="11" y="1"/>
                  </a:cubicBezTo>
                  <a:cubicBezTo>
                    <a:pt x="11" y="1"/>
                    <a:pt x="18" y="0"/>
                    <a:pt x="19" y="5"/>
                  </a:cubicBezTo>
                  <a:cubicBezTo>
                    <a:pt x="19" y="5"/>
                    <a:pt x="14" y="17"/>
                    <a:pt x="16" y="23"/>
                  </a:cubicBezTo>
                  <a:cubicBezTo>
                    <a:pt x="16" y="23"/>
                    <a:pt x="11" y="26"/>
                    <a:pt x="7" y="25"/>
                  </a:cubicBezTo>
                  <a:cubicBezTo>
                    <a:pt x="3" y="24"/>
                    <a:pt x="1" y="20"/>
                    <a:pt x="1" y="20"/>
                  </a:cubicBezTo>
                  <a:cubicBezTo>
                    <a:pt x="1" y="20"/>
                    <a:pt x="0" y="20"/>
                    <a:pt x="2" y="8"/>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81" name="Freeform 277"/>
            <p:cNvSpPr>
              <a:spLocks/>
            </p:cNvSpPr>
            <p:nvPr/>
          </p:nvSpPr>
          <p:spPr bwMode="auto">
            <a:xfrm>
              <a:off x="3406" y="3066"/>
              <a:ext cx="63" cy="90"/>
            </a:xfrm>
            <a:custGeom>
              <a:avLst/>
              <a:gdLst>
                <a:gd name="T0" fmla="*/ 4 w 20"/>
                <a:gd name="T1" fmla="*/ 6 h 28"/>
                <a:gd name="T2" fmla="*/ 11 w 20"/>
                <a:gd name="T3" fmla="*/ 1 h 28"/>
                <a:gd name="T4" fmla="*/ 19 w 20"/>
                <a:gd name="T5" fmla="*/ 7 h 28"/>
                <a:gd name="T6" fmla="*/ 15 w 20"/>
                <a:gd name="T7" fmla="*/ 27 h 28"/>
                <a:gd name="T8" fmla="*/ 2 w 20"/>
                <a:gd name="T9" fmla="*/ 22 h 28"/>
                <a:gd name="T10" fmla="*/ 4 w 20"/>
                <a:gd name="T11" fmla="*/ 6 h 28"/>
              </a:gdLst>
              <a:ahLst/>
              <a:cxnLst>
                <a:cxn ang="0">
                  <a:pos x="T0" y="T1"/>
                </a:cxn>
                <a:cxn ang="0">
                  <a:pos x="T2" y="T3"/>
                </a:cxn>
                <a:cxn ang="0">
                  <a:pos x="T4" y="T5"/>
                </a:cxn>
                <a:cxn ang="0">
                  <a:pos x="T6" y="T7"/>
                </a:cxn>
                <a:cxn ang="0">
                  <a:pos x="T8" y="T9"/>
                </a:cxn>
                <a:cxn ang="0">
                  <a:pos x="T10" y="T11"/>
                </a:cxn>
              </a:cxnLst>
              <a:rect l="0" t="0" r="r" b="b"/>
              <a:pathLst>
                <a:path w="20" h="28">
                  <a:moveTo>
                    <a:pt x="4" y="6"/>
                  </a:moveTo>
                  <a:cubicBezTo>
                    <a:pt x="4" y="6"/>
                    <a:pt x="7" y="3"/>
                    <a:pt x="11" y="1"/>
                  </a:cubicBezTo>
                  <a:cubicBezTo>
                    <a:pt x="16" y="0"/>
                    <a:pt x="20" y="2"/>
                    <a:pt x="19" y="7"/>
                  </a:cubicBezTo>
                  <a:cubicBezTo>
                    <a:pt x="18" y="12"/>
                    <a:pt x="12" y="22"/>
                    <a:pt x="15" y="27"/>
                  </a:cubicBezTo>
                  <a:cubicBezTo>
                    <a:pt x="15" y="27"/>
                    <a:pt x="6" y="28"/>
                    <a:pt x="2" y="22"/>
                  </a:cubicBezTo>
                  <a:cubicBezTo>
                    <a:pt x="2" y="22"/>
                    <a:pt x="0" y="13"/>
                    <a:pt x="4" y="6"/>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82" name="Freeform 278"/>
            <p:cNvSpPr>
              <a:spLocks/>
            </p:cNvSpPr>
            <p:nvPr/>
          </p:nvSpPr>
          <p:spPr bwMode="auto">
            <a:xfrm>
              <a:off x="3441" y="3071"/>
              <a:ext cx="80" cy="94"/>
            </a:xfrm>
            <a:custGeom>
              <a:avLst/>
              <a:gdLst>
                <a:gd name="T0" fmla="*/ 8 w 25"/>
                <a:gd name="T1" fmla="*/ 8 h 30"/>
                <a:gd name="T2" fmla="*/ 15 w 25"/>
                <a:gd name="T3" fmla="*/ 2 h 30"/>
                <a:gd name="T4" fmla="*/ 24 w 25"/>
                <a:gd name="T5" fmla="*/ 9 h 30"/>
                <a:gd name="T6" fmla="*/ 20 w 25"/>
                <a:gd name="T7" fmla="*/ 18 h 30"/>
                <a:gd name="T8" fmla="*/ 19 w 25"/>
                <a:gd name="T9" fmla="*/ 29 h 30"/>
                <a:gd name="T10" fmla="*/ 4 w 25"/>
                <a:gd name="T11" fmla="*/ 26 h 30"/>
                <a:gd name="T12" fmla="*/ 8 w 25"/>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25" h="30">
                  <a:moveTo>
                    <a:pt x="8" y="8"/>
                  </a:moveTo>
                  <a:cubicBezTo>
                    <a:pt x="8" y="8"/>
                    <a:pt x="11" y="3"/>
                    <a:pt x="15" y="2"/>
                  </a:cubicBezTo>
                  <a:cubicBezTo>
                    <a:pt x="19" y="0"/>
                    <a:pt x="25" y="7"/>
                    <a:pt x="24" y="9"/>
                  </a:cubicBezTo>
                  <a:cubicBezTo>
                    <a:pt x="23" y="11"/>
                    <a:pt x="21" y="14"/>
                    <a:pt x="20" y="18"/>
                  </a:cubicBezTo>
                  <a:cubicBezTo>
                    <a:pt x="19" y="22"/>
                    <a:pt x="19" y="28"/>
                    <a:pt x="19" y="29"/>
                  </a:cubicBezTo>
                  <a:cubicBezTo>
                    <a:pt x="19" y="29"/>
                    <a:pt x="10" y="30"/>
                    <a:pt x="4" y="26"/>
                  </a:cubicBezTo>
                  <a:cubicBezTo>
                    <a:pt x="4" y="26"/>
                    <a:pt x="0" y="23"/>
                    <a:pt x="8" y="8"/>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83" name="Freeform 279"/>
            <p:cNvSpPr>
              <a:spLocks/>
            </p:cNvSpPr>
            <p:nvPr/>
          </p:nvSpPr>
          <p:spPr bwMode="auto">
            <a:xfrm>
              <a:off x="3502" y="3090"/>
              <a:ext cx="62" cy="85"/>
            </a:xfrm>
            <a:custGeom>
              <a:avLst/>
              <a:gdLst>
                <a:gd name="T0" fmla="*/ 5 w 20"/>
                <a:gd name="T1" fmla="*/ 4 h 27"/>
                <a:gd name="T2" fmla="*/ 8 w 20"/>
                <a:gd name="T3" fmla="*/ 1 h 27"/>
                <a:gd name="T4" fmla="*/ 19 w 20"/>
                <a:gd name="T5" fmla="*/ 5 h 27"/>
                <a:gd name="T6" fmla="*/ 14 w 20"/>
                <a:gd name="T7" fmla="*/ 26 h 27"/>
                <a:gd name="T8" fmla="*/ 9 w 20"/>
                <a:gd name="T9" fmla="*/ 26 h 27"/>
                <a:gd name="T10" fmla="*/ 0 w 20"/>
                <a:gd name="T11" fmla="*/ 22 h 27"/>
                <a:gd name="T12" fmla="*/ 5 w 20"/>
                <a:gd name="T13" fmla="*/ 4 h 27"/>
              </a:gdLst>
              <a:ahLst/>
              <a:cxnLst>
                <a:cxn ang="0">
                  <a:pos x="T0" y="T1"/>
                </a:cxn>
                <a:cxn ang="0">
                  <a:pos x="T2" y="T3"/>
                </a:cxn>
                <a:cxn ang="0">
                  <a:pos x="T4" y="T5"/>
                </a:cxn>
                <a:cxn ang="0">
                  <a:pos x="T6" y="T7"/>
                </a:cxn>
                <a:cxn ang="0">
                  <a:pos x="T8" y="T9"/>
                </a:cxn>
                <a:cxn ang="0">
                  <a:pos x="T10" y="T11"/>
                </a:cxn>
                <a:cxn ang="0">
                  <a:pos x="T12" y="T13"/>
                </a:cxn>
              </a:cxnLst>
              <a:rect l="0" t="0" r="r" b="b"/>
              <a:pathLst>
                <a:path w="20" h="27">
                  <a:moveTo>
                    <a:pt x="5" y="4"/>
                  </a:moveTo>
                  <a:cubicBezTo>
                    <a:pt x="5" y="4"/>
                    <a:pt x="5" y="1"/>
                    <a:pt x="8" y="1"/>
                  </a:cubicBezTo>
                  <a:cubicBezTo>
                    <a:pt x="11" y="1"/>
                    <a:pt x="20" y="0"/>
                    <a:pt x="19" y="5"/>
                  </a:cubicBezTo>
                  <a:cubicBezTo>
                    <a:pt x="18" y="10"/>
                    <a:pt x="14" y="24"/>
                    <a:pt x="14" y="26"/>
                  </a:cubicBezTo>
                  <a:cubicBezTo>
                    <a:pt x="14" y="26"/>
                    <a:pt x="12" y="27"/>
                    <a:pt x="9" y="26"/>
                  </a:cubicBezTo>
                  <a:cubicBezTo>
                    <a:pt x="5" y="26"/>
                    <a:pt x="1" y="24"/>
                    <a:pt x="0" y="22"/>
                  </a:cubicBezTo>
                  <a:cubicBezTo>
                    <a:pt x="0" y="20"/>
                    <a:pt x="0" y="10"/>
                    <a:pt x="5" y="4"/>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84" name="Freeform 280"/>
            <p:cNvSpPr>
              <a:spLocks/>
            </p:cNvSpPr>
            <p:nvPr/>
          </p:nvSpPr>
          <p:spPr bwMode="auto">
            <a:xfrm>
              <a:off x="3545" y="3099"/>
              <a:ext cx="70" cy="87"/>
            </a:xfrm>
            <a:custGeom>
              <a:avLst/>
              <a:gdLst>
                <a:gd name="T0" fmla="*/ 5 w 22"/>
                <a:gd name="T1" fmla="*/ 3 h 28"/>
                <a:gd name="T2" fmla="*/ 11 w 22"/>
                <a:gd name="T3" fmla="*/ 0 h 28"/>
                <a:gd name="T4" fmla="*/ 20 w 22"/>
                <a:gd name="T5" fmla="*/ 11 h 28"/>
                <a:gd name="T6" fmla="*/ 14 w 22"/>
                <a:gd name="T7" fmla="*/ 27 h 28"/>
                <a:gd name="T8" fmla="*/ 6 w 22"/>
                <a:gd name="T9" fmla="*/ 26 h 28"/>
                <a:gd name="T10" fmla="*/ 2 w 22"/>
                <a:gd name="T11" fmla="*/ 24 h 28"/>
                <a:gd name="T12" fmla="*/ 0 w 22"/>
                <a:gd name="T13" fmla="*/ 23 h 28"/>
                <a:gd name="T14" fmla="*/ 5 w 22"/>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8">
                  <a:moveTo>
                    <a:pt x="5" y="3"/>
                  </a:moveTo>
                  <a:cubicBezTo>
                    <a:pt x="5" y="3"/>
                    <a:pt x="7" y="0"/>
                    <a:pt x="11" y="0"/>
                  </a:cubicBezTo>
                  <a:cubicBezTo>
                    <a:pt x="16" y="1"/>
                    <a:pt x="22" y="5"/>
                    <a:pt x="20" y="11"/>
                  </a:cubicBezTo>
                  <a:cubicBezTo>
                    <a:pt x="17" y="16"/>
                    <a:pt x="14" y="26"/>
                    <a:pt x="14" y="27"/>
                  </a:cubicBezTo>
                  <a:cubicBezTo>
                    <a:pt x="14" y="28"/>
                    <a:pt x="7" y="27"/>
                    <a:pt x="6" y="26"/>
                  </a:cubicBezTo>
                  <a:cubicBezTo>
                    <a:pt x="5" y="26"/>
                    <a:pt x="2" y="24"/>
                    <a:pt x="2" y="24"/>
                  </a:cubicBezTo>
                  <a:cubicBezTo>
                    <a:pt x="0" y="23"/>
                    <a:pt x="0" y="23"/>
                    <a:pt x="0" y="23"/>
                  </a:cubicBezTo>
                  <a:cubicBezTo>
                    <a:pt x="0" y="23"/>
                    <a:pt x="4" y="5"/>
                    <a:pt x="5" y="3"/>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85" name="Freeform 281"/>
            <p:cNvSpPr>
              <a:spLocks/>
            </p:cNvSpPr>
            <p:nvPr/>
          </p:nvSpPr>
          <p:spPr bwMode="auto">
            <a:xfrm>
              <a:off x="3590" y="3130"/>
              <a:ext cx="73" cy="82"/>
            </a:xfrm>
            <a:custGeom>
              <a:avLst/>
              <a:gdLst>
                <a:gd name="T0" fmla="*/ 5 w 23"/>
                <a:gd name="T1" fmla="*/ 2 h 26"/>
                <a:gd name="T2" fmla="*/ 12 w 23"/>
                <a:gd name="T3" fmla="*/ 0 h 26"/>
                <a:gd name="T4" fmla="*/ 21 w 23"/>
                <a:gd name="T5" fmla="*/ 9 h 26"/>
                <a:gd name="T6" fmla="*/ 15 w 23"/>
                <a:gd name="T7" fmla="*/ 26 h 26"/>
                <a:gd name="T8" fmla="*/ 8 w 23"/>
                <a:gd name="T9" fmla="*/ 26 h 26"/>
                <a:gd name="T10" fmla="*/ 4 w 23"/>
                <a:gd name="T11" fmla="*/ 23 h 26"/>
                <a:gd name="T12" fmla="*/ 0 w 23"/>
                <a:gd name="T13" fmla="*/ 17 h 26"/>
                <a:gd name="T14" fmla="*/ 5 w 23"/>
                <a:gd name="T15" fmla="*/ 2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5" y="2"/>
                  </a:moveTo>
                  <a:cubicBezTo>
                    <a:pt x="5" y="2"/>
                    <a:pt x="8" y="0"/>
                    <a:pt x="12" y="0"/>
                  </a:cubicBezTo>
                  <a:cubicBezTo>
                    <a:pt x="15" y="0"/>
                    <a:pt x="23" y="3"/>
                    <a:pt x="21" y="9"/>
                  </a:cubicBezTo>
                  <a:cubicBezTo>
                    <a:pt x="19" y="14"/>
                    <a:pt x="15" y="21"/>
                    <a:pt x="15" y="26"/>
                  </a:cubicBezTo>
                  <a:cubicBezTo>
                    <a:pt x="15" y="26"/>
                    <a:pt x="10" y="26"/>
                    <a:pt x="8" y="26"/>
                  </a:cubicBezTo>
                  <a:cubicBezTo>
                    <a:pt x="7" y="26"/>
                    <a:pt x="6" y="26"/>
                    <a:pt x="4" y="23"/>
                  </a:cubicBezTo>
                  <a:cubicBezTo>
                    <a:pt x="2" y="19"/>
                    <a:pt x="0" y="17"/>
                    <a:pt x="0" y="17"/>
                  </a:cubicBezTo>
                  <a:lnTo>
                    <a:pt x="5" y="2"/>
                  </a:ln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86" name="Freeform 282"/>
            <p:cNvSpPr>
              <a:spLocks/>
            </p:cNvSpPr>
            <p:nvPr/>
          </p:nvSpPr>
          <p:spPr bwMode="auto">
            <a:xfrm>
              <a:off x="3637" y="3151"/>
              <a:ext cx="66" cy="83"/>
            </a:xfrm>
            <a:custGeom>
              <a:avLst/>
              <a:gdLst>
                <a:gd name="T0" fmla="*/ 6 w 21"/>
                <a:gd name="T1" fmla="*/ 0 h 26"/>
                <a:gd name="T2" fmla="*/ 20 w 21"/>
                <a:gd name="T3" fmla="*/ 6 h 26"/>
                <a:gd name="T4" fmla="*/ 16 w 21"/>
                <a:gd name="T5" fmla="*/ 23 h 26"/>
                <a:gd name="T6" fmla="*/ 8 w 21"/>
                <a:gd name="T7" fmla="*/ 26 h 26"/>
                <a:gd name="T8" fmla="*/ 0 w 21"/>
                <a:gd name="T9" fmla="*/ 18 h 26"/>
                <a:gd name="T10" fmla="*/ 6 w 21"/>
                <a:gd name="T11" fmla="*/ 0 h 26"/>
              </a:gdLst>
              <a:ahLst/>
              <a:cxnLst>
                <a:cxn ang="0">
                  <a:pos x="T0" y="T1"/>
                </a:cxn>
                <a:cxn ang="0">
                  <a:pos x="T2" y="T3"/>
                </a:cxn>
                <a:cxn ang="0">
                  <a:pos x="T4" y="T5"/>
                </a:cxn>
                <a:cxn ang="0">
                  <a:pos x="T6" y="T7"/>
                </a:cxn>
                <a:cxn ang="0">
                  <a:pos x="T8" y="T9"/>
                </a:cxn>
                <a:cxn ang="0">
                  <a:pos x="T10" y="T11"/>
                </a:cxn>
              </a:cxnLst>
              <a:rect l="0" t="0" r="r" b="b"/>
              <a:pathLst>
                <a:path w="21" h="26">
                  <a:moveTo>
                    <a:pt x="6" y="0"/>
                  </a:moveTo>
                  <a:cubicBezTo>
                    <a:pt x="6" y="0"/>
                    <a:pt x="21" y="1"/>
                    <a:pt x="20" y="6"/>
                  </a:cubicBezTo>
                  <a:cubicBezTo>
                    <a:pt x="18" y="10"/>
                    <a:pt x="16" y="23"/>
                    <a:pt x="16" y="23"/>
                  </a:cubicBezTo>
                  <a:cubicBezTo>
                    <a:pt x="16" y="23"/>
                    <a:pt x="12" y="26"/>
                    <a:pt x="8" y="26"/>
                  </a:cubicBezTo>
                  <a:cubicBezTo>
                    <a:pt x="3" y="26"/>
                    <a:pt x="0" y="22"/>
                    <a:pt x="0" y="18"/>
                  </a:cubicBezTo>
                  <a:cubicBezTo>
                    <a:pt x="0" y="15"/>
                    <a:pt x="6" y="2"/>
                    <a:pt x="6" y="0"/>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87" name="Freeform 283"/>
            <p:cNvSpPr>
              <a:spLocks/>
            </p:cNvSpPr>
            <p:nvPr/>
          </p:nvSpPr>
          <p:spPr bwMode="auto">
            <a:xfrm>
              <a:off x="3691" y="3161"/>
              <a:ext cx="56" cy="80"/>
            </a:xfrm>
            <a:custGeom>
              <a:avLst/>
              <a:gdLst>
                <a:gd name="T0" fmla="*/ 2 w 18"/>
                <a:gd name="T1" fmla="*/ 6 h 25"/>
                <a:gd name="T2" fmla="*/ 6 w 18"/>
                <a:gd name="T3" fmla="*/ 1 h 25"/>
                <a:gd name="T4" fmla="*/ 17 w 18"/>
                <a:gd name="T5" fmla="*/ 5 h 25"/>
                <a:gd name="T6" fmla="*/ 12 w 18"/>
                <a:gd name="T7" fmla="*/ 23 h 25"/>
                <a:gd name="T8" fmla="*/ 2 w 18"/>
                <a:gd name="T9" fmla="*/ 22 h 25"/>
                <a:gd name="T10" fmla="*/ 0 w 18"/>
                <a:gd name="T11" fmla="*/ 19 h 25"/>
                <a:gd name="T12" fmla="*/ 2 w 18"/>
                <a:gd name="T13" fmla="*/ 6 h 25"/>
              </a:gdLst>
              <a:ahLst/>
              <a:cxnLst>
                <a:cxn ang="0">
                  <a:pos x="T0" y="T1"/>
                </a:cxn>
                <a:cxn ang="0">
                  <a:pos x="T2" y="T3"/>
                </a:cxn>
                <a:cxn ang="0">
                  <a:pos x="T4" y="T5"/>
                </a:cxn>
                <a:cxn ang="0">
                  <a:pos x="T6" y="T7"/>
                </a:cxn>
                <a:cxn ang="0">
                  <a:pos x="T8" y="T9"/>
                </a:cxn>
                <a:cxn ang="0">
                  <a:pos x="T10" y="T11"/>
                </a:cxn>
                <a:cxn ang="0">
                  <a:pos x="T12" y="T13"/>
                </a:cxn>
              </a:cxnLst>
              <a:rect l="0" t="0" r="r" b="b"/>
              <a:pathLst>
                <a:path w="18" h="25">
                  <a:moveTo>
                    <a:pt x="2" y="6"/>
                  </a:moveTo>
                  <a:cubicBezTo>
                    <a:pt x="2" y="6"/>
                    <a:pt x="3" y="1"/>
                    <a:pt x="6" y="1"/>
                  </a:cubicBezTo>
                  <a:cubicBezTo>
                    <a:pt x="10" y="0"/>
                    <a:pt x="17" y="0"/>
                    <a:pt x="17" y="5"/>
                  </a:cubicBezTo>
                  <a:cubicBezTo>
                    <a:pt x="17" y="10"/>
                    <a:pt x="18" y="20"/>
                    <a:pt x="12" y="23"/>
                  </a:cubicBezTo>
                  <a:cubicBezTo>
                    <a:pt x="5" y="25"/>
                    <a:pt x="4" y="23"/>
                    <a:pt x="2" y="22"/>
                  </a:cubicBezTo>
                  <a:cubicBezTo>
                    <a:pt x="1" y="21"/>
                    <a:pt x="0" y="19"/>
                    <a:pt x="0" y="19"/>
                  </a:cubicBezTo>
                  <a:lnTo>
                    <a:pt x="2" y="6"/>
                  </a:ln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88" name="Freeform 284"/>
            <p:cNvSpPr>
              <a:spLocks/>
            </p:cNvSpPr>
            <p:nvPr/>
          </p:nvSpPr>
          <p:spPr bwMode="auto">
            <a:xfrm>
              <a:off x="3738" y="3158"/>
              <a:ext cx="66" cy="83"/>
            </a:xfrm>
            <a:custGeom>
              <a:avLst/>
              <a:gdLst>
                <a:gd name="T0" fmla="*/ 3 w 21"/>
                <a:gd name="T1" fmla="*/ 4 h 26"/>
                <a:gd name="T2" fmla="*/ 8 w 21"/>
                <a:gd name="T3" fmla="*/ 0 h 26"/>
                <a:gd name="T4" fmla="*/ 17 w 21"/>
                <a:gd name="T5" fmla="*/ 6 h 26"/>
                <a:gd name="T6" fmla="*/ 14 w 21"/>
                <a:gd name="T7" fmla="*/ 24 h 26"/>
                <a:gd name="T8" fmla="*/ 0 w 21"/>
                <a:gd name="T9" fmla="*/ 20 h 26"/>
                <a:gd name="T10" fmla="*/ 3 w 21"/>
                <a:gd name="T11" fmla="*/ 4 h 26"/>
              </a:gdLst>
              <a:ahLst/>
              <a:cxnLst>
                <a:cxn ang="0">
                  <a:pos x="T0" y="T1"/>
                </a:cxn>
                <a:cxn ang="0">
                  <a:pos x="T2" y="T3"/>
                </a:cxn>
                <a:cxn ang="0">
                  <a:pos x="T4" y="T5"/>
                </a:cxn>
                <a:cxn ang="0">
                  <a:pos x="T6" y="T7"/>
                </a:cxn>
                <a:cxn ang="0">
                  <a:pos x="T8" y="T9"/>
                </a:cxn>
                <a:cxn ang="0">
                  <a:pos x="T10" y="T11"/>
                </a:cxn>
              </a:cxnLst>
              <a:rect l="0" t="0" r="r" b="b"/>
              <a:pathLst>
                <a:path w="21" h="26">
                  <a:moveTo>
                    <a:pt x="3" y="4"/>
                  </a:moveTo>
                  <a:cubicBezTo>
                    <a:pt x="3" y="4"/>
                    <a:pt x="5" y="0"/>
                    <a:pt x="8" y="0"/>
                  </a:cubicBezTo>
                  <a:cubicBezTo>
                    <a:pt x="11" y="0"/>
                    <a:pt x="16" y="1"/>
                    <a:pt x="17" y="6"/>
                  </a:cubicBezTo>
                  <a:cubicBezTo>
                    <a:pt x="17" y="11"/>
                    <a:pt x="21" y="23"/>
                    <a:pt x="14" y="24"/>
                  </a:cubicBezTo>
                  <a:cubicBezTo>
                    <a:pt x="8" y="26"/>
                    <a:pt x="2" y="24"/>
                    <a:pt x="0" y="20"/>
                  </a:cubicBezTo>
                  <a:cubicBezTo>
                    <a:pt x="0" y="20"/>
                    <a:pt x="2" y="16"/>
                    <a:pt x="3" y="4"/>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89" name="Freeform 285"/>
            <p:cNvSpPr>
              <a:spLocks/>
            </p:cNvSpPr>
            <p:nvPr/>
          </p:nvSpPr>
          <p:spPr bwMode="auto">
            <a:xfrm>
              <a:off x="3790" y="3151"/>
              <a:ext cx="59" cy="83"/>
            </a:xfrm>
            <a:custGeom>
              <a:avLst/>
              <a:gdLst>
                <a:gd name="T0" fmla="*/ 0 w 18"/>
                <a:gd name="T1" fmla="*/ 6 h 26"/>
                <a:gd name="T2" fmla="*/ 3 w 18"/>
                <a:gd name="T3" fmla="*/ 21 h 26"/>
                <a:gd name="T4" fmla="*/ 10 w 18"/>
                <a:gd name="T5" fmla="*/ 25 h 26"/>
                <a:gd name="T6" fmla="*/ 18 w 18"/>
                <a:gd name="T7" fmla="*/ 21 h 26"/>
                <a:gd name="T8" fmla="*/ 17 w 18"/>
                <a:gd name="T9" fmla="*/ 3 h 26"/>
                <a:gd name="T10" fmla="*/ 10 w 18"/>
                <a:gd name="T11" fmla="*/ 0 h 26"/>
                <a:gd name="T12" fmla="*/ 0 w 18"/>
                <a:gd name="T13" fmla="*/ 6 h 26"/>
              </a:gdLst>
              <a:ahLst/>
              <a:cxnLst>
                <a:cxn ang="0">
                  <a:pos x="T0" y="T1"/>
                </a:cxn>
                <a:cxn ang="0">
                  <a:pos x="T2" y="T3"/>
                </a:cxn>
                <a:cxn ang="0">
                  <a:pos x="T4" y="T5"/>
                </a:cxn>
                <a:cxn ang="0">
                  <a:pos x="T6" y="T7"/>
                </a:cxn>
                <a:cxn ang="0">
                  <a:pos x="T8" y="T9"/>
                </a:cxn>
                <a:cxn ang="0">
                  <a:pos x="T10" y="T11"/>
                </a:cxn>
                <a:cxn ang="0">
                  <a:pos x="T12" y="T13"/>
                </a:cxn>
              </a:cxnLst>
              <a:rect l="0" t="0" r="r" b="b"/>
              <a:pathLst>
                <a:path w="18" h="26">
                  <a:moveTo>
                    <a:pt x="0" y="6"/>
                  </a:moveTo>
                  <a:cubicBezTo>
                    <a:pt x="0" y="6"/>
                    <a:pt x="1" y="18"/>
                    <a:pt x="3" y="21"/>
                  </a:cubicBezTo>
                  <a:cubicBezTo>
                    <a:pt x="4" y="25"/>
                    <a:pt x="8" y="26"/>
                    <a:pt x="10" y="25"/>
                  </a:cubicBezTo>
                  <a:cubicBezTo>
                    <a:pt x="12" y="24"/>
                    <a:pt x="18" y="21"/>
                    <a:pt x="18" y="21"/>
                  </a:cubicBezTo>
                  <a:cubicBezTo>
                    <a:pt x="17" y="3"/>
                    <a:pt x="17" y="3"/>
                    <a:pt x="17" y="3"/>
                  </a:cubicBezTo>
                  <a:cubicBezTo>
                    <a:pt x="17" y="3"/>
                    <a:pt x="14" y="0"/>
                    <a:pt x="10" y="0"/>
                  </a:cubicBezTo>
                  <a:cubicBezTo>
                    <a:pt x="5" y="0"/>
                    <a:pt x="1" y="3"/>
                    <a:pt x="0" y="6"/>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90" name="Freeform 286"/>
            <p:cNvSpPr>
              <a:spLocks/>
            </p:cNvSpPr>
            <p:nvPr/>
          </p:nvSpPr>
          <p:spPr bwMode="auto">
            <a:xfrm>
              <a:off x="3842" y="3139"/>
              <a:ext cx="59" cy="95"/>
            </a:xfrm>
            <a:custGeom>
              <a:avLst/>
              <a:gdLst>
                <a:gd name="T0" fmla="*/ 2 w 19"/>
                <a:gd name="T1" fmla="*/ 7 h 30"/>
                <a:gd name="T2" fmla="*/ 9 w 19"/>
                <a:gd name="T3" fmla="*/ 0 h 30"/>
                <a:gd name="T4" fmla="*/ 19 w 19"/>
                <a:gd name="T5" fmla="*/ 9 h 30"/>
                <a:gd name="T6" fmla="*/ 13 w 19"/>
                <a:gd name="T7" fmla="*/ 27 h 30"/>
                <a:gd name="T8" fmla="*/ 2 w 19"/>
                <a:gd name="T9" fmla="*/ 25 h 30"/>
                <a:gd name="T10" fmla="*/ 2 w 19"/>
                <a:gd name="T11" fmla="*/ 6 h 30"/>
              </a:gdLst>
              <a:ahLst/>
              <a:cxnLst>
                <a:cxn ang="0">
                  <a:pos x="T0" y="T1"/>
                </a:cxn>
                <a:cxn ang="0">
                  <a:pos x="T2" y="T3"/>
                </a:cxn>
                <a:cxn ang="0">
                  <a:pos x="T4" y="T5"/>
                </a:cxn>
                <a:cxn ang="0">
                  <a:pos x="T6" y="T7"/>
                </a:cxn>
                <a:cxn ang="0">
                  <a:pos x="T8" y="T9"/>
                </a:cxn>
                <a:cxn ang="0">
                  <a:pos x="T10" y="T11"/>
                </a:cxn>
              </a:cxnLst>
              <a:rect l="0" t="0" r="r" b="b"/>
              <a:pathLst>
                <a:path w="19" h="30">
                  <a:moveTo>
                    <a:pt x="2" y="7"/>
                  </a:moveTo>
                  <a:cubicBezTo>
                    <a:pt x="2" y="7"/>
                    <a:pt x="5" y="0"/>
                    <a:pt x="9" y="0"/>
                  </a:cubicBezTo>
                  <a:cubicBezTo>
                    <a:pt x="13" y="0"/>
                    <a:pt x="19" y="5"/>
                    <a:pt x="19" y="9"/>
                  </a:cubicBezTo>
                  <a:cubicBezTo>
                    <a:pt x="19" y="13"/>
                    <a:pt x="13" y="27"/>
                    <a:pt x="13" y="27"/>
                  </a:cubicBezTo>
                  <a:cubicBezTo>
                    <a:pt x="13" y="27"/>
                    <a:pt x="6" y="30"/>
                    <a:pt x="2" y="25"/>
                  </a:cubicBezTo>
                  <a:cubicBezTo>
                    <a:pt x="2" y="25"/>
                    <a:pt x="0" y="6"/>
                    <a:pt x="2" y="6"/>
                  </a:cubicBezTo>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91" name="Freeform 287"/>
            <p:cNvSpPr>
              <a:spLocks/>
            </p:cNvSpPr>
            <p:nvPr/>
          </p:nvSpPr>
          <p:spPr bwMode="auto">
            <a:xfrm>
              <a:off x="3882" y="3158"/>
              <a:ext cx="66" cy="87"/>
            </a:xfrm>
            <a:custGeom>
              <a:avLst/>
              <a:gdLst>
                <a:gd name="T0" fmla="*/ 6 w 21"/>
                <a:gd name="T1" fmla="*/ 1 h 28"/>
                <a:gd name="T2" fmla="*/ 21 w 21"/>
                <a:gd name="T3" fmla="*/ 8 h 28"/>
                <a:gd name="T4" fmla="*/ 12 w 21"/>
                <a:gd name="T5" fmla="*/ 27 h 28"/>
                <a:gd name="T6" fmla="*/ 4 w 21"/>
                <a:gd name="T7" fmla="*/ 28 h 28"/>
                <a:gd name="T8" fmla="*/ 1 w 21"/>
                <a:gd name="T9" fmla="*/ 23 h 28"/>
                <a:gd name="T10" fmla="*/ 0 w 21"/>
                <a:gd name="T11" fmla="*/ 21 h 28"/>
                <a:gd name="T12" fmla="*/ 6 w 21"/>
                <a:gd name="T13" fmla="*/ 1 h 28"/>
              </a:gdLst>
              <a:ahLst/>
              <a:cxnLst>
                <a:cxn ang="0">
                  <a:pos x="T0" y="T1"/>
                </a:cxn>
                <a:cxn ang="0">
                  <a:pos x="T2" y="T3"/>
                </a:cxn>
                <a:cxn ang="0">
                  <a:pos x="T4" y="T5"/>
                </a:cxn>
                <a:cxn ang="0">
                  <a:pos x="T6" y="T7"/>
                </a:cxn>
                <a:cxn ang="0">
                  <a:pos x="T8" y="T9"/>
                </a:cxn>
                <a:cxn ang="0">
                  <a:pos x="T10" y="T11"/>
                </a:cxn>
                <a:cxn ang="0">
                  <a:pos x="T12" y="T13"/>
                </a:cxn>
              </a:cxnLst>
              <a:rect l="0" t="0" r="r" b="b"/>
              <a:pathLst>
                <a:path w="21" h="28">
                  <a:moveTo>
                    <a:pt x="6" y="1"/>
                  </a:moveTo>
                  <a:cubicBezTo>
                    <a:pt x="6" y="1"/>
                    <a:pt x="17" y="0"/>
                    <a:pt x="21" y="8"/>
                  </a:cubicBezTo>
                  <a:cubicBezTo>
                    <a:pt x="21" y="8"/>
                    <a:pt x="14" y="26"/>
                    <a:pt x="12" y="27"/>
                  </a:cubicBezTo>
                  <a:cubicBezTo>
                    <a:pt x="10" y="28"/>
                    <a:pt x="7" y="27"/>
                    <a:pt x="4" y="28"/>
                  </a:cubicBezTo>
                  <a:cubicBezTo>
                    <a:pt x="4" y="28"/>
                    <a:pt x="1" y="26"/>
                    <a:pt x="1" y="23"/>
                  </a:cubicBezTo>
                  <a:cubicBezTo>
                    <a:pt x="0" y="21"/>
                    <a:pt x="0" y="21"/>
                    <a:pt x="0" y="21"/>
                  </a:cubicBezTo>
                  <a:cubicBezTo>
                    <a:pt x="0" y="21"/>
                    <a:pt x="6" y="6"/>
                    <a:pt x="6" y="1"/>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92" name="Freeform 288"/>
            <p:cNvSpPr>
              <a:spLocks/>
            </p:cNvSpPr>
            <p:nvPr/>
          </p:nvSpPr>
          <p:spPr bwMode="auto">
            <a:xfrm>
              <a:off x="3919" y="3179"/>
              <a:ext cx="76" cy="90"/>
            </a:xfrm>
            <a:custGeom>
              <a:avLst/>
              <a:gdLst>
                <a:gd name="T0" fmla="*/ 10 w 24"/>
                <a:gd name="T1" fmla="*/ 0 h 28"/>
                <a:gd name="T2" fmla="*/ 21 w 24"/>
                <a:gd name="T3" fmla="*/ 8 h 28"/>
                <a:gd name="T4" fmla="*/ 14 w 24"/>
                <a:gd name="T5" fmla="*/ 27 h 28"/>
                <a:gd name="T6" fmla="*/ 7 w 24"/>
                <a:gd name="T7" fmla="*/ 27 h 28"/>
                <a:gd name="T8" fmla="*/ 0 w 24"/>
                <a:gd name="T9" fmla="*/ 20 h 28"/>
                <a:gd name="T10" fmla="*/ 10 w 24"/>
                <a:gd name="T11" fmla="*/ 0 h 28"/>
              </a:gdLst>
              <a:ahLst/>
              <a:cxnLst>
                <a:cxn ang="0">
                  <a:pos x="T0" y="T1"/>
                </a:cxn>
                <a:cxn ang="0">
                  <a:pos x="T2" y="T3"/>
                </a:cxn>
                <a:cxn ang="0">
                  <a:pos x="T4" y="T5"/>
                </a:cxn>
                <a:cxn ang="0">
                  <a:pos x="T6" y="T7"/>
                </a:cxn>
                <a:cxn ang="0">
                  <a:pos x="T8" y="T9"/>
                </a:cxn>
                <a:cxn ang="0">
                  <a:pos x="T10" y="T11"/>
                </a:cxn>
              </a:cxnLst>
              <a:rect l="0" t="0" r="r" b="b"/>
              <a:pathLst>
                <a:path w="24" h="28">
                  <a:moveTo>
                    <a:pt x="10" y="0"/>
                  </a:moveTo>
                  <a:cubicBezTo>
                    <a:pt x="10" y="0"/>
                    <a:pt x="24" y="3"/>
                    <a:pt x="21" y="8"/>
                  </a:cubicBezTo>
                  <a:cubicBezTo>
                    <a:pt x="19" y="13"/>
                    <a:pt x="14" y="27"/>
                    <a:pt x="14" y="27"/>
                  </a:cubicBezTo>
                  <a:cubicBezTo>
                    <a:pt x="14" y="27"/>
                    <a:pt x="9" y="28"/>
                    <a:pt x="7" y="27"/>
                  </a:cubicBezTo>
                  <a:cubicBezTo>
                    <a:pt x="5" y="26"/>
                    <a:pt x="0" y="20"/>
                    <a:pt x="0" y="20"/>
                  </a:cubicBezTo>
                  <a:cubicBezTo>
                    <a:pt x="0" y="20"/>
                    <a:pt x="9" y="3"/>
                    <a:pt x="10" y="0"/>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93" name="Freeform 289"/>
            <p:cNvSpPr>
              <a:spLocks/>
            </p:cNvSpPr>
            <p:nvPr/>
          </p:nvSpPr>
          <p:spPr bwMode="auto">
            <a:xfrm>
              <a:off x="3964" y="3198"/>
              <a:ext cx="57" cy="90"/>
            </a:xfrm>
            <a:custGeom>
              <a:avLst/>
              <a:gdLst>
                <a:gd name="T0" fmla="*/ 18 w 18"/>
                <a:gd name="T1" fmla="*/ 0 h 28"/>
                <a:gd name="T2" fmla="*/ 18 w 18"/>
                <a:gd name="T3" fmla="*/ 26 h 28"/>
                <a:gd name="T4" fmla="*/ 9 w 18"/>
                <a:gd name="T5" fmla="*/ 26 h 28"/>
                <a:gd name="T6" fmla="*/ 0 w 18"/>
                <a:gd name="T7" fmla="*/ 21 h 28"/>
                <a:gd name="T8" fmla="*/ 6 w 18"/>
                <a:gd name="T9" fmla="*/ 5 h 28"/>
                <a:gd name="T10" fmla="*/ 10 w 18"/>
                <a:gd name="T11" fmla="*/ 1 h 28"/>
                <a:gd name="T12" fmla="*/ 18 w 1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0"/>
                  </a:moveTo>
                  <a:cubicBezTo>
                    <a:pt x="18" y="26"/>
                    <a:pt x="18" y="26"/>
                    <a:pt x="18" y="26"/>
                  </a:cubicBezTo>
                  <a:cubicBezTo>
                    <a:pt x="18" y="26"/>
                    <a:pt x="15" y="28"/>
                    <a:pt x="9" y="26"/>
                  </a:cubicBezTo>
                  <a:cubicBezTo>
                    <a:pt x="2" y="23"/>
                    <a:pt x="0" y="21"/>
                    <a:pt x="0" y="21"/>
                  </a:cubicBezTo>
                  <a:cubicBezTo>
                    <a:pt x="6" y="5"/>
                    <a:pt x="6" y="5"/>
                    <a:pt x="6" y="5"/>
                  </a:cubicBezTo>
                  <a:cubicBezTo>
                    <a:pt x="6" y="5"/>
                    <a:pt x="7" y="1"/>
                    <a:pt x="10" y="1"/>
                  </a:cubicBezTo>
                  <a:cubicBezTo>
                    <a:pt x="13" y="0"/>
                    <a:pt x="18" y="0"/>
                    <a:pt x="18" y="0"/>
                  </a:cubicBezTo>
                  <a:close/>
                </a:path>
              </a:pathLst>
            </a:custGeom>
            <a:solidFill>
              <a:srgbClr val="9966FF"/>
            </a:solidFill>
            <a:ln w="6350" cap="flat">
              <a:solidFill>
                <a:srgbClr val="800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94" name="Freeform 290"/>
            <p:cNvSpPr>
              <a:spLocks/>
            </p:cNvSpPr>
            <p:nvPr/>
          </p:nvSpPr>
          <p:spPr bwMode="auto">
            <a:xfrm>
              <a:off x="2829" y="3076"/>
              <a:ext cx="40" cy="61"/>
            </a:xfrm>
            <a:custGeom>
              <a:avLst/>
              <a:gdLst>
                <a:gd name="T0" fmla="*/ 7 w 13"/>
                <a:gd name="T1" fmla="*/ 8 h 19"/>
                <a:gd name="T2" fmla="*/ 6 w 13"/>
                <a:gd name="T3" fmla="*/ 1 h 19"/>
                <a:gd name="T4" fmla="*/ 0 w 13"/>
                <a:gd name="T5" fmla="*/ 8 h 19"/>
                <a:gd name="T6" fmla="*/ 8 w 13"/>
                <a:gd name="T7" fmla="*/ 18 h 19"/>
                <a:gd name="T8" fmla="*/ 13 w 13"/>
                <a:gd name="T9" fmla="*/ 15 h 19"/>
                <a:gd name="T10" fmla="*/ 10 w 13"/>
                <a:gd name="T11" fmla="*/ 12 h 19"/>
                <a:gd name="T12" fmla="*/ 7 w 13"/>
                <a:gd name="T13" fmla="*/ 8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8"/>
                  </a:moveTo>
                  <a:cubicBezTo>
                    <a:pt x="7" y="8"/>
                    <a:pt x="10" y="1"/>
                    <a:pt x="6" y="1"/>
                  </a:cubicBezTo>
                  <a:cubicBezTo>
                    <a:pt x="1" y="0"/>
                    <a:pt x="0" y="3"/>
                    <a:pt x="0" y="8"/>
                  </a:cubicBezTo>
                  <a:cubicBezTo>
                    <a:pt x="0" y="13"/>
                    <a:pt x="3" y="17"/>
                    <a:pt x="8" y="18"/>
                  </a:cubicBezTo>
                  <a:cubicBezTo>
                    <a:pt x="12" y="19"/>
                    <a:pt x="13" y="16"/>
                    <a:pt x="13" y="15"/>
                  </a:cubicBezTo>
                  <a:cubicBezTo>
                    <a:pt x="13" y="13"/>
                    <a:pt x="12" y="12"/>
                    <a:pt x="10" y="12"/>
                  </a:cubicBezTo>
                  <a:cubicBezTo>
                    <a:pt x="9" y="11"/>
                    <a:pt x="6" y="10"/>
                    <a:pt x="7" y="8"/>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95" name="Freeform 291"/>
            <p:cNvSpPr>
              <a:spLocks/>
            </p:cNvSpPr>
            <p:nvPr/>
          </p:nvSpPr>
          <p:spPr bwMode="auto">
            <a:xfrm>
              <a:off x="2819" y="3196"/>
              <a:ext cx="52" cy="54"/>
            </a:xfrm>
            <a:custGeom>
              <a:avLst/>
              <a:gdLst>
                <a:gd name="T0" fmla="*/ 7 w 17"/>
                <a:gd name="T1" fmla="*/ 9 h 17"/>
                <a:gd name="T2" fmla="*/ 2 w 17"/>
                <a:gd name="T3" fmla="*/ 13 h 17"/>
                <a:gd name="T4" fmla="*/ 10 w 17"/>
                <a:gd name="T5" fmla="*/ 15 h 17"/>
                <a:gd name="T6" fmla="*/ 16 w 17"/>
                <a:gd name="T7" fmla="*/ 4 h 17"/>
                <a:gd name="T8" fmla="*/ 11 w 17"/>
                <a:gd name="T9" fmla="*/ 1 h 17"/>
                <a:gd name="T10" fmla="*/ 10 w 17"/>
                <a:gd name="T11" fmla="*/ 4 h 17"/>
                <a:gd name="T12" fmla="*/ 7 w 17"/>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7" y="9"/>
                  </a:moveTo>
                  <a:cubicBezTo>
                    <a:pt x="7" y="9"/>
                    <a:pt x="0" y="9"/>
                    <a:pt x="2" y="13"/>
                  </a:cubicBezTo>
                  <a:cubicBezTo>
                    <a:pt x="3" y="17"/>
                    <a:pt x="6" y="17"/>
                    <a:pt x="10" y="15"/>
                  </a:cubicBezTo>
                  <a:cubicBezTo>
                    <a:pt x="15" y="13"/>
                    <a:pt x="17" y="9"/>
                    <a:pt x="16" y="4"/>
                  </a:cubicBezTo>
                  <a:cubicBezTo>
                    <a:pt x="15" y="0"/>
                    <a:pt x="13" y="0"/>
                    <a:pt x="11" y="1"/>
                  </a:cubicBezTo>
                  <a:cubicBezTo>
                    <a:pt x="10" y="1"/>
                    <a:pt x="9" y="3"/>
                    <a:pt x="10" y="4"/>
                  </a:cubicBezTo>
                  <a:cubicBezTo>
                    <a:pt x="10" y="6"/>
                    <a:pt x="10" y="9"/>
                    <a:pt x="7" y="9"/>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96" name="Freeform 292"/>
            <p:cNvSpPr>
              <a:spLocks/>
            </p:cNvSpPr>
            <p:nvPr/>
          </p:nvSpPr>
          <p:spPr bwMode="auto">
            <a:xfrm>
              <a:off x="3071" y="3467"/>
              <a:ext cx="40" cy="63"/>
            </a:xfrm>
            <a:custGeom>
              <a:avLst/>
              <a:gdLst>
                <a:gd name="T0" fmla="*/ 5 w 13"/>
                <a:gd name="T1" fmla="*/ 11 h 20"/>
                <a:gd name="T2" fmla="*/ 5 w 13"/>
                <a:gd name="T3" fmla="*/ 18 h 20"/>
                <a:gd name="T4" fmla="*/ 12 w 13"/>
                <a:gd name="T5" fmla="*/ 13 h 20"/>
                <a:gd name="T6" fmla="*/ 6 w 13"/>
                <a:gd name="T7" fmla="*/ 1 h 20"/>
                <a:gd name="T8" fmla="*/ 1 w 13"/>
                <a:gd name="T9" fmla="*/ 3 h 20"/>
                <a:gd name="T10" fmla="*/ 3 w 13"/>
                <a:gd name="T11" fmla="*/ 7 h 20"/>
                <a:gd name="T12" fmla="*/ 5 w 13"/>
                <a:gd name="T13" fmla="*/ 11 h 20"/>
              </a:gdLst>
              <a:ahLst/>
              <a:cxnLst>
                <a:cxn ang="0">
                  <a:pos x="T0" y="T1"/>
                </a:cxn>
                <a:cxn ang="0">
                  <a:pos x="T2" y="T3"/>
                </a:cxn>
                <a:cxn ang="0">
                  <a:pos x="T4" y="T5"/>
                </a:cxn>
                <a:cxn ang="0">
                  <a:pos x="T6" y="T7"/>
                </a:cxn>
                <a:cxn ang="0">
                  <a:pos x="T8" y="T9"/>
                </a:cxn>
                <a:cxn ang="0">
                  <a:pos x="T10" y="T11"/>
                </a:cxn>
                <a:cxn ang="0">
                  <a:pos x="T12" y="T13"/>
                </a:cxn>
              </a:cxnLst>
              <a:rect l="0" t="0" r="r" b="b"/>
              <a:pathLst>
                <a:path w="13" h="20">
                  <a:moveTo>
                    <a:pt x="5" y="11"/>
                  </a:moveTo>
                  <a:cubicBezTo>
                    <a:pt x="5" y="11"/>
                    <a:pt x="1" y="17"/>
                    <a:pt x="5" y="18"/>
                  </a:cubicBezTo>
                  <a:cubicBezTo>
                    <a:pt x="9" y="20"/>
                    <a:pt x="11" y="17"/>
                    <a:pt x="12" y="13"/>
                  </a:cubicBezTo>
                  <a:cubicBezTo>
                    <a:pt x="13" y="8"/>
                    <a:pt x="10" y="3"/>
                    <a:pt x="6" y="1"/>
                  </a:cubicBezTo>
                  <a:cubicBezTo>
                    <a:pt x="2" y="0"/>
                    <a:pt x="1" y="2"/>
                    <a:pt x="1" y="3"/>
                  </a:cubicBezTo>
                  <a:cubicBezTo>
                    <a:pt x="0" y="5"/>
                    <a:pt x="1" y="6"/>
                    <a:pt x="3" y="7"/>
                  </a:cubicBezTo>
                  <a:cubicBezTo>
                    <a:pt x="4" y="7"/>
                    <a:pt x="7" y="9"/>
                    <a:pt x="5" y="11"/>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97" name="Freeform 293"/>
            <p:cNvSpPr>
              <a:spLocks/>
            </p:cNvSpPr>
            <p:nvPr/>
          </p:nvSpPr>
          <p:spPr bwMode="auto">
            <a:xfrm>
              <a:off x="2607" y="3196"/>
              <a:ext cx="54" cy="54"/>
            </a:xfrm>
            <a:custGeom>
              <a:avLst/>
              <a:gdLst>
                <a:gd name="T0" fmla="*/ 7 w 17"/>
                <a:gd name="T1" fmla="*/ 8 h 17"/>
                <a:gd name="T2" fmla="*/ 1 w 17"/>
                <a:gd name="T3" fmla="*/ 13 h 17"/>
                <a:gd name="T4" fmla="*/ 9 w 17"/>
                <a:gd name="T5" fmla="*/ 15 h 17"/>
                <a:gd name="T6" fmla="*/ 16 w 17"/>
                <a:gd name="T7" fmla="*/ 4 h 17"/>
                <a:gd name="T8" fmla="*/ 11 w 17"/>
                <a:gd name="T9" fmla="*/ 0 h 17"/>
                <a:gd name="T10" fmla="*/ 9 w 17"/>
                <a:gd name="T11" fmla="*/ 4 h 17"/>
                <a:gd name="T12" fmla="*/ 7 w 17"/>
                <a:gd name="T13" fmla="*/ 8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7" y="8"/>
                  </a:moveTo>
                  <a:cubicBezTo>
                    <a:pt x="7" y="8"/>
                    <a:pt x="0" y="9"/>
                    <a:pt x="1" y="13"/>
                  </a:cubicBezTo>
                  <a:cubicBezTo>
                    <a:pt x="2" y="17"/>
                    <a:pt x="5" y="17"/>
                    <a:pt x="9" y="15"/>
                  </a:cubicBezTo>
                  <a:cubicBezTo>
                    <a:pt x="14" y="13"/>
                    <a:pt x="17" y="8"/>
                    <a:pt x="16" y="4"/>
                  </a:cubicBezTo>
                  <a:cubicBezTo>
                    <a:pt x="15" y="0"/>
                    <a:pt x="12" y="0"/>
                    <a:pt x="11" y="0"/>
                  </a:cubicBezTo>
                  <a:cubicBezTo>
                    <a:pt x="9" y="1"/>
                    <a:pt x="9" y="3"/>
                    <a:pt x="9" y="4"/>
                  </a:cubicBezTo>
                  <a:cubicBezTo>
                    <a:pt x="9" y="6"/>
                    <a:pt x="10" y="9"/>
                    <a:pt x="7" y="8"/>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98" name="Freeform 294"/>
            <p:cNvSpPr>
              <a:spLocks/>
            </p:cNvSpPr>
            <p:nvPr/>
          </p:nvSpPr>
          <p:spPr bwMode="auto">
            <a:xfrm>
              <a:off x="3017" y="3203"/>
              <a:ext cx="54" cy="59"/>
            </a:xfrm>
            <a:custGeom>
              <a:avLst/>
              <a:gdLst>
                <a:gd name="T0" fmla="*/ 10 w 17"/>
                <a:gd name="T1" fmla="*/ 9 h 19"/>
                <a:gd name="T2" fmla="*/ 14 w 17"/>
                <a:gd name="T3" fmla="*/ 4 h 19"/>
                <a:gd name="T4" fmla="*/ 6 w 17"/>
                <a:gd name="T5" fmla="*/ 4 h 19"/>
                <a:gd name="T6" fmla="*/ 2 w 17"/>
                <a:gd name="T7" fmla="*/ 15 h 19"/>
                <a:gd name="T8" fmla="*/ 8 w 17"/>
                <a:gd name="T9" fmla="*/ 18 h 19"/>
                <a:gd name="T10" fmla="*/ 8 w 17"/>
                <a:gd name="T11" fmla="*/ 14 h 19"/>
                <a:gd name="T12" fmla="*/ 10 w 17"/>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7" h="19">
                  <a:moveTo>
                    <a:pt x="10" y="9"/>
                  </a:moveTo>
                  <a:cubicBezTo>
                    <a:pt x="10" y="9"/>
                    <a:pt x="17" y="7"/>
                    <a:pt x="14" y="4"/>
                  </a:cubicBezTo>
                  <a:cubicBezTo>
                    <a:pt x="12" y="0"/>
                    <a:pt x="9" y="1"/>
                    <a:pt x="6" y="4"/>
                  </a:cubicBezTo>
                  <a:cubicBezTo>
                    <a:pt x="2" y="6"/>
                    <a:pt x="0" y="12"/>
                    <a:pt x="2" y="15"/>
                  </a:cubicBezTo>
                  <a:cubicBezTo>
                    <a:pt x="4" y="19"/>
                    <a:pt x="6" y="19"/>
                    <a:pt x="8" y="18"/>
                  </a:cubicBezTo>
                  <a:cubicBezTo>
                    <a:pt x="9" y="17"/>
                    <a:pt x="9" y="15"/>
                    <a:pt x="8" y="14"/>
                  </a:cubicBezTo>
                  <a:cubicBezTo>
                    <a:pt x="8" y="12"/>
                    <a:pt x="7" y="10"/>
                    <a:pt x="10" y="9"/>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99" name="Freeform 295"/>
            <p:cNvSpPr>
              <a:spLocks/>
            </p:cNvSpPr>
            <p:nvPr/>
          </p:nvSpPr>
          <p:spPr bwMode="auto">
            <a:xfrm>
              <a:off x="3241" y="3175"/>
              <a:ext cx="59" cy="49"/>
            </a:xfrm>
            <a:custGeom>
              <a:avLst/>
              <a:gdLst>
                <a:gd name="T0" fmla="*/ 10 w 19"/>
                <a:gd name="T1" fmla="*/ 9 h 16"/>
                <a:gd name="T2" fmla="*/ 16 w 19"/>
                <a:gd name="T3" fmla="*/ 14 h 16"/>
                <a:gd name="T4" fmla="*/ 15 w 19"/>
                <a:gd name="T5" fmla="*/ 5 h 16"/>
                <a:gd name="T6" fmla="*/ 3 w 19"/>
                <a:gd name="T7" fmla="*/ 2 h 16"/>
                <a:gd name="T8" fmla="*/ 1 w 19"/>
                <a:gd name="T9" fmla="*/ 7 h 16"/>
                <a:gd name="T10" fmla="*/ 5 w 19"/>
                <a:gd name="T11" fmla="*/ 8 h 16"/>
                <a:gd name="T12" fmla="*/ 10 w 19"/>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9" h="16">
                  <a:moveTo>
                    <a:pt x="10" y="9"/>
                  </a:moveTo>
                  <a:cubicBezTo>
                    <a:pt x="10" y="9"/>
                    <a:pt x="12" y="16"/>
                    <a:pt x="16" y="14"/>
                  </a:cubicBezTo>
                  <a:cubicBezTo>
                    <a:pt x="19" y="11"/>
                    <a:pt x="19" y="8"/>
                    <a:pt x="15" y="5"/>
                  </a:cubicBezTo>
                  <a:cubicBezTo>
                    <a:pt x="12" y="1"/>
                    <a:pt x="7" y="0"/>
                    <a:pt x="3" y="2"/>
                  </a:cubicBezTo>
                  <a:cubicBezTo>
                    <a:pt x="0" y="4"/>
                    <a:pt x="0" y="6"/>
                    <a:pt x="1" y="7"/>
                  </a:cubicBezTo>
                  <a:cubicBezTo>
                    <a:pt x="2" y="9"/>
                    <a:pt x="4" y="9"/>
                    <a:pt x="5" y="8"/>
                  </a:cubicBezTo>
                  <a:cubicBezTo>
                    <a:pt x="7" y="7"/>
                    <a:pt x="10" y="6"/>
                    <a:pt x="10" y="9"/>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00" name="Freeform 296"/>
            <p:cNvSpPr>
              <a:spLocks/>
            </p:cNvSpPr>
            <p:nvPr/>
          </p:nvSpPr>
          <p:spPr bwMode="auto">
            <a:xfrm>
              <a:off x="3427" y="3217"/>
              <a:ext cx="49" cy="54"/>
            </a:xfrm>
            <a:custGeom>
              <a:avLst/>
              <a:gdLst>
                <a:gd name="T0" fmla="*/ 8 w 16"/>
                <a:gd name="T1" fmla="*/ 7 h 17"/>
                <a:gd name="T2" fmla="*/ 4 w 16"/>
                <a:gd name="T3" fmla="*/ 1 h 17"/>
                <a:gd name="T4" fmla="*/ 1 w 16"/>
                <a:gd name="T5" fmla="*/ 9 h 17"/>
                <a:gd name="T6" fmla="*/ 11 w 16"/>
                <a:gd name="T7" fmla="*/ 17 h 17"/>
                <a:gd name="T8" fmla="*/ 15 w 16"/>
                <a:gd name="T9" fmla="*/ 12 h 17"/>
                <a:gd name="T10" fmla="*/ 12 w 16"/>
                <a:gd name="T11" fmla="*/ 10 h 17"/>
                <a:gd name="T12" fmla="*/ 8 w 16"/>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16" h="17">
                  <a:moveTo>
                    <a:pt x="8" y="7"/>
                  </a:moveTo>
                  <a:cubicBezTo>
                    <a:pt x="8" y="7"/>
                    <a:pt x="9" y="0"/>
                    <a:pt x="4" y="1"/>
                  </a:cubicBezTo>
                  <a:cubicBezTo>
                    <a:pt x="0" y="1"/>
                    <a:pt x="0" y="4"/>
                    <a:pt x="1" y="9"/>
                  </a:cubicBezTo>
                  <a:cubicBezTo>
                    <a:pt x="2" y="14"/>
                    <a:pt x="7" y="17"/>
                    <a:pt x="11" y="17"/>
                  </a:cubicBezTo>
                  <a:cubicBezTo>
                    <a:pt x="15" y="16"/>
                    <a:pt x="16" y="14"/>
                    <a:pt x="15" y="12"/>
                  </a:cubicBezTo>
                  <a:cubicBezTo>
                    <a:pt x="15" y="11"/>
                    <a:pt x="13" y="10"/>
                    <a:pt x="12" y="10"/>
                  </a:cubicBezTo>
                  <a:cubicBezTo>
                    <a:pt x="10" y="10"/>
                    <a:pt x="7" y="10"/>
                    <a:pt x="8" y="7"/>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01" name="Freeform 297"/>
            <p:cNvSpPr>
              <a:spLocks/>
            </p:cNvSpPr>
            <p:nvPr/>
          </p:nvSpPr>
          <p:spPr bwMode="auto">
            <a:xfrm>
              <a:off x="3151" y="3085"/>
              <a:ext cx="55" cy="47"/>
            </a:xfrm>
            <a:custGeom>
              <a:avLst/>
              <a:gdLst>
                <a:gd name="T0" fmla="*/ 7 w 17"/>
                <a:gd name="T1" fmla="*/ 7 h 15"/>
                <a:gd name="T2" fmla="*/ 1 w 17"/>
                <a:gd name="T3" fmla="*/ 10 h 15"/>
                <a:gd name="T4" fmla="*/ 9 w 17"/>
                <a:gd name="T5" fmla="*/ 14 h 15"/>
                <a:gd name="T6" fmla="*/ 17 w 17"/>
                <a:gd name="T7" fmla="*/ 5 h 15"/>
                <a:gd name="T8" fmla="*/ 13 w 17"/>
                <a:gd name="T9" fmla="*/ 0 h 15"/>
                <a:gd name="T10" fmla="*/ 11 w 17"/>
                <a:gd name="T11" fmla="*/ 4 h 15"/>
                <a:gd name="T12" fmla="*/ 7 w 17"/>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7" h="15">
                  <a:moveTo>
                    <a:pt x="7" y="7"/>
                  </a:moveTo>
                  <a:cubicBezTo>
                    <a:pt x="7" y="7"/>
                    <a:pt x="0" y="6"/>
                    <a:pt x="1" y="10"/>
                  </a:cubicBezTo>
                  <a:cubicBezTo>
                    <a:pt x="1" y="15"/>
                    <a:pt x="4" y="15"/>
                    <a:pt x="9" y="14"/>
                  </a:cubicBezTo>
                  <a:cubicBezTo>
                    <a:pt x="13" y="13"/>
                    <a:pt x="17" y="9"/>
                    <a:pt x="17" y="5"/>
                  </a:cubicBezTo>
                  <a:cubicBezTo>
                    <a:pt x="17" y="1"/>
                    <a:pt x="15" y="0"/>
                    <a:pt x="13" y="0"/>
                  </a:cubicBezTo>
                  <a:cubicBezTo>
                    <a:pt x="11" y="1"/>
                    <a:pt x="11" y="2"/>
                    <a:pt x="11" y="4"/>
                  </a:cubicBezTo>
                  <a:cubicBezTo>
                    <a:pt x="11" y="5"/>
                    <a:pt x="10" y="8"/>
                    <a:pt x="7" y="7"/>
                  </a:cubicBezTo>
                  <a:close/>
                </a:path>
              </a:pathLst>
            </a:custGeom>
            <a:solidFill>
              <a:srgbClr val="FF99CC"/>
            </a:solidFill>
            <a:ln w="6350" cap="flat">
              <a:solidFill>
                <a:srgbClr val="9933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02" name="Freeform 298"/>
            <p:cNvSpPr>
              <a:spLocks/>
            </p:cNvSpPr>
            <p:nvPr/>
          </p:nvSpPr>
          <p:spPr bwMode="auto">
            <a:xfrm>
              <a:off x="2718" y="3168"/>
              <a:ext cx="45" cy="40"/>
            </a:xfrm>
            <a:custGeom>
              <a:avLst/>
              <a:gdLst>
                <a:gd name="T0" fmla="*/ 9 w 19"/>
                <a:gd name="T1" fmla="*/ 0 h 17"/>
                <a:gd name="T2" fmla="*/ 19 w 19"/>
                <a:gd name="T3" fmla="*/ 9 h 17"/>
                <a:gd name="T4" fmla="*/ 9 w 19"/>
                <a:gd name="T5" fmla="*/ 17 h 17"/>
                <a:gd name="T6" fmla="*/ 0 w 19"/>
                <a:gd name="T7" fmla="*/ 8 h 17"/>
                <a:gd name="T8" fmla="*/ 9 w 19"/>
                <a:gd name="T9" fmla="*/ 0 h 17"/>
              </a:gdLst>
              <a:ahLst/>
              <a:cxnLst>
                <a:cxn ang="0">
                  <a:pos x="T0" y="T1"/>
                </a:cxn>
                <a:cxn ang="0">
                  <a:pos x="T2" y="T3"/>
                </a:cxn>
                <a:cxn ang="0">
                  <a:pos x="T4" y="T5"/>
                </a:cxn>
                <a:cxn ang="0">
                  <a:pos x="T6" y="T7"/>
                </a:cxn>
                <a:cxn ang="0">
                  <a:pos x="T8" y="T9"/>
                </a:cxn>
              </a:cxnLst>
              <a:rect l="0" t="0" r="r" b="b"/>
              <a:pathLst>
                <a:path w="19" h="17">
                  <a:moveTo>
                    <a:pt x="9" y="0"/>
                  </a:moveTo>
                  <a:lnTo>
                    <a:pt x="19" y="9"/>
                  </a:lnTo>
                  <a:lnTo>
                    <a:pt x="9" y="17"/>
                  </a:lnTo>
                  <a:lnTo>
                    <a:pt x="0" y="8"/>
                  </a:lnTo>
                  <a:lnTo>
                    <a:pt x="9" y="0"/>
                  </a:lnTo>
                  <a:close/>
                </a:path>
              </a:pathLst>
            </a:custGeom>
            <a:solidFill>
              <a:srgbClr val="CCFFCC"/>
            </a:solidFill>
            <a:ln w="6350" cap="flat">
              <a:solidFill>
                <a:srgbClr val="3399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03" name="Freeform 299"/>
            <p:cNvSpPr>
              <a:spLocks/>
            </p:cNvSpPr>
            <p:nvPr/>
          </p:nvSpPr>
          <p:spPr bwMode="auto">
            <a:xfrm>
              <a:off x="2336" y="3596"/>
              <a:ext cx="45" cy="40"/>
            </a:xfrm>
            <a:custGeom>
              <a:avLst/>
              <a:gdLst>
                <a:gd name="T0" fmla="*/ 10 w 19"/>
                <a:gd name="T1" fmla="*/ 0 h 17"/>
                <a:gd name="T2" fmla="*/ 19 w 19"/>
                <a:gd name="T3" fmla="*/ 9 h 17"/>
                <a:gd name="T4" fmla="*/ 10 w 19"/>
                <a:gd name="T5" fmla="*/ 17 h 17"/>
                <a:gd name="T6" fmla="*/ 0 w 19"/>
                <a:gd name="T7" fmla="*/ 9 h 17"/>
                <a:gd name="T8" fmla="*/ 10 w 19"/>
                <a:gd name="T9" fmla="*/ 0 h 17"/>
              </a:gdLst>
              <a:ahLst/>
              <a:cxnLst>
                <a:cxn ang="0">
                  <a:pos x="T0" y="T1"/>
                </a:cxn>
                <a:cxn ang="0">
                  <a:pos x="T2" y="T3"/>
                </a:cxn>
                <a:cxn ang="0">
                  <a:pos x="T4" y="T5"/>
                </a:cxn>
                <a:cxn ang="0">
                  <a:pos x="T6" y="T7"/>
                </a:cxn>
                <a:cxn ang="0">
                  <a:pos x="T8" y="T9"/>
                </a:cxn>
              </a:cxnLst>
              <a:rect l="0" t="0" r="r" b="b"/>
              <a:pathLst>
                <a:path w="19" h="17">
                  <a:moveTo>
                    <a:pt x="10" y="0"/>
                  </a:moveTo>
                  <a:lnTo>
                    <a:pt x="19" y="9"/>
                  </a:lnTo>
                  <a:lnTo>
                    <a:pt x="10" y="17"/>
                  </a:lnTo>
                  <a:lnTo>
                    <a:pt x="0" y="9"/>
                  </a:lnTo>
                  <a:lnTo>
                    <a:pt x="10" y="0"/>
                  </a:lnTo>
                  <a:close/>
                </a:path>
              </a:pathLst>
            </a:custGeom>
            <a:solidFill>
              <a:srgbClr val="CCFFCC"/>
            </a:solidFill>
            <a:ln w="6350" cap="flat">
              <a:solidFill>
                <a:srgbClr val="3399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04" name="Freeform 300"/>
            <p:cNvSpPr>
              <a:spLocks/>
            </p:cNvSpPr>
            <p:nvPr/>
          </p:nvSpPr>
          <p:spPr bwMode="auto">
            <a:xfrm>
              <a:off x="2718" y="3526"/>
              <a:ext cx="45" cy="42"/>
            </a:xfrm>
            <a:custGeom>
              <a:avLst/>
              <a:gdLst>
                <a:gd name="T0" fmla="*/ 9 w 19"/>
                <a:gd name="T1" fmla="*/ 0 h 18"/>
                <a:gd name="T2" fmla="*/ 19 w 19"/>
                <a:gd name="T3" fmla="*/ 10 h 18"/>
                <a:gd name="T4" fmla="*/ 9 w 19"/>
                <a:gd name="T5" fmla="*/ 18 h 18"/>
                <a:gd name="T6" fmla="*/ 0 w 19"/>
                <a:gd name="T7" fmla="*/ 8 h 18"/>
                <a:gd name="T8" fmla="*/ 9 w 19"/>
                <a:gd name="T9" fmla="*/ 0 h 18"/>
              </a:gdLst>
              <a:ahLst/>
              <a:cxnLst>
                <a:cxn ang="0">
                  <a:pos x="T0" y="T1"/>
                </a:cxn>
                <a:cxn ang="0">
                  <a:pos x="T2" y="T3"/>
                </a:cxn>
                <a:cxn ang="0">
                  <a:pos x="T4" y="T5"/>
                </a:cxn>
                <a:cxn ang="0">
                  <a:pos x="T6" y="T7"/>
                </a:cxn>
                <a:cxn ang="0">
                  <a:pos x="T8" y="T9"/>
                </a:cxn>
              </a:cxnLst>
              <a:rect l="0" t="0" r="r" b="b"/>
              <a:pathLst>
                <a:path w="19" h="18">
                  <a:moveTo>
                    <a:pt x="9" y="0"/>
                  </a:moveTo>
                  <a:lnTo>
                    <a:pt x="19" y="10"/>
                  </a:lnTo>
                  <a:lnTo>
                    <a:pt x="9" y="18"/>
                  </a:lnTo>
                  <a:lnTo>
                    <a:pt x="0" y="8"/>
                  </a:lnTo>
                  <a:lnTo>
                    <a:pt x="9" y="0"/>
                  </a:lnTo>
                  <a:close/>
                </a:path>
              </a:pathLst>
            </a:custGeom>
            <a:solidFill>
              <a:srgbClr val="CCFFCC"/>
            </a:solidFill>
            <a:ln w="6350" cap="flat">
              <a:solidFill>
                <a:srgbClr val="3399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05" name="Freeform 301"/>
            <p:cNvSpPr>
              <a:spLocks/>
            </p:cNvSpPr>
            <p:nvPr/>
          </p:nvSpPr>
          <p:spPr bwMode="auto">
            <a:xfrm>
              <a:off x="3236" y="3674"/>
              <a:ext cx="45" cy="40"/>
            </a:xfrm>
            <a:custGeom>
              <a:avLst/>
              <a:gdLst>
                <a:gd name="T0" fmla="*/ 10 w 19"/>
                <a:gd name="T1" fmla="*/ 0 h 17"/>
                <a:gd name="T2" fmla="*/ 19 w 19"/>
                <a:gd name="T3" fmla="*/ 9 h 17"/>
                <a:gd name="T4" fmla="*/ 10 w 19"/>
                <a:gd name="T5" fmla="*/ 17 h 17"/>
                <a:gd name="T6" fmla="*/ 0 w 19"/>
                <a:gd name="T7" fmla="*/ 8 h 17"/>
                <a:gd name="T8" fmla="*/ 10 w 19"/>
                <a:gd name="T9" fmla="*/ 0 h 17"/>
              </a:gdLst>
              <a:ahLst/>
              <a:cxnLst>
                <a:cxn ang="0">
                  <a:pos x="T0" y="T1"/>
                </a:cxn>
                <a:cxn ang="0">
                  <a:pos x="T2" y="T3"/>
                </a:cxn>
                <a:cxn ang="0">
                  <a:pos x="T4" y="T5"/>
                </a:cxn>
                <a:cxn ang="0">
                  <a:pos x="T6" y="T7"/>
                </a:cxn>
                <a:cxn ang="0">
                  <a:pos x="T8" y="T9"/>
                </a:cxn>
              </a:cxnLst>
              <a:rect l="0" t="0" r="r" b="b"/>
              <a:pathLst>
                <a:path w="19" h="17">
                  <a:moveTo>
                    <a:pt x="10" y="0"/>
                  </a:moveTo>
                  <a:lnTo>
                    <a:pt x="19" y="9"/>
                  </a:lnTo>
                  <a:lnTo>
                    <a:pt x="10" y="17"/>
                  </a:lnTo>
                  <a:lnTo>
                    <a:pt x="0" y="8"/>
                  </a:lnTo>
                  <a:lnTo>
                    <a:pt x="10" y="0"/>
                  </a:lnTo>
                  <a:close/>
                </a:path>
              </a:pathLst>
            </a:custGeom>
            <a:solidFill>
              <a:srgbClr val="CCFFCC"/>
            </a:solidFill>
            <a:ln w="6350" cap="flat">
              <a:solidFill>
                <a:srgbClr val="339966"/>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06" name="Oval 302"/>
            <p:cNvSpPr>
              <a:spLocks noChangeArrowheads="1"/>
            </p:cNvSpPr>
            <p:nvPr/>
          </p:nvSpPr>
          <p:spPr bwMode="auto">
            <a:xfrm>
              <a:off x="2932" y="3264"/>
              <a:ext cx="40" cy="43"/>
            </a:xfrm>
            <a:prstGeom prst="ellipse">
              <a:avLst/>
            </a:prstGeom>
            <a:solidFill>
              <a:srgbClr val="99CC00"/>
            </a:solidFill>
            <a:ln w="6350">
              <a:solidFill>
                <a:srgbClr val="808000"/>
              </a:solidFill>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07" name="Oval 303"/>
            <p:cNvSpPr>
              <a:spLocks noChangeArrowheads="1"/>
            </p:cNvSpPr>
            <p:nvPr/>
          </p:nvSpPr>
          <p:spPr bwMode="auto">
            <a:xfrm>
              <a:off x="2459" y="3700"/>
              <a:ext cx="45" cy="40"/>
            </a:xfrm>
            <a:prstGeom prst="ellipse">
              <a:avLst/>
            </a:prstGeom>
            <a:solidFill>
              <a:srgbClr val="99CC00"/>
            </a:solidFill>
            <a:ln w="6350">
              <a:solidFill>
                <a:srgbClr val="808000"/>
              </a:solidFill>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08" name="Oval 304"/>
            <p:cNvSpPr>
              <a:spLocks noChangeArrowheads="1"/>
            </p:cNvSpPr>
            <p:nvPr/>
          </p:nvSpPr>
          <p:spPr bwMode="auto">
            <a:xfrm>
              <a:off x="3140" y="3170"/>
              <a:ext cx="40" cy="42"/>
            </a:xfrm>
            <a:prstGeom prst="ellipse">
              <a:avLst/>
            </a:prstGeom>
            <a:solidFill>
              <a:srgbClr val="99CC00"/>
            </a:solidFill>
            <a:ln w="6350">
              <a:solidFill>
                <a:srgbClr val="808000"/>
              </a:solidFill>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09" name="Oval 305"/>
            <p:cNvSpPr>
              <a:spLocks noChangeArrowheads="1"/>
            </p:cNvSpPr>
            <p:nvPr/>
          </p:nvSpPr>
          <p:spPr bwMode="auto">
            <a:xfrm>
              <a:off x="3264" y="3516"/>
              <a:ext cx="43" cy="43"/>
            </a:xfrm>
            <a:prstGeom prst="ellipse">
              <a:avLst/>
            </a:prstGeom>
            <a:solidFill>
              <a:srgbClr val="99CC00"/>
            </a:solidFill>
            <a:ln w="6350">
              <a:solidFill>
                <a:srgbClr val="808000"/>
              </a:solidFill>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10" name="Freeform 306"/>
            <p:cNvSpPr>
              <a:spLocks/>
            </p:cNvSpPr>
            <p:nvPr/>
          </p:nvSpPr>
          <p:spPr bwMode="auto">
            <a:xfrm>
              <a:off x="2987" y="3485"/>
              <a:ext cx="36" cy="38"/>
            </a:xfrm>
            <a:custGeom>
              <a:avLst/>
              <a:gdLst>
                <a:gd name="T0" fmla="*/ 9 w 15"/>
                <a:gd name="T1" fmla="*/ 16 h 16"/>
                <a:gd name="T2" fmla="*/ 0 w 15"/>
                <a:gd name="T3" fmla="*/ 2 h 16"/>
                <a:gd name="T4" fmla="*/ 15 w 15"/>
                <a:gd name="T5" fmla="*/ 0 h 16"/>
                <a:gd name="T6" fmla="*/ 9 w 15"/>
                <a:gd name="T7" fmla="*/ 16 h 16"/>
              </a:gdLst>
              <a:ahLst/>
              <a:cxnLst>
                <a:cxn ang="0">
                  <a:pos x="T0" y="T1"/>
                </a:cxn>
                <a:cxn ang="0">
                  <a:pos x="T2" y="T3"/>
                </a:cxn>
                <a:cxn ang="0">
                  <a:pos x="T4" y="T5"/>
                </a:cxn>
                <a:cxn ang="0">
                  <a:pos x="T6" y="T7"/>
                </a:cxn>
              </a:cxnLst>
              <a:rect l="0" t="0" r="r" b="b"/>
              <a:pathLst>
                <a:path w="15" h="16">
                  <a:moveTo>
                    <a:pt x="9" y="16"/>
                  </a:moveTo>
                  <a:lnTo>
                    <a:pt x="0" y="2"/>
                  </a:lnTo>
                  <a:lnTo>
                    <a:pt x="15" y="0"/>
                  </a:lnTo>
                  <a:lnTo>
                    <a:pt x="9" y="16"/>
                  </a:lnTo>
                  <a:close/>
                </a:path>
              </a:pathLst>
            </a:custGeom>
            <a:solidFill>
              <a:srgbClr val="33CCCC"/>
            </a:solidFill>
            <a:ln w="6350" cap="flat">
              <a:solidFill>
                <a:srgbClr val="008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11" name="Freeform 307"/>
            <p:cNvSpPr>
              <a:spLocks/>
            </p:cNvSpPr>
            <p:nvPr/>
          </p:nvSpPr>
          <p:spPr bwMode="auto">
            <a:xfrm>
              <a:off x="2724" y="3648"/>
              <a:ext cx="35" cy="37"/>
            </a:xfrm>
            <a:custGeom>
              <a:avLst/>
              <a:gdLst>
                <a:gd name="T0" fmla="*/ 3 w 15"/>
                <a:gd name="T1" fmla="*/ 16 h 16"/>
                <a:gd name="T2" fmla="*/ 0 w 15"/>
                <a:gd name="T3" fmla="*/ 0 h 16"/>
                <a:gd name="T4" fmla="*/ 15 w 15"/>
                <a:gd name="T5" fmla="*/ 5 h 16"/>
                <a:gd name="T6" fmla="*/ 3 w 15"/>
                <a:gd name="T7" fmla="*/ 16 h 16"/>
              </a:gdLst>
              <a:ahLst/>
              <a:cxnLst>
                <a:cxn ang="0">
                  <a:pos x="T0" y="T1"/>
                </a:cxn>
                <a:cxn ang="0">
                  <a:pos x="T2" y="T3"/>
                </a:cxn>
                <a:cxn ang="0">
                  <a:pos x="T4" y="T5"/>
                </a:cxn>
                <a:cxn ang="0">
                  <a:pos x="T6" y="T7"/>
                </a:cxn>
              </a:cxnLst>
              <a:rect l="0" t="0" r="r" b="b"/>
              <a:pathLst>
                <a:path w="15" h="16">
                  <a:moveTo>
                    <a:pt x="3" y="16"/>
                  </a:moveTo>
                  <a:lnTo>
                    <a:pt x="0" y="0"/>
                  </a:lnTo>
                  <a:lnTo>
                    <a:pt x="15" y="5"/>
                  </a:lnTo>
                  <a:lnTo>
                    <a:pt x="3" y="16"/>
                  </a:lnTo>
                  <a:close/>
                </a:path>
              </a:pathLst>
            </a:custGeom>
            <a:solidFill>
              <a:srgbClr val="33CCCC"/>
            </a:solidFill>
            <a:ln w="6350" cap="flat">
              <a:solidFill>
                <a:srgbClr val="008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12" name="Freeform 308"/>
            <p:cNvSpPr>
              <a:spLocks/>
            </p:cNvSpPr>
            <p:nvPr/>
          </p:nvSpPr>
          <p:spPr bwMode="auto">
            <a:xfrm>
              <a:off x="3360" y="3504"/>
              <a:ext cx="33" cy="38"/>
            </a:xfrm>
            <a:custGeom>
              <a:avLst/>
              <a:gdLst>
                <a:gd name="T0" fmla="*/ 14 w 14"/>
                <a:gd name="T1" fmla="*/ 0 h 16"/>
                <a:gd name="T2" fmla="*/ 13 w 14"/>
                <a:gd name="T3" fmla="*/ 16 h 16"/>
                <a:gd name="T4" fmla="*/ 0 w 14"/>
                <a:gd name="T5" fmla="*/ 9 h 16"/>
                <a:gd name="T6" fmla="*/ 14 w 14"/>
                <a:gd name="T7" fmla="*/ 0 h 16"/>
              </a:gdLst>
              <a:ahLst/>
              <a:cxnLst>
                <a:cxn ang="0">
                  <a:pos x="T0" y="T1"/>
                </a:cxn>
                <a:cxn ang="0">
                  <a:pos x="T2" y="T3"/>
                </a:cxn>
                <a:cxn ang="0">
                  <a:pos x="T4" y="T5"/>
                </a:cxn>
                <a:cxn ang="0">
                  <a:pos x="T6" y="T7"/>
                </a:cxn>
              </a:cxnLst>
              <a:rect l="0" t="0" r="r" b="b"/>
              <a:pathLst>
                <a:path w="14" h="16">
                  <a:moveTo>
                    <a:pt x="14" y="0"/>
                  </a:moveTo>
                  <a:lnTo>
                    <a:pt x="13" y="16"/>
                  </a:lnTo>
                  <a:lnTo>
                    <a:pt x="0" y="9"/>
                  </a:lnTo>
                  <a:lnTo>
                    <a:pt x="14" y="0"/>
                  </a:lnTo>
                  <a:close/>
                </a:path>
              </a:pathLst>
            </a:custGeom>
            <a:solidFill>
              <a:srgbClr val="33CCCC"/>
            </a:solidFill>
            <a:ln w="6350" cap="flat">
              <a:solidFill>
                <a:srgbClr val="00808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06" name="Freeform 202"/>
            <p:cNvSpPr>
              <a:spLocks/>
            </p:cNvSpPr>
            <p:nvPr/>
          </p:nvSpPr>
          <p:spPr bwMode="auto">
            <a:xfrm>
              <a:off x="2176" y="3634"/>
              <a:ext cx="66" cy="71"/>
            </a:xfrm>
            <a:custGeom>
              <a:avLst/>
              <a:gdLst>
                <a:gd name="T0" fmla="*/ 1 w 21"/>
                <a:gd name="T1" fmla="*/ 11 h 23"/>
                <a:gd name="T2" fmla="*/ 8 w 21"/>
                <a:gd name="T3" fmla="*/ 2 h 23"/>
                <a:gd name="T4" fmla="*/ 21 w 21"/>
                <a:gd name="T5" fmla="*/ 13 h 23"/>
                <a:gd name="T6" fmla="*/ 10 w 21"/>
                <a:gd name="T7" fmla="*/ 23 h 23"/>
                <a:gd name="T8" fmla="*/ 1 w 21"/>
                <a:gd name="T9" fmla="*/ 11 h 23"/>
              </a:gdLst>
              <a:ahLst/>
              <a:cxnLst>
                <a:cxn ang="0">
                  <a:pos x="T0" y="T1"/>
                </a:cxn>
                <a:cxn ang="0">
                  <a:pos x="T2" y="T3"/>
                </a:cxn>
                <a:cxn ang="0">
                  <a:pos x="T4" y="T5"/>
                </a:cxn>
                <a:cxn ang="0">
                  <a:pos x="T6" y="T7"/>
                </a:cxn>
                <a:cxn ang="0">
                  <a:pos x="T8" y="T9"/>
                </a:cxn>
              </a:cxnLst>
              <a:rect l="0" t="0" r="r" b="b"/>
              <a:pathLst>
                <a:path w="21" h="23">
                  <a:moveTo>
                    <a:pt x="1" y="11"/>
                  </a:moveTo>
                  <a:cubicBezTo>
                    <a:pt x="1" y="11"/>
                    <a:pt x="0" y="4"/>
                    <a:pt x="8" y="2"/>
                  </a:cubicBezTo>
                  <a:cubicBezTo>
                    <a:pt x="16" y="0"/>
                    <a:pt x="20" y="5"/>
                    <a:pt x="21" y="13"/>
                  </a:cubicBezTo>
                  <a:cubicBezTo>
                    <a:pt x="21" y="20"/>
                    <a:pt x="14" y="23"/>
                    <a:pt x="10" y="23"/>
                  </a:cubicBezTo>
                  <a:cubicBezTo>
                    <a:pt x="6" y="23"/>
                    <a:pt x="0" y="16"/>
                    <a:pt x="1" y="11"/>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08" name="Freeform 204"/>
            <p:cNvSpPr>
              <a:spLocks/>
            </p:cNvSpPr>
            <p:nvPr/>
          </p:nvSpPr>
          <p:spPr bwMode="auto">
            <a:xfrm>
              <a:off x="2237" y="3700"/>
              <a:ext cx="71" cy="70"/>
            </a:xfrm>
            <a:custGeom>
              <a:avLst/>
              <a:gdLst>
                <a:gd name="T0" fmla="*/ 0 w 23"/>
                <a:gd name="T1" fmla="*/ 11 h 23"/>
                <a:gd name="T2" fmla="*/ 13 w 23"/>
                <a:gd name="T3" fmla="*/ 0 h 23"/>
                <a:gd name="T4" fmla="*/ 16 w 23"/>
                <a:gd name="T5" fmla="*/ 16 h 23"/>
                <a:gd name="T6" fmla="*/ 0 w 23"/>
                <a:gd name="T7" fmla="*/ 11 h 23"/>
              </a:gdLst>
              <a:ahLst/>
              <a:cxnLst>
                <a:cxn ang="0">
                  <a:pos x="T0" y="T1"/>
                </a:cxn>
                <a:cxn ang="0">
                  <a:pos x="T2" y="T3"/>
                </a:cxn>
                <a:cxn ang="0">
                  <a:pos x="T4" y="T5"/>
                </a:cxn>
                <a:cxn ang="0">
                  <a:pos x="T6" y="T7"/>
                </a:cxn>
              </a:cxnLst>
              <a:rect l="0" t="0" r="r" b="b"/>
              <a:pathLst>
                <a:path w="23" h="23">
                  <a:moveTo>
                    <a:pt x="0" y="11"/>
                  </a:moveTo>
                  <a:cubicBezTo>
                    <a:pt x="0" y="10"/>
                    <a:pt x="3" y="0"/>
                    <a:pt x="13" y="0"/>
                  </a:cubicBezTo>
                  <a:cubicBezTo>
                    <a:pt x="23" y="1"/>
                    <a:pt x="19" y="14"/>
                    <a:pt x="16" y="16"/>
                  </a:cubicBezTo>
                  <a:cubicBezTo>
                    <a:pt x="13" y="19"/>
                    <a:pt x="2" y="23"/>
                    <a:pt x="0" y="11"/>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10" name="Freeform 206"/>
            <p:cNvSpPr>
              <a:spLocks/>
            </p:cNvSpPr>
            <p:nvPr/>
          </p:nvSpPr>
          <p:spPr bwMode="auto">
            <a:xfrm>
              <a:off x="2343" y="3676"/>
              <a:ext cx="83" cy="57"/>
            </a:xfrm>
            <a:custGeom>
              <a:avLst/>
              <a:gdLst>
                <a:gd name="T0" fmla="*/ 0 w 26"/>
                <a:gd name="T1" fmla="*/ 7 h 18"/>
                <a:gd name="T2" fmla="*/ 0 w 26"/>
                <a:gd name="T3" fmla="*/ 6 h 18"/>
                <a:gd name="T4" fmla="*/ 8 w 26"/>
                <a:gd name="T5" fmla="*/ 0 h 18"/>
                <a:gd name="T6" fmla="*/ 24 w 26"/>
                <a:gd name="T7" fmla="*/ 10 h 18"/>
                <a:gd name="T8" fmla="*/ 9 w 26"/>
                <a:gd name="T9" fmla="*/ 16 h 18"/>
                <a:gd name="T10" fmla="*/ 0 w 26"/>
                <a:gd name="T11" fmla="*/ 7 h 18"/>
              </a:gdLst>
              <a:ahLst/>
              <a:cxnLst>
                <a:cxn ang="0">
                  <a:pos x="T0" y="T1"/>
                </a:cxn>
                <a:cxn ang="0">
                  <a:pos x="T2" y="T3"/>
                </a:cxn>
                <a:cxn ang="0">
                  <a:pos x="T4" y="T5"/>
                </a:cxn>
                <a:cxn ang="0">
                  <a:pos x="T6" y="T7"/>
                </a:cxn>
                <a:cxn ang="0">
                  <a:pos x="T8" y="T9"/>
                </a:cxn>
                <a:cxn ang="0">
                  <a:pos x="T10" y="T11"/>
                </a:cxn>
              </a:cxnLst>
              <a:rect l="0" t="0" r="r" b="b"/>
              <a:pathLst>
                <a:path w="26" h="18">
                  <a:moveTo>
                    <a:pt x="0" y="7"/>
                  </a:moveTo>
                  <a:cubicBezTo>
                    <a:pt x="0" y="7"/>
                    <a:pt x="0" y="7"/>
                    <a:pt x="0" y="6"/>
                  </a:cubicBezTo>
                  <a:cubicBezTo>
                    <a:pt x="1" y="4"/>
                    <a:pt x="3" y="0"/>
                    <a:pt x="8" y="0"/>
                  </a:cubicBezTo>
                  <a:cubicBezTo>
                    <a:pt x="14" y="0"/>
                    <a:pt x="23" y="2"/>
                    <a:pt x="24" y="10"/>
                  </a:cubicBezTo>
                  <a:cubicBezTo>
                    <a:pt x="26" y="18"/>
                    <a:pt x="15" y="17"/>
                    <a:pt x="9" y="16"/>
                  </a:cubicBezTo>
                  <a:cubicBezTo>
                    <a:pt x="3" y="15"/>
                    <a:pt x="0" y="11"/>
                    <a:pt x="0" y="7"/>
                  </a:cubicBezTo>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12" name="Freeform 208"/>
            <p:cNvSpPr>
              <a:spLocks/>
            </p:cNvSpPr>
            <p:nvPr/>
          </p:nvSpPr>
          <p:spPr bwMode="auto">
            <a:xfrm>
              <a:off x="2563" y="3676"/>
              <a:ext cx="68" cy="57"/>
            </a:xfrm>
            <a:custGeom>
              <a:avLst/>
              <a:gdLst>
                <a:gd name="T0" fmla="*/ 1 w 21"/>
                <a:gd name="T1" fmla="*/ 10 h 18"/>
                <a:gd name="T2" fmla="*/ 5 w 21"/>
                <a:gd name="T3" fmla="*/ 2 h 18"/>
                <a:gd name="T4" fmla="*/ 20 w 21"/>
                <a:gd name="T5" fmla="*/ 9 h 18"/>
                <a:gd name="T6" fmla="*/ 8 w 21"/>
                <a:gd name="T7" fmla="*/ 17 h 18"/>
                <a:gd name="T8" fmla="*/ 1 w 21"/>
                <a:gd name="T9" fmla="*/ 10 h 18"/>
              </a:gdLst>
              <a:ahLst/>
              <a:cxnLst>
                <a:cxn ang="0">
                  <a:pos x="T0" y="T1"/>
                </a:cxn>
                <a:cxn ang="0">
                  <a:pos x="T2" y="T3"/>
                </a:cxn>
                <a:cxn ang="0">
                  <a:pos x="T4" y="T5"/>
                </a:cxn>
                <a:cxn ang="0">
                  <a:pos x="T6" y="T7"/>
                </a:cxn>
                <a:cxn ang="0">
                  <a:pos x="T8" y="T9"/>
                </a:cxn>
              </a:cxnLst>
              <a:rect l="0" t="0" r="r" b="b"/>
              <a:pathLst>
                <a:path w="21" h="18">
                  <a:moveTo>
                    <a:pt x="1" y="10"/>
                  </a:moveTo>
                  <a:cubicBezTo>
                    <a:pt x="1" y="10"/>
                    <a:pt x="0" y="4"/>
                    <a:pt x="5" y="2"/>
                  </a:cubicBezTo>
                  <a:cubicBezTo>
                    <a:pt x="10" y="0"/>
                    <a:pt x="19" y="2"/>
                    <a:pt x="20" y="9"/>
                  </a:cubicBezTo>
                  <a:cubicBezTo>
                    <a:pt x="21" y="16"/>
                    <a:pt x="11" y="18"/>
                    <a:pt x="8" y="17"/>
                  </a:cubicBezTo>
                  <a:cubicBezTo>
                    <a:pt x="4" y="16"/>
                    <a:pt x="2" y="15"/>
                    <a:pt x="1" y="10"/>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14" name="Freeform 210"/>
            <p:cNvSpPr>
              <a:spLocks/>
            </p:cNvSpPr>
            <p:nvPr/>
          </p:nvSpPr>
          <p:spPr bwMode="auto">
            <a:xfrm>
              <a:off x="2650" y="3563"/>
              <a:ext cx="68" cy="64"/>
            </a:xfrm>
            <a:custGeom>
              <a:avLst/>
              <a:gdLst>
                <a:gd name="T0" fmla="*/ 1 w 22"/>
                <a:gd name="T1" fmla="*/ 15 h 20"/>
                <a:gd name="T2" fmla="*/ 7 w 22"/>
                <a:gd name="T3" fmla="*/ 4 h 20"/>
                <a:gd name="T4" fmla="*/ 21 w 22"/>
                <a:gd name="T5" fmla="*/ 10 h 20"/>
                <a:gd name="T6" fmla="*/ 11 w 22"/>
                <a:gd name="T7" fmla="*/ 20 h 20"/>
                <a:gd name="T8" fmla="*/ 1 w 22"/>
                <a:gd name="T9" fmla="*/ 15 h 20"/>
              </a:gdLst>
              <a:ahLst/>
              <a:cxnLst>
                <a:cxn ang="0">
                  <a:pos x="T0" y="T1"/>
                </a:cxn>
                <a:cxn ang="0">
                  <a:pos x="T2" y="T3"/>
                </a:cxn>
                <a:cxn ang="0">
                  <a:pos x="T4" y="T5"/>
                </a:cxn>
                <a:cxn ang="0">
                  <a:pos x="T6" y="T7"/>
                </a:cxn>
                <a:cxn ang="0">
                  <a:pos x="T8" y="T9"/>
                </a:cxn>
              </a:cxnLst>
              <a:rect l="0" t="0" r="r" b="b"/>
              <a:pathLst>
                <a:path w="22" h="20">
                  <a:moveTo>
                    <a:pt x="1" y="15"/>
                  </a:moveTo>
                  <a:cubicBezTo>
                    <a:pt x="1" y="15"/>
                    <a:pt x="0" y="7"/>
                    <a:pt x="7" y="4"/>
                  </a:cubicBezTo>
                  <a:cubicBezTo>
                    <a:pt x="14" y="0"/>
                    <a:pt x="20" y="2"/>
                    <a:pt x="21" y="10"/>
                  </a:cubicBezTo>
                  <a:cubicBezTo>
                    <a:pt x="22" y="18"/>
                    <a:pt x="17" y="20"/>
                    <a:pt x="11" y="20"/>
                  </a:cubicBezTo>
                  <a:cubicBezTo>
                    <a:pt x="4" y="20"/>
                    <a:pt x="3" y="19"/>
                    <a:pt x="1" y="15"/>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16" name="Freeform 212"/>
            <p:cNvSpPr>
              <a:spLocks/>
            </p:cNvSpPr>
            <p:nvPr/>
          </p:nvSpPr>
          <p:spPr bwMode="auto">
            <a:xfrm>
              <a:off x="2744" y="3469"/>
              <a:ext cx="71" cy="73"/>
            </a:xfrm>
            <a:custGeom>
              <a:avLst/>
              <a:gdLst>
                <a:gd name="T0" fmla="*/ 0 w 23"/>
                <a:gd name="T1" fmla="*/ 6 h 23"/>
                <a:gd name="T2" fmla="*/ 9 w 23"/>
                <a:gd name="T3" fmla="*/ 18 h 23"/>
                <a:gd name="T4" fmla="*/ 21 w 23"/>
                <a:gd name="T5" fmla="*/ 13 h 23"/>
                <a:gd name="T6" fmla="*/ 10 w 23"/>
                <a:gd name="T7" fmla="*/ 2 h 23"/>
                <a:gd name="T8" fmla="*/ 0 w 23"/>
                <a:gd name="T9" fmla="*/ 6 h 23"/>
              </a:gdLst>
              <a:ahLst/>
              <a:cxnLst>
                <a:cxn ang="0">
                  <a:pos x="T0" y="T1"/>
                </a:cxn>
                <a:cxn ang="0">
                  <a:pos x="T2" y="T3"/>
                </a:cxn>
                <a:cxn ang="0">
                  <a:pos x="T4" y="T5"/>
                </a:cxn>
                <a:cxn ang="0">
                  <a:pos x="T6" y="T7"/>
                </a:cxn>
                <a:cxn ang="0">
                  <a:pos x="T8" y="T9"/>
                </a:cxn>
              </a:cxnLst>
              <a:rect l="0" t="0" r="r" b="b"/>
              <a:pathLst>
                <a:path w="23" h="23">
                  <a:moveTo>
                    <a:pt x="0" y="6"/>
                  </a:moveTo>
                  <a:cubicBezTo>
                    <a:pt x="0" y="6"/>
                    <a:pt x="0" y="14"/>
                    <a:pt x="9" y="18"/>
                  </a:cubicBezTo>
                  <a:cubicBezTo>
                    <a:pt x="18" y="23"/>
                    <a:pt x="23" y="17"/>
                    <a:pt x="21" y="13"/>
                  </a:cubicBezTo>
                  <a:cubicBezTo>
                    <a:pt x="19" y="9"/>
                    <a:pt x="15" y="3"/>
                    <a:pt x="10" y="2"/>
                  </a:cubicBezTo>
                  <a:cubicBezTo>
                    <a:pt x="5" y="0"/>
                    <a:pt x="0" y="2"/>
                    <a:pt x="0" y="6"/>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18" name="Freeform 214"/>
            <p:cNvSpPr>
              <a:spLocks/>
            </p:cNvSpPr>
            <p:nvPr/>
          </p:nvSpPr>
          <p:spPr bwMode="auto">
            <a:xfrm>
              <a:off x="2796" y="3653"/>
              <a:ext cx="66" cy="52"/>
            </a:xfrm>
            <a:custGeom>
              <a:avLst/>
              <a:gdLst>
                <a:gd name="T0" fmla="*/ 1 w 21"/>
                <a:gd name="T1" fmla="*/ 8 h 17"/>
                <a:gd name="T2" fmla="*/ 9 w 21"/>
                <a:gd name="T3" fmla="*/ 17 h 17"/>
                <a:gd name="T4" fmla="*/ 19 w 21"/>
                <a:gd name="T5" fmla="*/ 8 h 17"/>
                <a:gd name="T6" fmla="*/ 9 w 21"/>
                <a:gd name="T7" fmla="*/ 0 h 17"/>
                <a:gd name="T8" fmla="*/ 1 w 21"/>
                <a:gd name="T9" fmla="*/ 8 h 17"/>
              </a:gdLst>
              <a:ahLst/>
              <a:cxnLst>
                <a:cxn ang="0">
                  <a:pos x="T0" y="T1"/>
                </a:cxn>
                <a:cxn ang="0">
                  <a:pos x="T2" y="T3"/>
                </a:cxn>
                <a:cxn ang="0">
                  <a:pos x="T4" y="T5"/>
                </a:cxn>
                <a:cxn ang="0">
                  <a:pos x="T6" y="T7"/>
                </a:cxn>
                <a:cxn ang="0">
                  <a:pos x="T8" y="T9"/>
                </a:cxn>
              </a:cxnLst>
              <a:rect l="0" t="0" r="r" b="b"/>
              <a:pathLst>
                <a:path w="21" h="17">
                  <a:moveTo>
                    <a:pt x="1" y="8"/>
                  </a:moveTo>
                  <a:cubicBezTo>
                    <a:pt x="1" y="8"/>
                    <a:pt x="2" y="17"/>
                    <a:pt x="9" y="17"/>
                  </a:cubicBezTo>
                  <a:cubicBezTo>
                    <a:pt x="16" y="17"/>
                    <a:pt x="21" y="12"/>
                    <a:pt x="19" y="8"/>
                  </a:cubicBezTo>
                  <a:cubicBezTo>
                    <a:pt x="18" y="3"/>
                    <a:pt x="17" y="0"/>
                    <a:pt x="9" y="0"/>
                  </a:cubicBezTo>
                  <a:cubicBezTo>
                    <a:pt x="0" y="0"/>
                    <a:pt x="1" y="7"/>
                    <a:pt x="1" y="8"/>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20" name="Freeform 216"/>
            <p:cNvSpPr>
              <a:spLocks/>
            </p:cNvSpPr>
            <p:nvPr/>
          </p:nvSpPr>
          <p:spPr bwMode="auto">
            <a:xfrm>
              <a:off x="2970" y="3627"/>
              <a:ext cx="73" cy="66"/>
            </a:xfrm>
            <a:custGeom>
              <a:avLst/>
              <a:gdLst>
                <a:gd name="T0" fmla="*/ 1 w 23"/>
                <a:gd name="T1" fmla="*/ 8 h 21"/>
                <a:gd name="T2" fmla="*/ 8 w 23"/>
                <a:gd name="T3" fmla="*/ 18 h 21"/>
                <a:gd name="T4" fmla="*/ 23 w 23"/>
                <a:gd name="T5" fmla="*/ 12 h 21"/>
                <a:gd name="T6" fmla="*/ 16 w 23"/>
                <a:gd name="T7" fmla="*/ 3 h 21"/>
                <a:gd name="T8" fmla="*/ 1 w 23"/>
                <a:gd name="T9" fmla="*/ 8 h 21"/>
              </a:gdLst>
              <a:ahLst/>
              <a:cxnLst>
                <a:cxn ang="0">
                  <a:pos x="T0" y="T1"/>
                </a:cxn>
                <a:cxn ang="0">
                  <a:pos x="T2" y="T3"/>
                </a:cxn>
                <a:cxn ang="0">
                  <a:pos x="T4" y="T5"/>
                </a:cxn>
                <a:cxn ang="0">
                  <a:pos x="T6" y="T7"/>
                </a:cxn>
                <a:cxn ang="0">
                  <a:pos x="T8" y="T9"/>
                </a:cxn>
              </a:cxnLst>
              <a:rect l="0" t="0" r="r" b="b"/>
              <a:pathLst>
                <a:path w="23" h="21">
                  <a:moveTo>
                    <a:pt x="1" y="8"/>
                  </a:moveTo>
                  <a:cubicBezTo>
                    <a:pt x="1" y="8"/>
                    <a:pt x="0" y="15"/>
                    <a:pt x="8" y="18"/>
                  </a:cubicBezTo>
                  <a:cubicBezTo>
                    <a:pt x="16" y="21"/>
                    <a:pt x="23" y="16"/>
                    <a:pt x="23" y="12"/>
                  </a:cubicBezTo>
                  <a:cubicBezTo>
                    <a:pt x="23" y="9"/>
                    <a:pt x="23" y="5"/>
                    <a:pt x="16" y="3"/>
                  </a:cubicBezTo>
                  <a:cubicBezTo>
                    <a:pt x="9" y="0"/>
                    <a:pt x="1" y="2"/>
                    <a:pt x="1" y="8"/>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22" name="Freeform 218"/>
            <p:cNvSpPr>
              <a:spLocks/>
            </p:cNvSpPr>
            <p:nvPr/>
          </p:nvSpPr>
          <p:spPr bwMode="auto">
            <a:xfrm>
              <a:off x="3130" y="3624"/>
              <a:ext cx="76" cy="76"/>
            </a:xfrm>
            <a:custGeom>
              <a:avLst/>
              <a:gdLst>
                <a:gd name="T0" fmla="*/ 0 w 24"/>
                <a:gd name="T1" fmla="*/ 8 h 24"/>
                <a:gd name="T2" fmla="*/ 13 w 24"/>
                <a:gd name="T3" fmla="*/ 21 h 24"/>
                <a:gd name="T4" fmla="*/ 22 w 24"/>
                <a:gd name="T5" fmla="*/ 14 h 24"/>
                <a:gd name="T6" fmla="*/ 12 w 24"/>
                <a:gd name="T7" fmla="*/ 3 h 24"/>
                <a:gd name="T8" fmla="*/ 0 w 24"/>
                <a:gd name="T9" fmla="*/ 8 h 24"/>
              </a:gdLst>
              <a:ahLst/>
              <a:cxnLst>
                <a:cxn ang="0">
                  <a:pos x="T0" y="T1"/>
                </a:cxn>
                <a:cxn ang="0">
                  <a:pos x="T2" y="T3"/>
                </a:cxn>
                <a:cxn ang="0">
                  <a:pos x="T4" y="T5"/>
                </a:cxn>
                <a:cxn ang="0">
                  <a:pos x="T6" y="T7"/>
                </a:cxn>
                <a:cxn ang="0">
                  <a:pos x="T8" y="T9"/>
                </a:cxn>
              </a:cxnLst>
              <a:rect l="0" t="0" r="r" b="b"/>
              <a:pathLst>
                <a:path w="24" h="24">
                  <a:moveTo>
                    <a:pt x="0" y="8"/>
                  </a:moveTo>
                  <a:cubicBezTo>
                    <a:pt x="0" y="8"/>
                    <a:pt x="4" y="18"/>
                    <a:pt x="13" y="21"/>
                  </a:cubicBezTo>
                  <a:cubicBezTo>
                    <a:pt x="22" y="24"/>
                    <a:pt x="24" y="19"/>
                    <a:pt x="22" y="14"/>
                  </a:cubicBezTo>
                  <a:cubicBezTo>
                    <a:pt x="20" y="9"/>
                    <a:pt x="16" y="4"/>
                    <a:pt x="12" y="3"/>
                  </a:cubicBezTo>
                  <a:cubicBezTo>
                    <a:pt x="8" y="2"/>
                    <a:pt x="0" y="0"/>
                    <a:pt x="0" y="8"/>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24" name="Freeform 220"/>
            <p:cNvSpPr>
              <a:spLocks/>
            </p:cNvSpPr>
            <p:nvPr/>
          </p:nvSpPr>
          <p:spPr bwMode="auto">
            <a:xfrm>
              <a:off x="3849" y="3648"/>
              <a:ext cx="68" cy="73"/>
            </a:xfrm>
            <a:custGeom>
              <a:avLst/>
              <a:gdLst>
                <a:gd name="T0" fmla="*/ 0 w 22"/>
                <a:gd name="T1" fmla="*/ 6 h 23"/>
                <a:gd name="T2" fmla="*/ 6 w 22"/>
                <a:gd name="T3" fmla="*/ 18 h 23"/>
                <a:gd name="T4" fmla="*/ 20 w 22"/>
                <a:gd name="T5" fmla="*/ 13 h 23"/>
                <a:gd name="T6" fmla="*/ 5 w 22"/>
                <a:gd name="T7" fmla="*/ 0 h 23"/>
                <a:gd name="T8" fmla="*/ 0 w 22"/>
                <a:gd name="T9" fmla="*/ 6 h 23"/>
              </a:gdLst>
              <a:ahLst/>
              <a:cxnLst>
                <a:cxn ang="0">
                  <a:pos x="T0" y="T1"/>
                </a:cxn>
                <a:cxn ang="0">
                  <a:pos x="T2" y="T3"/>
                </a:cxn>
                <a:cxn ang="0">
                  <a:pos x="T4" y="T5"/>
                </a:cxn>
                <a:cxn ang="0">
                  <a:pos x="T6" y="T7"/>
                </a:cxn>
                <a:cxn ang="0">
                  <a:pos x="T8" y="T9"/>
                </a:cxn>
              </a:cxnLst>
              <a:rect l="0" t="0" r="r" b="b"/>
              <a:pathLst>
                <a:path w="22" h="23">
                  <a:moveTo>
                    <a:pt x="0" y="6"/>
                  </a:moveTo>
                  <a:cubicBezTo>
                    <a:pt x="0" y="6"/>
                    <a:pt x="1" y="13"/>
                    <a:pt x="6" y="18"/>
                  </a:cubicBezTo>
                  <a:cubicBezTo>
                    <a:pt x="12" y="23"/>
                    <a:pt x="22" y="20"/>
                    <a:pt x="20" y="13"/>
                  </a:cubicBezTo>
                  <a:cubicBezTo>
                    <a:pt x="18" y="6"/>
                    <a:pt x="11" y="0"/>
                    <a:pt x="5" y="0"/>
                  </a:cubicBezTo>
                  <a:cubicBezTo>
                    <a:pt x="0" y="0"/>
                    <a:pt x="0" y="6"/>
                    <a:pt x="0" y="6"/>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26" name="Freeform 222"/>
            <p:cNvSpPr>
              <a:spLocks/>
            </p:cNvSpPr>
            <p:nvPr/>
          </p:nvSpPr>
          <p:spPr bwMode="auto">
            <a:xfrm>
              <a:off x="3740" y="3709"/>
              <a:ext cx="69" cy="52"/>
            </a:xfrm>
            <a:custGeom>
              <a:avLst/>
              <a:gdLst>
                <a:gd name="T0" fmla="*/ 1 w 22"/>
                <a:gd name="T1" fmla="*/ 11 h 17"/>
                <a:gd name="T2" fmla="*/ 7 w 22"/>
                <a:gd name="T3" fmla="*/ 3 h 17"/>
                <a:gd name="T4" fmla="*/ 22 w 22"/>
                <a:gd name="T5" fmla="*/ 9 h 17"/>
                <a:gd name="T6" fmla="*/ 12 w 22"/>
                <a:gd name="T7" fmla="*/ 17 h 17"/>
                <a:gd name="T8" fmla="*/ 1 w 22"/>
                <a:gd name="T9" fmla="*/ 11 h 17"/>
              </a:gdLst>
              <a:ahLst/>
              <a:cxnLst>
                <a:cxn ang="0">
                  <a:pos x="T0" y="T1"/>
                </a:cxn>
                <a:cxn ang="0">
                  <a:pos x="T2" y="T3"/>
                </a:cxn>
                <a:cxn ang="0">
                  <a:pos x="T4" y="T5"/>
                </a:cxn>
                <a:cxn ang="0">
                  <a:pos x="T6" y="T7"/>
                </a:cxn>
                <a:cxn ang="0">
                  <a:pos x="T8" y="T9"/>
                </a:cxn>
              </a:cxnLst>
              <a:rect l="0" t="0" r="r" b="b"/>
              <a:pathLst>
                <a:path w="22" h="17">
                  <a:moveTo>
                    <a:pt x="1" y="11"/>
                  </a:moveTo>
                  <a:cubicBezTo>
                    <a:pt x="1" y="11"/>
                    <a:pt x="0" y="6"/>
                    <a:pt x="7" y="3"/>
                  </a:cubicBezTo>
                  <a:cubicBezTo>
                    <a:pt x="13" y="0"/>
                    <a:pt x="21" y="2"/>
                    <a:pt x="22" y="9"/>
                  </a:cubicBezTo>
                  <a:cubicBezTo>
                    <a:pt x="22" y="16"/>
                    <a:pt x="17" y="17"/>
                    <a:pt x="12" y="17"/>
                  </a:cubicBezTo>
                  <a:cubicBezTo>
                    <a:pt x="8" y="17"/>
                    <a:pt x="3" y="17"/>
                    <a:pt x="1" y="11"/>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28" name="Freeform 224"/>
            <p:cNvSpPr>
              <a:spLocks/>
            </p:cNvSpPr>
            <p:nvPr/>
          </p:nvSpPr>
          <p:spPr bwMode="auto">
            <a:xfrm>
              <a:off x="3615" y="3639"/>
              <a:ext cx="69" cy="73"/>
            </a:xfrm>
            <a:custGeom>
              <a:avLst/>
              <a:gdLst>
                <a:gd name="T0" fmla="*/ 1 w 22"/>
                <a:gd name="T1" fmla="*/ 13 h 23"/>
                <a:gd name="T2" fmla="*/ 7 w 22"/>
                <a:gd name="T3" fmla="*/ 2 h 23"/>
                <a:gd name="T4" fmla="*/ 21 w 22"/>
                <a:gd name="T5" fmla="*/ 12 h 23"/>
                <a:gd name="T6" fmla="*/ 8 w 22"/>
                <a:gd name="T7" fmla="*/ 22 h 23"/>
                <a:gd name="T8" fmla="*/ 1 w 22"/>
                <a:gd name="T9" fmla="*/ 13 h 23"/>
              </a:gdLst>
              <a:ahLst/>
              <a:cxnLst>
                <a:cxn ang="0">
                  <a:pos x="T0" y="T1"/>
                </a:cxn>
                <a:cxn ang="0">
                  <a:pos x="T2" y="T3"/>
                </a:cxn>
                <a:cxn ang="0">
                  <a:pos x="T4" y="T5"/>
                </a:cxn>
                <a:cxn ang="0">
                  <a:pos x="T6" y="T7"/>
                </a:cxn>
                <a:cxn ang="0">
                  <a:pos x="T8" y="T9"/>
                </a:cxn>
              </a:cxnLst>
              <a:rect l="0" t="0" r="r" b="b"/>
              <a:pathLst>
                <a:path w="22" h="23">
                  <a:moveTo>
                    <a:pt x="1" y="13"/>
                  </a:moveTo>
                  <a:cubicBezTo>
                    <a:pt x="1" y="13"/>
                    <a:pt x="3" y="5"/>
                    <a:pt x="7" y="2"/>
                  </a:cubicBezTo>
                  <a:cubicBezTo>
                    <a:pt x="12" y="0"/>
                    <a:pt x="20" y="2"/>
                    <a:pt x="21" y="12"/>
                  </a:cubicBezTo>
                  <a:cubicBezTo>
                    <a:pt x="22" y="22"/>
                    <a:pt x="14" y="23"/>
                    <a:pt x="8" y="22"/>
                  </a:cubicBezTo>
                  <a:cubicBezTo>
                    <a:pt x="3" y="20"/>
                    <a:pt x="0" y="17"/>
                    <a:pt x="1" y="13"/>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30" name="Freeform 226"/>
            <p:cNvSpPr>
              <a:spLocks/>
            </p:cNvSpPr>
            <p:nvPr/>
          </p:nvSpPr>
          <p:spPr bwMode="auto">
            <a:xfrm>
              <a:off x="3545" y="3709"/>
              <a:ext cx="61" cy="71"/>
            </a:xfrm>
            <a:custGeom>
              <a:avLst/>
              <a:gdLst>
                <a:gd name="T0" fmla="*/ 0 w 19"/>
                <a:gd name="T1" fmla="*/ 14 h 23"/>
                <a:gd name="T2" fmla="*/ 7 w 19"/>
                <a:gd name="T3" fmla="*/ 2 h 23"/>
                <a:gd name="T4" fmla="*/ 19 w 19"/>
                <a:gd name="T5" fmla="*/ 14 h 23"/>
                <a:gd name="T6" fmla="*/ 7 w 19"/>
                <a:gd name="T7" fmla="*/ 21 h 23"/>
                <a:gd name="T8" fmla="*/ 0 w 19"/>
                <a:gd name="T9" fmla="*/ 14 h 23"/>
              </a:gdLst>
              <a:ahLst/>
              <a:cxnLst>
                <a:cxn ang="0">
                  <a:pos x="T0" y="T1"/>
                </a:cxn>
                <a:cxn ang="0">
                  <a:pos x="T2" y="T3"/>
                </a:cxn>
                <a:cxn ang="0">
                  <a:pos x="T4" y="T5"/>
                </a:cxn>
                <a:cxn ang="0">
                  <a:pos x="T6" y="T7"/>
                </a:cxn>
                <a:cxn ang="0">
                  <a:pos x="T8" y="T9"/>
                </a:cxn>
              </a:cxnLst>
              <a:rect l="0" t="0" r="r" b="b"/>
              <a:pathLst>
                <a:path w="19" h="23">
                  <a:moveTo>
                    <a:pt x="0" y="14"/>
                  </a:moveTo>
                  <a:cubicBezTo>
                    <a:pt x="0" y="14"/>
                    <a:pt x="0" y="4"/>
                    <a:pt x="7" y="2"/>
                  </a:cubicBezTo>
                  <a:cubicBezTo>
                    <a:pt x="13" y="0"/>
                    <a:pt x="19" y="6"/>
                    <a:pt x="19" y="14"/>
                  </a:cubicBezTo>
                  <a:cubicBezTo>
                    <a:pt x="18" y="22"/>
                    <a:pt x="13" y="23"/>
                    <a:pt x="7" y="21"/>
                  </a:cubicBezTo>
                  <a:cubicBezTo>
                    <a:pt x="0" y="19"/>
                    <a:pt x="0" y="14"/>
                    <a:pt x="0" y="14"/>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532" name="Freeform 228"/>
            <p:cNvSpPr>
              <a:spLocks/>
            </p:cNvSpPr>
            <p:nvPr/>
          </p:nvSpPr>
          <p:spPr bwMode="auto">
            <a:xfrm>
              <a:off x="3429" y="3700"/>
              <a:ext cx="66" cy="75"/>
            </a:xfrm>
            <a:custGeom>
              <a:avLst/>
              <a:gdLst>
                <a:gd name="T0" fmla="*/ 1 w 21"/>
                <a:gd name="T1" fmla="*/ 11 h 24"/>
                <a:gd name="T2" fmla="*/ 10 w 21"/>
                <a:gd name="T3" fmla="*/ 0 h 24"/>
                <a:gd name="T4" fmla="*/ 19 w 21"/>
                <a:gd name="T5" fmla="*/ 15 h 24"/>
                <a:gd name="T6" fmla="*/ 1 w 21"/>
                <a:gd name="T7" fmla="*/ 11 h 24"/>
              </a:gdLst>
              <a:ahLst/>
              <a:cxnLst>
                <a:cxn ang="0">
                  <a:pos x="T0" y="T1"/>
                </a:cxn>
                <a:cxn ang="0">
                  <a:pos x="T2" y="T3"/>
                </a:cxn>
                <a:cxn ang="0">
                  <a:pos x="T4" y="T5"/>
                </a:cxn>
                <a:cxn ang="0">
                  <a:pos x="T6" y="T7"/>
                </a:cxn>
              </a:cxnLst>
              <a:rect l="0" t="0" r="r" b="b"/>
              <a:pathLst>
                <a:path w="21" h="24">
                  <a:moveTo>
                    <a:pt x="1" y="11"/>
                  </a:moveTo>
                  <a:cubicBezTo>
                    <a:pt x="1" y="11"/>
                    <a:pt x="0" y="0"/>
                    <a:pt x="10" y="0"/>
                  </a:cubicBezTo>
                  <a:cubicBezTo>
                    <a:pt x="20" y="0"/>
                    <a:pt x="21" y="10"/>
                    <a:pt x="19" y="15"/>
                  </a:cubicBezTo>
                  <a:cubicBezTo>
                    <a:pt x="16" y="20"/>
                    <a:pt x="2" y="24"/>
                    <a:pt x="1" y="11"/>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24" name="Freeform 320"/>
            <p:cNvSpPr>
              <a:spLocks/>
            </p:cNvSpPr>
            <p:nvPr/>
          </p:nvSpPr>
          <p:spPr bwMode="auto">
            <a:xfrm>
              <a:off x="2033" y="3728"/>
              <a:ext cx="127" cy="113"/>
            </a:xfrm>
            <a:custGeom>
              <a:avLst/>
              <a:gdLst>
                <a:gd name="T0" fmla="*/ 0 w 40"/>
                <a:gd name="T1" fmla="*/ 15 h 36"/>
                <a:gd name="T2" fmla="*/ 15 w 40"/>
                <a:gd name="T3" fmla="*/ 1 h 36"/>
                <a:gd name="T4" fmla="*/ 40 w 40"/>
                <a:gd name="T5" fmla="*/ 18 h 36"/>
                <a:gd name="T6" fmla="*/ 18 w 40"/>
                <a:gd name="T7" fmla="*/ 33 h 36"/>
                <a:gd name="T8" fmla="*/ 0 w 40"/>
                <a:gd name="T9" fmla="*/ 15 h 36"/>
              </a:gdLst>
              <a:ahLst/>
              <a:cxnLst>
                <a:cxn ang="0">
                  <a:pos x="T0" y="T1"/>
                </a:cxn>
                <a:cxn ang="0">
                  <a:pos x="T2" y="T3"/>
                </a:cxn>
                <a:cxn ang="0">
                  <a:pos x="T4" y="T5"/>
                </a:cxn>
                <a:cxn ang="0">
                  <a:pos x="T6" y="T7"/>
                </a:cxn>
                <a:cxn ang="0">
                  <a:pos x="T8" y="T9"/>
                </a:cxn>
              </a:cxnLst>
              <a:rect l="0" t="0" r="r" b="b"/>
              <a:pathLst>
                <a:path w="40" h="36">
                  <a:moveTo>
                    <a:pt x="0" y="15"/>
                  </a:moveTo>
                  <a:cubicBezTo>
                    <a:pt x="0" y="15"/>
                    <a:pt x="3" y="2"/>
                    <a:pt x="15" y="1"/>
                  </a:cubicBezTo>
                  <a:cubicBezTo>
                    <a:pt x="28" y="0"/>
                    <a:pt x="40" y="8"/>
                    <a:pt x="40" y="18"/>
                  </a:cubicBezTo>
                  <a:cubicBezTo>
                    <a:pt x="40" y="28"/>
                    <a:pt x="31" y="36"/>
                    <a:pt x="18" y="33"/>
                  </a:cubicBezTo>
                  <a:cubicBezTo>
                    <a:pt x="4" y="31"/>
                    <a:pt x="0" y="25"/>
                    <a:pt x="0" y="15"/>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25" name="Freeform 321"/>
            <p:cNvSpPr>
              <a:spLocks/>
            </p:cNvSpPr>
            <p:nvPr/>
          </p:nvSpPr>
          <p:spPr bwMode="auto">
            <a:xfrm>
              <a:off x="2064" y="3751"/>
              <a:ext cx="68" cy="57"/>
            </a:xfrm>
            <a:custGeom>
              <a:avLst/>
              <a:gdLst>
                <a:gd name="T0" fmla="*/ 1 w 21"/>
                <a:gd name="T1" fmla="*/ 10 h 18"/>
                <a:gd name="T2" fmla="*/ 5 w 21"/>
                <a:gd name="T3" fmla="*/ 2 h 18"/>
                <a:gd name="T4" fmla="*/ 20 w 21"/>
                <a:gd name="T5" fmla="*/ 9 h 18"/>
                <a:gd name="T6" fmla="*/ 8 w 21"/>
                <a:gd name="T7" fmla="*/ 17 h 18"/>
                <a:gd name="T8" fmla="*/ 1 w 21"/>
                <a:gd name="T9" fmla="*/ 10 h 18"/>
              </a:gdLst>
              <a:ahLst/>
              <a:cxnLst>
                <a:cxn ang="0">
                  <a:pos x="T0" y="T1"/>
                </a:cxn>
                <a:cxn ang="0">
                  <a:pos x="T2" y="T3"/>
                </a:cxn>
                <a:cxn ang="0">
                  <a:pos x="T4" y="T5"/>
                </a:cxn>
                <a:cxn ang="0">
                  <a:pos x="T6" y="T7"/>
                </a:cxn>
                <a:cxn ang="0">
                  <a:pos x="T8" y="T9"/>
                </a:cxn>
              </a:cxnLst>
              <a:rect l="0" t="0" r="r" b="b"/>
              <a:pathLst>
                <a:path w="21" h="18">
                  <a:moveTo>
                    <a:pt x="1" y="10"/>
                  </a:moveTo>
                  <a:cubicBezTo>
                    <a:pt x="1" y="10"/>
                    <a:pt x="0" y="4"/>
                    <a:pt x="5" y="2"/>
                  </a:cubicBezTo>
                  <a:cubicBezTo>
                    <a:pt x="10" y="0"/>
                    <a:pt x="19" y="2"/>
                    <a:pt x="20" y="9"/>
                  </a:cubicBezTo>
                  <a:cubicBezTo>
                    <a:pt x="21" y="16"/>
                    <a:pt x="11" y="18"/>
                    <a:pt x="8" y="17"/>
                  </a:cubicBezTo>
                  <a:cubicBezTo>
                    <a:pt x="4" y="16"/>
                    <a:pt x="2" y="15"/>
                    <a:pt x="1" y="10"/>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26" name="Freeform 322"/>
            <p:cNvSpPr>
              <a:spLocks/>
            </p:cNvSpPr>
            <p:nvPr/>
          </p:nvSpPr>
          <p:spPr bwMode="auto">
            <a:xfrm>
              <a:off x="3869" y="3748"/>
              <a:ext cx="127" cy="113"/>
            </a:xfrm>
            <a:custGeom>
              <a:avLst/>
              <a:gdLst>
                <a:gd name="T0" fmla="*/ 0 w 40"/>
                <a:gd name="T1" fmla="*/ 15 h 36"/>
                <a:gd name="T2" fmla="*/ 15 w 40"/>
                <a:gd name="T3" fmla="*/ 1 h 36"/>
                <a:gd name="T4" fmla="*/ 40 w 40"/>
                <a:gd name="T5" fmla="*/ 18 h 36"/>
                <a:gd name="T6" fmla="*/ 18 w 40"/>
                <a:gd name="T7" fmla="*/ 33 h 36"/>
                <a:gd name="T8" fmla="*/ 0 w 40"/>
                <a:gd name="T9" fmla="*/ 15 h 36"/>
              </a:gdLst>
              <a:ahLst/>
              <a:cxnLst>
                <a:cxn ang="0">
                  <a:pos x="T0" y="T1"/>
                </a:cxn>
                <a:cxn ang="0">
                  <a:pos x="T2" y="T3"/>
                </a:cxn>
                <a:cxn ang="0">
                  <a:pos x="T4" y="T5"/>
                </a:cxn>
                <a:cxn ang="0">
                  <a:pos x="T6" y="T7"/>
                </a:cxn>
                <a:cxn ang="0">
                  <a:pos x="T8" y="T9"/>
                </a:cxn>
              </a:cxnLst>
              <a:rect l="0" t="0" r="r" b="b"/>
              <a:pathLst>
                <a:path w="40" h="36">
                  <a:moveTo>
                    <a:pt x="0" y="15"/>
                  </a:moveTo>
                  <a:cubicBezTo>
                    <a:pt x="0" y="15"/>
                    <a:pt x="3" y="2"/>
                    <a:pt x="15" y="1"/>
                  </a:cubicBezTo>
                  <a:cubicBezTo>
                    <a:pt x="28" y="0"/>
                    <a:pt x="40" y="8"/>
                    <a:pt x="40" y="18"/>
                  </a:cubicBezTo>
                  <a:cubicBezTo>
                    <a:pt x="40" y="28"/>
                    <a:pt x="31" y="36"/>
                    <a:pt x="18" y="33"/>
                  </a:cubicBezTo>
                  <a:cubicBezTo>
                    <a:pt x="4" y="31"/>
                    <a:pt x="0" y="25"/>
                    <a:pt x="0" y="15"/>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sp>
          <p:nvSpPr>
            <p:cNvPr id="354627" name="Freeform 323"/>
            <p:cNvSpPr>
              <a:spLocks/>
            </p:cNvSpPr>
            <p:nvPr/>
          </p:nvSpPr>
          <p:spPr bwMode="auto">
            <a:xfrm>
              <a:off x="3900" y="3771"/>
              <a:ext cx="68" cy="57"/>
            </a:xfrm>
            <a:custGeom>
              <a:avLst/>
              <a:gdLst>
                <a:gd name="T0" fmla="*/ 1 w 21"/>
                <a:gd name="T1" fmla="*/ 10 h 18"/>
                <a:gd name="T2" fmla="*/ 5 w 21"/>
                <a:gd name="T3" fmla="*/ 2 h 18"/>
                <a:gd name="T4" fmla="*/ 20 w 21"/>
                <a:gd name="T5" fmla="*/ 9 h 18"/>
                <a:gd name="T6" fmla="*/ 8 w 21"/>
                <a:gd name="T7" fmla="*/ 17 h 18"/>
                <a:gd name="T8" fmla="*/ 1 w 21"/>
                <a:gd name="T9" fmla="*/ 10 h 18"/>
              </a:gdLst>
              <a:ahLst/>
              <a:cxnLst>
                <a:cxn ang="0">
                  <a:pos x="T0" y="T1"/>
                </a:cxn>
                <a:cxn ang="0">
                  <a:pos x="T2" y="T3"/>
                </a:cxn>
                <a:cxn ang="0">
                  <a:pos x="T4" y="T5"/>
                </a:cxn>
                <a:cxn ang="0">
                  <a:pos x="T6" y="T7"/>
                </a:cxn>
                <a:cxn ang="0">
                  <a:pos x="T8" y="T9"/>
                </a:cxn>
              </a:cxnLst>
              <a:rect l="0" t="0" r="r" b="b"/>
              <a:pathLst>
                <a:path w="21" h="18">
                  <a:moveTo>
                    <a:pt x="1" y="10"/>
                  </a:moveTo>
                  <a:cubicBezTo>
                    <a:pt x="1" y="10"/>
                    <a:pt x="0" y="4"/>
                    <a:pt x="5" y="2"/>
                  </a:cubicBezTo>
                  <a:cubicBezTo>
                    <a:pt x="10" y="0"/>
                    <a:pt x="19" y="2"/>
                    <a:pt x="20" y="9"/>
                  </a:cubicBezTo>
                  <a:cubicBezTo>
                    <a:pt x="21" y="16"/>
                    <a:pt x="11" y="18"/>
                    <a:pt x="8" y="17"/>
                  </a:cubicBezTo>
                  <a:cubicBezTo>
                    <a:pt x="4" y="16"/>
                    <a:pt x="2" y="15"/>
                    <a:pt x="1" y="10"/>
                  </a:cubicBezTo>
                  <a:close/>
                </a:path>
              </a:pathLst>
            </a:custGeom>
            <a:solidFill>
              <a:srgbClr val="FF99CC"/>
            </a:solidFill>
            <a:ln w="6350" cap="flat">
              <a:solidFill>
                <a:srgbClr val="FF0000"/>
              </a:solidFill>
              <a:prstDash val="solid"/>
              <a:miter lim="800000"/>
              <a:headEnd/>
              <a:tailEnd/>
            </a:ln>
          </p:spPr>
          <p:txBody>
            <a:bodyPr/>
            <a:lstStyle/>
            <a:p>
              <a:endParaRPr lang="en-US" sz="1400">
                <a:latin typeface="Arial" panose="020B0604020202020204" pitchFamily="34" charset="0"/>
                <a:cs typeface="Arial" panose="020B0604020202020204" pitchFamily="34" charset="0"/>
              </a:endParaRPr>
            </a:p>
          </p:txBody>
        </p:sp>
      </p:grpSp>
      <p:grpSp>
        <p:nvGrpSpPr>
          <p:cNvPr id="354640" name="Group 336"/>
          <p:cNvGrpSpPr>
            <a:grpSpLocks/>
          </p:cNvGrpSpPr>
          <p:nvPr/>
        </p:nvGrpSpPr>
        <p:grpSpPr bwMode="auto">
          <a:xfrm>
            <a:off x="2486025" y="1276350"/>
            <a:ext cx="204788" cy="1066800"/>
            <a:chOff x="1566" y="804"/>
            <a:chExt cx="129" cy="672"/>
          </a:xfrm>
        </p:grpSpPr>
        <p:sp>
          <p:nvSpPr>
            <p:cNvPr id="354633" name="Freeform 329"/>
            <p:cNvSpPr>
              <a:spLocks/>
            </p:cNvSpPr>
            <p:nvPr/>
          </p:nvSpPr>
          <p:spPr bwMode="auto">
            <a:xfrm>
              <a:off x="1566" y="804"/>
              <a:ext cx="47" cy="672"/>
            </a:xfrm>
            <a:custGeom>
              <a:avLst/>
              <a:gdLst>
                <a:gd name="T0" fmla="*/ 0 w 96"/>
                <a:gd name="T1" fmla="*/ 672 h 672"/>
                <a:gd name="T2" fmla="*/ 96 w 96"/>
                <a:gd name="T3" fmla="*/ 576 h 672"/>
                <a:gd name="T4" fmla="*/ 96 w 96"/>
                <a:gd name="T5" fmla="*/ 0 h 672"/>
              </a:gdLst>
              <a:ahLst/>
              <a:cxnLst>
                <a:cxn ang="0">
                  <a:pos x="T0" y="T1"/>
                </a:cxn>
                <a:cxn ang="0">
                  <a:pos x="T2" y="T3"/>
                </a:cxn>
                <a:cxn ang="0">
                  <a:pos x="T4" y="T5"/>
                </a:cxn>
              </a:cxnLst>
              <a:rect l="0" t="0" r="r" b="b"/>
              <a:pathLst>
                <a:path w="96" h="672">
                  <a:moveTo>
                    <a:pt x="0" y="672"/>
                  </a:moveTo>
                  <a:lnTo>
                    <a:pt x="96" y="576"/>
                  </a:lnTo>
                  <a:lnTo>
                    <a:pt x="96"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4634" name="Freeform 330"/>
            <p:cNvSpPr>
              <a:spLocks/>
            </p:cNvSpPr>
            <p:nvPr/>
          </p:nvSpPr>
          <p:spPr bwMode="auto">
            <a:xfrm>
              <a:off x="1616" y="1382"/>
              <a:ext cx="79" cy="79"/>
            </a:xfrm>
            <a:custGeom>
              <a:avLst/>
              <a:gdLst>
                <a:gd name="T0" fmla="*/ 0 w 79"/>
                <a:gd name="T1" fmla="*/ 0 h 79"/>
                <a:gd name="T2" fmla="*/ 79 w 79"/>
                <a:gd name="T3" fmla="*/ 79 h 79"/>
              </a:gdLst>
              <a:ahLst/>
              <a:cxnLst>
                <a:cxn ang="0">
                  <a:pos x="T0" y="T1"/>
                </a:cxn>
                <a:cxn ang="0">
                  <a:pos x="T2" y="T3"/>
                </a:cxn>
              </a:cxnLst>
              <a:rect l="0" t="0" r="r" b="b"/>
              <a:pathLst>
                <a:path w="79" h="79">
                  <a:moveTo>
                    <a:pt x="0" y="0"/>
                  </a:moveTo>
                  <a:lnTo>
                    <a:pt x="79" y="79"/>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grpSp>
      <p:sp>
        <p:nvSpPr>
          <p:cNvPr id="354638" name="Freeform 334"/>
          <p:cNvSpPr>
            <a:spLocks/>
          </p:cNvSpPr>
          <p:nvPr/>
        </p:nvSpPr>
        <p:spPr bwMode="auto">
          <a:xfrm>
            <a:off x="1552575" y="1209675"/>
            <a:ext cx="609600" cy="685800"/>
          </a:xfrm>
          <a:custGeom>
            <a:avLst/>
            <a:gdLst>
              <a:gd name="T0" fmla="*/ 384 w 384"/>
              <a:gd name="T1" fmla="*/ 432 h 432"/>
              <a:gd name="T2" fmla="*/ 192 w 384"/>
              <a:gd name="T3" fmla="*/ 0 h 432"/>
              <a:gd name="T4" fmla="*/ 0 w 384"/>
              <a:gd name="T5" fmla="*/ 0 h 432"/>
            </a:gdLst>
            <a:ahLst/>
            <a:cxnLst>
              <a:cxn ang="0">
                <a:pos x="T0" y="T1"/>
              </a:cxn>
              <a:cxn ang="0">
                <a:pos x="T2" y="T3"/>
              </a:cxn>
              <a:cxn ang="0">
                <a:pos x="T4" y="T5"/>
              </a:cxn>
            </a:cxnLst>
            <a:rect l="0" t="0" r="r" b="b"/>
            <a:pathLst>
              <a:path w="384" h="432">
                <a:moveTo>
                  <a:pt x="384" y="432"/>
                </a:moveTo>
                <a:lnTo>
                  <a:pt x="192" y="0"/>
                </a:lnTo>
                <a:lnTo>
                  <a:pt x="0"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4639" name="Line 335"/>
          <p:cNvSpPr>
            <a:spLocks noChangeShapeType="1"/>
          </p:cNvSpPr>
          <p:nvPr/>
        </p:nvSpPr>
        <p:spPr bwMode="auto">
          <a:xfrm flipV="1">
            <a:off x="3886200" y="1600200"/>
            <a:ext cx="0" cy="137160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4641" name="Text Box 337"/>
          <p:cNvSpPr txBox="1">
            <a:spLocks noChangeArrowheads="1"/>
          </p:cNvSpPr>
          <p:nvPr/>
        </p:nvSpPr>
        <p:spPr bwMode="auto">
          <a:xfrm>
            <a:off x="207617" y="865337"/>
            <a:ext cx="1398140" cy="46166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cs-CZ" altLang="cs-CZ" sz="2400" b="1" dirty="0">
                <a:solidFill>
                  <a:srgbClr val="FF0000"/>
                </a:solidFill>
                <a:latin typeface="Arial" panose="020B0604020202020204" pitchFamily="34" charset="0"/>
                <a:cs typeface="Arial" panose="020B0604020202020204" pitchFamily="34" charset="0"/>
              </a:rPr>
              <a:t>Patogen</a:t>
            </a:r>
            <a:endParaRPr lang="en-US" altLang="cs-CZ" sz="2400" b="1" dirty="0">
              <a:solidFill>
                <a:srgbClr val="FF0000"/>
              </a:solidFill>
              <a:latin typeface="Arial" panose="020B0604020202020204" pitchFamily="34" charset="0"/>
              <a:cs typeface="Arial" panose="020B0604020202020204" pitchFamily="34" charset="0"/>
            </a:endParaRPr>
          </a:p>
        </p:txBody>
      </p:sp>
      <p:sp>
        <p:nvSpPr>
          <p:cNvPr id="354642" name="Text Box 338"/>
          <p:cNvSpPr txBox="1">
            <a:spLocks noChangeArrowheads="1"/>
          </p:cNvSpPr>
          <p:nvPr/>
        </p:nvSpPr>
        <p:spPr bwMode="auto">
          <a:xfrm>
            <a:off x="1714501" y="743277"/>
            <a:ext cx="1690687" cy="5232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r>
              <a:rPr lang="cs-CZ" altLang="cs-CZ" sz="1400" b="1" dirty="0">
                <a:latin typeface="Arial" panose="020B0604020202020204" pitchFamily="34" charset="0"/>
                <a:cs typeface="Arial" panose="020B0604020202020204" pitchFamily="34" charset="0"/>
              </a:rPr>
              <a:t>Uvolněné signální molekuly</a:t>
            </a:r>
            <a:endParaRPr lang="en-US" altLang="cs-CZ" sz="1400" b="1" dirty="0">
              <a:latin typeface="Arial" panose="020B0604020202020204" pitchFamily="34" charset="0"/>
              <a:cs typeface="Arial" panose="020B0604020202020204" pitchFamily="34" charset="0"/>
            </a:endParaRPr>
          </a:p>
        </p:txBody>
      </p:sp>
      <p:sp>
        <p:nvSpPr>
          <p:cNvPr id="354643" name="Freeform 339"/>
          <p:cNvSpPr>
            <a:spLocks/>
          </p:cNvSpPr>
          <p:nvPr/>
        </p:nvSpPr>
        <p:spPr bwMode="auto">
          <a:xfrm>
            <a:off x="3048000" y="1009650"/>
            <a:ext cx="609600" cy="914400"/>
          </a:xfrm>
          <a:custGeom>
            <a:avLst/>
            <a:gdLst>
              <a:gd name="T0" fmla="*/ 0 w 384"/>
              <a:gd name="T1" fmla="*/ 576 h 576"/>
              <a:gd name="T2" fmla="*/ 192 w 384"/>
              <a:gd name="T3" fmla="*/ 0 h 576"/>
              <a:gd name="T4" fmla="*/ 384 w 384"/>
              <a:gd name="T5" fmla="*/ 0 h 576"/>
            </a:gdLst>
            <a:ahLst/>
            <a:cxnLst>
              <a:cxn ang="0">
                <a:pos x="T0" y="T1"/>
              </a:cxn>
              <a:cxn ang="0">
                <a:pos x="T2" y="T3"/>
              </a:cxn>
              <a:cxn ang="0">
                <a:pos x="T4" y="T5"/>
              </a:cxn>
            </a:cxnLst>
            <a:rect l="0" t="0" r="r" b="b"/>
            <a:pathLst>
              <a:path w="384" h="576">
                <a:moveTo>
                  <a:pt x="0" y="576"/>
                </a:moveTo>
                <a:lnTo>
                  <a:pt x="192" y="0"/>
                </a:lnTo>
                <a:lnTo>
                  <a:pt x="384"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400">
              <a:latin typeface="Arial" panose="020B0604020202020204" pitchFamily="34" charset="0"/>
              <a:cs typeface="Arial" panose="020B0604020202020204" pitchFamily="34" charset="0"/>
            </a:endParaRPr>
          </a:p>
        </p:txBody>
      </p:sp>
      <p:sp>
        <p:nvSpPr>
          <p:cNvPr id="354644" name="Text Box 340"/>
          <p:cNvSpPr txBox="1">
            <a:spLocks noChangeArrowheads="1"/>
          </p:cNvSpPr>
          <p:nvPr/>
        </p:nvSpPr>
        <p:spPr bwMode="auto">
          <a:xfrm>
            <a:off x="3657600" y="854075"/>
            <a:ext cx="1447832"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cs-CZ" altLang="cs-CZ" sz="1400" b="1" dirty="0">
                <a:latin typeface="Arial" panose="020B0604020202020204" pitchFamily="34" charset="0"/>
                <a:cs typeface="Arial" panose="020B0604020202020204" pitchFamily="34" charset="0"/>
              </a:rPr>
              <a:t>Poraněná kůže</a:t>
            </a:r>
            <a:endParaRPr lang="en-US" altLang="cs-CZ" sz="1400" b="1" dirty="0">
              <a:latin typeface="Arial" panose="020B0604020202020204" pitchFamily="34" charset="0"/>
              <a:cs typeface="Arial" panose="020B0604020202020204" pitchFamily="34" charset="0"/>
            </a:endParaRPr>
          </a:p>
        </p:txBody>
      </p:sp>
      <p:sp>
        <p:nvSpPr>
          <p:cNvPr id="354645" name="Text Box 341"/>
          <p:cNvSpPr txBox="1">
            <a:spLocks noChangeArrowheads="1"/>
          </p:cNvSpPr>
          <p:nvPr/>
        </p:nvSpPr>
        <p:spPr bwMode="auto">
          <a:xfrm>
            <a:off x="3375025" y="1260475"/>
            <a:ext cx="968535"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cs-CZ" altLang="cs-CZ" sz="1400" b="1" dirty="0">
                <a:latin typeface="Arial" panose="020B0604020202020204" pitchFamily="34" charset="0"/>
                <a:cs typeface="Arial" panose="020B0604020202020204" pitchFamily="34" charset="0"/>
              </a:rPr>
              <a:t>Fagocyty</a:t>
            </a:r>
            <a:endParaRPr lang="en-US" altLang="cs-CZ" sz="1400" b="1" dirty="0">
              <a:latin typeface="Arial" panose="020B0604020202020204" pitchFamily="34" charset="0"/>
              <a:cs typeface="Arial" panose="020B0604020202020204" pitchFamily="34" charset="0"/>
            </a:endParaRPr>
          </a:p>
        </p:txBody>
      </p:sp>
      <p:sp>
        <p:nvSpPr>
          <p:cNvPr id="354653" name="Text Box 349"/>
          <p:cNvSpPr txBox="1">
            <a:spLocks noChangeArrowheads="1"/>
          </p:cNvSpPr>
          <p:nvPr/>
        </p:nvSpPr>
        <p:spPr bwMode="auto">
          <a:xfrm>
            <a:off x="5102225" y="1559510"/>
            <a:ext cx="3886200"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285750" indent="-285750">
              <a:buFont typeface="Arial" panose="020B0604020202020204" pitchFamily="34" charset="0"/>
              <a:buChar char="•"/>
            </a:pPr>
            <a:r>
              <a:rPr lang="cs-CZ" altLang="cs-CZ" sz="1400" b="1" dirty="0">
                <a:latin typeface="Arial" panose="020B0604020202020204" pitchFamily="34" charset="0"/>
                <a:cs typeface="Arial" panose="020B0604020202020204" pitchFamily="34" charset="0"/>
              </a:rPr>
              <a:t>Chemotaxe a extravazace leukocytů</a:t>
            </a:r>
            <a:r>
              <a:rPr lang="cs-CZ" altLang="cs-CZ" sz="1400" dirty="0">
                <a:latin typeface="Arial" panose="020B0604020202020204" pitchFamily="34" charset="0"/>
                <a:cs typeface="Arial" panose="020B0604020202020204" pitchFamily="34" charset="0"/>
              </a:rPr>
              <a:t> </a:t>
            </a:r>
            <a:endParaRPr lang="en-US" altLang="cs-CZ" sz="1400" dirty="0">
              <a:latin typeface="Arial" panose="020B0604020202020204" pitchFamily="34" charset="0"/>
              <a:cs typeface="Arial" panose="020B0604020202020204" pitchFamily="34" charset="0"/>
            </a:endParaRPr>
          </a:p>
        </p:txBody>
      </p:sp>
      <p:sp>
        <p:nvSpPr>
          <p:cNvPr id="354655" name="Text Box 351"/>
          <p:cNvSpPr txBox="1">
            <a:spLocks noChangeArrowheads="1"/>
          </p:cNvSpPr>
          <p:nvPr/>
        </p:nvSpPr>
        <p:spPr bwMode="auto">
          <a:xfrm>
            <a:off x="-519891" y="6617901"/>
            <a:ext cx="2133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cs-CZ" sz="1200" b="1"/>
              <a:t>motifolio.com</a:t>
            </a:r>
            <a:endParaRPr lang="en-US" altLang="cs-CZ" sz="1200"/>
          </a:p>
        </p:txBody>
      </p:sp>
      <p:sp>
        <p:nvSpPr>
          <p:cNvPr id="279" name="Obdélník 278"/>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TextovéPole 279"/>
          <p:cNvSpPr txBox="1"/>
          <p:nvPr/>
        </p:nvSpPr>
        <p:spPr>
          <a:xfrm>
            <a:off x="44285" y="43002"/>
            <a:ext cx="4318811" cy="400110"/>
          </a:xfrm>
          <a:prstGeom prst="rect">
            <a:avLst/>
          </a:prstGeom>
          <a:noFill/>
          <a:ln>
            <a:noFill/>
          </a:ln>
        </p:spPr>
        <p:txBody>
          <a:bodyPr wrap="none" rtlCol="0">
            <a:spAutoFit/>
          </a:bodyPr>
          <a:lstStyle/>
          <a:p>
            <a:r>
              <a:rPr lang="en-US" sz="2000" b="1" dirty="0">
                <a:latin typeface="Arial" panose="020B0604020202020204" pitchFamily="34" charset="0"/>
                <a:cs typeface="Arial" panose="020B0604020202020204" pitchFamily="34" charset="0"/>
              </a:rPr>
              <a:t>EPITELI</a:t>
            </a:r>
            <a:r>
              <a:rPr lang="cs-CZ" sz="2000" b="1" dirty="0">
                <a:latin typeface="Arial" panose="020B0604020202020204" pitchFamily="34" charset="0"/>
                <a:cs typeface="Arial" panose="020B0604020202020204" pitchFamily="34" charset="0"/>
              </a:rPr>
              <a:t>Á</a:t>
            </a:r>
            <a:r>
              <a:rPr lang="en-US" sz="2000" b="1" dirty="0">
                <a:latin typeface="Arial" panose="020B0604020202020204" pitchFamily="34" charset="0"/>
                <a:cs typeface="Arial" panose="020B0604020202020204" pitchFamily="34" charset="0"/>
              </a:rPr>
              <a:t>L</a:t>
            </a:r>
            <a:r>
              <a:rPr lang="cs-CZ" sz="2000" b="1" dirty="0">
                <a:latin typeface="Arial" panose="020B0604020202020204" pitchFamily="34" charset="0"/>
                <a:cs typeface="Arial" panose="020B0604020202020204" pitchFamily="34" charset="0"/>
              </a:rPr>
              <a:t>NÍ</a:t>
            </a:r>
            <a:r>
              <a:rPr lang="en-US" sz="2000" b="1" dirty="0">
                <a:latin typeface="Arial" panose="020B0604020202020204" pitchFamily="34" charset="0"/>
                <a:cs typeface="Arial" panose="020B0604020202020204" pitchFamily="34" charset="0"/>
              </a:rPr>
              <a:t> IMUN</a:t>
            </a:r>
            <a:r>
              <a:rPr lang="cs-CZ" sz="2000" b="1" dirty="0">
                <a:latin typeface="Arial" panose="020B0604020202020204" pitchFamily="34" charset="0"/>
                <a:cs typeface="Arial" panose="020B0604020202020204" pitchFamily="34" charset="0"/>
              </a:rPr>
              <a:t>ITNÍ ODPOVĚĎ</a:t>
            </a:r>
            <a:endParaRPr lang="en-US" sz="2000" b="1" dirty="0">
              <a:latin typeface="Arial" panose="020B0604020202020204" pitchFamily="34" charset="0"/>
              <a:cs typeface="Arial" panose="020B0604020202020204" pitchFamily="34" charset="0"/>
            </a:endParaRPr>
          </a:p>
        </p:txBody>
      </p:sp>
      <p:sp>
        <p:nvSpPr>
          <p:cNvPr id="281" name="Text Box 349"/>
          <p:cNvSpPr txBox="1">
            <a:spLocks noChangeArrowheads="1"/>
          </p:cNvSpPr>
          <p:nvPr/>
        </p:nvSpPr>
        <p:spPr bwMode="auto">
          <a:xfrm>
            <a:off x="5102225" y="1958975"/>
            <a:ext cx="3886200" cy="2246769"/>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285750" indent="-285750">
              <a:buFont typeface="Arial" panose="020B0604020202020204" pitchFamily="34" charset="0"/>
              <a:buChar char="•"/>
            </a:pPr>
            <a:r>
              <a:rPr lang="cs-CZ" altLang="cs-CZ" sz="1400" dirty="0">
                <a:latin typeface="Arial" panose="020B0604020202020204" pitchFamily="34" charset="0"/>
                <a:cs typeface="Arial" panose="020B0604020202020204" pitchFamily="34" charset="0"/>
              </a:rPr>
              <a:t>Prozánětlivé </a:t>
            </a:r>
            <a:r>
              <a:rPr lang="cs-CZ" altLang="cs-CZ" sz="1400" b="1" dirty="0">
                <a:latin typeface="Arial" panose="020B0604020202020204" pitchFamily="34" charset="0"/>
                <a:cs typeface="Arial" panose="020B0604020202020204" pitchFamily="34" charset="0"/>
              </a:rPr>
              <a:t>cytokiny</a:t>
            </a:r>
          </a:p>
          <a:p>
            <a:pPr marL="285750" indent="-285750">
              <a:buFontTx/>
              <a:buChar char="-"/>
            </a:pPr>
            <a:r>
              <a:rPr lang="cs-CZ" altLang="cs-CZ" sz="1400" dirty="0" err="1">
                <a:latin typeface="Arial" panose="020B0604020202020204" pitchFamily="34" charset="0"/>
                <a:cs typeface="Arial" panose="020B0604020202020204" pitchFamily="34" charset="0"/>
              </a:rPr>
              <a:t>interleukiny</a:t>
            </a:r>
            <a:r>
              <a:rPr lang="cs-CZ" altLang="cs-CZ" sz="1400" dirty="0">
                <a:latin typeface="Arial" panose="020B0604020202020204" pitchFamily="34" charset="0"/>
                <a:cs typeface="Arial" panose="020B0604020202020204" pitchFamily="34" charset="0"/>
              </a:rPr>
              <a:t> (</a:t>
            </a:r>
            <a:r>
              <a:rPr lang="cs-CZ" altLang="cs-CZ" sz="1400" dirty="0" err="1">
                <a:latin typeface="Arial" panose="020B0604020202020204" pitchFamily="34" charset="0"/>
                <a:cs typeface="Arial" panose="020B0604020202020204" pitchFamily="34" charset="0"/>
              </a:rPr>
              <a:t>e.g</a:t>
            </a:r>
            <a:r>
              <a:rPr lang="cs-CZ" altLang="cs-CZ" sz="1400" dirty="0">
                <a:latin typeface="Arial" panose="020B0604020202020204" pitchFamily="34" charset="0"/>
                <a:cs typeface="Arial" panose="020B0604020202020204" pitchFamily="34" charset="0"/>
              </a:rPr>
              <a:t>. IL-1, IL-8)</a:t>
            </a:r>
          </a:p>
          <a:p>
            <a:pPr marL="285750" indent="-285750">
              <a:buFontTx/>
              <a:buChar char="-"/>
            </a:pPr>
            <a:r>
              <a:rPr lang="cs-CZ" altLang="cs-CZ" sz="1400" dirty="0" err="1">
                <a:latin typeface="Arial" panose="020B0604020202020204" pitchFamily="34" charset="0"/>
                <a:cs typeface="Arial" panose="020B0604020202020204" pitchFamily="34" charset="0"/>
              </a:rPr>
              <a:t>TNFa</a:t>
            </a:r>
            <a:r>
              <a:rPr lang="cs-CZ" altLang="cs-CZ" sz="1400" dirty="0">
                <a:latin typeface="Arial" panose="020B0604020202020204" pitchFamily="34" charset="0"/>
                <a:cs typeface="Arial" panose="020B0604020202020204" pitchFamily="34" charset="0"/>
              </a:rPr>
              <a:t>, </a:t>
            </a:r>
            <a:r>
              <a:rPr lang="cs-CZ" altLang="cs-CZ" sz="1400" dirty="0" err="1">
                <a:latin typeface="Arial" panose="020B0604020202020204" pitchFamily="34" charset="0"/>
                <a:cs typeface="Arial" panose="020B0604020202020204" pitchFamily="34" charset="0"/>
              </a:rPr>
              <a:t>TGFb</a:t>
            </a:r>
            <a:endParaRPr lang="cs-CZ" altLang="cs-CZ" sz="1400" dirty="0">
              <a:latin typeface="Arial" panose="020B0604020202020204" pitchFamily="34" charset="0"/>
              <a:cs typeface="Arial" panose="020B0604020202020204" pitchFamily="34" charset="0"/>
            </a:endParaRPr>
          </a:p>
          <a:p>
            <a:pPr marL="285750" indent="-285750">
              <a:buFontTx/>
              <a:buChar char="-"/>
            </a:pPr>
            <a:r>
              <a:rPr lang="cs-CZ" altLang="cs-CZ" sz="1400" dirty="0">
                <a:latin typeface="Arial" panose="020B0604020202020204" pitchFamily="34" charset="0"/>
                <a:cs typeface="Arial" panose="020B0604020202020204" pitchFamily="34" charset="0"/>
              </a:rPr>
              <a:t>Interferony (</a:t>
            </a:r>
            <a:r>
              <a:rPr lang="cs-CZ" altLang="cs-CZ" sz="1400" dirty="0" err="1">
                <a:latin typeface="Arial" panose="020B0604020202020204" pitchFamily="34" charset="0"/>
                <a:cs typeface="Arial" panose="020B0604020202020204" pitchFamily="34" charset="0"/>
              </a:rPr>
              <a:t>IFNg</a:t>
            </a:r>
            <a:r>
              <a:rPr lang="cs-CZ" altLang="cs-CZ" sz="1400" dirty="0">
                <a:latin typeface="Arial" panose="020B0604020202020204" pitchFamily="34" charset="0"/>
                <a:cs typeface="Arial" panose="020B0604020202020204" pitchFamily="34" charset="0"/>
              </a:rPr>
              <a:t>)</a:t>
            </a:r>
          </a:p>
          <a:p>
            <a:endParaRPr lang="cs-CZ" altLang="cs-CZ"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altLang="cs-CZ" sz="1400" dirty="0">
                <a:latin typeface="Arial" panose="020B0604020202020204" pitchFamily="34" charset="0"/>
                <a:cs typeface="Arial" panose="020B0604020202020204" pitchFamily="34" charset="0"/>
              </a:rPr>
              <a:t>Další signální molekuly</a:t>
            </a:r>
          </a:p>
          <a:p>
            <a:pPr marL="285750" indent="-285750">
              <a:buFontTx/>
              <a:buChar char="-"/>
            </a:pPr>
            <a:r>
              <a:rPr lang="cs-CZ" altLang="cs-CZ" sz="1400" dirty="0">
                <a:latin typeface="Arial" panose="020B0604020202020204" pitchFamily="34" charset="0"/>
                <a:cs typeface="Arial" panose="020B0604020202020204" pitchFamily="34" charset="0"/>
              </a:rPr>
              <a:t>prostaglandiny</a:t>
            </a:r>
          </a:p>
          <a:p>
            <a:pPr marL="285750" indent="-285750">
              <a:buFontTx/>
              <a:buChar char="-"/>
            </a:pPr>
            <a:r>
              <a:rPr lang="cs-CZ" altLang="cs-CZ" sz="1400" dirty="0">
                <a:latin typeface="Arial" panose="020B0604020202020204" pitchFamily="34" charset="0"/>
                <a:cs typeface="Arial" panose="020B0604020202020204" pitchFamily="34" charset="0"/>
              </a:rPr>
              <a:t>GM-CSF, M-CSF</a:t>
            </a:r>
          </a:p>
          <a:p>
            <a:endParaRPr lang="cs-CZ" altLang="cs-CZ" sz="1400" dirty="0">
              <a:latin typeface="Arial" panose="020B0604020202020204" pitchFamily="34" charset="0"/>
              <a:cs typeface="Arial" panose="020B0604020202020204" pitchFamily="34" charset="0"/>
            </a:endParaRPr>
          </a:p>
          <a:p>
            <a:r>
              <a:rPr lang="cs-CZ" altLang="cs-CZ" sz="1400" dirty="0">
                <a:latin typeface="Arial" panose="020B0604020202020204" pitchFamily="34" charset="0"/>
                <a:cs typeface="Arial" panose="020B0604020202020204" pitchFamily="34" charset="0"/>
              </a:rPr>
              <a:t>A řada dalších</a:t>
            </a:r>
            <a:endParaRPr lang="en-US" altLang="cs-CZ" sz="1400" dirty="0">
              <a:latin typeface="Arial" panose="020B0604020202020204" pitchFamily="34" charset="0"/>
              <a:cs typeface="Arial" panose="020B0604020202020204" pitchFamily="34" charset="0"/>
            </a:endParaRPr>
          </a:p>
        </p:txBody>
      </p:sp>
      <p:pic>
        <p:nvPicPr>
          <p:cNvPr id="282" name="Picture 2" descr="plasmacytoid dendritic cell product IFN cartoon immunolog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7312" y="4389120"/>
            <a:ext cx="2423160" cy="242316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Přímá spojnice 2">
            <a:extLst>
              <a:ext uri="{FF2B5EF4-FFF2-40B4-BE49-F238E27FC236}">
                <a16:creationId xmlns:a16="http://schemas.microsoft.com/office/drawing/2014/main" id="{C1E9971E-AB67-A530-09D7-059710BF369C}"/>
              </a:ext>
            </a:extLst>
          </p:cNvPr>
          <p:cNvCxnSpPr>
            <a:cxnSpLocks/>
            <a:endCxn id="4" idx="2"/>
          </p:cNvCxnSpPr>
          <p:nvPr/>
        </p:nvCxnSpPr>
        <p:spPr>
          <a:xfrm flipH="1" flipV="1">
            <a:off x="568966" y="1665464"/>
            <a:ext cx="801047" cy="817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Box 341">
            <a:extLst>
              <a:ext uri="{FF2B5EF4-FFF2-40B4-BE49-F238E27FC236}">
                <a16:creationId xmlns:a16="http://schemas.microsoft.com/office/drawing/2014/main" id="{FFCBF7BB-EB3D-7ACB-C74B-0B8FBAFFCF77}"/>
              </a:ext>
            </a:extLst>
          </p:cNvPr>
          <p:cNvSpPr txBox="1">
            <a:spLocks noChangeArrowheads="1"/>
          </p:cNvSpPr>
          <p:nvPr/>
        </p:nvSpPr>
        <p:spPr bwMode="auto">
          <a:xfrm>
            <a:off x="-5070" y="1357687"/>
            <a:ext cx="1148071" cy="30777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cs-CZ" altLang="cs-CZ" sz="1400" b="1" dirty="0">
                <a:latin typeface="Arial" panose="020B0604020202020204" pitchFamily="34" charset="0"/>
                <a:cs typeface="Arial" panose="020B0604020202020204" pitchFamily="34" charset="0"/>
              </a:rPr>
              <a:t>Fibroblasty</a:t>
            </a:r>
            <a:endParaRPr lang="en-US" altLang="cs-CZ"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360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5" name="Text Box 3">
            <a:extLst>
              <a:ext uri="{FF2B5EF4-FFF2-40B4-BE49-F238E27FC236}">
                <a16:creationId xmlns:a16="http://schemas.microsoft.com/office/drawing/2014/main" id="{2F6114F2-1D6B-4BA5-970F-CA668439863C}"/>
              </a:ext>
            </a:extLst>
          </p:cNvPr>
          <p:cNvSpPr txBox="1">
            <a:spLocks noChangeArrowheads="1"/>
          </p:cNvSpPr>
          <p:nvPr/>
        </p:nvSpPr>
        <p:spPr bwMode="auto">
          <a:xfrm>
            <a:off x="-11888" y="680912"/>
            <a:ext cx="41621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1" hangingPunct="1">
              <a:buFont typeface="Arial" panose="020B0604020202020204" pitchFamily="34" charset="0"/>
              <a:buChar char="•"/>
              <a:defRPr/>
            </a:pPr>
            <a:r>
              <a:rPr lang="cs-CZ" altLang="cs-CZ" dirty="0">
                <a:solidFill>
                  <a:srgbClr val="020202"/>
                </a:solidFill>
                <a:effectLst>
                  <a:outerShdw blurRad="38100" dist="38100" dir="2700000" algn="tl">
                    <a:srgbClr val="FFFFFF"/>
                  </a:outerShdw>
                </a:effectLst>
                <a:latin typeface="Arial" charset="0"/>
              </a:rPr>
              <a:t>Venózní sinusy červené pulpy</a:t>
            </a:r>
          </a:p>
          <a:p>
            <a:pPr marL="285750" indent="-285750" eaLnBrk="1" hangingPunct="1">
              <a:buFont typeface="Arial" panose="020B0604020202020204" pitchFamily="34" charset="0"/>
              <a:buChar char="•"/>
              <a:defRPr/>
            </a:pPr>
            <a:r>
              <a:rPr lang="cs-CZ" altLang="cs-CZ" dirty="0">
                <a:solidFill>
                  <a:srgbClr val="020202"/>
                </a:solidFill>
                <a:effectLst>
                  <a:outerShdw blurRad="38100" dist="38100" dir="2700000" algn="tl">
                    <a:srgbClr val="FFFFFF"/>
                  </a:outerShdw>
                </a:effectLst>
                <a:latin typeface="Arial" charset="0"/>
              </a:rPr>
              <a:t>Odstranění abnormálních erytrocytů</a:t>
            </a:r>
          </a:p>
        </p:txBody>
      </p:sp>
      <p:sp>
        <p:nvSpPr>
          <p:cNvPr id="47110" name="TextovéPole 7"/>
          <p:cNvSpPr txBox="1">
            <a:spLocks noChangeArrowheads="1"/>
          </p:cNvSpPr>
          <p:nvPr/>
        </p:nvSpPr>
        <p:spPr bwMode="auto">
          <a:xfrm>
            <a:off x="8121650" y="6510338"/>
            <a:ext cx="9080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FEFEEC"/>
                </a:solidFill>
              </a:rPr>
              <a:t>Ross, Romrell</a:t>
            </a:r>
            <a:endParaRPr lang="cs-CZ" altLang="cs-CZ" sz="1800">
              <a:solidFill>
                <a:srgbClr val="FEFEEC"/>
              </a:solidFill>
            </a:endParaRPr>
          </a:p>
        </p:txBody>
      </p:sp>
      <p:sp>
        <p:nvSpPr>
          <p:cNvPr id="47111" name="TextovéPole 8"/>
          <p:cNvSpPr txBox="1">
            <a:spLocks noChangeArrowheads="1"/>
          </p:cNvSpPr>
          <p:nvPr/>
        </p:nvSpPr>
        <p:spPr bwMode="auto">
          <a:xfrm>
            <a:off x="4643438" y="295275"/>
            <a:ext cx="879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spcBef>
                <a:spcPct val="0"/>
              </a:spcBef>
              <a:buClrTx/>
              <a:buFontTx/>
              <a:buNone/>
            </a:pPr>
            <a:r>
              <a:rPr lang="cs-CZ" altLang="cs-CZ" sz="800">
                <a:solidFill>
                  <a:srgbClr val="020202"/>
                </a:solidFill>
              </a:rPr>
              <a:t>Fawcett, Jensh</a:t>
            </a:r>
            <a:endParaRPr lang="cs-CZ" altLang="cs-CZ" sz="1600">
              <a:solidFill>
                <a:srgbClr val="020202"/>
              </a:solidFill>
            </a:endParaRPr>
          </a:p>
        </p:txBody>
      </p:sp>
      <p:sp>
        <p:nvSpPr>
          <p:cNvPr id="2" name="Obdélník 1">
            <a:extLst>
              <a:ext uri="{FF2B5EF4-FFF2-40B4-BE49-F238E27FC236}">
                <a16:creationId xmlns:a16="http://schemas.microsoft.com/office/drawing/2014/main" id="{82018465-C846-486A-A81C-DDD4EC6FE25D}"/>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80284805-21AF-4FA8-B6BB-00F38F1176CE}"/>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pic>
        <p:nvPicPr>
          <p:cNvPr id="9220" name="Picture 4" descr="Frontiers | Splenic Macrophage Subsets and Their Function during  Blood-Borne Infections | Immunology">
            <a:extLst>
              <a:ext uri="{FF2B5EF4-FFF2-40B4-BE49-F238E27FC236}">
                <a16:creationId xmlns:a16="http://schemas.microsoft.com/office/drawing/2014/main" id="{9753398A-E8D6-4029-95A6-0FC4E98AB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869"/>
          <a:stretch/>
        </p:blipFill>
        <p:spPr bwMode="auto">
          <a:xfrm>
            <a:off x="25846" y="1846898"/>
            <a:ext cx="3831836" cy="46634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0128_0001">
            <a:extLst>
              <a:ext uri="{FF2B5EF4-FFF2-40B4-BE49-F238E27FC236}">
                <a16:creationId xmlns:a16="http://schemas.microsoft.com/office/drawing/2014/main" id="{73E1475E-7BCD-4ADD-8AFD-2BDA0B907561}"/>
              </a:ext>
            </a:extLst>
          </p:cNvPr>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l="17302" t="32971" r="39471" b="26756"/>
          <a:stretch>
            <a:fillRect/>
          </a:stretch>
        </p:blipFill>
        <p:spPr bwMode="auto">
          <a:xfrm>
            <a:off x="4905098" y="3847009"/>
            <a:ext cx="4124602" cy="277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Lymfatický systém - 18">
            <a:extLst>
              <a:ext uri="{FF2B5EF4-FFF2-40B4-BE49-F238E27FC236}">
                <a16:creationId xmlns:a16="http://schemas.microsoft.com/office/drawing/2014/main" id="{EB0B41C9-BD3B-43EE-8C32-AC9B0FD79646}"/>
              </a:ext>
            </a:extLst>
          </p:cNvPr>
          <p:cNvPicPr>
            <a:picLocks noChangeAspect="1" noChangeArrowheads="1"/>
          </p:cNvPicPr>
          <p:nvPr/>
        </p:nvPicPr>
        <p:blipFill>
          <a:blip r:embed="rId6" cstate="print">
            <a:lum bright="12000" contrast="12000"/>
            <a:extLst>
              <a:ext uri="{28A0092B-C50C-407E-A947-70E740481C1C}">
                <a14:useLocalDpi xmlns:a14="http://schemas.microsoft.com/office/drawing/2010/main" val="0"/>
              </a:ext>
            </a:extLst>
          </a:blip>
          <a:srcRect l="6058"/>
          <a:stretch>
            <a:fillRect/>
          </a:stretch>
        </p:blipFill>
        <p:spPr bwMode="auto">
          <a:xfrm>
            <a:off x="4905098" y="816353"/>
            <a:ext cx="4084574" cy="277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926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0129_0001"/>
          <p:cNvPicPr>
            <a:picLocks noChangeAspect="1" noChangeArrowheads="1"/>
          </p:cNvPicPr>
          <p:nvPr/>
        </p:nvPicPr>
        <p:blipFill>
          <a:blip r:embed="rId3">
            <a:lum bright="6000"/>
            <a:extLst>
              <a:ext uri="{28A0092B-C50C-407E-A947-70E740481C1C}">
                <a14:useLocalDpi xmlns:a14="http://schemas.microsoft.com/office/drawing/2010/main" val="0"/>
              </a:ext>
            </a:extLst>
          </a:blip>
          <a:srcRect l="16470" t="16026" r="22296" b="21700"/>
          <a:stretch>
            <a:fillRect/>
          </a:stretch>
        </p:blipFill>
        <p:spPr bwMode="auto">
          <a:xfrm>
            <a:off x="3779838" y="260350"/>
            <a:ext cx="5191125"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5" name="Text Box 3">
            <a:extLst>
              <a:ext uri="{FF2B5EF4-FFF2-40B4-BE49-F238E27FC236}">
                <a16:creationId xmlns:a16="http://schemas.microsoft.com/office/drawing/2014/main" id="{C22AC069-6E57-4E78-834B-4460272795C5}"/>
              </a:ext>
            </a:extLst>
          </p:cNvPr>
          <p:cNvSpPr txBox="1">
            <a:spLocks noChangeArrowheads="1"/>
          </p:cNvSpPr>
          <p:nvPr/>
        </p:nvSpPr>
        <p:spPr bwMode="auto">
          <a:xfrm>
            <a:off x="66675" y="1804978"/>
            <a:ext cx="228600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cs-CZ" altLang="cs-CZ" sz="2000" dirty="0">
                <a:solidFill>
                  <a:srgbClr val="020202"/>
                </a:solidFill>
                <a:effectLst>
                  <a:outerShdw blurRad="38100" dist="38100" dir="2700000" algn="tl">
                    <a:srgbClr val="FFFFFF"/>
                  </a:outerShdw>
                </a:effectLst>
                <a:latin typeface="Arial" charset="0"/>
              </a:rPr>
              <a:t>venózní sinus</a:t>
            </a: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r>
              <a:rPr lang="cs-CZ" altLang="cs-CZ" sz="2000" dirty="0">
                <a:solidFill>
                  <a:srgbClr val="020202"/>
                </a:solidFill>
                <a:effectLst>
                  <a:outerShdw blurRad="38100" dist="38100" dir="2700000" algn="tl">
                    <a:srgbClr val="FFFFFF"/>
                  </a:outerShdw>
                </a:effectLst>
                <a:latin typeface="Arial" charset="0"/>
              </a:rPr>
              <a:t>retikulární buňka</a:t>
            </a: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endParaRPr lang="cs-CZ" altLang="cs-CZ" dirty="0">
              <a:solidFill>
                <a:srgbClr val="020202"/>
              </a:solidFill>
              <a:effectLst>
                <a:outerShdw blurRad="38100" dist="38100" dir="2700000" algn="tl">
                  <a:srgbClr val="FFFFFF"/>
                </a:outerShdw>
              </a:effectLst>
              <a:latin typeface="Arial" charset="0"/>
            </a:endParaRPr>
          </a:p>
          <a:p>
            <a:pPr eaLnBrk="1" hangingPunct="1">
              <a:defRPr/>
            </a:pPr>
            <a:r>
              <a:rPr lang="cs-CZ" altLang="cs-CZ" sz="2000" dirty="0">
                <a:solidFill>
                  <a:srgbClr val="020202"/>
                </a:solidFill>
                <a:effectLst>
                  <a:outerShdw blurRad="38100" dist="38100" dir="2700000" algn="tl">
                    <a:srgbClr val="FFFFFF"/>
                  </a:outerShdw>
                </a:effectLst>
                <a:latin typeface="Arial" charset="0"/>
              </a:rPr>
              <a:t>buňky v cirkulaci</a:t>
            </a:r>
          </a:p>
        </p:txBody>
      </p:sp>
      <p:sp>
        <p:nvSpPr>
          <p:cNvPr id="49156" name="Line 4"/>
          <p:cNvSpPr>
            <a:spLocks noChangeShapeType="1"/>
          </p:cNvSpPr>
          <p:nvPr/>
        </p:nvSpPr>
        <p:spPr bwMode="auto">
          <a:xfrm>
            <a:off x="2124075" y="2133600"/>
            <a:ext cx="2232025" cy="358775"/>
          </a:xfrm>
          <a:prstGeom prst="line">
            <a:avLst/>
          </a:prstGeom>
          <a:noFill/>
          <a:ln w="19050">
            <a:solidFill>
              <a:srgbClr val="CC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7" name="Line 5"/>
          <p:cNvSpPr>
            <a:spLocks noChangeShapeType="1"/>
          </p:cNvSpPr>
          <p:nvPr/>
        </p:nvSpPr>
        <p:spPr bwMode="auto">
          <a:xfrm>
            <a:off x="2352675" y="4503794"/>
            <a:ext cx="3514725" cy="4706"/>
          </a:xfrm>
          <a:prstGeom prst="line">
            <a:avLst/>
          </a:prstGeom>
          <a:noFill/>
          <a:ln w="19050">
            <a:solidFill>
              <a:srgbClr val="CC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8" name="Line 6"/>
          <p:cNvSpPr>
            <a:spLocks noChangeShapeType="1"/>
          </p:cNvSpPr>
          <p:nvPr/>
        </p:nvSpPr>
        <p:spPr bwMode="auto">
          <a:xfrm flipV="1">
            <a:off x="1835150" y="4868863"/>
            <a:ext cx="4752975" cy="1152525"/>
          </a:xfrm>
          <a:prstGeom prst="line">
            <a:avLst/>
          </a:prstGeom>
          <a:noFill/>
          <a:ln w="19050">
            <a:solidFill>
              <a:srgbClr val="CC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9" name="Line 7"/>
          <p:cNvSpPr>
            <a:spLocks noChangeShapeType="1"/>
          </p:cNvSpPr>
          <p:nvPr/>
        </p:nvSpPr>
        <p:spPr bwMode="auto">
          <a:xfrm flipV="1">
            <a:off x="1835150" y="5949950"/>
            <a:ext cx="4897438" cy="71438"/>
          </a:xfrm>
          <a:prstGeom prst="line">
            <a:avLst/>
          </a:prstGeom>
          <a:noFill/>
          <a:ln w="19050">
            <a:solidFill>
              <a:srgbClr val="CC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0" name="Line 8"/>
          <p:cNvSpPr>
            <a:spLocks noChangeShapeType="1"/>
          </p:cNvSpPr>
          <p:nvPr/>
        </p:nvSpPr>
        <p:spPr bwMode="auto">
          <a:xfrm flipV="1">
            <a:off x="1835150" y="4868863"/>
            <a:ext cx="2520950" cy="1152525"/>
          </a:xfrm>
          <a:prstGeom prst="line">
            <a:avLst/>
          </a:prstGeom>
          <a:noFill/>
          <a:ln w="19050">
            <a:solidFill>
              <a:srgbClr val="CC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1" name="TextovéPole 8"/>
          <p:cNvSpPr txBox="1">
            <a:spLocks noChangeArrowheads="1"/>
          </p:cNvSpPr>
          <p:nvPr/>
        </p:nvSpPr>
        <p:spPr bwMode="auto">
          <a:xfrm>
            <a:off x="8121650" y="6510338"/>
            <a:ext cx="9080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FEFEEC"/>
                </a:solidFill>
              </a:rPr>
              <a:t>Ross, Romrell</a:t>
            </a:r>
            <a:endParaRPr lang="cs-CZ" altLang="cs-CZ" sz="1800">
              <a:solidFill>
                <a:srgbClr val="FEFEEC"/>
              </a:solidFill>
            </a:endParaRPr>
          </a:p>
        </p:txBody>
      </p:sp>
      <p:sp>
        <p:nvSpPr>
          <p:cNvPr id="2" name="Obdélník 1">
            <a:extLst>
              <a:ext uri="{FF2B5EF4-FFF2-40B4-BE49-F238E27FC236}">
                <a16:creationId xmlns:a16="http://schemas.microsoft.com/office/drawing/2014/main" id="{39FD27F5-ECD2-4F71-B0B4-345DB2FD2E7C}"/>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FD8C7C50-F186-41F1-A2CB-EE1D981D94B7}"/>
              </a:ext>
            </a:extLst>
          </p:cNvPr>
          <p:cNvSpPr txBox="1"/>
          <p:nvPr/>
        </p:nvSpPr>
        <p:spPr>
          <a:xfrm>
            <a:off x="44285" y="43002"/>
            <a:ext cx="210038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(LIEN)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977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0133_0001"/>
          <p:cNvPicPr>
            <a:picLocks noChangeAspect="1" noChangeArrowheads="1"/>
          </p:cNvPicPr>
          <p:nvPr/>
        </p:nvPicPr>
        <p:blipFill>
          <a:blip r:embed="rId3">
            <a:lum contrast="12000"/>
            <a:extLst>
              <a:ext uri="{28A0092B-C50C-407E-A947-70E740481C1C}">
                <a14:useLocalDpi xmlns:a14="http://schemas.microsoft.com/office/drawing/2010/main" val="0"/>
              </a:ext>
            </a:extLst>
          </a:blip>
          <a:srcRect l="45352" t="14023" r="10651" b="17821"/>
          <a:stretch>
            <a:fillRect/>
          </a:stretch>
        </p:blipFill>
        <p:spPr bwMode="auto">
          <a:xfrm>
            <a:off x="34925" y="1101725"/>
            <a:ext cx="5689600"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4" name="Text Box 4">
            <a:extLst>
              <a:ext uri="{FF2B5EF4-FFF2-40B4-BE49-F238E27FC236}">
                <a16:creationId xmlns:a16="http://schemas.microsoft.com/office/drawing/2014/main" id="{DDC03382-3936-4CCE-8C9B-496550F84A92}"/>
              </a:ext>
            </a:extLst>
          </p:cNvPr>
          <p:cNvSpPr txBox="1">
            <a:spLocks noChangeArrowheads="1"/>
          </p:cNvSpPr>
          <p:nvPr/>
        </p:nvSpPr>
        <p:spPr bwMode="auto">
          <a:xfrm>
            <a:off x="5724525" y="1100138"/>
            <a:ext cx="3282315" cy="430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1" hangingPunct="1">
              <a:lnSpc>
                <a:spcPct val="150000"/>
              </a:lnSpc>
              <a:spcBef>
                <a:spcPct val="20000"/>
              </a:spcBef>
              <a:buFont typeface="Arial" panose="020B0604020202020204" pitchFamily="34" charset="0"/>
              <a:buChar char="•"/>
              <a:defRPr/>
            </a:pPr>
            <a:r>
              <a:rPr lang="cs-CZ" altLang="cs-CZ" sz="1600" dirty="0">
                <a:effectLst>
                  <a:outerShdw blurRad="38100" dist="38100" dir="2700000" algn="tl">
                    <a:srgbClr val="FFFFFF"/>
                  </a:outerShdw>
                </a:effectLst>
                <a:latin typeface="Arial" charset="0"/>
              </a:rPr>
              <a:t>a. </a:t>
            </a:r>
            <a:r>
              <a:rPr lang="cs-CZ" altLang="cs-CZ" sz="1600" dirty="0" err="1">
                <a:effectLst>
                  <a:outerShdw blurRad="38100" dist="38100" dir="2700000" algn="tl">
                    <a:srgbClr val="FFFFFF"/>
                  </a:outerShdw>
                </a:effectLst>
                <a:latin typeface="Arial" charset="0"/>
              </a:rPr>
              <a:t>lienalis</a:t>
            </a:r>
            <a:endParaRPr lang="cs-CZ" altLang="cs-CZ" sz="1600" dirty="0">
              <a:effectLst>
                <a:outerShdw blurRad="38100" dist="38100" dir="2700000" algn="tl">
                  <a:srgbClr val="FFFFFF"/>
                </a:outerShdw>
              </a:effectLst>
              <a:latin typeface="Arial" charset="0"/>
            </a:endParaRPr>
          </a:p>
          <a:p>
            <a:pPr marL="285750" indent="-285750" eaLnBrk="1" hangingPunct="1">
              <a:lnSpc>
                <a:spcPct val="150000"/>
              </a:lnSpc>
              <a:spcBef>
                <a:spcPct val="20000"/>
              </a:spcBef>
              <a:buFont typeface="Arial" panose="020B0604020202020204" pitchFamily="34" charset="0"/>
              <a:buChar char="•"/>
              <a:defRPr/>
            </a:pPr>
            <a:r>
              <a:rPr lang="cs-CZ" altLang="cs-CZ" sz="1600" dirty="0" err="1">
                <a:effectLst>
                  <a:outerShdw blurRad="38100" dist="38100" dir="2700000" algn="tl">
                    <a:srgbClr val="FFFFFF"/>
                  </a:outerShdw>
                </a:effectLst>
                <a:latin typeface="Arial" charset="0"/>
              </a:rPr>
              <a:t>aa</a:t>
            </a:r>
            <a:r>
              <a:rPr lang="cs-CZ" altLang="cs-CZ" sz="1600" dirty="0">
                <a:effectLst>
                  <a:outerShdw blurRad="38100" dist="38100" dir="2700000" algn="tl">
                    <a:srgbClr val="FFFFFF"/>
                  </a:outerShdw>
                </a:effectLst>
                <a:latin typeface="Arial" charset="0"/>
              </a:rPr>
              <a:t>. </a:t>
            </a:r>
            <a:r>
              <a:rPr lang="cs-CZ" altLang="cs-CZ" sz="1600" dirty="0" err="1">
                <a:effectLst>
                  <a:outerShdw blurRad="38100" dist="38100" dir="2700000" algn="tl">
                    <a:srgbClr val="FFFFFF"/>
                  </a:outerShdw>
                </a:effectLst>
                <a:latin typeface="Arial" charset="0"/>
              </a:rPr>
              <a:t>trabeculares</a:t>
            </a:r>
            <a:endParaRPr lang="cs-CZ" altLang="cs-CZ" sz="1600" dirty="0">
              <a:effectLst>
                <a:outerShdw blurRad="38100" dist="38100" dir="2700000" algn="tl">
                  <a:srgbClr val="FFFFFF"/>
                </a:outerShdw>
              </a:effectLst>
              <a:latin typeface="Arial" charset="0"/>
            </a:endParaRPr>
          </a:p>
          <a:p>
            <a:pPr marL="285750" indent="-285750" eaLnBrk="1" hangingPunct="1">
              <a:lnSpc>
                <a:spcPct val="150000"/>
              </a:lnSpc>
              <a:spcBef>
                <a:spcPct val="20000"/>
              </a:spcBef>
              <a:buFont typeface="Arial" panose="020B0604020202020204" pitchFamily="34" charset="0"/>
              <a:buChar char="•"/>
              <a:defRPr/>
            </a:pPr>
            <a:r>
              <a:rPr lang="cs-CZ" altLang="cs-CZ" sz="1600" dirty="0" err="1">
                <a:effectLst>
                  <a:outerShdw blurRad="38100" dist="38100" dir="2700000" algn="tl">
                    <a:srgbClr val="FFFFFF"/>
                  </a:outerShdw>
                </a:effectLst>
                <a:latin typeface="Arial" charset="0"/>
              </a:rPr>
              <a:t>aa</a:t>
            </a:r>
            <a:r>
              <a:rPr lang="cs-CZ" altLang="cs-CZ" sz="1600" dirty="0">
                <a:effectLst>
                  <a:outerShdw blurRad="38100" dist="38100" dir="2700000" algn="tl">
                    <a:srgbClr val="FFFFFF"/>
                  </a:outerShdw>
                </a:effectLst>
                <a:latin typeface="Arial" charset="0"/>
              </a:rPr>
              <a:t>. </a:t>
            </a:r>
            <a:r>
              <a:rPr lang="cs-CZ" altLang="cs-CZ" sz="1600" dirty="0" err="1">
                <a:effectLst>
                  <a:outerShdw blurRad="38100" dist="38100" dir="2700000" algn="tl">
                    <a:srgbClr val="FFFFFF"/>
                  </a:outerShdw>
                </a:effectLst>
                <a:latin typeface="Arial" charset="0"/>
              </a:rPr>
              <a:t>centrales</a:t>
            </a:r>
            <a:r>
              <a:rPr lang="cs-CZ" altLang="cs-CZ" sz="1600" dirty="0">
                <a:effectLst>
                  <a:outerShdw blurRad="38100" dist="38100" dir="2700000" algn="tl">
                    <a:srgbClr val="FFFFFF"/>
                  </a:outerShdw>
                </a:effectLst>
                <a:latin typeface="Arial" charset="0"/>
              </a:rPr>
              <a:t> (centrální)</a:t>
            </a:r>
          </a:p>
          <a:p>
            <a:pPr marL="285750" indent="-285750" eaLnBrk="1" hangingPunct="1">
              <a:lnSpc>
                <a:spcPct val="150000"/>
              </a:lnSpc>
              <a:spcBef>
                <a:spcPct val="20000"/>
              </a:spcBef>
              <a:buFont typeface="Arial" panose="020B0604020202020204" pitchFamily="34" charset="0"/>
              <a:buChar char="•"/>
              <a:defRPr/>
            </a:pPr>
            <a:r>
              <a:rPr lang="cs-CZ" altLang="cs-CZ" sz="1600" dirty="0" err="1">
                <a:effectLst>
                  <a:outerShdw blurRad="38100" dist="38100" dir="2700000" algn="tl">
                    <a:srgbClr val="FFFFFF"/>
                  </a:outerShdw>
                </a:effectLst>
                <a:latin typeface="Arial" charset="0"/>
              </a:rPr>
              <a:t>arteriolae</a:t>
            </a:r>
            <a:r>
              <a:rPr lang="cs-CZ" altLang="cs-CZ" sz="1600" dirty="0">
                <a:effectLst>
                  <a:outerShdw blurRad="38100" dist="38100" dir="2700000" algn="tl">
                    <a:srgbClr val="FFFFFF"/>
                  </a:outerShdw>
                </a:effectLst>
                <a:latin typeface="Arial" charset="0"/>
              </a:rPr>
              <a:t> </a:t>
            </a:r>
            <a:r>
              <a:rPr lang="cs-CZ" altLang="cs-CZ" sz="1600" dirty="0" err="1">
                <a:effectLst>
                  <a:outerShdw blurRad="38100" dist="38100" dir="2700000" algn="tl">
                    <a:srgbClr val="FFFFFF"/>
                  </a:outerShdw>
                </a:effectLst>
                <a:latin typeface="Arial" charset="0"/>
              </a:rPr>
              <a:t>penicillatae</a:t>
            </a:r>
            <a:r>
              <a:rPr lang="cs-CZ" altLang="cs-CZ" sz="1600" dirty="0">
                <a:effectLst>
                  <a:outerShdw blurRad="38100" dist="38100" dir="2700000" algn="tl">
                    <a:srgbClr val="FFFFFF"/>
                  </a:outerShdw>
                </a:effectLst>
                <a:latin typeface="Arial" charset="0"/>
              </a:rPr>
              <a:t> (štětičkovité)</a:t>
            </a:r>
          </a:p>
          <a:p>
            <a:pPr marL="285750" indent="-285750" eaLnBrk="1" hangingPunct="1">
              <a:lnSpc>
                <a:spcPct val="150000"/>
              </a:lnSpc>
              <a:spcBef>
                <a:spcPct val="20000"/>
              </a:spcBef>
              <a:buFont typeface="Arial" panose="020B0604020202020204" pitchFamily="34" charset="0"/>
              <a:buChar char="•"/>
              <a:defRPr/>
            </a:pPr>
            <a:r>
              <a:rPr lang="cs-CZ" altLang="cs-CZ" sz="1200" i="1" dirty="0">
                <a:effectLst>
                  <a:outerShdw blurRad="38100" dist="38100" dir="2700000" algn="tl">
                    <a:srgbClr val="FFFFFF"/>
                  </a:outerShdw>
                </a:effectLst>
                <a:latin typeface="Arial" charset="0"/>
              </a:rPr>
              <a:t>(opouzdřené tepénky – </a:t>
            </a:r>
            <a:r>
              <a:rPr lang="cs-CZ" altLang="cs-CZ" sz="1200" i="1" dirty="0" err="1">
                <a:effectLst>
                  <a:outerShdw blurRad="38100" dist="38100" dir="2700000" algn="tl">
                    <a:srgbClr val="FFFFFF"/>
                  </a:outerShdw>
                </a:effectLst>
                <a:latin typeface="Arial" charset="0"/>
              </a:rPr>
              <a:t>Schweigger-Seidelova</a:t>
            </a:r>
            <a:r>
              <a:rPr lang="cs-CZ" altLang="cs-CZ" sz="1200" i="1" dirty="0">
                <a:effectLst>
                  <a:outerShdw blurRad="38100" dist="38100" dir="2700000" algn="tl">
                    <a:srgbClr val="FFFFFF"/>
                  </a:outerShdw>
                </a:effectLst>
                <a:latin typeface="Arial" charset="0"/>
              </a:rPr>
              <a:t> manžeta)</a:t>
            </a:r>
          </a:p>
          <a:p>
            <a:pPr marL="285750" indent="-285750" eaLnBrk="1" hangingPunct="1">
              <a:lnSpc>
                <a:spcPct val="150000"/>
              </a:lnSpc>
              <a:spcBef>
                <a:spcPct val="20000"/>
              </a:spcBef>
              <a:buFont typeface="Arial" panose="020B0604020202020204" pitchFamily="34" charset="0"/>
              <a:buChar char="•"/>
              <a:defRPr/>
            </a:pPr>
            <a:r>
              <a:rPr lang="cs-CZ" altLang="cs-CZ" sz="1600" dirty="0">
                <a:effectLst>
                  <a:outerShdw blurRad="38100" dist="38100" dir="2700000" algn="tl">
                    <a:srgbClr val="FFFFFF"/>
                  </a:outerShdw>
                </a:effectLst>
                <a:latin typeface="Arial" charset="0"/>
              </a:rPr>
              <a:t>venózní sinusy</a:t>
            </a:r>
          </a:p>
          <a:p>
            <a:pPr marL="285750" indent="-285750" eaLnBrk="1" hangingPunct="1">
              <a:lnSpc>
                <a:spcPct val="150000"/>
              </a:lnSpc>
              <a:spcBef>
                <a:spcPct val="20000"/>
              </a:spcBef>
              <a:buFont typeface="Arial" panose="020B0604020202020204" pitchFamily="34" charset="0"/>
              <a:buChar char="•"/>
              <a:defRPr/>
            </a:pPr>
            <a:r>
              <a:rPr lang="cs-CZ" altLang="cs-CZ" sz="1600" dirty="0">
                <a:effectLst>
                  <a:outerShdw blurRad="38100" dist="38100" dir="2700000" algn="tl">
                    <a:srgbClr val="FFFFFF"/>
                  </a:outerShdw>
                </a:effectLst>
                <a:latin typeface="Arial" charset="0"/>
              </a:rPr>
              <a:t>vény pulpy</a:t>
            </a:r>
          </a:p>
          <a:p>
            <a:pPr marL="285750" indent="-285750" eaLnBrk="1" hangingPunct="1">
              <a:lnSpc>
                <a:spcPct val="150000"/>
              </a:lnSpc>
              <a:spcBef>
                <a:spcPct val="20000"/>
              </a:spcBef>
              <a:buFont typeface="Arial" panose="020B0604020202020204" pitchFamily="34" charset="0"/>
              <a:buChar char="•"/>
              <a:defRPr/>
            </a:pPr>
            <a:r>
              <a:rPr lang="cs-CZ" altLang="cs-CZ" sz="1600" dirty="0" err="1">
                <a:effectLst>
                  <a:outerShdw blurRad="38100" dist="38100" dir="2700000" algn="tl">
                    <a:srgbClr val="FFFFFF"/>
                  </a:outerShdw>
                </a:effectLst>
                <a:latin typeface="Arial" charset="0"/>
              </a:rPr>
              <a:t>vv</a:t>
            </a:r>
            <a:r>
              <a:rPr lang="cs-CZ" altLang="cs-CZ" sz="1600" dirty="0">
                <a:effectLst>
                  <a:outerShdw blurRad="38100" dist="38100" dir="2700000" algn="tl">
                    <a:srgbClr val="FFFFFF"/>
                  </a:outerShdw>
                </a:effectLst>
                <a:latin typeface="Arial" charset="0"/>
              </a:rPr>
              <a:t>. </a:t>
            </a:r>
            <a:r>
              <a:rPr lang="cs-CZ" altLang="cs-CZ" sz="1600" dirty="0" err="1">
                <a:effectLst>
                  <a:outerShdw blurRad="38100" dist="38100" dir="2700000" algn="tl">
                    <a:srgbClr val="FFFFFF"/>
                  </a:outerShdw>
                </a:effectLst>
                <a:latin typeface="Arial" charset="0"/>
              </a:rPr>
              <a:t>trabeculares</a:t>
            </a:r>
            <a:endParaRPr lang="cs-CZ" altLang="cs-CZ" sz="1600" dirty="0">
              <a:effectLst>
                <a:outerShdw blurRad="38100" dist="38100" dir="2700000" algn="tl">
                  <a:srgbClr val="FFFFFF"/>
                </a:outerShdw>
              </a:effectLst>
              <a:latin typeface="Arial" charset="0"/>
            </a:endParaRPr>
          </a:p>
          <a:p>
            <a:pPr marL="285750" indent="-285750" eaLnBrk="1" hangingPunct="1">
              <a:lnSpc>
                <a:spcPct val="150000"/>
              </a:lnSpc>
              <a:spcBef>
                <a:spcPct val="20000"/>
              </a:spcBef>
              <a:buFont typeface="Arial" panose="020B0604020202020204" pitchFamily="34" charset="0"/>
              <a:buChar char="•"/>
              <a:defRPr/>
            </a:pPr>
            <a:r>
              <a:rPr lang="cs-CZ" altLang="cs-CZ" sz="1600" dirty="0">
                <a:effectLst>
                  <a:outerShdw blurRad="38100" dist="38100" dir="2700000" algn="tl">
                    <a:srgbClr val="FFFFFF"/>
                  </a:outerShdw>
                </a:effectLst>
                <a:latin typeface="Arial" charset="0"/>
              </a:rPr>
              <a:t>v. </a:t>
            </a:r>
            <a:r>
              <a:rPr lang="cs-CZ" altLang="cs-CZ" sz="1600" dirty="0" err="1">
                <a:effectLst>
                  <a:outerShdw blurRad="38100" dist="38100" dir="2700000" algn="tl">
                    <a:srgbClr val="FFFFFF"/>
                  </a:outerShdw>
                </a:effectLst>
                <a:latin typeface="Arial" charset="0"/>
              </a:rPr>
              <a:t>lienalis</a:t>
            </a:r>
            <a:endParaRPr lang="cs-CZ" altLang="cs-CZ" sz="1600" dirty="0">
              <a:latin typeface="Arial" charset="0"/>
            </a:endParaRPr>
          </a:p>
        </p:txBody>
      </p:sp>
      <p:sp>
        <p:nvSpPr>
          <p:cNvPr id="51205" name="TextovéPole 4"/>
          <p:cNvSpPr txBox="1">
            <a:spLocks noChangeArrowheads="1"/>
          </p:cNvSpPr>
          <p:nvPr/>
        </p:nvSpPr>
        <p:spPr bwMode="auto">
          <a:xfrm>
            <a:off x="4067175" y="6581775"/>
            <a:ext cx="1441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Leeson, Leeson, Paparo</a:t>
            </a:r>
            <a:endParaRPr lang="cs-CZ" altLang="cs-CZ" sz="1800">
              <a:solidFill>
                <a:srgbClr val="020202"/>
              </a:solidFill>
            </a:endParaRPr>
          </a:p>
        </p:txBody>
      </p:sp>
      <p:sp>
        <p:nvSpPr>
          <p:cNvPr id="2" name="Obdélník 1">
            <a:extLst>
              <a:ext uri="{FF2B5EF4-FFF2-40B4-BE49-F238E27FC236}">
                <a16:creationId xmlns:a16="http://schemas.microsoft.com/office/drawing/2014/main" id="{B91A73A6-0A57-4255-B72D-F09A4A26302F}"/>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EF0C2B3D-651D-4A87-A572-C30A69A864F8}"/>
              </a:ext>
            </a:extLst>
          </p:cNvPr>
          <p:cNvSpPr txBox="1"/>
          <p:nvPr/>
        </p:nvSpPr>
        <p:spPr>
          <a:xfrm>
            <a:off x="44285" y="43002"/>
            <a:ext cx="3268844"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CIRKULACE VE SLEZINĚ</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642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0131_0001"/>
          <p:cNvPicPr>
            <a:picLocks noChangeAspect="1" noChangeArrowheads="1"/>
          </p:cNvPicPr>
          <p:nvPr/>
        </p:nvPicPr>
        <p:blipFill rotWithShape="1">
          <a:blip r:embed="rId3">
            <a:lum contrast="18000"/>
            <a:extLst>
              <a:ext uri="{28A0092B-C50C-407E-A947-70E740481C1C}">
                <a14:useLocalDpi xmlns:a14="http://schemas.microsoft.com/office/drawing/2010/main" val="0"/>
              </a:ext>
            </a:extLst>
          </a:blip>
          <a:srcRect l="7976" t="42067" r="62952" b="32097"/>
          <a:stretch/>
        </p:blipFill>
        <p:spPr bwMode="auto">
          <a:xfrm>
            <a:off x="342105" y="678625"/>
            <a:ext cx="8622507" cy="586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ovéPole 3"/>
          <p:cNvSpPr txBox="1">
            <a:spLocks noChangeArrowheads="1"/>
          </p:cNvSpPr>
          <p:nvPr/>
        </p:nvSpPr>
        <p:spPr bwMode="auto">
          <a:xfrm>
            <a:off x="8085138" y="908050"/>
            <a:ext cx="879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800">
                <a:solidFill>
                  <a:srgbClr val="020202"/>
                </a:solidFill>
              </a:rPr>
              <a:t>Fawcett, Jensh</a:t>
            </a:r>
            <a:endParaRPr lang="cs-CZ" altLang="cs-CZ" sz="1600">
              <a:solidFill>
                <a:srgbClr val="020202"/>
              </a:solidFill>
            </a:endParaRPr>
          </a:p>
        </p:txBody>
      </p:sp>
      <p:sp>
        <p:nvSpPr>
          <p:cNvPr id="2" name="Obdélník 1">
            <a:extLst>
              <a:ext uri="{FF2B5EF4-FFF2-40B4-BE49-F238E27FC236}">
                <a16:creationId xmlns:a16="http://schemas.microsoft.com/office/drawing/2014/main" id="{8C29E7F6-B3CF-486D-9200-CB69CDDA1216}"/>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D89AA615-6BAE-45F6-B7F4-F7ED7C3934AA}"/>
              </a:ext>
            </a:extLst>
          </p:cNvPr>
          <p:cNvSpPr txBox="1"/>
          <p:nvPr/>
        </p:nvSpPr>
        <p:spPr>
          <a:xfrm>
            <a:off x="44285" y="43002"/>
            <a:ext cx="6286144"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 OTEVŘENÁ A UZAVŘENÁ CIRKULACE</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961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ovéPole 3"/>
          <p:cNvSpPr txBox="1">
            <a:spLocks noChangeArrowheads="1"/>
          </p:cNvSpPr>
          <p:nvPr/>
        </p:nvSpPr>
        <p:spPr bwMode="auto">
          <a:xfrm>
            <a:off x="8085138" y="908050"/>
            <a:ext cx="879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spcBef>
                <a:spcPct val="0"/>
              </a:spcBef>
              <a:buClrTx/>
              <a:buFontTx/>
              <a:buNone/>
            </a:pPr>
            <a:r>
              <a:rPr lang="cs-CZ" altLang="cs-CZ" sz="800">
                <a:solidFill>
                  <a:srgbClr val="020202"/>
                </a:solidFill>
              </a:rPr>
              <a:t>Fawcett, Jensh</a:t>
            </a:r>
            <a:endParaRPr lang="cs-CZ" altLang="cs-CZ" sz="1600">
              <a:solidFill>
                <a:srgbClr val="020202"/>
              </a:solidFill>
            </a:endParaRPr>
          </a:p>
        </p:txBody>
      </p:sp>
      <p:sp>
        <p:nvSpPr>
          <p:cNvPr id="2" name="Obdélník 1">
            <a:extLst>
              <a:ext uri="{FF2B5EF4-FFF2-40B4-BE49-F238E27FC236}">
                <a16:creationId xmlns:a16="http://schemas.microsoft.com/office/drawing/2014/main" id="{8C29E7F6-B3CF-486D-9200-CB69CDDA1216}"/>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D89AA615-6BAE-45F6-B7F4-F7ED7C3934AA}"/>
              </a:ext>
            </a:extLst>
          </p:cNvPr>
          <p:cNvSpPr txBox="1"/>
          <p:nvPr/>
        </p:nvSpPr>
        <p:spPr>
          <a:xfrm>
            <a:off x="44285" y="43002"/>
            <a:ext cx="6286144"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 OTEVŘENÁ A UZAVŘENÁ CIRKULACE</a:t>
            </a:r>
            <a:endParaRPr lang="en-US" sz="2000" b="1" dirty="0">
              <a:latin typeface="Arial" panose="020B0604020202020204" pitchFamily="34" charset="0"/>
              <a:cs typeface="Arial" panose="020B0604020202020204" pitchFamily="34" charset="0"/>
            </a:endParaRPr>
          </a:p>
        </p:txBody>
      </p:sp>
      <p:pic>
        <p:nvPicPr>
          <p:cNvPr id="5" name="Obrázek 4" descr="Obsah obrázku text, mapa, Písmo, snímek obrazovky&#10;&#10;Popis byl vytvořen automaticky">
            <a:extLst>
              <a:ext uri="{FF2B5EF4-FFF2-40B4-BE49-F238E27FC236}">
                <a16:creationId xmlns:a16="http://schemas.microsoft.com/office/drawing/2014/main" id="{0D942B37-E74A-0766-4184-6B29C03EF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6" y="374493"/>
            <a:ext cx="9080967" cy="6109014"/>
          </a:xfrm>
          <a:prstGeom prst="rect">
            <a:avLst/>
          </a:prstGeom>
        </p:spPr>
      </p:pic>
    </p:spTree>
    <p:extLst>
      <p:ext uri="{BB962C8B-B14F-4D97-AF65-F5344CB8AC3E}">
        <p14:creationId xmlns:p14="http://schemas.microsoft.com/office/powerpoint/2010/main" val="3887881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2.wp.com/basicmedicalkey.com/wp-content/uploads/2019/11/f03-02-9780323549431.jpg?w=9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7354" y="868680"/>
            <a:ext cx="3509331" cy="521962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8C29E7F6-B3CF-486D-9200-CB69CDDA1216}"/>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D89AA615-6BAE-45F6-B7F4-F7ED7C3934AA}"/>
              </a:ext>
            </a:extLst>
          </p:cNvPr>
          <p:cNvSpPr txBox="1"/>
          <p:nvPr/>
        </p:nvSpPr>
        <p:spPr>
          <a:xfrm>
            <a:off x="44285" y="43002"/>
            <a:ext cx="4517199"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SLEZINA VS. LYMFATICKÁ UZLINA </a:t>
            </a:r>
            <a:endParaRPr lang="en-US" sz="2000" b="1" dirty="0">
              <a:latin typeface="Arial" panose="020B0604020202020204" pitchFamily="34" charset="0"/>
              <a:cs typeface="Arial" panose="020B0604020202020204" pitchFamily="34" charset="0"/>
            </a:endParaRPr>
          </a:p>
        </p:txBody>
      </p:sp>
      <p:sp>
        <p:nvSpPr>
          <p:cNvPr id="2" name="TextovéPole 1"/>
          <p:cNvSpPr txBox="1"/>
          <p:nvPr/>
        </p:nvSpPr>
        <p:spPr>
          <a:xfrm>
            <a:off x="320040" y="5105399"/>
            <a:ext cx="2271776" cy="461665"/>
          </a:xfrm>
          <a:prstGeom prst="rect">
            <a:avLst/>
          </a:prstGeom>
          <a:noFill/>
        </p:spPr>
        <p:txBody>
          <a:bodyPr wrap="none" rtlCol="0">
            <a:spAutoFit/>
          </a:bodyPr>
          <a:lstStyle/>
          <a:p>
            <a:r>
              <a:rPr lang="cs-CZ" sz="2400" b="1" dirty="0">
                <a:latin typeface="Arial" panose="020B0604020202020204" pitchFamily="34" charset="0"/>
                <a:cs typeface="Arial" panose="020B0604020202020204" pitchFamily="34" charset="0"/>
              </a:rPr>
              <a:t>lymfatický filtr</a:t>
            </a:r>
            <a:endParaRPr lang="en-US" sz="2400" b="1" dirty="0">
              <a:latin typeface="Arial" panose="020B0604020202020204" pitchFamily="34" charset="0"/>
              <a:cs typeface="Arial" panose="020B0604020202020204" pitchFamily="34" charset="0"/>
            </a:endParaRPr>
          </a:p>
        </p:txBody>
      </p:sp>
      <p:sp>
        <p:nvSpPr>
          <p:cNvPr id="6" name="TextovéPole 5"/>
          <p:cNvSpPr txBox="1"/>
          <p:nvPr/>
        </p:nvSpPr>
        <p:spPr>
          <a:xfrm>
            <a:off x="7060116" y="5105398"/>
            <a:ext cx="1672253" cy="461665"/>
          </a:xfrm>
          <a:prstGeom prst="rect">
            <a:avLst/>
          </a:prstGeom>
          <a:noFill/>
        </p:spPr>
        <p:txBody>
          <a:bodyPr wrap="none" rtlCol="0">
            <a:spAutoFit/>
          </a:bodyPr>
          <a:lstStyle/>
          <a:p>
            <a:r>
              <a:rPr lang="cs-CZ" sz="2400" b="1" dirty="0">
                <a:latin typeface="Arial" panose="020B0604020202020204" pitchFamily="34" charset="0"/>
                <a:cs typeface="Arial" panose="020B0604020202020204" pitchFamily="34" charset="0"/>
              </a:rPr>
              <a:t>krevní filtr</a:t>
            </a:r>
            <a:endParaRPr lang="en-US" sz="2400" b="1" dirty="0">
              <a:latin typeface="Arial" panose="020B0604020202020204" pitchFamily="34" charset="0"/>
              <a:cs typeface="Arial" panose="020B0604020202020204" pitchFamily="34" charset="0"/>
            </a:endParaRPr>
          </a:p>
        </p:txBody>
      </p:sp>
      <p:sp>
        <p:nvSpPr>
          <p:cNvPr id="7" name="TextovéPole 6"/>
          <p:cNvSpPr txBox="1"/>
          <p:nvPr/>
        </p:nvSpPr>
        <p:spPr>
          <a:xfrm>
            <a:off x="320040" y="1447799"/>
            <a:ext cx="2738057" cy="461665"/>
          </a:xfrm>
          <a:prstGeom prst="rect">
            <a:avLst/>
          </a:prstGeom>
          <a:noFill/>
        </p:spPr>
        <p:txBody>
          <a:bodyPr wrap="none" rtlCol="0">
            <a:spAutoFit/>
          </a:bodyPr>
          <a:lstStyle/>
          <a:p>
            <a:r>
              <a:rPr lang="cs-CZ" sz="2400" b="1" dirty="0">
                <a:solidFill>
                  <a:srgbClr val="0000DC"/>
                </a:solidFill>
                <a:latin typeface="Arial" panose="020B0604020202020204" pitchFamily="34" charset="0"/>
                <a:cs typeface="Arial" panose="020B0604020202020204" pitchFamily="34" charset="0"/>
              </a:rPr>
              <a:t>Lymfatická uzlina</a:t>
            </a:r>
            <a:endParaRPr lang="en-US" sz="2400" b="1" dirty="0">
              <a:solidFill>
                <a:srgbClr val="0000DC"/>
              </a:solidFill>
              <a:latin typeface="Arial" panose="020B0604020202020204" pitchFamily="34" charset="0"/>
              <a:cs typeface="Arial" panose="020B0604020202020204" pitchFamily="34" charset="0"/>
            </a:endParaRPr>
          </a:p>
        </p:txBody>
      </p:sp>
      <p:sp>
        <p:nvSpPr>
          <p:cNvPr id="8" name="TextovéPole 7"/>
          <p:cNvSpPr txBox="1"/>
          <p:nvPr/>
        </p:nvSpPr>
        <p:spPr>
          <a:xfrm>
            <a:off x="7060116" y="1447798"/>
            <a:ext cx="1244251" cy="461665"/>
          </a:xfrm>
          <a:prstGeom prst="rect">
            <a:avLst/>
          </a:prstGeom>
          <a:noFill/>
        </p:spPr>
        <p:txBody>
          <a:bodyPr wrap="none" rtlCol="0">
            <a:spAutoFit/>
          </a:bodyPr>
          <a:lstStyle/>
          <a:p>
            <a:r>
              <a:rPr lang="cs-CZ" sz="2400" b="1" dirty="0">
                <a:solidFill>
                  <a:srgbClr val="FF0000"/>
                </a:solidFill>
                <a:latin typeface="Arial" panose="020B0604020202020204" pitchFamily="34" charset="0"/>
                <a:cs typeface="Arial" panose="020B0604020202020204" pitchFamily="34" charset="0"/>
              </a:rPr>
              <a:t>Slezina</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03175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9" name="Rectangle 3">
            <a:extLst>
              <a:ext uri="{FF2B5EF4-FFF2-40B4-BE49-F238E27FC236}">
                <a16:creationId xmlns:a16="http://schemas.microsoft.com/office/drawing/2014/main" id="{6A38DBA3-01CB-4FF1-8EEA-1C8FD2ADC170}"/>
              </a:ext>
            </a:extLst>
          </p:cNvPr>
          <p:cNvSpPr>
            <a:spLocks noGrp="1" noChangeArrowheads="1"/>
          </p:cNvSpPr>
          <p:nvPr>
            <p:ph type="body" idx="1"/>
          </p:nvPr>
        </p:nvSpPr>
        <p:spPr>
          <a:xfrm>
            <a:off x="197125" y="1807446"/>
            <a:ext cx="8229600" cy="1906587"/>
          </a:xfrm>
        </p:spPr>
        <p:txBody>
          <a:bodyPr>
            <a:normAutofit/>
          </a:bodyPr>
          <a:lstStyle/>
          <a:p>
            <a:pPr eaLnBrk="1" hangingPunct="1">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vazivový obal</a:t>
            </a:r>
            <a:endPar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endParaRPr>
          </a:p>
          <a:p>
            <a:pPr eaLnBrk="1" hangingPunct="1">
              <a:buClr>
                <a:schemeClr val="tx1"/>
              </a:buClr>
              <a:defRPr/>
            </a:pPr>
            <a:r>
              <a:rPr lang="en-US"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parenchym</a:t>
            </a:r>
            <a:r>
              <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rPr>
              <a:t>: </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kůra a dřeň</a:t>
            </a:r>
            <a:endParaRPr lang="en-US" altLang="cs-CZ" sz="1600" dirty="0">
              <a:latin typeface="Arial" panose="020B0604020202020204" pitchFamily="34" charset="0"/>
              <a:cs typeface="Arial" panose="020B0604020202020204" pitchFamily="34" charset="0"/>
            </a:endParaRPr>
          </a:p>
          <a:p>
            <a:pPr eaLnBrk="1" hangingPunct="1">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epiteliální retikulum (</a:t>
            </a:r>
            <a:r>
              <a:rPr lang="cs-CZ"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cytoretikulum</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a:t>
            </a:r>
          </a:p>
          <a:p>
            <a:pPr eaLnBrk="1" hangingPunct="1">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T-lymfocyty</a:t>
            </a:r>
          </a:p>
          <a:p>
            <a:pPr eaLnBrk="1" hangingPunct="1">
              <a:buClr>
                <a:schemeClr val="tx1"/>
              </a:buClr>
              <a:defRPr/>
            </a:pP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H</a:t>
            </a:r>
            <a:r>
              <a:rPr lang="en-US" altLang="cs-CZ" sz="1600" dirty="0" err="1">
                <a:effectLst>
                  <a:outerShdw blurRad="38100" dist="38100" dir="2700000" algn="tl">
                    <a:srgbClr val="FFFFFF"/>
                  </a:outerShdw>
                </a:effectLst>
                <a:latin typeface="Arial" panose="020B0604020202020204" pitchFamily="34" charset="0"/>
                <a:cs typeface="Arial" panose="020B0604020202020204" pitchFamily="34" charset="0"/>
              </a:rPr>
              <a:t>assal</a:t>
            </a:r>
            <a:r>
              <a:rPr lang="cs-CZ" altLang="cs-CZ" sz="1600" dirty="0">
                <a:effectLst>
                  <a:outerShdw blurRad="38100" dist="38100" dir="2700000" algn="tl">
                    <a:srgbClr val="FFFFFF"/>
                  </a:outerShdw>
                </a:effectLst>
                <a:latin typeface="Arial" panose="020B0604020202020204" pitchFamily="34" charset="0"/>
                <a:cs typeface="Arial" panose="020B0604020202020204" pitchFamily="34" charset="0"/>
              </a:rPr>
              <a:t>ova tělíska</a:t>
            </a:r>
            <a:endParaRPr lang="en-US" altLang="cs-CZ" sz="1600" dirty="0">
              <a:effectLst>
                <a:outerShdw blurRad="38100" dist="38100" dir="2700000" algn="tl">
                  <a:srgbClr val="FFFFFF"/>
                </a:outerShdw>
              </a:effectLst>
              <a:latin typeface="Arial" panose="020B0604020202020204" pitchFamily="34" charset="0"/>
              <a:cs typeface="Arial" panose="020B0604020202020204" pitchFamily="34" charset="0"/>
            </a:endParaRPr>
          </a:p>
          <a:p>
            <a:pPr eaLnBrk="1" hangingPunct="1">
              <a:buClr>
                <a:srgbClr val="990000"/>
              </a:buClr>
              <a:buFont typeface="Wingdings" panose="05000000000000000000" pitchFamily="2" charset="2"/>
              <a:buChar char="§"/>
              <a:defRPr/>
            </a:pPr>
            <a:endParaRPr lang="cs-CZ" altLang="cs-CZ" sz="1600" b="1" dirty="0">
              <a:solidFill>
                <a:srgbClr val="020202"/>
              </a:solidFill>
              <a:effectLst>
                <a:outerShdw blurRad="38100" dist="38100" dir="2700000" algn="tl">
                  <a:srgbClr val="FFFFFF"/>
                </a:outerShdw>
              </a:effectLst>
            </a:endParaRPr>
          </a:p>
        </p:txBody>
      </p:sp>
      <p:pic>
        <p:nvPicPr>
          <p:cNvPr id="55300" name="Picture 4"/>
          <p:cNvPicPr>
            <a:picLocks noChangeAspect="1" noChangeArrowheads="1"/>
          </p:cNvPicPr>
          <p:nvPr/>
        </p:nvPicPr>
        <p:blipFill>
          <a:blip r:embed="rId3">
            <a:extLst>
              <a:ext uri="{28A0092B-C50C-407E-A947-70E740481C1C}">
                <a14:useLocalDpi xmlns:a14="http://schemas.microsoft.com/office/drawing/2010/main" val="0"/>
              </a:ext>
            </a:extLst>
          </a:blip>
          <a:srcRect l="1476" t="2808" b="8607"/>
          <a:stretch>
            <a:fillRect/>
          </a:stretch>
        </p:blipFill>
        <p:spPr bwMode="auto">
          <a:xfrm>
            <a:off x="160221" y="3950304"/>
            <a:ext cx="5243121" cy="259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5" descr="Lymfatický systém - 19"/>
          <p:cNvPicPr>
            <a:picLocks noChangeAspect="1" noChangeArrowheads="1"/>
          </p:cNvPicPr>
          <p:nvPr/>
        </p:nvPicPr>
        <p:blipFill>
          <a:blip r:embed="rId4">
            <a:lum bright="12000" contrast="36000"/>
            <a:extLst>
              <a:ext uri="{28A0092B-C50C-407E-A947-70E740481C1C}">
                <a14:useLocalDpi xmlns:a14="http://schemas.microsoft.com/office/drawing/2010/main" val="0"/>
              </a:ext>
            </a:extLst>
          </a:blip>
          <a:srcRect l="34280"/>
          <a:stretch>
            <a:fillRect/>
          </a:stretch>
        </p:blipFill>
        <p:spPr bwMode="auto">
          <a:xfrm>
            <a:off x="5952332" y="3714033"/>
            <a:ext cx="2843212" cy="27606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302" name="TextovéPole 5"/>
          <p:cNvSpPr txBox="1">
            <a:spLocks noChangeArrowheads="1"/>
          </p:cNvSpPr>
          <p:nvPr/>
        </p:nvSpPr>
        <p:spPr bwMode="auto">
          <a:xfrm>
            <a:off x="4572000" y="6627812"/>
            <a:ext cx="6270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Mescher</a:t>
            </a:r>
            <a:endParaRPr lang="cs-CZ" altLang="cs-CZ" sz="1800">
              <a:solidFill>
                <a:srgbClr val="020202"/>
              </a:solidFill>
            </a:endParaRPr>
          </a:p>
        </p:txBody>
      </p:sp>
      <p:sp>
        <p:nvSpPr>
          <p:cNvPr id="4" name="Obdélník 3">
            <a:extLst>
              <a:ext uri="{FF2B5EF4-FFF2-40B4-BE49-F238E27FC236}">
                <a16:creationId xmlns:a16="http://schemas.microsoft.com/office/drawing/2014/main" id="{25F18081-9E90-4D53-89A0-08C42D263F08}"/>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ovéPole 4">
            <a:extLst>
              <a:ext uri="{FF2B5EF4-FFF2-40B4-BE49-F238E27FC236}">
                <a16:creationId xmlns:a16="http://schemas.microsoft.com/office/drawing/2014/main" id="{5F3F5C61-4840-4E26-BFED-2439A78D6BC8}"/>
              </a:ext>
            </a:extLst>
          </p:cNvPr>
          <p:cNvSpPr txBox="1"/>
          <p:nvPr/>
        </p:nvSpPr>
        <p:spPr>
          <a:xfrm>
            <a:off x="44285" y="43002"/>
            <a:ext cx="2452916"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BRZLÍK (THYMUS)</a:t>
            </a:r>
            <a:endParaRPr lang="en-US" sz="2000" b="1" dirty="0">
              <a:latin typeface="Arial" panose="020B0604020202020204" pitchFamily="34" charset="0"/>
              <a:cs typeface="Arial" panose="020B0604020202020204" pitchFamily="34" charset="0"/>
            </a:endParaRPr>
          </a:p>
        </p:txBody>
      </p:sp>
      <p:pic>
        <p:nvPicPr>
          <p:cNvPr id="8194" name="Picture 2" descr="The thymus gland | Anatomy of the thymus gland - Anatomy-Medicine.COM">
            <a:extLst>
              <a:ext uri="{FF2B5EF4-FFF2-40B4-BE49-F238E27FC236}">
                <a16:creationId xmlns:a16="http://schemas.microsoft.com/office/drawing/2014/main" id="{A7572A0B-70C1-48F7-A91F-17986F4639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8304" y="667616"/>
            <a:ext cx="4253818" cy="283957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D4D975B-84DD-1536-5889-C621C62FCD3D}"/>
              </a:ext>
            </a:extLst>
          </p:cNvPr>
          <p:cNvSpPr txBox="1"/>
          <p:nvPr/>
        </p:nvSpPr>
        <p:spPr>
          <a:xfrm>
            <a:off x="197125" y="1082036"/>
            <a:ext cx="4583622" cy="456535"/>
          </a:xfrm>
          <a:prstGeom prst="rect">
            <a:avLst/>
          </a:prstGeom>
          <a:noFill/>
        </p:spPr>
        <p:txBody>
          <a:bodyPr wrap="square">
            <a:spAutoFit/>
          </a:bodyPr>
          <a:lstStyle/>
          <a:p>
            <a:pPr>
              <a:lnSpc>
                <a:spcPct val="150000"/>
              </a:lnSpc>
            </a:pPr>
            <a:r>
              <a:rPr lang="cs-CZ" b="1" dirty="0">
                <a:solidFill>
                  <a:srgbClr val="0000DC"/>
                </a:solidFill>
                <a:latin typeface="Arial" panose="020B0604020202020204" pitchFamily="34" charset="0"/>
                <a:cs typeface="Arial" panose="020B0604020202020204" pitchFamily="34" charset="0"/>
              </a:rPr>
              <a:t>Stavba</a:t>
            </a:r>
            <a:endParaRPr lang="en-US" b="1" dirty="0">
              <a:solidFill>
                <a:srgbClr val="0000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027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404813"/>
            <a:ext cx="9059862"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4"/>
          <p:cNvSpPr txBox="1">
            <a:spLocks noChangeArrowheads="1"/>
          </p:cNvSpPr>
          <p:nvPr/>
        </p:nvSpPr>
        <p:spPr bwMode="auto">
          <a:xfrm>
            <a:off x="7089775" y="4051300"/>
            <a:ext cx="11528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dirty="0" err="1">
                <a:solidFill>
                  <a:srgbClr val="0000DC"/>
                </a:solidFill>
              </a:rPr>
              <a:t>medulla</a:t>
            </a:r>
            <a:endParaRPr lang="cs-CZ" altLang="cs-CZ" sz="2000" b="1" dirty="0">
              <a:solidFill>
                <a:srgbClr val="0000DC"/>
              </a:solidFill>
            </a:endParaRPr>
          </a:p>
        </p:txBody>
      </p:sp>
      <p:sp>
        <p:nvSpPr>
          <p:cNvPr id="57348" name="Text Box 3"/>
          <p:cNvSpPr txBox="1">
            <a:spLocks noChangeArrowheads="1"/>
          </p:cNvSpPr>
          <p:nvPr/>
        </p:nvSpPr>
        <p:spPr bwMode="auto">
          <a:xfrm>
            <a:off x="6300788" y="5516563"/>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dirty="0" err="1">
                <a:solidFill>
                  <a:srgbClr val="0000DC"/>
                </a:solidFill>
              </a:rPr>
              <a:t>cortex</a:t>
            </a:r>
            <a:endParaRPr lang="cs-CZ" altLang="cs-CZ" sz="2000" b="1" dirty="0">
              <a:solidFill>
                <a:srgbClr val="0000DC"/>
              </a:solidFill>
            </a:endParaRPr>
          </a:p>
        </p:txBody>
      </p:sp>
      <p:sp>
        <p:nvSpPr>
          <p:cNvPr id="2" name="Obdélník 1">
            <a:extLst>
              <a:ext uri="{FF2B5EF4-FFF2-40B4-BE49-F238E27FC236}">
                <a16:creationId xmlns:a16="http://schemas.microsoft.com/office/drawing/2014/main" id="{5A88742D-4C63-4C34-90DF-6979CB1AE2D1}"/>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BEEBB761-5943-4FED-A8EA-AD5D1418588D}"/>
              </a:ext>
            </a:extLst>
          </p:cNvPr>
          <p:cNvSpPr txBox="1"/>
          <p:nvPr/>
        </p:nvSpPr>
        <p:spPr>
          <a:xfrm>
            <a:off x="44285" y="43002"/>
            <a:ext cx="2525050" cy="707886"/>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BRZLÍK V DĚTSTVÍ</a:t>
            </a:r>
          </a:p>
          <a:p>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661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E1A9C33-F416-4442-B6CC-13F6DF6409C7}"/>
              </a:ext>
            </a:extLst>
          </p:cNvPr>
          <p:cNvSpPr>
            <a:spLocks noGrp="1"/>
          </p:cNvSpPr>
          <p:nvPr>
            <p:ph type="sldNum" sz="quarter" idx="10"/>
          </p:nvPr>
        </p:nvSpPr>
        <p:spPr/>
        <p:txBody>
          <a:bodyPr/>
          <a:lstStyle/>
          <a:p>
            <a:pPr>
              <a:defRPr/>
            </a:pPr>
            <a:fld id="{C8776069-4BE5-4B10-AD64-3CD0D6CBB212}" type="slidenum">
              <a:rPr lang="cs-CZ" altLang="cs-CZ" smtClean="0"/>
              <a:pPr>
                <a:defRPr/>
              </a:pPr>
              <a:t>58</a:t>
            </a:fld>
            <a:endParaRPr lang="cs-CZ" altLang="cs-CZ"/>
          </a:p>
        </p:txBody>
      </p:sp>
      <p:pic>
        <p:nvPicPr>
          <p:cNvPr id="59395" name="Obrázek 7"/>
          <p:cNvPicPr>
            <a:picLocks noChangeAspect="1"/>
          </p:cNvPicPr>
          <p:nvPr/>
        </p:nvPicPr>
        <p:blipFill>
          <a:blip r:embed="rId2">
            <a:extLst>
              <a:ext uri="{28A0092B-C50C-407E-A947-70E740481C1C}">
                <a14:useLocalDpi xmlns:a14="http://schemas.microsoft.com/office/drawing/2010/main" val="0"/>
              </a:ext>
            </a:extLst>
          </a:blip>
          <a:srcRect r="20903" b="17909"/>
          <a:stretch>
            <a:fillRect/>
          </a:stretch>
        </p:blipFill>
        <p:spPr bwMode="auto">
          <a:xfrm>
            <a:off x="4630738" y="1341438"/>
            <a:ext cx="4460875" cy="3959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673D2EC-88CD-411F-8BF2-9AC1D0B004C3}"/>
              </a:ext>
            </a:extLst>
          </p:cNvPr>
          <p:cNvSpPr txBox="1"/>
          <p:nvPr/>
        </p:nvSpPr>
        <p:spPr>
          <a:xfrm>
            <a:off x="179388" y="1166813"/>
            <a:ext cx="4379912" cy="2200602"/>
          </a:xfrm>
          <a:prstGeom prst="rect">
            <a:avLst/>
          </a:prstGeom>
          <a:noFill/>
        </p:spPr>
        <p:txBody>
          <a:bodyPr>
            <a:spAutoFit/>
          </a:bodyPr>
          <a:lstStyle/>
          <a:p>
            <a:pPr>
              <a:spcAft>
                <a:spcPts val="600"/>
              </a:spcAft>
              <a:defRPr/>
            </a:pPr>
            <a:r>
              <a:rPr lang="cs-CZ" sz="1600" b="1" dirty="0">
                <a:solidFill>
                  <a:srgbClr val="0000DC"/>
                </a:solidFill>
                <a:latin typeface="Arial" panose="020B0604020202020204" pitchFamily="34" charset="0"/>
                <a:cs typeface="Arial" panose="020B0604020202020204" pitchFamily="34" charset="0"/>
              </a:rPr>
              <a:t>Kůra</a:t>
            </a:r>
            <a:r>
              <a:rPr lang="cs-CZ" sz="1600" dirty="0">
                <a:solidFill>
                  <a:srgbClr val="020202"/>
                </a:solidFill>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defRPr/>
            </a:pPr>
            <a:r>
              <a:rPr lang="cs-CZ" sz="1600" dirty="0">
                <a:solidFill>
                  <a:srgbClr val="020202"/>
                </a:solidFill>
                <a:latin typeface="Arial" panose="020B0604020202020204" pitchFamily="34" charset="0"/>
                <a:cs typeface="Arial" panose="020B0604020202020204" pitchFamily="34" charset="0"/>
              </a:rPr>
              <a:t>proliferace T-lymfocytů</a:t>
            </a:r>
          </a:p>
          <a:p>
            <a:pPr marL="285750" indent="-285750">
              <a:spcAft>
                <a:spcPts val="600"/>
              </a:spcAft>
              <a:buFont typeface="Arial" panose="020B0604020202020204" pitchFamily="34" charset="0"/>
              <a:buChar char="•"/>
              <a:defRPr/>
            </a:pPr>
            <a:r>
              <a:rPr lang="cs-CZ" sz="1600" dirty="0">
                <a:solidFill>
                  <a:srgbClr val="020202"/>
                </a:solidFill>
                <a:latin typeface="Arial" panose="020B0604020202020204" pitchFamily="34" charset="0"/>
                <a:cs typeface="Arial" panose="020B0604020202020204" pitchFamily="34" charset="0"/>
              </a:rPr>
              <a:t>imunokompetence T-lymfocytů</a:t>
            </a:r>
          </a:p>
          <a:p>
            <a:pPr marL="285750" indent="-285750">
              <a:spcAft>
                <a:spcPts val="600"/>
              </a:spcAft>
              <a:buFont typeface="Arial" panose="020B0604020202020204" pitchFamily="34" charset="0"/>
              <a:buChar char="•"/>
              <a:defRPr/>
            </a:pPr>
            <a:r>
              <a:rPr lang="cs-CZ" sz="1600" b="1" dirty="0">
                <a:solidFill>
                  <a:srgbClr val="020202"/>
                </a:solidFill>
                <a:latin typeface="Arial" panose="020B0604020202020204" pitchFamily="34" charset="0"/>
                <a:cs typeface="Arial" panose="020B0604020202020204" pitchFamily="34" charset="0"/>
              </a:rPr>
              <a:t>pozitivní selekce (funkční TCR)</a:t>
            </a:r>
          </a:p>
          <a:p>
            <a:pPr marL="285750" indent="-285750">
              <a:spcAft>
                <a:spcPts val="600"/>
              </a:spcAft>
              <a:buFont typeface="Arial" panose="020B0604020202020204" pitchFamily="34" charset="0"/>
              <a:buChar char="•"/>
              <a:defRPr/>
            </a:pPr>
            <a:r>
              <a:rPr lang="cs-CZ" sz="1600" b="1" dirty="0" err="1">
                <a:solidFill>
                  <a:srgbClr val="020202"/>
                </a:solidFill>
                <a:latin typeface="Arial" panose="020B0604020202020204" pitchFamily="34" charset="0"/>
                <a:cs typeface="Arial" panose="020B0604020202020204" pitchFamily="34" charset="0"/>
              </a:rPr>
              <a:t>hemato-tymická</a:t>
            </a:r>
            <a:r>
              <a:rPr lang="cs-CZ" sz="1600" b="1" dirty="0">
                <a:solidFill>
                  <a:srgbClr val="020202"/>
                </a:solidFill>
                <a:latin typeface="Arial" panose="020B0604020202020204" pitchFamily="34" charset="0"/>
                <a:cs typeface="Arial" panose="020B0604020202020204" pitchFamily="34" charset="0"/>
              </a:rPr>
              <a:t> bariéra </a:t>
            </a:r>
            <a:r>
              <a:rPr lang="cs-CZ" sz="1600" dirty="0">
                <a:solidFill>
                  <a:srgbClr val="020202"/>
                </a:solidFill>
                <a:latin typeface="Arial" panose="020B0604020202020204" pitchFamily="34" charset="0"/>
                <a:cs typeface="Arial" panose="020B0604020202020204" pitchFamily="34" charset="0"/>
              </a:rPr>
              <a:t>(endotel + bazální lamina + </a:t>
            </a:r>
            <a:r>
              <a:rPr lang="cs-CZ" sz="1600" dirty="0" err="1">
                <a:solidFill>
                  <a:srgbClr val="020202"/>
                </a:solidFill>
                <a:latin typeface="Arial" panose="020B0604020202020204" pitchFamily="34" charset="0"/>
                <a:cs typeface="Arial" panose="020B0604020202020204" pitchFamily="34" charset="0"/>
              </a:rPr>
              <a:t>cytoretikulum</a:t>
            </a:r>
            <a:r>
              <a:rPr lang="cs-CZ" sz="1600" dirty="0">
                <a:solidFill>
                  <a:srgbClr val="020202"/>
                </a:solidFill>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defRPr/>
            </a:pPr>
            <a:r>
              <a:rPr lang="cs-CZ" sz="1600" dirty="0">
                <a:solidFill>
                  <a:srgbClr val="020202"/>
                </a:solidFill>
                <a:latin typeface="Arial" panose="020B0604020202020204" pitchFamily="34" charset="0"/>
                <a:cs typeface="Arial" panose="020B0604020202020204" pitchFamily="34" charset="0"/>
              </a:rPr>
              <a:t>brání předčasnému kontaktu s antigeny</a:t>
            </a:r>
          </a:p>
        </p:txBody>
      </p:sp>
      <p:sp>
        <p:nvSpPr>
          <p:cNvPr id="3" name="Obdélník 2">
            <a:extLst>
              <a:ext uri="{FF2B5EF4-FFF2-40B4-BE49-F238E27FC236}">
                <a16:creationId xmlns:a16="http://schemas.microsoft.com/office/drawing/2014/main" id="{9133857E-86AC-41A6-9191-EA759D1AC82A}"/>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a:extLst>
              <a:ext uri="{FF2B5EF4-FFF2-40B4-BE49-F238E27FC236}">
                <a16:creationId xmlns:a16="http://schemas.microsoft.com/office/drawing/2014/main" id="{789A7C9F-F2D1-4757-B842-89FBB5727733}"/>
              </a:ext>
            </a:extLst>
          </p:cNvPr>
          <p:cNvSpPr txBox="1"/>
          <p:nvPr/>
        </p:nvSpPr>
        <p:spPr>
          <a:xfrm>
            <a:off x="44285" y="43002"/>
            <a:ext cx="3422732"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BRZLÍK (THYMUS) - KŮRA</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33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Lymfatický systém - 23"/>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l="27335" t="11089" r="19255" b="26384"/>
          <a:stretch>
            <a:fillRect/>
          </a:stretch>
        </p:blipFill>
        <p:spPr bwMode="auto">
          <a:xfrm>
            <a:off x="539750" y="3230563"/>
            <a:ext cx="38163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07" name="Text Box 3">
            <a:extLst>
              <a:ext uri="{FF2B5EF4-FFF2-40B4-BE49-F238E27FC236}">
                <a16:creationId xmlns:a16="http://schemas.microsoft.com/office/drawing/2014/main" id="{AE01BAC8-787A-4503-87DB-67EF3017AE66}"/>
              </a:ext>
            </a:extLst>
          </p:cNvPr>
          <p:cNvSpPr txBox="1">
            <a:spLocks noChangeArrowheads="1"/>
          </p:cNvSpPr>
          <p:nvPr/>
        </p:nvSpPr>
        <p:spPr bwMode="auto">
          <a:xfrm>
            <a:off x="290512" y="924571"/>
            <a:ext cx="4537075"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600"/>
              </a:spcAft>
              <a:defRPr/>
            </a:pPr>
            <a:r>
              <a:rPr lang="cs-CZ" sz="1600" b="1" dirty="0">
                <a:solidFill>
                  <a:srgbClr val="0000DC"/>
                </a:solidFill>
                <a:latin typeface="Arial" panose="020B0604020202020204" pitchFamily="34" charset="0"/>
                <a:cs typeface="Arial" panose="020B0604020202020204" pitchFamily="34" charset="0"/>
              </a:rPr>
              <a:t>Dřeň</a:t>
            </a:r>
            <a:r>
              <a:rPr lang="cs-CZ" sz="1600" b="1" dirty="0">
                <a:solidFill>
                  <a:srgbClr val="020202"/>
                </a:solidFill>
                <a:latin typeface="Arial" panose="020B0604020202020204" pitchFamily="34" charset="0"/>
                <a:cs typeface="Arial" panose="020B0604020202020204" pitchFamily="34" charset="0"/>
              </a:rPr>
              <a:t>:</a:t>
            </a:r>
          </a:p>
          <a:p>
            <a:pPr marL="342900" indent="-342900">
              <a:spcAft>
                <a:spcPts val="600"/>
              </a:spcAft>
              <a:buFont typeface="Arial" panose="020B0604020202020204" pitchFamily="34" charset="0"/>
              <a:buChar char="•"/>
              <a:defRPr/>
            </a:pPr>
            <a:r>
              <a:rPr lang="cs-CZ" sz="1600" b="1" dirty="0">
                <a:solidFill>
                  <a:srgbClr val="020202"/>
                </a:solidFill>
                <a:latin typeface="Arial" panose="020B0604020202020204" pitchFamily="34" charset="0"/>
                <a:cs typeface="Arial" panose="020B0604020202020204" pitchFamily="34" charset="0"/>
              </a:rPr>
              <a:t>negativní selekce </a:t>
            </a:r>
            <a:r>
              <a:rPr lang="cs-CZ" sz="1600" dirty="0">
                <a:solidFill>
                  <a:srgbClr val="020202"/>
                </a:solidFill>
                <a:latin typeface="Arial" panose="020B0604020202020204" pitchFamily="34" charset="0"/>
                <a:cs typeface="Arial" panose="020B0604020202020204" pitchFamily="34" charset="0"/>
              </a:rPr>
              <a:t>– prevence autoimunitní reakce</a:t>
            </a:r>
          </a:p>
          <a:p>
            <a:pPr marL="342900" indent="-342900">
              <a:spcAft>
                <a:spcPts val="600"/>
              </a:spcAft>
              <a:buFont typeface="Arial" panose="020B0604020202020204" pitchFamily="34" charset="0"/>
              <a:buChar char="•"/>
              <a:defRPr/>
            </a:pPr>
            <a:r>
              <a:rPr lang="cs-CZ" sz="1600" dirty="0">
                <a:solidFill>
                  <a:srgbClr val="020202"/>
                </a:solidFill>
                <a:latin typeface="Arial" panose="020B0604020202020204" pitchFamily="34" charset="0"/>
                <a:cs typeface="Arial" panose="020B0604020202020204" pitchFamily="34" charset="0"/>
              </a:rPr>
              <a:t>přežije jen 2-3% T-lymfocytů</a:t>
            </a:r>
          </a:p>
          <a:p>
            <a:pPr marL="342900" indent="-342900">
              <a:spcAft>
                <a:spcPts val="600"/>
              </a:spcAft>
              <a:buFont typeface="Arial" panose="020B0604020202020204" pitchFamily="34" charset="0"/>
              <a:buChar char="•"/>
              <a:defRPr/>
            </a:pPr>
            <a:r>
              <a:rPr lang="cs-CZ" sz="1600" dirty="0" err="1">
                <a:solidFill>
                  <a:srgbClr val="020202"/>
                </a:solidFill>
                <a:latin typeface="Arial" panose="020B0604020202020204" pitchFamily="34" charset="0"/>
                <a:cs typeface="Arial" panose="020B0604020202020204" pitchFamily="34" charset="0"/>
              </a:rPr>
              <a:t>cytoretikulum</a:t>
            </a:r>
            <a:endParaRPr lang="cs-CZ" sz="1600" dirty="0">
              <a:solidFill>
                <a:srgbClr val="020202"/>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defRPr/>
            </a:pPr>
            <a:r>
              <a:rPr lang="cs-CZ" sz="1600" dirty="0" err="1">
                <a:solidFill>
                  <a:srgbClr val="020202"/>
                </a:solidFill>
                <a:latin typeface="Arial" panose="020B0604020202020204" pitchFamily="34" charset="0"/>
                <a:cs typeface="Arial" panose="020B0604020202020204" pitchFamily="34" charset="0"/>
              </a:rPr>
              <a:t>hemato-tymická</a:t>
            </a:r>
            <a:r>
              <a:rPr lang="cs-CZ" sz="1600" dirty="0">
                <a:solidFill>
                  <a:srgbClr val="020202"/>
                </a:solidFill>
                <a:latin typeface="Arial" panose="020B0604020202020204" pitchFamily="34" charset="0"/>
                <a:cs typeface="Arial" panose="020B0604020202020204" pitchFamily="34" charset="0"/>
              </a:rPr>
              <a:t> bariéra chybí</a:t>
            </a:r>
          </a:p>
        </p:txBody>
      </p:sp>
      <p:pic>
        <p:nvPicPr>
          <p:cNvPr id="60420" name="Picture 4" descr="thymus4"/>
          <p:cNvPicPr>
            <a:picLocks noChangeAspect="1" noChangeArrowheads="1"/>
          </p:cNvPicPr>
          <p:nvPr/>
        </p:nvPicPr>
        <p:blipFill>
          <a:blip r:embed="rId4">
            <a:extLst>
              <a:ext uri="{28A0092B-C50C-407E-A947-70E740481C1C}">
                <a14:useLocalDpi xmlns:a14="http://schemas.microsoft.com/office/drawing/2010/main" val="0"/>
              </a:ext>
            </a:extLst>
          </a:blip>
          <a:srcRect l="19420" t="23039" b="26289"/>
          <a:stretch>
            <a:fillRect/>
          </a:stretch>
        </p:blipFill>
        <p:spPr bwMode="auto">
          <a:xfrm>
            <a:off x="4821238" y="3230563"/>
            <a:ext cx="4032250" cy="358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descr="thymus2"/>
          <p:cNvPicPr>
            <a:picLocks noChangeAspect="1" noChangeArrowheads="1"/>
          </p:cNvPicPr>
          <p:nvPr/>
        </p:nvPicPr>
        <p:blipFill>
          <a:blip r:embed="rId5">
            <a:extLst>
              <a:ext uri="{28A0092B-C50C-407E-A947-70E740481C1C}">
                <a14:useLocalDpi xmlns:a14="http://schemas.microsoft.com/office/drawing/2010/main" val="0"/>
              </a:ext>
            </a:extLst>
          </a:blip>
          <a:srcRect l="12732" t="3392" r="21638" b="12535"/>
          <a:stretch>
            <a:fillRect/>
          </a:stretch>
        </p:blipFill>
        <p:spPr bwMode="auto">
          <a:xfrm>
            <a:off x="4821238" y="73025"/>
            <a:ext cx="403225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629ADACE-D97A-43DE-9320-1FEEE2172962}"/>
              </a:ext>
            </a:extLst>
          </p:cNvPr>
          <p:cNvSpPr txBox="1"/>
          <p:nvPr/>
        </p:nvSpPr>
        <p:spPr>
          <a:xfrm>
            <a:off x="674688" y="6237288"/>
            <a:ext cx="2577950" cy="338554"/>
          </a:xfrm>
          <a:prstGeom prst="rect">
            <a:avLst/>
          </a:prstGeom>
          <a:noFill/>
        </p:spPr>
        <p:txBody>
          <a:bodyPr wrap="none">
            <a:spAutoFit/>
          </a:bodyPr>
          <a:lstStyle/>
          <a:p>
            <a:pPr eaLnBrk="1" hangingPunct="1">
              <a:defRPr/>
            </a:pPr>
            <a:r>
              <a:rPr lang="cs-CZ" altLang="cs-CZ" sz="1600" dirty="0" err="1">
                <a:solidFill>
                  <a:srgbClr val="020202"/>
                </a:solidFill>
                <a:effectLst>
                  <a:outerShdw blurRad="38100" dist="38100" dir="2700000" algn="tl">
                    <a:srgbClr val="FFFFFF"/>
                  </a:outerShdw>
                </a:effectLst>
                <a:latin typeface="Arial" charset="0"/>
              </a:rPr>
              <a:t>Hassalova</a:t>
            </a:r>
            <a:r>
              <a:rPr lang="cs-CZ" altLang="cs-CZ" sz="1600" dirty="0">
                <a:solidFill>
                  <a:srgbClr val="020202"/>
                </a:solidFill>
                <a:effectLst>
                  <a:outerShdw blurRad="38100" dist="38100" dir="2700000" algn="tl">
                    <a:srgbClr val="FFFFFF"/>
                  </a:outerShdw>
                </a:effectLst>
                <a:latin typeface="Arial" charset="0"/>
              </a:rPr>
              <a:t> tělíska ve dřeni</a:t>
            </a:r>
          </a:p>
        </p:txBody>
      </p:sp>
      <p:sp>
        <p:nvSpPr>
          <p:cNvPr id="7" name="Obdélník 6">
            <a:extLst>
              <a:ext uri="{FF2B5EF4-FFF2-40B4-BE49-F238E27FC236}">
                <a16:creationId xmlns:a16="http://schemas.microsoft.com/office/drawing/2014/main" id="{9133857E-86AC-41A6-9191-EA759D1AC82A}"/>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ovéPole 7">
            <a:extLst>
              <a:ext uri="{FF2B5EF4-FFF2-40B4-BE49-F238E27FC236}">
                <a16:creationId xmlns:a16="http://schemas.microsoft.com/office/drawing/2014/main" id="{789A7C9F-F2D1-4757-B842-89FBB5727733}"/>
              </a:ext>
            </a:extLst>
          </p:cNvPr>
          <p:cNvSpPr txBox="1"/>
          <p:nvPr/>
        </p:nvSpPr>
        <p:spPr>
          <a:xfrm>
            <a:off x="44285" y="43002"/>
            <a:ext cx="340830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BRZLÍK (THYMUS) - DŘEŇ</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60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p:cNvSpPr txBox="1"/>
          <p:nvPr/>
        </p:nvSpPr>
        <p:spPr>
          <a:xfrm>
            <a:off x="44285" y="43002"/>
            <a:ext cx="4288546" cy="400110"/>
          </a:xfrm>
          <a:prstGeom prst="rect">
            <a:avLst/>
          </a:prstGeom>
          <a:noFill/>
          <a:ln>
            <a:noFill/>
          </a:ln>
        </p:spPr>
        <p:txBody>
          <a:bodyPr wrap="none" rtlCol="0">
            <a:spAutoFit/>
          </a:bodyPr>
          <a:lstStyle/>
          <a:p>
            <a:r>
              <a:rPr lang="en-US" sz="2000" b="1" dirty="0">
                <a:latin typeface="Arial" panose="020B0604020202020204" pitchFamily="34" charset="0"/>
                <a:cs typeface="Arial" panose="020B0604020202020204" pitchFamily="34" charset="0"/>
              </a:rPr>
              <a:t>EPITELI</a:t>
            </a:r>
            <a:r>
              <a:rPr lang="cs-CZ" sz="2000" b="1" dirty="0">
                <a:latin typeface="Arial" panose="020B0604020202020204" pitchFamily="34" charset="0"/>
                <a:cs typeface="Arial" panose="020B0604020202020204" pitchFamily="34" charset="0"/>
              </a:rPr>
              <a:t>Á</a:t>
            </a:r>
            <a:r>
              <a:rPr lang="en-US" sz="2000" b="1" dirty="0">
                <a:latin typeface="Arial" panose="020B0604020202020204" pitchFamily="34" charset="0"/>
                <a:cs typeface="Arial" panose="020B0604020202020204" pitchFamily="34" charset="0"/>
              </a:rPr>
              <a:t>L</a:t>
            </a:r>
            <a:r>
              <a:rPr lang="cs-CZ" sz="2000" b="1" dirty="0">
                <a:latin typeface="Arial" panose="020B0604020202020204" pitchFamily="34" charset="0"/>
                <a:cs typeface="Arial" panose="020B0604020202020204" pitchFamily="34" charset="0"/>
              </a:rPr>
              <a:t>NÍ</a:t>
            </a:r>
            <a:r>
              <a:rPr lang="en-US" sz="2000" b="1" dirty="0">
                <a:latin typeface="Arial" panose="020B0604020202020204" pitchFamily="34" charset="0"/>
                <a:cs typeface="Arial" panose="020B0604020202020204" pitchFamily="34" charset="0"/>
              </a:rPr>
              <a:t> IMUN</a:t>
            </a:r>
            <a:r>
              <a:rPr lang="cs-CZ" sz="2000" b="1" dirty="0">
                <a:latin typeface="Arial" panose="020B0604020202020204" pitchFamily="34" charset="0"/>
                <a:cs typeface="Arial" panose="020B0604020202020204" pitchFamily="34" charset="0"/>
              </a:rPr>
              <a:t>ITNÍ ODPOVĚĎ</a:t>
            </a:r>
            <a:endParaRPr lang="en-US" sz="2000" b="1" dirty="0">
              <a:latin typeface="Arial" panose="020B0604020202020204" pitchFamily="34" charset="0"/>
              <a:cs typeface="Arial" panose="020B0604020202020204" pitchFamily="34" charset="0"/>
            </a:endParaRPr>
          </a:p>
        </p:txBody>
      </p:sp>
      <p:pic>
        <p:nvPicPr>
          <p:cNvPr id="7" name="Picture 2" descr="Cartoon of layer of epithelial cells compromised and dendritic cell sending alert">
            <a:extLst>
              <a:ext uri="{FF2B5EF4-FFF2-40B4-BE49-F238E27FC236}">
                <a16:creationId xmlns:a16="http://schemas.microsoft.com/office/drawing/2014/main" id="{D13AE088-7569-7E9E-D47D-18E65F902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715" y="548922"/>
            <a:ext cx="5228802" cy="34858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artoon of monocyte-dericed dendritic cell">
            <a:extLst>
              <a:ext uri="{FF2B5EF4-FFF2-40B4-BE49-F238E27FC236}">
                <a16:creationId xmlns:a16="http://schemas.microsoft.com/office/drawing/2014/main" id="{E557B483-E574-7252-BE82-9C2AB132A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12" y="4270850"/>
            <a:ext cx="3816557" cy="2544371"/>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a:extLst>
              <a:ext uri="{FF2B5EF4-FFF2-40B4-BE49-F238E27FC236}">
                <a16:creationId xmlns:a16="http://schemas.microsoft.com/office/drawing/2014/main" id="{0B457654-B141-7D93-802D-A85D747E4F23}"/>
              </a:ext>
            </a:extLst>
          </p:cNvPr>
          <p:cNvSpPr/>
          <p:nvPr/>
        </p:nvSpPr>
        <p:spPr>
          <a:xfrm>
            <a:off x="2991832" y="623014"/>
            <a:ext cx="5524638" cy="353943"/>
          </a:xfrm>
          <a:prstGeom prst="rect">
            <a:avLst/>
          </a:prstGeom>
        </p:spPr>
        <p:txBody>
          <a:bodyPr wrap="square" lIns="36000" rIns="36000">
            <a:spAutoFit/>
          </a:bodyPr>
          <a:lstStyle/>
          <a:p>
            <a:r>
              <a:rPr lang="cs-CZ" sz="1700" b="1" dirty="0" err="1">
                <a:solidFill>
                  <a:srgbClr val="FF0000"/>
                </a:solidFill>
                <a:latin typeface="Arial" panose="020B0604020202020204" pitchFamily="34" charset="0"/>
              </a:rPr>
              <a:t>Damage-associated</a:t>
            </a:r>
            <a:r>
              <a:rPr lang="cs-CZ" sz="1700" b="1" dirty="0">
                <a:solidFill>
                  <a:srgbClr val="FF0000"/>
                </a:solidFill>
                <a:latin typeface="Arial" panose="020B0604020202020204" pitchFamily="34" charset="0"/>
              </a:rPr>
              <a:t> </a:t>
            </a:r>
            <a:r>
              <a:rPr lang="cs-CZ" sz="1700" b="1" dirty="0" err="1">
                <a:solidFill>
                  <a:srgbClr val="FF0000"/>
                </a:solidFill>
                <a:latin typeface="Arial" panose="020B0604020202020204" pitchFamily="34" charset="0"/>
              </a:rPr>
              <a:t>molecular</a:t>
            </a:r>
            <a:r>
              <a:rPr lang="cs-CZ" sz="1700" b="1" dirty="0">
                <a:solidFill>
                  <a:srgbClr val="FF0000"/>
                </a:solidFill>
                <a:latin typeface="Arial" panose="020B0604020202020204" pitchFamily="34" charset="0"/>
              </a:rPr>
              <a:t> </a:t>
            </a:r>
            <a:r>
              <a:rPr lang="cs-CZ" sz="1700" b="1" dirty="0" err="1">
                <a:solidFill>
                  <a:srgbClr val="FF0000"/>
                </a:solidFill>
                <a:latin typeface="Arial" panose="020B0604020202020204" pitchFamily="34" charset="0"/>
              </a:rPr>
              <a:t>patterns</a:t>
            </a:r>
            <a:r>
              <a:rPr lang="cs-CZ" sz="1700" b="1" dirty="0">
                <a:solidFill>
                  <a:srgbClr val="FF0000"/>
                </a:solidFill>
                <a:latin typeface="Arial" panose="020B0604020202020204" pitchFamily="34" charset="0"/>
              </a:rPr>
              <a:t> </a:t>
            </a:r>
            <a:r>
              <a:rPr lang="cs-CZ" sz="1700" dirty="0">
                <a:solidFill>
                  <a:srgbClr val="FF0000"/>
                </a:solidFill>
                <a:latin typeface="Arial" panose="020B0604020202020204" pitchFamily="34" charset="0"/>
              </a:rPr>
              <a:t>(</a:t>
            </a:r>
            <a:r>
              <a:rPr lang="cs-CZ" sz="1700" b="1" dirty="0" err="1">
                <a:solidFill>
                  <a:srgbClr val="FF0000"/>
                </a:solidFill>
                <a:latin typeface="Arial" panose="020B0604020202020204" pitchFamily="34" charset="0"/>
              </a:rPr>
              <a:t>DAMPs</a:t>
            </a:r>
            <a:r>
              <a:rPr lang="cs-CZ" sz="1700" dirty="0">
                <a:solidFill>
                  <a:srgbClr val="FF0000"/>
                </a:solidFill>
                <a:latin typeface="Arial" panose="020B0604020202020204" pitchFamily="34" charset="0"/>
              </a:rPr>
              <a:t>)</a:t>
            </a:r>
            <a:endParaRPr lang="en-US" sz="1700" dirty="0">
              <a:solidFill>
                <a:srgbClr val="FF0000"/>
              </a:solidFill>
            </a:endParaRPr>
          </a:p>
        </p:txBody>
      </p:sp>
      <p:pic>
        <p:nvPicPr>
          <p:cNvPr id="10" name="Picture 2" descr="Granulocytes – Cell Cartoons">
            <a:extLst>
              <a:ext uri="{FF2B5EF4-FFF2-40B4-BE49-F238E27FC236}">
                <a16:creationId xmlns:a16="http://schemas.microsoft.com/office/drawing/2014/main" id="{BAD279E8-7A2A-ED4B-F3BC-24C2799B64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8258" y="4622922"/>
            <a:ext cx="4056630" cy="2076206"/>
          </a:xfrm>
          <a:prstGeom prst="rect">
            <a:avLst/>
          </a:prstGeom>
          <a:noFill/>
          <a:extLst>
            <a:ext uri="{909E8E84-426E-40DD-AFC4-6F175D3DCCD1}">
              <a14:hiddenFill xmlns:a14="http://schemas.microsoft.com/office/drawing/2010/main">
                <a:solidFill>
                  <a:srgbClr val="FFFFFF"/>
                </a:solidFill>
              </a14:hiddenFill>
            </a:ext>
          </a:extLst>
        </p:spPr>
      </p:pic>
      <p:sp>
        <p:nvSpPr>
          <p:cNvPr id="11" name="Šipka: dolů 10">
            <a:extLst>
              <a:ext uri="{FF2B5EF4-FFF2-40B4-BE49-F238E27FC236}">
                <a16:creationId xmlns:a16="http://schemas.microsoft.com/office/drawing/2014/main" id="{EC4D892C-1860-01FF-DA5D-E6F833489373}"/>
              </a:ext>
            </a:extLst>
          </p:cNvPr>
          <p:cNvSpPr/>
          <p:nvPr/>
        </p:nvSpPr>
        <p:spPr>
          <a:xfrm>
            <a:off x="6185647" y="3429000"/>
            <a:ext cx="484632" cy="978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lů 11">
            <a:extLst>
              <a:ext uri="{FF2B5EF4-FFF2-40B4-BE49-F238E27FC236}">
                <a16:creationId xmlns:a16="http://schemas.microsoft.com/office/drawing/2014/main" id="{B0110A6B-717F-6D83-9DE8-3E0BB4C6DF4C}"/>
              </a:ext>
            </a:extLst>
          </p:cNvPr>
          <p:cNvSpPr/>
          <p:nvPr/>
        </p:nvSpPr>
        <p:spPr>
          <a:xfrm rot="1809544">
            <a:off x="2644051" y="3484518"/>
            <a:ext cx="484632" cy="978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1965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633" y="1981835"/>
            <a:ext cx="5343525" cy="379095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420518" y="715706"/>
            <a:ext cx="3602268" cy="584775"/>
          </a:xfrm>
          <a:prstGeom prst="rect">
            <a:avLst/>
          </a:prstGeom>
        </p:spPr>
        <p:txBody>
          <a:bodyPr wrap="none">
            <a:spAutoFit/>
          </a:bodyPr>
          <a:lstStyle/>
          <a:p>
            <a:pPr marL="285750"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pozitivní: CD4+ CD8+ </a:t>
            </a:r>
          </a:p>
          <a:p>
            <a:pPr marL="285750"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a:t>
            </a:r>
            <a:r>
              <a:rPr lang="cs-CZ" sz="1600" dirty="0" err="1">
                <a:latin typeface="Arial" panose="020B0604020202020204" pitchFamily="34" charset="0"/>
                <a:cs typeface="Arial" panose="020B0604020202020204" pitchFamily="34" charset="0"/>
              </a:rPr>
              <a:t>tissue-restricted</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antigens</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TRAs</a:t>
            </a:r>
            <a:r>
              <a:rPr lang="cs-CZ"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9133857E-86AC-41A6-9191-EA759D1AC82A}"/>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ovéPole 4">
            <a:extLst>
              <a:ext uri="{FF2B5EF4-FFF2-40B4-BE49-F238E27FC236}">
                <a16:creationId xmlns:a16="http://schemas.microsoft.com/office/drawing/2014/main" id="{789A7C9F-F2D1-4757-B842-89FBB5727733}"/>
              </a:ext>
            </a:extLst>
          </p:cNvPr>
          <p:cNvSpPr txBox="1"/>
          <p:nvPr/>
        </p:nvSpPr>
        <p:spPr>
          <a:xfrm>
            <a:off x="44285" y="43002"/>
            <a:ext cx="3272819"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SELEKCE T-LYMFOCYTŮ</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55555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4" descr="thymu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20713"/>
            <a:ext cx="8316912"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7A858633-82DC-4DB1-A4AA-BB1D432B5F10}"/>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3A87E431-0163-4E41-AA6B-EF2EAC6488D9}"/>
              </a:ext>
            </a:extLst>
          </p:cNvPr>
          <p:cNvSpPr txBox="1"/>
          <p:nvPr/>
        </p:nvSpPr>
        <p:spPr>
          <a:xfrm>
            <a:off x="44285" y="43002"/>
            <a:ext cx="400622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BRZLÍK (THYMUS) - INVOLUCE</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43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5" name="Rectangle 3">
            <a:extLst>
              <a:ext uri="{FF2B5EF4-FFF2-40B4-BE49-F238E27FC236}">
                <a16:creationId xmlns:a16="http://schemas.microsoft.com/office/drawing/2014/main" id="{9C07B1DF-2B9D-4584-B69D-94CB7101E013}"/>
              </a:ext>
            </a:extLst>
          </p:cNvPr>
          <p:cNvSpPr>
            <a:spLocks noGrp="1" noChangeArrowheads="1"/>
          </p:cNvSpPr>
          <p:nvPr>
            <p:ph type="body" idx="1"/>
          </p:nvPr>
        </p:nvSpPr>
        <p:spPr>
          <a:xfrm>
            <a:off x="137160" y="1375330"/>
            <a:ext cx="6621780" cy="2432685"/>
          </a:xfrm>
        </p:spPr>
        <p:txBody>
          <a:bodyPr>
            <a:noAutofit/>
          </a:bodyPr>
          <a:lstStyle/>
          <a:p>
            <a:pPr>
              <a:defRPr/>
            </a:pPr>
            <a:r>
              <a:rPr lang="cs-CZ" altLang="cs-CZ" sz="1400" dirty="0">
                <a:solidFill>
                  <a:srgbClr val="020202"/>
                </a:solidFill>
                <a:latin typeface="Arial" panose="020B0604020202020204" pitchFamily="34" charset="0"/>
                <a:cs typeface="Arial" panose="020B0604020202020204" pitchFamily="34" charset="0"/>
              </a:rPr>
              <a:t>neúplně opouzdřené</a:t>
            </a:r>
          </a:p>
          <a:p>
            <a:pPr>
              <a:defRPr/>
            </a:pPr>
            <a:r>
              <a:rPr lang="cs-CZ" altLang="cs-CZ" sz="1400" dirty="0">
                <a:solidFill>
                  <a:srgbClr val="020202"/>
                </a:solidFill>
                <a:latin typeface="Arial" panose="020B0604020202020204" pitchFamily="34" charset="0"/>
                <a:cs typeface="Arial" panose="020B0604020202020204" pitchFamily="34" charset="0"/>
              </a:rPr>
              <a:t>krypty – hluboké a rozvětvené invaginace kryté epitelem</a:t>
            </a:r>
          </a:p>
          <a:p>
            <a:pPr>
              <a:defRPr/>
            </a:pPr>
            <a:r>
              <a:rPr lang="cs-CZ" altLang="cs-CZ" sz="1400" dirty="0">
                <a:solidFill>
                  <a:srgbClr val="020202"/>
                </a:solidFill>
                <a:latin typeface="Arial" panose="020B0604020202020204" pitchFamily="34" charset="0"/>
                <a:cs typeface="Arial" panose="020B0604020202020204" pitchFamily="34" charset="0"/>
              </a:rPr>
              <a:t>agregáty lymfatické tkáně (folikuly) kryt epitelem krypt</a:t>
            </a:r>
          </a:p>
          <a:p>
            <a:pPr>
              <a:defRPr/>
            </a:pPr>
            <a:r>
              <a:rPr lang="cs-CZ" altLang="cs-CZ" sz="1400" dirty="0">
                <a:solidFill>
                  <a:srgbClr val="020202"/>
                </a:solidFill>
                <a:latin typeface="Arial" panose="020B0604020202020204" pitchFamily="34" charset="0"/>
                <a:cs typeface="Arial" panose="020B0604020202020204" pitchFamily="34" charset="0"/>
              </a:rPr>
              <a:t>rozvlákněný epitel (umožňuje přístup antigenům k leukocytům)</a:t>
            </a:r>
            <a:endParaRPr lang="cs-CZ" altLang="cs-CZ" sz="1400" b="1" dirty="0">
              <a:solidFill>
                <a:srgbClr val="020202"/>
              </a:solidFill>
              <a:latin typeface="Arial" panose="020B0604020202020204" pitchFamily="34" charset="0"/>
              <a:cs typeface="Arial" panose="020B0604020202020204" pitchFamily="34" charset="0"/>
            </a:endParaRPr>
          </a:p>
          <a:p>
            <a:pPr eaLnBrk="1" hangingPunct="1">
              <a:lnSpc>
                <a:spcPct val="90000"/>
              </a:lnSpc>
              <a:spcBef>
                <a:spcPct val="50000"/>
              </a:spcBef>
              <a:buClr>
                <a:srgbClr val="990000"/>
              </a:buClr>
              <a:buFont typeface="Wingdings" panose="05000000000000000000" pitchFamily="2" charset="2"/>
              <a:buChar char="§"/>
              <a:defRPr/>
            </a:pPr>
            <a:endParaRPr lang="cs-CZ" altLang="cs-CZ" sz="1400" b="1" dirty="0">
              <a:solidFill>
                <a:srgbClr val="020202"/>
              </a:solidFill>
              <a:latin typeface="Arial" panose="020B0604020202020204" pitchFamily="34" charset="0"/>
              <a:cs typeface="Arial" panose="020B0604020202020204" pitchFamily="34" charset="0"/>
            </a:endParaRPr>
          </a:p>
          <a:p>
            <a:pPr eaLnBrk="1" hangingPunct="1">
              <a:lnSpc>
                <a:spcPct val="90000"/>
              </a:lnSpc>
              <a:spcBef>
                <a:spcPct val="50000"/>
              </a:spcBef>
              <a:buClr>
                <a:srgbClr val="990000"/>
              </a:buClr>
              <a:buFont typeface="Wingdings" panose="05000000000000000000" pitchFamily="2" charset="2"/>
              <a:buChar char="§"/>
              <a:defRPr/>
            </a:pPr>
            <a:r>
              <a:rPr lang="cs-CZ" altLang="cs-CZ" sz="1400" b="1" dirty="0">
                <a:solidFill>
                  <a:srgbClr val="020202"/>
                </a:solidFill>
                <a:latin typeface="Arial" panose="020B0604020202020204" pitchFamily="34" charset="0"/>
                <a:cs typeface="Arial" panose="020B0604020202020204" pitchFamily="34" charset="0"/>
              </a:rPr>
              <a:t>t. </a:t>
            </a:r>
            <a:r>
              <a:rPr lang="cs-CZ" altLang="cs-CZ" sz="1400" b="1" dirty="0" err="1">
                <a:solidFill>
                  <a:srgbClr val="020202"/>
                </a:solidFill>
                <a:latin typeface="Arial" panose="020B0604020202020204" pitchFamily="34" charset="0"/>
                <a:cs typeface="Arial" panose="020B0604020202020204" pitchFamily="34" charset="0"/>
              </a:rPr>
              <a:t>palatina</a:t>
            </a:r>
            <a:r>
              <a:rPr lang="cs-CZ" altLang="cs-CZ" sz="1400" dirty="0">
                <a:solidFill>
                  <a:srgbClr val="020202"/>
                </a:solidFill>
                <a:latin typeface="Arial" panose="020B0604020202020204" pitchFamily="34" charset="0"/>
                <a:cs typeface="Arial" panose="020B0604020202020204" pitchFamily="34" charset="0"/>
              </a:rPr>
              <a:t> – vrstevnatý dlaždicový e. </a:t>
            </a:r>
          </a:p>
          <a:p>
            <a:pPr>
              <a:buClr>
                <a:srgbClr val="990000"/>
              </a:buClr>
              <a:buFont typeface="Wingdings" panose="05000000000000000000" pitchFamily="2" charset="2"/>
              <a:buChar char="§"/>
              <a:defRPr/>
            </a:pPr>
            <a:r>
              <a:rPr lang="cs-CZ" altLang="cs-CZ" sz="1400" b="1" dirty="0">
                <a:solidFill>
                  <a:srgbClr val="020202"/>
                </a:solidFill>
                <a:latin typeface="Arial" panose="020B0604020202020204" pitchFamily="34" charset="0"/>
                <a:cs typeface="Arial" panose="020B0604020202020204" pitchFamily="34" charset="0"/>
              </a:rPr>
              <a:t>t. </a:t>
            </a:r>
            <a:r>
              <a:rPr lang="cs-CZ" altLang="cs-CZ" sz="1400" b="1" dirty="0" err="1">
                <a:solidFill>
                  <a:srgbClr val="020202"/>
                </a:solidFill>
                <a:latin typeface="Arial" panose="020B0604020202020204" pitchFamily="34" charset="0"/>
                <a:cs typeface="Arial" panose="020B0604020202020204" pitchFamily="34" charset="0"/>
              </a:rPr>
              <a:t>lingualis</a:t>
            </a:r>
            <a:r>
              <a:rPr lang="cs-CZ" altLang="cs-CZ" sz="1400" dirty="0">
                <a:solidFill>
                  <a:srgbClr val="020202"/>
                </a:solidFill>
                <a:latin typeface="Arial" panose="020B0604020202020204" pitchFamily="34" charset="0"/>
                <a:cs typeface="Arial" panose="020B0604020202020204" pitchFamily="34" charset="0"/>
              </a:rPr>
              <a:t> – vrstevnatý dlaždicový e.. </a:t>
            </a:r>
          </a:p>
          <a:p>
            <a:pPr>
              <a:buClr>
                <a:srgbClr val="990000"/>
              </a:buClr>
              <a:buFont typeface="Wingdings" panose="05000000000000000000" pitchFamily="2" charset="2"/>
              <a:buChar char="§"/>
              <a:defRPr/>
            </a:pPr>
            <a:r>
              <a:rPr lang="cs-CZ" altLang="cs-CZ" sz="1400" b="1" dirty="0">
                <a:solidFill>
                  <a:srgbClr val="020202"/>
                </a:solidFill>
                <a:latin typeface="Arial" panose="020B0604020202020204" pitchFamily="34" charset="0"/>
                <a:cs typeface="Arial" panose="020B0604020202020204" pitchFamily="34" charset="0"/>
              </a:rPr>
              <a:t>t. </a:t>
            </a:r>
            <a:r>
              <a:rPr lang="cs-CZ" altLang="cs-CZ" sz="1400" b="1" dirty="0" err="1">
                <a:solidFill>
                  <a:srgbClr val="020202"/>
                </a:solidFill>
                <a:latin typeface="Arial" panose="020B0604020202020204" pitchFamily="34" charset="0"/>
                <a:cs typeface="Arial" panose="020B0604020202020204" pitchFamily="34" charset="0"/>
              </a:rPr>
              <a:t>pharyngea</a:t>
            </a:r>
            <a:r>
              <a:rPr lang="cs-CZ" altLang="cs-CZ" sz="1400" dirty="0">
                <a:solidFill>
                  <a:srgbClr val="020202"/>
                </a:solidFill>
                <a:latin typeface="Arial" panose="020B0604020202020204" pitchFamily="34" charset="0"/>
                <a:cs typeface="Arial" panose="020B0604020202020204" pitchFamily="34" charset="0"/>
              </a:rPr>
              <a:t> – víceřadý cylindrický e. </a:t>
            </a:r>
          </a:p>
          <a:p>
            <a:pPr>
              <a:buClr>
                <a:srgbClr val="990000"/>
              </a:buClr>
              <a:buFont typeface="Wingdings" panose="05000000000000000000" pitchFamily="2" charset="2"/>
              <a:buChar char="§"/>
              <a:defRPr/>
            </a:pPr>
            <a:r>
              <a:rPr lang="cs-CZ" altLang="cs-CZ" sz="1400" b="1" dirty="0">
                <a:solidFill>
                  <a:srgbClr val="020202"/>
                </a:solidFill>
                <a:latin typeface="Arial" panose="020B0604020202020204" pitchFamily="34" charset="0"/>
                <a:cs typeface="Arial" panose="020B0604020202020204" pitchFamily="34" charset="0"/>
              </a:rPr>
              <a:t>t. </a:t>
            </a:r>
            <a:r>
              <a:rPr lang="cs-CZ" altLang="cs-CZ" sz="1400" b="1" dirty="0" err="1">
                <a:solidFill>
                  <a:srgbClr val="020202"/>
                </a:solidFill>
                <a:latin typeface="Arial" panose="020B0604020202020204" pitchFamily="34" charset="0"/>
                <a:cs typeface="Arial" panose="020B0604020202020204" pitchFamily="34" charset="0"/>
              </a:rPr>
              <a:t>tubaria</a:t>
            </a:r>
            <a:r>
              <a:rPr lang="cs-CZ" altLang="cs-CZ" sz="1400" dirty="0">
                <a:solidFill>
                  <a:srgbClr val="020202"/>
                </a:solidFill>
                <a:latin typeface="Arial" panose="020B0604020202020204" pitchFamily="34" charset="0"/>
                <a:cs typeface="Arial" panose="020B0604020202020204" pitchFamily="34" charset="0"/>
              </a:rPr>
              <a:t> – víceřadý cylindrický e.</a:t>
            </a:r>
          </a:p>
        </p:txBody>
      </p:sp>
      <p:pic>
        <p:nvPicPr>
          <p:cNvPr id="645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3341" b="16891"/>
          <a:stretch/>
        </p:blipFill>
        <p:spPr bwMode="auto">
          <a:xfrm>
            <a:off x="198119" y="4193223"/>
            <a:ext cx="3832225" cy="24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a:extLst>
              <a:ext uri="{FF2B5EF4-FFF2-40B4-BE49-F238E27FC236}">
                <a16:creationId xmlns:a16="http://schemas.microsoft.com/office/drawing/2014/main" id="{FAFB1FE5-F39A-4422-9A11-E5416A479118}"/>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71CD42B7-6DA9-40F9-B763-8654EEB5C26A}"/>
              </a:ext>
            </a:extLst>
          </p:cNvPr>
          <p:cNvSpPr txBox="1"/>
          <p:nvPr/>
        </p:nvSpPr>
        <p:spPr>
          <a:xfrm>
            <a:off x="44285" y="43002"/>
            <a:ext cx="2609112"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MANDLE (TONSILY)</a:t>
            </a:r>
            <a:endParaRPr lang="en-US" sz="2000" b="1" dirty="0">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4"/>
          <a:stretch>
            <a:fillRect/>
          </a:stretch>
        </p:blipFill>
        <p:spPr>
          <a:xfrm>
            <a:off x="4030344" y="2376487"/>
            <a:ext cx="5175696" cy="4270376"/>
          </a:xfrm>
          <a:prstGeom prst="rect">
            <a:avLst/>
          </a:prstGeom>
        </p:spPr>
      </p:pic>
      <p:sp>
        <p:nvSpPr>
          <p:cNvPr id="2" name="TextovéPole 1">
            <a:extLst>
              <a:ext uri="{FF2B5EF4-FFF2-40B4-BE49-F238E27FC236}">
                <a16:creationId xmlns:a16="http://schemas.microsoft.com/office/drawing/2014/main" id="{43B04F3D-D837-FC9E-B99C-70C98B6E6958}"/>
              </a:ext>
            </a:extLst>
          </p:cNvPr>
          <p:cNvSpPr txBox="1"/>
          <p:nvPr/>
        </p:nvSpPr>
        <p:spPr>
          <a:xfrm>
            <a:off x="137160" y="761854"/>
            <a:ext cx="4583622" cy="456535"/>
          </a:xfrm>
          <a:prstGeom prst="rect">
            <a:avLst/>
          </a:prstGeom>
          <a:noFill/>
        </p:spPr>
        <p:txBody>
          <a:bodyPr wrap="square">
            <a:spAutoFit/>
          </a:bodyPr>
          <a:lstStyle/>
          <a:p>
            <a:pPr>
              <a:lnSpc>
                <a:spcPct val="150000"/>
              </a:lnSpc>
            </a:pPr>
            <a:r>
              <a:rPr lang="cs-CZ" b="1" dirty="0">
                <a:solidFill>
                  <a:srgbClr val="0000DC"/>
                </a:solidFill>
                <a:latin typeface="Arial" panose="020B0604020202020204" pitchFamily="34" charset="0"/>
                <a:cs typeface="Arial" panose="020B0604020202020204" pitchFamily="34" charset="0"/>
              </a:rPr>
              <a:t>Stavba</a:t>
            </a:r>
            <a:endParaRPr lang="en-US" b="1" dirty="0">
              <a:solidFill>
                <a:srgbClr val="0000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8841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Lymfatický systém - 24"/>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a:stretch>
            <a:fillRect/>
          </a:stretch>
        </p:blipFill>
        <p:spPr bwMode="auto">
          <a:xfrm>
            <a:off x="4936" y="681926"/>
            <a:ext cx="8883607" cy="587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ovéPole 3"/>
          <p:cNvSpPr txBox="1">
            <a:spLocks noChangeArrowheads="1"/>
          </p:cNvSpPr>
          <p:nvPr/>
        </p:nvSpPr>
        <p:spPr bwMode="auto">
          <a:xfrm>
            <a:off x="8455025" y="6165850"/>
            <a:ext cx="581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Sobotta</a:t>
            </a:r>
            <a:endParaRPr lang="cs-CZ" altLang="cs-CZ" sz="1800">
              <a:solidFill>
                <a:srgbClr val="020202"/>
              </a:solidFill>
            </a:endParaRPr>
          </a:p>
        </p:txBody>
      </p:sp>
      <p:sp>
        <p:nvSpPr>
          <p:cNvPr id="2" name="Obdélník 1">
            <a:extLst>
              <a:ext uri="{FF2B5EF4-FFF2-40B4-BE49-F238E27FC236}">
                <a16:creationId xmlns:a16="http://schemas.microsoft.com/office/drawing/2014/main" id="{6154E424-8EBA-4809-9722-FD28F0705F1D}"/>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6AA80C0B-5037-48E9-A12D-0B5037907217}"/>
              </a:ext>
            </a:extLst>
          </p:cNvPr>
          <p:cNvSpPr txBox="1"/>
          <p:nvPr/>
        </p:nvSpPr>
        <p:spPr>
          <a:xfrm>
            <a:off x="44285" y="43002"/>
            <a:ext cx="278704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TONSILLA PALATINA</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0219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Obrázek 2"/>
          <p:cNvPicPr>
            <a:picLocks noChangeAspect="1"/>
          </p:cNvPicPr>
          <p:nvPr/>
        </p:nvPicPr>
        <p:blipFill>
          <a:blip r:embed="rId2">
            <a:extLst>
              <a:ext uri="{28A0092B-C50C-407E-A947-70E740481C1C}">
                <a14:useLocalDpi xmlns:a14="http://schemas.microsoft.com/office/drawing/2010/main" val="0"/>
              </a:ext>
            </a:extLst>
          </a:blip>
          <a:srcRect l="6796" r="6535"/>
          <a:stretch>
            <a:fillRect/>
          </a:stretch>
        </p:blipFill>
        <p:spPr bwMode="auto">
          <a:xfrm>
            <a:off x="334279" y="548922"/>
            <a:ext cx="8496665" cy="614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a:extLst>
              <a:ext uri="{FF2B5EF4-FFF2-40B4-BE49-F238E27FC236}">
                <a16:creationId xmlns:a16="http://schemas.microsoft.com/office/drawing/2014/main" id="{C81656EE-80A3-4379-A191-5B25C3E658C5}"/>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FC7A0B8D-178A-420D-A185-26269572AACC}"/>
              </a:ext>
            </a:extLst>
          </p:cNvPr>
          <p:cNvSpPr txBox="1"/>
          <p:nvPr/>
        </p:nvSpPr>
        <p:spPr>
          <a:xfrm>
            <a:off x="44285" y="43002"/>
            <a:ext cx="278704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TONSILLA PALATINA</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9580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nvSpPr>
        <p:spPr bwMode="auto">
          <a:xfrm>
            <a:off x="808038" y="34480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pic>
        <p:nvPicPr>
          <p:cNvPr id="6963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8" y="743919"/>
            <a:ext cx="8943562" cy="58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7" name="TextovéPole 4"/>
          <p:cNvSpPr txBox="1">
            <a:spLocks noChangeArrowheads="1"/>
          </p:cNvSpPr>
          <p:nvPr/>
        </p:nvSpPr>
        <p:spPr bwMode="auto">
          <a:xfrm>
            <a:off x="8408988" y="6365875"/>
            <a:ext cx="6270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spcBef>
                <a:spcPct val="0"/>
              </a:spcBef>
              <a:buClrTx/>
              <a:buFontTx/>
              <a:buNone/>
            </a:pPr>
            <a:r>
              <a:rPr lang="cs-CZ" altLang="cs-CZ" sz="900">
                <a:solidFill>
                  <a:srgbClr val="020202"/>
                </a:solidFill>
              </a:rPr>
              <a:t>Mescher</a:t>
            </a:r>
            <a:endParaRPr lang="cs-CZ" altLang="cs-CZ" sz="1800">
              <a:solidFill>
                <a:srgbClr val="020202"/>
              </a:solidFill>
            </a:endParaRPr>
          </a:p>
        </p:txBody>
      </p:sp>
      <p:sp>
        <p:nvSpPr>
          <p:cNvPr id="2" name="Obdélník 1">
            <a:extLst>
              <a:ext uri="{FF2B5EF4-FFF2-40B4-BE49-F238E27FC236}">
                <a16:creationId xmlns:a16="http://schemas.microsoft.com/office/drawing/2014/main" id="{8249B233-82F3-4F49-990E-7C5994C216A3}"/>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FC643F59-DE83-418C-A217-740342562BD1}"/>
              </a:ext>
            </a:extLst>
          </p:cNvPr>
          <p:cNvSpPr txBox="1"/>
          <p:nvPr/>
        </p:nvSpPr>
        <p:spPr>
          <a:xfrm>
            <a:off x="44285" y="43002"/>
            <a:ext cx="278704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TONSILLA PALATINA</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7124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Lymfatický systém - 27"/>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44285" y="987552"/>
            <a:ext cx="90011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5645620" y="565315"/>
            <a:ext cx="21852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dirty="0">
                <a:solidFill>
                  <a:srgbClr val="020202"/>
                </a:solidFill>
              </a:rPr>
              <a:t>rozvlákněný epitel</a:t>
            </a:r>
          </a:p>
        </p:txBody>
      </p:sp>
      <p:sp>
        <p:nvSpPr>
          <p:cNvPr id="71684" name="Text Box 4"/>
          <p:cNvSpPr txBox="1">
            <a:spLocks noChangeArrowheads="1"/>
          </p:cNvSpPr>
          <p:nvPr/>
        </p:nvSpPr>
        <p:spPr bwMode="auto">
          <a:xfrm>
            <a:off x="527805" y="548922"/>
            <a:ext cx="1890261" cy="369332"/>
          </a:xfrm>
          <a:prstGeom prst="rect">
            <a:avLst/>
          </a:prstGeom>
          <a:noFill/>
          <a:ln>
            <a:noFill/>
          </a:ln>
          <a:effec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dirty="0"/>
              <a:t>lymfatický uzlík</a:t>
            </a:r>
          </a:p>
        </p:txBody>
      </p:sp>
      <p:sp>
        <p:nvSpPr>
          <p:cNvPr id="2" name="Obdélník 1">
            <a:extLst>
              <a:ext uri="{FF2B5EF4-FFF2-40B4-BE49-F238E27FC236}">
                <a16:creationId xmlns:a16="http://schemas.microsoft.com/office/drawing/2014/main" id="{4A6403C7-97CA-4756-B8F3-4A8680CBA25D}"/>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BAFB2D4D-B367-461C-A66F-EAE1652A013C}"/>
              </a:ext>
            </a:extLst>
          </p:cNvPr>
          <p:cNvSpPr txBox="1"/>
          <p:nvPr/>
        </p:nvSpPr>
        <p:spPr>
          <a:xfrm>
            <a:off x="44285" y="43002"/>
            <a:ext cx="278704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TONSILLA PALATINA</a:t>
            </a:r>
            <a:endParaRPr lang="en-US" sz="2000" b="1" dirty="0">
              <a:latin typeface="Arial" panose="020B0604020202020204" pitchFamily="34" charset="0"/>
              <a:cs typeface="Arial" panose="020B0604020202020204" pitchFamily="34" charset="0"/>
            </a:endParaRPr>
          </a:p>
        </p:txBody>
      </p:sp>
      <p:cxnSp>
        <p:nvCxnSpPr>
          <p:cNvPr id="5" name="Přímá spojnice se šipkou 4">
            <a:extLst>
              <a:ext uri="{FF2B5EF4-FFF2-40B4-BE49-F238E27FC236}">
                <a16:creationId xmlns:a16="http://schemas.microsoft.com/office/drawing/2014/main" id="{B36DDEC0-E62E-40FA-B7F5-49A09447815F}"/>
              </a:ext>
            </a:extLst>
          </p:cNvPr>
          <p:cNvCxnSpPr/>
          <p:nvPr/>
        </p:nvCxnSpPr>
        <p:spPr>
          <a:xfrm>
            <a:off x="1556291" y="987552"/>
            <a:ext cx="190213" cy="237744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Přímá spojnice se šipkou 8">
            <a:extLst>
              <a:ext uri="{FF2B5EF4-FFF2-40B4-BE49-F238E27FC236}">
                <a16:creationId xmlns:a16="http://schemas.microsoft.com/office/drawing/2014/main" id="{092C5348-F1C0-414C-876F-D1F90F30B7D8}"/>
              </a:ext>
            </a:extLst>
          </p:cNvPr>
          <p:cNvCxnSpPr>
            <a:cxnSpLocks/>
          </p:cNvCxnSpPr>
          <p:nvPr/>
        </p:nvCxnSpPr>
        <p:spPr>
          <a:xfrm flipH="1">
            <a:off x="6803136" y="934647"/>
            <a:ext cx="246888" cy="382937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755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3F41096-BDF4-4432-AEC3-00FFF96CD188}"/>
              </a:ext>
            </a:extLst>
          </p:cNvPr>
          <p:cNvSpPr>
            <a:spLocks noGrp="1"/>
          </p:cNvSpPr>
          <p:nvPr>
            <p:ph type="sldNum" sz="quarter" idx="10"/>
          </p:nvPr>
        </p:nvSpPr>
        <p:spPr/>
        <p:txBody>
          <a:bodyPr/>
          <a:lstStyle/>
          <a:p>
            <a:pPr>
              <a:defRPr/>
            </a:pPr>
            <a:fld id="{6EDBC066-9844-43D4-9FDE-70525273C85C}" type="slidenum">
              <a:rPr lang="cs-CZ" altLang="cs-CZ"/>
              <a:pPr>
                <a:defRPr/>
              </a:pPr>
              <a:t>67</a:t>
            </a:fld>
            <a:endParaRPr lang="cs-CZ" altLang="cs-CZ"/>
          </a:p>
        </p:txBody>
      </p:sp>
      <p:pic>
        <p:nvPicPr>
          <p:cNvPr id="73731" name="Obrázek 2"/>
          <p:cNvPicPr>
            <a:picLocks noChangeAspect="1"/>
          </p:cNvPicPr>
          <p:nvPr/>
        </p:nvPicPr>
        <p:blipFill>
          <a:blip r:embed="rId2">
            <a:extLst>
              <a:ext uri="{28A0092B-C50C-407E-A947-70E740481C1C}">
                <a14:useLocalDpi xmlns:a14="http://schemas.microsoft.com/office/drawing/2010/main" val="0"/>
              </a:ext>
            </a:extLst>
          </a:blip>
          <a:srcRect l="26254" b="12386"/>
          <a:stretch>
            <a:fillRect/>
          </a:stretch>
        </p:blipFill>
        <p:spPr bwMode="auto">
          <a:xfrm>
            <a:off x="395288" y="719138"/>
            <a:ext cx="8294687" cy="599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3"/>
          <p:cNvSpPr txBox="1">
            <a:spLocks noChangeArrowheads="1"/>
          </p:cNvSpPr>
          <p:nvPr/>
        </p:nvSpPr>
        <p:spPr bwMode="auto">
          <a:xfrm>
            <a:off x="4763389" y="854710"/>
            <a:ext cx="24064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dirty="0">
                <a:solidFill>
                  <a:srgbClr val="020202"/>
                </a:solidFill>
              </a:rPr>
              <a:t>rozvlákněný epitel</a:t>
            </a:r>
          </a:p>
        </p:txBody>
      </p:sp>
      <p:cxnSp>
        <p:nvCxnSpPr>
          <p:cNvPr id="73733" name="Přímá spojnice se šipkou 4"/>
          <p:cNvCxnSpPr>
            <a:cxnSpLocks noChangeShapeType="1"/>
            <a:stCxn id="73732" idx="2"/>
          </p:cNvCxnSpPr>
          <p:nvPr/>
        </p:nvCxnSpPr>
        <p:spPr bwMode="auto">
          <a:xfrm flipH="1">
            <a:off x="4763397" y="1254820"/>
            <a:ext cx="1203206" cy="1473140"/>
          </a:xfrm>
          <a:prstGeom prst="straightConnector1">
            <a:avLst/>
          </a:prstGeom>
          <a:noFill/>
          <a:ln w="38100" algn="ctr">
            <a:solidFill>
              <a:srgbClr val="02020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Obdélník 2">
            <a:extLst>
              <a:ext uri="{FF2B5EF4-FFF2-40B4-BE49-F238E27FC236}">
                <a16:creationId xmlns:a16="http://schemas.microsoft.com/office/drawing/2014/main" id="{3592F595-9672-4B1F-902F-85A29109D8B7}"/>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F8B326AD-36F3-4315-9C3D-794926D53669}"/>
              </a:ext>
            </a:extLst>
          </p:cNvPr>
          <p:cNvSpPr txBox="1"/>
          <p:nvPr/>
        </p:nvSpPr>
        <p:spPr>
          <a:xfrm>
            <a:off x="44285" y="43002"/>
            <a:ext cx="278704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TONSILLA PALATINA</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062674"/>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Obrázek 4"/>
          <p:cNvPicPr>
            <a:picLocks noChangeAspect="1"/>
          </p:cNvPicPr>
          <p:nvPr/>
        </p:nvPicPr>
        <p:blipFill>
          <a:blip r:embed="rId3">
            <a:extLst>
              <a:ext uri="{28A0092B-C50C-407E-A947-70E740481C1C}">
                <a14:useLocalDpi xmlns:a14="http://schemas.microsoft.com/office/drawing/2010/main" val="0"/>
              </a:ext>
            </a:extLst>
          </a:blip>
          <a:srcRect l="6294" r="6052"/>
          <a:stretch>
            <a:fillRect/>
          </a:stretch>
        </p:blipFill>
        <p:spPr bwMode="auto">
          <a:xfrm>
            <a:off x="107950" y="307975"/>
            <a:ext cx="9048750" cy="655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4"/>
          <p:cNvSpPr txBox="1">
            <a:spLocks noChangeArrowheads="1"/>
          </p:cNvSpPr>
          <p:nvPr/>
        </p:nvSpPr>
        <p:spPr bwMode="auto">
          <a:xfrm>
            <a:off x="3471863" y="3213100"/>
            <a:ext cx="1515351" cy="400110"/>
          </a:xfrm>
          <a:prstGeom prst="rect">
            <a:avLst/>
          </a:prstGeom>
          <a:noFill/>
          <a:ln>
            <a:noFill/>
          </a:ln>
          <a:effec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dirty="0" err="1">
                <a:solidFill>
                  <a:srgbClr val="0000DC"/>
                </a:solidFill>
              </a:rPr>
              <a:t>Gll</a:t>
            </a:r>
            <a:r>
              <a:rPr lang="cs-CZ" altLang="cs-CZ" sz="2000" b="1" dirty="0">
                <a:solidFill>
                  <a:srgbClr val="0000DC"/>
                </a:solidFill>
              </a:rPr>
              <a:t>. </a:t>
            </a:r>
            <a:r>
              <a:rPr lang="cs-CZ" altLang="cs-CZ" sz="2000" b="1" dirty="0" err="1">
                <a:solidFill>
                  <a:srgbClr val="0000DC"/>
                </a:solidFill>
              </a:rPr>
              <a:t>Weberi</a:t>
            </a:r>
            <a:endParaRPr lang="cs-CZ" altLang="cs-CZ" sz="2000" b="1" dirty="0">
              <a:solidFill>
                <a:srgbClr val="0000DC"/>
              </a:solidFill>
            </a:endParaRPr>
          </a:p>
        </p:txBody>
      </p:sp>
      <p:sp>
        <p:nvSpPr>
          <p:cNvPr id="74757" name="Text Box 3"/>
          <p:cNvSpPr txBox="1">
            <a:spLocks noChangeArrowheads="1"/>
          </p:cNvSpPr>
          <p:nvPr/>
        </p:nvSpPr>
        <p:spPr bwMode="auto">
          <a:xfrm>
            <a:off x="1692275" y="542925"/>
            <a:ext cx="8819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dirty="0">
                <a:solidFill>
                  <a:srgbClr val="020202"/>
                </a:solidFill>
              </a:rPr>
              <a:t>krypta</a:t>
            </a:r>
          </a:p>
        </p:txBody>
      </p:sp>
      <p:cxnSp>
        <p:nvCxnSpPr>
          <p:cNvPr id="74758" name="Přímá spojnice se šipkou 2"/>
          <p:cNvCxnSpPr>
            <a:cxnSpLocks noChangeShapeType="1"/>
          </p:cNvCxnSpPr>
          <p:nvPr/>
        </p:nvCxnSpPr>
        <p:spPr bwMode="auto">
          <a:xfrm flipH="1">
            <a:off x="1908175" y="942975"/>
            <a:ext cx="215900" cy="541338"/>
          </a:xfrm>
          <a:prstGeom prst="straightConnector1">
            <a:avLst/>
          </a:prstGeom>
          <a:noFill/>
          <a:ln w="28575" algn="ctr">
            <a:solidFill>
              <a:srgbClr val="02020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Obdélník 1">
            <a:extLst>
              <a:ext uri="{FF2B5EF4-FFF2-40B4-BE49-F238E27FC236}">
                <a16:creationId xmlns:a16="http://schemas.microsoft.com/office/drawing/2014/main" id="{B1AA4F72-D7CD-43EF-97D7-1FDBD633F92F}"/>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B0114664-ADC8-45A8-B94C-E82D88D9A922}"/>
              </a:ext>
            </a:extLst>
          </p:cNvPr>
          <p:cNvSpPr txBox="1"/>
          <p:nvPr/>
        </p:nvSpPr>
        <p:spPr>
          <a:xfrm>
            <a:off x="44285" y="43002"/>
            <a:ext cx="2908489"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TONSILLA LINGUALIS</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912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35229F-C405-4E69-BB45-0FAAA91A48DD}"/>
              </a:ext>
            </a:extLst>
          </p:cNvPr>
          <p:cNvSpPr>
            <a:spLocks noGrp="1"/>
          </p:cNvSpPr>
          <p:nvPr>
            <p:ph type="sldNum" sz="quarter" idx="10"/>
          </p:nvPr>
        </p:nvSpPr>
        <p:spPr/>
        <p:txBody>
          <a:bodyPr/>
          <a:lstStyle/>
          <a:p>
            <a:pPr>
              <a:defRPr/>
            </a:pPr>
            <a:fld id="{34AE3239-BF99-4959-96B2-87120221197E}" type="slidenum">
              <a:rPr lang="cs-CZ" altLang="cs-CZ"/>
              <a:pPr>
                <a:defRPr/>
              </a:pPr>
              <a:t>69</a:t>
            </a:fld>
            <a:endParaRPr lang="cs-CZ" altLang="cs-CZ"/>
          </a:p>
        </p:txBody>
      </p:sp>
      <p:pic>
        <p:nvPicPr>
          <p:cNvPr id="76803"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84213"/>
            <a:ext cx="8856662" cy="592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B28FEB97-4065-4851-A027-105D05720B5F}"/>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a:extLst>
              <a:ext uri="{FF2B5EF4-FFF2-40B4-BE49-F238E27FC236}">
                <a16:creationId xmlns:a16="http://schemas.microsoft.com/office/drawing/2014/main" id="{4E3F790F-8EF1-4BD9-9C4C-432CDA93C392}"/>
              </a:ext>
            </a:extLst>
          </p:cNvPr>
          <p:cNvSpPr txBox="1"/>
          <p:nvPr/>
        </p:nvSpPr>
        <p:spPr>
          <a:xfrm>
            <a:off x="44285" y="43002"/>
            <a:ext cx="2908489"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TONSILLA LINGUALIS</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714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DCB9740-ADCD-4179-9BE2-0F6CC76CB92D}"/>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ovéPole 4">
            <a:extLst>
              <a:ext uri="{FF2B5EF4-FFF2-40B4-BE49-F238E27FC236}">
                <a16:creationId xmlns:a16="http://schemas.microsoft.com/office/drawing/2014/main" id="{E62F828D-5FCF-4FD3-BE6D-CE9BA04D0643}"/>
              </a:ext>
            </a:extLst>
          </p:cNvPr>
          <p:cNvSpPr txBox="1"/>
          <p:nvPr/>
        </p:nvSpPr>
        <p:spPr>
          <a:xfrm>
            <a:off x="44285" y="43002"/>
            <a:ext cx="2927404"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DENDRITICKÉ BUŇKY</a:t>
            </a:r>
            <a:endParaRPr lang="en-US" sz="2000" b="1" dirty="0">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480849C2-7A44-4306-81F1-3C3B8356A07E}"/>
              </a:ext>
            </a:extLst>
          </p:cNvPr>
          <p:cNvSpPr txBox="1">
            <a:spLocks noChangeArrowheads="1"/>
          </p:cNvSpPr>
          <p:nvPr/>
        </p:nvSpPr>
        <p:spPr>
          <a:xfrm>
            <a:off x="323850" y="807604"/>
            <a:ext cx="5407274" cy="4968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defRPr/>
            </a:pPr>
            <a:r>
              <a:rPr lang="cs-CZ" altLang="cs-CZ" sz="1400" dirty="0">
                <a:solidFill>
                  <a:srgbClr val="020202"/>
                </a:solidFill>
                <a:latin typeface="Arial" panose="020B0604020202020204" pitchFamily="34" charset="0"/>
                <a:cs typeface="Arial" panose="020B0604020202020204" pitchFamily="34" charset="0"/>
              </a:rPr>
              <a:t>„profesionální“ antigen prezentující buňky = vysoká účinnost aktivace dalších imunitních buněk</a:t>
            </a:r>
            <a:endParaRPr lang="en-US" altLang="cs-CZ" sz="1400" dirty="0">
              <a:solidFill>
                <a:srgbClr val="020202"/>
              </a:solidFill>
              <a:latin typeface="Arial" panose="020B0604020202020204" pitchFamily="34" charset="0"/>
              <a:cs typeface="Arial" panose="020B0604020202020204" pitchFamily="34" charset="0"/>
            </a:endParaRPr>
          </a:p>
          <a:p>
            <a:pPr>
              <a:buClr>
                <a:schemeClr val="tx1"/>
              </a:buClr>
              <a:defRPr/>
            </a:pPr>
            <a:r>
              <a:rPr lang="cs-CZ" altLang="cs-CZ" sz="1400" dirty="0">
                <a:solidFill>
                  <a:srgbClr val="020202"/>
                </a:solidFill>
                <a:latin typeface="Arial" panose="020B0604020202020204" pitchFamily="34" charset="0"/>
                <a:cs typeface="Arial" panose="020B0604020202020204" pitchFamily="34" charset="0"/>
              </a:rPr>
              <a:t>zpracování antigenu – MHC II</a:t>
            </a:r>
          </a:p>
          <a:p>
            <a:pPr>
              <a:buClr>
                <a:schemeClr val="tx1"/>
              </a:buClr>
              <a:defRPr/>
            </a:pPr>
            <a:r>
              <a:rPr lang="cs-CZ" altLang="cs-CZ" sz="1400" dirty="0">
                <a:solidFill>
                  <a:srgbClr val="020202"/>
                </a:solidFill>
                <a:latin typeface="Arial" panose="020B0604020202020204" pitchFamily="34" charset="0"/>
                <a:cs typeface="Arial" panose="020B0604020202020204" pitchFamily="34" charset="0"/>
              </a:rPr>
              <a:t>produkce cytokinů</a:t>
            </a:r>
          </a:p>
          <a:p>
            <a:pPr>
              <a:buClr>
                <a:schemeClr val="tx1"/>
              </a:buClr>
              <a:defRPr/>
            </a:pPr>
            <a:r>
              <a:rPr lang="cs-CZ" altLang="cs-CZ" sz="1400" dirty="0" err="1">
                <a:solidFill>
                  <a:srgbClr val="020202"/>
                </a:solidFill>
                <a:latin typeface="Arial" panose="020B0604020202020204" pitchFamily="34" charset="0"/>
                <a:cs typeface="Arial" panose="020B0604020202020204" pitchFamily="34" charset="0"/>
              </a:rPr>
              <a:t>monocyto</a:t>
            </a:r>
            <a:r>
              <a:rPr lang="cs-CZ" altLang="cs-CZ" sz="1400" dirty="0">
                <a:solidFill>
                  <a:srgbClr val="020202"/>
                </a:solidFill>
                <a:latin typeface="Arial" panose="020B0604020202020204" pitchFamily="34" charset="0"/>
                <a:cs typeface="Arial" panose="020B0604020202020204" pitchFamily="34" charset="0"/>
              </a:rPr>
              <a:t>-makrofágový systém</a:t>
            </a:r>
          </a:p>
          <a:p>
            <a:pPr>
              <a:buClr>
                <a:schemeClr val="tx1"/>
              </a:buClr>
              <a:defRPr/>
            </a:pPr>
            <a:r>
              <a:rPr lang="cs-CZ" altLang="cs-CZ" sz="1400" dirty="0">
                <a:solidFill>
                  <a:srgbClr val="020202"/>
                </a:solidFill>
                <a:latin typeface="Arial" panose="020B0604020202020204" pitchFamily="34" charset="0"/>
                <a:cs typeface="Arial" panose="020B0604020202020204" pitchFamily="34" charset="0"/>
              </a:rPr>
              <a:t>lymfatické orgány, </a:t>
            </a:r>
            <a:r>
              <a:rPr lang="cs-CZ" altLang="cs-CZ" sz="1400" dirty="0" err="1">
                <a:solidFill>
                  <a:srgbClr val="020202"/>
                </a:solidFill>
                <a:latin typeface="Arial" panose="020B0604020202020204" pitchFamily="34" charset="0"/>
                <a:cs typeface="Arial" panose="020B0604020202020204" pitchFamily="34" charset="0"/>
              </a:rPr>
              <a:t>epitelie</a:t>
            </a:r>
            <a:r>
              <a:rPr lang="cs-CZ" altLang="cs-CZ" sz="1400" dirty="0">
                <a:solidFill>
                  <a:srgbClr val="020202"/>
                </a:solidFill>
                <a:latin typeface="Arial" panose="020B0604020202020204" pitchFamily="34" charset="0"/>
                <a:cs typeface="Arial" panose="020B0604020202020204" pitchFamily="34" charset="0"/>
              </a:rPr>
              <a:t>, vazivo</a:t>
            </a:r>
          </a:p>
        </p:txBody>
      </p:sp>
      <p:pic>
        <p:nvPicPr>
          <p:cNvPr id="11272" name="Picture 8" descr="Antigen presentation in the form of an immunological synapse between dendritic cell and t cell, love is in the ai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6852" y="570143"/>
            <a:ext cx="2858857" cy="285885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23849" y="2690336"/>
            <a:ext cx="3848100" cy="738664"/>
          </a:xfrm>
          <a:prstGeom prst="rect">
            <a:avLst/>
          </a:prstGeom>
          <a:noFill/>
        </p:spPr>
        <p:txBody>
          <a:bodyPr wrap="square" rtlCol="0">
            <a:spAutoFit/>
          </a:bodyPr>
          <a:lstStyle/>
          <a:p>
            <a:r>
              <a:rPr lang="cs-CZ" sz="1400" dirty="0">
                <a:latin typeface="Arial" panose="020B0604020202020204" pitchFamily="34" charset="0"/>
                <a:cs typeface="Arial" panose="020B0604020202020204" pitchFamily="34" charset="0"/>
              </a:rPr>
              <a:t>Rozpoznání antigenu vázaného na </a:t>
            </a:r>
            <a:r>
              <a:rPr lang="cs-CZ" sz="1400" b="1" dirty="0">
                <a:latin typeface="Arial" panose="020B0604020202020204" pitchFamily="34" charset="0"/>
                <a:cs typeface="Arial" panose="020B0604020202020204" pitchFamily="34" charset="0"/>
              </a:rPr>
              <a:t>MHC komplex</a:t>
            </a:r>
            <a:r>
              <a:rPr lang="cs-CZ" sz="1400" dirty="0">
                <a:latin typeface="Arial" panose="020B0604020202020204" pitchFamily="34" charset="0"/>
                <a:cs typeface="Arial" panose="020B0604020202020204" pitchFamily="34" charset="0"/>
              </a:rPr>
              <a:t> pomocí TCR receptoru je nezbytné pro aktivaci </a:t>
            </a:r>
            <a:r>
              <a:rPr lang="cs-CZ" sz="1400" b="1" dirty="0">
                <a:latin typeface="Arial" panose="020B0604020202020204" pitchFamily="34" charset="0"/>
                <a:cs typeface="Arial" panose="020B0604020202020204" pitchFamily="34" charset="0"/>
              </a:rPr>
              <a:t>T-buněk</a:t>
            </a:r>
            <a:endParaRPr lang="en-US" sz="1400" b="1" dirty="0">
              <a:latin typeface="Arial" panose="020B0604020202020204" pitchFamily="34" charset="0"/>
              <a:cs typeface="Arial" panose="020B0604020202020204" pitchFamily="34" charset="0"/>
            </a:endParaRPr>
          </a:p>
        </p:txBody>
      </p:sp>
      <p:pic>
        <p:nvPicPr>
          <p:cNvPr id="1026" name="Picture 2" descr="T cell receptor - wikidoc">
            <a:extLst>
              <a:ext uri="{FF2B5EF4-FFF2-40B4-BE49-F238E27FC236}">
                <a16:creationId xmlns:a16="http://schemas.microsoft.com/office/drawing/2014/main" id="{184071F8-F8D8-9B49-6C62-1514CA238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77" y="3895354"/>
            <a:ext cx="3181702" cy="2844442"/>
          </a:xfrm>
          <a:prstGeom prst="rect">
            <a:avLst/>
          </a:prstGeom>
          <a:noFill/>
          <a:extLst>
            <a:ext uri="{909E8E84-426E-40DD-AFC4-6F175D3DCCD1}">
              <a14:hiddenFill xmlns:a14="http://schemas.microsoft.com/office/drawing/2010/main">
                <a:solidFill>
                  <a:srgbClr val="FFFFFF"/>
                </a:solidFill>
              </a14:hiddenFill>
            </a:ext>
          </a:extLst>
        </p:spPr>
      </p:pic>
      <p:pic>
        <p:nvPicPr>
          <p:cNvPr id="2" name="Coactosin-Like-1-Antagonizes-Cofilin-to-Promote-Lamellipodial-Protrusion-at-the-Immune-Synapse-pone.0085090.s003.ogv.720p.vp9">
            <a:hlinkClick r:id="" action="ppaction://media"/>
            <a:extLst>
              <a:ext uri="{FF2B5EF4-FFF2-40B4-BE49-F238E27FC236}">
                <a16:creationId xmlns:a16="http://schemas.microsoft.com/office/drawing/2014/main" id="{0105C4C2-DD8F-A599-0A11-38ED3848B4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53438" y="3503126"/>
            <a:ext cx="3254652" cy="3236670"/>
          </a:xfrm>
          <a:prstGeom prst="rect">
            <a:avLst/>
          </a:prstGeom>
        </p:spPr>
      </p:pic>
    </p:spTree>
    <p:extLst>
      <p:ext uri="{BB962C8B-B14F-4D97-AF65-F5344CB8AC3E}">
        <p14:creationId xmlns:p14="http://schemas.microsoft.com/office/powerpoint/2010/main" val="61512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descr="C:\Documents and Settings\Sedláčková.HIST4\Dokumenty\Obrázky\histol.obrázky\tonsilla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751211"/>
            <a:ext cx="7802563"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4"/>
          <p:cNvSpPr txBox="1">
            <a:spLocks noChangeArrowheads="1"/>
          </p:cNvSpPr>
          <p:nvPr/>
        </p:nvSpPr>
        <p:spPr bwMode="auto">
          <a:xfrm>
            <a:off x="971550" y="4724400"/>
            <a:ext cx="1473673" cy="400110"/>
          </a:xfrm>
          <a:prstGeom prst="rect">
            <a:avLst/>
          </a:prstGeom>
          <a:noFill/>
          <a:ln>
            <a:noFill/>
          </a:ln>
          <a:effec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dirty="0" err="1">
                <a:solidFill>
                  <a:srgbClr val="0000DC"/>
                </a:solidFill>
              </a:rPr>
              <a:t>gll</a:t>
            </a:r>
            <a:r>
              <a:rPr lang="cs-CZ" altLang="cs-CZ" sz="2000" b="1" dirty="0">
                <a:solidFill>
                  <a:srgbClr val="0000DC"/>
                </a:solidFill>
              </a:rPr>
              <a:t>. </a:t>
            </a:r>
            <a:r>
              <a:rPr lang="cs-CZ" altLang="cs-CZ" sz="2000" b="1" dirty="0" err="1">
                <a:solidFill>
                  <a:srgbClr val="0000DC"/>
                </a:solidFill>
              </a:rPr>
              <a:t>Weberi</a:t>
            </a:r>
            <a:endParaRPr lang="cs-CZ" altLang="cs-CZ" sz="2000" b="1" dirty="0">
              <a:solidFill>
                <a:srgbClr val="0000DC"/>
              </a:solidFill>
            </a:endParaRPr>
          </a:p>
        </p:txBody>
      </p:sp>
      <p:sp>
        <p:nvSpPr>
          <p:cNvPr id="3" name="Obdélník 2">
            <a:extLst>
              <a:ext uri="{FF2B5EF4-FFF2-40B4-BE49-F238E27FC236}">
                <a16:creationId xmlns:a16="http://schemas.microsoft.com/office/drawing/2014/main" id="{3B805A5B-1F59-465E-A6EF-69B9F8898828}"/>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FDCB2015-785E-45E6-B3A2-85A6423407B4}"/>
              </a:ext>
            </a:extLst>
          </p:cNvPr>
          <p:cNvSpPr txBox="1"/>
          <p:nvPr/>
        </p:nvSpPr>
        <p:spPr>
          <a:xfrm>
            <a:off x="44285" y="43002"/>
            <a:ext cx="2908489"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TONSILLA LINGUALIS</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8872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Lymfatický systém - 29"/>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a:stretch>
            <a:fillRect/>
          </a:stretch>
        </p:blipFill>
        <p:spPr bwMode="auto">
          <a:xfrm>
            <a:off x="71438" y="690563"/>
            <a:ext cx="9001125"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ECE4C733-601D-4FE2-AABA-5D5F5260244B}"/>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F8C7B4CC-F959-4044-A5F3-14DAF3EC87F7}"/>
              </a:ext>
            </a:extLst>
          </p:cNvPr>
          <p:cNvSpPr txBox="1"/>
          <p:nvPr/>
        </p:nvSpPr>
        <p:spPr>
          <a:xfrm>
            <a:off x="44285" y="43002"/>
            <a:ext cx="315868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TONSILLA PHARYNGEA</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06409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diagram, mapa&#10;&#10;Popis byl vytvořen automaticky">
            <a:extLst>
              <a:ext uri="{FF2B5EF4-FFF2-40B4-BE49-F238E27FC236}">
                <a16:creationId xmlns:a16="http://schemas.microsoft.com/office/drawing/2014/main" id="{B4D2AE65-0F20-EC86-3F07-D4A39F814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1330344"/>
            <a:ext cx="6599612" cy="5221075"/>
          </a:xfrm>
          <a:prstGeom prst="rect">
            <a:avLst/>
          </a:prstGeom>
        </p:spPr>
      </p:pic>
      <p:pic>
        <p:nvPicPr>
          <p:cNvPr id="5" name="Obrázek 4" descr="Obsah obrázku text, snímek obrazovky, diagram, kruh&#10;&#10;Popis byl vytvořen automaticky">
            <a:extLst>
              <a:ext uri="{FF2B5EF4-FFF2-40B4-BE49-F238E27FC236}">
                <a16:creationId xmlns:a16="http://schemas.microsoft.com/office/drawing/2014/main" id="{157C1236-66E9-340D-AF9D-8C0D4CFEC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5508" y="4292600"/>
            <a:ext cx="2618492" cy="2492188"/>
          </a:xfrm>
          <a:prstGeom prst="rect">
            <a:avLst/>
          </a:prstGeom>
        </p:spPr>
      </p:pic>
      <p:sp>
        <p:nvSpPr>
          <p:cNvPr id="6" name="Obdélník 5">
            <a:extLst>
              <a:ext uri="{FF2B5EF4-FFF2-40B4-BE49-F238E27FC236}">
                <a16:creationId xmlns:a16="http://schemas.microsoft.com/office/drawing/2014/main" id="{9201DBE0-B56D-7F65-9C75-8AB67A45C234}"/>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a:extLst>
              <a:ext uri="{FF2B5EF4-FFF2-40B4-BE49-F238E27FC236}">
                <a16:creationId xmlns:a16="http://schemas.microsoft.com/office/drawing/2014/main" id="{C223CB3F-A6D6-E1B2-F740-A973517F857F}"/>
              </a:ext>
            </a:extLst>
          </p:cNvPr>
          <p:cNvSpPr txBox="1"/>
          <p:nvPr/>
        </p:nvSpPr>
        <p:spPr>
          <a:xfrm>
            <a:off x="44285" y="43002"/>
            <a:ext cx="3932936"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SLIZNIČNÍ LYMFATICKÁ TKÁŇ</a:t>
            </a:r>
            <a:endParaRPr lang="en-US" sz="2000" b="1" dirty="0">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F04C758-E1F7-5141-9FED-BFBC89417D27}"/>
              </a:ext>
            </a:extLst>
          </p:cNvPr>
          <p:cNvSpPr txBox="1"/>
          <p:nvPr/>
        </p:nvSpPr>
        <p:spPr>
          <a:xfrm>
            <a:off x="0" y="570540"/>
            <a:ext cx="8772041" cy="830997"/>
          </a:xfrm>
          <a:prstGeom prst="rect">
            <a:avLst/>
          </a:prstGeom>
          <a:noFill/>
        </p:spPr>
        <p:txBody>
          <a:bodyPr wrap="square">
            <a:spAutoFit/>
          </a:bodyPr>
          <a:lstStyle/>
          <a:p>
            <a:pPr algn="l"/>
            <a:r>
              <a:rPr lang="cs-CZ" sz="1600" b="1" i="0" dirty="0">
                <a:effectLst/>
                <a:latin typeface="Arial" panose="020B0604020202020204" pitchFamily="34" charset="0"/>
                <a:cs typeface="Arial" panose="020B0604020202020204" pitchFamily="34" charset="0"/>
              </a:rPr>
              <a:t>příklad: střevní sliznice</a:t>
            </a:r>
          </a:p>
          <a:p>
            <a:pPr marL="285750" indent="-285750" algn="l">
              <a:buFont typeface="Arial" panose="020B0604020202020204" pitchFamily="34" charset="0"/>
              <a:buChar char="•"/>
            </a:pPr>
            <a:r>
              <a:rPr lang="cs-CZ" sz="1600" dirty="0">
                <a:latin typeface="Arial" panose="020B0604020202020204" pitchFamily="34" charset="0"/>
                <a:cs typeface="Arial" panose="020B0604020202020204" pitchFamily="34" charset="0"/>
              </a:rPr>
              <a:t>lamina propria bohatě kolonizována </a:t>
            </a:r>
            <a:r>
              <a:rPr lang="cs-CZ" sz="1600" dirty="0" err="1">
                <a:latin typeface="Arial" panose="020B0604020202020204" pitchFamily="34" charset="0"/>
                <a:cs typeface="Arial" panose="020B0604020202020204" pitchFamily="34" charset="0"/>
              </a:rPr>
              <a:t>leukovyty</a:t>
            </a:r>
            <a:endParaRPr lang="cs-CZ" sz="16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cs-CZ" sz="1600" b="0" i="0" dirty="0">
                <a:effectLst/>
                <a:latin typeface="Arial" panose="020B0604020202020204" pitchFamily="34" charset="0"/>
                <a:cs typeface="Arial" panose="020B0604020202020204" pitchFamily="34" charset="0"/>
              </a:rPr>
              <a:t>ileum, </a:t>
            </a:r>
            <a:r>
              <a:rPr lang="cs-CZ" sz="1600" b="0" i="0" dirty="0" err="1">
                <a:effectLst/>
                <a:latin typeface="Arial" panose="020B0604020202020204" pitchFamily="34" charset="0"/>
                <a:cs typeface="Arial" panose="020B0604020202020204" pitchFamily="34" charset="0"/>
              </a:rPr>
              <a:t>appendix</a:t>
            </a:r>
            <a:r>
              <a:rPr lang="cs-CZ" sz="1600" b="0" i="0" dirty="0">
                <a:effectLst/>
                <a:latin typeface="Arial" panose="020B0604020202020204" pitchFamily="34" charset="0"/>
                <a:cs typeface="Arial" panose="020B0604020202020204" pitchFamily="34" charset="0"/>
              </a:rPr>
              <a:t>: </a:t>
            </a:r>
            <a:r>
              <a:rPr lang="cs-CZ" sz="1600" b="0" i="1" dirty="0" err="1">
                <a:effectLst/>
                <a:latin typeface="Arial" panose="020B0604020202020204" pitchFamily="34" charset="0"/>
                <a:cs typeface="Arial" panose="020B0604020202020204" pitchFamily="34" charset="0"/>
              </a:rPr>
              <a:t>folliculi</a:t>
            </a:r>
            <a:r>
              <a:rPr lang="cs-CZ" sz="1600" b="0" i="1" dirty="0">
                <a:effectLst/>
                <a:latin typeface="Arial" panose="020B0604020202020204" pitchFamily="34" charset="0"/>
                <a:cs typeface="Arial" panose="020B0604020202020204" pitchFamily="34" charset="0"/>
              </a:rPr>
              <a:t> </a:t>
            </a:r>
            <a:r>
              <a:rPr lang="cs-CZ" sz="1600" b="0" i="1" dirty="0" err="1">
                <a:effectLst/>
                <a:latin typeface="Arial" panose="020B0604020202020204" pitchFamily="34" charset="0"/>
                <a:cs typeface="Arial" panose="020B0604020202020204" pitchFamily="34" charset="0"/>
              </a:rPr>
              <a:t>lymphatici</a:t>
            </a:r>
            <a:r>
              <a:rPr lang="cs-CZ" sz="1600" b="0" i="1" dirty="0">
                <a:effectLst/>
                <a:latin typeface="Arial" panose="020B0604020202020204" pitchFamily="34" charset="0"/>
                <a:cs typeface="Arial" panose="020B0604020202020204" pitchFamily="34" charset="0"/>
              </a:rPr>
              <a:t> </a:t>
            </a:r>
            <a:r>
              <a:rPr lang="cs-CZ" sz="1600" b="0" i="1" dirty="0" err="1">
                <a:effectLst/>
                <a:latin typeface="Arial" panose="020B0604020202020204" pitchFamily="34" charset="0"/>
                <a:cs typeface="Arial" panose="020B0604020202020204" pitchFamily="34" charset="0"/>
              </a:rPr>
              <a:t>aggregati</a:t>
            </a:r>
            <a:r>
              <a:rPr lang="cs-CZ" sz="1600" b="0" i="1" dirty="0">
                <a:effectLst/>
                <a:latin typeface="Arial" panose="020B0604020202020204" pitchFamily="34" charset="0"/>
                <a:cs typeface="Arial" panose="020B0604020202020204" pitchFamily="34" charset="0"/>
              </a:rPr>
              <a:t> </a:t>
            </a:r>
            <a:r>
              <a:rPr lang="cs-CZ" sz="1600" b="0" i="0" dirty="0">
                <a:effectLst/>
                <a:latin typeface="Arial" panose="020B0604020202020204" pitchFamily="34" charset="0"/>
                <a:cs typeface="Arial" panose="020B0604020202020204" pitchFamily="34" charset="0"/>
              </a:rPr>
              <a:t>– </a:t>
            </a:r>
            <a:r>
              <a:rPr lang="cs-CZ" sz="1600" b="0" i="0" dirty="0" err="1">
                <a:effectLst/>
                <a:latin typeface="Arial" panose="020B0604020202020204" pitchFamily="34" charset="0"/>
                <a:cs typeface="Arial" panose="020B0604020202020204" pitchFamily="34" charset="0"/>
              </a:rPr>
              <a:t>Pey</a:t>
            </a:r>
            <a:r>
              <a:rPr lang="cs-CZ" sz="1600" dirty="0" err="1">
                <a:latin typeface="Arial" panose="020B0604020202020204" pitchFamily="34" charset="0"/>
                <a:cs typeface="Arial" panose="020B0604020202020204" pitchFamily="34" charset="0"/>
              </a:rPr>
              <a:t>erovy</a:t>
            </a:r>
            <a:r>
              <a:rPr lang="cs-CZ" sz="1600" dirty="0">
                <a:latin typeface="Arial" panose="020B0604020202020204" pitchFamily="34" charset="0"/>
                <a:cs typeface="Arial" panose="020B0604020202020204" pitchFamily="34" charset="0"/>
              </a:rPr>
              <a:t> pláty</a:t>
            </a:r>
            <a:endParaRPr lang="en-US" sz="1600" b="0" i="0" dirty="0">
              <a:effectLst/>
              <a:latin typeface="Arial" panose="020B0604020202020204" pitchFamily="34" charset="0"/>
              <a:cs typeface="Arial" panose="020B0604020202020204" pitchFamily="34" charset="0"/>
            </a:endParaRPr>
          </a:p>
        </p:txBody>
      </p:sp>
      <p:pic>
        <p:nvPicPr>
          <p:cNvPr id="10" name="Obrázek 9" descr="Obsah obrázku narozeninový dort&#10;&#10;Popis byl vytvořen automaticky">
            <a:extLst>
              <a:ext uri="{FF2B5EF4-FFF2-40B4-BE49-F238E27FC236}">
                <a16:creationId xmlns:a16="http://schemas.microsoft.com/office/drawing/2014/main" id="{08A69A8F-8B6E-E8C9-3748-F885105A99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576" y="2414139"/>
            <a:ext cx="2191894" cy="1643921"/>
          </a:xfrm>
          <a:prstGeom prst="rect">
            <a:avLst/>
          </a:prstGeom>
        </p:spPr>
      </p:pic>
      <p:pic>
        <p:nvPicPr>
          <p:cNvPr id="12" name="Obrázek 11" descr="Obsah obrázku kruh, kresba, Dětské kresby, umění&#10;&#10;Popis byl vytvořen automaticky">
            <a:extLst>
              <a:ext uri="{FF2B5EF4-FFF2-40B4-BE49-F238E27FC236}">
                <a16:creationId xmlns:a16="http://schemas.microsoft.com/office/drawing/2014/main" id="{61FB3CC0-1C0A-B9D9-1DAD-75849B8BAA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483" y="733706"/>
            <a:ext cx="2022598" cy="1793501"/>
          </a:xfrm>
          <a:prstGeom prst="rect">
            <a:avLst/>
          </a:prstGeom>
        </p:spPr>
      </p:pic>
    </p:spTree>
    <p:extLst>
      <p:ext uri="{BB962C8B-B14F-4D97-AF65-F5344CB8AC3E}">
        <p14:creationId xmlns:p14="http://schemas.microsoft.com/office/powerpoint/2010/main" val="3556910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9AE58997-3D2C-4C17-ADDB-0B4B685406C7}"/>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a:extLst>
              <a:ext uri="{FF2B5EF4-FFF2-40B4-BE49-F238E27FC236}">
                <a16:creationId xmlns:a16="http://schemas.microsoft.com/office/drawing/2014/main" id="{ED847392-2A0E-42E1-9F52-D2418B855866}"/>
              </a:ext>
            </a:extLst>
          </p:cNvPr>
          <p:cNvSpPr txBox="1"/>
          <p:nvPr/>
        </p:nvSpPr>
        <p:spPr>
          <a:xfrm>
            <a:off x="44285" y="43002"/>
            <a:ext cx="4407938"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VÝVOJ LYMFATICKÉHO SYSTÉMU</a:t>
            </a:r>
            <a:endParaRPr lang="en-US" sz="2000" b="1" dirty="0">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D9350AA5-4C50-4E7E-8EAE-D04566876393}"/>
              </a:ext>
            </a:extLst>
          </p:cNvPr>
          <p:cNvSpPr txBox="1"/>
          <p:nvPr/>
        </p:nvSpPr>
        <p:spPr>
          <a:xfrm>
            <a:off x="-1" y="733706"/>
            <a:ext cx="8772041" cy="584775"/>
          </a:xfrm>
          <a:prstGeom prst="rect">
            <a:avLst/>
          </a:prstGeom>
          <a:noFill/>
        </p:spPr>
        <p:txBody>
          <a:bodyPr wrap="square">
            <a:spAutoFit/>
          </a:bodyPr>
          <a:lstStyle/>
          <a:p>
            <a:pPr marL="285750" indent="-285750" algn="l">
              <a:buFont typeface="Arial" panose="020B0604020202020204" pitchFamily="34" charset="0"/>
              <a:buChar char="•"/>
            </a:pPr>
            <a:r>
              <a:rPr lang="cs-CZ" sz="1600" b="0" i="0" dirty="0">
                <a:effectLst/>
                <a:latin typeface="Arial" panose="020B0604020202020204" pitchFamily="34" charset="0"/>
                <a:cs typeface="Arial" panose="020B0604020202020204" pitchFamily="34" charset="0"/>
              </a:rPr>
              <a:t>vývoj začíná přibližně v </a:t>
            </a:r>
            <a:r>
              <a:rPr lang="cs-CZ" sz="1600" b="0" i="0" dirty="0" err="1">
                <a:effectLst/>
                <a:latin typeface="Arial" panose="020B0604020202020204" pitchFamily="34" charset="0"/>
                <a:cs typeface="Arial" panose="020B0604020202020204" pitchFamily="34" charset="0"/>
              </a:rPr>
              <a:t>pátém-šestém</a:t>
            </a:r>
            <a:r>
              <a:rPr lang="cs-CZ" sz="1600" b="0" i="0" dirty="0">
                <a:effectLst/>
                <a:latin typeface="Arial" panose="020B0604020202020204" pitchFamily="34" charset="0"/>
                <a:cs typeface="Arial" panose="020B0604020202020204" pitchFamily="34" charset="0"/>
              </a:rPr>
              <a:t> týdnu (myš E9.5)</a:t>
            </a:r>
            <a:endParaRPr lang="en-US" sz="1600" b="0" i="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cs-CZ" sz="1600" dirty="0">
                <a:latin typeface="Arial" panose="020B0604020202020204" pitchFamily="34" charset="0"/>
                <a:cs typeface="Arial" panose="020B0604020202020204" pitchFamily="34" charset="0"/>
              </a:rPr>
              <a:t>lymfatické endoteliální buňky vznikají z </a:t>
            </a:r>
            <a:r>
              <a:rPr lang="cs-CZ" sz="1600" b="1" dirty="0">
                <a:solidFill>
                  <a:srgbClr val="0000DC"/>
                </a:solidFill>
                <a:latin typeface="Arial" panose="020B0604020202020204" pitchFamily="34" charset="0"/>
                <a:cs typeface="Arial" panose="020B0604020202020204" pitchFamily="34" charset="0"/>
              </a:rPr>
              <a:t>buněk primitivních cév </a:t>
            </a:r>
            <a:r>
              <a:rPr lang="cs-CZ" sz="1600" dirty="0">
                <a:latin typeface="Arial" panose="020B0604020202020204" pitchFamily="34" charset="0"/>
                <a:cs typeface="Arial" panose="020B0604020202020204" pitchFamily="34" charset="0"/>
              </a:rPr>
              <a:t>(kardinální vény)</a:t>
            </a:r>
            <a:endParaRPr lang="en-US" sz="1600" b="0" i="0" dirty="0">
              <a:effectLst/>
              <a:latin typeface="Arial" panose="020B0604020202020204" pitchFamily="34" charset="0"/>
              <a:cs typeface="Arial" panose="020B0604020202020204" pitchFamily="34" charset="0"/>
            </a:endParaRPr>
          </a:p>
        </p:txBody>
      </p:sp>
      <p:pic>
        <p:nvPicPr>
          <p:cNvPr id="16" name="Obrázek 15">
            <a:extLst>
              <a:ext uri="{FF2B5EF4-FFF2-40B4-BE49-F238E27FC236}">
                <a16:creationId xmlns:a16="http://schemas.microsoft.com/office/drawing/2014/main" id="{C75441CC-8FEC-3F55-2A73-94F482352A4D}"/>
              </a:ext>
            </a:extLst>
          </p:cNvPr>
          <p:cNvPicPr>
            <a:picLocks noChangeAspect="1"/>
          </p:cNvPicPr>
          <p:nvPr/>
        </p:nvPicPr>
        <p:blipFill>
          <a:blip r:embed="rId2"/>
          <a:stretch>
            <a:fillRect/>
          </a:stretch>
        </p:blipFill>
        <p:spPr>
          <a:xfrm>
            <a:off x="-1" y="1844977"/>
            <a:ext cx="9144000" cy="3493213"/>
          </a:xfrm>
          <a:prstGeom prst="rect">
            <a:avLst/>
          </a:prstGeom>
        </p:spPr>
      </p:pic>
    </p:spTree>
    <p:extLst>
      <p:ext uri="{BB962C8B-B14F-4D97-AF65-F5344CB8AC3E}">
        <p14:creationId xmlns:p14="http://schemas.microsoft.com/office/powerpoint/2010/main" val="35058751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9AE58997-3D2C-4C17-ADDB-0B4B685406C7}"/>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a:extLst>
              <a:ext uri="{FF2B5EF4-FFF2-40B4-BE49-F238E27FC236}">
                <a16:creationId xmlns:a16="http://schemas.microsoft.com/office/drawing/2014/main" id="{ED847392-2A0E-42E1-9F52-D2418B855866}"/>
              </a:ext>
            </a:extLst>
          </p:cNvPr>
          <p:cNvSpPr txBox="1"/>
          <p:nvPr/>
        </p:nvSpPr>
        <p:spPr>
          <a:xfrm>
            <a:off x="44285" y="43002"/>
            <a:ext cx="4407938"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VÝVOJ LYMFATICKÉHO SYSTÉMU</a:t>
            </a:r>
            <a:endParaRPr lang="en-US" sz="2000" b="1" dirty="0">
              <a:latin typeface="Arial" panose="020B0604020202020204" pitchFamily="34" charset="0"/>
              <a:cs typeface="Arial" panose="020B0604020202020204" pitchFamily="34" charset="0"/>
            </a:endParaRPr>
          </a:p>
        </p:txBody>
      </p:sp>
      <p:sp>
        <p:nvSpPr>
          <p:cNvPr id="11" name="TextovéPole 10">
            <a:extLst>
              <a:ext uri="{FF2B5EF4-FFF2-40B4-BE49-F238E27FC236}">
                <a16:creationId xmlns:a16="http://schemas.microsoft.com/office/drawing/2014/main" id="{41C7DF48-D3C0-492D-A3DF-D2A6215FB9C5}"/>
              </a:ext>
            </a:extLst>
          </p:cNvPr>
          <p:cNvSpPr txBox="1"/>
          <p:nvPr/>
        </p:nvSpPr>
        <p:spPr>
          <a:xfrm>
            <a:off x="118872" y="636267"/>
            <a:ext cx="9025128" cy="1569660"/>
          </a:xfrm>
          <a:prstGeom prst="rect">
            <a:avLst/>
          </a:prstGeom>
          <a:noFill/>
        </p:spPr>
        <p:txBody>
          <a:bodyPr wrap="square">
            <a:spAutoFit/>
          </a:bodyPr>
          <a:lstStyle/>
          <a:p>
            <a:pPr marL="357188" lvl="1"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6</a:t>
            </a:r>
            <a:r>
              <a:rPr lang="cs-CZ" sz="1600" b="1"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-9</a:t>
            </a:r>
            <a:r>
              <a:rPr lang="cs-CZ" sz="1600" b="1" dirty="0">
                <a:latin typeface="Arial" panose="020B0604020202020204" pitchFamily="34" charset="0"/>
                <a:cs typeface="Arial" panose="020B0604020202020204" pitchFamily="34" charset="0"/>
              </a:rPr>
              <a:t>. týden</a:t>
            </a:r>
            <a:r>
              <a:rPr lang="en-US" sz="1600" dirty="0">
                <a:latin typeface="Arial" panose="020B0604020202020204" pitchFamily="34" charset="0"/>
                <a:cs typeface="Arial" panose="020B0604020202020204" pitchFamily="34" charset="0"/>
              </a:rPr>
              <a:t> </a:t>
            </a:r>
            <a:r>
              <a:rPr lang="cs-CZ" sz="1600" b="1" dirty="0">
                <a:solidFill>
                  <a:srgbClr val="0000DC"/>
                </a:solidFill>
                <a:latin typeface="Arial" panose="020B0604020202020204" pitchFamily="34" charset="0"/>
                <a:cs typeface="Arial" panose="020B0604020202020204" pitchFamily="34" charset="0"/>
              </a:rPr>
              <a:t>šest lymfatických vaků </a:t>
            </a:r>
            <a:r>
              <a:rPr lang="cs-CZ" sz="1600" dirty="0">
                <a:latin typeface="Arial" panose="020B0604020202020204" pitchFamily="34" charset="0"/>
                <a:cs typeface="Arial" panose="020B0604020202020204" pitchFamily="34" charset="0"/>
              </a:rPr>
              <a:t>v různých anatomických umístěních</a:t>
            </a:r>
          </a:p>
          <a:p>
            <a:pPr marL="357188" lvl="1" indent="-285750" algn="l">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57188" lvl="2" indent="-285750" algn="l">
              <a:buFont typeface="Arial" panose="020B0604020202020204" pitchFamily="34" charset="0"/>
              <a:buChar char="•"/>
            </a:pPr>
            <a:r>
              <a:rPr lang="cs-CZ" sz="1600" b="1" dirty="0">
                <a:latin typeface="Arial" panose="020B0604020202020204" pitchFamily="34" charset="0"/>
                <a:cs typeface="Arial" panose="020B0604020202020204" pitchFamily="34" charset="0"/>
              </a:rPr>
              <a:t>Dva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jugul</a:t>
            </a:r>
            <a:r>
              <a:rPr lang="cs-CZ" sz="1600" dirty="0" err="1">
                <a:latin typeface="Arial" panose="020B0604020202020204" pitchFamily="34" charset="0"/>
                <a:cs typeface="Arial" panose="020B0604020202020204" pitchFamily="34" charset="0"/>
              </a:rPr>
              <a:t>ární</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lymfatické vaky </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jun</a:t>
            </a:r>
            <a:r>
              <a:rPr lang="cs-CZ" sz="1600" dirty="0" err="1">
                <a:latin typeface="Arial" panose="020B0604020202020204" pitchFamily="34" charset="0"/>
                <a:cs typeface="Arial" panose="020B0604020202020204" pitchFamily="34" charset="0"/>
              </a:rPr>
              <a:t>kce</a:t>
            </a:r>
            <a:r>
              <a:rPr lang="cs-CZ" sz="1600" dirty="0">
                <a:latin typeface="Arial" panose="020B0604020202020204" pitchFamily="34" charset="0"/>
                <a:cs typeface="Arial" panose="020B0604020202020204" pitchFamily="34" charset="0"/>
              </a:rPr>
              <a:t> v.</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subclavia</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a</a:t>
            </a:r>
            <a:r>
              <a:rPr lang="en-US" sz="1600" dirty="0">
                <a:latin typeface="Arial" panose="020B0604020202020204" pitchFamily="34" charset="0"/>
                <a:cs typeface="Arial" panose="020B0604020202020204" pitchFamily="34" charset="0"/>
              </a:rPr>
              <a:t> v. </a:t>
            </a:r>
            <a:r>
              <a:rPr lang="en-US" sz="1600" dirty="0" err="1">
                <a:latin typeface="Arial" panose="020B0604020202020204" pitchFamily="34" charset="0"/>
                <a:cs typeface="Arial" panose="020B0604020202020204" pitchFamily="34" charset="0"/>
              </a:rPr>
              <a:t>precardinal</a:t>
            </a:r>
            <a:r>
              <a:rPr lang="cs-CZ" sz="1600" dirty="0">
                <a:latin typeface="Arial" panose="020B0604020202020204" pitchFamily="34" charset="0"/>
                <a:cs typeface="Arial" panose="020B0604020202020204" pitchFamily="34" charset="0"/>
              </a:rPr>
              <a:t>i</a:t>
            </a:r>
            <a:r>
              <a:rPr lang="en-US" sz="1600" dirty="0">
                <a:latin typeface="Arial" panose="020B0604020202020204" pitchFamily="34" charset="0"/>
                <a:cs typeface="Arial" panose="020B0604020202020204" pitchFamily="34" charset="0"/>
              </a:rPr>
              <a:t>s (</a:t>
            </a:r>
            <a:r>
              <a:rPr lang="en-US" sz="1600" dirty="0">
                <a:latin typeface="Arial" panose="020B0604020202020204" pitchFamily="34" charset="0"/>
                <a:cs typeface="Arial" panose="020B0604020202020204" pitchFamily="34" charset="0"/>
                <a:sym typeface="Symbol" panose="05050102010706020507" pitchFamily="18" charset="2"/>
              </a:rPr>
              <a:t> v. jugularis int.</a:t>
            </a:r>
            <a:r>
              <a:rPr lang="en-US" sz="1600" dirty="0">
                <a:latin typeface="Arial" panose="020B0604020202020204" pitchFamily="34" charset="0"/>
                <a:cs typeface="Arial" panose="020B0604020202020204" pitchFamily="34" charset="0"/>
              </a:rPr>
              <a:t>)</a:t>
            </a:r>
          </a:p>
          <a:p>
            <a:pPr marL="357188" lvl="2" indent="-285750" algn="l">
              <a:buFont typeface="Arial" panose="020B0604020202020204" pitchFamily="34" charset="0"/>
              <a:buChar char="•"/>
            </a:pPr>
            <a:r>
              <a:rPr lang="cs-CZ" sz="1600" b="1" dirty="0">
                <a:latin typeface="Arial" panose="020B0604020202020204" pitchFamily="34" charset="0"/>
                <a:cs typeface="Arial" panose="020B0604020202020204" pitchFamily="34" charset="0"/>
              </a:rPr>
              <a:t>Dva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ili</a:t>
            </a:r>
            <a:r>
              <a:rPr lang="cs-CZ" sz="1600" dirty="0" err="1">
                <a:latin typeface="Arial" panose="020B0604020202020204" pitchFamily="34" charset="0"/>
                <a:cs typeface="Arial" panose="020B0604020202020204" pitchFamily="34" charset="0"/>
              </a:rPr>
              <a:t>akální</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lymfatické vaky (</a:t>
            </a:r>
            <a:r>
              <a:rPr lang="cs-CZ" sz="1600" dirty="0" err="1">
                <a:latin typeface="Arial" panose="020B0604020202020204" pitchFamily="34" charset="0"/>
                <a:cs typeface="Arial" panose="020B0604020202020204" pitchFamily="34" charset="0"/>
              </a:rPr>
              <a:t>junkce</a:t>
            </a:r>
            <a:r>
              <a:rPr lang="cs-CZ" sz="1600" dirty="0">
                <a:latin typeface="Arial" panose="020B0604020202020204" pitchFamily="34" charset="0"/>
                <a:cs typeface="Arial" panose="020B0604020202020204" pitchFamily="34" charset="0"/>
              </a:rPr>
              <a:t> v. </a:t>
            </a:r>
            <a:r>
              <a:rPr lang="cs-CZ" sz="1600" dirty="0" err="1">
                <a:latin typeface="Arial" panose="020B0604020202020204" pitchFamily="34" charset="0"/>
                <a:cs typeface="Arial" panose="020B0604020202020204" pitchFamily="34" charset="0"/>
              </a:rPr>
              <a:t>iliaca</a:t>
            </a:r>
            <a:r>
              <a:rPr lang="cs-CZ" sz="1600" dirty="0">
                <a:latin typeface="Arial" panose="020B0604020202020204" pitchFamily="34" charset="0"/>
                <a:cs typeface="Arial" panose="020B0604020202020204" pitchFamily="34" charset="0"/>
              </a:rPr>
              <a:t> a </a:t>
            </a:r>
            <a:r>
              <a:rPr lang="en-US" sz="1600" dirty="0">
                <a:latin typeface="Arial" panose="020B0604020202020204" pitchFamily="34" charset="0"/>
                <a:cs typeface="Arial" panose="020B0604020202020204" pitchFamily="34" charset="0"/>
              </a:rPr>
              <a:t>v. </a:t>
            </a:r>
            <a:r>
              <a:rPr lang="en-US" sz="1600" dirty="0" err="1">
                <a:latin typeface="Arial" panose="020B0604020202020204" pitchFamily="34" charset="0"/>
                <a:cs typeface="Arial" panose="020B0604020202020204" pitchFamily="34" charset="0"/>
              </a:rPr>
              <a:t>postcardinal</a:t>
            </a:r>
            <a:r>
              <a:rPr lang="cs-CZ" sz="1600" dirty="0">
                <a:latin typeface="Arial" panose="020B0604020202020204" pitchFamily="34" charset="0"/>
                <a:cs typeface="Arial" panose="020B0604020202020204" pitchFamily="34" charset="0"/>
              </a:rPr>
              <a:t>i</a:t>
            </a:r>
            <a:r>
              <a:rPr lang="en-US" sz="1600" dirty="0">
                <a:latin typeface="Arial" panose="020B0604020202020204" pitchFamily="34" charset="0"/>
                <a:cs typeface="Arial" panose="020B0604020202020204" pitchFamily="34" charset="0"/>
              </a:rPr>
              <a:t>s</a:t>
            </a:r>
            <a:r>
              <a:rPr lang="cs-CZ"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357188" lvl="2" indent="-285750" algn="l">
              <a:buFont typeface="Arial" panose="020B0604020202020204" pitchFamily="34" charset="0"/>
              <a:buChar char="•"/>
            </a:pPr>
            <a:r>
              <a:rPr lang="cs-CZ" sz="1600" b="1" dirty="0">
                <a:latin typeface="Arial" panose="020B0604020202020204" pitchFamily="34" charset="0"/>
                <a:cs typeface="Arial" panose="020B0604020202020204" pitchFamily="34" charset="0"/>
              </a:rPr>
              <a:t>Jeden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retroperitone</a:t>
            </a:r>
            <a:r>
              <a:rPr lang="cs-CZ" sz="1600" dirty="0" err="1">
                <a:latin typeface="Arial" panose="020B0604020202020204" pitchFamily="34" charset="0"/>
                <a:cs typeface="Arial" panose="020B0604020202020204" pitchFamily="34" charset="0"/>
              </a:rPr>
              <a:t>ální</a:t>
            </a:r>
            <a:r>
              <a:rPr lang="cs-CZ" sz="1600" dirty="0">
                <a:latin typeface="Arial" panose="020B0604020202020204" pitchFamily="34" charset="0"/>
                <a:cs typeface="Arial" panose="020B0604020202020204" pitchFamily="34" charset="0"/>
              </a:rPr>
              <a:t> lymfatický vak</a:t>
            </a:r>
            <a:endParaRPr lang="en-US" sz="1600" dirty="0">
              <a:latin typeface="Arial" panose="020B0604020202020204" pitchFamily="34" charset="0"/>
              <a:cs typeface="Arial" panose="020B0604020202020204" pitchFamily="34" charset="0"/>
            </a:endParaRPr>
          </a:p>
          <a:p>
            <a:pPr marL="357188" lvl="2" indent="-285750" algn="l">
              <a:buFont typeface="Arial" panose="020B0604020202020204" pitchFamily="34" charset="0"/>
              <a:buChar char="•"/>
            </a:pPr>
            <a:r>
              <a:rPr lang="cs-CZ" sz="1600" b="1" dirty="0">
                <a:latin typeface="Arial" panose="020B0604020202020204" pitchFamily="34" charset="0"/>
                <a:cs typeface="Arial" panose="020B0604020202020204" pitchFamily="34" charset="0"/>
              </a:rPr>
              <a:t>Jedna</a:t>
            </a:r>
            <a:r>
              <a:rPr lang="en-US" sz="1600" dirty="0">
                <a:latin typeface="Arial" panose="020B0604020202020204" pitchFamily="34" charset="0"/>
                <a:cs typeface="Arial" panose="020B0604020202020204" pitchFamily="34" charset="0"/>
              </a:rPr>
              <a:t> cisterna chyli </a:t>
            </a:r>
            <a:r>
              <a:rPr lang="cs-CZ" sz="1600" dirty="0">
                <a:latin typeface="Arial" panose="020B0604020202020204" pitchFamily="34" charset="0"/>
                <a:cs typeface="Arial" panose="020B0604020202020204" pitchFamily="34" charset="0"/>
              </a:rPr>
              <a:t>dorzálně od </a:t>
            </a:r>
            <a:r>
              <a:rPr lang="cs-CZ" sz="1600" dirty="0" err="1">
                <a:latin typeface="Arial" panose="020B0604020202020204" pitchFamily="34" charset="0"/>
                <a:cs typeface="Arial" panose="020B0604020202020204" pitchFamily="34" charset="0"/>
              </a:rPr>
              <a:t>retroperitoneálního</a:t>
            </a:r>
            <a:r>
              <a:rPr lang="cs-CZ" sz="1600" dirty="0">
                <a:latin typeface="Arial" panose="020B0604020202020204" pitchFamily="34" charset="0"/>
                <a:cs typeface="Arial" panose="020B0604020202020204" pitchFamily="34" charset="0"/>
              </a:rPr>
              <a:t> vaku</a:t>
            </a:r>
            <a:endParaRPr lang="en-US" sz="1600" dirty="0">
              <a:latin typeface="Arial" panose="020B0604020202020204" pitchFamily="34" charset="0"/>
              <a:cs typeface="Arial" panose="020B0604020202020204" pitchFamily="34" charset="0"/>
            </a:endParaRPr>
          </a:p>
        </p:txBody>
      </p:sp>
      <p:pic>
        <p:nvPicPr>
          <p:cNvPr id="15" name="Obrázek 14">
            <a:extLst>
              <a:ext uri="{FF2B5EF4-FFF2-40B4-BE49-F238E27FC236}">
                <a16:creationId xmlns:a16="http://schemas.microsoft.com/office/drawing/2014/main" id="{C581527E-1C37-4DB3-A30E-0A883A0D951E}"/>
              </a:ext>
            </a:extLst>
          </p:cNvPr>
          <p:cNvPicPr>
            <a:picLocks noChangeAspect="1"/>
          </p:cNvPicPr>
          <p:nvPr/>
        </p:nvPicPr>
        <p:blipFill>
          <a:blip r:embed="rId2"/>
          <a:stretch>
            <a:fillRect/>
          </a:stretch>
        </p:blipFill>
        <p:spPr>
          <a:xfrm>
            <a:off x="5106691" y="2395369"/>
            <a:ext cx="3890259" cy="3986513"/>
          </a:xfrm>
          <a:prstGeom prst="rect">
            <a:avLst/>
          </a:prstGeom>
        </p:spPr>
      </p:pic>
      <p:pic>
        <p:nvPicPr>
          <p:cNvPr id="17" name="Obrázek 16">
            <a:extLst>
              <a:ext uri="{FF2B5EF4-FFF2-40B4-BE49-F238E27FC236}">
                <a16:creationId xmlns:a16="http://schemas.microsoft.com/office/drawing/2014/main" id="{AF9D14A1-9043-4B2E-BD84-8CACEDFFBD5C}"/>
              </a:ext>
            </a:extLst>
          </p:cNvPr>
          <p:cNvPicPr>
            <a:picLocks noChangeAspect="1"/>
          </p:cNvPicPr>
          <p:nvPr/>
        </p:nvPicPr>
        <p:blipFill>
          <a:blip r:embed="rId3"/>
          <a:stretch>
            <a:fillRect/>
          </a:stretch>
        </p:blipFill>
        <p:spPr>
          <a:xfrm>
            <a:off x="79364" y="2420718"/>
            <a:ext cx="4842803" cy="3961164"/>
          </a:xfrm>
          <a:prstGeom prst="rect">
            <a:avLst/>
          </a:prstGeom>
        </p:spPr>
      </p:pic>
    </p:spTree>
    <p:extLst>
      <p:ext uri="{BB962C8B-B14F-4D97-AF65-F5344CB8AC3E}">
        <p14:creationId xmlns:p14="http://schemas.microsoft.com/office/powerpoint/2010/main" val="31706724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9AE58997-3D2C-4C17-ADDB-0B4B685406C7}"/>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a:extLst>
              <a:ext uri="{FF2B5EF4-FFF2-40B4-BE49-F238E27FC236}">
                <a16:creationId xmlns:a16="http://schemas.microsoft.com/office/drawing/2014/main" id="{ED847392-2A0E-42E1-9F52-D2418B855866}"/>
              </a:ext>
            </a:extLst>
          </p:cNvPr>
          <p:cNvSpPr txBox="1"/>
          <p:nvPr/>
        </p:nvSpPr>
        <p:spPr>
          <a:xfrm>
            <a:off x="44285" y="43002"/>
            <a:ext cx="4407938"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VÝVOJ LYMFATICKÉHO SYSTÉMU</a:t>
            </a:r>
            <a:endParaRPr lang="en-US" sz="2000" b="1" dirty="0">
              <a:latin typeface="Arial" panose="020B0604020202020204" pitchFamily="34" charset="0"/>
              <a:cs typeface="Arial" panose="020B0604020202020204" pitchFamily="34" charset="0"/>
            </a:endParaRPr>
          </a:p>
        </p:txBody>
      </p:sp>
      <p:pic>
        <p:nvPicPr>
          <p:cNvPr id="3" name="Obrázek 2" descr="Obsah obrázku text, snímek obrazovky, grafický design, mapa&#10;&#10;Popis byl vytvořen automaticky">
            <a:extLst>
              <a:ext uri="{FF2B5EF4-FFF2-40B4-BE49-F238E27FC236}">
                <a16:creationId xmlns:a16="http://schemas.microsoft.com/office/drawing/2014/main" id="{5A7C170A-BC40-E722-F2CC-07E3D0B4C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068"/>
            <a:ext cx="9144000" cy="4764881"/>
          </a:xfrm>
          <a:prstGeom prst="rect">
            <a:avLst/>
          </a:prstGeom>
        </p:spPr>
      </p:pic>
      <p:sp>
        <p:nvSpPr>
          <p:cNvPr id="4" name="TextovéPole 3">
            <a:extLst>
              <a:ext uri="{FF2B5EF4-FFF2-40B4-BE49-F238E27FC236}">
                <a16:creationId xmlns:a16="http://schemas.microsoft.com/office/drawing/2014/main" id="{C335FA37-74E0-EF14-DBDB-6C09EF114568}"/>
              </a:ext>
            </a:extLst>
          </p:cNvPr>
          <p:cNvSpPr txBox="1"/>
          <p:nvPr/>
        </p:nvSpPr>
        <p:spPr>
          <a:xfrm>
            <a:off x="44285" y="5829848"/>
            <a:ext cx="916020" cy="369332"/>
          </a:xfrm>
          <a:prstGeom prst="rect">
            <a:avLst/>
          </a:prstGeom>
          <a:noFill/>
        </p:spPr>
        <p:txBody>
          <a:bodyPr wrap="none" rtlCol="0">
            <a:spAutoFit/>
          </a:bodyPr>
          <a:lstStyle/>
          <a:p>
            <a:r>
              <a:rPr lang="cs-CZ" b="1" dirty="0"/>
              <a:t>Endotel</a:t>
            </a:r>
          </a:p>
        </p:txBody>
      </p:sp>
      <p:cxnSp>
        <p:nvCxnSpPr>
          <p:cNvPr id="8" name="Přímá spojnice se šipkou 7">
            <a:extLst>
              <a:ext uri="{FF2B5EF4-FFF2-40B4-BE49-F238E27FC236}">
                <a16:creationId xmlns:a16="http://schemas.microsoft.com/office/drawing/2014/main" id="{E5015205-0C24-CA39-C62B-70F4201A1D53}"/>
              </a:ext>
            </a:extLst>
          </p:cNvPr>
          <p:cNvCxnSpPr>
            <a:cxnSpLocks/>
            <a:stCxn id="4" idx="0"/>
          </p:cNvCxnSpPr>
          <p:nvPr/>
        </p:nvCxnSpPr>
        <p:spPr>
          <a:xfrm flipV="1">
            <a:off x="502295" y="5067946"/>
            <a:ext cx="559339" cy="761902"/>
          </a:xfrm>
          <a:prstGeom prst="straightConnector1">
            <a:avLst/>
          </a:prstGeom>
          <a:ln w="57150">
            <a:solidFill>
              <a:srgbClr val="27D32C"/>
            </a:solidFill>
            <a:tailEnd type="triangle"/>
          </a:ln>
        </p:spPr>
        <p:style>
          <a:lnRef idx="1">
            <a:schemeClr val="accent1"/>
          </a:lnRef>
          <a:fillRef idx="0">
            <a:schemeClr val="accent1"/>
          </a:fillRef>
          <a:effectRef idx="0">
            <a:schemeClr val="accent1"/>
          </a:effectRef>
          <a:fontRef idx="minor">
            <a:schemeClr val="tx1"/>
          </a:fontRef>
        </p:style>
      </p:cxnSp>
      <p:sp>
        <p:nvSpPr>
          <p:cNvPr id="14" name="TextovéPole 13">
            <a:extLst>
              <a:ext uri="{FF2B5EF4-FFF2-40B4-BE49-F238E27FC236}">
                <a16:creationId xmlns:a16="http://schemas.microsoft.com/office/drawing/2014/main" id="{AFB9A3E2-AAA9-D353-3181-703C01E04827}"/>
              </a:ext>
            </a:extLst>
          </p:cNvPr>
          <p:cNvSpPr txBox="1"/>
          <p:nvPr/>
        </p:nvSpPr>
        <p:spPr>
          <a:xfrm>
            <a:off x="4895528" y="6488668"/>
            <a:ext cx="4583622" cy="276999"/>
          </a:xfrm>
          <a:prstGeom prst="rect">
            <a:avLst/>
          </a:prstGeom>
          <a:noFill/>
        </p:spPr>
        <p:txBody>
          <a:bodyPr wrap="square">
            <a:spAutoFit/>
          </a:bodyPr>
          <a:lstStyle/>
          <a:p>
            <a:r>
              <a:rPr lang="cs-CZ" sz="1200" dirty="0"/>
              <a:t>https://doi.org/10.1152/physiol.00053.2010</a:t>
            </a:r>
          </a:p>
        </p:txBody>
      </p:sp>
    </p:spTree>
    <p:extLst>
      <p:ext uri="{BB962C8B-B14F-4D97-AF65-F5344CB8AC3E}">
        <p14:creationId xmlns:p14="http://schemas.microsoft.com/office/powerpoint/2010/main" val="148100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6A02E83-7738-456C-837D-C2B1C209E86C}"/>
              </a:ext>
            </a:extLst>
          </p:cNvPr>
          <p:cNvPicPr>
            <a:picLocks noChangeAspect="1"/>
          </p:cNvPicPr>
          <p:nvPr/>
        </p:nvPicPr>
        <p:blipFill rotWithShape="1">
          <a:blip r:embed="rId2"/>
          <a:srcRect t="9868" b="6224"/>
          <a:stretch/>
        </p:blipFill>
        <p:spPr>
          <a:xfrm>
            <a:off x="2299716" y="3493007"/>
            <a:ext cx="6844284" cy="3364993"/>
          </a:xfrm>
          <a:prstGeom prst="rect">
            <a:avLst/>
          </a:prstGeom>
        </p:spPr>
      </p:pic>
      <p:sp>
        <p:nvSpPr>
          <p:cNvPr id="5" name="Obdélník 4">
            <a:extLst>
              <a:ext uri="{FF2B5EF4-FFF2-40B4-BE49-F238E27FC236}">
                <a16:creationId xmlns:a16="http://schemas.microsoft.com/office/drawing/2014/main" id="{4EBDF126-7761-487A-B5F3-93206E8D71EF}"/>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a:extLst>
              <a:ext uri="{FF2B5EF4-FFF2-40B4-BE49-F238E27FC236}">
                <a16:creationId xmlns:a16="http://schemas.microsoft.com/office/drawing/2014/main" id="{A1D1C1C2-D45C-4AF7-90D8-A279CFC0006A}"/>
              </a:ext>
            </a:extLst>
          </p:cNvPr>
          <p:cNvSpPr txBox="1"/>
          <p:nvPr/>
        </p:nvSpPr>
        <p:spPr>
          <a:xfrm>
            <a:off x="44285" y="43002"/>
            <a:ext cx="4407938"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VÝVOJ LYMFATICKÉHO SYSTÉMU</a:t>
            </a:r>
            <a:endParaRPr lang="en-US" sz="2000" b="1" dirty="0">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5A6907A5-1660-43D4-937C-253A293DE552}"/>
              </a:ext>
            </a:extLst>
          </p:cNvPr>
          <p:cNvSpPr txBox="1"/>
          <p:nvPr/>
        </p:nvSpPr>
        <p:spPr>
          <a:xfrm>
            <a:off x="59436" y="740053"/>
            <a:ext cx="9025128" cy="1077218"/>
          </a:xfrm>
          <a:prstGeom prst="rect">
            <a:avLst/>
          </a:prstGeom>
          <a:noFill/>
        </p:spPr>
        <p:txBody>
          <a:bodyPr wrap="square">
            <a:spAutoFit/>
          </a:bodyPr>
          <a:lstStyle/>
          <a:p>
            <a:pPr marL="357188" lvl="1" indent="-285750" algn="l">
              <a:buFont typeface="Arial" panose="020B0604020202020204" pitchFamily="34" charset="0"/>
              <a:buChar char="•"/>
            </a:pPr>
            <a:r>
              <a:rPr lang="cs-CZ" sz="1600" b="1" dirty="0">
                <a:solidFill>
                  <a:srgbClr val="0000DC"/>
                </a:solidFill>
                <a:latin typeface="Arial" panose="020B0604020202020204" pitchFamily="34" charset="0"/>
                <a:cs typeface="Arial" panose="020B0604020202020204" pitchFamily="34" charset="0"/>
              </a:rPr>
              <a:t>Lymfatické cévy rostou z lymfatických vaků</a:t>
            </a:r>
          </a:p>
          <a:p>
            <a:pPr marL="814388" lvl="2" indent="-285750">
              <a:buFont typeface="Arial" panose="020B0604020202020204" pitchFamily="34" charset="0"/>
              <a:buChar char="•"/>
            </a:pPr>
            <a:r>
              <a:rPr lang="en-US" sz="1600" dirty="0" err="1">
                <a:latin typeface="Arial" panose="020B0604020202020204" pitchFamily="34" charset="0"/>
                <a:cs typeface="Arial" panose="020B0604020202020204" pitchFamily="34" charset="0"/>
              </a:rPr>
              <a:t>jugul</a:t>
            </a:r>
            <a:r>
              <a:rPr lang="cs-CZ" sz="1600" dirty="0" err="1">
                <a:latin typeface="Arial" panose="020B0604020202020204" pitchFamily="34" charset="0"/>
                <a:cs typeface="Arial" panose="020B0604020202020204" pitchFamily="34" charset="0"/>
              </a:rPr>
              <a:t>ární</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hlava</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krk</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hrudník</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horní končetiny</a:t>
            </a:r>
            <a:endParaRPr lang="en-US" sz="1600" dirty="0">
              <a:latin typeface="Arial" panose="020B0604020202020204" pitchFamily="34" charset="0"/>
              <a:cs typeface="Arial" panose="020B0604020202020204" pitchFamily="34" charset="0"/>
            </a:endParaRPr>
          </a:p>
          <a:p>
            <a:pPr marL="814388" lvl="2" indent="-285750">
              <a:buFont typeface="Arial" panose="020B0604020202020204" pitchFamily="34" charset="0"/>
              <a:buChar char="•"/>
            </a:pPr>
            <a:r>
              <a:rPr lang="en-US" sz="1600" dirty="0" err="1">
                <a:latin typeface="Arial" panose="020B0604020202020204" pitchFamily="34" charset="0"/>
                <a:cs typeface="Arial" panose="020B0604020202020204" pitchFamily="34" charset="0"/>
              </a:rPr>
              <a:t>ili</a:t>
            </a:r>
            <a:r>
              <a:rPr lang="cs-CZ" sz="1600" dirty="0" err="1">
                <a:latin typeface="Arial" panose="020B0604020202020204" pitchFamily="34" charset="0"/>
                <a:cs typeface="Arial" panose="020B0604020202020204" pitchFamily="34" charset="0"/>
              </a:rPr>
              <a:t>akální</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trup</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dolní končetiny</a:t>
            </a:r>
            <a:endParaRPr lang="en-US" sz="1600" dirty="0">
              <a:latin typeface="Arial" panose="020B0604020202020204" pitchFamily="34" charset="0"/>
              <a:cs typeface="Arial" panose="020B0604020202020204" pitchFamily="34" charset="0"/>
            </a:endParaRPr>
          </a:p>
          <a:p>
            <a:pPr marL="814388" lvl="2" indent="-285750">
              <a:buFont typeface="Arial" panose="020B0604020202020204" pitchFamily="34" charset="0"/>
              <a:buChar char="•"/>
            </a:pPr>
            <a:r>
              <a:rPr lang="en-US" sz="1600" dirty="0" err="1">
                <a:latin typeface="Arial" panose="020B0604020202020204" pitchFamily="34" charset="0"/>
                <a:cs typeface="Arial" panose="020B0604020202020204" pitchFamily="34" charset="0"/>
              </a:rPr>
              <a:t>retroper</a:t>
            </a:r>
            <a:r>
              <a:rPr lang="cs-CZ" sz="1600" dirty="0">
                <a:latin typeface="Arial" panose="020B0604020202020204" pitchFamily="34" charset="0"/>
                <a:cs typeface="Arial" panose="020B0604020202020204" pitchFamily="34" charset="0"/>
              </a:rPr>
              <a:t>i</a:t>
            </a:r>
            <a:r>
              <a:rPr lang="en-US" sz="1600" dirty="0">
                <a:latin typeface="Arial" panose="020B0604020202020204" pitchFamily="34" charset="0"/>
                <a:cs typeface="Arial" panose="020B0604020202020204" pitchFamily="34" charset="0"/>
              </a:rPr>
              <a:t>tone</a:t>
            </a:r>
            <a:r>
              <a:rPr lang="cs-CZ" sz="1600" dirty="0">
                <a:latin typeface="Arial" panose="020B0604020202020204" pitchFamily="34" charset="0"/>
                <a:cs typeface="Arial" panose="020B0604020202020204" pitchFamily="34" charset="0"/>
              </a:rPr>
              <a:t>á</a:t>
            </a:r>
            <a:r>
              <a:rPr lang="en-US" sz="1600" dirty="0">
                <a:latin typeface="Arial" panose="020B0604020202020204" pitchFamily="34" charset="0"/>
                <a:cs typeface="Arial" panose="020B0604020202020204" pitchFamily="34" charset="0"/>
              </a:rPr>
              <a:t>l</a:t>
            </a:r>
            <a:r>
              <a:rPr lang="cs-CZ" sz="1600" dirty="0">
                <a:latin typeface="Arial" panose="020B0604020202020204" pitchFamily="34" charset="0"/>
                <a:cs typeface="Arial" panose="020B0604020202020204" pitchFamily="34" charset="0"/>
              </a:rPr>
              <a:t>ní</a:t>
            </a:r>
            <a:r>
              <a:rPr lang="en-US" sz="1600" dirty="0">
                <a:latin typeface="Arial" panose="020B0604020202020204" pitchFamily="34" charset="0"/>
                <a:cs typeface="Arial" panose="020B0604020202020204" pitchFamily="34" charset="0"/>
              </a:rPr>
              <a:t> a cisterna chyli: </a:t>
            </a:r>
            <a:r>
              <a:rPr lang="cs-CZ" sz="1600" dirty="0">
                <a:latin typeface="Arial" panose="020B0604020202020204" pitchFamily="34" charset="0"/>
                <a:cs typeface="Arial" panose="020B0604020202020204" pitchFamily="34" charset="0"/>
              </a:rPr>
              <a:t>GIT</a:t>
            </a:r>
            <a:endParaRPr lang="en-US" sz="1600" dirty="0">
              <a:latin typeface="Arial" panose="020B0604020202020204" pitchFamily="34" charset="0"/>
              <a:cs typeface="Arial" panose="020B0604020202020204" pitchFamily="34" charset="0"/>
            </a:endParaRPr>
          </a:p>
        </p:txBody>
      </p:sp>
      <p:sp>
        <p:nvSpPr>
          <p:cNvPr id="11" name="TextovéPole 10">
            <a:extLst>
              <a:ext uri="{FF2B5EF4-FFF2-40B4-BE49-F238E27FC236}">
                <a16:creationId xmlns:a16="http://schemas.microsoft.com/office/drawing/2014/main" id="{29425EFA-23A0-4024-B029-A4C5F4739C19}"/>
              </a:ext>
            </a:extLst>
          </p:cNvPr>
          <p:cNvSpPr txBox="1"/>
          <p:nvPr/>
        </p:nvSpPr>
        <p:spPr>
          <a:xfrm>
            <a:off x="59436" y="1993419"/>
            <a:ext cx="9025128" cy="1323439"/>
          </a:xfrm>
          <a:prstGeom prst="rect">
            <a:avLst/>
          </a:prstGeom>
          <a:noFill/>
        </p:spPr>
        <p:txBody>
          <a:bodyPr wrap="square">
            <a:spAutoFit/>
          </a:bodyPr>
          <a:lstStyle/>
          <a:p>
            <a:pPr marL="357188" lvl="1" indent="-285750" algn="l">
              <a:buFont typeface="Arial" panose="020B0604020202020204" pitchFamily="34" charset="0"/>
              <a:buChar char="•"/>
            </a:pPr>
            <a:r>
              <a:rPr lang="cs-CZ" sz="1600" b="1" dirty="0">
                <a:solidFill>
                  <a:srgbClr val="0000DC"/>
                </a:solidFill>
                <a:latin typeface="Arial" panose="020B0604020202020204" pitchFamily="34" charset="0"/>
                <a:cs typeface="Arial" panose="020B0604020202020204" pitchFamily="34" charset="0"/>
              </a:rPr>
              <a:t>Vývoj lymfatických kmenů</a:t>
            </a:r>
            <a:endParaRPr lang="en-US" sz="1600" b="1" dirty="0">
              <a:solidFill>
                <a:srgbClr val="0000DC"/>
              </a:solidFill>
              <a:latin typeface="Arial" panose="020B0604020202020204" pitchFamily="34" charset="0"/>
              <a:cs typeface="Arial" panose="020B0604020202020204" pitchFamily="34" charset="0"/>
            </a:endParaRPr>
          </a:p>
          <a:p>
            <a:pPr marL="814388" lvl="2"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původně pravý a levý </a:t>
            </a:r>
            <a:r>
              <a:rPr lang="cs-CZ" sz="1600" dirty="0" err="1">
                <a:latin typeface="Arial" panose="020B0604020202020204" pitchFamily="34" charset="0"/>
                <a:cs typeface="Arial" panose="020B0604020202020204" pitchFamily="34" charset="0"/>
              </a:rPr>
              <a:t>ductus</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thoracicus</a:t>
            </a:r>
            <a:r>
              <a:rPr lang="cs-CZ" sz="1600" dirty="0">
                <a:latin typeface="Arial" panose="020B0604020202020204" pitchFamily="34" charset="0"/>
                <a:cs typeface="Arial" panose="020B0604020202020204" pitchFamily="34" charset="0"/>
              </a:rPr>
              <a:t> spojuje c. </a:t>
            </a:r>
            <a:r>
              <a:rPr lang="cs-CZ" sz="1600" dirty="0" err="1">
                <a:latin typeface="Arial" panose="020B0604020202020204" pitchFamily="34" charset="0"/>
                <a:cs typeface="Arial" panose="020B0604020202020204" pitchFamily="34" charset="0"/>
              </a:rPr>
              <a:t>chyli</a:t>
            </a:r>
            <a:r>
              <a:rPr lang="cs-CZ" sz="1600" dirty="0">
                <a:latin typeface="Arial" panose="020B0604020202020204" pitchFamily="34" charset="0"/>
                <a:cs typeface="Arial" panose="020B0604020202020204" pitchFamily="34" charset="0"/>
              </a:rPr>
              <a:t> a jugulární vaky</a:t>
            </a:r>
          </a:p>
          <a:p>
            <a:pPr marL="814388" lvl="2"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četné </a:t>
            </a:r>
            <a:r>
              <a:rPr lang="en-US" sz="1600" dirty="0" err="1">
                <a:latin typeface="Arial" panose="020B0604020202020204" pitchFamily="34" charset="0"/>
                <a:cs typeface="Arial" panose="020B0604020202020204" pitchFamily="34" charset="0"/>
              </a:rPr>
              <a:t>anastom</a:t>
            </a:r>
            <a:r>
              <a:rPr lang="cs-CZ" sz="1600" dirty="0" err="1">
                <a:latin typeface="Arial" panose="020B0604020202020204" pitchFamily="34" charset="0"/>
                <a:cs typeface="Arial" panose="020B0604020202020204" pitchFamily="34" charset="0"/>
              </a:rPr>
              <a:t>ózy</a:t>
            </a:r>
            <a:r>
              <a:rPr lang="cs-CZ" sz="1600" dirty="0">
                <a:latin typeface="Arial" panose="020B0604020202020204" pitchFamily="34" charset="0"/>
                <a:cs typeface="Arial" panose="020B0604020202020204" pitchFamily="34" charset="0"/>
              </a:rPr>
              <a:t> a přestavby</a:t>
            </a:r>
            <a:endParaRPr lang="en-US" sz="1600" dirty="0">
              <a:latin typeface="Arial" panose="020B0604020202020204" pitchFamily="34" charset="0"/>
              <a:cs typeface="Arial" panose="020B0604020202020204" pitchFamily="34" charset="0"/>
            </a:endParaRPr>
          </a:p>
          <a:p>
            <a:pPr marL="814388" lvl="2"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d</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thoracicus</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z kaudální část pravého d. </a:t>
            </a:r>
            <a:r>
              <a:rPr lang="cs-CZ" sz="1600" dirty="0" err="1">
                <a:latin typeface="Arial" panose="020B0604020202020204" pitchFamily="34" charset="0"/>
                <a:cs typeface="Arial" panose="020B0604020202020204" pitchFamily="34" charset="0"/>
              </a:rPr>
              <a:t>thoracicus</a:t>
            </a:r>
            <a:r>
              <a:rPr lang="cs-CZ" sz="1600" dirty="0">
                <a:latin typeface="Arial" panose="020B0604020202020204" pitchFamily="34" charset="0"/>
                <a:cs typeface="Arial" panose="020B0604020202020204" pitchFamily="34" charset="0"/>
              </a:rPr>
              <a:t> a kraniální části levého d. </a:t>
            </a:r>
            <a:r>
              <a:rPr lang="cs-CZ" sz="1600" dirty="0" err="1">
                <a:latin typeface="Arial" panose="020B0604020202020204" pitchFamily="34" charset="0"/>
                <a:cs typeface="Arial" panose="020B0604020202020204" pitchFamily="34" charset="0"/>
              </a:rPr>
              <a:t>thoracicus</a:t>
            </a:r>
            <a:endParaRPr lang="cs-CZ" sz="1600" dirty="0">
              <a:latin typeface="Arial" panose="020B0604020202020204" pitchFamily="34" charset="0"/>
              <a:cs typeface="Arial" panose="020B0604020202020204" pitchFamily="34" charset="0"/>
            </a:endParaRPr>
          </a:p>
          <a:p>
            <a:pPr marL="814388" lvl="2"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d</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lymhaticus</a:t>
            </a:r>
            <a:r>
              <a:rPr lang="en-US" sz="1600" dirty="0">
                <a:latin typeface="Arial" panose="020B0604020202020204" pitchFamily="34" charset="0"/>
                <a:cs typeface="Arial" panose="020B0604020202020204" pitchFamily="34" charset="0"/>
              </a:rPr>
              <a:t> dx.: </a:t>
            </a:r>
            <a:r>
              <a:rPr lang="cs-CZ" sz="1600" dirty="0">
                <a:latin typeface="Arial" panose="020B0604020202020204" pitchFamily="34" charset="0"/>
                <a:cs typeface="Arial" panose="020B0604020202020204" pitchFamily="34" charset="0"/>
              </a:rPr>
              <a:t>z kraniální části pravého d. </a:t>
            </a:r>
            <a:r>
              <a:rPr lang="cs-CZ" sz="1600" dirty="0" err="1">
                <a:latin typeface="Arial" panose="020B0604020202020204" pitchFamily="34" charset="0"/>
                <a:cs typeface="Arial" panose="020B0604020202020204" pitchFamily="34" charset="0"/>
              </a:rPr>
              <a:t>thoracicus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032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4EBDF126-7761-487A-B5F3-93206E8D71EF}"/>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a:extLst>
              <a:ext uri="{FF2B5EF4-FFF2-40B4-BE49-F238E27FC236}">
                <a16:creationId xmlns:a16="http://schemas.microsoft.com/office/drawing/2014/main" id="{A1D1C1C2-D45C-4AF7-90D8-A279CFC0006A}"/>
              </a:ext>
            </a:extLst>
          </p:cNvPr>
          <p:cNvSpPr txBox="1"/>
          <p:nvPr/>
        </p:nvSpPr>
        <p:spPr>
          <a:xfrm>
            <a:off x="44285" y="43002"/>
            <a:ext cx="4407938"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VÝVOJ LYMFATICKÉHO SYSTÉMU</a:t>
            </a:r>
            <a:endParaRPr lang="en-US" sz="2000" b="1" dirty="0">
              <a:latin typeface="Arial" panose="020B0604020202020204" pitchFamily="34" charset="0"/>
              <a:cs typeface="Arial" panose="020B0604020202020204" pitchFamily="34" charset="0"/>
            </a:endParaRPr>
          </a:p>
        </p:txBody>
      </p:sp>
      <p:sp>
        <p:nvSpPr>
          <p:cNvPr id="11" name="TextovéPole 10">
            <a:extLst>
              <a:ext uri="{FF2B5EF4-FFF2-40B4-BE49-F238E27FC236}">
                <a16:creationId xmlns:a16="http://schemas.microsoft.com/office/drawing/2014/main" id="{29425EFA-23A0-4024-B029-A4C5F4739C19}"/>
              </a:ext>
            </a:extLst>
          </p:cNvPr>
          <p:cNvSpPr txBox="1"/>
          <p:nvPr/>
        </p:nvSpPr>
        <p:spPr>
          <a:xfrm>
            <a:off x="0" y="748016"/>
            <a:ext cx="5193792" cy="1893339"/>
          </a:xfrm>
          <a:prstGeom prst="rect">
            <a:avLst/>
          </a:prstGeom>
          <a:noFill/>
        </p:spPr>
        <p:txBody>
          <a:bodyPr wrap="square">
            <a:spAutoFit/>
          </a:bodyPr>
          <a:lstStyle/>
          <a:p>
            <a:pPr marL="71438" lvl="1" algn="l">
              <a:lnSpc>
                <a:spcPct val="150000"/>
              </a:lnSpc>
            </a:pPr>
            <a:r>
              <a:rPr lang="cs-CZ" sz="1600" b="1" dirty="0">
                <a:solidFill>
                  <a:srgbClr val="0000DC"/>
                </a:solidFill>
                <a:latin typeface="Arial" panose="020B0604020202020204" pitchFamily="34" charset="0"/>
                <a:cs typeface="Arial" panose="020B0604020202020204" pitchFamily="34" charset="0"/>
              </a:rPr>
              <a:t>Vývoj lymfatických uzlin</a:t>
            </a:r>
            <a:endParaRPr lang="en-US" sz="1600" b="1" dirty="0">
              <a:solidFill>
                <a:srgbClr val="0000DC"/>
              </a:solidFill>
              <a:latin typeface="Arial" panose="020B0604020202020204" pitchFamily="34" charset="0"/>
              <a:cs typeface="Arial" panose="020B0604020202020204" pitchFamily="34" charset="0"/>
            </a:endParaRPr>
          </a:p>
          <a:p>
            <a:pPr marL="814388" lvl="2"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z lymfatických vaků kromě (c. </a:t>
            </a:r>
            <a:r>
              <a:rPr lang="cs-CZ" sz="1600" dirty="0" err="1">
                <a:latin typeface="Arial" panose="020B0604020202020204" pitchFamily="34" charset="0"/>
                <a:cs typeface="Arial" panose="020B0604020202020204" pitchFamily="34" charset="0"/>
              </a:rPr>
              <a:t>chyli</a:t>
            </a:r>
            <a:r>
              <a:rPr lang="cs-CZ" sz="1600" dirty="0">
                <a:latin typeface="Arial" panose="020B0604020202020204" pitchFamily="34" charset="0"/>
                <a:cs typeface="Arial" panose="020B0604020202020204" pitchFamily="34" charset="0"/>
              </a:rPr>
              <a:t>) </a:t>
            </a:r>
          </a:p>
          <a:p>
            <a:pPr marL="814388" lvl="2"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mezenchymální buňky</a:t>
            </a:r>
          </a:p>
          <a:p>
            <a:pPr marL="814388" lvl="2"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folikuly ještě bez </a:t>
            </a:r>
            <a:r>
              <a:rPr lang="cs-CZ" sz="1600" dirty="0" err="1">
                <a:latin typeface="Arial" panose="020B0604020202020204" pitchFamily="34" charset="0"/>
                <a:cs typeface="Arial" panose="020B0604020202020204" pitchFamily="34" charset="0"/>
              </a:rPr>
              <a:t>germinativních</a:t>
            </a:r>
            <a:r>
              <a:rPr lang="cs-CZ" sz="1600" dirty="0">
                <a:latin typeface="Arial" panose="020B0604020202020204" pitchFamily="34" charset="0"/>
                <a:cs typeface="Arial" panose="020B0604020202020204" pitchFamily="34" charset="0"/>
              </a:rPr>
              <a:t> center se vyvíjejí v období kolem narození</a:t>
            </a:r>
            <a:endParaRPr lang="en-US" sz="1600" dirty="0">
              <a:latin typeface="Arial" panose="020B0604020202020204" pitchFamily="34" charset="0"/>
              <a:cs typeface="Arial" panose="020B0604020202020204" pitchFamily="34" charset="0"/>
            </a:endParaRPr>
          </a:p>
        </p:txBody>
      </p:sp>
      <p:pic>
        <p:nvPicPr>
          <p:cNvPr id="3074" name="Picture 2" descr="development of the lymphatic system: image #2">
            <a:extLst>
              <a:ext uri="{FF2B5EF4-FFF2-40B4-BE49-F238E27FC236}">
                <a16:creationId xmlns:a16="http://schemas.microsoft.com/office/drawing/2014/main" id="{42470D37-B579-498A-BB9A-8B6F192E60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0" b="3454"/>
          <a:stretch/>
        </p:blipFill>
        <p:spPr bwMode="auto">
          <a:xfrm>
            <a:off x="5550056" y="748016"/>
            <a:ext cx="4288536" cy="60968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ESI Case Studies | Lymphatic system, Lymph massage, Lymphatic massage">
            <a:extLst>
              <a:ext uri="{FF2B5EF4-FFF2-40B4-BE49-F238E27FC236}">
                <a16:creationId xmlns:a16="http://schemas.microsoft.com/office/drawing/2014/main" id="{BECF0CE0-A4B5-413F-ACB5-B461A397F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312" y="4192991"/>
            <a:ext cx="3008376" cy="254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4298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50A16176-2DDE-B4F6-E7EB-52BB82FE44B1}"/>
              </a:ext>
            </a:extLst>
          </p:cNvPr>
          <p:cNvSpPr/>
          <p:nvPr/>
        </p:nvSpPr>
        <p:spPr>
          <a:xfrm>
            <a:off x="6555783" y="496017"/>
            <a:ext cx="2588217" cy="88390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665A789B-3E06-4226-B555-3EC6782AF972}"/>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D2B1E3C6-61E8-4405-8340-F0F36E0A2486}"/>
              </a:ext>
            </a:extLst>
          </p:cNvPr>
          <p:cNvSpPr txBox="1"/>
          <p:nvPr/>
        </p:nvSpPr>
        <p:spPr>
          <a:xfrm>
            <a:off x="44285" y="43002"/>
            <a:ext cx="3264676"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VÝVOJ TONSIL A THYMU</a:t>
            </a:r>
            <a:endParaRPr lang="en-US" sz="2000" b="1" dirty="0">
              <a:latin typeface="Arial" panose="020B0604020202020204" pitchFamily="34" charset="0"/>
              <a:cs typeface="Arial" panose="020B0604020202020204" pitchFamily="34" charset="0"/>
            </a:endParaRPr>
          </a:p>
        </p:txBody>
      </p:sp>
      <p:pic>
        <p:nvPicPr>
          <p:cNvPr id="9" name="Obrázek 8">
            <a:extLst>
              <a:ext uri="{FF2B5EF4-FFF2-40B4-BE49-F238E27FC236}">
                <a16:creationId xmlns:a16="http://schemas.microsoft.com/office/drawing/2014/main" id="{F8C91529-4F0B-4EFB-80B3-6510498A3251}"/>
              </a:ext>
            </a:extLst>
          </p:cNvPr>
          <p:cNvPicPr>
            <a:picLocks noChangeAspect="1"/>
          </p:cNvPicPr>
          <p:nvPr/>
        </p:nvPicPr>
        <p:blipFill rotWithShape="1">
          <a:blip r:embed="rId2"/>
          <a:srcRect t="-3131"/>
          <a:stretch/>
        </p:blipFill>
        <p:spPr>
          <a:xfrm>
            <a:off x="3819782" y="1564810"/>
            <a:ext cx="5324218" cy="5293190"/>
          </a:xfrm>
          <a:prstGeom prst="rect">
            <a:avLst/>
          </a:prstGeom>
        </p:spPr>
      </p:pic>
      <p:sp>
        <p:nvSpPr>
          <p:cNvPr id="10" name="TextovéPole 9">
            <a:extLst>
              <a:ext uri="{FF2B5EF4-FFF2-40B4-BE49-F238E27FC236}">
                <a16:creationId xmlns:a16="http://schemas.microsoft.com/office/drawing/2014/main" id="{4FBD5B82-0EEA-41EF-A3FE-2B9E37D680A3}"/>
              </a:ext>
            </a:extLst>
          </p:cNvPr>
          <p:cNvSpPr txBox="1"/>
          <p:nvPr/>
        </p:nvSpPr>
        <p:spPr>
          <a:xfrm>
            <a:off x="0" y="548922"/>
            <a:ext cx="9025128" cy="584775"/>
          </a:xfrm>
          <a:prstGeom prst="rect">
            <a:avLst/>
          </a:prstGeom>
          <a:noFill/>
        </p:spPr>
        <p:txBody>
          <a:bodyPr wrap="square">
            <a:spAutoFit/>
          </a:bodyPr>
          <a:lstStyle/>
          <a:p>
            <a:pPr marL="357188" lvl="1"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Tonsilla </a:t>
            </a:r>
            <a:r>
              <a:rPr lang="en-US" sz="1600" b="1" dirty="0" err="1">
                <a:latin typeface="Arial" panose="020B0604020202020204" pitchFamily="34" charset="0"/>
                <a:cs typeface="Arial" panose="020B0604020202020204" pitchFamily="34" charset="0"/>
              </a:rPr>
              <a:t>palatina</a:t>
            </a:r>
            <a:endParaRPr lang="en-US" sz="1600" b="1" dirty="0">
              <a:latin typeface="Arial" panose="020B0604020202020204" pitchFamily="34" charset="0"/>
              <a:cs typeface="Arial" panose="020B0604020202020204" pitchFamily="34" charset="0"/>
            </a:endParaRPr>
          </a:p>
          <a:p>
            <a:pPr marL="814388" lvl="2"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druhá entodermová žaberní výchlipka </a:t>
            </a:r>
            <a:r>
              <a:rPr lang="en-US" sz="1600" dirty="0">
                <a:latin typeface="Arial" panose="020B0604020202020204" pitchFamily="34" charset="0"/>
                <a:cs typeface="Arial" panose="020B0604020202020204" pitchFamily="34" charset="0"/>
              </a:rPr>
              <a:t>(fossa</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tonsillaris</a:t>
            </a:r>
            <a:r>
              <a:rPr lang="en-US" sz="1600" dirty="0">
                <a:latin typeface="Arial" panose="020B0604020202020204" pitchFamily="34" charset="0"/>
                <a:cs typeface="Arial" panose="020B0604020202020204" pitchFamily="34" charset="0"/>
              </a:rPr>
              <a:t>)</a:t>
            </a:r>
          </a:p>
        </p:txBody>
      </p:sp>
      <p:sp>
        <p:nvSpPr>
          <p:cNvPr id="14" name="TextovéPole 13">
            <a:extLst>
              <a:ext uri="{FF2B5EF4-FFF2-40B4-BE49-F238E27FC236}">
                <a16:creationId xmlns:a16="http://schemas.microsoft.com/office/drawing/2014/main" id="{C6311957-EF50-4966-9973-1B82CD5A822B}"/>
              </a:ext>
            </a:extLst>
          </p:cNvPr>
          <p:cNvSpPr txBox="1"/>
          <p:nvPr/>
        </p:nvSpPr>
        <p:spPr>
          <a:xfrm>
            <a:off x="0" y="1111469"/>
            <a:ext cx="9144000" cy="830997"/>
          </a:xfrm>
          <a:prstGeom prst="rect">
            <a:avLst/>
          </a:prstGeom>
          <a:noFill/>
        </p:spPr>
        <p:txBody>
          <a:bodyPr wrap="square">
            <a:spAutoFit/>
          </a:bodyPr>
          <a:lstStyle/>
          <a:p>
            <a:pPr marL="357188" lvl="1"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Tonsilla </a:t>
            </a:r>
            <a:r>
              <a:rPr lang="en-US" sz="1600" b="1" dirty="0" err="1">
                <a:latin typeface="Arial" panose="020B0604020202020204" pitchFamily="34" charset="0"/>
                <a:cs typeface="Arial" panose="020B0604020202020204" pitchFamily="34" charset="0"/>
              </a:rPr>
              <a:t>pharyngea</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tubaria</a:t>
            </a:r>
            <a:r>
              <a:rPr lang="en-US" sz="1600" b="1" dirty="0">
                <a:latin typeface="Arial" panose="020B0604020202020204" pitchFamily="34" charset="0"/>
                <a:cs typeface="Arial" panose="020B0604020202020204" pitchFamily="34" charset="0"/>
              </a:rPr>
              <a:t> and lingualis</a:t>
            </a:r>
          </a:p>
          <a:p>
            <a:pPr marL="804863" lvl="2" indent="-265113">
              <a:buFont typeface="Arial" panose="020B0604020202020204" pitchFamily="34" charset="0"/>
              <a:buChar char="•"/>
            </a:pPr>
            <a:r>
              <a:rPr lang="cs-CZ" sz="1600" dirty="0">
                <a:latin typeface="Arial" panose="020B0604020202020204" pitchFamily="34" charset="0"/>
                <a:cs typeface="Arial" panose="020B0604020202020204" pitchFamily="34" charset="0"/>
              </a:rPr>
              <a:t>agregace lymfatické tkáně v</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nosohltanu</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poblíž ústí</a:t>
            </a:r>
            <a:r>
              <a:rPr lang="en-US" sz="1600" dirty="0">
                <a:latin typeface="Arial" panose="020B0604020202020204" pitchFamily="34" charset="0"/>
                <a:cs typeface="Arial" panose="020B0604020202020204" pitchFamily="34" charset="0"/>
              </a:rPr>
              <a:t> tuba </a:t>
            </a:r>
            <a:r>
              <a:rPr lang="en-US" sz="1600" dirty="0" err="1">
                <a:latin typeface="Arial" panose="020B0604020202020204" pitchFamily="34" charset="0"/>
                <a:cs typeface="Arial" panose="020B0604020202020204" pitchFamily="34" charset="0"/>
              </a:rPr>
              <a:t>auditiva</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a kořene jazyka</a:t>
            </a:r>
            <a:endParaRPr lang="en-US" sz="1600" dirty="0">
              <a:latin typeface="Arial" panose="020B0604020202020204" pitchFamily="34" charset="0"/>
              <a:cs typeface="Arial" panose="020B0604020202020204" pitchFamily="34" charset="0"/>
            </a:endParaRPr>
          </a:p>
          <a:p>
            <a:pPr marL="814388" lvl="2"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A0BDF307-9861-4B04-921D-42047F9D2949}"/>
              </a:ext>
            </a:extLst>
          </p:cNvPr>
          <p:cNvSpPr txBox="1"/>
          <p:nvPr/>
        </p:nvSpPr>
        <p:spPr>
          <a:xfrm>
            <a:off x="24384" y="1973380"/>
            <a:ext cx="4547616" cy="584775"/>
          </a:xfrm>
          <a:prstGeom prst="rect">
            <a:avLst/>
          </a:prstGeom>
          <a:noFill/>
        </p:spPr>
        <p:txBody>
          <a:bodyPr wrap="square">
            <a:spAutoFit/>
          </a:bodyPr>
          <a:lstStyle/>
          <a:p>
            <a:pPr marL="357188" lvl="1"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Thymus</a:t>
            </a:r>
          </a:p>
          <a:p>
            <a:pPr marL="804863" lvl="2" indent="-265113">
              <a:buFont typeface="Arial" panose="020B0604020202020204" pitchFamily="34" charset="0"/>
              <a:buChar char="•"/>
            </a:pPr>
            <a:r>
              <a:rPr lang="cs-CZ" sz="1600" dirty="0">
                <a:latin typeface="Arial" panose="020B0604020202020204" pitchFamily="34" charset="0"/>
                <a:cs typeface="Arial" panose="020B0604020202020204" pitchFamily="34" charset="0"/>
              </a:rPr>
              <a:t>třetí entodermová žaberní výchlipka</a:t>
            </a:r>
            <a:endParaRPr lang="en-US" sz="1600" dirty="0">
              <a:latin typeface="Arial" panose="020B0604020202020204" pitchFamily="34" charset="0"/>
              <a:cs typeface="Arial" panose="020B0604020202020204" pitchFamily="34" charset="0"/>
            </a:endParaRPr>
          </a:p>
        </p:txBody>
      </p:sp>
      <p:pic>
        <p:nvPicPr>
          <p:cNvPr id="1028" name="Picture 4" descr="Tonsil - Wikiwand">
            <a:extLst>
              <a:ext uri="{FF2B5EF4-FFF2-40B4-BE49-F238E27FC236}">
                <a16:creationId xmlns:a16="http://schemas.microsoft.com/office/drawing/2014/main" id="{18F794F9-F8B0-418E-9953-EA2AC5D41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16" y="3077414"/>
            <a:ext cx="3737584" cy="373758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vzor, čtverec, pixel, design&#10;&#10;Popis byl vytvořen automaticky">
            <a:extLst>
              <a:ext uri="{FF2B5EF4-FFF2-40B4-BE49-F238E27FC236}">
                <a16:creationId xmlns:a16="http://schemas.microsoft.com/office/drawing/2014/main" id="{C94C5C0E-4339-730C-24B2-937A8764F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9755" y="533424"/>
            <a:ext cx="830997" cy="830997"/>
          </a:xfrm>
          <a:prstGeom prst="rect">
            <a:avLst/>
          </a:prstGeom>
        </p:spPr>
      </p:pic>
      <p:sp>
        <p:nvSpPr>
          <p:cNvPr id="5" name="TextovéPole 4">
            <a:extLst>
              <a:ext uri="{FF2B5EF4-FFF2-40B4-BE49-F238E27FC236}">
                <a16:creationId xmlns:a16="http://schemas.microsoft.com/office/drawing/2014/main" id="{78AE6701-5F2B-4B23-C2F5-1BE2A12FD81A}"/>
              </a:ext>
            </a:extLst>
          </p:cNvPr>
          <p:cNvSpPr txBox="1"/>
          <p:nvPr/>
        </p:nvSpPr>
        <p:spPr>
          <a:xfrm>
            <a:off x="6555783" y="639339"/>
            <a:ext cx="1805748" cy="615553"/>
          </a:xfrm>
          <a:prstGeom prst="rect">
            <a:avLst/>
          </a:prstGeom>
          <a:noFill/>
        </p:spPr>
        <p:txBody>
          <a:bodyPr wrap="square" rtlCol="0">
            <a:spAutoFit/>
          </a:bodyPr>
          <a:lstStyle/>
          <a:p>
            <a:r>
              <a:rPr lang="cs-CZ" sz="1700" i="1" dirty="0"/>
              <a:t>Co to je</a:t>
            </a:r>
          </a:p>
          <a:p>
            <a:r>
              <a:rPr lang="cs-CZ" sz="1700" i="1" dirty="0" err="1"/>
              <a:t>faryngový</a:t>
            </a:r>
            <a:r>
              <a:rPr lang="cs-CZ" sz="1700" i="1" dirty="0"/>
              <a:t> aparát?</a:t>
            </a:r>
          </a:p>
        </p:txBody>
      </p:sp>
      <p:sp>
        <p:nvSpPr>
          <p:cNvPr id="7" name="Šipka: doprava 6">
            <a:extLst>
              <a:ext uri="{FF2B5EF4-FFF2-40B4-BE49-F238E27FC236}">
                <a16:creationId xmlns:a16="http://schemas.microsoft.com/office/drawing/2014/main" id="{9EFDF4FD-73A8-B564-E8D4-31AF39921145}"/>
              </a:ext>
            </a:extLst>
          </p:cNvPr>
          <p:cNvSpPr/>
          <p:nvPr/>
        </p:nvSpPr>
        <p:spPr>
          <a:xfrm>
            <a:off x="7394629" y="709871"/>
            <a:ext cx="739349" cy="2372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263085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PT - Development of Thymus PowerPoint Presentation, free download -  ID:3762483">
            <a:extLst>
              <a:ext uri="{FF2B5EF4-FFF2-40B4-BE49-F238E27FC236}">
                <a16:creationId xmlns:a16="http://schemas.microsoft.com/office/drawing/2014/main" id="{F270D18C-A2E7-4A7F-BDCF-ADF95A8F79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56" b="16326"/>
          <a:stretch/>
        </p:blipFill>
        <p:spPr bwMode="auto">
          <a:xfrm>
            <a:off x="337779" y="3229026"/>
            <a:ext cx="6858000" cy="358597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0B212EFF-45C8-4A96-9379-D8538AE23429}"/>
              </a:ext>
            </a:extLst>
          </p:cNvPr>
          <p:cNvPicPr>
            <a:picLocks noChangeAspect="1"/>
          </p:cNvPicPr>
          <p:nvPr/>
        </p:nvPicPr>
        <p:blipFill>
          <a:blip r:embed="rId3"/>
          <a:stretch>
            <a:fillRect/>
          </a:stretch>
        </p:blipFill>
        <p:spPr>
          <a:xfrm rot="16200000">
            <a:off x="6923649" y="1181824"/>
            <a:ext cx="1905000" cy="1905000"/>
          </a:xfrm>
          <a:prstGeom prst="rect">
            <a:avLst/>
          </a:prstGeom>
        </p:spPr>
      </p:pic>
      <p:sp>
        <p:nvSpPr>
          <p:cNvPr id="4" name="Obdélník 3">
            <a:extLst>
              <a:ext uri="{FF2B5EF4-FFF2-40B4-BE49-F238E27FC236}">
                <a16:creationId xmlns:a16="http://schemas.microsoft.com/office/drawing/2014/main" id="{665A789B-3E06-4226-B555-3EC6782AF972}"/>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ovéPole 5">
            <a:extLst>
              <a:ext uri="{FF2B5EF4-FFF2-40B4-BE49-F238E27FC236}">
                <a16:creationId xmlns:a16="http://schemas.microsoft.com/office/drawing/2014/main" id="{D2B1E3C6-61E8-4405-8340-F0F36E0A2486}"/>
              </a:ext>
            </a:extLst>
          </p:cNvPr>
          <p:cNvSpPr txBox="1"/>
          <p:nvPr/>
        </p:nvSpPr>
        <p:spPr>
          <a:xfrm>
            <a:off x="44285" y="43002"/>
            <a:ext cx="202491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VÝVOJ THYMU</a:t>
            </a:r>
            <a:endParaRPr lang="en-US" sz="2000" b="1" dirty="0">
              <a:latin typeface="Arial" panose="020B0604020202020204" pitchFamily="34" charset="0"/>
              <a:cs typeface="Arial" panose="020B0604020202020204" pitchFamily="34" charset="0"/>
            </a:endParaRPr>
          </a:p>
        </p:txBody>
      </p:sp>
      <p:pic>
        <p:nvPicPr>
          <p:cNvPr id="4098" name="Picture 2" descr="Pharyngeal apparatus - Wikipedia">
            <a:extLst>
              <a:ext uri="{FF2B5EF4-FFF2-40B4-BE49-F238E27FC236}">
                <a16:creationId xmlns:a16="http://schemas.microsoft.com/office/drawing/2014/main" id="{9EB19A36-B782-4AC2-B768-C56865B74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68907"/>
            <a:ext cx="178037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30F8CF0-C104-48FD-9CD8-EA6266A35355}"/>
              </a:ext>
            </a:extLst>
          </p:cNvPr>
          <p:cNvSpPr txBox="1"/>
          <p:nvPr/>
        </p:nvSpPr>
        <p:spPr>
          <a:xfrm>
            <a:off x="109350" y="876520"/>
            <a:ext cx="4547616" cy="584775"/>
          </a:xfrm>
          <a:prstGeom prst="rect">
            <a:avLst/>
          </a:prstGeom>
          <a:noFill/>
        </p:spPr>
        <p:txBody>
          <a:bodyPr wrap="square">
            <a:spAutoFit/>
          </a:bodyPr>
          <a:lstStyle/>
          <a:p>
            <a:pPr marL="357188" lvl="1"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Thymus</a:t>
            </a:r>
          </a:p>
          <a:p>
            <a:pPr marL="804863" lvl="2" indent="-265113">
              <a:buFont typeface="Arial" panose="020B0604020202020204" pitchFamily="34" charset="0"/>
              <a:buChar char="•"/>
            </a:pPr>
            <a:r>
              <a:rPr lang="cs-CZ" sz="1600" dirty="0">
                <a:latin typeface="Arial" panose="020B0604020202020204" pitchFamily="34" charset="0"/>
                <a:cs typeface="Arial" panose="020B0604020202020204" pitchFamily="34" charset="0"/>
              </a:rPr>
              <a:t>třetí entodermová žaberní výchlipka</a:t>
            </a:r>
            <a:endParaRPr lang="en-US" sz="1600" dirty="0">
              <a:latin typeface="Arial" panose="020B0604020202020204" pitchFamily="34" charset="0"/>
              <a:cs typeface="Arial" panose="020B0604020202020204" pitchFamily="34" charset="0"/>
            </a:endParaRPr>
          </a:p>
        </p:txBody>
      </p:sp>
      <p:cxnSp>
        <p:nvCxnSpPr>
          <p:cNvPr id="8" name="Přímá spojnice se šipkou 7">
            <a:extLst>
              <a:ext uri="{FF2B5EF4-FFF2-40B4-BE49-F238E27FC236}">
                <a16:creationId xmlns:a16="http://schemas.microsoft.com/office/drawing/2014/main" id="{2F5083C1-02AF-430C-9198-D369541EA152}"/>
              </a:ext>
            </a:extLst>
          </p:cNvPr>
          <p:cNvCxnSpPr>
            <a:cxnSpLocks/>
          </p:cNvCxnSpPr>
          <p:nvPr/>
        </p:nvCxnSpPr>
        <p:spPr>
          <a:xfrm>
            <a:off x="3188379" y="1557306"/>
            <a:ext cx="2060826" cy="676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5550281D-F8F5-440F-930C-9F01BAA50F6C}"/>
              </a:ext>
            </a:extLst>
          </p:cNvPr>
          <p:cNvCxnSpPr>
            <a:cxnSpLocks/>
          </p:cNvCxnSpPr>
          <p:nvPr/>
        </p:nvCxnSpPr>
        <p:spPr>
          <a:xfrm>
            <a:off x="3188379" y="1557306"/>
            <a:ext cx="2499738" cy="6509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22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www.frontiersin.org/files/Articles/435260/fimmu-10-00093-HTML/image_m/fimmu-10-00093-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225" y="1731397"/>
            <a:ext cx="6051550" cy="339901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569256" y="6493827"/>
            <a:ext cx="2574744" cy="246221"/>
          </a:xfrm>
          <a:prstGeom prst="rect">
            <a:avLst/>
          </a:prstGeom>
        </p:spPr>
        <p:txBody>
          <a:bodyPr wrap="none">
            <a:spAutoFit/>
          </a:bodyPr>
          <a:lstStyle/>
          <a:p>
            <a:r>
              <a:rPr lang="en-US" sz="1000">
                <a:latin typeface="Arial" panose="020B0604020202020204" pitchFamily="34" charset="0"/>
                <a:cs typeface="Arial" panose="020B0604020202020204" pitchFamily="34" charset="0"/>
              </a:rPr>
              <a:t> https://doi.org/10.3389/fimmu.2019.00093</a:t>
            </a:r>
          </a:p>
        </p:txBody>
      </p:sp>
      <p:sp>
        <p:nvSpPr>
          <p:cNvPr id="5" name="Obdélník 4">
            <a:extLst>
              <a:ext uri="{FF2B5EF4-FFF2-40B4-BE49-F238E27FC236}">
                <a16:creationId xmlns:a16="http://schemas.microsoft.com/office/drawing/2014/main" id="{5DCB9740-ADCD-4179-9BE2-0F6CC76CB92D}"/>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ovéPole 5">
            <a:extLst>
              <a:ext uri="{FF2B5EF4-FFF2-40B4-BE49-F238E27FC236}">
                <a16:creationId xmlns:a16="http://schemas.microsoft.com/office/drawing/2014/main" id="{E62F828D-5FCF-4FD3-BE6D-CE9BA04D0643}"/>
              </a:ext>
            </a:extLst>
          </p:cNvPr>
          <p:cNvSpPr txBox="1"/>
          <p:nvPr/>
        </p:nvSpPr>
        <p:spPr>
          <a:xfrm>
            <a:off x="44285" y="43002"/>
            <a:ext cx="2927404"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DENDRITICKÉ BUŇKY</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0279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árodek člověka (8. týden) – vývoj thymu, příčný řez, HE, zvětšení 25×">
            <a:extLst>
              <a:ext uri="{FF2B5EF4-FFF2-40B4-BE49-F238E27FC236}">
                <a16:creationId xmlns:a16="http://schemas.microsoft.com/office/drawing/2014/main" id="{DC7FF1F5-9CCE-4FC4-95E2-C087CE9042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9616" y="1124712"/>
            <a:ext cx="7644384" cy="573328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02F899F0-F962-4110-B606-B3CC49932661}"/>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C2485563-6416-45BC-B881-EFC890EF0C65}"/>
              </a:ext>
            </a:extLst>
          </p:cNvPr>
          <p:cNvSpPr txBox="1"/>
          <p:nvPr/>
        </p:nvSpPr>
        <p:spPr>
          <a:xfrm>
            <a:off x="44285" y="43002"/>
            <a:ext cx="2024913"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VÝVOJ THYMU</a:t>
            </a:r>
            <a:endParaRPr lang="en-US" sz="2000" b="1" dirty="0">
              <a:latin typeface="Arial" panose="020B0604020202020204" pitchFamily="34" charset="0"/>
              <a:cs typeface="Arial" panose="020B0604020202020204" pitchFamily="34" charset="0"/>
            </a:endParaRPr>
          </a:p>
        </p:txBody>
      </p:sp>
      <p:sp>
        <p:nvSpPr>
          <p:cNvPr id="6" name="Obdélník 5">
            <a:extLst>
              <a:ext uri="{FF2B5EF4-FFF2-40B4-BE49-F238E27FC236}">
                <a16:creationId xmlns:a16="http://schemas.microsoft.com/office/drawing/2014/main" id="{E1D643C2-D763-49E4-96EF-8B174CFBD75E}"/>
              </a:ext>
            </a:extLst>
          </p:cNvPr>
          <p:cNvSpPr/>
          <p:nvPr/>
        </p:nvSpPr>
        <p:spPr>
          <a:xfrm>
            <a:off x="3120789" y="733253"/>
            <a:ext cx="928844" cy="338554"/>
          </a:xfrm>
          <a:prstGeom prst="rect">
            <a:avLst/>
          </a:prstGeom>
        </p:spPr>
        <p:txBody>
          <a:bodyPr wrap="none">
            <a:spAutoFit/>
          </a:bodyPr>
          <a:lstStyle/>
          <a:p>
            <a:r>
              <a:rPr lang="cs-CZ" sz="1600" dirty="0">
                <a:latin typeface="Arial" panose="020B0604020202020204" pitchFamily="34" charset="0"/>
                <a:cs typeface="Arial" panose="020B0604020202020204" pitchFamily="34" charset="0"/>
              </a:rPr>
              <a:t>T</a:t>
            </a:r>
            <a:r>
              <a:rPr lang="en-US" sz="1600" dirty="0" err="1">
                <a:latin typeface="Arial" panose="020B0604020202020204" pitchFamily="34" charset="0"/>
                <a:cs typeface="Arial" panose="020B0604020202020204" pitchFamily="34" charset="0"/>
              </a:rPr>
              <a:t>rachea</a:t>
            </a:r>
            <a:endParaRPr lang="en-US" sz="1600" dirty="0">
              <a:latin typeface="Arial" panose="020B0604020202020204" pitchFamily="34" charset="0"/>
              <a:cs typeface="Arial" panose="020B0604020202020204" pitchFamily="34" charset="0"/>
            </a:endParaRPr>
          </a:p>
        </p:txBody>
      </p:sp>
      <p:cxnSp>
        <p:nvCxnSpPr>
          <p:cNvPr id="9" name="Přímá spojnice se šipkou 8">
            <a:extLst>
              <a:ext uri="{FF2B5EF4-FFF2-40B4-BE49-F238E27FC236}">
                <a16:creationId xmlns:a16="http://schemas.microsoft.com/office/drawing/2014/main" id="{7BA93480-8B4E-40D8-A1E8-BCDE2214C3B8}"/>
              </a:ext>
            </a:extLst>
          </p:cNvPr>
          <p:cNvCxnSpPr>
            <a:cxnSpLocks/>
            <a:stCxn id="6" idx="2"/>
          </p:cNvCxnSpPr>
          <p:nvPr/>
        </p:nvCxnSpPr>
        <p:spPr>
          <a:xfrm>
            <a:off x="3585211" y="1071807"/>
            <a:ext cx="2166365" cy="341789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Obdélník 10">
            <a:extLst>
              <a:ext uri="{FF2B5EF4-FFF2-40B4-BE49-F238E27FC236}">
                <a16:creationId xmlns:a16="http://schemas.microsoft.com/office/drawing/2014/main" id="{ADD69EB9-D8CE-4DCF-A44B-FE41A92AC499}"/>
              </a:ext>
            </a:extLst>
          </p:cNvPr>
          <p:cNvSpPr/>
          <p:nvPr/>
        </p:nvSpPr>
        <p:spPr>
          <a:xfrm>
            <a:off x="6263534" y="631943"/>
            <a:ext cx="970137" cy="338554"/>
          </a:xfrm>
          <a:prstGeom prst="rect">
            <a:avLst/>
          </a:prstGeom>
          <a:solidFill>
            <a:srgbClr val="FFFF00"/>
          </a:solidFill>
        </p:spPr>
        <p:txBody>
          <a:bodyPr wrap="none">
            <a:spAutoFit/>
          </a:bodyPr>
          <a:lstStyle/>
          <a:p>
            <a:r>
              <a:rPr lang="cs-CZ" sz="1600" b="1" dirty="0">
                <a:solidFill>
                  <a:srgbClr val="FF0000"/>
                </a:solidFill>
                <a:latin typeface="Arial" panose="020B0604020202020204" pitchFamily="34" charset="0"/>
                <a:cs typeface="Arial" panose="020B0604020202020204" pitchFamily="34" charset="0"/>
              </a:rPr>
              <a:t>T</a:t>
            </a:r>
            <a:r>
              <a:rPr lang="en-US" sz="1600" b="1" dirty="0" err="1">
                <a:solidFill>
                  <a:srgbClr val="FF0000"/>
                </a:solidFill>
                <a:latin typeface="Arial" panose="020B0604020202020204" pitchFamily="34" charset="0"/>
                <a:cs typeface="Arial" panose="020B0604020202020204" pitchFamily="34" charset="0"/>
              </a:rPr>
              <a:t>hymus</a:t>
            </a:r>
            <a:endParaRPr lang="en-US" sz="1600" b="1" dirty="0">
              <a:solidFill>
                <a:srgbClr val="FF0000"/>
              </a:solidFill>
              <a:latin typeface="Arial" panose="020B0604020202020204" pitchFamily="34" charset="0"/>
              <a:cs typeface="Arial" panose="020B0604020202020204" pitchFamily="34" charset="0"/>
            </a:endParaRPr>
          </a:p>
        </p:txBody>
      </p:sp>
      <p:cxnSp>
        <p:nvCxnSpPr>
          <p:cNvPr id="12" name="Přímá spojnice se šipkou 11">
            <a:extLst>
              <a:ext uri="{FF2B5EF4-FFF2-40B4-BE49-F238E27FC236}">
                <a16:creationId xmlns:a16="http://schemas.microsoft.com/office/drawing/2014/main" id="{7375D8D7-80CB-4FD9-AB66-567A9781BC05}"/>
              </a:ext>
            </a:extLst>
          </p:cNvPr>
          <p:cNvCxnSpPr>
            <a:cxnSpLocks/>
            <a:stCxn id="11" idx="2"/>
          </p:cNvCxnSpPr>
          <p:nvPr/>
        </p:nvCxnSpPr>
        <p:spPr>
          <a:xfrm flipH="1">
            <a:off x="5539475" y="970497"/>
            <a:ext cx="1209128" cy="244021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Obdélník 13">
            <a:extLst>
              <a:ext uri="{FF2B5EF4-FFF2-40B4-BE49-F238E27FC236}">
                <a16:creationId xmlns:a16="http://schemas.microsoft.com/office/drawing/2014/main" id="{786441EA-76D4-4D2E-9C74-7F1617A7DBD6}"/>
              </a:ext>
            </a:extLst>
          </p:cNvPr>
          <p:cNvSpPr/>
          <p:nvPr/>
        </p:nvSpPr>
        <p:spPr>
          <a:xfrm>
            <a:off x="4544462" y="784343"/>
            <a:ext cx="1702710" cy="338554"/>
          </a:xfrm>
          <a:prstGeom prst="rect">
            <a:avLst/>
          </a:prstGeom>
        </p:spPr>
        <p:txBody>
          <a:bodyPr wrap="none">
            <a:spAutoFit/>
          </a:bodyPr>
          <a:lstStyle/>
          <a:p>
            <a:r>
              <a:rPr lang="cs-CZ" sz="1600" dirty="0">
                <a:latin typeface="Arial" panose="020B0604020202020204" pitchFamily="34" charset="0"/>
                <a:cs typeface="Arial" panose="020B0604020202020204" pitchFamily="34" charset="0"/>
              </a:rPr>
              <a:t>S</a:t>
            </a:r>
            <a:r>
              <a:rPr lang="en-US" sz="1600" dirty="0" err="1">
                <a:latin typeface="Arial" panose="020B0604020202020204" pitchFamily="34" charset="0"/>
                <a:cs typeface="Arial" panose="020B0604020202020204" pitchFamily="34" charset="0"/>
              </a:rPr>
              <a:t>ternum</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a žebra</a:t>
            </a:r>
            <a:endParaRPr lang="en-US" sz="1600" dirty="0">
              <a:latin typeface="Arial" panose="020B0604020202020204" pitchFamily="34" charset="0"/>
              <a:cs typeface="Arial" panose="020B0604020202020204" pitchFamily="34" charset="0"/>
            </a:endParaRPr>
          </a:p>
        </p:txBody>
      </p:sp>
      <p:cxnSp>
        <p:nvCxnSpPr>
          <p:cNvPr id="15" name="Přímá spojnice se šipkou 14">
            <a:extLst>
              <a:ext uri="{FF2B5EF4-FFF2-40B4-BE49-F238E27FC236}">
                <a16:creationId xmlns:a16="http://schemas.microsoft.com/office/drawing/2014/main" id="{8286BC60-EB28-4811-8706-A6901182F542}"/>
              </a:ext>
            </a:extLst>
          </p:cNvPr>
          <p:cNvCxnSpPr>
            <a:stCxn id="14" idx="2"/>
          </p:cNvCxnSpPr>
          <p:nvPr/>
        </p:nvCxnSpPr>
        <p:spPr>
          <a:xfrm>
            <a:off x="5395817" y="1122897"/>
            <a:ext cx="355759" cy="166297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bdélník 16">
            <a:extLst>
              <a:ext uri="{FF2B5EF4-FFF2-40B4-BE49-F238E27FC236}">
                <a16:creationId xmlns:a16="http://schemas.microsoft.com/office/drawing/2014/main" id="{7BDF3FF4-5392-451A-A93D-41EC15CF669E}"/>
              </a:ext>
            </a:extLst>
          </p:cNvPr>
          <p:cNvSpPr/>
          <p:nvPr/>
        </p:nvSpPr>
        <p:spPr>
          <a:xfrm>
            <a:off x="7374796" y="784343"/>
            <a:ext cx="675185" cy="338554"/>
          </a:xfrm>
          <a:prstGeom prst="rect">
            <a:avLst/>
          </a:prstGeom>
        </p:spPr>
        <p:txBody>
          <a:bodyPr wrap="none">
            <a:spAutoFit/>
          </a:bodyPr>
          <a:lstStyle/>
          <a:p>
            <a:r>
              <a:rPr lang="cs-CZ" sz="1600" dirty="0">
                <a:latin typeface="Arial" panose="020B0604020202020204" pitchFamily="34" charset="0"/>
                <a:cs typeface="Arial" panose="020B0604020202020204" pitchFamily="34" charset="0"/>
              </a:rPr>
              <a:t>Jícen</a:t>
            </a:r>
            <a:endParaRPr lang="en-US" sz="1600" dirty="0">
              <a:latin typeface="Arial" panose="020B0604020202020204" pitchFamily="34" charset="0"/>
              <a:cs typeface="Arial" panose="020B0604020202020204" pitchFamily="34" charset="0"/>
            </a:endParaRPr>
          </a:p>
        </p:txBody>
      </p:sp>
      <p:cxnSp>
        <p:nvCxnSpPr>
          <p:cNvPr id="18" name="Přímá spojnice se šipkou 17">
            <a:extLst>
              <a:ext uri="{FF2B5EF4-FFF2-40B4-BE49-F238E27FC236}">
                <a16:creationId xmlns:a16="http://schemas.microsoft.com/office/drawing/2014/main" id="{E41D43B2-B506-41AB-BFAD-E88B08D9237C}"/>
              </a:ext>
            </a:extLst>
          </p:cNvPr>
          <p:cNvCxnSpPr>
            <a:cxnSpLocks/>
          </p:cNvCxnSpPr>
          <p:nvPr/>
        </p:nvCxnSpPr>
        <p:spPr>
          <a:xfrm flipH="1">
            <a:off x="5917904" y="1156651"/>
            <a:ext cx="2055757" cy="401603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Obdélník 19">
            <a:extLst>
              <a:ext uri="{FF2B5EF4-FFF2-40B4-BE49-F238E27FC236}">
                <a16:creationId xmlns:a16="http://schemas.microsoft.com/office/drawing/2014/main" id="{1AEA128B-23DD-471F-A4BD-47F8818344B2}"/>
              </a:ext>
            </a:extLst>
          </p:cNvPr>
          <p:cNvSpPr/>
          <p:nvPr/>
        </p:nvSpPr>
        <p:spPr>
          <a:xfrm>
            <a:off x="764611" y="733253"/>
            <a:ext cx="1859805" cy="338554"/>
          </a:xfrm>
          <a:prstGeom prst="rect">
            <a:avLst/>
          </a:prstGeom>
        </p:spPr>
        <p:txBody>
          <a:bodyPr wrap="none">
            <a:spAutoFit/>
          </a:bodyPr>
          <a:lstStyle/>
          <a:p>
            <a:r>
              <a:rPr lang="cs-CZ" sz="1600" dirty="0">
                <a:latin typeface="Arial" panose="020B0604020202020204" pitchFamily="34" charset="0"/>
                <a:cs typeface="Arial" panose="020B0604020202020204" pitchFamily="34" charset="0"/>
              </a:rPr>
              <a:t>Chrupavka obratle</a:t>
            </a:r>
            <a:endParaRPr lang="en-US" sz="1600" dirty="0">
              <a:latin typeface="Arial" panose="020B0604020202020204" pitchFamily="34" charset="0"/>
              <a:cs typeface="Arial" panose="020B0604020202020204" pitchFamily="34" charset="0"/>
            </a:endParaRPr>
          </a:p>
        </p:txBody>
      </p:sp>
      <p:cxnSp>
        <p:nvCxnSpPr>
          <p:cNvPr id="21" name="Přímá spojnice se šipkou 20">
            <a:extLst>
              <a:ext uri="{FF2B5EF4-FFF2-40B4-BE49-F238E27FC236}">
                <a16:creationId xmlns:a16="http://schemas.microsoft.com/office/drawing/2014/main" id="{53B9B480-97FD-41D0-AA99-05C335589BEC}"/>
              </a:ext>
            </a:extLst>
          </p:cNvPr>
          <p:cNvCxnSpPr>
            <a:cxnSpLocks/>
          </p:cNvCxnSpPr>
          <p:nvPr/>
        </p:nvCxnSpPr>
        <p:spPr>
          <a:xfrm>
            <a:off x="1657310" y="1122897"/>
            <a:ext cx="3746474" cy="509124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52" name="Picture 4" descr="Zárodek člověka (8. týden) – vývoj thymu, příčný řez, HE, zvětšení 200×">
            <a:extLst>
              <a:ext uri="{FF2B5EF4-FFF2-40B4-BE49-F238E27FC236}">
                <a16:creationId xmlns:a16="http://schemas.microsoft.com/office/drawing/2014/main" id="{0BAEFC79-7980-4F3B-BCF5-C4698180F3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118118"/>
            <a:ext cx="3666744" cy="275005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4" name="Obrázek 23">
            <a:extLst>
              <a:ext uri="{FF2B5EF4-FFF2-40B4-BE49-F238E27FC236}">
                <a16:creationId xmlns:a16="http://schemas.microsoft.com/office/drawing/2014/main" id="{A3629875-7E50-4BF2-9D51-C5833C167021}"/>
              </a:ext>
            </a:extLst>
          </p:cNvPr>
          <p:cNvPicPr>
            <a:picLocks noChangeAspect="1"/>
          </p:cNvPicPr>
          <p:nvPr/>
        </p:nvPicPr>
        <p:blipFill>
          <a:blip r:embed="rId4"/>
          <a:stretch>
            <a:fillRect/>
          </a:stretch>
        </p:blipFill>
        <p:spPr>
          <a:xfrm>
            <a:off x="335225" y="1932975"/>
            <a:ext cx="1028700" cy="1323975"/>
          </a:xfrm>
          <a:prstGeom prst="rect">
            <a:avLst/>
          </a:prstGeom>
        </p:spPr>
      </p:pic>
      <p:sp>
        <p:nvSpPr>
          <p:cNvPr id="25" name="Obdélník 24">
            <a:extLst>
              <a:ext uri="{FF2B5EF4-FFF2-40B4-BE49-F238E27FC236}">
                <a16:creationId xmlns:a16="http://schemas.microsoft.com/office/drawing/2014/main" id="{37E148C2-738A-4FC0-ACD0-F11502D78EA3}"/>
              </a:ext>
            </a:extLst>
          </p:cNvPr>
          <p:cNvSpPr/>
          <p:nvPr/>
        </p:nvSpPr>
        <p:spPr>
          <a:xfrm>
            <a:off x="402130" y="3309994"/>
            <a:ext cx="915635"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8</a:t>
            </a:r>
            <a:r>
              <a:rPr lang="cs-CZ" sz="1600" dirty="0">
                <a:latin typeface="Arial" panose="020B0604020202020204" pitchFamily="34" charset="0"/>
                <a:cs typeface="Arial" panose="020B0604020202020204" pitchFamily="34" charset="0"/>
              </a:rPr>
              <a:t>. týden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6700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F5445F9-1906-4C80-BB6C-647E7FD1DC57}"/>
              </a:ext>
            </a:extLst>
          </p:cNvPr>
          <p:cNvPicPr>
            <a:picLocks noChangeAspect="1"/>
          </p:cNvPicPr>
          <p:nvPr/>
        </p:nvPicPr>
        <p:blipFill>
          <a:blip r:embed="rId2"/>
          <a:stretch>
            <a:fillRect/>
          </a:stretch>
        </p:blipFill>
        <p:spPr>
          <a:xfrm>
            <a:off x="64008" y="1580444"/>
            <a:ext cx="9144000" cy="5277556"/>
          </a:xfrm>
          <a:prstGeom prst="rect">
            <a:avLst/>
          </a:prstGeom>
        </p:spPr>
      </p:pic>
      <p:sp>
        <p:nvSpPr>
          <p:cNvPr id="5" name="Obdélník 4">
            <a:extLst>
              <a:ext uri="{FF2B5EF4-FFF2-40B4-BE49-F238E27FC236}">
                <a16:creationId xmlns:a16="http://schemas.microsoft.com/office/drawing/2014/main" id="{A9900AB5-AB05-4616-A316-FD2354E5CFFE}"/>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a:extLst>
              <a:ext uri="{FF2B5EF4-FFF2-40B4-BE49-F238E27FC236}">
                <a16:creationId xmlns:a16="http://schemas.microsoft.com/office/drawing/2014/main" id="{9E99B638-4453-4E39-BDB7-AD7405353042}"/>
              </a:ext>
            </a:extLst>
          </p:cNvPr>
          <p:cNvSpPr txBox="1"/>
          <p:nvPr/>
        </p:nvSpPr>
        <p:spPr>
          <a:xfrm>
            <a:off x="44285" y="43002"/>
            <a:ext cx="219643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VÝVOJ SLEZINY</a:t>
            </a:r>
            <a:endParaRPr lang="en-US" sz="2000" b="1" dirty="0">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id="{415001C6-4F82-49D7-BAD5-68CB91A4AEE5}"/>
              </a:ext>
            </a:extLst>
          </p:cNvPr>
          <p:cNvSpPr txBox="1"/>
          <p:nvPr/>
        </p:nvSpPr>
        <p:spPr>
          <a:xfrm>
            <a:off x="0" y="733706"/>
            <a:ext cx="5349240" cy="584775"/>
          </a:xfrm>
          <a:prstGeom prst="rect">
            <a:avLst/>
          </a:prstGeom>
          <a:noFill/>
        </p:spPr>
        <p:txBody>
          <a:bodyPr wrap="square">
            <a:spAutoFit/>
          </a:bodyPr>
          <a:lstStyle/>
          <a:p>
            <a:pPr marL="285750" indent="-285750" algn="l">
              <a:buFont typeface="Arial" panose="020B0604020202020204" pitchFamily="34" charset="0"/>
              <a:buChar char="•"/>
            </a:pPr>
            <a:r>
              <a:rPr lang="cs-CZ" sz="1600" b="1" i="0" dirty="0">
                <a:solidFill>
                  <a:srgbClr val="0000DC"/>
                </a:solidFill>
                <a:effectLst/>
                <a:latin typeface="Arial" panose="020B0604020202020204" pitchFamily="34" charset="0"/>
                <a:cs typeface="Arial" panose="020B0604020202020204" pitchFamily="34" charset="0"/>
              </a:rPr>
              <a:t>Dorzální mezenterium žaludku</a:t>
            </a:r>
          </a:p>
          <a:p>
            <a:pPr marL="285750" indent="-285750" algn="l">
              <a:buFont typeface="Arial" panose="020B0604020202020204" pitchFamily="34" charset="0"/>
              <a:buChar char="•"/>
            </a:pPr>
            <a:r>
              <a:rPr lang="cs-CZ" sz="1600" dirty="0">
                <a:latin typeface="Arial" panose="020B0604020202020204" pitchFamily="34" charset="0"/>
                <a:cs typeface="Arial" panose="020B0604020202020204" pitchFamily="34" charset="0"/>
              </a:rPr>
              <a:t>Původ z mezenchymu</a:t>
            </a:r>
            <a:endParaRPr lang="en-US" sz="160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63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F5445F9-1906-4C80-BB6C-647E7FD1DC57}"/>
              </a:ext>
            </a:extLst>
          </p:cNvPr>
          <p:cNvPicPr>
            <a:picLocks noChangeAspect="1"/>
          </p:cNvPicPr>
          <p:nvPr/>
        </p:nvPicPr>
        <p:blipFill>
          <a:blip r:embed="rId2"/>
          <a:stretch>
            <a:fillRect/>
          </a:stretch>
        </p:blipFill>
        <p:spPr>
          <a:xfrm>
            <a:off x="64008" y="1580444"/>
            <a:ext cx="9144000" cy="5277556"/>
          </a:xfrm>
          <a:prstGeom prst="rect">
            <a:avLst/>
          </a:prstGeom>
        </p:spPr>
      </p:pic>
      <p:sp>
        <p:nvSpPr>
          <p:cNvPr id="5" name="Obdélník 4">
            <a:extLst>
              <a:ext uri="{FF2B5EF4-FFF2-40B4-BE49-F238E27FC236}">
                <a16:creationId xmlns:a16="http://schemas.microsoft.com/office/drawing/2014/main" id="{A9900AB5-AB05-4616-A316-FD2354E5CFFE}"/>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a:extLst>
              <a:ext uri="{FF2B5EF4-FFF2-40B4-BE49-F238E27FC236}">
                <a16:creationId xmlns:a16="http://schemas.microsoft.com/office/drawing/2014/main" id="{9E99B638-4453-4E39-BDB7-AD7405353042}"/>
              </a:ext>
            </a:extLst>
          </p:cNvPr>
          <p:cNvSpPr txBox="1"/>
          <p:nvPr/>
        </p:nvSpPr>
        <p:spPr>
          <a:xfrm>
            <a:off x="44285" y="43002"/>
            <a:ext cx="219643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VÝVOJ SLEZINY</a:t>
            </a:r>
            <a:endParaRPr lang="en-US" sz="2000" b="1" dirty="0">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id="{415001C6-4F82-49D7-BAD5-68CB91A4AEE5}"/>
              </a:ext>
            </a:extLst>
          </p:cNvPr>
          <p:cNvSpPr txBox="1"/>
          <p:nvPr/>
        </p:nvSpPr>
        <p:spPr>
          <a:xfrm>
            <a:off x="0" y="733706"/>
            <a:ext cx="5349240" cy="584775"/>
          </a:xfrm>
          <a:prstGeom prst="rect">
            <a:avLst/>
          </a:prstGeom>
          <a:noFill/>
        </p:spPr>
        <p:txBody>
          <a:bodyPr wrap="square">
            <a:spAutoFit/>
          </a:bodyPr>
          <a:lstStyle/>
          <a:p>
            <a:pPr marL="285750" indent="-285750" algn="l">
              <a:buFont typeface="Arial" panose="020B0604020202020204" pitchFamily="34" charset="0"/>
              <a:buChar char="•"/>
            </a:pPr>
            <a:r>
              <a:rPr lang="cs-CZ" sz="1600" b="1" i="0" dirty="0">
                <a:solidFill>
                  <a:srgbClr val="0000DC"/>
                </a:solidFill>
                <a:effectLst/>
                <a:latin typeface="Arial" panose="020B0604020202020204" pitchFamily="34" charset="0"/>
                <a:cs typeface="Arial" panose="020B0604020202020204" pitchFamily="34" charset="0"/>
              </a:rPr>
              <a:t>Dorzální mezenterium žaludku</a:t>
            </a:r>
          </a:p>
          <a:p>
            <a:pPr marL="285750" indent="-285750" algn="l">
              <a:buFont typeface="Arial" panose="020B0604020202020204" pitchFamily="34" charset="0"/>
              <a:buChar char="•"/>
            </a:pPr>
            <a:r>
              <a:rPr lang="cs-CZ" sz="1600" dirty="0">
                <a:latin typeface="Arial" panose="020B0604020202020204" pitchFamily="34" charset="0"/>
                <a:cs typeface="Arial" panose="020B0604020202020204" pitchFamily="34" charset="0"/>
              </a:rPr>
              <a:t>Původ z mezenchymu</a:t>
            </a:r>
            <a:endParaRPr lang="en-US" sz="160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2216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7BC5915-E185-4447-A28A-E0AEF654AC8C}"/>
              </a:ext>
            </a:extLst>
          </p:cNvPr>
          <p:cNvPicPr>
            <a:picLocks noChangeAspect="1"/>
          </p:cNvPicPr>
          <p:nvPr/>
        </p:nvPicPr>
        <p:blipFill rotWithShape="1">
          <a:blip r:embed="rId2"/>
          <a:srcRect b="20000"/>
          <a:stretch/>
        </p:blipFill>
        <p:spPr>
          <a:xfrm>
            <a:off x="0" y="923544"/>
            <a:ext cx="9144000" cy="5486400"/>
          </a:xfrm>
          <a:prstGeom prst="rect">
            <a:avLst/>
          </a:prstGeom>
        </p:spPr>
      </p:pic>
      <p:sp>
        <p:nvSpPr>
          <p:cNvPr id="5" name="Obdélník 4">
            <a:extLst>
              <a:ext uri="{FF2B5EF4-FFF2-40B4-BE49-F238E27FC236}">
                <a16:creationId xmlns:a16="http://schemas.microsoft.com/office/drawing/2014/main" id="{66B98571-F475-489B-962E-5A1EE11CCBA3}"/>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a:extLst>
              <a:ext uri="{FF2B5EF4-FFF2-40B4-BE49-F238E27FC236}">
                <a16:creationId xmlns:a16="http://schemas.microsoft.com/office/drawing/2014/main" id="{DEDC88AC-1594-40C6-B362-6258EFE3AF59}"/>
              </a:ext>
            </a:extLst>
          </p:cNvPr>
          <p:cNvSpPr txBox="1"/>
          <p:nvPr/>
        </p:nvSpPr>
        <p:spPr>
          <a:xfrm>
            <a:off x="44285" y="43002"/>
            <a:ext cx="2196435"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VÝVOJ SLEZINY</a:t>
            </a:r>
            <a:endParaRPr lang="en-US" sz="2000" b="1" dirty="0">
              <a:latin typeface="Arial" panose="020B0604020202020204" pitchFamily="34" charset="0"/>
              <a:cs typeface="Arial" panose="020B0604020202020204" pitchFamily="34" charset="0"/>
            </a:endParaRPr>
          </a:p>
        </p:txBody>
      </p:sp>
      <p:cxnSp>
        <p:nvCxnSpPr>
          <p:cNvPr id="8" name="Přímá spojnice se šipkou 7">
            <a:extLst>
              <a:ext uri="{FF2B5EF4-FFF2-40B4-BE49-F238E27FC236}">
                <a16:creationId xmlns:a16="http://schemas.microsoft.com/office/drawing/2014/main" id="{D4B44620-05CA-4AA5-A4CD-FD88F636147B}"/>
              </a:ext>
            </a:extLst>
          </p:cNvPr>
          <p:cNvCxnSpPr>
            <a:cxnSpLocks/>
            <a:stCxn id="9" idx="2"/>
          </p:cNvCxnSpPr>
          <p:nvPr/>
        </p:nvCxnSpPr>
        <p:spPr>
          <a:xfrm>
            <a:off x="736564" y="903744"/>
            <a:ext cx="1805468" cy="310132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Obdélník 8">
            <a:extLst>
              <a:ext uri="{FF2B5EF4-FFF2-40B4-BE49-F238E27FC236}">
                <a16:creationId xmlns:a16="http://schemas.microsoft.com/office/drawing/2014/main" id="{EF3BE7D4-3D2E-4237-BA90-6DF7F36375D4}"/>
              </a:ext>
            </a:extLst>
          </p:cNvPr>
          <p:cNvSpPr/>
          <p:nvPr/>
        </p:nvSpPr>
        <p:spPr>
          <a:xfrm>
            <a:off x="214690" y="565190"/>
            <a:ext cx="1043747" cy="338554"/>
          </a:xfrm>
          <a:prstGeom prst="rect">
            <a:avLst/>
          </a:prstGeom>
        </p:spPr>
        <p:txBody>
          <a:bodyPr wrap="square">
            <a:spAutoFit/>
          </a:bodyPr>
          <a:lstStyle/>
          <a:p>
            <a:r>
              <a:rPr lang="cs-CZ" sz="1600" b="1" dirty="0">
                <a:solidFill>
                  <a:srgbClr val="0000DC"/>
                </a:solidFill>
                <a:latin typeface="Arial" panose="020B0604020202020204" pitchFamily="34" charset="0"/>
                <a:cs typeface="Arial" panose="020B0604020202020204" pitchFamily="34" charset="0"/>
              </a:rPr>
              <a:t>Slezina</a:t>
            </a:r>
            <a:endParaRPr lang="en-US" sz="1600" b="1" dirty="0">
              <a:solidFill>
                <a:srgbClr val="0000DC"/>
              </a:solidFill>
              <a:latin typeface="Arial" panose="020B0604020202020204" pitchFamily="34" charset="0"/>
              <a:cs typeface="Arial" panose="020B0604020202020204" pitchFamily="34" charset="0"/>
            </a:endParaRPr>
          </a:p>
        </p:txBody>
      </p:sp>
      <p:cxnSp>
        <p:nvCxnSpPr>
          <p:cNvPr id="11" name="Přímá spojnice se šipkou 10">
            <a:extLst>
              <a:ext uri="{FF2B5EF4-FFF2-40B4-BE49-F238E27FC236}">
                <a16:creationId xmlns:a16="http://schemas.microsoft.com/office/drawing/2014/main" id="{29EAE550-CFA8-402B-B638-E071826ED141}"/>
              </a:ext>
            </a:extLst>
          </p:cNvPr>
          <p:cNvCxnSpPr>
            <a:cxnSpLocks/>
          </p:cNvCxnSpPr>
          <p:nvPr/>
        </p:nvCxnSpPr>
        <p:spPr>
          <a:xfrm>
            <a:off x="2943566" y="938566"/>
            <a:ext cx="3905290" cy="485873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Obdélník 11">
            <a:extLst>
              <a:ext uri="{FF2B5EF4-FFF2-40B4-BE49-F238E27FC236}">
                <a16:creationId xmlns:a16="http://schemas.microsoft.com/office/drawing/2014/main" id="{14D0DA7E-E1B1-4470-946A-983F19D8F777}"/>
              </a:ext>
            </a:extLst>
          </p:cNvPr>
          <p:cNvSpPr/>
          <p:nvPr/>
        </p:nvSpPr>
        <p:spPr>
          <a:xfrm>
            <a:off x="2364566" y="548922"/>
            <a:ext cx="1179491" cy="338554"/>
          </a:xfrm>
          <a:prstGeom prst="rect">
            <a:avLst/>
          </a:prstGeom>
        </p:spPr>
        <p:txBody>
          <a:bodyPr wrap="square">
            <a:spAutoFit/>
          </a:bodyPr>
          <a:lstStyle/>
          <a:p>
            <a:r>
              <a:rPr lang="cs-CZ" sz="1600" dirty="0">
                <a:latin typeface="Arial" panose="020B0604020202020204" pitchFamily="34" charset="0"/>
                <a:cs typeface="Arial" panose="020B0604020202020204" pitchFamily="34" charset="0"/>
              </a:rPr>
              <a:t>Žaludek</a:t>
            </a:r>
            <a:endParaRPr lang="en-US" sz="1600" dirty="0">
              <a:latin typeface="Arial" panose="020B0604020202020204" pitchFamily="34" charset="0"/>
              <a:cs typeface="Arial" panose="020B0604020202020204" pitchFamily="34" charset="0"/>
            </a:endParaRPr>
          </a:p>
        </p:txBody>
      </p:sp>
      <p:cxnSp>
        <p:nvCxnSpPr>
          <p:cNvPr id="14" name="Přímá spojnice se šipkou 13">
            <a:extLst>
              <a:ext uri="{FF2B5EF4-FFF2-40B4-BE49-F238E27FC236}">
                <a16:creationId xmlns:a16="http://schemas.microsoft.com/office/drawing/2014/main" id="{AFEE4CDC-D566-4DB2-88EE-EF12A540FCE1}"/>
              </a:ext>
            </a:extLst>
          </p:cNvPr>
          <p:cNvCxnSpPr>
            <a:cxnSpLocks/>
          </p:cNvCxnSpPr>
          <p:nvPr/>
        </p:nvCxnSpPr>
        <p:spPr>
          <a:xfrm>
            <a:off x="3822192" y="883943"/>
            <a:ext cx="2487168" cy="149349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bdélník 16">
            <a:extLst>
              <a:ext uri="{FF2B5EF4-FFF2-40B4-BE49-F238E27FC236}">
                <a16:creationId xmlns:a16="http://schemas.microsoft.com/office/drawing/2014/main" id="{7FB72C26-7163-4530-B177-C056A50DAA1E}"/>
              </a:ext>
            </a:extLst>
          </p:cNvPr>
          <p:cNvSpPr/>
          <p:nvPr/>
        </p:nvSpPr>
        <p:spPr>
          <a:xfrm>
            <a:off x="3414175" y="545389"/>
            <a:ext cx="691481" cy="338554"/>
          </a:xfrm>
          <a:prstGeom prst="rect">
            <a:avLst/>
          </a:prstGeom>
        </p:spPr>
        <p:txBody>
          <a:bodyPr wrap="square">
            <a:spAutoFit/>
          </a:bodyPr>
          <a:lstStyle/>
          <a:p>
            <a:r>
              <a:rPr lang="cs-CZ" sz="1600" dirty="0">
                <a:latin typeface="Arial" panose="020B0604020202020204" pitchFamily="34" charset="0"/>
                <a:cs typeface="Arial" panose="020B0604020202020204" pitchFamily="34" charset="0"/>
              </a:rPr>
              <a:t>Játra</a:t>
            </a:r>
            <a:endParaRPr lang="en-US" sz="1600" dirty="0">
              <a:latin typeface="Arial" panose="020B0604020202020204" pitchFamily="34" charset="0"/>
              <a:cs typeface="Arial" panose="020B0604020202020204" pitchFamily="34" charset="0"/>
            </a:endParaRPr>
          </a:p>
        </p:txBody>
      </p:sp>
      <p:cxnSp>
        <p:nvCxnSpPr>
          <p:cNvPr id="21" name="Přímá spojnice se šipkou 20">
            <a:extLst>
              <a:ext uri="{FF2B5EF4-FFF2-40B4-BE49-F238E27FC236}">
                <a16:creationId xmlns:a16="http://schemas.microsoft.com/office/drawing/2014/main" id="{88CB17A4-A7DA-4B14-8031-EB1B7D24F009}"/>
              </a:ext>
            </a:extLst>
          </p:cNvPr>
          <p:cNvCxnSpPr>
            <a:cxnSpLocks/>
            <a:stCxn id="22" idx="2"/>
          </p:cNvCxnSpPr>
          <p:nvPr/>
        </p:nvCxnSpPr>
        <p:spPr>
          <a:xfrm>
            <a:off x="1718492" y="903744"/>
            <a:ext cx="2981524" cy="538906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bdélník 21">
            <a:extLst>
              <a:ext uri="{FF2B5EF4-FFF2-40B4-BE49-F238E27FC236}">
                <a16:creationId xmlns:a16="http://schemas.microsoft.com/office/drawing/2014/main" id="{BF3423C0-31BA-4F9D-925F-0FD6C3C8796A}"/>
              </a:ext>
            </a:extLst>
          </p:cNvPr>
          <p:cNvSpPr/>
          <p:nvPr/>
        </p:nvSpPr>
        <p:spPr>
          <a:xfrm>
            <a:off x="1196618" y="565190"/>
            <a:ext cx="1043747" cy="338554"/>
          </a:xfrm>
          <a:prstGeom prst="rect">
            <a:avLst/>
          </a:prstGeom>
        </p:spPr>
        <p:txBody>
          <a:bodyPr wrap="square">
            <a:spAutoFit/>
          </a:bodyPr>
          <a:lstStyle/>
          <a:p>
            <a:r>
              <a:rPr lang="cs-CZ" sz="1600" dirty="0">
                <a:latin typeface="Arial" panose="020B0604020202020204" pitchFamily="34" charset="0"/>
                <a:cs typeface="Arial" panose="020B0604020202020204" pitchFamily="34" charset="0"/>
              </a:rPr>
              <a:t>Pankreas</a:t>
            </a:r>
            <a:endParaRPr lang="en-US" sz="1600" dirty="0">
              <a:latin typeface="Arial" panose="020B0604020202020204" pitchFamily="34" charset="0"/>
              <a:cs typeface="Arial" panose="020B0604020202020204" pitchFamily="34" charset="0"/>
            </a:endParaRPr>
          </a:p>
        </p:txBody>
      </p:sp>
      <p:sp>
        <p:nvSpPr>
          <p:cNvPr id="25" name="Obdélník 24">
            <a:extLst>
              <a:ext uri="{FF2B5EF4-FFF2-40B4-BE49-F238E27FC236}">
                <a16:creationId xmlns:a16="http://schemas.microsoft.com/office/drawing/2014/main" id="{2C30CFDF-7285-4B07-8497-0C65936F3B03}"/>
              </a:ext>
            </a:extLst>
          </p:cNvPr>
          <p:cNvSpPr/>
          <p:nvPr/>
        </p:nvSpPr>
        <p:spPr>
          <a:xfrm>
            <a:off x="790181" y="6519446"/>
            <a:ext cx="2153385" cy="338554"/>
          </a:xfrm>
          <a:prstGeom prst="rect">
            <a:avLst/>
          </a:prstGeom>
        </p:spPr>
        <p:txBody>
          <a:bodyPr wrap="square">
            <a:spAutoFit/>
          </a:bodyPr>
          <a:lstStyle/>
          <a:p>
            <a:r>
              <a:rPr lang="cs-CZ" sz="1600" dirty="0" err="1">
                <a:latin typeface="Arial" panose="020B0604020202020204" pitchFamily="34" charset="0"/>
                <a:cs typeface="Arial" panose="020B0604020202020204" pitchFamily="34" charset="0"/>
              </a:rPr>
              <a:t>Gl</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suprarenalis</a:t>
            </a:r>
            <a:r>
              <a:rPr lang="cs-CZ" sz="1600" dirty="0">
                <a:latin typeface="Arial" panose="020B0604020202020204" pitchFamily="34" charset="0"/>
                <a:cs typeface="Arial" panose="020B0604020202020204" pitchFamily="34" charset="0"/>
              </a:rPr>
              <a:t> sin. </a:t>
            </a:r>
            <a:endParaRPr lang="en-US" sz="1600" dirty="0">
              <a:latin typeface="Arial" panose="020B0604020202020204" pitchFamily="34" charset="0"/>
              <a:cs typeface="Arial" panose="020B0604020202020204" pitchFamily="34" charset="0"/>
            </a:endParaRPr>
          </a:p>
        </p:txBody>
      </p:sp>
      <p:cxnSp>
        <p:nvCxnSpPr>
          <p:cNvPr id="26" name="Přímá spojnice se šipkou 25">
            <a:extLst>
              <a:ext uri="{FF2B5EF4-FFF2-40B4-BE49-F238E27FC236}">
                <a16:creationId xmlns:a16="http://schemas.microsoft.com/office/drawing/2014/main" id="{DB64ACB7-22A6-4D80-8CCF-EDC73E350386}"/>
              </a:ext>
            </a:extLst>
          </p:cNvPr>
          <p:cNvCxnSpPr>
            <a:cxnSpLocks/>
            <a:stCxn id="25" idx="0"/>
          </p:cNvCxnSpPr>
          <p:nvPr/>
        </p:nvCxnSpPr>
        <p:spPr>
          <a:xfrm flipH="1" flipV="1">
            <a:off x="1334222" y="5385816"/>
            <a:ext cx="532652" cy="113363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32" name="Obrázek 31">
            <a:extLst>
              <a:ext uri="{FF2B5EF4-FFF2-40B4-BE49-F238E27FC236}">
                <a16:creationId xmlns:a16="http://schemas.microsoft.com/office/drawing/2014/main" id="{B2AADD4A-F430-416A-A0A3-3994B5110E01}"/>
              </a:ext>
            </a:extLst>
          </p:cNvPr>
          <p:cNvPicPr>
            <a:picLocks noChangeAspect="1"/>
          </p:cNvPicPr>
          <p:nvPr/>
        </p:nvPicPr>
        <p:blipFill>
          <a:blip r:embed="rId3"/>
          <a:stretch>
            <a:fillRect/>
          </a:stretch>
        </p:blipFill>
        <p:spPr>
          <a:xfrm>
            <a:off x="7888972" y="565190"/>
            <a:ext cx="1047750" cy="1419225"/>
          </a:xfrm>
          <a:prstGeom prst="rect">
            <a:avLst/>
          </a:prstGeom>
        </p:spPr>
      </p:pic>
      <p:sp>
        <p:nvSpPr>
          <p:cNvPr id="34" name="Obdélník 33">
            <a:extLst>
              <a:ext uri="{FF2B5EF4-FFF2-40B4-BE49-F238E27FC236}">
                <a16:creationId xmlns:a16="http://schemas.microsoft.com/office/drawing/2014/main" id="{97281BA2-C98C-4AD2-AAEE-C29A11C13A92}"/>
              </a:ext>
            </a:extLst>
          </p:cNvPr>
          <p:cNvSpPr/>
          <p:nvPr/>
        </p:nvSpPr>
        <p:spPr>
          <a:xfrm>
            <a:off x="6848856" y="548922"/>
            <a:ext cx="1030611" cy="338554"/>
          </a:xfrm>
          <a:prstGeom prst="rect">
            <a:avLst/>
          </a:prstGeom>
        </p:spPr>
        <p:txBody>
          <a:bodyPr wrap="square">
            <a:spAutoFit/>
          </a:bodyPr>
          <a:lstStyle/>
          <a:p>
            <a:r>
              <a:rPr lang="cs-CZ" sz="1600" dirty="0">
                <a:latin typeface="Arial" panose="020B0604020202020204" pitchFamily="34" charset="0"/>
                <a:cs typeface="Arial" panose="020B0604020202020204" pitchFamily="34" charset="0"/>
              </a:rPr>
              <a:t>8. týden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3483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93372" y="2063388"/>
            <a:ext cx="8850628" cy="969496"/>
          </a:xfrm>
          <a:prstGeom prst="rect">
            <a:avLst/>
          </a:prstGeom>
          <a:noFill/>
        </p:spPr>
        <p:txBody>
          <a:bodyPr wrap="none" rtlCol="0">
            <a:spAutoFit/>
          </a:bodyPr>
          <a:lstStyle/>
          <a:p>
            <a:r>
              <a:rPr lang="cs-CZ" sz="5700" b="1" dirty="0">
                <a:solidFill>
                  <a:srgbClr val="0000DC"/>
                </a:solidFill>
                <a:latin typeface="Arial"/>
              </a:rPr>
              <a:t>DĚKUJI ZA POZORNOST</a:t>
            </a:r>
            <a:endParaRPr lang="en-US" sz="5700" b="1" dirty="0">
              <a:solidFill>
                <a:srgbClr val="0000DC"/>
              </a:solidFill>
              <a:latin typeface="Arial"/>
            </a:endParaRPr>
          </a:p>
        </p:txBody>
      </p:sp>
      <p:sp>
        <p:nvSpPr>
          <p:cNvPr id="4" name="TextovéPole 3">
            <a:extLst>
              <a:ext uri="{FF2B5EF4-FFF2-40B4-BE49-F238E27FC236}">
                <a16:creationId xmlns:a16="http://schemas.microsoft.com/office/drawing/2014/main" id="{F9C0F3AB-2F67-493F-AF6F-116ED23B5A77}"/>
              </a:ext>
            </a:extLst>
          </p:cNvPr>
          <p:cNvSpPr txBox="1"/>
          <p:nvPr/>
        </p:nvSpPr>
        <p:spPr>
          <a:xfrm>
            <a:off x="479064" y="3485991"/>
            <a:ext cx="2427268" cy="1015663"/>
          </a:xfrm>
          <a:prstGeom prst="rect">
            <a:avLst/>
          </a:prstGeom>
          <a:noFill/>
        </p:spPr>
        <p:txBody>
          <a:bodyPr wrap="none" rtlCol="0">
            <a:spAutoFit/>
          </a:bodyPr>
          <a:lstStyle/>
          <a:p>
            <a:r>
              <a:rPr lang="cs-CZ" sz="3000" b="1" dirty="0">
                <a:solidFill>
                  <a:srgbClr val="0000DC"/>
                </a:solidFill>
                <a:latin typeface="Arial"/>
              </a:rPr>
              <a:t>Otázky</a:t>
            </a:r>
            <a:r>
              <a:rPr lang="en-US" sz="3000" b="1" dirty="0">
                <a:solidFill>
                  <a:srgbClr val="0000DC"/>
                </a:solidFill>
                <a:latin typeface="Arial"/>
              </a:rPr>
              <a:t>?</a:t>
            </a:r>
            <a:endParaRPr lang="cs-CZ" sz="3000" b="1" dirty="0">
              <a:solidFill>
                <a:srgbClr val="0000DC"/>
              </a:solidFill>
              <a:latin typeface="Arial"/>
            </a:endParaRPr>
          </a:p>
          <a:p>
            <a:r>
              <a:rPr lang="cs-CZ" sz="3000" b="1" dirty="0">
                <a:solidFill>
                  <a:srgbClr val="0000DC"/>
                </a:solidFill>
                <a:latin typeface="Arial"/>
              </a:rPr>
              <a:t>Komentáře?</a:t>
            </a:r>
            <a:endParaRPr lang="en-US" sz="3000" b="1" dirty="0">
              <a:solidFill>
                <a:srgbClr val="0000DC"/>
              </a:solidFill>
              <a:latin typeface="Arial"/>
            </a:endParaRPr>
          </a:p>
        </p:txBody>
      </p:sp>
      <p:sp>
        <p:nvSpPr>
          <p:cNvPr id="10" name="TextovéPole 9">
            <a:extLst>
              <a:ext uri="{FF2B5EF4-FFF2-40B4-BE49-F238E27FC236}">
                <a16:creationId xmlns:a16="http://schemas.microsoft.com/office/drawing/2014/main" id="{67E6EE5E-C728-4969-9570-A299C22B04A9}"/>
              </a:ext>
            </a:extLst>
          </p:cNvPr>
          <p:cNvSpPr txBox="1"/>
          <p:nvPr/>
        </p:nvSpPr>
        <p:spPr>
          <a:xfrm>
            <a:off x="3819106" y="6231750"/>
            <a:ext cx="2932213" cy="307777"/>
          </a:xfrm>
          <a:prstGeom prst="rect">
            <a:avLst/>
          </a:prstGeom>
          <a:noFill/>
        </p:spPr>
        <p:txBody>
          <a:bodyPr wrap="none" rtlCol="0">
            <a:spAutoFit/>
          </a:bodyPr>
          <a:lstStyle/>
          <a:p>
            <a:r>
              <a:rPr lang="cs-CZ" sz="1400" dirty="0" err="1">
                <a:latin typeface="Arial" panose="020B0604020202020204" pitchFamily="34" charset="0"/>
                <a:cs typeface="Arial" panose="020B0604020202020204" pitchFamily="34" charset="0"/>
              </a:rPr>
              <a:t>Special</a:t>
            </a:r>
            <a:r>
              <a:rPr lang="cs-CZ" sz="1400" dirty="0">
                <a:latin typeface="Arial" panose="020B0604020202020204" pitchFamily="34" charset="0"/>
                <a:cs typeface="Arial" panose="020B0604020202020204" pitchFamily="34" charset="0"/>
              </a:rPr>
              <a:t> </a:t>
            </a:r>
            <a:r>
              <a:rPr lang="cs-CZ" sz="1400" dirty="0" err="1">
                <a:latin typeface="Arial" panose="020B0604020202020204" pitchFamily="34" charset="0"/>
                <a:cs typeface="Arial" panose="020B0604020202020204" pitchFamily="34" charset="0"/>
              </a:rPr>
              <a:t>thanks</a:t>
            </a:r>
            <a:r>
              <a:rPr lang="cs-CZ" sz="1400" dirty="0">
                <a:latin typeface="Arial" panose="020B0604020202020204" pitchFamily="34" charset="0"/>
                <a:cs typeface="Arial" panose="020B0604020202020204" pitchFamily="34" charset="0"/>
              </a:rPr>
              <a:t> to CellCartoons.net</a:t>
            </a:r>
            <a:endParaRPr lang="en-US" sz="1400" dirty="0">
              <a:latin typeface="Arial" panose="020B0604020202020204" pitchFamily="34" charset="0"/>
              <a:cs typeface="Arial" panose="020B0604020202020204" pitchFamily="34" charset="0"/>
            </a:endParaRPr>
          </a:p>
        </p:txBody>
      </p:sp>
      <p:pic>
        <p:nvPicPr>
          <p:cNvPr id="1046" name="Picture 22" descr="Immune Cell Cartoons Macrophage, Dendritic Cell, T Cells and B Ce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1319" y="6072009"/>
            <a:ext cx="2007235" cy="62726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A95E8493-7EFC-00CE-898E-5C9AAFC220A8}"/>
              </a:ext>
            </a:extLst>
          </p:cNvPr>
          <p:cNvSpPr txBox="1"/>
          <p:nvPr/>
        </p:nvSpPr>
        <p:spPr>
          <a:xfrm rot="20007977">
            <a:off x="2148762" y="4237119"/>
            <a:ext cx="2470869" cy="369332"/>
          </a:xfrm>
          <a:prstGeom prst="rect">
            <a:avLst/>
          </a:prstGeom>
          <a:solidFill>
            <a:srgbClr val="FFC000"/>
          </a:solidFill>
        </p:spPr>
        <p:txBody>
          <a:bodyPr wrap="none" rtlCol="0">
            <a:spAutoFit/>
          </a:bodyPr>
          <a:lstStyle/>
          <a:p>
            <a:r>
              <a:rPr lang="cs-CZ" dirty="0">
                <a:solidFill>
                  <a:srgbClr val="FF0000"/>
                </a:solidFill>
              </a:rPr>
              <a:t>pvanhara@med.muni.cz</a:t>
            </a:r>
          </a:p>
        </p:txBody>
      </p:sp>
    </p:spTree>
    <p:custDataLst>
      <p:tags r:id="rId1"/>
    </p:custDataLst>
    <p:extLst>
      <p:ext uri="{BB962C8B-B14F-4D97-AF65-F5344CB8AC3E}">
        <p14:creationId xmlns:p14="http://schemas.microsoft.com/office/powerpoint/2010/main" val="2947365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8A01B06-8D0B-45EA-AFA5-00C7EAA6E6DD}"/>
              </a:ext>
            </a:extLst>
          </p:cNvPr>
          <p:cNvSpPr/>
          <p:nvPr/>
        </p:nvSpPr>
        <p:spPr>
          <a:xfrm>
            <a:off x="0" y="-9903"/>
            <a:ext cx="9144000" cy="505920"/>
          </a:xfrm>
          <a:prstGeom prst="rect">
            <a:avLst/>
          </a:prstGeom>
          <a:gradFill flip="none" rotWithShape="1">
            <a:gsLst>
              <a:gs pos="0">
                <a:schemeClr val="accent1">
                  <a:lumMod val="5000"/>
                  <a:lumOff val="95000"/>
                </a:schemeClr>
              </a:gs>
              <a:gs pos="58000">
                <a:schemeClr val="accent6">
                  <a:lumMod val="60000"/>
                  <a:lumOff val="40000"/>
                </a:schemeClr>
              </a:gs>
              <a:gs pos="100000">
                <a:schemeClr val="accent6">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3F860DAB-DA00-48F6-A2EC-37CE5617A817}"/>
              </a:ext>
            </a:extLst>
          </p:cNvPr>
          <p:cNvSpPr txBox="1"/>
          <p:nvPr/>
        </p:nvSpPr>
        <p:spPr>
          <a:xfrm>
            <a:off x="44285" y="43002"/>
            <a:ext cx="5025928" cy="400110"/>
          </a:xfrm>
          <a:prstGeom prst="rect">
            <a:avLst/>
          </a:prstGeom>
          <a:noFill/>
          <a:ln>
            <a:noFill/>
          </a:ln>
        </p:spPr>
        <p:txBody>
          <a:bodyPr wrap="none" rtlCol="0">
            <a:spAutoFit/>
          </a:bodyPr>
          <a:lstStyle/>
          <a:p>
            <a:r>
              <a:rPr lang="cs-CZ" sz="2000" b="1" dirty="0">
                <a:latin typeface="Arial" panose="020B0604020202020204" pitchFamily="34" charset="0"/>
                <a:cs typeface="Arial" panose="020B0604020202020204" pitchFamily="34" charset="0"/>
              </a:rPr>
              <a:t>MONOCYTO-MAKROFÁGOVÝ SYSTÉM </a:t>
            </a:r>
            <a:endParaRPr lang="en-US" sz="2000" b="1" dirty="0">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DE4324CA-8AF9-4782-861D-6880C30383DA}"/>
              </a:ext>
            </a:extLst>
          </p:cNvPr>
          <p:cNvSpPr txBox="1"/>
          <p:nvPr/>
        </p:nvSpPr>
        <p:spPr>
          <a:xfrm>
            <a:off x="79460" y="942132"/>
            <a:ext cx="6723126" cy="3567195"/>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cs-CZ" sz="1800" dirty="0">
                <a:effectLst/>
                <a:latin typeface="Calibri" panose="020F0502020204030204" pitchFamily="34" charset="0"/>
                <a:ea typeface="Calibri" panose="020F0502020204030204" pitchFamily="34" charset="0"/>
                <a:cs typeface="Times New Roman" panose="02020603050405020304" pitchFamily="18" charset="0"/>
              </a:rPr>
              <a:t>Mononukleární fagocytární systém, retikuloendoteliální systém</a:t>
            </a:r>
          </a:p>
          <a:p>
            <a:pPr marL="285750" indent="-285750">
              <a:lnSpc>
                <a:spcPct val="107000"/>
              </a:lnSpc>
              <a:spcAft>
                <a:spcPts val="800"/>
              </a:spcAft>
              <a:buFont typeface="Arial" panose="020B060402020202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Fagocytóza větších částic</a:t>
            </a:r>
          </a:p>
          <a:p>
            <a:pPr marL="285750" indent="-285750">
              <a:lnSpc>
                <a:spcPct val="107000"/>
              </a:lnSpc>
              <a:spcAft>
                <a:spcPts val="800"/>
              </a:spcAft>
              <a:buFont typeface="Arial" panose="020B0604020202020204" pitchFamily="34" charset="0"/>
              <a:buChar char="•"/>
            </a:pPr>
            <a:r>
              <a:rPr lang="cs-CZ" sz="1800" dirty="0">
                <a:effectLst/>
                <a:latin typeface="Calibri" panose="020F0502020204030204" pitchFamily="34" charset="0"/>
                <a:ea typeface="Calibri" panose="020F0502020204030204" pitchFamily="34" charset="0"/>
                <a:cs typeface="Times New Roman" panose="02020603050405020304" pitchFamily="18" charset="0"/>
              </a:rPr>
              <a:t>Původ v kostní dřeni: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monoblasty</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cs-CZ" sz="1800" dirty="0">
                <a:effectLst/>
                <a:latin typeface="Calibri" panose="020F0502020204030204" pitchFamily="34" charset="0"/>
                <a:ea typeface="Calibri" panose="020F0502020204030204" pitchFamily="34" charset="0"/>
                <a:cs typeface="Times New Roman" panose="02020603050405020304" pitchFamily="18" charset="0"/>
              </a:rPr>
              <a:t>monocyty</a:t>
            </a:r>
          </a:p>
          <a:p>
            <a:pPr marL="285750" indent="-285750">
              <a:lnSpc>
                <a:spcPct val="107000"/>
              </a:lnSpc>
              <a:spcAft>
                <a:spcPts val="800"/>
              </a:spcAft>
              <a:buFont typeface="Arial" panose="020B0604020202020204" pitchFamily="34" charset="0"/>
              <a:buChar char="•"/>
            </a:pPr>
            <a:r>
              <a:rPr lang="cs-CZ" sz="1800" dirty="0">
                <a:effectLst/>
                <a:latin typeface="Calibri" panose="020F0502020204030204" pitchFamily="34" charset="0"/>
                <a:ea typeface="Calibri" panose="020F0502020204030204" pitchFamily="34" charset="0"/>
                <a:cs typeface="Times New Roman" panose="02020603050405020304" pitchFamily="18" charset="0"/>
              </a:rPr>
              <a:t>Po extravazaci: monocyty </a:t>
            </a:r>
            <a:r>
              <a:rPr lang="cs-CZ" sz="18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cs-CZ" sz="1800" dirty="0">
                <a:effectLst/>
                <a:latin typeface="Calibri" panose="020F0502020204030204" pitchFamily="34" charset="0"/>
                <a:ea typeface="Calibri" panose="020F0502020204030204" pitchFamily="34" charset="0"/>
                <a:cs typeface="Times New Roman" panose="02020603050405020304" pitchFamily="18" charset="0"/>
              </a:rPr>
              <a:t>makrofágy</a:t>
            </a:r>
          </a:p>
          <a:p>
            <a:pPr marL="285750" indent="-285750">
              <a:lnSpc>
                <a:spcPct val="107000"/>
              </a:lnSpc>
              <a:spcAft>
                <a:spcPts val="800"/>
              </a:spcAft>
              <a:buFont typeface="Arial" panose="020B0604020202020204" pitchFamily="34" charset="0"/>
              <a:buChar char="•"/>
            </a:pPr>
            <a:r>
              <a:rPr lang="cs-CZ" sz="1800" dirty="0">
                <a:effectLst/>
                <a:latin typeface="Calibri" panose="020F0502020204030204" pitchFamily="34" charset="0"/>
                <a:ea typeface="Calibri" panose="020F0502020204030204" pitchFamily="34" charset="0"/>
                <a:cs typeface="Times New Roman" panose="02020603050405020304" pitchFamily="18" charset="0"/>
              </a:rPr>
              <a:t>Nepravidelný povrch (fagocytóza)</a:t>
            </a:r>
          </a:p>
          <a:p>
            <a:pPr marL="285750" indent="-285750">
              <a:lnSpc>
                <a:spcPct val="107000"/>
              </a:lnSpc>
              <a:spcAft>
                <a:spcPts val="800"/>
              </a:spcAft>
              <a:buFont typeface="Arial" panose="020B0604020202020204" pitchFamily="34" charset="0"/>
              <a:buChar char="•"/>
            </a:pPr>
            <a:r>
              <a:rPr lang="cs-CZ" sz="1800" dirty="0">
                <a:effectLst/>
                <a:latin typeface="Calibri" panose="020F0502020204030204" pitchFamily="34" charset="0"/>
                <a:ea typeface="Calibri" panose="020F0502020204030204" pitchFamily="34" charset="0"/>
                <a:cs typeface="Times New Roman" panose="02020603050405020304" pitchFamily="18" charset="0"/>
              </a:rPr>
              <a:t>Početné lysozomy</a:t>
            </a:r>
          </a:p>
          <a:p>
            <a:pPr marL="285750" indent="-285750">
              <a:lnSpc>
                <a:spcPct val="107000"/>
              </a:lnSpc>
              <a:spcAft>
                <a:spcPts val="800"/>
              </a:spcAft>
              <a:buFont typeface="Arial" panose="020B0604020202020204" pitchFamily="34" charset="0"/>
              <a:buChar char="•"/>
            </a:pPr>
            <a:r>
              <a:rPr lang="cs-CZ" sz="1800" dirty="0">
                <a:effectLst/>
                <a:latin typeface="Calibri" panose="020F0502020204030204" pitchFamily="34" charset="0"/>
                <a:ea typeface="Calibri" panose="020F0502020204030204" pitchFamily="34" charset="0"/>
                <a:cs typeface="Times New Roman" panose="02020603050405020304" pitchFamily="18" charset="0"/>
              </a:rPr>
              <a:t>Golgiho aparát 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rER</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Dlouho žijící buňky</a:t>
            </a:r>
            <a:r>
              <a:rPr lang="cs-CZ" sz="1800" dirty="0">
                <a:effectLst/>
                <a:latin typeface="Calibri" panose="020F0502020204030204" pitchFamily="34" charset="0"/>
                <a:ea typeface="Calibri" panose="020F0502020204030204" pitchFamily="34" charset="0"/>
                <a:cs typeface="Times New Roman" panose="02020603050405020304" pitchFamily="18" charset="0"/>
              </a:rPr>
              <a:t> (měsíce)</a:t>
            </a:r>
          </a:p>
          <a:p>
            <a:pPr marL="285750" indent="-285750">
              <a:lnSpc>
                <a:spcPct val="107000"/>
              </a:lnSpc>
              <a:spcAft>
                <a:spcPts val="800"/>
              </a:spcAft>
              <a:buFont typeface="Arial" panose="020B0604020202020204" pitchFamily="34" charset="0"/>
              <a:buChar char="•"/>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ázek 3"/>
          <p:cNvPicPr>
            <a:picLocks noChangeAspect="1"/>
          </p:cNvPicPr>
          <p:nvPr/>
        </p:nvPicPr>
        <p:blipFill>
          <a:blip r:embed="rId3"/>
          <a:stretch>
            <a:fillRect/>
          </a:stretch>
        </p:blipFill>
        <p:spPr>
          <a:xfrm>
            <a:off x="5288280" y="2105434"/>
            <a:ext cx="3776260" cy="4661126"/>
          </a:xfrm>
          <a:prstGeom prst="rect">
            <a:avLst/>
          </a:prstGeom>
        </p:spPr>
      </p:pic>
      <p:pic>
        <p:nvPicPr>
          <p:cNvPr id="6" name="Obrázek 5" descr="Obsah obrázku snímek obrazovky&#10;&#10;Popis byl vytvořen automaticky">
            <a:extLst>
              <a:ext uri="{FF2B5EF4-FFF2-40B4-BE49-F238E27FC236}">
                <a16:creationId xmlns:a16="http://schemas.microsoft.com/office/drawing/2014/main" id="{044B2AA6-7A9A-99CB-962F-BD6971423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1288" y="1422400"/>
            <a:ext cx="3886200" cy="5435600"/>
          </a:xfrm>
          <a:prstGeom prst="rect">
            <a:avLst/>
          </a:prstGeom>
        </p:spPr>
      </p:pic>
    </p:spTree>
    <p:extLst>
      <p:ext uri="{BB962C8B-B14F-4D97-AF65-F5344CB8AC3E}">
        <p14:creationId xmlns:p14="http://schemas.microsoft.com/office/powerpoint/2010/main" val="5501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LOOD_HEMATOPOIESIS_ENG_2018[20190430130210800].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30"/>
  <p:tag name="ARS_SLIDE_PARTICIPANTNUM" val="3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30"/>
  <p:tag name="ARS_SLIDE_PARTICIPANTNUM" val="3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30"/>
  <p:tag name="ARS_SLIDE_PARTICIPANTNUM" val="3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30"/>
  <p:tag name="ARS_SLIDE_PARTICIPANTNUM" val="3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30"/>
  <p:tag name="ARS_SLIDE_PARTICIPANTNUM" val="3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30"/>
  <p:tag name="ARS_SLIDE_PARTICIPANTNUM" val="3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30"/>
  <p:tag name="ARS_SLIDE_PARTICIPANTNUM" val="3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30"/>
  <p:tag name="ARS_SLIDE_PARTICIPANTNUM" val="3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30"/>
  <p:tag name="ARS_SLIDE_PARTICIPANTNUM" val="30"/>
  <p:tag name="ARS_SLIDE_SUBMITNUM" val="0"/>
  <p:tag name="ARS_SLIDE_CORRECTNUM" val="0"/>
  <p:tag name="ARS_SLIDE_VOTEMEAN" val="0"/>
</p:tagLst>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5464</TotalTime>
  <Words>2125</Words>
  <Application>Microsoft Office PowerPoint</Application>
  <PresentationFormat>Předvádění na obrazovce (4:3)</PresentationFormat>
  <Paragraphs>521</Paragraphs>
  <Slides>84</Slides>
  <Notes>32</Notes>
  <HiddenSlides>2</HiddenSlides>
  <MMClips>2</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84</vt:i4>
      </vt:variant>
    </vt:vector>
  </HeadingPairs>
  <TitlesOfParts>
    <vt:vector size="90" baseType="lpstr">
      <vt:lpstr>Arial</vt:lpstr>
      <vt:lpstr>Calibri</vt:lpstr>
      <vt:lpstr>Calibri Light</vt:lpstr>
      <vt:lpstr>Tahoma</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Folliculus, nodulus lymphaticus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 Vaňhara</dc:creator>
  <cp:lastModifiedBy>Petr Vaňhara</cp:lastModifiedBy>
  <cp:revision>179</cp:revision>
  <dcterms:created xsi:type="dcterms:W3CDTF">2018-04-23T13:33:14Z</dcterms:created>
  <dcterms:modified xsi:type="dcterms:W3CDTF">2024-05-17T05:48:03Z</dcterms:modified>
</cp:coreProperties>
</file>