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5"/>
  </p:notesMasterIdLst>
  <p:handoutMasterIdLst>
    <p:handoutMasterId r:id="rId46"/>
  </p:handoutMasterIdLst>
  <p:sldIdLst>
    <p:sldId id="259" r:id="rId2"/>
    <p:sldId id="310" r:id="rId3"/>
    <p:sldId id="276" r:id="rId4"/>
    <p:sldId id="266" r:id="rId5"/>
    <p:sldId id="311" r:id="rId6"/>
    <p:sldId id="312" r:id="rId7"/>
    <p:sldId id="285" r:id="rId8"/>
    <p:sldId id="290" r:id="rId9"/>
    <p:sldId id="273" r:id="rId10"/>
    <p:sldId id="300" r:id="rId11"/>
    <p:sldId id="302" r:id="rId12"/>
    <p:sldId id="301" r:id="rId13"/>
    <p:sldId id="306" r:id="rId14"/>
    <p:sldId id="303" r:id="rId15"/>
    <p:sldId id="305" r:id="rId16"/>
    <p:sldId id="286" r:id="rId17"/>
    <p:sldId id="313" r:id="rId18"/>
    <p:sldId id="314" r:id="rId19"/>
    <p:sldId id="283" r:id="rId20"/>
    <p:sldId id="315" r:id="rId21"/>
    <p:sldId id="329" r:id="rId22"/>
    <p:sldId id="309" r:id="rId23"/>
    <p:sldId id="307" r:id="rId24"/>
    <p:sldId id="334" r:id="rId25"/>
    <p:sldId id="316" r:id="rId26"/>
    <p:sldId id="333" r:id="rId27"/>
    <p:sldId id="331" r:id="rId28"/>
    <p:sldId id="317" r:id="rId29"/>
    <p:sldId id="326" r:id="rId30"/>
    <p:sldId id="260" r:id="rId31"/>
    <p:sldId id="261" r:id="rId32"/>
    <p:sldId id="318" r:id="rId33"/>
    <p:sldId id="308" r:id="rId34"/>
    <p:sldId id="328" r:id="rId35"/>
    <p:sldId id="291" r:id="rId36"/>
    <p:sldId id="336" r:id="rId37"/>
    <p:sldId id="325" r:id="rId38"/>
    <p:sldId id="277" r:id="rId39"/>
    <p:sldId id="268" r:id="rId40"/>
    <p:sldId id="269" r:id="rId41"/>
    <p:sldId id="270" r:id="rId42"/>
    <p:sldId id="287" r:id="rId43"/>
    <p:sldId id="319" r:id="rId4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326F965-FA8A-4B46-862D-B397D30268A3}">
          <p14:sldIdLst/>
        </p14:section>
        <p14:section name="Výchozí oddíl" id="{044C13B3-E880-42A7-8B37-C2CDFD4B8CAC}">
          <p14:sldIdLst>
            <p14:sldId id="259"/>
            <p14:sldId id="310"/>
            <p14:sldId id="276"/>
            <p14:sldId id="266"/>
            <p14:sldId id="311"/>
            <p14:sldId id="312"/>
            <p14:sldId id="285"/>
            <p14:sldId id="290"/>
            <p14:sldId id="273"/>
            <p14:sldId id="300"/>
            <p14:sldId id="302"/>
            <p14:sldId id="301"/>
            <p14:sldId id="306"/>
            <p14:sldId id="303"/>
            <p14:sldId id="305"/>
            <p14:sldId id="286"/>
            <p14:sldId id="313"/>
            <p14:sldId id="314"/>
            <p14:sldId id="283"/>
            <p14:sldId id="315"/>
            <p14:sldId id="329"/>
            <p14:sldId id="309"/>
            <p14:sldId id="307"/>
            <p14:sldId id="334"/>
            <p14:sldId id="316"/>
            <p14:sldId id="333"/>
            <p14:sldId id="331"/>
            <p14:sldId id="317"/>
            <p14:sldId id="326"/>
            <p14:sldId id="260"/>
            <p14:sldId id="261"/>
            <p14:sldId id="318"/>
            <p14:sldId id="308"/>
            <p14:sldId id="328"/>
            <p14:sldId id="291"/>
            <p14:sldId id="336"/>
            <p14:sldId id="325"/>
            <p14:sldId id="277"/>
            <p14:sldId id="268"/>
            <p14:sldId id="269"/>
            <p14:sldId id="270"/>
            <p14:sldId id="287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86" d="100"/>
          <a:sy n="86" d="100"/>
        </p:scale>
        <p:origin x="557" y="6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CA5ED8-8D89-4332-9197-8AE2685D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B6B5F0-A475-41F5-86DC-0AB7EC5F6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43F10B-2FEA-4BDD-826B-B91914EBB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CE0A69B-5370-4401-A988-8248111ED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4DFB328-C004-45DC-A6E9-24FB6A5A48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7042FAE-76BE-4FB3-8BFA-E0F3DCB17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42EF-3F92-4390-ABCF-77BCBCEEAB06}" type="datetimeFigureOut">
              <a:rPr lang="cs-CZ" smtClean="0"/>
              <a:t>25.04.2024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D6607FF-0340-471E-99F0-BAD277E7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DAA1F47-E6C5-47F9-95EB-627730CB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9E1E-225B-4BBA-96A4-5552863E1B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092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61415-F875-4209-9DCE-63B8D031B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E5838D-B33F-4442-8F09-5B99883EC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BF8586-9556-4CA6-B30E-3CBD285AE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268A949-F701-43DB-B185-3D98C5AE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42EF-3F92-4390-ABCF-77BCBCEEAB06}" type="datetimeFigureOut">
              <a:rPr lang="cs-CZ" smtClean="0"/>
              <a:t>25.04.2024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301FDE-992D-4BB8-96CA-43186341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2DF482-E7EB-48EB-9496-869E39EC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9E1E-225B-4BBA-96A4-5552863E1B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27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842EF-3F92-4390-ABCF-77BCBCEEAB06}" type="datetimeFigureOut">
              <a:rPr lang="cs-CZ" smtClean="0"/>
              <a:t>25.04.2024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69E1E-225B-4BBA-96A4-5552863E1B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40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Mechanism-of-action-of-botulinum-toxin-type-A_fig2_50851391" TargetMode="External"/><Relationship Id="rId2" Type="http://schemas.openxmlformats.org/officeDocument/2006/relationships/hyperlink" Target="https://www.vecteezy.com/vector-art/2595294-botulism-symptoms-information-infographi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ijedr.org/papers/IJEDR200304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semanticscholar.org/paper/Well-known-but-rare-pathogen-in-neonates%3A-Listeria-%C3%87ekmez-Tayman/7139a619fad22120a9e8a94db05826e0b3b89b38/figure/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biography/Typhoid-Mary" TargetMode="External"/><Relationship Id="rId2" Type="http://schemas.openxmlformats.org/officeDocument/2006/relationships/hyperlink" Target="https://www.ncbi.nlm.nih.gov/pmc/articles/PMC395994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cs.m.wikipedia.org/wiki/Soubor:Taenia_saginata_LifeCycle.gif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earthmamasworld.com/how-to-eliminate-pinworms-naturall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eurofarm.cz/faremni-kultiva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15200" y="1932699"/>
            <a:ext cx="11361600" cy="11715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sk-SK" sz="5400" dirty="0"/>
              <a:t>Alimentární infekce</a:t>
            </a:r>
            <a:endParaRPr lang="cs-CZ" altLang="sk-SK" sz="50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5200" y="3548231"/>
            <a:ext cx="11361600" cy="698497"/>
          </a:xfrm>
        </p:spPr>
        <p:txBody>
          <a:bodyPr/>
          <a:lstStyle/>
          <a:p>
            <a:pPr algn="ctr" eaLnBrk="1" hangingPunct="1"/>
            <a:endParaRPr lang="cs-CZ" altLang="sk-SK" b="1" dirty="0"/>
          </a:p>
          <a:p>
            <a:pPr algn="ctr" eaLnBrk="1" hangingPunct="1"/>
            <a:r>
              <a:rPr lang="cs-CZ" altLang="sk-SK" dirty="0"/>
              <a:t>Eva Pernicová</a:t>
            </a:r>
          </a:p>
          <a:p>
            <a:pPr algn="ctr" eaLnBrk="1" hangingPunct="1"/>
            <a:r>
              <a:rPr lang="cs-CZ" altLang="sk-SK" dirty="0"/>
              <a:t>Ústav veřejného zdraví LF MU, jaro 2024</a:t>
            </a:r>
          </a:p>
          <a:p>
            <a:pPr eaLnBrk="1" hangingPunct="1"/>
            <a:endParaRPr lang="cs-CZ" altLang="sk-SK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44584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cs-CZ" altLang="cs-CZ" sz="4000" dirty="0"/>
              <a:t>Botulismus („</a:t>
            </a:r>
            <a:r>
              <a:rPr lang="cs-CZ" altLang="cs-CZ" sz="4000" dirty="0" err="1"/>
              <a:t>botulus</a:t>
            </a:r>
            <a:r>
              <a:rPr lang="cs-CZ" altLang="cs-CZ" sz="4000" dirty="0"/>
              <a:t>“ = lat. klobása)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315" y="1553592"/>
            <a:ext cx="9853535" cy="4550346"/>
          </a:xfrm>
        </p:spPr>
        <p:txBody>
          <a:bodyPr/>
          <a:lstStyle/>
          <a:p>
            <a:pPr eaLnBrk="1" hangingPunct="1"/>
            <a:r>
              <a:rPr lang="cs-CZ" altLang="cs-CZ" dirty="0"/>
              <a:t>Původce: </a:t>
            </a:r>
            <a:r>
              <a:rPr lang="cs-CZ" altLang="cs-CZ" i="1" dirty="0"/>
              <a:t>Clostridium </a:t>
            </a:r>
            <a:r>
              <a:rPr lang="cs-CZ" altLang="cs-CZ" i="1" dirty="0" err="1"/>
              <a:t>botulinum</a:t>
            </a:r>
            <a:r>
              <a:rPr lang="cs-CZ" altLang="cs-CZ" i="1" dirty="0"/>
              <a:t> </a:t>
            </a:r>
            <a:r>
              <a:rPr lang="cs-CZ" altLang="cs-CZ" dirty="0"/>
              <a:t>typy A – G (v Evropě typ B), G+ tyčka, anaerobní, sporulující, </a:t>
            </a:r>
            <a:r>
              <a:rPr lang="cs-CZ" altLang="cs-CZ" dirty="0" err="1"/>
              <a:t>spóry</a:t>
            </a:r>
            <a:r>
              <a:rPr lang="cs-CZ" altLang="cs-CZ" dirty="0"/>
              <a:t> odolné (vydrží i var několik minut!</a:t>
            </a:r>
            <a:r>
              <a:rPr lang="cs-CZ" altLang="cs-CZ" dirty="0">
                <a:cs typeface="Tahoma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dirty="0"/>
              <a:t>Výskyt </a:t>
            </a:r>
            <a:r>
              <a:rPr lang="cs-CZ" altLang="cs-CZ" i="1" dirty="0"/>
              <a:t>Cl. </a:t>
            </a:r>
            <a:r>
              <a:rPr lang="cs-CZ" altLang="cs-CZ" i="1" dirty="0" err="1"/>
              <a:t>botulinum</a:t>
            </a:r>
            <a:r>
              <a:rPr lang="cs-CZ" altLang="cs-CZ" i="1" dirty="0"/>
              <a:t>: </a:t>
            </a:r>
          </a:p>
          <a:p>
            <a:r>
              <a:rPr lang="cs-CZ" altLang="cs-CZ" b="1" dirty="0"/>
              <a:t>ve střevě zvířat (prase, ryby)</a:t>
            </a:r>
          </a:p>
          <a:p>
            <a:pPr eaLnBrk="1" hangingPunct="1"/>
            <a:r>
              <a:rPr lang="cs-CZ" altLang="cs-CZ" b="1" dirty="0"/>
              <a:t>v půdě</a:t>
            </a:r>
          </a:p>
          <a:p>
            <a:pPr eaLnBrk="1" hangingPunct="1"/>
            <a:r>
              <a:rPr lang="cs-CZ" altLang="cs-CZ" b="1" dirty="0"/>
              <a:t>ve vodě</a:t>
            </a:r>
          </a:p>
          <a:p>
            <a:pPr eaLnBrk="1" hangingPunct="1"/>
            <a:endParaRPr lang="cs-CZ" altLang="cs-CZ" dirty="0">
              <a:cs typeface="Tahoma" pitchFamily="34" charset="0"/>
            </a:endParaRPr>
          </a:p>
          <a:p>
            <a:pPr eaLnBrk="1" hangingPunct="1"/>
            <a:r>
              <a:rPr lang="cs-CZ" altLang="cs-CZ" dirty="0"/>
              <a:t>vegetativní forma produkuje </a:t>
            </a:r>
            <a:r>
              <a:rPr lang="cs-CZ" altLang="cs-CZ" b="1" dirty="0"/>
              <a:t>termolabilní neurotoxin  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b="1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88972"/>
          </a:xfrm>
        </p:spPr>
        <p:txBody>
          <a:bodyPr anchor="ctr"/>
          <a:lstStyle/>
          <a:p>
            <a:pPr algn="ctr" eaLnBrk="1" hangingPunct="1"/>
            <a:r>
              <a:rPr lang="cs-CZ" altLang="cs-CZ" dirty="0"/>
              <a:t>Botulismus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29305"/>
            <a:ext cx="10515600" cy="516680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dirty="0"/>
              <a:t>Přenos: alimentární (kontaminace potravin)</a:t>
            </a:r>
          </a:p>
          <a:p>
            <a:pPr eaLnBrk="1" hangingPunct="1"/>
            <a:endParaRPr lang="cs-CZ" altLang="cs-CZ" sz="3200" dirty="0"/>
          </a:p>
          <a:p>
            <a:pPr eaLnBrk="1" hangingPunct="1"/>
            <a:r>
              <a:rPr lang="cs-CZ" altLang="cs-CZ" sz="3200" dirty="0"/>
              <a:t>Rizikové potraviny: </a:t>
            </a:r>
          </a:p>
          <a:p>
            <a:pPr lvl="1" eaLnBrk="1" hangingPunct="1"/>
            <a:r>
              <a:rPr lang="cs-CZ" altLang="cs-CZ" sz="3200" dirty="0"/>
              <a:t>   produkty domácích zabijaček</a:t>
            </a:r>
          </a:p>
          <a:p>
            <a:pPr lvl="1" eaLnBrk="1" hangingPunct="1"/>
            <a:r>
              <a:rPr lang="cs-CZ" altLang="cs-CZ" sz="3200" dirty="0"/>
              <a:t>   doma nakládaná zelenina</a:t>
            </a:r>
          </a:p>
          <a:p>
            <a:pPr lvl="1" eaLnBrk="1" hangingPunct="1"/>
            <a:r>
              <a:rPr lang="cs-CZ" altLang="cs-CZ" sz="3200" dirty="0"/>
              <a:t>   doma zavařované kompoty</a:t>
            </a:r>
          </a:p>
          <a:p>
            <a:pPr lvl="1" eaLnBrk="1" hangingPunct="1"/>
            <a:endParaRPr lang="cs-CZ" altLang="cs-CZ" sz="3200" dirty="0"/>
          </a:p>
          <a:p>
            <a:pPr marL="457200" lvl="1" indent="0">
              <a:buNone/>
            </a:pPr>
            <a:endParaRPr lang="cs-CZ" altLang="cs-CZ" sz="3200" dirty="0"/>
          </a:p>
          <a:p>
            <a:pPr marL="457200" lvl="1" indent="0">
              <a:buNone/>
            </a:pPr>
            <a:endParaRPr lang="cs-CZ" altLang="cs-CZ" sz="3200" dirty="0"/>
          </a:p>
          <a:p>
            <a:pPr marL="0" indent="0">
              <a:buNone/>
            </a:pPr>
            <a:r>
              <a:rPr lang="cs-CZ" altLang="cs-CZ" sz="1100" dirty="0"/>
              <a:t>Zdroj: https://www.healthycanning.com/botulism/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1949CBC-5968-4AD7-97C2-E4857F2F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025" y="2193893"/>
            <a:ext cx="2425083" cy="36376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91318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cs-CZ" altLang="cs-CZ" dirty="0"/>
              <a:t>Botulismus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314" y="1562470"/>
            <a:ext cx="9907479" cy="505139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Inkubační doba: 12 – 36 hodin (vzácně delší)</a:t>
            </a:r>
          </a:p>
          <a:p>
            <a:pPr eaLnBrk="1" hangingPunct="1"/>
            <a:r>
              <a:rPr lang="cs-CZ" altLang="cs-CZ" dirty="0"/>
              <a:t>Klinický obraz: obrny periferních nervů, ptóza, dvojité vidění, polykací obtíže, zástava peristaltiky, močová retence, hrozí obrna dýchacích svalů (toxin blokuje nervosvalový přenos)</a:t>
            </a:r>
          </a:p>
          <a:p>
            <a:pPr marL="0" indent="0" eaLnBrk="1" hangingPunct="1">
              <a:buNone/>
            </a:pPr>
            <a:endParaRPr lang="cs-CZ" altLang="cs-CZ" dirty="0"/>
          </a:p>
          <a:p>
            <a:pPr eaLnBrk="1" hangingPunct="1"/>
            <a:r>
              <a:rPr lang="cs-CZ" altLang="cs-CZ" dirty="0"/>
              <a:t>Diagnostika: průkaz botulotoxinu ve vzorcích stravy, ve zvratcích, v krvi, ve stolici</a:t>
            </a:r>
          </a:p>
          <a:p>
            <a:pPr eaLnBrk="1" hangingPunct="1"/>
            <a:r>
              <a:rPr lang="cs-CZ" altLang="cs-CZ" dirty="0"/>
              <a:t>Terapie: hospitalizace na ARO, polyvalentní sérum </a:t>
            </a:r>
            <a:r>
              <a:rPr lang="cs-CZ" altLang="cs-CZ" dirty="0" err="1"/>
              <a:t>i.v</a:t>
            </a:r>
            <a:r>
              <a:rPr lang="cs-CZ" altLang="cs-CZ" dirty="0"/>
              <a:t>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cs-CZ" dirty="0"/>
              <a:t>       („</a:t>
            </a:r>
            <a:r>
              <a:rPr lang="cs-CZ" altLang="cs-CZ" dirty="0" err="1"/>
              <a:t>Botulism</a:t>
            </a:r>
            <a:r>
              <a:rPr lang="cs-CZ" altLang="cs-CZ" dirty="0"/>
              <a:t> antitoxin“ </a:t>
            </a:r>
            <a:r>
              <a:rPr lang="cs-CZ" altLang="cs-CZ" dirty="0" err="1"/>
              <a:t>trivalentní</a:t>
            </a:r>
            <a:r>
              <a:rPr lang="cs-CZ" altLang="cs-CZ" dirty="0"/>
              <a:t>: A, B, E; </a:t>
            </a:r>
            <a:r>
              <a:rPr lang="cs-CZ" altLang="cs-CZ" dirty="0" err="1"/>
              <a:t>heptavalentní</a:t>
            </a:r>
            <a:r>
              <a:rPr lang="cs-CZ" altLang="cs-CZ" dirty="0"/>
              <a:t>: A až G) </a:t>
            </a:r>
          </a:p>
          <a:p>
            <a:pPr eaLnBrk="1" hangingPunct="1">
              <a:buFont typeface="Wingdings" pitchFamily="2" charset="2"/>
              <a:buNone/>
            </a:pPr>
            <a:endParaRPr lang="cs-CZ" altLang="cs-CZ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B15CF-67EE-40E7-A7E7-D3FE1AA4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0296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Botulismus, klin. obraz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BF58AB-941A-4B6B-9AF5-FFB5AD26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4242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lnSpc>
                <a:spcPct val="100000"/>
              </a:lnSpc>
              <a:buNone/>
            </a:pPr>
            <a:endParaRPr lang="cs-CZ" sz="1200" dirty="0"/>
          </a:p>
          <a:p>
            <a:pPr marL="0" indent="0">
              <a:lnSpc>
                <a:spcPct val="100000"/>
              </a:lnSpc>
              <a:buNone/>
            </a:pPr>
            <a:endParaRPr lang="cs-CZ" sz="12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200" dirty="0"/>
              <a:t>Zdroje obrázků: </a:t>
            </a:r>
            <a:r>
              <a:rPr lang="cs-CZ" sz="1200" dirty="0">
                <a:hlinkClick r:id="rId2"/>
              </a:rPr>
              <a:t>https://www.vecteezy.com/vector-art/2595294-botulism-symptoms-information-infographic</a:t>
            </a:r>
            <a:r>
              <a:rPr lang="cs-CZ" sz="1200" dirty="0"/>
              <a:t>, </a:t>
            </a:r>
            <a:r>
              <a:rPr lang="en-US" sz="1200" dirty="0">
                <a:hlinkClick r:id="rId3"/>
              </a:rPr>
              <a:t>Mechanism of action of botulinum toxin type A. | Download Scientific Diagram (researchgate.net)</a:t>
            </a:r>
            <a:endParaRPr lang="cs-CZ" sz="1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2C2546-3B79-4F26-9E22-AD88669D6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22" y="973527"/>
            <a:ext cx="5684671" cy="45477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3963A4-B08F-439C-96CB-3BAE93905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393" y="1121425"/>
            <a:ext cx="4826491" cy="43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42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44584"/>
          </a:xfrm>
        </p:spPr>
        <p:txBody>
          <a:bodyPr anchor="ctr">
            <a:normAutofit/>
          </a:bodyPr>
          <a:lstStyle/>
          <a:p>
            <a:pPr algn="ctr" eaLnBrk="1" hangingPunct="1"/>
            <a:r>
              <a:rPr lang="cs-CZ" altLang="cs-CZ" sz="3600" dirty="0"/>
              <a:t>Botulismus - prevence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8788" y="1109710"/>
            <a:ext cx="10395012" cy="5149047"/>
          </a:xfrm>
        </p:spPr>
        <p:txBody>
          <a:bodyPr/>
          <a:lstStyle/>
          <a:p>
            <a:pPr eaLnBrk="1" hangingPunct="1"/>
            <a:r>
              <a:rPr lang="cs-CZ" altLang="cs-CZ" dirty="0"/>
              <a:t>Preventivní opatření:</a:t>
            </a:r>
          </a:p>
          <a:p>
            <a:pPr lvl="1" eaLnBrk="1" hangingPunct="1">
              <a:lnSpc>
                <a:spcPts val="3600"/>
              </a:lnSpc>
            </a:pPr>
            <a:r>
              <a:rPr lang="cs-CZ" altLang="cs-CZ" sz="2800" dirty="0"/>
              <a:t>technologické postupy v komerční výrobě potravin</a:t>
            </a:r>
          </a:p>
          <a:p>
            <a:pPr lvl="1" eaLnBrk="1" hangingPunct="1">
              <a:lnSpc>
                <a:spcPts val="3600"/>
              </a:lnSpc>
            </a:pPr>
            <a:r>
              <a:rPr lang="cs-CZ" altLang="cs-CZ" sz="2800" dirty="0"/>
              <a:t>zdravotní výchova veřejnosti</a:t>
            </a:r>
          </a:p>
          <a:p>
            <a:pPr lvl="1" eaLnBrk="1" hangingPunct="1">
              <a:lnSpc>
                <a:spcPts val="3600"/>
              </a:lnSpc>
            </a:pPr>
            <a:endParaRPr lang="cs-CZ" altLang="cs-CZ" sz="2800" b="1" dirty="0"/>
          </a:p>
          <a:p>
            <a:pPr eaLnBrk="1" hangingPunct="1"/>
            <a:r>
              <a:rPr lang="cs-CZ" altLang="cs-CZ" dirty="0"/>
              <a:t>Opatření v ohnisku nákazy:</a:t>
            </a:r>
          </a:p>
          <a:p>
            <a:pPr lvl="1" eaLnBrk="1" hangingPunct="1">
              <a:lnSpc>
                <a:spcPts val="3600"/>
              </a:lnSpc>
            </a:pPr>
            <a:r>
              <a:rPr lang="cs-CZ" altLang="cs-CZ" sz="2800" dirty="0"/>
              <a:t>hlášení onemocnění</a:t>
            </a:r>
          </a:p>
          <a:p>
            <a:pPr lvl="1" eaLnBrk="1" hangingPunct="1">
              <a:lnSpc>
                <a:spcPts val="3600"/>
              </a:lnSpc>
            </a:pPr>
            <a:r>
              <a:rPr lang="cs-CZ" altLang="cs-CZ" sz="2800" dirty="0"/>
              <a:t>povinná hospitalizace</a:t>
            </a:r>
          </a:p>
          <a:p>
            <a:pPr lvl="1" eaLnBrk="1" hangingPunct="1">
              <a:lnSpc>
                <a:spcPts val="3600"/>
              </a:lnSpc>
            </a:pPr>
            <a:r>
              <a:rPr lang="cs-CZ" altLang="cs-CZ" sz="2800" dirty="0"/>
              <a:t>laboratorní vyšetření biologických materiálu pacienta a vzorků stravy</a:t>
            </a:r>
          </a:p>
          <a:p>
            <a:pPr lvl="1" eaLnBrk="1" hangingPunct="1">
              <a:lnSpc>
                <a:spcPts val="3600"/>
              </a:lnSpc>
            </a:pPr>
            <a:r>
              <a:rPr lang="cs-CZ" altLang="cs-CZ" sz="2800" dirty="0"/>
              <a:t>zajištění všech kontaktů</a:t>
            </a:r>
          </a:p>
          <a:p>
            <a:pPr lvl="1" eaLnBrk="1" hangingPunct="1">
              <a:lnSpc>
                <a:spcPts val="3600"/>
              </a:lnSpc>
            </a:pPr>
            <a:r>
              <a:rPr lang="cs-CZ" altLang="cs-CZ" sz="2800" dirty="0"/>
              <a:t>podání polyvalentního antitoxického séra všem kontaktům </a:t>
            </a:r>
          </a:p>
          <a:p>
            <a:pPr lvl="1" eaLnBrk="1" hangingPunct="1"/>
            <a:endParaRPr lang="cs-CZ" altLang="cs-CZ" sz="3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67471"/>
            <a:ext cx="10515600" cy="90438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4000" dirty="0"/>
              <a:t>Kojenecký botulismus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106" y="785164"/>
            <a:ext cx="11310151" cy="5979619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Důsledek osídlení střeva původcem </a:t>
            </a:r>
            <a:r>
              <a:rPr lang="cs-CZ" altLang="cs-CZ" i="1" dirty="0"/>
              <a:t>Clostridium </a:t>
            </a:r>
            <a:r>
              <a:rPr lang="cs-CZ" altLang="cs-CZ" i="1" dirty="0" err="1"/>
              <a:t>botulinum</a:t>
            </a:r>
            <a:r>
              <a:rPr lang="cs-CZ" altLang="cs-CZ" i="1" dirty="0"/>
              <a:t> </a:t>
            </a:r>
            <a:r>
              <a:rPr lang="cs-CZ" altLang="cs-CZ" dirty="0"/>
              <a:t>typ A, B, F</a:t>
            </a:r>
          </a:p>
          <a:p>
            <a:pPr eaLnBrk="1" hangingPunct="1">
              <a:defRPr/>
            </a:pPr>
            <a:r>
              <a:rPr lang="cs-CZ" altLang="cs-CZ" dirty="0"/>
              <a:t>Patogeneze: neurotoxin se tvoří až ve střevě kojence po kolonizaci </a:t>
            </a:r>
            <a:r>
              <a:rPr lang="cs-CZ" altLang="cs-CZ" i="1" dirty="0"/>
              <a:t>C. </a:t>
            </a:r>
            <a:r>
              <a:rPr lang="cs-CZ" altLang="cs-CZ" i="1" dirty="0" err="1"/>
              <a:t>botulinum</a:t>
            </a:r>
            <a:r>
              <a:rPr lang="cs-CZ" altLang="cs-CZ" i="1" dirty="0"/>
              <a:t> </a:t>
            </a:r>
            <a:r>
              <a:rPr lang="cs-CZ" altLang="cs-CZ" dirty="0"/>
              <a:t>a pomnožení (střevo dětí nedokáže množení zabránit)</a:t>
            </a:r>
          </a:p>
          <a:p>
            <a:pPr eaLnBrk="1" hangingPunct="1">
              <a:defRPr/>
            </a:pPr>
            <a:r>
              <a:rPr lang="cs-CZ" altLang="cs-CZ" dirty="0"/>
              <a:t>Rizikovou potravinou: med (resp. spory v něm)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marL="72000" indent="0" eaLnBrk="1" hangingPunct="1">
              <a:buNone/>
              <a:defRPr/>
            </a:pPr>
            <a:r>
              <a:rPr lang="cs-CZ" altLang="cs-CZ" sz="1100" dirty="0"/>
              <a:t>Zdroje obr: </a:t>
            </a:r>
            <a:r>
              <a:rPr lang="cs-CZ" altLang="cs-CZ" sz="1100" dirty="0">
                <a:hlinkClick r:id="rId2"/>
              </a:rPr>
              <a:t>https://www.ijedr.org/papers/IJEDR2003042.pdf</a:t>
            </a:r>
            <a:r>
              <a:rPr lang="cs-CZ" altLang="cs-CZ" sz="1100" dirty="0"/>
              <a:t>, https://fyi.extension.wisc.edu/safefood/files/2019/01/baby-pacifier-honey-botulism-warning-660x373.jpg</a:t>
            </a:r>
          </a:p>
          <a:p>
            <a:pPr marL="0" indent="0">
              <a:buNone/>
              <a:defRPr/>
            </a:pPr>
            <a:endParaRPr lang="cs-CZ" altLang="cs-CZ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927EFF1-0FDF-ED2E-FCC1-55DCD1E1D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05" t="24594" r="30941" b="31500"/>
          <a:stretch/>
        </p:blipFill>
        <p:spPr>
          <a:xfrm>
            <a:off x="7297445" y="2617356"/>
            <a:ext cx="2485748" cy="36863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5095B29-592D-21F8-C9F7-AD50023F8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83" y="2844330"/>
            <a:ext cx="4902599" cy="27707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119A7-DEAB-4EF2-9B23-6067FFF0E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356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Alimentární nákazy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8049D4-C4B1-404B-AF70-838C4E99C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1650"/>
            <a:ext cx="5181600" cy="4845313"/>
          </a:xfrm>
        </p:spPr>
        <p:txBody>
          <a:bodyPr/>
          <a:lstStyle/>
          <a:p>
            <a:r>
              <a:rPr lang="cs-CZ" sz="3600" dirty="0" err="1"/>
              <a:t>Antroponózy</a:t>
            </a:r>
            <a:r>
              <a:rPr lang="cs-CZ" sz="3600" dirty="0"/>
              <a:t> </a:t>
            </a:r>
          </a:p>
          <a:p>
            <a:pPr>
              <a:buFontTx/>
              <a:buChar char="-"/>
            </a:pPr>
            <a:r>
              <a:rPr lang="cs-CZ" dirty="0"/>
              <a:t>Zdrojem infekce je člověk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např. bacilární dyzenterie, cholera, břišní tyfus, paratyfus, VHA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43F0AD-D65E-41AC-A663-F17DCC7D5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31650"/>
            <a:ext cx="5181600" cy="4845313"/>
          </a:xfrm>
        </p:spPr>
        <p:txBody>
          <a:bodyPr/>
          <a:lstStyle/>
          <a:p>
            <a:r>
              <a:rPr lang="cs-CZ" sz="3600" dirty="0"/>
              <a:t>Zoonózy</a:t>
            </a:r>
          </a:p>
          <a:p>
            <a:pPr>
              <a:buFontTx/>
              <a:buChar char="-"/>
            </a:pPr>
            <a:r>
              <a:rPr lang="cs-CZ" dirty="0"/>
              <a:t>Zdrojem nákazy je zvíře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např. salmonelóza, </a:t>
            </a:r>
            <a:r>
              <a:rPr lang="cs-CZ" dirty="0" err="1"/>
              <a:t>kampylobakterióza</a:t>
            </a:r>
            <a:r>
              <a:rPr lang="cs-CZ" dirty="0"/>
              <a:t>, </a:t>
            </a:r>
            <a:r>
              <a:rPr lang="cs-CZ" dirty="0" err="1"/>
              <a:t>yersinióza</a:t>
            </a:r>
            <a:r>
              <a:rPr lang="cs-CZ" dirty="0"/>
              <a:t>, listerióza, leptospiróza, toxoplazmóza, </a:t>
            </a:r>
            <a:r>
              <a:rPr lang="cs-CZ" dirty="0" err="1"/>
              <a:t>teniázy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8991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7B700-4F3D-49A6-97AC-B0B697EDE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749"/>
          </a:xfrm>
        </p:spPr>
        <p:txBody>
          <a:bodyPr/>
          <a:lstStyle/>
          <a:p>
            <a:pPr algn="ctr"/>
            <a:r>
              <a:rPr lang="cs-CZ" dirty="0" err="1"/>
              <a:t>Kampylobakterióza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292D78-035A-4735-B150-45C468D31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2874"/>
            <a:ext cx="10250010" cy="4934089"/>
          </a:xfrm>
        </p:spPr>
        <p:txBody>
          <a:bodyPr>
            <a:normAutofit/>
          </a:bodyPr>
          <a:lstStyle/>
          <a:p>
            <a:r>
              <a:rPr lang="cs-CZ" dirty="0"/>
              <a:t>Zoonóza: </a:t>
            </a:r>
            <a:r>
              <a:rPr lang="cs-CZ" i="1" dirty="0" err="1"/>
              <a:t>Campylobacter</a:t>
            </a:r>
            <a:r>
              <a:rPr lang="cs-CZ" i="1" dirty="0"/>
              <a:t> </a:t>
            </a:r>
            <a:r>
              <a:rPr lang="cs-CZ" i="1" dirty="0" err="1"/>
              <a:t>jejuni</a:t>
            </a:r>
            <a:r>
              <a:rPr lang="cs-CZ" i="1" dirty="0"/>
              <a:t>, coli </a:t>
            </a:r>
          </a:p>
          <a:p>
            <a:r>
              <a:rPr lang="cs-CZ" b="1" dirty="0"/>
              <a:t>Nejčastější</a:t>
            </a:r>
            <a:r>
              <a:rPr lang="cs-CZ" dirty="0"/>
              <a:t> bakteriální alimentární nákaza v ČR, hl. v létě</a:t>
            </a:r>
          </a:p>
          <a:p>
            <a:r>
              <a:rPr lang="cs-CZ" dirty="0"/>
              <a:t>Bakterie odolávají chladničkové teplotě</a:t>
            </a:r>
          </a:p>
          <a:p>
            <a:r>
              <a:rPr lang="cs-CZ" dirty="0"/>
              <a:t>Inkubační doba: 1 – 7 dní</a:t>
            </a:r>
          </a:p>
          <a:p>
            <a:r>
              <a:rPr lang="cs-CZ" dirty="0"/>
              <a:t>Přenos: </a:t>
            </a:r>
            <a:r>
              <a:rPr lang="cs-CZ" b="1" dirty="0"/>
              <a:t>kontaminovaná potrava </a:t>
            </a:r>
            <a:r>
              <a:rPr lang="cs-CZ" dirty="0"/>
              <a:t>(hl. drůbeží  - maso) a voda, nepasterizované mléko, přímý kontakt se zvířaty</a:t>
            </a:r>
          </a:p>
          <a:p>
            <a:r>
              <a:rPr lang="cs-CZ" dirty="0"/>
              <a:t>Klinický obraz </a:t>
            </a:r>
            <a:r>
              <a:rPr lang="cs-CZ" i="1" dirty="0"/>
              <a:t>C.J.: </a:t>
            </a:r>
            <a:r>
              <a:rPr lang="cs-CZ" dirty="0"/>
              <a:t>horečka, bolest břicha (pravý dolní kvadrant), průjem (s krví), +- zvracení; komplikace – artritida, neurologické </a:t>
            </a:r>
          </a:p>
          <a:p>
            <a:pPr marL="72000" indent="0">
              <a:buNone/>
            </a:pPr>
            <a:r>
              <a:rPr lang="cs-CZ" dirty="0"/>
              <a:t>Nosičství může být; 2 – 3 týdny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8017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C82C5E-2B24-476E-B74C-3D79DB99A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9072"/>
          </a:xfrm>
        </p:spPr>
        <p:txBody>
          <a:bodyPr/>
          <a:lstStyle/>
          <a:p>
            <a:pPr algn="ctr"/>
            <a:r>
              <a:rPr lang="cs-CZ" dirty="0"/>
              <a:t>Salmonelóza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3DC0F7-7E98-4015-AC2E-5872EBB9D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4198"/>
            <a:ext cx="10515600" cy="5102765"/>
          </a:xfrm>
        </p:spPr>
        <p:txBody>
          <a:bodyPr/>
          <a:lstStyle/>
          <a:p>
            <a:endParaRPr lang="cs-CZ" sz="2600" i="1" dirty="0"/>
          </a:p>
          <a:p>
            <a:r>
              <a:rPr lang="cs-CZ" sz="2600" i="1" dirty="0" err="1"/>
              <a:t>Salmonella</a:t>
            </a:r>
            <a:r>
              <a:rPr lang="cs-CZ" sz="2600" dirty="0"/>
              <a:t> </a:t>
            </a:r>
            <a:r>
              <a:rPr lang="cs-CZ" sz="2600" dirty="0" err="1"/>
              <a:t>enteritidis</a:t>
            </a:r>
            <a:r>
              <a:rPr lang="cs-CZ" sz="2600" dirty="0"/>
              <a:t>, </a:t>
            </a:r>
            <a:r>
              <a:rPr lang="cs-CZ" sz="2600" i="1" dirty="0"/>
              <a:t>S. </a:t>
            </a:r>
            <a:r>
              <a:rPr lang="cs-CZ" sz="2600" dirty="0" err="1"/>
              <a:t>typhimurium</a:t>
            </a:r>
            <a:r>
              <a:rPr lang="cs-CZ" sz="2600" dirty="0"/>
              <a:t>, zoonóza (drůbež, hlodavci…)</a:t>
            </a:r>
          </a:p>
          <a:p>
            <a:r>
              <a:rPr lang="cs-CZ" sz="2600" dirty="0"/>
              <a:t>G- bakterie, odolné, přežívají i v mrazu</a:t>
            </a:r>
          </a:p>
          <a:p>
            <a:endParaRPr lang="cs-CZ" sz="2600" dirty="0"/>
          </a:p>
          <a:p>
            <a:r>
              <a:rPr lang="cs-CZ" sz="2600" dirty="0"/>
              <a:t>Inkubační doba: 6 – 72 hodin (často kratší)</a:t>
            </a:r>
          </a:p>
          <a:p>
            <a:r>
              <a:rPr lang="cs-CZ" sz="2600" dirty="0"/>
              <a:t>Přenos: </a:t>
            </a:r>
            <a:r>
              <a:rPr lang="cs-CZ" sz="2600" b="1" dirty="0"/>
              <a:t>kontaminované potraviny </a:t>
            </a:r>
            <a:r>
              <a:rPr lang="cs-CZ" sz="2600" dirty="0"/>
              <a:t>(maso, vejce a výrobky z nich), kde se bakterie mohly pomnožit (infekční dávka je vysoká)</a:t>
            </a:r>
          </a:p>
          <a:p>
            <a:r>
              <a:rPr lang="cs-CZ" sz="2600" dirty="0"/>
              <a:t>Klinický obraz: horečka, křeče v břiše (vpravo dole), zvracení, vodnatá nazelenalá stolice (krev, hlen)</a:t>
            </a:r>
          </a:p>
          <a:p>
            <a:r>
              <a:rPr lang="cs-CZ" sz="2600" dirty="0"/>
              <a:t>Nosičství spíše krátkodobé</a:t>
            </a:r>
          </a:p>
          <a:p>
            <a:pPr marL="72000" indent="0">
              <a:buNone/>
            </a:pPr>
            <a:endParaRPr lang="cs-CZ" sz="2600" dirty="0"/>
          </a:p>
          <a:p>
            <a:pPr marL="72000" indent="0">
              <a:buNone/>
            </a:pPr>
            <a:r>
              <a:rPr lang="cs-CZ" sz="1100" dirty="0"/>
              <a:t>Zdroj obr.: https://www.lifeder.com/salmonella-enterica/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B7722A2-EBA9-CA4C-3343-B2112708D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84" t="8977" b="9494"/>
          <a:stretch/>
        </p:blipFill>
        <p:spPr>
          <a:xfrm>
            <a:off x="8762261" y="159797"/>
            <a:ext cx="1837677" cy="13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5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4"/>
          <p:cNvSpPr>
            <a:spLocks noGrp="1"/>
          </p:cNvSpPr>
          <p:nvPr>
            <p:ph type="title"/>
          </p:nvPr>
        </p:nvSpPr>
        <p:spPr>
          <a:xfrm>
            <a:off x="1127463" y="221942"/>
            <a:ext cx="9969624" cy="892793"/>
          </a:xfrm>
        </p:spPr>
        <p:txBody>
          <a:bodyPr anchor="t">
            <a:normAutofit/>
          </a:bodyPr>
          <a:lstStyle/>
          <a:p>
            <a:pPr algn="ctr"/>
            <a:r>
              <a:rPr lang="cs-CZ" altLang="cs-CZ" sz="3600" dirty="0" err="1"/>
              <a:t>Kampylobakterové</a:t>
            </a:r>
            <a:r>
              <a:rPr lang="cs-CZ" altLang="cs-CZ" sz="3600" dirty="0"/>
              <a:t> nákazy a salmonelózy  </a:t>
            </a:r>
            <a:endParaRPr lang="sk-SK" alt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45723" y="999325"/>
            <a:ext cx="10218199" cy="535631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  <a:defRPr/>
            </a:pPr>
            <a:r>
              <a:rPr lang="cs-CZ" sz="10400" dirty="0"/>
              <a:t>Nejčastější vehikulum:</a:t>
            </a:r>
          </a:p>
          <a:p>
            <a:pPr>
              <a:defRPr/>
            </a:pPr>
            <a:r>
              <a:rPr lang="cs-CZ" sz="10400" b="1" dirty="0"/>
              <a:t>drůbeží maso </a:t>
            </a:r>
            <a:r>
              <a:rPr lang="cs-CZ" sz="10400" dirty="0"/>
              <a:t>v rychlých kulinářských úpravách</a:t>
            </a:r>
          </a:p>
          <a:p>
            <a:pPr>
              <a:defRPr/>
            </a:pPr>
            <a:r>
              <a:rPr lang="cs-CZ" sz="10400" dirty="0"/>
              <a:t>grilované drůbeží maso, zejména marinované po několik dní</a:t>
            </a:r>
          </a:p>
          <a:p>
            <a:pPr>
              <a:defRPr/>
            </a:pPr>
            <a:r>
              <a:rPr lang="cs-CZ" sz="10400" dirty="0"/>
              <a:t>ryby, zejména grilované nebo opečené na ohni (rybáři)</a:t>
            </a:r>
          </a:p>
          <a:p>
            <a:pPr>
              <a:defRPr/>
            </a:pPr>
            <a:r>
              <a:rPr lang="cs-CZ" sz="10400" dirty="0"/>
              <a:t>vejce </a:t>
            </a:r>
          </a:p>
          <a:p>
            <a:pPr>
              <a:defRPr/>
            </a:pPr>
            <a:r>
              <a:rPr lang="cs-CZ" sz="10400" dirty="0"/>
              <a:t>výrobky ze </a:t>
            </a:r>
            <a:r>
              <a:rPr lang="cs-CZ" sz="10400" b="1" dirty="0"/>
              <a:t>syrových vajec </a:t>
            </a:r>
            <a:r>
              <a:rPr lang="cs-CZ" sz="10400" dirty="0"/>
              <a:t>(domácí majonéza)</a:t>
            </a:r>
          </a:p>
          <a:p>
            <a:pPr>
              <a:defRPr/>
            </a:pPr>
            <a:r>
              <a:rPr lang="cs-CZ" sz="10400" dirty="0"/>
              <a:t>syrové a polosyrové hovězí maso (tatarský biftek, </a:t>
            </a:r>
            <a:r>
              <a:rPr lang="en-GB" sz="10400" dirty="0"/>
              <a:t>rare</a:t>
            </a:r>
            <a:r>
              <a:rPr lang="cs-CZ" sz="10400" dirty="0"/>
              <a:t> steak, carpaccio)</a:t>
            </a:r>
          </a:p>
          <a:p>
            <a:pPr>
              <a:defRPr/>
            </a:pPr>
            <a:r>
              <a:rPr lang="cs-CZ" sz="10400" dirty="0"/>
              <a:t>plody moře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en-US" sz="6400" dirty="0" err="1"/>
              <a:t>Národní</a:t>
            </a:r>
            <a:r>
              <a:rPr lang="en-US" sz="6400" dirty="0"/>
              <a:t> program </a:t>
            </a:r>
            <a:r>
              <a:rPr lang="en-US" sz="6400" dirty="0" err="1"/>
              <a:t>tlumení</a:t>
            </a:r>
            <a:r>
              <a:rPr lang="en-US" sz="6400" dirty="0"/>
              <a:t> </a:t>
            </a:r>
            <a:r>
              <a:rPr lang="en-US" sz="6400" dirty="0" err="1"/>
              <a:t>salmonel</a:t>
            </a:r>
            <a:r>
              <a:rPr lang="en-US" sz="6400" dirty="0"/>
              <a:t> v </a:t>
            </a:r>
            <a:r>
              <a:rPr lang="en-US" sz="6400" dirty="0" err="1"/>
              <a:t>chovech</a:t>
            </a:r>
            <a:r>
              <a:rPr lang="en-US" sz="6400" dirty="0"/>
              <a:t> </a:t>
            </a:r>
            <a:r>
              <a:rPr lang="en-US" sz="6400" dirty="0" err="1"/>
              <a:t>nosnic</a:t>
            </a:r>
            <a:r>
              <a:rPr lang="en-US" sz="6400" dirty="0"/>
              <a:t> pro </a:t>
            </a:r>
            <a:r>
              <a:rPr lang="en-US" sz="6400" dirty="0" err="1"/>
              <a:t>konzumní</a:t>
            </a:r>
            <a:r>
              <a:rPr lang="en-US" sz="6400" dirty="0"/>
              <a:t> </a:t>
            </a:r>
            <a:r>
              <a:rPr lang="en-US" sz="6400" dirty="0" err="1"/>
              <a:t>vejce</a:t>
            </a:r>
            <a:r>
              <a:rPr lang="cs-CZ" sz="6400" dirty="0"/>
              <a:t> – očkování nosnic v komerčních chovech.*</a:t>
            </a: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cs-CZ" sz="6400" dirty="0"/>
              <a:t>Průmyslově vyrobené majonézy, tatarské omáčky a dresinky a obsahují pouze tepelně ošetřené (sušené) vaječné produkty. Zmrzliny a komerční cukrářské výrobky rovněž.</a:t>
            </a:r>
          </a:p>
          <a:p>
            <a:pPr marL="0" indent="0">
              <a:buNone/>
              <a:defRPr/>
            </a:pPr>
            <a:r>
              <a:rPr lang="cs-CZ" sz="6400" dirty="0"/>
              <a:t>*</a:t>
            </a:r>
            <a:r>
              <a:rPr lang="cs-CZ" sz="4400" dirty="0"/>
              <a:t>Pro zájemce: https://www.svscr.cz/zdravi-zvirat/programy-tlumeni-vyskytu-salmonel/</a:t>
            </a:r>
            <a:endParaRPr lang="sk-SK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B93EB2-8FF3-473A-A28B-DE737985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Alimentární nákazy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94C841-7003-43EB-B101-8E2EDB0A9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= vstup etiologického agens trávícím traktem</a:t>
            </a:r>
          </a:p>
          <a:p>
            <a:endParaRPr lang="cs-CZ" dirty="0"/>
          </a:p>
          <a:p>
            <a:pPr>
              <a:buFontTx/>
              <a:buChar char="-"/>
            </a:pPr>
            <a:r>
              <a:rPr lang="cs-CZ" dirty="0"/>
              <a:t>primárně kontaminovanou potravou</a:t>
            </a:r>
          </a:p>
          <a:p>
            <a:pPr>
              <a:buFontTx/>
              <a:buChar char="-"/>
            </a:pPr>
            <a:r>
              <a:rPr lang="cs-CZ" dirty="0"/>
              <a:t>sekundárně kontaminovanou vodou/potravou (zdroj: infikovaný člověk s příznaky nebo nosič; zvíře)</a:t>
            </a:r>
          </a:p>
          <a:p>
            <a:pPr>
              <a:buFontTx/>
              <a:buChar char="-"/>
            </a:pPr>
            <a:r>
              <a:rPr lang="cs-CZ" dirty="0"/>
              <a:t>fekálně orální přenos přímý – přenos ze zdroje na vnímavou osobu (kontaminovanýma rukama, ze stolice) – např. </a:t>
            </a:r>
            <a:r>
              <a:rPr lang="cs-CZ" dirty="0" err="1"/>
              <a:t>rotaviry</a:t>
            </a:r>
            <a:r>
              <a:rPr lang="cs-CZ" dirty="0"/>
              <a:t>, VHA</a:t>
            </a:r>
          </a:p>
        </p:txBody>
      </p:sp>
    </p:spTree>
    <p:extLst>
      <p:ext uri="{BB962C8B-B14F-4D97-AF65-F5344CB8AC3E}">
        <p14:creationId xmlns:p14="http://schemas.microsoft.com/office/powerpoint/2010/main" val="2623999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A0CA02-D263-4E4A-BCD7-E63393CE9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575"/>
            <a:ext cx="10515600" cy="63729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Listerióza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408CD-A72B-4C28-9712-3410FC116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4250"/>
            <a:ext cx="10515600" cy="5049499"/>
          </a:xfrm>
        </p:spPr>
        <p:txBody>
          <a:bodyPr>
            <a:normAutofit/>
          </a:bodyPr>
          <a:lstStyle/>
          <a:p>
            <a:r>
              <a:rPr lang="cs-CZ" dirty="0"/>
              <a:t>Zoonóza, patogenní pro člověka: </a:t>
            </a:r>
            <a:r>
              <a:rPr lang="cs-CZ" i="1" dirty="0" err="1"/>
              <a:t>Listeria</a:t>
            </a:r>
            <a:r>
              <a:rPr lang="cs-CZ" i="1" dirty="0"/>
              <a:t> </a:t>
            </a:r>
            <a:r>
              <a:rPr lang="cs-CZ" i="1" dirty="0" err="1"/>
              <a:t>monocytogenes</a:t>
            </a:r>
            <a:r>
              <a:rPr lang="cs-CZ" dirty="0"/>
              <a:t>, G+, </a:t>
            </a:r>
            <a:r>
              <a:rPr lang="cs-CZ" dirty="0" err="1"/>
              <a:t>ubikvitární</a:t>
            </a:r>
            <a:endParaRPr lang="cs-CZ" dirty="0"/>
          </a:p>
          <a:p>
            <a:r>
              <a:rPr lang="cs-CZ" dirty="0"/>
              <a:t>Odolná, </a:t>
            </a:r>
            <a:r>
              <a:rPr lang="cs-CZ" b="1" dirty="0"/>
              <a:t>množí se při chladničkové teplotě</a:t>
            </a:r>
          </a:p>
          <a:p>
            <a:endParaRPr lang="cs-CZ" dirty="0"/>
          </a:p>
          <a:p>
            <a:r>
              <a:rPr lang="cs-CZ" dirty="0"/>
              <a:t>Inkubační doba: 10 – 70 dní (průměrně 3 týdny)</a:t>
            </a:r>
          </a:p>
          <a:p>
            <a:r>
              <a:rPr lang="cs-CZ" dirty="0"/>
              <a:t>Přenos: 1. kontaminovanou potravou (</a:t>
            </a:r>
            <a:r>
              <a:rPr lang="cs-CZ" b="1" dirty="0"/>
              <a:t>sýry, mléko, maso</a:t>
            </a:r>
            <a:r>
              <a:rPr lang="cs-CZ" dirty="0"/>
              <a:t>) </a:t>
            </a:r>
          </a:p>
          <a:p>
            <a:pPr marL="0" indent="0">
              <a:buNone/>
            </a:pPr>
            <a:r>
              <a:rPr lang="cs-CZ" dirty="0"/>
              <a:t>                 2. </a:t>
            </a:r>
            <a:r>
              <a:rPr lang="cs-CZ" b="1" dirty="0"/>
              <a:t>z matky na plod </a:t>
            </a:r>
            <a:r>
              <a:rPr lang="cs-CZ" dirty="0"/>
              <a:t>– </a:t>
            </a:r>
            <a:r>
              <a:rPr lang="cs-CZ" dirty="0" err="1"/>
              <a:t>transplacentárně</a:t>
            </a:r>
            <a:r>
              <a:rPr lang="cs-CZ" dirty="0"/>
              <a:t>, perinatálně!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Klinický obraz gastroenteritidy: horečka, bolest břicha, průjem</a:t>
            </a:r>
          </a:p>
          <a:p>
            <a:r>
              <a:rPr lang="cs-CZ" dirty="0" err="1"/>
              <a:t>Mimostřevní</a:t>
            </a:r>
            <a:r>
              <a:rPr lang="cs-CZ" dirty="0"/>
              <a:t> projevy: zánět mozku, abscesy…</a:t>
            </a:r>
          </a:p>
          <a:p>
            <a:r>
              <a:rPr lang="cs-CZ" dirty="0"/>
              <a:t>Infekce plodu: abortus, sepse, meningitida (úmrtnost až 30 %)                 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65284C-6405-4A5E-9AA4-E7487C4DD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78" b="6667"/>
          <a:stretch/>
        </p:blipFill>
        <p:spPr>
          <a:xfrm>
            <a:off x="10644326" y="3509539"/>
            <a:ext cx="1272327" cy="12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92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BD841B-3F56-EFA8-59EA-F130F56C8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89CB1E-1501-DB67-E83A-79E3B48A9D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5A3C6F-40A6-4D7F-7D7E-27BC6DBC6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58548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Listerióza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3B20D29-61F3-3C56-A554-2BEEC69F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1100" dirty="0"/>
              <a:t>Zdroj </a:t>
            </a:r>
            <a:r>
              <a:rPr lang="cs-CZ" sz="1100" dirty="0" err="1"/>
              <a:t>obr.:http</a:t>
            </a:r>
            <a:r>
              <a:rPr lang="cs-CZ" sz="1100" dirty="0"/>
              <a:t>://www.histopathology-india.net/List.htm, </a:t>
            </a:r>
            <a:r>
              <a:rPr lang="cs-CZ" sz="1100" dirty="0">
                <a:hlinkClick r:id="rId2"/>
              </a:rPr>
              <a:t>https://www.semanticscholar.org/paper/Well-known-but-rare-pathogen-in-neonates%3A-Listeria-%C3%87ekmez-Tayman/7139a619fad22120a9e8a94db05826e0b3b89b38/figure/0</a:t>
            </a:r>
            <a:r>
              <a:rPr lang="cs-CZ" sz="1100" dirty="0"/>
              <a:t>, https://www.rapidmicrobiology.com/news/compliant-detection-of-listeria-monocytogenes-in-food-environmental-samples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717BEE-C669-1819-B9DE-B28AE2092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00" y="1565975"/>
            <a:ext cx="6670147" cy="390617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14667CE-BD0B-7232-6B35-F00AC0C63D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13"/>
          <a:stretch/>
        </p:blipFill>
        <p:spPr>
          <a:xfrm>
            <a:off x="7323918" y="2084032"/>
            <a:ext cx="3893964" cy="292075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94E8B77-2548-FF2B-4884-E0550D019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424" y="316277"/>
            <a:ext cx="2244952" cy="137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22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0653DF-4984-4986-B194-E3E5996E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1334" cy="68244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Leptospiry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374F67-AF1D-417E-8F5B-70A565132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93" y="1251752"/>
            <a:ext cx="10515600" cy="514366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cs-CZ" sz="9600" dirty="0">
                <a:solidFill>
                  <a:srgbClr val="000000"/>
                </a:solidFill>
              </a:rPr>
              <a:t>Z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oonóza, jedna z celosvětově nejvýznamnějších</a:t>
            </a:r>
          </a:p>
          <a:p>
            <a:r>
              <a:rPr lang="cs-CZ" sz="9600" b="0" i="0" dirty="0">
                <a:solidFill>
                  <a:srgbClr val="000000"/>
                </a:solidFill>
                <a:effectLst/>
              </a:rPr>
              <a:t>G- </a:t>
            </a:r>
            <a:r>
              <a:rPr lang="cs-CZ" sz="9600" b="0" i="0" dirty="0" err="1">
                <a:solidFill>
                  <a:srgbClr val="000000"/>
                </a:solidFill>
                <a:effectLst/>
              </a:rPr>
              <a:t>spirochety</a:t>
            </a:r>
            <a:endParaRPr lang="cs-CZ" sz="9600" dirty="0">
              <a:solidFill>
                <a:srgbClr val="000000"/>
              </a:solidFill>
            </a:endParaRPr>
          </a:p>
          <a:p>
            <a:pPr algn="l"/>
            <a:r>
              <a:rPr lang="cs-CZ" sz="9600" b="0" i="0" dirty="0">
                <a:solidFill>
                  <a:srgbClr val="000000"/>
                </a:solidFill>
                <a:effectLst/>
              </a:rPr>
              <a:t>pro člověka je patogenní </a:t>
            </a:r>
            <a:r>
              <a:rPr lang="cs-CZ" sz="9600" b="0" i="1" dirty="0">
                <a:solidFill>
                  <a:srgbClr val="000000"/>
                </a:solidFill>
                <a:effectLst/>
              </a:rPr>
              <a:t>L. </a:t>
            </a:r>
            <a:r>
              <a:rPr lang="cs-CZ" sz="9600" b="0" i="1" dirty="0" err="1">
                <a:solidFill>
                  <a:srgbClr val="000000"/>
                </a:solidFill>
                <a:effectLst/>
              </a:rPr>
              <a:t>icterohaemorrhagiae</a:t>
            </a:r>
            <a:r>
              <a:rPr lang="cs-CZ" sz="9600" b="0" i="1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(Weilova nemoc) a </a:t>
            </a:r>
            <a:r>
              <a:rPr lang="cs-CZ" sz="9600" b="0" i="1" dirty="0">
                <a:solidFill>
                  <a:srgbClr val="000000"/>
                </a:solidFill>
                <a:effectLst/>
              </a:rPr>
              <a:t>L. </a:t>
            </a:r>
            <a:r>
              <a:rPr lang="cs-CZ" sz="9600" b="0" i="1" dirty="0" err="1">
                <a:solidFill>
                  <a:srgbClr val="000000"/>
                </a:solidFill>
                <a:effectLst/>
              </a:rPr>
              <a:t>grippotyphosa</a:t>
            </a:r>
            <a:r>
              <a:rPr lang="cs-CZ" sz="9600" b="0" i="1" dirty="0">
                <a:solidFill>
                  <a:srgbClr val="000000"/>
                </a:solidFill>
                <a:effectLst/>
              </a:rPr>
              <a:t> </a:t>
            </a:r>
            <a:r>
              <a:rPr lang="cs-CZ" sz="9600" b="0" dirty="0">
                <a:solidFill>
                  <a:srgbClr val="000000"/>
                </a:solidFill>
                <a:effectLst/>
              </a:rPr>
              <a:t>(</a:t>
            </a:r>
            <a:r>
              <a:rPr lang="cs-CZ" sz="9600" b="0" dirty="0" err="1">
                <a:solidFill>
                  <a:srgbClr val="000000"/>
                </a:solidFill>
                <a:effectLst/>
              </a:rPr>
              <a:t>blaťácká</a:t>
            </a:r>
            <a:r>
              <a:rPr lang="cs-CZ" sz="9600" b="0" dirty="0">
                <a:solidFill>
                  <a:srgbClr val="000000"/>
                </a:solidFill>
                <a:effectLst/>
              </a:rPr>
              <a:t>, žňová horečka)</a:t>
            </a:r>
          </a:p>
          <a:p>
            <a:pPr algn="l"/>
            <a:r>
              <a:rPr lang="cs-CZ" sz="9600" b="0" i="0" dirty="0">
                <a:solidFill>
                  <a:srgbClr val="000000"/>
                </a:solidFill>
                <a:effectLst/>
              </a:rPr>
              <a:t>Rezervoár: zvířata (skot, hlodavci...)</a:t>
            </a:r>
          </a:p>
          <a:p>
            <a:pPr algn="l"/>
            <a:r>
              <a:rPr lang="cs-CZ" sz="9600" b="0" i="0" dirty="0">
                <a:solidFill>
                  <a:srgbClr val="000000"/>
                </a:solidFill>
                <a:effectLst/>
              </a:rPr>
              <a:t>Inkubační doba: 2 – 30 dní</a:t>
            </a:r>
          </a:p>
          <a:p>
            <a:pPr algn="l"/>
            <a:r>
              <a:rPr lang="cs-CZ" sz="9600" b="0" i="0" dirty="0">
                <a:solidFill>
                  <a:srgbClr val="000000"/>
                </a:solidFill>
                <a:effectLst/>
              </a:rPr>
              <a:t>Nákaza: kontakt s močí zvířete, alimentárně (kontaminovanou vodou, potravinami), </a:t>
            </a:r>
            <a:r>
              <a:rPr lang="cs-CZ" sz="9600" dirty="0">
                <a:solidFill>
                  <a:srgbClr val="000000"/>
                </a:solidFill>
              </a:rPr>
              <a:t>per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kutánně (přes poraněnou kůži, sliznici), +- inhalačně</a:t>
            </a:r>
          </a:p>
          <a:p>
            <a:pPr algn="l"/>
            <a:r>
              <a:rPr lang="cs-CZ" sz="9600" dirty="0">
                <a:solidFill>
                  <a:srgbClr val="000000"/>
                </a:solidFill>
              </a:rPr>
              <a:t>R</a:t>
            </a:r>
            <a:r>
              <a:rPr lang="cs-CZ" sz="9600" b="0" i="0" dirty="0">
                <a:solidFill>
                  <a:srgbClr val="000000"/>
                </a:solidFill>
                <a:effectLst/>
              </a:rPr>
              <a:t>iziko: přírodní stojaté vody, zejm. </a:t>
            </a:r>
            <a:r>
              <a:rPr lang="cs-CZ" sz="9600" b="1" i="0" dirty="0">
                <a:solidFill>
                  <a:srgbClr val="000000"/>
                </a:solidFill>
                <a:effectLst/>
              </a:rPr>
              <a:t>odpadní vody a zaplavené oblasti</a:t>
            </a:r>
          </a:p>
          <a:p>
            <a:pPr algn="l">
              <a:lnSpc>
                <a:spcPct val="120000"/>
              </a:lnSpc>
            </a:pPr>
            <a:endParaRPr lang="cs-CZ" sz="4800" b="0" i="0" dirty="0">
              <a:solidFill>
                <a:srgbClr val="000000"/>
              </a:solidFill>
              <a:effectLst/>
            </a:endParaRPr>
          </a:p>
          <a:p>
            <a:pPr marL="0" indent="0" algn="l">
              <a:lnSpc>
                <a:spcPct val="120000"/>
              </a:lnSpc>
              <a:buNone/>
            </a:pPr>
            <a:endParaRPr lang="cs-CZ" sz="4400" b="0" i="0" dirty="0">
              <a:solidFill>
                <a:srgbClr val="000000"/>
              </a:solidFill>
              <a:effectLst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cs-CZ" sz="4400" b="0" i="0" dirty="0">
                <a:solidFill>
                  <a:srgbClr val="000000"/>
                </a:solidFill>
                <a:effectLst/>
              </a:rPr>
              <a:t>Pro zájemce: https://odbornost.avenier.cz/cz/magazine-viewer?n=6393</a:t>
            </a:r>
          </a:p>
          <a:p>
            <a:pPr marL="0" indent="0" algn="l">
              <a:lnSpc>
                <a:spcPct val="120000"/>
              </a:lnSpc>
              <a:buNone/>
            </a:pPr>
            <a:endParaRPr lang="cs-CZ" sz="4400" b="0" i="0" dirty="0">
              <a:solidFill>
                <a:srgbClr val="000000"/>
              </a:solidFill>
              <a:effectLst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cs-CZ" sz="4400" dirty="0">
                <a:solidFill>
                  <a:srgbClr val="000000"/>
                </a:solidFill>
              </a:rPr>
              <a:t>Zdroj obrázku: https://www.dunedinamc.com/what-is-leptospirosis-lepto-in-dogs/</a:t>
            </a:r>
            <a:endParaRPr lang="cs-CZ" sz="4400" b="0" i="0" dirty="0">
              <a:solidFill>
                <a:srgbClr val="000000"/>
              </a:solidFill>
              <a:effectLst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A23E5C-1E12-4702-B26D-45DCC0DFF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8" t="5516" r="17399" b="7005"/>
          <a:stretch/>
        </p:blipFill>
        <p:spPr>
          <a:xfrm>
            <a:off x="8592006" y="235602"/>
            <a:ext cx="2116106" cy="182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14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B2BE9-F323-4CE6-8E04-980BDE40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860"/>
            <a:ext cx="10515600" cy="682440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Shigelóza</a:t>
            </a:r>
            <a:r>
              <a:rPr lang="cs-CZ" dirty="0"/>
              <a:t>, bacilární dyzenterie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462A72-EF5C-4EA3-91BF-5E4082BA5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6342"/>
            <a:ext cx="10515600" cy="4827557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cs-CZ" sz="2600" dirty="0" err="1"/>
              <a:t>Antroponóza</a:t>
            </a:r>
            <a:endParaRPr lang="cs-CZ" sz="2600" dirty="0"/>
          </a:p>
          <a:p>
            <a:pPr>
              <a:lnSpc>
                <a:spcPts val="3400"/>
              </a:lnSpc>
            </a:pPr>
            <a:r>
              <a:rPr lang="cs-CZ" sz="2600" dirty="0"/>
              <a:t>Původce: </a:t>
            </a:r>
            <a:r>
              <a:rPr lang="cs-CZ" sz="2600" i="1" dirty="0" err="1"/>
              <a:t>Shigella</a:t>
            </a:r>
            <a:r>
              <a:rPr lang="cs-CZ" sz="2600" dirty="0"/>
              <a:t> (hl. </a:t>
            </a:r>
            <a:r>
              <a:rPr lang="cs-CZ" sz="2600" i="1" dirty="0" err="1"/>
              <a:t>sonnei</a:t>
            </a:r>
            <a:r>
              <a:rPr lang="cs-CZ" sz="2600" dirty="0"/>
              <a:t>), G- tyčka, vysoce nakažlivá (infekční dávka 10 a 200 bakterií)</a:t>
            </a:r>
          </a:p>
          <a:p>
            <a:pPr>
              <a:lnSpc>
                <a:spcPts val="3400"/>
              </a:lnSpc>
            </a:pPr>
            <a:endParaRPr lang="cs-CZ" sz="2600" dirty="0"/>
          </a:p>
          <a:p>
            <a:pPr>
              <a:lnSpc>
                <a:spcPts val="3400"/>
              </a:lnSpc>
            </a:pPr>
            <a:r>
              <a:rPr lang="cs-CZ" sz="2600" dirty="0"/>
              <a:t>Inkubační doba 1-3 dny</a:t>
            </a:r>
          </a:p>
          <a:p>
            <a:pPr>
              <a:lnSpc>
                <a:spcPts val="3400"/>
              </a:lnSpc>
            </a:pPr>
            <a:r>
              <a:rPr lang="cs-CZ" sz="2600" dirty="0"/>
              <a:t>Nákaza: přímý kontakt, kontaminovaná potrava a voda</a:t>
            </a:r>
          </a:p>
          <a:p>
            <a:pPr>
              <a:lnSpc>
                <a:spcPts val="3400"/>
              </a:lnSpc>
            </a:pPr>
            <a:endParaRPr lang="cs-CZ" sz="2600" dirty="0"/>
          </a:p>
          <a:p>
            <a:pPr>
              <a:lnSpc>
                <a:spcPts val="3400"/>
              </a:lnSpc>
            </a:pPr>
            <a:r>
              <a:rPr lang="cs-CZ" sz="2600" dirty="0"/>
              <a:t>Klin. obraz: horečka, zimnice, křeče v břiše, příměs hlenu/krve ve stolici</a:t>
            </a:r>
          </a:p>
          <a:p>
            <a:pPr>
              <a:lnSpc>
                <a:spcPts val="3400"/>
              </a:lnSpc>
            </a:pPr>
            <a:endParaRPr lang="cs-CZ" sz="2600" dirty="0"/>
          </a:p>
          <a:p>
            <a:pPr>
              <a:lnSpc>
                <a:spcPts val="3400"/>
              </a:lnSpc>
            </a:pPr>
            <a:r>
              <a:rPr lang="cs-CZ" sz="2600" i="1" dirty="0" err="1"/>
              <a:t>Shigella</a:t>
            </a:r>
            <a:r>
              <a:rPr lang="cs-CZ" sz="2600" i="1" dirty="0"/>
              <a:t> </a:t>
            </a:r>
            <a:r>
              <a:rPr lang="cs-CZ" sz="2600" i="1" dirty="0" err="1"/>
              <a:t>dysenteriae</a:t>
            </a:r>
            <a:r>
              <a:rPr lang="cs-CZ" sz="2600" i="1" dirty="0"/>
              <a:t> </a:t>
            </a:r>
            <a:r>
              <a:rPr lang="cs-CZ" sz="2600" dirty="0"/>
              <a:t>sérotyp I: produkce </a:t>
            </a:r>
            <a:r>
              <a:rPr lang="cs-CZ" sz="2600" dirty="0" err="1"/>
              <a:t>shigatoxinu</a:t>
            </a:r>
            <a:r>
              <a:rPr lang="cs-CZ" sz="2600" dirty="0"/>
              <a:t> – život ohrožující komplikace!!!</a:t>
            </a:r>
          </a:p>
        </p:txBody>
      </p:sp>
    </p:spTree>
    <p:extLst>
      <p:ext uri="{BB962C8B-B14F-4D97-AF65-F5344CB8AC3E}">
        <p14:creationId xmlns:p14="http://schemas.microsoft.com/office/powerpoint/2010/main" val="85158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678672-E3D7-80EF-166B-013A4A481D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12B088-C36C-F872-BF4A-ADD817AD01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971A984-1203-7E28-ED43-87727AD7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159903"/>
            <a:ext cx="10753200" cy="451576"/>
          </a:xfrm>
        </p:spPr>
        <p:txBody>
          <a:bodyPr/>
          <a:lstStyle/>
          <a:p>
            <a:pPr algn="ctr"/>
            <a:r>
              <a:rPr lang="cs-CZ" sz="3200" dirty="0"/>
              <a:t>Případy </a:t>
            </a:r>
            <a:r>
              <a:rPr lang="cs-CZ" sz="3200" dirty="0" err="1"/>
              <a:t>shigelózy</a:t>
            </a:r>
            <a:r>
              <a:rPr lang="cs-CZ" sz="3200" dirty="0"/>
              <a:t> v Evropě, 2022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7CC3F0A-4F2D-6E28-4685-DED6559F0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074198"/>
            <a:ext cx="10753200" cy="4757802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sz="1100" dirty="0"/>
              <a:t>Zdroj: http://atlas.ecdc.europa.eu/public/index.aspx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A62FF98-BB95-9897-0967-1729245F0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" t="14961" r="42476" b="7055"/>
          <a:stretch/>
        </p:blipFill>
        <p:spPr>
          <a:xfrm>
            <a:off x="2157273" y="754916"/>
            <a:ext cx="7137647" cy="54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42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9413B1-D7F2-409B-B992-64BFE136C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4584"/>
          </a:xfrm>
        </p:spPr>
        <p:txBody>
          <a:bodyPr/>
          <a:lstStyle/>
          <a:p>
            <a:pPr algn="ctr"/>
            <a:r>
              <a:rPr lang="cs-CZ" dirty="0"/>
              <a:t>Břišní tyfus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1B65EA-02B6-4D33-98D4-7A822311B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79" y="1337352"/>
            <a:ext cx="10515600" cy="5223245"/>
          </a:xfrm>
        </p:spPr>
        <p:txBody>
          <a:bodyPr/>
          <a:lstStyle/>
          <a:p>
            <a:r>
              <a:rPr lang="cs-CZ" dirty="0" err="1"/>
              <a:t>Antroponóza</a:t>
            </a:r>
            <a:r>
              <a:rPr lang="cs-CZ" dirty="0"/>
              <a:t>, </a:t>
            </a:r>
            <a:r>
              <a:rPr lang="cs-CZ" i="1" dirty="0" err="1"/>
              <a:t>Salmonella</a:t>
            </a:r>
            <a:r>
              <a:rPr lang="cs-CZ" dirty="0"/>
              <a:t> </a:t>
            </a:r>
            <a:r>
              <a:rPr lang="cs-CZ" dirty="0" err="1"/>
              <a:t>Typhi</a:t>
            </a:r>
            <a:endParaRPr lang="cs-CZ" dirty="0"/>
          </a:p>
          <a:p>
            <a:r>
              <a:rPr lang="cs-CZ" dirty="0"/>
              <a:t>Odolná vůči mrazu</a:t>
            </a:r>
          </a:p>
          <a:p>
            <a:endParaRPr lang="cs-CZ" dirty="0"/>
          </a:p>
          <a:p>
            <a:r>
              <a:rPr lang="cs-CZ" dirty="0"/>
              <a:t>Inkubační doba: 7 – 20 dní</a:t>
            </a:r>
          </a:p>
          <a:p>
            <a:r>
              <a:rPr lang="cs-CZ" dirty="0"/>
              <a:t>Přenos: kontaminovanou vodou a potravou, příp. fekálně-orálně (zdroj: nemocný člověk nebo </a:t>
            </a:r>
            <a:r>
              <a:rPr lang="cs-CZ" dirty="0" err="1"/>
              <a:t>inaparentní</a:t>
            </a:r>
            <a:r>
              <a:rPr lang="cs-CZ" dirty="0"/>
              <a:t> nosič)</a:t>
            </a:r>
          </a:p>
          <a:p>
            <a:r>
              <a:rPr lang="cs-CZ" dirty="0"/>
              <a:t>V ČR – importovaná nákaza (JV Asie, Afrika, J. Amerika)</a:t>
            </a:r>
          </a:p>
          <a:p>
            <a:r>
              <a:rPr lang="cs-CZ" dirty="0"/>
              <a:t>Klinický obraz: vysoké horečky (bez zimnice), obluzení, bolest hlavy, svalů a kloubů, kašel, vyrážka, zácpa nebo průjem…</a:t>
            </a:r>
          </a:p>
          <a:p>
            <a:r>
              <a:rPr lang="cs-CZ" dirty="0"/>
              <a:t>Prevence očkováním</a:t>
            </a:r>
          </a:p>
          <a:p>
            <a:endParaRPr lang="cs-CZ" sz="1100" dirty="0"/>
          </a:p>
          <a:p>
            <a:pPr marL="72000" indent="0">
              <a:buNone/>
            </a:pPr>
            <a:r>
              <a:rPr lang="cs-CZ" sz="1100" dirty="0"/>
              <a:t>Zdroj obr.: https://today.uconn.edu/2018/11/t-cells-stay-put-key-better-salmonella-vaccine/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4EF123-66FC-B1E0-D913-FD1E741FB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97" r="12998"/>
          <a:stretch/>
        </p:blipFill>
        <p:spPr>
          <a:xfrm>
            <a:off x="8851036" y="443882"/>
            <a:ext cx="2228295" cy="222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08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CCA2E8-F505-B986-EAF8-210C02542A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D51022-A50F-0242-81A9-DDE0FC5FC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2CE5DB-48E9-B3C5-A883-30E2A8CD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4948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Břišní tyfus, nejrizikovější země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DA0AD45-5964-DC91-7B64-592DED556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sz="1100" dirty="0"/>
              <a:t>Zdroj: https://www.cdc.gov/mmwr/volumes/72/wr/pdfs/mm7207a2-H.pdf 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E6B070-A056-D026-3B5D-15616E539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68" t="22524" r="27257" b="26084"/>
          <a:stretch/>
        </p:blipFill>
        <p:spPr>
          <a:xfrm>
            <a:off x="1466749" y="835599"/>
            <a:ext cx="8910059" cy="551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10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4BC325-1186-4BEA-A3C0-BE4D47AD09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147BA5-8CAB-423B-9CDE-1127AAFE79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FAA8F27-A584-4751-A48E-1914430B9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pPr algn="ctr"/>
            <a:r>
              <a:rPr lang="cs-CZ" sz="3200" dirty="0"/>
              <a:t>„Tyfová Mary“, Mary </a:t>
            </a:r>
            <a:r>
              <a:rPr lang="cs-CZ" sz="3200" dirty="0" err="1"/>
              <a:t>Mallon</a:t>
            </a:r>
            <a:r>
              <a:rPr lang="cs-CZ" sz="3200" dirty="0"/>
              <a:t> (1869 – 1938)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770C116-8EE9-4496-A65A-6F8413BA1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69506"/>
            <a:ext cx="10753200" cy="5210493"/>
          </a:xfrm>
        </p:spPr>
        <p:txBody>
          <a:bodyPr/>
          <a:lstStyle/>
          <a:p>
            <a:pPr algn="l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irská přistěhovalkyně do USA, kuchařka, 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nosička bakterie břišního tyfu (</a:t>
            </a:r>
            <a:r>
              <a:rPr lang="cs-CZ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Salmonella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Typhi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pracovala v mnoha "lepších" rodinách v NY; specialita - broskvová zmrzlina...</a:t>
            </a:r>
          </a:p>
          <a:p>
            <a:pPr algn="l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několikrát v izolaci, propuštěna po místopřísežném prohlášení, že už nikdy nebude vařit pro jiné...</a:t>
            </a:r>
          </a:p>
          <a:p>
            <a:pPr algn="l"/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nakazila min.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51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lidí, z nichž 3 zemřeli</a:t>
            </a:r>
            <a:b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2000" indent="0" algn="l">
              <a:buNone/>
            </a:pPr>
            <a:endParaRPr lang="cs-CZ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2000" indent="0" algn="l">
              <a:buNone/>
            </a:pPr>
            <a:r>
              <a:rPr lang="cs-CZ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Zdroj : </a:t>
            </a:r>
            <a:r>
              <a:rPr lang="cs-CZ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2"/>
              </a:rPr>
              <a:t>https://www.ncbi.nlm.nih.gov/pmc/articles/PMC3959940/</a:t>
            </a:r>
            <a:r>
              <a:rPr lang="cs-CZ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https://www.britannica.com/biography/</a:t>
            </a:r>
            <a:r>
              <a:rPr lang="cs-CZ" sz="11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Typhoid</a:t>
            </a:r>
            <a:r>
              <a:rPr lang="cs-CZ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-Mary</a:t>
            </a:r>
            <a:r>
              <a:rPr lang="cs-CZ" sz="11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https://www.coalitionagainsttyphoid.org/typhoid-marys-missing-ingredient/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0D15F2-889A-4BB6-B300-4FA558FD3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243" y="3733199"/>
            <a:ext cx="3277911" cy="26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23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01871-37B3-42CC-8DFA-53D5BE149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206"/>
            <a:ext cx="10515600" cy="682440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Cholera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3AE3CC-9D39-49A9-B749-C4F50AA3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6544"/>
            <a:ext cx="10515600" cy="5468644"/>
          </a:xfrm>
        </p:spPr>
        <p:txBody>
          <a:bodyPr>
            <a:normAutofit/>
          </a:bodyPr>
          <a:lstStyle/>
          <a:p>
            <a:r>
              <a:rPr lang="cs-CZ" dirty="0" err="1"/>
              <a:t>Antroponóza</a:t>
            </a:r>
            <a:r>
              <a:rPr lang="cs-CZ" dirty="0"/>
              <a:t>, </a:t>
            </a:r>
            <a:r>
              <a:rPr lang="cs-CZ" i="1" dirty="0"/>
              <a:t>Vibrio </a:t>
            </a:r>
            <a:r>
              <a:rPr lang="cs-CZ" i="1" dirty="0" err="1"/>
              <a:t>cholerae</a:t>
            </a:r>
            <a:r>
              <a:rPr lang="cs-CZ" i="1" dirty="0"/>
              <a:t>, </a:t>
            </a:r>
            <a:r>
              <a:rPr lang="cs-CZ" dirty="0"/>
              <a:t>G-, adaptace na vodu (citlivé na vyschnutí)</a:t>
            </a:r>
          </a:p>
          <a:p>
            <a:r>
              <a:rPr lang="cs-CZ" dirty="0"/>
              <a:t>Snáší mráz několik týdnů</a:t>
            </a:r>
          </a:p>
          <a:p>
            <a:endParaRPr lang="cs-CZ" dirty="0"/>
          </a:p>
          <a:p>
            <a:r>
              <a:rPr lang="cs-CZ" dirty="0"/>
              <a:t>Inkubační doba: 12 hodin – 5 dní (průměrně 2 dny)</a:t>
            </a:r>
          </a:p>
          <a:p>
            <a:r>
              <a:rPr lang="cs-CZ" dirty="0"/>
              <a:t>Přenos: hl. </a:t>
            </a:r>
            <a:r>
              <a:rPr lang="cs-CZ" b="1" dirty="0"/>
              <a:t>kontaminovaná voda </a:t>
            </a:r>
            <a:r>
              <a:rPr lang="cs-CZ" dirty="0"/>
              <a:t>(a potraviny v ní omývané, led) ev. mořské plody, vzácně fekálně-orálně (zdroj: nemocný nebo nosič)</a:t>
            </a:r>
          </a:p>
          <a:p>
            <a:r>
              <a:rPr lang="cs-CZ" dirty="0"/>
              <a:t>Typický klinický obraz: náhlý začátek bez křečí v břiše, vodnatý průjem (enterotoxin), zvracení někdy až po průjmu, riziko rychlé </a:t>
            </a:r>
            <a:r>
              <a:rPr lang="cs-CZ" b="1" dirty="0"/>
              <a:t>dehydratace</a:t>
            </a:r>
            <a:r>
              <a:rPr lang="cs-CZ" dirty="0"/>
              <a:t> (hl. malé děti) </a:t>
            </a:r>
          </a:p>
          <a:p>
            <a:r>
              <a:rPr lang="cs-CZ" dirty="0"/>
              <a:t>Prevence: očkování</a:t>
            </a:r>
          </a:p>
        </p:txBody>
      </p:sp>
    </p:spTree>
    <p:extLst>
      <p:ext uri="{BB962C8B-B14F-4D97-AF65-F5344CB8AC3E}">
        <p14:creationId xmlns:p14="http://schemas.microsoft.com/office/powerpoint/2010/main" val="3689012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D4D65C5E-ED42-1C96-4690-799B3DAAE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459" t="17450" r="25486" b="30788"/>
          <a:stretch/>
        </p:blipFill>
        <p:spPr>
          <a:xfrm>
            <a:off x="1171855" y="917441"/>
            <a:ext cx="9129440" cy="5310557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6D177F-6BA9-B06A-6354-1F8A5C5E09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F294E6F-BADD-454C-9C31-CCCB6B436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044EB2-A612-8BED-179D-9C3982B5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311746"/>
            <a:ext cx="10753200" cy="451576"/>
          </a:xfrm>
        </p:spPr>
        <p:txBody>
          <a:bodyPr/>
          <a:lstStyle/>
          <a:p>
            <a:pPr algn="ctr"/>
            <a:r>
              <a:rPr lang="cs-CZ" sz="3400" dirty="0"/>
              <a:t>Vybrané alimentární nákazy v ČR (SZÚ)</a:t>
            </a: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627EF65B-E9A5-CA11-9F88-6BF36354475A}"/>
              </a:ext>
            </a:extLst>
          </p:cNvPr>
          <p:cNvCxnSpPr/>
          <p:nvPr/>
        </p:nvCxnSpPr>
        <p:spPr bwMode="auto">
          <a:xfrm>
            <a:off x="2223860" y="6135948"/>
            <a:ext cx="68801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E168D56D-F8D5-D458-F9FA-39F586C828AC}"/>
              </a:ext>
            </a:extLst>
          </p:cNvPr>
          <p:cNvCxnSpPr/>
          <p:nvPr/>
        </p:nvCxnSpPr>
        <p:spPr bwMode="auto">
          <a:xfrm>
            <a:off x="2223860" y="3170808"/>
            <a:ext cx="130501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0325FAE4-D6D0-E985-7EDF-81D0FF3FF9C5}"/>
              </a:ext>
            </a:extLst>
          </p:cNvPr>
          <p:cNvCxnSpPr/>
          <p:nvPr/>
        </p:nvCxnSpPr>
        <p:spPr bwMode="auto">
          <a:xfrm>
            <a:off x="2257151" y="2487228"/>
            <a:ext cx="65472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17A8A5E-BB91-0D88-5768-85F97B2FCB78}"/>
              </a:ext>
            </a:extLst>
          </p:cNvPr>
          <p:cNvCxnSpPr/>
          <p:nvPr/>
        </p:nvCxnSpPr>
        <p:spPr bwMode="auto">
          <a:xfrm>
            <a:off x="2223860" y="4649488"/>
            <a:ext cx="143374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4E06704-6DA0-D90E-B1E8-9281FA78A89D}"/>
              </a:ext>
            </a:extLst>
          </p:cNvPr>
          <p:cNvCxnSpPr/>
          <p:nvPr/>
        </p:nvCxnSpPr>
        <p:spPr bwMode="auto">
          <a:xfrm>
            <a:off x="2223860" y="2283040"/>
            <a:ext cx="86556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CF39AAB-ED84-94C1-6A60-17476C14BAC2}"/>
              </a:ext>
            </a:extLst>
          </p:cNvPr>
          <p:cNvCxnSpPr/>
          <p:nvPr/>
        </p:nvCxnSpPr>
        <p:spPr bwMode="auto">
          <a:xfrm>
            <a:off x="2223860" y="2059619"/>
            <a:ext cx="123843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4773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sk-SK" dirty="0"/>
              <a:t>Kontaminace potravin</a:t>
            </a:r>
            <a:endParaRPr lang="sk-SK" altLang="sk-SK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1138054" y="1681163"/>
            <a:ext cx="4040187" cy="639762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3200" dirty="0"/>
              <a:t>primární</a:t>
            </a:r>
            <a:endParaRPr lang="sk-SK" sz="3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endParaRPr lang="cs-CZ" b="1" dirty="0"/>
          </a:p>
          <a:p>
            <a:pPr eaLnBrk="1" hangingPunct="1">
              <a:defRPr/>
            </a:pPr>
            <a:r>
              <a:rPr lang="cs-CZ" dirty="0"/>
              <a:t>potraviny živočišného původu vyrobené z masa a produktů (mléko, maso) primárně infikovaných hospodářských zvířat </a:t>
            </a:r>
            <a:r>
              <a:rPr lang="cs-CZ" dirty="0" err="1"/>
              <a:t>inaparentně</a:t>
            </a:r>
            <a:r>
              <a:rPr lang="cs-CZ" dirty="0"/>
              <a:t> infikovaných či kolonizovaných, např. drůbež, plody moře          </a:t>
            </a:r>
            <a:endParaRPr lang="sk-SK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172200" y="1500296"/>
            <a:ext cx="5183188" cy="823912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3200" dirty="0"/>
              <a:t>sekundární</a:t>
            </a:r>
            <a:endParaRPr lang="sk-SK" sz="3200" dirty="0"/>
          </a:p>
        </p:txBody>
      </p:sp>
      <p:sp>
        <p:nvSpPr>
          <p:cNvPr id="5126" name="Zástupný symbol pro obsah 6"/>
          <p:cNvSpPr>
            <a:spLocks noGrp="1" noChangeArrowheads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endParaRPr lang="cs-CZ" altLang="sk-SK" b="1" dirty="0"/>
          </a:p>
          <a:p>
            <a:pPr eaLnBrk="1" hangingPunct="1"/>
            <a:r>
              <a:rPr lang="cs-CZ" altLang="sk-SK" dirty="0"/>
              <a:t>fekální kontaminace potraviny člověkem nebo zvířetem v jakékoli fázi pěstování, zpracování, distribuce, prodeje, domácího skladování a kulinářské úpravy </a:t>
            </a:r>
            <a:endParaRPr lang="sk-SK" altLang="sk-SK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199" y="329616"/>
            <a:ext cx="10515600" cy="54927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sk-SK" dirty="0"/>
              <a:t>Původci alimentárních nákaz: viry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211" y="1047565"/>
            <a:ext cx="11061577" cy="564619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altLang="sk-SK" sz="2400" b="1" dirty="0" err="1"/>
              <a:t>Rotaviry</a:t>
            </a:r>
            <a:r>
              <a:rPr lang="cs-CZ" altLang="sk-SK" sz="2400" b="1" dirty="0"/>
              <a:t> </a:t>
            </a:r>
          </a:p>
          <a:p>
            <a:pPr marL="72000" indent="0">
              <a:buNone/>
              <a:defRPr/>
            </a:pPr>
            <a:r>
              <a:rPr lang="cs-CZ" altLang="sk-SK" sz="2400" dirty="0"/>
              <a:t>-</a:t>
            </a:r>
            <a:r>
              <a:rPr lang="cs-CZ" altLang="sk-SK" sz="2400" b="1" dirty="0"/>
              <a:t> </a:t>
            </a:r>
            <a:r>
              <a:rPr lang="cs-CZ" altLang="sk-SK" sz="2400" dirty="0"/>
              <a:t>hl. </a:t>
            </a:r>
            <a:r>
              <a:rPr lang="cs-CZ" altLang="sk-SK" sz="2400" b="1" dirty="0"/>
              <a:t>děti do 2 let</a:t>
            </a:r>
            <a:r>
              <a:rPr lang="cs-CZ" altLang="sk-SK" sz="2400" dirty="0"/>
              <a:t>!</a:t>
            </a:r>
          </a:p>
          <a:p>
            <a:pPr marL="0" indent="0">
              <a:buNone/>
              <a:defRPr/>
            </a:pPr>
            <a:r>
              <a:rPr lang="cs-CZ" altLang="sk-SK" sz="2400" dirty="0"/>
              <a:t> - vysoce nakažlivé (infekční dávka 10 – 100 virionů!), odolné v prostředí</a:t>
            </a:r>
          </a:p>
          <a:p>
            <a:pPr marL="0" indent="0">
              <a:buNone/>
              <a:defRPr/>
            </a:pPr>
            <a:r>
              <a:rPr lang="cs-CZ" altLang="sk-SK" sz="2400" dirty="0"/>
              <a:t> - v ČR typická sezónnost: zimní období a časné jaro</a:t>
            </a:r>
          </a:p>
          <a:p>
            <a:pPr marL="0" indent="0">
              <a:buNone/>
              <a:defRPr/>
            </a:pPr>
            <a:r>
              <a:rPr lang="cs-CZ" altLang="sk-SK" sz="2400" dirty="0"/>
              <a:t> - existují perorální vakcíny (</a:t>
            </a:r>
            <a:r>
              <a:rPr lang="cs-CZ" altLang="sk-SK" sz="2400" dirty="0" err="1"/>
              <a:t>Rotarix</a:t>
            </a:r>
            <a:r>
              <a:rPr lang="cs-CZ" altLang="sk-SK" sz="2400" dirty="0"/>
              <a:t>, </a:t>
            </a:r>
            <a:r>
              <a:rPr lang="cs-CZ" altLang="sk-SK" sz="2400" dirty="0" err="1"/>
              <a:t>Rotateq</a:t>
            </a:r>
            <a:r>
              <a:rPr lang="cs-CZ" altLang="sk-SK" sz="2400" dirty="0"/>
              <a:t>)</a:t>
            </a:r>
          </a:p>
          <a:p>
            <a:pPr marL="0" indent="0">
              <a:buNone/>
              <a:defRPr/>
            </a:pPr>
            <a:r>
              <a:rPr lang="cs-CZ" altLang="sk-SK" sz="2400" dirty="0"/>
              <a:t> - inkubační doba: 1 – 3 dny</a:t>
            </a:r>
          </a:p>
          <a:p>
            <a:pPr>
              <a:defRPr/>
            </a:pPr>
            <a:r>
              <a:rPr lang="cs-CZ" altLang="sk-SK" sz="2400" b="1" dirty="0" err="1"/>
              <a:t>noroviry</a:t>
            </a:r>
            <a:r>
              <a:rPr lang="cs-CZ" altLang="sk-SK" sz="2400" dirty="0"/>
              <a:t> (</a:t>
            </a:r>
            <a:r>
              <a:rPr lang="cs-CZ" altLang="sk-SK" sz="2400" dirty="0" err="1"/>
              <a:t>Norwalk-like</a:t>
            </a:r>
            <a:r>
              <a:rPr lang="cs-CZ" altLang="sk-SK" sz="2400" dirty="0"/>
              <a:t> virus) - hl. větší děti</a:t>
            </a:r>
          </a:p>
          <a:p>
            <a:pPr>
              <a:defRPr/>
            </a:pPr>
            <a:r>
              <a:rPr lang="cs-CZ" altLang="sk-SK" sz="2400" dirty="0"/>
              <a:t>adenoviry, </a:t>
            </a:r>
            <a:r>
              <a:rPr lang="cs-CZ" altLang="sk-SK" sz="2400" dirty="0" err="1"/>
              <a:t>astroviry</a:t>
            </a:r>
            <a:r>
              <a:rPr lang="cs-CZ" altLang="sk-SK" sz="2400" dirty="0"/>
              <a:t>… </a:t>
            </a:r>
            <a:endParaRPr lang="cs-CZ" altLang="sk-SK" sz="2400" b="1" dirty="0"/>
          </a:p>
          <a:p>
            <a:pPr>
              <a:defRPr/>
            </a:pPr>
            <a:r>
              <a:rPr lang="cs-CZ" altLang="sk-SK" sz="2400" dirty="0"/>
              <a:t>virus hepatitidy A (</a:t>
            </a:r>
            <a:r>
              <a:rPr lang="cs-CZ" altLang="sk-SK" sz="2400" b="1" dirty="0"/>
              <a:t>hl. děti </a:t>
            </a:r>
            <a:r>
              <a:rPr lang="cs-CZ" altLang="sk-SK" sz="2400" dirty="0"/>
              <a:t>a mladí dospělí)</a:t>
            </a:r>
          </a:p>
          <a:p>
            <a:pPr>
              <a:defRPr/>
            </a:pPr>
            <a:r>
              <a:rPr lang="cs-CZ" altLang="sk-SK" sz="2400" dirty="0"/>
              <a:t>virus hepatitidy E </a:t>
            </a:r>
          </a:p>
          <a:p>
            <a:pPr marL="0" lvl="1" indent="0">
              <a:lnSpc>
                <a:spcPts val="3600"/>
              </a:lnSpc>
              <a:buNone/>
              <a:defRPr/>
            </a:pPr>
            <a:r>
              <a:rPr lang="cs-CZ" altLang="sk-SK" sz="2400" dirty="0"/>
              <a:t>U virových nákaz převažuje přenos </a:t>
            </a:r>
            <a:r>
              <a:rPr lang="cs-CZ" altLang="sk-SK" sz="2400" b="1" dirty="0"/>
              <a:t>fekálně-orální</a:t>
            </a:r>
            <a:r>
              <a:rPr lang="cs-CZ" altLang="sk-SK" sz="2400" dirty="0"/>
              <a:t> (přímo, zdrojem je člověk), je možná i kontaminace plodů moře, ovoce…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1073058"/>
          </a:xfrm>
        </p:spPr>
        <p:txBody>
          <a:bodyPr/>
          <a:lstStyle/>
          <a:p>
            <a:pPr algn="ctr" eaLnBrk="1" hangingPunct="1"/>
            <a:r>
              <a:rPr lang="cs-CZ" altLang="sk-SK" dirty="0"/>
              <a:t>Parazitární původci alimentárních nákaz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214" y="1341437"/>
            <a:ext cx="10102788" cy="488180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altLang="sk-SK" sz="2400" b="1" dirty="0"/>
              <a:t>Protozoa</a:t>
            </a:r>
            <a:r>
              <a:rPr lang="cs-CZ" altLang="sk-SK" sz="2400" dirty="0"/>
              <a:t>:</a:t>
            </a:r>
          </a:p>
          <a:p>
            <a:pPr marL="990600" lvl="1" indent="-533400">
              <a:lnSpc>
                <a:spcPts val="3600"/>
              </a:lnSpc>
              <a:defRPr/>
            </a:pPr>
            <a:r>
              <a:rPr lang="cs-CZ" altLang="sk-SK" sz="2400" i="1" dirty="0" err="1"/>
              <a:t>Giardia</a:t>
            </a:r>
            <a:r>
              <a:rPr lang="cs-CZ" altLang="sk-SK" sz="2400" i="1" dirty="0"/>
              <a:t> </a:t>
            </a:r>
            <a:r>
              <a:rPr lang="cs-CZ" altLang="sk-SK" sz="2400" i="1" dirty="0" err="1"/>
              <a:t>intestinalis</a:t>
            </a:r>
            <a:r>
              <a:rPr lang="cs-CZ" altLang="sk-SK" sz="2400" i="1" dirty="0"/>
              <a:t>, </a:t>
            </a:r>
            <a:r>
              <a:rPr lang="cs-CZ" altLang="sk-SK" sz="2400" i="1" dirty="0" err="1"/>
              <a:t>Entamoeba</a:t>
            </a:r>
            <a:r>
              <a:rPr lang="cs-CZ" altLang="sk-SK" sz="2400" i="1" dirty="0"/>
              <a:t> </a:t>
            </a:r>
            <a:r>
              <a:rPr lang="cs-CZ" altLang="sk-SK" sz="2400" i="1" dirty="0" err="1"/>
              <a:t>histolytica</a:t>
            </a:r>
            <a:r>
              <a:rPr lang="cs-CZ" altLang="sk-SK" sz="2400" i="1" dirty="0"/>
              <a:t>, </a:t>
            </a:r>
            <a:r>
              <a:rPr lang="cs-CZ" altLang="sk-SK" sz="2400" b="1" i="1" dirty="0" err="1"/>
              <a:t>Toxoplasma</a:t>
            </a:r>
            <a:r>
              <a:rPr lang="cs-CZ" altLang="sk-SK" sz="2400" b="1" i="1" dirty="0"/>
              <a:t> </a:t>
            </a:r>
            <a:r>
              <a:rPr lang="cs-CZ" altLang="sk-SK" sz="2400" b="1" i="1" dirty="0" err="1"/>
              <a:t>gondii</a:t>
            </a:r>
            <a:endParaRPr lang="cs-CZ" altLang="sk-SK" sz="2400" b="1" i="1" dirty="0"/>
          </a:p>
          <a:p>
            <a:pPr marL="0" indent="0">
              <a:buNone/>
              <a:defRPr/>
            </a:pPr>
            <a:r>
              <a:rPr lang="cs-CZ" altLang="sk-SK" sz="2400" b="1" dirty="0"/>
              <a:t>Helminti</a:t>
            </a:r>
            <a:r>
              <a:rPr lang="cs-CZ" altLang="sk-SK" sz="2400" dirty="0"/>
              <a:t>:  </a:t>
            </a:r>
          </a:p>
          <a:p>
            <a:pPr lvl="1" eaLnBrk="1" hangingPunct="1">
              <a:lnSpc>
                <a:spcPts val="3600"/>
              </a:lnSpc>
              <a:defRPr/>
            </a:pPr>
            <a:r>
              <a:rPr lang="cs-CZ" altLang="sk-SK" sz="2400" dirty="0"/>
              <a:t>   </a:t>
            </a:r>
            <a:r>
              <a:rPr lang="cs-CZ" altLang="sk-SK" sz="2400" b="1" i="1" dirty="0" err="1"/>
              <a:t>Taenia</a:t>
            </a:r>
            <a:r>
              <a:rPr lang="cs-CZ" altLang="sk-SK" sz="2400" b="1" i="1" dirty="0"/>
              <a:t> </a:t>
            </a:r>
            <a:r>
              <a:rPr lang="cs-CZ" altLang="sk-SK" sz="2400" b="1" i="1" dirty="0" err="1"/>
              <a:t>saginata</a:t>
            </a:r>
            <a:r>
              <a:rPr lang="cs-CZ" altLang="sk-SK" sz="2400" b="1" i="1" dirty="0"/>
              <a:t> </a:t>
            </a:r>
            <a:r>
              <a:rPr lang="cs-CZ" altLang="sk-SK" sz="2400" dirty="0"/>
              <a:t>(Tasemnice bezbranná) –  skot</a:t>
            </a:r>
          </a:p>
          <a:p>
            <a:pPr lvl="1" eaLnBrk="1" hangingPunct="1">
              <a:lnSpc>
                <a:spcPts val="3600"/>
              </a:lnSpc>
              <a:defRPr/>
            </a:pPr>
            <a:r>
              <a:rPr lang="cs-CZ" altLang="sk-SK" sz="2400" dirty="0"/>
              <a:t>   </a:t>
            </a:r>
            <a:r>
              <a:rPr lang="cs-CZ" altLang="sk-SK" sz="2400" b="1" i="1" dirty="0" err="1"/>
              <a:t>Taenia</a:t>
            </a:r>
            <a:r>
              <a:rPr lang="cs-CZ" altLang="sk-SK" sz="2400" b="1" i="1" dirty="0"/>
              <a:t> </a:t>
            </a:r>
            <a:r>
              <a:rPr lang="cs-CZ" altLang="sk-SK" sz="2400" b="1" i="1" dirty="0" err="1"/>
              <a:t>solium</a:t>
            </a:r>
            <a:r>
              <a:rPr lang="cs-CZ" altLang="sk-SK" sz="2400" b="1" i="1" dirty="0"/>
              <a:t> </a:t>
            </a:r>
            <a:r>
              <a:rPr lang="cs-CZ" altLang="sk-SK" sz="2400" dirty="0"/>
              <a:t>(Tasemnice </a:t>
            </a:r>
            <a:r>
              <a:rPr lang="cs-CZ" altLang="sk-SK" sz="2400" dirty="0" err="1"/>
              <a:t>dlouhočlenná</a:t>
            </a:r>
            <a:r>
              <a:rPr lang="cs-CZ" altLang="sk-SK" sz="2400" dirty="0"/>
              <a:t>) – prase </a:t>
            </a:r>
          </a:p>
          <a:p>
            <a:pPr marL="0" indent="0">
              <a:buNone/>
              <a:defRPr/>
            </a:pPr>
            <a:r>
              <a:rPr lang="cs-CZ" altLang="sk-SK" sz="2400" b="1" dirty="0" err="1"/>
              <a:t>Nematoda</a:t>
            </a:r>
            <a:r>
              <a:rPr lang="cs-CZ" altLang="sk-SK" sz="2400" b="1" dirty="0"/>
              <a:t> </a:t>
            </a:r>
            <a:r>
              <a:rPr lang="cs-CZ" altLang="sk-SK" sz="2400" dirty="0"/>
              <a:t>(hlístice):</a:t>
            </a:r>
          </a:p>
          <a:p>
            <a:pPr marL="990600" lvl="1" indent="-533400">
              <a:lnSpc>
                <a:spcPts val="3600"/>
              </a:lnSpc>
              <a:defRPr/>
            </a:pPr>
            <a:r>
              <a:rPr lang="cs-CZ" altLang="sk-SK" sz="2400" i="1" dirty="0" err="1"/>
              <a:t>Ascaris</a:t>
            </a:r>
            <a:r>
              <a:rPr lang="cs-CZ" altLang="sk-SK" sz="2400" i="1" dirty="0"/>
              <a:t> </a:t>
            </a:r>
            <a:r>
              <a:rPr lang="cs-CZ" altLang="sk-SK" sz="2400" i="1" dirty="0" err="1"/>
              <a:t>lumbricoides</a:t>
            </a:r>
            <a:r>
              <a:rPr lang="cs-CZ" altLang="sk-SK" sz="2400" i="1" dirty="0"/>
              <a:t> </a:t>
            </a:r>
            <a:r>
              <a:rPr lang="cs-CZ" altLang="sk-SK" sz="2400" dirty="0"/>
              <a:t>(škrkavka)</a:t>
            </a:r>
          </a:p>
          <a:p>
            <a:pPr marL="990600" lvl="1" indent="-533400">
              <a:lnSpc>
                <a:spcPts val="3600"/>
              </a:lnSpc>
              <a:defRPr/>
            </a:pPr>
            <a:r>
              <a:rPr lang="cs-CZ" altLang="sk-SK" sz="2400" b="1" i="1" dirty="0" err="1"/>
              <a:t>Enterobius</a:t>
            </a:r>
            <a:r>
              <a:rPr lang="cs-CZ" altLang="sk-SK" sz="2400" b="1" i="1" dirty="0"/>
              <a:t> </a:t>
            </a:r>
            <a:r>
              <a:rPr lang="cs-CZ" altLang="sk-SK" sz="2400" b="1" i="1" dirty="0" err="1"/>
              <a:t>vermicularis</a:t>
            </a:r>
            <a:r>
              <a:rPr lang="cs-CZ" altLang="sk-SK" sz="2400" b="1" i="1" dirty="0"/>
              <a:t> </a:t>
            </a:r>
            <a:r>
              <a:rPr lang="cs-CZ" altLang="sk-SK" sz="2400" dirty="0"/>
              <a:t>(roup dětský)</a:t>
            </a:r>
          </a:p>
          <a:p>
            <a:pPr marL="990600" lvl="1" indent="-533400">
              <a:lnSpc>
                <a:spcPts val="3600"/>
              </a:lnSpc>
              <a:defRPr/>
            </a:pPr>
            <a:r>
              <a:rPr lang="cs-CZ" altLang="sk-SK" sz="2400" i="1" dirty="0" err="1"/>
              <a:t>Trichinella</a:t>
            </a:r>
            <a:r>
              <a:rPr lang="cs-CZ" altLang="sk-SK" sz="2400" i="1" dirty="0"/>
              <a:t> </a:t>
            </a:r>
            <a:r>
              <a:rPr lang="cs-CZ" altLang="sk-SK" sz="2400" i="1" dirty="0" err="1"/>
              <a:t>spiralis</a:t>
            </a:r>
            <a:r>
              <a:rPr lang="cs-CZ" altLang="sk-SK" sz="2400" i="1" dirty="0"/>
              <a:t> </a:t>
            </a:r>
            <a:r>
              <a:rPr lang="cs-CZ" altLang="sk-SK" sz="2400" dirty="0"/>
              <a:t>(svalovec stočený)</a:t>
            </a:r>
          </a:p>
          <a:p>
            <a:pPr marL="990600" lvl="1" indent="-533400">
              <a:lnSpc>
                <a:spcPts val="3600"/>
              </a:lnSpc>
              <a:defRPr/>
            </a:pPr>
            <a:r>
              <a:rPr lang="cs-CZ" altLang="sk-SK" sz="2400" i="1" dirty="0" err="1"/>
              <a:t>Trichuris</a:t>
            </a:r>
            <a:r>
              <a:rPr lang="cs-CZ" altLang="sk-SK" sz="2400" i="1" dirty="0"/>
              <a:t> </a:t>
            </a:r>
            <a:r>
              <a:rPr lang="cs-CZ" altLang="sk-SK" sz="2400" i="1" dirty="0" err="1"/>
              <a:t>trichiura</a:t>
            </a:r>
            <a:r>
              <a:rPr lang="cs-CZ" altLang="sk-SK" sz="2400" i="1" dirty="0"/>
              <a:t> </a:t>
            </a:r>
            <a:r>
              <a:rPr lang="cs-CZ" altLang="sk-SK" sz="2400" dirty="0"/>
              <a:t>(</a:t>
            </a:r>
            <a:r>
              <a:rPr lang="cs-CZ" altLang="sk-SK" sz="2400" dirty="0" err="1"/>
              <a:t>tenkohlavec</a:t>
            </a:r>
            <a:r>
              <a:rPr lang="cs-CZ" altLang="sk-SK" sz="2400" dirty="0"/>
              <a:t> lidský)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D7112A-1015-1C4E-A0A5-A3DDADB2D1F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8074" y="630832"/>
            <a:ext cx="5220000" cy="271576"/>
          </a:xfrm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Taenia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saginata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Člověk: pouze definitivní hostitel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1BBB18-F3EB-401B-A76A-1E520D24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74" y="141899"/>
            <a:ext cx="10753200" cy="451576"/>
          </a:xfrm>
        </p:spPr>
        <p:txBody>
          <a:bodyPr>
            <a:normAutofit/>
          </a:bodyPr>
          <a:lstStyle/>
          <a:p>
            <a:pPr algn="ctr"/>
            <a:r>
              <a:rPr lang="cs-CZ" sz="2400" dirty="0"/>
              <a:t>Tasemnice – rozdíly v životním cyklu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1C112A2-2C79-1B43-A907-FF2D3DAC7C9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77800" y="653178"/>
            <a:ext cx="5493474" cy="527552"/>
          </a:xfrm>
        </p:spPr>
        <p:txBody>
          <a:bodyPr/>
          <a:lstStyle/>
          <a:p>
            <a:r>
              <a:rPr lang="cs-CZ" sz="2000" dirty="0" err="1">
                <a:solidFill>
                  <a:schemeClr val="tx1"/>
                </a:solidFill>
              </a:rPr>
              <a:t>Taenia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solium</a:t>
            </a:r>
            <a:endParaRPr lang="cs-CZ" sz="2000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Člověk: definitivní hostitel nebo/a mezihostitel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CA1D4-BAC6-436B-AB9E-74BB24D2CF81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48575" y="1701505"/>
            <a:ext cx="5493475" cy="50145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endParaRPr lang="cs-CZ" sz="11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1600" dirty="0"/>
              <a:t>Zdroje: </a:t>
            </a:r>
            <a:r>
              <a:rPr lang="cs-CZ" sz="1600" dirty="0">
                <a:hlinkClick r:id="rId2"/>
              </a:rPr>
              <a:t>https://cs.m.wikipedia.org/wiki/</a:t>
            </a:r>
            <a:r>
              <a:rPr lang="cs-CZ" sz="1600" dirty="0" err="1">
                <a:hlinkClick r:id="rId2"/>
              </a:rPr>
              <a:t>Soubor:Taenia_saginata_LifeCycle.gif</a:t>
            </a:r>
            <a:r>
              <a:rPr lang="cs-CZ" sz="1600" dirty="0"/>
              <a:t>, https://cs.wikipedia.org/wiki/Tasemnice_dlouho%C4%8Dlenn%C3%A1#/media/Soubor:Life_cycle.gif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36196A6-BA2A-E338-2A97-D3BD7ED0BA82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5977800" y="1292993"/>
            <a:ext cx="5493475" cy="52942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4BED07-D2BA-17A6-C218-93738592B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44" y="1362871"/>
            <a:ext cx="4428560" cy="54289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07D27F7-6ABF-826C-B131-0CEBFD8FA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54" y="1541568"/>
            <a:ext cx="5257800" cy="436878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8170A9E-3A78-F3BB-D45A-47C45630A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180509" y="705738"/>
            <a:ext cx="657133" cy="6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54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AC306-E071-494F-BFD5-224E102AF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8575"/>
            <a:ext cx="9823882" cy="621438"/>
          </a:xfrm>
        </p:spPr>
        <p:txBody>
          <a:bodyPr>
            <a:normAutofit/>
          </a:bodyPr>
          <a:lstStyle/>
          <a:p>
            <a:pPr algn="ctr"/>
            <a:r>
              <a:rPr lang="cs-CZ" sz="3600" i="1" dirty="0" err="1"/>
              <a:t>Toxoplasma</a:t>
            </a:r>
            <a:r>
              <a:rPr lang="cs-CZ" sz="3600" i="1" dirty="0"/>
              <a:t> </a:t>
            </a:r>
            <a:r>
              <a:rPr lang="cs-CZ" sz="3600" i="1" dirty="0" err="1"/>
              <a:t>gondii</a:t>
            </a:r>
            <a:r>
              <a:rPr lang="cs-CZ" sz="3600" i="1" dirty="0"/>
              <a:t>, </a:t>
            </a:r>
            <a:r>
              <a:rPr lang="cs-CZ" sz="3600" dirty="0" err="1"/>
              <a:t>morbus</a:t>
            </a:r>
            <a:r>
              <a:rPr lang="cs-CZ" sz="3600" dirty="0"/>
              <a:t> Janků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7FA88B-BF97-46A4-9E5B-56E48204B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156" y="1167412"/>
            <a:ext cx="10392054" cy="5624004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cs-CZ" sz="2600" dirty="0"/>
              <a:t>Parazitický intracelulární prvok, oportunní nákazy</a:t>
            </a:r>
          </a:p>
          <a:p>
            <a:pPr>
              <a:lnSpc>
                <a:spcPts val="3200"/>
              </a:lnSpc>
              <a:buFontTx/>
              <a:buChar char="-"/>
            </a:pPr>
            <a:r>
              <a:rPr lang="cs-CZ" sz="2600" dirty="0"/>
              <a:t>definitivní hostitel: kočkovité šelmy</a:t>
            </a:r>
          </a:p>
          <a:p>
            <a:pPr>
              <a:lnSpc>
                <a:spcPts val="3200"/>
              </a:lnSpc>
              <a:buFontTx/>
              <a:buChar char="-"/>
            </a:pPr>
            <a:r>
              <a:rPr lang="cs-CZ" sz="2600" dirty="0"/>
              <a:t>mezihostitel: různá zvířata (myši, drůbež, skot, prase…) a člověk</a:t>
            </a:r>
          </a:p>
          <a:p>
            <a:pPr>
              <a:lnSpc>
                <a:spcPts val="3200"/>
              </a:lnSpc>
              <a:buFontTx/>
              <a:buChar char="-"/>
            </a:pPr>
            <a:endParaRPr lang="cs-CZ" sz="2600" dirty="0"/>
          </a:p>
          <a:p>
            <a:pPr>
              <a:lnSpc>
                <a:spcPts val="3200"/>
              </a:lnSpc>
            </a:pPr>
            <a:r>
              <a:rPr lang="cs-CZ" sz="2600" dirty="0"/>
              <a:t>Nákaza: </a:t>
            </a:r>
          </a:p>
          <a:p>
            <a:pPr>
              <a:lnSpc>
                <a:spcPts val="3200"/>
              </a:lnSpc>
              <a:buFontTx/>
              <a:buChar char="-"/>
            </a:pPr>
            <a:r>
              <a:rPr lang="cs-CZ" sz="2600" b="1" dirty="0"/>
              <a:t>nedostatečně tepelně upraveným masem </a:t>
            </a:r>
            <a:r>
              <a:rPr lang="cs-CZ" sz="2600" dirty="0"/>
              <a:t>(s tkáňovými cystami)</a:t>
            </a:r>
          </a:p>
          <a:p>
            <a:pPr>
              <a:lnSpc>
                <a:spcPts val="3200"/>
              </a:lnSpc>
              <a:buFontTx/>
              <a:buChar char="-"/>
            </a:pPr>
            <a:r>
              <a:rPr lang="cs-CZ" sz="2600" dirty="0"/>
              <a:t>oocystami kontaminovaná potrava</a:t>
            </a:r>
          </a:p>
          <a:p>
            <a:pPr>
              <a:lnSpc>
                <a:spcPts val="3200"/>
              </a:lnSpc>
              <a:buFontTx/>
              <a:buChar char="-"/>
            </a:pPr>
            <a:r>
              <a:rPr lang="cs-CZ" sz="2600" dirty="0"/>
              <a:t>kongenitální infekce</a:t>
            </a:r>
          </a:p>
          <a:p>
            <a:pPr>
              <a:lnSpc>
                <a:spcPts val="3200"/>
              </a:lnSpc>
              <a:buFontTx/>
              <a:buChar char="-"/>
            </a:pPr>
            <a:r>
              <a:rPr lang="cs-CZ" sz="2600" dirty="0"/>
              <a:t>transplantací orgánu příjemci…</a:t>
            </a:r>
          </a:p>
          <a:p>
            <a:pPr>
              <a:lnSpc>
                <a:spcPts val="3200"/>
              </a:lnSpc>
            </a:pPr>
            <a:r>
              <a:rPr lang="cs-CZ" sz="2600" dirty="0"/>
              <a:t>Průběh většinou asymptomatický; pozor u </a:t>
            </a:r>
            <a:r>
              <a:rPr lang="cs-CZ" sz="2600" dirty="0" err="1"/>
              <a:t>imunokompromitovaných</a:t>
            </a:r>
            <a:r>
              <a:rPr lang="cs-CZ" sz="2600" dirty="0"/>
              <a:t> a v graviditě (vrozená toxoplazmóza: Sabinovo trias)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100" dirty="0"/>
              <a:t>Zdroj obr.: https://www.google.com/url?sa=i&amp;url=https%3A%2F%2Fportal.fmed.uniba.sk%2Fdownload.php%3Ffid%3D461&amp;psig=AOvVaw3BF8veTCFe0BMF6C1MJNa5&amp;ust=1675591654998000&amp;source=images&amp;cd=vfe&amp;ved=0CAMQjB1qFwoTCPiC9L3P-_wCFQAAAAAdAAAAABAR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20FB595-373A-28DD-3166-F2BA3F0BE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82" t="58252" r="38471" b="9126"/>
          <a:stretch/>
        </p:blipFill>
        <p:spPr>
          <a:xfrm>
            <a:off x="9844912" y="408371"/>
            <a:ext cx="2006037" cy="15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98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1E0D66-5AD6-B4A2-6E4F-B96537D2D1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131812"/>
            <a:ext cx="10971304" cy="492195"/>
          </a:xfrm>
        </p:spPr>
        <p:txBody>
          <a:bodyPr/>
          <a:lstStyle/>
          <a:p>
            <a:pPr lvl="0" algn="ctr"/>
            <a:r>
              <a:rPr lang="cs-CZ" sz="3200" i="1" dirty="0" err="1"/>
              <a:t>Enterobius</a:t>
            </a:r>
            <a:r>
              <a:rPr lang="cs-CZ" sz="3200" i="1" dirty="0"/>
              <a:t> </a:t>
            </a:r>
            <a:r>
              <a:rPr lang="cs-CZ" sz="3200" i="1" dirty="0" err="1"/>
              <a:t>vermicularis</a:t>
            </a:r>
            <a:r>
              <a:rPr lang="cs-CZ" sz="3200" dirty="0"/>
              <a:t>, roup dětský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295F10-DE16-79A3-B15F-6DE38207060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6689" y="658484"/>
            <a:ext cx="10971304" cy="5714309"/>
          </a:xfrm>
        </p:spPr>
        <p:txBody>
          <a:bodyPr/>
          <a:lstStyle/>
          <a:p>
            <a:pPr marL="552938" indent="-552938">
              <a:buFont typeface="Arial" pitchFamily="34"/>
              <a:buChar char="•"/>
            </a:pPr>
            <a:r>
              <a:rPr lang="cs-CZ" sz="2661" dirty="0"/>
              <a:t>nejčastější parazitická střevní infekce mírného a teplého pásu, celosvětový výskyt</a:t>
            </a:r>
          </a:p>
          <a:p>
            <a:endParaRPr lang="cs-CZ" sz="2661" dirty="0"/>
          </a:p>
          <a:p>
            <a:endParaRPr lang="cs-CZ" sz="2661" dirty="0"/>
          </a:p>
          <a:p>
            <a:endParaRPr lang="cs-CZ" sz="2661" dirty="0"/>
          </a:p>
          <a:p>
            <a:endParaRPr lang="cs-CZ" sz="2661" dirty="0"/>
          </a:p>
          <a:p>
            <a:pPr marL="552938" indent="-552938">
              <a:buFont typeface="Arial" pitchFamily="34"/>
              <a:buChar char="•"/>
            </a:pPr>
            <a:r>
              <a:rPr lang="cs-CZ" sz="2661" dirty="0"/>
              <a:t>v ČR 2020: 835, 2021: 780, 2022: 961 (SZÚ)</a:t>
            </a:r>
          </a:p>
          <a:p>
            <a:pPr marL="552938" indent="-552938">
              <a:buFont typeface="Arial" pitchFamily="34"/>
              <a:buChar char="•"/>
            </a:pPr>
            <a:r>
              <a:rPr lang="cs-CZ" sz="2661" b="1" dirty="0"/>
              <a:t>Zdroj: člověk</a:t>
            </a:r>
            <a:r>
              <a:rPr lang="cs-CZ" sz="2661" dirty="0"/>
              <a:t>; nákaza: vajíčky ze stolice nakaženého (přímo, nepřímo) – snadný přenos (rodiny, kolektivy)</a:t>
            </a:r>
          </a:p>
          <a:p>
            <a:pPr marL="552938" indent="-552938">
              <a:buFont typeface="Arial" pitchFamily="34"/>
              <a:buChar char="•"/>
            </a:pPr>
            <a:r>
              <a:rPr lang="cs-CZ" sz="2661" dirty="0"/>
              <a:t>inkubační doba: 1 – 2 měsíce</a:t>
            </a:r>
          </a:p>
          <a:p>
            <a:pPr marL="552938" indent="-552938">
              <a:buFont typeface="Arial" pitchFamily="34"/>
              <a:buChar char="•"/>
            </a:pPr>
            <a:r>
              <a:rPr lang="cs-CZ" sz="2661" dirty="0"/>
              <a:t>samička v noci klade vajíčka kolem řitního otvoru</a:t>
            </a:r>
          </a:p>
          <a:p>
            <a:pPr marL="552938" indent="-552938">
              <a:buFont typeface="Arial" pitchFamily="34"/>
              <a:buChar char="•"/>
            </a:pPr>
            <a:r>
              <a:rPr lang="cs-CZ" sz="2661" dirty="0"/>
              <a:t>klinické projevy: svědění kolem konečníku, někdy střevní </a:t>
            </a:r>
            <a:r>
              <a:rPr lang="cs-CZ" sz="2661" dirty="0" err="1"/>
              <a:t>dyskomfort</a:t>
            </a:r>
            <a:r>
              <a:rPr lang="cs-CZ" sz="2661" dirty="0"/>
              <a:t>, vzácně infekce genitální či močové (vycestování dospělého červa)</a:t>
            </a:r>
          </a:p>
          <a:p>
            <a:pPr lvl="0">
              <a:lnSpc>
                <a:spcPct val="80000"/>
              </a:lnSpc>
            </a:pPr>
            <a:r>
              <a:rPr lang="cs-CZ" sz="1100" dirty="0"/>
              <a:t>Zdroje obr.: </a:t>
            </a:r>
            <a:r>
              <a:rPr lang="cs-CZ" sz="1100" dirty="0">
                <a:hlinkClick r:id="rId2"/>
              </a:rPr>
              <a:t>https://earthmamasworld.com/</a:t>
            </a:r>
            <a:r>
              <a:rPr lang="cs-CZ" sz="1100" dirty="0" err="1">
                <a:hlinkClick r:id="rId2"/>
              </a:rPr>
              <a:t>how</a:t>
            </a:r>
            <a:r>
              <a:rPr lang="cs-CZ" sz="1100" dirty="0">
                <a:hlinkClick r:id="rId2"/>
              </a:rPr>
              <a:t>-to-</a:t>
            </a:r>
            <a:r>
              <a:rPr lang="cs-CZ" sz="1100" dirty="0" err="1">
                <a:hlinkClick r:id="rId2"/>
              </a:rPr>
              <a:t>eliminate</a:t>
            </a:r>
            <a:r>
              <a:rPr lang="cs-CZ" sz="1100" dirty="0">
                <a:hlinkClick r:id="rId2"/>
              </a:rPr>
              <a:t>-</a:t>
            </a:r>
            <a:r>
              <a:rPr lang="cs-CZ" sz="1100" dirty="0" err="1">
                <a:hlinkClick r:id="rId2"/>
              </a:rPr>
              <a:t>pinworms-naturally</a:t>
            </a:r>
            <a:r>
              <a:rPr lang="cs-CZ" sz="1100" dirty="0">
                <a:hlinkClick r:id="rId2"/>
              </a:rPr>
              <a:t>/</a:t>
            </a:r>
            <a:r>
              <a:rPr lang="cs-CZ" sz="1100" dirty="0"/>
              <a:t>, https://www.wikiskripta.eu/w/Enterobi%C3%B3za#/media/Soubor:Enterobius_vermicularis.png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A544A7-EEE7-6FB8-6693-1C9B6AE29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54" t="14440" r="6172"/>
          <a:stretch>
            <a:fillRect/>
          </a:stretch>
        </p:blipFill>
        <p:spPr>
          <a:xfrm>
            <a:off x="4627092" y="1371681"/>
            <a:ext cx="2334636" cy="17875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C57694-209B-5782-F592-B413A4769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112" y="1276165"/>
            <a:ext cx="3226732" cy="21528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8902E-1569-900D-7029-3413917CD4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753" y="273418"/>
            <a:ext cx="10971304" cy="596158"/>
          </a:xfrm>
        </p:spPr>
        <p:txBody>
          <a:bodyPr/>
          <a:lstStyle/>
          <a:p>
            <a:pPr lvl="0" algn="ctr"/>
            <a:r>
              <a:rPr lang="cs-CZ" sz="3870" i="1" dirty="0" err="1"/>
              <a:t>Enterobius</a:t>
            </a:r>
            <a:r>
              <a:rPr lang="cs-CZ" sz="3870" i="1" dirty="0"/>
              <a:t> </a:t>
            </a:r>
            <a:r>
              <a:rPr lang="cs-CZ" sz="3870" i="1" dirty="0" err="1"/>
              <a:t>vermicularis</a:t>
            </a:r>
            <a:r>
              <a:rPr lang="cs-CZ" sz="3870" dirty="0"/>
              <a:t>, životní cyklus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E5AECA-2E89-3C63-8105-E7FF25DB377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753" y="1604401"/>
            <a:ext cx="10971304" cy="5075596"/>
          </a:xfrm>
        </p:spPr>
        <p:txBody>
          <a:bodyPr/>
          <a:lstStyle/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lvl="0">
              <a:lnSpc>
                <a:spcPct val="80000"/>
              </a:lnSpc>
            </a:pPr>
            <a:endParaRPr lang="cs-CZ" sz="3265" dirty="0"/>
          </a:p>
          <a:p>
            <a:pPr marL="72000" lvl="0" indent="0">
              <a:lnSpc>
                <a:spcPct val="80000"/>
              </a:lnSpc>
              <a:buNone/>
            </a:pPr>
            <a:r>
              <a:rPr lang="cs-CZ" sz="1100" dirty="0"/>
              <a:t>Zdroj obrázku: https://upload.wikimedia.org/wikipedia/commons/archive/2/23/20121215172721%21Enterobius_vermicularis_LifeCycle.gif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9B32088-4305-FAA8-1377-5D8210ED2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432" y="780800"/>
            <a:ext cx="4848869" cy="55399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520EE5-118E-951C-6998-B24070D0B9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4B3A5D-30FB-5710-5504-AF782A5238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D79461C-3357-AC80-D83C-0B515000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SZÚ                                                     </a:t>
            </a:r>
            <a:r>
              <a:rPr lang="cs-CZ" sz="1600" dirty="0">
                <a:solidFill>
                  <a:schemeClr val="tx1"/>
                </a:solidFill>
              </a:rPr>
              <a:t>2021     2022      2023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D72F029-7C0A-C2E7-0E61-40B44AF7D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83" t="38888" r="25201" b="26904"/>
          <a:stretch/>
        </p:blipFill>
        <p:spPr>
          <a:xfrm>
            <a:off x="232286" y="1347186"/>
            <a:ext cx="11240914" cy="4290135"/>
          </a:xfr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965D028-7D3B-1316-4C29-A76572923A8B}"/>
              </a:ext>
            </a:extLst>
          </p:cNvPr>
          <p:cNvSpPr/>
          <p:nvPr/>
        </p:nvSpPr>
        <p:spPr bwMode="auto">
          <a:xfrm>
            <a:off x="1420428" y="2689934"/>
            <a:ext cx="923277" cy="230819"/>
          </a:xfrm>
          <a:prstGeom prst="ellipse">
            <a:avLst/>
          </a:prstGeom>
          <a:noFill/>
          <a:ln w="19050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74FABF5-5BD0-8397-8EFB-82D4CC109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28" y="4468379"/>
            <a:ext cx="1369037" cy="3644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84D4AFF-C646-3E8C-D65B-616D83EF0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28" y="1868436"/>
            <a:ext cx="1376832" cy="3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03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C99ED-9A99-4F05-9D9F-00F2D7A9F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737419"/>
          </a:xfrm>
        </p:spPr>
        <p:txBody>
          <a:bodyPr/>
          <a:lstStyle/>
          <a:p>
            <a:pPr algn="ctr"/>
            <a:r>
              <a:rPr lang="cs-CZ" dirty="0"/>
              <a:t>Zpět k teorii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03E41A-298D-4432-BB71-40E1D18F2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10353762" cy="4152336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200" dirty="0"/>
              <a:t>Zdroj obr.: https://www.jamesgmartin.center/2016/08/student-learning-outcomes-decline-american-education/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1AF3E0-6FC4-4551-92FC-1DB93BAA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620" y="1452255"/>
            <a:ext cx="5311263" cy="370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32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 noChangeArrowheads="1"/>
          </p:cNvSpPr>
          <p:nvPr>
            <p:ph type="title"/>
          </p:nvPr>
        </p:nvSpPr>
        <p:spPr>
          <a:xfrm>
            <a:off x="719400" y="455249"/>
            <a:ext cx="10753200" cy="451576"/>
          </a:xfrm>
        </p:spPr>
        <p:txBody>
          <a:bodyPr/>
          <a:lstStyle/>
          <a:p>
            <a:pPr algn="ctr" eaLnBrk="1" hangingPunct="1"/>
            <a:r>
              <a:rPr lang="cs-CZ" altLang="sk-SK" dirty="0"/>
              <a:t>Kontagiozita = nakažlivost</a:t>
            </a:r>
            <a:endParaRPr lang="sk-SK" altLang="sk-SK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838200" y="1544716"/>
            <a:ext cx="10515600" cy="463224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3200" dirty="0"/>
              <a:t>závisí na:</a:t>
            </a:r>
          </a:p>
          <a:p>
            <a:pPr marL="0" indent="0">
              <a:buNone/>
              <a:defRPr/>
            </a:pPr>
            <a:endParaRPr lang="cs-CZ" sz="3200" dirty="0"/>
          </a:p>
          <a:p>
            <a:pPr eaLnBrk="1" hangingPunct="1">
              <a:defRPr/>
            </a:pPr>
            <a:r>
              <a:rPr lang="cs-CZ" sz="3200" dirty="0"/>
              <a:t>virulenci původce</a:t>
            </a:r>
          </a:p>
          <a:p>
            <a:pPr eaLnBrk="1" hangingPunct="1">
              <a:defRPr/>
            </a:pPr>
            <a:r>
              <a:rPr lang="cs-CZ" sz="3200" dirty="0"/>
              <a:t>množství, které je vylučovaného zdrojem</a:t>
            </a:r>
          </a:p>
          <a:p>
            <a:pPr eaLnBrk="1" hangingPunct="1">
              <a:defRPr/>
            </a:pPr>
            <a:r>
              <a:rPr lang="cs-CZ" sz="3200" b="1" dirty="0"/>
              <a:t>infekční dávce </a:t>
            </a:r>
            <a:r>
              <a:rPr lang="cs-CZ" sz="3200" dirty="0"/>
              <a:t>(nutné k vyvolání nákazy)</a:t>
            </a:r>
          </a:p>
          <a:p>
            <a:pPr eaLnBrk="1" hangingPunct="1">
              <a:defRPr/>
            </a:pPr>
            <a:r>
              <a:rPr lang="cs-CZ" sz="3200" dirty="0"/>
              <a:t>rezistenci původce vůči zevnímu prostředí</a:t>
            </a:r>
          </a:p>
          <a:p>
            <a:pPr eaLnBrk="1" hangingPunct="1">
              <a:defRPr/>
            </a:pPr>
            <a:r>
              <a:rPr lang="cs-CZ" sz="3200" dirty="0"/>
              <a:t>faktorech na straně vnímavého jedince: individuální vnímavost, nespecifická imunita (věk, zdravotní stav apod.)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sk-SK" dirty="0"/>
              <a:t>Prevence přenosu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24614"/>
            <a:ext cx="10515600" cy="455234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sk-SK" sz="4000" dirty="0"/>
              <a:t>Na </a:t>
            </a:r>
            <a:r>
              <a:rPr lang="cs-CZ" altLang="sk-SK" sz="4000" b="1" dirty="0"/>
              <a:t>úrovni</a:t>
            </a:r>
            <a:r>
              <a:rPr lang="cs-CZ" altLang="sk-SK" sz="4000" dirty="0"/>
              <a:t> </a:t>
            </a:r>
            <a:r>
              <a:rPr lang="cs-CZ" altLang="sk-SK" sz="4000" b="1" dirty="0"/>
              <a:t>zdroje</a:t>
            </a:r>
            <a:r>
              <a:rPr lang="cs-CZ" altLang="sk-SK" sz="4000" dirty="0"/>
              <a:t> nákazy:</a:t>
            </a:r>
          </a:p>
          <a:p>
            <a:pPr eaLnBrk="1" hangingPunct="1">
              <a:buFont typeface="Wingdings" pitchFamily="2" charset="2"/>
              <a:buNone/>
            </a:pPr>
            <a:endParaRPr lang="cs-CZ" altLang="sk-SK" sz="4000" dirty="0"/>
          </a:p>
          <a:p>
            <a:pPr lvl="1" eaLnBrk="1" hangingPunct="1"/>
            <a:r>
              <a:rPr lang="cs-CZ" altLang="sk-SK" sz="3600" dirty="0"/>
              <a:t>veterinární prevence v chovech hospodářských zvířat</a:t>
            </a:r>
          </a:p>
          <a:p>
            <a:pPr lvl="1" eaLnBrk="1" hangingPunct="1"/>
            <a:r>
              <a:rPr lang="cs-CZ" altLang="sk-SK" sz="3600" dirty="0"/>
              <a:t>vhodný způsob zacházení s domácími hospodářskými zvířaty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sk-SK"/>
              <a:t>Příznaky alimentárních nákaz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sk-SK" sz="3200" dirty="0"/>
              <a:t>průjem</a:t>
            </a:r>
          </a:p>
          <a:p>
            <a:pPr eaLnBrk="1" hangingPunct="1"/>
            <a:r>
              <a:rPr lang="cs-CZ" altLang="sk-SK" sz="3200" dirty="0"/>
              <a:t>horečka</a:t>
            </a:r>
          </a:p>
          <a:p>
            <a:pPr eaLnBrk="1" hangingPunct="1"/>
            <a:r>
              <a:rPr lang="cs-CZ" altLang="sk-SK" sz="3200" dirty="0"/>
              <a:t>nauzea, zvracení</a:t>
            </a:r>
          </a:p>
          <a:p>
            <a:pPr eaLnBrk="1" hangingPunct="1"/>
            <a:r>
              <a:rPr lang="cs-CZ" altLang="sk-SK" sz="3200" dirty="0"/>
              <a:t>bolesti břicha, meteorismus, křeče, tenesmy</a:t>
            </a:r>
          </a:p>
          <a:p>
            <a:pPr eaLnBrk="1" hangingPunct="1"/>
            <a:r>
              <a:rPr lang="cs-CZ" altLang="sk-SK" sz="3200" dirty="0"/>
              <a:t>dehydratace</a:t>
            </a:r>
          </a:p>
          <a:p>
            <a:pPr eaLnBrk="1" hangingPunct="1"/>
            <a:r>
              <a:rPr lang="cs-CZ" altLang="sk-SK" sz="3200" dirty="0"/>
              <a:t>celkové příznaky: bolest hlavy, slabost, kolapsový stav</a:t>
            </a:r>
          </a:p>
          <a:p>
            <a:pPr eaLnBrk="1" hangingPunct="1"/>
            <a:endParaRPr lang="cs-CZ" altLang="sk-SK" sz="3200" dirty="0"/>
          </a:p>
          <a:p>
            <a:pPr marL="72000" indent="0" eaLnBrk="1" hangingPunct="1">
              <a:buNone/>
            </a:pPr>
            <a:r>
              <a:rPr lang="cs-CZ" altLang="sk-SK" sz="3200" dirty="0"/>
              <a:t>Někdy komplikace: zánět kloubů (artritida), abscesy, selhání ledvin aj.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87572"/>
            <a:ext cx="10515600" cy="931015"/>
          </a:xfrm>
        </p:spPr>
        <p:txBody>
          <a:bodyPr/>
          <a:lstStyle/>
          <a:p>
            <a:pPr algn="ctr" eaLnBrk="1" hangingPunct="1"/>
            <a:r>
              <a:rPr lang="cs-CZ" altLang="sk-SK" dirty="0"/>
              <a:t>Prevence přenosu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926" y="781235"/>
            <a:ext cx="11070455" cy="4463573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cs-CZ" altLang="sk-SK" sz="3200" dirty="0"/>
              <a:t>Na </a:t>
            </a:r>
            <a:r>
              <a:rPr lang="cs-CZ" altLang="sk-SK" sz="3200" b="1" dirty="0"/>
              <a:t>úrovni</a:t>
            </a:r>
            <a:r>
              <a:rPr lang="cs-CZ" altLang="sk-SK" sz="3200" dirty="0"/>
              <a:t> </a:t>
            </a:r>
            <a:r>
              <a:rPr lang="cs-CZ" altLang="sk-SK" sz="3200" b="1" dirty="0"/>
              <a:t>cesty</a:t>
            </a:r>
            <a:r>
              <a:rPr lang="cs-CZ" altLang="sk-SK" sz="3200" dirty="0"/>
              <a:t> přenosu:</a:t>
            </a:r>
          </a:p>
          <a:p>
            <a:pPr eaLnBrk="1" hangingPunct="1"/>
            <a:endParaRPr lang="cs-CZ" altLang="sk-SK" sz="3200" dirty="0"/>
          </a:p>
          <a:p>
            <a:pPr lvl="1" eaLnBrk="1" hangingPunct="1"/>
            <a:r>
              <a:rPr lang="cs-CZ" altLang="sk-SK" sz="3200" dirty="0"/>
              <a:t>nezávadné (nekontaminované) suroviny pro přípravu pokrmů</a:t>
            </a:r>
          </a:p>
          <a:p>
            <a:pPr lvl="1" eaLnBrk="1" hangingPunct="1"/>
            <a:r>
              <a:rPr lang="cs-CZ" altLang="sk-SK" sz="3200" dirty="0"/>
              <a:t>hygienické návyky pracovníků v potravinářských profesích</a:t>
            </a:r>
          </a:p>
          <a:p>
            <a:pPr lvl="1" eaLnBrk="1" hangingPunct="1"/>
            <a:r>
              <a:rPr lang="cs-CZ" altLang="sk-SK" sz="3200" dirty="0"/>
              <a:t>správná manipulace s potravinami</a:t>
            </a:r>
          </a:p>
          <a:p>
            <a:pPr lvl="1" eaLnBrk="1" hangingPunct="1"/>
            <a:r>
              <a:rPr lang="cs-CZ" altLang="sk-SK" sz="3200" dirty="0"/>
              <a:t>dodržování technologických postupů</a:t>
            </a:r>
          </a:p>
          <a:p>
            <a:pPr lvl="1" eaLnBrk="1" hangingPunct="1"/>
            <a:r>
              <a:rPr lang="cs-CZ" altLang="sk-SK" sz="3200" dirty="0"/>
              <a:t>skladování  pokrmů v bezpečné teplotě a po bezpečnou dobu</a:t>
            </a:r>
          </a:p>
          <a:p>
            <a:pPr lvl="1" eaLnBrk="1" hangingPunct="1"/>
            <a:r>
              <a:rPr lang="cs-CZ" altLang="sk-SK" sz="3200" dirty="0"/>
              <a:t>čistota v kuchyni a skladech</a:t>
            </a:r>
          </a:p>
          <a:p>
            <a:pPr lvl="1" eaLnBrk="1" hangingPunct="1"/>
            <a:r>
              <a:rPr lang="cs-CZ" altLang="sk-SK" sz="3200" dirty="0"/>
              <a:t>dezinfekce, dezinsekce a deratizace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5930"/>
            <a:ext cx="10515600" cy="67356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sk-SK" dirty="0"/>
              <a:t>Prevence přenosu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035" y="765699"/>
            <a:ext cx="10515600" cy="5326602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cs-CZ" altLang="sk-SK" sz="3000" dirty="0"/>
              <a:t>Na </a:t>
            </a:r>
            <a:r>
              <a:rPr lang="cs-CZ" altLang="sk-SK" sz="3000" b="1" dirty="0"/>
              <a:t>úrovni vnímavé osoby</a:t>
            </a:r>
            <a:r>
              <a:rPr lang="cs-CZ" altLang="sk-SK" sz="3000" dirty="0"/>
              <a:t>:</a:t>
            </a:r>
          </a:p>
          <a:p>
            <a:pPr marL="0" indent="0" eaLnBrk="1" hangingPunct="1">
              <a:buNone/>
              <a:defRPr/>
            </a:pPr>
            <a:endParaRPr lang="cs-CZ" altLang="sk-SK" sz="3000" dirty="0"/>
          </a:p>
          <a:p>
            <a:pPr lvl="1" eaLnBrk="1" hangingPunct="1">
              <a:lnSpc>
                <a:spcPts val="3600"/>
              </a:lnSpc>
              <a:defRPr/>
            </a:pPr>
            <a:r>
              <a:rPr lang="cs-CZ" altLang="sk-SK" sz="3000" dirty="0"/>
              <a:t>osobní hygiena</a:t>
            </a:r>
          </a:p>
          <a:p>
            <a:pPr lvl="1" eaLnBrk="1" hangingPunct="1">
              <a:lnSpc>
                <a:spcPts val="3600"/>
              </a:lnSpc>
              <a:defRPr/>
            </a:pPr>
            <a:r>
              <a:rPr lang="cs-CZ" altLang="sk-SK" sz="3000" dirty="0"/>
              <a:t>zdravotní výchova</a:t>
            </a:r>
          </a:p>
          <a:p>
            <a:pPr lvl="1" eaLnBrk="1" hangingPunct="1">
              <a:lnSpc>
                <a:spcPts val="3600"/>
              </a:lnSpc>
              <a:defRPr/>
            </a:pPr>
            <a:r>
              <a:rPr lang="cs-CZ" altLang="sk-SK" sz="3000" dirty="0"/>
              <a:t>střevní </a:t>
            </a:r>
            <a:r>
              <a:rPr lang="cs-CZ" altLang="sk-SK" sz="3000" dirty="0" err="1"/>
              <a:t>mikrobiota</a:t>
            </a:r>
            <a:endParaRPr lang="cs-CZ" altLang="sk-SK" sz="3000" dirty="0"/>
          </a:p>
          <a:p>
            <a:pPr lvl="1" eaLnBrk="1" hangingPunct="1">
              <a:lnSpc>
                <a:spcPts val="3600"/>
              </a:lnSpc>
              <a:defRPr/>
            </a:pPr>
            <a:r>
              <a:rPr lang="cs-CZ" altLang="sk-SK" sz="3000" dirty="0"/>
              <a:t>imunizace = specifická prevence</a:t>
            </a:r>
          </a:p>
          <a:p>
            <a:pPr lvl="2" eaLnBrk="1" hangingPunct="1">
              <a:lnSpc>
                <a:spcPts val="3600"/>
              </a:lnSpc>
              <a:defRPr/>
            </a:pPr>
            <a:r>
              <a:rPr lang="cs-CZ" altLang="sk-SK" sz="3000" dirty="0"/>
              <a:t>proti </a:t>
            </a:r>
            <a:r>
              <a:rPr lang="cs-CZ" altLang="sk-SK" sz="3000" dirty="0" err="1"/>
              <a:t>rotavirům</a:t>
            </a:r>
            <a:r>
              <a:rPr lang="cs-CZ" altLang="sk-SK" sz="3000" dirty="0"/>
              <a:t> (pro kojence)</a:t>
            </a:r>
          </a:p>
          <a:p>
            <a:pPr lvl="2" eaLnBrk="1" hangingPunct="1">
              <a:lnSpc>
                <a:spcPts val="3600"/>
              </a:lnSpc>
              <a:defRPr/>
            </a:pPr>
            <a:r>
              <a:rPr lang="cs-CZ" altLang="sk-SK" sz="3000" dirty="0"/>
              <a:t>proti virové hepatitidě A</a:t>
            </a:r>
          </a:p>
          <a:p>
            <a:pPr lvl="2" eaLnBrk="1" hangingPunct="1">
              <a:lnSpc>
                <a:spcPts val="3600"/>
              </a:lnSpc>
              <a:defRPr/>
            </a:pPr>
            <a:r>
              <a:rPr lang="cs-CZ" altLang="sk-SK" sz="3000" dirty="0"/>
              <a:t>proti choleře a břišnímu tyfu u cestovatelů do exotických zemí</a:t>
            </a:r>
          </a:p>
          <a:p>
            <a:pPr marL="0" indent="0">
              <a:buNone/>
              <a:defRPr/>
            </a:pPr>
            <a:r>
              <a:rPr lang="cs-CZ" altLang="sk-SK" sz="3000" dirty="0"/>
              <a:t>Zvláštní pozornost věnovat </a:t>
            </a:r>
            <a:r>
              <a:rPr lang="cs-CZ" altLang="sk-SK" sz="3000" dirty="0" err="1"/>
              <a:t>imunokompromitovaným</a:t>
            </a:r>
            <a:r>
              <a:rPr lang="cs-CZ" altLang="sk-SK" sz="3000" dirty="0"/>
              <a:t> osobám, těhotným ženám a kojencům a batolatům.</a:t>
            </a:r>
          </a:p>
          <a:p>
            <a:pPr lvl="2" eaLnBrk="1" hangingPunct="1">
              <a:defRPr/>
            </a:pPr>
            <a:endParaRPr lang="cs-CZ" altLang="sk-SK" sz="2400" b="1" dirty="0"/>
          </a:p>
          <a:p>
            <a:pPr lvl="2" eaLnBrk="1" hangingPunct="1">
              <a:defRPr/>
            </a:pPr>
            <a:endParaRPr lang="cs-CZ" altLang="sk-SK" sz="24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C1017-5DC7-4BBB-B460-3D0FB62CB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805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Přerušení řetězce nákazy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A9F4C4-25D7-4448-8F04-DA97FD78E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3178"/>
            <a:ext cx="10515600" cy="5708339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Úroveň zdroje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Cesta přenosu</a:t>
            </a:r>
          </a:p>
          <a:p>
            <a:endParaRPr lang="cs-CZ" dirty="0"/>
          </a:p>
          <a:p>
            <a:endParaRPr lang="cs-CZ" dirty="0"/>
          </a:p>
          <a:p>
            <a:r>
              <a:rPr lang="cs-CZ"/>
              <a:t>Úroveň vnímavého jedince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200" dirty="0"/>
              <a:t>Zdroj: https://prezi.com/mwdpqjvlut9r/chain-of-infection-of-cholera/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2FE1084-6094-4B4C-8FC2-863173F71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2999" r="22418" b="4860"/>
          <a:stretch/>
        </p:blipFill>
        <p:spPr bwMode="auto">
          <a:xfrm>
            <a:off x="5346196" y="1257936"/>
            <a:ext cx="5884057" cy="545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006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D1941C-F2AB-4BD6-BFAF-186D92B4C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43379"/>
            <a:ext cx="10515600" cy="59125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100" dirty="0"/>
              <a:t>Zdroj: http://www.food-info.net/uk/bact/whorules.htm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3DD745-B729-4FEA-8532-35BB63D5A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2" t="12298" r="10073" b="4336"/>
          <a:stretch/>
        </p:blipFill>
        <p:spPr>
          <a:xfrm>
            <a:off x="559294" y="306279"/>
            <a:ext cx="10316524" cy="594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5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719400" y="347138"/>
            <a:ext cx="10753200" cy="451576"/>
          </a:xfrm>
        </p:spPr>
        <p:txBody>
          <a:bodyPr/>
          <a:lstStyle/>
          <a:p>
            <a:pPr algn="ctr" eaLnBrk="1" hangingPunct="1"/>
            <a:r>
              <a:rPr lang="cs-CZ" altLang="sk-SK" dirty="0"/>
              <a:t>Akutní průjmová onemocnění</a:t>
            </a:r>
            <a:endParaRPr lang="sk-SK" altLang="sk-SK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1003177"/>
            <a:ext cx="10753200" cy="5601809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cs-CZ" altLang="sk-SK" b="1" dirty="0"/>
              <a:t> </a:t>
            </a:r>
            <a:r>
              <a:rPr lang="cs-CZ" altLang="sk-SK" dirty="0"/>
              <a:t>podle klinických příznaků nelze stanovit přesnou diagnózu</a:t>
            </a:r>
          </a:p>
          <a:p>
            <a:pPr eaLnBrk="1" hangingPunct="1">
              <a:buFont typeface="Wingdings" pitchFamily="2" charset="2"/>
              <a:buNone/>
            </a:pPr>
            <a:endParaRPr lang="cs-CZ" altLang="sk-SK" dirty="0"/>
          </a:p>
          <a:p>
            <a:pPr algn="ctr" eaLnBrk="1" hangingPunct="1">
              <a:buFont typeface="Wingdings" pitchFamily="2" charset="2"/>
              <a:buNone/>
            </a:pPr>
            <a:endParaRPr lang="cs-CZ" altLang="sk-SK" dirty="0"/>
          </a:p>
          <a:p>
            <a:pPr algn="ctr" eaLnBrk="1" hangingPunct="1">
              <a:buFont typeface="Wingdings" pitchFamily="2" charset="2"/>
              <a:buNone/>
            </a:pPr>
            <a:r>
              <a:rPr lang="cs-CZ" altLang="sk-SK" b="1" dirty="0"/>
              <a:t>je nutné mikrobiologické vyšetření</a:t>
            </a:r>
          </a:p>
          <a:p>
            <a:pPr algn="ctr" eaLnBrk="1" hangingPunct="1">
              <a:buFont typeface="Wingdings" pitchFamily="2" charset="2"/>
              <a:buNone/>
            </a:pPr>
            <a:endParaRPr lang="cs-CZ" altLang="sk-SK" b="1" dirty="0"/>
          </a:p>
          <a:p>
            <a:pPr algn="ctr" eaLnBrk="1" hangingPunct="1">
              <a:buFont typeface="Wingdings" pitchFamily="2" charset="2"/>
              <a:buNone/>
            </a:pPr>
            <a:endParaRPr lang="cs-CZ" altLang="sk-SK" b="1" dirty="0"/>
          </a:p>
          <a:p>
            <a:pPr eaLnBrk="1" hangingPunct="1">
              <a:buFont typeface="Wingdings" pitchFamily="2" charset="2"/>
              <a:buNone/>
            </a:pPr>
            <a:endParaRPr lang="cs-CZ" altLang="sk-SK" b="1" dirty="0"/>
          </a:p>
          <a:p>
            <a:pPr eaLnBrk="1" hangingPunct="1">
              <a:buFont typeface="Wingdings" pitchFamily="2" charset="2"/>
              <a:buNone/>
            </a:pPr>
            <a:endParaRPr lang="cs-CZ" altLang="sk-SK" b="1" dirty="0"/>
          </a:p>
          <a:p>
            <a:pPr eaLnBrk="1" hangingPunct="1">
              <a:buFont typeface="Wingdings" pitchFamily="2" charset="2"/>
              <a:buNone/>
            </a:pPr>
            <a:endParaRPr lang="cs-CZ" altLang="sk-SK" b="1" dirty="0"/>
          </a:p>
          <a:p>
            <a:pPr eaLnBrk="1" hangingPunct="1">
              <a:buFont typeface="Wingdings" pitchFamily="2" charset="2"/>
              <a:buNone/>
            </a:pPr>
            <a:endParaRPr lang="cs-CZ" altLang="sk-SK" b="1" dirty="0"/>
          </a:p>
          <a:p>
            <a:pPr eaLnBrk="1" hangingPunct="1">
              <a:buFont typeface="Wingdings" pitchFamily="2" charset="2"/>
              <a:buNone/>
            </a:pPr>
            <a:endParaRPr lang="cs-CZ" altLang="sk-SK" sz="1100" dirty="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endParaRPr lang="cs-CZ" altLang="sk-SK" sz="1100" dirty="0"/>
          </a:p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cs-CZ" altLang="sk-SK" sz="1100" dirty="0"/>
              <a:t>Zdroj obr: </a:t>
            </a:r>
            <a:r>
              <a:rPr lang="cs-CZ" altLang="sk-SK" sz="1100" dirty="0">
                <a:hlinkClick r:id="rId2"/>
              </a:rPr>
              <a:t>https://www.eurofarm.cz/</a:t>
            </a:r>
            <a:r>
              <a:rPr lang="cs-CZ" altLang="sk-SK" sz="1100" dirty="0" err="1">
                <a:hlinkClick r:id="rId2"/>
              </a:rPr>
              <a:t>faremni</a:t>
            </a:r>
            <a:r>
              <a:rPr lang="cs-CZ" altLang="sk-SK" sz="1100" dirty="0">
                <a:hlinkClick r:id="rId2"/>
              </a:rPr>
              <a:t>-kultivace</a:t>
            </a:r>
            <a:r>
              <a:rPr lang="cs-CZ" altLang="sk-SK" sz="1100" dirty="0"/>
              <a:t>, https://www.dreamstime.com/shapes-bacteria-spherical-rod-like-spiral-view-under-microscope-labels-d-illustration-image113823377</a:t>
            </a:r>
          </a:p>
        </p:txBody>
      </p:sp>
      <p:sp>
        <p:nvSpPr>
          <p:cNvPr id="8196" name="AutoShape 5"/>
          <p:cNvSpPr>
            <a:spLocks noChangeArrowheads="1"/>
          </p:cNvSpPr>
          <p:nvPr/>
        </p:nvSpPr>
        <p:spPr bwMode="auto">
          <a:xfrm>
            <a:off x="5610225" y="1461780"/>
            <a:ext cx="485775" cy="976312"/>
          </a:xfrm>
          <a:prstGeom prst="downArrow">
            <a:avLst>
              <a:gd name="adj1" fmla="val 50000"/>
              <a:gd name="adj2" fmla="val 5024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sk-SK" sz="180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A3457DB-3C7C-8500-A1B4-671A94E51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6" t="8702" b="6410"/>
          <a:stretch/>
        </p:blipFill>
        <p:spPr>
          <a:xfrm>
            <a:off x="1482571" y="2911414"/>
            <a:ext cx="4127654" cy="30806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9A11694-5B12-B644-8C3B-9A9D734EA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539"/>
          <a:stretch/>
        </p:blipFill>
        <p:spPr>
          <a:xfrm>
            <a:off x="6096000" y="3000017"/>
            <a:ext cx="5767010" cy="28397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26828"/>
          </a:xfrm>
        </p:spPr>
        <p:txBody>
          <a:bodyPr/>
          <a:lstStyle/>
          <a:p>
            <a:pPr algn="ctr" eaLnBrk="1" hangingPunct="1"/>
            <a:r>
              <a:rPr lang="cs-CZ" altLang="sk-SK" dirty="0"/>
              <a:t>Původci alimentárních nákaz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703" y="1455938"/>
            <a:ext cx="9960745" cy="47099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sk-SK" dirty="0"/>
              <a:t>Bakterie:</a:t>
            </a:r>
          </a:p>
          <a:p>
            <a:pPr lvl="1" eaLnBrk="1" hangingPunct="1">
              <a:defRPr/>
            </a:pPr>
            <a:r>
              <a:rPr lang="cs-CZ" altLang="sk-SK" sz="2800" b="1" dirty="0" err="1"/>
              <a:t>kampylobaktery</a:t>
            </a:r>
            <a:r>
              <a:rPr lang="cs-CZ" altLang="sk-SK" sz="2800" b="1" dirty="0"/>
              <a:t>, salmonely</a:t>
            </a:r>
            <a:r>
              <a:rPr lang="cs-CZ" altLang="sk-SK" sz="2800" dirty="0"/>
              <a:t>, </a:t>
            </a:r>
            <a:r>
              <a:rPr lang="cs-CZ" altLang="sk-SK" sz="2800" dirty="0" err="1"/>
              <a:t>yersinie</a:t>
            </a:r>
            <a:r>
              <a:rPr lang="cs-CZ" altLang="sk-SK" sz="2800" dirty="0"/>
              <a:t>, patogenní </a:t>
            </a:r>
            <a:r>
              <a:rPr lang="cs-CZ" altLang="sk-SK" sz="2800" dirty="0" err="1"/>
              <a:t>E.coli</a:t>
            </a:r>
            <a:r>
              <a:rPr lang="cs-CZ" altLang="sk-SK" sz="2800" dirty="0"/>
              <a:t>, </a:t>
            </a:r>
            <a:r>
              <a:rPr lang="cs-CZ" altLang="sk-SK" sz="2800" b="1" dirty="0"/>
              <a:t>vibria</a:t>
            </a:r>
            <a:r>
              <a:rPr lang="cs-CZ" altLang="sk-SK" sz="2800" dirty="0"/>
              <a:t>, </a:t>
            </a:r>
            <a:r>
              <a:rPr lang="cs-CZ" altLang="sk-SK" sz="2800" b="1" dirty="0" err="1"/>
              <a:t>shigely</a:t>
            </a:r>
            <a:r>
              <a:rPr lang="cs-CZ" altLang="sk-SK" sz="2800" b="1" dirty="0"/>
              <a:t>, </a:t>
            </a:r>
            <a:r>
              <a:rPr lang="cs-CZ" altLang="sk-SK" sz="2800" b="1" dirty="0" err="1"/>
              <a:t>listerie</a:t>
            </a:r>
            <a:r>
              <a:rPr lang="cs-CZ" altLang="sk-SK" sz="2800" b="1" dirty="0"/>
              <a:t>, leptospiry</a:t>
            </a:r>
          </a:p>
          <a:p>
            <a:pPr lvl="1" eaLnBrk="1" hangingPunct="1">
              <a:defRPr/>
            </a:pPr>
            <a:r>
              <a:rPr lang="cs-CZ" altLang="sk-SK" sz="2800" dirty="0"/>
              <a:t>původci alimentárních </a:t>
            </a:r>
            <a:r>
              <a:rPr lang="cs-CZ" altLang="sk-SK" sz="2800" dirty="0" err="1"/>
              <a:t>enterotoxikóz</a:t>
            </a:r>
            <a:r>
              <a:rPr lang="cs-CZ" altLang="sk-SK" sz="2800" dirty="0"/>
              <a:t> - </a:t>
            </a:r>
            <a:r>
              <a:rPr lang="cs-CZ" altLang="sk-SK" sz="2800" b="1" dirty="0"/>
              <a:t>stafylokok, klostridia, </a:t>
            </a:r>
            <a:r>
              <a:rPr lang="cs-CZ" altLang="sk-SK" sz="2800" dirty="0" err="1"/>
              <a:t>Bacillus</a:t>
            </a:r>
            <a:r>
              <a:rPr lang="cs-CZ" altLang="sk-SK" sz="2800" dirty="0"/>
              <a:t> </a:t>
            </a:r>
            <a:r>
              <a:rPr lang="cs-CZ" altLang="sk-SK" sz="2800" dirty="0" err="1"/>
              <a:t>cereus</a:t>
            </a:r>
            <a:r>
              <a:rPr lang="cs-CZ" altLang="sk-SK" sz="2800" dirty="0"/>
              <a:t>, </a:t>
            </a:r>
            <a:r>
              <a:rPr lang="cs-CZ" altLang="sk-SK" sz="2800" i="1" dirty="0"/>
              <a:t>Vibrio </a:t>
            </a:r>
            <a:r>
              <a:rPr lang="cs-CZ" altLang="sk-SK" sz="2800" i="1" dirty="0" err="1"/>
              <a:t>parahemolyticus</a:t>
            </a:r>
            <a:endParaRPr lang="cs-CZ" altLang="sk-SK" sz="2800" i="1" dirty="0"/>
          </a:p>
          <a:p>
            <a:pPr>
              <a:defRPr/>
            </a:pPr>
            <a:r>
              <a:rPr lang="cs-CZ" altLang="sk-SK" dirty="0"/>
              <a:t>Viry: </a:t>
            </a:r>
            <a:r>
              <a:rPr lang="cs-CZ" altLang="sk-SK" b="1" dirty="0" err="1"/>
              <a:t>rotaviry</a:t>
            </a:r>
            <a:r>
              <a:rPr lang="cs-CZ" altLang="sk-SK" dirty="0"/>
              <a:t>, </a:t>
            </a:r>
            <a:r>
              <a:rPr lang="cs-CZ" altLang="sk-SK" b="1" dirty="0" err="1"/>
              <a:t>noroviry</a:t>
            </a:r>
            <a:r>
              <a:rPr lang="cs-CZ" altLang="sk-SK" dirty="0"/>
              <a:t> aj., virus hepatitidy A, E</a:t>
            </a:r>
          </a:p>
          <a:p>
            <a:pPr>
              <a:buNone/>
              <a:defRPr/>
            </a:pPr>
            <a:endParaRPr lang="cs-CZ" altLang="sk-SK" dirty="0"/>
          </a:p>
          <a:p>
            <a:pPr>
              <a:defRPr/>
            </a:pPr>
            <a:r>
              <a:rPr lang="cs-CZ" altLang="sk-SK" dirty="0"/>
              <a:t>Paraziti: </a:t>
            </a:r>
            <a:r>
              <a:rPr lang="cs-CZ" altLang="sk-SK" b="1" dirty="0" err="1"/>
              <a:t>taenia</a:t>
            </a:r>
            <a:r>
              <a:rPr lang="cs-CZ" altLang="sk-SK" b="1" dirty="0"/>
              <a:t> </a:t>
            </a:r>
            <a:r>
              <a:rPr lang="cs-CZ" altLang="sk-SK" b="1" dirty="0" err="1"/>
              <a:t>saginata</a:t>
            </a:r>
            <a:r>
              <a:rPr lang="cs-CZ" altLang="sk-SK" b="1" dirty="0"/>
              <a:t> a </a:t>
            </a:r>
            <a:r>
              <a:rPr lang="cs-CZ" altLang="sk-SK" b="1" dirty="0" err="1"/>
              <a:t>solium</a:t>
            </a:r>
            <a:r>
              <a:rPr lang="cs-CZ" altLang="sk-SK" dirty="0"/>
              <a:t>, </a:t>
            </a:r>
            <a:r>
              <a:rPr lang="cs-CZ" altLang="sk-SK" b="1" dirty="0" err="1"/>
              <a:t>toxoplasma</a:t>
            </a:r>
            <a:r>
              <a:rPr lang="cs-CZ" altLang="sk-SK" dirty="0"/>
              <a:t>, </a:t>
            </a:r>
            <a:r>
              <a:rPr lang="cs-CZ" altLang="sk-SK" b="1" dirty="0" err="1"/>
              <a:t>enterobius</a:t>
            </a:r>
            <a:r>
              <a:rPr lang="cs-CZ" altLang="sk-SK" dirty="0"/>
              <a:t>, </a:t>
            </a:r>
            <a:r>
              <a:rPr lang="cs-CZ" altLang="sk-SK" dirty="0" err="1"/>
              <a:t>giardia</a:t>
            </a:r>
            <a:r>
              <a:rPr lang="cs-CZ" altLang="sk-SK" dirty="0"/>
              <a:t> </a:t>
            </a:r>
            <a:r>
              <a:rPr lang="cs-CZ" altLang="sk-SK" dirty="0" err="1"/>
              <a:t>lamblia</a:t>
            </a:r>
            <a:r>
              <a:rPr lang="cs-CZ" altLang="sk-SK" dirty="0"/>
              <a:t>…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sk-SK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14B96-765E-4D47-9B48-BB276D0F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4382"/>
          </a:xfrm>
        </p:spPr>
        <p:txBody>
          <a:bodyPr/>
          <a:lstStyle/>
          <a:p>
            <a:pPr algn="ctr"/>
            <a:r>
              <a:rPr lang="cs-CZ" dirty="0" err="1"/>
              <a:t>Enterotoxikózy</a:t>
            </a:r>
            <a:r>
              <a:rPr lang="cs-CZ" dirty="0"/>
              <a:t> („otravy z potravin“)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706AB4-5AB8-4F31-809E-AB5B24D9E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1034"/>
            <a:ext cx="10515600" cy="5619564"/>
          </a:xfrm>
        </p:spPr>
        <p:txBody>
          <a:bodyPr>
            <a:normAutofit/>
          </a:bodyPr>
          <a:lstStyle/>
          <a:p>
            <a:pPr marL="0" indent="0">
              <a:lnSpc>
                <a:spcPts val="3400"/>
              </a:lnSpc>
              <a:buNone/>
            </a:pPr>
            <a:r>
              <a:rPr lang="cs-CZ" sz="3000" dirty="0"/>
              <a:t>Zdroj: potraviny s namnoženými bakteriemi a jejich produkty metabolismu</a:t>
            </a:r>
          </a:p>
          <a:p>
            <a:pPr marL="0" indent="0">
              <a:lnSpc>
                <a:spcPts val="3400"/>
              </a:lnSpc>
              <a:buNone/>
            </a:pPr>
            <a:endParaRPr lang="cs-CZ" sz="3000" dirty="0"/>
          </a:p>
          <a:p>
            <a:pPr marL="514350" indent="-514350">
              <a:lnSpc>
                <a:spcPts val="3400"/>
              </a:lnSpc>
              <a:buFont typeface="+mj-lt"/>
              <a:buAutoNum type="arabicPeriod"/>
            </a:pPr>
            <a:r>
              <a:rPr lang="cs-CZ" altLang="cs-CZ" sz="3000" dirty="0"/>
              <a:t>toxiny, produkované bakteriemi </a:t>
            </a:r>
            <a:r>
              <a:rPr lang="cs-CZ" altLang="cs-CZ" sz="3000" u="sng" dirty="0"/>
              <a:t>v kontaminované potravině</a:t>
            </a:r>
            <a:r>
              <a:rPr lang="cs-CZ" altLang="cs-CZ" sz="3000" dirty="0"/>
              <a:t> (</a:t>
            </a:r>
            <a:r>
              <a:rPr lang="cs-CZ" altLang="cs-CZ" sz="3000" i="1" dirty="0"/>
              <a:t>St. aureus)</a:t>
            </a:r>
          </a:p>
          <a:p>
            <a:pPr marL="514350" indent="-514350">
              <a:lnSpc>
                <a:spcPts val="3400"/>
              </a:lnSpc>
              <a:buFont typeface="+mj-lt"/>
              <a:buAutoNum type="arabicPeriod"/>
            </a:pPr>
            <a:r>
              <a:rPr lang="cs-CZ" altLang="cs-CZ" sz="3000" dirty="0"/>
              <a:t>toxiny, produkované </a:t>
            </a:r>
            <a:r>
              <a:rPr lang="cs-CZ" altLang="cs-CZ" sz="3000" u="sng" dirty="0"/>
              <a:t>v GIT</a:t>
            </a:r>
            <a:r>
              <a:rPr lang="cs-CZ" altLang="cs-CZ" sz="3000" dirty="0"/>
              <a:t> po požití kontaminované potraviny (</a:t>
            </a:r>
            <a:r>
              <a:rPr lang="cs-CZ" altLang="cs-CZ" sz="3000" i="1" dirty="0"/>
              <a:t>Cl. </a:t>
            </a:r>
            <a:r>
              <a:rPr lang="cs-CZ" altLang="cs-CZ" sz="3000" i="1" dirty="0" err="1"/>
              <a:t>perfringens</a:t>
            </a:r>
            <a:r>
              <a:rPr lang="cs-CZ" altLang="cs-CZ" sz="3000" i="1" dirty="0"/>
              <a:t> </a:t>
            </a:r>
            <a:r>
              <a:rPr lang="cs-CZ" altLang="cs-CZ" sz="3000" dirty="0"/>
              <a:t>typ</a:t>
            </a:r>
            <a:r>
              <a:rPr lang="cs-CZ" altLang="cs-CZ" sz="3000" i="1" dirty="0"/>
              <a:t> </a:t>
            </a:r>
            <a:r>
              <a:rPr lang="cs-CZ" altLang="cs-CZ" sz="3000" dirty="0"/>
              <a:t>A</a:t>
            </a:r>
            <a:r>
              <a:rPr lang="cs-CZ" altLang="cs-CZ" sz="3000" i="1" dirty="0"/>
              <a:t>)</a:t>
            </a:r>
          </a:p>
          <a:p>
            <a:pPr marL="514350" indent="-514350">
              <a:lnSpc>
                <a:spcPts val="3400"/>
              </a:lnSpc>
              <a:buFont typeface="+mj-lt"/>
              <a:buAutoNum type="arabicPeriod" startAt="3"/>
            </a:pPr>
            <a:r>
              <a:rPr lang="cs-CZ" altLang="cs-CZ" sz="3000" dirty="0"/>
              <a:t>obojí mechanismus (</a:t>
            </a:r>
            <a:r>
              <a:rPr lang="cs-CZ" altLang="cs-CZ" sz="3000" i="1" dirty="0" err="1"/>
              <a:t>Bacillus</a:t>
            </a:r>
            <a:r>
              <a:rPr lang="cs-CZ" altLang="cs-CZ" sz="3000" i="1" dirty="0"/>
              <a:t> </a:t>
            </a:r>
            <a:r>
              <a:rPr lang="cs-CZ" altLang="cs-CZ" sz="3000" i="1" dirty="0" err="1"/>
              <a:t>cereus</a:t>
            </a:r>
            <a:r>
              <a:rPr lang="cs-CZ" altLang="cs-CZ" sz="3000" i="1" dirty="0"/>
              <a:t>, Cl. </a:t>
            </a:r>
            <a:r>
              <a:rPr lang="cs-CZ" altLang="cs-CZ" sz="3000" i="1" dirty="0" err="1"/>
              <a:t>botulinum</a:t>
            </a:r>
            <a:r>
              <a:rPr lang="cs-CZ" altLang="cs-CZ" sz="3000" i="1" dirty="0"/>
              <a:t>)</a:t>
            </a:r>
          </a:p>
          <a:p>
            <a:pPr>
              <a:lnSpc>
                <a:spcPts val="3400"/>
              </a:lnSpc>
            </a:pPr>
            <a:endParaRPr lang="cs-CZ" sz="3000" dirty="0"/>
          </a:p>
          <a:p>
            <a:pPr marL="72000" indent="0">
              <a:lnSpc>
                <a:spcPts val="3400"/>
              </a:lnSpc>
              <a:buNone/>
            </a:pPr>
            <a:r>
              <a:rPr lang="cs-CZ" sz="3000" dirty="0"/>
              <a:t>Odlišný klinický obraz oproti alimentárním infekcím – chybí horečka</a:t>
            </a:r>
          </a:p>
          <a:p>
            <a:pPr marL="72000" indent="0">
              <a:lnSpc>
                <a:spcPts val="3400"/>
              </a:lnSpc>
              <a:buNone/>
            </a:pPr>
            <a:r>
              <a:rPr lang="cs-CZ" sz="3000" b="1" dirty="0"/>
              <a:t>Nejsou mezilidsky přenosné</a:t>
            </a:r>
            <a:endParaRPr lang="cs-CZ" sz="3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0180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67471"/>
            <a:ext cx="10515600" cy="575908"/>
          </a:xfrm>
        </p:spPr>
        <p:txBody>
          <a:bodyPr/>
          <a:lstStyle/>
          <a:p>
            <a:pPr algn="ctr" eaLnBrk="1" hangingPunct="1"/>
            <a:r>
              <a:rPr lang="cs-CZ" altLang="cs-CZ" sz="3600" dirty="0"/>
              <a:t>Stafylokoková </a:t>
            </a:r>
            <a:r>
              <a:rPr lang="cs-CZ" altLang="cs-CZ" sz="3600" dirty="0" err="1"/>
              <a:t>enterotoxikóza</a:t>
            </a:r>
            <a:endParaRPr lang="cs-CZ" altLang="cs-CZ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733" y="927717"/>
            <a:ext cx="10879584" cy="5859261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ts val="3000"/>
              </a:lnSpc>
              <a:buFont typeface="Wingdings" pitchFamily="2" charset="2"/>
              <a:buNone/>
            </a:pPr>
            <a:r>
              <a:rPr lang="cs-CZ" altLang="cs-CZ" dirty="0"/>
              <a:t>Původce: </a:t>
            </a:r>
            <a:r>
              <a:rPr lang="cs-CZ" altLang="cs-CZ" i="1" dirty="0"/>
              <a:t>Staphylococcus aureus </a:t>
            </a:r>
            <a:r>
              <a:rPr lang="cs-CZ" altLang="cs-CZ" dirty="0"/>
              <a:t>(G+ kok, odolný), </a:t>
            </a:r>
            <a:r>
              <a:rPr lang="cs-CZ" altLang="cs-CZ" i="1" dirty="0"/>
              <a:t>               </a:t>
            </a:r>
            <a:r>
              <a:rPr lang="cs-CZ" altLang="cs-CZ" dirty="0"/>
              <a:t>termostabilní enterotoxin</a:t>
            </a:r>
          </a:p>
          <a:p>
            <a:pPr eaLnBrk="1" hangingPunct="1">
              <a:lnSpc>
                <a:spcPts val="3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ts val="3000"/>
              </a:lnSpc>
              <a:buFont typeface="Wingdings" pitchFamily="2" charset="2"/>
              <a:buNone/>
            </a:pPr>
            <a:r>
              <a:rPr lang="cs-CZ" altLang="cs-CZ" dirty="0"/>
              <a:t>Zdroj nákazy: </a:t>
            </a:r>
          </a:p>
          <a:p>
            <a:pPr eaLnBrk="1" hangingPunct="1">
              <a:lnSpc>
                <a:spcPts val="3000"/>
              </a:lnSpc>
            </a:pPr>
            <a:r>
              <a:rPr lang="cs-CZ" altLang="cs-CZ" dirty="0"/>
              <a:t>asymptomatický nosič (v nosohltanu, na kůži)</a:t>
            </a:r>
          </a:p>
          <a:p>
            <a:pPr eaLnBrk="1" hangingPunct="1">
              <a:lnSpc>
                <a:spcPts val="3000"/>
              </a:lnSpc>
            </a:pPr>
            <a:r>
              <a:rPr lang="cs-CZ" altLang="cs-CZ" dirty="0"/>
              <a:t>člověk s hnisavým ložiskem na rukou</a:t>
            </a:r>
          </a:p>
          <a:p>
            <a:pPr eaLnBrk="1" hangingPunct="1">
              <a:lnSpc>
                <a:spcPts val="3000"/>
              </a:lnSpc>
            </a:pPr>
            <a:endParaRPr lang="cs-CZ" altLang="cs-CZ" dirty="0"/>
          </a:p>
          <a:p>
            <a:pPr eaLnBrk="1" hangingPunct="1">
              <a:lnSpc>
                <a:spcPts val="3000"/>
              </a:lnSpc>
              <a:buFont typeface="Wingdings" pitchFamily="2" charset="2"/>
              <a:buNone/>
            </a:pPr>
            <a:r>
              <a:rPr lang="cs-CZ" altLang="cs-CZ" dirty="0"/>
              <a:t>Přenos: alimentární (kontaminovaná potravina, často s vysokým obsahem bílkovin – namnožení mikrobů a jejich toxinů)</a:t>
            </a:r>
          </a:p>
          <a:p>
            <a:pPr eaLnBrk="1" hangingPunct="1">
              <a:lnSpc>
                <a:spcPts val="3000"/>
              </a:lnSpc>
              <a:buFont typeface="Wingdings" pitchFamily="2" charset="2"/>
              <a:buNone/>
            </a:pPr>
            <a:endParaRPr lang="cs-CZ" altLang="cs-CZ" dirty="0"/>
          </a:p>
          <a:p>
            <a:pPr eaLnBrk="1" hangingPunct="1">
              <a:lnSpc>
                <a:spcPts val="3000"/>
              </a:lnSpc>
              <a:buFont typeface="Wingdings" pitchFamily="2" charset="2"/>
              <a:buNone/>
            </a:pPr>
            <a:r>
              <a:rPr lang="cs-CZ" altLang="cs-CZ" dirty="0"/>
              <a:t>Výskyt: sporadický, epidemický</a:t>
            </a:r>
          </a:p>
          <a:p>
            <a:pPr eaLnBrk="1" hangingPunct="1">
              <a:lnSpc>
                <a:spcPts val="3000"/>
              </a:lnSpc>
            </a:pPr>
            <a:r>
              <a:rPr lang="cs-CZ" altLang="cs-CZ" dirty="0"/>
              <a:t>Inkubační doba: 1-6 hodin (velmi krátká!)</a:t>
            </a:r>
          </a:p>
          <a:p>
            <a:pPr>
              <a:lnSpc>
                <a:spcPts val="3000"/>
              </a:lnSpc>
            </a:pPr>
            <a:r>
              <a:rPr lang="cs-CZ" altLang="cs-CZ" dirty="0"/>
              <a:t>Klinický obraz: náhlý začátek, nauzea, křeče v břiše, zvracení, průjmy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altLang="cs-CZ" dirty="0"/>
              <a:t>Léčba: symptomatická (rehydratace)</a:t>
            </a:r>
          </a:p>
          <a:p>
            <a:pPr marL="0" indent="0">
              <a:lnSpc>
                <a:spcPts val="2800"/>
              </a:lnSpc>
              <a:buNone/>
            </a:pPr>
            <a:r>
              <a:rPr lang="cs-CZ" altLang="cs-CZ" sz="1200" dirty="0"/>
              <a:t>Zdroj obr.: https://www.pcds.org.uk/clinical-guidance/paronychia#gallery-1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cs-CZ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AC59DD8-F9DD-C9EA-4E8F-F684E2EE5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34" b="19822"/>
          <a:stretch/>
        </p:blipFill>
        <p:spPr>
          <a:xfrm>
            <a:off x="8682447" y="1784412"/>
            <a:ext cx="2396885" cy="14914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24483"/>
          </a:xfrm>
        </p:spPr>
        <p:txBody>
          <a:bodyPr/>
          <a:lstStyle/>
          <a:p>
            <a:pPr algn="ctr" eaLnBrk="1" hangingPunct="1"/>
            <a:r>
              <a:rPr lang="cs-CZ" altLang="cs-CZ" sz="3600" dirty="0"/>
              <a:t>Stafylokoková </a:t>
            </a:r>
            <a:r>
              <a:rPr lang="cs-CZ" altLang="cs-CZ" sz="3600" dirty="0" err="1"/>
              <a:t>enterotoxikóza</a:t>
            </a:r>
            <a:endParaRPr lang="cs-CZ" altLang="cs-CZ" sz="36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89608"/>
            <a:ext cx="10515600" cy="5303267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Preventivní opatření:</a:t>
            </a:r>
          </a:p>
          <a:p>
            <a:pPr lvl="1" eaLnBrk="1" hangingPunct="1"/>
            <a:r>
              <a:rPr lang="cs-CZ" altLang="cs-CZ" sz="2800" dirty="0"/>
              <a:t>edukace potravinářů a veřejnosti</a:t>
            </a:r>
          </a:p>
          <a:p>
            <a:pPr lvl="1" eaLnBrk="1" hangingPunct="1"/>
            <a:r>
              <a:rPr lang="cs-CZ" altLang="cs-CZ" sz="2800" dirty="0"/>
              <a:t>hygienické zásady manipulace se stravou</a:t>
            </a:r>
          </a:p>
          <a:p>
            <a:pPr lvl="1" eaLnBrk="1" hangingPunct="1"/>
            <a:r>
              <a:rPr lang="cs-CZ" altLang="cs-CZ" sz="2800" dirty="0"/>
              <a:t>vařená jídla uchovávat buď při 60 </a:t>
            </a:r>
            <a:r>
              <a:rPr lang="en-US" altLang="cs-CZ" sz="2800" dirty="0">
                <a:cs typeface="Tahoma" pitchFamily="34" charset="0"/>
              </a:rPr>
              <a:t>°</a:t>
            </a:r>
            <a:r>
              <a:rPr lang="cs-CZ" altLang="cs-CZ" sz="2800" dirty="0">
                <a:cs typeface="Tahoma" pitchFamily="34" charset="0"/>
              </a:rPr>
              <a:t>C  nebo 4 </a:t>
            </a:r>
            <a:r>
              <a:rPr lang="en-US" altLang="cs-CZ" sz="2800" dirty="0">
                <a:cs typeface="Tahoma" pitchFamily="34" charset="0"/>
              </a:rPr>
              <a:t>°</a:t>
            </a:r>
            <a:r>
              <a:rPr lang="cs-CZ" altLang="cs-CZ" sz="2800" dirty="0">
                <a:cs typeface="Tahoma" pitchFamily="34" charset="0"/>
              </a:rPr>
              <a:t>C</a:t>
            </a:r>
          </a:p>
          <a:p>
            <a:pPr lvl="1" eaLnBrk="1" hangingPunct="1"/>
            <a:endParaRPr lang="cs-CZ" altLang="cs-CZ" dirty="0">
              <a:cs typeface="Tahoma" pitchFamily="34" charset="0"/>
            </a:endParaRPr>
          </a:p>
          <a:p>
            <a:pPr eaLnBrk="1" hangingPunct="1"/>
            <a:r>
              <a:rPr lang="cs-CZ" altLang="cs-CZ" dirty="0"/>
              <a:t>Represivní opatření:</a:t>
            </a:r>
          </a:p>
          <a:p>
            <a:pPr lvl="1" eaLnBrk="1" hangingPunct="1"/>
            <a:r>
              <a:rPr lang="cs-CZ" altLang="cs-CZ" sz="2800" dirty="0"/>
              <a:t>hlášení </a:t>
            </a:r>
          </a:p>
          <a:p>
            <a:pPr lvl="1" eaLnBrk="1" hangingPunct="1"/>
            <a:r>
              <a:rPr lang="cs-CZ" altLang="cs-CZ" sz="2800" dirty="0"/>
              <a:t>domácí izolace </a:t>
            </a:r>
          </a:p>
          <a:p>
            <a:pPr lvl="1" eaLnBrk="1" hangingPunct="1"/>
            <a:r>
              <a:rPr lang="cs-CZ" altLang="cs-CZ" sz="2800" dirty="0"/>
              <a:t>výjimečně toxikologické vyšetření zvratků a vzorků stravy</a:t>
            </a:r>
          </a:p>
          <a:p>
            <a:pPr lvl="1" eaLnBrk="1" hangingPunct="1"/>
            <a:r>
              <a:rPr lang="cs-CZ" altLang="cs-CZ" sz="2800" dirty="0"/>
              <a:t>sanitární den ve stravovacím provozu, bakteriologické vyšetření personálu</a:t>
            </a:r>
          </a:p>
          <a:p>
            <a:pPr lvl="1" eaLnBrk="1" hangingPunct="1"/>
            <a:r>
              <a:rPr lang="cs-CZ" altLang="cs-CZ" sz="2800" dirty="0">
                <a:cs typeface="Tahoma" pitchFamily="34" charset="0"/>
              </a:rPr>
              <a:t>dočasné vyloučení nosičů</a:t>
            </a:r>
            <a:endParaRPr lang="en-US" altLang="cs-CZ" sz="2800" dirty="0">
              <a:cs typeface="Tahoma" pitchFamily="34" charset="0"/>
            </a:endParaRPr>
          </a:p>
          <a:p>
            <a:endParaRPr lang="cs-CZ" altLang="cs-CZ" sz="3600" dirty="0">
              <a:cs typeface="Tahoma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281</TotalTime>
  <Words>2613</Words>
  <Application>Microsoft Office PowerPoint</Application>
  <PresentationFormat>Širokoúhlá obrazovka</PresentationFormat>
  <Paragraphs>440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8" baseType="lpstr">
      <vt:lpstr>Arial</vt:lpstr>
      <vt:lpstr>Arial</vt:lpstr>
      <vt:lpstr>Tahoma</vt:lpstr>
      <vt:lpstr>Wingdings</vt:lpstr>
      <vt:lpstr>Prezentace_MU_CZ</vt:lpstr>
      <vt:lpstr>Alimentární infekce</vt:lpstr>
      <vt:lpstr>Alimentární nákazy</vt:lpstr>
      <vt:lpstr>Kontaminace potravin</vt:lpstr>
      <vt:lpstr>Příznaky alimentárních nákaz</vt:lpstr>
      <vt:lpstr>Akutní průjmová onemocnění</vt:lpstr>
      <vt:lpstr>Původci alimentárních nákaz</vt:lpstr>
      <vt:lpstr>Enterotoxikózy („otravy z potravin“)</vt:lpstr>
      <vt:lpstr>Stafylokoková enterotoxikóza</vt:lpstr>
      <vt:lpstr>Stafylokoková enterotoxikóza</vt:lpstr>
      <vt:lpstr>Botulismus („botulus“ = lat. klobása)</vt:lpstr>
      <vt:lpstr>Botulismus</vt:lpstr>
      <vt:lpstr>Botulismus</vt:lpstr>
      <vt:lpstr>Botulismus, klin. obraz</vt:lpstr>
      <vt:lpstr>Botulismus - prevence</vt:lpstr>
      <vt:lpstr>Kojenecký botulismus</vt:lpstr>
      <vt:lpstr>Alimentární nákazy</vt:lpstr>
      <vt:lpstr>Kampylobakterióza</vt:lpstr>
      <vt:lpstr>Salmonelóza  </vt:lpstr>
      <vt:lpstr>Kampylobakterové nákazy a salmonelózy  </vt:lpstr>
      <vt:lpstr>Listerióza</vt:lpstr>
      <vt:lpstr>Listerióza</vt:lpstr>
      <vt:lpstr>Leptospiry</vt:lpstr>
      <vt:lpstr>Shigelóza, bacilární dyzenterie</vt:lpstr>
      <vt:lpstr>Případy shigelózy v Evropě, 2022</vt:lpstr>
      <vt:lpstr>Břišní tyfus</vt:lpstr>
      <vt:lpstr>Břišní tyfus, nejrizikovější země</vt:lpstr>
      <vt:lpstr>„Tyfová Mary“, Mary Mallon (1869 – 1938)</vt:lpstr>
      <vt:lpstr>Cholera</vt:lpstr>
      <vt:lpstr>Vybrané alimentární nákazy v ČR (SZÚ)</vt:lpstr>
      <vt:lpstr>Původci alimentárních nákaz: viry</vt:lpstr>
      <vt:lpstr>Parazitární původci alimentárních nákaz</vt:lpstr>
      <vt:lpstr>Tasemnice – rozdíly v životním cyklu</vt:lpstr>
      <vt:lpstr>Toxoplasma gondii, morbus Janků </vt:lpstr>
      <vt:lpstr>Enterobius vermicularis, roup dětský</vt:lpstr>
      <vt:lpstr>Enterobius vermicularis, životní cyklus</vt:lpstr>
      <vt:lpstr>SZÚ                                                     2021     2022      2023</vt:lpstr>
      <vt:lpstr>Zpět k teorii </vt:lpstr>
      <vt:lpstr>Kontagiozita = nakažlivost</vt:lpstr>
      <vt:lpstr>Prevence přenosu</vt:lpstr>
      <vt:lpstr>Prevence přenosu</vt:lpstr>
      <vt:lpstr>Prevence přenosu</vt:lpstr>
      <vt:lpstr>Přerušení řetězce nákazy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xavik@post.cz</dc:creator>
  <cp:lastModifiedBy>Eva P</cp:lastModifiedBy>
  <cp:revision>45</cp:revision>
  <cp:lastPrinted>1601-01-01T00:00:00Z</cp:lastPrinted>
  <dcterms:created xsi:type="dcterms:W3CDTF">2022-01-31T19:21:31Z</dcterms:created>
  <dcterms:modified xsi:type="dcterms:W3CDTF">2024-04-25T17:59:38Z</dcterms:modified>
</cp:coreProperties>
</file>