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452" r:id="rId3"/>
    <p:sldId id="453" r:id="rId4"/>
    <p:sldId id="464" r:id="rId5"/>
    <p:sldId id="295" r:id="rId6"/>
    <p:sldId id="298" r:id="rId7"/>
    <p:sldId id="449" r:id="rId8"/>
    <p:sldId id="299" r:id="rId9"/>
    <p:sldId id="291" r:id="rId10"/>
    <p:sldId id="465" r:id="rId11"/>
    <p:sldId id="307" r:id="rId12"/>
    <p:sldId id="276" r:id="rId13"/>
    <p:sldId id="426" r:id="rId14"/>
    <p:sldId id="292" r:id="rId15"/>
    <p:sldId id="302" r:id="rId16"/>
    <p:sldId id="303" r:id="rId17"/>
    <p:sldId id="460" r:id="rId18"/>
    <p:sldId id="428" r:id="rId19"/>
    <p:sldId id="293" r:id="rId20"/>
    <p:sldId id="424" r:id="rId21"/>
    <p:sldId id="283" r:id="rId22"/>
    <p:sldId id="458" r:id="rId23"/>
    <p:sldId id="462" r:id="rId24"/>
    <p:sldId id="294" r:id="rId25"/>
    <p:sldId id="261" r:id="rId26"/>
    <p:sldId id="409" r:id="rId27"/>
    <p:sldId id="404" r:id="rId28"/>
    <p:sldId id="275" r:id="rId29"/>
    <p:sldId id="391" r:id="rId30"/>
    <p:sldId id="451" r:id="rId31"/>
    <p:sldId id="306" r:id="rId32"/>
    <p:sldId id="308" r:id="rId33"/>
    <p:sldId id="459" r:id="rId34"/>
    <p:sldId id="416" r:id="rId35"/>
    <p:sldId id="341" r:id="rId36"/>
    <p:sldId id="259" r:id="rId37"/>
    <p:sldId id="385" r:id="rId38"/>
    <p:sldId id="265" r:id="rId39"/>
    <p:sldId id="410" r:id="rId40"/>
    <p:sldId id="411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68879" indent="-295723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82891" indent="-236578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56047" indent="-236578">
              <a:defRPr sz="3400">
                <a:solidFill>
                  <a:schemeClr val="tx1"/>
                </a:solidFill>
                <a:latin typeface="Arial" charset="0"/>
              </a:defRPr>
            </a:lvl4pPr>
            <a:lvl5pPr marL="2129203" indent="-236578">
              <a:defRPr sz="3400"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46313">
              <a:defRPr/>
            </a:pPr>
            <a:fld id="{9361AA15-7B13-4C29-B70F-CA5A44DDFE58}" type="slidenum">
              <a:rPr lang="cs-CZ" altLang="cs-CZ" sz="1200">
                <a:solidFill>
                  <a:prstClr val="black"/>
                </a:solidFill>
              </a:rPr>
              <a:pPr defTabSz="946313">
                <a:defRPr/>
              </a:pPr>
              <a:t>6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68879" indent="-295723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82891" indent="-236578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56047" indent="-236578">
              <a:defRPr sz="3400">
                <a:solidFill>
                  <a:schemeClr val="tx1"/>
                </a:solidFill>
                <a:latin typeface="Arial" charset="0"/>
              </a:defRPr>
            </a:lvl4pPr>
            <a:lvl5pPr marL="2129203" indent="-236578">
              <a:defRPr sz="3400">
                <a:solidFill>
                  <a:schemeClr val="tx1"/>
                </a:solidFill>
                <a:latin typeface="Arial" charset="0"/>
              </a:defRPr>
            </a:lvl5pPr>
            <a:lvl6pPr marL="2602360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3075516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548672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4021828" indent="-23657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46313">
              <a:defRPr/>
            </a:pPr>
            <a:fld id="{D55362E8-DD8C-4BA1-BFCB-70A018896063}" type="slidenum">
              <a:rPr lang="cs-CZ" altLang="cs-CZ" sz="1200">
                <a:solidFill>
                  <a:prstClr val="black"/>
                </a:solidFill>
              </a:rPr>
              <a:pPr defTabSz="946313">
                <a:defRPr/>
              </a:pPr>
              <a:t>13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93A5-AEAC-4AF6-AEE8-B51807B33DBC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F166-51D0-4B93-A1D9-DA83A698E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30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9EE66-9931-4D0D-A668-4F769C8A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1223F4-1E93-489A-BE5C-DBEF5A90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FC07-4FC7-4480-BC36-7E0F4CE26E3E}" type="datetimeFigureOut">
              <a:rPr lang="cs-CZ" smtClean="0"/>
              <a:t>01.05.2024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7E43F9-5B30-4A04-8952-12B46983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70DEAD-FEA0-4B2A-8094-376D4F4D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231A-E284-474E-BA23-6AD68C065E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44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z/url?sa=i&amp;rct=j&amp;q=&amp;source=images&amp;cd=&amp;cad=rja&amp;docid=PX7c-LTQrXT5IM&amp;tbnid=7pF6qf0MLLtEjM:&amp;ved=0CAUQjRw&amp;url=http://blog.palmpartners.com/hepatitis-c-and-drug-abuse/&amp;ei=t6fJUY3sBcGhtAbn1oHICw&amp;bvm=bv.48293060,d.Yms&amp;psig=AFQjCNG0kR_hV4JHsUKUNaRt-GAZkjWidQ&amp;ust=13722565626019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xiahepublishing.com/2310-8819/JCTH-2015-0001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cbi.nlm.nih.gov/pmc/articles/PMC6940480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urnal-of-hepatology.eu/article/S0168-8278(05)00726-9/fulltex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740569"/>
            <a:ext cx="11361600" cy="1628274"/>
          </a:xfrm>
        </p:spPr>
        <p:txBody>
          <a:bodyPr/>
          <a:lstStyle/>
          <a:p>
            <a:pPr algn="ctr"/>
            <a:r>
              <a:rPr lang="cs-CZ" altLang="cs-CZ" sz="4400" dirty="0">
                <a:latin typeface="+mn-lt"/>
              </a:rPr>
              <a:t>Infekční hepatitidy a HIV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69886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altLang="cs-CZ" sz="2400" dirty="0"/>
              <a:t>Miroslava Zavřelová, Eva Pernicová</a:t>
            </a:r>
          </a:p>
          <a:p>
            <a:pPr algn="ctr" eaLnBrk="1" hangingPunct="1">
              <a:lnSpc>
                <a:spcPct val="90000"/>
              </a:lnSpc>
            </a:pPr>
            <a:endParaRPr lang="cs-CZ" altLang="cs-CZ" sz="2400" dirty="0"/>
          </a:p>
          <a:p>
            <a:pPr algn="ctr" eaLnBrk="1" hangingPunct="1">
              <a:lnSpc>
                <a:spcPct val="90000"/>
              </a:lnSpc>
            </a:pPr>
            <a:r>
              <a:rPr lang="cs-CZ" altLang="cs-CZ" sz="2400" dirty="0"/>
              <a:t>   Ústav ochrany a podpory zdraví LF MU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sz="2400" dirty="0"/>
              <a:t>jaro 2024, Bc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B041BA-80C5-B584-4D53-100AAAC85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D407A7-5401-CA5E-DE51-AE39781D7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BA8946-387D-2F2C-F5FC-23177877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Hepatidita</a:t>
            </a:r>
            <a:r>
              <a:rPr lang="cs-CZ" dirty="0"/>
              <a:t> B v ČR (SZÚ)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055F5FD-5DE8-33E7-1B92-4D11ACA56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836"/>
          <a:stretch/>
        </p:blipFill>
        <p:spPr>
          <a:xfrm>
            <a:off x="666000" y="2032105"/>
            <a:ext cx="11017013" cy="1961068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C07DB9A3-649C-5787-5039-3574DDEF1CF7}"/>
              </a:ext>
            </a:extLst>
          </p:cNvPr>
          <p:cNvSpPr/>
          <p:nvPr/>
        </p:nvSpPr>
        <p:spPr bwMode="auto">
          <a:xfrm>
            <a:off x="4839751" y="3382227"/>
            <a:ext cx="6843262" cy="346229"/>
          </a:xfrm>
          <a:prstGeom prst="ellipse">
            <a:avLst/>
          </a:prstGeom>
          <a:noFill/>
          <a:ln w="2857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 w="38100">
                <a:solidFill>
                  <a:srgbClr val="0000DC"/>
                </a:solidFill>
              </a:ln>
              <a:noFill/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24ACE44-21AD-8011-BE9D-23BD2C1BB8F0}"/>
              </a:ext>
            </a:extLst>
          </p:cNvPr>
          <p:cNvSpPr/>
          <p:nvPr/>
        </p:nvSpPr>
        <p:spPr bwMode="auto">
          <a:xfrm>
            <a:off x="4839751" y="2587353"/>
            <a:ext cx="6843262" cy="346230"/>
          </a:xfrm>
          <a:prstGeom prst="ellipse">
            <a:avLst/>
          </a:prstGeom>
          <a:noFill/>
          <a:ln w="2857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 w="38100">
                <a:solidFill>
                  <a:srgbClr val="0000DC"/>
                </a:solidFill>
              </a:ln>
              <a:noFill/>
              <a:effectLst/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DCD5AD-339F-5E3C-D03B-D6BF658B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651247"/>
            <a:ext cx="11017013" cy="3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9B79B-A646-4D07-8529-DE7D516D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Prevence a léčba VHB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67FDF-A9CA-434A-A5E6-B9E8B54E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733" y="1170580"/>
            <a:ext cx="10515600" cy="4689446"/>
          </a:xfrm>
        </p:spPr>
        <p:txBody>
          <a:bodyPr/>
          <a:lstStyle/>
          <a:p>
            <a:pPr marL="0" indent="0" defTabSz="883762">
              <a:lnSpc>
                <a:spcPts val="3400"/>
              </a:lnSpc>
              <a:spcBef>
                <a:spcPts val="967"/>
              </a:spcBef>
              <a:buNone/>
              <a:defRPr/>
            </a:pPr>
            <a:r>
              <a:rPr lang="cs-CZ" altLang="cs-CZ" sz="2900" dirty="0"/>
              <a:t>Prevence: </a:t>
            </a:r>
          </a:p>
          <a:p>
            <a:pPr defTabSz="883762">
              <a:lnSpc>
                <a:spcPts val="3400"/>
              </a:lnSpc>
              <a:spcBef>
                <a:spcPts val="967"/>
              </a:spcBef>
              <a:defRPr/>
            </a:pPr>
            <a:r>
              <a:rPr lang="cs-CZ" altLang="cs-CZ" sz="2900" dirty="0"/>
              <a:t>screening = aktivní vyhledávání nemocných (těhotné, dárci krve…)</a:t>
            </a:r>
          </a:p>
          <a:p>
            <a:pPr defTabSz="883762">
              <a:lnSpc>
                <a:spcPts val="3400"/>
              </a:lnSpc>
              <a:spcBef>
                <a:spcPts val="967"/>
              </a:spcBef>
              <a:defRPr/>
            </a:pPr>
            <a:r>
              <a:rPr lang="cs-CZ" altLang="cs-CZ" sz="2900" dirty="0"/>
              <a:t>osvěta (</a:t>
            </a:r>
            <a:r>
              <a:rPr lang="cs-CZ" altLang="cs-CZ" sz="2900" dirty="0" err="1"/>
              <a:t>i.v</a:t>
            </a:r>
            <a:r>
              <a:rPr lang="cs-CZ" altLang="cs-CZ" sz="2900" dirty="0"/>
              <a:t>. narkomani, sexuální výchova)</a:t>
            </a:r>
          </a:p>
          <a:p>
            <a:pPr defTabSz="883762">
              <a:lnSpc>
                <a:spcPts val="3400"/>
              </a:lnSpc>
              <a:spcBef>
                <a:spcPts val="967"/>
              </a:spcBef>
              <a:defRPr/>
            </a:pPr>
            <a:r>
              <a:rPr lang="cs-CZ" altLang="cs-CZ" sz="2900" dirty="0"/>
              <a:t>očkování: ročníky 1989 a mladší narození v ČR by měli být očkovaní z dětství; zdravotníci a další pracovníci (IZS)</a:t>
            </a:r>
          </a:p>
          <a:p>
            <a:pPr defTabSz="883762">
              <a:lnSpc>
                <a:spcPts val="3400"/>
              </a:lnSpc>
              <a:spcBef>
                <a:spcPts val="967"/>
              </a:spcBef>
              <a:defRPr/>
            </a:pPr>
            <a:endParaRPr lang="cs-CZ" altLang="cs-CZ" sz="2900" dirty="0"/>
          </a:p>
          <a:p>
            <a:pPr marL="72000" indent="0" defTabSz="883762">
              <a:lnSpc>
                <a:spcPts val="3400"/>
              </a:lnSpc>
              <a:spcBef>
                <a:spcPts val="967"/>
              </a:spcBef>
              <a:buNone/>
              <a:defRPr/>
            </a:pPr>
            <a:r>
              <a:rPr lang="cs-CZ" altLang="cs-CZ" sz="2900" dirty="0"/>
              <a:t>Léčba (pouze chronická </a:t>
            </a:r>
            <a:r>
              <a:rPr lang="cs-CZ" altLang="cs-CZ" sz="2900" dirty="0" err="1"/>
              <a:t>hep</a:t>
            </a:r>
            <a:r>
              <a:rPr lang="cs-CZ" altLang="cs-CZ" sz="2900" dirty="0"/>
              <a:t>. B): dostupná a efektivní (specializovaná centra*)</a:t>
            </a:r>
          </a:p>
          <a:p>
            <a:pPr marL="72000" indent="0" defTabSz="883762">
              <a:spcBef>
                <a:spcPts val="967"/>
              </a:spcBef>
              <a:buNone/>
              <a:defRPr/>
            </a:pPr>
            <a:r>
              <a:rPr lang="cs-CZ" altLang="cs-CZ" sz="1100" dirty="0"/>
              <a:t>* Doporučený postup léčby </a:t>
            </a:r>
            <a:r>
              <a:rPr lang="cs-CZ" altLang="cs-CZ" sz="1100" dirty="0" err="1"/>
              <a:t>hep</a:t>
            </a:r>
            <a:r>
              <a:rPr lang="cs-CZ" altLang="cs-CZ" sz="1100" dirty="0"/>
              <a:t>. B: https://infektologie.cz/DoporVHB17.htm</a:t>
            </a:r>
          </a:p>
          <a:p>
            <a:pPr marL="72000" indent="0" defTabSz="883762">
              <a:spcBef>
                <a:spcPts val="967"/>
              </a:spcBef>
              <a:buNone/>
              <a:defRPr/>
            </a:pPr>
            <a:endParaRPr lang="cs-CZ" altLang="cs-CZ" dirty="0"/>
          </a:p>
          <a:p>
            <a:pPr marL="0" indent="0" defTabSz="883762">
              <a:spcBef>
                <a:spcPts val="967"/>
              </a:spcBef>
              <a:buNone/>
              <a:defRPr/>
            </a:pPr>
            <a:endParaRPr lang="cs-CZ" altLang="cs-CZ" sz="2000" dirty="0"/>
          </a:p>
          <a:p>
            <a:pPr marL="0" indent="0" defTabSz="883762">
              <a:spcBef>
                <a:spcPts val="967"/>
              </a:spcBef>
              <a:buNone/>
              <a:defRPr/>
            </a:pPr>
            <a:endParaRPr lang="cs-CZ" altLang="cs-CZ" sz="2000" dirty="0"/>
          </a:p>
          <a:p>
            <a:pPr marL="0" indent="0" defTabSz="883762">
              <a:spcBef>
                <a:spcPts val="967"/>
              </a:spcBef>
              <a:buNone/>
              <a:defRPr/>
            </a:pPr>
            <a:r>
              <a:rPr lang="cs-CZ" altLang="cs-CZ" sz="1100" dirty="0"/>
              <a:t>*Odkaz pro zájemce: https://www.infekce.cz/DoporVHB17.htm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72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18100"/>
          </a:xfrm>
        </p:spPr>
        <p:txBody>
          <a:bodyPr anchor="ctr"/>
          <a:lstStyle/>
          <a:p>
            <a:pPr algn="ctr" eaLnBrk="1" hangingPunct="1"/>
            <a:r>
              <a:rPr lang="cs-CZ" altLang="cs-CZ" sz="4300" dirty="0">
                <a:latin typeface="+mn-lt"/>
              </a:rPr>
              <a:t>Očkování proti virové hepatitidě B</a:t>
            </a:r>
            <a:endParaRPr lang="cs-CZ" altLang="cs-CZ" dirty="0"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054" y="1226070"/>
            <a:ext cx="10341746" cy="4410307"/>
          </a:xfrm>
        </p:spPr>
        <p:txBody>
          <a:bodyPr/>
          <a:lstStyle/>
          <a:p>
            <a:r>
              <a:rPr lang="cs-CZ" altLang="cs-CZ" dirty="0"/>
              <a:t>děti: v rámci pravidelného očkování (</a:t>
            </a:r>
            <a:r>
              <a:rPr lang="cs-CZ" altLang="cs-CZ" dirty="0" err="1"/>
              <a:t>hexavakcína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v dětství neočkovaní: vakcína </a:t>
            </a:r>
            <a:r>
              <a:rPr lang="cs-CZ" altLang="cs-CZ" dirty="0" err="1"/>
              <a:t>Engerix</a:t>
            </a:r>
            <a:r>
              <a:rPr lang="cs-CZ" altLang="cs-CZ" dirty="0"/>
              <a:t> nebo </a:t>
            </a:r>
            <a:r>
              <a:rPr lang="cs-CZ" altLang="cs-CZ" dirty="0" err="1"/>
              <a:t>Twinrix</a:t>
            </a:r>
            <a:r>
              <a:rPr lang="cs-CZ" altLang="cs-CZ" dirty="0"/>
              <a:t> (kombinace s očkováním proti hepatitidě A), schéma: 3 dávky</a:t>
            </a:r>
          </a:p>
          <a:p>
            <a:endParaRPr lang="cs-CZ" altLang="cs-CZ" dirty="0"/>
          </a:p>
          <a:p>
            <a:pPr marL="72000" indent="0">
              <a:buNone/>
            </a:pPr>
            <a:endParaRPr lang="cs-CZ" altLang="cs-CZ" sz="1100" dirty="0"/>
          </a:p>
          <a:p>
            <a:pPr marL="72000" indent="0">
              <a:buNone/>
            </a:pPr>
            <a:r>
              <a:rPr lang="cs-CZ" altLang="cs-CZ" sz="1100" dirty="0"/>
              <a:t>Zdroj obr: https://healthacademyonline.co.uk/course-categories/infanrix-hexa-short-course-6-in-1/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0624F1-F5CB-46D5-BF86-591BF28D8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51" y="2437445"/>
            <a:ext cx="1785174" cy="12496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4D5F666-FF45-D490-A66F-16A46D432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71" b="23023"/>
          <a:stretch/>
        </p:blipFill>
        <p:spPr>
          <a:xfrm>
            <a:off x="6011355" y="1791929"/>
            <a:ext cx="5168591" cy="21925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7952" y="368424"/>
            <a:ext cx="8771396" cy="529528"/>
          </a:xfrm>
        </p:spPr>
        <p:txBody>
          <a:bodyPr rtlCol="0" anchor="ctr">
            <a:normAutofit/>
          </a:bodyPr>
          <a:lstStyle/>
          <a:p>
            <a:pPr algn="ctr" defTabSz="883762">
              <a:defRPr/>
            </a:pPr>
            <a:r>
              <a:rPr lang="cs-CZ" altLang="cs-CZ" sz="4300" dirty="0">
                <a:latin typeface="+mn-lt"/>
              </a:rPr>
              <a:t>Virová hepatitida C</a:t>
            </a:r>
            <a:endParaRPr lang="cs-CZ" altLang="cs-CZ" sz="43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70012" y="1137649"/>
            <a:ext cx="10449017" cy="5129985"/>
          </a:xfrm>
        </p:spPr>
        <p:txBody>
          <a:bodyPr rtlCol="0">
            <a:normAutofit fontScale="40000" lnSpcReduction="20000"/>
          </a:bodyPr>
          <a:lstStyle/>
          <a:p>
            <a:pPr defTabSz="883762">
              <a:defRPr/>
            </a:pPr>
            <a:r>
              <a:rPr lang="cs-CZ" altLang="cs-CZ" sz="8000" dirty="0"/>
              <a:t>1989: objev viru („non A, non B hepatitis“)</a:t>
            </a:r>
          </a:p>
          <a:p>
            <a:pPr defTabSz="883762">
              <a:defRPr/>
            </a:pPr>
            <a:r>
              <a:rPr lang="cs-CZ" altLang="cs-CZ" sz="8000" dirty="0"/>
              <a:t>virus 10x méně nakažlivý než HBV</a:t>
            </a:r>
          </a:p>
          <a:p>
            <a:pPr marL="72000" indent="0" defTabSz="883762">
              <a:buNone/>
              <a:defRPr/>
            </a:pPr>
            <a:endParaRPr lang="cs-CZ" altLang="cs-CZ" sz="8000" dirty="0"/>
          </a:p>
          <a:p>
            <a:pPr marL="216000" indent="-216000" defTabSz="883762">
              <a:defRPr/>
            </a:pPr>
            <a:r>
              <a:rPr lang="cs-CZ" altLang="cs-CZ" sz="8000" dirty="0"/>
              <a:t>inkubační doba: 14 – 180 dní</a:t>
            </a:r>
          </a:p>
          <a:p>
            <a:pPr defTabSz="883762">
              <a:defRPr/>
            </a:pPr>
            <a:r>
              <a:rPr lang="cs-CZ" altLang="cs-CZ" sz="8000" dirty="0"/>
              <a:t>většina </a:t>
            </a:r>
            <a:r>
              <a:rPr lang="cs-CZ" altLang="cs-CZ" sz="8000" b="1" dirty="0"/>
              <a:t>akutních nákaz je asymptomatických = bez projevů</a:t>
            </a:r>
          </a:p>
          <a:p>
            <a:pPr defTabSz="883762">
              <a:defRPr/>
            </a:pPr>
            <a:r>
              <a:rPr lang="cs-CZ" altLang="cs-CZ" sz="8000" dirty="0"/>
              <a:t>celosvětově infikováno 2,5 % populace* (dle WHO: 58 milionů)</a:t>
            </a:r>
          </a:p>
          <a:p>
            <a:pPr marL="72000" indent="0" defTabSz="883762">
              <a:lnSpc>
                <a:spcPct val="170000"/>
              </a:lnSpc>
              <a:buNone/>
              <a:defRPr/>
            </a:pPr>
            <a:endParaRPr lang="cs-CZ" altLang="cs-CZ" sz="9600" dirty="0"/>
          </a:p>
          <a:p>
            <a:pPr marL="0" indent="0" defTabSz="883762">
              <a:spcBef>
                <a:spcPts val="967"/>
              </a:spcBef>
              <a:buNone/>
              <a:defRPr/>
            </a:pPr>
            <a:r>
              <a:rPr lang="cs-CZ" altLang="cs-CZ" sz="4400" dirty="0"/>
              <a:t>*</a:t>
            </a:r>
            <a:r>
              <a:rPr lang="cs-CZ" altLang="cs-CZ" dirty="0"/>
              <a:t>Zdroj: https://infektologie.cz/DoporVHC17.htm</a:t>
            </a:r>
          </a:p>
        </p:txBody>
      </p:sp>
    </p:spTree>
    <p:extLst>
      <p:ext uri="{BB962C8B-B14F-4D97-AF65-F5344CB8AC3E}">
        <p14:creationId xmlns:p14="http://schemas.microsoft.com/office/powerpoint/2010/main" val="83907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208214" y="122238"/>
            <a:ext cx="7559675" cy="879711"/>
          </a:xfrm>
        </p:spPr>
        <p:txBody>
          <a:bodyPr anchor="ctr"/>
          <a:lstStyle/>
          <a:p>
            <a:pPr algn="ctr"/>
            <a:r>
              <a:rPr lang="cs-CZ" altLang="sk-SK" dirty="0">
                <a:latin typeface="+mn-lt"/>
              </a:rPr>
              <a:t>Výskyt hepatitidy C ve světě</a:t>
            </a:r>
            <a:endParaRPr lang="sk-SK" altLang="sk-SK" dirty="0">
              <a:latin typeface="+mn-lt"/>
            </a:endParaRPr>
          </a:p>
        </p:txBody>
      </p:sp>
      <p:sp>
        <p:nvSpPr>
          <p:cNvPr id="1024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091" y="6276451"/>
            <a:ext cx="6919404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Zdroj: https://www.cdc.gov/hepatitis/global/index.htm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2960097A-D54C-4A0A-BEF4-FDDBD28D4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282" y="844041"/>
            <a:ext cx="10051904" cy="5325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9945" y="666165"/>
            <a:ext cx="8771396" cy="76034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3600" dirty="0">
                <a:solidFill>
                  <a:srgbClr val="008080"/>
                </a:solidFill>
              </a:rPr>
              <a:t>  </a:t>
            </a:r>
            <a:r>
              <a:rPr lang="cs-CZ" altLang="cs-CZ" sz="4300" dirty="0">
                <a:latin typeface="+mn-lt"/>
              </a:rPr>
              <a:t>Virová hepatitida C</a:t>
            </a:r>
            <a:br>
              <a:rPr lang="cs-CZ" altLang="cs-CZ" sz="4300" dirty="0">
                <a:solidFill>
                  <a:srgbClr val="008080"/>
                </a:solidFill>
              </a:rPr>
            </a:br>
            <a:r>
              <a:rPr lang="cs-CZ" alt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7667" y="1384917"/>
            <a:ext cx="10235952" cy="5033638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dirty="0"/>
              <a:t>cesty přenosu:</a:t>
            </a:r>
          </a:p>
          <a:p>
            <a:pPr lvl="1" eaLnBrk="1" hangingPunct="1">
              <a:lnSpc>
                <a:spcPts val="3600"/>
              </a:lnSpc>
              <a:defRPr/>
            </a:pPr>
            <a:r>
              <a:rPr lang="cs-CZ" sz="2800" b="1" dirty="0"/>
              <a:t>nitrožilní aplikace drog, </a:t>
            </a:r>
            <a:r>
              <a:rPr lang="cs-CZ" sz="2800" dirty="0"/>
              <a:t>krví a krevními produkty</a:t>
            </a:r>
          </a:p>
          <a:p>
            <a:pPr lvl="1" eaLnBrk="1" hangingPunct="1">
              <a:lnSpc>
                <a:spcPts val="3600"/>
              </a:lnSpc>
              <a:defRPr/>
            </a:pPr>
            <a:r>
              <a:rPr lang="cs-CZ" sz="2800" dirty="0"/>
              <a:t>sexuálním stykem (vzácně)</a:t>
            </a:r>
          </a:p>
          <a:p>
            <a:pPr lvl="1" eaLnBrk="1" hangingPunct="1">
              <a:lnSpc>
                <a:spcPts val="3600"/>
              </a:lnSpc>
              <a:defRPr/>
            </a:pPr>
            <a:r>
              <a:rPr lang="cs-CZ" sz="2800" dirty="0"/>
              <a:t>z matky na dítě během těhotenství a porodu (vzácně)</a:t>
            </a:r>
          </a:p>
          <a:p>
            <a:pPr lvl="1" eaLnBrk="1" hangingPunct="1">
              <a:lnSpc>
                <a:spcPts val="3600"/>
              </a:lnSpc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dirty="0"/>
              <a:t>nejohroženější skupinou osob jsou v současnosti injekční uživatelé drog </a:t>
            </a:r>
          </a:p>
          <a:p>
            <a:pPr eaLnBrk="1" hangingPunct="1">
              <a:defRPr/>
            </a:pPr>
            <a:r>
              <a:rPr lang="cs-CZ" dirty="0"/>
              <a:t>onemocnění je většinou diagnostikováno až v chronickém stádiu 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50FB291D-7E97-4F05-CA0F-C7532DDD8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891"/>
          <a:stretch/>
        </p:blipFill>
        <p:spPr>
          <a:xfrm>
            <a:off x="962653" y="5681788"/>
            <a:ext cx="9783846" cy="3639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FE64A9-FC1A-7470-66DE-740C4DCAD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233" b="15425"/>
          <a:stretch/>
        </p:blipFill>
        <p:spPr>
          <a:xfrm>
            <a:off x="967667" y="6045694"/>
            <a:ext cx="9778832" cy="2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8385" y="6125591"/>
            <a:ext cx="8241486" cy="417251"/>
          </a:xfrm>
        </p:spPr>
        <p:txBody>
          <a:bodyPr rtlCol="0">
            <a:normAutofit/>
          </a:bodyPr>
          <a:lstStyle/>
          <a:p>
            <a:pPr marL="220941" indent="-220941" defTabSz="883762">
              <a:spcBef>
                <a:spcPts val="967"/>
              </a:spcBef>
              <a:buNone/>
              <a:defRPr/>
            </a:pPr>
            <a:r>
              <a:rPr lang="cs-CZ" sz="1100" dirty="0"/>
              <a:t>Zdroj: https://commons.wikimedia.org/wiki/File:Sources_of_Infection_for_Persons_with_Hepatitis_C_(CDC)_US.png</a:t>
            </a:r>
          </a:p>
        </p:txBody>
      </p:sp>
      <p:pic>
        <p:nvPicPr>
          <p:cNvPr id="33795" name="Picture 2" descr="http://blog.palmpartners.com/wp-content/uploads/2012/12/Sources_of_Infection_for_Persons_with_Hepatitis_C_CDC_U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41" y="474955"/>
            <a:ext cx="7389230" cy="56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7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9FBF93-D0BB-43C7-8E4B-30E3E8FA9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79A2D9-4C04-45D7-B7C3-85E75B0F0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6377B8-6956-4A7D-B114-E5C947C3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013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Prevence a léčba hepatitidy 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7E3EC1-580A-4D6E-BF2D-65A23CF4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01019"/>
            <a:ext cx="10753200" cy="445596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Prevence: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vyšetřování krve a krevních derivátů na přítomnost HCV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testování rizikových skupin (vězni, narkomani)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zdravotnická osvěta laické veřejnosti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používání jednorázových/sterilních pomůcek …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Léčba (pouze chronická </a:t>
            </a:r>
            <a:r>
              <a:rPr lang="cs-CZ" dirty="0" err="1"/>
              <a:t>hep</a:t>
            </a:r>
            <a:r>
              <a:rPr lang="cs-CZ" dirty="0"/>
              <a:t>. C): drahá, ale velmi účinná (specializovaná centra*); opakovaná nákaza VHC je možná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100" dirty="0"/>
              <a:t>* Doporučený postup léčby: https://infektologie.cz/DoporVHC17.htm</a:t>
            </a:r>
          </a:p>
        </p:txBody>
      </p:sp>
    </p:spTree>
    <p:extLst>
      <p:ext uri="{BB962C8B-B14F-4D97-AF65-F5344CB8AC3E}">
        <p14:creationId xmlns:p14="http://schemas.microsoft.com/office/powerpoint/2010/main" val="268479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926" y="334055"/>
            <a:ext cx="10515600" cy="518201"/>
          </a:xfrm>
        </p:spPr>
        <p:txBody>
          <a:bodyPr anchor="ctr"/>
          <a:lstStyle/>
          <a:p>
            <a:pPr algn="ctr" eaLnBrk="1" hangingPunct="1"/>
            <a:r>
              <a:rPr lang="cs-CZ" altLang="cs-CZ" sz="4300" dirty="0">
                <a:latin typeface="+mn-lt"/>
              </a:rPr>
              <a:t>Virová hepatitida D</a:t>
            </a:r>
            <a:endParaRPr lang="cs-CZ" altLang="cs-CZ" dirty="0"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44" y="950578"/>
            <a:ext cx="10751708" cy="5833679"/>
          </a:xfrm>
        </p:spPr>
        <p:txBody>
          <a:bodyPr>
            <a:normAutofit/>
          </a:bodyPr>
          <a:lstStyle/>
          <a:p>
            <a:pPr eaLnBrk="1" hangingPunct="1">
              <a:lnSpc>
                <a:spcPts val="3200"/>
              </a:lnSpc>
            </a:pPr>
            <a:r>
              <a:rPr lang="cs-CZ" altLang="cs-CZ" sz="2600" dirty="0"/>
              <a:t>původcem je defektní, inkompletní virus</a:t>
            </a:r>
          </a:p>
          <a:p>
            <a:pPr eaLnBrk="1" hangingPunct="1">
              <a:lnSpc>
                <a:spcPts val="3200"/>
              </a:lnSpc>
            </a:pPr>
            <a:r>
              <a:rPr lang="cs-CZ" altLang="cs-CZ" sz="2600" dirty="0"/>
              <a:t>nemůže se množit bez přítomnosti </a:t>
            </a:r>
            <a:r>
              <a:rPr lang="cs-CZ" altLang="cs-CZ" sz="2600" dirty="0" err="1"/>
              <a:t>HBsAg</a:t>
            </a:r>
            <a:r>
              <a:rPr lang="cs-CZ" altLang="cs-CZ" sz="2600" dirty="0"/>
              <a:t> viru hepatitidy B</a:t>
            </a:r>
          </a:p>
          <a:p>
            <a:pPr eaLnBrk="1" hangingPunct="1">
              <a:lnSpc>
                <a:spcPts val="3200"/>
              </a:lnSpc>
            </a:pPr>
            <a:r>
              <a:rPr lang="cs-CZ" altLang="cs-CZ" sz="2600" dirty="0"/>
              <a:t>uplatňuje se </a:t>
            </a:r>
            <a:r>
              <a:rPr lang="cs-CZ" altLang="cs-CZ" sz="2600" b="1" dirty="0"/>
              <a:t>výhradně ve formě infekce spolu s virem hepatitidy B</a:t>
            </a:r>
          </a:p>
          <a:p>
            <a:pPr marL="72000" indent="0" eaLnBrk="1" hangingPunct="1">
              <a:lnSpc>
                <a:spcPts val="3200"/>
              </a:lnSpc>
              <a:buNone/>
            </a:pPr>
            <a:endParaRPr lang="cs-CZ" altLang="cs-CZ" sz="2600" dirty="0"/>
          </a:p>
          <a:p>
            <a:pPr marL="72000" indent="0" eaLnBrk="1" hangingPunct="1">
              <a:lnSpc>
                <a:spcPts val="3200"/>
              </a:lnSpc>
              <a:buNone/>
            </a:pPr>
            <a:endParaRPr lang="cs-CZ" altLang="cs-CZ" sz="2600" dirty="0"/>
          </a:p>
          <a:p>
            <a:pPr marL="72000" indent="0" eaLnBrk="1" hangingPunct="1">
              <a:lnSpc>
                <a:spcPts val="3200"/>
              </a:lnSpc>
              <a:buNone/>
            </a:pPr>
            <a:endParaRPr lang="cs-CZ" altLang="cs-CZ" sz="2600" dirty="0"/>
          </a:p>
          <a:p>
            <a:pPr marL="72000" indent="0" eaLnBrk="1" hangingPunct="1">
              <a:lnSpc>
                <a:spcPts val="3200"/>
              </a:lnSpc>
              <a:buNone/>
            </a:pPr>
            <a:endParaRPr lang="cs-CZ" altLang="cs-CZ" sz="2600" dirty="0"/>
          </a:p>
          <a:p>
            <a:pPr marL="72000" indent="0" eaLnBrk="1" hangingPunct="1">
              <a:lnSpc>
                <a:spcPts val="3200"/>
              </a:lnSpc>
              <a:buNone/>
            </a:pPr>
            <a:endParaRPr lang="cs-CZ" altLang="cs-CZ" sz="2600" dirty="0"/>
          </a:p>
          <a:p>
            <a:pPr marL="72000" indent="0" eaLnBrk="1" hangingPunct="1">
              <a:lnSpc>
                <a:spcPts val="3200"/>
              </a:lnSpc>
              <a:buNone/>
            </a:pPr>
            <a:endParaRPr lang="cs-CZ" altLang="cs-CZ" sz="2600" dirty="0"/>
          </a:p>
          <a:p>
            <a:pPr eaLnBrk="1" hangingPunct="1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altLang="cs-CZ" sz="2600" dirty="0"/>
              <a:t>buď nákaza oběma viry současně (= </a:t>
            </a:r>
            <a:r>
              <a:rPr lang="cs-CZ" altLang="cs-CZ" sz="2600" dirty="0" err="1"/>
              <a:t>koinfekce</a:t>
            </a:r>
            <a:r>
              <a:rPr lang="cs-CZ" altLang="cs-CZ" sz="2600" dirty="0"/>
              <a:t>), zde je inkubační doba stejná jako u VHB (až 6 měsíců)</a:t>
            </a:r>
          </a:p>
          <a:p>
            <a:pPr eaLnBrk="1" hangingPunct="1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altLang="cs-CZ" sz="2600" dirty="0"/>
              <a:t>nebo nákaza virem </a:t>
            </a:r>
            <a:r>
              <a:rPr lang="cs-CZ" altLang="cs-CZ" sz="2600" dirty="0" err="1"/>
              <a:t>hep</a:t>
            </a:r>
            <a:r>
              <a:rPr lang="cs-CZ" altLang="cs-CZ" sz="2600" dirty="0"/>
              <a:t>. D až po nákaze virem </a:t>
            </a:r>
            <a:r>
              <a:rPr lang="cs-CZ" altLang="cs-CZ" sz="2600" dirty="0" err="1"/>
              <a:t>hep</a:t>
            </a:r>
            <a:r>
              <a:rPr lang="cs-CZ" altLang="cs-CZ" sz="2600" dirty="0"/>
              <a:t>. B (= superinfekce), inkubační doba kratší</a:t>
            </a:r>
          </a:p>
          <a:p>
            <a:pPr marL="0" indent="0">
              <a:buNone/>
            </a:pPr>
            <a:r>
              <a:rPr lang="cs-CZ" altLang="cs-CZ" sz="1100" dirty="0"/>
              <a:t>Zdroj obr.: </a:t>
            </a:r>
            <a:r>
              <a:rPr lang="cs-CZ" altLang="cs-CZ" sz="1100" dirty="0">
                <a:hlinkClick r:id="rId2"/>
              </a:rPr>
              <a:t>https://www.xiahepublishing.com/2310-8819/JCTH-2015-00018</a:t>
            </a:r>
            <a:endParaRPr lang="cs-CZ" altLang="cs-CZ" sz="1100" dirty="0"/>
          </a:p>
          <a:p>
            <a:pPr marL="0" indent="0">
              <a:buNone/>
            </a:pPr>
            <a:endParaRPr lang="cs-CZ" altLang="cs-CZ" sz="11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7DBE342-9954-49FA-B1C6-0C303F6A9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214"/>
          <a:stretch/>
        </p:blipFill>
        <p:spPr>
          <a:xfrm>
            <a:off x="5366233" y="2356834"/>
            <a:ext cx="5390258" cy="21443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973"/>
          </a:xfrm>
        </p:spPr>
        <p:txBody>
          <a:bodyPr>
            <a:normAutofit/>
          </a:bodyPr>
          <a:lstStyle/>
          <a:p>
            <a:pPr algn="ctr"/>
            <a:r>
              <a:rPr lang="cs-CZ" altLang="sk-SK" dirty="0">
                <a:latin typeface="+mn-lt"/>
              </a:rPr>
              <a:t>Výskyt hepatitidy D ve světě</a:t>
            </a:r>
            <a:endParaRPr lang="sk-SK" altLang="sk-SK" dirty="0">
              <a:latin typeface="+mn-lt"/>
            </a:endParaRPr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4299" y="6356350"/>
            <a:ext cx="7159101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Zdroj: https://www.ncbi.nlm.nih.gov/pmc/articles/PMC6232563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6F42C36C-78B3-4EA8-A299-E9A4EAA97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045" y="1192532"/>
            <a:ext cx="9529220" cy="5011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CAC19D-74E0-4529-9559-92F5B5D122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97FE2-DC36-44A2-B205-13325B02B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4799E9-83BB-4979-B7B7-E44E45CD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4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Jazykové okénko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73EB99-25CC-4ADD-9D62-C274C9E49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dirty="0"/>
              <a:t>Hepatitis = zánět jater (jakýkoli)</a:t>
            </a:r>
          </a:p>
          <a:p>
            <a:pPr marL="72000" indent="0">
              <a:buNone/>
            </a:pPr>
            <a:r>
              <a:rPr lang="cs-CZ" dirty="0"/>
              <a:t>   </a:t>
            </a:r>
            <a:r>
              <a:rPr lang="cs-CZ" dirty="0" err="1"/>
              <a:t>hepar</a:t>
            </a:r>
            <a:r>
              <a:rPr lang="cs-CZ" dirty="0"/>
              <a:t> (</a:t>
            </a:r>
            <a:r>
              <a:rPr lang="el-GR" b="0" i="0" dirty="0">
                <a:effectLst/>
                <a:latin typeface="arial" panose="020B0604020202020204" pitchFamily="34" charset="0"/>
              </a:rPr>
              <a:t>ἧπαρ</a:t>
            </a:r>
            <a:r>
              <a:rPr lang="cs-CZ" b="0" i="0" dirty="0">
                <a:effectLst/>
                <a:latin typeface="arial" panose="020B0604020202020204" pitchFamily="34" charset="0"/>
              </a:rPr>
              <a:t>) </a:t>
            </a:r>
            <a:r>
              <a:rPr lang="cs-CZ" dirty="0"/>
              <a:t>= řecky „játra“</a:t>
            </a:r>
          </a:p>
          <a:p>
            <a:pPr marL="72000" indent="0">
              <a:buNone/>
            </a:pPr>
            <a:r>
              <a:rPr lang="cs-CZ" dirty="0"/>
              <a:t>   -</a:t>
            </a:r>
            <a:r>
              <a:rPr lang="cs-CZ" dirty="0" err="1"/>
              <a:t>itis</a:t>
            </a:r>
            <a:r>
              <a:rPr lang="cs-CZ" dirty="0"/>
              <a:t> </a:t>
            </a:r>
            <a:r>
              <a:rPr lang="el-GR" i="0" dirty="0">
                <a:effectLst/>
                <a:latin typeface="arial" panose="020B0604020202020204" pitchFamily="34" charset="0"/>
              </a:rPr>
              <a:t>(-ῖτις)</a:t>
            </a:r>
            <a:r>
              <a:rPr lang="cs-CZ" i="0" dirty="0">
                <a:effectLst/>
                <a:latin typeface="arial" panose="020B0604020202020204" pitchFamily="34" charset="0"/>
              </a:rPr>
              <a:t> </a:t>
            </a:r>
            <a:r>
              <a:rPr lang="cs-CZ" dirty="0"/>
              <a:t>= koncovka pro „zánět“</a:t>
            </a:r>
          </a:p>
          <a:p>
            <a:endParaRPr lang="cs-CZ" dirty="0"/>
          </a:p>
          <a:p>
            <a:r>
              <a:rPr lang="cs-CZ" dirty="0"/>
              <a:t>„žloutenka“ = žluté zabarvení kůže z důvodu onemocnění jater či žlučových cest (jakéhokoli původu: nádor, ucpání žlučových cest…)</a:t>
            </a:r>
          </a:p>
          <a:p>
            <a:endParaRPr lang="cs-CZ" dirty="0"/>
          </a:p>
          <a:p>
            <a:r>
              <a:rPr lang="cs-CZ" b="1" dirty="0"/>
              <a:t>Infekční žloutenka </a:t>
            </a:r>
            <a:r>
              <a:rPr lang="cs-CZ" dirty="0"/>
              <a:t>neboli </a:t>
            </a:r>
            <a:r>
              <a:rPr lang="cs-CZ" b="1" dirty="0"/>
              <a:t>infekční hepatitida </a:t>
            </a:r>
            <a:r>
              <a:rPr lang="cs-CZ" dirty="0"/>
              <a:t>– zánět jater způsobený viry hepatitidy A, B, C, D a 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90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FD3B7-562D-4FA6-B7C3-0063728D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946"/>
            <a:ext cx="10515600" cy="834410"/>
          </a:xfrm>
        </p:spPr>
        <p:txBody>
          <a:bodyPr/>
          <a:lstStyle/>
          <a:p>
            <a:pPr algn="ctr"/>
            <a:r>
              <a:rPr lang="cs-CZ" dirty="0"/>
              <a:t>Hepatitida B, C, 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B94A1-2A23-413F-9699-F26C643AD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4168"/>
            <a:ext cx="5181600" cy="46627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cs-CZ" b="1" dirty="0"/>
              <a:t>Společné rysy: </a:t>
            </a:r>
          </a:p>
          <a:p>
            <a:pPr>
              <a:lnSpc>
                <a:spcPts val="3600"/>
              </a:lnSpc>
            </a:pPr>
            <a:r>
              <a:rPr lang="cs-CZ" dirty="0"/>
              <a:t>přenos sexuálně, krví a z matky na dítě </a:t>
            </a:r>
          </a:p>
          <a:p>
            <a:pPr>
              <a:lnSpc>
                <a:spcPts val="3600"/>
              </a:lnSpc>
            </a:pPr>
            <a:r>
              <a:rPr lang="cs-CZ" dirty="0"/>
              <a:t>léčí se pouze chronické infekce</a:t>
            </a:r>
          </a:p>
          <a:p>
            <a:pPr>
              <a:lnSpc>
                <a:spcPts val="3600"/>
              </a:lnSpc>
            </a:pPr>
            <a:endParaRPr lang="cs-CZ" dirty="0"/>
          </a:p>
          <a:p>
            <a:pPr>
              <a:lnSpc>
                <a:spcPts val="3600"/>
              </a:lnSpc>
            </a:pPr>
            <a:r>
              <a:rPr lang="cs-CZ" dirty="0"/>
              <a:t>chronické infekce mohou vést k jaterní cirhóze až hepatocelulárnímu karcinomu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E90FF7-8A07-4A52-890B-A3C30098D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4167"/>
            <a:ext cx="5351016" cy="50819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Rozdíly:</a:t>
            </a:r>
          </a:p>
          <a:p>
            <a:pPr>
              <a:lnSpc>
                <a:spcPts val="3600"/>
              </a:lnSpc>
            </a:pPr>
            <a:r>
              <a:rPr lang="cs-CZ" dirty="0"/>
              <a:t>Hepatitidy B: přenos hlavně </a:t>
            </a:r>
            <a:r>
              <a:rPr lang="cs-CZ" dirty="0" err="1"/>
              <a:t>pohl</a:t>
            </a:r>
            <a:r>
              <a:rPr lang="cs-CZ" dirty="0"/>
              <a:t>. stykem a krví (zdravotnická zařízení)</a:t>
            </a:r>
          </a:p>
          <a:p>
            <a:pPr>
              <a:lnSpc>
                <a:spcPts val="3600"/>
              </a:lnSpc>
            </a:pPr>
            <a:r>
              <a:rPr lang="cs-CZ" dirty="0"/>
              <a:t>Hepatitida C: hlavně </a:t>
            </a:r>
            <a:r>
              <a:rPr lang="cs-CZ" dirty="0" err="1"/>
              <a:t>i.v</a:t>
            </a:r>
            <a:r>
              <a:rPr lang="cs-CZ" dirty="0"/>
              <a:t>. narkomani</a:t>
            </a:r>
          </a:p>
          <a:p>
            <a:pPr>
              <a:lnSpc>
                <a:spcPts val="3600"/>
              </a:lnSpc>
            </a:pPr>
            <a:endParaRPr lang="cs-CZ" dirty="0"/>
          </a:p>
          <a:p>
            <a:pPr>
              <a:lnSpc>
                <a:spcPts val="3600"/>
              </a:lnSpc>
            </a:pPr>
            <a:r>
              <a:rPr lang="cs-CZ" dirty="0"/>
              <a:t>vysoké riziko chronické infekce u hepatitidy B je u dětí matek s hepatitidou B (</a:t>
            </a:r>
            <a:r>
              <a:rPr lang="cs-CZ" dirty="0" err="1"/>
              <a:t>HBsAg</a:t>
            </a:r>
            <a:r>
              <a:rPr lang="cs-CZ" dirty="0"/>
              <a:t>+)</a:t>
            </a:r>
          </a:p>
          <a:p>
            <a:pPr>
              <a:lnSpc>
                <a:spcPts val="3600"/>
              </a:lnSpc>
            </a:pPr>
            <a:r>
              <a:rPr lang="cs-CZ" b="1" dirty="0"/>
              <a:t>proti </a:t>
            </a:r>
            <a:r>
              <a:rPr lang="cs-CZ" b="1" dirty="0" err="1"/>
              <a:t>hep</a:t>
            </a:r>
            <a:r>
              <a:rPr lang="cs-CZ" b="1" dirty="0"/>
              <a:t>. C a D neexistuje očkování</a:t>
            </a:r>
          </a:p>
        </p:txBody>
      </p:sp>
    </p:spTree>
    <p:extLst>
      <p:ext uri="{BB962C8B-B14F-4D97-AF65-F5344CB8AC3E}">
        <p14:creationId xmlns:p14="http://schemas.microsoft.com/office/powerpoint/2010/main" val="99224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6381"/>
            <a:ext cx="10515600" cy="691318"/>
          </a:xfrm>
        </p:spPr>
        <p:txBody>
          <a:bodyPr anchor="ctr"/>
          <a:lstStyle/>
          <a:p>
            <a:pPr algn="ctr" eaLnBrk="1" hangingPunct="1"/>
            <a:r>
              <a:rPr lang="cs-CZ" altLang="cs-CZ" sz="4300" dirty="0"/>
              <a:t>Virová hepatitida 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007" y="798990"/>
            <a:ext cx="10342484" cy="583262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ts val="2800"/>
              </a:lnSpc>
              <a:defRPr/>
            </a:pPr>
            <a:r>
              <a:rPr lang="cs-CZ" altLang="cs-CZ" sz="3100" dirty="0"/>
              <a:t>akutní hepatitida, vzácně přechází i do chronicity</a:t>
            </a:r>
          </a:p>
          <a:p>
            <a:pPr eaLnBrk="1" hangingPunct="1">
              <a:lnSpc>
                <a:spcPts val="2800"/>
              </a:lnSpc>
              <a:defRPr/>
            </a:pPr>
            <a:r>
              <a:rPr lang="cs-CZ" altLang="cs-CZ" sz="3100" dirty="0"/>
              <a:t>inkubační doba: 15 – 60 dní</a:t>
            </a:r>
          </a:p>
          <a:p>
            <a:pPr eaLnBrk="1" hangingPunct="1">
              <a:lnSpc>
                <a:spcPts val="2800"/>
              </a:lnSpc>
              <a:defRPr/>
            </a:pPr>
            <a:endParaRPr lang="cs-CZ" altLang="cs-CZ" sz="3100" dirty="0"/>
          </a:p>
          <a:p>
            <a:pPr marL="72000" indent="0" eaLnBrk="1" hangingPunct="1">
              <a:lnSpc>
                <a:spcPts val="2800"/>
              </a:lnSpc>
              <a:buNone/>
              <a:defRPr/>
            </a:pPr>
            <a:r>
              <a:rPr lang="cs-CZ" altLang="cs-CZ" sz="3100" b="1" dirty="0"/>
              <a:t>Genotyp 1 a 2</a:t>
            </a:r>
            <a:r>
              <a:rPr lang="cs-CZ" altLang="cs-CZ" sz="3100" dirty="0"/>
              <a:t>: čistě lidská nákaza – zdrojem je člověk (virus vylučuje stolicí), snadné šíření v oblastech se špatnou hygienou</a:t>
            </a:r>
          </a:p>
          <a:p>
            <a:pPr marL="72000" indent="0" eaLnBrk="1" hangingPunct="1">
              <a:lnSpc>
                <a:spcPts val="2800"/>
              </a:lnSpc>
              <a:buNone/>
              <a:defRPr/>
            </a:pPr>
            <a:endParaRPr lang="cs-CZ" altLang="cs-CZ" sz="3100" dirty="0"/>
          </a:p>
          <a:p>
            <a:pPr marL="72000" indent="0" eaLnBrk="1" hangingPunct="1">
              <a:lnSpc>
                <a:spcPts val="2800"/>
              </a:lnSpc>
              <a:buNone/>
              <a:defRPr/>
            </a:pPr>
            <a:r>
              <a:rPr lang="cs-CZ" altLang="cs-CZ" sz="3100" b="1" dirty="0"/>
              <a:t>Genotyp 3 a 4</a:t>
            </a:r>
            <a:r>
              <a:rPr lang="cs-CZ" altLang="cs-CZ" sz="3100" dirty="0"/>
              <a:t>: zdrojem je nedostatečně tepelně upravené </a:t>
            </a:r>
          </a:p>
          <a:p>
            <a:pPr marL="72000" indent="0" eaLnBrk="1" hangingPunct="1">
              <a:lnSpc>
                <a:spcPts val="2800"/>
              </a:lnSpc>
              <a:buNone/>
              <a:defRPr/>
            </a:pPr>
            <a:r>
              <a:rPr lang="cs-CZ" altLang="cs-CZ" sz="3100" dirty="0"/>
              <a:t>maso nemocných zvířat (hl. zvěřina, kančí)</a:t>
            </a:r>
          </a:p>
          <a:p>
            <a:pPr marL="0" indent="0" eaLnBrk="1" hangingPunct="1">
              <a:lnSpc>
                <a:spcPts val="2800"/>
              </a:lnSpc>
              <a:buNone/>
              <a:defRPr/>
            </a:pPr>
            <a:endParaRPr lang="cs-CZ" altLang="cs-CZ" sz="3100" dirty="0"/>
          </a:p>
          <a:p>
            <a:pPr marL="0" indent="0" eaLnBrk="1" hangingPunct="1">
              <a:lnSpc>
                <a:spcPts val="2800"/>
              </a:lnSpc>
              <a:buNone/>
              <a:defRPr/>
            </a:pPr>
            <a:endParaRPr lang="cs-CZ" altLang="cs-CZ" sz="3100" dirty="0"/>
          </a:p>
          <a:p>
            <a:pPr marL="0" indent="0" eaLnBrk="1" hangingPunct="1">
              <a:lnSpc>
                <a:spcPts val="2800"/>
              </a:lnSpc>
              <a:buNone/>
              <a:defRPr/>
            </a:pPr>
            <a:r>
              <a:rPr lang="cs-CZ" altLang="cs-CZ" sz="3100" dirty="0"/>
              <a:t>Většinou mírný průběh, </a:t>
            </a:r>
            <a:r>
              <a:rPr lang="cs-CZ" altLang="cs-CZ" sz="3100" b="1" dirty="0"/>
              <a:t>pozor u těhotných žen </a:t>
            </a:r>
            <a:r>
              <a:rPr lang="cs-CZ" altLang="cs-CZ" sz="3100" dirty="0"/>
              <a:t>– úmrtnost až </a:t>
            </a:r>
          </a:p>
          <a:p>
            <a:pPr marL="0" indent="0" eaLnBrk="1" hangingPunct="1">
              <a:lnSpc>
                <a:spcPts val="2800"/>
              </a:lnSpc>
              <a:buNone/>
              <a:defRPr/>
            </a:pPr>
            <a:r>
              <a:rPr lang="cs-CZ" altLang="cs-CZ" sz="3100" dirty="0"/>
              <a:t>25 % (jaterní selhání); úmrtí plodu</a:t>
            </a:r>
          </a:p>
          <a:p>
            <a:pPr marL="0" indent="0" eaLnBrk="1" hangingPunct="1">
              <a:lnSpc>
                <a:spcPts val="2800"/>
              </a:lnSpc>
              <a:buNone/>
              <a:defRPr/>
            </a:pPr>
            <a:r>
              <a:rPr lang="cs-CZ" altLang="cs-CZ" sz="3100" b="1" dirty="0"/>
              <a:t>Prevence</a:t>
            </a:r>
            <a:r>
              <a:rPr lang="cs-CZ" altLang="cs-CZ" sz="3100" dirty="0"/>
              <a:t>: hygiena rukou, nezávadnost konzumovaného masa, pozor na cestování těhotných žen! Očkovací látka je dostupná jen v Číně</a:t>
            </a:r>
          </a:p>
          <a:p>
            <a:pPr marL="0" indent="0" eaLnBrk="1" hangingPunct="1">
              <a:lnSpc>
                <a:spcPts val="2800"/>
              </a:lnSpc>
              <a:buNone/>
              <a:defRPr/>
            </a:pPr>
            <a:endParaRPr lang="cs-CZ" altLang="cs-CZ" sz="31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cs-CZ" altLang="cs-CZ" sz="1200" dirty="0"/>
              <a:t>Zdroj: </a:t>
            </a:r>
            <a:r>
              <a:rPr lang="cs-CZ" altLang="cs-CZ" sz="1200" dirty="0">
                <a:hlinkClick r:id="rId2"/>
              </a:rPr>
              <a:t>https://www.ncbi.nlm.nih.gov/pmc/articles/PMC6940480/</a:t>
            </a:r>
            <a:r>
              <a:rPr lang="cs-CZ" altLang="cs-CZ" sz="1200" dirty="0"/>
              <a:t>, https://www.wur.nl/en/Research-Results/Research-Institutes/Bioveterinary-Research/Animal-diseases/Virology/Hepatitis-E-2.htm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7989584-AA88-11E4-6005-EB57AF424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7" t="12378" r="2815" b="64514"/>
          <a:stretch/>
        </p:blipFill>
        <p:spPr>
          <a:xfrm>
            <a:off x="9329353" y="3053918"/>
            <a:ext cx="1975675" cy="10191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F6FA972-4FA3-F37B-DA3D-7A3452C7F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49" t="47176" r="17900" b="17177"/>
          <a:stretch/>
        </p:blipFill>
        <p:spPr>
          <a:xfrm>
            <a:off x="10843389" y="1526959"/>
            <a:ext cx="510411" cy="11194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275209" y="243566"/>
            <a:ext cx="11487704" cy="438564"/>
          </a:xfrm>
        </p:spPr>
        <p:txBody>
          <a:bodyPr/>
          <a:lstStyle/>
          <a:p>
            <a:pPr algn="ctr"/>
            <a:r>
              <a:rPr lang="cs-CZ" altLang="sk-SK" sz="3600" dirty="0"/>
              <a:t>Výskyt hepatitidy E ve světě; případy v ČR (SZÚ)</a:t>
            </a:r>
            <a:endParaRPr lang="sk-SK" altLang="sk-SK" sz="3600" dirty="0"/>
          </a:p>
        </p:txBody>
      </p:sp>
      <p:sp>
        <p:nvSpPr>
          <p:cNvPr id="2150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36342" y="6356350"/>
            <a:ext cx="7017058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en-US" sz="1100" dirty="0">
                <a:latin typeface="+mn-lt"/>
              </a:rPr>
              <a:t>Zdroj mapy: https://www.ncbi.nlm.nih.gov/pmc/articles/PMC6232563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743C42D-4041-4081-8467-E22E4355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19" y="852684"/>
            <a:ext cx="8256233" cy="42677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0E36FE-0FC7-2A04-C131-AC04C96D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9" y="5844024"/>
            <a:ext cx="11386511" cy="3225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F081AB9-5823-7AAB-3FB6-EE7C9840B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" y="5290805"/>
            <a:ext cx="11694850" cy="5617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223A65-8504-D588-8319-2C3206951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237" y="5278034"/>
            <a:ext cx="1864554" cy="9876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04B3F6-DAFB-6285-C54A-45F4F536C9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548CB4-6025-AE77-766B-8B7F2827F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A231A-E284-474E-BA23-6AD68C065EF5}" type="slidenum">
              <a:rPr lang="cs-CZ" smtClean="0"/>
              <a:t>23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66696-729B-EE93-0E61-95941D45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2960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HIV infekce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4E42CA-6256-F523-D6D4-AAE960305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23414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lnSpc>
                <a:spcPct val="150000"/>
              </a:lnSpc>
              <a:buNone/>
            </a:pPr>
            <a:r>
              <a:rPr lang="cs-CZ" sz="1100" dirty="0"/>
              <a:t>Zdroj </a:t>
            </a:r>
            <a:r>
              <a:rPr lang="cs-CZ" sz="1100" dirty="0" err="1"/>
              <a:t>obr.:https</a:t>
            </a:r>
            <a:r>
              <a:rPr lang="cs-CZ" sz="1100" dirty="0"/>
              <a:t>://vtm.zive.cz/</a:t>
            </a:r>
            <a:r>
              <a:rPr lang="cs-CZ" sz="1100" dirty="0" err="1"/>
              <a:t>clanky</a:t>
            </a:r>
            <a:r>
              <a:rPr lang="cs-CZ" sz="1100" dirty="0"/>
              <a:t>/virus-hiv-unasi-z-hostitelskych-bunek-molekulu-ktera-mu-pomaha-v-dalsim-sireni/sc-870-a-194064/default.aspx, https://newswatchgh.com/new-hiv-infections-averaged-21000-each-year-ghana-aids-commission/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CEB5A6-4FAA-C972-9B45-47FE88F1D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6" r="10290"/>
          <a:stretch/>
        </p:blipFill>
        <p:spPr>
          <a:xfrm>
            <a:off x="506027" y="1246352"/>
            <a:ext cx="5823752" cy="40066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FAC750-0F4A-0FD1-7E18-8D083B9FF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2" r="6258"/>
          <a:stretch/>
        </p:blipFill>
        <p:spPr>
          <a:xfrm>
            <a:off x="6604933" y="1255230"/>
            <a:ext cx="5081040" cy="41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5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/>
              <a:t>HIV, trocha historie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71852"/>
            <a:ext cx="10515600" cy="545089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dirty="0"/>
              <a:t>1981: San Francisco, New York</a:t>
            </a:r>
          </a:p>
          <a:p>
            <a:pPr eaLnBrk="1" hangingPunct="1">
              <a:buFontTx/>
              <a:buChar char="-"/>
            </a:pPr>
            <a:r>
              <a:rPr lang="cs-CZ" altLang="cs-CZ" dirty="0"/>
              <a:t>mladí pacienti s neobvyklými diagnózami (nádory, těžké poruchy imunity…)</a:t>
            </a:r>
          </a:p>
          <a:p>
            <a:pPr eaLnBrk="1" hangingPunct="1">
              <a:buFontTx/>
              <a:buChar char="-"/>
            </a:pPr>
            <a:endParaRPr lang="cs-CZ" altLang="cs-CZ" dirty="0"/>
          </a:p>
          <a:p>
            <a:pPr marL="0">
              <a:buNone/>
            </a:pPr>
            <a:r>
              <a:rPr lang="cs-CZ" altLang="cs-CZ" dirty="0"/>
              <a:t>1982: „gay-</a:t>
            </a:r>
            <a:r>
              <a:rPr lang="cs-CZ" altLang="cs-CZ" dirty="0" err="1"/>
              <a:t>related</a:t>
            </a:r>
            <a:r>
              <a:rPr lang="cs-CZ" altLang="cs-CZ" dirty="0"/>
              <a:t> </a:t>
            </a:r>
            <a:r>
              <a:rPr lang="cs-CZ" altLang="cs-CZ" dirty="0" err="1"/>
              <a:t>immune</a:t>
            </a:r>
            <a:r>
              <a:rPr lang="cs-CZ" altLang="cs-CZ" dirty="0"/>
              <a:t> </a:t>
            </a:r>
            <a:r>
              <a:rPr lang="cs-CZ" altLang="cs-CZ" dirty="0" err="1"/>
              <a:t>deficiency</a:t>
            </a:r>
            <a:r>
              <a:rPr lang="cs-CZ" altLang="cs-CZ" dirty="0"/>
              <a:t>“, později „AIDS“ (</a:t>
            </a:r>
            <a:r>
              <a:rPr lang="cs-CZ" altLang="cs-CZ" dirty="0">
                <a:solidFill>
                  <a:srgbClr val="FF0000"/>
                </a:solidFill>
              </a:rPr>
              <a:t>A</a:t>
            </a:r>
            <a:r>
              <a:rPr lang="cs-CZ" altLang="cs-CZ" dirty="0"/>
              <a:t>CQUIRED </a:t>
            </a:r>
            <a:r>
              <a:rPr lang="cs-CZ" altLang="cs-CZ" dirty="0">
                <a:solidFill>
                  <a:srgbClr val="FF0000"/>
                </a:solidFill>
              </a:rPr>
              <a:t>I</a:t>
            </a:r>
            <a:r>
              <a:rPr lang="cs-CZ" altLang="cs-CZ" dirty="0"/>
              <a:t>MMUNO</a:t>
            </a:r>
            <a:r>
              <a:rPr lang="cs-CZ" altLang="cs-CZ" dirty="0">
                <a:solidFill>
                  <a:srgbClr val="FF0000"/>
                </a:solidFill>
              </a:rPr>
              <a:t>D</a:t>
            </a:r>
            <a:r>
              <a:rPr lang="cs-CZ" altLang="cs-CZ" dirty="0"/>
              <a:t>EFICIENCY </a:t>
            </a:r>
            <a:r>
              <a:rPr lang="cs-CZ" altLang="cs-CZ" dirty="0">
                <a:solidFill>
                  <a:srgbClr val="FF0000"/>
                </a:solidFill>
              </a:rPr>
              <a:t>S</a:t>
            </a:r>
            <a:r>
              <a:rPr lang="cs-CZ" altLang="cs-CZ" dirty="0"/>
              <a:t>YNDROM, syndrom získaného selhání imunity)</a:t>
            </a:r>
          </a:p>
          <a:p>
            <a:pPr marL="0">
              <a:buNone/>
            </a:pPr>
            <a:endParaRPr lang="cs-CZ" altLang="cs-CZ" dirty="0"/>
          </a:p>
          <a:p>
            <a:pPr marL="0">
              <a:buNone/>
            </a:pPr>
            <a:r>
              <a:rPr lang="cs-CZ" altLang="cs-CZ" dirty="0"/>
              <a:t>1986: HIV, „</a:t>
            </a:r>
            <a:r>
              <a:rPr lang="cs-CZ" altLang="cs-CZ" dirty="0" err="1"/>
              <a:t>human</a:t>
            </a:r>
            <a:r>
              <a:rPr lang="cs-CZ" altLang="cs-CZ" dirty="0"/>
              <a:t> </a:t>
            </a:r>
            <a:r>
              <a:rPr lang="cs-CZ" altLang="cs-CZ" dirty="0" err="1"/>
              <a:t>immunodeficiency</a:t>
            </a:r>
            <a:r>
              <a:rPr lang="cs-CZ" altLang="cs-CZ" dirty="0"/>
              <a:t> virus“</a:t>
            </a:r>
          </a:p>
          <a:p>
            <a:pPr marL="0">
              <a:buNone/>
            </a:pPr>
            <a:r>
              <a:rPr lang="cs-CZ" altLang="cs-CZ" dirty="0"/>
              <a:t>Virus napadá </a:t>
            </a:r>
            <a:r>
              <a:rPr lang="cs-CZ" altLang="cs-CZ" b="1" dirty="0"/>
              <a:t>buňky imunitního systému </a:t>
            </a:r>
            <a:r>
              <a:rPr lang="cs-CZ" altLang="cs-CZ" dirty="0"/>
              <a:t>a může vést k úplnému selhání imunity</a:t>
            </a:r>
          </a:p>
          <a:p>
            <a:pPr marL="571500" lvl="1" indent="-342900">
              <a:lnSpc>
                <a:spcPct val="110000"/>
              </a:lnSpc>
            </a:pPr>
            <a:endParaRPr lang="cs-CZ" altLang="cs-CZ" sz="3200" dirty="0"/>
          </a:p>
          <a:p>
            <a:pPr eaLnBrk="1" hangingPunct="1"/>
            <a:endParaRPr lang="cs-CZ" altLang="cs-CZ" sz="3200" dirty="0"/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ctrTitle"/>
          </p:nvPr>
        </p:nvSpPr>
        <p:spPr>
          <a:xfrm>
            <a:off x="1763697" y="455980"/>
            <a:ext cx="9144000" cy="55041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200" dirty="0">
                <a:latin typeface="+mn-lt"/>
              </a:rPr>
              <a:t>HIV-1,2 (</a:t>
            </a:r>
            <a:r>
              <a:rPr lang="cs-CZ" altLang="cs-CZ" sz="3200" dirty="0" err="1">
                <a:latin typeface="+mn-lt"/>
              </a:rPr>
              <a:t>Human</a:t>
            </a:r>
            <a:r>
              <a:rPr lang="cs-CZ" altLang="cs-CZ" sz="3200" dirty="0">
                <a:latin typeface="+mn-lt"/>
              </a:rPr>
              <a:t> </a:t>
            </a:r>
            <a:r>
              <a:rPr lang="cs-CZ" altLang="cs-CZ" sz="3200" dirty="0" err="1">
                <a:latin typeface="+mn-lt"/>
              </a:rPr>
              <a:t>Immunodeficiency</a:t>
            </a:r>
            <a:r>
              <a:rPr lang="cs-CZ" altLang="cs-CZ" sz="3200" dirty="0">
                <a:latin typeface="+mn-lt"/>
              </a:rPr>
              <a:t> Virus)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27463" y="1748900"/>
            <a:ext cx="9223899" cy="4829451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cs-CZ" altLang="cs-CZ" sz="2800" dirty="0"/>
              <a:t>Pravděpodobný původ HIV-1: </a:t>
            </a:r>
          </a:p>
          <a:p>
            <a:pPr algn="l" eaLnBrk="1" hangingPunct="1"/>
            <a:r>
              <a:rPr lang="cs-CZ" altLang="cs-CZ" sz="2800" dirty="0"/>
              <a:t>šimpanzí retrovirus SIV, který překonal mezidruhovou bariéru šimpanz              člověk</a:t>
            </a:r>
          </a:p>
          <a:p>
            <a:pPr algn="l" eaLnBrk="1" hangingPunct="1"/>
            <a:endParaRPr lang="cs-CZ" altLang="cs-CZ" sz="3200" dirty="0"/>
          </a:p>
          <a:p>
            <a:pPr algn="l" eaLnBrk="1" hangingPunct="1"/>
            <a:endParaRPr lang="cs-CZ" altLang="cs-CZ" sz="3200" dirty="0"/>
          </a:p>
          <a:p>
            <a:pPr algn="l" eaLnBrk="1" hangingPunct="1"/>
            <a:endParaRPr lang="cs-CZ" altLang="cs-CZ" sz="3200" dirty="0"/>
          </a:p>
          <a:p>
            <a:pPr algn="l" eaLnBrk="1" hangingPunct="1"/>
            <a:endParaRPr lang="cs-CZ" altLang="cs-CZ" sz="3200" dirty="0"/>
          </a:p>
          <a:p>
            <a:pPr algn="l" eaLnBrk="1" hangingPunct="1"/>
            <a:endParaRPr lang="cs-CZ" altLang="cs-CZ" sz="3200" dirty="0"/>
          </a:p>
          <a:p>
            <a:pPr algn="l" eaLnBrk="1" hangingPunct="1"/>
            <a:endParaRPr lang="cs-CZ" altLang="cs-CZ" sz="3200" dirty="0"/>
          </a:p>
          <a:p>
            <a:pPr algn="l" eaLnBrk="1" hangingPunct="1"/>
            <a:r>
              <a:rPr lang="cs-CZ" altLang="cs-CZ" sz="1100" dirty="0"/>
              <a:t>Zdroj obrázku: https://medium.com/@Nutrisphere/where-the-heck-did-hiv-come-from-b00ca900064c</a:t>
            </a:r>
          </a:p>
          <a:p>
            <a:pPr algn="l" eaLnBrk="1" hangingPunct="1"/>
            <a:endParaRPr lang="cs-CZ" altLang="cs-CZ" sz="3200" dirty="0"/>
          </a:p>
          <a:p>
            <a:pPr algn="l" eaLnBrk="1" hangingPunct="1"/>
            <a:endParaRPr lang="cs-CZ" altLang="cs-CZ" sz="320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D7BF2D8-DFA0-4BD7-BDA5-6FE93369D16D}"/>
              </a:ext>
            </a:extLst>
          </p:cNvPr>
          <p:cNvSpPr/>
          <p:nvPr/>
        </p:nvSpPr>
        <p:spPr>
          <a:xfrm>
            <a:off x="3861787" y="2748556"/>
            <a:ext cx="949911" cy="23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CF27A0-EA97-4E9E-9FBF-6265E2D0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5" y="3280564"/>
            <a:ext cx="10707523" cy="261874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DBB4EAF-E9ED-4B66-A1B0-BD091105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185" y="5624943"/>
            <a:ext cx="2511770" cy="1889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ED0E8-76EA-4C65-80A9-4E38AEFE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/>
          <a:lstStyle/>
          <a:p>
            <a:pPr algn="ctr"/>
            <a:r>
              <a:rPr lang="cs-CZ" dirty="0"/>
              <a:t>Nobelova cena za fyziologii a medicínu 2008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AF8CE-605F-4BD5-8011-F483FF1FA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735431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200" dirty="0"/>
              <a:t>Zdroj: https://thefutureofthings.com/upload/items_icons/2008-Nobel-Prize-in-Physiol_large.jpg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FD721B-41B4-442D-A7D0-4924694A3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78" b="6553"/>
          <a:stretch/>
        </p:blipFill>
        <p:spPr>
          <a:xfrm>
            <a:off x="2710648" y="1742241"/>
            <a:ext cx="6704804" cy="37397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67BFBC8-2F02-4F29-950A-90F455486504}"/>
              </a:ext>
            </a:extLst>
          </p:cNvPr>
          <p:cNvSpPr/>
          <p:nvPr/>
        </p:nvSpPr>
        <p:spPr>
          <a:xfrm>
            <a:off x="5083149" y="1603224"/>
            <a:ext cx="4332303" cy="4035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57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09072"/>
          </a:xfrm>
        </p:spPr>
        <p:txBody>
          <a:bodyPr/>
          <a:lstStyle/>
          <a:p>
            <a:pPr algn="ctr"/>
            <a:r>
              <a:rPr lang="cs-CZ" altLang="cs-CZ" dirty="0"/>
              <a:t>HIV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89608"/>
            <a:ext cx="10515600" cy="5388745"/>
          </a:xfrm>
        </p:spPr>
        <p:txBody>
          <a:bodyPr>
            <a:normAutofit/>
          </a:bodyPr>
          <a:lstStyle/>
          <a:p>
            <a:r>
              <a:rPr lang="cs-CZ" altLang="cs-CZ" dirty="0"/>
              <a:t>obalený RNA virus</a:t>
            </a:r>
            <a:endParaRPr lang="cs-CZ" altLang="cs-CZ" i="1" dirty="0"/>
          </a:p>
          <a:p>
            <a:r>
              <a:rPr lang="cs-CZ" altLang="cs-CZ" dirty="0"/>
              <a:t>velmi </a:t>
            </a:r>
            <a:r>
              <a:rPr lang="cs-CZ" altLang="cs-CZ" b="1" dirty="0"/>
              <a:t>citlivý</a:t>
            </a:r>
            <a:r>
              <a:rPr lang="cs-CZ" altLang="cs-CZ" dirty="0"/>
              <a:t> na zevní prostředí (v zaschlých tělesných tekutinách nepřežívá)</a:t>
            </a:r>
          </a:p>
          <a:p>
            <a:r>
              <a:rPr lang="cs-CZ" altLang="cs-CZ" dirty="0"/>
              <a:t>neproniká neporušenou kůží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sz="1200" dirty="0"/>
              <a:t>Zdroj obrázku: https://thenativeantigencompany.com/poc-diagnostics-for-hiv-2/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C0EC93-979F-4140-9F30-3580200CB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" b="4253"/>
          <a:stretch/>
        </p:blipFill>
        <p:spPr>
          <a:xfrm>
            <a:off x="6329039" y="2205398"/>
            <a:ext cx="5024761" cy="367161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026"/>
          <p:cNvSpPr>
            <a:spLocks noGrp="1" noChangeArrowheads="1"/>
          </p:cNvSpPr>
          <p:nvPr>
            <p:ph type="title"/>
          </p:nvPr>
        </p:nvSpPr>
        <p:spPr>
          <a:xfrm>
            <a:off x="838200" y="640334"/>
            <a:ext cx="10515600" cy="94877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3600" dirty="0">
                <a:latin typeface="+mn-lt"/>
              </a:rPr>
              <a:t>Srovnání nakažlivosti virů při expozici infikované krvi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9400" y="1443428"/>
            <a:ext cx="10753200" cy="460226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cs-CZ" altLang="cs-CZ" sz="5100" dirty="0">
                <a:solidFill>
                  <a:srgbClr val="FF0000"/>
                </a:solidFill>
              </a:rPr>
              <a:t>virus hepatitidy B                10 %</a:t>
            </a:r>
          </a:p>
          <a:p>
            <a:pPr eaLnBrk="1" hangingPunct="1">
              <a:lnSpc>
                <a:spcPct val="170000"/>
              </a:lnSpc>
            </a:pPr>
            <a:endParaRPr lang="cs-CZ" altLang="cs-CZ" sz="5100" dirty="0"/>
          </a:p>
          <a:p>
            <a:pPr eaLnBrk="1" hangingPunct="1">
              <a:lnSpc>
                <a:spcPct val="170000"/>
              </a:lnSpc>
            </a:pPr>
            <a:r>
              <a:rPr lang="cs-CZ" altLang="cs-CZ" sz="5100" dirty="0"/>
              <a:t>virus hepatitidy C                  1 %</a:t>
            </a:r>
          </a:p>
          <a:p>
            <a:pPr eaLnBrk="1" hangingPunct="1">
              <a:lnSpc>
                <a:spcPct val="170000"/>
              </a:lnSpc>
            </a:pPr>
            <a:endParaRPr lang="cs-CZ" altLang="cs-CZ" sz="5100" dirty="0"/>
          </a:p>
          <a:p>
            <a:pPr eaLnBrk="1" hangingPunct="1">
              <a:lnSpc>
                <a:spcPct val="170000"/>
              </a:lnSpc>
            </a:pPr>
            <a:r>
              <a:rPr lang="cs-CZ" altLang="cs-CZ" sz="5100" dirty="0"/>
              <a:t>HIV                              0,1 - 0,5 %</a:t>
            </a:r>
          </a:p>
          <a:p>
            <a:pPr marL="72000" indent="0" eaLnBrk="1" hangingPunct="1">
              <a:buNone/>
            </a:pPr>
            <a:endParaRPr lang="cs-CZ" altLang="cs-CZ" sz="3600" dirty="0"/>
          </a:p>
          <a:p>
            <a:pPr marL="0" indent="0" eaLnBrk="1" hangingPunct="1">
              <a:buNone/>
            </a:pPr>
            <a:r>
              <a:rPr lang="cs-CZ" altLang="cs-CZ" sz="1800" dirty="0"/>
              <a:t>Zdroj: </a:t>
            </a:r>
            <a:r>
              <a:rPr lang="cs-CZ" altLang="cs-CZ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https://www.journal-of-hepatology.eu/article/S0168-8278(05)00726-9/fulltext</a:t>
            </a:r>
            <a:r>
              <a:rPr lang="cs-CZ" altLang="cs-CZ" sz="1800" dirty="0"/>
              <a:t>, https://www.aids.gov.hk/pdf/g190htm/10.htm#1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 noChangeArrowheads="1"/>
          </p:cNvSpPr>
          <p:nvPr>
            <p:ph type="title"/>
          </p:nvPr>
        </p:nvSpPr>
        <p:spPr>
          <a:xfrm>
            <a:off x="838200" y="256316"/>
            <a:ext cx="10515600" cy="629174"/>
          </a:xfrm>
        </p:spPr>
        <p:txBody>
          <a:bodyPr>
            <a:normAutofit/>
          </a:bodyPr>
          <a:lstStyle/>
          <a:p>
            <a:pPr algn="ctr"/>
            <a:r>
              <a:rPr lang="cs-CZ" altLang="sk-SK" dirty="0"/>
              <a:t>Výskyt HIV/AIDS v ČR</a:t>
            </a:r>
            <a:endParaRPr lang="sk-SK" alt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sz="1200" dirty="0"/>
              <a:t>Zdroj: https://szu.cz/uploads/documents/CeM/HIV_AIDS/rocni_zpravy/2022/HIV_AIDS_11_2022.pdf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BC576C-13FF-A5EB-68AD-59EB12CBC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6" t="16775" r="22339" b="10108"/>
          <a:stretch/>
        </p:blipFill>
        <p:spPr>
          <a:xfrm>
            <a:off x="1828800" y="885490"/>
            <a:ext cx="8052620" cy="5572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39C6C-CEB4-4CA5-9090-0368E3EC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90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Virus hepatitidy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9B0D0-CBC5-4BAE-B522-00142B53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098"/>
            <a:ext cx="10756037" cy="5147154"/>
          </a:xfrm>
        </p:spPr>
        <p:txBody>
          <a:bodyPr/>
          <a:lstStyle/>
          <a:p>
            <a:r>
              <a:rPr lang="cs-CZ" altLang="cs-CZ" dirty="0"/>
              <a:t>odolný vůči zevnímu prostředí (na površích přežívá týdny, v mrazu i roky; ničí ho teplota 85 °C po 1 minutě)</a:t>
            </a:r>
          </a:p>
          <a:p>
            <a:r>
              <a:rPr lang="cs-CZ" altLang="cs-CZ" dirty="0"/>
              <a:t>zdrojem je </a:t>
            </a:r>
            <a:r>
              <a:rPr lang="cs-CZ" altLang="cs-CZ" b="1" dirty="0"/>
              <a:t>člověk </a:t>
            </a:r>
            <a:r>
              <a:rPr lang="cs-CZ" altLang="cs-CZ" dirty="0"/>
              <a:t>(stolice), přenos přímý (fekálně-orální) nebo nepřímý (kontaminací potraviny/vody)</a:t>
            </a:r>
          </a:p>
          <a:p>
            <a:r>
              <a:rPr lang="cs-CZ" altLang="cs-CZ" dirty="0"/>
              <a:t>klinický obraz: hl. u dětí </a:t>
            </a:r>
            <a:r>
              <a:rPr lang="cs-CZ" altLang="cs-CZ" b="1" dirty="0"/>
              <a:t>bezpříznakový</a:t>
            </a:r>
            <a:r>
              <a:rPr lang="cs-CZ" altLang="cs-CZ" dirty="0"/>
              <a:t> (asymptomatický), u dospělých častěji ikterus</a:t>
            </a:r>
          </a:p>
          <a:p>
            <a:r>
              <a:rPr lang="cs-CZ" altLang="cs-CZ" dirty="0"/>
              <a:t>Inkubační doba: 15 – 50 dní</a:t>
            </a:r>
          </a:p>
          <a:p>
            <a:endParaRPr lang="cs-CZ" altLang="cs-CZ" dirty="0"/>
          </a:p>
          <a:p>
            <a:pPr eaLnBrk="1" hangingPunct="1"/>
            <a:r>
              <a:rPr lang="cs-CZ" altLang="cs-CZ" dirty="0"/>
              <a:t>Léčba: dietní opatření, </a:t>
            </a:r>
            <a:r>
              <a:rPr lang="cs-CZ" altLang="cs-CZ" dirty="0" err="1"/>
              <a:t>hepatoprotektiva</a:t>
            </a:r>
            <a:endParaRPr lang="cs-CZ" altLang="cs-CZ" dirty="0"/>
          </a:p>
          <a:p>
            <a:pPr eaLnBrk="1" hangingPunct="1"/>
            <a:r>
              <a:rPr lang="cs-CZ" altLang="cs-CZ" b="1" dirty="0"/>
              <a:t>Povinná izolace na infekčním oddělení</a:t>
            </a:r>
          </a:p>
          <a:p>
            <a:pPr marL="72000" indent="0" eaLnBrk="1" hangingPunct="1"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721201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345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4200" dirty="0"/>
              <a:t>Charakteristika nákazy</a:t>
            </a:r>
            <a:r>
              <a:rPr lang="cs-CZ" altLang="cs-CZ" dirty="0"/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18585"/>
            <a:ext cx="10685016" cy="573941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100" dirty="0"/>
              <a:t>Léčitelné, ale nevyléčitelné onemocnění, chronický průběh</a:t>
            </a:r>
          </a:p>
          <a:p>
            <a:pPr eaLnBrk="1" hangingPunct="1"/>
            <a:r>
              <a:rPr lang="cs-CZ" altLang="cs-CZ" sz="3100" b="1" dirty="0"/>
              <a:t>Dříve </a:t>
            </a:r>
            <a:r>
              <a:rPr lang="cs-CZ" altLang="cs-CZ" sz="3100" dirty="0"/>
              <a:t>výrazně zhoršená kvalita života</a:t>
            </a:r>
          </a:p>
          <a:p>
            <a:pPr eaLnBrk="1" hangingPunct="1"/>
            <a:r>
              <a:rPr lang="cs-CZ" altLang="cs-CZ" sz="3100" dirty="0"/>
              <a:t>Nákladná, ale efektivní léčba          „normální“ život </a:t>
            </a:r>
          </a:p>
          <a:p>
            <a:pPr marL="0" indent="0" eaLnBrk="1" hangingPunct="1">
              <a:buNone/>
            </a:pPr>
            <a:endParaRPr lang="cs-CZ" altLang="cs-CZ" sz="3100" dirty="0"/>
          </a:p>
          <a:p>
            <a:pPr marL="0" indent="0" eaLnBrk="1" hangingPunct="1">
              <a:buNone/>
            </a:pPr>
            <a:endParaRPr lang="cs-CZ" altLang="cs-CZ" sz="3100" dirty="0"/>
          </a:p>
          <a:p>
            <a:pPr marL="0" indent="0">
              <a:buNone/>
            </a:pPr>
            <a:r>
              <a:rPr lang="cs-CZ" altLang="cs-CZ" sz="3100" dirty="0"/>
              <a:t>Celosvětově (WHO): </a:t>
            </a:r>
          </a:p>
          <a:p>
            <a:pPr marL="457200" indent="-457200">
              <a:buFontTx/>
              <a:buChar char="-"/>
            </a:pPr>
            <a:r>
              <a:rPr lang="cs-CZ" altLang="cs-CZ" sz="3100" dirty="0"/>
              <a:t>každý rok: 1,5 milionů nově nakažených</a:t>
            </a:r>
          </a:p>
          <a:p>
            <a:pPr marL="457200" indent="-457200">
              <a:buFontTx/>
              <a:buChar char="-"/>
            </a:pPr>
            <a:r>
              <a:rPr lang="cs-CZ" altLang="cs-CZ" sz="3100" dirty="0"/>
              <a:t>2022: 40 milionů lidí žijících s HIV infekcí</a:t>
            </a:r>
          </a:p>
          <a:p>
            <a:pPr marL="0" indent="0" eaLnBrk="1" hangingPunct="1">
              <a:buNone/>
            </a:pPr>
            <a:endParaRPr lang="cs-CZ" altLang="cs-CZ" sz="3100" dirty="0"/>
          </a:p>
          <a:p>
            <a:pPr marL="0" indent="0" eaLnBrk="1" hangingPunct="1">
              <a:buNone/>
            </a:pPr>
            <a:r>
              <a:rPr lang="cs-CZ" altLang="cs-CZ" sz="3100" dirty="0"/>
              <a:t>Přenos sexuálním stykem a krví</a:t>
            </a:r>
          </a:p>
          <a:p>
            <a:pPr marL="0" indent="0" eaLnBrk="1" hangingPunct="1">
              <a:buNone/>
            </a:pPr>
            <a:r>
              <a:rPr lang="cs-CZ" altLang="cs-CZ" sz="3100" dirty="0"/>
              <a:t>Přenos z HIV+ matky na dítě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5B6B908-39F8-4A2C-9981-A0F518BF8002}"/>
              </a:ext>
            </a:extLst>
          </p:cNvPr>
          <p:cNvCxnSpPr/>
          <p:nvPr/>
        </p:nvCxnSpPr>
        <p:spPr bwMode="auto">
          <a:xfrm>
            <a:off x="6356411" y="2299316"/>
            <a:ext cx="6835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69817"/>
            <a:ext cx="10515600" cy="5581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dirty="0">
                <a:latin typeface="+mn-lt"/>
              </a:rPr>
              <a:t>Zdroj nákazy HIV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563" y="833547"/>
            <a:ext cx="10515600" cy="5631740"/>
          </a:xfrm>
        </p:spPr>
        <p:txBody>
          <a:bodyPr>
            <a:noAutofit/>
          </a:bodyPr>
          <a:lstStyle/>
          <a:p>
            <a:pPr eaLnBrk="1" hangingPunct="1">
              <a:lnSpc>
                <a:spcPts val="3100"/>
              </a:lnSpc>
              <a:spcBef>
                <a:spcPts val="0"/>
              </a:spcBef>
            </a:pPr>
            <a:r>
              <a:rPr lang="cs-CZ" altLang="cs-CZ" sz="2600" dirty="0"/>
              <a:t>bezpříznakový nosič HIV</a:t>
            </a:r>
          </a:p>
          <a:p>
            <a:pPr eaLnBrk="1" hangingPunct="1">
              <a:lnSpc>
                <a:spcPts val="3100"/>
              </a:lnSpc>
              <a:spcBef>
                <a:spcPts val="0"/>
              </a:spcBef>
            </a:pPr>
            <a:r>
              <a:rPr lang="cs-CZ" altLang="cs-CZ" sz="2600" dirty="0"/>
              <a:t>nemocný ve všech klinických stádiích – </a:t>
            </a:r>
            <a:r>
              <a:rPr lang="cs-CZ" altLang="cs-CZ" sz="2600" b="1" dirty="0"/>
              <a:t>pokud není léčen!</a:t>
            </a:r>
          </a:p>
          <a:p>
            <a:pPr eaLnBrk="1" hangingPunct="1">
              <a:lnSpc>
                <a:spcPts val="3100"/>
              </a:lnSpc>
              <a:spcBef>
                <a:spcPts val="0"/>
              </a:spcBef>
            </a:pPr>
            <a:endParaRPr lang="cs-CZ" altLang="cs-CZ" sz="2600" b="1" dirty="0"/>
          </a:p>
          <a:p>
            <a:pPr marL="72000" indent="0" eaLnBrk="1" hangingPunct="1">
              <a:lnSpc>
                <a:spcPts val="3100"/>
              </a:lnSpc>
              <a:spcBef>
                <a:spcPts val="0"/>
              </a:spcBef>
              <a:buNone/>
            </a:pPr>
            <a:r>
              <a:rPr lang="cs-CZ" altLang="cs-CZ" sz="2600" b="1" dirty="0"/>
              <a:t>Účinná léčba snižuje množství viru v krvi </a:t>
            </a:r>
            <a:r>
              <a:rPr lang="cs-CZ" altLang="cs-CZ" sz="2600" dirty="0"/>
              <a:t>pod zjistitelnou hranici, tj. léčený člověk v tom případě </a:t>
            </a:r>
            <a:r>
              <a:rPr lang="cs-CZ" altLang="cs-CZ" sz="2600" b="1" dirty="0"/>
              <a:t>není infekční pro své okolí </a:t>
            </a:r>
            <a:r>
              <a:rPr lang="cs-CZ" altLang="cs-CZ" sz="2600" dirty="0"/>
              <a:t>a jeho imunitní systém funguje dlouhodobě normálně.</a:t>
            </a:r>
          </a:p>
          <a:p>
            <a:pPr marL="72000" indent="0" eaLnBrk="1" hangingPunct="1">
              <a:lnSpc>
                <a:spcPts val="3100"/>
              </a:lnSpc>
              <a:spcBef>
                <a:spcPts val="0"/>
              </a:spcBef>
              <a:buNone/>
            </a:pPr>
            <a:endParaRPr lang="cs-CZ" altLang="cs-CZ" sz="2600" dirty="0"/>
          </a:p>
          <a:p>
            <a:pPr marL="72000" indent="0" eaLnBrk="1" hangingPunct="1">
              <a:lnSpc>
                <a:spcPts val="3100"/>
              </a:lnSpc>
              <a:spcBef>
                <a:spcPts val="0"/>
              </a:spcBef>
              <a:buNone/>
            </a:pPr>
            <a:r>
              <a:rPr lang="cs-CZ" altLang="cs-CZ" sz="2600" b="1" dirty="0"/>
              <a:t>Každý HIV+ má zákonnou povinnost podrobit se léčbě! </a:t>
            </a:r>
          </a:p>
          <a:p>
            <a:pPr marL="72000" indent="0" eaLnBrk="1" hangingPunct="1">
              <a:lnSpc>
                <a:spcPts val="3100"/>
              </a:lnSpc>
              <a:spcBef>
                <a:spcPts val="0"/>
              </a:spcBef>
              <a:buNone/>
            </a:pPr>
            <a:endParaRPr lang="cs-CZ" altLang="cs-CZ" sz="2600" b="1" dirty="0"/>
          </a:p>
          <a:p>
            <a:pPr eaLnBrk="1" hangingPunct="1">
              <a:lnSpc>
                <a:spcPts val="31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600" dirty="0"/>
              <a:t>Virus v tělních tekutinách:</a:t>
            </a:r>
          </a:p>
          <a:p>
            <a:pPr eaLnBrk="1" hangingPunct="1">
              <a:lnSpc>
                <a:spcPts val="3100"/>
              </a:lnSpc>
              <a:spcBef>
                <a:spcPts val="0"/>
              </a:spcBef>
            </a:pPr>
            <a:r>
              <a:rPr lang="cs-CZ" altLang="cs-CZ" sz="2600" b="1" dirty="0">
                <a:solidFill>
                  <a:srgbClr val="FF0000"/>
                </a:solidFill>
              </a:rPr>
              <a:t>krev, sperma, poševní sekret, mateřské mléko</a:t>
            </a:r>
          </a:p>
          <a:p>
            <a:pPr eaLnBrk="1" hangingPunct="1">
              <a:lnSpc>
                <a:spcPts val="3100"/>
              </a:lnSpc>
              <a:spcBef>
                <a:spcPts val="0"/>
              </a:spcBef>
              <a:buFont typeface="Wingdings" pitchFamily="2" charset="2"/>
              <a:buNone/>
            </a:pPr>
            <a:endParaRPr lang="cs-CZ" altLang="cs-CZ" sz="2600" dirty="0"/>
          </a:p>
          <a:p>
            <a:pPr eaLnBrk="1" hangingPunct="1">
              <a:lnSpc>
                <a:spcPts val="31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cs-CZ" altLang="cs-CZ" sz="2600" dirty="0"/>
              <a:t>v ostatních (</a:t>
            </a:r>
            <a:r>
              <a:rPr lang="cs-CZ" altLang="cs-CZ" sz="2600" u="sng" dirty="0"/>
              <a:t>sliny</a:t>
            </a:r>
            <a:r>
              <a:rPr lang="cs-CZ" altLang="cs-CZ" sz="2600" dirty="0"/>
              <a:t>, moč, stolice, slzy, lymfa) – velmi malé množství viru, </a:t>
            </a:r>
            <a:r>
              <a:rPr lang="cs-CZ" altLang="cs-CZ" sz="2600" b="1" dirty="0"/>
              <a:t>pro přenos nevýznamné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pPr algn="ctr" eaLnBrk="1" hangingPunct="1"/>
            <a:r>
              <a:rPr lang="cs-CZ" altLang="cs-CZ" dirty="0">
                <a:latin typeface="+mn-lt"/>
              </a:rPr>
              <a:t>Přenos HIV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338" y="1802167"/>
            <a:ext cx="10515600" cy="5055833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pohlavním stykem</a:t>
            </a:r>
          </a:p>
          <a:p>
            <a:pPr eaLnBrk="1" hangingPunct="1"/>
            <a:r>
              <a:rPr lang="cs-CZ" altLang="cs-CZ" b="1" dirty="0"/>
              <a:t>krví</a:t>
            </a:r>
          </a:p>
          <a:p>
            <a:pPr lvl="1" eaLnBrk="1" hangingPunct="1"/>
            <a:r>
              <a:rPr lang="cs-CZ" altLang="cs-CZ" sz="2800" dirty="0"/>
              <a:t>sdílení stříkaček, roztoků a pomůcek k </a:t>
            </a:r>
            <a:r>
              <a:rPr lang="cs-CZ" altLang="cs-CZ" sz="2800" dirty="0" err="1"/>
              <a:t>i.v</a:t>
            </a:r>
            <a:r>
              <a:rPr lang="cs-CZ" altLang="cs-CZ" sz="2800" dirty="0"/>
              <a:t>. aplikaci drog</a:t>
            </a:r>
          </a:p>
          <a:p>
            <a:pPr lvl="1" eaLnBrk="1" hangingPunct="1"/>
            <a:r>
              <a:rPr lang="cs-CZ" altLang="cs-CZ" sz="2800" dirty="0"/>
              <a:t>sdílení žiletek apod. hygienických potřeb </a:t>
            </a:r>
          </a:p>
          <a:p>
            <a:pPr lvl="1" eaLnBrk="1" hangingPunct="1"/>
            <a:r>
              <a:rPr lang="cs-CZ" altLang="cs-CZ" sz="2800" dirty="0"/>
              <a:t>nesprávná manipulace s materiálem kontaminovaným krví HIV+</a:t>
            </a:r>
          </a:p>
          <a:p>
            <a:pPr lvl="1" eaLnBrk="1" hangingPunct="1"/>
            <a:r>
              <a:rPr lang="cs-CZ" altLang="cs-CZ" sz="2800" dirty="0"/>
              <a:t>v nemocničních zařízeních…</a:t>
            </a:r>
          </a:p>
          <a:p>
            <a:pPr lvl="1" eaLnBrk="1" hangingPunct="1"/>
            <a:endParaRPr lang="cs-CZ" altLang="cs-CZ" sz="2800" dirty="0"/>
          </a:p>
          <a:p>
            <a:pPr eaLnBrk="1" hangingPunct="1"/>
            <a:r>
              <a:rPr lang="cs-CZ" altLang="cs-CZ" b="1" dirty="0"/>
              <a:t>z HIV+ matky na dítě</a:t>
            </a:r>
          </a:p>
          <a:p>
            <a:pPr lvl="1" eaLnBrk="1" hangingPunct="1"/>
            <a:r>
              <a:rPr lang="cs-CZ" altLang="cs-CZ" sz="2800" dirty="0"/>
              <a:t>v těhotenství, při porodu, mateřským mlékem</a:t>
            </a:r>
          </a:p>
          <a:p>
            <a:pPr lvl="1" eaLnBrk="1" hangingPunct="1"/>
            <a:endParaRPr lang="cs-CZ" altLang="cs-CZ" sz="2800" dirty="0"/>
          </a:p>
          <a:p>
            <a:pPr marL="324000" lvl="1" indent="0" eaLnBrk="1" hangingPunct="1">
              <a:buNone/>
            </a:pPr>
            <a:r>
              <a:rPr lang="cs-CZ" altLang="cs-CZ" sz="1100" dirty="0"/>
              <a:t>Zdroj obr.: </a:t>
            </a:r>
            <a:r>
              <a:rPr lang="pl-PL" altLang="cs-CZ" sz="1100" dirty="0"/>
              <a:t>Zdroj obrázku: https://redcarehmo.com/2018/06/28/quick-look-hivaids/hiv-2/</a:t>
            </a:r>
          </a:p>
          <a:p>
            <a:pPr marL="324000" lvl="1" indent="0" eaLnBrk="1" hangingPunct="1">
              <a:buNone/>
            </a:pPr>
            <a:endParaRPr lang="cs-CZ" altLang="cs-CZ" sz="2800" dirty="0"/>
          </a:p>
          <a:p>
            <a:pPr eaLnBrk="1" hangingPunct="1"/>
            <a:endParaRPr lang="cs-CZ" alt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0C38C93-FB16-4F09-B6AC-5905ACC00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594" y="573179"/>
            <a:ext cx="4366600" cy="21655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BC8978-BCCB-44F5-8FB7-06D7ABA78D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AE8028-BF17-45A0-8623-4A969A23C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BC933A-445A-452A-9E5E-1ADD3236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09" y="346873"/>
            <a:ext cx="10753200" cy="451576"/>
          </a:xfrm>
        </p:spPr>
        <p:txBody>
          <a:bodyPr/>
          <a:lstStyle/>
          <a:p>
            <a:pPr algn="ctr"/>
            <a:r>
              <a:rPr lang="cs-CZ" sz="3600" dirty="0"/>
              <a:t>Případy HIV v ČR podle způsobu přenosu za rok 2021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8EDF08-A467-4FE3-B9CE-24F59102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09" y="2340002"/>
            <a:ext cx="10753200" cy="437282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100" dirty="0"/>
              <a:t>Zdroj: http://www.szu.cz/uploads/documents/CeM/HIV_AIDS/rocni_zpravy/2021/Trendy_vyvoje_a_vyskyt_HIVAIDS_v_CR_predbezna_zprava_za_rok_2021_Grafy.pdf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B6A1DA-CD75-4573-B885-52F82C80A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5" t="39316" r="33301" b="4466"/>
          <a:stretch/>
        </p:blipFill>
        <p:spPr>
          <a:xfrm>
            <a:off x="3320249" y="1435510"/>
            <a:ext cx="5140171" cy="46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0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F6ECE-0AD2-45D0-91F5-6C497356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8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HIV – přenos v Africe vs. zbytek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574DF-2454-4493-A57E-146C9630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80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200" dirty="0"/>
              <a:t>Zdroj: https://www.unaids.org/sites/default/files/media_asset/JC3032_AIDS_Data_book_2021_En.pdf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78D5EA-1CB5-5D89-5858-2AD71658E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93" t="57087" r="30342" b="5324"/>
          <a:stretch/>
        </p:blipFill>
        <p:spPr>
          <a:xfrm>
            <a:off x="1314729" y="887074"/>
            <a:ext cx="10296497" cy="50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2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29173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HIV se </a:t>
            </a:r>
            <a:r>
              <a:rPr lang="cs-CZ" altLang="cs-CZ" b="1" dirty="0"/>
              <a:t>nepřenáší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033" y="1554735"/>
            <a:ext cx="9721048" cy="53032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/>
              <a:t>polibkem</a:t>
            </a:r>
          </a:p>
          <a:p>
            <a:pPr>
              <a:defRPr/>
            </a:pPr>
            <a:r>
              <a:rPr lang="cs-CZ" altLang="cs-CZ" dirty="0"/>
              <a:t>běžným společenským kontaktem</a:t>
            </a:r>
          </a:p>
          <a:p>
            <a:pPr>
              <a:defRPr/>
            </a:pPr>
            <a:r>
              <a:rPr lang="cs-CZ" altLang="cs-CZ" dirty="0"/>
              <a:t>použitím hygienických zařízení (WC, sprch)</a:t>
            </a:r>
          </a:p>
          <a:p>
            <a:pPr>
              <a:defRPr/>
            </a:pPr>
            <a:r>
              <a:rPr lang="cs-CZ" altLang="cs-CZ" dirty="0"/>
              <a:t>krev sajícím hmyzem</a:t>
            </a:r>
          </a:p>
          <a:p>
            <a:pPr>
              <a:defRPr/>
            </a:pPr>
            <a:r>
              <a:rPr lang="cs-CZ" altLang="cs-CZ" dirty="0"/>
              <a:t>prostřednictvím potravin a nádobí 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virus neproniká neporušenou kůží a v zaschlých tělesných tekutinách je brzy inaktivován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sz="1100" dirty="0"/>
              <a:t>Zdroj obr.</a:t>
            </a:r>
            <a:r>
              <a:rPr lang="cs-CZ" altLang="cs-CZ" sz="1100" b="1" dirty="0"/>
              <a:t>: </a:t>
            </a:r>
            <a:r>
              <a:rPr lang="cs-CZ" altLang="cs-CZ" sz="1100" dirty="0"/>
              <a:t>https://www.indiamart.com/proddetail/ppe-kits-fully-equipped-22374055533.html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747D7E-DDDF-BAB7-4758-AEA252783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57"/>
          <a:stretch/>
        </p:blipFill>
        <p:spPr>
          <a:xfrm>
            <a:off x="8381947" y="925737"/>
            <a:ext cx="3704908" cy="3193501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400C1A2-CEDF-493F-AAF6-FDE36EE10A90}"/>
              </a:ext>
            </a:extLst>
          </p:cNvPr>
          <p:cNvCxnSpPr>
            <a:cxnSpLocks/>
          </p:cNvCxnSpPr>
          <p:nvPr/>
        </p:nvCxnSpPr>
        <p:spPr>
          <a:xfrm>
            <a:off x="8381947" y="925737"/>
            <a:ext cx="3487498" cy="3122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DD1EB81-C7B3-41BE-A82E-B1127CC470FA}"/>
              </a:ext>
            </a:extLst>
          </p:cNvPr>
          <p:cNvCxnSpPr>
            <a:cxnSpLocks/>
          </p:cNvCxnSpPr>
          <p:nvPr/>
        </p:nvCxnSpPr>
        <p:spPr>
          <a:xfrm flipV="1">
            <a:off x="8513685" y="925737"/>
            <a:ext cx="3444536" cy="3193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pPr algn="ctr" eaLnBrk="1" hangingPunct="1"/>
            <a:r>
              <a:rPr lang="cs-CZ" altLang="cs-CZ" dirty="0">
                <a:latin typeface="+mn-lt"/>
              </a:rPr>
              <a:t>Průběh nákazy HIV (neléčené)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87262"/>
            <a:ext cx="10515600" cy="4889701"/>
          </a:xfrm>
        </p:spPr>
        <p:txBody>
          <a:bodyPr/>
          <a:lstStyle/>
          <a:p>
            <a:pPr marL="586350" indent="-514350" eaLnBrk="1" hangingPunct="1">
              <a:buClrTx/>
              <a:buAutoNum type="arabicPeriod"/>
            </a:pPr>
            <a:r>
              <a:rPr lang="cs-CZ" altLang="cs-CZ" sz="3200" dirty="0"/>
              <a:t>Nákaza</a:t>
            </a:r>
          </a:p>
          <a:p>
            <a:pPr marL="586350" indent="-514350" eaLnBrk="1" hangingPunct="1">
              <a:buAutoNum type="arabicPeriod"/>
            </a:pPr>
            <a:endParaRPr lang="cs-CZ" altLang="cs-CZ" sz="3200" dirty="0"/>
          </a:p>
          <a:p>
            <a:pPr marL="72000" indent="0" eaLnBrk="1" hangingPunct="1">
              <a:buNone/>
            </a:pPr>
            <a:r>
              <a:rPr lang="cs-CZ" altLang="cs-CZ" sz="3200" dirty="0"/>
              <a:t>2. Akutní stádium = </a:t>
            </a:r>
            <a:r>
              <a:rPr lang="cs-CZ" altLang="cs-CZ" sz="3200" dirty="0" err="1"/>
              <a:t>primoinfekce</a:t>
            </a:r>
            <a:r>
              <a:rPr lang="cs-CZ" altLang="cs-CZ" sz="3200" dirty="0"/>
              <a:t> (inkubační doba 2 až 6 týdnů), někdy vyrážka, teplota, zduřené uzliny…</a:t>
            </a:r>
          </a:p>
          <a:p>
            <a:pPr marL="72000" indent="0" eaLnBrk="1" hangingPunct="1">
              <a:buNone/>
            </a:pPr>
            <a:endParaRPr lang="cs-CZ" altLang="cs-CZ" sz="3200" dirty="0"/>
          </a:p>
          <a:p>
            <a:pPr marL="72000" indent="0" eaLnBrk="1" hangingPunct="1">
              <a:buNone/>
            </a:pPr>
            <a:r>
              <a:rPr lang="cs-CZ" altLang="cs-CZ" sz="3200" dirty="0"/>
              <a:t>3. Období latence – snižování imunity zpočátku bez příznaků, později nespecifické projevy (průjmy, pocení, zduření uzlin, horečka, recidivující opary…)</a:t>
            </a:r>
          </a:p>
          <a:p>
            <a:pPr marL="72000" indent="0" eaLnBrk="1" hangingPunct="1">
              <a:buNone/>
            </a:pPr>
            <a:r>
              <a:rPr lang="cs-CZ" altLang="cs-CZ" sz="3200" dirty="0"/>
              <a:t> </a:t>
            </a:r>
          </a:p>
          <a:p>
            <a:pPr marL="72000" indent="0" eaLnBrk="1" hangingPunct="1">
              <a:buNone/>
            </a:pPr>
            <a:r>
              <a:rPr lang="cs-CZ" altLang="cs-CZ" sz="3200" dirty="0"/>
              <a:t>4. Onemocnění </a:t>
            </a:r>
            <a:r>
              <a:rPr lang="cs-CZ" altLang="cs-CZ" sz="3200" b="1" dirty="0"/>
              <a:t>AIDS</a:t>
            </a:r>
            <a:r>
              <a:rPr lang="cs-CZ" altLang="cs-CZ" sz="3200" dirty="0"/>
              <a:t> (poslední stádium) – selhání imunity (atypické infekce, nádory aj.)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 noChangeArrowheads="1"/>
          </p:cNvSpPr>
          <p:nvPr>
            <p:ph type="title"/>
          </p:nvPr>
        </p:nvSpPr>
        <p:spPr>
          <a:xfrm>
            <a:off x="838200" y="310718"/>
            <a:ext cx="10515600" cy="648070"/>
          </a:xfrm>
        </p:spPr>
        <p:txBody>
          <a:bodyPr>
            <a:normAutofit/>
          </a:bodyPr>
          <a:lstStyle/>
          <a:p>
            <a:pPr algn="ctr"/>
            <a:r>
              <a:rPr lang="cs-CZ" altLang="sk-SK" dirty="0">
                <a:latin typeface="+mn-lt"/>
              </a:rPr>
              <a:t>Prevence přenosu HIV</a:t>
            </a:r>
            <a:endParaRPr lang="sk-SK" altLang="sk-SK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1953"/>
            <a:ext cx="10608816" cy="52822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bezpečnější sex („</a:t>
            </a:r>
            <a:r>
              <a:rPr lang="cs-CZ" dirty="0" err="1"/>
              <a:t>safer</a:t>
            </a:r>
            <a:r>
              <a:rPr lang="cs-CZ" dirty="0"/>
              <a:t> sex“)</a:t>
            </a:r>
          </a:p>
          <a:p>
            <a:pPr>
              <a:defRPr/>
            </a:pPr>
            <a:r>
              <a:rPr lang="cs-CZ" dirty="0"/>
              <a:t>osvěta u </a:t>
            </a:r>
            <a:r>
              <a:rPr lang="cs-CZ" dirty="0" err="1"/>
              <a:t>i.v</a:t>
            </a:r>
            <a:r>
              <a:rPr lang="cs-CZ" dirty="0"/>
              <a:t>. uživatelů drog</a:t>
            </a:r>
          </a:p>
          <a:p>
            <a:pPr>
              <a:defRPr/>
            </a:pPr>
            <a:r>
              <a:rPr lang="cs-CZ" dirty="0"/>
              <a:t>vyloučit riziko přenosu krví a biologickým materiálem</a:t>
            </a:r>
          </a:p>
          <a:p>
            <a:pPr>
              <a:defRPr/>
            </a:pPr>
            <a:r>
              <a:rPr lang="cs-CZ" dirty="0"/>
              <a:t>vyloučit přenos transfuzí krve a krevními deriváty</a:t>
            </a:r>
          </a:p>
          <a:p>
            <a:pPr>
              <a:defRPr/>
            </a:pPr>
            <a:r>
              <a:rPr lang="cs-CZ" dirty="0"/>
              <a:t>screeningové testování</a:t>
            </a:r>
          </a:p>
          <a:p>
            <a:pPr marL="0" indent="0">
              <a:buNone/>
              <a:defRPr/>
            </a:pPr>
            <a:r>
              <a:rPr lang="cs-CZ" sz="1200" dirty="0"/>
              <a:t>/pro zájemce: https://www.hiv-prevence.cz/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neexistuje očkování</a:t>
            </a:r>
          </a:p>
          <a:p>
            <a:pPr>
              <a:defRPr/>
            </a:pPr>
            <a:r>
              <a:rPr lang="cs-CZ" dirty="0"/>
              <a:t>prevencí přenosu na druhé je </a:t>
            </a:r>
            <a:r>
              <a:rPr lang="cs-CZ" b="1" dirty="0"/>
              <a:t>léčba každé HIV+ osoby</a:t>
            </a:r>
          </a:p>
          <a:p>
            <a:pPr>
              <a:defRPr/>
            </a:pPr>
            <a:r>
              <a:rPr lang="cs-CZ" b="1" dirty="0"/>
              <a:t>každý HIV+ jedinec je povinen chovat se tak, aby neohrožoval další osoby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935854" y="253013"/>
            <a:ext cx="10515600" cy="455305"/>
          </a:xfrm>
        </p:spPr>
        <p:txBody>
          <a:bodyPr>
            <a:noAutofit/>
          </a:bodyPr>
          <a:lstStyle/>
          <a:p>
            <a:pPr algn="ctr" eaLnBrk="1" hangingPunct="1">
              <a:lnSpc>
                <a:spcPts val="3200"/>
              </a:lnSpc>
            </a:pPr>
            <a:r>
              <a:rPr lang="cs-CZ" altLang="cs-CZ" sz="2800" dirty="0">
                <a:latin typeface="+mn-lt"/>
              </a:rPr>
              <a:t>Prevence, rutinní testování protilátek, aktivní vyhledávání nemocných (screening)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31904"/>
            <a:ext cx="10898080" cy="5726096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cs-CZ" sz="3200" dirty="0"/>
              <a:t>dárci krve, plazmy a kostní dřeně</a:t>
            </a:r>
          </a:p>
          <a:p>
            <a:pPr eaLnBrk="1" hangingPunct="1"/>
            <a:r>
              <a:rPr lang="cs-CZ" altLang="cs-CZ" sz="3200" dirty="0"/>
              <a:t>dárci spermatu, dárkyně oocytů</a:t>
            </a:r>
          </a:p>
          <a:p>
            <a:pPr eaLnBrk="1" hangingPunct="1"/>
            <a:r>
              <a:rPr lang="cs-CZ" altLang="cs-CZ" sz="3200" dirty="0"/>
              <a:t>dárci orgánů</a:t>
            </a:r>
          </a:p>
          <a:p>
            <a:pPr eaLnBrk="1" hangingPunct="1"/>
            <a:r>
              <a:rPr lang="cs-CZ" altLang="cs-CZ" sz="3200" dirty="0"/>
              <a:t>osoby ve výkonu trestu</a:t>
            </a:r>
          </a:p>
          <a:p>
            <a:r>
              <a:rPr lang="cs-CZ" altLang="cs-CZ" sz="3200" dirty="0"/>
              <a:t>gravidní ženy</a:t>
            </a:r>
          </a:p>
          <a:p>
            <a:endParaRPr lang="cs-CZ" altLang="cs-CZ" sz="3200" dirty="0"/>
          </a:p>
          <a:p>
            <a:endParaRPr lang="cs-CZ" altLang="cs-CZ" sz="3200" dirty="0"/>
          </a:p>
          <a:p>
            <a:pPr marL="72000" indent="0">
              <a:buNone/>
            </a:pPr>
            <a:endParaRPr lang="cs-CZ" altLang="cs-CZ" sz="3200" dirty="0"/>
          </a:p>
          <a:p>
            <a:pPr marL="72000" indent="0">
              <a:buNone/>
            </a:pPr>
            <a:endParaRPr lang="cs-CZ" altLang="cs-CZ" sz="3200" dirty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3200" b="1" dirty="0"/>
              <a:t>Pozor na tzv. diagnostické okno </a:t>
            </a:r>
            <a:r>
              <a:rPr lang="cs-CZ" altLang="cs-CZ" sz="3200" dirty="0"/>
              <a:t>(= doba, než se vytvoří protilátky pro HIV, které lze detekovat. Do té doby je výsledek falešně negativní.)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cs-CZ" altLang="cs-CZ" sz="3200" dirty="0"/>
          </a:p>
          <a:p>
            <a:pPr marL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1200" dirty="0"/>
              <a:t>Zdroj: https://www.positivevibes.org.za/learn-more/know-your-status/window-period/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0CA208-FB86-4404-A7D9-195875F3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0" t="4071" r="4713" b="2929"/>
          <a:stretch/>
        </p:blipFill>
        <p:spPr>
          <a:xfrm>
            <a:off x="6287240" y="1384918"/>
            <a:ext cx="4704208" cy="3435658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D827745-0452-636A-7080-191FBA7F0029}"/>
              </a:ext>
            </a:extLst>
          </p:cNvPr>
          <p:cNvCxnSpPr/>
          <p:nvPr/>
        </p:nvCxnSpPr>
        <p:spPr bwMode="auto">
          <a:xfrm flipV="1">
            <a:off x="4031226" y="4355690"/>
            <a:ext cx="2458064" cy="7865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F1160-EB28-4772-9A34-1678AEBA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/>
          <a:lstStyle/>
          <a:p>
            <a:pPr algn="ctr"/>
            <a:r>
              <a:rPr lang="cs-CZ" dirty="0" err="1">
                <a:latin typeface="+mn-lt"/>
              </a:rPr>
              <a:t>Postexpoziční</a:t>
            </a:r>
            <a:r>
              <a:rPr lang="cs-CZ" dirty="0">
                <a:latin typeface="+mn-lt"/>
              </a:rPr>
              <a:t> profylaxe (PEP) infekce HIV</a:t>
            </a:r>
            <a:endParaRPr lang="cs-CZ" sz="18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8911E-6D10-4950-AEE9-4D6BB021D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47475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Obecný princip PEP: </a:t>
            </a:r>
            <a:r>
              <a:rPr lang="cs-CZ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snaha zabránit rozvoji nemoci, i když už pravděpodobně došlo k přenosu infekčního činitele (viru, bakterie, parazita) na vnímavého jedince.</a:t>
            </a:r>
          </a:p>
          <a:p>
            <a:pPr marL="0" indent="0" algn="l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„Kontaminované poranění zdravotníků a podobné expozice HIV infikované krvi jsou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za jistých okolností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důvodem k PEP…“*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u vysoce rizikového poranění od zdrojové osoby HIV+ nebo podezřelé z infekce HIV…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</a:rPr>
              <a:t>u méně rizikového poranění od zdrojové osoby HIV+…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Zahájení co nejdříve </a:t>
            </a:r>
            <a:r>
              <a:rPr lang="cs-CZ" dirty="0">
                <a:solidFill>
                  <a:srgbClr val="000000"/>
                </a:solidFill>
              </a:rPr>
              <a:t>(ideálně do 24-36 hodin, max. 72 h.), o zavedení léčby rozhoduje lékař HIV centra</a:t>
            </a:r>
          </a:p>
          <a:p>
            <a:pPr marL="0" indent="0" algn="l">
              <a:buNone/>
            </a:pPr>
            <a:r>
              <a:rPr lang="cs-CZ" sz="1100" dirty="0">
                <a:solidFill>
                  <a:srgbClr val="000000"/>
                </a:solidFill>
              </a:rPr>
              <a:t>* Pro zájemce: https://infektologie.cz/DPHIV19.htm</a:t>
            </a:r>
            <a:endParaRPr lang="cs-CZ" sz="11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042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72BF4D-D21A-E06E-8D8B-0AF3DF93F1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101073-0E58-595C-C067-1CEE4005A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49E274-6560-7EF8-A8AF-69FA707E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358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Virová hepatitida 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F5C9C3-B245-CEC8-C47E-3A8AF1F8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01083"/>
            <a:ext cx="10753200" cy="4597916"/>
          </a:xfrm>
        </p:spPr>
        <p:txBody>
          <a:bodyPr/>
          <a:lstStyle/>
          <a:p>
            <a:pPr eaLnBrk="1" hangingPunct="1"/>
            <a:r>
              <a:rPr lang="cs-CZ" altLang="cs-CZ" dirty="0"/>
              <a:t>Prevence: </a:t>
            </a:r>
            <a:r>
              <a:rPr lang="cs-CZ" altLang="cs-CZ" b="1" dirty="0"/>
              <a:t>očkování </a:t>
            </a:r>
            <a:r>
              <a:rPr lang="cs-CZ" altLang="cs-CZ" dirty="0"/>
              <a:t>(od 1 roku věku)</a:t>
            </a:r>
          </a:p>
          <a:p>
            <a:pPr marL="72000" indent="0" eaLnBrk="1" hangingPunct="1">
              <a:buNone/>
            </a:pPr>
            <a:r>
              <a:rPr lang="cs-CZ" altLang="cs-CZ" b="1" dirty="0"/>
              <a:t>                   </a:t>
            </a:r>
            <a:r>
              <a:rPr lang="cs-CZ" altLang="cs-CZ" dirty="0"/>
              <a:t>hygiena rukou, nezávadné potraviny/voda</a:t>
            </a:r>
          </a:p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Případy v ČR (Státní zdravotní ústav):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47FBE8-44F1-D4FD-4BE1-7F651D961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2" t="24077" r="25073" b="38352"/>
          <a:stretch/>
        </p:blipFill>
        <p:spPr>
          <a:xfrm>
            <a:off x="1315708" y="2878004"/>
            <a:ext cx="8662808" cy="3601996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468F0499-C7B3-42A0-85F7-653C21A48235}"/>
              </a:ext>
            </a:extLst>
          </p:cNvPr>
          <p:cNvSpPr/>
          <p:nvPr/>
        </p:nvSpPr>
        <p:spPr bwMode="auto">
          <a:xfrm>
            <a:off x="4605625" y="5556148"/>
            <a:ext cx="5454685" cy="3825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412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60D3F-01AA-486B-91B8-417DF60F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421"/>
            <a:ext cx="10515600" cy="564734"/>
          </a:xfrm>
        </p:spPr>
        <p:txBody>
          <a:bodyPr>
            <a:normAutofit/>
          </a:bodyPr>
          <a:lstStyle/>
          <a:p>
            <a:pPr algn="ctr"/>
            <a:r>
              <a:rPr lang="cs-CZ" dirty="0" err="1">
                <a:latin typeface="+mn-lt"/>
              </a:rPr>
              <a:t>Postexpoziční</a:t>
            </a:r>
            <a:r>
              <a:rPr lang="cs-CZ" dirty="0">
                <a:latin typeface="+mn-lt"/>
              </a:rPr>
              <a:t> profylaxe HIV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5E791-8518-462B-8ED2-0D95665F2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884"/>
            <a:ext cx="10515600" cy="5223506"/>
          </a:xfrm>
        </p:spPr>
        <p:txBody>
          <a:bodyPr>
            <a:normAutofit fontScale="85000" lnSpcReduction="10000"/>
          </a:bodyPr>
          <a:lstStyle/>
          <a:p>
            <a:r>
              <a:rPr lang="cs-CZ" sz="3800" b="0" i="0" dirty="0">
                <a:solidFill>
                  <a:srgbClr val="000000"/>
                </a:solidFill>
                <a:effectLst/>
              </a:rPr>
              <a:t> kombinace min. 3 léčiv (</a:t>
            </a:r>
            <a:r>
              <a:rPr lang="cs-CZ" sz="3800" b="0" i="0" dirty="0" err="1">
                <a:solidFill>
                  <a:srgbClr val="000000"/>
                </a:solidFill>
                <a:effectLst/>
              </a:rPr>
              <a:t>antiretrovirotik</a:t>
            </a:r>
            <a:r>
              <a:rPr lang="cs-CZ" sz="3800" b="0" i="0" dirty="0">
                <a:solidFill>
                  <a:srgbClr val="000000"/>
                </a:solidFill>
                <a:effectLst/>
              </a:rPr>
              <a:t>), léčba 28 dní</a:t>
            </a:r>
          </a:p>
          <a:p>
            <a:pPr marL="0" indent="0">
              <a:buNone/>
            </a:pPr>
            <a:r>
              <a:rPr lang="cs-CZ" sz="96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endParaRPr lang="cs-CZ" b="0" i="0" dirty="0">
              <a:solidFill>
                <a:srgbClr val="000000"/>
              </a:solidFill>
              <a:effectLst/>
            </a:endParaRP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b="0" i="0" dirty="0">
              <a:solidFill>
                <a:srgbClr val="000000"/>
              </a:solidFill>
              <a:effectLst/>
            </a:endParaRPr>
          </a:p>
          <a:p>
            <a:endParaRPr lang="cs-CZ" b="0" i="0" dirty="0">
              <a:solidFill>
                <a:srgbClr val="000000"/>
              </a:solidFill>
              <a:effectLst/>
            </a:endParaRPr>
          </a:p>
          <a:p>
            <a:endParaRPr lang="cs-CZ" b="0" i="0" dirty="0">
              <a:solidFill>
                <a:srgbClr val="000000"/>
              </a:solidFill>
              <a:effectLst/>
            </a:endParaRPr>
          </a:p>
          <a:p>
            <a:endParaRPr lang="cs-CZ" b="0" i="0" dirty="0">
              <a:solidFill>
                <a:srgbClr val="000000"/>
              </a:solidFill>
              <a:effectLst/>
            </a:endParaRPr>
          </a:p>
          <a:p>
            <a:endParaRPr lang="cs-CZ" b="0" i="0" dirty="0">
              <a:solidFill>
                <a:srgbClr val="000000"/>
              </a:solidFill>
              <a:effectLst/>
            </a:endParaRPr>
          </a:p>
          <a:p>
            <a:pPr marL="72000" indent="0">
              <a:buNone/>
            </a:pPr>
            <a:endParaRPr lang="cs-CZ" b="0" i="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300" dirty="0">
                <a:solidFill>
                  <a:srgbClr val="000000"/>
                </a:solidFill>
              </a:rPr>
              <a:t>Pro zájemce: https://infektologie.cz/DPHIV19.htm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300" dirty="0">
                <a:solidFill>
                  <a:srgbClr val="000000"/>
                </a:solidFill>
              </a:rPr>
              <a:t>Zdroje obr.: https://www.thevillagepharmacy.ca/hiv-medications-fact-sheets</a:t>
            </a:r>
            <a:endParaRPr lang="cs-CZ" sz="13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FA2C49-4655-4CDC-8BB5-187576908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9" t="5458" r="13665" b="9278"/>
          <a:stretch/>
        </p:blipFill>
        <p:spPr>
          <a:xfrm>
            <a:off x="8097146" y="2180040"/>
            <a:ext cx="2043725" cy="28588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170FE4-580C-47CC-B2E5-5016C4B36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1" t="13333" r="8534" b="9821"/>
          <a:stretch/>
        </p:blipFill>
        <p:spPr>
          <a:xfrm>
            <a:off x="1954335" y="2180040"/>
            <a:ext cx="2420122" cy="28495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A039FAF-7E56-4268-8409-ADECD3517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42" t="10909" r="14157" b="13979"/>
          <a:stretch/>
        </p:blipFill>
        <p:spPr>
          <a:xfrm>
            <a:off x="5137930" y="2180040"/>
            <a:ext cx="2133599" cy="28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 anchor="ctr"/>
          <a:lstStyle/>
          <a:p>
            <a:pPr algn="ctr"/>
            <a:r>
              <a:rPr lang="cs-CZ" altLang="sk-SK" dirty="0"/>
              <a:t>Výskyt hepatitidy A ve světě</a:t>
            </a:r>
            <a:endParaRPr lang="sk-SK" altLang="sk-SK" dirty="0"/>
          </a:p>
        </p:txBody>
      </p:sp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18585" y="6187736"/>
            <a:ext cx="8424909" cy="53373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cs-CZ" altLang="en-US" sz="1100" dirty="0">
                <a:latin typeface="+mn-lt"/>
              </a:rPr>
              <a:t>Zdroj: https://f6publishing.blob.core.windows.net/030d4365-bf6a-42fa-8872-21f77b606578/WJCC-6-589-g001.jpg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3CB989-857E-42B2-83B2-8546EA758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11" y="1242862"/>
            <a:ext cx="9085879" cy="50897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679" y="266331"/>
            <a:ext cx="8220980" cy="674702"/>
          </a:xfrm>
        </p:spPr>
        <p:txBody>
          <a:bodyPr rtlCol="0" anchor="ctr">
            <a:normAutofit/>
          </a:bodyPr>
          <a:lstStyle/>
          <a:p>
            <a:pPr algn="ctr" defTabSz="883762">
              <a:defRPr/>
            </a:pPr>
            <a:r>
              <a:rPr lang="cs-CZ" altLang="cs-CZ" sz="4300" dirty="0">
                <a:latin typeface="+mn-lt"/>
              </a:rPr>
              <a:t>Virová hepatitida B, VHB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90112" y="1305018"/>
            <a:ext cx="9871969" cy="5211192"/>
          </a:xfrm>
        </p:spPr>
        <p:txBody>
          <a:bodyPr rtlCol="0">
            <a:normAutofit/>
          </a:bodyPr>
          <a:lstStyle/>
          <a:p>
            <a:pPr defTabSz="883762">
              <a:defRPr/>
            </a:pPr>
            <a:r>
              <a:rPr lang="cs-CZ" altLang="cs-CZ" dirty="0"/>
              <a:t>virus </a:t>
            </a:r>
            <a:r>
              <a:rPr lang="cs-CZ" altLang="cs-CZ" b="1" dirty="0"/>
              <a:t>vysoce nakažlivý </a:t>
            </a:r>
            <a:r>
              <a:rPr lang="cs-CZ" altLang="cs-CZ" dirty="0"/>
              <a:t>(100 x více než HIV), malá infekční dávka</a:t>
            </a:r>
          </a:p>
          <a:p>
            <a:pPr defTabSz="883762">
              <a:defRPr/>
            </a:pPr>
            <a:r>
              <a:rPr lang="cs-CZ" altLang="cs-CZ" dirty="0"/>
              <a:t>odolný vůči prostředí (na površích vydrží týden, snáší mráz, ničí ho teplota 90 °C po 1 hodině)</a:t>
            </a:r>
          </a:p>
          <a:p>
            <a:pPr defTabSz="883762">
              <a:defRPr/>
            </a:pPr>
            <a:r>
              <a:rPr lang="cs-CZ" altLang="cs-CZ" dirty="0"/>
              <a:t>akutní vs. chronická infekce (pozitivita </a:t>
            </a:r>
            <a:r>
              <a:rPr lang="cs-CZ" altLang="cs-CZ" dirty="0" err="1"/>
              <a:t>HBsAg</a:t>
            </a:r>
            <a:r>
              <a:rPr lang="cs-CZ" altLang="cs-CZ" dirty="0"/>
              <a:t> 6 a více měsíců)</a:t>
            </a:r>
          </a:p>
          <a:p>
            <a:pPr defTabSz="883762">
              <a:defRPr/>
            </a:pPr>
            <a:endParaRPr lang="cs-CZ" altLang="cs-CZ" dirty="0"/>
          </a:p>
          <a:p>
            <a:pPr defTabSz="883762">
              <a:defRPr/>
            </a:pPr>
            <a:r>
              <a:rPr lang="cs-CZ" altLang="cs-CZ" dirty="0"/>
              <a:t>inkubační doba: 50 – 180 dní</a:t>
            </a:r>
          </a:p>
          <a:p>
            <a:pPr defTabSz="883762">
              <a:defRPr/>
            </a:pPr>
            <a:r>
              <a:rPr lang="cs-CZ" altLang="cs-CZ" dirty="0"/>
              <a:t>chronický průběh onemocnění v ČR a v Evropě málo častý</a:t>
            </a:r>
          </a:p>
          <a:p>
            <a:pPr marL="72000" indent="0" defTabSz="883762">
              <a:spcBef>
                <a:spcPts val="967"/>
              </a:spcBef>
              <a:buNone/>
              <a:defRPr/>
            </a:pPr>
            <a:endParaRPr lang="cs-CZ" altLang="cs-CZ" dirty="0"/>
          </a:p>
          <a:p>
            <a:pPr marL="0" indent="0" defTabSz="883762">
              <a:spcBef>
                <a:spcPts val="967"/>
              </a:spcBef>
              <a:buNone/>
              <a:defRPr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9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1FC9D8F-DE77-4BB5-9509-AF46F58B1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655"/>
            <a:ext cx="9144000" cy="801210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HBsAg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C779FC3D-473D-44D6-AEFA-538CB618F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3" y="1331650"/>
            <a:ext cx="10369119" cy="531328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ts val="3100"/>
              </a:lnSpc>
            </a:pPr>
            <a:r>
              <a:rPr lang="cs-CZ" dirty="0">
                <a:latin typeface="+mn-lt"/>
              </a:rPr>
              <a:t>- </a:t>
            </a:r>
            <a:r>
              <a:rPr lang="cs-CZ" sz="2800" dirty="0">
                <a:latin typeface="+mn-lt"/>
              </a:rPr>
              <a:t>povrchový antigen viru hepatitidy B (</a:t>
            </a:r>
            <a:r>
              <a:rPr lang="cs-CZ" sz="2800" b="1" dirty="0">
                <a:latin typeface="+mn-lt"/>
              </a:rPr>
              <a:t>H</a:t>
            </a:r>
            <a:r>
              <a:rPr lang="cs-CZ" sz="2800" dirty="0">
                <a:latin typeface="+mn-lt"/>
              </a:rPr>
              <a:t>epatitis </a:t>
            </a:r>
            <a:r>
              <a:rPr lang="cs-CZ" sz="2800" b="1" dirty="0">
                <a:latin typeface="+mn-lt"/>
              </a:rPr>
              <a:t>B</a:t>
            </a:r>
            <a:r>
              <a:rPr lang="cs-CZ" sz="2800" dirty="0">
                <a:latin typeface="+mn-lt"/>
              </a:rPr>
              <a:t> </a:t>
            </a:r>
            <a:r>
              <a:rPr lang="cs-CZ" sz="2800" b="1" dirty="0" err="1">
                <a:latin typeface="+mn-lt"/>
              </a:rPr>
              <a:t>s</a:t>
            </a:r>
            <a:r>
              <a:rPr lang="cs-CZ" sz="2800" dirty="0" err="1">
                <a:latin typeface="+mn-lt"/>
              </a:rPr>
              <a:t>urface</a:t>
            </a:r>
            <a:r>
              <a:rPr lang="cs-CZ" sz="2800" dirty="0">
                <a:latin typeface="+mn-lt"/>
              </a:rPr>
              <a:t> </a:t>
            </a:r>
            <a:r>
              <a:rPr lang="cs-CZ" sz="2800" b="1" dirty="0">
                <a:latin typeface="+mn-lt"/>
              </a:rPr>
              <a:t>a</a:t>
            </a:r>
            <a:r>
              <a:rPr lang="cs-CZ" sz="2800" dirty="0">
                <a:latin typeface="+mn-lt"/>
              </a:rPr>
              <a:t>nti</a:t>
            </a:r>
            <a:r>
              <a:rPr lang="cs-CZ" sz="2800" b="1" dirty="0">
                <a:latin typeface="+mn-lt"/>
              </a:rPr>
              <a:t>g</a:t>
            </a:r>
            <a:r>
              <a:rPr lang="cs-CZ" sz="2800" dirty="0">
                <a:latin typeface="+mn-lt"/>
              </a:rPr>
              <a:t>en)</a:t>
            </a:r>
          </a:p>
          <a:p>
            <a:pPr algn="l">
              <a:lnSpc>
                <a:spcPts val="3100"/>
              </a:lnSpc>
            </a:pPr>
            <a:r>
              <a:rPr lang="cs-CZ" sz="2800" dirty="0">
                <a:latin typeface="+mn-lt"/>
              </a:rPr>
              <a:t>- jeho </a:t>
            </a:r>
            <a:r>
              <a:rPr lang="cs-CZ" sz="2800" b="1" dirty="0">
                <a:latin typeface="+mn-lt"/>
              </a:rPr>
              <a:t>přítomnost v krvi znamená aktivní hepatitidu B </a:t>
            </a:r>
            <a:r>
              <a:rPr lang="cs-CZ" sz="2800" dirty="0">
                <a:latin typeface="+mn-lt"/>
              </a:rPr>
              <a:t>(replikaci viru)</a:t>
            </a:r>
          </a:p>
          <a:p>
            <a:pPr algn="l">
              <a:lnSpc>
                <a:spcPts val="3100"/>
              </a:lnSpc>
            </a:pPr>
            <a:r>
              <a:rPr lang="cs-CZ" sz="2800" dirty="0">
                <a:latin typeface="+mn-lt"/>
              </a:rPr>
              <a:t>- protilátky pro němu (anti-</a:t>
            </a:r>
            <a:r>
              <a:rPr lang="cs-CZ" sz="2800" dirty="0" err="1">
                <a:latin typeface="+mn-lt"/>
              </a:rPr>
              <a:t>HBs</a:t>
            </a:r>
            <a:r>
              <a:rPr lang="cs-CZ" sz="2800" dirty="0">
                <a:latin typeface="+mn-lt"/>
              </a:rPr>
              <a:t>) značí prodělanou infekci nebo stav po očkování</a:t>
            </a:r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algn="l"/>
            <a:r>
              <a:rPr lang="cs-CZ" sz="1100" dirty="0"/>
              <a:t>Zdroj: https://health.ucdavis.edu/blog/lab-best-practice/hepatitis-b-serologic-testing-methods/2021/06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2B6FDD-AC5D-4392-A6AB-8933E58EF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" r="14178"/>
          <a:stretch/>
        </p:blipFill>
        <p:spPr>
          <a:xfrm>
            <a:off x="6636444" y="3153815"/>
            <a:ext cx="5161025" cy="3491119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44488B5-C7A8-45AA-9FA6-5916D0481650}"/>
              </a:ext>
            </a:extLst>
          </p:cNvPr>
          <p:cNvSpPr/>
          <p:nvPr/>
        </p:nvSpPr>
        <p:spPr>
          <a:xfrm>
            <a:off x="6735912" y="3856236"/>
            <a:ext cx="1728187" cy="2641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99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9002" y="393750"/>
            <a:ext cx="8407411" cy="81361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300" dirty="0">
                <a:solidFill>
                  <a:srgbClr val="009900"/>
                </a:solidFill>
              </a:rPr>
              <a:t>  </a:t>
            </a:r>
            <a:r>
              <a:rPr lang="cs-CZ" altLang="cs-CZ" sz="4300" dirty="0">
                <a:latin typeface="+mn-lt"/>
              </a:rPr>
              <a:t>Virová hepatitida B</a:t>
            </a:r>
            <a:br>
              <a:rPr lang="cs-CZ" altLang="cs-CZ" sz="4300" dirty="0">
                <a:solidFill>
                  <a:srgbClr val="008080"/>
                </a:solidFill>
              </a:rPr>
            </a:br>
            <a:r>
              <a:rPr lang="cs-CZ" alt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910" y="1207364"/>
            <a:ext cx="10129422" cy="4864963"/>
          </a:xfrm>
        </p:spPr>
        <p:txBody>
          <a:bodyPr rtlCol="0">
            <a:normAutofit/>
          </a:bodyPr>
          <a:lstStyle/>
          <a:p>
            <a:pPr marL="72000" indent="0">
              <a:lnSpc>
                <a:spcPts val="3400"/>
              </a:lnSpc>
              <a:buNone/>
              <a:defRPr/>
            </a:pPr>
            <a:r>
              <a:rPr lang="cs-CZ" sz="3000" dirty="0"/>
              <a:t>Cesty přenosu:</a:t>
            </a:r>
          </a:p>
          <a:p>
            <a:pPr lvl="1" eaLnBrk="1" hangingPunct="1">
              <a:lnSpc>
                <a:spcPts val="3400"/>
              </a:lnSpc>
              <a:defRPr/>
            </a:pPr>
            <a:r>
              <a:rPr lang="cs-CZ" sz="3000" dirty="0"/>
              <a:t>pohlavním stykem </a:t>
            </a:r>
          </a:p>
          <a:p>
            <a:pPr lvl="1" eaLnBrk="1" hangingPunct="1">
              <a:lnSpc>
                <a:spcPts val="3400"/>
              </a:lnSpc>
              <a:defRPr/>
            </a:pPr>
            <a:r>
              <a:rPr lang="cs-CZ" sz="3000" dirty="0"/>
              <a:t>krví a krevními produkty, nitrožilní aplikací drog</a:t>
            </a:r>
          </a:p>
          <a:p>
            <a:pPr lvl="1" eaLnBrk="1" hangingPunct="1">
              <a:lnSpc>
                <a:spcPts val="3400"/>
              </a:lnSpc>
              <a:defRPr/>
            </a:pPr>
            <a:r>
              <a:rPr lang="cs-CZ" sz="3000" dirty="0"/>
              <a:t>z matky na dítě během těhotenství a porodu, ev. kojení</a:t>
            </a:r>
          </a:p>
          <a:p>
            <a:pPr marL="457200" lvl="1" indent="0" eaLnBrk="1" hangingPunct="1">
              <a:lnSpc>
                <a:spcPts val="3400"/>
              </a:lnSpc>
              <a:buNone/>
              <a:defRPr/>
            </a:pPr>
            <a:endParaRPr lang="cs-CZ" sz="3000" dirty="0"/>
          </a:p>
          <a:p>
            <a:pPr eaLnBrk="1" hangingPunct="1">
              <a:lnSpc>
                <a:spcPts val="3400"/>
              </a:lnSpc>
              <a:defRPr/>
            </a:pPr>
            <a:endParaRPr lang="cs-CZ" sz="3000" dirty="0"/>
          </a:p>
          <a:p>
            <a:pPr eaLnBrk="1" hangingPunct="1">
              <a:lnSpc>
                <a:spcPts val="3400"/>
              </a:lnSpc>
              <a:defRPr/>
            </a:pPr>
            <a:r>
              <a:rPr lang="cs-CZ" sz="3000" dirty="0"/>
              <a:t>v Evropě absolutně převažuje přenos </a:t>
            </a:r>
            <a:r>
              <a:rPr lang="cs-CZ" sz="3000" b="1" dirty="0"/>
              <a:t>sexuální </a:t>
            </a:r>
          </a:p>
          <a:p>
            <a:pPr eaLnBrk="1" hangingPunct="1">
              <a:lnSpc>
                <a:spcPts val="3400"/>
              </a:lnSpc>
              <a:defRPr/>
            </a:pPr>
            <a:r>
              <a:rPr lang="cs-CZ" sz="3000" dirty="0"/>
              <a:t>v rozvojových zemích převažuje přenos sexuální a ve zdravotnických zařízeních (nesterilní nástroje, krevní transfuze…)</a:t>
            </a:r>
          </a:p>
        </p:txBody>
      </p:sp>
    </p:spTree>
    <p:extLst>
      <p:ext uri="{BB962C8B-B14F-4D97-AF65-F5344CB8AC3E}">
        <p14:creationId xmlns:p14="http://schemas.microsoft.com/office/powerpoint/2010/main" val="381952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377"/>
          </a:xfrm>
        </p:spPr>
        <p:txBody>
          <a:bodyPr/>
          <a:lstStyle/>
          <a:p>
            <a:pPr algn="ctr"/>
            <a:r>
              <a:rPr lang="cs-CZ" altLang="sk-SK" dirty="0">
                <a:latin typeface="+mn-lt"/>
              </a:rPr>
              <a:t>Výskyt hepatitidy B ve světě</a:t>
            </a:r>
            <a:endParaRPr lang="sk-SK" altLang="sk-SK" dirty="0">
              <a:latin typeface="+mn-lt"/>
            </a:endParaRPr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89608" y="6356350"/>
            <a:ext cx="6963792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Zdroj: https://www.ncbi.nlm.nih.gov/pmc/articles/PMC6232563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D1DD97A6-9501-4E38-8E39-8B9DAF043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888" y="1376039"/>
            <a:ext cx="8609513" cy="4634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(2)</Template>
  <TotalTime>396</TotalTime>
  <Words>2242</Words>
  <Application>Microsoft Office PowerPoint</Application>
  <PresentationFormat>Širokoúhlá obrazovka</PresentationFormat>
  <Paragraphs>370</Paragraphs>
  <Slides>40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Arial</vt:lpstr>
      <vt:lpstr>Calibri</vt:lpstr>
      <vt:lpstr>Tahoma</vt:lpstr>
      <vt:lpstr>Wingdings</vt:lpstr>
      <vt:lpstr>Prezentace_MU_CZ</vt:lpstr>
      <vt:lpstr>Infekční hepatitidy a HIV</vt:lpstr>
      <vt:lpstr>Jazykové okénko</vt:lpstr>
      <vt:lpstr>Virus hepatitidy A</vt:lpstr>
      <vt:lpstr>Virová hepatitida A</vt:lpstr>
      <vt:lpstr>Výskyt hepatitidy A ve světě</vt:lpstr>
      <vt:lpstr>Virová hepatitida B, VHB</vt:lpstr>
      <vt:lpstr>HBsAg</vt:lpstr>
      <vt:lpstr>  Virová hepatitida B         </vt:lpstr>
      <vt:lpstr>Výskyt hepatitidy B ve světě</vt:lpstr>
      <vt:lpstr>Hepatidita B v ČR (SZÚ)</vt:lpstr>
      <vt:lpstr>Prevence a léčba VHB</vt:lpstr>
      <vt:lpstr>Očkování proti virové hepatitidě B</vt:lpstr>
      <vt:lpstr>Virová hepatitida C</vt:lpstr>
      <vt:lpstr>Výskyt hepatitidy C ve světě</vt:lpstr>
      <vt:lpstr>  Virová hepatitida C         </vt:lpstr>
      <vt:lpstr>Prezentace aplikace PowerPoint</vt:lpstr>
      <vt:lpstr>Prevence a léčba hepatitidy C</vt:lpstr>
      <vt:lpstr>Virová hepatitida D</vt:lpstr>
      <vt:lpstr>Výskyt hepatitidy D ve světě</vt:lpstr>
      <vt:lpstr>Hepatitida B, C, D</vt:lpstr>
      <vt:lpstr>Virová hepatitida E</vt:lpstr>
      <vt:lpstr>Výskyt hepatitidy E ve světě; případy v ČR (SZÚ)</vt:lpstr>
      <vt:lpstr>HIV infekce</vt:lpstr>
      <vt:lpstr>HIV, trocha historie</vt:lpstr>
      <vt:lpstr>HIV-1,2 (Human Immunodeficiency Virus)</vt:lpstr>
      <vt:lpstr>Nobelova cena za fyziologii a medicínu 2008</vt:lpstr>
      <vt:lpstr>HIV</vt:lpstr>
      <vt:lpstr>Srovnání nakažlivosti virů při expozici infikované krvi</vt:lpstr>
      <vt:lpstr>Výskyt HIV/AIDS v ČR</vt:lpstr>
      <vt:lpstr>Charakteristika nákazy:</vt:lpstr>
      <vt:lpstr>Zdroj nákazy HIV</vt:lpstr>
      <vt:lpstr>Přenos HIV</vt:lpstr>
      <vt:lpstr>Případy HIV v ČR podle způsobu přenosu za rok 2021</vt:lpstr>
      <vt:lpstr>HIV – přenos v Africe vs. zbytek světa</vt:lpstr>
      <vt:lpstr>HIV se nepřenáší</vt:lpstr>
      <vt:lpstr>Průběh nákazy HIV (neléčené)</vt:lpstr>
      <vt:lpstr>Prevence přenosu HIV</vt:lpstr>
      <vt:lpstr>Prevence, rutinní testování protilátek, aktivní vyhledávání nemocných (screening)</vt:lpstr>
      <vt:lpstr>Postexpoziční profylaxe (PEP) infekce HIV</vt:lpstr>
      <vt:lpstr>Postexpoziční profylaxe HIV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hepatitidy a HIV/AIDS</dc:title>
  <dc:creator>xavik@post.cz</dc:creator>
  <cp:lastModifiedBy>Eva P</cp:lastModifiedBy>
  <cp:revision>81</cp:revision>
  <cp:lastPrinted>1601-01-01T00:00:00Z</cp:lastPrinted>
  <dcterms:created xsi:type="dcterms:W3CDTF">2022-02-06T20:30:30Z</dcterms:created>
  <dcterms:modified xsi:type="dcterms:W3CDTF">2024-05-01T16:39:01Z</dcterms:modified>
</cp:coreProperties>
</file>