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jpg!s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3"/>
  </p:notesMasterIdLst>
  <p:handoutMasterIdLst>
    <p:handoutMasterId r:id="rId54"/>
  </p:handoutMasterIdLst>
  <p:sldIdLst>
    <p:sldId id="293" r:id="rId2"/>
    <p:sldId id="294" r:id="rId3"/>
    <p:sldId id="295" r:id="rId4"/>
    <p:sldId id="309" r:id="rId5"/>
    <p:sldId id="310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8" r:id="rId21"/>
    <p:sldId id="272" r:id="rId22"/>
    <p:sldId id="273" r:id="rId23"/>
    <p:sldId id="279" r:id="rId24"/>
    <p:sldId id="274" r:id="rId25"/>
    <p:sldId id="275" r:id="rId26"/>
    <p:sldId id="276" r:id="rId27"/>
    <p:sldId id="303" r:id="rId28"/>
    <p:sldId id="304" r:id="rId29"/>
    <p:sldId id="305" r:id="rId30"/>
    <p:sldId id="306" r:id="rId31"/>
    <p:sldId id="307" r:id="rId32"/>
    <p:sldId id="308" r:id="rId33"/>
    <p:sldId id="280" r:id="rId34"/>
    <p:sldId id="281" r:id="rId35"/>
    <p:sldId id="283" r:id="rId36"/>
    <p:sldId id="282" r:id="rId37"/>
    <p:sldId id="284" r:id="rId38"/>
    <p:sldId id="285" r:id="rId39"/>
    <p:sldId id="286" r:id="rId40"/>
    <p:sldId id="287" r:id="rId41"/>
    <p:sldId id="291" r:id="rId42"/>
    <p:sldId id="288" r:id="rId43"/>
    <p:sldId id="289" r:id="rId44"/>
    <p:sldId id="290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56" autoAdjust="0"/>
    <p:restoredTop sz="95768" autoAdjust="0"/>
  </p:normalViewPr>
  <p:slideViewPr>
    <p:cSldViewPr snapToGrid="0">
      <p:cViewPr varScale="1">
        <p:scale>
          <a:sx n="112" d="100"/>
          <a:sy n="112" d="100"/>
        </p:scale>
        <p:origin x="200" y="52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adka/Documents/poodklady%20Alimentarni%20nakazy-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adka/Documents/poodklady%20Alimentarni%20nakazy-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Parazitární onemocnění v ČR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List1!$C$37</c:f>
              <c:strCache>
                <c:ptCount val="1"/>
                <c:pt idx="0">
                  <c:v>amébóza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List1!$B$38:$B$43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List1!$C$38:$C$43</c:f>
              <c:numCache>
                <c:formatCode>General</c:formatCode>
                <c:ptCount val="6"/>
                <c:pt idx="0">
                  <c:v>4</c:v>
                </c:pt>
                <c:pt idx="1">
                  <c:v>15</c:v>
                </c:pt>
                <c:pt idx="2">
                  <c:v>2</c:v>
                </c:pt>
                <c:pt idx="3">
                  <c:v>3</c:v>
                </c:pt>
                <c:pt idx="4">
                  <c:v>14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D-6B4D-9179-20F5176CB24C}"/>
            </c:ext>
          </c:extLst>
        </c:ser>
        <c:ser>
          <c:idx val="1"/>
          <c:order val="1"/>
          <c:tx>
            <c:strRef>
              <c:f>List1!$D$37</c:f>
              <c:strCache>
                <c:ptCount val="1"/>
                <c:pt idx="0">
                  <c:v>giardióza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List1!$B$38:$B$43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List1!$D$38:$D$43</c:f>
              <c:numCache>
                <c:formatCode>General</c:formatCode>
                <c:ptCount val="6"/>
                <c:pt idx="0">
                  <c:v>42</c:v>
                </c:pt>
                <c:pt idx="1">
                  <c:v>51</c:v>
                </c:pt>
                <c:pt idx="2">
                  <c:v>21</c:v>
                </c:pt>
                <c:pt idx="3">
                  <c:v>14</c:v>
                </c:pt>
                <c:pt idx="4">
                  <c:v>23</c:v>
                </c:pt>
                <c:pt idx="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9D-6B4D-9179-20F5176CB24C}"/>
            </c:ext>
          </c:extLst>
        </c:ser>
        <c:ser>
          <c:idx val="2"/>
          <c:order val="2"/>
          <c:tx>
            <c:strRef>
              <c:f>List1!$E$37</c:f>
              <c:strCache>
                <c:ptCount val="1"/>
                <c:pt idx="0">
                  <c:v>tenióza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List1!$B$38:$B$43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List1!$E$38:$E$43</c:f>
              <c:numCache>
                <c:formatCode>General</c:formatCode>
                <c:ptCount val="6"/>
                <c:pt idx="0">
                  <c:v>9</c:v>
                </c:pt>
                <c:pt idx="1">
                  <c:v>5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9D-6B4D-9179-20F5176CB24C}"/>
            </c:ext>
          </c:extLst>
        </c:ser>
        <c:ser>
          <c:idx val="3"/>
          <c:order val="3"/>
          <c:tx>
            <c:strRef>
              <c:f>List1!$F$37</c:f>
              <c:strCache>
                <c:ptCount val="1"/>
                <c:pt idx="0">
                  <c:v>trichinelóza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List1!$B$38:$B$43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List1!$F$38:$F$43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9D-6B4D-9179-20F5176CB24C}"/>
            </c:ext>
          </c:extLst>
        </c:ser>
        <c:ser>
          <c:idx val="4"/>
          <c:order val="4"/>
          <c:tx>
            <c:strRef>
              <c:f>List1!$G$37</c:f>
              <c:strCache>
                <c:ptCount val="1"/>
                <c:pt idx="0">
                  <c:v>askarióza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List1!$B$38:$B$43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List1!$G$38:$G$43</c:f>
              <c:numCache>
                <c:formatCode>General</c:formatCode>
                <c:ptCount val="6"/>
                <c:pt idx="0">
                  <c:v>24</c:v>
                </c:pt>
                <c:pt idx="1">
                  <c:v>16</c:v>
                </c:pt>
                <c:pt idx="2">
                  <c:v>19</c:v>
                </c:pt>
                <c:pt idx="3">
                  <c:v>4</c:v>
                </c:pt>
                <c:pt idx="4">
                  <c:v>12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9D-6B4D-9179-20F5176CB24C}"/>
            </c:ext>
          </c:extLst>
        </c:ser>
        <c:ser>
          <c:idx val="5"/>
          <c:order val="5"/>
          <c:tx>
            <c:strRef>
              <c:f>List1!$H$37</c:f>
              <c:strCache>
                <c:ptCount val="1"/>
                <c:pt idx="0">
                  <c:v>toxoplasmóza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List1!$B$38:$B$43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List1!$H$38:$H$43</c:f>
              <c:numCache>
                <c:formatCode>General</c:formatCode>
                <c:ptCount val="6"/>
                <c:pt idx="0">
                  <c:v>108</c:v>
                </c:pt>
                <c:pt idx="1">
                  <c:v>104</c:v>
                </c:pt>
                <c:pt idx="2">
                  <c:v>81</c:v>
                </c:pt>
                <c:pt idx="3">
                  <c:v>101</c:v>
                </c:pt>
                <c:pt idx="4">
                  <c:v>71</c:v>
                </c:pt>
                <c:pt idx="5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9D-6B4D-9179-20F5176CB24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40694639"/>
        <c:axId val="1540695599"/>
      </c:barChart>
      <c:catAx>
        <c:axId val="15406946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40695599"/>
        <c:crosses val="autoZero"/>
        <c:auto val="1"/>
        <c:lblAlgn val="ctr"/>
        <c:lblOffset val="100"/>
        <c:noMultiLvlLbl val="0"/>
      </c:catAx>
      <c:valAx>
        <c:axId val="1540695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absolutní počet oenmocnění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40694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</a:t>
            </a:r>
            <a:r>
              <a:rPr lang="en-US"/>
              <a:t>cabies</a:t>
            </a:r>
            <a:r>
              <a:rPr lang="cs-CZ"/>
              <a:t> v ČR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'[poodklady Alimentarni nakazy-1.xlsx]List1'!$C$51</c:f>
              <c:strCache>
                <c:ptCount val="1"/>
                <c:pt idx="0">
                  <c:v>scabies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'[poodklady Alimentarni nakazy-1.xlsx]List1'!$B$52:$B$57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'[poodklady Alimentarni nakazy-1.xlsx]List1'!$C$52:$C$57</c:f>
              <c:numCache>
                <c:formatCode>General</c:formatCode>
                <c:ptCount val="6"/>
                <c:pt idx="0">
                  <c:v>3483</c:v>
                </c:pt>
                <c:pt idx="1">
                  <c:v>3570</c:v>
                </c:pt>
                <c:pt idx="2">
                  <c:v>2382</c:v>
                </c:pt>
                <c:pt idx="3">
                  <c:v>3306</c:v>
                </c:pt>
                <c:pt idx="4">
                  <c:v>5276</c:v>
                </c:pt>
                <c:pt idx="5">
                  <c:v>9167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4-8E4F-84ED-16F60EEBA6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8366303"/>
        <c:axId val="538362463"/>
      </c:barChart>
      <c:catAx>
        <c:axId val="5383663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8362463"/>
        <c:crosses val="autoZero"/>
        <c:auto val="1"/>
        <c:lblAlgn val="ctr"/>
        <c:lblOffset val="100"/>
        <c:noMultiLvlLbl val="0"/>
      </c:catAx>
      <c:valAx>
        <c:axId val="538362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počty onemocnění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8366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74CCA-FB43-44A7-99EA-50A151A7D5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E653C0-6FF1-480E-80DC-A9628E652DA0}">
      <dgm:prSet/>
      <dgm:spPr/>
      <dgm:t>
        <a:bodyPr/>
        <a:lstStyle/>
        <a:p>
          <a:r>
            <a:rPr lang="cs-CZ" b="1" dirty="0"/>
            <a:t>klinika</a:t>
          </a:r>
          <a:r>
            <a:rPr lang="cs-CZ" b="0" dirty="0"/>
            <a:t> – většinou asymptomaticky – </a:t>
          </a:r>
          <a:r>
            <a:rPr lang="cs-CZ" b="0" dirty="0" err="1"/>
            <a:t>oligosymptomaticky</a:t>
          </a:r>
          <a:endParaRPr lang="en-US" dirty="0"/>
        </a:p>
      </dgm:t>
    </dgm:pt>
    <dgm:pt modelId="{D9E58C95-9DD8-4BB1-95CA-7B248987C82C}" type="parTrans" cxnId="{09191660-3BD8-4366-B78C-BE4080CD623F}">
      <dgm:prSet/>
      <dgm:spPr/>
      <dgm:t>
        <a:bodyPr/>
        <a:lstStyle/>
        <a:p>
          <a:endParaRPr lang="en-US"/>
        </a:p>
      </dgm:t>
    </dgm:pt>
    <dgm:pt modelId="{685E101B-257C-4E60-8D48-736703F19702}" type="sibTrans" cxnId="{09191660-3BD8-4366-B78C-BE4080CD623F}">
      <dgm:prSet/>
      <dgm:spPr/>
      <dgm:t>
        <a:bodyPr/>
        <a:lstStyle/>
        <a:p>
          <a:endParaRPr lang="en-US"/>
        </a:p>
      </dgm:t>
    </dgm:pt>
    <dgm:pt modelId="{8473E715-EA12-4A1A-99D5-EEC84B9C6587}">
      <dgm:prSet/>
      <dgm:spPr/>
      <dgm:t>
        <a:bodyPr/>
        <a:lstStyle/>
        <a:p>
          <a:r>
            <a:rPr lang="cs-CZ" b="0"/>
            <a:t>klinika většinou u dětí teplota, nechutenství, tachykardie, hepatosplenomegalie</a:t>
          </a:r>
          <a:endParaRPr lang="en-US"/>
        </a:p>
      </dgm:t>
    </dgm:pt>
    <dgm:pt modelId="{56592D7A-C000-4692-BB46-654C7A974EC9}" type="parTrans" cxnId="{451EC31B-DD7F-4232-81BB-B97E0B103386}">
      <dgm:prSet/>
      <dgm:spPr/>
      <dgm:t>
        <a:bodyPr/>
        <a:lstStyle/>
        <a:p>
          <a:endParaRPr lang="en-US"/>
        </a:p>
      </dgm:t>
    </dgm:pt>
    <dgm:pt modelId="{568586FD-37CE-4B5E-99D0-86609E8ED374}" type="sibTrans" cxnId="{451EC31B-DD7F-4232-81BB-B97E0B103386}">
      <dgm:prSet/>
      <dgm:spPr/>
      <dgm:t>
        <a:bodyPr/>
        <a:lstStyle/>
        <a:p>
          <a:endParaRPr lang="en-US"/>
        </a:p>
      </dgm:t>
    </dgm:pt>
    <dgm:pt modelId="{F2F096DB-892A-45BB-9517-F17F0CAFE62B}">
      <dgm:prSet/>
      <dgm:spPr/>
      <dgm:t>
        <a:bodyPr/>
        <a:lstStyle/>
        <a:p>
          <a:r>
            <a:rPr lang="cs-CZ" b="0" dirty="0"/>
            <a:t>jednostranný zánět spojivky a zduření očních víček</a:t>
          </a:r>
          <a:endParaRPr lang="en-US" dirty="0"/>
        </a:p>
      </dgm:t>
    </dgm:pt>
    <dgm:pt modelId="{0D178B06-F01B-400D-8DB9-FEE9D4E90505}" type="parTrans" cxnId="{BE011E2F-4986-4B24-BDC0-A6D099FA339E}">
      <dgm:prSet/>
      <dgm:spPr/>
      <dgm:t>
        <a:bodyPr/>
        <a:lstStyle/>
        <a:p>
          <a:endParaRPr lang="en-US"/>
        </a:p>
      </dgm:t>
    </dgm:pt>
    <dgm:pt modelId="{DDEE6890-A5EE-499D-847C-A9EC08F1661F}" type="sibTrans" cxnId="{BE011E2F-4986-4B24-BDC0-A6D099FA339E}">
      <dgm:prSet/>
      <dgm:spPr/>
      <dgm:t>
        <a:bodyPr/>
        <a:lstStyle/>
        <a:p>
          <a:endParaRPr lang="en-US"/>
        </a:p>
      </dgm:t>
    </dgm:pt>
    <dgm:pt modelId="{4B80344C-284A-4633-A135-81202379AD43}">
      <dgm:prSet/>
      <dgm:spPr/>
      <dgm:t>
        <a:bodyPr/>
        <a:lstStyle/>
        <a:p>
          <a:r>
            <a:rPr lang="cs-CZ" b="0"/>
            <a:t>komplikace meningoencefalitida, myokarditida</a:t>
          </a:r>
          <a:endParaRPr lang="en-US"/>
        </a:p>
      </dgm:t>
    </dgm:pt>
    <dgm:pt modelId="{2A865DC8-B225-4BE1-8B8E-34326811ECD9}" type="parTrans" cxnId="{377F8D96-68E6-4569-954C-4934129B876E}">
      <dgm:prSet/>
      <dgm:spPr/>
      <dgm:t>
        <a:bodyPr/>
        <a:lstStyle/>
        <a:p>
          <a:endParaRPr lang="en-US"/>
        </a:p>
      </dgm:t>
    </dgm:pt>
    <dgm:pt modelId="{D2F551F5-63D5-4535-9347-C9211FF97612}" type="sibTrans" cxnId="{377F8D96-68E6-4569-954C-4934129B876E}">
      <dgm:prSet/>
      <dgm:spPr/>
      <dgm:t>
        <a:bodyPr/>
        <a:lstStyle/>
        <a:p>
          <a:endParaRPr lang="en-US"/>
        </a:p>
      </dgm:t>
    </dgm:pt>
    <dgm:pt modelId="{0F300311-A699-422D-BA8F-B588017E8BA4}">
      <dgm:prSet/>
      <dgm:spPr/>
      <dgm:t>
        <a:bodyPr/>
        <a:lstStyle/>
        <a:p>
          <a:r>
            <a:rPr lang="cs-CZ" b="0"/>
            <a:t>30%-40% případů přechází do chronického stádia, projevy v odstupu 10-20 let – dilatace srdce, jícnu, tračníku</a:t>
          </a:r>
          <a:endParaRPr lang="en-US"/>
        </a:p>
      </dgm:t>
    </dgm:pt>
    <dgm:pt modelId="{C4DEEC69-7DE7-4544-A0C9-176C3CC25CD2}" type="parTrans" cxnId="{92A17AE1-A74B-4F94-B2CE-280DF9F2929D}">
      <dgm:prSet/>
      <dgm:spPr/>
      <dgm:t>
        <a:bodyPr/>
        <a:lstStyle/>
        <a:p>
          <a:endParaRPr lang="en-US"/>
        </a:p>
      </dgm:t>
    </dgm:pt>
    <dgm:pt modelId="{93376D23-69E8-43A9-AAF2-09FBA6947F86}" type="sibTrans" cxnId="{92A17AE1-A74B-4F94-B2CE-280DF9F2929D}">
      <dgm:prSet/>
      <dgm:spPr/>
      <dgm:t>
        <a:bodyPr/>
        <a:lstStyle/>
        <a:p>
          <a:endParaRPr lang="en-US"/>
        </a:p>
      </dgm:t>
    </dgm:pt>
    <dgm:pt modelId="{F70CD728-946C-4A38-85BF-D191BA4760B6}">
      <dgm:prSet/>
      <dgm:spPr/>
      <dgm:t>
        <a:bodyPr/>
        <a:lstStyle/>
        <a:p>
          <a:r>
            <a:rPr lang="cs-CZ" b="1"/>
            <a:t>zdroj</a:t>
          </a:r>
          <a:r>
            <a:rPr lang="cs-CZ" b="0"/>
            <a:t>: člověk, volně a divoce žijící rezervoárová zvířata (</a:t>
          </a:r>
          <a:r>
            <a:rPr lang="cs-CZ" b="0" i="0"/>
            <a:t>pásovci, vačice, mývalové, hlodavci, domácí psi…)</a:t>
          </a:r>
          <a:endParaRPr lang="en-US"/>
        </a:p>
      </dgm:t>
    </dgm:pt>
    <dgm:pt modelId="{0CE91093-E305-409B-B8F6-D43FDB50A1F4}" type="parTrans" cxnId="{BB8B8A52-A64E-4D21-8994-082460D95726}">
      <dgm:prSet/>
      <dgm:spPr/>
      <dgm:t>
        <a:bodyPr/>
        <a:lstStyle/>
        <a:p>
          <a:endParaRPr lang="en-US"/>
        </a:p>
      </dgm:t>
    </dgm:pt>
    <dgm:pt modelId="{49BACBC5-9804-414A-8E7C-7A9FDB3905DA}" type="sibTrans" cxnId="{BB8B8A52-A64E-4D21-8994-082460D95726}">
      <dgm:prSet/>
      <dgm:spPr/>
      <dgm:t>
        <a:bodyPr/>
        <a:lstStyle/>
        <a:p>
          <a:endParaRPr lang="en-US"/>
        </a:p>
      </dgm:t>
    </dgm:pt>
    <dgm:pt modelId="{7C87F541-5044-48DF-BE50-D475065DE909}">
      <dgm:prSet/>
      <dgm:spPr/>
      <dgm:t>
        <a:bodyPr/>
        <a:lstStyle/>
        <a:p>
          <a:r>
            <a:rPr lang="cs-CZ" b="1"/>
            <a:t>přenos</a:t>
          </a:r>
          <a:r>
            <a:rPr lang="cs-CZ" b="0"/>
            <a:t>: </a:t>
          </a:r>
          <a:endParaRPr lang="en-US"/>
        </a:p>
      </dgm:t>
    </dgm:pt>
    <dgm:pt modelId="{DA632647-5CA9-405C-A80A-889CC486434E}" type="parTrans" cxnId="{564F2E07-26C6-4961-B1F8-93949DFF54A7}">
      <dgm:prSet/>
      <dgm:spPr/>
      <dgm:t>
        <a:bodyPr/>
        <a:lstStyle/>
        <a:p>
          <a:endParaRPr lang="en-US"/>
        </a:p>
      </dgm:t>
    </dgm:pt>
    <dgm:pt modelId="{3101DEAF-9990-46BF-A1D9-CC4EBC0C52FC}" type="sibTrans" cxnId="{564F2E07-26C6-4961-B1F8-93949DFF54A7}">
      <dgm:prSet/>
      <dgm:spPr/>
      <dgm:t>
        <a:bodyPr/>
        <a:lstStyle/>
        <a:p>
          <a:endParaRPr lang="en-US"/>
        </a:p>
      </dgm:t>
    </dgm:pt>
    <dgm:pt modelId="{BB898AA9-76FD-4CE3-82F5-F414A613A838}">
      <dgm:prSet custT="1"/>
      <dgm:spPr/>
      <dgm:t>
        <a:bodyPr/>
        <a:lstStyle/>
        <a:p>
          <a:r>
            <a:rPr lang="cs-CZ" sz="1800" b="0" dirty="0"/>
            <a:t>infekční stádia </a:t>
          </a:r>
          <a:r>
            <a:rPr lang="cs-CZ" sz="1800" b="0" i="1" dirty="0"/>
            <a:t>T. </a:t>
          </a:r>
          <a:r>
            <a:rPr lang="cs-CZ" sz="1800" b="0" i="1" dirty="0" err="1"/>
            <a:t>cruzi</a:t>
          </a:r>
          <a:r>
            <a:rPr lang="cs-CZ" sz="1800" b="0" i="1" dirty="0"/>
            <a:t> j</a:t>
          </a:r>
          <a:r>
            <a:rPr lang="cs-CZ" sz="1800" b="0" dirty="0"/>
            <a:t>sou vylučována plošticemi při defekaci a zanesena poškrabáním do místa bodnutí nebo do spojivky.</a:t>
          </a:r>
          <a:endParaRPr lang="en-US" sz="1800" dirty="0"/>
        </a:p>
      </dgm:t>
    </dgm:pt>
    <dgm:pt modelId="{2DAC6C19-236A-4C12-8402-FAD421354D49}" type="parTrans" cxnId="{40ECF5D4-D284-442A-977B-D2BDED17D448}">
      <dgm:prSet/>
      <dgm:spPr/>
      <dgm:t>
        <a:bodyPr/>
        <a:lstStyle/>
        <a:p>
          <a:endParaRPr lang="en-US"/>
        </a:p>
      </dgm:t>
    </dgm:pt>
    <dgm:pt modelId="{6D1A2BD0-5D38-4B3C-AFE9-B5DA46159642}" type="sibTrans" cxnId="{40ECF5D4-D284-442A-977B-D2BDED17D448}">
      <dgm:prSet/>
      <dgm:spPr/>
      <dgm:t>
        <a:bodyPr/>
        <a:lstStyle/>
        <a:p>
          <a:endParaRPr lang="en-US"/>
        </a:p>
      </dgm:t>
    </dgm:pt>
    <dgm:pt modelId="{1892598A-7470-4351-B7ED-05D8602D59AF}">
      <dgm:prSet custT="1"/>
      <dgm:spPr/>
      <dgm:t>
        <a:bodyPr/>
        <a:lstStyle/>
        <a:p>
          <a:r>
            <a:rPr lang="cs-CZ" sz="1800" b="0" dirty="0"/>
            <a:t>možný přenos krevní transfuzí, transplantací orgánů nebo z matky na plod</a:t>
          </a:r>
          <a:endParaRPr lang="en-US" sz="1800" dirty="0"/>
        </a:p>
      </dgm:t>
    </dgm:pt>
    <dgm:pt modelId="{4830224A-C4A1-431D-9ACD-FD440DFF18DB}" type="parTrans" cxnId="{B58311CF-826E-42F8-93E4-AA70D9D5EDEF}">
      <dgm:prSet/>
      <dgm:spPr/>
      <dgm:t>
        <a:bodyPr/>
        <a:lstStyle/>
        <a:p>
          <a:endParaRPr lang="en-US"/>
        </a:p>
      </dgm:t>
    </dgm:pt>
    <dgm:pt modelId="{96EFE58C-6E9F-4113-A4EC-1277DA59EACB}" type="sibTrans" cxnId="{B58311CF-826E-42F8-93E4-AA70D9D5EDEF}">
      <dgm:prSet/>
      <dgm:spPr/>
      <dgm:t>
        <a:bodyPr/>
        <a:lstStyle/>
        <a:p>
          <a:endParaRPr lang="en-US"/>
        </a:p>
      </dgm:t>
    </dgm:pt>
    <dgm:pt modelId="{6C418A22-8AB3-5446-B2E4-098F606FA7A0}">
      <dgm:prSet custT="1"/>
      <dgm:spPr/>
      <dgm:t>
        <a:bodyPr/>
        <a:lstStyle/>
        <a:p>
          <a:r>
            <a:rPr lang="en-US" sz="1800" dirty="0" err="1"/>
            <a:t>nepřenáší</a:t>
          </a:r>
          <a:r>
            <a:rPr lang="en-US" sz="1800" dirty="0"/>
            <a:t> se z </a:t>
          </a:r>
          <a:r>
            <a:rPr lang="en-US" sz="1800" dirty="0" err="1"/>
            <a:t>člověka</a:t>
          </a:r>
          <a:r>
            <a:rPr lang="en-US" sz="1800" dirty="0"/>
            <a:t> </a:t>
          </a:r>
          <a:r>
            <a:rPr lang="en-US" sz="1800" dirty="0" err="1"/>
            <a:t>na</a:t>
          </a:r>
          <a:r>
            <a:rPr lang="en-US" sz="1800" dirty="0"/>
            <a:t> </a:t>
          </a:r>
          <a:r>
            <a:rPr lang="en-US" sz="1800" dirty="0" err="1"/>
            <a:t>člověka</a:t>
          </a:r>
          <a:endParaRPr lang="en-US" sz="1800" dirty="0"/>
        </a:p>
      </dgm:t>
    </dgm:pt>
    <dgm:pt modelId="{3BF10E98-3EDA-4340-AE46-B0F76202C34A}" type="parTrans" cxnId="{18C3A617-C1FD-B34A-98D8-849D5E077627}">
      <dgm:prSet/>
      <dgm:spPr/>
      <dgm:t>
        <a:bodyPr/>
        <a:lstStyle/>
        <a:p>
          <a:endParaRPr lang="cs-CZ"/>
        </a:p>
      </dgm:t>
    </dgm:pt>
    <dgm:pt modelId="{D21A4B2B-6F6E-954F-999C-4115BFC64416}" type="sibTrans" cxnId="{18C3A617-C1FD-B34A-98D8-849D5E077627}">
      <dgm:prSet/>
      <dgm:spPr/>
      <dgm:t>
        <a:bodyPr/>
        <a:lstStyle/>
        <a:p>
          <a:endParaRPr lang="cs-CZ"/>
        </a:p>
      </dgm:t>
    </dgm:pt>
    <dgm:pt modelId="{632AC06F-E477-4745-8892-D82EAFEE9856}" type="pres">
      <dgm:prSet presAssocID="{A3174CCA-FB43-44A7-99EA-50A151A7D58E}" presName="linear" presStyleCnt="0">
        <dgm:presLayoutVars>
          <dgm:animLvl val="lvl"/>
          <dgm:resizeHandles val="exact"/>
        </dgm:presLayoutVars>
      </dgm:prSet>
      <dgm:spPr/>
    </dgm:pt>
    <dgm:pt modelId="{7BF1E6C4-A6E8-484C-996D-1BAA8293D740}" type="pres">
      <dgm:prSet presAssocID="{C8E653C0-6FF1-480E-80DC-A9628E652DA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8FE8A85-BFB0-EA45-96B0-A4E73FFA521B}" type="pres">
      <dgm:prSet presAssocID="{C8E653C0-6FF1-480E-80DC-A9628E652DA0}" presName="childText" presStyleLbl="revTx" presStyleIdx="0" presStyleCnt="2">
        <dgm:presLayoutVars>
          <dgm:bulletEnabled val="1"/>
        </dgm:presLayoutVars>
      </dgm:prSet>
      <dgm:spPr/>
    </dgm:pt>
    <dgm:pt modelId="{CA10BAFF-E1B3-1342-AC7C-24AC9B17116C}" type="pres">
      <dgm:prSet presAssocID="{F70CD728-946C-4A38-85BF-D191BA4760B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79D99CA-6BE5-6747-8FAC-8F02BEA1E9DC}" type="pres">
      <dgm:prSet presAssocID="{49BACBC5-9804-414A-8E7C-7A9FDB3905DA}" presName="spacer" presStyleCnt="0"/>
      <dgm:spPr/>
    </dgm:pt>
    <dgm:pt modelId="{EA6323D1-50F0-894D-BFC4-7AE9FB777715}" type="pres">
      <dgm:prSet presAssocID="{7C87F541-5044-48DF-BE50-D475065DE90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8D18281-D15B-ED4A-95ED-B25DC53D51F2}" type="pres">
      <dgm:prSet presAssocID="{7C87F541-5044-48DF-BE50-D475065DE909}" presName="childText" presStyleLbl="revTx" presStyleIdx="1" presStyleCnt="2" custScaleY="133773">
        <dgm:presLayoutVars>
          <dgm:bulletEnabled val="1"/>
        </dgm:presLayoutVars>
      </dgm:prSet>
      <dgm:spPr/>
    </dgm:pt>
  </dgm:ptLst>
  <dgm:cxnLst>
    <dgm:cxn modelId="{12C5AD00-AA0F-9A48-8356-ED33F88C08D3}" type="presOf" srcId="{7C87F541-5044-48DF-BE50-D475065DE909}" destId="{EA6323D1-50F0-894D-BFC4-7AE9FB777715}" srcOrd="0" destOrd="0" presId="urn:microsoft.com/office/officeart/2005/8/layout/vList2"/>
    <dgm:cxn modelId="{564F2E07-26C6-4961-B1F8-93949DFF54A7}" srcId="{A3174CCA-FB43-44A7-99EA-50A151A7D58E}" destId="{7C87F541-5044-48DF-BE50-D475065DE909}" srcOrd="2" destOrd="0" parTransId="{DA632647-5CA9-405C-A80A-889CC486434E}" sibTransId="{3101DEAF-9990-46BF-A1D9-CC4EBC0C52FC}"/>
    <dgm:cxn modelId="{005CFB0D-50CB-2B4D-ABA4-2034E1BDF68B}" type="presOf" srcId="{4B80344C-284A-4633-A135-81202379AD43}" destId="{08FE8A85-BFB0-EA45-96B0-A4E73FFA521B}" srcOrd="0" destOrd="2" presId="urn:microsoft.com/office/officeart/2005/8/layout/vList2"/>
    <dgm:cxn modelId="{3E85930F-FA9C-204A-8859-969DA15CF8EB}" type="presOf" srcId="{6C418A22-8AB3-5446-B2E4-098F606FA7A0}" destId="{88D18281-D15B-ED4A-95ED-B25DC53D51F2}" srcOrd="0" destOrd="2" presId="urn:microsoft.com/office/officeart/2005/8/layout/vList2"/>
    <dgm:cxn modelId="{F592CF10-54C3-844B-ACB3-E800021529F5}" type="presOf" srcId="{0F300311-A699-422D-BA8F-B588017E8BA4}" destId="{08FE8A85-BFB0-EA45-96B0-A4E73FFA521B}" srcOrd="0" destOrd="3" presId="urn:microsoft.com/office/officeart/2005/8/layout/vList2"/>
    <dgm:cxn modelId="{18C3A617-C1FD-B34A-98D8-849D5E077627}" srcId="{7C87F541-5044-48DF-BE50-D475065DE909}" destId="{6C418A22-8AB3-5446-B2E4-098F606FA7A0}" srcOrd="2" destOrd="0" parTransId="{3BF10E98-3EDA-4340-AE46-B0F76202C34A}" sibTransId="{D21A4B2B-6F6E-954F-999C-4115BFC64416}"/>
    <dgm:cxn modelId="{451EC31B-DD7F-4232-81BB-B97E0B103386}" srcId="{C8E653C0-6FF1-480E-80DC-A9628E652DA0}" destId="{8473E715-EA12-4A1A-99D5-EEC84B9C6587}" srcOrd="0" destOrd="0" parTransId="{56592D7A-C000-4692-BB46-654C7A974EC9}" sibTransId="{568586FD-37CE-4B5E-99D0-86609E8ED374}"/>
    <dgm:cxn modelId="{BE011E2F-4986-4B24-BDC0-A6D099FA339E}" srcId="{C8E653C0-6FF1-480E-80DC-A9628E652DA0}" destId="{F2F096DB-892A-45BB-9517-F17F0CAFE62B}" srcOrd="1" destOrd="0" parTransId="{0D178B06-F01B-400D-8DB9-FEE9D4E90505}" sibTransId="{DDEE6890-A5EE-499D-847C-A9EC08F1661F}"/>
    <dgm:cxn modelId="{AFA57441-88B4-024A-A057-21B1F18FDE3F}" type="presOf" srcId="{F70CD728-946C-4A38-85BF-D191BA4760B6}" destId="{CA10BAFF-E1B3-1342-AC7C-24AC9B17116C}" srcOrd="0" destOrd="0" presId="urn:microsoft.com/office/officeart/2005/8/layout/vList2"/>
    <dgm:cxn modelId="{BB8B8A52-A64E-4D21-8994-082460D95726}" srcId="{A3174CCA-FB43-44A7-99EA-50A151A7D58E}" destId="{F70CD728-946C-4A38-85BF-D191BA4760B6}" srcOrd="1" destOrd="0" parTransId="{0CE91093-E305-409B-B8F6-D43FDB50A1F4}" sibTransId="{49BACBC5-9804-414A-8E7C-7A9FDB3905DA}"/>
    <dgm:cxn modelId="{09191660-3BD8-4366-B78C-BE4080CD623F}" srcId="{A3174CCA-FB43-44A7-99EA-50A151A7D58E}" destId="{C8E653C0-6FF1-480E-80DC-A9628E652DA0}" srcOrd="0" destOrd="0" parTransId="{D9E58C95-9DD8-4BB1-95CA-7B248987C82C}" sibTransId="{685E101B-257C-4E60-8D48-736703F19702}"/>
    <dgm:cxn modelId="{B4F82862-831E-AC4E-B69A-9C0C23F10675}" type="presOf" srcId="{A3174CCA-FB43-44A7-99EA-50A151A7D58E}" destId="{632AC06F-E477-4745-8892-D82EAFEE9856}" srcOrd="0" destOrd="0" presId="urn:microsoft.com/office/officeart/2005/8/layout/vList2"/>
    <dgm:cxn modelId="{8F64AE63-25B6-4241-AA5F-254EBD0C0110}" type="presOf" srcId="{BB898AA9-76FD-4CE3-82F5-F414A613A838}" destId="{88D18281-D15B-ED4A-95ED-B25DC53D51F2}" srcOrd="0" destOrd="0" presId="urn:microsoft.com/office/officeart/2005/8/layout/vList2"/>
    <dgm:cxn modelId="{377F8D96-68E6-4569-954C-4934129B876E}" srcId="{C8E653C0-6FF1-480E-80DC-A9628E652DA0}" destId="{4B80344C-284A-4633-A135-81202379AD43}" srcOrd="2" destOrd="0" parTransId="{2A865DC8-B225-4BE1-8B8E-34326811ECD9}" sibTransId="{D2F551F5-63D5-4535-9347-C9211FF97612}"/>
    <dgm:cxn modelId="{1C191DA4-7A42-2D4B-A37C-5CAB23A900FF}" type="presOf" srcId="{C8E653C0-6FF1-480E-80DC-A9628E652DA0}" destId="{7BF1E6C4-A6E8-484C-996D-1BAA8293D740}" srcOrd="0" destOrd="0" presId="urn:microsoft.com/office/officeart/2005/8/layout/vList2"/>
    <dgm:cxn modelId="{325229B2-9BCE-3245-8C94-F13507EBC0A4}" type="presOf" srcId="{1892598A-7470-4351-B7ED-05D8602D59AF}" destId="{88D18281-D15B-ED4A-95ED-B25DC53D51F2}" srcOrd="0" destOrd="1" presId="urn:microsoft.com/office/officeart/2005/8/layout/vList2"/>
    <dgm:cxn modelId="{B58311CF-826E-42F8-93E4-AA70D9D5EDEF}" srcId="{7C87F541-5044-48DF-BE50-D475065DE909}" destId="{1892598A-7470-4351-B7ED-05D8602D59AF}" srcOrd="1" destOrd="0" parTransId="{4830224A-C4A1-431D-9ACD-FD440DFF18DB}" sibTransId="{96EFE58C-6E9F-4113-A4EC-1277DA59EACB}"/>
    <dgm:cxn modelId="{40ECF5D4-D284-442A-977B-D2BDED17D448}" srcId="{7C87F541-5044-48DF-BE50-D475065DE909}" destId="{BB898AA9-76FD-4CE3-82F5-F414A613A838}" srcOrd="0" destOrd="0" parTransId="{2DAC6C19-236A-4C12-8402-FAD421354D49}" sibTransId="{6D1A2BD0-5D38-4B3C-AFE9-B5DA46159642}"/>
    <dgm:cxn modelId="{49DCA6D8-9526-3A4A-914B-697E2D4B72FE}" type="presOf" srcId="{F2F096DB-892A-45BB-9517-F17F0CAFE62B}" destId="{08FE8A85-BFB0-EA45-96B0-A4E73FFA521B}" srcOrd="0" destOrd="1" presId="urn:microsoft.com/office/officeart/2005/8/layout/vList2"/>
    <dgm:cxn modelId="{92A17AE1-A74B-4F94-B2CE-280DF9F2929D}" srcId="{C8E653C0-6FF1-480E-80DC-A9628E652DA0}" destId="{0F300311-A699-422D-BA8F-B588017E8BA4}" srcOrd="3" destOrd="0" parTransId="{C4DEEC69-7DE7-4544-A0C9-176C3CC25CD2}" sibTransId="{93376D23-69E8-43A9-AAF2-09FBA6947F86}"/>
    <dgm:cxn modelId="{676386F2-2A55-B243-8BA3-F26474A7ECEE}" type="presOf" srcId="{8473E715-EA12-4A1A-99D5-EEC84B9C6587}" destId="{08FE8A85-BFB0-EA45-96B0-A4E73FFA521B}" srcOrd="0" destOrd="0" presId="urn:microsoft.com/office/officeart/2005/8/layout/vList2"/>
    <dgm:cxn modelId="{37AE3CDF-EF16-0E44-BA37-B90586CF5EC7}" type="presParOf" srcId="{632AC06F-E477-4745-8892-D82EAFEE9856}" destId="{7BF1E6C4-A6E8-484C-996D-1BAA8293D740}" srcOrd="0" destOrd="0" presId="urn:microsoft.com/office/officeart/2005/8/layout/vList2"/>
    <dgm:cxn modelId="{75F3DC61-E25D-7641-A82A-83103DC4B916}" type="presParOf" srcId="{632AC06F-E477-4745-8892-D82EAFEE9856}" destId="{08FE8A85-BFB0-EA45-96B0-A4E73FFA521B}" srcOrd="1" destOrd="0" presId="urn:microsoft.com/office/officeart/2005/8/layout/vList2"/>
    <dgm:cxn modelId="{5DBA847F-B0DD-DC45-8BD5-181CD7A414C2}" type="presParOf" srcId="{632AC06F-E477-4745-8892-D82EAFEE9856}" destId="{CA10BAFF-E1B3-1342-AC7C-24AC9B17116C}" srcOrd="2" destOrd="0" presId="urn:microsoft.com/office/officeart/2005/8/layout/vList2"/>
    <dgm:cxn modelId="{0E43B010-9A63-F248-BD37-3EF2ACDC8AA3}" type="presParOf" srcId="{632AC06F-E477-4745-8892-D82EAFEE9856}" destId="{C79D99CA-6BE5-6747-8FAC-8F02BEA1E9DC}" srcOrd="3" destOrd="0" presId="urn:microsoft.com/office/officeart/2005/8/layout/vList2"/>
    <dgm:cxn modelId="{C2EA04E6-0C79-1C45-BA36-8F7A79E82125}" type="presParOf" srcId="{632AC06F-E477-4745-8892-D82EAFEE9856}" destId="{EA6323D1-50F0-894D-BFC4-7AE9FB777715}" srcOrd="4" destOrd="0" presId="urn:microsoft.com/office/officeart/2005/8/layout/vList2"/>
    <dgm:cxn modelId="{17FD3CAA-4728-5D49-B0EF-D3A1CDAEAC42}" type="presParOf" srcId="{632AC06F-E477-4745-8892-D82EAFEE9856}" destId="{88D18281-D15B-ED4A-95ED-B25DC53D51F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1E6C4-A6E8-484C-996D-1BAA8293D740}">
      <dsp:nvSpPr>
        <dsp:cNvPr id="0" name=""/>
        <dsp:cNvSpPr/>
      </dsp:nvSpPr>
      <dsp:spPr>
        <a:xfrm>
          <a:off x="0" y="78830"/>
          <a:ext cx="10753200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/>
            <a:t>klinika</a:t>
          </a:r>
          <a:r>
            <a:rPr lang="cs-CZ" sz="2100" b="0" kern="1200" dirty="0"/>
            <a:t> – většinou asymptomaticky – </a:t>
          </a:r>
          <a:r>
            <a:rPr lang="cs-CZ" sz="2100" b="0" kern="1200" dirty="0" err="1"/>
            <a:t>oligosymptomaticky</a:t>
          </a:r>
          <a:endParaRPr lang="en-US" sz="2100" kern="1200" dirty="0"/>
        </a:p>
      </dsp:txBody>
      <dsp:txXfrm>
        <a:off x="38981" y="117811"/>
        <a:ext cx="10675238" cy="720562"/>
      </dsp:txXfrm>
    </dsp:sp>
    <dsp:sp modelId="{08FE8A85-BFB0-EA45-96B0-A4E73FFA521B}">
      <dsp:nvSpPr>
        <dsp:cNvPr id="0" name=""/>
        <dsp:cNvSpPr/>
      </dsp:nvSpPr>
      <dsp:spPr>
        <a:xfrm>
          <a:off x="0" y="877355"/>
          <a:ext cx="10753200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b="0" kern="1200"/>
            <a:t>klinika většinou u dětí teplota, nechutenství, tachykardie, hepatosplenomegalie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b="0" kern="1200" dirty="0"/>
            <a:t>jednostranný zánět spojivky a zduření očních víček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b="0" kern="1200"/>
            <a:t>komplikace meningoencefalitida, myokarditida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b="0" kern="1200"/>
            <a:t>30%-40% případů přechází do chronického stádia, projevy v odstupu 10-20 let – dilatace srdce, jícnu, tračníku</a:t>
          </a:r>
          <a:endParaRPr lang="en-US" sz="1600" kern="1200"/>
        </a:p>
      </dsp:txBody>
      <dsp:txXfrm>
        <a:off x="0" y="877355"/>
        <a:ext cx="10753200" cy="1043280"/>
      </dsp:txXfrm>
    </dsp:sp>
    <dsp:sp modelId="{CA10BAFF-E1B3-1342-AC7C-24AC9B17116C}">
      <dsp:nvSpPr>
        <dsp:cNvPr id="0" name=""/>
        <dsp:cNvSpPr/>
      </dsp:nvSpPr>
      <dsp:spPr>
        <a:xfrm>
          <a:off x="0" y="1920635"/>
          <a:ext cx="10753200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zdroj</a:t>
          </a:r>
          <a:r>
            <a:rPr lang="cs-CZ" sz="2100" b="0" kern="1200"/>
            <a:t>: člověk, volně a divoce žijící rezervoárová zvířata (</a:t>
          </a:r>
          <a:r>
            <a:rPr lang="cs-CZ" sz="2100" b="0" i="0" kern="1200"/>
            <a:t>pásovci, vačice, mývalové, hlodavci, domácí psi…)</a:t>
          </a:r>
          <a:endParaRPr lang="en-US" sz="2100" kern="1200"/>
        </a:p>
      </dsp:txBody>
      <dsp:txXfrm>
        <a:off x="38981" y="1959616"/>
        <a:ext cx="10675238" cy="720562"/>
      </dsp:txXfrm>
    </dsp:sp>
    <dsp:sp modelId="{EA6323D1-50F0-894D-BFC4-7AE9FB777715}">
      <dsp:nvSpPr>
        <dsp:cNvPr id="0" name=""/>
        <dsp:cNvSpPr/>
      </dsp:nvSpPr>
      <dsp:spPr>
        <a:xfrm>
          <a:off x="0" y="2779640"/>
          <a:ext cx="10753200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/>
            <a:t>přenos</a:t>
          </a:r>
          <a:r>
            <a:rPr lang="cs-CZ" sz="2100" b="0" kern="1200"/>
            <a:t>: </a:t>
          </a:r>
          <a:endParaRPr lang="en-US" sz="2100" kern="1200"/>
        </a:p>
      </dsp:txBody>
      <dsp:txXfrm>
        <a:off x="38981" y="2818621"/>
        <a:ext cx="10675238" cy="720562"/>
      </dsp:txXfrm>
    </dsp:sp>
    <dsp:sp modelId="{88D18281-D15B-ED4A-95ED-B25DC53D51F2}">
      <dsp:nvSpPr>
        <dsp:cNvPr id="0" name=""/>
        <dsp:cNvSpPr/>
      </dsp:nvSpPr>
      <dsp:spPr>
        <a:xfrm>
          <a:off x="0" y="3578165"/>
          <a:ext cx="10753200" cy="148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0" kern="1200" dirty="0"/>
            <a:t>infekční stádia </a:t>
          </a:r>
          <a:r>
            <a:rPr lang="cs-CZ" sz="1800" b="0" i="1" kern="1200" dirty="0"/>
            <a:t>T. </a:t>
          </a:r>
          <a:r>
            <a:rPr lang="cs-CZ" sz="1800" b="0" i="1" kern="1200" dirty="0" err="1"/>
            <a:t>cruzi</a:t>
          </a:r>
          <a:r>
            <a:rPr lang="cs-CZ" sz="1800" b="0" i="1" kern="1200" dirty="0"/>
            <a:t> j</a:t>
          </a:r>
          <a:r>
            <a:rPr lang="cs-CZ" sz="1800" b="0" kern="1200" dirty="0"/>
            <a:t>sou vylučována plošticemi při defekaci a zanesena poškrabáním do místa bodnutí nebo do spojivky.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0" kern="1200" dirty="0"/>
            <a:t>možný přenos krevní transfuzí, transplantací orgánů nebo z matky na plod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nepřenáší</a:t>
          </a:r>
          <a:r>
            <a:rPr lang="en-US" sz="1800" kern="1200" dirty="0"/>
            <a:t> se z </a:t>
          </a:r>
          <a:r>
            <a:rPr lang="en-US" sz="1800" kern="1200" dirty="0" err="1"/>
            <a:t>člověka</a:t>
          </a:r>
          <a:r>
            <a:rPr lang="en-US" sz="1800" kern="1200" dirty="0"/>
            <a:t> </a:t>
          </a:r>
          <a:r>
            <a:rPr lang="en-US" sz="1800" kern="1200" dirty="0" err="1"/>
            <a:t>na</a:t>
          </a:r>
          <a:r>
            <a:rPr lang="en-US" sz="1800" kern="1200" dirty="0"/>
            <a:t> </a:t>
          </a:r>
          <a:r>
            <a:rPr lang="en-US" sz="1800" kern="1200" dirty="0" err="1"/>
            <a:t>člověka</a:t>
          </a:r>
          <a:endParaRPr lang="en-US" sz="1800" kern="1200" dirty="0"/>
        </a:p>
      </dsp:txBody>
      <dsp:txXfrm>
        <a:off x="0" y="3578165"/>
        <a:ext cx="10753200" cy="1482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7T19:20:41.0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252 1 24575,'0'11'0,"0"1"0,0 1 0,0 0 0,0 0 0,0 1 0,0-1 0,0 1 0,0-1 0,0-1 0,0 1 0,0-1 0,0 1 0,0 0 0,0 10 0,0-7 0,0 17 0,0-17 0,0 7 0,0-9 0,0-1 0,0 1 0,0-1 0,0-1 0,0 0 0,0-1 0,0 2 0,0-1 0,0 2 0,0-1 0,0 1 0,0 0 0,0-1 0,0 1 0,0-1 0,0 1 0,0 0 0,0-1 0,0 1 0,0-1 0,0 1 0,0 0 0,0-1 0,0 1 0,0-1 0,0 1 0,0 9 0,0-7 0,0 7 0,0-9 0,0 0 0,0-1 0,0 1 0,0-1 0,0 1 0,0 0 0,0-1 0,0 1 0,0-1 0,0 11 0,0-8 0,0 7 0,0 0 0,0-7 0,0 17 0,0-17 0,0 17 0,0-11 0,0 3 0,0 4 0,0-13 0,0 7 0,0-9 0,0-1 0,0 1 0,0 0 0,0 9 0,6-7 0,-4 7 0,4 0 0,-6-7 0,0 17 0,0-17 0,8 17 0,-6-7 0,5-1 0,-7-1 0,0-1 0,0-7 0,7 7 0,-6 0 0,5-7 0,-6 8 0,0-11 0,0 10 0,0-7 0,0 8 0,6-11 0,-4 1 0,4-1 0,-6 1 0,0 0 0,0-1 0,0 1 0,0-1 0,6 1 0,-5 0 0,5-1 0,-6 1 0,0-1 0,6 1 0,-4 0 0,4-2 0,-6 2 0,6-2 0,-5 1 0,5 1 0,-6-2 0,0 1 0,0 0 0,6-7 0,-4 5 0,4-5 0,-6-3 0,0-4 0,-5-10 0,-3-14 0,-4 9 0,-4-19 0,2 19 0,-2-2 0,8 6 0,-4 4 0,5-5 0,-6 0 0,-1 5 0,7-3 0,-5 9 0,4-10 0,-5 5 0,-1-7 0,-2-10 0,-8 6 0,6-6 0,-5 9 0,9 1 0,0 0 0,1 1 0,0 5 0,5-4 0,-2 10 0,9-9 0,-10 10 0,10-9 0,-11 9 0,11 0 0,-5 7 0,6 5 0,6 2 0,1 7 0,7-5 0,-1 4 0,1-5 0,-1 0 0,1-1 0,0 1 0,-1-1 0,1 1 0,-1-1 0,1 7 0,0-5 0,-1 5 0,-5-7 0,4 1 0,-11 0 0,11-7 0,-10 5 0,9-5 0,-5 5 0,0-1 0,5-5 0,-9 6 0,9-6 0,-10 7 0,10-7 0,-10 5 0,10-10 0,-9 10 0,4-5 0,0 2 0,0-4 0,1 1 0,2-3 0,-3 3 0,0-11 0,5 4 0,-9-10 0,10 4 0,-5 1 0,7-6 0,-6 6 0,4-1 0,-11-4 0,11 10 0,-4-10 0,-1 4 0,5-5 0,-11 1 0,10 5 0,-9-4 0,9 10 0,-10-9 0,9 9 0,-8-11 0,8 6 0,-4-1 0,0-5 0,6 5 0,-5-1 0,7-4 0,-7 4 0,5 1 0,-4-6 0,5 6 0,-1-5 0,-1 6 0,-5-5 0,3 9 0,-8-10 0,9 10 0,-4-4 0,1 0 0,3 5 0,-8-11 0,3 11 0,-5-4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7T19:56:21.1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24575,'11'0'0,"11"0"0,-6 0 0,16 0 0,0 6 0,-5-4 0,12 12 0,-29-6 0,22 9 0,-22-9 0,19 12 0,-14-17 0,5 15 0,3-9 0,-7-1 0,7 6 0,-9-12 0,9 4 0,-7 0 0,7-5 0,0 13 0,-7-12 0,8 12 0,-1-12 0,-7 10 0,7-11 0,-9 11 0,-1-10 0,1 4 0,-1 0 0,1-5 0,0 11 0,-1-10 0,0 9 0,0-9 0,-1 9 0,0-4 0,1 0 0,0 4 0,1-3 0,-1 5 0,1 1 0,0-6 0,-1 4 0,1-5 0,-1 1 0,1 4 0,0-5 0,-1 1 0,1 4 0,-1-5 0,0 0 0,-6 4 0,5-9 0,-5 4 0,6-1 0,0-4 0,-1 11 0,0-11 0,0 10 0,0-10 0,-1 5 0,-5-2 0,5-2 0,-5 2 0,-3-4 0,-4 0 0,-10 0 0,-1 0 0,-1 0 0,1 0 0,0 5 0,0-3 0,-1 9 0,1-10 0,-1 5 0,6 1 0,-5-6 0,5 5 0,-6-6 0,0 6 0,1-4 0,-1 10 0,0-11 0,-1 5 0,0 0 0,0-4 0,1 4 0,0 0 0,0-5 0,-1 11 0,1-10 0,-1 10 0,1-10 0,1 9 0,-2-10 0,1 4 0,5 1 0,-4-4 0,4 4 0,-5 0 0,-1-4 0,6 10 0,-14-11 0,18 11 0,-18-10 0,15 10 0,-7-11 0,0 11 0,0-10 0,1 10 0,-1-10 0,0 10 0,0-11 0,1 11 0,-1-4 0,0-1 0,0 5 0,0-10 0,1 10 0,0-5 0,-1 0 0,7 4 0,-5-9 0,5 9 0,-6-10 0,6 11 0,-5-11 0,5 10 0,-6-9 0,6 9 0,-3-4 0,3 0 0,0 4 0,-4-9 0,9 9 0,-10-10 0,6 4 0,-1-5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7T19:20:45.32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7764 1 24575,'-27'0'0,"-43"0"0,10 0 0,-34 0 0,16 10 0,0 1 0,-10-6 0,1 10 0,1 2-1318,0-2 1318,35-9 0,-1 2 0,0 4 0,1-2 0,-1-8 0,1-1 0,0 11 0,-1-1 0,0-9 0,1-1 0,-35 10 0,-13 1 0,30 0 0,-30 2 0,30 5 430,-13-17-430,17 8 218,0-1-218,0-6 0,0 16 0,0-17 670,0 17-670,0-16 0,0 16 0,13-17 0,-10 8 0,10-1 0,1-6 0,-11 6 0,10-9 0,-13 10 0,-17-8 0,13 8 0,-30-10 0,13 0 0,35 5 0,-1 1 0,-34-3 0,-13 8-758,13-11 758,36 6 0,-3 0 0,-13-5 0,1 0 0,-29 11 0,29-6 0,3-1 0,-8-2 0,-11 8 0,16-11 0,-1 0 0,15 8 0,-11-6 0,10 6 758,0-8-758,3 0 0,14 8 0,0-6 0,-1 6 0,1-8 0,-1 7 0,1-5 0,-1 6 0,1-8 0,-1 0 0,1 8 0,-1-6 0,1 6 0,-1-8 0,1 0 0,0 0 0,-1 8 0,1-6 0,-1 5 0,1-7 0,-1 0 0,-12 0 0,9 8 0,-10-6 0,14 6 0,-1 0 0,1-6 0,-1 14 0,1-14 0,9 5 0,-7 1 0,17-6 0,-17 6 0,17-2 0,-17-4 0,16 10 0,-16-11 0,8 13 0,-24-12 0,10 14 0,-9-14 0,-1 15 0,10-7 0,-23 11 0,11-10 0,-15 8 0,15-9 0,-11 1 0,10 7 0,-13-16 0,0 17 0,0-16 0,13 14 0,-10-15 0,23 6 0,-9 0 0,12-6 0,1 6 0,-1-8 0,11 0 0,-8 0 0,16 0 0,-22 0 0,21 0 0,-11 0 0,15 0 0,0 0 0,1 0 0,-1 0 0,0 0 0,0 6 0,0-5 0,1 5 0,-1-6 0,0 0 0,-9 8 0,-3-6 0,0 12 0,-7-13 0,-6 15 0,0-6 0,-9 2 0,-1 5 0,10-7 0,-9 2 0,12 4 0,10-15 0,-7 15 0,17-14 0,-7 6 0,9-2 0,1-4 0,1 4 0,5 0 0,-4-5 0,3 5 0,-6 0 0,-9-4 0,7 10 0,-8-11 0,11 5 0,-1 0 0,0-4 0,0 4 0,1-1 0,1-4 0,6 5 0,1-6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7T19:20:48.02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1 502 24575,'0'-18'0,"0"2"0,7-7 0,1 6 0,10-16 0,-3 8 0,1-1 0,15-29 0,-13 33 0,21-33 0,-23 39 0,9-17 0,-11 17 0,1-8 0,-1 11 0,-1-1 0,-5 0 0,6-9 0,-7 7 0,2-7 0,2 16 0,-10-5 0,4 15 0,-5-3 0,0 11 0,0 0 0,0 1 0,0 1 0,0-1 0,-6 2 0,-2-1 0,-7 11 0,1-8 0,-2 7 0,0 0 0,2-7 0,-1 7 0,7-9 0,-6 9 0,6-7 0,-2 7 0,-2-9 0,11 0 0,-12-1 0,12 1 0,-11-1 0,10 11 0,-4-8 0,0 7 0,4-9 0,-4-1 0,6 1 0,-6-1 0,5 1 0,-6-1 0,7 0 0,0-1 0,0 1 0,0-1 0,-4 0 0,7-5 0,-1-3 0,10 3 0,11 2 0,24 21 0,-6-9 0,16 10 0,-31-15 0,7-7 0,-17 3 0,17-2 0,-17-2 0,7 6 0,-10-13 0,1 11 0,0-10 0,-1 4 0,1 0 0,-1-5 0,1 5 0,0-6 0,-1 7 0,1-6 0,-1 5 0,0 0 0,-1-4 0,1 4 0,0 0 0,0-5 0,0 5 0,-6 0 0,5-4 0,-6 4 0,2 0 0,-3-5 0,-5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7T19:20:57.91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2623 0 24575,'0'21'0,"0"16"0,0 17 0,0-1 0,-10 11 0,8-26 0,-8 11 0,-7 31 0,12-34 0,-22 47 0,15-41 0,0-1 0,-7 11 0,8-23 0,-10 22 0,3-22 0,-3 22 0,2-22 0,8 9 0,-5-12 0,6-1 0,-8 0 0,2-9 0,7 7 0,-4-17 0,4 16 0,-5-16 0,4 8 0,-4-1 0,6-7 0,-9 17 0,-5-2 0,4-3 0,-6 11 0,1-14 0,3 10 0,-6 1 0,-3 12 0,8-9 0,-10 22 0,5-22 0,3 22 0,-3-22 0,-1 9 0,5 1 0,-4-11 0,5 24 0,3-23 0,-2 9 0,1 0 0,0-9 0,0 9 0,-10 1 0,16-11 0,-14 11 0,17-14 0,-10 14 0,-6 5 0,4-2 0,-1-11 0,5-8 0,-6-7 0,12 0 0,-11 6 0,15-16 0,-10 17 0,10-17 0,-6 8 0,6-11 0,-5 1 0,5 9 0,-4-7 0,4 7 0,0-9 0,-6 9 0,6-7 0,-9 17 0,9-17 0,-6 7 0,4 0 0,-4-7 0,5 17 0,-4-17 0,6 8 0,-1-11 0,-6 10 0,6-7 0,-1 8 0,-4-11 0,6 1 0,-1-1 0,-4 1 0,4 0 0,-6-1 0,7 1 0,-6-1 0,6 1 0,-1 0 0,-4-1 0,10 1 0,-10-1 0,10 1 0,-10 0 0,11-1 0,-12 1 0,6-1 0,-1 1 0,2 0 0,0-1 0,4 1 0,-10-1 0,4 1 0,1 0 0,-5-1 0,10 1 0,-10-1 0,4 1 0,0-1 0,-4 1 0,5 0 0,-7-1 0,6 1 0,-4-1 0,4 1 0,-6 0 0,1-1 0,-3 11 0,2-8 0,-2 7 0,9-10 0,-6 1 0,4 9 0,-5-7 0,-2 7 0,2-9 0,1 0 0,-1-1 0,6 1 0,-4-1 0,4 1 0,-7 9 0,0-7 0,-10 9 0,7-1 0,-6-6 0,7 15 0,-7-16 0,4 17 0,-4-16 0,7 14 0,-7-14 0,6 6 0,-5-9 0,9 15 0,0-13 0,0 12 0,7-15 0,-5 0 0,4-1 0,0 1 0,-4-1 0,4 1 0,-5 0 0,-1-1 0,-2 10 0,8-7 0,-6 8 0,6-11 0,1 1 0,1-1 0,-1 1 0,6-1 0,-10-6 0,9 4 0,-3-3 0,0 4 0,3 2 0,-9-1 0,9 0 0,-4 1 0,0-1 0,5 1 0,-5-1 0,-1 1 0,6 0 0,-11-1 0,10 1 0,-4-1 0,0 1 0,-2 0 0,1 9 0,-6-7 0,12 17 0,-11-17 0,4 7 0,-8 0 0,8-7 0,-8 17 0,14-17 0,-13 17 0,13-17 0,-14 17 0,14-17 0,-12 7 0,12-9 0,-4-1 0,6 1 0,-6-1 0,4 1 0,-4 0 0,6-1 0,-6 1 0,5-1 0,-11 0 0,11 1 0,-4-2 0,5 2 0,-6-1 0,5 0 0,-4 0 0,5-1 0,-6 1 0,5-7 0,-4-1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7T19:21:00.8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24575,'0'12'0,"0"0"0,0 1 0,0 23 0,0-17 0,6 16 0,-4-12 0,10-7 0,-5 7 0,1-9 0,-2 0 0,0-1 0,-5 1 0,5-1 0,1 1 0,-6 0 0,11-1 0,-10 1 0,9-1 0,-10 0 0,10 0 0,-9 0 0,10 1 0,-5-1 0,0 0 0,4 0 0,-9 0 0,9-1 0,-10-1 0,5 0 0,-6-9 0,0-4 0,11-16 0,-2 4 0,9-5 0,-4 5 0,0 1 0,1-11 0,-1 8 0,2-7 0,-1-1 0,-1 8 0,1-7 0,-1 9 0,0 0 0,1-9 0,-1 6 0,1-6 0,-1 15 0,0-4 0,-1 4 0,1-5 0,-1-1 0,1 6 0,-6-4 0,3 5 0,-5-6 0,1 1 0,4 6 0,-4-5 0,5 10 0,-5-11 0,4 11 0,-9-11 0,9 11 0,-10-4 0,5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7T19:31:11.60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3594 1 24575,'-62'0'0,"8"19"0,-16 4 0,-4 4 0,25-1 0,0 2 0,-25 9 0,0 0 0,21-11 0,3-1 0,-1 0 0,-1 1 0,-7 8 0,3-1 0,-20 7 0,29-14 0,3-2 0,6 2 0,-11-5 0,23 3 0,-7-7 0,17-3 0,-17 4 0,7-3 0,0 1 0,-7-6 0,17 2 0,-17-3 0,17 5 0,-17-5 0,17 4 0,-8-6 0,10 1 0,1-2 0,-1 0 0,1-5 0,0 10 0,0-9 0,0 3 0,0 1 0,-1-4 0,0 10 0,0-11 0,-9 13 0,7-12 0,-8 12 0,10-13 0,1 11 0,-1-10 0,0 10 0,-9-10 0,6 10 0,-6-11 0,0 5 0,-3 2 0,-10 2 0,1 0 0,-1 5 0,1-13 0,9 12 0,-7-12 0,17 4 0,-17 2 0,17-6 0,-8 11 0,10-11 0,1 4 0,-1 0 0,-10-4 0,8 4 0,-7 0 0,9-5 0,0 5 0,1 0 0,-1-4 0,0 4 0,0 0 0,0-5 0,1 11 0,-1-10 0,0 4 0,0 0 0,-9-4 0,7 10 0,-8-11 0,10 5 0,1-6 0,-1 6 0,0-4 0,0 4 0,1-6 0,-11 8 0,2-6 0,-3 5 0,5-1 0,6-4 0,0 4 0,0-6 0,1 6 0,-11-4 0,8 4 0,-7 0 0,9-5 0,-10 5 0,8-6 0,-7 6 0,9-4 0,0 4 0,1-6 0,-1 0 0,1 0 0,-1 0 0,7 6 0,-5-5 0,4 5 0,-5-6 0,-1 0 0,0 0 0,0 0 0,1 0 0,0 0 0,-1 0 0,1 0 0,-1 0 0,1 0 0,-1 0 0,1 0 0,-1 6 0,1-4 0,0 4 0,0-6 0,-1 0 0,1 0 0,0 0 0,0 6 0,0-4 0,-1 4 0,0-6 0,0 0 0,1 0 0,0 0 0,0 0 0,0 0 0,0 0 0,1 5 0,0-4 0,0 4 0,0-5 0,1 0 0,-1 0 0,0 0 0,1 5 0,0-4 0,0 4 0,0-5 0,0 0 0,0 5 0,0-4 0,0 4 0,0-5 0,4 6 0,-4-5 0,4 4 0,-5-5 0,1 0 0,0 0 0,1 0 0,4 4 0,7 3 0,6 4 0,11 1 0,-3 1 0,4 0 0,-6-5 0,1 4 0,-1-5 0,1 7 0,0-6 0,-1 4 0,1-5 0,-1 7 0,1-1 0,0 1 0,-1 0 0,1-1 0,-1 1 0,1-1 0,0 1 0,-1-6 0,1 4 0,-1-5 0,-5 6 0,4-6 0,-10 4 0,9-9 0,-10 10 0,4-5 0,1 0 0,-4 3 0,10-8 0,-11 8 0,11-9 0,-11 10 0,9-5 0,-9-4 0,4-4 0,-10-10 0,-3-1 0,-14-2 0,5 1 0,-12-2 0,4 1 0,-7-9 0,6 6 0,-7-7 0,7 9 0,-9-2 0,-1 8 0,1-6 0,9 8 0,-7-9 0,17 9 0,-8-6 0,11 12 0,1-9 0,5 5 0,2-6 0,5 2 0,0-1 0,6 6 0,0-5 0,1 5 0,4-1 0,-10-5 0,10 4 0,-4 0 0,5-5 0,-1 11 0,-3-11 0,3 11 0,-4-4 0,0-1 0,4 4 0,-4-4 0,5 1 0,-1 4 0,1-5 0,-5 0 0,3 5 0,-4-5 0,1-1 0,4 6 0,-5-5 0,6 6 0,-5-6 0,3 4 0,-4-9 0,6 10 0,-1-4 0,2-1 0,-1 4 0,-5-10 0,4 11 0,-3-5 0,-1-1 0,5 6 0,-4-11 0,6 10 0,-1-10 0,1 10 0,-1-10 0,1 11 0,0-12 0,-1 12 0,-5-11 0,4 10 0,-11-10 0,11 10 0,-5-4 0,0 0 0,3 4 0,-9-9 0,9 10 0,-4-9 0,6 9 0,-6-10 0,3 9 0,-7-10 0,8 10 0,-9-9 0,10 10 0,-9-10 0,10 10 0,-11-9 0,11 9 0,-10-10 0,10 9 0,-5-4 0,1 0 0,3 4 0,-9-10 0,9 11 0,-5-11 0,2 6 0,2 0 0,-8-6 0,10 5 0,-4-1 0,-1-4 0,5 10 0,-10-10 0,10 10 0,-11-9 0,11 10 0,-10-5 0,4 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7T19:31:38.1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7T19:31:39.4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7T19:56:17.2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0 839 24575,'11'0'0,"11"0"0,3 0 0,11 0 0,-1 0 0,-9 0 0,22 7 0,-28-5 0,19 6 0,-16-8 0,-7 0 0,7 6 0,1-4 0,1 4 0,1-6 0,20 9 0,-17-6 0,19 6 0,-12-1 0,12-6 0,-9 6 0,9 0 0,-13-6 0,1 6 0,-1-1 0,0-5 0,0 6 0,1-8 0,-11 0 0,8 0 0,-7 0 0,22 0 0,4 0 0,0 0 0,9 10 0,20-8 0,-9 17 0,22-16 0,-43 6 0,11 1 0,-24-8 0,11 8 0,-14-10 0,0 0 0,1 0 0,12 0 0,-9 0 0,9 0 0,1 0 0,2 0 0,14 0 0,0 0 0,0 0 0,0 0 0,0 0 0,-1 0 0,1 0 0,0 0 0,-13 0 0,9 0 0,-9 0 0,13 0 0,17 0 0,-13 0 0,29 0 0,-33 0 0,2 0 0,-11 0 0,2 0-444,17 0 0,-2 0 444,-21 0 0,-1 0 0,10 0 0,1 0 0,-8 0 0,0 0 0,8 0 0,-1 0 0,-9 0 0,-2 0 0,2-6 0,-1 0 0,1 6 0,-1-3 0,0-7 0,1-2 0,-1 5 0,0-1 0,1-5 0,-1 1 0,0 4 0,1 1 0,-1-4 0,0-1 0,1 5 0,-1 0 0,0-6 0,1 0 0,-1 6 0,0 0 0,11-5 0,0-1 0,-9 6 0,1 0 0,18-1 0,0 0 0,-18-4 0,-1 1 0,19 3 0,0 0 0,-18-5 0,0-1 0,17 6 0,1 0 0,-18-3 0,0 0 0,7 3 0,1 1 0,-10 1 0,-1-2 0,1-4 0,-2 1 0,36-1 0,-14 0 0,0-2 0,-23 2 0,0 0-289,16 1 1,1-2 288,-15 0 0,-3 1 0,21 0 0,-21 0 0,2 1 0,36-3 0,0-10 0,-36 10 0,-1 2 0,20 0 0,12-9 0,1 18 0,-13-16 0,13 17 0,-17-18 0,-1 18 0,1-17 0,0 16 0,0-16 0,0 17 861,0-18-861,0 18 0,-1-17 0,-12 16 604,10-6-604,6-3 0,-12 9 0,23-8 0,-28 1 0,1 8 0,10-17 0,-24 8 0,39 0 0,-21-7 0,11 8 0,-18-2 0,-1 4 0,-9 0 0,9 6 0,1-6 0,-11 0 0,11 6 0,-14-5 0,0 7 0,0 0 0,1-8 0,-1 6 0,0-6 0,-9 2 0,7 4 0,-8-4 0,1 6 0,7-8 0,-17 6 0,17-6 0,-17 8 0,17-8 0,-17 6 0,17-6 0,-17 8 0,13 0 0,-14 0 0,-1-6 0,-2 5 0,-6-5 0,6 6 0,-2 0 0,1 0 0,1 0 0,5 0 0,-2 0 0,4 0 0,-6 0 0,0 0 0,0 0 0,1 0 0,-1 0 0,1 0 0,0 0 0,-1 0 0,1 0 0,-1 0 0,1 6 0,0-5 0,-2 5 0,2-6 0,-2 6 0,1-4 0,1 4 0,-2-6 0,1 0 0,1 0 0,-2 0 0,-4 6 0,4-5 0,-5 5 0,5-6 0,0 0 0,-6 5 0,3-4 0,-3 4 0,-1 0 0,5-4 0,-4 4 0,0-5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ol421.opened.ca/the-tsetse-fly-a-scourge-of-sub-saharan-africa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l-trafiletto.blogspot.com/2014/04/trypanosoma-cruzi-il-morbo-di-chagas-ha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Triatoma_sanguisuga" TargetMode="Externa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SBG2hoVnYk?si=cwXLCgUPWPK5IVTI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iol421.opened.ca/anopheles-mosquitos-suck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customXml" Target="../ink/ink6.xml"/><Relationship Id="rId18" Type="http://schemas.openxmlformats.org/officeDocument/2006/relationships/customXml" Target="../ink/ink9.xml"/><Relationship Id="rId3" Type="http://schemas.openxmlformats.org/officeDocument/2006/relationships/customXml" Target="../ink/ink1.xml"/><Relationship Id="rId21" Type="http://schemas.openxmlformats.org/officeDocument/2006/relationships/image" Target="../media/image35.png"/><Relationship Id="rId7" Type="http://schemas.openxmlformats.org/officeDocument/2006/relationships/customXml" Target="../ink/ink3.xml"/><Relationship Id="rId12" Type="http://schemas.openxmlformats.org/officeDocument/2006/relationships/image" Target="../media/image31.png"/><Relationship Id="rId17" Type="http://schemas.openxmlformats.org/officeDocument/2006/relationships/customXml" Target="../ink/ink8.xml"/><Relationship Id="rId2" Type="http://schemas.openxmlformats.org/officeDocument/2006/relationships/image" Target="../media/image30.png"/><Relationship Id="rId16" Type="http://schemas.openxmlformats.org/officeDocument/2006/relationships/image" Target="../media/image33.png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300.png"/><Relationship Id="rId19" Type="http://schemas.openxmlformats.org/officeDocument/2006/relationships/image" Target="../media/image34.png"/><Relationship Id="rId4" Type="http://schemas.openxmlformats.org/officeDocument/2006/relationships/image" Target="../media/image270.png"/><Relationship Id="rId9" Type="http://schemas.openxmlformats.org/officeDocument/2006/relationships/customXml" Target="../ink/ink4.xml"/><Relationship Id="rId1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Tatarsk%C3%BD_biftek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cs/photo/641524" TargetMode="External"/><Relationship Id="rId2" Type="http://schemas.openxmlformats.org/officeDocument/2006/relationships/image" Target="../media/image32.jpg!s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suny-osbiology2e/chapter/superphylum-lophotrochozoa-flatworms-rotifers-and-nemerteans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verejneprostory.cz/detska-hriste/databaze-hrist/agenttype/view/id/2066/nucicka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53D277-0DA3-832F-855A-E8A7709515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EEDE6A-1CE8-4E2E-E1D0-DCDE616915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5548C40-278E-EBCF-F7FD-335B34E9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Parazitární nákazy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BCE152A3-8475-3177-4414-0F7BE723AF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Radka Boháčová</a:t>
            </a:r>
          </a:p>
        </p:txBody>
      </p:sp>
    </p:spTree>
    <p:extLst>
      <p:ext uri="{BB962C8B-B14F-4D97-AF65-F5344CB8AC3E}">
        <p14:creationId xmlns:p14="http://schemas.microsoft.com/office/powerpoint/2010/main" val="167454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BF581E-7F6D-E032-3E53-3E4B306E10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89A34D-7617-FD9F-6BC5-4C792DC5A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C9CB41-FCC3-651F-4E09-E9D328AB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Amébóza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DAA97D1-240C-4A7D-24C0-7E80A436F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63851"/>
            <a:ext cx="10753200" cy="4774149"/>
          </a:xfrm>
        </p:spPr>
        <p:txBody>
          <a:bodyPr/>
          <a:lstStyle/>
          <a:p>
            <a:r>
              <a:rPr lang="cs-CZ" b="1" dirty="0"/>
              <a:t>střevní </a:t>
            </a:r>
            <a:r>
              <a:rPr lang="cs-CZ" b="1" dirty="0" err="1"/>
              <a:t>protozoóza</a:t>
            </a:r>
            <a:r>
              <a:rPr lang="cs-CZ" b="1" dirty="0"/>
              <a:t> </a:t>
            </a:r>
            <a:r>
              <a:rPr lang="cs-CZ" dirty="0"/>
              <a:t>– průjmové onemocnění, </a:t>
            </a:r>
            <a:r>
              <a:rPr lang="cs-CZ" dirty="0" err="1"/>
              <a:t>mimostřevní</a:t>
            </a:r>
            <a:r>
              <a:rPr lang="cs-CZ" dirty="0"/>
              <a:t> komplikace</a:t>
            </a:r>
          </a:p>
          <a:p>
            <a:r>
              <a:rPr lang="cs-CZ" b="1" dirty="0" err="1"/>
              <a:t>geopolitní</a:t>
            </a:r>
            <a:r>
              <a:rPr lang="cs-CZ" b="1" dirty="0"/>
              <a:t> výskyt</a:t>
            </a:r>
            <a:r>
              <a:rPr lang="cs-CZ" dirty="0"/>
              <a:t>, nejčastěji </a:t>
            </a:r>
            <a:r>
              <a:rPr lang="cs-CZ" b="1" dirty="0"/>
              <a:t>subtropické a tropické oblasti </a:t>
            </a:r>
            <a:r>
              <a:rPr lang="cs-CZ" dirty="0"/>
              <a:t>s nízkou úrovní hygieny </a:t>
            </a:r>
          </a:p>
          <a:p>
            <a:pPr lvl="1"/>
            <a:r>
              <a:rPr lang="cs-CZ" dirty="0"/>
              <a:t>aridní oblasti – v době sucha – nedostatek vody</a:t>
            </a:r>
          </a:p>
          <a:p>
            <a:pPr lvl="1"/>
            <a:r>
              <a:rPr lang="cs-CZ" dirty="0"/>
              <a:t>vlhké oblasti – v době dešťů – splachování fekálií</a:t>
            </a:r>
          </a:p>
          <a:p>
            <a:r>
              <a:rPr lang="cs-CZ" dirty="0"/>
              <a:t>původce</a:t>
            </a:r>
          </a:p>
          <a:p>
            <a:pPr lvl="1"/>
            <a:r>
              <a:rPr lang="cs-CZ" sz="2400" i="1" dirty="0" err="1"/>
              <a:t>Entamoeba</a:t>
            </a:r>
            <a:r>
              <a:rPr lang="cs-CZ" sz="2400" i="1" dirty="0"/>
              <a:t> </a:t>
            </a:r>
            <a:r>
              <a:rPr lang="cs-CZ" sz="2400" i="1" dirty="0" err="1"/>
              <a:t>histolytica</a:t>
            </a:r>
            <a:r>
              <a:rPr lang="cs-CZ" sz="2400" i="1" dirty="0"/>
              <a:t> (</a:t>
            </a:r>
            <a:r>
              <a:rPr lang="cs-CZ" sz="2400" i="1" dirty="0" err="1"/>
              <a:t>Amoeba</a:t>
            </a:r>
            <a:r>
              <a:rPr lang="cs-CZ" sz="2400" i="1" dirty="0"/>
              <a:t> </a:t>
            </a:r>
            <a:r>
              <a:rPr lang="cs-CZ" sz="2400" i="1" dirty="0" err="1"/>
              <a:t>dysenteriae</a:t>
            </a:r>
            <a:r>
              <a:rPr lang="cs-CZ" sz="2400" i="1" dirty="0"/>
              <a:t>) = měňavka úplavičná</a:t>
            </a:r>
          </a:p>
          <a:p>
            <a:pPr lvl="1"/>
            <a:r>
              <a:rPr lang="cs-CZ" sz="2400" dirty="0" err="1"/>
              <a:t>trofozoit</a:t>
            </a:r>
            <a:r>
              <a:rPr lang="cs-CZ" sz="2400" dirty="0"/>
              <a:t> – nepřežije mimo tělo hostitele</a:t>
            </a:r>
          </a:p>
          <a:p>
            <a:pPr lvl="2"/>
            <a:r>
              <a:rPr lang="cs-CZ" sz="2400" dirty="0"/>
              <a:t>forma minuta – mimo epizody průjmů</a:t>
            </a:r>
          </a:p>
          <a:p>
            <a:pPr lvl="2"/>
            <a:r>
              <a:rPr lang="cs-CZ" sz="2400" dirty="0"/>
              <a:t>forma </a:t>
            </a:r>
            <a:r>
              <a:rPr lang="cs-CZ" sz="2400" dirty="0" err="1"/>
              <a:t>magna</a:t>
            </a:r>
            <a:r>
              <a:rPr lang="cs-CZ" sz="2400" dirty="0"/>
              <a:t> – invazivní</a:t>
            </a:r>
          </a:p>
          <a:p>
            <a:pPr lvl="1"/>
            <a:r>
              <a:rPr lang="cs-CZ" sz="2400" dirty="0"/>
              <a:t>cysta – klidová forma, přežívá ve vnitřním prostředí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2514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1C09ED-8E03-A3A9-31EF-3F25801C0D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 CDC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697B93-BA5F-C320-AFEF-A8C45A8B0F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7" name="Obrázek 6" descr="Obsah obrázku text, diagram&#10;&#10;Popis byl vytvořen automaticky">
            <a:extLst>
              <a:ext uri="{FF2B5EF4-FFF2-40B4-BE49-F238E27FC236}">
                <a16:creationId xmlns:a16="http://schemas.microsoft.com/office/drawing/2014/main" id="{E4133FAC-CD69-9B9A-5998-9BD8C91D1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32420"/>
            <a:ext cx="6094867" cy="63931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859D895-A1D8-98E5-CF7F-ADC2DD3A64DD}"/>
              </a:ext>
            </a:extLst>
          </p:cNvPr>
          <p:cNvSpPr txBox="1"/>
          <p:nvPr/>
        </p:nvSpPr>
        <p:spPr>
          <a:xfrm>
            <a:off x="7051017" y="712922"/>
            <a:ext cx="4726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pozřené cysty </a:t>
            </a:r>
            <a:r>
              <a:rPr lang="cs-CZ" sz="2800" b="1" dirty="0" err="1">
                <a:latin typeface="+mn-lt"/>
              </a:rPr>
              <a:t>ex</a:t>
            </a:r>
            <a:r>
              <a:rPr lang="cs-CZ" sz="2800" dirty="0" err="1">
                <a:latin typeface="+mn-lt"/>
              </a:rPr>
              <a:t>cystují</a:t>
            </a:r>
            <a:r>
              <a:rPr lang="cs-CZ" sz="2800" dirty="0">
                <a:latin typeface="+mn-lt"/>
              </a:rPr>
              <a:t> v terminálním ileu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D46BBE9-CB4B-0FA0-7200-0E67E2B2E18B}"/>
              </a:ext>
            </a:extLst>
          </p:cNvPr>
          <p:cNvSpPr txBox="1"/>
          <p:nvPr/>
        </p:nvSpPr>
        <p:spPr>
          <a:xfrm>
            <a:off x="6644074" y="5671860"/>
            <a:ext cx="470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 err="1">
                <a:latin typeface="+mn-lt"/>
              </a:rPr>
              <a:t>trofozoity</a:t>
            </a:r>
            <a:r>
              <a:rPr lang="cs-CZ" sz="2800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en</a:t>
            </a:r>
            <a:r>
              <a:rPr lang="cs-CZ" sz="2800" dirty="0" err="1">
                <a:latin typeface="+mn-lt"/>
              </a:rPr>
              <a:t>cystují</a:t>
            </a:r>
            <a:r>
              <a:rPr lang="cs-CZ" sz="2800" dirty="0">
                <a:latin typeface="+mn-lt"/>
              </a:rPr>
              <a:t> v </a:t>
            </a:r>
            <a:r>
              <a:rPr lang="cs-CZ" sz="2800" dirty="0" err="1">
                <a:latin typeface="+mn-lt"/>
              </a:rPr>
              <a:t>colon</a:t>
            </a:r>
            <a:endParaRPr lang="cs-CZ" sz="28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5FBEB67-FBE1-8574-8DE8-3AE16961AC05}"/>
              </a:ext>
            </a:extLst>
          </p:cNvPr>
          <p:cNvSpPr txBox="1"/>
          <p:nvPr/>
        </p:nvSpPr>
        <p:spPr>
          <a:xfrm>
            <a:off x="6644074" y="1825234"/>
            <a:ext cx="55643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střevní formy onemocnění: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 err="1">
                <a:latin typeface="+mn-lt"/>
              </a:rPr>
              <a:t>dysenterie</a:t>
            </a:r>
            <a:endParaRPr lang="cs-CZ" sz="28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kolitida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ulcerózní kolitida s bakteriální superinfekcí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komplikace – perforace střeva</a:t>
            </a:r>
          </a:p>
          <a:p>
            <a:pPr algn="l"/>
            <a:r>
              <a:rPr lang="cs-CZ" sz="2800" dirty="0" err="1">
                <a:latin typeface="+mn-lt"/>
              </a:rPr>
              <a:t>mimostřevní</a:t>
            </a:r>
            <a:r>
              <a:rPr lang="cs-CZ" sz="2800" dirty="0">
                <a:latin typeface="+mn-lt"/>
              </a:rPr>
              <a:t> formy:</a:t>
            </a:r>
          </a:p>
          <a:p>
            <a:pPr algn="l"/>
            <a:r>
              <a:rPr lang="cs-CZ" sz="2800" dirty="0">
                <a:latin typeface="+mn-lt"/>
              </a:rPr>
              <a:t>jaterní (90%), plicní, mozkový absces	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8F7A35F-08A3-4B4A-0CB9-31B23F3592A2}"/>
              </a:ext>
            </a:extLst>
          </p:cNvPr>
          <p:cNvSpPr txBox="1"/>
          <p:nvPr/>
        </p:nvSpPr>
        <p:spPr>
          <a:xfrm>
            <a:off x="278793" y="1084881"/>
            <a:ext cx="2092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ID: 1-4t. max. 19 t.</a:t>
            </a:r>
          </a:p>
        </p:txBody>
      </p:sp>
    </p:spTree>
    <p:extLst>
      <p:ext uri="{BB962C8B-B14F-4D97-AF65-F5344CB8AC3E}">
        <p14:creationId xmlns:p14="http://schemas.microsoft.com/office/powerpoint/2010/main" val="2170236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28A7E46-CC14-F1ED-79A1-3AFE3C1610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8BC1EC-34EE-9B69-972A-75C5B625C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CF3E6C-37DC-D54C-1312-86D77A71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Amébóza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C22EAD-EC35-1075-9B2C-98676934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359000"/>
            <a:ext cx="10753200" cy="4868999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/>
              <a:t>zdroj</a:t>
            </a:r>
            <a:r>
              <a:rPr lang="cs-CZ" sz="2400" dirty="0"/>
              <a:t>:</a:t>
            </a:r>
          </a:p>
          <a:p>
            <a:r>
              <a:rPr lang="cs-CZ" sz="2400" dirty="0"/>
              <a:t>nemocný člověk, nosič vylučující cysty</a:t>
            </a:r>
          </a:p>
          <a:p>
            <a:pPr marL="72000" indent="0">
              <a:buNone/>
            </a:pPr>
            <a:r>
              <a:rPr lang="cs-CZ" sz="2400" b="1" dirty="0"/>
              <a:t>přenos</a:t>
            </a:r>
            <a:r>
              <a:rPr lang="cs-CZ" sz="2400" dirty="0"/>
              <a:t>:</a:t>
            </a:r>
          </a:p>
          <a:p>
            <a:pPr marL="72000" indent="0">
              <a:buNone/>
            </a:pPr>
            <a:r>
              <a:rPr lang="cs-CZ" sz="2400" dirty="0"/>
              <a:t>fekálně-orální nepřímý, přímý</a:t>
            </a:r>
          </a:p>
          <a:p>
            <a:pPr lvl="1"/>
            <a:r>
              <a:rPr lang="cs-CZ" sz="2400" dirty="0"/>
              <a:t>kontaminovaná „pitná“ voda, ovoce, zelenina</a:t>
            </a:r>
          </a:p>
          <a:p>
            <a:pPr lvl="1"/>
            <a:r>
              <a:rPr lang="cs-CZ" sz="2400" dirty="0"/>
              <a:t>pasivní přenos na potraviny -  mouchy, švábovitý hmyz</a:t>
            </a:r>
          </a:p>
          <a:p>
            <a:pPr lvl="1"/>
            <a:r>
              <a:rPr lang="cs-CZ" sz="2400" dirty="0"/>
              <a:t>MSM</a:t>
            </a:r>
          </a:p>
          <a:p>
            <a:pPr marL="72000" indent="0">
              <a:buNone/>
            </a:pPr>
            <a:r>
              <a:rPr lang="cs-CZ" sz="2400" b="1" dirty="0"/>
              <a:t>nakažlivost</a:t>
            </a:r>
            <a:r>
              <a:rPr lang="cs-CZ" sz="2400" dirty="0"/>
              <a:t> v době vylučování cyst</a:t>
            </a:r>
          </a:p>
          <a:p>
            <a:pPr marL="72000" indent="0">
              <a:buNone/>
            </a:pPr>
            <a:r>
              <a:rPr lang="cs-CZ" sz="2400" b="1" dirty="0"/>
              <a:t>diagnostika:</a:t>
            </a:r>
          </a:p>
          <a:p>
            <a:r>
              <a:rPr lang="cs-CZ" sz="2400" dirty="0"/>
              <a:t>přímý průkaz cyst ve stolici, </a:t>
            </a:r>
            <a:r>
              <a:rPr lang="cs-CZ" sz="2400" dirty="0" err="1"/>
              <a:t>trofozoity</a:t>
            </a:r>
            <a:r>
              <a:rPr lang="cs-CZ" sz="2400" dirty="0"/>
              <a:t> pouze v čerstvé stolici</a:t>
            </a:r>
          </a:p>
          <a:p>
            <a:r>
              <a:rPr lang="cs-CZ" sz="2400" dirty="0"/>
              <a:t>detekce protilátek</a:t>
            </a:r>
          </a:p>
          <a:p>
            <a:pPr marL="324000" lvl="1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26602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A97EF37-D65F-3818-ED21-A0639AD09A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0DD534-783E-F454-2D51-87CCD31FE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E59CF3C-010A-AA38-967C-E6290E62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Amébóza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04BC791-BE63-EB22-3FBC-2290F0582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41342"/>
            <a:ext cx="10753200" cy="4541004"/>
          </a:xfrm>
        </p:spPr>
        <p:txBody>
          <a:bodyPr/>
          <a:lstStyle/>
          <a:p>
            <a:r>
              <a:rPr lang="cs-CZ" dirty="0"/>
              <a:t>10% nákaz je </a:t>
            </a:r>
            <a:r>
              <a:rPr lang="cs-CZ" dirty="0" err="1"/>
              <a:t>symtomatických</a:t>
            </a:r>
            <a:endParaRPr lang="cs-CZ" dirty="0"/>
          </a:p>
          <a:p>
            <a:r>
              <a:rPr lang="cs-CZ" dirty="0"/>
              <a:t>v ČR importované případy – 2% cestovatelů</a:t>
            </a:r>
          </a:p>
          <a:p>
            <a:r>
              <a:rPr lang="cs-CZ" dirty="0"/>
              <a:t>vnímavé skupiny – </a:t>
            </a:r>
            <a:r>
              <a:rPr lang="cs-CZ" dirty="0" err="1"/>
              <a:t>imunokompromitovaní</a:t>
            </a:r>
            <a:r>
              <a:rPr lang="cs-CZ" dirty="0"/>
              <a:t>, diabetici, nemocní</a:t>
            </a:r>
          </a:p>
          <a:p>
            <a:pPr marL="72000" indent="0">
              <a:buNone/>
            </a:pPr>
            <a:r>
              <a:rPr lang="cs-CZ" b="1" dirty="0"/>
              <a:t>opatření při výskytu</a:t>
            </a:r>
          </a:p>
          <a:p>
            <a:r>
              <a:rPr lang="cs-CZ" dirty="0"/>
              <a:t>hlášení onemocnění, léčba nemocného, vyhledávání rizikových kontaktů, léčba nosičů</a:t>
            </a:r>
          </a:p>
          <a:p>
            <a:pPr marL="72000" indent="0">
              <a:buNone/>
            </a:pPr>
            <a:r>
              <a:rPr lang="cs-CZ" b="1" dirty="0"/>
              <a:t>prevence</a:t>
            </a:r>
          </a:p>
          <a:p>
            <a:r>
              <a:rPr lang="cs-CZ" dirty="0"/>
              <a:t>dodržování základních hygienických zásad při cestách do oblastí výskytu ( voda, potraviny…)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5903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138133-2395-E105-35A6-776ACE8D5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2A67DC-BF00-AD97-5648-A2EA52239B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5E6575-ECFF-588B-7937-7E8213AE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dirty="0"/>
              <a:t>Africká </a:t>
            </a:r>
            <a:r>
              <a:rPr lang="cs-CZ" sz="2800" dirty="0" err="1"/>
              <a:t>trypanosomóza</a:t>
            </a:r>
            <a:r>
              <a:rPr lang="cs-CZ" sz="2800" dirty="0"/>
              <a:t> – spavá nemoc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CD71CE7-C8C6-EFC2-6C6B-710237CC932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/>
          <a:lstStyle/>
          <a:p>
            <a:r>
              <a:rPr lang="en-US" dirty="0" err="1"/>
              <a:t>celková</a:t>
            </a:r>
            <a:r>
              <a:rPr lang="en-US" dirty="0"/>
              <a:t> </a:t>
            </a:r>
            <a:r>
              <a:rPr lang="en-US" dirty="0" err="1"/>
              <a:t>závažná</a:t>
            </a:r>
            <a:r>
              <a:rPr lang="en-US" dirty="0"/>
              <a:t> </a:t>
            </a:r>
            <a:r>
              <a:rPr lang="en-US" dirty="0" err="1"/>
              <a:t>onemocnění</a:t>
            </a:r>
            <a:endParaRPr lang="en-US" dirty="0"/>
          </a:p>
          <a:p>
            <a:r>
              <a:rPr lang="en-US" dirty="0" err="1"/>
              <a:t>výskyt</a:t>
            </a:r>
            <a:r>
              <a:rPr lang="en-US" dirty="0"/>
              <a:t> </a:t>
            </a:r>
            <a:r>
              <a:rPr lang="en-US" b="1" dirty="0"/>
              <a:t>Afrika – </a:t>
            </a:r>
            <a:r>
              <a:rPr lang="en-US" b="1" dirty="0" err="1"/>
              <a:t>pás</a:t>
            </a:r>
            <a:r>
              <a:rPr lang="en-US" b="1" dirty="0"/>
              <a:t> </a:t>
            </a:r>
            <a:r>
              <a:rPr lang="en-US" b="1" dirty="0" err="1"/>
              <a:t>kolem</a:t>
            </a:r>
            <a:r>
              <a:rPr lang="en-US" b="1" dirty="0"/>
              <a:t> </a:t>
            </a:r>
            <a:r>
              <a:rPr lang="en-US" b="1" dirty="0" err="1"/>
              <a:t>rovníku</a:t>
            </a:r>
            <a:r>
              <a:rPr lang="en-US" b="1" dirty="0"/>
              <a:t> – Kongo, Uganda, </a:t>
            </a:r>
            <a:r>
              <a:rPr lang="en-US" b="1" dirty="0" err="1"/>
              <a:t>Keňa</a:t>
            </a:r>
            <a:endParaRPr lang="en-US" b="1" dirty="0"/>
          </a:p>
          <a:p>
            <a:r>
              <a:rPr lang="en-US" dirty="0" err="1"/>
              <a:t>endemický</a:t>
            </a:r>
            <a:r>
              <a:rPr lang="en-US" dirty="0"/>
              <a:t> </a:t>
            </a:r>
            <a:r>
              <a:rPr lang="en-US" dirty="0" err="1"/>
              <a:t>výskyt</a:t>
            </a:r>
            <a:r>
              <a:rPr lang="en-US" dirty="0"/>
              <a:t> po </a:t>
            </a:r>
            <a:r>
              <a:rPr lang="en-US" dirty="0" err="1"/>
              <a:t>mnoho</a:t>
            </a:r>
            <a:r>
              <a:rPr lang="en-US" dirty="0"/>
              <a:t> let</a:t>
            </a:r>
          </a:p>
          <a:p>
            <a:r>
              <a:rPr lang="en-US" dirty="0" err="1"/>
              <a:t>cíl</a:t>
            </a:r>
            <a:r>
              <a:rPr lang="en-US" dirty="0"/>
              <a:t> WHO </a:t>
            </a:r>
            <a:r>
              <a:rPr lang="en-US" dirty="0" err="1"/>
              <a:t>vymýtit</a:t>
            </a:r>
            <a:r>
              <a:rPr lang="en-US" dirty="0"/>
              <a:t> </a:t>
            </a:r>
            <a:r>
              <a:rPr lang="en-US" dirty="0" err="1"/>
              <a:t>spavou</a:t>
            </a:r>
            <a:r>
              <a:rPr lang="en-US" dirty="0"/>
              <a:t> </a:t>
            </a:r>
            <a:r>
              <a:rPr lang="en-US" dirty="0" err="1"/>
              <a:t>nemoc</a:t>
            </a:r>
            <a:r>
              <a:rPr lang="en-US" dirty="0"/>
              <a:t> do 2030</a:t>
            </a:r>
          </a:p>
          <a:p>
            <a:pPr lvl="1"/>
            <a:r>
              <a:rPr lang="en-US" dirty="0" err="1"/>
              <a:t>omezení</a:t>
            </a:r>
            <a:r>
              <a:rPr lang="en-US" dirty="0"/>
              <a:t> </a:t>
            </a:r>
            <a:r>
              <a:rPr lang="en-US" dirty="0" err="1"/>
              <a:t>výskytu</a:t>
            </a:r>
            <a:r>
              <a:rPr lang="en-US" dirty="0"/>
              <a:t> </a:t>
            </a:r>
            <a:r>
              <a:rPr lang="en-US" dirty="0" err="1"/>
              <a:t>přenašeče</a:t>
            </a:r>
            <a:endParaRPr lang="en-US" dirty="0"/>
          </a:p>
          <a:p>
            <a:pPr marL="72000" indent="0">
              <a:buNone/>
            </a:pPr>
            <a:endParaRPr lang="en-US" dirty="0"/>
          </a:p>
        </p:txBody>
      </p:sp>
      <p:pic>
        <p:nvPicPr>
          <p:cNvPr id="7" name="Zástupný obsah 6" descr="Obsah obrázku hmyz, škůdce, bezobratlý, Makrofotografie&#10;&#10;Popis byl vytvořen automaticky">
            <a:extLst>
              <a:ext uri="{FF2B5EF4-FFF2-40B4-BE49-F238E27FC236}">
                <a16:creationId xmlns:a16="http://schemas.microsoft.com/office/drawing/2014/main" id="{9461DE14-934E-02AD-9C2A-D2BB8BC6279B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72" r="1" b="1"/>
          <a:stretch/>
        </p:blipFill>
        <p:spPr>
          <a:xfrm>
            <a:off x="6251280" y="1701505"/>
            <a:ext cx="5219998" cy="4139998"/>
          </a:xfrm>
          <a:noFill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CE6E2DE-6EE2-51CB-F1D1-A91E3466957A}"/>
              </a:ext>
            </a:extLst>
          </p:cNvPr>
          <p:cNvSpPr txBox="1"/>
          <p:nvPr/>
        </p:nvSpPr>
        <p:spPr>
          <a:xfrm>
            <a:off x="9197899" y="5641448"/>
            <a:ext cx="227337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latin typeface="+mn-lt"/>
                <a:hlinkClick r:id="rId3" tooltip="https://biol421.opened.ca/the-tsetse-fly-a-scourge-of-sub-saharan-afric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  <a:latin typeface="+mn-lt"/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latin typeface="+mn-lt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cs-CZ" sz="7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3769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964C31-2ACB-1FC3-782D-C83E9F987A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DE4189-AD62-0309-D8A1-EC165F594F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E0024FB-30F0-166C-A769-ABED3C86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Africká </a:t>
            </a:r>
            <a:r>
              <a:rPr lang="cs-CZ" dirty="0" err="1"/>
              <a:t>trypanosomóza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C478EA8-A993-3340-E5CF-F69628C51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0"/>
            <a:ext cx="10753200" cy="5121000"/>
          </a:xfrm>
        </p:spPr>
        <p:txBody>
          <a:bodyPr/>
          <a:lstStyle/>
          <a:p>
            <a:r>
              <a:rPr lang="cs-CZ" b="1" dirty="0"/>
              <a:t>původce:</a:t>
            </a:r>
          </a:p>
          <a:p>
            <a:pPr marL="72000" indent="0">
              <a:buNone/>
            </a:pPr>
            <a:r>
              <a:rPr lang="cs-CZ" i="1" dirty="0"/>
              <a:t>Trypanosoma </a:t>
            </a:r>
            <a:r>
              <a:rPr lang="cs-CZ" i="1" dirty="0" err="1"/>
              <a:t>brucei</a:t>
            </a:r>
            <a:r>
              <a:rPr lang="cs-CZ" i="1" dirty="0"/>
              <a:t> </a:t>
            </a:r>
            <a:r>
              <a:rPr lang="cs-CZ" i="1" dirty="0" err="1"/>
              <a:t>gambiensae</a:t>
            </a:r>
            <a:r>
              <a:rPr lang="cs-CZ" i="1" dirty="0"/>
              <a:t> – chronický průběh (1-6 let)</a:t>
            </a:r>
          </a:p>
          <a:p>
            <a:pPr marL="72000" indent="0">
              <a:buNone/>
            </a:pPr>
            <a:r>
              <a:rPr lang="cs-CZ" i="1" dirty="0"/>
              <a:t>Trypanosoma </a:t>
            </a:r>
            <a:r>
              <a:rPr lang="cs-CZ" i="1" dirty="0" err="1"/>
              <a:t>brucei</a:t>
            </a:r>
            <a:r>
              <a:rPr lang="cs-CZ" i="1" dirty="0"/>
              <a:t> </a:t>
            </a:r>
            <a:r>
              <a:rPr lang="cs-CZ" i="1" dirty="0" err="1"/>
              <a:t>rhodesiensae</a:t>
            </a:r>
            <a:r>
              <a:rPr lang="cs-CZ" i="1" dirty="0"/>
              <a:t> – akutní průběh (2-4 měsíce)</a:t>
            </a:r>
          </a:p>
          <a:p>
            <a:pPr marL="72000" indent="0">
              <a:buNone/>
            </a:pPr>
            <a:r>
              <a:rPr lang="cs-CZ" i="1" dirty="0"/>
              <a:t>	</a:t>
            </a:r>
            <a:r>
              <a:rPr lang="cs-CZ" dirty="0"/>
              <a:t>vývoj probíhá v mouchách rodu </a:t>
            </a:r>
            <a:r>
              <a:rPr lang="cs-CZ" i="1" dirty="0" err="1"/>
              <a:t>Glossina</a:t>
            </a:r>
            <a:r>
              <a:rPr lang="cs-CZ" i="1" dirty="0"/>
              <a:t> – </a:t>
            </a:r>
            <a:r>
              <a:rPr lang="cs-CZ" dirty="0"/>
              <a:t>moucha tse-tse</a:t>
            </a:r>
          </a:p>
          <a:p>
            <a:r>
              <a:rPr lang="cs-CZ" b="1" dirty="0"/>
              <a:t>klinika:</a:t>
            </a:r>
          </a:p>
          <a:p>
            <a:pPr marL="72000" indent="0">
              <a:buNone/>
            </a:pPr>
            <a:r>
              <a:rPr lang="cs-CZ" dirty="0"/>
              <a:t>z místa vpichu se t. šíří do lymfatického systému, krevního oběhu (časné stádium)  - nepravidelné horečky, bolesti hlavy a kloubů, malátnost, anémie a  následně do CNS (pozdní stádium) – spavost, kachexie, kóma</a:t>
            </a:r>
          </a:p>
          <a:p>
            <a:pPr marL="72000" indent="0">
              <a:buNone/>
            </a:pPr>
            <a:r>
              <a:rPr lang="cs-CZ" dirty="0"/>
              <a:t>neléčené končí smrtí</a:t>
            </a:r>
          </a:p>
          <a:p>
            <a:pPr marL="72000" indent="0">
              <a:buNone/>
            </a:pPr>
            <a:r>
              <a:rPr lang="cs-CZ" i="1" dirty="0">
                <a:solidFill>
                  <a:srgbClr val="0000DC"/>
                </a:solidFill>
              </a:rPr>
              <a:t>cyklus trypanosom graficky viz CDC </a:t>
            </a:r>
            <a:r>
              <a:rPr lang="cs-CZ" i="1" dirty="0" err="1">
                <a:solidFill>
                  <a:srgbClr val="0000DC"/>
                </a:solidFill>
              </a:rPr>
              <a:t>DPDx</a:t>
            </a:r>
            <a:endParaRPr lang="cs-CZ" i="1" dirty="0">
              <a:solidFill>
                <a:srgbClr val="0000DC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918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0AC02C-A98E-97DF-F5BA-414E03AA43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D419EE-048F-0C9C-81A2-E2F0FEF5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Africká </a:t>
            </a:r>
            <a:r>
              <a:rPr lang="cs-CZ" dirty="0" err="1"/>
              <a:t>trypanosomóza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4958AC-B829-F3EC-7D27-2BD870AC5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1" dirty="0"/>
              <a:t>zdroj: </a:t>
            </a:r>
          </a:p>
          <a:p>
            <a:r>
              <a:rPr lang="cs-CZ" i="1" dirty="0"/>
              <a:t>Trypanosoma </a:t>
            </a:r>
            <a:r>
              <a:rPr lang="cs-CZ" i="1" dirty="0" err="1"/>
              <a:t>brucei</a:t>
            </a:r>
            <a:r>
              <a:rPr lang="cs-CZ" i="1" dirty="0"/>
              <a:t> </a:t>
            </a:r>
            <a:r>
              <a:rPr lang="cs-CZ" i="1" dirty="0" err="1"/>
              <a:t>gambiensae</a:t>
            </a:r>
            <a:r>
              <a:rPr lang="cs-CZ" i="1" dirty="0"/>
              <a:t> – </a:t>
            </a:r>
            <a:r>
              <a:rPr lang="cs-CZ" b="1" dirty="0"/>
              <a:t>člověk</a:t>
            </a:r>
          </a:p>
          <a:p>
            <a:r>
              <a:rPr lang="cs-CZ" i="1" dirty="0"/>
              <a:t>Trypanosoma </a:t>
            </a:r>
            <a:r>
              <a:rPr lang="cs-CZ" i="1" dirty="0" err="1"/>
              <a:t>brucei</a:t>
            </a:r>
            <a:r>
              <a:rPr lang="cs-CZ" i="1" dirty="0"/>
              <a:t> </a:t>
            </a:r>
            <a:r>
              <a:rPr lang="cs-CZ" i="1" dirty="0" err="1"/>
              <a:t>rhodesiensae</a:t>
            </a:r>
            <a:r>
              <a:rPr lang="cs-CZ" i="1" dirty="0"/>
              <a:t> – </a:t>
            </a:r>
            <a:r>
              <a:rPr lang="cs-CZ" dirty="0"/>
              <a:t>rezervoárová zvířata – </a:t>
            </a:r>
            <a:r>
              <a:rPr lang="cs-CZ" b="1" dirty="0"/>
              <a:t>antilopy, skot</a:t>
            </a:r>
          </a:p>
          <a:p>
            <a:pPr marL="72000" indent="0">
              <a:buNone/>
            </a:pPr>
            <a:r>
              <a:rPr lang="cs-CZ" b="1" dirty="0"/>
              <a:t>přenos:</a:t>
            </a:r>
          </a:p>
          <a:p>
            <a:pPr marL="72000" indent="0">
              <a:buNone/>
            </a:pPr>
            <a:r>
              <a:rPr lang="cs-CZ" dirty="0" err="1"/>
              <a:t>mocha</a:t>
            </a:r>
            <a:r>
              <a:rPr lang="cs-CZ" dirty="0"/>
              <a:t> tse-tse – vývoj trypanosom – poštípáním přenos na člověka</a:t>
            </a:r>
          </a:p>
          <a:p>
            <a:pPr marL="72000" indent="0">
              <a:buNone/>
            </a:pPr>
            <a:r>
              <a:rPr lang="cs-CZ" u="sng" dirty="0"/>
              <a:t>z člověka na člověka nepřenosné</a:t>
            </a:r>
          </a:p>
          <a:p>
            <a:pPr marL="72000" indent="0">
              <a:buNone/>
            </a:pPr>
            <a:r>
              <a:rPr lang="cs-CZ" b="1" dirty="0"/>
              <a:t>prevence:</a:t>
            </a:r>
          </a:p>
          <a:p>
            <a:pPr marL="72000" indent="0">
              <a:buNone/>
            </a:pPr>
            <a:r>
              <a:rPr lang="cs-CZ" dirty="0"/>
              <a:t>zamezit kontaktu s přenašečem – repelenty, vhodné oblečení, vyhýbat se křovinám</a:t>
            </a:r>
          </a:p>
        </p:txBody>
      </p:sp>
    </p:spTree>
    <p:extLst>
      <p:ext uri="{BB962C8B-B14F-4D97-AF65-F5344CB8AC3E}">
        <p14:creationId xmlns:p14="http://schemas.microsoft.com/office/powerpoint/2010/main" val="3826258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FCF0F9-5499-46B0-E64D-78B3982808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AE5487-30DD-A100-C5DC-F4B1C1A77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/>
              <a:t>Americká </a:t>
            </a:r>
            <a:r>
              <a:rPr lang="cs-CZ" sz="3600" dirty="0" err="1"/>
              <a:t>trypanosomóza</a:t>
            </a:r>
            <a:r>
              <a:rPr lang="cs-CZ" sz="3600" dirty="0"/>
              <a:t> – </a:t>
            </a:r>
            <a:r>
              <a:rPr lang="cs-CZ" sz="3600" dirty="0" err="1"/>
              <a:t>Chagasova</a:t>
            </a:r>
            <a:r>
              <a:rPr lang="cs-CZ" sz="3600" dirty="0"/>
              <a:t> nemoc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1FB22F6-52EE-93C3-2397-53B4346BF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809513" cy="4139998"/>
          </a:xfrm>
        </p:spPr>
        <p:txBody>
          <a:bodyPr/>
          <a:lstStyle/>
          <a:p>
            <a:r>
              <a:rPr lang="cs-CZ" b="1" dirty="0"/>
              <a:t>endemický výskyt </a:t>
            </a:r>
            <a:r>
              <a:rPr lang="cs-CZ" dirty="0"/>
              <a:t>od jižní poloviny USA po Argentinu, chudé, venkovské oblasti</a:t>
            </a:r>
          </a:p>
          <a:p>
            <a:r>
              <a:rPr lang="cs-CZ" dirty="0"/>
              <a:t>v rámci uprchlické krize </a:t>
            </a:r>
            <a:r>
              <a:rPr lang="cs-CZ" b="1" dirty="0"/>
              <a:t>zavlečena </a:t>
            </a:r>
            <a:r>
              <a:rPr lang="cs-CZ" dirty="0"/>
              <a:t>do neendemických oblastí ( v E Španělsko, Itálie, Francie, Švýcarsko)</a:t>
            </a:r>
          </a:p>
          <a:p>
            <a:pPr marL="72000" indent="0">
              <a:buNone/>
            </a:pPr>
            <a:r>
              <a:rPr lang="cs-CZ" b="1" dirty="0"/>
              <a:t>původce:</a:t>
            </a:r>
            <a:r>
              <a:rPr lang="cs-CZ" dirty="0"/>
              <a:t> </a:t>
            </a:r>
            <a:r>
              <a:rPr lang="cs-CZ" i="1" dirty="0"/>
              <a:t>Trypanosoma </a:t>
            </a:r>
            <a:r>
              <a:rPr lang="cs-CZ" i="1" dirty="0" err="1"/>
              <a:t>Cruzi</a:t>
            </a:r>
            <a:r>
              <a:rPr lang="cs-CZ" i="1" dirty="0"/>
              <a:t> </a:t>
            </a:r>
            <a:r>
              <a:rPr lang="cs-CZ" dirty="0"/>
              <a:t>bičíkovec</a:t>
            </a:r>
          </a:p>
          <a:p>
            <a:pPr marL="72000" indent="0">
              <a:buNone/>
            </a:pPr>
            <a:r>
              <a:rPr lang="cs-CZ" b="1" dirty="0"/>
              <a:t>vývoj </a:t>
            </a:r>
            <a:r>
              <a:rPr lang="cs-CZ" dirty="0"/>
              <a:t>v krev sajících plošticích podčeledi </a:t>
            </a:r>
            <a:r>
              <a:rPr lang="cs-CZ" i="1" dirty="0" err="1"/>
              <a:t>Triatominae</a:t>
            </a:r>
            <a:r>
              <a:rPr lang="cs-CZ" i="1" dirty="0"/>
              <a:t> </a:t>
            </a:r>
            <a:r>
              <a:rPr lang="cs-CZ" dirty="0"/>
              <a:t>„</a:t>
            </a:r>
            <a:r>
              <a:rPr lang="cs-CZ" dirty="0" err="1"/>
              <a:t>kissing</a:t>
            </a:r>
            <a:r>
              <a:rPr lang="cs-CZ" dirty="0"/>
              <a:t> </a:t>
            </a:r>
            <a:r>
              <a:rPr lang="cs-CZ" dirty="0" err="1"/>
              <a:t>bugs</a:t>
            </a:r>
            <a:r>
              <a:rPr lang="cs-CZ" dirty="0"/>
              <a:t>“</a:t>
            </a:r>
          </a:p>
          <a:p>
            <a:pPr marL="72000" indent="0">
              <a:buNone/>
            </a:pPr>
            <a:r>
              <a:rPr lang="cs-CZ" dirty="0"/>
              <a:t>			(rod </a:t>
            </a:r>
            <a:r>
              <a:rPr lang="cs-CZ" i="1" dirty="0" err="1"/>
              <a:t>Triatoma</a:t>
            </a:r>
            <a:r>
              <a:rPr lang="cs-CZ" i="1" dirty="0"/>
              <a:t>, </a:t>
            </a:r>
            <a:r>
              <a:rPr lang="cs-CZ" i="1" dirty="0" err="1"/>
              <a:t>Rhodnius</a:t>
            </a:r>
            <a:r>
              <a:rPr lang="cs-CZ" dirty="0"/>
              <a:t>)</a:t>
            </a:r>
          </a:p>
        </p:txBody>
      </p:sp>
      <p:pic>
        <p:nvPicPr>
          <p:cNvPr id="10" name="Obrázek 9" descr="Obsah obrázku bezobratlý, Organismus, červ&#10;&#10;Popis byl vytvořen automaticky">
            <a:extLst>
              <a:ext uri="{FF2B5EF4-FFF2-40B4-BE49-F238E27FC236}">
                <a16:creationId xmlns:a16="http://schemas.microsoft.com/office/drawing/2014/main" id="{977CA3DC-BE6E-E2E5-CD50-82413B825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90572" y="1405856"/>
            <a:ext cx="3594100" cy="2356145"/>
          </a:xfrm>
          <a:prstGeom prst="rect">
            <a:avLst/>
          </a:prstGeom>
        </p:spPr>
      </p:pic>
      <p:pic>
        <p:nvPicPr>
          <p:cNvPr id="13" name="Obrázek 12" descr="Obsah obrázku bezobratlý, škůdce, území, členovec&#10;&#10;Popis byl vytvořen automaticky">
            <a:extLst>
              <a:ext uri="{FF2B5EF4-FFF2-40B4-BE49-F238E27FC236}">
                <a16:creationId xmlns:a16="http://schemas.microsoft.com/office/drawing/2014/main" id="{ECB05173-C8FE-41C0-457C-1264BA4A0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90572" y="3606484"/>
            <a:ext cx="3594099" cy="235614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D73EB388-B29F-47B8-AEE4-AFE093EB0FAB}"/>
              </a:ext>
            </a:extLst>
          </p:cNvPr>
          <p:cNvSpPr txBox="1"/>
          <p:nvPr/>
        </p:nvSpPr>
        <p:spPr>
          <a:xfrm>
            <a:off x="3515562" y="6627168"/>
            <a:ext cx="419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5" tooltip="https://en.wikipedia.org/wiki/Triatoma_sanguisuga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6" tooltip="https://creativecommons.org/licenses/by-sa/3.0/"/>
              </a:rPr>
              <a:t>CC BY-SA</a:t>
            </a:r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2371768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EE7D8E-EF18-2C07-AC56-81797D1B87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CA5BDE-3D8A-D3BE-0CFC-A7BA533E2D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18</a:t>
            </a:fld>
            <a:endParaRPr lang="cs-CZ" altLang="cs-CZ"/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A0D65A97-EEB7-B81E-F4BA-896B6EF565AF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869938932"/>
              </p:ext>
            </p:extLst>
          </p:nvPr>
        </p:nvGraphicFramePr>
        <p:xfrm>
          <a:off x="720000" y="692150"/>
          <a:ext cx="10753200" cy="513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7943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0E3483-1127-CB8C-5F64-4DCA1F2CF4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19</a:t>
            </a:fld>
            <a:endParaRPr lang="cs-CZ" alt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7DE660A0-BFA4-DAF1-76F4-65C226ED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dirty="0"/>
              <a:t>Leishmanióza (</a:t>
            </a:r>
            <a:r>
              <a:rPr lang="cs-CZ" sz="2800" dirty="0" err="1"/>
              <a:t>leishmaniáza</a:t>
            </a:r>
            <a:r>
              <a:rPr lang="cs-CZ" sz="2800" dirty="0"/>
              <a:t>)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0B0850BA-8B81-5778-2DB1-6D6776BCF88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359000"/>
            <a:ext cx="5219998" cy="5499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onemocnění tropických a subtropických oblastí přesouvající se v souvislosti se změnou klimatu i k oblastem mírného pásu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400" b="1" dirty="0"/>
              <a:t>původce</a:t>
            </a:r>
            <a:r>
              <a:rPr lang="cs-CZ" sz="2400" dirty="0"/>
              <a:t>: </a:t>
            </a:r>
            <a:r>
              <a:rPr lang="cs-CZ" sz="2400" dirty="0" err="1"/>
              <a:t>Leishmania</a:t>
            </a:r>
            <a:r>
              <a:rPr lang="cs-CZ" sz="2400" dirty="0"/>
              <a:t> </a:t>
            </a:r>
            <a:r>
              <a:rPr lang="cs-CZ" sz="2400" dirty="0" err="1"/>
              <a:t>spp</a:t>
            </a:r>
            <a:r>
              <a:rPr lang="cs-CZ" sz="2400" dirty="0"/>
              <a:t>., bičíkovci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400" b="1" dirty="0"/>
              <a:t>přenos</a:t>
            </a:r>
            <a:r>
              <a:rPr lang="cs-CZ" sz="2400" dirty="0"/>
              <a:t>: sáním samiček drobného </a:t>
            </a:r>
            <a:r>
              <a:rPr lang="cs-CZ" sz="2400" dirty="0" err="1"/>
              <a:t>krevsajícího</a:t>
            </a:r>
            <a:r>
              <a:rPr lang="cs-CZ" sz="2400" dirty="0"/>
              <a:t> hmyzu rodu </a:t>
            </a:r>
            <a:r>
              <a:rPr lang="cs-CZ" sz="2400" i="1" dirty="0" err="1"/>
              <a:t>Phlebotomus</a:t>
            </a:r>
            <a:r>
              <a:rPr lang="cs-CZ" sz="2400" dirty="0"/>
              <a:t> (Afrika, Asie, Evropa) nebo </a:t>
            </a:r>
            <a:r>
              <a:rPr lang="cs-CZ" sz="2400" i="1" dirty="0" err="1"/>
              <a:t>Lutzomyia</a:t>
            </a:r>
            <a:r>
              <a:rPr lang="cs-CZ" sz="2400" i="1" dirty="0"/>
              <a:t> (</a:t>
            </a:r>
            <a:r>
              <a:rPr lang="cs-CZ" sz="2400" dirty="0"/>
              <a:t>Amerika</a:t>
            </a:r>
            <a:r>
              <a:rPr lang="cs-CZ" sz="2400" i="1" dirty="0"/>
              <a:t>), </a:t>
            </a:r>
            <a:r>
              <a:rPr lang="cs-CZ" sz="2400" dirty="0"/>
              <a:t>vývoj probíhá ve střevě hmyzu</a:t>
            </a:r>
          </a:p>
          <a:p>
            <a:pPr marL="720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2400" b="1" dirty="0"/>
              <a:t>tři hlavní klinické formy</a:t>
            </a:r>
            <a:r>
              <a:rPr lang="cs-CZ" sz="2400" dirty="0"/>
              <a:t>: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kožní (CL)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400" dirty="0" err="1"/>
              <a:t>mukokutánní</a:t>
            </a:r>
            <a:r>
              <a:rPr lang="cs-CZ" sz="2400" dirty="0"/>
              <a:t> (MCL)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viscerální (VL)</a:t>
            </a:r>
          </a:p>
        </p:txBody>
      </p:sp>
      <p:pic>
        <p:nvPicPr>
          <p:cNvPr id="13" name="Zástupný obsah 12" descr="Obsah obrázku bezobratlý, škůdce, hmyz, Makrofotografie&#10;&#10;Popis byl vytvořen automaticky">
            <a:extLst>
              <a:ext uri="{FF2B5EF4-FFF2-40B4-BE49-F238E27FC236}">
                <a16:creationId xmlns:a16="http://schemas.microsoft.com/office/drawing/2014/main" id="{D9ED0D2B-B56A-A9F6-AA8F-79089836D74B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r="2907" b="-2"/>
          <a:stretch/>
        </p:blipFill>
        <p:spPr>
          <a:xfrm>
            <a:off x="6251280" y="1701505"/>
            <a:ext cx="5219998" cy="4139998"/>
          </a:xfrm>
          <a:noFill/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F60BC89-4EAA-7AEC-CD25-9398DFD21D5A}"/>
              </a:ext>
            </a:extLst>
          </p:cNvPr>
          <p:cNvSpPr txBox="1"/>
          <p:nvPr/>
        </p:nvSpPr>
        <p:spPr>
          <a:xfrm>
            <a:off x="8387420" y="4463997"/>
            <a:ext cx="2868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nejvíce aktivní od soumraku do rána</a:t>
            </a:r>
          </a:p>
        </p:txBody>
      </p:sp>
    </p:spTree>
    <p:extLst>
      <p:ext uri="{BB962C8B-B14F-4D97-AF65-F5344CB8AC3E}">
        <p14:creationId xmlns:p14="http://schemas.microsoft.com/office/powerpoint/2010/main" val="11080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DDC400-D873-C64B-4212-58CFD56C3C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2315B0-CB77-B667-38C2-AEEDDD3DEE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B57191E-AC0E-ACAF-E101-2397A9EB3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Parazitární nákazy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4B0BFC-9144-F7E1-1B39-B35D22B5F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0"/>
            <a:ext cx="10753200" cy="5041799"/>
          </a:xfrm>
        </p:spPr>
        <p:txBody>
          <a:bodyPr/>
          <a:lstStyle/>
          <a:p>
            <a:r>
              <a:rPr lang="cs-CZ" b="1" dirty="0"/>
              <a:t>parazitismus</a:t>
            </a:r>
            <a:r>
              <a:rPr lang="cs-CZ" dirty="0"/>
              <a:t> = forma soužití jednoho organismu na úkor jiného organismu (hostitel)</a:t>
            </a:r>
          </a:p>
          <a:p>
            <a:pPr lvl="1"/>
            <a:r>
              <a:rPr lang="cs-CZ" dirty="0"/>
              <a:t>hostitel</a:t>
            </a:r>
          </a:p>
          <a:p>
            <a:pPr lvl="1"/>
            <a:r>
              <a:rPr lang="cs-CZ" dirty="0"/>
              <a:t>mezihostitel</a:t>
            </a:r>
          </a:p>
          <a:p>
            <a:pPr lvl="1"/>
            <a:r>
              <a:rPr lang="cs-CZ" dirty="0"/>
              <a:t>přenašeč</a:t>
            </a:r>
          </a:p>
          <a:p>
            <a:r>
              <a:rPr lang="cs-CZ" dirty="0"/>
              <a:t>nejčastější celosvětově rozšířená onemocnění</a:t>
            </a:r>
          </a:p>
          <a:p>
            <a:r>
              <a:rPr lang="cs-CZ" dirty="0"/>
              <a:t>ohrožení především v tropických oblastech s vysokou kumulací obyvatelstva (malárie, leishmanióza, schistosomóza, </a:t>
            </a:r>
            <a:r>
              <a:rPr lang="cs-CZ" dirty="0" err="1"/>
              <a:t>trypanosomóza</a:t>
            </a:r>
            <a:r>
              <a:rPr lang="cs-CZ" dirty="0"/>
              <a:t>…)</a:t>
            </a:r>
          </a:p>
          <a:p>
            <a:r>
              <a:rPr lang="cs-CZ" dirty="0"/>
              <a:t>vyspělé země - nízká incidence, importy, nákazy kosmopolitní (toxoplazmóza, </a:t>
            </a:r>
            <a:r>
              <a:rPr lang="cs-CZ" dirty="0" err="1"/>
              <a:t>teniázy</a:t>
            </a:r>
            <a:r>
              <a:rPr lang="cs-CZ" dirty="0"/>
              <a:t>, </a:t>
            </a:r>
            <a:r>
              <a:rPr lang="cs-CZ" dirty="0" err="1"/>
              <a:t>enterobiózy</a:t>
            </a:r>
            <a:r>
              <a:rPr lang="cs-CZ" dirty="0"/>
              <a:t>, </a:t>
            </a:r>
            <a:r>
              <a:rPr lang="cs-CZ" dirty="0" err="1"/>
              <a:t>toxokarózy</a:t>
            </a:r>
            <a:r>
              <a:rPr lang="cs-CZ" dirty="0"/>
              <a:t>…)</a:t>
            </a:r>
          </a:p>
          <a:p>
            <a:r>
              <a:rPr lang="cs-CZ" dirty="0"/>
              <a:t>oportunní parazitózy (</a:t>
            </a:r>
            <a:r>
              <a:rPr lang="cs-CZ" dirty="0" err="1"/>
              <a:t>mikrosporidiózy</a:t>
            </a:r>
            <a:r>
              <a:rPr lang="cs-CZ" dirty="0"/>
              <a:t>, toxoplazmóza…)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3470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890A18-E1AE-F06D-442C-329D1EB78A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451949-514E-EE26-42D1-F5704C1129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62B79D42-1F48-98DF-688C-14EB8D520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Leishmanióza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2ECCB440-4F03-2B9C-11C0-DCB62B06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88124"/>
            <a:ext cx="10753200" cy="3704730"/>
          </a:xfrm>
        </p:spPr>
        <p:txBody>
          <a:bodyPr/>
          <a:lstStyle/>
          <a:p>
            <a:r>
              <a:rPr lang="cs-CZ" dirty="0"/>
              <a:t>každý rok cca1 mil. nových případů CL a cca 30 tis. VL / 1 miliarda v riziku nákazy</a:t>
            </a:r>
          </a:p>
          <a:p>
            <a:r>
              <a:rPr lang="cs-CZ" dirty="0"/>
              <a:t>vázáno na chudé, hustě osídlené oblasti – podvýživa, oslabený imunitní systém, </a:t>
            </a:r>
          </a:p>
          <a:p>
            <a:r>
              <a:rPr lang="cs-CZ" dirty="0"/>
              <a:t>HIV+ - vysoká vnímavost – při infekci synergistický vztah</a:t>
            </a:r>
          </a:p>
          <a:p>
            <a:r>
              <a:rPr lang="cs-CZ" dirty="0"/>
              <a:t>v ČR nebyl prokázaný autochtonní přenos</a:t>
            </a:r>
          </a:p>
          <a:p>
            <a:r>
              <a:rPr lang="cs-CZ" dirty="0"/>
              <a:t>profesionální nákaza – humanitární pracovníci, inženýři…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50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EAB368-1D98-99AB-609E-981814DEC4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9EC62F-D611-A8BC-83B8-F040FF20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Kožní a </a:t>
            </a:r>
            <a:r>
              <a:rPr lang="cs-CZ" dirty="0" err="1"/>
              <a:t>mukokutánní</a:t>
            </a:r>
            <a:r>
              <a:rPr lang="cs-CZ" dirty="0"/>
              <a:t> leishmanióza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CBD1884-E63E-B295-8168-A6EABD7D435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723" y="1214383"/>
            <a:ext cx="5219998" cy="5385095"/>
          </a:xfrm>
        </p:spPr>
        <p:txBody>
          <a:bodyPr/>
          <a:lstStyle/>
          <a:p>
            <a:r>
              <a:rPr lang="cs-CZ" dirty="0"/>
              <a:t>90% v 6 zemích – </a:t>
            </a:r>
            <a:r>
              <a:rPr lang="cs-CZ" sz="24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Irán, </a:t>
            </a:r>
            <a:r>
              <a:rPr lang="cs-CZ" sz="2400" b="0" i="0" u="none" strike="noStrike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Afgánistán</a:t>
            </a:r>
            <a:r>
              <a:rPr lang="cs-CZ" sz="24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, Saudská Arábie, Sýrie, Brazílie, Peru</a:t>
            </a:r>
            <a:endParaRPr lang="cs-CZ" sz="2400" dirty="0"/>
          </a:p>
          <a:p>
            <a:pPr marL="72000" indent="0">
              <a:buNone/>
            </a:pPr>
            <a:r>
              <a:rPr lang="cs-CZ" b="1" dirty="0"/>
              <a:t>původce</a:t>
            </a:r>
            <a:r>
              <a:rPr lang="cs-CZ" dirty="0"/>
              <a:t>: </a:t>
            </a:r>
          </a:p>
          <a:p>
            <a:pPr lvl="1"/>
            <a:r>
              <a:rPr lang="cs-CZ" sz="2400" i="1" dirty="0" err="1"/>
              <a:t>L.tropica</a:t>
            </a:r>
            <a:r>
              <a:rPr lang="cs-CZ" sz="2400" i="1" dirty="0"/>
              <a:t>, L. </a:t>
            </a:r>
            <a:r>
              <a:rPr lang="cs-CZ" sz="2400" i="1" dirty="0" err="1"/>
              <a:t>aetiopica</a:t>
            </a:r>
            <a:r>
              <a:rPr lang="cs-CZ" sz="2400" i="1" dirty="0"/>
              <a:t>, L. major – </a:t>
            </a:r>
            <a:r>
              <a:rPr lang="cs-CZ" sz="2400" b="1" i="1" dirty="0"/>
              <a:t>L. Starého světa</a:t>
            </a:r>
            <a:r>
              <a:rPr lang="cs-CZ" sz="2400" b="1" dirty="0"/>
              <a:t> </a:t>
            </a:r>
          </a:p>
          <a:p>
            <a:pPr lvl="1"/>
            <a:r>
              <a:rPr lang="cs-CZ" sz="2400" i="1" dirty="0"/>
              <a:t>L. </a:t>
            </a:r>
            <a:r>
              <a:rPr lang="cs-CZ" sz="2400" i="1" dirty="0" err="1"/>
              <a:t>brasiliensis</a:t>
            </a:r>
            <a:r>
              <a:rPr lang="cs-CZ" sz="2400" i="1" dirty="0"/>
              <a:t>, L. </a:t>
            </a:r>
            <a:r>
              <a:rPr lang="cs-CZ" sz="2400" i="1" dirty="0" err="1"/>
              <a:t>mexicana</a:t>
            </a:r>
            <a:r>
              <a:rPr lang="cs-CZ" sz="2400" i="1" dirty="0"/>
              <a:t>, </a:t>
            </a:r>
            <a:r>
              <a:rPr lang="cs-CZ" sz="2400" i="1" dirty="0" err="1"/>
              <a:t>L.peruviana</a:t>
            </a:r>
            <a:r>
              <a:rPr lang="cs-CZ" sz="2400" i="1" dirty="0"/>
              <a:t>  - </a:t>
            </a:r>
            <a:r>
              <a:rPr lang="cs-CZ" sz="2400" b="1" i="1" dirty="0"/>
              <a:t>L. Nového světa</a:t>
            </a:r>
            <a:endParaRPr lang="cs-CZ" sz="2400" b="1" dirty="0"/>
          </a:p>
          <a:p>
            <a:pPr marL="72000" indent="0">
              <a:buNone/>
            </a:pPr>
            <a:r>
              <a:rPr lang="cs-CZ" b="1" i="1" dirty="0"/>
              <a:t>klinické formy</a:t>
            </a:r>
            <a:r>
              <a:rPr lang="cs-CZ" i="1" dirty="0"/>
              <a:t>:</a:t>
            </a:r>
          </a:p>
          <a:p>
            <a:pPr lvl="1"/>
            <a:r>
              <a:rPr lang="cs-CZ" sz="2400" i="1" dirty="0"/>
              <a:t>kožní – pouze dlouho se hojící léze v místě vpichu</a:t>
            </a:r>
          </a:p>
          <a:p>
            <a:pPr lvl="1"/>
            <a:r>
              <a:rPr lang="cs-CZ" sz="2400" i="1" dirty="0"/>
              <a:t>muko-kutánní – postižení sliznic, léze, destrukce tkáně, mutilace</a:t>
            </a:r>
          </a:p>
          <a:p>
            <a:pPr lvl="1"/>
            <a:endParaRPr lang="cs-CZ" i="1" dirty="0"/>
          </a:p>
          <a:p>
            <a:endParaRPr lang="cs-CZ" i="1" dirty="0"/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481736C7-1218-7253-67C8-2C4E91323BC9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Obsah obrázku osoba, hřebík, Maso, prst&#10;&#10;Popis byl vytvořen automaticky">
            <a:extLst>
              <a:ext uri="{FF2B5EF4-FFF2-40B4-BE49-F238E27FC236}">
                <a16:creationId xmlns:a16="http://schemas.microsoft.com/office/drawing/2014/main" id="{11B9A438-D3A4-B44F-0A38-D82C765EF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9366"/>
            <a:ext cx="5542258" cy="44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97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19F977-1060-DF59-2A9E-D992554154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11" name="Zástupný obsah 10" descr="Obsah obrázku text, mapa&#10;&#10;Popis byl vytvořen automaticky">
            <a:extLst>
              <a:ext uri="{FF2B5EF4-FFF2-40B4-BE49-F238E27FC236}">
                <a16:creationId xmlns:a16="http://schemas.microsoft.com/office/drawing/2014/main" id="{F1DA072C-C48C-B070-FC9C-7B9F62469ABC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13" y="858837"/>
            <a:ext cx="7429273" cy="5140325"/>
          </a:xfr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0757A090-25C9-2EDB-4FEF-F5A6DCA89576}"/>
              </a:ext>
            </a:extLst>
          </p:cNvPr>
          <p:cNvSpPr txBox="1"/>
          <p:nvPr/>
        </p:nvSpPr>
        <p:spPr>
          <a:xfrm>
            <a:off x="1957388" y="300038"/>
            <a:ext cx="911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Oblasti endemického výskytu </a:t>
            </a:r>
            <a:r>
              <a:rPr lang="cs-CZ" sz="2800" b="1" dirty="0">
                <a:latin typeface="+mn-lt"/>
              </a:rPr>
              <a:t>kožní leishmaniózy 2022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DCD8F8B-9EE1-BD08-2654-0CE6D536E949}"/>
              </a:ext>
            </a:extLst>
          </p:cNvPr>
          <p:cNvSpPr txBox="1"/>
          <p:nvPr/>
        </p:nvSpPr>
        <p:spPr>
          <a:xfrm>
            <a:off x="414000" y="1874727"/>
            <a:ext cx="3138092" cy="310854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90% onemocnění</a:t>
            </a:r>
          </a:p>
          <a:p>
            <a:pPr algn="l"/>
            <a:r>
              <a:rPr lang="cs-CZ" sz="2800" dirty="0">
                <a:latin typeface="+mn-lt"/>
              </a:rPr>
              <a:t>Irán</a:t>
            </a:r>
          </a:p>
          <a:p>
            <a:pPr algn="l"/>
            <a:r>
              <a:rPr lang="cs-CZ" sz="2800" dirty="0">
                <a:latin typeface="+mn-lt"/>
              </a:rPr>
              <a:t>Afghánistán</a:t>
            </a:r>
          </a:p>
          <a:p>
            <a:pPr algn="l"/>
            <a:r>
              <a:rPr lang="cs-CZ" sz="2800" dirty="0">
                <a:latin typeface="+mn-lt"/>
              </a:rPr>
              <a:t>Saudská Arábie</a:t>
            </a:r>
          </a:p>
          <a:p>
            <a:pPr algn="l"/>
            <a:r>
              <a:rPr lang="cs-CZ" sz="2800" dirty="0">
                <a:latin typeface="+mn-lt"/>
              </a:rPr>
              <a:t>Sýrie</a:t>
            </a:r>
          </a:p>
          <a:p>
            <a:pPr algn="l"/>
            <a:r>
              <a:rPr lang="cs-CZ" sz="2800" dirty="0">
                <a:latin typeface="+mn-lt"/>
              </a:rPr>
              <a:t>Brazílie</a:t>
            </a:r>
          </a:p>
          <a:p>
            <a:pPr algn="l"/>
            <a:r>
              <a:rPr lang="cs-CZ" sz="2800" dirty="0">
                <a:latin typeface="+mn-lt"/>
              </a:rPr>
              <a:t>Peru</a:t>
            </a:r>
          </a:p>
        </p:txBody>
      </p:sp>
    </p:spTree>
    <p:extLst>
      <p:ext uri="{BB962C8B-B14F-4D97-AF65-F5344CB8AC3E}">
        <p14:creationId xmlns:p14="http://schemas.microsoft.com/office/powerpoint/2010/main" val="154318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4D77F5-27F7-972D-C0E2-63B829AD6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0F31AD-653C-034C-6A07-8008D3067E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6" name="Zástupný obsah 5" descr="Obsah obrázku mapa, text, atlas&#10;&#10;Popis byl vytvořen automaticky">
            <a:extLst>
              <a:ext uri="{FF2B5EF4-FFF2-40B4-BE49-F238E27FC236}">
                <a16:creationId xmlns:a16="http://schemas.microsoft.com/office/drawing/2014/main" id="{51A32EB6-C2EC-9B6F-330A-B574EBE93B5F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50" y="1266946"/>
            <a:ext cx="6931850" cy="469423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45A314-A02E-DA34-D59D-BF6DA1C0FFC3}"/>
              </a:ext>
            </a:extLst>
          </p:cNvPr>
          <p:cNvSpPr txBox="1"/>
          <p:nvPr/>
        </p:nvSpPr>
        <p:spPr>
          <a:xfrm>
            <a:off x="1708150" y="457200"/>
            <a:ext cx="3924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Leishmanióza v Evropě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2B25BD8-18C0-2BA4-0AEF-B240E3E9A295}"/>
              </a:ext>
            </a:extLst>
          </p:cNvPr>
          <p:cNvSpPr txBox="1"/>
          <p:nvPr/>
        </p:nvSpPr>
        <p:spPr>
          <a:xfrm>
            <a:off x="8640000" y="1266946"/>
            <a:ext cx="3141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i="1" dirty="0">
                <a:latin typeface="+mn-lt"/>
              </a:rPr>
              <a:t>L. </a:t>
            </a:r>
            <a:r>
              <a:rPr lang="cs-CZ" sz="2800" i="1" dirty="0" err="1">
                <a:latin typeface="+mn-lt"/>
              </a:rPr>
              <a:t>infantum</a:t>
            </a:r>
            <a:r>
              <a:rPr lang="cs-CZ" sz="2800" i="1" dirty="0">
                <a:latin typeface="+mn-lt"/>
              </a:rPr>
              <a:t> VL+CL </a:t>
            </a:r>
            <a:r>
              <a:rPr lang="cs-CZ" sz="2800" dirty="0">
                <a:latin typeface="+mn-lt"/>
              </a:rPr>
              <a:t>– středomořská oblast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EADD633-EC00-F144-D9ED-7F8BE5FC3475}"/>
              </a:ext>
            </a:extLst>
          </p:cNvPr>
          <p:cNvSpPr txBox="1"/>
          <p:nvPr/>
        </p:nvSpPr>
        <p:spPr>
          <a:xfrm>
            <a:off x="8640000" y="2905780"/>
            <a:ext cx="3141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i="1" dirty="0" err="1">
                <a:latin typeface="+mn-lt"/>
              </a:rPr>
              <a:t>L.tropica</a:t>
            </a:r>
            <a:r>
              <a:rPr lang="cs-CZ" sz="2800" i="1" dirty="0">
                <a:latin typeface="+mn-lt"/>
              </a:rPr>
              <a:t> </a:t>
            </a:r>
            <a:r>
              <a:rPr lang="cs-CZ" sz="2800" dirty="0">
                <a:latin typeface="+mn-lt"/>
              </a:rPr>
              <a:t>– Řecko a sousední země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7BDE0F7-C9A1-B4D1-F8FF-94B43FECDB9C}"/>
              </a:ext>
            </a:extLst>
          </p:cNvPr>
          <p:cNvSpPr txBox="1"/>
          <p:nvPr/>
        </p:nvSpPr>
        <p:spPr>
          <a:xfrm>
            <a:off x="8640001" y="4259113"/>
            <a:ext cx="3141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i="1" dirty="0">
                <a:latin typeface="+mn-lt"/>
              </a:rPr>
              <a:t>L. </a:t>
            </a:r>
            <a:r>
              <a:rPr lang="cs-CZ" sz="2800" i="1" dirty="0" err="1">
                <a:latin typeface="+mn-lt"/>
              </a:rPr>
              <a:t>donovani</a:t>
            </a:r>
            <a:r>
              <a:rPr lang="cs-CZ" sz="2800" i="1" dirty="0">
                <a:latin typeface="+mn-lt"/>
              </a:rPr>
              <a:t> – </a:t>
            </a:r>
            <a:r>
              <a:rPr lang="cs-CZ" sz="2800" dirty="0">
                <a:latin typeface="+mn-lt"/>
              </a:rPr>
              <a:t>Kypr, JV Turecko</a:t>
            </a:r>
          </a:p>
        </p:txBody>
      </p:sp>
    </p:spTree>
    <p:extLst>
      <p:ext uri="{BB962C8B-B14F-4D97-AF65-F5344CB8AC3E}">
        <p14:creationId xmlns:p14="http://schemas.microsoft.com/office/powerpoint/2010/main" val="3797106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A4FAB1-8E5F-AA75-CECF-66826DE76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98091E-14C4-AFC6-3B98-BD781E8EF0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3502A47-AA11-7884-C6A1-3654279D09E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cs-CZ" b="1" dirty="0"/>
              <a:t>zdroj</a:t>
            </a:r>
            <a:r>
              <a:rPr lang="cs-CZ" dirty="0"/>
              <a:t>: savci – vačnatci, hlodavci, </a:t>
            </a:r>
            <a:r>
              <a:rPr lang="cs-CZ" b="1" dirty="0"/>
              <a:t>PES</a:t>
            </a:r>
            <a:r>
              <a:rPr lang="cs-CZ" dirty="0"/>
              <a:t>, člověk</a:t>
            </a:r>
          </a:p>
          <a:p>
            <a:r>
              <a:rPr lang="cs-CZ" dirty="0">
                <a:hlinkClick r:id="rId2"/>
              </a:rPr>
              <a:t>https://youtu.be/YSBG2hoVnYk?si=cwXLCgUPWPK5IVTI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prevence:</a:t>
            </a:r>
          </a:p>
          <a:p>
            <a:r>
              <a:rPr lang="cs-CZ" dirty="0"/>
              <a:t>ochrana před poštípání hmyzem – repelenty, moskytiéry, oblečení, chránit se v době nejvyšší aktivity </a:t>
            </a:r>
            <a:r>
              <a:rPr lang="cs-CZ" dirty="0" err="1"/>
              <a:t>Phlebotomů</a:t>
            </a:r>
            <a:r>
              <a:rPr lang="cs-CZ" dirty="0"/>
              <a:t> – od soumraku do rána</a:t>
            </a:r>
          </a:p>
        </p:txBody>
      </p:sp>
    </p:spTree>
    <p:extLst>
      <p:ext uri="{BB962C8B-B14F-4D97-AF65-F5344CB8AC3E}">
        <p14:creationId xmlns:p14="http://schemas.microsoft.com/office/powerpoint/2010/main" val="717361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1E975B-CD6D-9741-4156-EFBA7F7FA2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788DA59-68A8-BA9B-D11A-CAC10EADF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Viscerální leishmanióza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CBE1418-6F3D-4930-3D44-6B69873057E9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původce: </a:t>
            </a:r>
            <a:r>
              <a:rPr lang="cs-CZ" i="1" dirty="0"/>
              <a:t>L. </a:t>
            </a:r>
            <a:r>
              <a:rPr lang="cs-CZ" i="1" dirty="0" err="1"/>
              <a:t>donovani</a:t>
            </a:r>
            <a:r>
              <a:rPr lang="cs-CZ" i="1" dirty="0"/>
              <a:t> </a:t>
            </a:r>
          </a:p>
          <a:p>
            <a:pPr marL="72000" indent="0">
              <a:buNone/>
            </a:pPr>
            <a:r>
              <a:rPr lang="cs-CZ" i="1" dirty="0"/>
              <a:t>		L. </a:t>
            </a:r>
            <a:r>
              <a:rPr lang="cs-CZ" i="1" dirty="0" err="1"/>
              <a:t>infantum</a:t>
            </a:r>
            <a:endParaRPr lang="cs-CZ" i="1" dirty="0"/>
          </a:p>
          <a:p>
            <a:r>
              <a:rPr lang="cs-CZ" dirty="0"/>
              <a:t>z místa vpichu               RES             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febrílie</a:t>
            </a:r>
            <a:r>
              <a:rPr lang="cs-CZ" dirty="0"/>
              <a:t>, anémie, </a:t>
            </a:r>
            <a:r>
              <a:rPr lang="cs-CZ" dirty="0" err="1"/>
              <a:t>leukopénie</a:t>
            </a:r>
            <a:endParaRPr lang="cs-CZ" dirty="0"/>
          </a:p>
          <a:p>
            <a:pPr lvl="2"/>
            <a:r>
              <a:rPr lang="cs-CZ" sz="2800" dirty="0"/>
              <a:t>	úbytek hmotnosti</a:t>
            </a:r>
          </a:p>
          <a:p>
            <a:pPr lvl="2"/>
            <a:r>
              <a:rPr lang="cs-CZ" sz="2800" dirty="0"/>
              <a:t>	progresivní 	</a:t>
            </a:r>
            <a:r>
              <a:rPr lang="cs-CZ" sz="2800" dirty="0" err="1"/>
              <a:t>hepatosplenomegalie</a:t>
            </a:r>
            <a:endParaRPr lang="cs-CZ" sz="2800" dirty="0"/>
          </a:p>
          <a:p>
            <a:pPr lvl="2"/>
            <a:endParaRPr lang="cs-CZ" sz="2800" dirty="0"/>
          </a:p>
        </p:txBody>
      </p:sp>
      <p:pic>
        <p:nvPicPr>
          <p:cNvPr id="16" name="Zástupný obsah 15" descr="Obsah obrázku venku, území, strom, osoba&#10;&#10;Popis byl vytvořen automaticky">
            <a:extLst>
              <a:ext uri="{FF2B5EF4-FFF2-40B4-BE49-F238E27FC236}">
                <a16:creationId xmlns:a16="http://schemas.microsoft.com/office/drawing/2014/main" id="{C4FFD224-0851-E293-B449-3F548672ABC9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5" y="1943657"/>
            <a:ext cx="5219700" cy="3656485"/>
          </a:xfrm>
        </p:spPr>
      </p:pic>
      <p:cxnSp>
        <p:nvCxnSpPr>
          <p:cNvPr id="11" name="Přímá spojovací šipka 10">
            <a:extLst>
              <a:ext uri="{FF2B5EF4-FFF2-40B4-BE49-F238E27FC236}">
                <a16:creationId xmlns:a16="http://schemas.microsoft.com/office/drawing/2014/main" id="{B9AD4CE0-F2EC-1B86-24FB-99C22795FC62}"/>
              </a:ext>
            </a:extLst>
          </p:cNvPr>
          <p:cNvCxnSpPr/>
          <p:nvPr/>
        </p:nvCxnSpPr>
        <p:spPr bwMode="auto">
          <a:xfrm>
            <a:off x="3478306" y="2796988"/>
            <a:ext cx="1057835" cy="0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ovací šipka 11">
            <a:extLst>
              <a:ext uri="{FF2B5EF4-FFF2-40B4-BE49-F238E27FC236}">
                <a16:creationId xmlns:a16="http://schemas.microsoft.com/office/drawing/2014/main" id="{2EF76A3D-F9C4-5F74-B27A-7C3D8EE6D284}"/>
              </a:ext>
            </a:extLst>
          </p:cNvPr>
          <p:cNvCxnSpPr>
            <a:cxnSpLocks/>
          </p:cNvCxnSpPr>
          <p:nvPr/>
        </p:nvCxnSpPr>
        <p:spPr bwMode="auto">
          <a:xfrm>
            <a:off x="2644589" y="3083858"/>
            <a:ext cx="0" cy="806824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769C746-8DD5-2647-D459-A91E245EB21D}"/>
              </a:ext>
            </a:extLst>
          </p:cNvPr>
          <p:cNvSpPr txBox="1"/>
          <p:nvPr/>
        </p:nvSpPr>
        <p:spPr>
          <a:xfrm>
            <a:off x="6974541" y="1171576"/>
            <a:ext cx="4693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Kala – </a:t>
            </a:r>
            <a:r>
              <a:rPr lang="cs-CZ" sz="2800" dirty="0" err="1">
                <a:latin typeface="+mn-lt"/>
              </a:rPr>
              <a:t>azar</a:t>
            </a:r>
            <a:r>
              <a:rPr lang="cs-CZ" sz="2800" dirty="0">
                <a:latin typeface="+mn-lt"/>
              </a:rPr>
              <a:t> = černá horečka</a:t>
            </a:r>
          </a:p>
        </p:txBody>
      </p:sp>
    </p:spTree>
    <p:extLst>
      <p:ext uri="{BB962C8B-B14F-4D97-AF65-F5344CB8AC3E}">
        <p14:creationId xmlns:p14="http://schemas.microsoft.com/office/powerpoint/2010/main" val="860740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AE833F-8184-585C-644D-E1D26B482C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8" name="Obrázek 7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5C222F75-9F05-7704-6A4D-495573DE5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56" y="791459"/>
            <a:ext cx="7772400" cy="527508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C7936DC-8E36-AB55-2BCA-916662169776}"/>
              </a:ext>
            </a:extLst>
          </p:cNvPr>
          <p:cNvSpPr txBox="1"/>
          <p:nvPr/>
        </p:nvSpPr>
        <p:spPr>
          <a:xfrm>
            <a:off x="1559859" y="215153"/>
            <a:ext cx="8956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Oblasti endemického výskytu </a:t>
            </a:r>
            <a:r>
              <a:rPr lang="cs-CZ" sz="2800" b="1" dirty="0">
                <a:latin typeface="+mn-lt"/>
              </a:rPr>
              <a:t>viscerální leishmaniózy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D53641-7D2C-6E7D-5573-CF149EF55B30}"/>
              </a:ext>
            </a:extLst>
          </p:cNvPr>
          <p:cNvSpPr txBox="1"/>
          <p:nvPr/>
        </p:nvSpPr>
        <p:spPr>
          <a:xfrm>
            <a:off x="9551157" y="1416424"/>
            <a:ext cx="2336044" cy="3539430"/>
          </a:xfrm>
          <a:prstGeom prst="rect">
            <a:avLst/>
          </a:prstGeom>
          <a:solidFill>
            <a:srgbClr val="FFC000"/>
          </a:solidFill>
          <a:ln w="28575"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/>
              <a:t>zdroj: </a:t>
            </a:r>
          </a:p>
          <a:p>
            <a:r>
              <a:rPr lang="cs-CZ" sz="3200" i="1" dirty="0"/>
              <a:t>L. </a:t>
            </a:r>
            <a:r>
              <a:rPr lang="cs-CZ" sz="3200" i="1" dirty="0" err="1"/>
              <a:t>donovani</a:t>
            </a:r>
            <a:r>
              <a:rPr lang="cs-CZ" sz="3200" i="1" dirty="0"/>
              <a:t> </a:t>
            </a:r>
            <a:r>
              <a:rPr lang="cs-CZ" sz="3200" dirty="0"/>
              <a:t>člověk</a:t>
            </a:r>
          </a:p>
          <a:p>
            <a:r>
              <a:rPr lang="cs-CZ" sz="3200" i="1" dirty="0"/>
              <a:t>L. </a:t>
            </a:r>
            <a:r>
              <a:rPr lang="cs-CZ" sz="3200" i="1" dirty="0" err="1"/>
              <a:t>infantum</a:t>
            </a:r>
            <a:r>
              <a:rPr lang="cs-CZ" sz="3200" i="1" dirty="0"/>
              <a:t> </a:t>
            </a:r>
            <a:r>
              <a:rPr lang="cs-CZ" sz="3200" dirty="0"/>
              <a:t>psi, šakalové, lišky</a:t>
            </a:r>
            <a:endParaRPr lang="cs-CZ" sz="2800" dirty="0">
              <a:latin typeface="+mn-lt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E8BA8C9-D034-D3D8-B79D-B5441942DE3B}"/>
              </a:ext>
            </a:extLst>
          </p:cNvPr>
          <p:cNvSpPr txBox="1"/>
          <p:nvPr/>
        </p:nvSpPr>
        <p:spPr>
          <a:xfrm>
            <a:off x="414000" y="1072661"/>
            <a:ext cx="4316262" cy="1815882"/>
          </a:xfrm>
          <a:prstGeom prst="rect">
            <a:avLst/>
          </a:prstGeom>
          <a:solidFill>
            <a:srgbClr val="FF0000"/>
          </a:solidFill>
          <a:ln w="38100">
            <a:solidFill>
              <a:srgbClr val="F01928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hlavní oblasti výskytu:</a:t>
            </a:r>
          </a:p>
          <a:p>
            <a:pPr algn="l"/>
            <a:r>
              <a:rPr lang="cs-CZ" sz="2800" dirty="0">
                <a:latin typeface="+mn-lt"/>
              </a:rPr>
              <a:t>Brazílie</a:t>
            </a:r>
          </a:p>
          <a:p>
            <a:pPr algn="l"/>
            <a:r>
              <a:rPr lang="cs-CZ" sz="2800" dirty="0">
                <a:latin typeface="+mn-lt"/>
              </a:rPr>
              <a:t>Indie</a:t>
            </a:r>
          </a:p>
          <a:p>
            <a:pPr algn="l"/>
            <a:r>
              <a:rPr lang="cs-CZ" sz="2800" dirty="0">
                <a:latin typeface="+mn-lt"/>
              </a:rPr>
              <a:t>východní Afrika</a:t>
            </a:r>
          </a:p>
        </p:txBody>
      </p:sp>
    </p:spTree>
    <p:extLst>
      <p:ext uri="{BB962C8B-B14F-4D97-AF65-F5344CB8AC3E}">
        <p14:creationId xmlns:p14="http://schemas.microsoft.com/office/powerpoint/2010/main" val="477469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9B28B7-533C-04F2-BEFC-CD514AC504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6779C3-9F66-63AF-6963-9656FA0A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5227"/>
            <a:ext cx="10753200" cy="451576"/>
          </a:xfrm>
        </p:spPr>
        <p:txBody>
          <a:bodyPr/>
          <a:lstStyle/>
          <a:p>
            <a:r>
              <a:rPr lang="cs-CZ" dirty="0"/>
              <a:t>Malárie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DE65846-45FC-CA3C-0135-41B74AECC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826803"/>
            <a:ext cx="8169167" cy="6147854"/>
          </a:xfrm>
        </p:spPr>
        <p:txBody>
          <a:bodyPr/>
          <a:lstStyle/>
          <a:p>
            <a:r>
              <a:rPr lang="cs-CZ" b="1" dirty="0"/>
              <a:t>nejzávažnější</a:t>
            </a:r>
            <a:r>
              <a:rPr lang="cs-CZ" dirty="0"/>
              <a:t> parazitární nákaza</a:t>
            </a:r>
          </a:p>
          <a:p>
            <a:r>
              <a:rPr lang="cs-CZ" dirty="0"/>
              <a:t>výskyt v pásmu </a:t>
            </a:r>
            <a:r>
              <a:rPr lang="cs-CZ" b="1" dirty="0"/>
              <a:t>42°severní šířky – 40°jižní šířky</a:t>
            </a:r>
          </a:p>
          <a:p>
            <a:r>
              <a:rPr lang="cs-CZ" dirty="0"/>
              <a:t>v r. 2022 téměř polovina světové populace byla v riziku malárie</a:t>
            </a:r>
          </a:p>
          <a:p>
            <a:r>
              <a:rPr lang="cs-CZ" dirty="0"/>
              <a:t>cca 250 mil. případů/600 tis. úmrtí</a:t>
            </a:r>
          </a:p>
          <a:p>
            <a:r>
              <a:rPr lang="cs-CZ" b="1" dirty="0"/>
              <a:t>95% všech případů v Africe</a:t>
            </a:r>
          </a:p>
          <a:p>
            <a:r>
              <a:rPr lang="cs-CZ" dirty="0"/>
              <a:t>nezranitelnější skupina děti do 5 let – cca 80% všech úmrtí v Africe</a:t>
            </a:r>
          </a:p>
          <a:p>
            <a:r>
              <a:rPr lang="cs-CZ" dirty="0"/>
              <a:t>v ČR eradikována 1963</a:t>
            </a:r>
          </a:p>
          <a:p>
            <a:r>
              <a:rPr lang="cs-CZ" dirty="0"/>
              <a:t>země s certifikací WHO </a:t>
            </a:r>
            <a:r>
              <a:rPr lang="cs-CZ" dirty="0" err="1"/>
              <a:t>malaria</a:t>
            </a:r>
            <a:r>
              <a:rPr lang="cs-CZ" dirty="0"/>
              <a:t> free:</a:t>
            </a:r>
          </a:p>
          <a:p>
            <a:pPr marL="72000" indent="0">
              <a:buNone/>
            </a:pPr>
            <a:r>
              <a:rPr lang="cs-CZ" sz="2400" i="1" dirty="0">
                <a:solidFill>
                  <a:srgbClr val="0000DC"/>
                </a:solidFill>
              </a:rPr>
              <a:t>https://</a:t>
            </a:r>
            <a:r>
              <a:rPr lang="cs-CZ" sz="2400" i="1" dirty="0" err="1">
                <a:solidFill>
                  <a:srgbClr val="0000DC"/>
                </a:solidFill>
              </a:rPr>
              <a:t>www.who.int</a:t>
            </a:r>
            <a:r>
              <a:rPr lang="cs-CZ" sz="2400" i="1" dirty="0">
                <a:solidFill>
                  <a:srgbClr val="0000DC"/>
                </a:solidFill>
              </a:rPr>
              <a:t>/</a:t>
            </a:r>
            <a:r>
              <a:rPr lang="cs-CZ" sz="2400" i="1" dirty="0" err="1">
                <a:solidFill>
                  <a:srgbClr val="0000DC"/>
                </a:solidFill>
              </a:rPr>
              <a:t>teams</a:t>
            </a:r>
            <a:r>
              <a:rPr lang="cs-CZ" sz="2400" i="1" dirty="0">
                <a:solidFill>
                  <a:srgbClr val="0000DC"/>
                </a:solidFill>
              </a:rPr>
              <a:t>/</a:t>
            </a:r>
            <a:r>
              <a:rPr lang="cs-CZ" sz="2400" i="1" dirty="0" err="1">
                <a:solidFill>
                  <a:srgbClr val="0000DC"/>
                </a:solidFill>
              </a:rPr>
              <a:t>global-malaria-programme</a:t>
            </a:r>
            <a:r>
              <a:rPr lang="cs-CZ" sz="2400" i="1" dirty="0">
                <a:solidFill>
                  <a:srgbClr val="0000DC"/>
                </a:solidFill>
              </a:rPr>
              <a:t>/</a:t>
            </a:r>
            <a:r>
              <a:rPr lang="cs-CZ" sz="2400" i="1" dirty="0" err="1">
                <a:solidFill>
                  <a:srgbClr val="0000DC"/>
                </a:solidFill>
              </a:rPr>
              <a:t>elimination</a:t>
            </a:r>
            <a:r>
              <a:rPr lang="cs-CZ" sz="2400" i="1" dirty="0">
                <a:solidFill>
                  <a:srgbClr val="0000DC"/>
                </a:solidFill>
              </a:rPr>
              <a:t>/</a:t>
            </a:r>
            <a:r>
              <a:rPr lang="cs-CZ" sz="2400" i="1" dirty="0" err="1">
                <a:solidFill>
                  <a:srgbClr val="0000DC"/>
                </a:solidFill>
              </a:rPr>
              <a:t>countries</a:t>
            </a:r>
            <a:r>
              <a:rPr lang="cs-CZ" sz="2400" i="1" dirty="0">
                <a:solidFill>
                  <a:srgbClr val="0000DC"/>
                </a:solidFill>
              </a:rPr>
              <a:t>-and-</a:t>
            </a:r>
            <a:r>
              <a:rPr lang="cs-CZ" sz="2400" i="1" dirty="0" err="1">
                <a:solidFill>
                  <a:srgbClr val="0000DC"/>
                </a:solidFill>
              </a:rPr>
              <a:t>territories</a:t>
            </a:r>
            <a:r>
              <a:rPr lang="cs-CZ" sz="2400" i="1" dirty="0">
                <a:solidFill>
                  <a:srgbClr val="0000DC"/>
                </a:solidFill>
              </a:rPr>
              <a:t>-</a:t>
            </a:r>
            <a:r>
              <a:rPr lang="cs-CZ" sz="2400" i="1" dirty="0" err="1">
                <a:solidFill>
                  <a:srgbClr val="0000DC"/>
                </a:solidFill>
              </a:rPr>
              <a:t>certified</a:t>
            </a:r>
            <a:r>
              <a:rPr lang="cs-CZ" sz="2400" i="1" dirty="0">
                <a:solidFill>
                  <a:srgbClr val="0000DC"/>
                </a:solidFill>
              </a:rPr>
              <a:t>-</a:t>
            </a:r>
            <a:r>
              <a:rPr lang="cs-CZ" sz="2400" i="1" dirty="0" err="1">
                <a:solidFill>
                  <a:srgbClr val="0000DC"/>
                </a:solidFill>
              </a:rPr>
              <a:t>malaria</a:t>
            </a:r>
            <a:r>
              <a:rPr lang="cs-CZ" sz="2400" i="1" dirty="0">
                <a:solidFill>
                  <a:srgbClr val="0000DC"/>
                </a:solidFill>
              </a:rPr>
              <a:t>-free-by-</a:t>
            </a:r>
            <a:r>
              <a:rPr lang="cs-CZ" sz="2400" i="1" dirty="0" err="1">
                <a:solidFill>
                  <a:srgbClr val="0000DC"/>
                </a:solidFill>
              </a:rPr>
              <a:t>who</a:t>
            </a:r>
            <a:endParaRPr lang="cs-CZ" sz="2400" i="1" dirty="0">
              <a:solidFill>
                <a:srgbClr val="0000DC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4682522-1785-CA84-FAF8-FF8C4149844B}"/>
              </a:ext>
            </a:extLst>
          </p:cNvPr>
          <p:cNvSpPr txBox="1"/>
          <p:nvPr/>
        </p:nvSpPr>
        <p:spPr>
          <a:xfrm>
            <a:off x="8364511" y="2304678"/>
            <a:ext cx="3672592" cy="3539430"/>
          </a:xfrm>
          <a:custGeom>
            <a:avLst/>
            <a:gdLst>
              <a:gd name="connsiteX0" fmla="*/ 0 w 3672592"/>
              <a:gd name="connsiteY0" fmla="*/ 0 h 3539430"/>
              <a:gd name="connsiteX1" fmla="*/ 648825 w 3672592"/>
              <a:gd name="connsiteY1" fmla="*/ 0 h 3539430"/>
              <a:gd name="connsiteX2" fmla="*/ 1187471 w 3672592"/>
              <a:gd name="connsiteY2" fmla="*/ 0 h 3539430"/>
              <a:gd name="connsiteX3" fmla="*/ 1726118 w 3672592"/>
              <a:gd name="connsiteY3" fmla="*/ 0 h 3539430"/>
              <a:gd name="connsiteX4" fmla="*/ 2374943 w 3672592"/>
              <a:gd name="connsiteY4" fmla="*/ 0 h 3539430"/>
              <a:gd name="connsiteX5" fmla="*/ 2950316 w 3672592"/>
              <a:gd name="connsiteY5" fmla="*/ 0 h 3539430"/>
              <a:gd name="connsiteX6" fmla="*/ 3672592 w 3672592"/>
              <a:gd name="connsiteY6" fmla="*/ 0 h 3539430"/>
              <a:gd name="connsiteX7" fmla="*/ 3672592 w 3672592"/>
              <a:gd name="connsiteY7" fmla="*/ 589905 h 3539430"/>
              <a:gd name="connsiteX8" fmla="*/ 3672592 w 3672592"/>
              <a:gd name="connsiteY8" fmla="*/ 1109021 h 3539430"/>
              <a:gd name="connsiteX9" fmla="*/ 3672592 w 3672592"/>
              <a:gd name="connsiteY9" fmla="*/ 1663532 h 3539430"/>
              <a:gd name="connsiteX10" fmla="*/ 3672592 w 3672592"/>
              <a:gd name="connsiteY10" fmla="*/ 2147254 h 3539430"/>
              <a:gd name="connsiteX11" fmla="*/ 3672592 w 3672592"/>
              <a:gd name="connsiteY11" fmla="*/ 2737159 h 3539430"/>
              <a:gd name="connsiteX12" fmla="*/ 3672592 w 3672592"/>
              <a:gd name="connsiteY12" fmla="*/ 3539430 h 3539430"/>
              <a:gd name="connsiteX13" fmla="*/ 3023767 w 3672592"/>
              <a:gd name="connsiteY13" fmla="*/ 3539430 h 3539430"/>
              <a:gd name="connsiteX14" fmla="*/ 2485121 w 3672592"/>
              <a:gd name="connsiteY14" fmla="*/ 3539430 h 3539430"/>
              <a:gd name="connsiteX15" fmla="*/ 1799570 w 3672592"/>
              <a:gd name="connsiteY15" fmla="*/ 3539430 h 3539430"/>
              <a:gd name="connsiteX16" fmla="*/ 1187471 w 3672592"/>
              <a:gd name="connsiteY16" fmla="*/ 3539430 h 3539430"/>
              <a:gd name="connsiteX17" fmla="*/ 648825 w 3672592"/>
              <a:gd name="connsiteY17" fmla="*/ 3539430 h 3539430"/>
              <a:gd name="connsiteX18" fmla="*/ 0 w 3672592"/>
              <a:gd name="connsiteY18" fmla="*/ 3539430 h 3539430"/>
              <a:gd name="connsiteX19" fmla="*/ 0 w 3672592"/>
              <a:gd name="connsiteY19" fmla="*/ 2984919 h 3539430"/>
              <a:gd name="connsiteX20" fmla="*/ 0 w 3672592"/>
              <a:gd name="connsiteY20" fmla="*/ 2430409 h 3539430"/>
              <a:gd name="connsiteX21" fmla="*/ 0 w 3672592"/>
              <a:gd name="connsiteY21" fmla="*/ 1946687 h 3539430"/>
              <a:gd name="connsiteX22" fmla="*/ 0 w 3672592"/>
              <a:gd name="connsiteY22" fmla="*/ 1285993 h 3539430"/>
              <a:gd name="connsiteX23" fmla="*/ 0 w 3672592"/>
              <a:gd name="connsiteY23" fmla="*/ 660694 h 3539430"/>
              <a:gd name="connsiteX24" fmla="*/ 0 w 3672592"/>
              <a:gd name="connsiteY2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72592" h="3539430" extrusionOk="0">
                <a:moveTo>
                  <a:pt x="0" y="0"/>
                </a:moveTo>
                <a:cubicBezTo>
                  <a:pt x="190077" y="11189"/>
                  <a:pt x="391901" y="7692"/>
                  <a:pt x="648825" y="0"/>
                </a:cubicBezTo>
                <a:cubicBezTo>
                  <a:pt x="905749" y="-7692"/>
                  <a:pt x="1073153" y="-13919"/>
                  <a:pt x="1187471" y="0"/>
                </a:cubicBezTo>
                <a:cubicBezTo>
                  <a:pt x="1301789" y="13919"/>
                  <a:pt x="1570733" y="23199"/>
                  <a:pt x="1726118" y="0"/>
                </a:cubicBezTo>
                <a:cubicBezTo>
                  <a:pt x="1881503" y="-23199"/>
                  <a:pt x="2075223" y="12200"/>
                  <a:pt x="2374943" y="0"/>
                </a:cubicBezTo>
                <a:cubicBezTo>
                  <a:pt x="2674664" y="-12200"/>
                  <a:pt x="2681882" y="-25708"/>
                  <a:pt x="2950316" y="0"/>
                </a:cubicBezTo>
                <a:cubicBezTo>
                  <a:pt x="3218750" y="25708"/>
                  <a:pt x="3436189" y="-17194"/>
                  <a:pt x="3672592" y="0"/>
                </a:cubicBezTo>
                <a:cubicBezTo>
                  <a:pt x="3685878" y="266814"/>
                  <a:pt x="3679879" y="426966"/>
                  <a:pt x="3672592" y="589905"/>
                </a:cubicBezTo>
                <a:cubicBezTo>
                  <a:pt x="3665305" y="752845"/>
                  <a:pt x="3693081" y="930289"/>
                  <a:pt x="3672592" y="1109021"/>
                </a:cubicBezTo>
                <a:cubicBezTo>
                  <a:pt x="3652103" y="1287753"/>
                  <a:pt x="3676161" y="1488910"/>
                  <a:pt x="3672592" y="1663532"/>
                </a:cubicBezTo>
                <a:cubicBezTo>
                  <a:pt x="3669023" y="1838154"/>
                  <a:pt x="3683821" y="2020724"/>
                  <a:pt x="3672592" y="2147254"/>
                </a:cubicBezTo>
                <a:cubicBezTo>
                  <a:pt x="3661363" y="2273784"/>
                  <a:pt x="3677331" y="2444763"/>
                  <a:pt x="3672592" y="2737159"/>
                </a:cubicBezTo>
                <a:cubicBezTo>
                  <a:pt x="3667853" y="3029556"/>
                  <a:pt x="3663253" y="3308428"/>
                  <a:pt x="3672592" y="3539430"/>
                </a:cubicBezTo>
                <a:cubicBezTo>
                  <a:pt x="3503867" y="3569353"/>
                  <a:pt x="3290640" y="3558181"/>
                  <a:pt x="3023767" y="3539430"/>
                </a:cubicBezTo>
                <a:cubicBezTo>
                  <a:pt x="2756895" y="3520679"/>
                  <a:pt x="2748366" y="3552598"/>
                  <a:pt x="2485121" y="3539430"/>
                </a:cubicBezTo>
                <a:cubicBezTo>
                  <a:pt x="2221876" y="3526262"/>
                  <a:pt x="1986043" y="3561657"/>
                  <a:pt x="1799570" y="3539430"/>
                </a:cubicBezTo>
                <a:cubicBezTo>
                  <a:pt x="1613097" y="3517203"/>
                  <a:pt x="1484284" y="3559672"/>
                  <a:pt x="1187471" y="3539430"/>
                </a:cubicBezTo>
                <a:cubicBezTo>
                  <a:pt x="890658" y="3519188"/>
                  <a:pt x="910209" y="3516333"/>
                  <a:pt x="648825" y="3539430"/>
                </a:cubicBezTo>
                <a:cubicBezTo>
                  <a:pt x="387441" y="3562527"/>
                  <a:pt x="194096" y="3508758"/>
                  <a:pt x="0" y="3539430"/>
                </a:cubicBezTo>
                <a:cubicBezTo>
                  <a:pt x="-21322" y="3399264"/>
                  <a:pt x="1471" y="3246188"/>
                  <a:pt x="0" y="2984919"/>
                </a:cubicBezTo>
                <a:cubicBezTo>
                  <a:pt x="-1471" y="2723650"/>
                  <a:pt x="23086" y="2601970"/>
                  <a:pt x="0" y="2430409"/>
                </a:cubicBezTo>
                <a:cubicBezTo>
                  <a:pt x="-23086" y="2258848"/>
                  <a:pt x="-11902" y="2116125"/>
                  <a:pt x="0" y="1946687"/>
                </a:cubicBezTo>
                <a:cubicBezTo>
                  <a:pt x="11902" y="1777249"/>
                  <a:pt x="5780" y="1592061"/>
                  <a:pt x="0" y="1285993"/>
                </a:cubicBezTo>
                <a:cubicBezTo>
                  <a:pt x="-5780" y="979925"/>
                  <a:pt x="-19847" y="807873"/>
                  <a:pt x="0" y="660694"/>
                </a:cubicBezTo>
                <a:cubicBezTo>
                  <a:pt x="19847" y="513515"/>
                  <a:pt x="-12472" y="24983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01928"/>
            </a:solidFill>
            <a:extLst>
              <a:ext uri="{C807C97D-BFC1-408E-A445-0C87EB9F89A2}">
                <ask:lineSketchStyleProps xmlns:ask="http://schemas.microsoft.com/office/drawing/2018/sketchyshapes" sd="1039400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latin typeface="+mn-lt"/>
              </a:rPr>
              <a:t>zajímavost</a:t>
            </a:r>
          </a:p>
          <a:p>
            <a:pPr algn="l"/>
            <a:r>
              <a:rPr lang="cs-CZ" sz="2800" dirty="0">
                <a:latin typeface="+mn-lt"/>
              </a:rPr>
              <a:t>v ČR malárie do 50. let min. století – Polabí, J Čechy, </a:t>
            </a:r>
          </a:p>
          <a:p>
            <a:pPr algn="l"/>
            <a:r>
              <a:rPr lang="cs-CZ" sz="2800" dirty="0">
                <a:latin typeface="+mn-lt"/>
              </a:rPr>
              <a:t>J Morava - </a:t>
            </a:r>
          </a:p>
          <a:p>
            <a:pPr algn="l"/>
            <a:r>
              <a:rPr lang="cs-CZ" sz="2800" dirty="0">
                <a:latin typeface="+mn-lt"/>
              </a:rPr>
              <a:t>tzv. „</a:t>
            </a:r>
            <a:r>
              <a:rPr lang="cs-CZ" sz="2800" dirty="0" err="1">
                <a:latin typeface="+mn-lt"/>
              </a:rPr>
              <a:t>hodonka</a:t>
            </a:r>
            <a:r>
              <a:rPr lang="cs-CZ" sz="2800" dirty="0">
                <a:latin typeface="+mn-lt"/>
              </a:rPr>
              <a:t>“ podle oblasti výskytu v okolí Hodonína</a:t>
            </a:r>
          </a:p>
        </p:txBody>
      </p:sp>
    </p:spTree>
    <p:extLst>
      <p:ext uri="{BB962C8B-B14F-4D97-AF65-F5344CB8AC3E}">
        <p14:creationId xmlns:p14="http://schemas.microsoft.com/office/powerpoint/2010/main" val="1200355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CA1EA9-4F12-EAC8-623D-335A2180CA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24354A-4806-54BF-A54D-8F846255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Malárie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DA26E6F-AC5A-BB02-4E88-65750A44A76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66000" y="1364124"/>
            <a:ext cx="5219998" cy="5493876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původce</a:t>
            </a:r>
            <a:r>
              <a:rPr lang="cs-CZ" dirty="0"/>
              <a:t>:</a:t>
            </a:r>
          </a:p>
          <a:p>
            <a:pPr marL="72000" indent="0">
              <a:buNone/>
            </a:pPr>
            <a:r>
              <a:rPr lang="cs-CZ" sz="2000" i="1" dirty="0" err="1"/>
              <a:t>Plasmodium</a:t>
            </a:r>
            <a:r>
              <a:rPr lang="cs-CZ" sz="2000" i="1" dirty="0"/>
              <a:t> </a:t>
            </a:r>
            <a:r>
              <a:rPr lang="cs-CZ" sz="2000" i="1" dirty="0" err="1"/>
              <a:t>falciparum</a:t>
            </a:r>
            <a:r>
              <a:rPr lang="cs-CZ" sz="2000" dirty="0"/>
              <a:t> – tropická malárie - nejzávažnější</a:t>
            </a:r>
          </a:p>
          <a:p>
            <a:pPr marL="72000" indent="0">
              <a:buNone/>
            </a:pPr>
            <a:r>
              <a:rPr lang="cs-CZ" sz="2000" i="1" dirty="0" err="1"/>
              <a:t>Plasmodium</a:t>
            </a:r>
            <a:r>
              <a:rPr lang="cs-CZ" sz="2000" i="1" dirty="0"/>
              <a:t> </a:t>
            </a:r>
            <a:r>
              <a:rPr lang="cs-CZ" sz="2000" i="1" dirty="0" err="1"/>
              <a:t>malariae</a:t>
            </a:r>
            <a:r>
              <a:rPr lang="cs-CZ" sz="2000" i="1" dirty="0"/>
              <a:t> </a:t>
            </a:r>
            <a:r>
              <a:rPr lang="cs-CZ" sz="2000" dirty="0"/>
              <a:t>-  čtyřdenní horečka</a:t>
            </a:r>
          </a:p>
          <a:p>
            <a:pPr marL="72000" indent="0">
              <a:buNone/>
            </a:pPr>
            <a:r>
              <a:rPr lang="cs-CZ" sz="2000" i="1" dirty="0" err="1"/>
              <a:t>Plasmodium</a:t>
            </a:r>
            <a:r>
              <a:rPr lang="cs-CZ" sz="2000" i="1" dirty="0"/>
              <a:t> </a:t>
            </a:r>
            <a:r>
              <a:rPr lang="cs-CZ" sz="2000" i="1" dirty="0" err="1"/>
              <a:t>vivax</a:t>
            </a:r>
            <a:r>
              <a:rPr lang="cs-CZ" sz="2000" i="1" dirty="0"/>
              <a:t> </a:t>
            </a:r>
            <a:r>
              <a:rPr lang="cs-CZ" sz="2000" dirty="0"/>
              <a:t>– třídenní horečka</a:t>
            </a:r>
          </a:p>
          <a:p>
            <a:pPr marL="72000" indent="0">
              <a:buNone/>
            </a:pPr>
            <a:r>
              <a:rPr lang="cs-CZ" sz="2000" i="1" dirty="0" err="1"/>
              <a:t>Plasmodium</a:t>
            </a:r>
            <a:r>
              <a:rPr lang="cs-CZ" sz="2000" i="1" dirty="0"/>
              <a:t> </a:t>
            </a:r>
            <a:r>
              <a:rPr lang="cs-CZ" sz="2000" i="1" dirty="0" err="1"/>
              <a:t>ovale</a:t>
            </a:r>
            <a:r>
              <a:rPr lang="cs-CZ" sz="2000" i="1" dirty="0"/>
              <a:t> </a:t>
            </a:r>
            <a:r>
              <a:rPr lang="cs-CZ" sz="2000" dirty="0"/>
              <a:t>– třídenní, mírnější klinika</a:t>
            </a:r>
          </a:p>
          <a:p>
            <a:pPr marL="72000" indent="0">
              <a:buNone/>
            </a:pPr>
            <a:r>
              <a:rPr lang="cs-CZ" sz="2000" u="sng" dirty="0"/>
              <a:t>přežívá pouze tam, kde T neklesá pod 20°C</a:t>
            </a:r>
          </a:p>
          <a:p>
            <a:pPr marL="72000" indent="0">
              <a:buNone/>
            </a:pPr>
            <a:r>
              <a:rPr lang="cs-CZ" b="1" dirty="0"/>
              <a:t>vektor:</a:t>
            </a:r>
            <a:r>
              <a:rPr lang="cs-CZ" sz="2000" dirty="0"/>
              <a:t> </a:t>
            </a:r>
          </a:p>
          <a:p>
            <a:pPr marL="72000" indent="0">
              <a:buNone/>
            </a:pPr>
            <a:r>
              <a:rPr lang="cs-CZ" sz="2000" dirty="0"/>
              <a:t>komár rodu </a:t>
            </a:r>
            <a:r>
              <a:rPr lang="cs-CZ" sz="2000" i="1" dirty="0" err="1"/>
              <a:t>Anopheles</a:t>
            </a:r>
            <a:r>
              <a:rPr lang="cs-CZ" sz="2000" i="1" dirty="0"/>
              <a:t> – </a:t>
            </a:r>
            <a:r>
              <a:rPr lang="cs-CZ" sz="2000" dirty="0"/>
              <a:t>probíhá zde pohlavní cyklus, slinnými žlázami se dostávají </a:t>
            </a:r>
            <a:r>
              <a:rPr lang="cs-CZ" sz="2000" dirty="0" err="1"/>
              <a:t>plasmodia</a:t>
            </a:r>
            <a:r>
              <a:rPr lang="cs-CZ" sz="2000" dirty="0"/>
              <a:t> do těla člověka – rozpad ERY</a:t>
            </a:r>
          </a:p>
        </p:txBody>
      </p:sp>
      <p:pic>
        <p:nvPicPr>
          <p:cNvPr id="9" name="Zástupný obsah 8" descr="Obsah obrázku bezobratlý, hmyz, škůdce, členovec&#10;&#10;Popis byl vytvořen automaticky">
            <a:extLst>
              <a:ext uri="{FF2B5EF4-FFF2-40B4-BE49-F238E27FC236}">
                <a16:creationId xmlns:a16="http://schemas.microsoft.com/office/drawing/2014/main" id="{3279C8B5-C328-6CD6-2B10-A0E4811D1A1A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81986" y="720000"/>
            <a:ext cx="2857500" cy="1828800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ADBF3DC-0D9F-1E22-A23B-8AA92ABF62E1}"/>
              </a:ext>
            </a:extLst>
          </p:cNvPr>
          <p:cNvSpPr txBox="1"/>
          <p:nvPr/>
        </p:nvSpPr>
        <p:spPr>
          <a:xfrm>
            <a:off x="8481986" y="2548800"/>
            <a:ext cx="285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biol421.opened.ca/anopheles-mosquitos-suck/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/3.0/"/>
              </a:rPr>
              <a:t>CC BY</a:t>
            </a:r>
            <a:endParaRPr lang="cs-CZ" sz="90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3DD10E2-655A-B44E-63CE-C4CBCC553AEA}"/>
              </a:ext>
            </a:extLst>
          </p:cNvPr>
          <p:cNvSpPr txBox="1"/>
          <p:nvPr/>
        </p:nvSpPr>
        <p:spPr>
          <a:xfrm>
            <a:off x="7127250" y="3070456"/>
            <a:ext cx="4212236" cy="1569660"/>
          </a:xfrm>
          <a:custGeom>
            <a:avLst/>
            <a:gdLst>
              <a:gd name="connsiteX0" fmla="*/ 0 w 4212236"/>
              <a:gd name="connsiteY0" fmla="*/ 0 h 1569660"/>
              <a:gd name="connsiteX1" fmla="*/ 559626 w 4212236"/>
              <a:gd name="connsiteY1" fmla="*/ 0 h 1569660"/>
              <a:gd name="connsiteX2" fmla="*/ 1035007 w 4212236"/>
              <a:gd name="connsiteY2" fmla="*/ 0 h 1569660"/>
              <a:gd name="connsiteX3" fmla="*/ 1720999 w 4212236"/>
              <a:gd name="connsiteY3" fmla="*/ 0 h 1569660"/>
              <a:gd name="connsiteX4" fmla="*/ 2280625 w 4212236"/>
              <a:gd name="connsiteY4" fmla="*/ 0 h 1569660"/>
              <a:gd name="connsiteX5" fmla="*/ 2840251 w 4212236"/>
              <a:gd name="connsiteY5" fmla="*/ 0 h 1569660"/>
              <a:gd name="connsiteX6" fmla="*/ 3526243 w 4212236"/>
              <a:gd name="connsiteY6" fmla="*/ 0 h 1569660"/>
              <a:gd name="connsiteX7" fmla="*/ 4212236 w 4212236"/>
              <a:gd name="connsiteY7" fmla="*/ 0 h 1569660"/>
              <a:gd name="connsiteX8" fmla="*/ 4212236 w 4212236"/>
              <a:gd name="connsiteY8" fmla="*/ 554613 h 1569660"/>
              <a:gd name="connsiteX9" fmla="*/ 4212236 w 4212236"/>
              <a:gd name="connsiteY9" fmla="*/ 1046440 h 1569660"/>
              <a:gd name="connsiteX10" fmla="*/ 4212236 w 4212236"/>
              <a:gd name="connsiteY10" fmla="*/ 1569660 h 1569660"/>
              <a:gd name="connsiteX11" fmla="*/ 3610488 w 4212236"/>
              <a:gd name="connsiteY11" fmla="*/ 1569660 h 1569660"/>
              <a:gd name="connsiteX12" fmla="*/ 3050862 w 4212236"/>
              <a:gd name="connsiteY12" fmla="*/ 1569660 h 1569660"/>
              <a:gd name="connsiteX13" fmla="*/ 2364870 w 4212236"/>
              <a:gd name="connsiteY13" fmla="*/ 1569660 h 1569660"/>
              <a:gd name="connsiteX14" fmla="*/ 1678877 w 4212236"/>
              <a:gd name="connsiteY14" fmla="*/ 1569660 h 1569660"/>
              <a:gd name="connsiteX15" fmla="*/ 1161374 w 4212236"/>
              <a:gd name="connsiteY15" fmla="*/ 1569660 h 1569660"/>
              <a:gd name="connsiteX16" fmla="*/ 559626 w 4212236"/>
              <a:gd name="connsiteY16" fmla="*/ 1569660 h 1569660"/>
              <a:gd name="connsiteX17" fmla="*/ 0 w 4212236"/>
              <a:gd name="connsiteY17" fmla="*/ 1569660 h 1569660"/>
              <a:gd name="connsiteX18" fmla="*/ 0 w 4212236"/>
              <a:gd name="connsiteY18" fmla="*/ 1046440 h 1569660"/>
              <a:gd name="connsiteX19" fmla="*/ 0 w 4212236"/>
              <a:gd name="connsiteY19" fmla="*/ 554613 h 1569660"/>
              <a:gd name="connsiteX20" fmla="*/ 0 w 4212236"/>
              <a:gd name="connsiteY20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12236" h="1569660" extrusionOk="0">
                <a:moveTo>
                  <a:pt x="0" y="0"/>
                </a:moveTo>
                <a:cubicBezTo>
                  <a:pt x="278897" y="-26462"/>
                  <a:pt x="345682" y="3785"/>
                  <a:pt x="559626" y="0"/>
                </a:cubicBezTo>
                <a:cubicBezTo>
                  <a:pt x="773570" y="-3785"/>
                  <a:pt x="803066" y="-10311"/>
                  <a:pt x="1035007" y="0"/>
                </a:cubicBezTo>
                <a:cubicBezTo>
                  <a:pt x="1266948" y="10311"/>
                  <a:pt x="1569215" y="20313"/>
                  <a:pt x="1720999" y="0"/>
                </a:cubicBezTo>
                <a:cubicBezTo>
                  <a:pt x="1872783" y="-20313"/>
                  <a:pt x="2066684" y="-27025"/>
                  <a:pt x="2280625" y="0"/>
                </a:cubicBezTo>
                <a:cubicBezTo>
                  <a:pt x="2494566" y="27025"/>
                  <a:pt x="2670388" y="24126"/>
                  <a:pt x="2840251" y="0"/>
                </a:cubicBezTo>
                <a:cubicBezTo>
                  <a:pt x="3010114" y="-24126"/>
                  <a:pt x="3341257" y="-18568"/>
                  <a:pt x="3526243" y="0"/>
                </a:cubicBezTo>
                <a:cubicBezTo>
                  <a:pt x="3711229" y="18568"/>
                  <a:pt x="3932495" y="-23335"/>
                  <a:pt x="4212236" y="0"/>
                </a:cubicBezTo>
                <a:cubicBezTo>
                  <a:pt x="4231729" y="119720"/>
                  <a:pt x="4236458" y="421379"/>
                  <a:pt x="4212236" y="554613"/>
                </a:cubicBezTo>
                <a:cubicBezTo>
                  <a:pt x="4188014" y="687847"/>
                  <a:pt x="4214016" y="878581"/>
                  <a:pt x="4212236" y="1046440"/>
                </a:cubicBezTo>
                <a:cubicBezTo>
                  <a:pt x="4210456" y="1214299"/>
                  <a:pt x="4200608" y="1402139"/>
                  <a:pt x="4212236" y="1569660"/>
                </a:cubicBezTo>
                <a:cubicBezTo>
                  <a:pt x="3965880" y="1597140"/>
                  <a:pt x="3830707" y="1598737"/>
                  <a:pt x="3610488" y="1569660"/>
                </a:cubicBezTo>
                <a:cubicBezTo>
                  <a:pt x="3390269" y="1540583"/>
                  <a:pt x="3253808" y="1594009"/>
                  <a:pt x="3050862" y="1569660"/>
                </a:cubicBezTo>
                <a:cubicBezTo>
                  <a:pt x="2847916" y="1545311"/>
                  <a:pt x="2590591" y="1546587"/>
                  <a:pt x="2364870" y="1569660"/>
                </a:cubicBezTo>
                <a:cubicBezTo>
                  <a:pt x="2139149" y="1592733"/>
                  <a:pt x="1889593" y="1552523"/>
                  <a:pt x="1678877" y="1569660"/>
                </a:cubicBezTo>
                <a:cubicBezTo>
                  <a:pt x="1468161" y="1586797"/>
                  <a:pt x="1315118" y="1594782"/>
                  <a:pt x="1161374" y="1569660"/>
                </a:cubicBezTo>
                <a:cubicBezTo>
                  <a:pt x="1007630" y="1544538"/>
                  <a:pt x="783124" y="1599574"/>
                  <a:pt x="559626" y="1569660"/>
                </a:cubicBezTo>
                <a:cubicBezTo>
                  <a:pt x="336128" y="1539746"/>
                  <a:pt x="252765" y="1574246"/>
                  <a:pt x="0" y="1569660"/>
                </a:cubicBezTo>
                <a:cubicBezTo>
                  <a:pt x="-9121" y="1380341"/>
                  <a:pt x="-25595" y="1182049"/>
                  <a:pt x="0" y="1046440"/>
                </a:cubicBezTo>
                <a:cubicBezTo>
                  <a:pt x="25595" y="910831"/>
                  <a:pt x="2080" y="760625"/>
                  <a:pt x="0" y="554613"/>
                </a:cubicBezTo>
                <a:cubicBezTo>
                  <a:pt x="-2080" y="348601"/>
                  <a:pt x="-6932" y="27700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0192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+mn-lt"/>
              </a:rPr>
              <a:t>záchvaty </a:t>
            </a:r>
            <a:r>
              <a:rPr lang="cs-CZ" dirty="0" err="1">
                <a:latin typeface="+mn-lt"/>
              </a:rPr>
              <a:t>febrilií</a:t>
            </a:r>
            <a:r>
              <a:rPr lang="cs-CZ" dirty="0">
                <a:latin typeface="+mn-lt"/>
              </a:rPr>
              <a:t> s třesavkou (při rozpadu ERY), bolest hlavy, anémie, </a:t>
            </a:r>
            <a:r>
              <a:rPr lang="cs-CZ" dirty="0" err="1">
                <a:latin typeface="+mn-lt"/>
              </a:rPr>
              <a:t>hepatosplenomegálie</a:t>
            </a:r>
            <a:endParaRPr lang="cs-CZ" dirty="0">
              <a:latin typeface="+mn-lt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B52E7FB-D4EF-306D-4D35-19CDB4164A67}"/>
              </a:ext>
            </a:extLst>
          </p:cNvPr>
          <p:cNvSpPr txBox="1"/>
          <p:nvPr/>
        </p:nvSpPr>
        <p:spPr>
          <a:xfrm>
            <a:off x="6096000" y="532301"/>
            <a:ext cx="2252272" cy="1200329"/>
          </a:xfrm>
          <a:custGeom>
            <a:avLst/>
            <a:gdLst>
              <a:gd name="connsiteX0" fmla="*/ 0 w 2252272"/>
              <a:gd name="connsiteY0" fmla="*/ 0 h 1200329"/>
              <a:gd name="connsiteX1" fmla="*/ 608113 w 2252272"/>
              <a:gd name="connsiteY1" fmla="*/ 0 h 1200329"/>
              <a:gd name="connsiteX2" fmla="*/ 1103613 w 2252272"/>
              <a:gd name="connsiteY2" fmla="*/ 0 h 1200329"/>
              <a:gd name="connsiteX3" fmla="*/ 1644159 w 2252272"/>
              <a:gd name="connsiteY3" fmla="*/ 0 h 1200329"/>
              <a:gd name="connsiteX4" fmla="*/ 2252272 w 2252272"/>
              <a:gd name="connsiteY4" fmla="*/ 0 h 1200329"/>
              <a:gd name="connsiteX5" fmla="*/ 2252272 w 2252272"/>
              <a:gd name="connsiteY5" fmla="*/ 564155 h 1200329"/>
              <a:gd name="connsiteX6" fmla="*/ 2252272 w 2252272"/>
              <a:gd name="connsiteY6" fmla="*/ 1200329 h 1200329"/>
              <a:gd name="connsiteX7" fmla="*/ 1756772 w 2252272"/>
              <a:gd name="connsiteY7" fmla="*/ 1200329 h 1200329"/>
              <a:gd name="connsiteX8" fmla="*/ 1261272 w 2252272"/>
              <a:gd name="connsiteY8" fmla="*/ 1200329 h 1200329"/>
              <a:gd name="connsiteX9" fmla="*/ 698204 w 2252272"/>
              <a:gd name="connsiteY9" fmla="*/ 1200329 h 1200329"/>
              <a:gd name="connsiteX10" fmla="*/ 0 w 2252272"/>
              <a:gd name="connsiteY10" fmla="*/ 1200329 h 1200329"/>
              <a:gd name="connsiteX11" fmla="*/ 0 w 2252272"/>
              <a:gd name="connsiteY11" fmla="*/ 588161 h 1200329"/>
              <a:gd name="connsiteX12" fmla="*/ 0 w 2252272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2272" h="1200329" extrusionOk="0">
                <a:moveTo>
                  <a:pt x="0" y="0"/>
                </a:moveTo>
                <a:cubicBezTo>
                  <a:pt x="263481" y="1703"/>
                  <a:pt x="440353" y="5140"/>
                  <a:pt x="608113" y="0"/>
                </a:cubicBezTo>
                <a:cubicBezTo>
                  <a:pt x="775873" y="-5140"/>
                  <a:pt x="959470" y="-14154"/>
                  <a:pt x="1103613" y="0"/>
                </a:cubicBezTo>
                <a:cubicBezTo>
                  <a:pt x="1247756" y="14154"/>
                  <a:pt x="1405257" y="-20151"/>
                  <a:pt x="1644159" y="0"/>
                </a:cubicBezTo>
                <a:cubicBezTo>
                  <a:pt x="1883061" y="20151"/>
                  <a:pt x="2097706" y="20189"/>
                  <a:pt x="2252272" y="0"/>
                </a:cubicBezTo>
                <a:cubicBezTo>
                  <a:pt x="2274320" y="229395"/>
                  <a:pt x="2248181" y="448169"/>
                  <a:pt x="2252272" y="564155"/>
                </a:cubicBezTo>
                <a:cubicBezTo>
                  <a:pt x="2256363" y="680142"/>
                  <a:pt x="2276719" y="1014961"/>
                  <a:pt x="2252272" y="1200329"/>
                </a:cubicBezTo>
                <a:cubicBezTo>
                  <a:pt x="2113671" y="1199800"/>
                  <a:pt x="1879460" y="1196778"/>
                  <a:pt x="1756772" y="1200329"/>
                </a:cubicBezTo>
                <a:cubicBezTo>
                  <a:pt x="1634084" y="1203880"/>
                  <a:pt x="1426545" y="1224559"/>
                  <a:pt x="1261272" y="1200329"/>
                </a:cubicBezTo>
                <a:cubicBezTo>
                  <a:pt x="1095999" y="1176099"/>
                  <a:pt x="927344" y="1216770"/>
                  <a:pt x="698204" y="1200329"/>
                </a:cubicBezTo>
                <a:cubicBezTo>
                  <a:pt x="469064" y="1183888"/>
                  <a:pt x="291906" y="1216826"/>
                  <a:pt x="0" y="1200329"/>
                </a:cubicBezTo>
                <a:cubicBezTo>
                  <a:pt x="14964" y="926554"/>
                  <a:pt x="-24601" y="845121"/>
                  <a:pt x="0" y="588161"/>
                </a:cubicBezTo>
                <a:cubicBezTo>
                  <a:pt x="24601" y="331201"/>
                  <a:pt x="-27442" y="20055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01928"/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komár zůstává infekční celý život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EBCB22D-1BB5-6F90-C599-B029DF140FA2}"/>
              </a:ext>
            </a:extLst>
          </p:cNvPr>
          <p:cNvSpPr txBox="1"/>
          <p:nvPr/>
        </p:nvSpPr>
        <p:spPr>
          <a:xfrm>
            <a:off x="6508843" y="5235458"/>
            <a:ext cx="2475358" cy="400110"/>
          </a:xfrm>
          <a:custGeom>
            <a:avLst/>
            <a:gdLst>
              <a:gd name="connsiteX0" fmla="*/ 0 w 2475358"/>
              <a:gd name="connsiteY0" fmla="*/ 0 h 400110"/>
              <a:gd name="connsiteX1" fmla="*/ 643593 w 2475358"/>
              <a:gd name="connsiteY1" fmla="*/ 0 h 400110"/>
              <a:gd name="connsiteX2" fmla="*/ 1237679 w 2475358"/>
              <a:gd name="connsiteY2" fmla="*/ 0 h 400110"/>
              <a:gd name="connsiteX3" fmla="*/ 1807011 w 2475358"/>
              <a:gd name="connsiteY3" fmla="*/ 0 h 400110"/>
              <a:gd name="connsiteX4" fmla="*/ 2475358 w 2475358"/>
              <a:gd name="connsiteY4" fmla="*/ 0 h 400110"/>
              <a:gd name="connsiteX5" fmla="*/ 2475358 w 2475358"/>
              <a:gd name="connsiteY5" fmla="*/ 400110 h 400110"/>
              <a:gd name="connsiteX6" fmla="*/ 1930779 w 2475358"/>
              <a:gd name="connsiteY6" fmla="*/ 400110 h 400110"/>
              <a:gd name="connsiteX7" fmla="*/ 1262433 w 2475358"/>
              <a:gd name="connsiteY7" fmla="*/ 400110 h 400110"/>
              <a:gd name="connsiteX8" fmla="*/ 668347 w 2475358"/>
              <a:gd name="connsiteY8" fmla="*/ 400110 h 400110"/>
              <a:gd name="connsiteX9" fmla="*/ 0 w 2475358"/>
              <a:gd name="connsiteY9" fmla="*/ 400110 h 400110"/>
              <a:gd name="connsiteX10" fmla="*/ 0 w 2475358"/>
              <a:gd name="connsiteY10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5358" h="400110" extrusionOk="0">
                <a:moveTo>
                  <a:pt x="0" y="0"/>
                </a:moveTo>
                <a:cubicBezTo>
                  <a:pt x="291233" y="-4486"/>
                  <a:pt x="440837" y="-5211"/>
                  <a:pt x="643593" y="0"/>
                </a:cubicBezTo>
                <a:cubicBezTo>
                  <a:pt x="846349" y="5211"/>
                  <a:pt x="983768" y="23110"/>
                  <a:pt x="1237679" y="0"/>
                </a:cubicBezTo>
                <a:cubicBezTo>
                  <a:pt x="1491590" y="-23110"/>
                  <a:pt x="1549079" y="-17605"/>
                  <a:pt x="1807011" y="0"/>
                </a:cubicBezTo>
                <a:cubicBezTo>
                  <a:pt x="2064943" y="17605"/>
                  <a:pt x="2142615" y="-28534"/>
                  <a:pt x="2475358" y="0"/>
                </a:cubicBezTo>
                <a:cubicBezTo>
                  <a:pt x="2469091" y="137507"/>
                  <a:pt x="2471958" y="243102"/>
                  <a:pt x="2475358" y="400110"/>
                </a:cubicBezTo>
                <a:cubicBezTo>
                  <a:pt x="2301982" y="417555"/>
                  <a:pt x="2086209" y="409817"/>
                  <a:pt x="1930779" y="400110"/>
                </a:cubicBezTo>
                <a:cubicBezTo>
                  <a:pt x="1775349" y="390403"/>
                  <a:pt x="1506099" y="421230"/>
                  <a:pt x="1262433" y="400110"/>
                </a:cubicBezTo>
                <a:cubicBezTo>
                  <a:pt x="1018767" y="378990"/>
                  <a:pt x="960513" y="417730"/>
                  <a:pt x="668347" y="400110"/>
                </a:cubicBezTo>
                <a:cubicBezTo>
                  <a:pt x="376181" y="382490"/>
                  <a:pt x="181609" y="374763"/>
                  <a:pt x="0" y="400110"/>
                </a:cubicBezTo>
                <a:cubicBezTo>
                  <a:pt x="-2682" y="224545"/>
                  <a:pt x="-17014" y="9833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01928"/>
            </a:solidFill>
            <a:extLst>
              <a:ext uri="{C807C97D-BFC1-408E-A445-0C87EB9F89A2}">
                <ask:lineSketchStyleProps xmlns:ask="http://schemas.microsoft.com/office/drawing/2018/sketchyshapes" sd="3873289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možný i přenos krví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27616B5-096C-F243-60CA-74A6D9ED56AE}"/>
              </a:ext>
            </a:extLst>
          </p:cNvPr>
          <p:cNvSpPr txBox="1"/>
          <p:nvPr/>
        </p:nvSpPr>
        <p:spPr>
          <a:xfrm>
            <a:off x="6306004" y="5882350"/>
            <a:ext cx="4292507" cy="400110"/>
          </a:xfrm>
          <a:custGeom>
            <a:avLst/>
            <a:gdLst>
              <a:gd name="connsiteX0" fmla="*/ 0 w 4292507"/>
              <a:gd name="connsiteY0" fmla="*/ 0 h 400110"/>
              <a:gd name="connsiteX1" fmla="*/ 570290 w 4292507"/>
              <a:gd name="connsiteY1" fmla="*/ 0 h 400110"/>
              <a:gd name="connsiteX2" fmla="*/ 1054730 w 4292507"/>
              <a:gd name="connsiteY2" fmla="*/ 0 h 400110"/>
              <a:gd name="connsiteX3" fmla="*/ 1753796 w 4292507"/>
              <a:gd name="connsiteY3" fmla="*/ 0 h 400110"/>
              <a:gd name="connsiteX4" fmla="*/ 2324086 w 4292507"/>
              <a:gd name="connsiteY4" fmla="*/ 0 h 400110"/>
              <a:gd name="connsiteX5" fmla="*/ 2894376 w 4292507"/>
              <a:gd name="connsiteY5" fmla="*/ 0 h 400110"/>
              <a:gd name="connsiteX6" fmla="*/ 3593442 w 4292507"/>
              <a:gd name="connsiteY6" fmla="*/ 0 h 400110"/>
              <a:gd name="connsiteX7" fmla="*/ 4292507 w 4292507"/>
              <a:gd name="connsiteY7" fmla="*/ 0 h 400110"/>
              <a:gd name="connsiteX8" fmla="*/ 4292507 w 4292507"/>
              <a:gd name="connsiteY8" fmla="*/ 400110 h 400110"/>
              <a:gd name="connsiteX9" fmla="*/ 3765142 w 4292507"/>
              <a:gd name="connsiteY9" fmla="*/ 400110 h 400110"/>
              <a:gd name="connsiteX10" fmla="*/ 3151927 w 4292507"/>
              <a:gd name="connsiteY10" fmla="*/ 400110 h 400110"/>
              <a:gd name="connsiteX11" fmla="*/ 2538711 w 4292507"/>
              <a:gd name="connsiteY11" fmla="*/ 400110 h 400110"/>
              <a:gd name="connsiteX12" fmla="*/ 1968421 w 4292507"/>
              <a:gd name="connsiteY12" fmla="*/ 400110 h 400110"/>
              <a:gd name="connsiteX13" fmla="*/ 1269356 w 4292507"/>
              <a:gd name="connsiteY13" fmla="*/ 400110 h 400110"/>
              <a:gd name="connsiteX14" fmla="*/ 570290 w 4292507"/>
              <a:gd name="connsiteY14" fmla="*/ 400110 h 400110"/>
              <a:gd name="connsiteX15" fmla="*/ 0 w 4292507"/>
              <a:gd name="connsiteY15" fmla="*/ 400110 h 400110"/>
              <a:gd name="connsiteX16" fmla="*/ 0 w 4292507"/>
              <a:gd name="connsiteY16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92507" h="400110" extrusionOk="0">
                <a:moveTo>
                  <a:pt x="0" y="0"/>
                </a:moveTo>
                <a:cubicBezTo>
                  <a:pt x="117919" y="21674"/>
                  <a:pt x="309765" y="-2135"/>
                  <a:pt x="570290" y="0"/>
                </a:cubicBezTo>
                <a:cubicBezTo>
                  <a:pt x="830815" y="2135"/>
                  <a:pt x="862061" y="-17845"/>
                  <a:pt x="1054730" y="0"/>
                </a:cubicBezTo>
                <a:cubicBezTo>
                  <a:pt x="1247399" y="17845"/>
                  <a:pt x="1577265" y="-18655"/>
                  <a:pt x="1753796" y="0"/>
                </a:cubicBezTo>
                <a:cubicBezTo>
                  <a:pt x="1930327" y="18655"/>
                  <a:pt x="2122534" y="-3125"/>
                  <a:pt x="2324086" y="0"/>
                </a:cubicBezTo>
                <a:cubicBezTo>
                  <a:pt x="2525638" y="3125"/>
                  <a:pt x="2762479" y="-6181"/>
                  <a:pt x="2894376" y="0"/>
                </a:cubicBezTo>
                <a:cubicBezTo>
                  <a:pt x="3026273" y="6181"/>
                  <a:pt x="3431448" y="-28357"/>
                  <a:pt x="3593442" y="0"/>
                </a:cubicBezTo>
                <a:cubicBezTo>
                  <a:pt x="3755436" y="28357"/>
                  <a:pt x="4133107" y="28776"/>
                  <a:pt x="4292507" y="0"/>
                </a:cubicBezTo>
                <a:cubicBezTo>
                  <a:pt x="4284523" y="92749"/>
                  <a:pt x="4288637" y="225066"/>
                  <a:pt x="4292507" y="400110"/>
                </a:cubicBezTo>
                <a:cubicBezTo>
                  <a:pt x="4154479" y="376760"/>
                  <a:pt x="3887445" y="403455"/>
                  <a:pt x="3765142" y="400110"/>
                </a:cubicBezTo>
                <a:cubicBezTo>
                  <a:pt x="3642839" y="396765"/>
                  <a:pt x="3297959" y="381915"/>
                  <a:pt x="3151927" y="400110"/>
                </a:cubicBezTo>
                <a:cubicBezTo>
                  <a:pt x="3005896" y="418305"/>
                  <a:pt x="2835576" y="410980"/>
                  <a:pt x="2538711" y="400110"/>
                </a:cubicBezTo>
                <a:cubicBezTo>
                  <a:pt x="2241846" y="389240"/>
                  <a:pt x="2183172" y="383416"/>
                  <a:pt x="1968421" y="400110"/>
                </a:cubicBezTo>
                <a:cubicBezTo>
                  <a:pt x="1753670" y="416805"/>
                  <a:pt x="1569024" y="387688"/>
                  <a:pt x="1269356" y="400110"/>
                </a:cubicBezTo>
                <a:cubicBezTo>
                  <a:pt x="969688" y="412532"/>
                  <a:pt x="848389" y="386376"/>
                  <a:pt x="570290" y="400110"/>
                </a:cubicBezTo>
                <a:cubicBezTo>
                  <a:pt x="292191" y="413844"/>
                  <a:pt x="233276" y="378344"/>
                  <a:pt x="0" y="400110"/>
                </a:cubicBezTo>
                <a:cubicBezTo>
                  <a:pt x="3959" y="289372"/>
                  <a:pt x="-16822" y="181038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0192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cs-CZ" sz="2000" i="1" dirty="0">
                <a:solidFill>
                  <a:srgbClr val="FF0000"/>
                </a:solidFill>
                <a:latin typeface="+mn-lt"/>
              </a:rPr>
              <a:t>zopakuj si cykly a formy </a:t>
            </a:r>
            <a:r>
              <a:rPr lang="cs-CZ" sz="2000" i="1" dirty="0" err="1">
                <a:solidFill>
                  <a:srgbClr val="FF0000"/>
                </a:solidFill>
                <a:latin typeface="+mn-lt"/>
              </a:rPr>
              <a:t>plasmodií</a:t>
            </a:r>
            <a:endParaRPr lang="cs-CZ" sz="2000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3203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DB9605-0852-3BC7-1AD5-6C685CA8F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176B4A-C0C8-BCE7-2E1B-9579600EAE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AEE5B036-EAD0-3954-3352-A312FF86F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Imunita, osoby v riziku závažného průběhu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8B3A1C54-1F6F-CC43-3C22-ADDDE2F29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nejvíce jsou nákazou v Africe ohroženy </a:t>
            </a:r>
            <a:r>
              <a:rPr lang="cs-CZ" b="1" dirty="0"/>
              <a:t>děti do 5 let</a:t>
            </a:r>
          </a:p>
          <a:p>
            <a:r>
              <a:rPr lang="cs-CZ" b="1" dirty="0"/>
              <a:t>těhotné ženy -  </a:t>
            </a:r>
            <a:r>
              <a:rPr lang="cs-CZ" dirty="0"/>
              <a:t>těhotenství zvyšuje vnímavost k infekci</a:t>
            </a:r>
          </a:p>
          <a:p>
            <a:r>
              <a:rPr lang="cs-CZ" dirty="0"/>
              <a:t>kojenci do 6m chránění mateřskými protilátkami</a:t>
            </a:r>
          </a:p>
          <a:p>
            <a:r>
              <a:rPr lang="cs-CZ" dirty="0"/>
              <a:t>opakovaný kontakt s </a:t>
            </a:r>
            <a:r>
              <a:rPr lang="cs-CZ" dirty="0" err="1"/>
              <a:t>plasmodii</a:t>
            </a:r>
            <a:r>
              <a:rPr lang="cs-CZ" dirty="0"/>
              <a:t> u místního obyvatelstva – </a:t>
            </a:r>
            <a:r>
              <a:rPr lang="cs-CZ" b="1" dirty="0"/>
              <a:t>booster efekt</a:t>
            </a:r>
            <a:r>
              <a:rPr lang="cs-CZ" dirty="0"/>
              <a:t> – nerozvíjí se příznaky, ale osoby jsou zdrojem infekce</a:t>
            </a:r>
          </a:p>
          <a:p>
            <a:pPr marL="72000" indent="0">
              <a:buNone/>
            </a:pPr>
            <a:r>
              <a:rPr lang="cs-CZ" dirty="0"/>
              <a:t>!</a:t>
            </a:r>
            <a:r>
              <a:rPr lang="cs-CZ" b="1" dirty="0"/>
              <a:t>u cestovatelů nefunguje</a:t>
            </a:r>
            <a:r>
              <a:rPr lang="cs-CZ" dirty="0"/>
              <a:t>!</a:t>
            </a:r>
          </a:p>
          <a:p>
            <a:r>
              <a:rPr lang="cs-CZ" b="1" dirty="0"/>
              <a:t>HIV+</a:t>
            </a:r>
            <a:endParaRPr lang="cs-CZ" dirty="0"/>
          </a:p>
          <a:p>
            <a:r>
              <a:rPr lang="cs-CZ" b="1" dirty="0"/>
              <a:t>cestovatelé</a:t>
            </a:r>
          </a:p>
        </p:txBody>
      </p:sp>
    </p:spTree>
    <p:extLst>
      <p:ext uri="{BB962C8B-B14F-4D97-AF65-F5344CB8AC3E}">
        <p14:creationId xmlns:p14="http://schemas.microsoft.com/office/powerpoint/2010/main" val="1821676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BA3252-1B5F-AED3-6E89-AA6353D14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F7FF74C3-AFD4-3494-144C-54182395E9F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b="1" dirty="0"/>
              <a:t>endoparazité</a:t>
            </a:r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7FB1715-9EE2-833B-0A3C-17C4182F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Parazitární nákazy - etiologie</a:t>
            </a:r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CAEF03C2-CE86-8C4E-E7FB-9D042AC1AC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b="1" dirty="0"/>
              <a:t>ektoparazité</a:t>
            </a:r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7DC4D2-D148-2A19-D653-3625D134F55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4"/>
            <a:ext cx="5219998" cy="4526496"/>
          </a:xfrm>
        </p:spPr>
        <p:txBody>
          <a:bodyPr/>
          <a:lstStyle/>
          <a:p>
            <a:r>
              <a:rPr lang="cs-CZ" dirty="0"/>
              <a:t>jednobuněční prvoci</a:t>
            </a:r>
          </a:p>
          <a:p>
            <a:pPr lvl="1"/>
            <a:r>
              <a:rPr lang="cs-CZ" dirty="0" err="1"/>
              <a:t>giardiáza</a:t>
            </a:r>
            <a:endParaRPr lang="cs-CZ" dirty="0"/>
          </a:p>
          <a:p>
            <a:pPr lvl="1"/>
            <a:r>
              <a:rPr lang="cs-CZ" dirty="0"/>
              <a:t>amébóza</a:t>
            </a:r>
          </a:p>
          <a:p>
            <a:pPr lvl="1"/>
            <a:r>
              <a:rPr lang="cs-CZ" dirty="0" err="1"/>
              <a:t>trypanosomózy</a:t>
            </a:r>
            <a:endParaRPr lang="cs-CZ" dirty="0"/>
          </a:p>
          <a:p>
            <a:pPr lvl="1"/>
            <a:r>
              <a:rPr lang="cs-CZ" dirty="0"/>
              <a:t>malárie</a:t>
            </a:r>
          </a:p>
          <a:p>
            <a:pPr lvl="1"/>
            <a:r>
              <a:rPr lang="cs-CZ" dirty="0"/>
              <a:t>leishmaniózy</a:t>
            </a:r>
          </a:p>
          <a:p>
            <a:pPr lvl="1"/>
            <a:r>
              <a:rPr lang="cs-CZ" dirty="0"/>
              <a:t>toxoplazmóza…</a:t>
            </a:r>
          </a:p>
          <a:p>
            <a:r>
              <a:rPr lang="cs-CZ" dirty="0"/>
              <a:t>mnohobuněční helminti</a:t>
            </a:r>
          </a:p>
          <a:p>
            <a:pPr lvl="1"/>
            <a:r>
              <a:rPr lang="cs-CZ" dirty="0"/>
              <a:t>ploštěnci – </a:t>
            </a:r>
            <a:r>
              <a:rPr lang="cs-CZ" dirty="0" err="1"/>
              <a:t>např.schistosomózy</a:t>
            </a:r>
            <a:r>
              <a:rPr lang="cs-CZ" dirty="0"/>
              <a:t>, </a:t>
            </a:r>
            <a:r>
              <a:rPr lang="cs-CZ" dirty="0" err="1"/>
              <a:t>taeniózy</a:t>
            </a:r>
            <a:r>
              <a:rPr lang="cs-CZ" dirty="0"/>
              <a:t>, echinokokózy</a:t>
            </a:r>
          </a:p>
          <a:p>
            <a:pPr lvl="1"/>
            <a:r>
              <a:rPr lang="cs-CZ" dirty="0" err="1"/>
              <a:t>oblovci</a:t>
            </a:r>
            <a:r>
              <a:rPr lang="cs-CZ" dirty="0"/>
              <a:t> – </a:t>
            </a:r>
            <a:r>
              <a:rPr lang="cs-CZ" dirty="0" err="1"/>
              <a:t>např.enterobióza</a:t>
            </a:r>
            <a:r>
              <a:rPr lang="cs-CZ" dirty="0"/>
              <a:t>, </a:t>
            </a:r>
            <a:r>
              <a:rPr lang="cs-CZ" dirty="0" err="1"/>
              <a:t>askarióza,toxokaróza</a:t>
            </a:r>
            <a:r>
              <a:rPr lang="cs-CZ" dirty="0"/>
              <a:t>, </a:t>
            </a:r>
            <a:r>
              <a:rPr lang="cs-CZ" dirty="0" err="1"/>
              <a:t>trichinelóza,filarióza</a:t>
            </a:r>
            <a:r>
              <a:rPr lang="cs-CZ" dirty="0"/>
              <a:t>…</a:t>
            </a:r>
          </a:p>
          <a:p>
            <a:pPr marL="324000" lvl="1" indent="0">
              <a:buNone/>
            </a:pPr>
            <a:endParaRPr lang="cs-CZ" dirty="0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4372B05C-46E9-DE35-B6CA-BE85AFE25976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4"/>
            <a:ext cx="5219998" cy="4778495"/>
          </a:xfrm>
        </p:spPr>
        <p:txBody>
          <a:bodyPr/>
          <a:lstStyle/>
          <a:p>
            <a:r>
              <a:rPr lang="cs-CZ" dirty="0"/>
              <a:t>členovci (</a:t>
            </a:r>
            <a:r>
              <a:rPr lang="cs-CZ" i="1" dirty="0" err="1"/>
              <a:t>Arthropoda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pavoukovci (</a:t>
            </a:r>
            <a:r>
              <a:rPr lang="cs-CZ" i="1" dirty="0" err="1"/>
              <a:t>Arachnida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roztoči – zákožka svrabová</a:t>
            </a:r>
          </a:p>
          <a:p>
            <a:pPr lvl="2"/>
            <a:r>
              <a:rPr lang="cs-CZ" dirty="0"/>
              <a:t>klíšťáci</a:t>
            </a:r>
          </a:p>
          <a:p>
            <a:pPr lvl="2"/>
            <a:r>
              <a:rPr lang="cs-CZ" dirty="0"/>
              <a:t>klíšťata</a:t>
            </a:r>
          </a:p>
          <a:p>
            <a:pPr lvl="1"/>
            <a:r>
              <a:rPr lang="cs-CZ" dirty="0"/>
              <a:t>hmyz (</a:t>
            </a:r>
            <a:r>
              <a:rPr lang="cs-CZ" i="1" dirty="0" err="1"/>
              <a:t>Insecta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vši</a:t>
            </a:r>
          </a:p>
          <a:p>
            <a:pPr lvl="2"/>
            <a:r>
              <a:rPr lang="cs-CZ" dirty="0"/>
              <a:t>blechy</a:t>
            </a:r>
          </a:p>
          <a:p>
            <a:pPr lvl="2"/>
            <a:r>
              <a:rPr lang="cs-CZ" dirty="0"/>
              <a:t>ploštice – štěnice</a:t>
            </a:r>
          </a:p>
          <a:p>
            <a:pPr lvl="2"/>
            <a:r>
              <a:rPr lang="cs-CZ" dirty="0"/>
              <a:t>dvoukřídlí</a:t>
            </a:r>
          </a:p>
          <a:p>
            <a:pPr lvl="2"/>
            <a:r>
              <a:rPr lang="cs-CZ" dirty="0"/>
              <a:t>	komáři</a:t>
            </a:r>
          </a:p>
          <a:p>
            <a:pPr lvl="2"/>
            <a:r>
              <a:rPr lang="cs-CZ" dirty="0"/>
              <a:t>	</a:t>
            </a:r>
            <a:r>
              <a:rPr lang="cs-CZ" dirty="0" err="1"/>
              <a:t>flebotomové</a:t>
            </a:r>
            <a:endParaRPr lang="cs-CZ" dirty="0"/>
          </a:p>
          <a:p>
            <a:pPr lvl="2"/>
            <a:r>
              <a:rPr lang="cs-CZ" dirty="0"/>
              <a:t>	mouchy…</a:t>
            </a:r>
          </a:p>
          <a:p>
            <a:r>
              <a:rPr lang="cs-CZ" dirty="0"/>
              <a:t>napadaní ektoparazitem</a:t>
            </a:r>
          </a:p>
          <a:p>
            <a:r>
              <a:rPr lang="cs-CZ" dirty="0"/>
              <a:t>přenos infekčního agens - vektor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2857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2DD6D1-1D7B-4AF3-7466-E9C6919B95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88E858-A3ED-08FC-D740-879994CF1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Malárie – globální program WHO kontroly a eliminace malárie do roku 2030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7D63F04C-7511-9B66-5907-A951B6BB8950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6505259" cy="477849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překážky:</a:t>
            </a:r>
            <a:endParaRPr lang="cs-CZ" dirty="0"/>
          </a:p>
          <a:p>
            <a:r>
              <a:rPr lang="cs-CZ" dirty="0"/>
              <a:t>rezistence přenašečů na insekticidy</a:t>
            </a:r>
          </a:p>
          <a:p>
            <a:r>
              <a:rPr lang="cs-CZ" dirty="0"/>
              <a:t>invazivní druhy přenašeče – šíření do nových oblastí</a:t>
            </a:r>
          </a:p>
          <a:p>
            <a:r>
              <a:rPr lang="cs-CZ" dirty="0"/>
              <a:t>rezistence </a:t>
            </a:r>
            <a:r>
              <a:rPr lang="cs-CZ" dirty="0" err="1"/>
              <a:t>plasmodií</a:t>
            </a:r>
            <a:r>
              <a:rPr lang="cs-CZ" dirty="0"/>
              <a:t> na antimalarika – oblast Mekongu – JV Asie</a:t>
            </a:r>
          </a:p>
          <a:p>
            <a:r>
              <a:rPr lang="cs-CZ" dirty="0"/>
              <a:t>genové delece u některých </a:t>
            </a:r>
            <a:r>
              <a:rPr lang="cs-CZ" dirty="0" err="1"/>
              <a:t>plasmodií</a:t>
            </a:r>
            <a:r>
              <a:rPr lang="cs-CZ" dirty="0"/>
              <a:t> způsobují falešnou negativitu diagnostických testů</a:t>
            </a:r>
          </a:p>
          <a:p>
            <a:r>
              <a:rPr lang="cs-CZ" b="1" dirty="0"/>
              <a:t>nedostatek financí</a:t>
            </a:r>
          </a:p>
        </p:txBody>
      </p:sp>
      <p:pic>
        <p:nvPicPr>
          <p:cNvPr id="12" name="Zástupný obsah 11" descr="Obsah obrázku text, snímek obrazovky, Písmo, Grafika&#10;&#10;Popis byl vytvořen automaticky">
            <a:extLst>
              <a:ext uri="{FF2B5EF4-FFF2-40B4-BE49-F238E27FC236}">
                <a16:creationId xmlns:a16="http://schemas.microsoft.com/office/drawing/2014/main" id="{3DBB4917-7A92-CD7F-FF0C-BF584C63CD87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30" y="1701800"/>
            <a:ext cx="2947589" cy="4140200"/>
          </a:xfrm>
        </p:spPr>
      </p:pic>
    </p:spTree>
    <p:extLst>
      <p:ext uri="{BB962C8B-B14F-4D97-AF65-F5344CB8AC3E}">
        <p14:creationId xmlns:p14="http://schemas.microsoft.com/office/powerpoint/2010/main" val="624198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3E483E-59DF-0A34-BF0C-B8BC62F97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83BB81-F860-A03E-B7D2-E900820B8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prevence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0D8F0E2-72E7-8EFC-7DC0-9070E532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535998"/>
          </a:xfrm>
        </p:spPr>
        <p:txBody>
          <a:bodyPr/>
          <a:lstStyle/>
          <a:p>
            <a:r>
              <a:rPr lang="cs-CZ" dirty="0"/>
              <a:t>aplikace specifické antimalarické </a:t>
            </a:r>
            <a:r>
              <a:rPr lang="cs-CZ" b="1" dirty="0"/>
              <a:t>chemoprofylaxe</a:t>
            </a:r>
            <a:r>
              <a:rPr lang="cs-CZ" dirty="0"/>
              <a:t> dle aktuálních doporučení při krátkodobých cestách</a:t>
            </a:r>
          </a:p>
          <a:p>
            <a:r>
              <a:rPr lang="cs-CZ" b="1" dirty="0"/>
              <a:t>ochrana před bodavým hmyzem </a:t>
            </a:r>
            <a:r>
              <a:rPr lang="cs-CZ" dirty="0"/>
              <a:t>– repelent, moskytiéry, oblečení s dlouhým rukávem, sítě v oknech, omezit pohyb venku v době nejvyšší aktivity – od soumraku do rána</a:t>
            </a:r>
            <a:endParaRPr lang="cs-CZ" b="1" dirty="0"/>
          </a:p>
          <a:p>
            <a:r>
              <a:rPr lang="cs-CZ" b="1" dirty="0"/>
              <a:t>hubení přenašečů</a:t>
            </a:r>
            <a:r>
              <a:rPr lang="cs-CZ" dirty="0"/>
              <a:t>, vysoušení močálů</a:t>
            </a:r>
          </a:p>
          <a:p>
            <a:r>
              <a:rPr lang="cs-CZ" dirty="0"/>
              <a:t>v Africe schváleny 2 </a:t>
            </a:r>
            <a:r>
              <a:rPr lang="cs-CZ" b="1" dirty="0"/>
              <a:t>vakcíny</a:t>
            </a:r>
            <a:r>
              <a:rPr lang="cs-CZ" dirty="0"/>
              <a:t> pro očkování dětí v oblastech s přenosem </a:t>
            </a:r>
            <a:r>
              <a:rPr lang="cs-CZ" i="1" dirty="0"/>
              <a:t>P. </a:t>
            </a:r>
            <a:r>
              <a:rPr lang="cs-CZ" i="1" dirty="0" err="1"/>
              <a:t>falciparum</a:t>
            </a:r>
            <a:endParaRPr lang="cs-CZ" i="1" dirty="0"/>
          </a:p>
          <a:p>
            <a:r>
              <a:rPr lang="cs-CZ" dirty="0"/>
              <a:t>při výskytu </a:t>
            </a:r>
            <a:r>
              <a:rPr lang="cs-CZ" b="1" dirty="0"/>
              <a:t>řádná léčba </a:t>
            </a:r>
            <a:r>
              <a:rPr lang="cs-CZ" dirty="0"/>
              <a:t>a v našich podmínkách vyřazení z registru dárců krve a orgánů</a:t>
            </a:r>
          </a:p>
        </p:txBody>
      </p:sp>
    </p:spTree>
    <p:extLst>
      <p:ext uri="{BB962C8B-B14F-4D97-AF65-F5344CB8AC3E}">
        <p14:creationId xmlns:p14="http://schemas.microsoft.com/office/powerpoint/2010/main" val="2091284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E98D5D-6299-A8AA-41EF-2141350319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B37DE10-84CB-C9C0-79EA-3F6BDAB6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Malárie v Evropě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A0C8FA-68EC-1AFD-BFA9-3319A1480944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více než 99% hlášených případů importovaných – cestování do Z Afriky</a:t>
            </a:r>
          </a:p>
          <a:p>
            <a:endParaRPr lang="cs-CZ" dirty="0"/>
          </a:p>
          <a:p>
            <a:r>
              <a:rPr lang="cs-CZ" dirty="0"/>
              <a:t>zbytek letištní malárie</a:t>
            </a:r>
          </a:p>
          <a:p>
            <a:endParaRPr lang="cs-CZ" dirty="0"/>
          </a:p>
          <a:p>
            <a:r>
              <a:rPr lang="cs-CZ" dirty="0"/>
              <a:t>ve Španělsku hlášen přenos v nemocnici</a:t>
            </a:r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8" name="Zástupný obsah 7" descr="Obsah obrázku mapa, text, atlas, diagram&#10;&#10;Popis byl vytvořen automaticky">
            <a:extLst>
              <a:ext uri="{FF2B5EF4-FFF2-40B4-BE49-F238E27FC236}">
                <a16:creationId xmlns:a16="http://schemas.microsoft.com/office/drawing/2014/main" id="{7C38316D-BC18-CFBF-5C9C-F16FC930AD68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0" y="2302369"/>
            <a:ext cx="5219700" cy="3539134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DB868C2-1C9F-AA96-F86C-4CFB5297ACC0}"/>
              </a:ext>
            </a:extLst>
          </p:cNvPr>
          <p:cNvSpPr txBox="1"/>
          <p:nvPr/>
        </p:nvSpPr>
        <p:spPr>
          <a:xfrm>
            <a:off x="5939998" y="1171576"/>
            <a:ext cx="5532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potvrzené př. malárie v EU 2022</a:t>
            </a:r>
          </a:p>
        </p:txBody>
      </p:sp>
    </p:spTree>
    <p:extLst>
      <p:ext uri="{BB962C8B-B14F-4D97-AF65-F5344CB8AC3E}">
        <p14:creationId xmlns:p14="http://schemas.microsoft.com/office/powerpoint/2010/main" val="1910794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F66D59-6241-BCC7-782D-E68E70E1DD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464604-95C4-905C-2798-9046629C75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22C0BF-AE8E-78E6-A3A9-54DD4360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Toxoplasmóza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9CE0C6-9DA6-9417-30C2-3261DAF6C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216105" cy="4535998"/>
          </a:xfrm>
        </p:spPr>
        <p:txBody>
          <a:bodyPr/>
          <a:lstStyle/>
          <a:p>
            <a:r>
              <a:rPr lang="cs-CZ" dirty="0"/>
              <a:t>celosvětově rozšířená </a:t>
            </a:r>
          </a:p>
          <a:p>
            <a:r>
              <a:rPr lang="cs-CZ" dirty="0"/>
              <a:t>v ČR má protilátky 25-40% osob</a:t>
            </a:r>
          </a:p>
          <a:p>
            <a:r>
              <a:rPr lang="cs-CZ" dirty="0"/>
              <a:t>u imunokompetentních většinou asymptomatický průběh</a:t>
            </a:r>
          </a:p>
          <a:p>
            <a:r>
              <a:rPr lang="cs-CZ" dirty="0"/>
              <a:t>oportunní infekce – aktivace původce při oslabení imunitního systému (HIV+ postižení mozku)</a:t>
            </a:r>
          </a:p>
          <a:p>
            <a:endParaRPr lang="cs-CZ" dirty="0"/>
          </a:p>
        </p:txBody>
      </p:sp>
      <p:pic>
        <p:nvPicPr>
          <p:cNvPr id="7" name="Obrázek 6" descr="Obsah obrázku černobílá&#10;&#10;Popis byl vytvořen automaticky se střední mírou spolehlivosti">
            <a:extLst>
              <a:ext uri="{FF2B5EF4-FFF2-40B4-BE49-F238E27FC236}">
                <a16:creationId xmlns:a16="http://schemas.microsoft.com/office/drawing/2014/main" id="{96032306-5EF8-64B5-2BF8-40D1410A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72" y="1692002"/>
            <a:ext cx="24638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49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057861-9A65-94E2-5C63-5B4B4D8887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DD3A7A-BBC2-C7E4-8157-CF27002946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10" name="Zástupný obsah 9" descr="Obsah obrázku diagram, design&#10;&#10;Popis byl vytvořen automaticky">
            <a:extLst>
              <a:ext uri="{FF2B5EF4-FFF2-40B4-BE49-F238E27FC236}">
                <a16:creationId xmlns:a16="http://schemas.microsoft.com/office/drawing/2014/main" id="{2ECCC3AB-3548-F790-9F8E-1CA545796B2A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60" y="641350"/>
            <a:ext cx="7409667" cy="5140325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454F22D-81DF-5E59-681A-67372EB6800F}"/>
              </a:ext>
            </a:extLst>
          </p:cNvPr>
          <p:cNvSpPr txBox="1"/>
          <p:nvPr/>
        </p:nvSpPr>
        <p:spPr>
          <a:xfrm>
            <a:off x="812899" y="49442"/>
            <a:ext cx="4719754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800" i="1" dirty="0">
                <a:latin typeface="+mn-lt"/>
              </a:rPr>
              <a:t>původce: </a:t>
            </a:r>
            <a:r>
              <a:rPr lang="cs-CZ" sz="2800" i="1" dirty="0" err="1">
                <a:latin typeface="+mn-lt"/>
              </a:rPr>
              <a:t>Toxoplasma</a:t>
            </a:r>
            <a:r>
              <a:rPr lang="cs-CZ" sz="2800" i="1" dirty="0">
                <a:latin typeface="+mn-lt"/>
              </a:rPr>
              <a:t> </a:t>
            </a:r>
            <a:r>
              <a:rPr lang="cs-CZ" sz="2800" i="1" dirty="0" err="1">
                <a:latin typeface="+mn-lt"/>
              </a:rPr>
              <a:t>gondii</a:t>
            </a:r>
            <a:endParaRPr lang="cs-CZ" sz="2800" i="1" dirty="0">
              <a:latin typeface="+mn-lt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CEB5FAE-9C4C-73FB-3F33-CA2363E350B9}"/>
              </a:ext>
            </a:extLst>
          </p:cNvPr>
          <p:cNvSpPr txBox="1"/>
          <p:nvPr/>
        </p:nvSpPr>
        <p:spPr>
          <a:xfrm>
            <a:off x="8063746" y="195025"/>
            <a:ext cx="4070626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err="1">
                <a:latin typeface="+mn-lt"/>
              </a:rPr>
              <a:t>bradyzoiti</a:t>
            </a:r>
            <a:r>
              <a:rPr lang="cs-CZ" sz="2000" dirty="0">
                <a:latin typeface="+mn-lt"/>
              </a:rPr>
              <a:t> – intracelulární klidové formy</a:t>
            </a:r>
          </a:p>
          <a:p>
            <a:pPr algn="l"/>
            <a:r>
              <a:rPr lang="cs-CZ" sz="2000" dirty="0" err="1">
                <a:latin typeface="+mn-lt"/>
              </a:rPr>
              <a:t>nejč</a:t>
            </a:r>
            <a:r>
              <a:rPr lang="cs-CZ" sz="2000" dirty="0">
                <a:latin typeface="+mn-lt"/>
              </a:rPr>
              <a:t>. ve tkáních – CNS, svalstvo</a:t>
            </a:r>
          </a:p>
          <a:p>
            <a:pPr algn="l"/>
            <a:r>
              <a:rPr lang="cs-CZ" sz="2000" dirty="0">
                <a:latin typeface="+mn-lt"/>
              </a:rPr>
              <a:t>nákaza – pozřením syrového masa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14A32EED-EAF4-B0FF-1AA1-B5322E91F1C0}"/>
                  </a:ext>
                </a:extLst>
              </p14:cNvPr>
              <p14:cNvContentPartPr/>
              <p14:nvPr/>
            </p14:nvContentPartPr>
            <p14:xfrm>
              <a:off x="8474093" y="1113453"/>
              <a:ext cx="233640" cy="72864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14A32EED-EAF4-B0FF-1AA1-B5322E91F1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7973" y="1107333"/>
                <a:ext cx="245880" cy="74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Skupina 17">
            <a:extLst>
              <a:ext uri="{FF2B5EF4-FFF2-40B4-BE49-F238E27FC236}">
                <a16:creationId xmlns:a16="http://schemas.microsoft.com/office/drawing/2014/main" id="{BF24E046-A523-9A53-AE4B-0F1ED4C486B7}"/>
              </a:ext>
            </a:extLst>
          </p:cNvPr>
          <p:cNvGrpSpPr/>
          <p:nvPr/>
        </p:nvGrpSpPr>
        <p:grpSpPr>
          <a:xfrm>
            <a:off x="5116373" y="929133"/>
            <a:ext cx="2795040" cy="506160"/>
            <a:chOff x="5116373" y="929133"/>
            <a:chExt cx="2795040" cy="50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F8C6C64B-FA06-EB6F-11DE-BE763411BA3B}"/>
                    </a:ext>
                  </a:extLst>
                </p14:cNvPr>
                <p14:cNvContentPartPr/>
                <p14:nvPr/>
              </p14:nvContentPartPr>
              <p14:xfrm>
                <a:off x="5116373" y="929133"/>
                <a:ext cx="2795040" cy="38232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F8C6C64B-FA06-EB6F-11DE-BE763411BA3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10253" y="923013"/>
                  <a:ext cx="28072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Rukopis 16">
                  <a:extLst>
                    <a:ext uri="{FF2B5EF4-FFF2-40B4-BE49-F238E27FC236}">
                      <a16:creationId xmlns:a16="http://schemas.microsoft.com/office/drawing/2014/main" id="{51BA7F38-4FF1-21CB-8E1D-181D5185887B}"/>
                    </a:ext>
                  </a:extLst>
                </p14:cNvPr>
                <p14:cNvContentPartPr/>
                <p14:nvPr/>
              </p14:nvContentPartPr>
              <p14:xfrm>
                <a:off x="5116373" y="1130733"/>
                <a:ext cx="244080" cy="304560"/>
              </p14:xfrm>
            </p:contentPart>
          </mc:Choice>
          <mc:Fallback xmlns="">
            <p:pic>
              <p:nvPicPr>
                <p:cNvPr id="17" name="Rukopis 16">
                  <a:extLst>
                    <a:ext uri="{FF2B5EF4-FFF2-40B4-BE49-F238E27FC236}">
                      <a16:creationId xmlns:a16="http://schemas.microsoft.com/office/drawing/2014/main" id="{51BA7F38-4FF1-21CB-8E1D-181D5185887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10253" y="1124613"/>
                  <a:ext cx="256320" cy="31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E4F5EAC2-AC5F-38D7-9101-772001708C6C}"/>
              </a:ext>
            </a:extLst>
          </p:cNvPr>
          <p:cNvGrpSpPr/>
          <p:nvPr/>
        </p:nvGrpSpPr>
        <p:grpSpPr>
          <a:xfrm>
            <a:off x="7047413" y="1091133"/>
            <a:ext cx="982440" cy="1949760"/>
            <a:chOff x="7047413" y="1091133"/>
            <a:chExt cx="982440" cy="194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Rukopis 18">
                  <a:extLst>
                    <a:ext uri="{FF2B5EF4-FFF2-40B4-BE49-F238E27FC236}">
                      <a16:creationId xmlns:a16="http://schemas.microsoft.com/office/drawing/2014/main" id="{15D6E52F-067D-072A-587B-E3FEE625D80F}"/>
                    </a:ext>
                  </a:extLst>
                </p14:cNvPr>
                <p14:cNvContentPartPr/>
                <p14:nvPr/>
              </p14:nvContentPartPr>
              <p14:xfrm>
                <a:off x="7085573" y="1091133"/>
                <a:ext cx="944280" cy="1925280"/>
              </p14:xfrm>
            </p:contentPart>
          </mc:Choice>
          <mc:Fallback xmlns="">
            <p:pic>
              <p:nvPicPr>
                <p:cNvPr id="19" name="Rukopis 18">
                  <a:extLst>
                    <a:ext uri="{FF2B5EF4-FFF2-40B4-BE49-F238E27FC236}">
                      <a16:creationId xmlns:a16="http://schemas.microsoft.com/office/drawing/2014/main" id="{15D6E52F-067D-072A-587B-E3FEE625D80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79453" y="1085013"/>
                  <a:ext cx="956520" cy="19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Rukopis 19">
                  <a:extLst>
                    <a:ext uri="{FF2B5EF4-FFF2-40B4-BE49-F238E27FC236}">
                      <a16:creationId xmlns:a16="http://schemas.microsoft.com/office/drawing/2014/main" id="{D717266B-6961-8BF3-8F33-2F06889E24D3}"/>
                    </a:ext>
                  </a:extLst>
                </p14:cNvPr>
                <p14:cNvContentPartPr/>
                <p14:nvPr/>
              </p14:nvContentPartPr>
              <p14:xfrm>
                <a:off x="7047413" y="2873133"/>
                <a:ext cx="204120" cy="167760"/>
              </p14:xfrm>
            </p:contentPart>
          </mc:Choice>
          <mc:Fallback xmlns="">
            <p:pic>
              <p:nvPicPr>
                <p:cNvPr id="20" name="Rukopis 19">
                  <a:extLst>
                    <a:ext uri="{FF2B5EF4-FFF2-40B4-BE49-F238E27FC236}">
                      <a16:creationId xmlns:a16="http://schemas.microsoft.com/office/drawing/2014/main" id="{D717266B-6961-8BF3-8F33-2F06889E24D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41293" y="2867013"/>
                  <a:ext cx="216360" cy="180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A523C5B-B18E-75F3-20EB-5E8D780F0255}"/>
              </a:ext>
            </a:extLst>
          </p:cNvPr>
          <p:cNvSpPr txBox="1"/>
          <p:nvPr/>
        </p:nvSpPr>
        <p:spPr>
          <a:xfrm>
            <a:off x="10072096" y="2568333"/>
            <a:ext cx="2035313" cy="2862322"/>
          </a:xfrm>
          <a:prstGeom prst="rect">
            <a:avLst/>
          </a:prstGeom>
          <a:solidFill>
            <a:srgbClr val="FFC000"/>
          </a:solidFill>
          <a:ln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>
                <a:latin typeface="+mn-lt"/>
              </a:rPr>
              <a:t>oocysty</a:t>
            </a:r>
            <a:r>
              <a:rPr lang="cs-CZ" sz="2000" dirty="0">
                <a:latin typeface="+mn-lt"/>
              </a:rPr>
              <a:t> – konečná forma pohlavního vývoje </a:t>
            </a:r>
            <a:r>
              <a:rPr lang="cs-CZ" sz="2000" dirty="0" err="1">
                <a:latin typeface="+mn-lt"/>
              </a:rPr>
              <a:t>T.g</a:t>
            </a:r>
            <a:r>
              <a:rPr lang="cs-CZ" sz="2000" dirty="0">
                <a:latin typeface="+mn-lt"/>
              </a:rPr>
              <a:t>. </a:t>
            </a:r>
            <a:r>
              <a:rPr lang="cs-CZ" sz="2000" b="1" dirty="0">
                <a:latin typeface="+mn-lt"/>
              </a:rPr>
              <a:t>pouze v trávicím </a:t>
            </a:r>
            <a:r>
              <a:rPr lang="cs-CZ" sz="2000" dirty="0">
                <a:latin typeface="+mn-lt"/>
              </a:rPr>
              <a:t>traktu</a:t>
            </a:r>
          </a:p>
          <a:p>
            <a:pPr algn="l"/>
            <a:r>
              <a:rPr lang="cs-CZ" sz="2000" dirty="0">
                <a:latin typeface="+mn-lt"/>
              </a:rPr>
              <a:t>kočkovitých šelem </a:t>
            </a:r>
          </a:p>
          <a:p>
            <a:pPr algn="l"/>
            <a:r>
              <a:rPr lang="cs-CZ" sz="2000" b="1" dirty="0">
                <a:latin typeface="+mn-lt"/>
              </a:rPr>
              <a:t>infekční forma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A09D35A2-EF88-5752-4D84-F53F4381D129}"/>
                  </a:ext>
                </a:extLst>
              </p14:cNvPr>
              <p14:cNvContentPartPr/>
              <p14:nvPr/>
            </p14:nvContentPartPr>
            <p14:xfrm>
              <a:off x="8777933" y="4326453"/>
              <a:ext cx="1293840" cy="55800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A09D35A2-EF88-5752-4D84-F53F4381D12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71813" y="4320333"/>
                <a:ext cx="1306080" cy="57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Skupina 25">
            <a:extLst>
              <a:ext uri="{FF2B5EF4-FFF2-40B4-BE49-F238E27FC236}">
                <a16:creationId xmlns:a16="http://schemas.microsoft.com/office/drawing/2014/main" id="{7A9BCBCF-DE8B-48FD-22A9-D683A558879D}"/>
              </a:ext>
            </a:extLst>
          </p:cNvPr>
          <p:cNvGrpSpPr/>
          <p:nvPr/>
        </p:nvGrpSpPr>
        <p:grpSpPr>
          <a:xfrm>
            <a:off x="8169173" y="324333"/>
            <a:ext cx="90720" cy="179640"/>
            <a:chOff x="8169173" y="324333"/>
            <a:chExt cx="9072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4" name="Rukopis 23">
                  <a:extLst>
                    <a:ext uri="{FF2B5EF4-FFF2-40B4-BE49-F238E27FC236}">
                      <a16:creationId xmlns:a16="http://schemas.microsoft.com/office/drawing/2014/main" id="{80DA2FA4-D402-079A-9C36-70836841C61E}"/>
                    </a:ext>
                  </a:extLst>
                </p14:cNvPr>
                <p14:cNvContentPartPr/>
                <p14:nvPr/>
              </p14:nvContentPartPr>
              <p14:xfrm>
                <a:off x="8259533" y="503613"/>
                <a:ext cx="360" cy="360"/>
              </p14:xfrm>
            </p:contentPart>
          </mc:Choice>
          <mc:Fallback xmlns="">
            <p:pic>
              <p:nvPicPr>
                <p:cNvPr id="24" name="Rukopis 23">
                  <a:extLst>
                    <a:ext uri="{FF2B5EF4-FFF2-40B4-BE49-F238E27FC236}">
                      <a16:creationId xmlns:a16="http://schemas.microsoft.com/office/drawing/2014/main" id="{80DA2FA4-D402-079A-9C36-70836841C61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253413" y="49749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5" name="Rukopis 24">
                  <a:extLst>
                    <a:ext uri="{FF2B5EF4-FFF2-40B4-BE49-F238E27FC236}">
                      <a16:creationId xmlns:a16="http://schemas.microsoft.com/office/drawing/2014/main" id="{C6B51363-DF20-9C47-A893-425077C0CDA2}"/>
                    </a:ext>
                  </a:extLst>
                </p14:cNvPr>
                <p14:cNvContentPartPr/>
                <p14:nvPr/>
              </p14:nvContentPartPr>
              <p14:xfrm>
                <a:off x="8169173" y="324333"/>
                <a:ext cx="360" cy="360"/>
              </p14:xfrm>
            </p:contentPart>
          </mc:Choice>
          <mc:Fallback xmlns="">
            <p:pic>
              <p:nvPicPr>
                <p:cNvPr id="25" name="Rukopis 24">
                  <a:extLst>
                    <a:ext uri="{FF2B5EF4-FFF2-40B4-BE49-F238E27FC236}">
                      <a16:creationId xmlns:a16="http://schemas.microsoft.com/office/drawing/2014/main" id="{C6B51363-DF20-9C47-A893-425077C0CDA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163053" y="31821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D6E3A14-CF73-ECE5-DEE4-E8401520162A}"/>
              </a:ext>
            </a:extLst>
          </p:cNvPr>
          <p:cNvSpPr txBox="1"/>
          <p:nvPr/>
        </p:nvSpPr>
        <p:spPr>
          <a:xfrm>
            <a:off x="13601" y="1365039"/>
            <a:ext cx="308289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t</a:t>
            </a:r>
            <a:r>
              <a:rPr lang="cs-CZ" sz="1800" b="1" dirty="0" err="1">
                <a:latin typeface="+mn-lt"/>
              </a:rPr>
              <a:t>achyzoiti</a:t>
            </a:r>
            <a:r>
              <a:rPr lang="cs-CZ" sz="1800" dirty="0">
                <a:latin typeface="+mn-lt"/>
              </a:rPr>
              <a:t> – aktivní formy</a:t>
            </a:r>
          </a:p>
          <a:p>
            <a:pPr algn="l"/>
            <a:r>
              <a:rPr lang="cs-CZ" sz="1800" dirty="0">
                <a:latin typeface="+mn-lt"/>
              </a:rPr>
              <a:t>v tělních tekutinách hostitelů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0471D82B-8A3B-B0DF-7EFF-A693029A7C25}"/>
              </a:ext>
            </a:extLst>
          </p:cNvPr>
          <p:cNvSpPr txBox="1"/>
          <p:nvPr/>
        </p:nvSpPr>
        <p:spPr>
          <a:xfrm>
            <a:off x="84591" y="2457694"/>
            <a:ext cx="3947337" cy="39703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nakažená kočka vylučuje oocysty trusem, oocysty se stávají infekční po několika hodinách ve vnějším prostředí</a:t>
            </a:r>
          </a:p>
          <a:p>
            <a:pPr algn="l"/>
            <a:r>
              <a:rPr lang="cs-CZ" sz="2800" dirty="0">
                <a:latin typeface="+mn-lt"/>
              </a:rPr>
              <a:t>velmi odolné – přežívají až 18 měsíců, ve vodě déle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8B3FFDD-E965-885D-EE80-D836972DC432}"/>
              </a:ext>
            </a:extLst>
          </p:cNvPr>
          <p:cNvSpPr txBox="1"/>
          <p:nvPr/>
        </p:nvSpPr>
        <p:spPr>
          <a:xfrm>
            <a:off x="4116603" y="5312340"/>
            <a:ext cx="4532365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pozřením oocyst se infikují člověk a jiná zvířata, především přežvýkavci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Rukopis 29">
                <a:extLst>
                  <a:ext uri="{FF2B5EF4-FFF2-40B4-BE49-F238E27FC236}">
                    <a16:creationId xmlns:a16="http://schemas.microsoft.com/office/drawing/2014/main" id="{7A286EFE-A64C-400C-0F35-243633085435}"/>
                  </a:ext>
                </a:extLst>
              </p14:cNvPr>
              <p14:cNvContentPartPr/>
              <p14:nvPr/>
            </p14:nvContentPartPr>
            <p14:xfrm>
              <a:off x="4477013" y="4594293"/>
              <a:ext cx="3727800" cy="363600"/>
            </p14:xfrm>
          </p:contentPart>
        </mc:Choice>
        <mc:Fallback xmlns="">
          <p:pic>
            <p:nvPicPr>
              <p:cNvPr id="30" name="Rukopis 29">
                <a:extLst>
                  <a:ext uri="{FF2B5EF4-FFF2-40B4-BE49-F238E27FC236}">
                    <a16:creationId xmlns:a16="http://schemas.microsoft.com/office/drawing/2014/main" id="{7A286EFE-A64C-400C-0F35-24363308543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70893" y="4588173"/>
                <a:ext cx="374004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Rukopis 30">
                <a:extLst>
                  <a:ext uri="{FF2B5EF4-FFF2-40B4-BE49-F238E27FC236}">
                    <a16:creationId xmlns:a16="http://schemas.microsoft.com/office/drawing/2014/main" id="{E7F67EB4-FFF0-A182-E09A-5481A09AB4AC}"/>
                  </a:ext>
                </a:extLst>
              </p14:cNvPr>
              <p14:cNvContentPartPr/>
              <p14:nvPr/>
            </p14:nvContentPartPr>
            <p14:xfrm>
              <a:off x="7858493" y="4480533"/>
              <a:ext cx="375480" cy="315000"/>
            </p14:xfrm>
          </p:contentPart>
        </mc:Choice>
        <mc:Fallback xmlns="">
          <p:pic>
            <p:nvPicPr>
              <p:cNvPr id="31" name="Rukopis 30">
                <a:extLst>
                  <a:ext uri="{FF2B5EF4-FFF2-40B4-BE49-F238E27FC236}">
                    <a16:creationId xmlns:a16="http://schemas.microsoft.com/office/drawing/2014/main" id="{E7F67EB4-FFF0-A182-E09A-5481A09AB4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52373" y="4474413"/>
                <a:ext cx="387720" cy="32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7487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518F02-6735-0C85-E598-F3A1C24AB5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2700F8-065B-479E-1E69-41AD9026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dirty="0" err="1"/>
              <a:t>Toxoplasmóza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85A678B-3B95-6EBB-E07A-D23A6F915FD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Autofit/>
          </a:bodyPr>
          <a:lstStyle/>
          <a:p>
            <a:pPr marL="720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2400" b="1" dirty="0"/>
              <a:t>Přenos: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konzumací syrového nebo polosyrového masa infikovaných zvířat (</a:t>
            </a:r>
            <a:r>
              <a:rPr lang="cs-CZ" dirty="0" err="1"/>
              <a:t>nejč.přežvýkavci</a:t>
            </a:r>
            <a:r>
              <a:rPr lang="cs-CZ" dirty="0"/>
              <a:t>)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cs-CZ" sz="2000" dirty="0"/>
              <a:t>ochutnávání syrového masa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cs-CZ" sz="2000" dirty="0"/>
              <a:t>tatarský biftek..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konzumace kontaminovaného ovoce či zeleniny, vody, nepasterovaného mléka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manipulací s kočičími </a:t>
            </a:r>
            <a:r>
              <a:rPr lang="cs-CZ" dirty="0" err="1"/>
              <a:t>faeces</a:t>
            </a:r>
            <a:endParaRPr lang="cs-CZ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manipulace s kontaminovanou zeminou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dirty="0" err="1"/>
              <a:t>transplacentárně</a:t>
            </a:r>
            <a:endParaRPr lang="cs-CZ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cs-CZ" dirty="0"/>
          </a:p>
        </p:txBody>
      </p:sp>
      <p:pic>
        <p:nvPicPr>
          <p:cNvPr id="7" name="Obrázek 6" descr="Obsah obrázku jídlo, talíř, přísada, Kuchyně&#10;&#10;Popis byl vytvořen automaticky">
            <a:extLst>
              <a:ext uri="{FF2B5EF4-FFF2-40B4-BE49-F238E27FC236}">
                <a16:creationId xmlns:a16="http://schemas.microsoft.com/office/drawing/2014/main" id="{E0643EEA-56DD-C4D6-A92C-20E96F8E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017" r="7023" b="2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C456A09-9BC0-1822-D7DF-C54651C10AA6}"/>
              </a:ext>
            </a:extLst>
          </p:cNvPr>
          <p:cNvSpPr txBox="1"/>
          <p:nvPr/>
        </p:nvSpPr>
        <p:spPr>
          <a:xfrm>
            <a:off x="9048820" y="5641448"/>
            <a:ext cx="242245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latin typeface="+mn-lt"/>
                <a:hlinkClick r:id="rId3" tooltip="https://cs.wikipedia.org/wiki/Tatarsk%C3%BD_bifte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  <a:latin typeface="+mn-lt"/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latin typeface="+mn-lt"/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770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0B4A34-CDD8-4BE8-F07B-B191F488C4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6F14B8-F4E1-8185-DC5B-F4D4A4D213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694E971-CF76-48F4-1BA7-85B61E96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formy infekce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EF6BFEE-5B3C-652D-599D-7BA049442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akutní získaná – nejčastěji lymfadenopatie, příznaky podobné chřipce</a:t>
            </a:r>
          </a:p>
          <a:p>
            <a:r>
              <a:rPr lang="cs-CZ" b="1" dirty="0"/>
              <a:t>kongenitální toxoplazmóza </a:t>
            </a:r>
            <a:r>
              <a:rPr lang="cs-CZ" dirty="0"/>
              <a:t>– nejrizikovější 10.-24. týden těhotenství</a:t>
            </a:r>
          </a:p>
          <a:p>
            <a:pPr lvl="1"/>
            <a:r>
              <a:rPr lang="cs-CZ" sz="2400" dirty="0"/>
              <a:t>1. trimestr – riziko fetální infekce malé, většinou abort</a:t>
            </a:r>
          </a:p>
          <a:p>
            <a:pPr lvl="1"/>
            <a:r>
              <a:rPr lang="cs-CZ" sz="2400" dirty="0"/>
              <a:t>2. trimestr – hypotrofie plodu, předčasný porod, postižení různých systémů, různé závažnosti, nejčastěji postižení mozku, zraku, sluchu či jiných systémů</a:t>
            </a:r>
          </a:p>
          <a:p>
            <a:pPr lvl="1"/>
            <a:r>
              <a:rPr lang="cs-CZ" sz="2400" dirty="0"/>
              <a:t>3. trimestr – riziko fet. infekce vysoké, následky mírné – </a:t>
            </a:r>
            <a:r>
              <a:rPr lang="cs-CZ" sz="2400" dirty="0" err="1"/>
              <a:t>nejč</a:t>
            </a:r>
            <a:r>
              <a:rPr lang="cs-CZ" sz="2400" dirty="0"/>
              <a:t>. s několikaletou latencí </a:t>
            </a:r>
            <a:r>
              <a:rPr lang="cs-CZ" sz="2400" dirty="0" err="1"/>
              <a:t>chorioretinitida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7792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9F2832-E914-3163-0C0A-908DA3DB23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FCF0A2-BAB2-3492-F9ED-E052C3FAB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A51473A-76BF-4028-8347-9103ECDD5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Prevence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A9A8079-D5A7-0746-DF10-01C12D730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98037" cy="4139998"/>
          </a:xfrm>
        </p:spPr>
        <p:txBody>
          <a:bodyPr/>
          <a:lstStyle/>
          <a:p>
            <a:r>
              <a:rPr lang="cs-CZ" dirty="0"/>
              <a:t>dodržování základních pravidel při manipulaci s živočišnými potravinami</a:t>
            </a:r>
          </a:p>
          <a:p>
            <a:r>
              <a:rPr lang="cs-CZ" dirty="0"/>
              <a:t>řádná tepelná úprava masa</a:t>
            </a:r>
          </a:p>
          <a:p>
            <a:r>
              <a:rPr lang="cs-CZ" dirty="0"/>
              <a:t>omývání produktů ze zahrady</a:t>
            </a:r>
          </a:p>
          <a:p>
            <a:r>
              <a:rPr lang="cs-CZ" dirty="0"/>
              <a:t>hygiena rukou</a:t>
            </a:r>
          </a:p>
          <a:p>
            <a:r>
              <a:rPr lang="cs-CZ" dirty="0"/>
              <a:t>ochrana dětských pískovišť před kočičími výkaly</a:t>
            </a:r>
          </a:p>
          <a:p>
            <a:r>
              <a:rPr lang="cs-CZ" dirty="0"/>
              <a:t>edukace těhotných – v případě kočky v domácnosti nabízí gynekologové v poradnách vyšetření protilátek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8" descr="Obsah obrázku oblečení, venku, osoba, mateřství&#10;&#10;Popis byl vytvořen automaticky">
            <a:extLst>
              <a:ext uri="{FF2B5EF4-FFF2-40B4-BE49-F238E27FC236}">
                <a16:creationId xmlns:a16="http://schemas.microsoft.com/office/drawing/2014/main" id="{00EE8EAD-EDD3-1FA4-87CB-D1A2E7467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18037" y="377470"/>
            <a:ext cx="48514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82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B5DC17-8940-B62F-99FC-5D114E644E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7FB85BE-F4E0-858C-6549-83FF040F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Helmintózy</a:t>
            </a:r>
            <a:r>
              <a:rPr lang="cs-CZ" dirty="0"/>
              <a:t> - </a:t>
            </a:r>
            <a:r>
              <a:rPr lang="cs-CZ" dirty="0" err="1"/>
              <a:t>teniázy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06B60A0-5C7A-D21D-5982-7F0008B48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445998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/>
              <a:t>onemocnění tasemnicemi, v našich podmínkách </a:t>
            </a:r>
            <a:r>
              <a:rPr lang="cs-CZ" sz="2400" b="1" dirty="0" err="1"/>
              <a:t>nejč</a:t>
            </a:r>
            <a:r>
              <a:rPr lang="cs-CZ" sz="2400" b="1" dirty="0"/>
              <a:t>.</a:t>
            </a:r>
          </a:p>
          <a:p>
            <a:pPr marL="72000" indent="0">
              <a:buNone/>
            </a:pPr>
            <a:r>
              <a:rPr lang="cs-CZ" sz="2400" b="1" dirty="0"/>
              <a:t>původce:</a:t>
            </a:r>
          </a:p>
          <a:p>
            <a:pPr marL="72000" indent="0">
              <a:buNone/>
            </a:pPr>
            <a:r>
              <a:rPr lang="cs-CZ" sz="2400" i="1" dirty="0" err="1"/>
              <a:t>Taenia</a:t>
            </a:r>
            <a:r>
              <a:rPr lang="cs-CZ" sz="2400" i="1" dirty="0"/>
              <a:t> </a:t>
            </a:r>
            <a:r>
              <a:rPr lang="cs-CZ" sz="2400" i="1" dirty="0" err="1"/>
              <a:t>saginata</a:t>
            </a:r>
            <a:r>
              <a:rPr lang="cs-CZ" sz="2400" i="1" dirty="0"/>
              <a:t> – délka 3-10m, </a:t>
            </a:r>
            <a:r>
              <a:rPr lang="cs-CZ" sz="2400" dirty="0"/>
              <a:t>mezihostitel </a:t>
            </a:r>
            <a:r>
              <a:rPr lang="cs-CZ" sz="2400" b="1" dirty="0"/>
              <a:t>skot </a:t>
            </a:r>
          </a:p>
          <a:p>
            <a:pPr marL="72000" indent="0">
              <a:buNone/>
            </a:pPr>
            <a:r>
              <a:rPr lang="cs-CZ" sz="2400" i="1" dirty="0" err="1"/>
              <a:t>Taenia</a:t>
            </a:r>
            <a:r>
              <a:rPr lang="cs-CZ" sz="2400" i="1" dirty="0"/>
              <a:t> </a:t>
            </a:r>
            <a:r>
              <a:rPr lang="cs-CZ" sz="2400" i="1" dirty="0" err="1"/>
              <a:t>solium</a:t>
            </a:r>
            <a:r>
              <a:rPr lang="cs-CZ" sz="2400" i="1" dirty="0"/>
              <a:t> – délka 2-4m, </a:t>
            </a:r>
            <a:r>
              <a:rPr lang="cs-CZ" sz="2400" dirty="0"/>
              <a:t>mezihostitel </a:t>
            </a:r>
            <a:r>
              <a:rPr lang="cs-CZ" sz="2400" b="1" dirty="0"/>
              <a:t>prase domácí a divoké</a:t>
            </a:r>
          </a:p>
          <a:p>
            <a:pPr marL="72000" indent="0">
              <a:buNone/>
            </a:pPr>
            <a:r>
              <a:rPr lang="cs-CZ" sz="2400" b="1" dirty="0"/>
              <a:t>přenos</a:t>
            </a:r>
            <a:r>
              <a:rPr lang="cs-CZ" sz="2400" dirty="0"/>
              <a:t>:</a:t>
            </a:r>
          </a:p>
          <a:p>
            <a:pPr marL="72000" indent="0">
              <a:buNone/>
            </a:pPr>
            <a:r>
              <a:rPr lang="cs-CZ" sz="2400" dirty="0"/>
              <a:t>konzumací nedostatečně tepelně upraveného masa nebo vnitřností obsahujícího boubele</a:t>
            </a:r>
          </a:p>
          <a:p>
            <a:pPr marL="72000" indent="0">
              <a:buNone/>
            </a:pPr>
            <a:r>
              <a:rPr lang="cs-CZ" sz="2400" b="1" dirty="0"/>
              <a:t>klinicky</a:t>
            </a:r>
            <a:r>
              <a:rPr lang="cs-CZ" sz="2400" dirty="0"/>
              <a:t> většinou bezpříznakové nebo hubnutí, průjem, zácpa</a:t>
            </a:r>
          </a:p>
          <a:p>
            <a:pPr marL="72000" indent="0">
              <a:buNone/>
            </a:pPr>
            <a:r>
              <a:rPr lang="cs-CZ" sz="2400" b="1" dirty="0"/>
              <a:t>ID</a:t>
            </a:r>
            <a:r>
              <a:rPr lang="cs-CZ" sz="2400" dirty="0"/>
              <a:t>: cca 2-3 měsíce </a:t>
            </a:r>
          </a:p>
          <a:p>
            <a:pPr marL="72000" indent="0">
              <a:buNone/>
            </a:pPr>
            <a:r>
              <a:rPr lang="cs-CZ" sz="2400" dirty="0"/>
              <a:t>      tasemnice může přežívat ve střevě řadu let</a:t>
            </a:r>
          </a:p>
        </p:txBody>
      </p:sp>
    </p:spTree>
    <p:extLst>
      <p:ext uri="{BB962C8B-B14F-4D97-AF65-F5344CB8AC3E}">
        <p14:creationId xmlns:p14="http://schemas.microsoft.com/office/powerpoint/2010/main" val="4226411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2CA268-AAF3-3532-58FB-FFB7D7CEFC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 CDC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B8F33A-16F5-23DC-B4C1-B9F3C939AF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11" name="Zástupný obsah 10" descr="Obsah obrázku text, dobytek, kresba, diagram&#10;&#10;Popis byl vytvořen automaticky">
            <a:extLst>
              <a:ext uri="{FF2B5EF4-FFF2-40B4-BE49-F238E27FC236}">
                <a16:creationId xmlns:a16="http://schemas.microsoft.com/office/drawing/2014/main" id="{620C63DB-1301-C9A1-55F0-1A7808D0C34B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32322" y="692150"/>
            <a:ext cx="6528943" cy="5140325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5EAAF7C-B9EA-D382-E4BD-040E6DCAB4CF}"/>
              </a:ext>
            </a:extLst>
          </p:cNvPr>
          <p:cNvSpPr txBox="1"/>
          <p:nvPr/>
        </p:nvSpPr>
        <p:spPr>
          <a:xfrm>
            <a:off x="2832322" y="5832475"/>
            <a:ext cx="6528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courses.lumenlearning.com/suny-osbiology2e/chapter/superphylum-lophotrochozoa-flatworms-rotifers-and-nemerteans/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/3.0/"/>
              </a:rPr>
              <a:t>CC BY</a:t>
            </a:r>
            <a:endParaRPr lang="cs-CZ" sz="90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F461B8F-81B7-3248-6C82-729C4CB890C8}"/>
              </a:ext>
            </a:extLst>
          </p:cNvPr>
          <p:cNvSpPr txBox="1"/>
          <p:nvPr/>
        </p:nvSpPr>
        <p:spPr>
          <a:xfrm>
            <a:off x="5818910" y="271473"/>
            <a:ext cx="1266693" cy="523220"/>
          </a:xfrm>
          <a:prstGeom prst="rect">
            <a:avLst/>
          </a:prstGeom>
          <a:noFill/>
          <a:ln w="38100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boubel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5645601-0CA5-909B-52D7-11BE5050F573}"/>
              </a:ext>
            </a:extLst>
          </p:cNvPr>
          <p:cNvSpPr txBox="1"/>
          <p:nvPr/>
        </p:nvSpPr>
        <p:spPr>
          <a:xfrm>
            <a:off x="7664334" y="1512917"/>
            <a:ext cx="4362092" cy="523220"/>
          </a:xfrm>
          <a:prstGeom prst="rect">
            <a:avLst/>
          </a:prstGeom>
          <a:noFill/>
          <a:ln w="38100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člověk – definitivní hostitel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56B405F-3689-BA55-7CB4-63F5D6FB80EC}"/>
              </a:ext>
            </a:extLst>
          </p:cNvPr>
          <p:cNvSpPr txBox="1"/>
          <p:nvPr/>
        </p:nvSpPr>
        <p:spPr>
          <a:xfrm>
            <a:off x="720000" y="2156912"/>
            <a:ext cx="2161309" cy="523220"/>
          </a:xfrm>
          <a:prstGeom prst="rect">
            <a:avLst/>
          </a:prstGeom>
          <a:noFill/>
          <a:ln w="38100">
            <a:solidFill>
              <a:srgbClr val="0000D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mezihostitel</a:t>
            </a:r>
          </a:p>
        </p:txBody>
      </p:sp>
    </p:spTree>
    <p:extLst>
      <p:ext uri="{BB962C8B-B14F-4D97-AF65-F5344CB8AC3E}">
        <p14:creationId xmlns:p14="http://schemas.microsoft.com/office/powerpoint/2010/main" val="4161212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DE17D1-38F7-4CBF-FF76-230908230B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Zdroj: ISIN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168412-C385-9C50-732A-3D0F196D5D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FB49177C-0927-8B46-403E-5373E7107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Parazitární infekce hlášené v ČR</a:t>
            </a:r>
          </a:p>
        </p:txBody>
      </p:sp>
      <p:graphicFrame>
        <p:nvGraphicFramePr>
          <p:cNvPr id="11" name="Zástupný obsah 10">
            <a:extLst>
              <a:ext uri="{FF2B5EF4-FFF2-40B4-BE49-F238E27FC236}">
                <a16:creationId xmlns:a16="http://schemas.microsoft.com/office/drawing/2014/main" id="{DE418F56-9973-1FE0-1889-AD3C89E083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924792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6840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EB771C-31CB-4BEB-4F90-14DABE1ECA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69382" y="6228000"/>
            <a:ext cx="7920000" cy="252000"/>
          </a:xfrm>
        </p:spPr>
        <p:txBody>
          <a:bodyPr/>
          <a:lstStyle/>
          <a:p>
            <a:r>
              <a:rPr lang="cs-CZ" dirty="0" err="1"/>
              <a:t>Zdroj:WHO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7FA4B3-B529-1380-59B3-9F5BB16F14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pic>
        <p:nvPicPr>
          <p:cNvPr id="6" name="Zástupný obsah 5" descr="Obsah obrázku text, mapa&#10;&#10;Popis byl vytvořen automaticky">
            <a:extLst>
              <a:ext uri="{FF2B5EF4-FFF2-40B4-BE49-F238E27FC236}">
                <a16:creationId xmlns:a16="http://schemas.microsoft.com/office/drawing/2014/main" id="{42911A3B-12A4-13A7-E4B9-14960A2BE5DD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35" y="713921"/>
            <a:ext cx="8149118" cy="5140325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AF13886-C002-67EA-F74B-A3E6874B9D18}"/>
              </a:ext>
            </a:extLst>
          </p:cNvPr>
          <p:cNvSpPr txBox="1"/>
          <p:nvPr/>
        </p:nvSpPr>
        <p:spPr>
          <a:xfrm>
            <a:off x="10001036" y="1143000"/>
            <a:ext cx="1556657" cy="18158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v ČR jednotky případů ročně</a:t>
            </a:r>
          </a:p>
        </p:txBody>
      </p:sp>
    </p:spTree>
    <p:extLst>
      <p:ext uri="{BB962C8B-B14F-4D97-AF65-F5344CB8AC3E}">
        <p14:creationId xmlns:p14="http://schemas.microsoft.com/office/powerpoint/2010/main" val="3890865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9F2832-E914-3163-0C0A-908DA3DB23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FCF0A2-BAB2-3492-F9ED-E052C3FAB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A51473A-76BF-4028-8347-9103ECDD5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Prevence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A9A8079-D5A7-0746-DF10-01C12D730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dodržování základních pravidel při manipulaci s živočišnými potravinami</a:t>
            </a:r>
          </a:p>
          <a:p>
            <a:r>
              <a:rPr lang="cs-CZ" dirty="0"/>
              <a:t>řádná tepelná úprava masa (uzení nebo nakládání masa boubele nelikviduje!)</a:t>
            </a:r>
          </a:p>
          <a:p>
            <a:r>
              <a:rPr lang="cs-CZ" dirty="0"/>
              <a:t>maso se doporučuje zamrazit na několik dní na 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-20 °C – zničí boubele</a:t>
            </a:r>
            <a:endParaRPr lang="cs-CZ" dirty="0"/>
          </a:p>
          <a:p>
            <a:r>
              <a:rPr lang="cs-CZ" dirty="0"/>
              <a:t>omývání ovoce a zeleniny před konzumací</a:t>
            </a:r>
          </a:p>
          <a:p>
            <a:r>
              <a:rPr lang="cs-CZ" dirty="0"/>
              <a:t>důsledná hygiena rukou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9818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CD92F6-A6F4-C01B-6F5A-C1D36BDBEF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6F0AF2-3062-6CDC-ED05-74ACD50BF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070B4B8-4410-D1CE-C28F-AAC9EB9E3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Helmintózy</a:t>
            </a:r>
            <a:r>
              <a:rPr lang="cs-CZ" dirty="0"/>
              <a:t> – </a:t>
            </a:r>
            <a:r>
              <a:rPr lang="cs-CZ" dirty="0" err="1"/>
              <a:t>Enterobius</a:t>
            </a:r>
            <a:r>
              <a:rPr lang="cs-CZ" dirty="0"/>
              <a:t> </a:t>
            </a:r>
            <a:r>
              <a:rPr lang="cs-CZ" dirty="0" err="1"/>
              <a:t>vermicularis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3406626-FD61-76E8-4F19-C63B3D7F3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celosvětový výskyt, u nás </a:t>
            </a:r>
            <a:r>
              <a:rPr lang="cs-CZ" b="1" dirty="0"/>
              <a:t>především v dětských kolektivech</a:t>
            </a:r>
          </a:p>
          <a:p>
            <a:r>
              <a:rPr lang="cs-CZ" dirty="0"/>
              <a:t>vývoj vajíček ve střevě, samička klade vajíčka do </a:t>
            </a:r>
            <a:r>
              <a:rPr lang="cs-CZ" dirty="0" err="1"/>
              <a:t>perianální</a:t>
            </a:r>
            <a:r>
              <a:rPr lang="cs-CZ" dirty="0"/>
              <a:t> oblasti – v noci, dozrávají ve vnějším prostředí</a:t>
            </a:r>
          </a:p>
          <a:p>
            <a:pPr marL="72000" indent="0">
              <a:buNone/>
            </a:pPr>
            <a:r>
              <a:rPr lang="cs-CZ" b="1" dirty="0"/>
              <a:t>zdroj:</a:t>
            </a:r>
            <a:r>
              <a:rPr lang="cs-CZ" dirty="0"/>
              <a:t> nakažené dítě vylučující vajíčka</a:t>
            </a:r>
          </a:p>
          <a:p>
            <a:pPr marL="72000" indent="0">
              <a:buNone/>
            </a:pPr>
            <a:r>
              <a:rPr lang="cs-CZ" b="1" dirty="0"/>
              <a:t>přenos:</a:t>
            </a:r>
            <a:r>
              <a:rPr lang="cs-CZ" dirty="0"/>
              <a:t> fekálně-orálně, kontaminovanou potravou</a:t>
            </a:r>
          </a:p>
          <a:p>
            <a:pPr marL="72000" indent="0">
              <a:buNone/>
            </a:pPr>
            <a:r>
              <a:rPr lang="cs-CZ" b="1" dirty="0"/>
              <a:t>opatření při výskytu</a:t>
            </a:r>
          </a:p>
          <a:p>
            <a:pPr marL="72000" indent="0">
              <a:buNone/>
            </a:pPr>
            <a:r>
              <a:rPr lang="cs-CZ" dirty="0" err="1"/>
              <a:t>přeléčení</a:t>
            </a:r>
            <a:r>
              <a:rPr lang="cs-CZ" dirty="0"/>
              <a:t> nemocného</a:t>
            </a:r>
          </a:p>
          <a:p>
            <a:pPr marL="72000" indent="0">
              <a:buNone/>
            </a:pPr>
            <a:r>
              <a:rPr lang="cs-CZ" dirty="0"/>
              <a:t>vyvaření osobního prádla, ložního prádla, ručníků</a:t>
            </a:r>
          </a:p>
          <a:p>
            <a:pPr marL="72000" indent="0">
              <a:buNone/>
            </a:pPr>
            <a:r>
              <a:rPr lang="cs-CZ" dirty="0"/>
              <a:t>dohlédnout na hygienu rukou u dětí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3114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CD9C2B-F0DA-F15E-10AB-4A6999F428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98E21E-8953-4C24-82E3-D34DD9E2AD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2A9FDB-CACD-FA4A-606B-7C560D13D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HELMINTÓZY – askarióza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7B77A8-D51E-B3B4-A747-FF7E52D00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535998"/>
          </a:xfrm>
        </p:spPr>
        <p:txBody>
          <a:bodyPr/>
          <a:lstStyle/>
          <a:p>
            <a:r>
              <a:rPr lang="cs-CZ" dirty="0"/>
              <a:t>nejčastější forma </a:t>
            </a:r>
            <a:r>
              <a:rPr lang="cs-CZ" b="1" dirty="0" err="1"/>
              <a:t>geohelmintózy</a:t>
            </a:r>
            <a:endParaRPr lang="cs-CZ" b="1" dirty="0"/>
          </a:p>
          <a:p>
            <a:r>
              <a:rPr lang="cs-CZ" dirty="0"/>
              <a:t>původce: </a:t>
            </a:r>
            <a:r>
              <a:rPr lang="cs-CZ" i="1" dirty="0" err="1"/>
              <a:t>Ascaris</a:t>
            </a:r>
            <a:r>
              <a:rPr lang="cs-CZ" i="1" dirty="0"/>
              <a:t> </a:t>
            </a:r>
            <a:r>
              <a:rPr lang="cs-CZ" i="1" dirty="0" err="1"/>
              <a:t>lumbricoides</a:t>
            </a:r>
            <a:r>
              <a:rPr lang="cs-CZ" i="1" dirty="0"/>
              <a:t> </a:t>
            </a:r>
            <a:r>
              <a:rPr lang="cs-CZ" dirty="0"/>
              <a:t>(škrkavka dětská), </a:t>
            </a:r>
            <a:r>
              <a:rPr lang="cs-CZ" dirty="0" err="1"/>
              <a:t>Nematoda</a:t>
            </a:r>
            <a:r>
              <a:rPr lang="cs-CZ" dirty="0"/>
              <a:t> (hlístice)</a:t>
            </a:r>
          </a:p>
          <a:p>
            <a:r>
              <a:rPr lang="cs-CZ" dirty="0"/>
              <a:t>zdroj: nemocný člověk – vylučuje vajíčka střevem</a:t>
            </a:r>
          </a:p>
          <a:p>
            <a:r>
              <a:rPr lang="cs-CZ" dirty="0"/>
              <a:t>přenos: alimentárně- kontaminovanou vodou, potravinami, předměty – hnojení lidskými výkaly, recyklace vody…</a:t>
            </a:r>
          </a:p>
          <a:p>
            <a:endParaRPr lang="cs-CZ" dirty="0"/>
          </a:p>
          <a:p>
            <a:r>
              <a:rPr lang="cs-CZ" dirty="0"/>
              <a:t>vajíčka přežívají až 10 let ve vnějším prostředí</a:t>
            </a:r>
          </a:p>
          <a:p>
            <a:r>
              <a:rPr lang="cs-CZ" dirty="0"/>
              <a:t>postižena celkem cca 1 miliarda osob na celém světě</a:t>
            </a:r>
          </a:p>
          <a:p>
            <a:r>
              <a:rPr lang="cs-CZ" dirty="0"/>
              <a:t>výskyt především subsaharská Afrika, Latinská Amerika, Asie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003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757DBC-F71D-F40E-4A10-4365EAFFB3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7DE724-4F9F-5832-8821-D723BD694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1EC2B10-2D69-0C88-269B-22ACD3FA4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Toxokaróza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A49C501-5A80-675F-79FB-C3D18CCC9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0"/>
            <a:ext cx="10753200" cy="4954713"/>
          </a:xfrm>
        </p:spPr>
        <p:txBody>
          <a:bodyPr/>
          <a:lstStyle/>
          <a:p>
            <a:r>
              <a:rPr lang="cs-CZ" dirty="0"/>
              <a:t>nejčastější onemocnění psů a koček přenosných na člověka</a:t>
            </a:r>
          </a:p>
          <a:p>
            <a:r>
              <a:rPr lang="cs-CZ" dirty="0"/>
              <a:t>celosvětový výskyt</a:t>
            </a:r>
          </a:p>
          <a:p>
            <a:r>
              <a:rPr lang="cs-CZ" dirty="0"/>
              <a:t>původce </a:t>
            </a:r>
            <a:r>
              <a:rPr lang="cs-CZ" i="1" dirty="0" err="1"/>
              <a:t>Toxocara</a:t>
            </a:r>
            <a:r>
              <a:rPr lang="cs-CZ" i="1" dirty="0"/>
              <a:t> </a:t>
            </a:r>
            <a:r>
              <a:rPr lang="cs-CZ" i="1" dirty="0" err="1"/>
              <a:t>canis</a:t>
            </a:r>
            <a:r>
              <a:rPr lang="cs-CZ" i="1" dirty="0"/>
              <a:t> a </a:t>
            </a:r>
            <a:r>
              <a:rPr lang="cs-CZ" i="1" dirty="0" err="1"/>
              <a:t>T.cati</a:t>
            </a:r>
            <a:endParaRPr lang="cs-CZ" i="1" dirty="0"/>
          </a:p>
          <a:p>
            <a:r>
              <a:rPr lang="cs-CZ" i="1" dirty="0"/>
              <a:t>zdroj: T. </a:t>
            </a:r>
            <a:r>
              <a:rPr lang="cs-CZ" i="1" dirty="0" err="1"/>
              <a:t>canis</a:t>
            </a:r>
            <a:r>
              <a:rPr lang="cs-CZ" i="1" dirty="0"/>
              <a:t> – pes a psovité šelmy – štěňata do 3m věku</a:t>
            </a:r>
          </a:p>
          <a:p>
            <a:pPr marL="72000" indent="0">
              <a:buNone/>
            </a:pPr>
            <a:r>
              <a:rPr lang="cs-CZ" i="1" dirty="0"/>
              <a:t>	   </a:t>
            </a:r>
            <a:r>
              <a:rPr lang="cs-CZ" i="1" dirty="0" err="1"/>
              <a:t>T.cati</a:t>
            </a:r>
            <a:r>
              <a:rPr lang="cs-CZ" i="1" dirty="0"/>
              <a:t> - kočka	</a:t>
            </a:r>
          </a:p>
          <a:p>
            <a:r>
              <a:rPr lang="cs-CZ" dirty="0"/>
              <a:t>kontaminace půdy vajíčky z výkalů psů a koček – vajíčka mohou být infekční roky</a:t>
            </a:r>
          </a:p>
          <a:p>
            <a:r>
              <a:rPr lang="cs-CZ" dirty="0"/>
              <a:t>vajíčky se mohou nakazit také ovce, drůbež, králíci – larvy škrkavek mohou být také v nedostatečně tepelně upraveném mase</a:t>
            </a:r>
          </a:p>
          <a:p>
            <a:r>
              <a:rPr lang="cs-CZ" dirty="0"/>
              <a:t>přenos alimentární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7828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7F4C47-3E5E-121F-D282-55FDED3CAD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050D92-189C-AEB8-0249-E61F76919B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6D7AB2-5226-E7DC-8591-5628E9CC3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 err="1"/>
              <a:t>Toxokaróza</a:t>
            </a:r>
            <a:r>
              <a:rPr lang="cs-CZ" sz="3200" dirty="0"/>
              <a:t> - prevence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7982DBC-F931-9586-A15C-34A70691AD6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382256"/>
            <a:ext cx="5219998" cy="477849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riziko – dětská hřiště, práce s hlínou, kontakt s neodčervenými zvířaty, konzumace kontaminované zeleniny, vody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prevence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odčervení domácích mazlíčků – především v štěněcím a kotěcím věku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sběr a likvidace jejich výkalů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hygiena rukou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přikrývání pískovišť, výměna písku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ochrana dětských hřišť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2400" dirty="0"/>
              <a:t>zabránit dětem v pojídání hlíny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500" dirty="0"/>
          </a:p>
        </p:txBody>
      </p:sp>
      <p:pic>
        <p:nvPicPr>
          <p:cNvPr id="7" name="Obrázek 6" descr="Obsah obrázku území, venku, rostlina, strom&#10;&#10;Popis byl vytvořen automaticky">
            <a:extLst>
              <a:ext uri="{FF2B5EF4-FFF2-40B4-BE49-F238E27FC236}">
                <a16:creationId xmlns:a16="http://schemas.microsoft.com/office/drawing/2014/main" id="{44B0D1CB-5441-31EC-018D-1A89F1D41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893" r="1946" b="3"/>
          <a:stretch/>
        </p:blipFill>
        <p:spPr>
          <a:xfrm>
            <a:off x="7300210" y="1701505"/>
            <a:ext cx="417106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9063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73C86B-F405-7263-8EBB-A465C090B5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489874-6977-8AD6-5D9E-B3B4F9A46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95D5759-4AA7-B3FE-183E-973166FA7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Ektoparaziti - svrab (</a:t>
            </a:r>
            <a:r>
              <a:rPr lang="cs-CZ" dirty="0" err="1"/>
              <a:t>scabies</a:t>
            </a:r>
            <a:r>
              <a:rPr lang="cs-CZ" dirty="0"/>
              <a:t>)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A1D9ECAB-8EC6-447E-9E7F-247B95054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79095"/>
            <a:ext cx="10753200" cy="4452905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celosvětově rozšířené kožní onemocnění </a:t>
            </a:r>
          </a:p>
          <a:p>
            <a:pPr marL="72000" indent="0">
              <a:buNone/>
            </a:pPr>
            <a:r>
              <a:rPr lang="cs-CZ" b="1" dirty="0"/>
              <a:t>původce:</a:t>
            </a:r>
            <a:r>
              <a:rPr lang="cs-CZ" dirty="0"/>
              <a:t> </a:t>
            </a:r>
            <a:r>
              <a:rPr lang="cs-CZ" i="1" dirty="0" err="1"/>
              <a:t>Sarcoptes</a:t>
            </a:r>
            <a:r>
              <a:rPr lang="cs-CZ" i="1" dirty="0"/>
              <a:t> </a:t>
            </a:r>
            <a:r>
              <a:rPr lang="cs-CZ" i="1" dirty="0" err="1"/>
              <a:t>scabiei</a:t>
            </a:r>
            <a:r>
              <a:rPr lang="cs-CZ" i="1" dirty="0"/>
              <a:t> </a:t>
            </a:r>
            <a:r>
              <a:rPr lang="cs-CZ" dirty="0"/>
              <a:t>(zákožka svrabová) </a:t>
            </a:r>
            <a:r>
              <a:rPr lang="cs-CZ" dirty="0" err="1"/>
              <a:t>varietas</a:t>
            </a:r>
            <a:r>
              <a:rPr lang="cs-CZ" dirty="0"/>
              <a:t> </a:t>
            </a:r>
            <a:r>
              <a:rPr lang="cs-CZ" dirty="0" err="1"/>
              <a:t>hominis</a:t>
            </a:r>
            <a:endParaRPr lang="cs-CZ" dirty="0"/>
          </a:p>
          <a:p>
            <a:pPr marL="72000" indent="0">
              <a:buNone/>
            </a:pPr>
            <a:r>
              <a:rPr lang="cs-CZ" u="sng" dirty="0"/>
              <a:t>zákožky zvířat nejsou pro člověka patogenní</a:t>
            </a:r>
          </a:p>
          <a:p>
            <a:pPr marL="72000" indent="0">
              <a:buNone/>
            </a:pPr>
            <a:r>
              <a:rPr lang="cs-CZ" b="1" dirty="0"/>
              <a:t>zdroj</a:t>
            </a:r>
            <a:r>
              <a:rPr lang="cs-CZ" dirty="0"/>
              <a:t>: nakažený člověk</a:t>
            </a:r>
          </a:p>
          <a:p>
            <a:pPr marL="72000" indent="0">
              <a:buNone/>
            </a:pPr>
            <a:r>
              <a:rPr lang="cs-CZ" b="1" dirty="0"/>
              <a:t>přenos</a:t>
            </a:r>
            <a:r>
              <a:rPr lang="cs-CZ" dirty="0"/>
              <a:t>: </a:t>
            </a:r>
            <a:r>
              <a:rPr lang="cs-CZ" b="1" dirty="0"/>
              <a:t>přímo</a:t>
            </a:r>
            <a:r>
              <a:rPr lang="cs-CZ" dirty="0"/>
              <a:t> </a:t>
            </a:r>
            <a:r>
              <a:rPr lang="cs-CZ" b="1" dirty="0"/>
              <a:t>těsným kontaktem</a:t>
            </a:r>
            <a:r>
              <a:rPr lang="cs-CZ" dirty="0"/>
              <a:t> s nakaženým člověkem – 		     nejčastěji sdílením společného lůžka - nestačí pouhé 		     podání ruky, profesionálně při péči o nemocné, seniory…	    </a:t>
            </a:r>
            <a:r>
              <a:rPr lang="cs-CZ" b="1" dirty="0"/>
              <a:t> nepřímo </a:t>
            </a:r>
            <a:r>
              <a:rPr lang="cs-CZ" dirty="0"/>
              <a:t>sdíleným oblečením, ložním prádlem, 			     ručníky, čalouněním, krémy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60140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B2BA3E-8FC1-4D54-6005-1FEC429554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FFE44F-BBEA-E59C-F9EA-8BEBFB6F2E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FE85F3-E07E-01EA-E4CC-1F442C07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Svrab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69AD86-F3FC-5628-D88D-CDAE821DE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predilekční místa – kožní záhyby, jemná kůže, děti i obličej</a:t>
            </a:r>
          </a:p>
          <a:p>
            <a:r>
              <a:rPr lang="cs-CZ" dirty="0"/>
              <a:t>hlavní příznak </a:t>
            </a:r>
            <a:r>
              <a:rPr lang="cs-CZ" dirty="0" err="1"/>
              <a:t>exantém</a:t>
            </a:r>
            <a:r>
              <a:rPr lang="cs-CZ" dirty="0"/>
              <a:t> (klasicky </a:t>
            </a:r>
            <a:r>
              <a:rPr lang="cs-CZ" dirty="0" err="1"/>
              <a:t>tzv.“dvojičky</a:t>
            </a:r>
            <a:r>
              <a:rPr lang="cs-CZ" dirty="0"/>
              <a:t>“) spojený s nočním intenzivním pruritem</a:t>
            </a:r>
          </a:p>
          <a:p>
            <a:r>
              <a:rPr lang="cs-CZ" dirty="0"/>
              <a:t>snadno zaměněno za jinou dg. – stařecký </a:t>
            </a:r>
            <a:r>
              <a:rPr lang="cs-CZ" dirty="0" err="1"/>
              <a:t>exantém</a:t>
            </a:r>
            <a:r>
              <a:rPr lang="cs-CZ" dirty="0"/>
              <a:t>, u dětí atopický </a:t>
            </a:r>
            <a:r>
              <a:rPr lang="cs-CZ" dirty="0" err="1"/>
              <a:t>exém</a:t>
            </a:r>
            <a:endParaRPr lang="cs-CZ" dirty="0"/>
          </a:p>
          <a:p>
            <a:r>
              <a:rPr lang="cs-CZ" dirty="0"/>
              <a:t>může onemocnět kdokoliv</a:t>
            </a:r>
          </a:p>
          <a:p>
            <a:r>
              <a:rPr lang="cs-CZ" dirty="0"/>
              <a:t>profesionální dg. – pečovatelé, zdravotní setry…</a:t>
            </a:r>
          </a:p>
          <a:p>
            <a:r>
              <a:rPr lang="cs-CZ" dirty="0"/>
              <a:t>má potenciál šíření v předškolních kolektivech, zařízeních </a:t>
            </a:r>
            <a:r>
              <a:rPr lang="cs-CZ" dirty="0" err="1"/>
              <a:t>sociání</a:t>
            </a:r>
            <a:r>
              <a:rPr lang="cs-CZ" dirty="0"/>
              <a:t> péče, nemocnicích, psychiatrických léčebnách…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501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175EF4-A514-CD35-9F6F-2E55715C46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CD91BD-0133-B31D-F3B0-531F26FB75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D640F2-608D-4A82-DA99-B12274C8E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Protiepidemická opatření - základ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44AF5FB-A2EC-675B-4515-31671DA37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88002"/>
            <a:ext cx="10753200" cy="5165998"/>
          </a:xfrm>
        </p:spPr>
        <p:txBody>
          <a:bodyPr/>
          <a:lstStyle/>
          <a:p>
            <a:pPr marL="586350" indent="-514350">
              <a:buAutoNum type="arabicPeriod"/>
            </a:pPr>
            <a:r>
              <a:rPr lang="cs-CZ" dirty="0"/>
              <a:t>včasná dg. + léčba nemocného – přemazání </a:t>
            </a:r>
            <a:r>
              <a:rPr lang="cs-CZ" dirty="0" err="1"/>
              <a:t>antiskabietiky</a:t>
            </a:r>
            <a:endParaRPr lang="cs-CZ" dirty="0"/>
          </a:p>
          <a:p>
            <a:pPr marL="838350" lvl="1" indent="-514350">
              <a:buAutoNum type="arabicPeriod"/>
            </a:pPr>
            <a:r>
              <a:rPr lang="cs-CZ" dirty="0"/>
              <a:t>nemocný se namaže  před spaním, oblékne se do čistého dekontaminovaného oděvu a uléhá do převlečené postele</a:t>
            </a:r>
          </a:p>
          <a:p>
            <a:pPr marL="586350" indent="-514350">
              <a:buAutoNum type="arabicPeriod"/>
            </a:pPr>
            <a:r>
              <a:rPr lang="cs-CZ" dirty="0"/>
              <a:t>hlášení, </a:t>
            </a:r>
            <a:r>
              <a:rPr lang="cs-CZ" dirty="0" err="1"/>
              <a:t>epid</a:t>
            </a:r>
            <a:r>
              <a:rPr lang="cs-CZ" dirty="0"/>
              <a:t>. šetření, vyhledávání rizikových kontaktů a jejich preventivní “přemazání“ </a:t>
            </a:r>
            <a:r>
              <a:rPr lang="cs-CZ" dirty="0" err="1"/>
              <a:t>antiskabietiky</a:t>
            </a:r>
            <a:endParaRPr lang="cs-CZ" dirty="0"/>
          </a:p>
          <a:p>
            <a:pPr marL="586350" indent="-514350">
              <a:buAutoNum type="arabicPeriod"/>
            </a:pPr>
            <a:r>
              <a:rPr lang="cs-CZ" dirty="0"/>
              <a:t>ošetření textilií</a:t>
            </a:r>
          </a:p>
          <a:p>
            <a:pPr marL="838350" lvl="1" indent="-514350">
              <a:buAutoNum type="arabicPeriod"/>
            </a:pPr>
            <a:r>
              <a:rPr lang="cs-CZ" dirty="0"/>
              <a:t>přeprat všechno nošené oblečení na min.  60 st C, co nejde, dát do igelitových pytlů, uzavřít a nechat 5 dnů venku – nejlépe na mrazu</a:t>
            </a:r>
          </a:p>
          <a:p>
            <a:pPr marL="838350" lvl="1" indent="-514350">
              <a:buAutoNum type="arabicPeriod"/>
            </a:pPr>
            <a:r>
              <a:rPr lang="cs-CZ" dirty="0"/>
              <a:t>přeprat všechno ložní prádlo min. na 60 st. C, matrace vysát</a:t>
            </a:r>
          </a:p>
          <a:p>
            <a:pPr marL="838350" lvl="1" indent="-514350">
              <a:buAutoNum type="arabicPeriod"/>
            </a:pPr>
            <a:r>
              <a:rPr lang="cs-CZ" dirty="0"/>
              <a:t>přeprat všechny textilie, které přišly do styku s kůží nemocného – ručníky, polštářky, podsedáky… postup viz. výše</a:t>
            </a:r>
          </a:p>
          <a:p>
            <a:pPr marL="838350" lvl="1" indent="-514350">
              <a:buAutoNum type="arabicPeriod"/>
            </a:pPr>
            <a:r>
              <a:rPr lang="cs-CZ" dirty="0"/>
              <a:t>koberce vysát, koberce v MŠ nebo škole určené ke hrám dětí dát  na 5 dní ven</a:t>
            </a:r>
          </a:p>
          <a:p>
            <a:pPr marL="838350" lvl="1" indent="-514350">
              <a:buAutoNum type="arabicPeriod"/>
            </a:pPr>
            <a:r>
              <a:rPr lang="cs-CZ" dirty="0"/>
              <a:t>čalouněný nábytek buď dát ven na 5 dní, nejlépe na mráz, nebo vystříkat insekticidem</a:t>
            </a:r>
          </a:p>
          <a:p>
            <a:pPr marL="838350" lvl="1" indent="-514350">
              <a:buAutoNum type="arabicPeriod"/>
            </a:pPr>
            <a:r>
              <a:rPr lang="cs-CZ" dirty="0"/>
              <a:t>nezapomenout na ošetření textilních přezůvek</a:t>
            </a:r>
          </a:p>
          <a:p>
            <a:pPr marL="838350" lvl="1" indent="-514350">
              <a:buAutoNum type="arabicPeriod"/>
            </a:pPr>
            <a:endParaRPr lang="cs-CZ" dirty="0"/>
          </a:p>
          <a:p>
            <a:pPr marL="838350" lvl="1" indent="-514350"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209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B559B9-5BDA-3153-A7A2-01A0C90771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8E70B4-9218-81B0-A628-3D2496DD71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48F221-9AC9-D815-470C-8C5DFFA2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Protiepidemická opatření – svrab – kolektivní zařízení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8261B94-2BC9-1FA2-0F87-14C233F30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44002"/>
            <a:ext cx="10753200" cy="3494595"/>
          </a:xfrm>
        </p:spPr>
        <p:txBody>
          <a:bodyPr/>
          <a:lstStyle/>
          <a:p>
            <a:r>
              <a:rPr lang="cs-CZ" dirty="0"/>
              <a:t>vyhledávání a řádná dg osob s potížemi – mezi pacienty, klienty a personálem</a:t>
            </a:r>
          </a:p>
          <a:p>
            <a:r>
              <a:rPr lang="cs-CZ" dirty="0"/>
              <a:t>provedení základních opatření u každého nemocného a jejich rizikových kontaktů </a:t>
            </a:r>
          </a:p>
          <a:p>
            <a:r>
              <a:rPr lang="cs-CZ" dirty="0"/>
              <a:t>provedení celkových opatření na odd. – ošetření čalounění, textilních manžet tonometrů, individualizace mastí</a:t>
            </a:r>
          </a:p>
          <a:p>
            <a:r>
              <a:rPr lang="cs-CZ" dirty="0"/>
              <a:t>u personálu ošetření pracovního oděvu…</a:t>
            </a:r>
          </a:p>
        </p:txBody>
      </p:sp>
    </p:spTree>
    <p:extLst>
      <p:ext uri="{BB962C8B-B14F-4D97-AF65-F5344CB8AC3E}">
        <p14:creationId xmlns:p14="http://schemas.microsoft.com/office/powerpoint/2010/main" val="152394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0372B1-DA17-2E12-96FF-A855C40DC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04DE01-C3CD-1133-B66F-D56696C8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vybraná parazitární onemocnění řazena dle původu</a:t>
            </a:r>
          </a:p>
        </p:txBody>
      </p:sp>
    </p:spTree>
    <p:extLst>
      <p:ext uri="{BB962C8B-B14F-4D97-AF65-F5344CB8AC3E}">
        <p14:creationId xmlns:p14="http://schemas.microsoft.com/office/powerpoint/2010/main" val="1699684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BEE75D-A67B-0B32-82B7-05410EEA0F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AD3501-EF4A-0E5E-6BF7-8B900F55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Prevence v kolektivních zařízeních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974938-29DE-39A5-A27E-F106EF7AC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vnímavost ke kožním potížím klientů, vyvarovat se paušalizace u seniorů</a:t>
            </a:r>
          </a:p>
          <a:p>
            <a:r>
              <a:rPr lang="cs-CZ" dirty="0"/>
              <a:t>při práci s klienty používat pracovní oděv, nejlépe s dlouhým rukávem</a:t>
            </a:r>
          </a:p>
          <a:p>
            <a:r>
              <a:rPr lang="cs-CZ" dirty="0"/>
              <a:t>nesdílet pracovní oděvy (kabátky, svetry…)</a:t>
            </a:r>
          </a:p>
          <a:p>
            <a:r>
              <a:rPr lang="cs-CZ" dirty="0"/>
              <a:t>při manipulaci s prádlem používat ochranný oděv a rukavice tak, aby prádlo nepřišlo do kontaktu s holou kůží zaměstnance</a:t>
            </a:r>
          </a:p>
          <a:p>
            <a:r>
              <a:rPr lang="cs-CZ" dirty="0"/>
              <a:t>nepoužívat masti pro více klientů</a:t>
            </a:r>
          </a:p>
        </p:txBody>
      </p:sp>
    </p:spTree>
    <p:extLst>
      <p:ext uri="{BB962C8B-B14F-4D97-AF65-F5344CB8AC3E}">
        <p14:creationId xmlns:p14="http://schemas.microsoft.com/office/powerpoint/2010/main" val="3213941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6D5579-7133-3CF2-5A62-FF57EDF501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B10CC0-1897-FDDF-4E30-70717994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svrab – výskyt v ČR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66515DED-B3EE-0D83-1202-B6B1AF931D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725" y="1692275"/>
          <a:ext cx="10752138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0E687F4C-E3F6-68F6-FFD6-750CD2056A21}"/>
              </a:ext>
            </a:extLst>
          </p:cNvPr>
          <p:cNvSpPr txBox="1"/>
          <p:nvPr/>
        </p:nvSpPr>
        <p:spPr>
          <a:xfrm>
            <a:off x="1094282" y="5832475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00" dirty="0">
                <a:latin typeface="+mn-lt"/>
              </a:rPr>
              <a:t>zdroj: ISIN</a:t>
            </a:r>
          </a:p>
        </p:txBody>
      </p:sp>
    </p:spTree>
    <p:extLst>
      <p:ext uri="{BB962C8B-B14F-4D97-AF65-F5344CB8AC3E}">
        <p14:creationId xmlns:p14="http://schemas.microsoft.com/office/powerpoint/2010/main" val="65419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85AC323-616A-CEAE-CAD7-6F5D8CC68C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9AC44C-D385-69E0-E4DC-505A5B51A4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0DE5F6-6DC7-D5CA-6F51-3A673166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Giaridáza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3F114D-C4BD-74BF-EAFC-2B4CA30B5E5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6843174" cy="4139998"/>
          </a:xfrm>
        </p:spPr>
        <p:txBody>
          <a:bodyPr/>
          <a:lstStyle/>
          <a:p>
            <a:r>
              <a:rPr lang="cs-CZ" dirty="0"/>
              <a:t>celosvětový výskyt</a:t>
            </a:r>
          </a:p>
          <a:p>
            <a:r>
              <a:rPr lang="cs-CZ" dirty="0"/>
              <a:t>dle WHO 3.nejčastější původce dětských průjmů do 5 let</a:t>
            </a:r>
          </a:p>
          <a:p>
            <a:r>
              <a:rPr lang="cs-CZ" dirty="0"/>
              <a:t>prevalence vyšší v tropických oblastech</a:t>
            </a:r>
          </a:p>
          <a:p>
            <a:pPr lvl="1"/>
            <a:r>
              <a:rPr lang="cs-CZ" dirty="0"/>
              <a:t>vyšší </a:t>
            </a:r>
            <a:r>
              <a:rPr lang="cs-CZ" dirty="0" err="1"/>
              <a:t>denzita</a:t>
            </a:r>
            <a:r>
              <a:rPr lang="cs-CZ" dirty="0"/>
              <a:t> obyvatelstva</a:t>
            </a:r>
          </a:p>
          <a:p>
            <a:pPr lvl="1"/>
            <a:r>
              <a:rPr lang="cs-CZ" dirty="0"/>
              <a:t>nedostatek pitné vody</a:t>
            </a:r>
          </a:p>
          <a:p>
            <a:pPr lvl="1"/>
            <a:r>
              <a:rPr lang="cs-CZ" dirty="0"/>
              <a:t>nízká úroveň socioekonomických podmínek</a:t>
            </a:r>
          </a:p>
          <a:p>
            <a:r>
              <a:rPr lang="cs-CZ" dirty="0"/>
              <a:t>děti infikované 3x častěji</a:t>
            </a:r>
          </a:p>
          <a:p>
            <a:r>
              <a:rPr lang="cs-CZ" dirty="0"/>
              <a:t>vysoká incidence u </a:t>
            </a:r>
            <a:r>
              <a:rPr lang="cs-CZ" dirty="0" err="1"/>
              <a:t>imunokompromitovaných</a:t>
            </a:r>
            <a:r>
              <a:rPr lang="cs-CZ" dirty="0"/>
              <a:t> – HIV+</a:t>
            </a:r>
          </a:p>
          <a:p>
            <a:endParaRPr lang="cs-CZ" dirty="0"/>
          </a:p>
        </p:txBody>
      </p:sp>
      <p:pic>
        <p:nvPicPr>
          <p:cNvPr id="8" name="Zástupný obsah 7" descr="Obsah obrázku roztoči, bezobratlý, Organismus, hmyz&#10;&#10;Popis byl vytvořen automaticky">
            <a:extLst>
              <a:ext uri="{FF2B5EF4-FFF2-40B4-BE49-F238E27FC236}">
                <a16:creationId xmlns:a16="http://schemas.microsoft.com/office/drawing/2014/main" id="{C6BEF05A-05BC-592E-9B62-698DC20FAE59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50" y="1860591"/>
            <a:ext cx="3736350" cy="3432873"/>
          </a:xfrm>
        </p:spPr>
      </p:pic>
    </p:spTree>
    <p:extLst>
      <p:ext uri="{BB962C8B-B14F-4D97-AF65-F5344CB8AC3E}">
        <p14:creationId xmlns:p14="http://schemas.microsoft.com/office/powerpoint/2010/main" val="400331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A90DC48-188B-3E68-3B88-B61CB44CAD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39FFDB-7C4F-F1B6-C2CE-01856E2FC9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8FEE26-765C-2BCC-4191-CB7DBAA1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Giardiáza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9419A76-1CA6-CBB7-6B2F-87B4EAB6E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původce: </a:t>
            </a:r>
            <a:r>
              <a:rPr lang="cs-CZ" i="1" dirty="0" err="1"/>
              <a:t>Giardia</a:t>
            </a:r>
            <a:r>
              <a:rPr lang="cs-CZ" i="1" dirty="0"/>
              <a:t> </a:t>
            </a:r>
            <a:r>
              <a:rPr lang="cs-CZ" i="1" dirty="0" err="1"/>
              <a:t>intestinalis</a:t>
            </a:r>
            <a:r>
              <a:rPr lang="cs-CZ" i="1" dirty="0"/>
              <a:t> (G. </a:t>
            </a:r>
            <a:r>
              <a:rPr lang="cs-CZ" i="1" dirty="0" err="1"/>
              <a:t>duodenalis</a:t>
            </a:r>
            <a:r>
              <a:rPr lang="cs-CZ" i="1" dirty="0"/>
              <a:t>, G.  </a:t>
            </a:r>
            <a:r>
              <a:rPr lang="cs-CZ" i="1" dirty="0" err="1"/>
              <a:t>lamblia</a:t>
            </a:r>
            <a:r>
              <a:rPr lang="cs-CZ" i="1" dirty="0"/>
              <a:t>, </a:t>
            </a:r>
            <a:r>
              <a:rPr lang="cs-CZ" i="1" dirty="0" err="1"/>
              <a:t>Lamblia</a:t>
            </a:r>
            <a:r>
              <a:rPr lang="cs-CZ" i="1" dirty="0"/>
              <a:t> </a:t>
            </a:r>
            <a:r>
              <a:rPr lang="cs-CZ" i="1" dirty="0" err="1"/>
              <a:t>intestinalis</a:t>
            </a:r>
            <a:r>
              <a:rPr lang="cs-CZ" i="1" dirty="0"/>
              <a:t>…)</a:t>
            </a:r>
          </a:p>
          <a:p>
            <a:r>
              <a:rPr lang="cs-CZ" dirty="0"/>
              <a:t>ID: 3-25 dnů</a:t>
            </a:r>
          </a:p>
          <a:p>
            <a:r>
              <a:rPr lang="cs-CZ" dirty="0"/>
              <a:t>zdroj:</a:t>
            </a:r>
          </a:p>
          <a:p>
            <a:pPr lvl="1"/>
            <a:r>
              <a:rPr lang="cs-CZ" dirty="0"/>
              <a:t>infikovaný člověk</a:t>
            </a:r>
          </a:p>
          <a:p>
            <a:pPr lvl="1"/>
            <a:r>
              <a:rPr lang="cs-CZ" dirty="0"/>
              <a:t>zvířata vylučující cysty</a:t>
            </a:r>
          </a:p>
          <a:p>
            <a:r>
              <a:rPr lang="cs-CZ" dirty="0"/>
              <a:t>přenos:</a:t>
            </a:r>
          </a:p>
          <a:p>
            <a:pPr lvl="1"/>
            <a:r>
              <a:rPr lang="cs-CZ" dirty="0"/>
              <a:t>fekálně – orální cestou</a:t>
            </a:r>
          </a:p>
          <a:p>
            <a:pPr lvl="2"/>
            <a:r>
              <a:rPr lang="cs-CZ" dirty="0"/>
              <a:t>přímo</a:t>
            </a:r>
          </a:p>
          <a:p>
            <a:pPr lvl="2"/>
            <a:r>
              <a:rPr lang="cs-CZ" dirty="0"/>
              <a:t>nepřímo</a:t>
            </a:r>
          </a:p>
          <a:p>
            <a:pPr lvl="1"/>
            <a:r>
              <a:rPr lang="cs-CZ" dirty="0"/>
              <a:t>pasivně mouchy</a:t>
            </a:r>
          </a:p>
        </p:txBody>
      </p:sp>
    </p:spTree>
    <p:extLst>
      <p:ext uri="{BB962C8B-B14F-4D97-AF65-F5344CB8AC3E}">
        <p14:creationId xmlns:p14="http://schemas.microsoft.com/office/powerpoint/2010/main" val="350476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29944B-0F81-2A91-F88E-A4AF151702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Zdroj: CDC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529570-F72F-388D-29EF-3251F5B163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10" name="Zástupný obsah 9" descr="Obsah obrázku text, diagram, kresba, umění&#10;&#10;Popis byl vytvořen automaticky">
            <a:extLst>
              <a:ext uri="{FF2B5EF4-FFF2-40B4-BE49-F238E27FC236}">
                <a16:creationId xmlns:a16="http://schemas.microsoft.com/office/drawing/2014/main" id="{06F78BE8-6EEA-FBBD-D3ED-6113A75F255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637" y="702778"/>
            <a:ext cx="4572000" cy="5452443"/>
          </a:xfrm>
        </p:spPr>
      </p:pic>
      <p:pic>
        <p:nvPicPr>
          <p:cNvPr id="11" name="Grafický objekt 10" descr="Kočka obrys">
            <a:extLst>
              <a:ext uri="{FF2B5EF4-FFF2-40B4-BE49-F238E27FC236}">
                <a16:creationId xmlns:a16="http://schemas.microsoft.com/office/drawing/2014/main" id="{0D3B8819-85BC-6321-47E7-F6B28DFB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143" y="1518336"/>
            <a:ext cx="914400" cy="914400"/>
          </a:xfrm>
          <a:prstGeom prst="rect">
            <a:avLst/>
          </a:prstGeom>
        </p:spPr>
      </p:pic>
      <p:pic>
        <p:nvPicPr>
          <p:cNvPr id="13" name="Grafický objekt 12" descr="Pes obrys">
            <a:extLst>
              <a:ext uri="{FF2B5EF4-FFF2-40B4-BE49-F238E27FC236}">
                <a16:creationId xmlns:a16="http://schemas.microsoft.com/office/drawing/2014/main" id="{444C8311-8771-2EC9-6851-0E266BF51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60026" y="2474753"/>
            <a:ext cx="914400" cy="9144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1F4CDB2-EC26-C6A9-4AFF-DE0B16268FC5}"/>
              </a:ext>
            </a:extLst>
          </p:cNvPr>
          <p:cNvSpPr txBox="1"/>
          <p:nvPr/>
        </p:nvSpPr>
        <p:spPr>
          <a:xfrm>
            <a:off x="8090115" y="3318671"/>
            <a:ext cx="2577742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člověk může vylučovat 150-20 </a:t>
            </a:r>
            <a:r>
              <a:rPr lang="cs-CZ" sz="1800" dirty="0" err="1">
                <a:latin typeface="+mn-lt"/>
              </a:rPr>
              <a:t>tis.cyst</a:t>
            </a:r>
            <a:r>
              <a:rPr lang="cs-CZ" sz="1800" dirty="0">
                <a:latin typeface="+mn-lt"/>
              </a:rPr>
              <a:t>/g stolice denně</a:t>
            </a:r>
          </a:p>
        </p:txBody>
      </p:sp>
      <p:pic>
        <p:nvPicPr>
          <p:cNvPr id="16" name="Grafický objekt 15" descr="Kráva obrys">
            <a:extLst>
              <a:ext uri="{FF2B5EF4-FFF2-40B4-BE49-F238E27FC236}">
                <a16:creationId xmlns:a16="http://schemas.microsoft.com/office/drawing/2014/main" id="{4200F350-4F02-09F3-9509-6BE8021DF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79431" y="3362132"/>
            <a:ext cx="914400" cy="91440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E81AC2C5-1004-7863-B579-044A0D84BD8F}"/>
              </a:ext>
            </a:extLst>
          </p:cNvPr>
          <p:cNvSpPr txBox="1"/>
          <p:nvPr/>
        </p:nvSpPr>
        <p:spPr>
          <a:xfrm>
            <a:off x="1524143" y="4450171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bobři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D90A426-8A50-EBA1-C7C9-846C3636E12C}"/>
              </a:ext>
            </a:extLst>
          </p:cNvPr>
          <p:cNvSpPr txBox="1"/>
          <p:nvPr/>
        </p:nvSpPr>
        <p:spPr>
          <a:xfrm>
            <a:off x="1284101" y="5028351"/>
            <a:ext cx="214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někteří ptáci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566EAA0-A59D-8C15-5111-D12FF79C9DFD}"/>
              </a:ext>
            </a:extLst>
          </p:cNvPr>
          <p:cNvSpPr txBox="1"/>
          <p:nvPr/>
        </p:nvSpPr>
        <p:spPr>
          <a:xfrm>
            <a:off x="7906150" y="702778"/>
            <a:ext cx="3461204" cy="707886"/>
          </a:xfrm>
          <a:prstGeom prst="rect">
            <a:avLst/>
          </a:prstGeom>
          <a:noFill/>
          <a:ln w="38100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cysty jsou odolné vůči mrazu</a:t>
            </a:r>
          </a:p>
          <a:p>
            <a:pPr algn="l"/>
            <a:r>
              <a:rPr lang="cs-CZ" sz="2000" dirty="0">
                <a:latin typeface="+mn-lt"/>
              </a:rPr>
              <a:t>ničí je var nebo vyschnutí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913052B-9C1B-D1CA-6AD2-4E2B180A52F0}"/>
              </a:ext>
            </a:extLst>
          </p:cNvPr>
          <p:cNvSpPr txBox="1"/>
          <p:nvPr/>
        </p:nvSpPr>
        <p:spPr>
          <a:xfrm>
            <a:off x="1164268" y="630957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reservoár</a:t>
            </a:r>
          </a:p>
        </p:txBody>
      </p:sp>
    </p:spTree>
    <p:extLst>
      <p:ext uri="{BB962C8B-B14F-4D97-AF65-F5344CB8AC3E}">
        <p14:creationId xmlns:p14="http://schemas.microsoft.com/office/powerpoint/2010/main" val="1245858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0F9ADE-FEAE-C94F-B859-5E6CBF558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07CB7B-8F0D-AD0F-1868-EE9E30B9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Giardiáza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89337F-8D19-DD33-F98C-50A9B7FDC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0"/>
            <a:ext cx="10753200" cy="4778999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klinický obraz:</a:t>
            </a:r>
          </a:p>
          <a:p>
            <a:pPr lvl="1"/>
            <a:r>
              <a:rPr lang="cs-CZ" dirty="0"/>
              <a:t>především u dětí</a:t>
            </a:r>
          </a:p>
          <a:p>
            <a:pPr lvl="1"/>
            <a:r>
              <a:rPr lang="cs-CZ" dirty="0"/>
              <a:t>vodnaté průjmy s vyšším množstvím tuku a hlenu, nadýmání, malabsorpce vit. B12, vit. A, deficit </a:t>
            </a:r>
            <a:r>
              <a:rPr lang="cs-CZ" dirty="0" err="1"/>
              <a:t>disacharidáz</a:t>
            </a:r>
            <a:r>
              <a:rPr lang="cs-CZ" dirty="0"/>
              <a:t>, laktózová intolerance</a:t>
            </a:r>
          </a:p>
          <a:p>
            <a:pPr marL="72000" indent="0">
              <a:buNone/>
            </a:pPr>
            <a:r>
              <a:rPr lang="cs-CZ" b="1" dirty="0"/>
              <a:t>diagnostika:</a:t>
            </a:r>
          </a:p>
          <a:p>
            <a:r>
              <a:rPr lang="cs-CZ" dirty="0"/>
              <a:t>přímý mikroskopický průkaz cyst ve stolici, </a:t>
            </a:r>
            <a:r>
              <a:rPr lang="cs-CZ" dirty="0" err="1"/>
              <a:t>trofozoity</a:t>
            </a:r>
            <a:r>
              <a:rPr lang="cs-CZ" dirty="0"/>
              <a:t> v </a:t>
            </a:r>
            <a:r>
              <a:rPr lang="cs-CZ" dirty="0" err="1"/>
              <a:t>duodeální</a:t>
            </a:r>
            <a:r>
              <a:rPr lang="cs-CZ" dirty="0"/>
              <a:t> šťávě</a:t>
            </a:r>
          </a:p>
          <a:p>
            <a:pPr marL="72000" indent="0">
              <a:buNone/>
            </a:pPr>
            <a:r>
              <a:rPr lang="cs-CZ" b="1" dirty="0"/>
              <a:t>prevence:</a:t>
            </a:r>
          </a:p>
          <a:p>
            <a:r>
              <a:rPr lang="cs-CZ" dirty="0"/>
              <a:t>osobní hygiena</a:t>
            </a:r>
          </a:p>
          <a:p>
            <a:r>
              <a:rPr lang="cs-CZ" dirty="0"/>
              <a:t>hygiena potravin</a:t>
            </a:r>
          </a:p>
          <a:p>
            <a:r>
              <a:rPr lang="cs-CZ" dirty="0"/>
              <a:t>zajištění zdrojů pitné vody</a:t>
            </a:r>
          </a:p>
          <a:p>
            <a:endParaRPr lang="cs-CZ" dirty="0"/>
          </a:p>
        </p:txBody>
      </p:sp>
      <p:pic>
        <p:nvPicPr>
          <p:cNvPr id="7" name="Grafický objekt 6" descr="Mikroskop obrys">
            <a:extLst>
              <a:ext uri="{FF2B5EF4-FFF2-40B4-BE49-F238E27FC236}">
                <a16:creationId xmlns:a16="http://schemas.microsoft.com/office/drawing/2014/main" id="{1BBF233A-CED5-2DD4-F75C-2E6572440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0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6100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7148</TotalTime>
  <Words>2941</Words>
  <Application>Microsoft Macintosh PowerPoint</Application>
  <PresentationFormat>Širokoúhlá obrazovka</PresentationFormat>
  <Paragraphs>497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6" baseType="lpstr">
      <vt:lpstr>Arial</vt:lpstr>
      <vt:lpstr>Roboto</vt:lpstr>
      <vt:lpstr>Tahoma</vt:lpstr>
      <vt:lpstr>Wingdings</vt:lpstr>
      <vt:lpstr>Prezentace_MU_CZ</vt:lpstr>
      <vt:lpstr>Parazitární nákazy</vt:lpstr>
      <vt:lpstr>Parazitární nákazy</vt:lpstr>
      <vt:lpstr>Parazitární nákazy - etiologie</vt:lpstr>
      <vt:lpstr>Parazitární infekce hlášené v ČR</vt:lpstr>
      <vt:lpstr>vybraná parazitární onemocnění řazena dle původu</vt:lpstr>
      <vt:lpstr>Giaridáza</vt:lpstr>
      <vt:lpstr>Giardiáza</vt:lpstr>
      <vt:lpstr>Prezentace aplikace PowerPoint</vt:lpstr>
      <vt:lpstr>Giardiáza</vt:lpstr>
      <vt:lpstr>Amébóza</vt:lpstr>
      <vt:lpstr>Prezentace aplikace PowerPoint</vt:lpstr>
      <vt:lpstr>Amébóza</vt:lpstr>
      <vt:lpstr>Amébóza</vt:lpstr>
      <vt:lpstr>Africká trypanosomóza – spavá nemoc</vt:lpstr>
      <vt:lpstr>Africká trypanosomóza</vt:lpstr>
      <vt:lpstr>Africká trypanosomóza</vt:lpstr>
      <vt:lpstr>Americká trypanosomóza – Chagasova nemoc</vt:lpstr>
      <vt:lpstr>Prezentace aplikace PowerPoint</vt:lpstr>
      <vt:lpstr>Leishmanióza (leishmaniáza)</vt:lpstr>
      <vt:lpstr>Leishmanióza</vt:lpstr>
      <vt:lpstr>Kožní a mukokutánní leishmanióza</vt:lpstr>
      <vt:lpstr>Prezentace aplikace PowerPoint</vt:lpstr>
      <vt:lpstr>Prezentace aplikace PowerPoint</vt:lpstr>
      <vt:lpstr>Prezentace aplikace PowerPoint</vt:lpstr>
      <vt:lpstr>Viscerální leishmanióza</vt:lpstr>
      <vt:lpstr>Prezentace aplikace PowerPoint</vt:lpstr>
      <vt:lpstr>Malárie</vt:lpstr>
      <vt:lpstr>Malárie</vt:lpstr>
      <vt:lpstr>Imunita, osoby v riziku závažného průběhu</vt:lpstr>
      <vt:lpstr>Malárie – globální program WHO kontroly a eliminace malárie do roku 2030</vt:lpstr>
      <vt:lpstr>Možnosti prevence</vt:lpstr>
      <vt:lpstr>Malárie v Evropě</vt:lpstr>
      <vt:lpstr>Toxoplasmóza</vt:lpstr>
      <vt:lpstr>Prezentace aplikace PowerPoint</vt:lpstr>
      <vt:lpstr>Toxoplasmóza</vt:lpstr>
      <vt:lpstr>Klinické formy infekce</vt:lpstr>
      <vt:lpstr>Prevence</vt:lpstr>
      <vt:lpstr>Helmintózy - teniázy</vt:lpstr>
      <vt:lpstr>Prezentace aplikace PowerPoint</vt:lpstr>
      <vt:lpstr>Prezentace aplikace PowerPoint</vt:lpstr>
      <vt:lpstr>Prevence</vt:lpstr>
      <vt:lpstr>Helmintózy – Enterobius vermicularis</vt:lpstr>
      <vt:lpstr>HELMINTÓZY – askarióza</vt:lpstr>
      <vt:lpstr>Toxokaróza</vt:lpstr>
      <vt:lpstr>Toxokaróza - prevence</vt:lpstr>
      <vt:lpstr>Ektoparaziti - svrab (scabies)</vt:lpstr>
      <vt:lpstr>Svrab</vt:lpstr>
      <vt:lpstr>Protiepidemická opatření - základ</vt:lpstr>
      <vt:lpstr>Protiepidemická opatření – svrab – kolektivní zařízení</vt:lpstr>
      <vt:lpstr>Prevence v kolektivních zařízeních</vt:lpstr>
      <vt:lpstr>svrab – výskyt v ČR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Bohdana Rezková</dc:creator>
  <cp:lastModifiedBy>Radka Boháčová</cp:lastModifiedBy>
  <cp:revision>4</cp:revision>
  <cp:lastPrinted>1601-01-01T00:00:00Z</cp:lastPrinted>
  <dcterms:created xsi:type="dcterms:W3CDTF">2024-02-09T10:51:31Z</dcterms:created>
  <dcterms:modified xsi:type="dcterms:W3CDTF">2024-05-19T06:26:52Z</dcterms:modified>
</cp:coreProperties>
</file>