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omments/comment1.xml" ContentType="application/vnd.openxmlformats-officedocument.presentationml.comment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7" r:id="rId2"/>
    <p:sldId id="985" r:id="rId3"/>
    <p:sldId id="936" r:id="rId4"/>
    <p:sldId id="937" r:id="rId5"/>
    <p:sldId id="938" r:id="rId6"/>
    <p:sldId id="942" r:id="rId7"/>
    <p:sldId id="943" r:id="rId8"/>
    <p:sldId id="939" r:id="rId9"/>
    <p:sldId id="941" r:id="rId10"/>
    <p:sldId id="292" r:id="rId11"/>
    <p:sldId id="298" r:id="rId12"/>
    <p:sldId id="363" r:id="rId13"/>
    <p:sldId id="304" r:id="rId14"/>
    <p:sldId id="313" r:id="rId15"/>
    <p:sldId id="336" r:id="rId16"/>
    <p:sldId id="337" r:id="rId17"/>
    <p:sldId id="312" r:id="rId18"/>
    <p:sldId id="263" r:id="rId19"/>
    <p:sldId id="368" r:id="rId20"/>
    <p:sldId id="261" r:id="rId21"/>
    <p:sldId id="369" r:id="rId22"/>
    <p:sldId id="268" r:id="rId23"/>
    <p:sldId id="269" r:id="rId24"/>
    <p:sldId id="370" r:id="rId25"/>
    <p:sldId id="272" r:id="rId26"/>
    <p:sldId id="273" r:id="rId27"/>
    <p:sldId id="371" r:id="rId28"/>
    <p:sldId id="335" r:id="rId29"/>
    <p:sldId id="258" r:id="rId30"/>
    <p:sldId id="944" r:id="rId31"/>
    <p:sldId id="945" r:id="rId32"/>
    <p:sldId id="280" r:id="rId33"/>
    <p:sldId id="259" r:id="rId34"/>
    <p:sldId id="338" r:id="rId35"/>
    <p:sldId id="311" r:id="rId36"/>
    <p:sldId id="306" r:id="rId37"/>
    <p:sldId id="931" r:id="rId38"/>
    <p:sldId id="932" r:id="rId39"/>
    <p:sldId id="305" r:id="rId40"/>
    <p:sldId id="933" r:id="rId41"/>
    <p:sldId id="307" r:id="rId42"/>
    <p:sldId id="308" r:id="rId43"/>
    <p:sldId id="309" r:id="rId44"/>
    <p:sldId id="319" r:id="rId45"/>
    <p:sldId id="317" r:id="rId46"/>
    <p:sldId id="260" r:id="rId47"/>
    <p:sldId id="372" r:id="rId48"/>
    <p:sldId id="375" r:id="rId49"/>
    <p:sldId id="373" r:id="rId50"/>
    <p:sldId id="374" r:id="rId51"/>
    <p:sldId id="348" r:id="rId52"/>
    <p:sldId id="326" r:id="rId53"/>
    <p:sldId id="328" r:id="rId54"/>
    <p:sldId id="329" r:id="rId55"/>
    <p:sldId id="322" r:id="rId56"/>
    <p:sldId id="352" r:id="rId57"/>
    <p:sldId id="353" r:id="rId58"/>
    <p:sldId id="355" r:id="rId59"/>
    <p:sldId id="356" r:id="rId60"/>
    <p:sldId id="357" r:id="rId61"/>
    <p:sldId id="358" r:id="rId62"/>
    <p:sldId id="359" r:id="rId63"/>
    <p:sldId id="360" r:id="rId64"/>
    <p:sldId id="984" r:id="rId65"/>
    <p:sldId id="946" r:id="rId66"/>
    <p:sldId id="948" r:id="rId67"/>
    <p:sldId id="657" r:id="rId68"/>
    <p:sldId id="949" r:id="rId69"/>
    <p:sldId id="282" r:id="rId70"/>
    <p:sldId id="881" r:id="rId71"/>
    <p:sldId id="256" r:id="rId72"/>
    <p:sldId id="929" r:id="rId73"/>
    <p:sldId id="681" r:id="rId74"/>
    <p:sldId id="935" r:id="rId75"/>
    <p:sldId id="934" r:id="rId76"/>
    <p:sldId id="561" r:id="rId77"/>
    <p:sldId id="544" r:id="rId78"/>
    <p:sldId id="546" r:id="rId79"/>
    <p:sldId id="575" r:id="rId80"/>
    <p:sldId id="537" r:id="rId81"/>
    <p:sldId id="540" r:id="rId82"/>
    <p:sldId id="986" r:id="rId83"/>
    <p:sldId id="539" r:id="rId84"/>
    <p:sldId id="316" r:id="rId85"/>
    <p:sldId id="566" r:id="rId86"/>
    <p:sldId id="538" r:id="rId87"/>
    <p:sldId id="567" r:id="rId88"/>
    <p:sldId id="987" r:id="rId89"/>
    <p:sldId id="988" r:id="rId90"/>
    <p:sldId id="553" r:id="rId91"/>
    <p:sldId id="295" r:id="rId92"/>
    <p:sldId id="579" r:id="rId93"/>
    <p:sldId id="342" r:id="rId9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na Blaháková" initials="IB" lastIdx="1" clrIdx="0">
    <p:extLst>
      <p:ext uri="{19B8F6BF-5375-455C-9EA6-DF929625EA0E}">
        <p15:presenceInfo xmlns:p15="http://schemas.microsoft.com/office/powerpoint/2012/main" userId="S-1-5-21-3451901064-902568176-4053310204-1965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736" autoAdjust="0"/>
  </p:normalViewPr>
  <p:slideViewPr>
    <p:cSldViewPr snapToGrid="0">
      <p:cViewPr varScale="1">
        <p:scale>
          <a:sx n="81" d="100"/>
          <a:sy n="81" d="100"/>
        </p:scale>
        <p:origin x="10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_2\Desktop\disk_zaloha_CEITEC\Prezentace\graf_genom.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16198\Desktop\Panel%20BRONCO\prezentace\Soubor%20pacient&#367;%20dle%20diagn&#243;z.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217612447210673E-2"/>
          <c:y val="5.2652423329031958E-2"/>
          <c:w val="0.97375948445310279"/>
          <c:h val="0.94734751076575119"/>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733-4E36-BB98-FCFDD4BEEA3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733-4E36-BB98-FCFDD4BEEA3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733-4E36-BB98-FCFDD4BEEA3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9733-4E36-BB98-FCFDD4BEEA3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9733-4E36-BB98-FCFDD4BEEA36}"/>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9733-4E36-BB98-FCFDD4BEEA36}"/>
              </c:ext>
            </c:extLst>
          </c:dPt>
          <c:dPt>
            <c:idx val="6"/>
            <c:bubble3D val="0"/>
            <c:explosion val="16"/>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9733-4E36-BB98-FCFDD4BEEA36}"/>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9733-4E36-BB98-FCFDD4BEEA36}"/>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9733-4E36-BB98-FCFDD4BEEA36}"/>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9733-4E36-BB98-FCFDD4BEEA36}"/>
              </c:ext>
            </c:extLst>
          </c:dPt>
          <c:dLbls>
            <c:dLbl>
              <c:idx val="0"/>
              <c:layout>
                <c:manualLayout>
                  <c:x val="-8.3197064282381133E-2"/>
                  <c:y val="-1.3606602480644341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9733-4E36-BB98-FCFDD4BEEA36}"/>
                </c:ext>
              </c:extLst>
            </c:dLbl>
            <c:dLbl>
              <c:idx val="1"/>
              <c:layout>
                <c:manualLayout>
                  <c:x val="-1.59313527349241E-2"/>
                  <c:y val="-1.9049243472902076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9733-4E36-BB98-FCFDD4BEEA36}"/>
                </c:ext>
              </c:extLst>
            </c:dLbl>
            <c:dLbl>
              <c:idx val="2"/>
              <c:layout>
                <c:manualLayout>
                  <c:x val="1.7701503038804481E-2"/>
                  <c:y val="-2.7213204961288682E-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9733-4E36-BB98-FCFDD4BEEA36}"/>
                </c:ext>
              </c:extLst>
            </c:dLbl>
            <c:dLbl>
              <c:idx val="3"/>
              <c:layout>
                <c:manualLayout>
                  <c:x val="-1.2980952271388274E-16"/>
                  <c:y val="-8.1639614883866288E-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4"/>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9733-4E36-BB98-FCFDD4BEEA36}"/>
                </c:ext>
              </c:extLst>
            </c:dLbl>
            <c:dLbl>
              <c:idx val="4"/>
              <c:layout>
                <c:manualLayout>
                  <c:x val="-6.9340081640333574E-3"/>
                  <c:y val="-0.10702256913305795"/>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5"/>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9733-4E36-BB98-FCFDD4BEEA36}"/>
                </c:ext>
              </c:extLst>
            </c:dLbl>
            <c:dLbl>
              <c:idx val="5"/>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33-4E36-BB98-FCFDD4BEEA36}"/>
                </c:ext>
              </c:extLst>
            </c:dLbl>
            <c:dLbl>
              <c:idx val="6"/>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33-4E36-BB98-FCFDD4BEEA36}"/>
                </c:ext>
              </c:extLst>
            </c:dLbl>
            <c:dLbl>
              <c:idx val="7"/>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733-4E36-BB98-FCFDD4BEEA36}"/>
                </c:ext>
              </c:extLst>
            </c:dLbl>
            <c:dLbl>
              <c:idx val="8"/>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3">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733-4E36-BB98-FCFDD4BEEA36}"/>
                </c:ext>
              </c:extLst>
            </c:dLbl>
            <c:dLbl>
              <c:idx val="9"/>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4">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733-4E36-BB98-FCFDD4BEEA36}"/>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List1!$A$1:$A$10</c:f>
              <c:strCache>
                <c:ptCount val="10"/>
                <c:pt idx="0">
                  <c:v>DNA transpozony</c:v>
                </c:pt>
                <c:pt idx="1">
                  <c:v>mikrosatelity</c:v>
                </c:pt>
                <c:pt idx="2">
                  <c:v>duplikace</c:v>
                </c:pt>
                <c:pt idx="3">
                  <c:v>tandemové repetice</c:v>
                </c:pt>
                <c:pt idx="4">
                  <c:v>jedinečné sekvence</c:v>
                </c:pt>
                <c:pt idx="5">
                  <c:v>introny</c:v>
                </c:pt>
                <c:pt idx="6">
                  <c:v>geny (exony)</c:v>
                </c:pt>
                <c:pt idx="7">
                  <c:v>LINE</c:v>
                </c:pt>
                <c:pt idx="8">
                  <c:v>SINE</c:v>
                </c:pt>
                <c:pt idx="9">
                  <c:v>LTR retrotranspozony</c:v>
                </c:pt>
              </c:strCache>
            </c:strRef>
          </c:cat>
          <c:val>
            <c:numRef>
              <c:f>List1!$B$1:$B$10</c:f>
              <c:numCache>
                <c:formatCode>0%</c:formatCode>
                <c:ptCount val="10"/>
                <c:pt idx="0" formatCode="0.00%">
                  <c:v>2.9000000000000001E-2</c:v>
                </c:pt>
                <c:pt idx="1">
                  <c:v>0.03</c:v>
                </c:pt>
                <c:pt idx="2">
                  <c:v>0.05</c:v>
                </c:pt>
                <c:pt idx="3">
                  <c:v>0.08</c:v>
                </c:pt>
                <c:pt idx="4" formatCode="0.00%">
                  <c:v>0.11600000000000001</c:v>
                </c:pt>
                <c:pt idx="5" formatCode="0.00%">
                  <c:v>0.25900000000000001</c:v>
                </c:pt>
                <c:pt idx="6" formatCode="0.00%">
                  <c:v>1.4999999999999999E-2</c:v>
                </c:pt>
                <c:pt idx="7" formatCode="0.00%">
                  <c:v>0.20399999999999999</c:v>
                </c:pt>
                <c:pt idx="8" formatCode="0.00%">
                  <c:v>0.13100000000000001</c:v>
                </c:pt>
                <c:pt idx="9" formatCode="0.00%">
                  <c:v>8.3000000000000004E-2</c:v>
                </c:pt>
              </c:numCache>
            </c:numRef>
          </c:val>
          <c:extLst>
            <c:ext xmlns:c16="http://schemas.microsoft.com/office/drawing/2014/chart" uri="{C3380CC4-5D6E-409C-BE32-E72D297353CC}">
              <c16:uniqueId val="{00000014-9733-4E36-BB98-FCFDD4BEEA3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cs-CZ" dirty="0">
                <a:latin typeface="Arial" panose="020B0604020202020204" pitchFamily="34" charset="0"/>
                <a:cs typeface="Arial" panose="020B0604020202020204" pitchFamily="34" charset="0"/>
              </a:rPr>
              <a:t>Soubor pacientů dle diagnóz</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0A0-4FEC-876B-A953D0022184}"/>
              </c:ext>
            </c:extLst>
          </c:dPt>
          <c:dPt>
            <c:idx val="1"/>
            <c:bubble3D val="0"/>
            <c:spPr>
              <a:solidFill>
                <a:srgbClr val="445E6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0A0-4FEC-876B-A953D002218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0A0-4FEC-876B-A953D002218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A0A0-4FEC-876B-A953D0022184}"/>
              </c:ext>
            </c:extLst>
          </c:dPt>
          <c:dPt>
            <c:idx val="4"/>
            <c:bubble3D val="0"/>
            <c:spPr>
              <a:solidFill>
                <a:srgbClr val="E27F1C"/>
              </a:solidFill>
              <a:ln>
                <a:solidFill>
                  <a:srgbClr val="DF7E1A"/>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DF7E1A"/>
                </a:contourClr>
              </a:sp3d>
            </c:spPr>
            <c:extLst>
              <c:ext xmlns:c16="http://schemas.microsoft.com/office/drawing/2014/chart" uri="{C3380CC4-5D6E-409C-BE32-E72D297353CC}">
                <c16:uniqueId val="{00000009-A0A0-4FEC-876B-A953D0022184}"/>
              </c:ext>
            </c:extLst>
          </c:dPt>
          <c:dPt>
            <c:idx val="5"/>
            <c:bubble3D val="0"/>
            <c:spPr>
              <a:solidFill>
                <a:srgbClr val="6DAD49"/>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A0A0-4FEC-876B-A953D0022184}"/>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A0A0-4FEC-876B-A953D0022184}"/>
              </c:ext>
            </c:extLst>
          </c:dPt>
          <c:dPt>
            <c:idx val="7"/>
            <c:bubble3D val="0"/>
            <c:spPr>
              <a:solidFill>
                <a:srgbClr val="E6D93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A0A0-4FEC-876B-A953D0022184}"/>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A0A0-4FEC-876B-A953D0022184}"/>
              </c:ext>
            </c:extLst>
          </c:dPt>
          <c:dLbls>
            <c:dLbl>
              <c:idx val="0"/>
              <c:layout>
                <c:manualLayout>
                  <c:x val="0"/>
                  <c:y val="-2.733767983526159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A0-4FEC-876B-A953D0022184}"/>
                </c:ext>
              </c:extLst>
            </c:dLbl>
            <c:dLbl>
              <c:idx val="1"/>
              <c:layout>
                <c:manualLayout>
                  <c:x val="1.1299435028248483E-2"/>
                  <c:y val="4.9704872427748393E-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fld id="{02EF3A00-0521-473B-9358-71638DC2264D}" type="CATEGORYNAME">
                      <a:rPr lang="en-US">
                        <a:solidFill>
                          <a:srgbClr val="425C62"/>
                        </a:solidFill>
                        <a:latin typeface="Arial" panose="020B0604020202020204" pitchFamily="34" charset="0"/>
                        <a:cs typeface="Arial" panose="020B0604020202020204" pitchFamily="34" charset="0"/>
                      </a:rPr>
                      <a:pPr>
                        <a:defRPr>
                          <a:solidFill>
                            <a:schemeClr val="accent1"/>
                          </a:solidFill>
                          <a:latin typeface="Arial" panose="020B0604020202020204" pitchFamily="34" charset="0"/>
                          <a:cs typeface="Arial" panose="020B0604020202020204" pitchFamily="34"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0A0-4FEC-876B-A953D0022184}"/>
                </c:ext>
              </c:extLst>
            </c:dLbl>
            <c:dLbl>
              <c:idx val="2"/>
              <c:layout>
                <c:manualLayout>
                  <c:x val="1.9774011299434978E-2"/>
                  <c:y val="7.455730864162258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0A0-4FEC-876B-A953D0022184}"/>
                </c:ext>
              </c:extLst>
            </c:dLbl>
            <c:dLbl>
              <c:idx val="3"/>
              <c:layout>
                <c:manualLayout>
                  <c:x val="-7.0621468926553932E-3"/>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0A0-4FEC-876B-A953D0022184}"/>
                </c:ext>
              </c:extLst>
            </c:dLbl>
            <c:dLbl>
              <c:idx val="4"/>
              <c:layout>
                <c:manualLayout>
                  <c:x val="7.0621468926553542E-3"/>
                  <c:y val="9.9409744855495866E-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fld id="{B8E7400D-AFCC-4716-AB7E-17E8B7B513A1}" type="CATEGORYNAME">
                      <a:rPr lang="en-US" dirty="0">
                        <a:solidFill>
                          <a:srgbClr val="DF7E1A"/>
                        </a:solidFill>
                        <a:latin typeface="Arial" panose="020B0604020202020204" pitchFamily="34" charset="0"/>
                        <a:cs typeface="Arial" panose="020B0604020202020204" pitchFamily="34" charset="0"/>
                      </a:rPr>
                      <a:pPr>
                        <a:defRPr>
                          <a:solidFill>
                            <a:schemeClr val="accent1"/>
                          </a:solidFill>
                          <a:latin typeface="Arial" panose="020B0604020202020204" pitchFamily="34" charset="0"/>
                          <a:cs typeface="Arial" panose="020B0604020202020204" pitchFamily="34"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0A0-4FEC-876B-A953D0022184}"/>
                </c:ext>
              </c:extLst>
            </c:dLbl>
            <c:dLbl>
              <c:idx val="5"/>
              <c:layout>
                <c:manualLayout>
                  <c:x val="2.8248587570621404E-3"/>
                  <c:y val="4.9704872427748393E-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fld id="{7BBC07EE-8FF4-459D-AD34-2BE6C40DB6BE}" type="CATEGORYNAME">
                      <a:rPr lang="en-US">
                        <a:solidFill>
                          <a:srgbClr val="6CAB48"/>
                        </a:solidFill>
                        <a:latin typeface="Arial" panose="020B0604020202020204" pitchFamily="34" charset="0"/>
                        <a:cs typeface="Arial" panose="020B0604020202020204" pitchFamily="34" charset="0"/>
                      </a:rPr>
                      <a:pPr>
                        <a:defRPr>
                          <a:solidFill>
                            <a:schemeClr val="accent1"/>
                          </a:solidFill>
                          <a:latin typeface="Arial" panose="020B0604020202020204" pitchFamily="34" charset="0"/>
                          <a:cs typeface="Arial" panose="020B0604020202020204" pitchFamily="34"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0A0-4FEC-876B-A953D0022184}"/>
                </c:ext>
              </c:extLst>
            </c:dLbl>
            <c:dLbl>
              <c:idx val="6"/>
              <c:layout>
                <c:manualLayout>
                  <c:x val="0"/>
                  <c:y val="-1.491146172832451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0A0-4FEC-876B-A953D0022184}"/>
                </c:ext>
              </c:extLst>
            </c:dLbl>
            <c:dLbl>
              <c:idx val="7"/>
              <c:layout>
                <c:manualLayout>
                  <c:x val="0"/>
                  <c:y val="-2.733767983526170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fld id="{DB0D7804-7C40-4B1C-9364-F7F8A025D9E2}" type="CATEGORYNAME">
                      <a:rPr lang="en-US">
                        <a:solidFill>
                          <a:srgbClr val="CEC11C"/>
                        </a:solidFill>
                        <a:latin typeface="Arial" panose="020B0604020202020204" pitchFamily="34" charset="0"/>
                        <a:cs typeface="Arial" panose="020B0604020202020204" pitchFamily="34" charset="0"/>
                      </a:rPr>
                      <a:pPr>
                        <a:defRPr>
                          <a:solidFill>
                            <a:schemeClr val="accent1"/>
                          </a:solidFill>
                          <a:latin typeface="Arial" panose="020B0604020202020204" pitchFamily="34" charset="0"/>
                          <a:cs typeface="Arial" panose="020B0604020202020204" pitchFamily="34"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A0A0-4FEC-876B-A953D0022184}"/>
                </c:ext>
              </c:extLst>
            </c:dLbl>
            <c:dLbl>
              <c:idx val="8"/>
              <c:layout>
                <c:manualLayout>
                  <c:x val="0"/>
                  <c:y val="-2.733767983526156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0A0-4FEC-876B-A953D002218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Sheet1!$G$2:$G$10</c:f>
              <c:strCache>
                <c:ptCount val="9"/>
                <c:pt idx="0">
                  <c:v>Karcinom prsu</c:v>
                </c:pt>
                <c:pt idx="1">
                  <c:v>Karcinom vaječníku</c:v>
                </c:pt>
                <c:pt idx="2">
                  <c:v>Karcinom endometria a dělohy</c:v>
                </c:pt>
                <c:pt idx="3">
                  <c:v>Kolorektální karcinom</c:v>
                </c:pt>
                <c:pt idx="4">
                  <c:v>Karcinom slinivky</c:v>
                </c:pt>
                <c:pt idx="5">
                  <c:v>Karcinom prostaty</c:v>
                </c:pt>
                <c:pt idx="6">
                  <c:v>Zhoubný melanom</c:v>
                </c:pt>
                <c:pt idx="7">
                  <c:v>Karcinom štítné žlázy</c:v>
                </c:pt>
                <c:pt idx="8">
                  <c:v>Ostatní</c:v>
                </c:pt>
              </c:strCache>
            </c:strRef>
          </c:cat>
          <c:val>
            <c:numRef>
              <c:f>Sheet1!$H$2:$H$10</c:f>
              <c:numCache>
                <c:formatCode>General</c:formatCode>
                <c:ptCount val="9"/>
                <c:pt idx="0">
                  <c:v>31</c:v>
                </c:pt>
                <c:pt idx="1">
                  <c:v>16</c:v>
                </c:pt>
                <c:pt idx="2">
                  <c:v>7.5</c:v>
                </c:pt>
                <c:pt idx="3">
                  <c:v>7</c:v>
                </c:pt>
                <c:pt idx="4">
                  <c:v>3</c:v>
                </c:pt>
                <c:pt idx="5">
                  <c:v>1</c:v>
                </c:pt>
                <c:pt idx="6">
                  <c:v>1.2</c:v>
                </c:pt>
                <c:pt idx="7">
                  <c:v>1.3</c:v>
                </c:pt>
                <c:pt idx="8">
                  <c:v>32</c:v>
                </c:pt>
              </c:numCache>
            </c:numRef>
          </c:val>
          <c:extLst>
            <c:ext xmlns:c16="http://schemas.microsoft.com/office/drawing/2014/chart" uri="{C3380CC4-5D6E-409C-BE32-E72D297353CC}">
              <c16:uniqueId val="{00000012-A0A0-4FEC-876B-A953D002218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7-19T13:59:39.054" idx="1">
    <p:pos x="10" y="10"/>
    <p:text>Objev krevních skupin AB0 je všeobecně připisován vídeňskému vědci Karlu Landsteinerovi, který v roce 1901 objevil tři krevní skupiny A, B a C (dnešní A, B a 0).[4] Za tento objev dostal roku 1930 Nobelovu cenu za fyziologii a lékařství. Ovšem roku 1921 americká lékařská komise dala přednost Janu Janskému, který sice krevní skupiny objevil později, ale na rozdíl od Landsteinera všechny 4................Jen tak pro zajímavost, že Mendel asi ještě neměl o krevních skupinách ponětí....</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00.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30T13:54:10.147"/>
    </inkml:context>
    <inkml:brush xml:id="br0">
      <inkml:brushProperty name="width" value="0.2" units="cm"/>
      <inkml:brushProperty name="height" value="0.2" units="cm"/>
      <inkml:brushProperty name="color" value="#BFBFBF"/>
    </inkml:brush>
  </inkml:definitions>
  <inkml:trace contextRef="#ctx0" brushRef="#br0">109 63 24575,'-17'0'0,"3"0"0,11 0 0,-1 0 0,-5 0 0,4 0 0,-4-2 0,3 0 0,2-3 0,-1 1 0,-1 0 0,0 1 0,1-1 0,0-2 0,5-1 0,-2 1 0,2-1 0,0 1 0,2 0 0,-8 21 0,7-10 0,-7 15 0,6-16 0,0-1 0,9 3 0,-5-4 0,7 1 0,-5-3 0,-2 0 0,6 0 0,-5 0 0,2 0 0,1 0 0,-3 0 0,3 0 0,-2-2 0,0 2 0,2-4 0,-2 2 0,0 0 0,2-3 0,-4 4 0,2-4 0,2 4 0,-3-2 0,3 2 0,-2-1 0,-2-1 0,0-5 0,-2 1 0,-2-1 0,0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1T11:52:37.466"/>
    </inkml:context>
    <inkml:brush xml:id="br0">
      <inkml:brushProperty name="width" value="0.2" units="cm"/>
      <inkml:brushProperty name="height" value="0.2" units="cm"/>
      <inkml:brushProperty name="color" value="#FFFFFF"/>
    </inkml:brush>
  </inkml:definitions>
  <inkml:trace contextRef="#ctx0" brushRef="#br0">7894 386 24575,'-24'0'0,"4"0"0,-13-9 0,17 4 0,-17-4 0,21 4 0,-12 1 0,10 1 0,-7 0 0,10 3 0,-1 0 0,0-2 0,0 1 0,3-2 0,-2 3 0,2 0 0,0 0 0,1 0 0,-1 0 0,3 0 0,-2 0 0,3 0 0,-4 0 0,3 0 0,-2 0 0,3 0 0,-1 0 0,1 0 0,-1 0 0,-2 0 0,2 0 0,-2 0 0,2 0 0,1 0 0,0 0 0,-1 0 0,1 0 0,-1 0 0,1 0 0,0 0 0,-1 0 0,1 0 0,-1 0 0,-2 0 0,2 0 0,-5 0 0,2 0 0,0 0 0,-2 0 0,2 0 0,-3 0 0,3-2 0,-2 1 0,-3-4 0,1 5 0,-4-3 0,5 3 0,0 0 0,0 0 0,0 0 0,0 0 0,1-3 0,-5 3 0,4-3 0,-4 3 0,1 0 0,-1 0 0,-3 0 0,-1 0 0,-3 0 0,-2 0 0,-3 0 0,0 0 0,-5-4 0,4 4 0,-8-4 0,3 1 0,1 2 0,-5-6 0,9 3 0,-8 0 0,12-2 0,-7 5 0,12-2 0,-4 0 0,5 3 0,3-3 0,1 3 0,3 0 0,0 0 0,0 0 0,0 0 0,3 0 0,-2 0 0,5 0 0,-5 0 0,2 0 0,0 0 0,-2 0 0,2 0 0,-3-3 0,0 2 0,0-1 0,0-1 0,3 2 0,-2-1 0,2-1 0,-3 2 0,0-1 0,1 2 0,-1-3 0,0 3 0,3-3 0,-2 3 0,2 0 0,-3 0 0,0 0 0,0 0 0,0 0 0,0 0 0,-3 0 0,3 0 0,-7 0 0,6 0 0,-5 0 0,2 0 0,-4-3 0,1 2 0,-1-2 0,1 3 0,0 0 0,-1 0 0,1 0 0,-1 0 0,-3 0 0,3 0 0,-4-3 0,5 3 0,-1-3 0,1 3 0,-4 0 0,2 0 0,-2 0 0,4 0 0,-13-3 0,5 2 0,-10-2 0,9 3 0,0 0 0,-5 0 0,4 0 0,-4 0 0,1 0 0,2-3 0,-7 2 0,8-2 0,-8 3 0,8 0 0,-4-3 0,5 2 0,-4-2 0,2 3 0,-2 0 0,8 0 0,-4 0 0,4 0 0,-4 0 0,4 0 0,-4 0 0,4 0 0,-4 0 0,0 0 0,0 0 0,-1 0 0,1 0 0,-4 0 0,-2 0 0,-4 0 0,0 0 0,0 0 0,0 0 0,-6 0 0,0 0 0,0 0 0,-4 0 0,9 0 0,-4 0 0,5 0 0,5 0 0,-4 0 0,7-3 0,-7-1 0,8 0 0,-4-3 0,5 6 0,0-5 0,0 5 0,-5-5 0,4 5 0,-4-3 0,5 4 0,-4 0 0,2-3 0,-2 2 0,-1-2 0,4 3 0,-4 0 0,5 0 0,4 0 0,-3 0 0,2 0 0,-3 0 0,4 0 0,-3 0 0,2 0 0,-3 0 0,0 0 0,0 0 0,3 0 0,-6 0 0,5 0 0,-3 0 0,2 0 0,3 0 0,-4 0 0,4 3 0,0-2 0,1 5 0,2-5 0,-2 5 0,4-6 0,3 6 0,-3-5 0,6 4 0,-5-5 0,5 3 0,-2-3 0,3 0 0,-3 0 0,-1 0 0,0 0 0,-3 0 0,3 0 0,-4 0 0,1 0 0,-17 0 0,9 0 0,-14 0 0,13 0 0,-4 0 0,-2 0 0,0 0 0,-3 0 0,4 0 0,-1 0 0,1 0 0,5-3 0,0 2 0,0-2 0,4 0 0,-4 2 0,8-1 0,-3 2 0,3 0 0,1 0 0,3-3 0,-3 2 0,6-1 0,-2 2 0,3 0 0,1 0 0,-1 0 0,3 0 0,-2 0 0,4 0 0,-1 0 0,3 0 0,-3 0 0,1 0 0,-1 0 0,3 0 0,-4 0 0,3 0 0,-5 0 0,5 0 0,-5 0 0,2 0 0,-3 0 0,0 0 0,0 0 0,1 0 0,-1 0 0,0 0 0,0 0 0,0 0 0,0 0 0,0 0 0,3 0 0,-2 0 0,5 0 0,0 2 0,26-2 0,-6 3 0,18-3 0,-8-4 0,-4 1 0,7-4 0,-7 0 0,8 0 0,-8 3 0,7-2 0,-3 2 0,4 0 0,0-2 0,1 5 0,-1-5 0,4 5 0,-2-5 0,2 5 0,-4-5 0,0 5 0,1-6 0,-5 7 0,3-4 0,-7 4 0,4 0 0,-5 0 0,0 0 0,1 0 0,-4 0 0,-1 0 0,0 0 0,-3 0 0,1 0 0,-2 0 0,-2 0 0,0 0 0,2 0 0,-2 3 0,-1-2 0,3 4 0,-4-2 0,4 3 0,-3-3 0,4 2 0,0-2 0,0 3 0,0 0 0,-1 0 0,-2-3 0,-1 2 0,-2-4 0,-1 1 0,0-2 0,-20 0 0,4 0 0,-18 0 0,5 0 0,-25 0 0,10 0 0,-20 4 0,21-4 0,4 4 0,-3-4 0,8 0 0,-4 0 0,5 0 0,-5 0 0,4 0 0,-4 0 0,5 0 0,-4 0 0,2 0 0,-2 0 0,4 0 0,-1 0 0,-3 0 0,3 0 0,-4 0 0,5 0 0,0 0 0,-1 0 0,1 0 0,0 0 0,0 0 0,0 0 0,-1 0 0,1 0 0,0 0 0,0 0 0,0 0 0,3 0 0,2 0 0,4-3 0,-1 2 0,1-2 0,-1 3 0,1-3 0,-1 3 0,4-6 0,-2 5 0,2-4 0,-4 4 0,1-5 0,-1 3 0,1-4 0,-1 3 0,1-1 0,-1 1 0,1 0 0,0-1 0,-1 1 0,1-3 0,-1 4 0,4-3 0,-2 6 0,5-6 0,-2 3 0,3 0 0,3-2 0,1 4 0,2-1 0,1 2 0,0-3 0,0 1 0,0-1 0,-1 0 0,1 3 0,0 0 0,-3 0 0,1 0 0,-1 0 0,0 0 0,2-2 0,-5 2 0,2-3 0,-3 3 0,0 0 0,0-2 0,0 1 0,0-2 0,1 3 0,-5-3 0,-2 3 0,-2-3 0,2 3 0,3 0 0,6 0 0,-2 0 0,5 0 0,-2 0 0,29 0 0,-8 0 0,19 0 0,-14-6 0,2 1 0,4-8 0,17 6 0,-1-4 0,3 7 0,-1 0 0,-3 4 0,0 0 0,9 0 0,-4 0 0,5 0 0,-5 3 0,22-2 0,-27 6 0,26-6 0,-25 5 0,4-5 0,4 6 0,-9-6 0,0 6 0,-2-3 0,-8 0 0,-1 2 0,0-5 0,-8 5 0,3-5 0,-3 1 0,-4 1 0,2-2 0,-5 1 0,2-2 0,-3 0 0,-1 0 0,1 0 0,0 0 0,0 0 0,5 0 0,-4 0 0,4 0 0,-8 0 0,2 0 0,-3 0 0,4 0 0,0 0 0,0 0 0,-1 0 0,1 0 0,-3 3 0,2-3 0,-2 5 0,3-4 0,-3 4 0,2-4 0,-2 3 0,3-3 0,-4 4 0,3-4 0,-2 1 0,0 0 0,2-1 0,-5 1 0,3 1 0,-1-3 0,-2 3 0,2-1 0,-3-1 0,1 3 0,-1-3 0,-2 4 0,-1 0 0,-2 1 0,0 1 0,-2-2 0,-16 5 0,-5-2 0,-11 2 0,-8-2 0,7 0 0,-13 0 0,9-4 0,-4-1 0,5-3 0,0 0 0,4 0 0,5 0 0,2 0 0,3 0 0,0 0 0,-4 0 0,4 0 0,-4 0 0,-1 0 0,-3 0 0,-2 0 0,-14 0 0,11 0 0,-26 5 0,25-4 0,-21 6 0,9-2 0,-1 3 0,-3 1 0,5-1 0,0 0 0,-1 0 0,6 0 0,1-4 0,9 0 0,2-4 0,4 0 0,3 0 0,2 0 0,4 0 0,-1 0 0,1 0 0,3 0 0,-3 0 0,7 0 0,-4 0 0,1 0 0,-1 0 0,0 0 0,-3 0 0,3-3 0,-3 2 0,0-5 0,-1 3 0,-3-4 0,2 0 0,-15-3 0,10 3 0,-7 0 0,10 1 0,3 2 0,4-2 0,1 3 0,3-3 0,3 3 0,1-2 0,5-1 0,1 1 0,2 0 0,0-1 0,0 1 0,0 0 0,5-1 0,1 0 0,6 0 0,0 0 0,0 0 0,-1 3 0,1-2 0,-3 2 0,2-3 0,-2 0 0,3 0 0,-3 0 0,2 0 0,-2 1 0,2 1 0,1 2 0,0-1 0,0 2 0,0-1 0,-1 2 0,5 0 0,-4-3 0,3 2 0,-3-4 0,0 4 0,0-4 0,-1 5 0,-2-3 0,2 0 0,-5 3 0,3-3 0,-4 3 0,0 0 0,1 0 0,-1 0 0,0 0 0,-2 10 0,-6-5 0,-7 8 0,-10-4 0,0-1 0,-37 5 0,21-8 0,-23 1 0,26-6 0,9 0 0,1 0 0,3 0 0,1 0 0,6 0 0,-2 0 0,9 0 0,-2 0 0,2 0 0,1 0 0,0-2 0,-1 1 0,1-1 0,0 2 0,-1-2 0,1 1 0,0-1 0,-4 2 0,0-3 0,-3 2 0,-3-4 0,-1 4 0,-3-5 0,-5 6 0,0-6 0,-4 2 0,-5 0 0,4 0 0,-3 1 0,7 3 0,2-4 0,3 4 0,4 0 0,4 0 0,4 6 0,4 4 0,2 2 0,2 3 0,0-3 0,0 3 0,0-2 0,0 2 0,0-3 0,0 0 0,0-1 0,0 1 0,0 0 0,0 0 0,0-1 0,0-2 0,0 2 0,0-2 0,0 0 0,0-1 0,0-2 0,0-1 0,0 0 0,0 1 0,0-1 0,-8-2 0,1 2 0,-7-4 0,5 1 0,-2-2 0,2 0 0,0 0 0,-3 0 0,3 0 0,0 0 0,-2 0 0,5 0 0,-2 0 0,0 0 0,2 0 0,-3 0 0,4 0 0,0 0 0,18-13 0,-2 0 0,20-12 0,-9 7 0,6 0 0,-4 4 0,29-3 0,-18 8 0,18 0 0,-29 9 0,3 0 0,-6 0 0,2 0 0,0 0 0,-3 0 0,4 0 0,-5 0 0,4 0 0,-2 0 0,-1 0 0,-2 0 0,-5 0 0,5 0 0,-5 0 0,2 0 0,-3 0 0,0 0 0,-4 0 0,4 0 0,-6 0 0,5 0 0,-3 0 0,1 2 0,2 2 0,-2-1 0,3 2 0,0-2 0,0 0 0,-1 3 0,-2-3 0,2 0 0,-2 2 0,3-4 0,0 4 0,0-5 0,-1 3 0,1-3 0,0 3 0,0-3 0,0 3 0,-1-3 0,1 0 0,0 0 0,0 0 0,-1 0 0,-2 0 0,2 0 0,-2 0 0,0 0 0,2 0 0,-5 0 0,2 0 0,-2 0 0,2 0 0,-2 0 0,2 0 0,-2 0 0,-1 0 0,0 0 0,0 0 0,0 0 0,0 0 0,0 2 0,-18-1 0,6-2 0,-16-2 0,11-3 0,3 3 0,6 0 0,13 11 0,-2-4 0,8 7 0,-11-6 0,1 1 0,-1-1 0,0 0 0,1-2 0,-1 0 0,0-3 0,0 0 0,3 0 0,1 0 0,10 0 0,6 0 0,9 0 0,9 3 0,6-2 0,7 7 0,12-7 0,1 7 0,5-7 0,1 7 0,-12-3 0,3 0 0,-10 2 0,6-6 0,-6 3 0,-7-4 0,-6 0 0,-9 0 0,-1 0 0,-5 0 0,0 0 0,-4 0 0,-1 0 0,0 0 0,-2 0 0,2 0 0,-4 0 0,1 0 0,-1 0 0,4 0 0,-2 0 0,2 0 0,0 0 0,1-3 0,1-1 0,2 0 0,-7-2 0,7 3 0,-3-1 0,0-2 0,-1 2 0,1 1 0,-4-3 0,7 5 0,-2-2 0,-1 3 0,3 0 0,-3 0 0,0 0 0,4 0 0,4 0 0,-1 0 0,5 0 0,-11 0 0,2 0 0,-7 0 0,7 0 0,-6 0 0,6 0 0,-3 0 0,0 0 0,4 0 0,-4 0 0,4 0 0,0 0 0,0 0 0,0 3 0,0-2 0,1 5 0,3-5 0,-3 5 0,8-5 0,-3 6 0,0-7 0,-2 7 0,-4-6 0,-3 2 0,2-3 0,-7 0 0,0 0 0,-5 0 0,0 0 0,-2 0 0,2 0 0,-3 0 0,-3 0 0,2 0 0,-2 0 0,2 0 0,1 0 0,0 0 0,0 0 0,-1 0 0,1 0 0,0 0 0,0 0 0,0 0 0,-1 0 0,-2 0 0,2 0 0,-2 0 0,3 0 0,-3 0 0,2 0 0,-2 0 0,0 0 0,-1 0 0,0 0 0,-2 0 0,2 0 0,-2 0 0,-1 0 0,0 0 0,1 2 0,-1-1 0,0 1 0,0 1 0,0-1 0,-24-15 0,-22-22 0,9 10 0,-5-8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21:06.903"/>
    </inkml:context>
    <inkml:brush xml:id="br0">
      <inkml:brushProperty name="width" value="0.2" units="cm"/>
      <inkml:brushProperty name="height" value="0.2" units="cm"/>
    </inkml:brush>
  </inkml:definitions>
  <inkml:trace contextRef="#ctx0" brushRef="#br0">46 1 24575,'0'19'0,"0"5"0,0-11 0,0 8 0,0-6 0,0 7 0,0-3 0,0 4 0,0 0 0,0 0 0,0 2 0,0-4 0,0-2 0,0-1 0,0-1 0,0-5 0,0 3 0,0-4 0,0 0 0,0 1 0,0 0 0,0-1 0,0-3 0,0 0 0,0 2 0,0-1 0,0-1 0,0 0 0,0-2 0,0 3 0,0 0 0,0 2 0,0-4 0,0 5 0,0-5 0,0 5 0,0-2 0,0-1 0,0 2 0,0-1 0,-1-2 0,-1-1 0,-1 2 0,2-2 0,-1 2 0,2-1 0,0-2 0,0 1 0,0 0 0,0 2 0,0-1 0,0 1 0,0 1 0,0-3 0,0 4 0,0-2 0,0 0 0,0-2 0,0 3 0,-3-4 0,3 3 0,-1 0 0,1-2 0,0-1 0,-2 2 0,2-1 0,-3-2 0,3 1 0,0 0 0,0-1 0,0 3 0,-1-2 0,-1 0 0,2 0 0,0 1 0,0-1 0,0 1 0,0 1 0,-1 1 0,-1-2 0,1 2 0,1-2 0,-2-1 0,2-1 0,-1 2 0,-1-1 0,1 2 0,1-2 0,-3-1 0,3 1 0,-2-1 0,1-1 0,1 4 0,-2-5 0,-1 4 0,3 0 0,0-1 0,0 2 0,0-4 0,0 2 0,-3-1 0,3 2 0,-1 0 0,1 1 0,0-4 0,0 1 0,0 2 0,0-4 0,0 5 0,0-4 0,0 3 0,0 1 0,0-5 0,0 3 0,0 0 0,0-2 0,0 4 0,0-4 0,0 2 0,0-2 0,0 1 0,0 1 0,0 0 0,0 0 0,9-18 0,-5 6 0,8-10 0,-7 10 0,-1-2 0,1 4 0,1-4 0,-5 4 0,5-4 0,-2 4 0,1 0 0,-2-1 0,1 1 0,2-1 0,-1 1 0,-1 1 0,2 0 0,-1 0 0,-1 0 0,2-2 0,0 2 0,1 1 0,1-3 0,-1 2 0,1-3 0,-1 3 0,1-3 0,2 2 0,-4 1 0,1-2 0,1 4 0,-1-2 0,1 1 0,-4 0 0,3-1 0,-2 0 0,1 0 0,0 1 0,-2-1 0,2 0 0,0 2 0,-1-4 0,2 5 0,-2-4 0,0 4 0,3-2 0,-5 2 0,1-1 0,2 1 0,2-2 0,-2 1 0,-2 1 0,2-3 0,-2 3 0,2-2 0,-1 1 0,-1 1 0,2-2 0,0 2 0,0 0 0,-1 0 0,-1 9 0,-2-4 0,-2 7 0,-3-3 0,-3-1 0,-5 0 0,-2 4 0,5-3 0,-3 0 0,0-2 0,-1 2 0,5-3 0,-4 1 0,6-1 0,-3 2 0,1-7 0,-1 5 0,2-2 0,2-1 0,-1 0 0,-2 2 0,4-2 0,-4-2 0,4 1 0,-5-2 0,2 3 0,0-2 0,-1 2 0,2 0 0,1-1 0,-2 2 0,3-4 0,-1 6 0,15-19 0,-6 4 0,16-12 0,-12 5 0,2 1 0,-3-1 0,-1-1 0,-1 2 0,0 2 0,3 0 0,-3 4 0,2 0 0,-3 1 0,3-2 0,-2 0 0,1-1 0,4 1 0,-4 0 0,3-1 0,-1 1 0,-4 2 0,2 0 0,1 2 0,-2-2 0,0 1 0,-3 1 0,0 1 0,1-1 0,-1 1 0,0-1 0,0 1 0,0-1 0,0 2 0,0-2 0,-2 1 0,2-2 0,-3 3 0,3-2 0,-1 1 0,1 1 0,0-2 0,1 3 0,-2-5 0,1 4 0,-2-1 0,2 0 0,0 2 0,-3-3 0,2-3 0,-1 4 0,-1-2 0,0 2 0,0 0 0,1-1 0,-1-2 0,3 5 0,-3-4 0,0 4 0,0-5 0,0 1 0,0 1 0,0-3 0,0 2 0,0 1 0,0-5 0,2 4 0,1-3 0,-3 1 0,0-2 0,0 5 0,0-4 0,0 4 0,0 0 0,0 0 0,0 2 0,0-4 0,0 2 0,0 1 0,0-1 0,0-2 0,0 2 0,0-1 0,0 2 0,0-2 0,0 1 0,0 0 0,0 0 0,0 3 0,0-4 0,0 2 0,-3-2 0,3 0 0,-2 2 0,2-2 0,0 1 0,-3 0 0,3-3 0,-1 1 0,1 4 0,-3 0 0,2-1 0,-4-1 0,2-1 0,2 4 0,-2-2 0,0 1 0,0 1 0,-2-3 0,2 2 0,0-4 0,0 5 0,0 0 0,0-3 0,2 2 0,-2-4 0,0 5 0,-1-2 0,1 2 0,0-5 0,3 5 0,-3-4 0,1 2 0,1 1 0,-2-4 0,1 6 0,-1-6 0,3 5 0,-1-3 0,-1 0 0,1 2 0,-1-2 0,-1 1 0,2 1 0,-1-2 0,-1 0 0,0 2 0,0-2 0,0 4 0,0-4 0,-1 5 0,-2-4 0,3 1 0,-1 1 0,-2 0 0,3-1 0,-2 1 0,2-2 0,-1-1 0,2 3 0,-2-1 0,-1 1 0,2 1 0,-2 1 0,-1 1 0,3 6 0,0-2 0,3 10 0,0-8 0,0 2 0,0 1 0,0-1 0,0 2 0,0 1 0,0-4 0,0 2 0,-2 1 0,2-4 0,-3 2 0,2-1 0,-2-3 0,1 2 0,-2-1 0,4-1 0,-2 2 0,1 0 0,-1-1 0,2 0 0,-1 0 0,-1 1 0,2 0 0,-1-2 0,1 2 0,-3 2 0,3-1 0,0 0 0,-2 1 0,-1-1 0,3 5 0,-1-6 0,-2 6 0,3-2 0,-2 1 0,1 1 0,1-2 0,-3 3 0,2-4 0,1 5 0,-2-4 0,2 3 0,0-1 0,0-2 0,0 5 0,0-3 0,0 2 0,0-6 0,0 7 0,0-3 0,0 0 0,0 1 0,0-1 0,0 2 0,0-7 0,0 0 0,0 1 0,0-2 0,0 1 0,0-2 0,0 2 0,0-1 0,0 0 0,0 0 0,0 0 0,0-2 0,0 2 0,0-1 0,0-1 0,9-11 0,-3-2 0,7-12 0,-5-12 0,-5 11 0,3-11 0,-5 14 0,1-5 0,-2 8 0,0-2 0,0-2 0,0 3 0,0-8 0,0 7 0,0-7 0,0-5 0,0 10 0,0-15 0,0 12 0,0-7 0,0 2 0,1 1 0,2 1 0,2 3 0,-1 3 0,-1 2 0,0 4 0,-2 0 0,1 3 0,-2 5 0,0 2 0,0-2 0,-3 1 0,-2 2 0,0 11 0,0-5 0,2 9 0,2-11 0,-1 2 0,-4 0 0,2 0 0,-4-1 0,5-4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21:06.902"/>
    </inkml:context>
    <inkml:brush xml:id="br0">
      <inkml:brushProperty name="width" value="0.2" units="cm"/>
      <inkml:brushProperty name="height" value="0.2" units="cm"/>
    </inkml:brush>
  </inkml:definitions>
  <inkml:trace contextRef="#ctx0" brushRef="#br0">1142 1 24575,'0'15'0,"0"1"0,0-8 0,0-3 0,-2 3 0,2-1 0,-3-1 0,3 0 0,-1 1 0,-1-1 0,1 2 0,1-2 0,-3 1 0,3 4 0,-2-3 0,1 3 0,1-1 0,-3 2 0,3-2 0,-3 1 0,3-1 0,0 0 0,0-2 0,-2 1 0,2 0 0,0-2 0,0 0 0,0 2 0,0-3 0,0 0 0,0 3 0,0-3 0,0 3 0,0-2 0,0 4 0,0-2 0,0 1 0,0 0 0,0-2 0,0 3 0,0 1 0,0-3 0,0 5 0,0-7 0,0 5 0,0-2 0,0 1 0,0 0 0,0 0 0,0-1 0,0 2 0,0-2 0,0 2 0,-3-3 0,3 4 0,-3-4 0,3 2 0,-3 2 0,3-3 0,-3 1 0,3-2 0,0 1 0,-1-1 0,-1 1 0,2-1 0,0 1 0,0-1 0,0 0 0,0 5 0,0-6 0,0 3 0,0 1 0,0-3 0,0 2 0,0-3 0,0 2 0,0 1 0,0-6 0,0 3 0,0 1 0,0-5 0,0 5 0,0-5 0,0 4 0,0-2 0,0-3 0,0 3 0,0-2 0,0 2 0,0-1 0,0-1 0,0 3 0,0-1 0,0 0 0,-1 0 0,-2-1 0,3-1 0,-3 3 0,1-4 0,1 5 0,0-5 0,-1 1 0,-1 5 0,3-6 0,-1 4 0,-1-5 0,1 2 0,1 4 0,0-4 0,0 4 0,0-5 0,0 4 0,0-3 0,0 2 0,0 0 0,0-3 0,0 5 0,0-4 0,0 2 0,0-2 0,0 1 0,0 1 0,0-2 0,0 2 0,0-1 0,0 1 0,0-2 0,0 0 0,0 1 0,-5-1 0,1-1 0,-5-1 0,1-2 0,1 0 0,1 0 0,-1 0 0,-2 0 0,0 0 0,0 0 0,-3 0 0,0 0 0,-4 0 0,4 0 0,-4 0 0,2 0 0,-4 0 0,3 0 0,2 0 0,0 0 0,1 0 0,0 0 0,3 0 0,-1-2 0,-1 1 0,-1-2 0,4 0 0,-6 1 0,5 1 0,-3-1 0,3 2 0,-1 0 0,1 0 0,0 0 0,2 0 0,1 0 0,0 0 0,0 0 0,0 0 0,-1 0 0,2 0 0,-7 0 0,6 0 0,-4 0 0,3 0 0,-2 2 0,1-2 0,-1 3 0,0-3 0,2 3 0,-2-3 0,-1 3 0,-1-3 0,1 1 0,-5 1 0,5-2 0,-5 3 0,3-3 0,0 1 0,3 1 0,-1 1 0,-1-3 0,2 3 0,0-3 0,1 3 0,2-3 0,-5 1 0,2 1 0,-3-1 0,5-1 0,-3 1 0,2-1 0,1 2 0,-4-2 0,4 0 0,-2 0 0,0 0 0,2 0 0,-1 1 0,2-1 0,-3 0 0,0 2 0,2-1 0,-3 1 0,5-1 0,-2-1 0,1 0 0,-2 0 0,2 0 0,1 0 0,-3 0 0,4 0 0,-2 0 0,0 0 0,1 0 0,-1 2 0,0-2 0,2 0 0,-2 1 0,2-1 0,-2 0 0,0 2 0,1-1 0,1 1 0,-1-1 0,1 1 0,-2 1 0,2-3 0,-1 3 0,-1-2 0,2 2 0,-1-1 0,-1-1 0,2-1 0,-2 2 0,0-2 0,1 0 0,0 0 0,-1 0 0,1 1 0,-1-1 0,2 2 0,-2-2 0,1 1 0,-1-1 0,2 3 0,-1-3 0,0 3 0,0-2 0,1 1 0,-2-1 0,1 4 0,1-4 0,-2 1 0,1-1 0,-1 1 0,2-2 0,16-11 0,-8 7 0,14-11 0,-10 8 0,-4-1 0,2 2 0,0-1 0,-2-2 0,-1 5 0,3-4 0,-1 2 0,-1 0 0,2 0 0,0 2 0,0 1 0,1-1 0,-2 1 0,-1-3 0,4 3 0,-4 0 0,1 0 0,1-2 0,1 4 0,-2-5 0,2 3 0,-1-1 0,0 1 0,1-5 0,2 7 0,0-7 0,-3 5 0,-2-1 0,1 1 0,1-1 0,-3 1 0,1 1 0,-1-4 0,3 3 0,-3-3 0,3 3 0,-3-1 0,3-1 0,-2 2 0,1-1 0,1 1 0,-3-1 0,1-1 0,2-1 0,-4 5 0,1-4 0,1 1 0,-1 2 0,3-5 0,-3 4 0,3-3 0,-3 5 0,1-5 0,-1 1 0,3-1 0,-1 2 0,-1-1 0,1 1 0,-1 0 0,2-2 0,0 0 0,0 0 0,0-2 0,1 2 0,1-1 0,-4 1 0,2 0 0,2-3 0,-3 3 0,3 1 0,-4-3 0,4 1 0,-2-2 0,3 3 0,-2-4 0,2 1 0,1 1 0,-1-2 0,2 0 0,-2 2 0,-2-1 0,2-1 0,0 1 0,0 0 0,0 2 0,1 1 0,-1-3 0,0 0 0,0 0 0,0-1 0,1 2 0,-1 1 0,-2-2 0,2 0 0,3 0 0,-1 0 0,-1-1 0,-1 3 0,3-4 0,-2 2 0,1 0 0,-3 1 0,3-1 0,-5 3 0,6-5 0,-2 3 0,0-1 0,-1 0 0,-1 3 0,1-2 0,-3 3 0,1-1 0,1-2 0,-3 4 0,1-4 0,2 4 0,-2-4 0,-2 3 0,4 0 0,-4 1 0,4-4 0,-4 2 0,0 0 0,2 1 0,-1-1 0,2 0 0,2-5 0,-1 5 0,1-3 0,-4 5 0,1-2 0,-1 3 0,1-1 0,-2-1 0,2 2 0,-1-1 0,1 1 0,0-2 0,2 0 0,-2 2 0,2-2 0,1 1 0,-5-1 0,4 2 0,-4-1 0,2 1 0,-2 1 0,1-1 0,1 0 0,-3-1 0,3 1 0,-2 0 0,-1-1 0,2 1 0,-4 0 0,5-2 0,-3 4 0,0 10 0,0 0 0,-6 22 0,0-17 0,-3 13 0,0-9 0,-4-2 0,1 2 0,-2-2 0,3-1 0,-1-2 0,1-1 0,1-1 0,1-1 0,-2-3 0,2 2 0,-1 2 0,1-1 0,0 5 0,-1-2 0,-2 2 0,-2 7 0,4-7 0,-8 18 0,6-17 0,-4 11 0,2-8 0,6-1 0,-7 1 0,3 0 0,0 3 0,0-5 0,-1-3 0,-1 4 0,1-5 0,-2 2 0,1-3 0,-2 1 0,0 1 0,1-1 0,-4-1 0,1 0 0,-2-2 0,-5 6 0,4-5 0,-1 2 0,4-3 0,3-5 0,-1 4 0,1-3 0,3-2 0,-1 2 0,1-4 0,0 2 0,4-1 0,-1 0 0,3 0 0,12-15 0,-3 5 0,14-13 0,-10 9 0,0-4 0,2 3 0,0-1 0,6-2 0,-3 0 0,6 3 0,1-3 0,-3 12 0,8-6 0,-8 8 0,5-1 0,-3 2 0,1 0 0,3 0 0,-5 0 0,-1 0 0,0 2 0,-4-1 0,0 4 0,-3-1 0,-2-1 0,-1 3 0,0-1 0,-2-1 0,-2-1 0,-1 2 0,1-3 0,-1 0 0,1 2 0,-11-15 0,9 9 0,-12-11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21:06.901"/>
    </inkml:context>
    <inkml:brush xml:id="br0">
      <inkml:brushProperty name="width" value="0.2" units="cm"/>
      <inkml:brushProperty name="height" value="0.2" units="cm"/>
    </inkml:brush>
  </inkml:definitions>
  <inkml:trace contextRef="#ctx0" brushRef="#br0">13 1 24575,'13'7'0,"1"1"0,-8-5 0,1 1 0,-1-2 0,-3 1 0,2-2 0,1 4 0,-3-4 0,3 2 0,-2-1 0,1 1 0,-1 0 0,1-1 0,1 1 0,-3-1 0,3 1 0,-2 1 0,1-1 0,-2 0 0,1 0 0,1 0 0,1 0 0,-3 0 0,1 0 0,2-1 0,-1 2 0,-1-1 0,2 0 0,-2 0 0,1 0 0,1 0 0,-2 1 0,2-1 0,-1 2 0,-1-1 0,-1 1 0,3-1 0,-1 2 0,-1-1 0,2 0 0,-1-3 0,-1 5 0,1-1 0,-2 0 0,1 0 0,-1-1 0,2-1 0,-1 2 0,-1-3 0,0 1 0,2 1 0,-1-1 0,-1 2 0,2 2 0,-2-4 0,3 1 0,-3 1 0,3-1 0,-2 3 0,1-2 0,-1-2 0,1 4 0,1-2 0,-3-2 0,3 1 0,-5-1 0,2-1 0,0 1 0,1 1 0,-1 1 0,2-2 0,-2-1 0,0 3 0,0-3 0,0 2 0,0 0 0,0-2 0,0 2 0,0 1 0,0-3 0,-2 3 0,2-2 0,-1 1 0,-2-1 0,1 2 0,-1 1 0,3-2 0,-3 2 0,2-1 0,-1 2 0,-1-1 0,2 0 0,-2 2 0,3-1 0,-3-2 0,0 0 0,1 1 0,-1 1 0,0-3 0,2 1 0,-2 2 0,1-1 0,-1-2 0,2 2 0,-2 1 0,1-1 0,1 2 0,-2 0 0,1-2 0,1 1 0,-2 0 0,0 1 0,3-3 0,-3 2 0,1-2 0,-1 1 0,0-2 0,0 2 0,0-1 0,0-2 0,0 1 0,0 1 0,0 0 0,0 0 0,0 0 0,0-2 0,0 2 0,0 0 0,0 0 0,0 0 0,0 0 0,0-2 0,0 2 0,0 0 0,0-3 0,-1 6 0,-1-5 0,-1 5 0,2-4 0,-2 1 0,3-2 0,-3 5 0,0-3 0,0 1 0,0 2 0,0 0 0,1-1 0,-1-1 0,0 2 0,0-2 0,0 1 0,0-1 0,-1 1 0,1 0 0,0-2 0,0 2 0,-2-2 0,2 1 0,0 2 0,0-4 0,0 0 0,1 3 0,-1-2 0,0 1 0,0-2 0,0 1 0,-3 0 0,3-2 0,-2 0 0,1 2 0,-1-1 0,-2 2 0,4-2 0,0-2 0,-3 0 0,1 0 0,1 0 0,-1 1 0,1-1 0,-1 0 0,1 0 0,-2 0 0,3 0 0,-3-2 0,1 2 0,-1 0 0,3 0 0,-1 0 0,-2 2 0,3-4 0,-3 4 0,1-2 0,1-3 0,1 4 0,-3-1 0,1 0 0,2 0 0,-3 1 0,0-1 0,2 3 0,0-4 0,-1 4 0,2-5 0,-1 5 0,-2-1 0,1-1 0,1 0 0,-2-2 0,1 1 0,1 0 0,-1 0 0,-1-2 0,2 2 0,-1 0 0,2-1 0,-3 2 0,0-2 0,3 1 0,-3 0 0,3 0 0,-1 0 0,-1 1 0,2-1 0,-1 0 0,1-2 0,-3 1 0,1 1 0,1-2 0,-2 1 0,1-10 0,2 2 0,-1-13 0,2 10 0,-2-9 0,1 5 0,1-2 0,1-3 0,-1 5 0,1-3 0,-1 1 0,2 3 0,-1 0 0,1 5 0,0-2 0,0 1 0,-2 0 0,2 2 0,-1 1 0,-1-2 0,2 1 0,-1 0 0,1 0 0,0 2 0,0-5 0,0 3 0,0-2 0,0 4 0,0-4 0,0 2 0,0 2 0,0 0 0,0-2 0,0 0 0,0 0 0,0 1 0,0-1 0,0 0 0,0-1 0,0 0 0,0 1 0,0-3 0,0 4 0,0-2 0,0 1 0,0-3 0,0 2 0,0 2 0,0-4 0,0 0 0,0 2 0,0-3 0,0 1 0,0 0 0,0-2 0,0-2 0,0 0 0,0-2 0,0 3 0,0-1 0,0-1 0,0-2 0,0 4 0,0-3 0,0 2 0,0-2 0,0 2 0,0 1 0,0 0 0,0 5 0,0-4 0,0 2 0,0 3 0,0 0 0,0 0 0,0-4 0,0 6 0,1-7 0,-1 7 0,2-2 0,-2 1 0,1 1 0,-1-1 0,0-2 0,2 1 0,-1-3 0,1 2 0,-2-2 0,3 3 0,-3-3 0,3 0 0,-3 3 0,1-4 0,-1 4 0,0-2 0,0 3 0,0-1 0,0 0 0,0-2 0,0 5 0,0-3 0,0 0 0,0 0 0,0-2 0,0 2 0,0-2 0,0-2 0,0 4 0,0-3 0,0 2 0,0 1 0,0 1 0,0-1 0,8 3 0,-4 3 0,5 5 0,-3 2 0,-3 1 0,2 0 0,-2 3 0,0-2 0,-2 3 0,1-3 0,1 2 0,0 1 0,-2 0 0,4 2 0,-1 0 0,4 3 0,-1-3 0,4 3 0,1-1 0,-2 0 0,5 5 0,-3-6 0,3 1 0,-3-1 0,0 0 0,0-2 0,-2 2 0,2-3 0,-4 1 0,2-1 0,-5 0 0,2-3 0,-4 2 0,2-3 0,-4 1 0,2 0 0,0 2 0,-1-2 0,-1 2 0,-1-2 0,0 3 0,0-1 0,0 2 0,0 2 0,0 1 0,0-1 0,0 1 0,0-1 0,-1 0 0,-1 3 0,-1-5 0,0 0 0,0-1 0,-1-1 0,1 1 0,-2-8 0,1 5 0,-1-3 0,2-2 0,-3-1 0,5 0 0,-5 0 0,3 2 0,-3-4 0,1 1 0,1-7 0,1 1 0,3-4 0,-2 4 0,2-1 0,-1-1 0,1-1 0,0 4 0,0-4 0,0 2 0,0-1 0,-2 0 0,1 2 0,-4-2 0,2 0 0,0-1 0,0 4 0,2-3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1B82AE5-10E0-428B-9788-0C44D4D23D95}" type="datetimeFigureOut">
              <a:rPr lang="en-US" smtClean="0"/>
              <a:t>5/20/2024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D5D23BC-3B0C-4A5C-A5BC-DF43F4D2CBCD}" type="slidenum">
              <a:rPr lang="en-US" smtClean="0"/>
              <a:t>‹#›</a:t>
            </a:fld>
            <a:endParaRPr lang="en-US"/>
          </a:p>
        </p:txBody>
      </p:sp>
    </p:spTree>
    <p:extLst>
      <p:ext uri="{BB962C8B-B14F-4D97-AF65-F5344CB8AC3E}">
        <p14:creationId xmlns:p14="http://schemas.microsoft.com/office/powerpoint/2010/main" val="3443687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a:t>
            </a:r>
          </a:p>
        </p:txBody>
      </p:sp>
      <p:sp>
        <p:nvSpPr>
          <p:cNvPr id="4" name="Zástupný symbol pro číslo snímku 3"/>
          <p:cNvSpPr>
            <a:spLocks noGrp="1"/>
          </p:cNvSpPr>
          <p:nvPr>
            <p:ph type="sldNum" sz="quarter" idx="5"/>
          </p:nvPr>
        </p:nvSpPr>
        <p:spPr/>
        <p:txBody>
          <a:bodyPr/>
          <a:lstStyle/>
          <a:p>
            <a:fld id="{036AD53E-8643-4C59-BB13-6D20E0BCBCF2}" type="slidenum">
              <a:rPr lang="en-US" smtClean="0"/>
              <a:t>1</a:t>
            </a:fld>
            <a:endParaRPr lang="en-US"/>
          </a:p>
        </p:txBody>
      </p:sp>
      <p:sp>
        <p:nvSpPr>
          <p:cNvPr id="5" name="Footer Placeholder 4">
            <a:extLst>
              <a:ext uri="{FF2B5EF4-FFF2-40B4-BE49-F238E27FC236}">
                <a16:creationId xmlns:a16="http://schemas.microsoft.com/office/drawing/2014/main" id="{32593F51-624B-4218-B51A-B61DA2869CB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2303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00AFF-E9B7-4A91-9E15-1DD117CE8C1F}"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064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C56D9BB-BE92-41DC-B36F-7C1C98B5518D}" type="slidenum">
              <a:rPr lang="cs-CZ" smtClean="0"/>
              <a:pPr/>
              <a:t>11</a:t>
            </a:fld>
            <a:endParaRPr lang="cs-CZ"/>
          </a:p>
        </p:txBody>
      </p:sp>
    </p:spTree>
    <p:extLst>
      <p:ext uri="{BB962C8B-B14F-4D97-AF65-F5344CB8AC3E}">
        <p14:creationId xmlns:p14="http://schemas.microsoft.com/office/powerpoint/2010/main" val="1802929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dirty="0">
              <a:solidFill>
                <a:srgbClr val="000000"/>
              </a:solidFill>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D5D23BC-3B0C-4A5C-A5BC-DF43F4D2CBCD}" type="slidenum">
              <a:rPr lang="en-US" smtClean="0"/>
              <a:t>12</a:t>
            </a:fld>
            <a:endParaRPr lang="en-US"/>
          </a:p>
        </p:txBody>
      </p:sp>
    </p:spTree>
    <p:extLst>
      <p:ext uri="{BB962C8B-B14F-4D97-AF65-F5344CB8AC3E}">
        <p14:creationId xmlns:p14="http://schemas.microsoft.com/office/powerpoint/2010/main" val="2273862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D5D23BC-3B0C-4A5C-A5BC-DF43F4D2CBCD}" type="slidenum">
              <a:rPr lang="en-US" smtClean="0"/>
              <a:t>13</a:t>
            </a:fld>
            <a:endParaRPr lang="en-US"/>
          </a:p>
        </p:txBody>
      </p:sp>
    </p:spTree>
    <p:extLst>
      <p:ext uri="{BB962C8B-B14F-4D97-AF65-F5344CB8AC3E}">
        <p14:creationId xmlns:p14="http://schemas.microsoft.com/office/powerpoint/2010/main" val="3010565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10"/>
          </p:nvPr>
        </p:nvSpPr>
        <p:spPr/>
        <p:txBody>
          <a:bodyPr/>
          <a:lstStyle/>
          <a:p>
            <a:fld id="{3C56D9BB-BE92-41DC-B36F-7C1C98B5518D}" type="slidenum">
              <a:rPr lang="cs-CZ" smtClean="0"/>
              <a:pPr/>
              <a:t>14</a:t>
            </a:fld>
            <a:endParaRPr lang="cs-CZ"/>
          </a:p>
        </p:txBody>
      </p:sp>
    </p:spTree>
    <p:extLst>
      <p:ext uri="{BB962C8B-B14F-4D97-AF65-F5344CB8AC3E}">
        <p14:creationId xmlns:p14="http://schemas.microsoft.com/office/powerpoint/2010/main" val="3089503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000" dirty="0" err="1">
                <a:solidFill>
                  <a:srgbClr val="000000"/>
                </a:solidFill>
                <a:effectLst/>
                <a:latin typeface="Times New Roman" panose="02020603050405020304" pitchFamily="18" charset="0"/>
                <a:ea typeface="Calibri" panose="020F0502020204030204" pitchFamily="34" charset="0"/>
              </a:rPr>
              <a:t>Sangerovo</a:t>
            </a:r>
            <a:r>
              <a:rPr lang="cs-CZ" sz="1000" dirty="0">
                <a:solidFill>
                  <a:srgbClr val="000000"/>
                </a:solidFill>
                <a:effectLst/>
                <a:latin typeface="Times New Roman" panose="02020603050405020304" pitchFamily="18" charset="0"/>
                <a:ea typeface="Calibri" panose="020F0502020204030204" pitchFamily="34" charset="0"/>
              </a:rPr>
              <a:t> </a:t>
            </a:r>
            <a:r>
              <a:rPr lang="cs-CZ" sz="1000" dirty="0" err="1">
                <a:solidFill>
                  <a:srgbClr val="000000"/>
                </a:solidFill>
                <a:effectLst/>
                <a:latin typeface="Times New Roman" panose="02020603050405020304" pitchFamily="18" charset="0"/>
                <a:ea typeface="Calibri" panose="020F0502020204030204" pitchFamily="34" charset="0"/>
              </a:rPr>
              <a:t>sekvenování</a:t>
            </a:r>
            <a:r>
              <a:rPr lang="cs-CZ" sz="1000" dirty="0">
                <a:solidFill>
                  <a:srgbClr val="000000"/>
                </a:solidFill>
                <a:effectLst/>
                <a:latin typeface="Times New Roman" panose="02020603050405020304" pitchFamily="18" charset="0"/>
                <a:ea typeface="Calibri" panose="020F0502020204030204" pitchFamily="34" charset="0"/>
              </a:rPr>
              <a:t> významně posunulo možnosti v molekulární biologii a napomohlo k pochopení struktury a funkce nejen nukleových kyselin ale i proteinů.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000" dirty="0">
                <a:solidFill>
                  <a:srgbClr val="000000"/>
                </a:solidFill>
                <a:effectLst/>
                <a:latin typeface="Times New Roman" panose="02020603050405020304" pitchFamily="18" charset="0"/>
                <a:ea typeface="Calibri" panose="020F0502020204030204" pitchFamily="34" charset="0"/>
              </a:rPr>
              <a:t>Nicméně v poslední době se stále více využívá přístupu </a:t>
            </a:r>
            <a:r>
              <a:rPr lang="cs-CZ" sz="1000" dirty="0" err="1">
                <a:solidFill>
                  <a:srgbClr val="000000"/>
                </a:solidFill>
                <a:effectLst/>
                <a:latin typeface="Times New Roman" panose="02020603050405020304" pitchFamily="18" charset="0"/>
                <a:ea typeface="Calibri" panose="020F0502020204030204" pitchFamily="34" charset="0"/>
              </a:rPr>
              <a:t>sekvenování</a:t>
            </a:r>
            <a:r>
              <a:rPr lang="cs-CZ" sz="1000" dirty="0">
                <a:solidFill>
                  <a:srgbClr val="000000"/>
                </a:solidFill>
                <a:effectLst/>
                <a:latin typeface="Times New Roman" panose="02020603050405020304" pitchFamily="18" charset="0"/>
                <a:ea typeface="Calibri" panose="020F0502020204030204" pitchFamily="34" charset="0"/>
              </a:rPr>
              <a:t> nové generace – NGS, které svou vyšší kapacitou překonávají omezení dané </a:t>
            </a:r>
            <a:r>
              <a:rPr lang="cs-CZ" sz="1000" dirty="0" err="1">
                <a:solidFill>
                  <a:srgbClr val="000000"/>
                </a:solidFill>
                <a:effectLst/>
                <a:latin typeface="Times New Roman" panose="02020603050405020304" pitchFamily="18" charset="0"/>
                <a:ea typeface="Calibri" panose="020F0502020204030204" pitchFamily="34" charset="0"/>
              </a:rPr>
              <a:t>Sangerovém</a:t>
            </a:r>
            <a:r>
              <a:rPr lang="cs-CZ" sz="1000" dirty="0">
                <a:solidFill>
                  <a:srgbClr val="000000"/>
                </a:solidFill>
                <a:effectLst/>
                <a:latin typeface="Times New Roman" panose="02020603050405020304" pitchFamily="18" charset="0"/>
                <a:ea typeface="Calibri" panose="020F0502020204030204" pitchFamily="34" charset="0"/>
              </a:rPr>
              <a:t> </a:t>
            </a:r>
            <a:r>
              <a:rPr lang="cs-CZ" sz="1000" dirty="0" err="1">
                <a:solidFill>
                  <a:srgbClr val="000000"/>
                </a:solidFill>
                <a:effectLst/>
                <a:latin typeface="Times New Roman" panose="02020603050405020304" pitchFamily="18" charset="0"/>
                <a:ea typeface="Calibri" panose="020F0502020204030204" pitchFamily="34" charset="0"/>
              </a:rPr>
              <a:t>sekvenováním</a:t>
            </a:r>
            <a:r>
              <a:rPr lang="cs-CZ" sz="1000" dirty="0">
                <a:solidFill>
                  <a:srgbClr val="000000"/>
                </a:solidFill>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000" dirty="0">
                <a:solidFill>
                  <a:srgbClr val="000000"/>
                </a:solidFill>
                <a:effectLst/>
                <a:latin typeface="Times New Roman" panose="02020603050405020304" pitchFamily="18" charset="0"/>
                <a:ea typeface="Calibri" panose="020F0502020204030204" pitchFamily="34" charset="0"/>
              </a:rPr>
              <a:t>Ale je důležité zdůraznit, že </a:t>
            </a:r>
            <a:r>
              <a:rPr lang="cs-CZ" sz="1000" dirty="0" err="1">
                <a:solidFill>
                  <a:srgbClr val="000000"/>
                </a:solidFill>
                <a:effectLst/>
                <a:latin typeface="Times New Roman" panose="02020603050405020304" pitchFamily="18" charset="0"/>
                <a:ea typeface="Calibri" panose="020F0502020204030204" pitchFamily="34" charset="0"/>
              </a:rPr>
              <a:t>sekvenování</a:t>
            </a:r>
            <a:r>
              <a:rPr lang="cs-CZ" sz="1000" dirty="0">
                <a:solidFill>
                  <a:srgbClr val="000000"/>
                </a:solidFill>
                <a:effectLst/>
                <a:latin typeface="Times New Roman" panose="02020603050405020304" pitchFamily="18" charset="0"/>
                <a:ea typeface="Calibri" panose="020F0502020204030204" pitchFamily="34" charset="0"/>
              </a:rPr>
              <a:t> podle </a:t>
            </a:r>
            <a:r>
              <a:rPr lang="cs-CZ" sz="1000" dirty="0" err="1">
                <a:solidFill>
                  <a:srgbClr val="000000"/>
                </a:solidFill>
                <a:effectLst/>
                <a:latin typeface="Times New Roman" panose="02020603050405020304" pitchFamily="18" charset="0"/>
                <a:ea typeface="Calibri" panose="020F0502020204030204" pitchFamily="34" charset="0"/>
              </a:rPr>
              <a:t>Sangera</a:t>
            </a:r>
            <a:r>
              <a:rPr lang="cs-CZ" sz="1000" dirty="0">
                <a:solidFill>
                  <a:srgbClr val="000000"/>
                </a:solidFill>
                <a:effectLst/>
                <a:latin typeface="Times New Roman" panose="02020603050405020304" pitchFamily="18" charset="0"/>
                <a:ea typeface="Calibri" panose="020F0502020204030204" pitchFamily="34" charset="0"/>
              </a:rPr>
              <a:t> se stále rutinně využívá jako detekční metoda u geneticky podmíněných onemocnění např. kdy se vyšetřují krátké geny (jako je u talasémie anebo charakteristické mutace v některých genech a dále pro ověření každé pravd. Kauzální varianty získané z NGS a pro detekci kauzální varianty u dalších příbuzných.</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err="1"/>
              <a:t>Sanger</a:t>
            </a:r>
            <a:r>
              <a:rPr lang="cs-CZ" sz="1200" dirty="0"/>
              <a:t> slouží k detekci SNV a krátkých delecí a inzercí, proto vám zde představím doplňující a velmi používanou metodu, která je schopna detekovat ztráty a zisky v genech, na chromozomech. </a:t>
            </a:r>
          </a:p>
          <a:p>
            <a:endParaRPr lang="cs-CZ" dirty="0"/>
          </a:p>
        </p:txBody>
      </p:sp>
      <p:sp>
        <p:nvSpPr>
          <p:cNvPr id="4" name="Zástupný symbol pro zápatí 3"/>
          <p:cNvSpPr>
            <a:spLocks noGrp="1"/>
          </p:cNvSpPr>
          <p:nvPr>
            <p:ph type="ftr" sz="quarter" idx="4"/>
          </p:nvPr>
        </p:nvSpPr>
        <p:spPr/>
        <p:txBody>
          <a:bodyPr/>
          <a:lstStyle/>
          <a:p>
            <a:endParaRPr lang="cs-CZ"/>
          </a:p>
        </p:txBody>
      </p:sp>
      <p:sp>
        <p:nvSpPr>
          <p:cNvPr id="5" name="Zástupný symbol pro číslo snímku 4"/>
          <p:cNvSpPr>
            <a:spLocks noGrp="1"/>
          </p:cNvSpPr>
          <p:nvPr>
            <p:ph type="sldNum" sz="quarter" idx="5"/>
          </p:nvPr>
        </p:nvSpPr>
        <p:spPr/>
        <p:txBody>
          <a:bodyPr/>
          <a:lstStyle/>
          <a:p>
            <a:fld id="{07B0538C-D1F4-42B2-A069-05BB010DE46B}" type="slidenum">
              <a:rPr lang="cs-CZ" smtClean="0"/>
              <a:t>15</a:t>
            </a:fld>
            <a:endParaRPr lang="cs-CZ"/>
          </a:p>
        </p:txBody>
      </p:sp>
    </p:spTree>
    <p:extLst>
      <p:ext uri="{BB962C8B-B14F-4D97-AF65-F5344CB8AC3E}">
        <p14:creationId xmlns:p14="http://schemas.microsoft.com/office/powerpoint/2010/main" val="1345191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1" u="none" strike="noStrike" baseline="0" dirty="0">
              <a:latin typeface="TimesNewRomanPS-ItalicMT"/>
            </a:endParaRPr>
          </a:p>
        </p:txBody>
      </p:sp>
      <p:sp>
        <p:nvSpPr>
          <p:cNvPr id="4" name="Footer Placeholder 3"/>
          <p:cNvSpPr>
            <a:spLocks noGrp="1"/>
          </p:cNvSpPr>
          <p:nvPr>
            <p:ph type="ftr" sz="quarter" idx="4"/>
          </p:nvPr>
        </p:nvSpPr>
        <p:spPr/>
        <p:txBody>
          <a:bodyPr/>
          <a:lstStyle/>
          <a:p>
            <a:endParaRPr lang="cs-CZ"/>
          </a:p>
        </p:txBody>
      </p:sp>
      <p:sp>
        <p:nvSpPr>
          <p:cNvPr id="5" name="Slide Number Placeholder 4"/>
          <p:cNvSpPr>
            <a:spLocks noGrp="1"/>
          </p:cNvSpPr>
          <p:nvPr>
            <p:ph type="sldNum" sz="quarter" idx="5"/>
          </p:nvPr>
        </p:nvSpPr>
        <p:spPr/>
        <p:txBody>
          <a:bodyPr/>
          <a:lstStyle/>
          <a:p>
            <a:fld id="{07B0538C-D1F4-42B2-A069-05BB010DE46B}" type="slidenum">
              <a:rPr lang="cs-CZ" smtClean="0"/>
              <a:t>16</a:t>
            </a:fld>
            <a:endParaRPr lang="cs-CZ"/>
          </a:p>
        </p:txBody>
      </p:sp>
    </p:spTree>
    <p:extLst>
      <p:ext uri="{BB962C8B-B14F-4D97-AF65-F5344CB8AC3E}">
        <p14:creationId xmlns:p14="http://schemas.microsoft.com/office/powerpoint/2010/main" val="935938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045B7DE-1198-4F2F-B574-CA8CAE341642}" type="slidenum">
              <a:rPr kumimoji="0" lang="cs-CZ"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6601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D5D23BC-3B0C-4A5C-A5BC-DF43F4D2CBCD}" type="slidenum">
              <a:rPr lang="en-US" smtClean="0"/>
              <a:t>18</a:t>
            </a:fld>
            <a:endParaRPr lang="en-US"/>
          </a:p>
        </p:txBody>
      </p:sp>
    </p:spTree>
    <p:extLst>
      <p:ext uri="{BB962C8B-B14F-4D97-AF65-F5344CB8AC3E}">
        <p14:creationId xmlns:p14="http://schemas.microsoft.com/office/powerpoint/2010/main" val="17515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19</a:t>
            </a:fld>
            <a:endParaRPr lang="en-US"/>
          </a:p>
        </p:txBody>
      </p:sp>
    </p:spTree>
    <p:extLst>
      <p:ext uri="{BB962C8B-B14F-4D97-AF65-F5344CB8AC3E}">
        <p14:creationId xmlns:p14="http://schemas.microsoft.com/office/powerpoint/2010/main" val="170592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2</a:t>
            </a:fld>
            <a:endParaRPr lang="en-US"/>
          </a:p>
        </p:txBody>
      </p:sp>
    </p:spTree>
    <p:extLst>
      <p:ext uri="{BB962C8B-B14F-4D97-AF65-F5344CB8AC3E}">
        <p14:creationId xmlns:p14="http://schemas.microsoft.com/office/powerpoint/2010/main" val="390550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20</a:t>
            </a:fld>
            <a:endParaRPr lang="en-US"/>
          </a:p>
        </p:txBody>
      </p:sp>
    </p:spTree>
    <p:extLst>
      <p:ext uri="{BB962C8B-B14F-4D97-AF65-F5344CB8AC3E}">
        <p14:creationId xmlns:p14="http://schemas.microsoft.com/office/powerpoint/2010/main" val="395371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21</a:t>
            </a:fld>
            <a:endParaRPr lang="en-US"/>
          </a:p>
        </p:txBody>
      </p:sp>
    </p:spTree>
    <p:extLst>
      <p:ext uri="{BB962C8B-B14F-4D97-AF65-F5344CB8AC3E}">
        <p14:creationId xmlns:p14="http://schemas.microsoft.com/office/powerpoint/2010/main" val="315338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22</a:t>
            </a:fld>
            <a:endParaRPr lang="en-US"/>
          </a:p>
        </p:txBody>
      </p:sp>
    </p:spTree>
    <p:extLst>
      <p:ext uri="{BB962C8B-B14F-4D97-AF65-F5344CB8AC3E}">
        <p14:creationId xmlns:p14="http://schemas.microsoft.com/office/powerpoint/2010/main" val="2388405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23</a:t>
            </a:fld>
            <a:endParaRPr lang="en-US"/>
          </a:p>
        </p:txBody>
      </p:sp>
    </p:spTree>
    <p:extLst>
      <p:ext uri="{BB962C8B-B14F-4D97-AF65-F5344CB8AC3E}">
        <p14:creationId xmlns:p14="http://schemas.microsoft.com/office/powerpoint/2010/main" val="697257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Pomocí MLPA analýzy jsme detekovali přítomnost rozsáhlé delece označené jako deleci α- 3,7 v HT i HZ stavu</a:t>
            </a:r>
          </a:p>
          <a:p>
            <a:r>
              <a:rPr lang="cs-CZ" sz="1200" kern="1200" dirty="0">
                <a:solidFill>
                  <a:schemeClr val="tx1"/>
                </a:solidFill>
                <a:effectLst/>
                <a:latin typeface="+mn-lt"/>
                <a:ea typeface="+mn-ea"/>
                <a:cs typeface="+mn-cs"/>
              </a:rPr>
              <a:t>Delece α-3,7 zahrnuje oblast celého </a:t>
            </a:r>
            <a:r>
              <a:rPr lang="cs-CZ" sz="1200" i="1" kern="1200" dirty="0">
                <a:solidFill>
                  <a:schemeClr val="tx1"/>
                </a:solidFill>
                <a:effectLst/>
                <a:latin typeface="+mn-lt"/>
                <a:ea typeface="+mn-ea"/>
                <a:cs typeface="+mn-cs"/>
              </a:rPr>
              <a:t>HBA2 </a:t>
            </a:r>
            <a:r>
              <a:rPr lang="cs-CZ" sz="1200" kern="1200" dirty="0">
                <a:solidFill>
                  <a:schemeClr val="tx1"/>
                </a:solidFill>
                <a:effectLst/>
                <a:latin typeface="+mn-lt"/>
                <a:ea typeface="+mn-ea"/>
                <a:cs typeface="+mn-cs"/>
              </a:rPr>
              <a:t>genu a dále 5´- nepřekládanou oblast zahrnující regulační oblast </a:t>
            </a:r>
            <a:r>
              <a:rPr lang="cs-CZ" sz="1200" i="1" kern="1200" dirty="0">
                <a:solidFill>
                  <a:schemeClr val="tx1"/>
                </a:solidFill>
                <a:effectLst/>
                <a:latin typeface="+mn-lt"/>
                <a:ea typeface="+mn-ea"/>
                <a:cs typeface="+mn-cs"/>
              </a:rPr>
              <a:t>HBA1 </a:t>
            </a:r>
            <a:r>
              <a:rPr lang="cs-CZ" sz="1200" kern="1200" dirty="0">
                <a:solidFill>
                  <a:schemeClr val="tx1"/>
                </a:solidFill>
                <a:effectLst/>
                <a:latin typeface="+mn-lt"/>
                <a:ea typeface="+mn-ea"/>
                <a:cs typeface="+mn-cs"/>
              </a:rPr>
              <a:t>genu. Její rozsah je znázorněn na obrázku </a:t>
            </a:r>
          </a:p>
          <a:p>
            <a:r>
              <a:rPr lang="cs-CZ" sz="1200" kern="1200" dirty="0">
                <a:solidFill>
                  <a:schemeClr val="tx1"/>
                </a:solidFill>
                <a:effectLst/>
                <a:latin typeface="+mn-lt"/>
                <a:ea typeface="+mn-ea"/>
                <a:cs typeface="+mn-cs"/>
              </a:rPr>
              <a:t>Šipkami jsou označeny všechny sondy z </a:t>
            </a:r>
            <a:r>
              <a:rPr lang="cs-CZ" sz="1200" kern="1200" dirty="0" err="1">
                <a:solidFill>
                  <a:schemeClr val="tx1"/>
                </a:solidFill>
                <a:effectLst/>
                <a:latin typeface="+mn-lt"/>
                <a:ea typeface="+mn-ea"/>
                <a:cs typeface="+mn-cs"/>
              </a:rPr>
              <a:t>kitu</a:t>
            </a:r>
            <a:r>
              <a:rPr lang="cs-CZ" sz="1200" kern="1200" dirty="0">
                <a:solidFill>
                  <a:schemeClr val="tx1"/>
                </a:solidFill>
                <a:effectLst/>
                <a:latin typeface="+mn-lt"/>
                <a:ea typeface="+mn-ea"/>
                <a:cs typeface="+mn-cs"/>
              </a:rPr>
              <a:t> MLPA a číslem délková velikost sondy. </a:t>
            </a:r>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24</a:t>
            </a:fld>
            <a:endParaRPr lang="en-US"/>
          </a:p>
        </p:txBody>
      </p:sp>
    </p:spTree>
    <p:extLst>
      <p:ext uri="{BB962C8B-B14F-4D97-AF65-F5344CB8AC3E}">
        <p14:creationId xmlns:p14="http://schemas.microsoft.com/office/powerpoint/2010/main" val="1536820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25</a:t>
            </a:fld>
            <a:endParaRPr lang="en-US"/>
          </a:p>
        </p:txBody>
      </p:sp>
    </p:spTree>
    <p:extLst>
      <p:ext uri="{BB962C8B-B14F-4D97-AF65-F5344CB8AC3E}">
        <p14:creationId xmlns:p14="http://schemas.microsoft.com/office/powerpoint/2010/main" val="2213499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26</a:t>
            </a:fld>
            <a:endParaRPr lang="en-US"/>
          </a:p>
        </p:txBody>
      </p:sp>
    </p:spTree>
    <p:extLst>
      <p:ext uri="{BB962C8B-B14F-4D97-AF65-F5344CB8AC3E}">
        <p14:creationId xmlns:p14="http://schemas.microsoft.com/office/powerpoint/2010/main" val="1752975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a:solidFill>
                <a:srgbClr val="000000"/>
              </a:solidFill>
              <a:effectLst/>
              <a:latin typeface="Times New Roman" panose="02020603050405020304" pitchFamily="18" charset="0"/>
              <a:ea typeface="Calibri" panose="020F0502020204030204" pitchFamily="34" charset="0"/>
            </a:endParaRPr>
          </a:p>
        </p:txBody>
      </p:sp>
      <p:sp>
        <p:nvSpPr>
          <p:cNvPr id="4" name="Zástupný symbol pro číslo snímku 3"/>
          <p:cNvSpPr>
            <a:spLocks noGrp="1"/>
          </p:cNvSpPr>
          <p:nvPr>
            <p:ph type="sldNum" sz="quarter" idx="5"/>
          </p:nvPr>
        </p:nvSpPr>
        <p:spPr/>
        <p:txBody>
          <a:bodyPr/>
          <a:lstStyle/>
          <a:p>
            <a:fld id="{3C56D9BB-BE92-41DC-B36F-7C1C98B5518D}" type="slidenum">
              <a:rPr lang="cs-CZ" smtClean="0"/>
              <a:pPr/>
              <a:t>27</a:t>
            </a:fld>
            <a:endParaRPr lang="cs-CZ"/>
          </a:p>
        </p:txBody>
      </p:sp>
    </p:spTree>
    <p:extLst>
      <p:ext uri="{BB962C8B-B14F-4D97-AF65-F5344CB8AC3E}">
        <p14:creationId xmlns:p14="http://schemas.microsoft.com/office/powerpoint/2010/main" val="848098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28</a:t>
            </a:fld>
            <a:endParaRPr lang="en-US"/>
          </a:p>
        </p:txBody>
      </p:sp>
    </p:spTree>
    <p:extLst>
      <p:ext uri="{BB962C8B-B14F-4D97-AF65-F5344CB8AC3E}">
        <p14:creationId xmlns:p14="http://schemas.microsoft.com/office/powerpoint/2010/main" val="2558138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29</a:t>
            </a:fld>
            <a:endParaRPr lang="en-US"/>
          </a:p>
        </p:txBody>
      </p:sp>
    </p:spTree>
    <p:extLst>
      <p:ext uri="{BB962C8B-B14F-4D97-AF65-F5344CB8AC3E}">
        <p14:creationId xmlns:p14="http://schemas.microsoft.com/office/powerpoint/2010/main" val="667435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045B7DE-1198-4F2F-B574-CA8CAE341642}" type="slidenum">
              <a:rPr kumimoji="0" lang="cs-CZ"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666827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30</a:t>
            </a:fld>
            <a:endParaRPr lang="en-US"/>
          </a:p>
        </p:txBody>
      </p:sp>
    </p:spTree>
    <p:extLst>
      <p:ext uri="{BB962C8B-B14F-4D97-AF65-F5344CB8AC3E}">
        <p14:creationId xmlns:p14="http://schemas.microsoft.com/office/powerpoint/2010/main" val="1449217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31</a:t>
            </a:fld>
            <a:endParaRPr lang="en-US"/>
          </a:p>
        </p:txBody>
      </p:sp>
    </p:spTree>
    <p:extLst>
      <p:ext uri="{BB962C8B-B14F-4D97-AF65-F5344CB8AC3E}">
        <p14:creationId xmlns:p14="http://schemas.microsoft.com/office/powerpoint/2010/main" val="1768784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32</a:t>
            </a:fld>
            <a:endParaRPr lang="en-US"/>
          </a:p>
        </p:txBody>
      </p:sp>
    </p:spTree>
    <p:extLst>
      <p:ext uri="{BB962C8B-B14F-4D97-AF65-F5344CB8AC3E}">
        <p14:creationId xmlns:p14="http://schemas.microsoft.com/office/powerpoint/2010/main" val="1258265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33</a:t>
            </a:fld>
            <a:endParaRPr lang="en-US"/>
          </a:p>
        </p:txBody>
      </p:sp>
    </p:spTree>
    <p:extLst>
      <p:ext uri="{BB962C8B-B14F-4D97-AF65-F5344CB8AC3E}">
        <p14:creationId xmlns:p14="http://schemas.microsoft.com/office/powerpoint/2010/main" val="3363694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D23BC-3B0C-4A5C-A5BC-DF43F4D2CBCD}" type="slidenum">
              <a:rPr lang="en-US" smtClean="0"/>
              <a:t>34</a:t>
            </a:fld>
            <a:endParaRPr lang="en-US"/>
          </a:p>
        </p:txBody>
      </p:sp>
    </p:spTree>
    <p:extLst>
      <p:ext uri="{BB962C8B-B14F-4D97-AF65-F5344CB8AC3E}">
        <p14:creationId xmlns:p14="http://schemas.microsoft.com/office/powerpoint/2010/main" val="328205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35</a:t>
            </a:fld>
            <a:endParaRPr lang="en-US"/>
          </a:p>
        </p:txBody>
      </p:sp>
    </p:spTree>
    <p:extLst>
      <p:ext uri="{BB962C8B-B14F-4D97-AF65-F5344CB8AC3E}">
        <p14:creationId xmlns:p14="http://schemas.microsoft.com/office/powerpoint/2010/main" val="4148620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36</a:t>
            </a:fld>
            <a:endParaRPr lang="en-US"/>
          </a:p>
        </p:txBody>
      </p:sp>
    </p:spTree>
    <p:extLst>
      <p:ext uri="{BB962C8B-B14F-4D97-AF65-F5344CB8AC3E}">
        <p14:creationId xmlns:p14="http://schemas.microsoft.com/office/powerpoint/2010/main" val="3585173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37</a:t>
            </a:fld>
            <a:endParaRPr lang="en-US"/>
          </a:p>
        </p:txBody>
      </p:sp>
    </p:spTree>
    <p:extLst>
      <p:ext uri="{BB962C8B-B14F-4D97-AF65-F5344CB8AC3E}">
        <p14:creationId xmlns:p14="http://schemas.microsoft.com/office/powerpoint/2010/main" val="1880647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vidíte rodokmen a šipkou je označen proband</a:t>
            </a:r>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38</a:t>
            </a:fld>
            <a:endParaRPr lang="en-US"/>
          </a:p>
        </p:txBody>
      </p:sp>
    </p:spTree>
    <p:extLst>
      <p:ext uri="{BB962C8B-B14F-4D97-AF65-F5344CB8AC3E}">
        <p14:creationId xmlns:p14="http://schemas.microsoft.com/office/powerpoint/2010/main" val="1931053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39</a:t>
            </a:fld>
            <a:endParaRPr lang="en-US"/>
          </a:p>
        </p:txBody>
      </p:sp>
    </p:spTree>
    <p:extLst>
      <p:ext uri="{BB962C8B-B14F-4D97-AF65-F5344CB8AC3E}">
        <p14:creationId xmlns:p14="http://schemas.microsoft.com/office/powerpoint/2010/main" val="1422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cs-CZ" dirty="0"/>
          </a:p>
        </p:txBody>
      </p:sp>
      <p:sp>
        <p:nvSpPr>
          <p:cNvPr id="4" name="Zástupný symbol pro číslo snímku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045B7DE-1198-4F2F-B574-CA8CAE341642}" type="slidenum">
              <a:rPr kumimoji="0" lang="cs-CZ"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1882602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40</a:t>
            </a:fld>
            <a:endParaRPr lang="en-US"/>
          </a:p>
        </p:txBody>
      </p:sp>
    </p:spTree>
    <p:extLst>
      <p:ext uri="{BB962C8B-B14F-4D97-AF65-F5344CB8AC3E}">
        <p14:creationId xmlns:p14="http://schemas.microsoft.com/office/powerpoint/2010/main" val="4190833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41</a:t>
            </a:fld>
            <a:endParaRPr lang="en-US"/>
          </a:p>
        </p:txBody>
      </p:sp>
    </p:spTree>
    <p:extLst>
      <p:ext uri="{BB962C8B-B14F-4D97-AF65-F5344CB8AC3E}">
        <p14:creationId xmlns:p14="http://schemas.microsoft.com/office/powerpoint/2010/main" val="4070781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42</a:t>
            </a:fld>
            <a:endParaRPr lang="en-US"/>
          </a:p>
        </p:txBody>
      </p:sp>
    </p:spTree>
    <p:extLst>
      <p:ext uri="{BB962C8B-B14F-4D97-AF65-F5344CB8AC3E}">
        <p14:creationId xmlns:p14="http://schemas.microsoft.com/office/powerpoint/2010/main" val="3668484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43</a:t>
            </a:fld>
            <a:endParaRPr lang="en-US"/>
          </a:p>
        </p:txBody>
      </p:sp>
    </p:spTree>
    <p:extLst>
      <p:ext uri="{BB962C8B-B14F-4D97-AF65-F5344CB8AC3E}">
        <p14:creationId xmlns:p14="http://schemas.microsoft.com/office/powerpoint/2010/main" val="4025742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44</a:t>
            </a:fld>
            <a:endParaRPr lang="en-US"/>
          </a:p>
        </p:txBody>
      </p:sp>
    </p:spTree>
    <p:extLst>
      <p:ext uri="{BB962C8B-B14F-4D97-AF65-F5344CB8AC3E}">
        <p14:creationId xmlns:p14="http://schemas.microsoft.com/office/powerpoint/2010/main" val="1596310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45</a:t>
            </a:fld>
            <a:endParaRPr lang="en-US"/>
          </a:p>
        </p:txBody>
      </p:sp>
    </p:spTree>
    <p:extLst>
      <p:ext uri="{BB962C8B-B14F-4D97-AF65-F5344CB8AC3E}">
        <p14:creationId xmlns:p14="http://schemas.microsoft.com/office/powerpoint/2010/main" val="619924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46</a:t>
            </a:fld>
            <a:endParaRPr lang="en-US"/>
          </a:p>
        </p:txBody>
      </p:sp>
    </p:spTree>
    <p:extLst>
      <p:ext uri="{BB962C8B-B14F-4D97-AF65-F5344CB8AC3E}">
        <p14:creationId xmlns:p14="http://schemas.microsoft.com/office/powerpoint/2010/main" val="2164348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47</a:t>
            </a:fld>
            <a:endParaRPr lang="en-US"/>
          </a:p>
        </p:txBody>
      </p:sp>
    </p:spTree>
    <p:extLst>
      <p:ext uri="{BB962C8B-B14F-4D97-AF65-F5344CB8AC3E}">
        <p14:creationId xmlns:p14="http://schemas.microsoft.com/office/powerpoint/2010/main" val="95207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48</a:t>
            </a:fld>
            <a:endParaRPr lang="en-US"/>
          </a:p>
        </p:txBody>
      </p:sp>
    </p:spTree>
    <p:extLst>
      <p:ext uri="{BB962C8B-B14F-4D97-AF65-F5344CB8AC3E}">
        <p14:creationId xmlns:p14="http://schemas.microsoft.com/office/powerpoint/2010/main" val="3572178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49</a:t>
            </a:fld>
            <a:endParaRPr lang="en-US"/>
          </a:p>
        </p:txBody>
      </p:sp>
    </p:spTree>
    <p:extLst>
      <p:ext uri="{BB962C8B-B14F-4D97-AF65-F5344CB8AC3E}">
        <p14:creationId xmlns:p14="http://schemas.microsoft.com/office/powerpoint/2010/main" val="2060426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045B7DE-1198-4F2F-B574-CA8CAE341642}" type="slidenum">
              <a:rPr kumimoji="0" lang="cs-CZ"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248885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D23BC-3B0C-4A5C-A5BC-DF43F4D2CBCD}" type="slidenum">
              <a:rPr lang="en-US" smtClean="0"/>
              <a:t>50</a:t>
            </a:fld>
            <a:endParaRPr lang="en-US"/>
          </a:p>
        </p:txBody>
      </p:sp>
    </p:spTree>
    <p:extLst>
      <p:ext uri="{BB962C8B-B14F-4D97-AF65-F5344CB8AC3E}">
        <p14:creationId xmlns:p14="http://schemas.microsoft.com/office/powerpoint/2010/main" val="2511875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AD05E163-AD9E-42A4-9934-64A0049FCEB0}" type="slidenum">
              <a:rPr lang="cs-CZ" smtClean="0"/>
              <a:t>51</a:t>
            </a:fld>
            <a:endParaRPr lang="cs-CZ"/>
          </a:p>
        </p:txBody>
      </p:sp>
      <p:sp>
        <p:nvSpPr>
          <p:cNvPr id="5" name="Footer Placeholder 4">
            <a:extLst>
              <a:ext uri="{FF2B5EF4-FFF2-40B4-BE49-F238E27FC236}">
                <a16:creationId xmlns:a16="http://schemas.microsoft.com/office/drawing/2014/main" id="{8B53F996-ACB3-4E01-B94C-A1EBDDFB645E}"/>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25612507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D05E163-AD9E-42A4-9934-64A0049FCEB0}" type="slidenum">
              <a:rPr lang="cs-CZ" smtClean="0"/>
              <a:t>52</a:t>
            </a:fld>
            <a:endParaRPr lang="cs-CZ"/>
          </a:p>
        </p:txBody>
      </p:sp>
      <p:sp>
        <p:nvSpPr>
          <p:cNvPr id="5" name="Footer Placeholder 4">
            <a:extLst>
              <a:ext uri="{FF2B5EF4-FFF2-40B4-BE49-F238E27FC236}">
                <a16:creationId xmlns:a16="http://schemas.microsoft.com/office/drawing/2014/main" id="{5C4CF328-DC1E-4615-AFF2-15234D003DFF}"/>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854973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7B0538C-D1F4-42B2-A069-05BB010DE46B}" type="slidenum">
              <a:rPr lang="cs-CZ" smtClean="0"/>
              <a:t>53</a:t>
            </a:fld>
            <a:endParaRPr lang="cs-CZ"/>
          </a:p>
        </p:txBody>
      </p:sp>
      <p:sp>
        <p:nvSpPr>
          <p:cNvPr id="5" name="Footer Placeholder 4">
            <a:extLst>
              <a:ext uri="{FF2B5EF4-FFF2-40B4-BE49-F238E27FC236}">
                <a16:creationId xmlns:a16="http://schemas.microsoft.com/office/drawing/2014/main" id="{8F6452F0-EBA1-4312-A52D-600AE1913D12}"/>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3430549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7B0538C-D1F4-42B2-A069-05BB010DE46B}" type="slidenum">
              <a:rPr lang="cs-CZ" smtClean="0"/>
              <a:t>54</a:t>
            </a:fld>
            <a:endParaRPr lang="cs-CZ"/>
          </a:p>
        </p:txBody>
      </p:sp>
      <p:sp>
        <p:nvSpPr>
          <p:cNvPr id="5" name="Footer Placeholder 4">
            <a:extLst>
              <a:ext uri="{FF2B5EF4-FFF2-40B4-BE49-F238E27FC236}">
                <a16:creationId xmlns:a16="http://schemas.microsoft.com/office/drawing/2014/main" id="{4FD80F9F-2DAA-44B1-9660-E68531742722}"/>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827644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B0538C-D1F4-42B2-A069-05BB010DE46B}" type="slidenum">
              <a:rPr lang="cs-CZ" smtClean="0"/>
              <a:t>55</a:t>
            </a:fld>
            <a:endParaRPr lang="cs-CZ"/>
          </a:p>
        </p:txBody>
      </p:sp>
      <p:sp>
        <p:nvSpPr>
          <p:cNvPr id="5" name="Footer Placeholder 4">
            <a:extLst>
              <a:ext uri="{FF2B5EF4-FFF2-40B4-BE49-F238E27FC236}">
                <a16:creationId xmlns:a16="http://schemas.microsoft.com/office/drawing/2014/main" id="{7A3ADB4F-0FDD-4A62-8033-D24A34D830C5}"/>
              </a:ext>
            </a:extLst>
          </p:cNvPr>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16095666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AD53E-8643-4C59-BB13-6D20E0BCBC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37B197D-D6C7-4A42-98B2-2D9138AA89E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9941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6AD53E-8643-4C59-BB13-6D20E0BCBCF2}" type="slidenum">
              <a:rPr lang="en-US" smtClean="0"/>
              <a:t>57</a:t>
            </a:fld>
            <a:endParaRPr lang="en-US"/>
          </a:p>
        </p:txBody>
      </p:sp>
      <p:sp>
        <p:nvSpPr>
          <p:cNvPr id="5" name="Footer Placeholder 4">
            <a:extLst>
              <a:ext uri="{FF2B5EF4-FFF2-40B4-BE49-F238E27FC236}">
                <a16:creationId xmlns:a16="http://schemas.microsoft.com/office/drawing/2014/main" id="{214571C6-C2AE-4175-869F-EB392317C3F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7691815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AD53E-8643-4C59-BB13-6D20E0BCBCF2}" type="slidenum">
              <a:rPr lang="en-US" smtClean="0"/>
              <a:t>58</a:t>
            </a:fld>
            <a:endParaRPr lang="en-US"/>
          </a:p>
        </p:txBody>
      </p:sp>
      <p:sp>
        <p:nvSpPr>
          <p:cNvPr id="5" name="Footer Placeholder 4">
            <a:extLst>
              <a:ext uri="{FF2B5EF4-FFF2-40B4-BE49-F238E27FC236}">
                <a16:creationId xmlns:a16="http://schemas.microsoft.com/office/drawing/2014/main" id="{75E20DF0-102D-43AD-A7C1-E3F93DC1C7F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4592098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36AD53E-8643-4C59-BB13-6D20E0BCBCF2}" type="slidenum">
              <a:rPr lang="en-US" smtClean="0"/>
              <a:t>59</a:t>
            </a:fld>
            <a:endParaRPr lang="en-US"/>
          </a:p>
        </p:txBody>
      </p:sp>
      <p:sp>
        <p:nvSpPr>
          <p:cNvPr id="5" name="Footer Placeholder 4">
            <a:extLst>
              <a:ext uri="{FF2B5EF4-FFF2-40B4-BE49-F238E27FC236}">
                <a16:creationId xmlns:a16="http://schemas.microsoft.com/office/drawing/2014/main" id="{3A9A4A90-4D0B-4620-8FF5-20106C7FC2F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41802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D5D23BC-3B0C-4A5C-A5BC-DF43F4D2CBCD}" type="slidenum">
              <a:rPr lang="en-US" smtClean="0"/>
              <a:t>6</a:t>
            </a:fld>
            <a:endParaRPr lang="en-US"/>
          </a:p>
        </p:txBody>
      </p:sp>
    </p:spTree>
    <p:extLst>
      <p:ext uri="{BB962C8B-B14F-4D97-AF65-F5344CB8AC3E}">
        <p14:creationId xmlns:p14="http://schemas.microsoft.com/office/powerpoint/2010/main" val="17751812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AD53E-8643-4C59-BB13-6D20E0BCBC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1D3081-456C-4013-963A-C8D03831DB3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1409575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AD53E-8643-4C59-BB13-6D20E0BCBCF2}" type="slidenum">
              <a:rPr lang="en-US" smtClean="0"/>
              <a:t>61</a:t>
            </a:fld>
            <a:endParaRPr lang="en-US"/>
          </a:p>
        </p:txBody>
      </p:sp>
      <p:sp>
        <p:nvSpPr>
          <p:cNvPr id="5" name="Footer Placeholder 4">
            <a:extLst>
              <a:ext uri="{FF2B5EF4-FFF2-40B4-BE49-F238E27FC236}">
                <a16:creationId xmlns:a16="http://schemas.microsoft.com/office/drawing/2014/main" id="{F2875925-14E4-4889-975A-1E5ADE95344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6234665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AD53E-8643-4C59-BB13-6D20E0BCBC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BCF17CB-9D52-4CE9-9BDB-DD48C47D87F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401957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 </a:t>
            </a:r>
          </a:p>
          <a:p>
            <a:endParaRPr lang="cs-CZ" dirty="0"/>
          </a:p>
        </p:txBody>
      </p:sp>
      <p:sp>
        <p:nvSpPr>
          <p:cNvPr id="4" name="Zástupný symbol pro číslo snímku 3"/>
          <p:cNvSpPr>
            <a:spLocks noGrp="1"/>
          </p:cNvSpPr>
          <p:nvPr>
            <p:ph type="sldNum" sz="quarter" idx="5"/>
          </p:nvPr>
        </p:nvSpPr>
        <p:spPr/>
        <p:txBody>
          <a:bodyPr/>
          <a:lstStyle/>
          <a:p>
            <a:fld id="{036AD53E-8643-4C59-BB13-6D20E0BCBCF2}" type="slidenum">
              <a:rPr lang="en-US" smtClean="0"/>
              <a:t>63</a:t>
            </a:fld>
            <a:endParaRPr lang="en-US"/>
          </a:p>
        </p:txBody>
      </p:sp>
      <p:sp>
        <p:nvSpPr>
          <p:cNvPr id="5" name="Footer Placeholder 4">
            <a:extLst>
              <a:ext uri="{FF2B5EF4-FFF2-40B4-BE49-F238E27FC236}">
                <a16:creationId xmlns:a16="http://schemas.microsoft.com/office/drawing/2014/main" id="{46B8C4BD-D35B-4AD5-815A-D9D5C0C68AA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3452455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64</a:t>
            </a:fld>
            <a:endParaRPr lang="en-US"/>
          </a:p>
        </p:txBody>
      </p:sp>
    </p:spTree>
    <p:extLst>
      <p:ext uri="{BB962C8B-B14F-4D97-AF65-F5344CB8AC3E}">
        <p14:creationId xmlns:p14="http://schemas.microsoft.com/office/powerpoint/2010/main" val="6579630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1"/>
            <a:endParaRPr lang="cs-CZ" dirty="0"/>
          </a:p>
        </p:txBody>
      </p:sp>
      <p:sp>
        <p:nvSpPr>
          <p:cNvPr id="4" name="Zástupný symbol pro číslo snímku 3"/>
          <p:cNvSpPr>
            <a:spLocks noGrp="1"/>
          </p:cNvSpPr>
          <p:nvPr>
            <p:ph type="sldNum" sz="quarter" idx="5"/>
          </p:nvPr>
        </p:nvSpPr>
        <p:spPr/>
        <p:txBody>
          <a:bodyPr/>
          <a:lstStyle/>
          <a:p>
            <a:fld id="{B5465807-F116-473E-8A4B-87C3D5C92E37}" type="slidenum">
              <a:rPr lang="cs-CZ" smtClean="0"/>
              <a:t>65</a:t>
            </a:fld>
            <a:endParaRPr lang="cs-CZ"/>
          </a:p>
        </p:txBody>
      </p:sp>
    </p:spTree>
    <p:extLst>
      <p:ext uri="{BB962C8B-B14F-4D97-AF65-F5344CB8AC3E}">
        <p14:creationId xmlns:p14="http://schemas.microsoft.com/office/powerpoint/2010/main" val="8367315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Kritéria pro výběr dobrovolníků byla tato: </a:t>
            </a:r>
          </a:p>
        </p:txBody>
      </p:sp>
      <p:sp>
        <p:nvSpPr>
          <p:cNvPr id="4" name="Zástupný symbol pro číslo snímku 3"/>
          <p:cNvSpPr>
            <a:spLocks noGrp="1"/>
          </p:cNvSpPr>
          <p:nvPr>
            <p:ph type="sldNum" sz="quarter" idx="10"/>
          </p:nvPr>
        </p:nvSpPr>
        <p:spPr/>
        <p:txBody>
          <a:bodyPr/>
          <a:lstStyle/>
          <a:p>
            <a:fld id="{6A96B476-50E5-43F5-8B3E-AF378BC68685}" type="slidenum">
              <a:rPr lang="cs-CZ" smtClean="0"/>
              <a:t>66</a:t>
            </a:fld>
            <a:endParaRPr lang="cs-CZ"/>
          </a:p>
        </p:txBody>
      </p:sp>
    </p:spTree>
    <p:extLst>
      <p:ext uri="{BB962C8B-B14F-4D97-AF65-F5344CB8AC3E}">
        <p14:creationId xmlns:p14="http://schemas.microsoft.com/office/powerpoint/2010/main" val="15066007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4400AFF-E9B7-4A91-9E15-1DD117CE8C1F}" type="slidenum">
              <a:rPr lang="cs-CZ" smtClean="0"/>
              <a:t>67</a:t>
            </a:fld>
            <a:endParaRPr lang="cs-CZ"/>
          </a:p>
        </p:txBody>
      </p:sp>
    </p:spTree>
    <p:extLst>
      <p:ext uri="{BB962C8B-B14F-4D97-AF65-F5344CB8AC3E}">
        <p14:creationId xmlns:p14="http://schemas.microsoft.com/office/powerpoint/2010/main" val="12981195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4400AFF-E9B7-4A91-9E15-1DD117CE8C1F}" type="slidenum">
              <a:rPr lang="cs-CZ" smtClean="0"/>
              <a:t>68</a:t>
            </a:fld>
            <a:endParaRPr lang="cs-CZ"/>
          </a:p>
        </p:txBody>
      </p:sp>
    </p:spTree>
    <p:extLst>
      <p:ext uri="{BB962C8B-B14F-4D97-AF65-F5344CB8AC3E}">
        <p14:creationId xmlns:p14="http://schemas.microsoft.com/office/powerpoint/2010/main" val="30392466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00AFF-E9B7-4A91-9E15-1DD117CE8C1F}"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704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7</a:t>
            </a:fld>
            <a:endParaRPr lang="en-US"/>
          </a:p>
        </p:txBody>
      </p:sp>
    </p:spTree>
    <p:extLst>
      <p:ext uri="{BB962C8B-B14F-4D97-AF65-F5344CB8AC3E}">
        <p14:creationId xmlns:p14="http://schemas.microsoft.com/office/powerpoint/2010/main" val="19417222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5"/>
          </p:nvPr>
        </p:nvSpPr>
        <p:spPr/>
        <p:txBody>
          <a:bodyPr/>
          <a:lstStyle/>
          <a:p>
            <a:fld id="{14400AFF-E9B7-4A91-9E15-1DD117CE8C1F}" type="slidenum">
              <a:rPr lang="cs-CZ" smtClean="0"/>
              <a:t>70</a:t>
            </a:fld>
            <a:endParaRPr lang="cs-CZ"/>
          </a:p>
        </p:txBody>
      </p:sp>
    </p:spTree>
    <p:extLst>
      <p:ext uri="{BB962C8B-B14F-4D97-AF65-F5344CB8AC3E}">
        <p14:creationId xmlns:p14="http://schemas.microsoft.com/office/powerpoint/2010/main" val="36028245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71</a:t>
            </a:fld>
            <a:endParaRPr lang="en-US"/>
          </a:p>
        </p:txBody>
      </p:sp>
    </p:spTree>
    <p:extLst>
      <p:ext uri="{BB962C8B-B14F-4D97-AF65-F5344CB8AC3E}">
        <p14:creationId xmlns:p14="http://schemas.microsoft.com/office/powerpoint/2010/main" val="2880109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72</a:t>
            </a:fld>
            <a:endParaRPr lang="en-US"/>
          </a:p>
        </p:txBody>
      </p:sp>
    </p:spTree>
    <p:extLst>
      <p:ext uri="{BB962C8B-B14F-4D97-AF65-F5344CB8AC3E}">
        <p14:creationId xmlns:p14="http://schemas.microsoft.com/office/powerpoint/2010/main" val="946967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D23BC-3B0C-4A5C-A5BC-DF43F4D2CBCD}" type="slidenum">
              <a:rPr lang="en-US" smtClean="0"/>
              <a:t>73</a:t>
            </a:fld>
            <a:endParaRPr lang="en-US"/>
          </a:p>
        </p:txBody>
      </p:sp>
    </p:spTree>
    <p:extLst>
      <p:ext uri="{BB962C8B-B14F-4D97-AF65-F5344CB8AC3E}">
        <p14:creationId xmlns:p14="http://schemas.microsoft.com/office/powerpoint/2010/main" val="41216548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74</a:t>
            </a:fld>
            <a:endParaRPr lang="en-US"/>
          </a:p>
        </p:txBody>
      </p:sp>
    </p:spTree>
    <p:extLst>
      <p:ext uri="{BB962C8B-B14F-4D97-AF65-F5344CB8AC3E}">
        <p14:creationId xmlns:p14="http://schemas.microsoft.com/office/powerpoint/2010/main" val="5727933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75</a:t>
            </a:fld>
            <a:endParaRPr lang="en-US"/>
          </a:p>
        </p:txBody>
      </p:sp>
    </p:spTree>
    <p:extLst>
      <p:ext uri="{BB962C8B-B14F-4D97-AF65-F5344CB8AC3E}">
        <p14:creationId xmlns:p14="http://schemas.microsoft.com/office/powerpoint/2010/main" val="25016027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3AF9F878-72A9-4367-BFDF-025E8D3C8BD8}" type="slidenum">
              <a:rPr lang="cs-CZ" smtClean="0"/>
              <a:t>76</a:t>
            </a:fld>
            <a:endParaRPr lang="cs-CZ"/>
          </a:p>
        </p:txBody>
      </p:sp>
    </p:spTree>
    <p:extLst>
      <p:ext uri="{BB962C8B-B14F-4D97-AF65-F5344CB8AC3E}">
        <p14:creationId xmlns:p14="http://schemas.microsoft.com/office/powerpoint/2010/main" val="18180803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Slide Number Placeholder 3"/>
          <p:cNvSpPr>
            <a:spLocks noGrp="1"/>
          </p:cNvSpPr>
          <p:nvPr>
            <p:ph type="sldNum" sz="quarter" idx="5"/>
          </p:nvPr>
        </p:nvSpPr>
        <p:spPr/>
        <p:txBody>
          <a:bodyPr/>
          <a:lstStyle/>
          <a:p>
            <a:fld id="{3AF9F878-72A9-4367-BFDF-025E8D3C8BD8}" type="slidenum">
              <a:rPr lang="cs-CZ" smtClean="0"/>
              <a:t>77</a:t>
            </a:fld>
            <a:endParaRPr lang="cs-CZ"/>
          </a:p>
        </p:txBody>
      </p:sp>
    </p:spTree>
    <p:extLst>
      <p:ext uri="{BB962C8B-B14F-4D97-AF65-F5344CB8AC3E}">
        <p14:creationId xmlns:p14="http://schemas.microsoft.com/office/powerpoint/2010/main" val="22833909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78</a:t>
            </a:fld>
            <a:endParaRPr lang="en-US"/>
          </a:p>
        </p:txBody>
      </p:sp>
    </p:spTree>
    <p:extLst>
      <p:ext uri="{BB962C8B-B14F-4D97-AF65-F5344CB8AC3E}">
        <p14:creationId xmlns:p14="http://schemas.microsoft.com/office/powerpoint/2010/main" val="19863236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buFont typeface="Wingdings" panose="05000000000000000000" pitchFamily="2" charset="2"/>
              <a:buNone/>
            </a:pPr>
            <a:endParaRPr lang="cs-CZ" dirty="0"/>
          </a:p>
        </p:txBody>
      </p:sp>
      <p:sp>
        <p:nvSpPr>
          <p:cNvPr id="4" name="Zástupný symbol pro číslo snímku 3"/>
          <p:cNvSpPr>
            <a:spLocks noGrp="1"/>
          </p:cNvSpPr>
          <p:nvPr>
            <p:ph type="sldNum" sz="quarter" idx="5"/>
          </p:nvPr>
        </p:nvSpPr>
        <p:spPr/>
        <p:txBody>
          <a:bodyPr/>
          <a:lstStyle/>
          <a:p>
            <a:fld id="{3AF9F878-72A9-4367-BFDF-025E8D3C8BD8}" type="slidenum">
              <a:rPr lang="cs-CZ" smtClean="0"/>
              <a:t>79</a:t>
            </a:fld>
            <a:endParaRPr lang="cs-CZ"/>
          </a:p>
        </p:txBody>
      </p:sp>
    </p:spTree>
    <p:extLst>
      <p:ext uri="{BB962C8B-B14F-4D97-AF65-F5344CB8AC3E}">
        <p14:creationId xmlns:p14="http://schemas.microsoft.com/office/powerpoint/2010/main" val="2154202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045B7DE-1198-4F2F-B574-CA8CAE341642}" type="slidenum">
              <a:rPr kumimoji="0" lang="cs-CZ"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9513326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80</a:t>
            </a:fld>
            <a:endParaRPr lang="en-US"/>
          </a:p>
        </p:txBody>
      </p:sp>
    </p:spTree>
    <p:extLst>
      <p:ext uri="{BB962C8B-B14F-4D97-AF65-F5344CB8AC3E}">
        <p14:creationId xmlns:p14="http://schemas.microsoft.com/office/powerpoint/2010/main" val="18577909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Slide Number Placeholder 3"/>
          <p:cNvSpPr>
            <a:spLocks noGrp="1"/>
          </p:cNvSpPr>
          <p:nvPr>
            <p:ph type="sldNum" sz="quarter" idx="5"/>
          </p:nvPr>
        </p:nvSpPr>
        <p:spPr/>
        <p:txBody>
          <a:bodyPr/>
          <a:lstStyle/>
          <a:p>
            <a:fld id="{3AF9F878-72A9-4367-BFDF-025E8D3C8BD8}" type="slidenum">
              <a:rPr lang="cs-CZ" smtClean="0"/>
              <a:t>81</a:t>
            </a:fld>
            <a:endParaRPr lang="cs-CZ"/>
          </a:p>
        </p:txBody>
      </p:sp>
    </p:spTree>
    <p:extLst>
      <p:ext uri="{BB962C8B-B14F-4D97-AF65-F5344CB8AC3E}">
        <p14:creationId xmlns:p14="http://schemas.microsoft.com/office/powerpoint/2010/main" val="2308192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3AF9F878-72A9-4367-BFDF-025E8D3C8BD8}" type="slidenum">
              <a:rPr lang="cs-CZ" smtClean="0"/>
              <a:t>82</a:t>
            </a:fld>
            <a:endParaRPr lang="cs-CZ"/>
          </a:p>
        </p:txBody>
      </p:sp>
    </p:spTree>
    <p:extLst>
      <p:ext uri="{BB962C8B-B14F-4D97-AF65-F5344CB8AC3E}">
        <p14:creationId xmlns:p14="http://schemas.microsoft.com/office/powerpoint/2010/main" val="10260175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D23BC-3B0C-4A5C-A5BC-DF43F4D2CBCD}" type="slidenum">
              <a:rPr lang="en-US" smtClean="0"/>
              <a:t>83</a:t>
            </a:fld>
            <a:endParaRPr lang="en-US"/>
          </a:p>
        </p:txBody>
      </p:sp>
    </p:spTree>
    <p:extLst>
      <p:ext uri="{BB962C8B-B14F-4D97-AF65-F5344CB8AC3E}">
        <p14:creationId xmlns:p14="http://schemas.microsoft.com/office/powerpoint/2010/main" val="14890102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Slide Number Placeholder 3"/>
          <p:cNvSpPr>
            <a:spLocks noGrp="1"/>
          </p:cNvSpPr>
          <p:nvPr>
            <p:ph type="sldNum" sz="quarter" idx="5"/>
          </p:nvPr>
        </p:nvSpPr>
        <p:spPr/>
        <p:txBody>
          <a:bodyPr/>
          <a:lstStyle/>
          <a:p>
            <a:fld id="{3AF9F878-72A9-4367-BFDF-025E8D3C8BD8}" type="slidenum">
              <a:rPr lang="cs-CZ" smtClean="0"/>
              <a:t>84</a:t>
            </a:fld>
            <a:endParaRPr lang="cs-CZ"/>
          </a:p>
        </p:txBody>
      </p:sp>
    </p:spTree>
    <p:extLst>
      <p:ext uri="{BB962C8B-B14F-4D97-AF65-F5344CB8AC3E}">
        <p14:creationId xmlns:p14="http://schemas.microsoft.com/office/powerpoint/2010/main" val="36111399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cs-CZ" dirty="0"/>
          </a:p>
        </p:txBody>
      </p:sp>
      <p:sp>
        <p:nvSpPr>
          <p:cNvPr id="4" name="Slide Number Placeholder 3"/>
          <p:cNvSpPr>
            <a:spLocks noGrp="1"/>
          </p:cNvSpPr>
          <p:nvPr>
            <p:ph type="sldNum" sz="quarter" idx="5"/>
          </p:nvPr>
        </p:nvSpPr>
        <p:spPr/>
        <p:txBody>
          <a:bodyPr/>
          <a:lstStyle/>
          <a:p>
            <a:fld id="{3AF9F878-72A9-4367-BFDF-025E8D3C8BD8}" type="slidenum">
              <a:rPr lang="cs-CZ" smtClean="0"/>
              <a:t>85</a:t>
            </a:fld>
            <a:endParaRPr lang="cs-CZ"/>
          </a:p>
        </p:txBody>
      </p:sp>
    </p:spTree>
    <p:extLst>
      <p:ext uri="{BB962C8B-B14F-4D97-AF65-F5344CB8AC3E}">
        <p14:creationId xmlns:p14="http://schemas.microsoft.com/office/powerpoint/2010/main" val="39882188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5ABE669-1214-4A6B-B0A6-DF5477D8FE25}" type="slidenum">
              <a:rPr lang="en-US" altLang="cs-CZ" smtClean="0"/>
              <a:pPr/>
              <a:t>86</a:t>
            </a:fld>
            <a:endParaRPr lang="en-US" altLang="cs-CZ"/>
          </a:p>
        </p:txBody>
      </p:sp>
    </p:spTree>
    <p:extLst>
      <p:ext uri="{BB962C8B-B14F-4D97-AF65-F5344CB8AC3E}">
        <p14:creationId xmlns:p14="http://schemas.microsoft.com/office/powerpoint/2010/main" val="42547762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cs-CZ" altLang="cs-CZ" sz="1200" dirty="0"/>
          </a:p>
          <a:p>
            <a:endParaRPr lang="cs-CZ" dirty="0"/>
          </a:p>
        </p:txBody>
      </p:sp>
      <p:sp>
        <p:nvSpPr>
          <p:cNvPr id="4" name="Slide Number Placeholder 3"/>
          <p:cNvSpPr>
            <a:spLocks noGrp="1"/>
          </p:cNvSpPr>
          <p:nvPr>
            <p:ph type="sldNum" sz="quarter" idx="5"/>
          </p:nvPr>
        </p:nvSpPr>
        <p:spPr/>
        <p:txBody>
          <a:bodyPr/>
          <a:lstStyle/>
          <a:p>
            <a:fld id="{3AF9F878-72A9-4367-BFDF-025E8D3C8BD8}" type="slidenum">
              <a:rPr lang="cs-CZ" smtClean="0"/>
              <a:t>87</a:t>
            </a:fld>
            <a:endParaRPr lang="cs-CZ"/>
          </a:p>
        </p:txBody>
      </p:sp>
    </p:spTree>
    <p:extLst>
      <p:ext uri="{BB962C8B-B14F-4D97-AF65-F5344CB8AC3E}">
        <p14:creationId xmlns:p14="http://schemas.microsoft.com/office/powerpoint/2010/main" val="37071070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0" i="0" dirty="0">
                <a:solidFill>
                  <a:srgbClr val="000000"/>
                </a:solidFill>
                <a:effectLst/>
                <a:latin typeface="Palatino Linotype" panose="02040502050505030304" pitchFamily="18" charset="0"/>
              </a:rPr>
              <a:t> </a:t>
            </a:r>
            <a:endParaRPr lang="cs-CZ" dirty="0"/>
          </a:p>
        </p:txBody>
      </p:sp>
      <p:sp>
        <p:nvSpPr>
          <p:cNvPr id="4" name="Slide Number Placeholder 3"/>
          <p:cNvSpPr>
            <a:spLocks noGrp="1"/>
          </p:cNvSpPr>
          <p:nvPr>
            <p:ph type="sldNum" sz="quarter" idx="5"/>
          </p:nvPr>
        </p:nvSpPr>
        <p:spPr/>
        <p:txBody>
          <a:bodyPr/>
          <a:lstStyle/>
          <a:p>
            <a:fld id="{684EC271-9327-49B6-AF2D-708C555E2346}" type="slidenum">
              <a:rPr lang="cs-CZ" smtClean="0"/>
              <a:t>88</a:t>
            </a:fld>
            <a:endParaRPr lang="cs-CZ"/>
          </a:p>
        </p:txBody>
      </p:sp>
    </p:spTree>
    <p:extLst>
      <p:ext uri="{BB962C8B-B14F-4D97-AF65-F5344CB8AC3E}">
        <p14:creationId xmlns:p14="http://schemas.microsoft.com/office/powerpoint/2010/main" val="37516409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A72EABD-85B0-443A-9DCB-4E3B0419D6C2}" type="slidenum">
              <a:rPr lang="cs-CZ" smtClean="0"/>
              <a:t>89</a:t>
            </a:fld>
            <a:endParaRPr lang="cs-CZ"/>
          </a:p>
        </p:txBody>
      </p:sp>
    </p:spTree>
    <p:extLst>
      <p:ext uri="{BB962C8B-B14F-4D97-AF65-F5344CB8AC3E}">
        <p14:creationId xmlns:p14="http://schemas.microsoft.com/office/powerpoint/2010/main" val="1599560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045B7DE-1198-4F2F-B574-CA8CAE341642}" type="slidenum">
              <a:rPr kumimoji="0" lang="cs-CZ"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7731128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AF9F878-72A9-4367-BFDF-025E8D3C8BD8}" type="slidenum">
              <a:rPr lang="cs-CZ" smtClean="0"/>
              <a:t>90</a:t>
            </a:fld>
            <a:endParaRPr lang="cs-CZ"/>
          </a:p>
        </p:txBody>
      </p:sp>
    </p:spTree>
    <p:extLst>
      <p:ext uri="{BB962C8B-B14F-4D97-AF65-F5344CB8AC3E}">
        <p14:creationId xmlns:p14="http://schemas.microsoft.com/office/powerpoint/2010/main" val="35844785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hrachovina??? Nevíme název v EN</a:t>
            </a:r>
          </a:p>
          <a:p>
            <a:r>
              <a:rPr lang="cs-CZ" dirty="0"/>
              <a:t>Jaromír Gargulák</a:t>
            </a:r>
          </a:p>
        </p:txBody>
      </p:sp>
      <p:sp>
        <p:nvSpPr>
          <p:cNvPr id="4" name="Zástupný symbol pro číslo snímku 3"/>
          <p:cNvSpPr>
            <a:spLocks noGrp="1"/>
          </p:cNvSpPr>
          <p:nvPr>
            <p:ph type="sldNum" sz="quarter" idx="5"/>
          </p:nvPr>
        </p:nvSpPr>
        <p:spPr/>
        <p:txBody>
          <a:bodyPr/>
          <a:lstStyle/>
          <a:p>
            <a:fld id="{3AF9F878-72A9-4367-BFDF-025E8D3C8BD8}" type="slidenum">
              <a:rPr lang="cs-CZ" smtClean="0"/>
              <a:t>91</a:t>
            </a:fld>
            <a:endParaRPr lang="cs-CZ"/>
          </a:p>
        </p:txBody>
      </p:sp>
    </p:spTree>
    <p:extLst>
      <p:ext uri="{BB962C8B-B14F-4D97-AF65-F5344CB8AC3E}">
        <p14:creationId xmlns:p14="http://schemas.microsoft.com/office/powerpoint/2010/main" val="9020151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9D5D23BC-3B0C-4A5C-A5BC-DF43F4D2CBCD}" type="slidenum">
              <a:rPr lang="en-US" smtClean="0"/>
              <a:t>92</a:t>
            </a:fld>
            <a:endParaRPr lang="en-US"/>
          </a:p>
        </p:txBody>
      </p:sp>
    </p:spTree>
    <p:extLst>
      <p:ext uri="{BB962C8B-B14F-4D97-AF65-F5344CB8AC3E}">
        <p14:creationId xmlns:p14="http://schemas.microsoft.com/office/powerpoint/2010/main" val="9139454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36AD53E-8643-4C59-BB13-6D20E0BCBCF2}" type="slidenum">
              <a:rPr lang="en-US" smtClean="0"/>
              <a:t>93</a:t>
            </a:fld>
            <a:endParaRPr lang="en-US"/>
          </a:p>
        </p:txBody>
      </p:sp>
      <p:sp>
        <p:nvSpPr>
          <p:cNvPr id="5" name="Footer Placeholder 4">
            <a:extLst>
              <a:ext uri="{FF2B5EF4-FFF2-40B4-BE49-F238E27FC236}">
                <a16:creationId xmlns:a16="http://schemas.microsoft.com/office/drawing/2014/main" id="{234E08E9-7E21-44A0-A9D5-93BF1D354C96}"/>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25744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93F1D-3C45-444E-AA2E-F037AF2BC9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D50F12-232A-44E1-A7FE-4EA49B7D5A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F50B61-1399-4F64-B6B9-6E1AB7CFA6B6}"/>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5" name="Footer Placeholder 4">
            <a:extLst>
              <a:ext uri="{FF2B5EF4-FFF2-40B4-BE49-F238E27FC236}">
                <a16:creationId xmlns:a16="http://schemas.microsoft.com/office/drawing/2014/main" id="{B8836B81-C598-49DF-90CB-96BA9D0A9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16CD0-7ED0-4301-8A60-AB48F3BA42A0}"/>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334380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0870F-639B-4216-8910-66D0C6531D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130947-035E-4C2E-A2FD-66313F38D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97FEC-8665-4A45-BE5C-43A43F7754F3}"/>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5" name="Footer Placeholder 4">
            <a:extLst>
              <a:ext uri="{FF2B5EF4-FFF2-40B4-BE49-F238E27FC236}">
                <a16:creationId xmlns:a16="http://schemas.microsoft.com/office/drawing/2014/main" id="{AD5EFA04-01F6-4D0B-AE5D-02D89894E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D2F1B-048D-4F12-A062-51990AC6B9F6}"/>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523651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B9B398-94E8-4034-9156-B96C733FF0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A5666B-80DB-46B2-AAE7-20E215E770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08F26-99FF-452A-BACA-F018F5E97265}"/>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5" name="Footer Placeholder 4">
            <a:extLst>
              <a:ext uri="{FF2B5EF4-FFF2-40B4-BE49-F238E27FC236}">
                <a16:creationId xmlns:a16="http://schemas.microsoft.com/office/drawing/2014/main" id="{36CA9FB8-5EB1-42C1-809E-96A7E01ED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91860-A12D-40DB-B57E-B2DE0E7F95CB}"/>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3043525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900"/>
            </a:lvl1pPr>
          </a:lstStyle>
          <a:p>
            <a:r>
              <a:rPr lang="cs-CZ"/>
              <a:t>MUNI Innovation Award 2023</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9" name="Grafický objekt 5">
            <a:extLst>
              <a:ext uri="{FF2B5EF4-FFF2-40B4-BE49-F238E27FC236}">
                <a16:creationId xmlns:a16="http://schemas.microsoft.com/office/drawing/2014/main" id="{C75AA29B-958D-C041-B808-388CF1FC3F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76803" y="6130801"/>
            <a:ext cx="1492792" cy="324093"/>
          </a:xfrm>
          <a:prstGeom prst="rect">
            <a:avLst/>
          </a:prstGeom>
        </p:spPr>
      </p:pic>
    </p:spTree>
    <p:extLst>
      <p:ext uri="{BB962C8B-B14F-4D97-AF65-F5344CB8AC3E}">
        <p14:creationId xmlns:p14="http://schemas.microsoft.com/office/powerpoint/2010/main" val="3122367075"/>
      </p:ext>
    </p:extLst>
  </p:cSld>
  <p:clrMapOvr>
    <a:masterClrMapping/>
  </p:clrMapOvr>
  <p:extLst>
    <p:ext uri="{DCECCB84-F9BA-43D5-87BE-67443E8EF086}">
      <p15:sldGuideLst xmlns:p15="http://schemas.microsoft.com/office/powerpoint/2012/main">
        <p15:guide id="1" orient="horz" pos="3997">
          <p15:clr>
            <a:srgbClr val="FBAE40"/>
          </p15:clr>
        </p15:guide>
        <p15:guide id="2" pos="3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900"/>
            </a:lvl1pPr>
          </a:lstStyle>
          <a:p>
            <a:r>
              <a:rPr lang="cs-CZ"/>
              <a:t>MUNI Innovation Award 2023</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9"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9" name="Grafický objekt 5">
            <a:extLst>
              <a:ext uri="{FF2B5EF4-FFF2-40B4-BE49-F238E27FC236}">
                <a16:creationId xmlns:a16="http://schemas.microsoft.com/office/drawing/2014/main" id="{3AB521CC-890E-E94A-B9B6-F766BF65A7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76803" y="6130801"/>
            <a:ext cx="1492792" cy="324093"/>
          </a:xfrm>
          <a:prstGeom prst="rect">
            <a:avLst/>
          </a:prstGeom>
        </p:spPr>
      </p:pic>
    </p:spTree>
    <p:extLst>
      <p:ext uri="{BB962C8B-B14F-4D97-AF65-F5344CB8AC3E}">
        <p14:creationId xmlns:p14="http://schemas.microsoft.com/office/powerpoint/2010/main" val="86888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9D468-0EB7-4B2A-B8D7-B11D4557E5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25DCD-0A8D-4C38-AE44-9EB0272973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BA2B9-9A38-4BC6-AABE-4B2D2EB60741}"/>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5" name="Footer Placeholder 4">
            <a:extLst>
              <a:ext uri="{FF2B5EF4-FFF2-40B4-BE49-F238E27FC236}">
                <a16:creationId xmlns:a16="http://schemas.microsoft.com/office/drawing/2014/main" id="{E9C23F21-93EC-4E72-8B15-F89722F50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52EFF-C37B-4A62-AE5D-F8269594C61A}"/>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297514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C68E-7381-4A50-9B3F-DCD03F8FBD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4DB518-7F1D-4C13-84CA-BF1643000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769AFF-D7D0-408D-B3D8-D2BD07A8FE9A}"/>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5" name="Footer Placeholder 4">
            <a:extLst>
              <a:ext uri="{FF2B5EF4-FFF2-40B4-BE49-F238E27FC236}">
                <a16:creationId xmlns:a16="http://schemas.microsoft.com/office/drawing/2014/main" id="{26F65CFA-F210-4936-89DA-871EE470E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F3134-43E0-4AC8-A24E-C1F6771AC08E}"/>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312792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4BB0-656D-47F3-8BFA-F265B3B4C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D91A57-BD30-4AA1-9F19-566F8A86A9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23A2F-C724-4E6E-9838-FD1379B0DF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D575DE-FA78-43E6-81E5-BA4151225BE5}"/>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6" name="Footer Placeholder 5">
            <a:extLst>
              <a:ext uri="{FF2B5EF4-FFF2-40B4-BE49-F238E27FC236}">
                <a16:creationId xmlns:a16="http://schemas.microsoft.com/office/drawing/2014/main" id="{9ABCD981-0940-45C2-8088-D07DA1415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542DC-690C-4A5A-ACB0-0DF2F1A64962}"/>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399124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6FD54-16C4-4CB2-BD70-3FA50079C3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76DFE0-9DF2-4AC7-B038-B9CD4C1F2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E77A44-B23B-4187-96D6-C00F2E0444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9A878-030E-4AEA-BFC8-465BDACE2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C92176-CF0C-45B0-8A74-6C738ACFD3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B4021E-6159-45C2-B10C-D7BA77297DA0}"/>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8" name="Footer Placeholder 7">
            <a:extLst>
              <a:ext uri="{FF2B5EF4-FFF2-40B4-BE49-F238E27FC236}">
                <a16:creationId xmlns:a16="http://schemas.microsoft.com/office/drawing/2014/main" id="{BAC8C2A5-BF6B-4B16-A4F7-B178F98247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C247DE-63AC-4380-BE6C-12EE6D2D266E}"/>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1677565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AB89-9DF1-4425-8979-19E01F1D83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05B18-3D55-413F-8FCA-3D58ED931D00}"/>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4" name="Footer Placeholder 3">
            <a:extLst>
              <a:ext uri="{FF2B5EF4-FFF2-40B4-BE49-F238E27FC236}">
                <a16:creationId xmlns:a16="http://schemas.microsoft.com/office/drawing/2014/main" id="{1BFA3C39-D7BA-4025-8B21-9E593F77CE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5895FF-1C9E-43C9-B284-8FA46D5D5458}"/>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274710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1DB85-7FA8-4326-BFDD-94E9601E09D6}"/>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3" name="Footer Placeholder 2">
            <a:extLst>
              <a:ext uri="{FF2B5EF4-FFF2-40B4-BE49-F238E27FC236}">
                <a16:creationId xmlns:a16="http://schemas.microsoft.com/office/drawing/2014/main" id="{6E91518E-1CD3-443F-AA68-45742AA903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B45EB4-553F-47C3-86A2-B6135FE2A1C1}"/>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4089950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8DEB-0379-4F31-ADEF-67902E2C2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0EF8A5-C903-4556-9567-A9796BCF57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F6BA6C-4E7E-42C7-A082-E2DA8C6680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819BD-C457-4310-8D17-E0C6B44FEDF4}"/>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6" name="Footer Placeholder 5">
            <a:extLst>
              <a:ext uri="{FF2B5EF4-FFF2-40B4-BE49-F238E27FC236}">
                <a16:creationId xmlns:a16="http://schemas.microsoft.com/office/drawing/2014/main" id="{17736BB1-4B79-4CD1-89C9-D53160157A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789870-6C6D-470C-A16C-AB54D91A8214}"/>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2862399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E16C-19A5-4975-98D6-58FD568E2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B58BA4-4A0F-44DE-8338-593B282B05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F25D17-666F-4B25-AD70-6503A752E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E8F1-042A-42C7-AB90-0715CC4B2E29}"/>
              </a:ext>
            </a:extLst>
          </p:cNvPr>
          <p:cNvSpPr>
            <a:spLocks noGrp="1"/>
          </p:cNvSpPr>
          <p:nvPr>
            <p:ph type="dt" sz="half" idx="10"/>
          </p:nvPr>
        </p:nvSpPr>
        <p:spPr/>
        <p:txBody>
          <a:bodyPr/>
          <a:lstStyle/>
          <a:p>
            <a:fld id="{F029425C-62E6-49EE-A7FF-BB7B41C840EE}" type="datetimeFigureOut">
              <a:rPr lang="en-US" smtClean="0"/>
              <a:t>5/20/2024</a:t>
            </a:fld>
            <a:endParaRPr lang="en-US"/>
          </a:p>
        </p:txBody>
      </p:sp>
      <p:sp>
        <p:nvSpPr>
          <p:cNvPr id="6" name="Footer Placeholder 5">
            <a:extLst>
              <a:ext uri="{FF2B5EF4-FFF2-40B4-BE49-F238E27FC236}">
                <a16:creationId xmlns:a16="http://schemas.microsoft.com/office/drawing/2014/main" id="{DEF36492-8159-4305-8074-3DEDDE789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C10C10-1CB5-47EB-9F97-32025C8343B4}"/>
              </a:ext>
            </a:extLst>
          </p:cNvPr>
          <p:cNvSpPr>
            <a:spLocks noGrp="1"/>
          </p:cNvSpPr>
          <p:nvPr>
            <p:ph type="sldNum" sz="quarter" idx="12"/>
          </p:nvPr>
        </p:nvSpPr>
        <p:spPr/>
        <p:txBody>
          <a:bodyPr/>
          <a:lstStyle/>
          <a:p>
            <a:fld id="{79E9C914-A58C-47DC-828F-185C7FF7FCFF}" type="slidenum">
              <a:rPr lang="en-US" smtClean="0"/>
              <a:t>‹#›</a:t>
            </a:fld>
            <a:endParaRPr lang="en-US"/>
          </a:p>
        </p:txBody>
      </p:sp>
    </p:spTree>
    <p:extLst>
      <p:ext uri="{BB962C8B-B14F-4D97-AF65-F5344CB8AC3E}">
        <p14:creationId xmlns:p14="http://schemas.microsoft.com/office/powerpoint/2010/main" val="237277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981BBB-6BD9-4859-863E-E92219263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02016A-AD43-43EA-A036-1D1377EDBC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7BAB1-475C-4B94-B59E-ABD4AE265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9425C-62E6-49EE-A7FF-BB7B41C840EE}" type="datetimeFigureOut">
              <a:rPr lang="en-US" smtClean="0"/>
              <a:t>5/20/2024</a:t>
            </a:fld>
            <a:endParaRPr lang="en-US"/>
          </a:p>
        </p:txBody>
      </p:sp>
      <p:sp>
        <p:nvSpPr>
          <p:cNvPr id="5" name="Footer Placeholder 4">
            <a:extLst>
              <a:ext uri="{FF2B5EF4-FFF2-40B4-BE49-F238E27FC236}">
                <a16:creationId xmlns:a16="http://schemas.microsoft.com/office/drawing/2014/main" id="{BE7697B9-0BAF-4AE9-9BC8-1D0FA0F577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1E9171-BAD3-43B7-A1FE-30A3477349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9C914-A58C-47DC-828F-185C7FF7FCFF}" type="slidenum">
              <a:rPr lang="en-US" smtClean="0"/>
              <a:t>‹#›</a:t>
            </a:fld>
            <a:endParaRPr lang="en-US"/>
          </a:p>
        </p:txBody>
      </p:sp>
    </p:spTree>
    <p:extLst>
      <p:ext uri="{BB962C8B-B14F-4D97-AF65-F5344CB8AC3E}">
        <p14:creationId xmlns:p14="http://schemas.microsoft.com/office/powerpoint/2010/main" val="1082082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10.png"/><Relationship Id="rId4" Type="http://schemas.openxmlformats.org/officeDocument/2006/relationships/customXml" Target="../ink/ink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customXml" Target="../ink/ink4.xml"/><Relationship Id="rId4" Type="http://schemas.openxmlformats.org/officeDocument/2006/relationships/image" Target="../media/image3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8" Type="http://schemas.openxmlformats.org/officeDocument/2006/relationships/hyperlink" Target="https://genominfo.org/articles/search_result.php?term=author&amp;f_name=Gerald&amp;l_name=Goh" TargetMode="External"/><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4.png"/></Relationships>
</file>

<file path=ppt/slides/_rels/slide5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genominfo.org/articles/search_result.php?term=author&amp;f_name=Gerald&amp;l_name=Goh"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02.jp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package" Target="../embeddings/Microsoft_Excel_Worksheet.xlsx"/></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0.png"/><Relationship Id="rId3" Type="http://schemas.openxmlformats.org/officeDocument/2006/relationships/image" Target="../media/image107.png"/><Relationship Id="rId21" Type="http://schemas.microsoft.com/office/2007/relationships/hdphoto" Target="../media/hdphoto7.wdp"/><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19.png"/><Relationship Id="rId2" Type="http://schemas.openxmlformats.org/officeDocument/2006/relationships/notesSlide" Target="../notesSlides/notesSlide65.xml"/><Relationship Id="rId16" Type="http://schemas.microsoft.com/office/2007/relationships/hdphoto" Target="../media/hdphoto5.wdp"/><Relationship Id="rId20"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09.png"/><Relationship Id="rId11" Type="http://schemas.openxmlformats.org/officeDocument/2006/relationships/image" Target="../media/image115.png"/><Relationship Id="rId5" Type="http://schemas.openxmlformats.org/officeDocument/2006/relationships/image" Target="../media/image108.png"/><Relationship Id="rId15" Type="http://schemas.openxmlformats.org/officeDocument/2006/relationships/image" Target="../media/image118.png"/><Relationship Id="rId23" Type="http://schemas.openxmlformats.org/officeDocument/2006/relationships/image" Target="../media/image123.png"/><Relationship Id="rId10" Type="http://schemas.openxmlformats.org/officeDocument/2006/relationships/image" Target="../media/image114.png"/><Relationship Id="rId19"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13.png"/><Relationship Id="rId14" Type="http://schemas.microsoft.com/office/2007/relationships/hdphoto" Target="../media/hdphoto4.wdp"/><Relationship Id="rId22" Type="http://schemas.openxmlformats.org/officeDocument/2006/relationships/image" Target="../media/image122.png"/></Relationships>
</file>

<file path=ppt/slides/_rels/slide6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microsoft.com/office/2007/relationships/hdphoto" Target="../media/hdphoto8.wdp"/><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131.png"/><Relationship Id="rId5" Type="http://schemas.openxmlformats.org/officeDocument/2006/relationships/image" Target="../media/image126.png"/><Relationship Id="rId10" Type="http://schemas.openxmlformats.org/officeDocument/2006/relationships/image" Target="../media/image130.png"/><Relationship Id="rId4" Type="http://schemas.openxmlformats.org/officeDocument/2006/relationships/image" Target="../media/image125.png"/><Relationship Id="rId9" Type="http://schemas.openxmlformats.org/officeDocument/2006/relationships/image" Target="../media/image129.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2.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png"/><Relationship Id="rId4" Type="http://schemas.openxmlformats.org/officeDocument/2006/relationships/image" Target="../media/image143.png"/><Relationship Id="rId9" Type="http://schemas.openxmlformats.org/officeDocument/2006/relationships/image" Target="../media/image147.png"/><Relationship Id="rId14" Type="http://schemas.openxmlformats.org/officeDocument/2006/relationships/image" Target="../media/image152.svg"/></Relationships>
</file>

<file path=ppt/slides/_rels/slide7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157.jpeg"/><Relationship Id="rId4" Type="http://schemas.openxmlformats.org/officeDocument/2006/relationships/image" Target="../media/image156.jpeg"/></Relationships>
</file>

<file path=ppt/slides/_rels/slide7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159.jpeg"/></Relationships>
</file>

<file path=ppt/slides/_rels/slide7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16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164.png"/></Relationships>
</file>

<file path=ppt/slides/_rels/slide8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1.xml"/><Relationship Id="rId1" Type="http://schemas.openxmlformats.org/officeDocument/2006/relationships/slideLayout" Target="../slideLayouts/slideLayout12.xml"/><Relationship Id="rId5" Type="http://schemas.openxmlformats.org/officeDocument/2006/relationships/image" Target="../media/image167.jpeg"/><Relationship Id="rId4" Type="http://schemas.openxmlformats.org/officeDocument/2006/relationships/image" Target="../media/image166.jpeg"/></Relationships>
</file>

<file path=ppt/slides/_rels/slide8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2.xml"/><Relationship Id="rId1" Type="http://schemas.openxmlformats.org/officeDocument/2006/relationships/slideLayout" Target="../slideLayouts/slideLayout12.xml"/><Relationship Id="rId4" Type="http://schemas.openxmlformats.org/officeDocument/2006/relationships/image" Target="../media/image169.png"/></Relationships>
</file>

<file path=ppt/slides/_rels/slide8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71.jpeg"/></Relationships>
</file>

<file path=ppt/slides/_rels/slide84.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173.emf"/></Relationships>
</file>

<file path=ppt/slides/_rels/slide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176.jpeg"/></Relationships>
</file>

<file path=ppt/slides/_rels/slide8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78.jpeg"/></Relationships>
</file>

<file path=ppt/slides/_rels/slide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80.png"/></Relationships>
</file>

<file path=ppt/slides/_rels/slide8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82.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184.png"/></Relationships>
</file>

<file path=ppt/slides/_rels/slide9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s>
</file>

<file path=ppt/slides/_rels/slide9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1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76D542EA-D467-4313-AF77-46FF26E1FD73}"/>
              </a:ext>
            </a:extLst>
          </p:cNvPr>
          <p:cNvSpPr txBox="1">
            <a:spLocks/>
          </p:cNvSpPr>
          <p:nvPr/>
        </p:nvSpPr>
        <p:spPr>
          <a:xfrm>
            <a:off x="981243" y="2955126"/>
            <a:ext cx="10453816" cy="1026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Arial Black" panose="020B0A04020102020204" pitchFamily="34" charset="0"/>
                <a:ea typeface="+mj-ea"/>
                <a:cs typeface="+mj-cs"/>
              </a:defRPr>
            </a:lvl1pPr>
          </a:lstStyle>
          <a:p>
            <a:pPr algn="ctr">
              <a:lnSpc>
                <a:spcPct val="107000"/>
              </a:lnSpc>
              <a:spcAft>
                <a:spcPts val="800"/>
              </a:spcAft>
            </a:pPr>
            <a:r>
              <a:rPr lang="cs-CZ" b="1" dirty="0">
                <a:solidFill>
                  <a:srgbClr val="C00000"/>
                </a:solidFill>
                <a:latin typeface="+mn-lt"/>
                <a:ea typeface="Calibri" panose="020F0502020204030204" pitchFamily="34" charset="0"/>
                <a:cs typeface="Calibri" panose="020F0502020204030204" pitchFamily="34" charset="0"/>
              </a:rPr>
              <a:t>Moderní metody analýzy genomu a význam </a:t>
            </a:r>
          </a:p>
          <a:p>
            <a:pPr algn="ctr">
              <a:lnSpc>
                <a:spcPct val="107000"/>
              </a:lnSpc>
              <a:spcAft>
                <a:spcPts val="800"/>
              </a:spcAft>
            </a:pPr>
            <a:r>
              <a:rPr lang="cs-CZ" b="1" dirty="0">
                <a:solidFill>
                  <a:srgbClr val="C00000"/>
                </a:solidFill>
                <a:latin typeface="+mn-lt"/>
                <a:ea typeface="Calibri" panose="020F0502020204030204" pitchFamily="34" charset="0"/>
                <a:cs typeface="Calibri" panose="020F0502020204030204" pitchFamily="34" charset="0"/>
              </a:rPr>
              <a:t>pro hematologii </a:t>
            </a:r>
            <a:endParaRPr lang="cs-CZ" b="1" dirty="0">
              <a:solidFill>
                <a:srgbClr val="C00000"/>
              </a:solidFill>
              <a:latin typeface="+mn-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8551435-E51F-46CE-A8F1-CAA9972029AF}"/>
              </a:ext>
            </a:extLst>
          </p:cNvPr>
          <p:cNvPicPr>
            <a:picLocks noChangeAspect="1"/>
          </p:cNvPicPr>
          <p:nvPr/>
        </p:nvPicPr>
        <p:blipFill>
          <a:blip r:embed="rId3"/>
          <a:stretch>
            <a:fillRect/>
          </a:stretch>
        </p:blipFill>
        <p:spPr>
          <a:xfrm>
            <a:off x="618360" y="302486"/>
            <a:ext cx="10955279" cy="952633"/>
          </a:xfrm>
          <a:prstGeom prst="rect">
            <a:avLst/>
          </a:prstGeom>
        </p:spPr>
      </p:pic>
      <p:pic>
        <p:nvPicPr>
          <p:cNvPr id="10" name="Picture 6" descr="CZ_zakladni">
            <a:extLst>
              <a:ext uri="{FF2B5EF4-FFF2-40B4-BE49-F238E27FC236}">
                <a16:creationId xmlns:a16="http://schemas.microsoft.com/office/drawing/2014/main" id="{501522EB-5B25-4942-ACAF-493BDFB53E93}"/>
              </a:ext>
            </a:extLst>
          </p:cNvPr>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552563" y="353428"/>
            <a:ext cx="2272278" cy="77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logo_CELL_verze_02">
            <a:extLst>
              <a:ext uri="{FF2B5EF4-FFF2-40B4-BE49-F238E27FC236}">
                <a16:creationId xmlns:a16="http://schemas.microsoft.com/office/drawing/2014/main" id="{33AFE2AD-9195-42A8-AB97-600A133919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1260" y="5921723"/>
            <a:ext cx="125287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3FF175A-62CE-4A03-81AA-A8687B49AC03}"/>
              </a:ext>
            </a:extLst>
          </p:cNvPr>
          <p:cNvPicPr>
            <a:picLocks noChangeAspect="1"/>
          </p:cNvPicPr>
          <p:nvPr/>
        </p:nvPicPr>
        <p:blipFill>
          <a:blip r:embed="rId6"/>
          <a:stretch>
            <a:fillRect/>
          </a:stretch>
        </p:blipFill>
        <p:spPr>
          <a:xfrm>
            <a:off x="9954137" y="6161669"/>
            <a:ext cx="1609950" cy="543001"/>
          </a:xfrm>
          <a:prstGeom prst="rect">
            <a:avLst/>
          </a:prstGeom>
        </p:spPr>
      </p:pic>
      <p:pic>
        <p:nvPicPr>
          <p:cNvPr id="13" name="Picture 16">
            <a:extLst>
              <a:ext uri="{FF2B5EF4-FFF2-40B4-BE49-F238E27FC236}">
                <a16:creationId xmlns:a16="http://schemas.microsoft.com/office/drawing/2014/main" id="{18FC93A2-19CA-4FA4-81D2-BB6E378DC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428" y="5782828"/>
            <a:ext cx="2537049" cy="66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959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A3B685EC-44B1-4FCC-A71F-B7E9647B8841}"/>
              </a:ext>
            </a:extLst>
          </p:cNvPr>
          <p:cNvPicPr>
            <a:picLocks noChangeAspect="1"/>
          </p:cNvPicPr>
          <p:nvPr/>
        </p:nvPicPr>
        <p:blipFill rotWithShape="1">
          <a:blip r:embed="rId3"/>
          <a:srcRect l="39664" r="35307" b="14558"/>
          <a:stretch/>
        </p:blipFill>
        <p:spPr>
          <a:xfrm>
            <a:off x="4811304" y="1638709"/>
            <a:ext cx="2150309" cy="2615930"/>
          </a:xfrm>
          <a:prstGeom prst="rect">
            <a:avLst/>
          </a:prstGeom>
        </p:spPr>
      </p:pic>
      <p:pic>
        <p:nvPicPr>
          <p:cNvPr id="2" name="Obrázek 1">
            <a:extLst>
              <a:ext uri="{FF2B5EF4-FFF2-40B4-BE49-F238E27FC236}">
                <a16:creationId xmlns:a16="http://schemas.microsoft.com/office/drawing/2014/main" id="{F50413D2-EDCE-4BE9-A9E2-CA4C63BF792B}"/>
              </a:ext>
            </a:extLst>
          </p:cNvPr>
          <p:cNvPicPr>
            <a:picLocks noChangeAspect="1"/>
          </p:cNvPicPr>
          <p:nvPr/>
        </p:nvPicPr>
        <p:blipFill rotWithShape="1">
          <a:blip r:embed="rId3"/>
          <a:srcRect l="4107" r="74282" b="14558"/>
          <a:stretch/>
        </p:blipFill>
        <p:spPr>
          <a:xfrm>
            <a:off x="1608618" y="1750741"/>
            <a:ext cx="1856633" cy="2615930"/>
          </a:xfrm>
          <a:prstGeom prst="rect">
            <a:avLst/>
          </a:prstGeom>
        </p:spPr>
      </p:pic>
      <p:cxnSp>
        <p:nvCxnSpPr>
          <p:cNvPr id="9" name="Přímá spojnice 8">
            <a:extLst>
              <a:ext uri="{FF2B5EF4-FFF2-40B4-BE49-F238E27FC236}">
                <a16:creationId xmlns:a16="http://schemas.microsoft.com/office/drawing/2014/main" id="{1F90B6AB-BBEF-4D93-B3B0-C3A884B25D87}"/>
              </a:ext>
            </a:extLst>
          </p:cNvPr>
          <p:cNvCxnSpPr/>
          <p:nvPr/>
        </p:nvCxnSpPr>
        <p:spPr>
          <a:xfrm flipV="1">
            <a:off x="230556" y="1386281"/>
            <a:ext cx="11681542" cy="39260"/>
          </a:xfrm>
          <a:prstGeom prst="line">
            <a:avLst/>
          </a:prstGeom>
          <a:ln w="76200">
            <a:solidFill>
              <a:srgbClr val="ADB9CA"/>
            </a:solidFill>
          </a:ln>
        </p:spPr>
        <p:style>
          <a:lnRef idx="1">
            <a:schemeClr val="accent1"/>
          </a:lnRef>
          <a:fillRef idx="0">
            <a:schemeClr val="accent1"/>
          </a:fillRef>
          <a:effectRef idx="0">
            <a:schemeClr val="accent1"/>
          </a:effectRef>
          <a:fontRef idx="minor">
            <a:schemeClr val="tx1"/>
          </a:fontRef>
        </p:style>
      </p:cxnSp>
      <p:sp>
        <p:nvSpPr>
          <p:cNvPr id="40" name="TextovéPole 39">
            <a:extLst>
              <a:ext uri="{FF2B5EF4-FFF2-40B4-BE49-F238E27FC236}">
                <a16:creationId xmlns:a16="http://schemas.microsoft.com/office/drawing/2014/main" id="{A7A39B83-786C-4775-AB81-388F4E4CD25D}"/>
              </a:ext>
            </a:extLst>
          </p:cNvPr>
          <p:cNvSpPr txBox="1"/>
          <p:nvPr/>
        </p:nvSpPr>
        <p:spPr>
          <a:xfrm>
            <a:off x="1599896" y="1062745"/>
            <a:ext cx="1950122" cy="638641"/>
          </a:xfrm>
          <a:prstGeom prst="roundRect">
            <a:avLst/>
          </a:prstGeom>
          <a:solidFill>
            <a:schemeClr val="tx2">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defTabSz="914126">
              <a:defRPr/>
            </a:pPr>
            <a:r>
              <a:rPr lang="cs-CZ" sz="1999" b="1" dirty="0">
                <a:solidFill>
                  <a:prstClr val="black"/>
                </a:solidFill>
                <a:latin typeface="Calibri" panose="020F0502020204030204"/>
              </a:rPr>
              <a:t>Celý genom</a:t>
            </a:r>
            <a:endParaRPr lang="en-GB" sz="1999" b="1" dirty="0">
              <a:solidFill>
                <a:prstClr val="black"/>
              </a:solidFill>
              <a:latin typeface="Calibri" panose="020F0502020204030204"/>
            </a:endParaRPr>
          </a:p>
        </p:txBody>
      </p:sp>
      <p:cxnSp>
        <p:nvCxnSpPr>
          <p:cNvPr id="46" name="Přímá spojnice 45">
            <a:extLst>
              <a:ext uri="{FF2B5EF4-FFF2-40B4-BE49-F238E27FC236}">
                <a16:creationId xmlns:a16="http://schemas.microsoft.com/office/drawing/2014/main" id="{ABCE2DA0-7C5D-477C-AFAB-F71FC0BBF942}"/>
              </a:ext>
            </a:extLst>
          </p:cNvPr>
          <p:cNvCxnSpPr/>
          <p:nvPr/>
        </p:nvCxnSpPr>
        <p:spPr>
          <a:xfrm flipV="1">
            <a:off x="230556" y="4597042"/>
            <a:ext cx="11681542" cy="39260"/>
          </a:xfrm>
          <a:prstGeom prst="line">
            <a:avLst/>
          </a:prstGeom>
          <a:ln w="76200">
            <a:solidFill>
              <a:srgbClr val="ADB9CA"/>
            </a:solidFill>
          </a:ln>
        </p:spPr>
        <p:style>
          <a:lnRef idx="1">
            <a:schemeClr val="accent1"/>
          </a:lnRef>
          <a:fillRef idx="0">
            <a:schemeClr val="accent1"/>
          </a:fillRef>
          <a:effectRef idx="0">
            <a:schemeClr val="accent1"/>
          </a:effectRef>
          <a:fontRef idx="minor">
            <a:schemeClr val="tx1"/>
          </a:fontRef>
        </p:style>
      </p:cxnSp>
      <p:sp>
        <p:nvSpPr>
          <p:cNvPr id="51" name="TextovéPole 50">
            <a:extLst>
              <a:ext uri="{FF2B5EF4-FFF2-40B4-BE49-F238E27FC236}">
                <a16:creationId xmlns:a16="http://schemas.microsoft.com/office/drawing/2014/main" id="{C0C0CF2E-A2AB-483C-9B0C-AFAE26B17818}"/>
              </a:ext>
            </a:extLst>
          </p:cNvPr>
          <p:cNvSpPr txBox="1"/>
          <p:nvPr/>
        </p:nvSpPr>
        <p:spPr>
          <a:xfrm>
            <a:off x="8046385" y="1062744"/>
            <a:ext cx="2350496" cy="638641"/>
          </a:xfrm>
          <a:prstGeom prst="roundRect">
            <a:avLst/>
          </a:prstGeom>
          <a:solidFill>
            <a:schemeClr val="tx2">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defTabSz="914126">
              <a:defRPr/>
            </a:pPr>
            <a:r>
              <a:rPr lang="cs-CZ" sz="1999" b="1" dirty="0">
                <a:solidFill>
                  <a:prstClr val="black"/>
                </a:solidFill>
                <a:latin typeface="Calibri" panose="020F0502020204030204"/>
              </a:rPr>
              <a:t>Konkrétní geny</a:t>
            </a:r>
            <a:br>
              <a:rPr lang="cs-CZ" sz="1999" b="1" dirty="0">
                <a:solidFill>
                  <a:prstClr val="black"/>
                </a:solidFill>
                <a:latin typeface="Calibri" panose="020F0502020204030204"/>
              </a:rPr>
            </a:br>
            <a:r>
              <a:rPr lang="cs-CZ" sz="1999" b="1" dirty="0">
                <a:solidFill>
                  <a:prstClr val="black"/>
                </a:solidFill>
                <a:latin typeface="Calibri" panose="020F0502020204030204"/>
              </a:rPr>
              <a:t>nebo tzv. „hot </a:t>
            </a:r>
            <a:r>
              <a:rPr lang="cs-CZ" sz="1999" b="1" dirty="0" err="1">
                <a:solidFill>
                  <a:prstClr val="black"/>
                </a:solidFill>
                <a:latin typeface="Calibri" panose="020F0502020204030204"/>
              </a:rPr>
              <a:t>spots</a:t>
            </a:r>
            <a:r>
              <a:rPr lang="cs-CZ" sz="1999" b="1" dirty="0">
                <a:solidFill>
                  <a:prstClr val="black"/>
                </a:solidFill>
                <a:latin typeface="Calibri" panose="020F0502020204030204"/>
              </a:rPr>
              <a:t>“</a:t>
            </a:r>
            <a:endParaRPr lang="en-GB" sz="1999" b="1" dirty="0">
              <a:solidFill>
                <a:prstClr val="black"/>
              </a:solidFill>
              <a:latin typeface="Calibri" panose="020F0502020204030204"/>
            </a:endParaRPr>
          </a:p>
        </p:txBody>
      </p:sp>
      <p:sp>
        <p:nvSpPr>
          <p:cNvPr id="13" name="TextovéPole 12">
            <a:extLst>
              <a:ext uri="{FF2B5EF4-FFF2-40B4-BE49-F238E27FC236}">
                <a16:creationId xmlns:a16="http://schemas.microsoft.com/office/drawing/2014/main" id="{B827FE0B-DAFA-4E87-9322-2A4FA5CEC672}"/>
              </a:ext>
            </a:extLst>
          </p:cNvPr>
          <p:cNvSpPr txBox="1"/>
          <p:nvPr/>
        </p:nvSpPr>
        <p:spPr>
          <a:xfrm>
            <a:off x="5241749" y="1066961"/>
            <a:ext cx="1289421" cy="638641"/>
          </a:xfrm>
          <a:prstGeom prst="roundRect">
            <a:avLst/>
          </a:prstGeom>
          <a:solidFill>
            <a:schemeClr val="tx2">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defTabSz="914126">
              <a:defRPr/>
            </a:pPr>
            <a:r>
              <a:rPr lang="cs-CZ" sz="1999" b="1" dirty="0" err="1">
                <a:solidFill>
                  <a:prstClr val="black"/>
                </a:solidFill>
                <a:latin typeface="Calibri" panose="020F0502020204030204"/>
              </a:rPr>
              <a:t>Exom</a:t>
            </a:r>
            <a:endParaRPr lang="en-GB" sz="1999" b="1" dirty="0">
              <a:solidFill>
                <a:prstClr val="black"/>
              </a:solidFill>
              <a:latin typeface="Calibri" panose="020F0502020204030204"/>
            </a:endParaRPr>
          </a:p>
        </p:txBody>
      </p:sp>
      <p:sp>
        <p:nvSpPr>
          <p:cNvPr id="14" name="TextovéPole 13">
            <a:extLst>
              <a:ext uri="{FF2B5EF4-FFF2-40B4-BE49-F238E27FC236}">
                <a16:creationId xmlns:a16="http://schemas.microsoft.com/office/drawing/2014/main" id="{BDA652E7-E4A0-41B3-923C-89E0D8A93DFE}"/>
              </a:ext>
            </a:extLst>
          </p:cNvPr>
          <p:cNvSpPr txBox="1"/>
          <p:nvPr/>
        </p:nvSpPr>
        <p:spPr>
          <a:xfrm>
            <a:off x="1599896" y="4400317"/>
            <a:ext cx="1950122" cy="638641"/>
          </a:xfrm>
          <a:prstGeom prst="roundRect">
            <a:avLst/>
          </a:prstGeom>
          <a:solidFill>
            <a:schemeClr val="tx2">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defTabSz="914126">
              <a:spcBef>
                <a:spcPct val="0"/>
              </a:spcBef>
              <a:defRPr/>
            </a:pPr>
            <a:r>
              <a:rPr lang="sv-SE" altLang="en-US" sz="1600" b="1" dirty="0">
                <a:solidFill>
                  <a:srgbClr val="000000"/>
                </a:solidFill>
                <a:latin typeface="Calibri" panose="020F0502020204030204" pitchFamily="34" charset="0"/>
                <a:ea typeface="MS PGothic" pitchFamily="34" charset="-128"/>
                <a:cs typeface="Calibri" panose="020F0502020204030204" pitchFamily="34" charset="0"/>
              </a:rPr>
              <a:t>3 </a:t>
            </a: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2</a:t>
            </a:r>
            <a:r>
              <a:rPr lang="sv-SE" altLang="en-US" sz="1600" b="1" dirty="0">
                <a:solidFill>
                  <a:srgbClr val="000000"/>
                </a:solidFill>
                <a:latin typeface="Calibri" panose="020F0502020204030204" pitchFamily="34" charset="0"/>
                <a:ea typeface="MS PGothic" pitchFamily="34" charset="-128"/>
                <a:cs typeface="Calibri" panose="020F0502020204030204" pitchFamily="34" charset="0"/>
              </a:rPr>
              <a:t>00 000 000 bp</a:t>
            </a:r>
          </a:p>
          <a:p>
            <a:pPr algn="ctr" defTabSz="914126">
              <a:spcBef>
                <a:spcPct val="0"/>
              </a:spcBef>
              <a:defRPr/>
            </a:pPr>
            <a:r>
              <a:rPr lang="sv-SE" altLang="en-US" sz="1600" b="1" dirty="0">
                <a:solidFill>
                  <a:srgbClr val="000000"/>
                </a:solidFill>
                <a:latin typeface="Calibri" panose="020F0502020204030204" pitchFamily="34" charset="0"/>
                <a:ea typeface="MS PGothic" pitchFamily="34" charset="-128"/>
                <a:cs typeface="Calibri" panose="020F0502020204030204" pitchFamily="34" charset="0"/>
              </a:rPr>
              <a:t>30</a:t>
            </a: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-50 x</a:t>
            </a:r>
            <a:r>
              <a:rPr lang="sv-SE" altLang="en-US" sz="1600" b="1" dirty="0">
                <a:solidFill>
                  <a:srgbClr val="000000"/>
                </a:solidFill>
                <a:latin typeface="Calibri" panose="020F0502020204030204" pitchFamily="34" charset="0"/>
                <a:ea typeface="MS PGothic" pitchFamily="34" charset="-128"/>
                <a:cs typeface="Calibri" panose="020F0502020204030204" pitchFamily="34" charset="0"/>
              </a:rPr>
              <a:t> </a:t>
            </a: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pokrytí</a:t>
            </a:r>
            <a:endParaRPr lang="sv-SE" altLang="en-US" sz="1600" b="1" dirty="0">
              <a:solidFill>
                <a:srgbClr val="000000"/>
              </a:solidFill>
              <a:latin typeface="Calibri" panose="020F0502020204030204" pitchFamily="34" charset="0"/>
              <a:ea typeface="MS PGothic" pitchFamily="34" charset="-128"/>
              <a:cs typeface="Calibri" panose="020F0502020204030204" pitchFamily="34" charset="0"/>
            </a:endParaRPr>
          </a:p>
        </p:txBody>
      </p:sp>
      <p:sp>
        <p:nvSpPr>
          <p:cNvPr id="15" name="TextovéPole 14">
            <a:extLst>
              <a:ext uri="{FF2B5EF4-FFF2-40B4-BE49-F238E27FC236}">
                <a16:creationId xmlns:a16="http://schemas.microsoft.com/office/drawing/2014/main" id="{C1074F47-D502-4DA0-829A-47CE9B5164DF}"/>
              </a:ext>
            </a:extLst>
          </p:cNvPr>
          <p:cNvSpPr txBox="1"/>
          <p:nvPr/>
        </p:nvSpPr>
        <p:spPr>
          <a:xfrm>
            <a:off x="4901481" y="4402940"/>
            <a:ext cx="1950122" cy="638641"/>
          </a:xfrm>
          <a:prstGeom prst="roundRect">
            <a:avLst/>
          </a:prstGeom>
          <a:solidFill>
            <a:schemeClr val="tx2">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defTabSz="914126">
              <a:spcBef>
                <a:spcPct val="0"/>
              </a:spcBef>
              <a:defRPr/>
            </a:pP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18 000 - </a:t>
            </a:r>
            <a:r>
              <a:rPr lang="sv-SE" altLang="en-US" sz="1600" b="1" dirty="0">
                <a:solidFill>
                  <a:srgbClr val="000000"/>
                </a:solidFill>
                <a:latin typeface="Calibri" panose="020F0502020204030204" pitchFamily="34" charset="0"/>
                <a:ea typeface="MS PGothic" pitchFamily="34" charset="-128"/>
                <a:cs typeface="Calibri" panose="020F0502020204030204" pitchFamily="34" charset="0"/>
              </a:rPr>
              <a:t>20 000 gen</a:t>
            </a: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ů</a:t>
            </a:r>
            <a:endParaRPr lang="sv-SE" altLang="en-US" sz="1600" b="1" dirty="0">
              <a:solidFill>
                <a:srgbClr val="000000"/>
              </a:solidFill>
              <a:latin typeface="Calibri" panose="020F0502020204030204" pitchFamily="34" charset="0"/>
              <a:ea typeface="MS PGothic" pitchFamily="34" charset="-128"/>
              <a:cs typeface="Calibri" panose="020F0502020204030204" pitchFamily="34" charset="0"/>
            </a:endParaRPr>
          </a:p>
          <a:p>
            <a:pPr algn="ctr" defTabSz="914126">
              <a:spcBef>
                <a:spcPct val="0"/>
              </a:spcBef>
              <a:defRPr/>
            </a:pPr>
            <a:r>
              <a:rPr lang="sv-SE" altLang="en-US" sz="1600" b="1" dirty="0">
                <a:solidFill>
                  <a:srgbClr val="000000"/>
                </a:solidFill>
                <a:latin typeface="Calibri" panose="020F0502020204030204" pitchFamily="34" charset="0"/>
                <a:ea typeface="MS PGothic" pitchFamily="34" charset="-128"/>
                <a:cs typeface="Calibri" panose="020F0502020204030204" pitchFamily="34" charset="0"/>
              </a:rPr>
              <a:t>100</a:t>
            </a: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 x</a:t>
            </a:r>
            <a:r>
              <a:rPr lang="sv-SE" altLang="en-US" sz="1600" b="1" dirty="0">
                <a:solidFill>
                  <a:srgbClr val="000000"/>
                </a:solidFill>
                <a:latin typeface="Calibri" panose="020F0502020204030204" pitchFamily="34" charset="0"/>
                <a:ea typeface="MS PGothic" pitchFamily="34" charset="-128"/>
                <a:cs typeface="Calibri" panose="020F0502020204030204" pitchFamily="34" charset="0"/>
              </a:rPr>
              <a:t> </a:t>
            </a: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pokrytí</a:t>
            </a:r>
            <a:endParaRPr lang="sv-SE" altLang="en-US" sz="1600" b="1" dirty="0">
              <a:solidFill>
                <a:srgbClr val="000000"/>
              </a:solidFill>
              <a:latin typeface="Calibri" panose="020F0502020204030204" pitchFamily="34" charset="0"/>
              <a:ea typeface="MS PGothic" pitchFamily="34" charset="-128"/>
              <a:cs typeface="Calibri" panose="020F0502020204030204" pitchFamily="34" charset="0"/>
            </a:endParaRPr>
          </a:p>
        </p:txBody>
      </p:sp>
      <p:sp>
        <p:nvSpPr>
          <p:cNvPr id="16" name="TextovéPole 15">
            <a:extLst>
              <a:ext uri="{FF2B5EF4-FFF2-40B4-BE49-F238E27FC236}">
                <a16:creationId xmlns:a16="http://schemas.microsoft.com/office/drawing/2014/main" id="{55542B22-4DA1-406E-9321-C5AF0E386543}"/>
              </a:ext>
            </a:extLst>
          </p:cNvPr>
          <p:cNvSpPr txBox="1"/>
          <p:nvPr/>
        </p:nvSpPr>
        <p:spPr>
          <a:xfrm>
            <a:off x="8246572" y="4401928"/>
            <a:ext cx="1950122" cy="638641"/>
          </a:xfrm>
          <a:prstGeom prst="roundRect">
            <a:avLst/>
          </a:prstGeom>
          <a:solidFill>
            <a:schemeClr val="tx2">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defTabSz="914126">
              <a:spcBef>
                <a:spcPct val="0"/>
              </a:spcBef>
              <a:defRPr/>
            </a:pP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&lt; 100 </a:t>
            </a:r>
            <a:r>
              <a:rPr lang="sv-SE" altLang="en-US" sz="1600" b="1" dirty="0">
                <a:solidFill>
                  <a:srgbClr val="000000"/>
                </a:solidFill>
                <a:latin typeface="Calibri" panose="020F0502020204030204" pitchFamily="34" charset="0"/>
                <a:ea typeface="MS PGothic" pitchFamily="34" charset="-128"/>
                <a:cs typeface="Calibri" panose="020F0502020204030204" pitchFamily="34" charset="0"/>
              </a:rPr>
              <a:t>gen</a:t>
            </a: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ů</a:t>
            </a:r>
            <a:endParaRPr lang="sv-SE" altLang="en-US" sz="1600" b="1" dirty="0">
              <a:solidFill>
                <a:srgbClr val="000000"/>
              </a:solidFill>
              <a:latin typeface="Calibri" panose="020F0502020204030204" pitchFamily="34" charset="0"/>
              <a:ea typeface="MS PGothic" pitchFamily="34" charset="-128"/>
              <a:cs typeface="Calibri" panose="020F0502020204030204" pitchFamily="34" charset="0"/>
            </a:endParaRPr>
          </a:p>
          <a:p>
            <a:pPr algn="ctr" defTabSz="914126">
              <a:spcBef>
                <a:spcPct val="0"/>
              </a:spcBef>
              <a:defRPr/>
            </a:pP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&gt; </a:t>
            </a:r>
            <a:r>
              <a:rPr lang="sv-SE" altLang="en-US" sz="1600" b="1" dirty="0">
                <a:solidFill>
                  <a:srgbClr val="000000"/>
                </a:solidFill>
                <a:latin typeface="Calibri" panose="020F0502020204030204" pitchFamily="34" charset="0"/>
                <a:ea typeface="MS PGothic" pitchFamily="34" charset="-128"/>
                <a:cs typeface="Calibri" panose="020F0502020204030204" pitchFamily="34" charset="0"/>
              </a:rPr>
              <a:t>100</a:t>
            </a: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0 x</a:t>
            </a:r>
            <a:r>
              <a:rPr lang="sv-SE" altLang="en-US" sz="1600" b="1" dirty="0">
                <a:solidFill>
                  <a:srgbClr val="000000"/>
                </a:solidFill>
                <a:latin typeface="Calibri" panose="020F0502020204030204" pitchFamily="34" charset="0"/>
                <a:ea typeface="MS PGothic" pitchFamily="34" charset="-128"/>
                <a:cs typeface="Calibri" panose="020F0502020204030204" pitchFamily="34" charset="0"/>
              </a:rPr>
              <a:t> </a:t>
            </a:r>
            <a:r>
              <a:rPr lang="cs-CZ" altLang="en-US" sz="1600" b="1" dirty="0">
                <a:solidFill>
                  <a:srgbClr val="000000"/>
                </a:solidFill>
                <a:latin typeface="Calibri" panose="020F0502020204030204" pitchFamily="34" charset="0"/>
                <a:ea typeface="MS PGothic" pitchFamily="34" charset="-128"/>
                <a:cs typeface="Calibri" panose="020F0502020204030204" pitchFamily="34" charset="0"/>
              </a:rPr>
              <a:t>pokrytí</a:t>
            </a:r>
            <a:endParaRPr lang="sv-SE" altLang="en-US" sz="1600" b="1" dirty="0">
              <a:solidFill>
                <a:srgbClr val="000000"/>
              </a:solidFill>
              <a:latin typeface="Calibri" panose="020F0502020204030204" pitchFamily="34" charset="0"/>
              <a:ea typeface="MS PGothic" pitchFamily="34" charset="-128"/>
              <a:cs typeface="Calibri" panose="020F0502020204030204" pitchFamily="34" charset="0"/>
            </a:endParaRPr>
          </a:p>
        </p:txBody>
      </p:sp>
      <p:pic>
        <p:nvPicPr>
          <p:cNvPr id="18" name="Obrázek 17">
            <a:extLst>
              <a:ext uri="{FF2B5EF4-FFF2-40B4-BE49-F238E27FC236}">
                <a16:creationId xmlns:a16="http://schemas.microsoft.com/office/drawing/2014/main" id="{0C60AB2D-ED67-4B9C-B15C-88AC4B4625D4}"/>
              </a:ext>
            </a:extLst>
          </p:cNvPr>
          <p:cNvPicPr>
            <a:picLocks noChangeAspect="1"/>
          </p:cNvPicPr>
          <p:nvPr/>
        </p:nvPicPr>
        <p:blipFill rotWithShape="1">
          <a:blip r:embed="rId3"/>
          <a:srcRect l="75428" t="45709" r="6165" b="22505"/>
          <a:stretch/>
        </p:blipFill>
        <p:spPr>
          <a:xfrm>
            <a:off x="8430956" y="2843804"/>
            <a:ext cx="1581354" cy="973174"/>
          </a:xfrm>
          <a:prstGeom prst="rect">
            <a:avLst/>
          </a:prstGeom>
        </p:spPr>
      </p:pic>
      <p:sp>
        <p:nvSpPr>
          <p:cNvPr id="19" name="Nadpis 1">
            <a:extLst>
              <a:ext uri="{FF2B5EF4-FFF2-40B4-BE49-F238E27FC236}">
                <a16:creationId xmlns:a16="http://schemas.microsoft.com/office/drawing/2014/main" id="{9527BC1D-6B9F-498B-A059-A7D23AE53401}"/>
              </a:ext>
            </a:extLst>
          </p:cNvPr>
          <p:cNvSpPr txBox="1">
            <a:spLocks/>
          </p:cNvSpPr>
          <p:nvPr/>
        </p:nvSpPr>
        <p:spPr>
          <a:xfrm>
            <a:off x="944762" y="169868"/>
            <a:ext cx="10515600" cy="6452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4000" b="1">
                <a:solidFill>
                  <a:srgbClr val="C00000"/>
                </a:solidFill>
                <a:effectLst>
                  <a:outerShdw blurRad="38100" dist="38100" dir="2700000" algn="tl">
                    <a:srgbClr val="000000">
                      <a:alpha val="43137"/>
                    </a:srgbClr>
                  </a:outerShdw>
                </a:effectLst>
              </a:rPr>
              <a:t>2. generace NGS </a:t>
            </a:r>
            <a:r>
              <a:rPr lang="cs-CZ" sz="4000" b="1" dirty="0">
                <a:solidFill>
                  <a:srgbClr val="C00000"/>
                </a:solidFill>
                <a:effectLst>
                  <a:outerShdw blurRad="38100" dist="38100" dir="2700000" algn="tl">
                    <a:srgbClr val="000000">
                      <a:alpha val="43137"/>
                    </a:srgbClr>
                  </a:outerShdw>
                </a:effectLst>
              </a:rPr>
              <a:t>– </a:t>
            </a:r>
            <a:r>
              <a:rPr lang="en-US" sz="4000" b="1" dirty="0" err="1">
                <a:solidFill>
                  <a:srgbClr val="C00000"/>
                </a:solidFill>
                <a:effectLst>
                  <a:outerShdw blurRad="38100" dist="38100" dir="2700000" algn="tl">
                    <a:srgbClr val="000000">
                      <a:alpha val="43137"/>
                    </a:srgbClr>
                  </a:outerShdw>
                </a:effectLst>
              </a:rPr>
              <a:t>flexibilit</a:t>
            </a:r>
            <a:r>
              <a:rPr lang="cs-CZ" sz="4000" b="1" dirty="0">
                <a:solidFill>
                  <a:srgbClr val="C00000"/>
                </a:solidFill>
                <a:effectLst>
                  <a:outerShdw blurRad="38100" dist="38100" dir="2700000" algn="tl">
                    <a:srgbClr val="000000">
                      <a:alpha val="43137"/>
                    </a:srgbClr>
                  </a:outerShdw>
                </a:effectLst>
              </a:rPr>
              <a:t>a</a:t>
            </a:r>
            <a:endParaRPr lang="en-US"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9083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a:xfrm>
            <a:off x="1177159" y="369198"/>
            <a:ext cx="9144000" cy="1143000"/>
          </a:xfrm>
          <a:noFill/>
          <a:ln>
            <a:noFill/>
          </a:ln>
        </p:spPr>
        <p:txBody>
          <a:bodyPr>
            <a:normAutofit/>
          </a:bodyPr>
          <a:lstStyle/>
          <a:p>
            <a:r>
              <a:rPr lang="cs-CZ" sz="3600" b="1" dirty="0" err="1">
                <a:solidFill>
                  <a:srgbClr val="C00000"/>
                </a:solidFill>
              </a:rPr>
              <a:t>Sekvenační</a:t>
            </a:r>
            <a:r>
              <a:rPr lang="cs-CZ" sz="3600" b="1" dirty="0">
                <a:solidFill>
                  <a:srgbClr val="C00000"/>
                </a:solidFill>
              </a:rPr>
              <a:t> metody analýzy DNA  </a:t>
            </a:r>
          </a:p>
        </p:txBody>
      </p:sp>
      <p:sp>
        <p:nvSpPr>
          <p:cNvPr id="3" name="Right Brace 2">
            <a:extLst>
              <a:ext uri="{FF2B5EF4-FFF2-40B4-BE49-F238E27FC236}">
                <a16:creationId xmlns:a16="http://schemas.microsoft.com/office/drawing/2014/main" id="{01621DBD-1C98-4768-A5AA-8535E2C8E224}"/>
              </a:ext>
            </a:extLst>
          </p:cNvPr>
          <p:cNvSpPr/>
          <p:nvPr/>
        </p:nvSpPr>
        <p:spPr>
          <a:xfrm>
            <a:off x="6822399" y="1719540"/>
            <a:ext cx="1008993" cy="37627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ovéPole 3">
            <a:extLst>
              <a:ext uri="{FF2B5EF4-FFF2-40B4-BE49-F238E27FC236}">
                <a16:creationId xmlns:a16="http://schemas.microsoft.com/office/drawing/2014/main" id="{6E6BC441-D17F-4267-AF2D-3AC0E997CED5}"/>
              </a:ext>
            </a:extLst>
          </p:cNvPr>
          <p:cNvSpPr txBox="1"/>
          <p:nvPr/>
        </p:nvSpPr>
        <p:spPr>
          <a:xfrm>
            <a:off x="8203324" y="2808847"/>
            <a:ext cx="2659117" cy="2585323"/>
          </a:xfrm>
          <a:prstGeom prst="rect">
            <a:avLst/>
          </a:prstGeom>
          <a:noFill/>
          <a:ln>
            <a:noFill/>
          </a:ln>
        </p:spPr>
        <p:txBody>
          <a:bodyPr wrap="square" rtlCol="0">
            <a:spAutoFit/>
          </a:bodyPr>
          <a:lstStyle/>
          <a:p>
            <a:r>
              <a:rPr lang="cs-CZ" sz="3600" i="1" dirty="0"/>
              <a:t>odhalení příčiny nejrůznějších nemocí</a:t>
            </a:r>
          </a:p>
          <a:p>
            <a:endParaRPr lang="cs-CZ" i="1" dirty="0"/>
          </a:p>
        </p:txBody>
      </p:sp>
      <p:pic>
        <p:nvPicPr>
          <p:cNvPr id="7" name="Obrázek 3">
            <a:extLst>
              <a:ext uri="{FF2B5EF4-FFF2-40B4-BE49-F238E27FC236}">
                <a16:creationId xmlns:a16="http://schemas.microsoft.com/office/drawing/2014/main" id="{20890BF5-4B1C-43F9-9740-6FC61C3CA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133" y="182910"/>
            <a:ext cx="3007680" cy="2105376"/>
          </a:xfrm>
          <a:prstGeom prst="rect">
            <a:avLst/>
          </a:prstGeom>
        </p:spPr>
      </p:pic>
      <p:sp>
        <p:nvSpPr>
          <p:cNvPr id="8" name="TextovéPole 7">
            <a:extLst>
              <a:ext uri="{FF2B5EF4-FFF2-40B4-BE49-F238E27FC236}">
                <a16:creationId xmlns:a16="http://schemas.microsoft.com/office/drawing/2014/main" id="{B380AD8D-1420-4CED-8746-428DB15DB7C0}"/>
              </a:ext>
            </a:extLst>
          </p:cNvPr>
          <p:cNvSpPr txBox="1"/>
          <p:nvPr/>
        </p:nvSpPr>
        <p:spPr>
          <a:xfrm>
            <a:off x="647438" y="1839350"/>
            <a:ext cx="8640960" cy="4524315"/>
          </a:xfrm>
          <a:prstGeom prst="rect">
            <a:avLst/>
          </a:prstGeom>
          <a:noFill/>
          <a:ln>
            <a:noFill/>
          </a:ln>
        </p:spPr>
        <p:txBody>
          <a:bodyPr wrap="square" rtlCol="0">
            <a:spAutoFit/>
          </a:bodyPr>
          <a:lstStyle/>
          <a:p>
            <a:pPr marL="514350" indent="-514350">
              <a:buFont typeface="+mj-lt"/>
              <a:buAutoNum type="arabicPeriod"/>
            </a:pPr>
            <a:r>
              <a:rPr lang="cs-CZ" sz="3200" i="1" dirty="0" err="1">
                <a:solidFill>
                  <a:srgbClr val="C00000"/>
                </a:solidFill>
              </a:rPr>
              <a:t>Sangerovo</a:t>
            </a:r>
            <a:r>
              <a:rPr lang="cs-CZ" sz="3200" i="1" dirty="0">
                <a:solidFill>
                  <a:srgbClr val="C00000"/>
                </a:solidFill>
              </a:rPr>
              <a:t> </a:t>
            </a:r>
            <a:r>
              <a:rPr lang="cs-CZ" sz="3200" i="1" dirty="0" err="1">
                <a:solidFill>
                  <a:srgbClr val="C00000"/>
                </a:solidFill>
              </a:rPr>
              <a:t>sekvenování</a:t>
            </a:r>
            <a:endParaRPr lang="cs-CZ" sz="3200" i="1" dirty="0">
              <a:solidFill>
                <a:srgbClr val="C00000"/>
              </a:solidFill>
            </a:endParaRPr>
          </a:p>
          <a:p>
            <a:endParaRPr lang="cs-CZ" sz="3200" i="1" dirty="0"/>
          </a:p>
          <a:p>
            <a:pPr marL="0" lvl="1"/>
            <a:r>
              <a:rPr lang="cs-CZ" sz="3200" i="1"/>
              <a:t>2.  Panelové </a:t>
            </a:r>
            <a:r>
              <a:rPr lang="cs-CZ" sz="3200" i="1" dirty="0" err="1"/>
              <a:t>sekvenování</a:t>
            </a:r>
            <a:r>
              <a:rPr lang="cs-CZ" sz="3200" i="1" dirty="0"/>
              <a:t> – </a:t>
            </a:r>
            <a:r>
              <a:rPr lang="cs-CZ" sz="3200" i="1" dirty="0" err="1"/>
              <a:t>target</a:t>
            </a:r>
            <a:r>
              <a:rPr lang="cs-CZ" sz="3200" i="1" dirty="0"/>
              <a:t> NGS</a:t>
            </a:r>
          </a:p>
          <a:p>
            <a:pPr marL="0" lvl="1"/>
            <a:r>
              <a:rPr lang="cs-CZ" sz="3200" i="1" dirty="0"/>
              <a:t> </a:t>
            </a:r>
          </a:p>
          <a:p>
            <a:r>
              <a:rPr lang="cs-CZ" sz="3200" i="1"/>
              <a:t>3.  Celoexomové </a:t>
            </a:r>
            <a:r>
              <a:rPr lang="cs-CZ" sz="3200" i="1" dirty="0" err="1"/>
              <a:t>sekvenování</a:t>
            </a:r>
            <a:endParaRPr lang="cs-CZ" sz="3200" i="1" dirty="0"/>
          </a:p>
          <a:p>
            <a:pPr marL="514350" indent="-514350">
              <a:buFont typeface="+mj-lt"/>
              <a:buAutoNum type="arabicPeriod"/>
            </a:pPr>
            <a:endParaRPr lang="cs-CZ" sz="3200" i="1" dirty="0"/>
          </a:p>
          <a:p>
            <a:pPr marL="0" lvl="1"/>
            <a:r>
              <a:rPr lang="cs-CZ" sz="3200" i="1"/>
              <a:t>4.  Celogenomové </a:t>
            </a:r>
            <a:r>
              <a:rPr lang="cs-CZ" sz="3200" i="1" dirty="0" err="1"/>
              <a:t>sekvenování</a:t>
            </a:r>
            <a:r>
              <a:rPr lang="cs-CZ" sz="3200" i="1" dirty="0"/>
              <a:t> </a:t>
            </a:r>
          </a:p>
          <a:p>
            <a:pPr marL="514350" indent="-514350">
              <a:buFont typeface="+mj-lt"/>
              <a:buAutoNum type="arabicPeriod"/>
            </a:pPr>
            <a:endParaRPr lang="cs-CZ" sz="3200" i="1" dirty="0"/>
          </a:p>
          <a:p>
            <a:pPr marL="514350" indent="-514350">
              <a:buFont typeface="+mj-lt"/>
              <a:buAutoNum type="arabicPeriod"/>
            </a:pPr>
            <a:endParaRPr lang="cs-CZ" sz="3200" i="1" dirty="0"/>
          </a:p>
        </p:txBody>
      </p:sp>
    </p:spTree>
    <p:extLst>
      <p:ext uri="{BB962C8B-B14F-4D97-AF65-F5344CB8AC3E}">
        <p14:creationId xmlns:p14="http://schemas.microsoft.com/office/powerpoint/2010/main" val="274755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27">
            <a:extLst>
              <a:ext uri="{FF2B5EF4-FFF2-40B4-BE49-F238E27FC236}">
                <a16:creationId xmlns:a16="http://schemas.microsoft.com/office/drawing/2014/main" id="{203047AA-9360-4B59-9139-C5E58AD6B4C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73065" y="3429000"/>
            <a:ext cx="8269312" cy="3244334"/>
          </a:xfrm>
          <a:prstGeom prst="rect">
            <a:avLst/>
          </a:prstGeom>
          <a:noFill/>
          <a:ln>
            <a:noFill/>
          </a:ln>
        </p:spPr>
      </p:pic>
      <p:sp>
        <p:nvSpPr>
          <p:cNvPr id="6" name="TextBox 5">
            <a:extLst>
              <a:ext uri="{FF2B5EF4-FFF2-40B4-BE49-F238E27FC236}">
                <a16:creationId xmlns:a16="http://schemas.microsoft.com/office/drawing/2014/main" id="{365A6F07-4CEE-461F-8F60-5BA97149ADC5}"/>
              </a:ext>
            </a:extLst>
          </p:cNvPr>
          <p:cNvSpPr txBox="1"/>
          <p:nvPr/>
        </p:nvSpPr>
        <p:spPr>
          <a:xfrm>
            <a:off x="593373" y="658057"/>
            <a:ext cx="8533769" cy="584775"/>
          </a:xfrm>
          <a:prstGeom prst="rect">
            <a:avLst/>
          </a:prstGeom>
          <a:noFill/>
        </p:spPr>
        <p:txBody>
          <a:bodyPr wrap="square">
            <a:spAutoFit/>
          </a:bodyPr>
          <a:lstStyle/>
          <a:p>
            <a:pPr marL="514350" indent="-514350">
              <a:buAutoNum type="arabicPeriod"/>
            </a:pPr>
            <a:r>
              <a:rPr lang="cs-CZ" sz="3200" dirty="0" err="1">
                <a:solidFill>
                  <a:srgbClr val="C00000"/>
                </a:solidFill>
              </a:rPr>
              <a:t>Sangerovo</a:t>
            </a:r>
            <a:r>
              <a:rPr lang="cs-CZ" sz="3200" dirty="0">
                <a:solidFill>
                  <a:srgbClr val="C00000"/>
                </a:solidFill>
              </a:rPr>
              <a:t> </a:t>
            </a:r>
            <a:r>
              <a:rPr lang="cs-CZ" sz="3200" dirty="0" err="1">
                <a:solidFill>
                  <a:srgbClr val="C00000"/>
                </a:solidFill>
              </a:rPr>
              <a:t>sekvenování</a:t>
            </a:r>
            <a:r>
              <a:rPr lang="cs-CZ" sz="3200" dirty="0">
                <a:solidFill>
                  <a:srgbClr val="C00000"/>
                </a:solidFill>
              </a:rPr>
              <a:t> - klasické </a:t>
            </a:r>
            <a:r>
              <a:rPr lang="cs-CZ" sz="3200" dirty="0" err="1">
                <a:solidFill>
                  <a:srgbClr val="C00000"/>
                </a:solidFill>
              </a:rPr>
              <a:t>sekvenování</a:t>
            </a:r>
            <a:endParaRPr lang="en-US" sz="3200" dirty="0">
              <a:solidFill>
                <a:srgbClr val="C00000"/>
              </a:solidFill>
            </a:endParaRPr>
          </a:p>
        </p:txBody>
      </p:sp>
      <p:pic>
        <p:nvPicPr>
          <p:cNvPr id="7" name="Picture 6" descr="VÃ½sledek obrÃ¡zku pro sanger sequencing">
            <a:extLst>
              <a:ext uri="{FF2B5EF4-FFF2-40B4-BE49-F238E27FC236}">
                <a16:creationId xmlns:a16="http://schemas.microsoft.com/office/drawing/2014/main" id="{9C59CFBF-81A7-4EBE-9A13-23927EA16E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3864" y="253955"/>
            <a:ext cx="2858513" cy="19010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FEE3FF2-2A23-433E-A32B-66B01DFD0F52}"/>
              </a:ext>
            </a:extLst>
          </p:cNvPr>
          <p:cNvSpPr txBox="1"/>
          <p:nvPr/>
        </p:nvSpPr>
        <p:spPr>
          <a:xfrm>
            <a:off x="593373" y="1859340"/>
            <a:ext cx="7846267" cy="1815882"/>
          </a:xfrm>
          <a:prstGeom prst="rect">
            <a:avLst/>
          </a:prstGeom>
          <a:noFill/>
        </p:spPr>
        <p:txBody>
          <a:bodyPr wrap="square">
            <a:spAutoFit/>
          </a:bodyPr>
          <a:lstStyle/>
          <a:p>
            <a:pPr marL="457200" indent="-457200">
              <a:buFontTx/>
              <a:buChar char="-"/>
            </a:pPr>
            <a:r>
              <a:rPr lang="cs-CZ" sz="2800" dirty="0" err="1"/>
              <a:t>sekvenace</a:t>
            </a:r>
            <a:r>
              <a:rPr lang="cs-CZ" sz="2800" dirty="0"/>
              <a:t> nukleových kyselin, proteinů</a:t>
            </a:r>
          </a:p>
          <a:p>
            <a:pPr marL="457200" indent="-457200">
              <a:buFontTx/>
              <a:buChar char="-"/>
            </a:pPr>
            <a:r>
              <a:rPr lang="cs-CZ" sz="2800" dirty="0"/>
              <a:t>1977 – biochemik Frederick </a:t>
            </a:r>
            <a:r>
              <a:rPr lang="cs-CZ" sz="2800" dirty="0" err="1"/>
              <a:t>Sanger</a:t>
            </a:r>
            <a:endParaRPr lang="cs-CZ" sz="2800" dirty="0"/>
          </a:p>
          <a:p>
            <a:pPr marL="457200" indent="-457200">
              <a:buFontTx/>
              <a:buChar char="-"/>
            </a:pPr>
            <a:r>
              <a:rPr lang="cs-CZ" sz="2800" dirty="0"/>
              <a:t>1980 – udělena Nobelova cena </a:t>
            </a:r>
            <a:r>
              <a:rPr lang="cs-CZ" sz="2800"/>
              <a:t>za chemii</a:t>
            </a:r>
          </a:p>
          <a:p>
            <a:pPr marL="457200" indent="-457200">
              <a:buFont typeface="Wingdings" panose="05000000000000000000" pitchFamily="2" charset="2"/>
              <a:buChar char="Ø"/>
            </a:pPr>
            <a:r>
              <a:rPr lang="cs-CZ" sz="2800" b="1" u="sng">
                <a:solidFill>
                  <a:srgbClr val="00B050"/>
                </a:solidFill>
              </a:rPr>
              <a:t> slouží k detekci SNV a krátkých delecí a inzercí</a:t>
            </a:r>
            <a:endParaRPr lang="en-US" sz="2800" dirty="0"/>
          </a:p>
        </p:txBody>
      </p:sp>
      <p:sp>
        <p:nvSpPr>
          <p:cNvPr id="10" name="TextBox 9">
            <a:extLst>
              <a:ext uri="{FF2B5EF4-FFF2-40B4-BE49-F238E27FC236}">
                <a16:creationId xmlns:a16="http://schemas.microsoft.com/office/drawing/2014/main" id="{AAA33F76-D1F0-4E9C-923D-48A3D8DE9B03}"/>
              </a:ext>
            </a:extLst>
          </p:cNvPr>
          <p:cNvSpPr txBox="1"/>
          <p:nvPr/>
        </p:nvSpPr>
        <p:spPr>
          <a:xfrm>
            <a:off x="1590534" y="3843003"/>
            <a:ext cx="2031440" cy="1754326"/>
          </a:xfrm>
          <a:prstGeom prst="rect">
            <a:avLst/>
          </a:prstGeom>
          <a:noFill/>
        </p:spPr>
        <p:txBody>
          <a:bodyPr wrap="square">
            <a:spAutoFit/>
          </a:bodyPr>
          <a:lstStyle/>
          <a:p>
            <a:pPr marL="514350" indent="-514350">
              <a:buFont typeface="+mj-lt"/>
              <a:buAutoNum type="arabicPeriod"/>
            </a:pPr>
            <a:r>
              <a:rPr lang="cs-CZ" sz="1800" b="1" dirty="0">
                <a:solidFill>
                  <a:srgbClr val="C00000"/>
                </a:solidFill>
              </a:rPr>
              <a:t>Polymerázová řetězová reakce (PCR)</a:t>
            </a:r>
          </a:p>
          <a:p>
            <a:pPr marL="514350" indent="-514350">
              <a:buFont typeface="+mj-lt"/>
              <a:buAutoNum type="arabicPeriod"/>
            </a:pPr>
            <a:endParaRPr lang="cs-CZ" sz="1800" b="1" dirty="0">
              <a:solidFill>
                <a:srgbClr val="C00000"/>
              </a:solidFill>
            </a:endParaRPr>
          </a:p>
          <a:p>
            <a:pPr marL="514350" indent="-514350">
              <a:buFont typeface="+mj-lt"/>
              <a:buAutoNum type="arabicPeriod"/>
            </a:pPr>
            <a:r>
              <a:rPr lang="cs-CZ" b="1" dirty="0">
                <a:solidFill>
                  <a:srgbClr val="C00000"/>
                </a:solidFill>
              </a:rPr>
              <a:t>Elektroforéza</a:t>
            </a:r>
            <a:endParaRPr lang="cs-CZ" sz="1800" b="1" dirty="0">
              <a:solidFill>
                <a:srgbClr val="C00000"/>
              </a:solidFill>
            </a:endParaRPr>
          </a:p>
          <a:p>
            <a:endParaRPr lang="cs-CZ" sz="1800" b="1" dirty="0">
              <a:solidFill>
                <a:srgbClr val="C00000"/>
              </a:solidFill>
            </a:endParaRPr>
          </a:p>
        </p:txBody>
      </p:sp>
      <p:pic>
        <p:nvPicPr>
          <p:cNvPr id="11" name="Obrázek 4">
            <a:extLst>
              <a:ext uri="{FF2B5EF4-FFF2-40B4-BE49-F238E27FC236}">
                <a16:creationId xmlns:a16="http://schemas.microsoft.com/office/drawing/2014/main" id="{FA1A0FA9-2C5F-4534-9CDB-3A2D3A861145}"/>
              </a:ext>
            </a:extLst>
          </p:cNvPr>
          <p:cNvPicPr/>
          <p:nvPr/>
        </p:nvPicPr>
        <p:blipFill rotWithShape="1">
          <a:blip r:embed="rId5" cstate="print">
            <a:extLst>
              <a:ext uri="{28A0092B-C50C-407E-A947-70E740481C1C}">
                <a14:useLocalDpi xmlns:a14="http://schemas.microsoft.com/office/drawing/2010/main" val="0"/>
              </a:ext>
            </a:extLst>
          </a:blip>
          <a:srcRect l="17531" t="43854" r="22271" b="31697"/>
          <a:stretch/>
        </p:blipFill>
        <p:spPr bwMode="auto">
          <a:xfrm>
            <a:off x="1044771" y="5432249"/>
            <a:ext cx="2858513" cy="6901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137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descr="VÃ½sledek obrÃ¡zku pro sanger sequenci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5256" y="1258923"/>
            <a:ext cx="6696744" cy="5433230"/>
          </a:xfrm>
          <a:prstGeom prst="rect">
            <a:avLst/>
          </a:prstGeom>
          <a:noFill/>
          <a:ln>
            <a:noFill/>
          </a:ln>
        </p:spPr>
      </p:pic>
      <p:sp>
        <p:nvSpPr>
          <p:cNvPr id="4" name="TextovéPole 32">
            <a:extLst>
              <a:ext uri="{FF2B5EF4-FFF2-40B4-BE49-F238E27FC236}">
                <a16:creationId xmlns:a16="http://schemas.microsoft.com/office/drawing/2014/main" id="{224048F7-EA79-40DB-AD5B-7E19541990E0}"/>
              </a:ext>
            </a:extLst>
          </p:cNvPr>
          <p:cNvSpPr txBox="1"/>
          <p:nvPr/>
        </p:nvSpPr>
        <p:spPr>
          <a:xfrm>
            <a:off x="344222" y="2147422"/>
            <a:ext cx="5088017" cy="1143000"/>
          </a:xfrm>
          <a:prstGeom prst="rect">
            <a:avLst/>
          </a:prstGeom>
          <a:noFill/>
          <a:ln>
            <a:solidFill>
              <a:srgbClr val="0070C0"/>
            </a:solidFill>
          </a:ln>
        </p:spPr>
        <p:txBody>
          <a:bodyPr wrap="square" rtlCol="0">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2800" dirty="0">
                <a:solidFill>
                  <a:srgbClr val="C00000"/>
                </a:solidFill>
              </a:rPr>
              <a:t>3. Značící reakce</a:t>
            </a:r>
          </a:p>
          <a:p>
            <a:r>
              <a:rPr lang="cs-CZ" sz="2800" dirty="0">
                <a:solidFill>
                  <a:srgbClr val="C00000"/>
                </a:solidFill>
              </a:rPr>
              <a:t>4. </a:t>
            </a:r>
            <a:r>
              <a:rPr lang="cs-CZ" sz="2800" dirty="0" err="1">
                <a:solidFill>
                  <a:srgbClr val="C00000"/>
                </a:solidFill>
              </a:rPr>
              <a:t>Sangerovo</a:t>
            </a:r>
            <a:r>
              <a:rPr lang="cs-CZ" sz="2800" dirty="0">
                <a:solidFill>
                  <a:srgbClr val="C00000"/>
                </a:solidFill>
              </a:rPr>
              <a:t> </a:t>
            </a:r>
            <a:r>
              <a:rPr lang="cs-CZ" sz="2800" dirty="0" err="1">
                <a:solidFill>
                  <a:srgbClr val="C00000"/>
                </a:solidFill>
              </a:rPr>
              <a:t>sekvenování</a:t>
            </a:r>
            <a:endParaRPr lang="cs-CZ" sz="2800" dirty="0">
              <a:solidFill>
                <a:srgbClr val="C00000"/>
              </a:solidFill>
            </a:endParaRPr>
          </a:p>
        </p:txBody>
      </p:sp>
      <p:sp>
        <p:nvSpPr>
          <p:cNvPr id="8" name="TextBox 7">
            <a:extLst>
              <a:ext uri="{FF2B5EF4-FFF2-40B4-BE49-F238E27FC236}">
                <a16:creationId xmlns:a16="http://schemas.microsoft.com/office/drawing/2014/main" id="{65299735-619F-461C-918F-72895DF5C26E}"/>
              </a:ext>
            </a:extLst>
          </p:cNvPr>
          <p:cNvSpPr txBox="1"/>
          <p:nvPr/>
        </p:nvSpPr>
        <p:spPr>
          <a:xfrm>
            <a:off x="1959035" y="450595"/>
            <a:ext cx="8533769" cy="584775"/>
          </a:xfrm>
          <a:prstGeom prst="rect">
            <a:avLst/>
          </a:prstGeom>
          <a:noFill/>
        </p:spPr>
        <p:txBody>
          <a:bodyPr wrap="square">
            <a:spAutoFit/>
          </a:bodyPr>
          <a:lstStyle/>
          <a:p>
            <a:pPr marL="514350" indent="-514350">
              <a:buAutoNum type="arabicPeriod"/>
            </a:pPr>
            <a:r>
              <a:rPr lang="cs-CZ" sz="3200" dirty="0" err="1">
                <a:solidFill>
                  <a:srgbClr val="C00000"/>
                </a:solidFill>
              </a:rPr>
              <a:t>Sangerovo</a:t>
            </a:r>
            <a:r>
              <a:rPr lang="cs-CZ" sz="3200" dirty="0">
                <a:solidFill>
                  <a:srgbClr val="C00000"/>
                </a:solidFill>
              </a:rPr>
              <a:t> </a:t>
            </a:r>
            <a:r>
              <a:rPr lang="cs-CZ" sz="3200" dirty="0" err="1">
                <a:solidFill>
                  <a:srgbClr val="C00000"/>
                </a:solidFill>
              </a:rPr>
              <a:t>sekvenování</a:t>
            </a:r>
            <a:r>
              <a:rPr lang="cs-CZ" sz="3200" dirty="0">
                <a:solidFill>
                  <a:srgbClr val="C00000"/>
                </a:solidFill>
              </a:rPr>
              <a:t> - klasické </a:t>
            </a:r>
            <a:r>
              <a:rPr lang="cs-CZ" sz="3200" dirty="0" err="1">
                <a:solidFill>
                  <a:srgbClr val="C00000"/>
                </a:solidFill>
              </a:rPr>
              <a:t>sekvenování</a:t>
            </a:r>
            <a:endParaRPr lang="en-US" sz="3200" dirty="0">
              <a:solidFill>
                <a:srgbClr val="C00000"/>
              </a:solidFill>
            </a:endParaRPr>
          </a:p>
        </p:txBody>
      </p:sp>
      <p:pic>
        <p:nvPicPr>
          <p:cNvPr id="9" name="Picture 8">
            <a:extLst>
              <a:ext uri="{FF2B5EF4-FFF2-40B4-BE49-F238E27FC236}">
                <a16:creationId xmlns:a16="http://schemas.microsoft.com/office/drawing/2014/main" id="{897BDE63-3455-403D-A011-0924BDBEA816}"/>
              </a:ext>
            </a:extLst>
          </p:cNvPr>
          <p:cNvPicPr>
            <a:picLocks noChangeAspect="1"/>
          </p:cNvPicPr>
          <p:nvPr/>
        </p:nvPicPr>
        <p:blipFill>
          <a:blip r:embed="rId4"/>
          <a:stretch>
            <a:fillRect/>
          </a:stretch>
        </p:blipFill>
        <p:spPr>
          <a:xfrm>
            <a:off x="1959035" y="3567579"/>
            <a:ext cx="2481544" cy="2660164"/>
          </a:xfrm>
          <a:prstGeom prst="rect">
            <a:avLst/>
          </a:prstGeom>
        </p:spPr>
      </p:pic>
    </p:spTree>
    <p:extLst>
      <p:ext uri="{BB962C8B-B14F-4D97-AF65-F5344CB8AC3E}">
        <p14:creationId xmlns:p14="http://schemas.microsoft.com/office/powerpoint/2010/main" val="200952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9221" r="33531" b="10862"/>
          <a:stretch/>
        </p:blipFill>
        <p:spPr bwMode="auto">
          <a:xfrm>
            <a:off x="2276991" y="2440825"/>
            <a:ext cx="3672408" cy="298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Zástupný symbol pro obsah 3">
            <a:extLst>
              <a:ext uri="{FF2B5EF4-FFF2-40B4-BE49-F238E27FC236}">
                <a16:creationId xmlns:a16="http://schemas.microsoft.com/office/drawing/2014/main" id="{5A23B9E2-162D-4A3E-932F-A7A6669AC52B}"/>
              </a:ext>
            </a:extLst>
          </p:cNvPr>
          <p:cNvPicPr>
            <a:picLocks noChangeAspect="1"/>
          </p:cNvPicPr>
          <p:nvPr/>
        </p:nvPicPr>
        <p:blipFill rotWithShape="1">
          <a:blip r:embed="rId4" cstate="print"/>
          <a:srcRect l="34707" r="28145" b="9589"/>
          <a:stretch/>
        </p:blipFill>
        <p:spPr>
          <a:xfrm>
            <a:off x="6236485" y="2433249"/>
            <a:ext cx="3807858" cy="2994673"/>
          </a:xfrm>
          <a:prstGeom prst="rect">
            <a:avLst/>
          </a:prstGeom>
        </p:spPr>
      </p:pic>
      <p:sp>
        <p:nvSpPr>
          <p:cNvPr id="52" name="TextovéPole 51">
            <a:extLst>
              <a:ext uri="{FF2B5EF4-FFF2-40B4-BE49-F238E27FC236}">
                <a16:creationId xmlns:a16="http://schemas.microsoft.com/office/drawing/2014/main" id="{E5CDE600-2CD2-48BF-918C-84C51DA4C6FE}"/>
              </a:ext>
            </a:extLst>
          </p:cNvPr>
          <p:cNvSpPr txBox="1"/>
          <p:nvPr/>
        </p:nvSpPr>
        <p:spPr>
          <a:xfrm>
            <a:off x="6330071" y="5820276"/>
            <a:ext cx="3639704" cy="830997"/>
          </a:xfrm>
          <a:prstGeom prst="rect">
            <a:avLst/>
          </a:prstGeom>
          <a:noFill/>
          <a:ln>
            <a:noFill/>
          </a:ln>
        </p:spPr>
        <p:txBody>
          <a:bodyPr wrap="square" rtlCol="0">
            <a:spAutoFit/>
          </a:bodyPr>
          <a:lstStyle/>
          <a:p>
            <a:pPr algn="ctr"/>
            <a:r>
              <a:rPr lang="cs-CZ" sz="2400" dirty="0"/>
              <a:t>Nemocný člen rodiny</a:t>
            </a:r>
            <a:br>
              <a:rPr lang="cs-CZ" sz="2400" dirty="0"/>
            </a:br>
            <a:r>
              <a:rPr lang="cs-CZ" sz="2400" dirty="0"/>
              <a:t>s heterozygotní substitucí</a:t>
            </a:r>
          </a:p>
        </p:txBody>
      </p:sp>
      <p:sp>
        <p:nvSpPr>
          <p:cNvPr id="53" name="Obdélník 52"/>
          <p:cNvSpPr/>
          <p:nvPr/>
        </p:nvSpPr>
        <p:spPr>
          <a:xfrm>
            <a:off x="2222225" y="1992970"/>
            <a:ext cx="3672408" cy="3895556"/>
          </a:xfrm>
          <a:prstGeom prst="rect">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bdélník 53"/>
          <p:cNvSpPr/>
          <p:nvPr/>
        </p:nvSpPr>
        <p:spPr>
          <a:xfrm>
            <a:off x="2340677" y="6075775"/>
            <a:ext cx="3672408" cy="461665"/>
          </a:xfrm>
          <a:prstGeom prst="rect">
            <a:avLst/>
          </a:prstGeom>
        </p:spPr>
        <p:txBody>
          <a:bodyPr wrap="square">
            <a:spAutoFit/>
          </a:bodyPr>
          <a:lstStyle/>
          <a:p>
            <a:pPr algn="ctr"/>
            <a:r>
              <a:rPr lang="cs-CZ" sz="2400" dirty="0"/>
              <a:t>Zdravý člen rodiny</a:t>
            </a:r>
          </a:p>
        </p:txBody>
      </p:sp>
      <p:sp>
        <p:nvSpPr>
          <p:cNvPr id="74" name="Obdélník 73"/>
          <p:cNvSpPr/>
          <p:nvPr/>
        </p:nvSpPr>
        <p:spPr>
          <a:xfrm>
            <a:off x="6245994" y="1982806"/>
            <a:ext cx="3807858" cy="3895557"/>
          </a:xfrm>
          <a:prstGeom prst="rect">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5" name="TextovéPole 74">
            <a:extLst>
              <a:ext uri="{FF2B5EF4-FFF2-40B4-BE49-F238E27FC236}">
                <a16:creationId xmlns:a16="http://schemas.microsoft.com/office/drawing/2014/main" id="{886D676B-20C6-4258-B6FF-40E21F22719D}"/>
              </a:ext>
            </a:extLst>
          </p:cNvPr>
          <p:cNvSpPr txBox="1"/>
          <p:nvPr/>
        </p:nvSpPr>
        <p:spPr>
          <a:xfrm rot="16200000">
            <a:off x="728494" y="4197563"/>
            <a:ext cx="2508598" cy="369332"/>
          </a:xfrm>
          <a:prstGeom prst="rect">
            <a:avLst/>
          </a:prstGeom>
          <a:noFill/>
          <a:ln>
            <a:noFill/>
          </a:ln>
        </p:spPr>
        <p:txBody>
          <a:bodyPr wrap="square" rtlCol="0">
            <a:spAutoFit/>
          </a:bodyPr>
          <a:lstStyle/>
          <a:p>
            <a:r>
              <a:rPr lang="cs-CZ" dirty="0">
                <a:solidFill>
                  <a:schemeClr val="bg1">
                    <a:lumMod val="50000"/>
                  </a:schemeClr>
                </a:solidFill>
              </a:rPr>
              <a:t>(Zdroj obrázků: vlastní)</a:t>
            </a:r>
          </a:p>
        </p:txBody>
      </p:sp>
      <p:pic>
        <p:nvPicPr>
          <p:cNvPr id="10" name="Picture 6" descr="VÃ½sledek obrÃ¡zku pro sanger sequencing">
            <a:extLst>
              <a:ext uri="{FF2B5EF4-FFF2-40B4-BE49-F238E27FC236}">
                <a16:creationId xmlns:a16="http://schemas.microsoft.com/office/drawing/2014/main" id="{6FC01D33-AF95-49DA-90D8-CF5DBE173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9112" y="212502"/>
            <a:ext cx="2366969" cy="15741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D4EE734-9D25-4D76-ADAD-67135EBF4168}"/>
              </a:ext>
            </a:extLst>
          </p:cNvPr>
          <p:cNvSpPr txBox="1"/>
          <p:nvPr/>
        </p:nvSpPr>
        <p:spPr>
          <a:xfrm>
            <a:off x="1373661" y="677086"/>
            <a:ext cx="6965667" cy="584775"/>
          </a:xfrm>
          <a:prstGeom prst="rect">
            <a:avLst/>
          </a:prstGeom>
          <a:noFill/>
        </p:spPr>
        <p:txBody>
          <a:bodyPr wrap="square">
            <a:spAutoFit/>
          </a:bodyPr>
          <a:lstStyle/>
          <a:p>
            <a:r>
              <a:rPr lang="cs-CZ" sz="3200" dirty="0">
                <a:solidFill>
                  <a:srgbClr val="C00000"/>
                </a:solidFill>
              </a:rPr>
              <a:t>Ověření pomocí </a:t>
            </a:r>
            <a:r>
              <a:rPr lang="cs-CZ" sz="3200" dirty="0" err="1">
                <a:solidFill>
                  <a:srgbClr val="C00000"/>
                </a:solidFill>
              </a:rPr>
              <a:t>Sangerova</a:t>
            </a:r>
            <a:r>
              <a:rPr lang="cs-CZ" sz="3200" dirty="0">
                <a:solidFill>
                  <a:srgbClr val="C00000"/>
                </a:solidFill>
              </a:rPr>
              <a:t> </a:t>
            </a:r>
            <a:r>
              <a:rPr lang="cs-CZ" sz="3200" dirty="0" err="1">
                <a:solidFill>
                  <a:srgbClr val="C00000"/>
                </a:solidFill>
              </a:rPr>
              <a:t>sekvenování</a:t>
            </a:r>
            <a:r>
              <a:rPr lang="cs-CZ" sz="3200" dirty="0">
                <a:solidFill>
                  <a:srgbClr val="C00000"/>
                </a:solidFill>
              </a:rPr>
              <a:t> </a:t>
            </a:r>
            <a:endParaRPr lang="en-US" sz="3200" dirty="0">
              <a:solidFill>
                <a:srgbClr val="C00000"/>
              </a:solidFill>
            </a:endParaRPr>
          </a:p>
        </p:txBody>
      </p:sp>
    </p:spTree>
    <p:extLst>
      <p:ext uri="{BB962C8B-B14F-4D97-AF65-F5344CB8AC3E}">
        <p14:creationId xmlns:p14="http://schemas.microsoft.com/office/powerpoint/2010/main" val="1966476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0F28813-259E-4EE0-823C-BB8E5C64B6FB}"/>
              </a:ext>
            </a:extLst>
          </p:cNvPr>
          <p:cNvSpPr/>
          <p:nvPr/>
        </p:nvSpPr>
        <p:spPr>
          <a:xfrm>
            <a:off x="873826" y="1209536"/>
            <a:ext cx="10870870" cy="5262979"/>
          </a:xfrm>
          <a:prstGeom prst="rect">
            <a:avLst/>
          </a:prstGeom>
        </p:spPr>
        <p:txBody>
          <a:bodyPr wrap="square">
            <a:spAutoFit/>
          </a:bodyPr>
          <a:lstStyle/>
          <a:p>
            <a:pPr marL="285750" indent="-285750">
              <a:buFont typeface="Wingdings" panose="05000000000000000000" pitchFamily="2" charset="2"/>
              <a:buChar char="v"/>
            </a:pPr>
            <a:endParaRPr lang="en-US" altLang="cs-CZ" sz="2400" b="1" u="sng" dirty="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altLang="cs-CZ" sz="2400" dirty="0">
                <a:latin typeface="Calibri" panose="020F0502020204030204" pitchFamily="34" charset="0"/>
                <a:cs typeface="Calibri" panose="020F0502020204030204" pitchFamily="34" charset="0"/>
              </a:rPr>
              <a:t>pochopení struktury a </a:t>
            </a:r>
            <a:r>
              <a:rPr lang="cs-CZ" altLang="cs-CZ" sz="2400" dirty="0" err="1">
                <a:latin typeface="Calibri" panose="020F0502020204030204" pitchFamily="34" charset="0"/>
                <a:cs typeface="Calibri" panose="020F0502020204030204" pitchFamily="34" charset="0"/>
              </a:rPr>
              <a:t>fce</a:t>
            </a:r>
            <a:r>
              <a:rPr lang="cs-CZ" altLang="cs-CZ" sz="2400" dirty="0">
                <a:latin typeface="Calibri" panose="020F0502020204030204" pitchFamily="34" charset="0"/>
                <a:cs typeface="Calibri" panose="020F0502020204030204" pitchFamily="34" charset="0"/>
              </a:rPr>
              <a:t> NK a proteinů</a:t>
            </a:r>
          </a:p>
          <a:p>
            <a:pPr marL="285750" indent="-285750">
              <a:buFont typeface="Arial" panose="020B0604020202020204" pitchFamily="34" charset="0"/>
              <a:buChar char="•"/>
            </a:pPr>
            <a:endParaRPr lang="cs-CZ" altLang="cs-CZ"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altLang="cs-CZ" sz="2400" dirty="0">
                <a:latin typeface="Calibri" panose="020F0502020204030204" pitchFamily="34" charset="0"/>
                <a:cs typeface="Calibri" panose="020F0502020204030204" pitchFamily="34" charset="0"/>
              </a:rPr>
              <a:t>postupně nahrazeno přístupy NGS</a:t>
            </a:r>
          </a:p>
          <a:p>
            <a:pPr marL="285750" indent="-285750">
              <a:buFont typeface="Arial" panose="020B0604020202020204" pitchFamily="34" charset="0"/>
              <a:buChar char="•"/>
            </a:pPr>
            <a:endParaRPr lang="cs-CZ" altLang="cs-CZ"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altLang="cs-CZ" sz="2400" dirty="0">
                <a:solidFill>
                  <a:srgbClr val="C00000"/>
                </a:solidFill>
                <a:latin typeface="Calibri" panose="020F0502020204030204" pitchFamily="34" charset="0"/>
                <a:cs typeface="Calibri" panose="020F0502020204030204" pitchFamily="34" charset="0"/>
              </a:rPr>
              <a:t>detekční metoda u geneticky podmíněných onemocnění:</a:t>
            </a:r>
          </a:p>
          <a:p>
            <a:r>
              <a:rPr lang="cs-CZ" altLang="cs-CZ" sz="2400" dirty="0">
                <a:latin typeface="Calibri" panose="020F0502020204030204" pitchFamily="34" charset="0"/>
                <a:cs typeface="Calibri" panose="020F0502020204030204" pitchFamily="34" charset="0"/>
              </a:rPr>
              <a:t>    „krátké“ geny (talasémie), hot spot (specifické, cílové) oblasti</a:t>
            </a:r>
          </a:p>
          <a:p>
            <a:endParaRPr lang="cs-CZ" altLang="cs-CZ"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altLang="cs-CZ" sz="2400" dirty="0">
                <a:solidFill>
                  <a:srgbClr val="C00000"/>
                </a:solidFill>
                <a:latin typeface="Calibri" panose="020F0502020204030204" pitchFamily="34" charset="0"/>
                <a:cs typeface="Calibri" panose="020F0502020204030204" pitchFamily="34" charset="0"/>
              </a:rPr>
              <a:t>ověření každé pravděpodobné kauzální varianty z NGS</a:t>
            </a:r>
          </a:p>
          <a:p>
            <a:pPr marL="285750" indent="-285750">
              <a:buFont typeface="Arial" panose="020B0604020202020204" pitchFamily="34" charset="0"/>
              <a:buChar char="•"/>
            </a:pPr>
            <a:endParaRPr lang="cs-CZ" altLang="cs-CZ"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altLang="cs-CZ" sz="2400" dirty="0">
                <a:solidFill>
                  <a:srgbClr val="C00000"/>
                </a:solidFill>
                <a:latin typeface="Calibri" panose="020F0502020204030204" pitchFamily="34" charset="0"/>
                <a:cs typeface="Calibri" panose="020F0502020204030204" pitchFamily="34" charset="0"/>
              </a:rPr>
              <a:t>detekce kauzální varianty u dalších příbuzných</a:t>
            </a:r>
          </a:p>
          <a:p>
            <a:pPr marL="285750" indent="-285750">
              <a:buFont typeface="Arial" panose="020B0604020202020204" pitchFamily="34" charset="0"/>
              <a:buChar char="•"/>
            </a:pPr>
            <a:endParaRPr lang="cs-CZ" altLang="cs-CZ" sz="2400" dirty="0">
              <a:solidFill>
                <a:srgbClr val="C00000"/>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cs-CZ" sz="2400" b="1" u="sng" dirty="0">
                <a:solidFill>
                  <a:srgbClr val="00B050"/>
                </a:solidFill>
              </a:rPr>
              <a:t>   slouží k detekci SNV a krátkých delecí a inzercí</a:t>
            </a:r>
          </a:p>
          <a:p>
            <a:endParaRPr lang="cs-CZ" altLang="cs-CZ" sz="2400" dirty="0">
              <a:latin typeface="Calibri" panose="020F0502020204030204" pitchFamily="34" charset="0"/>
              <a:cs typeface="Calibri" panose="020F0502020204030204" pitchFamily="34" charset="0"/>
            </a:endParaRPr>
          </a:p>
        </p:txBody>
      </p:sp>
      <p:pic>
        <p:nvPicPr>
          <p:cNvPr id="5" name="Picture 6" descr="VÃ½sledek obrÃ¡zku pro sanger sequencing">
            <a:extLst>
              <a:ext uri="{FF2B5EF4-FFF2-40B4-BE49-F238E27FC236}">
                <a16:creationId xmlns:a16="http://schemas.microsoft.com/office/drawing/2014/main" id="{0CE85E61-8735-4D6E-B30A-BD49A3171D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6516" y="1471711"/>
            <a:ext cx="2795534" cy="185914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9675A0E7-7133-4775-98D5-6AFB50440B9A}"/>
              </a:ext>
            </a:extLst>
          </p:cNvPr>
          <p:cNvSpPr>
            <a:spLocks noGrp="1"/>
          </p:cNvSpPr>
          <p:nvPr>
            <p:ph type="sldNum" sz="quarter" idx="12"/>
          </p:nvPr>
        </p:nvSpPr>
        <p:spPr/>
        <p:txBody>
          <a:bodyPr/>
          <a:lstStyle/>
          <a:p>
            <a:fld id="{DC8CC5D9-B031-4D8F-A72B-E265586DB5EE}" type="slidenum">
              <a:rPr lang="cs-CZ" smtClean="0"/>
              <a:t>15</a:t>
            </a:fld>
            <a:endParaRPr lang="cs-CZ"/>
          </a:p>
        </p:txBody>
      </p:sp>
      <p:sp>
        <p:nvSpPr>
          <p:cNvPr id="6" name="TextBox 5">
            <a:extLst>
              <a:ext uri="{FF2B5EF4-FFF2-40B4-BE49-F238E27FC236}">
                <a16:creationId xmlns:a16="http://schemas.microsoft.com/office/drawing/2014/main" id="{E36160DF-C956-4471-9A3C-65EB902C7FA3}"/>
              </a:ext>
            </a:extLst>
          </p:cNvPr>
          <p:cNvSpPr txBox="1"/>
          <p:nvPr/>
        </p:nvSpPr>
        <p:spPr>
          <a:xfrm>
            <a:off x="1708121" y="463461"/>
            <a:ext cx="8533769" cy="584775"/>
          </a:xfrm>
          <a:prstGeom prst="rect">
            <a:avLst/>
          </a:prstGeom>
          <a:noFill/>
        </p:spPr>
        <p:txBody>
          <a:bodyPr wrap="square">
            <a:spAutoFit/>
          </a:bodyPr>
          <a:lstStyle/>
          <a:p>
            <a:r>
              <a:rPr lang="cs-CZ" sz="3200" dirty="0">
                <a:solidFill>
                  <a:srgbClr val="C00000"/>
                </a:solidFill>
              </a:rPr>
              <a:t>Kam směřuje </a:t>
            </a:r>
            <a:r>
              <a:rPr lang="cs-CZ" sz="3200" dirty="0" err="1">
                <a:solidFill>
                  <a:srgbClr val="C00000"/>
                </a:solidFill>
              </a:rPr>
              <a:t>Sangerovo</a:t>
            </a:r>
            <a:r>
              <a:rPr lang="cs-CZ" sz="3200" dirty="0">
                <a:solidFill>
                  <a:srgbClr val="C00000"/>
                </a:solidFill>
              </a:rPr>
              <a:t> </a:t>
            </a:r>
            <a:r>
              <a:rPr lang="cs-CZ" sz="3200" dirty="0" err="1">
                <a:solidFill>
                  <a:srgbClr val="C00000"/>
                </a:solidFill>
              </a:rPr>
              <a:t>sekvenování</a:t>
            </a:r>
            <a:r>
              <a:rPr lang="cs-CZ" sz="3200" dirty="0">
                <a:solidFill>
                  <a:srgbClr val="C00000"/>
                </a:solidFill>
              </a:rPr>
              <a:t> </a:t>
            </a:r>
            <a:endParaRPr lang="en-US" sz="3200" dirty="0">
              <a:solidFill>
                <a:srgbClr val="C00000"/>
              </a:solidFill>
            </a:endParaRPr>
          </a:p>
        </p:txBody>
      </p:sp>
    </p:spTree>
    <p:extLst>
      <p:ext uri="{BB962C8B-B14F-4D97-AF65-F5344CB8AC3E}">
        <p14:creationId xmlns:p14="http://schemas.microsoft.com/office/powerpoint/2010/main" val="3457372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3">
            <a:extLst>
              <a:ext uri="{FF2B5EF4-FFF2-40B4-BE49-F238E27FC236}">
                <a16:creationId xmlns:a16="http://schemas.microsoft.com/office/drawing/2014/main" id="{02961C81-8B96-4091-B6E2-AA0343C0A40A}"/>
              </a:ext>
            </a:extLst>
          </p:cNvPr>
          <p:cNvSpPr/>
          <p:nvPr/>
        </p:nvSpPr>
        <p:spPr>
          <a:xfrm>
            <a:off x="557645" y="136525"/>
            <a:ext cx="11076709" cy="7140416"/>
          </a:xfrm>
          <a:prstGeom prst="rect">
            <a:avLst/>
          </a:prstGeom>
        </p:spPr>
        <p:txBody>
          <a:bodyPr wrap="square">
            <a:spAutoFit/>
          </a:bodyPr>
          <a:lstStyle/>
          <a:p>
            <a:endParaRPr lang="en-US" altLang="cs-CZ" dirty="0">
              <a:latin typeface="Calibri" panose="020F0502020204030204" pitchFamily="34" charset="0"/>
              <a:cs typeface="Calibri" panose="020F0502020204030204" pitchFamily="34" charset="0"/>
            </a:endParaRPr>
          </a:p>
          <a:p>
            <a:pPr algn="ctr"/>
            <a:r>
              <a:rPr lang="en-US" altLang="cs-CZ" sz="3200" b="1" dirty="0">
                <a:solidFill>
                  <a:srgbClr val="C00000"/>
                </a:solidFill>
                <a:latin typeface="Calibri" panose="020F0502020204030204" pitchFamily="34" charset="0"/>
                <a:cs typeface="Calibri" panose="020F0502020204030204" pitchFamily="34" charset="0"/>
              </a:rPr>
              <a:t>MLPA </a:t>
            </a:r>
            <a:r>
              <a:rPr lang="en-US" sz="3200" b="1" dirty="0">
                <a:solidFill>
                  <a:srgbClr val="C00000"/>
                </a:solidFill>
                <a:latin typeface="Calibri" panose="020F0502020204030204" pitchFamily="34" charset="0"/>
                <a:cs typeface="Calibri" panose="020F0502020204030204" pitchFamily="34" charset="0"/>
              </a:rPr>
              <a:t>(Multiplex ligation-dependent probe amplification) </a:t>
            </a:r>
          </a:p>
          <a:p>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400" dirty="0">
                <a:latin typeface="Calibri" panose="020F0502020204030204" pitchFamily="34" charset="0"/>
                <a:cs typeface="Calibri" panose="020F0502020204030204" pitchFamily="34" charset="0"/>
              </a:rPr>
              <a:t>izolovaná DNA</a:t>
            </a:r>
          </a:p>
          <a:p>
            <a:pPr marL="285750" indent="-285750">
              <a:buFont typeface="Arial" panose="020B0604020202020204" pitchFamily="34" charset="0"/>
              <a:buChar char="•"/>
            </a:pPr>
            <a:endParaRPr lang="cs-CZ" sz="2400" dirty="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400" b="1" dirty="0">
                <a:solidFill>
                  <a:srgbClr val="00B050"/>
                </a:solidFill>
                <a:latin typeface="Calibri" panose="020F0502020204030204" pitchFamily="34" charset="0"/>
                <a:cs typeface="Calibri" panose="020F0502020204030204" pitchFamily="34" charset="0"/>
              </a:rPr>
              <a:t>detekce CNV (variant v počtu kopií): </a:t>
            </a:r>
          </a:p>
          <a:p>
            <a:r>
              <a:rPr lang="cs-CZ" sz="2400" dirty="0">
                <a:latin typeface="Calibri" panose="020F0502020204030204" pitchFamily="34" charset="0"/>
                <a:cs typeface="Calibri" panose="020F0502020204030204" pitchFamily="34" charset="0"/>
              </a:rPr>
              <a:t>         parciální i rozsáhlé delece a duplikace </a:t>
            </a:r>
          </a:p>
          <a:p>
            <a:endParaRPr lang="cs-CZ"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400" dirty="0">
                <a:latin typeface="Calibri" panose="020F0502020204030204" pitchFamily="34" charset="0"/>
                <a:cs typeface="Calibri" panose="020F0502020204030204" pitchFamily="34" charset="0"/>
              </a:rPr>
              <a:t>firma: MRC </a:t>
            </a:r>
            <a:r>
              <a:rPr lang="cs-CZ" sz="2400" dirty="0" err="1">
                <a:latin typeface="Calibri" panose="020F0502020204030204" pitchFamily="34" charset="0"/>
                <a:cs typeface="Calibri" panose="020F0502020204030204" pitchFamily="34" charset="0"/>
              </a:rPr>
              <a:t>Holland</a:t>
            </a:r>
            <a:r>
              <a:rPr lang="cs-CZ" sz="2400" dirty="0">
                <a:latin typeface="Calibri" panose="020F0502020204030204" pitchFamily="34" charset="0"/>
                <a:cs typeface="Calibri" panose="020F0502020204030204" pitchFamily="34" charset="0"/>
              </a:rPr>
              <a:t>, přes 300 komerčních </a:t>
            </a:r>
            <a:r>
              <a:rPr lang="cs-CZ" sz="2400" dirty="0" err="1">
                <a:latin typeface="Calibri" panose="020F0502020204030204" pitchFamily="34" charset="0"/>
                <a:cs typeface="Calibri" panose="020F0502020204030204" pitchFamily="34" charset="0"/>
              </a:rPr>
              <a:t>kitů</a:t>
            </a:r>
            <a:r>
              <a:rPr lang="cs-CZ" sz="24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cs-CZ" sz="2400" dirty="0">
                <a:latin typeface="Calibri" panose="020F0502020204030204" pitchFamily="34" charset="0"/>
                <a:cs typeface="Calibri" panose="020F0502020204030204" pitchFamily="34" charset="0"/>
              </a:rPr>
              <a:t>multiplex PCR esej</a:t>
            </a:r>
          </a:p>
          <a:p>
            <a:pPr marL="285750" indent="-285750">
              <a:buFont typeface="Arial" panose="020B0604020202020204" pitchFamily="34" charset="0"/>
              <a:buChar char="•"/>
            </a:pPr>
            <a:r>
              <a:rPr lang="cs-CZ" sz="2400" dirty="0">
                <a:latin typeface="Calibri" panose="020F0502020204030204" pitchFamily="34" charset="0"/>
                <a:cs typeface="Calibri" panose="020F0502020204030204" pitchFamily="34" charset="0"/>
              </a:rPr>
              <a:t>kvantifikace – kapilární elektroforéza</a:t>
            </a:r>
          </a:p>
          <a:p>
            <a:pPr marL="285750" indent="-285750">
              <a:buFont typeface="Arial" panose="020B0604020202020204" pitchFamily="34" charset="0"/>
              <a:buChar char="•"/>
            </a:pPr>
            <a:r>
              <a:rPr lang="cs-CZ" sz="2400" dirty="0">
                <a:latin typeface="Calibri" panose="020F0502020204030204" pitchFamily="34" charset="0"/>
                <a:cs typeface="Calibri" panose="020F0502020204030204" pitchFamily="34" charset="0"/>
              </a:rPr>
              <a:t>online dostupný software </a:t>
            </a:r>
            <a:r>
              <a:rPr lang="cs-CZ" sz="2400" dirty="0" err="1">
                <a:latin typeface="Calibri" panose="020F0502020204030204" pitchFamily="34" charset="0"/>
                <a:cs typeface="Calibri" panose="020F0502020204030204" pitchFamily="34" charset="0"/>
              </a:rPr>
              <a:t>Coffalyser</a:t>
            </a:r>
            <a:endParaRPr lang="cs-CZ" sz="2400" dirty="0">
              <a:latin typeface="Calibri" panose="020F0502020204030204" pitchFamily="34" charset="0"/>
              <a:cs typeface="Calibri" panose="020F0502020204030204" pitchFamily="34" charset="0"/>
            </a:endParaRPr>
          </a:p>
          <a:p>
            <a:endParaRPr lang="cs-CZ"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altLang="cs-CZ" sz="2400" dirty="0">
                <a:latin typeface="Calibri" panose="020F0502020204030204" pitchFamily="34" charset="0"/>
                <a:cs typeface="Calibri" panose="020F0502020204030204" pitchFamily="34" charset="0"/>
              </a:rPr>
              <a:t>onemocnění: </a:t>
            </a:r>
          </a:p>
          <a:p>
            <a:r>
              <a:rPr lang="cs-CZ" altLang="cs-CZ" sz="2400" dirty="0">
                <a:latin typeface="Calibri" panose="020F0502020204030204" pitchFamily="34" charset="0"/>
                <a:cs typeface="Calibri" panose="020F0502020204030204" pitchFamily="34" charset="0"/>
              </a:rPr>
              <a:t>    talasémie,  </a:t>
            </a:r>
          </a:p>
          <a:p>
            <a:r>
              <a:rPr lang="cs-CZ" altLang="cs-CZ" sz="2400" dirty="0">
                <a:latin typeface="Calibri" panose="020F0502020204030204" pitchFamily="34" charset="0"/>
                <a:cs typeface="Calibri" panose="020F0502020204030204" pitchFamily="34" charset="0"/>
              </a:rPr>
              <a:t>    hereditární hemoragická </a:t>
            </a:r>
            <a:r>
              <a:rPr lang="cs-CZ" altLang="cs-CZ" sz="2400" dirty="0" err="1">
                <a:latin typeface="Calibri" panose="020F0502020204030204" pitchFamily="34" charset="0"/>
                <a:cs typeface="Calibri" panose="020F0502020204030204" pitchFamily="34" charset="0"/>
              </a:rPr>
              <a:t>teleangelektázie</a:t>
            </a:r>
            <a:endParaRPr lang="cs-CZ" altLang="cs-CZ" sz="24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u="sng" dirty="0">
              <a:latin typeface="Calibri" panose="020F0502020204030204" pitchFamily="34" charset="0"/>
              <a:cs typeface="Calibri" panose="020F0502020204030204" pitchFamily="34" charset="0"/>
            </a:endParaRPr>
          </a:p>
          <a:p>
            <a:endParaRPr lang="en-US" altLang="cs-CZ" u="sng" dirty="0">
              <a:solidFill>
                <a:srgbClr val="C00000"/>
              </a:solidFill>
              <a:latin typeface="Calibri" panose="020F0502020204030204" pitchFamily="34" charset="0"/>
              <a:cs typeface="Calibri" panose="020F0502020204030204" pitchFamily="34" charset="0"/>
            </a:endParaRPr>
          </a:p>
          <a:p>
            <a:endParaRPr lang="en-US" altLang="cs-CZ" u="sng" dirty="0">
              <a:solidFill>
                <a:srgbClr val="C00000"/>
              </a:solidFill>
              <a:latin typeface="Calibri" panose="020F0502020204030204" pitchFamily="34" charset="0"/>
              <a:cs typeface="Calibri" panose="020F0502020204030204" pitchFamily="34" charset="0"/>
            </a:endParaRPr>
          </a:p>
        </p:txBody>
      </p:sp>
      <p:sp>
        <p:nvSpPr>
          <p:cNvPr id="3" name="Zástupný symbol pro číslo snímku 2">
            <a:extLst>
              <a:ext uri="{FF2B5EF4-FFF2-40B4-BE49-F238E27FC236}">
                <a16:creationId xmlns:a16="http://schemas.microsoft.com/office/drawing/2014/main" id="{D77032FB-96EA-402D-8A6D-DE6A442D1CE7}"/>
              </a:ext>
            </a:extLst>
          </p:cNvPr>
          <p:cNvSpPr>
            <a:spLocks noGrp="1"/>
          </p:cNvSpPr>
          <p:nvPr>
            <p:ph type="sldNum" sz="quarter" idx="12"/>
          </p:nvPr>
        </p:nvSpPr>
        <p:spPr/>
        <p:txBody>
          <a:bodyPr/>
          <a:lstStyle/>
          <a:p>
            <a:fld id="{DC8CC5D9-B031-4D8F-A72B-E265586DB5EE}" type="slidenum">
              <a:rPr lang="cs-CZ" smtClean="0"/>
              <a:t>16</a:t>
            </a:fld>
            <a:endParaRPr lang="cs-CZ"/>
          </a:p>
        </p:txBody>
      </p:sp>
      <p:sp>
        <p:nvSpPr>
          <p:cNvPr id="6" name="Obdélník 1">
            <a:extLst>
              <a:ext uri="{FF2B5EF4-FFF2-40B4-BE49-F238E27FC236}">
                <a16:creationId xmlns:a16="http://schemas.microsoft.com/office/drawing/2014/main" id="{D3565E18-F22E-4BF5-AF21-C723A78559F1}"/>
              </a:ext>
            </a:extLst>
          </p:cNvPr>
          <p:cNvSpPr/>
          <p:nvPr/>
        </p:nvSpPr>
        <p:spPr>
          <a:xfrm>
            <a:off x="9083991" y="5898070"/>
            <a:ext cx="1796417" cy="276999"/>
          </a:xfrm>
          <a:prstGeom prst="rect">
            <a:avLst/>
          </a:prstGeom>
        </p:spPr>
        <p:txBody>
          <a:bodyPr wrap="square">
            <a:spAutoFit/>
          </a:bodyPr>
          <a:lstStyle/>
          <a:p>
            <a:r>
              <a:rPr lang="cs-CZ" altLang="cs-CZ" sz="1200" dirty="0" err="1">
                <a:latin typeface="Calibri" panose="020F0502020204030204" pitchFamily="34" charset="0"/>
              </a:rPr>
              <a:t>Zare</a:t>
            </a:r>
            <a:r>
              <a:rPr lang="cs-CZ" altLang="cs-CZ" sz="1200" dirty="0">
                <a:latin typeface="Calibri" panose="020F0502020204030204" pitchFamily="34" charset="0"/>
              </a:rPr>
              <a:t> et al., 2017</a:t>
            </a:r>
          </a:p>
        </p:txBody>
      </p:sp>
      <p:pic>
        <p:nvPicPr>
          <p:cNvPr id="4" name="Picture 3">
            <a:extLst>
              <a:ext uri="{FF2B5EF4-FFF2-40B4-BE49-F238E27FC236}">
                <a16:creationId xmlns:a16="http://schemas.microsoft.com/office/drawing/2014/main" id="{BD921BE5-C1C0-4A41-B736-C2AF92549D25}"/>
              </a:ext>
            </a:extLst>
          </p:cNvPr>
          <p:cNvPicPr>
            <a:picLocks noChangeAspect="1"/>
          </p:cNvPicPr>
          <p:nvPr/>
        </p:nvPicPr>
        <p:blipFill>
          <a:blip r:embed="rId3"/>
          <a:stretch>
            <a:fillRect/>
          </a:stretch>
        </p:blipFill>
        <p:spPr>
          <a:xfrm>
            <a:off x="7590900" y="1099812"/>
            <a:ext cx="3762900" cy="4658375"/>
          </a:xfrm>
          <a:prstGeom prst="rect">
            <a:avLst/>
          </a:prstGeom>
        </p:spPr>
      </p:pic>
      <p:sp>
        <p:nvSpPr>
          <p:cNvPr id="7" name="TextBox 6">
            <a:extLst>
              <a:ext uri="{FF2B5EF4-FFF2-40B4-BE49-F238E27FC236}">
                <a16:creationId xmlns:a16="http://schemas.microsoft.com/office/drawing/2014/main" id="{64E5678A-DDDE-41C3-B8D1-D74FB83E44A5}"/>
              </a:ext>
            </a:extLst>
          </p:cNvPr>
          <p:cNvSpPr txBox="1"/>
          <p:nvPr/>
        </p:nvSpPr>
        <p:spPr>
          <a:xfrm>
            <a:off x="3048990" y="3455121"/>
            <a:ext cx="6097978" cy="369332"/>
          </a:xfrm>
          <a:prstGeom prst="rect">
            <a:avLst/>
          </a:prstGeom>
          <a:noFill/>
        </p:spPr>
        <p:txBody>
          <a:bodyPr wrap="square">
            <a:spAutoFit/>
          </a:bodyPr>
          <a:lstStyle/>
          <a:p>
            <a:r>
              <a:rPr lang="cs-CZ" sz="1800" b="0" i="0" u="none" strike="noStrike" baseline="0" dirty="0">
                <a:latin typeface="TimesNewRomanPSMT"/>
              </a:rPr>
              <a:t>do plastid u rostlin</a:t>
            </a:r>
            <a:endParaRPr lang="en-US" dirty="0"/>
          </a:p>
        </p:txBody>
      </p:sp>
      <p:sp>
        <p:nvSpPr>
          <p:cNvPr id="9" name="TextBox 8">
            <a:extLst>
              <a:ext uri="{FF2B5EF4-FFF2-40B4-BE49-F238E27FC236}">
                <a16:creationId xmlns:a16="http://schemas.microsoft.com/office/drawing/2014/main" id="{8161322D-3F85-4F6C-B7E1-99308C720B34}"/>
              </a:ext>
            </a:extLst>
          </p:cNvPr>
          <p:cNvSpPr txBox="1"/>
          <p:nvPr/>
        </p:nvSpPr>
        <p:spPr>
          <a:xfrm>
            <a:off x="3048990" y="3455121"/>
            <a:ext cx="6097978" cy="369332"/>
          </a:xfrm>
          <a:prstGeom prst="rect">
            <a:avLst/>
          </a:prstGeom>
          <a:noFill/>
        </p:spPr>
        <p:txBody>
          <a:bodyPr wrap="square">
            <a:spAutoFit/>
          </a:bodyPr>
          <a:lstStyle/>
          <a:p>
            <a:r>
              <a:rPr lang="cs-CZ" sz="1800" b="0" i="0" u="none" strike="noStrike" baseline="0" dirty="0">
                <a:latin typeface="TimesNewRomanPSMT"/>
              </a:rPr>
              <a:t>do plastid u rostlin</a:t>
            </a:r>
            <a:endParaRPr lang="en-US" dirty="0"/>
          </a:p>
        </p:txBody>
      </p:sp>
    </p:spTree>
    <p:extLst>
      <p:ext uri="{BB962C8B-B14F-4D97-AF65-F5344CB8AC3E}">
        <p14:creationId xmlns:p14="http://schemas.microsoft.com/office/powerpoint/2010/main" val="817313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1220470" y="585664"/>
            <a:ext cx="9751060" cy="683096"/>
          </a:xfrm>
        </p:spPr>
        <p:txBody>
          <a:bodyPr rtlCol="0">
            <a:normAutofit/>
          </a:bodyPr>
          <a:lstStyle/>
          <a:p>
            <a:pPr algn="ctr" rtl="0"/>
            <a:r>
              <a:rPr lang="cs-CZ" sz="3050" b="1" dirty="0">
                <a:solidFill>
                  <a:srgbClr val="C00000"/>
                </a:solidFill>
              </a:rPr>
              <a:t>Cytogenetika</a:t>
            </a:r>
          </a:p>
        </p:txBody>
      </p:sp>
      <p:sp>
        <p:nvSpPr>
          <p:cNvPr id="7" name="Zástupný symbol pro obsah 5"/>
          <p:cNvSpPr>
            <a:spLocks noGrp="1"/>
          </p:cNvSpPr>
          <p:nvPr>
            <p:ph idx="1"/>
          </p:nvPr>
        </p:nvSpPr>
        <p:spPr>
          <a:xfrm>
            <a:off x="1343472" y="1628800"/>
            <a:ext cx="6408712" cy="1584176"/>
          </a:xfrm>
        </p:spPr>
        <p:txBody>
          <a:bodyPr rtlCol="0">
            <a:normAutofit/>
          </a:bodyPr>
          <a:lstStyle/>
          <a:p>
            <a:pPr marL="36000">
              <a:lnSpc>
                <a:spcPct val="120000"/>
              </a:lnSpc>
              <a:spcBef>
                <a:spcPts val="0"/>
              </a:spcBef>
            </a:pPr>
            <a:r>
              <a:rPr lang="cs-CZ" sz="2400" dirty="0"/>
              <a:t>Klasická cytogenetika – </a:t>
            </a:r>
            <a:r>
              <a:rPr lang="cs-CZ" sz="2400" dirty="0" err="1"/>
              <a:t>karyotypování</a:t>
            </a:r>
            <a:endParaRPr lang="cs-CZ" sz="2400" dirty="0"/>
          </a:p>
          <a:p>
            <a:pPr marL="36000">
              <a:lnSpc>
                <a:spcPct val="120000"/>
              </a:lnSpc>
              <a:spcBef>
                <a:spcPts val="0"/>
              </a:spcBef>
            </a:pPr>
            <a:r>
              <a:rPr lang="cs-CZ" sz="2400" dirty="0"/>
              <a:t>FISH (</a:t>
            </a:r>
            <a:r>
              <a:rPr lang="cs-CZ" sz="2400" dirty="0" err="1"/>
              <a:t>Fluorescent</a:t>
            </a:r>
            <a:r>
              <a:rPr lang="cs-CZ" sz="2400" dirty="0"/>
              <a:t> In </a:t>
            </a:r>
            <a:r>
              <a:rPr lang="cs-CZ" sz="2400" dirty="0" err="1"/>
              <a:t>Situ</a:t>
            </a:r>
            <a:r>
              <a:rPr lang="cs-CZ" sz="2400" dirty="0"/>
              <a:t> </a:t>
            </a:r>
            <a:r>
              <a:rPr lang="cs-CZ" sz="2400" dirty="0" err="1"/>
              <a:t>Hybridization</a:t>
            </a:r>
            <a:r>
              <a:rPr lang="cs-CZ" sz="2400" dirty="0"/>
              <a:t>)</a:t>
            </a:r>
          </a:p>
          <a:p>
            <a:pPr marL="36000">
              <a:lnSpc>
                <a:spcPct val="120000"/>
              </a:lnSpc>
              <a:spcBef>
                <a:spcPts val="0"/>
              </a:spcBef>
            </a:pPr>
            <a:r>
              <a:rPr lang="cs-CZ" sz="2400" dirty="0"/>
              <a:t>Čipy (</a:t>
            </a:r>
            <a:r>
              <a:rPr lang="cs-CZ" sz="2400" dirty="0" err="1"/>
              <a:t>array</a:t>
            </a:r>
            <a:r>
              <a:rPr lang="cs-CZ" sz="2400" dirty="0"/>
              <a:t> CGH)</a:t>
            </a:r>
          </a:p>
          <a:p>
            <a:pPr marL="36000">
              <a:lnSpc>
                <a:spcPct val="120000"/>
              </a:lnSpc>
              <a:spcBef>
                <a:spcPts val="0"/>
              </a:spcBef>
            </a:pPr>
            <a:endParaRPr lang="cs-CZ" sz="2000" dirty="0"/>
          </a:p>
          <a:p>
            <a:pPr marL="36000">
              <a:lnSpc>
                <a:spcPct val="120000"/>
              </a:lnSpc>
              <a:spcBef>
                <a:spcPts val="0"/>
              </a:spcBef>
            </a:pPr>
            <a:endParaRPr lang="cs-CZ" sz="2400" dirty="0"/>
          </a:p>
        </p:txBody>
      </p:sp>
      <p:pic>
        <p:nvPicPr>
          <p:cNvPr id="13314" name="Picture 2" descr="Image result for klasická cytogenetika&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127" y="3212976"/>
            <a:ext cx="3856334" cy="305936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a:stretch>
            <a:fillRect/>
          </a:stretch>
        </p:blipFill>
        <p:spPr>
          <a:xfrm>
            <a:off x="5663952" y="3212976"/>
            <a:ext cx="3009410" cy="3059360"/>
          </a:xfrm>
          <a:prstGeom prst="rect">
            <a:avLst/>
          </a:prstGeom>
        </p:spPr>
      </p:pic>
      <p:pic>
        <p:nvPicPr>
          <p:cNvPr id="13318" name="Picture 6" descr="Image result for array cgh&quot;"/>
          <p:cNvPicPr>
            <a:picLocks noChangeAspect="1" noChangeArrowheads="1"/>
          </p:cNvPicPr>
          <p:nvPr/>
        </p:nvPicPr>
        <p:blipFill rotWithShape="1">
          <a:blip r:embed="rId5">
            <a:extLst>
              <a:ext uri="{28A0092B-C50C-407E-A947-70E740481C1C}">
                <a14:useLocalDpi xmlns:a14="http://schemas.microsoft.com/office/drawing/2010/main" val="0"/>
              </a:ext>
            </a:extLst>
          </a:blip>
          <a:srcRect r="62306" b="11896"/>
          <a:stretch/>
        </p:blipFill>
        <p:spPr bwMode="auto">
          <a:xfrm>
            <a:off x="9080427" y="3045650"/>
            <a:ext cx="1480069" cy="337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FE076D-507D-2954-9BEE-1863E24BDE76}"/>
              </a:ext>
            </a:extLst>
          </p:cNvPr>
          <p:cNvSpPr>
            <a:spLocks noGrp="1"/>
          </p:cNvSpPr>
          <p:nvPr>
            <p:ph type="title"/>
          </p:nvPr>
        </p:nvSpPr>
        <p:spPr>
          <a:xfrm>
            <a:off x="838200" y="75275"/>
            <a:ext cx="10515600" cy="1325563"/>
          </a:xfrm>
        </p:spPr>
        <p:txBody>
          <a:bodyPr>
            <a:normAutofit/>
          </a:bodyPr>
          <a:lstStyle/>
          <a:p>
            <a:pPr algn="ctr"/>
            <a:r>
              <a:rPr lang="cs-CZ" sz="3600" dirty="0">
                <a:solidFill>
                  <a:srgbClr val="C00000"/>
                </a:solidFill>
                <a:latin typeface="+mn-lt"/>
                <a:cs typeface="Times New Roman" panose="02020603050405020304" pitchFamily="18" charset="0"/>
              </a:rPr>
              <a:t>Kazuistika rodiny </a:t>
            </a:r>
          </a:p>
        </p:txBody>
      </p:sp>
      <p:sp>
        <p:nvSpPr>
          <p:cNvPr id="3" name="Zástupný obsah 2">
            <a:extLst>
              <a:ext uri="{FF2B5EF4-FFF2-40B4-BE49-F238E27FC236}">
                <a16:creationId xmlns:a16="http://schemas.microsoft.com/office/drawing/2014/main" id="{E14868F4-B8C8-B782-DDD2-CF4DEDA74A20}"/>
              </a:ext>
            </a:extLst>
          </p:cNvPr>
          <p:cNvSpPr>
            <a:spLocks noGrp="1"/>
          </p:cNvSpPr>
          <p:nvPr>
            <p:ph idx="1"/>
          </p:nvPr>
        </p:nvSpPr>
        <p:spPr/>
        <p:txBody>
          <a:bodyPr/>
          <a:lstStyle/>
          <a:p>
            <a:pPr marL="0" indent="0">
              <a:buNone/>
            </a:pPr>
            <a:r>
              <a:rPr lang="cs-CZ" dirty="0"/>
              <a:t>  </a:t>
            </a:r>
          </a:p>
        </p:txBody>
      </p:sp>
      <p:grpSp>
        <p:nvGrpSpPr>
          <p:cNvPr id="63" name="Skupina 62">
            <a:extLst>
              <a:ext uri="{FF2B5EF4-FFF2-40B4-BE49-F238E27FC236}">
                <a16:creationId xmlns:a16="http://schemas.microsoft.com/office/drawing/2014/main" id="{2642825E-8C34-A4DB-A627-C45829ED4170}"/>
              </a:ext>
            </a:extLst>
          </p:cNvPr>
          <p:cNvGrpSpPr/>
          <p:nvPr/>
        </p:nvGrpSpPr>
        <p:grpSpPr>
          <a:xfrm>
            <a:off x="3361017" y="1234699"/>
            <a:ext cx="7201147" cy="4849968"/>
            <a:chOff x="3281077" y="1825625"/>
            <a:chExt cx="5735186" cy="4005018"/>
          </a:xfrm>
        </p:grpSpPr>
        <p:pic>
          <p:nvPicPr>
            <p:cNvPr id="57" name="Obrázek 56">
              <a:extLst>
                <a:ext uri="{FF2B5EF4-FFF2-40B4-BE49-F238E27FC236}">
                  <a16:creationId xmlns:a16="http://schemas.microsoft.com/office/drawing/2014/main" id="{FBD8DD3E-6B1A-9D69-1120-529B00561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077" y="1825625"/>
              <a:ext cx="5735186" cy="4005018"/>
            </a:xfrm>
            <a:prstGeom prst="rect">
              <a:avLst/>
            </a:prstGeom>
          </p:spPr>
        </p:pic>
        <mc:AlternateContent xmlns:mc="http://schemas.openxmlformats.org/markup-compatibility/2006" xmlns:p14="http://schemas.microsoft.com/office/powerpoint/2010/main">
          <mc:Choice Requires="p14">
            <p:contentPart p14:bwMode="auto" r:id="rId4">
              <p14:nvContentPartPr>
                <p14:cNvPr id="58" name="Rukopis 57">
                  <a:extLst>
                    <a:ext uri="{FF2B5EF4-FFF2-40B4-BE49-F238E27FC236}">
                      <a16:creationId xmlns:a16="http://schemas.microsoft.com/office/drawing/2014/main" id="{785EA2E3-F67E-067F-2915-3F3ECC36E5E4}"/>
                    </a:ext>
                  </a:extLst>
                </p14:cNvPr>
                <p14:cNvContentPartPr/>
                <p14:nvPr/>
              </p14:nvContentPartPr>
              <p14:xfrm>
                <a:off x="3568214" y="5629331"/>
                <a:ext cx="47160" cy="18720"/>
              </p14:xfrm>
            </p:contentPart>
          </mc:Choice>
          <mc:Fallback xmlns="">
            <p:pic>
              <p:nvPicPr>
                <p:cNvPr id="58" name="Rukopis 57">
                  <a:extLst>
                    <a:ext uri="{FF2B5EF4-FFF2-40B4-BE49-F238E27FC236}">
                      <a16:creationId xmlns:a16="http://schemas.microsoft.com/office/drawing/2014/main" id="{785EA2E3-F67E-067F-2915-3F3ECC36E5E4}"/>
                    </a:ext>
                  </a:extLst>
                </p:cNvPr>
                <p:cNvPicPr/>
                <p:nvPr/>
              </p:nvPicPr>
              <p:blipFill>
                <a:blip r:embed="rId5"/>
                <a:stretch>
                  <a:fillRect/>
                </a:stretch>
              </p:blipFill>
              <p:spPr>
                <a:xfrm>
                  <a:off x="3539804" y="5599617"/>
                  <a:ext cx="103695" cy="77851"/>
                </a:xfrm>
                <a:prstGeom prst="rect">
                  <a:avLst/>
                </a:prstGeom>
              </p:spPr>
            </p:pic>
          </mc:Fallback>
        </mc:AlternateContent>
      </p:grpSp>
      <p:sp>
        <p:nvSpPr>
          <p:cNvPr id="8" name="Nadpis 1">
            <a:extLst>
              <a:ext uri="{FF2B5EF4-FFF2-40B4-BE49-F238E27FC236}">
                <a16:creationId xmlns:a16="http://schemas.microsoft.com/office/drawing/2014/main" id="{8F639AA8-B793-43A4-B3A7-A70D119C16A5}"/>
              </a:ext>
            </a:extLst>
          </p:cNvPr>
          <p:cNvSpPr txBox="1">
            <a:spLocks/>
          </p:cNvSpPr>
          <p:nvPr/>
        </p:nvSpPr>
        <p:spPr>
          <a:xfrm>
            <a:off x="277404" y="2229971"/>
            <a:ext cx="3319235" cy="28594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000">
                <a:solidFill>
                  <a:srgbClr val="C00000"/>
                </a:solidFill>
                <a:latin typeface="+mn-lt"/>
                <a:cs typeface="Times New Roman" panose="02020603050405020304" pitchFamily="18" charset="0"/>
              </a:rPr>
              <a:t>-dlouhodobá neplodnost</a:t>
            </a:r>
          </a:p>
          <a:p>
            <a:endParaRPr lang="cs-CZ" sz="2000" dirty="0">
              <a:solidFill>
                <a:srgbClr val="C00000"/>
              </a:solidFill>
              <a:latin typeface="+mn-lt"/>
              <a:cs typeface="Times New Roman" panose="02020603050405020304" pitchFamily="18" charset="0"/>
            </a:endParaRPr>
          </a:p>
          <a:p>
            <a:r>
              <a:rPr lang="cs-CZ" sz="2000" dirty="0">
                <a:solidFill>
                  <a:srgbClr val="C00000"/>
                </a:solidFill>
                <a:latin typeface="+mn-lt"/>
                <a:cs typeface="Times New Roman" panose="02020603050405020304" pitchFamily="18" charset="0"/>
              </a:rPr>
              <a:t>-záchyt </a:t>
            </a:r>
            <a:r>
              <a:rPr lang="cs-CZ" sz="2000" dirty="0" err="1">
                <a:solidFill>
                  <a:srgbClr val="C00000"/>
                </a:solidFill>
                <a:latin typeface="+mn-lt"/>
                <a:cs typeface="Times New Roman" panose="02020603050405020304" pitchFamily="18" charset="0"/>
              </a:rPr>
              <a:t>hemoglobinopatie</a:t>
            </a:r>
            <a:r>
              <a:rPr lang="cs-CZ" sz="2000" dirty="0">
                <a:solidFill>
                  <a:srgbClr val="C00000"/>
                </a:solidFill>
                <a:latin typeface="+mn-lt"/>
                <a:cs typeface="Times New Roman" panose="02020603050405020304" pitchFamily="18" charset="0"/>
              </a:rPr>
              <a:t> </a:t>
            </a:r>
            <a:r>
              <a:rPr lang="cs-CZ" sz="2000">
                <a:solidFill>
                  <a:srgbClr val="C00000"/>
                </a:solidFill>
                <a:latin typeface="+mn-lt"/>
                <a:cs typeface="Times New Roman" panose="02020603050405020304" pitchFamily="18" charset="0"/>
              </a:rPr>
              <a:t>u rodičů v roce 2016</a:t>
            </a:r>
          </a:p>
          <a:p>
            <a:r>
              <a:rPr lang="cs-CZ" sz="2000">
                <a:solidFill>
                  <a:srgbClr val="C00000"/>
                </a:solidFill>
                <a:latin typeface="+mn-lt"/>
                <a:cs typeface="Times New Roman" panose="02020603050405020304" pitchFamily="18" charset="0"/>
              </a:rPr>
              <a:t>u rodiče probandky</a:t>
            </a:r>
          </a:p>
          <a:p>
            <a:endParaRPr lang="cs-CZ" sz="2000">
              <a:solidFill>
                <a:srgbClr val="C00000"/>
              </a:solidFill>
              <a:latin typeface="+mn-lt"/>
              <a:cs typeface="Times New Roman" panose="02020603050405020304" pitchFamily="18" charset="0"/>
            </a:endParaRPr>
          </a:p>
          <a:p>
            <a:endParaRPr lang="cs-CZ" sz="2000">
              <a:solidFill>
                <a:srgbClr val="C00000"/>
              </a:solidFill>
              <a:latin typeface="+mn-lt"/>
              <a:cs typeface="Times New Roman" panose="02020603050405020304" pitchFamily="18" charset="0"/>
            </a:endParaRPr>
          </a:p>
          <a:p>
            <a:pPr marL="457200" indent="-457200">
              <a:buFont typeface="Wingdings" panose="05000000000000000000" pitchFamily="2" charset="2"/>
              <a:buChar char="Ø"/>
            </a:pPr>
            <a:r>
              <a:rPr lang="cs-CZ" sz="2000" b="1">
                <a:solidFill>
                  <a:srgbClr val="00B050"/>
                </a:solidFill>
                <a:latin typeface="+mn-lt"/>
                <a:cs typeface="Times New Roman" panose="02020603050405020304" pitchFamily="18" charset="0"/>
              </a:rPr>
              <a:t>genetická analýza </a:t>
            </a:r>
          </a:p>
          <a:p>
            <a:r>
              <a:rPr lang="cs-CZ" sz="2000" b="1">
                <a:solidFill>
                  <a:srgbClr val="00B050"/>
                </a:solidFill>
                <a:latin typeface="+mn-lt"/>
                <a:cs typeface="Times New Roman" panose="02020603050405020304" pitchFamily="18" charset="0"/>
              </a:rPr>
              <a:t>        alfa a beta- talasémie </a:t>
            </a:r>
            <a:endParaRPr lang="cs-CZ" sz="2000" b="1" dirty="0">
              <a:solidFill>
                <a:srgbClr val="00B050"/>
              </a:solidFill>
              <a:latin typeface="+mn-lt"/>
              <a:cs typeface="Times New Roman" panose="02020603050405020304" pitchFamily="18" charset="0"/>
            </a:endParaRPr>
          </a:p>
        </p:txBody>
      </p:sp>
    </p:spTree>
    <p:extLst>
      <p:ext uri="{BB962C8B-B14F-4D97-AF65-F5344CB8AC3E}">
        <p14:creationId xmlns:p14="http://schemas.microsoft.com/office/powerpoint/2010/main" val="3883769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515866-E3D9-422D-86B9-9662833DD1D2}"/>
              </a:ext>
            </a:extLst>
          </p:cNvPr>
          <p:cNvSpPr>
            <a:spLocks noGrp="1"/>
          </p:cNvSpPr>
          <p:nvPr>
            <p:ph type="title"/>
          </p:nvPr>
        </p:nvSpPr>
        <p:spPr>
          <a:xfrm>
            <a:off x="838200" y="136525"/>
            <a:ext cx="10515600" cy="1325563"/>
          </a:xfrm>
        </p:spPr>
        <p:txBody>
          <a:bodyPr/>
          <a:lstStyle/>
          <a:p>
            <a:pPr algn="ctr"/>
            <a:r>
              <a:rPr lang="cs-CZ" dirty="0">
                <a:solidFill>
                  <a:srgbClr val="C00000"/>
                </a:solidFill>
                <a:latin typeface="+mn-lt"/>
                <a:cs typeface="Times New Roman" panose="02020603050405020304" pitchFamily="18" charset="0"/>
              </a:rPr>
              <a:t>Talasémie</a:t>
            </a:r>
          </a:p>
        </p:txBody>
      </p:sp>
      <p:sp>
        <p:nvSpPr>
          <p:cNvPr id="3" name="Zástupný symbol pro obsah 2">
            <a:extLst>
              <a:ext uri="{FF2B5EF4-FFF2-40B4-BE49-F238E27FC236}">
                <a16:creationId xmlns:a16="http://schemas.microsoft.com/office/drawing/2014/main" id="{63ED24C5-5067-45ED-9318-6847CB13A3CF}"/>
              </a:ext>
            </a:extLst>
          </p:cNvPr>
          <p:cNvSpPr>
            <a:spLocks noGrp="1"/>
          </p:cNvSpPr>
          <p:nvPr>
            <p:ph idx="1"/>
          </p:nvPr>
        </p:nvSpPr>
        <p:spPr>
          <a:xfrm>
            <a:off x="425064" y="1581355"/>
            <a:ext cx="9945570" cy="4774995"/>
          </a:xfrm>
        </p:spPr>
        <p:txBody>
          <a:bodyPr/>
          <a:lstStyle/>
          <a:p>
            <a:r>
              <a:rPr lang="cs-CZ" sz="2400" dirty="0">
                <a:cs typeface="Times New Roman" panose="02020603050405020304" pitchFamily="18" charset="0"/>
              </a:rPr>
              <a:t>geneticky podmíněná onemocnění vznikající poruchou syntézy globinových řetězců</a:t>
            </a:r>
          </a:p>
          <a:p>
            <a:r>
              <a:rPr lang="cs-CZ" sz="2400" dirty="0">
                <a:cs typeface="Times New Roman" panose="02020603050405020304" pitchFamily="18" charset="0"/>
              </a:rPr>
              <a:t>narušení poměru alfa a beta řetězců v molekule </a:t>
            </a:r>
            <a:r>
              <a:rPr lang="cs-CZ" sz="2400" dirty="0" err="1">
                <a:cs typeface="Times New Roman" panose="02020603050405020304" pitchFamily="18" charset="0"/>
              </a:rPr>
              <a:t>Hb</a:t>
            </a:r>
            <a:endParaRPr lang="cs-CZ" sz="2400" dirty="0">
              <a:cs typeface="Times New Roman" panose="02020603050405020304" pitchFamily="18" charset="0"/>
            </a:endParaRPr>
          </a:p>
          <a:p>
            <a:r>
              <a:rPr lang="cs-CZ" sz="2400" dirty="0">
                <a:cs typeface="Times New Roman" panose="02020603050405020304" pitchFamily="18" charset="0"/>
              </a:rPr>
              <a:t>postihuje 7 % celosvětové populace</a:t>
            </a:r>
          </a:p>
          <a:p>
            <a:r>
              <a:rPr lang="cs-CZ" sz="2400" dirty="0">
                <a:cs typeface="Times New Roman" panose="02020603050405020304" pitchFamily="18" charset="0"/>
              </a:rPr>
              <a:t>Hemoglobinopatie</a:t>
            </a:r>
          </a:p>
          <a:p>
            <a:r>
              <a:rPr lang="cs-CZ" sz="2400" dirty="0">
                <a:cs typeface="Times New Roman" panose="02020603050405020304" pitchFamily="18" charset="0"/>
                <a:sym typeface="Symbol" pitchFamily="2" charset="2"/>
              </a:rPr>
              <a:t>výskyt ve Středozemí a malarických oblastech </a:t>
            </a:r>
          </a:p>
          <a:p>
            <a:pPr marL="0" indent="0">
              <a:buNone/>
            </a:pPr>
            <a:r>
              <a:rPr lang="cs-CZ" sz="2400" dirty="0">
                <a:ea typeface="Calibri" panose="020F0502020204030204" pitchFamily="34" charset="0"/>
                <a:cs typeface="Times New Roman" panose="02020603050405020304" pitchFamily="18" charset="0"/>
                <a:sym typeface="Symbol" pitchFamily="2" charset="2"/>
              </a:rPr>
              <a:t>                       - selekční výhoda přenašečů před malárií</a:t>
            </a:r>
          </a:p>
          <a:p>
            <a:r>
              <a:rPr lang="cs-CZ" sz="2400" dirty="0">
                <a:ea typeface="Calibri" panose="020F0502020204030204" pitchFamily="34" charset="0"/>
                <a:cs typeface="Times New Roman" panose="02020603050405020304" pitchFamily="18" charset="0"/>
                <a:sym typeface="Symbol" pitchFamily="2" charset="2"/>
              </a:rPr>
              <a:t>migrace do Evropy</a:t>
            </a:r>
            <a:endParaRPr lang="cs-CZ" sz="2400" dirty="0">
              <a:effectLst/>
              <a:ea typeface="Calibri" panose="020F0502020204030204" pitchFamily="34" charset="0"/>
              <a:cs typeface="Times New Roman" panose="02020603050405020304" pitchFamily="18" charset="0"/>
              <a:sym typeface="Symbol" pitchFamily="2" charset="2"/>
            </a:endParaRPr>
          </a:p>
          <a:p>
            <a:endParaRPr lang="cs-CZ" sz="2400" dirty="0">
              <a:cs typeface="Times New Roman" panose="02020603050405020304" pitchFamily="18" charset="0"/>
            </a:endParaRPr>
          </a:p>
          <a:p>
            <a:pPr marL="0" indent="0">
              <a:buNone/>
            </a:pPr>
            <a:endParaRPr lang="cs-CZ" dirty="0">
              <a:cs typeface="Times New Roman" panose="02020603050405020304" pitchFamily="18" charset="0"/>
            </a:endParaRPr>
          </a:p>
        </p:txBody>
      </p:sp>
      <p:pic>
        <p:nvPicPr>
          <p:cNvPr id="30" name="Obrázek 29">
            <a:extLst>
              <a:ext uri="{FF2B5EF4-FFF2-40B4-BE49-F238E27FC236}">
                <a16:creationId xmlns:a16="http://schemas.microsoft.com/office/drawing/2014/main" id="{5107F31B-C33D-8FFF-4933-CCA83DCE4743}"/>
              </a:ext>
            </a:extLst>
          </p:cNvPr>
          <p:cNvPicPr>
            <a:picLocks noChangeAspect="1"/>
          </p:cNvPicPr>
          <p:nvPr/>
        </p:nvPicPr>
        <p:blipFill rotWithShape="1">
          <a:blip r:embed="rId3"/>
          <a:srcRect l="1987" t="2425" r="4532" b="1013"/>
          <a:stretch/>
        </p:blipFill>
        <p:spPr>
          <a:xfrm>
            <a:off x="7568155" y="2523091"/>
            <a:ext cx="4405967" cy="2967333"/>
          </a:xfrm>
          <a:prstGeom prst="rect">
            <a:avLst/>
          </a:prstGeom>
        </p:spPr>
      </p:pic>
    </p:spTree>
    <p:extLst>
      <p:ext uri="{BB962C8B-B14F-4D97-AF65-F5344CB8AC3E}">
        <p14:creationId xmlns:p14="http://schemas.microsoft.com/office/powerpoint/2010/main" val="352562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25BDCE-FF8B-4161-87B2-432CC690C6E7}"/>
              </a:ext>
            </a:extLst>
          </p:cNvPr>
          <p:cNvSpPr>
            <a:spLocks noGrp="1"/>
          </p:cNvSpPr>
          <p:nvPr>
            <p:ph type="title"/>
          </p:nvPr>
        </p:nvSpPr>
        <p:spPr/>
        <p:txBody>
          <a:bodyPr/>
          <a:lstStyle/>
          <a:p>
            <a:pPr algn="ctr"/>
            <a:r>
              <a:rPr lang="cs-CZ" b="1">
                <a:solidFill>
                  <a:srgbClr val="C00000"/>
                </a:solidFill>
              </a:rPr>
              <a:t>Ing. Zuzana Vrzalová, Ph.D.</a:t>
            </a:r>
          </a:p>
        </p:txBody>
      </p:sp>
      <p:sp>
        <p:nvSpPr>
          <p:cNvPr id="3" name="Zástupný symbol pro obsah 2">
            <a:extLst>
              <a:ext uri="{FF2B5EF4-FFF2-40B4-BE49-F238E27FC236}">
                <a16:creationId xmlns:a16="http://schemas.microsoft.com/office/drawing/2014/main" id="{23E0AE45-A4EB-498A-BF8E-AC1065935B4F}"/>
              </a:ext>
            </a:extLst>
          </p:cNvPr>
          <p:cNvSpPr>
            <a:spLocks noGrp="1"/>
          </p:cNvSpPr>
          <p:nvPr>
            <p:ph idx="1"/>
          </p:nvPr>
        </p:nvSpPr>
        <p:spPr>
          <a:xfrm>
            <a:off x="1021080" y="1593152"/>
            <a:ext cx="10515600" cy="5167312"/>
          </a:xfrm>
        </p:spPr>
        <p:txBody>
          <a:bodyPr>
            <a:noAutofit/>
          </a:bodyPr>
          <a:lstStyle/>
          <a:p>
            <a:pPr>
              <a:lnSpc>
                <a:spcPct val="100000"/>
              </a:lnSpc>
            </a:pPr>
            <a:r>
              <a:rPr lang="cs-CZ" sz="2400"/>
              <a:t>Přerov</a:t>
            </a:r>
          </a:p>
          <a:p>
            <a:pPr>
              <a:lnSpc>
                <a:spcPct val="100000"/>
              </a:lnSpc>
            </a:pPr>
            <a:r>
              <a:rPr lang="cs-CZ" sz="2400"/>
              <a:t>1994 - 1997 Gymnázium</a:t>
            </a:r>
          </a:p>
          <a:p>
            <a:pPr>
              <a:lnSpc>
                <a:spcPct val="100000"/>
              </a:lnSpc>
            </a:pPr>
            <a:r>
              <a:rPr lang="cs-CZ" sz="2400"/>
              <a:t>1997 - 2002 VŠCHT Praha - magisterské studium - biochemie a technologie v chemii a potravinářství </a:t>
            </a:r>
          </a:p>
          <a:p>
            <a:pPr>
              <a:lnSpc>
                <a:spcPct val="100000"/>
              </a:lnSpc>
            </a:pPr>
            <a:r>
              <a:rPr lang="cs-CZ" sz="2400"/>
              <a:t>2003 - 2004 Univerzita Hohenheim – Stuttgart – stipendijní program</a:t>
            </a:r>
          </a:p>
          <a:p>
            <a:pPr>
              <a:lnSpc>
                <a:spcPct val="100000"/>
              </a:lnSpc>
            </a:pPr>
            <a:r>
              <a:rPr lang="cs-CZ" sz="2400"/>
              <a:t>2005 - 2013 FN Brno – CMBG – Sekce metabolických nemocí</a:t>
            </a:r>
          </a:p>
          <a:p>
            <a:pPr>
              <a:lnSpc>
                <a:spcPct val="100000"/>
              </a:lnSpc>
            </a:pPr>
            <a:r>
              <a:rPr lang="cs-CZ" sz="2400"/>
              <a:t>2010 - 2017 MU Genomika a proteomika – Ph.D.</a:t>
            </a:r>
          </a:p>
          <a:p>
            <a:pPr>
              <a:lnSpc>
                <a:spcPct val="100000"/>
              </a:lnSpc>
            </a:pPr>
            <a:r>
              <a:rPr lang="cs-CZ" sz="2400"/>
              <a:t>2017 – dosud </a:t>
            </a:r>
            <a:r>
              <a:rPr lang="cs-CZ" sz="2400">
                <a:solidFill>
                  <a:srgbClr val="C00000"/>
                </a:solidFill>
              </a:rPr>
              <a:t>Centrum molekulární medicíny - CEITEC MU (Prof. Pospíšilová)                                   </a:t>
            </a:r>
          </a:p>
          <a:p>
            <a:pPr marL="0" indent="0">
              <a:lnSpc>
                <a:spcPct val="100000"/>
              </a:lnSpc>
              <a:buNone/>
            </a:pPr>
            <a:r>
              <a:rPr lang="cs-CZ" sz="2400">
                <a:solidFill>
                  <a:srgbClr val="C00000"/>
                </a:solidFill>
              </a:rPr>
              <a:t>                            Centrum molekulární biologie a genetiky – IHOK FN Brno </a:t>
            </a:r>
          </a:p>
          <a:p>
            <a:pPr marL="0" indent="0">
              <a:lnSpc>
                <a:spcPct val="100000"/>
              </a:lnSpc>
              <a:buNone/>
            </a:pPr>
            <a:r>
              <a:rPr lang="cs-CZ" sz="2400">
                <a:solidFill>
                  <a:srgbClr val="C00000"/>
                </a:solidFill>
              </a:rPr>
              <a:t>                                                                                    (Prof. Pospíšilová, Prof. Doubek)</a:t>
            </a:r>
          </a:p>
          <a:p>
            <a:endParaRPr lang="cs-CZ" sz="2400"/>
          </a:p>
          <a:p>
            <a:endParaRPr lang="cs-CZ" sz="2400"/>
          </a:p>
          <a:p>
            <a:endParaRPr lang="cs-CZ" sz="2400"/>
          </a:p>
          <a:p>
            <a:endParaRPr lang="cs-CZ" sz="2400"/>
          </a:p>
          <a:p>
            <a:endParaRPr lang="cs-CZ" sz="2400"/>
          </a:p>
          <a:p>
            <a:endParaRPr lang="cs-CZ" sz="2400"/>
          </a:p>
          <a:p>
            <a:endParaRPr lang="cs-CZ" sz="2400"/>
          </a:p>
          <a:p>
            <a:endParaRPr lang="cs-CZ" sz="2400"/>
          </a:p>
          <a:p>
            <a:endParaRPr lang="cs-CZ" sz="2400"/>
          </a:p>
          <a:p>
            <a:endParaRPr lang="cs-CZ" sz="2400"/>
          </a:p>
          <a:p>
            <a:pPr>
              <a:lnSpc>
                <a:spcPct val="170000"/>
              </a:lnSpc>
            </a:pPr>
            <a:r>
              <a:rPr lang="cs-CZ" sz="2400" i="1"/>
              <a:t>Centrum molekulární biologie a genetiky – IHOK FN Brno,</a:t>
            </a:r>
          </a:p>
          <a:p>
            <a:r>
              <a:rPr lang="cs-CZ" sz="2400" i="1"/>
              <a:t> Centrum molekulární medicíny - CEITEC MU</a:t>
            </a:r>
            <a:endParaRPr lang="cs-CZ" sz="2400"/>
          </a:p>
          <a:p>
            <a:endParaRPr lang="cs-CZ" sz="2400"/>
          </a:p>
        </p:txBody>
      </p:sp>
    </p:spTree>
    <p:extLst>
      <p:ext uri="{BB962C8B-B14F-4D97-AF65-F5344CB8AC3E}">
        <p14:creationId xmlns:p14="http://schemas.microsoft.com/office/powerpoint/2010/main" val="892897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B746DA-EC78-D2A8-CD9C-76542D76FCF1}"/>
              </a:ext>
            </a:extLst>
          </p:cNvPr>
          <p:cNvSpPr>
            <a:spLocks noGrp="1"/>
          </p:cNvSpPr>
          <p:nvPr>
            <p:ph type="title"/>
          </p:nvPr>
        </p:nvSpPr>
        <p:spPr/>
        <p:txBody>
          <a:bodyPr/>
          <a:lstStyle/>
          <a:p>
            <a:pPr algn="ctr"/>
            <a:r>
              <a:rPr lang="cs-CZ" dirty="0">
                <a:solidFill>
                  <a:srgbClr val="C00000"/>
                </a:solidFill>
                <a:latin typeface="+mn-lt"/>
                <a:cs typeface="Times New Roman" panose="02020603050405020304" pitchFamily="18" charset="0"/>
              </a:rPr>
              <a:t>Charakteristika onemocnění talasémie</a:t>
            </a:r>
          </a:p>
        </p:txBody>
      </p:sp>
      <p:sp>
        <p:nvSpPr>
          <p:cNvPr id="3" name="Zástupný obsah 2">
            <a:extLst>
              <a:ext uri="{FF2B5EF4-FFF2-40B4-BE49-F238E27FC236}">
                <a16:creationId xmlns:a16="http://schemas.microsoft.com/office/drawing/2014/main" id="{2E15007F-4D59-C8DA-35AD-521CC0280FB1}"/>
              </a:ext>
            </a:extLst>
          </p:cNvPr>
          <p:cNvSpPr>
            <a:spLocks noGrp="1"/>
          </p:cNvSpPr>
          <p:nvPr>
            <p:ph idx="1"/>
          </p:nvPr>
        </p:nvSpPr>
        <p:spPr>
          <a:xfrm>
            <a:off x="485456" y="1959009"/>
            <a:ext cx="11573302" cy="5131274"/>
          </a:xfrm>
        </p:spPr>
        <p:txBody>
          <a:bodyPr>
            <a:normAutofit/>
          </a:bodyPr>
          <a:lstStyle/>
          <a:p>
            <a:r>
              <a:rPr lang="cs-CZ" sz="2400" dirty="0">
                <a:cs typeface="Times New Roman" panose="02020603050405020304" pitchFamily="18" charset="0"/>
              </a:rPr>
              <a:t>Dle typu postiženého řetězce: </a:t>
            </a:r>
          </a:p>
          <a:p>
            <a:pPr marL="0" indent="0">
              <a:buNone/>
            </a:pPr>
            <a:r>
              <a:rPr lang="cs-CZ" sz="2400" dirty="0">
                <a:solidFill>
                  <a:srgbClr val="000000"/>
                </a:solidFill>
                <a:ea typeface="Calibri" panose="020F0502020204030204" pitchFamily="34" charset="0"/>
                <a:cs typeface="Times New Roman" panose="02020603050405020304" pitchFamily="18" charset="0"/>
                <a:sym typeface="Symbol" pitchFamily="2" charset="2"/>
              </a:rPr>
              <a:t>          - </a:t>
            </a:r>
            <a:r>
              <a:rPr lang="cs-CZ" sz="2400" u="sng" dirty="0">
                <a:solidFill>
                  <a:srgbClr val="000000"/>
                </a:solidFill>
                <a:effectLst/>
                <a:ea typeface="Calibri" panose="020F0502020204030204" pitchFamily="34" charset="0"/>
                <a:cs typeface="Times New Roman" panose="02020603050405020304" pitchFamily="18" charset="0"/>
                <a:sym typeface="Symbol" pitchFamily="2" charset="2"/>
              </a:rPr>
              <a:t>-talas</a:t>
            </a:r>
            <a:r>
              <a:rPr lang="cs-CZ" sz="2400" u="sng" dirty="0">
                <a:solidFill>
                  <a:srgbClr val="000000"/>
                </a:solidFill>
                <a:ea typeface="Calibri" panose="020F0502020204030204" pitchFamily="34" charset="0"/>
                <a:cs typeface="Times New Roman" panose="02020603050405020304" pitchFamily="18" charset="0"/>
                <a:sym typeface="Symbol" pitchFamily="2" charset="2"/>
              </a:rPr>
              <a:t>émie: </a:t>
            </a:r>
            <a:r>
              <a:rPr lang="cs-CZ" sz="2400" dirty="0">
                <a:solidFill>
                  <a:srgbClr val="000000"/>
                </a:solidFill>
                <a:effectLst/>
                <a:ea typeface="Calibri" panose="020F0502020204030204" pitchFamily="34" charset="0"/>
                <a:cs typeface="Times New Roman" panose="02020603050405020304" pitchFamily="18" charset="0"/>
                <a:sym typeface="Symbol" pitchFamily="2" charset="2"/>
              </a:rPr>
              <a:t>minima, minor, choroba hemoglobinu H, </a:t>
            </a:r>
            <a:r>
              <a:rPr lang="cs-CZ" sz="2400" b="1" dirty="0">
                <a:solidFill>
                  <a:srgbClr val="000000"/>
                </a:solidFill>
                <a:effectLst/>
                <a:ea typeface="Calibri" panose="020F0502020204030204" pitchFamily="34" charset="0"/>
                <a:cs typeface="Times New Roman" panose="02020603050405020304" pitchFamily="18" charset="0"/>
                <a:sym typeface="Symbol" pitchFamily="2" charset="2"/>
              </a:rPr>
              <a:t>choroba hemoglobinu Barts</a:t>
            </a:r>
          </a:p>
          <a:p>
            <a:pPr marL="0" indent="0">
              <a:buNone/>
            </a:pPr>
            <a:r>
              <a:rPr lang="cs-CZ" sz="2400" dirty="0">
                <a:solidFill>
                  <a:srgbClr val="000000"/>
                </a:solidFill>
                <a:ea typeface="Calibri" panose="020F0502020204030204" pitchFamily="34" charset="0"/>
                <a:cs typeface="Times New Roman" panose="02020603050405020304" pitchFamily="18" charset="0"/>
                <a:sym typeface="Symbol" pitchFamily="2" charset="2"/>
              </a:rPr>
              <a:t>          - </a:t>
            </a:r>
            <a:r>
              <a:rPr lang="cs-CZ" sz="2400" u="sng" dirty="0">
                <a:effectLst/>
                <a:ea typeface="Calibri" panose="020F0502020204030204" pitchFamily="34" charset="0"/>
                <a:cs typeface="Times New Roman" panose="02020603050405020304" pitchFamily="18" charset="0"/>
                <a:sym typeface="Symbol" pitchFamily="2" charset="2"/>
              </a:rPr>
              <a:t>-talasémie: </a:t>
            </a:r>
            <a:r>
              <a:rPr lang="cs-CZ" sz="2400" dirty="0">
                <a:effectLst/>
                <a:ea typeface="Calibri" panose="020F0502020204030204" pitchFamily="34" charset="0"/>
                <a:cs typeface="Times New Roman" panose="02020603050405020304" pitchFamily="18" charset="0"/>
                <a:sym typeface="Symbol" pitchFamily="2" charset="2"/>
              </a:rPr>
              <a:t>minor, intermedia, </a:t>
            </a:r>
            <a:r>
              <a:rPr lang="cs-CZ" sz="2400" b="1" dirty="0">
                <a:effectLst/>
                <a:ea typeface="Calibri" panose="020F0502020204030204" pitchFamily="34" charset="0"/>
                <a:cs typeface="Times New Roman" panose="02020603050405020304" pitchFamily="18" charset="0"/>
                <a:sym typeface="Symbol" pitchFamily="2" charset="2"/>
              </a:rPr>
              <a:t>major</a:t>
            </a:r>
          </a:p>
          <a:p>
            <a:pPr marL="0" indent="0">
              <a:buNone/>
            </a:pPr>
            <a:r>
              <a:rPr lang="cs-CZ" sz="2400" dirty="0">
                <a:ea typeface="Calibri" panose="020F0502020204030204" pitchFamily="34" charset="0"/>
                <a:cs typeface="Times New Roman" panose="02020603050405020304" pitchFamily="18" charset="0"/>
                <a:sym typeface="Symbol" pitchFamily="2" charset="2"/>
              </a:rPr>
              <a:t>          - vzácné formy (</a:t>
            </a:r>
            <a:r>
              <a:rPr lang="cs-CZ" sz="2400" dirty="0">
                <a:effectLst/>
                <a:latin typeface="Times New Roman" panose="02020603050405020304" pitchFamily="18" charset="0"/>
                <a:ea typeface="Calibri" panose="020F0502020204030204" pitchFamily="34" charset="0"/>
                <a:cs typeface="Times New Roman" panose="02020603050405020304" pitchFamily="18" charset="0"/>
                <a:sym typeface="Symbol" pitchFamily="2" charset="2"/>
              </a:rPr>
              <a:t></a:t>
            </a:r>
            <a:r>
              <a:rPr lang="cs-CZ" sz="2400" dirty="0">
                <a:ea typeface="Calibri" panose="020F0502020204030204" pitchFamily="34" charset="0"/>
                <a:cs typeface="Times New Roman" panose="02020603050405020304" pitchFamily="18" charset="0"/>
                <a:sym typeface="Symbol" pitchFamily="2" charset="2"/>
              </a:rPr>
              <a:t>, </a:t>
            </a:r>
            <a:r>
              <a:rPr lang="cs-CZ" sz="2400" dirty="0">
                <a:effectLst/>
                <a:latin typeface="Times New Roman" panose="02020603050405020304" pitchFamily="18" charset="0"/>
                <a:ea typeface="Calibri" panose="020F0502020204030204" pitchFamily="34" charset="0"/>
                <a:cs typeface="Times New Roman" panose="02020603050405020304" pitchFamily="18" charset="0"/>
                <a:sym typeface="Symbol" pitchFamily="2" charset="2"/>
              </a:rPr>
              <a:t>)</a:t>
            </a:r>
            <a:endParaRPr lang="cs-CZ" sz="2400" dirty="0">
              <a:effectLst/>
              <a:ea typeface="Calibri" panose="020F0502020204030204" pitchFamily="34" charset="0"/>
              <a:cs typeface="Times New Roman" panose="02020603050405020304" pitchFamily="18" charset="0"/>
              <a:sym typeface="Symbol" pitchFamily="2" charset="2"/>
            </a:endParaRPr>
          </a:p>
          <a:p>
            <a:r>
              <a:rPr lang="cs-CZ" sz="2400" dirty="0">
                <a:cs typeface="Times New Roman" panose="02020603050405020304" pitchFamily="18" charset="0"/>
                <a:sym typeface="Symbol" pitchFamily="2" charset="2"/>
              </a:rPr>
              <a:t>bezpříznakový průběh až těžká anémie (transfuzní léčba)</a:t>
            </a:r>
          </a:p>
          <a:p>
            <a:r>
              <a:rPr lang="cs-CZ" sz="2400" dirty="0">
                <a:cs typeface="Times New Roman" panose="02020603050405020304" pitchFamily="18" charset="0"/>
                <a:sym typeface="Symbol" pitchFamily="2" charset="2"/>
              </a:rPr>
              <a:t>léčba: transfuze krve, transplantace kostní dřeně, genová terapie</a:t>
            </a:r>
          </a:p>
          <a:p>
            <a:pPr marL="0" indent="0">
              <a:buNone/>
            </a:pPr>
            <a:r>
              <a:rPr lang="cs-CZ" sz="2400" dirty="0">
                <a:cs typeface="Times New Roman" panose="02020603050405020304" pitchFamily="18" charset="0"/>
                <a:sym typeface="Symbol" pitchFamily="2" charset="2"/>
              </a:rPr>
              <a:t>                                   - často záměna za </a:t>
            </a:r>
            <a:r>
              <a:rPr lang="cs-CZ" sz="2400" dirty="0" err="1">
                <a:cs typeface="Times New Roman" panose="02020603050405020304" pitchFamily="18" charset="0"/>
                <a:sym typeface="Symbol" pitchFamily="2" charset="2"/>
              </a:rPr>
              <a:t>sideropenii</a:t>
            </a:r>
            <a:endParaRPr lang="cs-CZ" sz="2400" dirty="0">
              <a:cs typeface="Times New Roman" panose="02020603050405020304" pitchFamily="18" charset="0"/>
              <a:sym typeface="Symbol" pitchFamily="2" charset="2"/>
            </a:endParaRPr>
          </a:p>
        </p:txBody>
      </p:sp>
      <p:grpSp>
        <p:nvGrpSpPr>
          <p:cNvPr id="10" name="Skupina 9">
            <a:extLst>
              <a:ext uri="{FF2B5EF4-FFF2-40B4-BE49-F238E27FC236}">
                <a16:creationId xmlns:a16="http://schemas.microsoft.com/office/drawing/2014/main" id="{E0AA9666-B96C-308F-FD1A-99858AD52B14}"/>
              </a:ext>
            </a:extLst>
          </p:cNvPr>
          <p:cNvGrpSpPr/>
          <p:nvPr/>
        </p:nvGrpSpPr>
        <p:grpSpPr>
          <a:xfrm>
            <a:off x="8829195" y="3429000"/>
            <a:ext cx="3049905" cy="2601378"/>
            <a:chOff x="8911553" y="3972354"/>
            <a:chExt cx="3049905" cy="2601378"/>
          </a:xfrm>
        </p:grpSpPr>
        <p:pic>
          <p:nvPicPr>
            <p:cNvPr id="5" name="Obrázek 4" descr="Obsah obrázku text&#10;&#10;Popis byl vytvořen automaticky">
              <a:extLst>
                <a:ext uri="{FF2B5EF4-FFF2-40B4-BE49-F238E27FC236}">
                  <a16:creationId xmlns:a16="http://schemas.microsoft.com/office/drawing/2014/main" id="{F7B1CA72-1DE6-B385-2946-B892CA416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1553" y="3972354"/>
              <a:ext cx="3049905" cy="2580005"/>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Rukopis 7">
                  <a:extLst>
                    <a:ext uri="{FF2B5EF4-FFF2-40B4-BE49-F238E27FC236}">
                      <a16:creationId xmlns:a16="http://schemas.microsoft.com/office/drawing/2014/main" id="{5BF04C67-4EA1-1ABB-41A0-092E3C9503B0}"/>
                    </a:ext>
                  </a:extLst>
                </p14:cNvPr>
                <p14:cNvContentPartPr/>
                <p14:nvPr/>
              </p14:nvContentPartPr>
              <p14:xfrm>
                <a:off x="8947062" y="6434412"/>
                <a:ext cx="2841840" cy="139320"/>
              </p14:xfrm>
            </p:contentPart>
          </mc:Choice>
          <mc:Fallback xmlns="">
            <p:pic>
              <p:nvPicPr>
                <p:cNvPr id="8" name="Rukopis 7">
                  <a:extLst>
                    <a:ext uri="{FF2B5EF4-FFF2-40B4-BE49-F238E27FC236}">
                      <a16:creationId xmlns:a16="http://schemas.microsoft.com/office/drawing/2014/main" id="{5BF04C67-4EA1-1ABB-41A0-092E3C9503B0}"/>
                    </a:ext>
                  </a:extLst>
                </p:cNvPr>
                <p:cNvPicPr/>
                <p:nvPr/>
              </p:nvPicPr>
              <p:blipFill>
                <a:blip r:embed="rId5"/>
                <a:stretch>
                  <a:fillRect/>
                </a:stretch>
              </p:blipFill>
              <p:spPr>
                <a:xfrm>
                  <a:off x="8911422" y="6398412"/>
                  <a:ext cx="2913480" cy="210960"/>
                </a:xfrm>
                <a:prstGeom prst="rect">
                  <a:avLst/>
                </a:prstGeom>
              </p:spPr>
            </p:pic>
          </mc:Fallback>
        </mc:AlternateContent>
      </p:grpSp>
      <p:sp>
        <p:nvSpPr>
          <p:cNvPr id="11" name="TextovéPole 10">
            <a:extLst>
              <a:ext uri="{FF2B5EF4-FFF2-40B4-BE49-F238E27FC236}">
                <a16:creationId xmlns:a16="http://schemas.microsoft.com/office/drawing/2014/main" id="{AE19A2E9-BDAB-06F6-B61C-27B451624CDE}"/>
              </a:ext>
            </a:extLst>
          </p:cNvPr>
          <p:cNvSpPr txBox="1"/>
          <p:nvPr/>
        </p:nvSpPr>
        <p:spPr>
          <a:xfrm>
            <a:off x="9240604" y="6009005"/>
            <a:ext cx="1701479" cy="276999"/>
          </a:xfrm>
          <a:prstGeom prst="rect">
            <a:avLst/>
          </a:prstGeom>
          <a:noFill/>
        </p:spPr>
        <p:txBody>
          <a:bodyPr wrap="square" rtlCol="0">
            <a:spAutoFit/>
          </a:bodyPr>
          <a:lstStyle/>
          <a:p>
            <a:r>
              <a:rPr lang="cs-CZ" sz="1200" i="1" dirty="0"/>
              <a:t>ref. 17</a:t>
            </a:r>
          </a:p>
        </p:txBody>
      </p:sp>
    </p:spTree>
    <p:extLst>
      <p:ext uri="{BB962C8B-B14F-4D97-AF65-F5344CB8AC3E}">
        <p14:creationId xmlns:p14="http://schemas.microsoft.com/office/powerpoint/2010/main" val="2941964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2646A8-41D5-E694-8168-FE18F110DC72}"/>
              </a:ext>
            </a:extLst>
          </p:cNvPr>
          <p:cNvSpPr>
            <a:spLocks noGrp="1"/>
          </p:cNvSpPr>
          <p:nvPr>
            <p:ph type="title"/>
          </p:nvPr>
        </p:nvSpPr>
        <p:spPr>
          <a:xfrm>
            <a:off x="838200" y="365125"/>
            <a:ext cx="10515600" cy="999441"/>
          </a:xfrm>
        </p:spPr>
        <p:txBody>
          <a:bodyPr/>
          <a:lstStyle/>
          <a:p>
            <a:pPr algn="ctr"/>
            <a:r>
              <a:rPr lang="cs-CZ" dirty="0">
                <a:solidFill>
                  <a:srgbClr val="C00000"/>
                </a:solidFill>
                <a:latin typeface="+mn-lt"/>
                <a:cs typeface="Times New Roman" panose="02020603050405020304" pitchFamily="18" charset="0"/>
              </a:rPr>
              <a:t>Charakteristika genů talasémie</a:t>
            </a:r>
          </a:p>
        </p:txBody>
      </p:sp>
      <p:sp>
        <p:nvSpPr>
          <p:cNvPr id="3" name="Zástupný obsah 2">
            <a:extLst>
              <a:ext uri="{FF2B5EF4-FFF2-40B4-BE49-F238E27FC236}">
                <a16:creationId xmlns:a16="http://schemas.microsoft.com/office/drawing/2014/main" id="{4A036459-D6B6-22FA-B72E-95C987488ADB}"/>
              </a:ext>
            </a:extLst>
          </p:cNvPr>
          <p:cNvSpPr>
            <a:spLocks noGrp="1"/>
          </p:cNvSpPr>
          <p:nvPr>
            <p:ph idx="1"/>
          </p:nvPr>
        </p:nvSpPr>
        <p:spPr>
          <a:xfrm>
            <a:off x="838200" y="1538445"/>
            <a:ext cx="10515600" cy="1060220"/>
          </a:xfrm>
        </p:spPr>
        <p:txBody>
          <a:bodyPr/>
          <a:lstStyle/>
          <a:p>
            <a:r>
              <a:rPr lang="cs-CZ" sz="2400" dirty="0">
                <a:cs typeface="Times New Roman" panose="02020603050405020304" pitchFamily="18" charset="0"/>
              </a:rPr>
              <a:t>geny </a:t>
            </a:r>
            <a:r>
              <a:rPr lang="cs-CZ" sz="2400" i="1" dirty="0">
                <a:cs typeface="Times New Roman" panose="02020603050405020304" pitchFamily="18" charset="0"/>
              </a:rPr>
              <a:t>HBA1</a:t>
            </a:r>
            <a:r>
              <a:rPr lang="cs-CZ" sz="2400" dirty="0">
                <a:cs typeface="Times New Roman" panose="02020603050405020304" pitchFamily="18" charset="0"/>
              </a:rPr>
              <a:t>, </a:t>
            </a:r>
            <a:r>
              <a:rPr lang="cs-CZ" sz="2400" i="1" dirty="0">
                <a:cs typeface="Times New Roman" panose="02020603050405020304" pitchFamily="18" charset="0"/>
              </a:rPr>
              <a:t>HBA2</a:t>
            </a:r>
            <a:r>
              <a:rPr lang="cs-CZ" sz="2400" dirty="0">
                <a:cs typeface="Times New Roman" panose="02020603050405020304" pitchFamily="18" charset="0"/>
              </a:rPr>
              <a:t> a </a:t>
            </a:r>
            <a:r>
              <a:rPr lang="cs-CZ" sz="2400" i="1" dirty="0">
                <a:cs typeface="Times New Roman" panose="02020603050405020304" pitchFamily="18" charset="0"/>
              </a:rPr>
              <a:t>HBB </a:t>
            </a:r>
            <a:r>
              <a:rPr lang="cs-CZ" sz="2400" dirty="0">
                <a:cs typeface="Times New Roman" panose="02020603050405020304" pitchFamily="18" charset="0"/>
              </a:rPr>
              <a:t>(chromozomy 16 a 11)</a:t>
            </a:r>
          </a:p>
          <a:p>
            <a:r>
              <a:rPr lang="cs-CZ" sz="2400" dirty="0">
                <a:cs typeface="Times New Roman" panose="02020603050405020304" pitchFamily="18" charset="0"/>
              </a:rPr>
              <a:t>3 exony, 2 introny, 5‘- a 3‘-nepřekládané oblasti před a za genem</a:t>
            </a:r>
          </a:p>
          <a:p>
            <a:endParaRPr lang="cs-CZ" dirty="0"/>
          </a:p>
        </p:txBody>
      </p:sp>
      <p:grpSp>
        <p:nvGrpSpPr>
          <p:cNvPr id="5" name="Skupina 4">
            <a:extLst>
              <a:ext uri="{FF2B5EF4-FFF2-40B4-BE49-F238E27FC236}">
                <a16:creationId xmlns:a16="http://schemas.microsoft.com/office/drawing/2014/main" id="{4B4D5418-7959-5DD7-F8D0-C98F2592E3D4}"/>
              </a:ext>
            </a:extLst>
          </p:cNvPr>
          <p:cNvGrpSpPr/>
          <p:nvPr/>
        </p:nvGrpSpPr>
        <p:grpSpPr>
          <a:xfrm>
            <a:off x="1294285" y="2784499"/>
            <a:ext cx="9388750" cy="3167715"/>
            <a:chOff x="0" y="0"/>
            <a:chExt cx="5768864" cy="2180653"/>
          </a:xfrm>
        </p:grpSpPr>
        <p:pic>
          <p:nvPicPr>
            <p:cNvPr id="6" name="Picture 197">
              <a:extLst>
                <a:ext uri="{FF2B5EF4-FFF2-40B4-BE49-F238E27FC236}">
                  <a16:creationId xmlns:a16="http://schemas.microsoft.com/office/drawing/2014/main" id="{A3EEB49B-ADEA-C7BD-B1AC-4CA69DCDC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9" y="1537398"/>
              <a:ext cx="5758815" cy="643255"/>
            </a:xfrm>
            <a:prstGeom prst="rect">
              <a:avLst/>
            </a:prstGeom>
          </p:spPr>
        </p:pic>
        <p:pic>
          <p:nvPicPr>
            <p:cNvPr id="7" name="Picture 196">
              <a:extLst>
                <a:ext uri="{FF2B5EF4-FFF2-40B4-BE49-F238E27FC236}">
                  <a16:creationId xmlns:a16="http://schemas.microsoft.com/office/drawing/2014/main" id="{887938DD-607E-DA19-3904-CA09A8AE2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3723"/>
              <a:ext cx="5760720" cy="643255"/>
            </a:xfrm>
            <a:prstGeom prst="rect">
              <a:avLst/>
            </a:prstGeom>
          </p:spPr>
        </p:pic>
        <p:pic>
          <p:nvPicPr>
            <p:cNvPr id="8" name="Picture 195">
              <a:extLst>
                <a:ext uri="{FF2B5EF4-FFF2-40B4-BE49-F238E27FC236}">
                  <a16:creationId xmlns:a16="http://schemas.microsoft.com/office/drawing/2014/main" id="{C651AF1F-D4F4-0A4D-B698-67ECCEB72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760720" cy="645795"/>
            </a:xfrm>
            <a:prstGeom prst="rect">
              <a:avLst/>
            </a:prstGeom>
          </p:spPr>
        </p:pic>
      </p:grpSp>
    </p:spTree>
    <p:extLst>
      <p:ext uri="{BB962C8B-B14F-4D97-AF65-F5344CB8AC3E}">
        <p14:creationId xmlns:p14="http://schemas.microsoft.com/office/powerpoint/2010/main" val="1157548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B3359B-A959-A824-6033-AC45C5AB6DDE}"/>
              </a:ext>
            </a:extLst>
          </p:cNvPr>
          <p:cNvSpPr>
            <a:spLocks noGrp="1"/>
          </p:cNvSpPr>
          <p:nvPr>
            <p:ph type="title"/>
          </p:nvPr>
        </p:nvSpPr>
        <p:spPr>
          <a:xfrm>
            <a:off x="138934" y="196227"/>
            <a:ext cx="12019472" cy="1325563"/>
          </a:xfrm>
        </p:spPr>
        <p:txBody>
          <a:bodyPr/>
          <a:lstStyle/>
          <a:p>
            <a:pPr algn="ctr"/>
            <a:r>
              <a:rPr lang="cs-CZ" b="1" dirty="0" err="1">
                <a:solidFill>
                  <a:srgbClr val="C00000"/>
                </a:solidFill>
              </a:rPr>
              <a:t>Elektroforeogramy</a:t>
            </a:r>
            <a:r>
              <a:rPr lang="cs-CZ" b="1" dirty="0">
                <a:solidFill>
                  <a:srgbClr val="C00000"/>
                </a:solidFill>
              </a:rPr>
              <a:t> patogenních mutací nalezených </a:t>
            </a:r>
            <a:r>
              <a:rPr lang="cs-CZ" b="1">
                <a:solidFill>
                  <a:srgbClr val="C00000"/>
                </a:solidFill>
              </a:rPr>
              <a:t>u pacientů pomocí Sangerova sekvenování</a:t>
            </a:r>
            <a:endParaRPr lang="cs-CZ" b="1" dirty="0">
              <a:solidFill>
                <a:srgbClr val="C00000"/>
              </a:solidFill>
            </a:endParaRPr>
          </a:p>
        </p:txBody>
      </p:sp>
      <p:sp>
        <p:nvSpPr>
          <p:cNvPr id="3" name="Zástupný obsah 2">
            <a:extLst>
              <a:ext uri="{FF2B5EF4-FFF2-40B4-BE49-F238E27FC236}">
                <a16:creationId xmlns:a16="http://schemas.microsoft.com/office/drawing/2014/main" id="{C50335E5-9A87-4CD0-8070-2F0F00A60389}"/>
              </a:ext>
            </a:extLst>
          </p:cNvPr>
          <p:cNvSpPr>
            <a:spLocks noGrp="1"/>
          </p:cNvSpPr>
          <p:nvPr>
            <p:ph idx="1"/>
          </p:nvPr>
        </p:nvSpPr>
        <p:spPr/>
        <p:txBody>
          <a:bodyPr/>
          <a:lstStyle/>
          <a:p>
            <a:pPr marL="0" indent="0">
              <a:buNone/>
            </a:pPr>
            <a:r>
              <a:rPr lang="cs-CZ" dirty="0"/>
              <a:t>  </a:t>
            </a:r>
          </a:p>
        </p:txBody>
      </p:sp>
      <p:grpSp>
        <p:nvGrpSpPr>
          <p:cNvPr id="5" name="Skupina 4">
            <a:extLst>
              <a:ext uri="{FF2B5EF4-FFF2-40B4-BE49-F238E27FC236}">
                <a16:creationId xmlns:a16="http://schemas.microsoft.com/office/drawing/2014/main" id="{39693182-EC59-9B01-5BCC-7523C70CDF17}"/>
              </a:ext>
            </a:extLst>
          </p:cNvPr>
          <p:cNvGrpSpPr/>
          <p:nvPr/>
        </p:nvGrpSpPr>
        <p:grpSpPr>
          <a:xfrm>
            <a:off x="506437" y="2242238"/>
            <a:ext cx="5589563" cy="3934725"/>
            <a:chOff x="0" y="111091"/>
            <a:chExt cx="3753487" cy="2554907"/>
          </a:xfrm>
        </p:grpSpPr>
        <p:pic>
          <p:nvPicPr>
            <p:cNvPr id="6" name="Picture 5">
              <a:extLst>
                <a:ext uri="{FF2B5EF4-FFF2-40B4-BE49-F238E27FC236}">
                  <a16:creationId xmlns:a16="http://schemas.microsoft.com/office/drawing/2014/main" id="{EA0B2A9B-1148-AF06-FB64-D0EE4753C905}"/>
                </a:ext>
              </a:extLst>
            </p:cNvPr>
            <p:cNvPicPr>
              <a:picLocks noChangeAspect="1"/>
            </p:cNvPicPr>
            <p:nvPr/>
          </p:nvPicPr>
          <p:blipFill rotWithShape="1">
            <a:blip r:embed="rId3"/>
            <a:srcRect r="17765"/>
            <a:stretch/>
          </p:blipFill>
          <p:spPr>
            <a:xfrm>
              <a:off x="51376" y="111091"/>
              <a:ext cx="3701969" cy="1160235"/>
            </a:xfrm>
            <a:prstGeom prst="rect">
              <a:avLst/>
            </a:prstGeom>
          </p:spPr>
        </p:pic>
        <p:pic>
          <p:nvPicPr>
            <p:cNvPr id="7" name="Picture 7">
              <a:extLst>
                <a:ext uri="{FF2B5EF4-FFF2-40B4-BE49-F238E27FC236}">
                  <a16:creationId xmlns:a16="http://schemas.microsoft.com/office/drawing/2014/main" id="{410F87E4-63D7-9904-D066-A64A49F4E90E}"/>
                </a:ext>
              </a:extLst>
            </p:cNvPr>
            <p:cNvPicPr>
              <a:picLocks noChangeAspect="1"/>
            </p:cNvPicPr>
            <p:nvPr/>
          </p:nvPicPr>
          <p:blipFill rotWithShape="1">
            <a:blip r:embed="rId4"/>
            <a:srcRect r="3303"/>
            <a:stretch/>
          </p:blipFill>
          <p:spPr>
            <a:xfrm>
              <a:off x="51376" y="1290247"/>
              <a:ext cx="3702111" cy="1375751"/>
            </a:xfrm>
            <a:prstGeom prst="rect">
              <a:avLst/>
            </a:prstGeom>
          </p:spPr>
        </p:pic>
        <p:sp>
          <p:nvSpPr>
            <p:cNvPr id="8" name="TextovéPole 23">
              <a:extLst>
                <a:ext uri="{FF2B5EF4-FFF2-40B4-BE49-F238E27FC236}">
                  <a16:creationId xmlns:a16="http://schemas.microsoft.com/office/drawing/2014/main" id="{559D8545-2986-B48B-C8B6-492AB2986A45}"/>
                </a:ext>
              </a:extLst>
            </p:cNvPr>
            <p:cNvSpPr txBox="1"/>
            <p:nvPr/>
          </p:nvSpPr>
          <p:spPr>
            <a:xfrm>
              <a:off x="1" y="1311463"/>
              <a:ext cx="2286000" cy="454025"/>
            </a:xfrm>
            <a:prstGeom prst="rect">
              <a:avLst/>
            </a:prstGeom>
            <a:noFill/>
          </p:spPr>
          <p:txBody>
            <a:bodyPr wrap="square" rtlCol="0">
              <a:noAutofit/>
            </a:bodyPr>
            <a:lstStyle/>
            <a:p>
              <a:pPr algn="just">
                <a:lnSpc>
                  <a:spcPct val="120000"/>
                </a:lnSpc>
                <a:spcAft>
                  <a:spcPts val="1200"/>
                </a:spcAft>
              </a:pPr>
              <a:r>
                <a:rPr lang="cs-CZ"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Referenční alela; pacient I-1</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ovéPole 24">
              <a:extLst>
                <a:ext uri="{FF2B5EF4-FFF2-40B4-BE49-F238E27FC236}">
                  <a16:creationId xmlns:a16="http://schemas.microsoft.com/office/drawing/2014/main" id="{9CAABF58-2A03-CFBD-51F6-EEAF1CEAAD60}"/>
                </a:ext>
              </a:extLst>
            </p:cNvPr>
            <p:cNvSpPr txBox="1"/>
            <p:nvPr/>
          </p:nvSpPr>
          <p:spPr>
            <a:xfrm>
              <a:off x="0" y="117112"/>
              <a:ext cx="2090420" cy="454025"/>
            </a:xfrm>
            <a:prstGeom prst="rect">
              <a:avLst/>
            </a:prstGeom>
            <a:noFill/>
          </p:spPr>
          <p:txBody>
            <a:bodyPr wrap="square" rtlCol="0">
              <a:noAutofit/>
            </a:bodyPr>
            <a:lstStyle/>
            <a:p>
              <a:pPr algn="just">
                <a:lnSpc>
                  <a:spcPct val="120000"/>
                </a:lnSpc>
                <a:spcAft>
                  <a:spcPts val="1200"/>
                </a:spcAft>
              </a:pPr>
              <a:r>
                <a:rPr lang="cs-CZ"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Mutovaná alela; pacient II-2</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0" name="Přímá spojovací šipka 9">
              <a:extLst>
                <a:ext uri="{FF2B5EF4-FFF2-40B4-BE49-F238E27FC236}">
                  <a16:creationId xmlns:a16="http://schemas.microsoft.com/office/drawing/2014/main" id="{3A2620DB-3BD3-5D1C-C491-A05E37EAD0BF}"/>
                </a:ext>
              </a:extLst>
            </p:cNvPr>
            <p:cNvCxnSpPr/>
            <p:nvPr/>
          </p:nvCxnSpPr>
          <p:spPr>
            <a:xfrm flipH="1">
              <a:off x="2241012" y="253927"/>
              <a:ext cx="359552" cy="339828"/>
            </a:xfrm>
            <a:prstGeom prst="straightConnector1">
              <a:avLst/>
            </a:prstGeom>
            <a:ln w="317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1" name="TextovéPole 26">
              <a:extLst>
                <a:ext uri="{FF2B5EF4-FFF2-40B4-BE49-F238E27FC236}">
                  <a16:creationId xmlns:a16="http://schemas.microsoft.com/office/drawing/2014/main" id="{37F6D6C9-AFC8-652D-C3CC-E3BBCBE4144F}"/>
                </a:ext>
              </a:extLst>
            </p:cNvPr>
            <p:cNvSpPr txBox="1"/>
            <p:nvPr/>
          </p:nvSpPr>
          <p:spPr>
            <a:xfrm>
              <a:off x="2600564" y="117112"/>
              <a:ext cx="1056005" cy="488950"/>
            </a:xfrm>
            <a:prstGeom prst="rect">
              <a:avLst/>
            </a:prstGeom>
            <a:noFill/>
          </p:spPr>
          <p:txBody>
            <a:bodyPr wrap="square" rtlCol="0">
              <a:noAutofit/>
            </a:bodyPr>
            <a:lstStyle/>
            <a:p>
              <a:pPr algn="just">
                <a:lnSpc>
                  <a:spcPct val="120000"/>
                </a:lnSpc>
                <a:spcAft>
                  <a:spcPts val="1200"/>
                </a:spcAft>
              </a:pPr>
              <a:r>
                <a:rPr lang="cs-CZ" sz="1400" kern="1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c.118 C&gt; T</a:t>
              </a:r>
              <a:endParaRPr lang="cs-CZ"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2" name="Obrázek 21">
            <a:extLst>
              <a:ext uri="{FF2B5EF4-FFF2-40B4-BE49-F238E27FC236}">
                <a16:creationId xmlns:a16="http://schemas.microsoft.com/office/drawing/2014/main" id="{76C91F70-BFB1-546C-D288-958AA08E37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1609" y="2215478"/>
            <a:ext cx="5368203" cy="3575722"/>
          </a:xfrm>
          <a:prstGeom prst="rect">
            <a:avLst/>
          </a:prstGeom>
        </p:spPr>
      </p:pic>
      <p:sp>
        <p:nvSpPr>
          <p:cNvPr id="23" name="TextovéPole 22">
            <a:extLst>
              <a:ext uri="{FF2B5EF4-FFF2-40B4-BE49-F238E27FC236}">
                <a16:creationId xmlns:a16="http://schemas.microsoft.com/office/drawing/2014/main" id="{3ADADEBE-A371-5D5D-3C93-494EBE9FF87B}"/>
              </a:ext>
            </a:extLst>
          </p:cNvPr>
          <p:cNvSpPr txBox="1"/>
          <p:nvPr/>
        </p:nvSpPr>
        <p:spPr>
          <a:xfrm>
            <a:off x="1219200" y="1818488"/>
            <a:ext cx="3673642" cy="430887"/>
          </a:xfrm>
          <a:prstGeom prst="rect">
            <a:avLst/>
          </a:prstGeom>
          <a:solidFill>
            <a:schemeClr val="bg2"/>
          </a:solidFill>
        </p:spPr>
        <p:txBody>
          <a:bodyPr wrap="square" rtlCol="0">
            <a:spAutoFit/>
          </a:bodyPr>
          <a:lstStyle/>
          <a:p>
            <a:r>
              <a:rPr lang="cs-CZ" sz="2200" dirty="0"/>
              <a:t>Varianta c.118C&gt;T v </a:t>
            </a:r>
            <a:r>
              <a:rPr lang="cs-CZ" sz="2200" i="1" dirty="0"/>
              <a:t>HBB</a:t>
            </a:r>
            <a:r>
              <a:rPr lang="cs-CZ" sz="2200" dirty="0"/>
              <a:t> genu</a:t>
            </a:r>
          </a:p>
        </p:txBody>
      </p:sp>
      <p:sp>
        <p:nvSpPr>
          <p:cNvPr id="24" name="TextovéPole 23">
            <a:extLst>
              <a:ext uri="{FF2B5EF4-FFF2-40B4-BE49-F238E27FC236}">
                <a16:creationId xmlns:a16="http://schemas.microsoft.com/office/drawing/2014/main" id="{72F5A12C-3BCC-FA84-F71F-2B16A91ECFBD}"/>
              </a:ext>
            </a:extLst>
          </p:cNvPr>
          <p:cNvSpPr txBox="1"/>
          <p:nvPr/>
        </p:nvSpPr>
        <p:spPr>
          <a:xfrm>
            <a:off x="6597721" y="1827140"/>
            <a:ext cx="3673642" cy="430887"/>
          </a:xfrm>
          <a:prstGeom prst="rect">
            <a:avLst/>
          </a:prstGeom>
          <a:solidFill>
            <a:schemeClr val="bg2"/>
          </a:solidFill>
        </p:spPr>
        <p:txBody>
          <a:bodyPr wrap="square" rtlCol="0">
            <a:spAutoFit/>
          </a:bodyPr>
          <a:lstStyle/>
          <a:p>
            <a:r>
              <a:rPr lang="cs-CZ" sz="2200" dirty="0"/>
              <a:t>Varianta c.20delA v </a:t>
            </a:r>
            <a:r>
              <a:rPr lang="cs-CZ" sz="2200" i="1" dirty="0"/>
              <a:t>HBB</a:t>
            </a:r>
            <a:r>
              <a:rPr lang="cs-CZ" sz="2200" dirty="0"/>
              <a:t> genu</a:t>
            </a:r>
          </a:p>
        </p:txBody>
      </p:sp>
    </p:spTree>
    <p:extLst>
      <p:ext uri="{BB962C8B-B14F-4D97-AF65-F5344CB8AC3E}">
        <p14:creationId xmlns:p14="http://schemas.microsoft.com/office/powerpoint/2010/main" val="1995534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BA5E52-BD24-F941-2447-8599989E4478}"/>
              </a:ext>
            </a:extLst>
          </p:cNvPr>
          <p:cNvSpPr>
            <a:spLocks noGrp="1"/>
          </p:cNvSpPr>
          <p:nvPr>
            <p:ph type="title"/>
          </p:nvPr>
        </p:nvSpPr>
        <p:spPr>
          <a:xfrm>
            <a:off x="2514005" y="28674"/>
            <a:ext cx="10515600" cy="1325563"/>
          </a:xfrm>
        </p:spPr>
        <p:txBody>
          <a:bodyPr/>
          <a:lstStyle/>
          <a:p>
            <a:r>
              <a:rPr lang="cs-CZ" b="1" dirty="0">
                <a:solidFill>
                  <a:srgbClr val="C00000"/>
                </a:solidFill>
              </a:rPr>
              <a:t>Výsledky Sangerova sekvenování</a:t>
            </a:r>
          </a:p>
        </p:txBody>
      </p:sp>
      <p:graphicFrame>
        <p:nvGraphicFramePr>
          <p:cNvPr id="13" name="Zástupný obsah 12">
            <a:extLst>
              <a:ext uri="{FF2B5EF4-FFF2-40B4-BE49-F238E27FC236}">
                <a16:creationId xmlns:a16="http://schemas.microsoft.com/office/drawing/2014/main" id="{5F3E1CB5-0BA5-43C0-644C-92D3FAB6F353}"/>
              </a:ext>
            </a:extLst>
          </p:cNvPr>
          <p:cNvGraphicFramePr>
            <a:graphicFrameLocks noGrp="1"/>
          </p:cNvGraphicFramePr>
          <p:nvPr>
            <p:ph idx="1"/>
            <p:extLst>
              <p:ext uri="{D42A27DB-BD31-4B8C-83A1-F6EECF244321}">
                <p14:modId xmlns:p14="http://schemas.microsoft.com/office/powerpoint/2010/main" val="3849488653"/>
              </p:ext>
            </p:extLst>
          </p:nvPr>
        </p:nvGraphicFramePr>
        <p:xfrm>
          <a:off x="3446012" y="1354237"/>
          <a:ext cx="5299975" cy="4725867"/>
        </p:xfrm>
        <a:graphic>
          <a:graphicData uri="http://schemas.openxmlformats.org/drawingml/2006/table">
            <a:tbl>
              <a:tblPr firstRow="1" firstCol="1" bandRow="1">
                <a:tableStyleId>{F2DE63D5-997A-4646-A377-4702673A728D}</a:tableStyleId>
              </a:tblPr>
              <a:tblGrid>
                <a:gridCol w="2226574">
                  <a:extLst>
                    <a:ext uri="{9D8B030D-6E8A-4147-A177-3AD203B41FA5}">
                      <a16:colId xmlns:a16="http://schemas.microsoft.com/office/drawing/2014/main" val="1437819238"/>
                    </a:ext>
                  </a:extLst>
                </a:gridCol>
                <a:gridCol w="3073401">
                  <a:extLst>
                    <a:ext uri="{9D8B030D-6E8A-4147-A177-3AD203B41FA5}">
                      <a16:colId xmlns:a16="http://schemas.microsoft.com/office/drawing/2014/main" val="1370128989"/>
                    </a:ext>
                  </a:extLst>
                </a:gridCol>
              </a:tblGrid>
              <a:tr h="905204">
                <a:tc>
                  <a:txBody>
                    <a:bodyPr/>
                    <a:lstStyle/>
                    <a:p>
                      <a:pPr algn="ctr">
                        <a:lnSpc>
                          <a:spcPct val="120000"/>
                        </a:lnSpc>
                        <a:spcAft>
                          <a:spcPts val="1200"/>
                        </a:spcAft>
                      </a:pPr>
                      <a:r>
                        <a:rPr lang="cs-CZ" sz="2000" dirty="0">
                          <a:solidFill>
                            <a:schemeClr val="tx1"/>
                          </a:solidFill>
                          <a:effectLst/>
                        </a:rPr>
                        <a:t>Označení vzorku</a:t>
                      </a:r>
                      <a:endParaRPr lang="cs-CZ"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1200"/>
                        </a:spcAft>
                      </a:pPr>
                      <a:r>
                        <a:rPr lang="cs-CZ" sz="2000" dirty="0">
                          <a:solidFill>
                            <a:schemeClr val="tx1"/>
                          </a:solidFill>
                          <a:effectLst/>
                        </a:rPr>
                        <a:t>HBB gen</a:t>
                      </a:r>
                      <a:endParaRPr lang="cs-CZ"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097477"/>
                  </a:ext>
                </a:extLst>
              </a:tr>
              <a:tr h="766307">
                <a:tc>
                  <a:txBody>
                    <a:bodyPr/>
                    <a:lstStyle/>
                    <a:p>
                      <a:pPr algn="ctr">
                        <a:lnSpc>
                          <a:spcPct val="120000"/>
                        </a:lnSpc>
                        <a:spcAft>
                          <a:spcPts val="1200"/>
                        </a:spcAft>
                      </a:pPr>
                      <a:r>
                        <a:rPr lang="cs-CZ" sz="2000">
                          <a:effectLst/>
                          <a:latin typeface="Times New Roman" panose="02020603050405020304" pitchFamily="18" charset="0"/>
                          <a:ea typeface="Calibri" panose="020F0502020204030204" pitchFamily="34" charset="0"/>
                          <a:cs typeface="Times New Roman" panose="02020603050405020304" pitchFamily="18" charset="0"/>
                        </a:rPr>
                        <a:t>Probandka</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1200"/>
                        </a:spcAft>
                      </a:pPr>
                      <a:r>
                        <a:rPr lang="cs-CZ" sz="2000" b="1" dirty="0">
                          <a:solidFill>
                            <a:srgbClr val="C00000"/>
                          </a:solidFill>
                          <a:effectLst/>
                        </a:rPr>
                        <a:t>c.20delA (HT)</a:t>
                      </a:r>
                      <a:r>
                        <a:rPr lang="cs-CZ" sz="2000" b="0" dirty="0">
                          <a:solidFill>
                            <a:srgbClr val="C00000"/>
                          </a:solidFill>
                          <a:effectLst/>
                        </a:rPr>
                        <a:t>; </a:t>
                      </a:r>
                      <a:r>
                        <a:rPr lang="cs-CZ" sz="2000" dirty="0">
                          <a:effectLst/>
                        </a:rPr>
                        <a:t>c.9T&gt;C (HZ)</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7218585"/>
                  </a:ext>
                </a:extLst>
              </a:tr>
              <a:tr h="831484">
                <a:tc>
                  <a:txBody>
                    <a:bodyPr/>
                    <a:lstStyle/>
                    <a:p>
                      <a:pPr algn="ctr">
                        <a:lnSpc>
                          <a:spcPct val="120000"/>
                        </a:lnSpc>
                        <a:spcAft>
                          <a:spcPts val="1200"/>
                        </a:spcAft>
                      </a:pPr>
                      <a:r>
                        <a:rPr lang="cs-CZ" sz="2000">
                          <a:effectLst/>
                          <a:latin typeface="Times New Roman" panose="02020603050405020304" pitchFamily="18" charset="0"/>
                          <a:ea typeface="Calibri" panose="020F0502020204030204" pitchFamily="34" charset="0"/>
                          <a:cs typeface="Times New Roman" panose="02020603050405020304" pitchFamily="18" charset="0"/>
                        </a:rPr>
                        <a:t>Manžel probandky</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1200"/>
                        </a:spcAft>
                      </a:pPr>
                      <a:r>
                        <a:rPr lang="cs-CZ" sz="2000" b="1" dirty="0">
                          <a:solidFill>
                            <a:srgbClr val="C00000"/>
                          </a:solidFill>
                          <a:effectLst/>
                        </a:rPr>
                        <a:t>c.118C&gt;T (HT)</a:t>
                      </a:r>
                      <a:r>
                        <a:rPr lang="cs-CZ" sz="2000" dirty="0">
                          <a:solidFill>
                            <a:srgbClr val="C00000"/>
                          </a:solidFill>
                          <a:effectLst/>
                        </a:rPr>
                        <a:t>; </a:t>
                      </a:r>
                      <a:r>
                        <a:rPr lang="cs-CZ" sz="2000" dirty="0">
                          <a:effectLst/>
                        </a:rPr>
                        <a:t>c.9T&gt;C (HZ)</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7424995"/>
                  </a:ext>
                </a:extLst>
              </a:tr>
              <a:tr h="743122">
                <a:tc>
                  <a:txBody>
                    <a:bodyPr/>
                    <a:lstStyle/>
                    <a:p>
                      <a:pPr algn="ctr">
                        <a:lnSpc>
                          <a:spcPct val="120000"/>
                        </a:lnSpc>
                        <a:spcAft>
                          <a:spcPts val="1200"/>
                        </a:spcAft>
                      </a:pPr>
                      <a:r>
                        <a:rPr lang="cs-CZ" sz="2000">
                          <a:effectLst/>
                          <a:latin typeface="Times New Roman" panose="02020603050405020304" pitchFamily="18" charset="0"/>
                          <a:ea typeface="Calibri" panose="020F0502020204030204" pitchFamily="34" charset="0"/>
                          <a:cs typeface="Times New Roman" panose="02020603050405020304" pitchFamily="18" charset="0"/>
                        </a:rPr>
                        <a:t>Matka probandky</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1200"/>
                        </a:spcAft>
                      </a:pPr>
                      <a:r>
                        <a:rPr lang="cs-CZ" sz="2000" b="1" dirty="0">
                          <a:solidFill>
                            <a:srgbClr val="C00000"/>
                          </a:solidFill>
                          <a:effectLst/>
                        </a:rPr>
                        <a:t>c.20delA (HT)</a:t>
                      </a:r>
                      <a:r>
                        <a:rPr lang="cs-CZ" sz="2000" b="0" dirty="0">
                          <a:solidFill>
                            <a:srgbClr val="C00000"/>
                          </a:solidFill>
                          <a:effectLst/>
                        </a:rPr>
                        <a:t>;</a:t>
                      </a:r>
                      <a:r>
                        <a:rPr lang="cs-CZ" sz="2000" b="1" dirty="0">
                          <a:solidFill>
                            <a:srgbClr val="C00000"/>
                          </a:solidFill>
                          <a:effectLst/>
                        </a:rPr>
                        <a:t> </a:t>
                      </a:r>
                      <a:r>
                        <a:rPr lang="cs-CZ" sz="2000" dirty="0">
                          <a:effectLst/>
                        </a:rPr>
                        <a:t>c.9T&gt;C (HZ)</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2995083"/>
                  </a:ext>
                </a:extLst>
              </a:tr>
              <a:tr h="696984">
                <a:tc>
                  <a:txBody>
                    <a:bodyPr/>
                    <a:lstStyle/>
                    <a:p>
                      <a:pPr algn="ctr">
                        <a:lnSpc>
                          <a:spcPct val="120000"/>
                        </a:lnSpc>
                        <a:spcAft>
                          <a:spcPts val="1200"/>
                        </a:spcAft>
                      </a:pPr>
                      <a:r>
                        <a:rPr lang="cs-CZ" sz="2000">
                          <a:effectLst/>
                          <a:latin typeface="Times New Roman" panose="02020603050405020304" pitchFamily="18" charset="0"/>
                          <a:ea typeface="Calibri" panose="020F0502020204030204" pitchFamily="34" charset="0"/>
                          <a:cs typeface="Times New Roman" panose="02020603050405020304" pitchFamily="18" charset="0"/>
                        </a:rPr>
                        <a:t>Otec probandky</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1200"/>
                        </a:spcAft>
                      </a:pPr>
                      <a:r>
                        <a:rPr lang="cs-CZ" sz="2000">
                          <a:effectLst/>
                        </a:rPr>
                        <a:t>c.9T&gt;C (HZ)</a:t>
                      </a:r>
                      <a:endParaRPr lang="cs-CZ"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6728755"/>
                  </a:ext>
                </a:extLst>
              </a:tr>
              <a:tr h="782766">
                <a:tc>
                  <a:txBody>
                    <a:bodyPr/>
                    <a:lstStyle/>
                    <a:p>
                      <a:pPr algn="ctr">
                        <a:lnSpc>
                          <a:spcPct val="120000"/>
                        </a:lnSpc>
                        <a:spcAft>
                          <a:spcPts val="1200"/>
                        </a:spcAft>
                      </a:pPr>
                      <a:r>
                        <a:rPr lang="cs-CZ" sz="2000">
                          <a:effectLst/>
                          <a:latin typeface="Times New Roman" panose="02020603050405020304" pitchFamily="18" charset="0"/>
                          <a:ea typeface="Calibri" panose="020F0502020204030204" pitchFamily="34" charset="0"/>
                          <a:cs typeface="Times New Roman" panose="02020603050405020304" pitchFamily="18" charset="0"/>
                        </a:rPr>
                        <a:t>Matka manžela probandky</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1200"/>
                        </a:spcAft>
                      </a:pPr>
                      <a:r>
                        <a:rPr lang="cs-CZ" sz="2000" dirty="0">
                          <a:effectLst/>
                        </a:rPr>
                        <a:t>c.9T&gt;C (HZ)</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9413171"/>
                  </a:ext>
                </a:extLst>
              </a:tr>
            </a:tbl>
          </a:graphicData>
        </a:graphic>
      </p:graphicFrame>
    </p:spTree>
    <p:extLst>
      <p:ext uri="{BB962C8B-B14F-4D97-AF65-F5344CB8AC3E}">
        <p14:creationId xmlns:p14="http://schemas.microsoft.com/office/powerpoint/2010/main" val="4290043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635CC1-E5BB-CB21-C6C1-65FEBBDA5B43}"/>
              </a:ext>
            </a:extLst>
          </p:cNvPr>
          <p:cNvSpPr>
            <a:spLocks noGrp="1"/>
          </p:cNvSpPr>
          <p:nvPr>
            <p:ph type="title"/>
          </p:nvPr>
        </p:nvSpPr>
        <p:spPr>
          <a:xfrm>
            <a:off x="1435608" y="5179504"/>
            <a:ext cx="10515600" cy="1325563"/>
          </a:xfrm>
        </p:spPr>
        <p:txBody>
          <a:bodyPr/>
          <a:lstStyle/>
          <a:p>
            <a:pPr algn="ctr"/>
            <a:r>
              <a:rPr lang="cs-CZ" sz="4400" b="1" dirty="0">
                <a:solidFill>
                  <a:srgbClr val="C00000"/>
                </a:solidFill>
                <a:effectLst/>
                <a:ea typeface="Calibri" panose="020F0502020204030204" pitchFamily="34" charset="0"/>
                <a:cs typeface="Courier New" panose="02070309020205020404" pitchFamily="49" charset="0"/>
                <a:sym typeface="Symbol" pitchFamily="2" charset="2"/>
              </a:rPr>
              <a:t></a:t>
            </a:r>
            <a:r>
              <a:rPr lang="cs-CZ" sz="4400" b="1" kern="1200" dirty="0">
                <a:solidFill>
                  <a:srgbClr val="C00000"/>
                </a:solidFill>
                <a:effectLst/>
                <a:ea typeface="Calibri" panose="020F0502020204030204" pitchFamily="34" charset="0"/>
                <a:cs typeface="Times New Roman" panose="02020603050405020304" pitchFamily="18" charset="0"/>
              </a:rPr>
              <a:t>-3,7 delece</a:t>
            </a:r>
            <a:endParaRPr lang="cs-CZ" b="1" dirty="0">
              <a:solidFill>
                <a:srgbClr val="C00000"/>
              </a:solidFill>
            </a:endParaRPr>
          </a:p>
        </p:txBody>
      </p:sp>
      <p:pic>
        <p:nvPicPr>
          <p:cNvPr id="5" name="Zástupný obsah 4">
            <a:extLst>
              <a:ext uri="{FF2B5EF4-FFF2-40B4-BE49-F238E27FC236}">
                <a16:creationId xmlns:a16="http://schemas.microsoft.com/office/drawing/2014/main" id="{2800107E-A9A9-4677-93DA-BDAD2B47DB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5608" y="1678496"/>
            <a:ext cx="10050322" cy="3706502"/>
          </a:xfrm>
          <a:prstGeom prst="rect">
            <a:avLst/>
          </a:prstGeom>
        </p:spPr>
      </p:pic>
      <p:sp>
        <p:nvSpPr>
          <p:cNvPr id="6" name="Nadpis 1">
            <a:extLst>
              <a:ext uri="{FF2B5EF4-FFF2-40B4-BE49-F238E27FC236}">
                <a16:creationId xmlns:a16="http://schemas.microsoft.com/office/drawing/2014/main" id="{46D507E6-271A-485C-8E6F-B579B9D16B69}"/>
              </a:ext>
            </a:extLst>
          </p:cNvPr>
          <p:cNvSpPr txBox="1">
            <a:spLocks/>
          </p:cNvSpPr>
          <p:nvPr/>
        </p:nvSpPr>
        <p:spPr>
          <a:xfrm>
            <a:off x="98450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b="1">
                <a:solidFill>
                  <a:srgbClr val="C00000"/>
                </a:solidFill>
              </a:rPr>
              <a:t>Výsledky MLPA analýzy</a:t>
            </a:r>
            <a:endParaRPr lang="cs-CZ" b="1" dirty="0">
              <a:solidFill>
                <a:srgbClr val="C00000"/>
              </a:solidFill>
            </a:endParaRPr>
          </a:p>
        </p:txBody>
      </p:sp>
    </p:spTree>
    <p:extLst>
      <p:ext uri="{BB962C8B-B14F-4D97-AF65-F5344CB8AC3E}">
        <p14:creationId xmlns:p14="http://schemas.microsoft.com/office/powerpoint/2010/main" val="1550289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9A42E1-6A5D-D7DE-687B-EF1DD54A65EB}"/>
              </a:ext>
            </a:extLst>
          </p:cNvPr>
          <p:cNvSpPr>
            <a:spLocks noGrp="1"/>
          </p:cNvSpPr>
          <p:nvPr>
            <p:ph type="title"/>
          </p:nvPr>
        </p:nvSpPr>
        <p:spPr>
          <a:xfrm>
            <a:off x="1521215" y="99824"/>
            <a:ext cx="10515600" cy="1325563"/>
          </a:xfrm>
        </p:spPr>
        <p:txBody>
          <a:bodyPr/>
          <a:lstStyle/>
          <a:p>
            <a:r>
              <a:rPr lang="cs-CZ" b="1" dirty="0">
                <a:solidFill>
                  <a:srgbClr val="C00000"/>
                </a:solidFill>
              </a:rPr>
              <a:t>Komplexní genotypy analyzované rodiny</a:t>
            </a:r>
          </a:p>
        </p:txBody>
      </p:sp>
      <p:sp>
        <p:nvSpPr>
          <p:cNvPr id="3" name="Zástupný obsah 2">
            <a:extLst>
              <a:ext uri="{FF2B5EF4-FFF2-40B4-BE49-F238E27FC236}">
                <a16:creationId xmlns:a16="http://schemas.microsoft.com/office/drawing/2014/main" id="{DD23E593-E198-90C8-016D-822CBF3F7FA8}"/>
              </a:ext>
            </a:extLst>
          </p:cNvPr>
          <p:cNvSpPr>
            <a:spLocks noGrp="1"/>
          </p:cNvSpPr>
          <p:nvPr>
            <p:ph idx="1"/>
          </p:nvPr>
        </p:nvSpPr>
        <p:spPr/>
        <p:txBody>
          <a:bodyPr/>
          <a:lstStyle/>
          <a:p>
            <a:pPr marL="0" indent="0">
              <a:buNone/>
            </a:pPr>
            <a:r>
              <a:rPr lang="cs-CZ" dirty="0"/>
              <a:t> </a:t>
            </a:r>
          </a:p>
        </p:txBody>
      </p:sp>
      <p:grpSp>
        <p:nvGrpSpPr>
          <p:cNvPr id="5" name="Skupina 4">
            <a:extLst>
              <a:ext uri="{FF2B5EF4-FFF2-40B4-BE49-F238E27FC236}">
                <a16:creationId xmlns:a16="http://schemas.microsoft.com/office/drawing/2014/main" id="{E4533164-F09D-730C-0D8A-7824CE47D45A}"/>
              </a:ext>
            </a:extLst>
          </p:cNvPr>
          <p:cNvGrpSpPr/>
          <p:nvPr/>
        </p:nvGrpSpPr>
        <p:grpSpPr>
          <a:xfrm>
            <a:off x="1521215" y="1515250"/>
            <a:ext cx="8877422" cy="4236964"/>
            <a:chOff x="-23968" y="-80385"/>
            <a:chExt cx="6833131" cy="3524691"/>
          </a:xfrm>
        </p:grpSpPr>
        <p:sp>
          <p:nvSpPr>
            <p:cNvPr id="6" name="TextovéPole 38">
              <a:extLst>
                <a:ext uri="{FF2B5EF4-FFF2-40B4-BE49-F238E27FC236}">
                  <a16:creationId xmlns:a16="http://schemas.microsoft.com/office/drawing/2014/main" id="{49499BB4-3232-DBBF-438A-12E6914ADD24}"/>
                </a:ext>
              </a:extLst>
            </p:cNvPr>
            <p:cNvSpPr txBox="1"/>
            <p:nvPr/>
          </p:nvSpPr>
          <p:spPr>
            <a:xfrm>
              <a:off x="2529039" y="0"/>
              <a:ext cx="751840" cy="520742"/>
            </a:xfrm>
            <a:prstGeom prst="rect">
              <a:avLst/>
            </a:prstGeom>
            <a:solidFill>
              <a:srgbClr val="FFE4D8"/>
            </a:solidFill>
          </p:spPr>
          <p:txBody>
            <a:bodyPr wrap="square" rtlCol="0">
              <a:noAutofit/>
            </a:bodyPr>
            <a:lstStyle/>
            <a:p>
              <a:pPr algn="just">
                <a:lnSpc>
                  <a:spcPct val="120000"/>
                </a:lnSpc>
              </a:pPr>
              <a:r>
                <a:rPr lang="cs-CZ" sz="1300" dirty="0">
                  <a:effectLst/>
                  <a:latin typeface="Times New Roman" panose="02020603050405020304" pitchFamily="18" charset="0"/>
                  <a:ea typeface="Calibri" panose="020F0502020204030204" pitchFamily="34" charset="0"/>
                </a:rPr>
                <a:t>1.alela: wt</a:t>
              </a:r>
            </a:p>
            <a:p>
              <a:pPr algn="just">
                <a:lnSpc>
                  <a:spcPct val="120000"/>
                </a:lnSpc>
              </a:pPr>
              <a:r>
                <a:rPr lang="cs-CZ" sz="1300" dirty="0">
                  <a:effectLst/>
                  <a:latin typeface="Times New Roman" panose="02020603050405020304" pitchFamily="18" charset="0"/>
                  <a:ea typeface="Calibri" panose="020F0502020204030204" pitchFamily="34" charset="0"/>
                </a:rPr>
                <a:t>2.alela: wt</a:t>
              </a:r>
            </a:p>
          </p:txBody>
        </p:sp>
        <p:sp>
          <p:nvSpPr>
            <p:cNvPr id="7" name="TextovéPole 39">
              <a:extLst>
                <a:ext uri="{FF2B5EF4-FFF2-40B4-BE49-F238E27FC236}">
                  <a16:creationId xmlns:a16="http://schemas.microsoft.com/office/drawing/2014/main" id="{85C378DA-406D-3734-908C-4437CC8BB46A}"/>
                </a:ext>
              </a:extLst>
            </p:cNvPr>
            <p:cNvSpPr txBox="1"/>
            <p:nvPr/>
          </p:nvSpPr>
          <p:spPr>
            <a:xfrm>
              <a:off x="-23968" y="-80385"/>
              <a:ext cx="2209286" cy="636631"/>
            </a:xfrm>
            <a:prstGeom prst="rect">
              <a:avLst/>
            </a:prstGeom>
            <a:solidFill>
              <a:srgbClr val="FFE4D8"/>
            </a:solidFill>
          </p:spPr>
          <p:txBody>
            <a:bodyPr wrap="square" rtlCol="0">
              <a:noAutofit/>
            </a:bodyPr>
            <a:lstStyle/>
            <a:p>
              <a:pPr algn="just">
                <a:lnSpc>
                  <a:spcPct val="120000"/>
                </a:lnSpc>
              </a:pPr>
              <a:r>
                <a:rPr lang="cs-CZ" sz="1300" dirty="0">
                  <a:solidFill>
                    <a:srgbClr val="000000"/>
                  </a:solidFill>
                  <a:effectLst/>
                  <a:latin typeface="Times New Roman" panose="02020603050405020304" pitchFamily="18" charset="0"/>
                  <a:ea typeface="Calibri" panose="020F0502020204030204" pitchFamily="34" charset="0"/>
                </a:rPr>
                <a:t>1.alela: α-3,7 </a:t>
              </a:r>
              <a:r>
                <a:rPr lang="cs-CZ" sz="1300" dirty="0">
                  <a:effectLst/>
                  <a:latin typeface="Times New Roman" panose="02020603050405020304" pitchFamily="18" charset="0"/>
                  <a:ea typeface="Calibri" panose="020F0502020204030204" pitchFamily="34" charset="0"/>
                </a:rPr>
                <a:t>delece (</a:t>
              </a:r>
              <a:r>
                <a:rPr lang="cs-CZ" sz="1300" i="1" dirty="0">
                  <a:effectLst/>
                  <a:latin typeface="Times New Roman" panose="02020603050405020304" pitchFamily="18" charset="0"/>
                  <a:ea typeface="Calibri" panose="020F0502020204030204" pitchFamily="34" charset="0"/>
                </a:rPr>
                <a:t>HBA1</a:t>
              </a:r>
              <a:r>
                <a:rPr lang="cs-CZ" sz="1300" dirty="0">
                  <a:effectLst/>
                  <a:latin typeface="Times New Roman" panose="02020603050405020304" pitchFamily="18" charset="0"/>
                  <a:ea typeface="Calibri" panose="020F0502020204030204" pitchFamily="34" charset="0"/>
                </a:rPr>
                <a:t> + </a:t>
              </a:r>
              <a:r>
                <a:rPr lang="cs-CZ" sz="1300" i="1" dirty="0">
                  <a:effectLst/>
                  <a:latin typeface="Times New Roman" panose="02020603050405020304" pitchFamily="18" charset="0"/>
                  <a:ea typeface="Calibri" panose="020F0502020204030204" pitchFamily="34" charset="0"/>
                </a:rPr>
                <a:t>HBA2</a:t>
              </a:r>
              <a:r>
                <a:rPr lang="cs-CZ" sz="1300" dirty="0">
                  <a:effectLst/>
                  <a:latin typeface="Times New Roman" panose="02020603050405020304" pitchFamily="18" charset="0"/>
                  <a:ea typeface="Calibri" panose="020F0502020204030204" pitchFamily="34" charset="0"/>
                </a:rPr>
                <a:t>); </a:t>
              </a:r>
            </a:p>
            <a:p>
              <a:pPr algn="just">
                <a:lnSpc>
                  <a:spcPct val="120000"/>
                </a:lnSpc>
              </a:pPr>
              <a:r>
                <a:rPr lang="cs-CZ" sz="1300" dirty="0">
                  <a:effectLst/>
                  <a:latin typeface="Times New Roman" panose="02020603050405020304" pitchFamily="18" charset="0"/>
                  <a:ea typeface="Calibri" panose="020F0502020204030204" pitchFamily="34" charset="0"/>
                </a:rPr>
                <a:t>            </a:t>
              </a:r>
              <a:r>
                <a:rPr lang="cs-CZ" sz="1300" dirty="0">
                  <a:solidFill>
                    <a:srgbClr val="000000"/>
                  </a:solidFill>
                  <a:effectLst/>
                  <a:latin typeface="Times New Roman" panose="02020603050405020304" pitchFamily="18" charset="0"/>
                  <a:ea typeface="Calibri" panose="020F0502020204030204" pitchFamily="34" charset="0"/>
                </a:rPr>
                <a:t>c.20delA (</a:t>
              </a:r>
              <a:r>
                <a:rPr lang="cs-CZ" sz="1300" i="1" dirty="0">
                  <a:solidFill>
                    <a:srgbClr val="000000"/>
                  </a:solidFill>
                  <a:effectLst/>
                  <a:latin typeface="Times New Roman" panose="02020603050405020304" pitchFamily="18" charset="0"/>
                  <a:ea typeface="Calibri" panose="020F0502020204030204" pitchFamily="34" charset="0"/>
                </a:rPr>
                <a:t>HBB</a:t>
              </a:r>
              <a:r>
                <a:rPr lang="cs-CZ" sz="1300" dirty="0">
                  <a:solidFill>
                    <a:srgbClr val="000000"/>
                  </a:solidFill>
                  <a:effectLst/>
                  <a:latin typeface="Times New Roman" panose="02020603050405020304" pitchFamily="18" charset="0"/>
                  <a:ea typeface="Calibri" panose="020F0502020204030204" pitchFamily="34" charset="0"/>
                </a:rPr>
                <a:t>) </a:t>
              </a:r>
              <a:endParaRPr lang="cs-CZ" sz="1300" dirty="0">
                <a:effectLst/>
                <a:latin typeface="Times New Roman" panose="02020603050405020304" pitchFamily="18" charset="0"/>
                <a:ea typeface="Calibri" panose="020F0502020204030204" pitchFamily="34" charset="0"/>
              </a:endParaRPr>
            </a:p>
            <a:p>
              <a:pPr algn="just">
                <a:lnSpc>
                  <a:spcPct val="120000"/>
                </a:lnSpc>
              </a:pPr>
              <a:r>
                <a:rPr lang="cs-CZ" sz="1300" dirty="0">
                  <a:solidFill>
                    <a:srgbClr val="000000"/>
                  </a:solidFill>
                  <a:effectLst/>
                  <a:latin typeface="Times New Roman" panose="02020603050405020304" pitchFamily="18" charset="0"/>
                  <a:ea typeface="Calibri" panose="020F0502020204030204" pitchFamily="34" charset="0"/>
                </a:rPr>
                <a:t>2.alela: α-3,7 </a:t>
              </a:r>
              <a:r>
                <a:rPr lang="cs-CZ" sz="1300" dirty="0">
                  <a:effectLst/>
                  <a:latin typeface="Times New Roman" panose="02020603050405020304" pitchFamily="18" charset="0"/>
                  <a:ea typeface="Calibri" panose="020F0502020204030204" pitchFamily="34" charset="0"/>
                </a:rPr>
                <a:t>delece (</a:t>
              </a:r>
              <a:r>
                <a:rPr lang="cs-CZ" sz="1300" i="1" dirty="0">
                  <a:effectLst/>
                  <a:latin typeface="Times New Roman" panose="02020603050405020304" pitchFamily="18" charset="0"/>
                  <a:ea typeface="Calibri" panose="020F0502020204030204" pitchFamily="34" charset="0"/>
                </a:rPr>
                <a:t>HBA1</a:t>
              </a:r>
              <a:r>
                <a:rPr lang="cs-CZ" sz="1300" dirty="0">
                  <a:effectLst/>
                  <a:latin typeface="Times New Roman" panose="02020603050405020304" pitchFamily="18" charset="0"/>
                  <a:ea typeface="Calibri" panose="020F0502020204030204" pitchFamily="34" charset="0"/>
                </a:rPr>
                <a:t> + </a:t>
              </a:r>
              <a:r>
                <a:rPr lang="cs-CZ" sz="1300" i="1" dirty="0">
                  <a:effectLst/>
                  <a:latin typeface="Times New Roman" panose="02020603050405020304" pitchFamily="18" charset="0"/>
                  <a:ea typeface="Calibri" panose="020F0502020204030204" pitchFamily="34" charset="0"/>
                </a:rPr>
                <a:t>HBA2</a:t>
              </a:r>
              <a:r>
                <a:rPr lang="cs-CZ" sz="1300" dirty="0">
                  <a:effectLst/>
                  <a:latin typeface="Times New Roman" panose="02020603050405020304" pitchFamily="18" charset="0"/>
                  <a:ea typeface="Calibri" panose="020F0502020204030204" pitchFamily="34" charset="0"/>
                </a:rPr>
                <a:t>)</a:t>
              </a:r>
            </a:p>
          </p:txBody>
        </p:sp>
        <p:sp>
          <p:nvSpPr>
            <p:cNvPr id="8" name="TextovéPole 42">
              <a:extLst>
                <a:ext uri="{FF2B5EF4-FFF2-40B4-BE49-F238E27FC236}">
                  <a16:creationId xmlns:a16="http://schemas.microsoft.com/office/drawing/2014/main" id="{7EAAA970-7471-74AD-BF7D-2B9F21529D45}"/>
                </a:ext>
              </a:extLst>
            </p:cNvPr>
            <p:cNvSpPr txBox="1"/>
            <p:nvPr/>
          </p:nvSpPr>
          <p:spPr>
            <a:xfrm>
              <a:off x="4590281" y="0"/>
              <a:ext cx="2218882" cy="427519"/>
            </a:xfrm>
            <a:prstGeom prst="rect">
              <a:avLst/>
            </a:prstGeom>
            <a:solidFill>
              <a:srgbClr val="FFE4D8"/>
            </a:solidFill>
          </p:spPr>
          <p:txBody>
            <a:bodyPr wrap="square" rtlCol="0">
              <a:noAutofit/>
            </a:bodyPr>
            <a:lstStyle/>
            <a:p>
              <a:pPr algn="just">
                <a:lnSpc>
                  <a:spcPct val="120000"/>
                </a:lnSpc>
              </a:pPr>
              <a:r>
                <a:rPr lang="cs-CZ" sz="1300" dirty="0">
                  <a:solidFill>
                    <a:srgbClr val="000000"/>
                  </a:solidFill>
                  <a:effectLst/>
                  <a:latin typeface="Times New Roman" panose="02020603050405020304" pitchFamily="18" charset="0"/>
                  <a:ea typeface="Calibri" panose="020F0502020204030204" pitchFamily="34" charset="0"/>
                </a:rPr>
                <a:t>1.alela: α-3,7 </a:t>
              </a:r>
              <a:r>
                <a:rPr lang="cs-CZ" sz="1300" dirty="0">
                  <a:effectLst/>
                  <a:latin typeface="Times New Roman" panose="02020603050405020304" pitchFamily="18" charset="0"/>
                  <a:ea typeface="Calibri" panose="020F0502020204030204" pitchFamily="34" charset="0"/>
                </a:rPr>
                <a:t>delece (</a:t>
              </a:r>
              <a:r>
                <a:rPr lang="cs-CZ" sz="1300" i="1" dirty="0">
                  <a:effectLst/>
                  <a:latin typeface="Times New Roman" panose="02020603050405020304" pitchFamily="18" charset="0"/>
                  <a:ea typeface="Calibri" panose="020F0502020204030204" pitchFamily="34" charset="0"/>
                </a:rPr>
                <a:t>HBA1</a:t>
              </a:r>
              <a:r>
                <a:rPr lang="cs-CZ" sz="1300" dirty="0">
                  <a:effectLst/>
                  <a:latin typeface="Times New Roman" panose="02020603050405020304" pitchFamily="18" charset="0"/>
                  <a:ea typeface="Calibri" panose="020F0502020204030204" pitchFamily="34" charset="0"/>
                </a:rPr>
                <a:t> + </a:t>
              </a:r>
              <a:r>
                <a:rPr lang="cs-CZ" sz="1300" i="1" dirty="0">
                  <a:effectLst/>
                  <a:latin typeface="Times New Roman" panose="02020603050405020304" pitchFamily="18" charset="0"/>
                  <a:ea typeface="Calibri" panose="020F0502020204030204" pitchFamily="34" charset="0"/>
                </a:rPr>
                <a:t>HBA2</a:t>
              </a:r>
              <a:r>
                <a:rPr lang="cs-CZ" sz="1300" dirty="0">
                  <a:effectLst/>
                  <a:latin typeface="Times New Roman" panose="02020603050405020304" pitchFamily="18" charset="0"/>
                  <a:ea typeface="Calibri" panose="020F0502020204030204" pitchFamily="34" charset="0"/>
                </a:rPr>
                <a:t>)</a:t>
              </a:r>
            </a:p>
            <a:p>
              <a:pPr algn="just">
                <a:lnSpc>
                  <a:spcPct val="120000"/>
                </a:lnSpc>
              </a:pPr>
              <a:r>
                <a:rPr lang="cs-CZ" sz="1300" dirty="0">
                  <a:solidFill>
                    <a:srgbClr val="000000"/>
                  </a:solidFill>
                  <a:effectLst/>
                  <a:latin typeface="Times New Roman" panose="02020603050405020304" pitchFamily="18" charset="0"/>
                  <a:ea typeface="Calibri" panose="020F0502020204030204" pitchFamily="34" charset="0"/>
                </a:rPr>
                <a:t>2.alela: wt</a:t>
              </a:r>
              <a:endParaRPr lang="cs-CZ" sz="1300" dirty="0">
                <a:effectLst/>
                <a:latin typeface="Times New Roman" panose="02020603050405020304" pitchFamily="18" charset="0"/>
                <a:ea typeface="Calibri" panose="020F0502020204030204" pitchFamily="34" charset="0"/>
              </a:endParaRPr>
            </a:p>
          </p:txBody>
        </p:sp>
        <p:sp>
          <p:nvSpPr>
            <p:cNvPr id="9" name="TextovéPole 37">
              <a:extLst>
                <a:ext uri="{FF2B5EF4-FFF2-40B4-BE49-F238E27FC236}">
                  <a16:creationId xmlns:a16="http://schemas.microsoft.com/office/drawing/2014/main" id="{2D4CFA09-8A79-1044-25FC-0A0464AE366B}"/>
                </a:ext>
              </a:extLst>
            </p:cNvPr>
            <p:cNvSpPr txBox="1"/>
            <p:nvPr/>
          </p:nvSpPr>
          <p:spPr>
            <a:xfrm>
              <a:off x="196435" y="2807678"/>
              <a:ext cx="2163311" cy="636628"/>
            </a:xfrm>
            <a:prstGeom prst="rect">
              <a:avLst/>
            </a:prstGeom>
            <a:solidFill>
              <a:srgbClr val="FFE4D8"/>
            </a:solidFill>
          </p:spPr>
          <p:txBody>
            <a:bodyPr wrap="square" rtlCol="0">
              <a:noAutofit/>
            </a:bodyPr>
            <a:lstStyle/>
            <a:p>
              <a:pPr algn="just">
                <a:lnSpc>
                  <a:spcPct val="120000"/>
                </a:lnSpc>
              </a:pPr>
              <a:r>
                <a:rPr lang="cs-CZ" sz="1300" dirty="0">
                  <a:solidFill>
                    <a:srgbClr val="000000"/>
                  </a:solidFill>
                  <a:effectLst/>
                  <a:latin typeface="Times New Roman" panose="02020603050405020304" pitchFamily="18" charset="0"/>
                  <a:ea typeface="Calibri" panose="020F0502020204030204" pitchFamily="34" charset="0"/>
                </a:rPr>
                <a:t>1.alela: α-3,7 </a:t>
              </a:r>
              <a:r>
                <a:rPr lang="cs-CZ" sz="1300" dirty="0">
                  <a:effectLst/>
                  <a:latin typeface="Times New Roman" panose="02020603050405020304" pitchFamily="18" charset="0"/>
                  <a:ea typeface="Calibri" panose="020F0502020204030204" pitchFamily="34" charset="0"/>
                </a:rPr>
                <a:t>delece (</a:t>
              </a:r>
              <a:r>
                <a:rPr lang="cs-CZ" sz="1300" i="1" dirty="0">
                  <a:effectLst/>
                  <a:latin typeface="Times New Roman" panose="02020603050405020304" pitchFamily="18" charset="0"/>
                  <a:ea typeface="Calibri" panose="020F0502020204030204" pitchFamily="34" charset="0"/>
                </a:rPr>
                <a:t>HBA1</a:t>
              </a:r>
              <a:r>
                <a:rPr lang="cs-CZ" sz="1300" dirty="0">
                  <a:effectLst/>
                  <a:latin typeface="Times New Roman" panose="02020603050405020304" pitchFamily="18" charset="0"/>
                  <a:ea typeface="Calibri" panose="020F0502020204030204" pitchFamily="34" charset="0"/>
                </a:rPr>
                <a:t> + </a:t>
              </a:r>
              <a:r>
                <a:rPr lang="cs-CZ" sz="1300" i="1" dirty="0">
                  <a:effectLst/>
                  <a:latin typeface="Times New Roman" panose="02020603050405020304" pitchFamily="18" charset="0"/>
                  <a:ea typeface="Calibri" panose="020F0502020204030204" pitchFamily="34" charset="0"/>
                </a:rPr>
                <a:t>HBA2</a:t>
              </a:r>
              <a:r>
                <a:rPr lang="cs-CZ" sz="1300" dirty="0">
                  <a:effectLst/>
                  <a:latin typeface="Times New Roman" panose="02020603050405020304" pitchFamily="18" charset="0"/>
                  <a:ea typeface="Calibri" panose="020F0502020204030204" pitchFamily="34" charset="0"/>
                </a:rPr>
                <a:t>); </a:t>
              </a:r>
            </a:p>
            <a:p>
              <a:pPr algn="just">
                <a:lnSpc>
                  <a:spcPct val="120000"/>
                </a:lnSpc>
              </a:pPr>
              <a:r>
                <a:rPr lang="cs-CZ" sz="1300" dirty="0">
                  <a:effectLst/>
                  <a:latin typeface="Times New Roman" panose="02020603050405020304" pitchFamily="18" charset="0"/>
                  <a:ea typeface="Calibri" panose="020F0502020204030204" pitchFamily="34" charset="0"/>
                </a:rPr>
                <a:t>             </a:t>
              </a:r>
              <a:r>
                <a:rPr lang="cs-CZ" sz="1300" dirty="0">
                  <a:solidFill>
                    <a:srgbClr val="000000"/>
                  </a:solidFill>
                  <a:effectLst/>
                  <a:latin typeface="Times New Roman" panose="02020603050405020304" pitchFamily="18" charset="0"/>
                  <a:ea typeface="Calibri" panose="020F0502020204030204" pitchFamily="34" charset="0"/>
                </a:rPr>
                <a:t>c.20delA (</a:t>
              </a:r>
              <a:r>
                <a:rPr lang="cs-CZ" sz="1300" i="1" dirty="0">
                  <a:solidFill>
                    <a:srgbClr val="000000"/>
                  </a:solidFill>
                  <a:effectLst/>
                  <a:latin typeface="Times New Roman" panose="02020603050405020304" pitchFamily="18" charset="0"/>
                  <a:ea typeface="Calibri" panose="020F0502020204030204" pitchFamily="34" charset="0"/>
                </a:rPr>
                <a:t>HBB</a:t>
              </a:r>
              <a:r>
                <a:rPr lang="cs-CZ" sz="1300" dirty="0">
                  <a:solidFill>
                    <a:srgbClr val="000000"/>
                  </a:solidFill>
                  <a:effectLst/>
                  <a:latin typeface="Times New Roman" panose="02020603050405020304" pitchFamily="18" charset="0"/>
                  <a:ea typeface="Calibri" panose="020F0502020204030204" pitchFamily="34" charset="0"/>
                </a:rPr>
                <a:t>) </a:t>
              </a:r>
              <a:endParaRPr lang="cs-CZ" sz="1300" dirty="0">
                <a:effectLst/>
                <a:latin typeface="Times New Roman" panose="02020603050405020304" pitchFamily="18" charset="0"/>
                <a:ea typeface="Calibri" panose="020F0502020204030204" pitchFamily="34" charset="0"/>
              </a:endParaRPr>
            </a:p>
            <a:p>
              <a:pPr algn="just">
                <a:lnSpc>
                  <a:spcPct val="120000"/>
                </a:lnSpc>
              </a:pPr>
              <a:r>
                <a:rPr lang="cs-CZ" sz="1300" dirty="0">
                  <a:solidFill>
                    <a:srgbClr val="000000"/>
                  </a:solidFill>
                  <a:effectLst/>
                  <a:latin typeface="Times New Roman" panose="02020603050405020304" pitchFamily="18" charset="0"/>
                  <a:ea typeface="Calibri" panose="020F0502020204030204" pitchFamily="34" charset="0"/>
                </a:rPr>
                <a:t>2.alela: wt </a:t>
              </a:r>
              <a:endParaRPr lang="cs-CZ" sz="1300" dirty="0">
                <a:effectLst/>
                <a:latin typeface="Times New Roman" panose="02020603050405020304" pitchFamily="18" charset="0"/>
                <a:ea typeface="Calibri" panose="020F0502020204030204" pitchFamily="34" charset="0"/>
              </a:endParaRPr>
            </a:p>
          </p:txBody>
        </p:sp>
        <p:sp>
          <p:nvSpPr>
            <p:cNvPr id="10" name="TextovéPole 41">
              <a:extLst>
                <a:ext uri="{FF2B5EF4-FFF2-40B4-BE49-F238E27FC236}">
                  <a16:creationId xmlns:a16="http://schemas.microsoft.com/office/drawing/2014/main" id="{4B3B6A2A-8555-5446-8C05-93978CCF72C7}"/>
                </a:ext>
              </a:extLst>
            </p:cNvPr>
            <p:cNvSpPr txBox="1"/>
            <p:nvPr/>
          </p:nvSpPr>
          <p:spPr>
            <a:xfrm>
              <a:off x="4357844" y="2807678"/>
              <a:ext cx="2099369" cy="500707"/>
            </a:xfrm>
            <a:prstGeom prst="rect">
              <a:avLst/>
            </a:prstGeom>
            <a:solidFill>
              <a:srgbClr val="FFE4D8"/>
            </a:solidFill>
          </p:spPr>
          <p:txBody>
            <a:bodyPr wrap="square" rtlCol="0">
              <a:noAutofit/>
            </a:bodyPr>
            <a:lstStyle/>
            <a:p>
              <a:pPr algn="just">
                <a:lnSpc>
                  <a:spcPct val="120000"/>
                </a:lnSpc>
              </a:pPr>
              <a:r>
                <a:rPr lang="cs-CZ" sz="1300" dirty="0">
                  <a:effectLst/>
                  <a:latin typeface="Times New Roman" panose="02020603050405020304" pitchFamily="18" charset="0"/>
                  <a:ea typeface="Calibri" panose="020F0502020204030204" pitchFamily="34" charset="0"/>
                </a:rPr>
                <a:t>1.alela: α-3,7 delece (</a:t>
              </a:r>
              <a:r>
                <a:rPr lang="cs-CZ" sz="1300" i="1" dirty="0">
                  <a:effectLst/>
                  <a:latin typeface="Times New Roman" panose="02020603050405020304" pitchFamily="18" charset="0"/>
                  <a:ea typeface="Calibri" panose="020F0502020204030204" pitchFamily="34" charset="0"/>
                </a:rPr>
                <a:t>HBA1</a:t>
              </a:r>
              <a:r>
                <a:rPr lang="cs-CZ" sz="1300" dirty="0">
                  <a:effectLst/>
                  <a:latin typeface="Times New Roman" panose="02020603050405020304" pitchFamily="18" charset="0"/>
                  <a:ea typeface="Calibri" panose="020F0502020204030204" pitchFamily="34" charset="0"/>
                </a:rPr>
                <a:t> + </a:t>
              </a:r>
              <a:r>
                <a:rPr lang="cs-CZ" sz="1300" i="1" dirty="0">
                  <a:effectLst/>
                  <a:latin typeface="Times New Roman" panose="02020603050405020304" pitchFamily="18" charset="0"/>
                  <a:ea typeface="Calibri" panose="020F0502020204030204" pitchFamily="34" charset="0"/>
                </a:rPr>
                <a:t>HBA2</a:t>
              </a:r>
              <a:r>
                <a:rPr lang="cs-CZ" sz="1300" dirty="0">
                  <a:effectLst/>
                  <a:latin typeface="Times New Roman" panose="02020603050405020304" pitchFamily="18" charset="0"/>
                  <a:ea typeface="Calibri" panose="020F0502020204030204" pitchFamily="34" charset="0"/>
                </a:rPr>
                <a:t>)</a:t>
              </a:r>
            </a:p>
            <a:p>
              <a:pPr algn="just">
                <a:lnSpc>
                  <a:spcPct val="120000"/>
                </a:lnSpc>
              </a:pPr>
              <a:r>
                <a:rPr lang="cs-CZ" sz="1300" dirty="0">
                  <a:effectLst/>
                  <a:latin typeface="Times New Roman" panose="02020603050405020304" pitchFamily="18" charset="0"/>
                  <a:ea typeface="Calibri" panose="020F0502020204030204" pitchFamily="34" charset="0"/>
                </a:rPr>
                <a:t>2.alela: c.118C&gt;T (</a:t>
              </a:r>
              <a:r>
                <a:rPr lang="cs-CZ" sz="1300" i="1" dirty="0">
                  <a:effectLst/>
                  <a:latin typeface="Times New Roman" panose="02020603050405020304" pitchFamily="18" charset="0"/>
                  <a:ea typeface="Calibri" panose="020F0502020204030204" pitchFamily="34" charset="0"/>
                </a:rPr>
                <a:t>HBB</a:t>
              </a:r>
              <a:r>
                <a:rPr lang="cs-CZ" sz="1300" dirty="0">
                  <a:effectLst/>
                  <a:latin typeface="Times New Roman" panose="02020603050405020304" pitchFamily="18" charset="0"/>
                  <a:ea typeface="Calibri" panose="020F0502020204030204" pitchFamily="34" charset="0"/>
                </a:rPr>
                <a:t>) </a:t>
              </a:r>
            </a:p>
          </p:txBody>
        </p:sp>
        <p:grpSp>
          <p:nvGrpSpPr>
            <p:cNvPr id="11" name="Skupina 10">
              <a:extLst>
                <a:ext uri="{FF2B5EF4-FFF2-40B4-BE49-F238E27FC236}">
                  <a16:creationId xmlns:a16="http://schemas.microsoft.com/office/drawing/2014/main" id="{CEA6E9FD-E969-127D-35C7-A4773C99BFF3}"/>
                </a:ext>
              </a:extLst>
            </p:cNvPr>
            <p:cNvGrpSpPr/>
            <p:nvPr/>
          </p:nvGrpSpPr>
          <p:grpSpPr>
            <a:xfrm>
              <a:off x="1433408" y="617417"/>
              <a:ext cx="4190701" cy="2086429"/>
              <a:chOff x="1433408" y="617417"/>
              <a:chExt cx="5421680" cy="2552427"/>
            </a:xfrm>
          </p:grpSpPr>
          <p:grpSp>
            <p:nvGrpSpPr>
              <p:cNvPr id="12" name="Skupina 11">
                <a:extLst>
                  <a:ext uri="{FF2B5EF4-FFF2-40B4-BE49-F238E27FC236}">
                    <a16:creationId xmlns:a16="http://schemas.microsoft.com/office/drawing/2014/main" id="{ADCA076E-8CFE-E281-A958-1914CA511975}"/>
                  </a:ext>
                </a:extLst>
              </p:cNvPr>
              <p:cNvGrpSpPr/>
              <p:nvPr/>
            </p:nvGrpSpPr>
            <p:grpSpPr>
              <a:xfrm>
                <a:off x="1433408" y="617417"/>
                <a:ext cx="5421680" cy="2552427"/>
                <a:chOff x="1433408" y="617417"/>
                <a:chExt cx="5421680" cy="2552427"/>
              </a:xfrm>
            </p:grpSpPr>
            <p:sp>
              <p:nvSpPr>
                <p:cNvPr id="14" name="Obdélník 13">
                  <a:extLst>
                    <a:ext uri="{FF2B5EF4-FFF2-40B4-BE49-F238E27FC236}">
                      <a16:creationId xmlns:a16="http://schemas.microsoft.com/office/drawing/2014/main" id="{E8FC1331-D0E3-6EB9-44F2-71C7F11E5E2E}"/>
                    </a:ext>
                  </a:extLst>
                </p:cNvPr>
                <p:cNvSpPr/>
                <p:nvPr/>
              </p:nvSpPr>
              <p:spPr>
                <a:xfrm>
                  <a:off x="1433408" y="771176"/>
                  <a:ext cx="530756" cy="5082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cs-CZ"/>
                </a:p>
              </p:txBody>
            </p:sp>
            <p:grpSp>
              <p:nvGrpSpPr>
                <p:cNvPr id="15" name="Skupina 14">
                  <a:extLst>
                    <a:ext uri="{FF2B5EF4-FFF2-40B4-BE49-F238E27FC236}">
                      <a16:creationId xmlns:a16="http://schemas.microsoft.com/office/drawing/2014/main" id="{8D0F9471-23DC-445E-E201-87E0E06BA19D}"/>
                    </a:ext>
                  </a:extLst>
                </p:cNvPr>
                <p:cNvGrpSpPr/>
                <p:nvPr/>
              </p:nvGrpSpPr>
              <p:grpSpPr>
                <a:xfrm>
                  <a:off x="1433408" y="617417"/>
                  <a:ext cx="5421680" cy="2552427"/>
                  <a:chOff x="1433408" y="617417"/>
                  <a:chExt cx="5421680" cy="2552427"/>
                </a:xfrm>
              </p:grpSpPr>
              <p:grpSp>
                <p:nvGrpSpPr>
                  <p:cNvPr id="16" name="Skupina 15">
                    <a:extLst>
                      <a:ext uri="{FF2B5EF4-FFF2-40B4-BE49-F238E27FC236}">
                        <a16:creationId xmlns:a16="http://schemas.microsoft.com/office/drawing/2014/main" id="{690A3BB8-9EB5-8F75-2C36-CB6EF45529D7}"/>
                      </a:ext>
                    </a:extLst>
                  </p:cNvPr>
                  <p:cNvGrpSpPr/>
                  <p:nvPr/>
                </p:nvGrpSpPr>
                <p:grpSpPr>
                  <a:xfrm>
                    <a:off x="1433408" y="617417"/>
                    <a:ext cx="5421680" cy="2552427"/>
                    <a:chOff x="1433408" y="617417"/>
                    <a:chExt cx="5421680" cy="2552427"/>
                  </a:xfrm>
                </p:grpSpPr>
                <p:cxnSp>
                  <p:nvCxnSpPr>
                    <p:cNvPr id="23" name="Přímá spojovací šipka 22">
                      <a:extLst>
                        <a:ext uri="{FF2B5EF4-FFF2-40B4-BE49-F238E27FC236}">
                          <a16:creationId xmlns:a16="http://schemas.microsoft.com/office/drawing/2014/main" id="{FBFB4548-BF39-F30D-9E91-5120E5C5014F}"/>
                        </a:ext>
                      </a:extLst>
                    </p:cNvPr>
                    <p:cNvCxnSpPr>
                      <a:cxnSpLocks/>
                    </p:cNvCxnSpPr>
                    <p:nvPr/>
                  </p:nvCxnSpPr>
                  <p:spPr>
                    <a:xfrm flipV="1">
                      <a:off x="1777089" y="2839684"/>
                      <a:ext cx="393431" cy="2602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Pěticípá hvězda 23">
                      <a:extLst>
                        <a:ext uri="{FF2B5EF4-FFF2-40B4-BE49-F238E27FC236}">
                          <a16:creationId xmlns:a16="http://schemas.microsoft.com/office/drawing/2014/main" id="{F4E2A8EA-387E-353B-9977-30C220B8AA76}"/>
                        </a:ext>
                      </a:extLst>
                    </p:cNvPr>
                    <p:cNvSpPr/>
                    <p:nvPr/>
                  </p:nvSpPr>
                  <p:spPr>
                    <a:xfrm>
                      <a:off x="2024925" y="617417"/>
                      <a:ext cx="216000" cy="2160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sp>
                  <p:nvSpPr>
                    <p:cNvPr id="25" name="Pěticípá hvězda 24">
                      <a:extLst>
                        <a:ext uri="{FF2B5EF4-FFF2-40B4-BE49-F238E27FC236}">
                          <a16:creationId xmlns:a16="http://schemas.microsoft.com/office/drawing/2014/main" id="{0E9D04EB-F753-72ED-6045-85CDC07D725D}"/>
                        </a:ext>
                      </a:extLst>
                    </p:cNvPr>
                    <p:cNvSpPr/>
                    <p:nvPr/>
                  </p:nvSpPr>
                  <p:spPr>
                    <a:xfrm>
                      <a:off x="2703865" y="2212191"/>
                      <a:ext cx="216000" cy="2160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sp>
                  <p:nvSpPr>
                    <p:cNvPr id="26" name="Pěticípá hvězda 25">
                      <a:extLst>
                        <a:ext uri="{FF2B5EF4-FFF2-40B4-BE49-F238E27FC236}">
                          <a16:creationId xmlns:a16="http://schemas.microsoft.com/office/drawing/2014/main" id="{40956848-7670-2D01-1CEB-DBFA22827DF6}"/>
                        </a:ext>
                      </a:extLst>
                    </p:cNvPr>
                    <p:cNvSpPr/>
                    <p:nvPr/>
                  </p:nvSpPr>
                  <p:spPr>
                    <a:xfrm>
                      <a:off x="6282217" y="640923"/>
                      <a:ext cx="216000" cy="2160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sp>
                  <p:nvSpPr>
                    <p:cNvPr id="27" name="Pěticípá hvězda 26">
                      <a:extLst>
                        <a:ext uri="{FF2B5EF4-FFF2-40B4-BE49-F238E27FC236}">
                          <a16:creationId xmlns:a16="http://schemas.microsoft.com/office/drawing/2014/main" id="{27767876-AA99-D4B0-386F-B1A61B87196A}"/>
                        </a:ext>
                      </a:extLst>
                    </p:cNvPr>
                    <p:cNvSpPr/>
                    <p:nvPr/>
                  </p:nvSpPr>
                  <p:spPr>
                    <a:xfrm>
                      <a:off x="5640872" y="2212191"/>
                      <a:ext cx="216000" cy="216000"/>
                    </a:xfrm>
                    <a:prstGeom prst="star5">
                      <a:avLst>
                        <a:gd name="adj" fmla="val 19098"/>
                        <a:gd name="hf" fmla="val 105146"/>
                        <a:gd name="vf" fmla="val 1105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sp>
                  <p:nvSpPr>
                    <p:cNvPr id="28" name="Pěticípá hvězda 27">
                      <a:extLst>
                        <a:ext uri="{FF2B5EF4-FFF2-40B4-BE49-F238E27FC236}">
                          <a16:creationId xmlns:a16="http://schemas.microsoft.com/office/drawing/2014/main" id="{48B70727-48D8-21F0-F30C-CB042FE90647}"/>
                        </a:ext>
                      </a:extLst>
                    </p:cNvPr>
                    <p:cNvSpPr/>
                    <p:nvPr/>
                  </p:nvSpPr>
                  <p:spPr>
                    <a:xfrm>
                      <a:off x="3396726" y="617417"/>
                      <a:ext cx="216000" cy="216000"/>
                    </a:xfrm>
                    <a:prstGeom prst="star5">
                      <a:avLst>
                        <a:gd name="adj" fmla="val 19098"/>
                        <a:gd name="hf" fmla="val 105146"/>
                        <a:gd name="vf" fmla="val 1105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sp>
                  <p:nvSpPr>
                    <p:cNvPr id="29" name="TextovéPole 10">
                      <a:extLst>
                        <a:ext uri="{FF2B5EF4-FFF2-40B4-BE49-F238E27FC236}">
                          <a16:creationId xmlns:a16="http://schemas.microsoft.com/office/drawing/2014/main" id="{EE19AF39-9A4C-456A-2E8A-F871411C03B1}"/>
                        </a:ext>
                      </a:extLst>
                    </p:cNvPr>
                    <p:cNvSpPr txBox="1"/>
                    <p:nvPr/>
                  </p:nvSpPr>
                  <p:spPr>
                    <a:xfrm>
                      <a:off x="4749683" y="1058638"/>
                      <a:ext cx="794316" cy="436884"/>
                    </a:xfrm>
                    <a:prstGeom prst="rect">
                      <a:avLst/>
                    </a:prstGeom>
                    <a:noFill/>
                    <a:ln>
                      <a:noFill/>
                    </a:ln>
                  </p:spPr>
                  <p:txBody>
                    <a:bodyPr wrap="square" rtlCol="0">
                      <a:noAutofit/>
                    </a:bodyPr>
                    <a:lstStyle/>
                    <a:p>
                      <a:pPr algn="ctr">
                        <a:lnSpc>
                          <a:spcPct val="120000"/>
                        </a:lnSpc>
                        <a:spcAft>
                          <a:spcPts val="1200"/>
                        </a:spcAft>
                      </a:pPr>
                      <a:r>
                        <a:rPr lang="cs-CZ"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I-3</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1200"/>
                        </a:spcAft>
                      </a:pP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grpSp>
                  <p:nvGrpSpPr>
                    <p:cNvPr id="30" name="Skupina 29">
                      <a:extLst>
                        <a:ext uri="{FF2B5EF4-FFF2-40B4-BE49-F238E27FC236}">
                          <a16:creationId xmlns:a16="http://schemas.microsoft.com/office/drawing/2014/main" id="{61EDD223-A1DA-FAF6-95E2-C3D5A4937A93}"/>
                        </a:ext>
                      </a:extLst>
                    </p:cNvPr>
                    <p:cNvGrpSpPr/>
                    <p:nvPr/>
                  </p:nvGrpSpPr>
                  <p:grpSpPr>
                    <a:xfrm>
                      <a:off x="1433408" y="753602"/>
                      <a:ext cx="5421680" cy="2416242"/>
                      <a:chOff x="1433408" y="753602"/>
                      <a:chExt cx="5421680" cy="2416242"/>
                    </a:xfrm>
                  </p:grpSpPr>
                  <p:grpSp>
                    <p:nvGrpSpPr>
                      <p:cNvPr id="31" name="Skupina 30">
                        <a:extLst>
                          <a:ext uri="{FF2B5EF4-FFF2-40B4-BE49-F238E27FC236}">
                            <a16:creationId xmlns:a16="http://schemas.microsoft.com/office/drawing/2014/main" id="{E2DF37E6-2115-1060-9827-4A1882CA83EB}"/>
                          </a:ext>
                        </a:extLst>
                      </p:cNvPr>
                      <p:cNvGrpSpPr/>
                      <p:nvPr/>
                    </p:nvGrpSpPr>
                    <p:grpSpPr>
                      <a:xfrm>
                        <a:off x="1433408" y="753602"/>
                        <a:ext cx="4848809" cy="2416242"/>
                        <a:chOff x="1433408" y="753602"/>
                        <a:chExt cx="4848809" cy="2416242"/>
                      </a:xfrm>
                    </p:grpSpPr>
                    <p:grpSp>
                      <p:nvGrpSpPr>
                        <p:cNvPr id="37" name="Skupina 36">
                          <a:extLst>
                            <a:ext uri="{FF2B5EF4-FFF2-40B4-BE49-F238E27FC236}">
                              <a16:creationId xmlns:a16="http://schemas.microsoft.com/office/drawing/2014/main" id="{4EFAFFFE-036B-B3D6-F30F-DCD56205F354}"/>
                            </a:ext>
                          </a:extLst>
                        </p:cNvPr>
                        <p:cNvGrpSpPr/>
                        <p:nvPr/>
                      </p:nvGrpSpPr>
                      <p:grpSpPr>
                        <a:xfrm>
                          <a:off x="1433408" y="753602"/>
                          <a:ext cx="4848809" cy="2416242"/>
                          <a:chOff x="1433408" y="753602"/>
                          <a:chExt cx="4848809" cy="2416242"/>
                        </a:xfrm>
                      </p:grpSpPr>
                      <p:grpSp>
                        <p:nvGrpSpPr>
                          <p:cNvPr id="39" name="Skupina 38">
                            <a:extLst>
                              <a:ext uri="{FF2B5EF4-FFF2-40B4-BE49-F238E27FC236}">
                                <a16:creationId xmlns:a16="http://schemas.microsoft.com/office/drawing/2014/main" id="{4CC4CBB8-F46F-1705-C540-634D47BCD737}"/>
                              </a:ext>
                            </a:extLst>
                          </p:cNvPr>
                          <p:cNvGrpSpPr/>
                          <p:nvPr/>
                        </p:nvGrpSpPr>
                        <p:grpSpPr>
                          <a:xfrm>
                            <a:off x="1702869" y="1289037"/>
                            <a:ext cx="4312977" cy="1880807"/>
                            <a:chOff x="1702869" y="1289037"/>
                            <a:chExt cx="4312977" cy="1880807"/>
                          </a:xfrm>
                        </p:grpSpPr>
                        <p:cxnSp>
                          <p:nvCxnSpPr>
                            <p:cNvPr id="46" name="Přímá spojnice 45">
                              <a:extLst>
                                <a:ext uri="{FF2B5EF4-FFF2-40B4-BE49-F238E27FC236}">
                                  <a16:creationId xmlns:a16="http://schemas.microsoft.com/office/drawing/2014/main" id="{9239367D-CDCF-DDB8-92F4-32B55BEAE0BC}"/>
                                </a:ext>
                              </a:extLst>
                            </p:cNvPr>
                            <p:cNvCxnSpPr>
                              <a:cxnSpLocks/>
                            </p:cNvCxnSpPr>
                            <p:nvPr/>
                          </p:nvCxnSpPr>
                          <p:spPr>
                            <a:xfrm>
                              <a:off x="2437193" y="2006179"/>
                              <a:ext cx="0" cy="1163665"/>
                            </a:xfrm>
                            <a:prstGeom prst="line">
                              <a:avLst/>
                            </a:prstGeom>
                            <a:ln w="381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Přímá spojnice 46">
                              <a:extLst>
                                <a:ext uri="{FF2B5EF4-FFF2-40B4-BE49-F238E27FC236}">
                                  <a16:creationId xmlns:a16="http://schemas.microsoft.com/office/drawing/2014/main" id="{77AAA4F7-AFB8-997E-828E-9E325C0E7503}"/>
                                </a:ext>
                              </a:extLst>
                            </p:cNvPr>
                            <p:cNvCxnSpPr>
                              <a:cxnSpLocks/>
                            </p:cNvCxnSpPr>
                            <p:nvPr/>
                          </p:nvCxnSpPr>
                          <p:spPr>
                            <a:xfrm>
                              <a:off x="1702869" y="2003176"/>
                              <a:ext cx="1429365" cy="0"/>
                            </a:xfrm>
                            <a:prstGeom prst="line">
                              <a:avLst/>
                            </a:prstGeom>
                            <a:ln w="381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Přímá spojnice 47">
                              <a:extLst>
                                <a:ext uri="{FF2B5EF4-FFF2-40B4-BE49-F238E27FC236}">
                                  <a16:creationId xmlns:a16="http://schemas.microsoft.com/office/drawing/2014/main" id="{85058E93-E438-41B0-2681-007EE92777F3}"/>
                                </a:ext>
                              </a:extLst>
                            </p:cNvPr>
                            <p:cNvCxnSpPr>
                              <a:cxnSpLocks/>
                            </p:cNvCxnSpPr>
                            <p:nvPr/>
                          </p:nvCxnSpPr>
                          <p:spPr>
                            <a:xfrm>
                              <a:off x="3133329" y="1290455"/>
                              <a:ext cx="0" cy="698199"/>
                            </a:xfrm>
                            <a:prstGeom prst="line">
                              <a:avLst/>
                            </a:prstGeom>
                            <a:ln w="381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Přímá spojnice 48">
                              <a:extLst>
                                <a:ext uri="{FF2B5EF4-FFF2-40B4-BE49-F238E27FC236}">
                                  <a16:creationId xmlns:a16="http://schemas.microsoft.com/office/drawing/2014/main" id="{6D8A599A-6BE9-5C94-1F76-3C18B5BC896A}"/>
                                </a:ext>
                              </a:extLst>
                            </p:cNvPr>
                            <p:cNvCxnSpPr/>
                            <p:nvPr/>
                          </p:nvCxnSpPr>
                          <p:spPr>
                            <a:xfrm>
                              <a:off x="2442133" y="3169844"/>
                              <a:ext cx="2847802" cy="0"/>
                            </a:xfrm>
                            <a:prstGeom prst="line">
                              <a:avLst/>
                            </a:prstGeom>
                            <a:ln w="381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Přímá spojnice 49">
                              <a:extLst>
                                <a:ext uri="{FF2B5EF4-FFF2-40B4-BE49-F238E27FC236}">
                                  <a16:creationId xmlns:a16="http://schemas.microsoft.com/office/drawing/2014/main" id="{2B1A7396-77E3-596B-4789-AF31BB6BDF24}"/>
                                </a:ext>
                              </a:extLst>
                            </p:cNvPr>
                            <p:cNvCxnSpPr>
                              <a:cxnSpLocks/>
                            </p:cNvCxnSpPr>
                            <p:nvPr/>
                          </p:nvCxnSpPr>
                          <p:spPr>
                            <a:xfrm>
                              <a:off x="5284995" y="2006179"/>
                              <a:ext cx="0" cy="1163665"/>
                            </a:xfrm>
                            <a:prstGeom prst="line">
                              <a:avLst/>
                            </a:prstGeom>
                            <a:ln w="381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723403FC-7906-AC59-436F-F902287714C6}"/>
                                </a:ext>
                              </a:extLst>
                            </p:cNvPr>
                            <p:cNvCxnSpPr>
                              <a:cxnSpLocks/>
                            </p:cNvCxnSpPr>
                            <p:nvPr/>
                          </p:nvCxnSpPr>
                          <p:spPr>
                            <a:xfrm>
                              <a:off x="4585386" y="1289037"/>
                              <a:ext cx="0" cy="698199"/>
                            </a:xfrm>
                            <a:prstGeom prst="line">
                              <a:avLst/>
                            </a:prstGeom>
                            <a:ln w="38100" cap="sq">
                              <a:solidFill>
                                <a:schemeClr val="tx1"/>
                              </a:solidFill>
                              <a:miter lim="800000"/>
                            </a:ln>
                            <a:effectLst/>
                          </p:spPr>
                          <p:style>
                            <a:lnRef idx="1">
                              <a:schemeClr val="accent1"/>
                            </a:lnRef>
                            <a:fillRef idx="0">
                              <a:schemeClr val="accent1"/>
                            </a:fillRef>
                            <a:effectRef idx="0">
                              <a:schemeClr val="accent1"/>
                            </a:effectRef>
                            <a:fontRef idx="minor">
                              <a:schemeClr val="tx1"/>
                            </a:fontRef>
                          </p:style>
                        </p:cxnSp>
                        <p:cxnSp>
                          <p:nvCxnSpPr>
                            <p:cNvPr id="52" name="Přímá spojnice 51">
                              <a:extLst>
                                <a:ext uri="{FF2B5EF4-FFF2-40B4-BE49-F238E27FC236}">
                                  <a16:creationId xmlns:a16="http://schemas.microsoft.com/office/drawing/2014/main" id="{F9E97963-5D57-A954-2AD9-CA985F602D05}"/>
                                </a:ext>
                              </a:extLst>
                            </p:cNvPr>
                            <p:cNvCxnSpPr>
                              <a:cxnSpLocks/>
                            </p:cNvCxnSpPr>
                            <p:nvPr/>
                          </p:nvCxnSpPr>
                          <p:spPr>
                            <a:xfrm>
                              <a:off x="4586180" y="2003176"/>
                              <a:ext cx="1429365" cy="0"/>
                            </a:xfrm>
                            <a:prstGeom prst="line">
                              <a:avLst/>
                            </a:prstGeom>
                            <a:ln w="38100" cap="sq">
                              <a:solidFill>
                                <a:schemeClr val="tx1"/>
                              </a:solidFill>
                              <a:miter lim="800000"/>
                            </a:ln>
                            <a:effectLst/>
                          </p:spPr>
                          <p:style>
                            <a:lnRef idx="1">
                              <a:schemeClr val="accent1"/>
                            </a:lnRef>
                            <a:fillRef idx="0">
                              <a:schemeClr val="accent1"/>
                            </a:fillRef>
                            <a:effectRef idx="0">
                              <a:schemeClr val="accent1"/>
                            </a:effectRef>
                            <a:fontRef idx="minor">
                              <a:schemeClr val="tx1"/>
                            </a:fontRef>
                          </p:style>
                        </p:cxnSp>
                        <p:cxnSp>
                          <p:nvCxnSpPr>
                            <p:cNvPr id="53" name="Přímá spojnice 52">
                              <a:extLst>
                                <a:ext uri="{FF2B5EF4-FFF2-40B4-BE49-F238E27FC236}">
                                  <a16:creationId xmlns:a16="http://schemas.microsoft.com/office/drawing/2014/main" id="{2AD7D7EA-773F-2F28-D4EA-305B110AB035}"/>
                                </a:ext>
                              </a:extLst>
                            </p:cNvPr>
                            <p:cNvCxnSpPr>
                              <a:cxnSpLocks/>
                            </p:cNvCxnSpPr>
                            <p:nvPr/>
                          </p:nvCxnSpPr>
                          <p:spPr>
                            <a:xfrm>
                              <a:off x="6015846" y="1290455"/>
                              <a:ext cx="0" cy="697325"/>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40" name="Ovál 39">
                            <a:extLst>
                              <a:ext uri="{FF2B5EF4-FFF2-40B4-BE49-F238E27FC236}">
                                <a16:creationId xmlns:a16="http://schemas.microsoft.com/office/drawing/2014/main" id="{835C45E3-A044-C998-2775-980B841EBA22}"/>
                              </a:ext>
                            </a:extLst>
                          </p:cNvPr>
                          <p:cNvSpPr/>
                          <p:nvPr/>
                        </p:nvSpPr>
                        <p:spPr>
                          <a:xfrm>
                            <a:off x="2170520" y="2320191"/>
                            <a:ext cx="533345" cy="519493"/>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sp>
                        <p:nvSpPr>
                          <p:cNvPr id="41" name="Obdélník 40">
                            <a:extLst>
                              <a:ext uri="{FF2B5EF4-FFF2-40B4-BE49-F238E27FC236}">
                                <a16:creationId xmlns:a16="http://schemas.microsoft.com/office/drawing/2014/main" id="{EBF63B8D-5641-399D-6ED6-7C3E5EB723E3}"/>
                              </a:ext>
                            </a:extLst>
                          </p:cNvPr>
                          <p:cNvSpPr/>
                          <p:nvPr/>
                        </p:nvSpPr>
                        <p:spPr>
                          <a:xfrm>
                            <a:off x="5018322" y="2325096"/>
                            <a:ext cx="533345" cy="519493"/>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sp>
                        <p:nvSpPr>
                          <p:cNvPr id="42" name="Obdélník 41">
                            <a:extLst>
                              <a:ext uri="{FF2B5EF4-FFF2-40B4-BE49-F238E27FC236}">
                                <a16:creationId xmlns:a16="http://schemas.microsoft.com/office/drawing/2014/main" id="{FAF5AA73-E6C9-888B-1837-F35783198622}"/>
                              </a:ext>
                            </a:extLst>
                          </p:cNvPr>
                          <p:cNvSpPr/>
                          <p:nvPr/>
                        </p:nvSpPr>
                        <p:spPr>
                          <a:xfrm>
                            <a:off x="1433408" y="756439"/>
                            <a:ext cx="533345" cy="51949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sp>
                        <p:nvSpPr>
                          <p:cNvPr id="43" name="Obdélník 42">
                            <a:extLst>
                              <a:ext uri="{FF2B5EF4-FFF2-40B4-BE49-F238E27FC236}">
                                <a16:creationId xmlns:a16="http://schemas.microsoft.com/office/drawing/2014/main" id="{C1055DBD-DA1C-6DD7-D101-C7477FE74D92}"/>
                              </a:ext>
                            </a:extLst>
                          </p:cNvPr>
                          <p:cNvSpPr/>
                          <p:nvPr/>
                        </p:nvSpPr>
                        <p:spPr>
                          <a:xfrm>
                            <a:off x="4318713" y="753603"/>
                            <a:ext cx="533345" cy="51949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sp>
                        <p:nvSpPr>
                          <p:cNvPr id="44" name="Ovál 43">
                            <a:extLst>
                              <a:ext uri="{FF2B5EF4-FFF2-40B4-BE49-F238E27FC236}">
                                <a16:creationId xmlns:a16="http://schemas.microsoft.com/office/drawing/2014/main" id="{4E2869CB-0A1E-8BC8-A231-33F797BC6C8E}"/>
                              </a:ext>
                            </a:extLst>
                          </p:cNvPr>
                          <p:cNvSpPr/>
                          <p:nvPr/>
                        </p:nvSpPr>
                        <p:spPr>
                          <a:xfrm>
                            <a:off x="2865561" y="756440"/>
                            <a:ext cx="533345" cy="51949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sp>
                        <p:nvSpPr>
                          <p:cNvPr id="45" name="Ovál 44">
                            <a:extLst>
                              <a:ext uri="{FF2B5EF4-FFF2-40B4-BE49-F238E27FC236}">
                                <a16:creationId xmlns:a16="http://schemas.microsoft.com/office/drawing/2014/main" id="{6C587651-0CE2-064B-A8CC-B198EE9791C6}"/>
                              </a:ext>
                            </a:extLst>
                          </p:cNvPr>
                          <p:cNvSpPr/>
                          <p:nvPr/>
                        </p:nvSpPr>
                        <p:spPr>
                          <a:xfrm>
                            <a:off x="5748872" y="753602"/>
                            <a:ext cx="533345" cy="51949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a:p>
                        </p:txBody>
                      </p:sp>
                    </p:grpSp>
                    <p:cxnSp>
                      <p:nvCxnSpPr>
                        <p:cNvPr id="38" name="Přímá spojnice 37">
                          <a:extLst>
                            <a:ext uri="{FF2B5EF4-FFF2-40B4-BE49-F238E27FC236}">
                              <a16:creationId xmlns:a16="http://schemas.microsoft.com/office/drawing/2014/main" id="{26E79AB8-83BD-F633-6B14-111CB52A06B7}"/>
                            </a:ext>
                          </a:extLst>
                        </p:cNvPr>
                        <p:cNvCxnSpPr>
                          <a:cxnSpLocks/>
                        </p:cNvCxnSpPr>
                        <p:nvPr/>
                      </p:nvCxnSpPr>
                      <p:spPr>
                        <a:xfrm>
                          <a:off x="1701324" y="1281066"/>
                          <a:ext cx="0" cy="706511"/>
                        </a:xfrm>
                        <a:prstGeom prst="line">
                          <a:avLst/>
                        </a:prstGeom>
                        <a:ln w="381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ovéPole 13">
                        <a:extLst>
                          <a:ext uri="{FF2B5EF4-FFF2-40B4-BE49-F238E27FC236}">
                            <a16:creationId xmlns:a16="http://schemas.microsoft.com/office/drawing/2014/main" id="{8AAEEA2C-529A-4BD3-76BC-BB9B6B993678}"/>
                          </a:ext>
                        </a:extLst>
                      </p:cNvPr>
                      <p:cNvSpPr txBox="1"/>
                      <p:nvPr/>
                    </p:nvSpPr>
                    <p:spPr>
                      <a:xfrm>
                        <a:off x="2653009" y="2600595"/>
                        <a:ext cx="743506" cy="436884"/>
                      </a:xfrm>
                      <a:prstGeom prst="rect">
                        <a:avLst/>
                      </a:prstGeom>
                      <a:noFill/>
                      <a:ln>
                        <a:noFill/>
                      </a:ln>
                    </p:spPr>
                    <p:txBody>
                      <a:bodyPr wrap="square" rtlCol="0">
                        <a:noAutofit/>
                      </a:bodyPr>
                      <a:lstStyle/>
                      <a:p>
                        <a:pPr algn="ctr">
                          <a:lnSpc>
                            <a:spcPct val="120000"/>
                          </a:lnSpc>
                          <a:spcAft>
                            <a:spcPts val="1200"/>
                          </a:spcAft>
                        </a:pPr>
                        <a:r>
                          <a:rPr lang="cs-CZ"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II-1</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1200"/>
                          </a:spcAft>
                        </a:pP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3" name="TextovéPole 14">
                        <a:extLst>
                          <a:ext uri="{FF2B5EF4-FFF2-40B4-BE49-F238E27FC236}">
                            <a16:creationId xmlns:a16="http://schemas.microsoft.com/office/drawing/2014/main" id="{91589C12-75A1-AD4D-1A5C-2C4C2C428117}"/>
                          </a:ext>
                        </a:extLst>
                      </p:cNvPr>
                      <p:cNvSpPr txBox="1"/>
                      <p:nvPr/>
                    </p:nvSpPr>
                    <p:spPr>
                      <a:xfrm>
                        <a:off x="5441474" y="2618809"/>
                        <a:ext cx="1065290" cy="436884"/>
                      </a:xfrm>
                      <a:prstGeom prst="rect">
                        <a:avLst/>
                      </a:prstGeom>
                      <a:noFill/>
                      <a:ln>
                        <a:noFill/>
                      </a:ln>
                    </p:spPr>
                    <p:txBody>
                      <a:bodyPr wrap="square" rtlCol="0">
                        <a:noAutofit/>
                      </a:bodyPr>
                      <a:lstStyle/>
                      <a:p>
                        <a:pPr algn="ctr">
                          <a:lnSpc>
                            <a:spcPct val="120000"/>
                          </a:lnSpc>
                          <a:spcAft>
                            <a:spcPts val="1200"/>
                          </a:spcAft>
                        </a:pPr>
                        <a:r>
                          <a:rPr lang="cs-CZ"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II-2</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TextovéPole 15">
                        <a:extLst>
                          <a:ext uri="{FF2B5EF4-FFF2-40B4-BE49-F238E27FC236}">
                            <a16:creationId xmlns:a16="http://schemas.microsoft.com/office/drawing/2014/main" id="{486E53B1-C1C4-FADD-FEC0-089BE4938C49}"/>
                          </a:ext>
                        </a:extLst>
                      </p:cNvPr>
                      <p:cNvSpPr txBox="1"/>
                      <p:nvPr/>
                    </p:nvSpPr>
                    <p:spPr>
                      <a:xfrm>
                        <a:off x="1847319" y="1088105"/>
                        <a:ext cx="739748" cy="436884"/>
                      </a:xfrm>
                      <a:prstGeom prst="rect">
                        <a:avLst/>
                      </a:prstGeom>
                      <a:noFill/>
                      <a:ln>
                        <a:noFill/>
                      </a:ln>
                    </p:spPr>
                    <p:txBody>
                      <a:bodyPr wrap="square" rtlCol="0">
                        <a:noAutofit/>
                      </a:bodyPr>
                      <a:lstStyle/>
                      <a:p>
                        <a:pPr algn="ctr">
                          <a:lnSpc>
                            <a:spcPct val="120000"/>
                          </a:lnSpc>
                          <a:spcAft>
                            <a:spcPts val="1200"/>
                          </a:spcAft>
                        </a:pPr>
                        <a:r>
                          <a:rPr lang="cs-CZ"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I-1</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TextovéPole 16">
                        <a:extLst>
                          <a:ext uri="{FF2B5EF4-FFF2-40B4-BE49-F238E27FC236}">
                            <a16:creationId xmlns:a16="http://schemas.microsoft.com/office/drawing/2014/main" id="{5C92009E-8971-BF53-8854-BD83F2EC127B}"/>
                          </a:ext>
                        </a:extLst>
                      </p:cNvPr>
                      <p:cNvSpPr txBox="1"/>
                      <p:nvPr/>
                    </p:nvSpPr>
                    <p:spPr>
                      <a:xfrm>
                        <a:off x="3313907" y="1082419"/>
                        <a:ext cx="692047" cy="436884"/>
                      </a:xfrm>
                      <a:prstGeom prst="rect">
                        <a:avLst/>
                      </a:prstGeom>
                      <a:noFill/>
                      <a:ln>
                        <a:noFill/>
                      </a:ln>
                    </p:spPr>
                    <p:txBody>
                      <a:bodyPr wrap="square" rtlCol="0">
                        <a:noAutofit/>
                      </a:bodyPr>
                      <a:lstStyle/>
                      <a:p>
                        <a:pPr algn="ctr">
                          <a:lnSpc>
                            <a:spcPct val="120000"/>
                          </a:lnSpc>
                          <a:spcAft>
                            <a:spcPts val="1200"/>
                          </a:spcAft>
                        </a:pPr>
                        <a:r>
                          <a:rPr lang="cs-CZ"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I-2</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TextovéPole 17">
                        <a:extLst>
                          <a:ext uri="{FF2B5EF4-FFF2-40B4-BE49-F238E27FC236}">
                            <a16:creationId xmlns:a16="http://schemas.microsoft.com/office/drawing/2014/main" id="{DC421F14-2DCA-64DC-7EE2-17EB19C7B1ED}"/>
                          </a:ext>
                        </a:extLst>
                      </p:cNvPr>
                      <p:cNvSpPr txBox="1"/>
                      <p:nvPr/>
                    </p:nvSpPr>
                    <p:spPr>
                      <a:xfrm>
                        <a:off x="6158440" y="1054652"/>
                        <a:ext cx="696648" cy="436884"/>
                      </a:xfrm>
                      <a:prstGeom prst="rect">
                        <a:avLst/>
                      </a:prstGeom>
                      <a:noFill/>
                      <a:ln>
                        <a:noFill/>
                      </a:ln>
                    </p:spPr>
                    <p:txBody>
                      <a:bodyPr wrap="square" rtlCol="0">
                        <a:noAutofit/>
                      </a:bodyPr>
                      <a:lstStyle/>
                      <a:p>
                        <a:pPr algn="ctr">
                          <a:lnSpc>
                            <a:spcPct val="120000"/>
                          </a:lnSpc>
                          <a:spcAft>
                            <a:spcPts val="1200"/>
                          </a:spcAft>
                        </a:pPr>
                        <a:r>
                          <a:rPr lang="cs-CZ"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I-4</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grpSp>
                <p:nvGrpSpPr>
                  <p:cNvPr id="17" name="Skupina 16">
                    <a:extLst>
                      <a:ext uri="{FF2B5EF4-FFF2-40B4-BE49-F238E27FC236}">
                        <a16:creationId xmlns:a16="http://schemas.microsoft.com/office/drawing/2014/main" id="{EC2487F6-A9E9-00EE-53B2-D8D99C0A5419}"/>
                      </a:ext>
                    </a:extLst>
                  </p:cNvPr>
                  <p:cNvGrpSpPr/>
                  <p:nvPr/>
                </p:nvGrpSpPr>
                <p:grpSpPr>
                  <a:xfrm>
                    <a:off x="2437193" y="2320191"/>
                    <a:ext cx="194656" cy="519493"/>
                    <a:chOff x="2437193" y="2320191"/>
                    <a:chExt cx="194656" cy="519493"/>
                  </a:xfrm>
                </p:grpSpPr>
                <p:cxnSp>
                  <p:nvCxnSpPr>
                    <p:cNvPr id="21" name="Přímá spojnice 20">
                      <a:extLst>
                        <a:ext uri="{FF2B5EF4-FFF2-40B4-BE49-F238E27FC236}">
                          <a16:creationId xmlns:a16="http://schemas.microsoft.com/office/drawing/2014/main" id="{78B04AB6-9EDF-FBF4-C5BD-1DD5946C6775}"/>
                        </a:ext>
                      </a:extLst>
                    </p:cNvPr>
                    <p:cNvCxnSpPr/>
                    <p:nvPr/>
                  </p:nvCxnSpPr>
                  <p:spPr>
                    <a:xfrm>
                      <a:off x="2437193" y="2320191"/>
                      <a:ext cx="0" cy="5194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22" name="Rukopis 21">
                          <a:extLst>
                            <a:ext uri="{FF2B5EF4-FFF2-40B4-BE49-F238E27FC236}">
                              <a16:creationId xmlns:a16="http://schemas.microsoft.com/office/drawing/2014/main" id="{2EDFED93-BBCC-2384-BC62-6818C5F4D27C}"/>
                            </a:ext>
                          </a:extLst>
                        </p14:cNvPr>
                        <p14:cNvContentPartPr/>
                        <p14:nvPr/>
                      </p14:nvContentPartPr>
                      <p14:xfrm>
                        <a:off x="2477769" y="2381387"/>
                        <a:ext cx="154080" cy="407160"/>
                      </p14:xfrm>
                    </p:contentPart>
                  </mc:Choice>
                  <mc:Fallback xmlns="">
                    <p:pic>
                      <p:nvPicPr>
                        <p:cNvPr id="22" name="Rukopis 21">
                          <a:extLst>
                            <a:ext uri="{FF2B5EF4-FFF2-40B4-BE49-F238E27FC236}">
                              <a16:creationId xmlns:a16="http://schemas.microsoft.com/office/drawing/2014/main" id="{2EDFED93-BBCC-2384-BC62-6818C5F4D27C}"/>
                            </a:ext>
                          </a:extLst>
                        </p:cNvPr>
                        <p:cNvPicPr/>
                        <p:nvPr/>
                      </p:nvPicPr>
                      <p:blipFill>
                        <a:blip r:embed="rId4"/>
                        <a:stretch>
                          <a:fillRect/>
                        </a:stretch>
                      </p:blipFill>
                      <p:spPr>
                        <a:xfrm>
                          <a:off x="2441853" y="2344772"/>
                          <a:ext cx="225553" cy="480024"/>
                        </a:xfrm>
                        <a:prstGeom prst="rect">
                          <a:avLst/>
                        </a:prstGeom>
                      </p:spPr>
                    </p:pic>
                  </mc:Fallback>
                </mc:AlternateContent>
              </p:grpSp>
              <p:cxnSp>
                <p:nvCxnSpPr>
                  <p:cNvPr id="18" name="Přímá spojnice 17">
                    <a:extLst>
                      <a:ext uri="{FF2B5EF4-FFF2-40B4-BE49-F238E27FC236}">
                        <a16:creationId xmlns:a16="http://schemas.microsoft.com/office/drawing/2014/main" id="{7857F518-F41C-386E-53E6-99A7F76BB18A}"/>
                      </a:ext>
                    </a:extLst>
                  </p:cNvPr>
                  <p:cNvCxnSpPr/>
                  <p:nvPr/>
                </p:nvCxnSpPr>
                <p:spPr>
                  <a:xfrm>
                    <a:off x="6028794" y="744813"/>
                    <a:ext cx="0" cy="5194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DF2B85CD-2FB0-9F2E-325C-0A527B3D123D}"/>
                      </a:ext>
                    </a:extLst>
                  </p:cNvPr>
                  <p:cNvCxnSpPr/>
                  <p:nvPr/>
                </p:nvCxnSpPr>
                <p:spPr>
                  <a:xfrm flipV="1">
                    <a:off x="5018322" y="2320191"/>
                    <a:ext cx="533345" cy="5194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20" name="Rukopis 19">
                        <a:extLst>
                          <a:ext uri="{FF2B5EF4-FFF2-40B4-BE49-F238E27FC236}">
                            <a16:creationId xmlns:a16="http://schemas.microsoft.com/office/drawing/2014/main" id="{BA45A35E-410E-64F8-A349-D7FF25B852BF}"/>
                          </a:ext>
                        </a:extLst>
                      </p14:cNvPr>
                      <p14:cNvContentPartPr/>
                      <p14:nvPr/>
                    </p14:nvContentPartPr>
                    <p14:xfrm>
                      <a:off x="5108819" y="2413029"/>
                      <a:ext cx="408960" cy="405360"/>
                    </p14:xfrm>
                  </p:contentPart>
                </mc:Choice>
                <mc:Fallback xmlns="">
                  <p:pic>
                    <p:nvPicPr>
                      <p:cNvPr id="20" name="Rukopis 19">
                        <a:extLst>
                          <a:ext uri="{FF2B5EF4-FFF2-40B4-BE49-F238E27FC236}">
                            <a16:creationId xmlns:a16="http://schemas.microsoft.com/office/drawing/2014/main" id="{BA45A35E-410E-64F8-A349-D7FF25B852BF}"/>
                          </a:ext>
                        </a:extLst>
                      </p:cNvPr>
                      <p:cNvPicPr/>
                      <p:nvPr/>
                    </p:nvPicPr>
                    <p:blipFill>
                      <a:blip r:embed="rId6"/>
                      <a:stretch>
                        <a:fillRect/>
                      </a:stretch>
                    </p:blipFill>
                    <p:spPr>
                      <a:xfrm>
                        <a:off x="5073008" y="2376378"/>
                        <a:ext cx="480224" cy="478295"/>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7">
                <p14:nvContentPartPr>
                  <p14:cNvPr id="13" name="Rukopis 12">
                    <a:extLst>
                      <a:ext uri="{FF2B5EF4-FFF2-40B4-BE49-F238E27FC236}">
                        <a16:creationId xmlns:a16="http://schemas.microsoft.com/office/drawing/2014/main" id="{5ACB5913-9972-58B0-3E8E-6C40CD53CAFC}"/>
                      </a:ext>
                    </a:extLst>
                  </p14:cNvPr>
                  <p14:cNvContentPartPr/>
                  <p14:nvPr/>
                </p14:nvContentPartPr>
                <p14:xfrm>
                  <a:off x="6073617" y="821076"/>
                  <a:ext cx="148680" cy="408600"/>
                </p14:xfrm>
              </p:contentPart>
            </mc:Choice>
            <mc:Fallback xmlns="">
              <p:pic>
                <p:nvPicPr>
                  <p:cNvPr id="13" name="Rukopis 12">
                    <a:extLst>
                      <a:ext uri="{FF2B5EF4-FFF2-40B4-BE49-F238E27FC236}">
                        <a16:creationId xmlns:a16="http://schemas.microsoft.com/office/drawing/2014/main" id="{5ACB5913-9972-58B0-3E8E-6C40CD53CAFC}"/>
                      </a:ext>
                    </a:extLst>
                  </p:cNvPr>
                  <p:cNvPicPr/>
                  <p:nvPr/>
                </p:nvPicPr>
                <p:blipFill>
                  <a:blip r:embed="rId8"/>
                  <a:stretch>
                    <a:fillRect/>
                  </a:stretch>
                </p:blipFill>
                <p:spPr>
                  <a:xfrm>
                    <a:off x="6037790" y="784397"/>
                    <a:ext cx="219975" cy="481590"/>
                  </a:xfrm>
                  <a:prstGeom prst="rect">
                    <a:avLst/>
                  </a:prstGeom>
                </p:spPr>
              </p:pic>
            </mc:Fallback>
          </mc:AlternateContent>
        </p:grpSp>
      </p:grpSp>
    </p:spTree>
    <p:extLst>
      <p:ext uri="{BB962C8B-B14F-4D97-AF65-F5344CB8AC3E}">
        <p14:creationId xmlns:p14="http://schemas.microsoft.com/office/powerpoint/2010/main" val="2636875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4F2642-98DA-1B2F-986D-200D1B0E66E1}"/>
              </a:ext>
            </a:extLst>
          </p:cNvPr>
          <p:cNvSpPr>
            <a:spLocks noGrp="1"/>
          </p:cNvSpPr>
          <p:nvPr>
            <p:ph type="title"/>
          </p:nvPr>
        </p:nvSpPr>
        <p:spPr/>
        <p:txBody>
          <a:bodyPr/>
          <a:lstStyle/>
          <a:p>
            <a:pPr algn="ctr"/>
            <a:r>
              <a:rPr lang="cs-CZ" b="1">
                <a:solidFill>
                  <a:srgbClr val="C00000"/>
                </a:solidFill>
              </a:rPr>
              <a:t>Závěr kazuistiky</a:t>
            </a:r>
            <a:endParaRPr lang="cs-CZ" b="1" dirty="0">
              <a:solidFill>
                <a:srgbClr val="C00000"/>
              </a:solidFill>
            </a:endParaRPr>
          </a:p>
        </p:txBody>
      </p:sp>
      <p:sp>
        <p:nvSpPr>
          <p:cNvPr id="3" name="Zástupný obsah 2">
            <a:extLst>
              <a:ext uri="{FF2B5EF4-FFF2-40B4-BE49-F238E27FC236}">
                <a16:creationId xmlns:a16="http://schemas.microsoft.com/office/drawing/2014/main" id="{6D2E4469-DD6B-371C-83D1-DA4D268A87E7}"/>
              </a:ext>
            </a:extLst>
          </p:cNvPr>
          <p:cNvSpPr>
            <a:spLocks noGrp="1"/>
          </p:cNvSpPr>
          <p:nvPr>
            <p:ph idx="1"/>
          </p:nvPr>
        </p:nvSpPr>
        <p:spPr>
          <a:xfrm>
            <a:off x="1239163" y="1854744"/>
            <a:ext cx="12003577" cy="4880178"/>
          </a:xfrm>
        </p:spPr>
        <p:txBody>
          <a:bodyPr>
            <a:normAutofit/>
          </a:bodyPr>
          <a:lstStyle/>
          <a:p>
            <a:pPr>
              <a:lnSpc>
                <a:spcPct val="100000"/>
              </a:lnSpc>
            </a:pPr>
            <a:r>
              <a:rPr lang="cs-CZ" sz="2400" dirty="0"/>
              <a:t>u čtyř z pěti pacientů – různé mutace pro talasémii</a:t>
            </a:r>
          </a:p>
          <a:p>
            <a:pPr>
              <a:lnSpc>
                <a:spcPct val="100000"/>
              </a:lnSpc>
            </a:pPr>
            <a:r>
              <a:rPr lang="cs-CZ" sz="2400" dirty="0"/>
              <a:t>probandka (II-1) s partnerem (II-2) – </a:t>
            </a:r>
            <a:r>
              <a:rPr lang="cs-CZ" sz="2400" dirty="0">
                <a:solidFill>
                  <a:srgbClr val="C00000"/>
                </a:solidFill>
              </a:rPr>
              <a:t>zdravými přenašeči alel pro </a:t>
            </a:r>
            <a:r>
              <a:rPr lang="cs-CZ" sz="2400" dirty="0">
                <a:solidFill>
                  <a:srgbClr val="C00000"/>
                </a:solidFill>
                <a:effectLst/>
                <a:ea typeface="Calibri" panose="020F0502020204030204" pitchFamily="34" charset="0"/>
                <a:cs typeface="Times New Roman" panose="02020603050405020304" pitchFamily="18" charset="0"/>
                <a:sym typeface="Symbol" pitchFamily="2" charset="2"/>
              </a:rPr>
              <a:t>-</a:t>
            </a:r>
            <a:r>
              <a:rPr lang="cs-CZ" sz="2400" dirty="0">
                <a:solidFill>
                  <a:srgbClr val="C00000"/>
                </a:solidFill>
              </a:rPr>
              <a:t> a </a:t>
            </a:r>
            <a:r>
              <a:rPr lang="cs-CZ" sz="2400" dirty="0">
                <a:solidFill>
                  <a:srgbClr val="C00000"/>
                </a:solidFill>
                <a:effectLst/>
                <a:ea typeface="Calibri" panose="020F0502020204030204" pitchFamily="34" charset="0"/>
                <a:cs typeface="Times New Roman" panose="02020603050405020304" pitchFamily="18" charset="0"/>
                <a:sym typeface="Symbol" pitchFamily="2" charset="2"/>
              </a:rPr>
              <a:t>-</a:t>
            </a:r>
            <a:r>
              <a:rPr lang="cs-CZ" sz="2400" dirty="0">
                <a:solidFill>
                  <a:srgbClr val="C00000"/>
                </a:solidFill>
              </a:rPr>
              <a:t>talasémii</a:t>
            </a:r>
          </a:p>
          <a:p>
            <a:pPr>
              <a:lnSpc>
                <a:spcPct val="100000"/>
              </a:lnSpc>
            </a:pPr>
            <a:r>
              <a:rPr lang="cs-CZ" sz="2400" dirty="0"/>
              <a:t>pro budoucí potomstvo:</a:t>
            </a:r>
          </a:p>
          <a:p>
            <a:pPr marL="0" indent="0">
              <a:lnSpc>
                <a:spcPct val="100000"/>
              </a:lnSpc>
              <a:buNone/>
            </a:pPr>
            <a:r>
              <a:rPr lang="cs-CZ" sz="2400" dirty="0"/>
              <a:t>                          - </a:t>
            </a:r>
            <a:r>
              <a:rPr lang="cs-CZ" sz="2400" dirty="0">
                <a:solidFill>
                  <a:srgbClr val="C00000"/>
                </a:solidFill>
              </a:rPr>
              <a:t>100% šance přenosu minimálně 1 talasemické alely</a:t>
            </a:r>
          </a:p>
          <a:p>
            <a:pPr marL="0" indent="0">
              <a:lnSpc>
                <a:spcPct val="100000"/>
              </a:lnSpc>
              <a:buNone/>
            </a:pPr>
            <a:r>
              <a:rPr lang="cs-CZ" sz="2400" dirty="0">
                <a:solidFill>
                  <a:srgbClr val="C00000"/>
                </a:solidFill>
              </a:rPr>
              <a:t>                          - 25% šance vzniku </a:t>
            </a:r>
            <a:r>
              <a:rPr lang="cs-CZ" sz="2400" dirty="0">
                <a:solidFill>
                  <a:srgbClr val="C00000"/>
                </a:solidFill>
                <a:effectLst/>
                <a:ea typeface="Calibri" panose="020F0502020204030204" pitchFamily="34" charset="0"/>
                <a:cs typeface="Times New Roman" panose="02020603050405020304" pitchFamily="18" charset="0"/>
                <a:sym typeface="Symbol" pitchFamily="2" charset="2"/>
              </a:rPr>
              <a:t></a:t>
            </a:r>
            <a:r>
              <a:rPr lang="cs-CZ" sz="2400" baseline="30000" dirty="0">
                <a:solidFill>
                  <a:srgbClr val="C00000"/>
                </a:solidFill>
                <a:ea typeface="Calibri" panose="020F0502020204030204" pitchFamily="34" charset="0"/>
                <a:cs typeface="Times New Roman" panose="02020603050405020304" pitchFamily="18" charset="0"/>
                <a:sym typeface="Symbol" pitchFamily="2" charset="2"/>
              </a:rPr>
              <a:t>+</a:t>
            </a:r>
            <a:r>
              <a:rPr lang="cs-CZ" sz="2400" dirty="0">
                <a:solidFill>
                  <a:srgbClr val="C00000"/>
                </a:solidFill>
                <a:ea typeface="Calibri" panose="020F0502020204030204" pitchFamily="34" charset="0"/>
                <a:cs typeface="Times New Roman" panose="02020603050405020304" pitchFamily="18" charset="0"/>
                <a:sym typeface="Symbol" pitchFamily="2" charset="2"/>
              </a:rPr>
              <a:t>-/</a:t>
            </a:r>
            <a:r>
              <a:rPr lang="cs-CZ" sz="2400" dirty="0">
                <a:solidFill>
                  <a:srgbClr val="C00000"/>
                </a:solidFill>
                <a:effectLst/>
                <a:ea typeface="Calibri" panose="020F0502020204030204" pitchFamily="34" charset="0"/>
                <a:cs typeface="Times New Roman" panose="02020603050405020304" pitchFamily="18" charset="0"/>
                <a:sym typeface="Symbol" pitchFamily="2" charset="2"/>
              </a:rPr>
              <a:t> </a:t>
            </a:r>
            <a:r>
              <a:rPr lang="cs-CZ" sz="2400" baseline="30000" dirty="0">
                <a:solidFill>
                  <a:srgbClr val="C00000"/>
                </a:solidFill>
                <a:effectLst/>
                <a:ea typeface="Calibri" panose="020F0502020204030204" pitchFamily="34" charset="0"/>
                <a:cs typeface="Times New Roman" panose="02020603050405020304" pitchFamily="18" charset="0"/>
                <a:sym typeface="Symbol" pitchFamily="2" charset="2"/>
              </a:rPr>
              <a:t>0</a:t>
            </a:r>
            <a:r>
              <a:rPr lang="cs-CZ" sz="2400" dirty="0">
                <a:solidFill>
                  <a:srgbClr val="C00000"/>
                </a:solidFill>
                <a:effectLst/>
                <a:ea typeface="Calibri" panose="020F0502020204030204" pitchFamily="34" charset="0"/>
                <a:cs typeface="Times New Roman" panose="02020603050405020304" pitchFamily="18" charset="0"/>
                <a:sym typeface="Symbol" pitchFamily="2" charset="2"/>
              </a:rPr>
              <a:t>-talasémie </a:t>
            </a:r>
          </a:p>
          <a:p>
            <a:pPr>
              <a:lnSpc>
                <a:spcPct val="100000"/>
              </a:lnSpc>
            </a:pPr>
            <a:r>
              <a:rPr lang="cs-CZ" sz="2400" dirty="0">
                <a:cs typeface="Times New Roman" panose="02020603050405020304" pitchFamily="18" charset="0"/>
                <a:sym typeface="Symbol" pitchFamily="2" charset="2"/>
              </a:rPr>
              <a:t>doporučeno podstoupení IVF (pro průkaz </a:t>
            </a:r>
            <a:r>
              <a:rPr lang="cs-CZ" sz="2400" dirty="0"/>
              <a:t>variant v </a:t>
            </a:r>
            <a:r>
              <a:rPr lang="cs-CZ" sz="2400" i="1" dirty="0"/>
              <a:t>HBB</a:t>
            </a:r>
            <a:r>
              <a:rPr lang="cs-CZ" sz="2400" dirty="0"/>
              <a:t> genu)</a:t>
            </a:r>
          </a:p>
          <a:p>
            <a:pPr>
              <a:lnSpc>
                <a:spcPct val="100000"/>
              </a:lnSpc>
            </a:pPr>
            <a:r>
              <a:rPr lang="cs-CZ" sz="2400" dirty="0">
                <a:cs typeface="Times New Roman" panose="02020603050405020304" pitchFamily="18" charset="0"/>
                <a:sym typeface="Symbol" pitchFamily="2" charset="2"/>
              </a:rPr>
              <a:t> preimplantační genetická diagnostika pro stanovení </a:t>
            </a:r>
            <a:r>
              <a:rPr lang="cs-CZ" sz="2400" dirty="0">
                <a:solidFill>
                  <a:srgbClr val="000000"/>
                </a:solidFill>
                <a:effectLst/>
                <a:ea typeface="Calibri" panose="020F0502020204030204" pitchFamily="34" charset="0"/>
              </a:rPr>
              <a:t>α-3,7 </a:t>
            </a:r>
            <a:r>
              <a:rPr lang="cs-CZ" sz="2400" dirty="0">
                <a:effectLst/>
                <a:ea typeface="Calibri" panose="020F0502020204030204" pitchFamily="34" charset="0"/>
              </a:rPr>
              <a:t>delece </a:t>
            </a:r>
            <a:r>
              <a:rPr lang="cs-CZ" sz="2400">
                <a:effectLst/>
                <a:ea typeface="Calibri" panose="020F0502020204030204" pitchFamily="34" charset="0"/>
              </a:rPr>
              <a:t>není nutná</a:t>
            </a:r>
            <a:endParaRPr lang="cs-CZ" sz="2400" dirty="0">
              <a:cs typeface="Times New Roman" panose="02020603050405020304" pitchFamily="18" charset="0"/>
              <a:sym typeface="Symbol" pitchFamily="2" charset="2"/>
            </a:endParaRPr>
          </a:p>
        </p:txBody>
      </p:sp>
    </p:spTree>
    <p:extLst>
      <p:ext uri="{BB962C8B-B14F-4D97-AF65-F5344CB8AC3E}">
        <p14:creationId xmlns:p14="http://schemas.microsoft.com/office/powerpoint/2010/main" val="3112105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891922" y="2018813"/>
            <a:ext cx="8640960" cy="4524315"/>
          </a:xfrm>
          <a:prstGeom prst="rect">
            <a:avLst/>
          </a:prstGeom>
          <a:noFill/>
          <a:ln>
            <a:noFill/>
          </a:ln>
        </p:spPr>
        <p:txBody>
          <a:bodyPr wrap="square" rtlCol="0">
            <a:spAutoFit/>
          </a:bodyPr>
          <a:lstStyle/>
          <a:p>
            <a:pPr marL="514350" indent="-514350">
              <a:buFont typeface="+mj-lt"/>
              <a:buAutoNum type="arabicPeriod"/>
            </a:pPr>
            <a:r>
              <a:rPr lang="cs-CZ" sz="3200" i="1" dirty="0" err="1"/>
              <a:t>Sangerovo</a:t>
            </a:r>
            <a:r>
              <a:rPr lang="cs-CZ" sz="3200" i="1" dirty="0"/>
              <a:t> </a:t>
            </a:r>
            <a:r>
              <a:rPr lang="cs-CZ" sz="3200" i="1" dirty="0" err="1"/>
              <a:t>sekvenování</a:t>
            </a:r>
            <a:endParaRPr lang="cs-CZ" sz="3200" i="1" dirty="0"/>
          </a:p>
          <a:p>
            <a:endParaRPr lang="cs-CZ" sz="3200" i="1" dirty="0"/>
          </a:p>
          <a:p>
            <a:pPr marL="0" lvl="1"/>
            <a:r>
              <a:rPr lang="cs-CZ" sz="3200" i="1">
                <a:solidFill>
                  <a:srgbClr val="C00000"/>
                </a:solidFill>
              </a:rPr>
              <a:t>2.  Panelové </a:t>
            </a:r>
            <a:r>
              <a:rPr lang="cs-CZ" sz="3200" i="1" dirty="0" err="1">
                <a:solidFill>
                  <a:srgbClr val="C00000"/>
                </a:solidFill>
              </a:rPr>
              <a:t>sekvenování</a:t>
            </a:r>
            <a:r>
              <a:rPr lang="cs-CZ" sz="3200" i="1" dirty="0">
                <a:solidFill>
                  <a:srgbClr val="C00000"/>
                </a:solidFill>
              </a:rPr>
              <a:t> – </a:t>
            </a:r>
            <a:r>
              <a:rPr lang="cs-CZ" sz="3200" i="1" dirty="0" err="1">
                <a:solidFill>
                  <a:srgbClr val="C00000"/>
                </a:solidFill>
              </a:rPr>
              <a:t>target</a:t>
            </a:r>
            <a:r>
              <a:rPr lang="cs-CZ" sz="3200" i="1" dirty="0">
                <a:solidFill>
                  <a:srgbClr val="C00000"/>
                </a:solidFill>
              </a:rPr>
              <a:t> NGS</a:t>
            </a:r>
          </a:p>
          <a:p>
            <a:pPr marL="0" lvl="1"/>
            <a:r>
              <a:rPr lang="cs-CZ" sz="3200" i="1" dirty="0"/>
              <a:t> </a:t>
            </a:r>
          </a:p>
          <a:p>
            <a:r>
              <a:rPr lang="cs-CZ" sz="3200" i="1"/>
              <a:t>3.  Celoexomové </a:t>
            </a:r>
            <a:r>
              <a:rPr lang="cs-CZ" sz="3200" i="1" dirty="0" err="1"/>
              <a:t>sekvenování</a:t>
            </a:r>
            <a:endParaRPr lang="cs-CZ" sz="3200" i="1" dirty="0"/>
          </a:p>
          <a:p>
            <a:pPr marL="514350" indent="-514350">
              <a:buFont typeface="+mj-lt"/>
              <a:buAutoNum type="arabicPeriod"/>
            </a:pPr>
            <a:endParaRPr lang="cs-CZ" sz="3200" i="1" dirty="0"/>
          </a:p>
          <a:p>
            <a:pPr marL="0" lvl="1"/>
            <a:r>
              <a:rPr lang="cs-CZ" sz="3200" i="1"/>
              <a:t>4.  Celogenomové </a:t>
            </a:r>
            <a:r>
              <a:rPr lang="cs-CZ" sz="3200" i="1" dirty="0" err="1"/>
              <a:t>sekvenování</a:t>
            </a:r>
            <a:r>
              <a:rPr lang="cs-CZ" sz="3200" i="1" dirty="0"/>
              <a:t> </a:t>
            </a:r>
          </a:p>
          <a:p>
            <a:pPr marL="514350" indent="-514350">
              <a:buFont typeface="+mj-lt"/>
              <a:buAutoNum type="arabicPeriod"/>
            </a:pPr>
            <a:endParaRPr lang="cs-CZ" sz="3200" i="1" dirty="0"/>
          </a:p>
          <a:p>
            <a:pPr marL="514350" indent="-514350">
              <a:buFont typeface="+mj-lt"/>
              <a:buAutoNum type="arabicPeriod"/>
            </a:pPr>
            <a:endParaRPr lang="cs-CZ" sz="3200" i="1" dirty="0"/>
          </a:p>
        </p:txBody>
      </p:sp>
      <p:sp>
        <p:nvSpPr>
          <p:cNvPr id="5" name="Nadpis 1"/>
          <p:cNvSpPr>
            <a:spLocks noGrp="1"/>
          </p:cNvSpPr>
          <p:nvPr>
            <p:ph type="title"/>
          </p:nvPr>
        </p:nvSpPr>
        <p:spPr>
          <a:xfrm>
            <a:off x="1177159" y="369198"/>
            <a:ext cx="9144000" cy="1143000"/>
          </a:xfrm>
          <a:noFill/>
          <a:ln>
            <a:noFill/>
          </a:ln>
        </p:spPr>
        <p:txBody>
          <a:bodyPr>
            <a:normAutofit/>
          </a:bodyPr>
          <a:lstStyle/>
          <a:p>
            <a:r>
              <a:rPr lang="cs-CZ" sz="3600" b="1" dirty="0" err="1">
                <a:solidFill>
                  <a:srgbClr val="C00000"/>
                </a:solidFill>
              </a:rPr>
              <a:t>Sekvenační</a:t>
            </a:r>
            <a:r>
              <a:rPr lang="cs-CZ" sz="3600" b="1" dirty="0">
                <a:solidFill>
                  <a:srgbClr val="C00000"/>
                </a:solidFill>
              </a:rPr>
              <a:t> metody analýzy DNA  </a:t>
            </a:r>
          </a:p>
        </p:txBody>
      </p:sp>
      <p:sp>
        <p:nvSpPr>
          <p:cNvPr id="3" name="Right Brace 2">
            <a:extLst>
              <a:ext uri="{FF2B5EF4-FFF2-40B4-BE49-F238E27FC236}">
                <a16:creationId xmlns:a16="http://schemas.microsoft.com/office/drawing/2014/main" id="{01621DBD-1C98-4768-A5AA-8535E2C8E224}"/>
              </a:ext>
            </a:extLst>
          </p:cNvPr>
          <p:cNvSpPr/>
          <p:nvPr/>
        </p:nvSpPr>
        <p:spPr>
          <a:xfrm>
            <a:off x="7194331" y="2018813"/>
            <a:ext cx="1008993" cy="37627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ovéPole 3">
            <a:extLst>
              <a:ext uri="{FF2B5EF4-FFF2-40B4-BE49-F238E27FC236}">
                <a16:creationId xmlns:a16="http://schemas.microsoft.com/office/drawing/2014/main" id="{6E6BC441-D17F-4267-AF2D-3AC0E997CED5}"/>
              </a:ext>
            </a:extLst>
          </p:cNvPr>
          <p:cNvSpPr txBox="1"/>
          <p:nvPr/>
        </p:nvSpPr>
        <p:spPr>
          <a:xfrm>
            <a:off x="8640961" y="2853576"/>
            <a:ext cx="2659117" cy="2585323"/>
          </a:xfrm>
          <a:prstGeom prst="rect">
            <a:avLst/>
          </a:prstGeom>
          <a:noFill/>
          <a:ln>
            <a:noFill/>
          </a:ln>
        </p:spPr>
        <p:txBody>
          <a:bodyPr wrap="square" rtlCol="0">
            <a:spAutoFit/>
          </a:bodyPr>
          <a:lstStyle/>
          <a:p>
            <a:r>
              <a:rPr lang="cs-CZ" sz="3600" i="1" dirty="0"/>
              <a:t>odhalení příčiny nejrůznějších nemocí</a:t>
            </a:r>
          </a:p>
          <a:p>
            <a:endParaRPr lang="cs-CZ" i="1" dirty="0"/>
          </a:p>
        </p:txBody>
      </p:sp>
      <p:pic>
        <p:nvPicPr>
          <p:cNvPr id="7" name="Obrázek 3">
            <a:extLst>
              <a:ext uri="{FF2B5EF4-FFF2-40B4-BE49-F238E27FC236}">
                <a16:creationId xmlns:a16="http://schemas.microsoft.com/office/drawing/2014/main" id="{20890BF5-4B1C-43F9-9740-6FC61C3CA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133" y="182910"/>
            <a:ext cx="3007680" cy="2105376"/>
          </a:xfrm>
          <a:prstGeom prst="rect">
            <a:avLst/>
          </a:prstGeom>
        </p:spPr>
      </p:pic>
    </p:spTree>
    <p:extLst>
      <p:ext uri="{BB962C8B-B14F-4D97-AF65-F5344CB8AC3E}">
        <p14:creationId xmlns:p14="http://schemas.microsoft.com/office/powerpoint/2010/main" val="1247814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3">
            <a:extLst>
              <a:ext uri="{FF2B5EF4-FFF2-40B4-BE49-F238E27FC236}">
                <a16:creationId xmlns:a16="http://schemas.microsoft.com/office/drawing/2014/main" id="{81F6B033-7774-48A7-B5D2-FE8FF6CA8CEC}"/>
              </a:ext>
            </a:extLst>
          </p:cNvPr>
          <p:cNvSpPr txBox="1">
            <a:spLocks/>
          </p:cNvSpPr>
          <p:nvPr/>
        </p:nvSpPr>
        <p:spPr>
          <a:xfrm>
            <a:off x="1443572" y="2301001"/>
            <a:ext cx="9850156" cy="45655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Tx/>
              <a:buChar char="-"/>
            </a:pPr>
            <a:r>
              <a:rPr lang="cs-CZ" sz="2000" b="1" i="1">
                <a:latin typeface="Arial" panose="020B0604020202020204" pitchFamily="34" charset="0"/>
                <a:cs typeface="Arial" panose="020B0604020202020204" pitchFamily="34" charset="0"/>
              </a:rPr>
              <a:t>HBOC </a:t>
            </a:r>
            <a:r>
              <a:rPr lang="cs-CZ" sz="2000" b="1" i="1" dirty="0">
                <a:latin typeface="Arial" panose="020B0604020202020204" pitchFamily="34" charset="0"/>
                <a:cs typeface="Arial" panose="020B0604020202020204" pitchFamily="34" charset="0"/>
              </a:rPr>
              <a:t>(</a:t>
            </a:r>
            <a:r>
              <a:rPr lang="cs-CZ" altLang="cs-CZ" sz="2000" b="1" i="1" dirty="0" err="1">
                <a:latin typeface="Arial" panose="020B0604020202020204" pitchFamily="34" charset="0"/>
                <a:cs typeface="Arial" panose="020B0604020202020204" pitchFamily="34" charset="0"/>
              </a:rPr>
              <a:t>Hereditary</a:t>
            </a:r>
            <a:r>
              <a:rPr lang="cs-CZ" altLang="cs-CZ" sz="2000" b="1" i="1" dirty="0">
                <a:latin typeface="Arial" panose="020B0604020202020204" pitchFamily="34" charset="0"/>
                <a:cs typeface="Arial" panose="020B0604020202020204" pitchFamily="34" charset="0"/>
              </a:rPr>
              <a:t> </a:t>
            </a:r>
            <a:r>
              <a:rPr lang="cs-CZ" altLang="cs-CZ" sz="2000" b="1" i="1" dirty="0" err="1">
                <a:latin typeface="Arial" panose="020B0604020202020204" pitchFamily="34" charset="0"/>
                <a:cs typeface="Arial" panose="020B0604020202020204" pitchFamily="34" charset="0"/>
              </a:rPr>
              <a:t>breast</a:t>
            </a:r>
            <a:r>
              <a:rPr lang="cs-CZ" altLang="cs-CZ" sz="2000" b="1" i="1" dirty="0">
                <a:latin typeface="Arial" panose="020B0604020202020204" pitchFamily="34" charset="0"/>
                <a:cs typeface="Arial" panose="020B0604020202020204" pitchFamily="34" charset="0"/>
              </a:rPr>
              <a:t> and </a:t>
            </a:r>
            <a:r>
              <a:rPr lang="cs-CZ" altLang="cs-CZ" sz="2000" b="1" i="1" dirty="0" err="1">
                <a:latin typeface="Arial" panose="020B0604020202020204" pitchFamily="34" charset="0"/>
                <a:cs typeface="Arial" panose="020B0604020202020204" pitchFamily="34" charset="0"/>
              </a:rPr>
              <a:t>ovarian</a:t>
            </a:r>
            <a:r>
              <a:rPr lang="cs-CZ" altLang="cs-CZ" sz="2000" b="1" i="1" dirty="0">
                <a:latin typeface="Arial" panose="020B0604020202020204" pitchFamily="34" charset="0"/>
                <a:cs typeface="Arial" panose="020B0604020202020204" pitchFamily="34" charset="0"/>
              </a:rPr>
              <a:t> </a:t>
            </a:r>
            <a:r>
              <a:rPr lang="cs-CZ" altLang="cs-CZ" sz="2000" b="1" i="1" dirty="0" err="1">
                <a:latin typeface="Arial" panose="020B0604020202020204" pitchFamily="34" charset="0"/>
                <a:cs typeface="Arial" panose="020B0604020202020204" pitchFamily="34" charset="0"/>
              </a:rPr>
              <a:t>cancer</a:t>
            </a:r>
            <a:r>
              <a:rPr lang="cs-CZ" altLang="cs-CZ" sz="2000" b="1" i="1" dirty="0">
                <a:latin typeface="Arial" panose="020B0604020202020204" pitchFamily="34" charset="0"/>
                <a:cs typeface="Arial" panose="020B0604020202020204" pitchFamily="34" charset="0"/>
              </a:rPr>
              <a:t>)</a:t>
            </a:r>
            <a:endParaRPr lang="cs-CZ" sz="2000" b="1" i="1" dirty="0">
              <a:latin typeface="Arial" panose="020B0604020202020204" pitchFamily="34" charset="0"/>
              <a:cs typeface="Arial" panose="020B0604020202020204" pitchFamily="34" charset="0"/>
            </a:endParaRPr>
          </a:p>
          <a:p>
            <a:pPr marL="285750" indent="-285750">
              <a:buFontTx/>
              <a:buChar char="-"/>
            </a:pPr>
            <a:r>
              <a:rPr lang="cs-CZ" altLang="cs-CZ" sz="2000" b="1" i="1" dirty="0">
                <a:latin typeface="Arial" panose="020B0604020202020204" pitchFamily="34" charset="0"/>
                <a:cs typeface="Arial" panose="020B0604020202020204" pitchFamily="34" charset="0"/>
              </a:rPr>
              <a:t>HNPCC/ Lynchův syndrom</a:t>
            </a:r>
          </a:p>
          <a:p>
            <a:pPr marL="285750" indent="-285750">
              <a:buFontTx/>
              <a:buChar char="-"/>
            </a:pPr>
            <a:r>
              <a:rPr lang="cs-CZ" altLang="cs-CZ" sz="2000" b="1" i="1" dirty="0">
                <a:latin typeface="Arial" panose="020B0604020202020204" pitchFamily="34" charset="0"/>
                <a:cs typeface="Arial" panose="020B0604020202020204" pitchFamily="34" charset="0"/>
              </a:rPr>
              <a:t>familiární adenomatózní polypóza</a:t>
            </a:r>
          </a:p>
          <a:p>
            <a:pPr marL="285750" indent="-285750">
              <a:buFontTx/>
              <a:buChar char="-"/>
            </a:pPr>
            <a:r>
              <a:rPr lang="cs-CZ" altLang="cs-CZ" sz="2000" b="1" i="1" dirty="0" err="1">
                <a:latin typeface="Arial" panose="020B0604020202020204" pitchFamily="34" charset="0"/>
                <a:cs typeface="Arial" panose="020B0604020202020204" pitchFamily="34" charset="0"/>
              </a:rPr>
              <a:t>neurofibromatóza</a:t>
            </a:r>
            <a:r>
              <a:rPr lang="cs-CZ" altLang="cs-CZ" sz="2000" b="1" i="1" dirty="0">
                <a:latin typeface="Arial" panose="020B0604020202020204" pitchFamily="34" charset="0"/>
                <a:cs typeface="Arial" panose="020B0604020202020204" pitchFamily="34" charset="0"/>
              </a:rPr>
              <a:t> 1. a 2. typu</a:t>
            </a:r>
          </a:p>
          <a:p>
            <a:pPr marL="285750" indent="-285750">
              <a:buFontTx/>
              <a:buChar char="-"/>
            </a:pPr>
            <a:r>
              <a:rPr lang="cs-CZ" altLang="cs-CZ" sz="2000" b="1" i="1" dirty="0" err="1">
                <a:latin typeface="Arial" panose="020B0604020202020204" pitchFamily="34" charset="0"/>
                <a:cs typeface="Arial" panose="020B0604020202020204" pitchFamily="34" charset="0"/>
              </a:rPr>
              <a:t>xeroderma</a:t>
            </a:r>
            <a:r>
              <a:rPr lang="cs-CZ" altLang="cs-CZ" sz="2000" b="1" i="1" dirty="0">
                <a:latin typeface="Arial" panose="020B0604020202020204" pitchFamily="34" charset="0"/>
                <a:cs typeface="Arial" panose="020B0604020202020204" pitchFamily="34" charset="0"/>
              </a:rPr>
              <a:t> </a:t>
            </a:r>
            <a:r>
              <a:rPr lang="cs-CZ" altLang="cs-CZ" sz="2000" b="1" i="1" dirty="0" err="1">
                <a:latin typeface="Arial" panose="020B0604020202020204" pitchFamily="34" charset="0"/>
                <a:cs typeface="Arial" panose="020B0604020202020204" pitchFamily="34" charset="0"/>
              </a:rPr>
              <a:t>pigmentosum</a:t>
            </a:r>
            <a:endParaRPr lang="cs-CZ" altLang="cs-CZ" sz="2000" b="1" i="1" dirty="0">
              <a:latin typeface="Arial" panose="020B0604020202020204" pitchFamily="34" charset="0"/>
              <a:cs typeface="Arial" panose="020B0604020202020204" pitchFamily="34" charset="0"/>
            </a:endParaRPr>
          </a:p>
          <a:p>
            <a:pPr marL="285750" indent="-285750">
              <a:buFontTx/>
              <a:buChar char="-"/>
            </a:pPr>
            <a:r>
              <a:rPr lang="cs-CZ" altLang="cs-CZ" sz="2000" b="1" i="1" dirty="0">
                <a:latin typeface="Arial" panose="020B0604020202020204" pitchFamily="34" charset="0"/>
                <a:cs typeface="Arial" panose="020B0604020202020204" pitchFamily="34" charset="0"/>
              </a:rPr>
              <a:t>Li-Fraumeniho syndrom</a:t>
            </a:r>
          </a:p>
          <a:p>
            <a:pPr marL="285750" indent="-285750">
              <a:buFontTx/>
              <a:buChar char="-"/>
            </a:pPr>
            <a:r>
              <a:rPr lang="cs-CZ" altLang="cs-CZ" sz="2000" b="1" i="1" dirty="0">
                <a:latin typeface="Arial" panose="020B0604020202020204" pitchFamily="34" charset="0"/>
                <a:cs typeface="Arial" panose="020B0604020202020204" pitchFamily="34" charset="0"/>
              </a:rPr>
              <a:t>mnohočetná endokrinní </a:t>
            </a:r>
            <a:r>
              <a:rPr lang="cs-CZ" altLang="cs-CZ" sz="2000" b="1" i="1" dirty="0" err="1">
                <a:latin typeface="Arial" panose="020B0604020202020204" pitchFamily="34" charset="0"/>
                <a:cs typeface="Arial" panose="020B0604020202020204" pitchFamily="34" charset="0"/>
              </a:rPr>
              <a:t>neoplázie</a:t>
            </a:r>
            <a:r>
              <a:rPr lang="cs-CZ" altLang="cs-CZ" sz="2000" b="1" i="1" dirty="0">
                <a:latin typeface="Arial" panose="020B0604020202020204" pitchFamily="34" charset="0"/>
                <a:cs typeface="Arial" panose="020B0604020202020204" pitchFamily="34" charset="0"/>
              </a:rPr>
              <a:t> </a:t>
            </a:r>
          </a:p>
          <a:p>
            <a:pPr marL="285750" indent="-285750">
              <a:buFontTx/>
              <a:buChar char="-"/>
            </a:pPr>
            <a:r>
              <a:rPr lang="cs-CZ" altLang="cs-CZ" sz="2000" b="1" i="1" dirty="0">
                <a:latin typeface="Arial" panose="020B0604020202020204" pitchFamily="34" charset="0"/>
                <a:cs typeface="Arial" panose="020B0604020202020204" pitchFamily="34" charset="0"/>
              </a:rPr>
              <a:t>hereditární retinoblastom</a:t>
            </a:r>
          </a:p>
          <a:p>
            <a:pPr marL="285750" indent="-285750">
              <a:buFontTx/>
              <a:buChar char="-"/>
            </a:pPr>
            <a:r>
              <a:rPr lang="cs-CZ" altLang="cs-CZ" sz="2000" b="1" i="1" dirty="0">
                <a:latin typeface="Arial" panose="020B0604020202020204" pitchFamily="34" charset="0"/>
                <a:cs typeface="Arial" panose="020B0604020202020204" pitchFamily="34" charset="0"/>
              </a:rPr>
              <a:t>maligní melanom aj.</a:t>
            </a:r>
            <a:endParaRPr lang="cs-CZ" sz="2000" b="1" i="1" dirty="0">
              <a:latin typeface="Arial" panose="020B0604020202020204" pitchFamily="34" charset="0"/>
              <a:cs typeface="Arial" panose="020B0604020202020204" pitchFamily="34" charset="0"/>
            </a:endParaRPr>
          </a:p>
        </p:txBody>
      </p:sp>
      <p:sp>
        <p:nvSpPr>
          <p:cNvPr id="3" name="Nadpis 1">
            <a:extLst>
              <a:ext uri="{FF2B5EF4-FFF2-40B4-BE49-F238E27FC236}">
                <a16:creationId xmlns:a16="http://schemas.microsoft.com/office/drawing/2014/main" id="{41C95CF9-4045-46CA-89B2-B6708967C6DB}"/>
              </a:ext>
            </a:extLst>
          </p:cNvPr>
          <p:cNvSpPr txBox="1">
            <a:spLocks/>
          </p:cNvSpPr>
          <p:nvPr/>
        </p:nvSpPr>
        <p:spPr>
          <a:xfrm>
            <a:off x="1701580" y="116323"/>
            <a:ext cx="9046848" cy="21578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cs-CZ" sz="2800" b="1" dirty="0">
                <a:latin typeface="Arial" panose="020B0604020202020204" pitchFamily="34" charset="0"/>
                <a:cs typeface="Arial" panose="020B0604020202020204" pitchFamily="34" charset="0"/>
              </a:rPr>
            </a:br>
            <a:r>
              <a:rPr lang="cs-CZ" sz="3200" b="1" dirty="0">
                <a:solidFill>
                  <a:srgbClr val="C00000"/>
                </a:solidFill>
                <a:latin typeface="Arial" panose="020B0604020202020204" pitchFamily="34" charset="0"/>
                <a:cs typeface="Arial" panose="020B0604020202020204" pitchFamily="34" charset="0"/>
              </a:rPr>
              <a:t>2. NGS panel </a:t>
            </a:r>
            <a:r>
              <a:rPr lang="cs-CZ" sz="3200" b="1">
                <a:solidFill>
                  <a:srgbClr val="C00000"/>
                </a:solidFill>
                <a:latin typeface="Arial" panose="020B0604020202020204" pitchFamily="34" charset="0"/>
                <a:cs typeface="Arial" panose="020B0604020202020204" pitchFamily="34" charset="0"/>
              </a:rPr>
              <a:t>BRONCO </a:t>
            </a:r>
          </a:p>
          <a:p>
            <a:pPr algn="ctr"/>
            <a:endParaRPr lang="cs-CZ" sz="3200" b="1" dirty="0">
              <a:solidFill>
                <a:srgbClr val="C00000"/>
              </a:solidFill>
              <a:latin typeface="Arial" panose="020B0604020202020204" pitchFamily="34" charset="0"/>
              <a:cs typeface="Arial" panose="020B0604020202020204" pitchFamily="34" charset="0"/>
            </a:endParaRPr>
          </a:p>
          <a:p>
            <a:pPr algn="ctr"/>
            <a:r>
              <a:rPr lang="cs-CZ" sz="2800" b="1" dirty="0">
                <a:solidFill>
                  <a:schemeClr val="accent1">
                    <a:lumMod val="75000"/>
                  </a:schemeClr>
                </a:solidFill>
                <a:latin typeface="Arial" panose="020B0604020202020204" pitchFamily="34" charset="0"/>
                <a:cs typeface="Arial" panose="020B0604020202020204" pitchFamily="34" charset="0"/>
              </a:rPr>
              <a:t>- </a:t>
            </a:r>
            <a:r>
              <a:rPr lang="cs-CZ" sz="3200" b="1" dirty="0">
                <a:latin typeface="+mn-lt"/>
                <a:cs typeface="Arial" panose="020B0604020202020204" pitchFamily="34" charset="0"/>
              </a:rPr>
              <a:t>N</a:t>
            </a:r>
            <a:r>
              <a:rPr lang="cs-CZ" sz="3200" b="1" dirty="0">
                <a:latin typeface="+mn-lt"/>
              </a:rPr>
              <a:t>GS panel pro hereditární nádorové syndromy</a:t>
            </a:r>
            <a:endParaRPr lang="cs-CZ" sz="3200" b="1" dirty="0">
              <a:latin typeface="+mn-lt"/>
              <a:cs typeface="Arial" panose="020B0604020202020204" pitchFamily="34" charset="0"/>
            </a:endParaRPr>
          </a:p>
        </p:txBody>
      </p:sp>
      <p:sp>
        <p:nvSpPr>
          <p:cNvPr id="4" name="Right Brace 2">
            <a:extLst>
              <a:ext uri="{FF2B5EF4-FFF2-40B4-BE49-F238E27FC236}">
                <a16:creationId xmlns:a16="http://schemas.microsoft.com/office/drawing/2014/main" id="{AF0A0813-EA87-4DAB-929D-FB19027930DE}"/>
              </a:ext>
            </a:extLst>
          </p:cNvPr>
          <p:cNvSpPr/>
          <p:nvPr/>
        </p:nvSpPr>
        <p:spPr>
          <a:xfrm>
            <a:off x="7645435" y="2274207"/>
            <a:ext cx="1008993" cy="37627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Zástupný symbol pro text 3">
            <a:extLst>
              <a:ext uri="{FF2B5EF4-FFF2-40B4-BE49-F238E27FC236}">
                <a16:creationId xmlns:a16="http://schemas.microsoft.com/office/drawing/2014/main" id="{790E595F-FF04-4BFF-A65E-655CA38F8311}"/>
              </a:ext>
            </a:extLst>
          </p:cNvPr>
          <p:cNvSpPr txBox="1">
            <a:spLocks/>
          </p:cNvSpPr>
          <p:nvPr/>
        </p:nvSpPr>
        <p:spPr>
          <a:xfrm>
            <a:off x="9101982" y="3754259"/>
            <a:ext cx="2159164" cy="1101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000" b="1" i="1">
                <a:latin typeface="Arial" panose="020B0604020202020204" pitchFamily="34" charset="0"/>
                <a:cs typeface="Arial" panose="020B0604020202020204" pitchFamily="34" charset="0"/>
              </a:rPr>
              <a:t>CEITEC MU </a:t>
            </a:r>
          </a:p>
          <a:p>
            <a:pPr marL="0" indent="0">
              <a:buNone/>
            </a:pPr>
            <a:r>
              <a:rPr lang="cs-CZ" altLang="cs-CZ" sz="2000" b="1" i="1">
                <a:latin typeface="Arial" panose="020B0604020202020204" pitchFamily="34" charset="0"/>
                <a:cs typeface="Arial" panose="020B0604020202020204" pitchFamily="34" charset="0"/>
              </a:rPr>
              <a:t>+ IHOK FNB</a:t>
            </a:r>
            <a:endParaRPr lang="cs-CZ" altLang="cs-CZ"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480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1FC888-6EF5-4389-835B-1C6831E61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589" y="332787"/>
            <a:ext cx="8375904" cy="6192426"/>
          </a:xfrm>
          <a:prstGeom prst="rect">
            <a:avLst/>
          </a:prstGeom>
        </p:spPr>
      </p:pic>
      <p:sp>
        <p:nvSpPr>
          <p:cNvPr id="2" name="TextBox 1">
            <a:extLst>
              <a:ext uri="{FF2B5EF4-FFF2-40B4-BE49-F238E27FC236}">
                <a16:creationId xmlns:a16="http://schemas.microsoft.com/office/drawing/2014/main" id="{A596F82B-DE02-4028-9709-85C35D3CDEC2}"/>
              </a:ext>
            </a:extLst>
          </p:cNvPr>
          <p:cNvSpPr txBox="1"/>
          <p:nvPr/>
        </p:nvSpPr>
        <p:spPr>
          <a:xfrm>
            <a:off x="9785268" y="1626919"/>
            <a:ext cx="2173184" cy="4247317"/>
          </a:xfrm>
          <a:prstGeom prst="rect">
            <a:avLst/>
          </a:prstGeom>
          <a:noFill/>
        </p:spPr>
        <p:txBody>
          <a:bodyPr wrap="square" rtlCol="0">
            <a:spAutoFit/>
          </a:bodyPr>
          <a:lstStyle/>
          <a:p>
            <a:r>
              <a:rPr lang="cs-CZ" b="1" u="sng" dirty="0"/>
              <a:t>298 genů</a:t>
            </a:r>
          </a:p>
          <a:p>
            <a:endParaRPr lang="cs-CZ" b="1" dirty="0"/>
          </a:p>
          <a:p>
            <a:pPr marL="285750" indent="-285750">
              <a:buFontTx/>
              <a:buChar char="-"/>
            </a:pPr>
            <a:r>
              <a:rPr lang="en-US" dirty="0" err="1"/>
              <a:t>predispozice</a:t>
            </a:r>
            <a:r>
              <a:rPr lang="en-US" dirty="0"/>
              <a:t> k </a:t>
            </a:r>
            <a:r>
              <a:rPr lang="en-US" dirty="0" err="1"/>
              <a:t>malignitám</a:t>
            </a:r>
            <a:r>
              <a:rPr lang="en-US" dirty="0"/>
              <a:t> (</a:t>
            </a:r>
            <a:r>
              <a:rPr lang="en-US" dirty="0" err="1"/>
              <a:t>onkogeny</a:t>
            </a:r>
            <a:r>
              <a:rPr lang="en-US" dirty="0"/>
              <a:t>, </a:t>
            </a:r>
            <a:r>
              <a:rPr lang="en-US" dirty="0" err="1"/>
              <a:t>nádorové</a:t>
            </a:r>
            <a:r>
              <a:rPr lang="en-US" dirty="0"/>
              <a:t> </a:t>
            </a:r>
            <a:r>
              <a:rPr lang="en-US" dirty="0" err="1"/>
              <a:t>supresory</a:t>
            </a:r>
            <a:r>
              <a:rPr lang="en-US" dirty="0"/>
              <a:t>)</a:t>
            </a:r>
            <a:endParaRPr lang="cs-CZ" dirty="0"/>
          </a:p>
          <a:p>
            <a:pPr marL="285750" indent="-285750">
              <a:buFontTx/>
              <a:buChar char="-"/>
            </a:pPr>
            <a:endParaRPr lang="cs-CZ" dirty="0"/>
          </a:p>
          <a:p>
            <a:pPr marL="285750" indent="-285750">
              <a:buFontTx/>
              <a:buChar char="-"/>
            </a:pPr>
            <a:r>
              <a:rPr lang="en-US" dirty="0" err="1"/>
              <a:t>zapojené</a:t>
            </a:r>
            <a:r>
              <a:rPr lang="en-US" dirty="0"/>
              <a:t> do </a:t>
            </a:r>
            <a:r>
              <a:rPr lang="en-US" dirty="0" err="1"/>
              <a:t>opravných</a:t>
            </a:r>
            <a:r>
              <a:rPr lang="en-US" dirty="0"/>
              <a:t> </a:t>
            </a:r>
            <a:r>
              <a:rPr lang="en-US" dirty="0" err="1"/>
              <a:t>drah</a:t>
            </a:r>
            <a:r>
              <a:rPr lang="en-US" dirty="0"/>
              <a:t> DNA</a:t>
            </a:r>
            <a:endParaRPr lang="cs-CZ" dirty="0"/>
          </a:p>
          <a:p>
            <a:pPr marL="285750" indent="-285750">
              <a:buFontTx/>
              <a:buChar char="-"/>
            </a:pPr>
            <a:endParaRPr lang="cs-CZ" dirty="0"/>
          </a:p>
          <a:p>
            <a:pPr marL="285750" indent="-285750">
              <a:buFontTx/>
              <a:buChar char="-"/>
            </a:pPr>
            <a:r>
              <a:rPr lang="en-US" dirty="0"/>
              <a:t> </a:t>
            </a:r>
            <a:r>
              <a:rPr lang="en-US" dirty="0" err="1"/>
              <a:t>důležité</a:t>
            </a:r>
            <a:r>
              <a:rPr lang="en-US" dirty="0"/>
              <a:t> u </a:t>
            </a:r>
            <a:r>
              <a:rPr lang="en-US" dirty="0" err="1"/>
              <a:t>hematologických</a:t>
            </a:r>
            <a:r>
              <a:rPr lang="en-US" dirty="0"/>
              <a:t> </a:t>
            </a:r>
            <a:r>
              <a:rPr lang="en-US" dirty="0" err="1"/>
              <a:t>malignit</a:t>
            </a:r>
            <a:endParaRPr lang="en-US" dirty="0"/>
          </a:p>
        </p:txBody>
      </p:sp>
    </p:spTree>
    <p:extLst>
      <p:ext uri="{BB962C8B-B14F-4D97-AF65-F5344CB8AC3E}">
        <p14:creationId xmlns:p14="http://schemas.microsoft.com/office/powerpoint/2010/main" val="267309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838200" y="274637"/>
            <a:ext cx="10515600" cy="1325563"/>
          </a:xfrm>
        </p:spPr>
        <p:txBody>
          <a:bodyPr rtlCol="0"/>
          <a:lstStyle/>
          <a:p>
            <a:pPr algn="ctr" rtl="0"/>
            <a:r>
              <a:rPr lang="cs-CZ" b="1" dirty="0">
                <a:solidFill>
                  <a:srgbClr val="C00000"/>
                </a:solidFill>
              </a:rPr>
              <a:t>Genom</a:t>
            </a:r>
          </a:p>
        </p:txBody>
      </p:sp>
      <p:sp>
        <p:nvSpPr>
          <p:cNvPr id="6" name="Zástupný symbol pro obsah 5"/>
          <p:cNvSpPr>
            <a:spLocks noGrp="1"/>
          </p:cNvSpPr>
          <p:nvPr>
            <p:ph idx="1"/>
          </p:nvPr>
        </p:nvSpPr>
        <p:spPr>
          <a:xfrm>
            <a:off x="1220471" y="1600200"/>
            <a:ext cx="10420145" cy="4572000"/>
          </a:xfrm>
        </p:spPr>
        <p:txBody>
          <a:bodyPr rtlCol="0">
            <a:normAutofit/>
          </a:bodyPr>
          <a:lstStyle/>
          <a:p>
            <a:pPr rtl="0"/>
            <a:r>
              <a:rPr lang="cs-CZ" sz="2400" dirty="0"/>
              <a:t>Veškerá genetická informace uložená v DNA konkrétního organismu</a:t>
            </a:r>
          </a:p>
          <a:p>
            <a:pPr lvl="1"/>
            <a:r>
              <a:rPr lang="cs-CZ" sz="2000" dirty="0"/>
              <a:t>Jaderná DNA</a:t>
            </a:r>
          </a:p>
          <a:p>
            <a:pPr lvl="1"/>
            <a:r>
              <a:rPr lang="cs-CZ" sz="2000" dirty="0"/>
              <a:t>Mitochondriální DNA</a:t>
            </a:r>
          </a:p>
          <a:p>
            <a:pPr lvl="1"/>
            <a:r>
              <a:rPr lang="cs-CZ" sz="2000" dirty="0"/>
              <a:t>Plastidová DNA (pouze u ✿❀❁)</a:t>
            </a:r>
          </a:p>
          <a:p>
            <a:pPr marL="451025" lvl="1" indent="0">
              <a:buNone/>
            </a:pPr>
            <a:endParaRPr lang="cs-CZ" sz="2000" dirty="0"/>
          </a:p>
        </p:txBody>
      </p:sp>
      <p:pic>
        <p:nvPicPr>
          <p:cNvPr id="1038" name="Picture 14" descr="Související obrázek"/>
          <p:cNvPicPr>
            <a:picLocks noChangeAspect="1" noChangeArrowheads="1"/>
          </p:cNvPicPr>
          <p:nvPr/>
        </p:nvPicPr>
        <p:blipFill rotWithShape="1">
          <a:blip r:embed="rId3">
            <a:extLst>
              <a:ext uri="{28A0092B-C50C-407E-A947-70E740481C1C}">
                <a14:useLocalDpi xmlns:a14="http://schemas.microsoft.com/office/drawing/2010/main" val="0"/>
              </a:ext>
            </a:extLst>
          </a:blip>
          <a:srcRect l="47558"/>
          <a:stretch/>
        </p:blipFill>
        <p:spPr bwMode="auto">
          <a:xfrm>
            <a:off x="3791744" y="3716606"/>
            <a:ext cx="1905646" cy="24555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ýsledek obrázku pro nucleus electron micro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208" y="3716606"/>
            <a:ext cx="1693513" cy="245559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Výsledek obrázku pro chloroplast electron micrograp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436299" y="4193722"/>
            <a:ext cx="2455596" cy="1501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11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346" y="2741142"/>
            <a:ext cx="2491075" cy="137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89" y="1287123"/>
            <a:ext cx="2310792" cy="625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5676989" y="2413337"/>
            <a:ext cx="4498848" cy="2031325"/>
          </a:xfrm>
          <a:prstGeom prst="rect">
            <a:avLst/>
          </a:prstGeom>
          <a:noFill/>
        </p:spPr>
        <p:txBody>
          <a:bodyPr wrap="square" rtlCol="0">
            <a:spAutoFit/>
          </a:bodyPr>
          <a:lstStyle/>
          <a:p>
            <a:r>
              <a:rPr lang="en-US" sz="1400" b="0" i="0" dirty="0">
                <a:solidFill>
                  <a:srgbClr val="202020"/>
                </a:solidFill>
                <a:effectLst/>
                <a:latin typeface="robotoregular"/>
              </a:rPr>
              <a:t>The </a:t>
            </a:r>
            <a:r>
              <a:rPr lang="en-US" sz="1400" b="0" i="0" dirty="0" err="1">
                <a:solidFill>
                  <a:srgbClr val="202020"/>
                </a:solidFill>
                <a:effectLst/>
                <a:latin typeface="robotoregular"/>
              </a:rPr>
              <a:t>SureSelect</a:t>
            </a:r>
            <a:r>
              <a:rPr lang="en-US" sz="1400" b="0" i="0" baseline="30000" dirty="0" err="1">
                <a:solidFill>
                  <a:srgbClr val="202020"/>
                </a:solidFill>
                <a:effectLst/>
                <a:latin typeface="robotoregular"/>
              </a:rPr>
              <a:t>XT</a:t>
            </a:r>
            <a:r>
              <a:rPr lang="en-US" sz="1400" b="0" i="0" dirty="0">
                <a:solidFill>
                  <a:srgbClr val="202020"/>
                </a:solidFill>
                <a:effectLst/>
                <a:latin typeface="robotoregular"/>
              </a:rPr>
              <a:t> Reagent Kits provide DNA library prep solutions with hybrid capture-based target enrichment.</a:t>
            </a:r>
            <a:endParaRPr lang="cs-CZ" sz="1400" b="0" i="0" dirty="0">
              <a:solidFill>
                <a:srgbClr val="202020"/>
              </a:solidFill>
              <a:effectLst/>
              <a:latin typeface="robotoregular"/>
            </a:endParaRPr>
          </a:p>
          <a:p>
            <a:endParaRPr lang="cs-CZ" sz="1400" dirty="0">
              <a:solidFill>
                <a:srgbClr val="202020"/>
              </a:solidFill>
              <a:latin typeface="robotoregular"/>
            </a:endParaRPr>
          </a:p>
          <a:p>
            <a:endParaRPr lang="cs-CZ" sz="1400" b="0" i="0" dirty="0">
              <a:solidFill>
                <a:srgbClr val="202020"/>
              </a:solidFill>
              <a:effectLst/>
              <a:latin typeface="robotoregular"/>
            </a:endParaRPr>
          </a:p>
          <a:p>
            <a:r>
              <a:rPr lang="cs-CZ" sz="1400" b="0" i="0" dirty="0">
                <a:solidFill>
                  <a:srgbClr val="202020"/>
                </a:solidFill>
                <a:effectLst/>
                <a:latin typeface="robotoregular"/>
              </a:rPr>
              <a:t>T</a:t>
            </a:r>
            <a:r>
              <a:rPr lang="en-US" sz="1400" b="0" i="0" dirty="0">
                <a:solidFill>
                  <a:srgbClr val="202020"/>
                </a:solidFill>
                <a:effectLst/>
                <a:latin typeface="robotoregular"/>
              </a:rPr>
              <a:t>he kits are compatible with FFPE samples and high-quality libraries can be generated from 3 </a:t>
            </a:r>
            <a:r>
              <a:rPr lang="en-US" sz="1400" b="0" i="0" dirty="0" err="1">
                <a:solidFill>
                  <a:srgbClr val="202020"/>
                </a:solidFill>
                <a:effectLst/>
                <a:latin typeface="robotoregular"/>
              </a:rPr>
              <a:t>μg</a:t>
            </a:r>
            <a:r>
              <a:rPr lang="en-US" sz="1400" b="0" i="0" dirty="0">
                <a:solidFill>
                  <a:srgbClr val="202020"/>
                </a:solidFill>
                <a:effectLst/>
                <a:latin typeface="robotoregular"/>
              </a:rPr>
              <a:t> DNA input or lower 200 ng input. This kit provides high-complexity libraries for rare allele detection.</a:t>
            </a:r>
            <a:endParaRPr lang="en-US" sz="1400" dirty="0"/>
          </a:p>
        </p:txBody>
      </p:sp>
      <p:pic>
        <p:nvPicPr>
          <p:cNvPr id="7" name="Picture 6">
            <a:extLst>
              <a:ext uri="{FF2B5EF4-FFF2-40B4-BE49-F238E27FC236}">
                <a16:creationId xmlns:a16="http://schemas.microsoft.com/office/drawing/2014/main" id="{677C6624-A69A-4B8E-B1C4-D09CF90677C5}"/>
              </a:ext>
            </a:extLst>
          </p:cNvPr>
          <p:cNvPicPr>
            <a:picLocks noChangeAspect="1"/>
          </p:cNvPicPr>
          <p:nvPr/>
        </p:nvPicPr>
        <p:blipFill>
          <a:blip r:embed="rId5"/>
          <a:stretch>
            <a:fillRect/>
          </a:stretch>
        </p:blipFill>
        <p:spPr>
          <a:xfrm>
            <a:off x="1070445" y="939824"/>
            <a:ext cx="3286584" cy="1467055"/>
          </a:xfrm>
          <a:prstGeom prst="rect">
            <a:avLst/>
          </a:prstGeom>
        </p:spPr>
      </p:pic>
      <p:pic>
        <p:nvPicPr>
          <p:cNvPr id="6" name="Picture 4">
            <a:extLst>
              <a:ext uri="{FF2B5EF4-FFF2-40B4-BE49-F238E27FC236}">
                <a16:creationId xmlns:a16="http://schemas.microsoft.com/office/drawing/2014/main" id="{29AB5941-697A-4C8F-B58C-441ADD59B7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5621" y="4945603"/>
            <a:ext cx="3602736" cy="152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42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D55FD2-4FC8-466B-ACE7-03012CC0F66C}"/>
              </a:ext>
            </a:extLst>
          </p:cNvPr>
          <p:cNvPicPr>
            <a:picLocks noChangeAspect="1"/>
          </p:cNvPicPr>
          <p:nvPr/>
        </p:nvPicPr>
        <p:blipFill>
          <a:blip r:embed="rId3"/>
          <a:stretch>
            <a:fillRect/>
          </a:stretch>
        </p:blipFill>
        <p:spPr>
          <a:xfrm>
            <a:off x="5570171" y="793616"/>
            <a:ext cx="4324954" cy="5563376"/>
          </a:xfrm>
          <a:prstGeom prst="rect">
            <a:avLst/>
          </a:prstGeom>
        </p:spPr>
      </p:pic>
      <p:pic>
        <p:nvPicPr>
          <p:cNvPr id="3" name="Picture 2">
            <a:extLst>
              <a:ext uri="{FF2B5EF4-FFF2-40B4-BE49-F238E27FC236}">
                <a16:creationId xmlns:a16="http://schemas.microsoft.com/office/drawing/2014/main" id="{675E1EB7-EE7A-4742-A896-0B285308B37B}"/>
              </a:ext>
            </a:extLst>
          </p:cNvPr>
          <p:cNvPicPr>
            <a:picLocks noChangeAspect="1"/>
          </p:cNvPicPr>
          <p:nvPr/>
        </p:nvPicPr>
        <p:blipFill>
          <a:blip r:embed="rId4"/>
          <a:stretch>
            <a:fillRect/>
          </a:stretch>
        </p:blipFill>
        <p:spPr>
          <a:xfrm>
            <a:off x="518150" y="1045850"/>
            <a:ext cx="4791733" cy="4766300"/>
          </a:xfrm>
          <a:prstGeom prst="rect">
            <a:avLst/>
          </a:prstGeom>
        </p:spPr>
      </p:pic>
      <p:cxnSp>
        <p:nvCxnSpPr>
          <p:cNvPr id="7" name="Straight Arrow Connector 6">
            <a:extLst>
              <a:ext uri="{FF2B5EF4-FFF2-40B4-BE49-F238E27FC236}">
                <a16:creationId xmlns:a16="http://schemas.microsoft.com/office/drawing/2014/main" id="{E343F07A-F75C-456C-97F2-F395FEDB7E9E}"/>
              </a:ext>
            </a:extLst>
          </p:cNvPr>
          <p:cNvCxnSpPr/>
          <p:nvPr/>
        </p:nvCxnSpPr>
        <p:spPr>
          <a:xfrm flipV="1">
            <a:off x="4142232" y="2926080"/>
            <a:ext cx="1545336" cy="15636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327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1DE1707-8025-4E6A-A56C-08265D6C856E}"/>
              </a:ext>
            </a:extLst>
          </p:cNvPr>
          <p:cNvSpPr/>
          <p:nvPr/>
        </p:nvSpPr>
        <p:spPr>
          <a:xfrm>
            <a:off x="319177" y="329536"/>
            <a:ext cx="11490385" cy="29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 name="Picture 1">
            <a:extLst>
              <a:ext uri="{FF2B5EF4-FFF2-40B4-BE49-F238E27FC236}">
                <a16:creationId xmlns:a16="http://schemas.microsoft.com/office/drawing/2014/main" id="{1BFF8D96-B237-4173-A858-A36A747528B9}"/>
              </a:ext>
            </a:extLst>
          </p:cNvPr>
          <p:cNvPicPr>
            <a:picLocks noChangeAspect="1"/>
          </p:cNvPicPr>
          <p:nvPr/>
        </p:nvPicPr>
        <p:blipFill rotWithShape="1">
          <a:blip r:embed="rId3"/>
          <a:srcRect t="3599" b="2504"/>
          <a:stretch/>
        </p:blipFill>
        <p:spPr>
          <a:xfrm>
            <a:off x="1" y="621563"/>
            <a:ext cx="4368400" cy="6082998"/>
          </a:xfrm>
          <a:prstGeom prst="rect">
            <a:avLst/>
          </a:prstGeom>
        </p:spPr>
      </p:pic>
      <p:sp>
        <p:nvSpPr>
          <p:cNvPr id="7" name="TextBox 2">
            <a:extLst>
              <a:ext uri="{FF2B5EF4-FFF2-40B4-BE49-F238E27FC236}">
                <a16:creationId xmlns:a16="http://schemas.microsoft.com/office/drawing/2014/main" id="{D83AE0CF-2784-4336-A31F-4D064B7CCAC1}"/>
              </a:ext>
            </a:extLst>
          </p:cNvPr>
          <p:cNvSpPr txBox="1"/>
          <p:nvPr/>
        </p:nvSpPr>
        <p:spPr>
          <a:xfrm>
            <a:off x="4471417" y="1109735"/>
            <a:ext cx="3450372" cy="707886"/>
          </a:xfrm>
          <a:prstGeom prst="rect">
            <a:avLst/>
          </a:prstGeom>
          <a:noFill/>
        </p:spPr>
        <p:txBody>
          <a:bodyPr wrap="square" rtlCol="0">
            <a:spAutoFit/>
          </a:bodyPr>
          <a:lstStyle/>
          <a:p>
            <a:pPr marL="342900" indent="-342900">
              <a:buFontTx/>
              <a:buChar char="-"/>
            </a:pPr>
            <a:r>
              <a:rPr lang="cs-CZ" sz="2000">
                <a:latin typeface="Arial" panose="020B0604020202020204" pitchFamily="34" charset="0"/>
                <a:cs typeface="Arial" panose="020B0604020202020204" pitchFamily="34" charset="0"/>
              </a:rPr>
              <a:t>bioinformatický tým</a:t>
            </a:r>
            <a:endParaRPr lang="cs-CZ" sz="2000" dirty="0">
              <a:latin typeface="Arial" panose="020B0604020202020204" pitchFamily="34" charset="0"/>
              <a:cs typeface="Arial" panose="020B0604020202020204" pitchFamily="34" charset="0"/>
            </a:endParaRPr>
          </a:p>
          <a:p>
            <a:pPr marL="342900" indent="-342900">
              <a:buFontTx/>
              <a:buChar char="-"/>
            </a:pPr>
            <a:r>
              <a:rPr lang="cs-CZ" sz="2000" b="1" u="sng" dirty="0">
                <a:latin typeface="Arial" panose="020B0604020202020204" pitchFamily="34" charset="0"/>
                <a:cs typeface="Arial" panose="020B0604020202020204" pitchFamily="34" charset="0"/>
              </a:rPr>
              <a:t>i</a:t>
            </a:r>
            <a:r>
              <a:rPr lang="cs-CZ" sz="2000" b="1" u="sng">
                <a:latin typeface="Arial" panose="020B0604020202020204" pitchFamily="34" charset="0"/>
                <a:cs typeface="Arial" panose="020B0604020202020204" pitchFamily="34" charset="0"/>
              </a:rPr>
              <a:t>n-house </a:t>
            </a:r>
            <a:r>
              <a:rPr lang="cs-CZ" sz="2000" b="1" u="sng" dirty="0" err="1">
                <a:latin typeface="Arial" panose="020B0604020202020204" pitchFamily="34" charset="0"/>
                <a:cs typeface="Arial" panose="020B0604020202020204" pitchFamily="34" charset="0"/>
              </a:rPr>
              <a:t>pipeline</a:t>
            </a:r>
            <a:endParaRPr lang="cs-CZ" sz="2000" b="1" u="sng"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EBE6E4D6-91BF-4B6E-9BCE-808AD8CA7168}"/>
              </a:ext>
            </a:extLst>
          </p:cNvPr>
          <p:cNvSpPr txBox="1">
            <a:spLocks/>
          </p:cNvSpPr>
          <p:nvPr/>
        </p:nvSpPr>
        <p:spPr>
          <a:xfrm>
            <a:off x="5000445" y="160428"/>
            <a:ext cx="2191110" cy="461135"/>
          </a:xfrm>
          <a:prstGeom prst="rect">
            <a:avLst/>
          </a:prstGeom>
        </p:spPr>
        <p:txBody>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b="1" dirty="0">
                <a:solidFill>
                  <a:srgbClr val="C00000"/>
                </a:solidFill>
                <a:latin typeface="Arial" panose="020B0604020202020204" pitchFamily="34" charset="0"/>
                <a:cs typeface="Arial" panose="020B0604020202020204" pitchFamily="34" charset="0"/>
              </a:rPr>
              <a:t>Analýza</a:t>
            </a:r>
          </a:p>
        </p:txBody>
      </p:sp>
      <p:grpSp>
        <p:nvGrpSpPr>
          <p:cNvPr id="3" name="Skupina 2">
            <a:extLst>
              <a:ext uri="{FF2B5EF4-FFF2-40B4-BE49-F238E27FC236}">
                <a16:creationId xmlns:a16="http://schemas.microsoft.com/office/drawing/2014/main" id="{22561A00-A097-44B0-97C5-7F11D4507103}"/>
              </a:ext>
            </a:extLst>
          </p:cNvPr>
          <p:cNvGrpSpPr/>
          <p:nvPr/>
        </p:nvGrpSpPr>
        <p:grpSpPr>
          <a:xfrm>
            <a:off x="1887287" y="3225557"/>
            <a:ext cx="5887663" cy="3296174"/>
            <a:chOff x="1887287" y="3225557"/>
            <a:chExt cx="5887663" cy="3296174"/>
          </a:xfrm>
        </p:grpSpPr>
        <p:cxnSp>
          <p:nvCxnSpPr>
            <p:cNvPr id="6" name="Straight Arrow Connector 5">
              <a:extLst>
                <a:ext uri="{FF2B5EF4-FFF2-40B4-BE49-F238E27FC236}">
                  <a16:creationId xmlns:a16="http://schemas.microsoft.com/office/drawing/2014/main" id="{7C2191D6-95BD-4D85-B097-40CE4F27AAF8}"/>
                </a:ext>
              </a:extLst>
            </p:cNvPr>
            <p:cNvCxnSpPr>
              <a:cxnSpLocks/>
            </p:cNvCxnSpPr>
            <p:nvPr/>
          </p:nvCxnSpPr>
          <p:spPr>
            <a:xfrm flipV="1">
              <a:off x="1887287" y="5210355"/>
              <a:ext cx="2068231" cy="13113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8" name="Obrázek 17">
              <a:extLst>
                <a:ext uri="{FF2B5EF4-FFF2-40B4-BE49-F238E27FC236}">
                  <a16:creationId xmlns:a16="http://schemas.microsoft.com/office/drawing/2014/main" id="{52F7761D-C025-44BD-924E-60BDCB1536F9}"/>
                </a:ext>
              </a:extLst>
            </p:cNvPr>
            <p:cNvPicPr>
              <a:picLocks noChangeAspect="1"/>
            </p:cNvPicPr>
            <p:nvPr/>
          </p:nvPicPr>
          <p:blipFill rotWithShape="1">
            <a:blip r:embed="rId4"/>
            <a:srcRect l="-3865" t="-47" r="17144" b="47"/>
            <a:stretch/>
          </p:blipFill>
          <p:spPr>
            <a:xfrm>
              <a:off x="3985403" y="3225557"/>
              <a:ext cx="3789547" cy="2972901"/>
            </a:xfrm>
            <a:prstGeom prst="rect">
              <a:avLst/>
            </a:prstGeom>
          </p:spPr>
        </p:pic>
      </p:grpSp>
      <p:grpSp>
        <p:nvGrpSpPr>
          <p:cNvPr id="4" name="Skupina 3">
            <a:extLst>
              <a:ext uri="{FF2B5EF4-FFF2-40B4-BE49-F238E27FC236}">
                <a16:creationId xmlns:a16="http://schemas.microsoft.com/office/drawing/2014/main" id="{53CD2D99-0082-4971-8369-01EB92B1433D}"/>
              </a:ext>
            </a:extLst>
          </p:cNvPr>
          <p:cNvGrpSpPr/>
          <p:nvPr/>
        </p:nvGrpSpPr>
        <p:grpSpPr>
          <a:xfrm>
            <a:off x="6961555" y="766970"/>
            <a:ext cx="4807474" cy="2399883"/>
            <a:chOff x="6961555" y="766970"/>
            <a:chExt cx="4807474" cy="2399883"/>
          </a:xfrm>
        </p:grpSpPr>
        <p:pic>
          <p:nvPicPr>
            <p:cNvPr id="10" name="Obrázek 9">
              <a:extLst>
                <a:ext uri="{FF2B5EF4-FFF2-40B4-BE49-F238E27FC236}">
                  <a16:creationId xmlns:a16="http://schemas.microsoft.com/office/drawing/2014/main" id="{D7386C39-2275-46AD-A802-90AB9CAC3E3C}"/>
                </a:ext>
              </a:extLst>
            </p:cNvPr>
            <p:cNvPicPr>
              <a:picLocks noChangeAspect="1"/>
            </p:cNvPicPr>
            <p:nvPr/>
          </p:nvPicPr>
          <p:blipFill>
            <a:blip r:embed="rId5"/>
            <a:stretch>
              <a:fillRect/>
            </a:stretch>
          </p:blipFill>
          <p:spPr>
            <a:xfrm>
              <a:off x="8921710" y="766970"/>
              <a:ext cx="2847319" cy="2399883"/>
            </a:xfrm>
            <a:prstGeom prst="rect">
              <a:avLst/>
            </a:prstGeom>
          </p:spPr>
        </p:pic>
        <p:cxnSp>
          <p:nvCxnSpPr>
            <p:cNvPr id="22" name="Straight Arrow Connector 5">
              <a:extLst>
                <a:ext uri="{FF2B5EF4-FFF2-40B4-BE49-F238E27FC236}">
                  <a16:creationId xmlns:a16="http://schemas.microsoft.com/office/drawing/2014/main" id="{D241D3F4-BFB5-4AA3-8BE7-7D783D9BE569}"/>
                </a:ext>
              </a:extLst>
            </p:cNvPr>
            <p:cNvCxnSpPr>
              <a:cxnSpLocks/>
            </p:cNvCxnSpPr>
            <p:nvPr/>
          </p:nvCxnSpPr>
          <p:spPr>
            <a:xfrm flipV="1">
              <a:off x="6961555" y="2086571"/>
              <a:ext cx="1626789" cy="9785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8" name="Skupina 7">
            <a:extLst>
              <a:ext uri="{FF2B5EF4-FFF2-40B4-BE49-F238E27FC236}">
                <a16:creationId xmlns:a16="http://schemas.microsoft.com/office/drawing/2014/main" id="{C8F9D90C-3F91-44CB-889E-C77A64E140B3}"/>
              </a:ext>
            </a:extLst>
          </p:cNvPr>
          <p:cNvGrpSpPr/>
          <p:nvPr/>
        </p:nvGrpSpPr>
        <p:grpSpPr>
          <a:xfrm>
            <a:off x="8686252" y="3429000"/>
            <a:ext cx="2682358" cy="3227268"/>
            <a:chOff x="8816885" y="3429000"/>
            <a:chExt cx="2682358" cy="3227268"/>
          </a:xfrm>
        </p:grpSpPr>
        <p:pic>
          <p:nvPicPr>
            <p:cNvPr id="16" name="Obrázek 15">
              <a:extLst>
                <a:ext uri="{FF2B5EF4-FFF2-40B4-BE49-F238E27FC236}">
                  <a16:creationId xmlns:a16="http://schemas.microsoft.com/office/drawing/2014/main" id="{EBAAB16C-81FA-41A2-AB2B-F984F1568821}"/>
                </a:ext>
              </a:extLst>
            </p:cNvPr>
            <p:cNvPicPr>
              <a:picLocks noChangeAspect="1"/>
            </p:cNvPicPr>
            <p:nvPr/>
          </p:nvPicPr>
          <p:blipFill>
            <a:blip r:embed="rId6"/>
            <a:stretch>
              <a:fillRect/>
            </a:stretch>
          </p:blipFill>
          <p:spPr>
            <a:xfrm>
              <a:off x="8816885" y="4563374"/>
              <a:ext cx="2682358" cy="2092894"/>
            </a:xfrm>
            <a:prstGeom prst="rect">
              <a:avLst/>
            </a:prstGeom>
          </p:spPr>
        </p:pic>
        <p:cxnSp>
          <p:nvCxnSpPr>
            <p:cNvPr id="23" name="Straight Arrow Connector 5">
              <a:extLst>
                <a:ext uri="{FF2B5EF4-FFF2-40B4-BE49-F238E27FC236}">
                  <a16:creationId xmlns:a16="http://schemas.microsoft.com/office/drawing/2014/main" id="{559C5DC9-B356-4161-81C1-598CF0AB65FE}"/>
                </a:ext>
              </a:extLst>
            </p:cNvPr>
            <p:cNvCxnSpPr>
              <a:cxnSpLocks/>
            </p:cNvCxnSpPr>
            <p:nvPr/>
          </p:nvCxnSpPr>
          <p:spPr>
            <a:xfrm>
              <a:off x="10260660" y="3429000"/>
              <a:ext cx="0" cy="12830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7015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322D62-B731-4029-9E61-EFB42631D3D6}"/>
              </a:ext>
            </a:extLst>
          </p:cNvPr>
          <p:cNvSpPr txBox="1"/>
          <p:nvPr/>
        </p:nvSpPr>
        <p:spPr>
          <a:xfrm>
            <a:off x="3483639" y="327869"/>
            <a:ext cx="6683023" cy="523220"/>
          </a:xfrm>
          <a:prstGeom prst="rect">
            <a:avLst/>
          </a:prstGeom>
          <a:noFill/>
        </p:spPr>
        <p:txBody>
          <a:bodyPr wrap="square" rtlCol="0">
            <a:spAutoFit/>
          </a:bodyPr>
          <a:lstStyle/>
          <a:p>
            <a:r>
              <a:rPr lang="cs-CZ" sz="2800" b="1">
                <a:solidFill>
                  <a:srgbClr val="C00000"/>
                </a:solidFill>
                <a:latin typeface="Arial" panose="020B0604020202020204" pitchFamily="34" charset="0"/>
                <a:cs typeface="Arial" panose="020B0604020202020204" pitchFamily="34" charset="0"/>
              </a:rPr>
              <a:t>Vyšetřeno celkem 1398 pacientů </a:t>
            </a:r>
            <a:endParaRPr lang="cs-CZ" sz="2800" b="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B3BB5B1-24A2-471F-B81E-FD0F273882DD}"/>
              </a:ext>
            </a:extLst>
          </p:cNvPr>
          <p:cNvSpPr txBox="1"/>
          <p:nvPr/>
        </p:nvSpPr>
        <p:spPr>
          <a:xfrm>
            <a:off x="193719" y="1330734"/>
            <a:ext cx="4323644" cy="2954655"/>
          </a:xfrm>
          <a:prstGeom prst="rect">
            <a:avLst/>
          </a:prstGeom>
          <a:noFill/>
        </p:spPr>
        <p:txBody>
          <a:bodyPr wrap="square" rtlCol="0">
            <a:spAutoFit/>
          </a:bodyPr>
          <a:lstStyle/>
          <a:p>
            <a:pPr marL="90488" indent="-90488">
              <a:buFontTx/>
              <a:buChar char="-"/>
            </a:pPr>
            <a:r>
              <a:rPr lang="cs-CZ" sz="1400" dirty="0">
                <a:latin typeface="Arial" panose="020B0604020202020204" pitchFamily="34" charset="0"/>
                <a:cs typeface="Arial" panose="020B0604020202020204" pitchFamily="34" charset="0"/>
              </a:rPr>
              <a:t>Karcinom prsu (408)- </a:t>
            </a:r>
            <a:r>
              <a:rPr lang="cs-CZ" sz="1400" dirty="0">
                <a:solidFill>
                  <a:srgbClr val="C00000"/>
                </a:solidFill>
                <a:latin typeface="Arial" panose="020B0604020202020204" pitchFamily="34" charset="0"/>
                <a:cs typeface="Arial" panose="020B0604020202020204" pitchFamily="34" charset="0"/>
              </a:rPr>
              <a:t>31%</a:t>
            </a:r>
          </a:p>
          <a:p>
            <a:pPr marL="90488" indent="-90488">
              <a:buFontTx/>
              <a:buChar char="-"/>
            </a:pPr>
            <a:r>
              <a:rPr lang="cs-CZ" sz="1400" dirty="0">
                <a:latin typeface="Arial" panose="020B0604020202020204" pitchFamily="34" charset="0"/>
                <a:cs typeface="Arial" panose="020B0604020202020204" pitchFamily="34" charset="0"/>
              </a:rPr>
              <a:t>Karcinom vaječníku (210)- </a:t>
            </a:r>
            <a:r>
              <a:rPr lang="cs-CZ" sz="1400" dirty="0">
                <a:solidFill>
                  <a:srgbClr val="C00000"/>
                </a:solidFill>
                <a:latin typeface="Arial" panose="020B0604020202020204" pitchFamily="34" charset="0"/>
                <a:cs typeface="Arial" panose="020B0604020202020204" pitchFamily="34" charset="0"/>
              </a:rPr>
              <a:t>16%</a:t>
            </a:r>
          </a:p>
          <a:p>
            <a:pPr marL="90488" indent="-90488">
              <a:buFontTx/>
              <a:buChar char="-"/>
            </a:pPr>
            <a:r>
              <a:rPr lang="cs-CZ" sz="1400" dirty="0">
                <a:latin typeface="Arial" panose="020B0604020202020204" pitchFamily="34" charset="0"/>
                <a:cs typeface="Arial" panose="020B0604020202020204" pitchFamily="34" charset="0"/>
              </a:rPr>
              <a:t>Karcinom endometria a dělohy (C54- 99) – </a:t>
            </a:r>
            <a:r>
              <a:rPr lang="cs-CZ" sz="1400" dirty="0">
                <a:solidFill>
                  <a:srgbClr val="C00000"/>
                </a:solidFill>
                <a:latin typeface="Arial" panose="020B0604020202020204" pitchFamily="34" charset="0"/>
                <a:cs typeface="Arial" panose="020B0604020202020204" pitchFamily="34" charset="0"/>
              </a:rPr>
              <a:t>7,5 %</a:t>
            </a:r>
          </a:p>
          <a:p>
            <a:pPr marL="90488" indent="-90488">
              <a:buFontTx/>
              <a:buChar char="-"/>
            </a:pPr>
            <a:r>
              <a:rPr lang="cs-CZ" sz="1400" dirty="0">
                <a:latin typeface="Arial" panose="020B0604020202020204" pitchFamily="34" charset="0"/>
                <a:cs typeface="Arial" panose="020B0604020202020204" pitchFamily="34" charset="0"/>
              </a:rPr>
              <a:t>Kolorektální karcinom (C18-59, C20-32, celkem 91)- 7%</a:t>
            </a:r>
          </a:p>
          <a:p>
            <a:pPr marL="90488" indent="-90488">
              <a:buFontTx/>
              <a:buChar char="-"/>
            </a:pPr>
            <a:r>
              <a:rPr lang="cs-CZ" sz="1400" dirty="0">
                <a:latin typeface="Arial" panose="020B0604020202020204" pitchFamily="34" charset="0"/>
                <a:cs typeface="Arial" panose="020B0604020202020204" pitchFamily="34" charset="0"/>
              </a:rPr>
              <a:t>Karcinom slinivky (43) – 3%</a:t>
            </a:r>
          </a:p>
          <a:p>
            <a:pPr marL="90488" indent="-90488">
              <a:buFontTx/>
              <a:buChar char="-"/>
            </a:pPr>
            <a:r>
              <a:rPr lang="cs-CZ" sz="1400" dirty="0">
                <a:latin typeface="Arial" panose="020B0604020202020204" pitchFamily="34" charset="0"/>
                <a:cs typeface="Arial" panose="020B0604020202020204" pitchFamily="34" charset="0"/>
              </a:rPr>
              <a:t>Karcinom prostaty (14)- 1%</a:t>
            </a:r>
          </a:p>
          <a:p>
            <a:pPr marL="90488" indent="-90488">
              <a:buFontTx/>
              <a:buChar char="-"/>
            </a:pPr>
            <a:r>
              <a:rPr lang="cs-CZ" sz="1400" dirty="0">
                <a:latin typeface="Arial" panose="020B0604020202020204" pitchFamily="34" charset="0"/>
                <a:cs typeface="Arial" panose="020B0604020202020204" pitchFamily="34" charset="0"/>
              </a:rPr>
              <a:t>Zhoubný melanom (21) – 1,2 %</a:t>
            </a:r>
          </a:p>
          <a:p>
            <a:pPr marL="90488" indent="-90488">
              <a:buFontTx/>
              <a:buChar char="-"/>
            </a:pPr>
            <a:r>
              <a:rPr lang="cs-CZ" sz="1400" dirty="0">
                <a:latin typeface="Arial" panose="020B0604020202020204" pitchFamily="34" charset="0"/>
                <a:cs typeface="Arial" panose="020B0604020202020204" pitchFamily="34" charset="0"/>
              </a:rPr>
              <a:t>Karcinom štítné žlázy (19) – 1,3 %</a:t>
            </a:r>
          </a:p>
          <a:p>
            <a:pPr marL="90488" indent="-90488">
              <a:buFontTx/>
              <a:buChar char="-"/>
            </a:pPr>
            <a:r>
              <a:rPr lang="cs-CZ" sz="1400" dirty="0">
                <a:solidFill>
                  <a:srgbClr val="C00000"/>
                </a:solidFill>
                <a:latin typeface="Arial" panose="020B0604020202020204" pitchFamily="34" charset="0"/>
                <a:cs typeface="Arial" panose="020B0604020202020204" pitchFamily="34" charset="0"/>
              </a:rPr>
              <a:t>Ostatní</a:t>
            </a:r>
            <a:r>
              <a:rPr lang="cs-CZ" sz="1400" dirty="0">
                <a:latin typeface="Arial" panose="020B0604020202020204" pitchFamily="34" charset="0"/>
                <a:cs typeface="Arial" panose="020B0604020202020204" pitchFamily="34" charset="0"/>
              </a:rPr>
              <a:t> (karcinom žaludku, </a:t>
            </a:r>
            <a:r>
              <a:rPr lang="cs-CZ" sz="1400" dirty="0" err="1">
                <a:latin typeface="Arial" panose="020B0604020202020204" pitchFamily="34" charset="0"/>
                <a:cs typeface="Arial" panose="020B0604020202020204" pitchFamily="34" charset="0"/>
              </a:rPr>
              <a:t>neurofibromatóza</a:t>
            </a:r>
            <a:r>
              <a:rPr lang="cs-CZ" sz="1400" dirty="0">
                <a:latin typeface="Arial" panose="020B0604020202020204" pitchFamily="34" charset="0"/>
                <a:cs typeface="Arial" panose="020B0604020202020204" pitchFamily="34" charset="0"/>
              </a:rPr>
              <a:t>, retinoblastom, osteosarkom, meduloblastom, onkologická zátěž v rodě aj.) (424) -</a:t>
            </a:r>
            <a:r>
              <a:rPr lang="cs-CZ" sz="1400" dirty="0">
                <a:solidFill>
                  <a:srgbClr val="C00000"/>
                </a:solidFill>
                <a:latin typeface="Arial" panose="020B0604020202020204" pitchFamily="34" charset="0"/>
                <a:cs typeface="Arial" panose="020B0604020202020204" pitchFamily="34" charset="0"/>
              </a:rPr>
              <a:t>32 %</a:t>
            </a:r>
          </a:p>
          <a:p>
            <a:pPr marL="285750" indent="-285750">
              <a:buFontTx/>
              <a:buChar char="-"/>
            </a:pPr>
            <a:endParaRPr lang="cs-CZ" dirty="0"/>
          </a:p>
        </p:txBody>
      </p:sp>
      <p:graphicFrame>
        <p:nvGraphicFramePr>
          <p:cNvPr id="4" name="Chart 3">
            <a:extLst>
              <a:ext uri="{FF2B5EF4-FFF2-40B4-BE49-F238E27FC236}">
                <a16:creationId xmlns:a16="http://schemas.microsoft.com/office/drawing/2014/main" id="{8E5261FE-BBCE-483C-B94A-7B58D4EFF3E5}"/>
              </a:ext>
            </a:extLst>
          </p:cNvPr>
          <p:cNvGraphicFramePr>
            <a:graphicFrameLocks/>
          </p:cNvGraphicFramePr>
          <p:nvPr/>
        </p:nvGraphicFramePr>
        <p:xfrm>
          <a:off x="3203223" y="1527917"/>
          <a:ext cx="8991600" cy="51101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18CCD2E-959D-4CF0-91C9-5D2EE940E123}"/>
              </a:ext>
            </a:extLst>
          </p:cNvPr>
          <p:cNvSpPr txBox="1"/>
          <p:nvPr/>
        </p:nvSpPr>
        <p:spPr>
          <a:xfrm>
            <a:off x="298027" y="4299760"/>
            <a:ext cx="2800888" cy="2062103"/>
          </a:xfrm>
          <a:prstGeom prst="rect">
            <a:avLst/>
          </a:prstGeom>
          <a:noFill/>
          <a:ln>
            <a:solidFill>
              <a:schemeClr val="accent1"/>
            </a:solidFill>
          </a:ln>
        </p:spPr>
        <p:txBody>
          <a:bodyPr wrap="square" rtlCol="0">
            <a:spAutoFit/>
          </a:bodyPr>
          <a:lstStyle/>
          <a:p>
            <a:r>
              <a:rPr lang="cs-CZ" sz="1600">
                <a:solidFill>
                  <a:srgbClr val="C00000"/>
                </a:solidFill>
                <a:latin typeface="Arial" panose="020B0604020202020204" pitchFamily="34" charset="0"/>
                <a:cs typeface="Arial" panose="020B0604020202020204" pitchFamily="34" charset="0"/>
              </a:rPr>
              <a:t>MUDr. </a:t>
            </a:r>
            <a:r>
              <a:rPr lang="cs-CZ" sz="1600" dirty="0">
                <a:solidFill>
                  <a:srgbClr val="C00000"/>
                </a:solidFill>
                <a:latin typeface="Arial" panose="020B0604020202020204" pitchFamily="34" charset="0"/>
                <a:cs typeface="Arial" panose="020B0604020202020204" pitchFamily="34" charset="0"/>
              </a:rPr>
              <a:t>Trizuljak – FN Brno, ambulance IHOK (Obilní Trh)</a:t>
            </a:r>
          </a:p>
          <a:p>
            <a:r>
              <a:rPr lang="cs-CZ" sz="1600" dirty="0">
                <a:latin typeface="Arial" panose="020B0604020202020204" pitchFamily="34" charset="0"/>
                <a:cs typeface="Arial" panose="020B0604020202020204" pitchFamily="34" charset="0"/>
              </a:rPr>
              <a:t>MUDr. Beharka – FN Jihlava, ambulance lékařské genetiky</a:t>
            </a:r>
          </a:p>
          <a:p>
            <a:r>
              <a:rPr lang="cs-CZ" sz="1600" dirty="0">
                <a:latin typeface="Arial" panose="020B0604020202020204" pitchFamily="34" charset="0"/>
                <a:cs typeface="Arial" panose="020B0604020202020204" pitchFamily="34" charset="0"/>
              </a:rPr>
              <a:t>MUDr. Drábová (Šoukalová, Kalina) - ÚLGG</a:t>
            </a:r>
          </a:p>
        </p:txBody>
      </p:sp>
    </p:spTree>
    <p:extLst>
      <p:ext uri="{BB962C8B-B14F-4D97-AF65-F5344CB8AC3E}">
        <p14:creationId xmlns:p14="http://schemas.microsoft.com/office/powerpoint/2010/main" val="3207614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1D3B90-4BAF-47F3-AF9C-406E38B08662}"/>
              </a:ext>
            </a:extLst>
          </p:cNvPr>
          <p:cNvSpPr txBox="1"/>
          <p:nvPr/>
        </p:nvSpPr>
        <p:spPr>
          <a:xfrm>
            <a:off x="4772561" y="587828"/>
            <a:ext cx="2646878" cy="461665"/>
          </a:xfrm>
          <a:prstGeom prst="rect">
            <a:avLst/>
          </a:prstGeom>
          <a:noFill/>
        </p:spPr>
        <p:txBody>
          <a:bodyPr wrap="none" rtlCol="0">
            <a:spAutoFit/>
          </a:bodyPr>
          <a:lstStyle/>
          <a:p>
            <a:r>
              <a:rPr lang="cs-CZ" sz="2400" b="1" dirty="0">
                <a:solidFill>
                  <a:srgbClr val="C00000"/>
                </a:solidFill>
                <a:latin typeface="Arial" panose="020B0604020202020204" pitchFamily="34" charset="0"/>
                <a:cs typeface="Arial" panose="020B0604020202020204" pitchFamily="34" charset="0"/>
              </a:rPr>
              <a:t>Význam a využití</a:t>
            </a:r>
          </a:p>
        </p:txBody>
      </p:sp>
      <p:sp>
        <p:nvSpPr>
          <p:cNvPr id="3" name="TextBox 2">
            <a:extLst>
              <a:ext uri="{FF2B5EF4-FFF2-40B4-BE49-F238E27FC236}">
                <a16:creationId xmlns:a16="http://schemas.microsoft.com/office/drawing/2014/main" id="{75DEB914-3D5C-4BBF-B472-BE5BE5E38E3F}"/>
              </a:ext>
            </a:extLst>
          </p:cNvPr>
          <p:cNvSpPr txBox="1"/>
          <p:nvPr/>
        </p:nvSpPr>
        <p:spPr>
          <a:xfrm>
            <a:off x="777550" y="1740577"/>
            <a:ext cx="5318450" cy="4401205"/>
          </a:xfrm>
          <a:prstGeom prst="rect">
            <a:avLst/>
          </a:prstGeom>
          <a:noFill/>
        </p:spPr>
        <p:txBody>
          <a:bodyPr wrap="square" rtlCol="0">
            <a:spAutoFit/>
          </a:bodyPr>
          <a:lstStyle/>
          <a:p>
            <a:pPr marL="285750" indent="-285750">
              <a:buFontTx/>
              <a:buChar char="-"/>
            </a:pPr>
            <a:r>
              <a:rPr lang="cs-CZ" sz="2800" dirty="0">
                <a:solidFill>
                  <a:srgbClr val="0A0A0A"/>
                </a:solidFill>
                <a:effectLst/>
                <a:latin typeface="Times New Roman" panose="02020603050405020304" pitchFamily="18" charset="0"/>
                <a:ea typeface="Calibri" panose="020F0502020204030204" pitchFamily="34" charset="0"/>
              </a:rPr>
              <a:t>výběr optimální léčebné strategie v rámci personalizované medicíny</a:t>
            </a:r>
          </a:p>
          <a:p>
            <a:endParaRPr lang="cs-CZ" sz="2800" dirty="0">
              <a:solidFill>
                <a:srgbClr val="0A0A0A"/>
              </a:solidFill>
              <a:effectLst/>
              <a:latin typeface="Times New Roman" panose="02020603050405020304" pitchFamily="18" charset="0"/>
              <a:ea typeface="Calibri" panose="020F0502020204030204" pitchFamily="34" charset="0"/>
            </a:endParaRPr>
          </a:p>
          <a:p>
            <a:pPr marL="285750" indent="-285750">
              <a:buFontTx/>
              <a:buChar char="-"/>
            </a:pPr>
            <a:r>
              <a:rPr lang="cs-CZ" sz="2800" dirty="0">
                <a:solidFill>
                  <a:srgbClr val="000000"/>
                </a:solidFill>
                <a:effectLst/>
                <a:latin typeface="Times New Roman" panose="02020603050405020304" pitchFamily="18" charset="0"/>
                <a:ea typeface="Calibri" panose="020F0502020204030204" pitchFamily="34" charset="0"/>
              </a:rPr>
              <a:t>došetření ostatních zdravých členů rodiny</a:t>
            </a:r>
          </a:p>
          <a:p>
            <a:endParaRPr lang="cs-CZ" sz="2800" dirty="0">
              <a:solidFill>
                <a:srgbClr val="0A0A0A"/>
              </a:solidFill>
              <a:latin typeface="Times New Roman" panose="02020603050405020304" pitchFamily="18" charset="0"/>
              <a:ea typeface="Calibri" panose="020F0502020204030204" pitchFamily="34" charset="0"/>
            </a:endParaRPr>
          </a:p>
          <a:p>
            <a:pPr marL="285750" indent="-285750">
              <a:buFontTx/>
              <a:buChar char="-"/>
            </a:pPr>
            <a:r>
              <a:rPr lang="cs-CZ" sz="2800" dirty="0">
                <a:solidFill>
                  <a:srgbClr val="000000"/>
                </a:solidFill>
                <a:effectLst/>
                <a:latin typeface="Times New Roman" panose="02020603050405020304" pitchFamily="18" charset="0"/>
                <a:ea typeface="Calibri" panose="020F0502020204030204" pitchFamily="34" charset="0"/>
              </a:rPr>
              <a:t>nabídnutí adekvátní profylaxe, screeningu a poradenství</a:t>
            </a:r>
            <a:endParaRPr lang="cs-CZ" sz="2800" dirty="0">
              <a:solidFill>
                <a:srgbClr val="0A0A0A"/>
              </a:solidFill>
              <a:effectLst/>
              <a:latin typeface="Times New Roman" panose="02020603050405020304" pitchFamily="18" charset="0"/>
              <a:ea typeface="Calibri" panose="020F0502020204030204" pitchFamily="34" charset="0"/>
            </a:endParaRPr>
          </a:p>
          <a:p>
            <a:endParaRPr lang="cs-CZ" sz="2800" dirty="0"/>
          </a:p>
        </p:txBody>
      </p:sp>
      <p:pic>
        <p:nvPicPr>
          <p:cNvPr id="4" name="Shape 65">
            <a:extLst>
              <a:ext uri="{FF2B5EF4-FFF2-40B4-BE49-F238E27FC236}">
                <a16:creationId xmlns:a16="http://schemas.microsoft.com/office/drawing/2014/main" id="{BF84A6E0-AF62-4B98-8193-DA5132506EF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281" y="1583370"/>
            <a:ext cx="3454923" cy="20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68">
            <a:extLst>
              <a:ext uri="{FF2B5EF4-FFF2-40B4-BE49-F238E27FC236}">
                <a16:creationId xmlns:a16="http://schemas.microsoft.com/office/drawing/2014/main" id="{7EC4D3C4-66AD-454B-913E-59A2A8C064B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9439" y="3676914"/>
            <a:ext cx="2894704" cy="208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69">
            <a:extLst>
              <a:ext uri="{FF2B5EF4-FFF2-40B4-BE49-F238E27FC236}">
                <a16:creationId xmlns:a16="http://schemas.microsoft.com/office/drawing/2014/main" id="{7AD19D75-6CD0-4772-A9AD-486001D40877}"/>
              </a:ext>
            </a:extLst>
          </p:cNvPr>
          <p:cNvSpPr txBox="1">
            <a:spLocks noChangeArrowheads="1"/>
          </p:cNvSpPr>
          <p:nvPr/>
        </p:nvSpPr>
        <p:spPr bwMode="auto">
          <a:xfrm>
            <a:off x="9605764" y="3666832"/>
            <a:ext cx="2291280" cy="54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82939" rIns="81646" bIns="82939"/>
          <a:lstStyle/>
          <a:p>
            <a:pPr eaLnBrk="1">
              <a:buClr>
                <a:srgbClr val="000000"/>
              </a:buClr>
              <a:buSzPct val="25000"/>
              <a:buFont typeface="Arial" panose="020B0604020202020204" pitchFamily="34" charset="0"/>
              <a:buNone/>
            </a:pPr>
            <a:r>
              <a:rPr lang="en-US" altLang="cs-CZ" sz="2177" dirty="0">
                <a:solidFill>
                  <a:srgbClr val="000000"/>
                </a:solidFill>
                <a:cs typeface="Arial" panose="020B0604020202020204" pitchFamily="34" charset="0"/>
                <a:sym typeface="Arial" panose="020B0604020202020204" pitchFamily="34" charset="0"/>
              </a:rPr>
              <a:t>Olaparib (Lynparza)</a:t>
            </a:r>
          </a:p>
        </p:txBody>
      </p:sp>
    </p:spTree>
    <p:extLst>
      <p:ext uri="{BB962C8B-B14F-4D97-AF65-F5344CB8AC3E}">
        <p14:creationId xmlns:p14="http://schemas.microsoft.com/office/powerpoint/2010/main" val="473470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0"/>
          <p:cNvSpPr txBox="1">
            <a:spLocks noChangeArrowheads="1"/>
          </p:cNvSpPr>
          <p:nvPr/>
        </p:nvSpPr>
        <p:spPr bwMode="auto">
          <a:xfrm>
            <a:off x="1522772" y="399728"/>
            <a:ext cx="8749693" cy="56559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dirty="0">
                <a:solidFill>
                  <a:srgbClr val="FFFFFF"/>
                </a:solidFill>
                <a:latin typeface="Calibri" pitchFamily="34" charset="0"/>
              </a:rPr>
              <a:t>Kazuistika</a:t>
            </a:r>
            <a:endParaRPr lang="en-US" altLang="en-US" i="1" dirty="0">
              <a:solidFill>
                <a:srgbClr val="FFFFFF"/>
              </a:solidFill>
              <a:latin typeface="Calibri" pitchFamily="34" charset="0"/>
            </a:endParaRPr>
          </a:p>
        </p:txBody>
      </p:sp>
      <p:sp>
        <p:nvSpPr>
          <p:cNvPr id="137" name="Rectangle 2"/>
          <p:cNvSpPr txBox="1">
            <a:spLocks noChangeArrowheads="1"/>
          </p:cNvSpPr>
          <p:nvPr/>
        </p:nvSpPr>
        <p:spPr bwMode="auto">
          <a:xfrm>
            <a:off x="1522772" y="1431441"/>
            <a:ext cx="9108652" cy="3672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11013" indent="-311013" algn="l" defTabSz="407484" rtl="0" eaLnBrk="0" fontAlgn="base" hangingPunct="0">
              <a:lnSpc>
                <a:spcPct val="93000"/>
              </a:lnSpc>
              <a:spcBef>
                <a:spcPct val="0"/>
              </a:spcBef>
              <a:spcAft>
                <a:spcPts val="1293"/>
              </a:spcAft>
              <a:buClr>
                <a:srgbClr val="000000"/>
              </a:buClr>
              <a:buSzPct val="100000"/>
              <a:buFont typeface="Times New Roman" pitchFamily="18" charset="0"/>
              <a:defRPr sz="2900">
                <a:solidFill>
                  <a:srgbClr val="000000"/>
                </a:solidFill>
                <a:latin typeface="+mn-lt"/>
                <a:ea typeface="Arial Unicode MS" pitchFamily="34" charset="-128"/>
                <a:cs typeface="+mn-cs"/>
              </a:defRPr>
            </a:lvl1pPr>
            <a:lvl2pPr marL="673860" indent="-259178" algn="l" defTabSz="407484" rtl="0" eaLnBrk="0" fontAlgn="base" hangingPunct="0">
              <a:lnSpc>
                <a:spcPct val="93000"/>
              </a:lnSpc>
              <a:spcBef>
                <a:spcPct val="0"/>
              </a:spcBef>
              <a:spcAft>
                <a:spcPts val="1032"/>
              </a:spcAft>
              <a:buClr>
                <a:srgbClr val="000000"/>
              </a:buClr>
              <a:buSzPct val="100000"/>
              <a:buFont typeface="Times New Roman" pitchFamily="18" charset="0"/>
              <a:defRPr sz="2500">
                <a:solidFill>
                  <a:srgbClr val="000000"/>
                </a:solidFill>
                <a:latin typeface="+mn-lt"/>
                <a:ea typeface="Arial Unicode MS" pitchFamily="34" charset="-128"/>
                <a:cs typeface="+mn-cs"/>
              </a:defRPr>
            </a:lvl2pPr>
            <a:lvl3pPr marL="1036707" indent="-207341" algn="l" defTabSz="407484" rtl="0" eaLnBrk="0" fontAlgn="base" hangingPunct="0">
              <a:lnSpc>
                <a:spcPct val="93000"/>
              </a:lnSpc>
              <a:spcBef>
                <a:spcPct val="0"/>
              </a:spcBef>
              <a:spcAft>
                <a:spcPts val="771"/>
              </a:spcAft>
              <a:buClr>
                <a:srgbClr val="000000"/>
              </a:buClr>
              <a:buSzPct val="100000"/>
              <a:buFont typeface="Times New Roman" pitchFamily="18" charset="0"/>
              <a:defRPr sz="2200">
                <a:solidFill>
                  <a:srgbClr val="000000"/>
                </a:solidFill>
                <a:latin typeface="+mn-lt"/>
                <a:ea typeface="Arial Unicode MS" pitchFamily="34" charset="-128"/>
                <a:cs typeface="+mn-cs"/>
              </a:defRPr>
            </a:lvl3pPr>
            <a:lvl4pPr marL="1451391" indent="-207341" algn="l" defTabSz="407484" rtl="0" eaLnBrk="0" fontAlgn="base" hangingPunct="0">
              <a:lnSpc>
                <a:spcPct val="93000"/>
              </a:lnSpc>
              <a:spcBef>
                <a:spcPct val="0"/>
              </a:spcBef>
              <a:spcAft>
                <a:spcPts val="522"/>
              </a:spcAft>
              <a:buClr>
                <a:srgbClr val="000000"/>
              </a:buClr>
              <a:buSzPct val="100000"/>
              <a:buFont typeface="Times New Roman" pitchFamily="18" charset="0"/>
              <a:defRPr sz="1800">
                <a:solidFill>
                  <a:srgbClr val="000000"/>
                </a:solidFill>
                <a:latin typeface="+mn-lt"/>
                <a:ea typeface="Arial Unicode MS" pitchFamily="34" charset="-128"/>
                <a:cs typeface="+mn-cs"/>
              </a:defRPr>
            </a:lvl4pPr>
            <a:lvl5pPr marL="1866074" indent="-207341" algn="l" defTabSz="407484" rtl="0" eaLnBrk="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ea typeface="Arial Unicode MS" pitchFamily="34" charset="-128"/>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a:lstStyle>
          <a:p>
            <a:pPr marL="0" indent="1440" eaLnBrk="1">
              <a:spcAft>
                <a:spcPct val="0"/>
              </a:spcAft>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b="1" kern="0">
                <a:latin typeface="Calibri" pitchFamily="34" charset="0"/>
              </a:rPr>
              <a:t>Pacient, ročník 1995</a:t>
            </a:r>
            <a:br>
              <a:rPr lang="cs-CZ" altLang="cs-CZ" sz="2800" b="1" kern="0" dirty="0">
                <a:latin typeface="Calibri" pitchFamily="34" charset="0"/>
              </a:rPr>
            </a:br>
            <a:endParaRPr lang="cs-CZ" altLang="cs-CZ" sz="2800" b="1"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a:latin typeface="Calibri" pitchFamily="34" charset="0"/>
              </a:rPr>
              <a:t>zralý </a:t>
            </a:r>
            <a:r>
              <a:rPr lang="cs-CZ" altLang="cs-CZ" sz="2800" kern="0" dirty="0">
                <a:latin typeface="Calibri" pitchFamily="34" charset="0"/>
              </a:rPr>
              <a:t>novorozenec z III. gravidity </a:t>
            </a:r>
            <a:r>
              <a:rPr lang="cs-CZ" altLang="cs-CZ" sz="2800" kern="0">
                <a:latin typeface="Calibri" pitchFamily="34" charset="0"/>
              </a:rPr>
              <a:t>, 3500g </a:t>
            </a:r>
            <a:r>
              <a:rPr lang="cs-CZ" altLang="cs-CZ" sz="2800" kern="0" dirty="0">
                <a:latin typeface="Calibri" pitchFamily="34" charset="0"/>
              </a:rPr>
              <a:t>/ 50 cm</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a:latin typeface="Calibri" pitchFamily="34" charset="0"/>
              </a:rPr>
              <a:t>po </a:t>
            </a:r>
            <a:r>
              <a:rPr lang="cs-CZ" altLang="cs-CZ" sz="2800" kern="0" dirty="0">
                <a:latin typeface="Calibri" pitchFamily="34" charset="0"/>
              </a:rPr>
              <a:t>porodu zjištěna </a:t>
            </a:r>
            <a:r>
              <a:rPr lang="cs-CZ" altLang="cs-CZ" sz="2800" b="1" kern="0" dirty="0">
                <a:latin typeface="Calibri" pitchFamily="34" charset="0"/>
              </a:rPr>
              <a:t>rozštěpová vada </a:t>
            </a:r>
            <a:r>
              <a:rPr lang="cs-CZ" altLang="cs-CZ" sz="2800" kern="0" dirty="0">
                <a:latin typeface="Calibri" pitchFamily="34" charset="0"/>
              </a:rPr>
              <a:t>– rozštěp měkkého patra</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dirty="0">
                <a:latin typeface="Calibri" pitchFamily="34" charset="0"/>
              </a:rPr>
              <a:t>PMV</a:t>
            </a:r>
            <a:r>
              <a:rPr lang="cs-CZ" altLang="cs-CZ" sz="2800" kern="0">
                <a:latin typeface="Calibri" pitchFamily="34" charset="0"/>
              </a:rPr>
              <a:t>: průměrný až mírně opožděný – seděl </a:t>
            </a:r>
            <a:r>
              <a:rPr lang="cs-CZ" altLang="cs-CZ" sz="2800" kern="0" dirty="0">
                <a:latin typeface="Calibri" pitchFamily="34" charset="0"/>
              </a:rPr>
              <a:t>v 7-8 měsících, chůze po 12. měsíci, první slova v 1.5 roce, dvouslovné věty až ve dvou letech</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dirty="0">
                <a:latin typeface="Calibri" pitchFamily="34" charset="0"/>
              </a:rPr>
              <a:t>ve 2 letech plastická korekce rozštěpové vady</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dirty="0">
                <a:latin typeface="Calibri" pitchFamily="34" charset="0"/>
              </a:rPr>
              <a:t>v 6 letech stomatologická operace</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dirty="0">
                <a:latin typeface="Calibri" pitchFamily="34" charset="0"/>
              </a:rPr>
              <a:t>opakované luxace levého loketního kloubu</a:t>
            </a:r>
          </a:p>
        </p:txBody>
      </p:sp>
    </p:spTree>
    <p:extLst>
      <p:ext uri="{BB962C8B-B14F-4D97-AF65-F5344CB8AC3E}">
        <p14:creationId xmlns:p14="http://schemas.microsoft.com/office/powerpoint/2010/main" val="2713481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0"/>
          <p:cNvSpPr txBox="1">
            <a:spLocks noChangeArrowheads="1"/>
          </p:cNvSpPr>
          <p:nvPr/>
        </p:nvSpPr>
        <p:spPr bwMode="auto">
          <a:xfrm>
            <a:off x="1522772" y="399728"/>
            <a:ext cx="8749693" cy="56559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dirty="0">
                <a:solidFill>
                  <a:srgbClr val="FFFFFF"/>
                </a:solidFill>
                <a:latin typeface="Calibri" pitchFamily="34" charset="0"/>
              </a:rPr>
              <a:t>Kazuistika</a:t>
            </a:r>
            <a:endParaRPr lang="en-US" altLang="en-US" i="1" dirty="0">
              <a:solidFill>
                <a:srgbClr val="FFFFFF"/>
              </a:solidFill>
              <a:latin typeface="Calibri" pitchFamily="34" charset="0"/>
            </a:endParaRPr>
          </a:p>
        </p:txBody>
      </p:sp>
      <p:sp>
        <p:nvSpPr>
          <p:cNvPr id="137" name="Rectangle 2"/>
          <p:cNvSpPr txBox="1">
            <a:spLocks noChangeArrowheads="1"/>
          </p:cNvSpPr>
          <p:nvPr/>
        </p:nvSpPr>
        <p:spPr bwMode="auto">
          <a:xfrm>
            <a:off x="1522772" y="1181129"/>
            <a:ext cx="9584140" cy="3672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11013" indent="-311013" algn="l" defTabSz="407484" rtl="0" eaLnBrk="0" fontAlgn="base" hangingPunct="0">
              <a:lnSpc>
                <a:spcPct val="93000"/>
              </a:lnSpc>
              <a:spcBef>
                <a:spcPct val="0"/>
              </a:spcBef>
              <a:spcAft>
                <a:spcPts val="1293"/>
              </a:spcAft>
              <a:buClr>
                <a:srgbClr val="000000"/>
              </a:buClr>
              <a:buSzPct val="100000"/>
              <a:buFont typeface="Times New Roman" pitchFamily="18" charset="0"/>
              <a:defRPr sz="2900">
                <a:solidFill>
                  <a:srgbClr val="000000"/>
                </a:solidFill>
                <a:latin typeface="+mn-lt"/>
                <a:ea typeface="Arial Unicode MS" pitchFamily="34" charset="-128"/>
                <a:cs typeface="+mn-cs"/>
              </a:defRPr>
            </a:lvl1pPr>
            <a:lvl2pPr marL="673860" indent="-259178" algn="l" defTabSz="407484" rtl="0" eaLnBrk="0" fontAlgn="base" hangingPunct="0">
              <a:lnSpc>
                <a:spcPct val="93000"/>
              </a:lnSpc>
              <a:spcBef>
                <a:spcPct val="0"/>
              </a:spcBef>
              <a:spcAft>
                <a:spcPts val="1032"/>
              </a:spcAft>
              <a:buClr>
                <a:srgbClr val="000000"/>
              </a:buClr>
              <a:buSzPct val="100000"/>
              <a:buFont typeface="Times New Roman" pitchFamily="18" charset="0"/>
              <a:defRPr sz="2500">
                <a:solidFill>
                  <a:srgbClr val="000000"/>
                </a:solidFill>
                <a:latin typeface="+mn-lt"/>
                <a:ea typeface="Arial Unicode MS" pitchFamily="34" charset="-128"/>
                <a:cs typeface="+mn-cs"/>
              </a:defRPr>
            </a:lvl2pPr>
            <a:lvl3pPr marL="1036707" indent="-207341" algn="l" defTabSz="407484" rtl="0" eaLnBrk="0" fontAlgn="base" hangingPunct="0">
              <a:lnSpc>
                <a:spcPct val="93000"/>
              </a:lnSpc>
              <a:spcBef>
                <a:spcPct val="0"/>
              </a:spcBef>
              <a:spcAft>
                <a:spcPts val="771"/>
              </a:spcAft>
              <a:buClr>
                <a:srgbClr val="000000"/>
              </a:buClr>
              <a:buSzPct val="100000"/>
              <a:buFont typeface="Times New Roman" pitchFamily="18" charset="0"/>
              <a:defRPr sz="2200">
                <a:solidFill>
                  <a:srgbClr val="000000"/>
                </a:solidFill>
                <a:latin typeface="+mn-lt"/>
                <a:ea typeface="Arial Unicode MS" pitchFamily="34" charset="-128"/>
                <a:cs typeface="+mn-cs"/>
              </a:defRPr>
            </a:lvl3pPr>
            <a:lvl4pPr marL="1451391" indent="-207341" algn="l" defTabSz="407484" rtl="0" eaLnBrk="0" fontAlgn="base" hangingPunct="0">
              <a:lnSpc>
                <a:spcPct val="93000"/>
              </a:lnSpc>
              <a:spcBef>
                <a:spcPct val="0"/>
              </a:spcBef>
              <a:spcAft>
                <a:spcPts val="522"/>
              </a:spcAft>
              <a:buClr>
                <a:srgbClr val="000000"/>
              </a:buClr>
              <a:buSzPct val="100000"/>
              <a:buFont typeface="Times New Roman" pitchFamily="18" charset="0"/>
              <a:defRPr sz="1800">
                <a:solidFill>
                  <a:srgbClr val="000000"/>
                </a:solidFill>
                <a:latin typeface="+mn-lt"/>
                <a:ea typeface="Arial Unicode MS" pitchFamily="34" charset="-128"/>
                <a:cs typeface="+mn-cs"/>
              </a:defRPr>
            </a:lvl4pPr>
            <a:lvl5pPr marL="1866074" indent="-207341" algn="l" defTabSz="407484" rtl="0" eaLnBrk="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ea typeface="Arial Unicode MS" pitchFamily="34" charset="-128"/>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a:lstStyle>
          <a:p>
            <a:pPr marL="0" indent="1440" eaLnBrk="1">
              <a:spcAft>
                <a:spcPct val="0"/>
              </a:spcAft>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800" b="1"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dirty="0">
                <a:latin typeface="Calibri" pitchFamily="34" charset="0"/>
              </a:rPr>
              <a:t>v dětství opakované infekce v ORL oblasti - </a:t>
            </a:r>
            <a:r>
              <a:rPr lang="cs-CZ" altLang="cs-CZ" sz="2000" kern="0" dirty="0">
                <a:latin typeface="Calibri" pitchFamily="34" charset="0"/>
              </a:rPr>
              <a:t>rhinitis, </a:t>
            </a:r>
            <a:r>
              <a:rPr lang="cs-CZ" altLang="cs-CZ" sz="2000" kern="0" dirty="0" err="1">
                <a:latin typeface="Calibri" pitchFamily="34" charset="0"/>
              </a:rPr>
              <a:t>sinusitis</a:t>
            </a:r>
            <a:r>
              <a:rPr lang="cs-CZ" altLang="cs-CZ" sz="2000" kern="0" dirty="0">
                <a:latin typeface="Calibri" pitchFamily="34" charset="0"/>
              </a:rPr>
              <a:t>, </a:t>
            </a:r>
            <a:r>
              <a:rPr lang="cs-CZ" altLang="cs-CZ" sz="2000" kern="0">
                <a:latin typeface="Calibri" pitchFamily="34" charset="0"/>
              </a:rPr>
              <a:t>otitis media</a:t>
            </a:r>
          </a:p>
          <a:p>
            <a:pPr marL="0" indent="0" eaLnBrk="1">
              <a:spcAft>
                <a:spcPct val="0"/>
              </a:spcAft>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a:latin typeface="Calibri" pitchFamily="34" charset="0"/>
              </a:rPr>
              <a:t>po 10. </a:t>
            </a:r>
            <a:r>
              <a:rPr lang="cs-CZ" altLang="cs-CZ" sz="2800" kern="0" dirty="0">
                <a:latin typeface="Calibri" pitchFamily="34" charset="0"/>
              </a:rPr>
              <a:t>roku </a:t>
            </a:r>
            <a:r>
              <a:rPr lang="cs-CZ" altLang="cs-CZ" sz="2800" kern="0">
                <a:latin typeface="Calibri" pitchFamily="34" charset="0"/>
              </a:rPr>
              <a:t>života postupná </a:t>
            </a:r>
            <a:r>
              <a:rPr lang="cs-CZ" altLang="cs-CZ" sz="2800" kern="0" dirty="0">
                <a:latin typeface="Calibri" pitchFamily="34" charset="0"/>
              </a:rPr>
              <a:t>ztráta sluchu – </a:t>
            </a:r>
            <a:r>
              <a:rPr lang="cs-CZ" altLang="cs-CZ" sz="2000" b="1" kern="0" dirty="0" err="1">
                <a:latin typeface="Calibri" pitchFamily="34" charset="0"/>
              </a:rPr>
              <a:t>hypakuse</a:t>
            </a:r>
            <a:r>
              <a:rPr lang="cs-CZ" altLang="cs-CZ" sz="2000" kern="0" dirty="0">
                <a:latin typeface="Calibri" pitchFamily="34" charset="0"/>
              </a:rPr>
              <a:t>, těžká nedoslýchavost vpravo, praktická </a:t>
            </a:r>
            <a:r>
              <a:rPr lang="cs-CZ" altLang="cs-CZ" sz="2000" kern="0">
                <a:latin typeface="Calibri" pitchFamily="34" charset="0"/>
              </a:rPr>
              <a:t>hluchota vlevo (kochleární implantát)</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kern="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a:latin typeface="Calibri" pitchFamily="34" charset="0"/>
              </a:rPr>
              <a:t>od 15. roku rozvoj </a:t>
            </a:r>
            <a:r>
              <a:rPr lang="cs-CZ" altLang="cs-CZ" sz="2800" b="1" kern="0" dirty="0">
                <a:latin typeface="Calibri" pitchFamily="34" charset="0"/>
              </a:rPr>
              <a:t>epilepsie</a:t>
            </a:r>
            <a:r>
              <a:rPr lang="cs-CZ" altLang="cs-CZ" sz="2800" kern="0" dirty="0">
                <a:latin typeface="Calibri" pitchFamily="34" charset="0"/>
              </a:rPr>
              <a:t>  -  </a:t>
            </a:r>
            <a:r>
              <a:rPr lang="cs-CZ" altLang="cs-CZ" sz="2000" kern="0" dirty="0">
                <a:latin typeface="Calibri" pitchFamily="34" charset="0"/>
              </a:rPr>
              <a:t>záchvaty charakteru zatětí + současně myoklonie DKK, délka jednotlivých záchvatů  cca 3 s, denně 1-2x, po záchvatu únava, bolesti hlavy, zavedeny antiepileptika (</a:t>
            </a:r>
            <a:r>
              <a:rPr lang="cs-CZ" altLang="cs-CZ" sz="2000" kern="0" dirty="0" err="1">
                <a:latin typeface="Calibri" pitchFamily="34" charset="0"/>
              </a:rPr>
              <a:t>Lamotrigin</a:t>
            </a:r>
            <a:r>
              <a:rPr lang="cs-CZ" altLang="cs-CZ" sz="2000" kern="0">
                <a:latin typeface="Calibri" pitchFamily="34" charset="0"/>
              </a:rPr>
              <a:t>) s dobrým efektem</a:t>
            </a:r>
          </a:p>
          <a:p>
            <a:pPr marL="0" indent="0" eaLnBrk="1">
              <a:spcAft>
                <a:spcPct val="0"/>
              </a:spcAft>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b="1" kern="0" dirty="0">
                <a:latin typeface="Calibri" pitchFamily="34" charset="0"/>
              </a:rPr>
              <a:t>mentální retardace</a:t>
            </a:r>
            <a:r>
              <a:rPr lang="cs-CZ" altLang="cs-CZ" sz="2800" kern="0" dirty="0">
                <a:latin typeface="Calibri" pitchFamily="34" charset="0"/>
              </a:rPr>
              <a:t>: </a:t>
            </a:r>
            <a:r>
              <a:rPr lang="cs-CZ" altLang="cs-CZ" sz="2000" kern="0" dirty="0">
                <a:latin typeface="Calibri" pitchFamily="34" charset="0"/>
              </a:rPr>
              <a:t>v popředí výrazná vývojová dysfázie expresivního, částečně i receptivního typu; mentální schopnosti celkově podprůměrné až hraniční, s disharmoniemi, slabší výkony zejména u verbalizovaných úkolů, lepší výkony v testech s jasnou vizuální podporou</a:t>
            </a:r>
            <a:r>
              <a:rPr lang="cs-CZ" altLang="cs-CZ" sz="2000" kern="0">
                <a:latin typeface="Calibri" pitchFamily="34" charset="0"/>
              </a:rPr>
              <a:t>, dysgrafie</a:t>
            </a:r>
            <a:endParaRPr lang="cs-CZ" altLang="cs-CZ" sz="2000" kern="0" dirty="0">
              <a:latin typeface="Calibri" pitchFamily="34" charset="0"/>
            </a:endParaRPr>
          </a:p>
        </p:txBody>
      </p:sp>
    </p:spTree>
    <p:extLst>
      <p:ext uri="{BB962C8B-B14F-4D97-AF65-F5344CB8AC3E}">
        <p14:creationId xmlns:p14="http://schemas.microsoft.com/office/powerpoint/2010/main" val="1271049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0"/>
          <p:cNvSpPr txBox="1">
            <a:spLocks noChangeArrowheads="1"/>
          </p:cNvSpPr>
          <p:nvPr/>
        </p:nvSpPr>
        <p:spPr bwMode="auto">
          <a:xfrm>
            <a:off x="1522772" y="399728"/>
            <a:ext cx="8749693" cy="56559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dirty="0">
                <a:solidFill>
                  <a:srgbClr val="FFFFFF"/>
                </a:solidFill>
                <a:latin typeface="Calibri" pitchFamily="34" charset="0"/>
              </a:rPr>
              <a:t>Nádorové onemocnění u probanda</a:t>
            </a:r>
            <a:endParaRPr lang="en-US" altLang="en-US" i="1" dirty="0">
              <a:solidFill>
                <a:srgbClr val="FFFFFF"/>
              </a:solidFill>
              <a:latin typeface="Calibri" pitchFamily="34" charset="0"/>
            </a:endParaRPr>
          </a:p>
        </p:txBody>
      </p:sp>
      <p:sp>
        <p:nvSpPr>
          <p:cNvPr id="137" name="Rectangle 2"/>
          <p:cNvSpPr txBox="1">
            <a:spLocks noChangeArrowheads="1"/>
          </p:cNvSpPr>
          <p:nvPr/>
        </p:nvSpPr>
        <p:spPr bwMode="auto">
          <a:xfrm>
            <a:off x="1341120" y="1988840"/>
            <a:ext cx="4170056" cy="3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11013" indent="-311013" algn="l" defTabSz="407484" rtl="0" eaLnBrk="0" fontAlgn="base" hangingPunct="0">
              <a:lnSpc>
                <a:spcPct val="93000"/>
              </a:lnSpc>
              <a:spcBef>
                <a:spcPct val="0"/>
              </a:spcBef>
              <a:spcAft>
                <a:spcPts val="1293"/>
              </a:spcAft>
              <a:buClr>
                <a:srgbClr val="000000"/>
              </a:buClr>
              <a:buSzPct val="100000"/>
              <a:buFont typeface="Times New Roman" pitchFamily="18" charset="0"/>
              <a:defRPr sz="2900">
                <a:solidFill>
                  <a:srgbClr val="000000"/>
                </a:solidFill>
                <a:latin typeface="+mn-lt"/>
                <a:ea typeface="Arial Unicode MS" pitchFamily="34" charset="-128"/>
                <a:cs typeface="+mn-cs"/>
              </a:defRPr>
            </a:lvl1pPr>
            <a:lvl2pPr marL="673860" indent="-259178" algn="l" defTabSz="407484" rtl="0" eaLnBrk="0" fontAlgn="base" hangingPunct="0">
              <a:lnSpc>
                <a:spcPct val="93000"/>
              </a:lnSpc>
              <a:spcBef>
                <a:spcPct val="0"/>
              </a:spcBef>
              <a:spcAft>
                <a:spcPts val="1032"/>
              </a:spcAft>
              <a:buClr>
                <a:srgbClr val="000000"/>
              </a:buClr>
              <a:buSzPct val="100000"/>
              <a:buFont typeface="Times New Roman" pitchFamily="18" charset="0"/>
              <a:defRPr sz="2500">
                <a:solidFill>
                  <a:srgbClr val="000000"/>
                </a:solidFill>
                <a:latin typeface="+mn-lt"/>
                <a:ea typeface="Arial Unicode MS" pitchFamily="34" charset="-128"/>
                <a:cs typeface="+mn-cs"/>
              </a:defRPr>
            </a:lvl2pPr>
            <a:lvl3pPr marL="1036707" indent="-207341" algn="l" defTabSz="407484" rtl="0" eaLnBrk="0" fontAlgn="base" hangingPunct="0">
              <a:lnSpc>
                <a:spcPct val="93000"/>
              </a:lnSpc>
              <a:spcBef>
                <a:spcPct val="0"/>
              </a:spcBef>
              <a:spcAft>
                <a:spcPts val="771"/>
              </a:spcAft>
              <a:buClr>
                <a:srgbClr val="000000"/>
              </a:buClr>
              <a:buSzPct val="100000"/>
              <a:buFont typeface="Times New Roman" pitchFamily="18" charset="0"/>
              <a:defRPr sz="2200">
                <a:solidFill>
                  <a:srgbClr val="000000"/>
                </a:solidFill>
                <a:latin typeface="+mn-lt"/>
                <a:ea typeface="Arial Unicode MS" pitchFamily="34" charset="-128"/>
                <a:cs typeface="+mn-cs"/>
              </a:defRPr>
            </a:lvl3pPr>
            <a:lvl4pPr marL="1451391" indent="-207341" algn="l" defTabSz="407484" rtl="0" eaLnBrk="0" fontAlgn="base" hangingPunct="0">
              <a:lnSpc>
                <a:spcPct val="93000"/>
              </a:lnSpc>
              <a:spcBef>
                <a:spcPct val="0"/>
              </a:spcBef>
              <a:spcAft>
                <a:spcPts val="522"/>
              </a:spcAft>
              <a:buClr>
                <a:srgbClr val="000000"/>
              </a:buClr>
              <a:buSzPct val="100000"/>
              <a:buFont typeface="Times New Roman" pitchFamily="18" charset="0"/>
              <a:defRPr sz="1800">
                <a:solidFill>
                  <a:srgbClr val="000000"/>
                </a:solidFill>
                <a:latin typeface="+mn-lt"/>
                <a:ea typeface="Arial Unicode MS" pitchFamily="34" charset="-128"/>
                <a:cs typeface="+mn-cs"/>
              </a:defRPr>
            </a:lvl4pPr>
            <a:lvl5pPr marL="1866074" indent="-207341" algn="l" defTabSz="407484" rtl="0" eaLnBrk="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ea typeface="Arial Unicode MS" pitchFamily="34" charset="-128"/>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a:lstStyle>
          <a:p>
            <a:pPr marL="342900" indent="-34290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400" kern="0" dirty="0">
                <a:latin typeface="Calibri" pitchFamily="34" charset="0"/>
              </a:rPr>
              <a:t>ve 25 letech (1/2021) diagnostikován </a:t>
            </a:r>
            <a:br>
              <a:rPr lang="cs-CZ" altLang="cs-CZ" sz="2400" kern="0" dirty="0">
                <a:latin typeface="Calibri" pitchFamily="34" charset="0"/>
              </a:rPr>
            </a:br>
            <a:r>
              <a:rPr lang="cs-CZ" altLang="cs-CZ" sz="2400" kern="0" err="1">
                <a:latin typeface="Calibri" pitchFamily="34" charset="0"/>
              </a:rPr>
              <a:t>Schwannom</a:t>
            </a:r>
            <a:r>
              <a:rPr lang="cs-CZ" altLang="cs-CZ" sz="2400" kern="0">
                <a:latin typeface="Calibri" pitchFamily="34" charset="0"/>
              </a:rPr>
              <a:t> akustiku</a:t>
            </a:r>
          </a:p>
          <a:p>
            <a:pPr marL="342900" indent="-34290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400" kern="0">
              <a:latin typeface="Calibri" pitchFamily="34" charset="0"/>
            </a:endParaRPr>
          </a:p>
          <a:p>
            <a:pPr marL="342900" indent="-34290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400" kern="0">
                <a:latin typeface="Calibri" pitchFamily="34" charset="0"/>
              </a:rPr>
              <a:t>nález </a:t>
            </a:r>
            <a:r>
              <a:rPr lang="cs-CZ" altLang="cs-CZ" sz="2400" kern="0" dirty="0">
                <a:latin typeface="Calibri" pitchFamily="34" charset="0"/>
              </a:rPr>
              <a:t>pouze parciálně </a:t>
            </a:r>
            <a:r>
              <a:rPr lang="cs-CZ" altLang="cs-CZ" sz="2400" kern="0" dirty="0" err="1">
                <a:latin typeface="Calibri" pitchFamily="34" charset="0"/>
              </a:rPr>
              <a:t>resekabilní</a:t>
            </a:r>
            <a:r>
              <a:rPr lang="cs-CZ" altLang="cs-CZ" sz="2400" kern="0" dirty="0">
                <a:latin typeface="Calibri" pitchFamily="34" charset="0"/>
              </a:rPr>
              <a:t>,</a:t>
            </a:r>
            <a:br>
              <a:rPr lang="cs-CZ" altLang="cs-CZ" sz="2400" kern="0" dirty="0">
                <a:latin typeface="Calibri" pitchFamily="34" charset="0"/>
              </a:rPr>
            </a:br>
            <a:r>
              <a:rPr lang="cs-CZ" altLang="cs-CZ" sz="2400" kern="0" dirty="0">
                <a:latin typeface="Calibri" pitchFamily="34" charset="0"/>
              </a:rPr>
              <a:t>terapeutické pokusy</a:t>
            </a:r>
            <a:br>
              <a:rPr lang="cs-CZ" altLang="cs-CZ" sz="2400" kern="0" dirty="0">
                <a:latin typeface="Calibri" pitchFamily="34" charset="0"/>
              </a:rPr>
            </a:br>
            <a:r>
              <a:rPr lang="cs-CZ" altLang="cs-CZ" sz="2400" kern="0" dirty="0">
                <a:latin typeface="Calibri" pitchFamily="34" charset="0"/>
              </a:rPr>
              <a:t>1/2021 vpravo, </a:t>
            </a:r>
            <a:br>
              <a:rPr lang="cs-CZ" altLang="cs-CZ" sz="2400" kern="0" dirty="0">
                <a:latin typeface="Calibri" pitchFamily="34" charset="0"/>
              </a:rPr>
            </a:br>
            <a:r>
              <a:rPr lang="cs-CZ" altLang="cs-CZ" sz="2400" kern="0" dirty="0">
                <a:latin typeface="Calibri" pitchFamily="34" charset="0"/>
              </a:rPr>
              <a:t>3/2021 </a:t>
            </a:r>
            <a:r>
              <a:rPr lang="cs-CZ" altLang="cs-CZ" sz="2400" kern="0">
                <a:latin typeface="Calibri" pitchFamily="34" charset="0"/>
              </a:rPr>
              <a:t>vlevo neúspěšné</a:t>
            </a:r>
          </a:p>
          <a:p>
            <a:pPr marL="0" indent="0" eaLnBrk="1">
              <a:spcAft>
                <a:spcPct val="0"/>
              </a:spcAft>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400" kern="0" dirty="0">
              <a:latin typeface="Calibri" pitchFamily="34" charset="0"/>
            </a:endParaRPr>
          </a:p>
          <a:p>
            <a:pPr marL="342900" indent="-34290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400" kern="0" dirty="0">
                <a:latin typeface="Calibri" pitchFamily="34" charset="0"/>
              </a:rPr>
              <a:t>residuální těžká </a:t>
            </a:r>
            <a:r>
              <a:rPr lang="cs-CZ" altLang="cs-CZ" sz="2400" kern="0" dirty="0" err="1">
                <a:latin typeface="Calibri" pitchFamily="34" charset="0"/>
              </a:rPr>
              <a:t>paresa</a:t>
            </a:r>
            <a:r>
              <a:rPr lang="cs-CZ" altLang="cs-CZ" sz="2400" kern="0" dirty="0">
                <a:latin typeface="Calibri" pitchFamily="34" charset="0"/>
              </a:rPr>
              <a:t> </a:t>
            </a:r>
            <a:br>
              <a:rPr lang="cs-CZ" altLang="cs-CZ" sz="2400" kern="0" dirty="0">
                <a:latin typeface="Calibri" pitchFamily="34" charset="0"/>
              </a:rPr>
            </a:br>
            <a:r>
              <a:rPr lang="cs-CZ" altLang="cs-CZ" sz="2400" kern="0" dirty="0">
                <a:latin typeface="Calibri" pitchFamily="34" charset="0"/>
              </a:rPr>
              <a:t>VII. l. </a:t>
            </a:r>
            <a:r>
              <a:rPr lang="cs-CZ" altLang="cs-CZ" sz="2400" kern="0" dirty="0" err="1">
                <a:latin typeface="Calibri" pitchFamily="34" charset="0"/>
              </a:rPr>
              <a:t>dx</a:t>
            </a:r>
            <a:endParaRPr lang="cs-CZ" altLang="cs-CZ" sz="2400" kern="0" dirty="0">
              <a:latin typeface="Calibri" pitchFamily="34" charset="0"/>
            </a:endParaRPr>
          </a:p>
          <a:p>
            <a:pPr marL="0" indent="1440" eaLnBrk="1">
              <a:spcAft>
                <a:spcPct val="0"/>
              </a:spcAft>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400" kern="0" dirty="0">
              <a:latin typeface="Calibri"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912" y="1556792"/>
            <a:ext cx="8320924" cy="4680520"/>
          </a:xfrm>
          <a:prstGeom prst="rect">
            <a:avLst/>
          </a:prstGeom>
        </p:spPr>
      </p:pic>
    </p:spTree>
    <p:extLst>
      <p:ext uri="{BB962C8B-B14F-4D97-AF65-F5344CB8AC3E}">
        <p14:creationId xmlns:p14="http://schemas.microsoft.com/office/powerpoint/2010/main" val="1738518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0"/>
          <p:cNvSpPr txBox="1">
            <a:spLocks noChangeArrowheads="1"/>
          </p:cNvSpPr>
          <p:nvPr/>
        </p:nvSpPr>
        <p:spPr bwMode="auto">
          <a:xfrm>
            <a:off x="1522772" y="399728"/>
            <a:ext cx="8749693" cy="56559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dirty="0">
                <a:solidFill>
                  <a:srgbClr val="FFFFFF"/>
                </a:solidFill>
                <a:latin typeface="Calibri" pitchFamily="34" charset="0"/>
              </a:rPr>
              <a:t>Rodokmen</a:t>
            </a:r>
            <a:endParaRPr lang="en-US" altLang="en-US" i="1" dirty="0">
              <a:solidFill>
                <a:srgbClr val="FFFFFF"/>
              </a:solidFill>
              <a:latin typeface="Calibri" pitchFamily="34" charset="0"/>
            </a:endParaRPr>
          </a:p>
        </p:txBody>
      </p:sp>
      <p:grpSp>
        <p:nvGrpSpPr>
          <p:cNvPr id="7" name="Skupina 6"/>
          <p:cNvGrpSpPr/>
          <p:nvPr/>
        </p:nvGrpSpPr>
        <p:grpSpPr>
          <a:xfrm>
            <a:off x="2855640" y="1628800"/>
            <a:ext cx="6483298" cy="4124180"/>
            <a:chOff x="3135533" y="1286657"/>
            <a:chExt cx="6483298" cy="4124180"/>
          </a:xfrm>
        </p:grpSpPr>
        <p:grpSp>
          <p:nvGrpSpPr>
            <p:cNvPr id="8" name="Skupina 7"/>
            <p:cNvGrpSpPr/>
            <p:nvPr/>
          </p:nvGrpSpPr>
          <p:grpSpPr>
            <a:xfrm>
              <a:off x="3135533" y="1286657"/>
              <a:ext cx="6313267" cy="4124180"/>
              <a:chOff x="3135533" y="1286657"/>
              <a:chExt cx="6313267" cy="4124180"/>
            </a:xfrm>
          </p:grpSpPr>
          <p:sp>
            <p:nvSpPr>
              <p:cNvPr id="11" name="TextovéPole 6"/>
              <p:cNvSpPr txBox="1">
                <a:spLocks noChangeArrowheads="1"/>
              </p:cNvSpPr>
              <p:nvPr/>
            </p:nvSpPr>
            <p:spPr bwMode="auto">
              <a:xfrm>
                <a:off x="7558491" y="4549921"/>
                <a:ext cx="1890309" cy="70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230" tIns="37615" rIns="75230" bIns="37615">
                <a:spAutoFit/>
              </a:bodyPr>
              <a:lstStyle>
                <a:lvl1pPr defTabSz="406400">
                  <a:defRPr>
                    <a:solidFill>
                      <a:schemeClr val="tx1"/>
                    </a:solidFill>
                    <a:latin typeface="Arial" panose="020B0604020202020204" pitchFamily="34" charset="0"/>
                    <a:cs typeface="Arial Unicode MS" charset="0"/>
                  </a:defRPr>
                </a:lvl1pPr>
                <a:lvl2pPr defTabSz="406400">
                  <a:defRPr>
                    <a:solidFill>
                      <a:schemeClr val="tx1"/>
                    </a:solidFill>
                    <a:latin typeface="Arial" panose="020B0604020202020204" pitchFamily="34" charset="0"/>
                    <a:cs typeface="Arial Unicode MS" charset="0"/>
                  </a:defRPr>
                </a:lvl2pPr>
                <a:lvl3pPr defTabSz="406400">
                  <a:defRPr>
                    <a:solidFill>
                      <a:schemeClr val="tx1"/>
                    </a:solidFill>
                    <a:latin typeface="Arial" panose="020B0604020202020204" pitchFamily="34" charset="0"/>
                    <a:cs typeface="Arial Unicode MS" charset="0"/>
                  </a:defRPr>
                </a:lvl3pPr>
                <a:lvl4pPr defTabSz="406400">
                  <a:defRPr>
                    <a:solidFill>
                      <a:schemeClr val="tx1"/>
                    </a:solidFill>
                    <a:latin typeface="Arial" panose="020B0604020202020204" pitchFamily="34" charset="0"/>
                    <a:cs typeface="Arial Unicode MS" charset="0"/>
                  </a:defRPr>
                </a:lvl4pPr>
                <a:lvl5pPr defTabSz="406400">
                  <a:defRPr>
                    <a:solidFill>
                      <a:schemeClr val="tx1"/>
                    </a:solidFill>
                    <a:latin typeface="Arial" panose="020B0604020202020204" pitchFamily="34" charset="0"/>
                    <a:cs typeface="Arial Unicode MS" charset="0"/>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9pPr>
              </a:lstStyle>
              <a:p>
                <a:r>
                  <a:rPr lang="cs-CZ" altLang="cs-CZ" sz="1361" b="1" dirty="0">
                    <a:solidFill>
                      <a:srgbClr val="000000"/>
                    </a:solidFill>
                    <a:latin typeface="+mj-lt"/>
                  </a:rPr>
                  <a:t>Mentální retardace Hluchota, epilepsie</a:t>
                </a:r>
              </a:p>
              <a:p>
                <a:r>
                  <a:rPr lang="cs-CZ" altLang="cs-CZ" sz="1361" b="1" dirty="0">
                    <a:solidFill>
                      <a:srgbClr val="000000"/>
                    </a:solidFill>
                    <a:latin typeface="+mj-lt"/>
                  </a:rPr>
                  <a:t>Bilaterální </a:t>
                </a:r>
                <a:r>
                  <a:rPr lang="cs-CZ" altLang="cs-CZ" sz="1361" b="1" dirty="0" err="1">
                    <a:solidFill>
                      <a:srgbClr val="000000"/>
                    </a:solidFill>
                    <a:latin typeface="+mj-lt"/>
                  </a:rPr>
                  <a:t>Schwannom</a:t>
                </a:r>
                <a:endParaRPr lang="cs-CZ" altLang="cs-CZ" sz="1361" b="1" dirty="0">
                  <a:solidFill>
                    <a:srgbClr val="000000"/>
                  </a:solidFill>
                  <a:latin typeface="+mj-lt"/>
                </a:endParaRPr>
              </a:p>
            </p:txBody>
          </p:sp>
          <p:grpSp>
            <p:nvGrpSpPr>
              <p:cNvPr id="12" name="Skupina 11"/>
              <p:cNvGrpSpPr/>
              <p:nvPr/>
            </p:nvGrpSpPr>
            <p:grpSpPr>
              <a:xfrm>
                <a:off x="3135533" y="1286657"/>
                <a:ext cx="5562166" cy="4124180"/>
                <a:chOff x="4228609" y="1339209"/>
                <a:chExt cx="5562166" cy="4124180"/>
              </a:xfrm>
            </p:grpSpPr>
            <p:sp>
              <p:nvSpPr>
                <p:cNvPr id="13" name="Line 24"/>
                <p:cNvSpPr>
                  <a:spLocks noChangeShapeType="1"/>
                </p:cNvSpPr>
                <p:nvPr/>
              </p:nvSpPr>
              <p:spPr bwMode="auto">
                <a:xfrm>
                  <a:off x="4444819" y="3511793"/>
                  <a:ext cx="442295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0" tIns="37615" rIns="75230" bIns="37615"/>
                <a:lstStyle/>
                <a:p>
                  <a:endParaRPr lang="cs-CZ" sz="2177">
                    <a:latin typeface="+mj-lt"/>
                  </a:endParaRPr>
                </a:p>
              </p:txBody>
            </p:sp>
            <p:sp>
              <p:nvSpPr>
                <p:cNvPr id="14" name="Line 26"/>
                <p:cNvSpPr>
                  <a:spLocks noChangeShapeType="1"/>
                </p:cNvSpPr>
                <p:nvPr/>
              </p:nvSpPr>
              <p:spPr bwMode="auto">
                <a:xfrm>
                  <a:off x="5567814" y="3530086"/>
                  <a:ext cx="0" cy="78801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0" tIns="37615" rIns="75230" bIns="37615"/>
                <a:lstStyle/>
                <a:p>
                  <a:endParaRPr lang="cs-CZ" sz="2177">
                    <a:latin typeface="+mj-lt"/>
                  </a:endParaRPr>
                </a:p>
              </p:txBody>
            </p:sp>
            <p:sp>
              <p:nvSpPr>
                <p:cNvPr id="15" name="Line 26"/>
                <p:cNvSpPr>
                  <a:spLocks noChangeShapeType="1"/>
                </p:cNvSpPr>
                <p:nvPr/>
              </p:nvSpPr>
              <p:spPr bwMode="auto">
                <a:xfrm>
                  <a:off x="4444819" y="2916608"/>
                  <a:ext cx="0" cy="59518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0" tIns="37615" rIns="75230" bIns="37615"/>
                <a:lstStyle/>
                <a:p>
                  <a:endParaRPr lang="cs-CZ" sz="2177">
                    <a:latin typeface="+mj-lt"/>
                  </a:endParaRPr>
                </a:p>
              </p:txBody>
            </p:sp>
            <p:grpSp>
              <p:nvGrpSpPr>
                <p:cNvPr id="16" name="Skupina 15"/>
                <p:cNvGrpSpPr/>
                <p:nvPr/>
              </p:nvGrpSpPr>
              <p:grpSpPr>
                <a:xfrm>
                  <a:off x="5657766" y="1354892"/>
                  <a:ext cx="1911270" cy="2179115"/>
                  <a:chOff x="3451852" y="1337901"/>
                  <a:chExt cx="1911270" cy="2179115"/>
                </a:xfrm>
              </p:grpSpPr>
              <p:sp>
                <p:nvSpPr>
                  <p:cNvPr id="36" name="Line 17"/>
                  <p:cNvSpPr>
                    <a:spLocks noChangeShapeType="1"/>
                  </p:cNvSpPr>
                  <p:nvPr/>
                </p:nvSpPr>
                <p:spPr bwMode="auto">
                  <a:xfrm>
                    <a:off x="3966576" y="1655451"/>
                    <a:ext cx="881823" cy="261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0" tIns="37615" rIns="75230" bIns="37615"/>
                  <a:lstStyle/>
                  <a:p>
                    <a:endParaRPr lang="cs-CZ" sz="2177">
                      <a:latin typeface="+mj-lt"/>
                    </a:endParaRPr>
                  </a:p>
                </p:txBody>
              </p:sp>
              <p:grpSp>
                <p:nvGrpSpPr>
                  <p:cNvPr id="37" name="Skupina 25"/>
                  <p:cNvGrpSpPr>
                    <a:grpSpLocks/>
                  </p:cNvGrpSpPr>
                  <p:nvPr/>
                </p:nvGrpSpPr>
                <p:grpSpPr bwMode="auto">
                  <a:xfrm>
                    <a:off x="3451852" y="1337901"/>
                    <a:ext cx="1911270" cy="2179115"/>
                    <a:chOff x="1198080" y="1335021"/>
                    <a:chExt cx="2106720" cy="2401496"/>
                  </a:xfrm>
                </p:grpSpPr>
                <p:sp>
                  <p:nvSpPr>
                    <p:cNvPr id="38" name="Oval 19"/>
                    <p:cNvSpPr>
                      <a:spLocks noChangeArrowheads="1"/>
                    </p:cNvSpPr>
                    <p:nvPr/>
                  </p:nvSpPr>
                  <p:spPr bwMode="auto">
                    <a:xfrm>
                      <a:off x="2737440" y="1453114"/>
                      <a:ext cx="476640" cy="463729"/>
                    </a:xfrm>
                    <a:prstGeom prst="ellipse">
                      <a:avLst/>
                    </a:prstGeom>
                    <a:solidFill>
                      <a:schemeClr val="bg1"/>
                    </a:solidFill>
                    <a:ln w="28575">
                      <a:solidFill>
                        <a:schemeClr val="tx1"/>
                      </a:solidFill>
                      <a:round/>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algn="ctr" eaLnBrk="1" hangingPunct="1">
                        <a:lnSpc>
                          <a:spcPct val="100000"/>
                        </a:lnSpc>
                        <a:spcAft>
                          <a:spcPct val="0"/>
                        </a:spcAft>
                        <a:buClrTx/>
                        <a:buSzTx/>
                      </a:pPr>
                      <a:endParaRPr lang="cs-CZ" altLang="cs-CZ" sz="1996">
                        <a:solidFill>
                          <a:srgbClr val="FFFFFF"/>
                        </a:solidFill>
                        <a:latin typeface="+mj-lt"/>
                        <a:ea typeface="Arial Unicode MS" charset="0"/>
                        <a:cs typeface="Arial" panose="020B0604020202020204" pitchFamily="34" charset="0"/>
                      </a:endParaRPr>
                    </a:p>
                  </p:txBody>
                </p:sp>
                <p:sp>
                  <p:nvSpPr>
                    <p:cNvPr id="39" name="Rectangle 34"/>
                    <p:cNvSpPr>
                      <a:spLocks noChangeArrowheads="1"/>
                    </p:cNvSpPr>
                    <p:nvPr/>
                  </p:nvSpPr>
                  <p:spPr bwMode="auto">
                    <a:xfrm>
                      <a:off x="1288800" y="1453114"/>
                      <a:ext cx="476640" cy="463729"/>
                    </a:xfrm>
                    <a:prstGeom prst="rect">
                      <a:avLst/>
                    </a:prstGeom>
                    <a:solidFill>
                      <a:schemeClr val="bg1"/>
                    </a:solidFill>
                    <a:ln w="28575">
                      <a:solidFill>
                        <a:schemeClr val="tx1"/>
                      </a:solidFill>
                      <a:miter lim="800000"/>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eaLnBrk="1" hangingPunct="1">
                        <a:lnSpc>
                          <a:spcPct val="100000"/>
                        </a:lnSpc>
                        <a:spcAft>
                          <a:spcPct val="0"/>
                        </a:spcAft>
                        <a:buClrTx/>
                        <a:buSzTx/>
                      </a:pPr>
                      <a:endParaRPr lang="cs-CZ" altLang="cs-CZ" sz="1452">
                        <a:latin typeface="+mj-lt"/>
                        <a:ea typeface="Arial Unicode MS" charset="0"/>
                        <a:cs typeface="Arial" panose="020B0604020202020204" pitchFamily="34" charset="0"/>
                      </a:endParaRPr>
                    </a:p>
                  </p:txBody>
                </p:sp>
                <p:sp>
                  <p:nvSpPr>
                    <p:cNvPr id="40" name="Line 22"/>
                    <p:cNvSpPr>
                      <a:spLocks noChangeShapeType="1"/>
                    </p:cNvSpPr>
                    <p:nvPr/>
                  </p:nvSpPr>
                  <p:spPr bwMode="auto">
                    <a:xfrm flipV="1">
                      <a:off x="2646720" y="1335021"/>
                      <a:ext cx="658080" cy="6538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41" name="Line 22"/>
                    <p:cNvSpPr>
                      <a:spLocks noChangeShapeType="1"/>
                    </p:cNvSpPr>
                    <p:nvPr/>
                  </p:nvSpPr>
                  <p:spPr bwMode="auto">
                    <a:xfrm flipV="1">
                      <a:off x="1198080" y="1352304"/>
                      <a:ext cx="658080" cy="6538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42" name="Line 4"/>
                    <p:cNvSpPr>
                      <a:spLocks noChangeShapeType="1"/>
                    </p:cNvSpPr>
                    <p:nvPr/>
                  </p:nvSpPr>
                  <p:spPr bwMode="auto">
                    <a:xfrm>
                      <a:off x="2292590" y="1679217"/>
                      <a:ext cx="0" cy="20573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grpSp>
            </p:grpSp>
            <p:grpSp>
              <p:nvGrpSpPr>
                <p:cNvPr id="17" name="Skupina 16"/>
                <p:cNvGrpSpPr/>
                <p:nvPr/>
              </p:nvGrpSpPr>
              <p:grpSpPr>
                <a:xfrm>
                  <a:off x="7879505" y="1339209"/>
                  <a:ext cx="1911270" cy="2190877"/>
                  <a:chOff x="6909581" y="1341169"/>
                  <a:chExt cx="1911270" cy="2190877"/>
                </a:xfrm>
              </p:grpSpPr>
              <p:sp>
                <p:nvSpPr>
                  <p:cNvPr id="29" name="Rectangle 34"/>
                  <p:cNvSpPr>
                    <a:spLocks noChangeArrowheads="1"/>
                  </p:cNvSpPr>
                  <p:nvPr/>
                </p:nvSpPr>
                <p:spPr bwMode="auto">
                  <a:xfrm>
                    <a:off x="7018616" y="1443098"/>
                    <a:ext cx="432420" cy="420787"/>
                  </a:xfrm>
                  <a:prstGeom prst="rect">
                    <a:avLst/>
                  </a:prstGeom>
                  <a:solidFill>
                    <a:schemeClr val="bg1"/>
                  </a:solidFill>
                  <a:ln w="28575">
                    <a:solidFill>
                      <a:schemeClr val="tx1"/>
                    </a:solidFill>
                    <a:miter lim="800000"/>
                    <a:headEnd/>
                    <a:tailEnd/>
                  </a:ln>
                </p:spPr>
                <p:txBody>
                  <a:bodyPr wrap="none" lIns="75230" tIns="37615" rIns="75230" bIns="37615"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eaLnBrk="1" hangingPunct="1">
                      <a:lnSpc>
                        <a:spcPct val="100000"/>
                      </a:lnSpc>
                      <a:spcAft>
                        <a:spcPct val="0"/>
                      </a:spcAft>
                      <a:buClrTx/>
                      <a:buSzTx/>
                    </a:pPr>
                    <a:endParaRPr lang="cs-CZ" altLang="cs-CZ" sz="1452">
                      <a:latin typeface="+mj-lt"/>
                      <a:ea typeface="Arial Unicode MS" charset="0"/>
                      <a:cs typeface="Arial" panose="020B0604020202020204" pitchFamily="34" charset="0"/>
                    </a:endParaRPr>
                  </a:p>
                </p:txBody>
              </p:sp>
              <p:grpSp>
                <p:nvGrpSpPr>
                  <p:cNvPr id="30" name="Skupina 32"/>
                  <p:cNvGrpSpPr>
                    <a:grpSpLocks/>
                  </p:cNvGrpSpPr>
                  <p:nvPr/>
                </p:nvGrpSpPr>
                <p:grpSpPr bwMode="auto">
                  <a:xfrm>
                    <a:off x="6909581" y="1341169"/>
                    <a:ext cx="1911270" cy="2190877"/>
                    <a:chOff x="1198080" y="1335021"/>
                    <a:chExt cx="2106720" cy="2414459"/>
                  </a:xfrm>
                </p:grpSpPr>
                <p:sp>
                  <p:nvSpPr>
                    <p:cNvPr id="32" name="Oval 19"/>
                    <p:cNvSpPr>
                      <a:spLocks noChangeArrowheads="1"/>
                    </p:cNvSpPr>
                    <p:nvPr/>
                  </p:nvSpPr>
                  <p:spPr bwMode="auto">
                    <a:xfrm>
                      <a:off x="2737440" y="1453114"/>
                      <a:ext cx="476640" cy="463729"/>
                    </a:xfrm>
                    <a:prstGeom prst="ellipse">
                      <a:avLst/>
                    </a:prstGeom>
                    <a:solidFill>
                      <a:schemeClr val="bg1"/>
                    </a:solidFill>
                    <a:ln w="28575">
                      <a:solidFill>
                        <a:schemeClr val="tx1"/>
                      </a:solidFill>
                      <a:round/>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algn="ctr" eaLnBrk="1" hangingPunct="1">
                        <a:lnSpc>
                          <a:spcPct val="100000"/>
                        </a:lnSpc>
                        <a:spcAft>
                          <a:spcPct val="0"/>
                        </a:spcAft>
                        <a:buClrTx/>
                        <a:buSzTx/>
                      </a:pPr>
                      <a:endParaRPr lang="cs-CZ" altLang="cs-CZ" sz="1996">
                        <a:solidFill>
                          <a:srgbClr val="FFFFFF"/>
                        </a:solidFill>
                        <a:latin typeface="+mj-lt"/>
                        <a:ea typeface="Arial Unicode MS" charset="0"/>
                        <a:cs typeface="Arial" panose="020B0604020202020204" pitchFamily="34" charset="0"/>
                      </a:endParaRPr>
                    </a:p>
                  </p:txBody>
                </p:sp>
                <p:sp>
                  <p:nvSpPr>
                    <p:cNvPr id="33" name="Line 22"/>
                    <p:cNvSpPr>
                      <a:spLocks noChangeShapeType="1"/>
                    </p:cNvSpPr>
                    <p:nvPr/>
                  </p:nvSpPr>
                  <p:spPr bwMode="auto">
                    <a:xfrm flipV="1">
                      <a:off x="2646720" y="1335021"/>
                      <a:ext cx="658080" cy="6538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34" name="Line 22"/>
                    <p:cNvSpPr>
                      <a:spLocks noChangeShapeType="1"/>
                    </p:cNvSpPr>
                    <p:nvPr/>
                  </p:nvSpPr>
                  <p:spPr bwMode="auto">
                    <a:xfrm flipV="1">
                      <a:off x="1198080" y="1352304"/>
                      <a:ext cx="658080" cy="6538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35" name="Line 4"/>
                    <p:cNvSpPr>
                      <a:spLocks noChangeShapeType="1"/>
                    </p:cNvSpPr>
                    <p:nvPr/>
                  </p:nvSpPr>
                  <p:spPr bwMode="auto">
                    <a:xfrm>
                      <a:off x="2292590" y="1679217"/>
                      <a:ext cx="0" cy="20702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grpSp>
              <p:sp>
                <p:nvSpPr>
                  <p:cNvPr id="31" name="Line 17"/>
                  <p:cNvSpPr>
                    <a:spLocks noChangeShapeType="1"/>
                  </p:cNvSpPr>
                  <p:nvPr/>
                </p:nvSpPr>
                <p:spPr bwMode="auto">
                  <a:xfrm>
                    <a:off x="7451036" y="1647841"/>
                    <a:ext cx="83594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grpSp>
            <p:sp>
              <p:nvSpPr>
                <p:cNvPr id="18" name="Line 15"/>
                <p:cNvSpPr>
                  <a:spLocks noChangeShapeType="1"/>
                </p:cNvSpPr>
                <p:nvPr/>
              </p:nvSpPr>
              <p:spPr bwMode="auto">
                <a:xfrm flipV="1">
                  <a:off x="7360290" y="5194190"/>
                  <a:ext cx="292635" cy="26919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19" name="Line 21"/>
                <p:cNvSpPr>
                  <a:spLocks noChangeShapeType="1"/>
                </p:cNvSpPr>
                <p:nvPr/>
              </p:nvSpPr>
              <p:spPr bwMode="auto">
                <a:xfrm>
                  <a:off x="4729506" y="4315633"/>
                  <a:ext cx="150045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20" name="Oval 19"/>
                <p:cNvSpPr>
                  <a:spLocks noChangeArrowheads="1"/>
                </p:cNvSpPr>
                <p:nvPr/>
              </p:nvSpPr>
              <p:spPr bwMode="auto">
                <a:xfrm>
                  <a:off x="6024920" y="4704206"/>
                  <a:ext cx="432420" cy="420787"/>
                </a:xfrm>
                <a:prstGeom prst="ellipse">
                  <a:avLst/>
                </a:prstGeom>
                <a:solidFill>
                  <a:schemeClr val="bg1"/>
                </a:solidFill>
                <a:ln w="28575">
                  <a:solidFill>
                    <a:schemeClr val="tx1"/>
                  </a:solidFill>
                  <a:round/>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algn="ctr" eaLnBrk="1" hangingPunct="1">
                    <a:lnSpc>
                      <a:spcPct val="100000"/>
                    </a:lnSpc>
                    <a:spcAft>
                      <a:spcPct val="0"/>
                    </a:spcAft>
                    <a:buClrTx/>
                    <a:buSzTx/>
                  </a:pPr>
                  <a:endParaRPr lang="cs-CZ" altLang="cs-CZ" sz="1996">
                    <a:solidFill>
                      <a:srgbClr val="FFFFFF"/>
                    </a:solidFill>
                    <a:latin typeface="+mj-lt"/>
                    <a:ea typeface="Arial Unicode MS" charset="0"/>
                    <a:cs typeface="Arial" panose="020B0604020202020204" pitchFamily="34" charset="0"/>
                  </a:endParaRPr>
                </a:p>
              </p:txBody>
            </p:sp>
            <p:sp>
              <p:nvSpPr>
                <p:cNvPr id="21" name="Line 28"/>
                <p:cNvSpPr>
                  <a:spLocks noChangeShapeType="1"/>
                </p:cNvSpPr>
                <p:nvPr/>
              </p:nvSpPr>
              <p:spPr bwMode="auto">
                <a:xfrm>
                  <a:off x="4739438" y="4301360"/>
                  <a:ext cx="0" cy="4054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22" name="Rectangle 34"/>
                <p:cNvSpPr>
                  <a:spLocks noChangeArrowheads="1"/>
                </p:cNvSpPr>
                <p:nvPr/>
              </p:nvSpPr>
              <p:spPr bwMode="auto">
                <a:xfrm>
                  <a:off x="7846071" y="4704205"/>
                  <a:ext cx="432420" cy="420787"/>
                </a:xfrm>
                <a:prstGeom prst="rect">
                  <a:avLst/>
                </a:prstGeom>
                <a:solidFill>
                  <a:schemeClr val="tx1"/>
                </a:solidFill>
                <a:ln w="28575">
                  <a:solidFill>
                    <a:schemeClr val="tx1"/>
                  </a:solidFill>
                  <a:miter lim="800000"/>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eaLnBrk="1" hangingPunct="1">
                    <a:lnSpc>
                      <a:spcPct val="100000"/>
                    </a:lnSpc>
                    <a:spcAft>
                      <a:spcPct val="0"/>
                    </a:spcAft>
                    <a:buClrTx/>
                    <a:buSzTx/>
                  </a:pPr>
                  <a:endParaRPr lang="cs-CZ" altLang="cs-CZ" sz="1452">
                    <a:latin typeface="+mj-lt"/>
                    <a:ea typeface="Arial Unicode MS" charset="0"/>
                    <a:cs typeface="Arial" panose="020B0604020202020204" pitchFamily="34" charset="0"/>
                  </a:endParaRPr>
                </a:p>
              </p:txBody>
            </p:sp>
            <p:sp>
              <p:nvSpPr>
                <p:cNvPr id="23" name="Line 28"/>
                <p:cNvSpPr>
                  <a:spLocks noChangeShapeType="1"/>
                </p:cNvSpPr>
                <p:nvPr/>
              </p:nvSpPr>
              <p:spPr bwMode="auto">
                <a:xfrm>
                  <a:off x="6229965" y="4297704"/>
                  <a:ext cx="0" cy="4054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24" name="Rectangle 34"/>
                <p:cNvSpPr>
                  <a:spLocks noChangeArrowheads="1"/>
                </p:cNvSpPr>
                <p:nvPr/>
              </p:nvSpPr>
              <p:spPr bwMode="auto">
                <a:xfrm>
                  <a:off x="4503012" y="4721999"/>
                  <a:ext cx="432420" cy="420787"/>
                </a:xfrm>
                <a:prstGeom prst="rect">
                  <a:avLst/>
                </a:prstGeom>
                <a:solidFill>
                  <a:schemeClr val="bg1"/>
                </a:solidFill>
                <a:ln w="28575">
                  <a:solidFill>
                    <a:schemeClr val="tx1"/>
                  </a:solidFill>
                  <a:miter lim="800000"/>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eaLnBrk="1" hangingPunct="1">
                    <a:lnSpc>
                      <a:spcPct val="100000"/>
                    </a:lnSpc>
                    <a:spcAft>
                      <a:spcPct val="0"/>
                    </a:spcAft>
                    <a:buClrTx/>
                    <a:buSzTx/>
                  </a:pPr>
                  <a:endParaRPr lang="cs-CZ" altLang="cs-CZ" sz="1452">
                    <a:latin typeface="+mj-lt"/>
                    <a:ea typeface="Arial Unicode MS" charset="0"/>
                    <a:cs typeface="Arial" panose="020B0604020202020204" pitchFamily="34" charset="0"/>
                  </a:endParaRPr>
                </a:p>
              </p:txBody>
            </p:sp>
            <p:sp>
              <p:nvSpPr>
                <p:cNvPr id="25" name="Oval 19"/>
                <p:cNvSpPr>
                  <a:spLocks noChangeArrowheads="1"/>
                </p:cNvSpPr>
                <p:nvPr/>
              </p:nvSpPr>
              <p:spPr bwMode="auto">
                <a:xfrm>
                  <a:off x="4228609" y="2854031"/>
                  <a:ext cx="432420" cy="420787"/>
                </a:xfrm>
                <a:prstGeom prst="ellipse">
                  <a:avLst/>
                </a:prstGeom>
                <a:solidFill>
                  <a:schemeClr val="bg1"/>
                </a:solidFill>
                <a:ln w="28575">
                  <a:solidFill>
                    <a:schemeClr val="tx1"/>
                  </a:solidFill>
                  <a:round/>
                  <a:headEnd/>
                  <a:tailEnd/>
                </a:ln>
              </p:spPr>
              <p:txBody>
                <a:bodyPr wrap="none" lIns="75230" tIns="37615" rIns="75230" bIns="37615"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algn="ctr" eaLnBrk="1" hangingPunct="1">
                    <a:lnSpc>
                      <a:spcPct val="100000"/>
                    </a:lnSpc>
                    <a:spcAft>
                      <a:spcPct val="0"/>
                    </a:spcAft>
                    <a:buClrTx/>
                    <a:buSzTx/>
                  </a:pPr>
                  <a:endParaRPr lang="cs-CZ" altLang="cs-CZ" sz="1996">
                    <a:solidFill>
                      <a:srgbClr val="FFFFFF"/>
                    </a:solidFill>
                    <a:latin typeface="+mj-lt"/>
                    <a:ea typeface="Arial Unicode MS" charset="0"/>
                    <a:cs typeface="Arial" panose="020B0604020202020204" pitchFamily="34" charset="0"/>
                  </a:endParaRPr>
                </a:p>
              </p:txBody>
            </p:sp>
            <p:sp>
              <p:nvSpPr>
                <p:cNvPr id="26" name="Line 26"/>
                <p:cNvSpPr>
                  <a:spLocks noChangeShapeType="1"/>
                </p:cNvSpPr>
                <p:nvPr/>
              </p:nvSpPr>
              <p:spPr bwMode="auto">
                <a:xfrm>
                  <a:off x="8070773" y="3534007"/>
                  <a:ext cx="0" cy="11879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0" tIns="37615" rIns="75230" bIns="37615"/>
                <a:lstStyle/>
                <a:p>
                  <a:endParaRPr lang="cs-CZ" sz="2177">
                    <a:latin typeface="+mj-lt"/>
                  </a:endParaRPr>
                </a:p>
              </p:txBody>
            </p:sp>
            <p:sp>
              <p:nvSpPr>
                <p:cNvPr id="27" name="Oval 19"/>
                <p:cNvSpPr>
                  <a:spLocks noChangeArrowheads="1"/>
                </p:cNvSpPr>
                <p:nvPr/>
              </p:nvSpPr>
              <p:spPr bwMode="auto">
                <a:xfrm>
                  <a:off x="8651567" y="2916609"/>
                  <a:ext cx="432420" cy="420787"/>
                </a:xfrm>
                <a:prstGeom prst="ellipse">
                  <a:avLst/>
                </a:prstGeom>
                <a:solidFill>
                  <a:schemeClr val="bg1"/>
                </a:solidFill>
                <a:ln w="28575">
                  <a:solidFill>
                    <a:schemeClr val="tx1"/>
                  </a:solidFill>
                  <a:round/>
                  <a:headEnd/>
                  <a:tailEnd/>
                </a:ln>
              </p:spPr>
              <p:txBody>
                <a:bodyPr wrap="none" lIns="75230" tIns="37615" rIns="75230" bIns="37615"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algn="ctr" eaLnBrk="1" hangingPunct="1">
                    <a:lnSpc>
                      <a:spcPct val="100000"/>
                    </a:lnSpc>
                    <a:spcAft>
                      <a:spcPct val="0"/>
                    </a:spcAft>
                    <a:buClrTx/>
                    <a:buSzTx/>
                  </a:pPr>
                  <a:endParaRPr lang="cs-CZ" altLang="cs-CZ" sz="1996">
                    <a:solidFill>
                      <a:srgbClr val="FFFFFF"/>
                    </a:solidFill>
                    <a:latin typeface="+mj-lt"/>
                    <a:ea typeface="Arial Unicode MS" charset="0"/>
                    <a:cs typeface="Arial" panose="020B0604020202020204" pitchFamily="34" charset="0"/>
                  </a:endParaRPr>
                </a:p>
              </p:txBody>
            </p:sp>
            <p:sp>
              <p:nvSpPr>
                <p:cNvPr id="28" name="Rectangle 34"/>
                <p:cNvSpPr>
                  <a:spLocks noChangeArrowheads="1"/>
                </p:cNvSpPr>
                <p:nvPr/>
              </p:nvSpPr>
              <p:spPr bwMode="auto">
                <a:xfrm>
                  <a:off x="6445653" y="2911973"/>
                  <a:ext cx="432420" cy="420787"/>
                </a:xfrm>
                <a:prstGeom prst="rect">
                  <a:avLst/>
                </a:prstGeom>
                <a:solidFill>
                  <a:schemeClr val="bg1"/>
                </a:solidFill>
                <a:ln w="28575">
                  <a:solidFill>
                    <a:schemeClr val="tx1"/>
                  </a:solidFill>
                  <a:miter lim="800000"/>
                  <a:headEnd/>
                  <a:tailEnd/>
                </a:ln>
              </p:spPr>
              <p:txBody>
                <a:bodyPr wrap="none" lIns="75230" tIns="37615" rIns="75230" bIns="37615"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eaLnBrk="1" hangingPunct="1">
                    <a:lnSpc>
                      <a:spcPct val="100000"/>
                    </a:lnSpc>
                    <a:spcAft>
                      <a:spcPct val="0"/>
                    </a:spcAft>
                    <a:buClrTx/>
                    <a:buSzTx/>
                  </a:pPr>
                  <a:endParaRPr lang="cs-CZ" altLang="cs-CZ" sz="1452">
                    <a:latin typeface="+mj-lt"/>
                    <a:ea typeface="Arial Unicode MS" charset="0"/>
                    <a:cs typeface="Arial" panose="020B0604020202020204" pitchFamily="34" charset="0"/>
                  </a:endParaRPr>
                </a:p>
              </p:txBody>
            </p:sp>
          </p:grpSp>
        </p:grpSp>
        <p:sp>
          <p:nvSpPr>
            <p:cNvPr id="9" name="TextovéPole 6"/>
            <p:cNvSpPr txBox="1">
              <a:spLocks noChangeArrowheads="1"/>
            </p:cNvSpPr>
            <p:nvPr/>
          </p:nvSpPr>
          <p:spPr bwMode="auto">
            <a:xfrm>
              <a:off x="5895521" y="2920963"/>
              <a:ext cx="745055" cy="28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230" tIns="37615" rIns="75230" bIns="37615">
              <a:spAutoFit/>
            </a:bodyPr>
            <a:lstStyle>
              <a:lvl1pPr defTabSz="406400">
                <a:defRPr>
                  <a:solidFill>
                    <a:schemeClr val="tx1"/>
                  </a:solidFill>
                  <a:latin typeface="Arial" panose="020B0604020202020204" pitchFamily="34" charset="0"/>
                  <a:cs typeface="Arial Unicode MS" charset="0"/>
                </a:defRPr>
              </a:lvl1pPr>
              <a:lvl2pPr defTabSz="406400">
                <a:defRPr>
                  <a:solidFill>
                    <a:schemeClr val="tx1"/>
                  </a:solidFill>
                  <a:latin typeface="Arial" panose="020B0604020202020204" pitchFamily="34" charset="0"/>
                  <a:cs typeface="Arial Unicode MS" charset="0"/>
                </a:defRPr>
              </a:lvl2pPr>
              <a:lvl3pPr defTabSz="406400">
                <a:defRPr>
                  <a:solidFill>
                    <a:schemeClr val="tx1"/>
                  </a:solidFill>
                  <a:latin typeface="Arial" panose="020B0604020202020204" pitchFamily="34" charset="0"/>
                  <a:cs typeface="Arial Unicode MS" charset="0"/>
                </a:defRPr>
              </a:lvl3pPr>
              <a:lvl4pPr defTabSz="406400">
                <a:defRPr>
                  <a:solidFill>
                    <a:schemeClr val="tx1"/>
                  </a:solidFill>
                  <a:latin typeface="Arial" panose="020B0604020202020204" pitchFamily="34" charset="0"/>
                  <a:cs typeface="Arial Unicode MS" charset="0"/>
                </a:defRPr>
              </a:lvl4pPr>
              <a:lvl5pPr defTabSz="406400">
                <a:defRPr>
                  <a:solidFill>
                    <a:schemeClr val="tx1"/>
                  </a:solidFill>
                  <a:latin typeface="Arial" panose="020B0604020202020204" pitchFamily="34" charset="0"/>
                  <a:cs typeface="Arial Unicode MS" charset="0"/>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9pPr>
            </a:lstStyle>
            <a:p>
              <a:r>
                <a:rPr lang="cs-CZ" altLang="cs-CZ" sz="1361" b="1" dirty="0">
                  <a:solidFill>
                    <a:srgbClr val="000000"/>
                  </a:solidFill>
                  <a:latin typeface="+mj-lt"/>
                </a:rPr>
                <a:t>GERD</a:t>
              </a:r>
            </a:p>
          </p:txBody>
        </p:sp>
        <p:sp>
          <p:nvSpPr>
            <p:cNvPr id="10" name="TextovéPole 6"/>
            <p:cNvSpPr txBox="1">
              <a:spLocks noChangeArrowheads="1"/>
            </p:cNvSpPr>
            <p:nvPr/>
          </p:nvSpPr>
          <p:spPr bwMode="auto">
            <a:xfrm>
              <a:off x="8716844" y="1456288"/>
              <a:ext cx="901987" cy="28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230" tIns="37615" rIns="75230" bIns="37615">
              <a:spAutoFit/>
            </a:bodyPr>
            <a:lstStyle>
              <a:lvl1pPr defTabSz="406400">
                <a:defRPr>
                  <a:solidFill>
                    <a:schemeClr val="tx1"/>
                  </a:solidFill>
                  <a:latin typeface="Arial" panose="020B0604020202020204" pitchFamily="34" charset="0"/>
                  <a:cs typeface="Arial Unicode MS" charset="0"/>
                </a:defRPr>
              </a:lvl1pPr>
              <a:lvl2pPr defTabSz="406400">
                <a:defRPr>
                  <a:solidFill>
                    <a:schemeClr val="tx1"/>
                  </a:solidFill>
                  <a:latin typeface="Arial" panose="020B0604020202020204" pitchFamily="34" charset="0"/>
                  <a:cs typeface="Arial Unicode MS" charset="0"/>
                </a:defRPr>
              </a:lvl2pPr>
              <a:lvl3pPr defTabSz="406400">
                <a:defRPr>
                  <a:solidFill>
                    <a:schemeClr val="tx1"/>
                  </a:solidFill>
                  <a:latin typeface="Arial" panose="020B0604020202020204" pitchFamily="34" charset="0"/>
                  <a:cs typeface="Arial Unicode MS" charset="0"/>
                </a:defRPr>
              </a:lvl3pPr>
              <a:lvl4pPr defTabSz="406400">
                <a:defRPr>
                  <a:solidFill>
                    <a:schemeClr val="tx1"/>
                  </a:solidFill>
                  <a:latin typeface="Arial" panose="020B0604020202020204" pitchFamily="34" charset="0"/>
                  <a:cs typeface="Arial Unicode MS" charset="0"/>
                </a:defRPr>
              </a:lvl4pPr>
              <a:lvl5pPr defTabSz="406400">
                <a:defRPr>
                  <a:solidFill>
                    <a:schemeClr val="tx1"/>
                  </a:solidFill>
                  <a:latin typeface="Arial" panose="020B0604020202020204" pitchFamily="34" charset="0"/>
                  <a:cs typeface="Arial Unicode MS" charset="0"/>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9pPr>
            </a:lstStyle>
            <a:p>
              <a:r>
                <a:rPr lang="cs-CZ" altLang="cs-CZ" sz="1361" b="1" dirty="0">
                  <a:solidFill>
                    <a:srgbClr val="000000"/>
                  </a:solidFill>
                  <a:latin typeface="+mj-lt"/>
                </a:rPr>
                <a:t>lymfom</a:t>
              </a:r>
            </a:p>
          </p:txBody>
        </p:sp>
      </p:grpSp>
    </p:spTree>
    <p:extLst>
      <p:ext uri="{BB962C8B-B14F-4D97-AF65-F5344CB8AC3E}">
        <p14:creationId xmlns:p14="http://schemas.microsoft.com/office/powerpoint/2010/main" val="454534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0"/>
          <p:cNvSpPr txBox="1">
            <a:spLocks noChangeArrowheads="1"/>
          </p:cNvSpPr>
          <p:nvPr/>
        </p:nvSpPr>
        <p:spPr bwMode="auto">
          <a:xfrm>
            <a:off x="1522772" y="399728"/>
            <a:ext cx="8749693" cy="56559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dirty="0">
                <a:solidFill>
                  <a:srgbClr val="FFFFFF"/>
                </a:solidFill>
                <a:latin typeface="Calibri" pitchFamily="34" charset="0"/>
              </a:rPr>
              <a:t>Rodinná anamnéza</a:t>
            </a:r>
            <a:endParaRPr lang="en-US" altLang="en-US" i="1" dirty="0">
              <a:solidFill>
                <a:srgbClr val="FFFFFF"/>
              </a:solidFill>
              <a:latin typeface="Calibri" pitchFamily="34" charset="0"/>
            </a:endParaRPr>
          </a:p>
        </p:txBody>
      </p:sp>
      <p:sp>
        <p:nvSpPr>
          <p:cNvPr id="137" name="Rectangle 2"/>
          <p:cNvSpPr txBox="1">
            <a:spLocks noChangeArrowheads="1"/>
          </p:cNvSpPr>
          <p:nvPr/>
        </p:nvSpPr>
        <p:spPr bwMode="auto">
          <a:xfrm>
            <a:off x="1148008" y="1319424"/>
            <a:ext cx="10068632" cy="345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11013" indent="-311013" algn="l" defTabSz="407484" rtl="0" eaLnBrk="0" fontAlgn="base" hangingPunct="0">
              <a:lnSpc>
                <a:spcPct val="93000"/>
              </a:lnSpc>
              <a:spcBef>
                <a:spcPct val="0"/>
              </a:spcBef>
              <a:spcAft>
                <a:spcPts val="1293"/>
              </a:spcAft>
              <a:buClr>
                <a:srgbClr val="000000"/>
              </a:buClr>
              <a:buSzPct val="100000"/>
              <a:buFont typeface="Times New Roman" pitchFamily="18" charset="0"/>
              <a:defRPr sz="2900">
                <a:solidFill>
                  <a:srgbClr val="000000"/>
                </a:solidFill>
                <a:latin typeface="+mn-lt"/>
                <a:ea typeface="Arial Unicode MS" pitchFamily="34" charset="-128"/>
                <a:cs typeface="+mn-cs"/>
              </a:defRPr>
            </a:lvl1pPr>
            <a:lvl2pPr marL="673860" indent="-259178" algn="l" defTabSz="407484" rtl="0" eaLnBrk="0" fontAlgn="base" hangingPunct="0">
              <a:lnSpc>
                <a:spcPct val="93000"/>
              </a:lnSpc>
              <a:spcBef>
                <a:spcPct val="0"/>
              </a:spcBef>
              <a:spcAft>
                <a:spcPts val="1032"/>
              </a:spcAft>
              <a:buClr>
                <a:srgbClr val="000000"/>
              </a:buClr>
              <a:buSzPct val="100000"/>
              <a:buFont typeface="Times New Roman" pitchFamily="18" charset="0"/>
              <a:defRPr sz="2500">
                <a:solidFill>
                  <a:srgbClr val="000000"/>
                </a:solidFill>
                <a:latin typeface="+mn-lt"/>
                <a:ea typeface="Arial Unicode MS" pitchFamily="34" charset="-128"/>
                <a:cs typeface="+mn-cs"/>
              </a:defRPr>
            </a:lvl2pPr>
            <a:lvl3pPr marL="1036707" indent="-207341" algn="l" defTabSz="407484" rtl="0" eaLnBrk="0" fontAlgn="base" hangingPunct="0">
              <a:lnSpc>
                <a:spcPct val="93000"/>
              </a:lnSpc>
              <a:spcBef>
                <a:spcPct val="0"/>
              </a:spcBef>
              <a:spcAft>
                <a:spcPts val="771"/>
              </a:spcAft>
              <a:buClr>
                <a:srgbClr val="000000"/>
              </a:buClr>
              <a:buSzPct val="100000"/>
              <a:buFont typeface="Times New Roman" pitchFamily="18" charset="0"/>
              <a:defRPr sz="2200">
                <a:solidFill>
                  <a:srgbClr val="000000"/>
                </a:solidFill>
                <a:latin typeface="+mn-lt"/>
                <a:ea typeface="Arial Unicode MS" pitchFamily="34" charset="-128"/>
                <a:cs typeface="+mn-cs"/>
              </a:defRPr>
            </a:lvl3pPr>
            <a:lvl4pPr marL="1451391" indent="-207341" algn="l" defTabSz="407484" rtl="0" eaLnBrk="0" fontAlgn="base" hangingPunct="0">
              <a:lnSpc>
                <a:spcPct val="93000"/>
              </a:lnSpc>
              <a:spcBef>
                <a:spcPct val="0"/>
              </a:spcBef>
              <a:spcAft>
                <a:spcPts val="522"/>
              </a:spcAft>
              <a:buClr>
                <a:srgbClr val="000000"/>
              </a:buClr>
              <a:buSzPct val="100000"/>
              <a:buFont typeface="Times New Roman" pitchFamily="18" charset="0"/>
              <a:defRPr sz="1800">
                <a:solidFill>
                  <a:srgbClr val="000000"/>
                </a:solidFill>
                <a:latin typeface="+mn-lt"/>
                <a:ea typeface="Arial Unicode MS" pitchFamily="34" charset="-128"/>
                <a:cs typeface="+mn-cs"/>
              </a:defRPr>
            </a:lvl4pPr>
            <a:lvl5pPr marL="1866074" indent="-207341" algn="l" defTabSz="407484" rtl="0" eaLnBrk="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ea typeface="Arial Unicode MS" pitchFamily="34" charset="-128"/>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a:lstStyle>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dirty="0">
                <a:latin typeface="Calibri" pitchFamily="34" charset="0"/>
              </a:rPr>
              <a:t>matka nar. 1960 – prodělala </a:t>
            </a:r>
            <a:r>
              <a:rPr lang="cs-CZ" altLang="cs-CZ" sz="2800" kern="0" dirty="0" err="1">
                <a:latin typeface="Calibri" pitchFamily="34" charset="0"/>
              </a:rPr>
              <a:t>Lymeskou</a:t>
            </a:r>
            <a:r>
              <a:rPr lang="cs-CZ" altLang="cs-CZ" sz="2800" kern="0" dirty="0">
                <a:latin typeface="Calibri" pitchFamily="34" charset="0"/>
              </a:rPr>
              <a:t> boreliózu</a:t>
            </a:r>
            <a:br>
              <a:rPr lang="cs-CZ" altLang="cs-CZ" sz="2800" kern="0" dirty="0">
                <a:latin typeface="Calibri" pitchFamily="34" charset="0"/>
              </a:rPr>
            </a:br>
            <a:r>
              <a:rPr lang="cs-CZ" altLang="cs-CZ" sz="2800" kern="0" dirty="0">
                <a:latin typeface="Calibri" pitchFamily="34" charset="0"/>
              </a:rPr>
              <a:t>matka matky- ca lymf. uzlin, zemřela</a:t>
            </a:r>
            <a:br>
              <a:rPr lang="cs-CZ" altLang="cs-CZ" sz="2800" kern="0" dirty="0">
                <a:latin typeface="Calibri" pitchFamily="34" charset="0"/>
              </a:rPr>
            </a:br>
            <a:r>
              <a:rPr lang="cs-CZ" altLang="cs-CZ" sz="2800" kern="0" dirty="0">
                <a:latin typeface="Calibri" pitchFamily="34" charset="0"/>
              </a:rPr>
              <a:t>otec matky- DM, zemřel</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800"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dirty="0">
                <a:latin typeface="Calibri" pitchFamily="34" charset="0"/>
              </a:rPr>
              <a:t>otec nar. 1971 - žaludeční potíže</a:t>
            </a:r>
            <a:br>
              <a:rPr lang="cs-CZ" altLang="cs-CZ" sz="2800" kern="0" dirty="0">
                <a:latin typeface="Calibri" pitchFamily="34" charset="0"/>
              </a:rPr>
            </a:br>
            <a:r>
              <a:rPr lang="cs-CZ" altLang="cs-CZ" sz="2800" kern="0" dirty="0">
                <a:latin typeface="Calibri" pitchFamily="34" charset="0"/>
              </a:rPr>
              <a:t>matka otce – žaludeční vředy</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dirty="0">
                <a:latin typeface="Calibri" pitchFamily="34" charset="0"/>
              </a:rPr>
              <a:t>otec otce - DM, potíže s játry</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800"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dirty="0">
                <a:latin typeface="Calibri" pitchFamily="34" charset="0"/>
              </a:rPr>
              <a:t>sourozenci: bratr nar. 1985- astma </a:t>
            </a:r>
            <a:r>
              <a:rPr lang="cs-CZ" altLang="cs-CZ" sz="2800" kern="0" dirty="0" err="1">
                <a:latin typeface="Calibri" pitchFamily="34" charset="0"/>
              </a:rPr>
              <a:t>bronchiale</a:t>
            </a:r>
            <a:r>
              <a:rPr lang="cs-CZ" altLang="cs-CZ" sz="2800" kern="0" dirty="0">
                <a:latin typeface="Calibri" pitchFamily="34" charset="0"/>
              </a:rPr>
              <a:t>, sestra nar. 1990 zdráva</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800"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800" kern="0" dirty="0">
                <a:solidFill>
                  <a:srgbClr val="C00000"/>
                </a:solidFill>
                <a:latin typeface="Calibri" pitchFamily="34" charset="0"/>
              </a:rPr>
              <a:t>v rodině jinak bez anamnézy vrozených vývojových vad,</a:t>
            </a:r>
            <a:br>
              <a:rPr lang="cs-CZ" altLang="cs-CZ" sz="2800" kern="0" dirty="0">
                <a:solidFill>
                  <a:srgbClr val="C00000"/>
                </a:solidFill>
                <a:latin typeface="Calibri" pitchFamily="34" charset="0"/>
              </a:rPr>
            </a:br>
            <a:r>
              <a:rPr lang="cs-CZ" altLang="cs-CZ" sz="2800" kern="0" dirty="0">
                <a:solidFill>
                  <a:srgbClr val="C00000"/>
                </a:solidFill>
                <a:latin typeface="Calibri" pitchFamily="34" charset="0"/>
              </a:rPr>
              <a:t>poruchy sluchu, dalších nádorových onemocnění</a:t>
            </a:r>
          </a:p>
        </p:txBody>
      </p:sp>
    </p:spTree>
    <p:extLst>
      <p:ext uri="{BB962C8B-B14F-4D97-AF65-F5344CB8AC3E}">
        <p14:creationId xmlns:p14="http://schemas.microsoft.com/office/powerpoint/2010/main" val="2389955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1610096" y="360273"/>
            <a:ext cx="4327566" cy="1325563"/>
          </a:xfrm>
        </p:spPr>
        <p:txBody>
          <a:bodyPr rtlCol="0"/>
          <a:lstStyle/>
          <a:p>
            <a:pPr rtl="0"/>
            <a:r>
              <a:rPr lang="cs-CZ" b="1" dirty="0">
                <a:solidFill>
                  <a:srgbClr val="C00000"/>
                </a:solidFill>
              </a:rPr>
              <a:t>Velikost genomu</a:t>
            </a:r>
          </a:p>
        </p:txBody>
      </p:sp>
      <p:sp>
        <p:nvSpPr>
          <p:cNvPr id="6" name="Zástupný symbol pro obsah 5"/>
          <p:cNvSpPr>
            <a:spLocks noGrp="1"/>
          </p:cNvSpPr>
          <p:nvPr>
            <p:ph idx="1"/>
          </p:nvPr>
        </p:nvSpPr>
        <p:spPr>
          <a:xfrm>
            <a:off x="933655" y="1920875"/>
            <a:ext cx="10420145" cy="4572000"/>
          </a:xfrm>
        </p:spPr>
        <p:txBody>
          <a:bodyPr rtlCol="0">
            <a:normAutofit/>
          </a:bodyPr>
          <a:lstStyle/>
          <a:p>
            <a:pPr rtl="0"/>
            <a:r>
              <a:rPr lang="cs-CZ" sz="2400" dirty="0"/>
              <a:t>Udává se v </a:t>
            </a:r>
            <a:r>
              <a:rPr lang="cs-CZ" sz="2400" dirty="0" err="1"/>
              <a:t>bp</a:t>
            </a:r>
            <a:r>
              <a:rPr lang="cs-CZ" sz="2400" dirty="0"/>
              <a:t> = páry </a:t>
            </a:r>
            <a:r>
              <a:rPr lang="cs-CZ" sz="2400" dirty="0" err="1"/>
              <a:t>bazí</a:t>
            </a:r>
            <a:r>
              <a:rPr lang="cs-CZ" sz="2400" dirty="0"/>
              <a:t> …….(</a:t>
            </a:r>
            <a:r>
              <a:rPr lang="cs-CZ" sz="2400" dirty="0" err="1"/>
              <a:t>kb</a:t>
            </a:r>
            <a:r>
              <a:rPr lang="cs-CZ" sz="2400" dirty="0"/>
              <a:t>, </a:t>
            </a:r>
            <a:r>
              <a:rPr lang="cs-CZ" sz="2400" dirty="0" err="1"/>
              <a:t>Mb</a:t>
            </a:r>
            <a:r>
              <a:rPr lang="cs-CZ" sz="2400" dirty="0"/>
              <a:t>)</a:t>
            </a:r>
          </a:p>
          <a:p>
            <a:pPr rtl="0"/>
            <a:r>
              <a:rPr lang="cs-CZ" sz="2400" strike="sngStrike" dirty="0"/>
              <a:t>„čím složitější organismus, tím větší genom“</a:t>
            </a:r>
          </a:p>
          <a:p>
            <a:pPr rtl="0"/>
            <a:r>
              <a:rPr lang="cs-CZ" sz="2400" dirty="0"/>
              <a:t>Nejmenší genom: </a:t>
            </a:r>
            <a:r>
              <a:rPr lang="cs-CZ" sz="2400" i="1" dirty="0" err="1"/>
              <a:t>Mycoplasma</a:t>
            </a:r>
            <a:r>
              <a:rPr lang="cs-CZ" sz="2400" i="1" dirty="0"/>
              <a:t> </a:t>
            </a:r>
            <a:r>
              <a:rPr lang="cs-CZ" sz="2400" i="1" dirty="0" err="1"/>
              <a:t>genitalium</a:t>
            </a:r>
            <a:r>
              <a:rPr lang="cs-CZ" sz="2400" i="1" dirty="0"/>
              <a:t> </a:t>
            </a:r>
            <a:r>
              <a:rPr lang="cs-CZ" sz="2400" dirty="0"/>
              <a:t>– 580 </a:t>
            </a:r>
            <a:r>
              <a:rPr lang="cs-CZ" sz="2400" dirty="0">
                <a:solidFill>
                  <a:srgbClr val="FF0000"/>
                </a:solidFill>
              </a:rPr>
              <a:t>tisíc</a:t>
            </a:r>
            <a:r>
              <a:rPr lang="cs-CZ" sz="2400" dirty="0"/>
              <a:t> </a:t>
            </a:r>
            <a:r>
              <a:rPr lang="cs-CZ" sz="2400" dirty="0" err="1"/>
              <a:t>bp</a:t>
            </a:r>
            <a:endParaRPr lang="cs-CZ" sz="2400" dirty="0"/>
          </a:p>
          <a:p>
            <a:pPr rtl="0"/>
            <a:r>
              <a:rPr lang="cs-CZ" sz="2400" dirty="0"/>
              <a:t>Největší genom: měňavka </a:t>
            </a:r>
            <a:r>
              <a:rPr lang="cs-CZ" sz="2400" i="1" dirty="0" err="1"/>
              <a:t>Polychaos</a:t>
            </a:r>
            <a:r>
              <a:rPr lang="cs-CZ" sz="2400" i="1" dirty="0"/>
              <a:t> </a:t>
            </a:r>
            <a:r>
              <a:rPr lang="cs-CZ" sz="2400" i="1" dirty="0" err="1"/>
              <a:t>dubium</a:t>
            </a:r>
            <a:r>
              <a:rPr lang="cs-CZ" sz="2400" i="1" dirty="0"/>
              <a:t> – </a:t>
            </a:r>
            <a:r>
              <a:rPr lang="cs-CZ" sz="2400" dirty="0"/>
              <a:t>670 </a:t>
            </a:r>
            <a:r>
              <a:rPr lang="cs-CZ" sz="2400" dirty="0">
                <a:solidFill>
                  <a:srgbClr val="FF0000"/>
                </a:solidFill>
              </a:rPr>
              <a:t>miliard</a:t>
            </a:r>
            <a:r>
              <a:rPr lang="cs-CZ" sz="2400" dirty="0"/>
              <a:t> </a:t>
            </a:r>
            <a:r>
              <a:rPr lang="cs-CZ" sz="2400" dirty="0" err="1"/>
              <a:t>bp</a:t>
            </a:r>
            <a:endParaRPr lang="cs-CZ" sz="2400" dirty="0"/>
          </a:p>
          <a:p>
            <a:r>
              <a:rPr lang="cs-CZ" sz="2400" u="sng" dirty="0"/>
              <a:t>Člověk: 3,2 </a:t>
            </a:r>
            <a:r>
              <a:rPr lang="cs-CZ" sz="2400" u="sng" dirty="0">
                <a:solidFill>
                  <a:srgbClr val="FF0000"/>
                </a:solidFill>
              </a:rPr>
              <a:t>miliard</a:t>
            </a:r>
            <a:r>
              <a:rPr lang="cs-CZ" sz="2400" u="sng" dirty="0"/>
              <a:t> </a:t>
            </a:r>
            <a:r>
              <a:rPr lang="cs-CZ" sz="2400" u="sng" dirty="0" err="1"/>
              <a:t>bp</a:t>
            </a:r>
            <a:endParaRPr lang="cs-CZ" sz="2400" u="sng" dirty="0"/>
          </a:p>
        </p:txBody>
      </p:sp>
      <p:pic>
        <p:nvPicPr>
          <p:cNvPr id="1026" name="Picture 2" descr="Výsledek obrázku pro mycoplasma genital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1928" y="4005064"/>
            <a:ext cx="2520280" cy="20817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ýsledek obrázku pro amoeba polychaos dubium"/>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162158" y="4005064"/>
            <a:ext cx="2840770" cy="20817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ýsledek obrázku pro base p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8708" y="620689"/>
            <a:ext cx="1152128" cy="14382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uvisející obrázek"/>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b="50785"/>
          <a:stretch/>
        </p:blipFill>
        <p:spPr bwMode="auto">
          <a:xfrm>
            <a:off x="8162158" y="620689"/>
            <a:ext cx="2880320" cy="141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82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0"/>
          <p:cNvSpPr txBox="1">
            <a:spLocks noChangeArrowheads="1"/>
          </p:cNvSpPr>
          <p:nvPr/>
        </p:nvSpPr>
        <p:spPr bwMode="auto">
          <a:xfrm>
            <a:off x="1522772" y="399728"/>
            <a:ext cx="8749693" cy="56559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dirty="0">
                <a:solidFill>
                  <a:srgbClr val="FFFFFF"/>
                </a:solidFill>
                <a:latin typeface="Calibri" pitchFamily="34" charset="0"/>
              </a:rPr>
              <a:t>Fenotyp pacienta</a:t>
            </a:r>
            <a:endParaRPr lang="en-US" altLang="en-US" i="1" dirty="0">
              <a:solidFill>
                <a:srgbClr val="FFFFFF"/>
              </a:solidFill>
              <a:latin typeface="Calibri" pitchFamily="34" charset="0"/>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7956" y="1268760"/>
            <a:ext cx="6114509" cy="4585882"/>
          </a:xfrm>
          <a:prstGeom prst="rect">
            <a:avLst/>
          </a:prstGeom>
        </p:spPr>
      </p:pic>
      <p:sp>
        <p:nvSpPr>
          <p:cNvPr id="3" name="Obdélník 2"/>
          <p:cNvSpPr/>
          <p:nvPr/>
        </p:nvSpPr>
        <p:spPr>
          <a:xfrm>
            <a:off x="0" y="1268760"/>
            <a:ext cx="4115208" cy="5355312"/>
          </a:xfrm>
          <a:prstGeom prst="rect">
            <a:avLst/>
          </a:prstGeom>
        </p:spPr>
        <p:txBody>
          <a:bodyPr wrap="square">
            <a:spAutoFit/>
          </a:bodyPr>
          <a:lstStyle/>
          <a:p>
            <a:pPr marL="285750" indent="-285750">
              <a:buFont typeface="Arial" panose="020B0604020202020204" pitchFamily="34" charset="0"/>
              <a:buChar char="•"/>
            </a:pPr>
            <a:r>
              <a:rPr lang="cs-CZ" dirty="0">
                <a:latin typeface="Calibri" panose="020F0502020204030204" pitchFamily="34" charset="0"/>
                <a:ea typeface="SimSun" panose="02010600030101010101" pitchFamily="2" charset="-122"/>
                <a:cs typeface="Calibri" panose="020F0502020204030204" pitchFamily="34" charset="0"/>
              </a:rPr>
              <a:t>výška </a:t>
            </a:r>
            <a:r>
              <a:rPr lang="en-US" dirty="0">
                <a:latin typeface="Calibri" panose="020F0502020204030204" pitchFamily="34" charset="0"/>
                <a:ea typeface="SimSun" panose="02010600030101010101" pitchFamily="2" charset="-122"/>
                <a:cs typeface="Calibri" panose="020F0502020204030204" pitchFamily="34" charset="0"/>
              </a:rPr>
              <a:t>160 cm</a:t>
            </a:r>
            <a:r>
              <a:rPr lang="cs-CZ" dirty="0">
                <a:latin typeface="Calibri" panose="020F0502020204030204" pitchFamily="34" charset="0"/>
                <a:ea typeface="SimSun" panose="02010600030101010101" pitchFamily="2" charset="-122"/>
                <a:cs typeface="Calibri" panose="020F0502020204030204" pitchFamily="34" charset="0"/>
              </a:rPr>
              <a:t>, váha </a:t>
            </a:r>
            <a:r>
              <a:rPr lang="en-US" dirty="0">
                <a:latin typeface="Calibri" panose="020F0502020204030204" pitchFamily="34" charset="0"/>
                <a:ea typeface="SimSun" panose="02010600030101010101" pitchFamily="2" charset="-122"/>
                <a:cs typeface="Calibri" panose="020F0502020204030204" pitchFamily="34" charset="0"/>
              </a:rPr>
              <a:t>52 kg</a:t>
            </a:r>
            <a:endParaRPr lang="cs-CZ" dirty="0">
              <a:latin typeface="Calibri" panose="020F0502020204030204" pitchFamily="34" charset="0"/>
              <a:ea typeface="SimSun" panose="02010600030101010101" pitchFamily="2" charset="-122"/>
              <a:cs typeface="Calibri" panose="020F0502020204030204" pitchFamily="34" charset="0"/>
            </a:endParaRPr>
          </a:p>
          <a:p>
            <a:pPr marL="285750" indent="-285750">
              <a:buFont typeface="Arial" panose="020B0604020202020204" pitchFamily="34" charset="0"/>
              <a:buChar char="•"/>
            </a:pPr>
            <a:r>
              <a:rPr lang="cs-CZ" dirty="0">
                <a:latin typeface="Calibri" panose="020F0502020204030204" pitchFamily="34" charset="0"/>
                <a:ea typeface="SimSun" panose="02010600030101010101" pitchFamily="2" charset="-122"/>
                <a:cs typeface="Calibri" panose="020F0502020204030204" pitchFamily="34" charset="0"/>
              </a:rPr>
              <a:t>pyknický habitus, hypotrofie svalstva, zploštělá hrudní kyfóza, zdůrazněna bederní lordóza, </a:t>
            </a:r>
            <a:r>
              <a:rPr lang="cs-CZ" dirty="0" err="1">
                <a:latin typeface="Calibri" panose="020F0502020204030204" pitchFamily="34" charset="0"/>
                <a:ea typeface="SimSun" panose="02010600030101010101" pitchFamily="2" charset="-122"/>
                <a:cs typeface="Calibri" panose="020F0502020204030204" pitchFamily="34" charset="0"/>
              </a:rPr>
              <a:t>genua</a:t>
            </a:r>
            <a:r>
              <a:rPr lang="cs-CZ" dirty="0">
                <a:latin typeface="Calibri" panose="020F0502020204030204" pitchFamily="34" charset="0"/>
                <a:ea typeface="SimSun" panose="02010600030101010101" pitchFamily="2" charset="-122"/>
                <a:cs typeface="Calibri" panose="020F0502020204030204" pitchFamily="34" charset="0"/>
              </a:rPr>
              <a:t> </a:t>
            </a:r>
            <a:r>
              <a:rPr lang="cs-CZ" dirty="0" err="1">
                <a:latin typeface="Calibri" panose="020F0502020204030204" pitchFamily="34" charset="0"/>
                <a:ea typeface="SimSun" panose="02010600030101010101" pitchFamily="2" charset="-122"/>
                <a:cs typeface="Calibri" panose="020F0502020204030204" pitchFamily="34" charset="0"/>
              </a:rPr>
              <a:t>vaga</a:t>
            </a:r>
            <a:endParaRPr lang="cs-CZ" dirty="0">
              <a:latin typeface="Calibri" panose="020F0502020204030204" pitchFamily="34" charset="0"/>
              <a:ea typeface="SimSun" panose="02010600030101010101" pitchFamily="2" charset="-122"/>
              <a:cs typeface="Calibri" panose="020F0502020204030204" pitchFamily="34" charset="0"/>
            </a:endParaRPr>
          </a:p>
          <a:p>
            <a:pPr marL="285750" indent="-285750">
              <a:buFont typeface="Arial" panose="020B0604020202020204" pitchFamily="34" charset="0"/>
              <a:buChar char="•"/>
            </a:pPr>
            <a:endParaRPr lang="cs-CZ" dirty="0">
              <a:latin typeface="Calibri" panose="020F0502020204030204" pitchFamily="34" charset="0"/>
              <a:ea typeface="SimSun" panose="02010600030101010101" pitchFamily="2" charset="-122"/>
              <a:cs typeface="Calibri" panose="020F0502020204030204" pitchFamily="34" charset="0"/>
            </a:endParaRPr>
          </a:p>
          <a:p>
            <a:pPr marL="285750" indent="-285750">
              <a:buFont typeface="Arial" panose="020B0604020202020204" pitchFamily="34" charset="0"/>
              <a:buChar char="•"/>
            </a:pPr>
            <a:r>
              <a:rPr lang="cs-CZ" dirty="0">
                <a:latin typeface="Calibri" panose="020F0502020204030204" pitchFamily="34" charset="0"/>
                <a:ea typeface="SimSun" panose="02010600030101010101" pitchFamily="2" charset="-122"/>
                <a:cs typeface="Calibri" panose="020F0502020204030204" pitchFamily="34" charset="0"/>
              </a:rPr>
              <a:t>mnohočetné fibromy kůže, pozměněny sekundárním akné, </a:t>
            </a:r>
            <a:r>
              <a:rPr lang="cs-CZ" dirty="0" err="1">
                <a:latin typeface="Calibri" panose="020F0502020204030204" pitchFamily="34" charset="0"/>
                <a:ea typeface="SimSun" panose="02010600030101010101" pitchFamily="2" charset="-122"/>
                <a:cs typeface="Calibri" panose="020F0502020204030204" pitchFamily="34" charset="0"/>
              </a:rPr>
              <a:t>konglomata</a:t>
            </a:r>
            <a:endParaRPr lang="cs-CZ" dirty="0">
              <a:latin typeface="Calibri" panose="020F0502020204030204" pitchFamily="34" charset="0"/>
              <a:ea typeface="SimSun" panose="02010600030101010101" pitchFamily="2" charset="-122"/>
              <a:cs typeface="Calibri" panose="020F0502020204030204" pitchFamily="34" charset="0"/>
            </a:endParaRPr>
          </a:p>
          <a:p>
            <a:pPr marL="285750" indent="-285750">
              <a:buFont typeface="Arial" panose="020B0604020202020204" pitchFamily="34" charset="0"/>
              <a:buChar char="•"/>
            </a:pPr>
            <a:endParaRPr lang="cs-CZ" dirty="0">
              <a:latin typeface="Calibri" panose="020F0502020204030204" pitchFamily="34" charset="0"/>
              <a:ea typeface="SimSun" panose="02010600030101010101" pitchFamily="2" charset="-122"/>
              <a:cs typeface="Calibri" panose="020F0502020204030204" pitchFamily="34" charset="0"/>
            </a:endParaRPr>
          </a:p>
          <a:p>
            <a:pPr marL="285750" indent="-285750">
              <a:buFont typeface="Arial" panose="020B0604020202020204" pitchFamily="34" charset="0"/>
              <a:buChar char="•"/>
            </a:pPr>
            <a:r>
              <a:rPr lang="cs-CZ" dirty="0">
                <a:latin typeface="Calibri" panose="020F0502020204030204" pitchFamily="34" charset="0"/>
                <a:ea typeface="SimSun" panose="02010600030101010101" pitchFamily="2" charset="-122"/>
                <a:cs typeface="Calibri" panose="020F0502020204030204" pitchFamily="34" charset="0"/>
              </a:rPr>
              <a:t>asymetrie obličeje z důvody parézy faciálního nervu, ptóza víček, divergentní strabizmus</a:t>
            </a:r>
            <a:r>
              <a:rPr lang="en-US" dirty="0">
                <a:latin typeface="Calibri" panose="020F0502020204030204" pitchFamily="34" charset="0"/>
                <a:ea typeface="SimSun" panose="02010600030101010101" pitchFamily="2" charset="-122"/>
                <a:cs typeface="Calibri" panose="020F0502020204030204" pitchFamily="34" charset="0"/>
              </a:rPr>
              <a:t>,, </a:t>
            </a:r>
            <a:r>
              <a:rPr lang="en-US" dirty="0" err="1">
                <a:latin typeface="Calibri" panose="020F0502020204030204" pitchFamily="34" charset="0"/>
                <a:ea typeface="SimSun" panose="02010600030101010101" pitchFamily="2" charset="-122"/>
                <a:cs typeface="Calibri" panose="020F0502020204030204" pitchFamily="34" charset="0"/>
              </a:rPr>
              <a:t>hypertelorism</a:t>
            </a:r>
            <a:r>
              <a:rPr lang="cs-CZ" dirty="0" err="1">
                <a:latin typeface="Calibri" panose="020F0502020204030204" pitchFamily="34" charset="0"/>
                <a:ea typeface="SimSun" panose="02010600030101010101" pitchFamily="2" charset="-122"/>
                <a:cs typeface="Calibri" panose="020F0502020204030204" pitchFamily="34" charset="0"/>
              </a:rPr>
              <a:t>us</a:t>
            </a:r>
            <a:r>
              <a:rPr lang="en-US" dirty="0">
                <a:latin typeface="Calibri" panose="020F0502020204030204" pitchFamily="34" charset="0"/>
                <a:ea typeface="SimSun" panose="02010600030101010101" pitchFamily="2" charset="-122"/>
                <a:cs typeface="Calibri" panose="020F0502020204030204" pitchFamily="34" charset="0"/>
              </a:rPr>
              <a:t>, epi</a:t>
            </a:r>
            <a:r>
              <a:rPr lang="cs-CZ" dirty="0">
                <a:latin typeface="Calibri" panose="020F0502020204030204" pitchFamily="34" charset="0"/>
                <a:ea typeface="SimSun" panose="02010600030101010101" pitchFamily="2" charset="-122"/>
                <a:cs typeface="Calibri" panose="020F0502020204030204" pitchFamily="34" charset="0"/>
              </a:rPr>
              <a:t>kanty, široký kořen nosu, úzké rty, ušní boltce položené díže a dorsálně rotované, níže položená hranice vlasů</a:t>
            </a:r>
          </a:p>
          <a:p>
            <a:pPr marL="285750" indent="-285750">
              <a:buFont typeface="Arial" panose="020B0604020202020204" pitchFamily="34" charset="0"/>
              <a:buChar char="•"/>
            </a:pPr>
            <a:endParaRPr lang="cs-CZ" dirty="0">
              <a:latin typeface="Calibri" panose="020F0502020204030204" pitchFamily="34" charset="0"/>
              <a:ea typeface="SimSun" panose="02010600030101010101" pitchFamily="2" charset="-122"/>
              <a:cs typeface="Calibri" panose="020F0502020204030204" pitchFamily="34" charset="0"/>
            </a:endParaRPr>
          </a:p>
          <a:p>
            <a:pPr marL="285750" indent="-285750">
              <a:buFont typeface="Arial" panose="020B0604020202020204" pitchFamily="34" charset="0"/>
              <a:buChar char="•"/>
            </a:pPr>
            <a:r>
              <a:rPr lang="cs-CZ" dirty="0">
                <a:latin typeface="Calibri" panose="020F0502020204030204" pitchFamily="34" charset="0"/>
                <a:ea typeface="SimSun" panose="02010600030101010101" pitchFamily="2" charset="-122"/>
                <a:cs typeface="Calibri" panose="020F0502020204030204" pitchFamily="34" charset="0"/>
              </a:rPr>
              <a:t>sekundární pohlavní charakteristiky méně vyvinuté, gynekomastie, zevní genitál mužský</a:t>
            </a:r>
            <a:endParaRPr lang="cs-CZ"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592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0"/>
          <p:cNvSpPr txBox="1">
            <a:spLocks noChangeArrowheads="1"/>
          </p:cNvSpPr>
          <p:nvPr/>
        </p:nvSpPr>
        <p:spPr bwMode="auto">
          <a:xfrm>
            <a:off x="1522772" y="399728"/>
            <a:ext cx="8749693" cy="56559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dirty="0">
                <a:solidFill>
                  <a:srgbClr val="FFFFFF"/>
                </a:solidFill>
                <a:latin typeface="Calibri" pitchFamily="34" charset="0"/>
              </a:rPr>
              <a:t>Vyšetření</a:t>
            </a:r>
            <a:endParaRPr lang="en-US" altLang="en-US" i="1" dirty="0">
              <a:solidFill>
                <a:srgbClr val="FFFFFF"/>
              </a:solidFill>
              <a:latin typeface="Calibri" pitchFamily="34" charset="0"/>
            </a:endParaRPr>
          </a:p>
        </p:txBody>
      </p:sp>
      <p:sp>
        <p:nvSpPr>
          <p:cNvPr id="137" name="Rectangle 2"/>
          <p:cNvSpPr txBox="1">
            <a:spLocks noChangeArrowheads="1"/>
          </p:cNvSpPr>
          <p:nvPr/>
        </p:nvSpPr>
        <p:spPr bwMode="auto">
          <a:xfrm>
            <a:off x="1245545" y="1268760"/>
            <a:ext cx="10093015" cy="432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11013" indent="-311013" algn="l" defTabSz="407484" rtl="0" eaLnBrk="0" fontAlgn="base" hangingPunct="0">
              <a:lnSpc>
                <a:spcPct val="93000"/>
              </a:lnSpc>
              <a:spcBef>
                <a:spcPct val="0"/>
              </a:spcBef>
              <a:spcAft>
                <a:spcPts val="1293"/>
              </a:spcAft>
              <a:buClr>
                <a:srgbClr val="000000"/>
              </a:buClr>
              <a:buSzPct val="100000"/>
              <a:buFont typeface="Times New Roman" pitchFamily="18" charset="0"/>
              <a:defRPr sz="2900">
                <a:solidFill>
                  <a:srgbClr val="000000"/>
                </a:solidFill>
                <a:latin typeface="+mn-lt"/>
                <a:ea typeface="Arial Unicode MS" pitchFamily="34" charset="-128"/>
                <a:cs typeface="+mn-cs"/>
              </a:defRPr>
            </a:lvl1pPr>
            <a:lvl2pPr marL="673860" indent="-259178" algn="l" defTabSz="407484" rtl="0" eaLnBrk="0" fontAlgn="base" hangingPunct="0">
              <a:lnSpc>
                <a:spcPct val="93000"/>
              </a:lnSpc>
              <a:spcBef>
                <a:spcPct val="0"/>
              </a:spcBef>
              <a:spcAft>
                <a:spcPts val="1032"/>
              </a:spcAft>
              <a:buClr>
                <a:srgbClr val="000000"/>
              </a:buClr>
              <a:buSzPct val="100000"/>
              <a:buFont typeface="Times New Roman" pitchFamily="18" charset="0"/>
              <a:defRPr sz="2500">
                <a:solidFill>
                  <a:srgbClr val="000000"/>
                </a:solidFill>
                <a:latin typeface="+mn-lt"/>
                <a:ea typeface="Arial Unicode MS" pitchFamily="34" charset="-128"/>
                <a:cs typeface="+mn-cs"/>
              </a:defRPr>
            </a:lvl2pPr>
            <a:lvl3pPr marL="1036707" indent="-207341" algn="l" defTabSz="407484" rtl="0" eaLnBrk="0" fontAlgn="base" hangingPunct="0">
              <a:lnSpc>
                <a:spcPct val="93000"/>
              </a:lnSpc>
              <a:spcBef>
                <a:spcPct val="0"/>
              </a:spcBef>
              <a:spcAft>
                <a:spcPts val="771"/>
              </a:spcAft>
              <a:buClr>
                <a:srgbClr val="000000"/>
              </a:buClr>
              <a:buSzPct val="100000"/>
              <a:buFont typeface="Times New Roman" pitchFamily="18" charset="0"/>
              <a:defRPr sz="2200">
                <a:solidFill>
                  <a:srgbClr val="000000"/>
                </a:solidFill>
                <a:latin typeface="+mn-lt"/>
                <a:ea typeface="Arial Unicode MS" pitchFamily="34" charset="-128"/>
                <a:cs typeface="+mn-cs"/>
              </a:defRPr>
            </a:lvl3pPr>
            <a:lvl4pPr marL="1451391" indent="-207341" algn="l" defTabSz="407484" rtl="0" eaLnBrk="0" fontAlgn="base" hangingPunct="0">
              <a:lnSpc>
                <a:spcPct val="93000"/>
              </a:lnSpc>
              <a:spcBef>
                <a:spcPct val="0"/>
              </a:spcBef>
              <a:spcAft>
                <a:spcPts val="522"/>
              </a:spcAft>
              <a:buClr>
                <a:srgbClr val="000000"/>
              </a:buClr>
              <a:buSzPct val="100000"/>
              <a:buFont typeface="Times New Roman" pitchFamily="18" charset="0"/>
              <a:defRPr sz="1800">
                <a:solidFill>
                  <a:srgbClr val="000000"/>
                </a:solidFill>
                <a:latin typeface="+mn-lt"/>
                <a:ea typeface="Arial Unicode MS" pitchFamily="34" charset="-128"/>
                <a:cs typeface="+mn-cs"/>
              </a:defRPr>
            </a:lvl4pPr>
            <a:lvl5pPr marL="1866074" indent="-207341" algn="l" defTabSz="407484" rtl="0" eaLnBrk="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ea typeface="Arial Unicode MS" pitchFamily="34" charset="-128"/>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a:lstStyle>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400"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400" b="1" kern="0" dirty="0">
                <a:latin typeface="Calibri" pitchFamily="34" charset="0"/>
              </a:rPr>
              <a:t>Karyotyp (1995)</a:t>
            </a:r>
            <a:r>
              <a:rPr lang="cs-CZ" altLang="cs-CZ" sz="2400" kern="0" dirty="0">
                <a:latin typeface="Calibri" pitchFamily="34" charset="0"/>
              </a:rPr>
              <a:t>: 46,XY; normální mužský karyotyp</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400"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400" b="1" kern="0" dirty="0">
                <a:latin typeface="Calibri" pitchFamily="34" charset="0"/>
              </a:rPr>
              <a:t>metabolické nemoci /</a:t>
            </a:r>
            <a:r>
              <a:rPr lang="cs-CZ" altLang="cs-CZ" sz="2400" kern="0" dirty="0">
                <a:latin typeface="Calibri" pitchFamily="34" charset="0"/>
              </a:rPr>
              <a:t>DPM UDMP VFN Praha/:</a:t>
            </a:r>
            <a:br>
              <a:rPr lang="cs-CZ" altLang="cs-CZ" sz="2400" kern="0" dirty="0">
                <a:latin typeface="Calibri" pitchFamily="34" charset="0"/>
              </a:rPr>
            </a:br>
            <a:r>
              <a:rPr lang="cs-CZ" altLang="cs-CZ" sz="2400" kern="0" dirty="0">
                <a:latin typeface="Calibri" pitchFamily="34" charset="0"/>
              </a:rPr>
              <a:t>negativní výsledek screeningových vyšetření</a:t>
            </a:r>
            <a:br>
              <a:rPr lang="cs-CZ" altLang="cs-CZ" sz="2400" kern="0" dirty="0">
                <a:latin typeface="Calibri" pitchFamily="34" charset="0"/>
              </a:rPr>
            </a:br>
            <a:endParaRPr lang="cs-CZ" altLang="cs-CZ" sz="2400"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400" b="1" kern="0" dirty="0">
                <a:latin typeface="Calibri" pitchFamily="34" charset="0"/>
              </a:rPr>
              <a:t>syndrom Cornelia de </a:t>
            </a:r>
            <a:r>
              <a:rPr lang="cs-CZ" altLang="cs-CZ" sz="2400" b="1" kern="0" dirty="0" err="1">
                <a:latin typeface="Calibri" pitchFamily="34" charset="0"/>
              </a:rPr>
              <a:t>Lange</a:t>
            </a:r>
            <a:r>
              <a:rPr lang="cs-CZ" altLang="cs-CZ" sz="2400" kern="0" dirty="0">
                <a:latin typeface="Calibri" pitchFamily="34" charset="0"/>
              </a:rPr>
              <a:t>: /laboratoř pro studium mitochondriálních poruch KDDL, VFN Praha – izoelektrická fokusace séra s následnou </a:t>
            </a:r>
            <a:r>
              <a:rPr lang="cs-CZ" altLang="cs-CZ" sz="2400" kern="0" dirty="0" err="1">
                <a:latin typeface="Calibri" pitchFamily="34" charset="0"/>
              </a:rPr>
              <a:t>imunofixací</a:t>
            </a:r>
            <a:r>
              <a:rPr lang="cs-CZ" altLang="cs-CZ" sz="2400" kern="0" dirty="0">
                <a:latin typeface="Calibri" pitchFamily="34" charset="0"/>
              </a:rPr>
              <a:t> prokázala </a:t>
            </a:r>
            <a:r>
              <a:rPr lang="cs-CZ" altLang="cs-CZ" sz="2400" kern="0" dirty="0" err="1">
                <a:latin typeface="Calibri" pitchFamily="34" charset="0"/>
              </a:rPr>
              <a:t>fyziol</a:t>
            </a:r>
            <a:r>
              <a:rPr lang="cs-CZ" altLang="cs-CZ" sz="2400" kern="0" dirty="0">
                <a:latin typeface="Calibri" pitchFamily="34" charset="0"/>
              </a:rPr>
              <a:t>. spektrum </a:t>
            </a:r>
            <a:r>
              <a:rPr lang="cs-CZ" altLang="cs-CZ" sz="2400" kern="0" dirty="0" err="1">
                <a:latin typeface="Calibri" pitchFamily="34" charset="0"/>
              </a:rPr>
              <a:t>sialovaných</a:t>
            </a:r>
            <a:r>
              <a:rPr lang="cs-CZ" altLang="cs-CZ" sz="2400" kern="0" dirty="0">
                <a:latin typeface="Calibri" pitchFamily="34" charset="0"/>
              </a:rPr>
              <a:t> forem transferinu</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400"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400" b="1" kern="0">
                <a:solidFill>
                  <a:srgbClr val="C00000"/>
                </a:solidFill>
                <a:latin typeface="Calibri" pitchFamily="34" charset="0"/>
              </a:rPr>
              <a:t>Rok 2023 </a:t>
            </a:r>
            <a:r>
              <a:rPr lang="cs-CZ" altLang="cs-CZ" sz="2400" b="1" kern="0">
                <a:latin typeface="Calibri" pitchFamily="34" charset="0"/>
              </a:rPr>
              <a:t>- vyšetření </a:t>
            </a:r>
            <a:r>
              <a:rPr lang="cs-CZ" altLang="cs-CZ" sz="2400" b="1" kern="0" dirty="0">
                <a:latin typeface="Calibri" pitchFamily="34" charset="0"/>
              </a:rPr>
              <a:t>BRONCO /NGS </a:t>
            </a:r>
            <a:r>
              <a:rPr lang="cs-CZ" altLang="cs-CZ" sz="2400" b="1" kern="0" dirty="0" err="1">
                <a:latin typeface="Calibri" pitchFamily="34" charset="0"/>
              </a:rPr>
              <a:t>sekvenování</a:t>
            </a:r>
            <a:r>
              <a:rPr lang="cs-CZ" altLang="cs-CZ" sz="2400" b="1" kern="0" dirty="0">
                <a:latin typeface="Calibri" pitchFamily="34" charset="0"/>
              </a:rPr>
              <a:t>, nádorový panel/:</a:t>
            </a:r>
            <a:br>
              <a:rPr lang="cs-CZ" altLang="cs-CZ" sz="2400" b="1" kern="0">
                <a:latin typeface="Calibri" pitchFamily="34" charset="0"/>
              </a:rPr>
            </a:br>
            <a:r>
              <a:rPr lang="cs-CZ" altLang="cs-CZ" sz="2400" b="1" kern="0">
                <a:latin typeface="Calibri" pitchFamily="34" charset="0"/>
              </a:rPr>
              <a:t>- detekce SNV: negativní </a:t>
            </a:r>
            <a:r>
              <a:rPr lang="cs-CZ" altLang="cs-CZ" sz="2400" kern="0">
                <a:latin typeface="Calibri" pitchFamily="34" charset="0"/>
              </a:rPr>
              <a:t>sekvenční </a:t>
            </a:r>
            <a:r>
              <a:rPr lang="cs-CZ" altLang="cs-CZ" sz="2400" kern="0" dirty="0">
                <a:latin typeface="Calibri" pitchFamily="34" charset="0"/>
              </a:rPr>
              <a:t>patogenní varianta pro nádorovou </a:t>
            </a:r>
            <a:r>
              <a:rPr lang="cs-CZ" altLang="cs-CZ" sz="2400" kern="0">
                <a:latin typeface="Calibri" pitchFamily="34" charset="0"/>
              </a:rPr>
              <a:t>susceptibilitu nenalezena</a:t>
            </a:r>
            <a:endParaRPr lang="cs-CZ" altLang="cs-CZ" sz="2400" kern="0" dirty="0">
              <a:latin typeface="Calibri" pitchFamily="34" charset="0"/>
            </a:endParaRPr>
          </a:p>
        </p:txBody>
      </p:sp>
    </p:spTree>
    <p:extLst>
      <p:ext uri="{BB962C8B-B14F-4D97-AF65-F5344CB8AC3E}">
        <p14:creationId xmlns:p14="http://schemas.microsoft.com/office/powerpoint/2010/main" val="3287399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79577" y="1124744"/>
            <a:ext cx="7303241" cy="460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11013" indent="-311013" algn="l" defTabSz="407484" rtl="0" eaLnBrk="0" fontAlgn="base" hangingPunct="0">
              <a:lnSpc>
                <a:spcPct val="93000"/>
              </a:lnSpc>
              <a:spcBef>
                <a:spcPct val="0"/>
              </a:spcBef>
              <a:spcAft>
                <a:spcPts val="1293"/>
              </a:spcAft>
              <a:buClr>
                <a:srgbClr val="000000"/>
              </a:buClr>
              <a:buSzPct val="100000"/>
              <a:buFont typeface="Times New Roman" pitchFamily="18" charset="0"/>
              <a:defRPr sz="2900">
                <a:solidFill>
                  <a:srgbClr val="000000"/>
                </a:solidFill>
                <a:latin typeface="+mn-lt"/>
                <a:ea typeface="Arial Unicode MS" pitchFamily="34" charset="-128"/>
                <a:cs typeface="+mn-cs"/>
              </a:defRPr>
            </a:lvl1pPr>
            <a:lvl2pPr marL="673860" indent="-259178" algn="l" defTabSz="407484" rtl="0" eaLnBrk="0" fontAlgn="base" hangingPunct="0">
              <a:lnSpc>
                <a:spcPct val="93000"/>
              </a:lnSpc>
              <a:spcBef>
                <a:spcPct val="0"/>
              </a:spcBef>
              <a:spcAft>
                <a:spcPts val="1032"/>
              </a:spcAft>
              <a:buClr>
                <a:srgbClr val="000000"/>
              </a:buClr>
              <a:buSzPct val="100000"/>
              <a:buFont typeface="Times New Roman" pitchFamily="18" charset="0"/>
              <a:defRPr sz="2500">
                <a:solidFill>
                  <a:srgbClr val="000000"/>
                </a:solidFill>
                <a:latin typeface="+mn-lt"/>
                <a:ea typeface="Arial Unicode MS" pitchFamily="34" charset="-128"/>
                <a:cs typeface="+mn-cs"/>
              </a:defRPr>
            </a:lvl2pPr>
            <a:lvl3pPr marL="1036707" indent="-207341" algn="l" defTabSz="407484" rtl="0" eaLnBrk="0" fontAlgn="base" hangingPunct="0">
              <a:lnSpc>
                <a:spcPct val="93000"/>
              </a:lnSpc>
              <a:spcBef>
                <a:spcPct val="0"/>
              </a:spcBef>
              <a:spcAft>
                <a:spcPts val="771"/>
              </a:spcAft>
              <a:buClr>
                <a:srgbClr val="000000"/>
              </a:buClr>
              <a:buSzPct val="100000"/>
              <a:buFont typeface="Times New Roman" pitchFamily="18" charset="0"/>
              <a:defRPr sz="2200">
                <a:solidFill>
                  <a:srgbClr val="000000"/>
                </a:solidFill>
                <a:latin typeface="+mn-lt"/>
                <a:ea typeface="Arial Unicode MS" pitchFamily="34" charset="-128"/>
                <a:cs typeface="+mn-cs"/>
              </a:defRPr>
            </a:lvl3pPr>
            <a:lvl4pPr marL="1451391" indent="-207341" algn="l" defTabSz="407484" rtl="0" eaLnBrk="0" fontAlgn="base" hangingPunct="0">
              <a:lnSpc>
                <a:spcPct val="93000"/>
              </a:lnSpc>
              <a:spcBef>
                <a:spcPct val="0"/>
              </a:spcBef>
              <a:spcAft>
                <a:spcPts val="522"/>
              </a:spcAft>
              <a:buClr>
                <a:srgbClr val="000000"/>
              </a:buClr>
              <a:buSzPct val="100000"/>
              <a:buFont typeface="Times New Roman" pitchFamily="18" charset="0"/>
              <a:defRPr sz="1800">
                <a:solidFill>
                  <a:srgbClr val="000000"/>
                </a:solidFill>
                <a:latin typeface="+mn-lt"/>
                <a:ea typeface="Arial Unicode MS" pitchFamily="34" charset="-128"/>
                <a:cs typeface="+mn-cs"/>
              </a:defRPr>
            </a:lvl4pPr>
            <a:lvl5pPr marL="1866074" indent="-207341" algn="l" defTabSz="407484" rtl="0" eaLnBrk="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ea typeface="Arial Unicode MS" pitchFamily="34" charset="-128"/>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a:lstStyle>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000" b="1" kern="0" dirty="0">
                <a:latin typeface="Calibri" pitchFamily="34" charset="0"/>
              </a:rPr>
              <a:t>CNV analýza (digitální MLPA): </a:t>
            </a:r>
            <a:r>
              <a:rPr lang="cs-CZ" altLang="cs-CZ" sz="2000" b="1" kern="0" dirty="0">
                <a:solidFill>
                  <a:srgbClr val="FF0000"/>
                </a:solidFill>
                <a:latin typeface="Calibri" pitchFamily="34" charset="0"/>
              </a:rPr>
              <a:t>heterozygotní delece </a:t>
            </a:r>
            <a:r>
              <a:rPr lang="cs-CZ" altLang="cs-CZ" sz="2000" b="1" i="1" kern="0" dirty="0">
                <a:solidFill>
                  <a:srgbClr val="FF0000"/>
                </a:solidFill>
                <a:latin typeface="Calibri" pitchFamily="34" charset="0"/>
              </a:rPr>
              <a:t>CHEK2</a:t>
            </a:r>
            <a:r>
              <a:rPr lang="cs-CZ" altLang="cs-CZ" sz="2000" b="1" kern="0" dirty="0">
                <a:solidFill>
                  <a:srgbClr val="FF0000"/>
                </a:solidFill>
                <a:latin typeface="Calibri" pitchFamily="34" charset="0"/>
              </a:rPr>
              <a:t> genu</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000" b="1" kern="0" dirty="0">
                <a:solidFill>
                  <a:schemeClr val="tx1"/>
                </a:solidFill>
                <a:latin typeface="Calibri" pitchFamily="34" charset="0"/>
              </a:rPr>
              <a:t>MLPA analýza:  </a:t>
            </a:r>
            <a:r>
              <a:rPr lang="cs-CZ" altLang="cs-CZ" sz="2000" b="1" kern="0" dirty="0">
                <a:solidFill>
                  <a:srgbClr val="FF0000"/>
                </a:solidFill>
                <a:latin typeface="Calibri" pitchFamily="34" charset="0"/>
              </a:rPr>
              <a:t>heterozygotní delece </a:t>
            </a:r>
            <a:r>
              <a:rPr lang="cs-CZ" altLang="cs-CZ" sz="2000" b="1" i="1" kern="0" dirty="0">
                <a:solidFill>
                  <a:srgbClr val="FF0000"/>
                </a:solidFill>
                <a:latin typeface="Calibri" pitchFamily="34" charset="0"/>
              </a:rPr>
              <a:t>NF2</a:t>
            </a:r>
            <a:r>
              <a:rPr lang="cs-CZ" altLang="cs-CZ" sz="2000" b="1" kern="0" dirty="0">
                <a:solidFill>
                  <a:srgbClr val="FF0000"/>
                </a:solidFill>
                <a:latin typeface="Calibri" pitchFamily="34" charset="0"/>
              </a:rPr>
              <a:t> genu</a:t>
            </a:r>
            <a:endParaRPr lang="cs-CZ" altLang="cs-CZ" sz="2000"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kern="0" dirty="0">
              <a:latin typeface="Calibri" pitchFamily="34" charset="0"/>
            </a:endParaRPr>
          </a:p>
        </p:txBody>
      </p:sp>
      <p:sp>
        <p:nvSpPr>
          <p:cNvPr id="14338" name="Text Box 20"/>
          <p:cNvSpPr txBox="1">
            <a:spLocks noChangeArrowheads="1"/>
          </p:cNvSpPr>
          <p:nvPr/>
        </p:nvSpPr>
        <p:spPr bwMode="auto">
          <a:xfrm>
            <a:off x="1522772" y="399728"/>
            <a:ext cx="8749693" cy="56559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dirty="0">
                <a:solidFill>
                  <a:srgbClr val="FFFFFF"/>
                </a:solidFill>
                <a:latin typeface="Calibri" pitchFamily="34" charset="0"/>
              </a:rPr>
              <a:t>Vyšetření</a:t>
            </a:r>
            <a:endParaRPr lang="en-US" altLang="en-US" i="1" dirty="0">
              <a:solidFill>
                <a:srgbClr val="FFFFFF"/>
              </a:solidFill>
              <a:latin typeface="Calibri" pitchFamily="34" charset="0"/>
            </a:endParaRPr>
          </a:p>
        </p:txBody>
      </p:sp>
      <p:pic>
        <p:nvPicPr>
          <p:cNvPr id="4" name="Picture 1"/>
          <p:cNvPicPr/>
          <p:nvPr/>
        </p:nvPicPr>
        <p:blipFill>
          <a:blip r:embed="rId3"/>
          <a:stretch>
            <a:fillRect/>
          </a:stretch>
        </p:blipFill>
        <p:spPr>
          <a:xfrm>
            <a:off x="3143673" y="1556792"/>
            <a:ext cx="5792763" cy="2297006"/>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361" y="4297924"/>
            <a:ext cx="4608512" cy="2406621"/>
          </a:xfrm>
          <a:prstGeom prst="rect">
            <a:avLst/>
          </a:prstGeom>
        </p:spPr>
      </p:pic>
    </p:spTree>
    <p:extLst>
      <p:ext uri="{BB962C8B-B14F-4D97-AF65-F5344CB8AC3E}">
        <p14:creationId xmlns:p14="http://schemas.microsoft.com/office/powerpoint/2010/main" val="4025988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0"/>
          <p:cNvSpPr txBox="1">
            <a:spLocks noChangeArrowheads="1"/>
          </p:cNvSpPr>
          <p:nvPr/>
        </p:nvSpPr>
        <p:spPr bwMode="auto">
          <a:xfrm>
            <a:off x="1522772" y="399728"/>
            <a:ext cx="8749693" cy="56559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dirty="0">
                <a:solidFill>
                  <a:srgbClr val="FFFFFF"/>
                </a:solidFill>
                <a:latin typeface="Calibri" pitchFamily="34" charset="0"/>
              </a:rPr>
              <a:t>Vyšetření</a:t>
            </a:r>
            <a:endParaRPr lang="en-US" altLang="en-US" i="1" dirty="0">
              <a:solidFill>
                <a:srgbClr val="FFFFFF"/>
              </a:solidFill>
              <a:latin typeface="Calibri" pitchFamily="34" charset="0"/>
            </a:endParaRPr>
          </a:p>
        </p:txBody>
      </p:sp>
      <p:sp>
        <p:nvSpPr>
          <p:cNvPr id="5" name="Rectangle 2"/>
          <p:cNvSpPr txBox="1">
            <a:spLocks noChangeArrowheads="1"/>
          </p:cNvSpPr>
          <p:nvPr/>
        </p:nvSpPr>
        <p:spPr bwMode="auto">
          <a:xfrm>
            <a:off x="2135560" y="1052736"/>
            <a:ext cx="7704856" cy="93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11013" indent="-311013" algn="l" defTabSz="407484" rtl="0" eaLnBrk="0" fontAlgn="base" hangingPunct="0">
              <a:lnSpc>
                <a:spcPct val="93000"/>
              </a:lnSpc>
              <a:spcBef>
                <a:spcPct val="0"/>
              </a:spcBef>
              <a:spcAft>
                <a:spcPts val="1293"/>
              </a:spcAft>
              <a:buClr>
                <a:srgbClr val="000000"/>
              </a:buClr>
              <a:buSzPct val="100000"/>
              <a:buFont typeface="Times New Roman" pitchFamily="18" charset="0"/>
              <a:defRPr sz="2900">
                <a:solidFill>
                  <a:srgbClr val="000000"/>
                </a:solidFill>
                <a:latin typeface="+mn-lt"/>
                <a:ea typeface="Arial Unicode MS" pitchFamily="34" charset="-128"/>
                <a:cs typeface="+mn-cs"/>
              </a:defRPr>
            </a:lvl1pPr>
            <a:lvl2pPr marL="673860" indent="-259178" algn="l" defTabSz="407484" rtl="0" eaLnBrk="0" fontAlgn="base" hangingPunct="0">
              <a:lnSpc>
                <a:spcPct val="93000"/>
              </a:lnSpc>
              <a:spcBef>
                <a:spcPct val="0"/>
              </a:spcBef>
              <a:spcAft>
                <a:spcPts val="1032"/>
              </a:spcAft>
              <a:buClr>
                <a:srgbClr val="000000"/>
              </a:buClr>
              <a:buSzPct val="100000"/>
              <a:buFont typeface="Times New Roman" pitchFamily="18" charset="0"/>
              <a:defRPr sz="2500">
                <a:solidFill>
                  <a:srgbClr val="000000"/>
                </a:solidFill>
                <a:latin typeface="+mn-lt"/>
                <a:ea typeface="Arial Unicode MS" pitchFamily="34" charset="-128"/>
                <a:cs typeface="+mn-cs"/>
              </a:defRPr>
            </a:lvl2pPr>
            <a:lvl3pPr marL="1036707" indent="-207341" algn="l" defTabSz="407484" rtl="0" eaLnBrk="0" fontAlgn="base" hangingPunct="0">
              <a:lnSpc>
                <a:spcPct val="93000"/>
              </a:lnSpc>
              <a:spcBef>
                <a:spcPct val="0"/>
              </a:spcBef>
              <a:spcAft>
                <a:spcPts val="771"/>
              </a:spcAft>
              <a:buClr>
                <a:srgbClr val="000000"/>
              </a:buClr>
              <a:buSzPct val="100000"/>
              <a:buFont typeface="Times New Roman" pitchFamily="18" charset="0"/>
              <a:defRPr sz="2200">
                <a:solidFill>
                  <a:srgbClr val="000000"/>
                </a:solidFill>
                <a:latin typeface="+mn-lt"/>
                <a:ea typeface="Arial Unicode MS" pitchFamily="34" charset="-128"/>
                <a:cs typeface="+mn-cs"/>
              </a:defRPr>
            </a:lvl3pPr>
            <a:lvl4pPr marL="1451391" indent="-207341" algn="l" defTabSz="407484" rtl="0" eaLnBrk="0" fontAlgn="base" hangingPunct="0">
              <a:lnSpc>
                <a:spcPct val="93000"/>
              </a:lnSpc>
              <a:spcBef>
                <a:spcPct val="0"/>
              </a:spcBef>
              <a:spcAft>
                <a:spcPts val="522"/>
              </a:spcAft>
              <a:buClr>
                <a:srgbClr val="000000"/>
              </a:buClr>
              <a:buSzPct val="100000"/>
              <a:buFont typeface="Times New Roman" pitchFamily="18" charset="0"/>
              <a:defRPr sz="1800">
                <a:solidFill>
                  <a:srgbClr val="000000"/>
                </a:solidFill>
                <a:latin typeface="+mn-lt"/>
                <a:ea typeface="Arial Unicode MS" pitchFamily="34" charset="-128"/>
                <a:cs typeface="+mn-cs"/>
              </a:defRPr>
            </a:lvl4pPr>
            <a:lvl5pPr marL="1866074" indent="-207341" algn="l" defTabSz="407484" rtl="0" eaLnBrk="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ea typeface="Arial Unicode MS" pitchFamily="34" charset="-128"/>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a:lstStyle>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kern="0" dirty="0">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r>
              <a:rPr lang="cs-CZ" altLang="cs-CZ" sz="2000" b="1" kern="0" dirty="0" err="1">
                <a:latin typeface="Calibri" pitchFamily="34" charset="0"/>
              </a:rPr>
              <a:t>Array</a:t>
            </a:r>
            <a:r>
              <a:rPr lang="cs-CZ" altLang="cs-CZ" sz="2000" b="1" kern="0" dirty="0">
                <a:latin typeface="Calibri" pitchFamily="34" charset="0"/>
              </a:rPr>
              <a:t> CGH: </a:t>
            </a:r>
            <a:r>
              <a:rPr lang="cs-CZ" altLang="cs-CZ" sz="2000" b="1" kern="0" dirty="0">
                <a:solidFill>
                  <a:srgbClr val="FF0000"/>
                </a:solidFill>
                <a:latin typeface="Calibri" pitchFamily="34" charset="0"/>
              </a:rPr>
              <a:t>rozsáhlá delece o velikosti 3.8 </a:t>
            </a:r>
            <a:r>
              <a:rPr lang="cs-CZ" altLang="cs-CZ" sz="2000" b="1" kern="0" dirty="0" err="1">
                <a:solidFill>
                  <a:srgbClr val="FF0000"/>
                </a:solidFill>
                <a:latin typeface="Calibri" pitchFamily="34" charset="0"/>
              </a:rPr>
              <a:t>Mb</a:t>
            </a:r>
            <a:r>
              <a:rPr lang="cs-CZ" altLang="cs-CZ" sz="2000" b="1" kern="0" dirty="0">
                <a:solidFill>
                  <a:srgbClr val="FF0000"/>
                </a:solidFill>
                <a:latin typeface="Calibri" pitchFamily="34" charset="0"/>
              </a:rPr>
              <a:t>: 22q12.1- 22q12.3</a:t>
            </a: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b="1" kern="0" dirty="0">
              <a:solidFill>
                <a:srgbClr val="FF0000"/>
              </a:solidFill>
              <a:latin typeface="Calibri" pitchFamily="34" charset="0"/>
            </a:endParaRPr>
          </a:p>
          <a:p>
            <a:pPr marL="285750" indent="-285750" eaLnBrk="1">
              <a:spcAft>
                <a:spcPct val="0"/>
              </a:spcAft>
              <a:buFont typeface="Arial" panose="020B0604020202020204" pitchFamily="34" charset="0"/>
              <a:buChar char="•"/>
              <a:tabLst>
                <a:tab pos="311013"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cs-CZ" altLang="cs-CZ" sz="2000" kern="0" dirty="0">
              <a:latin typeface="Calibri"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20" y="2132857"/>
            <a:ext cx="8610600" cy="3743325"/>
          </a:xfrm>
          <a:prstGeom prst="rect">
            <a:avLst/>
          </a:prstGeom>
        </p:spPr>
      </p:pic>
    </p:spTree>
    <p:extLst>
      <p:ext uri="{BB962C8B-B14F-4D97-AF65-F5344CB8AC3E}">
        <p14:creationId xmlns:p14="http://schemas.microsoft.com/office/powerpoint/2010/main" val="3971616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0"/>
          <p:cNvSpPr txBox="1">
            <a:spLocks noChangeArrowheads="1"/>
          </p:cNvSpPr>
          <p:nvPr/>
        </p:nvSpPr>
        <p:spPr bwMode="auto">
          <a:xfrm>
            <a:off x="1522772" y="424990"/>
            <a:ext cx="8749693" cy="51507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sz="2800" dirty="0">
                <a:solidFill>
                  <a:srgbClr val="FFFFFF"/>
                </a:solidFill>
                <a:latin typeface="Calibri" pitchFamily="34" charset="0"/>
              </a:rPr>
              <a:t>Rozdíly a shody u publikovaných případů</a:t>
            </a:r>
            <a:endParaRPr lang="en-US" altLang="en-US" sz="2800" i="1" dirty="0">
              <a:solidFill>
                <a:srgbClr val="FFFFFF"/>
              </a:solidFill>
              <a:latin typeface="Calibri" pitchFamily="34" charset="0"/>
            </a:endParaRPr>
          </a:p>
        </p:txBody>
      </p:sp>
      <p:sp>
        <p:nvSpPr>
          <p:cNvPr id="3" name="TextovéPole 2"/>
          <p:cNvSpPr txBox="1"/>
          <p:nvPr/>
        </p:nvSpPr>
        <p:spPr>
          <a:xfrm>
            <a:off x="5185848" y="1579581"/>
            <a:ext cx="6494088" cy="4401205"/>
          </a:xfrm>
          <a:prstGeom prst="rect">
            <a:avLst/>
          </a:prstGeom>
          <a:noFill/>
        </p:spPr>
        <p:txBody>
          <a:bodyPr wrap="square" rtlCol="0">
            <a:spAutoFit/>
          </a:bodyPr>
          <a:lstStyle/>
          <a:p>
            <a:pPr marL="285750" indent="-285750">
              <a:buFont typeface="Arial" panose="020B0604020202020204" pitchFamily="34" charset="0"/>
              <a:buChar char="•"/>
            </a:pPr>
            <a:r>
              <a:rPr lang="cs-CZ" sz="2000">
                <a:latin typeface="Calibri" panose="020F0502020204030204" pitchFamily="34" charset="0"/>
                <a:cs typeface="Calibri" panose="020F0502020204030204" pitchFamily="34" charset="0"/>
              </a:rPr>
              <a:t>Delece </a:t>
            </a:r>
            <a:r>
              <a:rPr lang="cs-CZ" sz="2000" i="1">
                <a:latin typeface="Calibri" panose="020F0502020204030204" pitchFamily="34" charset="0"/>
                <a:cs typeface="Calibri" panose="020F0502020204030204" pitchFamily="34" charset="0"/>
              </a:rPr>
              <a:t>NF2</a:t>
            </a:r>
            <a:r>
              <a:rPr lang="cs-CZ" sz="2000">
                <a:latin typeface="Calibri" panose="020F0502020204030204" pitchFamily="34" charset="0"/>
                <a:cs typeface="Calibri" panose="020F0502020204030204" pitchFamily="34" charset="0"/>
              </a:rPr>
              <a:t> genu - rozvoj </a:t>
            </a:r>
            <a:r>
              <a:rPr lang="cs-CZ" sz="2000" dirty="0">
                <a:latin typeface="Calibri" panose="020F0502020204030204" pitchFamily="34" charset="0"/>
                <a:cs typeface="Calibri" panose="020F0502020204030204" pitchFamily="34" charset="0"/>
              </a:rPr>
              <a:t>oboustranného </a:t>
            </a:r>
            <a:r>
              <a:rPr lang="cs-CZ" sz="2000" err="1">
                <a:latin typeface="Calibri" panose="020F0502020204030204" pitchFamily="34" charset="0"/>
                <a:cs typeface="Calibri" panose="020F0502020204030204" pitchFamily="34" charset="0"/>
              </a:rPr>
              <a:t>Schwannomu</a:t>
            </a:r>
            <a:r>
              <a:rPr lang="cs-CZ" sz="2000">
                <a:latin typeface="Calibri" panose="020F0502020204030204" pitchFamily="34" charset="0"/>
                <a:cs typeface="Calibri" panose="020F0502020204030204" pitchFamily="34" charset="0"/>
              </a:rPr>
              <a:t> – medián nástupu </a:t>
            </a:r>
            <a:r>
              <a:rPr lang="cs-CZ" sz="2000" dirty="0">
                <a:latin typeface="Calibri" panose="020F0502020204030204" pitchFamily="34" charset="0"/>
                <a:cs typeface="Calibri" panose="020F0502020204030204" pitchFamily="34" charset="0"/>
              </a:rPr>
              <a:t>příznaků byl 17-22 let</a:t>
            </a:r>
            <a:r>
              <a:rPr lang="cs-CZ" sz="2000">
                <a:latin typeface="Calibri" panose="020F0502020204030204" pitchFamily="34" charset="0"/>
                <a:cs typeface="Calibri" panose="020F0502020204030204" pitchFamily="34" charset="0"/>
              </a:rPr>
              <a:t>. P</a:t>
            </a:r>
            <a:r>
              <a:rPr lang="en-US" sz="2000">
                <a:latin typeface="Calibri" panose="020F0502020204030204" pitchFamily="34" charset="0"/>
                <a:cs typeface="Calibri" panose="020F0502020204030204" pitchFamily="34" charset="0"/>
              </a:rPr>
              <a:t>enetrance</a:t>
            </a:r>
            <a:r>
              <a:rPr lang="cs-CZ" sz="2000">
                <a:latin typeface="Calibri" panose="020F0502020204030204" pitchFamily="34" charset="0"/>
                <a:cs typeface="Calibri" panose="020F0502020204030204" pitchFamily="34" charset="0"/>
              </a:rPr>
              <a:t> </a:t>
            </a:r>
            <a:r>
              <a:rPr lang="cs-CZ" sz="2000" dirty="0">
                <a:latin typeface="Calibri" panose="020F0502020204030204" pitchFamily="34" charset="0"/>
                <a:cs typeface="Calibri" panose="020F0502020204030204" pitchFamily="34" charset="0"/>
              </a:rPr>
              <a:t>onemocnění </a:t>
            </a:r>
            <a:r>
              <a:rPr lang="en-US" sz="2000" dirty="0">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95%</a:t>
            </a:r>
            <a:r>
              <a:rPr lang="cs-CZ" sz="200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000">
                <a:latin typeface="Calibri" panose="020F0502020204030204" pitchFamily="34" charset="0"/>
                <a:cs typeface="Calibri" panose="020F0502020204030204" pitchFamily="34" charset="0"/>
              </a:rPr>
              <a:t>příznak </a:t>
            </a:r>
            <a:r>
              <a:rPr lang="cs-CZ" sz="2000" dirty="0">
                <a:latin typeface="Calibri" panose="020F0502020204030204" pitchFamily="34" charset="0"/>
                <a:cs typeface="Calibri" panose="020F0502020204030204" pitchFamily="34" charset="0"/>
              </a:rPr>
              <a:t>velkých delecí </a:t>
            </a:r>
            <a:r>
              <a:rPr lang="cs-CZ" sz="2000">
                <a:latin typeface="Calibri" panose="020F0502020204030204" pitchFamily="34" charset="0"/>
                <a:cs typeface="Calibri" panose="020F0502020204030204" pitchFamily="34" charset="0"/>
              </a:rPr>
              <a:t>22q12 - rozštěp patra, rozštěp </a:t>
            </a:r>
            <a:r>
              <a:rPr lang="cs-CZ" sz="2000" dirty="0">
                <a:latin typeface="Calibri" panose="020F0502020204030204" pitchFamily="34" charset="0"/>
                <a:cs typeface="Calibri" panose="020F0502020204030204" pitchFamily="34" charset="0"/>
              </a:rPr>
              <a:t>uvuly, vysoké klenuté patro nebo </a:t>
            </a:r>
            <a:r>
              <a:rPr lang="cs-CZ" sz="2000" dirty="0" err="1">
                <a:latin typeface="Calibri" panose="020F0502020204030204" pitchFamily="34" charset="0"/>
                <a:cs typeface="Calibri" panose="020F0502020204030204" pitchFamily="34" charset="0"/>
              </a:rPr>
              <a:t>velofaryngeální</a:t>
            </a:r>
            <a:r>
              <a:rPr lang="cs-CZ" sz="2000" dirty="0">
                <a:latin typeface="Calibri" panose="020F0502020204030204" pitchFamily="34" charset="0"/>
                <a:cs typeface="Calibri" panose="020F0502020204030204" pitchFamily="34" charset="0"/>
              </a:rPr>
              <a:t> insuficience</a:t>
            </a:r>
            <a:r>
              <a:rPr lang="cs-CZ" sz="200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000">
                <a:latin typeface="Calibri" panose="020F0502020204030204" pitchFamily="34" charset="0"/>
                <a:cs typeface="Calibri" panose="020F0502020204030204" pitchFamily="34" charset="0"/>
              </a:rPr>
              <a:t>Delece  22q12 - rozvoj </a:t>
            </a:r>
            <a:r>
              <a:rPr lang="cs-CZ" sz="2000" dirty="0">
                <a:latin typeface="Calibri" panose="020F0502020204030204" pitchFamily="34" charset="0"/>
                <a:cs typeface="Calibri" panose="020F0502020204030204" pitchFamily="34" charset="0"/>
              </a:rPr>
              <a:t>epilepsie. Všichni byli nositeli mutace v genu </a:t>
            </a:r>
            <a:r>
              <a:rPr lang="en-US" sz="2000" i="1" dirty="0">
                <a:latin typeface="Calibri" panose="020F0502020204030204" pitchFamily="34" charset="0"/>
                <a:cs typeface="Calibri" panose="020F0502020204030204" pitchFamily="34" charset="0"/>
              </a:rPr>
              <a:t>DEPDC5</a:t>
            </a:r>
            <a:r>
              <a:rPr lang="en-US" sz="2000" dirty="0">
                <a:latin typeface="Calibri" panose="020F0502020204030204" pitchFamily="34" charset="0"/>
                <a:cs typeface="Calibri" panose="020F0502020204030204" pitchFamily="34" charset="0"/>
              </a:rPr>
              <a:t> gene (at the distal part of the deletion in present case). </a:t>
            </a:r>
            <a:r>
              <a:rPr lang="cs-CZ" sz="2000" dirty="0">
                <a:latin typeface="Calibri" panose="020F0502020204030204" pitchFamily="34" charset="0"/>
                <a:cs typeface="Calibri" panose="020F0502020204030204" pitchFamily="34" charset="0"/>
              </a:rPr>
              <a:t>Ztrátové mutace </a:t>
            </a:r>
            <a:r>
              <a:rPr lang="en-US" sz="2000" i="1" dirty="0">
                <a:latin typeface="Calibri" panose="020F0502020204030204" pitchFamily="34" charset="0"/>
                <a:cs typeface="Calibri" panose="020F0502020204030204" pitchFamily="34" charset="0"/>
              </a:rPr>
              <a:t>DEPDC5</a:t>
            </a:r>
            <a:r>
              <a:rPr lang="en-US" sz="2000" dirty="0">
                <a:latin typeface="Calibri" panose="020F0502020204030204" pitchFamily="34" charset="0"/>
                <a:cs typeface="Calibri" panose="020F0502020204030204" pitchFamily="34" charset="0"/>
              </a:rPr>
              <a:t> </a:t>
            </a:r>
            <a:r>
              <a:rPr lang="cs-CZ" sz="2000" dirty="0">
                <a:latin typeface="Calibri" panose="020F0502020204030204" pitchFamily="34" charset="0"/>
                <a:cs typeface="Calibri" panose="020F0502020204030204" pitchFamily="34" charset="0"/>
              </a:rPr>
              <a:t>způsobují familiární fokální </a:t>
            </a:r>
            <a:r>
              <a:rPr lang="cs-CZ" sz="2000">
                <a:latin typeface="Calibri" panose="020F0502020204030204" pitchFamily="34" charset="0"/>
                <a:cs typeface="Calibri" panose="020F0502020204030204" pitchFamily="34" charset="0"/>
              </a:rPr>
              <a:t>epilepsii charakterizovanou </a:t>
            </a:r>
            <a:r>
              <a:rPr lang="cs-CZ" sz="2000" dirty="0">
                <a:latin typeface="Calibri" panose="020F0502020204030204" pitchFamily="34" charset="0"/>
                <a:cs typeface="Calibri" panose="020F0502020204030204" pitchFamily="34" charset="0"/>
              </a:rPr>
              <a:t>fokálními záchvaty vznikajícími v různých </a:t>
            </a:r>
            <a:r>
              <a:rPr lang="cs-CZ" sz="2000">
                <a:latin typeface="Calibri" panose="020F0502020204030204" pitchFamily="34" charset="0"/>
                <a:cs typeface="Calibri" panose="020F0502020204030204" pitchFamily="34" charset="0"/>
              </a:rPr>
              <a:t>kortikálních oblastech.</a:t>
            </a:r>
            <a:endParaRPr lang="en-US" sz="2000" dirty="0">
              <a:latin typeface="Calibri" panose="020F0502020204030204" pitchFamily="34" charset="0"/>
              <a:cs typeface="Calibri" panose="020F0502020204030204" pitchFamily="34" charset="0"/>
            </a:endParaRPr>
          </a:p>
        </p:txBody>
      </p:sp>
      <p:pic>
        <p:nvPicPr>
          <p:cNvPr id="4" name="Obrázek 3">
            <a:extLst>
              <a:ext uri="{FF2B5EF4-FFF2-40B4-BE49-F238E27FC236}">
                <a16:creationId xmlns:a16="http://schemas.microsoft.com/office/drawing/2014/main" id="{9E7C1EFB-9EC9-4223-8A33-67EC96393C68}"/>
              </a:ext>
            </a:extLst>
          </p:cNvPr>
          <p:cNvPicPr>
            <a:picLocks noChangeAspect="1"/>
          </p:cNvPicPr>
          <p:nvPr/>
        </p:nvPicPr>
        <p:blipFill>
          <a:blip r:embed="rId3"/>
          <a:stretch>
            <a:fillRect/>
          </a:stretch>
        </p:blipFill>
        <p:spPr>
          <a:xfrm>
            <a:off x="732304" y="1262318"/>
            <a:ext cx="4986960" cy="5035732"/>
          </a:xfrm>
          <a:prstGeom prst="rect">
            <a:avLst/>
          </a:prstGeom>
        </p:spPr>
      </p:pic>
    </p:spTree>
    <p:extLst>
      <p:ext uri="{BB962C8B-B14F-4D97-AF65-F5344CB8AC3E}">
        <p14:creationId xmlns:p14="http://schemas.microsoft.com/office/powerpoint/2010/main" val="3995993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0"/>
          <p:cNvSpPr txBox="1">
            <a:spLocks noChangeArrowheads="1"/>
          </p:cNvSpPr>
          <p:nvPr/>
        </p:nvSpPr>
        <p:spPr bwMode="auto">
          <a:xfrm>
            <a:off x="1522772" y="399728"/>
            <a:ext cx="8749693" cy="56559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0209" tIns="80103" rIns="160209" bIns="80103" anchor="ctr">
            <a:spAutoFit/>
          </a:bodyPr>
          <a:lstStyle>
            <a:lvl1pPr defTabSz="457200" eaLnBrk="0" hangingPunct="0">
              <a:lnSpc>
                <a:spcPct val="93000"/>
              </a:lnSpc>
              <a:spcAft>
                <a:spcPts val="1425"/>
              </a:spcAft>
              <a:buClr>
                <a:srgbClr val="000000"/>
              </a:buClr>
              <a:buSzPct val="100000"/>
              <a:buFont typeface="Times New Roman" pitchFamily="18" charset="0"/>
              <a:defRPr sz="3200">
                <a:solidFill>
                  <a:srgbClr val="000000"/>
                </a:solidFill>
                <a:latin typeface="Arial" pitchFamily="34" charset="0"/>
                <a:ea typeface="Arial Unicode MS" pitchFamily="34" charset="-128"/>
                <a:cs typeface="Arial Unicode MS" pitchFamily="34" charset="-128"/>
              </a:defRPr>
            </a:lvl1pPr>
            <a:lvl2pPr marL="457200" defTabSz="457200" eaLnBrk="0" hangingPunct="0">
              <a:lnSpc>
                <a:spcPct val="93000"/>
              </a:lnSpc>
              <a:spcAft>
                <a:spcPts val="1138"/>
              </a:spcAft>
              <a:buClr>
                <a:srgbClr val="000000"/>
              </a:buClr>
              <a:buSzPct val="100000"/>
              <a:buFont typeface="Times New Roman" pitchFamily="18" charset="0"/>
              <a:defRPr sz="2800">
                <a:solidFill>
                  <a:srgbClr val="000000"/>
                </a:solidFill>
                <a:latin typeface="Arial" pitchFamily="34" charset="0"/>
                <a:ea typeface="Arial Unicode MS" pitchFamily="34" charset="-128"/>
                <a:cs typeface="Arial Unicode MS" pitchFamily="34" charset="-128"/>
              </a:defRPr>
            </a:lvl2pPr>
            <a:lvl3pPr marL="914400" defTabSz="457200" eaLnBrk="0" hangingPunct="0">
              <a:lnSpc>
                <a:spcPct val="93000"/>
              </a:lnSpc>
              <a:spcAft>
                <a:spcPts val="850"/>
              </a:spcAft>
              <a:buClr>
                <a:srgbClr val="000000"/>
              </a:buClr>
              <a:buSzPct val="100000"/>
              <a:buFont typeface="Times New Roman" pitchFamily="18" charset="0"/>
              <a:defRPr sz="2400">
                <a:solidFill>
                  <a:srgbClr val="000000"/>
                </a:solidFill>
                <a:latin typeface="Arial" pitchFamily="34" charset="0"/>
                <a:ea typeface="Arial Unicode MS" pitchFamily="34" charset="-128"/>
                <a:cs typeface="Arial Unicode MS" pitchFamily="34" charset="-128"/>
              </a:defRPr>
            </a:lvl3pPr>
            <a:lvl4pPr marL="1371600" defTabSz="457200" eaLnBrk="0" hangingPunct="0">
              <a:lnSpc>
                <a:spcPct val="93000"/>
              </a:lnSpc>
              <a:spcAft>
                <a:spcPts val="575"/>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4pPr>
            <a:lvl5pPr marL="1828800" defTabSz="457200" eaLnBrk="0" hangingPunct="0">
              <a:lnSpc>
                <a:spcPct val="93000"/>
              </a:lnSpc>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5pPr>
            <a:lvl6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6pPr>
            <a:lvl7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7pPr>
            <a:lvl8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8pPr>
            <a:lvl9pPr indent="-228600" defTabSz="45720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ea typeface="Arial Unicode MS" pitchFamily="34" charset="-128"/>
                <a:cs typeface="Arial Unicode MS" pitchFamily="34" charset="-128"/>
              </a:defRPr>
            </a:lvl9pPr>
          </a:lstStyle>
          <a:p>
            <a:pPr eaLnBrk="1" fontAlgn="base" hangingPunct="1">
              <a:lnSpc>
                <a:spcPct val="80000"/>
              </a:lnSpc>
              <a:spcBef>
                <a:spcPct val="50000"/>
              </a:spcBef>
              <a:spcAft>
                <a:spcPct val="0"/>
              </a:spcAft>
              <a:buClrTx/>
              <a:buSzTx/>
              <a:defRPr/>
            </a:pPr>
            <a:r>
              <a:rPr lang="cs-CZ" altLang="cs-CZ" i="1" dirty="0">
                <a:solidFill>
                  <a:srgbClr val="FFFFFF"/>
                </a:solidFill>
                <a:latin typeface="Calibri" pitchFamily="34" charset="0"/>
              </a:rPr>
              <a:t>de novo </a:t>
            </a:r>
            <a:r>
              <a:rPr lang="cs-CZ" altLang="cs-CZ" dirty="0">
                <a:solidFill>
                  <a:srgbClr val="FFFFFF"/>
                </a:solidFill>
                <a:latin typeface="Calibri" pitchFamily="34" charset="0"/>
              </a:rPr>
              <a:t>delece 22q12.1 – 22q12.3</a:t>
            </a:r>
            <a:endParaRPr lang="en-US" altLang="en-US" i="1" dirty="0">
              <a:solidFill>
                <a:srgbClr val="FFFFFF"/>
              </a:solidFill>
              <a:latin typeface="Calibri" pitchFamily="34" charset="0"/>
            </a:endParaRPr>
          </a:p>
        </p:txBody>
      </p:sp>
      <p:grpSp>
        <p:nvGrpSpPr>
          <p:cNvPr id="7" name="Skupina 6"/>
          <p:cNvGrpSpPr/>
          <p:nvPr/>
        </p:nvGrpSpPr>
        <p:grpSpPr>
          <a:xfrm>
            <a:off x="2855640" y="1628800"/>
            <a:ext cx="6483298" cy="4124180"/>
            <a:chOff x="3135533" y="1286657"/>
            <a:chExt cx="6483298" cy="4124180"/>
          </a:xfrm>
        </p:grpSpPr>
        <p:grpSp>
          <p:nvGrpSpPr>
            <p:cNvPr id="8" name="Skupina 7"/>
            <p:cNvGrpSpPr/>
            <p:nvPr/>
          </p:nvGrpSpPr>
          <p:grpSpPr>
            <a:xfrm>
              <a:off x="3135533" y="1286657"/>
              <a:ext cx="6313267" cy="4124180"/>
              <a:chOff x="3135533" y="1286657"/>
              <a:chExt cx="6313267" cy="4124180"/>
            </a:xfrm>
          </p:grpSpPr>
          <p:sp>
            <p:nvSpPr>
              <p:cNvPr id="11" name="TextovéPole 6"/>
              <p:cNvSpPr txBox="1">
                <a:spLocks noChangeArrowheads="1"/>
              </p:cNvSpPr>
              <p:nvPr/>
            </p:nvSpPr>
            <p:spPr bwMode="auto">
              <a:xfrm>
                <a:off x="7558491" y="4549921"/>
                <a:ext cx="1890309" cy="70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230" tIns="37615" rIns="75230" bIns="37615">
                <a:spAutoFit/>
              </a:bodyPr>
              <a:lstStyle>
                <a:lvl1pPr defTabSz="406400">
                  <a:defRPr>
                    <a:solidFill>
                      <a:schemeClr val="tx1"/>
                    </a:solidFill>
                    <a:latin typeface="Arial" panose="020B0604020202020204" pitchFamily="34" charset="0"/>
                    <a:cs typeface="Arial Unicode MS" charset="0"/>
                  </a:defRPr>
                </a:lvl1pPr>
                <a:lvl2pPr defTabSz="406400">
                  <a:defRPr>
                    <a:solidFill>
                      <a:schemeClr val="tx1"/>
                    </a:solidFill>
                    <a:latin typeface="Arial" panose="020B0604020202020204" pitchFamily="34" charset="0"/>
                    <a:cs typeface="Arial Unicode MS" charset="0"/>
                  </a:defRPr>
                </a:lvl2pPr>
                <a:lvl3pPr defTabSz="406400">
                  <a:defRPr>
                    <a:solidFill>
                      <a:schemeClr val="tx1"/>
                    </a:solidFill>
                    <a:latin typeface="Arial" panose="020B0604020202020204" pitchFamily="34" charset="0"/>
                    <a:cs typeface="Arial Unicode MS" charset="0"/>
                  </a:defRPr>
                </a:lvl3pPr>
                <a:lvl4pPr defTabSz="406400">
                  <a:defRPr>
                    <a:solidFill>
                      <a:schemeClr val="tx1"/>
                    </a:solidFill>
                    <a:latin typeface="Arial" panose="020B0604020202020204" pitchFamily="34" charset="0"/>
                    <a:cs typeface="Arial Unicode MS" charset="0"/>
                  </a:defRPr>
                </a:lvl4pPr>
                <a:lvl5pPr defTabSz="406400">
                  <a:defRPr>
                    <a:solidFill>
                      <a:schemeClr val="tx1"/>
                    </a:solidFill>
                    <a:latin typeface="Arial" panose="020B0604020202020204" pitchFamily="34" charset="0"/>
                    <a:cs typeface="Arial Unicode MS" charset="0"/>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9pPr>
              </a:lstStyle>
              <a:p>
                <a:r>
                  <a:rPr lang="cs-CZ" altLang="cs-CZ" sz="1361" b="1" dirty="0">
                    <a:solidFill>
                      <a:srgbClr val="000000"/>
                    </a:solidFill>
                    <a:latin typeface="+mj-lt"/>
                  </a:rPr>
                  <a:t>Mentální retardace Hluchota, epilepsie</a:t>
                </a:r>
              </a:p>
              <a:p>
                <a:r>
                  <a:rPr lang="cs-CZ" altLang="cs-CZ" sz="1361" b="1" dirty="0">
                    <a:solidFill>
                      <a:srgbClr val="000000"/>
                    </a:solidFill>
                    <a:latin typeface="+mj-lt"/>
                  </a:rPr>
                  <a:t>Bilaterální </a:t>
                </a:r>
                <a:r>
                  <a:rPr lang="cs-CZ" altLang="cs-CZ" sz="1361" b="1" dirty="0" err="1">
                    <a:solidFill>
                      <a:srgbClr val="000000"/>
                    </a:solidFill>
                    <a:latin typeface="+mj-lt"/>
                  </a:rPr>
                  <a:t>Schwannom</a:t>
                </a:r>
                <a:endParaRPr lang="cs-CZ" altLang="cs-CZ" sz="1361" b="1" dirty="0">
                  <a:solidFill>
                    <a:srgbClr val="000000"/>
                  </a:solidFill>
                  <a:latin typeface="+mj-lt"/>
                </a:endParaRPr>
              </a:p>
            </p:txBody>
          </p:sp>
          <p:grpSp>
            <p:nvGrpSpPr>
              <p:cNvPr id="12" name="Skupina 11"/>
              <p:cNvGrpSpPr/>
              <p:nvPr/>
            </p:nvGrpSpPr>
            <p:grpSpPr>
              <a:xfrm>
                <a:off x="3135533" y="1286657"/>
                <a:ext cx="5562166" cy="4124180"/>
                <a:chOff x="4228609" y="1339209"/>
                <a:chExt cx="5562166" cy="4124180"/>
              </a:xfrm>
            </p:grpSpPr>
            <p:sp>
              <p:nvSpPr>
                <p:cNvPr id="13" name="Line 24"/>
                <p:cNvSpPr>
                  <a:spLocks noChangeShapeType="1"/>
                </p:cNvSpPr>
                <p:nvPr/>
              </p:nvSpPr>
              <p:spPr bwMode="auto">
                <a:xfrm>
                  <a:off x="4444819" y="3511793"/>
                  <a:ext cx="442295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0" tIns="37615" rIns="75230" bIns="37615"/>
                <a:lstStyle/>
                <a:p>
                  <a:endParaRPr lang="cs-CZ" sz="2177">
                    <a:latin typeface="+mj-lt"/>
                  </a:endParaRPr>
                </a:p>
              </p:txBody>
            </p:sp>
            <p:sp>
              <p:nvSpPr>
                <p:cNvPr id="14" name="Line 26"/>
                <p:cNvSpPr>
                  <a:spLocks noChangeShapeType="1"/>
                </p:cNvSpPr>
                <p:nvPr/>
              </p:nvSpPr>
              <p:spPr bwMode="auto">
                <a:xfrm>
                  <a:off x="5567814" y="3530086"/>
                  <a:ext cx="0" cy="78801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0" tIns="37615" rIns="75230" bIns="37615"/>
                <a:lstStyle/>
                <a:p>
                  <a:endParaRPr lang="cs-CZ" sz="2177">
                    <a:latin typeface="+mj-lt"/>
                  </a:endParaRPr>
                </a:p>
              </p:txBody>
            </p:sp>
            <p:sp>
              <p:nvSpPr>
                <p:cNvPr id="15" name="Line 26"/>
                <p:cNvSpPr>
                  <a:spLocks noChangeShapeType="1"/>
                </p:cNvSpPr>
                <p:nvPr/>
              </p:nvSpPr>
              <p:spPr bwMode="auto">
                <a:xfrm>
                  <a:off x="4444819" y="2916608"/>
                  <a:ext cx="0" cy="59518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0" tIns="37615" rIns="75230" bIns="37615"/>
                <a:lstStyle/>
                <a:p>
                  <a:endParaRPr lang="cs-CZ" sz="2177">
                    <a:latin typeface="+mj-lt"/>
                  </a:endParaRPr>
                </a:p>
              </p:txBody>
            </p:sp>
            <p:grpSp>
              <p:nvGrpSpPr>
                <p:cNvPr id="16" name="Skupina 15"/>
                <p:cNvGrpSpPr/>
                <p:nvPr/>
              </p:nvGrpSpPr>
              <p:grpSpPr>
                <a:xfrm>
                  <a:off x="5657766" y="1354892"/>
                  <a:ext cx="1911270" cy="2179115"/>
                  <a:chOff x="3451852" y="1337901"/>
                  <a:chExt cx="1911270" cy="2179115"/>
                </a:xfrm>
              </p:grpSpPr>
              <p:sp>
                <p:nvSpPr>
                  <p:cNvPr id="36" name="Line 17"/>
                  <p:cNvSpPr>
                    <a:spLocks noChangeShapeType="1"/>
                  </p:cNvSpPr>
                  <p:nvPr/>
                </p:nvSpPr>
                <p:spPr bwMode="auto">
                  <a:xfrm>
                    <a:off x="3966576" y="1655451"/>
                    <a:ext cx="881823" cy="261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0" tIns="37615" rIns="75230" bIns="37615"/>
                  <a:lstStyle/>
                  <a:p>
                    <a:endParaRPr lang="cs-CZ" sz="2177">
                      <a:latin typeface="+mj-lt"/>
                    </a:endParaRPr>
                  </a:p>
                </p:txBody>
              </p:sp>
              <p:grpSp>
                <p:nvGrpSpPr>
                  <p:cNvPr id="37" name="Skupina 25"/>
                  <p:cNvGrpSpPr>
                    <a:grpSpLocks/>
                  </p:cNvGrpSpPr>
                  <p:nvPr/>
                </p:nvGrpSpPr>
                <p:grpSpPr bwMode="auto">
                  <a:xfrm>
                    <a:off x="3451852" y="1337901"/>
                    <a:ext cx="1911270" cy="2179115"/>
                    <a:chOff x="1198080" y="1335021"/>
                    <a:chExt cx="2106720" cy="2401496"/>
                  </a:xfrm>
                </p:grpSpPr>
                <p:sp>
                  <p:nvSpPr>
                    <p:cNvPr id="38" name="Oval 19"/>
                    <p:cNvSpPr>
                      <a:spLocks noChangeArrowheads="1"/>
                    </p:cNvSpPr>
                    <p:nvPr/>
                  </p:nvSpPr>
                  <p:spPr bwMode="auto">
                    <a:xfrm>
                      <a:off x="2737440" y="1453114"/>
                      <a:ext cx="476640" cy="463729"/>
                    </a:xfrm>
                    <a:prstGeom prst="ellipse">
                      <a:avLst/>
                    </a:prstGeom>
                    <a:solidFill>
                      <a:schemeClr val="bg1"/>
                    </a:solidFill>
                    <a:ln w="28575">
                      <a:solidFill>
                        <a:schemeClr val="tx1"/>
                      </a:solidFill>
                      <a:round/>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algn="ctr" eaLnBrk="1" hangingPunct="1">
                        <a:lnSpc>
                          <a:spcPct val="100000"/>
                        </a:lnSpc>
                        <a:spcAft>
                          <a:spcPct val="0"/>
                        </a:spcAft>
                        <a:buClrTx/>
                        <a:buSzTx/>
                      </a:pPr>
                      <a:endParaRPr lang="cs-CZ" altLang="cs-CZ" sz="1996">
                        <a:solidFill>
                          <a:srgbClr val="FFFFFF"/>
                        </a:solidFill>
                        <a:latin typeface="+mj-lt"/>
                        <a:ea typeface="Arial Unicode MS" charset="0"/>
                        <a:cs typeface="Arial" panose="020B0604020202020204" pitchFamily="34" charset="0"/>
                      </a:endParaRPr>
                    </a:p>
                  </p:txBody>
                </p:sp>
                <p:sp>
                  <p:nvSpPr>
                    <p:cNvPr id="39" name="Rectangle 34"/>
                    <p:cNvSpPr>
                      <a:spLocks noChangeArrowheads="1"/>
                    </p:cNvSpPr>
                    <p:nvPr/>
                  </p:nvSpPr>
                  <p:spPr bwMode="auto">
                    <a:xfrm>
                      <a:off x="1288800" y="1453114"/>
                      <a:ext cx="476640" cy="463729"/>
                    </a:xfrm>
                    <a:prstGeom prst="rect">
                      <a:avLst/>
                    </a:prstGeom>
                    <a:solidFill>
                      <a:schemeClr val="bg1"/>
                    </a:solidFill>
                    <a:ln w="28575">
                      <a:solidFill>
                        <a:schemeClr val="tx1"/>
                      </a:solidFill>
                      <a:miter lim="800000"/>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eaLnBrk="1" hangingPunct="1">
                        <a:lnSpc>
                          <a:spcPct val="100000"/>
                        </a:lnSpc>
                        <a:spcAft>
                          <a:spcPct val="0"/>
                        </a:spcAft>
                        <a:buClrTx/>
                        <a:buSzTx/>
                      </a:pPr>
                      <a:endParaRPr lang="cs-CZ" altLang="cs-CZ" sz="1452">
                        <a:latin typeface="+mj-lt"/>
                        <a:ea typeface="Arial Unicode MS" charset="0"/>
                        <a:cs typeface="Arial" panose="020B0604020202020204" pitchFamily="34" charset="0"/>
                      </a:endParaRPr>
                    </a:p>
                  </p:txBody>
                </p:sp>
                <p:sp>
                  <p:nvSpPr>
                    <p:cNvPr id="40" name="Line 22"/>
                    <p:cNvSpPr>
                      <a:spLocks noChangeShapeType="1"/>
                    </p:cNvSpPr>
                    <p:nvPr/>
                  </p:nvSpPr>
                  <p:spPr bwMode="auto">
                    <a:xfrm flipV="1">
                      <a:off x="2646720" y="1335021"/>
                      <a:ext cx="658080" cy="6538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41" name="Line 22"/>
                    <p:cNvSpPr>
                      <a:spLocks noChangeShapeType="1"/>
                    </p:cNvSpPr>
                    <p:nvPr/>
                  </p:nvSpPr>
                  <p:spPr bwMode="auto">
                    <a:xfrm flipV="1">
                      <a:off x="1198080" y="1352304"/>
                      <a:ext cx="658080" cy="6538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42" name="Line 4"/>
                    <p:cNvSpPr>
                      <a:spLocks noChangeShapeType="1"/>
                    </p:cNvSpPr>
                    <p:nvPr/>
                  </p:nvSpPr>
                  <p:spPr bwMode="auto">
                    <a:xfrm>
                      <a:off x="2292590" y="1679217"/>
                      <a:ext cx="0" cy="20573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grpSp>
            </p:grpSp>
            <p:grpSp>
              <p:nvGrpSpPr>
                <p:cNvPr id="17" name="Skupina 16"/>
                <p:cNvGrpSpPr/>
                <p:nvPr/>
              </p:nvGrpSpPr>
              <p:grpSpPr>
                <a:xfrm>
                  <a:off x="7879505" y="1339209"/>
                  <a:ext cx="1911270" cy="2190877"/>
                  <a:chOff x="6909581" y="1341169"/>
                  <a:chExt cx="1911270" cy="2190877"/>
                </a:xfrm>
              </p:grpSpPr>
              <p:sp>
                <p:nvSpPr>
                  <p:cNvPr id="29" name="Rectangle 34"/>
                  <p:cNvSpPr>
                    <a:spLocks noChangeArrowheads="1"/>
                  </p:cNvSpPr>
                  <p:nvPr/>
                </p:nvSpPr>
                <p:spPr bwMode="auto">
                  <a:xfrm>
                    <a:off x="7018616" y="1443098"/>
                    <a:ext cx="432420" cy="420787"/>
                  </a:xfrm>
                  <a:prstGeom prst="rect">
                    <a:avLst/>
                  </a:prstGeom>
                  <a:solidFill>
                    <a:schemeClr val="bg1"/>
                  </a:solidFill>
                  <a:ln w="28575">
                    <a:solidFill>
                      <a:schemeClr val="tx1"/>
                    </a:solidFill>
                    <a:miter lim="800000"/>
                    <a:headEnd/>
                    <a:tailEnd/>
                  </a:ln>
                </p:spPr>
                <p:txBody>
                  <a:bodyPr wrap="none" lIns="75230" tIns="37615" rIns="75230" bIns="37615"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eaLnBrk="1" hangingPunct="1">
                      <a:lnSpc>
                        <a:spcPct val="100000"/>
                      </a:lnSpc>
                      <a:spcAft>
                        <a:spcPct val="0"/>
                      </a:spcAft>
                      <a:buClrTx/>
                      <a:buSzTx/>
                    </a:pPr>
                    <a:endParaRPr lang="cs-CZ" altLang="cs-CZ" sz="1452">
                      <a:latin typeface="+mj-lt"/>
                      <a:ea typeface="Arial Unicode MS" charset="0"/>
                      <a:cs typeface="Arial" panose="020B0604020202020204" pitchFamily="34" charset="0"/>
                    </a:endParaRPr>
                  </a:p>
                </p:txBody>
              </p:sp>
              <p:grpSp>
                <p:nvGrpSpPr>
                  <p:cNvPr id="30" name="Skupina 32"/>
                  <p:cNvGrpSpPr>
                    <a:grpSpLocks/>
                  </p:cNvGrpSpPr>
                  <p:nvPr/>
                </p:nvGrpSpPr>
                <p:grpSpPr bwMode="auto">
                  <a:xfrm>
                    <a:off x="6909581" y="1341169"/>
                    <a:ext cx="1911270" cy="2190877"/>
                    <a:chOff x="1198080" y="1335021"/>
                    <a:chExt cx="2106720" cy="2414459"/>
                  </a:xfrm>
                </p:grpSpPr>
                <p:sp>
                  <p:nvSpPr>
                    <p:cNvPr id="32" name="Oval 19"/>
                    <p:cNvSpPr>
                      <a:spLocks noChangeArrowheads="1"/>
                    </p:cNvSpPr>
                    <p:nvPr/>
                  </p:nvSpPr>
                  <p:spPr bwMode="auto">
                    <a:xfrm>
                      <a:off x="2737440" y="1453114"/>
                      <a:ext cx="476640" cy="463729"/>
                    </a:xfrm>
                    <a:prstGeom prst="ellipse">
                      <a:avLst/>
                    </a:prstGeom>
                    <a:solidFill>
                      <a:schemeClr val="bg1"/>
                    </a:solidFill>
                    <a:ln w="28575">
                      <a:solidFill>
                        <a:schemeClr val="tx1"/>
                      </a:solidFill>
                      <a:round/>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algn="ctr" eaLnBrk="1" hangingPunct="1">
                        <a:lnSpc>
                          <a:spcPct val="100000"/>
                        </a:lnSpc>
                        <a:spcAft>
                          <a:spcPct val="0"/>
                        </a:spcAft>
                        <a:buClrTx/>
                        <a:buSzTx/>
                      </a:pPr>
                      <a:endParaRPr lang="cs-CZ" altLang="cs-CZ" sz="1996">
                        <a:solidFill>
                          <a:srgbClr val="FFFFFF"/>
                        </a:solidFill>
                        <a:latin typeface="+mj-lt"/>
                        <a:ea typeface="Arial Unicode MS" charset="0"/>
                        <a:cs typeface="Arial" panose="020B0604020202020204" pitchFamily="34" charset="0"/>
                      </a:endParaRPr>
                    </a:p>
                  </p:txBody>
                </p:sp>
                <p:sp>
                  <p:nvSpPr>
                    <p:cNvPr id="33" name="Line 22"/>
                    <p:cNvSpPr>
                      <a:spLocks noChangeShapeType="1"/>
                    </p:cNvSpPr>
                    <p:nvPr/>
                  </p:nvSpPr>
                  <p:spPr bwMode="auto">
                    <a:xfrm flipV="1">
                      <a:off x="2646720" y="1335021"/>
                      <a:ext cx="658080" cy="6538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34" name="Line 22"/>
                    <p:cNvSpPr>
                      <a:spLocks noChangeShapeType="1"/>
                    </p:cNvSpPr>
                    <p:nvPr/>
                  </p:nvSpPr>
                  <p:spPr bwMode="auto">
                    <a:xfrm flipV="1">
                      <a:off x="1198080" y="1352304"/>
                      <a:ext cx="658080" cy="6538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35" name="Line 4"/>
                    <p:cNvSpPr>
                      <a:spLocks noChangeShapeType="1"/>
                    </p:cNvSpPr>
                    <p:nvPr/>
                  </p:nvSpPr>
                  <p:spPr bwMode="auto">
                    <a:xfrm>
                      <a:off x="2292590" y="1679217"/>
                      <a:ext cx="0" cy="20702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grpSp>
              <p:sp>
                <p:nvSpPr>
                  <p:cNvPr id="31" name="Line 17"/>
                  <p:cNvSpPr>
                    <a:spLocks noChangeShapeType="1"/>
                  </p:cNvSpPr>
                  <p:nvPr/>
                </p:nvSpPr>
                <p:spPr bwMode="auto">
                  <a:xfrm>
                    <a:off x="7451036" y="1647841"/>
                    <a:ext cx="83594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grpSp>
            <p:sp>
              <p:nvSpPr>
                <p:cNvPr id="18" name="Line 15"/>
                <p:cNvSpPr>
                  <a:spLocks noChangeShapeType="1"/>
                </p:cNvSpPr>
                <p:nvPr/>
              </p:nvSpPr>
              <p:spPr bwMode="auto">
                <a:xfrm flipV="1">
                  <a:off x="7360290" y="5194190"/>
                  <a:ext cx="292635" cy="26919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19" name="Line 21"/>
                <p:cNvSpPr>
                  <a:spLocks noChangeShapeType="1"/>
                </p:cNvSpPr>
                <p:nvPr/>
              </p:nvSpPr>
              <p:spPr bwMode="auto">
                <a:xfrm>
                  <a:off x="4729506" y="4315633"/>
                  <a:ext cx="150045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20" name="Oval 19"/>
                <p:cNvSpPr>
                  <a:spLocks noChangeArrowheads="1"/>
                </p:cNvSpPr>
                <p:nvPr/>
              </p:nvSpPr>
              <p:spPr bwMode="auto">
                <a:xfrm>
                  <a:off x="6024920" y="4704206"/>
                  <a:ext cx="432420" cy="420787"/>
                </a:xfrm>
                <a:prstGeom prst="ellipse">
                  <a:avLst/>
                </a:prstGeom>
                <a:solidFill>
                  <a:schemeClr val="bg1"/>
                </a:solidFill>
                <a:ln w="28575">
                  <a:solidFill>
                    <a:schemeClr val="tx1"/>
                  </a:solidFill>
                  <a:round/>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algn="ctr" eaLnBrk="1" hangingPunct="1">
                    <a:lnSpc>
                      <a:spcPct val="100000"/>
                    </a:lnSpc>
                    <a:spcAft>
                      <a:spcPct val="0"/>
                    </a:spcAft>
                    <a:buClrTx/>
                    <a:buSzTx/>
                  </a:pPr>
                  <a:endParaRPr lang="cs-CZ" altLang="cs-CZ" sz="1996">
                    <a:solidFill>
                      <a:srgbClr val="FFFFFF"/>
                    </a:solidFill>
                    <a:latin typeface="+mj-lt"/>
                    <a:ea typeface="Arial Unicode MS" charset="0"/>
                    <a:cs typeface="Arial" panose="020B0604020202020204" pitchFamily="34" charset="0"/>
                  </a:endParaRPr>
                </a:p>
              </p:txBody>
            </p:sp>
            <p:sp>
              <p:nvSpPr>
                <p:cNvPr id="21" name="Line 28"/>
                <p:cNvSpPr>
                  <a:spLocks noChangeShapeType="1"/>
                </p:cNvSpPr>
                <p:nvPr/>
              </p:nvSpPr>
              <p:spPr bwMode="auto">
                <a:xfrm>
                  <a:off x="4739438" y="4301360"/>
                  <a:ext cx="0" cy="4054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22" name="Rectangle 34"/>
                <p:cNvSpPr>
                  <a:spLocks noChangeArrowheads="1"/>
                </p:cNvSpPr>
                <p:nvPr/>
              </p:nvSpPr>
              <p:spPr bwMode="auto">
                <a:xfrm>
                  <a:off x="7846071" y="4704205"/>
                  <a:ext cx="432420" cy="420787"/>
                </a:xfrm>
                <a:prstGeom prst="rect">
                  <a:avLst/>
                </a:prstGeom>
                <a:solidFill>
                  <a:schemeClr val="tx1"/>
                </a:solidFill>
                <a:ln w="28575">
                  <a:solidFill>
                    <a:schemeClr val="tx1"/>
                  </a:solidFill>
                  <a:miter lim="800000"/>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eaLnBrk="1" hangingPunct="1">
                    <a:lnSpc>
                      <a:spcPct val="100000"/>
                    </a:lnSpc>
                    <a:spcAft>
                      <a:spcPct val="0"/>
                    </a:spcAft>
                    <a:buClrTx/>
                    <a:buSzTx/>
                  </a:pPr>
                  <a:endParaRPr lang="cs-CZ" altLang="cs-CZ" sz="1452">
                    <a:latin typeface="+mj-lt"/>
                    <a:ea typeface="Arial Unicode MS" charset="0"/>
                    <a:cs typeface="Arial" panose="020B0604020202020204" pitchFamily="34" charset="0"/>
                  </a:endParaRPr>
                </a:p>
              </p:txBody>
            </p:sp>
            <p:sp>
              <p:nvSpPr>
                <p:cNvPr id="23" name="Line 28"/>
                <p:cNvSpPr>
                  <a:spLocks noChangeShapeType="1"/>
                </p:cNvSpPr>
                <p:nvPr/>
              </p:nvSpPr>
              <p:spPr bwMode="auto">
                <a:xfrm>
                  <a:off x="6229965" y="4297704"/>
                  <a:ext cx="0" cy="40542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8" tIns="37620" rIns="75238" bIns="37620"/>
                <a:lstStyle/>
                <a:p>
                  <a:endParaRPr lang="cs-CZ" sz="2177">
                    <a:latin typeface="+mj-lt"/>
                  </a:endParaRPr>
                </a:p>
              </p:txBody>
            </p:sp>
            <p:sp>
              <p:nvSpPr>
                <p:cNvPr id="24" name="Rectangle 34"/>
                <p:cNvSpPr>
                  <a:spLocks noChangeArrowheads="1"/>
                </p:cNvSpPr>
                <p:nvPr/>
              </p:nvSpPr>
              <p:spPr bwMode="auto">
                <a:xfrm>
                  <a:off x="4503012" y="4721999"/>
                  <a:ext cx="432420" cy="420787"/>
                </a:xfrm>
                <a:prstGeom prst="rect">
                  <a:avLst/>
                </a:prstGeom>
                <a:solidFill>
                  <a:schemeClr val="bg1"/>
                </a:solidFill>
                <a:ln w="28575">
                  <a:solidFill>
                    <a:schemeClr val="tx1"/>
                  </a:solidFill>
                  <a:miter lim="800000"/>
                  <a:headEnd/>
                  <a:tailEnd/>
                </a:ln>
              </p:spPr>
              <p:txBody>
                <a:bodyPr wrap="none" lIns="75238" tIns="37620" rIns="75238" bIns="37620"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eaLnBrk="1" hangingPunct="1">
                    <a:lnSpc>
                      <a:spcPct val="100000"/>
                    </a:lnSpc>
                    <a:spcAft>
                      <a:spcPct val="0"/>
                    </a:spcAft>
                    <a:buClrTx/>
                    <a:buSzTx/>
                  </a:pPr>
                  <a:endParaRPr lang="cs-CZ" altLang="cs-CZ" sz="1452">
                    <a:latin typeface="+mj-lt"/>
                    <a:ea typeface="Arial Unicode MS" charset="0"/>
                    <a:cs typeface="Arial" panose="020B0604020202020204" pitchFamily="34" charset="0"/>
                  </a:endParaRPr>
                </a:p>
              </p:txBody>
            </p:sp>
            <p:sp>
              <p:nvSpPr>
                <p:cNvPr id="25" name="Oval 19"/>
                <p:cNvSpPr>
                  <a:spLocks noChangeArrowheads="1"/>
                </p:cNvSpPr>
                <p:nvPr/>
              </p:nvSpPr>
              <p:spPr bwMode="auto">
                <a:xfrm>
                  <a:off x="4228609" y="2854031"/>
                  <a:ext cx="432420" cy="420787"/>
                </a:xfrm>
                <a:prstGeom prst="ellipse">
                  <a:avLst/>
                </a:prstGeom>
                <a:solidFill>
                  <a:schemeClr val="bg1"/>
                </a:solidFill>
                <a:ln w="28575">
                  <a:solidFill>
                    <a:schemeClr val="tx1"/>
                  </a:solidFill>
                  <a:round/>
                  <a:headEnd/>
                  <a:tailEnd/>
                </a:ln>
              </p:spPr>
              <p:txBody>
                <a:bodyPr wrap="none" lIns="75230" tIns="37615" rIns="75230" bIns="37615"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algn="ctr" eaLnBrk="1" hangingPunct="1">
                    <a:lnSpc>
                      <a:spcPct val="100000"/>
                    </a:lnSpc>
                    <a:spcAft>
                      <a:spcPct val="0"/>
                    </a:spcAft>
                    <a:buClrTx/>
                    <a:buSzTx/>
                  </a:pPr>
                  <a:endParaRPr lang="cs-CZ" altLang="cs-CZ" sz="1996">
                    <a:solidFill>
                      <a:srgbClr val="FFFFFF"/>
                    </a:solidFill>
                    <a:latin typeface="+mj-lt"/>
                    <a:ea typeface="Arial Unicode MS" charset="0"/>
                    <a:cs typeface="Arial" panose="020B0604020202020204" pitchFamily="34" charset="0"/>
                  </a:endParaRPr>
                </a:p>
              </p:txBody>
            </p:sp>
            <p:sp>
              <p:nvSpPr>
                <p:cNvPr id="26" name="Line 26"/>
                <p:cNvSpPr>
                  <a:spLocks noChangeShapeType="1"/>
                </p:cNvSpPr>
                <p:nvPr/>
              </p:nvSpPr>
              <p:spPr bwMode="auto">
                <a:xfrm>
                  <a:off x="8070773" y="3534007"/>
                  <a:ext cx="0" cy="11879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230" tIns="37615" rIns="75230" bIns="37615"/>
                <a:lstStyle/>
                <a:p>
                  <a:endParaRPr lang="cs-CZ" sz="2177">
                    <a:latin typeface="+mj-lt"/>
                  </a:endParaRPr>
                </a:p>
              </p:txBody>
            </p:sp>
            <p:sp>
              <p:nvSpPr>
                <p:cNvPr id="27" name="Oval 19"/>
                <p:cNvSpPr>
                  <a:spLocks noChangeArrowheads="1"/>
                </p:cNvSpPr>
                <p:nvPr/>
              </p:nvSpPr>
              <p:spPr bwMode="auto">
                <a:xfrm>
                  <a:off x="8651567" y="2916609"/>
                  <a:ext cx="432420" cy="420787"/>
                </a:xfrm>
                <a:prstGeom prst="ellipse">
                  <a:avLst/>
                </a:prstGeom>
                <a:solidFill>
                  <a:schemeClr val="bg1"/>
                </a:solidFill>
                <a:ln w="28575">
                  <a:solidFill>
                    <a:schemeClr val="tx1"/>
                  </a:solidFill>
                  <a:round/>
                  <a:headEnd/>
                  <a:tailEnd/>
                </a:ln>
              </p:spPr>
              <p:txBody>
                <a:bodyPr wrap="none" lIns="75230" tIns="37615" rIns="75230" bIns="37615"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algn="ctr" eaLnBrk="1" hangingPunct="1">
                    <a:lnSpc>
                      <a:spcPct val="100000"/>
                    </a:lnSpc>
                    <a:spcAft>
                      <a:spcPct val="0"/>
                    </a:spcAft>
                    <a:buClrTx/>
                    <a:buSzTx/>
                  </a:pPr>
                  <a:endParaRPr lang="cs-CZ" altLang="cs-CZ" sz="1996">
                    <a:solidFill>
                      <a:srgbClr val="FFFFFF"/>
                    </a:solidFill>
                    <a:latin typeface="+mj-lt"/>
                    <a:ea typeface="Arial Unicode MS" charset="0"/>
                    <a:cs typeface="Arial" panose="020B0604020202020204" pitchFamily="34" charset="0"/>
                  </a:endParaRPr>
                </a:p>
              </p:txBody>
            </p:sp>
            <p:sp>
              <p:nvSpPr>
                <p:cNvPr id="28" name="Rectangle 34"/>
                <p:cNvSpPr>
                  <a:spLocks noChangeArrowheads="1"/>
                </p:cNvSpPr>
                <p:nvPr/>
              </p:nvSpPr>
              <p:spPr bwMode="auto">
                <a:xfrm>
                  <a:off x="6445653" y="2911973"/>
                  <a:ext cx="432420" cy="420787"/>
                </a:xfrm>
                <a:prstGeom prst="rect">
                  <a:avLst/>
                </a:prstGeom>
                <a:solidFill>
                  <a:schemeClr val="bg1"/>
                </a:solidFill>
                <a:ln w="28575">
                  <a:solidFill>
                    <a:schemeClr val="tx1"/>
                  </a:solidFill>
                  <a:miter lim="800000"/>
                  <a:headEnd/>
                  <a:tailEnd/>
                </a:ln>
              </p:spPr>
              <p:txBody>
                <a:bodyPr wrap="none" lIns="75230" tIns="37615" rIns="75230" bIns="37615" anchor="ctr"/>
                <a:lstStyle>
                  <a:lvl1pPr defTabSz="4064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Unicode MS" charset="0"/>
                    </a:defRPr>
                  </a:lvl1pPr>
                  <a:lvl2pPr defTabSz="4064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Unicode MS" charset="0"/>
                    </a:defRPr>
                  </a:lvl2pPr>
                  <a:lvl3pPr defTabSz="406400">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Unicode MS" charset="0"/>
                    </a:defRPr>
                  </a:lvl3pPr>
                  <a:lvl4pPr defTabSz="406400">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4pPr>
                  <a:lvl5pPr defTabSz="406400">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5pPr>
                  <a:lvl6pPr marL="25146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6pPr>
                  <a:lvl7pPr marL="29718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7pPr>
                  <a:lvl8pPr marL="34290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8pPr>
                  <a:lvl9pPr marL="3886200" indent="-228600" defTabSz="4064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Unicode MS" charset="0"/>
                    </a:defRPr>
                  </a:lvl9pPr>
                </a:lstStyle>
                <a:p>
                  <a:pPr eaLnBrk="1" hangingPunct="1">
                    <a:lnSpc>
                      <a:spcPct val="100000"/>
                    </a:lnSpc>
                    <a:spcAft>
                      <a:spcPct val="0"/>
                    </a:spcAft>
                    <a:buClrTx/>
                    <a:buSzTx/>
                  </a:pPr>
                  <a:endParaRPr lang="cs-CZ" altLang="cs-CZ" sz="1452">
                    <a:latin typeface="+mj-lt"/>
                    <a:ea typeface="Arial Unicode MS" charset="0"/>
                    <a:cs typeface="Arial" panose="020B0604020202020204" pitchFamily="34" charset="0"/>
                  </a:endParaRPr>
                </a:p>
              </p:txBody>
            </p:sp>
          </p:grpSp>
        </p:grpSp>
        <p:sp>
          <p:nvSpPr>
            <p:cNvPr id="9" name="TextovéPole 6"/>
            <p:cNvSpPr txBox="1">
              <a:spLocks noChangeArrowheads="1"/>
            </p:cNvSpPr>
            <p:nvPr/>
          </p:nvSpPr>
          <p:spPr bwMode="auto">
            <a:xfrm>
              <a:off x="5895521" y="2920963"/>
              <a:ext cx="745055" cy="28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230" tIns="37615" rIns="75230" bIns="37615">
              <a:spAutoFit/>
            </a:bodyPr>
            <a:lstStyle>
              <a:lvl1pPr defTabSz="406400">
                <a:defRPr>
                  <a:solidFill>
                    <a:schemeClr val="tx1"/>
                  </a:solidFill>
                  <a:latin typeface="Arial" panose="020B0604020202020204" pitchFamily="34" charset="0"/>
                  <a:cs typeface="Arial Unicode MS" charset="0"/>
                </a:defRPr>
              </a:lvl1pPr>
              <a:lvl2pPr defTabSz="406400">
                <a:defRPr>
                  <a:solidFill>
                    <a:schemeClr val="tx1"/>
                  </a:solidFill>
                  <a:latin typeface="Arial" panose="020B0604020202020204" pitchFamily="34" charset="0"/>
                  <a:cs typeface="Arial Unicode MS" charset="0"/>
                </a:defRPr>
              </a:lvl2pPr>
              <a:lvl3pPr defTabSz="406400">
                <a:defRPr>
                  <a:solidFill>
                    <a:schemeClr val="tx1"/>
                  </a:solidFill>
                  <a:latin typeface="Arial" panose="020B0604020202020204" pitchFamily="34" charset="0"/>
                  <a:cs typeface="Arial Unicode MS" charset="0"/>
                </a:defRPr>
              </a:lvl3pPr>
              <a:lvl4pPr defTabSz="406400">
                <a:defRPr>
                  <a:solidFill>
                    <a:schemeClr val="tx1"/>
                  </a:solidFill>
                  <a:latin typeface="Arial" panose="020B0604020202020204" pitchFamily="34" charset="0"/>
                  <a:cs typeface="Arial Unicode MS" charset="0"/>
                </a:defRPr>
              </a:lvl4pPr>
              <a:lvl5pPr defTabSz="406400">
                <a:defRPr>
                  <a:solidFill>
                    <a:schemeClr val="tx1"/>
                  </a:solidFill>
                  <a:latin typeface="Arial" panose="020B0604020202020204" pitchFamily="34" charset="0"/>
                  <a:cs typeface="Arial Unicode MS" charset="0"/>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9pPr>
            </a:lstStyle>
            <a:p>
              <a:r>
                <a:rPr lang="cs-CZ" altLang="cs-CZ" sz="1361" b="1" dirty="0">
                  <a:solidFill>
                    <a:srgbClr val="000000"/>
                  </a:solidFill>
                  <a:latin typeface="+mj-lt"/>
                </a:rPr>
                <a:t>GERD</a:t>
              </a:r>
            </a:p>
          </p:txBody>
        </p:sp>
        <p:sp>
          <p:nvSpPr>
            <p:cNvPr id="10" name="TextovéPole 6"/>
            <p:cNvSpPr txBox="1">
              <a:spLocks noChangeArrowheads="1"/>
            </p:cNvSpPr>
            <p:nvPr/>
          </p:nvSpPr>
          <p:spPr bwMode="auto">
            <a:xfrm>
              <a:off x="8716844" y="1456288"/>
              <a:ext cx="901987" cy="28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230" tIns="37615" rIns="75230" bIns="37615">
              <a:spAutoFit/>
            </a:bodyPr>
            <a:lstStyle>
              <a:lvl1pPr defTabSz="406400">
                <a:defRPr>
                  <a:solidFill>
                    <a:schemeClr val="tx1"/>
                  </a:solidFill>
                  <a:latin typeface="Arial" panose="020B0604020202020204" pitchFamily="34" charset="0"/>
                  <a:cs typeface="Arial Unicode MS" charset="0"/>
                </a:defRPr>
              </a:lvl1pPr>
              <a:lvl2pPr defTabSz="406400">
                <a:defRPr>
                  <a:solidFill>
                    <a:schemeClr val="tx1"/>
                  </a:solidFill>
                  <a:latin typeface="Arial" panose="020B0604020202020204" pitchFamily="34" charset="0"/>
                  <a:cs typeface="Arial Unicode MS" charset="0"/>
                </a:defRPr>
              </a:lvl2pPr>
              <a:lvl3pPr defTabSz="406400">
                <a:defRPr>
                  <a:solidFill>
                    <a:schemeClr val="tx1"/>
                  </a:solidFill>
                  <a:latin typeface="Arial" panose="020B0604020202020204" pitchFamily="34" charset="0"/>
                  <a:cs typeface="Arial Unicode MS" charset="0"/>
                </a:defRPr>
              </a:lvl3pPr>
              <a:lvl4pPr defTabSz="406400">
                <a:defRPr>
                  <a:solidFill>
                    <a:schemeClr val="tx1"/>
                  </a:solidFill>
                  <a:latin typeface="Arial" panose="020B0604020202020204" pitchFamily="34" charset="0"/>
                  <a:cs typeface="Arial Unicode MS" charset="0"/>
                </a:defRPr>
              </a:lvl4pPr>
              <a:lvl5pPr defTabSz="406400">
                <a:defRPr>
                  <a:solidFill>
                    <a:schemeClr val="tx1"/>
                  </a:solidFill>
                  <a:latin typeface="Arial" panose="020B0604020202020204" pitchFamily="34" charset="0"/>
                  <a:cs typeface="Arial Unicode MS" charset="0"/>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cs typeface="Arial Unicode MS" charset="0"/>
                </a:defRPr>
              </a:lvl9pPr>
            </a:lstStyle>
            <a:p>
              <a:r>
                <a:rPr lang="cs-CZ" altLang="cs-CZ" sz="1361" b="1" dirty="0">
                  <a:solidFill>
                    <a:srgbClr val="000000"/>
                  </a:solidFill>
                  <a:latin typeface="+mj-lt"/>
                </a:rPr>
                <a:t>lymfom</a:t>
              </a:r>
            </a:p>
          </p:txBody>
        </p:sp>
      </p:grpSp>
      <p:sp>
        <p:nvSpPr>
          <p:cNvPr id="2" name="TextovéPole 1"/>
          <p:cNvSpPr txBox="1"/>
          <p:nvPr/>
        </p:nvSpPr>
        <p:spPr>
          <a:xfrm>
            <a:off x="7073740" y="4565996"/>
            <a:ext cx="3198724" cy="307777"/>
          </a:xfrm>
          <a:prstGeom prst="rect">
            <a:avLst/>
          </a:prstGeom>
          <a:noFill/>
        </p:spPr>
        <p:txBody>
          <a:bodyPr wrap="square" rtlCol="0">
            <a:spAutoFit/>
          </a:bodyPr>
          <a:lstStyle/>
          <a:p>
            <a:r>
              <a:rPr lang="cs-CZ" sz="1400" b="1" i="1" dirty="0">
                <a:solidFill>
                  <a:srgbClr val="C00000"/>
                </a:solidFill>
                <a:latin typeface="+mj-lt"/>
                <a:cs typeface="Calibri" panose="020F0502020204030204" pitchFamily="34" charset="0"/>
              </a:rPr>
              <a:t>de novo delece 22q12.1 – 22q12.3</a:t>
            </a:r>
          </a:p>
        </p:txBody>
      </p:sp>
      <p:grpSp>
        <p:nvGrpSpPr>
          <p:cNvPr id="3" name="Skupina 2"/>
          <p:cNvGrpSpPr/>
          <p:nvPr/>
        </p:nvGrpSpPr>
        <p:grpSpPr>
          <a:xfrm>
            <a:off x="5517455" y="2838826"/>
            <a:ext cx="4092929" cy="307777"/>
            <a:chOff x="3993454" y="2838825"/>
            <a:chExt cx="4092929" cy="307777"/>
          </a:xfrm>
        </p:grpSpPr>
        <p:sp>
          <p:nvSpPr>
            <p:cNvPr id="43" name="TextovéPole 42"/>
            <p:cNvSpPr txBox="1"/>
            <p:nvPr/>
          </p:nvSpPr>
          <p:spPr>
            <a:xfrm>
              <a:off x="6175088" y="2838825"/>
              <a:ext cx="1911295" cy="307777"/>
            </a:xfrm>
            <a:prstGeom prst="rect">
              <a:avLst/>
            </a:prstGeom>
            <a:noFill/>
          </p:spPr>
          <p:txBody>
            <a:bodyPr wrap="square" rtlCol="0">
              <a:spAutoFit/>
            </a:bodyPr>
            <a:lstStyle/>
            <a:p>
              <a:r>
                <a:rPr lang="cs-CZ" sz="1400" b="1" i="1" dirty="0">
                  <a:latin typeface="+mj-lt"/>
                  <a:cs typeface="Calibri" panose="020F0502020204030204" pitchFamily="34" charset="0"/>
                </a:rPr>
                <a:t>delece nepřítomna</a:t>
              </a:r>
            </a:p>
          </p:txBody>
        </p:sp>
        <p:sp>
          <p:nvSpPr>
            <p:cNvPr id="44" name="TextovéPole 43"/>
            <p:cNvSpPr txBox="1"/>
            <p:nvPr/>
          </p:nvSpPr>
          <p:spPr>
            <a:xfrm>
              <a:off x="3993454" y="2838825"/>
              <a:ext cx="1911295" cy="307777"/>
            </a:xfrm>
            <a:prstGeom prst="rect">
              <a:avLst/>
            </a:prstGeom>
            <a:noFill/>
          </p:spPr>
          <p:txBody>
            <a:bodyPr wrap="square" rtlCol="0">
              <a:spAutoFit/>
            </a:bodyPr>
            <a:lstStyle/>
            <a:p>
              <a:r>
                <a:rPr lang="cs-CZ" sz="1400" b="1" i="1" dirty="0">
                  <a:latin typeface="+mj-lt"/>
                  <a:cs typeface="Calibri" panose="020F0502020204030204" pitchFamily="34" charset="0"/>
                </a:rPr>
                <a:t>delece nepřítomna</a:t>
              </a:r>
            </a:p>
          </p:txBody>
        </p:sp>
      </p:grpSp>
    </p:spTree>
    <p:extLst>
      <p:ext uri="{BB962C8B-B14F-4D97-AF65-F5344CB8AC3E}">
        <p14:creationId xmlns:p14="http://schemas.microsoft.com/office/powerpoint/2010/main" val="46848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rázek 31" descr="Obsah obrázku zařízení, nádobí&#10;&#10;Popis se vygeneroval automaticky.">
            <a:extLst>
              <a:ext uri="{FF2B5EF4-FFF2-40B4-BE49-F238E27FC236}">
                <a16:creationId xmlns:a16="http://schemas.microsoft.com/office/drawing/2014/main" id="{3479F0A1-D01D-DAF7-2FB2-9BA1F5312F5D}"/>
              </a:ext>
            </a:extLst>
          </p:cNvPr>
          <p:cNvPicPr>
            <a:picLocks noChangeAspect="1"/>
          </p:cNvPicPr>
          <p:nvPr/>
        </p:nvPicPr>
        <p:blipFill>
          <a:blip r:embed="rId3"/>
          <a:stretch>
            <a:fillRect/>
          </a:stretch>
        </p:blipFill>
        <p:spPr>
          <a:xfrm>
            <a:off x="8464114" y="4761316"/>
            <a:ext cx="672478" cy="995956"/>
          </a:xfrm>
          <a:prstGeom prst="rect">
            <a:avLst/>
          </a:prstGeom>
        </p:spPr>
      </p:pic>
      <p:sp>
        <p:nvSpPr>
          <p:cNvPr id="2" name="Zástupný symbol pro zápatí 1">
            <a:extLst>
              <a:ext uri="{FF2B5EF4-FFF2-40B4-BE49-F238E27FC236}">
                <a16:creationId xmlns:a16="http://schemas.microsoft.com/office/drawing/2014/main" id="{D815C783-9F66-4453-8FD1-13CCDB6997F9}"/>
              </a:ext>
            </a:extLst>
          </p:cNvPr>
          <p:cNvSpPr>
            <a:spLocks noGrp="1"/>
          </p:cNvSpPr>
          <p:nvPr>
            <p:ph type="ftr" sz="quarter" idx="10"/>
          </p:nvPr>
        </p:nvSpPr>
        <p:spPr/>
        <p:txBody>
          <a:bodyPr/>
          <a:lstStyle/>
          <a:p>
            <a:r>
              <a:rPr lang="cs-CZ"/>
              <a:t>MUNI Innovation Award 2023</a:t>
            </a:r>
            <a:endParaRPr lang="cs-CZ" dirty="0"/>
          </a:p>
        </p:txBody>
      </p:sp>
      <p:sp>
        <p:nvSpPr>
          <p:cNvPr id="3" name="Zástupný symbol pro číslo snímku 2">
            <a:extLst>
              <a:ext uri="{FF2B5EF4-FFF2-40B4-BE49-F238E27FC236}">
                <a16:creationId xmlns:a16="http://schemas.microsoft.com/office/drawing/2014/main" id="{A4FCD781-74CC-4038-B5C4-81827020858F}"/>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5" name="Zástupný symbol pro obsah 4">
            <a:extLst>
              <a:ext uri="{FF2B5EF4-FFF2-40B4-BE49-F238E27FC236}">
                <a16:creationId xmlns:a16="http://schemas.microsoft.com/office/drawing/2014/main" id="{72AC2385-EF9B-4FDE-BF53-2FEC85013D47}"/>
              </a:ext>
            </a:extLst>
          </p:cNvPr>
          <p:cNvSpPr>
            <a:spLocks noGrp="1"/>
          </p:cNvSpPr>
          <p:nvPr>
            <p:ph idx="1"/>
          </p:nvPr>
        </p:nvSpPr>
        <p:spPr>
          <a:xfrm>
            <a:off x="767025" y="2265163"/>
            <a:ext cx="10657949" cy="1945667"/>
          </a:xfrm>
        </p:spPr>
        <p:txBody>
          <a:bodyPr vert="horz" lIns="0" tIns="0" rIns="0" bIns="0" rtlCol="0" anchor="t">
            <a:noAutofit/>
          </a:bodyPr>
          <a:lstStyle/>
          <a:p>
            <a:pPr marL="188595" indent="-134620"/>
            <a:r>
              <a:rPr lang="cs-CZ" sz="2000" dirty="0"/>
              <a:t>všestranný nástroj určený pro diagnostické i výzkumné </a:t>
            </a:r>
            <a:r>
              <a:rPr lang="cs-CZ" sz="2000" dirty="0" err="1"/>
              <a:t>hematoonkologické</a:t>
            </a:r>
            <a:r>
              <a:rPr lang="cs-CZ" sz="2000" dirty="0"/>
              <a:t> laboratoře (CLL, ALL, AML, lymfomy) </a:t>
            </a:r>
          </a:p>
          <a:p>
            <a:pPr marL="188595" indent="-134620" algn="just"/>
            <a:r>
              <a:rPr lang="cs-CZ" sz="2000" dirty="0"/>
              <a:t>umožňuje v jednom testu analyzovat různé typy molekulárních biomarkerů u nejběžnějších typů </a:t>
            </a:r>
            <a:r>
              <a:rPr lang="cs-CZ" sz="2000" dirty="0" err="1"/>
              <a:t>lymfoproliferativních</a:t>
            </a:r>
            <a:r>
              <a:rPr lang="cs-CZ" sz="2000" dirty="0"/>
              <a:t> onemocnění </a:t>
            </a:r>
          </a:p>
          <a:p>
            <a:pPr marL="53975" indent="0" algn="just">
              <a:buNone/>
            </a:pPr>
            <a:r>
              <a:rPr lang="cs-CZ" sz="2000" dirty="0"/>
              <a:t>   (ČR: &gt; 2000 lidí / rok)</a:t>
            </a:r>
            <a:endParaRPr lang="cs-CZ" sz="2000" dirty="0">
              <a:cs typeface="Arial"/>
            </a:endParaRPr>
          </a:p>
        </p:txBody>
      </p:sp>
      <p:pic>
        <p:nvPicPr>
          <p:cNvPr id="6" name="Obrázek 11">
            <a:extLst>
              <a:ext uri="{FF2B5EF4-FFF2-40B4-BE49-F238E27FC236}">
                <a16:creationId xmlns:a16="http://schemas.microsoft.com/office/drawing/2014/main" id="{864FC654-9E9D-267A-C8D4-F2E21A575DCD}"/>
              </a:ext>
            </a:extLst>
          </p:cNvPr>
          <p:cNvPicPr>
            <a:picLocks noChangeAspect="1"/>
          </p:cNvPicPr>
          <p:nvPr/>
        </p:nvPicPr>
        <p:blipFill>
          <a:blip r:embed="rId4"/>
          <a:stretch>
            <a:fillRect/>
          </a:stretch>
        </p:blipFill>
        <p:spPr>
          <a:xfrm>
            <a:off x="2664121" y="4761317"/>
            <a:ext cx="1159872" cy="1051673"/>
          </a:xfrm>
          <a:prstGeom prst="rect">
            <a:avLst/>
          </a:prstGeom>
        </p:spPr>
      </p:pic>
      <p:sp>
        <p:nvSpPr>
          <p:cNvPr id="12" name="Šipka: doprava 11">
            <a:extLst>
              <a:ext uri="{FF2B5EF4-FFF2-40B4-BE49-F238E27FC236}">
                <a16:creationId xmlns:a16="http://schemas.microsoft.com/office/drawing/2014/main" id="{322470E7-B8B9-F07F-1CB4-AA91F1A7542F}"/>
              </a:ext>
            </a:extLst>
          </p:cNvPr>
          <p:cNvSpPr/>
          <p:nvPr/>
        </p:nvSpPr>
        <p:spPr bwMode="auto">
          <a:xfrm>
            <a:off x="4371658" y="5228644"/>
            <a:ext cx="340918" cy="145965"/>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cs-CZ" sz="2800" err="1">
              <a:solidFill>
                <a:schemeClr val="bg1"/>
              </a:solidFill>
            </a:endParaRPr>
          </a:p>
        </p:txBody>
      </p:sp>
      <p:pic>
        <p:nvPicPr>
          <p:cNvPr id="13" name="Obrázek 13">
            <a:extLst>
              <a:ext uri="{FF2B5EF4-FFF2-40B4-BE49-F238E27FC236}">
                <a16:creationId xmlns:a16="http://schemas.microsoft.com/office/drawing/2014/main" id="{D7EF92B3-19FD-9325-50DE-AA087CBC2B4F}"/>
              </a:ext>
            </a:extLst>
          </p:cNvPr>
          <p:cNvPicPr>
            <a:picLocks noChangeAspect="1"/>
          </p:cNvPicPr>
          <p:nvPr/>
        </p:nvPicPr>
        <p:blipFill>
          <a:blip r:embed="rId5"/>
          <a:stretch>
            <a:fillRect/>
          </a:stretch>
        </p:blipFill>
        <p:spPr>
          <a:xfrm>
            <a:off x="4916924" y="4827091"/>
            <a:ext cx="595095" cy="351429"/>
          </a:xfrm>
          <a:prstGeom prst="rect">
            <a:avLst/>
          </a:prstGeom>
        </p:spPr>
      </p:pic>
      <p:pic>
        <p:nvPicPr>
          <p:cNvPr id="14" name="Obrázek 13">
            <a:extLst>
              <a:ext uri="{FF2B5EF4-FFF2-40B4-BE49-F238E27FC236}">
                <a16:creationId xmlns:a16="http://schemas.microsoft.com/office/drawing/2014/main" id="{D285A2C2-CD31-80E3-42AE-676C8C22F7D4}"/>
              </a:ext>
            </a:extLst>
          </p:cNvPr>
          <p:cNvPicPr>
            <a:picLocks noChangeAspect="1"/>
          </p:cNvPicPr>
          <p:nvPr/>
        </p:nvPicPr>
        <p:blipFill>
          <a:blip r:embed="rId5"/>
          <a:stretch>
            <a:fillRect/>
          </a:stretch>
        </p:blipFill>
        <p:spPr>
          <a:xfrm>
            <a:off x="5554414" y="4827089"/>
            <a:ext cx="644899" cy="361390"/>
          </a:xfrm>
          <a:prstGeom prst="rect">
            <a:avLst/>
          </a:prstGeom>
        </p:spPr>
      </p:pic>
      <p:pic>
        <p:nvPicPr>
          <p:cNvPr id="15" name="Obrázek 15" descr="Obsah obrázku text, klipart&#10;&#10;Popis se vygeneroval automaticky.">
            <a:extLst>
              <a:ext uri="{FF2B5EF4-FFF2-40B4-BE49-F238E27FC236}">
                <a16:creationId xmlns:a16="http://schemas.microsoft.com/office/drawing/2014/main" id="{C280AD5F-6B74-30EC-831F-D5A6252FB1C5}"/>
              </a:ext>
            </a:extLst>
          </p:cNvPr>
          <p:cNvPicPr>
            <a:picLocks noChangeAspect="1"/>
          </p:cNvPicPr>
          <p:nvPr/>
        </p:nvPicPr>
        <p:blipFill>
          <a:blip r:embed="rId6"/>
          <a:stretch>
            <a:fillRect/>
          </a:stretch>
        </p:blipFill>
        <p:spPr>
          <a:xfrm>
            <a:off x="4918636" y="5412086"/>
            <a:ext cx="1278965" cy="361790"/>
          </a:xfrm>
          <a:prstGeom prst="rect">
            <a:avLst/>
          </a:prstGeom>
        </p:spPr>
      </p:pic>
      <p:sp>
        <p:nvSpPr>
          <p:cNvPr id="16" name="Šipka: doprava 15">
            <a:extLst>
              <a:ext uri="{FF2B5EF4-FFF2-40B4-BE49-F238E27FC236}">
                <a16:creationId xmlns:a16="http://schemas.microsoft.com/office/drawing/2014/main" id="{2EC0A382-9C12-62CA-4EBE-BAD78999382A}"/>
              </a:ext>
            </a:extLst>
          </p:cNvPr>
          <p:cNvSpPr/>
          <p:nvPr/>
        </p:nvSpPr>
        <p:spPr bwMode="auto">
          <a:xfrm>
            <a:off x="6498285" y="5188801"/>
            <a:ext cx="340918" cy="145965"/>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cs-CZ" sz="2800" err="1">
              <a:solidFill>
                <a:schemeClr val="bg1"/>
              </a:solidFill>
            </a:endParaRPr>
          </a:p>
        </p:txBody>
      </p:sp>
      <p:pic>
        <p:nvPicPr>
          <p:cNvPr id="17" name="Obrázek 17">
            <a:extLst>
              <a:ext uri="{FF2B5EF4-FFF2-40B4-BE49-F238E27FC236}">
                <a16:creationId xmlns:a16="http://schemas.microsoft.com/office/drawing/2014/main" id="{A4D1E07E-7D8E-DB56-332E-C12F62E68FB7}"/>
              </a:ext>
            </a:extLst>
          </p:cNvPr>
          <p:cNvPicPr>
            <a:picLocks noChangeAspect="1"/>
          </p:cNvPicPr>
          <p:nvPr/>
        </p:nvPicPr>
        <p:blipFill>
          <a:blip r:embed="rId7"/>
          <a:stretch>
            <a:fillRect/>
          </a:stretch>
        </p:blipFill>
        <p:spPr>
          <a:xfrm>
            <a:off x="7172699" y="4861735"/>
            <a:ext cx="476250" cy="800100"/>
          </a:xfrm>
          <a:prstGeom prst="rect">
            <a:avLst/>
          </a:prstGeom>
        </p:spPr>
      </p:pic>
      <p:sp>
        <p:nvSpPr>
          <p:cNvPr id="18" name="TextovéPole 17">
            <a:extLst>
              <a:ext uri="{FF2B5EF4-FFF2-40B4-BE49-F238E27FC236}">
                <a16:creationId xmlns:a16="http://schemas.microsoft.com/office/drawing/2014/main" id="{EFC34DE3-D251-28BE-0C65-FF0468E17F01}"/>
              </a:ext>
            </a:extLst>
          </p:cNvPr>
          <p:cNvSpPr txBox="1"/>
          <p:nvPr/>
        </p:nvSpPr>
        <p:spPr>
          <a:xfrm>
            <a:off x="5214471" y="4547099"/>
            <a:ext cx="6364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sz="1200">
                <a:cs typeface="Arial"/>
              </a:rPr>
              <a:t>zdraví</a:t>
            </a:r>
            <a:endParaRPr lang="cs-CZ" sz="1200" err="1"/>
          </a:p>
        </p:txBody>
      </p:sp>
      <p:sp>
        <p:nvSpPr>
          <p:cNvPr id="19" name="TextovéPole 18">
            <a:extLst>
              <a:ext uri="{FF2B5EF4-FFF2-40B4-BE49-F238E27FC236}">
                <a16:creationId xmlns:a16="http://schemas.microsoft.com/office/drawing/2014/main" id="{25A17D08-7DC7-D7F7-95BB-885E19E99D28}"/>
              </a:ext>
            </a:extLst>
          </p:cNvPr>
          <p:cNvSpPr txBox="1"/>
          <p:nvPr/>
        </p:nvSpPr>
        <p:spPr>
          <a:xfrm>
            <a:off x="5214470" y="5772275"/>
            <a:ext cx="8058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sz="1200">
                <a:cs typeface="Arial"/>
              </a:rPr>
              <a:t>nemocní</a:t>
            </a:r>
            <a:endParaRPr lang="cs-CZ" sz="1200" err="1"/>
          </a:p>
        </p:txBody>
      </p:sp>
      <p:pic>
        <p:nvPicPr>
          <p:cNvPr id="21" name="Picture 12" descr="https://png2.kisspng.com/sh/cd1e252cc72171425e0412a2c08ea7a3/L0KzQYm3VcE3N6F8R91yc4Pzfri0kClzcZ9sfZ9ybnroc8XwjB4udKpyfZ9taYPoccTsTgNmepDxh9lELXLvf7FrTcVibpQ6Tdc5MUa4RrS3TskxPWY5SKkAMUW1RoWBVsQ6PmEASac3cH7q/kisspng-syringe-injection-lyme-disease-serology-blood-5afc55e01656c0.9055407515264864960915.png">
            <a:extLst>
              <a:ext uri="{FF2B5EF4-FFF2-40B4-BE49-F238E27FC236}">
                <a16:creationId xmlns:a16="http://schemas.microsoft.com/office/drawing/2014/main" id="{2F0DC5C7-F1BA-6B9B-AEB3-58FAFE7248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5625556">
            <a:off x="7729398" y="4533647"/>
            <a:ext cx="370113" cy="579768"/>
          </a:xfrm>
          <a:prstGeom prst="rect">
            <a:avLst/>
          </a:prstGeom>
          <a:noFill/>
          <a:extLst>
            <a:ext uri="{909E8E84-426E-40DD-AFC4-6F175D3DCCD1}">
              <a14:hiddenFill xmlns:a14="http://schemas.microsoft.com/office/drawing/2010/main">
                <a:solidFill>
                  <a:srgbClr val="FFFFFF"/>
                </a:solidFill>
              </a14:hiddenFill>
            </a:ext>
          </a:extLst>
        </p:spPr>
      </p:pic>
      <p:sp>
        <p:nvSpPr>
          <p:cNvPr id="28" name="Šipka: doprava 27">
            <a:extLst>
              <a:ext uri="{FF2B5EF4-FFF2-40B4-BE49-F238E27FC236}">
                <a16:creationId xmlns:a16="http://schemas.microsoft.com/office/drawing/2014/main" id="{D51777CE-1FD6-88D3-B072-EC5A4E2204DB}"/>
              </a:ext>
            </a:extLst>
          </p:cNvPr>
          <p:cNvSpPr/>
          <p:nvPr/>
        </p:nvSpPr>
        <p:spPr bwMode="auto">
          <a:xfrm>
            <a:off x="8062128" y="5198761"/>
            <a:ext cx="335938" cy="13600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cs-CZ" sz="2800" err="1">
              <a:solidFill>
                <a:schemeClr val="bg1"/>
              </a:solidFill>
            </a:endParaRPr>
          </a:p>
        </p:txBody>
      </p:sp>
      <p:pic>
        <p:nvPicPr>
          <p:cNvPr id="29" name="Obrázek 28">
            <a:extLst>
              <a:ext uri="{FF2B5EF4-FFF2-40B4-BE49-F238E27FC236}">
                <a16:creationId xmlns:a16="http://schemas.microsoft.com/office/drawing/2014/main" id="{D931EBA0-14D2-F6B5-FFAE-D5104B0B5B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5677" y="4857948"/>
            <a:ext cx="646412" cy="738682"/>
          </a:xfrm>
          <a:prstGeom prst="rect">
            <a:avLst/>
          </a:prstGeom>
        </p:spPr>
      </p:pic>
      <p:pic>
        <p:nvPicPr>
          <p:cNvPr id="7" name="Obrázek 13">
            <a:extLst>
              <a:ext uri="{FF2B5EF4-FFF2-40B4-BE49-F238E27FC236}">
                <a16:creationId xmlns:a16="http://schemas.microsoft.com/office/drawing/2014/main" id="{9740B32D-A0D7-878F-7D34-2B8D530E0250}"/>
              </a:ext>
            </a:extLst>
          </p:cNvPr>
          <p:cNvPicPr>
            <a:picLocks noChangeAspect="1"/>
          </p:cNvPicPr>
          <p:nvPr/>
        </p:nvPicPr>
        <p:blipFill>
          <a:blip r:embed="rId5"/>
          <a:stretch>
            <a:fillRect/>
          </a:stretch>
        </p:blipFill>
        <p:spPr>
          <a:xfrm>
            <a:off x="5101198" y="5051208"/>
            <a:ext cx="595095" cy="351429"/>
          </a:xfrm>
          <a:prstGeom prst="rect">
            <a:avLst/>
          </a:prstGeom>
        </p:spPr>
      </p:pic>
      <p:pic>
        <p:nvPicPr>
          <p:cNvPr id="8" name="Obrázek 7">
            <a:extLst>
              <a:ext uri="{FF2B5EF4-FFF2-40B4-BE49-F238E27FC236}">
                <a16:creationId xmlns:a16="http://schemas.microsoft.com/office/drawing/2014/main" id="{DCD0E01C-24F3-5CBA-0715-0039BAA1AF26}"/>
              </a:ext>
            </a:extLst>
          </p:cNvPr>
          <p:cNvPicPr>
            <a:picLocks noChangeAspect="1"/>
          </p:cNvPicPr>
          <p:nvPr/>
        </p:nvPicPr>
        <p:blipFill>
          <a:blip r:embed="rId5"/>
          <a:stretch>
            <a:fillRect/>
          </a:stretch>
        </p:blipFill>
        <p:spPr>
          <a:xfrm>
            <a:off x="5698845" y="5041245"/>
            <a:ext cx="644899" cy="361390"/>
          </a:xfrm>
          <a:prstGeom prst="rect">
            <a:avLst/>
          </a:prstGeom>
        </p:spPr>
      </p:pic>
      <p:pic>
        <p:nvPicPr>
          <p:cNvPr id="20" name="Obrázek 13">
            <a:extLst>
              <a:ext uri="{FF2B5EF4-FFF2-40B4-BE49-F238E27FC236}">
                <a16:creationId xmlns:a16="http://schemas.microsoft.com/office/drawing/2014/main" id="{A9786EAD-81B0-8951-A34C-65E59BC38B86}"/>
              </a:ext>
            </a:extLst>
          </p:cNvPr>
          <p:cNvPicPr>
            <a:picLocks noChangeAspect="1"/>
          </p:cNvPicPr>
          <p:nvPr/>
        </p:nvPicPr>
        <p:blipFill>
          <a:blip r:embed="rId5"/>
          <a:stretch>
            <a:fillRect/>
          </a:stretch>
        </p:blipFill>
        <p:spPr>
          <a:xfrm>
            <a:off x="2236657" y="4775271"/>
            <a:ext cx="595095" cy="351429"/>
          </a:xfrm>
          <a:prstGeom prst="rect">
            <a:avLst/>
          </a:prstGeom>
        </p:spPr>
      </p:pic>
      <p:pic>
        <p:nvPicPr>
          <p:cNvPr id="22" name="Obrázek 13">
            <a:extLst>
              <a:ext uri="{FF2B5EF4-FFF2-40B4-BE49-F238E27FC236}">
                <a16:creationId xmlns:a16="http://schemas.microsoft.com/office/drawing/2014/main" id="{C83FC28A-AEFD-084E-C59C-1709B3A8FA9C}"/>
              </a:ext>
            </a:extLst>
          </p:cNvPr>
          <p:cNvPicPr>
            <a:picLocks noChangeAspect="1"/>
          </p:cNvPicPr>
          <p:nvPr/>
        </p:nvPicPr>
        <p:blipFill>
          <a:blip r:embed="rId5"/>
          <a:stretch>
            <a:fillRect/>
          </a:stretch>
        </p:blipFill>
        <p:spPr>
          <a:xfrm>
            <a:off x="3617520" y="5125911"/>
            <a:ext cx="595095" cy="351429"/>
          </a:xfrm>
          <a:prstGeom prst="rect">
            <a:avLst/>
          </a:prstGeom>
        </p:spPr>
      </p:pic>
      <p:pic>
        <p:nvPicPr>
          <p:cNvPr id="23" name="Obrázek 13">
            <a:extLst>
              <a:ext uri="{FF2B5EF4-FFF2-40B4-BE49-F238E27FC236}">
                <a16:creationId xmlns:a16="http://schemas.microsoft.com/office/drawing/2014/main" id="{05B9746A-F148-63B8-CF40-99308B5D2040}"/>
              </a:ext>
            </a:extLst>
          </p:cNvPr>
          <p:cNvPicPr>
            <a:picLocks noChangeAspect="1"/>
          </p:cNvPicPr>
          <p:nvPr/>
        </p:nvPicPr>
        <p:blipFill>
          <a:blip r:embed="rId5"/>
          <a:stretch>
            <a:fillRect/>
          </a:stretch>
        </p:blipFill>
        <p:spPr>
          <a:xfrm>
            <a:off x="2422393" y="5473796"/>
            <a:ext cx="595095" cy="351429"/>
          </a:xfrm>
          <a:prstGeom prst="rect">
            <a:avLst/>
          </a:prstGeom>
        </p:spPr>
      </p:pic>
      <p:pic>
        <p:nvPicPr>
          <p:cNvPr id="24" name="Obrázek 13">
            <a:extLst>
              <a:ext uri="{FF2B5EF4-FFF2-40B4-BE49-F238E27FC236}">
                <a16:creationId xmlns:a16="http://schemas.microsoft.com/office/drawing/2014/main" id="{219512EB-017E-9DDD-48E3-2978B29E0CE5}"/>
              </a:ext>
            </a:extLst>
          </p:cNvPr>
          <p:cNvPicPr>
            <a:picLocks noChangeAspect="1"/>
          </p:cNvPicPr>
          <p:nvPr/>
        </p:nvPicPr>
        <p:blipFill>
          <a:blip r:embed="rId5"/>
          <a:stretch>
            <a:fillRect/>
          </a:stretch>
        </p:blipFill>
        <p:spPr>
          <a:xfrm>
            <a:off x="3415179" y="5792406"/>
            <a:ext cx="595095" cy="351429"/>
          </a:xfrm>
          <a:prstGeom prst="rect">
            <a:avLst/>
          </a:prstGeom>
        </p:spPr>
      </p:pic>
      <p:pic>
        <p:nvPicPr>
          <p:cNvPr id="25" name="Obrázek 13">
            <a:extLst>
              <a:ext uri="{FF2B5EF4-FFF2-40B4-BE49-F238E27FC236}">
                <a16:creationId xmlns:a16="http://schemas.microsoft.com/office/drawing/2014/main" id="{CBC366CC-389A-D3E3-B5B8-E604824EE26F}"/>
              </a:ext>
            </a:extLst>
          </p:cNvPr>
          <p:cNvPicPr>
            <a:picLocks noChangeAspect="1"/>
          </p:cNvPicPr>
          <p:nvPr/>
        </p:nvPicPr>
        <p:blipFill>
          <a:blip r:embed="rId5"/>
          <a:stretch>
            <a:fillRect/>
          </a:stretch>
        </p:blipFill>
        <p:spPr>
          <a:xfrm>
            <a:off x="2808592" y="5801418"/>
            <a:ext cx="595095" cy="351429"/>
          </a:xfrm>
          <a:prstGeom prst="rect">
            <a:avLst/>
          </a:prstGeom>
        </p:spPr>
      </p:pic>
      <p:sp>
        <p:nvSpPr>
          <p:cNvPr id="26" name="Title 3">
            <a:extLst>
              <a:ext uri="{FF2B5EF4-FFF2-40B4-BE49-F238E27FC236}">
                <a16:creationId xmlns:a16="http://schemas.microsoft.com/office/drawing/2014/main" id="{0915E5A3-C843-43D2-A399-B6AA95B8A521}"/>
              </a:ext>
            </a:extLst>
          </p:cNvPr>
          <p:cNvSpPr txBox="1">
            <a:spLocks/>
          </p:cNvSpPr>
          <p:nvPr/>
        </p:nvSpPr>
        <p:spPr>
          <a:xfrm>
            <a:off x="256495" y="583360"/>
            <a:ext cx="115276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500" b="1" kern="0">
                <a:solidFill>
                  <a:srgbClr val="C00000"/>
                </a:solidFill>
                <a:latin typeface="Arial"/>
              </a:rPr>
              <a:t>2. NGS panel </a:t>
            </a:r>
            <a:r>
              <a:rPr lang="en-GB" sz="3500" b="1" kern="0">
                <a:solidFill>
                  <a:srgbClr val="C00000"/>
                </a:solidFill>
                <a:latin typeface="Arial"/>
              </a:rPr>
              <a:t>LYNX </a:t>
            </a:r>
            <a:endParaRPr lang="cs-CZ" sz="3500" b="1" kern="0">
              <a:solidFill>
                <a:srgbClr val="C00000"/>
              </a:solidFill>
              <a:latin typeface="Arial"/>
            </a:endParaRPr>
          </a:p>
          <a:p>
            <a:pPr algn="ctr"/>
            <a:endParaRPr lang="cs-CZ" sz="2400" b="1" kern="0">
              <a:solidFill>
                <a:srgbClr val="0000DC"/>
              </a:solidFill>
              <a:latin typeface="Arial"/>
            </a:endParaRPr>
          </a:p>
          <a:p>
            <a:pPr algn="ctr"/>
            <a:r>
              <a:rPr lang="en-GB" sz="2400" b="1" kern="0">
                <a:latin typeface="Arial"/>
              </a:rPr>
              <a:t>(LYmphoid NeXt-Generation Sequencing) diagnostic tool</a:t>
            </a:r>
            <a:endParaRPr lang="en-US" sz="3200" dirty="0"/>
          </a:p>
        </p:txBody>
      </p:sp>
    </p:spTree>
    <p:extLst>
      <p:ext uri="{BB962C8B-B14F-4D97-AF65-F5344CB8AC3E}">
        <p14:creationId xmlns:p14="http://schemas.microsoft.com/office/powerpoint/2010/main" val="3991428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50B9C29-BC6F-6992-D8F4-605452B03FB4}"/>
              </a:ext>
            </a:extLst>
          </p:cNvPr>
          <p:cNvSpPr>
            <a:spLocks noGrp="1"/>
          </p:cNvSpPr>
          <p:nvPr>
            <p:ph type="ftr" sz="quarter" idx="10"/>
          </p:nvPr>
        </p:nvSpPr>
        <p:spPr/>
        <p:txBody>
          <a:bodyPr/>
          <a:lstStyle/>
          <a:p>
            <a:r>
              <a:rPr lang="cs-CZ"/>
              <a:t>MUNI Innovation Award 2023</a:t>
            </a:r>
            <a:endParaRPr lang="cs-CZ" dirty="0"/>
          </a:p>
        </p:txBody>
      </p:sp>
      <p:sp>
        <p:nvSpPr>
          <p:cNvPr id="3" name="Zástupný symbol pro číslo snímku 2">
            <a:extLst>
              <a:ext uri="{FF2B5EF4-FFF2-40B4-BE49-F238E27FC236}">
                <a16:creationId xmlns:a16="http://schemas.microsoft.com/office/drawing/2014/main" id="{068B77EB-2128-9A2F-F79C-C2D6947A56A2}"/>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4" name="Nadpis 3">
            <a:extLst>
              <a:ext uri="{FF2B5EF4-FFF2-40B4-BE49-F238E27FC236}">
                <a16:creationId xmlns:a16="http://schemas.microsoft.com/office/drawing/2014/main" id="{DD0C4474-30A0-C197-DED8-1792ADCCC133}"/>
              </a:ext>
            </a:extLst>
          </p:cNvPr>
          <p:cNvSpPr>
            <a:spLocks noGrp="1"/>
          </p:cNvSpPr>
          <p:nvPr>
            <p:ph type="title"/>
          </p:nvPr>
        </p:nvSpPr>
        <p:spPr/>
        <p:txBody>
          <a:bodyPr/>
          <a:lstStyle/>
          <a:p>
            <a:pPr algn="ctr"/>
            <a:r>
              <a:rPr lang="cs-CZ" b="1" dirty="0">
                <a:solidFill>
                  <a:srgbClr val="C00000"/>
                </a:solidFill>
              </a:rPr>
              <a:t>Moderní laboratorní postup (NGS)</a:t>
            </a:r>
          </a:p>
        </p:txBody>
      </p:sp>
      <p:sp>
        <p:nvSpPr>
          <p:cNvPr id="7" name="Rounded Rectangle 143">
            <a:extLst>
              <a:ext uri="{FF2B5EF4-FFF2-40B4-BE49-F238E27FC236}">
                <a16:creationId xmlns:a16="http://schemas.microsoft.com/office/drawing/2014/main" id="{C368D1F1-F053-45A1-99D9-7B04B2EDEF6C}"/>
              </a:ext>
            </a:extLst>
          </p:cNvPr>
          <p:cNvSpPr/>
          <p:nvPr/>
        </p:nvSpPr>
        <p:spPr>
          <a:xfrm>
            <a:off x="8697862" y="3366904"/>
            <a:ext cx="1214122" cy="1762082"/>
          </a:xfrm>
          <a:prstGeom prst="roundRect">
            <a:avLst>
              <a:gd name="adj" fmla="val 20988"/>
            </a:avLst>
          </a:prstGeom>
          <a:solidFill>
            <a:schemeClr val="bg1">
              <a:lumMod val="95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8" name="Rounded Rectangle 204">
            <a:extLst>
              <a:ext uri="{FF2B5EF4-FFF2-40B4-BE49-F238E27FC236}">
                <a16:creationId xmlns:a16="http://schemas.microsoft.com/office/drawing/2014/main" id="{A622379B-4D4D-48D5-8EB0-23016EF3671D}"/>
              </a:ext>
            </a:extLst>
          </p:cNvPr>
          <p:cNvSpPr/>
          <p:nvPr/>
        </p:nvSpPr>
        <p:spPr>
          <a:xfrm>
            <a:off x="6640863" y="3366905"/>
            <a:ext cx="1906223" cy="1774343"/>
          </a:xfrm>
          <a:prstGeom prst="roundRect">
            <a:avLst/>
          </a:prstGeom>
          <a:solidFill>
            <a:schemeClr val="bg1">
              <a:lumMod val="95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9" name="Rounded Rectangle 203">
            <a:extLst>
              <a:ext uri="{FF2B5EF4-FFF2-40B4-BE49-F238E27FC236}">
                <a16:creationId xmlns:a16="http://schemas.microsoft.com/office/drawing/2014/main" id="{D7D64BF6-3CA8-449D-AF2D-8CE6B9B9B326}"/>
              </a:ext>
            </a:extLst>
          </p:cNvPr>
          <p:cNvSpPr/>
          <p:nvPr/>
        </p:nvSpPr>
        <p:spPr>
          <a:xfrm>
            <a:off x="4586891" y="3354644"/>
            <a:ext cx="1906223" cy="1774343"/>
          </a:xfrm>
          <a:prstGeom prst="roundRect">
            <a:avLst/>
          </a:prstGeom>
          <a:solidFill>
            <a:schemeClr val="bg1">
              <a:lumMod val="95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10" name="Rounded Rectangle 1030">
            <a:extLst>
              <a:ext uri="{FF2B5EF4-FFF2-40B4-BE49-F238E27FC236}">
                <a16:creationId xmlns:a16="http://schemas.microsoft.com/office/drawing/2014/main" id="{B0C4F487-5DD2-44EF-8E5B-E1D28859A22A}"/>
              </a:ext>
            </a:extLst>
          </p:cNvPr>
          <p:cNvSpPr/>
          <p:nvPr/>
        </p:nvSpPr>
        <p:spPr>
          <a:xfrm>
            <a:off x="2236477" y="3354644"/>
            <a:ext cx="2203392" cy="1774343"/>
          </a:xfrm>
          <a:prstGeom prst="roundRect">
            <a:avLst/>
          </a:prstGeom>
          <a:solidFill>
            <a:schemeClr val="bg1">
              <a:lumMod val="95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pic>
        <p:nvPicPr>
          <p:cNvPr id="11" name="Picture 10" descr="https://png2.kisspng.com/sh/a1b54d2b361fa6c590f9ec90ec1ccd7e/L0KzQYm3U8A4N6d4j5H0aYP2gLBuTgRme6UyjOdrZT3lfLF2hL11baR5RdR1b3BnPbTokwRwd58yTdNqMHG4c4m6WcY0OmUzSaUDM0G1QYK4VcIxPGg8TqY5MkO4QXB3jvc=/kisspng-test-tube-blood-test-blood-cartoon-5aa0a5c8396324.1383121115204776402351.png">
            <a:extLst>
              <a:ext uri="{FF2B5EF4-FFF2-40B4-BE49-F238E27FC236}">
                <a16:creationId xmlns:a16="http://schemas.microsoft.com/office/drawing/2014/main" id="{DFD4AE89-9DC7-412B-86E5-40B736DBC0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322" y="1714261"/>
            <a:ext cx="859841" cy="8599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s://png2.kisspng.com/sh/cd1e252cc72171425e0412a2c08ea7a3/L0KzQYm3VcE3N6F8R91yc4Pzfri0kClzcZ9sfZ9ybnroc8XwjB4udKpyfZ9taYPoccTsTgNmepDxh9lELXLvf7FrTcVibpQ6Tdc5MUa4RrS3TskxPWY5SKkAMUW1RoWBVsQ6PmEASac3cH7q/kisspng-syringe-injection-lyme-disease-serology-blood-5afc55e01656c0.9055407515264864960915.png">
            <a:extLst>
              <a:ext uri="{FF2B5EF4-FFF2-40B4-BE49-F238E27FC236}">
                <a16:creationId xmlns:a16="http://schemas.microsoft.com/office/drawing/2014/main" id="{B6EF5AAD-3446-4CE1-98E1-614C0C0B5D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625556">
            <a:off x="3794889" y="1291412"/>
            <a:ext cx="370113" cy="5797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s://png2.kisspng.com/sh/c833c1b29d8a9e0060a370e4882e11da/L0KzQYm3VcAzN6h6iZH0aYP2gLBuTgBmeqR0hp98aXzrf8bslQRmNZV0j9D1b3HnPbn8jfFvNadqeAZ4cj24cbaCVPI2QWk9UapvMT67Q4i6VskxOWI6Sqc7M0i5QYi8Vck2NqFzf3==/kisspng-person-silhouette-download-human-vector-5ae94b598898f1.8373690115252386175595.png">
            <a:extLst>
              <a:ext uri="{FF2B5EF4-FFF2-40B4-BE49-F238E27FC236}">
                <a16:creationId xmlns:a16="http://schemas.microsoft.com/office/drawing/2014/main" id="{71927CB2-AE78-48B1-A09A-D3AA92D6E5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4871" y="1558307"/>
            <a:ext cx="729489" cy="95308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6">
            <a:extLst>
              <a:ext uri="{FF2B5EF4-FFF2-40B4-BE49-F238E27FC236}">
                <a16:creationId xmlns:a16="http://schemas.microsoft.com/office/drawing/2014/main" id="{0FFF039F-D824-45FE-AB54-8AD9537AB2BE}"/>
              </a:ext>
            </a:extLst>
          </p:cNvPr>
          <p:cNvGrpSpPr/>
          <p:nvPr/>
        </p:nvGrpSpPr>
        <p:grpSpPr>
          <a:xfrm>
            <a:off x="8880319" y="3545092"/>
            <a:ext cx="826387" cy="1184909"/>
            <a:chOff x="5257800" y="2479966"/>
            <a:chExt cx="826387" cy="997659"/>
          </a:xfrm>
        </p:grpSpPr>
        <p:cxnSp>
          <p:nvCxnSpPr>
            <p:cNvPr id="15" name="Straight Connector 11">
              <a:extLst>
                <a:ext uri="{FF2B5EF4-FFF2-40B4-BE49-F238E27FC236}">
                  <a16:creationId xmlns:a16="http://schemas.microsoft.com/office/drawing/2014/main" id="{0A851D39-80DB-4F88-8604-D00520B3D2C5}"/>
                </a:ext>
              </a:extLst>
            </p:cNvPr>
            <p:cNvCxnSpPr/>
            <p:nvPr/>
          </p:nvCxnSpPr>
          <p:spPr>
            <a:xfrm>
              <a:off x="5257800" y="2482454"/>
              <a:ext cx="0" cy="302979"/>
            </a:xfrm>
            <a:prstGeom prst="line">
              <a:avLst/>
            </a:prstGeom>
            <a:ln w="104775" cap="rnd"/>
          </p:spPr>
          <p:style>
            <a:lnRef idx="1">
              <a:schemeClr val="accent1"/>
            </a:lnRef>
            <a:fillRef idx="0">
              <a:schemeClr val="accent1"/>
            </a:fillRef>
            <a:effectRef idx="0">
              <a:schemeClr val="accent1"/>
            </a:effectRef>
            <a:fontRef idx="minor">
              <a:schemeClr val="tx1"/>
            </a:fontRef>
          </p:style>
        </p:cxnSp>
        <p:cxnSp>
          <p:nvCxnSpPr>
            <p:cNvPr id="16" name="Straight Connector 18">
              <a:extLst>
                <a:ext uri="{FF2B5EF4-FFF2-40B4-BE49-F238E27FC236}">
                  <a16:creationId xmlns:a16="http://schemas.microsoft.com/office/drawing/2014/main" id="{7551AF66-094F-41A8-8ECC-B5CEEB677D2B}"/>
                </a:ext>
              </a:extLst>
            </p:cNvPr>
            <p:cNvCxnSpPr/>
            <p:nvPr/>
          </p:nvCxnSpPr>
          <p:spPr>
            <a:xfrm>
              <a:off x="5257800" y="2871404"/>
              <a:ext cx="0" cy="606219"/>
            </a:xfrm>
            <a:prstGeom prst="line">
              <a:avLst/>
            </a:prstGeom>
            <a:ln w="104775" cap="rnd"/>
          </p:spPr>
          <p:style>
            <a:lnRef idx="1">
              <a:schemeClr val="accent1"/>
            </a:lnRef>
            <a:fillRef idx="0">
              <a:schemeClr val="accent1"/>
            </a:fillRef>
            <a:effectRef idx="0">
              <a:schemeClr val="accent1"/>
            </a:effectRef>
            <a:fontRef idx="minor">
              <a:schemeClr val="tx1"/>
            </a:fontRef>
          </p:style>
        </p:cxnSp>
        <p:cxnSp>
          <p:nvCxnSpPr>
            <p:cNvPr id="17" name="Straight Connector 21">
              <a:extLst>
                <a:ext uri="{FF2B5EF4-FFF2-40B4-BE49-F238E27FC236}">
                  <a16:creationId xmlns:a16="http://schemas.microsoft.com/office/drawing/2014/main" id="{61E2909F-150C-47EF-9278-19FDA19067D3}"/>
                </a:ext>
              </a:extLst>
            </p:cNvPr>
            <p:cNvCxnSpPr/>
            <p:nvPr/>
          </p:nvCxnSpPr>
          <p:spPr>
            <a:xfrm>
              <a:off x="5471540" y="2482049"/>
              <a:ext cx="0" cy="302979"/>
            </a:xfrm>
            <a:prstGeom prst="line">
              <a:avLst/>
            </a:prstGeom>
            <a:ln w="104775" cap="rnd"/>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DD071F4E-D3EB-4523-84D0-09524177A1B6}"/>
                </a:ext>
              </a:extLst>
            </p:cNvPr>
            <p:cNvCxnSpPr/>
            <p:nvPr/>
          </p:nvCxnSpPr>
          <p:spPr>
            <a:xfrm>
              <a:off x="5471540" y="2871405"/>
              <a:ext cx="0" cy="606220"/>
            </a:xfrm>
            <a:prstGeom prst="line">
              <a:avLst/>
            </a:prstGeom>
            <a:ln w="104775" cap="rnd"/>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CE702D4E-29A4-403F-AC21-D7D792F6B8E7}"/>
                </a:ext>
              </a:extLst>
            </p:cNvPr>
            <p:cNvCxnSpPr/>
            <p:nvPr/>
          </p:nvCxnSpPr>
          <p:spPr>
            <a:xfrm>
              <a:off x="5870447" y="2479966"/>
              <a:ext cx="0" cy="302979"/>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734A73B4-00D1-4513-953C-BF23891D529D}"/>
                </a:ext>
              </a:extLst>
            </p:cNvPr>
            <p:cNvCxnSpPr/>
            <p:nvPr/>
          </p:nvCxnSpPr>
          <p:spPr>
            <a:xfrm>
              <a:off x="5870447" y="2871404"/>
              <a:ext cx="0" cy="606219"/>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5">
              <a:extLst>
                <a:ext uri="{FF2B5EF4-FFF2-40B4-BE49-F238E27FC236}">
                  <a16:creationId xmlns:a16="http://schemas.microsoft.com/office/drawing/2014/main" id="{F4402741-F4D2-4AC5-B167-75921C995D16}"/>
                </a:ext>
              </a:extLst>
            </p:cNvPr>
            <p:cNvCxnSpPr/>
            <p:nvPr/>
          </p:nvCxnSpPr>
          <p:spPr>
            <a:xfrm>
              <a:off x="6083808" y="2479967"/>
              <a:ext cx="379" cy="302979"/>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6">
              <a:extLst>
                <a:ext uri="{FF2B5EF4-FFF2-40B4-BE49-F238E27FC236}">
                  <a16:creationId xmlns:a16="http://schemas.microsoft.com/office/drawing/2014/main" id="{7073380C-4397-4A12-84CB-71D88BD3F255}"/>
                </a:ext>
              </a:extLst>
            </p:cNvPr>
            <p:cNvCxnSpPr/>
            <p:nvPr/>
          </p:nvCxnSpPr>
          <p:spPr>
            <a:xfrm>
              <a:off x="6084187" y="2871400"/>
              <a:ext cx="0" cy="606219"/>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7">
              <a:extLst>
                <a:ext uri="{FF2B5EF4-FFF2-40B4-BE49-F238E27FC236}">
                  <a16:creationId xmlns:a16="http://schemas.microsoft.com/office/drawing/2014/main" id="{423798E3-9B99-47B1-860A-3404B20E4774}"/>
                </a:ext>
              </a:extLst>
            </p:cNvPr>
            <p:cNvCxnSpPr/>
            <p:nvPr/>
          </p:nvCxnSpPr>
          <p:spPr>
            <a:xfrm>
              <a:off x="5471540" y="3230880"/>
              <a:ext cx="0" cy="242488"/>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9">
              <a:extLst>
                <a:ext uri="{FF2B5EF4-FFF2-40B4-BE49-F238E27FC236}">
                  <a16:creationId xmlns:a16="http://schemas.microsoft.com/office/drawing/2014/main" id="{E0449C36-FDA8-44DE-A670-8974866389CA}"/>
                </a:ext>
              </a:extLst>
            </p:cNvPr>
            <p:cNvCxnSpPr/>
            <p:nvPr/>
          </p:nvCxnSpPr>
          <p:spPr>
            <a:xfrm>
              <a:off x="5471918" y="3090672"/>
              <a:ext cx="0" cy="280416"/>
            </a:xfrm>
            <a:prstGeom prst="line">
              <a:avLst/>
            </a:prstGeom>
            <a:ln w="104775" cap="flat">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30">
              <a:extLst>
                <a:ext uri="{FF2B5EF4-FFF2-40B4-BE49-F238E27FC236}">
                  <a16:creationId xmlns:a16="http://schemas.microsoft.com/office/drawing/2014/main" id="{C73CC525-A771-425E-B4C7-850224CA82EA}"/>
                </a:ext>
              </a:extLst>
            </p:cNvPr>
            <p:cNvCxnSpPr/>
            <p:nvPr/>
          </p:nvCxnSpPr>
          <p:spPr>
            <a:xfrm>
              <a:off x="6083808" y="3235131"/>
              <a:ext cx="0" cy="242488"/>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31">
              <a:extLst>
                <a:ext uri="{FF2B5EF4-FFF2-40B4-BE49-F238E27FC236}">
                  <a16:creationId xmlns:a16="http://schemas.microsoft.com/office/drawing/2014/main" id="{CD6E5697-940D-42B6-9561-056413669AAD}"/>
                </a:ext>
              </a:extLst>
            </p:cNvPr>
            <p:cNvCxnSpPr/>
            <p:nvPr/>
          </p:nvCxnSpPr>
          <p:spPr>
            <a:xfrm>
              <a:off x="6083808" y="3090672"/>
              <a:ext cx="0" cy="280416"/>
            </a:xfrm>
            <a:prstGeom prst="line">
              <a:avLst/>
            </a:prstGeom>
            <a:ln w="104775" cap="flat">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7" name="Group 28">
            <a:extLst>
              <a:ext uri="{FF2B5EF4-FFF2-40B4-BE49-F238E27FC236}">
                <a16:creationId xmlns:a16="http://schemas.microsoft.com/office/drawing/2014/main" id="{1B04D35B-6107-4D29-AFC6-511703E99F7A}"/>
              </a:ext>
            </a:extLst>
          </p:cNvPr>
          <p:cNvGrpSpPr/>
          <p:nvPr/>
        </p:nvGrpSpPr>
        <p:grpSpPr>
          <a:xfrm>
            <a:off x="6965947" y="3554815"/>
            <a:ext cx="757620" cy="983199"/>
            <a:chOff x="5209550" y="3681232"/>
            <a:chExt cx="757718" cy="983199"/>
          </a:xfrm>
        </p:grpSpPr>
        <p:sp>
          <p:nvSpPr>
            <p:cNvPr id="28" name="Rounded Rectangle 36">
              <a:extLst>
                <a:ext uri="{FF2B5EF4-FFF2-40B4-BE49-F238E27FC236}">
                  <a16:creationId xmlns:a16="http://schemas.microsoft.com/office/drawing/2014/main" id="{BDC15422-8F4A-4782-9355-2A029886188B}"/>
                </a:ext>
              </a:extLst>
            </p:cNvPr>
            <p:cNvSpPr/>
            <p:nvPr/>
          </p:nvSpPr>
          <p:spPr>
            <a:xfrm>
              <a:off x="5473804" y="4411977"/>
              <a:ext cx="108000" cy="252454"/>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29" name="Rounded Rectangle 37">
              <a:extLst>
                <a:ext uri="{FF2B5EF4-FFF2-40B4-BE49-F238E27FC236}">
                  <a16:creationId xmlns:a16="http://schemas.microsoft.com/office/drawing/2014/main" id="{43C2C46F-76F2-461F-86C2-E595651DEF59}"/>
                </a:ext>
              </a:extLst>
            </p:cNvPr>
            <p:cNvSpPr/>
            <p:nvPr/>
          </p:nvSpPr>
          <p:spPr>
            <a:xfrm>
              <a:off x="5473804" y="4147595"/>
              <a:ext cx="108000" cy="252454"/>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grpSp>
          <p:nvGrpSpPr>
            <p:cNvPr id="30" name="Group 20">
              <a:extLst>
                <a:ext uri="{FF2B5EF4-FFF2-40B4-BE49-F238E27FC236}">
                  <a16:creationId xmlns:a16="http://schemas.microsoft.com/office/drawing/2014/main" id="{9DC86D41-11D4-40D4-9D5F-2386C707FDE1}"/>
                </a:ext>
              </a:extLst>
            </p:cNvPr>
            <p:cNvGrpSpPr/>
            <p:nvPr/>
          </p:nvGrpSpPr>
          <p:grpSpPr>
            <a:xfrm rot="19500000">
              <a:off x="5209550" y="3683784"/>
              <a:ext cx="261471" cy="450593"/>
              <a:chOff x="5151273" y="3522548"/>
              <a:chExt cx="261471" cy="450593"/>
            </a:xfrm>
          </p:grpSpPr>
          <p:sp>
            <p:nvSpPr>
              <p:cNvPr id="41" name="Rounded Rectangle 47">
                <a:extLst>
                  <a:ext uri="{FF2B5EF4-FFF2-40B4-BE49-F238E27FC236}">
                    <a16:creationId xmlns:a16="http://schemas.microsoft.com/office/drawing/2014/main" id="{7716EABD-5EBE-49B7-B9D6-1F952F6471D6}"/>
                  </a:ext>
                </a:extLst>
              </p:cNvPr>
              <p:cNvSpPr/>
              <p:nvPr/>
            </p:nvSpPr>
            <p:spPr>
              <a:xfrm>
                <a:off x="5305413" y="3755526"/>
                <a:ext cx="107331" cy="217615"/>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42" name="Rounded Rectangle 49">
                <a:extLst>
                  <a:ext uri="{FF2B5EF4-FFF2-40B4-BE49-F238E27FC236}">
                    <a16:creationId xmlns:a16="http://schemas.microsoft.com/office/drawing/2014/main" id="{3696CD33-45B0-4C0C-854B-7F36353A1955}"/>
                  </a:ext>
                </a:extLst>
              </p:cNvPr>
              <p:cNvSpPr/>
              <p:nvPr/>
            </p:nvSpPr>
            <p:spPr>
              <a:xfrm>
                <a:off x="5365782" y="3522548"/>
                <a:ext cx="43200" cy="217615"/>
              </a:xfrm>
              <a:prstGeom prst="roundRect">
                <a:avLst>
                  <a:gd name="adj" fmla="val 30000"/>
                </a:avLst>
              </a:prstGeom>
              <a:solidFill>
                <a:schemeClr val="accent2">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43" name="Rounded Rectangle 50">
                <a:extLst>
                  <a:ext uri="{FF2B5EF4-FFF2-40B4-BE49-F238E27FC236}">
                    <a16:creationId xmlns:a16="http://schemas.microsoft.com/office/drawing/2014/main" id="{99848FAB-F779-4501-AD0C-E59B77D2EB60}"/>
                  </a:ext>
                </a:extLst>
              </p:cNvPr>
              <p:cNvSpPr/>
              <p:nvPr/>
            </p:nvSpPr>
            <p:spPr>
              <a:xfrm>
                <a:off x="5304743" y="3606963"/>
                <a:ext cx="43200" cy="133200"/>
              </a:xfrm>
              <a:prstGeom prst="roundRect">
                <a:avLst>
                  <a:gd name="adj" fmla="val 30000"/>
                </a:avLst>
              </a:prstGeom>
              <a:solidFill>
                <a:schemeClr val="accent6">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44" name="Rounded Rectangle 51">
                <a:extLst>
                  <a:ext uri="{FF2B5EF4-FFF2-40B4-BE49-F238E27FC236}">
                    <a16:creationId xmlns:a16="http://schemas.microsoft.com/office/drawing/2014/main" id="{E3E08416-4E90-4A83-AEAC-67929C52DBE4}"/>
                  </a:ext>
                </a:extLst>
              </p:cNvPr>
              <p:cNvSpPr/>
              <p:nvPr/>
            </p:nvSpPr>
            <p:spPr>
              <a:xfrm>
                <a:off x="5152074" y="3755526"/>
                <a:ext cx="107331" cy="217615"/>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45" name="Rounded Rectangle 52">
                <a:extLst>
                  <a:ext uri="{FF2B5EF4-FFF2-40B4-BE49-F238E27FC236}">
                    <a16:creationId xmlns:a16="http://schemas.microsoft.com/office/drawing/2014/main" id="{196E79E6-CC72-4144-A42E-FC089F775E4E}"/>
                  </a:ext>
                </a:extLst>
              </p:cNvPr>
              <p:cNvSpPr/>
              <p:nvPr/>
            </p:nvSpPr>
            <p:spPr>
              <a:xfrm>
                <a:off x="5213307" y="3522548"/>
                <a:ext cx="43200" cy="217615"/>
              </a:xfrm>
              <a:prstGeom prst="roundRect">
                <a:avLst>
                  <a:gd name="adj" fmla="val 30000"/>
                </a:avLst>
              </a:prstGeom>
              <a:solidFill>
                <a:schemeClr val="accent6">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46" name="Rounded Rectangle 53">
                <a:extLst>
                  <a:ext uri="{FF2B5EF4-FFF2-40B4-BE49-F238E27FC236}">
                    <a16:creationId xmlns:a16="http://schemas.microsoft.com/office/drawing/2014/main" id="{6B550C9E-1F61-4D34-A4A4-1CA404A8B73B}"/>
                  </a:ext>
                </a:extLst>
              </p:cNvPr>
              <p:cNvSpPr/>
              <p:nvPr/>
            </p:nvSpPr>
            <p:spPr>
              <a:xfrm>
                <a:off x="5151273" y="3522548"/>
                <a:ext cx="43200" cy="217615"/>
              </a:xfrm>
              <a:prstGeom prst="roundRect">
                <a:avLst>
                  <a:gd name="adj" fmla="val 30000"/>
                </a:avLst>
              </a:prstGeom>
              <a:solidFill>
                <a:schemeClr val="accent2">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47" name="Rounded Rectangle 54">
                <a:extLst>
                  <a:ext uri="{FF2B5EF4-FFF2-40B4-BE49-F238E27FC236}">
                    <a16:creationId xmlns:a16="http://schemas.microsoft.com/office/drawing/2014/main" id="{1DA07BA3-4DC0-4478-86F3-D36ACD6B0E0D}"/>
                  </a:ext>
                </a:extLst>
              </p:cNvPr>
              <p:cNvSpPr/>
              <p:nvPr/>
            </p:nvSpPr>
            <p:spPr>
              <a:xfrm>
                <a:off x="5304743" y="3522548"/>
                <a:ext cx="43200" cy="72000"/>
              </a:xfrm>
              <a:prstGeom prst="roundRect">
                <a:avLst>
                  <a:gd name="adj" fmla="val 30000"/>
                </a:avLst>
              </a:prstGeom>
              <a:solidFill>
                <a:schemeClr val="accent4">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grpSp>
        <p:grpSp>
          <p:nvGrpSpPr>
            <p:cNvPr id="31" name="Group 56">
              <a:extLst>
                <a:ext uri="{FF2B5EF4-FFF2-40B4-BE49-F238E27FC236}">
                  <a16:creationId xmlns:a16="http://schemas.microsoft.com/office/drawing/2014/main" id="{BD816D19-585E-47A6-84F0-9F085F9E9297}"/>
                </a:ext>
              </a:extLst>
            </p:cNvPr>
            <p:cNvGrpSpPr/>
            <p:nvPr/>
          </p:nvGrpSpPr>
          <p:grpSpPr>
            <a:xfrm rot="2100000">
              <a:off x="5705797" y="3681232"/>
              <a:ext cx="261471" cy="453398"/>
              <a:chOff x="5151273" y="3519743"/>
              <a:chExt cx="261471" cy="453398"/>
            </a:xfrm>
          </p:grpSpPr>
          <p:sp>
            <p:nvSpPr>
              <p:cNvPr id="34" name="Rounded Rectangle 57">
                <a:extLst>
                  <a:ext uri="{FF2B5EF4-FFF2-40B4-BE49-F238E27FC236}">
                    <a16:creationId xmlns:a16="http://schemas.microsoft.com/office/drawing/2014/main" id="{26EB0EB0-B8ED-413B-9335-A6743A8C77E1}"/>
                  </a:ext>
                </a:extLst>
              </p:cNvPr>
              <p:cNvSpPr/>
              <p:nvPr/>
            </p:nvSpPr>
            <p:spPr>
              <a:xfrm>
                <a:off x="5305413" y="3755526"/>
                <a:ext cx="107331" cy="217615"/>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35" name="Rounded Rectangle 58">
                <a:extLst>
                  <a:ext uri="{FF2B5EF4-FFF2-40B4-BE49-F238E27FC236}">
                    <a16:creationId xmlns:a16="http://schemas.microsoft.com/office/drawing/2014/main" id="{E5A33AB0-5D36-4B6B-A83A-DF6108C43CC2}"/>
                  </a:ext>
                </a:extLst>
              </p:cNvPr>
              <p:cNvSpPr/>
              <p:nvPr/>
            </p:nvSpPr>
            <p:spPr>
              <a:xfrm>
                <a:off x="5365782" y="3522548"/>
                <a:ext cx="43200" cy="217615"/>
              </a:xfrm>
              <a:prstGeom prst="roundRect">
                <a:avLst>
                  <a:gd name="adj" fmla="val 30000"/>
                </a:avLst>
              </a:prstGeom>
              <a:solidFill>
                <a:schemeClr val="accent2">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36" name="Rounded Rectangle 59">
                <a:extLst>
                  <a:ext uri="{FF2B5EF4-FFF2-40B4-BE49-F238E27FC236}">
                    <a16:creationId xmlns:a16="http://schemas.microsoft.com/office/drawing/2014/main" id="{AEB4DFC6-CDA5-48A7-B663-5D0160B99A89}"/>
                  </a:ext>
                </a:extLst>
              </p:cNvPr>
              <p:cNvSpPr/>
              <p:nvPr/>
            </p:nvSpPr>
            <p:spPr>
              <a:xfrm>
                <a:off x="5213606" y="3607034"/>
                <a:ext cx="43200" cy="133200"/>
              </a:xfrm>
              <a:prstGeom prst="roundRect">
                <a:avLst>
                  <a:gd name="adj" fmla="val 30000"/>
                </a:avLst>
              </a:prstGeom>
              <a:solidFill>
                <a:schemeClr val="accent6">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37" name="Rounded Rectangle 60">
                <a:extLst>
                  <a:ext uri="{FF2B5EF4-FFF2-40B4-BE49-F238E27FC236}">
                    <a16:creationId xmlns:a16="http://schemas.microsoft.com/office/drawing/2014/main" id="{3DBB1ACC-4634-4864-B082-652F658985E0}"/>
                  </a:ext>
                </a:extLst>
              </p:cNvPr>
              <p:cNvSpPr/>
              <p:nvPr/>
            </p:nvSpPr>
            <p:spPr>
              <a:xfrm>
                <a:off x="5152074" y="3755526"/>
                <a:ext cx="107331" cy="217615"/>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38" name="Rounded Rectangle 61">
                <a:extLst>
                  <a:ext uri="{FF2B5EF4-FFF2-40B4-BE49-F238E27FC236}">
                    <a16:creationId xmlns:a16="http://schemas.microsoft.com/office/drawing/2014/main" id="{5DA9FA22-EE97-456A-AF4E-1618B4A0BC98}"/>
                  </a:ext>
                </a:extLst>
              </p:cNvPr>
              <p:cNvSpPr/>
              <p:nvPr/>
            </p:nvSpPr>
            <p:spPr>
              <a:xfrm>
                <a:off x="5300872" y="3522547"/>
                <a:ext cx="43200" cy="217615"/>
              </a:xfrm>
              <a:prstGeom prst="roundRect">
                <a:avLst>
                  <a:gd name="adj" fmla="val 30000"/>
                </a:avLst>
              </a:prstGeom>
              <a:solidFill>
                <a:schemeClr val="accent6">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39" name="Rounded Rectangle 62">
                <a:extLst>
                  <a:ext uri="{FF2B5EF4-FFF2-40B4-BE49-F238E27FC236}">
                    <a16:creationId xmlns:a16="http://schemas.microsoft.com/office/drawing/2014/main" id="{C38DD0A8-99FC-4802-90E2-07FF67D9DE8C}"/>
                  </a:ext>
                </a:extLst>
              </p:cNvPr>
              <p:cNvSpPr/>
              <p:nvPr/>
            </p:nvSpPr>
            <p:spPr>
              <a:xfrm>
                <a:off x="5151273" y="3522548"/>
                <a:ext cx="43200" cy="217615"/>
              </a:xfrm>
              <a:prstGeom prst="roundRect">
                <a:avLst>
                  <a:gd name="adj" fmla="val 30000"/>
                </a:avLst>
              </a:prstGeom>
              <a:solidFill>
                <a:schemeClr val="accent2">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40" name="Rounded Rectangle 63">
                <a:extLst>
                  <a:ext uri="{FF2B5EF4-FFF2-40B4-BE49-F238E27FC236}">
                    <a16:creationId xmlns:a16="http://schemas.microsoft.com/office/drawing/2014/main" id="{17678B83-F2AD-4137-9F81-907496258D92}"/>
                  </a:ext>
                </a:extLst>
              </p:cNvPr>
              <p:cNvSpPr/>
              <p:nvPr/>
            </p:nvSpPr>
            <p:spPr>
              <a:xfrm>
                <a:off x="5215327" y="3519743"/>
                <a:ext cx="43200" cy="72000"/>
              </a:xfrm>
              <a:prstGeom prst="roundRect">
                <a:avLst>
                  <a:gd name="adj" fmla="val 30000"/>
                </a:avLst>
              </a:prstGeom>
              <a:solidFill>
                <a:schemeClr val="accent4">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grpSp>
        <p:sp>
          <p:nvSpPr>
            <p:cNvPr id="32" name="Rounded Rectangle 64">
              <a:extLst>
                <a:ext uri="{FF2B5EF4-FFF2-40B4-BE49-F238E27FC236}">
                  <a16:creationId xmlns:a16="http://schemas.microsoft.com/office/drawing/2014/main" id="{6C4B1255-7710-460D-B001-666AC525D6DE}"/>
                </a:ext>
              </a:extLst>
            </p:cNvPr>
            <p:cNvSpPr/>
            <p:nvPr/>
          </p:nvSpPr>
          <p:spPr>
            <a:xfrm>
              <a:off x="5600899" y="4411977"/>
              <a:ext cx="108000" cy="252454"/>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33" name="Rounded Rectangle 65">
              <a:extLst>
                <a:ext uri="{FF2B5EF4-FFF2-40B4-BE49-F238E27FC236}">
                  <a16:creationId xmlns:a16="http://schemas.microsoft.com/office/drawing/2014/main" id="{65B1BBB9-651E-4195-A66A-43FC68654FB4}"/>
                </a:ext>
              </a:extLst>
            </p:cNvPr>
            <p:cNvSpPr/>
            <p:nvPr/>
          </p:nvSpPr>
          <p:spPr>
            <a:xfrm>
              <a:off x="5600899" y="4147595"/>
              <a:ext cx="108000" cy="252454"/>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grpSp>
      <p:grpSp>
        <p:nvGrpSpPr>
          <p:cNvPr id="48" name="Group 32">
            <a:extLst>
              <a:ext uri="{FF2B5EF4-FFF2-40B4-BE49-F238E27FC236}">
                <a16:creationId xmlns:a16="http://schemas.microsoft.com/office/drawing/2014/main" id="{460EC87C-408F-45CB-A5D0-6D1ADE2EFA84}"/>
              </a:ext>
            </a:extLst>
          </p:cNvPr>
          <p:cNvGrpSpPr/>
          <p:nvPr/>
        </p:nvGrpSpPr>
        <p:grpSpPr>
          <a:xfrm>
            <a:off x="8005761" y="3556737"/>
            <a:ext cx="262174" cy="981277"/>
            <a:chOff x="5452568" y="3685624"/>
            <a:chExt cx="262208" cy="981277"/>
          </a:xfrm>
        </p:grpSpPr>
        <p:sp>
          <p:nvSpPr>
            <p:cNvPr id="49" name="Rounded Rectangle 68">
              <a:extLst>
                <a:ext uri="{FF2B5EF4-FFF2-40B4-BE49-F238E27FC236}">
                  <a16:creationId xmlns:a16="http://schemas.microsoft.com/office/drawing/2014/main" id="{D66C7169-7663-4DD6-B2E4-55F86D46403E}"/>
                </a:ext>
              </a:extLst>
            </p:cNvPr>
            <p:cNvSpPr/>
            <p:nvPr/>
          </p:nvSpPr>
          <p:spPr>
            <a:xfrm>
              <a:off x="5452568" y="4150065"/>
              <a:ext cx="108000" cy="516836"/>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grpSp>
          <p:nvGrpSpPr>
            <p:cNvPr id="50" name="Group 71">
              <a:extLst>
                <a:ext uri="{FF2B5EF4-FFF2-40B4-BE49-F238E27FC236}">
                  <a16:creationId xmlns:a16="http://schemas.microsoft.com/office/drawing/2014/main" id="{D230767C-4731-47AB-888C-B80040B2A567}"/>
                </a:ext>
              </a:extLst>
            </p:cNvPr>
            <p:cNvGrpSpPr/>
            <p:nvPr/>
          </p:nvGrpSpPr>
          <p:grpSpPr>
            <a:xfrm>
              <a:off x="5452971" y="3685624"/>
              <a:ext cx="261471" cy="450594"/>
              <a:chOff x="5151273" y="3522547"/>
              <a:chExt cx="261471" cy="450594"/>
            </a:xfrm>
          </p:grpSpPr>
          <p:sp>
            <p:nvSpPr>
              <p:cNvPr id="52" name="Rounded Rectangle 74">
                <a:extLst>
                  <a:ext uri="{FF2B5EF4-FFF2-40B4-BE49-F238E27FC236}">
                    <a16:creationId xmlns:a16="http://schemas.microsoft.com/office/drawing/2014/main" id="{9785061C-6D5D-4FFD-A85E-4DE9036269FB}"/>
                  </a:ext>
                </a:extLst>
              </p:cNvPr>
              <p:cNvSpPr/>
              <p:nvPr/>
            </p:nvSpPr>
            <p:spPr>
              <a:xfrm>
                <a:off x="5305413" y="3755526"/>
                <a:ext cx="107331" cy="217615"/>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53" name="Rounded Rectangle 75">
                <a:extLst>
                  <a:ext uri="{FF2B5EF4-FFF2-40B4-BE49-F238E27FC236}">
                    <a16:creationId xmlns:a16="http://schemas.microsoft.com/office/drawing/2014/main" id="{432652A6-E78A-4969-B2B7-637B0CE53631}"/>
                  </a:ext>
                </a:extLst>
              </p:cNvPr>
              <p:cNvSpPr/>
              <p:nvPr/>
            </p:nvSpPr>
            <p:spPr>
              <a:xfrm>
                <a:off x="5365782" y="3522548"/>
                <a:ext cx="43200" cy="217615"/>
              </a:xfrm>
              <a:prstGeom prst="roundRect">
                <a:avLst>
                  <a:gd name="adj" fmla="val 30000"/>
                </a:avLst>
              </a:prstGeom>
              <a:solidFill>
                <a:schemeClr val="accent2">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54" name="Rounded Rectangle 76">
                <a:extLst>
                  <a:ext uri="{FF2B5EF4-FFF2-40B4-BE49-F238E27FC236}">
                    <a16:creationId xmlns:a16="http://schemas.microsoft.com/office/drawing/2014/main" id="{6FD259BE-462A-474D-A41C-410932DCE67F}"/>
                  </a:ext>
                </a:extLst>
              </p:cNvPr>
              <p:cNvSpPr/>
              <p:nvPr/>
            </p:nvSpPr>
            <p:spPr>
              <a:xfrm>
                <a:off x="5213606" y="3607034"/>
                <a:ext cx="43200" cy="133200"/>
              </a:xfrm>
              <a:prstGeom prst="roundRect">
                <a:avLst>
                  <a:gd name="adj" fmla="val 30000"/>
                </a:avLst>
              </a:prstGeom>
              <a:solidFill>
                <a:schemeClr val="accent6">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55" name="Rounded Rectangle 77">
                <a:extLst>
                  <a:ext uri="{FF2B5EF4-FFF2-40B4-BE49-F238E27FC236}">
                    <a16:creationId xmlns:a16="http://schemas.microsoft.com/office/drawing/2014/main" id="{2B364CC8-B2CC-4D56-B4E5-55270A331982}"/>
                  </a:ext>
                </a:extLst>
              </p:cNvPr>
              <p:cNvSpPr/>
              <p:nvPr/>
            </p:nvSpPr>
            <p:spPr>
              <a:xfrm>
                <a:off x="5152074" y="3755526"/>
                <a:ext cx="107331" cy="217615"/>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56" name="Rounded Rectangle 78">
                <a:extLst>
                  <a:ext uri="{FF2B5EF4-FFF2-40B4-BE49-F238E27FC236}">
                    <a16:creationId xmlns:a16="http://schemas.microsoft.com/office/drawing/2014/main" id="{25CE58D6-111E-4352-B8E1-809B5C99E9D0}"/>
                  </a:ext>
                </a:extLst>
              </p:cNvPr>
              <p:cNvSpPr/>
              <p:nvPr/>
            </p:nvSpPr>
            <p:spPr>
              <a:xfrm>
                <a:off x="5300872" y="3522547"/>
                <a:ext cx="43200" cy="217615"/>
              </a:xfrm>
              <a:prstGeom prst="roundRect">
                <a:avLst>
                  <a:gd name="adj" fmla="val 30000"/>
                </a:avLst>
              </a:prstGeom>
              <a:solidFill>
                <a:schemeClr val="accent6">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57" name="Rounded Rectangle 79">
                <a:extLst>
                  <a:ext uri="{FF2B5EF4-FFF2-40B4-BE49-F238E27FC236}">
                    <a16:creationId xmlns:a16="http://schemas.microsoft.com/office/drawing/2014/main" id="{0ACDD82B-1A8B-432E-933D-E51519EB455E}"/>
                  </a:ext>
                </a:extLst>
              </p:cNvPr>
              <p:cNvSpPr/>
              <p:nvPr/>
            </p:nvSpPr>
            <p:spPr>
              <a:xfrm>
                <a:off x="5151273" y="3522548"/>
                <a:ext cx="43200" cy="217615"/>
              </a:xfrm>
              <a:prstGeom prst="roundRect">
                <a:avLst>
                  <a:gd name="adj" fmla="val 30000"/>
                </a:avLst>
              </a:prstGeom>
              <a:solidFill>
                <a:schemeClr val="accent2">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sp>
            <p:nvSpPr>
              <p:cNvPr id="58" name="Rounded Rectangle 80">
                <a:extLst>
                  <a:ext uri="{FF2B5EF4-FFF2-40B4-BE49-F238E27FC236}">
                    <a16:creationId xmlns:a16="http://schemas.microsoft.com/office/drawing/2014/main" id="{E2706B01-3693-4E80-9FAF-CA54DC833BE4}"/>
                  </a:ext>
                </a:extLst>
              </p:cNvPr>
              <p:cNvSpPr/>
              <p:nvPr/>
            </p:nvSpPr>
            <p:spPr>
              <a:xfrm>
                <a:off x="5215327" y="3523719"/>
                <a:ext cx="43200" cy="72000"/>
              </a:xfrm>
              <a:prstGeom prst="roundRect">
                <a:avLst>
                  <a:gd name="adj" fmla="val 30000"/>
                </a:avLst>
              </a:prstGeom>
              <a:solidFill>
                <a:schemeClr val="accent4">
                  <a:lumMod val="60000"/>
                  <a:lumOff val="4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grpSp>
        <p:sp>
          <p:nvSpPr>
            <p:cNvPr id="51" name="Rounded Rectangle 72">
              <a:extLst>
                <a:ext uri="{FF2B5EF4-FFF2-40B4-BE49-F238E27FC236}">
                  <a16:creationId xmlns:a16="http://schemas.microsoft.com/office/drawing/2014/main" id="{798E2E12-8B9B-4486-938C-C87D53BB2AB1}"/>
                </a:ext>
              </a:extLst>
            </p:cNvPr>
            <p:cNvSpPr/>
            <p:nvPr/>
          </p:nvSpPr>
          <p:spPr>
            <a:xfrm>
              <a:off x="5606776" y="4150065"/>
              <a:ext cx="108000" cy="516836"/>
            </a:xfrm>
            <a:prstGeom prst="roundRect">
              <a:avLst>
                <a:gd name="adj" fmla="val 30000"/>
              </a:avLst>
            </a:prstGeom>
            <a:solidFill>
              <a:schemeClr val="accent1">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000000"/>
                </a:buClr>
                <a:buFont typeface="Arial"/>
                <a:buNone/>
              </a:pPr>
              <a:endParaRPr lang="en-US" sz="1400" kern="0">
                <a:solidFill>
                  <a:srgbClr val="FFFFFF"/>
                </a:solidFill>
                <a:sym typeface="Arial"/>
              </a:endParaRPr>
            </a:p>
          </p:txBody>
        </p:sp>
      </p:grpSp>
      <p:sp>
        <p:nvSpPr>
          <p:cNvPr id="59" name="TextBox 33">
            <a:extLst>
              <a:ext uri="{FF2B5EF4-FFF2-40B4-BE49-F238E27FC236}">
                <a16:creationId xmlns:a16="http://schemas.microsoft.com/office/drawing/2014/main" id="{DDC1C7DD-BE5E-40E6-8251-926F504D672B}"/>
              </a:ext>
            </a:extLst>
          </p:cNvPr>
          <p:cNvSpPr txBox="1"/>
          <p:nvPr/>
        </p:nvSpPr>
        <p:spPr>
          <a:xfrm>
            <a:off x="6961071" y="4741579"/>
            <a:ext cx="1475084" cy="307777"/>
          </a:xfrm>
          <a:prstGeom prst="rect">
            <a:avLst/>
          </a:prstGeom>
          <a:noFill/>
        </p:spPr>
        <p:txBody>
          <a:bodyPr wrap="none" rtlCol="0">
            <a:spAutoFit/>
          </a:bodyPr>
          <a:lstStyle/>
          <a:p>
            <a:pPr>
              <a:buClr>
                <a:srgbClr val="000000"/>
              </a:buClr>
              <a:buFont typeface="Arial"/>
              <a:buNone/>
            </a:pPr>
            <a:r>
              <a:rPr lang="en-US" sz="1400" b="1" kern="0" dirty="0" err="1">
                <a:latin typeface="Calibri Light" charset="0"/>
                <a:ea typeface="Calibri Light" charset="0"/>
                <a:cs typeface="Calibri Light" charset="0"/>
                <a:sym typeface="Arial"/>
              </a:rPr>
              <a:t>přestavby</a:t>
            </a:r>
            <a:r>
              <a:rPr lang="cs-CZ" sz="1400" b="1" kern="0" dirty="0">
                <a:latin typeface="Calibri Light" charset="0"/>
                <a:ea typeface="Calibri Light" charset="0"/>
                <a:cs typeface="Calibri Light" charset="0"/>
                <a:sym typeface="Arial"/>
              </a:rPr>
              <a:t> </a:t>
            </a:r>
            <a:r>
              <a:rPr lang="en-US" sz="1400" b="1" kern="0" dirty="0">
                <a:latin typeface="Calibri Light" charset="0"/>
                <a:ea typeface="Calibri Light" charset="0"/>
                <a:cs typeface="Calibri Light" charset="0"/>
                <a:sym typeface="Arial"/>
              </a:rPr>
              <a:t>IG a TR </a:t>
            </a:r>
          </a:p>
        </p:txBody>
      </p:sp>
      <p:sp>
        <p:nvSpPr>
          <p:cNvPr id="60" name="TextBox 90">
            <a:extLst>
              <a:ext uri="{FF2B5EF4-FFF2-40B4-BE49-F238E27FC236}">
                <a16:creationId xmlns:a16="http://schemas.microsoft.com/office/drawing/2014/main" id="{2D105882-B8CF-4EFC-8F56-2A08E04C222D}"/>
              </a:ext>
            </a:extLst>
          </p:cNvPr>
          <p:cNvSpPr txBox="1"/>
          <p:nvPr/>
        </p:nvSpPr>
        <p:spPr>
          <a:xfrm>
            <a:off x="8783888" y="4761631"/>
            <a:ext cx="1014889" cy="307777"/>
          </a:xfrm>
          <a:prstGeom prst="rect">
            <a:avLst/>
          </a:prstGeom>
          <a:noFill/>
        </p:spPr>
        <p:txBody>
          <a:bodyPr wrap="none" rtlCol="0">
            <a:spAutoFit/>
          </a:bodyPr>
          <a:lstStyle/>
          <a:p>
            <a:pPr>
              <a:buClr>
                <a:srgbClr val="000000"/>
              </a:buClr>
              <a:buFont typeface="Arial"/>
              <a:buNone/>
            </a:pPr>
            <a:r>
              <a:rPr lang="en-US" sz="1400" b="1" kern="0" dirty="0" err="1">
                <a:solidFill>
                  <a:srgbClr val="000000"/>
                </a:solidFill>
                <a:latin typeface="Calibri Light" charset="0"/>
                <a:ea typeface="Calibri Light" charset="0"/>
                <a:cs typeface="Calibri Light" charset="0"/>
                <a:sym typeface="Arial"/>
              </a:rPr>
              <a:t>translokace</a:t>
            </a:r>
            <a:endParaRPr lang="en-US" sz="1400" b="1" kern="0" dirty="0">
              <a:solidFill>
                <a:srgbClr val="000000"/>
              </a:solidFill>
              <a:latin typeface="Calibri Light" charset="0"/>
              <a:ea typeface="Calibri Light" charset="0"/>
              <a:cs typeface="Calibri Light" charset="0"/>
              <a:sym typeface="Arial"/>
            </a:endParaRPr>
          </a:p>
        </p:txBody>
      </p:sp>
      <p:sp>
        <p:nvSpPr>
          <p:cNvPr id="61" name="TextBox 93">
            <a:extLst>
              <a:ext uri="{FF2B5EF4-FFF2-40B4-BE49-F238E27FC236}">
                <a16:creationId xmlns:a16="http://schemas.microsoft.com/office/drawing/2014/main" id="{CC3CA5D7-0C15-48DF-940E-50FDEC1F931B}"/>
              </a:ext>
            </a:extLst>
          </p:cNvPr>
          <p:cNvSpPr txBox="1"/>
          <p:nvPr/>
        </p:nvSpPr>
        <p:spPr>
          <a:xfrm>
            <a:off x="2462520" y="4521218"/>
            <a:ext cx="1834050" cy="523220"/>
          </a:xfrm>
          <a:prstGeom prst="rect">
            <a:avLst/>
          </a:prstGeom>
          <a:noFill/>
        </p:spPr>
        <p:txBody>
          <a:bodyPr wrap="square" rtlCol="0">
            <a:spAutoFit/>
          </a:bodyPr>
          <a:lstStyle/>
          <a:p>
            <a:pPr algn="ctr">
              <a:buClr>
                <a:srgbClr val="000000"/>
              </a:buClr>
              <a:buFont typeface="Arial"/>
              <a:buNone/>
            </a:pPr>
            <a:r>
              <a:rPr lang="cs-CZ" sz="1400" b="1" kern="0" dirty="0">
                <a:solidFill>
                  <a:srgbClr val="000000"/>
                </a:solidFill>
                <a:latin typeface="Calibri Light" charset="0"/>
                <a:ea typeface="Calibri Light" charset="0"/>
                <a:cs typeface="Calibri Light" charset="0"/>
                <a:sym typeface="Arial"/>
              </a:rPr>
              <a:t>bodové </a:t>
            </a:r>
            <a:r>
              <a:rPr lang="en-US" sz="1400" b="1" kern="0" dirty="0" err="1">
                <a:solidFill>
                  <a:srgbClr val="000000"/>
                </a:solidFill>
                <a:latin typeface="Calibri Light" charset="0"/>
                <a:ea typeface="Calibri Light" charset="0"/>
                <a:cs typeface="Calibri Light" charset="0"/>
                <a:sym typeface="Arial"/>
              </a:rPr>
              <a:t>mutace</a:t>
            </a:r>
            <a:r>
              <a:rPr lang="en-US" sz="1400" b="1" kern="0" dirty="0">
                <a:solidFill>
                  <a:srgbClr val="000000"/>
                </a:solidFill>
                <a:latin typeface="Calibri Light" charset="0"/>
                <a:ea typeface="Calibri Light" charset="0"/>
                <a:cs typeface="Calibri Light" charset="0"/>
                <a:sym typeface="Arial"/>
              </a:rPr>
              <a:t>, ins</a:t>
            </a:r>
            <a:r>
              <a:rPr lang="cs-CZ" sz="1400" b="1" kern="0" dirty="0" err="1">
                <a:solidFill>
                  <a:srgbClr val="000000"/>
                </a:solidFill>
                <a:latin typeface="Calibri Light" charset="0"/>
                <a:ea typeface="Calibri Light" charset="0"/>
                <a:cs typeface="Calibri Light" charset="0"/>
                <a:sym typeface="Arial"/>
              </a:rPr>
              <a:t>erce</a:t>
            </a:r>
            <a:r>
              <a:rPr lang="cs-CZ" sz="1400" b="1" kern="0" dirty="0">
                <a:solidFill>
                  <a:srgbClr val="000000"/>
                </a:solidFill>
                <a:latin typeface="Calibri Light" charset="0"/>
                <a:ea typeface="Calibri Light" charset="0"/>
                <a:cs typeface="Calibri Light" charset="0"/>
                <a:sym typeface="Arial"/>
              </a:rPr>
              <a:t>, delece</a:t>
            </a:r>
            <a:endParaRPr lang="en-US" sz="1400" b="1" kern="0" dirty="0">
              <a:solidFill>
                <a:srgbClr val="000000"/>
              </a:solidFill>
              <a:latin typeface="Calibri Light" charset="0"/>
              <a:ea typeface="Calibri Light" charset="0"/>
              <a:cs typeface="Calibri Light" charset="0"/>
              <a:sym typeface="Arial"/>
            </a:endParaRPr>
          </a:p>
        </p:txBody>
      </p:sp>
      <p:grpSp>
        <p:nvGrpSpPr>
          <p:cNvPr id="62" name="Group 19">
            <a:extLst>
              <a:ext uri="{FF2B5EF4-FFF2-40B4-BE49-F238E27FC236}">
                <a16:creationId xmlns:a16="http://schemas.microsoft.com/office/drawing/2014/main" id="{6432C818-C7E9-4E51-BB6B-AECDAB08B066}"/>
              </a:ext>
            </a:extLst>
          </p:cNvPr>
          <p:cNvGrpSpPr/>
          <p:nvPr/>
        </p:nvGrpSpPr>
        <p:grpSpPr>
          <a:xfrm>
            <a:off x="4922458" y="3553739"/>
            <a:ext cx="1338048" cy="1246537"/>
            <a:chOff x="6996170" y="2247411"/>
            <a:chExt cx="1338048" cy="1246537"/>
          </a:xfrm>
        </p:grpSpPr>
        <p:grpSp>
          <p:nvGrpSpPr>
            <p:cNvPr id="63" name="Group 113">
              <a:extLst>
                <a:ext uri="{FF2B5EF4-FFF2-40B4-BE49-F238E27FC236}">
                  <a16:creationId xmlns:a16="http://schemas.microsoft.com/office/drawing/2014/main" id="{B0CDAD9D-FBDA-42DD-BBE0-908D7F90977A}"/>
                </a:ext>
              </a:extLst>
            </p:cNvPr>
            <p:cNvGrpSpPr/>
            <p:nvPr/>
          </p:nvGrpSpPr>
          <p:grpSpPr>
            <a:xfrm>
              <a:off x="7593508" y="2247411"/>
              <a:ext cx="0" cy="1052504"/>
              <a:chOff x="7895484" y="2867927"/>
              <a:chExt cx="0" cy="1052504"/>
            </a:xfrm>
          </p:grpSpPr>
          <p:cxnSp>
            <p:nvCxnSpPr>
              <p:cNvPr id="111" name="Straight Connector 101">
                <a:extLst>
                  <a:ext uri="{FF2B5EF4-FFF2-40B4-BE49-F238E27FC236}">
                    <a16:creationId xmlns:a16="http://schemas.microsoft.com/office/drawing/2014/main" id="{027040BB-04F4-45A0-A3AF-D0ABBC4A2C10}"/>
                  </a:ext>
                </a:extLst>
              </p:cNvPr>
              <p:cNvCxnSpPr/>
              <p:nvPr/>
            </p:nvCxnSpPr>
            <p:spPr>
              <a:xfrm>
                <a:off x="7895484" y="2867927"/>
                <a:ext cx="0" cy="272776"/>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 name="Straight Connector 102">
                <a:extLst>
                  <a:ext uri="{FF2B5EF4-FFF2-40B4-BE49-F238E27FC236}">
                    <a16:creationId xmlns:a16="http://schemas.microsoft.com/office/drawing/2014/main" id="{FD0EEBBF-6914-4C58-85C4-31AB88134640}"/>
                  </a:ext>
                </a:extLst>
              </p:cNvPr>
              <p:cNvCxnSpPr/>
              <p:nvPr/>
            </p:nvCxnSpPr>
            <p:spPr>
              <a:xfrm>
                <a:off x="7895484" y="3254358"/>
                <a:ext cx="0" cy="649814"/>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05">
                <a:extLst>
                  <a:ext uri="{FF2B5EF4-FFF2-40B4-BE49-F238E27FC236}">
                    <a16:creationId xmlns:a16="http://schemas.microsoft.com/office/drawing/2014/main" id="{AB38F0D2-5AA6-42A0-B068-8741DDF91A46}"/>
                  </a:ext>
                </a:extLst>
              </p:cNvPr>
              <p:cNvCxnSpPr/>
              <p:nvPr/>
            </p:nvCxnSpPr>
            <p:spPr>
              <a:xfrm flipH="1">
                <a:off x="7895484" y="3572997"/>
                <a:ext cx="0" cy="347434"/>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Connector 106">
                <a:extLst>
                  <a:ext uri="{FF2B5EF4-FFF2-40B4-BE49-F238E27FC236}">
                    <a16:creationId xmlns:a16="http://schemas.microsoft.com/office/drawing/2014/main" id="{13946EA9-E3F0-48F5-A981-668C8A493BA3}"/>
                  </a:ext>
                </a:extLst>
              </p:cNvPr>
              <p:cNvCxnSpPr/>
              <p:nvPr/>
            </p:nvCxnSpPr>
            <p:spPr>
              <a:xfrm>
                <a:off x="7895484" y="3499716"/>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2ABD5E6F-17DF-4AF5-949F-7916E3063679}"/>
                  </a:ext>
                </a:extLst>
              </p:cNvPr>
              <p:cNvCxnSpPr/>
              <p:nvPr/>
            </p:nvCxnSpPr>
            <p:spPr>
              <a:xfrm>
                <a:off x="7895484" y="2949900"/>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1A3851F-7424-4BB5-BC73-4313E5797E09}"/>
                  </a:ext>
                </a:extLst>
              </p:cNvPr>
              <p:cNvCxnSpPr/>
              <p:nvPr/>
            </p:nvCxnSpPr>
            <p:spPr>
              <a:xfrm>
                <a:off x="7895484" y="3659141"/>
                <a:ext cx="0" cy="175146"/>
              </a:xfrm>
              <a:prstGeom prst="line">
                <a:avLst/>
              </a:prstGeom>
              <a:ln w="104775" cap="flat">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06CD765-0B98-467D-8472-8B741FB51350}"/>
                  </a:ext>
                </a:extLst>
              </p:cNvPr>
              <p:cNvCxnSpPr/>
              <p:nvPr/>
            </p:nvCxnSpPr>
            <p:spPr>
              <a:xfrm>
                <a:off x="7895484" y="3341585"/>
                <a:ext cx="0" cy="175146"/>
              </a:xfrm>
              <a:prstGeom prst="line">
                <a:avLst/>
              </a:prstGeom>
              <a:ln w="104775"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C65A01E-6D83-4175-B8B6-F8DBEB0D47E2}"/>
                  </a:ext>
                </a:extLst>
              </p:cNvPr>
              <p:cNvCxnSpPr/>
              <p:nvPr/>
            </p:nvCxnSpPr>
            <p:spPr>
              <a:xfrm>
                <a:off x="7895484" y="3037473"/>
                <a:ext cx="0" cy="112345"/>
              </a:xfrm>
              <a:prstGeom prst="line">
                <a:avLst/>
              </a:prstGeom>
              <a:ln w="104775"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4" name="Group 125">
              <a:extLst>
                <a:ext uri="{FF2B5EF4-FFF2-40B4-BE49-F238E27FC236}">
                  <a16:creationId xmlns:a16="http://schemas.microsoft.com/office/drawing/2014/main" id="{18B7C059-CE1A-48B0-A437-47BB9B629041}"/>
                </a:ext>
              </a:extLst>
            </p:cNvPr>
            <p:cNvGrpSpPr/>
            <p:nvPr/>
          </p:nvGrpSpPr>
          <p:grpSpPr>
            <a:xfrm>
              <a:off x="7751944" y="2247411"/>
              <a:ext cx="0" cy="1052504"/>
              <a:chOff x="7895484" y="2867927"/>
              <a:chExt cx="0" cy="1052504"/>
            </a:xfrm>
          </p:grpSpPr>
          <p:cxnSp>
            <p:nvCxnSpPr>
              <p:cNvPr id="103" name="Straight Connector 126">
                <a:extLst>
                  <a:ext uri="{FF2B5EF4-FFF2-40B4-BE49-F238E27FC236}">
                    <a16:creationId xmlns:a16="http://schemas.microsoft.com/office/drawing/2014/main" id="{3FD4D338-2E9D-4FBA-A4B7-B1068862AE67}"/>
                  </a:ext>
                </a:extLst>
              </p:cNvPr>
              <p:cNvCxnSpPr/>
              <p:nvPr/>
            </p:nvCxnSpPr>
            <p:spPr>
              <a:xfrm>
                <a:off x="7895484" y="2867927"/>
                <a:ext cx="0" cy="272776"/>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 name="Straight Connector 127">
                <a:extLst>
                  <a:ext uri="{FF2B5EF4-FFF2-40B4-BE49-F238E27FC236}">
                    <a16:creationId xmlns:a16="http://schemas.microsoft.com/office/drawing/2014/main" id="{C2B4BDF4-003E-4AF9-8804-55270E9A87B8}"/>
                  </a:ext>
                </a:extLst>
              </p:cNvPr>
              <p:cNvCxnSpPr/>
              <p:nvPr/>
            </p:nvCxnSpPr>
            <p:spPr>
              <a:xfrm>
                <a:off x="7895484" y="3254358"/>
                <a:ext cx="0" cy="649814"/>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5" name="Straight Connector 128">
                <a:extLst>
                  <a:ext uri="{FF2B5EF4-FFF2-40B4-BE49-F238E27FC236}">
                    <a16:creationId xmlns:a16="http://schemas.microsoft.com/office/drawing/2014/main" id="{7212918B-183A-430D-9C98-07595EC348A2}"/>
                  </a:ext>
                </a:extLst>
              </p:cNvPr>
              <p:cNvCxnSpPr/>
              <p:nvPr/>
            </p:nvCxnSpPr>
            <p:spPr>
              <a:xfrm flipH="1">
                <a:off x="7895484" y="3572997"/>
                <a:ext cx="0" cy="347434"/>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 name="Straight Connector 129">
                <a:extLst>
                  <a:ext uri="{FF2B5EF4-FFF2-40B4-BE49-F238E27FC236}">
                    <a16:creationId xmlns:a16="http://schemas.microsoft.com/office/drawing/2014/main" id="{C3B8E0E5-D3E8-4170-BAFB-37402B5AE168}"/>
                  </a:ext>
                </a:extLst>
              </p:cNvPr>
              <p:cNvCxnSpPr/>
              <p:nvPr/>
            </p:nvCxnSpPr>
            <p:spPr>
              <a:xfrm>
                <a:off x="7895484" y="3499716"/>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30">
                <a:extLst>
                  <a:ext uri="{FF2B5EF4-FFF2-40B4-BE49-F238E27FC236}">
                    <a16:creationId xmlns:a16="http://schemas.microsoft.com/office/drawing/2014/main" id="{42C12CA3-0EE6-4E0B-B8D9-3414368A7570}"/>
                  </a:ext>
                </a:extLst>
              </p:cNvPr>
              <p:cNvCxnSpPr/>
              <p:nvPr/>
            </p:nvCxnSpPr>
            <p:spPr>
              <a:xfrm>
                <a:off x="7895484" y="2949900"/>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31">
                <a:extLst>
                  <a:ext uri="{FF2B5EF4-FFF2-40B4-BE49-F238E27FC236}">
                    <a16:creationId xmlns:a16="http://schemas.microsoft.com/office/drawing/2014/main" id="{A809DF44-00CC-42DB-B96D-4A444C54AFC0}"/>
                  </a:ext>
                </a:extLst>
              </p:cNvPr>
              <p:cNvCxnSpPr/>
              <p:nvPr/>
            </p:nvCxnSpPr>
            <p:spPr>
              <a:xfrm>
                <a:off x="7895484" y="3659141"/>
                <a:ext cx="0" cy="175146"/>
              </a:xfrm>
              <a:prstGeom prst="line">
                <a:avLst/>
              </a:prstGeom>
              <a:ln w="104775" cap="flat">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32">
                <a:extLst>
                  <a:ext uri="{FF2B5EF4-FFF2-40B4-BE49-F238E27FC236}">
                    <a16:creationId xmlns:a16="http://schemas.microsoft.com/office/drawing/2014/main" id="{C91C5B77-1C2F-4082-9D74-294BD642D515}"/>
                  </a:ext>
                </a:extLst>
              </p:cNvPr>
              <p:cNvCxnSpPr/>
              <p:nvPr/>
            </p:nvCxnSpPr>
            <p:spPr>
              <a:xfrm>
                <a:off x="7895484" y="3341585"/>
                <a:ext cx="0" cy="175146"/>
              </a:xfrm>
              <a:prstGeom prst="line">
                <a:avLst/>
              </a:prstGeom>
              <a:ln w="104775"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 name="Straight Connector 133">
                <a:extLst>
                  <a:ext uri="{FF2B5EF4-FFF2-40B4-BE49-F238E27FC236}">
                    <a16:creationId xmlns:a16="http://schemas.microsoft.com/office/drawing/2014/main" id="{F1A54766-19C9-4696-8CA4-399AF0F6790C}"/>
                  </a:ext>
                </a:extLst>
              </p:cNvPr>
              <p:cNvCxnSpPr/>
              <p:nvPr/>
            </p:nvCxnSpPr>
            <p:spPr>
              <a:xfrm>
                <a:off x="7895484" y="3037473"/>
                <a:ext cx="0" cy="112345"/>
              </a:xfrm>
              <a:prstGeom prst="line">
                <a:avLst/>
              </a:prstGeom>
              <a:ln w="104775"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5" name="Group 152">
              <a:extLst>
                <a:ext uri="{FF2B5EF4-FFF2-40B4-BE49-F238E27FC236}">
                  <a16:creationId xmlns:a16="http://schemas.microsoft.com/office/drawing/2014/main" id="{B35DB287-64C8-4317-AB35-967160738CF6}"/>
                </a:ext>
              </a:extLst>
            </p:cNvPr>
            <p:cNvGrpSpPr/>
            <p:nvPr/>
          </p:nvGrpSpPr>
          <p:grpSpPr>
            <a:xfrm>
              <a:off x="6996170" y="2252496"/>
              <a:ext cx="0" cy="946329"/>
              <a:chOff x="7895484" y="2873007"/>
              <a:chExt cx="0" cy="946329"/>
            </a:xfrm>
          </p:grpSpPr>
          <p:cxnSp>
            <p:nvCxnSpPr>
              <p:cNvPr id="96" name="Straight Connector 153">
                <a:extLst>
                  <a:ext uri="{FF2B5EF4-FFF2-40B4-BE49-F238E27FC236}">
                    <a16:creationId xmlns:a16="http://schemas.microsoft.com/office/drawing/2014/main" id="{22B8871E-EEEB-48F1-AC72-DD586A82A505}"/>
                  </a:ext>
                </a:extLst>
              </p:cNvPr>
              <p:cNvCxnSpPr/>
              <p:nvPr/>
            </p:nvCxnSpPr>
            <p:spPr>
              <a:xfrm>
                <a:off x="7895484" y="2873007"/>
                <a:ext cx="0" cy="272776"/>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7" name="Straight Connector 154">
                <a:extLst>
                  <a:ext uri="{FF2B5EF4-FFF2-40B4-BE49-F238E27FC236}">
                    <a16:creationId xmlns:a16="http://schemas.microsoft.com/office/drawing/2014/main" id="{B6AC1FC4-7D4A-490D-AD30-CC746DBF9EE6}"/>
                  </a:ext>
                </a:extLst>
              </p:cNvPr>
              <p:cNvCxnSpPr/>
              <p:nvPr/>
            </p:nvCxnSpPr>
            <p:spPr>
              <a:xfrm flipH="1">
                <a:off x="7895484" y="3256981"/>
                <a:ext cx="0" cy="468000"/>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8" name="Straight Connector 155">
                <a:extLst>
                  <a:ext uri="{FF2B5EF4-FFF2-40B4-BE49-F238E27FC236}">
                    <a16:creationId xmlns:a16="http://schemas.microsoft.com/office/drawing/2014/main" id="{7AB0EEC6-F2C3-4FD8-B347-9897899F8EF2}"/>
                  </a:ext>
                </a:extLst>
              </p:cNvPr>
              <p:cNvCxnSpPr/>
              <p:nvPr/>
            </p:nvCxnSpPr>
            <p:spPr>
              <a:xfrm>
                <a:off x="7895484" y="3572997"/>
                <a:ext cx="0" cy="246339"/>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Straight Connector 156">
                <a:extLst>
                  <a:ext uri="{FF2B5EF4-FFF2-40B4-BE49-F238E27FC236}">
                    <a16:creationId xmlns:a16="http://schemas.microsoft.com/office/drawing/2014/main" id="{69C190FF-2AE9-4E0E-BE6F-4CDB7878F01F}"/>
                  </a:ext>
                </a:extLst>
              </p:cNvPr>
              <p:cNvCxnSpPr/>
              <p:nvPr/>
            </p:nvCxnSpPr>
            <p:spPr>
              <a:xfrm>
                <a:off x="7895484" y="3499716"/>
                <a:ext cx="0" cy="16803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Straight Connector 157">
                <a:extLst>
                  <a:ext uri="{FF2B5EF4-FFF2-40B4-BE49-F238E27FC236}">
                    <a16:creationId xmlns:a16="http://schemas.microsoft.com/office/drawing/2014/main" id="{2B970D54-B379-40D7-9BDB-E99B2C2C77B9}"/>
                  </a:ext>
                </a:extLst>
              </p:cNvPr>
              <p:cNvCxnSpPr/>
              <p:nvPr/>
            </p:nvCxnSpPr>
            <p:spPr>
              <a:xfrm>
                <a:off x="7895484" y="2949900"/>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Straight Connector 159">
                <a:extLst>
                  <a:ext uri="{FF2B5EF4-FFF2-40B4-BE49-F238E27FC236}">
                    <a16:creationId xmlns:a16="http://schemas.microsoft.com/office/drawing/2014/main" id="{912F877E-AA30-40B5-9475-D10E57E381B6}"/>
                  </a:ext>
                </a:extLst>
              </p:cNvPr>
              <p:cNvCxnSpPr/>
              <p:nvPr/>
            </p:nvCxnSpPr>
            <p:spPr>
              <a:xfrm>
                <a:off x="7895484" y="3341585"/>
                <a:ext cx="0" cy="175146"/>
              </a:xfrm>
              <a:prstGeom prst="line">
                <a:avLst/>
              </a:prstGeom>
              <a:ln w="104775"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 name="Straight Connector 160">
                <a:extLst>
                  <a:ext uri="{FF2B5EF4-FFF2-40B4-BE49-F238E27FC236}">
                    <a16:creationId xmlns:a16="http://schemas.microsoft.com/office/drawing/2014/main" id="{1CB7869F-9E4A-46C9-A234-409E79256FBE}"/>
                  </a:ext>
                </a:extLst>
              </p:cNvPr>
              <p:cNvCxnSpPr/>
              <p:nvPr/>
            </p:nvCxnSpPr>
            <p:spPr>
              <a:xfrm>
                <a:off x="7895484" y="3040911"/>
                <a:ext cx="0" cy="112345"/>
              </a:xfrm>
              <a:prstGeom prst="line">
                <a:avLst/>
              </a:prstGeom>
              <a:ln w="104775"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6" name="Group 161">
              <a:extLst>
                <a:ext uri="{FF2B5EF4-FFF2-40B4-BE49-F238E27FC236}">
                  <a16:creationId xmlns:a16="http://schemas.microsoft.com/office/drawing/2014/main" id="{BFEF1F9C-96CA-4DFE-88D1-02A53AFCFBB0}"/>
                </a:ext>
              </a:extLst>
            </p:cNvPr>
            <p:cNvGrpSpPr/>
            <p:nvPr/>
          </p:nvGrpSpPr>
          <p:grpSpPr>
            <a:xfrm>
              <a:off x="7154606" y="2247411"/>
              <a:ext cx="0" cy="1052504"/>
              <a:chOff x="7895484" y="2867927"/>
              <a:chExt cx="0" cy="1052504"/>
            </a:xfrm>
          </p:grpSpPr>
          <p:cxnSp>
            <p:nvCxnSpPr>
              <p:cNvPr id="88" name="Straight Connector 162">
                <a:extLst>
                  <a:ext uri="{FF2B5EF4-FFF2-40B4-BE49-F238E27FC236}">
                    <a16:creationId xmlns:a16="http://schemas.microsoft.com/office/drawing/2014/main" id="{3BDC5B0F-3EFD-4FFA-A777-68AFA7BDA6F1}"/>
                  </a:ext>
                </a:extLst>
              </p:cNvPr>
              <p:cNvCxnSpPr/>
              <p:nvPr/>
            </p:nvCxnSpPr>
            <p:spPr>
              <a:xfrm>
                <a:off x="7895484" y="2867927"/>
                <a:ext cx="0" cy="272776"/>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9" name="Straight Connector 163">
                <a:extLst>
                  <a:ext uri="{FF2B5EF4-FFF2-40B4-BE49-F238E27FC236}">
                    <a16:creationId xmlns:a16="http://schemas.microsoft.com/office/drawing/2014/main" id="{151D0C65-7A93-4F81-9DDE-EF1E80E2A14E}"/>
                  </a:ext>
                </a:extLst>
              </p:cNvPr>
              <p:cNvCxnSpPr/>
              <p:nvPr/>
            </p:nvCxnSpPr>
            <p:spPr>
              <a:xfrm>
                <a:off x="7895484" y="3254358"/>
                <a:ext cx="0" cy="649814"/>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0" name="Straight Connector 164">
                <a:extLst>
                  <a:ext uri="{FF2B5EF4-FFF2-40B4-BE49-F238E27FC236}">
                    <a16:creationId xmlns:a16="http://schemas.microsoft.com/office/drawing/2014/main" id="{8C94AC34-8340-4B6B-91BF-BA5D3ED913BB}"/>
                  </a:ext>
                </a:extLst>
              </p:cNvPr>
              <p:cNvCxnSpPr/>
              <p:nvPr/>
            </p:nvCxnSpPr>
            <p:spPr>
              <a:xfrm flipH="1">
                <a:off x="7895484" y="3572997"/>
                <a:ext cx="0" cy="347434"/>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Straight Connector 165">
                <a:extLst>
                  <a:ext uri="{FF2B5EF4-FFF2-40B4-BE49-F238E27FC236}">
                    <a16:creationId xmlns:a16="http://schemas.microsoft.com/office/drawing/2014/main" id="{BAF005FC-2EFD-4357-B2DE-25FF19EAEF48}"/>
                  </a:ext>
                </a:extLst>
              </p:cNvPr>
              <p:cNvCxnSpPr/>
              <p:nvPr/>
            </p:nvCxnSpPr>
            <p:spPr>
              <a:xfrm>
                <a:off x="7895484" y="3499716"/>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166">
                <a:extLst>
                  <a:ext uri="{FF2B5EF4-FFF2-40B4-BE49-F238E27FC236}">
                    <a16:creationId xmlns:a16="http://schemas.microsoft.com/office/drawing/2014/main" id="{5D475B68-71F5-4DB6-9E2A-77924CC14BD3}"/>
                  </a:ext>
                </a:extLst>
              </p:cNvPr>
              <p:cNvCxnSpPr/>
              <p:nvPr/>
            </p:nvCxnSpPr>
            <p:spPr>
              <a:xfrm>
                <a:off x="7895484" y="2949900"/>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167">
                <a:extLst>
                  <a:ext uri="{FF2B5EF4-FFF2-40B4-BE49-F238E27FC236}">
                    <a16:creationId xmlns:a16="http://schemas.microsoft.com/office/drawing/2014/main" id="{2AA81499-5520-4C3A-8E70-0EF181DD2706}"/>
                  </a:ext>
                </a:extLst>
              </p:cNvPr>
              <p:cNvCxnSpPr/>
              <p:nvPr/>
            </p:nvCxnSpPr>
            <p:spPr>
              <a:xfrm>
                <a:off x="7895484" y="3659141"/>
                <a:ext cx="0" cy="175146"/>
              </a:xfrm>
              <a:prstGeom prst="line">
                <a:avLst/>
              </a:prstGeom>
              <a:ln w="104775" cap="flat">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4" name="Straight Connector 168">
                <a:extLst>
                  <a:ext uri="{FF2B5EF4-FFF2-40B4-BE49-F238E27FC236}">
                    <a16:creationId xmlns:a16="http://schemas.microsoft.com/office/drawing/2014/main" id="{751AE1CF-8B79-4F80-A623-03E3D05591C9}"/>
                  </a:ext>
                </a:extLst>
              </p:cNvPr>
              <p:cNvCxnSpPr/>
              <p:nvPr/>
            </p:nvCxnSpPr>
            <p:spPr>
              <a:xfrm>
                <a:off x="7895484" y="3341585"/>
                <a:ext cx="0" cy="175146"/>
              </a:xfrm>
              <a:prstGeom prst="line">
                <a:avLst/>
              </a:prstGeom>
              <a:ln w="104775"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169">
                <a:extLst>
                  <a:ext uri="{FF2B5EF4-FFF2-40B4-BE49-F238E27FC236}">
                    <a16:creationId xmlns:a16="http://schemas.microsoft.com/office/drawing/2014/main" id="{50B45840-7C5D-409B-AF57-2007F1E988EE}"/>
                  </a:ext>
                </a:extLst>
              </p:cNvPr>
              <p:cNvCxnSpPr/>
              <p:nvPr/>
            </p:nvCxnSpPr>
            <p:spPr>
              <a:xfrm>
                <a:off x="7895484" y="3037473"/>
                <a:ext cx="0" cy="112345"/>
              </a:xfrm>
              <a:prstGeom prst="line">
                <a:avLst/>
              </a:prstGeom>
              <a:ln w="104775"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7" name="Group 170">
              <a:extLst>
                <a:ext uri="{FF2B5EF4-FFF2-40B4-BE49-F238E27FC236}">
                  <a16:creationId xmlns:a16="http://schemas.microsoft.com/office/drawing/2014/main" id="{B66DA425-0A94-44A3-AAC8-BA1558CC8DAE}"/>
                </a:ext>
              </a:extLst>
            </p:cNvPr>
            <p:cNvGrpSpPr/>
            <p:nvPr/>
          </p:nvGrpSpPr>
          <p:grpSpPr>
            <a:xfrm>
              <a:off x="8175783" y="2248894"/>
              <a:ext cx="0" cy="1245054"/>
              <a:chOff x="7895484" y="2867927"/>
              <a:chExt cx="0" cy="1245054"/>
            </a:xfrm>
          </p:grpSpPr>
          <p:cxnSp>
            <p:nvCxnSpPr>
              <p:cNvPr id="80" name="Straight Connector 171">
                <a:extLst>
                  <a:ext uri="{FF2B5EF4-FFF2-40B4-BE49-F238E27FC236}">
                    <a16:creationId xmlns:a16="http://schemas.microsoft.com/office/drawing/2014/main" id="{F5842B71-992F-490B-ACD6-BC57E4F3E650}"/>
                  </a:ext>
                </a:extLst>
              </p:cNvPr>
              <p:cNvCxnSpPr/>
              <p:nvPr/>
            </p:nvCxnSpPr>
            <p:spPr>
              <a:xfrm>
                <a:off x="7895484" y="2867927"/>
                <a:ext cx="0" cy="272776"/>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Straight Connector 172">
                <a:extLst>
                  <a:ext uri="{FF2B5EF4-FFF2-40B4-BE49-F238E27FC236}">
                    <a16:creationId xmlns:a16="http://schemas.microsoft.com/office/drawing/2014/main" id="{CA4AB0C6-9EDA-4CBE-8F4B-105FBDC07321}"/>
                  </a:ext>
                </a:extLst>
              </p:cNvPr>
              <p:cNvCxnSpPr/>
              <p:nvPr/>
            </p:nvCxnSpPr>
            <p:spPr>
              <a:xfrm>
                <a:off x="7895484" y="3254358"/>
                <a:ext cx="0" cy="649814"/>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2" name="Straight Connector 173">
                <a:extLst>
                  <a:ext uri="{FF2B5EF4-FFF2-40B4-BE49-F238E27FC236}">
                    <a16:creationId xmlns:a16="http://schemas.microsoft.com/office/drawing/2014/main" id="{5DF6D3A1-43AF-4623-A068-2014CE306366}"/>
                  </a:ext>
                </a:extLst>
              </p:cNvPr>
              <p:cNvCxnSpPr/>
              <p:nvPr/>
            </p:nvCxnSpPr>
            <p:spPr>
              <a:xfrm>
                <a:off x="7895484" y="3572997"/>
                <a:ext cx="0" cy="539984"/>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174">
                <a:extLst>
                  <a:ext uri="{FF2B5EF4-FFF2-40B4-BE49-F238E27FC236}">
                    <a16:creationId xmlns:a16="http://schemas.microsoft.com/office/drawing/2014/main" id="{38F93EB3-6436-46E2-8C78-711409DF8983}"/>
                  </a:ext>
                </a:extLst>
              </p:cNvPr>
              <p:cNvCxnSpPr/>
              <p:nvPr/>
            </p:nvCxnSpPr>
            <p:spPr>
              <a:xfrm>
                <a:off x="7895484" y="3499716"/>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Straight Connector 175">
                <a:extLst>
                  <a:ext uri="{FF2B5EF4-FFF2-40B4-BE49-F238E27FC236}">
                    <a16:creationId xmlns:a16="http://schemas.microsoft.com/office/drawing/2014/main" id="{2EA4881F-7D80-49C6-A275-4B351D4D8F43}"/>
                  </a:ext>
                </a:extLst>
              </p:cNvPr>
              <p:cNvCxnSpPr/>
              <p:nvPr/>
            </p:nvCxnSpPr>
            <p:spPr>
              <a:xfrm>
                <a:off x="7895484" y="2949900"/>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176">
                <a:extLst>
                  <a:ext uri="{FF2B5EF4-FFF2-40B4-BE49-F238E27FC236}">
                    <a16:creationId xmlns:a16="http://schemas.microsoft.com/office/drawing/2014/main" id="{44B7D1AE-F105-4245-8423-95389F49F329}"/>
                  </a:ext>
                </a:extLst>
              </p:cNvPr>
              <p:cNvCxnSpPr/>
              <p:nvPr/>
            </p:nvCxnSpPr>
            <p:spPr>
              <a:xfrm>
                <a:off x="7895484" y="3846481"/>
                <a:ext cx="0" cy="175146"/>
              </a:xfrm>
              <a:prstGeom prst="line">
                <a:avLst/>
              </a:prstGeom>
              <a:ln w="104775" cap="flat">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6" name="Straight Connector 177">
                <a:extLst>
                  <a:ext uri="{FF2B5EF4-FFF2-40B4-BE49-F238E27FC236}">
                    <a16:creationId xmlns:a16="http://schemas.microsoft.com/office/drawing/2014/main" id="{E8ECAC2B-6582-4FA2-857A-7AE5BB6195D5}"/>
                  </a:ext>
                </a:extLst>
              </p:cNvPr>
              <p:cNvCxnSpPr/>
              <p:nvPr/>
            </p:nvCxnSpPr>
            <p:spPr>
              <a:xfrm>
                <a:off x="7895484" y="3341585"/>
                <a:ext cx="0" cy="175146"/>
              </a:xfrm>
              <a:prstGeom prst="line">
                <a:avLst/>
              </a:prstGeom>
              <a:ln w="104775"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7" name="Straight Connector 178">
                <a:extLst>
                  <a:ext uri="{FF2B5EF4-FFF2-40B4-BE49-F238E27FC236}">
                    <a16:creationId xmlns:a16="http://schemas.microsoft.com/office/drawing/2014/main" id="{7F2335FC-CD42-4A12-9369-29EA0521381E}"/>
                  </a:ext>
                </a:extLst>
              </p:cNvPr>
              <p:cNvCxnSpPr/>
              <p:nvPr/>
            </p:nvCxnSpPr>
            <p:spPr>
              <a:xfrm>
                <a:off x="7895484" y="3037473"/>
                <a:ext cx="0" cy="112345"/>
              </a:xfrm>
              <a:prstGeom prst="line">
                <a:avLst/>
              </a:prstGeom>
              <a:ln w="104775"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8" name="Group 179">
              <a:extLst>
                <a:ext uri="{FF2B5EF4-FFF2-40B4-BE49-F238E27FC236}">
                  <a16:creationId xmlns:a16="http://schemas.microsoft.com/office/drawing/2014/main" id="{6A287565-F919-48BE-9090-FDCA09426DB1}"/>
                </a:ext>
              </a:extLst>
            </p:cNvPr>
            <p:cNvGrpSpPr/>
            <p:nvPr/>
          </p:nvGrpSpPr>
          <p:grpSpPr>
            <a:xfrm>
              <a:off x="8334218" y="2248894"/>
              <a:ext cx="0" cy="1052504"/>
              <a:chOff x="7895484" y="2867927"/>
              <a:chExt cx="0" cy="1052504"/>
            </a:xfrm>
          </p:grpSpPr>
          <p:cxnSp>
            <p:nvCxnSpPr>
              <p:cNvPr id="72" name="Straight Connector 180">
                <a:extLst>
                  <a:ext uri="{FF2B5EF4-FFF2-40B4-BE49-F238E27FC236}">
                    <a16:creationId xmlns:a16="http://schemas.microsoft.com/office/drawing/2014/main" id="{60A280BE-EE90-42E6-BEF9-A0C20FC3516A}"/>
                  </a:ext>
                </a:extLst>
              </p:cNvPr>
              <p:cNvCxnSpPr/>
              <p:nvPr/>
            </p:nvCxnSpPr>
            <p:spPr>
              <a:xfrm>
                <a:off x="7895484" y="2867927"/>
                <a:ext cx="0" cy="272776"/>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3" name="Straight Connector 181">
                <a:extLst>
                  <a:ext uri="{FF2B5EF4-FFF2-40B4-BE49-F238E27FC236}">
                    <a16:creationId xmlns:a16="http://schemas.microsoft.com/office/drawing/2014/main" id="{7F84D629-5621-40A8-9CFD-845A99C83B0C}"/>
                  </a:ext>
                </a:extLst>
              </p:cNvPr>
              <p:cNvCxnSpPr/>
              <p:nvPr/>
            </p:nvCxnSpPr>
            <p:spPr>
              <a:xfrm>
                <a:off x="7895484" y="3254358"/>
                <a:ext cx="0" cy="649814"/>
              </a:xfrm>
              <a:prstGeom prst="line">
                <a:avLst/>
              </a:prstGeom>
              <a:ln w="104775"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Connector 182">
                <a:extLst>
                  <a:ext uri="{FF2B5EF4-FFF2-40B4-BE49-F238E27FC236}">
                    <a16:creationId xmlns:a16="http://schemas.microsoft.com/office/drawing/2014/main" id="{C03463C3-5719-4BC3-93F0-B804C53A6A7F}"/>
                  </a:ext>
                </a:extLst>
              </p:cNvPr>
              <p:cNvCxnSpPr/>
              <p:nvPr/>
            </p:nvCxnSpPr>
            <p:spPr>
              <a:xfrm flipH="1">
                <a:off x="7895484" y="3572997"/>
                <a:ext cx="0" cy="347434"/>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183">
                <a:extLst>
                  <a:ext uri="{FF2B5EF4-FFF2-40B4-BE49-F238E27FC236}">
                    <a16:creationId xmlns:a16="http://schemas.microsoft.com/office/drawing/2014/main" id="{183093EF-A230-4787-9075-996AF1C1DF67}"/>
                  </a:ext>
                </a:extLst>
              </p:cNvPr>
              <p:cNvCxnSpPr/>
              <p:nvPr/>
            </p:nvCxnSpPr>
            <p:spPr>
              <a:xfrm>
                <a:off x="7895484" y="3499716"/>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Straight Connector 184">
                <a:extLst>
                  <a:ext uri="{FF2B5EF4-FFF2-40B4-BE49-F238E27FC236}">
                    <a16:creationId xmlns:a16="http://schemas.microsoft.com/office/drawing/2014/main" id="{7523C157-3B5C-45C7-94E9-0649CE716820}"/>
                  </a:ext>
                </a:extLst>
              </p:cNvPr>
              <p:cNvCxnSpPr/>
              <p:nvPr/>
            </p:nvCxnSpPr>
            <p:spPr>
              <a:xfrm>
                <a:off x="7895484" y="2949900"/>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Straight Connector 185">
                <a:extLst>
                  <a:ext uri="{FF2B5EF4-FFF2-40B4-BE49-F238E27FC236}">
                    <a16:creationId xmlns:a16="http://schemas.microsoft.com/office/drawing/2014/main" id="{C0232CB0-59F6-4A15-9D88-EFCBBED5AE26}"/>
                  </a:ext>
                </a:extLst>
              </p:cNvPr>
              <p:cNvCxnSpPr/>
              <p:nvPr/>
            </p:nvCxnSpPr>
            <p:spPr>
              <a:xfrm>
                <a:off x="7895484" y="3659141"/>
                <a:ext cx="0" cy="175146"/>
              </a:xfrm>
              <a:prstGeom prst="line">
                <a:avLst/>
              </a:prstGeom>
              <a:ln w="104775" cap="flat">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186">
                <a:extLst>
                  <a:ext uri="{FF2B5EF4-FFF2-40B4-BE49-F238E27FC236}">
                    <a16:creationId xmlns:a16="http://schemas.microsoft.com/office/drawing/2014/main" id="{088DD69F-5D2F-46B9-A815-A23B82810EB3}"/>
                  </a:ext>
                </a:extLst>
              </p:cNvPr>
              <p:cNvCxnSpPr/>
              <p:nvPr/>
            </p:nvCxnSpPr>
            <p:spPr>
              <a:xfrm>
                <a:off x="7895484" y="3341585"/>
                <a:ext cx="0" cy="175146"/>
              </a:xfrm>
              <a:prstGeom prst="line">
                <a:avLst/>
              </a:prstGeom>
              <a:ln w="104775"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187">
                <a:extLst>
                  <a:ext uri="{FF2B5EF4-FFF2-40B4-BE49-F238E27FC236}">
                    <a16:creationId xmlns:a16="http://schemas.microsoft.com/office/drawing/2014/main" id="{4518368A-A6E5-4AF3-8588-CFBAE29B7B7A}"/>
                  </a:ext>
                </a:extLst>
              </p:cNvPr>
              <p:cNvCxnSpPr/>
              <p:nvPr/>
            </p:nvCxnSpPr>
            <p:spPr>
              <a:xfrm>
                <a:off x="7895484" y="3037473"/>
                <a:ext cx="0" cy="112345"/>
              </a:xfrm>
              <a:prstGeom prst="line">
                <a:avLst/>
              </a:prstGeom>
              <a:ln w="104775" cap="rnd">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192">
              <a:extLst>
                <a:ext uri="{FF2B5EF4-FFF2-40B4-BE49-F238E27FC236}">
                  <a16:creationId xmlns:a16="http://schemas.microsoft.com/office/drawing/2014/main" id="{F7CFE165-D805-4DE6-B180-CB1422421035}"/>
                </a:ext>
              </a:extLst>
            </p:cNvPr>
            <p:cNvCxnSpPr/>
            <p:nvPr/>
          </p:nvCxnSpPr>
          <p:spPr>
            <a:xfrm>
              <a:off x="8175783" y="3061222"/>
              <a:ext cx="0" cy="175146"/>
            </a:xfrm>
            <a:prstGeom prst="line">
              <a:avLst/>
            </a:prstGeom>
            <a:ln w="104775"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70" name="Right Arrow 123">
              <a:extLst>
                <a:ext uri="{FF2B5EF4-FFF2-40B4-BE49-F238E27FC236}">
                  <a16:creationId xmlns:a16="http://schemas.microsoft.com/office/drawing/2014/main" id="{631FA786-4C8D-4E84-8AB5-306F27E5FF00}"/>
                </a:ext>
              </a:extLst>
            </p:cNvPr>
            <p:cNvSpPr/>
            <p:nvPr/>
          </p:nvSpPr>
          <p:spPr>
            <a:xfrm rot="10800000">
              <a:off x="7287651" y="2577530"/>
              <a:ext cx="163482" cy="469711"/>
            </a:xfrm>
            <a:prstGeom prst="righ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71" name="Right Arrow 195">
              <a:extLst>
                <a:ext uri="{FF2B5EF4-FFF2-40B4-BE49-F238E27FC236}">
                  <a16:creationId xmlns:a16="http://schemas.microsoft.com/office/drawing/2014/main" id="{C43C89AC-E719-4D40-9CAB-E7260D4A14E6}"/>
                </a:ext>
              </a:extLst>
            </p:cNvPr>
            <p:cNvSpPr/>
            <p:nvPr/>
          </p:nvSpPr>
          <p:spPr>
            <a:xfrm>
              <a:off x="7886712" y="2577706"/>
              <a:ext cx="163482" cy="469711"/>
            </a:xfrm>
            <a:prstGeom prst="righ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cxnSp>
        <p:nvCxnSpPr>
          <p:cNvPr id="119" name="Straight Arrow Connector 1032">
            <a:extLst>
              <a:ext uri="{FF2B5EF4-FFF2-40B4-BE49-F238E27FC236}">
                <a16:creationId xmlns:a16="http://schemas.microsoft.com/office/drawing/2014/main" id="{1C4D41E0-02E5-419B-B2C4-4CE962106CC1}"/>
              </a:ext>
            </a:extLst>
          </p:cNvPr>
          <p:cNvCxnSpPr>
            <a:cxnSpLocks/>
          </p:cNvCxnSpPr>
          <p:nvPr/>
        </p:nvCxnSpPr>
        <p:spPr>
          <a:xfrm flipH="1">
            <a:off x="3944163" y="2755465"/>
            <a:ext cx="2177726" cy="50104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208">
            <a:extLst>
              <a:ext uri="{FF2B5EF4-FFF2-40B4-BE49-F238E27FC236}">
                <a16:creationId xmlns:a16="http://schemas.microsoft.com/office/drawing/2014/main" id="{9689FDF7-0B9A-475E-ADDB-DF3FAABC7BC3}"/>
              </a:ext>
            </a:extLst>
          </p:cNvPr>
          <p:cNvCxnSpPr>
            <a:cxnSpLocks/>
          </p:cNvCxnSpPr>
          <p:nvPr/>
        </p:nvCxnSpPr>
        <p:spPr>
          <a:xfrm flipH="1">
            <a:off x="5567440" y="2755465"/>
            <a:ext cx="534635" cy="50106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211">
            <a:extLst>
              <a:ext uri="{FF2B5EF4-FFF2-40B4-BE49-F238E27FC236}">
                <a16:creationId xmlns:a16="http://schemas.microsoft.com/office/drawing/2014/main" id="{3E296701-5365-4C17-89DC-E5F74FDE7D53}"/>
              </a:ext>
            </a:extLst>
          </p:cNvPr>
          <p:cNvCxnSpPr>
            <a:cxnSpLocks/>
          </p:cNvCxnSpPr>
          <p:nvPr/>
        </p:nvCxnSpPr>
        <p:spPr>
          <a:xfrm>
            <a:off x="6095711" y="2759477"/>
            <a:ext cx="1516182" cy="47451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214">
            <a:extLst>
              <a:ext uri="{FF2B5EF4-FFF2-40B4-BE49-F238E27FC236}">
                <a16:creationId xmlns:a16="http://schemas.microsoft.com/office/drawing/2014/main" id="{F819FABA-278D-4092-A8BF-E275102AF6F0}"/>
              </a:ext>
            </a:extLst>
          </p:cNvPr>
          <p:cNvCxnSpPr>
            <a:cxnSpLocks/>
          </p:cNvCxnSpPr>
          <p:nvPr/>
        </p:nvCxnSpPr>
        <p:spPr>
          <a:xfrm>
            <a:off x="6095713" y="2757075"/>
            <a:ext cx="3078665" cy="48855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217">
            <a:extLst>
              <a:ext uri="{FF2B5EF4-FFF2-40B4-BE49-F238E27FC236}">
                <a16:creationId xmlns:a16="http://schemas.microsoft.com/office/drawing/2014/main" id="{AE091B36-5CC8-46AD-A714-337DD860D4F0}"/>
              </a:ext>
            </a:extLst>
          </p:cNvPr>
          <p:cNvCxnSpPr/>
          <p:nvPr/>
        </p:nvCxnSpPr>
        <p:spPr>
          <a:xfrm>
            <a:off x="4328538" y="1948608"/>
            <a:ext cx="1389590" cy="13931"/>
          </a:xfrm>
          <a:prstGeom prst="straightConnector1">
            <a:avLst/>
          </a:prstGeom>
          <a:ln w="50800">
            <a:solidFill>
              <a:srgbClr val="0000DC"/>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4" name="TextBox 35">
            <a:extLst>
              <a:ext uri="{FF2B5EF4-FFF2-40B4-BE49-F238E27FC236}">
                <a16:creationId xmlns:a16="http://schemas.microsoft.com/office/drawing/2014/main" id="{BBC0629C-1953-48E6-8923-B46D6CC05F90}"/>
              </a:ext>
            </a:extLst>
          </p:cNvPr>
          <p:cNvSpPr txBox="1"/>
          <p:nvPr/>
        </p:nvSpPr>
        <p:spPr>
          <a:xfrm>
            <a:off x="2363698" y="3551992"/>
            <a:ext cx="2112833" cy="923330"/>
          </a:xfrm>
          <a:prstGeom prst="rect">
            <a:avLst/>
          </a:prstGeom>
          <a:noFill/>
        </p:spPr>
        <p:txBody>
          <a:bodyPr wrap="square" rtlCol="0">
            <a:spAutoFit/>
          </a:bodyPr>
          <a:lstStyle/>
          <a:p>
            <a:pPr>
              <a:buClr>
                <a:srgbClr val="000000"/>
              </a:buClr>
            </a:pPr>
            <a:r>
              <a:rPr lang="en-US" kern="0" dirty="0">
                <a:solidFill>
                  <a:srgbClr val="FF0000"/>
                </a:solidFill>
                <a:latin typeface="Courier" charset="0"/>
                <a:ea typeface="Courier" charset="0"/>
                <a:cs typeface="Courier" charset="0"/>
                <a:sym typeface="Arial"/>
              </a:rPr>
              <a:t>A</a:t>
            </a:r>
            <a:r>
              <a:rPr lang="en-US" kern="0" dirty="0">
                <a:solidFill>
                  <a:srgbClr val="FFC000">
                    <a:lumMod val="60000"/>
                    <a:lumOff val="40000"/>
                  </a:srgbClr>
                </a:solidFill>
                <a:latin typeface="Courier" charset="0"/>
                <a:ea typeface="Courier" charset="0"/>
                <a:cs typeface="Courier" charset="0"/>
                <a:sym typeface="Arial"/>
              </a:rPr>
              <a:t>G</a:t>
            </a:r>
            <a:r>
              <a:rPr lang="en-US" kern="0" dirty="0">
                <a:solidFill>
                  <a:srgbClr val="00B050"/>
                </a:solidFill>
                <a:latin typeface="Courier" charset="0"/>
                <a:ea typeface="Courier" charset="0"/>
                <a:cs typeface="Courier" charset="0"/>
                <a:sym typeface="Arial"/>
              </a:rPr>
              <a:t>T</a:t>
            </a:r>
            <a:r>
              <a:rPr lang="en-US" kern="0" dirty="0">
                <a:solidFill>
                  <a:srgbClr val="FF0000"/>
                </a:solidFill>
                <a:latin typeface="Courier" charset="0"/>
                <a:ea typeface="Courier" charset="0"/>
                <a:cs typeface="Courier" charset="0"/>
                <a:sym typeface="Arial"/>
              </a:rPr>
              <a:t>AA</a:t>
            </a:r>
            <a:r>
              <a:rPr lang="en-US" kern="0" dirty="0">
                <a:solidFill>
                  <a:srgbClr val="00B050"/>
                </a:solidFill>
                <a:latin typeface="Courier" charset="0"/>
                <a:ea typeface="Courier" charset="0"/>
                <a:cs typeface="Courier" charset="0"/>
                <a:sym typeface="Arial"/>
              </a:rPr>
              <a:t>T</a:t>
            </a:r>
            <a:r>
              <a:rPr lang="en-US" kern="0" dirty="0">
                <a:solidFill>
                  <a:srgbClr val="FF0000"/>
                </a:solidFill>
                <a:latin typeface="Courier" charset="0"/>
                <a:ea typeface="Courier" charset="0"/>
                <a:cs typeface="Courier" charset="0"/>
                <a:sym typeface="Arial"/>
              </a:rPr>
              <a:t>A</a:t>
            </a:r>
            <a:r>
              <a:rPr lang="en-US" kern="0" dirty="0">
                <a:solidFill>
                  <a:srgbClr val="00B050"/>
                </a:solidFill>
                <a:latin typeface="Courier" charset="0"/>
                <a:ea typeface="Courier" charset="0"/>
                <a:cs typeface="Courier" charset="0"/>
                <a:sym typeface="Arial"/>
              </a:rPr>
              <a:t>T</a:t>
            </a:r>
            <a:r>
              <a:rPr lang="en-US" kern="0" dirty="0">
                <a:solidFill>
                  <a:srgbClr val="FFC000">
                    <a:lumMod val="60000"/>
                    <a:lumOff val="40000"/>
                  </a:srgbClr>
                </a:solidFill>
                <a:latin typeface="Courier" charset="0"/>
                <a:ea typeface="Courier" charset="0"/>
                <a:cs typeface="Courier" charset="0"/>
                <a:sym typeface="Arial"/>
              </a:rPr>
              <a:t>G</a:t>
            </a:r>
            <a:r>
              <a:rPr lang="en-US" kern="0" dirty="0">
                <a:solidFill>
                  <a:srgbClr val="0070C0"/>
                </a:solidFill>
                <a:latin typeface="Courier" charset="0"/>
                <a:ea typeface="Courier" charset="0"/>
                <a:cs typeface="Courier" charset="0"/>
                <a:sym typeface="Arial"/>
              </a:rPr>
              <a:t>CC</a:t>
            </a:r>
            <a:r>
              <a:rPr lang="en-US" kern="0" dirty="0">
                <a:solidFill>
                  <a:srgbClr val="00B050"/>
                </a:solidFill>
                <a:latin typeface="Courier" charset="0"/>
                <a:ea typeface="Courier" charset="0"/>
                <a:cs typeface="Courier" charset="0"/>
                <a:sym typeface="Arial"/>
              </a:rPr>
              <a:t>T</a:t>
            </a:r>
          </a:p>
          <a:p>
            <a:pPr>
              <a:buClr>
                <a:srgbClr val="000000"/>
              </a:buClr>
            </a:pPr>
            <a:r>
              <a:rPr lang="en-US" kern="0" dirty="0">
                <a:solidFill>
                  <a:srgbClr val="FF0000"/>
                </a:solidFill>
                <a:latin typeface="Courier" charset="0"/>
                <a:ea typeface="Courier" charset="0"/>
                <a:cs typeface="Courier" charset="0"/>
                <a:sym typeface="Arial"/>
              </a:rPr>
              <a:t>A</a:t>
            </a:r>
            <a:r>
              <a:rPr lang="en-US" kern="0" dirty="0">
                <a:solidFill>
                  <a:srgbClr val="0070C0"/>
                </a:solidFill>
                <a:latin typeface="Courier" charset="0"/>
                <a:ea typeface="Courier" charset="0"/>
                <a:cs typeface="Courier" charset="0"/>
                <a:sym typeface="Arial"/>
              </a:rPr>
              <a:t>CC</a:t>
            </a:r>
            <a:r>
              <a:rPr lang="en-US" kern="0" dirty="0">
                <a:solidFill>
                  <a:srgbClr val="FF0000"/>
                </a:solidFill>
                <a:latin typeface="Courier" charset="0"/>
                <a:ea typeface="Courier" charset="0"/>
                <a:cs typeface="Courier" charset="0"/>
                <a:sym typeface="Arial"/>
              </a:rPr>
              <a:t>AA</a:t>
            </a:r>
            <a:r>
              <a:rPr lang="en-US" kern="0" dirty="0">
                <a:solidFill>
                  <a:srgbClr val="00B050"/>
                </a:solidFill>
                <a:latin typeface="Courier" charset="0"/>
                <a:ea typeface="Courier" charset="0"/>
                <a:cs typeface="Courier" charset="0"/>
                <a:sym typeface="Arial"/>
              </a:rPr>
              <a:t>T</a:t>
            </a:r>
            <a:r>
              <a:rPr lang="en-US" kern="0" dirty="0">
                <a:solidFill>
                  <a:srgbClr val="FF0000"/>
                </a:solidFill>
                <a:latin typeface="Courier" charset="0"/>
                <a:ea typeface="Courier" charset="0"/>
                <a:cs typeface="Courier" charset="0"/>
                <a:sym typeface="Arial"/>
              </a:rPr>
              <a:t>A</a:t>
            </a:r>
            <a:r>
              <a:rPr lang="en-US" kern="0" dirty="0">
                <a:solidFill>
                  <a:srgbClr val="00B050"/>
                </a:solidFill>
                <a:latin typeface="Courier" charset="0"/>
                <a:ea typeface="Courier" charset="0"/>
                <a:cs typeface="Courier" charset="0"/>
                <a:sym typeface="Arial"/>
              </a:rPr>
              <a:t>T</a:t>
            </a:r>
            <a:r>
              <a:rPr lang="en-US" kern="0" dirty="0">
                <a:solidFill>
                  <a:srgbClr val="FF0000"/>
                </a:solidFill>
                <a:latin typeface="Courier" charset="0"/>
                <a:ea typeface="Courier" charset="0"/>
                <a:cs typeface="Courier" charset="0"/>
                <a:sym typeface="Arial"/>
              </a:rPr>
              <a:t>AA</a:t>
            </a:r>
            <a:r>
              <a:rPr lang="en-US" kern="0" dirty="0">
                <a:solidFill>
                  <a:srgbClr val="0070C0"/>
                </a:solidFill>
                <a:latin typeface="Courier" charset="0"/>
                <a:ea typeface="Courier" charset="0"/>
                <a:cs typeface="Courier" charset="0"/>
                <a:sym typeface="Arial"/>
              </a:rPr>
              <a:t>C</a:t>
            </a:r>
            <a:r>
              <a:rPr lang="en-US" kern="0" dirty="0">
                <a:solidFill>
                  <a:srgbClr val="00B050"/>
                </a:solidFill>
                <a:latin typeface="Courier" charset="0"/>
                <a:ea typeface="Courier" charset="0"/>
                <a:cs typeface="Courier" charset="0"/>
                <a:sym typeface="Arial"/>
              </a:rPr>
              <a:t>T</a:t>
            </a:r>
          </a:p>
          <a:p>
            <a:pPr>
              <a:buClr>
                <a:srgbClr val="000000"/>
              </a:buClr>
            </a:pPr>
            <a:r>
              <a:rPr lang="en-US" kern="0" dirty="0">
                <a:solidFill>
                  <a:srgbClr val="FF0000"/>
                </a:solidFill>
                <a:latin typeface="Courier" charset="0"/>
                <a:ea typeface="Courier" charset="0"/>
                <a:cs typeface="Courier" charset="0"/>
                <a:sym typeface="Arial"/>
              </a:rPr>
              <a:t>A</a:t>
            </a:r>
            <a:r>
              <a:rPr lang="en-US" kern="0" dirty="0">
                <a:solidFill>
                  <a:srgbClr val="FFC000">
                    <a:lumMod val="60000"/>
                    <a:lumOff val="40000"/>
                  </a:srgbClr>
                </a:solidFill>
                <a:latin typeface="Courier" charset="0"/>
                <a:ea typeface="Courier" charset="0"/>
                <a:cs typeface="Courier" charset="0"/>
                <a:sym typeface="Arial"/>
              </a:rPr>
              <a:t>G</a:t>
            </a:r>
            <a:r>
              <a:rPr lang="en-US" kern="0" dirty="0">
                <a:solidFill>
                  <a:srgbClr val="000000"/>
                </a:solidFill>
                <a:latin typeface="Courier" charset="0"/>
                <a:ea typeface="Courier" charset="0"/>
                <a:cs typeface="Courier" charset="0"/>
                <a:sym typeface="Arial"/>
              </a:rPr>
              <a:t>-</a:t>
            </a:r>
            <a:r>
              <a:rPr lang="en-US" kern="0" dirty="0">
                <a:solidFill>
                  <a:srgbClr val="FF0000"/>
                </a:solidFill>
                <a:latin typeface="Courier" charset="0"/>
                <a:ea typeface="Courier" charset="0"/>
                <a:cs typeface="Courier" charset="0"/>
                <a:sym typeface="Arial"/>
              </a:rPr>
              <a:t>A</a:t>
            </a:r>
            <a:r>
              <a:rPr lang="en-US" kern="0" dirty="0">
                <a:solidFill>
                  <a:srgbClr val="0070C0"/>
                </a:solidFill>
                <a:latin typeface="Courier" charset="0"/>
                <a:ea typeface="Courier" charset="0"/>
                <a:cs typeface="Courier" charset="0"/>
                <a:sym typeface="Arial"/>
              </a:rPr>
              <a:t>CC</a:t>
            </a:r>
            <a:r>
              <a:rPr lang="en-US" kern="0" dirty="0">
                <a:solidFill>
                  <a:srgbClr val="FF0000"/>
                </a:solidFill>
                <a:latin typeface="Courier" charset="0"/>
                <a:ea typeface="Courier" charset="0"/>
                <a:cs typeface="Courier" charset="0"/>
                <a:sym typeface="Arial"/>
              </a:rPr>
              <a:t>A</a:t>
            </a:r>
            <a:r>
              <a:rPr lang="en-US" kern="0" dirty="0">
                <a:solidFill>
                  <a:srgbClr val="00B050"/>
                </a:solidFill>
                <a:latin typeface="Courier" charset="0"/>
                <a:ea typeface="Courier" charset="0"/>
                <a:cs typeface="Courier" charset="0"/>
                <a:sym typeface="Arial"/>
              </a:rPr>
              <a:t>T</a:t>
            </a:r>
            <a:r>
              <a:rPr lang="en-US" kern="0" dirty="0">
                <a:solidFill>
                  <a:srgbClr val="FF0000"/>
                </a:solidFill>
                <a:latin typeface="Courier" charset="0"/>
                <a:ea typeface="Courier" charset="0"/>
                <a:cs typeface="Courier" charset="0"/>
                <a:sym typeface="Arial"/>
              </a:rPr>
              <a:t>A</a:t>
            </a:r>
            <a:r>
              <a:rPr lang="en-US" kern="0" dirty="0">
                <a:solidFill>
                  <a:srgbClr val="00B050"/>
                </a:solidFill>
                <a:latin typeface="Courier" charset="0"/>
                <a:ea typeface="Courier" charset="0"/>
                <a:cs typeface="Courier" charset="0"/>
                <a:sym typeface="Arial"/>
              </a:rPr>
              <a:t>T</a:t>
            </a:r>
            <a:r>
              <a:rPr lang="en-US" kern="0" dirty="0">
                <a:solidFill>
                  <a:srgbClr val="FFC000">
                    <a:lumMod val="60000"/>
                    <a:lumOff val="40000"/>
                  </a:srgbClr>
                </a:solidFill>
                <a:latin typeface="Courier" charset="0"/>
                <a:ea typeface="Courier" charset="0"/>
                <a:cs typeface="Courier" charset="0"/>
                <a:sym typeface="Arial"/>
              </a:rPr>
              <a:t>G</a:t>
            </a:r>
            <a:r>
              <a:rPr lang="en-US" kern="0" dirty="0">
                <a:solidFill>
                  <a:srgbClr val="000000"/>
                </a:solidFill>
                <a:latin typeface="Courier" charset="0"/>
                <a:ea typeface="Courier" charset="0"/>
                <a:cs typeface="Courier" charset="0"/>
                <a:sym typeface="Arial"/>
              </a:rPr>
              <a:t>-</a:t>
            </a:r>
            <a:r>
              <a:rPr lang="en-US" kern="0" dirty="0">
                <a:solidFill>
                  <a:srgbClr val="0070C0"/>
                </a:solidFill>
                <a:latin typeface="Courier" charset="0"/>
                <a:ea typeface="Courier" charset="0"/>
                <a:cs typeface="Courier" charset="0"/>
                <a:sym typeface="Arial"/>
              </a:rPr>
              <a:t>C</a:t>
            </a:r>
            <a:r>
              <a:rPr lang="en-US" kern="0" dirty="0">
                <a:solidFill>
                  <a:srgbClr val="00B050"/>
                </a:solidFill>
                <a:latin typeface="Courier" charset="0"/>
                <a:ea typeface="Courier" charset="0"/>
                <a:cs typeface="Courier" charset="0"/>
                <a:sym typeface="Arial"/>
              </a:rPr>
              <a:t>T</a:t>
            </a:r>
          </a:p>
        </p:txBody>
      </p:sp>
      <p:sp>
        <p:nvSpPr>
          <p:cNvPr id="125" name="TextBox 107">
            <a:extLst>
              <a:ext uri="{FF2B5EF4-FFF2-40B4-BE49-F238E27FC236}">
                <a16:creationId xmlns:a16="http://schemas.microsoft.com/office/drawing/2014/main" id="{EA74579D-E89F-4355-B5E0-1A88DB436272}"/>
              </a:ext>
            </a:extLst>
          </p:cNvPr>
          <p:cNvSpPr txBox="1"/>
          <p:nvPr/>
        </p:nvSpPr>
        <p:spPr>
          <a:xfrm>
            <a:off x="4777117" y="4636021"/>
            <a:ext cx="1350050" cy="523220"/>
          </a:xfrm>
          <a:prstGeom prst="rect">
            <a:avLst/>
          </a:prstGeom>
          <a:noFill/>
        </p:spPr>
        <p:txBody>
          <a:bodyPr wrap="none" rtlCol="0">
            <a:spAutoFit/>
          </a:bodyPr>
          <a:lstStyle/>
          <a:p>
            <a:pPr>
              <a:buClr>
                <a:srgbClr val="000000"/>
              </a:buClr>
              <a:buFont typeface="Arial"/>
              <a:buNone/>
            </a:pPr>
            <a:r>
              <a:rPr lang="cs-CZ" sz="1400" b="1" kern="0" dirty="0">
                <a:latin typeface="Calibri Light" charset="0"/>
                <a:ea typeface="Calibri Light" charset="0"/>
                <a:cs typeface="Calibri Light" charset="0"/>
                <a:sym typeface="Arial"/>
              </a:rPr>
              <a:t>chromozomální </a:t>
            </a:r>
          </a:p>
          <a:p>
            <a:pPr algn="ctr">
              <a:buClr>
                <a:srgbClr val="000000"/>
              </a:buClr>
              <a:buFont typeface="Arial"/>
              <a:buNone/>
            </a:pPr>
            <a:r>
              <a:rPr lang="cs-CZ" sz="1400" b="1" kern="0" dirty="0">
                <a:latin typeface="Calibri Light" charset="0"/>
                <a:ea typeface="Calibri Light" charset="0"/>
                <a:cs typeface="Calibri Light" charset="0"/>
                <a:sym typeface="Arial"/>
              </a:rPr>
              <a:t>abnormality</a:t>
            </a:r>
            <a:endParaRPr lang="en-US" sz="1400" b="1" kern="0" dirty="0">
              <a:latin typeface="Calibri Light" charset="0"/>
              <a:ea typeface="Calibri Light" charset="0"/>
              <a:cs typeface="Calibri Light" charset="0"/>
              <a:sym typeface="Arial"/>
            </a:endParaRPr>
          </a:p>
        </p:txBody>
      </p:sp>
      <p:sp>
        <p:nvSpPr>
          <p:cNvPr id="5" name="TextovéPole 4">
            <a:extLst>
              <a:ext uri="{FF2B5EF4-FFF2-40B4-BE49-F238E27FC236}">
                <a16:creationId xmlns:a16="http://schemas.microsoft.com/office/drawing/2014/main" id="{571C8466-FA29-57A5-BC15-45F881731AF6}"/>
              </a:ext>
            </a:extLst>
          </p:cNvPr>
          <p:cNvSpPr txBox="1"/>
          <p:nvPr/>
        </p:nvSpPr>
        <p:spPr>
          <a:xfrm>
            <a:off x="4567021" y="5239374"/>
            <a:ext cx="22850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1200">
                <a:cs typeface="Arial"/>
              </a:rPr>
              <a:t>Chráněno užitným vzorem (PUV 2020-37316)</a:t>
            </a:r>
            <a:endParaRPr lang="cs-CZ" sz="1200" err="1"/>
          </a:p>
        </p:txBody>
      </p:sp>
    </p:spTree>
    <p:extLst>
      <p:ext uri="{BB962C8B-B14F-4D97-AF65-F5344CB8AC3E}">
        <p14:creationId xmlns:p14="http://schemas.microsoft.com/office/powerpoint/2010/main" val="2908944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DA80625-B353-4043-8617-F64A95B92204}"/>
              </a:ext>
            </a:extLst>
          </p:cNvPr>
          <p:cNvPicPr>
            <a:picLocks noChangeAspect="1"/>
          </p:cNvPicPr>
          <p:nvPr/>
        </p:nvPicPr>
        <p:blipFill>
          <a:blip r:embed="rId3"/>
          <a:stretch>
            <a:fillRect/>
          </a:stretch>
        </p:blipFill>
        <p:spPr>
          <a:xfrm>
            <a:off x="2717737" y="0"/>
            <a:ext cx="6756525" cy="6858000"/>
          </a:xfrm>
          <a:prstGeom prst="rect">
            <a:avLst/>
          </a:prstGeom>
        </p:spPr>
      </p:pic>
    </p:spTree>
    <p:extLst>
      <p:ext uri="{BB962C8B-B14F-4D97-AF65-F5344CB8AC3E}">
        <p14:creationId xmlns:p14="http://schemas.microsoft.com/office/powerpoint/2010/main" val="2889780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F73C50C-0E19-48F5-A16F-4504504EECA5}"/>
              </a:ext>
            </a:extLst>
          </p:cNvPr>
          <p:cNvSpPr>
            <a:spLocks noGrp="1"/>
          </p:cNvSpPr>
          <p:nvPr>
            <p:ph type="ftr" sz="quarter" idx="10"/>
          </p:nvPr>
        </p:nvSpPr>
        <p:spPr/>
        <p:txBody>
          <a:bodyPr/>
          <a:lstStyle/>
          <a:p>
            <a:r>
              <a:rPr lang="cs-CZ"/>
              <a:t>MUNI Innovation Award 2023</a:t>
            </a:r>
            <a:endParaRPr lang="cs-CZ" dirty="0"/>
          </a:p>
        </p:txBody>
      </p:sp>
      <p:sp>
        <p:nvSpPr>
          <p:cNvPr id="3" name="Zástupný symbol pro číslo snímku 2">
            <a:extLst>
              <a:ext uri="{FF2B5EF4-FFF2-40B4-BE49-F238E27FC236}">
                <a16:creationId xmlns:a16="http://schemas.microsoft.com/office/drawing/2014/main" id="{07E0D8E4-D475-4A7E-A8F7-C0F68F512DA2}"/>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4" name="Nadpis 3">
            <a:extLst>
              <a:ext uri="{FF2B5EF4-FFF2-40B4-BE49-F238E27FC236}">
                <a16:creationId xmlns:a16="http://schemas.microsoft.com/office/drawing/2014/main" id="{16C66ADE-CA05-4735-8339-3CBAF64B930F}"/>
              </a:ext>
            </a:extLst>
          </p:cNvPr>
          <p:cNvSpPr>
            <a:spLocks noGrp="1"/>
          </p:cNvSpPr>
          <p:nvPr>
            <p:ph type="title"/>
          </p:nvPr>
        </p:nvSpPr>
        <p:spPr>
          <a:xfrm>
            <a:off x="3203448" y="180689"/>
            <a:ext cx="10515600" cy="1325563"/>
          </a:xfrm>
        </p:spPr>
        <p:txBody>
          <a:bodyPr/>
          <a:lstStyle/>
          <a:p>
            <a:r>
              <a:rPr lang="cs-CZ" b="1" dirty="0">
                <a:solidFill>
                  <a:srgbClr val="C00000"/>
                </a:solidFill>
              </a:rPr>
              <a:t>Nově vytvořený software</a:t>
            </a:r>
          </a:p>
        </p:txBody>
      </p:sp>
      <p:pic>
        <p:nvPicPr>
          <p:cNvPr id="6" name="Obrázek 5">
            <a:extLst>
              <a:ext uri="{FF2B5EF4-FFF2-40B4-BE49-F238E27FC236}">
                <a16:creationId xmlns:a16="http://schemas.microsoft.com/office/drawing/2014/main" id="{7430C2D4-8EA3-46C3-9971-B6833531839A}"/>
              </a:ext>
            </a:extLst>
          </p:cNvPr>
          <p:cNvPicPr>
            <a:picLocks noChangeAspect="1"/>
          </p:cNvPicPr>
          <p:nvPr/>
        </p:nvPicPr>
        <p:blipFill>
          <a:blip r:embed="rId3"/>
          <a:stretch>
            <a:fillRect/>
          </a:stretch>
        </p:blipFill>
        <p:spPr>
          <a:xfrm>
            <a:off x="2006198" y="1422399"/>
            <a:ext cx="8182466" cy="3839499"/>
          </a:xfrm>
          <a:prstGeom prst="rect">
            <a:avLst/>
          </a:prstGeom>
        </p:spPr>
      </p:pic>
      <p:pic>
        <p:nvPicPr>
          <p:cNvPr id="8" name="Obrázek 7">
            <a:extLst>
              <a:ext uri="{FF2B5EF4-FFF2-40B4-BE49-F238E27FC236}">
                <a16:creationId xmlns:a16="http://schemas.microsoft.com/office/drawing/2014/main" id="{61D47A59-4A55-4FAE-AE65-BC326AC74A5F}"/>
              </a:ext>
            </a:extLst>
          </p:cNvPr>
          <p:cNvPicPr>
            <a:picLocks noChangeAspect="1"/>
          </p:cNvPicPr>
          <p:nvPr/>
        </p:nvPicPr>
        <p:blipFill>
          <a:blip r:embed="rId4"/>
          <a:stretch>
            <a:fillRect/>
          </a:stretch>
        </p:blipFill>
        <p:spPr>
          <a:xfrm>
            <a:off x="2596410" y="4085968"/>
            <a:ext cx="6363093" cy="2061380"/>
          </a:xfrm>
          <a:prstGeom prst="rect">
            <a:avLst/>
          </a:prstGeom>
        </p:spPr>
      </p:pic>
      <p:pic>
        <p:nvPicPr>
          <p:cNvPr id="7" name="Obrázek 6">
            <a:extLst>
              <a:ext uri="{FF2B5EF4-FFF2-40B4-BE49-F238E27FC236}">
                <a16:creationId xmlns:a16="http://schemas.microsoft.com/office/drawing/2014/main" id="{6F8ECE1C-1688-4873-BFA3-3213DA2AA378}"/>
              </a:ext>
            </a:extLst>
          </p:cNvPr>
          <p:cNvPicPr>
            <a:picLocks noChangeAspect="1"/>
          </p:cNvPicPr>
          <p:nvPr/>
        </p:nvPicPr>
        <p:blipFill>
          <a:blip r:embed="rId5"/>
          <a:stretch>
            <a:fillRect/>
          </a:stretch>
        </p:blipFill>
        <p:spPr>
          <a:xfrm>
            <a:off x="3808132" y="2391702"/>
            <a:ext cx="6825006" cy="2490357"/>
          </a:xfrm>
          <a:prstGeom prst="rect">
            <a:avLst/>
          </a:prstGeom>
        </p:spPr>
      </p:pic>
    </p:spTree>
    <p:extLst>
      <p:ext uri="{BB962C8B-B14F-4D97-AF65-F5344CB8AC3E}">
        <p14:creationId xmlns:p14="http://schemas.microsoft.com/office/powerpoint/2010/main" val="137052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593767" y="77329"/>
            <a:ext cx="6962659" cy="1325563"/>
          </a:xfrm>
        </p:spPr>
        <p:txBody>
          <a:bodyPr rtlCol="0"/>
          <a:lstStyle/>
          <a:p>
            <a:pPr algn="ctr" rtl="0"/>
            <a:r>
              <a:rPr lang="cs-CZ" b="1" dirty="0">
                <a:solidFill>
                  <a:srgbClr val="C00000"/>
                </a:solidFill>
              </a:rPr>
              <a:t>Lidský genom</a:t>
            </a:r>
          </a:p>
        </p:txBody>
      </p:sp>
      <p:sp>
        <p:nvSpPr>
          <p:cNvPr id="2" name="Zástupný symbol pro obsah 1"/>
          <p:cNvSpPr>
            <a:spLocks noGrp="1"/>
          </p:cNvSpPr>
          <p:nvPr>
            <p:ph idx="1"/>
          </p:nvPr>
        </p:nvSpPr>
        <p:spPr>
          <a:xfrm>
            <a:off x="1220472" y="1600200"/>
            <a:ext cx="4515489" cy="1900808"/>
          </a:xfrm>
        </p:spPr>
        <p:txBody>
          <a:bodyPr>
            <a:normAutofit/>
          </a:bodyPr>
          <a:lstStyle/>
          <a:p>
            <a:r>
              <a:rPr lang="cs-CZ" dirty="0"/>
              <a:t>Jaderný genom</a:t>
            </a:r>
            <a:br>
              <a:rPr lang="cs-CZ" dirty="0"/>
            </a:br>
            <a:r>
              <a:rPr lang="cs-CZ" dirty="0">
                <a:solidFill>
                  <a:srgbClr val="C00000"/>
                </a:solidFill>
              </a:rPr>
              <a:t>46 chromozomů</a:t>
            </a:r>
            <a:r>
              <a:rPr lang="cs-CZ" dirty="0"/>
              <a:t>:</a:t>
            </a:r>
          </a:p>
          <a:p>
            <a:pPr lvl="1"/>
            <a:r>
              <a:rPr lang="cs-CZ" dirty="0"/>
              <a:t>22 párů chromozomů </a:t>
            </a:r>
            <a:br>
              <a:rPr lang="cs-CZ" dirty="0"/>
            </a:br>
            <a:r>
              <a:rPr lang="cs-CZ" dirty="0"/>
              <a:t>+ pohlavní chromozomy </a:t>
            </a:r>
            <a:br>
              <a:rPr lang="cs-CZ" dirty="0"/>
            </a:br>
            <a:r>
              <a:rPr lang="cs-CZ" dirty="0"/>
              <a:t>XX (žena) nebo XY (muž)</a:t>
            </a:r>
          </a:p>
        </p:txBody>
      </p:sp>
      <p:pic>
        <p:nvPicPr>
          <p:cNvPr id="5122" name="Picture 2" descr="Image result for 23 chromosome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97" y="3674730"/>
            <a:ext cx="3183750" cy="2522673"/>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5"/>
          <p:cNvSpPr txBox="1">
            <a:spLocks/>
          </p:cNvSpPr>
          <p:nvPr/>
        </p:nvSpPr>
        <p:spPr>
          <a:xfrm>
            <a:off x="6487085" y="4616507"/>
            <a:ext cx="2221773" cy="936104"/>
          </a:xfrm>
          <a:prstGeom prst="rect">
            <a:avLst/>
          </a:prstGeom>
        </p:spPr>
        <p:txBody>
          <a:bodyPr vert="horz" lIns="121899" tIns="60949" rIns="121899" bIns="60949" rtlCol="0">
            <a:norm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indent="0" algn="ctr">
              <a:lnSpc>
                <a:spcPct val="120000"/>
              </a:lnSpc>
              <a:spcBef>
                <a:spcPts val="0"/>
              </a:spcBef>
              <a:buClr>
                <a:srgbClr val="89C01C">
                  <a:lumMod val="75000"/>
                </a:srgbClr>
              </a:buClr>
              <a:buNone/>
            </a:pPr>
            <a:r>
              <a:rPr lang="cs-CZ" sz="1500" dirty="0">
                <a:solidFill>
                  <a:srgbClr val="000000"/>
                </a:solidFill>
                <a:latin typeface="Constantia"/>
              </a:rPr>
              <a:t>kapradina </a:t>
            </a:r>
            <a:r>
              <a:rPr lang="cs-CZ" sz="1500" dirty="0" err="1">
                <a:solidFill>
                  <a:srgbClr val="000000"/>
                </a:solidFill>
                <a:latin typeface="Constantia"/>
              </a:rPr>
              <a:t>Hadilka</a:t>
            </a:r>
            <a:r>
              <a:rPr lang="cs-CZ" sz="1500" dirty="0">
                <a:solidFill>
                  <a:srgbClr val="000000"/>
                </a:solidFill>
                <a:latin typeface="Constantia"/>
              </a:rPr>
              <a:t> </a:t>
            </a:r>
            <a:r>
              <a:rPr lang="cs-CZ" sz="1500" i="1" dirty="0">
                <a:solidFill>
                  <a:srgbClr val="000000"/>
                </a:solidFill>
                <a:latin typeface="Constantia"/>
              </a:rPr>
              <a:t>(</a:t>
            </a:r>
            <a:r>
              <a:rPr lang="cs-CZ" sz="1500" i="1" dirty="0" err="1">
                <a:solidFill>
                  <a:srgbClr val="000000"/>
                </a:solidFill>
                <a:latin typeface="Constantia"/>
              </a:rPr>
              <a:t>Ophioglossum</a:t>
            </a:r>
            <a:r>
              <a:rPr lang="cs-CZ" sz="1500" i="1" dirty="0">
                <a:solidFill>
                  <a:srgbClr val="000000"/>
                </a:solidFill>
                <a:latin typeface="Constantia"/>
              </a:rPr>
              <a:t>)</a:t>
            </a:r>
          </a:p>
          <a:p>
            <a:pPr marL="0" indent="0" algn="ctr">
              <a:lnSpc>
                <a:spcPct val="120000"/>
              </a:lnSpc>
              <a:spcBef>
                <a:spcPts val="0"/>
              </a:spcBef>
              <a:buClr>
                <a:srgbClr val="89C01C">
                  <a:lumMod val="75000"/>
                </a:srgbClr>
              </a:buClr>
              <a:buNone/>
            </a:pPr>
            <a:r>
              <a:rPr lang="cs-CZ" sz="1500" dirty="0">
                <a:solidFill>
                  <a:srgbClr val="000000"/>
                </a:solidFill>
                <a:latin typeface="Constantia"/>
              </a:rPr>
              <a:t>- až 1260 chromozomů</a:t>
            </a:r>
          </a:p>
        </p:txBody>
      </p:sp>
      <p:pic>
        <p:nvPicPr>
          <p:cNvPr id="5124" name="Picture 4" descr="Ophioglossum close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1325" y="1600200"/>
            <a:ext cx="2207533" cy="294429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rosophila melanogaster - side (ak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8094" y="751318"/>
            <a:ext cx="1707179" cy="1325722"/>
          </a:xfrm>
          <a:prstGeom prst="rect">
            <a:avLst/>
          </a:prstGeom>
          <a:noFill/>
          <a:extLst>
            <a:ext uri="{909E8E84-426E-40DD-AFC4-6F175D3DCCD1}">
              <a14:hiddenFill xmlns:a14="http://schemas.microsoft.com/office/drawing/2010/main">
                <a:solidFill>
                  <a:srgbClr val="FFFFFF"/>
                </a:solidFill>
              </a14:hiddenFill>
            </a:ext>
          </a:extLst>
        </p:spPr>
      </p:pic>
      <p:sp>
        <p:nvSpPr>
          <p:cNvPr id="10" name="Zástupný symbol pro obsah 5"/>
          <p:cNvSpPr txBox="1">
            <a:spLocks/>
          </p:cNvSpPr>
          <p:nvPr/>
        </p:nvSpPr>
        <p:spPr>
          <a:xfrm>
            <a:off x="9121849" y="2161721"/>
            <a:ext cx="2210460" cy="885824"/>
          </a:xfrm>
          <a:prstGeom prst="rect">
            <a:avLst/>
          </a:prstGeom>
        </p:spPr>
        <p:txBody>
          <a:bodyPr vert="horz" lIns="121899" tIns="60949" rIns="121899" bIns="60949" rtlCol="0">
            <a:normAutofit fontScale="92500" lnSpcReduction="10000"/>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indent="0" algn="ctr">
              <a:lnSpc>
                <a:spcPct val="120000"/>
              </a:lnSpc>
              <a:spcBef>
                <a:spcPts val="0"/>
              </a:spcBef>
              <a:buClr>
                <a:srgbClr val="89C01C">
                  <a:lumMod val="75000"/>
                </a:srgbClr>
              </a:buClr>
              <a:buNone/>
            </a:pPr>
            <a:r>
              <a:rPr lang="cs-CZ" sz="1600" dirty="0">
                <a:solidFill>
                  <a:srgbClr val="000000"/>
                </a:solidFill>
                <a:latin typeface="Constantia"/>
              </a:rPr>
              <a:t>octomilka </a:t>
            </a:r>
            <a:r>
              <a:rPr lang="cs-CZ" sz="1600" i="1" dirty="0">
                <a:solidFill>
                  <a:srgbClr val="000000"/>
                </a:solidFill>
                <a:latin typeface="Constantia"/>
              </a:rPr>
              <a:t>(</a:t>
            </a:r>
            <a:r>
              <a:rPr lang="cs-CZ" sz="1600" i="1" dirty="0" err="1">
                <a:solidFill>
                  <a:srgbClr val="000000"/>
                </a:solidFill>
                <a:latin typeface="Constantia"/>
              </a:rPr>
              <a:t>Drosophila</a:t>
            </a:r>
            <a:r>
              <a:rPr lang="cs-CZ" sz="1600" i="1" dirty="0">
                <a:solidFill>
                  <a:srgbClr val="000000"/>
                </a:solidFill>
                <a:latin typeface="Constantia"/>
              </a:rPr>
              <a:t> </a:t>
            </a:r>
            <a:r>
              <a:rPr lang="cs-CZ" sz="1600" i="1" dirty="0" err="1">
                <a:solidFill>
                  <a:srgbClr val="000000"/>
                </a:solidFill>
                <a:latin typeface="Constantia"/>
              </a:rPr>
              <a:t>melanogaster</a:t>
            </a:r>
            <a:r>
              <a:rPr lang="cs-CZ" sz="1600" i="1" dirty="0">
                <a:solidFill>
                  <a:srgbClr val="000000"/>
                </a:solidFill>
                <a:latin typeface="Constantia"/>
              </a:rPr>
              <a:t>)</a:t>
            </a:r>
          </a:p>
          <a:p>
            <a:pPr marL="0" indent="0" algn="ctr">
              <a:lnSpc>
                <a:spcPct val="120000"/>
              </a:lnSpc>
              <a:spcBef>
                <a:spcPts val="0"/>
              </a:spcBef>
              <a:buClr>
                <a:srgbClr val="89C01C">
                  <a:lumMod val="75000"/>
                </a:srgbClr>
              </a:buClr>
              <a:buNone/>
            </a:pPr>
            <a:r>
              <a:rPr lang="cs-CZ" sz="1600" dirty="0">
                <a:solidFill>
                  <a:srgbClr val="000000"/>
                </a:solidFill>
                <a:latin typeface="Constantia"/>
              </a:rPr>
              <a:t>8 chromozomů</a:t>
            </a:r>
          </a:p>
        </p:txBody>
      </p:sp>
      <p:pic>
        <p:nvPicPr>
          <p:cNvPr id="5130" name="Picture 10" descr="Image result for arabidopsis thaliana&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8093" y="3188825"/>
            <a:ext cx="1707179" cy="2363787"/>
          </a:xfrm>
          <a:prstGeom prst="rect">
            <a:avLst/>
          </a:prstGeom>
          <a:noFill/>
          <a:extLst>
            <a:ext uri="{909E8E84-426E-40DD-AFC4-6F175D3DCCD1}">
              <a14:hiddenFill xmlns:a14="http://schemas.microsoft.com/office/drawing/2010/main">
                <a:solidFill>
                  <a:srgbClr val="FFFFFF"/>
                </a:solidFill>
              </a14:hiddenFill>
            </a:ext>
          </a:extLst>
        </p:spPr>
      </p:pic>
      <p:sp>
        <p:nvSpPr>
          <p:cNvPr id="13" name="Zástupný symbol pro obsah 5"/>
          <p:cNvSpPr txBox="1">
            <a:spLocks/>
          </p:cNvSpPr>
          <p:nvPr/>
        </p:nvSpPr>
        <p:spPr>
          <a:xfrm>
            <a:off x="8282863" y="5663770"/>
            <a:ext cx="2210460" cy="885824"/>
          </a:xfrm>
          <a:prstGeom prst="rect">
            <a:avLst/>
          </a:prstGeom>
        </p:spPr>
        <p:txBody>
          <a:bodyPr vert="horz" lIns="121899" tIns="60949" rIns="121899" bIns="60949" rtlCol="0">
            <a:normAutofit fontScale="92500" lnSpcReduction="10000"/>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indent="0" algn="ctr">
              <a:lnSpc>
                <a:spcPct val="120000"/>
              </a:lnSpc>
              <a:spcBef>
                <a:spcPts val="0"/>
              </a:spcBef>
              <a:buClr>
                <a:srgbClr val="89C01C">
                  <a:lumMod val="75000"/>
                </a:srgbClr>
              </a:buClr>
              <a:buNone/>
            </a:pPr>
            <a:r>
              <a:rPr lang="cs-CZ" sz="1600" dirty="0" err="1">
                <a:solidFill>
                  <a:srgbClr val="000000"/>
                </a:solidFill>
                <a:latin typeface="Constantia"/>
              </a:rPr>
              <a:t>huseníček</a:t>
            </a:r>
            <a:r>
              <a:rPr lang="cs-CZ" sz="1600" dirty="0">
                <a:solidFill>
                  <a:srgbClr val="000000"/>
                </a:solidFill>
                <a:latin typeface="Constantia"/>
              </a:rPr>
              <a:t> rolní </a:t>
            </a:r>
            <a:r>
              <a:rPr lang="cs-CZ" sz="1600" i="1" dirty="0">
                <a:solidFill>
                  <a:srgbClr val="000000"/>
                </a:solidFill>
                <a:latin typeface="Constantia"/>
              </a:rPr>
              <a:t>(</a:t>
            </a:r>
            <a:r>
              <a:rPr lang="cs-CZ" sz="1600" i="1" dirty="0" err="1">
                <a:solidFill>
                  <a:srgbClr val="000000"/>
                </a:solidFill>
                <a:latin typeface="Constantia"/>
              </a:rPr>
              <a:t>Arabidopsis</a:t>
            </a:r>
            <a:r>
              <a:rPr lang="cs-CZ" sz="1600" i="1" dirty="0">
                <a:solidFill>
                  <a:srgbClr val="000000"/>
                </a:solidFill>
                <a:latin typeface="Constantia"/>
              </a:rPr>
              <a:t> </a:t>
            </a:r>
            <a:r>
              <a:rPr lang="cs-CZ" sz="1600" i="1" dirty="0" err="1">
                <a:solidFill>
                  <a:srgbClr val="000000"/>
                </a:solidFill>
                <a:latin typeface="Constantia"/>
              </a:rPr>
              <a:t>thaliana</a:t>
            </a:r>
            <a:r>
              <a:rPr lang="cs-CZ" sz="1600" i="1" dirty="0">
                <a:solidFill>
                  <a:srgbClr val="000000"/>
                </a:solidFill>
                <a:latin typeface="Constantia"/>
              </a:rPr>
              <a:t>) 10 chromozomů</a:t>
            </a:r>
            <a:endParaRPr lang="cs-CZ" sz="1600" dirty="0">
              <a:solidFill>
                <a:srgbClr val="000000"/>
              </a:solidFill>
              <a:latin typeface="Constantia"/>
            </a:endParaRPr>
          </a:p>
        </p:txBody>
      </p:sp>
    </p:spTree>
    <p:extLst>
      <p:ext uri="{BB962C8B-B14F-4D97-AF65-F5344CB8AC3E}">
        <p14:creationId xmlns:p14="http://schemas.microsoft.com/office/powerpoint/2010/main" val="305475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10F7E72-A9B8-8BC4-D07F-4B874C2983BB}"/>
              </a:ext>
            </a:extLst>
          </p:cNvPr>
          <p:cNvSpPr>
            <a:spLocks noGrp="1"/>
          </p:cNvSpPr>
          <p:nvPr>
            <p:ph type="ftr" sz="quarter" idx="10"/>
          </p:nvPr>
        </p:nvSpPr>
        <p:spPr/>
        <p:txBody>
          <a:bodyPr/>
          <a:lstStyle/>
          <a:p>
            <a:r>
              <a:rPr lang="cs-CZ"/>
              <a:t>MUNI Innovation Award 2023</a:t>
            </a:r>
          </a:p>
        </p:txBody>
      </p:sp>
      <p:sp>
        <p:nvSpPr>
          <p:cNvPr id="3" name="Zástupný symbol pro číslo snímku 2">
            <a:extLst>
              <a:ext uri="{FF2B5EF4-FFF2-40B4-BE49-F238E27FC236}">
                <a16:creationId xmlns:a16="http://schemas.microsoft.com/office/drawing/2014/main" id="{59DCEF0B-2EF6-B353-B501-4CAFF8CC7111}"/>
              </a:ext>
            </a:extLst>
          </p:cNvPr>
          <p:cNvSpPr>
            <a:spLocks noGrp="1"/>
          </p:cNvSpPr>
          <p:nvPr>
            <p:ph type="sldNum" sz="quarter" idx="11"/>
          </p:nvPr>
        </p:nvSpPr>
        <p:spPr/>
        <p:txBody>
          <a:bodyPr/>
          <a:lstStyle/>
          <a:p>
            <a:fld id="{0970407D-EE58-4A0B-824B-1D3AE42DD9CF}" type="slidenum">
              <a:rPr lang="cs-CZ" altLang="cs-CZ"/>
              <a:pPr/>
              <a:t>50</a:t>
            </a:fld>
            <a:endParaRPr lang="cs-CZ" altLang="cs-CZ"/>
          </a:p>
        </p:txBody>
      </p:sp>
      <p:sp>
        <p:nvSpPr>
          <p:cNvPr id="5" name="Nadpis 4">
            <a:extLst>
              <a:ext uri="{FF2B5EF4-FFF2-40B4-BE49-F238E27FC236}">
                <a16:creationId xmlns:a16="http://schemas.microsoft.com/office/drawing/2014/main" id="{6B63250A-AAB8-C69A-43ED-439F7B13AECB}"/>
              </a:ext>
            </a:extLst>
          </p:cNvPr>
          <p:cNvSpPr>
            <a:spLocks noGrp="1"/>
          </p:cNvSpPr>
          <p:nvPr>
            <p:ph type="title"/>
          </p:nvPr>
        </p:nvSpPr>
        <p:spPr>
          <a:xfrm>
            <a:off x="2480593" y="302224"/>
            <a:ext cx="10515600" cy="1325563"/>
          </a:xfrm>
        </p:spPr>
        <p:txBody>
          <a:bodyPr/>
          <a:lstStyle/>
          <a:p>
            <a:r>
              <a:rPr lang="cs-CZ" b="1">
                <a:solidFill>
                  <a:srgbClr val="C00000"/>
                </a:solidFill>
                <a:cs typeface="Arial"/>
              </a:rPr>
              <a:t>Praktické využití</a:t>
            </a:r>
            <a:endParaRPr lang="cs-CZ" b="1">
              <a:solidFill>
                <a:srgbClr val="C00000"/>
              </a:solidFill>
            </a:endParaRPr>
          </a:p>
        </p:txBody>
      </p:sp>
      <p:sp>
        <p:nvSpPr>
          <p:cNvPr id="6" name="Zástupný obsah 5">
            <a:extLst>
              <a:ext uri="{FF2B5EF4-FFF2-40B4-BE49-F238E27FC236}">
                <a16:creationId xmlns:a16="http://schemas.microsoft.com/office/drawing/2014/main" id="{FDD3B3FA-7CA2-6A15-479B-08FF2CC5228F}"/>
              </a:ext>
            </a:extLst>
          </p:cNvPr>
          <p:cNvSpPr>
            <a:spLocks noGrp="1"/>
          </p:cNvSpPr>
          <p:nvPr>
            <p:ph idx="1"/>
          </p:nvPr>
        </p:nvSpPr>
        <p:spPr>
          <a:xfrm>
            <a:off x="745548" y="1812837"/>
            <a:ext cx="11056308" cy="4499572"/>
          </a:xfrm>
        </p:spPr>
        <p:txBody>
          <a:bodyPr vert="horz" lIns="0" tIns="0" rIns="0" bIns="0" rtlCol="0" anchor="t">
            <a:noAutofit/>
          </a:bodyPr>
          <a:lstStyle/>
          <a:p>
            <a:pPr marL="53975" indent="0">
              <a:buNone/>
            </a:pPr>
            <a:r>
              <a:rPr lang="cs-CZ" sz="2400" dirty="0">
                <a:solidFill>
                  <a:srgbClr val="C00000"/>
                </a:solidFill>
                <a:cs typeface="Arial"/>
              </a:rPr>
              <a:t>Diagnostika a výzkum</a:t>
            </a:r>
            <a:r>
              <a:rPr lang="cs-CZ" sz="2400">
                <a:solidFill>
                  <a:srgbClr val="C00000"/>
                </a:solidFill>
                <a:cs typeface="Arial"/>
              </a:rPr>
              <a:t>: &gt; 400 </a:t>
            </a:r>
            <a:r>
              <a:rPr lang="cs-CZ" sz="2400" dirty="0">
                <a:solidFill>
                  <a:srgbClr val="C00000"/>
                </a:solidFill>
                <a:cs typeface="Arial"/>
              </a:rPr>
              <a:t>vzorků</a:t>
            </a:r>
            <a:endParaRPr lang="cs-CZ" sz="2400" dirty="0">
              <a:cs typeface="Arial"/>
            </a:endParaRPr>
          </a:p>
          <a:p>
            <a:pPr marL="53975" indent="0">
              <a:buNone/>
            </a:pPr>
            <a:endParaRPr lang="cs-CZ" sz="2400" dirty="0">
              <a:solidFill>
                <a:srgbClr val="C00000"/>
              </a:solidFill>
              <a:cs typeface="Arial"/>
            </a:endParaRPr>
          </a:p>
          <a:p>
            <a:pPr marL="720725" lvl="1" indent="-342900">
              <a:spcAft>
                <a:spcPts val="600"/>
              </a:spcAft>
              <a:buFont typeface="System Font Regular"/>
              <a:buChar char="⁃"/>
            </a:pPr>
            <a:r>
              <a:rPr lang="cs-CZ" sz="2400" dirty="0">
                <a:cs typeface="Arial"/>
              </a:rPr>
              <a:t>IHOK FNB</a:t>
            </a:r>
            <a:r>
              <a:rPr lang="cs-CZ" sz="2400">
                <a:cs typeface="Arial"/>
              </a:rPr>
              <a:t>: &gt; </a:t>
            </a:r>
            <a:r>
              <a:rPr lang="cs-CZ" sz="2400" dirty="0">
                <a:cs typeface="Arial"/>
              </a:rPr>
              <a:t>100 diagnostických vzorků</a:t>
            </a:r>
          </a:p>
          <a:p>
            <a:pPr marL="720900" lvl="1" indent="-342900">
              <a:spcAft>
                <a:spcPts val="600"/>
              </a:spcAft>
              <a:buFont typeface="System Font Regular"/>
              <a:buChar char="⁃"/>
            </a:pPr>
            <a:r>
              <a:rPr lang="cs-CZ" sz="2400">
                <a:cs typeface="Arial"/>
              </a:rPr>
              <a:t>vyšetřované diagnózy: lymfoidní </a:t>
            </a:r>
            <a:r>
              <a:rPr lang="cs-CZ" sz="2400" dirty="0">
                <a:cs typeface="Arial"/>
              </a:rPr>
              <a:t>leukémie, lymfomy, mnohočetný myelom, …</a:t>
            </a:r>
          </a:p>
          <a:p>
            <a:pPr marL="720725" lvl="1" indent="-342900">
              <a:spcAft>
                <a:spcPts val="600"/>
              </a:spcAft>
              <a:buFont typeface="System Font Regular"/>
              <a:buChar char="⁃"/>
            </a:pPr>
            <a:r>
              <a:rPr lang="cs-CZ" sz="2400" dirty="0">
                <a:cs typeface="Arial"/>
              </a:rPr>
              <a:t>materiál</a:t>
            </a:r>
            <a:r>
              <a:rPr lang="cs-CZ" sz="2400">
                <a:cs typeface="Arial"/>
              </a:rPr>
              <a:t>: krev</a:t>
            </a:r>
            <a:r>
              <a:rPr lang="cs-CZ" sz="2400" dirty="0">
                <a:cs typeface="Arial"/>
              </a:rPr>
              <a:t>, kostní dřeň, zamražená tkáň, parafinové bločky, …</a:t>
            </a:r>
          </a:p>
          <a:p>
            <a:pPr marL="720725" lvl="1" indent="-342900">
              <a:spcAft>
                <a:spcPts val="600"/>
              </a:spcAft>
              <a:buFont typeface="System Font Regular"/>
              <a:buChar char="⁃"/>
            </a:pPr>
            <a:r>
              <a:rPr lang="cs-CZ" sz="2400" dirty="0">
                <a:cs typeface="Arial"/>
              </a:rPr>
              <a:t>projekty: </a:t>
            </a:r>
          </a:p>
          <a:p>
            <a:pPr marL="1028700" lvl="2" indent="-342900">
              <a:spcAft>
                <a:spcPts val="600"/>
              </a:spcAft>
              <a:buFont typeface="System Font Regular"/>
              <a:buChar char="⁃"/>
            </a:pPr>
            <a:r>
              <a:rPr lang="cs-CZ" sz="2400" dirty="0">
                <a:cs typeface="Arial"/>
              </a:rPr>
              <a:t>klonální evoluce chronické lymfocytární leukémie</a:t>
            </a:r>
          </a:p>
          <a:p>
            <a:pPr marL="1028700" lvl="2" indent="-342900">
              <a:spcAft>
                <a:spcPts val="600"/>
              </a:spcAft>
              <a:buFont typeface="System Font Regular"/>
              <a:buChar char="⁃"/>
            </a:pPr>
            <a:r>
              <a:rPr lang="cs-CZ" sz="2400" dirty="0">
                <a:cs typeface="Arial"/>
              </a:rPr>
              <a:t>analýza volné DNA u pacientů s lymfomy</a:t>
            </a:r>
          </a:p>
          <a:p>
            <a:pPr marL="1028700" lvl="2" indent="-342900">
              <a:spcAft>
                <a:spcPts val="600"/>
              </a:spcAft>
              <a:buFont typeface="System Font Regular"/>
              <a:buChar char="⁃"/>
            </a:pPr>
            <a:r>
              <a:rPr lang="cs-CZ" sz="2400" dirty="0">
                <a:cs typeface="Arial"/>
              </a:rPr>
              <a:t>a další</a:t>
            </a:r>
          </a:p>
        </p:txBody>
      </p:sp>
      <p:pic>
        <p:nvPicPr>
          <p:cNvPr id="14" name="Obrázek 14">
            <a:extLst>
              <a:ext uri="{FF2B5EF4-FFF2-40B4-BE49-F238E27FC236}">
                <a16:creationId xmlns:a16="http://schemas.microsoft.com/office/drawing/2014/main" id="{C9BE58A1-2752-FA2F-9B5B-DCC5E31D84B0}"/>
              </a:ext>
            </a:extLst>
          </p:cNvPr>
          <p:cNvPicPr>
            <a:picLocks noChangeAspect="1"/>
          </p:cNvPicPr>
          <p:nvPr/>
        </p:nvPicPr>
        <p:blipFill>
          <a:blip r:embed="rId3"/>
          <a:stretch>
            <a:fillRect/>
          </a:stretch>
        </p:blipFill>
        <p:spPr>
          <a:xfrm>
            <a:off x="7616473" y="723036"/>
            <a:ext cx="904751" cy="904751"/>
          </a:xfrm>
          <a:prstGeom prst="rect">
            <a:avLst/>
          </a:prstGeom>
        </p:spPr>
      </p:pic>
      <p:pic>
        <p:nvPicPr>
          <p:cNvPr id="15" name="Obrázek 15">
            <a:extLst>
              <a:ext uri="{FF2B5EF4-FFF2-40B4-BE49-F238E27FC236}">
                <a16:creationId xmlns:a16="http://schemas.microsoft.com/office/drawing/2014/main" id="{D95AF89B-BA08-6BB8-CDAB-F5E14B3A7BC1}"/>
              </a:ext>
            </a:extLst>
          </p:cNvPr>
          <p:cNvPicPr>
            <a:picLocks noChangeAspect="1"/>
          </p:cNvPicPr>
          <p:nvPr/>
        </p:nvPicPr>
        <p:blipFill>
          <a:blip r:embed="rId4"/>
          <a:stretch>
            <a:fillRect/>
          </a:stretch>
        </p:blipFill>
        <p:spPr>
          <a:xfrm>
            <a:off x="8822239" y="565168"/>
            <a:ext cx="1057587" cy="1047626"/>
          </a:xfrm>
          <a:prstGeom prst="rect">
            <a:avLst/>
          </a:prstGeom>
        </p:spPr>
      </p:pic>
    </p:spTree>
    <p:extLst>
      <p:ext uri="{BB962C8B-B14F-4D97-AF65-F5344CB8AC3E}">
        <p14:creationId xmlns:p14="http://schemas.microsoft.com/office/powerpoint/2010/main" val="1006647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13">
            <a:extLst>
              <a:ext uri="{FF2B5EF4-FFF2-40B4-BE49-F238E27FC236}">
                <a16:creationId xmlns:a16="http://schemas.microsoft.com/office/drawing/2014/main" id="{A72D179C-DE58-4D19-A20B-DB896AADB5EE}"/>
              </a:ext>
            </a:extLst>
          </p:cNvPr>
          <p:cNvPicPr>
            <a:picLocks noChangeAspect="1"/>
          </p:cNvPicPr>
          <p:nvPr/>
        </p:nvPicPr>
        <p:blipFill>
          <a:blip r:embed="rId3"/>
          <a:stretch>
            <a:fillRect/>
          </a:stretch>
        </p:blipFill>
        <p:spPr>
          <a:xfrm>
            <a:off x="22783387" y="21864577"/>
            <a:ext cx="2951574" cy="2595030"/>
          </a:xfrm>
          <a:prstGeom prst="rect">
            <a:avLst/>
          </a:prstGeom>
          <a:ln>
            <a:solidFill>
              <a:schemeClr val="tx1"/>
            </a:solidFill>
          </a:ln>
        </p:spPr>
      </p:pic>
      <p:sp>
        <p:nvSpPr>
          <p:cNvPr id="6" name="Nadpis 4">
            <a:extLst>
              <a:ext uri="{FF2B5EF4-FFF2-40B4-BE49-F238E27FC236}">
                <a16:creationId xmlns:a16="http://schemas.microsoft.com/office/drawing/2014/main" id="{1583EA62-0727-404B-829F-5A24E689C9C3}"/>
              </a:ext>
            </a:extLst>
          </p:cNvPr>
          <p:cNvSpPr txBox="1">
            <a:spLocks/>
          </p:cNvSpPr>
          <p:nvPr/>
        </p:nvSpPr>
        <p:spPr>
          <a:xfrm>
            <a:off x="914793" y="334066"/>
            <a:ext cx="10732655" cy="944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200" b="1" u="sng">
                <a:solidFill>
                  <a:srgbClr val="C00000"/>
                </a:solidFill>
                <a:latin typeface="Calibri" panose="020F0502020204030204" pitchFamily="34" charset="0"/>
                <a:cs typeface="Calibri" panose="020F0502020204030204" pitchFamily="34" charset="0"/>
              </a:rPr>
              <a:t>3. Celoexomové sekvenování (WES)</a:t>
            </a:r>
          </a:p>
          <a:p>
            <a:pPr algn="ctr"/>
            <a:r>
              <a:rPr lang="cs-CZ" sz="3200" b="1">
                <a:latin typeface="Calibri" panose="020F0502020204030204" pitchFamily="34" charset="0"/>
                <a:cs typeface="Calibri" panose="020F0502020204030204" pitchFamily="34" charset="0"/>
              </a:rPr>
              <a:t> u familiárních onemocnění krvetvorby</a:t>
            </a:r>
            <a:endParaRPr lang="cs-CZ" sz="3200" b="1" dirty="0">
              <a:latin typeface="Calibri" panose="020F0502020204030204" pitchFamily="34" charset="0"/>
              <a:cs typeface="Calibri" panose="020F0502020204030204" pitchFamily="34" charset="0"/>
            </a:endParaRPr>
          </a:p>
        </p:txBody>
      </p:sp>
      <p:sp>
        <p:nvSpPr>
          <p:cNvPr id="7" name="Obdélník 3">
            <a:extLst>
              <a:ext uri="{FF2B5EF4-FFF2-40B4-BE49-F238E27FC236}">
                <a16:creationId xmlns:a16="http://schemas.microsoft.com/office/drawing/2014/main" id="{764A5C5A-75B0-42A1-BF61-E03EADC03884}"/>
              </a:ext>
            </a:extLst>
          </p:cNvPr>
          <p:cNvSpPr/>
          <p:nvPr/>
        </p:nvSpPr>
        <p:spPr>
          <a:xfrm>
            <a:off x="681472" y="1451199"/>
            <a:ext cx="11199295" cy="6494085"/>
          </a:xfrm>
          <a:prstGeom prst="rect">
            <a:avLst/>
          </a:prstGeom>
        </p:spPr>
        <p:txBody>
          <a:bodyPr wrap="square">
            <a:spAutoFit/>
          </a:bodyPr>
          <a:lstStyle/>
          <a:p>
            <a:pPr marL="285750" indent="-285750">
              <a:buFont typeface="Wingdings" panose="05000000000000000000" pitchFamily="2" charset="2"/>
              <a:buChar char="Ø"/>
            </a:pPr>
            <a:r>
              <a:rPr lang="cs-CZ" sz="2000" dirty="0">
                <a:solidFill>
                  <a:srgbClr val="C00000"/>
                </a:solidFill>
              </a:rPr>
              <a:t>vzácná a heterogenní onemocnění:   </a:t>
            </a:r>
            <a:r>
              <a:rPr lang="cs-CZ" sz="2000" dirty="0"/>
              <a:t>variabilní klinická expresivita</a:t>
            </a:r>
          </a:p>
          <a:p>
            <a:r>
              <a:rPr lang="cs-CZ" sz="2000"/>
              <a:t>                                                                       </a:t>
            </a:r>
            <a:r>
              <a:rPr lang="cs-CZ" sz="2000" dirty="0"/>
              <a:t>nekompletní penetrance fenotypu</a:t>
            </a:r>
          </a:p>
          <a:p>
            <a:r>
              <a:rPr lang="cs-CZ" sz="2000"/>
              <a:t>                                                                       různý </a:t>
            </a:r>
            <a:r>
              <a:rPr lang="cs-CZ" sz="2000" dirty="0"/>
              <a:t>typ dědičnosti </a:t>
            </a:r>
          </a:p>
          <a:p>
            <a:pPr marL="285750" indent="-285750">
              <a:buFont typeface="Wingdings" panose="05000000000000000000" pitchFamily="2" charset="2"/>
              <a:buChar char="Ø"/>
            </a:pPr>
            <a:endParaRPr lang="en-US" sz="2000" dirty="0"/>
          </a:p>
          <a:p>
            <a:pPr marL="285750" indent="-285750">
              <a:buFont typeface="Arial" panose="020B0604020202020204" pitchFamily="34" charset="0"/>
              <a:buChar char="•"/>
            </a:pPr>
            <a:r>
              <a:rPr lang="cs-CZ" sz="2400" dirty="0"/>
              <a:t>obtížné stanovení diagnózy – překryv klinických projevů, mírné formy</a:t>
            </a:r>
          </a:p>
          <a:p>
            <a:endParaRPr lang="cs-CZ" sz="2400" dirty="0"/>
          </a:p>
          <a:p>
            <a:pPr marL="285750" indent="-285750">
              <a:buFont typeface="Arial" panose="020B0604020202020204" pitchFamily="34" charset="0"/>
              <a:buChar char="•"/>
            </a:pPr>
            <a:r>
              <a:rPr lang="cs-CZ" sz="2400" dirty="0"/>
              <a:t>dospělý věk, těžší symptomy - orgánové dysfunkce, postižení tkání, rozvoj syndromů</a:t>
            </a:r>
          </a:p>
          <a:p>
            <a:endParaRPr lang="cs-CZ" sz="2400" dirty="0"/>
          </a:p>
          <a:p>
            <a:pPr marL="285750" indent="-285750">
              <a:buFont typeface="Arial" panose="020B0604020202020204" pitchFamily="34" charset="0"/>
              <a:buChar char="•"/>
            </a:pPr>
            <a:r>
              <a:rPr lang="cs-CZ" sz="2400" dirty="0"/>
              <a:t>přes 300 genů – některé geny predisponují ke vzniku hematologické malignity (AML, ALL, MDS) či solidních nádorů</a:t>
            </a:r>
            <a:endParaRPr lang="cs-CZ" sz="2400" i="1" dirty="0"/>
          </a:p>
          <a:p>
            <a:endParaRPr lang="en-US" sz="2400" dirty="0"/>
          </a:p>
          <a:p>
            <a:pPr marL="285750" indent="-285750">
              <a:buFont typeface="Arial" panose="020B0604020202020204" pitchFamily="34" charset="0"/>
              <a:buChar char="•"/>
            </a:pPr>
            <a:r>
              <a:rPr lang="cs-CZ" sz="2400" dirty="0"/>
              <a:t>molekulární základ – buněčný růst, checkpoint aktivace buněčného cyklu, biogeneze </a:t>
            </a:r>
            <a:r>
              <a:rPr lang="cs-CZ" sz="2400" dirty="0" err="1"/>
              <a:t>ribozómů</a:t>
            </a:r>
            <a:r>
              <a:rPr lang="cs-CZ" sz="2400" dirty="0"/>
              <a:t>, nerovnováha </a:t>
            </a:r>
            <a:r>
              <a:rPr lang="cs-CZ" sz="2400" dirty="0" err="1"/>
              <a:t>telomer</a:t>
            </a:r>
            <a:r>
              <a:rPr lang="cs-CZ" sz="2400" dirty="0"/>
              <a:t>, homologní rekombinace, procesy DNA reparace</a:t>
            </a:r>
          </a:p>
          <a:p>
            <a:endParaRPr lang="en-US" sz="2000" dirty="0"/>
          </a:p>
          <a:p>
            <a:pPr marL="285750" indent="-28575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i="1" dirty="0"/>
          </a:p>
        </p:txBody>
      </p:sp>
      <p:sp>
        <p:nvSpPr>
          <p:cNvPr id="3" name="Zástupný symbol pro číslo snímku 2">
            <a:extLst>
              <a:ext uri="{FF2B5EF4-FFF2-40B4-BE49-F238E27FC236}">
                <a16:creationId xmlns:a16="http://schemas.microsoft.com/office/drawing/2014/main" id="{2568657C-9B8D-4690-8F66-25DEA524321D}"/>
              </a:ext>
            </a:extLst>
          </p:cNvPr>
          <p:cNvSpPr>
            <a:spLocks noGrp="1"/>
          </p:cNvSpPr>
          <p:nvPr>
            <p:ph type="sldNum" sz="quarter" idx="12"/>
          </p:nvPr>
        </p:nvSpPr>
        <p:spPr/>
        <p:txBody>
          <a:bodyPr/>
          <a:lstStyle/>
          <a:p>
            <a:fld id="{DC8CC5D9-B031-4D8F-A72B-E265586DB5EE}" type="slidenum">
              <a:rPr lang="cs-CZ" smtClean="0"/>
              <a:t>51</a:t>
            </a:fld>
            <a:endParaRPr lang="cs-CZ"/>
          </a:p>
        </p:txBody>
      </p:sp>
    </p:spTree>
    <p:extLst>
      <p:ext uri="{BB962C8B-B14F-4D97-AF65-F5344CB8AC3E}">
        <p14:creationId xmlns:p14="http://schemas.microsoft.com/office/powerpoint/2010/main" val="3131817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13">
            <a:extLst>
              <a:ext uri="{FF2B5EF4-FFF2-40B4-BE49-F238E27FC236}">
                <a16:creationId xmlns:a16="http://schemas.microsoft.com/office/drawing/2014/main" id="{A72D179C-DE58-4D19-A20B-DB896AADB5EE}"/>
              </a:ext>
            </a:extLst>
          </p:cNvPr>
          <p:cNvPicPr>
            <a:picLocks noChangeAspect="1"/>
          </p:cNvPicPr>
          <p:nvPr/>
        </p:nvPicPr>
        <p:blipFill>
          <a:blip r:embed="rId3"/>
          <a:stretch>
            <a:fillRect/>
          </a:stretch>
        </p:blipFill>
        <p:spPr>
          <a:xfrm>
            <a:off x="22783387" y="21864577"/>
            <a:ext cx="2951574" cy="2595030"/>
          </a:xfrm>
          <a:prstGeom prst="rect">
            <a:avLst/>
          </a:prstGeom>
          <a:ln>
            <a:solidFill>
              <a:schemeClr val="tx1"/>
            </a:solidFill>
          </a:ln>
        </p:spPr>
      </p:pic>
      <p:sp>
        <p:nvSpPr>
          <p:cNvPr id="7" name="Obdélník 3">
            <a:extLst>
              <a:ext uri="{FF2B5EF4-FFF2-40B4-BE49-F238E27FC236}">
                <a16:creationId xmlns:a16="http://schemas.microsoft.com/office/drawing/2014/main" id="{764A5C5A-75B0-42A1-BF61-E03EADC03884}"/>
              </a:ext>
            </a:extLst>
          </p:cNvPr>
          <p:cNvSpPr/>
          <p:nvPr/>
        </p:nvSpPr>
        <p:spPr>
          <a:xfrm>
            <a:off x="513547" y="1039808"/>
            <a:ext cx="11577501" cy="6863417"/>
          </a:xfrm>
          <a:prstGeom prst="rect">
            <a:avLst/>
          </a:prstGeom>
        </p:spPr>
        <p:txBody>
          <a:bodyPr wrap="square">
            <a:spAutoFit/>
          </a:bodyPr>
          <a:lstStyle/>
          <a:p>
            <a:endParaRPr lang="cs-CZ" sz="2000" b="1" dirty="0"/>
          </a:p>
          <a:p>
            <a:pPr marL="285750" indent="-285750">
              <a:buFont typeface="Arial" panose="020B0604020202020204" pitchFamily="34" charset="0"/>
              <a:buChar char="•"/>
            </a:pPr>
            <a:r>
              <a:rPr lang="cs-CZ" sz="2000" dirty="0"/>
              <a:t>diagnostika krevního obrazu: MCV (erytrocyty), počet retikulocytů, anemický syndrom</a:t>
            </a:r>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cs-CZ" sz="2000" dirty="0"/>
              <a:t>anemický syndrom: </a:t>
            </a:r>
          </a:p>
          <a:p>
            <a:pPr marL="342900" indent="-342900">
              <a:buFontTx/>
              <a:buChar char="-"/>
            </a:pPr>
            <a:r>
              <a:rPr lang="cs-CZ" sz="2000" dirty="0"/>
              <a:t>pokles koncentrace </a:t>
            </a:r>
            <a:r>
              <a:rPr lang="cs-CZ" sz="2000" dirty="0" err="1"/>
              <a:t>Hb</a:t>
            </a:r>
            <a:r>
              <a:rPr lang="cs-CZ" sz="2000" dirty="0"/>
              <a:t> ‹ 130 g/l u mužů, </a:t>
            </a:r>
          </a:p>
          <a:p>
            <a:r>
              <a:rPr lang="cs-CZ" sz="2000" dirty="0"/>
              <a:t>                                         ‹ 120 g/l u žen </a:t>
            </a:r>
          </a:p>
          <a:p>
            <a:pPr marL="342900" indent="-342900">
              <a:buFontTx/>
              <a:buChar char="-"/>
            </a:pPr>
            <a:r>
              <a:rPr lang="cs-CZ" sz="2000" dirty="0"/>
              <a:t>slabost, celková únava, bledost, dýchavičnost, </a:t>
            </a:r>
          </a:p>
          <a:p>
            <a:r>
              <a:rPr lang="cs-CZ" sz="2000" dirty="0"/>
              <a:t>    tachykardie …</a:t>
            </a:r>
          </a:p>
          <a:p>
            <a:endParaRPr lang="cs-CZ" sz="2000" dirty="0"/>
          </a:p>
          <a:p>
            <a:pPr marL="285750" indent="-285750">
              <a:buFont typeface="Arial" panose="020B0604020202020204" pitchFamily="34" charset="0"/>
              <a:buChar char="•"/>
            </a:pPr>
            <a:r>
              <a:rPr lang="cs-CZ" sz="2000" dirty="0"/>
              <a:t>70 genů (produkce a struktura erytrocytů – </a:t>
            </a:r>
          </a:p>
          <a:p>
            <a:r>
              <a:rPr lang="cs-CZ" sz="2000" dirty="0"/>
              <a:t>    změny v </a:t>
            </a:r>
            <a:r>
              <a:rPr lang="cs-CZ" sz="2000" dirty="0" err="1"/>
              <a:t>Hb</a:t>
            </a:r>
            <a:r>
              <a:rPr lang="cs-CZ" sz="2000" dirty="0"/>
              <a:t>, diferenciaci a proliferaci erytrocytů, </a:t>
            </a:r>
          </a:p>
          <a:p>
            <a:r>
              <a:rPr lang="cs-CZ" sz="2000" dirty="0"/>
              <a:t>    bun. stěny, jejich enzymů)</a:t>
            </a:r>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cs-CZ" sz="2000" dirty="0"/>
              <a:t> </a:t>
            </a:r>
            <a:r>
              <a:rPr lang="cs-CZ" sz="2000" dirty="0" err="1"/>
              <a:t>nekorelace</a:t>
            </a:r>
            <a:r>
              <a:rPr lang="cs-CZ" sz="2000" dirty="0"/>
              <a:t> mezi genotypem a fenotypem </a:t>
            </a:r>
          </a:p>
          <a:p>
            <a:r>
              <a:rPr lang="cs-CZ" sz="2000" dirty="0"/>
              <a:t>     - AD, AR dědičnost</a:t>
            </a:r>
          </a:p>
          <a:p>
            <a:pPr marL="285750" indent="-285750">
              <a:buFont typeface="Arial" panose="020B0604020202020204" pitchFamily="34" charset="0"/>
              <a:buChar char="•"/>
            </a:pPr>
            <a:endParaRPr lang="cs-CZ" sz="2000" dirty="0"/>
          </a:p>
          <a:p>
            <a:pPr marL="285750" indent="-285750">
              <a:buFont typeface="Wingdings" panose="05000000000000000000" pitchFamily="2" charset="2"/>
              <a:buChar char="ü"/>
            </a:pPr>
            <a:r>
              <a:rPr lang="cs-CZ" sz="2000" i="1" dirty="0"/>
              <a:t>talasémie, </a:t>
            </a:r>
            <a:r>
              <a:rPr lang="cs-CZ" sz="2000" i="1" dirty="0" err="1"/>
              <a:t>Diamond-Blackfan</a:t>
            </a:r>
            <a:r>
              <a:rPr lang="cs-CZ" sz="2000" i="1" dirty="0"/>
              <a:t>, </a:t>
            </a:r>
            <a:r>
              <a:rPr lang="cs-CZ" sz="2000" i="1" dirty="0" err="1"/>
              <a:t>Fanconi</a:t>
            </a:r>
            <a:r>
              <a:rPr lang="cs-CZ" sz="2000" i="1" dirty="0"/>
              <a:t> A, </a:t>
            </a:r>
            <a:r>
              <a:rPr lang="cs-CZ" sz="2000" i="1" dirty="0" err="1"/>
              <a:t>Dyskeratosis</a:t>
            </a:r>
            <a:r>
              <a:rPr lang="cs-CZ" sz="2000" i="1" dirty="0"/>
              <a:t> </a:t>
            </a:r>
            <a:r>
              <a:rPr lang="cs-CZ" sz="2000" i="1" dirty="0" err="1"/>
              <a:t>congenita</a:t>
            </a:r>
            <a:r>
              <a:rPr lang="cs-CZ" sz="2000" i="1" dirty="0"/>
              <a:t>, aplastická anémie, hereditární </a:t>
            </a:r>
            <a:r>
              <a:rPr lang="cs-CZ" sz="2000" i="1" dirty="0" err="1"/>
              <a:t>sférocytóza</a:t>
            </a:r>
            <a:r>
              <a:rPr lang="cs-CZ" sz="2000" i="1" dirty="0"/>
              <a:t>, </a:t>
            </a:r>
            <a:r>
              <a:rPr lang="cs-CZ" sz="2000" i="1" dirty="0" err="1"/>
              <a:t>xerocytóza</a:t>
            </a:r>
            <a:r>
              <a:rPr lang="cs-CZ" sz="2000" i="1" dirty="0"/>
              <a:t>, </a:t>
            </a:r>
            <a:r>
              <a:rPr lang="cs-CZ" sz="2000" i="1" dirty="0" err="1"/>
              <a:t>stomatocytóza</a:t>
            </a:r>
            <a:endParaRPr lang="cs-CZ" sz="2000" i="1" dirty="0"/>
          </a:p>
          <a:p>
            <a:endParaRPr lang="cs-CZ" sz="2000" dirty="0"/>
          </a:p>
          <a:p>
            <a:r>
              <a:rPr lang="cs-CZ" sz="2000" i="1" dirty="0"/>
              <a:t>               </a:t>
            </a:r>
          </a:p>
          <a:p>
            <a:endParaRPr lang="cs-CZ" sz="2000" i="1" dirty="0"/>
          </a:p>
          <a:p>
            <a:endParaRPr lang="cs-CZ" sz="2000" i="1" dirty="0"/>
          </a:p>
        </p:txBody>
      </p:sp>
      <p:pic>
        <p:nvPicPr>
          <p:cNvPr id="2" name="Obrázek 1">
            <a:extLst>
              <a:ext uri="{FF2B5EF4-FFF2-40B4-BE49-F238E27FC236}">
                <a16:creationId xmlns:a16="http://schemas.microsoft.com/office/drawing/2014/main" id="{6F2D8B77-115D-4A4D-88DC-6BE708AE4676}"/>
              </a:ext>
            </a:extLst>
          </p:cNvPr>
          <p:cNvPicPr>
            <a:picLocks noChangeAspect="1"/>
          </p:cNvPicPr>
          <p:nvPr/>
        </p:nvPicPr>
        <p:blipFill>
          <a:blip r:embed="rId4"/>
          <a:stretch>
            <a:fillRect/>
          </a:stretch>
        </p:blipFill>
        <p:spPr>
          <a:xfrm>
            <a:off x="7292807" y="1951994"/>
            <a:ext cx="4798241" cy="2417158"/>
          </a:xfrm>
          <a:prstGeom prst="rect">
            <a:avLst/>
          </a:prstGeom>
        </p:spPr>
      </p:pic>
      <p:sp>
        <p:nvSpPr>
          <p:cNvPr id="8" name="Nadpis 4">
            <a:extLst>
              <a:ext uri="{FF2B5EF4-FFF2-40B4-BE49-F238E27FC236}">
                <a16:creationId xmlns:a16="http://schemas.microsoft.com/office/drawing/2014/main" id="{7CC9F2EF-4994-438A-92D1-CB4BFB7B0D26}"/>
              </a:ext>
            </a:extLst>
          </p:cNvPr>
          <p:cNvSpPr txBox="1">
            <a:spLocks/>
          </p:cNvSpPr>
          <p:nvPr/>
        </p:nvSpPr>
        <p:spPr>
          <a:xfrm>
            <a:off x="898415" y="305157"/>
            <a:ext cx="10732655" cy="944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800" b="1" dirty="0">
                <a:solidFill>
                  <a:srgbClr val="C00000"/>
                </a:solidFill>
                <a:latin typeface="+mn-lt"/>
              </a:rPr>
              <a:t>1. Vrozené anemie</a:t>
            </a:r>
          </a:p>
        </p:txBody>
      </p:sp>
      <p:sp>
        <p:nvSpPr>
          <p:cNvPr id="3" name="Obdélník 2">
            <a:extLst>
              <a:ext uri="{FF2B5EF4-FFF2-40B4-BE49-F238E27FC236}">
                <a16:creationId xmlns:a16="http://schemas.microsoft.com/office/drawing/2014/main" id="{77247255-DE86-44F9-BC98-D85E92D23EC8}"/>
              </a:ext>
            </a:extLst>
          </p:cNvPr>
          <p:cNvSpPr/>
          <p:nvPr/>
        </p:nvSpPr>
        <p:spPr>
          <a:xfrm>
            <a:off x="7061226" y="4471517"/>
            <a:ext cx="5261401" cy="830997"/>
          </a:xfrm>
          <a:prstGeom prst="rect">
            <a:avLst/>
          </a:prstGeom>
        </p:spPr>
        <p:txBody>
          <a:bodyPr wrap="square">
            <a:spAutoFit/>
          </a:bodyPr>
          <a:lstStyle/>
          <a:p>
            <a:r>
              <a:rPr lang="cs-CZ" altLang="cs-CZ" sz="1200" dirty="0">
                <a:latin typeface="Comic Sans MS" panose="030F0702030302020204" pitchFamily="66" charset="0"/>
              </a:rPr>
              <a:t>Krevní destičky                           leukocyty        erytrocyty</a:t>
            </a:r>
          </a:p>
          <a:p>
            <a:endParaRPr lang="cs-CZ" altLang="cs-CZ" sz="1200" dirty="0">
              <a:latin typeface="Comic Sans MS" panose="030F0702030302020204" pitchFamily="66" charset="0"/>
            </a:endParaRPr>
          </a:p>
          <a:p>
            <a:r>
              <a:rPr lang="cs-CZ" altLang="cs-CZ" sz="1200" dirty="0">
                <a:latin typeface="Comic Sans MS" panose="030F0702030302020204" pitchFamily="66" charset="0"/>
              </a:rPr>
              <a:t> https://www.practo.com/health-wiki/anemia-meaning-symptoms-and-types/93/article</a:t>
            </a:r>
          </a:p>
        </p:txBody>
      </p:sp>
      <p:cxnSp>
        <p:nvCxnSpPr>
          <p:cNvPr id="6" name="Přímá spojnice se šipkou 5">
            <a:extLst>
              <a:ext uri="{FF2B5EF4-FFF2-40B4-BE49-F238E27FC236}">
                <a16:creationId xmlns:a16="http://schemas.microsoft.com/office/drawing/2014/main" id="{BBC10550-B1C2-47C1-B12B-B77E86619EFC}"/>
              </a:ext>
            </a:extLst>
          </p:cNvPr>
          <p:cNvCxnSpPr/>
          <p:nvPr/>
        </p:nvCxnSpPr>
        <p:spPr>
          <a:xfrm flipV="1">
            <a:off x="11357914" y="3941680"/>
            <a:ext cx="186758" cy="3483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Přímá spojnice se šipkou 8">
            <a:extLst>
              <a:ext uri="{FF2B5EF4-FFF2-40B4-BE49-F238E27FC236}">
                <a16:creationId xmlns:a16="http://schemas.microsoft.com/office/drawing/2014/main" id="{81EA3A17-616C-4F1B-B5DC-E32FD0CAC09D}"/>
              </a:ext>
            </a:extLst>
          </p:cNvPr>
          <p:cNvCxnSpPr/>
          <p:nvPr/>
        </p:nvCxnSpPr>
        <p:spPr>
          <a:xfrm flipV="1">
            <a:off x="10202786" y="3909764"/>
            <a:ext cx="186758" cy="3483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Přímá spojnice se šipkou 9">
            <a:extLst>
              <a:ext uri="{FF2B5EF4-FFF2-40B4-BE49-F238E27FC236}">
                <a16:creationId xmlns:a16="http://schemas.microsoft.com/office/drawing/2014/main" id="{74F96572-EEF5-4B22-B650-EC88D52E25C9}"/>
              </a:ext>
            </a:extLst>
          </p:cNvPr>
          <p:cNvCxnSpPr>
            <a:cxnSpLocks/>
          </p:cNvCxnSpPr>
          <p:nvPr/>
        </p:nvCxnSpPr>
        <p:spPr>
          <a:xfrm flipV="1">
            <a:off x="7497921" y="3584448"/>
            <a:ext cx="564356" cy="7847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Zástupný symbol pro číslo snímku 10">
            <a:extLst>
              <a:ext uri="{FF2B5EF4-FFF2-40B4-BE49-F238E27FC236}">
                <a16:creationId xmlns:a16="http://schemas.microsoft.com/office/drawing/2014/main" id="{9C6A0560-B041-4ACC-86AB-53242484B92A}"/>
              </a:ext>
            </a:extLst>
          </p:cNvPr>
          <p:cNvSpPr>
            <a:spLocks noGrp="1"/>
          </p:cNvSpPr>
          <p:nvPr>
            <p:ph type="sldNum" sz="quarter" idx="12"/>
          </p:nvPr>
        </p:nvSpPr>
        <p:spPr/>
        <p:txBody>
          <a:bodyPr/>
          <a:lstStyle/>
          <a:p>
            <a:fld id="{DC8CC5D9-B031-4D8F-A72B-E265586DB5EE}" type="slidenum">
              <a:rPr lang="cs-CZ" smtClean="0"/>
              <a:t>52</a:t>
            </a:fld>
            <a:endParaRPr lang="cs-CZ"/>
          </a:p>
        </p:txBody>
      </p:sp>
    </p:spTree>
    <p:extLst>
      <p:ext uri="{BB962C8B-B14F-4D97-AF65-F5344CB8AC3E}">
        <p14:creationId xmlns:p14="http://schemas.microsoft.com/office/powerpoint/2010/main" val="3800088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4">
            <a:extLst>
              <a:ext uri="{FF2B5EF4-FFF2-40B4-BE49-F238E27FC236}">
                <a16:creationId xmlns:a16="http://schemas.microsoft.com/office/drawing/2014/main" id="{575860F7-27E5-4DE8-8B31-2036A789DADA}"/>
              </a:ext>
            </a:extLst>
          </p:cNvPr>
          <p:cNvSpPr txBox="1">
            <a:spLocks/>
          </p:cNvSpPr>
          <p:nvPr/>
        </p:nvSpPr>
        <p:spPr>
          <a:xfrm>
            <a:off x="914795" y="296892"/>
            <a:ext cx="10732655" cy="944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800" b="1" dirty="0">
                <a:solidFill>
                  <a:srgbClr val="C00000"/>
                </a:solidFill>
                <a:latin typeface="+mn-lt"/>
              </a:rPr>
              <a:t>2. Dědičné trombocytopenie (IT) </a:t>
            </a:r>
          </a:p>
        </p:txBody>
      </p:sp>
      <p:sp>
        <p:nvSpPr>
          <p:cNvPr id="5" name="Obdélník 3">
            <a:extLst>
              <a:ext uri="{FF2B5EF4-FFF2-40B4-BE49-F238E27FC236}">
                <a16:creationId xmlns:a16="http://schemas.microsoft.com/office/drawing/2014/main" id="{6DC43D0F-3F77-402A-8D7A-EE8DABEAEBD2}"/>
              </a:ext>
            </a:extLst>
          </p:cNvPr>
          <p:cNvSpPr/>
          <p:nvPr/>
        </p:nvSpPr>
        <p:spPr>
          <a:xfrm>
            <a:off x="805309" y="1052343"/>
            <a:ext cx="11386691" cy="3108543"/>
          </a:xfrm>
          <a:prstGeom prst="rect">
            <a:avLst/>
          </a:prstGeom>
        </p:spPr>
        <p:txBody>
          <a:bodyPr wrap="square">
            <a:spAutoFit/>
          </a:bodyPr>
          <a:lstStyle/>
          <a:p>
            <a:endParaRPr lang="cs-CZ" dirty="0"/>
          </a:p>
          <a:p>
            <a:pPr marL="285750" indent="-285750">
              <a:buFont typeface="Arial" panose="020B0604020202020204" pitchFamily="34" charset="0"/>
              <a:buChar char="•"/>
            </a:pPr>
            <a:r>
              <a:rPr lang="cs-CZ" dirty="0"/>
              <a:t>Nízká hodnota krevních destiček: mírná 100 – </a:t>
            </a:r>
            <a:r>
              <a:rPr lang="en-US" dirty="0"/>
              <a:t>150</a:t>
            </a:r>
            <a:r>
              <a:rPr lang="cs-CZ" dirty="0"/>
              <a:t> </a:t>
            </a:r>
            <a:r>
              <a:rPr lang="en-US" dirty="0"/>
              <a:t>×10</a:t>
            </a:r>
            <a:r>
              <a:rPr lang="cs-CZ" baseline="30000" dirty="0"/>
              <a:t>9</a:t>
            </a:r>
            <a:r>
              <a:rPr lang="en-US" dirty="0"/>
              <a:t>/L</a:t>
            </a:r>
            <a:endParaRPr lang="cs-CZ" dirty="0"/>
          </a:p>
          <a:p>
            <a:r>
              <a:rPr lang="cs-CZ"/>
              <a:t>                                                                </a:t>
            </a:r>
            <a:r>
              <a:rPr lang="cs-CZ" dirty="0"/>
              <a:t>středně těžká 50 – 100 </a:t>
            </a:r>
            <a:r>
              <a:rPr lang="en-US" dirty="0"/>
              <a:t>×10</a:t>
            </a:r>
            <a:r>
              <a:rPr lang="cs-CZ" baseline="30000" dirty="0"/>
              <a:t>9</a:t>
            </a:r>
            <a:r>
              <a:rPr lang="en-US" dirty="0"/>
              <a:t>/L</a:t>
            </a:r>
            <a:endParaRPr lang="cs-CZ" dirty="0"/>
          </a:p>
          <a:p>
            <a:r>
              <a:rPr lang="cs-CZ"/>
              <a:t>                                                               těžká </a:t>
            </a:r>
            <a:r>
              <a:rPr lang="en-US" dirty="0">
                <a:cs typeface="Calibri" panose="020F0502020204030204" pitchFamily="34" charset="0"/>
              </a:rPr>
              <a:t>&lt;</a:t>
            </a:r>
            <a:r>
              <a:rPr lang="en-US" dirty="0"/>
              <a:t> </a:t>
            </a:r>
            <a:r>
              <a:rPr lang="cs-CZ" dirty="0"/>
              <a:t>50 </a:t>
            </a:r>
            <a:r>
              <a:rPr lang="en-US" dirty="0"/>
              <a:t>×10</a:t>
            </a:r>
            <a:r>
              <a:rPr lang="cs-CZ" baseline="30000" dirty="0"/>
              <a:t>9</a:t>
            </a:r>
            <a:r>
              <a:rPr lang="en-US" dirty="0"/>
              <a:t>/L</a:t>
            </a:r>
            <a:r>
              <a:rPr lang="cs-CZ" dirty="0"/>
              <a:t> </a:t>
            </a:r>
          </a:p>
          <a:p>
            <a:r>
              <a:rPr lang="cs-CZ" dirty="0"/>
              <a:t>                        </a:t>
            </a:r>
            <a:r>
              <a:rPr lang="cs-CZ" dirty="0">
                <a:cs typeface="Calibri" panose="020F0502020204030204" pitchFamily="34" charset="0"/>
              </a:rPr>
              <a:t>→</a:t>
            </a:r>
            <a:r>
              <a:rPr lang="cs-CZ" dirty="0"/>
              <a:t> žádná - mírně zvýšená krvácivost – těžké stavy</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40 genů: </a:t>
            </a:r>
            <a:r>
              <a:rPr lang="cs-CZ" dirty="0" err="1"/>
              <a:t>megakaryopoetických</a:t>
            </a:r>
            <a:r>
              <a:rPr lang="cs-CZ" dirty="0"/>
              <a:t> a </a:t>
            </a:r>
            <a:r>
              <a:rPr lang="cs-CZ" dirty="0" err="1"/>
              <a:t>trombopoetických</a:t>
            </a:r>
            <a:r>
              <a:rPr lang="cs-CZ" dirty="0"/>
              <a:t> procesech </a:t>
            </a:r>
          </a:p>
          <a:p>
            <a:endParaRPr lang="cs-CZ" dirty="0"/>
          </a:p>
          <a:p>
            <a:r>
              <a:rPr lang="cs-CZ" dirty="0"/>
              <a:t>                 Diferenciace a dozrávání megakaryocytů                     Produkce krevních destiček   </a:t>
            </a:r>
          </a:p>
          <a:p>
            <a:endParaRPr lang="cs-CZ" i="1" dirty="0"/>
          </a:p>
          <a:p>
            <a:endParaRPr lang="cs-CZ" sz="1600" i="1" dirty="0"/>
          </a:p>
        </p:txBody>
      </p:sp>
      <p:pic>
        <p:nvPicPr>
          <p:cNvPr id="2" name="Obrázek 1">
            <a:extLst>
              <a:ext uri="{FF2B5EF4-FFF2-40B4-BE49-F238E27FC236}">
                <a16:creationId xmlns:a16="http://schemas.microsoft.com/office/drawing/2014/main" id="{5C7AADE6-9568-4928-A833-B7A132D395C8}"/>
              </a:ext>
            </a:extLst>
          </p:cNvPr>
          <p:cNvPicPr>
            <a:picLocks noChangeAspect="1"/>
          </p:cNvPicPr>
          <p:nvPr/>
        </p:nvPicPr>
        <p:blipFill>
          <a:blip r:embed="rId3"/>
          <a:stretch>
            <a:fillRect/>
          </a:stretch>
        </p:blipFill>
        <p:spPr>
          <a:xfrm>
            <a:off x="1488494" y="3691329"/>
            <a:ext cx="8112933" cy="2808323"/>
          </a:xfrm>
          <a:prstGeom prst="rect">
            <a:avLst/>
          </a:prstGeom>
        </p:spPr>
      </p:pic>
      <p:sp>
        <p:nvSpPr>
          <p:cNvPr id="6" name="TextovéPole 5">
            <a:extLst>
              <a:ext uri="{FF2B5EF4-FFF2-40B4-BE49-F238E27FC236}">
                <a16:creationId xmlns:a16="http://schemas.microsoft.com/office/drawing/2014/main" id="{16061121-8A7F-4F36-90E8-1229D0731CAE}"/>
              </a:ext>
            </a:extLst>
          </p:cNvPr>
          <p:cNvSpPr txBox="1"/>
          <p:nvPr/>
        </p:nvSpPr>
        <p:spPr>
          <a:xfrm>
            <a:off x="1488494" y="6130320"/>
            <a:ext cx="6315221" cy="369332"/>
          </a:xfrm>
          <a:prstGeom prst="rect">
            <a:avLst/>
          </a:prstGeom>
          <a:solidFill>
            <a:schemeClr val="bg1"/>
          </a:solidFill>
          <a:ln>
            <a:solidFill>
              <a:schemeClr val="tx1"/>
            </a:solidFill>
          </a:ln>
        </p:spPr>
        <p:txBody>
          <a:bodyPr wrap="square" rtlCol="0">
            <a:spAutoFit/>
          </a:bodyPr>
          <a:lstStyle/>
          <a:p>
            <a:r>
              <a:rPr lang="cs-CZ">
                <a:latin typeface="Comic Sans MS" panose="030F0702030302020204" pitchFamily="66" charset="0"/>
              </a:rPr>
              <a:t>       osteoblastic niche  ------------------     vascular niche</a:t>
            </a:r>
          </a:p>
        </p:txBody>
      </p:sp>
      <p:sp>
        <p:nvSpPr>
          <p:cNvPr id="8" name="TextovéPole 7">
            <a:extLst>
              <a:ext uri="{FF2B5EF4-FFF2-40B4-BE49-F238E27FC236}">
                <a16:creationId xmlns:a16="http://schemas.microsoft.com/office/drawing/2014/main" id="{159592D9-6C9B-44E1-BC00-B0406542B5E2}"/>
              </a:ext>
            </a:extLst>
          </p:cNvPr>
          <p:cNvSpPr txBox="1"/>
          <p:nvPr/>
        </p:nvSpPr>
        <p:spPr>
          <a:xfrm>
            <a:off x="9739213" y="4129939"/>
            <a:ext cx="1296704" cy="2031325"/>
          </a:xfrm>
          <a:prstGeom prst="rect">
            <a:avLst/>
          </a:prstGeom>
          <a:noFill/>
        </p:spPr>
        <p:txBody>
          <a:bodyPr wrap="square" rtlCol="0">
            <a:spAutoFit/>
          </a:bodyPr>
          <a:lstStyle/>
          <a:p>
            <a:r>
              <a:rPr lang="cs-CZ" dirty="0">
                <a:latin typeface="Comic Sans MS" panose="030F0702030302020204" pitchFamily="66" charset="0"/>
              </a:rPr>
              <a:t>- Uvolnění krevních destiček do krevního oběhu, řečiště</a:t>
            </a:r>
          </a:p>
        </p:txBody>
      </p:sp>
      <p:sp>
        <p:nvSpPr>
          <p:cNvPr id="9" name="Obdélník 1">
            <a:extLst>
              <a:ext uri="{FF2B5EF4-FFF2-40B4-BE49-F238E27FC236}">
                <a16:creationId xmlns:a16="http://schemas.microsoft.com/office/drawing/2014/main" id="{4D54A5B8-E116-4C71-8A00-BAA4BCCE0228}"/>
              </a:ext>
            </a:extLst>
          </p:cNvPr>
          <p:cNvSpPr/>
          <p:nvPr/>
        </p:nvSpPr>
        <p:spPr>
          <a:xfrm>
            <a:off x="9857984" y="6299707"/>
            <a:ext cx="2137271" cy="307777"/>
          </a:xfrm>
          <a:prstGeom prst="rect">
            <a:avLst/>
          </a:prstGeom>
        </p:spPr>
        <p:txBody>
          <a:bodyPr wrap="square">
            <a:spAutoFit/>
          </a:bodyPr>
          <a:lstStyle/>
          <a:p>
            <a:r>
              <a:rPr lang="cs-CZ" altLang="cs-CZ" sz="1400" i="1">
                <a:latin typeface="Calibri" panose="020F0502020204030204" pitchFamily="34" charset="0"/>
              </a:rPr>
              <a:t>Staňo Kozubik et al., 2021</a:t>
            </a:r>
          </a:p>
        </p:txBody>
      </p:sp>
      <p:sp>
        <p:nvSpPr>
          <p:cNvPr id="7" name="Zástupný symbol pro číslo snímku 6">
            <a:extLst>
              <a:ext uri="{FF2B5EF4-FFF2-40B4-BE49-F238E27FC236}">
                <a16:creationId xmlns:a16="http://schemas.microsoft.com/office/drawing/2014/main" id="{CCA466F0-355B-4F0A-BA00-D57FB34F56FC}"/>
              </a:ext>
            </a:extLst>
          </p:cNvPr>
          <p:cNvSpPr>
            <a:spLocks noGrp="1"/>
          </p:cNvSpPr>
          <p:nvPr>
            <p:ph type="sldNum" sz="quarter" idx="12"/>
          </p:nvPr>
        </p:nvSpPr>
        <p:spPr/>
        <p:txBody>
          <a:bodyPr/>
          <a:lstStyle/>
          <a:p>
            <a:fld id="{DC8CC5D9-B031-4D8F-A72B-E265586DB5EE}" type="slidenum">
              <a:rPr lang="cs-CZ" smtClean="0"/>
              <a:t>53</a:t>
            </a:fld>
            <a:endParaRPr lang="cs-CZ" dirty="0"/>
          </a:p>
        </p:txBody>
      </p:sp>
    </p:spTree>
    <p:extLst>
      <p:ext uri="{BB962C8B-B14F-4D97-AF65-F5344CB8AC3E}">
        <p14:creationId xmlns:p14="http://schemas.microsoft.com/office/powerpoint/2010/main" val="3858766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3">
            <a:extLst>
              <a:ext uri="{FF2B5EF4-FFF2-40B4-BE49-F238E27FC236}">
                <a16:creationId xmlns:a16="http://schemas.microsoft.com/office/drawing/2014/main" id="{6DC43D0F-3F77-402A-8D7A-EE8DABEAEBD2}"/>
              </a:ext>
            </a:extLst>
          </p:cNvPr>
          <p:cNvSpPr/>
          <p:nvPr/>
        </p:nvSpPr>
        <p:spPr>
          <a:xfrm>
            <a:off x="-238527" y="1218470"/>
            <a:ext cx="10840253" cy="892552"/>
          </a:xfrm>
          <a:prstGeom prst="rect">
            <a:avLst/>
          </a:prstGeom>
        </p:spPr>
        <p:txBody>
          <a:bodyPr wrap="square">
            <a:spAutoFit/>
          </a:bodyPr>
          <a:lstStyle/>
          <a:p>
            <a:endParaRPr lang="cs-CZ">
              <a:latin typeface="Comic Sans MS" panose="030F0702030302020204" pitchFamily="66" charset="0"/>
            </a:endParaRPr>
          </a:p>
          <a:p>
            <a:pPr marL="285750" indent="-285750">
              <a:buFont typeface="Wingdings" panose="05000000000000000000" pitchFamily="2" charset="2"/>
              <a:buChar char="ü"/>
            </a:pPr>
            <a:endParaRPr lang="cs-CZ" i="1">
              <a:latin typeface="Comic Sans MS" panose="030F0702030302020204" pitchFamily="66" charset="0"/>
            </a:endParaRPr>
          </a:p>
          <a:p>
            <a:endParaRPr lang="cs-CZ" sz="1600" i="1">
              <a:latin typeface="Comic Sans MS" panose="030F0702030302020204" pitchFamily="66" charset="0"/>
            </a:endParaRPr>
          </a:p>
        </p:txBody>
      </p:sp>
      <p:sp>
        <p:nvSpPr>
          <p:cNvPr id="6" name="TextBox 5">
            <a:extLst>
              <a:ext uri="{FF2B5EF4-FFF2-40B4-BE49-F238E27FC236}">
                <a16:creationId xmlns:a16="http://schemas.microsoft.com/office/drawing/2014/main" id="{C77EFA0F-48E3-4986-9392-AF8B4D89E707}"/>
              </a:ext>
            </a:extLst>
          </p:cNvPr>
          <p:cNvSpPr txBox="1"/>
          <p:nvPr/>
        </p:nvSpPr>
        <p:spPr>
          <a:xfrm>
            <a:off x="648611" y="1510389"/>
            <a:ext cx="10511468" cy="5170646"/>
          </a:xfrm>
          <a:prstGeom prst="rect">
            <a:avLst/>
          </a:prstGeom>
          <a:noFill/>
        </p:spPr>
        <p:txBody>
          <a:bodyPr wrap="square">
            <a:spAutoFit/>
          </a:bodyPr>
          <a:lstStyle/>
          <a:p>
            <a:pPr marL="285750" indent="-285750">
              <a:buFont typeface="Arial" panose="020B0604020202020204" pitchFamily="34" charset="0"/>
              <a:buChar char="•"/>
            </a:pPr>
            <a:r>
              <a:rPr lang="cs-CZ" sz="2000" dirty="0"/>
              <a:t>Krevní obraz: poškozená maturace neutrofilních granulocytů </a:t>
            </a:r>
          </a:p>
          <a:p>
            <a:r>
              <a:rPr lang="cs-CZ" sz="2000" dirty="0"/>
              <a:t>                                                                                       (počet neutrofilů ‹ 2,0 x 10</a:t>
            </a:r>
            <a:r>
              <a:rPr lang="cs-CZ" sz="2000" baseline="30000" dirty="0"/>
              <a:t>9</a:t>
            </a:r>
            <a:r>
              <a:rPr lang="cs-CZ" sz="2000" dirty="0"/>
              <a:t>/l)</a:t>
            </a:r>
          </a:p>
          <a:p>
            <a:endParaRPr lang="cs-CZ" sz="2000" dirty="0"/>
          </a:p>
          <a:p>
            <a:pPr marL="285750" indent="-285750">
              <a:buFont typeface="Wingdings" panose="05000000000000000000" pitchFamily="2" charset="2"/>
              <a:buChar char="v"/>
            </a:pPr>
            <a:r>
              <a:rPr lang="cs-CZ" sz="2000" dirty="0"/>
              <a:t>AD, AR, X-vázaná dědičnost</a:t>
            </a:r>
          </a:p>
          <a:p>
            <a:pPr marL="285750" indent="-285750">
              <a:buFont typeface="Wingdings" panose="05000000000000000000" pitchFamily="2" charset="2"/>
              <a:buChar char="v"/>
            </a:pPr>
            <a:endParaRPr lang="cs-CZ" sz="2000" dirty="0"/>
          </a:p>
          <a:p>
            <a:pPr marL="285750" indent="-285750">
              <a:buFont typeface="Wingdings" panose="05000000000000000000" pitchFamily="2" charset="2"/>
              <a:buChar char="ü"/>
            </a:pPr>
            <a:r>
              <a:rPr lang="cs-CZ" sz="2000" i="1" dirty="0" err="1"/>
              <a:t>sy</a:t>
            </a:r>
            <a:r>
              <a:rPr lang="cs-CZ" sz="2000" i="1" dirty="0"/>
              <a:t>, </a:t>
            </a:r>
            <a:r>
              <a:rPr lang="cs-CZ" sz="2000" i="1" dirty="0" err="1"/>
              <a:t>Fanconi</a:t>
            </a:r>
            <a:r>
              <a:rPr lang="cs-CZ" sz="2000" i="1" dirty="0"/>
              <a:t> A, GATA2 syndrom</a:t>
            </a:r>
          </a:p>
          <a:p>
            <a:endParaRPr lang="cs-CZ" sz="2000" dirty="0"/>
          </a:p>
          <a:p>
            <a:pPr marL="285750" indent="-285750">
              <a:buFont typeface="Arial" panose="020B0604020202020204" pitchFamily="34" charset="0"/>
              <a:buChar char="•"/>
            </a:pPr>
            <a:r>
              <a:rPr lang="cs-CZ" sz="2000" dirty="0"/>
              <a:t>sklon k infekcím, různé orgánové dysfunkce,</a:t>
            </a:r>
          </a:p>
          <a:p>
            <a:pPr marL="285750" indent="-285750">
              <a:buFont typeface="Arial" panose="020B0604020202020204" pitchFamily="34" charset="0"/>
              <a:buChar char="•"/>
            </a:pPr>
            <a:r>
              <a:rPr lang="cs-CZ" sz="2000" dirty="0"/>
              <a:t>predispozice k leukémiím (MDS, AML), ke vzniku </a:t>
            </a:r>
          </a:p>
          <a:p>
            <a:r>
              <a:rPr lang="cs-CZ" sz="2000" dirty="0"/>
              <a:t>    lymfomů</a:t>
            </a:r>
          </a:p>
          <a:p>
            <a:r>
              <a:rPr lang="cs-CZ" sz="2000" dirty="0"/>
              <a:t>     </a:t>
            </a:r>
          </a:p>
          <a:p>
            <a:pPr marL="285750" indent="-285750">
              <a:buFont typeface="Arial" panose="020B0604020202020204" pitchFamily="34" charset="0"/>
              <a:buChar char="•"/>
            </a:pPr>
            <a:r>
              <a:rPr lang="cs-CZ" sz="2000" dirty="0"/>
              <a:t>asociováno 24 genů: </a:t>
            </a:r>
          </a:p>
          <a:p>
            <a:r>
              <a:rPr lang="cs-CZ" i="1" dirty="0"/>
              <a:t>                                     </a:t>
            </a:r>
          </a:p>
          <a:p>
            <a:r>
              <a:rPr lang="cs-CZ" i="1" dirty="0"/>
              <a:t>    ELANE – těžká CN / cyklická CN</a:t>
            </a:r>
          </a:p>
          <a:p>
            <a:r>
              <a:rPr lang="cs-CZ" i="1" dirty="0"/>
              <a:t>    HAX1  - </a:t>
            </a:r>
            <a:r>
              <a:rPr lang="cs-CZ" i="1" dirty="0" err="1"/>
              <a:t>Kostmannova</a:t>
            </a:r>
            <a:r>
              <a:rPr lang="cs-CZ" i="1" dirty="0"/>
              <a:t> nemoc (CNS, MR) </a:t>
            </a:r>
          </a:p>
          <a:p>
            <a:r>
              <a:rPr lang="cs-CZ" i="1" dirty="0"/>
              <a:t>    SBDS - </a:t>
            </a:r>
            <a:r>
              <a:rPr lang="cs-CZ" i="1" dirty="0" err="1"/>
              <a:t>Schwachman-Bodian-Diamond</a:t>
            </a:r>
            <a:r>
              <a:rPr lang="cs-CZ" i="1" dirty="0"/>
              <a:t> </a:t>
            </a:r>
            <a:r>
              <a:rPr lang="cs-CZ" i="1" dirty="0" err="1"/>
              <a:t>sy</a:t>
            </a:r>
            <a:endParaRPr lang="cs-CZ" i="1" dirty="0"/>
          </a:p>
          <a:p>
            <a:r>
              <a:rPr lang="cs-CZ" i="1" dirty="0"/>
              <a:t>    GATA2 </a:t>
            </a:r>
            <a:r>
              <a:rPr lang="cs-CZ" i="1" dirty="0" err="1"/>
              <a:t>sy</a:t>
            </a:r>
            <a:r>
              <a:rPr lang="cs-CZ" i="1" dirty="0"/>
              <a:t> – mírná forma CN </a:t>
            </a:r>
          </a:p>
        </p:txBody>
      </p:sp>
      <p:pic>
        <p:nvPicPr>
          <p:cNvPr id="7" name="Obrázek 1">
            <a:extLst>
              <a:ext uri="{FF2B5EF4-FFF2-40B4-BE49-F238E27FC236}">
                <a16:creationId xmlns:a16="http://schemas.microsoft.com/office/drawing/2014/main" id="{9291C0B4-562B-4AE2-9D34-DA103E7DE33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53745" y="2964793"/>
            <a:ext cx="4423046" cy="3002362"/>
          </a:xfrm>
          <a:prstGeom prst="rect">
            <a:avLst/>
          </a:prstGeom>
          <a:noFill/>
          <a:ln>
            <a:noFill/>
          </a:ln>
        </p:spPr>
      </p:pic>
      <p:sp>
        <p:nvSpPr>
          <p:cNvPr id="8" name="Nadpis 4">
            <a:extLst>
              <a:ext uri="{FF2B5EF4-FFF2-40B4-BE49-F238E27FC236}">
                <a16:creationId xmlns:a16="http://schemas.microsoft.com/office/drawing/2014/main" id="{340F61AC-962C-421F-9D94-F40BD8DDB735}"/>
              </a:ext>
            </a:extLst>
          </p:cNvPr>
          <p:cNvSpPr txBox="1">
            <a:spLocks/>
          </p:cNvSpPr>
          <p:nvPr/>
        </p:nvSpPr>
        <p:spPr>
          <a:xfrm>
            <a:off x="985776" y="364699"/>
            <a:ext cx="10732655" cy="944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800" b="1" dirty="0">
                <a:solidFill>
                  <a:srgbClr val="C00000"/>
                </a:solidFill>
                <a:latin typeface="+mn-lt"/>
              </a:rPr>
              <a:t>3. Vrozené </a:t>
            </a:r>
            <a:r>
              <a:rPr lang="cs-CZ" sz="2800" b="1" dirty="0" err="1">
                <a:solidFill>
                  <a:srgbClr val="C00000"/>
                </a:solidFill>
                <a:latin typeface="+mn-lt"/>
              </a:rPr>
              <a:t>neutropenie</a:t>
            </a:r>
            <a:r>
              <a:rPr lang="cs-CZ" sz="2800" b="1" dirty="0">
                <a:solidFill>
                  <a:srgbClr val="C00000"/>
                </a:solidFill>
                <a:latin typeface="+mn-lt"/>
              </a:rPr>
              <a:t> (CN) </a:t>
            </a:r>
          </a:p>
        </p:txBody>
      </p:sp>
      <p:sp>
        <p:nvSpPr>
          <p:cNvPr id="3" name="Zástupný symbol pro číslo snímku 2">
            <a:extLst>
              <a:ext uri="{FF2B5EF4-FFF2-40B4-BE49-F238E27FC236}">
                <a16:creationId xmlns:a16="http://schemas.microsoft.com/office/drawing/2014/main" id="{BB3E858D-2FCE-4CC5-8376-295EFDB86576}"/>
              </a:ext>
            </a:extLst>
          </p:cNvPr>
          <p:cNvSpPr>
            <a:spLocks noGrp="1"/>
          </p:cNvSpPr>
          <p:nvPr>
            <p:ph type="sldNum" sz="quarter" idx="12"/>
          </p:nvPr>
        </p:nvSpPr>
        <p:spPr/>
        <p:txBody>
          <a:bodyPr/>
          <a:lstStyle/>
          <a:p>
            <a:fld id="{DC8CC5D9-B031-4D8F-A72B-E265586DB5EE}" type="slidenum">
              <a:rPr lang="cs-CZ" smtClean="0"/>
              <a:t>54</a:t>
            </a:fld>
            <a:endParaRPr lang="cs-CZ"/>
          </a:p>
        </p:txBody>
      </p:sp>
      <p:sp>
        <p:nvSpPr>
          <p:cNvPr id="9" name="Obdélník 1">
            <a:extLst>
              <a:ext uri="{FF2B5EF4-FFF2-40B4-BE49-F238E27FC236}">
                <a16:creationId xmlns:a16="http://schemas.microsoft.com/office/drawing/2014/main" id="{75823132-881F-40E9-B832-B456551B84B2}"/>
              </a:ext>
            </a:extLst>
          </p:cNvPr>
          <p:cNvSpPr/>
          <p:nvPr/>
        </p:nvSpPr>
        <p:spPr>
          <a:xfrm>
            <a:off x="9058753" y="6048573"/>
            <a:ext cx="1542973" cy="307777"/>
          </a:xfrm>
          <a:prstGeom prst="rect">
            <a:avLst/>
          </a:prstGeom>
        </p:spPr>
        <p:txBody>
          <a:bodyPr wrap="square">
            <a:spAutoFit/>
          </a:bodyPr>
          <a:lstStyle/>
          <a:p>
            <a:r>
              <a:rPr lang="cs-CZ" altLang="cs-CZ" sz="1400" i="1" err="1">
                <a:latin typeface="Calibri" panose="020F0502020204030204" pitchFamily="34" charset="0"/>
              </a:rPr>
              <a:t>Welte</a:t>
            </a:r>
            <a:r>
              <a:rPr lang="cs-CZ" altLang="cs-CZ" sz="1400" i="1">
                <a:latin typeface="Calibri" panose="020F0502020204030204" pitchFamily="34" charset="0"/>
              </a:rPr>
              <a:t> et al., 2020</a:t>
            </a:r>
          </a:p>
        </p:txBody>
      </p:sp>
    </p:spTree>
    <p:extLst>
      <p:ext uri="{BB962C8B-B14F-4D97-AF65-F5344CB8AC3E}">
        <p14:creationId xmlns:p14="http://schemas.microsoft.com/office/powerpoint/2010/main" val="4035273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0B8201-041F-40BC-861D-F3BBFBF28C03}"/>
              </a:ext>
            </a:extLst>
          </p:cNvPr>
          <p:cNvSpPr txBox="1"/>
          <p:nvPr/>
        </p:nvSpPr>
        <p:spPr>
          <a:xfrm>
            <a:off x="474506" y="1517462"/>
            <a:ext cx="10511468" cy="5324535"/>
          </a:xfrm>
          <a:prstGeom prst="rect">
            <a:avLst/>
          </a:prstGeom>
          <a:noFill/>
        </p:spPr>
        <p:txBody>
          <a:bodyPr wrap="square">
            <a:spAutoFit/>
          </a:bodyPr>
          <a:lstStyle/>
          <a:p>
            <a:pPr marL="285750" indent="-285750">
              <a:buFont typeface="Arial" panose="020B0604020202020204" pitchFamily="34" charset="0"/>
              <a:buChar char="•"/>
            </a:pPr>
            <a:r>
              <a:rPr lang="cs-CZ" sz="2000" dirty="0"/>
              <a:t>podmíněné selháním funkce jedné nebo více hematopoetických linií </a:t>
            </a:r>
          </a:p>
          <a:p>
            <a:endParaRPr lang="cs-CZ" sz="2000" i="1" dirty="0"/>
          </a:p>
          <a:p>
            <a:pPr marL="285750" indent="-285750">
              <a:buFont typeface="Arial" panose="020B0604020202020204" pitchFamily="34" charset="0"/>
              <a:buChar char="•"/>
            </a:pPr>
            <a:r>
              <a:rPr lang="en-US" sz="2000" i="1" dirty="0" err="1"/>
              <a:t>jedna</a:t>
            </a:r>
            <a:r>
              <a:rPr lang="en-US" sz="2000" i="1" dirty="0"/>
              <a:t> </a:t>
            </a:r>
            <a:r>
              <a:rPr lang="en-US" sz="2000" i="1" dirty="0" err="1"/>
              <a:t>nebo</a:t>
            </a:r>
            <a:r>
              <a:rPr lang="en-US" sz="2000" i="1" dirty="0"/>
              <a:t> </a:t>
            </a:r>
            <a:r>
              <a:rPr lang="en-US" sz="2000" i="1" dirty="0" err="1"/>
              <a:t>více</a:t>
            </a:r>
            <a:r>
              <a:rPr lang="en-US" sz="2000" i="1" dirty="0"/>
              <a:t> </a:t>
            </a:r>
            <a:r>
              <a:rPr lang="en-US" sz="2000" i="1" dirty="0" err="1"/>
              <a:t>abnormalit</a:t>
            </a:r>
            <a:r>
              <a:rPr lang="en-US" sz="2000" i="1" dirty="0"/>
              <a:t> </a:t>
            </a:r>
            <a:r>
              <a:rPr lang="en-US" sz="2000" i="1" dirty="0" err="1"/>
              <a:t>jiných</a:t>
            </a:r>
            <a:r>
              <a:rPr lang="en-US" sz="2000" i="1" dirty="0"/>
              <a:t> </a:t>
            </a:r>
            <a:r>
              <a:rPr lang="en-US" sz="2000" i="1" dirty="0" err="1"/>
              <a:t>orgánů</a:t>
            </a:r>
            <a:r>
              <a:rPr lang="en-US" sz="2000" i="1" dirty="0"/>
              <a:t> </a:t>
            </a:r>
            <a:endParaRPr lang="cs-CZ" sz="2000" i="1" dirty="0"/>
          </a:p>
          <a:p>
            <a:pPr marL="285750" indent="-285750">
              <a:buFont typeface="Arial" panose="020B0604020202020204" pitchFamily="34" charset="0"/>
              <a:buChar char="•"/>
            </a:pPr>
            <a:endParaRPr lang="cs-CZ" sz="2000" i="1" dirty="0"/>
          </a:p>
          <a:p>
            <a:pPr marL="285750" indent="-285750">
              <a:buFont typeface="Arial" panose="020B0604020202020204" pitchFamily="34" charset="0"/>
              <a:buChar char="•"/>
            </a:pPr>
            <a:r>
              <a:rPr lang="en-US" sz="2000" i="1" dirty="0" err="1"/>
              <a:t>zvýšené</a:t>
            </a:r>
            <a:r>
              <a:rPr lang="en-US" sz="2000" i="1" dirty="0"/>
              <a:t> </a:t>
            </a:r>
            <a:r>
              <a:rPr lang="en-US" sz="2000" i="1" dirty="0" err="1"/>
              <a:t>riziko</a:t>
            </a:r>
            <a:r>
              <a:rPr lang="en-US" sz="2000" i="1" dirty="0"/>
              <a:t> </a:t>
            </a:r>
            <a:r>
              <a:rPr lang="en-US" sz="2000" i="1" dirty="0" err="1"/>
              <a:t>rakoviny</a:t>
            </a:r>
            <a:r>
              <a:rPr lang="en-US" sz="2000" i="1" dirty="0"/>
              <a:t> (</a:t>
            </a:r>
            <a:r>
              <a:rPr lang="en-US" sz="2000" i="1" dirty="0" err="1"/>
              <a:t>predispozice</a:t>
            </a:r>
            <a:r>
              <a:rPr lang="en-US" sz="2000" i="1" dirty="0"/>
              <a:t> k </a:t>
            </a:r>
            <a:r>
              <a:rPr lang="en-US" sz="2000" i="1" dirty="0" err="1"/>
              <a:t>leukémii</a:t>
            </a:r>
            <a:r>
              <a:rPr lang="en-US" sz="2000" i="1" dirty="0"/>
              <a:t> </a:t>
            </a:r>
            <a:r>
              <a:rPr lang="en-US" sz="2000" i="1" dirty="0" err="1"/>
              <a:t>nebo</a:t>
            </a:r>
            <a:r>
              <a:rPr lang="en-US" sz="2000" i="1" dirty="0"/>
              <a:t> </a:t>
            </a:r>
            <a:r>
              <a:rPr lang="en-US" sz="2000" i="1" dirty="0" err="1"/>
              <a:t>solidním</a:t>
            </a:r>
            <a:r>
              <a:rPr lang="en-US" sz="2000" i="1" dirty="0"/>
              <a:t> </a:t>
            </a:r>
            <a:r>
              <a:rPr lang="en-US" sz="2000" i="1" dirty="0" err="1"/>
              <a:t>nádorům</a:t>
            </a:r>
            <a:r>
              <a:rPr lang="en-US" sz="2000" i="1" dirty="0"/>
              <a:t> - </a:t>
            </a:r>
            <a:r>
              <a:rPr lang="en-US" sz="2000" i="1" dirty="0" err="1"/>
              <a:t>krku</a:t>
            </a:r>
            <a:r>
              <a:rPr lang="en-US" sz="2000" i="1" dirty="0"/>
              <a:t> a </a:t>
            </a:r>
            <a:r>
              <a:rPr lang="en-US" sz="2000" i="1" dirty="0" err="1"/>
              <a:t>hlavy</a:t>
            </a:r>
            <a:r>
              <a:rPr lang="en-US" sz="2000" i="1" dirty="0"/>
              <a:t>)</a:t>
            </a:r>
            <a:endParaRPr lang="cs-CZ" sz="2000" i="1"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i="1" dirty="0"/>
              <a:t>BMFS ≈ </a:t>
            </a:r>
            <a:r>
              <a:rPr lang="en-US" sz="2000" i="1" dirty="0" err="1"/>
              <a:t>dědičné</a:t>
            </a:r>
            <a:r>
              <a:rPr lang="en-US" sz="2000" i="1" dirty="0"/>
              <a:t> </a:t>
            </a:r>
            <a:r>
              <a:rPr lang="en-US" sz="2000" i="1" dirty="0" err="1"/>
              <a:t>cytopenie</a:t>
            </a:r>
            <a:r>
              <a:rPr lang="en-US" sz="2000" i="1" dirty="0"/>
              <a:t> - </a:t>
            </a:r>
            <a:r>
              <a:rPr lang="en-US" sz="2000" i="1" dirty="0" err="1"/>
              <a:t>odlišná</a:t>
            </a:r>
            <a:r>
              <a:rPr lang="en-US" sz="2000" i="1" dirty="0"/>
              <a:t> </a:t>
            </a:r>
            <a:r>
              <a:rPr lang="en-US" sz="2000" i="1" dirty="0" err="1"/>
              <a:t>klasifikace</a:t>
            </a:r>
            <a:r>
              <a:rPr lang="en-US" sz="2000" i="1" dirty="0"/>
              <a:t> </a:t>
            </a:r>
            <a:r>
              <a:rPr lang="en-US" sz="2000" i="1" dirty="0" err="1"/>
              <a:t>dětství</a:t>
            </a:r>
            <a:endParaRPr lang="en-US" sz="2000" dirty="0"/>
          </a:p>
          <a:p>
            <a:endParaRPr lang="en-US" sz="2000" dirty="0"/>
          </a:p>
          <a:p>
            <a:pPr marL="285750" indent="-285750">
              <a:buFont typeface="Arial" panose="020B0604020202020204" pitchFamily="34" charset="0"/>
              <a:buChar char="•"/>
            </a:pPr>
            <a:r>
              <a:rPr lang="en-US" sz="2000" i="1" dirty="0" err="1"/>
              <a:t>více</a:t>
            </a:r>
            <a:r>
              <a:rPr lang="en-US" sz="2000" i="1" dirty="0"/>
              <a:t> </a:t>
            </a:r>
            <a:r>
              <a:rPr lang="en-US" sz="2000" i="1" dirty="0" err="1"/>
              <a:t>než</a:t>
            </a:r>
            <a:r>
              <a:rPr lang="en-US" sz="2000" i="1" dirty="0"/>
              <a:t> 60 </a:t>
            </a:r>
            <a:r>
              <a:rPr lang="en-US" sz="2000" i="1" dirty="0" err="1"/>
              <a:t>genů</a:t>
            </a:r>
            <a:endParaRPr lang="cs-CZ" sz="2000" i="1" dirty="0"/>
          </a:p>
          <a:p>
            <a:endParaRPr lang="en-US" sz="2000" dirty="0">
              <a:solidFill>
                <a:srgbClr val="333333"/>
              </a:solidFill>
            </a:endParaRPr>
          </a:p>
          <a:p>
            <a:pPr marL="285750" indent="-285750">
              <a:buFont typeface="Wingdings" panose="05000000000000000000" pitchFamily="2" charset="2"/>
              <a:buChar char="ü"/>
            </a:pPr>
            <a:r>
              <a:rPr lang="en-US" sz="2000" i="1" dirty="0"/>
              <a:t>Fanconi </a:t>
            </a:r>
            <a:r>
              <a:rPr lang="en-US" sz="2000" i="1" dirty="0" err="1"/>
              <a:t>anemi</a:t>
            </a:r>
            <a:r>
              <a:rPr lang="cs-CZ" sz="2000" i="1" dirty="0"/>
              <a:t>e</a:t>
            </a:r>
            <a:endParaRPr lang="en-US" sz="2000" i="1" dirty="0"/>
          </a:p>
          <a:p>
            <a:pPr marL="285750" indent="-285750">
              <a:buFont typeface="Wingdings" panose="05000000000000000000" pitchFamily="2" charset="2"/>
              <a:buChar char="ü"/>
            </a:pPr>
            <a:r>
              <a:rPr lang="en-US" sz="2000" i="1" dirty="0" err="1"/>
              <a:t>Dysceratosis</a:t>
            </a:r>
            <a:r>
              <a:rPr lang="en-US" sz="2000" i="1" dirty="0"/>
              <a:t> congenita</a:t>
            </a:r>
          </a:p>
          <a:p>
            <a:pPr marL="285750" indent="-285750">
              <a:buFont typeface="Wingdings" panose="05000000000000000000" pitchFamily="2" charset="2"/>
              <a:buChar char="ü"/>
            </a:pPr>
            <a:r>
              <a:rPr lang="en-US" sz="2000" i="1" dirty="0" err="1"/>
              <a:t>Shwachman</a:t>
            </a:r>
            <a:r>
              <a:rPr lang="en-US" sz="2000" i="1" dirty="0"/>
              <a:t>-</a:t>
            </a:r>
            <a:r>
              <a:rPr lang="en-US" sz="2000" i="1" dirty="0" err="1"/>
              <a:t>Bodian</a:t>
            </a:r>
            <a:r>
              <a:rPr lang="en-US" sz="2000" i="1" dirty="0"/>
              <a:t>-Diamond </a:t>
            </a:r>
            <a:r>
              <a:rPr lang="en-US" sz="2000" i="1" dirty="0" err="1"/>
              <a:t>sy</a:t>
            </a:r>
            <a:endParaRPr lang="en-US" sz="2000" i="1" dirty="0"/>
          </a:p>
          <a:p>
            <a:pPr marL="285750" indent="-285750">
              <a:buFont typeface="Wingdings" panose="05000000000000000000" pitchFamily="2" charset="2"/>
              <a:buChar char="ü"/>
            </a:pPr>
            <a:r>
              <a:rPr lang="en-US" sz="2000" i="1" dirty="0"/>
              <a:t>Diamond-</a:t>
            </a:r>
            <a:r>
              <a:rPr lang="en-US" sz="2000" i="1" dirty="0" err="1"/>
              <a:t>Blackfan</a:t>
            </a:r>
            <a:r>
              <a:rPr lang="en-US" sz="2000" i="1" dirty="0"/>
              <a:t> </a:t>
            </a:r>
            <a:r>
              <a:rPr lang="en-US" sz="2000" i="1" dirty="0" err="1"/>
              <a:t>anemi</a:t>
            </a:r>
            <a:r>
              <a:rPr lang="cs-CZ" sz="2000" i="1" dirty="0"/>
              <a:t>e</a:t>
            </a:r>
            <a:r>
              <a:rPr lang="en-US" sz="2000" i="1" dirty="0"/>
              <a:t>, </a:t>
            </a:r>
          </a:p>
          <a:p>
            <a:pPr marL="285750" indent="-285750">
              <a:buFont typeface="Wingdings" panose="05000000000000000000" pitchFamily="2" charset="2"/>
              <a:buChar char="ü"/>
            </a:pPr>
            <a:r>
              <a:rPr lang="cs-CZ" sz="2000" i="1" dirty="0"/>
              <a:t>těžká CN</a:t>
            </a:r>
          </a:p>
          <a:p>
            <a:pPr marL="285750" indent="-285750">
              <a:buFont typeface="Wingdings" panose="05000000000000000000" pitchFamily="2" charset="2"/>
              <a:buChar char="ü"/>
            </a:pPr>
            <a:endParaRPr lang="cs-CZ" sz="2000" i="1" dirty="0"/>
          </a:p>
          <a:p>
            <a:endParaRPr lang="en-US" sz="2000" dirty="0"/>
          </a:p>
        </p:txBody>
      </p:sp>
      <p:sp>
        <p:nvSpPr>
          <p:cNvPr id="5" name="Nadpis 4">
            <a:extLst>
              <a:ext uri="{FF2B5EF4-FFF2-40B4-BE49-F238E27FC236}">
                <a16:creationId xmlns:a16="http://schemas.microsoft.com/office/drawing/2014/main" id="{FB7D98D6-D906-4C4E-B009-A1FFE645374B}"/>
              </a:ext>
            </a:extLst>
          </p:cNvPr>
          <p:cNvSpPr txBox="1">
            <a:spLocks/>
          </p:cNvSpPr>
          <p:nvPr/>
        </p:nvSpPr>
        <p:spPr>
          <a:xfrm>
            <a:off x="1970991" y="409367"/>
            <a:ext cx="8209330" cy="944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cs-CZ" sz="2800" b="1" dirty="0">
                <a:solidFill>
                  <a:srgbClr val="C00000"/>
                </a:solidFill>
                <a:latin typeface="+mn-lt"/>
              </a:rPr>
              <a:t>4. Syndromy selhání kostní dřeně (BMFS) </a:t>
            </a:r>
          </a:p>
        </p:txBody>
      </p:sp>
      <p:pic>
        <p:nvPicPr>
          <p:cNvPr id="6" name="Obrázek 5">
            <a:extLst>
              <a:ext uri="{FF2B5EF4-FFF2-40B4-BE49-F238E27FC236}">
                <a16:creationId xmlns:a16="http://schemas.microsoft.com/office/drawing/2014/main" id="{EC91AD78-3828-4222-B362-8F5DC7FC2D57}"/>
              </a:ext>
            </a:extLst>
          </p:cNvPr>
          <p:cNvPicPr>
            <a:picLocks noChangeAspect="1"/>
          </p:cNvPicPr>
          <p:nvPr/>
        </p:nvPicPr>
        <p:blipFill>
          <a:blip r:embed="rId3"/>
          <a:stretch>
            <a:fillRect/>
          </a:stretch>
        </p:blipFill>
        <p:spPr>
          <a:xfrm>
            <a:off x="7759562" y="3484400"/>
            <a:ext cx="4175987" cy="2625981"/>
          </a:xfrm>
          <a:prstGeom prst="rect">
            <a:avLst/>
          </a:prstGeom>
        </p:spPr>
      </p:pic>
      <p:sp>
        <p:nvSpPr>
          <p:cNvPr id="3" name="Zástupný symbol pro číslo snímku 2">
            <a:extLst>
              <a:ext uri="{FF2B5EF4-FFF2-40B4-BE49-F238E27FC236}">
                <a16:creationId xmlns:a16="http://schemas.microsoft.com/office/drawing/2014/main" id="{7C41A2C6-BE47-4774-88B9-3C0F10ABBFF2}"/>
              </a:ext>
            </a:extLst>
          </p:cNvPr>
          <p:cNvSpPr>
            <a:spLocks noGrp="1"/>
          </p:cNvSpPr>
          <p:nvPr>
            <p:ph type="sldNum" sz="quarter" idx="12"/>
          </p:nvPr>
        </p:nvSpPr>
        <p:spPr/>
        <p:txBody>
          <a:bodyPr/>
          <a:lstStyle/>
          <a:p>
            <a:fld id="{DC8CC5D9-B031-4D8F-A72B-E265586DB5EE}" type="slidenum">
              <a:rPr lang="cs-CZ" smtClean="0"/>
              <a:t>55</a:t>
            </a:fld>
            <a:endParaRPr lang="cs-CZ"/>
          </a:p>
        </p:txBody>
      </p:sp>
      <p:sp>
        <p:nvSpPr>
          <p:cNvPr id="7" name="Obdélník 1">
            <a:extLst>
              <a:ext uri="{FF2B5EF4-FFF2-40B4-BE49-F238E27FC236}">
                <a16:creationId xmlns:a16="http://schemas.microsoft.com/office/drawing/2014/main" id="{CFF470ED-5CE2-4F90-AE87-5973A8BD8920}"/>
              </a:ext>
            </a:extLst>
          </p:cNvPr>
          <p:cNvSpPr/>
          <p:nvPr/>
        </p:nvSpPr>
        <p:spPr>
          <a:xfrm>
            <a:off x="10391201" y="6079477"/>
            <a:ext cx="1542973" cy="307777"/>
          </a:xfrm>
          <a:prstGeom prst="rect">
            <a:avLst/>
          </a:prstGeom>
        </p:spPr>
        <p:txBody>
          <a:bodyPr wrap="square">
            <a:spAutoFit/>
          </a:bodyPr>
          <a:lstStyle/>
          <a:p>
            <a:r>
              <a:rPr lang="cs-CZ" altLang="cs-CZ" sz="1400" i="1" dirty="0" err="1">
                <a:latin typeface="Calibri" panose="020F0502020204030204" pitchFamily="34" charset="0"/>
              </a:rPr>
              <a:t>Soulier</a:t>
            </a:r>
            <a:r>
              <a:rPr lang="cs-CZ" altLang="cs-CZ" sz="1400" i="1" dirty="0">
                <a:latin typeface="Calibri" panose="020F0502020204030204" pitchFamily="34" charset="0"/>
              </a:rPr>
              <a:t> et al., 2018</a:t>
            </a:r>
          </a:p>
        </p:txBody>
      </p:sp>
    </p:spTree>
    <p:extLst>
      <p:ext uri="{BB962C8B-B14F-4D97-AF65-F5344CB8AC3E}">
        <p14:creationId xmlns:p14="http://schemas.microsoft.com/office/powerpoint/2010/main" val="3335125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B5E2D0-BAB9-45BA-BA28-B88CB93B5563}"/>
              </a:ext>
            </a:extLst>
          </p:cNvPr>
          <p:cNvSpPr/>
          <p:nvPr/>
        </p:nvSpPr>
        <p:spPr>
          <a:xfrm>
            <a:off x="448541" y="1565934"/>
            <a:ext cx="10868543" cy="757130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cs-CZ" altLang="cs-CZ" sz="1800" b="0" i="0" u="none" strike="noStrike" kern="1200" cap="none" spc="0" normalizeH="0" baseline="0" noProof="0" dirty="0">
                <a:ln>
                  <a:noFill/>
                </a:ln>
                <a:solidFill>
                  <a:prstClr val="black"/>
                </a:solidFill>
                <a:effectLst/>
                <a:uLnTx/>
                <a:uFillTx/>
                <a:ea typeface="+mn-ea"/>
                <a:cs typeface="+mn-cs"/>
              </a:rPr>
              <a:t>indikace k vyšetření zárodečných variant: </a:t>
            </a:r>
            <a:r>
              <a:rPr kumimoji="0" lang="cs-CZ" altLang="cs-CZ" sz="1800" b="0" i="0" u="none" strike="noStrike" kern="1200" cap="none" spc="0" normalizeH="0" baseline="0" noProof="0" dirty="0">
                <a:ln>
                  <a:noFill/>
                </a:ln>
                <a:solidFill>
                  <a:srgbClr val="C00000"/>
                </a:solidFill>
                <a:effectLst/>
                <a:uLnTx/>
                <a:uFillTx/>
                <a:ea typeface="+mn-ea"/>
                <a:cs typeface="+mn-cs"/>
              </a:rPr>
              <a:t>klinický genetik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dirty="0">
              <a:ln>
                <a:noFill/>
              </a:ln>
              <a:solidFill>
                <a:srgbClr val="C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800" b="0" i="0" u="none" strike="noStrike" kern="1200" cap="none" spc="0" normalizeH="0" baseline="0" noProof="0">
                <a:ln>
                  <a:noFill/>
                </a:ln>
                <a:solidFill>
                  <a:prstClr val="black"/>
                </a:solidFill>
                <a:effectLst/>
                <a:uLnTx/>
                <a:uFillTx/>
                <a:ea typeface="+mn-ea"/>
                <a:cs typeface="+mn-cs"/>
              </a:rPr>
              <a:t>            </a:t>
            </a:r>
            <a:r>
              <a:rPr kumimoji="0" lang="cs-CZ" altLang="cs-CZ" sz="1600" b="0" i="1" u="none" strike="noStrike" kern="1200" cap="none" spc="0" normalizeH="0" baseline="0" noProof="0">
                <a:ln>
                  <a:noFill/>
                </a:ln>
                <a:solidFill>
                  <a:srgbClr val="0070C0"/>
                </a:solidFill>
                <a:effectLst/>
                <a:uLnTx/>
                <a:uFillTx/>
                <a:ea typeface="+mn-ea"/>
                <a:cs typeface="+mn-cs"/>
              </a:rPr>
              <a:t>FN </a:t>
            </a:r>
            <a:r>
              <a:rPr kumimoji="0" lang="cs-CZ" altLang="cs-CZ" sz="1600" b="0" i="1" u="none" strike="noStrike" kern="1200" cap="none" spc="0" normalizeH="0" baseline="0" noProof="0" dirty="0">
                <a:ln>
                  <a:noFill/>
                </a:ln>
                <a:solidFill>
                  <a:srgbClr val="0070C0"/>
                </a:solidFill>
                <a:effectLst/>
                <a:uLnTx/>
                <a:uFillTx/>
                <a:ea typeface="+mn-ea"/>
                <a:cs typeface="+mn-cs"/>
              </a:rPr>
              <a:t>Brno - IHOK: prof. MUDr. Michael Doubek, CSc.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600" b="0" i="1" u="none" strike="noStrike" kern="1200" cap="none" spc="0" normalizeH="0" baseline="0" noProof="0">
                <a:ln>
                  <a:noFill/>
                </a:ln>
                <a:solidFill>
                  <a:srgbClr val="0070C0"/>
                </a:solidFill>
                <a:effectLst/>
                <a:uLnTx/>
                <a:uFillTx/>
                <a:ea typeface="+mn-ea"/>
                <a:cs typeface="+mn-cs"/>
              </a:rPr>
              <a:t>                                        </a:t>
            </a:r>
            <a:r>
              <a:rPr kumimoji="0" lang="cs-CZ" altLang="cs-CZ" sz="1600" b="0" i="1" u="none" strike="noStrike" kern="1200" cap="none" spc="0" normalizeH="0" baseline="0" noProof="0" dirty="0">
                <a:ln>
                  <a:noFill/>
                </a:ln>
                <a:solidFill>
                  <a:srgbClr val="0070C0"/>
                </a:solidFill>
                <a:effectLst/>
                <a:uLnTx/>
                <a:uFillTx/>
                <a:ea typeface="+mn-ea"/>
                <a:cs typeface="+mn-cs"/>
              </a:rPr>
              <a:t>MUDr. Jakub Trizuljak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600" b="0" i="1" u="none" strike="noStrike" kern="1200" cap="none" spc="0" normalizeH="0" baseline="0" noProof="0">
                <a:ln>
                  <a:noFill/>
                </a:ln>
                <a:solidFill>
                  <a:srgbClr val="0070C0"/>
                </a:solidFill>
                <a:effectLst/>
                <a:uLnTx/>
                <a:uFillTx/>
                <a:ea typeface="+mn-ea"/>
                <a:cs typeface="+mn-cs"/>
              </a:rPr>
              <a:t>                            - lékaři z Ústavu </a:t>
            </a:r>
            <a:r>
              <a:rPr kumimoji="0" lang="cs-CZ" altLang="cs-CZ" sz="1600" b="0" i="1" u="none" strike="noStrike" kern="1200" cap="none" spc="0" normalizeH="0" baseline="0" noProof="0" dirty="0">
                <a:ln>
                  <a:noFill/>
                </a:ln>
                <a:solidFill>
                  <a:srgbClr val="0070C0"/>
                </a:solidFill>
                <a:effectLst/>
                <a:uLnTx/>
                <a:uFillTx/>
                <a:ea typeface="+mn-ea"/>
                <a:cs typeface="+mn-cs"/>
              </a:rPr>
              <a:t>lékařské genetiky a genomiky</a:t>
            </a:r>
            <a:r>
              <a:rPr kumimoji="0" lang="cs-CZ" altLang="cs-CZ" sz="1600" b="0" i="0" u="none" strike="noStrike" kern="1200" cap="none" spc="0" normalizeH="0" baseline="0" noProof="0" dirty="0">
                <a:ln>
                  <a:noFill/>
                </a:ln>
                <a:solidFill>
                  <a:prstClr val="black"/>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6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6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altLang="cs-CZ" sz="1800" b="0" i="0" u="none" strike="noStrike" kern="1200" cap="none" spc="0" normalizeH="0" baseline="0" noProof="0" dirty="0">
                <a:ln>
                  <a:noFill/>
                </a:ln>
                <a:solidFill>
                  <a:prstClr val="black"/>
                </a:solidFill>
                <a:effectLst/>
                <a:uLnTx/>
                <a:uFillTx/>
                <a:ea typeface="+mn-ea"/>
                <a:cs typeface="+mn-cs"/>
              </a:rPr>
              <a:t>žádanka k vyšetření, informovaný souhlas (FNB / CEITEC MU)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altLang="cs-CZ"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altLang="cs-CZ" sz="1800" b="0" i="0" u="none" strike="noStrike" kern="1200" cap="none" spc="0" normalizeH="0" baseline="0" noProof="0" dirty="0">
                <a:ln>
                  <a:noFill/>
                </a:ln>
                <a:solidFill>
                  <a:prstClr val="black"/>
                </a:solidFill>
                <a:effectLst/>
                <a:uLnTx/>
                <a:uFillTx/>
                <a:ea typeface="+mn-ea"/>
                <a:cs typeface="+mn-cs"/>
              </a:rPr>
              <a:t>odběr biologického materiálu – </a:t>
            </a:r>
            <a:r>
              <a:rPr kumimoji="0" lang="cs-CZ" altLang="cs-CZ" sz="1800" b="0" i="0" u="none" strike="noStrike" kern="1200" cap="none" spc="0" normalizeH="0" baseline="0" noProof="0" dirty="0">
                <a:ln>
                  <a:noFill/>
                </a:ln>
                <a:solidFill>
                  <a:srgbClr val="C00000"/>
                </a:solidFill>
                <a:effectLst/>
                <a:uLnTx/>
                <a:uFillTx/>
                <a:ea typeface="+mn-ea"/>
                <a:cs typeface="+mn-cs"/>
              </a:rPr>
              <a:t>periferní krev </a:t>
            </a:r>
            <a:r>
              <a:rPr kumimoji="0" lang="cs-CZ" altLang="cs-CZ" sz="1800" b="0" i="0" u="none" strike="noStrike" kern="1200" cap="none" spc="0" normalizeH="0" baseline="0" noProof="0" dirty="0">
                <a:ln>
                  <a:noFill/>
                </a:ln>
                <a:solidFill>
                  <a:prstClr val="black"/>
                </a:solidFill>
                <a:effectLst/>
                <a:uLnTx/>
                <a:uFillTx/>
                <a:ea typeface="+mn-ea"/>
                <a:cs typeface="+mn-cs"/>
              </a:rPr>
              <a:t>(2 – 5 ml), bukální stěr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800" b="0" i="0" u="none" strike="noStrike" kern="1200" cap="none" spc="0" normalizeH="0" baseline="0" noProof="0" dirty="0">
                <a:ln>
                  <a:noFill/>
                </a:ln>
                <a:solidFill>
                  <a:prstClr val="black"/>
                </a:solidFill>
                <a:effectLst/>
                <a:uLnTx/>
                <a:uFillTx/>
                <a:ea typeface="+mn-ea"/>
                <a:cs typeface="+mn-cs"/>
              </a:rPr>
              <a:t>                                                  </a:t>
            </a:r>
            <a:r>
              <a:rPr kumimoji="0" lang="cs-CZ" altLang="cs-CZ" sz="1800" b="0" i="0" u="none" strike="noStrike" kern="1200" cap="none" spc="0" normalizeH="0" baseline="0" noProof="0">
                <a:ln>
                  <a:noFill/>
                </a:ln>
                <a:solidFill>
                  <a:prstClr val="black"/>
                </a:solidFill>
                <a:effectLst/>
                <a:uLnTx/>
                <a:uFillTx/>
                <a:ea typeface="+mn-ea"/>
                <a:cs typeface="+mn-cs"/>
              </a:rPr>
              <a:t>- kostní dřeň, jiný odběr (při rozvoji malignity)</a:t>
            </a:r>
            <a:endParaRPr kumimoji="0" lang="cs-CZ" altLang="cs-CZ"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altLang="cs-CZ" sz="1800" b="0" i="0" u="none" strike="noStrike" kern="1200" cap="none" spc="0" normalizeH="0" baseline="0" noProof="0">
                <a:ln>
                  <a:noFill/>
                </a:ln>
                <a:solidFill>
                  <a:srgbClr val="C00000"/>
                </a:solidFill>
                <a:effectLst/>
                <a:uLnTx/>
                <a:uFillTx/>
                <a:ea typeface="+mn-ea"/>
                <a:cs typeface="+mn-cs"/>
              </a:rPr>
              <a:t>výběr pacientů </a:t>
            </a:r>
            <a:r>
              <a:rPr kumimoji="0" lang="cs-CZ" altLang="cs-CZ" sz="1800" b="0" i="0" u="none" strike="noStrike" kern="1200" cap="none" spc="0" normalizeH="0" baseline="0" noProof="0">
                <a:ln>
                  <a:noFill/>
                </a:ln>
                <a:solidFill>
                  <a:prstClr val="black"/>
                </a:solidFill>
                <a:effectLst/>
                <a:uLnTx/>
                <a:uFillTx/>
                <a:ea typeface="+mn-ea"/>
                <a:cs typeface="+mn-cs"/>
              </a:rPr>
              <a:t>+ sdílení informací o projevech nemoci + výsledky z vyšetření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800" b="0" i="0" u="none" strike="noStrike" kern="1200" cap="none" spc="0" normalizeH="0" baseline="0" noProof="0">
                <a:ln>
                  <a:noFill/>
                </a:ln>
                <a:solidFill>
                  <a:srgbClr val="C00000"/>
                </a:solidFill>
                <a:effectLst/>
                <a:uLnTx/>
                <a:uFillTx/>
                <a:ea typeface="+mn-ea"/>
                <a:cs typeface="+mn-cs"/>
              </a:rPr>
              <a:t>                                                             </a:t>
            </a:r>
            <a:r>
              <a:rPr kumimoji="0" lang="cs-CZ" altLang="cs-CZ" sz="1800" b="0" i="0" u="none" strike="noStrike" kern="1200" cap="none" spc="0" normalizeH="0" baseline="0" noProof="0">
                <a:ln>
                  <a:noFill/>
                </a:ln>
                <a:solidFill>
                  <a:prstClr val="black"/>
                </a:solidFill>
                <a:effectLst/>
                <a:uLnTx/>
                <a:uFillTx/>
                <a:ea typeface="+mn-ea"/>
                <a:cs typeface="+mn-cs"/>
              </a:rPr>
              <a:t>„přesný fenotyp </a:t>
            </a:r>
            <a:r>
              <a:rPr kumimoji="0" lang="cs-CZ" altLang="cs-CZ" sz="1800" b="0" i="0" u="none" strike="noStrike" kern="1200" cap="none" spc="0" normalizeH="0" baseline="0" noProof="0">
                <a:ln>
                  <a:noFill/>
                </a:ln>
                <a:solidFill>
                  <a:prstClr val="black"/>
                </a:solidFill>
                <a:effectLst/>
                <a:uLnTx/>
                <a:uFillTx/>
                <a:ea typeface="+mn-ea"/>
                <a:cs typeface="+mn-cs"/>
                <a:sym typeface="Symbol" panose="05050102010706020507" pitchFamily="18" charset="2"/>
              </a:rPr>
              <a:t> cílený </a:t>
            </a:r>
            <a:r>
              <a:rPr kumimoji="0" lang="cs-CZ" altLang="cs-CZ" sz="1800" b="0" i="0" u="none" strike="noStrike" kern="1200" cap="none" spc="0" normalizeH="0" baseline="0" noProof="0">
                <a:ln>
                  <a:noFill/>
                </a:ln>
                <a:solidFill>
                  <a:prstClr val="black"/>
                </a:solidFill>
                <a:effectLst/>
                <a:uLnTx/>
                <a:uFillTx/>
                <a:ea typeface="+mn-ea"/>
                <a:cs typeface="+mn-cs"/>
              </a:rPr>
              <a:t>genotyp“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800" b="0" i="0" u="none" strike="noStrike" kern="1200" cap="none" spc="0" normalizeH="0" baseline="0" noProof="0">
                <a:ln>
                  <a:noFill/>
                </a:ln>
                <a:solidFill>
                  <a:prstClr val="black"/>
                </a:solidFill>
                <a:effectLst/>
                <a:uLnTx/>
                <a:uFillTx/>
                <a:ea typeface="+mn-ea"/>
                <a:cs typeface="+mn-cs"/>
              </a:rPr>
              <a:t>     </a:t>
            </a:r>
            <a:r>
              <a:rPr kumimoji="0" lang="cs-CZ" altLang="cs-CZ" sz="1800" b="0" i="1" u="none" strike="noStrike" kern="1200" cap="none" spc="0" normalizeH="0" baseline="0" noProof="0">
                <a:ln>
                  <a:noFill/>
                </a:ln>
                <a:solidFill>
                  <a:prstClr val="black"/>
                </a:solidFill>
                <a:effectLst/>
                <a:uLnTx/>
                <a:uFillTx/>
                <a:ea typeface="+mn-ea"/>
                <a:cs typeface="+mn-cs"/>
              </a:rPr>
              <a:t>- </a:t>
            </a:r>
            <a:r>
              <a:rPr kumimoji="0" lang="cs-CZ" altLang="cs-CZ" sz="1600" b="0" i="1" u="none" strike="noStrike" kern="1200" cap="none" spc="0" normalizeH="0" baseline="0" noProof="0" dirty="0">
                <a:ln>
                  <a:noFill/>
                </a:ln>
                <a:solidFill>
                  <a:prstClr val="black"/>
                </a:solidFill>
                <a:effectLst/>
                <a:uLnTx/>
                <a:uFillTx/>
                <a:ea typeface="+mn-ea"/>
                <a:cs typeface="+mn-cs"/>
              </a:rPr>
              <a:t>minimálně 2 postižení a 2 zdraví jedinci </a:t>
            </a:r>
            <a:r>
              <a:rPr kumimoji="0" lang="cs-CZ" altLang="cs-CZ" sz="1600" b="0" i="1" u="none" strike="noStrike" kern="1200" cap="none" spc="0" normalizeH="0" baseline="0" noProof="0">
                <a:ln>
                  <a:noFill/>
                </a:ln>
                <a:solidFill>
                  <a:prstClr val="black"/>
                </a:solidFill>
                <a:effectLst/>
                <a:uLnTx/>
                <a:uFillTx/>
                <a:ea typeface="+mn-ea"/>
                <a:cs typeface="+mn-cs"/>
              </a:rPr>
              <a:t>v rodině</a:t>
            </a:r>
            <a:endParaRPr kumimoji="0" lang="cs-CZ" altLang="cs-CZ" sz="1600" b="0" i="1"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600" b="0" i="1" u="none" strike="noStrike" kern="1200" cap="none" spc="0" normalizeH="0" baseline="0" noProof="0">
                <a:ln>
                  <a:noFill/>
                </a:ln>
                <a:solidFill>
                  <a:prstClr val="black"/>
                </a:solidFill>
                <a:effectLst/>
                <a:uLnTx/>
                <a:uFillTx/>
                <a:ea typeface="+mn-ea"/>
                <a:cs typeface="+mn-cs"/>
              </a:rPr>
              <a:t>      - trio-analýzy</a:t>
            </a:r>
            <a:endParaRPr kumimoji="0" lang="cs-CZ" altLang="cs-CZ" sz="1800" b="0" i="1"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6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6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800" b="0" i="0" u="none" strike="noStrike" kern="1200" cap="none" spc="0" normalizeH="0" baseline="0" noProof="0" dirty="0">
                <a:ln>
                  <a:noFill/>
                </a:ln>
                <a:solidFill>
                  <a:srgbClr val="C00000"/>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sng" strike="noStrike" kern="1200" cap="none" spc="0" normalizeH="0" baseline="0" noProof="0" dirty="0">
              <a:ln>
                <a:noFill/>
              </a:ln>
              <a:solidFill>
                <a:srgbClr val="C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sng" strike="noStrike" kern="1200" cap="none" spc="0" normalizeH="0" baseline="0" noProof="0" dirty="0">
              <a:ln>
                <a:noFill/>
              </a:ln>
              <a:solidFill>
                <a:srgbClr val="C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ea typeface="+mn-ea"/>
              <a:cs typeface="+mn-cs"/>
              <a:sym typeface="Symbol" panose="05050102010706020507" pitchFamily="18" charset="2"/>
            </a:endParaRPr>
          </a:p>
        </p:txBody>
      </p:sp>
      <p:pic>
        <p:nvPicPr>
          <p:cNvPr id="7" name="Obrázek 12">
            <a:extLst>
              <a:ext uri="{FF2B5EF4-FFF2-40B4-BE49-F238E27FC236}">
                <a16:creationId xmlns:a16="http://schemas.microsoft.com/office/drawing/2014/main" id="{2F63CD73-8AEA-4722-BC33-B4969785C12A}"/>
              </a:ext>
            </a:extLst>
          </p:cNvPr>
          <p:cNvPicPr>
            <a:picLocks noChangeAspect="1"/>
          </p:cNvPicPr>
          <p:nvPr/>
        </p:nvPicPr>
        <p:blipFill>
          <a:blip r:embed="rId3"/>
          <a:stretch>
            <a:fillRect/>
          </a:stretch>
        </p:blipFill>
        <p:spPr>
          <a:xfrm>
            <a:off x="7902469" y="1394845"/>
            <a:ext cx="1596828" cy="1596828"/>
          </a:xfrm>
          <a:prstGeom prst="rect">
            <a:avLst/>
          </a:prstGeom>
        </p:spPr>
      </p:pic>
      <p:pic>
        <p:nvPicPr>
          <p:cNvPr id="11" name="Picture 4" descr="SouvisejÃ­cÃ­ obrÃ¡zek">
            <a:extLst>
              <a:ext uri="{FF2B5EF4-FFF2-40B4-BE49-F238E27FC236}">
                <a16:creationId xmlns:a16="http://schemas.microsoft.com/office/drawing/2014/main" id="{927AB375-AB01-4B81-BBD7-118DBAEF8E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0920">
            <a:off x="8481059" y="3316018"/>
            <a:ext cx="1186318" cy="11863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1F9244D-E194-4CE5-BE3A-29A1D5737D39}"/>
              </a:ext>
            </a:extLst>
          </p:cNvPr>
          <p:cNvPicPr>
            <a:picLocks noChangeAspect="1"/>
          </p:cNvPicPr>
          <p:nvPr/>
        </p:nvPicPr>
        <p:blipFill>
          <a:blip r:embed="rId5"/>
          <a:stretch>
            <a:fillRect/>
          </a:stretch>
        </p:blipFill>
        <p:spPr>
          <a:xfrm>
            <a:off x="10123492" y="2991673"/>
            <a:ext cx="1817788" cy="2670578"/>
          </a:xfrm>
          <a:prstGeom prst="rect">
            <a:avLst/>
          </a:prstGeom>
        </p:spPr>
      </p:pic>
      <p:sp>
        <p:nvSpPr>
          <p:cNvPr id="15" name="Plus Sign 14">
            <a:extLst>
              <a:ext uri="{FF2B5EF4-FFF2-40B4-BE49-F238E27FC236}">
                <a16:creationId xmlns:a16="http://schemas.microsoft.com/office/drawing/2014/main" id="{5D6BA677-B789-4EC0-824E-19236E39E25E}"/>
              </a:ext>
            </a:extLst>
          </p:cNvPr>
          <p:cNvSpPr/>
          <p:nvPr/>
        </p:nvSpPr>
        <p:spPr>
          <a:xfrm>
            <a:off x="9530273" y="4119613"/>
            <a:ext cx="441790" cy="414697"/>
          </a:xfrm>
          <a:prstGeom prst="mathPlus">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Nadpis 4">
            <a:extLst>
              <a:ext uri="{FF2B5EF4-FFF2-40B4-BE49-F238E27FC236}">
                <a16:creationId xmlns:a16="http://schemas.microsoft.com/office/drawing/2014/main" id="{33484BAC-A7D6-41AE-A35C-C945761E47A6}"/>
              </a:ext>
            </a:extLst>
          </p:cNvPr>
          <p:cNvSpPr txBox="1">
            <a:spLocks/>
          </p:cNvSpPr>
          <p:nvPr/>
        </p:nvSpPr>
        <p:spPr>
          <a:xfrm>
            <a:off x="1149048" y="362927"/>
            <a:ext cx="10732655" cy="9239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Kudy vede cesta ke </a:t>
            </a:r>
            <a:r>
              <a:rPr kumimoji="0" lang="cs-CZ" sz="32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celoexomovému</a:t>
            </a:r>
            <a:r>
              <a:rPr kumimoji="0" lang="cs-CZ"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cs-CZ" sz="32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sekvenování</a:t>
            </a:r>
            <a:r>
              <a:rPr kumimoji="0" lang="cs-CZ"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30763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25906-FD52-4220-B8D4-3CFC34ACEC54}"/>
              </a:ext>
            </a:extLst>
          </p:cNvPr>
          <p:cNvSpPr txBox="1"/>
          <p:nvPr/>
        </p:nvSpPr>
        <p:spPr>
          <a:xfrm>
            <a:off x="2633689" y="350445"/>
            <a:ext cx="6924622" cy="584775"/>
          </a:xfrm>
          <a:prstGeom prst="rect">
            <a:avLst/>
          </a:prstGeom>
          <a:noFill/>
        </p:spPr>
        <p:txBody>
          <a:bodyPr wrap="square">
            <a:spAutoFit/>
          </a:bodyPr>
          <a:lstStyle/>
          <a:p>
            <a:r>
              <a:rPr lang="cs-CZ" altLang="cs-CZ" sz="3200" b="1" dirty="0" err="1">
                <a:solidFill>
                  <a:srgbClr val="C00000"/>
                </a:solidFill>
                <a:latin typeface="Calibri" panose="020F0502020204030204" pitchFamily="34" charset="0"/>
                <a:cs typeface="Calibri" panose="020F0502020204030204" pitchFamily="34" charset="0"/>
              </a:rPr>
              <a:t>Workflow</a:t>
            </a:r>
            <a:r>
              <a:rPr lang="cs-CZ" altLang="cs-CZ" sz="3200" b="1" dirty="0">
                <a:solidFill>
                  <a:srgbClr val="C00000"/>
                </a:solidFill>
                <a:latin typeface="Calibri" panose="020F0502020204030204" pitchFamily="34" charset="0"/>
                <a:cs typeface="Calibri" panose="020F0502020204030204" pitchFamily="34" charset="0"/>
              </a:rPr>
              <a:t> pro metodiku WES   </a:t>
            </a:r>
          </a:p>
        </p:txBody>
      </p:sp>
      <p:sp>
        <p:nvSpPr>
          <p:cNvPr id="4" name="Rectangle 3">
            <a:extLst>
              <a:ext uri="{FF2B5EF4-FFF2-40B4-BE49-F238E27FC236}">
                <a16:creationId xmlns:a16="http://schemas.microsoft.com/office/drawing/2014/main" id="{109E171E-37FB-4A65-AD30-0F7C1CC2E29A}"/>
              </a:ext>
            </a:extLst>
          </p:cNvPr>
          <p:cNvSpPr/>
          <p:nvPr/>
        </p:nvSpPr>
        <p:spPr>
          <a:xfrm>
            <a:off x="572866" y="1612828"/>
            <a:ext cx="8457723" cy="4708981"/>
          </a:xfrm>
          <a:prstGeom prst="rect">
            <a:avLst/>
          </a:prstGeom>
        </p:spPr>
        <p:txBody>
          <a:bodyPr wrap="square">
            <a:spAutoFit/>
          </a:bodyPr>
          <a:lstStyle/>
          <a:p>
            <a:pPr marL="285750" indent="-285750">
              <a:buFont typeface="Arial" panose="020B0604020202020204" pitchFamily="34" charset="0"/>
              <a:buChar char="•"/>
            </a:pPr>
            <a:r>
              <a:rPr lang="cs-CZ" altLang="cs-CZ" dirty="0">
                <a:solidFill>
                  <a:srgbClr val="C00000"/>
                </a:solidFill>
                <a:latin typeface="Calibri" panose="020F0502020204030204" pitchFamily="34" charset="0"/>
                <a:cs typeface="Calibri" panose="020F0502020204030204" pitchFamily="34" charset="0"/>
              </a:rPr>
              <a:t>izolace DNA                           </a:t>
            </a:r>
            <a:r>
              <a:rPr lang="cs-CZ" altLang="cs-CZ" dirty="0">
                <a:latin typeface="Calibri" panose="020F0502020204030204" pitchFamily="34" charset="0"/>
                <a:cs typeface="Calibri" panose="020F0502020204030204" pitchFamily="34" charset="0"/>
              </a:rPr>
              <a:t>(vstupní koncentrace od 100 </a:t>
            </a:r>
            <a:r>
              <a:rPr lang="cs-CZ" altLang="cs-CZ" dirty="0" err="1">
                <a:latin typeface="Calibri" panose="020F0502020204030204" pitchFamily="34" charset="0"/>
                <a:cs typeface="Calibri" panose="020F0502020204030204" pitchFamily="34" charset="0"/>
              </a:rPr>
              <a:t>ng</a:t>
            </a:r>
            <a:r>
              <a:rPr lang="cs-CZ" altLang="cs-CZ" dirty="0">
                <a:latin typeface="Calibri" panose="020F0502020204030204" pitchFamily="34" charset="0"/>
                <a:cs typeface="Calibri" panose="020F0502020204030204" pitchFamily="34" charset="0"/>
              </a:rPr>
              <a:t>)</a:t>
            </a:r>
          </a:p>
          <a:p>
            <a:endParaRPr lang="cs-CZ" altLang="cs-CZ" dirty="0">
              <a:latin typeface="Calibri" panose="020F0502020204030204" pitchFamily="34" charset="0"/>
              <a:cs typeface="Calibri" panose="020F0502020204030204" pitchFamily="34" charset="0"/>
            </a:endParaRPr>
          </a:p>
          <a:p>
            <a:endParaRPr lang="cs-CZ" altLang="cs-CZ"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dirty="0">
                <a:solidFill>
                  <a:srgbClr val="C00000"/>
                </a:solidFill>
                <a:latin typeface="Calibri" panose="020F0502020204030204" pitchFamily="34" charset="0"/>
                <a:cs typeface="Calibri" panose="020F0502020204030204" pitchFamily="34" charset="0"/>
                <a:sym typeface="Symbol" panose="05050102010706020507" pitchFamily="18" charset="2"/>
              </a:rPr>
              <a:t>příprava </a:t>
            </a:r>
            <a:r>
              <a:rPr lang="cs-CZ" dirty="0" err="1">
                <a:solidFill>
                  <a:srgbClr val="C00000"/>
                </a:solidFill>
                <a:latin typeface="Calibri" panose="020F0502020204030204" pitchFamily="34" charset="0"/>
                <a:cs typeface="Calibri" panose="020F0502020204030204" pitchFamily="34" charset="0"/>
                <a:sym typeface="Symbol" panose="05050102010706020507" pitchFamily="18" charset="2"/>
              </a:rPr>
              <a:t>sekvenační</a:t>
            </a:r>
            <a:r>
              <a:rPr lang="cs-CZ" dirty="0">
                <a:solidFill>
                  <a:srgbClr val="C00000"/>
                </a:solidFill>
                <a:latin typeface="Calibri" panose="020F0502020204030204" pitchFamily="34" charset="0"/>
                <a:cs typeface="Calibri" panose="020F0502020204030204" pitchFamily="34" charset="0"/>
                <a:sym typeface="Symbol" panose="05050102010706020507" pitchFamily="18" charset="2"/>
              </a:rPr>
              <a:t> knihovny WES: </a:t>
            </a:r>
            <a:r>
              <a:rPr lang="cs-CZ" dirty="0">
                <a:latin typeface="Calibri" panose="020F0502020204030204" pitchFamily="34" charset="0"/>
                <a:cs typeface="Calibri" panose="020F0502020204030204" pitchFamily="34" charset="0"/>
                <a:sym typeface="Symbol" panose="05050102010706020507" pitchFamily="18" charset="2"/>
              </a:rPr>
              <a:t>KAPA </a:t>
            </a:r>
            <a:r>
              <a:rPr lang="cs-CZ" sz="1600" dirty="0" err="1">
                <a:latin typeface="Calibri" panose="020F0502020204030204" pitchFamily="34" charset="0"/>
                <a:cs typeface="Calibri" panose="020F0502020204030204" pitchFamily="34" charset="0"/>
                <a:sym typeface="Symbol" panose="05050102010706020507" pitchFamily="18" charset="2"/>
              </a:rPr>
              <a:t>HyperCap</a:t>
            </a:r>
            <a:r>
              <a:rPr lang="cs-CZ" sz="1600" dirty="0">
                <a:latin typeface="Calibri" panose="020F0502020204030204" pitchFamily="34" charset="0"/>
                <a:cs typeface="Calibri" panose="020F0502020204030204" pitchFamily="34" charset="0"/>
                <a:sym typeface="Symbol" panose="05050102010706020507" pitchFamily="18" charset="2"/>
              </a:rPr>
              <a:t> </a:t>
            </a:r>
            <a:r>
              <a:rPr lang="cs-CZ" sz="1600" dirty="0" err="1">
                <a:latin typeface="Calibri" panose="020F0502020204030204" pitchFamily="34" charset="0"/>
                <a:cs typeface="Calibri" panose="020F0502020204030204" pitchFamily="34" charset="0"/>
                <a:sym typeface="Symbol" panose="05050102010706020507" pitchFamily="18" charset="2"/>
              </a:rPr>
              <a:t>workflow</a:t>
            </a:r>
            <a:r>
              <a:rPr lang="cs-CZ" sz="1600" dirty="0">
                <a:latin typeface="Calibri" panose="020F0502020204030204" pitchFamily="34" charset="0"/>
                <a:cs typeface="Calibri" panose="020F0502020204030204" pitchFamily="34" charset="0"/>
                <a:sym typeface="Symbol" panose="05050102010706020507" pitchFamily="18" charset="2"/>
              </a:rPr>
              <a:t> 3.3 </a:t>
            </a:r>
            <a:r>
              <a:rPr lang="cs-CZ" sz="1400" dirty="0">
                <a:latin typeface="Calibri" panose="020F0502020204030204" pitchFamily="34" charset="0"/>
                <a:cs typeface="Calibri" panose="020F0502020204030204" pitchFamily="34" charset="0"/>
                <a:sym typeface="Symbol" panose="05050102010706020507" pitchFamily="18" charset="2"/>
              </a:rPr>
              <a:t>(</a:t>
            </a:r>
            <a:r>
              <a:rPr lang="cs-CZ" sz="1400" dirty="0" err="1">
                <a:latin typeface="Calibri" panose="020F0502020204030204" pitchFamily="34" charset="0"/>
                <a:cs typeface="Calibri" panose="020F0502020204030204" pitchFamily="34" charset="0"/>
                <a:sym typeface="Symbol" panose="05050102010706020507" pitchFamily="18" charset="2"/>
              </a:rPr>
              <a:t>Roche</a:t>
            </a:r>
            <a:r>
              <a:rPr lang="cs-CZ" sz="1400" dirty="0">
                <a:latin typeface="Calibri" panose="020F0502020204030204" pitchFamily="34" charset="0"/>
                <a:cs typeface="Calibri" panose="020F0502020204030204" pitchFamily="34" charset="0"/>
                <a:sym typeface="Symbol" panose="05050102010706020507" pitchFamily="18" charset="2"/>
              </a:rPr>
              <a:t>)</a:t>
            </a:r>
          </a:p>
          <a:p>
            <a:r>
              <a:rPr lang="cs-CZ" sz="1400" dirty="0">
                <a:latin typeface="Calibri" panose="020F0502020204030204" pitchFamily="34" charset="0"/>
                <a:cs typeface="Calibri" panose="020F0502020204030204" pitchFamily="34" charset="0"/>
                <a:sym typeface="Symbol" panose="05050102010706020507" pitchFamily="18" charset="2"/>
              </a:rPr>
              <a:t>      </a:t>
            </a:r>
          </a:p>
          <a:p>
            <a:r>
              <a:rPr lang="cs-CZ" sz="1400" dirty="0">
                <a:latin typeface="Calibri" panose="020F0502020204030204" pitchFamily="34" charset="0"/>
                <a:cs typeface="Calibri" panose="020F0502020204030204" pitchFamily="34" charset="0"/>
                <a:sym typeface="Symbol" panose="05050102010706020507" pitchFamily="18" charset="2"/>
              </a:rPr>
              <a:t>      - více vzorků najednou  </a:t>
            </a:r>
          </a:p>
          <a:p>
            <a:endParaRPr lang="cs-CZ" sz="1400" dirty="0">
              <a:latin typeface="Calibri" panose="020F0502020204030204" pitchFamily="34" charset="0"/>
              <a:cs typeface="Calibri" panose="020F0502020204030204" pitchFamily="34" charset="0"/>
              <a:sym typeface="Symbol" panose="05050102010706020507" pitchFamily="18" charset="2"/>
            </a:endParaRPr>
          </a:p>
          <a:p>
            <a:r>
              <a:rPr lang="cs-CZ" sz="1400" dirty="0">
                <a:latin typeface="Calibri" panose="020F0502020204030204" pitchFamily="34" charset="0"/>
                <a:cs typeface="Calibri" panose="020F0502020204030204" pitchFamily="34" charset="0"/>
                <a:sym typeface="Symbol" panose="05050102010706020507" pitchFamily="18" charset="2"/>
              </a:rPr>
              <a:t>      - laboratoř </a:t>
            </a:r>
            <a:r>
              <a:rPr lang="en-US" sz="1400" dirty="0">
                <a:solidFill>
                  <a:schemeClr val="tx1"/>
                </a:solidFill>
                <a:latin typeface="Calibri" panose="020F0502020204030204" pitchFamily="34" charset="0"/>
                <a:cs typeface="Calibri" panose="020F0502020204030204" pitchFamily="34" charset="0"/>
              </a:rPr>
              <a:t>~ </a:t>
            </a:r>
            <a:r>
              <a:rPr lang="cs-CZ" sz="1400" dirty="0">
                <a:latin typeface="Calibri" panose="020F0502020204030204" pitchFamily="34" charset="0"/>
                <a:cs typeface="Calibri" panose="020F0502020204030204" pitchFamily="34" charset="0"/>
                <a:sym typeface="Symbol" panose="05050102010706020507" pitchFamily="18" charset="2"/>
              </a:rPr>
              <a:t>3 dny</a:t>
            </a:r>
          </a:p>
          <a:p>
            <a:endParaRPr lang="cs-CZ" sz="1400" dirty="0">
              <a:latin typeface="Calibri" panose="020F0502020204030204" pitchFamily="34" charset="0"/>
              <a:cs typeface="Calibri" panose="020F0502020204030204" pitchFamily="34" charset="0"/>
              <a:sym typeface="Symbol" panose="05050102010706020507" pitchFamily="18" charset="2"/>
            </a:endParaRPr>
          </a:p>
          <a:p>
            <a:endParaRPr lang="cs-CZ" sz="1400" dirty="0">
              <a:latin typeface="Calibri" panose="020F0502020204030204" pitchFamily="34" charset="0"/>
              <a:cs typeface="Calibri" panose="020F0502020204030204" pitchFamily="34" charset="0"/>
              <a:sym typeface="Symbol" panose="05050102010706020507" pitchFamily="18" charset="2"/>
            </a:endParaRPr>
          </a:p>
          <a:p>
            <a:endParaRPr lang="cs-CZ" sz="1400" dirty="0">
              <a:latin typeface="Calibri" panose="020F0502020204030204" pitchFamily="34" charset="0"/>
              <a:cs typeface="Calibri" panose="020F0502020204030204" pitchFamily="34" charset="0"/>
              <a:sym typeface="Symbol" panose="05050102010706020507" pitchFamily="18" charset="2"/>
            </a:endParaRPr>
          </a:p>
          <a:p>
            <a:endParaRPr lang="cs-CZ" sz="1400" dirty="0">
              <a:latin typeface="Calibri" panose="020F0502020204030204" pitchFamily="34" charset="0"/>
              <a:cs typeface="Calibri" panose="020F0502020204030204" pitchFamily="34" charset="0"/>
              <a:sym typeface="Symbol" panose="05050102010706020507" pitchFamily="18" charset="2"/>
            </a:endParaRPr>
          </a:p>
          <a:p>
            <a:endParaRPr lang="cs-CZ" sz="1400" dirty="0">
              <a:latin typeface="Calibri" panose="020F0502020204030204" pitchFamily="34" charset="0"/>
              <a:cs typeface="Calibri" panose="020F0502020204030204" pitchFamily="34" charset="0"/>
              <a:sym typeface="Symbol" panose="05050102010706020507" pitchFamily="18" charset="2"/>
            </a:endParaRPr>
          </a:p>
          <a:p>
            <a:endParaRPr lang="cs-CZ" sz="1400" dirty="0">
              <a:latin typeface="Calibri" panose="020F0502020204030204" pitchFamily="34" charset="0"/>
              <a:cs typeface="Calibri" panose="020F0502020204030204" pitchFamily="34" charset="0"/>
              <a:sym typeface="Symbol" panose="05050102010706020507" pitchFamily="18" charset="2"/>
            </a:endParaRPr>
          </a:p>
          <a:p>
            <a:pPr marL="285750" indent="-285750">
              <a:buFont typeface="Arial" panose="020B0604020202020204" pitchFamily="34" charset="0"/>
              <a:buChar char="•"/>
            </a:pPr>
            <a:r>
              <a:rPr lang="cs-CZ" sz="1400" dirty="0">
                <a:solidFill>
                  <a:srgbClr val="C00000"/>
                </a:solidFill>
                <a:latin typeface="Calibri" panose="020F0502020204030204" pitchFamily="34" charset="0"/>
                <a:cs typeface="Calibri" panose="020F0502020204030204" pitchFamily="34" charset="0"/>
                <a:sym typeface="Symbol" panose="05050102010706020507" pitchFamily="18" charset="2"/>
              </a:rPr>
              <a:t>vlastní proces </a:t>
            </a:r>
            <a:r>
              <a:rPr lang="cs-CZ" sz="1400" dirty="0" err="1">
                <a:solidFill>
                  <a:srgbClr val="C00000"/>
                </a:solidFill>
                <a:latin typeface="Calibri" panose="020F0502020204030204" pitchFamily="34" charset="0"/>
                <a:cs typeface="Calibri" panose="020F0502020204030204" pitchFamily="34" charset="0"/>
                <a:sym typeface="Symbol" panose="05050102010706020507" pitchFamily="18" charset="2"/>
              </a:rPr>
              <a:t>sekvenování</a:t>
            </a:r>
            <a:r>
              <a:rPr lang="cs-CZ" sz="1400" dirty="0">
                <a:solidFill>
                  <a:srgbClr val="C00000"/>
                </a:solidFill>
                <a:latin typeface="Calibri" panose="020F0502020204030204" pitchFamily="34" charset="0"/>
                <a:cs typeface="Calibri" panose="020F0502020204030204" pitchFamily="34" charset="0"/>
                <a:sym typeface="Symbol" panose="05050102010706020507" pitchFamily="18" charset="2"/>
              </a:rPr>
              <a:t> </a:t>
            </a:r>
            <a:r>
              <a:rPr lang="cs-CZ" sz="1400" dirty="0">
                <a:latin typeface="Calibri" panose="020F0502020204030204" pitchFamily="34" charset="0"/>
                <a:cs typeface="Calibri" panose="020F0502020204030204" pitchFamily="34" charset="0"/>
                <a:sym typeface="Symbol" panose="05050102010706020507" pitchFamily="18" charset="2"/>
              </a:rPr>
              <a:t>– CF CEITEC: </a:t>
            </a:r>
          </a:p>
          <a:p>
            <a:r>
              <a:rPr lang="cs-CZ" sz="1400" dirty="0">
                <a:latin typeface="Calibri" panose="020F0502020204030204" pitchFamily="34" charset="0"/>
                <a:cs typeface="Calibri" panose="020F0502020204030204" pitchFamily="34" charset="0"/>
                <a:sym typeface="Symbol" panose="05050102010706020507" pitchFamily="18" charset="2"/>
              </a:rPr>
              <a:t>                          </a:t>
            </a:r>
          </a:p>
          <a:p>
            <a:r>
              <a:rPr lang="cs-CZ" sz="1400" dirty="0">
                <a:latin typeface="Calibri" panose="020F0502020204030204" pitchFamily="34" charset="0"/>
                <a:cs typeface="Calibri" panose="020F0502020204030204" pitchFamily="34" charset="0"/>
                <a:sym typeface="Symbol" panose="05050102010706020507" pitchFamily="18" charset="2"/>
              </a:rPr>
              <a:t>                    </a:t>
            </a:r>
            <a:r>
              <a:rPr lang="cs-CZ" sz="1400" dirty="0" err="1">
                <a:latin typeface="Calibri" panose="020F0502020204030204" pitchFamily="34" charset="0"/>
                <a:cs typeface="Calibri" panose="020F0502020204030204" pitchFamily="34" charset="0"/>
                <a:sym typeface="Symbol" panose="05050102010706020507" pitchFamily="18" charset="2"/>
              </a:rPr>
              <a:t>sekvenátor</a:t>
            </a:r>
            <a:r>
              <a:rPr lang="cs-CZ" sz="1400" dirty="0">
                <a:latin typeface="Calibri" panose="020F0502020204030204" pitchFamily="34" charset="0"/>
                <a:cs typeface="Calibri" panose="020F0502020204030204" pitchFamily="34" charset="0"/>
                <a:sym typeface="Symbol" panose="05050102010706020507" pitchFamily="18" charset="2"/>
              </a:rPr>
              <a:t> „</a:t>
            </a:r>
            <a:r>
              <a:rPr lang="cs-CZ" sz="1600" i="1" dirty="0" err="1">
                <a:latin typeface="Calibri" panose="020F0502020204030204" pitchFamily="34" charset="0"/>
                <a:cs typeface="Calibri" panose="020F0502020204030204" pitchFamily="34" charset="0"/>
                <a:sym typeface="Symbol" panose="05050102010706020507" pitchFamily="18" charset="2"/>
              </a:rPr>
              <a:t>NextSeq</a:t>
            </a:r>
            <a:r>
              <a:rPr lang="cs-CZ" sz="1600" i="1" dirty="0">
                <a:latin typeface="Calibri" panose="020F0502020204030204" pitchFamily="34" charset="0"/>
                <a:cs typeface="Calibri" panose="020F0502020204030204" pitchFamily="34" charset="0"/>
                <a:sym typeface="Symbol" panose="05050102010706020507" pitchFamily="18" charset="2"/>
              </a:rPr>
              <a:t> 500“ </a:t>
            </a:r>
          </a:p>
          <a:p>
            <a:r>
              <a:rPr lang="cs-CZ" sz="1600" i="1" dirty="0">
                <a:latin typeface="Calibri" panose="020F0502020204030204" pitchFamily="34" charset="0"/>
                <a:cs typeface="Calibri" panose="020F0502020204030204" pitchFamily="34" charset="0"/>
                <a:sym typeface="Symbol" panose="05050102010706020507" pitchFamily="18" charset="2"/>
              </a:rPr>
              <a:t>     - hloubka čtení 30 x (pro 90 % dat)</a:t>
            </a:r>
          </a:p>
          <a:p>
            <a:endParaRPr lang="cs-CZ" sz="1400" dirty="0">
              <a:latin typeface="Calibri" panose="020F0502020204030204" pitchFamily="34" charset="0"/>
              <a:cs typeface="Calibri" panose="020F0502020204030204" pitchFamily="34" charset="0"/>
              <a:sym typeface="Symbol" panose="05050102010706020507" pitchFamily="18" charset="2"/>
            </a:endParaRPr>
          </a:p>
          <a:p>
            <a:endParaRPr lang="cs-CZ" sz="1400" dirty="0">
              <a:latin typeface="Calibri" panose="020F0502020204030204" pitchFamily="34" charset="0"/>
              <a:cs typeface="Calibri" panose="020F0502020204030204" pitchFamily="34" charset="0"/>
              <a:sym typeface="Symbol" panose="05050102010706020507" pitchFamily="18" charset="2"/>
            </a:endParaRPr>
          </a:p>
        </p:txBody>
      </p:sp>
      <p:pic>
        <p:nvPicPr>
          <p:cNvPr id="7" name="Picture 6">
            <a:extLst>
              <a:ext uri="{FF2B5EF4-FFF2-40B4-BE49-F238E27FC236}">
                <a16:creationId xmlns:a16="http://schemas.microsoft.com/office/drawing/2014/main" id="{238BFC2F-3605-4EA4-8B8C-D087BDA4842E}"/>
              </a:ext>
            </a:extLst>
          </p:cNvPr>
          <p:cNvPicPr>
            <a:picLocks noChangeAspect="1"/>
          </p:cNvPicPr>
          <p:nvPr/>
        </p:nvPicPr>
        <p:blipFill>
          <a:blip r:embed="rId3"/>
          <a:stretch>
            <a:fillRect/>
          </a:stretch>
        </p:blipFill>
        <p:spPr>
          <a:xfrm>
            <a:off x="3465829" y="2938299"/>
            <a:ext cx="2454614" cy="1235075"/>
          </a:xfrm>
          <a:prstGeom prst="rect">
            <a:avLst/>
          </a:prstGeom>
        </p:spPr>
      </p:pic>
      <p:pic>
        <p:nvPicPr>
          <p:cNvPr id="11" name="Picture 10">
            <a:extLst>
              <a:ext uri="{FF2B5EF4-FFF2-40B4-BE49-F238E27FC236}">
                <a16:creationId xmlns:a16="http://schemas.microsoft.com/office/drawing/2014/main" id="{A66999B5-D27F-4BE0-BD78-DC3CAC9AB52F}"/>
              </a:ext>
            </a:extLst>
          </p:cNvPr>
          <p:cNvPicPr>
            <a:picLocks noChangeAspect="1"/>
          </p:cNvPicPr>
          <p:nvPr/>
        </p:nvPicPr>
        <p:blipFill>
          <a:blip r:embed="rId4"/>
          <a:stretch>
            <a:fillRect/>
          </a:stretch>
        </p:blipFill>
        <p:spPr>
          <a:xfrm>
            <a:off x="9250176" y="424391"/>
            <a:ext cx="2646292" cy="5666179"/>
          </a:xfrm>
          <a:prstGeom prst="rect">
            <a:avLst/>
          </a:prstGeom>
        </p:spPr>
      </p:pic>
      <p:pic>
        <p:nvPicPr>
          <p:cNvPr id="12" name="Picture 11">
            <a:extLst>
              <a:ext uri="{FF2B5EF4-FFF2-40B4-BE49-F238E27FC236}">
                <a16:creationId xmlns:a16="http://schemas.microsoft.com/office/drawing/2014/main" id="{8CDC1202-46DE-424E-B12D-DB2DA8CA82AC}"/>
              </a:ext>
            </a:extLst>
          </p:cNvPr>
          <p:cNvPicPr>
            <a:picLocks noChangeAspect="1"/>
          </p:cNvPicPr>
          <p:nvPr/>
        </p:nvPicPr>
        <p:blipFill>
          <a:blip r:embed="rId5"/>
          <a:stretch>
            <a:fillRect/>
          </a:stretch>
        </p:blipFill>
        <p:spPr>
          <a:xfrm>
            <a:off x="6231684" y="3424401"/>
            <a:ext cx="947622" cy="709502"/>
          </a:xfrm>
          <a:prstGeom prst="rect">
            <a:avLst/>
          </a:prstGeom>
        </p:spPr>
      </p:pic>
      <p:sp>
        <p:nvSpPr>
          <p:cNvPr id="13" name="TextBox 12">
            <a:extLst>
              <a:ext uri="{FF2B5EF4-FFF2-40B4-BE49-F238E27FC236}">
                <a16:creationId xmlns:a16="http://schemas.microsoft.com/office/drawing/2014/main" id="{13B9BDD5-D71E-41C6-8EB5-315AB6692E8E}"/>
              </a:ext>
            </a:extLst>
          </p:cNvPr>
          <p:cNvSpPr txBox="1"/>
          <p:nvPr/>
        </p:nvSpPr>
        <p:spPr>
          <a:xfrm>
            <a:off x="6959719" y="4133903"/>
            <a:ext cx="1793536" cy="246221"/>
          </a:xfrm>
          <a:prstGeom prst="rect">
            <a:avLst/>
          </a:prstGeom>
          <a:noFill/>
        </p:spPr>
        <p:txBody>
          <a:bodyPr wrap="square">
            <a:spAutoFit/>
          </a:bodyPr>
          <a:lstStyle/>
          <a:p>
            <a:r>
              <a:rPr lang="cs-CZ" sz="1000" i="0" u="none" strike="noStrike" baseline="0" dirty="0">
                <a:latin typeface="Comic Sans MS" panose="030F0702030302020204" pitchFamily="66" charset="0"/>
              </a:rPr>
              <a:t>www.</a:t>
            </a:r>
            <a:r>
              <a:rPr lang="en-US" sz="1000" i="0" u="none" strike="noStrike" baseline="0" dirty="0">
                <a:latin typeface="Comic Sans MS" panose="030F0702030302020204" pitchFamily="66" charset="0"/>
              </a:rPr>
              <a:t>sequencing.roche.com</a:t>
            </a:r>
            <a:endParaRPr lang="en-US" sz="1000" dirty="0">
              <a:latin typeface="Comic Sans MS" panose="030F0702030302020204" pitchFamily="66" charset="0"/>
            </a:endParaRPr>
          </a:p>
        </p:txBody>
      </p:sp>
      <p:sp>
        <p:nvSpPr>
          <p:cNvPr id="14" name="TextBox 13">
            <a:extLst>
              <a:ext uri="{FF2B5EF4-FFF2-40B4-BE49-F238E27FC236}">
                <a16:creationId xmlns:a16="http://schemas.microsoft.com/office/drawing/2014/main" id="{AEA10C1C-43DF-4DA1-9654-D4AD07663625}"/>
              </a:ext>
            </a:extLst>
          </p:cNvPr>
          <p:cNvSpPr txBox="1"/>
          <p:nvPr/>
        </p:nvSpPr>
        <p:spPr>
          <a:xfrm>
            <a:off x="4197521" y="4159207"/>
            <a:ext cx="2074038" cy="246221"/>
          </a:xfrm>
          <a:prstGeom prst="rect">
            <a:avLst/>
          </a:prstGeom>
          <a:noFill/>
        </p:spPr>
        <p:txBody>
          <a:bodyPr wrap="square">
            <a:spAutoFit/>
          </a:bodyPr>
          <a:lstStyle/>
          <a:p>
            <a:r>
              <a:rPr lang="cs-CZ" sz="1000" i="0" u="none" strike="noStrike" baseline="0" dirty="0">
                <a:latin typeface="Comic Sans MS" panose="030F0702030302020204" pitchFamily="66" charset="0"/>
              </a:rPr>
              <a:t>www.</a:t>
            </a:r>
            <a:r>
              <a:rPr lang="en-US" sz="1000" i="0" u="none" strike="noStrike" baseline="0" dirty="0">
                <a:latin typeface="Comic Sans MS" panose="030F0702030302020204" pitchFamily="66" charset="0"/>
              </a:rPr>
              <a:t>sequencing.roche.com</a:t>
            </a:r>
            <a:endParaRPr lang="en-US" sz="1000" dirty="0">
              <a:latin typeface="Comic Sans MS" panose="030F0702030302020204" pitchFamily="66" charset="0"/>
            </a:endParaRPr>
          </a:p>
        </p:txBody>
      </p:sp>
      <p:pic>
        <p:nvPicPr>
          <p:cNvPr id="16" name="Picture 15">
            <a:extLst>
              <a:ext uri="{FF2B5EF4-FFF2-40B4-BE49-F238E27FC236}">
                <a16:creationId xmlns:a16="http://schemas.microsoft.com/office/drawing/2014/main" id="{BC9FE441-7111-400E-83C9-F2FE1C6D59CB}"/>
              </a:ext>
            </a:extLst>
          </p:cNvPr>
          <p:cNvPicPr>
            <a:picLocks noChangeAspect="1"/>
          </p:cNvPicPr>
          <p:nvPr/>
        </p:nvPicPr>
        <p:blipFill>
          <a:blip r:embed="rId6"/>
          <a:stretch>
            <a:fillRect/>
          </a:stretch>
        </p:blipFill>
        <p:spPr>
          <a:xfrm>
            <a:off x="7179306" y="3257481"/>
            <a:ext cx="1590896" cy="876422"/>
          </a:xfrm>
          <a:prstGeom prst="rect">
            <a:avLst/>
          </a:prstGeom>
        </p:spPr>
      </p:pic>
      <p:pic>
        <p:nvPicPr>
          <p:cNvPr id="19" name="Picture 4" descr="VÃ½sledek obrÃ¡zku pro illumina nextseq 500">
            <a:extLst>
              <a:ext uri="{FF2B5EF4-FFF2-40B4-BE49-F238E27FC236}">
                <a16:creationId xmlns:a16="http://schemas.microsoft.com/office/drawing/2014/main" id="{37A15BB9-8835-4B42-9B52-20151233EF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9134" y="4746639"/>
            <a:ext cx="1443638" cy="108272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EC54AB4-A94F-4494-B0D0-0E6934EC9A52}"/>
              </a:ext>
            </a:extLst>
          </p:cNvPr>
          <p:cNvSpPr txBox="1"/>
          <p:nvPr/>
        </p:nvSpPr>
        <p:spPr>
          <a:xfrm>
            <a:off x="4163934" y="5829367"/>
            <a:ext cx="2074038" cy="246221"/>
          </a:xfrm>
          <a:prstGeom prst="rect">
            <a:avLst/>
          </a:prstGeom>
          <a:noFill/>
        </p:spPr>
        <p:txBody>
          <a:bodyPr wrap="square">
            <a:spAutoFit/>
          </a:bodyPr>
          <a:lstStyle/>
          <a:p>
            <a:r>
              <a:rPr lang="cs-CZ" sz="1000" i="0" u="none" strike="noStrike" baseline="0" dirty="0">
                <a:latin typeface="Comic Sans MS" panose="030F0702030302020204" pitchFamily="66" charset="0"/>
              </a:rPr>
              <a:t>www.nextseq500.illumina.com</a:t>
            </a:r>
            <a:endParaRPr lang="en-US" sz="1000" dirty="0">
              <a:latin typeface="Comic Sans MS" panose="030F0702030302020204" pitchFamily="66" charset="0"/>
            </a:endParaRPr>
          </a:p>
        </p:txBody>
      </p:sp>
      <p:sp>
        <p:nvSpPr>
          <p:cNvPr id="22" name="TextBox 21">
            <a:extLst>
              <a:ext uri="{FF2B5EF4-FFF2-40B4-BE49-F238E27FC236}">
                <a16:creationId xmlns:a16="http://schemas.microsoft.com/office/drawing/2014/main" id="{86533BCA-5C5E-46C1-AEB4-1F8D9C65784B}"/>
              </a:ext>
            </a:extLst>
          </p:cNvPr>
          <p:cNvSpPr txBox="1"/>
          <p:nvPr/>
        </p:nvSpPr>
        <p:spPr>
          <a:xfrm>
            <a:off x="10634281" y="6611779"/>
            <a:ext cx="1557719" cy="246221"/>
          </a:xfrm>
          <a:prstGeom prst="rect">
            <a:avLst/>
          </a:prstGeom>
          <a:noFill/>
        </p:spPr>
        <p:txBody>
          <a:bodyPr wrap="square">
            <a:spAutoFit/>
          </a:bodyPr>
          <a:lstStyle/>
          <a:p>
            <a:r>
              <a:rPr lang="cs-CZ" sz="1000" b="0" i="0" strike="noStrike" dirty="0">
                <a:effectLst/>
                <a:latin typeface="Lora" pitchFamily="2" charset="-18"/>
                <a:hlinkClick r:id="rId8">
                  <a:extLst>
                    <a:ext uri="{A12FA001-AC4F-418D-AE19-62706E023703}">
                      <ahyp:hlinkClr xmlns:ahyp="http://schemas.microsoft.com/office/drawing/2018/hyperlinkcolor" val="tx"/>
                    </a:ext>
                  </a:extLst>
                </a:hlinkClick>
              </a:rPr>
              <a:t>Gerald </a:t>
            </a:r>
            <a:r>
              <a:rPr lang="cs-CZ" sz="1000" b="0" i="0" strike="noStrike" dirty="0" err="1">
                <a:effectLst/>
                <a:latin typeface="Lora" pitchFamily="2" charset="-18"/>
                <a:hlinkClick r:id="rId8">
                  <a:extLst>
                    <a:ext uri="{A12FA001-AC4F-418D-AE19-62706E023703}">
                      <ahyp:hlinkClr xmlns:ahyp="http://schemas.microsoft.com/office/drawing/2018/hyperlinkcolor" val="tx"/>
                    </a:ext>
                  </a:extLst>
                </a:hlinkClick>
              </a:rPr>
              <a:t>Goh</a:t>
            </a:r>
            <a:r>
              <a:rPr lang="cs-CZ" sz="1000" b="0" i="0" strike="noStrike" dirty="0">
                <a:effectLst/>
                <a:latin typeface="Lora" pitchFamily="2" charset="-18"/>
                <a:hlinkClick r:id="rId8">
                  <a:extLst>
                    <a:ext uri="{A12FA001-AC4F-418D-AE19-62706E023703}">
                      <ahyp:hlinkClr xmlns:ahyp="http://schemas.microsoft.com/office/drawing/2018/hyperlinkcolor" val="tx"/>
                    </a:ext>
                  </a:extLst>
                </a:hlinkClick>
              </a:rPr>
              <a:t> et al., 2018</a:t>
            </a:r>
            <a:endParaRPr lang="en-US" sz="1000" dirty="0"/>
          </a:p>
        </p:txBody>
      </p:sp>
      <p:pic>
        <p:nvPicPr>
          <p:cNvPr id="2" name="Obrázek 1">
            <a:extLst>
              <a:ext uri="{FF2B5EF4-FFF2-40B4-BE49-F238E27FC236}">
                <a16:creationId xmlns:a16="http://schemas.microsoft.com/office/drawing/2014/main" id="{8BB6B96D-5405-4210-942F-A8C2A996B0BE}"/>
              </a:ext>
            </a:extLst>
          </p:cNvPr>
          <p:cNvPicPr>
            <a:picLocks noChangeAspect="1"/>
          </p:cNvPicPr>
          <p:nvPr/>
        </p:nvPicPr>
        <p:blipFill>
          <a:blip r:embed="rId9"/>
          <a:stretch>
            <a:fillRect/>
          </a:stretch>
        </p:blipFill>
        <p:spPr>
          <a:xfrm rot="8503316">
            <a:off x="2568469" y="1459377"/>
            <a:ext cx="1205329" cy="626051"/>
          </a:xfrm>
          <a:prstGeom prst="rect">
            <a:avLst/>
          </a:prstGeom>
        </p:spPr>
      </p:pic>
    </p:spTree>
    <p:extLst>
      <p:ext uri="{BB962C8B-B14F-4D97-AF65-F5344CB8AC3E}">
        <p14:creationId xmlns:p14="http://schemas.microsoft.com/office/powerpoint/2010/main" val="3080772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AFF6CE-320D-42D9-BA70-109A510ED53A}"/>
              </a:ext>
            </a:extLst>
          </p:cNvPr>
          <p:cNvSpPr txBox="1"/>
          <p:nvPr/>
        </p:nvSpPr>
        <p:spPr>
          <a:xfrm>
            <a:off x="3697057" y="1298614"/>
            <a:ext cx="8288076" cy="1200329"/>
          </a:xfrm>
          <a:prstGeom prst="rect">
            <a:avLst/>
          </a:prstGeom>
          <a:noFill/>
        </p:spPr>
        <p:txBody>
          <a:bodyPr wrap="square">
            <a:spAutoFit/>
          </a:bodyPr>
          <a:lstStyle/>
          <a:p>
            <a:pPr marL="285750" indent="-285750">
              <a:buFontTx/>
              <a:buChar char="-"/>
            </a:pPr>
            <a:r>
              <a:rPr lang="cs-CZ" dirty="0">
                <a:latin typeface="Calibri" panose="020F0502020204030204" pitchFamily="34" charset="0"/>
                <a:cs typeface="Calibri" panose="020F0502020204030204" pitchFamily="34" charset="0"/>
              </a:rPr>
              <a:t>zisk </a:t>
            </a:r>
            <a:r>
              <a:rPr lang="cs-CZ">
                <a:latin typeface="Calibri" panose="020F0502020204030204" pitchFamily="34" charset="0"/>
                <a:cs typeface="Calibri" panose="020F0502020204030204" pitchFamily="34" charset="0"/>
              </a:rPr>
              <a:t>hodnotitelných genových dat – soubor dat ve formátu MS Excell </a:t>
            </a:r>
          </a:p>
          <a:p>
            <a:pPr marL="285750" indent="-285750">
              <a:buFontTx/>
              <a:buChar char="-"/>
            </a:pPr>
            <a:endParaRPr lang="cs-CZ">
              <a:solidFill>
                <a:srgbClr val="C00000"/>
              </a:solidFill>
              <a:latin typeface="Calibri" panose="020F0502020204030204" pitchFamily="34" charset="0"/>
              <a:cs typeface="Calibri" panose="020F0502020204030204" pitchFamily="34" charset="0"/>
            </a:endParaRPr>
          </a:p>
          <a:p>
            <a:pPr marL="285750" indent="-285750">
              <a:buFontTx/>
              <a:buChar char="-"/>
            </a:pPr>
            <a:endParaRPr lang="cs-CZ">
              <a:solidFill>
                <a:srgbClr val="C00000"/>
              </a:solidFill>
              <a:latin typeface="Calibri" panose="020F0502020204030204" pitchFamily="34" charset="0"/>
              <a:cs typeface="Calibri" panose="020F0502020204030204" pitchFamily="34" charset="0"/>
            </a:endParaRPr>
          </a:p>
          <a:p>
            <a:pPr marL="285750" indent="73025">
              <a:buFontTx/>
              <a:buChar char="-"/>
            </a:pPr>
            <a:r>
              <a:rPr lang="cs-CZ">
                <a:solidFill>
                  <a:srgbClr val="C00000"/>
                </a:solidFill>
                <a:latin typeface="Calibri" panose="020F0502020204030204" pitchFamily="34" charset="0"/>
                <a:cs typeface="Calibri" panose="020F0502020204030204" pitchFamily="34" charset="0"/>
              </a:rPr>
              <a:t>  </a:t>
            </a:r>
            <a:r>
              <a:rPr lang="cs-CZ">
                <a:latin typeface="Calibri" panose="020F0502020204030204" pitchFamily="34" charset="0"/>
                <a:cs typeface="Calibri" panose="020F0502020204030204" pitchFamily="34" charset="0"/>
              </a:rPr>
              <a:t>DESÍTKY až STOVKY tisíc variant</a:t>
            </a:r>
            <a:endParaRPr lang="cs-CZ" sz="1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3131ECD-9EC5-4270-B532-A3C2C2EF1B17}"/>
              </a:ext>
            </a:extLst>
          </p:cNvPr>
          <p:cNvSpPr txBox="1"/>
          <p:nvPr/>
        </p:nvSpPr>
        <p:spPr>
          <a:xfrm>
            <a:off x="3157698" y="330735"/>
            <a:ext cx="5983007" cy="523220"/>
          </a:xfrm>
          <a:prstGeom prst="rect">
            <a:avLst/>
          </a:prstGeom>
          <a:noFill/>
        </p:spPr>
        <p:txBody>
          <a:bodyPr wrap="square">
            <a:spAutoFit/>
          </a:bodyPr>
          <a:lstStyle/>
          <a:p>
            <a:r>
              <a:rPr lang="cs-CZ" altLang="cs-CZ" sz="2800" b="1" dirty="0" err="1">
                <a:solidFill>
                  <a:srgbClr val="C00000"/>
                </a:solidFill>
              </a:rPr>
              <a:t>Bioinformatická</a:t>
            </a:r>
            <a:r>
              <a:rPr lang="cs-CZ" altLang="cs-CZ" sz="2800" b="1" dirty="0">
                <a:solidFill>
                  <a:srgbClr val="C00000"/>
                </a:solidFill>
              </a:rPr>
              <a:t> analýza WES dat   </a:t>
            </a:r>
          </a:p>
        </p:txBody>
      </p:sp>
      <p:pic>
        <p:nvPicPr>
          <p:cNvPr id="6" name="Picture 5">
            <a:extLst>
              <a:ext uri="{FF2B5EF4-FFF2-40B4-BE49-F238E27FC236}">
                <a16:creationId xmlns:a16="http://schemas.microsoft.com/office/drawing/2014/main" id="{B40E5E8B-67B5-41BD-8D8C-4E00FFED5BFD}"/>
              </a:ext>
            </a:extLst>
          </p:cNvPr>
          <p:cNvPicPr>
            <a:picLocks noChangeAspect="1"/>
          </p:cNvPicPr>
          <p:nvPr/>
        </p:nvPicPr>
        <p:blipFill>
          <a:blip r:embed="rId3"/>
          <a:stretch>
            <a:fillRect/>
          </a:stretch>
        </p:blipFill>
        <p:spPr>
          <a:xfrm>
            <a:off x="697685" y="986793"/>
            <a:ext cx="2677249" cy="5383840"/>
          </a:xfrm>
          <a:prstGeom prst="rect">
            <a:avLst/>
          </a:prstGeom>
        </p:spPr>
      </p:pic>
      <p:sp>
        <p:nvSpPr>
          <p:cNvPr id="7" name="TextBox 6">
            <a:extLst>
              <a:ext uri="{FF2B5EF4-FFF2-40B4-BE49-F238E27FC236}">
                <a16:creationId xmlns:a16="http://schemas.microsoft.com/office/drawing/2014/main" id="{D7C6BB44-3340-4C8D-8A07-7EEFD25D818D}"/>
              </a:ext>
            </a:extLst>
          </p:cNvPr>
          <p:cNvSpPr txBox="1"/>
          <p:nvPr/>
        </p:nvSpPr>
        <p:spPr>
          <a:xfrm>
            <a:off x="1817215" y="6392281"/>
            <a:ext cx="1557719" cy="246221"/>
          </a:xfrm>
          <a:prstGeom prst="rect">
            <a:avLst/>
          </a:prstGeom>
          <a:noFill/>
        </p:spPr>
        <p:txBody>
          <a:bodyPr wrap="square">
            <a:spAutoFit/>
          </a:bodyPr>
          <a:lstStyle/>
          <a:p>
            <a:r>
              <a:rPr lang="cs-CZ" sz="1000" b="0" i="0" strike="noStrike" dirty="0">
                <a:effectLst/>
                <a:latin typeface="Lora" pitchFamily="2" charset="-18"/>
                <a:hlinkClick r:id="rId4">
                  <a:extLst>
                    <a:ext uri="{A12FA001-AC4F-418D-AE19-62706E023703}">
                      <ahyp:hlinkClr xmlns:ahyp="http://schemas.microsoft.com/office/drawing/2018/hyperlinkcolor" val="tx"/>
                    </a:ext>
                  </a:extLst>
                </a:hlinkClick>
              </a:rPr>
              <a:t>Gerald </a:t>
            </a:r>
            <a:r>
              <a:rPr lang="cs-CZ" sz="1000" b="0" i="0" strike="noStrike" dirty="0" err="1">
                <a:effectLst/>
                <a:latin typeface="Lora" pitchFamily="2" charset="-18"/>
                <a:hlinkClick r:id="rId4">
                  <a:extLst>
                    <a:ext uri="{A12FA001-AC4F-418D-AE19-62706E023703}">
                      <ahyp:hlinkClr xmlns:ahyp="http://schemas.microsoft.com/office/drawing/2018/hyperlinkcolor" val="tx"/>
                    </a:ext>
                  </a:extLst>
                </a:hlinkClick>
              </a:rPr>
              <a:t>Goh</a:t>
            </a:r>
            <a:r>
              <a:rPr lang="cs-CZ" sz="1000" b="0" i="0" strike="noStrike" dirty="0">
                <a:effectLst/>
                <a:latin typeface="Lora" pitchFamily="2" charset="-18"/>
                <a:hlinkClick r:id="rId4">
                  <a:extLst>
                    <a:ext uri="{A12FA001-AC4F-418D-AE19-62706E023703}">
                      <ahyp:hlinkClr xmlns:ahyp="http://schemas.microsoft.com/office/drawing/2018/hyperlinkcolor" val="tx"/>
                    </a:ext>
                  </a:extLst>
                </a:hlinkClick>
              </a:rPr>
              <a:t> et al., 2018</a:t>
            </a:r>
            <a:endParaRPr lang="en-US" sz="1000" dirty="0"/>
          </a:p>
        </p:txBody>
      </p:sp>
      <p:pic>
        <p:nvPicPr>
          <p:cNvPr id="8" name="Obrázek 3">
            <a:extLst>
              <a:ext uri="{FF2B5EF4-FFF2-40B4-BE49-F238E27FC236}">
                <a16:creationId xmlns:a16="http://schemas.microsoft.com/office/drawing/2014/main" id="{65A47B88-ECCD-43C5-A0DD-1B13DA28FB47}"/>
              </a:ext>
            </a:extLst>
          </p:cNvPr>
          <p:cNvPicPr>
            <a:picLocks noChangeAspect="1"/>
          </p:cNvPicPr>
          <p:nvPr/>
        </p:nvPicPr>
        <p:blipFill>
          <a:blip r:embed="rId5"/>
          <a:stretch>
            <a:fillRect/>
          </a:stretch>
        </p:blipFill>
        <p:spPr>
          <a:xfrm>
            <a:off x="8249121" y="2310752"/>
            <a:ext cx="3073966" cy="2072836"/>
          </a:xfrm>
          <a:prstGeom prst="rect">
            <a:avLst/>
          </a:prstGeom>
          <a:ln>
            <a:solidFill>
              <a:schemeClr val="tx1"/>
            </a:solidFill>
          </a:ln>
        </p:spPr>
      </p:pic>
      <p:sp>
        <p:nvSpPr>
          <p:cNvPr id="9" name="TextovéPole 9">
            <a:extLst>
              <a:ext uri="{FF2B5EF4-FFF2-40B4-BE49-F238E27FC236}">
                <a16:creationId xmlns:a16="http://schemas.microsoft.com/office/drawing/2014/main" id="{89DB6DE0-8321-4D6D-A2CA-C52EFFFC07ED}"/>
              </a:ext>
            </a:extLst>
          </p:cNvPr>
          <p:cNvSpPr txBox="1"/>
          <p:nvPr/>
        </p:nvSpPr>
        <p:spPr>
          <a:xfrm>
            <a:off x="8913692" y="4438424"/>
            <a:ext cx="2535381" cy="246221"/>
          </a:xfrm>
          <a:prstGeom prst="rect">
            <a:avLst/>
          </a:prstGeom>
          <a:noFill/>
        </p:spPr>
        <p:txBody>
          <a:bodyPr wrap="square" rtlCol="0">
            <a:spAutoFit/>
          </a:bodyPr>
          <a:lstStyle>
            <a:defPPr>
              <a:defRPr lang="cs-CZ"/>
            </a:defPPr>
            <a:lvl1pPr algn="l" rtl="0" eaLnBrk="0" fontAlgn="base" hangingPunct="0">
              <a:spcBef>
                <a:spcPct val="0"/>
              </a:spcBef>
              <a:spcAft>
                <a:spcPct val="0"/>
              </a:spcAft>
              <a:defRPr kern="1200">
                <a:solidFill>
                  <a:schemeClr val="tx1"/>
                </a:solidFill>
                <a:latin typeface="Arial" pitchFamily="34" charset="0"/>
                <a:ea typeface="DejaVu Sans"/>
                <a:cs typeface="DejaVu Sans"/>
              </a:defRPr>
            </a:lvl1pPr>
            <a:lvl2pPr marL="457200" algn="l" rtl="0" eaLnBrk="0" fontAlgn="base" hangingPunct="0">
              <a:spcBef>
                <a:spcPct val="0"/>
              </a:spcBef>
              <a:spcAft>
                <a:spcPct val="0"/>
              </a:spcAft>
              <a:defRPr kern="1200">
                <a:solidFill>
                  <a:schemeClr val="tx1"/>
                </a:solidFill>
                <a:latin typeface="Arial" pitchFamily="34" charset="0"/>
                <a:ea typeface="DejaVu Sans"/>
                <a:cs typeface="DejaVu Sans"/>
              </a:defRPr>
            </a:lvl2pPr>
            <a:lvl3pPr marL="914400" algn="l" rtl="0" eaLnBrk="0" fontAlgn="base" hangingPunct="0">
              <a:spcBef>
                <a:spcPct val="0"/>
              </a:spcBef>
              <a:spcAft>
                <a:spcPct val="0"/>
              </a:spcAft>
              <a:defRPr kern="1200">
                <a:solidFill>
                  <a:schemeClr val="tx1"/>
                </a:solidFill>
                <a:latin typeface="Arial" pitchFamily="34" charset="0"/>
                <a:ea typeface="DejaVu Sans"/>
                <a:cs typeface="DejaVu Sans"/>
              </a:defRPr>
            </a:lvl3pPr>
            <a:lvl4pPr marL="1371600" algn="l" rtl="0" eaLnBrk="0" fontAlgn="base" hangingPunct="0">
              <a:spcBef>
                <a:spcPct val="0"/>
              </a:spcBef>
              <a:spcAft>
                <a:spcPct val="0"/>
              </a:spcAft>
              <a:defRPr kern="1200">
                <a:solidFill>
                  <a:schemeClr val="tx1"/>
                </a:solidFill>
                <a:latin typeface="Arial" pitchFamily="34" charset="0"/>
                <a:ea typeface="DejaVu Sans"/>
                <a:cs typeface="DejaVu Sans"/>
              </a:defRPr>
            </a:lvl4pPr>
            <a:lvl5pPr marL="1828800" algn="l" rtl="0" eaLnBrk="0" fontAlgn="base" hangingPunct="0">
              <a:spcBef>
                <a:spcPct val="0"/>
              </a:spcBef>
              <a:spcAft>
                <a:spcPct val="0"/>
              </a:spcAft>
              <a:defRPr kern="1200">
                <a:solidFill>
                  <a:schemeClr val="tx1"/>
                </a:solidFill>
                <a:latin typeface="Arial" pitchFamily="34" charset="0"/>
                <a:ea typeface="DejaVu Sans"/>
                <a:cs typeface="DejaVu Sans"/>
              </a:defRPr>
            </a:lvl5pPr>
            <a:lvl6pPr marL="2286000" algn="l" defTabSz="914400" rtl="0" eaLnBrk="1" latinLnBrk="0" hangingPunct="1">
              <a:defRPr kern="1200">
                <a:solidFill>
                  <a:schemeClr val="tx1"/>
                </a:solidFill>
                <a:latin typeface="Arial" pitchFamily="34" charset="0"/>
                <a:ea typeface="DejaVu Sans"/>
                <a:cs typeface="DejaVu Sans"/>
              </a:defRPr>
            </a:lvl6pPr>
            <a:lvl7pPr marL="2743200" algn="l" defTabSz="914400" rtl="0" eaLnBrk="1" latinLnBrk="0" hangingPunct="1">
              <a:defRPr kern="1200">
                <a:solidFill>
                  <a:schemeClr val="tx1"/>
                </a:solidFill>
                <a:latin typeface="Arial" pitchFamily="34" charset="0"/>
                <a:ea typeface="DejaVu Sans"/>
                <a:cs typeface="DejaVu Sans"/>
              </a:defRPr>
            </a:lvl7pPr>
            <a:lvl8pPr marL="3200400" algn="l" defTabSz="914400" rtl="0" eaLnBrk="1" latinLnBrk="0" hangingPunct="1">
              <a:defRPr kern="1200">
                <a:solidFill>
                  <a:schemeClr val="tx1"/>
                </a:solidFill>
                <a:latin typeface="Arial" pitchFamily="34" charset="0"/>
                <a:ea typeface="DejaVu Sans"/>
                <a:cs typeface="DejaVu Sans"/>
              </a:defRPr>
            </a:lvl8pPr>
            <a:lvl9pPr marL="3657600" algn="l" defTabSz="914400" rtl="0" eaLnBrk="1" latinLnBrk="0" hangingPunct="1">
              <a:defRPr kern="1200">
                <a:solidFill>
                  <a:schemeClr val="tx1"/>
                </a:solidFill>
                <a:latin typeface="Arial" pitchFamily="34" charset="0"/>
                <a:ea typeface="DejaVu Sans"/>
                <a:cs typeface="DejaVu Sans"/>
              </a:defRPr>
            </a:lvl9pPr>
          </a:lstStyle>
          <a:p>
            <a:r>
              <a:rPr lang="cs-CZ" sz="1000" dirty="0">
                <a:latin typeface="Calibri" panose="020F0502020204030204" pitchFamily="34" charset="0"/>
                <a:cs typeface="Calibri" panose="020F0502020204030204" pitchFamily="34" charset="0"/>
              </a:rPr>
              <a:t>Výstup z IGV (</a:t>
            </a:r>
            <a:r>
              <a:rPr lang="en-US" sz="1000" dirty="0" err="1">
                <a:latin typeface="Calibri" panose="020F0502020204030204" pitchFamily="34" charset="0"/>
                <a:cs typeface="Calibri" panose="020F0502020204030204" pitchFamily="34" charset="0"/>
              </a:rPr>
              <a:t>Intergrative</a:t>
            </a:r>
            <a:r>
              <a:rPr lang="en-US" sz="1000" dirty="0">
                <a:latin typeface="Calibri" panose="020F0502020204030204" pitchFamily="34" charset="0"/>
                <a:cs typeface="Calibri" panose="020F0502020204030204" pitchFamily="34" charset="0"/>
              </a:rPr>
              <a:t> Genomics Viewer</a:t>
            </a:r>
            <a:r>
              <a:rPr lang="cs-CZ" sz="1000" dirty="0">
                <a:latin typeface="Calibri" panose="020F0502020204030204" pitchFamily="34" charset="0"/>
                <a:cs typeface="Calibri" panose="020F0502020204030204" pitchFamily="34" charset="0"/>
              </a:rPr>
              <a:t>)</a:t>
            </a:r>
          </a:p>
        </p:txBody>
      </p:sp>
      <p:sp>
        <p:nvSpPr>
          <p:cNvPr id="10" name="Rectangle 9">
            <a:extLst>
              <a:ext uri="{FF2B5EF4-FFF2-40B4-BE49-F238E27FC236}">
                <a16:creationId xmlns:a16="http://schemas.microsoft.com/office/drawing/2014/main" id="{F968EC6D-0224-4367-BA81-2018ED481A34}"/>
              </a:ext>
            </a:extLst>
          </p:cNvPr>
          <p:cNvSpPr/>
          <p:nvPr/>
        </p:nvSpPr>
        <p:spPr>
          <a:xfrm>
            <a:off x="9515131" y="2621849"/>
            <a:ext cx="243235" cy="1743691"/>
          </a:xfrm>
          <a:prstGeom prst="rect">
            <a:avLst/>
          </a:prstGeom>
          <a:noFill/>
          <a:ln w="28575">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C00000"/>
              </a:solidFill>
            </a:endParaRPr>
          </a:p>
        </p:txBody>
      </p:sp>
      <p:sp>
        <p:nvSpPr>
          <p:cNvPr id="16" name="TextBox 15">
            <a:extLst>
              <a:ext uri="{FF2B5EF4-FFF2-40B4-BE49-F238E27FC236}">
                <a16:creationId xmlns:a16="http://schemas.microsoft.com/office/drawing/2014/main" id="{9CEB64D7-90AA-4144-AC87-3B0BD9ADE8A8}"/>
              </a:ext>
            </a:extLst>
          </p:cNvPr>
          <p:cNvSpPr txBox="1"/>
          <p:nvPr/>
        </p:nvSpPr>
        <p:spPr>
          <a:xfrm>
            <a:off x="3940640" y="4815931"/>
            <a:ext cx="7382447" cy="369332"/>
          </a:xfrm>
          <a:prstGeom prst="rect">
            <a:avLst/>
          </a:prstGeom>
          <a:noFill/>
        </p:spPr>
        <p:txBody>
          <a:bodyPr wrap="square">
            <a:spAutoFit/>
          </a:bodyPr>
          <a:lstStyle/>
          <a:p>
            <a:r>
              <a:rPr lang="cs-CZ" sz="1800" dirty="0">
                <a:solidFill>
                  <a:srgbClr val="C00000"/>
                </a:solidFill>
                <a:latin typeface="Calibri" panose="020F0502020204030204" pitchFamily="34" charset="0"/>
                <a:cs typeface="Calibri" panose="020F0502020204030204" pitchFamily="34" charset="0"/>
              </a:rPr>
              <a:t>2/ varianty v počtu kopií – rozsáhlé delece, inzerce (</a:t>
            </a:r>
            <a:r>
              <a:rPr lang="cs-CZ" dirty="0">
                <a:solidFill>
                  <a:srgbClr val="C00000"/>
                </a:solidFill>
                <a:latin typeface="Calibri" panose="020F0502020204030204" pitchFamily="34" charset="0"/>
                <a:cs typeface="Calibri" panose="020F0502020204030204" pitchFamily="34" charset="0"/>
              </a:rPr>
              <a:t>CNV) </a:t>
            </a:r>
          </a:p>
        </p:txBody>
      </p:sp>
      <p:sp>
        <p:nvSpPr>
          <p:cNvPr id="18" name="TextBox 17">
            <a:extLst>
              <a:ext uri="{FF2B5EF4-FFF2-40B4-BE49-F238E27FC236}">
                <a16:creationId xmlns:a16="http://schemas.microsoft.com/office/drawing/2014/main" id="{6454026F-4ED4-40A2-A0DE-71BF5B81931A}"/>
              </a:ext>
            </a:extLst>
          </p:cNvPr>
          <p:cNvSpPr txBox="1"/>
          <p:nvPr/>
        </p:nvSpPr>
        <p:spPr>
          <a:xfrm>
            <a:off x="3849864" y="1733532"/>
            <a:ext cx="8083635" cy="369332"/>
          </a:xfrm>
          <a:prstGeom prst="rect">
            <a:avLst/>
          </a:prstGeom>
          <a:noFill/>
        </p:spPr>
        <p:txBody>
          <a:bodyPr wrap="square">
            <a:spAutoFit/>
          </a:bodyPr>
          <a:lstStyle/>
          <a:p>
            <a:r>
              <a:rPr lang="cs-CZ" dirty="0">
                <a:solidFill>
                  <a:srgbClr val="C00000"/>
                </a:solidFill>
                <a:latin typeface="Comic Sans MS" panose="030F0702030302020204" pitchFamily="66" charset="0"/>
              </a:rPr>
              <a:t>1/ </a:t>
            </a:r>
            <a:r>
              <a:rPr lang="cs-CZ" dirty="0" err="1">
                <a:solidFill>
                  <a:srgbClr val="C00000"/>
                </a:solidFill>
                <a:latin typeface="Comic Sans MS" panose="030F0702030302020204" pitchFamily="66" charset="0"/>
              </a:rPr>
              <a:t>j</a:t>
            </a:r>
            <a:r>
              <a:rPr lang="cs-CZ" sz="1800" dirty="0" err="1">
                <a:solidFill>
                  <a:srgbClr val="C00000"/>
                </a:solidFill>
                <a:latin typeface="Comic Sans MS" panose="030F0702030302020204" pitchFamily="66" charset="0"/>
              </a:rPr>
              <a:t>ednonukleotidové</a:t>
            </a:r>
            <a:r>
              <a:rPr lang="cs-CZ" sz="1800" dirty="0">
                <a:solidFill>
                  <a:srgbClr val="C00000"/>
                </a:solidFill>
                <a:latin typeface="Comic Sans MS" panose="030F0702030302020204" pitchFamily="66" charset="0"/>
              </a:rPr>
              <a:t> záměny/krátké </a:t>
            </a:r>
            <a:r>
              <a:rPr lang="cs-CZ" sz="1800" dirty="0" err="1">
                <a:solidFill>
                  <a:srgbClr val="C00000"/>
                </a:solidFill>
                <a:latin typeface="Comic Sans MS" panose="030F0702030302020204" pitchFamily="66" charset="0"/>
              </a:rPr>
              <a:t>del</a:t>
            </a:r>
            <a:r>
              <a:rPr lang="cs-CZ" sz="1800">
                <a:solidFill>
                  <a:srgbClr val="C00000"/>
                </a:solidFill>
                <a:latin typeface="Comic Sans MS" panose="030F0702030302020204" pitchFamily="66" charset="0"/>
              </a:rPr>
              <a:t>, inzerce (</a:t>
            </a:r>
            <a:r>
              <a:rPr lang="cs-CZ" sz="1800" dirty="0">
                <a:solidFill>
                  <a:srgbClr val="C00000"/>
                </a:solidFill>
                <a:latin typeface="Comic Sans MS" panose="030F0702030302020204" pitchFamily="66" charset="0"/>
              </a:rPr>
              <a:t>SNV/ </a:t>
            </a:r>
            <a:r>
              <a:rPr lang="cs-CZ" sz="1800" dirty="0" err="1">
                <a:solidFill>
                  <a:srgbClr val="C00000"/>
                </a:solidFill>
                <a:latin typeface="Comic Sans MS" panose="030F0702030302020204" pitchFamily="66" charset="0"/>
              </a:rPr>
              <a:t>indel</a:t>
            </a:r>
            <a:r>
              <a:rPr lang="cs-CZ" sz="1800" dirty="0">
                <a:solidFill>
                  <a:srgbClr val="C00000"/>
                </a:solidFill>
                <a:latin typeface="Comic Sans MS" panose="030F0702030302020204" pitchFamily="66" charset="0"/>
              </a:rPr>
              <a:t>) </a:t>
            </a:r>
          </a:p>
        </p:txBody>
      </p:sp>
      <p:pic>
        <p:nvPicPr>
          <p:cNvPr id="24" name="Picture 23">
            <a:extLst>
              <a:ext uri="{FF2B5EF4-FFF2-40B4-BE49-F238E27FC236}">
                <a16:creationId xmlns:a16="http://schemas.microsoft.com/office/drawing/2014/main" id="{A1816E93-04D5-494A-8874-A56C612F8209}"/>
              </a:ext>
            </a:extLst>
          </p:cNvPr>
          <p:cNvPicPr>
            <a:picLocks noChangeAspect="1"/>
          </p:cNvPicPr>
          <p:nvPr/>
        </p:nvPicPr>
        <p:blipFill>
          <a:blip r:embed="rId6"/>
          <a:stretch>
            <a:fillRect/>
          </a:stretch>
        </p:blipFill>
        <p:spPr>
          <a:xfrm>
            <a:off x="8551301" y="5187269"/>
            <a:ext cx="3099593" cy="1322407"/>
          </a:xfrm>
          <a:prstGeom prst="rect">
            <a:avLst/>
          </a:prstGeom>
        </p:spPr>
      </p:pic>
      <p:sp>
        <p:nvSpPr>
          <p:cNvPr id="28" name="Oval 27">
            <a:extLst>
              <a:ext uri="{FF2B5EF4-FFF2-40B4-BE49-F238E27FC236}">
                <a16:creationId xmlns:a16="http://schemas.microsoft.com/office/drawing/2014/main" id="{43DC8ED7-5D97-44D1-A435-B05E38B72F90}"/>
              </a:ext>
            </a:extLst>
          </p:cNvPr>
          <p:cNvSpPr/>
          <p:nvPr/>
        </p:nvSpPr>
        <p:spPr>
          <a:xfrm>
            <a:off x="9234311" y="5988944"/>
            <a:ext cx="405135" cy="27638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1ADF586A-0823-4BB0-A6B7-8E73156B88DF}"/>
              </a:ext>
            </a:extLst>
          </p:cNvPr>
          <p:cNvPicPr>
            <a:picLocks noChangeAspect="1"/>
          </p:cNvPicPr>
          <p:nvPr/>
        </p:nvPicPr>
        <p:blipFill>
          <a:blip r:embed="rId7"/>
          <a:stretch>
            <a:fillRect/>
          </a:stretch>
        </p:blipFill>
        <p:spPr>
          <a:xfrm>
            <a:off x="4363401" y="2476993"/>
            <a:ext cx="3602203" cy="1983382"/>
          </a:xfrm>
          <a:prstGeom prst="rect">
            <a:avLst/>
          </a:prstGeom>
          <a:ln>
            <a:solidFill>
              <a:schemeClr val="tx1"/>
            </a:solidFill>
          </a:ln>
        </p:spPr>
      </p:pic>
      <p:cxnSp>
        <p:nvCxnSpPr>
          <p:cNvPr id="12" name="Přímá spojnice se šipkou 11">
            <a:extLst>
              <a:ext uri="{FF2B5EF4-FFF2-40B4-BE49-F238E27FC236}">
                <a16:creationId xmlns:a16="http://schemas.microsoft.com/office/drawing/2014/main" id="{F2056D2B-DC41-4FD4-A89C-FA899AA37298}"/>
              </a:ext>
            </a:extLst>
          </p:cNvPr>
          <p:cNvCxnSpPr/>
          <p:nvPr/>
        </p:nvCxnSpPr>
        <p:spPr>
          <a:xfrm>
            <a:off x="7372290" y="3915149"/>
            <a:ext cx="186202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a:extLst>
              <a:ext uri="{FF2B5EF4-FFF2-40B4-BE49-F238E27FC236}">
                <a16:creationId xmlns:a16="http://schemas.microsoft.com/office/drawing/2014/main" id="{0AE93B2C-BA73-45D1-80C2-18B3D6BC9459}"/>
              </a:ext>
            </a:extLst>
          </p:cNvPr>
          <p:cNvCxnSpPr>
            <a:cxnSpLocks/>
          </p:cNvCxnSpPr>
          <p:nvPr/>
        </p:nvCxnSpPr>
        <p:spPr>
          <a:xfrm>
            <a:off x="8106937" y="5988943"/>
            <a:ext cx="1073194" cy="13819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ovéPole 9">
            <a:extLst>
              <a:ext uri="{FF2B5EF4-FFF2-40B4-BE49-F238E27FC236}">
                <a16:creationId xmlns:a16="http://schemas.microsoft.com/office/drawing/2014/main" id="{54A3638C-844A-4B53-86CD-2624B7730F30}"/>
              </a:ext>
            </a:extLst>
          </p:cNvPr>
          <p:cNvSpPr txBox="1"/>
          <p:nvPr/>
        </p:nvSpPr>
        <p:spPr>
          <a:xfrm>
            <a:off x="8659866" y="6509676"/>
            <a:ext cx="2950717" cy="246221"/>
          </a:xfrm>
          <a:prstGeom prst="rect">
            <a:avLst/>
          </a:prstGeom>
          <a:solidFill>
            <a:schemeClr val="bg1"/>
          </a:solidFill>
        </p:spPr>
        <p:txBody>
          <a:bodyPr wrap="square" rtlCol="0">
            <a:spAutoFit/>
          </a:bodyPr>
          <a:lstStyle>
            <a:defPPr>
              <a:defRPr lang="cs-CZ"/>
            </a:defPPr>
            <a:lvl1pPr algn="l" rtl="0" eaLnBrk="0" fontAlgn="base" hangingPunct="0">
              <a:spcBef>
                <a:spcPct val="0"/>
              </a:spcBef>
              <a:spcAft>
                <a:spcPct val="0"/>
              </a:spcAft>
              <a:defRPr kern="1200">
                <a:solidFill>
                  <a:schemeClr val="tx1"/>
                </a:solidFill>
                <a:latin typeface="Arial" pitchFamily="34" charset="0"/>
                <a:ea typeface="DejaVu Sans"/>
                <a:cs typeface="DejaVu Sans"/>
              </a:defRPr>
            </a:lvl1pPr>
            <a:lvl2pPr marL="457200" algn="l" rtl="0" eaLnBrk="0" fontAlgn="base" hangingPunct="0">
              <a:spcBef>
                <a:spcPct val="0"/>
              </a:spcBef>
              <a:spcAft>
                <a:spcPct val="0"/>
              </a:spcAft>
              <a:defRPr kern="1200">
                <a:solidFill>
                  <a:schemeClr val="tx1"/>
                </a:solidFill>
                <a:latin typeface="Arial" pitchFamily="34" charset="0"/>
                <a:ea typeface="DejaVu Sans"/>
                <a:cs typeface="DejaVu Sans"/>
              </a:defRPr>
            </a:lvl2pPr>
            <a:lvl3pPr marL="914400" algn="l" rtl="0" eaLnBrk="0" fontAlgn="base" hangingPunct="0">
              <a:spcBef>
                <a:spcPct val="0"/>
              </a:spcBef>
              <a:spcAft>
                <a:spcPct val="0"/>
              </a:spcAft>
              <a:defRPr kern="1200">
                <a:solidFill>
                  <a:schemeClr val="tx1"/>
                </a:solidFill>
                <a:latin typeface="Arial" pitchFamily="34" charset="0"/>
                <a:ea typeface="DejaVu Sans"/>
                <a:cs typeface="DejaVu Sans"/>
              </a:defRPr>
            </a:lvl3pPr>
            <a:lvl4pPr marL="1371600" algn="l" rtl="0" eaLnBrk="0" fontAlgn="base" hangingPunct="0">
              <a:spcBef>
                <a:spcPct val="0"/>
              </a:spcBef>
              <a:spcAft>
                <a:spcPct val="0"/>
              </a:spcAft>
              <a:defRPr kern="1200">
                <a:solidFill>
                  <a:schemeClr val="tx1"/>
                </a:solidFill>
                <a:latin typeface="Arial" pitchFamily="34" charset="0"/>
                <a:ea typeface="DejaVu Sans"/>
                <a:cs typeface="DejaVu Sans"/>
              </a:defRPr>
            </a:lvl4pPr>
            <a:lvl5pPr marL="1828800" algn="l" rtl="0" eaLnBrk="0" fontAlgn="base" hangingPunct="0">
              <a:spcBef>
                <a:spcPct val="0"/>
              </a:spcBef>
              <a:spcAft>
                <a:spcPct val="0"/>
              </a:spcAft>
              <a:defRPr kern="1200">
                <a:solidFill>
                  <a:schemeClr val="tx1"/>
                </a:solidFill>
                <a:latin typeface="Arial" pitchFamily="34" charset="0"/>
                <a:ea typeface="DejaVu Sans"/>
                <a:cs typeface="DejaVu Sans"/>
              </a:defRPr>
            </a:lvl5pPr>
            <a:lvl6pPr marL="2286000" algn="l" defTabSz="914400" rtl="0" eaLnBrk="1" latinLnBrk="0" hangingPunct="1">
              <a:defRPr kern="1200">
                <a:solidFill>
                  <a:schemeClr val="tx1"/>
                </a:solidFill>
                <a:latin typeface="Arial" pitchFamily="34" charset="0"/>
                <a:ea typeface="DejaVu Sans"/>
                <a:cs typeface="DejaVu Sans"/>
              </a:defRPr>
            </a:lvl6pPr>
            <a:lvl7pPr marL="2743200" algn="l" defTabSz="914400" rtl="0" eaLnBrk="1" latinLnBrk="0" hangingPunct="1">
              <a:defRPr kern="1200">
                <a:solidFill>
                  <a:schemeClr val="tx1"/>
                </a:solidFill>
                <a:latin typeface="Arial" pitchFamily="34" charset="0"/>
                <a:ea typeface="DejaVu Sans"/>
                <a:cs typeface="DejaVu Sans"/>
              </a:defRPr>
            </a:lvl7pPr>
            <a:lvl8pPr marL="3200400" algn="l" defTabSz="914400" rtl="0" eaLnBrk="1" latinLnBrk="0" hangingPunct="1">
              <a:defRPr kern="1200">
                <a:solidFill>
                  <a:schemeClr val="tx1"/>
                </a:solidFill>
                <a:latin typeface="Arial" pitchFamily="34" charset="0"/>
                <a:ea typeface="DejaVu Sans"/>
                <a:cs typeface="DejaVu Sans"/>
              </a:defRPr>
            </a:lvl8pPr>
            <a:lvl9pPr marL="3657600" algn="l" defTabSz="914400" rtl="0" eaLnBrk="1" latinLnBrk="0" hangingPunct="1">
              <a:defRPr kern="1200">
                <a:solidFill>
                  <a:schemeClr val="tx1"/>
                </a:solidFill>
                <a:latin typeface="Arial" pitchFamily="34" charset="0"/>
                <a:ea typeface="DejaVu Sans"/>
                <a:cs typeface="DejaVu Sans"/>
              </a:defRPr>
            </a:lvl9pPr>
          </a:lstStyle>
          <a:p>
            <a:pPr algn="r"/>
            <a:r>
              <a:rPr lang="cs-CZ" sz="1000">
                <a:latin typeface="Calibri" panose="020F0502020204030204" pitchFamily="34" charset="0"/>
                <a:cs typeface="Calibri" panose="020F0502020204030204" pitchFamily="34" charset="0"/>
              </a:rPr>
              <a:t>Výstup z CNVkit </a:t>
            </a:r>
            <a:endParaRPr lang="cs-CZ" sz="10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1602BEB4-701C-4B74-A378-6DA88EC48911}"/>
              </a:ext>
            </a:extLst>
          </p:cNvPr>
          <p:cNvPicPr>
            <a:picLocks noChangeAspect="1"/>
          </p:cNvPicPr>
          <p:nvPr/>
        </p:nvPicPr>
        <p:blipFill>
          <a:blip r:embed="rId8"/>
          <a:stretch>
            <a:fillRect/>
          </a:stretch>
        </p:blipFill>
        <p:spPr>
          <a:xfrm>
            <a:off x="4363401" y="5232240"/>
            <a:ext cx="3779268" cy="1523657"/>
          </a:xfrm>
          <a:prstGeom prst="rect">
            <a:avLst/>
          </a:prstGeom>
        </p:spPr>
      </p:pic>
    </p:spTree>
    <p:extLst>
      <p:ext uri="{BB962C8B-B14F-4D97-AF65-F5344CB8AC3E}">
        <p14:creationId xmlns:p14="http://schemas.microsoft.com/office/powerpoint/2010/main" val="31713829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4E3B7C-58A0-485F-B9B6-38CF80CA97A5}"/>
              </a:ext>
            </a:extLst>
          </p:cNvPr>
          <p:cNvSpPr txBox="1"/>
          <p:nvPr/>
        </p:nvSpPr>
        <p:spPr>
          <a:xfrm>
            <a:off x="821610" y="1379519"/>
            <a:ext cx="7240980" cy="6432530"/>
          </a:xfrm>
          <a:prstGeom prst="rect">
            <a:avLst/>
          </a:prstGeom>
          <a:noFill/>
        </p:spPr>
        <p:txBody>
          <a:bodyPr wrap="square">
            <a:spAutoFit/>
          </a:bodyPr>
          <a:lstStyle/>
          <a:p>
            <a:r>
              <a:rPr lang="cs-CZ" sz="2000" i="1" dirty="0">
                <a:solidFill>
                  <a:schemeClr val="tx2"/>
                </a:solidFill>
                <a:latin typeface="Calibri" panose="020F0502020204030204" pitchFamily="34" charset="0"/>
                <a:cs typeface="Calibri" panose="020F0502020204030204" pitchFamily="34" charset="0"/>
              </a:rPr>
              <a:t>      </a:t>
            </a:r>
            <a:r>
              <a:rPr lang="cs-CZ" sz="2000" i="1" dirty="0">
                <a:solidFill>
                  <a:srgbClr val="0070C0"/>
                </a:solidFill>
                <a:latin typeface="Calibri" panose="020F0502020204030204" pitchFamily="34" charset="0"/>
                <a:cs typeface="Calibri" panose="020F0502020204030204" pitchFamily="34" charset="0"/>
              </a:rPr>
              <a:t>Která varianta je ta, která způsobí nemoc?</a:t>
            </a:r>
          </a:p>
          <a:p>
            <a:endParaRPr lang="cs-CZ" sz="2000" dirty="0">
              <a:latin typeface="Calibri" panose="020F0502020204030204" pitchFamily="34" charset="0"/>
              <a:cs typeface="Calibri" panose="020F0502020204030204" pitchFamily="34" charset="0"/>
            </a:endParaRPr>
          </a:p>
          <a:p>
            <a:r>
              <a:rPr lang="cs-CZ" sz="2000" dirty="0">
                <a:latin typeface="Calibri" panose="020F0502020204030204" pitchFamily="34" charset="0"/>
                <a:cs typeface="Calibri" panose="020F0502020204030204" pitchFamily="34" charset="0"/>
              </a:rPr>
              <a:t>→ komparativní přístup </a:t>
            </a:r>
            <a:r>
              <a:rPr lang="cs-CZ" sz="2000" dirty="0" err="1">
                <a:latin typeface="Calibri" panose="020F0502020204030204" pitchFamily="34" charset="0"/>
                <a:cs typeface="Calibri" panose="020F0502020204030204" pitchFamily="34" charset="0"/>
              </a:rPr>
              <a:t>indivuálně</a:t>
            </a:r>
            <a:r>
              <a:rPr lang="cs-CZ" sz="2000" dirty="0">
                <a:latin typeface="Calibri" panose="020F0502020204030204" pitchFamily="34" charset="0"/>
                <a:cs typeface="Calibri" panose="020F0502020204030204" pitchFamily="34" charset="0"/>
              </a:rPr>
              <a:t> nastavený dle případu</a:t>
            </a:r>
          </a:p>
          <a:p>
            <a:r>
              <a:rPr lang="cs-CZ" sz="2000" dirty="0">
                <a:latin typeface="Calibri" panose="020F0502020204030204" pitchFamily="34" charset="0"/>
                <a:cs typeface="Calibri" panose="020F0502020204030204" pitchFamily="34" charset="0"/>
              </a:rPr>
              <a:t>    rodiny</a:t>
            </a:r>
          </a:p>
          <a:p>
            <a:endParaRPr lang="cs-CZ" dirty="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000" dirty="0">
                <a:solidFill>
                  <a:srgbClr val="C00000"/>
                </a:solidFill>
                <a:latin typeface="Calibri" panose="020F0502020204030204" pitchFamily="34" charset="0"/>
                <a:cs typeface="Calibri" panose="020F0502020204030204" pitchFamily="34" charset="0"/>
              </a:rPr>
              <a:t>segregační analýza </a:t>
            </a:r>
            <a:r>
              <a:rPr lang="cs-CZ" sz="2000" dirty="0">
                <a:latin typeface="Calibri" panose="020F0502020204030204" pitchFamily="34" charset="0"/>
                <a:cs typeface="Calibri" panose="020F0502020204030204" pitchFamily="34" charset="0"/>
              </a:rPr>
              <a:t>v rodinách </a:t>
            </a:r>
          </a:p>
          <a:p>
            <a:r>
              <a:rPr lang="cs-CZ" dirty="0">
                <a:latin typeface="Calibri" panose="020F0502020204030204" pitchFamily="34" charset="0"/>
                <a:cs typeface="Calibri" panose="020F0502020204030204" pitchFamily="34" charset="0"/>
              </a:rPr>
              <a:t>    - porovnání variant postižených pacientů a zdravých příbuzných</a:t>
            </a:r>
          </a:p>
          <a:p>
            <a:pPr marL="285750" indent="-285750">
              <a:buFont typeface="Arial" panose="020B0604020202020204" pitchFamily="34" charset="0"/>
              <a:buChar char="•"/>
            </a:pPr>
            <a:endParaRPr lang="cs-CZ"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000" dirty="0">
                <a:solidFill>
                  <a:srgbClr val="C00000"/>
                </a:solidFill>
                <a:latin typeface="Calibri" panose="020F0502020204030204" pitchFamily="34" charset="0"/>
                <a:cs typeface="Calibri" panose="020F0502020204030204" pitchFamily="34" charset="0"/>
              </a:rPr>
              <a:t>předpoklad dědičnosti </a:t>
            </a:r>
            <a:r>
              <a:rPr lang="cs-CZ" dirty="0">
                <a:latin typeface="Calibri" panose="020F0502020204030204" pitchFamily="34" charset="0"/>
                <a:cs typeface="Calibri" panose="020F0502020204030204" pitchFamily="34" charset="0"/>
              </a:rPr>
              <a:t>–</a:t>
            </a:r>
            <a:r>
              <a:rPr lang="cs-CZ" sz="2000" dirty="0">
                <a:latin typeface="Calibri" panose="020F0502020204030204" pitchFamily="34" charset="0"/>
                <a:cs typeface="Calibri" panose="020F0502020204030204" pitchFamily="34" charset="0"/>
              </a:rPr>
              <a:t> </a:t>
            </a:r>
            <a:r>
              <a:rPr lang="cs-CZ" dirty="0">
                <a:latin typeface="Calibri" panose="020F0502020204030204" pitchFamily="34" charset="0"/>
                <a:cs typeface="Calibri" panose="020F0502020204030204" pitchFamily="34" charset="0"/>
              </a:rPr>
              <a:t>autozomálně dominantní</a:t>
            </a:r>
          </a:p>
          <a:p>
            <a:r>
              <a:rPr lang="cs-CZ" dirty="0">
                <a:latin typeface="Calibri" panose="020F0502020204030204" pitchFamily="34" charset="0"/>
                <a:cs typeface="Calibri" panose="020F0502020204030204" pitchFamily="34" charset="0"/>
              </a:rPr>
              <a:t>                                            - autozomálně recesivní</a:t>
            </a:r>
          </a:p>
          <a:p>
            <a:r>
              <a:rPr lang="cs-CZ" dirty="0">
                <a:latin typeface="Calibri" panose="020F0502020204030204" pitchFamily="34" charset="0"/>
                <a:cs typeface="Calibri" panose="020F0502020204030204" pitchFamily="34" charset="0"/>
              </a:rPr>
              <a:t>                                            - X-vázaná</a:t>
            </a:r>
          </a:p>
          <a:p>
            <a:r>
              <a:rPr lang="cs-CZ" dirty="0">
                <a:latin typeface="Calibri" panose="020F0502020204030204" pitchFamily="34" charset="0"/>
                <a:cs typeface="Calibri" panose="020F0502020204030204" pitchFamily="34" charset="0"/>
              </a:rPr>
              <a:t>                                            - varianta „</a:t>
            </a:r>
            <a:r>
              <a:rPr lang="cs-CZ" i="1" dirty="0">
                <a:latin typeface="Calibri" panose="020F0502020204030204" pitchFamily="34" charset="0"/>
                <a:cs typeface="Calibri" panose="020F0502020204030204" pitchFamily="34" charset="0"/>
              </a:rPr>
              <a:t>de novo“ </a:t>
            </a:r>
          </a:p>
          <a:p>
            <a:pPr marL="285750" indent="-285750">
              <a:buFont typeface="Arial" panose="020B0604020202020204" pitchFamily="34" charset="0"/>
              <a:buChar char="•"/>
            </a:pPr>
            <a:r>
              <a:rPr lang="cs-CZ" sz="2000" dirty="0">
                <a:solidFill>
                  <a:srgbClr val="C00000"/>
                </a:solidFill>
                <a:latin typeface="Calibri" panose="020F0502020204030204" pitchFamily="34" charset="0"/>
                <a:cs typeface="Calibri" panose="020F0502020204030204" pitchFamily="34" charset="0"/>
              </a:rPr>
              <a:t>virtuální panely genů: </a:t>
            </a:r>
          </a:p>
          <a:p>
            <a:r>
              <a:rPr lang="cs-CZ" dirty="0">
                <a:latin typeface="Calibri" panose="020F0502020204030204" pitchFamily="34" charset="0"/>
                <a:cs typeface="Calibri" panose="020F0502020204030204" pitchFamily="34" charset="0"/>
              </a:rPr>
              <a:t>     1/ virtuální panely podle diagnózy  </a:t>
            </a:r>
            <a:endParaRPr lang="cs-CZ" sz="1800" i="1" dirty="0">
              <a:latin typeface="Calibri" panose="020F0502020204030204" pitchFamily="34" charset="0"/>
              <a:ea typeface="Times New Roman" panose="02020603050405020304" pitchFamily="18" charset="0"/>
              <a:cs typeface="Calibri" panose="020F0502020204030204" pitchFamily="34" charset="0"/>
            </a:endParaRPr>
          </a:p>
          <a:p>
            <a:r>
              <a:rPr lang="cs-CZ" dirty="0">
                <a:latin typeface="Calibri" panose="020F0502020204030204" pitchFamily="34" charset="0"/>
                <a:cs typeface="Calibri" panose="020F0502020204030204" pitchFamily="34" charset="0"/>
              </a:rPr>
              <a:t>     2/ klinický </a:t>
            </a:r>
            <a:r>
              <a:rPr lang="cs-CZ" dirty="0" err="1">
                <a:latin typeface="Calibri" panose="020F0502020204030204" pitchFamily="34" charset="0"/>
                <a:cs typeface="Calibri" panose="020F0502020204030204" pitchFamily="34" charset="0"/>
              </a:rPr>
              <a:t>exom</a:t>
            </a:r>
            <a:r>
              <a:rPr lang="cs-CZ" dirty="0">
                <a:latin typeface="Calibri" panose="020F0502020204030204" pitchFamily="34" charset="0"/>
                <a:cs typeface="Calibri" panose="020F0502020204030204" pitchFamily="34" charset="0"/>
              </a:rPr>
              <a:t> (téměř 7000 genů)</a:t>
            </a:r>
          </a:p>
          <a:p>
            <a:endParaRPr lang="cs-CZ"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2000" dirty="0">
                <a:latin typeface="Calibri" panose="020F0502020204030204" pitchFamily="34" charset="0"/>
                <a:cs typeface="Calibri" panose="020F0502020204030204" pitchFamily="34" charset="0"/>
              </a:rPr>
              <a:t>hodnocení v rámci </a:t>
            </a:r>
            <a:r>
              <a:rPr lang="cs-CZ" sz="2000" dirty="0">
                <a:solidFill>
                  <a:srgbClr val="C00000"/>
                </a:solidFill>
                <a:latin typeface="Calibri" panose="020F0502020204030204" pitchFamily="34" charset="0"/>
                <a:cs typeface="Calibri" panose="020F0502020204030204" pitchFamily="34" charset="0"/>
              </a:rPr>
              <a:t>celého </a:t>
            </a:r>
            <a:r>
              <a:rPr lang="cs-CZ" sz="2000" dirty="0" err="1">
                <a:solidFill>
                  <a:srgbClr val="C00000"/>
                </a:solidFill>
                <a:latin typeface="Calibri" panose="020F0502020204030204" pitchFamily="34" charset="0"/>
                <a:cs typeface="Calibri" panose="020F0502020204030204" pitchFamily="34" charset="0"/>
              </a:rPr>
              <a:t>exomu</a:t>
            </a:r>
            <a:r>
              <a:rPr lang="cs-CZ" sz="2000" dirty="0">
                <a:solidFill>
                  <a:srgbClr val="C00000"/>
                </a:solidFill>
                <a:latin typeface="Calibri" panose="020F0502020204030204" pitchFamily="34" charset="0"/>
                <a:cs typeface="Calibri" panose="020F0502020204030204" pitchFamily="34" charset="0"/>
              </a:rPr>
              <a:t> </a:t>
            </a:r>
            <a:r>
              <a:rPr lang="cs-CZ" sz="2000" dirty="0">
                <a:latin typeface="Calibri" panose="020F0502020204030204" pitchFamily="34" charset="0"/>
                <a:cs typeface="Calibri" panose="020F0502020204030204" pitchFamily="34" charset="0"/>
              </a:rPr>
              <a:t>(20 000 genů)</a:t>
            </a:r>
          </a:p>
          <a:p>
            <a:endParaRPr lang="cs-CZ" dirty="0">
              <a:latin typeface="Calibri" panose="020F0502020204030204" pitchFamily="34" charset="0"/>
              <a:cs typeface="Calibri" panose="020F0502020204030204" pitchFamily="34" charset="0"/>
            </a:endParaRPr>
          </a:p>
          <a:p>
            <a:r>
              <a:rPr lang="cs-CZ"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cs-CZ" dirty="0">
              <a:latin typeface="Calibri" panose="020F0502020204030204" pitchFamily="34" charset="0"/>
              <a:cs typeface="Calibri" panose="020F0502020204030204" pitchFamily="34" charset="0"/>
            </a:endParaRPr>
          </a:p>
          <a:p>
            <a:r>
              <a:rPr lang="cs-CZ" dirty="0">
                <a:latin typeface="Calibri" panose="020F0502020204030204" pitchFamily="34" charset="0"/>
                <a:cs typeface="Calibri" panose="020F0502020204030204" pitchFamily="34" charset="0"/>
              </a:rPr>
              <a:t> </a:t>
            </a:r>
          </a:p>
          <a:p>
            <a:endParaRPr lang="cs-CZ"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F50F1F5-DE67-446E-82F6-D196A8288591}"/>
              </a:ext>
            </a:extLst>
          </p:cNvPr>
          <p:cNvSpPr txBox="1"/>
          <p:nvPr/>
        </p:nvSpPr>
        <p:spPr>
          <a:xfrm>
            <a:off x="1794077" y="476553"/>
            <a:ext cx="6798292" cy="523220"/>
          </a:xfrm>
          <a:prstGeom prst="rect">
            <a:avLst/>
          </a:prstGeom>
          <a:noFill/>
        </p:spPr>
        <p:txBody>
          <a:bodyPr wrap="square">
            <a:spAutoFit/>
          </a:bodyPr>
          <a:lstStyle/>
          <a:p>
            <a:r>
              <a:rPr lang="cs-CZ" altLang="cs-CZ" sz="2800" b="1">
                <a:solidFill>
                  <a:srgbClr val="C00000"/>
                </a:solidFill>
                <a:latin typeface="Calibri" panose="020F0502020204030204" pitchFamily="34" charset="0"/>
                <a:cs typeface="Calibri" panose="020F0502020204030204" pitchFamily="34" charset="0"/>
              </a:rPr>
              <a:t>Hledání variant pro dané onemocnění</a:t>
            </a:r>
            <a:endParaRPr lang="cs-CZ" altLang="cs-CZ" sz="2800" b="1" dirty="0">
              <a:solidFill>
                <a:srgbClr val="C00000"/>
              </a:solidFill>
              <a:latin typeface="Calibri" panose="020F0502020204030204" pitchFamily="34" charset="0"/>
              <a:cs typeface="Calibri" panose="020F0502020204030204" pitchFamily="34" charset="0"/>
            </a:endParaRPr>
          </a:p>
        </p:txBody>
      </p:sp>
      <p:graphicFrame>
        <p:nvGraphicFramePr>
          <p:cNvPr id="4" name="Objekt 3">
            <a:extLst>
              <a:ext uri="{FF2B5EF4-FFF2-40B4-BE49-F238E27FC236}">
                <a16:creationId xmlns:a16="http://schemas.microsoft.com/office/drawing/2014/main" id="{9FB823A3-0C9C-41BE-9B54-6EECFDA8FA7A}"/>
              </a:ext>
            </a:extLst>
          </p:cNvPr>
          <p:cNvGraphicFramePr>
            <a:graphicFrameLocks noChangeAspect="1"/>
          </p:cNvGraphicFramePr>
          <p:nvPr/>
        </p:nvGraphicFramePr>
        <p:xfrm>
          <a:off x="8062590" y="2708301"/>
          <a:ext cx="2319901" cy="3580592"/>
        </p:xfrm>
        <a:graphic>
          <a:graphicData uri="http://schemas.openxmlformats.org/presentationml/2006/ole">
            <mc:AlternateContent xmlns:mc="http://schemas.openxmlformats.org/markup-compatibility/2006">
              <mc:Choice xmlns:v="urn:schemas-microsoft-com:vml" Requires="v">
                <p:oleObj spid="_x0000_s1042" name="Worksheet" r:id="rId4" imgW="5692246" imgH="8785734" progId="Excel.Sheet.12">
                  <p:embed/>
                </p:oleObj>
              </mc:Choice>
              <mc:Fallback>
                <p:oleObj name="Worksheet" r:id="rId4" imgW="5692246" imgH="8785734" progId="Excel.Sheet.12">
                  <p:embed/>
                  <p:pic>
                    <p:nvPicPr>
                      <p:cNvPr id="4" name="Objekt 3">
                        <a:extLst>
                          <a:ext uri="{FF2B5EF4-FFF2-40B4-BE49-F238E27FC236}">
                            <a16:creationId xmlns:a16="http://schemas.microsoft.com/office/drawing/2014/main" id="{9FB823A3-0C9C-41BE-9B54-6EECFDA8FA7A}"/>
                          </a:ext>
                        </a:extLst>
                      </p:cNvPr>
                      <p:cNvPicPr/>
                      <p:nvPr/>
                    </p:nvPicPr>
                    <p:blipFill>
                      <a:blip r:embed="rId5"/>
                      <a:stretch>
                        <a:fillRect/>
                      </a:stretch>
                    </p:blipFill>
                    <p:spPr>
                      <a:xfrm>
                        <a:off x="8062590" y="2708301"/>
                        <a:ext cx="2319901" cy="3580592"/>
                      </a:xfrm>
                      <a:prstGeom prst="rect">
                        <a:avLst/>
                      </a:prstGeom>
                    </p:spPr>
                  </p:pic>
                </p:oleObj>
              </mc:Fallback>
            </mc:AlternateContent>
          </a:graphicData>
        </a:graphic>
      </p:graphicFrame>
      <p:pic>
        <p:nvPicPr>
          <p:cNvPr id="5" name="Obrázek 4">
            <a:extLst>
              <a:ext uri="{FF2B5EF4-FFF2-40B4-BE49-F238E27FC236}">
                <a16:creationId xmlns:a16="http://schemas.microsoft.com/office/drawing/2014/main" id="{6996A9EC-0F9B-4F0B-83B7-DE0665B48553}"/>
              </a:ext>
            </a:extLst>
          </p:cNvPr>
          <p:cNvPicPr>
            <a:picLocks noChangeAspect="1"/>
          </p:cNvPicPr>
          <p:nvPr/>
        </p:nvPicPr>
        <p:blipFill>
          <a:blip r:embed="rId6"/>
          <a:stretch>
            <a:fillRect/>
          </a:stretch>
        </p:blipFill>
        <p:spPr>
          <a:xfrm>
            <a:off x="10354155" y="2708301"/>
            <a:ext cx="1259718" cy="3502928"/>
          </a:xfrm>
          <a:prstGeom prst="rect">
            <a:avLst/>
          </a:prstGeom>
        </p:spPr>
      </p:pic>
      <p:sp>
        <p:nvSpPr>
          <p:cNvPr id="7" name="TextBox 1">
            <a:extLst>
              <a:ext uri="{FF2B5EF4-FFF2-40B4-BE49-F238E27FC236}">
                <a16:creationId xmlns:a16="http://schemas.microsoft.com/office/drawing/2014/main" id="{5D0C6742-DF5A-42C3-A1EF-A9F0BCDED870}"/>
              </a:ext>
            </a:extLst>
          </p:cNvPr>
          <p:cNvSpPr txBox="1"/>
          <p:nvPr/>
        </p:nvSpPr>
        <p:spPr>
          <a:xfrm>
            <a:off x="7601199" y="2085595"/>
            <a:ext cx="4410887" cy="584775"/>
          </a:xfrm>
          <a:prstGeom prst="rect">
            <a:avLst/>
          </a:prstGeom>
          <a:noFill/>
        </p:spPr>
        <p:txBody>
          <a:bodyPr wrap="square">
            <a:spAutoFit/>
          </a:bodyPr>
          <a:lstStyle/>
          <a:p>
            <a:pPr algn="ctr"/>
            <a:r>
              <a:rPr lang="cs-CZ" sz="1600">
                <a:latin typeface="Comic Sans MS" panose="030F0702030302020204" pitchFamily="66" charset="0"/>
              </a:rPr>
              <a:t>Virtuální panel genů pro FHD </a:t>
            </a:r>
          </a:p>
          <a:p>
            <a:pPr algn="ctr"/>
            <a:r>
              <a:rPr lang="cs-CZ" sz="1600">
                <a:latin typeface="Comic Sans MS" panose="030F0702030302020204" pitchFamily="66" charset="0"/>
              </a:rPr>
              <a:t>(668 genů) </a:t>
            </a:r>
            <a:endParaRPr lang="cs-CZ" sz="1600" dirty="0">
              <a:latin typeface="Comic Sans MS" panose="030F0702030302020204" pitchFamily="66" charset="0"/>
            </a:endParaRPr>
          </a:p>
        </p:txBody>
      </p:sp>
      <p:pic>
        <p:nvPicPr>
          <p:cNvPr id="8" name="Obrázek 7">
            <a:extLst>
              <a:ext uri="{FF2B5EF4-FFF2-40B4-BE49-F238E27FC236}">
                <a16:creationId xmlns:a16="http://schemas.microsoft.com/office/drawing/2014/main" id="{FD123D19-9630-4812-AFAB-E66BA81C6A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8115" y="183440"/>
            <a:ext cx="2905758" cy="1632667"/>
          </a:xfrm>
          <a:prstGeom prst="rect">
            <a:avLst/>
          </a:prstGeom>
        </p:spPr>
      </p:pic>
      <p:cxnSp>
        <p:nvCxnSpPr>
          <p:cNvPr id="9" name="Přímá spojnice se šipkou 8">
            <a:extLst>
              <a:ext uri="{FF2B5EF4-FFF2-40B4-BE49-F238E27FC236}">
                <a16:creationId xmlns:a16="http://schemas.microsoft.com/office/drawing/2014/main" id="{1EFC5A59-D0D1-421F-9AC2-4F74C817A1B1}"/>
              </a:ext>
            </a:extLst>
          </p:cNvPr>
          <p:cNvCxnSpPr>
            <a:cxnSpLocks/>
          </p:cNvCxnSpPr>
          <p:nvPr/>
        </p:nvCxnSpPr>
        <p:spPr>
          <a:xfrm flipV="1">
            <a:off x="7209122" y="4841875"/>
            <a:ext cx="784153" cy="4861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200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20">
            <a:extLst>
              <a:ext uri="{FF2B5EF4-FFF2-40B4-BE49-F238E27FC236}">
                <a16:creationId xmlns:a16="http://schemas.microsoft.com/office/drawing/2014/main" id="{5EC0A3ED-A867-4525-8B59-F3F1D4B9AA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921" r="35502" b="11574"/>
          <a:stretch/>
        </p:blipFill>
        <p:spPr>
          <a:xfrm rot="2799267">
            <a:off x="7629938" y="3629137"/>
            <a:ext cx="1063171" cy="287903"/>
          </a:xfrm>
          <a:prstGeom prst="rect">
            <a:avLst/>
          </a:prstGeom>
        </p:spPr>
      </p:pic>
      <p:sp>
        <p:nvSpPr>
          <p:cNvPr id="5" name="Obdélník 4">
            <a:extLst>
              <a:ext uri="{FF2B5EF4-FFF2-40B4-BE49-F238E27FC236}">
                <a16:creationId xmlns:a16="http://schemas.microsoft.com/office/drawing/2014/main" id="{53FA40C5-85E1-4596-A954-5E12DF991A8C}"/>
              </a:ext>
            </a:extLst>
          </p:cNvPr>
          <p:cNvSpPr/>
          <p:nvPr/>
        </p:nvSpPr>
        <p:spPr>
          <a:xfrm>
            <a:off x="9307691" y="2422766"/>
            <a:ext cx="1064871" cy="30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C0053B97-FCB9-4BE1-86BB-1DC1F021D677}"/>
              </a:ext>
            </a:extLst>
          </p:cNvPr>
          <p:cNvSpPr/>
          <p:nvPr/>
        </p:nvSpPr>
        <p:spPr>
          <a:xfrm>
            <a:off x="7815575" y="2422766"/>
            <a:ext cx="1064871" cy="30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2922125A-23DD-4651-A093-8A5DF091116A}"/>
              </a:ext>
            </a:extLst>
          </p:cNvPr>
          <p:cNvSpPr/>
          <p:nvPr/>
        </p:nvSpPr>
        <p:spPr>
          <a:xfrm>
            <a:off x="6240344" y="2413723"/>
            <a:ext cx="1064871" cy="30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4E348B7D-B9AB-49C5-9C5F-59414FFD88CB}"/>
              </a:ext>
            </a:extLst>
          </p:cNvPr>
          <p:cNvSpPr/>
          <p:nvPr/>
        </p:nvSpPr>
        <p:spPr>
          <a:xfrm>
            <a:off x="4664258" y="2413723"/>
            <a:ext cx="1064871" cy="30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D964536A-F2EB-4B4F-93D0-83BFB180F310}"/>
              </a:ext>
            </a:extLst>
          </p:cNvPr>
          <p:cNvSpPr/>
          <p:nvPr/>
        </p:nvSpPr>
        <p:spPr>
          <a:xfrm>
            <a:off x="5729129" y="2413803"/>
            <a:ext cx="511215" cy="300942"/>
          </a:xfrm>
          <a:prstGeom prst="rect">
            <a:avLst/>
          </a:prstGeom>
          <a:solidFill>
            <a:srgbClr val="54D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0A35DD24-34B0-4F40-A04A-D99541BC17F1}"/>
              </a:ext>
            </a:extLst>
          </p:cNvPr>
          <p:cNvSpPr/>
          <p:nvPr/>
        </p:nvSpPr>
        <p:spPr>
          <a:xfrm>
            <a:off x="7304360" y="2415469"/>
            <a:ext cx="511215" cy="300942"/>
          </a:xfrm>
          <a:prstGeom prst="rect">
            <a:avLst/>
          </a:prstGeom>
          <a:solidFill>
            <a:srgbClr val="54D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1">
            <a:extLst>
              <a:ext uri="{FF2B5EF4-FFF2-40B4-BE49-F238E27FC236}">
                <a16:creationId xmlns:a16="http://schemas.microsoft.com/office/drawing/2014/main" id="{4B8BE289-C8DD-4E08-97EB-7DFAA8344527}"/>
              </a:ext>
            </a:extLst>
          </p:cNvPr>
          <p:cNvSpPr/>
          <p:nvPr/>
        </p:nvSpPr>
        <p:spPr>
          <a:xfrm>
            <a:off x="8838461" y="2413722"/>
            <a:ext cx="511215" cy="300942"/>
          </a:xfrm>
          <a:prstGeom prst="rect">
            <a:avLst/>
          </a:prstGeom>
          <a:solidFill>
            <a:srgbClr val="54D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2">
            <a:extLst>
              <a:ext uri="{FF2B5EF4-FFF2-40B4-BE49-F238E27FC236}">
                <a16:creationId xmlns:a16="http://schemas.microsoft.com/office/drawing/2014/main" id="{90D7C750-A832-4C49-80C1-3DEE0323CE1C}"/>
              </a:ext>
            </a:extLst>
          </p:cNvPr>
          <p:cNvSpPr/>
          <p:nvPr/>
        </p:nvSpPr>
        <p:spPr>
          <a:xfrm>
            <a:off x="10372562" y="2413723"/>
            <a:ext cx="511215" cy="300942"/>
          </a:xfrm>
          <a:prstGeom prst="rect">
            <a:avLst/>
          </a:prstGeom>
          <a:solidFill>
            <a:srgbClr val="54D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3">
            <a:extLst>
              <a:ext uri="{FF2B5EF4-FFF2-40B4-BE49-F238E27FC236}">
                <a16:creationId xmlns:a16="http://schemas.microsoft.com/office/drawing/2014/main" id="{F910188D-6A96-4EA0-8FB4-B38F4B56A570}"/>
              </a:ext>
            </a:extLst>
          </p:cNvPr>
          <p:cNvSpPr/>
          <p:nvPr/>
        </p:nvSpPr>
        <p:spPr>
          <a:xfrm>
            <a:off x="10883778" y="2422765"/>
            <a:ext cx="627642" cy="291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4">
            <a:extLst>
              <a:ext uri="{FF2B5EF4-FFF2-40B4-BE49-F238E27FC236}">
                <a16:creationId xmlns:a16="http://schemas.microsoft.com/office/drawing/2014/main" id="{E65E6BEB-148F-4478-B3E9-33415CA575C2}"/>
              </a:ext>
            </a:extLst>
          </p:cNvPr>
          <p:cNvSpPr txBox="1"/>
          <p:nvPr/>
        </p:nvSpPr>
        <p:spPr>
          <a:xfrm>
            <a:off x="4860099" y="2379528"/>
            <a:ext cx="861574" cy="369332"/>
          </a:xfrm>
          <a:prstGeom prst="rect">
            <a:avLst/>
          </a:prstGeom>
          <a:noFill/>
        </p:spPr>
        <p:txBody>
          <a:bodyPr wrap="square" rtlCol="0">
            <a:spAutoFit/>
          </a:bodyPr>
          <a:lstStyle/>
          <a:p>
            <a:r>
              <a:rPr lang="cs-CZ" b="1" dirty="0"/>
              <a:t>intron</a:t>
            </a:r>
          </a:p>
        </p:txBody>
      </p:sp>
      <p:sp>
        <p:nvSpPr>
          <p:cNvPr id="15" name="Obdélník 16">
            <a:extLst>
              <a:ext uri="{FF2B5EF4-FFF2-40B4-BE49-F238E27FC236}">
                <a16:creationId xmlns:a16="http://schemas.microsoft.com/office/drawing/2014/main" id="{07E36A07-3C5E-4AE1-9F2C-1F2D468B7937}"/>
              </a:ext>
            </a:extLst>
          </p:cNvPr>
          <p:cNvSpPr/>
          <p:nvPr/>
        </p:nvSpPr>
        <p:spPr>
          <a:xfrm>
            <a:off x="5746194" y="3142711"/>
            <a:ext cx="511215" cy="300942"/>
          </a:xfrm>
          <a:prstGeom prst="rect">
            <a:avLst/>
          </a:prstGeom>
          <a:solidFill>
            <a:srgbClr val="54D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7">
            <a:extLst>
              <a:ext uri="{FF2B5EF4-FFF2-40B4-BE49-F238E27FC236}">
                <a16:creationId xmlns:a16="http://schemas.microsoft.com/office/drawing/2014/main" id="{0CB76D73-892E-4363-8456-8D89946AFBD0}"/>
              </a:ext>
            </a:extLst>
          </p:cNvPr>
          <p:cNvSpPr/>
          <p:nvPr/>
        </p:nvSpPr>
        <p:spPr>
          <a:xfrm>
            <a:off x="7304360" y="3146194"/>
            <a:ext cx="511215" cy="300942"/>
          </a:xfrm>
          <a:prstGeom prst="rect">
            <a:avLst/>
          </a:prstGeom>
          <a:solidFill>
            <a:srgbClr val="54D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8">
            <a:extLst>
              <a:ext uri="{FF2B5EF4-FFF2-40B4-BE49-F238E27FC236}">
                <a16:creationId xmlns:a16="http://schemas.microsoft.com/office/drawing/2014/main" id="{9AD7068D-0974-41DC-9EC3-1B6344EA89DF}"/>
              </a:ext>
            </a:extLst>
          </p:cNvPr>
          <p:cNvSpPr/>
          <p:nvPr/>
        </p:nvSpPr>
        <p:spPr>
          <a:xfrm>
            <a:off x="8879590" y="3146194"/>
            <a:ext cx="511215" cy="300942"/>
          </a:xfrm>
          <a:prstGeom prst="rect">
            <a:avLst/>
          </a:prstGeom>
          <a:solidFill>
            <a:srgbClr val="54D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9">
            <a:extLst>
              <a:ext uri="{FF2B5EF4-FFF2-40B4-BE49-F238E27FC236}">
                <a16:creationId xmlns:a16="http://schemas.microsoft.com/office/drawing/2014/main" id="{3B8587A8-73B4-475E-9DBD-C02E4B9BEB38}"/>
              </a:ext>
            </a:extLst>
          </p:cNvPr>
          <p:cNvSpPr/>
          <p:nvPr/>
        </p:nvSpPr>
        <p:spPr>
          <a:xfrm>
            <a:off x="10406259" y="3137227"/>
            <a:ext cx="511215" cy="300942"/>
          </a:xfrm>
          <a:prstGeom prst="rect">
            <a:avLst/>
          </a:prstGeom>
          <a:solidFill>
            <a:srgbClr val="54D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5">
            <a:extLst>
              <a:ext uri="{FF2B5EF4-FFF2-40B4-BE49-F238E27FC236}">
                <a16:creationId xmlns:a16="http://schemas.microsoft.com/office/drawing/2014/main" id="{0043F27C-FE3B-422D-AE15-6E7E6C475890}"/>
              </a:ext>
            </a:extLst>
          </p:cNvPr>
          <p:cNvSpPr txBox="1"/>
          <p:nvPr/>
        </p:nvSpPr>
        <p:spPr>
          <a:xfrm>
            <a:off x="7261787" y="3103032"/>
            <a:ext cx="861574" cy="369332"/>
          </a:xfrm>
          <a:prstGeom prst="rect">
            <a:avLst/>
          </a:prstGeom>
          <a:noFill/>
        </p:spPr>
        <p:txBody>
          <a:bodyPr wrap="square" rtlCol="0">
            <a:spAutoFit/>
          </a:bodyPr>
          <a:lstStyle/>
          <a:p>
            <a:r>
              <a:rPr lang="cs-CZ" b="1" dirty="0"/>
              <a:t>exon</a:t>
            </a:r>
          </a:p>
        </p:txBody>
      </p:sp>
      <p:sp>
        <p:nvSpPr>
          <p:cNvPr id="20" name="TextovéPole 21">
            <a:extLst>
              <a:ext uri="{FF2B5EF4-FFF2-40B4-BE49-F238E27FC236}">
                <a16:creationId xmlns:a16="http://schemas.microsoft.com/office/drawing/2014/main" id="{98F34BB6-6DA3-4427-BAB9-3DC5528AEBB5}"/>
              </a:ext>
            </a:extLst>
          </p:cNvPr>
          <p:cNvSpPr txBox="1"/>
          <p:nvPr/>
        </p:nvSpPr>
        <p:spPr>
          <a:xfrm>
            <a:off x="8414168" y="3773088"/>
            <a:ext cx="1209038" cy="370649"/>
          </a:xfrm>
          <a:prstGeom prst="rect">
            <a:avLst/>
          </a:prstGeom>
          <a:noFill/>
        </p:spPr>
        <p:txBody>
          <a:bodyPr wrap="square" rtlCol="0">
            <a:spAutoFit/>
          </a:bodyPr>
          <a:lstStyle/>
          <a:p>
            <a:r>
              <a:rPr lang="cs-CZ" b="1" dirty="0"/>
              <a:t>protein</a:t>
            </a:r>
          </a:p>
        </p:txBody>
      </p:sp>
      <p:pic>
        <p:nvPicPr>
          <p:cNvPr id="21" name="Obrázek 22">
            <a:extLst>
              <a:ext uri="{FF2B5EF4-FFF2-40B4-BE49-F238E27FC236}">
                <a16:creationId xmlns:a16="http://schemas.microsoft.com/office/drawing/2014/main" id="{924DE09A-BE42-46C8-BB08-525F30A16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460"/>
          <a:stretch/>
        </p:blipFill>
        <p:spPr>
          <a:xfrm>
            <a:off x="5746194" y="4822469"/>
            <a:ext cx="2047943" cy="1867419"/>
          </a:xfrm>
          <a:prstGeom prst="rect">
            <a:avLst/>
          </a:prstGeom>
        </p:spPr>
      </p:pic>
      <p:pic>
        <p:nvPicPr>
          <p:cNvPr id="22" name="Obrázek 23">
            <a:extLst>
              <a:ext uri="{FF2B5EF4-FFF2-40B4-BE49-F238E27FC236}">
                <a16:creationId xmlns:a16="http://schemas.microsoft.com/office/drawing/2014/main" id="{55CF981A-3D60-4FBF-A1BC-FC3989E3F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9738"/>
          <a:stretch/>
        </p:blipFill>
        <p:spPr>
          <a:xfrm>
            <a:off x="9190526" y="5099468"/>
            <a:ext cx="2091220" cy="1413956"/>
          </a:xfrm>
          <a:prstGeom prst="rect">
            <a:avLst/>
          </a:prstGeom>
        </p:spPr>
      </p:pic>
      <p:sp>
        <p:nvSpPr>
          <p:cNvPr id="23" name="TextovéPole 24">
            <a:extLst>
              <a:ext uri="{FF2B5EF4-FFF2-40B4-BE49-F238E27FC236}">
                <a16:creationId xmlns:a16="http://schemas.microsoft.com/office/drawing/2014/main" id="{B27DBDFC-37BC-4546-BF49-2245799AC8F7}"/>
              </a:ext>
            </a:extLst>
          </p:cNvPr>
          <p:cNvSpPr txBox="1"/>
          <p:nvPr/>
        </p:nvSpPr>
        <p:spPr>
          <a:xfrm>
            <a:off x="5822801" y="332830"/>
            <a:ext cx="1481559" cy="369332"/>
          </a:xfrm>
          <a:prstGeom prst="rect">
            <a:avLst/>
          </a:prstGeom>
          <a:noFill/>
        </p:spPr>
        <p:txBody>
          <a:bodyPr wrap="square" rtlCol="0">
            <a:spAutoFit/>
          </a:bodyPr>
          <a:lstStyle/>
          <a:p>
            <a:r>
              <a:rPr lang="cs-CZ" b="1" dirty="0"/>
              <a:t>DNA řetězec</a:t>
            </a:r>
          </a:p>
        </p:txBody>
      </p:sp>
      <p:sp>
        <p:nvSpPr>
          <p:cNvPr id="24" name="TextovéPole 25">
            <a:extLst>
              <a:ext uri="{FF2B5EF4-FFF2-40B4-BE49-F238E27FC236}">
                <a16:creationId xmlns:a16="http://schemas.microsoft.com/office/drawing/2014/main" id="{983DF63E-5A5F-481C-90B0-390088A22D85}"/>
              </a:ext>
            </a:extLst>
          </p:cNvPr>
          <p:cNvSpPr txBox="1"/>
          <p:nvPr/>
        </p:nvSpPr>
        <p:spPr>
          <a:xfrm>
            <a:off x="8095232" y="1967409"/>
            <a:ext cx="605562" cy="369332"/>
          </a:xfrm>
          <a:prstGeom prst="rect">
            <a:avLst/>
          </a:prstGeom>
          <a:noFill/>
        </p:spPr>
        <p:txBody>
          <a:bodyPr wrap="square" rtlCol="0">
            <a:spAutoFit/>
          </a:bodyPr>
          <a:lstStyle/>
          <a:p>
            <a:r>
              <a:rPr lang="cs-CZ" b="1" dirty="0">
                <a:solidFill>
                  <a:srgbClr val="C00000"/>
                </a:solidFill>
              </a:rPr>
              <a:t>Gen</a:t>
            </a:r>
            <a:endParaRPr lang="cs-CZ" b="1" dirty="0"/>
          </a:p>
        </p:txBody>
      </p:sp>
      <p:cxnSp>
        <p:nvCxnSpPr>
          <p:cNvPr id="25" name="Přímá spojnice 27">
            <a:extLst>
              <a:ext uri="{FF2B5EF4-FFF2-40B4-BE49-F238E27FC236}">
                <a16:creationId xmlns:a16="http://schemas.microsoft.com/office/drawing/2014/main" id="{72F27F67-F25E-4693-9BD4-B04022DC2AF2}"/>
              </a:ext>
            </a:extLst>
          </p:cNvPr>
          <p:cNvCxnSpPr/>
          <p:nvPr/>
        </p:nvCxnSpPr>
        <p:spPr>
          <a:xfrm flipH="1">
            <a:off x="5046563" y="1319514"/>
            <a:ext cx="1805650" cy="972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Přímá spojnice 29">
            <a:extLst>
              <a:ext uri="{FF2B5EF4-FFF2-40B4-BE49-F238E27FC236}">
                <a16:creationId xmlns:a16="http://schemas.microsoft.com/office/drawing/2014/main" id="{CD38F497-FD20-47DD-9F93-8EC42FF3DFB7}"/>
              </a:ext>
            </a:extLst>
          </p:cNvPr>
          <p:cNvCxnSpPr/>
          <p:nvPr/>
        </p:nvCxnSpPr>
        <p:spPr>
          <a:xfrm flipH="1" flipV="1">
            <a:off x="9304751" y="1189634"/>
            <a:ext cx="2128096" cy="1119652"/>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ovéPole 31">
            <a:extLst>
              <a:ext uri="{FF2B5EF4-FFF2-40B4-BE49-F238E27FC236}">
                <a16:creationId xmlns:a16="http://schemas.microsoft.com/office/drawing/2014/main" id="{598E6AC1-67EF-477C-B663-4D95FD369412}"/>
              </a:ext>
            </a:extLst>
          </p:cNvPr>
          <p:cNvSpPr txBox="1"/>
          <p:nvPr/>
        </p:nvSpPr>
        <p:spPr>
          <a:xfrm>
            <a:off x="5979086" y="4453137"/>
            <a:ext cx="1777296" cy="369332"/>
          </a:xfrm>
          <a:prstGeom prst="rect">
            <a:avLst/>
          </a:prstGeom>
          <a:noFill/>
        </p:spPr>
        <p:txBody>
          <a:bodyPr wrap="square" rtlCol="0">
            <a:spAutoFit/>
          </a:bodyPr>
          <a:lstStyle/>
          <a:p>
            <a:pPr algn="ctr"/>
            <a:r>
              <a:rPr lang="cs-CZ" b="1" dirty="0">
                <a:solidFill>
                  <a:srgbClr val="C00000"/>
                </a:solidFill>
              </a:rPr>
              <a:t>genom</a:t>
            </a:r>
          </a:p>
        </p:txBody>
      </p:sp>
      <p:sp>
        <p:nvSpPr>
          <p:cNvPr id="28" name="TextovéPole 32">
            <a:extLst>
              <a:ext uri="{FF2B5EF4-FFF2-40B4-BE49-F238E27FC236}">
                <a16:creationId xmlns:a16="http://schemas.microsoft.com/office/drawing/2014/main" id="{72BB4862-03A1-4779-BF65-E49618E8C268}"/>
              </a:ext>
            </a:extLst>
          </p:cNvPr>
          <p:cNvSpPr txBox="1"/>
          <p:nvPr/>
        </p:nvSpPr>
        <p:spPr>
          <a:xfrm>
            <a:off x="8938367" y="4612117"/>
            <a:ext cx="2528517" cy="646331"/>
          </a:xfrm>
          <a:prstGeom prst="rect">
            <a:avLst/>
          </a:prstGeom>
          <a:noFill/>
        </p:spPr>
        <p:txBody>
          <a:bodyPr wrap="square" rtlCol="0">
            <a:spAutoFit/>
          </a:bodyPr>
          <a:lstStyle/>
          <a:p>
            <a:pPr algn="ctr"/>
            <a:r>
              <a:rPr lang="cs-CZ" b="1" dirty="0"/>
              <a:t>všechny exony = </a:t>
            </a:r>
            <a:r>
              <a:rPr lang="cs-CZ" b="1" dirty="0" err="1">
                <a:solidFill>
                  <a:srgbClr val="C00000"/>
                </a:solidFill>
              </a:rPr>
              <a:t>exom</a:t>
            </a:r>
            <a:endParaRPr lang="cs-CZ" b="1" dirty="0">
              <a:solidFill>
                <a:srgbClr val="C00000"/>
              </a:solidFill>
            </a:endParaRPr>
          </a:p>
          <a:p>
            <a:pPr algn="ctr"/>
            <a:r>
              <a:rPr lang="en-US" b="1" dirty="0"/>
              <a:t>&lt; 2 % </a:t>
            </a:r>
            <a:r>
              <a:rPr lang="cs-CZ" b="1" dirty="0"/>
              <a:t>celého </a:t>
            </a:r>
            <a:r>
              <a:rPr lang="en-US" b="1" dirty="0" err="1"/>
              <a:t>genom</a:t>
            </a:r>
            <a:r>
              <a:rPr lang="cs-CZ" b="1" dirty="0"/>
              <a:t>u</a:t>
            </a:r>
          </a:p>
        </p:txBody>
      </p:sp>
      <p:pic>
        <p:nvPicPr>
          <p:cNvPr id="29" name="Obrázek 9">
            <a:extLst>
              <a:ext uri="{FF2B5EF4-FFF2-40B4-BE49-F238E27FC236}">
                <a16:creationId xmlns:a16="http://schemas.microsoft.com/office/drawing/2014/main" id="{BCCDF0CA-5078-4F04-A7D9-91CEBE3579E7}"/>
              </a:ext>
            </a:extLst>
          </p:cNvPr>
          <p:cNvPicPr>
            <a:picLocks noChangeAspect="1"/>
          </p:cNvPicPr>
          <p:nvPr/>
        </p:nvPicPr>
        <p:blipFill>
          <a:blip r:embed="rId6"/>
          <a:stretch>
            <a:fillRect/>
          </a:stretch>
        </p:blipFill>
        <p:spPr>
          <a:xfrm rot="5400000">
            <a:off x="8152759" y="-1870954"/>
            <a:ext cx="723294" cy="6123638"/>
          </a:xfrm>
          <a:prstGeom prst="rect">
            <a:avLst/>
          </a:prstGeom>
        </p:spPr>
      </p:pic>
      <p:sp>
        <p:nvSpPr>
          <p:cNvPr id="32" name="Nadpis 4">
            <a:extLst>
              <a:ext uri="{FF2B5EF4-FFF2-40B4-BE49-F238E27FC236}">
                <a16:creationId xmlns:a16="http://schemas.microsoft.com/office/drawing/2014/main" id="{030DE54D-879E-4AA8-8A5B-FC6260800ECF}"/>
              </a:ext>
            </a:extLst>
          </p:cNvPr>
          <p:cNvSpPr>
            <a:spLocks noGrp="1"/>
          </p:cNvSpPr>
          <p:nvPr>
            <p:ph type="title"/>
          </p:nvPr>
        </p:nvSpPr>
        <p:spPr>
          <a:xfrm>
            <a:off x="369007" y="332830"/>
            <a:ext cx="4491092" cy="1325563"/>
          </a:xfrm>
        </p:spPr>
        <p:txBody>
          <a:bodyPr rtlCol="0"/>
          <a:lstStyle/>
          <a:p>
            <a:pPr algn="ctr" rtl="0"/>
            <a:r>
              <a:rPr lang="cs-CZ" b="1" dirty="0">
                <a:solidFill>
                  <a:srgbClr val="C00000"/>
                </a:solidFill>
              </a:rPr>
              <a:t>Lidský genom</a:t>
            </a:r>
          </a:p>
        </p:txBody>
      </p:sp>
      <p:sp>
        <p:nvSpPr>
          <p:cNvPr id="33" name="Zástupný symbol pro obsah 2">
            <a:extLst>
              <a:ext uri="{FF2B5EF4-FFF2-40B4-BE49-F238E27FC236}">
                <a16:creationId xmlns:a16="http://schemas.microsoft.com/office/drawing/2014/main" id="{ACF8175B-33DA-460C-9A62-1C4504BF81F8}"/>
              </a:ext>
            </a:extLst>
          </p:cNvPr>
          <p:cNvSpPr>
            <a:spLocks noGrp="1"/>
          </p:cNvSpPr>
          <p:nvPr>
            <p:ph idx="1"/>
          </p:nvPr>
        </p:nvSpPr>
        <p:spPr>
          <a:xfrm>
            <a:off x="733083" y="1967409"/>
            <a:ext cx="3813555" cy="4351338"/>
          </a:xfrm>
        </p:spPr>
        <p:txBody>
          <a:bodyPr>
            <a:normAutofit/>
          </a:bodyPr>
          <a:lstStyle/>
          <a:p>
            <a:pPr algn="just"/>
            <a:r>
              <a:rPr lang="cs-CZ" sz="2400" b="1" dirty="0">
                <a:solidFill>
                  <a:srgbClr val="C00000"/>
                </a:solidFill>
              </a:rPr>
              <a:t>genom</a:t>
            </a:r>
            <a:r>
              <a:rPr lang="en-US" sz="2400" b="1" dirty="0">
                <a:solidFill>
                  <a:srgbClr val="C00000"/>
                </a:solidFill>
              </a:rPr>
              <a:t> </a:t>
            </a:r>
            <a:r>
              <a:rPr lang="en-US" sz="2400" dirty="0"/>
              <a:t>=</a:t>
            </a:r>
            <a:r>
              <a:rPr lang="en-US" sz="2400" b="1" dirty="0"/>
              <a:t> </a:t>
            </a:r>
            <a:r>
              <a:rPr lang="en-US" sz="2400" dirty="0"/>
              <a:t> 3.2 * 10</a:t>
            </a:r>
            <a:r>
              <a:rPr lang="en-US" sz="2400" baseline="30000" dirty="0"/>
              <a:t>9</a:t>
            </a:r>
            <a:r>
              <a:rPr lang="en-US" sz="2400" dirty="0"/>
              <a:t> bp</a:t>
            </a:r>
          </a:p>
          <a:p>
            <a:pPr marL="0" indent="0" algn="just">
              <a:buNone/>
            </a:pPr>
            <a:r>
              <a:rPr lang="en-US" sz="2400" dirty="0"/>
              <a:t>~ 20 000 gen</a:t>
            </a:r>
            <a:r>
              <a:rPr lang="cs-CZ" sz="2400" dirty="0"/>
              <a:t>ů </a:t>
            </a:r>
          </a:p>
          <a:p>
            <a:pPr marL="0" indent="0" algn="just">
              <a:buNone/>
            </a:pPr>
            <a:r>
              <a:rPr lang="en-US" sz="2400" dirty="0"/>
              <a:t>~</a:t>
            </a:r>
            <a:r>
              <a:rPr lang="cs-CZ" sz="2400" dirty="0"/>
              <a:t> nekódující části, sekvence</a:t>
            </a:r>
          </a:p>
          <a:p>
            <a:pPr marL="0" indent="0" algn="just">
              <a:buNone/>
            </a:pPr>
            <a:endParaRPr lang="en-US" sz="2400" b="1" dirty="0"/>
          </a:p>
          <a:p>
            <a:pPr algn="just"/>
            <a:r>
              <a:rPr lang="cs-CZ" sz="2400" b="1" dirty="0" err="1">
                <a:solidFill>
                  <a:srgbClr val="C00000"/>
                </a:solidFill>
              </a:rPr>
              <a:t>exom</a:t>
            </a:r>
            <a:r>
              <a:rPr lang="cs-CZ" sz="2400" dirty="0">
                <a:solidFill>
                  <a:srgbClr val="C00000"/>
                </a:solidFill>
              </a:rPr>
              <a:t> </a:t>
            </a:r>
            <a:r>
              <a:rPr lang="en-US" sz="2400" dirty="0"/>
              <a:t>= </a:t>
            </a:r>
            <a:r>
              <a:rPr lang="cs-CZ" sz="2400" dirty="0"/>
              <a:t>souhrn exonů</a:t>
            </a:r>
          </a:p>
          <a:p>
            <a:pPr marL="0" indent="0" algn="just">
              <a:buNone/>
            </a:pPr>
            <a:r>
              <a:rPr lang="cs-CZ" sz="2400" dirty="0"/>
              <a:t> </a:t>
            </a:r>
            <a:r>
              <a:rPr lang="en-US" sz="2400" dirty="0"/>
              <a:t>~ </a:t>
            </a:r>
            <a:r>
              <a:rPr lang="cs-CZ" sz="2400" dirty="0"/>
              <a:t>1,5 % </a:t>
            </a:r>
            <a:r>
              <a:rPr lang="en-US" sz="2400" dirty="0" err="1"/>
              <a:t>genom</a:t>
            </a:r>
            <a:r>
              <a:rPr lang="cs-CZ" sz="2400" dirty="0"/>
              <a:t>u</a:t>
            </a:r>
          </a:p>
          <a:p>
            <a:pPr algn="just"/>
            <a:endParaRPr lang="cs-CZ" sz="2400" b="1" dirty="0">
              <a:solidFill>
                <a:srgbClr val="C00000"/>
              </a:solidFill>
            </a:endParaRPr>
          </a:p>
          <a:p>
            <a:pPr algn="just"/>
            <a:r>
              <a:rPr lang="cs-CZ" sz="2400" b="1" dirty="0" err="1">
                <a:solidFill>
                  <a:srgbClr val="C00000"/>
                </a:solidFill>
              </a:rPr>
              <a:t>proteom</a:t>
            </a:r>
            <a:r>
              <a:rPr lang="cs-CZ" sz="2400" b="1" dirty="0">
                <a:solidFill>
                  <a:srgbClr val="C00000"/>
                </a:solidFill>
              </a:rPr>
              <a:t> </a:t>
            </a:r>
            <a:r>
              <a:rPr lang="cs-CZ" sz="2400" dirty="0"/>
              <a:t>= souhrn proteinů</a:t>
            </a:r>
          </a:p>
          <a:p>
            <a:pPr marL="0" indent="0" algn="just">
              <a:buNone/>
            </a:pPr>
            <a:r>
              <a:rPr lang="en-US" sz="2400" dirty="0"/>
              <a:t>~ </a:t>
            </a:r>
            <a:r>
              <a:rPr lang="cs-CZ" sz="2400" dirty="0"/>
              <a:t>10</a:t>
            </a:r>
            <a:r>
              <a:rPr lang="en-US" sz="2400" dirty="0"/>
              <a:t> 000 </a:t>
            </a:r>
            <a:r>
              <a:rPr lang="cs-CZ" sz="2400" dirty="0"/>
              <a:t>proteinů</a:t>
            </a:r>
            <a:endParaRPr lang="en-US" sz="2400" b="1" dirty="0"/>
          </a:p>
          <a:p>
            <a:pPr algn="just"/>
            <a:endParaRPr lang="cs-CZ" sz="2400" dirty="0"/>
          </a:p>
          <a:p>
            <a:pPr algn="just"/>
            <a:endParaRPr lang="cs-CZ" sz="2400" dirty="0"/>
          </a:p>
        </p:txBody>
      </p:sp>
      <p:sp>
        <p:nvSpPr>
          <p:cNvPr id="34" name="TextovéPole 31">
            <a:extLst>
              <a:ext uri="{FF2B5EF4-FFF2-40B4-BE49-F238E27FC236}">
                <a16:creationId xmlns:a16="http://schemas.microsoft.com/office/drawing/2014/main" id="{0504223C-BC5A-4FF9-82EA-2E13058FA935}"/>
              </a:ext>
            </a:extLst>
          </p:cNvPr>
          <p:cNvSpPr txBox="1"/>
          <p:nvPr/>
        </p:nvSpPr>
        <p:spPr>
          <a:xfrm>
            <a:off x="9108122" y="3938590"/>
            <a:ext cx="1777296" cy="369332"/>
          </a:xfrm>
          <a:prstGeom prst="rect">
            <a:avLst/>
          </a:prstGeom>
          <a:noFill/>
        </p:spPr>
        <p:txBody>
          <a:bodyPr wrap="square" rtlCol="0">
            <a:spAutoFit/>
          </a:bodyPr>
          <a:lstStyle/>
          <a:p>
            <a:pPr algn="ctr"/>
            <a:r>
              <a:rPr lang="cs-CZ" b="1" dirty="0" err="1">
                <a:solidFill>
                  <a:srgbClr val="C00000"/>
                </a:solidFill>
              </a:rPr>
              <a:t>proteom</a:t>
            </a:r>
            <a:endParaRPr lang="cs-CZ" b="1" dirty="0">
              <a:solidFill>
                <a:srgbClr val="C00000"/>
              </a:solidFill>
            </a:endParaRPr>
          </a:p>
        </p:txBody>
      </p:sp>
    </p:spTree>
    <p:extLst>
      <p:ext uri="{BB962C8B-B14F-4D97-AF65-F5344CB8AC3E}">
        <p14:creationId xmlns:p14="http://schemas.microsoft.com/office/powerpoint/2010/main" val="3584628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8664DAA6-6558-4C4D-AE94-4800D1F8B69B}"/>
              </a:ext>
            </a:extLst>
          </p:cNvPr>
          <p:cNvSpPr txBox="1"/>
          <p:nvPr/>
        </p:nvSpPr>
        <p:spPr>
          <a:xfrm>
            <a:off x="2013284" y="497630"/>
            <a:ext cx="7239000" cy="523220"/>
          </a:xfrm>
          <a:prstGeom prst="rect">
            <a:avLst/>
          </a:prstGeom>
          <a:noFill/>
        </p:spPr>
        <p:txBody>
          <a:bodyPr wrap="square">
            <a:spAutoFit/>
          </a:bodyPr>
          <a:lstStyle/>
          <a:p>
            <a:r>
              <a:rPr lang="cs-CZ" altLang="cs-CZ" sz="2800" b="1">
                <a:solidFill>
                  <a:srgbClr val="C00000"/>
                </a:solidFill>
                <a:latin typeface="Calibri" panose="020F0502020204030204" pitchFamily="34" charset="0"/>
                <a:cs typeface="Calibri" panose="020F0502020204030204" pitchFamily="34" charset="0"/>
              </a:rPr>
              <a:t>Hodnocení a klasifikace WES </a:t>
            </a:r>
            <a:r>
              <a:rPr lang="cs-CZ" altLang="cs-CZ" sz="2800" b="1" dirty="0">
                <a:solidFill>
                  <a:srgbClr val="C00000"/>
                </a:solidFill>
                <a:latin typeface="Calibri" panose="020F0502020204030204" pitchFamily="34" charset="0"/>
                <a:cs typeface="Calibri" panose="020F0502020204030204" pitchFamily="34" charset="0"/>
              </a:rPr>
              <a:t>variant</a:t>
            </a:r>
          </a:p>
        </p:txBody>
      </p:sp>
      <p:sp>
        <p:nvSpPr>
          <p:cNvPr id="10" name="Obdélník 9">
            <a:extLst>
              <a:ext uri="{FF2B5EF4-FFF2-40B4-BE49-F238E27FC236}">
                <a16:creationId xmlns:a16="http://schemas.microsoft.com/office/drawing/2014/main" id="{BE1FA2DA-2FA6-465A-921F-519DF9B16E06}"/>
              </a:ext>
            </a:extLst>
          </p:cNvPr>
          <p:cNvSpPr/>
          <p:nvPr/>
        </p:nvSpPr>
        <p:spPr>
          <a:xfrm>
            <a:off x="479118" y="1401406"/>
            <a:ext cx="6772554" cy="2862322"/>
          </a:xfrm>
          <a:prstGeom prst="rect">
            <a:avLst/>
          </a:prstGeom>
        </p:spPr>
        <p:txBody>
          <a:bodyPr wrap="square">
            <a:spAutoFit/>
          </a:bodyPr>
          <a:lstStyle/>
          <a:p>
            <a:pPr marL="285750" indent="-285750">
              <a:buFont typeface="Arial" panose="020B0604020202020204" pitchFamily="34" charset="0"/>
              <a:buChar char="•"/>
            </a:pPr>
            <a:r>
              <a:rPr lang="cs-CZ" dirty="0">
                <a:solidFill>
                  <a:srgbClr val="C00000"/>
                </a:solidFill>
                <a:latin typeface="Calibri" panose="020F0502020204030204" pitchFamily="34" charset="0"/>
                <a:cs typeface="Calibri" panose="020F0502020204030204" pitchFamily="34" charset="0"/>
              </a:rPr>
              <a:t>vybrané varianty</a:t>
            </a:r>
            <a:r>
              <a:rPr lang="cs-CZ" dirty="0">
                <a:latin typeface="Calibri" panose="020F0502020204030204" pitchFamily="34" charset="0"/>
                <a:cs typeface="Calibri" panose="020F0502020204030204" pitchFamily="34" charset="0"/>
              </a:rPr>
              <a:t> hodnotíme v populaci: </a:t>
            </a:r>
            <a:r>
              <a:rPr lang="cs-CZ" dirty="0" err="1">
                <a:latin typeface="Calibri" panose="020F0502020204030204" pitchFamily="34" charset="0"/>
                <a:cs typeface="Calibri" panose="020F0502020204030204" pitchFamily="34" charset="0"/>
              </a:rPr>
              <a:t>GmoAD</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ClinVar</a:t>
            </a:r>
            <a:r>
              <a:rPr lang="cs-CZ" dirty="0">
                <a:latin typeface="Calibri" panose="020F0502020204030204" pitchFamily="34" charset="0"/>
                <a:cs typeface="Calibri" panose="020F0502020204030204" pitchFamily="34" charset="0"/>
              </a:rPr>
              <a:t>, </a:t>
            </a:r>
            <a:br>
              <a:rPr lang="cs-CZ" dirty="0">
                <a:latin typeface="Calibri" panose="020F0502020204030204" pitchFamily="34" charset="0"/>
                <a:cs typeface="Calibri" panose="020F0502020204030204" pitchFamily="34" charset="0"/>
              </a:rPr>
            </a:br>
            <a:r>
              <a:rPr lang="cs-CZ" dirty="0">
                <a:solidFill>
                  <a:srgbClr val="0070C0"/>
                </a:solidFill>
                <a:latin typeface="Calibri" panose="020F0502020204030204" pitchFamily="34" charset="0"/>
                <a:cs typeface="Calibri" panose="020F0502020204030204" pitchFamily="34" charset="0"/>
              </a:rPr>
              <a:t>A-C-G-T české genomy </a:t>
            </a:r>
            <a:r>
              <a:rPr lang="cs-CZ" dirty="0">
                <a:latin typeface="Calibri" panose="020F0502020204030204" pitchFamily="34" charset="0"/>
                <a:cs typeface="Calibri" panose="020F0502020204030204" pitchFamily="34" charset="0"/>
              </a:rPr>
              <a:t>(https://database.acgt.cz/)</a:t>
            </a:r>
          </a:p>
          <a:p>
            <a:r>
              <a:rPr lang="cs-CZ"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cs-CZ" i="1" dirty="0">
                <a:solidFill>
                  <a:srgbClr val="C00000"/>
                </a:solidFill>
                <a:latin typeface="Calibri" panose="020F0502020204030204" pitchFamily="34" charset="0"/>
                <a:cs typeface="Calibri" panose="020F0502020204030204" pitchFamily="34" charset="0"/>
                <a:sym typeface="Symbol" panose="05050102010706020507" pitchFamily="18" charset="2"/>
              </a:rPr>
              <a:t>in </a:t>
            </a:r>
            <a:r>
              <a:rPr lang="cs-CZ" i="1" dirty="0" err="1">
                <a:solidFill>
                  <a:srgbClr val="C00000"/>
                </a:solidFill>
                <a:latin typeface="Calibri" panose="020F0502020204030204" pitchFamily="34" charset="0"/>
                <a:cs typeface="Calibri" panose="020F0502020204030204" pitchFamily="34" charset="0"/>
                <a:sym typeface="Symbol" panose="05050102010706020507" pitchFamily="18" charset="2"/>
              </a:rPr>
              <a:t>silico</a:t>
            </a:r>
            <a:r>
              <a:rPr lang="cs-CZ" i="1" dirty="0">
                <a:solidFill>
                  <a:srgbClr val="C00000"/>
                </a:solidFill>
                <a:latin typeface="Calibri" panose="020F0502020204030204" pitchFamily="34" charset="0"/>
                <a:cs typeface="Calibri" panose="020F0502020204030204" pitchFamily="34" charset="0"/>
                <a:sym typeface="Symbol" panose="05050102010706020507" pitchFamily="18" charset="2"/>
              </a:rPr>
              <a:t> </a:t>
            </a:r>
            <a:r>
              <a:rPr lang="cs-CZ" dirty="0">
                <a:solidFill>
                  <a:srgbClr val="C00000"/>
                </a:solidFill>
                <a:latin typeface="Calibri" panose="020F0502020204030204" pitchFamily="34" charset="0"/>
                <a:cs typeface="Calibri" panose="020F0502020204030204" pitchFamily="34" charset="0"/>
                <a:sym typeface="Symbol" panose="05050102010706020507" pitchFamily="18" charset="2"/>
              </a:rPr>
              <a:t>analýza </a:t>
            </a:r>
            <a:r>
              <a:rPr lang="cs-CZ" dirty="0">
                <a:latin typeface="Calibri" panose="020F0502020204030204" pitchFamily="34" charset="0"/>
                <a:cs typeface="Calibri" panose="020F0502020204030204" pitchFamily="34" charset="0"/>
                <a:sym typeface="Symbol" panose="05050102010706020507" pitchFamily="18" charset="2"/>
              </a:rPr>
              <a:t>variant pomocí nástrojů: </a:t>
            </a:r>
          </a:p>
          <a:p>
            <a:pPr marL="285750" indent="-285750">
              <a:buFont typeface="Arial" panose="020B0604020202020204" pitchFamily="34" charset="0"/>
              <a:buChar char="•"/>
            </a:pPr>
            <a:endParaRPr lang="cs-CZ" dirty="0">
              <a:latin typeface="Calibri" panose="020F0502020204030204" pitchFamily="34" charset="0"/>
              <a:cs typeface="Calibri" panose="020F0502020204030204" pitchFamily="34" charset="0"/>
              <a:sym typeface="Symbol" panose="05050102010706020507" pitchFamily="18" charset="2"/>
            </a:endParaRPr>
          </a:p>
          <a:p>
            <a:r>
              <a:rPr lang="cs-CZ" dirty="0">
                <a:latin typeface="Calibri" panose="020F0502020204030204" pitchFamily="34" charset="0"/>
                <a:cs typeface="Calibri" panose="020F0502020204030204" pitchFamily="34" charset="0"/>
              </a:rPr>
              <a:t>     - prediktory (</a:t>
            </a:r>
            <a:r>
              <a:rPr lang="cs-CZ" dirty="0" err="1">
                <a:latin typeface="Calibri" panose="020F0502020204030204" pitchFamily="34" charset="0"/>
                <a:cs typeface="Calibri" panose="020F0502020204030204" pitchFamily="34" charset="0"/>
              </a:rPr>
              <a:t>Align</a:t>
            </a:r>
            <a:r>
              <a:rPr lang="cs-CZ" dirty="0">
                <a:latin typeface="Calibri" panose="020F0502020204030204" pitchFamily="34" charset="0"/>
                <a:cs typeface="Calibri" panose="020F0502020204030204" pitchFamily="34" charset="0"/>
              </a:rPr>
              <a:t> GVGD, REVEL, SIFT, ...)    </a:t>
            </a:r>
          </a:p>
          <a:p>
            <a:r>
              <a:rPr lang="cs-CZ" dirty="0">
                <a:latin typeface="Calibri" panose="020F0502020204030204" pitchFamily="34" charset="0"/>
                <a:cs typeface="Calibri" panose="020F0502020204030204" pitchFamily="34" charset="0"/>
              </a:rPr>
              <a:t>     - softwary, databáze (</a:t>
            </a:r>
            <a:r>
              <a:rPr lang="cs-CZ" dirty="0" err="1">
                <a:latin typeface="Calibri" panose="020F0502020204030204" pitchFamily="34" charset="0"/>
                <a:cs typeface="Calibri" panose="020F0502020204030204" pitchFamily="34" charset="0"/>
              </a:rPr>
              <a:t>Alamut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VarSome</a:t>
            </a:r>
            <a:r>
              <a:rPr lang="cs-CZ" dirty="0">
                <a:latin typeface="Calibri" panose="020F0502020204030204" pitchFamily="34" charset="0"/>
                <a:cs typeface="Calibri" panose="020F0502020204030204" pitchFamily="34" charset="0"/>
              </a:rPr>
              <a:t>, HGMD, OMIM)  </a:t>
            </a:r>
          </a:p>
          <a:p>
            <a:r>
              <a:rPr lang="cs-CZ" dirty="0">
                <a:latin typeface="Calibri" panose="020F0502020204030204" pitchFamily="34" charset="0"/>
                <a:cs typeface="Calibri" panose="020F0502020204030204" pitchFamily="34" charset="0"/>
                <a:sym typeface="Symbol" panose="05050102010706020507" pitchFamily="18" charset="2"/>
              </a:rPr>
              <a:t>     - krystalografická analýza</a:t>
            </a:r>
          </a:p>
          <a:p>
            <a:endParaRPr lang="cs-CZ"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dirty="0">
                <a:solidFill>
                  <a:srgbClr val="C00000"/>
                </a:solidFill>
                <a:latin typeface="Calibri" panose="020F0502020204030204" pitchFamily="34" charset="0"/>
                <a:cs typeface="Calibri" panose="020F0502020204030204" pitchFamily="34" charset="0"/>
              </a:rPr>
              <a:t>klasifikace k</a:t>
            </a:r>
            <a:r>
              <a:rPr lang="en-US" dirty="0" err="1">
                <a:solidFill>
                  <a:srgbClr val="C00000"/>
                </a:solidFill>
                <a:latin typeface="Calibri" panose="020F0502020204030204" pitchFamily="34" charset="0"/>
                <a:cs typeface="Calibri" panose="020F0502020204030204" pitchFamily="34" charset="0"/>
              </a:rPr>
              <a:t>linick</a:t>
            </a:r>
            <a:r>
              <a:rPr lang="cs-CZ" dirty="0" err="1">
                <a:solidFill>
                  <a:srgbClr val="C00000"/>
                </a:solidFill>
                <a:latin typeface="Calibri" panose="020F0502020204030204" pitchFamily="34" charset="0"/>
                <a:cs typeface="Calibri" panose="020F0502020204030204" pitchFamily="34" charset="0"/>
              </a:rPr>
              <a:t>ého</a:t>
            </a:r>
            <a:r>
              <a:rPr lang="en-US" dirty="0">
                <a:solidFill>
                  <a:srgbClr val="C00000"/>
                </a:solidFill>
                <a:latin typeface="Calibri" panose="020F0502020204030204" pitchFamily="34" charset="0"/>
                <a:cs typeface="Calibri" panose="020F0502020204030204" pitchFamily="34" charset="0"/>
              </a:rPr>
              <a:t> </a:t>
            </a:r>
            <a:r>
              <a:rPr lang="en-US" dirty="0" err="1">
                <a:solidFill>
                  <a:srgbClr val="C00000"/>
                </a:solidFill>
                <a:latin typeface="Calibri" panose="020F0502020204030204" pitchFamily="34" charset="0"/>
                <a:cs typeface="Calibri" panose="020F0502020204030204" pitchFamily="34" charset="0"/>
              </a:rPr>
              <a:t>význam</a:t>
            </a:r>
            <a:r>
              <a:rPr lang="cs-CZ" dirty="0">
                <a:solidFill>
                  <a:srgbClr val="C00000"/>
                </a:solidFill>
                <a:latin typeface="Calibri" panose="020F0502020204030204" pitchFamily="34" charset="0"/>
                <a:cs typeface="Calibri" panose="020F0502020204030204" pitchFamily="34" charset="0"/>
              </a:rPr>
              <a:t>u</a:t>
            </a:r>
            <a:r>
              <a:rPr lang="en-US" dirty="0">
                <a:solidFill>
                  <a:srgbClr val="C00000"/>
                </a:solidFill>
                <a:latin typeface="Calibri" panose="020F0502020204030204" pitchFamily="34" charset="0"/>
                <a:cs typeface="Calibri" panose="020F0502020204030204" pitchFamily="34" charset="0"/>
              </a:rPr>
              <a:t> </a:t>
            </a:r>
            <a:r>
              <a:rPr lang="cs-CZ" dirty="0">
                <a:solidFill>
                  <a:srgbClr val="C00000"/>
                </a:solidFill>
                <a:latin typeface="Calibri" panose="020F0502020204030204" pitchFamily="34" charset="0"/>
                <a:cs typeface="Calibri" panose="020F0502020204030204" pitchFamily="34" charset="0"/>
              </a:rPr>
              <a:t>variant </a:t>
            </a:r>
            <a:r>
              <a:rPr lang="cs-CZ" dirty="0">
                <a:latin typeface="Calibri" panose="020F0502020204030204" pitchFamily="34" charset="0"/>
                <a:cs typeface="Calibri" panose="020F0502020204030204" pitchFamily="34" charset="0"/>
              </a:rPr>
              <a:t>(ACMG/AMP)</a:t>
            </a:r>
            <a:r>
              <a:rPr lang="cs-CZ"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 </a:t>
            </a:r>
            <a:endParaRPr lang="cs-CZ" sz="1600" dirty="0">
              <a:latin typeface="Calibri" panose="020F0502020204030204" pitchFamily="34" charset="0"/>
              <a:cs typeface="Calibri" panose="020F0502020204030204" pitchFamily="34" charset="0"/>
            </a:endParaRPr>
          </a:p>
        </p:txBody>
      </p:sp>
      <p:pic>
        <p:nvPicPr>
          <p:cNvPr id="12" name="Obrázek 1">
            <a:extLst>
              <a:ext uri="{FF2B5EF4-FFF2-40B4-BE49-F238E27FC236}">
                <a16:creationId xmlns:a16="http://schemas.microsoft.com/office/drawing/2014/main" id="{C55129B3-FDBE-493D-A090-222357F1A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06989" y="2488427"/>
            <a:ext cx="1608983" cy="1608983"/>
          </a:xfrm>
          <a:prstGeom prst="rect">
            <a:avLst/>
          </a:prstGeom>
          <a:noFill/>
        </p:spPr>
      </p:pic>
      <p:sp>
        <p:nvSpPr>
          <p:cNvPr id="11" name="TextBox 12">
            <a:extLst>
              <a:ext uri="{FF2B5EF4-FFF2-40B4-BE49-F238E27FC236}">
                <a16:creationId xmlns:a16="http://schemas.microsoft.com/office/drawing/2014/main" id="{CEB288EB-9C64-4FF9-8434-A09E4241D0AD}"/>
              </a:ext>
            </a:extLst>
          </p:cNvPr>
          <p:cNvSpPr txBox="1"/>
          <p:nvPr/>
        </p:nvSpPr>
        <p:spPr>
          <a:xfrm>
            <a:off x="6375066" y="2332184"/>
            <a:ext cx="6772554" cy="2146742"/>
          </a:xfrm>
          <a:prstGeom prst="rect">
            <a:avLst/>
          </a:prstGeom>
          <a:noFill/>
        </p:spPr>
        <p:txBody>
          <a:bodyPr wrap="square">
            <a:spAutoFit/>
          </a:bodyPr>
          <a:lstStyle/>
          <a:p>
            <a:pPr lvl="0" indent="1882775">
              <a:lnSpc>
                <a:spcPts val="1920"/>
              </a:lnSpc>
              <a:spcBef>
                <a:spcPts val="600"/>
              </a:spcBef>
              <a:spcAft>
                <a:spcPts val="300"/>
              </a:spcAft>
            </a:pPr>
            <a:r>
              <a:rPr lang="cs-CZ" sz="1600" dirty="0">
                <a:solidFill>
                  <a:srgbClr val="00B050"/>
                </a:solidFill>
                <a:latin typeface="Comic Sans MS" panose="030F0702030302020204" pitchFamily="66" charset="0"/>
                <a:ea typeface="Calibri" panose="020F0502020204030204" pitchFamily="34" charset="0"/>
                <a:cs typeface="Times New Roman" panose="02020603050405020304" pitchFamily="18" charset="0"/>
              </a:rPr>
              <a:t>Třída</a:t>
            </a:r>
            <a:r>
              <a:rPr lang="en-US" sz="1600" dirty="0">
                <a:solidFill>
                  <a:srgbClr val="00B050"/>
                </a:solidFill>
                <a:latin typeface="Comic Sans MS" panose="030F0702030302020204" pitchFamily="66" charset="0"/>
                <a:ea typeface="Calibri" panose="020F0502020204030204" pitchFamily="34" charset="0"/>
                <a:cs typeface="Times New Roman" panose="02020603050405020304" pitchFamily="18" charset="0"/>
              </a:rPr>
              <a:t> 1 – benign</a:t>
            </a:r>
            <a:r>
              <a:rPr lang="cs-CZ" sz="1600" dirty="0">
                <a:solidFill>
                  <a:srgbClr val="00B050"/>
                </a:solidFill>
                <a:latin typeface="Comic Sans MS" panose="030F0702030302020204" pitchFamily="66" charset="0"/>
                <a:ea typeface="Calibri" panose="020F0502020204030204" pitchFamily="34" charset="0"/>
                <a:cs typeface="Times New Roman" panose="02020603050405020304" pitchFamily="18" charset="0"/>
              </a:rPr>
              <a:t>í</a:t>
            </a:r>
            <a:r>
              <a:rPr lang="en-US" sz="1600" dirty="0">
                <a:solidFill>
                  <a:srgbClr val="00B050"/>
                </a:solidFill>
                <a:latin typeface="Comic Sans MS" panose="030F0702030302020204" pitchFamily="66" charset="0"/>
                <a:ea typeface="Calibri" panose="020F0502020204030204" pitchFamily="34" charset="0"/>
                <a:cs typeface="Times New Roman" panose="02020603050405020304" pitchFamily="18" charset="0"/>
              </a:rPr>
              <a:t> </a:t>
            </a:r>
          </a:p>
          <a:p>
            <a:pPr lvl="0" indent="1882775">
              <a:lnSpc>
                <a:spcPts val="1920"/>
              </a:lnSpc>
              <a:spcBef>
                <a:spcPts val="600"/>
              </a:spcBef>
              <a:spcAft>
                <a:spcPts val="300"/>
              </a:spcAft>
            </a:pPr>
            <a:r>
              <a:rPr lang="cs-CZ" sz="1600" dirty="0">
                <a:solidFill>
                  <a:srgbClr val="00B050"/>
                </a:solidFill>
                <a:latin typeface="Comic Sans MS" panose="030F0702030302020204" pitchFamily="66" charset="0"/>
                <a:ea typeface="Calibri" panose="020F0502020204030204" pitchFamily="34" charset="0"/>
                <a:cs typeface="Times New Roman" panose="02020603050405020304" pitchFamily="18" charset="0"/>
              </a:rPr>
              <a:t>Třída </a:t>
            </a:r>
            <a:r>
              <a:rPr lang="en-US" sz="1600" dirty="0">
                <a:solidFill>
                  <a:srgbClr val="00B050"/>
                </a:solidFill>
                <a:latin typeface="Comic Sans MS" panose="030F0702030302020204" pitchFamily="66" charset="0"/>
                <a:ea typeface="Calibri" panose="020F0502020204030204" pitchFamily="34" charset="0"/>
                <a:cs typeface="Times New Roman" panose="02020603050405020304" pitchFamily="18" charset="0"/>
              </a:rPr>
              <a:t>2 – </a:t>
            </a:r>
            <a:r>
              <a:rPr lang="cs-CZ" sz="1600" dirty="0">
                <a:solidFill>
                  <a:srgbClr val="00B050"/>
                </a:solidFill>
                <a:latin typeface="Comic Sans MS" panose="030F0702030302020204" pitchFamily="66" charset="0"/>
                <a:ea typeface="Calibri" panose="020F0502020204030204" pitchFamily="34" charset="0"/>
                <a:cs typeface="Times New Roman" panose="02020603050405020304" pitchFamily="18" charset="0"/>
              </a:rPr>
              <a:t>pravděpodobně benigní</a:t>
            </a:r>
            <a:endParaRPr lang="en-US" sz="1600" dirty="0">
              <a:solidFill>
                <a:srgbClr val="00B050"/>
              </a:solidFill>
              <a:latin typeface="Comic Sans MS" panose="030F0702030302020204" pitchFamily="66" charset="0"/>
              <a:ea typeface="Calibri" panose="020F0502020204030204" pitchFamily="34" charset="0"/>
              <a:cs typeface="Times New Roman" panose="02020603050405020304" pitchFamily="18" charset="0"/>
            </a:endParaRPr>
          </a:p>
          <a:p>
            <a:pPr lvl="0" indent="1882775">
              <a:lnSpc>
                <a:spcPts val="1920"/>
              </a:lnSpc>
              <a:spcBef>
                <a:spcPts val="600"/>
              </a:spcBef>
              <a:spcAft>
                <a:spcPts val="300"/>
              </a:spcAft>
            </a:pPr>
            <a:r>
              <a:rPr lang="cs-CZ" sz="1600" dirty="0">
                <a:solidFill>
                  <a:schemeClr val="accent4"/>
                </a:solidFill>
                <a:latin typeface="Comic Sans MS" panose="030F0702030302020204" pitchFamily="66" charset="0"/>
                <a:ea typeface="Calibri" panose="020F0502020204030204" pitchFamily="34" charset="0"/>
                <a:cs typeface="Times New Roman" panose="02020603050405020304" pitchFamily="18" charset="0"/>
              </a:rPr>
              <a:t>Třída 3</a:t>
            </a:r>
            <a:r>
              <a:rPr lang="en-US" sz="1600" dirty="0">
                <a:solidFill>
                  <a:schemeClr val="accent4"/>
                </a:solidFill>
                <a:latin typeface="Comic Sans MS" panose="030F0702030302020204" pitchFamily="66" charset="0"/>
                <a:ea typeface="Calibri" panose="020F0502020204030204" pitchFamily="34" charset="0"/>
                <a:cs typeface="Times New Roman" panose="02020603050405020304" pitchFamily="18" charset="0"/>
              </a:rPr>
              <a:t> – VUS </a:t>
            </a:r>
            <a:r>
              <a:rPr lang="cs-CZ" sz="1600" dirty="0">
                <a:solidFill>
                  <a:schemeClr val="accent4"/>
                </a:solidFill>
                <a:latin typeface="Comic Sans MS" panose="030F0702030302020204" pitchFamily="66" charset="0"/>
                <a:ea typeface="Calibri" panose="020F0502020204030204" pitchFamily="34" charset="0"/>
                <a:cs typeface="Times New Roman" panose="02020603050405020304" pitchFamily="18" charset="0"/>
              </a:rPr>
              <a:t>– varianty</a:t>
            </a:r>
          </a:p>
          <a:p>
            <a:pPr lvl="0" indent="1882775">
              <a:lnSpc>
                <a:spcPts val="1920"/>
              </a:lnSpc>
              <a:spcBef>
                <a:spcPts val="600"/>
              </a:spcBef>
              <a:spcAft>
                <a:spcPts val="300"/>
              </a:spcAft>
            </a:pPr>
            <a:r>
              <a:rPr lang="cs-CZ" sz="1600" dirty="0">
                <a:solidFill>
                  <a:schemeClr val="accent4"/>
                </a:solidFill>
                <a:latin typeface="Comic Sans MS" panose="030F0702030302020204" pitchFamily="66" charset="0"/>
                <a:ea typeface="Calibri" panose="020F0502020204030204" pitchFamily="34" charset="0"/>
                <a:cs typeface="Times New Roman" panose="02020603050405020304" pitchFamily="18" charset="0"/>
              </a:rPr>
              <a:t>               nejasného klinického významu</a:t>
            </a:r>
            <a:r>
              <a:rPr lang="en-US" sz="1600" dirty="0">
                <a:solidFill>
                  <a:schemeClr val="accent4"/>
                </a:solidFill>
                <a:latin typeface="Comic Sans MS" panose="030F0702030302020204" pitchFamily="66" charset="0"/>
                <a:ea typeface="Calibri" panose="020F0502020204030204" pitchFamily="34" charset="0"/>
                <a:cs typeface="Times New Roman" panose="02020603050405020304" pitchFamily="18" charset="0"/>
              </a:rPr>
              <a:t> </a:t>
            </a:r>
          </a:p>
          <a:p>
            <a:pPr lvl="0" indent="1882775">
              <a:lnSpc>
                <a:spcPts val="1920"/>
              </a:lnSpc>
              <a:spcBef>
                <a:spcPts val="600"/>
              </a:spcBef>
              <a:spcAft>
                <a:spcPts val="300"/>
              </a:spcAft>
            </a:pPr>
            <a:r>
              <a:rPr lang="cs-CZ" sz="16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Třída</a:t>
            </a:r>
            <a:r>
              <a:rPr lang="en-US" sz="16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 4 – </a:t>
            </a:r>
            <a:r>
              <a:rPr lang="cs-CZ" sz="16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pravděpodobně patogenní</a:t>
            </a:r>
            <a:endParaRPr lang="en-US" sz="1600" dirty="0">
              <a:solidFill>
                <a:srgbClr val="C00000"/>
              </a:solidFill>
              <a:latin typeface="Comic Sans MS" panose="030F0702030302020204" pitchFamily="66" charset="0"/>
              <a:ea typeface="Calibri" panose="020F0502020204030204" pitchFamily="34" charset="0"/>
              <a:cs typeface="Times New Roman" panose="02020603050405020304" pitchFamily="18" charset="0"/>
            </a:endParaRPr>
          </a:p>
          <a:p>
            <a:pPr lvl="0" indent="1882775">
              <a:lnSpc>
                <a:spcPts val="1920"/>
              </a:lnSpc>
              <a:spcBef>
                <a:spcPts val="600"/>
              </a:spcBef>
              <a:spcAft>
                <a:spcPts val="300"/>
              </a:spcAft>
            </a:pPr>
            <a:r>
              <a:rPr lang="cs-CZ" sz="16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Třída</a:t>
            </a:r>
            <a:r>
              <a:rPr lang="en-US" sz="16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 5 – pat</a:t>
            </a:r>
            <a:r>
              <a:rPr lang="cs-CZ" sz="1600" dirty="0" err="1">
                <a:solidFill>
                  <a:srgbClr val="C00000"/>
                </a:solidFill>
                <a:latin typeface="Comic Sans MS" panose="030F0702030302020204" pitchFamily="66" charset="0"/>
                <a:ea typeface="Calibri" panose="020F0502020204030204" pitchFamily="34" charset="0"/>
                <a:cs typeface="Times New Roman" panose="02020603050405020304" pitchFamily="18" charset="0"/>
              </a:rPr>
              <a:t>ogenní</a:t>
            </a:r>
            <a:r>
              <a:rPr lang="cs-CZ" sz="16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 </a:t>
            </a:r>
            <a:r>
              <a:rPr lang="en-US" sz="16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 </a:t>
            </a:r>
          </a:p>
        </p:txBody>
      </p:sp>
      <p:cxnSp>
        <p:nvCxnSpPr>
          <p:cNvPr id="3" name="Straight Arrow Connector 2">
            <a:extLst>
              <a:ext uri="{FF2B5EF4-FFF2-40B4-BE49-F238E27FC236}">
                <a16:creationId xmlns:a16="http://schemas.microsoft.com/office/drawing/2014/main" id="{B10487AD-D880-4B4F-82EB-E7A13BC79853}"/>
              </a:ext>
            </a:extLst>
          </p:cNvPr>
          <p:cNvCxnSpPr/>
          <p:nvPr/>
        </p:nvCxnSpPr>
        <p:spPr>
          <a:xfrm>
            <a:off x="977153" y="5201719"/>
            <a:ext cx="7823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705111C-B2F3-4DC2-8C94-A730CE511639}"/>
              </a:ext>
            </a:extLst>
          </p:cNvPr>
          <p:cNvSpPr txBox="1"/>
          <p:nvPr/>
        </p:nvSpPr>
        <p:spPr>
          <a:xfrm>
            <a:off x="2100552" y="4878554"/>
            <a:ext cx="5151120" cy="646331"/>
          </a:xfrm>
          <a:prstGeom prst="rect">
            <a:avLst/>
          </a:prstGeom>
          <a:noFill/>
        </p:spPr>
        <p:txBody>
          <a:bodyPr wrap="square" rtlCol="0">
            <a:spAutoFit/>
          </a:bodyPr>
          <a:lstStyle/>
          <a:p>
            <a:pPr marL="285750" indent="-285750">
              <a:buFontTx/>
              <a:buChar char="-"/>
            </a:pPr>
            <a:r>
              <a:rPr lang="cs-CZ" dirty="0">
                <a:latin typeface="Calibri" panose="020F0502020204030204" pitchFamily="34" charset="0"/>
                <a:cs typeface="Calibri" panose="020F0502020204030204" pitchFamily="34" charset="0"/>
              </a:rPr>
              <a:t>klinicky významná zárodečná varianta</a:t>
            </a:r>
          </a:p>
          <a:p>
            <a:pPr marL="285750" indent="-285750">
              <a:buFontTx/>
              <a:buChar char="-"/>
            </a:pPr>
            <a:r>
              <a:rPr lang="cs-CZ" dirty="0">
                <a:latin typeface="Calibri" panose="020F0502020204030204" pitchFamily="34" charset="0"/>
                <a:cs typeface="Calibri" panose="020F0502020204030204" pitchFamily="34" charset="0"/>
              </a:rPr>
              <a:t>verifikace další nezávislou metodou</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21997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8CA4E7E-3D18-487C-A2AF-16A4D8121DA1}"/>
              </a:ext>
            </a:extLst>
          </p:cNvPr>
          <p:cNvSpPr txBox="1"/>
          <p:nvPr/>
        </p:nvSpPr>
        <p:spPr>
          <a:xfrm>
            <a:off x="6438567" y="3492144"/>
            <a:ext cx="771530" cy="381104"/>
          </a:xfrm>
          <a:prstGeom prst="rect">
            <a:avLst/>
          </a:prstGeom>
          <a:solidFill>
            <a:schemeClr val="bg1"/>
          </a:solidFill>
        </p:spPr>
        <p:txBody>
          <a:bodyPr wrap="square" rtlCol="0">
            <a:spAutoFit/>
          </a:bodyPr>
          <a:lstStyle/>
          <a:p>
            <a:endParaRPr lang="en-US" dirty="0"/>
          </a:p>
        </p:txBody>
      </p:sp>
      <p:sp>
        <p:nvSpPr>
          <p:cNvPr id="6" name="Nadpis 4">
            <a:extLst>
              <a:ext uri="{FF2B5EF4-FFF2-40B4-BE49-F238E27FC236}">
                <a16:creationId xmlns:a16="http://schemas.microsoft.com/office/drawing/2014/main" id="{FA58C67D-BDA9-4847-BF80-8FC2F0E27016}"/>
              </a:ext>
            </a:extLst>
          </p:cNvPr>
          <p:cNvSpPr txBox="1">
            <a:spLocks/>
          </p:cNvSpPr>
          <p:nvPr/>
        </p:nvSpPr>
        <p:spPr>
          <a:xfrm>
            <a:off x="862033" y="241575"/>
            <a:ext cx="10732655" cy="9239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200" b="1" dirty="0">
                <a:solidFill>
                  <a:srgbClr val="C00000"/>
                </a:solidFill>
                <a:latin typeface="Calibri" panose="020F0502020204030204" pitchFamily="34" charset="0"/>
                <a:cs typeface="Calibri" panose="020F0502020204030204" pitchFamily="34" charset="0"/>
              </a:rPr>
              <a:t>Kazuistika – dědičná </a:t>
            </a:r>
            <a:r>
              <a:rPr lang="cs-CZ" sz="3200" b="1" dirty="0" err="1">
                <a:solidFill>
                  <a:srgbClr val="C00000"/>
                </a:solidFill>
                <a:latin typeface="Calibri" panose="020F0502020204030204" pitchFamily="34" charset="0"/>
                <a:cs typeface="Calibri" panose="020F0502020204030204" pitchFamily="34" charset="0"/>
              </a:rPr>
              <a:t>neutropenie</a:t>
            </a:r>
            <a:r>
              <a:rPr lang="cs-CZ" sz="3200" b="1" dirty="0">
                <a:solidFill>
                  <a:srgbClr val="C00000"/>
                </a:solidFill>
                <a:latin typeface="Calibri" panose="020F0502020204030204" pitchFamily="34" charset="0"/>
                <a:cs typeface="Calibri" panose="020F0502020204030204" pitchFamily="34" charset="0"/>
              </a:rPr>
              <a:t> u sourozenců </a:t>
            </a:r>
          </a:p>
        </p:txBody>
      </p:sp>
      <p:sp>
        <p:nvSpPr>
          <p:cNvPr id="11" name="Nadpis 4">
            <a:extLst>
              <a:ext uri="{FF2B5EF4-FFF2-40B4-BE49-F238E27FC236}">
                <a16:creationId xmlns:a16="http://schemas.microsoft.com/office/drawing/2014/main" id="{CD5F4B43-036D-43B2-84CC-BC5356037AC6}"/>
              </a:ext>
            </a:extLst>
          </p:cNvPr>
          <p:cNvSpPr txBox="1">
            <a:spLocks/>
          </p:cNvSpPr>
          <p:nvPr/>
        </p:nvSpPr>
        <p:spPr>
          <a:xfrm>
            <a:off x="8488084" y="1559608"/>
            <a:ext cx="3317171" cy="35844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pPr>
            <a:r>
              <a:rPr lang="cs-CZ" sz="1400" u="sng" dirty="0">
                <a:solidFill>
                  <a:srgbClr val="C00000"/>
                </a:solidFill>
                <a:latin typeface="Comic Sans MS" panose="030F0702030302020204" pitchFamily="66" charset="0"/>
              </a:rPr>
              <a:t>Proband: 3</a:t>
            </a:r>
            <a:r>
              <a:rPr lang="cs-CZ" sz="1400" u="sng" dirty="0">
                <a:latin typeface="Comic Sans MS" panose="030F0702030302020204" pitchFamily="66" charset="0"/>
              </a:rPr>
              <a:t>, ročník 1983</a:t>
            </a:r>
          </a:p>
          <a:p>
            <a:endParaRPr lang="cs-CZ" sz="1400" u="sng" dirty="0">
              <a:latin typeface="Comic Sans MS" panose="030F0702030302020204" pitchFamily="66" charset="0"/>
            </a:endParaRPr>
          </a:p>
          <a:p>
            <a:pPr marL="285750" indent="-285750">
              <a:buFont typeface="Wingdings" panose="05000000000000000000" pitchFamily="2" charset="2"/>
              <a:buChar char="Ø"/>
            </a:pPr>
            <a:r>
              <a:rPr lang="cs-CZ" sz="1400" dirty="0">
                <a:latin typeface="Comic Sans MS" panose="030F0702030302020204" pitchFamily="66" charset="0"/>
              </a:rPr>
              <a:t>od 10 let sledován pro </a:t>
            </a:r>
            <a:r>
              <a:rPr lang="cs-CZ" sz="1400" dirty="0" err="1">
                <a:latin typeface="Comic Sans MS" panose="030F0702030302020204" pitchFamily="66" charset="0"/>
              </a:rPr>
              <a:t>neutropenii</a:t>
            </a:r>
            <a:endParaRPr lang="cs-CZ" sz="1400" dirty="0">
              <a:latin typeface="Comic Sans MS" panose="030F0702030302020204" pitchFamily="66" charset="0"/>
            </a:endParaRPr>
          </a:p>
          <a:p>
            <a:pPr marL="285750" indent="-285750">
              <a:buFont typeface="Wingdings" panose="05000000000000000000" pitchFamily="2" charset="2"/>
              <a:buChar char="Ø"/>
            </a:pPr>
            <a:r>
              <a:rPr lang="cs-CZ" sz="1400" dirty="0">
                <a:solidFill>
                  <a:schemeClr val="accent1"/>
                </a:solidFill>
                <a:latin typeface="Comic Sans MS" panose="030F0702030302020204" pitchFamily="66" charset="0"/>
              </a:rPr>
              <a:t>opakované záněty středního ucha </a:t>
            </a:r>
            <a:r>
              <a:rPr lang="cs-CZ" sz="1400" dirty="0">
                <a:latin typeface="Comic Sans MS" panose="030F0702030302020204" pitchFamily="66" charset="0"/>
              </a:rPr>
              <a:t>– ve 14 letech operace levého ucha, </a:t>
            </a:r>
          </a:p>
          <a:p>
            <a:r>
              <a:rPr lang="cs-CZ" sz="1400" dirty="0">
                <a:latin typeface="Comic Sans MS" panose="030F0702030302020204" pitchFamily="66" charset="0"/>
              </a:rPr>
              <a:t>      v 15 letech pravého ucha</a:t>
            </a:r>
          </a:p>
          <a:p>
            <a:pPr marL="285750" indent="-285750">
              <a:buFont typeface="Wingdings" panose="05000000000000000000" pitchFamily="2" charset="2"/>
              <a:buChar char="Ø"/>
            </a:pPr>
            <a:r>
              <a:rPr lang="cs-CZ" sz="1400">
                <a:solidFill>
                  <a:schemeClr val="accent1"/>
                </a:solidFill>
                <a:latin typeface="Comic Sans MS" panose="030F0702030302020204" pitchFamily="66" charset="0"/>
              </a:rPr>
              <a:t>v </a:t>
            </a:r>
            <a:r>
              <a:rPr lang="cs-CZ" sz="1400" dirty="0">
                <a:solidFill>
                  <a:schemeClr val="accent1"/>
                </a:solidFill>
                <a:latin typeface="Comic Sans MS" panose="030F0702030302020204" pitchFamily="66" charset="0"/>
              </a:rPr>
              <a:t>18 letech incize pro hýžďový absces </a:t>
            </a:r>
            <a:r>
              <a:rPr lang="cs-CZ" sz="1400" dirty="0" err="1">
                <a:solidFill>
                  <a:schemeClr val="accent1"/>
                </a:solidFill>
                <a:latin typeface="Comic Sans MS" panose="030F0702030302020204" pitchFamily="66" charset="0"/>
              </a:rPr>
              <a:t>I.sin</a:t>
            </a:r>
            <a:r>
              <a:rPr lang="cs-CZ" sz="1400" dirty="0">
                <a:solidFill>
                  <a:schemeClr val="accent1"/>
                </a:solidFill>
                <a:latin typeface="Comic Sans MS" panose="030F0702030302020204" pitchFamily="66" charset="0"/>
              </a:rPr>
              <a:t>.</a:t>
            </a:r>
          </a:p>
          <a:p>
            <a:pPr marL="285750" indent="-285750">
              <a:buFont typeface="Wingdings" panose="05000000000000000000" pitchFamily="2" charset="2"/>
              <a:buChar char="Ø"/>
            </a:pPr>
            <a:r>
              <a:rPr lang="cs-CZ" sz="1400" dirty="0">
                <a:solidFill>
                  <a:schemeClr val="accent1"/>
                </a:solidFill>
                <a:latin typeface="Comic Sans MS" panose="030F0702030302020204" pitchFamily="66" charset="0"/>
              </a:rPr>
              <a:t>v 19 letech mononukleóza</a:t>
            </a:r>
          </a:p>
          <a:p>
            <a:pPr marL="285750" indent="-285750">
              <a:buFont typeface="Wingdings" panose="05000000000000000000" pitchFamily="2" charset="2"/>
              <a:buChar char="Ø"/>
            </a:pPr>
            <a:r>
              <a:rPr lang="cs-CZ" sz="1400" dirty="0">
                <a:solidFill>
                  <a:schemeClr val="accent1"/>
                </a:solidFill>
                <a:latin typeface="Comic Sans MS" panose="030F0702030302020204" pitchFamily="66" charset="0"/>
              </a:rPr>
              <a:t>ve 23 letech po terapii AIHA v důsledku epizod autoimunitní hemolytické anémie</a:t>
            </a:r>
          </a:p>
          <a:p>
            <a:pPr marL="285750" indent="-285750">
              <a:buFont typeface="Wingdings" panose="05000000000000000000" pitchFamily="2" charset="2"/>
              <a:buChar char="Ø"/>
            </a:pPr>
            <a:r>
              <a:rPr lang="cs-CZ" sz="1400" dirty="0">
                <a:solidFill>
                  <a:schemeClr val="accent1"/>
                </a:solidFill>
                <a:latin typeface="Comic Sans MS" panose="030F0702030302020204" pitchFamily="66" charset="0"/>
              </a:rPr>
              <a:t>recidivující infekty ORL oblasti</a:t>
            </a:r>
          </a:p>
          <a:p>
            <a:pPr marL="285750" indent="-285750">
              <a:buFont typeface="Wingdings" panose="05000000000000000000" pitchFamily="2" charset="2"/>
              <a:buChar char="Ø"/>
            </a:pPr>
            <a:r>
              <a:rPr lang="cs-CZ" sz="1400" dirty="0">
                <a:solidFill>
                  <a:schemeClr val="accent1"/>
                </a:solidFill>
                <a:latin typeface="Comic Sans MS" panose="030F0702030302020204" pitchFamily="66" charset="0"/>
              </a:rPr>
              <a:t>kariézní chrup, spodní můstky</a:t>
            </a:r>
          </a:p>
          <a:p>
            <a:pPr marL="285750" indent="-285750">
              <a:buFont typeface="Wingdings" panose="05000000000000000000" pitchFamily="2" charset="2"/>
              <a:buChar char="Ø"/>
            </a:pPr>
            <a:r>
              <a:rPr lang="cs-CZ" sz="1400" dirty="0">
                <a:latin typeface="Comic Sans MS" panose="030F0702030302020204" pitchFamily="66" charset="0"/>
              </a:rPr>
              <a:t>nekuřák</a:t>
            </a:r>
          </a:p>
        </p:txBody>
      </p:sp>
      <p:sp>
        <p:nvSpPr>
          <p:cNvPr id="12" name="Rectangle 11">
            <a:extLst>
              <a:ext uri="{FF2B5EF4-FFF2-40B4-BE49-F238E27FC236}">
                <a16:creationId xmlns:a16="http://schemas.microsoft.com/office/drawing/2014/main" id="{BFB7CE99-5608-4A99-8283-D5CFC74C8A62}"/>
              </a:ext>
            </a:extLst>
          </p:cNvPr>
          <p:cNvSpPr/>
          <p:nvPr/>
        </p:nvSpPr>
        <p:spPr>
          <a:xfrm>
            <a:off x="1020096" y="5696123"/>
            <a:ext cx="4803303" cy="646331"/>
          </a:xfrm>
          <a:prstGeom prst="rect">
            <a:avLst/>
          </a:prstGeom>
        </p:spPr>
        <p:txBody>
          <a:bodyPr wrap="none">
            <a:spAutoFit/>
          </a:bodyPr>
          <a:lstStyle/>
          <a:p>
            <a:pPr marL="285750" indent="-285750">
              <a:buFont typeface="Wingdings" panose="05000000000000000000" pitchFamily="2" charset="2"/>
              <a:buChar char="Ø"/>
            </a:pPr>
            <a:r>
              <a:rPr lang="cs-CZ" b="1" dirty="0">
                <a:solidFill>
                  <a:srgbClr val="C00000"/>
                </a:solidFill>
                <a:ea typeface="Times New Roman" panose="02020603050405020304" pitchFamily="18" charset="0"/>
                <a:cs typeface="Calibri" panose="020F0502020204030204" pitchFamily="34" charset="0"/>
              </a:rPr>
              <a:t>WES analýza: obou sourozenců a jejich rodičů</a:t>
            </a:r>
          </a:p>
          <a:p>
            <a:pPr marL="285750" indent="-285750">
              <a:buFont typeface="Wingdings" panose="05000000000000000000" pitchFamily="2" charset="2"/>
              <a:buChar char="Ø"/>
            </a:pPr>
            <a:endParaRPr lang="cs-CZ" b="1" dirty="0">
              <a:solidFill>
                <a:srgbClr val="C00000"/>
              </a:solidFill>
              <a:ea typeface="Times New Roman" panose="02020603050405020304" pitchFamily="18" charset="0"/>
              <a:cs typeface="Calibri" panose="020F0502020204030204" pitchFamily="34" charset="0"/>
            </a:endParaRPr>
          </a:p>
        </p:txBody>
      </p:sp>
      <p:sp>
        <p:nvSpPr>
          <p:cNvPr id="14" name="Obdélník 1">
            <a:extLst>
              <a:ext uri="{FF2B5EF4-FFF2-40B4-BE49-F238E27FC236}">
                <a16:creationId xmlns:a16="http://schemas.microsoft.com/office/drawing/2014/main" id="{42ED8455-9316-41A9-A560-0D80B3257D57}"/>
              </a:ext>
            </a:extLst>
          </p:cNvPr>
          <p:cNvSpPr/>
          <p:nvPr/>
        </p:nvSpPr>
        <p:spPr>
          <a:xfrm>
            <a:off x="9196412" y="5144055"/>
            <a:ext cx="1135117" cy="830997"/>
          </a:xfrm>
          <a:prstGeom prst="rect">
            <a:avLst/>
          </a:prstGeom>
        </p:spPr>
        <p:txBody>
          <a:bodyPr wrap="square">
            <a:spAutoFit/>
          </a:bodyPr>
          <a:lstStyle/>
          <a:p>
            <a:pPr algn="ctr"/>
            <a:r>
              <a:rPr lang="cs-CZ" altLang="cs-CZ" sz="1200" i="1" dirty="0">
                <a:latin typeface="Calibri" panose="020F0502020204030204" pitchFamily="34" charset="0"/>
              </a:rPr>
              <a:t>Defektní chrup probanda - </a:t>
            </a:r>
            <a:r>
              <a:rPr lang="cs-CZ" altLang="cs-CZ" sz="1200" i="1" dirty="0" err="1">
                <a:latin typeface="Calibri" panose="020F0502020204030204" pitchFamily="34" charset="0"/>
              </a:rPr>
              <a:t>gingividita</a:t>
            </a:r>
            <a:r>
              <a:rPr lang="cs-CZ" altLang="cs-CZ" sz="1200" i="1" dirty="0">
                <a:latin typeface="Calibri" panose="020F0502020204030204" pitchFamily="34" charset="0"/>
              </a:rPr>
              <a:t>, stomatitida</a:t>
            </a:r>
          </a:p>
        </p:txBody>
      </p:sp>
      <p:sp>
        <p:nvSpPr>
          <p:cNvPr id="10" name="Nadpis 4">
            <a:extLst>
              <a:ext uri="{FF2B5EF4-FFF2-40B4-BE49-F238E27FC236}">
                <a16:creationId xmlns:a16="http://schemas.microsoft.com/office/drawing/2014/main" id="{2E646203-8BF1-4CD4-B049-944FC06D1FB2}"/>
              </a:ext>
            </a:extLst>
          </p:cNvPr>
          <p:cNvSpPr txBox="1">
            <a:spLocks/>
          </p:cNvSpPr>
          <p:nvPr/>
        </p:nvSpPr>
        <p:spPr>
          <a:xfrm>
            <a:off x="520793" y="2420011"/>
            <a:ext cx="2721191" cy="201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pPr>
            <a:r>
              <a:rPr lang="cs-CZ" sz="1400" u="sng" dirty="0">
                <a:solidFill>
                  <a:srgbClr val="C00000"/>
                </a:solidFill>
                <a:latin typeface="Comic Sans MS" panose="030F0702030302020204" pitchFamily="66" charset="0"/>
              </a:rPr>
              <a:t>Sestra probanda: 4</a:t>
            </a:r>
            <a:r>
              <a:rPr lang="cs-CZ" sz="1400" u="sng" dirty="0">
                <a:latin typeface="Comic Sans MS" panose="030F0702030302020204" pitchFamily="66" charset="0"/>
              </a:rPr>
              <a:t>, ročník 1979</a:t>
            </a:r>
          </a:p>
          <a:p>
            <a:endParaRPr lang="cs-CZ" sz="1400" u="sng" dirty="0">
              <a:latin typeface="Comic Sans MS" panose="030F0702030302020204" pitchFamily="66" charset="0"/>
            </a:endParaRPr>
          </a:p>
          <a:p>
            <a:pPr marL="285750" indent="-285750">
              <a:buFont typeface="Wingdings" panose="05000000000000000000" pitchFamily="2" charset="2"/>
              <a:buChar char="Ø"/>
            </a:pPr>
            <a:r>
              <a:rPr lang="cs-CZ" sz="1400" dirty="0">
                <a:solidFill>
                  <a:schemeClr val="accent1"/>
                </a:solidFill>
                <a:latin typeface="Comic Sans MS" panose="030F0702030302020204" pitchFamily="66" charset="0"/>
              </a:rPr>
              <a:t>od 12 let časté záněty středního ucha, kožní infekce a záněty dásní</a:t>
            </a:r>
          </a:p>
          <a:p>
            <a:pPr marL="285750" indent="-285750">
              <a:buFont typeface="Wingdings" panose="05000000000000000000" pitchFamily="2" charset="2"/>
              <a:buChar char="Ø"/>
            </a:pPr>
            <a:r>
              <a:rPr lang="cs-CZ" sz="1400" dirty="0">
                <a:solidFill>
                  <a:schemeClr val="accent1"/>
                </a:solidFill>
                <a:latin typeface="Comic Sans MS" panose="030F0702030302020204" pitchFamily="66" charset="0"/>
              </a:rPr>
              <a:t>stomatologické obtíže – kariézní chrup s nutností vícečetných extrakcí a náhrad implantátem</a:t>
            </a:r>
          </a:p>
          <a:p>
            <a:pPr marL="285750" indent="-285750">
              <a:buFont typeface="Wingdings" panose="05000000000000000000" pitchFamily="2" charset="2"/>
              <a:buChar char="Ø"/>
            </a:pPr>
            <a:r>
              <a:rPr lang="cs-CZ" sz="1400" dirty="0">
                <a:latin typeface="Comic Sans MS" panose="030F0702030302020204" pitchFamily="66" charset="0"/>
              </a:rPr>
              <a:t>KO: středně těžká až těžká </a:t>
            </a:r>
            <a:r>
              <a:rPr lang="cs-CZ" sz="1400" dirty="0" err="1">
                <a:latin typeface="Comic Sans MS" panose="030F0702030302020204" pitchFamily="66" charset="0"/>
              </a:rPr>
              <a:t>neutropenie</a:t>
            </a:r>
            <a:endParaRPr lang="cs-CZ" sz="1400" dirty="0">
              <a:latin typeface="Comic Sans MS" panose="030F0702030302020204" pitchFamily="66" charset="0"/>
            </a:endParaRPr>
          </a:p>
        </p:txBody>
      </p:sp>
      <p:sp>
        <p:nvSpPr>
          <p:cNvPr id="19" name="TextBox 18">
            <a:extLst>
              <a:ext uri="{FF2B5EF4-FFF2-40B4-BE49-F238E27FC236}">
                <a16:creationId xmlns:a16="http://schemas.microsoft.com/office/drawing/2014/main" id="{5BE6EF6E-4D8D-42F8-9DC9-55408FEE1F81}"/>
              </a:ext>
            </a:extLst>
          </p:cNvPr>
          <p:cNvSpPr txBox="1"/>
          <p:nvPr/>
        </p:nvSpPr>
        <p:spPr>
          <a:xfrm>
            <a:off x="4424855" y="3429000"/>
            <a:ext cx="367862" cy="357352"/>
          </a:xfrm>
          <a:prstGeom prst="rect">
            <a:avLst/>
          </a:prstGeom>
          <a:solidFill>
            <a:schemeClr val="bg1"/>
          </a:solidFill>
        </p:spPr>
        <p:txBody>
          <a:bodyPr wrap="square" rtlCol="0">
            <a:spAutoFit/>
          </a:bodyPr>
          <a:lstStyle/>
          <a:p>
            <a:endParaRPr lang="en-US" dirty="0"/>
          </a:p>
        </p:txBody>
      </p:sp>
      <p:sp>
        <p:nvSpPr>
          <p:cNvPr id="21" name="TextBox 20">
            <a:extLst>
              <a:ext uri="{FF2B5EF4-FFF2-40B4-BE49-F238E27FC236}">
                <a16:creationId xmlns:a16="http://schemas.microsoft.com/office/drawing/2014/main" id="{C59552AD-63B8-45AE-87E9-28270EFB7989}"/>
              </a:ext>
            </a:extLst>
          </p:cNvPr>
          <p:cNvSpPr txBox="1"/>
          <p:nvPr/>
        </p:nvSpPr>
        <p:spPr>
          <a:xfrm>
            <a:off x="6474373" y="2592595"/>
            <a:ext cx="367862" cy="357352"/>
          </a:xfrm>
          <a:prstGeom prst="rect">
            <a:avLst/>
          </a:prstGeom>
          <a:solidFill>
            <a:schemeClr val="bg1"/>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784307B9-41D0-454F-A51B-9F1F94F68618}"/>
              </a:ext>
            </a:extLst>
          </p:cNvPr>
          <p:cNvSpPr txBox="1"/>
          <p:nvPr/>
        </p:nvSpPr>
        <p:spPr>
          <a:xfrm>
            <a:off x="4323640" y="2471813"/>
            <a:ext cx="367862" cy="357352"/>
          </a:xfrm>
          <a:prstGeom prst="rect">
            <a:avLst/>
          </a:prstGeom>
          <a:solidFill>
            <a:schemeClr val="bg1"/>
          </a:solidFill>
        </p:spPr>
        <p:txBody>
          <a:bodyPr wrap="square" rtlCol="0">
            <a:spAutoFit/>
          </a:bodyPr>
          <a:lstStyle/>
          <a:p>
            <a:endParaRPr lang="en-US" dirty="0"/>
          </a:p>
        </p:txBody>
      </p:sp>
      <p:pic>
        <p:nvPicPr>
          <p:cNvPr id="23" name="Picture 22">
            <a:extLst>
              <a:ext uri="{FF2B5EF4-FFF2-40B4-BE49-F238E27FC236}">
                <a16:creationId xmlns:a16="http://schemas.microsoft.com/office/drawing/2014/main" id="{328CB073-E802-42AC-98A6-2FC6005FC03B}"/>
              </a:ext>
            </a:extLst>
          </p:cNvPr>
          <p:cNvPicPr>
            <a:picLocks noChangeAspect="1"/>
          </p:cNvPicPr>
          <p:nvPr/>
        </p:nvPicPr>
        <p:blipFill>
          <a:blip r:embed="rId3"/>
          <a:stretch>
            <a:fillRect/>
          </a:stretch>
        </p:blipFill>
        <p:spPr>
          <a:xfrm>
            <a:off x="3197901" y="1669268"/>
            <a:ext cx="5290183" cy="4026855"/>
          </a:xfrm>
          <a:prstGeom prst="rect">
            <a:avLst/>
          </a:prstGeom>
        </p:spPr>
      </p:pic>
      <p:pic>
        <p:nvPicPr>
          <p:cNvPr id="13" name="Picture 12">
            <a:extLst>
              <a:ext uri="{FF2B5EF4-FFF2-40B4-BE49-F238E27FC236}">
                <a16:creationId xmlns:a16="http://schemas.microsoft.com/office/drawing/2014/main" id="{07D654F6-136D-458E-9D09-B963A3FB16B6}"/>
              </a:ext>
            </a:extLst>
          </p:cNvPr>
          <p:cNvPicPr>
            <a:picLocks noChangeAspect="1"/>
          </p:cNvPicPr>
          <p:nvPr/>
        </p:nvPicPr>
        <p:blipFill>
          <a:blip r:embed="rId4"/>
          <a:stretch>
            <a:fillRect/>
          </a:stretch>
        </p:blipFill>
        <p:spPr>
          <a:xfrm>
            <a:off x="7212197" y="5075859"/>
            <a:ext cx="1903478" cy="1039630"/>
          </a:xfrm>
          <a:prstGeom prst="rect">
            <a:avLst/>
          </a:prstGeom>
        </p:spPr>
      </p:pic>
    </p:spTree>
    <p:extLst>
      <p:ext uri="{BB962C8B-B14F-4D97-AF65-F5344CB8AC3E}">
        <p14:creationId xmlns:p14="http://schemas.microsoft.com/office/powerpoint/2010/main" val="749357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4">
            <a:extLst>
              <a:ext uri="{FF2B5EF4-FFF2-40B4-BE49-F238E27FC236}">
                <a16:creationId xmlns:a16="http://schemas.microsoft.com/office/drawing/2014/main" id="{FA58C67D-BDA9-4847-BF80-8FC2F0E27016}"/>
              </a:ext>
            </a:extLst>
          </p:cNvPr>
          <p:cNvSpPr txBox="1">
            <a:spLocks/>
          </p:cNvSpPr>
          <p:nvPr/>
        </p:nvSpPr>
        <p:spPr>
          <a:xfrm>
            <a:off x="862033" y="278151"/>
            <a:ext cx="10732655" cy="9239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3200" b="1" i="0" u="none" strike="noStrike" kern="1200" cap="none" spc="0" normalizeH="0" baseline="0" noProof="0" dirty="0">
                <a:ln>
                  <a:noFill/>
                </a:ln>
                <a:solidFill>
                  <a:srgbClr val="C00000"/>
                </a:solidFill>
                <a:effectLst/>
                <a:uLnTx/>
                <a:uFillTx/>
                <a:latin typeface="+mn-lt"/>
                <a:ea typeface="+mj-ea"/>
                <a:cs typeface="+mj-cs"/>
              </a:rPr>
              <a:t>Kazuistika – dědičná </a:t>
            </a:r>
            <a:r>
              <a:rPr kumimoji="0" lang="cs-CZ" sz="3200" b="1" i="0" u="none" strike="noStrike" kern="1200" cap="none" spc="0" normalizeH="0" baseline="0" noProof="0" dirty="0" err="1">
                <a:ln>
                  <a:noFill/>
                </a:ln>
                <a:solidFill>
                  <a:srgbClr val="C00000"/>
                </a:solidFill>
                <a:effectLst/>
                <a:uLnTx/>
                <a:uFillTx/>
                <a:latin typeface="+mn-lt"/>
                <a:ea typeface="+mj-ea"/>
                <a:cs typeface="+mj-cs"/>
              </a:rPr>
              <a:t>neutropenie</a:t>
            </a:r>
            <a:r>
              <a:rPr kumimoji="0" lang="cs-CZ" sz="3200" b="1" i="0" u="none" strike="noStrike" kern="1200" cap="none" spc="0" normalizeH="0" baseline="0" noProof="0" dirty="0">
                <a:ln>
                  <a:noFill/>
                </a:ln>
                <a:solidFill>
                  <a:srgbClr val="C00000"/>
                </a:solidFill>
                <a:effectLst/>
                <a:uLnTx/>
                <a:uFillTx/>
                <a:latin typeface="+mn-lt"/>
                <a:ea typeface="+mj-ea"/>
                <a:cs typeface="+mj-cs"/>
              </a:rPr>
              <a:t> u sourozenců </a:t>
            </a:r>
          </a:p>
        </p:txBody>
      </p:sp>
      <p:sp>
        <p:nvSpPr>
          <p:cNvPr id="15" name="Nadpis 4">
            <a:extLst>
              <a:ext uri="{FF2B5EF4-FFF2-40B4-BE49-F238E27FC236}">
                <a16:creationId xmlns:a16="http://schemas.microsoft.com/office/drawing/2014/main" id="{9B2D5D48-4543-4F07-868E-10E96636C168}"/>
              </a:ext>
            </a:extLst>
          </p:cNvPr>
          <p:cNvSpPr txBox="1">
            <a:spLocks/>
          </p:cNvSpPr>
          <p:nvPr/>
        </p:nvSpPr>
        <p:spPr>
          <a:xfrm>
            <a:off x="760707" y="506702"/>
            <a:ext cx="11431294" cy="5504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pPr>
            <a:r>
              <a:rPr lang="cs-CZ" sz="1800" u="sng" dirty="0">
                <a:latin typeface="+mn-lt"/>
                <a:ea typeface="Times New Roman" panose="02020603050405020304" pitchFamily="18" charset="0"/>
                <a:cs typeface="Calibri" panose="020F0502020204030204" pitchFamily="34" charset="0"/>
              </a:rPr>
              <a:t>WES:</a:t>
            </a:r>
            <a:r>
              <a:rPr lang="cs-CZ" sz="1800" dirty="0">
                <a:latin typeface="+mn-lt"/>
                <a:ea typeface="Times New Roman" panose="02020603050405020304" pitchFamily="18" charset="0"/>
                <a:cs typeface="Calibri" panose="020F0502020204030204" pitchFamily="34" charset="0"/>
              </a:rPr>
              <a:t> segregační analýza - virtuální panel genů pro </a:t>
            </a:r>
            <a:r>
              <a:rPr lang="cs-CZ" sz="1800" dirty="0" err="1">
                <a:latin typeface="+mn-lt"/>
                <a:ea typeface="Times New Roman" panose="02020603050405020304" pitchFamily="18" charset="0"/>
                <a:cs typeface="Calibri" panose="020F0502020204030204" pitchFamily="34" charset="0"/>
              </a:rPr>
              <a:t>neutropenie</a:t>
            </a:r>
            <a:r>
              <a:rPr lang="cs-CZ" sz="1800" dirty="0">
                <a:latin typeface="+mn-lt"/>
                <a:ea typeface="Times New Roman" panose="02020603050405020304" pitchFamily="18" charset="0"/>
                <a:cs typeface="Calibri" panose="020F0502020204030204" pitchFamily="34" charset="0"/>
              </a:rPr>
              <a:t> </a:t>
            </a:r>
            <a:endParaRPr lang="cs-CZ" sz="1800" i="1" dirty="0">
              <a:latin typeface="+mn-lt"/>
              <a:ea typeface="Times New Roman" panose="02020603050405020304" pitchFamily="18" charset="0"/>
              <a:cs typeface="Calibri" panose="020F0502020204030204" pitchFamily="34" charset="0"/>
            </a:endParaRPr>
          </a:p>
          <a:p>
            <a:r>
              <a:rPr lang="cs-CZ" sz="1800" i="1" dirty="0">
                <a:latin typeface="+mn-lt"/>
                <a:ea typeface="Times New Roman" panose="02020603050405020304" pitchFamily="18" charset="0"/>
                <a:cs typeface="Calibri" panose="020F0502020204030204" pitchFamily="34" charset="0"/>
              </a:rPr>
              <a:t>              </a:t>
            </a:r>
            <a:r>
              <a:rPr lang="cs-CZ" sz="1800" dirty="0">
                <a:latin typeface="+mn-lt"/>
                <a:ea typeface="Times New Roman" panose="02020603050405020304" pitchFamily="18" charset="0"/>
                <a:cs typeface="Calibri" panose="020F0502020204030204" pitchFamily="34" charset="0"/>
              </a:rPr>
              <a:t>segregační analýza - celý </a:t>
            </a:r>
            <a:r>
              <a:rPr lang="cs-CZ" sz="1800" dirty="0" err="1">
                <a:latin typeface="+mn-lt"/>
                <a:ea typeface="Times New Roman" panose="02020603050405020304" pitchFamily="18" charset="0"/>
                <a:cs typeface="Calibri" panose="020F0502020204030204" pitchFamily="34" charset="0"/>
              </a:rPr>
              <a:t>exom</a:t>
            </a:r>
            <a:r>
              <a:rPr lang="cs-CZ" sz="1800" dirty="0">
                <a:latin typeface="+mn-lt"/>
                <a:ea typeface="Times New Roman" panose="02020603050405020304" pitchFamily="18" charset="0"/>
                <a:cs typeface="Calibri" panose="020F0502020204030204" pitchFamily="34" charset="0"/>
              </a:rPr>
              <a:t> </a:t>
            </a:r>
          </a:p>
          <a:p>
            <a:pPr marL="285750" indent="-285750">
              <a:buFont typeface="Wingdings" panose="05000000000000000000" pitchFamily="2" charset="2"/>
              <a:buChar char="Ø"/>
            </a:pPr>
            <a:endParaRPr lang="cs-CZ" sz="1600" u="sng" dirty="0">
              <a:latin typeface="+mn-lt"/>
              <a:ea typeface="Times New Roman" panose="02020603050405020304" pitchFamily="18" charset="0"/>
              <a:cs typeface="Calibri" panose="020F0502020204030204" pitchFamily="34" charset="0"/>
            </a:endParaRPr>
          </a:p>
          <a:p>
            <a:pPr marL="285750" indent="-285750">
              <a:buFontTx/>
              <a:buChar char="-"/>
            </a:pPr>
            <a:r>
              <a:rPr lang="cs-CZ" sz="1600" dirty="0">
                <a:solidFill>
                  <a:srgbClr val="C00000"/>
                </a:solidFill>
                <a:latin typeface="+mn-lt"/>
              </a:rPr>
              <a:t>záchyt v </a:t>
            </a:r>
            <a:r>
              <a:rPr lang="cs-CZ" sz="1600" i="1" dirty="0">
                <a:solidFill>
                  <a:srgbClr val="C00000"/>
                </a:solidFill>
                <a:latin typeface="+mn-lt"/>
              </a:rPr>
              <a:t>SBDS </a:t>
            </a:r>
            <a:r>
              <a:rPr lang="cs-CZ" sz="1600" dirty="0">
                <a:solidFill>
                  <a:srgbClr val="C00000"/>
                </a:solidFill>
                <a:latin typeface="+mn-lt"/>
              </a:rPr>
              <a:t>genu:        </a:t>
            </a:r>
            <a:r>
              <a:rPr lang="en-US" sz="1600" u="sng" dirty="0">
                <a:solidFill>
                  <a:srgbClr val="C00000"/>
                </a:solidFill>
                <a:latin typeface="+mn-lt"/>
              </a:rPr>
              <a:t>c.3</a:t>
            </a:r>
            <a:r>
              <a:rPr lang="cs-CZ" sz="1600" u="sng" dirty="0">
                <a:solidFill>
                  <a:srgbClr val="C00000"/>
                </a:solidFill>
                <a:latin typeface="+mn-lt"/>
              </a:rPr>
              <a:t>55T</a:t>
            </a:r>
            <a:r>
              <a:rPr lang="en-US" sz="1600" u="sng" dirty="0">
                <a:solidFill>
                  <a:srgbClr val="C00000"/>
                </a:solidFill>
                <a:latin typeface="+mn-lt"/>
              </a:rPr>
              <a:t>&gt;</a:t>
            </a:r>
            <a:r>
              <a:rPr lang="cs-CZ" sz="1600" u="sng" dirty="0">
                <a:solidFill>
                  <a:srgbClr val="C00000"/>
                </a:solidFill>
                <a:latin typeface="+mn-lt"/>
              </a:rPr>
              <a:t>C / </a:t>
            </a:r>
            <a:r>
              <a:rPr lang="en-US" sz="1600" u="sng" dirty="0">
                <a:solidFill>
                  <a:srgbClr val="C00000"/>
                </a:solidFill>
                <a:latin typeface="+mn-lt"/>
              </a:rPr>
              <a:t>c.</a:t>
            </a:r>
            <a:r>
              <a:rPr lang="cs-CZ" sz="1600" u="sng" dirty="0">
                <a:solidFill>
                  <a:srgbClr val="C00000"/>
                </a:solidFill>
                <a:latin typeface="+mn-lt"/>
              </a:rPr>
              <a:t>536C</a:t>
            </a:r>
            <a:r>
              <a:rPr lang="en-US" sz="1600" u="sng" dirty="0">
                <a:solidFill>
                  <a:srgbClr val="C00000"/>
                </a:solidFill>
                <a:latin typeface="+mn-lt"/>
              </a:rPr>
              <a:t>&gt;</a:t>
            </a:r>
            <a:r>
              <a:rPr lang="cs-CZ" sz="1600" u="sng">
                <a:solidFill>
                  <a:srgbClr val="C00000"/>
                </a:solidFill>
                <a:latin typeface="+mn-lt"/>
              </a:rPr>
              <a:t>T </a:t>
            </a:r>
            <a:r>
              <a:rPr lang="cs-CZ" sz="1600">
                <a:solidFill>
                  <a:srgbClr val="C00000"/>
                </a:solidFill>
                <a:latin typeface="+mn-lt"/>
              </a:rPr>
              <a:t>                                            </a:t>
            </a:r>
            <a:r>
              <a:rPr lang="cs-CZ" sz="2000">
                <a:solidFill>
                  <a:srgbClr val="0070C0"/>
                </a:solidFill>
                <a:latin typeface="+mn-lt"/>
              </a:rPr>
              <a:t>SHWACHMAN-BODIAN-DIAMOND </a:t>
            </a:r>
            <a:r>
              <a:rPr lang="cs-CZ" sz="2000" dirty="0" err="1">
                <a:solidFill>
                  <a:srgbClr val="0070C0"/>
                </a:solidFill>
                <a:latin typeface="+mn-lt"/>
              </a:rPr>
              <a:t>sy</a:t>
            </a:r>
            <a:r>
              <a:rPr lang="cs-CZ" sz="2000" dirty="0">
                <a:solidFill>
                  <a:srgbClr val="0070C0"/>
                </a:solidFill>
                <a:latin typeface="+mn-lt"/>
              </a:rPr>
              <a:t> </a:t>
            </a:r>
          </a:p>
          <a:p>
            <a:r>
              <a:rPr lang="cs-CZ" sz="1400" dirty="0">
                <a:solidFill>
                  <a:srgbClr val="C00000"/>
                </a:solidFill>
                <a:latin typeface="+mn-lt"/>
              </a:rPr>
              <a:t>                                             </a:t>
            </a:r>
            <a:r>
              <a:rPr lang="cs-CZ" sz="1400" dirty="0" err="1">
                <a:solidFill>
                  <a:srgbClr val="C00000"/>
                </a:solidFill>
                <a:latin typeface="+mn-lt"/>
              </a:rPr>
              <a:t>maternální</a:t>
            </a:r>
            <a:r>
              <a:rPr lang="cs-CZ" sz="1400" dirty="0">
                <a:solidFill>
                  <a:srgbClr val="C00000"/>
                </a:solidFill>
                <a:latin typeface="+mn-lt"/>
              </a:rPr>
              <a:t> alela   /  </a:t>
            </a:r>
            <a:r>
              <a:rPr lang="cs-CZ" sz="1400" dirty="0" err="1">
                <a:solidFill>
                  <a:srgbClr val="C00000"/>
                </a:solidFill>
                <a:latin typeface="+mn-lt"/>
              </a:rPr>
              <a:t>paternální</a:t>
            </a:r>
            <a:r>
              <a:rPr lang="cs-CZ" sz="1400" dirty="0">
                <a:solidFill>
                  <a:srgbClr val="C00000"/>
                </a:solidFill>
                <a:latin typeface="+mn-lt"/>
              </a:rPr>
              <a:t> </a:t>
            </a:r>
            <a:r>
              <a:rPr lang="cs-CZ" sz="1400">
                <a:solidFill>
                  <a:srgbClr val="C00000"/>
                </a:solidFill>
                <a:latin typeface="+mn-lt"/>
              </a:rPr>
              <a:t>alela  </a:t>
            </a:r>
            <a:r>
              <a:rPr lang="cs-CZ" sz="1600">
                <a:latin typeface="+mn-lt"/>
              </a:rPr>
              <a:t>                                      (</a:t>
            </a:r>
            <a:r>
              <a:rPr lang="cs-CZ" sz="1600" dirty="0">
                <a:latin typeface="+mn-lt"/>
              </a:rPr>
              <a:t>AR onemocnění – insuficience pankreatu, kostní</a:t>
            </a:r>
          </a:p>
          <a:p>
            <a:r>
              <a:rPr lang="cs-CZ" sz="1600">
                <a:latin typeface="+mn-lt"/>
              </a:rPr>
              <a:t>                                                                                                                                                          </a:t>
            </a:r>
            <a:r>
              <a:rPr lang="cs-CZ" sz="1600" dirty="0">
                <a:latin typeface="+mn-lt"/>
              </a:rPr>
              <a:t>malformace, anomálie jater)</a:t>
            </a:r>
          </a:p>
          <a:p>
            <a:endParaRPr lang="cs-CZ" sz="1600" dirty="0">
              <a:solidFill>
                <a:srgbClr val="C00000"/>
              </a:solidFill>
              <a:latin typeface="+mn-lt"/>
            </a:endParaRPr>
          </a:p>
          <a:p>
            <a:endParaRPr lang="cs-CZ" sz="1600" dirty="0">
              <a:solidFill>
                <a:srgbClr val="C00000"/>
              </a:solidFill>
              <a:latin typeface="+mn-lt"/>
            </a:endParaRPr>
          </a:p>
          <a:p>
            <a:endParaRPr lang="cs-CZ" sz="1600" dirty="0">
              <a:solidFill>
                <a:srgbClr val="C00000"/>
              </a:solidFill>
              <a:latin typeface="+mn-lt"/>
            </a:endParaRPr>
          </a:p>
          <a:p>
            <a:endParaRPr lang="cs-CZ" sz="1800" dirty="0">
              <a:solidFill>
                <a:srgbClr val="C00000"/>
              </a:solidFill>
              <a:latin typeface="+mn-lt"/>
            </a:endParaRPr>
          </a:p>
          <a:p>
            <a:pPr marL="285750" indent="-285750">
              <a:buFont typeface="Arial" panose="020B0604020202020204" pitchFamily="34" charset="0"/>
              <a:buChar char="•"/>
            </a:pPr>
            <a:r>
              <a:rPr lang="cs-CZ" sz="1800" dirty="0">
                <a:latin typeface="+mn-lt"/>
              </a:rPr>
              <a:t>pacienti: </a:t>
            </a:r>
            <a:r>
              <a:rPr lang="cs-CZ" sz="1800" dirty="0">
                <a:solidFill>
                  <a:srgbClr val="0070C0"/>
                </a:solidFill>
                <a:latin typeface="+mn-lt"/>
              </a:rPr>
              <a:t>infekce</a:t>
            </a:r>
            <a:r>
              <a:rPr lang="cs-CZ" sz="1800" dirty="0">
                <a:latin typeface="+mn-lt"/>
              </a:rPr>
              <a:t>, </a:t>
            </a:r>
            <a:r>
              <a:rPr lang="cs-CZ" sz="1800" dirty="0" err="1">
                <a:solidFill>
                  <a:srgbClr val="0070C0"/>
                </a:solidFill>
                <a:latin typeface="+mn-lt"/>
              </a:rPr>
              <a:t>neutropenie</a:t>
            </a:r>
            <a:r>
              <a:rPr lang="cs-CZ" sz="1800" dirty="0">
                <a:solidFill>
                  <a:srgbClr val="0070C0"/>
                </a:solidFill>
                <a:latin typeface="+mn-lt"/>
              </a:rPr>
              <a:t> </a:t>
            </a:r>
          </a:p>
          <a:p>
            <a:pPr marL="285750" indent="-285750">
              <a:buFont typeface="Arial" panose="020B0604020202020204" pitchFamily="34" charset="0"/>
              <a:buChar char="•"/>
            </a:pPr>
            <a:r>
              <a:rPr lang="cs-CZ" sz="1800" dirty="0">
                <a:solidFill>
                  <a:srgbClr val="0070C0"/>
                </a:solidFill>
                <a:latin typeface="+mn-lt"/>
              </a:rPr>
              <a:t>až 30 % riziko rozvoje </a:t>
            </a:r>
            <a:r>
              <a:rPr lang="cs-CZ" sz="1800" dirty="0" err="1">
                <a:solidFill>
                  <a:srgbClr val="0070C0"/>
                </a:solidFill>
                <a:latin typeface="+mn-lt"/>
              </a:rPr>
              <a:t>hematol</a:t>
            </a:r>
            <a:r>
              <a:rPr lang="cs-CZ" sz="1800" dirty="0">
                <a:solidFill>
                  <a:srgbClr val="0070C0"/>
                </a:solidFill>
                <a:latin typeface="+mn-lt"/>
              </a:rPr>
              <a:t>. malignit </a:t>
            </a:r>
            <a:r>
              <a:rPr lang="cs-CZ" sz="1800" dirty="0">
                <a:latin typeface="+mn-lt"/>
              </a:rPr>
              <a:t>(MDS/AML)</a:t>
            </a:r>
          </a:p>
          <a:p>
            <a:pPr marL="285750" indent="-285750">
              <a:buFont typeface="Arial" panose="020B0604020202020204" pitchFamily="34" charset="0"/>
              <a:buChar char="•"/>
            </a:pPr>
            <a:endParaRPr lang="cs-CZ" sz="1800" dirty="0">
              <a:latin typeface="+mn-lt"/>
            </a:endParaRPr>
          </a:p>
          <a:p>
            <a:endParaRPr lang="cs-CZ" sz="2000" i="1" dirty="0">
              <a:latin typeface="+mn-lt"/>
            </a:endParaRPr>
          </a:p>
        </p:txBody>
      </p:sp>
      <p:sp>
        <p:nvSpPr>
          <p:cNvPr id="16" name="Nadpis 4">
            <a:extLst>
              <a:ext uri="{FF2B5EF4-FFF2-40B4-BE49-F238E27FC236}">
                <a16:creationId xmlns:a16="http://schemas.microsoft.com/office/drawing/2014/main" id="{045F3576-1192-4FCB-A078-641EEB8E9C67}"/>
              </a:ext>
            </a:extLst>
          </p:cNvPr>
          <p:cNvSpPr txBox="1">
            <a:spLocks/>
          </p:cNvSpPr>
          <p:nvPr/>
        </p:nvSpPr>
        <p:spPr>
          <a:xfrm>
            <a:off x="760707" y="3027404"/>
            <a:ext cx="2885396" cy="798991"/>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400" dirty="0">
                <a:latin typeface="Comic Sans MS" panose="030F0702030302020204" pitchFamily="66" charset="0"/>
              </a:rPr>
              <a:t>varianta </a:t>
            </a:r>
            <a:r>
              <a:rPr lang="en-US" sz="1400" dirty="0">
                <a:solidFill>
                  <a:srgbClr val="C00000"/>
                </a:solidFill>
                <a:latin typeface="Comic Sans MS" panose="030F0702030302020204" pitchFamily="66" charset="0"/>
              </a:rPr>
              <a:t>c.3</a:t>
            </a:r>
            <a:r>
              <a:rPr lang="cs-CZ" sz="1400" dirty="0">
                <a:solidFill>
                  <a:srgbClr val="C00000"/>
                </a:solidFill>
                <a:latin typeface="Comic Sans MS" panose="030F0702030302020204" pitchFamily="66" charset="0"/>
              </a:rPr>
              <a:t>55T</a:t>
            </a:r>
            <a:r>
              <a:rPr lang="en-US" sz="1400" dirty="0">
                <a:solidFill>
                  <a:srgbClr val="C00000"/>
                </a:solidFill>
                <a:latin typeface="Comic Sans MS" panose="030F0702030302020204" pitchFamily="66" charset="0"/>
              </a:rPr>
              <a:t>&gt;</a:t>
            </a:r>
            <a:r>
              <a:rPr lang="cs-CZ" sz="1400" dirty="0" err="1">
                <a:solidFill>
                  <a:srgbClr val="C00000"/>
                </a:solidFill>
                <a:latin typeface="Comic Sans MS" panose="030F0702030302020204" pitchFamily="66" charset="0"/>
              </a:rPr>
              <a:t>C;p</a:t>
            </a:r>
            <a:r>
              <a:rPr lang="cs-CZ" sz="1400" dirty="0">
                <a:solidFill>
                  <a:srgbClr val="C00000"/>
                </a:solidFill>
                <a:latin typeface="Comic Sans MS" panose="030F0702030302020204" pitchFamily="66" charset="0"/>
              </a:rPr>
              <a:t>.(Cys119Arg)</a:t>
            </a:r>
            <a:r>
              <a:rPr lang="en-US" sz="1400" dirty="0">
                <a:solidFill>
                  <a:srgbClr val="C00000"/>
                </a:solidFill>
                <a:latin typeface="Comic Sans MS" panose="030F0702030302020204" pitchFamily="66" charset="0"/>
              </a:rPr>
              <a:t> </a:t>
            </a:r>
            <a:r>
              <a:rPr lang="cs-CZ" sz="1400" b="1" dirty="0">
                <a:latin typeface="Comic Sans MS" panose="030F0702030302020204" pitchFamily="66" charset="0"/>
              </a:rPr>
              <a:t>pravděpodobně patogenní  </a:t>
            </a:r>
          </a:p>
        </p:txBody>
      </p:sp>
      <p:sp>
        <p:nvSpPr>
          <p:cNvPr id="17" name="Nadpis 4">
            <a:extLst>
              <a:ext uri="{FF2B5EF4-FFF2-40B4-BE49-F238E27FC236}">
                <a16:creationId xmlns:a16="http://schemas.microsoft.com/office/drawing/2014/main" id="{6DA9E862-113D-4A4C-B5AA-50B6B09F35D7}"/>
              </a:ext>
            </a:extLst>
          </p:cNvPr>
          <p:cNvSpPr txBox="1">
            <a:spLocks/>
          </p:cNvSpPr>
          <p:nvPr/>
        </p:nvSpPr>
        <p:spPr>
          <a:xfrm>
            <a:off x="4030682" y="3027404"/>
            <a:ext cx="2932764" cy="798992"/>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400" dirty="0">
                <a:latin typeface="Comic Sans MS" panose="030F0702030302020204" pitchFamily="66" charset="0"/>
              </a:rPr>
              <a:t>varianta </a:t>
            </a:r>
            <a:r>
              <a:rPr lang="en-US" sz="1400" dirty="0">
                <a:solidFill>
                  <a:srgbClr val="C00000"/>
                </a:solidFill>
                <a:latin typeface="Comic Sans MS" panose="030F0702030302020204" pitchFamily="66" charset="0"/>
              </a:rPr>
              <a:t>c.</a:t>
            </a:r>
            <a:r>
              <a:rPr lang="cs-CZ" sz="1400" dirty="0">
                <a:solidFill>
                  <a:srgbClr val="C00000"/>
                </a:solidFill>
                <a:latin typeface="Comic Sans MS" panose="030F0702030302020204" pitchFamily="66" charset="0"/>
              </a:rPr>
              <a:t>536C</a:t>
            </a:r>
            <a:r>
              <a:rPr lang="en-US" sz="1400" dirty="0">
                <a:solidFill>
                  <a:srgbClr val="C00000"/>
                </a:solidFill>
                <a:latin typeface="Comic Sans MS" panose="030F0702030302020204" pitchFamily="66" charset="0"/>
              </a:rPr>
              <a:t>&gt;</a:t>
            </a:r>
            <a:r>
              <a:rPr lang="cs-CZ" sz="1400" dirty="0">
                <a:solidFill>
                  <a:srgbClr val="C00000"/>
                </a:solidFill>
                <a:latin typeface="Comic Sans MS" panose="030F0702030302020204" pitchFamily="66" charset="0"/>
              </a:rPr>
              <a:t>T; p.(Pro179Leu)</a:t>
            </a:r>
          </a:p>
          <a:p>
            <a:r>
              <a:rPr lang="cs-CZ" sz="1400" b="1" dirty="0">
                <a:latin typeface="Comic Sans MS" panose="030F0702030302020204" pitchFamily="66" charset="0"/>
              </a:rPr>
              <a:t>nová</a:t>
            </a:r>
            <a:r>
              <a:rPr lang="cs-CZ" sz="1400" dirty="0">
                <a:latin typeface="Comic Sans MS" panose="030F0702030302020204" pitchFamily="66" charset="0"/>
              </a:rPr>
              <a:t>, raritní varianta typu </a:t>
            </a:r>
          </a:p>
        </p:txBody>
      </p:sp>
      <p:sp>
        <p:nvSpPr>
          <p:cNvPr id="21" name="TextBox 20">
            <a:extLst>
              <a:ext uri="{FF2B5EF4-FFF2-40B4-BE49-F238E27FC236}">
                <a16:creationId xmlns:a16="http://schemas.microsoft.com/office/drawing/2014/main" id="{E980EE57-628C-41D4-BDB7-7ACB31FC5F4D}"/>
              </a:ext>
            </a:extLst>
          </p:cNvPr>
          <p:cNvSpPr txBox="1"/>
          <p:nvPr/>
        </p:nvSpPr>
        <p:spPr>
          <a:xfrm>
            <a:off x="8282238" y="3318563"/>
            <a:ext cx="2932764" cy="707886"/>
          </a:xfrm>
          <a:prstGeom prst="rect">
            <a:avLst/>
          </a:prstGeom>
          <a:noFill/>
        </p:spPr>
        <p:txBody>
          <a:bodyPr wrap="square">
            <a:spAutoFit/>
          </a:bodyPr>
          <a:lstStyle/>
          <a:p>
            <a:r>
              <a:rPr lang="cs-CZ" sz="2000" i="1" dirty="0">
                <a:solidFill>
                  <a:srgbClr val="0070C0"/>
                </a:solidFill>
                <a:cs typeface="Calibri" panose="020F0502020204030204" pitchFamily="34" charset="0"/>
              </a:rPr>
              <a:t> </a:t>
            </a:r>
            <a:r>
              <a:rPr lang="en-US" sz="2000" i="1" dirty="0">
                <a:solidFill>
                  <a:srgbClr val="0070C0"/>
                </a:solidFill>
                <a:cs typeface="Calibri" panose="020F0502020204030204" pitchFamily="34" charset="0"/>
              </a:rPr>
              <a:t>fun</a:t>
            </a:r>
            <a:r>
              <a:rPr lang="cs-CZ" sz="2000" i="1" dirty="0" err="1">
                <a:solidFill>
                  <a:srgbClr val="0070C0"/>
                </a:solidFill>
                <a:cs typeface="Calibri" panose="020F0502020204030204" pitchFamily="34" charset="0"/>
              </a:rPr>
              <a:t>kční</a:t>
            </a:r>
            <a:r>
              <a:rPr lang="cs-CZ" sz="2000" i="1" dirty="0">
                <a:solidFill>
                  <a:srgbClr val="0070C0"/>
                </a:solidFill>
                <a:cs typeface="Calibri" panose="020F0502020204030204" pitchFamily="34" charset="0"/>
              </a:rPr>
              <a:t> </a:t>
            </a:r>
            <a:r>
              <a:rPr lang="cs-CZ" sz="2000" i="1">
                <a:solidFill>
                  <a:srgbClr val="0070C0"/>
                </a:solidFill>
                <a:cs typeface="Calibri" panose="020F0502020204030204" pitchFamily="34" charset="0"/>
              </a:rPr>
              <a:t>testování SBDS variant na úrovni proteinu </a:t>
            </a:r>
            <a:r>
              <a:rPr lang="cs-CZ" sz="2000" i="1">
                <a:solidFill>
                  <a:srgbClr val="0070C0"/>
                </a:solidFill>
              </a:rPr>
              <a:t> </a:t>
            </a:r>
            <a:r>
              <a:rPr lang="cs-CZ" sz="1800" i="1"/>
              <a:t>                                     </a:t>
            </a:r>
            <a:endParaRPr lang="en-US" dirty="0"/>
          </a:p>
        </p:txBody>
      </p:sp>
      <p:sp>
        <p:nvSpPr>
          <p:cNvPr id="22" name="Šipka: doprava 2">
            <a:extLst>
              <a:ext uri="{FF2B5EF4-FFF2-40B4-BE49-F238E27FC236}">
                <a16:creationId xmlns:a16="http://schemas.microsoft.com/office/drawing/2014/main" id="{40F354CE-A46E-4164-B2DD-371FF3384567}"/>
              </a:ext>
            </a:extLst>
          </p:cNvPr>
          <p:cNvSpPr/>
          <p:nvPr/>
        </p:nvSpPr>
        <p:spPr>
          <a:xfrm>
            <a:off x="7460101" y="3492209"/>
            <a:ext cx="700643"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 name="Straight Arrow Connector 23">
            <a:extLst>
              <a:ext uri="{FF2B5EF4-FFF2-40B4-BE49-F238E27FC236}">
                <a16:creationId xmlns:a16="http://schemas.microsoft.com/office/drawing/2014/main" id="{2F2FC474-C533-4D1E-9FEF-A527A99686D0}"/>
              </a:ext>
            </a:extLst>
          </p:cNvPr>
          <p:cNvCxnSpPr/>
          <p:nvPr/>
        </p:nvCxnSpPr>
        <p:spPr>
          <a:xfrm flipH="1">
            <a:off x="3201294" y="2715779"/>
            <a:ext cx="329184" cy="1814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25">
            <a:extLst>
              <a:ext uri="{FF2B5EF4-FFF2-40B4-BE49-F238E27FC236}">
                <a16:creationId xmlns:a16="http://schemas.microsoft.com/office/drawing/2014/main" id="{E75C1F39-545E-4320-A697-A6ABA22F2F0E}"/>
              </a:ext>
            </a:extLst>
          </p:cNvPr>
          <p:cNvCxnSpPr>
            <a:cxnSpLocks/>
          </p:cNvCxnSpPr>
          <p:nvPr/>
        </p:nvCxnSpPr>
        <p:spPr>
          <a:xfrm>
            <a:off x="5195434" y="2764796"/>
            <a:ext cx="329184" cy="1814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Šipka: doprava 2">
            <a:extLst>
              <a:ext uri="{FF2B5EF4-FFF2-40B4-BE49-F238E27FC236}">
                <a16:creationId xmlns:a16="http://schemas.microsoft.com/office/drawing/2014/main" id="{BAD0FAD0-9938-47FA-8077-B0EB09940BB8}"/>
              </a:ext>
            </a:extLst>
          </p:cNvPr>
          <p:cNvSpPr/>
          <p:nvPr/>
        </p:nvSpPr>
        <p:spPr>
          <a:xfrm>
            <a:off x="5878038" y="2147105"/>
            <a:ext cx="700643"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Nadpis 4">
            <a:extLst>
              <a:ext uri="{FF2B5EF4-FFF2-40B4-BE49-F238E27FC236}">
                <a16:creationId xmlns:a16="http://schemas.microsoft.com/office/drawing/2014/main" id="{B9E0A94C-1948-44F6-8BBF-947E910FEFAF}"/>
              </a:ext>
            </a:extLst>
          </p:cNvPr>
          <p:cNvSpPr txBox="1">
            <a:spLocks/>
          </p:cNvSpPr>
          <p:nvPr/>
        </p:nvSpPr>
        <p:spPr>
          <a:xfrm>
            <a:off x="862033" y="4773816"/>
            <a:ext cx="10352969" cy="1237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pPr>
            <a:r>
              <a:rPr lang="cs-CZ" sz="2000" dirty="0">
                <a:solidFill>
                  <a:srgbClr val="C00000"/>
                </a:solidFill>
                <a:latin typeface="Comic Sans MS" panose="030F0702030302020204" pitchFamily="66" charset="0"/>
              </a:rPr>
              <a:t>upřesnění diagnózy </a:t>
            </a:r>
          </a:p>
          <a:p>
            <a:pPr marL="285750" indent="-285750">
              <a:buFont typeface="Wingdings" panose="05000000000000000000" pitchFamily="2" charset="2"/>
              <a:buChar char="Ø"/>
            </a:pPr>
            <a:r>
              <a:rPr lang="cs-CZ" sz="2000" dirty="0">
                <a:solidFill>
                  <a:srgbClr val="C00000"/>
                </a:solidFill>
                <a:latin typeface="Comic Sans MS" panose="030F0702030302020204" pitchFamily="66" charset="0"/>
              </a:rPr>
              <a:t>pravidelné hematologické sledování na </a:t>
            </a:r>
            <a:r>
              <a:rPr lang="cs-CZ" sz="2000" dirty="0" err="1">
                <a:solidFill>
                  <a:srgbClr val="C00000"/>
                </a:solidFill>
                <a:latin typeface="Comic Sans MS" panose="030F0702030302020204" pitchFamily="66" charset="0"/>
              </a:rPr>
              <a:t>IHOKu</a:t>
            </a:r>
            <a:r>
              <a:rPr lang="cs-CZ" sz="2000" dirty="0">
                <a:solidFill>
                  <a:srgbClr val="C00000"/>
                </a:solidFill>
                <a:latin typeface="Comic Sans MS" panose="030F0702030302020204" pitchFamily="66" charset="0"/>
              </a:rPr>
              <a:t>: kvůli riziku rozvoje MDS či akutní leukémie</a:t>
            </a:r>
          </a:p>
          <a:p>
            <a:pPr marL="285750" indent="-285750">
              <a:buFont typeface="Wingdings" panose="05000000000000000000" pitchFamily="2" charset="2"/>
              <a:buChar char="Ø"/>
            </a:pPr>
            <a:r>
              <a:rPr lang="cs-CZ" sz="2000" dirty="0">
                <a:solidFill>
                  <a:srgbClr val="C00000"/>
                </a:solidFill>
                <a:latin typeface="Comic Sans MS" panose="030F0702030302020204" pitchFamily="66" charset="0"/>
              </a:rPr>
              <a:t>analýza rodinných </a:t>
            </a:r>
            <a:r>
              <a:rPr lang="cs-CZ" sz="2000" dirty="0" err="1">
                <a:solidFill>
                  <a:srgbClr val="C00000"/>
                </a:solidFill>
                <a:latin typeface="Comic Sans MS" panose="030F0702030302020204" pitchFamily="66" charset="0"/>
              </a:rPr>
              <a:t>příšlušníků</a:t>
            </a:r>
            <a:r>
              <a:rPr lang="cs-CZ" sz="2000" dirty="0">
                <a:solidFill>
                  <a:srgbClr val="C00000"/>
                </a:solidFill>
                <a:latin typeface="Comic Sans MS" panose="030F0702030302020204" pitchFamily="66" charset="0"/>
              </a:rPr>
              <a:t> – potomci jsou zdraví přenašeči této nemoci </a:t>
            </a:r>
          </a:p>
        </p:txBody>
      </p:sp>
    </p:spTree>
    <p:extLst>
      <p:ext uri="{BB962C8B-B14F-4D97-AF65-F5344CB8AC3E}">
        <p14:creationId xmlns:p14="http://schemas.microsoft.com/office/powerpoint/2010/main" val="42693521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2E92A4C-5263-4A2B-B38C-C4D150E7E422}"/>
              </a:ext>
            </a:extLst>
          </p:cNvPr>
          <p:cNvSpPr/>
          <p:nvPr/>
        </p:nvSpPr>
        <p:spPr>
          <a:xfrm>
            <a:off x="862033" y="1455084"/>
            <a:ext cx="10512367" cy="6032421"/>
          </a:xfrm>
          <a:prstGeom prst="rect">
            <a:avLst/>
          </a:prstGeom>
        </p:spPr>
        <p:txBody>
          <a:bodyPr wrap="square">
            <a:spAutoFit/>
          </a:bodyPr>
          <a:lstStyle/>
          <a:p>
            <a:pPr marL="285750" indent="-285750">
              <a:buFont typeface="Wingdings" panose="05000000000000000000" pitchFamily="2" charset="2"/>
              <a:buChar char="v"/>
            </a:pPr>
            <a:r>
              <a:rPr lang="cs-CZ" sz="2000" dirty="0">
                <a:latin typeface="Comic Sans MS" panose="030F0702030302020204" pitchFamily="66" charset="0"/>
              </a:rPr>
              <a:t>různé diagnózy – genetická pracoviště: mentální retardace, svalové dystrofie, epilepsie, syndromy, neznámé příčiny onemocnění</a:t>
            </a:r>
          </a:p>
          <a:p>
            <a:endParaRPr lang="cs-CZ" dirty="0">
              <a:latin typeface="Comic Sans MS" panose="030F0702030302020204" pitchFamily="66" charset="0"/>
            </a:endParaRPr>
          </a:p>
          <a:p>
            <a:endParaRPr lang="cs-CZ" dirty="0">
              <a:latin typeface="Comic Sans MS" panose="030F0702030302020204" pitchFamily="66" charset="0"/>
            </a:endParaRPr>
          </a:p>
          <a:p>
            <a:pPr marL="285750" indent="-285750">
              <a:buFont typeface="Wingdings" panose="05000000000000000000" pitchFamily="2" charset="2"/>
              <a:buChar char="v"/>
            </a:pPr>
            <a:r>
              <a:rPr lang="cs-CZ" dirty="0">
                <a:latin typeface="Comic Sans MS" panose="030F0702030302020204" pitchFamily="66" charset="0"/>
              </a:rPr>
              <a:t> </a:t>
            </a:r>
            <a:r>
              <a:rPr lang="cs-CZ" sz="2000" dirty="0">
                <a:latin typeface="Comic Sans MS" panose="030F0702030302020204" pitchFamily="66" charset="0"/>
              </a:rPr>
              <a:t>analýza somatického </a:t>
            </a:r>
            <a:r>
              <a:rPr lang="cs-CZ" sz="2000" dirty="0" err="1">
                <a:latin typeface="Comic Sans MS" panose="030F0702030302020204" pitchFamily="66" charset="0"/>
              </a:rPr>
              <a:t>exomu</a:t>
            </a:r>
            <a:r>
              <a:rPr lang="cs-CZ" sz="2000" dirty="0">
                <a:latin typeface="Comic Sans MS" panose="030F0702030302020204" pitchFamily="66" charset="0"/>
              </a:rPr>
              <a:t> u pacientů s B-</a:t>
            </a:r>
            <a:r>
              <a:rPr lang="cs-CZ" sz="2000" dirty="0" err="1">
                <a:latin typeface="Comic Sans MS" panose="030F0702030302020204" pitchFamily="66" charset="0"/>
              </a:rPr>
              <a:t>prekurzorovou</a:t>
            </a:r>
            <a:r>
              <a:rPr lang="cs-CZ" sz="2000" dirty="0">
                <a:latin typeface="Comic Sans MS" panose="030F0702030302020204" pitchFamily="66" charset="0"/>
              </a:rPr>
              <a:t> akutní </a:t>
            </a:r>
            <a:r>
              <a:rPr lang="cs-CZ" sz="2000" dirty="0" err="1">
                <a:latin typeface="Comic Sans MS" panose="030F0702030302020204" pitchFamily="66" charset="0"/>
              </a:rPr>
              <a:t>lymfoblastickou</a:t>
            </a:r>
            <a:r>
              <a:rPr lang="cs-CZ" sz="2000" dirty="0">
                <a:latin typeface="Comic Sans MS" panose="030F0702030302020204" pitchFamily="66" charset="0"/>
              </a:rPr>
              <a:t> leukemií </a:t>
            </a:r>
            <a:r>
              <a:rPr lang="cs-CZ" dirty="0">
                <a:latin typeface="Comic Sans MS" panose="030F0702030302020204" pitchFamily="66" charset="0"/>
              </a:rPr>
              <a:t>(standardní CELL </a:t>
            </a:r>
            <a:r>
              <a:rPr lang="cs-CZ" dirty="0" err="1">
                <a:latin typeface="Comic Sans MS" panose="030F0702030302020204" pitchFamily="66" charset="0"/>
              </a:rPr>
              <a:t>chemoterap</a:t>
            </a:r>
            <a:r>
              <a:rPr lang="cs-CZ" dirty="0">
                <a:latin typeface="Comic Sans MS" panose="030F0702030302020204" pitchFamily="66" charset="0"/>
              </a:rPr>
              <a:t>. protokoly, </a:t>
            </a:r>
            <a:r>
              <a:rPr lang="cs-CZ" dirty="0" err="1">
                <a:latin typeface="Comic Sans MS" panose="030F0702030302020204" pitchFamily="66" charset="0"/>
              </a:rPr>
              <a:t>Blina</a:t>
            </a:r>
            <a:r>
              <a:rPr lang="cs-CZ" dirty="0">
                <a:latin typeface="Comic Sans MS" panose="030F0702030302020204" pitchFamily="66" charset="0"/>
              </a:rPr>
              <a:t>-CELL, </a:t>
            </a:r>
            <a:r>
              <a:rPr lang="cs-CZ" dirty="0" err="1">
                <a:latin typeface="Comic Sans MS" panose="030F0702030302020204" pitchFamily="66" charset="0"/>
              </a:rPr>
              <a:t>Pona</a:t>
            </a:r>
            <a:r>
              <a:rPr lang="cs-CZ" dirty="0">
                <a:latin typeface="Comic Sans MS" panose="030F0702030302020204" pitchFamily="66" charset="0"/>
              </a:rPr>
              <a:t>-CELL) </a:t>
            </a:r>
            <a:r>
              <a:rPr lang="cs-CZ" dirty="0">
                <a:solidFill>
                  <a:srgbClr val="C00000"/>
                </a:solidFill>
                <a:latin typeface="Comic Sans MS" panose="030F0702030302020204" pitchFamily="66" charset="0"/>
              </a:rPr>
              <a:t> </a:t>
            </a:r>
          </a:p>
          <a:p>
            <a:pPr marL="285750" indent="-285750">
              <a:buFont typeface="Wingdings" panose="05000000000000000000" pitchFamily="2" charset="2"/>
              <a:buChar char="v"/>
            </a:pPr>
            <a:endParaRPr lang="cs-CZ" dirty="0">
              <a:solidFill>
                <a:srgbClr val="C00000"/>
              </a:solidFill>
              <a:latin typeface="Comic Sans MS" panose="030F0702030302020204" pitchFamily="66" charset="0"/>
            </a:endParaRPr>
          </a:p>
          <a:p>
            <a:endParaRPr lang="cs-CZ" dirty="0">
              <a:solidFill>
                <a:srgbClr val="C00000"/>
              </a:solidFill>
              <a:latin typeface="Comic Sans MS" panose="030F0702030302020204" pitchFamily="66" charset="0"/>
            </a:endParaRPr>
          </a:p>
          <a:p>
            <a:endParaRPr lang="cs-CZ" dirty="0">
              <a:solidFill>
                <a:srgbClr val="C00000"/>
              </a:solidFill>
              <a:latin typeface="Comic Sans MS" panose="030F0702030302020204" pitchFamily="66" charset="0"/>
            </a:endParaRPr>
          </a:p>
          <a:p>
            <a:pPr marL="285750" indent="-285750">
              <a:buFont typeface="Wingdings" panose="05000000000000000000" pitchFamily="2" charset="2"/>
              <a:buChar char="v"/>
            </a:pPr>
            <a:endParaRPr lang="cs-CZ" dirty="0">
              <a:solidFill>
                <a:srgbClr val="C00000"/>
              </a:solidFill>
              <a:latin typeface="Comic Sans MS" panose="030F0702030302020204" pitchFamily="66" charset="0"/>
            </a:endParaRPr>
          </a:p>
          <a:p>
            <a:pPr marL="285750" indent="-285750">
              <a:buFont typeface="Arial" panose="020B0604020202020204" pitchFamily="34" charset="0"/>
              <a:buChar char="•"/>
            </a:pPr>
            <a:r>
              <a:rPr lang="cs-CZ" dirty="0">
                <a:latin typeface="Comic Sans MS" panose="030F0702030302020204" pitchFamily="66" charset="0"/>
              </a:rPr>
              <a:t>vstupní vzorky: z data diagnózy x vzorku z remise (MRD negativní)</a:t>
            </a:r>
          </a:p>
          <a:p>
            <a:pPr marL="285750" indent="-285750">
              <a:buFont typeface="Arial" panose="020B0604020202020204" pitchFamily="34" charset="0"/>
              <a:buChar char="•"/>
            </a:pPr>
            <a:endParaRPr lang="cs-CZ" dirty="0">
              <a:latin typeface="Comic Sans MS" panose="030F0702030302020204" pitchFamily="66" charset="0"/>
            </a:endParaRPr>
          </a:p>
          <a:p>
            <a:r>
              <a:rPr lang="cs-CZ">
                <a:latin typeface="Comic Sans MS" panose="030F0702030302020204" pitchFamily="66" charset="0"/>
              </a:rPr>
              <a:t>          </a:t>
            </a:r>
            <a:endParaRPr lang="cs-CZ" dirty="0">
              <a:latin typeface="Comic Sans MS" panose="030F0702030302020204" pitchFamily="66" charset="0"/>
            </a:endParaRPr>
          </a:p>
          <a:p>
            <a:pPr marL="285750" indent="-285750">
              <a:buFont typeface="Arial" panose="020B0604020202020204" pitchFamily="34" charset="0"/>
              <a:buChar char="•"/>
            </a:pPr>
            <a:r>
              <a:rPr lang="cs-CZ" dirty="0">
                <a:latin typeface="Comic Sans MS" panose="030F0702030302020204" pitchFamily="66" charset="0"/>
              </a:rPr>
              <a:t>nastavení metodiky pro rozšířené sledování pacientů s rozvojem ALL</a:t>
            </a:r>
          </a:p>
          <a:p>
            <a:r>
              <a:rPr lang="cs-CZ" dirty="0">
                <a:latin typeface="Comic Sans MS" panose="030F0702030302020204" pitchFamily="66" charset="0"/>
              </a:rPr>
              <a:t>             </a:t>
            </a:r>
          </a:p>
          <a:p>
            <a:endParaRPr lang="cs-CZ" dirty="0">
              <a:latin typeface="Comic Sans MS" panose="030F0702030302020204" pitchFamily="66" charset="0"/>
            </a:endParaRPr>
          </a:p>
          <a:p>
            <a:pPr marL="285750" indent="-285750">
              <a:buFont typeface="Arial" panose="020B0604020202020204" pitchFamily="34" charset="0"/>
              <a:buChar char="•"/>
            </a:pPr>
            <a:endParaRPr lang="cs-CZ" dirty="0">
              <a:latin typeface="Comic Sans MS" panose="030F0702030302020204" pitchFamily="66" charset="0"/>
            </a:endParaRPr>
          </a:p>
          <a:p>
            <a:pPr marL="285750" indent="-285750">
              <a:buFont typeface="Arial" panose="020B0604020202020204" pitchFamily="34" charset="0"/>
              <a:buChar char="•"/>
            </a:pPr>
            <a:endParaRPr lang="cs-CZ" dirty="0">
              <a:latin typeface="Comic Sans MS" panose="030F0702030302020204" pitchFamily="66" charset="0"/>
            </a:endParaRPr>
          </a:p>
          <a:p>
            <a:endParaRPr lang="cs-CZ" dirty="0">
              <a:latin typeface="Comic Sans MS" panose="030F0702030302020204" pitchFamily="66" charset="0"/>
            </a:endParaRPr>
          </a:p>
          <a:p>
            <a:endParaRPr lang="cs-CZ" dirty="0">
              <a:latin typeface="Comic Sans MS" panose="030F0702030302020204" pitchFamily="66" charset="0"/>
            </a:endParaRPr>
          </a:p>
          <a:p>
            <a:pPr marL="285750" indent="-285750">
              <a:buFont typeface="Arial" panose="020B0604020202020204" pitchFamily="34" charset="0"/>
              <a:buChar char="•"/>
            </a:pPr>
            <a:endParaRPr lang="cs-CZ" dirty="0">
              <a:latin typeface="Comic Sans MS" panose="030F0702030302020204" pitchFamily="66" charset="0"/>
            </a:endParaRPr>
          </a:p>
        </p:txBody>
      </p:sp>
      <p:sp>
        <p:nvSpPr>
          <p:cNvPr id="5" name="Šipka: doprava 4">
            <a:extLst>
              <a:ext uri="{FF2B5EF4-FFF2-40B4-BE49-F238E27FC236}">
                <a16:creationId xmlns:a16="http://schemas.microsoft.com/office/drawing/2014/main" id="{BF589DBE-807C-42EA-BA8A-60FCB3F359B8}"/>
              </a:ext>
            </a:extLst>
          </p:cNvPr>
          <p:cNvSpPr/>
          <p:nvPr/>
        </p:nvSpPr>
        <p:spPr>
          <a:xfrm>
            <a:off x="1588543" y="3616119"/>
            <a:ext cx="657726" cy="2182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Nadpis 4">
            <a:extLst>
              <a:ext uri="{FF2B5EF4-FFF2-40B4-BE49-F238E27FC236}">
                <a16:creationId xmlns:a16="http://schemas.microsoft.com/office/drawing/2014/main" id="{FA58C67D-BDA9-4847-BF80-8FC2F0E27016}"/>
              </a:ext>
            </a:extLst>
          </p:cNvPr>
          <p:cNvSpPr txBox="1">
            <a:spLocks/>
          </p:cNvSpPr>
          <p:nvPr/>
        </p:nvSpPr>
        <p:spPr>
          <a:xfrm>
            <a:off x="862033" y="278151"/>
            <a:ext cx="10732655" cy="9239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200" b="1">
                <a:solidFill>
                  <a:srgbClr val="C00000"/>
                </a:solidFill>
                <a:latin typeface="+mn-lt"/>
              </a:rPr>
              <a:t>Kde lze dále využít WES </a:t>
            </a:r>
            <a:endParaRPr lang="cs-CZ" sz="3200" b="1" dirty="0">
              <a:solidFill>
                <a:srgbClr val="C00000"/>
              </a:solidFill>
              <a:latin typeface="+mn-lt"/>
            </a:endParaRPr>
          </a:p>
        </p:txBody>
      </p:sp>
      <p:pic>
        <p:nvPicPr>
          <p:cNvPr id="7" name="Obrázek 6">
            <a:extLst>
              <a:ext uri="{FF2B5EF4-FFF2-40B4-BE49-F238E27FC236}">
                <a16:creationId xmlns:a16="http://schemas.microsoft.com/office/drawing/2014/main" id="{8584F2C9-B67D-42E4-8B28-3FED090EB5E8}"/>
              </a:ext>
            </a:extLst>
          </p:cNvPr>
          <p:cNvPicPr>
            <a:picLocks noChangeAspect="1"/>
          </p:cNvPicPr>
          <p:nvPr/>
        </p:nvPicPr>
        <p:blipFill>
          <a:blip r:embed="rId3"/>
          <a:stretch>
            <a:fillRect/>
          </a:stretch>
        </p:blipFill>
        <p:spPr>
          <a:xfrm>
            <a:off x="2418996" y="3429000"/>
            <a:ext cx="1414477" cy="781540"/>
          </a:xfrm>
          <a:prstGeom prst="rect">
            <a:avLst/>
          </a:prstGeom>
        </p:spPr>
      </p:pic>
      <p:sp>
        <p:nvSpPr>
          <p:cNvPr id="8" name="Rectangle 4">
            <a:extLst>
              <a:ext uri="{FF2B5EF4-FFF2-40B4-BE49-F238E27FC236}">
                <a16:creationId xmlns:a16="http://schemas.microsoft.com/office/drawing/2014/main" id="{FCED6376-E5A4-4BF9-B73D-A021C68A6264}"/>
              </a:ext>
            </a:extLst>
          </p:cNvPr>
          <p:cNvSpPr/>
          <p:nvPr/>
        </p:nvSpPr>
        <p:spPr>
          <a:xfrm>
            <a:off x="3833473" y="3555983"/>
            <a:ext cx="7368200" cy="338554"/>
          </a:xfrm>
          <a:prstGeom prst="rect">
            <a:avLst/>
          </a:prstGeom>
        </p:spPr>
        <p:txBody>
          <a:bodyPr wrap="square">
            <a:spAutoFit/>
          </a:bodyPr>
          <a:lstStyle/>
          <a:p>
            <a:pPr marL="285750" indent="-285750" algn="l">
              <a:buFontTx/>
              <a:buChar char="-"/>
            </a:pPr>
            <a:r>
              <a:rPr lang="cs-CZ" sz="1600">
                <a:solidFill>
                  <a:srgbClr val="C00000"/>
                </a:solidFill>
                <a:latin typeface="Comic Sans MS" panose="030F0702030302020204" pitchFamily="66" charset="0"/>
              </a:rPr>
              <a:t>projekt v letech 2022 – 2025 (ÚHKT / IHOK FNB / ÚLGG MU)</a:t>
            </a:r>
            <a:endParaRPr lang="cs-CZ" sz="16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851493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4">
            <a:extLst>
              <a:ext uri="{FF2B5EF4-FFF2-40B4-BE49-F238E27FC236}">
                <a16:creationId xmlns:a16="http://schemas.microsoft.com/office/drawing/2014/main" id="{56B7A3E6-A1EF-48E9-B2AB-AD101F9C48E6}"/>
              </a:ext>
            </a:extLst>
          </p:cNvPr>
          <p:cNvSpPr txBox="1">
            <a:spLocks/>
          </p:cNvSpPr>
          <p:nvPr/>
        </p:nvSpPr>
        <p:spPr>
          <a:xfrm>
            <a:off x="729672" y="2322357"/>
            <a:ext cx="10732655" cy="9239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600" b="1">
                <a:solidFill>
                  <a:srgbClr val="C00000"/>
                </a:solidFill>
                <a:latin typeface="+mn-lt"/>
              </a:rPr>
              <a:t>4. Celogenomové sekvenování </a:t>
            </a:r>
            <a:endParaRPr lang="cs-CZ" sz="3600" b="1" dirty="0">
              <a:solidFill>
                <a:srgbClr val="C00000"/>
              </a:solidFill>
              <a:latin typeface="+mn-lt"/>
            </a:endParaRPr>
          </a:p>
        </p:txBody>
      </p:sp>
    </p:spTree>
    <p:extLst>
      <p:ext uri="{BB962C8B-B14F-4D97-AF65-F5344CB8AC3E}">
        <p14:creationId xmlns:p14="http://schemas.microsoft.com/office/powerpoint/2010/main" val="3251154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Vývojový diagram: ruční vstup 73">
            <a:extLst>
              <a:ext uri="{FF2B5EF4-FFF2-40B4-BE49-F238E27FC236}">
                <a16:creationId xmlns:a16="http://schemas.microsoft.com/office/drawing/2014/main" id="{A94CF416-1AE8-00B3-B5CD-BBBE54A92470}"/>
              </a:ext>
            </a:extLst>
          </p:cNvPr>
          <p:cNvSpPr/>
          <p:nvPr/>
        </p:nvSpPr>
        <p:spPr>
          <a:xfrm>
            <a:off x="22577" y="1235782"/>
            <a:ext cx="12199268" cy="56898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385"/>
              <a:gd name="connsiteY0" fmla="*/ 2000 h 19393"/>
              <a:gd name="connsiteX1" fmla="*/ 10000 w 11385"/>
              <a:gd name="connsiteY1" fmla="*/ 0 h 19393"/>
              <a:gd name="connsiteX2" fmla="*/ 11385 w 11385"/>
              <a:gd name="connsiteY2" fmla="*/ 19393 h 19393"/>
              <a:gd name="connsiteX3" fmla="*/ 0 w 11385"/>
              <a:gd name="connsiteY3" fmla="*/ 10000 h 19393"/>
              <a:gd name="connsiteX4" fmla="*/ 0 w 11385"/>
              <a:gd name="connsiteY4" fmla="*/ 2000 h 19393"/>
              <a:gd name="connsiteX0" fmla="*/ 0 w 11385"/>
              <a:gd name="connsiteY0" fmla="*/ 2000 h 19393"/>
              <a:gd name="connsiteX1" fmla="*/ 10000 w 11385"/>
              <a:gd name="connsiteY1" fmla="*/ 0 h 19393"/>
              <a:gd name="connsiteX2" fmla="*/ 11385 w 11385"/>
              <a:gd name="connsiteY2" fmla="*/ 19393 h 19393"/>
              <a:gd name="connsiteX3" fmla="*/ 0 w 11385"/>
              <a:gd name="connsiteY3" fmla="*/ 10000 h 19393"/>
              <a:gd name="connsiteX4" fmla="*/ 0 w 11385"/>
              <a:gd name="connsiteY4" fmla="*/ 2000 h 19393"/>
              <a:gd name="connsiteX0" fmla="*/ 0 w 11385"/>
              <a:gd name="connsiteY0" fmla="*/ 3578 h 20971"/>
              <a:gd name="connsiteX1" fmla="*/ 11346 w 11385"/>
              <a:gd name="connsiteY1" fmla="*/ 0 h 20971"/>
              <a:gd name="connsiteX2" fmla="*/ 11385 w 11385"/>
              <a:gd name="connsiteY2" fmla="*/ 20971 h 20971"/>
              <a:gd name="connsiteX3" fmla="*/ 0 w 11385"/>
              <a:gd name="connsiteY3" fmla="*/ 11578 h 20971"/>
              <a:gd name="connsiteX4" fmla="*/ 0 w 11385"/>
              <a:gd name="connsiteY4" fmla="*/ 3578 h 20971"/>
              <a:gd name="connsiteX0" fmla="*/ 0 w 13336"/>
              <a:gd name="connsiteY0" fmla="*/ 3578 h 20995"/>
              <a:gd name="connsiteX1" fmla="*/ 11346 w 13336"/>
              <a:gd name="connsiteY1" fmla="*/ 0 h 20995"/>
              <a:gd name="connsiteX2" fmla="*/ 13336 w 13336"/>
              <a:gd name="connsiteY2" fmla="*/ 9545 h 20995"/>
              <a:gd name="connsiteX3" fmla="*/ 11385 w 13336"/>
              <a:gd name="connsiteY3" fmla="*/ 20971 h 20995"/>
              <a:gd name="connsiteX4" fmla="*/ 0 w 13336"/>
              <a:gd name="connsiteY4" fmla="*/ 11578 h 20995"/>
              <a:gd name="connsiteX5" fmla="*/ 0 w 13336"/>
              <a:gd name="connsiteY5" fmla="*/ 3578 h 20995"/>
              <a:gd name="connsiteX0" fmla="*/ 0 w 12189"/>
              <a:gd name="connsiteY0" fmla="*/ 3578 h 20995"/>
              <a:gd name="connsiteX1" fmla="*/ 11346 w 12189"/>
              <a:gd name="connsiteY1" fmla="*/ 0 h 20995"/>
              <a:gd name="connsiteX2" fmla="*/ 11288 w 12189"/>
              <a:gd name="connsiteY2" fmla="*/ 9395 h 20995"/>
              <a:gd name="connsiteX3" fmla="*/ 11385 w 12189"/>
              <a:gd name="connsiteY3" fmla="*/ 20971 h 20995"/>
              <a:gd name="connsiteX4" fmla="*/ 0 w 12189"/>
              <a:gd name="connsiteY4" fmla="*/ 11578 h 20995"/>
              <a:gd name="connsiteX5" fmla="*/ 0 w 12189"/>
              <a:gd name="connsiteY5" fmla="*/ 3578 h 20995"/>
              <a:gd name="connsiteX0" fmla="*/ 0 w 12189"/>
              <a:gd name="connsiteY0" fmla="*/ 3578 h 20995"/>
              <a:gd name="connsiteX1" fmla="*/ 11346 w 12189"/>
              <a:gd name="connsiteY1" fmla="*/ 0 h 20995"/>
              <a:gd name="connsiteX2" fmla="*/ 11288 w 12189"/>
              <a:gd name="connsiteY2" fmla="*/ 9395 h 20995"/>
              <a:gd name="connsiteX3" fmla="*/ 11385 w 12189"/>
              <a:gd name="connsiteY3" fmla="*/ 20971 h 20995"/>
              <a:gd name="connsiteX4" fmla="*/ 0 w 12189"/>
              <a:gd name="connsiteY4" fmla="*/ 11578 h 20995"/>
              <a:gd name="connsiteX5" fmla="*/ 0 w 12189"/>
              <a:gd name="connsiteY5" fmla="*/ 3578 h 20995"/>
              <a:gd name="connsiteX0" fmla="*/ 0 w 12786"/>
              <a:gd name="connsiteY0" fmla="*/ 3578 h 20971"/>
              <a:gd name="connsiteX1" fmla="*/ 11346 w 12786"/>
              <a:gd name="connsiteY1" fmla="*/ 0 h 20971"/>
              <a:gd name="connsiteX2" fmla="*/ 11385 w 12786"/>
              <a:gd name="connsiteY2" fmla="*/ 20971 h 20971"/>
              <a:gd name="connsiteX3" fmla="*/ 0 w 12786"/>
              <a:gd name="connsiteY3" fmla="*/ 11578 h 20971"/>
              <a:gd name="connsiteX4" fmla="*/ 0 w 12786"/>
              <a:gd name="connsiteY4" fmla="*/ 3578 h 20971"/>
              <a:gd name="connsiteX0" fmla="*/ 0 w 12786"/>
              <a:gd name="connsiteY0" fmla="*/ 4519 h 21912"/>
              <a:gd name="connsiteX1" fmla="*/ 11346 w 12786"/>
              <a:gd name="connsiteY1" fmla="*/ 941 h 21912"/>
              <a:gd name="connsiteX2" fmla="*/ 11385 w 12786"/>
              <a:gd name="connsiteY2" fmla="*/ 21912 h 21912"/>
              <a:gd name="connsiteX3" fmla="*/ 0 w 12786"/>
              <a:gd name="connsiteY3" fmla="*/ 12519 h 21912"/>
              <a:gd name="connsiteX4" fmla="*/ 0 w 12786"/>
              <a:gd name="connsiteY4" fmla="*/ 4519 h 21912"/>
              <a:gd name="connsiteX0" fmla="*/ 0 w 12786"/>
              <a:gd name="connsiteY0" fmla="*/ 4519 h 21912"/>
              <a:gd name="connsiteX1" fmla="*/ 11346 w 12786"/>
              <a:gd name="connsiteY1" fmla="*/ 941 h 21912"/>
              <a:gd name="connsiteX2" fmla="*/ 11385 w 12786"/>
              <a:gd name="connsiteY2" fmla="*/ 21912 h 21912"/>
              <a:gd name="connsiteX3" fmla="*/ 0 w 12786"/>
              <a:gd name="connsiteY3" fmla="*/ 12519 h 21912"/>
              <a:gd name="connsiteX4" fmla="*/ 0 w 12786"/>
              <a:gd name="connsiteY4" fmla="*/ 4519 h 21912"/>
              <a:gd name="connsiteX0" fmla="*/ 0 w 12786"/>
              <a:gd name="connsiteY0" fmla="*/ 3578 h 20971"/>
              <a:gd name="connsiteX1" fmla="*/ 11346 w 12786"/>
              <a:gd name="connsiteY1" fmla="*/ 0 h 20971"/>
              <a:gd name="connsiteX2" fmla="*/ 11385 w 12786"/>
              <a:gd name="connsiteY2" fmla="*/ 20971 h 20971"/>
              <a:gd name="connsiteX3" fmla="*/ 0 w 12786"/>
              <a:gd name="connsiteY3" fmla="*/ 11578 h 20971"/>
              <a:gd name="connsiteX4" fmla="*/ 0 w 12786"/>
              <a:gd name="connsiteY4" fmla="*/ 3578 h 20971"/>
              <a:gd name="connsiteX0" fmla="*/ 0 w 12195"/>
              <a:gd name="connsiteY0" fmla="*/ 3578 h 20971"/>
              <a:gd name="connsiteX1" fmla="*/ 11346 w 12195"/>
              <a:gd name="connsiteY1" fmla="*/ 0 h 20971"/>
              <a:gd name="connsiteX2" fmla="*/ 11385 w 12195"/>
              <a:gd name="connsiteY2" fmla="*/ 20971 h 20971"/>
              <a:gd name="connsiteX3" fmla="*/ 0 w 12195"/>
              <a:gd name="connsiteY3" fmla="*/ 11578 h 20971"/>
              <a:gd name="connsiteX4" fmla="*/ 0 w 12195"/>
              <a:gd name="connsiteY4" fmla="*/ 3578 h 20971"/>
              <a:gd name="connsiteX0" fmla="*/ 0 w 11385"/>
              <a:gd name="connsiteY0" fmla="*/ 3578 h 20971"/>
              <a:gd name="connsiteX1" fmla="*/ 11346 w 11385"/>
              <a:gd name="connsiteY1" fmla="*/ 0 h 20971"/>
              <a:gd name="connsiteX2" fmla="*/ 11385 w 11385"/>
              <a:gd name="connsiteY2" fmla="*/ 20971 h 20971"/>
              <a:gd name="connsiteX3" fmla="*/ 0 w 11385"/>
              <a:gd name="connsiteY3" fmla="*/ 11578 h 20971"/>
              <a:gd name="connsiteX4" fmla="*/ 0 w 11385"/>
              <a:gd name="connsiteY4" fmla="*/ 3578 h 20971"/>
              <a:gd name="connsiteX0" fmla="*/ 0 w 11385"/>
              <a:gd name="connsiteY0" fmla="*/ 3578 h 20971"/>
              <a:gd name="connsiteX1" fmla="*/ 11346 w 11385"/>
              <a:gd name="connsiteY1" fmla="*/ 0 h 20971"/>
              <a:gd name="connsiteX2" fmla="*/ 11385 w 11385"/>
              <a:gd name="connsiteY2" fmla="*/ 20971 h 20971"/>
              <a:gd name="connsiteX3" fmla="*/ 0 w 11385"/>
              <a:gd name="connsiteY3" fmla="*/ 11578 h 20971"/>
              <a:gd name="connsiteX4" fmla="*/ 0 w 11385"/>
              <a:gd name="connsiteY4" fmla="*/ 3578 h 20971"/>
              <a:gd name="connsiteX0" fmla="*/ 0 w 11385"/>
              <a:gd name="connsiteY0" fmla="*/ 3578 h 20971"/>
              <a:gd name="connsiteX1" fmla="*/ 11346 w 11385"/>
              <a:gd name="connsiteY1" fmla="*/ 0 h 20971"/>
              <a:gd name="connsiteX2" fmla="*/ 11385 w 11385"/>
              <a:gd name="connsiteY2" fmla="*/ 20971 h 20971"/>
              <a:gd name="connsiteX3" fmla="*/ 0 w 11385"/>
              <a:gd name="connsiteY3" fmla="*/ 11578 h 20971"/>
              <a:gd name="connsiteX4" fmla="*/ 0 w 11385"/>
              <a:gd name="connsiteY4" fmla="*/ 3578 h 20971"/>
              <a:gd name="connsiteX0" fmla="*/ 0 w 11385"/>
              <a:gd name="connsiteY0" fmla="*/ 3578 h 20971"/>
              <a:gd name="connsiteX1" fmla="*/ 11346 w 11385"/>
              <a:gd name="connsiteY1" fmla="*/ 0 h 20971"/>
              <a:gd name="connsiteX2" fmla="*/ 11385 w 11385"/>
              <a:gd name="connsiteY2" fmla="*/ 20971 h 20971"/>
              <a:gd name="connsiteX3" fmla="*/ 0 w 11385"/>
              <a:gd name="connsiteY3" fmla="*/ 11578 h 20971"/>
              <a:gd name="connsiteX4" fmla="*/ 0 w 11385"/>
              <a:gd name="connsiteY4" fmla="*/ 3578 h 20971"/>
              <a:gd name="connsiteX0" fmla="*/ 0 w 11385"/>
              <a:gd name="connsiteY0" fmla="*/ 4603 h 21996"/>
              <a:gd name="connsiteX1" fmla="*/ 5766 w 11385"/>
              <a:gd name="connsiteY1" fmla="*/ 3507 h 21996"/>
              <a:gd name="connsiteX2" fmla="*/ 11346 w 11385"/>
              <a:gd name="connsiteY2" fmla="*/ 1025 h 21996"/>
              <a:gd name="connsiteX3" fmla="*/ 11385 w 11385"/>
              <a:gd name="connsiteY3" fmla="*/ 21996 h 21996"/>
              <a:gd name="connsiteX4" fmla="*/ 0 w 11385"/>
              <a:gd name="connsiteY4" fmla="*/ 12603 h 21996"/>
              <a:gd name="connsiteX5" fmla="*/ 0 w 11385"/>
              <a:gd name="connsiteY5" fmla="*/ 4603 h 21996"/>
              <a:gd name="connsiteX0" fmla="*/ 0 w 11385"/>
              <a:gd name="connsiteY0" fmla="*/ 4659 h 22052"/>
              <a:gd name="connsiteX1" fmla="*/ 5298 w 11385"/>
              <a:gd name="connsiteY1" fmla="*/ 3187 h 22052"/>
              <a:gd name="connsiteX2" fmla="*/ 11346 w 11385"/>
              <a:gd name="connsiteY2" fmla="*/ 1081 h 22052"/>
              <a:gd name="connsiteX3" fmla="*/ 11385 w 11385"/>
              <a:gd name="connsiteY3" fmla="*/ 22052 h 22052"/>
              <a:gd name="connsiteX4" fmla="*/ 0 w 11385"/>
              <a:gd name="connsiteY4" fmla="*/ 12659 h 22052"/>
              <a:gd name="connsiteX5" fmla="*/ 0 w 11385"/>
              <a:gd name="connsiteY5" fmla="*/ 4659 h 22052"/>
              <a:gd name="connsiteX0" fmla="*/ 0 w 11385"/>
              <a:gd name="connsiteY0" fmla="*/ 4659 h 22052"/>
              <a:gd name="connsiteX1" fmla="*/ 5298 w 11385"/>
              <a:gd name="connsiteY1" fmla="*/ 3187 h 22052"/>
              <a:gd name="connsiteX2" fmla="*/ 11346 w 11385"/>
              <a:gd name="connsiteY2" fmla="*/ 1081 h 22052"/>
              <a:gd name="connsiteX3" fmla="*/ 11385 w 11385"/>
              <a:gd name="connsiteY3" fmla="*/ 22052 h 22052"/>
              <a:gd name="connsiteX4" fmla="*/ 5786 w 11385"/>
              <a:gd name="connsiteY4" fmla="*/ 15511 h 22052"/>
              <a:gd name="connsiteX5" fmla="*/ 0 w 11385"/>
              <a:gd name="connsiteY5" fmla="*/ 12659 h 22052"/>
              <a:gd name="connsiteX6" fmla="*/ 0 w 11385"/>
              <a:gd name="connsiteY6" fmla="*/ 4659 h 22052"/>
              <a:gd name="connsiteX0" fmla="*/ 0 w 11385"/>
              <a:gd name="connsiteY0" fmla="*/ 5284 h 22677"/>
              <a:gd name="connsiteX1" fmla="*/ 5298 w 11385"/>
              <a:gd name="connsiteY1" fmla="*/ 3812 h 22677"/>
              <a:gd name="connsiteX2" fmla="*/ 8224 w 11385"/>
              <a:gd name="connsiteY2" fmla="*/ 1708 h 22677"/>
              <a:gd name="connsiteX3" fmla="*/ 11346 w 11385"/>
              <a:gd name="connsiteY3" fmla="*/ 1706 h 22677"/>
              <a:gd name="connsiteX4" fmla="*/ 11385 w 11385"/>
              <a:gd name="connsiteY4" fmla="*/ 22677 h 22677"/>
              <a:gd name="connsiteX5" fmla="*/ 5786 w 11385"/>
              <a:gd name="connsiteY5" fmla="*/ 16136 h 22677"/>
              <a:gd name="connsiteX6" fmla="*/ 0 w 11385"/>
              <a:gd name="connsiteY6" fmla="*/ 13284 h 22677"/>
              <a:gd name="connsiteX7" fmla="*/ 0 w 11385"/>
              <a:gd name="connsiteY7" fmla="*/ 5284 h 22677"/>
              <a:gd name="connsiteX0" fmla="*/ 0 w 11385"/>
              <a:gd name="connsiteY0" fmla="*/ 4660 h 22053"/>
              <a:gd name="connsiteX1" fmla="*/ 5298 w 11385"/>
              <a:gd name="connsiteY1" fmla="*/ 3188 h 22053"/>
              <a:gd name="connsiteX2" fmla="*/ 11346 w 11385"/>
              <a:gd name="connsiteY2" fmla="*/ 1082 h 22053"/>
              <a:gd name="connsiteX3" fmla="*/ 11385 w 11385"/>
              <a:gd name="connsiteY3" fmla="*/ 22053 h 22053"/>
              <a:gd name="connsiteX4" fmla="*/ 5786 w 11385"/>
              <a:gd name="connsiteY4" fmla="*/ 15512 h 22053"/>
              <a:gd name="connsiteX5" fmla="*/ 0 w 11385"/>
              <a:gd name="connsiteY5" fmla="*/ 12660 h 22053"/>
              <a:gd name="connsiteX6" fmla="*/ 0 w 11385"/>
              <a:gd name="connsiteY6" fmla="*/ 4660 h 22053"/>
              <a:gd name="connsiteX0" fmla="*/ 0 w 11390"/>
              <a:gd name="connsiteY0" fmla="*/ 2164 h 19557"/>
              <a:gd name="connsiteX1" fmla="*/ 5298 w 11390"/>
              <a:gd name="connsiteY1" fmla="*/ 692 h 19557"/>
              <a:gd name="connsiteX2" fmla="*/ 11385 w 11390"/>
              <a:gd name="connsiteY2" fmla="*/ 2118 h 19557"/>
              <a:gd name="connsiteX3" fmla="*/ 11385 w 11390"/>
              <a:gd name="connsiteY3" fmla="*/ 19557 h 19557"/>
              <a:gd name="connsiteX4" fmla="*/ 5786 w 11390"/>
              <a:gd name="connsiteY4" fmla="*/ 13016 h 19557"/>
              <a:gd name="connsiteX5" fmla="*/ 0 w 11390"/>
              <a:gd name="connsiteY5" fmla="*/ 10164 h 19557"/>
              <a:gd name="connsiteX6" fmla="*/ 0 w 11390"/>
              <a:gd name="connsiteY6" fmla="*/ 2164 h 19557"/>
              <a:gd name="connsiteX0" fmla="*/ 0 w 11390"/>
              <a:gd name="connsiteY0" fmla="*/ 1670 h 19063"/>
              <a:gd name="connsiteX1" fmla="*/ 11385 w 11390"/>
              <a:gd name="connsiteY1" fmla="*/ 1624 h 19063"/>
              <a:gd name="connsiteX2" fmla="*/ 11385 w 11390"/>
              <a:gd name="connsiteY2" fmla="*/ 19063 h 19063"/>
              <a:gd name="connsiteX3" fmla="*/ 5786 w 11390"/>
              <a:gd name="connsiteY3" fmla="*/ 12522 h 19063"/>
              <a:gd name="connsiteX4" fmla="*/ 0 w 11390"/>
              <a:gd name="connsiteY4" fmla="*/ 9670 h 19063"/>
              <a:gd name="connsiteX5" fmla="*/ 0 w 11390"/>
              <a:gd name="connsiteY5" fmla="*/ 1670 h 19063"/>
              <a:gd name="connsiteX0" fmla="*/ 0 w 11390"/>
              <a:gd name="connsiteY0" fmla="*/ 1670 h 19216"/>
              <a:gd name="connsiteX1" fmla="*/ 11385 w 11390"/>
              <a:gd name="connsiteY1" fmla="*/ 1624 h 19216"/>
              <a:gd name="connsiteX2" fmla="*/ 11385 w 11390"/>
              <a:gd name="connsiteY2" fmla="*/ 19063 h 19216"/>
              <a:gd name="connsiteX3" fmla="*/ 0 w 11390"/>
              <a:gd name="connsiteY3" fmla="*/ 9670 h 19216"/>
              <a:gd name="connsiteX4" fmla="*/ 0 w 11390"/>
              <a:gd name="connsiteY4" fmla="*/ 1670 h 19216"/>
              <a:gd name="connsiteX0" fmla="*/ 0 w 11390"/>
              <a:gd name="connsiteY0" fmla="*/ 1670 h 19573"/>
              <a:gd name="connsiteX1" fmla="*/ 11385 w 11390"/>
              <a:gd name="connsiteY1" fmla="*/ 1624 h 19573"/>
              <a:gd name="connsiteX2" fmla="*/ 11385 w 11390"/>
              <a:gd name="connsiteY2" fmla="*/ 19063 h 19573"/>
              <a:gd name="connsiteX3" fmla="*/ 6079 w 11390"/>
              <a:gd name="connsiteY3" fmla="*/ 13123 h 19573"/>
              <a:gd name="connsiteX4" fmla="*/ 0 w 11390"/>
              <a:gd name="connsiteY4" fmla="*/ 9670 h 19573"/>
              <a:gd name="connsiteX5" fmla="*/ 0 w 11390"/>
              <a:gd name="connsiteY5" fmla="*/ 1670 h 19573"/>
              <a:gd name="connsiteX0" fmla="*/ 0 w 11390"/>
              <a:gd name="connsiteY0" fmla="*/ 1670 h 19573"/>
              <a:gd name="connsiteX1" fmla="*/ 11385 w 11390"/>
              <a:gd name="connsiteY1" fmla="*/ 1624 h 19573"/>
              <a:gd name="connsiteX2" fmla="*/ 11385 w 11390"/>
              <a:gd name="connsiteY2" fmla="*/ 19063 h 19573"/>
              <a:gd name="connsiteX3" fmla="*/ 6079 w 11390"/>
              <a:gd name="connsiteY3" fmla="*/ 13123 h 19573"/>
              <a:gd name="connsiteX4" fmla="*/ 0 w 11390"/>
              <a:gd name="connsiteY4" fmla="*/ 9670 h 19573"/>
              <a:gd name="connsiteX5" fmla="*/ 0 w 11390"/>
              <a:gd name="connsiteY5" fmla="*/ 1670 h 19573"/>
              <a:gd name="connsiteX0" fmla="*/ 0 w 11390"/>
              <a:gd name="connsiteY0" fmla="*/ 1670 h 19488"/>
              <a:gd name="connsiteX1" fmla="*/ 11385 w 11390"/>
              <a:gd name="connsiteY1" fmla="*/ 1624 h 19488"/>
              <a:gd name="connsiteX2" fmla="*/ 11385 w 11390"/>
              <a:gd name="connsiteY2" fmla="*/ 19063 h 19488"/>
              <a:gd name="connsiteX3" fmla="*/ 3387 w 11390"/>
              <a:gd name="connsiteY3" fmla="*/ 11395 h 19488"/>
              <a:gd name="connsiteX4" fmla="*/ 0 w 11390"/>
              <a:gd name="connsiteY4" fmla="*/ 9670 h 19488"/>
              <a:gd name="connsiteX5" fmla="*/ 0 w 11390"/>
              <a:gd name="connsiteY5" fmla="*/ 1670 h 19488"/>
              <a:gd name="connsiteX0" fmla="*/ 0 w 11390"/>
              <a:gd name="connsiteY0" fmla="*/ 1670 h 19488"/>
              <a:gd name="connsiteX1" fmla="*/ 11385 w 11390"/>
              <a:gd name="connsiteY1" fmla="*/ 1624 h 19488"/>
              <a:gd name="connsiteX2" fmla="*/ 11385 w 11390"/>
              <a:gd name="connsiteY2" fmla="*/ 19063 h 19488"/>
              <a:gd name="connsiteX3" fmla="*/ 3387 w 11390"/>
              <a:gd name="connsiteY3" fmla="*/ 11395 h 19488"/>
              <a:gd name="connsiteX4" fmla="*/ 0 w 11390"/>
              <a:gd name="connsiteY4" fmla="*/ 9670 h 19488"/>
              <a:gd name="connsiteX5" fmla="*/ 0 w 11390"/>
              <a:gd name="connsiteY5" fmla="*/ 1670 h 19488"/>
              <a:gd name="connsiteX0" fmla="*/ 0 w 11390"/>
              <a:gd name="connsiteY0" fmla="*/ 1670 h 19488"/>
              <a:gd name="connsiteX1" fmla="*/ 11385 w 11390"/>
              <a:gd name="connsiteY1" fmla="*/ 1624 h 19488"/>
              <a:gd name="connsiteX2" fmla="*/ 11385 w 11390"/>
              <a:gd name="connsiteY2" fmla="*/ 19063 h 19488"/>
              <a:gd name="connsiteX3" fmla="*/ 3387 w 11390"/>
              <a:gd name="connsiteY3" fmla="*/ 11395 h 19488"/>
              <a:gd name="connsiteX4" fmla="*/ 0 w 11390"/>
              <a:gd name="connsiteY4" fmla="*/ 9670 h 19488"/>
              <a:gd name="connsiteX5" fmla="*/ 0 w 11390"/>
              <a:gd name="connsiteY5" fmla="*/ 1670 h 19488"/>
              <a:gd name="connsiteX0" fmla="*/ 0 w 11390"/>
              <a:gd name="connsiteY0" fmla="*/ 1670 h 19063"/>
              <a:gd name="connsiteX1" fmla="*/ 11385 w 11390"/>
              <a:gd name="connsiteY1" fmla="*/ 1624 h 19063"/>
              <a:gd name="connsiteX2" fmla="*/ 11385 w 11390"/>
              <a:gd name="connsiteY2" fmla="*/ 19063 h 19063"/>
              <a:gd name="connsiteX3" fmla="*/ 3387 w 11390"/>
              <a:gd name="connsiteY3" fmla="*/ 11395 h 19063"/>
              <a:gd name="connsiteX4" fmla="*/ 0 w 11390"/>
              <a:gd name="connsiteY4" fmla="*/ 9670 h 19063"/>
              <a:gd name="connsiteX5" fmla="*/ 0 w 11390"/>
              <a:gd name="connsiteY5" fmla="*/ 1670 h 19063"/>
              <a:gd name="connsiteX0" fmla="*/ 0 w 11390"/>
              <a:gd name="connsiteY0" fmla="*/ 2497 h 19890"/>
              <a:gd name="connsiteX1" fmla="*/ 11385 w 11390"/>
              <a:gd name="connsiteY1" fmla="*/ 1270 h 19890"/>
              <a:gd name="connsiteX2" fmla="*/ 11385 w 11390"/>
              <a:gd name="connsiteY2" fmla="*/ 19890 h 19890"/>
              <a:gd name="connsiteX3" fmla="*/ 3387 w 11390"/>
              <a:gd name="connsiteY3" fmla="*/ 12222 h 19890"/>
              <a:gd name="connsiteX4" fmla="*/ 0 w 11390"/>
              <a:gd name="connsiteY4" fmla="*/ 10497 h 19890"/>
              <a:gd name="connsiteX5" fmla="*/ 0 w 11390"/>
              <a:gd name="connsiteY5" fmla="*/ 2497 h 19890"/>
              <a:gd name="connsiteX0" fmla="*/ 0 w 11390"/>
              <a:gd name="connsiteY0" fmla="*/ 1259 h 18652"/>
              <a:gd name="connsiteX1" fmla="*/ 11385 w 11390"/>
              <a:gd name="connsiteY1" fmla="*/ 32 h 18652"/>
              <a:gd name="connsiteX2" fmla="*/ 11385 w 11390"/>
              <a:gd name="connsiteY2" fmla="*/ 18652 h 18652"/>
              <a:gd name="connsiteX3" fmla="*/ 3387 w 11390"/>
              <a:gd name="connsiteY3" fmla="*/ 10984 h 18652"/>
              <a:gd name="connsiteX4" fmla="*/ 0 w 11390"/>
              <a:gd name="connsiteY4" fmla="*/ 9259 h 18652"/>
              <a:gd name="connsiteX5" fmla="*/ 0 w 11390"/>
              <a:gd name="connsiteY5" fmla="*/ 1259 h 18652"/>
              <a:gd name="connsiteX0" fmla="*/ 0 w 11390"/>
              <a:gd name="connsiteY0" fmla="*/ 1259 h 18652"/>
              <a:gd name="connsiteX1" fmla="*/ 11385 w 11390"/>
              <a:gd name="connsiteY1" fmla="*/ 32 h 18652"/>
              <a:gd name="connsiteX2" fmla="*/ 11385 w 11390"/>
              <a:gd name="connsiteY2" fmla="*/ 18652 h 18652"/>
              <a:gd name="connsiteX3" fmla="*/ 3387 w 11390"/>
              <a:gd name="connsiteY3" fmla="*/ 10984 h 18652"/>
              <a:gd name="connsiteX4" fmla="*/ 0 w 11390"/>
              <a:gd name="connsiteY4" fmla="*/ 9259 h 18652"/>
              <a:gd name="connsiteX5" fmla="*/ 0 w 11390"/>
              <a:gd name="connsiteY5" fmla="*/ 1259 h 18652"/>
              <a:gd name="connsiteX0" fmla="*/ 0 w 11400"/>
              <a:gd name="connsiteY0" fmla="*/ 1259 h 18652"/>
              <a:gd name="connsiteX1" fmla="*/ 11385 w 11400"/>
              <a:gd name="connsiteY1" fmla="*/ 32 h 18652"/>
              <a:gd name="connsiteX2" fmla="*/ 11385 w 11400"/>
              <a:gd name="connsiteY2" fmla="*/ 18652 h 18652"/>
              <a:gd name="connsiteX3" fmla="*/ 3387 w 11400"/>
              <a:gd name="connsiteY3" fmla="*/ 10984 h 18652"/>
              <a:gd name="connsiteX4" fmla="*/ 0 w 11400"/>
              <a:gd name="connsiteY4" fmla="*/ 9259 h 18652"/>
              <a:gd name="connsiteX5" fmla="*/ 0 w 11400"/>
              <a:gd name="connsiteY5" fmla="*/ 1259 h 18652"/>
              <a:gd name="connsiteX0" fmla="*/ 0 w 11400"/>
              <a:gd name="connsiteY0" fmla="*/ 1259 h 18652"/>
              <a:gd name="connsiteX1" fmla="*/ 11385 w 11400"/>
              <a:gd name="connsiteY1" fmla="*/ 32 h 18652"/>
              <a:gd name="connsiteX2" fmla="*/ 11385 w 11400"/>
              <a:gd name="connsiteY2" fmla="*/ 18652 h 18652"/>
              <a:gd name="connsiteX3" fmla="*/ 3387 w 11400"/>
              <a:gd name="connsiteY3" fmla="*/ 10984 h 18652"/>
              <a:gd name="connsiteX4" fmla="*/ 0 w 11400"/>
              <a:gd name="connsiteY4" fmla="*/ 9259 h 18652"/>
              <a:gd name="connsiteX5" fmla="*/ 0 w 11400"/>
              <a:gd name="connsiteY5" fmla="*/ 1259 h 18652"/>
              <a:gd name="connsiteX0" fmla="*/ 0 w 11416"/>
              <a:gd name="connsiteY0" fmla="*/ 1259 h 18652"/>
              <a:gd name="connsiteX1" fmla="*/ 11407 w 11416"/>
              <a:gd name="connsiteY1" fmla="*/ 32 h 18652"/>
              <a:gd name="connsiteX2" fmla="*/ 11385 w 11416"/>
              <a:gd name="connsiteY2" fmla="*/ 18652 h 18652"/>
              <a:gd name="connsiteX3" fmla="*/ 3387 w 11416"/>
              <a:gd name="connsiteY3" fmla="*/ 10984 h 18652"/>
              <a:gd name="connsiteX4" fmla="*/ 0 w 11416"/>
              <a:gd name="connsiteY4" fmla="*/ 9259 h 18652"/>
              <a:gd name="connsiteX5" fmla="*/ 0 w 11416"/>
              <a:gd name="connsiteY5" fmla="*/ 1259 h 18652"/>
              <a:gd name="connsiteX0" fmla="*/ 0 w 11407"/>
              <a:gd name="connsiteY0" fmla="*/ 1259 h 18652"/>
              <a:gd name="connsiteX1" fmla="*/ 11407 w 11407"/>
              <a:gd name="connsiteY1" fmla="*/ 32 h 18652"/>
              <a:gd name="connsiteX2" fmla="*/ 11385 w 11407"/>
              <a:gd name="connsiteY2" fmla="*/ 18652 h 18652"/>
              <a:gd name="connsiteX3" fmla="*/ 3387 w 11407"/>
              <a:gd name="connsiteY3" fmla="*/ 10984 h 18652"/>
              <a:gd name="connsiteX4" fmla="*/ 0 w 11407"/>
              <a:gd name="connsiteY4" fmla="*/ 9259 h 18652"/>
              <a:gd name="connsiteX5" fmla="*/ 0 w 11407"/>
              <a:gd name="connsiteY5" fmla="*/ 1259 h 18652"/>
              <a:gd name="connsiteX0" fmla="*/ 0 w 11407"/>
              <a:gd name="connsiteY0" fmla="*/ 1259 h 18652"/>
              <a:gd name="connsiteX1" fmla="*/ 11407 w 11407"/>
              <a:gd name="connsiteY1" fmla="*/ 32 h 18652"/>
              <a:gd name="connsiteX2" fmla="*/ 11385 w 11407"/>
              <a:gd name="connsiteY2" fmla="*/ 18652 h 18652"/>
              <a:gd name="connsiteX3" fmla="*/ 3387 w 11407"/>
              <a:gd name="connsiteY3" fmla="*/ 10984 h 18652"/>
              <a:gd name="connsiteX4" fmla="*/ 0 w 11407"/>
              <a:gd name="connsiteY4" fmla="*/ 9259 h 18652"/>
              <a:gd name="connsiteX5" fmla="*/ 0 w 11407"/>
              <a:gd name="connsiteY5" fmla="*/ 1259 h 18652"/>
              <a:gd name="connsiteX0" fmla="*/ 0 w 11416"/>
              <a:gd name="connsiteY0" fmla="*/ 1259 h 18694"/>
              <a:gd name="connsiteX1" fmla="*/ 11407 w 11416"/>
              <a:gd name="connsiteY1" fmla="*/ 32 h 18694"/>
              <a:gd name="connsiteX2" fmla="*/ 11407 w 11416"/>
              <a:gd name="connsiteY2" fmla="*/ 18694 h 18694"/>
              <a:gd name="connsiteX3" fmla="*/ 3387 w 11416"/>
              <a:gd name="connsiteY3" fmla="*/ 10984 h 18694"/>
              <a:gd name="connsiteX4" fmla="*/ 0 w 11416"/>
              <a:gd name="connsiteY4" fmla="*/ 9259 h 18694"/>
              <a:gd name="connsiteX5" fmla="*/ 0 w 11416"/>
              <a:gd name="connsiteY5" fmla="*/ 1259 h 18694"/>
              <a:gd name="connsiteX0" fmla="*/ 0 w 11407"/>
              <a:gd name="connsiteY0" fmla="*/ 1259 h 18694"/>
              <a:gd name="connsiteX1" fmla="*/ 11407 w 11407"/>
              <a:gd name="connsiteY1" fmla="*/ 32 h 18694"/>
              <a:gd name="connsiteX2" fmla="*/ 11407 w 11407"/>
              <a:gd name="connsiteY2" fmla="*/ 18694 h 18694"/>
              <a:gd name="connsiteX3" fmla="*/ 3387 w 11407"/>
              <a:gd name="connsiteY3" fmla="*/ 10984 h 18694"/>
              <a:gd name="connsiteX4" fmla="*/ 0 w 11407"/>
              <a:gd name="connsiteY4" fmla="*/ 9259 h 18694"/>
              <a:gd name="connsiteX5" fmla="*/ 0 w 11407"/>
              <a:gd name="connsiteY5" fmla="*/ 1259 h 18694"/>
              <a:gd name="connsiteX0" fmla="*/ 0 w 11407"/>
              <a:gd name="connsiteY0" fmla="*/ 1259 h 18694"/>
              <a:gd name="connsiteX1" fmla="*/ 11407 w 11407"/>
              <a:gd name="connsiteY1" fmla="*/ 32 h 18694"/>
              <a:gd name="connsiteX2" fmla="*/ 11407 w 11407"/>
              <a:gd name="connsiteY2" fmla="*/ 18694 h 18694"/>
              <a:gd name="connsiteX3" fmla="*/ 3387 w 11407"/>
              <a:gd name="connsiteY3" fmla="*/ 10984 h 18694"/>
              <a:gd name="connsiteX4" fmla="*/ 0 w 11407"/>
              <a:gd name="connsiteY4" fmla="*/ 9259 h 18694"/>
              <a:gd name="connsiteX5" fmla="*/ 0 w 11407"/>
              <a:gd name="connsiteY5" fmla="*/ 1259 h 18694"/>
              <a:gd name="connsiteX0" fmla="*/ 0 w 11407"/>
              <a:gd name="connsiteY0" fmla="*/ 1259 h 46975"/>
              <a:gd name="connsiteX1" fmla="*/ 11407 w 11407"/>
              <a:gd name="connsiteY1" fmla="*/ 32 h 46975"/>
              <a:gd name="connsiteX2" fmla="*/ 6908 w 11407"/>
              <a:gd name="connsiteY2" fmla="*/ 46975 h 46975"/>
              <a:gd name="connsiteX3" fmla="*/ 3387 w 11407"/>
              <a:gd name="connsiteY3" fmla="*/ 10984 h 46975"/>
              <a:gd name="connsiteX4" fmla="*/ 0 w 11407"/>
              <a:gd name="connsiteY4" fmla="*/ 9259 h 46975"/>
              <a:gd name="connsiteX5" fmla="*/ 0 w 11407"/>
              <a:gd name="connsiteY5" fmla="*/ 1259 h 46975"/>
              <a:gd name="connsiteX0" fmla="*/ 0 w 11407"/>
              <a:gd name="connsiteY0" fmla="*/ 1259 h 46975"/>
              <a:gd name="connsiteX1" fmla="*/ 11407 w 11407"/>
              <a:gd name="connsiteY1" fmla="*/ 32 h 46975"/>
              <a:gd name="connsiteX2" fmla="*/ 6908 w 11407"/>
              <a:gd name="connsiteY2" fmla="*/ 46975 h 46975"/>
              <a:gd name="connsiteX3" fmla="*/ 2538 w 11407"/>
              <a:gd name="connsiteY3" fmla="*/ 15887 h 46975"/>
              <a:gd name="connsiteX4" fmla="*/ 0 w 11407"/>
              <a:gd name="connsiteY4" fmla="*/ 9259 h 46975"/>
              <a:gd name="connsiteX5" fmla="*/ 0 w 11407"/>
              <a:gd name="connsiteY5" fmla="*/ 1259 h 46975"/>
              <a:gd name="connsiteX0" fmla="*/ 0 w 11407"/>
              <a:gd name="connsiteY0" fmla="*/ 1259 h 47029"/>
              <a:gd name="connsiteX1" fmla="*/ 11407 w 11407"/>
              <a:gd name="connsiteY1" fmla="*/ 32 h 47029"/>
              <a:gd name="connsiteX2" fmla="*/ 6908 w 11407"/>
              <a:gd name="connsiteY2" fmla="*/ 46975 h 47029"/>
              <a:gd name="connsiteX3" fmla="*/ 0 w 11407"/>
              <a:gd name="connsiteY3" fmla="*/ 9259 h 47029"/>
              <a:gd name="connsiteX4" fmla="*/ 0 w 11407"/>
              <a:gd name="connsiteY4" fmla="*/ 1259 h 47029"/>
              <a:gd name="connsiteX0" fmla="*/ 0 w 11407"/>
              <a:gd name="connsiteY0" fmla="*/ 42 h 45812"/>
              <a:gd name="connsiteX1" fmla="*/ 11407 w 11407"/>
              <a:gd name="connsiteY1" fmla="*/ 30073 h 45812"/>
              <a:gd name="connsiteX2" fmla="*/ 6908 w 11407"/>
              <a:gd name="connsiteY2" fmla="*/ 45758 h 45812"/>
              <a:gd name="connsiteX3" fmla="*/ 0 w 11407"/>
              <a:gd name="connsiteY3" fmla="*/ 8042 h 45812"/>
              <a:gd name="connsiteX4" fmla="*/ 0 w 11407"/>
              <a:gd name="connsiteY4" fmla="*/ 42 h 45812"/>
              <a:gd name="connsiteX0" fmla="*/ 0 w 11407"/>
              <a:gd name="connsiteY0" fmla="*/ 42 h 45758"/>
              <a:gd name="connsiteX1" fmla="*/ 11407 w 11407"/>
              <a:gd name="connsiteY1" fmla="*/ 30073 h 45758"/>
              <a:gd name="connsiteX2" fmla="*/ 6908 w 11407"/>
              <a:gd name="connsiteY2" fmla="*/ 45758 h 45758"/>
              <a:gd name="connsiteX3" fmla="*/ 3259 w 11407"/>
              <a:gd name="connsiteY3" fmla="*/ 20342 h 45758"/>
              <a:gd name="connsiteX4" fmla="*/ 0 w 11407"/>
              <a:gd name="connsiteY4" fmla="*/ 8042 h 45758"/>
              <a:gd name="connsiteX5" fmla="*/ 0 w 11407"/>
              <a:gd name="connsiteY5" fmla="*/ 42 h 45758"/>
              <a:gd name="connsiteX0" fmla="*/ 0 w 11407"/>
              <a:gd name="connsiteY0" fmla="*/ 42 h 45758"/>
              <a:gd name="connsiteX1" fmla="*/ 11407 w 11407"/>
              <a:gd name="connsiteY1" fmla="*/ 30073 h 45758"/>
              <a:gd name="connsiteX2" fmla="*/ 6908 w 11407"/>
              <a:gd name="connsiteY2" fmla="*/ 45758 h 45758"/>
              <a:gd name="connsiteX3" fmla="*/ 3259 w 11407"/>
              <a:gd name="connsiteY3" fmla="*/ 20342 h 45758"/>
              <a:gd name="connsiteX4" fmla="*/ 23 w 11407"/>
              <a:gd name="connsiteY4" fmla="*/ 6554 h 45758"/>
              <a:gd name="connsiteX5" fmla="*/ 0 w 11407"/>
              <a:gd name="connsiteY5" fmla="*/ 42 h 45758"/>
              <a:gd name="connsiteX0" fmla="*/ 0 w 11407"/>
              <a:gd name="connsiteY0" fmla="*/ 42 h 45758"/>
              <a:gd name="connsiteX1" fmla="*/ 11407 w 11407"/>
              <a:gd name="connsiteY1" fmla="*/ 30073 h 45758"/>
              <a:gd name="connsiteX2" fmla="*/ 6908 w 11407"/>
              <a:gd name="connsiteY2" fmla="*/ 45758 h 45758"/>
              <a:gd name="connsiteX3" fmla="*/ 3259 w 11407"/>
              <a:gd name="connsiteY3" fmla="*/ 20342 h 45758"/>
              <a:gd name="connsiteX4" fmla="*/ 23 w 11407"/>
              <a:gd name="connsiteY4" fmla="*/ 6554 h 45758"/>
              <a:gd name="connsiteX5" fmla="*/ 0 w 11407"/>
              <a:gd name="connsiteY5" fmla="*/ 42 h 45758"/>
              <a:gd name="connsiteX0" fmla="*/ 0 w 12388"/>
              <a:gd name="connsiteY0" fmla="*/ 42 h 47505"/>
              <a:gd name="connsiteX1" fmla="*/ 11407 w 12388"/>
              <a:gd name="connsiteY1" fmla="*/ 30073 h 47505"/>
              <a:gd name="connsiteX2" fmla="*/ 11385 w 12388"/>
              <a:gd name="connsiteY2" fmla="*/ 45471 h 47505"/>
              <a:gd name="connsiteX3" fmla="*/ 6908 w 12388"/>
              <a:gd name="connsiteY3" fmla="*/ 45758 h 47505"/>
              <a:gd name="connsiteX4" fmla="*/ 3259 w 12388"/>
              <a:gd name="connsiteY4" fmla="*/ 20342 h 47505"/>
              <a:gd name="connsiteX5" fmla="*/ 23 w 12388"/>
              <a:gd name="connsiteY5" fmla="*/ 6554 h 47505"/>
              <a:gd name="connsiteX6" fmla="*/ 0 w 12388"/>
              <a:gd name="connsiteY6" fmla="*/ 42 h 47505"/>
              <a:gd name="connsiteX0" fmla="*/ 0 w 12388"/>
              <a:gd name="connsiteY0" fmla="*/ 42 h 47505"/>
              <a:gd name="connsiteX1" fmla="*/ 11407 w 12388"/>
              <a:gd name="connsiteY1" fmla="*/ 30073 h 47505"/>
              <a:gd name="connsiteX2" fmla="*/ 11385 w 12388"/>
              <a:gd name="connsiteY2" fmla="*/ 45471 h 47505"/>
              <a:gd name="connsiteX3" fmla="*/ 6908 w 12388"/>
              <a:gd name="connsiteY3" fmla="*/ 45758 h 47505"/>
              <a:gd name="connsiteX4" fmla="*/ 3259 w 12388"/>
              <a:gd name="connsiteY4" fmla="*/ 20342 h 47505"/>
              <a:gd name="connsiteX5" fmla="*/ 23 w 12388"/>
              <a:gd name="connsiteY5" fmla="*/ 6554 h 47505"/>
              <a:gd name="connsiteX6" fmla="*/ 0 w 12388"/>
              <a:gd name="connsiteY6" fmla="*/ 42 h 47505"/>
              <a:gd name="connsiteX0" fmla="*/ 0 w 12205"/>
              <a:gd name="connsiteY0" fmla="*/ 42 h 47505"/>
              <a:gd name="connsiteX1" fmla="*/ 11407 w 12205"/>
              <a:gd name="connsiteY1" fmla="*/ 30073 h 47505"/>
              <a:gd name="connsiteX2" fmla="*/ 11385 w 12205"/>
              <a:gd name="connsiteY2" fmla="*/ 45471 h 47505"/>
              <a:gd name="connsiteX3" fmla="*/ 6908 w 12205"/>
              <a:gd name="connsiteY3" fmla="*/ 45758 h 47505"/>
              <a:gd name="connsiteX4" fmla="*/ 3259 w 12205"/>
              <a:gd name="connsiteY4" fmla="*/ 20342 h 47505"/>
              <a:gd name="connsiteX5" fmla="*/ 23 w 12205"/>
              <a:gd name="connsiteY5" fmla="*/ 6554 h 47505"/>
              <a:gd name="connsiteX6" fmla="*/ 0 w 12205"/>
              <a:gd name="connsiteY6" fmla="*/ 42 h 47505"/>
              <a:gd name="connsiteX0" fmla="*/ 0 w 12205"/>
              <a:gd name="connsiteY0" fmla="*/ 42 h 46835"/>
              <a:gd name="connsiteX1" fmla="*/ 11407 w 12205"/>
              <a:gd name="connsiteY1" fmla="*/ 30073 h 46835"/>
              <a:gd name="connsiteX2" fmla="*/ 11385 w 12205"/>
              <a:gd name="connsiteY2" fmla="*/ 45471 h 46835"/>
              <a:gd name="connsiteX3" fmla="*/ 6908 w 12205"/>
              <a:gd name="connsiteY3" fmla="*/ 45758 h 46835"/>
              <a:gd name="connsiteX4" fmla="*/ 3259 w 12205"/>
              <a:gd name="connsiteY4" fmla="*/ 20342 h 46835"/>
              <a:gd name="connsiteX5" fmla="*/ 23 w 12205"/>
              <a:gd name="connsiteY5" fmla="*/ 6554 h 46835"/>
              <a:gd name="connsiteX6" fmla="*/ 0 w 12205"/>
              <a:gd name="connsiteY6" fmla="*/ 42 h 46835"/>
              <a:gd name="connsiteX0" fmla="*/ 0 w 12205"/>
              <a:gd name="connsiteY0" fmla="*/ 42 h 45758"/>
              <a:gd name="connsiteX1" fmla="*/ 11407 w 12205"/>
              <a:gd name="connsiteY1" fmla="*/ 30073 h 45758"/>
              <a:gd name="connsiteX2" fmla="*/ 11385 w 12205"/>
              <a:gd name="connsiteY2" fmla="*/ 45471 h 45758"/>
              <a:gd name="connsiteX3" fmla="*/ 6908 w 12205"/>
              <a:gd name="connsiteY3" fmla="*/ 45758 h 45758"/>
              <a:gd name="connsiteX4" fmla="*/ 3259 w 12205"/>
              <a:gd name="connsiteY4" fmla="*/ 20342 h 45758"/>
              <a:gd name="connsiteX5" fmla="*/ 23 w 12205"/>
              <a:gd name="connsiteY5" fmla="*/ 6554 h 45758"/>
              <a:gd name="connsiteX6" fmla="*/ 0 w 12205"/>
              <a:gd name="connsiteY6" fmla="*/ 42 h 45758"/>
              <a:gd name="connsiteX0" fmla="*/ 0 w 11410"/>
              <a:gd name="connsiteY0" fmla="*/ 42 h 45758"/>
              <a:gd name="connsiteX1" fmla="*/ 11407 w 11410"/>
              <a:gd name="connsiteY1" fmla="*/ 30073 h 45758"/>
              <a:gd name="connsiteX2" fmla="*/ 11385 w 11410"/>
              <a:gd name="connsiteY2" fmla="*/ 45471 h 45758"/>
              <a:gd name="connsiteX3" fmla="*/ 6908 w 11410"/>
              <a:gd name="connsiteY3" fmla="*/ 45758 h 45758"/>
              <a:gd name="connsiteX4" fmla="*/ 3259 w 11410"/>
              <a:gd name="connsiteY4" fmla="*/ 20342 h 45758"/>
              <a:gd name="connsiteX5" fmla="*/ 23 w 11410"/>
              <a:gd name="connsiteY5" fmla="*/ 6554 h 45758"/>
              <a:gd name="connsiteX6" fmla="*/ 0 w 11410"/>
              <a:gd name="connsiteY6" fmla="*/ 42 h 45758"/>
              <a:gd name="connsiteX0" fmla="*/ 0 w 11410"/>
              <a:gd name="connsiteY0" fmla="*/ 42 h 45758"/>
              <a:gd name="connsiteX1" fmla="*/ 11407 w 11410"/>
              <a:gd name="connsiteY1" fmla="*/ 30073 h 45758"/>
              <a:gd name="connsiteX2" fmla="*/ 11385 w 11410"/>
              <a:gd name="connsiteY2" fmla="*/ 45471 h 45758"/>
              <a:gd name="connsiteX3" fmla="*/ 6908 w 11410"/>
              <a:gd name="connsiteY3" fmla="*/ 45758 h 45758"/>
              <a:gd name="connsiteX4" fmla="*/ 3786 w 11410"/>
              <a:gd name="connsiteY4" fmla="*/ 19464 h 45758"/>
              <a:gd name="connsiteX5" fmla="*/ 23 w 11410"/>
              <a:gd name="connsiteY5" fmla="*/ 6554 h 45758"/>
              <a:gd name="connsiteX6" fmla="*/ 0 w 11410"/>
              <a:gd name="connsiteY6" fmla="*/ 42 h 45758"/>
              <a:gd name="connsiteX0" fmla="*/ 0 w 11410"/>
              <a:gd name="connsiteY0" fmla="*/ 42 h 45758"/>
              <a:gd name="connsiteX1" fmla="*/ 11407 w 11410"/>
              <a:gd name="connsiteY1" fmla="*/ 30073 h 45758"/>
              <a:gd name="connsiteX2" fmla="*/ 11385 w 11410"/>
              <a:gd name="connsiteY2" fmla="*/ 45471 h 45758"/>
              <a:gd name="connsiteX3" fmla="*/ 6908 w 11410"/>
              <a:gd name="connsiteY3" fmla="*/ 45758 h 45758"/>
              <a:gd name="connsiteX4" fmla="*/ 3809 w 11410"/>
              <a:gd name="connsiteY4" fmla="*/ 19464 h 45758"/>
              <a:gd name="connsiteX5" fmla="*/ 23 w 11410"/>
              <a:gd name="connsiteY5" fmla="*/ 6554 h 45758"/>
              <a:gd name="connsiteX6" fmla="*/ 0 w 11410"/>
              <a:gd name="connsiteY6" fmla="*/ 42 h 45758"/>
              <a:gd name="connsiteX0" fmla="*/ 0 w 11410"/>
              <a:gd name="connsiteY0" fmla="*/ 42 h 45758"/>
              <a:gd name="connsiteX1" fmla="*/ 11407 w 11410"/>
              <a:gd name="connsiteY1" fmla="*/ 30073 h 45758"/>
              <a:gd name="connsiteX2" fmla="*/ 11385 w 11410"/>
              <a:gd name="connsiteY2" fmla="*/ 45471 h 45758"/>
              <a:gd name="connsiteX3" fmla="*/ 7778 w 11410"/>
              <a:gd name="connsiteY3" fmla="*/ 45758 h 45758"/>
              <a:gd name="connsiteX4" fmla="*/ 3809 w 11410"/>
              <a:gd name="connsiteY4" fmla="*/ 19464 h 45758"/>
              <a:gd name="connsiteX5" fmla="*/ 23 w 11410"/>
              <a:gd name="connsiteY5" fmla="*/ 6554 h 45758"/>
              <a:gd name="connsiteX6" fmla="*/ 0 w 11410"/>
              <a:gd name="connsiteY6" fmla="*/ 42 h 45758"/>
              <a:gd name="connsiteX0" fmla="*/ 0 w 11410"/>
              <a:gd name="connsiteY0" fmla="*/ 42 h 45758"/>
              <a:gd name="connsiteX1" fmla="*/ 11407 w 11410"/>
              <a:gd name="connsiteY1" fmla="*/ 30073 h 45758"/>
              <a:gd name="connsiteX2" fmla="*/ 11385 w 11410"/>
              <a:gd name="connsiteY2" fmla="*/ 45471 h 45758"/>
              <a:gd name="connsiteX3" fmla="*/ 7778 w 11410"/>
              <a:gd name="connsiteY3" fmla="*/ 45758 h 45758"/>
              <a:gd name="connsiteX4" fmla="*/ 3809 w 11410"/>
              <a:gd name="connsiteY4" fmla="*/ 19464 h 45758"/>
              <a:gd name="connsiteX5" fmla="*/ 23 w 11410"/>
              <a:gd name="connsiteY5" fmla="*/ 6554 h 45758"/>
              <a:gd name="connsiteX6" fmla="*/ 0 w 11410"/>
              <a:gd name="connsiteY6" fmla="*/ 42 h 45758"/>
              <a:gd name="connsiteX0" fmla="*/ 0 w 11410"/>
              <a:gd name="connsiteY0" fmla="*/ 42 h 45758"/>
              <a:gd name="connsiteX1" fmla="*/ 11407 w 11410"/>
              <a:gd name="connsiteY1" fmla="*/ 30073 h 45758"/>
              <a:gd name="connsiteX2" fmla="*/ 11385 w 11410"/>
              <a:gd name="connsiteY2" fmla="*/ 45471 h 45758"/>
              <a:gd name="connsiteX3" fmla="*/ 7778 w 11410"/>
              <a:gd name="connsiteY3" fmla="*/ 45758 h 45758"/>
              <a:gd name="connsiteX4" fmla="*/ 3809 w 11410"/>
              <a:gd name="connsiteY4" fmla="*/ 19464 h 45758"/>
              <a:gd name="connsiteX5" fmla="*/ 23 w 11410"/>
              <a:gd name="connsiteY5" fmla="*/ 6554 h 45758"/>
              <a:gd name="connsiteX6" fmla="*/ 0 w 11410"/>
              <a:gd name="connsiteY6" fmla="*/ 42 h 45758"/>
              <a:gd name="connsiteX0" fmla="*/ 0 w 11410"/>
              <a:gd name="connsiteY0" fmla="*/ 42 h 45786"/>
              <a:gd name="connsiteX1" fmla="*/ 11407 w 11410"/>
              <a:gd name="connsiteY1" fmla="*/ 30073 h 45786"/>
              <a:gd name="connsiteX2" fmla="*/ 11385 w 11410"/>
              <a:gd name="connsiteY2" fmla="*/ 45471 h 45786"/>
              <a:gd name="connsiteX3" fmla="*/ 7778 w 11410"/>
              <a:gd name="connsiteY3" fmla="*/ 45758 h 45786"/>
              <a:gd name="connsiteX4" fmla="*/ 3809 w 11410"/>
              <a:gd name="connsiteY4" fmla="*/ 19464 h 45786"/>
              <a:gd name="connsiteX5" fmla="*/ 23 w 11410"/>
              <a:gd name="connsiteY5" fmla="*/ 6554 h 45786"/>
              <a:gd name="connsiteX6" fmla="*/ 0 w 11410"/>
              <a:gd name="connsiteY6" fmla="*/ 42 h 45786"/>
              <a:gd name="connsiteX0" fmla="*/ 0 w 11410"/>
              <a:gd name="connsiteY0" fmla="*/ 42 h 45786"/>
              <a:gd name="connsiteX1" fmla="*/ 11407 w 11410"/>
              <a:gd name="connsiteY1" fmla="*/ 30073 h 45786"/>
              <a:gd name="connsiteX2" fmla="*/ 11385 w 11410"/>
              <a:gd name="connsiteY2" fmla="*/ 45471 h 45786"/>
              <a:gd name="connsiteX3" fmla="*/ 7778 w 11410"/>
              <a:gd name="connsiteY3" fmla="*/ 45758 h 45786"/>
              <a:gd name="connsiteX4" fmla="*/ 3809 w 11410"/>
              <a:gd name="connsiteY4" fmla="*/ 19464 h 45786"/>
              <a:gd name="connsiteX5" fmla="*/ 23 w 11410"/>
              <a:gd name="connsiteY5" fmla="*/ 6554 h 45786"/>
              <a:gd name="connsiteX6" fmla="*/ 0 w 11410"/>
              <a:gd name="connsiteY6" fmla="*/ 42 h 45786"/>
              <a:gd name="connsiteX0" fmla="*/ 0 w 11410"/>
              <a:gd name="connsiteY0" fmla="*/ 42 h 46038"/>
              <a:gd name="connsiteX1" fmla="*/ 11407 w 11410"/>
              <a:gd name="connsiteY1" fmla="*/ 30073 h 46038"/>
              <a:gd name="connsiteX2" fmla="*/ 11385 w 11410"/>
              <a:gd name="connsiteY2" fmla="*/ 45910 h 46038"/>
              <a:gd name="connsiteX3" fmla="*/ 7778 w 11410"/>
              <a:gd name="connsiteY3" fmla="*/ 45758 h 46038"/>
              <a:gd name="connsiteX4" fmla="*/ 3809 w 11410"/>
              <a:gd name="connsiteY4" fmla="*/ 19464 h 46038"/>
              <a:gd name="connsiteX5" fmla="*/ 23 w 11410"/>
              <a:gd name="connsiteY5" fmla="*/ 6554 h 46038"/>
              <a:gd name="connsiteX6" fmla="*/ 0 w 11410"/>
              <a:gd name="connsiteY6" fmla="*/ 42 h 46038"/>
              <a:gd name="connsiteX0" fmla="*/ 0 w 11410"/>
              <a:gd name="connsiteY0" fmla="*/ 42 h 45910"/>
              <a:gd name="connsiteX1" fmla="*/ 11407 w 11410"/>
              <a:gd name="connsiteY1" fmla="*/ 30073 h 45910"/>
              <a:gd name="connsiteX2" fmla="*/ 11385 w 11410"/>
              <a:gd name="connsiteY2" fmla="*/ 45910 h 45910"/>
              <a:gd name="connsiteX3" fmla="*/ 7778 w 11410"/>
              <a:gd name="connsiteY3" fmla="*/ 45758 h 45910"/>
              <a:gd name="connsiteX4" fmla="*/ 3809 w 11410"/>
              <a:gd name="connsiteY4" fmla="*/ 19464 h 45910"/>
              <a:gd name="connsiteX5" fmla="*/ 23 w 11410"/>
              <a:gd name="connsiteY5" fmla="*/ 6554 h 45910"/>
              <a:gd name="connsiteX6" fmla="*/ 0 w 11410"/>
              <a:gd name="connsiteY6" fmla="*/ 42 h 45910"/>
              <a:gd name="connsiteX0" fmla="*/ 0 w 11410"/>
              <a:gd name="connsiteY0" fmla="*/ 42 h 45910"/>
              <a:gd name="connsiteX1" fmla="*/ 11407 w 11410"/>
              <a:gd name="connsiteY1" fmla="*/ 30073 h 45910"/>
              <a:gd name="connsiteX2" fmla="*/ 11385 w 11410"/>
              <a:gd name="connsiteY2" fmla="*/ 45910 h 45910"/>
              <a:gd name="connsiteX3" fmla="*/ 8465 w 11410"/>
              <a:gd name="connsiteY3" fmla="*/ 45758 h 45910"/>
              <a:gd name="connsiteX4" fmla="*/ 3809 w 11410"/>
              <a:gd name="connsiteY4" fmla="*/ 19464 h 45910"/>
              <a:gd name="connsiteX5" fmla="*/ 23 w 11410"/>
              <a:gd name="connsiteY5" fmla="*/ 6554 h 45910"/>
              <a:gd name="connsiteX6" fmla="*/ 0 w 11410"/>
              <a:gd name="connsiteY6" fmla="*/ 42 h 45910"/>
              <a:gd name="connsiteX0" fmla="*/ 0 w 11410"/>
              <a:gd name="connsiteY0" fmla="*/ 42 h 45910"/>
              <a:gd name="connsiteX1" fmla="*/ 11407 w 11410"/>
              <a:gd name="connsiteY1" fmla="*/ 30073 h 45910"/>
              <a:gd name="connsiteX2" fmla="*/ 11385 w 11410"/>
              <a:gd name="connsiteY2" fmla="*/ 45910 h 45910"/>
              <a:gd name="connsiteX3" fmla="*/ 8465 w 11410"/>
              <a:gd name="connsiteY3" fmla="*/ 45758 h 45910"/>
              <a:gd name="connsiteX4" fmla="*/ 3809 w 11410"/>
              <a:gd name="connsiteY4" fmla="*/ 19464 h 45910"/>
              <a:gd name="connsiteX5" fmla="*/ 23 w 11410"/>
              <a:gd name="connsiteY5" fmla="*/ 6554 h 45910"/>
              <a:gd name="connsiteX6" fmla="*/ 0 w 11410"/>
              <a:gd name="connsiteY6" fmla="*/ 42 h 45910"/>
              <a:gd name="connsiteX0" fmla="*/ 0 w 11410"/>
              <a:gd name="connsiteY0" fmla="*/ 42 h 45910"/>
              <a:gd name="connsiteX1" fmla="*/ 11407 w 11410"/>
              <a:gd name="connsiteY1" fmla="*/ 30073 h 45910"/>
              <a:gd name="connsiteX2" fmla="*/ 11385 w 11410"/>
              <a:gd name="connsiteY2" fmla="*/ 45910 h 45910"/>
              <a:gd name="connsiteX3" fmla="*/ 8465 w 11410"/>
              <a:gd name="connsiteY3" fmla="*/ 45758 h 45910"/>
              <a:gd name="connsiteX4" fmla="*/ 23 w 11410"/>
              <a:gd name="connsiteY4" fmla="*/ 6554 h 45910"/>
              <a:gd name="connsiteX5" fmla="*/ 0 w 11410"/>
              <a:gd name="connsiteY5" fmla="*/ 42 h 45910"/>
              <a:gd name="connsiteX0" fmla="*/ 0 w 11410"/>
              <a:gd name="connsiteY0" fmla="*/ 42 h 45910"/>
              <a:gd name="connsiteX1" fmla="*/ 11407 w 11410"/>
              <a:gd name="connsiteY1" fmla="*/ 30073 h 45910"/>
              <a:gd name="connsiteX2" fmla="*/ 11385 w 11410"/>
              <a:gd name="connsiteY2" fmla="*/ 45910 h 45910"/>
              <a:gd name="connsiteX3" fmla="*/ 8465 w 11410"/>
              <a:gd name="connsiteY3" fmla="*/ 45758 h 45910"/>
              <a:gd name="connsiteX4" fmla="*/ 23 w 11410"/>
              <a:gd name="connsiteY4" fmla="*/ 6554 h 45910"/>
              <a:gd name="connsiteX5" fmla="*/ 0 w 11410"/>
              <a:gd name="connsiteY5" fmla="*/ 42 h 45910"/>
              <a:gd name="connsiteX0" fmla="*/ 0 w 11410"/>
              <a:gd name="connsiteY0" fmla="*/ 42 h 45910"/>
              <a:gd name="connsiteX1" fmla="*/ 11407 w 11410"/>
              <a:gd name="connsiteY1" fmla="*/ 30073 h 45910"/>
              <a:gd name="connsiteX2" fmla="*/ 11385 w 11410"/>
              <a:gd name="connsiteY2" fmla="*/ 45910 h 45910"/>
              <a:gd name="connsiteX3" fmla="*/ 8992 w 11410"/>
              <a:gd name="connsiteY3" fmla="*/ 45846 h 45910"/>
              <a:gd name="connsiteX4" fmla="*/ 23 w 11410"/>
              <a:gd name="connsiteY4" fmla="*/ 6554 h 45910"/>
              <a:gd name="connsiteX5" fmla="*/ 0 w 11410"/>
              <a:gd name="connsiteY5" fmla="*/ 42 h 45910"/>
              <a:gd name="connsiteX0" fmla="*/ 0 w 11410"/>
              <a:gd name="connsiteY0" fmla="*/ 42 h 45910"/>
              <a:gd name="connsiteX1" fmla="*/ 11407 w 11410"/>
              <a:gd name="connsiteY1" fmla="*/ 30073 h 45910"/>
              <a:gd name="connsiteX2" fmla="*/ 11385 w 11410"/>
              <a:gd name="connsiteY2" fmla="*/ 45910 h 45910"/>
              <a:gd name="connsiteX3" fmla="*/ 8992 w 11410"/>
              <a:gd name="connsiteY3" fmla="*/ 45846 h 45910"/>
              <a:gd name="connsiteX4" fmla="*/ 23 w 11410"/>
              <a:gd name="connsiteY4" fmla="*/ 6554 h 45910"/>
              <a:gd name="connsiteX5" fmla="*/ 0 w 11410"/>
              <a:gd name="connsiteY5" fmla="*/ 42 h 45910"/>
              <a:gd name="connsiteX0" fmla="*/ 0 w 11410"/>
              <a:gd name="connsiteY0" fmla="*/ 42 h 45910"/>
              <a:gd name="connsiteX1" fmla="*/ 11407 w 11410"/>
              <a:gd name="connsiteY1" fmla="*/ 30776 h 45910"/>
              <a:gd name="connsiteX2" fmla="*/ 11385 w 11410"/>
              <a:gd name="connsiteY2" fmla="*/ 45910 h 45910"/>
              <a:gd name="connsiteX3" fmla="*/ 8992 w 11410"/>
              <a:gd name="connsiteY3" fmla="*/ 45846 h 45910"/>
              <a:gd name="connsiteX4" fmla="*/ 23 w 11410"/>
              <a:gd name="connsiteY4" fmla="*/ 6554 h 45910"/>
              <a:gd name="connsiteX5" fmla="*/ 0 w 11410"/>
              <a:gd name="connsiteY5" fmla="*/ 42 h 45910"/>
              <a:gd name="connsiteX0" fmla="*/ 0 w 11410"/>
              <a:gd name="connsiteY0" fmla="*/ 40 h 45908"/>
              <a:gd name="connsiteX1" fmla="*/ 11407 w 11410"/>
              <a:gd name="connsiteY1" fmla="*/ 31916 h 45908"/>
              <a:gd name="connsiteX2" fmla="*/ 11385 w 11410"/>
              <a:gd name="connsiteY2" fmla="*/ 45908 h 45908"/>
              <a:gd name="connsiteX3" fmla="*/ 8992 w 11410"/>
              <a:gd name="connsiteY3" fmla="*/ 45844 h 45908"/>
              <a:gd name="connsiteX4" fmla="*/ 23 w 11410"/>
              <a:gd name="connsiteY4" fmla="*/ 6552 h 45908"/>
              <a:gd name="connsiteX5" fmla="*/ 0 w 11410"/>
              <a:gd name="connsiteY5" fmla="*/ 40 h 45908"/>
              <a:gd name="connsiteX0" fmla="*/ 0 w 11410"/>
              <a:gd name="connsiteY0" fmla="*/ 40 h 45908"/>
              <a:gd name="connsiteX1" fmla="*/ 11407 w 11410"/>
              <a:gd name="connsiteY1" fmla="*/ 31916 h 45908"/>
              <a:gd name="connsiteX2" fmla="*/ 11385 w 11410"/>
              <a:gd name="connsiteY2" fmla="*/ 45908 h 45908"/>
              <a:gd name="connsiteX3" fmla="*/ 8992 w 11410"/>
              <a:gd name="connsiteY3" fmla="*/ 45844 h 45908"/>
              <a:gd name="connsiteX4" fmla="*/ 23 w 11410"/>
              <a:gd name="connsiteY4" fmla="*/ 6552 h 45908"/>
              <a:gd name="connsiteX5" fmla="*/ 0 w 11410"/>
              <a:gd name="connsiteY5" fmla="*/ 40 h 45908"/>
              <a:gd name="connsiteX0" fmla="*/ 0 w 11410"/>
              <a:gd name="connsiteY0" fmla="*/ 40 h 45908"/>
              <a:gd name="connsiteX1" fmla="*/ 11407 w 11410"/>
              <a:gd name="connsiteY1" fmla="*/ 31916 h 45908"/>
              <a:gd name="connsiteX2" fmla="*/ 11385 w 11410"/>
              <a:gd name="connsiteY2" fmla="*/ 45908 h 45908"/>
              <a:gd name="connsiteX3" fmla="*/ 8992 w 11410"/>
              <a:gd name="connsiteY3" fmla="*/ 45844 h 45908"/>
              <a:gd name="connsiteX4" fmla="*/ 23 w 11410"/>
              <a:gd name="connsiteY4" fmla="*/ 6552 h 45908"/>
              <a:gd name="connsiteX5" fmla="*/ 0 w 11410"/>
              <a:gd name="connsiteY5" fmla="*/ 40 h 45908"/>
              <a:gd name="connsiteX0" fmla="*/ 0 w 11410"/>
              <a:gd name="connsiteY0" fmla="*/ 40 h 45908"/>
              <a:gd name="connsiteX1" fmla="*/ 11407 w 11410"/>
              <a:gd name="connsiteY1" fmla="*/ 31916 h 45908"/>
              <a:gd name="connsiteX2" fmla="*/ 11385 w 11410"/>
              <a:gd name="connsiteY2" fmla="*/ 45908 h 45908"/>
              <a:gd name="connsiteX3" fmla="*/ 8992 w 11410"/>
              <a:gd name="connsiteY3" fmla="*/ 45844 h 45908"/>
              <a:gd name="connsiteX4" fmla="*/ 23 w 11410"/>
              <a:gd name="connsiteY4" fmla="*/ 6552 h 45908"/>
              <a:gd name="connsiteX5" fmla="*/ 0 w 11410"/>
              <a:gd name="connsiteY5" fmla="*/ 40 h 45908"/>
              <a:gd name="connsiteX0" fmla="*/ 0 w 11410"/>
              <a:gd name="connsiteY0" fmla="*/ 40 h 45908"/>
              <a:gd name="connsiteX1" fmla="*/ 11407 w 11410"/>
              <a:gd name="connsiteY1" fmla="*/ 31916 h 45908"/>
              <a:gd name="connsiteX2" fmla="*/ 11385 w 11410"/>
              <a:gd name="connsiteY2" fmla="*/ 45908 h 45908"/>
              <a:gd name="connsiteX3" fmla="*/ 8992 w 11410"/>
              <a:gd name="connsiteY3" fmla="*/ 45844 h 45908"/>
              <a:gd name="connsiteX4" fmla="*/ 23 w 11410"/>
              <a:gd name="connsiteY4" fmla="*/ 6552 h 45908"/>
              <a:gd name="connsiteX5" fmla="*/ 0 w 11410"/>
              <a:gd name="connsiteY5" fmla="*/ 40 h 45908"/>
              <a:gd name="connsiteX0" fmla="*/ 0 w 11410"/>
              <a:gd name="connsiteY0" fmla="*/ 40 h 45908"/>
              <a:gd name="connsiteX1" fmla="*/ 11407 w 11410"/>
              <a:gd name="connsiteY1" fmla="*/ 31916 h 45908"/>
              <a:gd name="connsiteX2" fmla="*/ 11385 w 11410"/>
              <a:gd name="connsiteY2" fmla="*/ 45908 h 45908"/>
              <a:gd name="connsiteX3" fmla="*/ 8992 w 11410"/>
              <a:gd name="connsiteY3" fmla="*/ 45844 h 45908"/>
              <a:gd name="connsiteX4" fmla="*/ 23 w 11410"/>
              <a:gd name="connsiteY4" fmla="*/ 6552 h 45908"/>
              <a:gd name="connsiteX5" fmla="*/ 0 w 11410"/>
              <a:gd name="connsiteY5" fmla="*/ 40 h 45908"/>
              <a:gd name="connsiteX0" fmla="*/ 0 w 11410"/>
              <a:gd name="connsiteY0" fmla="*/ 40 h 45908"/>
              <a:gd name="connsiteX1" fmla="*/ 11407 w 11410"/>
              <a:gd name="connsiteY1" fmla="*/ 31916 h 45908"/>
              <a:gd name="connsiteX2" fmla="*/ 11385 w 11410"/>
              <a:gd name="connsiteY2" fmla="*/ 45908 h 45908"/>
              <a:gd name="connsiteX3" fmla="*/ 8992 w 11410"/>
              <a:gd name="connsiteY3" fmla="*/ 45844 h 45908"/>
              <a:gd name="connsiteX4" fmla="*/ 23 w 11410"/>
              <a:gd name="connsiteY4" fmla="*/ 6552 h 45908"/>
              <a:gd name="connsiteX5" fmla="*/ 0 w 11410"/>
              <a:gd name="connsiteY5" fmla="*/ 40 h 45908"/>
              <a:gd name="connsiteX0" fmla="*/ 0 w 11410"/>
              <a:gd name="connsiteY0" fmla="*/ 40 h 45908"/>
              <a:gd name="connsiteX1" fmla="*/ 11407 w 11410"/>
              <a:gd name="connsiteY1" fmla="*/ 31916 h 45908"/>
              <a:gd name="connsiteX2" fmla="*/ 11385 w 11410"/>
              <a:gd name="connsiteY2" fmla="*/ 45908 h 45908"/>
              <a:gd name="connsiteX3" fmla="*/ 8792 w 11410"/>
              <a:gd name="connsiteY3" fmla="*/ 45734 h 45908"/>
              <a:gd name="connsiteX4" fmla="*/ 23 w 11410"/>
              <a:gd name="connsiteY4" fmla="*/ 6552 h 45908"/>
              <a:gd name="connsiteX5" fmla="*/ 0 w 11410"/>
              <a:gd name="connsiteY5" fmla="*/ 40 h 45908"/>
              <a:gd name="connsiteX0" fmla="*/ 0 w 11410"/>
              <a:gd name="connsiteY0" fmla="*/ 40 h 45908"/>
              <a:gd name="connsiteX1" fmla="*/ 11407 w 11410"/>
              <a:gd name="connsiteY1" fmla="*/ 31916 h 45908"/>
              <a:gd name="connsiteX2" fmla="*/ 11385 w 11410"/>
              <a:gd name="connsiteY2" fmla="*/ 45908 h 45908"/>
              <a:gd name="connsiteX3" fmla="*/ 8792 w 11410"/>
              <a:gd name="connsiteY3" fmla="*/ 45734 h 45908"/>
              <a:gd name="connsiteX4" fmla="*/ 23 w 11410"/>
              <a:gd name="connsiteY4" fmla="*/ 6552 h 45908"/>
              <a:gd name="connsiteX5" fmla="*/ 0 w 11410"/>
              <a:gd name="connsiteY5" fmla="*/ 40 h 45908"/>
              <a:gd name="connsiteX0" fmla="*/ 0 w 11410"/>
              <a:gd name="connsiteY0" fmla="*/ 40 h 45908"/>
              <a:gd name="connsiteX1" fmla="*/ 11407 w 11410"/>
              <a:gd name="connsiteY1" fmla="*/ 31916 h 45908"/>
              <a:gd name="connsiteX2" fmla="*/ 11385 w 11410"/>
              <a:gd name="connsiteY2" fmla="*/ 45908 h 45908"/>
              <a:gd name="connsiteX3" fmla="*/ 8534 w 11410"/>
              <a:gd name="connsiteY3" fmla="*/ 45844 h 45908"/>
              <a:gd name="connsiteX4" fmla="*/ 23 w 11410"/>
              <a:gd name="connsiteY4" fmla="*/ 6552 h 45908"/>
              <a:gd name="connsiteX5" fmla="*/ 0 w 11410"/>
              <a:gd name="connsiteY5" fmla="*/ 40 h 45908"/>
              <a:gd name="connsiteX0" fmla="*/ 7 w 11417"/>
              <a:gd name="connsiteY0" fmla="*/ 40 h 45908"/>
              <a:gd name="connsiteX1" fmla="*/ 11414 w 11417"/>
              <a:gd name="connsiteY1" fmla="*/ 31916 h 45908"/>
              <a:gd name="connsiteX2" fmla="*/ 11392 w 11417"/>
              <a:gd name="connsiteY2" fmla="*/ 45908 h 45908"/>
              <a:gd name="connsiteX3" fmla="*/ 8541 w 11417"/>
              <a:gd name="connsiteY3" fmla="*/ 45844 h 45908"/>
              <a:gd name="connsiteX4" fmla="*/ 1 w 11417"/>
              <a:gd name="connsiteY4" fmla="*/ 6277 h 45908"/>
              <a:gd name="connsiteX5" fmla="*/ 7 w 11417"/>
              <a:gd name="connsiteY5" fmla="*/ 40 h 45908"/>
              <a:gd name="connsiteX0" fmla="*/ 7 w 11438"/>
              <a:gd name="connsiteY0" fmla="*/ 40 h 45908"/>
              <a:gd name="connsiteX1" fmla="*/ 11414 w 11438"/>
              <a:gd name="connsiteY1" fmla="*/ 31916 h 45908"/>
              <a:gd name="connsiteX2" fmla="*/ 11424 w 11438"/>
              <a:gd name="connsiteY2" fmla="*/ 45908 h 45908"/>
              <a:gd name="connsiteX3" fmla="*/ 8541 w 11438"/>
              <a:gd name="connsiteY3" fmla="*/ 45844 h 45908"/>
              <a:gd name="connsiteX4" fmla="*/ 1 w 11438"/>
              <a:gd name="connsiteY4" fmla="*/ 6277 h 45908"/>
              <a:gd name="connsiteX5" fmla="*/ 7 w 11438"/>
              <a:gd name="connsiteY5" fmla="*/ 40 h 45908"/>
              <a:gd name="connsiteX0" fmla="*/ 7 w 11424"/>
              <a:gd name="connsiteY0" fmla="*/ 40 h 45908"/>
              <a:gd name="connsiteX1" fmla="*/ 11414 w 11424"/>
              <a:gd name="connsiteY1" fmla="*/ 31916 h 45908"/>
              <a:gd name="connsiteX2" fmla="*/ 11424 w 11424"/>
              <a:gd name="connsiteY2" fmla="*/ 45908 h 45908"/>
              <a:gd name="connsiteX3" fmla="*/ 8541 w 11424"/>
              <a:gd name="connsiteY3" fmla="*/ 45844 h 45908"/>
              <a:gd name="connsiteX4" fmla="*/ 1 w 11424"/>
              <a:gd name="connsiteY4" fmla="*/ 6277 h 45908"/>
              <a:gd name="connsiteX5" fmla="*/ 7 w 11424"/>
              <a:gd name="connsiteY5" fmla="*/ 40 h 45908"/>
              <a:gd name="connsiteX0" fmla="*/ 7 w 11466"/>
              <a:gd name="connsiteY0" fmla="*/ 40 h 45999"/>
              <a:gd name="connsiteX1" fmla="*/ 11414 w 11466"/>
              <a:gd name="connsiteY1" fmla="*/ 31916 h 45999"/>
              <a:gd name="connsiteX2" fmla="*/ 11466 w 11466"/>
              <a:gd name="connsiteY2" fmla="*/ 45999 h 45999"/>
              <a:gd name="connsiteX3" fmla="*/ 8541 w 11466"/>
              <a:gd name="connsiteY3" fmla="*/ 45844 h 45999"/>
              <a:gd name="connsiteX4" fmla="*/ 1 w 11466"/>
              <a:gd name="connsiteY4" fmla="*/ 6277 h 45999"/>
              <a:gd name="connsiteX5" fmla="*/ 7 w 11466"/>
              <a:gd name="connsiteY5" fmla="*/ 40 h 45999"/>
              <a:gd name="connsiteX0" fmla="*/ 7 w 11445"/>
              <a:gd name="connsiteY0" fmla="*/ 40 h 45999"/>
              <a:gd name="connsiteX1" fmla="*/ 11414 w 11445"/>
              <a:gd name="connsiteY1" fmla="*/ 31916 h 45999"/>
              <a:gd name="connsiteX2" fmla="*/ 11445 w 11445"/>
              <a:gd name="connsiteY2" fmla="*/ 45999 h 45999"/>
              <a:gd name="connsiteX3" fmla="*/ 8541 w 11445"/>
              <a:gd name="connsiteY3" fmla="*/ 45844 h 45999"/>
              <a:gd name="connsiteX4" fmla="*/ 1 w 11445"/>
              <a:gd name="connsiteY4" fmla="*/ 6277 h 45999"/>
              <a:gd name="connsiteX5" fmla="*/ 7 w 11445"/>
              <a:gd name="connsiteY5" fmla="*/ 40 h 45999"/>
              <a:gd name="connsiteX0" fmla="*/ 7 w 11445"/>
              <a:gd name="connsiteY0" fmla="*/ 40 h 45999"/>
              <a:gd name="connsiteX1" fmla="*/ 11414 w 11445"/>
              <a:gd name="connsiteY1" fmla="*/ 31916 h 45999"/>
              <a:gd name="connsiteX2" fmla="*/ 11445 w 11445"/>
              <a:gd name="connsiteY2" fmla="*/ 45999 h 45999"/>
              <a:gd name="connsiteX3" fmla="*/ 8541 w 11445"/>
              <a:gd name="connsiteY3" fmla="*/ 45844 h 45999"/>
              <a:gd name="connsiteX4" fmla="*/ 1 w 11445"/>
              <a:gd name="connsiteY4" fmla="*/ 6277 h 45999"/>
              <a:gd name="connsiteX5" fmla="*/ 7 w 11445"/>
              <a:gd name="connsiteY5" fmla="*/ 40 h 45999"/>
              <a:gd name="connsiteX0" fmla="*/ 7 w 11445"/>
              <a:gd name="connsiteY0" fmla="*/ 40 h 45999"/>
              <a:gd name="connsiteX1" fmla="*/ 11414 w 11445"/>
              <a:gd name="connsiteY1" fmla="*/ 31916 h 45999"/>
              <a:gd name="connsiteX2" fmla="*/ 11445 w 11445"/>
              <a:gd name="connsiteY2" fmla="*/ 45999 h 45999"/>
              <a:gd name="connsiteX3" fmla="*/ 8541 w 11445"/>
              <a:gd name="connsiteY3" fmla="*/ 45935 h 45999"/>
              <a:gd name="connsiteX4" fmla="*/ 1 w 11445"/>
              <a:gd name="connsiteY4" fmla="*/ 6277 h 45999"/>
              <a:gd name="connsiteX5" fmla="*/ 7 w 11445"/>
              <a:gd name="connsiteY5" fmla="*/ 40 h 45999"/>
              <a:gd name="connsiteX0" fmla="*/ 7 w 11445"/>
              <a:gd name="connsiteY0" fmla="*/ 40 h 45999"/>
              <a:gd name="connsiteX1" fmla="*/ 11414 w 11445"/>
              <a:gd name="connsiteY1" fmla="*/ 31916 h 45999"/>
              <a:gd name="connsiteX2" fmla="*/ 11445 w 11445"/>
              <a:gd name="connsiteY2" fmla="*/ 45999 h 45999"/>
              <a:gd name="connsiteX3" fmla="*/ 8541 w 11445"/>
              <a:gd name="connsiteY3" fmla="*/ 45935 h 45999"/>
              <a:gd name="connsiteX4" fmla="*/ 1 w 11445"/>
              <a:gd name="connsiteY4" fmla="*/ 6277 h 45999"/>
              <a:gd name="connsiteX5" fmla="*/ 7 w 11445"/>
              <a:gd name="connsiteY5" fmla="*/ 40 h 45999"/>
              <a:gd name="connsiteX0" fmla="*/ 7 w 11445"/>
              <a:gd name="connsiteY0" fmla="*/ 40 h 45999"/>
              <a:gd name="connsiteX1" fmla="*/ 11414 w 11445"/>
              <a:gd name="connsiteY1" fmla="*/ 31916 h 45999"/>
              <a:gd name="connsiteX2" fmla="*/ 11445 w 11445"/>
              <a:gd name="connsiteY2" fmla="*/ 45999 h 45999"/>
              <a:gd name="connsiteX3" fmla="*/ 8541 w 11445"/>
              <a:gd name="connsiteY3" fmla="*/ 45935 h 45999"/>
              <a:gd name="connsiteX4" fmla="*/ 1 w 11445"/>
              <a:gd name="connsiteY4" fmla="*/ 6277 h 45999"/>
              <a:gd name="connsiteX5" fmla="*/ 7 w 11445"/>
              <a:gd name="connsiteY5" fmla="*/ 40 h 45999"/>
              <a:gd name="connsiteX0" fmla="*/ 7 w 11445"/>
              <a:gd name="connsiteY0" fmla="*/ 40 h 45999"/>
              <a:gd name="connsiteX1" fmla="*/ 11414 w 11445"/>
              <a:gd name="connsiteY1" fmla="*/ 31916 h 45999"/>
              <a:gd name="connsiteX2" fmla="*/ 11445 w 11445"/>
              <a:gd name="connsiteY2" fmla="*/ 45999 h 45999"/>
              <a:gd name="connsiteX3" fmla="*/ 8541 w 11445"/>
              <a:gd name="connsiteY3" fmla="*/ 45935 h 45999"/>
              <a:gd name="connsiteX4" fmla="*/ 1 w 11445"/>
              <a:gd name="connsiteY4" fmla="*/ 6277 h 45999"/>
              <a:gd name="connsiteX5" fmla="*/ 7 w 11445"/>
              <a:gd name="connsiteY5" fmla="*/ 40 h 45999"/>
              <a:gd name="connsiteX0" fmla="*/ 7 w 11445"/>
              <a:gd name="connsiteY0" fmla="*/ 40 h 45999"/>
              <a:gd name="connsiteX1" fmla="*/ 11414 w 11445"/>
              <a:gd name="connsiteY1" fmla="*/ 31825 h 45999"/>
              <a:gd name="connsiteX2" fmla="*/ 11445 w 11445"/>
              <a:gd name="connsiteY2" fmla="*/ 45999 h 45999"/>
              <a:gd name="connsiteX3" fmla="*/ 8541 w 11445"/>
              <a:gd name="connsiteY3" fmla="*/ 45935 h 45999"/>
              <a:gd name="connsiteX4" fmla="*/ 1 w 11445"/>
              <a:gd name="connsiteY4" fmla="*/ 6277 h 45999"/>
              <a:gd name="connsiteX5" fmla="*/ 7 w 11445"/>
              <a:gd name="connsiteY5" fmla="*/ 40 h 45999"/>
              <a:gd name="connsiteX0" fmla="*/ 7 w 11445"/>
              <a:gd name="connsiteY0" fmla="*/ 40 h 45999"/>
              <a:gd name="connsiteX1" fmla="*/ 11414 w 11445"/>
              <a:gd name="connsiteY1" fmla="*/ 31825 h 45999"/>
              <a:gd name="connsiteX2" fmla="*/ 11445 w 11445"/>
              <a:gd name="connsiteY2" fmla="*/ 45999 h 45999"/>
              <a:gd name="connsiteX3" fmla="*/ 8541 w 11445"/>
              <a:gd name="connsiteY3" fmla="*/ 45935 h 45999"/>
              <a:gd name="connsiteX4" fmla="*/ 1 w 11445"/>
              <a:gd name="connsiteY4" fmla="*/ 6277 h 45999"/>
              <a:gd name="connsiteX5" fmla="*/ 7 w 11445"/>
              <a:gd name="connsiteY5" fmla="*/ 40 h 45999"/>
              <a:gd name="connsiteX0" fmla="*/ 7 w 11445"/>
              <a:gd name="connsiteY0" fmla="*/ 40 h 46090"/>
              <a:gd name="connsiteX1" fmla="*/ 11414 w 11445"/>
              <a:gd name="connsiteY1" fmla="*/ 31825 h 46090"/>
              <a:gd name="connsiteX2" fmla="*/ 11445 w 11445"/>
              <a:gd name="connsiteY2" fmla="*/ 46090 h 46090"/>
              <a:gd name="connsiteX3" fmla="*/ 8541 w 11445"/>
              <a:gd name="connsiteY3" fmla="*/ 45935 h 46090"/>
              <a:gd name="connsiteX4" fmla="*/ 1 w 11445"/>
              <a:gd name="connsiteY4" fmla="*/ 6277 h 46090"/>
              <a:gd name="connsiteX5" fmla="*/ 7 w 11445"/>
              <a:gd name="connsiteY5" fmla="*/ 40 h 46090"/>
              <a:gd name="connsiteX0" fmla="*/ 7 w 11445"/>
              <a:gd name="connsiteY0" fmla="*/ 40 h 46090"/>
              <a:gd name="connsiteX1" fmla="*/ 11414 w 11445"/>
              <a:gd name="connsiteY1" fmla="*/ 31825 h 46090"/>
              <a:gd name="connsiteX2" fmla="*/ 11445 w 11445"/>
              <a:gd name="connsiteY2" fmla="*/ 46090 h 46090"/>
              <a:gd name="connsiteX3" fmla="*/ 8541 w 11445"/>
              <a:gd name="connsiteY3" fmla="*/ 45935 h 46090"/>
              <a:gd name="connsiteX4" fmla="*/ 1 w 11445"/>
              <a:gd name="connsiteY4" fmla="*/ 6277 h 46090"/>
              <a:gd name="connsiteX5" fmla="*/ 7 w 11445"/>
              <a:gd name="connsiteY5" fmla="*/ 40 h 46090"/>
              <a:gd name="connsiteX0" fmla="*/ 7 w 11445"/>
              <a:gd name="connsiteY0" fmla="*/ 40 h 46090"/>
              <a:gd name="connsiteX1" fmla="*/ 11414 w 11445"/>
              <a:gd name="connsiteY1" fmla="*/ 31825 h 46090"/>
              <a:gd name="connsiteX2" fmla="*/ 11445 w 11445"/>
              <a:gd name="connsiteY2" fmla="*/ 46090 h 46090"/>
              <a:gd name="connsiteX3" fmla="*/ 8541 w 11445"/>
              <a:gd name="connsiteY3" fmla="*/ 45935 h 46090"/>
              <a:gd name="connsiteX4" fmla="*/ 1 w 11445"/>
              <a:gd name="connsiteY4" fmla="*/ 6277 h 46090"/>
              <a:gd name="connsiteX5" fmla="*/ 7 w 11445"/>
              <a:gd name="connsiteY5" fmla="*/ 40 h 4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5" h="46090">
                <a:moveTo>
                  <a:pt x="7" y="40"/>
                </a:moveTo>
                <a:cubicBezTo>
                  <a:pt x="1904" y="-1301"/>
                  <a:pt x="8616" y="31747"/>
                  <a:pt x="11414" y="31825"/>
                </a:cubicBezTo>
                <a:cubicBezTo>
                  <a:pt x="11435" y="43235"/>
                  <a:pt x="11441" y="30131"/>
                  <a:pt x="11445" y="46090"/>
                </a:cubicBezTo>
                <a:cubicBezTo>
                  <a:pt x="6265" y="45989"/>
                  <a:pt x="13071" y="45994"/>
                  <a:pt x="8541" y="45935"/>
                </a:cubicBezTo>
                <a:cubicBezTo>
                  <a:pt x="9396" y="39113"/>
                  <a:pt x="2992" y="14247"/>
                  <a:pt x="1" y="6277"/>
                </a:cubicBezTo>
                <a:cubicBezTo>
                  <a:pt x="-7" y="4106"/>
                  <a:pt x="15" y="2211"/>
                  <a:pt x="7" y="40"/>
                </a:cubicBezTo>
                <a:close/>
              </a:path>
            </a:pathLst>
          </a:custGeom>
          <a:gradFill flip="none" rotWithShape="1">
            <a:gsLst>
              <a:gs pos="75000">
                <a:srgbClr val="21A9C0">
                  <a:alpha val="37000"/>
                </a:srgbClr>
              </a:gs>
              <a:gs pos="44000">
                <a:srgbClr val="FBC9CD"/>
              </a:gs>
              <a:gs pos="100000">
                <a:schemeClr val="bg1"/>
              </a:gs>
              <a:gs pos="100000">
                <a:schemeClr val="bg1"/>
              </a:gs>
            </a:gsLst>
            <a:path path="circle">
              <a:fillToRect l="100000" t="100000"/>
            </a:path>
            <a:tileRect r="-100000" b="-10000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Skupina 34">
            <a:extLst>
              <a:ext uri="{FF2B5EF4-FFF2-40B4-BE49-F238E27FC236}">
                <a16:creationId xmlns:a16="http://schemas.microsoft.com/office/drawing/2014/main" id="{3BF690A2-3AF5-D88F-0A12-0C7BDFEA426F}"/>
              </a:ext>
            </a:extLst>
          </p:cNvPr>
          <p:cNvGrpSpPr>
            <a:grpSpLocks noChangeAspect="1"/>
          </p:cNvGrpSpPr>
          <p:nvPr/>
        </p:nvGrpSpPr>
        <p:grpSpPr>
          <a:xfrm>
            <a:off x="466724" y="1235782"/>
            <a:ext cx="2413069" cy="1549621"/>
            <a:chOff x="2085936" y="12447985"/>
            <a:chExt cx="2291068" cy="1414202"/>
          </a:xfrm>
        </p:grpSpPr>
        <p:pic>
          <p:nvPicPr>
            <p:cNvPr id="36" name="Picture 2" descr="SouvisejÃ­cÃ­ obrÃ¡zek">
              <a:extLst>
                <a:ext uri="{FF2B5EF4-FFF2-40B4-BE49-F238E27FC236}">
                  <a16:creationId xmlns:a16="http://schemas.microsoft.com/office/drawing/2014/main" id="{22929ECB-E702-B6B7-907C-54D767DF51D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573" l="0" r="99750">
                          <a14:backgroundMark x1="47500" y1="88462" x2="47500" y2="88462"/>
                        </a14:backgroundRemoval>
                      </a14:imgEffect>
                    </a14:imgLayer>
                  </a14:imgProps>
                </a:ext>
                <a:ext uri="{28A0092B-C50C-407E-A947-70E740481C1C}">
                  <a14:useLocalDpi xmlns:a14="http://schemas.microsoft.com/office/drawing/2010/main" val="0"/>
                </a:ext>
              </a:extLst>
            </a:blip>
            <a:srcRect/>
            <a:stretch>
              <a:fillRect/>
            </a:stretch>
          </p:blipFill>
          <p:spPr bwMode="auto">
            <a:xfrm>
              <a:off x="2085936" y="12492160"/>
              <a:ext cx="2291068" cy="1370027"/>
            </a:xfrm>
            <a:prstGeom prst="rect">
              <a:avLst/>
            </a:prstGeom>
            <a:noFill/>
            <a:extLst>
              <a:ext uri="{909E8E84-426E-40DD-AFC4-6F175D3DCCD1}">
                <a14:hiddenFill xmlns:a14="http://schemas.microsoft.com/office/drawing/2010/main">
                  <a:solidFill>
                    <a:srgbClr val="FFFFFF"/>
                  </a:solidFill>
                </a14:hiddenFill>
              </a:ext>
            </a:extLst>
          </p:spPr>
        </p:pic>
        <p:pic>
          <p:nvPicPr>
            <p:cNvPr id="37" name="Obrázek 36">
              <a:extLst>
                <a:ext uri="{FF2B5EF4-FFF2-40B4-BE49-F238E27FC236}">
                  <a16:creationId xmlns:a16="http://schemas.microsoft.com/office/drawing/2014/main" id="{6CABB24D-C0D1-8609-8F2A-1BADC198CE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577"/>
            <a:stretch/>
          </p:blipFill>
          <p:spPr>
            <a:xfrm>
              <a:off x="3638825" y="13045127"/>
              <a:ext cx="269605" cy="515232"/>
            </a:xfrm>
            <a:prstGeom prst="rect">
              <a:avLst/>
            </a:prstGeom>
          </p:spPr>
        </p:pic>
        <p:pic>
          <p:nvPicPr>
            <p:cNvPr id="38" name="Obrázek 37">
              <a:extLst>
                <a:ext uri="{FF2B5EF4-FFF2-40B4-BE49-F238E27FC236}">
                  <a16:creationId xmlns:a16="http://schemas.microsoft.com/office/drawing/2014/main" id="{CFD9C363-CF21-55E7-CBCF-14A6B8BC49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5964"/>
            <a:stretch/>
          </p:blipFill>
          <p:spPr>
            <a:xfrm>
              <a:off x="2747220" y="12635499"/>
              <a:ext cx="111116" cy="257615"/>
            </a:xfrm>
            <a:prstGeom prst="rect">
              <a:avLst/>
            </a:prstGeom>
          </p:spPr>
        </p:pic>
        <p:pic>
          <p:nvPicPr>
            <p:cNvPr id="39" name="Obrázek 38">
              <a:extLst>
                <a:ext uri="{FF2B5EF4-FFF2-40B4-BE49-F238E27FC236}">
                  <a16:creationId xmlns:a16="http://schemas.microsoft.com/office/drawing/2014/main" id="{ED66AAB5-F202-B623-57D4-F5AD52D797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577"/>
            <a:stretch/>
          </p:blipFill>
          <p:spPr>
            <a:xfrm>
              <a:off x="2590450" y="12965019"/>
              <a:ext cx="222029" cy="424310"/>
            </a:xfrm>
            <a:prstGeom prst="rect">
              <a:avLst/>
            </a:prstGeom>
          </p:spPr>
        </p:pic>
        <p:pic>
          <p:nvPicPr>
            <p:cNvPr id="40" name="Obrázek 39">
              <a:extLst>
                <a:ext uri="{FF2B5EF4-FFF2-40B4-BE49-F238E27FC236}">
                  <a16:creationId xmlns:a16="http://schemas.microsoft.com/office/drawing/2014/main" id="{44A49BDA-BAE4-32BD-8391-C024C082AB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5964"/>
            <a:stretch/>
          </p:blipFill>
          <p:spPr>
            <a:xfrm>
              <a:off x="3210609" y="12950518"/>
              <a:ext cx="208765" cy="484011"/>
            </a:xfrm>
            <a:prstGeom prst="rect">
              <a:avLst/>
            </a:prstGeom>
          </p:spPr>
        </p:pic>
        <p:pic>
          <p:nvPicPr>
            <p:cNvPr id="41" name="Obrázek 40">
              <a:extLst>
                <a:ext uri="{FF2B5EF4-FFF2-40B4-BE49-F238E27FC236}">
                  <a16:creationId xmlns:a16="http://schemas.microsoft.com/office/drawing/2014/main" id="{98433E44-FC4C-ECAB-DBA3-DECA363EAFC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5964"/>
            <a:stretch/>
          </p:blipFill>
          <p:spPr>
            <a:xfrm>
              <a:off x="3399208" y="13363631"/>
              <a:ext cx="200520" cy="464894"/>
            </a:xfrm>
            <a:prstGeom prst="rect">
              <a:avLst/>
            </a:prstGeom>
          </p:spPr>
        </p:pic>
        <p:pic>
          <p:nvPicPr>
            <p:cNvPr id="42" name="Obrázek 41">
              <a:extLst>
                <a:ext uri="{FF2B5EF4-FFF2-40B4-BE49-F238E27FC236}">
                  <a16:creationId xmlns:a16="http://schemas.microsoft.com/office/drawing/2014/main" id="{843E1ACA-D1DE-D5B6-4FD5-B3CBEE70E5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577"/>
            <a:stretch/>
          </p:blipFill>
          <p:spPr>
            <a:xfrm>
              <a:off x="3057633" y="12641379"/>
              <a:ext cx="201604" cy="385278"/>
            </a:xfrm>
            <a:prstGeom prst="rect">
              <a:avLst/>
            </a:prstGeom>
          </p:spPr>
        </p:pic>
        <p:pic>
          <p:nvPicPr>
            <p:cNvPr id="43" name="Obrázek 42">
              <a:extLst>
                <a:ext uri="{FF2B5EF4-FFF2-40B4-BE49-F238E27FC236}">
                  <a16:creationId xmlns:a16="http://schemas.microsoft.com/office/drawing/2014/main" id="{3D4D530D-4CDA-1BD8-3E54-39E78B3210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6577"/>
            <a:stretch/>
          </p:blipFill>
          <p:spPr>
            <a:xfrm>
              <a:off x="3022579" y="13061433"/>
              <a:ext cx="191338" cy="365657"/>
            </a:xfrm>
            <a:prstGeom prst="rect">
              <a:avLst/>
            </a:prstGeom>
          </p:spPr>
        </p:pic>
        <p:pic>
          <p:nvPicPr>
            <p:cNvPr id="44" name="Obrázek 43">
              <a:extLst>
                <a:ext uri="{FF2B5EF4-FFF2-40B4-BE49-F238E27FC236}">
                  <a16:creationId xmlns:a16="http://schemas.microsoft.com/office/drawing/2014/main" id="{0E3272F6-55A9-EE16-672E-3432F24F92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577"/>
            <a:stretch/>
          </p:blipFill>
          <p:spPr>
            <a:xfrm>
              <a:off x="3434041" y="12604328"/>
              <a:ext cx="269605" cy="515232"/>
            </a:xfrm>
            <a:prstGeom prst="rect">
              <a:avLst/>
            </a:prstGeom>
          </p:spPr>
        </p:pic>
        <p:pic>
          <p:nvPicPr>
            <p:cNvPr id="45" name="Obrázek 44">
              <a:extLst>
                <a:ext uri="{FF2B5EF4-FFF2-40B4-BE49-F238E27FC236}">
                  <a16:creationId xmlns:a16="http://schemas.microsoft.com/office/drawing/2014/main" id="{DEDA1EC6-A700-56EE-4CBF-DD5949D508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5964"/>
            <a:stretch/>
          </p:blipFill>
          <p:spPr>
            <a:xfrm>
              <a:off x="2856263" y="12804980"/>
              <a:ext cx="208765" cy="484011"/>
            </a:xfrm>
            <a:prstGeom prst="rect">
              <a:avLst/>
            </a:prstGeom>
          </p:spPr>
        </p:pic>
        <p:pic>
          <p:nvPicPr>
            <p:cNvPr id="46" name="Obrázek 45">
              <a:extLst>
                <a:ext uri="{FF2B5EF4-FFF2-40B4-BE49-F238E27FC236}">
                  <a16:creationId xmlns:a16="http://schemas.microsoft.com/office/drawing/2014/main" id="{8962DE1C-57CA-0124-6656-CAEFBB90701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5964"/>
            <a:stretch/>
          </p:blipFill>
          <p:spPr>
            <a:xfrm>
              <a:off x="2340717" y="12823371"/>
              <a:ext cx="122192" cy="283296"/>
            </a:xfrm>
            <a:prstGeom prst="rect">
              <a:avLst/>
            </a:prstGeom>
          </p:spPr>
        </p:pic>
        <p:pic>
          <p:nvPicPr>
            <p:cNvPr id="47" name="Obrázek 46">
              <a:extLst>
                <a:ext uri="{FF2B5EF4-FFF2-40B4-BE49-F238E27FC236}">
                  <a16:creationId xmlns:a16="http://schemas.microsoft.com/office/drawing/2014/main" id="{70A96FF2-0133-BCBA-0F06-F5695210154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577"/>
            <a:stretch/>
          </p:blipFill>
          <p:spPr>
            <a:xfrm>
              <a:off x="2781934" y="13387227"/>
              <a:ext cx="201604" cy="385278"/>
            </a:xfrm>
            <a:prstGeom prst="rect">
              <a:avLst/>
            </a:prstGeom>
          </p:spPr>
        </p:pic>
        <p:pic>
          <p:nvPicPr>
            <p:cNvPr id="48" name="Obrázek 47">
              <a:extLst>
                <a:ext uri="{FF2B5EF4-FFF2-40B4-BE49-F238E27FC236}">
                  <a16:creationId xmlns:a16="http://schemas.microsoft.com/office/drawing/2014/main" id="{1A30ED07-9163-0499-292A-0E1A5D13E7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577"/>
            <a:stretch/>
          </p:blipFill>
          <p:spPr>
            <a:xfrm>
              <a:off x="2283263" y="13129610"/>
              <a:ext cx="269605" cy="515232"/>
            </a:xfrm>
            <a:prstGeom prst="rect">
              <a:avLst/>
            </a:prstGeom>
          </p:spPr>
        </p:pic>
        <p:pic>
          <p:nvPicPr>
            <p:cNvPr id="49" name="Obrázek 48">
              <a:extLst>
                <a:ext uri="{FF2B5EF4-FFF2-40B4-BE49-F238E27FC236}">
                  <a16:creationId xmlns:a16="http://schemas.microsoft.com/office/drawing/2014/main" id="{8C8E8016-0C74-3BE5-CE58-D2DFD2032F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5964"/>
            <a:stretch/>
          </p:blipFill>
          <p:spPr>
            <a:xfrm>
              <a:off x="4051743" y="12986644"/>
              <a:ext cx="222231" cy="515232"/>
            </a:xfrm>
            <a:prstGeom prst="rect">
              <a:avLst/>
            </a:prstGeom>
          </p:spPr>
        </p:pic>
        <p:pic>
          <p:nvPicPr>
            <p:cNvPr id="50" name="Obrázek 49">
              <a:extLst>
                <a:ext uri="{FF2B5EF4-FFF2-40B4-BE49-F238E27FC236}">
                  <a16:creationId xmlns:a16="http://schemas.microsoft.com/office/drawing/2014/main" id="{1C2E2BD2-990C-6E55-79A6-883978F2A1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577"/>
            <a:stretch/>
          </p:blipFill>
          <p:spPr>
            <a:xfrm>
              <a:off x="2509074" y="12512961"/>
              <a:ext cx="201604" cy="385278"/>
            </a:xfrm>
            <a:prstGeom prst="rect">
              <a:avLst/>
            </a:prstGeom>
          </p:spPr>
        </p:pic>
        <p:pic>
          <p:nvPicPr>
            <p:cNvPr id="51" name="Obrázek 50">
              <a:extLst>
                <a:ext uri="{FF2B5EF4-FFF2-40B4-BE49-F238E27FC236}">
                  <a16:creationId xmlns:a16="http://schemas.microsoft.com/office/drawing/2014/main" id="{AA40C36C-F140-271A-E4DC-313705B6B1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5964"/>
            <a:stretch/>
          </p:blipFill>
          <p:spPr>
            <a:xfrm>
              <a:off x="2983539" y="12447985"/>
              <a:ext cx="111116" cy="257615"/>
            </a:xfrm>
            <a:prstGeom prst="rect">
              <a:avLst/>
            </a:prstGeom>
          </p:spPr>
        </p:pic>
        <p:pic>
          <p:nvPicPr>
            <p:cNvPr id="52" name="Obrázek 51">
              <a:extLst>
                <a:ext uri="{FF2B5EF4-FFF2-40B4-BE49-F238E27FC236}">
                  <a16:creationId xmlns:a16="http://schemas.microsoft.com/office/drawing/2014/main" id="{CB704938-6857-F021-E9FD-58CC075860A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577"/>
            <a:stretch/>
          </p:blipFill>
          <p:spPr>
            <a:xfrm>
              <a:off x="3840310" y="12680834"/>
              <a:ext cx="201604" cy="385278"/>
            </a:xfrm>
            <a:prstGeom prst="rect">
              <a:avLst/>
            </a:prstGeom>
          </p:spPr>
        </p:pic>
      </p:grpSp>
      <p:sp>
        <p:nvSpPr>
          <p:cNvPr id="73" name="TextovéPole 72">
            <a:extLst>
              <a:ext uri="{FF2B5EF4-FFF2-40B4-BE49-F238E27FC236}">
                <a16:creationId xmlns:a16="http://schemas.microsoft.com/office/drawing/2014/main" id="{5662F59D-B82D-2017-E651-11148E0D17F4}"/>
              </a:ext>
            </a:extLst>
          </p:cNvPr>
          <p:cNvSpPr txBox="1"/>
          <p:nvPr/>
        </p:nvSpPr>
        <p:spPr>
          <a:xfrm>
            <a:off x="270378" y="2902219"/>
            <a:ext cx="2904290" cy="646331"/>
          </a:xfrm>
          <a:prstGeom prst="rect">
            <a:avLst/>
          </a:prstGeom>
          <a:noFill/>
        </p:spPr>
        <p:txBody>
          <a:bodyPr wrap="square" rtlCol="0">
            <a:spAutoFit/>
          </a:bodyPr>
          <a:lstStyle/>
          <a:p>
            <a:pPr algn="ctr"/>
            <a:r>
              <a:rPr lang="cs-CZ" b="1" dirty="0" err="1">
                <a:latin typeface="Roboto" panose="02000000000000000000" pitchFamily="2" charset="0"/>
                <a:ea typeface="Roboto" panose="02000000000000000000" pitchFamily="2" charset="0"/>
                <a:cs typeface="Roboto" panose="02000000000000000000" pitchFamily="2" charset="0"/>
              </a:rPr>
              <a:t>Plan</a:t>
            </a:r>
            <a:r>
              <a:rPr lang="cs-CZ" b="1"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1,500 healthy</a:t>
            </a:r>
            <a:br>
              <a:rPr lang="en-US" b="1" dirty="0">
                <a:latin typeface="Roboto" panose="02000000000000000000" pitchFamily="2" charset="0"/>
                <a:ea typeface="Roboto" panose="02000000000000000000" pitchFamily="2" charset="0"/>
                <a:cs typeface="Roboto" panose="02000000000000000000" pitchFamily="2" charset="0"/>
              </a:rPr>
            </a:br>
            <a:r>
              <a:rPr lang="en-US" b="1" dirty="0">
                <a:latin typeface="Roboto" panose="02000000000000000000" pitchFamily="2" charset="0"/>
                <a:ea typeface="Roboto" panose="02000000000000000000" pitchFamily="2" charset="0"/>
                <a:cs typeface="Roboto" panose="02000000000000000000" pitchFamily="2" charset="0"/>
              </a:rPr>
              <a:t>Czechs from all regions</a:t>
            </a:r>
          </a:p>
        </p:txBody>
      </p:sp>
      <p:pic>
        <p:nvPicPr>
          <p:cNvPr id="79" name="Obrázek 78">
            <a:extLst>
              <a:ext uri="{FF2B5EF4-FFF2-40B4-BE49-F238E27FC236}">
                <a16:creationId xmlns:a16="http://schemas.microsoft.com/office/drawing/2014/main" id="{98244FCB-3F84-F32B-B01D-84E5A57FDDB6}"/>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3475052" y="2042241"/>
            <a:ext cx="1783308" cy="1783308"/>
          </a:xfrm>
          <a:prstGeom prst="rect">
            <a:avLst/>
          </a:prstGeom>
        </p:spPr>
      </p:pic>
      <p:pic>
        <p:nvPicPr>
          <p:cNvPr id="74" name="Picture 3">
            <a:extLst>
              <a:ext uri="{FF2B5EF4-FFF2-40B4-BE49-F238E27FC236}">
                <a16:creationId xmlns:a16="http://schemas.microsoft.com/office/drawing/2014/main" id="{AA0200FC-8FB8-95A1-F1BB-2C1818482A60}"/>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saturation sat="66000"/>
                    </a14:imgEffect>
                  </a14:imgLayer>
                </a14:imgProps>
              </a:ext>
              <a:ext uri="{28A0092B-C50C-407E-A947-70E740481C1C}">
                <a14:useLocalDpi xmlns:a14="http://schemas.microsoft.com/office/drawing/2010/main" val="0"/>
              </a:ext>
            </a:extLst>
          </a:blip>
          <a:srcRect l="29967" r="27790"/>
          <a:stretch/>
        </p:blipFill>
        <p:spPr bwMode="auto">
          <a:xfrm rot="21016300" flipH="1">
            <a:off x="3314464" y="2345055"/>
            <a:ext cx="806048" cy="196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Obrázek 75">
            <a:extLst>
              <a:ext uri="{FF2B5EF4-FFF2-40B4-BE49-F238E27FC236}">
                <a16:creationId xmlns:a16="http://schemas.microsoft.com/office/drawing/2014/main" id="{05DC0F01-EB0C-CF87-E1A0-82948D1169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695183">
            <a:off x="4978031" y="1919153"/>
            <a:ext cx="331924" cy="2174197"/>
          </a:xfrm>
          <a:prstGeom prst="rect">
            <a:avLst/>
          </a:prstGeom>
        </p:spPr>
      </p:pic>
      <p:sp>
        <p:nvSpPr>
          <p:cNvPr id="77" name="TextovéPole 76">
            <a:extLst>
              <a:ext uri="{FF2B5EF4-FFF2-40B4-BE49-F238E27FC236}">
                <a16:creationId xmlns:a16="http://schemas.microsoft.com/office/drawing/2014/main" id="{C08C651A-32E1-2EFE-3C7A-3E9082F7789E}"/>
              </a:ext>
            </a:extLst>
          </p:cNvPr>
          <p:cNvSpPr txBox="1"/>
          <p:nvPr/>
        </p:nvSpPr>
        <p:spPr>
          <a:xfrm>
            <a:off x="2879792" y="4069787"/>
            <a:ext cx="2887961" cy="1200329"/>
          </a:xfrm>
          <a:prstGeom prst="rect">
            <a:avLst/>
          </a:prstGeom>
          <a:noFill/>
        </p:spPr>
        <p:txBody>
          <a:bodyPr wrap="square" rtlCol="0">
            <a:sp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Questionnaire and </a:t>
            </a:r>
            <a:br>
              <a:rPr lang="en-US" b="1" dirty="0">
                <a:latin typeface="Roboto" panose="02000000000000000000" pitchFamily="2" charset="0"/>
                <a:ea typeface="Roboto" panose="02000000000000000000" pitchFamily="2" charset="0"/>
                <a:cs typeface="Roboto" panose="02000000000000000000" pitchFamily="2" charset="0"/>
              </a:rPr>
            </a:br>
            <a:r>
              <a:rPr lang="en-US" b="1" dirty="0">
                <a:latin typeface="Roboto" panose="02000000000000000000" pitchFamily="2" charset="0"/>
                <a:ea typeface="Roboto" panose="02000000000000000000" pitchFamily="2" charset="0"/>
                <a:cs typeface="Roboto" panose="02000000000000000000" pitchFamily="2" charset="0"/>
              </a:rPr>
              <a:t>blood sample collection, </a:t>
            </a:r>
            <a:br>
              <a:rPr lang="en-US" b="1" dirty="0">
                <a:latin typeface="Roboto" panose="02000000000000000000" pitchFamily="2" charset="0"/>
                <a:ea typeface="Roboto" panose="02000000000000000000" pitchFamily="2" charset="0"/>
                <a:cs typeface="Roboto" panose="02000000000000000000" pitchFamily="2" charset="0"/>
              </a:rPr>
            </a:br>
            <a:r>
              <a:rPr lang="en-US" b="1" dirty="0">
                <a:latin typeface="Roboto" panose="02000000000000000000" pitchFamily="2" charset="0"/>
                <a:ea typeface="Roboto" panose="02000000000000000000" pitchFamily="2" charset="0"/>
                <a:cs typeface="Roboto" panose="02000000000000000000" pitchFamily="2" charset="0"/>
              </a:rPr>
              <a:t>DNA isolation</a:t>
            </a:r>
          </a:p>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82" name="Picture 2" descr="Sekvenátory v naší flotile">
            <a:extLst>
              <a:ext uri="{FF2B5EF4-FFF2-40B4-BE49-F238E27FC236}">
                <a16:creationId xmlns:a16="http://schemas.microsoft.com/office/drawing/2014/main" id="{8780BF83-370B-2A68-AECE-9B4CBF825C14}"/>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04888" y="2493812"/>
            <a:ext cx="2887961" cy="2887961"/>
          </a:xfrm>
          <a:prstGeom prst="rect">
            <a:avLst/>
          </a:prstGeom>
          <a:noFill/>
          <a:extLst>
            <a:ext uri="{909E8E84-426E-40DD-AFC4-6F175D3DCCD1}">
              <a14:hiddenFill xmlns:a14="http://schemas.microsoft.com/office/drawing/2010/main">
                <a:solidFill>
                  <a:srgbClr val="FFFFFF"/>
                </a:solidFill>
              </a14:hiddenFill>
            </a:ext>
          </a:extLst>
        </p:spPr>
      </p:pic>
      <p:sp>
        <p:nvSpPr>
          <p:cNvPr id="81" name="Zaoblený obdélník 33">
            <a:extLst>
              <a:ext uri="{FF2B5EF4-FFF2-40B4-BE49-F238E27FC236}">
                <a16:creationId xmlns:a16="http://schemas.microsoft.com/office/drawing/2014/main" id="{F12FF1FE-E78B-6A3B-6B0A-4285A8EB6C8F}"/>
              </a:ext>
            </a:extLst>
          </p:cNvPr>
          <p:cNvSpPr/>
          <p:nvPr/>
        </p:nvSpPr>
        <p:spPr>
          <a:xfrm>
            <a:off x="6929570" y="3795672"/>
            <a:ext cx="1295872" cy="1212816"/>
          </a:xfrm>
          <a:prstGeom prst="roundRect">
            <a:avLst>
              <a:gd name="adj" fmla="val 0"/>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en-US" sz="1200" b="1" dirty="0">
                <a:solidFill>
                  <a:schemeClr val="tx1"/>
                </a:solidFill>
                <a:latin typeface="Courier New" panose="02070309020205020404" pitchFamily="49" charset="0"/>
                <a:ea typeface="Roboto" panose="02000000000000000000" pitchFamily="2" charset="0"/>
                <a:cs typeface="Courier New" panose="02070309020205020404" pitchFamily="49" charset="0"/>
              </a:rPr>
              <a:t>ACGTCGTACGT</a:t>
            </a:r>
            <a:br>
              <a:rPr lang="en-US" sz="1200" b="1" dirty="0">
                <a:solidFill>
                  <a:schemeClr val="tx1"/>
                </a:solidFill>
                <a:latin typeface="Courier New" panose="02070309020205020404" pitchFamily="49" charset="0"/>
                <a:ea typeface="Roboto" panose="02000000000000000000" pitchFamily="2" charset="0"/>
                <a:cs typeface="Courier New" panose="02070309020205020404" pitchFamily="49" charset="0"/>
              </a:rPr>
            </a:br>
            <a:r>
              <a:rPr lang="en-US" sz="1200" b="1" dirty="0">
                <a:solidFill>
                  <a:schemeClr val="tx1"/>
                </a:solidFill>
                <a:latin typeface="Courier New" panose="02070309020205020404" pitchFamily="49" charset="0"/>
                <a:ea typeface="Roboto" panose="02000000000000000000" pitchFamily="2" charset="0"/>
                <a:cs typeface="Courier New" panose="02070309020205020404" pitchFamily="49" charset="0"/>
              </a:rPr>
              <a:t>TAGCCCATGTA</a:t>
            </a:r>
            <a:br>
              <a:rPr lang="en-US" sz="1200" b="1" dirty="0">
                <a:solidFill>
                  <a:schemeClr val="tx1"/>
                </a:solidFill>
                <a:latin typeface="Courier New" panose="02070309020205020404" pitchFamily="49" charset="0"/>
                <a:ea typeface="Roboto" panose="02000000000000000000" pitchFamily="2" charset="0"/>
                <a:cs typeface="Courier New" panose="02070309020205020404" pitchFamily="49" charset="0"/>
              </a:rPr>
            </a:br>
            <a:r>
              <a:rPr lang="en-US" sz="1200" b="1" dirty="0">
                <a:solidFill>
                  <a:schemeClr val="tx1"/>
                </a:solidFill>
                <a:latin typeface="Courier New" panose="02070309020205020404" pitchFamily="49" charset="0"/>
                <a:ea typeface="Roboto" panose="02000000000000000000" pitchFamily="2" charset="0"/>
                <a:cs typeface="Courier New" panose="02070309020205020404" pitchFamily="49" charset="0"/>
              </a:rPr>
              <a:t>ATTCGGCGGCA</a:t>
            </a:r>
            <a:br>
              <a:rPr lang="en-US" sz="1200" b="1" dirty="0">
                <a:solidFill>
                  <a:schemeClr val="tx1"/>
                </a:solidFill>
                <a:latin typeface="Courier New" panose="02070309020205020404" pitchFamily="49" charset="0"/>
                <a:ea typeface="Roboto" panose="02000000000000000000" pitchFamily="2" charset="0"/>
                <a:cs typeface="Courier New" panose="02070309020205020404" pitchFamily="49" charset="0"/>
              </a:rPr>
            </a:br>
            <a:r>
              <a:rPr lang="en-US" sz="1200" b="1" dirty="0">
                <a:solidFill>
                  <a:schemeClr val="tx1"/>
                </a:solidFill>
                <a:latin typeface="Courier New" panose="02070309020205020404" pitchFamily="49" charset="0"/>
                <a:ea typeface="Roboto" panose="02000000000000000000" pitchFamily="2" charset="0"/>
                <a:cs typeface="Courier New" panose="02070309020205020404" pitchFamily="49" charset="0"/>
              </a:rPr>
              <a:t>TTTAAGCGCCC</a:t>
            </a:r>
            <a:br>
              <a:rPr lang="en-US" sz="1200" b="1" dirty="0">
                <a:solidFill>
                  <a:schemeClr val="tx1"/>
                </a:solidFill>
                <a:latin typeface="Courier New" panose="02070309020205020404" pitchFamily="49" charset="0"/>
                <a:ea typeface="Roboto" panose="02000000000000000000" pitchFamily="2" charset="0"/>
                <a:cs typeface="Courier New" panose="02070309020205020404" pitchFamily="49" charset="0"/>
              </a:rPr>
            </a:br>
            <a:r>
              <a:rPr lang="en-US" sz="1200" b="1" dirty="0">
                <a:solidFill>
                  <a:schemeClr val="tx1"/>
                </a:solidFill>
                <a:latin typeface="Courier New" panose="02070309020205020404" pitchFamily="49" charset="0"/>
                <a:ea typeface="Roboto" panose="02000000000000000000" pitchFamily="2" charset="0"/>
                <a:cs typeface="Courier New" panose="02070309020205020404" pitchFamily="49" charset="0"/>
              </a:rPr>
              <a:t>AATTGGCCAAT</a:t>
            </a:r>
          </a:p>
        </p:txBody>
      </p:sp>
      <p:pic>
        <p:nvPicPr>
          <p:cNvPr id="84" name="Obrázek 83">
            <a:extLst>
              <a:ext uri="{FF2B5EF4-FFF2-40B4-BE49-F238E27FC236}">
                <a16:creationId xmlns:a16="http://schemas.microsoft.com/office/drawing/2014/main" id="{88DF5E86-19F5-3B07-FDD7-EB41BEB7EF4C}"/>
              </a:ext>
            </a:extLst>
          </p:cNvPr>
          <p:cNvPicPr>
            <a:picLocks noChangeAspect="1"/>
          </p:cNvPicPr>
          <p:nvPr/>
        </p:nvPicPr>
        <p:blipFill>
          <a:blip r:embed="rId20">
            <a:duotone>
              <a:prstClr val="black"/>
              <a:schemeClr val="accent3">
                <a:tint val="45000"/>
                <a:satMod val="400000"/>
              </a:schemeClr>
            </a:duotone>
            <a:extLst>
              <a:ext uri="{BEBA8EAE-BF5A-486C-A8C5-ECC9F3942E4B}">
                <a14:imgProps xmlns:a14="http://schemas.microsoft.com/office/drawing/2010/main">
                  <a14:imgLayer r:embed="rId21">
                    <a14:imgEffect>
                      <a14:brightnessContrast bright="-40000" contrast="40000"/>
                    </a14:imgEffect>
                  </a14:imgLayer>
                </a14:imgProps>
              </a:ext>
            </a:extLst>
          </a:blip>
          <a:stretch>
            <a:fillRect/>
          </a:stretch>
        </p:blipFill>
        <p:spPr>
          <a:xfrm>
            <a:off x="9205158" y="4215552"/>
            <a:ext cx="2913624" cy="1046642"/>
          </a:xfrm>
          <a:prstGeom prst="rect">
            <a:avLst/>
          </a:prstGeom>
        </p:spPr>
      </p:pic>
      <p:sp>
        <p:nvSpPr>
          <p:cNvPr id="85" name="TextovéPole 84">
            <a:extLst>
              <a:ext uri="{FF2B5EF4-FFF2-40B4-BE49-F238E27FC236}">
                <a16:creationId xmlns:a16="http://schemas.microsoft.com/office/drawing/2014/main" id="{35EA5C3B-4BEC-E721-1083-ED5D9FA813E2}"/>
              </a:ext>
            </a:extLst>
          </p:cNvPr>
          <p:cNvSpPr txBox="1"/>
          <p:nvPr/>
        </p:nvSpPr>
        <p:spPr>
          <a:xfrm>
            <a:off x="5925358" y="5352934"/>
            <a:ext cx="2887961" cy="646331"/>
          </a:xfrm>
          <a:prstGeom prst="rect">
            <a:avLst/>
          </a:prstGeom>
          <a:noFill/>
        </p:spPr>
        <p:txBody>
          <a:bodyPr wrap="square" rtlCol="0">
            <a:spAutoFit/>
          </a:bodyPr>
          <a:lstStyle/>
          <a:p>
            <a:pPr algn="ctr"/>
            <a:r>
              <a:rPr lang="cs-CZ" b="1" dirty="0" err="1">
                <a:latin typeface="Roboto" panose="02000000000000000000" pitchFamily="2" charset="0"/>
                <a:ea typeface="Roboto" panose="02000000000000000000" pitchFamily="2" charset="0"/>
                <a:cs typeface="Roboto" panose="02000000000000000000" pitchFamily="2" charset="0"/>
              </a:rPr>
              <a:t>Plan</a:t>
            </a:r>
            <a:r>
              <a:rPr lang="cs-CZ" b="1"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1,000+ genomes</a:t>
            </a:r>
            <a:br>
              <a:rPr lang="en-US" b="1" dirty="0">
                <a:latin typeface="Roboto" panose="02000000000000000000" pitchFamily="2" charset="0"/>
                <a:ea typeface="Roboto" panose="02000000000000000000" pitchFamily="2" charset="0"/>
                <a:cs typeface="Roboto" panose="02000000000000000000" pitchFamily="2" charset="0"/>
              </a:rPr>
            </a:br>
            <a:r>
              <a:rPr lang="en-US" b="1" dirty="0">
                <a:latin typeface="Roboto" panose="02000000000000000000" pitchFamily="2" charset="0"/>
                <a:ea typeface="Roboto" panose="02000000000000000000" pitchFamily="2" charset="0"/>
                <a:cs typeface="Roboto" panose="02000000000000000000" pitchFamily="2" charset="0"/>
              </a:rPr>
              <a:t>sequencing</a:t>
            </a:r>
          </a:p>
        </p:txBody>
      </p:sp>
      <p:sp>
        <p:nvSpPr>
          <p:cNvPr id="86" name="TextovéPole 85">
            <a:extLst>
              <a:ext uri="{FF2B5EF4-FFF2-40B4-BE49-F238E27FC236}">
                <a16:creationId xmlns:a16="http://schemas.microsoft.com/office/drawing/2014/main" id="{DA3CF06C-1B6E-5FF1-7E11-4B2248D5DEE7}"/>
              </a:ext>
            </a:extLst>
          </p:cNvPr>
          <p:cNvSpPr txBox="1"/>
          <p:nvPr/>
        </p:nvSpPr>
        <p:spPr>
          <a:xfrm>
            <a:off x="9217989" y="5288919"/>
            <a:ext cx="2887961" cy="1200329"/>
          </a:xfrm>
          <a:prstGeom prst="rect">
            <a:avLst/>
          </a:prstGeom>
          <a:noFill/>
        </p:spPr>
        <p:txBody>
          <a:bodyPr wrap="square" rtlCol="0">
            <a:spAutoFit/>
          </a:bodyPr>
          <a:lstStyle/>
          <a:p>
            <a:pPr algn="ctr"/>
            <a:r>
              <a:rPr lang="en-US" sz="1800" b="1"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Database of variant frequencies at individual positions in the genome</a:t>
            </a:r>
          </a:p>
          <a:p>
            <a:pPr algn="ctr"/>
            <a:r>
              <a:rPr lang="en-US"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a:t>
            </a:r>
            <a:r>
              <a:rPr lang="en-US" dirty="0" err="1">
                <a:solidFill>
                  <a:sysClr val="windowText" lastClr="000000"/>
                </a:solidFill>
                <a:latin typeface="Roboto" panose="02000000000000000000" pitchFamily="2" charset="0"/>
                <a:ea typeface="Roboto" panose="02000000000000000000" pitchFamily="2" charset="0"/>
                <a:cs typeface="Roboto" panose="02000000000000000000" pitchFamily="2" charset="0"/>
              </a:rPr>
              <a:t>gnomAD</a:t>
            </a:r>
            <a:r>
              <a:rPr lang="en-US"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-like browser)</a:t>
            </a:r>
            <a:endParaRPr lang="en-US" sz="1800" dirty="0">
              <a:solidFill>
                <a:sysClr val="windowText" lastClr="000000"/>
              </a:solidFill>
              <a:latin typeface="Roboto" panose="02000000000000000000" pitchFamily="2" charset="0"/>
              <a:ea typeface="Roboto" panose="02000000000000000000" pitchFamily="2" charset="0"/>
              <a:cs typeface="Roboto" panose="02000000000000000000" pitchFamily="2" charset="0"/>
            </a:endParaRPr>
          </a:p>
        </p:txBody>
      </p:sp>
      <p:sp>
        <p:nvSpPr>
          <p:cNvPr id="7" name="Zaoblený obdélník 30">
            <a:extLst>
              <a:ext uri="{FF2B5EF4-FFF2-40B4-BE49-F238E27FC236}">
                <a16:creationId xmlns:a16="http://schemas.microsoft.com/office/drawing/2014/main" id="{04A29B9B-D9BB-7184-C1FE-7F0B359A2024}"/>
              </a:ext>
            </a:extLst>
          </p:cNvPr>
          <p:cNvSpPr/>
          <p:nvPr/>
        </p:nvSpPr>
        <p:spPr>
          <a:xfrm>
            <a:off x="165928" y="459686"/>
            <a:ext cx="11833934" cy="529262"/>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cs-CZ" sz="4400" b="1" dirty="0" err="1">
                <a:solidFill>
                  <a:sysClr val="windowText" lastClr="000000"/>
                </a:solidFill>
                <a:latin typeface="Roboto" panose="02000000000000000000" pitchFamily="2" charset="0"/>
                <a:ea typeface="Roboto" panose="02000000000000000000" pitchFamily="2" charset="0"/>
              </a:rPr>
              <a:t>A</a:t>
            </a:r>
            <a:r>
              <a:rPr lang="cs-CZ" sz="4400" dirty="0" err="1">
                <a:solidFill>
                  <a:sysClr val="windowText" lastClr="000000"/>
                </a:solidFill>
                <a:latin typeface="Roboto" panose="02000000000000000000" pitchFamily="2" charset="0"/>
                <a:ea typeface="Roboto" panose="02000000000000000000" pitchFamily="2" charset="0"/>
              </a:rPr>
              <a:t>nalysis</a:t>
            </a:r>
            <a:r>
              <a:rPr lang="cs-CZ" sz="4400" b="1" dirty="0">
                <a:solidFill>
                  <a:sysClr val="windowText" lastClr="000000"/>
                </a:solidFill>
                <a:latin typeface="Roboto" panose="02000000000000000000" pitchFamily="2" charset="0"/>
                <a:ea typeface="Roboto" panose="02000000000000000000" pitchFamily="2" charset="0"/>
              </a:rPr>
              <a:t> </a:t>
            </a:r>
            <a:r>
              <a:rPr lang="cs-CZ" sz="4400" dirty="0" err="1">
                <a:solidFill>
                  <a:sysClr val="windowText" lastClr="000000"/>
                </a:solidFill>
                <a:latin typeface="Roboto" panose="02000000000000000000" pitchFamily="2" charset="0"/>
                <a:ea typeface="Roboto" panose="02000000000000000000" pitchFamily="2" charset="0"/>
              </a:rPr>
              <a:t>of</a:t>
            </a:r>
            <a:r>
              <a:rPr lang="cs-CZ" sz="4400" b="1" dirty="0">
                <a:solidFill>
                  <a:sysClr val="windowText" lastClr="000000"/>
                </a:solidFill>
                <a:latin typeface="Roboto" panose="02000000000000000000" pitchFamily="2" charset="0"/>
                <a:ea typeface="Roboto" panose="02000000000000000000" pitchFamily="2" charset="0"/>
              </a:rPr>
              <a:t> C</a:t>
            </a:r>
            <a:r>
              <a:rPr lang="cs-CZ" sz="4400" dirty="0">
                <a:solidFill>
                  <a:sysClr val="windowText" lastClr="000000"/>
                </a:solidFill>
                <a:latin typeface="Roboto" panose="02000000000000000000" pitchFamily="2" charset="0"/>
                <a:ea typeface="Roboto" panose="02000000000000000000" pitchFamily="2" charset="0"/>
              </a:rPr>
              <a:t>zech</a:t>
            </a:r>
            <a:r>
              <a:rPr lang="cs-CZ" sz="4400" b="1" dirty="0">
                <a:solidFill>
                  <a:sysClr val="windowText" lastClr="000000"/>
                </a:solidFill>
                <a:latin typeface="Roboto" panose="02000000000000000000" pitchFamily="2" charset="0"/>
                <a:ea typeface="Roboto" panose="02000000000000000000" pitchFamily="2" charset="0"/>
              </a:rPr>
              <a:t> </a:t>
            </a:r>
            <a:r>
              <a:rPr lang="cs-CZ" sz="4400" b="1" dirty="0" err="1">
                <a:solidFill>
                  <a:sysClr val="windowText" lastClr="000000"/>
                </a:solidFill>
                <a:latin typeface="Roboto" panose="02000000000000000000" pitchFamily="2" charset="0"/>
                <a:ea typeface="Roboto" panose="02000000000000000000" pitchFamily="2" charset="0"/>
              </a:rPr>
              <a:t>G</a:t>
            </a:r>
            <a:r>
              <a:rPr lang="cs-CZ" sz="4400" dirty="0" err="1">
                <a:solidFill>
                  <a:sysClr val="windowText" lastClr="000000"/>
                </a:solidFill>
                <a:latin typeface="Roboto" panose="02000000000000000000" pitchFamily="2" charset="0"/>
                <a:ea typeface="Roboto" panose="02000000000000000000" pitchFamily="2" charset="0"/>
              </a:rPr>
              <a:t>enomes</a:t>
            </a:r>
            <a:r>
              <a:rPr lang="cs-CZ" sz="4400" b="1" dirty="0">
                <a:solidFill>
                  <a:sysClr val="windowText" lastClr="000000"/>
                </a:solidFill>
                <a:latin typeface="Roboto" panose="02000000000000000000" pitchFamily="2" charset="0"/>
                <a:ea typeface="Roboto" panose="02000000000000000000" pitchFamily="2" charset="0"/>
              </a:rPr>
              <a:t> </a:t>
            </a:r>
            <a:r>
              <a:rPr lang="cs-CZ" sz="4400" dirty="0" err="1">
                <a:solidFill>
                  <a:sysClr val="windowText" lastClr="000000"/>
                </a:solidFill>
                <a:latin typeface="Roboto" panose="02000000000000000000" pitchFamily="2" charset="0"/>
                <a:ea typeface="Roboto" panose="02000000000000000000" pitchFamily="2" charset="0"/>
              </a:rPr>
              <a:t>for</a:t>
            </a:r>
            <a:r>
              <a:rPr lang="cs-CZ" sz="4400" dirty="0">
                <a:solidFill>
                  <a:sysClr val="windowText" lastClr="000000"/>
                </a:solidFill>
                <a:latin typeface="Roboto" panose="02000000000000000000" pitchFamily="2" charset="0"/>
                <a:ea typeface="Roboto" panose="02000000000000000000" pitchFamily="2" charset="0"/>
              </a:rPr>
              <a:t> </a:t>
            </a:r>
            <a:r>
              <a:rPr lang="cs-CZ" sz="4400" b="1" dirty="0">
                <a:solidFill>
                  <a:sysClr val="windowText" lastClr="000000"/>
                </a:solidFill>
                <a:latin typeface="Roboto" panose="02000000000000000000" pitchFamily="2" charset="0"/>
                <a:ea typeface="Roboto" panose="02000000000000000000" pitchFamily="2" charset="0"/>
              </a:rPr>
              <a:t>T</a:t>
            </a:r>
            <a:r>
              <a:rPr lang="cs-CZ" sz="4400" dirty="0">
                <a:solidFill>
                  <a:sysClr val="windowText" lastClr="000000"/>
                </a:solidFill>
                <a:latin typeface="Roboto" panose="02000000000000000000" pitchFamily="2" charset="0"/>
                <a:ea typeface="Roboto" panose="02000000000000000000" pitchFamily="2" charset="0"/>
              </a:rPr>
              <a:t>heranostics</a:t>
            </a:r>
            <a:endParaRPr lang="en-GB" sz="4400" dirty="0">
              <a:solidFill>
                <a:sysClr val="windowText" lastClr="000000"/>
              </a:solidFill>
              <a:latin typeface="Roboto" panose="02000000000000000000" pitchFamily="2" charset="0"/>
              <a:ea typeface="Roboto" panose="02000000000000000000" pitchFamily="2" charset="0"/>
            </a:endParaRPr>
          </a:p>
        </p:txBody>
      </p:sp>
      <p:sp>
        <p:nvSpPr>
          <p:cNvPr id="8" name="Zaoblený obdélník 30">
            <a:extLst>
              <a:ext uri="{FF2B5EF4-FFF2-40B4-BE49-F238E27FC236}">
                <a16:creationId xmlns:a16="http://schemas.microsoft.com/office/drawing/2014/main" id="{D649C6DF-3D8B-DB61-77F6-07FD7379F742}"/>
              </a:ext>
            </a:extLst>
          </p:cNvPr>
          <p:cNvSpPr/>
          <p:nvPr/>
        </p:nvSpPr>
        <p:spPr>
          <a:xfrm>
            <a:off x="7461" y="932343"/>
            <a:ext cx="11833934" cy="529262"/>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cs-CZ" sz="2400" b="1" dirty="0">
                <a:solidFill>
                  <a:sysClr val="windowText" lastClr="000000"/>
                </a:solidFill>
                <a:latin typeface="Roboto" panose="02000000000000000000" pitchFamily="2" charset="0"/>
                <a:ea typeface="Roboto" panose="02000000000000000000" pitchFamily="2" charset="0"/>
              </a:rPr>
              <a:t>(A-C-G-T)</a:t>
            </a:r>
            <a:endParaRPr lang="en-GB" sz="2400" b="1" dirty="0">
              <a:solidFill>
                <a:sysClr val="windowText" lastClr="000000"/>
              </a:solidFill>
              <a:latin typeface="Roboto" panose="02000000000000000000" pitchFamily="2" charset="0"/>
              <a:ea typeface="Roboto" panose="02000000000000000000" pitchFamily="2" charset="0"/>
            </a:endParaRPr>
          </a:p>
        </p:txBody>
      </p:sp>
      <p:sp>
        <p:nvSpPr>
          <p:cNvPr id="3" name="TextovéPole 2">
            <a:extLst>
              <a:ext uri="{FF2B5EF4-FFF2-40B4-BE49-F238E27FC236}">
                <a16:creationId xmlns:a16="http://schemas.microsoft.com/office/drawing/2014/main" id="{1B24CB3F-9B1D-2BB0-064C-57656A0734F4}"/>
              </a:ext>
            </a:extLst>
          </p:cNvPr>
          <p:cNvSpPr txBox="1"/>
          <p:nvPr/>
        </p:nvSpPr>
        <p:spPr>
          <a:xfrm>
            <a:off x="710696" y="1826390"/>
            <a:ext cx="1624567" cy="406595"/>
          </a:xfrm>
          <a:prstGeom prst="roundRect">
            <a:avLst/>
          </a:prstGeom>
          <a:solidFill>
            <a:srgbClr val="F4525E"/>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a:r>
              <a:rPr lang="cs-CZ" b="1" dirty="0">
                <a:solidFill>
                  <a:schemeClr val="bg1"/>
                </a:solidFill>
                <a:latin typeface="Roboto" panose="02000000000000000000" pitchFamily="2" charset="0"/>
                <a:ea typeface="Roboto" panose="02000000000000000000" pitchFamily="2" charset="0"/>
              </a:rPr>
              <a:t>Reality: 1,665</a:t>
            </a:r>
            <a:endParaRPr lang="en-GB" b="1" dirty="0">
              <a:solidFill>
                <a:schemeClr val="bg1"/>
              </a:solidFill>
              <a:latin typeface="Roboto" panose="02000000000000000000" pitchFamily="2" charset="0"/>
              <a:ea typeface="Roboto" panose="02000000000000000000" pitchFamily="2" charset="0"/>
            </a:endParaRPr>
          </a:p>
        </p:txBody>
      </p:sp>
      <p:sp>
        <p:nvSpPr>
          <p:cNvPr id="4" name="TextovéPole 3">
            <a:extLst>
              <a:ext uri="{FF2B5EF4-FFF2-40B4-BE49-F238E27FC236}">
                <a16:creationId xmlns:a16="http://schemas.microsoft.com/office/drawing/2014/main" id="{1146DC98-89AE-F441-BD9A-817325589DAC}"/>
              </a:ext>
            </a:extLst>
          </p:cNvPr>
          <p:cNvSpPr txBox="1"/>
          <p:nvPr/>
        </p:nvSpPr>
        <p:spPr>
          <a:xfrm>
            <a:off x="6520269" y="4055991"/>
            <a:ext cx="1775848" cy="406595"/>
          </a:xfrm>
          <a:prstGeom prst="roundRect">
            <a:avLst/>
          </a:prstGeom>
          <a:solidFill>
            <a:srgbClr val="F4525E"/>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a:r>
              <a:rPr lang="cs-CZ" b="1" dirty="0">
                <a:solidFill>
                  <a:schemeClr val="bg1"/>
                </a:solidFill>
                <a:latin typeface="Roboto" panose="02000000000000000000" pitchFamily="2" charset="0"/>
                <a:ea typeface="Roboto" panose="02000000000000000000" pitchFamily="2" charset="0"/>
              </a:rPr>
              <a:t>Reality: 1,325</a:t>
            </a:r>
            <a:endParaRPr lang="en-GB" b="1" dirty="0">
              <a:solidFill>
                <a:schemeClr val="bg1"/>
              </a:solidFill>
              <a:latin typeface="Roboto" panose="02000000000000000000" pitchFamily="2" charset="0"/>
              <a:ea typeface="Roboto" panose="02000000000000000000" pitchFamily="2" charset="0"/>
            </a:endParaRPr>
          </a:p>
        </p:txBody>
      </p:sp>
      <p:pic>
        <p:nvPicPr>
          <p:cNvPr id="6" name="Obrázek 5">
            <a:extLst>
              <a:ext uri="{FF2B5EF4-FFF2-40B4-BE49-F238E27FC236}">
                <a16:creationId xmlns:a16="http://schemas.microsoft.com/office/drawing/2014/main" id="{C75E2D91-2431-B854-053D-35834D8E6463}"/>
              </a:ext>
            </a:extLst>
          </p:cNvPr>
          <p:cNvPicPr>
            <a:picLocks noChangeAspect="1"/>
          </p:cNvPicPr>
          <p:nvPr/>
        </p:nvPicPr>
        <p:blipFill>
          <a:blip r:embed="rId22"/>
          <a:stretch>
            <a:fillRect/>
          </a:stretch>
        </p:blipFill>
        <p:spPr>
          <a:xfrm>
            <a:off x="9056237" y="1802325"/>
            <a:ext cx="2413069" cy="1266188"/>
          </a:xfrm>
          <a:prstGeom prst="rect">
            <a:avLst/>
          </a:prstGeom>
          <a:ln>
            <a:noFill/>
          </a:ln>
          <a:effectLst>
            <a:outerShdw blurRad="292100" dist="139700" dir="2700000" algn="tl" rotWithShape="0">
              <a:srgbClr val="333333">
                <a:alpha val="65000"/>
              </a:srgbClr>
            </a:outerShdw>
          </a:effectLst>
        </p:spPr>
      </p:pic>
      <p:pic>
        <p:nvPicPr>
          <p:cNvPr id="9" name="Obrázek 6">
            <a:extLst>
              <a:ext uri="{FF2B5EF4-FFF2-40B4-BE49-F238E27FC236}">
                <a16:creationId xmlns:a16="http://schemas.microsoft.com/office/drawing/2014/main" id="{ED7A476D-F21B-764E-2A46-3A6354BC6776}"/>
              </a:ext>
            </a:extLst>
          </p:cNvPr>
          <p:cNvPicPr>
            <a:picLocks noChangeAspect="1"/>
          </p:cNvPicPr>
          <p:nvPr/>
        </p:nvPicPr>
        <p:blipFill rotWithShape="1">
          <a:blip r:embed="rId23"/>
          <a:srcRect l="4924" t="3344" r="7679"/>
          <a:stretch/>
        </p:blipFill>
        <p:spPr>
          <a:xfrm>
            <a:off x="9685867" y="2814927"/>
            <a:ext cx="2258204" cy="1241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4161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nice 8">
            <a:extLst>
              <a:ext uri="{FF2B5EF4-FFF2-40B4-BE49-F238E27FC236}">
                <a16:creationId xmlns:a16="http://schemas.microsoft.com/office/drawing/2014/main" id="{1F90B6AB-BBEF-4D93-B3B0-C3A884B25D87}"/>
              </a:ext>
            </a:extLst>
          </p:cNvPr>
          <p:cNvCxnSpPr/>
          <p:nvPr/>
        </p:nvCxnSpPr>
        <p:spPr>
          <a:xfrm flipV="1">
            <a:off x="220283" y="496299"/>
            <a:ext cx="11684585" cy="39270"/>
          </a:xfrm>
          <a:prstGeom prst="line">
            <a:avLst/>
          </a:prstGeom>
          <a:ln w="76200">
            <a:solidFill>
              <a:srgbClr val="F4525E"/>
            </a:solidFill>
          </a:ln>
        </p:spPr>
        <p:style>
          <a:lnRef idx="1">
            <a:schemeClr val="accent1"/>
          </a:lnRef>
          <a:fillRef idx="0">
            <a:schemeClr val="accent1"/>
          </a:fillRef>
          <a:effectRef idx="0">
            <a:schemeClr val="accent1"/>
          </a:effectRef>
          <a:fontRef idx="minor">
            <a:schemeClr val="tx1"/>
          </a:fontRef>
        </p:style>
      </p:cxnSp>
      <p:sp>
        <p:nvSpPr>
          <p:cNvPr id="40" name="TextovéPole 39">
            <a:extLst>
              <a:ext uri="{FF2B5EF4-FFF2-40B4-BE49-F238E27FC236}">
                <a16:creationId xmlns:a16="http://schemas.microsoft.com/office/drawing/2014/main" id="{A7A39B83-786C-4775-AB81-388F4E4CD25D}"/>
              </a:ext>
            </a:extLst>
          </p:cNvPr>
          <p:cNvSpPr txBox="1"/>
          <p:nvPr/>
        </p:nvSpPr>
        <p:spPr>
          <a:xfrm>
            <a:off x="1963287" y="158154"/>
            <a:ext cx="651452" cy="638807"/>
          </a:xfrm>
          <a:prstGeom prst="ellipse">
            <a:avLst/>
          </a:prstGeom>
          <a:solidFill>
            <a:srgbClr val="F4525E"/>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a:r>
              <a:rPr lang="cs-CZ" sz="3600" b="1" dirty="0">
                <a:solidFill>
                  <a:schemeClr val="bg1"/>
                </a:solidFill>
                <a:latin typeface="Roboto" panose="02000000000000000000" pitchFamily="2" charset="0"/>
                <a:ea typeface="Roboto" panose="02000000000000000000" pitchFamily="2" charset="0"/>
              </a:rPr>
              <a:t>1</a:t>
            </a:r>
            <a:endParaRPr lang="en-GB" sz="3600" b="1" dirty="0">
              <a:solidFill>
                <a:schemeClr val="bg1"/>
              </a:solidFill>
              <a:latin typeface="Roboto" panose="02000000000000000000" pitchFamily="2" charset="0"/>
              <a:ea typeface="Roboto" panose="02000000000000000000" pitchFamily="2" charset="0"/>
            </a:endParaRPr>
          </a:p>
        </p:txBody>
      </p:sp>
      <p:cxnSp>
        <p:nvCxnSpPr>
          <p:cNvPr id="46" name="Přímá spojnice 45">
            <a:extLst>
              <a:ext uri="{FF2B5EF4-FFF2-40B4-BE49-F238E27FC236}">
                <a16:creationId xmlns:a16="http://schemas.microsoft.com/office/drawing/2014/main" id="{ABCE2DA0-7C5D-477C-AFAB-F71FC0BBF942}"/>
              </a:ext>
            </a:extLst>
          </p:cNvPr>
          <p:cNvCxnSpPr/>
          <p:nvPr/>
        </p:nvCxnSpPr>
        <p:spPr>
          <a:xfrm flipV="1">
            <a:off x="220283" y="4046042"/>
            <a:ext cx="11684585" cy="39270"/>
          </a:xfrm>
          <a:prstGeom prst="line">
            <a:avLst/>
          </a:prstGeom>
          <a:ln w="76200">
            <a:solidFill>
              <a:srgbClr val="F4525E"/>
            </a:solidFill>
          </a:ln>
        </p:spPr>
        <p:style>
          <a:lnRef idx="1">
            <a:schemeClr val="accent1"/>
          </a:lnRef>
          <a:fillRef idx="0">
            <a:schemeClr val="accent1"/>
          </a:fillRef>
          <a:effectRef idx="0">
            <a:schemeClr val="accent1"/>
          </a:effectRef>
          <a:fontRef idx="minor">
            <a:schemeClr val="tx1"/>
          </a:fontRef>
        </p:style>
      </p:cxnSp>
      <p:sp>
        <p:nvSpPr>
          <p:cNvPr id="47" name="TextovéPole 46">
            <a:extLst>
              <a:ext uri="{FF2B5EF4-FFF2-40B4-BE49-F238E27FC236}">
                <a16:creationId xmlns:a16="http://schemas.microsoft.com/office/drawing/2014/main" id="{A46E86C9-2C67-4846-8EA6-A1686A2CBBAF}"/>
              </a:ext>
            </a:extLst>
          </p:cNvPr>
          <p:cNvSpPr txBox="1"/>
          <p:nvPr/>
        </p:nvSpPr>
        <p:spPr>
          <a:xfrm>
            <a:off x="5678100" y="176896"/>
            <a:ext cx="651452" cy="638807"/>
          </a:xfrm>
          <a:prstGeom prst="ellipse">
            <a:avLst/>
          </a:prstGeom>
          <a:solidFill>
            <a:srgbClr val="F4525E"/>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a:r>
              <a:rPr lang="cs-CZ" sz="3600" b="1" dirty="0">
                <a:solidFill>
                  <a:schemeClr val="bg1"/>
                </a:solidFill>
                <a:latin typeface="Roboto" panose="02000000000000000000" pitchFamily="2" charset="0"/>
                <a:ea typeface="Roboto" panose="02000000000000000000" pitchFamily="2" charset="0"/>
              </a:rPr>
              <a:t>2</a:t>
            </a:r>
            <a:endParaRPr lang="en-GB" sz="3600" b="1" dirty="0">
              <a:solidFill>
                <a:schemeClr val="bg1"/>
              </a:solidFill>
              <a:latin typeface="Roboto" panose="02000000000000000000" pitchFamily="2" charset="0"/>
              <a:ea typeface="Roboto" panose="02000000000000000000" pitchFamily="2" charset="0"/>
            </a:endParaRPr>
          </a:p>
        </p:txBody>
      </p:sp>
      <p:sp>
        <p:nvSpPr>
          <p:cNvPr id="48" name="TextovéPole 47">
            <a:extLst>
              <a:ext uri="{FF2B5EF4-FFF2-40B4-BE49-F238E27FC236}">
                <a16:creationId xmlns:a16="http://schemas.microsoft.com/office/drawing/2014/main" id="{85EF4522-3654-4D90-9399-B00CBDFBCF61}"/>
              </a:ext>
            </a:extLst>
          </p:cNvPr>
          <p:cNvSpPr txBox="1"/>
          <p:nvPr/>
        </p:nvSpPr>
        <p:spPr>
          <a:xfrm>
            <a:off x="9488860" y="176896"/>
            <a:ext cx="651452" cy="638807"/>
          </a:xfrm>
          <a:prstGeom prst="ellipse">
            <a:avLst/>
          </a:prstGeom>
          <a:solidFill>
            <a:srgbClr val="F4525E"/>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a:r>
              <a:rPr lang="cs-CZ" sz="3600" b="1" dirty="0">
                <a:solidFill>
                  <a:schemeClr val="bg1"/>
                </a:solidFill>
                <a:latin typeface="Roboto" panose="02000000000000000000" pitchFamily="2" charset="0"/>
                <a:ea typeface="Roboto" panose="02000000000000000000" pitchFamily="2" charset="0"/>
              </a:rPr>
              <a:t>3</a:t>
            </a:r>
            <a:endParaRPr lang="en-GB" sz="3600" b="1" dirty="0">
              <a:solidFill>
                <a:schemeClr val="bg1"/>
              </a:solidFill>
              <a:latin typeface="Roboto" panose="02000000000000000000" pitchFamily="2" charset="0"/>
              <a:ea typeface="Roboto" panose="02000000000000000000" pitchFamily="2" charset="0"/>
            </a:endParaRPr>
          </a:p>
        </p:txBody>
      </p:sp>
      <p:pic>
        <p:nvPicPr>
          <p:cNvPr id="49" name="Obrázek 48">
            <a:extLst>
              <a:ext uri="{FF2B5EF4-FFF2-40B4-BE49-F238E27FC236}">
                <a16:creationId xmlns:a16="http://schemas.microsoft.com/office/drawing/2014/main" id="{A0E8E31A-B47D-4C15-A0AA-DC9D3C5419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404" y="1238804"/>
            <a:ext cx="1501014" cy="1483535"/>
          </a:xfrm>
          <a:prstGeom prst="rect">
            <a:avLst/>
          </a:prstGeom>
        </p:spPr>
      </p:pic>
      <p:sp>
        <p:nvSpPr>
          <p:cNvPr id="50" name="Zaoblený obdélník 59">
            <a:extLst>
              <a:ext uri="{FF2B5EF4-FFF2-40B4-BE49-F238E27FC236}">
                <a16:creationId xmlns:a16="http://schemas.microsoft.com/office/drawing/2014/main" id="{F3E7EC94-EDF0-49AD-9039-F0C60AE8BF52}"/>
              </a:ext>
            </a:extLst>
          </p:cNvPr>
          <p:cNvSpPr/>
          <p:nvPr/>
        </p:nvSpPr>
        <p:spPr>
          <a:xfrm>
            <a:off x="772210" y="2858081"/>
            <a:ext cx="2989058" cy="683279"/>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en-GB" b="1" dirty="0">
                <a:solidFill>
                  <a:sysClr val="windowText" lastClr="000000"/>
                </a:solidFill>
                <a:latin typeface="Roboto" panose="02000000000000000000" pitchFamily="2" charset="0"/>
                <a:ea typeface="Roboto" panose="02000000000000000000" pitchFamily="2" charset="0"/>
              </a:rPr>
              <a:t>30 to 55 years old, male &amp; female</a:t>
            </a:r>
          </a:p>
        </p:txBody>
      </p:sp>
      <p:sp>
        <p:nvSpPr>
          <p:cNvPr id="52" name="Zaoblený obdélník 61">
            <a:extLst>
              <a:ext uri="{FF2B5EF4-FFF2-40B4-BE49-F238E27FC236}">
                <a16:creationId xmlns:a16="http://schemas.microsoft.com/office/drawing/2014/main" id="{F72E5622-05DB-4A59-82B1-C5DB91BBA8DF}"/>
              </a:ext>
            </a:extLst>
          </p:cNvPr>
          <p:cNvSpPr/>
          <p:nvPr/>
        </p:nvSpPr>
        <p:spPr>
          <a:xfrm>
            <a:off x="4412074" y="2935930"/>
            <a:ext cx="3301002" cy="618811"/>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en-GB" b="1" dirty="0">
                <a:solidFill>
                  <a:sysClr val="windowText" lastClr="000000"/>
                </a:solidFill>
                <a:latin typeface="Roboto" panose="02000000000000000000" pitchFamily="2" charset="0"/>
                <a:ea typeface="Roboto" panose="02000000000000000000" pitchFamily="2" charset="0"/>
              </a:rPr>
              <a:t>Father comes from the same Czech region as mother</a:t>
            </a:r>
          </a:p>
        </p:txBody>
      </p:sp>
      <p:sp>
        <p:nvSpPr>
          <p:cNvPr id="53" name="Zaoblený obdélník 63">
            <a:extLst>
              <a:ext uri="{FF2B5EF4-FFF2-40B4-BE49-F238E27FC236}">
                <a16:creationId xmlns:a16="http://schemas.microsoft.com/office/drawing/2014/main" id="{972ABDF2-5BD4-4008-909C-B4A34E616A7D}"/>
              </a:ext>
            </a:extLst>
          </p:cNvPr>
          <p:cNvSpPr/>
          <p:nvPr/>
        </p:nvSpPr>
        <p:spPr>
          <a:xfrm>
            <a:off x="8111432" y="2839339"/>
            <a:ext cx="3406309" cy="683279"/>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cs-CZ" b="1" dirty="0" err="1">
                <a:solidFill>
                  <a:sysClr val="windowText" lastClr="000000"/>
                </a:solidFill>
                <a:latin typeface="Roboto" panose="02000000000000000000" pitchFamily="2" charset="0"/>
                <a:ea typeface="Roboto" panose="02000000000000000000" pitchFamily="2" charset="0"/>
              </a:rPr>
              <a:t>Healthy</a:t>
            </a:r>
            <a:r>
              <a:rPr lang="cs-CZ" b="1" dirty="0">
                <a:solidFill>
                  <a:sysClr val="windowText" lastClr="000000"/>
                </a:solidFill>
                <a:latin typeface="Roboto" panose="02000000000000000000" pitchFamily="2" charset="0"/>
                <a:ea typeface="Roboto" panose="02000000000000000000" pitchFamily="2" charset="0"/>
              </a:rPr>
              <a:t> </a:t>
            </a:r>
            <a:br>
              <a:rPr lang="cs-CZ" b="1" dirty="0">
                <a:solidFill>
                  <a:sysClr val="windowText" lastClr="000000"/>
                </a:solidFill>
                <a:latin typeface="Roboto" panose="02000000000000000000" pitchFamily="2" charset="0"/>
                <a:ea typeface="Roboto" panose="02000000000000000000" pitchFamily="2" charset="0"/>
              </a:rPr>
            </a:br>
            <a:r>
              <a:rPr lang="cs-CZ" b="1" dirty="0">
                <a:solidFill>
                  <a:sysClr val="windowText" lastClr="000000"/>
                </a:solidFill>
                <a:latin typeface="Roboto" panose="02000000000000000000" pitchFamily="2" charset="0"/>
                <a:ea typeface="Roboto" panose="02000000000000000000" pitchFamily="2" charset="0"/>
              </a:rPr>
              <a:t>(No </a:t>
            </a:r>
            <a:r>
              <a:rPr lang="en-GB" b="1" dirty="0">
                <a:solidFill>
                  <a:sysClr val="windowText" lastClr="000000"/>
                </a:solidFill>
                <a:latin typeface="Roboto" panose="02000000000000000000" pitchFamily="2" charset="0"/>
                <a:ea typeface="Roboto" panose="02000000000000000000" pitchFamily="2" charset="0"/>
              </a:rPr>
              <a:t>genetic disorders</a:t>
            </a:r>
            <a:r>
              <a:rPr lang="cs-CZ" b="1" dirty="0">
                <a:solidFill>
                  <a:sysClr val="windowText" lastClr="000000"/>
                </a:solidFill>
                <a:latin typeface="Roboto" panose="02000000000000000000" pitchFamily="2" charset="0"/>
                <a:ea typeface="Roboto" panose="02000000000000000000" pitchFamily="2" charset="0"/>
              </a:rPr>
              <a:t>)</a:t>
            </a:r>
            <a:endParaRPr lang="en-GB" b="1" dirty="0">
              <a:solidFill>
                <a:sysClr val="windowText" lastClr="000000"/>
              </a:solidFill>
              <a:latin typeface="Roboto" panose="02000000000000000000" pitchFamily="2" charset="0"/>
              <a:ea typeface="Roboto" panose="02000000000000000000" pitchFamily="2" charset="0"/>
            </a:endParaRPr>
          </a:p>
        </p:txBody>
      </p:sp>
      <p:pic>
        <p:nvPicPr>
          <p:cNvPr id="54" name="Picture 2" descr="VÃ½sledek obrÃ¡zku pro healthy symbol">
            <a:extLst>
              <a:ext uri="{FF2B5EF4-FFF2-40B4-BE49-F238E27FC236}">
                <a16:creationId xmlns:a16="http://schemas.microsoft.com/office/drawing/2014/main" id="{DDD058BC-852F-4975-8263-2929F1F7FF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1571" y="1319295"/>
            <a:ext cx="866029" cy="123991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D8B6CF38-F03C-477F-B7DB-BEA5F90A94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210" y="1422334"/>
            <a:ext cx="904228" cy="1116474"/>
          </a:xfrm>
          <a:prstGeom prst="rect">
            <a:avLst/>
          </a:prstGeom>
        </p:spPr>
      </p:pic>
      <p:pic>
        <p:nvPicPr>
          <p:cNvPr id="14" name="Picture 8" descr="Multicolor Map of Czech Republic with Regions | Free Vector Maps"/>
          <p:cNvPicPr>
            <a:picLocks noChangeAspect="1" noChangeArrowheads="1"/>
          </p:cNvPicPr>
          <p:nvPr/>
        </p:nvPicPr>
        <p:blipFill rotWithShape="1">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saturation sat="75000"/>
                    </a14:imgEffect>
                    <a14:imgEffect>
                      <a14:brightnessContrast bright="-20000" contrast="40000"/>
                    </a14:imgEffect>
                  </a14:imgLayer>
                </a14:imgProps>
              </a:ext>
              <a:ext uri="{28A0092B-C50C-407E-A947-70E740481C1C}">
                <a14:useLocalDpi xmlns:a14="http://schemas.microsoft.com/office/drawing/2010/main" val="0"/>
              </a:ext>
            </a:extLst>
          </a:blip>
          <a:srcRect l="2843" t="13334" r="2420" b="14062"/>
          <a:stretch/>
        </p:blipFill>
        <p:spPr bwMode="auto">
          <a:xfrm>
            <a:off x="4579031" y="1153848"/>
            <a:ext cx="3035551" cy="1744794"/>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1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97326" y="1553871"/>
            <a:ext cx="977863" cy="977863"/>
          </a:xfrm>
          <a:prstGeom prst="rect">
            <a:avLst/>
          </a:prstGeom>
        </p:spPr>
      </p:pic>
      <p:sp>
        <p:nvSpPr>
          <p:cNvPr id="16" name="TextovéPole 15">
            <a:extLst>
              <a:ext uri="{FF2B5EF4-FFF2-40B4-BE49-F238E27FC236}">
                <a16:creationId xmlns:a16="http://schemas.microsoft.com/office/drawing/2014/main" id="{A7A39B83-786C-4775-AB81-388F4E4CD25D}"/>
              </a:ext>
            </a:extLst>
          </p:cNvPr>
          <p:cNvSpPr txBox="1"/>
          <p:nvPr/>
        </p:nvSpPr>
        <p:spPr>
          <a:xfrm>
            <a:off x="1943599" y="3677102"/>
            <a:ext cx="651452" cy="638807"/>
          </a:xfrm>
          <a:prstGeom prst="ellipse">
            <a:avLst/>
          </a:prstGeom>
          <a:solidFill>
            <a:srgbClr val="F4525E"/>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a:r>
              <a:rPr lang="cs-CZ" sz="3600" b="1" dirty="0">
                <a:solidFill>
                  <a:schemeClr val="bg1"/>
                </a:solidFill>
                <a:latin typeface="Roboto" panose="02000000000000000000" pitchFamily="2" charset="0"/>
                <a:ea typeface="Roboto" panose="02000000000000000000" pitchFamily="2" charset="0"/>
              </a:rPr>
              <a:t>4</a:t>
            </a:r>
            <a:endParaRPr lang="en-GB" sz="3600" b="1" dirty="0">
              <a:solidFill>
                <a:schemeClr val="bg1"/>
              </a:solidFill>
              <a:latin typeface="Roboto" panose="02000000000000000000" pitchFamily="2" charset="0"/>
              <a:ea typeface="Roboto" panose="02000000000000000000" pitchFamily="2" charset="0"/>
            </a:endParaRPr>
          </a:p>
        </p:txBody>
      </p:sp>
      <p:sp>
        <p:nvSpPr>
          <p:cNvPr id="17" name="TextovéPole 16">
            <a:extLst>
              <a:ext uri="{FF2B5EF4-FFF2-40B4-BE49-F238E27FC236}">
                <a16:creationId xmlns:a16="http://schemas.microsoft.com/office/drawing/2014/main" id="{A46E86C9-2C67-4846-8EA6-A1686A2CBBAF}"/>
              </a:ext>
            </a:extLst>
          </p:cNvPr>
          <p:cNvSpPr txBox="1"/>
          <p:nvPr/>
        </p:nvSpPr>
        <p:spPr>
          <a:xfrm>
            <a:off x="5658412" y="3695844"/>
            <a:ext cx="651452" cy="638807"/>
          </a:xfrm>
          <a:prstGeom prst="ellipse">
            <a:avLst/>
          </a:prstGeom>
          <a:solidFill>
            <a:srgbClr val="F4525E"/>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a:r>
              <a:rPr lang="cs-CZ" sz="3600" b="1" dirty="0">
                <a:solidFill>
                  <a:schemeClr val="bg1"/>
                </a:solidFill>
                <a:latin typeface="Roboto" panose="02000000000000000000" pitchFamily="2" charset="0"/>
                <a:ea typeface="Roboto" panose="02000000000000000000" pitchFamily="2" charset="0"/>
              </a:rPr>
              <a:t>5</a:t>
            </a:r>
            <a:endParaRPr lang="en-GB" sz="3600" b="1" dirty="0">
              <a:solidFill>
                <a:schemeClr val="bg1"/>
              </a:solidFill>
              <a:latin typeface="Roboto" panose="02000000000000000000" pitchFamily="2" charset="0"/>
              <a:ea typeface="Roboto" panose="02000000000000000000" pitchFamily="2" charset="0"/>
            </a:endParaRPr>
          </a:p>
        </p:txBody>
      </p:sp>
      <p:sp>
        <p:nvSpPr>
          <p:cNvPr id="18" name="TextovéPole 17">
            <a:extLst>
              <a:ext uri="{FF2B5EF4-FFF2-40B4-BE49-F238E27FC236}">
                <a16:creationId xmlns:a16="http://schemas.microsoft.com/office/drawing/2014/main" id="{85EF4522-3654-4D90-9399-B00CBDFBCF61}"/>
              </a:ext>
            </a:extLst>
          </p:cNvPr>
          <p:cNvSpPr txBox="1"/>
          <p:nvPr/>
        </p:nvSpPr>
        <p:spPr>
          <a:xfrm>
            <a:off x="9469172" y="3695844"/>
            <a:ext cx="651452" cy="638807"/>
          </a:xfrm>
          <a:prstGeom prst="ellipse">
            <a:avLst/>
          </a:prstGeom>
          <a:solidFill>
            <a:srgbClr val="F4525E"/>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none" lIns="0" tIns="0" rIns="0" bIns="0" rtlCol="0" anchor="ctr" anchorCtr="0">
            <a:noAutofit/>
          </a:bodyPr>
          <a:lstStyle/>
          <a:p>
            <a:pPr algn="ctr"/>
            <a:r>
              <a:rPr lang="cs-CZ" sz="3600" b="1" dirty="0">
                <a:solidFill>
                  <a:schemeClr val="bg1"/>
                </a:solidFill>
                <a:latin typeface="Roboto" panose="02000000000000000000" pitchFamily="2" charset="0"/>
                <a:ea typeface="Roboto" panose="02000000000000000000" pitchFamily="2" charset="0"/>
              </a:rPr>
              <a:t>6</a:t>
            </a:r>
            <a:endParaRPr lang="en-GB" sz="3600" b="1" dirty="0">
              <a:solidFill>
                <a:schemeClr val="bg1"/>
              </a:solidFill>
              <a:latin typeface="Roboto" panose="02000000000000000000" pitchFamily="2" charset="0"/>
              <a:ea typeface="Roboto" panose="02000000000000000000" pitchFamily="2" charset="0"/>
            </a:endParaRPr>
          </a:p>
        </p:txBody>
      </p:sp>
      <p:pic>
        <p:nvPicPr>
          <p:cNvPr id="4" name="Obrázek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6438" y="4608736"/>
            <a:ext cx="1361820" cy="1361820"/>
          </a:xfrm>
          <a:prstGeom prst="rect">
            <a:avLst/>
          </a:prstGeom>
        </p:spPr>
      </p:pic>
      <p:sp>
        <p:nvSpPr>
          <p:cNvPr id="21" name="Zaoblený obdélník 59">
            <a:extLst>
              <a:ext uri="{FF2B5EF4-FFF2-40B4-BE49-F238E27FC236}">
                <a16:creationId xmlns:a16="http://schemas.microsoft.com/office/drawing/2014/main" id="{F3E7EC94-EDF0-49AD-9039-F0C60AE8BF52}"/>
              </a:ext>
            </a:extLst>
          </p:cNvPr>
          <p:cNvSpPr/>
          <p:nvPr/>
        </p:nvSpPr>
        <p:spPr>
          <a:xfrm>
            <a:off x="862819" y="5891172"/>
            <a:ext cx="2989058" cy="683279"/>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cs-CZ" b="1" dirty="0">
                <a:solidFill>
                  <a:sysClr val="windowText" lastClr="000000"/>
                </a:solidFill>
                <a:latin typeface="Roboto" panose="02000000000000000000" pitchFamily="2" charset="0"/>
                <a:ea typeface="Roboto" panose="02000000000000000000" pitchFamily="2" charset="0"/>
              </a:rPr>
              <a:t>NOT a </a:t>
            </a:r>
            <a:r>
              <a:rPr lang="cs-CZ" b="1" dirty="0" err="1">
                <a:solidFill>
                  <a:sysClr val="windowText" lastClr="000000"/>
                </a:solidFill>
                <a:latin typeface="Roboto" panose="02000000000000000000" pitchFamily="2" charset="0"/>
                <a:ea typeface="Roboto" panose="02000000000000000000" pitchFamily="2" charset="0"/>
              </a:rPr>
              <a:t>transplant</a:t>
            </a:r>
            <a:r>
              <a:rPr lang="cs-CZ" b="1" dirty="0">
                <a:solidFill>
                  <a:sysClr val="windowText" lastClr="000000"/>
                </a:solidFill>
                <a:latin typeface="Roboto" panose="02000000000000000000" pitchFamily="2" charset="0"/>
                <a:ea typeface="Roboto" panose="02000000000000000000" pitchFamily="2" charset="0"/>
              </a:rPr>
              <a:t> recipient</a:t>
            </a:r>
            <a:endParaRPr lang="en-GB" b="1" dirty="0">
              <a:solidFill>
                <a:sysClr val="windowText" lastClr="000000"/>
              </a:solidFill>
              <a:latin typeface="Roboto" panose="02000000000000000000" pitchFamily="2" charset="0"/>
              <a:ea typeface="Roboto" panose="02000000000000000000" pitchFamily="2" charset="0"/>
            </a:endParaRPr>
          </a:p>
        </p:txBody>
      </p:sp>
      <p:cxnSp>
        <p:nvCxnSpPr>
          <p:cNvPr id="7" name="Přímá spojnice 6"/>
          <p:cNvCxnSpPr/>
          <p:nvPr/>
        </p:nvCxnSpPr>
        <p:spPr>
          <a:xfrm flipV="1">
            <a:off x="1676438" y="4528199"/>
            <a:ext cx="1361820" cy="1335673"/>
          </a:xfrm>
          <a:prstGeom prst="line">
            <a:avLst/>
          </a:prstGeom>
          <a:ln w="57150"/>
        </p:spPr>
        <p:style>
          <a:lnRef idx="1">
            <a:schemeClr val="dk1"/>
          </a:lnRef>
          <a:fillRef idx="0">
            <a:schemeClr val="dk1"/>
          </a:fillRef>
          <a:effectRef idx="0">
            <a:schemeClr val="dk1"/>
          </a:effectRef>
          <a:fontRef idx="minor">
            <a:schemeClr val="tx1"/>
          </a:fontRef>
        </p:style>
      </p:cxnSp>
      <p:cxnSp>
        <p:nvCxnSpPr>
          <p:cNvPr id="27" name="Přímá spojnice 26"/>
          <p:cNvCxnSpPr/>
          <p:nvPr/>
        </p:nvCxnSpPr>
        <p:spPr>
          <a:xfrm flipH="1" flipV="1">
            <a:off x="1676438" y="4541849"/>
            <a:ext cx="1361820" cy="1335673"/>
          </a:xfrm>
          <a:prstGeom prst="line">
            <a:avLst/>
          </a:prstGeom>
          <a:ln w="57150"/>
        </p:spPr>
        <p:style>
          <a:lnRef idx="1">
            <a:schemeClr val="dk1"/>
          </a:lnRef>
          <a:fillRef idx="0">
            <a:schemeClr val="dk1"/>
          </a:fillRef>
          <a:effectRef idx="0">
            <a:schemeClr val="dk1"/>
          </a:effectRef>
          <a:fontRef idx="minor">
            <a:schemeClr val="tx1"/>
          </a:fontRef>
        </p:style>
      </p:cxnSp>
      <p:sp>
        <p:nvSpPr>
          <p:cNvPr id="28" name="Zaoblený obdélník 59">
            <a:extLst>
              <a:ext uri="{FF2B5EF4-FFF2-40B4-BE49-F238E27FC236}">
                <a16:creationId xmlns:a16="http://schemas.microsoft.com/office/drawing/2014/main" id="{F3E7EC94-EDF0-49AD-9039-F0C60AE8BF52}"/>
              </a:ext>
            </a:extLst>
          </p:cNvPr>
          <p:cNvSpPr/>
          <p:nvPr/>
        </p:nvSpPr>
        <p:spPr>
          <a:xfrm>
            <a:off x="4436355" y="5921145"/>
            <a:ext cx="3276721" cy="683279"/>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cs-CZ" b="1" dirty="0">
                <a:solidFill>
                  <a:sysClr val="windowText" lastClr="000000"/>
                </a:solidFill>
                <a:latin typeface="Roboto" panose="02000000000000000000" pitchFamily="2" charset="0"/>
                <a:ea typeface="Roboto" panose="02000000000000000000" pitchFamily="2" charset="0"/>
              </a:rPr>
              <a:t>NOT a recipient </a:t>
            </a:r>
            <a:r>
              <a:rPr lang="cs-CZ" b="1" dirty="0" err="1">
                <a:solidFill>
                  <a:sysClr val="windowText" lastClr="000000"/>
                </a:solidFill>
                <a:latin typeface="Roboto" panose="02000000000000000000" pitchFamily="2" charset="0"/>
                <a:ea typeface="Roboto" panose="02000000000000000000" pitchFamily="2" charset="0"/>
              </a:rPr>
              <a:t>of</a:t>
            </a:r>
            <a:r>
              <a:rPr lang="cs-CZ" b="1" dirty="0">
                <a:solidFill>
                  <a:sysClr val="windowText" lastClr="000000"/>
                </a:solidFill>
                <a:latin typeface="Roboto" panose="02000000000000000000" pitchFamily="2" charset="0"/>
                <a:ea typeface="Roboto" panose="02000000000000000000" pitchFamily="2" charset="0"/>
              </a:rPr>
              <a:t> </a:t>
            </a:r>
            <a:r>
              <a:rPr lang="cs-CZ" b="1" dirty="0" err="1">
                <a:solidFill>
                  <a:sysClr val="windowText" lastClr="000000"/>
                </a:solidFill>
                <a:latin typeface="Roboto" panose="02000000000000000000" pitchFamily="2" charset="0"/>
                <a:ea typeface="Roboto" panose="02000000000000000000" pitchFamily="2" charset="0"/>
              </a:rPr>
              <a:t>blood</a:t>
            </a:r>
            <a:r>
              <a:rPr lang="cs-CZ" b="1" dirty="0">
                <a:solidFill>
                  <a:sysClr val="windowText" lastClr="000000"/>
                </a:solidFill>
                <a:latin typeface="Roboto" panose="02000000000000000000" pitchFamily="2" charset="0"/>
                <a:ea typeface="Roboto" panose="02000000000000000000" pitchFamily="2" charset="0"/>
              </a:rPr>
              <a:t> </a:t>
            </a:r>
            <a:r>
              <a:rPr lang="cs-CZ" b="1" dirty="0" err="1">
                <a:solidFill>
                  <a:sysClr val="windowText" lastClr="000000"/>
                </a:solidFill>
                <a:latin typeface="Roboto" panose="02000000000000000000" pitchFamily="2" charset="0"/>
                <a:ea typeface="Roboto" panose="02000000000000000000" pitchFamily="2" charset="0"/>
              </a:rPr>
              <a:t>transfusion</a:t>
            </a:r>
            <a:r>
              <a:rPr lang="cs-CZ" b="1" dirty="0">
                <a:solidFill>
                  <a:sysClr val="windowText" lastClr="000000"/>
                </a:solidFill>
                <a:latin typeface="Roboto" panose="02000000000000000000" pitchFamily="2" charset="0"/>
                <a:ea typeface="Roboto" panose="02000000000000000000" pitchFamily="2" charset="0"/>
              </a:rPr>
              <a:t> (in last 6 </a:t>
            </a:r>
            <a:r>
              <a:rPr lang="cs-CZ" b="1" dirty="0" err="1">
                <a:solidFill>
                  <a:sysClr val="windowText" lastClr="000000"/>
                </a:solidFill>
                <a:latin typeface="Roboto" panose="02000000000000000000" pitchFamily="2" charset="0"/>
                <a:ea typeface="Roboto" panose="02000000000000000000" pitchFamily="2" charset="0"/>
              </a:rPr>
              <a:t>months</a:t>
            </a:r>
            <a:r>
              <a:rPr lang="cs-CZ" b="1" dirty="0">
                <a:solidFill>
                  <a:sysClr val="windowText" lastClr="000000"/>
                </a:solidFill>
                <a:latin typeface="Roboto" panose="02000000000000000000" pitchFamily="2" charset="0"/>
                <a:ea typeface="Roboto" panose="02000000000000000000" pitchFamily="2" charset="0"/>
              </a:rPr>
              <a:t>)</a:t>
            </a:r>
            <a:endParaRPr lang="en-GB" b="1" dirty="0">
              <a:solidFill>
                <a:sysClr val="windowText" lastClr="000000"/>
              </a:solidFill>
              <a:latin typeface="Roboto" panose="02000000000000000000" pitchFamily="2" charset="0"/>
              <a:ea typeface="Roboto" panose="02000000000000000000" pitchFamily="2" charset="0"/>
            </a:endParaRPr>
          </a:p>
        </p:txBody>
      </p:sp>
      <p:pic>
        <p:nvPicPr>
          <p:cNvPr id="29" name="Obrázek 28">
            <a:extLst>
              <a:ext uri="{FF2B5EF4-FFF2-40B4-BE49-F238E27FC236}">
                <a16:creationId xmlns:a16="http://schemas.microsoft.com/office/drawing/2014/main" id="{01673F3F-D364-4B4E-832F-FE77ADF3C4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7326" y="4608736"/>
            <a:ext cx="1226747" cy="1145828"/>
          </a:xfrm>
          <a:prstGeom prst="rect">
            <a:avLst/>
          </a:prstGeom>
        </p:spPr>
      </p:pic>
      <p:cxnSp>
        <p:nvCxnSpPr>
          <p:cNvPr id="30" name="Přímá spojnice 29"/>
          <p:cNvCxnSpPr/>
          <p:nvPr/>
        </p:nvCxnSpPr>
        <p:spPr>
          <a:xfrm flipV="1">
            <a:off x="5362253" y="4506212"/>
            <a:ext cx="1361820" cy="1335673"/>
          </a:xfrm>
          <a:prstGeom prst="line">
            <a:avLst/>
          </a:prstGeom>
          <a:ln w="57150"/>
        </p:spPr>
        <p:style>
          <a:lnRef idx="1">
            <a:schemeClr val="dk1"/>
          </a:lnRef>
          <a:fillRef idx="0">
            <a:schemeClr val="dk1"/>
          </a:fillRef>
          <a:effectRef idx="0">
            <a:schemeClr val="dk1"/>
          </a:effectRef>
          <a:fontRef idx="minor">
            <a:schemeClr val="tx1"/>
          </a:fontRef>
        </p:style>
      </p:cxnSp>
      <p:cxnSp>
        <p:nvCxnSpPr>
          <p:cNvPr id="31" name="Přímá spojnice 30"/>
          <p:cNvCxnSpPr/>
          <p:nvPr/>
        </p:nvCxnSpPr>
        <p:spPr>
          <a:xfrm flipH="1" flipV="1">
            <a:off x="5362253" y="4519862"/>
            <a:ext cx="1361820" cy="1335673"/>
          </a:xfrm>
          <a:prstGeom prst="line">
            <a:avLst/>
          </a:prstGeom>
          <a:ln w="57150"/>
        </p:spPr>
        <p:style>
          <a:lnRef idx="1">
            <a:schemeClr val="dk1"/>
          </a:lnRef>
          <a:fillRef idx="0">
            <a:schemeClr val="dk1"/>
          </a:fillRef>
          <a:effectRef idx="0">
            <a:schemeClr val="dk1"/>
          </a:effectRef>
          <a:fontRef idx="minor">
            <a:schemeClr val="tx1"/>
          </a:fontRef>
        </p:style>
      </p:cxnSp>
      <p:pic>
        <p:nvPicPr>
          <p:cNvPr id="12" name="Obrázek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068" y="4454252"/>
            <a:ext cx="1560265" cy="1560265"/>
          </a:xfrm>
          <a:prstGeom prst="rect">
            <a:avLst/>
          </a:prstGeom>
        </p:spPr>
      </p:pic>
      <p:cxnSp>
        <p:nvCxnSpPr>
          <p:cNvPr id="33" name="Přímá spojnice 32"/>
          <p:cNvCxnSpPr/>
          <p:nvPr/>
        </p:nvCxnSpPr>
        <p:spPr>
          <a:xfrm flipV="1">
            <a:off x="9180777" y="4541849"/>
            <a:ext cx="1361820" cy="1335673"/>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Přímá spojnice 33"/>
          <p:cNvCxnSpPr/>
          <p:nvPr/>
        </p:nvCxnSpPr>
        <p:spPr>
          <a:xfrm flipH="1" flipV="1">
            <a:off x="9180777" y="4555499"/>
            <a:ext cx="1361820" cy="1335673"/>
          </a:xfrm>
          <a:prstGeom prst="line">
            <a:avLst/>
          </a:prstGeom>
          <a:ln w="57150"/>
        </p:spPr>
        <p:style>
          <a:lnRef idx="1">
            <a:schemeClr val="dk1"/>
          </a:lnRef>
          <a:fillRef idx="0">
            <a:schemeClr val="dk1"/>
          </a:fillRef>
          <a:effectRef idx="0">
            <a:schemeClr val="dk1"/>
          </a:effectRef>
          <a:fontRef idx="minor">
            <a:schemeClr val="tx1"/>
          </a:fontRef>
        </p:style>
      </p:cxnSp>
      <p:sp>
        <p:nvSpPr>
          <p:cNvPr id="35" name="Zaoblený obdélník 59">
            <a:extLst>
              <a:ext uri="{FF2B5EF4-FFF2-40B4-BE49-F238E27FC236}">
                <a16:creationId xmlns:a16="http://schemas.microsoft.com/office/drawing/2014/main" id="{F3E7EC94-EDF0-49AD-9039-F0C60AE8BF52}"/>
              </a:ext>
            </a:extLst>
          </p:cNvPr>
          <p:cNvSpPr/>
          <p:nvPr/>
        </p:nvSpPr>
        <p:spPr>
          <a:xfrm>
            <a:off x="8367158" y="5897362"/>
            <a:ext cx="2989058" cy="683279"/>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cs-CZ" b="1" dirty="0">
                <a:solidFill>
                  <a:sysClr val="windowText" lastClr="000000"/>
                </a:solidFill>
                <a:latin typeface="Roboto" panose="02000000000000000000" pitchFamily="2" charset="0"/>
                <a:ea typeface="Roboto" panose="02000000000000000000" pitchFamily="2" charset="0"/>
              </a:rPr>
              <a:t>NOT a </a:t>
            </a:r>
            <a:r>
              <a:rPr lang="cs-CZ" b="1" dirty="0" err="1">
                <a:solidFill>
                  <a:sysClr val="windowText" lastClr="000000"/>
                </a:solidFill>
                <a:latin typeface="Roboto" panose="02000000000000000000" pitchFamily="2" charset="0"/>
                <a:ea typeface="Roboto" panose="02000000000000000000" pitchFamily="2" charset="0"/>
              </a:rPr>
              <a:t>pregnant</a:t>
            </a:r>
            <a:r>
              <a:rPr lang="cs-CZ" b="1" dirty="0">
                <a:solidFill>
                  <a:sysClr val="windowText" lastClr="000000"/>
                </a:solidFill>
                <a:latin typeface="Roboto" panose="02000000000000000000" pitchFamily="2" charset="0"/>
                <a:ea typeface="Roboto" panose="02000000000000000000" pitchFamily="2" charset="0"/>
              </a:rPr>
              <a:t> </a:t>
            </a:r>
            <a:r>
              <a:rPr lang="cs-CZ" b="1" dirty="0" err="1">
                <a:solidFill>
                  <a:sysClr val="windowText" lastClr="000000"/>
                </a:solidFill>
                <a:latin typeface="Roboto" panose="02000000000000000000" pitchFamily="2" charset="0"/>
                <a:ea typeface="Roboto" panose="02000000000000000000" pitchFamily="2" charset="0"/>
              </a:rPr>
              <a:t>woman</a:t>
            </a:r>
            <a:endParaRPr lang="en-GB" b="1" dirty="0">
              <a:solidFill>
                <a:sysClr val="windowText" lastClr="00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3597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nice 8">
            <a:extLst>
              <a:ext uri="{FF2B5EF4-FFF2-40B4-BE49-F238E27FC236}">
                <a16:creationId xmlns:a16="http://schemas.microsoft.com/office/drawing/2014/main" id="{1F90B6AB-BBEF-4D93-B3B0-C3A884B25D87}"/>
              </a:ext>
            </a:extLst>
          </p:cNvPr>
          <p:cNvCxnSpPr/>
          <p:nvPr/>
        </p:nvCxnSpPr>
        <p:spPr>
          <a:xfrm flipV="1">
            <a:off x="240603" y="1756139"/>
            <a:ext cx="11684585" cy="39270"/>
          </a:xfrm>
          <a:prstGeom prst="line">
            <a:avLst/>
          </a:prstGeom>
          <a:ln w="76200">
            <a:solidFill>
              <a:srgbClr val="ADB9CA"/>
            </a:solidFill>
          </a:ln>
        </p:spPr>
        <p:style>
          <a:lnRef idx="1">
            <a:schemeClr val="accent1"/>
          </a:lnRef>
          <a:fillRef idx="0">
            <a:schemeClr val="accent1"/>
          </a:fillRef>
          <a:effectRef idx="0">
            <a:schemeClr val="accent1"/>
          </a:effectRef>
          <a:fontRef idx="minor">
            <a:schemeClr val="tx1"/>
          </a:fontRef>
        </p:style>
      </p:cxnSp>
      <p:sp>
        <p:nvSpPr>
          <p:cNvPr id="25" name="Zaoblený obdélník 30">
            <a:extLst>
              <a:ext uri="{FF2B5EF4-FFF2-40B4-BE49-F238E27FC236}">
                <a16:creationId xmlns:a16="http://schemas.microsoft.com/office/drawing/2014/main" id="{70AF9D1C-C041-46C4-831B-BE43BCD8DA72}"/>
              </a:ext>
            </a:extLst>
          </p:cNvPr>
          <p:cNvSpPr/>
          <p:nvPr/>
        </p:nvSpPr>
        <p:spPr>
          <a:xfrm>
            <a:off x="240603" y="545836"/>
            <a:ext cx="11833934" cy="529262"/>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cs-CZ" sz="4800" b="1" dirty="0">
                <a:solidFill>
                  <a:srgbClr val="C00000"/>
                </a:solidFill>
              </a:rPr>
              <a:t>Příprava knihoven</a:t>
            </a:r>
            <a:endParaRPr lang="en-GB" sz="4800" b="1" dirty="0">
              <a:solidFill>
                <a:srgbClr val="C00000"/>
              </a:solidFill>
            </a:endParaRPr>
          </a:p>
        </p:txBody>
      </p:sp>
      <p:sp>
        <p:nvSpPr>
          <p:cNvPr id="10" name="Zaoblený obdélník 30">
            <a:extLst>
              <a:ext uri="{FF2B5EF4-FFF2-40B4-BE49-F238E27FC236}">
                <a16:creationId xmlns:a16="http://schemas.microsoft.com/office/drawing/2014/main" id="{545D674C-A043-61DB-F0C4-3F78FCA37A84}"/>
              </a:ext>
            </a:extLst>
          </p:cNvPr>
          <p:cNvSpPr/>
          <p:nvPr/>
        </p:nvSpPr>
        <p:spPr>
          <a:xfrm>
            <a:off x="358066" y="1890264"/>
            <a:ext cx="11641796" cy="3998472"/>
          </a:xfrm>
          <a:prstGeom prst="roundRect">
            <a:avLst>
              <a:gd name="adj" fmla="val 0"/>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marL="342900" indent="-342900">
              <a:buFont typeface="Arial" panose="020B0604020202020204" pitchFamily="34" charset="0"/>
              <a:buChar char="•"/>
            </a:pPr>
            <a:r>
              <a:rPr lang="cs-CZ" sz="3200" dirty="0">
                <a:solidFill>
                  <a:sysClr val="windowText" lastClr="000000"/>
                </a:solidFill>
              </a:rPr>
              <a:t>PCR-free (minimální technický </a:t>
            </a:r>
            <a:r>
              <a:rPr lang="cs-CZ" sz="3200" dirty="0" err="1">
                <a:solidFill>
                  <a:sysClr val="windowText" lastClr="000000"/>
                </a:solidFill>
              </a:rPr>
              <a:t>bias</a:t>
            </a:r>
            <a:r>
              <a:rPr lang="cs-CZ" sz="3200" dirty="0">
                <a:solidFill>
                  <a:sysClr val="windowText" lastClr="000000"/>
                </a:solidFill>
              </a:rPr>
              <a:t>, bez PCR chimér a chyb)</a:t>
            </a:r>
          </a:p>
          <a:p>
            <a:pPr marL="800100" lvl="1" indent="-342900">
              <a:buFont typeface="Arial" panose="020B0604020202020204" pitchFamily="34" charset="0"/>
              <a:buChar char="•"/>
            </a:pPr>
            <a:r>
              <a:rPr lang="cs-CZ" sz="3200">
                <a:solidFill>
                  <a:sysClr val="windowText" lastClr="000000"/>
                </a:solidFill>
              </a:rPr>
              <a:t>1000 ng </a:t>
            </a:r>
            <a:r>
              <a:rPr lang="cs-CZ" sz="3200" dirty="0">
                <a:solidFill>
                  <a:sysClr val="windowText" lastClr="000000"/>
                </a:solidFill>
              </a:rPr>
              <a:t>DNA </a:t>
            </a:r>
            <a:r>
              <a:rPr lang="cs-CZ" sz="3200">
                <a:solidFill>
                  <a:sysClr val="windowText" lastClr="000000"/>
                </a:solidFill>
              </a:rPr>
              <a:t>na vstupu</a:t>
            </a:r>
          </a:p>
          <a:p>
            <a:pPr lvl="1"/>
            <a:endParaRPr lang="cs-CZ" sz="3200" dirty="0">
              <a:solidFill>
                <a:sysClr val="windowText" lastClr="000000"/>
              </a:solidFill>
            </a:endParaRPr>
          </a:p>
          <a:p>
            <a:pPr marL="342900" indent="-342900">
              <a:buFont typeface="Arial" panose="020B0604020202020204" pitchFamily="34" charset="0"/>
              <a:buChar char="•"/>
            </a:pPr>
            <a:r>
              <a:rPr lang="cs-CZ" sz="3200">
                <a:solidFill>
                  <a:sysClr val="windowText" lastClr="000000"/>
                </a:solidFill>
              </a:rPr>
              <a:t>KAPA </a:t>
            </a:r>
            <a:r>
              <a:rPr lang="cs-CZ" sz="3200" dirty="0" err="1">
                <a:solidFill>
                  <a:sysClr val="windowText" lastClr="000000"/>
                </a:solidFill>
              </a:rPr>
              <a:t>Hyperprep</a:t>
            </a:r>
            <a:r>
              <a:rPr lang="cs-CZ" sz="3200" dirty="0">
                <a:solidFill>
                  <a:sysClr val="windowText" lastClr="000000"/>
                </a:solidFill>
              </a:rPr>
              <a:t> </a:t>
            </a:r>
            <a:r>
              <a:rPr lang="cs-CZ" sz="3200" dirty="0" err="1">
                <a:solidFill>
                  <a:sysClr val="windowText" lastClr="000000"/>
                </a:solidFill>
              </a:rPr>
              <a:t>kit</a:t>
            </a:r>
            <a:r>
              <a:rPr lang="cs-CZ" sz="3200" dirty="0">
                <a:solidFill>
                  <a:sysClr val="windowText" lastClr="000000"/>
                </a:solidFill>
              </a:rPr>
              <a:t> nebo </a:t>
            </a:r>
            <a:r>
              <a:rPr lang="cs-CZ" sz="3200" dirty="0" err="1">
                <a:solidFill>
                  <a:sysClr val="windowText" lastClr="000000"/>
                </a:solidFill>
              </a:rPr>
              <a:t>Illumina</a:t>
            </a:r>
            <a:r>
              <a:rPr lang="cs-CZ" sz="3200" dirty="0">
                <a:solidFill>
                  <a:sysClr val="windowText" lastClr="000000"/>
                </a:solidFill>
              </a:rPr>
              <a:t> </a:t>
            </a:r>
            <a:r>
              <a:rPr lang="cs-CZ" sz="3200" dirty="0" err="1">
                <a:solidFill>
                  <a:sysClr val="windowText" lastClr="000000"/>
                </a:solidFill>
              </a:rPr>
              <a:t>TruSeq</a:t>
            </a:r>
            <a:r>
              <a:rPr lang="cs-CZ" sz="3200" dirty="0">
                <a:solidFill>
                  <a:sysClr val="windowText" lastClr="000000"/>
                </a:solidFill>
              </a:rPr>
              <a:t> </a:t>
            </a:r>
            <a:r>
              <a:rPr lang="cs-CZ" sz="3200">
                <a:solidFill>
                  <a:sysClr val="windowText" lastClr="000000"/>
                </a:solidFill>
              </a:rPr>
              <a:t>DNA PCR-free</a:t>
            </a:r>
          </a:p>
          <a:p>
            <a:pPr marL="342900" indent="-342900">
              <a:buFont typeface="Arial" panose="020B0604020202020204" pitchFamily="34" charset="0"/>
              <a:buChar char="•"/>
            </a:pPr>
            <a:endParaRPr lang="cs-CZ" sz="3200" dirty="0">
              <a:solidFill>
                <a:sysClr val="windowText" lastClr="000000"/>
              </a:solidFill>
            </a:endParaRPr>
          </a:p>
          <a:p>
            <a:pPr marL="342900" indent="-342900">
              <a:buFont typeface="Arial" panose="020B0604020202020204" pitchFamily="34" charset="0"/>
              <a:buChar char="•"/>
            </a:pPr>
            <a:r>
              <a:rPr lang="cs-CZ" sz="3200" dirty="0">
                <a:solidFill>
                  <a:sysClr val="windowText" lastClr="000000"/>
                </a:solidFill>
              </a:rPr>
              <a:t>Kvantifikace pomocí </a:t>
            </a:r>
            <a:r>
              <a:rPr lang="cs-CZ" sz="3200" dirty="0" err="1">
                <a:solidFill>
                  <a:sysClr val="windowText" lastClr="000000"/>
                </a:solidFill>
              </a:rPr>
              <a:t>qPCR</a:t>
            </a:r>
            <a:r>
              <a:rPr lang="cs-CZ" sz="3200" dirty="0">
                <a:solidFill>
                  <a:sysClr val="windowText" lastClr="000000"/>
                </a:solidFill>
              </a:rPr>
              <a:t> (KAPA </a:t>
            </a:r>
            <a:r>
              <a:rPr lang="cs-CZ" sz="3200" dirty="0" err="1">
                <a:solidFill>
                  <a:sysClr val="windowText" lastClr="000000"/>
                </a:solidFill>
              </a:rPr>
              <a:t>Library</a:t>
            </a:r>
            <a:r>
              <a:rPr lang="cs-CZ" sz="3200" dirty="0">
                <a:solidFill>
                  <a:sysClr val="windowText" lastClr="000000"/>
                </a:solidFill>
              </a:rPr>
              <a:t> </a:t>
            </a:r>
            <a:r>
              <a:rPr lang="cs-CZ" sz="3200" dirty="0" err="1">
                <a:solidFill>
                  <a:sysClr val="windowText" lastClr="000000"/>
                </a:solidFill>
              </a:rPr>
              <a:t>Quantification</a:t>
            </a:r>
            <a:r>
              <a:rPr lang="cs-CZ" sz="3200" dirty="0">
                <a:solidFill>
                  <a:sysClr val="windowText" lastClr="000000"/>
                </a:solidFill>
              </a:rPr>
              <a:t> </a:t>
            </a:r>
            <a:r>
              <a:rPr lang="cs-CZ" sz="3200" err="1">
                <a:solidFill>
                  <a:sysClr val="windowText" lastClr="000000"/>
                </a:solidFill>
              </a:rPr>
              <a:t>Kit</a:t>
            </a:r>
            <a:r>
              <a:rPr lang="cs-CZ" sz="3200">
                <a:solidFill>
                  <a:sysClr val="windowText" lastClr="000000"/>
                </a:solidFill>
              </a:rPr>
              <a:t>)</a:t>
            </a:r>
          </a:p>
          <a:p>
            <a:pPr marL="342900" indent="-342900">
              <a:buFont typeface="Arial" panose="020B0604020202020204" pitchFamily="34" charset="0"/>
              <a:buChar char="•"/>
            </a:pPr>
            <a:endParaRPr lang="cs-CZ" sz="3200" dirty="0">
              <a:solidFill>
                <a:sysClr val="windowText" lastClr="000000"/>
              </a:solidFill>
            </a:endParaRPr>
          </a:p>
          <a:p>
            <a:pPr marL="342900" indent="-342900">
              <a:buFont typeface="Arial" panose="020B0604020202020204" pitchFamily="34" charset="0"/>
              <a:buChar char="•"/>
            </a:pPr>
            <a:r>
              <a:rPr lang="cs-CZ" sz="3200" dirty="0">
                <a:solidFill>
                  <a:sysClr val="windowText" lastClr="000000"/>
                </a:solidFill>
              </a:rPr>
              <a:t>Elektroforéza produktu z </a:t>
            </a:r>
            <a:r>
              <a:rPr lang="cs-CZ" sz="3200" dirty="0" err="1">
                <a:solidFill>
                  <a:sysClr val="windowText" lastClr="000000"/>
                </a:solidFill>
              </a:rPr>
              <a:t>qPCR</a:t>
            </a:r>
            <a:endParaRPr lang="cs-CZ" sz="3200" dirty="0">
              <a:solidFill>
                <a:sysClr val="windowText" lastClr="000000"/>
              </a:solidFill>
            </a:endParaRPr>
          </a:p>
          <a:p>
            <a:endParaRPr lang="en-US" sz="2400" b="1" dirty="0">
              <a:solidFill>
                <a:sysClr val="windowText" lastClr="000000"/>
              </a:solidFill>
            </a:endParaRPr>
          </a:p>
        </p:txBody>
      </p:sp>
      <p:pic>
        <p:nvPicPr>
          <p:cNvPr id="7" name="Picture 15">
            <a:extLst>
              <a:ext uri="{FF2B5EF4-FFF2-40B4-BE49-F238E27FC236}">
                <a16:creationId xmlns:a16="http://schemas.microsoft.com/office/drawing/2014/main" id="{C164EAA3-1D3F-49B1-B513-98211DB19A16}"/>
              </a:ext>
            </a:extLst>
          </p:cNvPr>
          <p:cNvPicPr>
            <a:picLocks noChangeAspect="1"/>
          </p:cNvPicPr>
          <p:nvPr/>
        </p:nvPicPr>
        <p:blipFill>
          <a:blip r:embed="rId3"/>
          <a:stretch>
            <a:fillRect/>
          </a:stretch>
        </p:blipFill>
        <p:spPr>
          <a:xfrm>
            <a:off x="8225724" y="4839205"/>
            <a:ext cx="3246948" cy="1788738"/>
          </a:xfrm>
          <a:prstGeom prst="rect">
            <a:avLst/>
          </a:prstGeom>
        </p:spPr>
      </p:pic>
      <p:pic>
        <p:nvPicPr>
          <p:cNvPr id="8" name="Picture 11">
            <a:extLst>
              <a:ext uri="{FF2B5EF4-FFF2-40B4-BE49-F238E27FC236}">
                <a16:creationId xmlns:a16="http://schemas.microsoft.com/office/drawing/2014/main" id="{CF06EAE8-7DC5-4AE1-B4F6-C55E5B2BB589}"/>
              </a:ext>
            </a:extLst>
          </p:cNvPr>
          <p:cNvPicPr>
            <a:picLocks noChangeAspect="1"/>
          </p:cNvPicPr>
          <p:nvPr/>
        </p:nvPicPr>
        <p:blipFill>
          <a:blip r:embed="rId4"/>
          <a:stretch>
            <a:fillRect/>
          </a:stretch>
        </p:blipFill>
        <p:spPr>
          <a:xfrm>
            <a:off x="5925312" y="4936208"/>
            <a:ext cx="2049442" cy="1534455"/>
          </a:xfrm>
          <a:prstGeom prst="rect">
            <a:avLst/>
          </a:prstGeom>
        </p:spPr>
      </p:pic>
    </p:spTree>
    <p:extLst>
      <p:ext uri="{BB962C8B-B14F-4D97-AF65-F5344CB8AC3E}">
        <p14:creationId xmlns:p14="http://schemas.microsoft.com/office/powerpoint/2010/main" val="3968226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nice 8">
            <a:extLst>
              <a:ext uri="{FF2B5EF4-FFF2-40B4-BE49-F238E27FC236}">
                <a16:creationId xmlns:a16="http://schemas.microsoft.com/office/drawing/2014/main" id="{1F90B6AB-BBEF-4D93-B3B0-C3A884B25D87}"/>
              </a:ext>
            </a:extLst>
          </p:cNvPr>
          <p:cNvCxnSpPr/>
          <p:nvPr/>
        </p:nvCxnSpPr>
        <p:spPr>
          <a:xfrm flipV="1">
            <a:off x="240603" y="1756139"/>
            <a:ext cx="11684585" cy="39270"/>
          </a:xfrm>
          <a:prstGeom prst="line">
            <a:avLst/>
          </a:prstGeom>
          <a:ln w="76200">
            <a:solidFill>
              <a:srgbClr val="F4525E"/>
            </a:solidFill>
          </a:ln>
        </p:spPr>
        <p:style>
          <a:lnRef idx="1">
            <a:schemeClr val="accent1"/>
          </a:lnRef>
          <a:fillRef idx="0">
            <a:schemeClr val="accent1"/>
          </a:fillRef>
          <a:effectRef idx="0">
            <a:schemeClr val="accent1"/>
          </a:effectRef>
          <a:fontRef idx="minor">
            <a:schemeClr val="tx1"/>
          </a:fontRef>
        </p:style>
      </p:cxnSp>
      <p:cxnSp>
        <p:nvCxnSpPr>
          <p:cNvPr id="46" name="Přímá spojnice 45">
            <a:extLst>
              <a:ext uri="{FF2B5EF4-FFF2-40B4-BE49-F238E27FC236}">
                <a16:creationId xmlns:a16="http://schemas.microsoft.com/office/drawing/2014/main" id="{ABCE2DA0-7C5D-477C-AFAB-F71FC0BBF942}"/>
              </a:ext>
            </a:extLst>
          </p:cNvPr>
          <p:cNvCxnSpPr/>
          <p:nvPr/>
        </p:nvCxnSpPr>
        <p:spPr>
          <a:xfrm flipV="1">
            <a:off x="240603" y="4967736"/>
            <a:ext cx="11684585" cy="39270"/>
          </a:xfrm>
          <a:prstGeom prst="line">
            <a:avLst/>
          </a:prstGeom>
          <a:ln w="76200">
            <a:solidFill>
              <a:srgbClr val="F4525E"/>
            </a:solidFill>
          </a:ln>
        </p:spPr>
        <p:style>
          <a:lnRef idx="1">
            <a:schemeClr val="accent1"/>
          </a:lnRef>
          <a:fillRef idx="0">
            <a:schemeClr val="accent1"/>
          </a:fillRef>
          <a:effectRef idx="0">
            <a:schemeClr val="accent1"/>
          </a:effectRef>
          <a:fontRef idx="minor">
            <a:schemeClr val="tx1"/>
          </a:fontRef>
        </p:style>
      </p:cxnSp>
      <p:sp>
        <p:nvSpPr>
          <p:cNvPr id="25" name="Zaoblený obdélník 30">
            <a:extLst>
              <a:ext uri="{FF2B5EF4-FFF2-40B4-BE49-F238E27FC236}">
                <a16:creationId xmlns:a16="http://schemas.microsoft.com/office/drawing/2014/main" id="{70AF9D1C-C041-46C4-831B-BE43BCD8DA72}"/>
              </a:ext>
            </a:extLst>
          </p:cNvPr>
          <p:cNvSpPr/>
          <p:nvPr/>
        </p:nvSpPr>
        <p:spPr>
          <a:xfrm>
            <a:off x="165928" y="459686"/>
            <a:ext cx="11833934" cy="529262"/>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cs-CZ" sz="4800" b="1" dirty="0" err="1">
                <a:solidFill>
                  <a:srgbClr val="C00000"/>
                </a:solidFill>
              </a:rPr>
              <a:t>Library</a:t>
            </a:r>
            <a:r>
              <a:rPr lang="cs-CZ" sz="4800" b="1" dirty="0">
                <a:solidFill>
                  <a:srgbClr val="C00000"/>
                </a:solidFill>
              </a:rPr>
              <a:t> </a:t>
            </a:r>
            <a:r>
              <a:rPr lang="cs-CZ" sz="4800" b="1" dirty="0" err="1">
                <a:solidFill>
                  <a:srgbClr val="C00000"/>
                </a:solidFill>
              </a:rPr>
              <a:t>preparation</a:t>
            </a:r>
            <a:r>
              <a:rPr lang="cs-CZ" sz="4800" b="1" dirty="0">
                <a:solidFill>
                  <a:srgbClr val="C00000"/>
                </a:solidFill>
              </a:rPr>
              <a:t> and </a:t>
            </a:r>
            <a:r>
              <a:rPr lang="cs-CZ" sz="4800" b="1" dirty="0" err="1">
                <a:solidFill>
                  <a:srgbClr val="C00000"/>
                </a:solidFill>
              </a:rPr>
              <a:t>sequencing</a:t>
            </a:r>
            <a:endParaRPr lang="en-GB" sz="4800" b="1" dirty="0">
              <a:solidFill>
                <a:srgbClr val="C00000"/>
              </a:solidFill>
            </a:endParaRPr>
          </a:p>
        </p:txBody>
      </p:sp>
      <p:sp>
        <p:nvSpPr>
          <p:cNvPr id="10" name="Zaoblený obdélník 30">
            <a:extLst>
              <a:ext uri="{FF2B5EF4-FFF2-40B4-BE49-F238E27FC236}">
                <a16:creationId xmlns:a16="http://schemas.microsoft.com/office/drawing/2014/main" id="{545D674C-A043-61DB-F0C4-3F78FCA37A84}"/>
              </a:ext>
            </a:extLst>
          </p:cNvPr>
          <p:cNvSpPr/>
          <p:nvPr/>
        </p:nvSpPr>
        <p:spPr>
          <a:xfrm>
            <a:off x="1110541" y="1756138"/>
            <a:ext cx="6061784" cy="3211598"/>
          </a:xfrm>
          <a:prstGeom prst="roundRect">
            <a:avLst>
              <a:gd name="adj" fmla="val 0"/>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marL="342900" indent="-342900">
              <a:buFont typeface="Arial" panose="020B0604020202020204" pitchFamily="34" charset="0"/>
              <a:buChar char="•"/>
            </a:pPr>
            <a:r>
              <a:rPr lang="cs-CZ" sz="3200" dirty="0">
                <a:solidFill>
                  <a:sysClr val="windowText" lastClr="000000"/>
                </a:solidFill>
              </a:rPr>
              <a:t>PCR-free </a:t>
            </a:r>
            <a:r>
              <a:rPr lang="cs-CZ" sz="3200" dirty="0" err="1">
                <a:solidFill>
                  <a:sysClr val="windowText" lastClr="000000"/>
                </a:solidFill>
              </a:rPr>
              <a:t>library</a:t>
            </a:r>
            <a:r>
              <a:rPr lang="cs-CZ" sz="3200" dirty="0">
                <a:solidFill>
                  <a:sysClr val="windowText" lastClr="000000"/>
                </a:solidFill>
              </a:rPr>
              <a:t> </a:t>
            </a:r>
            <a:r>
              <a:rPr lang="cs-CZ" sz="3200" dirty="0" err="1">
                <a:solidFill>
                  <a:sysClr val="windowText" lastClr="000000"/>
                </a:solidFill>
              </a:rPr>
              <a:t>preparation</a:t>
            </a:r>
            <a:r>
              <a:rPr lang="cs-CZ" sz="3200" dirty="0">
                <a:solidFill>
                  <a:sysClr val="windowText" lastClr="000000"/>
                </a:solidFill>
              </a:rPr>
              <a:t> </a:t>
            </a:r>
            <a:br>
              <a:rPr lang="cs-CZ" sz="3200" dirty="0">
                <a:solidFill>
                  <a:sysClr val="windowText" lastClr="000000"/>
                </a:solidFill>
              </a:rPr>
            </a:br>
            <a:r>
              <a:rPr lang="cs-CZ" sz="3200" dirty="0">
                <a:solidFill>
                  <a:sysClr val="windowText" lastClr="000000"/>
                </a:solidFill>
              </a:rPr>
              <a:t>(</a:t>
            </a:r>
            <a:r>
              <a:rPr lang="cs-CZ" sz="3200" dirty="0" err="1">
                <a:solidFill>
                  <a:sysClr val="windowText" lastClr="000000"/>
                </a:solidFill>
              </a:rPr>
              <a:t>minimal</a:t>
            </a:r>
            <a:r>
              <a:rPr lang="cs-CZ" sz="3200" dirty="0">
                <a:solidFill>
                  <a:sysClr val="windowText" lastClr="000000"/>
                </a:solidFill>
              </a:rPr>
              <a:t> </a:t>
            </a:r>
            <a:r>
              <a:rPr lang="cs-CZ" sz="3200" dirty="0" err="1">
                <a:solidFill>
                  <a:sysClr val="windowText" lastClr="000000"/>
                </a:solidFill>
              </a:rPr>
              <a:t>technical</a:t>
            </a:r>
            <a:r>
              <a:rPr lang="cs-CZ" sz="3200" dirty="0">
                <a:solidFill>
                  <a:sysClr val="windowText" lastClr="000000"/>
                </a:solidFill>
              </a:rPr>
              <a:t> </a:t>
            </a:r>
            <a:r>
              <a:rPr lang="cs-CZ" sz="3200" dirty="0" err="1">
                <a:solidFill>
                  <a:sysClr val="windowText" lastClr="000000"/>
                </a:solidFill>
              </a:rPr>
              <a:t>bias</a:t>
            </a:r>
            <a:r>
              <a:rPr lang="cs-CZ" sz="3200" dirty="0">
                <a:solidFill>
                  <a:sysClr val="windowText" lastClr="000000"/>
                </a:solidFill>
              </a:rPr>
              <a:t>)</a:t>
            </a:r>
          </a:p>
          <a:p>
            <a:pPr marL="342900" indent="-342900">
              <a:buFont typeface="Arial" panose="020B0604020202020204" pitchFamily="34" charset="0"/>
              <a:buChar char="•"/>
            </a:pPr>
            <a:r>
              <a:rPr lang="cs-CZ" sz="3200" dirty="0" err="1">
                <a:solidFill>
                  <a:srgbClr val="C00000"/>
                </a:solidFill>
              </a:rPr>
              <a:t>Illumina</a:t>
            </a:r>
            <a:r>
              <a:rPr lang="cs-CZ" sz="3200" dirty="0">
                <a:solidFill>
                  <a:srgbClr val="C00000"/>
                </a:solidFill>
              </a:rPr>
              <a:t> </a:t>
            </a:r>
            <a:r>
              <a:rPr lang="cs-CZ" sz="3200" dirty="0" err="1">
                <a:solidFill>
                  <a:srgbClr val="C00000"/>
                </a:solidFill>
              </a:rPr>
              <a:t>NovaSeq</a:t>
            </a:r>
            <a:endParaRPr lang="cs-CZ" sz="3200" dirty="0">
              <a:solidFill>
                <a:srgbClr val="C00000"/>
              </a:solidFill>
            </a:endParaRPr>
          </a:p>
          <a:p>
            <a:pPr marL="342900" indent="-342900">
              <a:buFont typeface="Arial" panose="020B0604020202020204" pitchFamily="34" charset="0"/>
              <a:buChar char="•"/>
            </a:pPr>
            <a:r>
              <a:rPr lang="cs-CZ" sz="3200" dirty="0" err="1">
                <a:solidFill>
                  <a:sysClr val="windowText" lastClr="000000"/>
                </a:solidFill>
              </a:rPr>
              <a:t>Paired</a:t>
            </a:r>
            <a:r>
              <a:rPr lang="cs-CZ" sz="3200" dirty="0">
                <a:solidFill>
                  <a:sysClr val="windowText" lastClr="000000"/>
                </a:solidFill>
              </a:rPr>
              <a:t>-end 2×150 </a:t>
            </a:r>
            <a:r>
              <a:rPr lang="cs-CZ" sz="3200" dirty="0" err="1">
                <a:solidFill>
                  <a:sysClr val="windowText" lastClr="000000"/>
                </a:solidFill>
              </a:rPr>
              <a:t>bp</a:t>
            </a:r>
            <a:endParaRPr lang="cs-CZ" sz="3200" dirty="0">
              <a:solidFill>
                <a:sysClr val="windowText" lastClr="000000"/>
              </a:solidFill>
            </a:endParaRPr>
          </a:p>
          <a:p>
            <a:pPr marL="342900" indent="-342900">
              <a:buFont typeface="Arial" panose="020B0604020202020204" pitchFamily="34" charset="0"/>
              <a:buChar char="•"/>
            </a:pPr>
            <a:r>
              <a:rPr lang="cs-CZ" sz="3200" dirty="0" err="1">
                <a:solidFill>
                  <a:sysClr val="windowText" lastClr="000000"/>
                </a:solidFill>
              </a:rPr>
              <a:t>Average</a:t>
            </a:r>
            <a:r>
              <a:rPr lang="cs-CZ" sz="3200" dirty="0">
                <a:solidFill>
                  <a:sysClr val="windowText" lastClr="000000"/>
                </a:solidFill>
              </a:rPr>
              <a:t> </a:t>
            </a:r>
            <a:r>
              <a:rPr lang="cs-CZ" sz="3200" dirty="0" err="1">
                <a:solidFill>
                  <a:sysClr val="windowText" lastClr="000000"/>
                </a:solidFill>
              </a:rPr>
              <a:t>coverage</a:t>
            </a:r>
            <a:r>
              <a:rPr lang="cs-CZ" sz="3200" dirty="0">
                <a:solidFill>
                  <a:sysClr val="windowText" lastClr="000000"/>
                </a:solidFill>
              </a:rPr>
              <a:t>: 30x</a:t>
            </a:r>
          </a:p>
        </p:txBody>
      </p:sp>
      <p:pic>
        <p:nvPicPr>
          <p:cNvPr id="2" name="Picture 2" descr="Sekvenátory v naší flotile">
            <a:extLst>
              <a:ext uri="{FF2B5EF4-FFF2-40B4-BE49-F238E27FC236}">
                <a16:creationId xmlns:a16="http://schemas.microsoft.com/office/drawing/2014/main" id="{5F7830B3-B852-DCD0-E999-C1B127D5A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1955780"/>
            <a:ext cx="4442534" cy="444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178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p:cNvGrpSpPr/>
          <p:nvPr/>
        </p:nvGrpSpPr>
        <p:grpSpPr>
          <a:xfrm>
            <a:off x="2553572" y="-131216"/>
            <a:ext cx="6554162" cy="6554162"/>
            <a:chOff x="2257062" y="-155294"/>
            <a:chExt cx="6555869" cy="6555869"/>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062" y="-155294"/>
              <a:ext cx="6555869" cy="6555869"/>
            </a:xfrm>
            <a:prstGeom prst="rect">
              <a:avLst/>
            </a:prstGeom>
          </p:spPr>
        </p:pic>
        <p:pic>
          <p:nvPicPr>
            <p:cNvPr id="2" name="Obrázek 1"/>
            <p:cNvPicPr>
              <a:picLocks noChangeAspect="1"/>
            </p:cNvPicPr>
            <p:nvPr/>
          </p:nvPicPr>
          <p:blipFill rotWithShape="1">
            <a:blip r:embed="rId4"/>
            <a:srcRect b="10452"/>
            <a:stretch/>
          </p:blipFill>
          <p:spPr>
            <a:xfrm>
              <a:off x="2608822" y="729204"/>
              <a:ext cx="5886094" cy="3044141"/>
            </a:xfrm>
            <a:prstGeom prst="rect">
              <a:avLst/>
            </a:prstGeom>
          </p:spPr>
        </p:pic>
      </p:grpSp>
      <p:sp>
        <p:nvSpPr>
          <p:cNvPr id="6" name="TextovéPole 5"/>
          <p:cNvSpPr txBox="1"/>
          <p:nvPr/>
        </p:nvSpPr>
        <p:spPr>
          <a:xfrm>
            <a:off x="4229449" y="5922791"/>
            <a:ext cx="3202406" cy="646163"/>
          </a:xfrm>
          <a:prstGeom prst="rect">
            <a:avLst/>
          </a:prstGeom>
          <a:noFill/>
        </p:spPr>
        <p:txBody>
          <a:bodyPr wrap="square" rtlCol="0">
            <a:spAutoFit/>
          </a:bodyPr>
          <a:lstStyle/>
          <a:p>
            <a:pPr algn="ctr" defTabSz="914126"/>
            <a:r>
              <a:rPr lang="cs-CZ" sz="3599" b="1" dirty="0">
                <a:solidFill>
                  <a:prstClr val="black"/>
                </a:solidFill>
                <a:latin typeface="Calibri" panose="020F0502020204030204"/>
              </a:rPr>
              <a:t>www.ACGT.cz</a:t>
            </a:r>
          </a:p>
        </p:txBody>
      </p:sp>
    </p:spTree>
    <p:extLst>
      <p:ext uri="{BB962C8B-B14F-4D97-AF65-F5344CB8AC3E}">
        <p14:creationId xmlns:p14="http://schemas.microsoft.com/office/powerpoint/2010/main" val="2135113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ástupný symbol pro obsah 2"/>
          <p:cNvSpPr>
            <a:spLocks noGrp="1"/>
          </p:cNvSpPr>
          <p:nvPr>
            <p:ph idx="1"/>
          </p:nvPr>
        </p:nvSpPr>
        <p:spPr>
          <a:xfrm>
            <a:off x="832268" y="1864450"/>
            <a:ext cx="3363686" cy="4351338"/>
          </a:xfrm>
        </p:spPr>
        <p:txBody>
          <a:bodyPr>
            <a:normAutofit fontScale="92500" lnSpcReduction="10000"/>
          </a:bodyPr>
          <a:lstStyle/>
          <a:p>
            <a:pPr algn="just"/>
            <a:r>
              <a:rPr lang="cs-CZ" sz="2400" dirty="0"/>
              <a:t>lidský</a:t>
            </a:r>
            <a:r>
              <a:rPr lang="en-US" sz="2400" b="1" dirty="0"/>
              <a:t> </a:t>
            </a:r>
            <a:r>
              <a:rPr lang="cs-CZ" sz="2400" b="1" dirty="0"/>
              <a:t>genom</a:t>
            </a:r>
            <a:r>
              <a:rPr lang="en-US" sz="2400" b="1" dirty="0"/>
              <a:t> </a:t>
            </a:r>
          </a:p>
          <a:p>
            <a:pPr marL="0" indent="0" algn="just">
              <a:buNone/>
            </a:pPr>
            <a:r>
              <a:rPr lang="en-US" sz="2400" dirty="0"/>
              <a:t>=</a:t>
            </a:r>
            <a:r>
              <a:rPr lang="en-US" sz="2400" b="1" dirty="0"/>
              <a:t> </a:t>
            </a:r>
            <a:r>
              <a:rPr lang="en-US" sz="2400" dirty="0"/>
              <a:t> 3.2 * 10</a:t>
            </a:r>
            <a:r>
              <a:rPr lang="en-US" sz="2400" baseline="30000" dirty="0"/>
              <a:t>9</a:t>
            </a:r>
            <a:r>
              <a:rPr lang="en-US" sz="2400" dirty="0"/>
              <a:t> bp</a:t>
            </a:r>
          </a:p>
          <a:p>
            <a:pPr marL="0" indent="0" algn="just">
              <a:buNone/>
            </a:pPr>
            <a:r>
              <a:rPr lang="en-US" sz="2400" dirty="0"/>
              <a:t>~ 20 000 gen</a:t>
            </a:r>
            <a:r>
              <a:rPr lang="cs-CZ" sz="2400" dirty="0"/>
              <a:t>ů</a:t>
            </a:r>
            <a:endParaRPr lang="en-US" sz="2400" b="1" dirty="0"/>
          </a:p>
          <a:p>
            <a:pPr marL="0" indent="0" algn="just">
              <a:buNone/>
            </a:pPr>
            <a:endParaRPr lang="cs-CZ" sz="2400" b="1" dirty="0"/>
          </a:p>
          <a:p>
            <a:pPr marL="0" indent="0" algn="just">
              <a:buNone/>
            </a:pPr>
            <a:endParaRPr lang="cs-CZ" sz="2400" b="1" dirty="0"/>
          </a:p>
          <a:p>
            <a:pPr marL="0" indent="0" algn="just">
              <a:buNone/>
            </a:pPr>
            <a:r>
              <a:rPr lang="cs-CZ" sz="2400" b="1" dirty="0"/>
              <a:t>Počty genů – komplexita organismu</a:t>
            </a:r>
            <a:endParaRPr lang="en-US" sz="2400" b="1" dirty="0"/>
          </a:p>
          <a:p>
            <a:pPr algn="just"/>
            <a:r>
              <a:rPr lang="cs-CZ" sz="2400" b="1" dirty="0" err="1"/>
              <a:t>Exom</a:t>
            </a:r>
            <a:r>
              <a:rPr lang="cs-CZ" sz="2400" dirty="0"/>
              <a:t> </a:t>
            </a:r>
            <a:r>
              <a:rPr lang="en-US" sz="2400" dirty="0"/>
              <a:t>= &lt;</a:t>
            </a:r>
            <a:r>
              <a:rPr lang="cs-CZ" sz="2400" dirty="0"/>
              <a:t> 2 % lidského </a:t>
            </a:r>
            <a:r>
              <a:rPr lang="en-US" sz="2400" dirty="0" err="1"/>
              <a:t>genom</a:t>
            </a:r>
            <a:r>
              <a:rPr lang="cs-CZ" sz="2400" dirty="0"/>
              <a:t>u</a:t>
            </a:r>
          </a:p>
          <a:p>
            <a:pPr marL="0" indent="0" algn="just">
              <a:buNone/>
            </a:pPr>
            <a:r>
              <a:rPr lang="cs-CZ" sz="2400" dirty="0"/>
              <a:t>obsahuje </a:t>
            </a:r>
            <a:r>
              <a:rPr lang="en-US" sz="2400" dirty="0"/>
              <a:t>~ 85</a:t>
            </a:r>
            <a:r>
              <a:rPr lang="cs-CZ" sz="2400" dirty="0"/>
              <a:t> </a:t>
            </a:r>
            <a:r>
              <a:rPr lang="en-US" sz="2400" dirty="0"/>
              <a:t>% </a:t>
            </a:r>
            <a:r>
              <a:rPr lang="cs-CZ" sz="2400" dirty="0"/>
              <a:t>známých mutací podmiňujících onemocnění</a:t>
            </a:r>
          </a:p>
        </p:txBody>
      </p:sp>
      <p:graphicFrame>
        <p:nvGraphicFramePr>
          <p:cNvPr id="34" name="Graf 8">
            <a:extLst>
              <a:ext uri="{FF2B5EF4-FFF2-40B4-BE49-F238E27FC236}">
                <a16:creationId xmlns:a16="http://schemas.microsoft.com/office/drawing/2014/main" id="{41EE3155-A532-4DA1-BA42-E38B02003C59}"/>
              </a:ext>
            </a:extLst>
          </p:cNvPr>
          <p:cNvGraphicFramePr>
            <a:graphicFrameLocks/>
          </p:cNvGraphicFramePr>
          <p:nvPr/>
        </p:nvGraphicFramePr>
        <p:xfrm>
          <a:off x="4195954" y="1528191"/>
          <a:ext cx="7822604" cy="4125812"/>
        </p:xfrm>
        <a:graphic>
          <a:graphicData uri="http://schemas.openxmlformats.org/drawingml/2006/chart">
            <c:chart xmlns:c="http://schemas.openxmlformats.org/drawingml/2006/chart" xmlns:r="http://schemas.openxmlformats.org/officeDocument/2006/relationships" r:id="rId3"/>
          </a:graphicData>
        </a:graphic>
      </p:graphicFrame>
      <p:sp>
        <p:nvSpPr>
          <p:cNvPr id="35" name="Nadpis 4">
            <a:extLst>
              <a:ext uri="{FF2B5EF4-FFF2-40B4-BE49-F238E27FC236}">
                <a16:creationId xmlns:a16="http://schemas.microsoft.com/office/drawing/2014/main" id="{C5A9448D-979F-4086-B8B9-E6283E2A45DB}"/>
              </a:ext>
            </a:extLst>
          </p:cNvPr>
          <p:cNvSpPr>
            <a:spLocks noGrp="1"/>
          </p:cNvSpPr>
          <p:nvPr>
            <p:ph type="title"/>
          </p:nvPr>
        </p:nvSpPr>
        <p:spPr>
          <a:xfrm>
            <a:off x="579672" y="202628"/>
            <a:ext cx="4491092" cy="1325563"/>
          </a:xfrm>
        </p:spPr>
        <p:txBody>
          <a:bodyPr rtlCol="0"/>
          <a:lstStyle/>
          <a:p>
            <a:pPr algn="ctr" rtl="0"/>
            <a:r>
              <a:rPr lang="cs-CZ" b="1" dirty="0">
                <a:solidFill>
                  <a:srgbClr val="C00000"/>
                </a:solidFill>
              </a:rPr>
              <a:t>Lidský genom</a:t>
            </a:r>
          </a:p>
        </p:txBody>
      </p:sp>
      <p:cxnSp>
        <p:nvCxnSpPr>
          <p:cNvPr id="36" name="Straight Arrow Connector 35">
            <a:extLst>
              <a:ext uri="{FF2B5EF4-FFF2-40B4-BE49-F238E27FC236}">
                <a16:creationId xmlns:a16="http://schemas.microsoft.com/office/drawing/2014/main" id="{02C08D3C-3B04-4C08-8B5E-47B40BA595AA}"/>
              </a:ext>
            </a:extLst>
          </p:cNvPr>
          <p:cNvCxnSpPr>
            <a:cxnSpLocks/>
          </p:cNvCxnSpPr>
          <p:nvPr/>
        </p:nvCxnSpPr>
        <p:spPr>
          <a:xfrm flipV="1">
            <a:off x="4526635" y="5654003"/>
            <a:ext cx="1088258" cy="3107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05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aoblený obdélník 30">
            <a:extLst>
              <a:ext uri="{FF2B5EF4-FFF2-40B4-BE49-F238E27FC236}">
                <a16:creationId xmlns:a16="http://schemas.microsoft.com/office/drawing/2014/main" id="{70AF9D1C-C041-46C4-831B-BE43BCD8DA72}"/>
              </a:ext>
            </a:extLst>
          </p:cNvPr>
          <p:cNvSpPr/>
          <p:nvPr/>
        </p:nvSpPr>
        <p:spPr>
          <a:xfrm>
            <a:off x="165928" y="459686"/>
            <a:ext cx="11833934" cy="529262"/>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9034" tIns="14517" rIns="29034" bIns="14517" numCol="1" spcCol="0" rtlCol="0" fromWordArt="0" anchor="ctr" anchorCtr="0" forceAA="0" compatLnSpc="1">
            <a:prstTxWarp prst="textNoShape">
              <a:avLst/>
            </a:prstTxWarp>
            <a:noAutofit/>
          </a:bodyPr>
          <a:lstStyle/>
          <a:p>
            <a:pPr algn="ctr"/>
            <a:r>
              <a:rPr lang="cs-CZ" sz="4800" b="1" dirty="0">
                <a:solidFill>
                  <a:sysClr val="windowText" lastClr="000000"/>
                </a:solidFill>
              </a:rPr>
              <a:t>Variant </a:t>
            </a:r>
            <a:r>
              <a:rPr lang="cs-CZ" sz="4800" b="1" dirty="0" err="1">
                <a:solidFill>
                  <a:sysClr val="windowText" lastClr="000000"/>
                </a:solidFill>
              </a:rPr>
              <a:t>search</a:t>
            </a:r>
            <a:endParaRPr lang="en-GB" sz="4800" b="1" dirty="0">
              <a:solidFill>
                <a:sysClr val="windowText" lastClr="000000"/>
              </a:solidFill>
            </a:endParaRPr>
          </a:p>
        </p:txBody>
      </p:sp>
      <p:pic>
        <p:nvPicPr>
          <p:cNvPr id="2" name="Obrázek 7">
            <a:extLst>
              <a:ext uri="{FF2B5EF4-FFF2-40B4-BE49-F238E27FC236}">
                <a16:creationId xmlns:a16="http://schemas.microsoft.com/office/drawing/2014/main" id="{E20656F4-867B-D7F1-1F7E-7538F9DE6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21" y="1468922"/>
            <a:ext cx="8505079" cy="4746165"/>
          </a:xfrm>
          <a:prstGeom prst="rect">
            <a:avLst/>
          </a:prstGeom>
        </p:spPr>
      </p:pic>
      <p:pic>
        <p:nvPicPr>
          <p:cNvPr id="3" name="Picture 2">
            <a:extLst>
              <a:ext uri="{FF2B5EF4-FFF2-40B4-BE49-F238E27FC236}">
                <a16:creationId xmlns:a16="http://schemas.microsoft.com/office/drawing/2014/main" id="{D12B6012-C849-3270-FC68-E844D75E81FC}"/>
              </a:ext>
            </a:extLst>
          </p:cNvPr>
          <p:cNvPicPr>
            <a:picLocks noChangeAspect="1"/>
          </p:cNvPicPr>
          <p:nvPr/>
        </p:nvPicPr>
        <p:blipFill>
          <a:blip r:embed="rId4"/>
          <a:stretch>
            <a:fillRect/>
          </a:stretch>
        </p:blipFill>
        <p:spPr>
          <a:xfrm>
            <a:off x="8733265" y="1464853"/>
            <a:ext cx="2279745" cy="3929029"/>
          </a:xfrm>
          <a:prstGeom prst="rect">
            <a:avLst/>
          </a:prstGeom>
        </p:spPr>
      </p:pic>
      <p:pic>
        <p:nvPicPr>
          <p:cNvPr id="4" name="Picture 3">
            <a:extLst>
              <a:ext uri="{FF2B5EF4-FFF2-40B4-BE49-F238E27FC236}">
                <a16:creationId xmlns:a16="http://schemas.microsoft.com/office/drawing/2014/main" id="{628B0718-2FE9-9475-2838-87764BB6720F}"/>
              </a:ext>
            </a:extLst>
          </p:cNvPr>
          <p:cNvPicPr>
            <a:picLocks noChangeAspect="1"/>
          </p:cNvPicPr>
          <p:nvPr/>
        </p:nvPicPr>
        <p:blipFill>
          <a:blip r:embed="rId5"/>
          <a:stretch>
            <a:fillRect/>
          </a:stretch>
        </p:blipFill>
        <p:spPr>
          <a:xfrm>
            <a:off x="8733265" y="5620927"/>
            <a:ext cx="2282318" cy="598229"/>
          </a:xfrm>
          <a:prstGeom prst="rect">
            <a:avLst/>
          </a:prstGeom>
        </p:spPr>
      </p:pic>
    </p:spTree>
    <p:extLst>
      <p:ext uri="{BB962C8B-B14F-4D97-AF65-F5344CB8AC3E}">
        <p14:creationId xmlns:p14="http://schemas.microsoft.com/office/powerpoint/2010/main" val="966731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055A70B-161A-4FDB-B5BE-24EEFBEA35F5}"/>
              </a:ext>
            </a:extLst>
          </p:cNvPr>
          <p:cNvSpPr txBox="1"/>
          <p:nvPr/>
        </p:nvSpPr>
        <p:spPr>
          <a:xfrm>
            <a:off x="6095999" y="1178030"/>
            <a:ext cx="5744310" cy="1077218"/>
          </a:xfrm>
          <a:prstGeom prst="rect">
            <a:avLst/>
          </a:prstGeom>
          <a:noFill/>
        </p:spPr>
        <p:txBody>
          <a:bodyPr wrap="square" rtlCol="0">
            <a:spAutoFit/>
          </a:bodyPr>
          <a:lstStyle/>
          <a:p>
            <a:r>
              <a:rPr lang="en-US" sz="2400" b="1" dirty="0"/>
              <a:t>F2:</a:t>
            </a:r>
            <a:r>
              <a:rPr lang="en-US" sz="2400" b="1"/>
              <a:t>prothrombin mutation</a:t>
            </a:r>
            <a:r>
              <a:rPr lang="cs-CZ" sz="2400" b="1"/>
              <a:t> </a:t>
            </a:r>
            <a:r>
              <a:rPr lang="en-US" sz="2400" b="1"/>
              <a:t>c</a:t>
            </a:r>
            <a:r>
              <a:rPr lang="en-US" sz="2400" b="1" dirty="0"/>
              <a:t>.*97G&gt;A</a:t>
            </a:r>
          </a:p>
          <a:p>
            <a:r>
              <a:rPr lang="en-US" sz="2000" dirty="0">
                <a:solidFill>
                  <a:srgbClr val="C00000"/>
                </a:solidFill>
              </a:rPr>
              <a:t>A-C-G-T AF: 		1.23%</a:t>
            </a:r>
          </a:p>
          <a:p>
            <a:r>
              <a:rPr lang="en-US" sz="2000" dirty="0" err="1">
                <a:solidFill>
                  <a:srgbClr val="C00000"/>
                </a:solidFill>
              </a:rPr>
              <a:t>gnomAD</a:t>
            </a:r>
            <a:r>
              <a:rPr lang="en-US" sz="2000" dirty="0">
                <a:solidFill>
                  <a:srgbClr val="C00000"/>
                </a:solidFill>
              </a:rPr>
              <a:t> AF v2.1.1:</a:t>
            </a:r>
            <a:r>
              <a:rPr lang="en-US" sz="2000">
                <a:solidFill>
                  <a:srgbClr val="C00000"/>
                </a:solidFill>
              </a:rPr>
              <a:t>	1.24</a:t>
            </a:r>
            <a:r>
              <a:rPr lang="en-US" sz="2000" dirty="0">
                <a:solidFill>
                  <a:srgbClr val="C00000"/>
                </a:solidFill>
              </a:rPr>
              <a:t>%</a:t>
            </a:r>
          </a:p>
        </p:txBody>
      </p:sp>
      <p:pic>
        <p:nvPicPr>
          <p:cNvPr id="11" name="Obrázek 10">
            <a:extLst>
              <a:ext uri="{FF2B5EF4-FFF2-40B4-BE49-F238E27FC236}">
                <a16:creationId xmlns:a16="http://schemas.microsoft.com/office/drawing/2014/main" id="{BE628DCB-4588-4354-9ADB-622C658F25A3}"/>
              </a:ext>
            </a:extLst>
          </p:cNvPr>
          <p:cNvPicPr>
            <a:picLocks noChangeAspect="1"/>
          </p:cNvPicPr>
          <p:nvPr/>
        </p:nvPicPr>
        <p:blipFill rotWithShape="1">
          <a:blip r:embed="rId3"/>
          <a:srcRect l="30203" t="8604" r="30271" b="51757"/>
          <a:stretch/>
        </p:blipFill>
        <p:spPr>
          <a:xfrm>
            <a:off x="351691" y="879231"/>
            <a:ext cx="5040949" cy="5687260"/>
          </a:xfrm>
          <a:prstGeom prst="rect">
            <a:avLst/>
          </a:prstGeom>
        </p:spPr>
      </p:pic>
      <p:pic>
        <p:nvPicPr>
          <p:cNvPr id="14" name="Obrázek 13">
            <a:extLst>
              <a:ext uri="{FF2B5EF4-FFF2-40B4-BE49-F238E27FC236}">
                <a16:creationId xmlns:a16="http://schemas.microsoft.com/office/drawing/2014/main" id="{33BA4894-0B9F-4EC3-B9CA-CCE58192283A}"/>
              </a:ext>
            </a:extLst>
          </p:cNvPr>
          <p:cNvPicPr>
            <a:picLocks noChangeAspect="1"/>
          </p:cNvPicPr>
          <p:nvPr/>
        </p:nvPicPr>
        <p:blipFill rotWithShape="1">
          <a:blip r:embed="rId4"/>
          <a:srcRect l="37248" t="58061" r="36409" b="17939"/>
          <a:stretch/>
        </p:blipFill>
        <p:spPr>
          <a:xfrm>
            <a:off x="6580813" y="2255248"/>
            <a:ext cx="3672659" cy="3764373"/>
          </a:xfrm>
          <a:prstGeom prst="rect">
            <a:avLst/>
          </a:prstGeom>
        </p:spPr>
      </p:pic>
      <p:pic>
        <p:nvPicPr>
          <p:cNvPr id="5" name="Obrázek 4">
            <a:extLst>
              <a:ext uri="{FF2B5EF4-FFF2-40B4-BE49-F238E27FC236}">
                <a16:creationId xmlns:a16="http://schemas.microsoft.com/office/drawing/2014/main" id="{0CB95D66-C7C9-40CC-B2E6-16A3DBFC23D8}"/>
              </a:ext>
            </a:extLst>
          </p:cNvPr>
          <p:cNvPicPr>
            <a:picLocks noChangeAspect="1"/>
          </p:cNvPicPr>
          <p:nvPr/>
        </p:nvPicPr>
        <p:blipFill rotWithShape="1">
          <a:blip r:embed="rId3"/>
          <a:srcRect l="10138" t="4110" r="44677" b="92764"/>
          <a:stretch/>
        </p:blipFill>
        <p:spPr>
          <a:xfrm>
            <a:off x="415636" y="360485"/>
            <a:ext cx="5185064" cy="448408"/>
          </a:xfrm>
          <a:prstGeom prst="rect">
            <a:avLst/>
          </a:prstGeom>
        </p:spPr>
      </p:pic>
    </p:spTree>
    <p:extLst>
      <p:ext uri="{BB962C8B-B14F-4D97-AF65-F5344CB8AC3E}">
        <p14:creationId xmlns:p14="http://schemas.microsoft.com/office/powerpoint/2010/main" val="3257197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8D2B4418-3DCB-4D1E-8DDF-85815D08D94E}"/>
              </a:ext>
            </a:extLst>
          </p:cNvPr>
          <p:cNvSpPr txBox="1"/>
          <p:nvPr/>
        </p:nvSpPr>
        <p:spPr>
          <a:xfrm>
            <a:off x="6264790" y="940637"/>
            <a:ext cx="5768714" cy="1569660"/>
          </a:xfrm>
          <a:prstGeom prst="rect">
            <a:avLst/>
          </a:prstGeom>
          <a:noFill/>
        </p:spPr>
        <p:txBody>
          <a:bodyPr wrap="square" rtlCol="0">
            <a:spAutoFit/>
          </a:bodyPr>
          <a:lstStyle/>
          <a:p>
            <a:r>
              <a:rPr lang="en-US" sz="2400" b="1" dirty="0"/>
              <a:t>F5: </a:t>
            </a:r>
            <a:r>
              <a:rPr lang="en-US" sz="2400" b="1"/>
              <a:t>Leiden mutation</a:t>
            </a:r>
            <a:r>
              <a:rPr lang="cs-CZ" sz="2400" b="1"/>
              <a:t> c</a:t>
            </a:r>
            <a:r>
              <a:rPr lang="en-US" sz="2400" b="1"/>
              <a:t>.</a:t>
            </a:r>
            <a:r>
              <a:rPr lang="en-US" sz="2400" b="1" dirty="0"/>
              <a:t>1601G</a:t>
            </a:r>
            <a:r>
              <a:rPr lang="en-US" sz="2400" b="1"/>
              <a:t>&gt;A</a:t>
            </a:r>
            <a:endParaRPr lang="cs-CZ" sz="2400" b="1"/>
          </a:p>
          <a:p>
            <a:r>
              <a:rPr lang="en-US" sz="2400">
                <a:solidFill>
                  <a:srgbClr val="C00000"/>
                </a:solidFill>
              </a:rPr>
              <a:t>A-C-G-T AF: 		</a:t>
            </a:r>
            <a:r>
              <a:rPr lang="cs-CZ" sz="2400">
                <a:solidFill>
                  <a:srgbClr val="C00000"/>
                </a:solidFill>
              </a:rPr>
              <a:t>6.00</a:t>
            </a:r>
            <a:r>
              <a:rPr lang="en-US" sz="2400">
                <a:solidFill>
                  <a:srgbClr val="C00000"/>
                </a:solidFill>
              </a:rPr>
              <a:t>%</a:t>
            </a:r>
          </a:p>
          <a:p>
            <a:r>
              <a:rPr lang="en-US" sz="2400">
                <a:solidFill>
                  <a:srgbClr val="C00000"/>
                </a:solidFill>
              </a:rPr>
              <a:t>gnomAD AF v2.1.1:	</a:t>
            </a:r>
            <a:r>
              <a:rPr lang="cs-CZ" sz="2400">
                <a:solidFill>
                  <a:srgbClr val="C00000"/>
                </a:solidFill>
              </a:rPr>
              <a:t>8.40</a:t>
            </a:r>
            <a:r>
              <a:rPr lang="en-US" sz="2400">
                <a:solidFill>
                  <a:srgbClr val="C00000"/>
                </a:solidFill>
              </a:rPr>
              <a:t>%</a:t>
            </a:r>
          </a:p>
          <a:p>
            <a:endParaRPr lang="cs-CZ" sz="2400" b="1" dirty="0"/>
          </a:p>
        </p:txBody>
      </p:sp>
      <p:pic>
        <p:nvPicPr>
          <p:cNvPr id="7" name="Obrázek 6">
            <a:extLst>
              <a:ext uri="{FF2B5EF4-FFF2-40B4-BE49-F238E27FC236}">
                <a16:creationId xmlns:a16="http://schemas.microsoft.com/office/drawing/2014/main" id="{4E9A3093-831D-443D-872E-7DC0CF1654ED}"/>
              </a:ext>
            </a:extLst>
          </p:cNvPr>
          <p:cNvPicPr>
            <a:picLocks noChangeAspect="1"/>
          </p:cNvPicPr>
          <p:nvPr/>
        </p:nvPicPr>
        <p:blipFill rotWithShape="1">
          <a:blip r:embed="rId3"/>
          <a:srcRect l="29791" t="8425" r="30000" b="52246"/>
          <a:stretch/>
        </p:blipFill>
        <p:spPr>
          <a:xfrm>
            <a:off x="263236" y="835269"/>
            <a:ext cx="5057307" cy="5564878"/>
          </a:xfrm>
          <a:prstGeom prst="rect">
            <a:avLst/>
          </a:prstGeom>
        </p:spPr>
      </p:pic>
      <p:pic>
        <p:nvPicPr>
          <p:cNvPr id="12" name="Obrázek 11">
            <a:extLst>
              <a:ext uri="{FF2B5EF4-FFF2-40B4-BE49-F238E27FC236}">
                <a16:creationId xmlns:a16="http://schemas.microsoft.com/office/drawing/2014/main" id="{987C760A-EC5C-44A6-9223-32315C8256CC}"/>
              </a:ext>
            </a:extLst>
          </p:cNvPr>
          <p:cNvPicPr>
            <a:picLocks noChangeAspect="1"/>
          </p:cNvPicPr>
          <p:nvPr/>
        </p:nvPicPr>
        <p:blipFill rotWithShape="1">
          <a:blip r:embed="rId4"/>
          <a:srcRect l="37000" t="58303" r="37500" b="18502"/>
          <a:stretch/>
        </p:blipFill>
        <p:spPr>
          <a:xfrm>
            <a:off x="6264790" y="2296572"/>
            <a:ext cx="3200401" cy="3274959"/>
          </a:xfrm>
          <a:prstGeom prst="rect">
            <a:avLst/>
          </a:prstGeom>
        </p:spPr>
      </p:pic>
      <p:pic>
        <p:nvPicPr>
          <p:cNvPr id="5" name="Obrázek 4">
            <a:extLst>
              <a:ext uri="{FF2B5EF4-FFF2-40B4-BE49-F238E27FC236}">
                <a16:creationId xmlns:a16="http://schemas.microsoft.com/office/drawing/2014/main" id="{D90F23D2-A3AE-499B-BEAB-33271C99D1D8}"/>
              </a:ext>
            </a:extLst>
          </p:cNvPr>
          <p:cNvPicPr>
            <a:picLocks noChangeAspect="1"/>
          </p:cNvPicPr>
          <p:nvPr/>
        </p:nvPicPr>
        <p:blipFill rotWithShape="1">
          <a:blip r:embed="rId5"/>
          <a:srcRect l="10138" t="4110" r="44677" b="92764"/>
          <a:stretch/>
        </p:blipFill>
        <p:spPr>
          <a:xfrm>
            <a:off x="415636" y="360485"/>
            <a:ext cx="5185064" cy="448408"/>
          </a:xfrm>
          <a:prstGeom prst="rect">
            <a:avLst/>
          </a:prstGeom>
        </p:spPr>
      </p:pic>
    </p:spTree>
    <p:extLst>
      <p:ext uri="{BB962C8B-B14F-4D97-AF65-F5344CB8AC3E}">
        <p14:creationId xmlns:p14="http://schemas.microsoft.com/office/powerpoint/2010/main" val="3721437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uropean &amp;#39;1+Million Genomes&amp;#39; Initiative (1+MG) | Health-R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6281" y="214526"/>
            <a:ext cx="1058194" cy="1058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263407" y="380437"/>
            <a:ext cx="6016572" cy="646331"/>
          </a:xfrm>
          <a:prstGeom prst="rect">
            <a:avLst/>
          </a:prstGeom>
          <a:noFill/>
        </p:spPr>
        <p:txBody>
          <a:bodyPr wrap="square" rtlCol="0">
            <a:spAutoFit/>
          </a:bodyPr>
          <a:lstStyle/>
          <a:p>
            <a:r>
              <a:rPr lang="cs-CZ" sz="2000" b="1" dirty="0">
                <a:solidFill>
                  <a:sysClr val="windowText" lastClr="000000"/>
                </a:solidFill>
              </a:rPr>
              <a:t>Iniciativa „Milion evropských genomů do roku 2022“</a:t>
            </a:r>
          </a:p>
          <a:p>
            <a:r>
              <a:rPr lang="cs-CZ" sz="1600" dirty="0">
                <a:solidFill>
                  <a:sysClr val="windowText" lastClr="000000"/>
                </a:solidFill>
              </a:rPr>
              <a:t>tzv. „1+ </a:t>
            </a:r>
            <a:r>
              <a:rPr lang="cs-CZ" sz="1600" dirty="0" err="1">
                <a:solidFill>
                  <a:sysClr val="windowText" lastClr="000000"/>
                </a:solidFill>
              </a:rPr>
              <a:t>Million</a:t>
            </a:r>
            <a:r>
              <a:rPr lang="cs-CZ" sz="1600" dirty="0">
                <a:solidFill>
                  <a:sysClr val="windowText" lastClr="000000"/>
                </a:solidFill>
              </a:rPr>
              <a:t> </a:t>
            </a:r>
            <a:r>
              <a:rPr lang="cs-CZ" sz="1600" dirty="0" err="1">
                <a:solidFill>
                  <a:sysClr val="windowText" lastClr="000000"/>
                </a:solidFill>
              </a:rPr>
              <a:t>Genomes</a:t>
            </a:r>
            <a:r>
              <a:rPr lang="cs-CZ" sz="1600" dirty="0">
                <a:solidFill>
                  <a:sysClr val="windowText" lastClr="000000"/>
                </a:solidFill>
              </a:rPr>
              <a:t>“ &amp; „</a:t>
            </a:r>
            <a:r>
              <a:rPr lang="cs-CZ" sz="1600" dirty="0" err="1">
                <a:solidFill>
                  <a:sysClr val="windowText" lastClr="000000"/>
                </a:solidFill>
              </a:rPr>
              <a:t>Beyond</a:t>
            </a:r>
            <a:r>
              <a:rPr lang="cs-CZ" sz="1600" dirty="0">
                <a:solidFill>
                  <a:sysClr val="windowText" lastClr="000000"/>
                </a:solidFill>
              </a:rPr>
              <a:t> 1 </a:t>
            </a:r>
            <a:r>
              <a:rPr lang="cs-CZ" sz="1600" dirty="0" err="1">
                <a:solidFill>
                  <a:sysClr val="windowText" lastClr="000000"/>
                </a:solidFill>
              </a:rPr>
              <a:t>Million</a:t>
            </a:r>
            <a:r>
              <a:rPr lang="cs-CZ" sz="1600" dirty="0">
                <a:solidFill>
                  <a:sysClr val="windowText" lastClr="000000"/>
                </a:solidFill>
              </a:rPr>
              <a:t> </a:t>
            </a:r>
            <a:r>
              <a:rPr lang="cs-CZ" sz="1600" dirty="0" err="1">
                <a:solidFill>
                  <a:sysClr val="windowText" lastClr="000000"/>
                </a:solidFill>
              </a:rPr>
              <a:t>Genomes</a:t>
            </a:r>
            <a:r>
              <a:rPr lang="cs-CZ" sz="1600" dirty="0">
                <a:solidFill>
                  <a:sysClr val="windowText" lastClr="000000"/>
                </a:solidFill>
              </a:rPr>
              <a:t>“</a:t>
            </a:r>
          </a:p>
        </p:txBody>
      </p:sp>
      <p:pic>
        <p:nvPicPr>
          <p:cNvPr id="1030" name="Picture 6" descr="File:Flag of Europe.svg - Wikimedi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380436"/>
            <a:ext cx="986118" cy="65754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5890"/>
                    </a14:imgEffect>
                    <a14:imgEffect>
                      <a14:saturation sat="288000"/>
                    </a14:imgEffect>
                  </a14:imgLayer>
                </a14:imgProps>
              </a:ext>
              <a:ext uri="{28A0092B-C50C-407E-A947-70E740481C1C}">
                <a14:useLocalDpi xmlns:a14="http://schemas.microsoft.com/office/drawing/2010/main" val="0"/>
              </a:ext>
            </a:extLst>
          </a:blip>
          <a:stretch>
            <a:fillRect/>
          </a:stretch>
        </p:blipFill>
        <p:spPr>
          <a:xfrm>
            <a:off x="1390378" y="1358945"/>
            <a:ext cx="648250" cy="648250"/>
          </a:xfrm>
          <a:prstGeom prst="rect">
            <a:avLst/>
          </a:prstGeom>
        </p:spPr>
      </p:pic>
      <p:sp>
        <p:nvSpPr>
          <p:cNvPr id="5" name="Obdélník 4"/>
          <p:cNvSpPr/>
          <p:nvPr/>
        </p:nvSpPr>
        <p:spPr>
          <a:xfrm>
            <a:off x="2212400" y="1320622"/>
            <a:ext cx="3127696" cy="738664"/>
          </a:xfrm>
          <a:prstGeom prst="rect">
            <a:avLst/>
          </a:prstGeom>
        </p:spPr>
        <p:txBody>
          <a:bodyPr wrap="square">
            <a:spAutoFit/>
          </a:bodyPr>
          <a:lstStyle/>
          <a:p>
            <a:r>
              <a:rPr lang="cs-CZ" sz="1050" b="1" dirty="0">
                <a:solidFill>
                  <a:schemeClr val="accent5">
                    <a:lumMod val="75000"/>
                  </a:schemeClr>
                </a:solidFill>
              </a:rPr>
              <a:t>10. dubna 2018 se ČR stala jedním z 13 zakládajících signatářů </a:t>
            </a:r>
            <a:r>
              <a:rPr lang="cs-CZ" sz="1050" dirty="0"/>
              <a:t>deklarace o spolupráci „</a:t>
            </a:r>
            <a:r>
              <a:rPr lang="en-US" sz="1050" dirty="0"/>
              <a:t>Towards access to at least 1 million sequenced genomes in the </a:t>
            </a:r>
            <a:r>
              <a:rPr lang="cs-CZ" sz="1050" dirty="0"/>
              <a:t>EU</a:t>
            </a:r>
            <a:r>
              <a:rPr lang="en-US" sz="1050" dirty="0"/>
              <a:t> by 2022</a:t>
            </a:r>
            <a:r>
              <a:rPr lang="cs-CZ" sz="1050" dirty="0"/>
              <a:t>“.</a:t>
            </a:r>
          </a:p>
        </p:txBody>
      </p:sp>
      <p:pic>
        <p:nvPicPr>
          <p:cNvPr id="1032" name="Picture 8" descr="Add user free icon"/>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49983" y="3355644"/>
            <a:ext cx="648250" cy="648250"/>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2212400" y="3229646"/>
            <a:ext cx="3321291" cy="900246"/>
          </a:xfrm>
          <a:prstGeom prst="rect">
            <a:avLst/>
          </a:prstGeom>
        </p:spPr>
        <p:txBody>
          <a:bodyPr wrap="square">
            <a:spAutoFit/>
          </a:bodyPr>
          <a:lstStyle/>
          <a:p>
            <a:r>
              <a:rPr lang="cs-CZ" sz="1050" dirty="0"/>
              <a:t>K dnešku deklaraci podepsalo </a:t>
            </a:r>
            <a:r>
              <a:rPr lang="cs-CZ" sz="1050" b="1" dirty="0"/>
              <a:t>22 členských států EU, Velká Británie a Norsko</a:t>
            </a:r>
            <a:r>
              <a:rPr lang="cs-CZ" sz="1050" dirty="0"/>
              <a:t>. Aktuálně se společnými silami připravují pravidla a technická infrastruktura, která od roku 2022 umožní sdílet hladce, legálně a bezpečně a celý 1 milion genomů.</a:t>
            </a:r>
            <a:endParaRPr lang="cs-CZ" sz="1050" b="1" dirty="0"/>
          </a:p>
        </p:txBody>
      </p:sp>
      <p:sp>
        <p:nvSpPr>
          <p:cNvPr id="12" name="Obdélník 11"/>
          <p:cNvSpPr/>
          <p:nvPr/>
        </p:nvSpPr>
        <p:spPr>
          <a:xfrm>
            <a:off x="2212399" y="2113552"/>
            <a:ext cx="3465094" cy="1061829"/>
          </a:xfrm>
          <a:prstGeom prst="rect">
            <a:avLst/>
          </a:prstGeom>
        </p:spPr>
        <p:txBody>
          <a:bodyPr wrap="square">
            <a:spAutoFit/>
          </a:bodyPr>
          <a:lstStyle/>
          <a:p>
            <a:r>
              <a:rPr lang="cs-CZ" sz="1050" dirty="0"/>
              <a:t>Cílem iniciativy je zlepšit genetickou diagnostiku v celé Evropě, a to nastavením jednotných pravidel a vytvořením podrobného referenčního souboru dat. V současné době např. pacientskou DNA můžeme srovnávat pouze s celoevropskou referenční databází, ve které je </a:t>
            </a:r>
            <a:r>
              <a:rPr lang="cs-CZ" sz="1050" b="1" dirty="0">
                <a:solidFill>
                  <a:schemeClr val="accent5">
                    <a:lumMod val="75000"/>
                  </a:schemeClr>
                </a:solidFill>
              </a:rPr>
              <a:t>středoevropská populace jen velmi málo zastoupena</a:t>
            </a:r>
            <a:r>
              <a:rPr lang="cs-CZ" sz="1050" dirty="0"/>
              <a:t>. </a:t>
            </a:r>
            <a:endParaRPr lang="cs-CZ" sz="1050" b="1" dirty="0"/>
          </a:p>
        </p:txBody>
      </p:sp>
      <p:pic>
        <p:nvPicPr>
          <p:cNvPr id="1036" name="Picture 12" descr="Dna free icon"/>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8879" y="2283115"/>
            <a:ext cx="697423" cy="6974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rror free icon"/>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2092" y="4451432"/>
            <a:ext cx="564032" cy="564032"/>
          </a:xfrm>
          <a:prstGeom prst="rect">
            <a:avLst/>
          </a:prstGeom>
          <a:noFill/>
          <a:extLst>
            <a:ext uri="{909E8E84-426E-40DD-AFC4-6F175D3DCCD1}">
              <a14:hiddenFill xmlns:a14="http://schemas.microsoft.com/office/drawing/2010/main">
                <a:solidFill>
                  <a:srgbClr val="FFFFFF"/>
                </a:solidFill>
              </a14:hiddenFill>
            </a:ext>
          </a:extLst>
        </p:spPr>
      </p:pic>
      <p:sp>
        <p:nvSpPr>
          <p:cNvPr id="15" name="Obdélník 14"/>
          <p:cNvSpPr/>
          <p:nvPr/>
        </p:nvSpPr>
        <p:spPr>
          <a:xfrm>
            <a:off x="2212399" y="4222825"/>
            <a:ext cx="3246888" cy="1061829"/>
          </a:xfrm>
          <a:prstGeom prst="rect">
            <a:avLst/>
          </a:prstGeom>
        </p:spPr>
        <p:txBody>
          <a:bodyPr wrap="square">
            <a:spAutoFit/>
          </a:bodyPr>
          <a:lstStyle/>
          <a:p>
            <a:r>
              <a:rPr lang="cs-CZ" sz="1050" dirty="0"/>
              <a:t>Bohužel, průzkumy v jednotlivých zemích ukázaly, že </a:t>
            </a:r>
            <a:r>
              <a:rPr lang="cs-CZ" sz="1050" b="1" dirty="0"/>
              <a:t>genomů v Evropě nemáme </a:t>
            </a:r>
            <a:r>
              <a:rPr lang="cs-CZ" sz="1050" b="1" dirty="0" err="1"/>
              <a:t>osekvenováno</a:t>
            </a:r>
            <a:r>
              <a:rPr lang="cs-CZ" sz="1050" b="1" dirty="0"/>
              <a:t> dost </a:t>
            </a:r>
            <a:r>
              <a:rPr lang="cs-CZ" sz="1050" dirty="0"/>
              <a:t>– tedy pouze polovinu cíle. Například</a:t>
            </a:r>
            <a:r>
              <a:rPr lang="cs-CZ" sz="1050" b="1" dirty="0">
                <a:solidFill>
                  <a:schemeClr val="accent5">
                    <a:lumMod val="75000"/>
                  </a:schemeClr>
                </a:solidFill>
              </a:rPr>
              <a:t> ČR dosud může přispět pouze cca 1 5000 genomy z projektu „A-C-G-T“. </a:t>
            </a:r>
            <a:r>
              <a:rPr lang="cs-CZ" sz="1050" dirty="0"/>
              <a:t>Proto byl zahájen mezinárodní projekt </a:t>
            </a:r>
            <a:r>
              <a:rPr lang="cs-CZ" sz="1050" b="1" dirty="0"/>
              <a:t>Genome </a:t>
            </a:r>
            <a:r>
              <a:rPr lang="cs-CZ" sz="1050" b="1" dirty="0" err="1"/>
              <a:t>of</a:t>
            </a:r>
            <a:r>
              <a:rPr lang="cs-CZ" sz="1050" b="1" dirty="0"/>
              <a:t> </a:t>
            </a:r>
            <a:r>
              <a:rPr lang="cs-CZ" sz="1050" b="1" dirty="0" err="1"/>
              <a:t>Europe</a:t>
            </a:r>
            <a:r>
              <a:rPr lang="cs-CZ" sz="1050" dirty="0"/>
              <a:t>, jehož cílem je přečíst </a:t>
            </a:r>
            <a:r>
              <a:rPr lang="cs-CZ" sz="1050" b="1" dirty="0"/>
              <a:t>půl milionu chybějících genomů</a:t>
            </a:r>
            <a:r>
              <a:rPr lang="cs-CZ" sz="1050" dirty="0"/>
              <a:t>. </a:t>
            </a:r>
            <a:endParaRPr lang="cs-CZ" sz="1050" b="1" dirty="0"/>
          </a:p>
        </p:txBody>
      </p:sp>
      <p:pic>
        <p:nvPicPr>
          <p:cNvPr id="1040" name="Picture 16" descr="Budget free icon"/>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00811" y="5463003"/>
            <a:ext cx="720411" cy="720411"/>
          </a:xfrm>
          <a:prstGeom prst="rect">
            <a:avLst/>
          </a:prstGeom>
          <a:noFill/>
          <a:extLst>
            <a:ext uri="{909E8E84-426E-40DD-AFC4-6F175D3DCCD1}">
              <a14:hiddenFill xmlns:a14="http://schemas.microsoft.com/office/drawing/2010/main">
                <a:solidFill>
                  <a:srgbClr val="FFFFFF"/>
                </a:solidFill>
              </a14:hiddenFill>
            </a:ext>
          </a:extLst>
        </p:spPr>
      </p:pic>
      <p:sp>
        <p:nvSpPr>
          <p:cNvPr id="17" name="Obdélník 16"/>
          <p:cNvSpPr/>
          <p:nvPr/>
        </p:nvSpPr>
        <p:spPr>
          <a:xfrm>
            <a:off x="2212400" y="5377586"/>
            <a:ext cx="3321291" cy="1061829"/>
          </a:xfrm>
          <a:prstGeom prst="rect">
            <a:avLst/>
          </a:prstGeom>
        </p:spPr>
        <p:txBody>
          <a:bodyPr wrap="square">
            <a:spAutoFit/>
          </a:bodyPr>
          <a:lstStyle/>
          <a:p>
            <a:r>
              <a:rPr lang="cs-CZ" sz="1050" dirty="0"/>
              <a:t>Očekává se, že </a:t>
            </a:r>
            <a:r>
              <a:rPr lang="cs-CZ" sz="1050" b="1" dirty="0"/>
              <a:t>každá z členských zemí se bude na projektu podílet proporčně </a:t>
            </a:r>
            <a:r>
              <a:rPr lang="cs-CZ" sz="1050" dirty="0"/>
              <a:t>dle počtu obyvatel. </a:t>
            </a:r>
            <a:r>
              <a:rPr lang="cs-CZ" sz="1050" b="1" dirty="0">
                <a:solidFill>
                  <a:schemeClr val="accent5">
                    <a:lumMod val="75000"/>
                  </a:schemeClr>
                </a:solidFill>
              </a:rPr>
              <a:t>Pro ČR to znamená přečíst DNA dalších 16 775 lidí. </a:t>
            </a:r>
          </a:p>
          <a:p>
            <a:r>
              <a:rPr lang="cs-CZ" sz="1050" dirty="0"/>
              <a:t>Počítáme-li, že </a:t>
            </a:r>
            <a:r>
              <a:rPr lang="cs-CZ" sz="1050" dirty="0" err="1"/>
              <a:t>osekvenování</a:t>
            </a:r>
            <a:r>
              <a:rPr lang="cs-CZ" sz="1050" dirty="0"/>
              <a:t> genomu stojí cca 40 000 Kč (+ personální a provozní náklady), znamená to investici cca </a:t>
            </a:r>
            <a:r>
              <a:rPr lang="cs-CZ" sz="1050" b="1" dirty="0">
                <a:solidFill>
                  <a:schemeClr val="accent5">
                    <a:lumMod val="75000"/>
                  </a:schemeClr>
                </a:solidFill>
              </a:rPr>
              <a:t>750 milionů Kč. </a:t>
            </a:r>
          </a:p>
        </p:txBody>
      </p:sp>
      <p:pic>
        <p:nvPicPr>
          <p:cNvPr id="20" name="Picture 2" descr="https://lh6.googleusercontent.com/EVMqPLCEoMd7QuyW4-Qxasa2kVwZzBLhzHgAoaLiku5v7cGogFUnzysXjHJaUlsLcBB3NBvv6x8D__KBqkcpPRXkmjNbk65BbdgUDST006-jGBrFJOBGDry9C0KUElxgU8A2popP"/>
          <p:cNvPicPr>
            <a:picLocks noChangeAspect="1" noChangeArrowheads="1"/>
          </p:cNvPicPr>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7948" t="2448" r="6546" b="9203"/>
          <a:stretch/>
        </p:blipFill>
        <p:spPr bwMode="auto">
          <a:xfrm>
            <a:off x="5905907" y="2026844"/>
            <a:ext cx="2863203" cy="39882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eyond One Million Genomes (B1MG) projec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6031" y="201515"/>
            <a:ext cx="1094634" cy="1094634"/>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698E832E-A4F8-40AB-8CB5-4AC749BF3C2B}"/>
              </a:ext>
            </a:extLst>
          </p:cNvPr>
          <p:cNvSpPr txBox="1"/>
          <p:nvPr/>
        </p:nvSpPr>
        <p:spPr>
          <a:xfrm>
            <a:off x="5905906" y="1547218"/>
            <a:ext cx="4983408" cy="338554"/>
          </a:xfrm>
          <a:prstGeom prst="rect">
            <a:avLst/>
          </a:prstGeom>
          <a:noFill/>
        </p:spPr>
        <p:txBody>
          <a:bodyPr wrap="square" rtlCol="0">
            <a:spAutoFit/>
          </a:bodyPr>
          <a:lstStyle/>
          <a:p>
            <a:r>
              <a:rPr lang="cs-CZ" sz="1600" b="1" dirty="0">
                <a:solidFill>
                  <a:sysClr val="windowText" lastClr="000000"/>
                </a:solidFill>
              </a:rPr>
              <a:t>Příklady </a:t>
            </a:r>
            <a:r>
              <a:rPr lang="cs-CZ" sz="1600" b="1" dirty="0" err="1">
                <a:solidFill>
                  <a:sysClr val="windowText" lastClr="000000"/>
                </a:solidFill>
              </a:rPr>
              <a:t>sekvenování</a:t>
            </a:r>
            <a:r>
              <a:rPr lang="cs-CZ" sz="1600" b="1" dirty="0">
                <a:solidFill>
                  <a:sysClr val="windowText" lastClr="000000"/>
                </a:solidFill>
              </a:rPr>
              <a:t> a financování v jiných státech:</a:t>
            </a:r>
            <a:endParaRPr lang="cs-CZ" sz="1200" dirty="0">
              <a:solidFill>
                <a:sysClr val="windowText" lastClr="000000"/>
              </a:solidFill>
            </a:endParaRPr>
          </a:p>
        </p:txBody>
      </p:sp>
      <p:sp>
        <p:nvSpPr>
          <p:cNvPr id="21" name="TextovéPole 20">
            <a:extLst>
              <a:ext uri="{FF2B5EF4-FFF2-40B4-BE49-F238E27FC236}">
                <a16:creationId xmlns:a16="http://schemas.microsoft.com/office/drawing/2014/main" id="{D38409F8-0E3B-4D68-A8F8-12D8C6D5A6E7}"/>
              </a:ext>
            </a:extLst>
          </p:cNvPr>
          <p:cNvSpPr txBox="1"/>
          <p:nvPr/>
        </p:nvSpPr>
        <p:spPr>
          <a:xfrm>
            <a:off x="8838010" y="3629619"/>
            <a:ext cx="2004582" cy="1061829"/>
          </a:xfrm>
          <a:prstGeom prst="rect">
            <a:avLst/>
          </a:prstGeom>
          <a:noFill/>
        </p:spPr>
        <p:txBody>
          <a:bodyPr wrap="square" rtlCol="0">
            <a:spAutoFit/>
          </a:bodyPr>
          <a:lstStyle/>
          <a:p>
            <a:r>
              <a:rPr lang="cs-CZ" sz="1050" b="1" dirty="0">
                <a:solidFill>
                  <a:sysClr val="windowText" lastClr="000000"/>
                </a:solidFill>
              </a:rPr>
              <a:t>Litva: </a:t>
            </a:r>
            <a:r>
              <a:rPr lang="cs-CZ" sz="1050" dirty="0">
                <a:solidFill>
                  <a:sysClr val="windowText" lastClr="000000"/>
                </a:solidFill>
              </a:rPr>
              <a:t>Dosud </a:t>
            </a:r>
            <a:r>
              <a:rPr lang="cs-CZ" sz="1050" dirty="0" err="1">
                <a:solidFill>
                  <a:sysClr val="windowText" lastClr="000000"/>
                </a:solidFill>
              </a:rPr>
              <a:t>osekvenováno</a:t>
            </a:r>
            <a:r>
              <a:rPr lang="cs-CZ" sz="1050" dirty="0">
                <a:solidFill>
                  <a:sysClr val="windowText" lastClr="000000"/>
                </a:solidFill>
              </a:rPr>
              <a:t> 1570 genomů, v novém projektu </a:t>
            </a:r>
            <a:r>
              <a:rPr lang="cs-CZ" sz="1050" dirty="0" err="1">
                <a:solidFill>
                  <a:sysClr val="windowText" lastClr="000000"/>
                </a:solidFill>
              </a:rPr>
              <a:t>osekvenují</a:t>
            </a:r>
            <a:r>
              <a:rPr lang="cs-CZ" sz="1050" dirty="0">
                <a:solidFill>
                  <a:sysClr val="windowText" lastClr="000000"/>
                </a:solidFill>
              </a:rPr>
              <a:t> dalších 1 500 genomů, podpořeno Ministerstvem </a:t>
            </a:r>
            <a:r>
              <a:rPr lang="cs-CZ" sz="1050" dirty="0" err="1">
                <a:solidFill>
                  <a:sysClr val="windowText" lastClr="000000"/>
                </a:solidFill>
              </a:rPr>
              <a:t>zdravotnicví</a:t>
            </a:r>
            <a:r>
              <a:rPr lang="cs-CZ" sz="1050" dirty="0">
                <a:solidFill>
                  <a:sysClr val="windowText" lastClr="000000"/>
                </a:solidFill>
              </a:rPr>
              <a:t> Litvy, financováno z RRF.</a:t>
            </a:r>
            <a:endParaRPr lang="cs-CZ" sz="900" dirty="0">
              <a:solidFill>
                <a:sysClr val="windowText" lastClr="000000"/>
              </a:solidFill>
            </a:endParaRPr>
          </a:p>
        </p:txBody>
      </p:sp>
      <p:sp>
        <p:nvSpPr>
          <p:cNvPr id="25" name="TextovéPole 24">
            <a:extLst>
              <a:ext uri="{FF2B5EF4-FFF2-40B4-BE49-F238E27FC236}">
                <a16:creationId xmlns:a16="http://schemas.microsoft.com/office/drawing/2014/main" id="{A34EBF14-05B9-4E12-B0B9-DC0386BCF9CB}"/>
              </a:ext>
            </a:extLst>
          </p:cNvPr>
          <p:cNvSpPr txBox="1"/>
          <p:nvPr/>
        </p:nvSpPr>
        <p:spPr>
          <a:xfrm>
            <a:off x="8838010" y="2055383"/>
            <a:ext cx="2051304" cy="1384995"/>
          </a:xfrm>
          <a:prstGeom prst="rect">
            <a:avLst/>
          </a:prstGeom>
          <a:noFill/>
        </p:spPr>
        <p:txBody>
          <a:bodyPr wrap="square" rtlCol="0">
            <a:spAutoFit/>
          </a:bodyPr>
          <a:lstStyle/>
          <a:p>
            <a:r>
              <a:rPr lang="cs-CZ" sz="1050" b="1" dirty="0">
                <a:solidFill>
                  <a:sysClr val="windowText" lastClr="000000"/>
                </a:solidFill>
              </a:rPr>
              <a:t>Velká Británie: </a:t>
            </a:r>
            <a:r>
              <a:rPr lang="cs-CZ" sz="1050" dirty="0">
                <a:solidFill>
                  <a:sysClr val="windowText" lastClr="000000"/>
                </a:solidFill>
              </a:rPr>
              <a:t>Již přečteno 100 tisíc genomů společností </a:t>
            </a:r>
            <a:r>
              <a:rPr lang="cs-CZ" sz="1050" dirty="0" err="1">
                <a:solidFill>
                  <a:sysClr val="windowText" lastClr="000000"/>
                </a:solidFill>
              </a:rPr>
              <a:t>Genomics</a:t>
            </a:r>
            <a:r>
              <a:rPr lang="cs-CZ" sz="1050" dirty="0">
                <a:solidFill>
                  <a:sysClr val="windowText" lastClr="000000"/>
                </a:solidFill>
              </a:rPr>
              <a:t> </a:t>
            </a:r>
            <a:r>
              <a:rPr lang="cs-CZ" sz="1050" dirty="0" err="1">
                <a:solidFill>
                  <a:sysClr val="windowText" lastClr="000000"/>
                </a:solidFill>
              </a:rPr>
              <a:t>England</a:t>
            </a:r>
            <a:r>
              <a:rPr lang="cs-CZ" sz="1050" dirty="0">
                <a:solidFill>
                  <a:sysClr val="windowText" lastClr="000000"/>
                </a:solidFill>
              </a:rPr>
              <a:t> (založena a vlastněna Ministerstvem zdravotnictví a sociální péče UK). Projekt byl financován z více zdrojů, zejména z NIHR a NHS </a:t>
            </a:r>
            <a:r>
              <a:rPr lang="cs-CZ" sz="1050" dirty="0" err="1">
                <a:solidFill>
                  <a:sysClr val="windowText" lastClr="000000"/>
                </a:solidFill>
              </a:rPr>
              <a:t>England</a:t>
            </a:r>
            <a:r>
              <a:rPr lang="cs-CZ" sz="1050" dirty="0">
                <a:solidFill>
                  <a:sysClr val="windowText" lastClr="000000"/>
                </a:solidFill>
              </a:rPr>
              <a:t>.</a:t>
            </a:r>
            <a:endParaRPr lang="cs-CZ" sz="900" dirty="0">
              <a:solidFill>
                <a:sysClr val="windowText" lastClr="000000"/>
              </a:solidFill>
            </a:endParaRPr>
          </a:p>
        </p:txBody>
      </p:sp>
      <p:sp>
        <p:nvSpPr>
          <p:cNvPr id="42" name="TextovéPole 41">
            <a:extLst>
              <a:ext uri="{FF2B5EF4-FFF2-40B4-BE49-F238E27FC236}">
                <a16:creationId xmlns:a16="http://schemas.microsoft.com/office/drawing/2014/main" id="{1DA73089-60A6-4E2C-9C4B-1F338B6E9619}"/>
              </a:ext>
            </a:extLst>
          </p:cNvPr>
          <p:cNvSpPr txBox="1"/>
          <p:nvPr/>
        </p:nvSpPr>
        <p:spPr>
          <a:xfrm>
            <a:off x="8861371" y="4880690"/>
            <a:ext cx="2004582" cy="1061829"/>
          </a:xfrm>
          <a:prstGeom prst="rect">
            <a:avLst/>
          </a:prstGeom>
          <a:noFill/>
        </p:spPr>
        <p:txBody>
          <a:bodyPr wrap="square" rtlCol="0">
            <a:spAutoFit/>
          </a:bodyPr>
          <a:lstStyle/>
          <a:p>
            <a:r>
              <a:rPr lang="cs-CZ" sz="1050" b="1" dirty="0">
                <a:solidFill>
                  <a:sysClr val="windowText" lastClr="000000"/>
                </a:solidFill>
              </a:rPr>
              <a:t>Dánsko: </a:t>
            </a:r>
            <a:r>
              <a:rPr lang="cs-CZ" sz="1050" dirty="0">
                <a:solidFill>
                  <a:sysClr val="windowText" lastClr="000000"/>
                </a:solidFill>
              </a:rPr>
              <a:t>Funguje zde tzv. „</a:t>
            </a:r>
            <a:r>
              <a:rPr lang="cs-CZ" sz="1050" dirty="0" err="1">
                <a:solidFill>
                  <a:sysClr val="windowText" lastClr="000000"/>
                </a:solidFill>
              </a:rPr>
              <a:t>Danish</a:t>
            </a:r>
            <a:r>
              <a:rPr lang="cs-CZ" sz="1050" dirty="0">
                <a:solidFill>
                  <a:sysClr val="windowText" lastClr="000000"/>
                </a:solidFill>
              </a:rPr>
              <a:t> </a:t>
            </a:r>
            <a:r>
              <a:rPr lang="cs-CZ" sz="1050" dirty="0" err="1">
                <a:solidFill>
                  <a:sysClr val="windowText" lastClr="000000"/>
                </a:solidFill>
              </a:rPr>
              <a:t>National</a:t>
            </a:r>
            <a:r>
              <a:rPr lang="cs-CZ" sz="1050" dirty="0">
                <a:solidFill>
                  <a:sysClr val="windowText" lastClr="000000"/>
                </a:solidFill>
              </a:rPr>
              <a:t> Genome Center“, což je instituce spadající pod Ministerstvo zdravotnictví. Do roku 2024 plánují </a:t>
            </a:r>
            <a:r>
              <a:rPr lang="cs-CZ" sz="1050" dirty="0" err="1">
                <a:solidFill>
                  <a:sysClr val="windowText" lastClr="000000"/>
                </a:solidFill>
              </a:rPr>
              <a:t>osekvenovat</a:t>
            </a:r>
            <a:r>
              <a:rPr lang="cs-CZ" sz="1050" dirty="0">
                <a:solidFill>
                  <a:sysClr val="windowText" lastClr="000000"/>
                </a:solidFill>
              </a:rPr>
              <a:t> 64 tisíc genomů. </a:t>
            </a:r>
            <a:endParaRPr lang="cs-CZ" sz="900" dirty="0">
              <a:solidFill>
                <a:sysClr val="windowText" lastClr="000000"/>
              </a:solidFill>
            </a:endParaRPr>
          </a:p>
        </p:txBody>
      </p:sp>
      <p:sp>
        <p:nvSpPr>
          <p:cNvPr id="46" name="TextovéPole 45">
            <a:extLst>
              <a:ext uri="{FF2B5EF4-FFF2-40B4-BE49-F238E27FC236}">
                <a16:creationId xmlns:a16="http://schemas.microsoft.com/office/drawing/2014/main" id="{A6E8939C-AF7B-474E-9C4E-3E878214C413}"/>
              </a:ext>
            </a:extLst>
          </p:cNvPr>
          <p:cNvSpPr txBox="1"/>
          <p:nvPr/>
        </p:nvSpPr>
        <p:spPr>
          <a:xfrm>
            <a:off x="6552392" y="6142348"/>
            <a:ext cx="1925596" cy="307777"/>
          </a:xfrm>
          <a:prstGeom prst="rect">
            <a:avLst/>
          </a:prstGeom>
          <a:noFill/>
        </p:spPr>
        <p:txBody>
          <a:bodyPr wrap="square" rtlCol="0">
            <a:spAutoFit/>
          </a:bodyPr>
          <a:lstStyle/>
          <a:p>
            <a:r>
              <a:rPr lang="cs-CZ" sz="1400" b="1" dirty="0">
                <a:solidFill>
                  <a:sysClr val="windowText" lastClr="000000"/>
                </a:solidFill>
              </a:rPr>
              <a:t>www.b1mg-project.eu</a:t>
            </a:r>
            <a:endParaRPr lang="cs-CZ" sz="1100" dirty="0">
              <a:solidFill>
                <a:sysClr val="windowText" lastClr="000000"/>
              </a:solidFill>
            </a:endParaRPr>
          </a:p>
        </p:txBody>
      </p:sp>
      <p:pic>
        <p:nvPicPr>
          <p:cNvPr id="48" name="Grafický objekt 47" descr="Článek řetězu se souvislou výplní">
            <a:extLst>
              <a:ext uri="{FF2B5EF4-FFF2-40B4-BE49-F238E27FC236}">
                <a16:creationId xmlns:a16="http://schemas.microsoft.com/office/drawing/2014/main" id="{ECAE2943-BE60-4EFC-8B57-C369AF06670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21622" y="6142347"/>
            <a:ext cx="336690" cy="336690"/>
          </a:xfrm>
          <a:prstGeom prst="rect">
            <a:avLst/>
          </a:prstGeom>
        </p:spPr>
      </p:pic>
    </p:spTree>
    <p:extLst>
      <p:ext uri="{BB962C8B-B14F-4D97-AF65-F5344CB8AC3E}">
        <p14:creationId xmlns:p14="http://schemas.microsoft.com/office/powerpoint/2010/main" val="3676588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2">
            <a:extLst>
              <a:ext uri="{FF2B5EF4-FFF2-40B4-BE49-F238E27FC236}">
                <a16:creationId xmlns:a16="http://schemas.microsoft.com/office/drawing/2014/main" id="{87BD0B29-081F-0845-B4DC-1BED263542B3}"/>
              </a:ext>
            </a:extLst>
          </p:cNvPr>
          <p:cNvSpPr txBox="1"/>
          <p:nvPr/>
        </p:nvSpPr>
        <p:spPr>
          <a:xfrm>
            <a:off x="853703" y="2131406"/>
            <a:ext cx="6167986" cy="1754326"/>
          </a:xfrm>
          <a:prstGeom prst="rect">
            <a:avLst/>
          </a:prstGeom>
          <a:noFill/>
        </p:spPr>
        <p:txBody>
          <a:bodyPr wrap="square">
            <a:spAutoFit/>
          </a:bodyPr>
          <a:lstStyle/>
          <a:p>
            <a:pPr algn="ctr"/>
            <a:r>
              <a:rPr lang="cs-CZ" sz="3600" b="1" dirty="0" err="1">
                <a:latin typeface="Cambria" panose="02040503050406030204" pitchFamily="18" charset="0"/>
                <a:ea typeface="Cambria" panose="02040503050406030204" pitchFamily="18" charset="0"/>
                <a:cs typeface="Arial" panose="020B0604020202020204" pitchFamily="34" charset="0"/>
              </a:rPr>
              <a:t>Honouring</a:t>
            </a:r>
            <a:r>
              <a:rPr lang="cs-CZ" sz="3600" b="1" dirty="0">
                <a:latin typeface="Cambria" panose="02040503050406030204" pitchFamily="18" charset="0"/>
                <a:ea typeface="Cambria" panose="02040503050406030204" pitchFamily="18" charset="0"/>
                <a:cs typeface="Arial" panose="020B0604020202020204" pitchFamily="34" charset="0"/>
              </a:rPr>
              <a:t> </a:t>
            </a:r>
          </a:p>
          <a:p>
            <a:pPr algn="ctr"/>
            <a:r>
              <a:rPr lang="cs-CZ" sz="3600" b="1" dirty="0">
                <a:latin typeface="Cambria" panose="02040503050406030204" pitchFamily="18" charset="0"/>
                <a:ea typeface="Cambria" panose="02040503050406030204" pitchFamily="18" charset="0"/>
                <a:cs typeface="Arial" panose="020B0604020202020204" pitchFamily="34" charset="0"/>
              </a:rPr>
              <a:t>Gregor Johann Mendel </a:t>
            </a:r>
            <a:r>
              <a:rPr lang="cs-CZ" sz="3600" b="1" dirty="0" err="1">
                <a:latin typeface="Cambria" panose="02040503050406030204" pitchFamily="18" charset="0"/>
                <a:ea typeface="Cambria" panose="02040503050406030204" pitchFamily="18" charset="0"/>
                <a:cs typeface="Arial" panose="020B0604020202020204" pitchFamily="34" charset="0"/>
              </a:rPr>
              <a:t>legacy</a:t>
            </a:r>
            <a:endParaRPr lang="cs-CZ" sz="3600" b="1" dirty="0">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https://mskhistorieaja.cz/images/Mzg3eDB4MA==/Mendel_O_001.jpg">
            <a:extLst>
              <a:ext uri="{FF2B5EF4-FFF2-40B4-BE49-F238E27FC236}">
                <a16:creationId xmlns:a16="http://schemas.microsoft.com/office/drawing/2014/main" id="{A42B32D1-A886-0F4C-82C5-2F97725615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689" y="0"/>
            <a:ext cx="5170311" cy="687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19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7C59677-A595-4479-BBD4-D1138CF59961}"/>
              </a:ext>
            </a:extLst>
          </p:cNvPr>
          <p:cNvSpPr txBox="1"/>
          <p:nvPr/>
        </p:nvSpPr>
        <p:spPr>
          <a:xfrm>
            <a:off x="440268" y="349993"/>
            <a:ext cx="6897510" cy="5262979"/>
          </a:xfrm>
          <a:prstGeom prst="rect">
            <a:avLst/>
          </a:prstGeom>
          <a:noFill/>
        </p:spPr>
        <p:txBody>
          <a:bodyPr wrap="square" rtlCol="0">
            <a:spAutoFit/>
          </a:bodyPr>
          <a:lstStyle/>
          <a:p>
            <a:pPr algn="r">
              <a:lnSpc>
                <a:spcPct val="200000"/>
              </a:lnSpc>
            </a:pPr>
            <a:r>
              <a:rPr lang="cs-CZ" sz="3600">
                <a:solidFill>
                  <a:srgbClr val="C00000"/>
                </a:solidFill>
                <a:latin typeface="Cambria" panose="02040503050406030204" pitchFamily="18" charset="0"/>
                <a:ea typeface="Cambria" panose="02040503050406030204" pitchFamily="18" charset="0"/>
              </a:rPr>
              <a:t>Popis projektu</a:t>
            </a:r>
            <a:endParaRPr lang="cs-CZ" sz="2000">
              <a:solidFill>
                <a:srgbClr val="C00000"/>
              </a:solidFill>
            </a:endParaRPr>
          </a:p>
          <a:p>
            <a:pPr marL="285750" indent="-285750">
              <a:buFont typeface="Arial" panose="020B0604020202020204" pitchFamily="34" charset="0"/>
              <a:buChar char="•"/>
            </a:pPr>
            <a:endParaRPr lang="cs-CZ" sz="240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cs-CZ" sz="2400">
                <a:latin typeface="Cambria" panose="02040503050406030204" pitchFamily="18" charset="0"/>
                <a:ea typeface="Cambria" panose="02040503050406030204" pitchFamily="18" charset="0"/>
              </a:rPr>
              <a:t>Unikátní multidisciplinární spolupráce mezi laboratořemi archeologie, antropologie a </a:t>
            </a:r>
            <a:r>
              <a:rPr lang="cs-CZ" sz="2400">
                <a:solidFill>
                  <a:srgbClr val="C00000"/>
                </a:solidFill>
                <a:latin typeface="Cambria" panose="02040503050406030204" pitchFamily="18" charset="0"/>
                <a:ea typeface="Cambria" panose="02040503050406030204" pitchFamily="18" charset="0"/>
              </a:rPr>
              <a:t>genetiky Masarykovy univerzity </a:t>
            </a:r>
            <a:r>
              <a:rPr lang="cs-CZ" sz="2400">
                <a:latin typeface="Cambria" panose="02040503050406030204" pitchFamily="18" charset="0"/>
                <a:ea typeface="Cambria" panose="02040503050406030204" pitchFamily="18" charset="0"/>
              </a:rPr>
              <a:t>za podpory Mendelova muzea, augustiniánského opatství a dalších subjektů.</a:t>
            </a:r>
          </a:p>
          <a:p>
            <a:pPr marL="285750" indent="-285750">
              <a:buFont typeface="Arial" panose="020B0604020202020204" pitchFamily="34" charset="0"/>
              <a:buChar char="•"/>
            </a:pPr>
            <a:endParaRPr lang="cs-CZ" sz="240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cs-CZ" sz="2400">
                <a:latin typeface="Cambria" panose="02040503050406030204" pitchFamily="18" charset="0"/>
                <a:ea typeface="Cambria" panose="02040503050406030204" pitchFamily="18" charset="0"/>
              </a:rPr>
              <a:t>Projekt zahrnuje archeologickou a antropologickou dokumentaci, 3D skenování ostatků, obličejovou superprojekci, sekvenování genomu…</a:t>
            </a:r>
            <a:endParaRPr lang="cs-CZ" sz="2000" dirty="0"/>
          </a:p>
        </p:txBody>
      </p:sp>
      <p:pic>
        <p:nvPicPr>
          <p:cNvPr id="5" name="Obrázek 2">
            <a:extLst>
              <a:ext uri="{FF2B5EF4-FFF2-40B4-BE49-F238E27FC236}">
                <a16:creationId xmlns:a16="http://schemas.microsoft.com/office/drawing/2014/main" id="{51131B0E-3622-964A-B350-0000D3DD7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7778" y="1907526"/>
            <a:ext cx="4564422" cy="3042948"/>
          </a:xfrm>
          <a:prstGeom prst="rect">
            <a:avLst/>
          </a:prstGeom>
        </p:spPr>
      </p:pic>
    </p:spTree>
    <p:extLst>
      <p:ext uri="{BB962C8B-B14F-4D97-AF65-F5344CB8AC3E}">
        <p14:creationId xmlns:p14="http://schemas.microsoft.com/office/powerpoint/2010/main" val="2003653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B3F2-7173-7A4F-8FDB-7EE0497C341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A5B7737-371A-5343-A27E-C3B38A148350}"/>
              </a:ext>
            </a:extLst>
          </p:cNvPr>
          <p:cNvSpPr>
            <a:spLocks noGrp="1"/>
          </p:cNvSpPr>
          <p:nvPr>
            <p:ph type="body" idx="1"/>
          </p:nvPr>
        </p:nvSpPr>
        <p:spPr/>
        <p:txBody>
          <a:bodyPr/>
          <a:lstStyle/>
          <a:p>
            <a:endParaRPr lang="en-US"/>
          </a:p>
        </p:txBody>
      </p:sp>
      <p:pic>
        <p:nvPicPr>
          <p:cNvPr id="4" name="Obrázek 1">
            <a:extLst>
              <a:ext uri="{FF2B5EF4-FFF2-40B4-BE49-F238E27FC236}">
                <a16:creationId xmlns:a16="http://schemas.microsoft.com/office/drawing/2014/main" id="{5D49AD2B-08FB-BE4A-B653-839EA6FF1B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439"/>
          <a:stretch/>
        </p:blipFill>
        <p:spPr>
          <a:xfrm>
            <a:off x="-12700" y="0"/>
            <a:ext cx="5921298" cy="6858000"/>
          </a:xfrm>
          <a:prstGeom prst="rect">
            <a:avLst/>
          </a:prstGeom>
        </p:spPr>
      </p:pic>
      <p:pic>
        <p:nvPicPr>
          <p:cNvPr id="5" name="Obrázek 2">
            <a:extLst>
              <a:ext uri="{FF2B5EF4-FFF2-40B4-BE49-F238E27FC236}">
                <a16:creationId xmlns:a16="http://schemas.microsoft.com/office/drawing/2014/main" id="{C5DE7368-79DA-F54F-BF90-623B0FB448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539" r="486" b="15852"/>
          <a:stretch/>
        </p:blipFill>
        <p:spPr>
          <a:xfrm>
            <a:off x="5908598" y="3856444"/>
            <a:ext cx="6270702" cy="2966224"/>
          </a:xfrm>
          <a:prstGeom prst="rect">
            <a:avLst/>
          </a:prstGeom>
        </p:spPr>
      </p:pic>
      <p:pic>
        <p:nvPicPr>
          <p:cNvPr id="6" name="Obrázek 4">
            <a:extLst>
              <a:ext uri="{FF2B5EF4-FFF2-40B4-BE49-F238E27FC236}">
                <a16:creationId xmlns:a16="http://schemas.microsoft.com/office/drawing/2014/main" id="{F441F445-8B33-5648-81A3-2DC151EEF8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669"/>
          <a:stretch/>
        </p:blipFill>
        <p:spPr>
          <a:xfrm>
            <a:off x="5921298" y="-9912"/>
            <a:ext cx="6270702" cy="3901688"/>
          </a:xfrm>
          <a:prstGeom prst="rect">
            <a:avLst/>
          </a:prstGeom>
        </p:spPr>
      </p:pic>
    </p:spTree>
    <p:extLst>
      <p:ext uri="{BB962C8B-B14F-4D97-AF65-F5344CB8AC3E}">
        <p14:creationId xmlns:p14="http://schemas.microsoft.com/office/powerpoint/2010/main" val="91397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sah 6">
            <a:extLst>
              <a:ext uri="{FF2B5EF4-FFF2-40B4-BE49-F238E27FC236}">
                <a16:creationId xmlns:a16="http://schemas.microsoft.com/office/drawing/2014/main" id="{9C92FF3B-1AAC-43E5-9E2E-5061A9708B1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97600" y="1247775"/>
            <a:ext cx="5816600" cy="4362450"/>
          </a:xfrm>
        </p:spPr>
      </p:pic>
      <p:pic>
        <p:nvPicPr>
          <p:cNvPr id="13" name="Obrázek 12" descr="Obsah obrázku text, interiér, pracovní stůl&#10;&#10;Popis byl vytvořen automaticky">
            <a:extLst>
              <a:ext uri="{FF2B5EF4-FFF2-40B4-BE49-F238E27FC236}">
                <a16:creationId xmlns:a16="http://schemas.microsoft.com/office/drawing/2014/main" id="{2351BDB2-231E-4D22-9457-C7BBE7740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00" y="1247775"/>
            <a:ext cx="5816600" cy="4362450"/>
          </a:xfrm>
          <a:prstGeom prst="rect">
            <a:avLst/>
          </a:prstGeom>
        </p:spPr>
      </p:pic>
    </p:spTree>
    <p:extLst>
      <p:ext uri="{BB962C8B-B14F-4D97-AF65-F5344CB8AC3E}">
        <p14:creationId xmlns:p14="http://schemas.microsoft.com/office/powerpoint/2010/main" val="2086486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F373A3-4CE2-439D-BA7D-7BA9B6797E5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42C040B-59CB-4738-AF20-A8EAF1763C07}"/>
              </a:ext>
            </a:extLst>
          </p:cNvPr>
          <p:cNvSpPr>
            <a:spLocks noGrp="1"/>
          </p:cNvSpPr>
          <p:nvPr>
            <p:ph idx="1"/>
          </p:nvPr>
        </p:nvSpPr>
        <p:spPr/>
        <p:txBody>
          <a:bodyPr/>
          <a:lstStyle/>
          <a:p>
            <a:endParaRPr lang="cs-CZ" dirty="0"/>
          </a:p>
        </p:txBody>
      </p:sp>
      <p:sp>
        <p:nvSpPr>
          <p:cNvPr id="4" name="Zástupný symbol pro zápatí 3">
            <a:extLst>
              <a:ext uri="{FF2B5EF4-FFF2-40B4-BE49-F238E27FC236}">
                <a16:creationId xmlns:a16="http://schemas.microsoft.com/office/drawing/2014/main" id="{1901FBC2-87EB-4548-902C-90CD500109E3}"/>
              </a:ext>
            </a:extLst>
          </p:cNvPr>
          <p:cNvSpPr>
            <a:spLocks noGrp="1"/>
          </p:cNvSpPr>
          <p:nvPr>
            <p:ph type="ftr" sz="quarter" idx="10"/>
          </p:nvPr>
        </p:nvSpPr>
        <p:spPr/>
        <p:txBody>
          <a:bodyPr/>
          <a:lstStyle/>
          <a:p>
            <a:pPr>
              <a:defRPr/>
            </a:pPr>
            <a:r>
              <a:rPr lang="en-US"/>
              <a:t>Science for Society 2021</a:t>
            </a:r>
          </a:p>
        </p:txBody>
      </p:sp>
      <p:sp>
        <p:nvSpPr>
          <p:cNvPr id="5" name="Zástupný symbol pro číslo snímku 4">
            <a:extLst>
              <a:ext uri="{FF2B5EF4-FFF2-40B4-BE49-F238E27FC236}">
                <a16:creationId xmlns:a16="http://schemas.microsoft.com/office/drawing/2014/main" id="{1258E8D1-31AC-4814-8788-C626847F1C56}"/>
              </a:ext>
            </a:extLst>
          </p:cNvPr>
          <p:cNvSpPr>
            <a:spLocks noGrp="1"/>
          </p:cNvSpPr>
          <p:nvPr>
            <p:ph type="sldNum" sz="quarter" idx="11"/>
          </p:nvPr>
        </p:nvSpPr>
        <p:spPr/>
        <p:txBody>
          <a:bodyPr/>
          <a:lstStyle/>
          <a:p>
            <a:fld id="{72836CDB-0124-4503-B388-188A7D49BBF6}" type="slidenum">
              <a:rPr lang="en-US" altLang="cs-CZ" smtClean="0"/>
              <a:pPr/>
              <a:t>78</a:t>
            </a:fld>
            <a:endParaRPr lang="en-US" altLang="cs-CZ"/>
          </a:p>
        </p:txBody>
      </p:sp>
      <p:pic>
        <p:nvPicPr>
          <p:cNvPr id="6" name="Obrázek 5" descr="Obsah obrázku text&#10;&#10;Popis byl vytvořen automaticky">
            <a:extLst>
              <a:ext uri="{FF2B5EF4-FFF2-40B4-BE49-F238E27FC236}">
                <a16:creationId xmlns:a16="http://schemas.microsoft.com/office/drawing/2014/main" id="{659C820D-97C2-4DA1-9FD5-487F4DDD5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124" y="318709"/>
            <a:ext cx="7785022" cy="5838766"/>
          </a:xfrm>
          <a:prstGeom prst="rect">
            <a:avLst/>
          </a:prstGeom>
        </p:spPr>
      </p:pic>
      <p:sp>
        <p:nvSpPr>
          <p:cNvPr id="7" name="Ovál 6">
            <a:extLst>
              <a:ext uri="{FF2B5EF4-FFF2-40B4-BE49-F238E27FC236}">
                <a16:creationId xmlns:a16="http://schemas.microsoft.com/office/drawing/2014/main" id="{0B9887B2-14B0-4373-B177-627A4C5CE324}"/>
              </a:ext>
            </a:extLst>
          </p:cNvPr>
          <p:cNvSpPr/>
          <p:nvPr/>
        </p:nvSpPr>
        <p:spPr>
          <a:xfrm>
            <a:off x="3682093" y="3705225"/>
            <a:ext cx="1804307" cy="98697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75191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6E54A5-6B66-49F9-9F09-FD37D881226E}"/>
              </a:ext>
            </a:extLst>
          </p:cNvPr>
          <p:cNvSpPr>
            <a:spLocks noGrp="1"/>
          </p:cNvSpPr>
          <p:nvPr>
            <p:ph type="title"/>
          </p:nvPr>
        </p:nvSpPr>
        <p:spPr>
          <a:xfrm>
            <a:off x="2177946" y="34118"/>
            <a:ext cx="10515600" cy="1325563"/>
          </a:xfrm>
        </p:spPr>
        <p:txBody>
          <a:bodyPr>
            <a:normAutofit/>
          </a:bodyPr>
          <a:lstStyle/>
          <a:p>
            <a:r>
              <a:rPr lang="cs-CZ" sz="3600" err="1">
                <a:solidFill>
                  <a:srgbClr val="C00000"/>
                </a:solidFill>
                <a:latin typeface="Cambria" panose="02040503050406030204" pitchFamily="18" charset="0"/>
                <a:ea typeface="Cambria" panose="02040503050406030204" pitchFamily="18" charset="0"/>
              </a:rPr>
              <a:t>Ancient</a:t>
            </a:r>
            <a:r>
              <a:rPr lang="cs-CZ" sz="3600">
                <a:solidFill>
                  <a:srgbClr val="C00000"/>
                </a:solidFill>
                <a:latin typeface="Cambria" panose="02040503050406030204" pitchFamily="18" charset="0"/>
                <a:ea typeface="Cambria" panose="02040503050406030204" pitchFamily="18" charset="0"/>
              </a:rPr>
              <a:t> (starověká) DNA</a:t>
            </a:r>
            <a:endParaRPr lang="cs-CZ" sz="3600" dirty="0">
              <a:solidFill>
                <a:srgbClr val="C00000"/>
              </a:solidFill>
              <a:latin typeface="Cambria" panose="02040503050406030204" pitchFamily="18" charset="0"/>
              <a:ea typeface="Cambria" panose="02040503050406030204" pitchFamily="18" charset="0"/>
            </a:endParaRPr>
          </a:p>
        </p:txBody>
      </p:sp>
      <p:sp>
        <p:nvSpPr>
          <p:cNvPr id="3" name="Zástupný obsah 2">
            <a:extLst>
              <a:ext uri="{FF2B5EF4-FFF2-40B4-BE49-F238E27FC236}">
                <a16:creationId xmlns:a16="http://schemas.microsoft.com/office/drawing/2014/main" id="{5B6853B5-3376-4D58-8912-C6BFC5374DE3}"/>
              </a:ext>
            </a:extLst>
          </p:cNvPr>
          <p:cNvSpPr>
            <a:spLocks noGrp="1"/>
          </p:cNvSpPr>
          <p:nvPr>
            <p:ph idx="1"/>
          </p:nvPr>
        </p:nvSpPr>
        <p:spPr>
          <a:xfrm>
            <a:off x="7205589" y="1898157"/>
            <a:ext cx="4986411" cy="7200323"/>
          </a:xfrm>
        </p:spPr>
        <p:txBody>
          <a:bodyPr>
            <a:noAutofit/>
          </a:bodyPr>
          <a:lstStyle/>
          <a:p>
            <a:pPr>
              <a:lnSpc>
                <a:spcPct val="150000"/>
              </a:lnSpc>
            </a:pPr>
            <a:r>
              <a:rPr lang="cs-CZ" sz="2000">
                <a:latin typeface="Cambria" panose="02040503050406030204" pitchFamily="18" charset="0"/>
                <a:ea typeface="Cambria" panose="02040503050406030204" pitchFamily="18" charset="0"/>
              </a:rPr>
              <a:t>izolovaný v laboratoři LBMA</a:t>
            </a:r>
          </a:p>
          <a:p>
            <a:pPr>
              <a:lnSpc>
                <a:spcPct val="150000"/>
              </a:lnSpc>
            </a:pPr>
            <a:r>
              <a:rPr lang="cs-CZ" sz="2000">
                <a:latin typeface="Cambria" panose="02040503050406030204" pitchFamily="18" charset="0"/>
                <a:ea typeface="Cambria" panose="02040503050406030204" pitchFamily="18" charset="0"/>
              </a:rPr>
              <a:t>lidská DNA</a:t>
            </a:r>
          </a:p>
          <a:p>
            <a:pPr>
              <a:lnSpc>
                <a:spcPct val="150000"/>
              </a:lnSpc>
            </a:pPr>
            <a:r>
              <a:rPr lang="cs-CZ" sz="2000">
                <a:latin typeface="Cambria" panose="02040503050406030204" pitchFamily="18" charset="0"/>
                <a:ea typeface="Cambria" panose="02040503050406030204" pitchFamily="18" charset="0"/>
              </a:rPr>
              <a:t>výtěžek v jednotlivých nanogramech</a:t>
            </a:r>
          </a:p>
          <a:p>
            <a:pPr>
              <a:lnSpc>
                <a:spcPct val="150000"/>
              </a:lnSpc>
            </a:pPr>
            <a:r>
              <a:rPr lang="cs-CZ" sz="2000">
                <a:latin typeface="Cambria" panose="02040503050406030204" pitchFamily="18" charset="0"/>
                <a:ea typeface="Cambria" panose="02040503050406030204" pitchFamily="18" charset="0"/>
              </a:rPr>
              <a:t>délka fragmentů aDNA koreluje s velikostí nukleozomů </a:t>
            </a:r>
          </a:p>
          <a:p>
            <a:pPr>
              <a:lnSpc>
                <a:spcPct val="150000"/>
              </a:lnSpc>
            </a:pPr>
            <a:r>
              <a:rPr lang="cs-CZ" sz="2000">
                <a:latin typeface="Cambria" panose="02040503050406030204" pitchFamily="18" charset="0"/>
                <a:ea typeface="Cambria" panose="02040503050406030204" pitchFamily="18" charset="0"/>
              </a:rPr>
              <a:t> aDNA je většinou zachována v tvrdých tkáních – kosti, zuby</a:t>
            </a:r>
            <a:endParaRPr lang="cs-CZ" sz="2000" u="sng" dirty="0">
              <a:latin typeface="Cambria" panose="02040503050406030204" pitchFamily="18" charset="0"/>
              <a:ea typeface="Cambria" panose="02040503050406030204" pitchFamily="18" charset="0"/>
            </a:endParaRPr>
          </a:p>
        </p:txBody>
      </p:sp>
      <p:pic>
        <p:nvPicPr>
          <p:cNvPr id="7" name="Obrázek 6">
            <a:extLst>
              <a:ext uri="{FF2B5EF4-FFF2-40B4-BE49-F238E27FC236}">
                <a16:creationId xmlns:a16="http://schemas.microsoft.com/office/drawing/2014/main" id="{B53F254C-182B-448A-B963-E2C5F74107D4}"/>
              </a:ext>
            </a:extLst>
          </p:cNvPr>
          <p:cNvPicPr>
            <a:picLocks noChangeAspect="1"/>
          </p:cNvPicPr>
          <p:nvPr/>
        </p:nvPicPr>
        <p:blipFill>
          <a:blip r:embed="rId3"/>
          <a:stretch>
            <a:fillRect/>
          </a:stretch>
        </p:blipFill>
        <p:spPr>
          <a:xfrm>
            <a:off x="-1" y="1292486"/>
            <a:ext cx="7033202" cy="3383899"/>
          </a:xfrm>
          <a:prstGeom prst="rect">
            <a:avLst/>
          </a:prstGeom>
        </p:spPr>
      </p:pic>
      <p:sp>
        <p:nvSpPr>
          <p:cNvPr id="8" name="Ovál 7">
            <a:extLst>
              <a:ext uri="{FF2B5EF4-FFF2-40B4-BE49-F238E27FC236}">
                <a16:creationId xmlns:a16="http://schemas.microsoft.com/office/drawing/2014/main" id="{305137B0-2C7F-4F02-949E-11436BE7FBAF}"/>
              </a:ext>
            </a:extLst>
          </p:cNvPr>
          <p:cNvSpPr/>
          <p:nvPr/>
        </p:nvSpPr>
        <p:spPr>
          <a:xfrm>
            <a:off x="2177946" y="3201538"/>
            <a:ext cx="1636295" cy="10186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C2474487-CB30-4FB5-AA52-758564ADAF10}"/>
              </a:ext>
            </a:extLst>
          </p:cNvPr>
          <p:cNvSpPr/>
          <p:nvPr/>
        </p:nvSpPr>
        <p:spPr>
          <a:xfrm>
            <a:off x="3897921" y="3201538"/>
            <a:ext cx="1636295" cy="10186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AE4E9CB3-EAAC-41F0-A2FC-B4BFAFCFE9E4}"/>
              </a:ext>
            </a:extLst>
          </p:cNvPr>
          <p:cNvSpPr txBox="1"/>
          <p:nvPr/>
        </p:nvSpPr>
        <p:spPr>
          <a:xfrm>
            <a:off x="766700" y="1359681"/>
            <a:ext cx="1747210" cy="307777"/>
          </a:xfrm>
          <a:prstGeom prst="rect">
            <a:avLst/>
          </a:prstGeom>
          <a:noFill/>
        </p:spPr>
        <p:txBody>
          <a:bodyPr wrap="none" rtlCol="0">
            <a:spAutoFit/>
          </a:bodyPr>
          <a:lstStyle/>
          <a:p>
            <a:r>
              <a:rPr lang="cs-CZ" sz="1400" dirty="0"/>
              <a:t>Incisor2 </a:t>
            </a:r>
            <a:r>
              <a:rPr lang="cs-CZ" sz="1400" dirty="0" err="1"/>
              <a:t>isolated</a:t>
            </a:r>
            <a:r>
              <a:rPr lang="cs-CZ" sz="1400" dirty="0"/>
              <a:t> DNA</a:t>
            </a:r>
          </a:p>
        </p:txBody>
      </p:sp>
      <p:pic>
        <p:nvPicPr>
          <p:cNvPr id="11" name="Obrázek 10" descr="Obsah obrázku interiér&#10;&#10;Popis byl vytvořen automaticky">
            <a:extLst>
              <a:ext uri="{FF2B5EF4-FFF2-40B4-BE49-F238E27FC236}">
                <a16:creationId xmlns:a16="http://schemas.microsoft.com/office/drawing/2014/main" id="{5EEDD381-938A-433C-8A35-1686448626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85" y="438455"/>
            <a:ext cx="2861737" cy="1244233"/>
          </a:xfrm>
          <a:prstGeom prst="rect">
            <a:avLst/>
          </a:prstGeom>
        </p:spPr>
      </p:pic>
    </p:spTree>
    <p:extLst>
      <p:ext uri="{BB962C8B-B14F-4D97-AF65-F5344CB8AC3E}">
        <p14:creationId xmlns:p14="http://schemas.microsoft.com/office/powerpoint/2010/main" val="300085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rtlCol="0">
            <a:normAutofit/>
          </a:bodyPr>
          <a:lstStyle/>
          <a:p>
            <a:pPr rtl="0"/>
            <a:r>
              <a:rPr lang="cs-CZ" sz="3050" b="1" dirty="0">
                <a:solidFill>
                  <a:srgbClr val="C00000"/>
                </a:solidFill>
              </a:rPr>
              <a:t>Geneticky podmíněná onemocnění u člověka</a:t>
            </a:r>
          </a:p>
        </p:txBody>
      </p:sp>
      <p:sp>
        <p:nvSpPr>
          <p:cNvPr id="7" name="Zástupný symbol pro obsah 5"/>
          <p:cNvSpPr>
            <a:spLocks noGrp="1"/>
          </p:cNvSpPr>
          <p:nvPr>
            <p:ph idx="1"/>
          </p:nvPr>
        </p:nvSpPr>
        <p:spPr>
          <a:xfrm>
            <a:off x="1343472" y="1628800"/>
            <a:ext cx="10153128" cy="4176464"/>
          </a:xfrm>
        </p:spPr>
        <p:txBody>
          <a:bodyPr rtlCol="0">
            <a:normAutofit/>
          </a:bodyPr>
          <a:lstStyle/>
          <a:p>
            <a:pPr marL="243900" indent="-342900">
              <a:lnSpc>
                <a:spcPct val="120000"/>
              </a:lnSpc>
              <a:spcBef>
                <a:spcPts val="0"/>
              </a:spcBef>
              <a:buFont typeface="Arial" panose="020B0604020202020204" pitchFamily="34" charset="0"/>
              <a:buChar char="•"/>
            </a:pPr>
            <a:r>
              <a:rPr lang="cs-CZ" sz="2400" dirty="0" err="1"/>
              <a:t>Monogenní</a:t>
            </a:r>
            <a:r>
              <a:rPr lang="cs-CZ" sz="2400" dirty="0"/>
              <a:t> choroby</a:t>
            </a:r>
          </a:p>
          <a:p>
            <a:pPr marL="243900" indent="-342900">
              <a:lnSpc>
                <a:spcPct val="120000"/>
              </a:lnSpc>
              <a:spcBef>
                <a:spcPts val="0"/>
              </a:spcBef>
              <a:buFont typeface="Arial" panose="020B0604020202020204" pitchFamily="34" charset="0"/>
              <a:buChar char="•"/>
            </a:pPr>
            <a:r>
              <a:rPr lang="cs-CZ" sz="2400" dirty="0"/>
              <a:t>Chromozomové aberace</a:t>
            </a:r>
          </a:p>
          <a:p>
            <a:pPr marL="243900" indent="-342900">
              <a:lnSpc>
                <a:spcPct val="120000"/>
              </a:lnSpc>
              <a:spcBef>
                <a:spcPts val="0"/>
              </a:spcBef>
              <a:buFont typeface="Arial" panose="020B0604020202020204" pitchFamily="34" charset="0"/>
              <a:buChar char="•"/>
            </a:pPr>
            <a:r>
              <a:rPr lang="cs-CZ" sz="2400" dirty="0"/>
              <a:t>Genetické poruchy somatických buněk (nádory)</a:t>
            </a:r>
          </a:p>
          <a:p>
            <a:pPr marL="243900" indent="-342900">
              <a:lnSpc>
                <a:spcPct val="120000"/>
              </a:lnSpc>
              <a:spcBef>
                <a:spcPts val="0"/>
              </a:spcBef>
              <a:buFont typeface="Arial" panose="020B0604020202020204" pitchFamily="34" charset="0"/>
              <a:buChar char="•"/>
            </a:pPr>
            <a:r>
              <a:rPr lang="cs-CZ" sz="2400" dirty="0"/>
              <a:t>Choroby s </a:t>
            </a:r>
            <a:r>
              <a:rPr lang="cs-CZ" sz="2400" dirty="0" err="1"/>
              <a:t>nemendelistickým</a:t>
            </a:r>
            <a:r>
              <a:rPr lang="cs-CZ" sz="2400" dirty="0"/>
              <a:t> způsobem dědičnosti (např. nestabilní opakování </a:t>
            </a:r>
            <a:r>
              <a:rPr lang="cs-CZ" sz="2400" dirty="0" err="1"/>
              <a:t>trinukleotidů</a:t>
            </a:r>
            <a:r>
              <a:rPr lang="cs-CZ" sz="2400" dirty="0"/>
              <a:t>)</a:t>
            </a:r>
          </a:p>
          <a:p>
            <a:pPr marL="243900" indent="-342900">
              <a:lnSpc>
                <a:spcPct val="120000"/>
              </a:lnSpc>
              <a:spcBef>
                <a:spcPts val="0"/>
              </a:spcBef>
              <a:buFont typeface="Arial" panose="020B0604020202020204" pitchFamily="34" charset="0"/>
              <a:buChar char="•"/>
            </a:pPr>
            <a:r>
              <a:rPr lang="cs-CZ" sz="2400" dirty="0"/>
              <a:t>Polygenní choroby</a:t>
            </a:r>
          </a:p>
          <a:p>
            <a:pPr marL="243900" indent="-342900">
              <a:lnSpc>
                <a:spcPct val="120000"/>
              </a:lnSpc>
              <a:spcBef>
                <a:spcPts val="0"/>
              </a:spcBef>
              <a:buFont typeface="Arial" panose="020B0604020202020204" pitchFamily="34" charset="0"/>
              <a:buChar char="•"/>
            </a:pPr>
            <a:r>
              <a:rPr lang="cs-CZ" sz="2400" dirty="0"/>
              <a:t>Multifaktoriální choroby (geny + prostředí)</a:t>
            </a:r>
          </a:p>
          <a:p>
            <a:pPr marL="243900" indent="-342900">
              <a:lnSpc>
                <a:spcPct val="120000"/>
              </a:lnSpc>
              <a:spcBef>
                <a:spcPts val="0"/>
              </a:spcBef>
              <a:buFont typeface="Arial" panose="020B0604020202020204" pitchFamily="34" charset="0"/>
              <a:buChar char="•"/>
            </a:pPr>
            <a:endParaRPr lang="cs-CZ" sz="2000" dirty="0"/>
          </a:p>
        </p:txBody>
      </p:sp>
    </p:spTree>
    <p:extLst>
      <p:ext uri="{BB962C8B-B14F-4D97-AF65-F5344CB8AC3E}">
        <p14:creationId xmlns:p14="http://schemas.microsoft.com/office/powerpoint/2010/main" val="207429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E4A1D62-E695-41CB-A5B9-9657A849FB8A}"/>
              </a:ext>
            </a:extLst>
          </p:cNvPr>
          <p:cNvSpPr>
            <a:spLocks noGrp="1"/>
          </p:cNvSpPr>
          <p:nvPr>
            <p:ph idx="1"/>
          </p:nvPr>
        </p:nvSpPr>
        <p:spPr>
          <a:xfrm>
            <a:off x="715355" y="2769325"/>
            <a:ext cx="3496400" cy="2706712"/>
          </a:xfrm>
        </p:spPr>
        <p:txBody>
          <a:bodyPr/>
          <a:lstStyle/>
          <a:p>
            <a:r>
              <a:rPr lang="cs-CZ" sz="3200" dirty="0">
                <a:highlight>
                  <a:srgbClr val="62BB46"/>
                </a:highlight>
              </a:rPr>
              <a:t>Řezák2</a:t>
            </a:r>
          </a:p>
          <a:p>
            <a:r>
              <a:rPr lang="cs-CZ" sz="3200" dirty="0" err="1">
                <a:highlight>
                  <a:srgbClr val="62BB46"/>
                </a:highlight>
              </a:rPr>
              <a:t>PreMolar</a:t>
            </a:r>
            <a:endParaRPr lang="cs-CZ" sz="3200" dirty="0">
              <a:highlight>
                <a:srgbClr val="62BB46"/>
              </a:highlight>
            </a:endParaRPr>
          </a:p>
          <a:p>
            <a:r>
              <a:rPr lang="cs-CZ" sz="3200" dirty="0">
                <a:highlight>
                  <a:srgbClr val="62BB46"/>
                </a:highlight>
              </a:rPr>
              <a:t>Kořen </a:t>
            </a:r>
            <a:r>
              <a:rPr lang="cs-CZ" sz="3200" dirty="0" err="1">
                <a:highlight>
                  <a:srgbClr val="62BB46"/>
                </a:highlight>
              </a:rPr>
              <a:t>Molar</a:t>
            </a:r>
            <a:endParaRPr lang="cs-CZ" sz="3200" dirty="0">
              <a:highlight>
                <a:srgbClr val="62BB46"/>
              </a:highlight>
            </a:endParaRPr>
          </a:p>
        </p:txBody>
      </p:sp>
      <p:sp>
        <p:nvSpPr>
          <p:cNvPr id="4" name="Zástupný symbol pro číslo snímku 3">
            <a:extLst>
              <a:ext uri="{FF2B5EF4-FFF2-40B4-BE49-F238E27FC236}">
                <a16:creationId xmlns:a16="http://schemas.microsoft.com/office/drawing/2014/main" id="{7C02D258-1A18-4D68-9352-6BE97AD8868B}"/>
              </a:ext>
            </a:extLst>
          </p:cNvPr>
          <p:cNvSpPr>
            <a:spLocks noGrp="1"/>
          </p:cNvSpPr>
          <p:nvPr>
            <p:ph type="sldNum" sz="quarter" idx="11"/>
          </p:nvPr>
        </p:nvSpPr>
        <p:spPr/>
        <p:txBody>
          <a:bodyPr/>
          <a:lstStyle/>
          <a:p>
            <a:fld id="{0970407D-EE58-4A0B-824B-1D3AE42DD9CF}" type="slidenum">
              <a:rPr lang="cs-CZ" altLang="cs-CZ" smtClean="0"/>
              <a:pPr/>
              <a:t>80</a:t>
            </a:fld>
            <a:endParaRPr lang="cs-CZ" altLang="cs-CZ"/>
          </a:p>
        </p:txBody>
      </p:sp>
      <p:sp>
        <p:nvSpPr>
          <p:cNvPr id="7" name="TextovéPole 6">
            <a:extLst>
              <a:ext uri="{FF2B5EF4-FFF2-40B4-BE49-F238E27FC236}">
                <a16:creationId xmlns:a16="http://schemas.microsoft.com/office/drawing/2014/main" id="{A2D2F866-14EA-48BD-987B-746436EFECCE}"/>
              </a:ext>
            </a:extLst>
          </p:cNvPr>
          <p:cNvSpPr txBox="1"/>
          <p:nvPr/>
        </p:nvSpPr>
        <p:spPr>
          <a:xfrm>
            <a:off x="4794420" y="2816655"/>
            <a:ext cx="1486304" cy="1200329"/>
          </a:xfrm>
          <a:prstGeom prst="rect">
            <a:avLst/>
          </a:prstGeom>
          <a:noFill/>
        </p:spPr>
        <p:txBody>
          <a:bodyPr wrap="none" rtlCol="0">
            <a:spAutoFit/>
          </a:bodyPr>
          <a:lstStyle/>
          <a:p>
            <a:r>
              <a:rPr lang="cs-CZ" sz="2400" dirty="0" err="1"/>
              <a:t>untreated</a:t>
            </a:r>
            <a:endParaRPr lang="cs-CZ" sz="2400" dirty="0"/>
          </a:p>
          <a:p>
            <a:endParaRPr lang="cs-CZ" sz="2400" dirty="0"/>
          </a:p>
          <a:p>
            <a:endParaRPr lang="cs-CZ" sz="2400" dirty="0"/>
          </a:p>
        </p:txBody>
      </p:sp>
      <p:sp>
        <p:nvSpPr>
          <p:cNvPr id="9" name="TextovéPole 8">
            <a:extLst>
              <a:ext uri="{FF2B5EF4-FFF2-40B4-BE49-F238E27FC236}">
                <a16:creationId xmlns:a16="http://schemas.microsoft.com/office/drawing/2014/main" id="{9ABC4759-C6E5-4E0D-9B63-BFC7630EBF67}"/>
              </a:ext>
            </a:extLst>
          </p:cNvPr>
          <p:cNvSpPr txBox="1"/>
          <p:nvPr/>
        </p:nvSpPr>
        <p:spPr>
          <a:xfrm>
            <a:off x="4300512" y="4527513"/>
            <a:ext cx="2405087" cy="461665"/>
          </a:xfrm>
          <a:prstGeom prst="rect">
            <a:avLst/>
          </a:prstGeom>
          <a:noFill/>
        </p:spPr>
        <p:txBody>
          <a:bodyPr wrap="square">
            <a:spAutoFit/>
          </a:bodyPr>
          <a:lstStyle/>
          <a:p>
            <a:r>
              <a:rPr lang="cs-CZ" sz="2400" dirty="0" err="1"/>
              <a:t>Pre</a:t>
            </a:r>
            <a:r>
              <a:rPr lang="cs-CZ" sz="2400" dirty="0"/>
              <a:t>-CR </a:t>
            </a:r>
            <a:r>
              <a:rPr lang="cs-CZ" sz="2400" dirty="0" err="1"/>
              <a:t>treated</a:t>
            </a:r>
            <a:endParaRPr lang="cs-CZ" sz="2400" dirty="0"/>
          </a:p>
        </p:txBody>
      </p:sp>
      <p:sp>
        <p:nvSpPr>
          <p:cNvPr id="12" name="TextovéPole 11">
            <a:extLst>
              <a:ext uri="{FF2B5EF4-FFF2-40B4-BE49-F238E27FC236}">
                <a16:creationId xmlns:a16="http://schemas.microsoft.com/office/drawing/2014/main" id="{31B5B6C8-7B3F-4D83-AC8D-0186D0873F48}"/>
              </a:ext>
            </a:extLst>
          </p:cNvPr>
          <p:cNvSpPr txBox="1"/>
          <p:nvPr/>
        </p:nvSpPr>
        <p:spPr>
          <a:xfrm>
            <a:off x="8801458" y="3030744"/>
            <a:ext cx="3310467" cy="1938992"/>
          </a:xfrm>
          <a:prstGeom prst="rect">
            <a:avLst/>
          </a:prstGeom>
          <a:noFill/>
        </p:spPr>
        <p:txBody>
          <a:bodyPr wrap="square" rtlCol="0">
            <a:spAutoFit/>
          </a:bodyPr>
          <a:lstStyle/>
          <a:p>
            <a:r>
              <a:rPr lang="cs-CZ" sz="2400" b="1" dirty="0" err="1"/>
              <a:t>Human</a:t>
            </a:r>
            <a:r>
              <a:rPr lang="cs-CZ" sz="2400" b="1" dirty="0"/>
              <a:t> genome </a:t>
            </a:r>
            <a:r>
              <a:rPr lang="cs-CZ" sz="2400" b="1" dirty="0" err="1"/>
              <a:t>enrichment</a:t>
            </a:r>
            <a:endParaRPr lang="cs-CZ" sz="2400" b="1" dirty="0"/>
          </a:p>
          <a:p>
            <a:endParaRPr lang="cs-CZ" sz="2400" b="1" dirty="0"/>
          </a:p>
          <a:p>
            <a:endParaRPr lang="cs-CZ" sz="2400" b="1" dirty="0"/>
          </a:p>
          <a:p>
            <a:r>
              <a:rPr lang="cs-CZ" sz="2400" b="1" dirty="0"/>
              <a:t>WGS</a:t>
            </a:r>
          </a:p>
        </p:txBody>
      </p:sp>
      <p:cxnSp>
        <p:nvCxnSpPr>
          <p:cNvPr id="14" name="Přímá spojnice se šipkou 13">
            <a:extLst>
              <a:ext uri="{FF2B5EF4-FFF2-40B4-BE49-F238E27FC236}">
                <a16:creationId xmlns:a16="http://schemas.microsoft.com/office/drawing/2014/main" id="{FA426298-7EF8-4E50-A50E-4BF09657B7F4}"/>
              </a:ext>
            </a:extLst>
          </p:cNvPr>
          <p:cNvCxnSpPr>
            <a:cxnSpLocks/>
            <a:endCxn id="9" idx="1"/>
          </p:cNvCxnSpPr>
          <p:nvPr/>
        </p:nvCxnSpPr>
        <p:spPr>
          <a:xfrm>
            <a:off x="2789490" y="4036986"/>
            <a:ext cx="1511022" cy="72136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5" name="Přímá spojnice se šipkou 14">
            <a:extLst>
              <a:ext uri="{FF2B5EF4-FFF2-40B4-BE49-F238E27FC236}">
                <a16:creationId xmlns:a16="http://schemas.microsoft.com/office/drawing/2014/main" id="{02BD0DBB-A8B0-4BBD-B588-3615DC023548}"/>
              </a:ext>
            </a:extLst>
          </p:cNvPr>
          <p:cNvCxnSpPr>
            <a:cxnSpLocks/>
          </p:cNvCxnSpPr>
          <p:nvPr/>
        </p:nvCxnSpPr>
        <p:spPr>
          <a:xfrm>
            <a:off x="2582523" y="3205194"/>
            <a:ext cx="1717989" cy="133814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8" name="Přímá spojnice se šipkou 17">
            <a:extLst>
              <a:ext uri="{FF2B5EF4-FFF2-40B4-BE49-F238E27FC236}">
                <a16:creationId xmlns:a16="http://schemas.microsoft.com/office/drawing/2014/main" id="{112A292B-1D4D-48F9-896D-34BA9C3F8FE2}"/>
              </a:ext>
            </a:extLst>
          </p:cNvPr>
          <p:cNvCxnSpPr>
            <a:cxnSpLocks/>
          </p:cNvCxnSpPr>
          <p:nvPr/>
        </p:nvCxnSpPr>
        <p:spPr>
          <a:xfrm>
            <a:off x="2582523" y="3056028"/>
            <a:ext cx="2140389" cy="4003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9" name="Přímá spojnice se šipkou 18">
            <a:extLst>
              <a:ext uri="{FF2B5EF4-FFF2-40B4-BE49-F238E27FC236}">
                <a16:creationId xmlns:a16="http://schemas.microsoft.com/office/drawing/2014/main" id="{FBF35E38-625A-43D8-A424-14926B865A98}"/>
              </a:ext>
            </a:extLst>
          </p:cNvPr>
          <p:cNvCxnSpPr>
            <a:cxnSpLocks/>
          </p:cNvCxnSpPr>
          <p:nvPr/>
        </p:nvCxnSpPr>
        <p:spPr>
          <a:xfrm flipV="1">
            <a:off x="3333750" y="4870445"/>
            <a:ext cx="966762" cy="980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2" name="Přímá spojnice se šipkou 21">
            <a:extLst>
              <a:ext uri="{FF2B5EF4-FFF2-40B4-BE49-F238E27FC236}">
                <a16:creationId xmlns:a16="http://schemas.microsoft.com/office/drawing/2014/main" id="{078F7DA9-8ED1-4E4F-834E-D44CE592ADAF}"/>
              </a:ext>
            </a:extLst>
          </p:cNvPr>
          <p:cNvCxnSpPr>
            <a:cxnSpLocks/>
          </p:cNvCxnSpPr>
          <p:nvPr/>
        </p:nvCxnSpPr>
        <p:spPr>
          <a:xfrm>
            <a:off x="6369481" y="3079381"/>
            <a:ext cx="2343220" cy="32019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5" name="Přímá spojnice se šipkou 24">
            <a:extLst>
              <a:ext uri="{FF2B5EF4-FFF2-40B4-BE49-F238E27FC236}">
                <a16:creationId xmlns:a16="http://schemas.microsoft.com/office/drawing/2014/main" id="{77173D00-84D2-4DE6-B731-A8BD262E44D7}"/>
              </a:ext>
            </a:extLst>
          </p:cNvPr>
          <p:cNvCxnSpPr>
            <a:cxnSpLocks/>
          </p:cNvCxnSpPr>
          <p:nvPr/>
        </p:nvCxnSpPr>
        <p:spPr>
          <a:xfrm flipV="1">
            <a:off x="6691232" y="3568358"/>
            <a:ext cx="2021469" cy="97497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6" name="Přímá spojnice se šipkou 25">
            <a:extLst>
              <a:ext uri="{FF2B5EF4-FFF2-40B4-BE49-F238E27FC236}">
                <a16:creationId xmlns:a16="http://schemas.microsoft.com/office/drawing/2014/main" id="{1C627210-C75B-4C64-B414-C94ED11C7B7C}"/>
              </a:ext>
            </a:extLst>
          </p:cNvPr>
          <p:cNvCxnSpPr>
            <a:cxnSpLocks/>
          </p:cNvCxnSpPr>
          <p:nvPr/>
        </p:nvCxnSpPr>
        <p:spPr>
          <a:xfrm>
            <a:off x="6705599" y="4758345"/>
            <a:ext cx="2007102"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36" name="Obrázek 35">
            <a:extLst>
              <a:ext uri="{FF2B5EF4-FFF2-40B4-BE49-F238E27FC236}">
                <a16:creationId xmlns:a16="http://schemas.microsoft.com/office/drawing/2014/main" id="{504320FB-AAA6-4B47-8EEC-9BC416455D04}"/>
              </a:ext>
            </a:extLst>
          </p:cNvPr>
          <p:cNvPicPr>
            <a:picLocks noChangeAspect="1"/>
          </p:cNvPicPr>
          <p:nvPr/>
        </p:nvPicPr>
        <p:blipFill>
          <a:blip r:embed="rId3"/>
          <a:stretch>
            <a:fillRect/>
          </a:stretch>
        </p:blipFill>
        <p:spPr>
          <a:xfrm>
            <a:off x="836297" y="347698"/>
            <a:ext cx="10519406" cy="1844529"/>
          </a:xfrm>
          <a:prstGeom prst="rect">
            <a:avLst/>
          </a:prstGeom>
        </p:spPr>
      </p:pic>
      <p:pic>
        <p:nvPicPr>
          <p:cNvPr id="16" name="table">
            <a:extLst>
              <a:ext uri="{FF2B5EF4-FFF2-40B4-BE49-F238E27FC236}">
                <a16:creationId xmlns:a16="http://schemas.microsoft.com/office/drawing/2014/main" id="{AD0C6F54-BA2F-42FC-8389-EF4FC53902AE}"/>
              </a:ext>
            </a:extLst>
          </p:cNvPr>
          <p:cNvPicPr>
            <a:picLocks noChangeAspect="1"/>
          </p:cNvPicPr>
          <p:nvPr/>
        </p:nvPicPr>
        <p:blipFill>
          <a:blip r:embed="rId4"/>
          <a:stretch>
            <a:fillRect/>
          </a:stretch>
        </p:blipFill>
        <p:spPr>
          <a:xfrm>
            <a:off x="1957488" y="5227448"/>
            <a:ext cx="7810732" cy="962349"/>
          </a:xfrm>
          <a:prstGeom prst="rect">
            <a:avLst/>
          </a:prstGeom>
          <a:ln w="76200">
            <a:solidFill>
              <a:srgbClr val="C00000"/>
            </a:solidFill>
          </a:ln>
        </p:spPr>
      </p:pic>
    </p:spTree>
    <p:extLst>
      <p:ext uri="{BB962C8B-B14F-4D97-AF65-F5344CB8AC3E}">
        <p14:creationId xmlns:p14="http://schemas.microsoft.com/office/powerpoint/2010/main" val="2837571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0F4DB4-2113-4215-A692-7FF160187592}"/>
              </a:ext>
            </a:extLst>
          </p:cNvPr>
          <p:cNvSpPr>
            <a:spLocks noGrp="1"/>
          </p:cNvSpPr>
          <p:nvPr>
            <p:ph type="title"/>
          </p:nvPr>
        </p:nvSpPr>
        <p:spPr>
          <a:xfrm>
            <a:off x="971077" y="-81285"/>
            <a:ext cx="10515600" cy="1325563"/>
          </a:xfrm>
        </p:spPr>
        <p:txBody>
          <a:bodyPr>
            <a:normAutofit/>
          </a:bodyPr>
          <a:lstStyle/>
          <a:p>
            <a:pPr algn="ctr"/>
            <a:r>
              <a:rPr lang="cs-CZ" sz="3600" err="1">
                <a:solidFill>
                  <a:srgbClr val="C00000"/>
                </a:solidFill>
                <a:latin typeface="Cambria" panose="02040503050406030204" pitchFamily="18" charset="0"/>
                <a:ea typeface="Cambria" panose="02040503050406030204" pitchFamily="18" charset="0"/>
              </a:rPr>
              <a:t>mtDNA</a:t>
            </a:r>
            <a:r>
              <a:rPr lang="cs-CZ" sz="3600">
                <a:solidFill>
                  <a:srgbClr val="C00000"/>
                </a:solidFill>
                <a:latin typeface="Cambria" panose="02040503050406030204" pitchFamily="18" charset="0"/>
                <a:ea typeface="Cambria" panose="02040503050406030204" pitchFamily="18" charset="0"/>
              </a:rPr>
              <a:t> sekvenování </a:t>
            </a:r>
            <a:endParaRPr lang="cs-CZ" sz="3600" dirty="0">
              <a:solidFill>
                <a:srgbClr val="C00000"/>
              </a:solidFill>
              <a:latin typeface="Cambria" panose="02040503050406030204" pitchFamily="18" charset="0"/>
              <a:ea typeface="Cambria" panose="02040503050406030204" pitchFamily="18" charset="0"/>
            </a:endParaRPr>
          </a:p>
        </p:txBody>
      </p:sp>
      <p:sp>
        <p:nvSpPr>
          <p:cNvPr id="13" name="TextovéPole 12">
            <a:extLst>
              <a:ext uri="{FF2B5EF4-FFF2-40B4-BE49-F238E27FC236}">
                <a16:creationId xmlns:a16="http://schemas.microsoft.com/office/drawing/2014/main" id="{E5AF80EF-6DCE-42D1-BAE5-DF3F7D45FA9A}"/>
              </a:ext>
            </a:extLst>
          </p:cNvPr>
          <p:cNvSpPr txBox="1"/>
          <p:nvPr/>
        </p:nvSpPr>
        <p:spPr>
          <a:xfrm>
            <a:off x="343629" y="1288899"/>
            <a:ext cx="11575417" cy="1200329"/>
          </a:xfrm>
          <a:prstGeom prst="rect">
            <a:avLst/>
          </a:prstGeom>
          <a:noFill/>
        </p:spPr>
        <p:txBody>
          <a:bodyPr wrap="square" rtlCol="0">
            <a:spAutoFit/>
          </a:bodyPr>
          <a:lstStyle/>
          <a:p>
            <a:pPr marL="342900" indent="-342900">
              <a:buFont typeface="Arial" panose="020B0604020202020204" pitchFamily="34" charset="0"/>
              <a:buChar char="•"/>
            </a:pPr>
            <a:r>
              <a:rPr lang="cs-CZ" sz="2400"/>
              <a:t>pro potvrzení totožnosti kosterních pozůstatků</a:t>
            </a:r>
          </a:p>
          <a:p>
            <a:pPr marL="342900" indent="-342900">
              <a:buFont typeface="Arial" panose="020B0604020202020204" pitchFamily="34" charset="0"/>
              <a:buChar char="•"/>
            </a:pPr>
            <a:r>
              <a:rPr lang="cs-CZ" sz="2400"/>
              <a:t>pro kontrolu kontaminace vzorků       </a:t>
            </a:r>
            <a:endParaRPr lang="cs-CZ" sz="2400" dirty="0"/>
          </a:p>
          <a:p>
            <a:r>
              <a:rPr lang="cs-CZ" sz="2400"/>
              <a:t>                                                                               </a:t>
            </a:r>
            <a:r>
              <a:rPr lang="cs-CZ" sz="2400" b="1" dirty="0" err="1"/>
              <a:t>Hair</a:t>
            </a:r>
            <a:r>
              <a:rPr lang="cs-CZ" sz="2400" b="1" dirty="0"/>
              <a:t> </a:t>
            </a:r>
            <a:r>
              <a:rPr lang="cs-CZ" sz="2400" b="1" i="1" dirty="0"/>
              <a:t>vs </a:t>
            </a:r>
            <a:r>
              <a:rPr lang="cs-CZ" sz="2400" b="1" dirty="0" err="1"/>
              <a:t>teeth</a:t>
            </a:r>
            <a:endParaRPr lang="cs-CZ" sz="2400" b="1" dirty="0"/>
          </a:p>
        </p:txBody>
      </p:sp>
      <p:pic>
        <p:nvPicPr>
          <p:cNvPr id="11" name="Obrázek 5" descr="Obsah obrázku text&#10;&#10;Popis byl vytvořen automaticky">
            <a:extLst>
              <a:ext uri="{FF2B5EF4-FFF2-40B4-BE49-F238E27FC236}">
                <a16:creationId xmlns:a16="http://schemas.microsoft.com/office/drawing/2014/main" id="{F5B76050-8809-9F4B-A060-62C37DBB1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38794" y="2929218"/>
            <a:ext cx="4235317" cy="3176487"/>
          </a:xfrm>
          <a:prstGeom prst="rect">
            <a:avLst/>
          </a:prstGeom>
          <a:ln>
            <a:solidFill>
              <a:srgbClr val="FF0000"/>
            </a:solidFill>
          </a:ln>
        </p:spPr>
      </p:pic>
      <p:pic>
        <p:nvPicPr>
          <p:cNvPr id="12" name="Obrázek 1">
            <a:extLst>
              <a:ext uri="{FF2B5EF4-FFF2-40B4-BE49-F238E27FC236}">
                <a16:creationId xmlns:a16="http://schemas.microsoft.com/office/drawing/2014/main" id="{AF7D9AA1-0162-4D41-BB8C-D1260CFCA2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2439"/>
          <a:stretch/>
        </p:blipFill>
        <p:spPr>
          <a:xfrm>
            <a:off x="8287473" y="2482663"/>
            <a:ext cx="3636681" cy="4211975"/>
          </a:xfrm>
          <a:prstGeom prst="rect">
            <a:avLst/>
          </a:prstGeom>
        </p:spPr>
      </p:pic>
      <p:sp>
        <p:nvSpPr>
          <p:cNvPr id="14" name="Ovál 6">
            <a:extLst>
              <a:ext uri="{FF2B5EF4-FFF2-40B4-BE49-F238E27FC236}">
                <a16:creationId xmlns:a16="http://schemas.microsoft.com/office/drawing/2014/main" id="{2157A848-05CB-784A-A531-EC871C895F2B}"/>
              </a:ext>
            </a:extLst>
          </p:cNvPr>
          <p:cNvSpPr/>
          <p:nvPr/>
        </p:nvSpPr>
        <p:spPr>
          <a:xfrm rot="5400000">
            <a:off x="2363516" y="4926129"/>
            <a:ext cx="1804307" cy="986971"/>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 name="Zástupný obsah 14">
            <a:extLst>
              <a:ext uri="{FF2B5EF4-FFF2-40B4-BE49-F238E27FC236}">
                <a16:creationId xmlns:a16="http://schemas.microsoft.com/office/drawing/2014/main" id="{0149D803-D6D0-034F-8E03-4FCADEBAD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020726" y="3009702"/>
            <a:ext cx="2592385" cy="289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Šipka: zahnutá dolů 10">
            <a:extLst>
              <a:ext uri="{FF2B5EF4-FFF2-40B4-BE49-F238E27FC236}">
                <a16:creationId xmlns:a16="http://schemas.microsoft.com/office/drawing/2014/main" id="{1C618B29-5A3F-7A47-90E7-E5696C14F591}"/>
              </a:ext>
            </a:extLst>
          </p:cNvPr>
          <p:cNvSpPr/>
          <p:nvPr/>
        </p:nvSpPr>
        <p:spPr>
          <a:xfrm>
            <a:off x="4260584" y="2258395"/>
            <a:ext cx="1327590" cy="46863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7" name="Šipka: zahnutá dolů 11">
            <a:extLst>
              <a:ext uri="{FF2B5EF4-FFF2-40B4-BE49-F238E27FC236}">
                <a16:creationId xmlns:a16="http://schemas.microsoft.com/office/drawing/2014/main" id="{112B43DF-8837-CF41-BBC4-ECCE3B474160}"/>
              </a:ext>
            </a:extLst>
          </p:cNvPr>
          <p:cNvSpPr/>
          <p:nvPr/>
        </p:nvSpPr>
        <p:spPr>
          <a:xfrm flipH="1">
            <a:off x="7279126" y="1882742"/>
            <a:ext cx="1477037" cy="46863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15361584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2E470A-846C-4BF0-9B78-0309BEAD1962}"/>
              </a:ext>
            </a:extLst>
          </p:cNvPr>
          <p:cNvSpPr>
            <a:spLocks noGrp="1"/>
          </p:cNvSpPr>
          <p:nvPr>
            <p:ph type="title"/>
          </p:nvPr>
        </p:nvSpPr>
        <p:spPr>
          <a:xfrm>
            <a:off x="3901965" y="389119"/>
            <a:ext cx="4659489" cy="1325563"/>
          </a:xfrm>
        </p:spPr>
        <p:txBody>
          <a:bodyPr>
            <a:normAutofit/>
          </a:bodyPr>
          <a:lstStyle/>
          <a:p>
            <a:r>
              <a:rPr lang="cs-CZ" sz="3600" err="1">
                <a:solidFill>
                  <a:srgbClr val="C00000"/>
                </a:solidFill>
                <a:latin typeface="Cambria" panose="02040503050406030204" pitchFamily="18" charset="0"/>
                <a:ea typeface="Cambria" panose="02040503050406030204" pitchFamily="18" charset="0"/>
              </a:rPr>
              <a:t>mtDNA</a:t>
            </a:r>
            <a:r>
              <a:rPr lang="cs-CZ" sz="3600">
                <a:solidFill>
                  <a:srgbClr val="C00000"/>
                </a:solidFill>
                <a:latin typeface="Cambria" panose="02040503050406030204" pitchFamily="18" charset="0"/>
                <a:ea typeface="Cambria" panose="02040503050406030204" pitchFamily="18" charset="0"/>
              </a:rPr>
              <a:t> haploskupina</a:t>
            </a:r>
            <a:endParaRPr lang="cs-CZ" sz="3600" dirty="0">
              <a:solidFill>
                <a:srgbClr val="C00000"/>
              </a:solidFill>
              <a:latin typeface="Cambria" panose="02040503050406030204" pitchFamily="18" charset="0"/>
              <a:ea typeface="Cambria" panose="02040503050406030204" pitchFamily="18" charset="0"/>
            </a:endParaRPr>
          </a:p>
        </p:txBody>
      </p:sp>
      <p:pic>
        <p:nvPicPr>
          <p:cNvPr id="6" name="Obrázek 3" descr="Obsah obrázku mapa&#10;&#10;Popis byl vytvořen automaticky">
            <a:extLst>
              <a:ext uri="{FF2B5EF4-FFF2-40B4-BE49-F238E27FC236}">
                <a16:creationId xmlns:a16="http://schemas.microsoft.com/office/drawing/2014/main" id="{419FA343-635A-4DC8-B829-CB263E9179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5017" y="1874196"/>
            <a:ext cx="600681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a:extLst>
              <a:ext uri="{FF2B5EF4-FFF2-40B4-BE49-F238E27FC236}">
                <a16:creationId xmlns:a16="http://schemas.microsoft.com/office/drawing/2014/main" id="{366967A1-AF12-4AF8-A52F-E439122B7018}"/>
              </a:ext>
            </a:extLst>
          </p:cNvPr>
          <p:cNvPicPr>
            <a:picLocks noChangeAspect="1"/>
          </p:cNvPicPr>
          <p:nvPr/>
        </p:nvPicPr>
        <p:blipFill>
          <a:blip r:embed="rId4"/>
          <a:stretch>
            <a:fillRect/>
          </a:stretch>
        </p:blipFill>
        <p:spPr>
          <a:xfrm>
            <a:off x="9644098" y="167746"/>
            <a:ext cx="2272286" cy="2145090"/>
          </a:xfrm>
          <a:prstGeom prst="rect">
            <a:avLst/>
          </a:prstGeom>
        </p:spPr>
      </p:pic>
      <p:sp>
        <p:nvSpPr>
          <p:cNvPr id="3" name="TextovéPole 2"/>
          <p:cNvSpPr txBox="1"/>
          <p:nvPr/>
        </p:nvSpPr>
        <p:spPr>
          <a:xfrm>
            <a:off x="7623448" y="2594278"/>
            <a:ext cx="4035152" cy="3674917"/>
          </a:xfrm>
          <a:prstGeom prst="rect">
            <a:avLst/>
          </a:prstGeom>
          <a:noFill/>
        </p:spPr>
        <p:txBody>
          <a:bodyPr wrap="square" rtlCol="0">
            <a:spAutoFit/>
          </a:bodyPr>
          <a:lstStyle/>
          <a:p>
            <a:pPr marL="285750" indent="-285750">
              <a:buFont typeface="Arial" panose="020B0604020202020204" pitchFamily="34" charset="0"/>
              <a:buChar char="•"/>
            </a:pPr>
            <a:r>
              <a:rPr lang="cs-CZ" sz="2800"/>
              <a:t>Zděděno v mateřské linii </a:t>
            </a:r>
          </a:p>
          <a:p>
            <a:pPr marL="285750" indent="-285750">
              <a:buFont typeface="Arial" panose="020B0604020202020204" pitchFamily="34" charset="0"/>
              <a:buChar char="•"/>
            </a:pPr>
            <a:endParaRPr lang="cs-CZ" sz="2800"/>
          </a:p>
          <a:p>
            <a:pPr marL="285750" indent="-285750">
              <a:buFont typeface="Arial" panose="020B0604020202020204" pitchFamily="34" charset="0"/>
              <a:buChar char="•"/>
            </a:pPr>
            <a:r>
              <a:rPr lang="cs-CZ" sz="2800"/>
              <a:t>Mitochondriální genom lze použít ke sledování našich předků</a:t>
            </a:r>
          </a:p>
          <a:p>
            <a:pPr marL="285750" indent="-285750">
              <a:buFont typeface="Arial" panose="020B0604020202020204" pitchFamily="34" charset="0"/>
              <a:buChar char="•"/>
            </a:pPr>
            <a:endParaRPr lang="cs-CZ" sz="2800"/>
          </a:p>
          <a:p>
            <a:pPr marL="285750" indent="-285750">
              <a:buFont typeface="Arial" panose="020B0604020202020204" pitchFamily="34" charset="0"/>
              <a:buChar char="•"/>
            </a:pPr>
            <a:r>
              <a:rPr lang="cs-CZ" sz="2800"/>
              <a:t>Mendelův haplotyp: H1c</a:t>
            </a:r>
          </a:p>
          <a:p>
            <a:pPr marL="285750" indent="-285750">
              <a:lnSpc>
                <a:spcPct val="150000"/>
              </a:lnSpc>
              <a:buFont typeface="Arial" panose="020B0604020202020204" pitchFamily="34" charset="0"/>
              <a:buChar char="•"/>
            </a:pPr>
            <a:endParaRPr lang="cs-CZ" sz="2800"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5092730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570E55D-5E86-4833-9578-C4C6D23713C6}"/>
              </a:ext>
            </a:extLst>
          </p:cNvPr>
          <p:cNvSpPr>
            <a:spLocks noGrp="1"/>
          </p:cNvSpPr>
          <p:nvPr>
            <p:ph idx="1"/>
          </p:nvPr>
        </p:nvSpPr>
        <p:spPr>
          <a:xfrm>
            <a:off x="417828" y="2718002"/>
            <a:ext cx="10753200" cy="4139998"/>
          </a:xfrm>
        </p:spPr>
        <p:txBody>
          <a:bodyPr>
            <a:normAutofit/>
          </a:bodyPr>
          <a:lstStyle/>
          <a:p>
            <a:pPr>
              <a:buFont typeface="Arial" panose="020B0604020202020204" pitchFamily="34" charset="0"/>
              <a:buChar char="•"/>
            </a:pPr>
            <a:r>
              <a:rPr lang="cs-CZ" sz="2400"/>
              <a:t> Použité sady a chemie</a:t>
            </a:r>
          </a:p>
          <a:p>
            <a:pPr>
              <a:buFont typeface="Arial" panose="020B0604020202020204" pitchFamily="34" charset="0"/>
              <a:buChar char="•"/>
            </a:pPr>
            <a:r>
              <a:rPr lang="cs-CZ" sz="2400"/>
              <a:t> Vzorky izolované pomocí PrepFiler Forensic DNA extrakční soupravy   </a:t>
            </a:r>
          </a:p>
          <a:p>
            <a:pPr marL="54000" indent="0">
              <a:buNone/>
            </a:pPr>
            <a:r>
              <a:rPr lang="cs-CZ" sz="2400"/>
              <a:t>   (ThermoFisher), koncentrované pomocí odstředivých kolon Amicon</a:t>
            </a:r>
          </a:p>
          <a:p>
            <a:pPr>
              <a:buFont typeface="Arial" panose="020B0604020202020204" pitchFamily="34" charset="0"/>
              <a:buChar char="•"/>
            </a:pPr>
            <a:r>
              <a:rPr lang="cs-CZ" sz="2400"/>
              <a:t> Swift 2S, adaptéry UMI (IDT), EvaGreen qPCR (aby se zabránilo</a:t>
            </a:r>
          </a:p>
          <a:p>
            <a:pPr marL="54000" indent="0">
              <a:buNone/>
            </a:pPr>
            <a:r>
              <a:rPr lang="cs-CZ" sz="2400"/>
              <a:t>   přecyklování)</a:t>
            </a:r>
          </a:p>
          <a:p>
            <a:pPr>
              <a:buFont typeface="Arial" panose="020B0604020202020204" pitchFamily="34" charset="0"/>
              <a:buChar char="•"/>
            </a:pPr>
            <a:r>
              <a:rPr lang="cs-CZ" sz="2400"/>
              <a:t> NGS panely: xGen Human mtDNA panel (IDT), obohacení celého </a:t>
            </a:r>
          </a:p>
          <a:p>
            <a:pPr marL="54000" indent="0">
              <a:buNone/>
            </a:pPr>
            <a:r>
              <a:rPr lang="cs-CZ" sz="2400"/>
              <a:t>  genomu MyBaits (Arbor biosciences)</a:t>
            </a:r>
            <a:endParaRPr lang="cs-CZ" sz="2400" dirty="0"/>
          </a:p>
        </p:txBody>
      </p:sp>
      <p:sp>
        <p:nvSpPr>
          <p:cNvPr id="3" name="Zástupný symbol pro zápatí 2">
            <a:extLst>
              <a:ext uri="{FF2B5EF4-FFF2-40B4-BE49-F238E27FC236}">
                <a16:creationId xmlns:a16="http://schemas.microsoft.com/office/drawing/2014/main" id="{BE1530F1-0D66-4ACF-8DDC-17ABDFEA0EB8}"/>
              </a:ext>
            </a:extLst>
          </p:cNvPr>
          <p:cNvSpPr>
            <a:spLocks noGrp="1"/>
          </p:cNvSpPr>
          <p:nvPr>
            <p:ph type="ftr" sz="quarter" idx="10"/>
          </p:nvPr>
        </p:nvSpPr>
        <p:spPr/>
        <p:txBody>
          <a:bodyPr/>
          <a:lstStyle/>
          <a:p>
            <a:r>
              <a:rPr lang="pt-BR"/>
              <a:t>Science for Society 2021</a:t>
            </a:r>
            <a:endParaRPr lang="cs-CZ"/>
          </a:p>
        </p:txBody>
      </p:sp>
      <p:sp>
        <p:nvSpPr>
          <p:cNvPr id="4" name="Zástupný symbol pro číslo snímku 3">
            <a:extLst>
              <a:ext uri="{FF2B5EF4-FFF2-40B4-BE49-F238E27FC236}">
                <a16:creationId xmlns:a16="http://schemas.microsoft.com/office/drawing/2014/main" id="{719963C6-EA51-4AA8-A005-DD999D76E514}"/>
              </a:ext>
            </a:extLst>
          </p:cNvPr>
          <p:cNvSpPr>
            <a:spLocks noGrp="1"/>
          </p:cNvSpPr>
          <p:nvPr>
            <p:ph type="sldNum" sz="quarter" idx="11"/>
          </p:nvPr>
        </p:nvSpPr>
        <p:spPr/>
        <p:txBody>
          <a:bodyPr/>
          <a:lstStyle/>
          <a:p>
            <a:fld id="{0970407D-EE58-4A0B-824B-1D3AE42DD9CF}" type="slidenum">
              <a:rPr lang="cs-CZ" altLang="cs-CZ" smtClean="0"/>
              <a:pPr/>
              <a:t>83</a:t>
            </a:fld>
            <a:endParaRPr lang="cs-CZ" altLang="cs-CZ"/>
          </a:p>
        </p:txBody>
      </p:sp>
      <p:pic>
        <p:nvPicPr>
          <p:cNvPr id="7" name="Obrázek 6">
            <a:extLst>
              <a:ext uri="{FF2B5EF4-FFF2-40B4-BE49-F238E27FC236}">
                <a16:creationId xmlns:a16="http://schemas.microsoft.com/office/drawing/2014/main" id="{86BDCB07-67AE-48D8-BCB3-8E8E490356EE}"/>
              </a:ext>
            </a:extLst>
          </p:cNvPr>
          <p:cNvPicPr>
            <a:picLocks noChangeAspect="1"/>
          </p:cNvPicPr>
          <p:nvPr/>
        </p:nvPicPr>
        <p:blipFill>
          <a:blip r:embed="rId3"/>
          <a:stretch>
            <a:fillRect/>
          </a:stretch>
        </p:blipFill>
        <p:spPr>
          <a:xfrm>
            <a:off x="5535391" y="233362"/>
            <a:ext cx="5447476" cy="2642026"/>
          </a:xfrm>
          <a:prstGeom prst="rect">
            <a:avLst/>
          </a:prstGeom>
        </p:spPr>
      </p:pic>
      <p:sp>
        <p:nvSpPr>
          <p:cNvPr id="8" name="Nadpis 7">
            <a:extLst>
              <a:ext uri="{FF2B5EF4-FFF2-40B4-BE49-F238E27FC236}">
                <a16:creationId xmlns:a16="http://schemas.microsoft.com/office/drawing/2014/main" id="{3239C786-CEE4-46AD-ACB5-E3BC93DC2B12}"/>
              </a:ext>
            </a:extLst>
          </p:cNvPr>
          <p:cNvSpPr>
            <a:spLocks noGrp="1"/>
          </p:cNvSpPr>
          <p:nvPr>
            <p:ph type="title"/>
          </p:nvPr>
        </p:nvSpPr>
        <p:spPr>
          <a:xfrm>
            <a:off x="277591" y="577557"/>
            <a:ext cx="10515600" cy="1325563"/>
          </a:xfrm>
        </p:spPr>
        <p:txBody>
          <a:bodyPr/>
          <a:lstStyle/>
          <a:p>
            <a:r>
              <a:rPr lang="cs-CZ" b="1">
                <a:solidFill>
                  <a:srgbClr val="C00000"/>
                </a:solidFill>
              </a:rPr>
              <a:t>Příprava knihovny WGS </a:t>
            </a:r>
            <a:endParaRPr lang="cs-CZ" b="1" dirty="0">
              <a:solidFill>
                <a:srgbClr val="C00000"/>
              </a:solidFill>
            </a:endParaRPr>
          </a:p>
        </p:txBody>
      </p:sp>
      <p:pic>
        <p:nvPicPr>
          <p:cNvPr id="9" name="Obrázek 8" descr="Obsah obrázku patro, interiér, mlynář&#10;&#10;Popis byl vytvořen automaticky">
            <a:extLst>
              <a:ext uri="{FF2B5EF4-FFF2-40B4-BE49-F238E27FC236}">
                <a16:creationId xmlns:a16="http://schemas.microsoft.com/office/drawing/2014/main" id="{D9FB9EC1-CEB9-4D9C-AEFC-DBFFF26780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5376" y="2980819"/>
            <a:ext cx="2118108" cy="2824143"/>
          </a:xfrm>
          <a:prstGeom prst="rect">
            <a:avLst/>
          </a:prstGeom>
        </p:spPr>
      </p:pic>
    </p:spTree>
    <p:extLst>
      <p:ext uri="{BB962C8B-B14F-4D97-AF65-F5344CB8AC3E}">
        <p14:creationId xmlns:p14="http://schemas.microsoft.com/office/powerpoint/2010/main" val="134713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DBA0-CFF0-7F46-AC1E-FDC2FCB85E3D}"/>
              </a:ext>
            </a:extLst>
          </p:cNvPr>
          <p:cNvSpPr>
            <a:spLocks noGrp="1"/>
          </p:cNvSpPr>
          <p:nvPr>
            <p:ph type="title"/>
          </p:nvPr>
        </p:nvSpPr>
        <p:spPr>
          <a:xfrm>
            <a:off x="1210733" y="267698"/>
            <a:ext cx="10515600" cy="1168111"/>
          </a:xfrm>
        </p:spPr>
        <p:txBody>
          <a:bodyPr>
            <a:normAutofit/>
          </a:bodyPr>
          <a:lstStyle/>
          <a:p>
            <a:pPr algn="ctr"/>
            <a:r>
              <a:rPr lang="cs-CZ" sz="3600">
                <a:latin typeface="Cambria" panose="02040503050406030204" pitchFamily="18" charset="0"/>
                <a:ea typeface="Cambria" panose="02040503050406030204" pitchFamily="18" charset="0"/>
              </a:rPr>
              <a:t>Analýza surových dat</a:t>
            </a:r>
            <a:endParaRPr lang="en-US" sz="3600"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19ECCEC8-3FC1-D64E-A4E8-883BCEB7D092}"/>
              </a:ext>
            </a:extLst>
          </p:cNvPr>
          <p:cNvSpPr>
            <a:spLocks noGrp="1"/>
          </p:cNvSpPr>
          <p:nvPr>
            <p:ph idx="1"/>
          </p:nvPr>
        </p:nvSpPr>
        <p:spPr>
          <a:xfrm>
            <a:off x="838200" y="1334209"/>
            <a:ext cx="11353800" cy="5154493"/>
          </a:xfrm>
        </p:spPr>
        <p:txBody>
          <a:bodyPr>
            <a:normAutofit/>
          </a:bodyPr>
          <a:lstStyle/>
          <a:p>
            <a:pPr marL="0" indent="0">
              <a:buNone/>
            </a:pPr>
            <a:r>
              <a:rPr lang="cs-CZ" sz="2400" dirty="0">
                <a:solidFill>
                  <a:srgbClr val="C00000"/>
                </a:solidFill>
                <a:latin typeface="Cambria" panose="02040503050406030204" pitchFamily="18" charset="0"/>
                <a:ea typeface="Cambria" panose="02040503050406030204" pitchFamily="18" charset="0"/>
              </a:rPr>
              <a:t>         </a:t>
            </a:r>
          </a:p>
          <a:p>
            <a:pPr marL="0" indent="0">
              <a:buNone/>
            </a:pPr>
            <a:r>
              <a:rPr lang="cs-CZ" sz="2400" dirty="0">
                <a:solidFill>
                  <a:srgbClr val="C00000"/>
                </a:solidFill>
                <a:latin typeface="Cambria" panose="02040503050406030204" pitchFamily="18" charset="0"/>
                <a:ea typeface="Cambria" panose="02040503050406030204" pitchFamily="18" charset="0"/>
              </a:rPr>
              <a:t>           </a:t>
            </a:r>
            <a:r>
              <a:rPr lang="cs-CZ" sz="2400" dirty="0" err="1">
                <a:solidFill>
                  <a:srgbClr val="C00000"/>
                </a:solidFill>
                <a:latin typeface="Cambria" panose="02040503050406030204" pitchFamily="18" charset="0"/>
                <a:ea typeface="Cambria" panose="02040503050406030204" pitchFamily="18" charset="0"/>
              </a:rPr>
              <a:t>Me</a:t>
            </a:r>
            <a:r>
              <a:rPr lang="en-US" sz="2400" dirty="0" err="1">
                <a:solidFill>
                  <a:srgbClr val="C00000"/>
                </a:solidFill>
                <a:latin typeface="Cambria" panose="02040503050406030204" pitchFamily="18" charset="0"/>
                <a:ea typeface="Cambria" panose="02040503050406030204" pitchFamily="18" charset="0"/>
              </a:rPr>
              <a:t>ndel</a:t>
            </a:r>
            <a:r>
              <a:rPr lang="cs-CZ" sz="2400" dirty="0">
                <a:solidFill>
                  <a:srgbClr val="C00000"/>
                </a:solidFill>
                <a:latin typeface="Cambria" panose="02040503050406030204" pitchFamily="18" charset="0"/>
                <a:ea typeface="Cambria" panose="02040503050406030204" pitchFamily="18" charset="0"/>
              </a:rPr>
              <a:t>´s genome </a:t>
            </a:r>
            <a:r>
              <a:rPr lang="cs-CZ" sz="2400" dirty="0" err="1">
                <a:solidFill>
                  <a:srgbClr val="C00000"/>
                </a:solidFill>
                <a:latin typeface="Cambria" panose="02040503050406030204" pitchFamily="18" charset="0"/>
                <a:ea typeface="Cambria" panose="02040503050406030204" pitchFamily="18" charset="0"/>
              </a:rPr>
              <a:t>variants</a:t>
            </a:r>
            <a:r>
              <a:rPr lang="cs-CZ" sz="2400" dirty="0">
                <a:solidFill>
                  <a:srgbClr val="C00000"/>
                </a:solidFill>
                <a:latin typeface="Cambria" panose="02040503050406030204" pitchFamily="18" charset="0"/>
                <a:ea typeface="Cambria" panose="02040503050406030204" pitchFamily="18" charset="0"/>
              </a:rPr>
              <a:t>                            </a:t>
            </a:r>
            <a:r>
              <a:rPr lang="cs-CZ" sz="2400" dirty="0" err="1">
                <a:solidFill>
                  <a:schemeClr val="accent6">
                    <a:lumMod val="50000"/>
                  </a:schemeClr>
                </a:solidFill>
                <a:latin typeface="Cambria" panose="02040503050406030204" pitchFamily="18" charset="0"/>
                <a:ea typeface="Cambria" panose="02040503050406030204" pitchFamily="18" charset="0"/>
              </a:rPr>
              <a:t>Healthy</a:t>
            </a:r>
            <a:r>
              <a:rPr lang="cs-CZ" sz="2400" dirty="0">
                <a:solidFill>
                  <a:schemeClr val="accent6">
                    <a:lumMod val="50000"/>
                  </a:schemeClr>
                </a:solidFill>
                <a:latin typeface="Cambria" panose="02040503050406030204" pitchFamily="18" charset="0"/>
                <a:ea typeface="Cambria" panose="02040503050406030204" pitchFamily="18" charset="0"/>
              </a:rPr>
              <a:t> </a:t>
            </a:r>
            <a:r>
              <a:rPr lang="cs-CZ" sz="2400" dirty="0" err="1">
                <a:solidFill>
                  <a:schemeClr val="accent6">
                    <a:lumMod val="50000"/>
                  </a:schemeClr>
                </a:solidFill>
                <a:latin typeface="Cambria" panose="02040503050406030204" pitchFamily="18" charset="0"/>
                <a:ea typeface="Cambria" panose="02040503050406030204" pitchFamily="18" charset="0"/>
              </a:rPr>
              <a:t>men´s</a:t>
            </a:r>
            <a:r>
              <a:rPr lang="cs-CZ" sz="2400" dirty="0">
                <a:solidFill>
                  <a:schemeClr val="accent6">
                    <a:lumMod val="50000"/>
                  </a:schemeClr>
                </a:solidFill>
                <a:latin typeface="Cambria" panose="02040503050406030204" pitchFamily="18" charset="0"/>
                <a:ea typeface="Cambria" panose="02040503050406030204" pitchFamily="18" charset="0"/>
              </a:rPr>
              <a:t> genome </a:t>
            </a:r>
            <a:r>
              <a:rPr lang="cs-CZ" sz="2400" dirty="0" err="1">
                <a:solidFill>
                  <a:schemeClr val="accent6">
                    <a:lumMod val="50000"/>
                  </a:schemeClr>
                </a:solidFill>
                <a:latin typeface="Cambria" panose="02040503050406030204" pitchFamily="18" charset="0"/>
                <a:ea typeface="Cambria" panose="02040503050406030204" pitchFamily="18" charset="0"/>
              </a:rPr>
              <a:t>variants</a:t>
            </a:r>
            <a:endParaRPr lang="cs-CZ" sz="2400" dirty="0">
              <a:solidFill>
                <a:schemeClr val="accent6">
                  <a:lumMod val="50000"/>
                </a:schemeClr>
              </a:solidFill>
              <a:latin typeface="Cambria" panose="02040503050406030204" pitchFamily="18" charset="0"/>
              <a:ea typeface="Cambria" panose="02040503050406030204" pitchFamily="18" charset="0"/>
            </a:endParaRPr>
          </a:p>
          <a:p>
            <a:pPr marL="0" indent="0">
              <a:lnSpc>
                <a:spcPts val="2880"/>
              </a:lnSpc>
              <a:buNone/>
            </a:pPr>
            <a:r>
              <a:rPr lang="cs-CZ" sz="2400" dirty="0">
                <a:solidFill>
                  <a:schemeClr val="accent6">
                    <a:lumMod val="50000"/>
                  </a:schemeClr>
                </a:solidFill>
                <a:latin typeface="Cambria" panose="02040503050406030204" pitchFamily="18" charset="0"/>
                <a:ea typeface="Cambria" panose="02040503050406030204" pitchFamily="18" charset="0"/>
              </a:rPr>
              <a:t>                   </a:t>
            </a:r>
            <a:r>
              <a:rPr lang="cs-CZ" sz="2400" dirty="0" err="1">
                <a:solidFill>
                  <a:srgbClr val="C00000"/>
                </a:solidFill>
                <a:latin typeface="Cambria" panose="02040503050406030204" pitchFamily="18" charset="0"/>
                <a:ea typeface="Cambria" panose="02040503050406030204" pitchFamily="18" charset="0"/>
              </a:rPr>
              <a:t>from</a:t>
            </a:r>
            <a:r>
              <a:rPr lang="cs-CZ" sz="2400" dirty="0">
                <a:solidFill>
                  <a:srgbClr val="C00000"/>
                </a:solidFill>
                <a:latin typeface="Cambria" panose="02040503050406030204" pitchFamily="18" charset="0"/>
                <a:ea typeface="Cambria" panose="02040503050406030204" pitchFamily="18" charset="0"/>
              </a:rPr>
              <a:t> </a:t>
            </a:r>
            <a:r>
              <a:rPr lang="cs-CZ" sz="2400" dirty="0" err="1">
                <a:solidFill>
                  <a:srgbClr val="C00000"/>
                </a:solidFill>
                <a:latin typeface="Cambria" panose="02040503050406030204" pitchFamily="18" charset="0"/>
                <a:ea typeface="Cambria" panose="02040503050406030204" pitchFamily="18" charset="0"/>
              </a:rPr>
              <a:t>ancient</a:t>
            </a:r>
            <a:r>
              <a:rPr lang="cs-CZ" sz="2400" dirty="0">
                <a:solidFill>
                  <a:srgbClr val="C00000"/>
                </a:solidFill>
                <a:latin typeface="Cambria" panose="02040503050406030204" pitchFamily="18" charset="0"/>
                <a:ea typeface="Cambria" panose="02040503050406030204" pitchFamily="18" charset="0"/>
              </a:rPr>
              <a:t> DNA                                                  </a:t>
            </a:r>
            <a:r>
              <a:rPr lang="cs-CZ" sz="2400" dirty="0" err="1">
                <a:solidFill>
                  <a:schemeClr val="accent6">
                    <a:lumMod val="50000"/>
                  </a:schemeClr>
                </a:solidFill>
                <a:latin typeface="Cambria" panose="02040503050406030204" pitchFamily="18" charset="0"/>
                <a:ea typeface="Cambria" panose="02040503050406030204" pitchFamily="18" charset="0"/>
              </a:rPr>
              <a:t>from</a:t>
            </a:r>
            <a:r>
              <a:rPr lang="cs-CZ" sz="2400" dirty="0">
                <a:solidFill>
                  <a:schemeClr val="accent6">
                    <a:lumMod val="50000"/>
                  </a:schemeClr>
                </a:solidFill>
                <a:latin typeface="Cambria" panose="02040503050406030204" pitchFamily="18" charset="0"/>
                <a:ea typeface="Cambria" panose="02040503050406030204" pitchFamily="18" charset="0"/>
              </a:rPr>
              <a:t> </a:t>
            </a:r>
            <a:r>
              <a:rPr lang="cs-CZ" sz="2400" dirty="0" err="1">
                <a:solidFill>
                  <a:schemeClr val="accent6">
                    <a:lumMod val="50000"/>
                  </a:schemeClr>
                </a:solidFill>
                <a:latin typeface="Cambria" panose="02040503050406030204" pitchFamily="18" charset="0"/>
                <a:ea typeface="Cambria" panose="02040503050406030204" pitchFamily="18" charset="0"/>
              </a:rPr>
              <a:t>project</a:t>
            </a:r>
            <a:r>
              <a:rPr lang="cs-CZ" sz="2400" dirty="0">
                <a:solidFill>
                  <a:schemeClr val="accent6">
                    <a:lumMod val="50000"/>
                  </a:schemeClr>
                </a:solidFill>
                <a:latin typeface="Cambria" panose="02040503050406030204" pitchFamily="18" charset="0"/>
                <a:ea typeface="Cambria" panose="02040503050406030204" pitchFamily="18" charset="0"/>
              </a:rPr>
              <a:t> ACGT</a:t>
            </a:r>
          </a:p>
          <a:p>
            <a:pPr marL="0" indent="0">
              <a:buNone/>
            </a:pPr>
            <a:endParaRPr lang="en-US" sz="2400" dirty="0">
              <a:solidFill>
                <a:schemeClr val="accent6">
                  <a:lumMod val="50000"/>
                </a:schemeClr>
              </a:solidFill>
              <a:latin typeface="Cambria" panose="02040503050406030204" pitchFamily="18" charset="0"/>
              <a:ea typeface="Cambria" panose="02040503050406030204" pitchFamily="18" charset="0"/>
            </a:endParaRPr>
          </a:p>
          <a:p>
            <a:pPr marL="0" indent="0">
              <a:buNone/>
            </a:pPr>
            <a:r>
              <a:rPr lang="cs-CZ" sz="24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13D5C0B-9E3A-D049-AD74-7C1477F4B841}"/>
              </a:ext>
            </a:extLst>
          </p:cNvPr>
          <p:cNvPicPr>
            <a:picLocks noChangeAspect="1"/>
          </p:cNvPicPr>
          <p:nvPr/>
        </p:nvPicPr>
        <p:blipFill>
          <a:blip r:embed="rId3"/>
          <a:stretch>
            <a:fillRect/>
          </a:stretch>
        </p:blipFill>
        <p:spPr>
          <a:xfrm>
            <a:off x="838200" y="3005952"/>
            <a:ext cx="4877483" cy="1237215"/>
          </a:xfrm>
          <a:prstGeom prst="rect">
            <a:avLst/>
          </a:prstGeom>
          <a:solidFill>
            <a:srgbClr val="FFC000"/>
          </a:solidFill>
          <a:ln>
            <a:solidFill>
              <a:schemeClr val="tx1"/>
            </a:solidFill>
          </a:ln>
        </p:spPr>
      </p:pic>
      <p:pic>
        <p:nvPicPr>
          <p:cNvPr id="5" name="Picture 4">
            <a:extLst>
              <a:ext uri="{FF2B5EF4-FFF2-40B4-BE49-F238E27FC236}">
                <a16:creationId xmlns:a16="http://schemas.microsoft.com/office/drawing/2014/main" id="{27CBFD16-780B-BB4F-9A3A-98DFBB39C029}"/>
              </a:ext>
            </a:extLst>
          </p:cNvPr>
          <p:cNvPicPr>
            <a:picLocks noChangeAspect="1"/>
          </p:cNvPicPr>
          <p:nvPr/>
        </p:nvPicPr>
        <p:blipFill>
          <a:blip r:embed="rId4"/>
          <a:stretch>
            <a:fillRect/>
          </a:stretch>
        </p:blipFill>
        <p:spPr>
          <a:xfrm>
            <a:off x="6848851" y="3005951"/>
            <a:ext cx="4877482" cy="1237215"/>
          </a:xfrm>
          <a:prstGeom prst="rect">
            <a:avLst/>
          </a:prstGeom>
          <a:solidFill>
            <a:srgbClr val="92D050"/>
          </a:solidFill>
          <a:ln>
            <a:solidFill>
              <a:schemeClr val="tx1"/>
            </a:solidFill>
          </a:ln>
        </p:spPr>
      </p:pic>
      <p:sp>
        <p:nvSpPr>
          <p:cNvPr id="10" name="Zástupný obsah 1">
            <a:extLst>
              <a:ext uri="{FF2B5EF4-FFF2-40B4-BE49-F238E27FC236}">
                <a16:creationId xmlns:a16="http://schemas.microsoft.com/office/drawing/2014/main" id="{57B5B3AF-3089-2B45-DD9D-9F607BC030FC}"/>
              </a:ext>
            </a:extLst>
          </p:cNvPr>
          <p:cNvSpPr txBox="1">
            <a:spLocks/>
          </p:cNvSpPr>
          <p:nvPr/>
        </p:nvSpPr>
        <p:spPr>
          <a:xfrm>
            <a:off x="1785155" y="5064882"/>
            <a:ext cx="10127392" cy="6021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mbria" panose="02040503050406030204" pitchFamily="18" charset="0"/>
                <a:ea typeface="Cambria" panose="02040503050406030204" pitchFamily="18" charset="0"/>
              </a:rPr>
              <a:t>Intron variants in majority,  ~30K variant in gene coding regions</a:t>
            </a:r>
          </a:p>
        </p:txBody>
      </p:sp>
    </p:spTree>
    <p:extLst>
      <p:ext uri="{BB962C8B-B14F-4D97-AF65-F5344CB8AC3E}">
        <p14:creationId xmlns:p14="http://schemas.microsoft.com/office/powerpoint/2010/main" val="3242416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0473B01C-8406-4E39-9235-2043E2E6F2BD}"/>
              </a:ext>
            </a:extLst>
          </p:cNvPr>
          <p:cNvSpPr/>
          <p:nvPr/>
        </p:nvSpPr>
        <p:spPr>
          <a:xfrm>
            <a:off x="720436" y="383088"/>
            <a:ext cx="10751127" cy="646331"/>
          </a:xfrm>
          <a:prstGeom prst="rect">
            <a:avLst/>
          </a:prstGeom>
        </p:spPr>
        <p:txBody>
          <a:bodyPr wrap="square">
            <a:spAutoFit/>
          </a:bodyPr>
          <a:lstStyle/>
          <a:p>
            <a:pPr algn="ctr"/>
            <a:r>
              <a:rPr lang="en-US" sz="3600" dirty="0">
                <a:solidFill>
                  <a:srgbClr val="C00000"/>
                </a:solidFill>
                <a:latin typeface="Cambria" panose="02040503050406030204" pitchFamily="18" charset="0"/>
                <a:ea typeface="Cambria" panose="02040503050406030204" pitchFamily="18" charset="0"/>
              </a:rPr>
              <a:t>M</a:t>
            </a:r>
            <a:r>
              <a:rPr lang="cs-CZ" sz="3600" dirty="0" err="1">
                <a:solidFill>
                  <a:srgbClr val="C00000"/>
                </a:solidFill>
                <a:latin typeface="Cambria" panose="02040503050406030204" pitchFamily="18" charset="0"/>
                <a:ea typeface="Cambria" panose="02040503050406030204" pitchFamily="18" charset="0"/>
              </a:rPr>
              <a:t>endel´s</a:t>
            </a:r>
            <a:r>
              <a:rPr lang="en-US" sz="3600" dirty="0">
                <a:solidFill>
                  <a:srgbClr val="C00000"/>
                </a:solidFill>
                <a:latin typeface="Cambria" panose="02040503050406030204" pitchFamily="18" charset="0"/>
                <a:ea typeface="Cambria" panose="02040503050406030204" pitchFamily="18" charset="0"/>
              </a:rPr>
              <a:t> variant evaluation</a:t>
            </a:r>
            <a:endParaRPr lang="cs-CZ" sz="3600" dirty="0">
              <a:solidFill>
                <a:srgbClr val="C00000"/>
              </a:solidFill>
              <a:latin typeface="Cambria" panose="02040503050406030204" pitchFamily="18" charset="0"/>
              <a:ea typeface="Cambria" panose="02040503050406030204" pitchFamily="18" charset="0"/>
            </a:endParaRPr>
          </a:p>
        </p:txBody>
      </p:sp>
      <p:sp>
        <p:nvSpPr>
          <p:cNvPr id="8" name="TextovéPole 7"/>
          <p:cNvSpPr txBox="1"/>
          <p:nvPr/>
        </p:nvSpPr>
        <p:spPr>
          <a:xfrm>
            <a:off x="4176525" y="1434509"/>
            <a:ext cx="8365431" cy="4893647"/>
          </a:xfrm>
          <a:prstGeom prst="rect">
            <a:avLst/>
          </a:prstGeom>
          <a:noFill/>
        </p:spPr>
        <p:txBody>
          <a:bodyPr wrap="square" rtlCol="0">
            <a:spAutoFit/>
          </a:bodyPr>
          <a:lstStyle/>
          <a:p>
            <a:pPr marL="342900" indent="-342900">
              <a:buFont typeface="Wingdings" panose="05000000000000000000" pitchFamily="2" charset="2"/>
              <a:buChar char="Ø"/>
            </a:pPr>
            <a:r>
              <a:rPr lang="cs-CZ" sz="2400" u="sng" dirty="0">
                <a:latin typeface="Cambria" panose="02040503050406030204" pitchFamily="18" charset="0"/>
                <a:ea typeface="Cambria" panose="02040503050406030204" pitchFamily="18" charset="0"/>
                <a:cs typeface="Times New Roman" panose="02020603050405020304" pitchFamily="18" charset="0"/>
              </a:rPr>
              <a:t>s</a:t>
            </a:r>
            <a:r>
              <a:rPr lang="en-US" sz="2400" u="sng" dirty="0" err="1">
                <a:latin typeface="Cambria" panose="02040503050406030204" pitchFamily="18" charset="0"/>
                <a:ea typeface="Cambria" panose="02040503050406030204" pitchFamily="18" charset="0"/>
                <a:cs typeface="Times New Roman" panose="02020603050405020304" pitchFamily="18" charset="0"/>
              </a:rPr>
              <a:t>etting</a:t>
            </a:r>
            <a:r>
              <a:rPr lang="en-US" sz="2400" u="sng" dirty="0">
                <a:latin typeface="Cambria" panose="02040503050406030204" pitchFamily="18" charset="0"/>
                <a:ea typeface="Cambria" panose="02040503050406030204" pitchFamily="18" charset="0"/>
                <a:cs typeface="Times New Roman" panose="02020603050405020304" pitchFamily="18" charset="0"/>
              </a:rPr>
              <a:t> parameters for evaluation of variants:</a:t>
            </a: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cs-CZ" sz="2400" dirty="0">
                <a:latin typeface="Cambria" panose="02040503050406030204" pitchFamily="18" charset="0"/>
                <a:ea typeface="Cambria" panose="02040503050406030204" pitchFamily="18" charset="0"/>
                <a:cs typeface="Times New Roman" panose="02020603050405020304" pitchFamily="18" charset="0"/>
              </a:rPr>
              <a:t>v</a:t>
            </a:r>
            <a:r>
              <a:rPr lang="en-US" sz="2400" dirty="0" err="1">
                <a:latin typeface="Cambria" panose="02040503050406030204" pitchFamily="18" charset="0"/>
                <a:ea typeface="Cambria" panose="02040503050406030204" pitchFamily="18" charset="0"/>
                <a:cs typeface="Times New Roman" panose="02020603050405020304" pitchFamily="18" charset="0"/>
              </a:rPr>
              <a:t>ariant</a:t>
            </a:r>
            <a:r>
              <a:rPr lang="en-US" sz="2400" dirty="0">
                <a:latin typeface="Cambria" panose="02040503050406030204" pitchFamily="18" charset="0"/>
                <a:ea typeface="Cambria" panose="02040503050406030204" pitchFamily="18" charset="0"/>
                <a:cs typeface="Times New Roman" panose="02020603050405020304" pitchFamily="18" charset="0"/>
              </a:rPr>
              <a:t> coverage ≥ 3 reads</a:t>
            </a:r>
            <a:endParaRPr lang="cs-CZ" sz="2400" dirty="0">
              <a:latin typeface="Cambria" panose="02040503050406030204" pitchFamily="18" charset="0"/>
              <a:ea typeface="Cambria" panose="02040503050406030204" pitchFamily="18" charset="0"/>
              <a:cs typeface="Times New Roman" panose="02020603050405020304" pitchFamily="18" charset="0"/>
            </a:endParaRPr>
          </a:p>
          <a:p>
            <a:endParaRPr lang="cs-CZ" sz="2400"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cs-CZ" sz="2400" dirty="0">
                <a:latin typeface="Cambria" panose="02040503050406030204" pitchFamily="18" charset="0"/>
                <a:ea typeface="Cambria" panose="02040503050406030204" pitchFamily="18" charset="0"/>
                <a:cs typeface="Times New Roman" panose="02020603050405020304" pitchFamily="18" charset="0"/>
              </a:rPr>
              <a:t>v</a:t>
            </a:r>
            <a:r>
              <a:rPr lang="en-US" sz="2400" dirty="0" err="1">
                <a:latin typeface="Cambria" panose="02040503050406030204" pitchFamily="18" charset="0"/>
                <a:ea typeface="Cambria" panose="02040503050406030204" pitchFamily="18" charset="0"/>
                <a:cs typeface="Times New Roman" panose="02020603050405020304" pitchFamily="18" charset="0"/>
              </a:rPr>
              <a:t>ariant</a:t>
            </a:r>
            <a:r>
              <a:rPr lang="en-US" sz="2400" dirty="0">
                <a:latin typeface="Cambria" panose="02040503050406030204" pitchFamily="18" charset="0"/>
                <a:ea typeface="Cambria" panose="02040503050406030204" pitchFamily="18" charset="0"/>
                <a:cs typeface="Times New Roman" panose="02020603050405020304" pitchFamily="18" charset="0"/>
              </a:rPr>
              <a:t> present in at least 2 unique DNA molecules</a:t>
            </a:r>
            <a:endParaRPr lang="cs-CZ" sz="2400" dirty="0">
              <a:latin typeface="Cambria" panose="02040503050406030204" pitchFamily="18" charset="0"/>
              <a:ea typeface="Cambria" panose="02040503050406030204" pitchFamily="18" charset="0"/>
              <a:cs typeface="Times New Roman" panose="02020603050405020304" pitchFamily="18" charset="0"/>
            </a:endParaRPr>
          </a:p>
          <a:p>
            <a:endParaRPr lang="cs-CZ" sz="2400"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cs-CZ" sz="2400" dirty="0">
                <a:latin typeface="Cambria" panose="02040503050406030204" pitchFamily="18" charset="0"/>
                <a:ea typeface="Cambria" panose="02040503050406030204" pitchFamily="18" charset="0"/>
                <a:cs typeface="Times New Roman" panose="02020603050405020304" pitchFamily="18" charset="0"/>
              </a:rPr>
              <a:t>v</a:t>
            </a:r>
            <a:r>
              <a:rPr lang="en-US" sz="2400" dirty="0" err="1">
                <a:latin typeface="Cambria" panose="02040503050406030204" pitchFamily="18" charset="0"/>
                <a:ea typeface="Cambria" panose="02040503050406030204" pitchFamily="18" charset="0"/>
                <a:cs typeface="Times New Roman" panose="02020603050405020304" pitchFamily="18" charset="0"/>
              </a:rPr>
              <a:t>ariant</a:t>
            </a:r>
            <a:r>
              <a:rPr lang="en-US" sz="2400" dirty="0">
                <a:latin typeface="Cambria" panose="02040503050406030204" pitchFamily="18" charset="0"/>
                <a:ea typeface="Cambria" panose="02040503050406030204" pitchFamily="18" charset="0"/>
                <a:cs typeface="Times New Roman" panose="02020603050405020304" pitchFamily="18" charset="0"/>
              </a:rPr>
              <a:t> allele frequency (VAF) ≥  30%</a:t>
            </a:r>
            <a:endParaRPr lang="cs-CZ" sz="2400" dirty="0">
              <a:latin typeface="Cambria" panose="02040503050406030204" pitchFamily="18" charset="0"/>
              <a:ea typeface="Cambria" panose="02040503050406030204" pitchFamily="18" charset="0"/>
              <a:cs typeface="Times New Roman" panose="02020603050405020304" pitchFamily="18" charset="0"/>
            </a:endParaRPr>
          </a:p>
          <a:p>
            <a:endParaRPr lang="cs-CZ" sz="2400"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cs-CZ" sz="2400" dirty="0">
                <a:latin typeface="Cambria" panose="02040503050406030204" pitchFamily="18" charset="0"/>
                <a:ea typeface="Cambria" panose="02040503050406030204" pitchFamily="18" charset="0"/>
                <a:cs typeface="Times New Roman" panose="02020603050405020304" pitchFamily="18" charset="0"/>
              </a:rPr>
              <a:t>relevance in </a:t>
            </a:r>
            <a:r>
              <a:rPr lang="cs-CZ" sz="2400" dirty="0" err="1">
                <a:latin typeface="Cambria" panose="02040503050406030204" pitchFamily="18" charset="0"/>
                <a:ea typeface="Cambria" panose="02040503050406030204" pitchFamily="18" charset="0"/>
                <a:cs typeface="Times New Roman" panose="02020603050405020304" pitchFamily="18" charset="0"/>
              </a:rPr>
              <a:t>ClinVar</a:t>
            </a:r>
            <a:r>
              <a:rPr lang="cs-CZ" sz="2400" dirty="0">
                <a:latin typeface="Cambria" panose="02040503050406030204" pitchFamily="18" charset="0"/>
                <a:ea typeface="Cambria" panose="02040503050406030204" pitchFamily="18" charset="0"/>
                <a:cs typeface="Times New Roman" panose="02020603050405020304" pitchFamily="18" charset="0"/>
              </a:rPr>
              <a:t>, </a:t>
            </a:r>
            <a:r>
              <a:rPr lang="cs-CZ" sz="2400" dirty="0" err="1">
                <a:latin typeface="Cambria" panose="02040503050406030204" pitchFamily="18" charset="0"/>
                <a:ea typeface="Cambria" panose="02040503050406030204" pitchFamily="18" charset="0"/>
                <a:cs typeface="Times New Roman" panose="02020603050405020304" pitchFamily="18" charset="0"/>
              </a:rPr>
              <a:t>dbSNP</a:t>
            </a:r>
            <a:r>
              <a:rPr lang="cs-CZ" sz="2400" dirty="0">
                <a:latin typeface="Cambria" panose="02040503050406030204" pitchFamily="18" charset="0"/>
                <a:ea typeface="Cambria" panose="02040503050406030204" pitchFamily="18" charset="0"/>
                <a:cs typeface="Times New Roman" panose="02020603050405020304" pitchFamily="18" charset="0"/>
              </a:rPr>
              <a:t> (</a:t>
            </a:r>
            <a:r>
              <a:rPr lang="cs-CZ" sz="2400" dirty="0" err="1">
                <a:latin typeface="Cambria" panose="02040503050406030204" pitchFamily="18" charset="0"/>
                <a:ea typeface="Cambria" panose="02040503050406030204" pitchFamily="18" charset="0"/>
                <a:cs typeface="Times New Roman" panose="02020603050405020304" pitchFamily="18" charset="0"/>
              </a:rPr>
              <a:t>rs</a:t>
            </a:r>
            <a:r>
              <a:rPr lang="cs-CZ" sz="2400" dirty="0">
                <a:latin typeface="Cambria" panose="02040503050406030204" pitchFamily="18" charset="0"/>
                <a:ea typeface="Cambria" panose="02040503050406030204" pitchFamily="18" charset="0"/>
                <a:cs typeface="Times New Roman" panose="02020603050405020304" pitchFamily="18" charset="0"/>
              </a:rPr>
              <a:t>), </a:t>
            </a:r>
            <a:r>
              <a:rPr lang="cs-CZ" sz="2400" dirty="0" err="1">
                <a:latin typeface="Cambria" panose="02040503050406030204" pitchFamily="18" charset="0"/>
                <a:ea typeface="Cambria" panose="02040503050406030204" pitchFamily="18" charset="0"/>
                <a:cs typeface="Times New Roman" panose="02020603050405020304" pitchFamily="18" charset="0"/>
              </a:rPr>
              <a:t>PubMed</a:t>
            </a:r>
            <a:r>
              <a:rPr lang="cs-CZ" sz="2400" dirty="0">
                <a:latin typeface="Cambria" panose="02040503050406030204" pitchFamily="18" charset="0"/>
                <a:ea typeface="Cambria" panose="02040503050406030204" pitchFamily="18" charset="0"/>
                <a:cs typeface="Times New Roman" panose="02020603050405020304" pitchFamily="18" charset="0"/>
              </a:rPr>
              <a:t> </a:t>
            </a: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cs-CZ" sz="2400" dirty="0">
                <a:latin typeface="Cambria" panose="02040503050406030204" pitchFamily="18" charset="0"/>
                <a:ea typeface="Cambria" panose="02040503050406030204" pitchFamily="18" charset="0"/>
                <a:cs typeface="Times New Roman" panose="02020603050405020304" pitchFamily="18" charset="0"/>
              </a:rPr>
              <a:t>v</a:t>
            </a:r>
            <a:r>
              <a:rPr lang="en-US" sz="2400" dirty="0" err="1">
                <a:latin typeface="Cambria" panose="02040503050406030204" pitchFamily="18" charset="0"/>
                <a:ea typeface="Cambria" panose="02040503050406030204" pitchFamily="18" charset="0"/>
                <a:cs typeface="Times New Roman" panose="02020603050405020304" pitchFamily="18" charset="0"/>
              </a:rPr>
              <a:t>ariant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cs-CZ" sz="2400" dirty="0" err="1">
                <a:latin typeface="Cambria" panose="02040503050406030204" pitchFamily="18" charset="0"/>
                <a:ea typeface="Cambria" panose="02040503050406030204" pitchFamily="18" charset="0"/>
                <a:cs typeface="Times New Roman" panose="02020603050405020304" pitchFamily="18" charset="0"/>
              </a:rPr>
              <a:t>effect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cs-CZ" sz="2400" dirty="0" err="1">
                <a:latin typeface="Cambria" panose="02040503050406030204" pitchFamily="18" charset="0"/>
                <a:ea typeface="Cambria" panose="02040503050406030204" pitchFamily="18" charset="0"/>
                <a:cs typeface="Times New Roman" panose="02020603050405020304" pitchFamily="18" charset="0"/>
              </a:rPr>
              <a:t>prediction</a:t>
            </a:r>
            <a:r>
              <a:rPr lang="en-US" sz="2400" dirty="0">
                <a:latin typeface="Cambria" panose="02040503050406030204" pitchFamily="18" charset="0"/>
                <a:ea typeface="Cambria" panose="02040503050406030204" pitchFamily="18" charset="0"/>
                <a:cs typeface="Times New Roman" panose="02020603050405020304" pitchFamily="18" charset="0"/>
              </a:rPr>
              <a:t> s</a:t>
            </a:r>
            <a:r>
              <a:rPr lang="cs-CZ" sz="2400" dirty="0" err="1">
                <a:latin typeface="Cambria" panose="02040503050406030204" pitchFamily="18" charset="0"/>
                <a:ea typeface="Cambria" panose="02040503050406030204" pitchFamily="18" charset="0"/>
                <a:cs typeface="Times New Roman" panose="02020603050405020304" pitchFamily="18" charset="0"/>
              </a:rPr>
              <a:t>oftware</a:t>
            </a:r>
            <a:r>
              <a:rPr lang="cs-CZ" sz="2400" dirty="0">
                <a:latin typeface="Cambria" panose="02040503050406030204" pitchFamily="18" charset="0"/>
                <a:ea typeface="Cambria" panose="02040503050406030204" pitchFamily="18" charset="0"/>
                <a:cs typeface="Times New Roman" panose="02020603050405020304" pitchFamily="18" charset="0"/>
              </a:rPr>
              <a:t>: </a:t>
            </a:r>
            <a:r>
              <a:rPr lang="cs-CZ" sz="2400" dirty="0" err="1">
                <a:latin typeface="Cambria" panose="02040503050406030204" pitchFamily="18" charset="0"/>
                <a:ea typeface="Cambria" panose="02040503050406030204" pitchFamily="18" charset="0"/>
                <a:cs typeface="Times New Roman" panose="02020603050405020304" pitchFamily="18" charset="0"/>
              </a:rPr>
              <a:t>Alamut</a:t>
            </a:r>
            <a:r>
              <a:rPr lang="cs-CZ" sz="2400" dirty="0">
                <a:latin typeface="Cambria" panose="02040503050406030204" pitchFamily="18" charset="0"/>
                <a:ea typeface="Cambria" panose="02040503050406030204" pitchFamily="18" charset="0"/>
                <a:cs typeface="Times New Roman" panose="02020603050405020304" pitchFamily="18" charset="0"/>
              </a:rPr>
              <a:t>, </a:t>
            </a:r>
            <a:r>
              <a:rPr lang="cs-CZ" sz="2400" dirty="0" err="1">
                <a:latin typeface="Cambria" panose="02040503050406030204" pitchFamily="18" charset="0"/>
                <a:ea typeface="Cambria" panose="02040503050406030204" pitchFamily="18" charset="0"/>
                <a:cs typeface="Times New Roman" panose="02020603050405020304" pitchFamily="18" charset="0"/>
              </a:rPr>
              <a:t>VarSome</a:t>
            </a:r>
            <a:r>
              <a:rPr lang="cs-CZ"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etc</a:t>
            </a:r>
            <a:r>
              <a:rPr lang="cs-CZ" sz="2400" dirty="0">
                <a:latin typeface="Cambria" panose="02040503050406030204" pitchFamily="18" charset="0"/>
                <a:ea typeface="Cambria" panose="02040503050406030204" pitchFamily="18" charset="0"/>
                <a:cs typeface="Times New Roman" panose="02020603050405020304" pitchFamily="18" charset="0"/>
              </a:rPr>
              <a:t>.</a:t>
            </a:r>
          </a:p>
          <a:p>
            <a:r>
              <a:rPr lang="en-US" sz="2400" dirty="0">
                <a:latin typeface="Cambria" panose="02040503050406030204" pitchFamily="18" charset="0"/>
                <a:ea typeface="Cambria" panose="02040503050406030204" pitchFamily="18" charset="0"/>
                <a:cs typeface="Times New Roman" panose="02020603050405020304" pitchFamily="18" charset="0"/>
              </a:rPr>
              <a:t> </a:t>
            </a:r>
          </a:p>
          <a:p>
            <a:pPr marL="285750" indent="-285750">
              <a:buFont typeface="Arial" panose="020B0604020202020204" pitchFamily="34" charset="0"/>
              <a:buChar char="•"/>
            </a:pPr>
            <a:r>
              <a:rPr lang="cs-CZ" sz="2400" dirty="0">
                <a:latin typeface="Cambria" panose="02040503050406030204" pitchFamily="18" charset="0"/>
                <a:ea typeface="Cambria" panose="02040503050406030204" pitchFamily="18" charset="0"/>
                <a:cs typeface="Times New Roman" panose="02020603050405020304" pitchFamily="18" charset="0"/>
              </a:rPr>
              <a:t>d</a:t>
            </a:r>
            <a:r>
              <a:rPr lang="en-US" sz="2400" dirty="0" err="1">
                <a:latin typeface="Cambria" panose="02040503050406030204" pitchFamily="18" charset="0"/>
                <a:ea typeface="Cambria" panose="02040503050406030204" pitchFamily="18" charset="0"/>
                <a:cs typeface="Times New Roman" panose="02020603050405020304" pitchFamily="18" charset="0"/>
              </a:rPr>
              <a:t>isease</a:t>
            </a:r>
            <a:r>
              <a:rPr lang="en-US" sz="2400" dirty="0">
                <a:latin typeface="Cambria" panose="02040503050406030204" pitchFamily="18" charset="0"/>
                <a:ea typeface="Cambria" panose="02040503050406030204" pitchFamily="18" charset="0"/>
                <a:cs typeface="Times New Roman" panose="02020603050405020304" pitchFamily="18" charset="0"/>
              </a:rPr>
              <a:t> related variants</a:t>
            </a:r>
            <a:r>
              <a:rPr lang="cs-CZ" sz="2400" dirty="0">
                <a:latin typeface="Cambria" panose="02040503050406030204" pitchFamily="18" charset="0"/>
                <a:ea typeface="Cambria" panose="02040503050406030204" pitchFamily="18" charset="0"/>
                <a:cs typeface="Times New Roman" panose="02020603050405020304" pitchFamily="18" charset="0"/>
              </a:rPr>
              <a:t>: HGMD, OMIM</a:t>
            </a:r>
          </a:p>
        </p:txBody>
      </p:sp>
      <p:pic>
        <p:nvPicPr>
          <p:cNvPr id="5" name="Picture 4">
            <a:extLst>
              <a:ext uri="{FF2B5EF4-FFF2-40B4-BE49-F238E27FC236}">
                <a16:creationId xmlns:a16="http://schemas.microsoft.com/office/drawing/2014/main" id="{FED5457E-4E47-4E98-9986-CD9D70DA9632}"/>
              </a:ext>
            </a:extLst>
          </p:cNvPr>
          <p:cNvPicPr>
            <a:picLocks noChangeAspect="1"/>
          </p:cNvPicPr>
          <p:nvPr/>
        </p:nvPicPr>
        <p:blipFill>
          <a:blip r:embed="rId3"/>
          <a:stretch>
            <a:fillRect/>
          </a:stretch>
        </p:blipFill>
        <p:spPr>
          <a:xfrm>
            <a:off x="720436" y="1659467"/>
            <a:ext cx="3354513" cy="3877733"/>
          </a:xfrm>
          <a:prstGeom prst="rect">
            <a:avLst/>
          </a:prstGeom>
        </p:spPr>
      </p:pic>
    </p:spTree>
    <p:extLst>
      <p:ext uri="{BB962C8B-B14F-4D97-AF65-F5344CB8AC3E}">
        <p14:creationId xmlns:p14="http://schemas.microsoft.com/office/powerpoint/2010/main" val="26081355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obsah 10">
            <a:extLst>
              <a:ext uri="{FF2B5EF4-FFF2-40B4-BE49-F238E27FC236}">
                <a16:creationId xmlns:a16="http://schemas.microsoft.com/office/drawing/2014/main" id="{63745A36-18AA-4A69-9D13-9CE51391E74B}"/>
              </a:ext>
            </a:extLst>
          </p:cNvPr>
          <p:cNvSpPr>
            <a:spLocks noGrp="1"/>
          </p:cNvSpPr>
          <p:nvPr>
            <p:ph idx="1"/>
          </p:nvPr>
        </p:nvSpPr>
        <p:spPr>
          <a:xfrm>
            <a:off x="2832773" y="1547385"/>
            <a:ext cx="7321197" cy="4965338"/>
          </a:xfrm>
        </p:spPr>
        <p:txBody>
          <a:bodyPr>
            <a:noAutofit/>
          </a:bodyPr>
          <a:lstStyle/>
          <a:p>
            <a:pPr marL="90488" indent="71438">
              <a:buFont typeface="Arial" panose="020B0604020202020204" pitchFamily="34" charset="0"/>
              <a:buChar char="•"/>
            </a:pPr>
            <a:r>
              <a:rPr lang="cs-CZ" sz="2400" dirty="0" err="1">
                <a:latin typeface="Cambria" panose="02040503050406030204" pitchFamily="18" charset="0"/>
                <a:ea typeface="Cambria" panose="02040503050406030204" pitchFamily="18" charset="0"/>
              </a:rPr>
              <a:t>character</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silent</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shy</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timid</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psychically</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unstable</a:t>
            </a:r>
            <a:r>
              <a:rPr lang="cs-CZ" sz="2400" dirty="0">
                <a:latin typeface="Cambria" panose="02040503050406030204" pitchFamily="18" charset="0"/>
                <a:ea typeface="Cambria" panose="02040503050406030204" pitchFamily="18" charset="0"/>
              </a:rPr>
              <a:t>“                           </a:t>
            </a:r>
          </a:p>
          <a:p>
            <a:pPr marL="90488" indent="0">
              <a:buNone/>
            </a:pPr>
            <a:r>
              <a:rPr lang="cs-CZ" sz="2400" dirty="0">
                <a:latin typeface="Cambria" panose="02040503050406030204" pitchFamily="18" charset="0"/>
                <a:ea typeface="Cambria" panose="02040503050406030204" pitchFamily="18" charset="0"/>
              </a:rPr>
              <a:t>               </a:t>
            </a:r>
            <a:r>
              <a:rPr lang="cs-CZ" sz="2000" dirty="0" err="1">
                <a:latin typeface="Cambria" panose="02040503050406030204" pitchFamily="18" charset="0"/>
                <a:ea typeface="Cambria" panose="02040503050406030204" pitchFamily="18" charset="0"/>
              </a:rPr>
              <a:t>Suffering</a:t>
            </a:r>
            <a:r>
              <a:rPr lang="cs-CZ" sz="2000" dirty="0">
                <a:latin typeface="Cambria" panose="02040503050406030204" pitchFamily="18" charset="0"/>
                <a:ea typeface="Cambria" panose="02040503050406030204" pitchFamily="18" charset="0"/>
              </a:rPr>
              <a:t> </a:t>
            </a:r>
            <a:r>
              <a:rPr lang="cs-CZ" sz="2000" dirty="0" err="1">
                <a:latin typeface="Cambria" panose="02040503050406030204" pitchFamily="18" charset="0"/>
                <a:ea typeface="Cambria" panose="02040503050406030204" pitchFamily="18" charset="0"/>
              </a:rPr>
              <a:t>from</a:t>
            </a:r>
            <a:r>
              <a:rPr lang="cs-CZ" sz="2000" dirty="0">
                <a:latin typeface="Cambria" panose="02040503050406030204" pitchFamily="18" charset="0"/>
                <a:ea typeface="Cambria" panose="02040503050406030204" pitchFamily="18" charset="0"/>
              </a:rPr>
              <a:t> </a:t>
            </a:r>
            <a:r>
              <a:rPr lang="cs-CZ" sz="2000" dirty="0" err="1">
                <a:latin typeface="Cambria" panose="02040503050406030204" pitchFamily="18" charset="0"/>
                <a:ea typeface="Cambria" panose="02040503050406030204" pitchFamily="18" charset="0"/>
              </a:rPr>
              <a:t>depressions</a:t>
            </a:r>
            <a:r>
              <a:rPr lang="cs-CZ" sz="2000" dirty="0">
                <a:latin typeface="Cambria" panose="02040503050406030204" pitchFamily="18" charset="0"/>
                <a:ea typeface="Cambria" panose="02040503050406030204" pitchFamily="18" charset="0"/>
              </a:rPr>
              <a:t>? (</a:t>
            </a:r>
            <a:r>
              <a:rPr lang="cs-CZ" sz="2000" dirty="0" err="1">
                <a:latin typeface="Cambria" panose="02040503050406030204" pitchFamily="18" charset="0"/>
                <a:ea typeface="Cambria" panose="02040503050406030204" pitchFamily="18" charset="0"/>
              </a:rPr>
              <a:t>DeCastro</a:t>
            </a:r>
            <a:r>
              <a:rPr lang="cs-CZ" sz="2000" dirty="0">
                <a:latin typeface="Cambria" panose="02040503050406030204" pitchFamily="18" charset="0"/>
                <a:ea typeface="Cambria" panose="02040503050406030204" pitchFamily="18" charset="0"/>
              </a:rPr>
              <a:t> 2016)</a:t>
            </a:r>
          </a:p>
          <a:p>
            <a:pPr>
              <a:buFont typeface="Arial" panose="020B0604020202020204" pitchFamily="34" charset="0"/>
              <a:buChar char="•"/>
            </a:pPr>
            <a:r>
              <a:rPr lang="cs-CZ" sz="2400" dirty="0" err="1">
                <a:latin typeface="Cambria" panose="02040503050406030204" pitchFamily="18" charset="0"/>
                <a:ea typeface="Cambria" panose="02040503050406030204" pitchFamily="18" charset="0"/>
              </a:rPr>
              <a:t>prone</a:t>
            </a:r>
            <a:r>
              <a:rPr lang="cs-CZ" sz="2400" dirty="0">
                <a:latin typeface="Cambria" panose="02040503050406030204" pitchFamily="18" charset="0"/>
                <a:ea typeface="Cambria" panose="02040503050406030204" pitchFamily="18" charset="0"/>
              </a:rPr>
              <a:t> to obesity, </a:t>
            </a:r>
            <a:r>
              <a:rPr lang="cs-CZ" sz="2400" dirty="0" err="1">
                <a:latin typeface="Cambria" panose="02040503050406030204" pitchFamily="18" charset="0"/>
                <a:ea typeface="Cambria" panose="02040503050406030204" pitchFamily="18" charset="0"/>
              </a:rPr>
              <a:t>smoker</a:t>
            </a:r>
            <a:r>
              <a:rPr lang="cs-CZ" sz="2400" dirty="0">
                <a:latin typeface="Cambria" panose="02040503050406030204" pitchFamily="18" charset="0"/>
                <a:ea typeface="Cambria" panose="02040503050406030204" pitchFamily="18" charset="0"/>
              </a:rPr>
              <a:t> (&gt;20 </a:t>
            </a:r>
            <a:r>
              <a:rPr lang="cs-CZ" sz="2400" dirty="0" err="1">
                <a:latin typeface="Cambria" panose="02040503050406030204" pitchFamily="18" charset="0"/>
                <a:ea typeface="Cambria" panose="02040503050406030204" pitchFamily="18" charset="0"/>
              </a:rPr>
              <a:t>cigars</a:t>
            </a:r>
            <a:r>
              <a:rPr lang="cs-CZ" sz="2400" dirty="0">
                <a:latin typeface="Cambria" panose="02040503050406030204" pitchFamily="18" charset="0"/>
                <a:ea typeface="Cambria" panose="02040503050406030204" pitchFamily="18" charset="0"/>
              </a:rPr>
              <a:t>/</a:t>
            </a:r>
            <a:r>
              <a:rPr lang="cs-CZ" sz="2400" dirty="0" err="1">
                <a:latin typeface="Cambria" panose="02040503050406030204" pitchFamily="18" charset="0"/>
                <a:ea typeface="Cambria" panose="02040503050406030204" pitchFamily="18" charset="0"/>
              </a:rPr>
              <a:t>day</a:t>
            </a:r>
            <a:r>
              <a:rPr lang="cs-CZ" sz="2400" dirty="0">
                <a:latin typeface="Cambria" panose="02040503050406030204" pitchFamily="18" charset="0"/>
                <a:ea typeface="Cambria" panose="02040503050406030204" pitchFamily="18" charset="0"/>
              </a:rPr>
              <a:t>)</a:t>
            </a:r>
          </a:p>
          <a:p>
            <a:pPr>
              <a:buFont typeface="Arial" panose="020B0604020202020204" pitchFamily="34" charset="0"/>
              <a:buChar char="•"/>
            </a:pPr>
            <a:r>
              <a:rPr lang="cs-CZ" sz="2400" dirty="0">
                <a:latin typeface="Cambria" panose="02040503050406030204" pitchFamily="18" charset="0"/>
                <a:ea typeface="Cambria" panose="02040503050406030204" pitchFamily="18" charset="0"/>
              </a:rPr>
              <a:t>in his last </a:t>
            </a:r>
            <a:r>
              <a:rPr lang="cs-CZ" sz="2400" dirty="0" err="1">
                <a:latin typeface="Cambria" panose="02040503050406030204" pitchFamily="18" charset="0"/>
                <a:ea typeface="Cambria" panose="02040503050406030204" pitchFamily="18" charset="0"/>
              </a:rPr>
              <a:t>years</a:t>
            </a:r>
            <a:r>
              <a:rPr lang="cs-CZ" sz="2400" dirty="0">
                <a:latin typeface="Cambria" panose="02040503050406030204" pitchFamily="18" charset="0"/>
                <a:ea typeface="Cambria" panose="02040503050406030204" pitchFamily="18" charset="0"/>
              </a:rPr>
              <a:t>, he </a:t>
            </a:r>
            <a:r>
              <a:rPr lang="cs-CZ" sz="2400" dirty="0" err="1">
                <a:latin typeface="Cambria" panose="02040503050406030204" pitchFamily="18" charset="0"/>
                <a:ea typeface="Cambria" panose="02040503050406030204" pitchFamily="18" charset="0"/>
              </a:rPr>
              <a:t>was</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suffering</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from</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Bright‘s</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disease</a:t>
            </a:r>
            <a:r>
              <a:rPr lang="cs-CZ" sz="2400" dirty="0">
                <a:latin typeface="Cambria" panose="02040503050406030204" pitchFamily="18" charset="0"/>
                <a:ea typeface="Cambria" panose="02040503050406030204" pitchFamily="18" charset="0"/>
              </a:rPr>
              <a:t>“ (a </a:t>
            </a:r>
            <a:r>
              <a:rPr lang="cs-CZ" sz="2400" dirty="0" err="1">
                <a:latin typeface="Cambria" panose="02040503050406030204" pitchFamily="18" charset="0"/>
                <a:ea typeface="Cambria" panose="02040503050406030204" pitchFamily="18" charset="0"/>
              </a:rPr>
              <a:t>kidney</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disease</a:t>
            </a:r>
            <a:r>
              <a:rPr lang="cs-CZ" sz="2400" dirty="0">
                <a:latin typeface="Cambria" panose="02040503050406030204" pitchFamily="18" charset="0"/>
                <a:ea typeface="Cambria" panose="02040503050406030204" pitchFamily="18" charset="0"/>
              </a:rPr>
              <a:t> in 19th </a:t>
            </a:r>
            <a:r>
              <a:rPr lang="cs-CZ" sz="2400" dirty="0" err="1">
                <a:latin typeface="Cambria" panose="02040503050406030204" pitchFamily="18" charset="0"/>
                <a:ea typeface="Cambria" panose="02040503050406030204" pitchFamily="18" charset="0"/>
              </a:rPr>
              <a:t>century</a:t>
            </a:r>
            <a:r>
              <a:rPr lang="cs-CZ" sz="2400" dirty="0">
                <a:latin typeface="Cambria" panose="02040503050406030204" pitchFamily="18" charset="0"/>
                <a:ea typeface="Cambria" panose="02040503050406030204" pitchFamily="18" charset="0"/>
              </a:rPr>
              <a:t>)</a:t>
            </a:r>
          </a:p>
          <a:p>
            <a:pPr>
              <a:buFont typeface="Arial" panose="020B0604020202020204" pitchFamily="34" charset="0"/>
              <a:buChar char="•"/>
            </a:pPr>
            <a:r>
              <a:rPr lang="cs-CZ" sz="2400" dirty="0" err="1">
                <a:latin typeface="Cambria" panose="02040503050406030204" pitchFamily="18" charset="0"/>
                <a:ea typeface="Cambria" panose="02040503050406030204" pitchFamily="18" charset="0"/>
              </a:rPr>
              <a:t>swelling</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of</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lower</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limbs</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edema</a:t>
            </a:r>
            <a:r>
              <a:rPr lang="cs-CZ" sz="2400" dirty="0">
                <a:latin typeface="Cambria" panose="02040503050406030204" pitchFamily="18" charset="0"/>
                <a:ea typeface="Cambria" panose="02040503050406030204" pitchFamily="18" charset="0"/>
              </a:rPr>
              <a:t>)</a:t>
            </a:r>
          </a:p>
          <a:p>
            <a:pPr>
              <a:buFont typeface="Arial" panose="020B0604020202020204" pitchFamily="34" charset="0"/>
              <a:buChar char="•"/>
            </a:pPr>
            <a:r>
              <a:rPr lang="cs-CZ" sz="2400" dirty="0" err="1">
                <a:latin typeface="Cambria" panose="02040503050406030204" pitchFamily="18" charset="0"/>
                <a:ea typeface="Cambria" panose="02040503050406030204" pitchFamily="18" charset="0"/>
              </a:rPr>
              <a:t>hypertension</a:t>
            </a:r>
            <a:endParaRPr lang="cs-CZ" sz="2400" dirty="0">
              <a:latin typeface="Cambria" panose="02040503050406030204" pitchFamily="18" charset="0"/>
              <a:ea typeface="Cambria" panose="02040503050406030204" pitchFamily="18" charset="0"/>
            </a:endParaRPr>
          </a:p>
          <a:p>
            <a:pPr>
              <a:buFont typeface="Arial" panose="020B0604020202020204" pitchFamily="34" charset="0"/>
              <a:buChar char="•"/>
            </a:pPr>
            <a:r>
              <a:rPr lang="cs-CZ" sz="2400" dirty="0" err="1">
                <a:latin typeface="Cambria" panose="02040503050406030204" pitchFamily="18" charset="0"/>
                <a:ea typeface="Cambria" panose="02040503050406030204" pitchFamily="18" charset="0"/>
              </a:rPr>
              <a:t>cardiac</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hypertrophy</a:t>
            </a:r>
            <a:r>
              <a:rPr lang="cs-CZ" sz="2400" dirty="0">
                <a:latin typeface="Cambria" panose="02040503050406030204" pitchFamily="18" charset="0"/>
                <a:ea typeface="Cambria" panose="02040503050406030204" pitchFamily="18" charset="0"/>
              </a:rPr>
              <a:t> </a:t>
            </a:r>
            <a:r>
              <a:rPr lang="cs-CZ" sz="2400" dirty="0" err="1">
                <a:latin typeface="Cambria" panose="02040503050406030204" pitchFamily="18" charset="0"/>
                <a:ea typeface="Cambria" panose="02040503050406030204" pitchFamily="18" charset="0"/>
              </a:rPr>
              <a:t>proven</a:t>
            </a:r>
            <a:r>
              <a:rPr lang="cs-CZ" sz="2400" dirty="0">
                <a:latin typeface="Cambria" panose="02040503050406030204" pitchFamily="18" charset="0"/>
                <a:ea typeface="Cambria" panose="02040503050406030204" pitchFamily="18" charset="0"/>
              </a:rPr>
              <a:t> by </a:t>
            </a:r>
            <a:r>
              <a:rPr lang="cs-CZ" sz="2400" dirty="0" err="1">
                <a:latin typeface="Cambria" panose="02040503050406030204" pitchFamily="18" charset="0"/>
                <a:ea typeface="Cambria" panose="02040503050406030204" pitchFamily="18" charset="0"/>
              </a:rPr>
              <a:t>autopsy</a:t>
            </a:r>
            <a:endParaRPr lang="cs-CZ" sz="2400" dirty="0">
              <a:latin typeface="Cambria" panose="02040503050406030204" pitchFamily="18" charset="0"/>
              <a:ea typeface="Cambria" panose="02040503050406030204" pitchFamily="18" charset="0"/>
            </a:endParaRPr>
          </a:p>
        </p:txBody>
      </p:sp>
      <p:pic>
        <p:nvPicPr>
          <p:cNvPr id="12" name="Zástupný obsah 7" descr="Obsah obrázku text&#10;&#10;Popis byl vytvořen automaticky">
            <a:extLst>
              <a:ext uri="{FF2B5EF4-FFF2-40B4-BE49-F238E27FC236}">
                <a16:creationId xmlns:a16="http://schemas.microsoft.com/office/drawing/2014/main" id="{4C880DDC-078B-4C4F-92FB-CD10C1B65B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9441" y="677780"/>
            <a:ext cx="2557113" cy="402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descr="Obsah obrázku text&#10;&#10;Popis byl vytvořen automaticky">
            <a:extLst>
              <a:ext uri="{FF2B5EF4-FFF2-40B4-BE49-F238E27FC236}">
                <a16:creationId xmlns:a16="http://schemas.microsoft.com/office/drawing/2014/main" id="{4908145C-CF25-4CF9-A6D0-7D03E29C0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741841" y="1726764"/>
            <a:ext cx="4405502" cy="1924784"/>
          </a:xfrm>
          <a:prstGeom prst="rect">
            <a:avLst/>
          </a:prstGeom>
        </p:spPr>
      </p:pic>
      <p:sp>
        <p:nvSpPr>
          <p:cNvPr id="14" name="Nadpis 1">
            <a:extLst>
              <a:ext uri="{FF2B5EF4-FFF2-40B4-BE49-F238E27FC236}">
                <a16:creationId xmlns:a16="http://schemas.microsoft.com/office/drawing/2014/main" id="{940F567E-03BE-48A8-8541-540F201E1169}"/>
              </a:ext>
            </a:extLst>
          </p:cNvPr>
          <p:cNvSpPr>
            <a:spLocks noGrp="1"/>
          </p:cNvSpPr>
          <p:nvPr>
            <p:ph type="title"/>
          </p:nvPr>
        </p:nvSpPr>
        <p:spPr>
          <a:xfrm>
            <a:off x="3598843" y="345277"/>
            <a:ext cx="5984128" cy="825500"/>
          </a:xfrm>
        </p:spPr>
        <p:txBody>
          <a:bodyPr>
            <a:normAutofit/>
          </a:bodyPr>
          <a:lstStyle/>
          <a:p>
            <a:r>
              <a:rPr lang="cs-CZ" sz="3600" dirty="0" err="1">
                <a:latin typeface="Cambria" panose="02040503050406030204" pitchFamily="18" charset="0"/>
                <a:ea typeface="Cambria" panose="02040503050406030204" pitchFamily="18" charset="0"/>
              </a:rPr>
              <a:t>Mendel‘s</a:t>
            </a:r>
            <a:r>
              <a:rPr lang="cs-CZ" sz="3600" dirty="0">
                <a:latin typeface="Cambria" panose="02040503050406030204" pitchFamily="18" charset="0"/>
                <a:ea typeface="Cambria" panose="02040503050406030204" pitchFamily="18" charset="0"/>
              </a:rPr>
              <a:t> </a:t>
            </a:r>
            <a:r>
              <a:rPr lang="cs-CZ" sz="3600" dirty="0" err="1">
                <a:latin typeface="Cambria" panose="02040503050406030204" pitchFamily="18" charset="0"/>
                <a:ea typeface="Cambria" panose="02040503050406030204" pitchFamily="18" charset="0"/>
              </a:rPr>
              <a:t>medical</a:t>
            </a:r>
            <a:r>
              <a:rPr lang="cs-CZ" sz="3600" dirty="0">
                <a:latin typeface="Cambria" panose="02040503050406030204" pitchFamily="18" charset="0"/>
                <a:ea typeface="Cambria" panose="02040503050406030204" pitchFamily="18" charset="0"/>
              </a:rPr>
              <a:t> </a:t>
            </a:r>
            <a:r>
              <a:rPr lang="cs-CZ" sz="3600" dirty="0" err="1">
                <a:latin typeface="Cambria" panose="02040503050406030204" pitchFamily="18" charset="0"/>
                <a:ea typeface="Cambria" panose="02040503050406030204" pitchFamily="18" charset="0"/>
              </a:rPr>
              <a:t>condition</a:t>
            </a:r>
            <a:endParaRPr lang="cs-CZ"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BFD034B-69AF-487F-BFB3-F3F8085E0E2E}"/>
              </a:ext>
            </a:extLst>
          </p:cNvPr>
          <p:cNvSpPr txBox="1"/>
          <p:nvPr/>
        </p:nvSpPr>
        <p:spPr>
          <a:xfrm>
            <a:off x="281354" y="5010669"/>
            <a:ext cx="2260355" cy="1169551"/>
          </a:xfrm>
          <a:prstGeom prst="rect">
            <a:avLst/>
          </a:prstGeom>
          <a:noFill/>
        </p:spPr>
        <p:txBody>
          <a:bodyPr wrap="square">
            <a:spAutoFit/>
          </a:bodyPr>
          <a:lstStyle/>
          <a:p>
            <a:r>
              <a:rPr lang="cs-CZ" sz="1400" dirty="0">
                <a:latin typeface="Cambria" panose="02040503050406030204" pitchFamily="18" charset="0"/>
                <a:ea typeface="Cambria" panose="02040503050406030204" pitchFamily="18" charset="0"/>
              </a:rPr>
              <a:t>His </a:t>
            </a:r>
            <a:r>
              <a:rPr lang="cs-CZ" sz="1400" dirty="0" err="1">
                <a:latin typeface="Cambria" panose="02040503050406030204" pitchFamily="18" charset="0"/>
                <a:ea typeface="Cambria" panose="02040503050406030204" pitchFamily="18" charset="0"/>
              </a:rPr>
              <a:t>prescriptions</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include</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Digitalis</a:t>
            </a:r>
            <a:r>
              <a:rPr lang="cs-CZ" sz="1400" dirty="0">
                <a:latin typeface="Cambria" panose="02040503050406030204" pitchFamily="18" charset="0"/>
                <a:ea typeface="Cambria" panose="02040503050406030204" pitchFamily="18" charset="0"/>
              </a:rPr>
              <a:t> and </a:t>
            </a:r>
            <a:r>
              <a:rPr lang="cs-CZ" sz="1400" dirty="0" err="1">
                <a:latin typeface="Cambria" panose="02040503050406030204" pitchFamily="18" charset="0"/>
                <a:ea typeface="Cambria" panose="02040503050406030204" pitchFamily="18" charset="0"/>
              </a:rPr>
              <a:t>Cremor</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Tartari</a:t>
            </a:r>
            <a:r>
              <a:rPr lang="cs-CZ" sz="1400" dirty="0">
                <a:latin typeface="Cambria" panose="02040503050406030204" pitchFamily="18" charset="0"/>
                <a:ea typeface="Cambria" panose="02040503050406030204" pitchFamily="18" charset="0"/>
              </a:rPr>
              <a:t> (as a </a:t>
            </a:r>
            <a:r>
              <a:rPr lang="cs-CZ" sz="1400" dirty="0" err="1">
                <a:latin typeface="Cambria" panose="02040503050406030204" pitchFamily="18" charset="0"/>
                <a:ea typeface="Cambria" panose="02040503050406030204" pitchFamily="18" charset="0"/>
              </a:rPr>
              <a:t>diuretic</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Salicylate</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Morphium</a:t>
            </a:r>
            <a:r>
              <a:rPr lang="cs-CZ" sz="1400" dirty="0">
                <a:latin typeface="Cambria" panose="02040503050406030204" pitchFamily="18" charset="0"/>
                <a:ea typeface="Cambria" panose="02040503050406030204" pitchFamily="18" charset="0"/>
              </a:rPr>
              <a:t>, Chinin, </a:t>
            </a:r>
            <a:r>
              <a:rPr lang="cs-CZ" sz="1400" dirty="0" err="1">
                <a:latin typeface="Cambria" panose="02040503050406030204" pitchFamily="18" charset="0"/>
                <a:ea typeface="Cambria" panose="02040503050406030204" pitchFamily="18" charset="0"/>
              </a:rPr>
              <a:t>Potassium</a:t>
            </a:r>
            <a:endParaRPr lang="cs-CZ"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437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84671176-BFCE-4AA2-9929-9F68389445AD}"/>
              </a:ext>
            </a:extLst>
          </p:cNvPr>
          <p:cNvSpPr/>
          <p:nvPr/>
        </p:nvSpPr>
        <p:spPr>
          <a:xfrm>
            <a:off x="146304" y="498745"/>
            <a:ext cx="10363199" cy="641971"/>
          </a:xfrm>
          <a:prstGeom prst="rect">
            <a:avLst/>
          </a:prstGeom>
        </p:spPr>
        <p:txBody>
          <a:bodyPr wrap="square">
            <a:spAutoFit/>
          </a:bodyPr>
          <a:lstStyle/>
          <a:p>
            <a:pPr algn="ctr">
              <a:lnSpc>
                <a:spcPct val="107000"/>
              </a:lnSpc>
              <a:spcAft>
                <a:spcPts val="800"/>
              </a:spcAft>
            </a:pPr>
            <a:r>
              <a:rPr lang="en-US" sz="3600">
                <a:solidFill>
                  <a:srgbClr val="C00000"/>
                </a:solidFill>
                <a:latin typeface="Cambria" panose="02040503050406030204" pitchFamily="18" charset="0"/>
                <a:ea typeface="Cambria" panose="02040503050406030204" pitchFamily="18" charset="0"/>
              </a:rPr>
              <a:t>A</a:t>
            </a:r>
            <a:r>
              <a:rPr lang="cs-CZ" sz="3600">
                <a:solidFill>
                  <a:srgbClr val="C00000"/>
                </a:solidFill>
                <a:latin typeface="Cambria" panose="02040503050406030204" pitchFamily="18" charset="0"/>
                <a:ea typeface="Cambria" panose="02040503050406030204" pitchFamily="18" charset="0"/>
              </a:rPr>
              <a:t>utozomálně dominantní dědičnost</a:t>
            </a:r>
            <a:endParaRPr lang="cs-CZ" sz="3600"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199E2A6-4CCD-4EEE-9CFD-723150F7C102}"/>
              </a:ext>
            </a:extLst>
          </p:cNvPr>
          <p:cNvPicPr>
            <a:picLocks noChangeAspect="1"/>
          </p:cNvPicPr>
          <p:nvPr/>
        </p:nvPicPr>
        <p:blipFill>
          <a:blip r:embed="rId3"/>
          <a:stretch>
            <a:fillRect/>
          </a:stretch>
        </p:blipFill>
        <p:spPr>
          <a:xfrm>
            <a:off x="9692461" y="554358"/>
            <a:ext cx="2128353" cy="2357136"/>
          </a:xfrm>
          <a:prstGeom prst="rect">
            <a:avLst/>
          </a:prstGeom>
        </p:spPr>
      </p:pic>
      <p:sp>
        <p:nvSpPr>
          <p:cNvPr id="10" name="Obdélník 5">
            <a:extLst>
              <a:ext uri="{FF2B5EF4-FFF2-40B4-BE49-F238E27FC236}">
                <a16:creationId xmlns:a16="http://schemas.microsoft.com/office/drawing/2014/main" id="{2E58789B-D709-4E15-9749-0F37AF4AE287}"/>
              </a:ext>
            </a:extLst>
          </p:cNvPr>
          <p:cNvSpPr/>
          <p:nvPr/>
        </p:nvSpPr>
        <p:spPr>
          <a:xfrm>
            <a:off x="510073" y="2019919"/>
            <a:ext cx="11171854" cy="2898807"/>
          </a:xfrm>
          <a:prstGeom prst="rect">
            <a:avLst/>
          </a:prstGeom>
        </p:spPr>
        <p:txBody>
          <a:bodyPr wrap="square">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spcAft>
                <a:spcPts val="800"/>
              </a:spcAft>
              <a:buFont typeface="Arial" panose="020B0604020202020204" pitchFamily="34" charset="0"/>
              <a:buChar char="•"/>
            </a:pPr>
            <a:r>
              <a:rPr lang="en-US" sz="24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KCNJ2</a:t>
            </a:r>
            <a:r>
              <a:rPr lang="cs-CZ" sz="24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cs-CZ" sz="2400" b="1" u="sng" dirty="0">
                <a:solidFill>
                  <a:srgbClr val="C00000"/>
                </a:solidFill>
                <a:latin typeface="Cambria" panose="02040503050406030204" pitchFamily="18" charset="0"/>
                <a:ea typeface="Cambria" panose="02040503050406030204" pitchFamily="18" charset="0"/>
                <a:cs typeface="Calibri" panose="020F0502020204030204" pitchFamily="34" charset="0"/>
              </a:rPr>
              <a:t>gene</a:t>
            </a:r>
            <a:r>
              <a:rPr lang="cs-CZ" sz="24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cs-CZ" sz="2400" b="1" i="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cs-CZ" sz="2400" dirty="0">
                <a:latin typeface="Cambria" panose="02040503050406030204" pitchFamily="18" charset="0"/>
                <a:ea typeface="Cambria" panose="02040503050406030204" pitchFamily="18" charset="0"/>
                <a:cs typeface="Calibri" panose="020F0502020204030204" pitchFamily="34" charset="0"/>
              </a:rPr>
              <a:t>c.</a:t>
            </a:r>
            <a:r>
              <a:rPr lang="en-US" sz="2400" dirty="0">
                <a:latin typeface="Cambria" panose="02040503050406030204" pitchFamily="18" charset="0"/>
                <a:ea typeface="Cambria" panose="02040503050406030204" pitchFamily="18" charset="0"/>
                <a:cs typeface="Calibri" panose="020F0502020204030204" pitchFamily="34" charset="0"/>
              </a:rPr>
              <a:t>431G&gt;C</a:t>
            </a:r>
            <a:r>
              <a:rPr lang="cs-CZ" sz="2400" dirty="0">
                <a:latin typeface="Cambria" panose="02040503050406030204" pitchFamily="18" charset="0"/>
                <a:ea typeface="Cambria" panose="02040503050406030204" pitchFamily="18" charset="0"/>
                <a:cs typeface="Calibri" panose="020F0502020204030204" pitchFamily="34" charset="0"/>
              </a:rPr>
              <a:t>; p.(</a:t>
            </a:r>
            <a:r>
              <a:rPr lang="en-US" sz="2400" dirty="0">
                <a:latin typeface="Cambria" panose="02040503050406030204" pitchFamily="18" charset="0"/>
                <a:ea typeface="Cambria" panose="02040503050406030204" pitchFamily="18" charset="0"/>
                <a:cs typeface="Calibri" panose="020F0502020204030204" pitchFamily="34" charset="0"/>
              </a:rPr>
              <a:t>G144A</a:t>
            </a:r>
            <a:r>
              <a:rPr lang="cs-CZ" sz="2400" dirty="0">
                <a:latin typeface="Cambria" panose="02040503050406030204" pitchFamily="18" charset="0"/>
                <a:ea typeface="Cambria" panose="02040503050406030204" pitchFamily="18" charset="0"/>
                <a:cs typeface="Calibri" panose="020F0502020204030204" pitchFamily="34" charset="0"/>
              </a:rPr>
              <a:t>): NM_000</a:t>
            </a:r>
            <a:r>
              <a:rPr lang="en-US" sz="2400" dirty="0">
                <a:latin typeface="Cambria" panose="02040503050406030204" pitchFamily="18" charset="0"/>
                <a:ea typeface="Cambria" panose="02040503050406030204" pitchFamily="18" charset="0"/>
                <a:cs typeface="Calibri" panose="020F0502020204030204" pitchFamily="34" charset="0"/>
              </a:rPr>
              <a:t>891.3</a:t>
            </a:r>
          </a:p>
          <a:p>
            <a:pPr marL="342900" indent="-342900" algn="just">
              <a:spcAft>
                <a:spcPts val="800"/>
              </a:spcAft>
              <a:buFontTx/>
              <a:buChar char="-"/>
            </a:pPr>
            <a:r>
              <a:rPr lang="cs-CZ" sz="2400" dirty="0">
                <a:latin typeface="Cambria" panose="02040503050406030204" pitchFamily="18" charset="0"/>
                <a:ea typeface="Cambria" panose="02040503050406030204" pitchFamily="18" charset="0"/>
                <a:cs typeface="Calibri" panose="020F0502020204030204" pitchFamily="34" charset="0"/>
              </a:rPr>
              <a:t>h</a:t>
            </a:r>
            <a:r>
              <a:rPr lang="en-US" sz="2400" dirty="0" err="1">
                <a:latin typeface="Cambria" panose="02040503050406030204" pitchFamily="18" charset="0"/>
                <a:ea typeface="Cambria" panose="02040503050406030204" pitchFamily="18" charset="0"/>
                <a:cs typeface="Calibri" panose="020F0502020204030204" pitchFamily="34" charset="0"/>
              </a:rPr>
              <a:t>eterozygous</a:t>
            </a:r>
            <a:r>
              <a:rPr lang="cs-CZ" sz="2400" dirty="0">
                <a:latin typeface="Cambria" panose="02040503050406030204" pitchFamily="18" charset="0"/>
                <a:ea typeface="Cambria" panose="02040503050406030204" pitchFamily="18" charset="0"/>
                <a:cs typeface="Calibri" panose="020F0502020204030204" pitchFamily="34" charset="0"/>
              </a:rPr>
              <a:t> </a:t>
            </a:r>
            <a:r>
              <a:rPr lang="en-US" sz="2400" dirty="0">
                <a:latin typeface="Cambria" panose="02040503050406030204" pitchFamily="18" charset="0"/>
                <a:ea typeface="Cambria" panose="02040503050406030204" pitchFamily="18" charset="0"/>
                <a:cs typeface="Calibri" panose="020F0502020204030204" pitchFamily="34" charset="0"/>
              </a:rPr>
              <a:t>state</a:t>
            </a:r>
            <a:endParaRPr lang="cs-CZ" sz="2400" dirty="0">
              <a:latin typeface="Cambria" panose="02040503050406030204" pitchFamily="18" charset="0"/>
              <a:ea typeface="Cambria" panose="02040503050406030204" pitchFamily="18" charset="0"/>
              <a:cs typeface="Calibri" panose="020F0502020204030204" pitchFamily="34" charset="0"/>
            </a:endParaRPr>
          </a:p>
          <a:p>
            <a:pPr marL="342900" indent="-342900" algn="just">
              <a:lnSpc>
                <a:spcPct val="107000"/>
              </a:lnSpc>
              <a:spcAft>
                <a:spcPts val="800"/>
              </a:spcAft>
              <a:buFontTx/>
              <a:buChar char="-"/>
            </a:pPr>
            <a:r>
              <a:rPr lang="cs-CZ" sz="2400" dirty="0" err="1">
                <a:latin typeface="Cambria" panose="02040503050406030204" pitchFamily="18" charset="0"/>
                <a:ea typeface="Cambria" panose="02040503050406030204" pitchFamily="18" charset="0"/>
                <a:cs typeface="Calibri" panose="020F0502020204030204" pitchFamily="34" charset="0"/>
              </a:rPr>
              <a:t>disease-causing</a:t>
            </a:r>
            <a:r>
              <a:rPr lang="cs-CZ" sz="2400" dirty="0">
                <a:latin typeface="Cambria" panose="02040503050406030204" pitchFamily="18" charset="0"/>
                <a:ea typeface="Cambria" panose="02040503050406030204" pitchFamily="18" charset="0"/>
                <a:cs typeface="Calibri" panose="020F0502020204030204" pitchFamily="34" charset="0"/>
              </a:rPr>
              <a:t> </a:t>
            </a:r>
            <a:r>
              <a:rPr lang="en-US" sz="2400" dirty="0">
                <a:latin typeface="Cambria" panose="02040503050406030204" pitchFamily="18" charset="0"/>
                <a:ea typeface="Cambria" panose="02040503050406030204" pitchFamily="18" charset="0"/>
                <a:cs typeface="Calibri" panose="020F0502020204030204" pitchFamily="34" charset="0"/>
              </a:rPr>
              <a:t>variant</a:t>
            </a:r>
            <a:r>
              <a:rPr lang="cs-CZ" sz="2400" dirty="0">
                <a:latin typeface="Cambria" panose="02040503050406030204" pitchFamily="18" charset="0"/>
                <a:ea typeface="Cambria" panose="02040503050406030204" pitchFamily="18" charset="0"/>
                <a:cs typeface="Calibri" panose="020F0502020204030204" pitchFamily="34" charset="0"/>
              </a:rPr>
              <a:t> </a:t>
            </a:r>
            <a:r>
              <a:rPr lang="en-US" sz="2400" dirty="0">
                <a:latin typeface="Cambria" panose="02040503050406030204" pitchFamily="18" charset="0"/>
                <a:ea typeface="Cambria" panose="02040503050406030204" pitchFamily="18" charset="0"/>
                <a:cs typeface="Calibri" panose="020F0502020204030204" pitchFamily="34" charset="0"/>
              </a:rPr>
              <a:t>associated with </a:t>
            </a:r>
            <a:r>
              <a:rPr lang="cs-CZ" sz="2400" b="0" i="0" dirty="0">
                <a:solidFill>
                  <a:srgbClr val="000000"/>
                </a:solidFill>
                <a:effectLst/>
                <a:latin typeface="Cambria" panose="02040503050406030204" pitchFamily="18" charset="0"/>
                <a:ea typeface="Cambria" panose="02040503050406030204" pitchFamily="18" charset="0"/>
              </a:rPr>
              <a:t>Andersen-</a:t>
            </a:r>
            <a:r>
              <a:rPr lang="cs-CZ" sz="2400" b="0" i="0" dirty="0" err="1">
                <a:solidFill>
                  <a:srgbClr val="000000"/>
                </a:solidFill>
                <a:effectLst/>
                <a:latin typeface="Cambria" panose="02040503050406030204" pitchFamily="18" charset="0"/>
                <a:ea typeface="Cambria" panose="02040503050406030204" pitchFamily="18" charset="0"/>
              </a:rPr>
              <a:t>Tawil</a:t>
            </a:r>
            <a:r>
              <a:rPr lang="cs-CZ" sz="2400" b="0" i="0" dirty="0">
                <a:solidFill>
                  <a:srgbClr val="000000"/>
                </a:solidFill>
                <a:effectLst/>
                <a:latin typeface="Cambria" panose="02040503050406030204" pitchFamily="18" charset="0"/>
                <a:ea typeface="Cambria" panose="02040503050406030204" pitchFamily="18" charset="0"/>
              </a:rPr>
              <a:t> syndrome</a:t>
            </a:r>
            <a:endParaRPr lang="cs-CZ" sz="2400" dirty="0">
              <a:latin typeface="Cambria" panose="02040503050406030204" pitchFamily="18" charset="0"/>
              <a:ea typeface="Cambria" panose="02040503050406030204" pitchFamily="18" charset="0"/>
              <a:cs typeface="Calibri" panose="020F0502020204030204" pitchFamily="34" charset="0"/>
            </a:endParaRPr>
          </a:p>
          <a:p>
            <a:pPr marL="342900" indent="-342900" algn="just">
              <a:lnSpc>
                <a:spcPct val="107000"/>
              </a:lnSpc>
              <a:spcAft>
                <a:spcPts val="800"/>
              </a:spcAft>
              <a:buFontTx/>
              <a:buChar char="-"/>
            </a:pPr>
            <a:r>
              <a:rPr lang="cs-CZ" sz="2400" dirty="0">
                <a:solidFill>
                  <a:srgbClr val="1C1D1E"/>
                </a:solidFill>
                <a:latin typeface="Cambria" panose="02040503050406030204" pitchFamily="18" charset="0"/>
                <a:ea typeface="Cambria" panose="02040503050406030204" pitchFamily="18" charset="0"/>
              </a:rPr>
              <a:t>v</a:t>
            </a:r>
            <a:r>
              <a:rPr lang="en-US" sz="2400" b="0" i="0" dirty="0" err="1">
                <a:solidFill>
                  <a:srgbClr val="1C1D1E"/>
                </a:solidFill>
                <a:effectLst/>
                <a:latin typeface="Cambria" panose="02040503050406030204" pitchFamily="18" charset="0"/>
                <a:ea typeface="Cambria" panose="02040503050406030204" pitchFamily="18" charset="0"/>
              </a:rPr>
              <a:t>arying</a:t>
            </a:r>
            <a:r>
              <a:rPr lang="en-US" sz="2400" b="0" i="0" dirty="0">
                <a:solidFill>
                  <a:srgbClr val="1C1D1E"/>
                </a:solidFill>
                <a:effectLst/>
                <a:latin typeface="Cambria" panose="02040503050406030204" pitchFamily="18" charset="0"/>
                <a:ea typeface="Cambria" panose="02040503050406030204" pitchFamily="18" charset="0"/>
              </a:rPr>
              <a:t> degrees of cardiac and muscle involvement</a:t>
            </a:r>
            <a:r>
              <a:rPr lang="cs-CZ" sz="2400" b="0" i="0" dirty="0">
                <a:solidFill>
                  <a:srgbClr val="1C1D1E"/>
                </a:solidFill>
                <a:effectLst/>
                <a:latin typeface="Cambria" panose="02040503050406030204" pitchFamily="18" charset="0"/>
                <a:ea typeface="Cambria" panose="02040503050406030204" pitchFamily="18" charset="0"/>
              </a:rPr>
              <a:t>, </a:t>
            </a:r>
            <a:r>
              <a:rPr lang="cs-CZ" sz="2400" b="0" i="0" dirty="0" err="1">
                <a:solidFill>
                  <a:srgbClr val="1C1D1E"/>
                </a:solidFill>
                <a:effectLst/>
                <a:latin typeface="Cambria" panose="02040503050406030204" pitchFamily="18" charset="0"/>
                <a:ea typeface="Cambria" panose="02040503050406030204" pitchFamily="18" charset="0"/>
              </a:rPr>
              <a:t>variable</a:t>
            </a:r>
            <a:r>
              <a:rPr lang="cs-CZ" sz="2400" b="0" i="0" dirty="0">
                <a:solidFill>
                  <a:srgbClr val="1C1D1E"/>
                </a:solidFill>
                <a:effectLst/>
                <a:latin typeface="Cambria" panose="02040503050406030204" pitchFamily="18" charset="0"/>
                <a:ea typeface="Cambria" panose="02040503050406030204" pitchFamily="18" charset="0"/>
              </a:rPr>
              <a:t> </a:t>
            </a:r>
            <a:r>
              <a:rPr lang="cs-CZ" sz="2400" b="0" i="0" dirty="0" err="1">
                <a:solidFill>
                  <a:srgbClr val="1C1D1E"/>
                </a:solidFill>
                <a:effectLst/>
                <a:latin typeface="Cambria" panose="02040503050406030204" pitchFamily="18" charset="0"/>
                <a:ea typeface="Cambria" panose="02040503050406030204" pitchFamily="18" charset="0"/>
              </a:rPr>
              <a:t>phenotype</a:t>
            </a:r>
            <a:r>
              <a:rPr lang="cs-CZ" sz="2400" b="0" i="0" dirty="0">
                <a:solidFill>
                  <a:srgbClr val="1C1D1E"/>
                </a:solidFill>
                <a:effectLst/>
                <a:latin typeface="Cambria" panose="02040503050406030204" pitchFamily="18" charset="0"/>
                <a:ea typeface="Cambria" panose="02040503050406030204" pitchFamily="18" charset="0"/>
              </a:rPr>
              <a:t> </a:t>
            </a:r>
          </a:p>
          <a:p>
            <a:pPr algn="just">
              <a:lnSpc>
                <a:spcPct val="107000"/>
              </a:lnSpc>
              <a:spcAft>
                <a:spcPts val="800"/>
              </a:spcAft>
            </a:pPr>
            <a:r>
              <a:rPr lang="cs-CZ" sz="2400" dirty="0">
                <a:solidFill>
                  <a:srgbClr val="1C1D1E"/>
                </a:solidFill>
                <a:latin typeface="Cambria" panose="02040503050406030204" pitchFamily="18" charset="0"/>
                <a:ea typeface="Cambria" panose="02040503050406030204" pitchFamily="18" charset="0"/>
              </a:rPr>
              <a:t>    (</a:t>
            </a:r>
            <a:r>
              <a:rPr lang="en-US" sz="2400" b="0" i="0" dirty="0">
                <a:solidFill>
                  <a:srgbClr val="1C1D1E"/>
                </a:solidFill>
                <a:effectLst/>
                <a:latin typeface="Cambria" panose="02040503050406030204" pitchFamily="18" charset="0"/>
                <a:ea typeface="Cambria" panose="02040503050406030204" pitchFamily="18" charset="0"/>
              </a:rPr>
              <a:t>cardiac arrhythmia</a:t>
            </a:r>
            <a:r>
              <a:rPr lang="cs-CZ" sz="2400" b="0" i="0" dirty="0">
                <a:solidFill>
                  <a:srgbClr val="1C1D1E"/>
                </a:solidFill>
                <a:effectLst/>
                <a:latin typeface="Cambria" panose="02040503050406030204" pitchFamily="18" charset="0"/>
                <a:ea typeface="Cambria" panose="02040503050406030204" pitchFamily="18" charset="0"/>
              </a:rPr>
              <a:t>, long QT syndrome)</a:t>
            </a:r>
            <a:endParaRPr lang="en-US" sz="2400" dirty="0">
              <a:latin typeface="Cambria" panose="02040503050406030204" pitchFamily="18" charset="0"/>
              <a:ea typeface="Cambria" panose="02040503050406030204" pitchFamily="18" charset="0"/>
              <a:cs typeface="Calibri" panose="020F0502020204030204" pitchFamily="34" charset="0"/>
            </a:endParaRPr>
          </a:p>
          <a:p>
            <a:pPr algn="just"/>
            <a:r>
              <a:rPr lang="cs-CZ" sz="2000" i="1" dirty="0">
                <a:latin typeface="Cambria" panose="02040503050406030204" pitchFamily="18" charset="0"/>
                <a:ea typeface="Cambria" panose="02040503050406030204" pitchFamily="18" charset="0"/>
                <a:cs typeface="Calibri" panose="020F0502020204030204" pitchFamily="34" charset="0"/>
              </a:rPr>
              <a:t>                            </a:t>
            </a:r>
            <a:r>
              <a:rPr lang="en-US" sz="2000" i="1" dirty="0">
                <a:latin typeface="Cambria" panose="02040503050406030204" pitchFamily="18" charset="0"/>
                <a:ea typeface="Cambria" panose="02040503050406030204" pitchFamily="18" charset="0"/>
                <a:cs typeface="Calibri" panose="020F0502020204030204" pitchFamily="34" charset="0"/>
              </a:rPr>
              <a:t>(</a:t>
            </a:r>
            <a:r>
              <a:rPr lang="en-US" sz="2000" i="1" dirty="0" err="1">
                <a:latin typeface="Cambria" panose="02040503050406030204" pitchFamily="18" charset="0"/>
                <a:ea typeface="Cambria" panose="02040503050406030204" pitchFamily="18" charset="0"/>
                <a:cs typeface="Calibri" panose="020F0502020204030204" pitchFamily="34" charset="0"/>
              </a:rPr>
              <a:t>Ballester</a:t>
            </a:r>
            <a:r>
              <a:rPr lang="en-US" sz="2000" i="1" dirty="0">
                <a:latin typeface="Cambria" panose="02040503050406030204" pitchFamily="18" charset="0"/>
                <a:ea typeface="Cambria" panose="02040503050406030204" pitchFamily="18" charset="0"/>
                <a:cs typeface="Calibri" panose="020F0502020204030204" pitchFamily="34" charset="0"/>
              </a:rPr>
              <a:t> LY</a:t>
            </a:r>
            <a:r>
              <a:rPr lang="cs-CZ" sz="2000" i="1" dirty="0">
                <a:latin typeface="Cambria" panose="02040503050406030204" pitchFamily="18" charset="0"/>
                <a:ea typeface="Cambria" panose="02040503050406030204" pitchFamily="18" charset="0"/>
                <a:cs typeface="Calibri" panose="020F0502020204030204" pitchFamily="34" charset="0"/>
              </a:rPr>
              <a:t> </a:t>
            </a:r>
            <a:r>
              <a:rPr lang="en-US" sz="2000" i="1" dirty="0">
                <a:latin typeface="Cambria" panose="02040503050406030204" pitchFamily="18" charset="0"/>
                <a:ea typeface="Cambria" panose="02040503050406030204" pitchFamily="18" charset="0"/>
                <a:cs typeface="Calibri" panose="020F0502020204030204" pitchFamily="34" charset="0"/>
              </a:rPr>
              <a:t>et al. 2006,</a:t>
            </a:r>
            <a:r>
              <a:rPr lang="cs-CZ" sz="2000" i="1" dirty="0">
                <a:latin typeface="Cambria" panose="02040503050406030204" pitchFamily="18" charset="0"/>
                <a:ea typeface="Cambria" panose="02040503050406030204" pitchFamily="18" charset="0"/>
                <a:cs typeface="Calibri" panose="020F0502020204030204" pitchFamily="34" charset="0"/>
              </a:rPr>
              <a:t> </a:t>
            </a:r>
            <a:r>
              <a:rPr lang="en-US" sz="2000" i="1" dirty="0">
                <a:solidFill>
                  <a:srgbClr val="000000"/>
                </a:solidFill>
                <a:latin typeface="Cambria" panose="02040503050406030204" pitchFamily="18" charset="0"/>
                <a:ea typeface="Cambria" panose="02040503050406030204" pitchFamily="18" charset="0"/>
              </a:rPr>
              <a:t>Hum </a:t>
            </a:r>
            <a:r>
              <a:rPr lang="en-US" sz="2000" i="1" dirty="0" err="1">
                <a:solidFill>
                  <a:srgbClr val="000000"/>
                </a:solidFill>
                <a:latin typeface="Cambria" panose="02040503050406030204" pitchFamily="18" charset="0"/>
                <a:ea typeface="Cambria" panose="02040503050406030204" pitchFamily="18" charset="0"/>
              </a:rPr>
              <a:t>Mutat</a:t>
            </a:r>
            <a:r>
              <a:rPr lang="en-US" sz="2000" i="1" dirty="0">
                <a:solidFill>
                  <a:srgbClr val="000000"/>
                </a:solidFill>
                <a:latin typeface="Cambria" panose="02040503050406030204" pitchFamily="18" charset="0"/>
                <a:ea typeface="Cambria" panose="02040503050406030204" pitchFamily="18" charset="0"/>
              </a:rPr>
              <a:t>)</a:t>
            </a:r>
            <a:endParaRPr lang="cs-CZ" sz="2000" i="1" dirty="0">
              <a:solidFill>
                <a:srgbClr val="000000"/>
              </a:solidFill>
              <a:latin typeface="Cambria" panose="02040503050406030204" pitchFamily="18" charset="0"/>
              <a:ea typeface="Cambria" panose="02040503050406030204" pitchFamily="18" charset="0"/>
            </a:endParaRPr>
          </a:p>
        </p:txBody>
      </p:sp>
      <p:pic>
        <p:nvPicPr>
          <p:cNvPr id="11" name="Picture 2" descr="https://my.clevelandclinic.org/-/scassets/206c0515c707498d81cfeb2f5a71981b.ashx">
            <a:extLst>
              <a:ext uri="{FF2B5EF4-FFF2-40B4-BE49-F238E27FC236}">
                <a16:creationId xmlns:a16="http://schemas.microsoft.com/office/drawing/2014/main" id="{F0925C25-373D-445D-8FF6-D4228B593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0974" y="4377055"/>
            <a:ext cx="5142251" cy="23568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
            <a:extLst>
              <a:ext uri="{FF2B5EF4-FFF2-40B4-BE49-F238E27FC236}">
                <a16:creationId xmlns:a16="http://schemas.microsoft.com/office/drawing/2014/main" id="{009D7685-C55E-49EE-9B6D-9B0698702B48}"/>
              </a:ext>
            </a:extLst>
          </p:cNvPr>
          <p:cNvSpPr txBox="1"/>
          <p:nvPr/>
        </p:nvSpPr>
        <p:spPr>
          <a:xfrm>
            <a:off x="6437697" y="6579212"/>
            <a:ext cx="5539800" cy="276999"/>
          </a:xfrm>
          <a:prstGeom prst="rect">
            <a:avLst/>
          </a:prstGeom>
          <a:noFill/>
        </p:spPr>
        <p:txBody>
          <a:bodyPr wrap="square" rtlCol="0">
            <a:spAutoFit/>
          </a:bodyPr>
          <a:lstStyle/>
          <a:p>
            <a:r>
              <a:rPr lang="cs-CZ" sz="1200" dirty="0">
                <a:latin typeface="Cambria" panose="02040503050406030204" pitchFamily="18" charset="0"/>
                <a:ea typeface="Cambria" panose="02040503050406030204" pitchFamily="18" charset="0"/>
              </a:rPr>
              <a:t>https://my.clevelandclinic.org/health/diseases/17183-long-q-t-syndrome-lqts</a:t>
            </a:r>
          </a:p>
        </p:txBody>
      </p:sp>
    </p:spTree>
    <p:extLst>
      <p:ext uri="{BB962C8B-B14F-4D97-AF65-F5344CB8AC3E}">
        <p14:creationId xmlns:p14="http://schemas.microsoft.com/office/powerpoint/2010/main" val="12357078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FA9CAE-2C59-43F0-ADD7-01C66E24822C}"/>
              </a:ext>
            </a:extLst>
          </p:cNvPr>
          <p:cNvSpPr txBox="1"/>
          <p:nvPr/>
        </p:nvSpPr>
        <p:spPr>
          <a:xfrm>
            <a:off x="4270440" y="273570"/>
            <a:ext cx="5012931" cy="523220"/>
          </a:xfrm>
          <a:prstGeom prst="rect">
            <a:avLst/>
          </a:prstGeom>
          <a:noFill/>
        </p:spPr>
        <p:txBody>
          <a:bodyPr wrap="square" rtlCol="0">
            <a:spAutoFit/>
          </a:bodyPr>
          <a:lstStyle/>
          <a:p>
            <a:r>
              <a:rPr lang="cs-CZ" sz="2800" b="1" dirty="0"/>
              <a:t>ABO </a:t>
            </a:r>
            <a:r>
              <a:rPr lang="cs-CZ" sz="2800" b="1" dirty="0" err="1"/>
              <a:t>Blood</a:t>
            </a:r>
            <a:r>
              <a:rPr lang="cs-CZ" sz="2800" b="1" dirty="0"/>
              <a:t> Group </a:t>
            </a:r>
            <a:r>
              <a:rPr lang="cs-CZ" sz="2800" b="1" dirty="0" err="1"/>
              <a:t>System</a:t>
            </a:r>
            <a:endParaRPr lang="cs-CZ" sz="2800" b="1" dirty="0"/>
          </a:p>
        </p:txBody>
      </p:sp>
      <p:sp>
        <p:nvSpPr>
          <p:cNvPr id="3" name="TextBox 2">
            <a:extLst>
              <a:ext uri="{FF2B5EF4-FFF2-40B4-BE49-F238E27FC236}">
                <a16:creationId xmlns:a16="http://schemas.microsoft.com/office/drawing/2014/main" id="{53C2CC0F-FBA1-48EA-ACAE-2DEA873FC985}"/>
              </a:ext>
            </a:extLst>
          </p:cNvPr>
          <p:cNvSpPr txBox="1"/>
          <p:nvPr/>
        </p:nvSpPr>
        <p:spPr>
          <a:xfrm>
            <a:off x="785908" y="779811"/>
            <a:ext cx="11137392" cy="1077218"/>
          </a:xfrm>
          <a:prstGeom prst="rect">
            <a:avLst/>
          </a:prstGeom>
          <a:noFill/>
        </p:spPr>
        <p:txBody>
          <a:bodyPr wrap="square" rtlCol="0">
            <a:spAutoFit/>
          </a:bodyPr>
          <a:lstStyle/>
          <a:p>
            <a:pPr marL="285750" indent="-285750">
              <a:buFont typeface="Arial" panose="020B0604020202020204" pitchFamily="34" charset="0"/>
              <a:buChar char="•"/>
            </a:pPr>
            <a:r>
              <a:rPr lang="cs-CZ" sz="1600" b="1" i="1" dirty="0">
                <a:solidFill>
                  <a:srgbClr val="000000"/>
                </a:solidFill>
                <a:effectLst/>
              </a:rPr>
              <a:t>ABO</a:t>
            </a:r>
            <a:r>
              <a:rPr lang="cs-CZ" sz="1600" b="1" i="0" dirty="0">
                <a:solidFill>
                  <a:srgbClr val="000000"/>
                </a:solidFill>
                <a:effectLst/>
              </a:rPr>
              <a:t> gene (9q34.2) </a:t>
            </a:r>
            <a:r>
              <a:rPr lang="cs-CZ" sz="1600" i="0" dirty="0">
                <a:solidFill>
                  <a:srgbClr val="000000"/>
                </a:solidFill>
                <a:effectLst/>
              </a:rPr>
              <a:t>– 7 </a:t>
            </a:r>
            <a:r>
              <a:rPr lang="cs-CZ" sz="1600" i="0" dirty="0" err="1">
                <a:solidFill>
                  <a:srgbClr val="000000"/>
                </a:solidFill>
                <a:effectLst/>
              </a:rPr>
              <a:t>exons</a:t>
            </a:r>
            <a:endParaRPr lang="cs-CZ" sz="1600" i="0" dirty="0">
              <a:solidFill>
                <a:srgbClr val="000000"/>
              </a:solidFill>
              <a:effectLst/>
            </a:endParaRPr>
          </a:p>
          <a:p>
            <a:pPr marL="285750" indent="-285750">
              <a:buFont typeface="Arial" panose="020B0604020202020204" pitchFamily="34" charset="0"/>
              <a:buChar char="•"/>
            </a:pPr>
            <a:r>
              <a:rPr lang="cs-CZ" sz="1600" b="1" i="0" dirty="0">
                <a:solidFill>
                  <a:srgbClr val="C00000"/>
                </a:solidFill>
                <a:effectLst/>
              </a:rPr>
              <a:t>O </a:t>
            </a:r>
            <a:r>
              <a:rPr lang="cs-CZ" sz="1600" b="1" i="0" dirty="0">
                <a:solidFill>
                  <a:srgbClr val="000000"/>
                </a:solidFill>
                <a:effectLst/>
              </a:rPr>
              <a:t>PHENOTYPE - </a:t>
            </a:r>
            <a:r>
              <a:rPr lang="cs-CZ" sz="1600" i="0" dirty="0">
                <a:solidFill>
                  <a:srgbClr val="000000"/>
                </a:solidFill>
                <a:effectLst/>
              </a:rPr>
              <a:t>d</a:t>
            </a:r>
            <a:r>
              <a:rPr lang="en-US" sz="1600" b="0" i="0" dirty="0" err="1">
                <a:solidFill>
                  <a:srgbClr val="000000"/>
                </a:solidFill>
                <a:effectLst/>
              </a:rPr>
              <a:t>eletion</a:t>
            </a:r>
            <a:r>
              <a:rPr lang="en-US" sz="1600" b="0" i="0" dirty="0">
                <a:solidFill>
                  <a:srgbClr val="000000"/>
                </a:solidFill>
                <a:effectLst/>
              </a:rPr>
              <a:t> of guanine at nucleotide </a:t>
            </a:r>
            <a:r>
              <a:rPr lang="en-US" sz="1600" b="0" i="0" dirty="0">
                <a:solidFill>
                  <a:srgbClr val="C00000"/>
                </a:solidFill>
                <a:effectLst/>
              </a:rPr>
              <a:t>2</a:t>
            </a:r>
            <a:r>
              <a:rPr lang="cs-CZ" sz="1600" b="0" i="0" dirty="0">
                <a:solidFill>
                  <a:srgbClr val="C00000"/>
                </a:solidFill>
                <a:effectLst/>
              </a:rPr>
              <a:t>61</a:t>
            </a:r>
            <a:r>
              <a:rPr lang="en-US" sz="1600" b="0" i="0" dirty="0">
                <a:solidFill>
                  <a:srgbClr val="C00000"/>
                </a:solidFill>
                <a:effectLst/>
              </a:rPr>
              <a:t> </a:t>
            </a:r>
            <a:r>
              <a:rPr lang="en-US" sz="1600" b="0" i="0" dirty="0">
                <a:solidFill>
                  <a:srgbClr val="000000"/>
                </a:solidFill>
                <a:effectLst/>
              </a:rPr>
              <a:t>of </a:t>
            </a:r>
            <a:r>
              <a:rPr lang="en-US" sz="1600" b="0" i="1" dirty="0">
                <a:solidFill>
                  <a:srgbClr val="000000"/>
                </a:solidFill>
                <a:effectLst/>
              </a:rPr>
              <a:t>ABO</a:t>
            </a:r>
            <a:r>
              <a:rPr lang="cs-CZ" sz="1600" b="0" i="1" dirty="0">
                <a:solidFill>
                  <a:srgbClr val="000000"/>
                </a:solidFill>
                <a:effectLst/>
              </a:rPr>
              <a:t> </a:t>
            </a:r>
            <a:r>
              <a:rPr lang="cs-CZ" sz="1600" b="0" dirty="0">
                <a:solidFill>
                  <a:srgbClr val="000000"/>
                </a:solidFill>
                <a:effectLst/>
              </a:rPr>
              <a:t>gene</a:t>
            </a:r>
          </a:p>
          <a:p>
            <a:pPr marL="285750" indent="-285750">
              <a:buFont typeface="Arial" panose="020B0604020202020204" pitchFamily="34" charset="0"/>
              <a:buChar char="•"/>
            </a:pPr>
            <a:r>
              <a:rPr lang="cs-CZ" sz="1600" b="1" i="0" dirty="0">
                <a:solidFill>
                  <a:srgbClr val="C00000"/>
                </a:solidFill>
                <a:effectLst/>
              </a:rPr>
              <a:t>A/B</a:t>
            </a:r>
            <a:r>
              <a:rPr lang="cs-CZ" sz="1600" b="1" i="0" dirty="0">
                <a:solidFill>
                  <a:srgbClr val="000000"/>
                </a:solidFill>
                <a:effectLst/>
              </a:rPr>
              <a:t> POLYMORPHISM - </a:t>
            </a:r>
            <a:r>
              <a:rPr lang="en-US" sz="1600" b="0" i="0" dirty="0">
                <a:solidFill>
                  <a:srgbClr val="000000"/>
                </a:solidFill>
                <a:effectLst/>
              </a:rPr>
              <a:t> </a:t>
            </a:r>
            <a:r>
              <a:rPr lang="cs-CZ" sz="1600" b="0" i="0" dirty="0" err="1">
                <a:solidFill>
                  <a:srgbClr val="000000"/>
                </a:solidFill>
                <a:effectLst/>
              </a:rPr>
              <a:t>several</a:t>
            </a:r>
            <a:r>
              <a:rPr lang="cs-CZ" sz="1600" b="0" i="0" dirty="0">
                <a:solidFill>
                  <a:srgbClr val="000000"/>
                </a:solidFill>
                <a:effectLst/>
              </a:rPr>
              <a:t> </a:t>
            </a:r>
            <a:r>
              <a:rPr lang="en-US" sz="1600" b="0" i="0" dirty="0">
                <a:solidFill>
                  <a:srgbClr val="000000"/>
                </a:solidFill>
                <a:effectLst/>
              </a:rPr>
              <a:t>nucleotide differences between the alleles that code for the A and B glycosyltransferase enzymes</a:t>
            </a:r>
            <a:endParaRPr lang="cs-CZ" sz="1600" b="0" i="0" dirty="0">
              <a:solidFill>
                <a:srgbClr val="000000"/>
              </a:solidFill>
              <a:effectLst/>
            </a:endParaRPr>
          </a:p>
          <a:p>
            <a:endParaRPr lang="cs-CZ" sz="1600" dirty="0"/>
          </a:p>
        </p:txBody>
      </p:sp>
      <p:pic>
        <p:nvPicPr>
          <p:cNvPr id="4" name="Picture 3">
            <a:extLst>
              <a:ext uri="{FF2B5EF4-FFF2-40B4-BE49-F238E27FC236}">
                <a16:creationId xmlns:a16="http://schemas.microsoft.com/office/drawing/2014/main" id="{ADA0C152-69CE-482A-80EF-97A10C44030A}"/>
              </a:ext>
            </a:extLst>
          </p:cNvPr>
          <p:cNvPicPr/>
          <p:nvPr/>
        </p:nvPicPr>
        <p:blipFill>
          <a:blip r:embed="rId3"/>
          <a:stretch>
            <a:fillRect/>
          </a:stretch>
        </p:blipFill>
        <p:spPr>
          <a:xfrm>
            <a:off x="1179253" y="1748646"/>
            <a:ext cx="5222976" cy="3368653"/>
          </a:xfrm>
          <a:prstGeom prst="rect">
            <a:avLst/>
          </a:prstGeom>
        </p:spPr>
      </p:pic>
      <p:sp>
        <p:nvSpPr>
          <p:cNvPr id="6" name="Rectangle 5">
            <a:extLst>
              <a:ext uri="{FF2B5EF4-FFF2-40B4-BE49-F238E27FC236}">
                <a16:creationId xmlns:a16="http://schemas.microsoft.com/office/drawing/2014/main" id="{142239B3-3186-49EC-BA4C-6441124354D6}"/>
              </a:ext>
            </a:extLst>
          </p:cNvPr>
          <p:cNvSpPr/>
          <p:nvPr/>
        </p:nvSpPr>
        <p:spPr>
          <a:xfrm>
            <a:off x="1096538" y="3976633"/>
            <a:ext cx="5439041" cy="136299"/>
          </a:xfrm>
          <a:prstGeom prst="rect">
            <a:avLst/>
          </a:pr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Box 6">
            <a:extLst>
              <a:ext uri="{FF2B5EF4-FFF2-40B4-BE49-F238E27FC236}">
                <a16:creationId xmlns:a16="http://schemas.microsoft.com/office/drawing/2014/main" id="{9388FE49-6890-4161-A1EF-B831A8D9EFDF}"/>
              </a:ext>
            </a:extLst>
          </p:cNvPr>
          <p:cNvSpPr txBox="1"/>
          <p:nvPr/>
        </p:nvSpPr>
        <p:spPr>
          <a:xfrm>
            <a:off x="7556144" y="3875403"/>
            <a:ext cx="2971800" cy="369332"/>
          </a:xfrm>
          <a:prstGeom prst="rect">
            <a:avLst/>
          </a:prstGeom>
          <a:noFill/>
        </p:spPr>
        <p:txBody>
          <a:bodyPr wrap="square" rtlCol="0">
            <a:spAutoFit/>
          </a:bodyPr>
          <a:lstStyle/>
          <a:p>
            <a:r>
              <a:rPr lang="cs-CZ" b="1" dirty="0">
                <a:solidFill>
                  <a:srgbClr val="00B050"/>
                </a:solidFill>
              </a:rPr>
              <a:t>O01 homozygot</a:t>
            </a:r>
          </a:p>
        </p:txBody>
      </p:sp>
      <p:sp>
        <p:nvSpPr>
          <p:cNvPr id="8" name="TextBox 7">
            <a:extLst>
              <a:ext uri="{FF2B5EF4-FFF2-40B4-BE49-F238E27FC236}">
                <a16:creationId xmlns:a16="http://schemas.microsoft.com/office/drawing/2014/main" id="{9811A2AA-8450-4A81-9888-9258EF4BA1DB}"/>
              </a:ext>
            </a:extLst>
          </p:cNvPr>
          <p:cNvSpPr txBox="1"/>
          <p:nvPr/>
        </p:nvSpPr>
        <p:spPr>
          <a:xfrm>
            <a:off x="766858" y="5744821"/>
            <a:ext cx="10072592" cy="830997"/>
          </a:xfrm>
          <a:prstGeom prst="rect">
            <a:avLst/>
          </a:prstGeom>
          <a:noFill/>
        </p:spPr>
        <p:txBody>
          <a:bodyPr wrap="square" rtlCol="0">
            <a:spAutoFit/>
          </a:bodyPr>
          <a:lstStyle/>
          <a:p>
            <a:pPr marL="285750" indent="-285750">
              <a:buFont typeface="Arial" panose="020B0604020202020204" pitchFamily="34" charset="0"/>
              <a:buChar char="•"/>
            </a:pPr>
            <a:r>
              <a:rPr lang="cs-CZ" sz="1600" b="1" i="1" dirty="0">
                <a:solidFill>
                  <a:srgbClr val="000000"/>
                </a:solidFill>
              </a:rPr>
              <a:t>RHD</a:t>
            </a:r>
            <a:r>
              <a:rPr lang="cs-CZ" sz="1600" b="1" dirty="0">
                <a:solidFill>
                  <a:srgbClr val="000000"/>
                </a:solidFill>
              </a:rPr>
              <a:t> gene (1p36.11)</a:t>
            </a:r>
          </a:p>
          <a:p>
            <a:pPr marL="285750" indent="-285750">
              <a:buFont typeface="Arial" panose="020B0604020202020204" pitchFamily="34" charset="0"/>
              <a:buChar char="•"/>
            </a:pPr>
            <a:r>
              <a:rPr lang="cs-CZ" sz="1600" dirty="0" err="1">
                <a:solidFill>
                  <a:srgbClr val="000000"/>
                </a:solidFill>
              </a:rPr>
              <a:t>r</a:t>
            </a:r>
            <a:r>
              <a:rPr lang="cs-CZ" sz="1600" b="0" i="0" dirty="0" err="1">
                <a:solidFill>
                  <a:srgbClr val="000000"/>
                </a:solidFill>
                <a:effectLst/>
              </a:rPr>
              <a:t>esults</a:t>
            </a:r>
            <a:r>
              <a:rPr lang="cs-CZ" sz="1600" b="0" i="0" dirty="0">
                <a:solidFill>
                  <a:srgbClr val="000000"/>
                </a:solidFill>
                <a:effectLst/>
              </a:rPr>
              <a:t>:</a:t>
            </a:r>
            <a:r>
              <a:rPr lang="cs-CZ" sz="1600" dirty="0">
                <a:solidFill>
                  <a:srgbClr val="000000"/>
                </a:solidFill>
              </a:rPr>
              <a:t> </a:t>
            </a:r>
            <a:r>
              <a:rPr lang="cs-CZ" sz="1600" i="1" dirty="0">
                <a:solidFill>
                  <a:srgbClr val="C00000"/>
                </a:solidFill>
              </a:rPr>
              <a:t>RHD</a:t>
            </a:r>
            <a:r>
              <a:rPr lang="cs-CZ" sz="1600" dirty="0">
                <a:solidFill>
                  <a:srgbClr val="C00000"/>
                </a:solidFill>
              </a:rPr>
              <a:t> gene </a:t>
            </a:r>
            <a:r>
              <a:rPr lang="cs-CZ" sz="1600" dirty="0" err="1">
                <a:solidFill>
                  <a:srgbClr val="C00000"/>
                </a:solidFill>
              </a:rPr>
              <a:t>without</a:t>
            </a:r>
            <a:r>
              <a:rPr lang="cs-CZ" sz="1600" dirty="0">
                <a:solidFill>
                  <a:srgbClr val="C00000"/>
                </a:solidFill>
              </a:rPr>
              <a:t> </a:t>
            </a:r>
            <a:r>
              <a:rPr lang="cs-CZ" sz="1600" dirty="0" err="1">
                <a:solidFill>
                  <a:srgbClr val="C00000"/>
                </a:solidFill>
              </a:rPr>
              <a:t>genetic</a:t>
            </a:r>
            <a:r>
              <a:rPr lang="cs-CZ" sz="1600" dirty="0">
                <a:solidFill>
                  <a:srgbClr val="C00000"/>
                </a:solidFill>
              </a:rPr>
              <a:t> </a:t>
            </a:r>
            <a:r>
              <a:rPr lang="cs-CZ" sz="1600" dirty="0" err="1">
                <a:solidFill>
                  <a:srgbClr val="C00000"/>
                </a:solidFill>
              </a:rPr>
              <a:t>variations</a:t>
            </a:r>
            <a:r>
              <a:rPr lang="cs-CZ" sz="1600" dirty="0">
                <a:solidFill>
                  <a:srgbClr val="000000"/>
                </a:solidFill>
              </a:rPr>
              <a:t> </a:t>
            </a:r>
            <a:r>
              <a:rPr lang="cs-CZ" sz="1600" dirty="0" err="1">
                <a:solidFill>
                  <a:srgbClr val="000000"/>
                </a:solidFill>
              </a:rPr>
              <a:t>was</a:t>
            </a:r>
            <a:r>
              <a:rPr lang="cs-CZ" sz="1600" dirty="0">
                <a:solidFill>
                  <a:srgbClr val="000000"/>
                </a:solidFill>
              </a:rPr>
              <a:t> </a:t>
            </a:r>
            <a:r>
              <a:rPr lang="cs-CZ" sz="1600" dirty="0" err="1">
                <a:solidFill>
                  <a:srgbClr val="000000"/>
                </a:solidFill>
              </a:rPr>
              <a:t>detected</a:t>
            </a:r>
            <a:r>
              <a:rPr lang="cs-CZ" sz="1600" dirty="0">
                <a:solidFill>
                  <a:srgbClr val="000000"/>
                </a:solidFill>
              </a:rPr>
              <a:t> </a:t>
            </a:r>
            <a:endParaRPr lang="cs-CZ" sz="1600" b="0" i="0" dirty="0">
              <a:solidFill>
                <a:srgbClr val="000000"/>
              </a:solidFill>
              <a:effectLst/>
            </a:endParaRPr>
          </a:p>
          <a:p>
            <a:endParaRPr lang="cs-CZ" sz="1600" dirty="0"/>
          </a:p>
        </p:txBody>
      </p:sp>
      <p:sp>
        <p:nvSpPr>
          <p:cNvPr id="9" name="Arrow: Right 8">
            <a:extLst>
              <a:ext uri="{FF2B5EF4-FFF2-40B4-BE49-F238E27FC236}">
                <a16:creationId xmlns:a16="http://schemas.microsoft.com/office/drawing/2014/main" id="{DE8E8E5D-F287-4F10-B9E6-98A61E42A22F}"/>
              </a:ext>
            </a:extLst>
          </p:cNvPr>
          <p:cNvSpPr/>
          <p:nvPr/>
        </p:nvSpPr>
        <p:spPr>
          <a:xfrm>
            <a:off x="6831663" y="6066281"/>
            <a:ext cx="469392" cy="8713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Box 9">
            <a:extLst>
              <a:ext uri="{FF2B5EF4-FFF2-40B4-BE49-F238E27FC236}">
                <a16:creationId xmlns:a16="http://schemas.microsoft.com/office/drawing/2014/main" id="{6DFB121F-24A8-4C17-8106-2C6DFD43FAB1}"/>
              </a:ext>
            </a:extLst>
          </p:cNvPr>
          <p:cNvSpPr txBox="1"/>
          <p:nvPr/>
        </p:nvSpPr>
        <p:spPr>
          <a:xfrm>
            <a:off x="7575653" y="5933060"/>
            <a:ext cx="1847088" cy="369332"/>
          </a:xfrm>
          <a:prstGeom prst="rect">
            <a:avLst/>
          </a:prstGeom>
          <a:noFill/>
        </p:spPr>
        <p:txBody>
          <a:bodyPr wrap="square" rtlCol="0">
            <a:spAutoFit/>
          </a:bodyPr>
          <a:lstStyle/>
          <a:p>
            <a:r>
              <a:rPr lang="cs-CZ" b="1" dirty="0" err="1">
                <a:solidFill>
                  <a:srgbClr val="00B050"/>
                </a:solidFill>
              </a:rPr>
              <a:t>Rh</a:t>
            </a:r>
            <a:r>
              <a:rPr lang="cs-CZ" b="1" dirty="0"/>
              <a:t> </a:t>
            </a:r>
            <a:r>
              <a:rPr lang="cs-CZ" b="1" dirty="0">
                <a:solidFill>
                  <a:srgbClr val="00B050"/>
                </a:solidFill>
              </a:rPr>
              <a:t>positive</a:t>
            </a:r>
          </a:p>
        </p:txBody>
      </p:sp>
      <p:sp>
        <p:nvSpPr>
          <p:cNvPr id="12" name="Arrow: Right 11">
            <a:extLst>
              <a:ext uri="{FF2B5EF4-FFF2-40B4-BE49-F238E27FC236}">
                <a16:creationId xmlns:a16="http://schemas.microsoft.com/office/drawing/2014/main" id="{A8948643-28F9-41E4-89ED-3A595671BF2C}"/>
              </a:ext>
            </a:extLst>
          </p:cNvPr>
          <p:cNvSpPr/>
          <p:nvPr/>
        </p:nvSpPr>
        <p:spPr>
          <a:xfrm>
            <a:off x="6831663" y="4010261"/>
            <a:ext cx="469392" cy="8713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 name="Picture 13">
            <a:extLst>
              <a:ext uri="{FF2B5EF4-FFF2-40B4-BE49-F238E27FC236}">
                <a16:creationId xmlns:a16="http://schemas.microsoft.com/office/drawing/2014/main" id="{4B044A95-2CCA-442F-A1AD-8478A6259B06}"/>
              </a:ext>
            </a:extLst>
          </p:cNvPr>
          <p:cNvPicPr>
            <a:picLocks noChangeAspect="1"/>
          </p:cNvPicPr>
          <p:nvPr/>
        </p:nvPicPr>
        <p:blipFill>
          <a:blip r:embed="rId4"/>
          <a:stretch>
            <a:fillRect/>
          </a:stretch>
        </p:blipFill>
        <p:spPr>
          <a:xfrm>
            <a:off x="8426216" y="4400408"/>
            <a:ext cx="1514400" cy="1433415"/>
          </a:xfrm>
          <a:prstGeom prst="rect">
            <a:avLst/>
          </a:prstGeom>
        </p:spPr>
      </p:pic>
      <p:sp>
        <p:nvSpPr>
          <p:cNvPr id="15" name="TextBox 14">
            <a:extLst>
              <a:ext uri="{FF2B5EF4-FFF2-40B4-BE49-F238E27FC236}">
                <a16:creationId xmlns:a16="http://schemas.microsoft.com/office/drawing/2014/main" id="{A5F023A5-2FA9-4F6B-99E1-0AB5FC747F29}"/>
              </a:ext>
            </a:extLst>
          </p:cNvPr>
          <p:cNvSpPr txBox="1"/>
          <p:nvPr/>
        </p:nvSpPr>
        <p:spPr>
          <a:xfrm>
            <a:off x="9285618" y="1594103"/>
            <a:ext cx="3653790" cy="276999"/>
          </a:xfrm>
          <a:prstGeom prst="rect">
            <a:avLst/>
          </a:prstGeom>
          <a:noFill/>
        </p:spPr>
        <p:txBody>
          <a:bodyPr wrap="square" rtlCol="0">
            <a:spAutoFit/>
          </a:bodyPr>
          <a:lstStyle/>
          <a:p>
            <a:r>
              <a:rPr lang="cs-CZ" sz="1200" i="1" dirty="0" err="1"/>
              <a:t>Yamamoto</a:t>
            </a:r>
            <a:r>
              <a:rPr lang="cs-CZ" sz="1200" i="1" dirty="0"/>
              <a:t> et al., 1990, </a:t>
            </a:r>
            <a:r>
              <a:rPr lang="cs-CZ" sz="1200" b="0" i="1" dirty="0">
                <a:solidFill>
                  <a:srgbClr val="333333"/>
                </a:solidFill>
                <a:effectLst/>
              </a:rPr>
              <a:t>J. </a:t>
            </a:r>
            <a:r>
              <a:rPr lang="cs-CZ" sz="1200" b="0" i="1" dirty="0" err="1">
                <a:solidFill>
                  <a:srgbClr val="333333"/>
                </a:solidFill>
                <a:effectLst/>
              </a:rPr>
              <a:t>Biol</a:t>
            </a:r>
            <a:r>
              <a:rPr lang="cs-CZ" sz="1200" b="0" i="1" dirty="0">
                <a:solidFill>
                  <a:srgbClr val="333333"/>
                </a:solidFill>
                <a:effectLst/>
              </a:rPr>
              <a:t>. </a:t>
            </a:r>
            <a:r>
              <a:rPr lang="cs-CZ" sz="1200" b="0" i="1" dirty="0" err="1">
                <a:solidFill>
                  <a:srgbClr val="333333"/>
                </a:solidFill>
                <a:effectLst/>
              </a:rPr>
              <a:t>Chem</a:t>
            </a:r>
            <a:r>
              <a:rPr lang="cs-CZ" sz="1200" b="0" i="1" dirty="0">
                <a:solidFill>
                  <a:srgbClr val="333333"/>
                </a:solidFill>
                <a:effectLst/>
              </a:rPr>
              <a:t>.</a:t>
            </a:r>
            <a:endParaRPr lang="cs-CZ" sz="1200" i="1" dirty="0"/>
          </a:p>
        </p:txBody>
      </p:sp>
      <p:sp>
        <p:nvSpPr>
          <p:cNvPr id="16" name="TextBox 15">
            <a:extLst>
              <a:ext uri="{FF2B5EF4-FFF2-40B4-BE49-F238E27FC236}">
                <a16:creationId xmlns:a16="http://schemas.microsoft.com/office/drawing/2014/main" id="{ECABB9A3-7AD3-4546-8D45-B149AA052BFE}"/>
              </a:ext>
            </a:extLst>
          </p:cNvPr>
          <p:cNvSpPr txBox="1"/>
          <p:nvPr/>
        </p:nvSpPr>
        <p:spPr>
          <a:xfrm>
            <a:off x="4841978" y="5238570"/>
            <a:ext cx="2733675" cy="523220"/>
          </a:xfrm>
          <a:prstGeom prst="rect">
            <a:avLst/>
          </a:prstGeom>
          <a:noFill/>
        </p:spPr>
        <p:txBody>
          <a:bodyPr wrap="square" rtlCol="0">
            <a:spAutoFit/>
          </a:bodyPr>
          <a:lstStyle/>
          <a:p>
            <a:r>
              <a:rPr lang="cs-CZ" sz="2800" b="1" i="0" dirty="0">
                <a:effectLst/>
              </a:rPr>
              <a:t>RH FACTOR</a:t>
            </a:r>
            <a:r>
              <a:rPr lang="cs-CZ" sz="2800" dirty="0"/>
              <a:t> </a:t>
            </a:r>
          </a:p>
        </p:txBody>
      </p:sp>
      <p:sp>
        <p:nvSpPr>
          <p:cNvPr id="5" name="Oval 4">
            <a:extLst>
              <a:ext uri="{FF2B5EF4-FFF2-40B4-BE49-F238E27FC236}">
                <a16:creationId xmlns:a16="http://schemas.microsoft.com/office/drawing/2014/main" id="{0FD74965-E173-4A12-8025-156047A3CAE4}"/>
              </a:ext>
            </a:extLst>
          </p:cNvPr>
          <p:cNvSpPr/>
          <p:nvPr/>
        </p:nvSpPr>
        <p:spPr>
          <a:xfrm>
            <a:off x="1676400" y="1800225"/>
            <a:ext cx="247650" cy="3619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915410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a:srcRect l="31518" t="59841" r="32500" b="14128"/>
          <a:stretch/>
        </p:blipFill>
        <p:spPr>
          <a:xfrm>
            <a:off x="1244892" y="3033333"/>
            <a:ext cx="6286171" cy="2558143"/>
          </a:xfrm>
          <a:prstGeom prst="rect">
            <a:avLst/>
          </a:prstGeom>
        </p:spPr>
      </p:pic>
      <p:pic>
        <p:nvPicPr>
          <p:cNvPr id="5" name="Obrázek 4"/>
          <p:cNvPicPr>
            <a:picLocks noChangeAspect="1"/>
          </p:cNvPicPr>
          <p:nvPr/>
        </p:nvPicPr>
        <p:blipFill rotWithShape="1">
          <a:blip r:embed="rId4"/>
          <a:srcRect l="39285" t="10000" r="40179" b="13174"/>
          <a:stretch/>
        </p:blipFill>
        <p:spPr>
          <a:xfrm>
            <a:off x="9056263" y="1205751"/>
            <a:ext cx="2336828" cy="4917496"/>
          </a:xfrm>
          <a:prstGeom prst="rect">
            <a:avLst/>
          </a:prstGeom>
        </p:spPr>
      </p:pic>
      <p:sp>
        <p:nvSpPr>
          <p:cNvPr id="6" name="TextovéPole 5"/>
          <p:cNvSpPr txBox="1"/>
          <p:nvPr/>
        </p:nvSpPr>
        <p:spPr>
          <a:xfrm>
            <a:off x="430951" y="5805165"/>
            <a:ext cx="11489300" cy="1200329"/>
          </a:xfrm>
          <a:prstGeom prst="rect">
            <a:avLst/>
          </a:prstGeom>
          <a:noFill/>
        </p:spPr>
        <p:txBody>
          <a:bodyPr wrap="square" rtlCol="0">
            <a:spAutoFit/>
          </a:bodyPr>
          <a:lstStyle/>
          <a:p>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h</a:t>
            </a:r>
            <a:r>
              <a:rPr lang="cs-CZ" dirty="0" err="1"/>
              <a:t>air</a:t>
            </a:r>
            <a:r>
              <a:rPr lang="cs-CZ" dirty="0"/>
              <a:t> </a:t>
            </a:r>
            <a:r>
              <a:rPr lang="cs-CZ" dirty="0" err="1"/>
              <a:t>colour</a:t>
            </a:r>
            <a:r>
              <a:rPr lang="cs-CZ" dirty="0"/>
              <a:t> </a:t>
            </a:r>
            <a:r>
              <a:rPr lang="cs-CZ" dirty="0" err="1"/>
              <a:t>prediction</a:t>
            </a:r>
            <a:r>
              <a:rPr lang="cs-CZ" dirty="0"/>
              <a:t>:  </a:t>
            </a:r>
            <a:r>
              <a:rPr lang="cs-CZ" dirty="0" err="1"/>
              <a:t>with</a:t>
            </a:r>
            <a:r>
              <a:rPr lang="cs-CZ" dirty="0"/>
              <a:t> probability 57.3% </a:t>
            </a:r>
            <a:r>
              <a:rPr lang="cs-CZ" dirty="0">
                <a:solidFill>
                  <a:srgbClr val="C00000"/>
                </a:solidFill>
              </a:rPr>
              <a:t>BROWN</a:t>
            </a:r>
            <a:r>
              <a:rPr lang="cs-CZ" dirty="0"/>
              <a:t>; 33.1% BLOND  </a:t>
            </a:r>
          </a:p>
          <a:p>
            <a:r>
              <a:rPr lang="cs-CZ" dirty="0">
                <a:latin typeface="Calibri" panose="020F0502020204030204" pitchFamily="34" charset="0"/>
                <a:cs typeface="Calibri" panose="020F0502020204030204" pitchFamily="34" charset="0"/>
              </a:rPr>
              <a:t>                                               </a:t>
            </a:r>
            <a:r>
              <a:rPr lang="cs-CZ" dirty="0" err="1"/>
              <a:t>with</a:t>
            </a:r>
            <a:r>
              <a:rPr lang="cs-CZ" dirty="0"/>
              <a:t> probability</a:t>
            </a:r>
            <a:r>
              <a:rPr lang="cs-CZ" dirty="0">
                <a:latin typeface="Calibri" panose="020F0502020204030204" pitchFamily="34" charset="0"/>
                <a:cs typeface="Calibri" panose="020F0502020204030204" pitchFamily="34" charset="0"/>
              </a:rPr>
              <a:t> 72.4% </a:t>
            </a:r>
            <a:r>
              <a:rPr lang="cs-CZ" dirty="0">
                <a:solidFill>
                  <a:srgbClr val="C00000"/>
                </a:solidFill>
                <a:latin typeface="Calibri" panose="020F0502020204030204" pitchFamily="34" charset="0"/>
                <a:cs typeface="Calibri" panose="020F0502020204030204" pitchFamily="34" charset="0"/>
              </a:rPr>
              <a:t>LIGHT HAIR </a:t>
            </a:r>
          </a:p>
          <a:p>
            <a:r>
              <a:rPr lang="cs-CZ" dirty="0">
                <a:latin typeface="Calibri" panose="020F0502020204030204" pitchFamily="34" charset="0"/>
                <a:cs typeface="Calibri" panose="020F0502020204030204" pitchFamily="34" charset="0"/>
              </a:rPr>
              <a:t>→ skin </a:t>
            </a:r>
            <a:r>
              <a:rPr lang="cs-CZ" dirty="0" err="1">
                <a:latin typeface="Calibri" panose="020F0502020204030204" pitchFamily="34" charset="0"/>
                <a:cs typeface="Calibri" panose="020F0502020204030204" pitchFamily="34" charset="0"/>
              </a:rPr>
              <a:t>shade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prediction</a:t>
            </a:r>
            <a:r>
              <a:rPr lang="cs-CZ" dirty="0">
                <a:latin typeface="Calibri" panose="020F0502020204030204" pitchFamily="34" charset="0"/>
                <a:cs typeface="Calibri" panose="020F0502020204030204" pitchFamily="34" charset="0"/>
              </a:rPr>
              <a:t>: </a:t>
            </a:r>
            <a:r>
              <a:rPr lang="cs-CZ" dirty="0" err="1"/>
              <a:t>with</a:t>
            </a:r>
            <a:r>
              <a:rPr lang="cs-CZ" dirty="0"/>
              <a:t> probability 56.6%</a:t>
            </a:r>
            <a:r>
              <a:rPr lang="cs-CZ" dirty="0">
                <a:latin typeface="Calibri" panose="020F0502020204030204" pitchFamily="34" charset="0"/>
                <a:cs typeface="Calibri" panose="020F0502020204030204" pitchFamily="34" charset="0"/>
              </a:rPr>
              <a:t> </a:t>
            </a:r>
            <a:r>
              <a:rPr lang="cs-CZ" dirty="0">
                <a:solidFill>
                  <a:srgbClr val="C00000"/>
                </a:solidFill>
                <a:latin typeface="Calibri" panose="020F0502020204030204" pitchFamily="34" charset="0"/>
                <a:cs typeface="Calibri" panose="020F0502020204030204" pitchFamily="34" charset="0"/>
              </a:rPr>
              <a:t>INTERMEDIATE </a:t>
            </a:r>
            <a:r>
              <a:rPr lang="cs-CZ" dirty="0">
                <a:latin typeface="Calibri" panose="020F0502020204030204" pitchFamily="34" charset="0"/>
                <a:cs typeface="Calibri" panose="020F0502020204030204" pitchFamily="34" charset="0"/>
              </a:rPr>
              <a:t>skin (</a:t>
            </a:r>
            <a:r>
              <a:rPr lang="cs-CZ" dirty="0" err="1">
                <a:latin typeface="Calibri" panose="020F0502020204030204" pitchFamily="34" charset="0"/>
                <a:cs typeface="Calibri" panose="020F0502020204030204" pitchFamily="34" charset="0"/>
              </a:rPr>
              <a:t>average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amount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of</a:t>
            </a:r>
            <a:r>
              <a:rPr lang="cs-CZ" dirty="0">
                <a:latin typeface="Calibri" panose="020F0502020204030204" pitchFamily="34" charset="0"/>
                <a:cs typeface="Calibri" panose="020F0502020204030204" pitchFamily="34" charset="0"/>
              </a:rPr>
              <a:t> skin pigment) </a:t>
            </a:r>
          </a:p>
          <a:p>
            <a:endParaRPr lang="cs-CZ" dirty="0"/>
          </a:p>
        </p:txBody>
      </p:sp>
      <p:sp>
        <p:nvSpPr>
          <p:cNvPr id="7" name="Ovál 6"/>
          <p:cNvSpPr/>
          <p:nvPr/>
        </p:nvSpPr>
        <p:spPr>
          <a:xfrm>
            <a:off x="4279703" y="3939207"/>
            <a:ext cx="609600" cy="315686"/>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p:cNvSpPr/>
          <p:nvPr/>
        </p:nvSpPr>
        <p:spPr>
          <a:xfrm>
            <a:off x="1244893" y="3939206"/>
            <a:ext cx="815262" cy="315686"/>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p:cNvSpPr/>
          <p:nvPr/>
        </p:nvSpPr>
        <p:spPr>
          <a:xfrm>
            <a:off x="4279703" y="4507137"/>
            <a:ext cx="633984" cy="1662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1269612" y="4477227"/>
            <a:ext cx="633984" cy="212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4279703" y="5031582"/>
            <a:ext cx="633984" cy="201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p:cNvSpPr/>
          <p:nvPr/>
        </p:nvSpPr>
        <p:spPr>
          <a:xfrm>
            <a:off x="1319724" y="5045501"/>
            <a:ext cx="1089627" cy="201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Box 12">
            <a:extLst>
              <a:ext uri="{FF2B5EF4-FFF2-40B4-BE49-F238E27FC236}">
                <a16:creationId xmlns:a16="http://schemas.microsoft.com/office/drawing/2014/main" id="{C0CCFB3F-95F8-48F6-BEC9-2944D12E74B8}"/>
              </a:ext>
            </a:extLst>
          </p:cNvPr>
          <p:cNvSpPr txBox="1"/>
          <p:nvPr/>
        </p:nvSpPr>
        <p:spPr>
          <a:xfrm>
            <a:off x="785213" y="380319"/>
            <a:ext cx="10780776" cy="646331"/>
          </a:xfrm>
          <a:prstGeom prst="rect">
            <a:avLst/>
          </a:prstGeom>
          <a:noFill/>
        </p:spPr>
        <p:txBody>
          <a:bodyPr wrap="square">
            <a:spAutoFit/>
          </a:bodyPr>
          <a:lstStyle/>
          <a:p>
            <a:pPr algn="ctr"/>
            <a:r>
              <a:rPr lang="en-US" sz="3600" dirty="0"/>
              <a:t>DNA-based hair </a:t>
            </a:r>
            <a:r>
              <a:rPr lang="cs-CZ" sz="3600" dirty="0"/>
              <a:t>and skin </a:t>
            </a:r>
            <a:r>
              <a:rPr lang="en-US" sz="3600" dirty="0" err="1"/>
              <a:t>colour</a:t>
            </a:r>
            <a:r>
              <a:rPr lang="en-US" sz="3600" dirty="0"/>
              <a:t> prediction</a:t>
            </a:r>
            <a:endParaRPr lang="cs-CZ" sz="3600" dirty="0"/>
          </a:p>
        </p:txBody>
      </p:sp>
      <p:sp>
        <p:nvSpPr>
          <p:cNvPr id="17" name="TextovéPole 5">
            <a:extLst>
              <a:ext uri="{FF2B5EF4-FFF2-40B4-BE49-F238E27FC236}">
                <a16:creationId xmlns:a16="http://schemas.microsoft.com/office/drawing/2014/main" id="{279C3E42-39F3-41C2-8EEB-549D434CBD2C}"/>
              </a:ext>
            </a:extLst>
          </p:cNvPr>
          <p:cNvSpPr txBox="1"/>
          <p:nvPr/>
        </p:nvSpPr>
        <p:spPr>
          <a:xfrm>
            <a:off x="526082" y="1556005"/>
            <a:ext cx="8199960" cy="1477328"/>
          </a:xfrm>
          <a:prstGeom prst="rect">
            <a:avLst/>
          </a:prstGeom>
          <a:noFill/>
        </p:spPr>
        <p:txBody>
          <a:bodyPr wrap="square" rtlCol="0">
            <a:spAutoFit/>
          </a:bodyPr>
          <a:lstStyle/>
          <a:p>
            <a:pPr marL="285750" indent="-285750">
              <a:buFont typeface="Arial" panose="020B0604020202020204" pitchFamily="34" charset="0"/>
              <a:buChar char="•"/>
            </a:pPr>
            <a:r>
              <a:rPr lang="cs-CZ" dirty="0" err="1"/>
              <a:t>according</a:t>
            </a:r>
            <a:r>
              <a:rPr lang="cs-CZ" dirty="0"/>
              <a:t> to </a:t>
            </a:r>
            <a:r>
              <a:rPr lang="cs-CZ" dirty="0" err="1"/>
              <a:t>HIrisPlex</a:t>
            </a:r>
            <a:r>
              <a:rPr lang="cs-CZ" dirty="0"/>
              <a:t>-S </a:t>
            </a:r>
            <a:r>
              <a:rPr lang="cs-CZ" dirty="0" err="1"/>
              <a:t>Eye</a:t>
            </a:r>
            <a:r>
              <a:rPr lang="cs-CZ" dirty="0"/>
              <a:t>, </a:t>
            </a:r>
            <a:r>
              <a:rPr lang="cs-CZ" dirty="0" err="1"/>
              <a:t>Hair</a:t>
            </a:r>
            <a:r>
              <a:rPr lang="cs-CZ" dirty="0"/>
              <a:t>, and Skin </a:t>
            </a:r>
            <a:r>
              <a:rPr lang="cs-CZ" dirty="0" err="1"/>
              <a:t>Colour</a:t>
            </a:r>
            <a:r>
              <a:rPr lang="cs-CZ" dirty="0"/>
              <a:t> DNA </a:t>
            </a:r>
            <a:r>
              <a:rPr lang="cs-CZ" dirty="0" err="1"/>
              <a:t>Phenotyping</a:t>
            </a:r>
            <a:r>
              <a:rPr lang="cs-CZ" dirty="0"/>
              <a:t> </a:t>
            </a:r>
            <a:r>
              <a:rPr lang="cs-CZ" dirty="0" err="1"/>
              <a:t>Webtool</a:t>
            </a:r>
            <a:r>
              <a:rPr lang="cs-CZ" dirty="0"/>
              <a:t> (erasmusmc.nl)</a:t>
            </a:r>
          </a:p>
          <a:p>
            <a:pPr marL="285750" indent="-285750">
              <a:buFont typeface="Arial" panose="020B0604020202020204" pitchFamily="34" charset="0"/>
              <a:buChar char="•"/>
            </a:pPr>
            <a:r>
              <a:rPr lang="cs-CZ" dirty="0" err="1"/>
              <a:t>the</a:t>
            </a:r>
            <a:r>
              <a:rPr lang="cs-CZ" dirty="0"/>
              <a:t> </a:t>
            </a:r>
            <a:r>
              <a:rPr lang="en-US" dirty="0"/>
              <a:t>assay consists of 24 SNPs</a:t>
            </a:r>
            <a:r>
              <a:rPr lang="cs-CZ" dirty="0"/>
              <a:t>: </a:t>
            </a:r>
            <a:r>
              <a:rPr lang="en-US" dirty="0"/>
              <a:t>6 </a:t>
            </a:r>
            <a:r>
              <a:rPr lang="cs-CZ" dirty="0" err="1"/>
              <a:t>for</a:t>
            </a:r>
            <a:r>
              <a:rPr lang="cs-CZ" dirty="0"/>
              <a:t> </a:t>
            </a:r>
            <a:r>
              <a:rPr lang="en-US" dirty="0"/>
              <a:t>eye </a:t>
            </a:r>
            <a:r>
              <a:rPr lang="en-US" dirty="0" err="1"/>
              <a:t>colour</a:t>
            </a:r>
            <a:r>
              <a:rPr lang="en-US" dirty="0"/>
              <a:t> prediction</a:t>
            </a:r>
            <a:r>
              <a:rPr lang="cs-CZ" dirty="0"/>
              <a:t> </a:t>
            </a:r>
          </a:p>
          <a:p>
            <a:r>
              <a:rPr lang="cs-CZ" dirty="0"/>
              <a:t>                                                                      (not </a:t>
            </a:r>
            <a:r>
              <a:rPr lang="cs-CZ" dirty="0" err="1"/>
              <a:t>available</a:t>
            </a:r>
            <a:r>
              <a:rPr lang="cs-CZ" dirty="0"/>
              <a:t> </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low</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coverage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for</a:t>
            </a:r>
            <a:r>
              <a:rPr lang="cs-CZ" dirty="0">
                <a:latin typeface="Calibri" panose="020F0502020204030204" pitchFamily="34" charset="0"/>
                <a:cs typeface="Calibri" panose="020F0502020204030204" pitchFamily="34" charset="0"/>
              </a:rPr>
              <a:t> </a:t>
            </a:r>
            <a:r>
              <a:rPr lang="en-US" i="1" dirty="0"/>
              <a:t>HERC2</a:t>
            </a:r>
            <a:r>
              <a:rPr lang="cs-CZ" dirty="0"/>
              <a:t> gene)</a:t>
            </a:r>
          </a:p>
          <a:p>
            <a:r>
              <a:rPr lang="cs-CZ" dirty="0"/>
              <a:t>                                                          18 </a:t>
            </a:r>
            <a:r>
              <a:rPr lang="cs-CZ" dirty="0" err="1"/>
              <a:t>used</a:t>
            </a:r>
            <a:r>
              <a:rPr lang="cs-CZ" dirty="0"/>
              <a:t> </a:t>
            </a:r>
            <a:r>
              <a:rPr lang="cs-CZ" dirty="0" err="1"/>
              <a:t>for</a:t>
            </a:r>
            <a:r>
              <a:rPr lang="cs-CZ" dirty="0"/>
              <a:t> </a:t>
            </a:r>
            <a:r>
              <a:rPr lang="en-US" dirty="0"/>
              <a:t>hair </a:t>
            </a:r>
            <a:r>
              <a:rPr lang="en-US" dirty="0" err="1"/>
              <a:t>colour</a:t>
            </a:r>
            <a:r>
              <a:rPr lang="en-US" dirty="0"/>
              <a:t> and shade prediction</a:t>
            </a:r>
            <a:endParaRPr lang="cs-CZ" dirty="0"/>
          </a:p>
        </p:txBody>
      </p:sp>
    </p:spTree>
    <p:extLst>
      <p:ext uri="{BB962C8B-B14F-4D97-AF65-F5344CB8AC3E}">
        <p14:creationId xmlns:p14="http://schemas.microsoft.com/office/powerpoint/2010/main" val="2182294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rtlCol="0">
            <a:normAutofit/>
          </a:bodyPr>
          <a:lstStyle/>
          <a:p>
            <a:pPr rtl="0"/>
            <a:r>
              <a:rPr lang="cs-CZ" sz="3200" b="1" dirty="0" err="1">
                <a:solidFill>
                  <a:srgbClr val="C00000"/>
                </a:solidFill>
              </a:rPr>
              <a:t>Sekvenování</a:t>
            </a:r>
            <a:r>
              <a:rPr lang="cs-CZ" sz="3200" b="1" dirty="0">
                <a:solidFill>
                  <a:srgbClr val="C00000"/>
                </a:solidFill>
              </a:rPr>
              <a:t> – využití v diagnostice</a:t>
            </a:r>
          </a:p>
        </p:txBody>
      </p:sp>
      <p:sp>
        <p:nvSpPr>
          <p:cNvPr id="8" name="Zástupný symbol pro obsah 5"/>
          <p:cNvSpPr>
            <a:spLocks noGrp="1"/>
          </p:cNvSpPr>
          <p:nvPr>
            <p:ph idx="1"/>
          </p:nvPr>
        </p:nvSpPr>
        <p:spPr>
          <a:xfrm>
            <a:off x="758712" y="1745432"/>
            <a:ext cx="10153128" cy="5112568"/>
          </a:xfrm>
        </p:spPr>
        <p:txBody>
          <a:bodyPr rtlCol="0">
            <a:normAutofit/>
          </a:bodyPr>
          <a:lstStyle/>
          <a:p>
            <a:pPr marL="243900" indent="-342900">
              <a:lnSpc>
                <a:spcPct val="120000"/>
              </a:lnSpc>
              <a:spcBef>
                <a:spcPts val="0"/>
              </a:spcBef>
              <a:buFont typeface="Wingdings" panose="05000000000000000000" pitchFamily="2" charset="2"/>
              <a:buChar char="Ø"/>
            </a:pPr>
            <a:r>
              <a:rPr lang="cs-CZ" sz="2400" dirty="0">
                <a:solidFill>
                  <a:srgbClr val="C00000"/>
                </a:solidFill>
              </a:rPr>
              <a:t>Zejména 1. generace (</a:t>
            </a:r>
            <a:r>
              <a:rPr lang="cs-CZ" sz="2400" dirty="0" err="1">
                <a:solidFill>
                  <a:srgbClr val="C00000"/>
                </a:solidFill>
              </a:rPr>
              <a:t>Sangerovo</a:t>
            </a:r>
            <a:r>
              <a:rPr lang="cs-CZ" sz="2400" dirty="0">
                <a:solidFill>
                  <a:srgbClr val="C00000"/>
                </a:solidFill>
              </a:rPr>
              <a:t> </a:t>
            </a:r>
            <a:r>
              <a:rPr lang="cs-CZ" sz="2400" dirty="0" err="1">
                <a:solidFill>
                  <a:srgbClr val="C00000"/>
                </a:solidFill>
              </a:rPr>
              <a:t>sekvenování</a:t>
            </a:r>
            <a:r>
              <a:rPr lang="cs-CZ" sz="2400" dirty="0">
                <a:solidFill>
                  <a:srgbClr val="C00000"/>
                </a:solidFill>
              </a:rPr>
              <a:t>)</a:t>
            </a:r>
          </a:p>
          <a:p>
            <a:pPr marL="694925" lvl="1" indent="-342900">
              <a:lnSpc>
                <a:spcPct val="120000"/>
              </a:lnSpc>
              <a:spcBef>
                <a:spcPts val="0"/>
              </a:spcBef>
              <a:buFont typeface="Arial" panose="020B0604020202020204" pitchFamily="34" charset="0"/>
              <a:buChar char="•"/>
            </a:pPr>
            <a:r>
              <a:rPr lang="cs-CZ" sz="2000" dirty="0"/>
              <a:t>Zlatý standard</a:t>
            </a:r>
          </a:p>
          <a:p>
            <a:pPr marL="694925" lvl="1" indent="-342900">
              <a:lnSpc>
                <a:spcPct val="120000"/>
              </a:lnSpc>
              <a:spcBef>
                <a:spcPts val="0"/>
              </a:spcBef>
              <a:buFont typeface="Arial" panose="020B0604020202020204" pitchFamily="34" charset="0"/>
              <a:buChar char="•"/>
            </a:pPr>
            <a:r>
              <a:rPr lang="cs-CZ" sz="2000" dirty="0" err="1"/>
              <a:t>Sekvenování</a:t>
            </a:r>
            <a:r>
              <a:rPr lang="cs-CZ" sz="2000" dirty="0"/>
              <a:t> genů (resp. jejich částí)</a:t>
            </a:r>
          </a:p>
          <a:p>
            <a:pPr marL="694925" lvl="1" indent="-342900">
              <a:lnSpc>
                <a:spcPct val="120000"/>
              </a:lnSpc>
              <a:spcBef>
                <a:spcPts val="0"/>
              </a:spcBef>
              <a:buFont typeface="Arial" panose="020B0604020202020204" pitchFamily="34" charset="0"/>
              <a:buChar char="•"/>
            </a:pPr>
            <a:endParaRPr lang="cs-CZ" sz="2000" dirty="0"/>
          </a:p>
          <a:p>
            <a:pPr marL="342900" indent="-342900">
              <a:lnSpc>
                <a:spcPct val="120000"/>
              </a:lnSpc>
              <a:spcBef>
                <a:spcPts val="0"/>
              </a:spcBef>
              <a:buFont typeface="Wingdings" panose="05000000000000000000" pitchFamily="2" charset="2"/>
              <a:buChar char="Ø"/>
            </a:pPr>
            <a:r>
              <a:rPr lang="cs-CZ" sz="2400" dirty="0">
                <a:solidFill>
                  <a:srgbClr val="C00000"/>
                </a:solidFill>
              </a:rPr>
              <a:t>2. (nová) generace čím dál více rozšiřuje své uplatnění</a:t>
            </a:r>
          </a:p>
          <a:p>
            <a:pPr marL="694925" lvl="1" indent="-342900">
              <a:lnSpc>
                <a:spcPct val="120000"/>
              </a:lnSpc>
              <a:spcBef>
                <a:spcPts val="0"/>
              </a:spcBef>
              <a:buFont typeface="Arial" panose="020B0604020202020204" pitchFamily="34" charset="0"/>
              <a:buChar char="•"/>
            </a:pPr>
            <a:r>
              <a:rPr lang="cs-CZ" sz="2000" dirty="0" err="1"/>
              <a:t>Sekvenování</a:t>
            </a:r>
            <a:r>
              <a:rPr lang="cs-CZ" sz="2000" dirty="0"/>
              <a:t> velkého množství genů</a:t>
            </a:r>
          </a:p>
          <a:p>
            <a:pPr marL="694925" lvl="1" indent="-342900">
              <a:lnSpc>
                <a:spcPct val="120000"/>
              </a:lnSpc>
              <a:spcBef>
                <a:spcPts val="0"/>
              </a:spcBef>
              <a:buFont typeface="Arial" panose="020B0604020202020204" pitchFamily="34" charset="0"/>
              <a:buChar char="•"/>
            </a:pPr>
            <a:r>
              <a:rPr lang="cs-CZ" sz="2000" dirty="0" err="1"/>
              <a:t>Sekvenování</a:t>
            </a:r>
            <a:r>
              <a:rPr lang="cs-CZ" sz="2000" dirty="0"/>
              <a:t> jednoho genu více pacientů</a:t>
            </a:r>
          </a:p>
          <a:p>
            <a:pPr marL="694925" lvl="1" indent="-342900">
              <a:lnSpc>
                <a:spcPct val="120000"/>
              </a:lnSpc>
              <a:spcBef>
                <a:spcPts val="0"/>
              </a:spcBef>
              <a:buFont typeface="Arial" panose="020B0604020202020204" pitchFamily="34" charset="0"/>
              <a:buChar char="•"/>
            </a:pPr>
            <a:r>
              <a:rPr lang="cs-CZ" sz="2000" dirty="0" err="1"/>
              <a:t>Sekvenování</a:t>
            </a:r>
            <a:r>
              <a:rPr lang="cs-CZ" sz="2000" dirty="0"/>
              <a:t> </a:t>
            </a:r>
            <a:r>
              <a:rPr lang="cs-CZ" sz="2000" dirty="0" err="1"/>
              <a:t>exomu</a:t>
            </a:r>
            <a:r>
              <a:rPr lang="cs-CZ" sz="2000" dirty="0"/>
              <a:t> (DNA, která kóduje proteiny)</a:t>
            </a:r>
          </a:p>
          <a:p>
            <a:pPr marL="694925" lvl="1" indent="-342900">
              <a:lnSpc>
                <a:spcPct val="120000"/>
              </a:lnSpc>
              <a:spcBef>
                <a:spcPts val="0"/>
              </a:spcBef>
              <a:buFont typeface="Arial" panose="020B0604020202020204" pitchFamily="34" charset="0"/>
              <a:buChar char="•"/>
            </a:pPr>
            <a:r>
              <a:rPr lang="cs-CZ" sz="2000" dirty="0" err="1"/>
              <a:t>Sekvenování</a:t>
            </a:r>
            <a:r>
              <a:rPr lang="cs-CZ" sz="2000" dirty="0"/>
              <a:t> genomu (veškerá DNA v buňkách)</a:t>
            </a:r>
          </a:p>
          <a:p>
            <a:pPr marL="487025" lvl="1">
              <a:lnSpc>
                <a:spcPct val="120000"/>
              </a:lnSpc>
              <a:spcBef>
                <a:spcPts val="0"/>
              </a:spcBef>
            </a:pPr>
            <a:endParaRPr lang="cs-CZ" sz="2000" dirty="0"/>
          </a:p>
        </p:txBody>
      </p:sp>
      <p:pic>
        <p:nvPicPr>
          <p:cNvPr id="6146" name="Picture 2" descr="Výsledek obrázku pro sanger sequenc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2225" y="918284"/>
            <a:ext cx="2859307" cy="19015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illumina nextse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9" y="4005065"/>
            <a:ext cx="3959683" cy="155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1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F9FE01-EE96-4D53-ADAE-800C3173D451}"/>
              </a:ext>
            </a:extLst>
          </p:cNvPr>
          <p:cNvSpPr>
            <a:spLocks noGrp="1"/>
          </p:cNvSpPr>
          <p:nvPr>
            <p:ph type="title"/>
          </p:nvPr>
        </p:nvSpPr>
        <p:spPr>
          <a:xfrm>
            <a:off x="3407903" y="308768"/>
            <a:ext cx="6477000" cy="1325563"/>
          </a:xfrm>
        </p:spPr>
        <p:txBody>
          <a:bodyPr>
            <a:normAutofit/>
          </a:bodyPr>
          <a:lstStyle/>
          <a:p>
            <a:r>
              <a:rPr lang="cs-CZ" sz="3600" b="1" dirty="0">
                <a:solidFill>
                  <a:srgbClr val="C00000"/>
                </a:solidFill>
                <a:latin typeface="Cambria" panose="02040503050406030204" pitchFamily="18" charset="0"/>
                <a:ea typeface="Cambria" panose="02040503050406030204" pitchFamily="18" charset="0"/>
              </a:rPr>
              <a:t>Y </a:t>
            </a:r>
            <a:r>
              <a:rPr lang="cs-CZ" sz="3600" b="1">
                <a:solidFill>
                  <a:srgbClr val="C00000"/>
                </a:solidFill>
                <a:latin typeface="Cambria" panose="02040503050406030204" pitchFamily="18" charset="0"/>
                <a:ea typeface="Cambria" panose="02040503050406030204" pitchFamily="18" charset="0"/>
              </a:rPr>
              <a:t>– haploskupina</a:t>
            </a:r>
            <a:endParaRPr lang="cs-CZ" sz="3600" b="1" dirty="0">
              <a:solidFill>
                <a:srgbClr val="C00000"/>
              </a:solidFill>
              <a:latin typeface="Cambria" panose="02040503050406030204" pitchFamily="18" charset="0"/>
              <a:ea typeface="Cambria" panose="02040503050406030204" pitchFamily="18" charset="0"/>
            </a:endParaRPr>
          </a:p>
        </p:txBody>
      </p:sp>
      <p:pic>
        <p:nvPicPr>
          <p:cNvPr id="6" name="Obrázek 3" descr="Obsah obrázku mapa&#10;&#10;Popis byl vytvořen automaticky">
            <a:extLst>
              <a:ext uri="{FF2B5EF4-FFF2-40B4-BE49-F238E27FC236}">
                <a16:creationId xmlns:a16="http://schemas.microsoft.com/office/drawing/2014/main" id="{CA9A20F6-A386-4805-A0F6-58930FABD5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61794" y="1785376"/>
            <a:ext cx="600681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3019" y="225815"/>
            <a:ext cx="2012896" cy="1894173"/>
          </a:xfrm>
          <a:prstGeom prst="rect">
            <a:avLst/>
          </a:prstGeom>
        </p:spPr>
      </p:pic>
      <p:sp>
        <p:nvSpPr>
          <p:cNvPr id="4" name="TextovéPole 3"/>
          <p:cNvSpPr txBox="1"/>
          <p:nvPr/>
        </p:nvSpPr>
        <p:spPr>
          <a:xfrm>
            <a:off x="7315582" y="2315371"/>
            <a:ext cx="4494874" cy="445577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cs-CZ" sz="2400" dirty="0" err="1">
                <a:latin typeface="Cambria" panose="02040503050406030204" pitchFamily="18" charset="0"/>
              </a:rPr>
              <a:t>Determined</a:t>
            </a:r>
            <a:r>
              <a:rPr lang="cs-CZ" sz="2400" dirty="0">
                <a:latin typeface="Cambria" panose="02040503050406030204" pitchFamily="18" charset="0"/>
              </a:rPr>
              <a:t> by </a:t>
            </a:r>
            <a:r>
              <a:rPr lang="cs-CZ" sz="2400" dirty="0" err="1">
                <a:latin typeface="Cambria" panose="02040503050406030204" pitchFamily="18" charset="0"/>
              </a:rPr>
              <a:t>variants</a:t>
            </a:r>
            <a:r>
              <a:rPr lang="cs-CZ" sz="2400" dirty="0">
                <a:latin typeface="Cambria" panose="02040503050406030204" pitchFamily="18" charset="0"/>
              </a:rPr>
              <a:t> in </a:t>
            </a:r>
            <a:r>
              <a:rPr lang="cs-CZ" sz="2400" dirty="0" err="1">
                <a:latin typeface="Cambria" panose="02040503050406030204" pitchFamily="18" charset="0"/>
              </a:rPr>
              <a:t>the</a:t>
            </a:r>
            <a:r>
              <a:rPr lang="cs-CZ" sz="2400" dirty="0">
                <a:latin typeface="Cambria" panose="02040503050406030204" pitchFamily="18" charset="0"/>
              </a:rPr>
              <a:t> Y chromosome</a:t>
            </a:r>
          </a:p>
          <a:p>
            <a:pPr marL="285750" indent="-285750">
              <a:lnSpc>
                <a:spcPct val="150000"/>
              </a:lnSpc>
              <a:buFont typeface="Arial" panose="020B0604020202020204" pitchFamily="34" charset="0"/>
              <a:buChar char="•"/>
            </a:pPr>
            <a:r>
              <a:rPr lang="cs-CZ" sz="2400" dirty="0">
                <a:latin typeface="Cambria" panose="02040503050406030204" pitchFamily="18" charset="0"/>
              </a:rPr>
              <a:t>Y chromosome </a:t>
            </a:r>
            <a:r>
              <a:rPr lang="cs-CZ" sz="2400" dirty="0" err="1">
                <a:latin typeface="Cambria" panose="02040503050406030204" pitchFamily="18" charset="0"/>
              </a:rPr>
              <a:t>is</a:t>
            </a:r>
            <a:r>
              <a:rPr lang="cs-CZ" sz="2400" dirty="0">
                <a:latin typeface="Cambria" panose="02040503050406030204" pitchFamily="18" charset="0"/>
              </a:rPr>
              <a:t> </a:t>
            </a:r>
            <a:r>
              <a:rPr lang="cs-CZ" sz="2400" dirty="0" err="1">
                <a:latin typeface="Cambria" panose="02040503050406030204" pitchFamily="18" charset="0"/>
              </a:rPr>
              <a:t>one</a:t>
            </a:r>
            <a:r>
              <a:rPr lang="cs-CZ" sz="2400" dirty="0">
                <a:latin typeface="Cambria" panose="02040503050406030204" pitchFamily="18" charset="0"/>
              </a:rPr>
              <a:t> </a:t>
            </a:r>
            <a:r>
              <a:rPr lang="cs-CZ" sz="2400" dirty="0" err="1">
                <a:latin typeface="Cambria" panose="02040503050406030204" pitchFamily="18" charset="0"/>
              </a:rPr>
              <a:t>of</a:t>
            </a:r>
            <a:r>
              <a:rPr lang="cs-CZ" sz="2400" dirty="0">
                <a:latin typeface="Cambria" panose="02040503050406030204" pitchFamily="18" charset="0"/>
              </a:rPr>
              <a:t> </a:t>
            </a:r>
            <a:r>
              <a:rPr lang="cs-CZ" sz="2400" dirty="0" err="1">
                <a:latin typeface="Cambria" panose="02040503050406030204" pitchFamily="18" charset="0"/>
              </a:rPr>
              <a:t>two</a:t>
            </a:r>
            <a:r>
              <a:rPr lang="cs-CZ" sz="2400" dirty="0">
                <a:latin typeface="Cambria" panose="02040503050406030204" pitchFamily="18" charset="0"/>
              </a:rPr>
              <a:t> sex </a:t>
            </a:r>
            <a:r>
              <a:rPr lang="cs-CZ" sz="2400" dirty="0" err="1">
                <a:latin typeface="Cambria" panose="02040503050406030204" pitchFamily="18" charset="0"/>
              </a:rPr>
              <a:t>determining</a:t>
            </a:r>
            <a:r>
              <a:rPr lang="cs-CZ" sz="2400" dirty="0">
                <a:latin typeface="Cambria" panose="02040503050406030204" pitchFamily="18" charset="0"/>
              </a:rPr>
              <a:t> </a:t>
            </a:r>
            <a:r>
              <a:rPr lang="cs-CZ" sz="2400" dirty="0" err="1">
                <a:latin typeface="Cambria" panose="02040503050406030204" pitchFamily="18" charset="0"/>
              </a:rPr>
              <a:t>chromosomes</a:t>
            </a:r>
            <a:endParaRPr lang="cs-CZ" sz="2400" dirty="0">
              <a:latin typeface="Cambria" panose="02040503050406030204" pitchFamily="18" charset="0"/>
            </a:endParaRPr>
          </a:p>
          <a:p>
            <a:pPr marL="285750" indent="-285750">
              <a:lnSpc>
                <a:spcPct val="150000"/>
              </a:lnSpc>
              <a:buFont typeface="Arial" panose="020B0604020202020204" pitchFamily="34" charset="0"/>
              <a:buChar char="•"/>
            </a:pPr>
            <a:r>
              <a:rPr lang="cs-CZ" sz="2400" dirty="0" err="1">
                <a:latin typeface="Cambria" panose="02040503050406030204" pitchFamily="18" charset="0"/>
              </a:rPr>
              <a:t>Inherited</a:t>
            </a:r>
            <a:r>
              <a:rPr lang="cs-CZ" sz="2400" dirty="0">
                <a:latin typeface="Cambria" panose="02040503050406030204" pitchFamily="18" charset="0"/>
              </a:rPr>
              <a:t> in </a:t>
            </a:r>
            <a:r>
              <a:rPr lang="cs-CZ" sz="2400" dirty="0" err="1">
                <a:latin typeface="Cambria" panose="02040503050406030204" pitchFamily="18" charset="0"/>
              </a:rPr>
              <a:t>the</a:t>
            </a:r>
            <a:r>
              <a:rPr lang="cs-CZ" sz="2400" dirty="0">
                <a:latin typeface="Cambria" panose="02040503050406030204" pitchFamily="18" charset="0"/>
              </a:rPr>
              <a:t> </a:t>
            </a:r>
            <a:r>
              <a:rPr lang="cs-CZ" sz="2400" dirty="0" err="1">
                <a:latin typeface="Cambria" panose="02040503050406030204" pitchFamily="18" charset="0"/>
              </a:rPr>
              <a:t>paternal</a:t>
            </a:r>
            <a:r>
              <a:rPr lang="cs-CZ" sz="2400" dirty="0">
                <a:latin typeface="Cambria" panose="02040503050406030204" pitchFamily="18" charset="0"/>
              </a:rPr>
              <a:t> </a:t>
            </a:r>
            <a:r>
              <a:rPr lang="cs-CZ" sz="2400" dirty="0" err="1">
                <a:latin typeface="Cambria" panose="02040503050406030204" pitchFamily="18" charset="0"/>
              </a:rPr>
              <a:t>lineage</a:t>
            </a:r>
            <a:endParaRPr lang="cs-CZ" sz="2400" dirty="0">
              <a:latin typeface="Cambria" panose="02040503050406030204" pitchFamily="18" charset="0"/>
            </a:endParaRPr>
          </a:p>
          <a:p>
            <a:pPr marL="285750" indent="-285750">
              <a:lnSpc>
                <a:spcPct val="150000"/>
              </a:lnSpc>
              <a:buFont typeface="Arial" panose="020B0604020202020204" pitchFamily="34" charset="0"/>
              <a:buChar char="•"/>
            </a:pPr>
            <a:r>
              <a:rPr lang="cs-CZ" sz="2400" dirty="0" err="1">
                <a:solidFill>
                  <a:srgbClr val="C00000"/>
                </a:solidFill>
                <a:latin typeface="Cambria" panose="02040503050406030204" pitchFamily="18" charset="0"/>
              </a:rPr>
              <a:t>Mendel‘s</a:t>
            </a:r>
            <a:r>
              <a:rPr lang="cs-CZ" sz="2400" dirty="0">
                <a:solidFill>
                  <a:srgbClr val="C00000"/>
                </a:solidFill>
                <a:latin typeface="Cambria" panose="02040503050406030204" pitchFamily="18" charset="0"/>
              </a:rPr>
              <a:t> Y-</a:t>
            </a:r>
            <a:r>
              <a:rPr lang="cs-CZ" sz="2400" dirty="0" err="1">
                <a:solidFill>
                  <a:srgbClr val="C00000"/>
                </a:solidFill>
                <a:latin typeface="Cambria" panose="02040503050406030204" pitchFamily="18" charset="0"/>
              </a:rPr>
              <a:t>haplogroup</a:t>
            </a:r>
            <a:r>
              <a:rPr lang="cs-CZ" sz="2400" dirty="0">
                <a:solidFill>
                  <a:srgbClr val="C00000"/>
                </a:solidFill>
                <a:latin typeface="Cambria" panose="02040503050406030204" pitchFamily="18" charset="0"/>
              </a:rPr>
              <a:t>: R1a</a:t>
            </a:r>
          </a:p>
          <a:p>
            <a:pPr marL="285750" indent="-285750">
              <a:lnSpc>
                <a:spcPct val="150000"/>
              </a:lnSpc>
              <a:buFont typeface="Arial" panose="020B0604020202020204" pitchFamily="34" charset="0"/>
              <a:buChar char="•"/>
            </a:pPr>
            <a:endParaRPr lang="cs-CZ" sz="2400" dirty="0">
              <a:latin typeface="Cambria" panose="02040503050406030204" pitchFamily="18" charset="0"/>
            </a:endParaRPr>
          </a:p>
        </p:txBody>
      </p:sp>
    </p:spTree>
    <p:extLst>
      <p:ext uri="{BB962C8B-B14F-4D97-AF65-F5344CB8AC3E}">
        <p14:creationId xmlns:p14="http://schemas.microsoft.com/office/powerpoint/2010/main" val="6022297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40F7E7-6ADB-4E9D-B357-13C87051B550}"/>
              </a:ext>
            </a:extLst>
          </p:cNvPr>
          <p:cNvPicPr>
            <a:picLocks noChangeAspect="1"/>
          </p:cNvPicPr>
          <p:nvPr/>
        </p:nvPicPr>
        <p:blipFill>
          <a:blip r:embed="rId3"/>
          <a:stretch>
            <a:fillRect/>
          </a:stretch>
        </p:blipFill>
        <p:spPr>
          <a:xfrm>
            <a:off x="2922053" y="1501421"/>
            <a:ext cx="6581388" cy="4750365"/>
          </a:xfrm>
          <a:prstGeom prst="rect">
            <a:avLst/>
          </a:prstGeom>
        </p:spPr>
      </p:pic>
      <p:sp>
        <p:nvSpPr>
          <p:cNvPr id="3" name="Title 1">
            <a:extLst>
              <a:ext uri="{FF2B5EF4-FFF2-40B4-BE49-F238E27FC236}">
                <a16:creationId xmlns:a16="http://schemas.microsoft.com/office/drawing/2014/main" id="{3305FD86-F5D6-44CB-84E4-C23A910FCF67}"/>
              </a:ext>
            </a:extLst>
          </p:cNvPr>
          <p:cNvSpPr txBox="1">
            <a:spLocks/>
          </p:cNvSpPr>
          <p:nvPr/>
        </p:nvSpPr>
        <p:spPr>
          <a:xfrm>
            <a:off x="2494845" y="102310"/>
            <a:ext cx="8127999" cy="964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3600" dirty="0">
                <a:latin typeface="Cambria" panose="02040503050406030204" pitchFamily="18" charset="0"/>
                <a:ea typeface="Cambria" panose="02040503050406030204" pitchFamily="18" charset="0"/>
                <a:cs typeface="Arial" panose="020B0604020202020204" pitchFamily="34" charset="0"/>
              </a:rPr>
              <a:t>Monument –,,</a:t>
            </a:r>
            <a:r>
              <a:rPr lang="cs-CZ" sz="3600" dirty="0" err="1">
                <a:latin typeface="Cambria" panose="02040503050406030204" pitchFamily="18" charset="0"/>
                <a:ea typeface="Cambria" panose="02040503050406030204" pitchFamily="18" charset="0"/>
                <a:cs typeface="Arial" panose="020B0604020202020204" pitchFamily="34" charset="0"/>
              </a:rPr>
              <a:t>peas</a:t>
            </a:r>
            <a:r>
              <a:rPr lang="cs-CZ" sz="3600" dirty="0">
                <a:latin typeface="Cambria" panose="02040503050406030204" pitchFamily="18" charset="0"/>
                <a:ea typeface="Cambria" panose="02040503050406030204" pitchFamily="18" charset="0"/>
                <a:cs typeface="Arial" panose="020B0604020202020204" pitchFamily="34" charset="0"/>
              </a:rPr>
              <a:t>“ </a:t>
            </a:r>
            <a:r>
              <a:rPr lang="cs-CZ" sz="3600">
                <a:latin typeface="Cambria" panose="02040503050406030204" pitchFamily="18" charset="0"/>
                <a:ea typeface="Cambria" panose="02040503050406030204" pitchFamily="18" charset="0"/>
                <a:cs typeface="Arial" panose="020B0604020202020204" pitchFamily="34" charset="0"/>
              </a:rPr>
              <a:t>by Jaromir Gargulak</a:t>
            </a:r>
            <a:endParaRPr lang="en-US" sz="36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5184988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text, osoba, patro, interiér&#10;&#10;Popis byl vytvořen automaticky">
            <a:extLst>
              <a:ext uri="{FF2B5EF4-FFF2-40B4-BE49-F238E27FC236}">
                <a16:creationId xmlns:a16="http://schemas.microsoft.com/office/drawing/2014/main" id="{72BD426D-2463-0462-F818-CFD7AA2F42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8913"/>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Picture 3">
            <a:extLst>
              <a:ext uri="{FF2B5EF4-FFF2-40B4-BE49-F238E27FC236}">
                <a16:creationId xmlns:a16="http://schemas.microsoft.com/office/drawing/2014/main" id="{EDB6ABC8-4DBA-4A3F-B3CF-49F883FD32A8}"/>
              </a:ext>
            </a:extLst>
          </p:cNvPr>
          <p:cNvPicPr>
            <a:picLocks noChangeAspect="1"/>
          </p:cNvPicPr>
          <p:nvPr/>
        </p:nvPicPr>
        <p:blipFill rotWithShape="1">
          <a:blip r:embed="rId4"/>
          <a:srcRect r="19394"/>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3" name="Picture 2">
            <a:extLst>
              <a:ext uri="{FF2B5EF4-FFF2-40B4-BE49-F238E27FC236}">
                <a16:creationId xmlns:a16="http://schemas.microsoft.com/office/drawing/2014/main" id="{01CAB772-E71A-4D75-8C54-50E37E365423}"/>
              </a:ext>
            </a:extLst>
          </p:cNvPr>
          <p:cNvPicPr>
            <a:picLocks noChangeAspect="1"/>
          </p:cNvPicPr>
          <p:nvPr/>
        </p:nvPicPr>
        <p:blipFill rotWithShape="1">
          <a:blip r:embed="rId5"/>
          <a:srcRect l="4900" r="22700" b="1"/>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15EBBC09-90E1-4A92-8F03-69DAD0ED8B39}"/>
              </a:ext>
            </a:extLst>
          </p:cNvPr>
          <p:cNvSpPr txBox="1">
            <a:spLocks/>
          </p:cNvSpPr>
          <p:nvPr/>
        </p:nvSpPr>
        <p:spPr>
          <a:xfrm>
            <a:off x="582892" y="1452315"/>
            <a:ext cx="3429000" cy="28986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600" kern="1200" dirty="0">
                <a:solidFill>
                  <a:schemeClr val="tx1"/>
                </a:solidFill>
                <a:latin typeface="Cambria" panose="02040503050406030204" pitchFamily="18" charset="0"/>
                <a:ea typeface="Cambria" panose="02040503050406030204" pitchFamily="18" charset="0"/>
              </a:rPr>
              <a:t>Masaryk University at EXPO 2022 in Dubai</a:t>
            </a:r>
          </a:p>
        </p:txBody>
      </p:sp>
      <p:pic>
        <p:nvPicPr>
          <p:cNvPr id="8" name="Obrázek 7" descr="Obsah obrázku zeď, interiér, několik&#10;&#10;Popis byl vytvořen automaticky">
            <a:extLst>
              <a:ext uri="{FF2B5EF4-FFF2-40B4-BE49-F238E27FC236}">
                <a16:creationId xmlns:a16="http://schemas.microsoft.com/office/drawing/2014/main" id="{553DFD88-B0DE-C895-0CE2-39FE92F4DC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163" b="4"/>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0787352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1">
            <a:extLst>
              <a:ext uri="{FF2B5EF4-FFF2-40B4-BE49-F238E27FC236}">
                <a16:creationId xmlns:a16="http://schemas.microsoft.com/office/drawing/2014/main" id="{4E3DFAAF-CCCC-4CB2-8F66-FFD1A30E298B}"/>
              </a:ext>
            </a:extLst>
          </p:cNvPr>
          <p:cNvSpPr txBox="1"/>
          <p:nvPr/>
        </p:nvSpPr>
        <p:spPr>
          <a:xfrm>
            <a:off x="570091" y="676243"/>
            <a:ext cx="11051817" cy="861774"/>
          </a:xfrm>
          <a:prstGeom prst="rect">
            <a:avLst/>
          </a:prstGeom>
          <a:noFill/>
        </p:spPr>
        <p:txBody>
          <a:bodyPr wrap="square" rtlCol="0">
            <a:spAutoFit/>
          </a:bodyPr>
          <a:lstStyle/>
          <a:p>
            <a:pPr algn="ctr"/>
            <a:r>
              <a:rPr lang="cs-CZ" sz="3200" b="1">
                <a:solidFill>
                  <a:srgbClr val="C00000"/>
                </a:solidFill>
                <a:latin typeface="Comic Sans MS" panose="030F0702030302020204" pitchFamily="66" charset="0"/>
              </a:rPr>
              <a:t>Děkuji za pozornost</a:t>
            </a:r>
            <a:endParaRPr lang="cs-CZ" sz="3200" b="1" dirty="0">
              <a:solidFill>
                <a:srgbClr val="C00000"/>
              </a:solidFill>
              <a:latin typeface="Comic Sans MS" panose="030F0702030302020204" pitchFamily="66" charset="0"/>
            </a:endParaRPr>
          </a:p>
          <a:p>
            <a:endParaRPr lang="cs-CZ" dirty="0">
              <a:solidFill>
                <a:srgbClr val="C00000"/>
              </a:solidFill>
              <a:latin typeface="Comic Sans MS" panose="030F0702030302020204" pitchFamily="66" charset="0"/>
            </a:endParaRPr>
          </a:p>
        </p:txBody>
      </p:sp>
      <p:pic>
        <p:nvPicPr>
          <p:cNvPr id="10" name="Obrázek 1">
            <a:extLst>
              <a:ext uri="{FF2B5EF4-FFF2-40B4-BE49-F238E27FC236}">
                <a16:creationId xmlns:a16="http://schemas.microsoft.com/office/drawing/2014/main" id="{1ADFF947-C444-469E-9E06-993C1C3285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130" y="1674760"/>
            <a:ext cx="5108933" cy="294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D7658508-2500-44D8-8291-4AB1216CE66C}"/>
              </a:ext>
            </a:extLst>
          </p:cNvPr>
          <p:cNvPicPr>
            <a:picLocks noChangeAspect="1"/>
          </p:cNvPicPr>
          <p:nvPr/>
        </p:nvPicPr>
        <p:blipFill>
          <a:blip r:embed="rId4"/>
          <a:stretch>
            <a:fillRect/>
          </a:stretch>
        </p:blipFill>
        <p:spPr>
          <a:xfrm>
            <a:off x="6848798" y="1667580"/>
            <a:ext cx="4773110" cy="2940297"/>
          </a:xfrm>
          <a:prstGeom prst="rect">
            <a:avLst/>
          </a:prstGeom>
        </p:spPr>
      </p:pic>
      <p:sp>
        <p:nvSpPr>
          <p:cNvPr id="12" name="TextovéPole 9">
            <a:extLst>
              <a:ext uri="{FF2B5EF4-FFF2-40B4-BE49-F238E27FC236}">
                <a16:creationId xmlns:a16="http://schemas.microsoft.com/office/drawing/2014/main" id="{F6BE4257-6E22-4D18-A6B8-F59CC101429A}"/>
              </a:ext>
            </a:extLst>
          </p:cNvPr>
          <p:cNvSpPr txBox="1"/>
          <p:nvPr/>
        </p:nvSpPr>
        <p:spPr>
          <a:xfrm>
            <a:off x="7811629" y="4992532"/>
            <a:ext cx="4774364" cy="923330"/>
          </a:xfrm>
          <a:prstGeom prst="rect">
            <a:avLst/>
          </a:prstGeom>
          <a:noFill/>
        </p:spPr>
        <p:txBody>
          <a:bodyPr wrap="square" rtlCol="0">
            <a:spAutoFit/>
          </a:bodyPr>
          <a:lstStyle/>
          <a:p>
            <a:r>
              <a:rPr lang="cs-CZ" b="1" i="1">
                <a:latin typeface="Comic Sans MS" panose="030F0702030302020204" pitchFamily="66" charset="0"/>
              </a:rPr>
              <a:t>IHOK </a:t>
            </a:r>
            <a:r>
              <a:rPr lang="cs-CZ" b="1" i="1" dirty="0">
                <a:latin typeface="Comic Sans MS" panose="030F0702030302020204" pitchFamily="66" charset="0"/>
              </a:rPr>
              <a:t>FN Brno – </a:t>
            </a:r>
          </a:p>
          <a:p>
            <a:r>
              <a:rPr lang="cs-CZ" b="1" i="1" dirty="0">
                <a:latin typeface="Comic Sans MS" panose="030F0702030302020204" pitchFamily="66" charset="0"/>
              </a:rPr>
              <a:t>Centrum molekulární biologie</a:t>
            </a:r>
          </a:p>
          <a:p>
            <a:r>
              <a:rPr lang="cs-CZ" b="1" i="1" dirty="0">
                <a:latin typeface="Comic Sans MS" panose="030F0702030302020204" pitchFamily="66" charset="0"/>
              </a:rPr>
              <a:t> a </a:t>
            </a:r>
            <a:r>
              <a:rPr lang="cs-CZ" b="1" i="1">
                <a:latin typeface="Comic Sans MS" panose="030F0702030302020204" pitchFamily="66" charset="0"/>
              </a:rPr>
              <a:t>genetiky  </a:t>
            </a:r>
            <a:endParaRPr lang="cs-CZ" b="1" i="1" dirty="0">
              <a:solidFill>
                <a:srgbClr val="003366"/>
              </a:solidFill>
              <a:effectLst>
                <a:outerShdw blurRad="38100" dist="38100" dir="2700000" algn="tl">
                  <a:srgbClr val="000000">
                    <a:alpha val="43137"/>
                  </a:srgbClr>
                </a:outerShdw>
              </a:effectLst>
              <a:latin typeface="Comic Sans MS" panose="030F0702030302020204" pitchFamily="66" charset="0"/>
            </a:endParaRPr>
          </a:p>
        </p:txBody>
      </p:sp>
      <p:sp>
        <p:nvSpPr>
          <p:cNvPr id="7" name="TextovéPole 9">
            <a:extLst>
              <a:ext uri="{FF2B5EF4-FFF2-40B4-BE49-F238E27FC236}">
                <a16:creationId xmlns:a16="http://schemas.microsoft.com/office/drawing/2014/main" id="{5C508743-7A40-4738-BE1F-178DD04E073E}"/>
              </a:ext>
            </a:extLst>
          </p:cNvPr>
          <p:cNvSpPr txBox="1"/>
          <p:nvPr/>
        </p:nvSpPr>
        <p:spPr>
          <a:xfrm>
            <a:off x="2020797" y="4992532"/>
            <a:ext cx="2581598" cy="923330"/>
          </a:xfrm>
          <a:prstGeom prst="rect">
            <a:avLst/>
          </a:prstGeom>
          <a:noFill/>
        </p:spPr>
        <p:txBody>
          <a:bodyPr wrap="square" rtlCol="0">
            <a:spAutoFit/>
          </a:bodyPr>
          <a:lstStyle/>
          <a:p>
            <a:r>
              <a:rPr lang="cs-CZ" b="1" i="1">
                <a:latin typeface="Comic Sans MS" panose="030F0702030302020204" pitchFamily="66" charset="0"/>
              </a:rPr>
              <a:t>CEITEC MU – </a:t>
            </a:r>
          </a:p>
          <a:p>
            <a:r>
              <a:rPr lang="cs-CZ" b="1" i="1">
                <a:latin typeface="Comic Sans MS" panose="030F0702030302020204" pitchFamily="66" charset="0"/>
              </a:rPr>
              <a:t>Centrum molekulární </a:t>
            </a:r>
          </a:p>
          <a:p>
            <a:r>
              <a:rPr lang="cs-CZ" b="1" i="1">
                <a:latin typeface="Comic Sans MS" panose="030F0702030302020204" pitchFamily="66" charset="0"/>
              </a:rPr>
              <a:t>medicíny </a:t>
            </a:r>
            <a:endParaRPr lang="cs-CZ" b="1" i="1">
              <a:solidFill>
                <a:srgbClr val="003366"/>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442671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2947</TotalTime>
  <Words>5262</Words>
  <Application>Microsoft Office PowerPoint</Application>
  <PresentationFormat>Widescreen</PresentationFormat>
  <Paragraphs>969</Paragraphs>
  <Slides>93</Slides>
  <Notes>93</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112" baseType="lpstr">
      <vt:lpstr>Arial</vt:lpstr>
      <vt:lpstr>Calibri</vt:lpstr>
      <vt:lpstr>Calibri Light</vt:lpstr>
      <vt:lpstr>Cambria</vt:lpstr>
      <vt:lpstr>Comic Sans MS</vt:lpstr>
      <vt:lpstr>Constantia</vt:lpstr>
      <vt:lpstr>Courier</vt:lpstr>
      <vt:lpstr>Courier New</vt:lpstr>
      <vt:lpstr>Lora</vt:lpstr>
      <vt:lpstr>Palatino Linotype</vt:lpstr>
      <vt:lpstr>Roboto</vt:lpstr>
      <vt:lpstr>robotoregular</vt:lpstr>
      <vt:lpstr>System Font Regular</vt:lpstr>
      <vt:lpstr>Times New Roman</vt:lpstr>
      <vt:lpstr>TimesNewRomanPS-ItalicMT</vt:lpstr>
      <vt:lpstr>TimesNewRomanPSMT</vt:lpstr>
      <vt:lpstr>Wingdings</vt:lpstr>
      <vt:lpstr>Office Theme</vt:lpstr>
      <vt:lpstr>Worksheet</vt:lpstr>
      <vt:lpstr>PowerPoint Presentation</vt:lpstr>
      <vt:lpstr>Ing. Zuzana Vrzalová, Ph.D.</vt:lpstr>
      <vt:lpstr>Genom</vt:lpstr>
      <vt:lpstr>Velikost genomu</vt:lpstr>
      <vt:lpstr>Lidský genom</vt:lpstr>
      <vt:lpstr>Lidský genom</vt:lpstr>
      <vt:lpstr>Lidský genom</vt:lpstr>
      <vt:lpstr>Geneticky podmíněná onemocnění u člověka</vt:lpstr>
      <vt:lpstr>Sekvenování – využití v diagnostice</vt:lpstr>
      <vt:lpstr>PowerPoint Presentation</vt:lpstr>
      <vt:lpstr>Sekvenační metody analýzy DNA  </vt:lpstr>
      <vt:lpstr>PowerPoint Presentation</vt:lpstr>
      <vt:lpstr>PowerPoint Presentation</vt:lpstr>
      <vt:lpstr>PowerPoint Presentation</vt:lpstr>
      <vt:lpstr>PowerPoint Presentation</vt:lpstr>
      <vt:lpstr>PowerPoint Presentation</vt:lpstr>
      <vt:lpstr>Cytogenetika</vt:lpstr>
      <vt:lpstr>Kazuistika rodiny </vt:lpstr>
      <vt:lpstr>Talasémie</vt:lpstr>
      <vt:lpstr>Charakteristika onemocnění talasémie</vt:lpstr>
      <vt:lpstr>Charakteristika genů talasémie</vt:lpstr>
      <vt:lpstr>Elektroforeogramy patogenních mutací nalezených u pacientů pomocí Sangerova sekvenování</vt:lpstr>
      <vt:lpstr>Výsledky Sangerova sekvenování</vt:lpstr>
      <vt:lpstr>-3,7 delece</vt:lpstr>
      <vt:lpstr>Komplexní genotypy analyzované rodiny</vt:lpstr>
      <vt:lpstr>Závěr kazuistiky</vt:lpstr>
      <vt:lpstr>Sekvenační metody analýzy DNA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Moderní laboratorní postup (NGS)</vt:lpstr>
      <vt:lpstr>PowerPoint Presentation</vt:lpstr>
      <vt:lpstr>Nově vytvořený software</vt:lpstr>
      <vt:lpstr>Praktické využití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Ancient (starověká) DNA</vt:lpstr>
      <vt:lpstr>PowerPoint Presentation</vt:lpstr>
      <vt:lpstr>mtDNA sekvenování </vt:lpstr>
      <vt:lpstr>mtDNA haploskupina</vt:lpstr>
      <vt:lpstr>Příprava knihovny WGS </vt:lpstr>
      <vt:lpstr>Analýza surových dat</vt:lpstr>
      <vt:lpstr>PowerPoint Presentation</vt:lpstr>
      <vt:lpstr>Mendel‘s medical condition</vt:lpstr>
      <vt:lpstr>PowerPoint Presentation</vt:lpstr>
      <vt:lpstr>PowerPoint Presentation</vt:lpstr>
      <vt:lpstr>PowerPoint Presentation</vt:lpstr>
      <vt:lpstr>Y – haploskupina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Zuzana Vrzalová</dc:creator>
  <cp:lastModifiedBy>Zuzana Vrzalová</cp:lastModifiedBy>
  <cp:revision>91</cp:revision>
  <cp:lastPrinted>2024-05-20T06:12:41Z</cp:lastPrinted>
  <dcterms:created xsi:type="dcterms:W3CDTF">2024-05-13T09:25:26Z</dcterms:created>
  <dcterms:modified xsi:type="dcterms:W3CDTF">2024-05-20T07:11:14Z</dcterms:modified>
</cp:coreProperties>
</file>