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68" r:id="rId2"/>
    <p:sldId id="440" r:id="rId3"/>
    <p:sldId id="402" r:id="rId4"/>
    <p:sldId id="285" r:id="rId5"/>
    <p:sldId id="455" r:id="rId6"/>
    <p:sldId id="443" r:id="rId7"/>
    <p:sldId id="502" r:id="rId8"/>
    <p:sldId id="582" r:id="rId9"/>
    <p:sldId id="532" r:id="rId10"/>
    <p:sldId id="570" r:id="rId11"/>
    <p:sldId id="571" r:id="rId12"/>
    <p:sldId id="486" r:id="rId13"/>
    <p:sldId id="487" r:id="rId14"/>
    <p:sldId id="488" r:id="rId15"/>
    <p:sldId id="489" r:id="rId16"/>
    <p:sldId id="491" r:id="rId17"/>
    <p:sldId id="663" r:id="rId18"/>
    <p:sldId id="492" r:id="rId19"/>
    <p:sldId id="557" r:id="rId20"/>
    <p:sldId id="664" r:id="rId21"/>
    <p:sldId id="665" r:id="rId22"/>
    <p:sldId id="667" r:id="rId23"/>
    <p:sldId id="666" r:id="rId24"/>
    <p:sldId id="668" r:id="rId25"/>
    <p:sldId id="445" r:id="rId26"/>
    <p:sldId id="490" r:id="rId27"/>
    <p:sldId id="556" r:id="rId28"/>
    <p:sldId id="669" r:id="rId29"/>
    <p:sldId id="573" r:id="rId30"/>
    <p:sldId id="574" r:id="rId31"/>
    <p:sldId id="575" r:id="rId32"/>
    <p:sldId id="565" r:id="rId33"/>
    <p:sldId id="416" r:id="rId34"/>
    <p:sldId id="456" r:id="rId35"/>
    <p:sldId id="419" r:id="rId36"/>
    <p:sldId id="465" r:id="rId37"/>
    <p:sldId id="459" r:id="rId38"/>
    <p:sldId id="425" r:id="rId39"/>
    <p:sldId id="513" r:id="rId40"/>
    <p:sldId id="583" r:id="rId41"/>
    <p:sldId id="566" r:id="rId42"/>
    <p:sldId id="462" r:id="rId43"/>
    <p:sldId id="494" r:id="rId44"/>
    <p:sldId id="580" r:id="rId45"/>
    <p:sldId id="581" r:id="rId46"/>
    <p:sldId id="428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>
          <p15:clr>
            <a:srgbClr val="A4A3A4"/>
          </p15:clr>
        </p15:guide>
        <p15:guide id="2" pos="18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il Zdenek" initials="" lastIdx="20" clrIdx="0"/>
  <p:cmAuthor id="1" name="Foltankova Veronik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DDD9C3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7" autoAdjust="0"/>
    <p:restoredTop sz="94628" autoAdjust="0"/>
  </p:normalViewPr>
  <p:slideViewPr>
    <p:cSldViewPr snapToGrid="0">
      <p:cViewPr varScale="1">
        <p:scale>
          <a:sx n="109" d="100"/>
          <a:sy n="109" d="100"/>
        </p:scale>
        <p:origin x="1398" y="102"/>
      </p:cViewPr>
      <p:guideLst>
        <p:guide orient="horz" pos="3339"/>
        <p:guide pos="1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6BA86E-5118-4BAA-B5A9-633DC21A95FC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2E4DD1-E3AE-493C-8DE0-3EADC41F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46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739EA0-3795-4FEB-9D92-30F8C61095F0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6643D0-80DC-4091-A30F-67EE8CB76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0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EC889EF-D943-4144-8131-F4499135BF62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313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Earlisest</a:t>
            </a:r>
            <a:r>
              <a:rPr lang="cs-CZ" altLang="cs-CZ" dirty="0"/>
              <a:t> </a:t>
            </a:r>
            <a:r>
              <a:rPr lang="cs-CZ" altLang="cs-CZ" dirty="0" err="1"/>
              <a:t>mutations</a:t>
            </a:r>
            <a:r>
              <a:rPr lang="cs-CZ" altLang="cs-CZ" dirty="0"/>
              <a:t> </a:t>
            </a:r>
            <a:r>
              <a:rPr lang="cs-CZ" altLang="cs-CZ" dirty="0" err="1"/>
              <a:t>occur</a:t>
            </a:r>
            <a:r>
              <a:rPr lang="cs-CZ" altLang="cs-CZ" dirty="0"/>
              <a:t> in </a:t>
            </a:r>
            <a:r>
              <a:rPr lang="cs-CZ" altLang="cs-CZ" dirty="0" err="1"/>
              <a:t>lamndscaping</a:t>
            </a:r>
            <a:r>
              <a:rPr lang="cs-CZ" altLang="cs-CZ" dirty="0"/>
              <a:t> </a:t>
            </a:r>
            <a:r>
              <a:rPr lang="cs-CZ" altLang="cs-CZ" dirty="0" err="1"/>
              <a:t>genes</a:t>
            </a:r>
            <a:r>
              <a:rPr lang="cs-CZ" altLang="cs-CZ" dirty="0"/>
              <a:t> </a:t>
            </a:r>
            <a:r>
              <a:rPr lang="cs-CZ" altLang="cs-CZ" dirty="0" err="1"/>
              <a:t>involved</a:t>
            </a:r>
            <a:r>
              <a:rPr lang="cs-CZ" altLang="cs-CZ" dirty="0"/>
              <a:t> in </a:t>
            </a:r>
            <a:r>
              <a:rPr lang="cs-CZ" altLang="cs-CZ" dirty="0" err="1"/>
              <a:t>regulation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epigenom</a:t>
            </a: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Wheras</a:t>
            </a:r>
            <a:r>
              <a:rPr lang="cs-CZ" altLang="cs-CZ" dirty="0"/>
              <a:t> 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mutations</a:t>
            </a:r>
            <a:r>
              <a:rPr lang="cs-CZ" altLang="cs-CZ" dirty="0"/>
              <a:t> </a:t>
            </a:r>
            <a:r>
              <a:rPr lang="cs-CZ" altLang="cs-CZ" dirty="0" err="1"/>
              <a:t>occur</a:t>
            </a:r>
            <a:r>
              <a:rPr lang="cs-CZ" altLang="cs-CZ" dirty="0"/>
              <a:t> </a:t>
            </a:r>
            <a:r>
              <a:rPr lang="cs-CZ" altLang="cs-CZ" dirty="0" err="1"/>
              <a:t>primarily</a:t>
            </a:r>
            <a:r>
              <a:rPr lang="cs-CZ" altLang="cs-CZ" dirty="0"/>
              <a:t> in </a:t>
            </a:r>
            <a:r>
              <a:rPr lang="cs-CZ" altLang="cs-CZ" dirty="0" err="1"/>
              <a:t>proliferative</a:t>
            </a:r>
            <a:r>
              <a:rPr lang="cs-CZ" altLang="cs-CZ" dirty="0"/>
              <a:t> </a:t>
            </a:r>
            <a:r>
              <a:rPr lang="cs-CZ" altLang="cs-CZ" dirty="0" err="1"/>
              <a:t>genes</a:t>
            </a:r>
            <a:r>
              <a:rPr lang="cs-CZ" altLang="cs-CZ" dirty="0"/>
              <a:t> </a:t>
            </a:r>
            <a:r>
              <a:rPr lang="cs-CZ" altLang="cs-CZ" dirty="0" err="1"/>
              <a:t>involve</a:t>
            </a:r>
            <a:r>
              <a:rPr lang="cs-CZ" altLang="cs-CZ" dirty="0"/>
              <a:t> in </a:t>
            </a:r>
            <a:r>
              <a:rPr lang="cs-CZ" altLang="cs-CZ" dirty="0" err="1"/>
              <a:t>activated</a:t>
            </a:r>
            <a:r>
              <a:rPr lang="cs-CZ" altLang="cs-CZ" dirty="0"/>
              <a:t> </a:t>
            </a:r>
            <a:r>
              <a:rPr lang="cs-CZ" altLang="cs-CZ" dirty="0" err="1"/>
              <a:t>signaling</a:t>
            </a:r>
            <a:endParaRPr lang="en-AU" altLang="cs-CZ" dirty="0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12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762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13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347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14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567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15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096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16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427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17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383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18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972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20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27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21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196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22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5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113176E-D2AE-4D75-A84A-85218A0D4E7C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761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23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872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24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333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26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6370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29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331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30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773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31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2406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7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85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24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7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08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226DDFD-B0B3-4598-A1A5-A2FE7A07BB24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36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294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89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226DDFD-B0B3-4598-A1A5-A2FE7A07BB24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38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974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81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53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64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04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Earlisest mutations occur in lamndscaping genes involved in regulation of epigenom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Wheras late mutations occur primarily in proliferative genes involve in activated signaling</a:t>
            </a:r>
            <a:endParaRPr lang="en-AU" altLang="cs-CZ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AE6FA7-1FA3-4433-8F4C-84F920CE991F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43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855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45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6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370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 dirty="0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226DDFD-B0B3-4598-A1A5-A2FE7A07BB24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46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95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7C457-B7A0-4DF8-A997-54CC8339C992}" type="slidenum">
              <a:rPr lang="cs-CZ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cs-CZ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8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7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770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8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383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 dirty="0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10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32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cs-CZ" dirty="0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6F0F59-8C8E-47B1-85B0-678982F6E8DA}" type="slidenum">
              <a:rPr lang="cs-CZ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11</a:t>
            </a:fld>
            <a:endParaRPr lang="cs-CZ" sz="12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94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DC20F-82AB-4426-A08D-146C8E37EAE0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8EDC-F2B4-47DC-8CD5-9446DEAAC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D14D6-A299-4D6B-9F4F-C5A95E3EBC7F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2AB3-FD61-45AA-9818-14DA6A39B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C407-FE02-4B60-9C77-4F610F5BD889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28AF-7E11-4252-9E16-FFBE0679E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DD93-C883-4040-B441-E8BAB49332DA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1A11-5E09-49B8-94B5-937CC2581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Clipboard0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941888"/>
            <a:ext cx="3309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E0D5-C627-4FFC-94F5-A8D93C3BD36A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9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D3C3-B499-42FA-83CE-20C3BC6CD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 descr="Clipboard0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941888"/>
            <a:ext cx="3309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029F-3693-44F9-9FB0-D6ADEBA8A0C1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B08E0-E07E-4C69-BD93-6E5A13EE7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lipboard0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941888"/>
            <a:ext cx="3309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3D8C-42A2-4FB2-A755-9CCD18F9E15A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1944-37BC-482A-86C9-F1E44EF1A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lipboard0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941888"/>
            <a:ext cx="3309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13C48-6EA7-46D5-9FA4-6C06F9394000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45CBF-150A-4073-B5AD-5E92AD538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65C1EB-B718-4E08-97B3-FCFAC7AB52DB}" type="datetimeFigureOut">
              <a:rPr lang="en-US"/>
              <a:pPr>
                <a:defRPr/>
              </a:pPr>
              <a:t>4/29/2024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FAA8EA-E63A-40EE-BAF6-9F39CA37E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7" descr="Clipboard0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35600" y="4941888"/>
            <a:ext cx="33099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8" r:id="rId5"/>
    <p:sldLayoutId id="2147483659" r:id="rId6"/>
    <p:sldLayoutId id="2147483660" r:id="rId7"/>
    <p:sldLayoutId id="2147483661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088232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prstClr val="black"/>
                </a:solidFill>
                <a:latin typeface="Corbel" panose="020B0503020204020204" pitchFamily="34" charset="0"/>
              </a:rPr>
              <a:t>Laboratorní diagnostika (molekulárně genetické metody)</a:t>
            </a:r>
            <a:br>
              <a:rPr lang="cs-CZ" sz="4000" b="1" dirty="0">
                <a:solidFill>
                  <a:prstClr val="black"/>
                </a:solidFill>
                <a:latin typeface="Corbel" panose="020B0503020204020204" pitchFamily="34" charset="0"/>
              </a:rPr>
            </a:br>
            <a:r>
              <a:rPr lang="cs-CZ" sz="4000" b="1" dirty="0">
                <a:solidFill>
                  <a:prstClr val="black"/>
                </a:solidFill>
                <a:latin typeface="Corbel" panose="020B0503020204020204" pitchFamily="34" charset="0"/>
              </a:rPr>
              <a:t>I. </a:t>
            </a:r>
            <a:endParaRPr lang="cs-CZ" sz="4000" dirty="0">
              <a:latin typeface="Corbel" panose="020B0503020204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9757" y="3276724"/>
            <a:ext cx="6892408" cy="1257176"/>
          </a:xfrm>
        </p:spPr>
        <p:txBody>
          <a:bodyPr>
            <a:normAutofit/>
          </a:bodyPr>
          <a:lstStyle/>
          <a:p>
            <a:r>
              <a:rPr lang="en-US" altLang="cs-CZ" sz="2000" b="1" dirty="0">
                <a:solidFill>
                  <a:prstClr val="black"/>
                </a:solidFill>
                <a:latin typeface="Corbel" panose="020B0503020204020204" pitchFamily="34" charset="0"/>
                <a:ea typeface="+mj-ea"/>
                <a:cs typeface="+mj-cs"/>
              </a:rPr>
              <a:t>C</a:t>
            </a:r>
            <a:r>
              <a:rPr lang="cs-CZ" altLang="cs-CZ" sz="2000" b="1" dirty="0">
                <a:solidFill>
                  <a:prstClr val="black"/>
                </a:solidFill>
                <a:latin typeface="Corbel" panose="020B0503020204020204" pitchFamily="34" charset="0"/>
                <a:ea typeface="+mj-ea"/>
                <a:cs typeface="+mj-cs"/>
              </a:rPr>
              <a:t>MBG, IHOK, FN Brno</a:t>
            </a:r>
          </a:p>
          <a:p>
            <a:r>
              <a:rPr lang="cs-CZ" altLang="cs-CZ" sz="2000" b="1" dirty="0">
                <a:solidFill>
                  <a:prstClr val="black"/>
                </a:solidFill>
                <a:latin typeface="Corbel" panose="020B0503020204020204" pitchFamily="34" charset="0"/>
                <a:ea typeface="+mj-ea"/>
                <a:cs typeface="+mj-cs"/>
              </a:rPr>
              <a:t>Ing. Ivana Ježíšková, Ph.D.</a:t>
            </a:r>
          </a:p>
          <a:p>
            <a:r>
              <a:rPr lang="cs-CZ" altLang="cs-CZ" sz="2000" b="1" smtClean="0">
                <a:solidFill>
                  <a:prstClr val="black"/>
                </a:solidFill>
                <a:latin typeface="Corbel" panose="020B0503020204020204" pitchFamily="34" charset="0"/>
                <a:ea typeface="+mj-ea"/>
                <a:cs typeface="+mj-cs"/>
              </a:rPr>
              <a:t>29. </a:t>
            </a:r>
            <a:r>
              <a:rPr lang="cs-CZ" altLang="cs-CZ" sz="2000" b="1" dirty="0">
                <a:solidFill>
                  <a:prstClr val="black"/>
                </a:solidFill>
                <a:latin typeface="Corbel" panose="020B0503020204020204" pitchFamily="34" charset="0"/>
                <a:ea typeface="+mj-ea"/>
                <a:cs typeface="+mj-cs"/>
              </a:rPr>
              <a:t>4. 2024</a:t>
            </a:r>
          </a:p>
          <a:p>
            <a:endParaRPr lang="cs-CZ" sz="2000" dirty="0">
              <a:latin typeface="Corbel" panose="020B0503020204020204" pitchFamily="34" charset="0"/>
            </a:endParaRPr>
          </a:p>
        </p:txBody>
      </p:sp>
      <p:pic>
        <p:nvPicPr>
          <p:cNvPr id="4" name="Picture 6" descr="FN Brno_modra_obdel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0" y="5724706"/>
            <a:ext cx="2558093" cy="90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68" y="5637963"/>
            <a:ext cx="3179585" cy="100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4012" r="3509" b="57936"/>
          <a:stretch/>
        </p:blipFill>
        <p:spPr bwMode="auto">
          <a:xfrm>
            <a:off x="6750384" y="5700654"/>
            <a:ext cx="1772827" cy="87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72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KLASIFIKACE PACIENTŮ  S AML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946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Pacienti s příznivou prognózou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 bwMode="auto">
          <a:xfrm>
            <a:off x="188081" y="1416226"/>
            <a:ext cx="893286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pacienti s aberacemi:</a:t>
            </a:r>
          </a:p>
        </p:txBody>
      </p:sp>
      <p:sp>
        <p:nvSpPr>
          <p:cNvPr id="14" name="Podnadpis 2"/>
          <p:cNvSpPr txBox="1">
            <a:spLocks/>
          </p:cNvSpPr>
          <p:nvPr/>
        </p:nvSpPr>
        <p:spPr bwMode="auto">
          <a:xfrm>
            <a:off x="3239594" y="1422421"/>
            <a:ext cx="48371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t(8;21) – </a:t>
            </a:r>
            <a:r>
              <a:rPr lang="cs-CZ" sz="2200" i="1" dirty="0">
                <a:latin typeface="Corbel" pitchFamily="34" charset="0"/>
              </a:rPr>
              <a:t>RUNX1/ RUNX1T1 </a:t>
            </a:r>
            <a:r>
              <a:rPr lang="cs-CZ" sz="2200" dirty="0">
                <a:latin typeface="Corbel" pitchFamily="34" charset="0"/>
              </a:rPr>
              <a:t>(</a:t>
            </a:r>
            <a:r>
              <a:rPr lang="cs-CZ" sz="2200" i="1" dirty="0">
                <a:latin typeface="Corbel" pitchFamily="34" charset="0"/>
              </a:rPr>
              <a:t>AML1/ETO</a:t>
            </a:r>
            <a:r>
              <a:rPr lang="cs-CZ" sz="2200" dirty="0">
                <a:latin typeface="Corbel" pitchFamily="34" charset="0"/>
              </a:rPr>
              <a:t>)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5" name="Podnadpis 2"/>
          <p:cNvSpPr txBox="1">
            <a:spLocks/>
          </p:cNvSpPr>
          <p:nvPr/>
        </p:nvSpPr>
        <p:spPr bwMode="auto">
          <a:xfrm>
            <a:off x="3239594" y="1743891"/>
            <a:ext cx="48371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inv(16), t(16;16) – </a:t>
            </a:r>
            <a:r>
              <a:rPr lang="cs-CZ" sz="2200" i="1" dirty="0">
                <a:latin typeface="Corbel" pitchFamily="34" charset="0"/>
              </a:rPr>
              <a:t>CBFB/MYH11</a:t>
            </a:r>
            <a:endParaRPr lang="cs-CZ" sz="2200" i="1" dirty="0">
              <a:latin typeface="Calibri" pitchFamily="34" charset="0"/>
            </a:endParaRPr>
          </a:p>
        </p:txBody>
      </p:sp>
      <p:sp>
        <p:nvSpPr>
          <p:cNvPr id="16" name="Podnadpis 2"/>
          <p:cNvSpPr txBox="1">
            <a:spLocks/>
          </p:cNvSpPr>
          <p:nvPr/>
        </p:nvSpPr>
        <p:spPr bwMode="auto">
          <a:xfrm>
            <a:off x="3239594" y="2091554"/>
            <a:ext cx="48371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 err="1">
                <a:latin typeface="Corbel" pitchFamily="34" charset="0"/>
              </a:rPr>
              <a:t>bialelická</a:t>
            </a:r>
            <a:r>
              <a:rPr lang="cs-CZ" sz="2200" dirty="0">
                <a:latin typeface="Corbel" pitchFamily="34" charset="0"/>
              </a:rPr>
              <a:t> mutace CEBPA </a:t>
            </a:r>
            <a:endParaRPr lang="cs-CZ" sz="2200" i="1" dirty="0">
              <a:latin typeface="Calibri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568436"/>
            <a:ext cx="6324600" cy="4264164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H="1">
            <a:off x="7264400" y="37528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7277100" y="42862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7289800" y="44386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426114" y="6483751"/>
            <a:ext cx="57777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Grimwade</a:t>
            </a:r>
            <a:r>
              <a:rPr lang="cs-CZ" sz="1700" dirty="0">
                <a:latin typeface="+mn-lt"/>
              </a:rPr>
              <a:t>  et al., </a:t>
            </a:r>
            <a:r>
              <a:rPr lang="cs-CZ" sz="1700" dirty="0" err="1">
                <a:latin typeface="+mn-lt"/>
              </a:rPr>
              <a:t>Blood</a:t>
            </a:r>
            <a:r>
              <a:rPr lang="cs-CZ" sz="1700" dirty="0">
                <a:latin typeface="+mn-lt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33575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KLASIFIKACE PACIENTŮ  S AML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946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Pacienti s nepříznivou prognózou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 bwMode="auto">
          <a:xfrm>
            <a:off x="165100" y="1458294"/>
            <a:ext cx="893286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pacienti se změnami: 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3049878" y="1458294"/>
            <a:ext cx="595442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inv(3), t(3;3) – </a:t>
            </a:r>
            <a:r>
              <a:rPr lang="cs-CZ" sz="2200" i="1" dirty="0">
                <a:latin typeface="Corbel" pitchFamily="34" charset="0"/>
              </a:rPr>
              <a:t>RPN1/EVI</a:t>
            </a:r>
            <a:r>
              <a:rPr lang="cs-CZ" sz="2200" dirty="0">
                <a:latin typeface="Corbel" pitchFamily="34" charset="0"/>
              </a:rPr>
              <a:t>, t(6;9) – </a:t>
            </a:r>
            <a:r>
              <a:rPr lang="cs-CZ" sz="2200" i="1" dirty="0">
                <a:latin typeface="Corbel" pitchFamily="34" charset="0"/>
              </a:rPr>
              <a:t>DEK/NUP214</a:t>
            </a:r>
            <a:endParaRPr lang="cs-CZ" sz="2200" i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  </a:t>
            </a:r>
            <a:endParaRPr lang="cs-CZ" sz="2200" i="1" dirty="0">
              <a:latin typeface="Calibri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3102264" y="2187075"/>
            <a:ext cx="608459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t(*;11) </a:t>
            </a:r>
            <a:r>
              <a:rPr lang="cs-CZ" sz="2200" dirty="0"/>
              <a:t>–</a:t>
            </a:r>
            <a:r>
              <a:rPr lang="cs-CZ" sz="2200" dirty="0">
                <a:latin typeface="Corbel" pitchFamily="34" charset="0"/>
              </a:rPr>
              <a:t> přestavby </a:t>
            </a:r>
            <a:r>
              <a:rPr lang="cs-CZ" sz="2200" i="1" dirty="0">
                <a:latin typeface="Corbel" pitchFamily="34" charset="0"/>
              </a:rPr>
              <a:t>MLL</a:t>
            </a:r>
            <a:r>
              <a:rPr lang="cs-CZ" sz="2200" dirty="0">
                <a:latin typeface="Corbel" pitchFamily="34" charset="0"/>
              </a:rPr>
              <a:t> genu, komplexní karyotyp</a:t>
            </a: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3049878" y="1805957"/>
            <a:ext cx="48371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-5 nebo del(5q); -7, </a:t>
            </a:r>
            <a:r>
              <a:rPr lang="cs-CZ" sz="2200" dirty="0" err="1">
                <a:latin typeface="Corbel" pitchFamily="34" charset="0"/>
              </a:rPr>
              <a:t>abnl</a:t>
            </a:r>
            <a:r>
              <a:rPr lang="cs-CZ" sz="2200" dirty="0">
                <a:latin typeface="Corbel" pitchFamily="34" charset="0"/>
              </a:rPr>
              <a:t> (17p)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593836"/>
            <a:ext cx="6324600" cy="4264164"/>
          </a:xfrm>
          <a:prstGeom prst="rect">
            <a:avLst/>
          </a:prstGeom>
        </p:spPr>
      </p:pic>
      <p:cxnSp>
        <p:nvCxnSpPr>
          <p:cNvPr id="18" name="Přímá spojnice se šipkou 17"/>
          <p:cNvCxnSpPr/>
          <p:nvPr/>
        </p:nvCxnSpPr>
        <p:spPr>
          <a:xfrm flipH="1">
            <a:off x="7073900" y="56705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7086600" y="57975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7073900" y="5949950"/>
            <a:ext cx="266700" cy="292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489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825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NUKLEOVÉ KYSELINY (NK)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692" name="TextovéPole 5"/>
          <p:cNvSpPr txBox="1">
            <a:spLocks noChangeArrowheads="1"/>
          </p:cNvSpPr>
          <p:nvPr/>
        </p:nvSpPr>
        <p:spPr bwMode="auto">
          <a:xfrm>
            <a:off x="254000" y="81121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Extrakce nukleových kyselin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14693" name="Podnadpis 2"/>
          <p:cNvSpPr txBox="1">
            <a:spLocks/>
          </p:cNvSpPr>
          <p:nvPr/>
        </p:nvSpPr>
        <p:spPr bwMode="auto">
          <a:xfrm>
            <a:off x="236538" y="1268413"/>
            <a:ext cx="89328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první krok molekulárně biologických analýz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244475" y="1631951"/>
            <a:ext cx="89328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cílem je získat NK v dostatečném množství a kvalitě 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022983"/>
            <a:ext cx="3930650" cy="2947988"/>
          </a:xfrm>
          <a:prstGeom prst="rect">
            <a:avLst/>
          </a:prstGeom>
        </p:spPr>
      </p:pic>
      <p:sp>
        <p:nvSpPr>
          <p:cNvPr id="7" name="TextovéPole 13"/>
          <p:cNvSpPr txBox="1"/>
          <p:nvPr/>
        </p:nvSpPr>
        <p:spPr>
          <a:xfrm>
            <a:off x="5486400" y="6504057"/>
            <a:ext cx="368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>
                <a:latin typeface="+mn-lt"/>
              </a:rPr>
              <a:t>www. info.gbiosciences.com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236538" y="2028826"/>
            <a:ext cx="89328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Friedrich </a:t>
            </a:r>
            <a:r>
              <a:rPr lang="cs-CZ" sz="2200" dirty="0" err="1">
                <a:latin typeface="Corbel" pitchFamily="34" charset="0"/>
              </a:rPr>
              <a:t>Miescher</a:t>
            </a:r>
            <a:r>
              <a:rPr lang="cs-CZ" sz="2200" dirty="0">
                <a:latin typeface="Corbel" pitchFamily="34" charset="0"/>
              </a:rPr>
              <a:t>, r. 1865  - z jader leukocytů </a:t>
            </a:r>
            <a:r>
              <a:rPr lang="cs-CZ" sz="2200" dirty="0" err="1">
                <a:latin typeface="Corbel" pitchFamily="34" charset="0"/>
              </a:rPr>
              <a:t>vyizoloval</a:t>
            </a:r>
            <a:r>
              <a:rPr lang="cs-CZ" sz="2200" dirty="0">
                <a:latin typeface="Corbel" pitchFamily="34" charset="0"/>
              </a:rPr>
              <a:t> směs látek bohatých na fosfor  - </a:t>
            </a:r>
            <a:r>
              <a:rPr lang="cs-CZ" sz="2200" dirty="0" err="1">
                <a:latin typeface="Corbel" pitchFamily="34" charset="0"/>
              </a:rPr>
              <a:t>nuklein</a:t>
            </a:r>
            <a:r>
              <a:rPr lang="cs-CZ" sz="2200" dirty="0">
                <a:latin typeface="Corbel" pitchFamily="34" charset="0"/>
              </a:rPr>
              <a:t> </a:t>
            </a:r>
            <a:endParaRPr lang="cs-CZ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6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1587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EXTRAKCE NUKLEOVÝCH KYSELIN 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692" name="TextovéPole 5"/>
          <p:cNvSpPr txBox="1">
            <a:spLocks noChangeArrowheads="1"/>
          </p:cNvSpPr>
          <p:nvPr/>
        </p:nvSpPr>
        <p:spPr bwMode="auto">
          <a:xfrm>
            <a:off x="254000" y="93821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Přístupy/ metody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14693" name="Podnadpis 2"/>
          <p:cNvSpPr txBox="1">
            <a:spLocks/>
          </p:cNvSpPr>
          <p:nvPr/>
        </p:nvSpPr>
        <p:spPr bwMode="auto">
          <a:xfrm>
            <a:off x="236538" y="1484313"/>
            <a:ext cx="8932862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tradiční přístup – fenol/ chloroformová extrakce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                                          vysolování (DNA)</a:t>
            </a:r>
          </a:p>
          <a:p>
            <a:pPr>
              <a:spcBef>
                <a:spcPct val="20000"/>
              </a:spcBef>
            </a:pPr>
            <a:endParaRPr lang="cs-CZ" sz="2200" dirty="0">
              <a:latin typeface="Calibri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 bwMode="auto">
          <a:xfrm>
            <a:off x="515938" y="2270126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výhody: vysoká výtěžnost a čistota, levná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528638" y="2600326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nevýhody: časová náročnost, práce s nebezpečnými látkami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236538" y="3122613"/>
            <a:ext cx="8932862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nové metody – adsorpce na kolonku se silikátem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                                      vazba na magnetické partikule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515938" y="3933826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výhody: nenáročná, rychlá, bezpečná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515938" y="4289426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nevýhody: finanční náročnost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4102101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1587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AUTOMATIZACE EXTRAKCE NK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692" name="TextovéPole 5"/>
          <p:cNvSpPr txBox="1">
            <a:spLocks noChangeArrowheads="1"/>
          </p:cNvSpPr>
          <p:nvPr/>
        </p:nvSpPr>
        <p:spPr bwMode="auto">
          <a:xfrm>
            <a:off x="254000" y="9250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2052694"/>
            <a:ext cx="2603500" cy="1944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946634"/>
            <a:ext cx="3093740" cy="2055618"/>
          </a:xfrm>
          <a:prstGeom prst="rect">
            <a:avLst/>
          </a:prstGeom>
        </p:spPr>
      </p:pic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54000" y="93821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Automatické izolátory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254000" y="1445557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QIAcube (Qiagen) – silikátové kolonky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4" name="Podnadpis 2"/>
          <p:cNvSpPr txBox="1">
            <a:spLocks/>
          </p:cNvSpPr>
          <p:nvPr/>
        </p:nvSpPr>
        <p:spPr bwMode="auto">
          <a:xfrm>
            <a:off x="254000" y="3972857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Maxwell (Promega) – magnetické částice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7"/>
          <a:stretch/>
        </p:blipFill>
        <p:spPr>
          <a:xfrm>
            <a:off x="592931" y="4331797"/>
            <a:ext cx="5541169" cy="20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571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METODY MOLEKULÁRNÍ BIOLOGIE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03200" y="712529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Polymerázová řetězová reakce - PCR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252413" y="19653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jednoduchá metoda rychlého zmnožení určitého úseku DNA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254000" y="1207570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objevitel –  Kary Banks Mulis, 1983 (publikace 1985, Science)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0" y="2621101"/>
            <a:ext cx="2852026" cy="330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09" y="2490512"/>
            <a:ext cx="5547292" cy="4113488"/>
          </a:xfrm>
          <a:prstGeom prst="rect">
            <a:avLst/>
          </a:prstGeom>
        </p:spPr>
      </p:pic>
      <p:sp>
        <p:nvSpPr>
          <p:cNvPr id="15" name="Podnadpis 2"/>
          <p:cNvSpPr txBox="1">
            <a:spLocks/>
          </p:cNvSpPr>
          <p:nvPr/>
        </p:nvSpPr>
        <p:spPr bwMode="auto">
          <a:xfrm>
            <a:off x="254000" y="1585257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1993 Nobelova cena za chemii, za objev techniky PCR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150813" y="5928120"/>
            <a:ext cx="2133600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Kary </a:t>
            </a:r>
            <a:r>
              <a:rPr lang="cs-CZ" dirty="0" err="1">
                <a:latin typeface="Corbel" pitchFamily="34" charset="0"/>
              </a:rPr>
              <a:t>Mullis</a:t>
            </a:r>
            <a:r>
              <a:rPr lang="cs-CZ" dirty="0">
                <a:latin typeface="Corbel" pitchFamily="34" charset="0"/>
              </a:rPr>
              <a:t> (*1944)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7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444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POLYMERÁZOVÁ ŘETĚZOVÁ REAKCE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03200" y="712529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Přístroje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203200" y="11779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amplifikace probíhá v termocyklerech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" y="3851402"/>
            <a:ext cx="3314246" cy="2783966"/>
          </a:xfrm>
          <a:prstGeom prst="rect">
            <a:avLst/>
          </a:prstGeom>
        </p:spPr>
      </p:pic>
      <p:sp>
        <p:nvSpPr>
          <p:cNvPr id="11" name="Podnadpis 2"/>
          <p:cNvSpPr txBox="1">
            <a:spLocks/>
          </p:cNvSpPr>
          <p:nvPr/>
        </p:nvSpPr>
        <p:spPr bwMode="auto">
          <a:xfrm>
            <a:off x="622300" y="6331346"/>
            <a:ext cx="2133600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Trio 48 (Biometra)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010586"/>
            <a:ext cx="2654300" cy="2385510"/>
          </a:xfrm>
          <a:prstGeom prst="rect">
            <a:avLst/>
          </a:prstGeom>
        </p:spPr>
      </p:pic>
      <p:sp>
        <p:nvSpPr>
          <p:cNvPr id="16" name="Podnadpis 2"/>
          <p:cNvSpPr txBox="1">
            <a:spLocks/>
          </p:cNvSpPr>
          <p:nvPr/>
        </p:nvSpPr>
        <p:spPr bwMode="auto">
          <a:xfrm>
            <a:off x="4149001" y="6358744"/>
            <a:ext cx="2133600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T100 (Bio-Rad)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13802" r="14648" b="15885"/>
          <a:stretch/>
        </p:blipFill>
        <p:spPr>
          <a:xfrm>
            <a:off x="457200" y="1666457"/>
            <a:ext cx="2968322" cy="2232443"/>
          </a:xfrm>
          <a:prstGeom prst="rect">
            <a:avLst/>
          </a:prstGeom>
        </p:spPr>
      </p:pic>
      <p:sp>
        <p:nvSpPr>
          <p:cNvPr id="18" name="Podnadpis 2"/>
          <p:cNvSpPr txBox="1">
            <a:spLocks/>
          </p:cNvSpPr>
          <p:nvPr/>
        </p:nvSpPr>
        <p:spPr bwMode="auto">
          <a:xfrm>
            <a:off x="355600" y="3911330"/>
            <a:ext cx="4162425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GeneAMP 9600 (Perkin Elmer)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r="13280" b="28263"/>
          <a:stretch/>
        </p:blipFill>
        <p:spPr>
          <a:xfrm>
            <a:off x="3529013" y="1653758"/>
            <a:ext cx="3087686" cy="22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444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DETEKCE FÚZNÍCH GENŮ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03200" y="712529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RNA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analýa</a:t>
            </a:r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 –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AMLplex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7528C5AE-CE0C-1AF1-977C-B9BC952DCD64}"/>
              </a:ext>
            </a:extLst>
          </p:cNvPr>
          <p:cNvSpPr txBox="1"/>
          <p:nvPr/>
        </p:nvSpPr>
        <p:spPr>
          <a:xfrm>
            <a:off x="269875" y="1258154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Mentype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AMLplex</a:t>
            </a:r>
            <a:r>
              <a:rPr lang="cs-CZ" sz="2200" dirty="0">
                <a:latin typeface="Corbel" panose="020B0503020204020204" pitchFamily="34" charset="0"/>
              </a:rPr>
              <a:t> QS CE-IVD (Biotype): 11 fúzních genů; 34 variant transkriptů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44971D-157B-194C-3014-AECCAD0FF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801" t="11961" r="42125" b="15000"/>
          <a:stretch/>
        </p:blipFill>
        <p:spPr>
          <a:xfrm>
            <a:off x="4763945" y="2117896"/>
            <a:ext cx="3672408" cy="4561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5B640B0-56D5-CB3F-1660-6644532A6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6" t="22397" r="32674" b="15000"/>
          <a:stretch/>
        </p:blipFill>
        <p:spPr>
          <a:xfrm>
            <a:off x="700812" y="4431393"/>
            <a:ext cx="3800236" cy="2250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020642F-68A0-000A-7B8E-748079EF83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2630" b="7899"/>
          <a:stretch/>
        </p:blipFill>
        <p:spPr>
          <a:xfrm>
            <a:off x="783627" y="2000894"/>
            <a:ext cx="2890410" cy="2005396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0366759B-EBC0-C682-1D2C-DFC59A713992}"/>
              </a:ext>
            </a:extLst>
          </p:cNvPr>
          <p:cNvSpPr txBox="1">
            <a:spLocks/>
          </p:cNvSpPr>
          <p:nvPr/>
        </p:nvSpPr>
        <p:spPr bwMode="auto">
          <a:xfrm>
            <a:off x="2174092" y="4023072"/>
            <a:ext cx="2550097" cy="30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1300" dirty="0">
                <a:latin typeface="Corbel" pitchFamily="34" charset="0"/>
              </a:rPr>
              <a:t>ABI 3130XL (Applied </a:t>
            </a:r>
            <a:r>
              <a:rPr lang="cs-CZ" sz="1300" dirty="0" err="1">
                <a:latin typeface="Corbel" pitchFamily="34" charset="0"/>
              </a:rPr>
              <a:t>Biosystems</a:t>
            </a:r>
            <a:r>
              <a:rPr lang="cs-CZ" sz="1300" dirty="0">
                <a:latin typeface="Corbe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970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190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SEKVENOVÁNÍ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429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Historie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6" name="Podnadpis 2"/>
          <p:cNvSpPr txBox="1">
            <a:spLocks/>
          </p:cNvSpPr>
          <p:nvPr/>
        </p:nvSpPr>
        <p:spPr bwMode="auto">
          <a:xfrm>
            <a:off x="223838" y="11041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r. 1975 – F. </a:t>
            </a:r>
            <a:r>
              <a:rPr lang="cs-CZ" sz="2200" dirty="0" err="1">
                <a:latin typeface="Corbel" pitchFamily="34" charset="0"/>
              </a:rPr>
              <a:t>Sanger</a:t>
            </a:r>
            <a:r>
              <a:rPr lang="cs-CZ" sz="2200" dirty="0">
                <a:latin typeface="Corbel" pitchFamily="34" charset="0"/>
              </a:rPr>
              <a:t> a </a:t>
            </a:r>
            <a:r>
              <a:rPr lang="cs-CZ" sz="2200" dirty="0" err="1">
                <a:latin typeface="Corbel" pitchFamily="34" charset="0"/>
              </a:rPr>
              <a:t>A</a:t>
            </a:r>
            <a:r>
              <a:rPr lang="cs-CZ" sz="2200" dirty="0">
                <a:latin typeface="Corbel" pitchFamily="34" charset="0"/>
              </a:rPr>
              <a:t>. R. </a:t>
            </a:r>
            <a:r>
              <a:rPr lang="cs-CZ" sz="2200" dirty="0" err="1">
                <a:latin typeface="Corbel" pitchFamily="34" charset="0"/>
              </a:rPr>
              <a:t>Coulsen</a:t>
            </a:r>
            <a:r>
              <a:rPr lang="cs-CZ" sz="2200" dirty="0">
                <a:latin typeface="Corbel" pitchFamily="34" charset="0"/>
              </a:rPr>
              <a:t> vyvinuli biochemickou metodu </a:t>
            </a:r>
            <a:r>
              <a:rPr lang="cs-CZ" sz="2200" dirty="0" err="1">
                <a:latin typeface="Corbel" pitchFamily="34" charset="0"/>
              </a:rPr>
              <a:t>sekvenování</a:t>
            </a:r>
            <a:r>
              <a:rPr lang="cs-CZ" sz="2200" dirty="0">
                <a:latin typeface="Corbel" pitchFamily="34" charset="0"/>
              </a:rPr>
              <a:t>  NK (</a:t>
            </a:r>
            <a:r>
              <a:rPr lang="cs-CZ" sz="2200" dirty="0" err="1">
                <a:latin typeface="Corbel" pitchFamily="34" charset="0"/>
              </a:rPr>
              <a:t>dideoxy</a:t>
            </a:r>
            <a:r>
              <a:rPr lang="cs-CZ" sz="2200" dirty="0">
                <a:latin typeface="Corbel" pitchFamily="34" charset="0"/>
              </a:rPr>
              <a:t> metoda)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227806" y="1834020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 err="1">
                <a:latin typeface="Corbel" pitchFamily="34" charset="0"/>
              </a:rPr>
              <a:t>sekvenování</a:t>
            </a:r>
            <a:r>
              <a:rPr lang="cs-CZ" sz="2200" dirty="0">
                <a:latin typeface="Corbel" pitchFamily="34" charset="0"/>
              </a:rPr>
              <a:t>  manuální – gely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3187" b="9355"/>
          <a:stretch/>
        </p:blipFill>
        <p:spPr>
          <a:xfrm>
            <a:off x="5835650" y="1962187"/>
            <a:ext cx="3048000" cy="3809957"/>
          </a:xfrm>
          <a:prstGeom prst="rect">
            <a:avLst/>
          </a:prstGeom>
        </p:spPr>
      </p:pic>
      <p:sp>
        <p:nvSpPr>
          <p:cNvPr id="15" name="Podnadpis 2"/>
          <p:cNvSpPr txBox="1">
            <a:spLocks/>
          </p:cNvSpPr>
          <p:nvPr/>
        </p:nvSpPr>
        <p:spPr bwMode="auto">
          <a:xfrm>
            <a:off x="223838" y="2284887"/>
            <a:ext cx="9779794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r. 1986 – </a:t>
            </a:r>
            <a:r>
              <a:rPr lang="cs-CZ" sz="2200" dirty="0" err="1">
                <a:latin typeface="Corbel" pitchFamily="34" charset="0"/>
              </a:rPr>
              <a:t>sekvenování</a:t>
            </a:r>
            <a:r>
              <a:rPr lang="cs-CZ" sz="2200" dirty="0">
                <a:latin typeface="Corbel" pitchFamily="34" charset="0"/>
              </a:rPr>
              <a:t> automatizované 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      (v kapilárách) – první fluorescenční 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      </a:t>
            </a:r>
            <a:r>
              <a:rPr lang="cs-CZ" sz="2200" dirty="0" err="1">
                <a:latin typeface="Corbel" pitchFamily="34" charset="0"/>
              </a:rPr>
              <a:t>sekvenátor</a:t>
            </a:r>
            <a:r>
              <a:rPr lang="cs-CZ" sz="2200" dirty="0">
                <a:latin typeface="Corbel" pitchFamily="34" charset="0"/>
              </a:rPr>
              <a:t> (AB370A,  </a:t>
            </a:r>
            <a:r>
              <a:rPr lang="cs-CZ" sz="2200" dirty="0" err="1">
                <a:latin typeface="Corbel" pitchFamily="34" charset="0"/>
              </a:rPr>
              <a:t>Applied</a:t>
            </a:r>
            <a:r>
              <a:rPr lang="cs-CZ" sz="2200" dirty="0">
                <a:latin typeface="Corbel" pitchFamily="34" charset="0"/>
              </a:rPr>
              <a:t> </a:t>
            </a:r>
            <a:r>
              <a:rPr lang="cs-CZ" sz="2200" dirty="0" err="1">
                <a:latin typeface="Corbel" pitchFamily="34" charset="0"/>
              </a:rPr>
              <a:t>Biosystems</a:t>
            </a:r>
            <a:r>
              <a:rPr lang="cs-CZ" sz="2200" dirty="0">
                <a:latin typeface="Corbel" pitchFamily="34" charset="0"/>
              </a:rPr>
              <a:t>)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17003" r="2807" b="2750"/>
          <a:stretch/>
        </p:blipFill>
        <p:spPr>
          <a:xfrm>
            <a:off x="825500" y="3683912"/>
            <a:ext cx="4140200" cy="3085188"/>
          </a:xfrm>
          <a:prstGeom prst="rect">
            <a:avLst/>
          </a:prstGeom>
        </p:spPr>
      </p:pic>
      <p:sp>
        <p:nvSpPr>
          <p:cNvPr id="20" name="Podnadpis 2"/>
          <p:cNvSpPr txBox="1">
            <a:spLocks/>
          </p:cNvSpPr>
          <p:nvPr/>
        </p:nvSpPr>
        <p:spPr bwMode="auto">
          <a:xfrm>
            <a:off x="5759450" y="5779660"/>
            <a:ext cx="52546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Fred </a:t>
            </a:r>
            <a:r>
              <a:rPr lang="cs-CZ" dirty="0" err="1">
                <a:latin typeface="Corbel" pitchFamily="34" charset="0"/>
              </a:rPr>
              <a:t>Sanger</a:t>
            </a:r>
            <a:r>
              <a:rPr lang="cs-CZ" dirty="0">
                <a:latin typeface="Corbel" pitchFamily="34" charset="0"/>
              </a:rPr>
              <a:t> (*1918-</a:t>
            </a:r>
            <a:r>
              <a:rPr lang="cs-CZ" dirty="0">
                <a:latin typeface="+mn-lt"/>
                <a:cs typeface="Arial"/>
              </a:rPr>
              <a:t>†</a:t>
            </a:r>
            <a:r>
              <a:rPr lang="cs-CZ" dirty="0">
                <a:latin typeface="Corbel" pitchFamily="34" charset="0"/>
              </a:rPr>
              <a:t>2013)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3887418" y="6494644"/>
            <a:ext cx="52546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cs-CZ" dirty="0">
                <a:latin typeface="Calibri" pitchFamily="34" charset="0"/>
              </a:rPr>
              <a:t>www.abrngood.com</a:t>
            </a:r>
          </a:p>
        </p:txBody>
      </p:sp>
    </p:spTree>
    <p:extLst>
      <p:ext uri="{BB962C8B-B14F-4D97-AF65-F5344CB8AC3E}">
        <p14:creationId xmlns:p14="http://schemas.microsoft.com/office/powerpoint/2010/main" val="211367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2630" b="7899"/>
          <a:stretch/>
        </p:blipFill>
        <p:spPr>
          <a:xfrm>
            <a:off x="35987" y="3200400"/>
            <a:ext cx="4565883" cy="3167856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269875" y="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SEKVENÁTORY PRVNÍ GENERACE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0" y="4663754"/>
            <a:ext cx="2065621" cy="1949374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/>
        </p:nvSpPr>
        <p:spPr bwMode="auto">
          <a:xfrm>
            <a:off x="223838" y="11295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 err="1">
                <a:latin typeface="Corbel" pitchFamily="34" charset="0"/>
              </a:rPr>
              <a:t>sekvenování</a:t>
            </a:r>
            <a:r>
              <a:rPr lang="cs-CZ" sz="2200" dirty="0">
                <a:latin typeface="Corbel" pitchFamily="34" charset="0"/>
              </a:rPr>
              <a:t> - čtení pořadí jednotlivých nukleotidů v NK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 bwMode="auto">
          <a:xfrm>
            <a:off x="909638" y="15359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čteny jsou úseky dlouhé max. 600 – 700 nukleotidů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269875" y="6368256"/>
            <a:ext cx="52546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ABI 3130XL (Applied </a:t>
            </a:r>
            <a:r>
              <a:rPr lang="cs-CZ" dirty="0" err="1">
                <a:latin typeface="Corbel" pitchFamily="34" charset="0"/>
              </a:rPr>
              <a:t>Biosystems</a:t>
            </a:r>
            <a:r>
              <a:rPr lang="cs-CZ" dirty="0">
                <a:latin typeface="Corbel" pitchFamily="34" charset="0"/>
              </a:rPr>
              <a:t>) – 16 kapilár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 bwMode="auto">
          <a:xfrm>
            <a:off x="223838" y="1926072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fragmentační analýza – automatizovaná elektroforetická separace různě dlouhých fluorescenčně značených DNA fragmentů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3" name="TextovéPole 5"/>
          <p:cNvSpPr txBox="1">
            <a:spLocks noChangeArrowheads="1"/>
          </p:cNvSpPr>
          <p:nvPr/>
        </p:nvSpPr>
        <p:spPr bwMode="auto">
          <a:xfrm>
            <a:off x="269875" y="6429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Možnosti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56" y="2834495"/>
            <a:ext cx="5459556" cy="16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5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20202" r="49242" b="37561"/>
          <a:stretch/>
        </p:blipFill>
        <p:spPr bwMode="auto">
          <a:xfrm>
            <a:off x="826736" y="1984452"/>
            <a:ext cx="7656864" cy="455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250825" y="34067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LEUKÉMIE 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881" name="Podnadpis 2"/>
          <p:cNvSpPr txBox="1">
            <a:spLocks/>
          </p:cNvSpPr>
          <p:nvPr/>
        </p:nvSpPr>
        <p:spPr bwMode="auto">
          <a:xfrm>
            <a:off x="179801" y="1174323"/>
            <a:ext cx="88931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100" dirty="0">
                <a:latin typeface="Corbel" pitchFamily="34" charset="0"/>
              </a:rPr>
              <a:t>13/ 100 000 obyvatel, tj. </a:t>
            </a:r>
            <a:r>
              <a:rPr lang="cs-CZ" sz="2100" dirty="0">
                <a:latin typeface="Calibri" pitchFamily="34" charset="0"/>
              </a:rPr>
              <a:t>1 300 nových případů leukémií v ČR za rok</a:t>
            </a:r>
          </a:p>
        </p:txBody>
      </p:sp>
      <p:sp>
        <p:nvSpPr>
          <p:cNvPr id="79882" name="Podnadpis 2"/>
          <p:cNvSpPr txBox="1">
            <a:spLocks/>
          </p:cNvSpPr>
          <p:nvPr/>
        </p:nvSpPr>
        <p:spPr bwMode="auto">
          <a:xfrm>
            <a:off x="179801" y="1557676"/>
            <a:ext cx="9310428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100" dirty="0">
                <a:latin typeface="Corbel" pitchFamily="34" charset="0"/>
              </a:rPr>
              <a:t>děti (0-18): 5 / 100 000 dětí, tj.</a:t>
            </a:r>
            <a:r>
              <a:rPr lang="cs-CZ" sz="2100" dirty="0">
                <a:latin typeface="Calibri" pitchFamily="34" charset="0"/>
              </a:rPr>
              <a:t> 80 nových případů leukémií u dětí v ČR za rok</a:t>
            </a:r>
          </a:p>
        </p:txBody>
      </p:sp>
      <p:sp>
        <p:nvSpPr>
          <p:cNvPr id="9" name="TextovéPole 5"/>
          <p:cNvSpPr txBox="1">
            <a:spLocks noChangeArrowheads="1"/>
          </p:cNvSpPr>
          <p:nvPr/>
        </p:nvSpPr>
        <p:spPr bwMode="auto">
          <a:xfrm>
            <a:off x="250825" y="70356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Incidence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162176" y="6504057"/>
            <a:ext cx="69683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Geryk</a:t>
            </a:r>
            <a:r>
              <a:rPr lang="cs-CZ" sz="1700" dirty="0">
                <a:latin typeface="+mn-lt"/>
              </a:rPr>
              <a:t> E et al, Onkologie, 2013; 7(3)</a:t>
            </a:r>
          </a:p>
        </p:txBody>
      </p:sp>
    </p:spTree>
    <p:extLst>
      <p:ext uri="{BB962C8B-B14F-4D97-AF65-F5344CB8AC3E}">
        <p14:creationId xmlns:p14="http://schemas.microsoft.com/office/powerpoint/2010/main" val="240372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-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SEKVENOVÁNÍ NOVÉ GENERACE (NGS)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937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Panelové 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sekvenování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FAB097-7FAC-CD90-D48C-9586A03F2544}"/>
              </a:ext>
            </a:extLst>
          </p:cNvPr>
          <p:cNvSpPr txBox="1"/>
          <p:nvPr/>
        </p:nvSpPr>
        <p:spPr>
          <a:xfrm>
            <a:off x="341561" y="1239381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VariantPlex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Core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Myeloid</a:t>
            </a:r>
            <a:r>
              <a:rPr lang="cs-CZ" sz="2200" dirty="0">
                <a:latin typeface="Corbel" panose="020B0503020204020204" pitchFamily="34" charset="0"/>
              </a:rPr>
              <a:t> (</a:t>
            </a:r>
            <a:r>
              <a:rPr lang="cs-CZ" sz="2200" dirty="0" err="1">
                <a:latin typeface="Corbel" panose="020B0503020204020204" pitchFamily="34" charset="0"/>
              </a:rPr>
              <a:t>Archer</a:t>
            </a:r>
            <a:r>
              <a:rPr lang="cs-CZ" sz="2200" dirty="0">
                <a:latin typeface="Corbel" panose="020B0503020204020204" pitchFamily="34" charset="0"/>
              </a:rPr>
              <a:t>/</a:t>
            </a:r>
            <a:r>
              <a:rPr lang="cs-CZ" sz="2200" dirty="0" err="1">
                <a:latin typeface="Corbel" panose="020B0503020204020204" pitchFamily="34" charset="0"/>
              </a:rPr>
              <a:t>Invitae</a:t>
            </a:r>
            <a:r>
              <a:rPr lang="cs-CZ" sz="2200" dirty="0">
                <a:latin typeface="Corbel" panose="020B0503020204020204" pitchFamily="34" charset="0"/>
              </a:rPr>
              <a:t>) – 37 genů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EFDFA55-0860-4E09-B044-40726EEBE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33155" r="17451" b="26571"/>
          <a:stretch/>
        </p:blipFill>
        <p:spPr bwMode="auto">
          <a:xfrm>
            <a:off x="641917" y="1876080"/>
            <a:ext cx="7863337" cy="2902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6" descr="C:\Users\60838\Desktop\nextseq.png">
            <a:extLst>
              <a:ext uri="{FF2B5EF4-FFF2-40B4-BE49-F238E27FC236}">
                <a16:creationId xmlns:a16="http://schemas.microsoft.com/office/drawing/2014/main" id="{DFEF8850-06B6-5EC0-BA7A-104F7E09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31" y="3602946"/>
            <a:ext cx="3025075" cy="2694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9512D59-AF94-6A9D-0905-7A87CDCCE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4" t="24676" r="15205" b="61915"/>
          <a:stretch/>
        </p:blipFill>
        <p:spPr bwMode="auto">
          <a:xfrm>
            <a:off x="646735" y="4846144"/>
            <a:ext cx="5072304" cy="145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7C58DA-6F36-88AB-A7A6-0AFE7B3FEFA9}"/>
              </a:ext>
            </a:extLst>
          </p:cNvPr>
          <p:cNvSpPr txBox="1"/>
          <p:nvPr/>
        </p:nvSpPr>
        <p:spPr>
          <a:xfrm>
            <a:off x="5719039" y="6305260"/>
            <a:ext cx="32093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300" dirty="0" err="1">
                <a:latin typeface="+mn-lt"/>
              </a:rPr>
              <a:t>NextSeq</a:t>
            </a:r>
            <a:r>
              <a:rPr lang="cs-CZ" sz="1300" dirty="0">
                <a:latin typeface="+mn-lt"/>
              </a:rPr>
              <a:t> 500 </a:t>
            </a:r>
            <a:r>
              <a:rPr lang="cs-CZ" sz="1300" dirty="0" err="1">
                <a:latin typeface="+mn-lt"/>
              </a:rPr>
              <a:t>System</a:t>
            </a:r>
            <a:r>
              <a:rPr lang="cs-CZ" sz="1300" dirty="0">
                <a:latin typeface="+mn-lt"/>
              </a:rPr>
              <a:t> (</a:t>
            </a:r>
            <a:r>
              <a:rPr lang="cs-CZ" sz="1300" dirty="0" err="1">
                <a:latin typeface="+mn-lt"/>
              </a:rPr>
              <a:t>Illumina</a:t>
            </a:r>
            <a:r>
              <a:rPr lang="cs-CZ" sz="13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3323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-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SEKVENOVÁNÍ NOVÉ GENERACE (NGS)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937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Panelové 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sekvenování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FAB097-7FAC-CD90-D48C-9586A03F2544}"/>
              </a:ext>
            </a:extLst>
          </p:cNvPr>
          <p:cNvSpPr txBox="1"/>
          <p:nvPr/>
        </p:nvSpPr>
        <p:spPr>
          <a:xfrm>
            <a:off x="341561" y="1239381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VariantPlex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Core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Myeloid</a:t>
            </a:r>
            <a:r>
              <a:rPr lang="cs-CZ" sz="2200" dirty="0">
                <a:latin typeface="Corbel" panose="020B0503020204020204" pitchFamily="34" charset="0"/>
              </a:rPr>
              <a:t> (</a:t>
            </a:r>
            <a:r>
              <a:rPr lang="cs-CZ" sz="2200" dirty="0" err="1">
                <a:latin typeface="Corbel" panose="020B0503020204020204" pitchFamily="34" charset="0"/>
              </a:rPr>
              <a:t>Archer</a:t>
            </a:r>
            <a:r>
              <a:rPr lang="cs-CZ" sz="2200" dirty="0">
                <a:latin typeface="Corbel" panose="020B0503020204020204" pitchFamily="34" charset="0"/>
              </a:rPr>
              <a:t>/</a:t>
            </a:r>
            <a:r>
              <a:rPr lang="cs-CZ" sz="2200" dirty="0" err="1">
                <a:latin typeface="Corbel" panose="020B0503020204020204" pitchFamily="34" charset="0"/>
              </a:rPr>
              <a:t>Invitae</a:t>
            </a:r>
            <a:r>
              <a:rPr lang="cs-CZ" sz="2200" dirty="0">
                <a:latin typeface="Corbel" panose="020B0503020204020204" pitchFamily="34" charset="0"/>
              </a:rPr>
              <a:t>) – 37 genů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F022813-9472-60C9-5893-AF1872CCD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33155" r="17451" b="26571"/>
          <a:stretch/>
        </p:blipFill>
        <p:spPr bwMode="auto">
          <a:xfrm>
            <a:off x="641917" y="1876080"/>
            <a:ext cx="7863337" cy="2902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E7ADACC-2CBB-3DF1-5DEA-906315BF2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4" t="24676" r="15205" b="61915"/>
          <a:stretch/>
        </p:blipFill>
        <p:spPr bwMode="auto">
          <a:xfrm>
            <a:off x="646735" y="4846144"/>
            <a:ext cx="5072304" cy="145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D055ED-FDEF-AECA-9D92-27AB569FA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35" t="16082" r="22262" b="7997"/>
          <a:stretch/>
        </p:blipFill>
        <p:spPr>
          <a:xfrm>
            <a:off x="4739938" y="1767164"/>
            <a:ext cx="4202932" cy="4997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5218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-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SEKVENOVÁNÍ NOVÉ GENERACE (NGS)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937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Panelové 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sekvenování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FAB097-7FAC-CD90-D48C-9586A03F2544}"/>
              </a:ext>
            </a:extLst>
          </p:cNvPr>
          <p:cNvSpPr txBox="1"/>
          <p:nvPr/>
        </p:nvSpPr>
        <p:spPr>
          <a:xfrm>
            <a:off x="341561" y="1239381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VariantPlex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Core</a:t>
            </a:r>
            <a:r>
              <a:rPr lang="cs-CZ" sz="2200" dirty="0">
                <a:latin typeface="Corbel" panose="020B0503020204020204" pitchFamily="34" charset="0"/>
              </a:rPr>
              <a:t> </a:t>
            </a:r>
            <a:r>
              <a:rPr lang="cs-CZ" sz="2200" dirty="0" err="1">
                <a:latin typeface="Corbel" panose="020B0503020204020204" pitchFamily="34" charset="0"/>
              </a:rPr>
              <a:t>Myeloid</a:t>
            </a:r>
            <a:r>
              <a:rPr lang="cs-CZ" sz="2200" dirty="0">
                <a:latin typeface="Corbel" panose="020B0503020204020204" pitchFamily="34" charset="0"/>
              </a:rPr>
              <a:t> (</a:t>
            </a:r>
            <a:r>
              <a:rPr lang="cs-CZ" sz="2200" dirty="0" err="1">
                <a:latin typeface="Corbel" panose="020B0503020204020204" pitchFamily="34" charset="0"/>
              </a:rPr>
              <a:t>Archer</a:t>
            </a:r>
            <a:r>
              <a:rPr lang="cs-CZ" sz="2200" dirty="0">
                <a:latin typeface="Corbel" panose="020B0503020204020204" pitchFamily="34" charset="0"/>
              </a:rPr>
              <a:t>/</a:t>
            </a:r>
            <a:r>
              <a:rPr lang="cs-CZ" sz="2200" dirty="0" err="1">
                <a:latin typeface="Corbel" panose="020B0503020204020204" pitchFamily="34" charset="0"/>
              </a:rPr>
              <a:t>Invitae</a:t>
            </a:r>
            <a:r>
              <a:rPr lang="cs-CZ" sz="2200" dirty="0">
                <a:latin typeface="Corbel" panose="020B0503020204020204" pitchFamily="34" charset="0"/>
              </a:rPr>
              <a:t>) – 37 genů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Analýza bulku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BF293173-A660-BC78-5A9B-867768C54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49327"/>
              </p:ext>
            </p:extLst>
          </p:nvPr>
        </p:nvGraphicFramePr>
        <p:xfrm>
          <a:off x="753800" y="2296215"/>
          <a:ext cx="7651699" cy="3063240"/>
        </p:xfrm>
        <a:graphic>
          <a:graphicData uri="http://schemas.openxmlformats.org/drawingml/2006/table">
            <a:tbl>
              <a:tblPr/>
              <a:tblGrid>
                <a:gridCol w="927049">
                  <a:extLst>
                    <a:ext uri="{9D8B030D-6E8A-4147-A177-3AD203B41FA5}">
                      <a16:colId xmlns:a16="http://schemas.microsoft.com/office/drawing/2014/main" val="2474223977"/>
                    </a:ext>
                  </a:extLst>
                </a:gridCol>
                <a:gridCol w="1674666">
                  <a:extLst>
                    <a:ext uri="{9D8B030D-6E8A-4147-A177-3AD203B41FA5}">
                      <a16:colId xmlns:a16="http://schemas.microsoft.com/office/drawing/2014/main" val="4266721968"/>
                    </a:ext>
                  </a:extLst>
                </a:gridCol>
                <a:gridCol w="2211534">
                  <a:extLst>
                    <a:ext uri="{9D8B030D-6E8A-4147-A177-3AD203B41FA5}">
                      <a16:colId xmlns:a16="http://schemas.microsoft.com/office/drawing/2014/main" val="3116537333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3323317688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235455004"/>
                    </a:ext>
                  </a:extLst>
                </a:gridCol>
              </a:tblGrid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 </a:t>
                      </a:r>
                      <a:endParaRPr lang="cs-CZ" sz="1300" dirty="0">
                        <a:effectLst/>
                        <a:latin typeface="+mn-lt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Klasifikace varianty </a:t>
                      </a:r>
                      <a:endParaRPr lang="cs-CZ" sz="1300" dirty="0">
                        <a:effectLst/>
                        <a:latin typeface="+mn-lt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Nukleotidová záměna </a:t>
                      </a:r>
                      <a:endParaRPr lang="cs-CZ" sz="1300" dirty="0">
                        <a:effectLst/>
                        <a:latin typeface="+mn-lt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Aminokyselinová záměna </a:t>
                      </a:r>
                      <a:endParaRPr lang="cs-CZ" sz="1300">
                        <a:effectLst/>
                        <a:latin typeface="+mn-lt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VAF </a:t>
                      </a:r>
                      <a:endParaRPr lang="cs-CZ" sz="1300">
                        <a:effectLst/>
                        <a:latin typeface="+mn-lt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11701"/>
                  </a:ext>
                </a:extLst>
              </a:tr>
              <a:tr h="35539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FLT3</a:t>
                      </a: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 (ITD)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NM_004119.2: c.1770_1771insCTC/1741-1770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NP_004110.2: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p.(Phe590_Tyr591ins11)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2,7 %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313680"/>
                  </a:ext>
                </a:extLst>
              </a:tr>
              <a:tr h="35539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WT1</a:t>
                      </a:r>
                      <a:endParaRPr lang="cs-CZ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NM_024424.3:c.1137_1140dup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NP_077742.2:p.(Ser381Thrfs*5)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38,8 %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75818"/>
                  </a:ext>
                </a:extLst>
              </a:tr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RUNX1</a:t>
                      </a:r>
                      <a:endParaRPr lang="cs-CZ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NM_001754.4:c.424_445dup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NP_001745.2:p.(Ala149Glyfs*2)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28,0 %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345630"/>
                  </a:ext>
                </a:extLst>
              </a:tr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WT1</a:t>
                      </a:r>
                      <a:endParaRPr lang="cs-CZ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NM_024424.3:c.1138_1142dup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NP_077742.2:p.(Ala382Glyfs*69)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30,1 % 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486585"/>
                  </a:ext>
                </a:extLst>
              </a:tr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NRAS</a:t>
                      </a:r>
                      <a:endParaRPr lang="cs-CZ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NM_002524.4:c.38G&gt;A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NP_002515.1:p.(Gly13Asp)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14,1 %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67601"/>
                  </a:ext>
                </a:extLst>
              </a:tr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FLT3</a:t>
                      </a: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 (TKD)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NM_004119.2:c.2505T&gt;A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NP_004110.2:p.(Asp835Glu)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6,9 %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456003"/>
                  </a:ext>
                </a:extLst>
              </a:tr>
              <a:tr h="183947"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i="1" dirty="0">
                          <a:solidFill>
                            <a:schemeClr val="tx1"/>
                          </a:solidFill>
                          <a:effectLst/>
                        </a:rPr>
                        <a:t>PTPN11</a:t>
                      </a:r>
                      <a:endParaRPr lang="cs-CZ" sz="13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pravděpodobně patogenní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NM_002834.4:c.205G&gt;A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NP_002825.3:p.(Glu69Lys)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>
                        <a:spcAft>
                          <a:spcPts val="0"/>
                        </a:spcAft>
                      </a:pPr>
                      <a:r>
                        <a:rPr lang="cs-CZ" sz="1300" dirty="0">
                          <a:solidFill>
                            <a:schemeClr val="tx1"/>
                          </a:solidFill>
                          <a:effectLst/>
                        </a:rPr>
                        <a:t>2,1 %</a:t>
                      </a:r>
                      <a:endParaRPr lang="cs-CZ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043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49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-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SINGLE CELL SEKVENOVÁNÍ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937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scNGS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FAB097-7FAC-CD90-D48C-9586A03F2544}"/>
              </a:ext>
            </a:extLst>
          </p:cNvPr>
          <p:cNvSpPr txBox="1"/>
          <p:nvPr/>
        </p:nvSpPr>
        <p:spPr>
          <a:xfrm>
            <a:off x="341561" y="1239381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Sekvenování</a:t>
            </a:r>
            <a:r>
              <a:rPr lang="cs-CZ" sz="2200" dirty="0">
                <a:latin typeface="Corbel" panose="020B0503020204020204" pitchFamily="34" charset="0"/>
              </a:rPr>
              <a:t> dílčích/ jednotlivých buněk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FAF99F-4D9C-A338-68F2-DC0F001BC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6702" t="51986" r="16915" b="20023"/>
          <a:stretch/>
        </p:blipFill>
        <p:spPr>
          <a:xfrm>
            <a:off x="89654" y="4523738"/>
            <a:ext cx="8711205" cy="20661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EB5CF67-5306-8B1F-C506-9C96A4EFE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3" t="33640" r="27660" b="30993"/>
          <a:stretch/>
        </p:blipFill>
        <p:spPr>
          <a:xfrm>
            <a:off x="1014251" y="1612422"/>
            <a:ext cx="6865154" cy="31311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1B4D4C4-2461-E0A8-573D-BF94ABD77153}"/>
              </a:ext>
            </a:extLst>
          </p:cNvPr>
          <p:cNvSpPr txBox="1"/>
          <p:nvPr/>
        </p:nvSpPr>
        <p:spPr>
          <a:xfrm>
            <a:off x="5460831" y="4069374"/>
            <a:ext cx="30984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err="1">
                <a:latin typeface="Corbel" panose="020B0503020204020204" pitchFamily="34" charset="0"/>
              </a:rPr>
              <a:t>Tapestri</a:t>
            </a:r>
            <a:r>
              <a:rPr lang="cs-CZ" sz="1500" dirty="0">
                <a:latin typeface="Corbel" panose="020B0503020204020204" pitchFamily="34" charset="0"/>
              </a:rPr>
              <a:t> v2 (</a:t>
            </a:r>
            <a:r>
              <a:rPr lang="cs-CZ" sz="1500" dirty="0" err="1">
                <a:latin typeface="Corbel" panose="020B0503020204020204" pitchFamily="34" charset="0"/>
              </a:rPr>
              <a:t>MissionBio</a:t>
            </a:r>
            <a:r>
              <a:rPr lang="cs-CZ" sz="1500" dirty="0">
                <a:latin typeface="Corbel" panose="020B05030202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2392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-63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SINGLE CELL SEKVENOVÁNÍ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6937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scNGS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FAB097-7FAC-CD90-D48C-9586A03F2544}"/>
              </a:ext>
            </a:extLst>
          </p:cNvPr>
          <p:cNvSpPr txBox="1"/>
          <p:nvPr/>
        </p:nvSpPr>
        <p:spPr>
          <a:xfrm>
            <a:off x="341561" y="1239381"/>
            <a:ext cx="8567489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anose="020B0503020204020204" pitchFamily="34" charset="0"/>
              </a:rPr>
              <a:t>Sekvenování</a:t>
            </a:r>
            <a:r>
              <a:rPr lang="cs-CZ" sz="2200" dirty="0">
                <a:latin typeface="Corbel" panose="020B0503020204020204" pitchFamily="34" charset="0"/>
              </a:rPr>
              <a:t> dílčích/ jednotlivých buněk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024556-C02C-B62D-08D0-3D0F6B910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93" y="1847159"/>
            <a:ext cx="8123376" cy="3747555"/>
          </a:xfrm>
          <a:prstGeom prst="rect">
            <a:avLst/>
          </a:prstGeom>
        </p:spPr>
      </p:pic>
      <p:sp>
        <p:nvSpPr>
          <p:cNvPr id="7" name="TextovéPole 1">
            <a:extLst>
              <a:ext uri="{FF2B5EF4-FFF2-40B4-BE49-F238E27FC236}">
                <a16:creationId xmlns:a16="http://schemas.microsoft.com/office/drawing/2014/main" id="{F7E39992-164F-3D5A-72E5-AE6DB2805903}"/>
              </a:ext>
            </a:extLst>
          </p:cNvPr>
          <p:cNvSpPr txBox="1"/>
          <p:nvPr/>
        </p:nvSpPr>
        <p:spPr>
          <a:xfrm>
            <a:off x="683568" y="5686095"/>
            <a:ext cx="5688632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latin typeface="Corbel" panose="020B0503020204020204" pitchFamily="34" charset="0"/>
              </a:rPr>
              <a:t>Identifikace: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klonální </a:t>
            </a:r>
            <a:r>
              <a:rPr lang="cs-CZ" sz="2200" dirty="0" err="1">
                <a:latin typeface="Corbel" panose="020B0503020204020204" pitchFamily="34" charset="0"/>
              </a:rPr>
              <a:t>heterogeneity</a:t>
            </a:r>
            <a:endParaRPr lang="cs-CZ" sz="22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vhodného markeru pro sledování MRD</a:t>
            </a:r>
          </a:p>
          <a:p>
            <a:endParaRPr lang="cs-CZ" sz="2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27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25" y="1441473"/>
            <a:ext cx="6418997" cy="441806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50825" y="670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SLEDOVÁNÍ MRD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254000" y="7302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Minimální reziduální nemoc (MRD)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21" y="6242447"/>
            <a:ext cx="90919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1700" dirty="0">
              <a:latin typeface="+mn-lt"/>
            </a:endParaRPr>
          </a:p>
          <a:p>
            <a:pPr algn="r"/>
            <a:r>
              <a:rPr lang="cs-CZ" sz="1700" dirty="0" err="1">
                <a:latin typeface="+mn-lt"/>
              </a:rPr>
              <a:t>Buckley</a:t>
            </a:r>
            <a:r>
              <a:rPr lang="cs-CZ" sz="1700" dirty="0">
                <a:latin typeface="+mn-lt"/>
              </a:rPr>
              <a:t> SA, et al. Bone </a:t>
            </a:r>
            <a:r>
              <a:rPr lang="cs-CZ" sz="1700" dirty="0" err="1">
                <a:latin typeface="+mn-lt"/>
              </a:rPr>
              <a:t>Marrow</a:t>
            </a:r>
            <a:r>
              <a:rPr lang="cs-CZ" sz="1700" dirty="0">
                <a:latin typeface="+mn-lt"/>
              </a:rPr>
              <a:t> </a:t>
            </a:r>
            <a:r>
              <a:rPr lang="cs-CZ" sz="1700" dirty="0" err="1">
                <a:latin typeface="+mn-lt"/>
              </a:rPr>
              <a:t>Transpl</a:t>
            </a:r>
            <a:r>
              <a:rPr lang="cs-CZ" sz="1700" dirty="0">
                <a:latin typeface="+mn-lt"/>
              </a:rPr>
              <a:t>. 2013.</a:t>
            </a:r>
          </a:p>
        </p:txBody>
      </p:sp>
    </p:spTree>
    <p:extLst>
      <p:ext uri="{BB962C8B-B14F-4D97-AF65-F5344CB8AC3E}">
        <p14:creationId xmlns:p14="http://schemas.microsoft.com/office/powerpoint/2010/main" val="3059044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825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REAL-TIME PCR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8715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Kvantitativní (RT)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real-time</a:t>
            </a:r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 PCR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147638" y="14089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průběžný monitoring množství amplifikovaného PCR produktu 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147638" y="17899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součástí PCR reakce jsou fluorescenční barviva/ sondy 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147638" y="21582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množstevní přírůstek je měřen jako zvyšující se  intenzita fluorescenčního záření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4" name="Podnadpis 2"/>
          <p:cNvSpPr txBox="1">
            <a:spLocks/>
          </p:cNvSpPr>
          <p:nvPr/>
        </p:nvSpPr>
        <p:spPr bwMode="auto">
          <a:xfrm>
            <a:off x="3743236" y="5930344"/>
            <a:ext cx="38957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QuantStudio 3 (Applied </a:t>
            </a:r>
          </a:p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Biosystems)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9285" r="15789" b="5891"/>
          <a:stretch/>
        </p:blipFill>
        <p:spPr>
          <a:xfrm>
            <a:off x="473491" y="3309206"/>
            <a:ext cx="2733259" cy="2331763"/>
          </a:xfrm>
          <a:prstGeom prst="rect">
            <a:avLst/>
          </a:prstGeom>
        </p:spPr>
      </p:pic>
      <p:sp>
        <p:nvSpPr>
          <p:cNvPr id="15" name="Podnadpis 2"/>
          <p:cNvSpPr txBox="1">
            <a:spLocks/>
          </p:cNvSpPr>
          <p:nvPr/>
        </p:nvSpPr>
        <p:spPr bwMode="auto">
          <a:xfrm>
            <a:off x="473491" y="5935846"/>
            <a:ext cx="2773363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Rotor gene Q (Qiagen)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25" y="3290254"/>
            <a:ext cx="2743375" cy="268006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4673" r="3676" b="2911"/>
          <a:stretch/>
        </p:blipFill>
        <p:spPr>
          <a:xfrm>
            <a:off x="6527800" y="3134152"/>
            <a:ext cx="2222500" cy="2681869"/>
          </a:xfrm>
          <a:prstGeom prst="rect">
            <a:avLst/>
          </a:prstGeom>
        </p:spPr>
      </p:pic>
      <p:sp>
        <p:nvSpPr>
          <p:cNvPr id="16" name="Podnadpis 2"/>
          <p:cNvSpPr txBox="1">
            <a:spLocks/>
          </p:cNvSpPr>
          <p:nvPr/>
        </p:nvSpPr>
        <p:spPr bwMode="auto">
          <a:xfrm>
            <a:off x="6651536" y="5852824"/>
            <a:ext cx="38957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ABI7300 (Applied </a:t>
            </a:r>
          </a:p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Biosystems)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46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875" y="698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REAL-TIME PCR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TextovéPole 5"/>
          <p:cNvSpPr txBox="1">
            <a:spLocks noChangeArrowheads="1"/>
          </p:cNvSpPr>
          <p:nvPr/>
        </p:nvSpPr>
        <p:spPr bwMode="auto">
          <a:xfrm>
            <a:off x="269875" y="7191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Absolutní kvantifikace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 bwMode="auto">
          <a:xfrm>
            <a:off x="269875" y="1201645"/>
            <a:ext cx="81534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alibri" pitchFamily="34" charset="0"/>
              </a:rPr>
              <a:t>vzorky o neznámé koncentraci jsou porovnány se standardy o známé koncentraci.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alibri" pitchFamily="34" charset="0"/>
              </a:rPr>
              <a:t>koncentrace - vyjádřená počtem kopií analyzovaného úseku je </a:t>
            </a:r>
            <a:r>
              <a:rPr lang="cs-CZ" sz="2200" dirty="0" err="1">
                <a:latin typeface="Calibri" pitchFamily="34" charset="0"/>
              </a:rPr>
              <a:t>intrapólována</a:t>
            </a:r>
            <a:r>
              <a:rPr lang="cs-CZ" sz="2200" dirty="0">
                <a:latin typeface="Calibri" pitchFamily="34" charset="0"/>
              </a:rPr>
              <a:t> ze standardní křivky.</a:t>
            </a:r>
          </a:p>
          <a:p>
            <a:pPr>
              <a:spcBef>
                <a:spcPct val="20000"/>
              </a:spcBef>
            </a:pPr>
            <a:endParaRPr lang="cs-CZ" sz="2200" dirty="0">
              <a:latin typeface="Calibri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50000"/>
          <a:stretch/>
        </p:blipFill>
        <p:spPr>
          <a:xfrm>
            <a:off x="965199" y="3068545"/>
            <a:ext cx="6553201" cy="3089367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 bwMode="auto">
          <a:xfrm>
            <a:off x="3889374" y="6504445"/>
            <a:ext cx="52546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www.sabiosciences.com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2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875" y="698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AMPLIKONOVÉ SEKVENOVÁNÍ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TextovéPole 5"/>
          <p:cNvSpPr txBox="1">
            <a:spLocks noChangeArrowheads="1"/>
          </p:cNvSpPr>
          <p:nvPr/>
        </p:nvSpPr>
        <p:spPr bwMode="auto">
          <a:xfrm>
            <a:off x="269875" y="7191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DNA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aNGS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696C7B64-448F-4210-6852-46D0A1E06D66}"/>
              </a:ext>
            </a:extLst>
          </p:cNvPr>
          <p:cNvSpPr txBox="1"/>
          <p:nvPr/>
        </p:nvSpPr>
        <p:spPr>
          <a:xfrm>
            <a:off x="324263" y="1268034"/>
            <a:ext cx="8495481" cy="331150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až pro 100% aberací detekovaných panelovým </a:t>
            </a:r>
            <a:r>
              <a:rPr lang="cs-CZ" sz="2200" dirty="0" err="1">
                <a:latin typeface="Corbel" panose="020B0503020204020204" pitchFamily="34" charset="0"/>
              </a:rPr>
              <a:t>sekvenováním</a:t>
            </a:r>
            <a:endParaRPr lang="cs-CZ" sz="2200" dirty="0">
              <a:latin typeface="Corbel" panose="020B0503020204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také jako </a:t>
            </a:r>
            <a:r>
              <a:rPr lang="cs-CZ" sz="2200" dirty="0" err="1">
                <a:latin typeface="Corbel" panose="020B0503020204020204" pitchFamily="34" charset="0"/>
              </a:rPr>
              <a:t>multiplexové</a:t>
            </a:r>
            <a:r>
              <a:rPr lang="cs-CZ" sz="2200" dirty="0">
                <a:latin typeface="Corbel" panose="020B0503020204020204" pitchFamily="34" charset="0"/>
              </a:rPr>
              <a:t> reakce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nutno vyloučit „</a:t>
            </a:r>
            <a:r>
              <a:rPr lang="cs-CZ" sz="2200" dirty="0" err="1">
                <a:latin typeface="Corbel" panose="020B0503020204020204" pitchFamily="34" charset="0"/>
              </a:rPr>
              <a:t>preleukemické</a:t>
            </a:r>
            <a:r>
              <a:rPr lang="cs-CZ" sz="2200" dirty="0">
                <a:latin typeface="Corbel" panose="020B0503020204020204" pitchFamily="34" charset="0"/>
              </a:rPr>
              <a:t>“ mutace (DTA aberace)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Corbel" panose="020B0503020204020204" pitchFamily="34" charset="0"/>
              </a:rPr>
              <a:t>senzitivita 0,05% VAF</a:t>
            </a:r>
          </a:p>
          <a:p>
            <a:pPr lvl="2"/>
            <a:endParaRPr lang="cs-CZ" sz="2200" dirty="0">
              <a:latin typeface="Corbel" panose="020B0503020204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62285E-F4A7-695D-472B-86B424327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6200" r="28738" b="10800"/>
          <a:stretch/>
        </p:blipFill>
        <p:spPr>
          <a:xfrm>
            <a:off x="2198451" y="2757135"/>
            <a:ext cx="4976407" cy="39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819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Predispozice k AML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1" name="TextovéPole 13"/>
          <p:cNvSpPr txBox="1"/>
          <p:nvPr/>
        </p:nvSpPr>
        <p:spPr>
          <a:xfrm>
            <a:off x="2178639" y="6496405"/>
            <a:ext cx="69683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Tawana</a:t>
            </a:r>
            <a:r>
              <a:rPr lang="cs-CZ" sz="1700" dirty="0">
                <a:latin typeface="+mn-lt"/>
              </a:rPr>
              <a:t> et al. Blood. 2015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82575" y="9436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FAMILIÁRNÍ VÝSKYT AML 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8" t="65770" r="25099" b="20805"/>
          <a:stretch>
            <a:fillRect/>
          </a:stretch>
        </p:blipFill>
        <p:spPr bwMode="auto">
          <a:xfrm>
            <a:off x="504824" y="1671638"/>
            <a:ext cx="393560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3" t="78110" r="26320" b="12427"/>
          <a:stretch>
            <a:fillRect/>
          </a:stretch>
        </p:blipFill>
        <p:spPr bwMode="auto">
          <a:xfrm>
            <a:off x="4573587" y="3902871"/>
            <a:ext cx="26900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4" t="87933" r="27448" b="2223"/>
          <a:stretch>
            <a:fillRect/>
          </a:stretch>
        </p:blipFill>
        <p:spPr bwMode="auto">
          <a:xfrm>
            <a:off x="5045891" y="1511300"/>
            <a:ext cx="2175034" cy="15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31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odnadpis 2"/>
          <p:cNvSpPr txBox="1">
            <a:spLocks/>
          </p:cNvSpPr>
          <p:nvPr/>
        </p:nvSpPr>
        <p:spPr bwMode="auto">
          <a:xfrm>
            <a:off x="504825" y="3213100"/>
            <a:ext cx="8639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cs-CZ" sz="2400">
              <a:latin typeface="Corbel" pitchFamily="34" charset="0"/>
            </a:endParaRPr>
          </a:p>
        </p:txBody>
      </p:sp>
      <p:sp>
        <p:nvSpPr>
          <p:cNvPr id="75779" name="TextovéPole 5"/>
          <p:cNvSpPr txBox="1">
            <a:spLocks noChangeArrowheads="1"/>
          </p:cNvSpPr>
          <p:nvPr/>
        </p:nvSpPr>
        <p:spPr bwMode="auto">
          <a:xfrm>
            <a:off x="250825" y="826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Rozdělení dle průběhu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75780" name="Podnadpis 2"/>
          <p:cNvSpPr txBox="1">
            <a:spLocks/>
          </p:cNvSpPr>
          <p:nvPr/>
        </p:nvSpPr>
        <p:spPr bwMode="auto">
          <a:xfrm>
            <a:off x="276225" y="1465741"/>
            <a:ext cx="889317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b="1" dirty="0">
                <a:latin typeface="Corbel" pitchFamily="34" charset="0"/>
              </a:rPr>
              <a:t>AKUTNÍ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rychle probíhající onemocnění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vývoj nezralých elementů (blok a ztráta diferenciace)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neléčené onemocnění způsobuje smrt nemocného v týdnech/měsících</a:t>
            </a:r>
          </a:p>
          <a:p>
            <a:pPr marL="342900" indent="-342900">
              <a:spcBef>
                <a:spcPct val="20000"/>
              </a:spcBef>
            </a:pPr>
            <a:endParaRPr lang="cs-CZ" sz="2000" b="1" dirty="0">
              <a:latin typeface="Corbel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cs-CZ" sz="2000" b="1" dirty="0">
                <a:latin typeface="Corbel" pitchFamily="34" charset="0"/>
              </a:rPr>
              <a:t>	</a:t>
            </a:r>
            <a:endParaRPr lang="cs-CZ" sz="2400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256994" y="3270289"/>
            <a:ext cx="8893175" cy="21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b="1" dirty="0">
                <a:latin typeface="Corbel" pitchFamily="34" charset="0"/>
              </a:rPr>
              <a:t>CHRONICKÁ</a:t>
            </a:r>
            <a:r>
              <a:rPr lang="cs-CZ" sz="2200" dirty="0">
                <a:latin typeface="Corbel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probíhající pomalu, postupně	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vyzrávající buňky se ztrátou apoptózy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neléčené onemocnění umožňuje přežití nemocného v řádech </a:t>
            </a:r>
          </a:p>
          <a:p>
            <a:pPr marL="342900" indent="-342900"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   měsíců/ let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250825" y="106129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LEUKÉMIE (C91-C95)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819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Gen </a:t>
            </a:r>
            <a:r>
              <a:rPr lang="cs-CZ" altLang="cs-CZ" sz="2200" b="1" i="1" dirty="0">
                <a:solidFill>
                  <a:srgbClr val="FFFFFF"/>
                </a:solidFill>
                <a:latin typeface="Corbel" pitchFamily="34" charset="0"/>
              </a:rPr>
              <a:t>CEBPA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1" name="TextovéPole 13"/>
          <p:cNvSpPr txBox="1"/>
          <p:nvPr/>
        </p:nvSpPr>
        <p:spPr>
          <a:xfrm>
            <a:off x="2175641" y="6504057"/>
            <a:ext cx="69683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Tawana</a:t>
            </a:r>
            <a:r>
              <a:rPr lang="cs-CZ" sz="1700" dirty="0">
                <a:latin typeface="+mn-lt"/>
              </a:rPr>
              <a:t> et al. Blood. 2015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82575" y="9436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GERMINÁLNÍ MUTACE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r="1671" b="67690"/>
          <a:stretch>
            <a:fillRect/>
          </a:stretch>
        </p:blipFill>
        <p:spPr bwMode="auto">
          <a:xfrm>
            <a:off x="898525" y="1600200"/>
            <a:ext cx="7248825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4" t="87933" r="27448" b="2223"/>
          <a:stretch>
            <a:fillRect/>
          </a:stretch>
        </p:blipFill>
        <p:spPr bwMode="auto">
          <a:xfrm>
            <a:off x="3252786" y="1393824"/>
            <a:ext cx="1491367" cy="1082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54100" y="4742765"/>
            <a:ext cx="5930900" cy="573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918200" y="4419600"/>
            <a:ext cx="2974975" cy="646331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chemeClr val="bg1"/>
                </a:solidFill>
              </a:rPr>
              <a:t>45 % nosičů mutace v genu </a:t>
            </a:r>
            <a:r>
              <a:rPr lang="cs-CZ" altLang="cs-CZ" sz="1800" b="0" i="1" dirty="0">
                <a:solidFill>
                  <a:schemeClr val="bg1"/>
                </a:solidFill>
              </a:rPr>
              <a:t>CEBPA</a:t>
            </a:r>
            <a:r>
              <a:rPr lang="cs-CZ" altLang="cs-CZ" sz="1800" b="0" dirty="0">
                <a:solidFill>
                  <a:schemeClr val="bg1"/>
                </a:solidFill>
              </a:rPr>
              <a:t> onemocní AML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918200" y="5151137"/>
            <a:ext cx="2974975" cy="92333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chemeClr val="bg1"/>
                </a:solidFill>
              </a:rPr>
              <a:t>10 % </a:t>
            </a:r>
            <a:r>
              <a:rPr lang="cs-CZ" altLang="cs-CZ" sz="1800" dirty="0">
                <a:solidFill>
                  <a:schemeClr val="bg1"/>
                </a:solidFill>
              </a:rPr>
              <a:t>AML </a:t>
            </a:r>
            <a:r>
              <a:rPr lang="cs-CZ" altLang="cs-CZ" sz="1800" b="0" dirty="0">
                <a:solidFill>
                  <a:schemeClr val="bg1"/>
                </a:solidFill>
              </a:rPr>
              <a:t>pacientů s mutací </a:t>
            </a:r>
            <a:br>
              <a:rPr lang="cs-CZ" altLang="cs-CZ" sz="1800" b="0" dirty="0">
                <a:solidFill>
                  <a:schemeClr val="bg1"/>
                </a:solidFill>
              </a:rPr>
            </a:br>
            <a:r>
              <a:rPr lang="cs-CZ" altLang="cs-CZ" sz="1800" b="0" dirty="0">
                <a:solidFill>
                  <a:schemeClr val="bg1"/>
                </a:solidFill>
              </a:rPr>
              <a:t>v genu </a:t>
            </a:r>
            <a:r>
              <a:rPr lang="cs-CZ" altLang="cs-CZ" sz="1800" b="0" i="1" dirty="0">
                <a:solidFill>
                  <a:schemeClr val="bg1"/>
                </a:solidFill>
              </a:rPr>
              <a:t>CEBPA </a:t>
            </a:r>
            <a:r>
              <a:rPr lang="cs-CZ" altLang="cs-CZ" sz="1800" b="0" dirty="0">
                <a:solidFill>
                  <a:schemeClr val="bg1"/>
                </a:solidFill>
              </a:rPr>
              <a:t>nese mutaci </a:t>
            </a:r>
            <a:r>
              <a:rPr lang="cs-CZ" altLang="cs-CZ" sz="1800" b="0" dirty="0" err="1">
                <a:solidFill>
                  <a:schemeClr val="bg1"/>
                </a:solidFill>
              </a:rPr>
              <a:t>germinálního</a:t>
            </a:r>
            <a:r>
              <a:rPr lang="cs-CZ" altLang="cs-CZ" sz="1800" b="0" dirty="0">
                <a:solidFill>
                  <a:schemeClr val="bg1"/>
                </a:solidFill>
              </a:rPr>
              <a:t> původu</a:t>
            </a:r>
          </a:p>
        </p:txBody>
      </p:sp>
    </p:spTree>
    <p:extLst>
      <p:ext uri="{BB962C8B-B14F-4D97-AF65-F5344CB8AC3E}">
        <p14:creationId xmlns:p14="http://schemas.microsoft.com/office/powerpoint/2010/main" val="1840649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819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WHO klasifikace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1" name="TextovéPole 13"/>
          <p:cNvSpPr txBox="1"/>
          <p:nvPr/>
        </p:nvSpPr>
        <p:spPr>
          <a:xfrm>
            <a:off x="2175641" y="6457788"/>
            <a:ext cx="69683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Döhner</a:t>
            </a:r>
            <a:r>
              <a:rPr lang="cs-CZ" sz="1700" dirty="0">
                <a:latin typeface="+mn-lt"/>
              </a:rPr>
              <a:t> et al. Blood. 2017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82575" y="9436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GERMINÁLNÍ MUTACE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54100" y="4742765"/>
            <a:ext cx="5930900" cy="573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18394" r="50700" b="38464"/>
          <a:stretch>
            <a:fillRect/>
          </a:stretch>
        </p:blipFill>
        <p:spPr bwMode="auto">
          <a:xfrm>
            <a:off x="755649" y="1801681"/>
            <a:ext cx="7219964" cy="416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dnadpis 2"/>
          <p:cNvSpPr txBox="1">
            <a:spLocks/>
          </p:cNvSpPr>
          <p:nvPr/>
        </p:nvSpPr>
        <p:spPr bwMode="auto">
          <a:xfrm>
            <a:off x="353181" y="1340026"/>
            <a:ext cx="893286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1 – 2 % všech případů AML je familiárního původu </a:t>
            </a: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 rot="10800000">
            <a:off x="962024" y="2959101"/>
            <a:ext cx="5400675" cy="350837"/>
          </a:xfrm>
          <a:prstGeom prst="rect">
            <a:avLst/>
          </a:prstGeom>
          <a:solidFill>
            <a:srgbClr val="FF0000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cs-CZ" sz="1800" b="0"/>
          </a:p>
        </p:txBody>
      </p:sp>
    </p:spTree>
    <p:extLst>
      <p:ext uri="{BB962C8B-B14F-4D97-AF65-F5344CB8AC3E}">
        <p14:creationId xmlns:p14="http://schemas.microsoft.com/office/powerpoint/2010/main" val="449347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913565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Charakteristika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3" name="Podnadpis 2"/>
          <p:cNvSpPr txBox="1">
            <a:spLocks/>
          </p:cNvSpPr>
          <p:nvPr/>
        </p:nvSpPr>
        <p:spPr bwMode="auto">
          <a:xfrm>
            <a:off x="250825" y="1444742"/>
            <a:ext cx="893286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klonální myeloproliferativní onemocnění;  nádorové buňky nesou Filadelfský chromosom (Ph), tj. reciprokou translokaci t(9;22),  důsledkem translokace je vznik fúzního genu </a:t>
            </a:r>
            <a:r>
              <a:rPr lang="cs-CZ" sz="2200" i="1" dirty="0">
                <a:latin typeface="Corbel" pitchFamily="34" charset="0"/>
              </a:rPr>
              <a:t>BCR/ABL1</a:t>
            </a:r>
            <a:r>
              <a:rPr lang="cs-CZ" sz="2200" dirty="0">
                <a:latin typeface="Corbel" pitchFamily="34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fúzní gen kóduje trvale aktivní </a:t>
            </a:r>
            <a:r>
              <a:rPr lang="cs-CZ" sz="2200" dirty="0" err="1">
                <a:latin typeface="Corbel" pitchFamily="34" charset="0"/>
              </a:rPr>
              <a:t>proteinkinásu</a:t>
            </a:r>
            <a:r>
              <a:rPr lang="cs-CZ" sz="2200" dirty="0">
                <a:latin typeface="Corbel" pitchFamily="34" charset="0"/>
              </a:rPr>
              <a:t> </a:t>
            </a:r>
            <a:r>
              <a:rPr lang="cs-CZ" sz="2200" i="1" dirty="0">
                <a:latin typeface="Corbel" pitchFamily="34" charset="0"/>
              </a:rPr>
              <a:t>BCR/ABL1</a:t>
            </a:r>
            <a:endParaRPr lang="cs-CZ" sz="2200" i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1" y="2989708"/>
            <a:ext cx="4402468" cy="35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4" name="TextovéPole 5"/>
          <p:cNvSpPr txBox="1">
            <a:spLocks noChangeArrowheads="1"/>
          </p:cNvSpPr>
          <p:nvPr/>
        </p:nvSpPr>
        <p:spPr bwMode="auto">
          <a:xfrm>
            <a:off x="243636" y="988627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Incidence – vývoj v čase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5" name="Podnadpis 2"/>
          <p:cNvSpPr txBox="1">
            <a:spLocks/>
          </p:cNvSpPr>
          <p:nvPr/>
        </p:nvSpPr>
        <p:spPr bwMode="auto">
          <a:xfrm>
            <a:off x="250825" y="1555259"/>
            <a:ext cx="8932862" cy="5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1,1-1,5/ 100 tis. obyvatel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38048" r="26129" b="15429"/>
          <a:stretch/>
        </p:blipFill>
        <p:spPr bwMode="auto">
          <a:xfrm>
            <a:off x="699547" y="2070569"/>
            <a:ext cx="7727351" cy="415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468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4" name="TextovéPole 5"/>
          <p:cNvSpPr txBox="1">
            <a:spLocks noChangeArrowheads="1"/>
          </p:cNvSpPr>
          <p:nvPr/>
        </p:nvSpPr>
        <p:spPr bwMode="auto">
          <a:xfrm>
            <a:off x="243636" y="988627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Incidence – dle věkové struktury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5" name="Podnadpis 2"/>
          <p:cNvSpPr txBox="1">
            <a:spLocks/>
          </p:cNvSpPr>
          <p:nvPr/>
        </p:nvSpPr>
        <p:spPr bwMode="auto">
          <a:xfrm>
            <a:off x="250825" y="1555258"/>
            <a:ext cx="8932862" cy="103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75% nemocných je starších 50 let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mírná predispozice u mužů (1,4:1)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27539" r="25988" b="24414"/>
          <a:stretch/>
        </p:blipFill>
        <p:spPr bwMode="auto">
          <a:xfrm>
            <a:off x="947728" y="2585878"/>
            <a:ext cx="7175518" cy="395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415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Fáze onemocnění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322687" y="1342578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- tři klinická stádia onemocnění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322687" y="1669970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- až 95% nemocných je zachyceno v chronické fázi 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66359" y="6504057"/>
            <a:ext cx="41776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>
                <a:latin typeface="+mn-lt"/>
              </a:rPr>
              <a:t> www.healtline.com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5DEA35-5E51-4CC7-D5A6-D56561D8C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62" t="20780" r="37553" b="6191"/>
          <a:stretch/>
        </p:blipFill>
        <p:spPr>
          <a:xfrm>
            <a:off x="1342416" y="2181274"/>
            <a:ext cx="5291847" cy="4520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832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r="10383"/>
          <a:stretch/>
        </p:blipFill>
        <p:spPr>
          <a:xfrm>
            <a:off x="3184927" y="2578248"/>
            <a:ext cx="2579508" cy="2844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1743" y="4817659"/>
            <a:ext cx="614149" cy="437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7233313" y="4872251"/>
            <a:ext cx="1200411" cy="341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254000" y="1279042"/>
            <a:ext cx="8506257" cy="96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moderní přístup analýzy PCR amlikonů na gelech - systém QIAxcel (QIAGEN)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rychlá analýza bez nutnosti práce s nebezpečnými látkami</a:t>
            </a:r>
          </a:p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	- finančně náročnější  	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874070"/>
            <a:ext cx="2898891" cy="21052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r="11204"/>
          <a:stretch/>
        </p:blipFill>
        <p:spPr>
          <a:xfrm>
            <a:off x="1863141" y="5162248"/>
            <a:ext cx="2643987" cy="152354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50825" y="1051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54000" y="8091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Vstupní vyšetření – multiplex PCR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pic>
        <p:nvPicPr>
          <p:cNvPr id="13" name="Picture 16" descr="so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21001" r="55344" b="28241"/>
          <a:stretch>
            <a:fillRect/>
          </a:stretch>
        </p:blipFill>
        <p:spPr bwMode="auto">
          <a:xfrm>
            <a:off x="5576175" y="3393666"/>
            <a:ext cx="2763649" cy="29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22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Sledování MRD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4000" y="1442679"/>
            <a:ext cx="8185387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200" dirty="0">
                <a:latin typeface="Corbel" pitchFamily="34" charset="0"/>
              </a:rPr>
              <a:t>   kvantitativní analýza exprese fúzního transkriptu </a:t>
            </a:r>
            <a:r>
              <a:rPr lang="cs-CZ" altLang="cs-CZ" sz="2200" i="1" dirty="0">
                <a:latin typeface="Corbel" pitchFamily="34" charset="0"/>
              </a:rPr>
              <a:t>BCR/ABL1</a:t>
            </a: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696248" y="1844930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- rutinně metodou real-time RT-PCR</a:t>
            </a:r>
            <a:endParaRPr lang="cs-CZ" sz="2200" b="1" dirty="0">
              <a:latin typeface="Calibri" pitchFamily="34" charset="0"/>
            </a:endParaRPr>
          </a:p>
        </p:txBody>
      </p:sp>
      <p:sp>
        <p:nvSpPr>
          <p:cNvPr id="14" name="Podnadpis 2"/>
          <p:cNvSpPr txBox="1">
            <a:spLocks/>
          </p:cNvSpPr>
          <p:nvPr/>
        </p:nvSpPr>
        <p:spPr bwMode="auto">
          <a:xfrm>
            <a:off x="696247" y="2231219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2200" dirty="0">
                <a:latin typeface="Corbel" pitchFamily="34" charset="0"/>
              </a:rPr>
              <a:t>- předpokladem je znalost typu zlomu</a:t>
            </a:r>
            <a:endParaRPr lang="cs-CZ" sz="2200" b="1" dirty="0">
              <a:latin typeface="Calibri" pitchFamily="34" charset="0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1719" r="28125" b="14844"/>
          <a:stretch>
            <a:fillRect/>
          </a:stretch>
        </p:blipFill>
        <p:spPr bwMode="auto">
          <a:xfrm>
            <a:off x="796735" y="3035170"/>
            <a:ext cx="2806274" cy="339456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16415"/>
          <a:stretch/>
        </p:blipFill>
        <p:spPr bwMode="auto">
          <a:xfrm>
            <a:off x="4718986" y="3035170"/>
            <a:ext cx="3638512" cy="271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64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ázek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74" y="5486400"/>
            <a:ext cx="1869391" cy="9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ovéPole 5"/>
          <p:cNvSpPr txBox="1">
            <a:spLocks noChangeArrowheads="1"/>
          </p:cNvSpPr>
          <p:nvPr/>
        </p:nvSpPr>
        <p:spPr bwMode="auto">
          <a:xfrm>
            <a:off x="254000" y="87805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Sledování MRD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1743" y="4817659"/>
            <a:ext cx="614149" cy="437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7233313" y="4872251"/>
            <a:ext cx="1200411" cy="341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Podnadpis 2"/>
          <p:cNvSpPr txBox="1">
            <a:spLocks/>
          </p:cNvSpPr>
          <p:nvPr/>
        </p:nvSpPr>
        <p:spPr bwMode="auto">
          <a:xfrm>
            <a:off x="254000" y="1362886"/>
            <a:ext cx="8506257" cy="80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 alternativa k real-time PCR - systém GeneXpert (Cepheid) – uzavřený, cartridge systém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6" name="Podnadpis 2"/>
          <p:cNvSpPr txBox="1">
            <a:spLocks/>
          </p:cNvSpPr>
          <p:nvPr/>
        </p:nvSpPr>
        <p:spPr bwMode="auto">
          <a:xfrm>
            <a:off x="267190" y="2037149"/>
            <a:ext cx="8506257" cy="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automatizovaná platforma zahrnující všechno kroky analýzy exprese fúzního </a:t>
            </a:r>
            <a:r>
              <a:rPr lang="cs-CZ" sz="2200" dirty="0" err="1">
                <a:latin typeface="Corbel" pitchFamily="34" charset="0"/>
              </a:rPr>
              <a:t>transkriptu</a:t>
            </a:r>
            <a:r>
              <a:rPr lang="cs-CZ" sz="2200" dirty="0">
                <a:latin typeface="Corbel" pitchFamily="34" charset="0"/>
              </a:rPr>
              <a:t> </a:t>
            </a:r>
            <a:r>
              <a:rPr lang="cs-CZ" sz="2200" i="1" dirty="0">
                <a:latin typeface="Corbel" pitchFamily="34" charset="0"/>
              </a:rPr>
              <a:t>BCR/ABL1</a:t>
            </a:r>
          </a:p>
        </p:txBody>
      </p:sp>
      <p:pic>
        <p:nvPicPr>
          <p:cNvPr id="20" name="Picture 5" descr="GeneXpert_light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67" y="3245045"/>
            <a:ext cx="3549233" cy="33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m-xpert-bcr-a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9" y="3383755"/>
            <a:ext cx="877975" cy="168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1-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1242" r="46280" b="59961"/>
          <a:stretch>
            <a:fillRect/>
          </a:stretch>
        </p:blipFill>
        <p:spPr bwMode="auto">
          <a:xfrm>
            <a:off x="2323038" y="4111676"/>
            <a:ext cx="2532307" cy="179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9"/>
          <p:cNvGrpSpPr>
            <a:grpSpLocks/>
          </p:cNvGrpSpPr>
          <p:nvPr/>
        </p:nvGrpSpPr>
        <p:grpSpPr bwMode="auto">
          <a:xfrm>
            <a:off x="448501" y="5036307"/>
            <a:ext cx="1675513" cy="1654141"/>
            <a:chOff x="3651" y="2478"/>
            <a:chExt cx="1610" cy="1629"/>
          </a:xfrm>
        </p:grpSpPr>
        <p:pic>
          <p:nvPicPr>
            <p:cNvPr id="24" name="Picture 21" descr="cartridg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478"/>
              <a:ext cx="1020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3923" y="3834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b="1" dirty="0">
                  <a:solidFill>
                    <a:srgbClr val="FF0000"/>
                  </a:solidFill>
                  <a:ea typeface="msgothic" charset="0"/>
                  <a:cs typeface="Arial" charset="0"/>
                </a:rPr>
                <a:t>vzorek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3651" y="2976"/>
              <a:ext cx="86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ea typeface="msgothic" charset="0"/>
                  <a:cs typeface="Arial" charset="0"/>
                </a:rPr>
                <a:t>reagencie</a:t>
              </a: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4105" y="3203"/>
              <a:ext cx="453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V="1">
              <a:off x="4377" y="3657"/>
              <a:ext cx="272" cy="2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4105" y="3203"/>
              <a:ext cx="816" cy="4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4105" y="3203"/>
              <a:ext cx="816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1" name="Podnadpis 2"/>
          <p:cNvSpPr txBox="1">
            <a:spLocks/>
          </p:cNvSpPr>
          <p:nvPr/>
        </p:nvSpPr>
        <p:spPr bwMode="auto">
          <a:xfrm>
            <a:off x="262877" y="2771191"/>
            <a:ext cx="8506257" cy="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výsledky analýzy k dispozici za cca 2 hodiny od odběru</a:t>
            </a:r>
          </a:p>
        </p:txBody>
      </p:sp>
      <p:sp>
        <p:nvSpPr>
          <p:cNvPr id="32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56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Léčba tyrozinkinázovými inhibitory (TKI)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322687" y="1441560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zavedení tyrozinkinázových inhibitorů do léčby pacientů s CML významně vylepšilo jejich prognózu 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/>
          <a:stretch/>
        </p:blipFill>
        <p:spPr bwMode="auto">
          <a:xfrm>
            <a:off x="938462" y="2336799"/>
            <a:ext cx="7045475" cy="420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4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AKUTNÍ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99545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Charakteristika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3" name="Podnadpis 2"/>
          <p:cNvSpPr txBox="1">
            <a:spLocks/>
          </p:cNvSpPr>
          <p:nvPr/>
        </p:nvSpPr>
        <p:spPr bwMode="auto">
          <a:xfrm>
            <a:off x="250825" y="1568898"/>
            <a:ext cx="893286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heterogenní skupina maligních klonálních onemocnění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254000" y="3353444"/>
            <a:ext cx="8932862" cy="41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nepříznivé maligní onemocnění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 bwMode="auto">
          <a:xfrm>
            <a:off x="252082" y="2088878"/>
            <a:ext cx="8641093" cy="84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charakterické proliferací a akumulací nezralých myeloidních prekurzorů v kostní dřeni (následné vyplavování do periferní krve)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270932" y="3846071"/>
            <a:ext cx="8932862" cy="41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prudká manifestace onemocnění (dny/týdny)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 bwMode="auto">
          <a:xfrm>
            <a:off x="265730" y="2847189"/>
            <a:ext cx="8932862" cy="41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představuje 2-4% všech maligních tumorů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283632" y="4315971"/>
            <a:ext cx="8932862" cy="41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pětileté přežití 20-30%</a:t>
            </a:r>
            <a:endParaRPr lang="cs-CZ" sz="2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Léčba tyrozinkinázovými inhibitory (TKI)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322687" y="1441560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zavedení tyrozinkinázových inhibitorů do léčby pacientů s CML významně vylepšilo jejich prognózu 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8306" t="15466" r="39379" b="14127"/>
          <a:stretch/>
        </p:blipFill>
        <p:spPr>
          <a:xfrm>
            <a:off x="2390775" y="2310765"/>
            <a:ext cx="4903470" cy="41244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9337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Rezistence na léčbu  (TKI)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322687" y="1373320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mutace v kinázové doméně </a:t>
            </a:r>
            <a:r>
              <a:rPr lang="cs-CZ" sz="2200" i="1" dirty="0">
                <a:latin typeface="Corbel" pitchFamily="34" charset="0"/>
              </a:rPr>
              <a:t>BCR/ABL1</a:t>
            </a:r>
            <a:r>
              <a:rPr lang="cs-CZ" sz="2200" dirty="0">
                <a:latin typeface="Corbel" pitchFamily="34" charset="0"/>
              </a:rPr>
              <a:t> (více jak 100 mutací) 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6" y="1815906"/>
            <a:ext cx="8152634" cy="4267394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 flipH="1">
            <a:off x="4051300" y="2120900"/>
            <a:ext cx="564103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655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Rezistence na léčbu  (TKI)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322687" y="1346024"/>
            <a:ext cx="7661251" cy="4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nejzávažnější mutace: T315I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58577" y="6463582"/>
            <a:ext cx="51054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cs-CZ" altLang="cs-CZ" sz="1700" dirty="0">
                <a:latin typeface="+mn-lt"/>
              </a:rPr>
              <a:t>Zdroj: de </a:t>
            </a:r>
            <a:r>
              <a:rPr lang="cs-CZ" altLang="cs-CZ" sz="1700" dirty="0" err="1">
                <a:latin typeface="+mn-lt"/>
              </a:rPr>
              <a:t>Lavallade</a:t>
            </a:r>
            <a:r>
              <a:rPr lang="cs-CZ" altLang="cs-CZ" sz="1700" dirty="0">
                <a:latin typeface="+mn-lt"/>
              </a:rPr>
              <a:t> et al., </a:t>
            </a:r>
            <a:r>
              <a:rPr lang="cs-CZ" altLang="cs-CZ" sz="1700" dirty="0" err="1">
                <a:latin typeface="+mn-lt"/>
              </a:rPr>
              <a:t>Oncology</a:t>
            </a:r>
            <a:r>
              <a:rPr lang="cs-CZ" altLang="cs-CZ" sz="1700" dirty="0">
                <a:latin typeface="+mn-lt"/>
              </a:rPr>
              <a:t>,</a:t>
            </a:r>
            <a:r>
              <a:rPr lang="en-GB" altLang="cs-CZ" sz="1700" dirty="0">
                <a:latin typeface="+mn-lt"/>
              </a:rPr>
              <a:t> 20</a:t>
            </a:r>
            <a:r>
              <a:rPr lang="cs-CZ" altLang="cs-CZ" sz="1700" dirty="0">
                <a:latin typeface="+mn-lt"/>
              </a:rPr>
              <a:t>16.</a:t>
            </a:r>
            <a:endParaRPr lang="en-GB" altLang="cs-CZ" sz="17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977" t="22205" r="24286" b="11416"/>
          <a:stretch/>
        </p:blipFill>
        <p:spPr>
          <a:xfrm>
            <a:off x="3028237" y="1801310"/>
            <a:ext cx="3588089" cy="4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48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69875" y="95250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METODY MOLEKULÁRNÍ BIOLOGIE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269875" y="808056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Digital PCR (ddPCR)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 bwMode="auto">
          <a:xfrm>
            <a:off x="261938" y="1307344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amplifikace jednotlivých prostorově oddělených molekul NK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 bwMode="auto">
          <a:xfrm>
            <a:off x="261938" y="1669332"/>
            <a:ext cx="8932862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výsledek každé amplifikace se hodnotí zvlášť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184476"/>
            <a:ext cx="6248400" cy="2134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8" y="4391165"/>
            <a:ext cx="7862168" cy="2044163"/>
          </a:xfrm>
          <a:prstGeom prst="rect">
            <a:avLst/>
          </a:prstGeom>
        </p:spPr>
      </p:pic>
      <p:sp>
        <p:nvSpPr>
          <p:cNvPr id="15" name="Podnadpis 2"/>
          <p:cNvSpPr txBox="1">
            <a:spLocks/>
          </p:cNvSpPr>
          <p:nvPr/>
        </p:nvSpPr>
        <p:spPr bwMode="auto">
          <a:xfrm>
            <a:off x="765175" y="6415484"/>
            <a:ext cx="5254626" cy="4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>
                <a:latin typeface="Corbel" pitchFamily="34" charset="0"/>
              </a:rPr>
              <a:t>QX200 Droplet Digital PCR System (Bio-RAD)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6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TKI-vedlejší účinky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6887" t="15924" r="20243" b="6159"/>
          <a:stretch/>
        </p:blipFill>
        <p:spPr>
          <a:xfrm>
            <a:off x="2324100" y="1387423"/>
            <a:ext cx="4721744" cy="5363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9255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CHRONICKÁ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254000" y="87262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TKI-vysazování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 bwMode="auto">
          <a:xfrm>
            <a:off x="254000" y="1362886"/>
            <a:ext cx="8506257" cy="80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pacineti mohou benefitovat z vysazení TKI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cs-CZ" sz="2200" dirty="0">
                <a:latin typeface="Corbel" pitchFamily="34" charset="0"/>
              </a:rPr>
              <a:t>formou klinických studií – FN Brno: studie HALF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2352675"/>
            <a:ext cx="6210300" cy="40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65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22373" y="2203762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DĚKUJI ZA POZORNOST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1743" y="4817659"/>
            <a:ext cx="614149" cy="437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7233313" y="4872251"/>
            <a:ext cx="1200411" cy="341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44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AKUTNÍ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4" name="TextovéPole 5"/>
          <p:cNvSpPr txBox="1">
            <a:spLocks noChangeArrowheads="1"/>
          </p:cNvSpPr>
          <p:nvPr/>
        </p:nvSpPr>
        <p:spPr bwMode="auto">
          <a:xfrm>
            <a:off x="288924" y="947698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Incidence – vývoj v čase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5" name="Podnadpis 2"/>
          <p:cNvSpPr txBox="1">
            <a:spLocks/>
          </p:cNvSpPr>
          <p:nvPr/>
        </p:nvSpPr>
        <p:spPr bwMode="auto">
          <a:xfrm>
            <a:off x="288924" y="1575547"/>
            <a:ext cx="8932862" cy="41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3/ 100 tis. obyvatel</a:t>
            </a:r>
          </a:p>
          <a:p>
            <a:pPr>
              <a:spcBef>
                <a:spcPct val="20000"/>
              </a:spcBef>
            </a:pPr>
            <a:endParaRPr lang="cs-CZ" sz="22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46153" r="28655" b="17276"/>
          <a:stretch/>
        </p:blipFill>
        <p:spPr bwMode="auto">
          <a:xfrm>
            <a:off x="530224" y="2049766"/>
            <a:ext cx="8121033" cy="423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97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1559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AKUTNÍ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4" name="TextovéPole 5"/>
          <p:cNvSpPr txBox="1">
            <a:spLocks noChangeArrowheads="1"/>
          </p:cNvSpPr>
          <p:nvPr/>
        </p:nvSpPr>
        <p:spPr bwMode="auto">
          <a:xfrm>
            <a:off x="288925" y="867151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Incidence – dle věkové struktury 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465" name="Podnadpis 2"/>
          <p:cNvSpPr txBox="1">
            <a:spLocks/>
          </p:cNvSpPr>
          <p:nvPr/>
        </p:nvSpPr>
        <p:spPr bwMode="auto">
          <a:xfrm>
            <a:off x="353181" y="1426699"/>
            <a:ext cx="893286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>
                <a:latin typeface="Corbel" pitchFamily="34" charset="0"/>
              </a:rPr>
              <a:t>s  věkem stoupá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47163" r="28525" b="14212"/>
          <a:stretch/>
        </p:blipFill>
        <p:spPr bwMode="auto">
          <a:xfrm>
            <a:off x="372734" y="1808138"/>
            <a:ext cx="8447416" cy="464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4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670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AKUTNÍ MYELOIDNÍ LEUKÉMIE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6921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Třídy mutací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38" name="TextovéPole 13"/>
          <p:cNvSpPr txBox="1"/>
          <p:nvPr/>
        </p:nvSpPr>
        <p:spPr>
          <a:xfrm>
            <a:off x="2175641" y="6475918"/>
            <a:ext cx="69683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>
                <a:latin typeface="+mn-lt"/>
              </a:rPr>
              <a:t>Chen</a:t>
            </a:r>
            <a:r>
              <a:rPr lang="cs-CZ" sz="1700" dirty="0">
                <a:latin typeface="+mn-lt"/>
              </a:rPr>
              <a:t> JS., et al. Nature Genetics. 2013, 45: 586-7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178575"/>
            <a:ext cx="7664716" cy="51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50825" y="670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AML - DIAGNOSTIKA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254000" y="7937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Prognostická klasifikace pacientů s AML – ELN 2022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CBBFD3-3F9D-B247-5BA7-4F2AF1BA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36666" r="25978" b="6715"/>
          <a:stretch/>
        </p:blipFill>
        <p:spPr>
          <a:xfrm>
            <a:off x="782252" y="1432398"/>
            <a:ext cx="7721367" cy="50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50825" y="92451"/>
            <a:ext cx="8569325" cy="7112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altLang="cs-CZ" sz="3800" dirty="0">
                <a:solidFill>
                  <a:srgbClr val="000000"/>
                </a:solidFill>
                <a:latin typeface="Calibri" pitchFamily="34" charset="0"/>
              </a:rPr>
              <a:t>MOLEKULÁRNÍ MARKERY</a:t>
            </a:r>
            <a:endParaRPr lang="en-AU" altLang="cs-CZ" sz="3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254000" y="781073"/>
            <a:ext cx="8639175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200" b="1" dirty="0">
                <a:solidFill>
                  <a:srgbClr val="FFFFFF"/>
                </a:solidFill>
                <a:latin typeface="Corbel" pitchFamily="34" charset="0"/>
              </a:rPr>
              <a:t>Fúzní </a:t>
            </a:r>
            <a:r>
              <a:rPr lang="cs-CZ" altLang="cs-CZ" sz="2200" b="1" dirty="0" err="1">
                <a:solidFill>
                  <a:srgbClr val="FFFFFF"/>
                </a:solidFill>
                <a:latin typeface="Corbel" pitchFamily="34" charset="0"/>
              </a:rPr>
              <a:t>transkripty</a:t>
            </a:r>
            <a:endParaRPr lang="en-US" altLang="cs-CZ" sz="2200" b="1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289681" y="1273968"/>
            <a:ext cx="75582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Corbel" pitchFamily="34" charset="0"/>
              </a:rPr>
              <a:t>t(8;21) – </a:t>
            </a:r>
            <a:r>
              <a:rPr lang="cs-CZ" sz="2200" i="1" dirty="0">
                <a:latin typeface="Corbel" pitchFamily="34" charset="0"/>
              </a:rPr>
              <a:t>RUNX1/RUNX1T1</a:t>
            </a:r>
            <a:r>
              <a:rPr lang="cs-CZ" sz="2200" dirty="0">
                <a:latin typeface="Corbel" pitchFamily="34" charset="0"/>
              </a:rPr>
              <a:t> (</a:t>
            </a:r>
            <a:r>
              <a:rPr lang="cs-CZ" sz="2200" i="1" dirty="0">
                <a:latin typeface="Corbel" pitchFamily="34" charset="0"/>
              </a:rPr>
              <a:t>AML1/ETO</a:t>
            </a:r>
            <a:r>
              <a:rPr lang="cs-CZ" sz="2200" dirty="0">
                <a:latin typeface="Corbel" pitchFamily="34" charset="0"/>
              </a:rPr>
              <a:t>)  (6% všech AML),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 bwMode="auto">
          <a:xfrm>
            <a:off x="286110" y="1633322"/>
            <a:ext cx="7354101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200" dirty="0" err="1">
                <a:latin typeface="Corbel" pitchFamily="34" charset="0"/>
              </a:rPr>
              <a:t>inv</a:t>
            </a:r>
            <a:r>
              <a:rPr lang="cs-CZ" sz="2200" dirty="0">
                <a:latin typeface="Corbel" pitchFamily="34" charset="0"/>
              </a:rPr>
              <a:t>(16) nebo t(16;16) – </a:t>
            </a:r>
            <a:r>
              <a:rPr lang="cs-CZ" sz="2200" i="1" dirty="0">
                <a:latin typeface="Corbel" pitchFamily="34" charset="0"/>
              </a:rPr>
              <a:t>CBFB/MYH11 </a:t>
            </a:r>
            <a:r>
              <a:rPr lang="cs-CZ" sz="2200" dirty="0">
                <a:latin typeface="Corbel" pitchFamily="34" charset="0"/>
              </a:rPr>
              <a:t> (7% všech AML),</a:t>
            </a:r>
            <a:endParaRPr lang="cs-CZ" sz="2200" dirty="0">
              <a:latin typeface="Calibri" pitchFamily="34" charset="0"/>
            </a:endParaRPr>
          </a:p>
        </p:txBody>
      </p:sp>
      <p:sp>
        <p:nvSpPr>
          <p:cNvPr id="11" name="Podnadpis 2"/>
          <p:cNvSpPr txBox="1">
            <a:spLocks/>
          </p:cNvSpPr>
          <p:nvPr/>
        </p:nvSpPr>
        <p:spPr bwMode="auto">
          <a:xfrm>
            <a:off x="286110" y="1996446"/>
            <a:ext cx="648409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Corbel" pitchFamily="34" charset="0"/>
              </a:rPr>
              <a:t>t(*;11) –  přestavby </a:t>
            </a:r>
            <a:r>
              <a:rPr lang="cs-CZ" sz="2200" i="1" dirty="0">
                <a:latin typeface="Corbel" pitchFamily="34" charset="0"/>
              </a:rPr>
              <a:t>MLL</a:t>
            </a:r>
            <a:r>
              <a:rPr lang="cs-CZ" sz="2200" dirty="0">
                <a:latin typeface="Corbel" pitchFamily="34" charset="0"/>
              </a:rPr>
              <a:t> genu, ….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6" y="2639729"/>
            <a:ext cx="3674341" cy="390077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397554" y="6479702"/>
            <a:ext cx="57777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>
                <a:latin typeface="+mn-lt"/>
              </a:rPr>
              <a:t>www.protein.bio.msu.ru</a:t>
            </a:r>
          </a:p>
        </p:txBody>
      </p:sp>
    </p:spTree>
    <p:extLst>
      <p:ext uri="{BB962C8B-B14F-4D97-AF65-F5344CB8AC3E}">
        <p14:creationId xmlns:p14="http://schemas.microsoft.com/office/powerpoint/2010/main" val="40836866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9990</TotalTime>
  <Words>1861</Words>
  <Application>Microsoft Office PowerPoint</Application>
  <PresentationFormat>Předvádění na obrazovce (4:3)</PresentationFormat>
  <Paragraphs>345</Paragraphs>
  <Slides>46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3" baseType="lpstr">
      <vt:lpstr>Arial</vt:lpstr>
      <vt:lpstr>Calibri</vt:lpstr>
      <vt:lpstr>Corbel</vt:lpstr>
      <vt:lpstr>msgothic</vt:lpstr>
      <vt:lpstr>Times New Roman</vt:lpstr>
      <vt:lpstr>Wingdings</vt:lpstr>
      <vt:lpstr>Motiv systému Office</vt:lpstr>
      <vt:lpstr>Laboratorní diagnostika (molekulárně genetické metody) I.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Foltankova Veronika</dc:creator>
  <cp:lastModifiedBy>Doubek Michael</cp:lastModifiedBy>
  <cp:revision>810</cp:revision>
  <cp:lastPrinted>2015-12-15T14:22:19Z</cp:lastPrinted>
  <dcterms:created xsi:type="dcterms:W3CDTF">2015-05-06T11:25:12Z</dcterms:created>
  <dcterms:modified xsi:type="dcterms:W3CDTF">2024-04-29T14:21:25Z</dcterms:modified>
</cp:coreProperties>
</file>