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676" r:id="rId3"/>
    <p:sldId id="599" r:id="rId4"/>
    <p:sldId id="675" r:id="rId5"/>
    <p:sldId id="677" r:id="rId6"/>
  </p:sldIdLst>
  <p:sldSz cx="12192000" cy="6858000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660033"/>
    <a:srgbClr val="0000FF"/>
    <a:srgbClr val="99FF66"/>
    <a:srgbClr val="FF0000"/>
    <a:srgbClr val="990033"/>
    <a:srgbClr val="CC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94" autoAdjust="0"/>
    <p:restoredTop sz="94728" autoAdjust="0"/>
  </p:normalViewPr>
  <p:slideViewPr>
    <p:cSldViewPr>
      <p:cViewPr varScale="1">
        <p:scale>
          <a:sx n="65" d="100"/>
          <a:sy n="65" d="100"/>
        </p:scale>
        <p:origin x="78" y="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6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7EE4B2B-E92E-4561-9076-2037CC556F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68E6A0D-2FB4-4318-B42E-7E5FC15D25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B9B2C9D-BD4E-47B7-9448-80B2811184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164E2A5-98C9-4FEC-9D7A-EC82AF1F90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A2BB2E-7733-4CC2-8278-631FD91BC1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0540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67E04F-563A-4B94-B2BB-7B449C6AFB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2F582D-5FA3-487D-A355-5EC2D1826B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BA8B9B9-5582-4234-999C-C298D15DD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7F1A62-D84B-422A-BA25-FBB0019A9B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0E7DAEC-EE0E-44D1-92AA-E0653A9FC4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6402B5A-DDA1-4DAC-995E-8B597B232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AF94CC-79CD-47C0-AB29-8846B5AB80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3560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1FFC7007-E2B6-4771-BCB5-4ADDCCF05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8EBB54E8-1B55-41B5-8626-9778AA67F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1C7670AF-4C97-47A2-880A-CE1B57A5E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FFD84807-A42A-45CD-B2E8-D7E4A14C529D}" type="slidenum">
              <a:rPr lang="cs-CZ" altLang="cs-CZ" smtClean="0">
                <a:solidFill>
                  <a:schemeClr val="tx1"/>
                </a:solidFill>
              </a:rPr>
              <a:pPr/>
              <a:t>1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7413" name="Zástupný symbol pro zápatí 1">
            <a:extLst>
              <a:ext uri="{FF2B5EF4-FFF2-40B4-BE49-F238E27FC236}">
                <a16:creationId xmlns:a16="http://schemas.microsoft.com/office/drawing/2014/main" id="{C59064D5-C3F1-4FDB-9C0E-13619C684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EC2AD2F4-7D03-4814-8CCA-B488F37A0E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BCBBB61C-5995-40F0-8BE7-71FFFC1C3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7708E642-3003-4AB8-81BC-8D254B74C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F0406DFF-DFFD-4943-81E8-14B5130707F2}" type="slidenum">
              <a:rPr lang="cs-CZ" altLang="cs-CZ" smtClean="0">
                <a:solidFill>
                  <a:schemeClr val="tx1"/>
                </a:solidFill>
              </a:rPr>
              <a:pPr/>
              <a:t>2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9461" name="Zástupný symbol pro zápatí 1">
            <a:extLst>
              <a:ext uri="{FF2B5EF4-FFF2-40B4-BE49-F238E27FC236}">
                <a16:creationId xmlns:a16="http://schemas.microsoft.com/office/drawing/2014/main" id="{3F26A654-9966-497D-B4EE-978C571664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18DC7BA2-E729-451D-BD6C-ABFEF232D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8E9EC14B-D7E2-4A4C-BE24-D7906E45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8A35DA0B-2A36-45AE-A93A-5B9176BA6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ED3E3BF8-129C-4CD2-8D9E-9AAB07DF4C35}" type="slidenum">
              <a:rPr lang="cs-CZ" altLang="cs-CZ" smtClean="0">
                <a:solidFill>
                  <a:schemeClr val="tx1"/>
                </a:solidFill>
              </a:rPr>
              <a:pPr/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1509" name="Zástupný symbol pro zápatí 1">
            <a:extLst>
              <a:ext uri="{FF2B5EF4-FFF2-40B4-BE49-F238E27FC236}">
                <a16:creationId xmlns:a16="http://schemas.microsoft.com/office/drawing/2014/main" id="{42522D0F-A3AC-4949-B65D-79CD1F7EE0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3C6384C7-8673-404A-80B4-CF00E5ED05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8" y="744538"/>
            <a:ext cx="6615112" cy="3722687"/>
          </a:xfrm>
          <a:ln/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D6148D0B-F35C-4BB2-896C-CAF698EC7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3A808BB8-FC18-442D-A195-A8F4AD3A8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358B08FC-8BC8-4381-91B7-4F544A82AEBA}" type="slidenum">
              <a:rPr lang="cs-CZ" altLang="cs-CZ" smtClean="0">
                <a:solidFill>
                  <a:schemeClr val="tx1"/>
                </a:solidFill>
              </a:rPr>
              <a:pPr/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3557" name="Zástupný symbol pro zápatí 1">
            <a:extLst>
              <a:ext uri="{FF2B5EF4-FFF2-40B4-BE49-F238E27FC236}">
                <a16:creationId xmlns:a16="http://schemas.microsoft.com/office/drawing/2014/main" id="{490622B8-69CB-4A9D-88CB-8A7795350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5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D236C2-A819-4CC5-9D8F-9FE698B833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BE5E-2046-4EAF-A57E-A3DF2AD027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12503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79644B-2A49-470E-BAEA-97764E9858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5F4-F089-45AC-9CCE-CBD62587E6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251440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81534" y="260351"/>
            <a:ext cx="2783417" cy="58658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7051" y="260351"/>
            <a:ext cx="8151283" cy="58658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7019A9-B8D2-49C2-A087-E136793946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0478-5860-4DB2-A7FD-15DF9837B7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538422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1137900" cy="10080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484314"/>
            <a:ext cx="5384800" cy="2244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881439"/>
            <a:ext cx="5384800" cy="2244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DF1759-1416-4192-8B4F-29090BB81A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DCAC-F865-4BD8-AC5E-7CD9D8F635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8660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5AA2D5-F1ED-4B78-91B3-0FAF91528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BC3C-0C00-45F0-ADE0-C46F0C3203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278139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E03C75-9781-4706-9077-5103B26FBB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0CF7-3421-4705-A94C-43C1363AAB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59586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4313"/>
            <a:ext cx="5384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149A47-9D41-4194-B1AF-90C49096E3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D004-9359-4052-8830-BA4D183314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46521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FF568-F42A-4FB6-905A-3C400ABDA0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AE04-D921-4F60-A4CE-EC410C6A44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808965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DAFDC3C-CB1A-4A6B-8F50-2D81D9F2EE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DDD8-FC95-4263-9EEF-0BD21C15CC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904804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0E4F4A0-767C-427D-832A-4FA8EBFDCC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2E4B-ED22-4D5A-8DA3-29B97E8780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08932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F125F2-3004-449A-84D2-1D14DEB0EB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1506-F8EF-4BB8-96FE-ACA74062BD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464047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423A89-B188-4DC3-A57F-1EBAD4E0FB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EC04-C27A-4A6F-B897-4E1B18DC9F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784873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G_obloha">
            <a:extLst>
              <a:ext uri="{FF2B5EF4-FFF2-40B4-BE49-F238E27FC236}">
                <a16:creationId xmlns:a16="http://schemas.microsoft.com/office/drawing/2014/main" id="{ECABCF72-72F9-470C-A5F3-D9B02F1283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F59DA6B-3F8B-41F7-A800-EDD864D6E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260351"/>
            <a:ext cx="11137900" cy="1008063"/>
          </a:xfrm>
          <a:prstGeom prst="rect">
            <a:avLst/>
          </a:prstGeom>
          <a:solidFill>
            <a:srgbClr val="599ADB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A65D63A-BD3A-4B86-A78D-2E3F342E0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3"/>
            <a:ext cx="109728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BCB718-2AAF-4CDB-AB5E-CF4CC954FE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600" y="1341438"/>
            <a:ext cx="781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C8F876-949D-481E-B390-9F30D4783C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9" descr="dnbrno">
            <a:extLst>
              <a:ext uri="{FF2B5EF4-FFF2-40B4-BE49-F238E27FC236}">
                <a16:creationId xmlns:a16="http://schemas.microsoft.com/office/drawing/2014/main" id="{16DAF179-5E56-46BF-A55C-9F7FDFF3B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1" y="6324601"/>
            <a:ext cx="123613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MU">
            <a:extLst>
              <a:ext uri="{FF2B5EF4-FFF2-40B4-BE49-F238E27FC236}">
                <a16:creationId xmlns:a16="http://schemas.microsoft.com/office/drawing/2014/main" id="{E0C89E1E-BE80-4B64-A91C-497324D67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8" y="6292851"/>
            <a:ext cx="72601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>
            <a:extLst>
              <a:ext uri="{FF2B5EF4-FFF2-40B4-BE49-F238E27FC236}">
                <a16:creationId xmlns:a16="http://schemas.microsoft.com/office/drawing/2014/main" id="{C9EE990A-A8DA-4CC7-9236-81CDDCACED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6833" y="6357939"/>
            <a:ext cx="63330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>
                <a:solidFill>
                  <a:schemeClr val="tx1"/>
                </a:solidFill>
                <a:latin typeface="Times New Roman" pitchFamily="18" charset="0"/>
              </a:rPr>
              <a:t>Vytvořilo Oddělení lékařské genetiky FN Brno 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8F5389DC-A9F0-49B8-834B-801B5A86A7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8" y="6237288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Obrázek 2">
            <a:extLst>
              <a:ext uri="{FF2B5EF4-FFF2-40B4-BE49-F238E27FC236}">
                <a16:creationId xmlns:a16="http://schemas.microsoft.com/office/drawing/2014/main" id="{E9409E3E-18A1-4A7D-8616-34DABF075EA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6357939"/>
            <a:ext cx="1437216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Obrázek 3">
            <a:extLst>
              <a:ext uri="{FF2B5EF4-FFF2-40B4-BE49-F238E27FC236}">
                <a16:creationId xmlns:a16="http://schemas.microsoft.com/office/drawing/2014/main" id="{1E92F385-3B31-46B8-8987-BCBD602A205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1" y="6324600"/>
            <a:ext cx="100541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media1.wma"/><Relationship Id="rId7" Type="http://schemas.openxmlformats.org/officeDocument/2006/relationships/oleObject" Target="../embeddings/oleObject1.bin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t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6D0B26-81D3-4874-B684-02CD28664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336" y="1772816"/>
            <a:ext cx="11953328" cy="31076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sz="4000" dirty="0"/>
              <a:t>SYNDROMY CHROMOSOMOVÉ INSTABILITY (SCI) –</a:t>
            </a:r>
            <a:br>
              <a:rPr lang="cs-CZ" altLang="cs-CZ" sz="4000" dirty="0"/>
            </a:br>
            <a:r>
              <a:rPr lang="cs-CZ" altLang="cs-CZ" sz="4000" dirty="0"/>
              <a:t>SYNDROMY LOMIVOSTI CHROMOSOMŮ</a:t>
            </a:r>
            <a:endParaRPr lang="en-US" altLang="cs-CZ" sz="4000" dirty="0"/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C89227D1-426F-4BDA-AD20-D5495DA12F9F}"/>
              </a:ext>
            </a:extLst>
          </p:cNvPr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1524001" y="5607051"/>
          <a:ext cx="87313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Graf" r:id="rId7" imgW="1733821" imgH="914762" progId="MSGraph.Chart.8">
                  <p:embed followColorScheme="full"/>
                </p:oleObj>
              </mc:Choice>
              <mc:Fallback>
                <p:oleObj name="Graf" r:id="rId7" imgW="1733821" imgH="91476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607051"/>
                        <a:ext cx="87313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8">
            <a:extLst>
              <a:ext uri="{FF2B5EF4-FFF2-40B4-BE49-F238E27FC236}">
                <a16:creationId xmlns:a16="http://schemas.microsoft.com/office/drawing/2014/main" id="{9F8DACB8-77A0-4AC9-A9DC-CB2C0B5D9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386389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vytvořilo CMBG FN Brno</a:t>
            </a:r>
          </a:p>
        </p:txBody>
      </p:sp>
      <p:sp>
        <p:nvSpPr>
          <p:cNvPr id="16389" name="Text Box 11">
            <a:extLst>
              <a:ext uri="{FF2B5EF4-FFF2-40B4-BE49-F238E27FC236}">
                <a16:creationId xmlns:a16="http://schemas.microsoft.com/office/drawing/2014/main" id="{57F38E4C-3E90-415C-94EF-CC3689E5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5756275"/>
            <a:ext cx="287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zpracovala Mgr. Navaříková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00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>
            <a:extLst>
              <a:ext uri="{FF2B5EF4-FFF2-40B4-BE49-F238E27FC236}">
                <a16:creationId xmlns:a16="http://schemas.microsoft.com/office/drawing/2014/main" id="{70B5D6B6-C1CF-4C11-8829-742266DB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4652963"/>
            <a:ext cx="8135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Autosomálně recesivně dědičná onemocnění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Podmíněné mutacemi v jednom nebo více genech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Vysoký podíl heterozygotů v populaci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68CBD1-7867-434D-91FA-169E426F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601142"/>
            <a:ext cx="8459787" cy="403225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4000" kern="0" dirty="0" smtClean="0">
                <a:solidFill>
                  <a:schemeClr val="tx1"/>
                </a:solidFill>
              </a:rPr>
              <a:t>- </a:t>
            </a:r>
            <a:r>
              <a:rPr lang="cs-CZ" altLang="cs-CZ" sz="2800" kern="0" dirty="0" err="1" smtClean="0">
                <a:solidFill>
                  <a:schemeClr val="tx1"/>
                </a:solidFill>
              </a:rPr>
              <a:t>Ataxia</a:t>
            </a:r>
            <a:r>
              <a:rPr lang="cs-CZ" altLang="cs-CZ" sz="2800" kern="0" dirty="0" smtClean="0">
                <a:solidFill>
                  <a:schemeClr val="tx1"/>
                </a:solidFill>
              </a:rPr>
              <a:t> </a:t>
            </a:r>
            <a:r>
              <a:rPr lang="cs-CZ" altLang="cs-CZ" sz="2800" kern="0" dirty="0" err="1">
                <a:solidFill>
                  <a:schemeClr val="tx1"/>
                </a:solidFill>
              </a:rPr>
              <a:t>teleangiectasia</a:t>
            </a:r>
            <a:r>
              <a:rPr lang="cs-CZ" altLang="cs-CZ" sz="2800" kern="0" dirty="0">
                <a:solidFill>
                  <a:schemeClr val="tx1"/>
                </a:solidFill>
              </a:rPr>
              <a:t> (AT)</a:t>
            </a:r>
          </a:p>
          <a:p>
            <a:pPr algn="l" eaLnBrk="1" hangingPunct="1">
              <a:defRPr/>
            </a:pPr>
            <a:r>
              <a:rPr lang="cs-CZ" altLang="cs-CZ" sz="2000" kern="0" dirty="0">
                <a:solidFill>
                  <a:schemeClr val="tx1"/>
                </a:solidFill>
              </a:rPr>
              <a:t>      (Syndrom Louis – Barové)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 err="1">
                <a:solidFill>
                  <a:schemeClr val="tx1"/>
                </a:solidFill>
              </a:rPr>
              <a:t>Nijmegen</a:t>
            </a:r>
            <a:r>
              <a:rPr lang="cs-CZ" altLang="cs-CZ" sz="2800" kern="0" dirty="0">
                <a:solidFill>
                  <a:schemeClr val="tx1"/>
                </a:solidFill>
              </a:rPr>
              <a:t> </a:t>
            </a:r>
            <a:r>
              <a:rPr lang="cs-CZ" altLang="cs-CZ" sz="2800" kern="0" dirty="0" err="1">
                <a:solidFill>
                  <a:schemeClr val="tx1"/>
                </a:solidFill>
              </a:rPr>
              <a:t>Breakage</a:t>
            </a:r>
            <a:r>
              <a:rPr lang="cs-CZ" altLang="cs-CZ" sz="2800" kern="0" dirty="0">
                <a:solidFill>
                  <a:schemeClr val="tx1"/>
                </a:solidFill>
              </a:rPr>
              <a:t> syndrom (NBS)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 err="1">
                <a:solidFill>
                  <a:schemeClr val="tx1"/>
                </a:solidFill>
              </a:rPr>
              <a:t>Fanconiho</a:t>
            </a:r>
            <a:r>
              <a:rPr lang="cs-CZ" altLang="cs-CZ" sz="2800" kern="0" dirty="0">
                <a:solidFill>
                  <a:schemeClr val="tx1"/>
                </a:solidFill>
              </a:rPr>
              <a:t> anemie (FA)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 err="1">
                <a:solidFill>
                  <a:schemeClr val="tx1"/>
                </a:solidFill>
              </a:rPr>
              <a:t>Bloomův</a:t>
            </a:r>
            <a:r>
              <a:rPr lang="cs-CZ" altLang="cs-CZ" sz="2800" kern="0" dirty="0">
                <a:solidFill>
                  <a:schemeClr val="tx1"/>
                </a:solidFill>
              </a:rPr>
              <a:t> syndrom (BS)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>
                <a:solidFill>
                  <a:schemeClr val="tx1"/>
                </a:solidFill>
              </a:rPr>
              <a:t>Wernerův syndrom (WS)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 err="1">
                <a:solidFill>
                  <a:schemeClr val="tx1"/>
                </a:solidFill>
              </a:rPr>
              <a:t>Xeroderma</a:t>
            </a:r>
            <a:r>
              <a:rPr lang="cs-CZ" altLang="cs-CZ" sz="2800" kern="0" dirty="0">
                <a:solidFill>
                  <a:schemeClr val="tx1"/>
                </a:solidFill>
              </a:rPr>
              <a:t> </a:t>
            </a:r>
            <a:r>
              <a:rPr lang="cs-CZ" altLang="cs-CZ" sz="2800" kern="0" dirty="0" err="1">
                <a:solidFill>
                  <a:schemeClr val="tx1"/>
                </a:solidFill>
              </a:rPr>
              <a:t>pigmentosum</a:t>
            </a:r>
            <a:r>
              <a:rPr lang="cs-CZ" altLang="cs-CZ" sz="2800" kern="0" dirty="0">
                <a:solidFill>
                  <a:schemeClr val="tx1"/>
                </a:solidFill>
              </a:rPr>
              <a:t> (XP)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cs-CZ" altLang="cs-CZ" sz="2800" kern="0" dirty="0">
                <a:solidFill>
                  <a:schemeClr val="tx1"/>
                </a:solidFill>
              </a:rPr>
              <a:t>Syndrom ligázy IV (LIGIV)</a:t>
            </a:r>
          </a:p>
          <a:p>
            <a:pPr marL="457200" indent="-457200" algn="l" eaLnBrk="1" hangingPunct="1">
              <a:buFontTx/>
              <a:buChar char="-"/>
              <a:defRPr/>
            </a:pPr>
            <a:endParaRPr lang="en-US" altLang="cs-CZ" sz="2800" kern="0" dirty="0">
              <a:solidFill>
                <a:schemeClr val="tx1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36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>
            <a:extLst>
              <a:ext uri="{FF2B5EF4-FFF2-40B4-BE49-F238E27FC236}">
                <a16:creationId xmlns:a16="http://schemas.microsoft.com/office/drawing/2014/main" id="{3ED206BD-F5F4-4CE9-BB22-C4F78594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636839"/>
            <a:ext cx="8135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Poruchy enzymů odpovídajících za reparaci DNA (ligáza I, II, helikáza I, II, topoizomeráza I)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Porucha genomové stability (</a:t>
            </a:r>
            <a:r>
              <a:rPr lang="cs-CZ" altLang="cs-CZ" sz="2000">
                <a:solidFill>
                  <a:srgbClr val="FF0000"/>
                </a:solidFill>
                <a:latin typeface="Arial" panose="020B0604020202020204" pitchFamily="34" charset="0"/>
              </a:rPr>
              <a:t>vysoký počet chromosomových i chromatidových zlomů i spontánně, dramaticky se zvyšující po expozici mutagenům, zvýšená výměna sesterských chromatid </a:t>
            </a:r>
            <a:r>
              <a:rPr lang="cs-CZ" altLang="cs-CZ" sz="2000">
                <a:latin typeface="Arial" panose="020B0604020202020204" pitchFamily="34" charset="0"/>
              </a:rPr>
              <a:t>u Bloomova syndromu)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Hypersenzitivita k některým genotoxickým látkám (alkylační látky), UV a ionizujícímu záření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096368-9781-4448-AE49-9369B78A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687" y="620688"/>
            <a:ext cx="8424863" cy="143986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 kern="0" dirty="0">
                <a:solidFill>
                  <a:schemeClr val="tx1"/>
                </a:solidFill>
              </a:rPr>
              <a:t>Klinické projevy </a:t>
            </a:r>
          </a:p>
          <a:p>
            <a:pPr eaLnBrk="1" hangingPunct="1">
              <a:defRPr/>
            </a:pPr>
            <a:r>
              <a:rPr lang="cs-CZ" altLang="cs-CZ" sz="4000" kern="0" dirty="0">
                <a:solidFill>
                  <a:schemeClr val="tx1"/>
                </a:solidFill>
              </a:rPr>
              <a:t>a laboratorní nálezy</a:t>
            </a:r>
            <a:endParaRPr lang="en-US" altLang="cs-CZ" sz="4000" kern="0" dirty="0">
              <a:solidFill>
                <a:schemeClr val="tx1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73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3">
            <a:extLst>
              <a:ext uri="{FF2B5EF4-FFF2-40B4-BE49-F238E27FC236}">
                <a16:creationId xmlns:a16="http://schemas.microsoft.com/office/drawing/2014/main" id="{74E83459-7BE4-4586-A55A-5223E23DD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2708276"/>
            <a:ext cx="7639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Multisystémové poruchy (vrozené vady)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Růstová retardace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Poruchy imunity (opakující se infekce)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Poruchy pohlavního vývoje a zrání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Kožní pigmentace a depigmentace, které předcházejí nástupu malignity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>
                <a:latin typeface="Arial" panose="020B0604020202020204" pitchFamily="34" charset="0"/>
              </a:rPr>
              <a:t>Vysoké riziko vzniku malignit u homozygotů i heterozygotů (léčba malignit s ohledem na hypersenzitivitu k mutagenům)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153519-2B37-4EC6-83DC-BF8EF9686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7" y="620688"/>
            <a:ext cx="8424863" cy="143986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CC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 kern="0" dirty="0">
                <a:solidFill>
                  <a:schemeClr val="tx1"/>
                </a:solidFill>
              </a:rPr>
              <a:t>Klinické projevy </a:t>
            </a:r>
          </a:p>
          <a:p>
            <a:pPr eaLnBrk="1" hangingPunct="1">
              <a:defRPr/>
            </a:pPr>
            <a:r>
              <a:rPr lang="cs-CZ" altLang="cs-CZ" sz="4000" kern="0" dirty="0">
                <a:solidFill>
                  <a:schemeClr val="tx1"/>
                </a:solidFill>
              </a:rPr>
              <a:t>a laboratorní nálezy</a:t>
            </a:r>
            <a:endParaRPr lang="en-US" altLang="cs-CZ" sz="4000" kern="0" dirty="0">
              <a:solidFill>
                <a:schemeClr val="tx1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75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08B0A4C2-8800-4740-8AB6-EC815ECD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50" y="2852739"/>
            <a:ext cx="6059488" cy="43338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/>
              <a:t>Kontakt pro dotazy: Navarikova.Marta@fnbrno.cz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207</Words>
  <Application>Microsoft Office PowerPoint</Application>
  <PresentationFormat>Širokoúhlá obrazovka</PresentationFormat>
  <Paragraphs>32</Paragraphs>
  <Slides>5</Slides>
  <Notes>4</Notes>
  <HiddenSlides>0</HiddenSlides>
  <MMClips>4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Verdana</vt:lpstr>
      <vt:lpstr>Výchozí návrh</vt:lpstr>
      <vt:lpstr>Graf</vt:lpstr>
      <vt:lpstr>SYNDROMY CHROMOSOMOVÉ INSTABILITY (SCI) – SYNDROMY LOMIVOSTI CHROMOSOMŮ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ii</dc:creator>
  <cp:lastModifiedBy>Navaříková Marta</cp:lastModifiedBy>
  <cp:revision>813</cp:revision>
  <cp:lastPrinted>2004-10-08T11:35:14Z</cp:lastPrinted>
  <dcterms:created xsi:type="dcterms:W3CDTF">2004-09-03T10:48:34Z</dcterms:created>
  <dcterms:modified xsi:type="dcterms:W3CDTF">2021-02-16T14:43:46Z</dcterms:modified>
</cp:coreProperties>
</file>