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6" r:id="rId2"/>
    <p:sldId id="462" r:id="rId3"/>
    <p:sldId id="467" r:id="rId4"/>
    <p:sldId id="376" r:id="rId5"/>
    <p:sldId id="354" r:id="rId6"/>
    <p:sldId id="384" r:id="rId7"/>
    <p:sldId id="466" r:id="rId8"/>
    <p:sldId id="264" r:id="rId9"/>
    <p:sldId id="269" r:id="rId10"/>
    <p:sldId id="281" r:id="rId11"/>
    <p:sldId id="282" r:id="rId12"/>
    <p:sldId id="369" r:id="rId13"/>
    <p:sldId id="283" r:id="rId14"/>
    <p:sldId id="284" r:id="rId15"/>
    <p:sldId id="366" r:id="rId16"/>
    <p:sldId id="373" r:id="rId17"/>
    <p:sldId id="266" r:id="rId18"/>
    <p:sldId id="411" r:id="rId19"/>
    <p:sldId id="413" r:id="rId20"/>
    <p:sldId id="367" r:id="rId21"/>
    <p:sldId id="463" r:id="rId22"/>
    <p:sldId id="464" r:id="rId23"/>
    <p:sldId id="410" r:id="rId24"/>
    <p:sldId id="394" r:id="rId25"/>
    <p:sldId id="387" r:id="rId26"/>
    <p:sldId id="461" r:id="rId27"/>
    <p:sldId id="460" r:id="rId28"/>
    <p:sldId id="433" r:id="rId29"/>
    <p:sldId id="434" r:id="rId30"/>
    <p:sldId id="444" r:id="rId31"/>
    <p:sldId id="455" r:id="rId32"/>
    <p:sldId id="456" r:id="rId33"/>
    <p:sldId id="438" r:id="rId34"/>
    <p:sldId id="441" r:id="rId35"/>
    <p:sldId id="443" r:id="rId36"/>
    <p:sldId id="457" r:id="rId37"/>
    <p:sldId id="446" r:id="rId38"/>
    <p:sldId id="447" r:id="rId39"/>
    <p:sldId id="448" r:id="rId40"/>
    <p:sldId id="454" r:id="rId41"/>
    <p:sldId id="412" r:id="rId42"/>
    <p:sldId id="271"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754" autoAdjust="0"/>
  </p:normalViewPr>
  <p:slideViewPr>
    <p:cSldViewPr snapToGrid="0">
      <p:cViewPr varScale="1">
        <p:scale>
          <a:sx n="86" d="100"/>
          <a:sy n="86" d="100"/>
        </p:scale>
        <p:origin x="422" y="5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Light" panose="020F0302020204030204" pitchFamily="34"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Light" panose="020F0302020204030204" pitchFamily="34"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Light" panose="020F0302020204030204" pitchFamily="34"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Light" panose="020F0302020204030204" pitchFamily="34" charset="0"/>
              </a:defRPr>
            </a:lvl1pPr>
          </a:lstStyle>
          <a:p>
            <a:fld id="{061A6D36-8CFB-40FE-8D60-D2050488125D}" type="slidenum">
              <a:rPr lang="cs-CZ" altLang="cs-CZ" smtClean="0"/>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1pPr>
    <a:lvl2pPr marL="4572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2pPr>
    <a:lvl3pPr marL="9144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3pPr>
    <a:lvl4pPr marL="13716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4pPr>
    <a:lvl5pPr marL="18288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DD2C13CE-B2F8-4CC9-A0C2-D6A5087915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794284-95C7-4B9B-BADB-F0C05AC1912C}" type="slidenum">
              <a:rPr lang="en-CA" altLang="cs-CZ"/>
              <a:pPr eaLnBrk="1" hangingPunct="1"/>
              <a:t>4</a:t>
            </a:fld>
            <a:endParaRPr lang="en-CA" altLang="cs-CZ"/>
          </a:p>
        </p:txBody>
      </p:sp>
      <p:sp>
        <p:nvSpPr>
          <p:cNvPr id="19459" name="Rectangle 2">
            <a:extLst>
              <a:ext uri="{FF2B5EF4-FFF2-40B4-BE49-F238E27FC236}">
                <a16:creationId xmlns:a16="http://schemas.microsoft.com/office/drawing/2014/main" id="{FA772C61-C13B-43C9-9BFF-81008F306D2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90EE55EC-9562-4EA1-8542-CEB2CFEED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F2F28B4-055D-48D1-8FC8-321E949F3DA8}"/>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CC2693B4-3F7C-425A-B80F-26B14378B4F0}" type="slidenum">
              <a:rPr lang="en-US" altLang="cs-CZ">
                <a:latin typeface="Calibri" panose="020F0502020204030204" pitchFamily="34" charset="0"/>
              </a:rPr>
              <a:pPr/>
              <a:t>14</a:t>
            </a:fld>
            <a:endParaRPr lang="en-US" altLang="cs-CZ">
              <a:latin typeface="Calibri" panose="020F0502020204030204" pitchFamily="34" charset="0"/>
            </a:endParaRPr>
          </a:p>
        </p:txBody>
      </p:sp>
      <p:sp>
        <p:nvSpPr>
          <p:cNvPr id="31747" name="Rectangle 2">
            <a:extLst>
              <a:ext uri="{FF2B5EF4-FFF2-40B4-BE49-F238E27FC236}">
                <a16:creationId xmlns:a16="http://schemas.microsoft.com/office/drawing/2014/main" id="{7A3258B6-84FE-429E-917E-8D43B19B4CD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33ABE39C-25C7-4140-93AA-FC4068C2F13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B7A10D9-DAA6-4452-9203-3BE5E36FF7A3}"/>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6E6339B6-4A27-4409-B746-82EE7A8AC085}" type="slidenum">
              <a:rPr lang="en-US" altLang="cs-CZ">
                <a:latin typeface="Calibri" panose="020F0502020204030204" pitchFamily="34" charset="0"/>
              </a:rPr>
              <a:pPr/>
              <a:t>15</a:t>
            </a:fld>
            <a:endParaRPr lang="en-US" altLang="cs-CZ">
              <a:latin typeface="Calibri" panose="020F0502020204030204" pitchFamily="34" charset="0"/>
            </a:endParaRPr>
          </a:p>
        </p:txBody>
      </p:sp>
      <p:sp>
        <p:nvSpPr>
          <p:cNvPr id="33795" name="Rectangle 2">
            <a:extLst>
              <a:ext uri="{FF2B5EF4-FFF2-40B4-BE49-F238E27FC236}">
                <a16:creationId xmlns:a16="http://schemas.microsoft.com/office/drawing/2014/main" id="{85897641-D413-4E4C-9813-5F21C9E386B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6C842C8-68A8-4B36-B49E-7F76394E4A55}"/>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B75DA483-18AF-49CE-A637-03C08399E39F}"/>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D61C4E0B-9C32-4EA6-BDBE-F1F64F770CC3}" type="slidenum">
              <a:rPr lang="en-US" altLang="cs-CZ">
                <a:latin typeface="Calibri" panose="020F0502020204030204" pitchFamily="34" charset="0"/>
              </a:rPr>
              <a:pPr/>
              <a:t>16</a:t>
            </a:fld>
            <a:endParaRPr lang="en-US" altLang="cs-CZ">
              <a:latin typeface="Calibri" panose="020F0502020204030204" pitchFamily="34" charset="0"/>
            </a:endParaRPr>
          </a:p>
        </p:txBody>
      </p:sp>
      <p:sp>
        <p:nvSpPr>
          <p:cNvPr id="35843" name="Rectangle 2">
            <a:extLst>
              <a:ext uri="{FF2B5EF4-FFF2-40B4-BE49-F238E27FC236}">
                <a16:creationId xmlns:a16="http://schemas.microsoft.com/office/drawing/2014/main" id="{789125A0-F859-4729-B6F7-385E334EE9F8}"/>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75EB345-8488-4C63-B2A2-D7BE00AF706F}"/>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1F494DB-983F-417C-AC8E-7C45A972E355}"/>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FA5DFEC9-7188-45C3-A573-C08400C3CB72}" type="slidenum">
              <a:rPr lang="en-US" altLang="cs-CZ">
                <a:latin typeface="Calibri" panose="020F0502020204030204" pitchFamily="34" charset="0"/>
              </a:rPr>
              <a:pPr/>
              <a:t>17</a:t>
            </a:fld>
            <a:endParaRPr lang="en-US" altLang="cs-CZ">
              <a:latin typeface="Calibri" panose="020F0502020204030204" pitchFamily="34" charset="0"/>
            </a:endParaRPr>
          </a:p>
        </p:txBody>
      </p:sp>
      <p:sp>
        <p:nvSpPr>
          <p:cNvPr id="37891" name="Rectangle 2">
            <a:extLst>
              <a:ext uri="{FF2B5EF4-FFF2-40B4-BE49-F238E27FC236}">
                <a16:creationId xmlns:a16="http://schemas.microsoft.com/office/drawing/2014/main" id="{ED5CDD21-69C9-4DD4-BE6F-FABE5DCEBA84}"/>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314A788-A58E-49E8-8351-0BC29BAC859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24A0B01-28C6-4149-B9CF-4E2120728902}"/>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C99C6C24-9E16-4778-9107-063D934D92D5}" type="slidenum">
              <a:rPr lang="en-US" altLang="cs-CZ">
                <a:latin typeface="Calibri" panose="020F0502020204030204" pitchFamily="34" charset="0"/>
              </a:rPr>
              <a:pPr/>
              <a:t>18</a:t>
            </a:fld>
            <a:endParaRPr lang="en-US" altLang="cs-CZ">
              <a:latin typeface="Calibri" panose="020F0502020204030204" pitchFamily="34" charset="0"/>
            </a:endParaRPr>
          </a:p>
        </p:txBody>
      </p:sp>
      <p:sp>
        <p:nvSpPr>
          <p:cNvPr id="48131" name="Rectangle 2">
            <a:extLst>
              <a:ext uri="{FF2B5EF4-FFF2-40B4-BE49-F238E27FC236}">
                <a16:creationId xmlns:a16="http://schemas.microsoft.com/office/drawing/2014/main" id="{106FA611-2648-40C5-B5FA-022205821EB0}"/>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6C02AEBB-D5A4-4B1C-B48C-8113C6251A0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AD2EB6BD-3C26-4728-91C0-38BB2D9BF31D}"/>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A2FA0D81-D9CB-4D26-ADAD-8BE73EE5CC85}" type="slidenum">
              <a:rPr lang="en-US" altLang="cs-CZ">
                <a:latin typeface="Calibri" panose="020F0502020204030204" pitchFamily="34" charset="0"/>
              </a:rPr>
              <a:pPr/>
              <a:t>19</a:t>
            </a:fld>
            <a:endParaRPr lang="en-US" altLang="cs-CZ">
              <a:latin typeface="Calibri" panose="020F0502020204030204" pitchFamily="34" charset="0"/>
            </a:endParaRPr>
          </a:p>
        </p:txBody>
      </p:sp>
      <p:sp>
        <p:nvSpPr>
          <p:cNvPr id="50179" name="Rectangle 2">
            <a:extLst>
              <a:ext uri="{FF2B5EF4-FFF2-40B4-BE49-F238E27FC236}">
                <a16:creationId xmlns:a16="http://schemas.microsoft.com/office/drawing/2014/main" id="{75EABB6B-B25E-43CE-8BBE-AECFEF9A608B}"/>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600F52BF-2CA8-4E84-A398-35B163F874F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53150D39-C092-48D2-84F2-68CD1F302B05}"/>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57D85640-EC1F-496C-AC1C-9218A654F0ED}" type="slidenum">
              <a:rPr lang="en-US" altLang="cs-CZ">
                <a:latin typeface="Calibri" panose="020F0502020204030204" pitchFamily="34" charset="0"/>
              </a:rPr>
              <a:pPr/>
              <a:t>20</a:t>
            </a:fld>
            <a:endParaRPr lang="en-US" altLang="cs-CZ">
              <a:latin typeface="Calibri" panose="020F0502020204030204" pitchFamily="34" charset="0"/>
            </a:endParaRPr>
          </a:p>
        </p:txBody>
      </p:sp>
      <p:sp>
        <p:nvSpPr>
          <p:cNvPr id="56323" name="Rectangle 2">
            <a:extLst>
              <a:ext uri="{FF2B5EF4-FFF2-40B4-BE49-F238E27FC236}">
                <a16:creationId xmlns:a16="http://schemas.microsoft.com/office/drawing/2014/main" id="{92998DBD-816D-4D41-BFF2-0D08555737FA}"/>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C917F68-C4E2-4B82-B6BE-D391D508228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4151B140-8A76-4101-9688-E7314EF7CB5C}"/>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809A225B-7263-4D4F-93BB-A38365F3A3FA}" type="slidenum">
              <a:rPr lang="en-US" altLang="cs-CZ">
                <a:latin typeface="Calibri" panose="020F0502020204030204" pitchFamily="34" charset="0"/>
              </a:rPr>
              <a:pPr/>
              <a:t>23</a:t>
            </a:fld>
            <a:endParaRPr lang="en-US" altLang="cs-CZ">
              <a:latin typeface="Calibri" panose="020F0502020204030204" pitchFamily="34" charset="0"/>
            </a:endParaRPr>
          </a:p>
        </p:txBody>
      </p:sp>
      <p:sp>
        <p:nvSpPr>
          <p:cNvPr id="60419" name="Rectangle 2">
            <a:extLst>
              <a:ext uri="{FF2B5EF4-FFF2-40B4-BE49-F238E27FC236}">
                <a16:creationId xmlns:a16="http://schemas.microsoft.com/office/drawing/2014/main" id="{ADFFFF47-3E1E-4A0B-9B41-06701E6C1EA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D237032A-EDF7-41FA-8386-0A7E25837212}"/>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BB0796F-BC9C-4EF2-9BC6-316AB4C9641F}"/>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1C229969-076E-4EF9-8479-80B58D543E29}" type="slidenum">
              <a:rPr lang="en-US" altLang="cs-CZ">
                <a:latin typeface="Calibri" panose="020F0502020204030204" pitchFamily="34" charset="0"/>
              </a:rPr>
              <a:pPr/>
              <a:t>24</a:t>
            </a:fld>
            <a:endParaRPr lang="en-US" altLang="cs-CZ">
              <a:latin typeface="Calibri" panose="020F0502020204030204" pitchFamily="34" charset="0"/>
            </a:endParaRPr>
          </a:p>
        </p:txBody>
      </p:sp>
      <p:sp>
        <p:nvSpPr>
          <p:cNvPr id="62467" name="Rectangle 2">
            <a:extLst>
              <a:ext uri="{FF2B5EF4-FFF2-40B4-BE49-F238E27FC236}">
                <a16:creationId xmlns:a16="http://schemas.microsoft.com/office/drawing/2014/main" id="{0A35867E-3D48-43E9-A695-F13379074D2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D4BC13DE-739B-4323-89C0-B030604FA70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6E0041E-F857-438B-9220-02E3EF736E69}"/>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DBB48416-CF44-4218-A663-C15153D18EC4}" type="slidenum">
              <a:rPr lang="en-US" altLang="cs-CZ">
                <a:latin typeface="Calibri" panose="020F0502020204030204" pitchFamily="34" charset="0"/>
              </a:rPr>
              <a:pPr/>
              <a:t>25</a:t>
            </a:fld>
            <a:endParaRPr lang="en-US" altLang="cs-CZ">
              <a:latin typeface="Calibri" panose="020F0502020204030204" pitchFamily="34" charset="0"/>
            </a:endParaRPr>
          </a:p>
        </p:txBody>
      </p:sp>
      <p:sp>
        <p:nvSpPr>
          <p:cNvPr id="64515" name="Rectangle 2">
            <a:extLst>
              <a:ext uri="{FF2B5EF4-FFF2-40B4-BE49-F238E27FC236}">
                <a16:creationId xmlns:a16="http://schemas.microsoft.com/office/drawing/2014/main" id="{7ADDF585-DF45-48AD-A65C-C2256D4E7A8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42988AE3-65B5-45E0-B610-F5E40E787EBB}"/>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6CD088A-A7DE-4A5C-8A3A-F3A774220126}"/>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EE98182B-545C-41CA-87C0-6C90E1EA34C1}" type="slidenum">
              <a:rPr lang="en-US" altLang="cs-CZ">
                <a:latin typeface="Calibri" panose="020F0502020204030204" pitchFamily="34" charset="0"/>
              </a:rPr>
              <a:pPr/>
              <a:t>5</a:t>
            </a:fld>
            <a:endParaRPr lang="en-US" altLang="cs-CZ">
              <a:latin typeface="Calibri" panose="020F0502020204030204" pitchFamily="34" charset="0"/>
            </a:endParaRPr>
          </a:p>
        </p:txBody>
      </p:sp>
      <p:sp>
        <p:nvSpPr>
          <p:cNvPr id="13315" name="Rectangle 2">
            <a:extLst>
              <a:ext uri="{FF2B5EF4-FFF2-40B4-BE49-F238E27FC236}">
                <a16:creationId xmlns:a16="http://schemas.microsoft.com/office/drawing/2014/main" id="{41DEB98F-DF37-4B9D-8766-5629210879BE}"/>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8460ACCF-1D8D-4AD5-9ED0-BA13ECAFB39B}"/>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12BB36E-F63F-4FBA-98A7-B8DCE7BB0B38}"/>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B7642D18-4A64-446E-ABCA-C4391D260D2F}" type="slidenum">
              <a:rPr lang="en-US" altLang="cs-CZ">
                <a:latin typeface="Calibri" panose="020F0502020204030204" pitchFamily="34" charset="0"/>
              </a:rPr>
              <a:pPr/>
              <a:t>41</a:t>
            </a:fld>
            <a:endParaRPr lang="en-US" altLang="cs-CZ">
              <a:latin typeface="Calibri" panose="020F0502020204030204" pitchFamily="34" charset="0"/>
            </a:endParaRPr>
          </a:p>
        </p:txBody>
      </p:sp>
      <p:sp>
        <p:nvSpPr>
          <p:cNvPr id="73731" name="Rectangle 2">
            <a:extLst>
              <a:ext uri="{FF2B5EF4-FFF2-40B4-BE49-F238E27FC236}">
                <a16:creationId xmlns:a16="http://schemas.microsoft.com/office/drawing/2014/main" id="{A781DD64-ED85-45DC-B249-09DD57CE492F}"/>
              </a:ext>
            </a:extLst>
          </p:cNvPr>
          <p:cNvSpPr>
            <a:spLocks noGrp="1" noRot="1" noChangeAspect="1" noChangeArrowheads="1" noTextEdit="1"/>
          </p:cNvSpPr>
          <p:nvPr>
            <p:ph type="sldImg"/>
          </p:nvPr>
        </p:nvSpPr>
        <p:spPr>
          <a:xfrm>
            <a:off x="1312863" y="682625"/>
            <a:ext cx="4378325" cy="3502025"/>
          </a:xfrm>
          <a:ln/>
        </p:spPr>
      </p:sp>
      <p:sp>
        <p:nvSpPr>
          <p:cNvPr id="73732" name="Rectangle 3">
            <a:extLst>
              <a:ext uri="{FF2B5EF4-FFF2-40B4-BE49-F238E27FC236}">
                <a16:creationId xmlns:a16="http://schemas.microsoft.com/office/drawing/2014/main" id="{37B88C5D-7D07-474C-9BE3-C10609544250}"/>
              </a:ext>
            </a:extLst>
          </p:cNvPr>
          <p:cNvSpPr>
            <a:spLocks noGrp="1" noChangeArrowheads="1"/>
          </p:cNvSpPr>
          <p:nvPr>
            <p:ph type="body" idx="1"/>
          </p:nvPr>
        </p:nvSpPr>
        <p:spPr>
          <a:xfrm>
            <a:off x="912813" y="4413250"/>
            <a:ext cx="5178425" cy="4187825"/>
          </a:xfrm>
          <a:noFill/>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145D942-6CB6-432B-92C8-B544309F68BB}"/>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10FBF9A6-5873-4604-86E6-F32CB2AFFFD8}" type="slidenum">
              <a:rPr lang="en-US" altLang="cs-CZ">
                <a:latin typeface="Calibri" panose="020F0502020204030204" pitchFamily="34" charset="0"/>
              </a:rPr>
              <a:pPr/>
              <a:t>6</a:t>
            </a:fld>
            <a:endParaRPr lang="en-US" altLang="cs-CZ">
              <a:latin typeface="Calibri" panose="020F0502020204030204" pitchFamily="34" charset="0"/>
            </a:endParaRPr>
          </a:p>
        </p:txBody>
      </p:sp>
      <p:sp>
        <p:nvSpPr>
          <p:cNvPr id="15363" name="Rectangle 2">
            <a:extLst>
              <a:ext uri="{FF2B5EF4-FFF2-40B4-BE49-F238E27FC236}">
                <a16:creationId xmlns:a16="http://schemas.microsoft.com/office/drawing/2014/main" id="{0B74130B-4651-4737-9DA7-4DDBC84ACDAE}"/>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34380F8F-8946-4308-92CA-DB2C00F237B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FDF059A8-C9E7-4401-9D2B-37A2FC2C2A6E}"/>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E0ADE47A-40C1-46ED-A1C6-91AC026CBEB5}" type="slidenum">
              <a:rPr lang="en-US" altLang="cs-CZ">
                <a:latin typeface="Calibri" panose="020F0502020204030204" pitchFamily="34" charset="0"/>
              </a:rPr>
              <a:pPr/>
              <a:t>8</a:t>
            </a:fld>
            <a:endParaRPr lang="en-US" altLang="cs-CZ">
              <a:latin typeface="Calibri" panose="020F0502020204030204" pitchFamily="34" charset="0"/>
            </a:endParaRPr>
          </a:p>
        </p:txBody>
      </p:sp>
      <p:sp>
        <p:nvSpPr>
          <p:cNvPr id="17411" name="Rectangle 2">
            <a:extLst>
              <a:ext uri="{FF2B5EF4-FFF2-40B4-BE49-F238E27FC236}">
                <a16:creationId xmlns:a16="http://schemas.microsoft.com/office/drawing/2014/main" id="{A4D88956-6913-49D8-80D3-4233B4851F6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BB6FD45-1977-4097-B6A1-16342049754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E115548-72D1-4991-8910-93F04BC4B651}"/>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A7EFBC1A-9615-4AFD-8984-D09AA138080F}" type="slidenum">
              <a:rPr lang="en-US" altLang="cs-CZ">
                <a:latin typeface="Calibri" panose="020F0502020204030204" pitchFamily="34" charset="0"/>
              </a:rPr>
              <a:pPr/>
              <a:t>9</a:t>
            </a:fld>
            <a:endParaRPr lang="en-US" altLang="cs-CZ">
              <a:latin typeface="Calibri" panose="020F0502020204030204" pitchFamily="34" charset="0"/>
            </a:endParaRPr>
          </a:p>
        </p:txBody>
      </p:sp>
      <p:sp>
        <p:nvSpPr>
          <p:cNvPr id="19459" name="Rectangle 2">
            <a:extLst>
              <a:ext uri="{FF2B5EF4-FFF2-40B4-BE49-F238E27FC236}">
                <a16:creationId xmlns:a16="http://schemas.microsoft.com/office/drawing/2014/main" id="{B3DC5708-E0C9-4B22-8F9B-9A3E13525500}"/>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B57A438-E9C6-40CE-9332-0920A936BAE9}"/>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AB010F0-3F77-4677-959C-D9726B54DB2F}"/>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E09FFEEB-5723-4DD9-A3A8-48D5B94F900B}" type="slidenum">
              <a:rPr lang="en-US" altLang="cs-CZ">
                <a:latin typeface="Calibri" panose="020F0502020204030204" pitchFamily="34" charset="0"/>
              </a:rPr>
              <a:pPr/>
              <a:t>10</a:t>
            </a:fld>
            <a:endParaRPr lang="en-US" altLang="cs-CZ">
              <a:latin typeface="Calibri" panose="020F0502020204030204" pitchFamily="34" charset="0"/>
            </a:endParaRPr>
          </a:p>
        </p:txBody>
      </p:sp>
      <p:sp>
        <p:nvSpPr>
          <p:cNvPr id="23555" name="Rectangle 2">
            <a:extLst>
              <a:ext uri="{FF2B5EF4-FFF2-40B4-BE49-F238E27FC236}">
                <a16:creationId xmlns:a16="http://schemas.microsoft.com/office/drawing/2014/main" id="{8EEBBAA6-7B1C-48B3-95A9-B1514F2E737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29DF68B-869A-4594-B4BC-DF407C392BC6}"/>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5A39550-CC6F-425F-B3DD-E6506AA884C9}"/>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0DE9C2E4-CBE3-432E-A65B-A90B3DE6A8C8}" type="slidenum">
              <a:rPr lang="en-US" altLang="cs-CZ">
                <a:latin typeface="Calibri" panose="020F0502020204030204" pitchFamily="34" charset="0"/>
              </a:rPr>
              <a:pPr/>
              <a:t>11</a:t>
            </a:fld>
            <a:endParaRPr lang="en-US" altLang="cs-CZ">
              <a:latin typeface="Calibri" panose="020F0502020204030204" pitchFamily="34" charset="0"/>
            </a:endParaRPr>
          </a:p>
        </p:txBody>
      </p:sp>
      <p:sp>
        <p:nvSpPr>
          <p:cNvPr id="25603" name="Rectangle 2">
            <a:extLst>
              <a:ext uri="{FF2B5EF4-FFF2-40B4-BE49-F238E27FC236}">
                <a16:creationId xmlns:a16="http://schemas.microsoft.com/office/drawing/2014/main" id="{817E555E-D22B-4313-9BAA-8AF7911CFB5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D9E86CA0-9FCF-4DF7-AEC6-193E8FEA3D23}"/>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C778135-FA61-4DBA-A7B5-BC5C3AEE1EF7}"/>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AA1EC987-3C9F-4405-AB10-A554D94B63EE}" type="slidenum">
              <a:rPr lang="en-US" altLang="cs-CZ">
                <a:latin typeface="Calibri" panose="020F0502020204030204" pitchFamily="34" charset="0"/>
              </a:rPr>
              <a:pPr/>
              <a:t>12</a:t>
            </a:fld>
            <a:endParaRPr lang="en-US" altLang="cs-CZ">
              <a:latin typeface="Calibri" panose="020F0502020204030204" pitchFamily="34" charset="0"/>
            </a:endParaRPr>
          </a:p>
        </p:txBody>
      </p:sp>
      <p:sp>
        <p:nvSpPr>
          <p:cNvPr id="27651" name="Rectangle 2">
            <a:extLst>
              <a:ext uri="{FF2B5EF4-FFF2-40B4-BE49-F238E27FC236}">
                <a16:creationId xmlns:a16="http://schemas.microsoft.com/office/drawing/2014/main" id="{1F326A2A-2FA7-4C44-B6B5-7623856837AD}"/>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CC13359-8716-41B5-9ABE-2FFF176594CE}"/>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038EEF0-2EE0-44C5-AA1F-FDDC572EF39C}"/>
              </a:ext>
            </a:extLst>
          </p:cNvPr>
          <p:cNvSpPr>
            <a:spLocks noGrp="1" noChangeArrowheads="1"/>
          </p:cNvSpPr>
          <p:nvPr>
            <p:ph type="sldNum" sz="quarter" idx="5"/>
          </p:nvPr>
        </p:nvSpPr>
        <p:spPr>
          <a:noFill/>
        </p:spPr>
        <p:txBody>
          <a:bodyPr/>
          <a:lstStyle>
            <a:lvl1pPr defTabSz="930275">
              <a:defRPr>
                <a:solidFill>
                  <a:schemeClr val="tx1"/>
                </a:solidFill>
                <a:latin typeface="Rockwell" panose="02060603020205020403" pitchFamily="18" charset="0"/>
              </a:defRPr>
            </a:lvl1pPr>
            <a:lvl2pPr marL="742950" indent="-285750" defTabSz="930275">
              <a:defRPr>
                <a:solidFill>
                  <a:schemeClr val="tx1"/>
                </a:solidFill>
                <a:latin typeface="Rockwell" panose="02060603020205020403" pitchFamily="18" charset="0"/>
              </a:defRPr>
            </a:lvl2pPr>
            <a:lvl3pPr marL="1143000" indent="-228600" defTabSz="930275">
              <a:defRPr>
                <a:solidFill>
                  <a:schemeClr val="tx1"/>
                </a:solidFill>
                <a:latin typeface="Rockwell" panose="02060603020205020403" pitchFamily="18" charset="0"/>
              </a:defRPr>
            </a:lvl3pPr>
            <a:lvl4pPr marL="1600200" indent="-228600" defTabSz="930275">
              <a:defRPr>
                <a:solidFill>
                  <a:schemeClr val="tx1"/>
                </a:solidFill>
                <a:latin typeface="Rockwell" panose="02060603020205020403" pitchFamily="18" charset="0"/>
              </a:defRPr>
            </a:lvl4pPr>
            <a:lvl5pPr marL="2057400" indent="-228600" defTabSz="930275">
              <a:defRPr>
                <a:solidFill>
                  <a:schemeClr val="tx1"/>
                </a:solidFill>
                <a:latin typeface="Rockwell" panose="02060603020205020403" pitchFamily="18" charset="0"/>
              </a:defRPr>
            </a:lvl5pPr>
            <a:lvl6pPr marL="2514600" indent="-228600" defTabSz="930275" fontAlgn="base">
              <a:spcBef>
                <a:spcPct val="0"/>
              </a:spcBef>
              <a:spcAft>
                <a:spcPct val="0"/>
              </a:spcAft>
              <a:defRPr>
                <a:solidFill>
                  <a:schemeClr val="tx1"/>
                </a:solidFill>
                <a:latin typeface="Rockwell" panose="02060603020205020403" pitchFamily="18" charset="0"/>
              </a:defRPr>
            </a:lvl6pPr>
            <a:lvl7pPr marL="2971800" indent="-228600" defTabSz="930275" fontAlgn="base">
              <a:spcBef>
                <a:spcPct val="0"/>
              </a:spcBef>
              <a:spcAft>
                <a:spcPct val="0"/>
              </a:spcAft>
              <a:defRPr>
                <a:solidFill>
                  <a:schemeClr val="tx1"/>
                </a:solidFill>
                <a:latin typeface="Rockwell" panose="02060603020205020403" pitchFamily="18" charset="0"/>
              </a:defRPr>
            </a:lvl7pPr>
            <a:lvl8pPr marL="3429000" indent="-228600" defTabSz="930275" fontAlgn="base">
              <a:spcBef>
                <a:spcPct val="0"/>
              </a:spcBef>
              <a:spcAft>
                <a:spcPct val="0"/>
              </a:spcAft>
              <a:defRPr>
                <a:solidFill>
                  <a:schemeClr val="tx1"/>
                </a:solidFill>
                <a:latin typeface="Rockwell" panose="02060603020205020403" pitchFamily="18" charset="0"/>
              </a:defRPr>
            </a:lvl8pPr>
            <a:lvl9pPr marL="3886200" indent="-228600" defTabSz="930275" fontAlgn="base">
              <a:spcBef>
                <a:spcPct val="0"/>
              </a:spcBef>
              <a:spcAft>
                <a:spcPct val="0"/>
              </a:spcAft>
              <a:defRPr>
                <a:solidFill>
                  <a:schemeClr val="tx1"/>
                </a:solidFill>
                <a:latin typeface="Rockwell" panose="02060603020205020403" pitchFamily="18" charset="0"/>
              </a:defRPr>
            </a:lvl9pPr>
          </a:lstStyle>
          <a:p>
            <a:fld id="{FD1316F2-7E38-4ADD-8512-9438B7B16C85}" type="slidenum">
              <a:rPr lang="en-US" altLang="cs-CZ">
                <a:latin typeface="Calibri" panose="020F0502020204030204" pitchFamily="34" charset="0"/>
              </a:rPr>
              <a:pPr/>
              <a:t>13</a:t>
            </a:fld>
            <a:endParaRPr lang="en-US" altLang="cs-CZ">
              <a:latin typeface="Calibri" panose="020F0502020204030204" pitchFamily="34" charset="0"/>
            </a:endParaRPr>
          </a:p>
        </p:txBody>
      </p:sp>
      <p:sp>
        <p:nvSpPr>
          <p:cNvPr id="29699" name="Rectangle 2">
            <a:extLst>
              <a:ext uri="{FF2B5EF4-FFF2-40B4-BE49-F238E27FC236}">
                <a16:creationId xmlns:a16="http://schemas.microsoft.com/office/drawing/2014/main" id="{97523216-B930-4ED4-9B6F-59194120A4B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CF1851E0-4D3A-4D8F-9FC2-D2C12A565016}"/>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Doc. Julie Dobrovolná</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46943"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Doc. Julie Dobrovolná</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lstStyle>
            <a:lvl1pPr>
              <a:defRPr>
                <a:solidFill>
                  <a:schemeClr val="bg1"/>
                </a:solidFill>
              </a:defRPr>
            </a:lvl1pPr>
          </a:lstStyle>
          <a:p>
            <a:r>
              <a:rPr lang="cs-CZ"/>
              <a:t>Kliknutím na ikonu přidáte obrázek.</a:t>
            </a:r>
            <a:endParaRPr lang="cs-CZ" dirty="0"/>
          </a:p>
        </p:txBody>
      </p:sp>
      <p:pic>
        <p:nvPicPr>
          <p:cNvPr id="2" name="Obrázek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5419"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ředělový snímek MUNI MED">
    <p:bg>
      <p:bgPr>
        <a:solidFill>
          <a:srgbClr val="F01928"/>
        </a:solidFill>
        <a:effectLst/>
      </p:bgPr>
    </p:bg>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D6FB5EA9-F874-4F06-97A8-C555AC1A0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ředělový 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a:extLst>
              <a:ext uri="{FF2B5EF4-FFF2-40B4-BE49-F238E27FC236}">
                <a16:creationId xmlns:a16="http://schemas.microsoft.com/office/drawing/2014/main" id="{9A820308-7A49-4193-AA7F-1BC83252AAB2}"/>
              </a:ext>
            </a:extLst>
          </p:cNvPr>
          <p:cNvSpPr>
            <a:spLocks noGrp="1"/>
          </p:cNvSpPr>
          <p:nvPr>
            <p:ph type="dt" sz="half" idx="10"/>
          </p:nvPr>
        </p:nvSpPr>
        <p:spPr/>
        <p:txBody>
          <a:bodyPr/>
          <a:lstStyle>
            <a:lvl1pPr>
              <a:defRPr/>
            </a:lvl1pPr>
          </a:lstStyle>
          <a:p>
            <a:pPr>
              <a:defRPr/>
            </a:pPr>
            <a:endParaRPr lang="en-US" altLang="cs-CZ"/>
          </a:p>
        </p:txBody>
      </p:sp>
      <p:sp>
        <p:nvSpPr>
          <p:cNvPr id="5" name="Footer Placeholder 4">
            <a:extLst>
              <a:ext uri="{FF2B5EF4-FFF2-40B4-BE49-F238E27FC236}">
                <a16:creationId xmlns:a16="http://schemas.microsoft.com/office/drawing/2014/main" id="{E7D6E7F1-7787-415A-A005-F0F1A76B5E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87F353-C5A0-4188-B192-C3B52F98DDF9}"/>
              </a:ext>
            </a:extLst>
          </p:cNvPr>
          <p:cNvSpPr>
            <a:spLocks noGrp="1"/>
          </p:cNvSpPr>
          <p:nvPr>
            <p:ph type="sldNum" sz="quarter" idx="12"/>
          </p:nvPr>
        </p:nvSpPr>
        <p:spPr/>
        <p:txBody>
          <a:bodyPr/>
          <a:lstStyle>
            <a:lvl1pPr>
              <a:defRPr/>
            </a:lvl1pPr>
          </a:lstStyle>
          <a:p>
            <a:fld id="{811BA56D-2CAC-476C-9F4F-03693B41A9F8}" type="slidenum">
              <a:rPr lang="en-US" altLang="cs-CZ"/>
              <a:pPr/>
              <a:t>‹#›</a:t>
            </a:fld>
            <a:endParaRPr lang="en-US" altLang="cs-CZ"/>
          </a:p>
        </p:txBody>
      </p:sp>
    </p:spTree>
    <p:extLst>
      <p:ext uri="{BB962C8B-B14F-4D97-AF65-F5344CB8AC3E}">
        <p14:creationId xmlns:p14="http://schemas.microsoft.com/office/powerpoint/2010/main" val="721473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AD1C62-49BE-4E7B-978C-977BD2155FBE}"/>
              </a:ext>
            </a:extLst>
          </p:cNvPr>
          <p:cNvSpPr>
            <a:spLocks noGrp="1"/>
          </p:cNvSpPr>
          <p:nvPr>
            <p:ph type="dt" sz="half" idx="10"/>
          </p:nvPr>
        </p:nvSpPr>
        <p:spPr/>
        <p:txBody>
          <a:bodyPr/>
          <a:lstStyle>
            <a:lvl1pPr>
              <a:defRPr/>
            </a:lvl1pPr>
          </a:lstStyle>
          <a:p>
            <a:pPr>
              <a:defRPr/>
            </a:pPr>
            <a:endParaRPr lang="en-US" altLang="cs-CZ"/>
          </a:p>
        </p:txBody>
      </p:sp>
      <p:sp>
        <p:nvSpPr>
          <p:cNvPr id="3" name="Footer Placeholder 4">
            <a:extLst>
              <a:ext uri="{FF2B5EF4-FFF2-40B4-BE49-F238E27FC236}">
                <a16:creationId xmlns:a16="http://schemas.microsoft.com/office/drawing/2014/main" id="{B1CC1EA5-9B3A-4899-8F28-26DB5D08037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869BFBD-324E-470C-8FB8-3A723F21623D}"/>
              </a:ext>
            </a:extLst>
          </p:cNvPr>
          <p:cNvSpPr>
            <a:spLocks noGrp="1"/>
          </p:cNvSpPr>
          <p:nvPr>
            <p:ph type="sldNum" sz="quarter" idx="12"/>
          </p:nvPr>
        </p:nvSpPr>
        <p:spPr/>
        <p:txBody>
          <a:bodyPr/>
          <a:lstStyle>
            <a:lvl1pPr>
              <a:defRPr/>
            </a:lvl1pPr>
          </a:lstStyle>
          <a:p>
            <a:fld id="{11C41B82-1F46-4316-A7BF-9F38E48E96F4}" type="slidenum">
              <a:rPr lang="en-US" altLang="cs-CZ"/>
              <a:pPr/>
              <a:t>‹#›</a:t>
            </a:fld>
            <a:endParaRPr lang="en-US" altLang="cs-CZ"/>
          </a:p>
        </p:txBody>
      </p:sp>
    </p:spTree>
    <p:extLst>
      <p:ext uri="{BB962C8B-B14F-4D97-AF65-F5344CB8AC3E}">
        <p14:creationId xmlns:p14="http://schemas.microsoft.com/office/powerpoint/2010/main" val="1011982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Nadpis a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FE3BC2-4994-449D-8FA7-DBA5FD4B7A2A}"/>
              </a:ext>
            </a:extLst>
          </p:cNvPr>
          <p:cNvSpPr>
            <a:spLocks noGrp="1"/>
          </p:cNvSpPr>
          <p:nvPr>
            <p:ph type="title"/>
          </p:nvPr>
        </p:nvSpPr>
        <p:spPr>
          <a:xfrm>
            <a:off x="812800" y="610195"/>
            <a:ext cx="10464800" cy="1143000"/>
          </a:xfrm>
        </p:spPr>
        <p:txBody>
          <a:bodyPr/>
          <a:lstStyle/>
          <a:p>
            <a:r>
              <a:rPr lang="cs-CZ"/>
              <a:t>Kliknutím lze upravit styl.</a:t>
            </a:r>
          </a:p>
        </p:txBody>
      </p:sp>
      <p:sp>
        <p:nvSpPr>
          <p:cNvPr id="3" name="Zástupný objekt grafu 2">
            <a:extLst>
              <a:ext uri="{FF2B5EF4-FFF2-40B4-BE49-F238E27FC236}">
                <a16:creationId xmlns:a16="http://schemas.microsoft.com/office/drawing/2014/main" id="{39DC0886-4FD2-44FD-A702-E1E1E62E3CE8}"/>
              </a:ext>
            </a:extLst>
          </p:cNvPr>
          <p:cNvSpPr>
            <a:spLocks noGrp="1"/>
          </p:cNvSpPr>
          <p:nvPr>
            <p:ph type="chart" idx="1"/>
          </p:nvPr>
        </p:nvSpPr>
        <p:spPr>
          <a:xfrm>
            <a:off x="914400" y="1980903"/>
            <a:ext cx="10363200" cy="4115097"/>
          </a:xfrm>
        </p:spPr>
        <p:txBody>
          <a:bodyPr/>
          <a:lstStyle/>
          <a:p>
            <a:pPr lvl="0"/>
            <a:endParaRPr lang="cs-CZ" noProof="0"/>
          </a:p>
        </p:txBody>
      </p:sp>
      <p:sp>
        <p:nvSpPr>
          <p:cNvPr id="4" name="Zástupný symbol pro datum 3">
            <a:extLst>
              <a:ext uri="{FF2B5EF4-FFF2-40B4-BE49-F238E27FC236}">
                <a16:creationId xmlns:a16="http://schemas.microsoft.com/office/drawing/2014/main" id="{B3C4A8A2-0F30-4B05-A7BF-CDD5CB251327}"/>
              </a:ext>
            </a:extLst>
          </p:cNvPr>
          <p:cNvSpPr>
            <a:spLocks noGrp="1"/>
          </p:cNvSpPr>
          <p:nvPr>
            <p:ph type="dt" sz="half" idx="10"/>
          </p:nvPr>
        </p:nvSpPr>
        <p:spPr>
          <a:xfrm>
            <a:off x="914400" y="6247805"/>
            <a:ext cx="2540000" cy="458391"/>
          </a:xfrm>
        </p:spPr>
        <p:txBody>
          <a:bodyPr/>
          <a:lstStyle>
            <a:lvl1pPr>
              <a:defRPr/>
            </a:lvl1pPr>
          </a:lstStyle>
          <a:p>
            <a:pPr>
              <a:defRPr/>
            </a:pPr>
            <a:endParaRPr lang="en-US" altLang="cs-CZ"/>
          </a:p>
        </p:txBody>
      </p:sp>
      <p:sp>
        <p:nvSpPr>
          <p:cNvPr id="5" name="Zástupný symbol pro číslo snímku 4">
            <a:extLst>
              <a:ext uri="{FF2B5EF4-FFF2-40B4-BE49-F238E27FC236}">
                <a16:creationId xmlns:a16="http://schemas.microsoft.com/office/drawing/2014/main" id="{D2C3A3A5-BFEF-4776-A6F3-347D9BC8688E}"/>
              </a:ext>
            </a:extLst>
          </p:cNvPr>
          <p:cNvSpPr>
            <a:spLocks noGrp="1"/>
          </p:cNvSpPr>
          <p:nvPr>
            <p:ph type="sldNum" sz="quarter" idx="11"/>
          </p:nvPr>
        </p:nvSpPr>
        <p:spPr>
          <a:xfrm>
            <a:off x="8737600" y="6247805"/>
            <a:ext cx="2540000" cy="458391"/>
          </a:xfrm>
        </p:spPr>
        <p:txBody>
          <a:bodyPr/>
          <a:lstStyle>
            <a:lvl1pPr>
              <a:defRPr/>
            </a:lvl1pPr>
          </a:lstStyle>
          <a:p>
            <a:fld id="{41D5A0DF-95F6-4142-B6D7-9AF5D848EF69}" type="slidenum">
              <a:rPr lang="en-US" altLang="cs-CZ"/>
              <a:pPr/>
              <a:t>‹#›</a:t>
            </a:fld>
            <a:endParaRPr lang="en-US" altLang="cs-CZ"/>
          </a:p>
        </p:txBody>
      </p:sp>
    </p:spTree>
    <p:extLst>
      <p:ext uri="{BB962C8B-B14F-4D97-AF65-F5344CB8AC3E}">
        <p14:creationId xmlns:p14="http://schemas.microsoft.com/office/powerpoint/2010/main" val="903413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E487BE-C5D9-46A5-828B-0E97BC9BE1DB}"/>
              </a:ext>
            </a:extLst>
          </p:cNvPr>
          <p:cNvSpPr>
            <a:spLocks noGrp="1"/>
          </p:cNvSpPr>
          <p:nvPr>
            <p:ph type="title"/>
          </p:nvPr>
        </p:nvSpPr>
        <p:spPr>
          <a:xfrm>
            <a:off x="812800" y="610195"/>
            <a:ext cx="10464800" cy="1143000"/>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A9961696-026D-4B77-990E-4DB696EE0A45}"/>
              </a:ext>
            </a:extLst>
          </p:cNvPr>
          <p:cNvSpPr>
            <a:spLocks noGrp="1"/>
          </p:cNvSpPr>
          <p:nvPr>
            <p:ph type="tbl" idx="1"/>
          </p:nvPr>
        </p:nvSpPr>
        <p:spPr>
          <a:xfrm>
            <a:off x="914400" y="1980903"/>
            <a:ext cx="10363200" cy="4115097"/>
          </a:xfrm>
        </p:spPr>
        <p:txBody>
          <a:bodyPr/>
          <a:lstStyle/>
          <a:p>
            <a:pPr lvl="0"/>
            <a:endParaRPr lang="cs-CZ" noProof="0"/>
          </a:p>
        </p:txBody>
      </p:sp>
      <p:sp>
        <p:nvSpPr>
          <p:cNvPr id="4" name="Zástupný symbol pro datum 3">
            <a:extLst>
              <a:ext uri="{FF2B5EF4-FFF2-40B4-BE49-F238E27FC236}">
                <a16:creationId xmlns:a16="http://schemas.microsoft.com/office/drawing/2014/main" id="{CED7A512-6394-4163-8FC9-BC9576B41CFE}"/>
              </a:ext>
            </a:extLst>
          </p:cNvPr>
          <p:cNvSpPr>
            <a:spLocks noGrp="1"/>
          </p:cNvSpPr>
          <p:nvPr>
            <p:ph type="dt" sz="half" idx="10"/>
          </p:nvPr>
        </p:nvSpPr>
        <p:spPr>
          <a:xfrm>
            <a:off x="914400" y="6247805"/>
            <a:ext cx="2540000" cy="458391"/>
          </a:xfrm>
        </p:spPr>
        <p:txBody>
          <a:bodyPr/>
          <a:lstStyle>
            <a:lvl1pPr>
              <a:defRPr/>
            </a:lvl1pPr>
          </a:lstStyle>
          <a:p>
            <a:pPr>
              <a:defRPr/>
            </a:pPr>
            <a:endParaRPr lang="en-US" altLang="cs-CZ"/>
          </a:p>
        </p:txBody>
      </p:sp>
      <p:sp>
        <p:nvSpPr>
          <p:cNvPr id="5" name="Zástupný symbol pro číslo snímku 4">
            <a:extLst>
              <a:ext uri="{FF2B5EF4-FFF2-40B4-BE49-F238E27FC236}">
                <a16:creationId xmlns:a16="http://schemas.microsoft.com/office/drawing/2014/main" id="{17B593ED-28F3-45C8-A11F-349343AE0CC6}"/>
              </a:ext>
            </a:extLst>
          </p:cNvPr>
          <p:cNvSpPr>
            <a:spLocks noGrp="1"/>
          </p:cNvSpPr>
          <p:nvPr>
            <p:ph type="sldNum" sz="quarter" idx="11"/>
          </p:nvPr>
        </p:nvSpPr>
        <p:spPr>
          <a:xfrm>
            <a:off x="8737600" y="6247805"/>
            <a:ext cx="2540000" cy="458391"/>
          </a:xfrm>
        </p:spPr>
        <p:txBody>
          <a:bodyPr/>
          <a:lstStyle>
            <a:lvl1pPr>
              <a:defRPr/>
            </a:lvl1pPr>
          </a:lstStyle>
          <a:p>
            <a:fld id="{A762D6F6-BF13-480B-8A16-2AB9D103C5EB}" type="slidenum">
              <a:rPr lang="en-US" altLang="cs-CZ"/>
              <a:pPr/>
              <a:t>‹#›</a:t>
            </a:fld>
            <a:endParaRPr lang="en-US" altLang="cs-CZ"/>
          </a:p>
        </p:txBody>
      </p:sp>
    </p:spTree>
    <p:extLst>
      <p:ext uri="{BB962C8B-B14F-4D97-AF65-F5344CB8AC3E}">
        <p14:creationId xmlns:p14="http://schemas.microsoft.com/office/powerpoint/2010/main" val="383966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22E46CC6-AF15-4581-9809-C3C01958FA2B}"/>
              </a:ext>
            </a:extLst>
          </p:cNvPr>
          <p:cNvSpPr>
            <a:spLocks noGrp="1"/>
          </p:cNvSpPr>
          <p:nvPr>
            <p:ph/>
          </p:nvPr>
        </p:nvSpPr>
        <p:spPr>
          <a:xfrm>
            <a:off x="914400" y="457200"/>
            <a:ext cx="10363200" cy="5638800"/>
          </a:xfrm>
        </p:spPr>
        <p:txBody>
          <a:bodyPr/>
          <a:lstStyle>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datum 2">
            <a:extLst>
              <a:ext uri="{FF2B5EF4-FFF2-40B4-BE49-F238E27FC236}">
                <a16:creationId xmlns:a16="http://schemas.microsoft.com/office/drawing/2014/main" id="{9697B7A1-CF3A-48AB-B837-2059C0191A86}"/>
              </a:ext>
            </a:extLst>
          </p:cNvPr>
          <p:cNvSpPr>
            <a:spLocks noGrp="1"/>
          </p:cNvSpPr>
          <p:nvPr>
            <p:ph type="dt" sz="half" idx="10"/>
          </p:nvPr>
        </p:nvSpPr>
        <p:spPr>
          <a:xfrm>
            <a:off x="914400" y="6247805"/>
            <a:ext cx="2540000" cy="458391"/>
          </a:xfrm>
        </p:spPr>
        <p:txBody>
          <a:bodyPr/>
          <a:lstStyle>
            <a:lvl1pPr>
              <a:defRPr/>
            </a:lvl1pPr>
          </a:lstStyle>
          <a:p>
            <a:pPr>
              <a:defRPr/>
            </a:pPr>
            <a:endParaRPr lang="en-CA" altLang="cs-CZ"/>
          </a:p>
        </p:txBody>
      </p:sp>
      <p:sp>
        <p:nvSpPr>
          <p:cNvPr id="4" name="Zástupný symbol pro zápatí 3">
            <a:extLst>
              <a:ext uri="{FF2B5EF4-FFF2-40B4-BE49-F238E27FC236}">
                <a16:creationId xmlns:a16="http://schemas.microsoft.com/office/drawing/2014/main" id="{89135E29-5C2C-4389-8CBC-498663BDE2D9}"/>
              </a:ext>
            </a:extLst>
          </p:cNvPr>
          <p:cNvSpPr>
            <a:spLocks noGrp="1"/>
          </p:cNvSpPr>
          <p:nvPr>
            <p:ph type="ftr" sz="quarter" idx="11"/>
          </p:nvPr>
        </p:nvSpPr>
        <p:spPr>
          <a:xfrm>
            <a:off x="4165600" y="6247805"/>
            <a:ext cx="3860800" cy="458391"/>
          </a:xfrm>
        </p:spPr>
        <p:txBody>
          <a:bodyPr/>
          <a:lstStyle>
            <a:lvl1pPr>
              <a:defRPr/>
            </a:lvl1pPr>
          </a:lstStyle>
          <a:p>
            <a:pPr>
              <a:defRPr/>
            </a:pPr>
            <a:endParaRPr lang="en-CA" altLang="cs-CZ"/>
          </a:p>
        </p:txBody>
      </p:sp>
      <p:sp>
        <p:nvSpPr>
          <p:cNvPr id="5" name="Zástupný symbol pro číslo snímku 4">
            <a:extLst>
              <a:ext uri="{FF2B5EF4-FFF2-40B4-BE49-F238E27FC236}">
                <a16:creationId xmlns:a16="http://schemas.microsoft.com/office/drawing/2014/main" id="{BC2A3755-297A-4276-98BF-9FF39BBDB6E0}"/>
              </a:ext>
            </a:extLst>
          </p:cNvPr>
          <p:cNvSpPr>
            <a:spLocks noGrp="1"/>
          </p:cNvSpPr>
          <p:nvPr>
            <p:ph type="sldNum" sz="quarter" idx="12"/>
          </p:nvPr>
        </p:nvSpPr>
        <p:spPr>
          <a:xfrm>
            <a:off x="8737600" y="6247805"/>
            <a:ext cx="2540000" cy="458391"/>
          </a:xfrm>
        </p:spPr>
        <p:txBody>
          <a:bodyPr/>
          <a:lstStyle>
            <a:lvl1pPr>
              <a:defRPr/>
            </a:lvl1pPr>
          </a:lstStyle>
          <a:p>
            <a:fld id="{955EBDE5-518D-4340-A42D-991747B5D35D}" type="slidenum">
              <a:rPr lang="en-CA" altLang="cs-CZ"/>
              <a:pPr/>
              <a:t>‹#›</a:t>
            </a:fld>
            <a:endParaRPr lang="en-CA" altLang="cs-CZ"/>
          </a:p>
        </p:txBody>
      </p:sp>
    </p:spTree>
    <p:extLst>
      <p:ext uri="{BB962C8B-B14F-4D97-AF65-F5344CB8AC3E}">
        <p14:creationId xmlns:p14="http://schemas.microsoft.com/office/powerpoint/2010/main" val="320507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červený">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Doc. Julie Dobrovolná</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019" y="415570"/>
            <a:ext cx="1544906" cy="106425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můžete upravit styl předlohy.</a:t>
            </a:r>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Doc. Julie Dobrovolná</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Doc. Julie Dobrovolná</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Doc. Julie Dobrovolná</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buNone/>
              <a:defRPr>
                <a:latin typeface="Calibri Light" panose="020F0302020204030204" pitchFamily="34" charset="0"/>
              </a:defRPr>
            </a:lvl3pPr>
          </a:lstStyle>
          <a:p>
            <a:pPr lvl="0"/>
            <a:r>
              <a:rPr lang="cs-CZ" dirty="0"/>
              <a:t>Upravte styly předlohy textu.</a:t>
            </a:r>
          </a:p>
          <a:p>
            <a:pPr lvl="1"/>
            <a:r>
              <a:rPr lang="cs-CZ" dirty="0"/>
              <a:t>Druhá úroveň</a:t>
            </a:r>
          </a:p>
          <a:p>
            <a:pPr lvl="2"/>
            <a:r>
              <a:rPr lang="cs-CZ" dirty="0"/>
              <a:t>Třetí úroveň</a:t>
            </a:r>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Calibri Light" panose="020F0302020204030204" pitchFamily="34" charset="0"/>
              </a:defRPr>
            </a:lvl1pPr>
          </a:lstStyle>
          <a:p>
            <a:r>
              <a:rPr lang="cs-CZ" dirty="0"/>
              <a:t>Doc. Julie Dobrovolná</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Calibri Light" panose="020F0302020204030204" pitchFamily="34" charset="0"/>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 id="2147483698" r:id="rId18"/>
    <p:sldLayoutId id="2147483699" r:id="rId19"/>
  </p:sldLayoutIdLst>
  <p:hf hdr="0" dt="0"/>
  <p:txStyles>
    <p:title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Calibri Light" panose="020F03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5.xml"/><Relationship Id="rId5" Type="http://schemas.openxmlformats.org/officeDocument/2006/relationships/image" Target="../media/image70.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9B29BFF-AC02-493C-A656-7CA7E3A0E5DA}"/>
              </a:ext>
            </a:extLst>
          </p:cNvPr>
          <p:cNvSpPr>
            <a:spLocks noGrp="1" noChangeArrowheads="1"/>
          </p:cNvSpPr>
          <p:nvPr>
            <p:ph type="ctrTitle"/>
          </p:nvPr>
        </p:nvSpPr>
        <p:spPr/>
        <p:txBody>
          <a:bodyPr/>
          <a:lstStyle/>
          <a:p>
            <a:pPr eaLnBrk="1" hangingPunct="1"/>
            <a:r>
              <a:rPr lang="cs-CZ" altLang="en-US"/>
              <a:t>Patofyziologické aspekty metabolismu lipidů</a:t>
            </a:r>
          </a:p>
        </p:txBody>
      </p:sp>
      <p:sp>
        <p:nvSpPr>
          <p:cNvPr id="4099" name="Rectangle 3">
            <a:extLst>
              <a:ext uri="{FF2B5EF4-FFF2-40B4-BE49-F238E27FC236}">
                <a16:creationId xmlns:a16="http://schemas.microsoft.com/office/drawing/2014/main" id="{27E65561-2283-45CB-86FA-A45E0F13DC2A}"/>
              </a:ext>
            </a:extLst>
          </p:cNvPr>
          <p:cNvSpPr>
            <a:spLocks noGrp="1" noChangeArrowheads="1"/>
          </p:cNvSpPr>
          <p:nvPr>
            <p:ph type="subTitle" idx="1"/>
          </p:nvPr>
        </p:nvSpPr>
        <p:spPr/>
        <p:txBody>
          <a:bodyPr/>
          <a:lstStyle/>
          <a:p>
            <a:pPr eaLnBrk="1" hangingPunct="1"/>
            <a:r>
              <a:rPr lang="cs-CZ" altLang="en-US"/>
              <a:t>Julie Dobrovolná, 2023</a:t>
            </a:r>
            <a:endParaRPr lang="cs-CZ" altLang="en-US" dirty="0"/>
          </a:p>
          <a:p>
            <a:pPr eaLnBrk="1" hangingPunct="1"/>
            <a:endParaRPr lang="cs-CZ" altLang="en-US" dirty="0"/>
          </a:p>
        </p:txBody>
      </p:sp>
      <p:sp>
        <p:nvSpPr>
          <p:cNvPr id="2" name="Zástupný symbol pro zápatí 1">
            <a:extLst>
              <a:ext uri="{FF2B5EF4-FFF2-40B4-BE49-F238E27FC236}">
                <a16:creationId xmlns:a16="http://schemas.microsoft.com/office/drawing/2014/main" id="{90FF4C14-4B45-448B-81DB-1CFB03A894F2}"/>
              </a:ext>
            </a:extLst>
          </p:cNvPr>
          <p:cNvSpPr>
            <a:spLocks noGrp="1"/>
          </p:cNvSpPr>
          <p:nvPr>
            <p:ph type="ftr" sz="quarter" idx="10"/>
          </p:nvPr>
        </p:nvSpPr>
        <p:spPr/>
        <p:txBody>
          <a:bodyPr/>
          <a:lstStyle/>
          <a:p>
            <a:r>
              <a:rPr lang="cs-CZ" dirty="0"/>
              <a:t>Prof. Julie Dobrovolná</a:t>
            </a:r>
          </a:p>
        </p:txBody>
      </p:sp>
      <p:sp>
        <p:nvSpPr>
          <p:cNvPr id="3" name="Zástupný symbol pro číslo snímku 2">
            <a:extLst>
              <a:ext uri="{FF2B5EF4-FFF2-40B4-BE49-F238E27FC236}">
                <a16:creationId xmlns:a16="http://schemas.microsoft.com/office/drawing/2014/main" id="{306FB5E4-FEFD-4130-8C0B-E6794999B73C}"/>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Tree>
    <p:custDataLst>
      <p:tags r:id="rId1"/>
    </p:custDataLst>
    <p:extLst>
      <p:ext uri="{BB962C8B-B14F-4D97-AF65-F5344CB8AC3E}">
        <p14:creationId xmlns:p14="http://schemas.microsoft.com/office/powerpoint/2010/main" val="327691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lide_10_build_1">
            <a:extLst>
              <a:ext uri="{FF2B5EF4-FFF2-40B4-BE49-F238E27FC236}">
                <a16:creationId xmlns:a16="http://schemas.microsoft.com/office/drawing/2014/main" id="{E1021213-4CA9-47D9-B435-916CBE5A5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477"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a:extLst>
              <a:ext uri="{FF2B5EF4-FFF2-40B4-BE49-F238E27FC236}">
                <a16:creationId xmlns:a16="http://schemas.microsoft.com/office/drawing/2014/main" id="{7F24C297-6618-427A-ADAC-39620F0F7316}"/>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22532" name="Text Box 5">
            <a:extLst>
              <a:ext uri="{FF2B5EF4-FFF2-40B4-BE49-F238E27FC236}">
                <a16:creationId xmlns:a16="http://schemas.microsoft.com/office/drawing/2014/main" id="{04711BA6-69DC-4157-8D77-28202E9949AA}"/>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22534" name="Text Box 8">
            <a:extLst>
              <a:ext uri="{FF2B5EF4-FFF2-40B4-BE49-F238E27FC236}">
                <a16:creationId xmlns:a16="http://schemas.microsoft.com/office/drawing/2014/main" id="{D9B0D98D-CD91-46C8-B088-CE40BEB214D9}"/>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22535" name="TextovéPole 7">
            <a:extLst>
              <a:ext uri="{FF2B5EF4-FFF2-40B4-BE49-F238E27FC236}">
                <a16:creationId xmlns:a16="http://schemas.microsoft.com/office/drawing/2014/main" id="{6FEAF006-390F-4474-B831-9E3028C7AA29}"/>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8" name="Rectangle 2">
            <a:extLst>
              <a:ext uri="{FF2B5EF4-FFF2-40B4-BE49-F238E27FC236}">
                <a16:creationId xmlns:a16="http://schemas.microsoft.com/office/drawing/2014/main" id="{2FBAE7B3-C054-44FF-9832-057FBC9E2F32}"/>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slide_10_build_1">
            <a:extLst>
              <a:ext uri="{FF2B5EF4-FFF2-40B4-BE49-F238E27FC236}">
                <a16:creationId xmlns:a16="http://schemas.microsoft.com/office/drawing/2014/main" id="{31632BA2-4D22-432F-8D8E-E2075BE04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027" descr="slide_10_build_2">
            <a:extLst>
              <a:ext uri="{FF2B5EF4-FFF2-40B4-BE49-F238E27FC236}">
                <a16:creationId xmlns:a16="http://schemas.microsoft.com/office/drawing/2014/main" id="{1042E680-908D-49CD-A325-4D859774E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1029">
            <a:extLst>
              <a:ext uri="{FF2B5EF4-FFF2-40B4-BE49-F238E27FC236}">
                <a16:creationId xmlns:a16="http://schemas.microsoft.com/office/drawing/2014/main" id="{448A876F-5AA3-450E-B456-033A7D1B75F1}"/>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24581" name="Text Box 1030">
            <a:extLst>
              <a:ext uri="{FF2B5EF4-FFF2-40B4-BE49-F238E27FC236}">
                <a16:creationId xmlns:a16="http://schemas.microsoft.com/office/drawing/2014/main" id="{AA2D4B5F-B2D0-4599-97AF-EAD99E6EBE3E}"/>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24582" name="Text Box 1031">
            <a:extLst>
              <a:ext uri="{FF2B5EF4-FFF2-40B4-BE49-F238E27FC236}">
                <a16:creationId xmlns:a16="http://schemas.microsoft.com/office/drawing/2014/main" id="{685A2EFF-A192-4824-A30A-6D81F0D270AE}"/>
              </a:ext>
            </a:extLst>
          </p:cNvPr>
          <p:cNvSpPr txBox="1">
            <a:spLocks noChangeArrowheads="1"/>
          </p:cNvSpPr>
          <p:nvPr/>
        </p:nvSpPr>
        <p:spPr bwMode="auto">
          <a:xfrm>
            <a:off x="5381626" y="1811239"/>
            <a:ext cx="132567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17,400 mg/day</a:t>
            </a:r>
          </a:p>
        </p:txBody>
      </p:sp>
      <p:sp>
        <p:nvSpPr>
          <p:cNvPr id="36874" name="Text Box 1034">
            <a:extLst>
              <a:ext uri="{FF2B5EF4-FFF2-40B4-BE49-F238E27FC236}">
                <a16:creationId xmlns:a16="http://schemas.microsoft.com/office/drawing/2014/main" id="{4BC8C2EB-7F40-4FD9-9624-2EE67DEDD037}"/>
              </a:ext>
            </a:extLst>
          </p:cNvPr>
          <p:cNvSpPr txBox="1">
            <a:spLocks noChangeArrowheads="1"/>
          </p:cNvSpPr>
          <p:nvPr/>
        </p:nvSpPr>
        <p:spPr bwMode="auto">
          <a:xfrm>
            <a:off x="4938118" y="3089672"/>
            <a:ext cx="3261520" cy="779052"/>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solidFill>
                  <a:schemeClr val="bg2"/>
                </a:solidFill>
                <a:latin typeface="Calibri Light" panose="020F0302020204030204" pitchFamily="34" charset="0"/>
              </a:rPr>
              <a:t>Cholesterol zde </a:t>
            </a:r>
            <a:r>
              <a:rPr lang="cs-CZ" altLang="cs-CZ" sz="2250" b="1" dirty="0" err="1">
                <a:solidFill>
                  <a:schemeClr val="bg2"/>
                </a:solidFill>
                <a:latin typeface="Calibri Light" panose="020F0302020204030204" pitchFamily="34" charset="0"/>
              </a:rPr>
              <a:t>kompetuje</a:t>
            </a:r>
            <a:r>
              <a:rPr lang="cs-CZ" altLang="cs-CZ" sz="2250" b="1" dirty="0">
                <a:solidFill>
                  <a:schemeClr val="bg2"/>
                </a:solidFill>
                <a:latin typeface="Calibri Light" panose="020F0302020204030204" pitchFamily="34" charset="0"/>
              </a:rPr>
              <a:t> </a:t>
            </a:r>
          </a:p>
          <a:p>
            <a:pPr eaLnBrk="1" hangingPunct="1"/>
            <a:r>
              <a:rPr lang="cs-CZ" altLang="cs-CZ" sz="2250" b="1" dirty="0">
                <a:solidFill>
                  <a:schemeClr val="bg2"/>
                </a:solidFill>
                <a:latin typeface="Calibri Light" panose="020F0302020204030204" pitchFamily="34" charset="0"/>
              </a:rPr>
              <a:t>s rostlinnými steroly</a:t>
            </a:r>
            <a:endParaRPr lang="en-US" altLang="cs-CZ" sz="2250" b="1" dirty="0">
              <a:solidFill>
                <a:schemeClr val="bg2"/>
              </a:solidFill>
              <a:latin typeface="Calibri Light" panose="020F0302020204030204" pitchFamily="34" charset="0"/>
            </a:endParaRPr>
          </a:p>
        </p:txBody>
      </p:sp>
      <p:sp>
        <p:nvSpPr>
          <p:cNvPr id="24585" name="Text Box 1035">
            <a:extLst>
              <a:ext uri="{FF2B5EF4-FFF2-40B4-BE49-F238E27FC236}">
                <a16:creationId xmlns:a16="http://schemas.microsoft.com/office/drawing/2014/main" id="{DD64F98C-74EE-4B82-9FFB-B3694D9D9A17}"/>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24586" name="TextovéPole 10">
            <a:extLst>
              <a:ext uri="{FF2B5EF4-FFF2-40B4-BE49-F238E27FC236}">
                <a16:creationId xmlns:a16="http://schemas.microsoft.com/office/drawing/2014/main" id="{2B07F4AC-1E88-481F-ACD2-3289877FE101}"/>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11" name="Rectangle 2">
            <a:extLst>
              <a:ext uri="{FF2B5EF4-FFF2-40B4-BE49-F238E27FC236}">
                <a16:creationId xmlns:a16="http://schemas.microsoft.com/office/drawing/2014/main" id="{081C68A6-7480-4BC6-A425-EAACE3787EE0}"/>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dissolve">
                                      <p:cBhvr>
                                        <p:cTn id="7" dur="500"/>
                                        <p:tgtEl>
                                          <p:spTgt spid="3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6874"/>
                                        </p:tgtEl>
                                      </p:cBhvr>
                                    </p:animEffect>
                                    <p:set>
                                      <p:cBhvr>
                                        <p:cTn id="12" dur="1" fill="hold">
                                          <p:stCondLst>
                                            <p:cond delay="499"/>
                                          </p:stCondLst>
                                        </p:cTn>
                                        <p:tgtEl>
                                          <p:spTgt spid="36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nimBg="1"/>
      <p:bldP spid="3687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BBA8C7FD-8D49-4D43-A5B6-03F09D5CC293}"/>
              </a:ext>
            </a:extLst>
          </p:cNvPr>
          <p:cNvSpPr>
            <a:spLocks noGrp="1" noChangeArrowheads="1"/>
          </p:cNvSpPr>
          <p:nvPr>
            <p:ph type="title"/>
          </p:nvPr>
        </p:nvSpPr>
        <p:spPr>
          <a:xfrm>
            <a:off x="217288" y="163545"/>
            <a:ext cx="7929563" cy="5715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lIns="84825" tIns="41668" rIns="84825" bIns="41668" rtlCol="0" anchor="t" anchorCtr="0">
            <a:noAutofit/>
          </a:bodyPr>
          <a:lstStyle/>
          <a:p>
            <a:pPr fontAlgn="auto">
              <a:spcAft>
                <a:spcPts val="0"/>
              </a:spcAft>
              <a:defRPr/>
            </a:pPr>
            <a:r>
              <a:rPr lang="cs-CZ" altLang="cs-CZ" sz="3000" dirty="0"/>
              <a:t>Struktura rostlinných sterolů</a:t>
            </a:r>
            <a:endParaRPr lang="en-US" altLang="cs-CZ" sz="3000" dirty="0"/>
          </a:p>
        </p:txBody>
      </p:sp>
      <p:sp>
        <p:nvSpPr>
          <p:cNvPr id="26627" name="Text Box 3">
            <a:extLst>
              <a:ext uri="{FF2B5EF4-FFF2-40B4-BE49-F238E27FC236}">
                <a16:creationId xmlns:a16="http://schemas.microsoft.com/office/drawing/2014/main" id="{547B6784-705B-4B83-A112-654499464DBC}"/>
              </a:ext>
            </a:extLst>
          </p:cNvPr>
          <p:cNvSpPr txBox="1">
            <a:spLocks noChangeArrowheads="1"/>
          </p:cNvSpPr>
          <p:nvPr/>
        </p:nvSpPr>
        <p:spPr bwMode="auto">
          <a:xfrm>
            <a:off x="2452687" y="2963168"/>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26628" name="Line 4">
            <a:extLst>
              <a:ext uri="{FF2B5EF4-FFF2-40B4-BE49-F238E27FC236}">
                <a16:creationId xmlns:a16="http://schemas.microsoft.com/office/drawing/2014/main" id="{A5CD53D4-4423-4B9C-BE3C-9A8255A5995F}"/>
              </a:ext>
            </a:extLst>
          </p:cNvPr>
          <p:cNvSpPr>
            <a:spLocks noChangeShapeType="1"/>
          </p:cNvSpPr>
          <p:nvPr/>
        </p:nvSpPr>
        <p:spPr bwMode="auto">
          <a:xfrm flipH="1" flipV="1">
            <a:off x="3542109" y="256728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29" name="Line 5">
            <a:extLst>
              <a:ext uri="{FF2B5EF4-FFF2-40B4-BE49-F238E27FC236}">
                <a16:creationId xmlns:a16="http://schemas.microsoft.com/office/drawing/2014/main" id="{EB193BC5-4F6C-4543-98E1-D4504C0857F3}"/>
              </a:ext>
            </a:extLst>
          </p:cNvPr>
          <p:cNvSpPr>
            <a:spLocks noChangeShapeType="1"/>
          </p:cNvSpPr>
          <p:nvPr/>
        </p:nvSpPr>
        <p:spPr bwMode="auto">
          <a:xfrm flipV="1">
            <a:off x="3756422" y="256728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0" name="Line 6">
            <a:extLst>
              <a:ext uri="{FF2B5EF4-FFF2-40B4-BE49-F238E27FC236}">
                <a16:creationId xmlns:a16="http://schemas.microsoft.com/office/drawing/2014/main" id="{1D335936-2DCC-4FE9-9EDA-70540ED6D1A8}"/>
              </a:ext>
            </a:extLst>
          </p:cNvPr>
          <p:cNvSpPr>
            <a:spLocks noChangeShapeType="1"/>
          </p:cNvSpPr>
          <p:nvPr/>
        </p:nvSpPr>
        <p:spPr bwMode="auto">
          <a:xfrm flipV="1">
            <a:off x="3542109" y="220414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1" name="Line 7">
            <a:extLst>
              <a:ext uri="{FF2B5EF4-FFF2-40B4-BE49-F238E27FC236}">
                <a16:creationId xmlns:a16="http://schemas.microsoft.com/office/drawing/2014/main" id="{ED324EB8-8467-4C1A-AD93-7994A8894D52}"/>
              </a:ext>
            </a:extLst>
          </p:cNvPr>
          <p:cNvSpPr>
            <a:spLocks noChangeShapeType="1"/>
          </p:cNvSpPr>
          <p:nvPr/>
        </p:nvSpPr>
        <p:spPr bwMode="auto">
          <a:xfrm flipH="1" flipV="1">
            <a:off x="3756422" y="220414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2" name="Line 8">
            <a:extLst>
              <a:ext uri="{FF2B5EF4-FFF2-40B4-BE49-F238E27FC236}">
                <a16:creationId xmlns:a16="http://schemas.microsoft.com/office/drawing/2014/main" id="{189BDED2-0954-4671-BFDA-8B133207689F}"/>
              </a:ext>
            </a:extLst>
          </p:cNvPr>
          <p:cNvSpPr>
            <a:spLocks noChangeShapeType="1"/>
          </p:cNvSpPr>
          <p:nvPr/>
        </p:nvSpPr>
        <p:spPr bwMode="auto">
          <a:xfrm>
            <a:off x="3542109" y="2338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3" name="Line 9">
            <a:extLst>
              <a:ext uri="{FF2B5EF4-FFF2-40B4-BE49-F238E27FC236}">
                <a16:creationId xmlns:a16="http://schemas.microsoft.com/office/drawing/2014/main" id="{52671881-3468-44F9-BBB7-D4B0FDB071C4}"/>
              </a:ext>
            </a:extLst>
          </p:cNvPr>
          <p:cNvSpPr>
            <a:spLocks noChangeShapeType="1"/>
          </p:cNvSpPr>
          <p:nvPr/>
        </p:nvSpPr>
        <p:spPr bwMode="auto">
          <a:xfrm>
            <a:off x="3969247" y="2338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4" name="Line 10">
            <a:extLst>
              <a:ext uri="{FF2B5EF4-FFF2-40B4-BE49-F238E27FC236}">
                <a16:creationId xmlns:a16="http://schemas.microsoft.com/office/drawing/2014/main" id="{E1C2E9E1-E147-4807-A24D-AF02FC43B89B}"/>
              </a:ext>
            </a:extLst>
          </p:cNvPr>
          <p:cNvSpPr>
            <a:spLocks noChangeShapeType="1"/>
          </p:cNvSpPr>
          <p:nvPr/>
        </p:nvSpPr>
        <p:spPr bwMode="auto">
          <a:xfrm flipH="1" flipV="1">
            <a:off x="3329286" y="2928937"/>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5" name="Line 11">
            <a:extLst>
              <a:ext uri="{FF2B5EF4-FFF2-40B4-BE49-F238E27FC236}">
                <a16:creationId xmlns:a16="http://schemas.microsoft.com/office/drawing/2014/main" id="{A4F5C73D-A7E8-4F4B-9114-45CCA218666F}"/>
              </a:ext>
            </a:extLst>
          </p:cNvPr>
          <p:cNvSpPr>
            <a:spLocks noChangeShapeType="1"/>
          </p:cNvSpPr>
          <p:nvPr/>
        </p:nvSpPr>
        <p:spPr bwMode="auto">
          <a:xfrm flipV="1">
            <a:off x="3542109" y="2928937"/>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6" name="Line 12">
            <a:extLst>
              <a:ext uri="{FF2B5EF4-FFF2-40B4-BE49-F238E27FC236}">
                <a16:creationId xmlns:a16="http://schemas.microsoft.com/office/drawing/2014/main" id="{51B9D3DC-66F6-4BB3-9887-E0FD9EDEDE1D}"/>
              </a:ext>
            </a:extLst>
          </p:cNvPr>
          <p:cNvSpPr>
            <a:spLocks noChangeShapeType="1"/>
          </p:cNvSpPr>
          <p:nvPr/>
        </p:nvSpPr>
        <p:spPr bwMode="auto">
          <a:xfrm flipV="1">
            <a:off x="3329286" y="256728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7" name="Line 13">
            <a:extLst>
              <a:ext uri="{FF2B5EF4-FFF2-40B4-BE49-F238E27FC236}">
                <a16:creationId xmlns:a16="http://schemas.microsoft.com/office/drawing/2014/main" id="{7AEA2D99-C9B5-41A8-82EE-0B2195CEFB06}"/>
              </a:ext>
            </a:extLst>
          </p:cNvPr>
          <p:cNvSpPr>
            <a:spLocks noChangeShapeType="1"/>
          </p:cNvSpPr>
          <p:nvPr/>
        </p:nvSpPr>
        <p:spPr bwMode="auto">
          <a:xfrm flipH="1" flipV="1">
            <a:off x="3542109" y="256728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8" name="Line 14">
            <a:extLst>
              <a:ext uri="{FF2B5EF4-FFF2-40B4-BE49-F238E27FC236}">
                <a16:creationId xmlns:a16="http://schemas.microsoft.com/office/drawing/2014/main" id="{AA37FAD6-7FEA-4958-A938-F535A3A752E7}"/>
              </a:ext>
            </a:extLst>
          </p:cNvPr>
          <p:cNvSpPr>
            <a:spLocks noChangeShapeType="1"/>
          </p:cNvSpPr>
          <p:nvPr/>
        </p:nvSpPr>
        <p:spPr bwMode="auto">
          <a:xfrm>
            <a:off x="3329286"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39" name="Line 15">
            <a:extLst>
              <a:ext uri="{FF2B5EF4-FFF2-40B4-BE49-F238E27FC236}">
                <a16:creationId xmlns:a16="http://schemas.microsoft.com/office/drawing/2014/main" id="{C3C6E9D0-2482-4DAC-A417-C42155623EA0}"/>
              </a:ext>
            </a:extLst>
          </p:cNvPr>
          <p:cNvSpPr>
            <a:spLocks noChangeShapeType="1"/>
          </p:cNvSpPr>
          <p:nvPr/>
        </p:nvSpPr>
        <p:spPr bwMode="auto">
          <a:xfrm>
            <a:off x="3756422"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0" name="Line 16">
            <a:extLst>
              <a:ext uri="{FF2B5EF4-FFF2-40B4-BE49-F238E27FC236}">
                <a16:creationId xmlns:a16="http://schemas.microsoft.com/office/drawing/2014/main" id="{641EDF97-2228-4AF3-AE31-F108B5BA24DF}"/>
              </a:ext>
            </a:extLst>
          </p:cNvPr>
          <p:cNvSpPr>
            <a:spLocks noChangeShapeType="1"/>
          </p:cNvSpPr>
          <p:nvPr/>
        </p:nvSpPr>
        <p:spPr bwMode="auto">
          <a:xfrm flipH="1" flipV="1">
            <a:off x="2902148" y="2928937"/>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1" name="Line 17">
            <a:extLst>
              <a:ext uri="{FF2B5EF4-FFF2-40B4-BE49-F238E27FC236}">
                <a16:creationId xmlns:a16="http://schemas.microsoft.com/office/drawing/2014/main" id="{C155508B-FCE8-48A8-B0C8-935E6AECC20D}"/>
              </a:ext>
            </a:extLst>
          </p:cNvPr>
          <p:cNvSpPr>
            <a:spLocks noChangeShapeType="1"/>
          </p:cNvSpPr>
          <p:nvPr/>
        </p:nvSpPr>
        <p:spPr bwMode="auto">
          <a:xfrm flipV="1">
            <a:off x="3116461" y="2928937"/>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2" name="Line 18">
            <a:extLst>
              <a:ext uri="{FF2B5EF4-FFF2-40B4-BE49-F238E27FC236}">
                <a16:creationId xmlns:a16="http://schemas.microsoft.com/office/drawing/2014/main" id="{7A8AFF34-C0C1-48C0-AF45-11A986E04AA9}"/>
              </a:ext>
            </a:extLst>
          </p:cNvPr>
          <p:cNvSpPr>
            <a:spLocks noChangeShapeType="1"/>
          </p:cNvSpPr>
          <p:nvPr/>
        </p:nvSpPr>
        <p:spPr bwMode="auto">
          <a:xfrm flipV="1">
            <a:off x="2902148" y="256728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3" name="Line 19">
            <a:extLst>
              <a:ext uri="{FF2B5EF4-FFF2-40B4-BE49-F238E27FC236}">
                <a16:creationId xmlns:a16="http://schemas.microsoft.com/office/drawing/2014/main" id="{BE5D1971-BBFB-46A0-B691-33AF09DBE05F}"/>
              </a:ext>
            </a:extLst>
          </p:cNvPr>
          <p:cNvSpPr>
            <a:spLocks noChangeShapeType="1"/>
          </p:cNvSpPr>
          <p:nvPr/>
        </p:nvSpPr>
        <p:spPr bwMode="auto">
          <a:xfrm flipH="1" flipV="1">
            <a:off x="3094137" y="256728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4" name="Line 20">
            <a:extLst>
              <a:ext uri="{FF2B5EF4-FFF2-40B4-BE49-F238E27FC236}">
                <a16:creationId xmlns:a16="http://schemas.microsoft.com/office/drawing/2014/main" id="{5154FFA5-50E2-4E83-9A22-6628C70ECD82}"/>
              </a:ext>
            </a:extLst>
          </p:cNvPr>
          <p:cNvSpPr>
            <a:spLocks noChangeShapeType="1"/>
          </p:cNvSpPr>
          <p:nvPr/>
        </p:nvSpPr>
        <p:spPr bwMode="auto">
          <a:xfrm>
            <a:off x="2902148"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5" name="Line 21">
            <a:extLst>
              <a:ext uri="{FF2B5EF4-FFF2-40B4-BE49-F238E27FC236}">
                <a16:creationId xmlns:a16="http://schemas.microsoft.com/office/drawing/2014/main" id="{A4B04FA2-7535-4503-ADD3-D6871E454D13}"/>
              </a:ext>
            </a:extLst>
          </p:cNvPr>
          <p:cNvSpPr>
            <a:spLocks noChangeShapeType="1"/>
          </p:cNvSpPr>
          <p:nvPr/>
        </p:nvSpPr>
        <p:spPr bwMode="auto">
          <a:xfrm>
            <a:off x="3329286" y="2701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6" name="Line 22">
            <a:extLst>
              <a:ext uri="{FF2B5EF4-FFF2-40B4-BE49-F238E27FC236}">
                <a16:creationId xmlns:a16="http://schemas.microsoft.com/office/drawing/2014/main" id="{018E2BF5-8878-4F7F-B4D5-4AFFA403E23D}"/>
              </a:ext>
            </a:extLst>
          </p:cNvPr>
          <p:cNvSpPr>
            <a:spLocks noChangeShapeType="1"/>
          </p:cNvSpPr>
          <p:nvPr/>
        </p:nvSpPr>
        <p:spPr bwMode="auto">
          <a:xfrm flipV="1">
            <a:off x="3969246" y="2204145"/>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7" name="Line 23">
            <a:extLst>
              <a:ext uri="{FF2B5EF4-FFF2-40B4-BE49-F238E27FC236}">
                <a16:creationId xmlns:a16="http://schemas.microsoft.com/office/drawing/2014/main" id="{B5A0E40F-0DFA-46ED-993E-097089EF28CF}"/>
              </a:ext>
            </a:extLst>
          </p:cNvPr>
          <p:cNvSpPr>
            <a:spLocks noChangeShapeType="1"/>
          </p:cNvSpPr>
          <p:nvPr/>
        </p:nvSpPr>
        <p:spPr bwMode="auto">
          <a:xfrm flipH="1" flipV="1">
            <a:off x="4182071" y="2204145"/>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8" name="Line 24">
            <a:extLst>
              <a:ext uri="{FF2B5EF4-FFF2-40B4-BE49-F238E27FC236}">
                <a16:creationId xmlns:a16="http://schemas.microsoft.com/office/drawing/2014/main" id="{7DC83633-F9D8-4690-85E8-500565F7E58A}"/>
              </a:ext>
            </a:extLst>
          </p:cNvPr>
          <p:cNvSpPr>
            <a:spLocks noChangeShapeType="1"/>
          </p:cNvSpPr>
          <p:nvPr/>
        </p:nvSpPr>
        <p:spPr bwMode="auto">
          <a:xfrm>
            <a:off x="3969247" y="2339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49" name="Line 25">
            <a:extLst>
              <a:ext uri="{FF2B5EF4-FFF2-40B4-BE49-F238E27FC236}">
                <a16:creationId xmlns:a16="http://schemas.microsoft.com/office/drawing/2014/main" id="{F414E36C-A7FE-4EA1-8EF0-E532207E9E2D}"/>
              </a:ext>
            </a:extLst>
          </p:cNvPr>
          <p:cNvSpPr>
            <a:spLocks noChangeShapeType="1"/>
          </p:cNvSpPr>
          <p:nvPr/>
        </p:nvSpPr>
        <p:spPr bwMode="auto">
          <a:xfrm>
            <a:off x="4394895" y="2339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0" name="Line 26">
            <a:extLst>
              <a:ext uri="{FF2B5EF4-FFF2-40B4-BE49-F238E27FC236}">
                <a16:creationId xmlns:a16="http://schemas.microsoft.com/office/drawing/2014/main" id="{8632B10C-17C6-496F-9923-536EB3D14FD7}"/>
              </a:ext>
            </a:extLst>
          </p:cNvPr>
          <p:cNvSpPr>
            <a:spLocks noChangeShapeType="1"/>
          </p:cNvSpPr>
          <p:nvPr/>
        </p:nvSpPr>
        <p:spPr bwMode="auto">
          <a:xfrm>
            <a:off x="3969247" y="2567286"/>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1" name="Line 27">
            <a:extLst>
              <a:ext uri="{FF2B5EF4-FFF2-40B4-BE49-F238E27FC236}">
                <a16:creationId xmlns:a16="http://schemas.microsoft.com/office/drawing/2014/main" id="{77792814-AA49-469F-BA84-DF82A1C9F9FB}"/>
              </a:ext>
            </a:extLst>
          </p:cNvPr>
          <p:cNvSpPr>
            <a:spLocks noChangeShapeType="1"/>
          </p:cNvSpPr>
          <p:nvPr/>
        </p:nvSpPr>
        <p:spPr bwMode="auto">
          <a:xfrm>
            <a:off x="3329286" y="3021211"/>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2" name="Line 28">
            <a:extLst>
              <a:ext uri="{FF2B5EF4-FFF2-40B4-BE49-F238E27FC236}">
                <a16:creationId xmlns:a16="http://schemas.microsoft.com/office/drawing/2014/main" id="{86B09013-D77C-42F3-A2F7-A25FC9F10FA6}"/>
              </a:ext>
            </a:extLst>
          </p:cNvPr>
          <p:cNvSpPr>
            <a:spLocks noChangeShapeType="1"/>
          </p:cNvSpPr>
          <p:nvPr/>
        </p:nvSpPr>
        <p:spPr bwMode="auto">
          <a:xfrm flipV="1">
            <a:off x="3329286" y="2567286"/>
            <a:ext cx="0"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3" name="Line 29">
            <a:extLst>
              <a:ext uri="{FF2B5EF4-FFF2-40B4-BE49-F238E27FC236}">
                <a16:creationId xmlns:a16="http://schemas.microsoft.com/office/drawing/2014/main" id="{DA71DBC7-852A-4498-B847-B1BE519BDE07}"/>
              </a:ext>
            </a:extLst>
          </p:cNvPr>
          <p:cNvSpPr>
            <a:spLocks noChangeShapeType="1"/>
          </p:cNvSpPr>
          <p:nvPr/>
        </p:nvSpPr>
        <p:spPr bwMode="auto">
          <a:xfrm flipV="1">
            <a:off x="3969247" y="2204145"/>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4" name="Line 30">
            <a:extLst>
              <a:ext uri="{FF2B5EF4-FFF2-40B4-BE49-F238E27FC236}">
                <a16:creationId xmlns:a16="http://schemas.microsoft.com/office/drawing/2014/main" id="{A4FF7996-8D10-4B08-AAAE-07F186234EEB}"/>
              </a:ext>
            </a:extLst>
          </p:cNvPr>
          <p:cNvSpPr>
            <a:spLocks noChangeShapeType="1"/>
          </p:cNvSpPr>
          <p:nvPr/>
        </p:nvSpPr>
        <p:spPr bwMode="auto">
          <a:xfrm flipV="1">
            <a:off x="4182071" y="1885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5" name="Line 31">
            <a:extLst>
              <a:ext uri="{FF2B5EF4-FFF2-40B4-BE49-F238E27FC236}">
                <a16:creationId xmlns:a16="http://schemas.microsoft.com/office/drawing/2014/main" id="{4B55D9C6-4876-40BA-9A14-E0441BC0D267}"/>
              </a:ext>
            </a:extLst>
          </p:cNvPr>
          <p:cNvSpPr>
            <a:spLocks noChangeShapeType="1"/>
          </p:cNvSpPr>
          <p:nvPr/>
        </p:nvSpPr>
        <p:spPr bwMode="auto">
          <a:xfrm flipH="1" flipV="1">
            <a:off x="4394895" y="1885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6" name="Line 32">
            <a:extLst>
              <a:ext uri="{FF2B5EF4-FFF2-40B4-BE49-F238E27FC236}">
                <a16:creationId xmlns:a16="http://schemas.microsoft.com/office/drawing/2014/main" id="{AD6CA2A9-DBFA-41CD-B125-0CF1CC49A1E9}"/>
              </a:ext>
            </a:extLst>
          </p:cNvPr>
          <p:cNvSpPr>
            <a:spLocks noChangeShapeType="1"/>
          </p:cNvSpPr>
          <p:nvPr/>
        </p:nvSpPr>
        <p:spPr bwMode="auto">
          <a:xfrm flipV="1">
            <a:off x="4609207" y="1885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7" name="Line 33">
            <a:extLst>
              <a:ext uri="{FF2B5EF4-FFF2-40B4-BE49-F238E27FC236}">
                <a16:creationId xmlns:a16="http://schemas.microsoft.com/office/drawing/2014/main" id="{5233EDB0-1B1A-42FE-967C-0C07B5103E7D}"/>
              </a:ext>
            </a:extLst>
          </p:cNvPr>
          <p:cNvSpPr>
            <a:spLocks noChangeShapeType="1"/>
          </p:cNvSpPr>
          <p:nvPr/>
        </p:nvSpPr>
        <p:spPr bwMode="auto">
          <a:xfrm flipH="1" flipV="1">
            <a:off x="4822031" y="1885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8" name="Line 34">
            <a:extLst>
              <a:ext uri="{FF2B5EF4-FFF2-40B4-BE49-F238E27FC236}">
                <a16:creationId xmlns:a16="http://schemas.microsoft.com/office/drawing/2014/main" id="{3A4BF904-8680-4E2D-A2DF-6288F011BB5D}"/>
              </a:ext>
            </a:extLst>
          </p:cNvPr>
          <p:cNvSpPr>
            <a:spLocks noChangeShapeType="1"/>
          </p:cNvSpPr>
          <p:nvPr/>
        </p:nvSpPr>
        <p:spPr bwMode="auto">
          <a:xfrm flipV="1">
            <a:off x="4182070" y="2021086"/>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59" name="Line 35">
            <a:extLst>
              <a:ext uri="{FF2B5EF4-FFF2-40B4-BE49-F238E27FC236}">
                <a16:creationId xmlns:a16="http://schemas.microsoft.com/office/drawing/2014/main" id="{516BC887-CEFD-4DFD-9D58-1E6449AC0BDD}"/>
              </a:ext>
            </a:extLst>
          </p:cNvPr>
          <p:cNvSpPr>
            <a:spLocks noChangeShapeType="1"/>
          </p:cNvSpPr>
          <p:nvPr/>
        </p:nvSpPr>
        <p:spPr bwMode="auto">
          <a:xfrm flipH="1" flipV="1">
            <a:off x="3969246" y="1885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0" name="Line 36">
            <a:extLst>
              <a:ext uri="{FF2B5EF4-FFF2-40B4-BE49-F238E27FC236}">
                <a16:creationId xmlns:a16="http://schemas.microsoft.com/office/drawing/2014/main" id="{32E5EB73-150E-428C-BC17-B6A759B54463}"/>
              </a:ext>
            </a:extLst>
          </p:cNvPr>
          <p:cNvSpPr>
            <a:spLocks noChangeShapeType="1"/>
          </p:cNvSpPr>
          <p:nvPr/>
        </p:nvSpPr>
        <p:spPr bwMode="auto">
          <a:xfrm flipV="1">
            <a:off x="5036344" y="1885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1" name="Line 37">
            <a:extLst>
              <a:ext uri="{FF2B5EF4-FFF2-40B4-BE49-F238E27FC236}">
                <a16:creationId xmlns:a16="http://schemas.microsoft.com/office/drawing/2014/main" id="{4003AD01-4411-455A-BD35-803D9814FCAC}"/>
              </a:ext>
            </a:extLst>
          </p:cNvPr>
          <p:cNvSpPr>
            <a:spLocks noChangeShapeType="1"/>
          </p:cNvSpPr>
          <p:nvPr/>
        </p:nvSpPr>
        <p:spPr bwMode="auto">
          <a:xfrm flipV="1">
            <a:off x="5024438" y="2021086"/>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2" name="Line 38">
            <a:extLst>
              <a:ext uri="{FF2B5EF4-FFF2-40B4-BE49-F238E27FC236}">
                <a16:creationId xmlns:a16="http://schemas.microsoft.com/office/drawing/2014/main" id="{F22489B8-2B52-4655-9DF5-0942555439BA}"/>
              </a:ext>
            </a:extLst>
          </p:cNvPr>
          <p:cNvSpPr>
            <a:spLocks noChangeShapeType="1"/>
          </p:cNvSpPr>
          <p:nvPr/>
        </p:nvSpPr>
        <p:spPr bwMode="auto">
          <a:xfrm flipV="1">
            <a:off x="2774156" y="292447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3" name="Line 39">
            <a:extLst>
              <a:ext uri="{FF2B5EF4-FFF2-40B4-BE49-F238E27FC236}">
                <a16:creationId xmlns:a16="http://schemas.microsoft.com/office/drawing/2014/main" id="{EE86BFDE-56F8-406E-8A53-3128C033E8BC}"/>
              </a:ext>
            </a:extLst>
          </p:cNvPr>
          <p:cNvSpPr>
            <a:spLocks noChangeShapeType="1"/>
          </p:cNvSpPr>
          <p:nvPr/>
        </p:nvSpPr>
        <p:spPr bwMode="auto">
          <a:xfrm flipH="1" flipV="1">
            <a:off x="3381375" y="289768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4" name="Line 62">
            <a:extLst>
              <a:ext uri="{FF2B5EF4-FFF2-40B4-BE49-F238E27FC236}">
                <a16:creationId xmlns:a16="http://schemas.microsoft.com/office/drawing/2014/main" id="{00F78DB9-39D2-41F3-A08D-D3C6FAB122AD}"/>
              </a:ext>
            </a:extLst>
          </p:cNvPr>
          <p:cNvSpPr>
            <a:spLocks noChangeShapeType="1"/>
          </p:cNvSpPr>
          <p:nvPr/>
        </p:nvSpPr>
        <p:spPr bwMode="auto">
          <a:xfrm flipV="1">
            <a:off x="5968008" y="2647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5" name="Line 63">
            <a:extLst>
              <a:ext uri="{FF2B5EF4-FFF2-40B4-BE49-F238E27FC236}">
                <a16:creationId xmlns:a16="http://schemas.microsoft.com/office/drawing/2014/main" id="{9DD7CE79-BB4E-4C85-9860-665DFEFB1D85}"/>
              </a:ext>
            </a:extLst>
          </p:cNvPr>
          <p:cNvSpPr>
            <a:spLocks noChangeShapeType="1"/>
          </p:cNvSpPr>
          <p:nvPr/>
        </p:nvSpPr>
        <p:spPr bwMode="auto">
          <a:xfrm flipH="1" flipV="1">
            <a:off x="6180832" y="2647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6" name="Line 64">
            <a:extLst>
              <a:ext uri="{FF2B5EF4-FFF2-40B4-BE49-F238E27FC236}">
                <a16:creationId xmlns:a16="http://schemas.microsoft.com/office/drawing/2014/main" id="{715E47B6-3C43-4FD1-89A4-E78AFD572345}"/>
              </a:ext>
            </a:extLst>
          </p:cNvPr>
          <p:cNvSpPr>
            <a:spLocks noChangeShapeType="1"/>
          </p:cNvSpPr>
          <p:nvPr/>
        </p:nvSpPr>
        <p:spPr bwMode="auto">
          <a:xfrm flipV="1">
            <a:off x="6395145" y="2647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7" name="Line 65">
            <a:extLst>
              <a:ext uri="{FF2B5EF4-FFF2-40B4-BE49-F238E27FC236}">
                <a16:creationId xmlns:a16="http://schemas.microsoft.com/office/drawing/2014/main" id="{2046FA87-1469-48E9-AE03-CF74DD3E4AE8}"/>
              </a:ext>
            </a:extLst>
          </p:cNvPr>
          <p:cNvSpPr>
            <a:spLocks noChangeShapeType="1"/>
          </p:cNvSpPr>
          <p:nvPr/>
        </p:nvSpPr>
        <p:spPr bwMode="auto">
          <a:xfrm flipH="1" flipV="1">
            <a:off x="6607969" y="2647653"/>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8" name="Line 67">
            <a:extLst>
              <a:ext uri="{FF2B5EF4-FFF2-40B4-BE49-F238E27FC236}">
                <a16:creationId xmlns:a16="http://schemas.microsoft.com/office/drawing/2014/main" id="{564FF7A3-433B-46FE-A9AD-1824D4076C81}"/>
              </a:ext>
            </a:extLst>
          </p:cNvPr>
          <p:cNvSpPr>
            <a:spLocks noChangeShapeType="1"/>
          </p:cNvSpPr>
          <p:nvPr/>
        </p:nvSpPr>
        <p:spPr bwMode="auto">
          <a:xfrm flipH="1" flipV="1">
            <a:off x="5755184" y="264765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69" name="Line 68">
            <a:extLst>
              <a:ext uri="{FF2B5EF4-FFF2-40B4-BE49-F238E27FC236}">
                <a16:creationId xmlns:a16="http://schemas.microsoft.com/office/drawing/2014/main" id="{7058946F-8FD8-427C-AC70-750C67F79D7B}"/>
              </a:ext>
            </a:extLst>
          </p:cNvPr>
          <p:cNvSpPr>
            <a:spLocks noChangeShapeType="1"/>
          </p:cNvSpPr>
          <p:nvPr/>
        </p:nvSpPr>
        <p:spPr bwMode="auto">
          <a:xfrm flipV="1">
            <a:off x="6822282" y="264765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0" name="Line 69">
            <a:extLst>
              <a:ext uri="{FF2B5EF4-FFF2-40B4-BE49-F238E27FC236}">
                <a16:creationId xmlns:a16="http://schemas.microsoft.com/office/drawing/2014/main" id="{CF505077-A263-4F48-A9AD-4D4BBCB1FC99}"/>
              </a:ext>
            </a:extLst>
          </p:cNvPr>
          <p:cNvSpPr>
            <a:spLocks noChangeShapeType="1"/>
          </p:cNvSpPr>
          <p:nvPr/>
        </p:nvSpPr>
        <p:spPr bwMode="auto">
          <a:xfrm flipV="1">
            <a:off x="6810375" y="2783086"/>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1" name="Line 70">
            <a:extLst>
              <a:ext uri="{FF2B5EF4-FFF2-40B4-BE49-F238E27FC236}">
                <a16:creationId xmlns:a16="http://schemas.microsoft.com/office/drawing/2014/main" id="{269E25C9-B633-44B7-8639-1EF6E65E9A0A}"/>
              </a:ext>
            </a:extLst>
          </p:cNvPr>
          <p:cNvSpPr>
            <a:spLocks noChangeShapeType="1"/>
          </p:cNvSpPr>
          <p:nvPr/>
        </p:nvSpPr>
        <p:spPr bwMode="auto">
          <a:xfrm flipV="1">
            <a:off x="6599039" y="2466083"/>
            <a:ext cx="0" cy="1800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2" name="Line 71">
            <a:extLst>
              <a:ext uri="{FF2B5EF4-FFF2-40B4-BE49-F238E27FC236}">
                <a16:creationId xmlns:a16="http://schemas.microsoft.com/office/drawing/2014/main" id="{77DF5767-6D68-4AD8-A725-3A210449C4BE}"/>
              </a:ext>
            </a:extLst>
          </p:cNvPr>
          <p:cNvSpPr>
            <a:spLocks noChangeShapeType="1"/>
          </p:cNvSpPr>
          <p:nvPr/>
        </p:nvSpPr>
        <p:spPr bwMode="auto">
          <a:xfrm flipV="1">
            <a:off x="6600528" y="2348508"/>
            <a:ext cx="169664" cy="1131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sz="2250"/>
          </a:p>
        </p:txBody>
      </p:sp>
      <p:sp>
        <p:nvSpPr>
          <p:cNvPr id="26673" name="Text Box 73">
            <a:extLst>
              <a:ext uri="{FF2B5EF4-FFF2-40B4-BE49-F238E27FC236}">
                <a16:creationId xmlns:a16="http://schemas.microsoft.com/office/drawing/2014/main" id="{179B75B9-E758-449E-A04B-8E85A98F7EDE}"/>
              </a:ext>
            </a:extLst>
          </p:cNvPr>
          <p:cNvSpPr txBox="1">
            <a:spLocks noChangeArrowheads="1"/>
          </p:cNvSpPr>
          <p:nvPr/>
        </p:nvSpPr>
        <p:spPr bwMode="auto">
          <a:xfrm>
            <a:off x="5310188" y="1599903"/>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26674" name="Text Box 74">
            <a:extLst>
              <a:ext uri="{FF2B5EF4-FFF2-40B4-BE49-F238E27FC236}">
                <a16:creationId xmlns:a16="http://schemas.microsoft.com/office/drawing/2014/main" id="{BDEE76B9-6A56-473F-9287-5BD950CEDBDB}"/>
              </a:ext>
            </a:extLst>
          </p:cNvPr>
          <p:cNvSpPr txBox="1">
            <a:spLocks noChangeArrowheads="1"/>
          </p:cNvSpPr>
          <p:nvPr/>
        </p:nvSpPr>
        <p:spPr bwMode="auto">
          <a:xfrm>
            <a:off x="7096125" y="2268141"/>
            <a:ext cx="123872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Sitosterol</a:t>
            </a:r>
            <a:endParaRPr lang="en-US" altLang="cs-CZ" sz="2250" dirty="0">
              <a:latin typeface="Univers" panose="020B0604020202020204" pitchFamily="34" charset="0"/>
            </a:endParaRPr>
          </a:p>
        </p:txBody>
      </p:sp>
      <p:sp>
        <p:nvSpPr>
          <p:cNvPr id="26675" name="Text Box 40">
            <a:extLst>
              <a:ext uri="{FF2B5EF4-FFF2-40B4-BE49-F238E27FC236}">
                <a16:creationId xmlns:a16="http://schemas.microsoft.com/office/drawing/2014/main" id="{17BF0A4A-673C-43DC-A51A-315E4D99980F}"/>
              </a:ext>
            </a:extLst>
          </p:cNvPr>
          <p:cNvSpPr txBox="1">
            <a:spLocks noChangeArrowheads="1"/>
          </p:cNvSpPr>
          <p:nvPr/>
        </p:nvSpPr>
        <p:spPr bwMode="auto">
          <a:xfrm>
            <a:off x="4238625" y="3725168"/>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26676" name="Line 41">
            <a:extLst>
              <a:ext uri="{FF2B5EF4-FFF2-40B4-BE49-F238E27FC236}">
                <a16:creationId xmlns:a16="http://schemas.microsoft.com/office/drawing/2014/main" id="{46E35277-C805-467E-AB3A-2C720993A4E0}"/>
              </a:ext>
            </a:extLst>
          </p:cNvPr>
          <p:cNvSpPr>
            <a:spLocks noChangeShapeType="1"/>
          </p:cNvSpPr>
          <p:nvPr/>
        </p:nvSpPr>
        <p:spPr bwMode="auto">
          <a:xfrm flipV="1">
            <a:off x="5328047" y="296614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7" name="Line 42">
            <a:extLst>
              <a:ext uri="{FF2B5EF4-FFF2-40B4-BE49-F238E27FC236}">
                <a16:creationId xmlns:a16="http://schemas.microsoft.com/office/drawing/2014/main" id="{A841351C-7638-4A4D-9FDE-25FEA52EBC72}"/>
              </a:ext>
            </a:extLst>
          </p:cNvPr>
          <p:cNvSpPr>
            <a:spLocks noChangeShapeType="1"/>
          </p:cNvSpPr>
          <p:nvPr/>
        </p:nvSpPr>
        <p:spPr bwMode="auto">
          <a:xfrm flipH="1" flipV="1">
            <a:off x="5542360" y="296614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8" name="Line 43">
            <a:extLst>
              <a:ext uri="{FF2B5EF4-FFF2-40B4-BE49-F238E27FC236}">
                <a16:creationId xmlns:a16="http://schemas.microsoft.com/office/drawing/2014/main" id="{2101A905-8DA6-458B-843E-59DB703ADC1A}"/>
              </a:ext>
            </a:extLst>
          </p:cNvPr>
          <p:cNvSpPr>
            <a:spLocks noChangeShapeType="1"/>
          </p:cNvSpPr>
          <p:nvPr/>
        </p:nvSpPr>
        <p:spPr bwMode="auto">
          <a:xfrm>
            <a:off x="5328047" y="3100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79" name="Line 44">
            <a:extLst>
              <a:ext uri="{FF2B5EF4-FFF2-40B4-BE49-F238E27FC236}">
                <a16:creationId xmlns:a16="http://schemas.microsoft.com/office/drawing/2014/main" id="{5698ED1F-7288-4A79-AC70-71F13072EE8C}"/>
              </a:ext>
            </a:extLst>
          </p:cNvPr>
          <p:cNvSpPr>
            <a:spLocks noChangeShapeType="1"/>
          </p:cNvSpPr>
          <p:nvPr/>
        </p:nvSpPr>
        <p:spPr bwMode="auto">
          <a:xfrm>
            <a:off x="5755184" y="3100091"/>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0" name="Line 45">
            <a:extLst>
              <a:ext uri="{FF2B5EF4-FFF2-40B4-BE49-F238E27FC236}">
                <a16:creationId xmlns:a16="http://schemas.microsoft.com/office/drawing/2014/main" id="{674B8A8E-2E9F-4344-82B9-4DE3C3D9AE37}"/>
              </a:ext>
            </a:extLst>
          </p:cNvPr>
          <p:cNvSpPr>
            <a:spLocks noChangeShapeType="1"/>
          </p:cNvSpPr>
          <p:nvPr/>
        </p:nvSpPr>
        <p:spPr bwMode="auto">
          <a:xfrm flipH="1" flipV="1">
            <a:off x="4688086" y="3690937"/>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1" name="Line 46">
            <a:extLst>
              <a:ext uri="{FF2B5EF4-FFF2-40B4-BE49-F238E27FC236}">
                <a16:creationId xmlns:a16="http://schemas.microsoft.com/office/drawing/2014/main" id="{858227B2-D8F0-499A-AABF-B6642E900223}"/>
              </a:ext>
            </a:extLst>
          </p:cNvPr>
          <p:cNvSpPr>
            <a:spLocks noChangeShapeType="1"/>
          </p:cNvSpPr>
          <p:nvPr/>
        </p:nvSpPr>
        <p:spPr bwMode="auto">
          <a:xfrm>
            <a:off x="4688086" y="346323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2" name="Line 47">
            <a:extLst>
              <a:ext uri="{FF2B5EF4-FFF2-40B4-BE49-F238E27FC236}">
                <a16:creationId xmlns:a16="http://schemas.microsoft.com/office/drawing/2014/main" id="{4D7018B3-5F3D-45CC-BDCC-DC3179A526BA}"/>
              </a:ext>
            </a:extLst>
          </p:cNvPr>
          <p:cNvSpPr>
            <a:spLocks noChangeShapeType="1"/>
          </p:cNvSpPr>
          <p:nvPr/>
        </p:nvSpPr>
        <p:spPr bwMode="auto">
          <a:xfrm flipV="1">
            <a:off x="5755184" y="2966145"/>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3" name="Line 48">
            <a:extLst>
              <a:ext uri="{FF2B5EF4-FFF2-40B4-BE49-F238E27FC236}">
                <a16:creationId xmlns:a16="http://schemas.microsoft.com/office/drawing/2014/main" id="{3EAE6B44-2AC9-4B7C-9E9C-7704BD702B94}"/>
              </a:ext>
            </a:extLst>
          </p:cNvPr>
          <p:cNvSpPr>
            <a:spLocks noChangeShapeType="1"/>
          </p:cNvSpPr>
          <p:nvPr/>
        </p:nvSpPr>
        <p:spPr bwMode="auto">
          <a:xfrm flipH="1" flipV="1">
            <a:off x="5968008" y="2966145"/>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4" name="Line 49">
            <a:extLst>
              <a:ext uri="{FF2B5EF4-FFF2-40B4-BE49-F238E27FC236}">
                <a16:creationId xmlns:a16="http://schemas.microsoft.com/office/drawing/2014/main" id="{74D92E53-FB68-4BC1-983D-DEC82F4EE75D}"/>
              </a:ext>
            </a:extLst>
          </p:cNvPr>
          <p:cNvSpPr>
            <a:spLocks noChangeShapeType="1"/>
          </p:cNvSpPr>
          <p:nvPr/>
        </p:nvSpPr>
        <p:spPr bwMode="auto">
          <a:xfrm>
            <a:off x="5755184" y="3101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5" name="Line 50">
            <a:extLst>
              <a:ext uri="{FF2B5EF4-FFF2-40B4-BE49-F238E27FC236}">
                <a16:creationId xmlns:a16="http://schemas.microsoft.com/office/drawing/2014/main" id="{778AF517-7A00-482B-81BB-0DEA42385C06}"/>
              </a:ext>
            </a:extLst>
          </p:cNvPr>
          <p:cNvSpPr>
            <a:spLocks noChangeShapeType="1"/>
          </p:cNvSpPr>
          <p:nvPr/>
        </p:nvSpPr>
        <p:spPr bwMode="auto">
          <a:xfrm>
            <a:off x="6180833" y="310157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686" name="Group 51">
            <a:extLst>
              <a:ext uri="{FF2B5EF4-FFF2-40B4-BE49-F238E27FC236}">
                <a16:creationId xmlns:a16="http://schemas.microsoft.com/office/drawing/2014/main" id="{8B7386C5-E0CE-49AA-8C2F-0EE7007A4FA6}"/>
              </a:ext>
            </a:extLst>
          </p:cNvPr>
          <p:cNvGrpSpPr>
            <a:grpSpLocks/>
          </p:cNvGrpSpPr>
          <p:nvPr/>
        </p:nvGrpSpPr>
        <p:grpSpPr bwMode="auto">
          <a:xfrm>
            <a:off x="4688086" y="3329286"/>
            <a:ext cx="1492747" cy="133945"/>
            <a:chOff x="1934" y="2097"/>
            <a:chExt cx="1003" cy="85"/>
          </a:xfrm>
        </p:grpSpPr>
        <p:sp>
          <p:nvSpPr>
            <p:cNvPr id="26749" name="Line 52">
              <a:extLst>
                <a:ext uri="{FF2B5EF4-FFF2-40B4-BE49-F238E27FC236}">
                  <a16:creationId xmlns:a16="http://schemas.microsoft.com/office/drawing/2014/main" id="{6AD58A51-3BF5-4243-94FA-C6E587F60AB8}"/>
                </a:ext>
              </a:extLst>
            </p:cNvPr>
            <p:cNvSpPr>
              <a:spLocks noChangeShapeType="1"/>
            </p:cNvSpPr>
            <p:nvPr/>
          </p:nvSpPr>
          <p:spPr bwMode="auto">
            <a:xfrm flipV="1">
              <a:off x="2508" y="2097"/>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0" name="Line 53">
              <a:extLst>
                <a:ext uri="{FF2B5EF4-FFF2-40B4-BE49-F238E27FC236}">
                  <a16:creationId xmlns:a16="http://schemas.microsoft.com/office/drawing/2014/main" id="{441899CE-4231-4B85-8A97-769B6D9A77C1}"/>
                </a:ext>
              </a:extLst>
            </p:cNvPr>
            <p:cNvSpPr>
              <a:spLocks noChangeShapeType="1"/>
            </p:cNvSpPr>
            <p:nvPr/>
          </p:nvSpPr>
          <p:spPr bwMode="auto">
            <a:xfrm>
              <a:off x="2651" y="2097"/>
              <a:ext cx="2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751" name="Group 54">
              <a:extLst>
                <a:ext uri="{FF2B5EF4-FFF2-40B4-BE49-F238E27FC236}">
                  <a16:creationId xmlns:a16="http://schemas.microsoft.com/office/drawing/2014/main" id="{3C9DE36D-9B1F-4F00-A5F8-75016934E2B1}"/>
                </a:ext>
              </a:extLst>
            </p:cNvPr>
            <p:cNvGrpSpPr>
              <a:grpSpLocks/>
            </p:cNvGrpSpPr>
            <p:nvPr/>
          </p:nvGrpSpPr>
          <p:grpSpPr bwMode="auto">
            <a:xfrm>
              <a:off x="1934" y="2097"/>
              <a:ext cx="574" cy="85"/>
              <a:chOff x="2030" y="2442"/>
              <a:chExt cx="574" cy="85"/>
            </a:xfrm>
          </p:grpSpPr>
          <p:sp>
            <p:nvSpPr>
              <p:cNvPr id="26752" name="Line 55">
                <a:extLst>
                  <a:ext uri="{FF2B5EF4-FFF2-40B4-BE49-F238E27FC236}">
                    <a16:creationId xmlns:a16="http://schemas.microsoft.com/office/drawing/2014/main" id="{D4885D04-7F76-4B76-8CBF-7E9BA791F17A}"/>
                  </a:ext>
                </a:extLst>
              </p:cNvPr>
              <p:cNvSpPr>
                <a:spLocks noChangeShapeType="1"/>
              </p:cNvSpPr>
              <p:nvPr/>
            </p:nvSpPr>
            <p:spPr bwMode="auto">
              <a:xfrm flipH="1" flipV="1">
                <a:off x="2460" y="244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3" name="Line 56">
                <a:extLst>
                  <a:ext uri="{FF2B5EF4-FFF2-40B4-BE49-F238E27FC236}">
                    <a16:creationId xmlns:a16="http://schemas.microsoft.com/office/drawing/2014/main" id="{30E6C754-928D-4BD9-A230-E0BDACB3BA73}"/>
                  </a:ext>
                </a:extLst>
              </p:cNvPr>
              <p:cNvSpPr>
                <a:spLocks noChangeShapeType="1"/>
              </p:cNvSpPr>
              <p:nvPr/>
            </p:nvSpPr>
            <p:spPr bwMode="auto">
              <a:xfrm flipV="1">
                <a:off x="2317" y="2442"/>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4" name="Line 57">
                <a:extLst>
                  <a:ext uri="{FF2B5EF4-FFF2-40B4-BE49-F238E27FC236}">
                    <a16:creationId xmlns:a16="http://schemas.microsoft.com/office/drawing/2014/main" id="{AFEE5C06-3A0F-46A4-A8E3-B40E004AD912}"/>
                  </a:ext>
                </a:extLst>
              </p:cNvPr>
              <p:cNvSpPr>
                <a:spLocks noChangeShapeType="1"/>
              </p:cNvSpPr>
              <p:nvPr/>
            </p:nvSpPr>
            <p:spPr bwMode="auto">
              <a:xfrm flipH="1" flipV="1">
                <a:off x="2460" y="244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5" name="Line 58">
                <a:extLst>
                  <a:ext uri="{FF2B5EF4-FFF2-40B4-BE49-F238E27FC236}">
                    <a16:creationId xmlns:a16="http://schemas.microsoft.com/office/drawing/2014/main" id="{BEFE84E4-27D0-4F13-9A8B-E89A9344A4C0}"/>
                  </a:ext>
                </a:extLst>
              </p:cNvPr>
              <p:cNvSpPr>
                <a:spLocks noChangeShapeType="1"/>
              </p:cNvSpPr>
              <p:nvPr/>
            </p:nvSpPr>
            <p:spPr bwMode="auto">
              <a:xfrm flipV="1">
                <a:off x="2030" y="244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6" name="Line 59">
                <a:extLst>
                  <a:ext uri="{FF2B5EF4-FFF2-40B4-BE49-F238E27FC236}">
                    <a16:creationId xmlns:a16="http://schemas.microsoft.com/office/drawing/2014/main" id="{8D4B64F0-CE14-498D-9EB4-AD8C32E0A60C}"/>
                  </a:ext>
                </a:extLst>
              </p:cNvPr>
              <p:cNvSpPr>
                <a:spLocks noChangeShapeType="1"/>
              </p:cNvSpPr>
              <p:nvPr/>
            </p:nvSpPr>
            <p:spPr bwMode="auto">
              <a:xfrm flipH="1" flipV="1">
                <a:off x="2159" y="2442"/>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57" name="Line 60">
                <a:extLst>
                  <a:ext uri="{FF2B5EF4-FFF2-40B4-BE49-F238E27FC236}">
                    <a16:creationId xmlns:a16="http://schemas.microsoft.com/office/drawing/2014/main" id="{821C4FC7-0425-42FC-AA88-609DEBD32920}"/>
                  </a:ext>
                </a:extLst>
              </p:cNvPr>
              <p:cNvSpPr>
                <a:spLocks noChangeShapeType="1"/>
              </p:cNvSpPr>
              <p:nvPr/>
            </p:nvSpPr>
            <p:spPr bwMode="auto">
              <a:xfrm flipV="1">
                <a:off x="2317" y="2442"/>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grpSp>
      <p:sp>
        <p:nvSpPr>
          <p:cNvPr id="26687" name="Line 61">
            <a:extLst>
              <a:ext uri="{FF2B5EF4-FFF2-40B4-BE49-F238E27FC236}">
                <a16:creationId xmlns:a16="http://schemas.microsoft.com/office/drawing/2014/main" id="{45AAD0F5-8094-49DC-8141-FDAF752991CD}"/>
              </a:ext>
            </a:extLst>
          </p:cNvPr>
          <p:cNvSpPr>
            <a:spLocks noChangeShapeType="1"/>
          </p:cNvSpPr>
          <p:nvPr/>
        </p:nvSpPr>
        <p:spPr bwMode="auto">
          <a:xfrm flipV="1">
            <a:off x="5755184" y="2966145"/>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8" name="Line 66">
            <a:extLst>
              <a:ext uri="{FF2B5EF4-FFF2-40B4-BE49-F238E27FC236}">
                <a16:creationId xmlns:a16="http://schemas.microsoft.com/office/drawing/2014/main" id="{832FE5E8-C763-4307-9A81-38DFEA197F32}"/>
              </a:ext>
            </a:extLst>
          </p:cNvPr>
          <p:cNvSpPr>
            <a:spLocks noChangeShapeType="1"/>
          </p:cNvSpPr>
          <p:nvPr/>
        </p:nvSpPr>
        <p:spPr bwMode="auto">
          <a:xfrm flipV="1">
            <a:off x="5968008" y="2783086"/>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89" name="Line 72">
            <a:extLst>
              <a:ext uri="{FF2B5EF4-FFF2-40B4-BE49-F238E27FC236}">
                <a16:creationId xmlns:a16="http://schemas.microsoft.com/office/drawing/2014/main" id="{52DD2170-7ADD-499C-AE70-A90AACAB9A13}"/>
              </a:ext>
            </a:extLst>
          </p:cNvPr>
          <p:cNvSpPr>
            <a:spLocks noChangeShapeType="1"/>
          </p:cNvSpPr>
          <p:nvPr/>
        </p:nvSpPr>
        <p:spPr bwMode="auto">
          <a:xfrm flipV="1">
            <a:off x="4560094" y="368647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0" name="Line 75">
            <a:extLst>
              <a:ext uri="{FF2B5EF4-FFF2-40B4-BE49-F238E27FC236}">
                <a16:creationId xmlns:a16="http://schemas.microsoft.com/office/drawing/2014/main" id="{DDBD89A8-78DE-4E75-865D-A35D13BD9F32}"/>
              </a:ext>
            </a:extLst>
          </p:cNvPr>
          <p:cNvSpPr>
            <a:spLocks noChangeShapeType="1"/>
          </p:cNvSpPr>
          <p:nvPr/>
        </p:nvSpPr>
        <p:spPr bwMode="auto">
          <a:xfrm flipH="1" flipV="1">
            <a:off x="5094387" y="370582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1" name="Line 76">
            <a:extLst>
              <a:ext uri="{FF2B5EF4-FFF2-40B4-BE49-F238E27FC236}">
                <a16:creationId xmlns:a16="http://schemas.microsoft.com/office/drawing/2014/main" id="{62BD4811-176A-48B3-B45C-780A1622E6C0}"/>
              </a:ext>
            </a:extLst>
          </p:cNvPr>
          <p:cNvSpPr>
            <a:spLocks noChangeShapeType="1"/>
          </p:cNvSpPr>
          <p:nvPr/>
        </p:nvSpPr>
        <p:spPr bwMode="auto">
          <a:xfrm flipV="1">
            <a:off x="5307211" y="3705821"/>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2" name="Line 77">
            <a:extLst>
              <a:ext uri="{FF2B5EF4-FFF2-40B4-BE49-F238E27FC236}">
                <a16:creationId xmlns:a16="http://schemas.microsoft.com/office/drawing/2014/main" id="{F241CDF3-E21B-4B9F-8342-1481FCAF840B}"/>
              </a:ext>
            </a:extLst>
          </p:cNvPr>
          <p:cNvSpPr>
            <a:spLocks noChangeShapeType="1"/>
          </p:cNvSpPr>
          <p:nvPr/>
        </p:nvSpPr>
        <p:spPr bwMode="auto">
          <a:xfrm>
            <a:off x="5094387" y="3478114"/>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3" name="Line 78">
            <a:extLst>
              <a:ext uri="{FF2B5EF4-FFF2-40B4-BE49-F238E27FC236}">
                <a16:creationId xmlns:a16="http://schemas.microsoft.com/office/drawing/2014/main" id="{1877230B-A272-4854-838C-A30736976F3B}"/>
              </a:ext>
            </a:extLst>
          </p:cNvPr>
          <p:cNvSpPr>
            <a:spLocks noChangeShapeType="1"/>
          </p:cNvSpPr>
          <p:nvPr/>
        </p:nvSpPr>
        <p:spPr bwMode="auto">
          <a:xfrm>
            <a:off x="5521523" y="3478114"/>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4" name="Line 79">
            <a:extLst>
              <a:ext uri="{FF2B5EF4-FFF2-40B4-BE49-F238E27FC236}">
                <a16:creationId xmlns:a16="http://schemas.microsoft.com/office/drawing/2014/main" id="{B7B0F4DD-D618-4CD4-82EE-BC5D49CC0C8D}"/>
              </a:ext>
            </a:extLst>
          </p:cNvPr>
          <p:cNvSpPr>
            <a:spLocks noChangeShapeType="1"/>
          </p:cNvSpPr>
          <p:nvPr/>
        </p:nvSpPr>
        <p:spPr bwMode="auto">
          <a:xfrm flipV="1">
            <a:off x="4881563" y="370582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5" name="Line 80">
            <a:extLst>
              <a:ext uri="{FF2B5EF4-FFF2-40B4-BE49-F238E27FC236}">
                <a16:creationId xmlns:a16="http://schemas.microsoft.com/office/drawing/2014/main" id="{AD8B844A-3035-4B91-A30E-8E2C5717A845}"/>
              </a:ext>
            </a:extLst>
          </p:cNvPr>
          <p:cNvSpPr>
            <a:spLocks noChangeShapeType="1"/>
          </p:cNvSpPr>
          <p:nvPr/>
        </p:nvSpPr>
        <p:spPr bwMode="auto">
          <a:xfrm>
            <a:off x="5094387" y="3478114"/>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696" name="Line 81">
            <a:extLst>
              <a:ext uri="{FF2B5EF4-FFF2-40B4-BE49-F238E27FC236}">
                <a16:creationId xmlns:a16="http://schemas.microsoft.com/office/drawing/2014/main" id="{CF01F40C-4DD9-4CA9-B48E-FD6C3321FC64}"/>
              </a:ext>
            </a:extLst>
          </p:cNvPr>
          <p:cNvSpPr>
            <a:spLocks noChangeShapeType="1"/>
          </p:cNvSpPr>
          <p:nvPr/>
        </p:nvSpPr>
        <p:spPr bwMode="auto">
          <a:xfrm>
            <a:off x="5094387" y="3796606"/>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697" name="Group 82">
            <a:extLst>
              <a:ext uri="{FF2B5EF4-FFF2-40B4-BE49-F238E27FC236}">
                <a16:creationId xmlns:a16="http://schemas.microsoft.com/office/drawing/2014/main" id="{84394FBD-173E-4062-B2D8-E039A97DEA18}"/>
              </a:ext>
            </a:extLst>
          </p:cNvPr>
          <p:cNvGrpSpPr>
            <a:grpSpLocks/>
          </p:cNvGrpSpPr>
          <p:nvPr/>
        </p:nvGrpSpPr>
        <p:grpSpPr bwMode="auto">
          <a:xfrm>
            <a:off x="6503790" y="3429000"/>
            <a:ext cx="2475012" cy="1479352"/>
            <a:chOff x="3384" y="2496"/>
            <a:chExt cx="1663" cy="932"/>
          </a:xfrm>
        </p:grpSpPr>
        <p:sp>
          <p:nvSpPr>
            <p:cNvPr id="26712" name="Line 83">
              <a:extLst>
                <a:ext uri="{FF2B5EF4-FFF2-40B4-BE49-F238E27FC236}">
                  <a16:creationId xmlns:a16="http://schemas.microsoft.com/office/drawing/2014/main" id="{B769D003-C8C0-4727-9803-EA4C746AB043}"/>
                </a:ext>
              </a:extLst>
            </p:cNvPr>
            <p:cNvSpPr>
              <a:spLocks noChangeShapeType="1"/>
            </p:cNvSpPr>
            <p:nvPr/>
          </p:nvSpPr>
          <p:spPr bwMode="auto">
            <a:xfrm flipH="1" flipV="1">
              <a:off x="3900" y="3114"/>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3" name="Line 84">
              <a:extLst>
                <a:ext uri="{FF2B5EF4-FFF2-40B4-BE49-F238E27FC236}">
                  <a16:creationId xmlns:a16="http://schemas.microsoft.com/office/drawing/2014/main" id="{320D9114-02A9-4AE0-B167-369BD95C55D9}"/>
                </a:ext>
              </a:extLst>
            </p:cNvPr>
            <p:cNvSpPr>
              <a:spLocks noChangeShapeType="1"/>
            </p:cNvSpPr>
            <p:nvPr/>
          </p:nvSpPr>
          <p:spPr bwMode="auto">
            <a:xfrm flipV="1">
              <a:off x="4044" y="3114"/>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4" name="Line 85">
              <a:extLst>
                <a:ext uri="{FF2B5EF4-FFF2-40B4-BE49-F238E27FC236}">
                  <a16:creationId xmlns:a16="http://schemas.microsoft.com/office/drawing/2014/main" id="{2BF8CF50-02C5-42E1-B53C-668161F0F763}"/>
                </a:ext>
              </a:extLst>
            </p:cNvPr>
            <p:cNvSpPr>
              <a:spLocks noChangeShapeType="1"/>
            </p:cNvSpPr>
            <p:nvPr/>
          </p:nvSpPr>
          <p:spPr bwMode="auto">
            <a:xfrm flipV="1">
              <a:off x="3900" y="2885"/>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5" name="Line 86">
              <a:extLst>
                <a:ext uri="{FF2B5EF4-FFF2-40B4-BE49-F238E27FC236}">
                  <a16:creationId xmlns:a16="http://schemas.microsoft.com/office/drawing/2014/main" id="{801BFC12-9CE9-4758-B5F8-D2B142383F21}"/>
                </a:ext>
              </a:extLst>
            </p:cNvPr>
            <p:cNvSpPr>
              <a:spLocks noChangeShapeType="1"/>
            </p:cNvSpPr>
            <p:nvPr/>
          </p:nvSpPr>
          <p:spPr bwMode="auto">
            <a:xfrm flipH="1" flipV="1">
              <a:off x="4044" y="28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6" name="Line 87">
              <a:extLst>
                <a:ext uri="{FF2B5EF4-FFF2-40B4-BE49-F238E27FC236}">
                  <a16:creationId xmlns:a16="http://schemas.microsoft.com/office/drawing/2014/main" id="{782724CD-C6EB-4C81-9E23-FF7752FA226A}"/>
                </a:ext>
              </a:extLst>
            </p:cNvPr>
            <p:cNvSpPr>
              <a:spLocks noChangeShapeType="1"/>
            </p:cNvSpPr>
            <p:nvPr/>
          </p:nvSpPr>
          <p:spPr bwMode="auto">
            <a:xfrm>
              <a:off x="3900" y="297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7" name="Line 88">
              <a:extLst>
                <a:ext uri="{FF2B5EF4-FFF2-40B4-BE49-F238E27FC236}">
                  <a16:creationId xmlns:a16="http://schemas.microsoft.com/office/drawing/2014/main" id="{15596673-E92F-4E8F-821F-2FC0DD151037}"/>
                </a:ext>
              </a:extLst>
            </p:cNvPr>
            <p:cNvSpPr>
              <a:spLocks noChangeShapeType="1"/>
            </p:cNvSpPr>
            <p:nvPr/>
          </p:nvSpPr>
          <p:spPr bwMode="auto">
            <a:xfrm>
              <a:off x="4187" y="297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8" name="Line 89">
              <a:extLst>
                <a:ext uri="{FF2B5EF4-FFF2-40B4-BE49-F238E27FC236}">
                  <a16:creationId xmlns:a16="http://schemas.microsoft.com/office/drawing/2014/main" id="{BA1953D4-7570-4E32-955C-8ED2AA851ED8}"/>
                </a:ext>
              </a:extLst>
            </p:cNvPr>
            <p:cNvSpPr>
              <a:spLocks noChangeShapeType="1"/>
            </p:cNvSpPr>
            <p:nvPr/>
          </p:nvSpPr>
          <p:spPr bwMode="auto">
            <a:xfrm flipH="1" flipV="1">
              <a:off x="3757" y="3342"/>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19" name="Line 90">
              <a:extLst>
                <a:ext uri="{FF2B5EF4-FFF2-40B4-BE49-F238E27FC236}">
                  <a16:creationId xmlns:a16="http://schemas.microsoft.com/office/drawing/2014/main" id="{AC7A8286-6CEB-4782-9599-DBF098EF1DAA}"/>
                </a:ext>
              </a:extLst>
            </p:cNvPr>
            <p:cNvSpPr>
              <a:spLocks noChangeShapeType="1"/>
            </p:cNvSpPr>
            <p:nvPr/>
          </p:nvSpPr>
          <p:spPr bwMode="auto">
            <a:xfrm flipV="1">
              <a:off x="3900" y="3342"/>
              <a:ext cx="144"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0" name="Line 91">
              <a:extLst>
                <a:ext uri="{FF2B5EF4-FFF2-40B4-BE49-F238E27FC236}">
                  <a16:creationId xmlns:a16="http://schemas.microsoft.com/office/drawing/2014/main" id="{1E20B963-7D9E-4AD4-AB0C-E4C5D6542BA0}"/>
                </a:ext>
              </a:extLst>
            </p:cNvPr>
            <p:cNvSpPr>
              <a:spLocks noChangeShapeType="1"/>
            </p:cNvSpPr>
            <p:nvPr/>
          </p:nvSpPr>
          <p:spPr bwMode="auto">
            <a:xfrm flipV="1">
              <a:off x="3757" y="3114"/>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1" name="Line 92">
              <a:extLst>
                <a:ext uri="{FF2B5EF4-FFF2-40B4-BE49-F238E27FC236}">
                  <a16:creationId xmlns:a16="http://schemas.microsoft.com/office/drawing/2014/main" id="{982BE20D-831C-4ABF-8E2D-3133840A4A74}"/>
                </a:ext>
              </a:extLst>
            </p:cNvPr>
            <p:cNvSpPr>
              <a:spLocks noChangeShapeType="1"/>
            </p:cNvSpPr>
            <p:nvPr/>
          </p:nvSpPr>
          <p:spPr bwMode="auto">
            <a:xfrm flipH="1" flipV="1">
              <a:off x="3900" y="3114"/>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2" name="Line 93">
              <a:extLst>
                <a:ext uri="{FF2B5EF4-FFF2-40B4-BE49-F238E27FC236}">
                  <a16:creationId xmlns:a16="http://schemas.microsoft.com/office/drawing/2014/main" id="{46D996B4-7D30-4CD5-B477-323F4C9E89AA}"/>
                </a:ext>
              </a:extLst>
            </p:cNvPr>
            <p:cNvSpPr>
              <a:spLocks noChangeShapeType="1"/>
            </p:cNvSpPr>
            <p:nvPr/>
          </p:nvSpPr>
          <p:spPr bwMode="auto">
            <a:xfrm>
              <a:off x="3757"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3" name="Line 94">
              <a:extLst>
                <a:ext uri="{FF2B5EF4-FFF2-40B4-BE49-F238E27FC236}">
                  <a16:creationId xmlns:a16="http://schemas.microsoft.com/office/drawing/2014/main" id="{2D65F834-4986-43C0-80CA-3F1AF86A5C8D}"/>
                </a:ext>
              </a:extLst>
            </p:cNvPr>
            <p:cNvSpPr>
              <a:spLocks noChangeShapeType="1"/>
            </p:cNvSpPr>
            <p:nvPr/>
          </p:nvSpPr>
          <p:spPr bwMode="auto">
            <a:xfrm>
              <a:off x="4044"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4" name="Line 95">
              <a:extLst>
                <a:ext uri="{FF2B5EF4-FFF2-40B4-BE49-F238E27FC236}">
                  <a16:creationId xmlns:a16="http://schemas.microsoft.com/office/drawing/2014/main" id="{C6C1D4B3-9703-48F3-9586-B9A1C80684B4}"/>
                </a:ext>
              </a:extLst>
            </p:cNvPr>
            <p:cNvSpPr>
              <a:spLocks noChangeShapeType="1"/>
            </p:cNvSpPr>
            <p:nvPr/>
          </p:nvSpPr>
          <p:spPr bwMode="auto">
            <a:xfrm flipH="1" flipV="1">
              <a:off x="3470" y="3342"/>
              <a:ext cx="144"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5" name="Line 96">
              <a:extLst>
                <a:ext uri="{FF2B5EF4-FFF2-40B4-BE49-F238E27FC236}">
                  <a16:creationId xmlns:a16="http://schemas.microsoft.com/office/drawing/2014/main" id="{BD2629F8-90A9-46E3-8DEB-719B8905FBEF}"/>
                </a:ext>
              </a:extLst>
            </p:cNvPr>
            <p:cNvSpPr>
              <a:spLocks noChangeShapeType="1"/>
            </p:cNvSpPr>
            <p:nvPr/>
          </p:nvSpPr>
          <p:spPr bwMode="auto">
            <a:xfrm flipV="1">
              <a:off x="3614" y="3342"/>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6" name="Line 97">
              <a:extLst>
                <a:ext uri="{FF2B5EF4-FFF2-40B4-BE49-F238E27FC236}">
                  <a16:creationId xmlns:a16="http://schemas.microsoft.com/office/drawing/2014/main" id="{64122F2F-9093-4BF0-B9D8-986BDB7F0115}"/>
                </a:ext>
              </a:extLst>
            </p:cNvPr>
            <p:cNvSpPr>
              <a:spLocks noChangeShapeType="1"/>
            </p:cNvSpPr>
            <p:nvPr/>
          </p:nvSpPr>
          <p:spPr bwMode="auto">
            <a:xfrm flipV="1">
              <a:off x="3470" y="3114"/>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7" name="Line 98">
              <a:extLst>
                <a:ext uri="{FF2B5EF4-FFF2-40B4-BE49-F238E27FC236}">
                  <a16:creationId xmlns:a16="http://schemas.microsoft.com/office/drawing/2014/main" id="{DA86AB98-DB48-4C3E-A7B2-5508C25BEA15}"/>
                </a:ext>
              </a:extLst>
            </p:cNvPr>
            <p:cNvSpPr>
              <a:spLocks noChangeShapeType="1"/>
            </p:cNvSpPr>
            <p:nvPr/>
          </p:nvSpPr>
          <p:spPr bwMode="auto">
            <a:xfrm flipH="1" flipV="1">
              <a:off x="3599" y="3114"/>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8" name="Line 99">
              <a:extLst>
                <a:ext uri="{FF2B5EF4-FFF2-40B4-BE49-F238E27FC236}">
                  <a16:creationId xmlns:a16="http://schemas.microsoft.com/office/drawing/2014/main" id="{D6FDD19C-63E8-43C5-AAFD-10D161A1B61A}"/>
                </a:ext>
              </a:extLst>
            </p:cNvPr>
            <p:cNvSpPr>
              <a:spLocks noChangeShapeType="1"/>
            </p:cNvSpPr>
            <p:nvPr/>
          </p:nvSpPr>
          <p:spPr bwMode="auto">
            <a:xfrm>
              <a:off x="3470"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29" name="Line 100">
              <a:extLst>
                <a:ext uri="{FF2B5EF4-FFF2-40B4-BE49-F238E27FC236}">
                  <a16:creationId xmlns:a16="http://schemas.microsoft.com/office/drawing/2014/main" id="{AE346965-32B9-43D2-A6BD-F21B7912874E}"/>
                </a:ext>
              </a:extLst>
            </p:cNvPr>
            <p:cNvSpPr>
              <a:spLocks noChangeShapeType="1"/>
            </p:cNvSpPr>
            <p:nvPr/>
          </p:nvSpPr>
          <p:spPr bwMode="auto">
            <a:xfrm>
              <a:off x="3757" y="3199"/>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0" name="Line 101">
              <a:extLst>
                <a:ext uri="{FF2B5EF4-FFF2-40B4-BE49-F238E27FC236}">
                  <a16:creationId xmlns:a16="http://schemas.microsoft.com/office/drawing/2014/main" id="{FDEBE44C-2453-4961-A948-B2FBC37CEBF0}"/>
                </a:ext>
              </a:extLst>
            </p:cNvPr>
            <p:cNvSpPr>
              <a:spLocks noChangeShapeType="1"/>
            </p:cNvSpPr>
            <p:nvPr/>
          </p:nvSpPr>
          <p:spPr bwMode="auto">
            <a:xfrm flipV="1">
              <a:off x="4187" y="2885"/>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1" name="Line 102">
              <a:extLst>
                <a:ext uri="{FF2B5EF4-FFF2-40B4-BE49-F238E27FC236}">
                  <a16:creationId xmlns:a16="http://schemas.microsoft.com/office/drawing/2014/main" id="{C31D48F8-1D73-43EF-9A94-736B8E263639}"/>
                </a:ext>
              </a:extLst>
            </p:cNvPr>
            <p:cNvSpPr>
              <a:spLocks noChangeShapeType="1"/>
            </p:cNvSpPr>
            <p:nvPr/>
          </p:nvSpPr>
          <p:spPr bwMode="auto">
            <a:xfrm flipH="1" flipV="1">
              <a:off x="4330" y="2885"/>
              <a:ext cx="143"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2" name="Line 103">
              <a:extLst>
                <a:ext uri="{FF2B5EF4-FFF2-40B4-BE49-F238E27FC236}">
                  <a16:creationId xmlns:a16="http://schemas.microsoft.com/office/drawing/2014/main" id="{786463A4-4ACD-4E06-BB72-73800F6EDC0E}"/>
                </a:ext>
              </a:extLst>
            </p:cNvPr>
            <p:cNvSpPr>
              <a:spLocks noChangeShapeType="1"/>
            </p:cNvSpPr>
            <p:nvPr/>
          </p:nvSpPr>
          <p:spPr bwMode="auto">
            <a:xfrm>
              <a:off x="4187" y="2971"/>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3" name="Line 104">
              <a:extLst>
                <a:ext uri="{FF2B5EF4-FFF2-40B4-BE49-F238E27FC236}">
                  <a16:creationId xmlns:a16="http://schemas.microsoft.com/office/drawing/2014/main" id="{2D8E8C23-6FA2-4048-BDEF-DE55BD1BA21E}"/>
                </a:ext>
              </a:extLst>
            </p:cNvPr>
            <p:cNvSpPr>
              <a:spLocks noChangeShapeType="1"/>
            </p:cNvSpPr>
            <p:nvPr/>
          </p:nvSpPr>
          <p:spPr bwMode="auto">
            <a:xfrm>
              <a:off x="4473" y="2971"/>
              <a:ext cx="0" cy="1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4" name="Line 105">
              <a:extLst>
                <a:ext uri="{FF2B5EF4-FFF2-40B4-BE49-F238E27FC236}">
                  <a16:creationId xmlns:a16="http://schemas.microsoft.com/office/drawing/2014/main" id="{5163AAF2-880D-4BC1-8B15-1CB307016C3F}"/>
                </a:ext>
              </a:extLst>
            </p:cNvPr>
            <p:cNvSpPr>
              <a:spLocks noChangeShapeType="1"/>
            </p:cNvSpPr>
            <p:nvPr/>
          </p:nvSpPr>
          <p:spPr bwMode="auto">
            <a:xfrm>
              <a:off x="4187" y="3114"/>
              <a:ext cx="2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5" name="Line 106">
              <a:extLst>
                <a:ext uri="{FF2B5EF4-FFF2-40B4-BE49-F238E27FC236}">
                  <a16:creationId xmlns:a16="http://schemas.microsoft.com/office/drawing/2014/main" id="{D3C29C9C-E6EC-43C8-8196-84B760564952}"/>
                </a:ext>
              </a:extLst>
            </p:cNvPr>
            <p:cNvSpPr>
              <a:spLocks noChangeShapeType="1"/>
            </p:cNvSpPr>
            <p:nvPr/>
          </p:nvSpPr>
          <p:spPr bwMode="auto">
            <a:xfrm>
              <a:off x="3757" y="3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6" name="Line 107">
              <a:extLst>
                <a:ext uri="{FF2B5EF4-FFF2-40B4-BE49-F238E27FC236}">
                  <a16:creationId xmlns:a16="http://schemas.microsoft.com/office/drawing/2014/main" id="{E44C660C-497B-43D3-AB65-BAE5CF8C2E0B}"/>
                </a:ext>
              </a:extLst>
            </p:cNvPr>
            <p:cNvSpPr>
              <a:spLocks noChangeShapeType="1"/>
            </p:cNvSpPr>
            <p:nvPr/>
          </p:nvSpPr>
          <p:spPr bwMode="auto">
            <a:xfrm flipV="1">
              <a:off x="3757" y="3114"/>
              <a:ext cx="0"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7" name="Line 108">
              <a:extLst>
                <a:ext uri="{FF2B5EF4-FFF2-40B4-BE49-F238E27FC236}">
                  <a16:creationId xmlns:a16="http://schemas.microsoft.com/office/drawing/2014/main" id="{E44B8CB8-BA26-47AB-8452-CFD50AC12B4F}"/>
                </a:ext>
              </a:extLst>
            </p:cNvPr>
            <p:cNvSpPr>
              <a:spLocks noChangeShapeType="1"/>
            </p:cNvSpPr>
            <p:nvPr/>
          </p:nvSpPr>
          <p:spPr bwMode="auto">
            <a:xfrm flipV="1">
              <a:off x="4187" y="2885"/>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8" name="Line 109">
              <a:extLst>
                <a:ext uri="{FF2B5EF4-FFF2-40B4-BE49-F238E27FC236}">
                  <a16:creationId xmlns:a16="http://schemas.microsoft.com/office/drawing/2014/main" id="{43F01D71-72EC-406E-8378-B373B2284715}"/>
                </a:ext>
              </a:extLst>
            </p:cNvPr>
            <p:cNvSpPr>
              <a:spLocks noChangeShapeType="1"/>
            </p:cNvSpPr>
            <p:nvPr/>
          </p:nvSpPr>
          <p:spPr bwMode="auto">
            <a:xfrm flipV="1">
              <a:off x="4330"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39" name="Line 110">
              <a:extLst>
                <a:ext uri="{FF2B5EF4-FFF2-40B4-BE49-F238E27FC236}">
                  <a16:creationId xmlns:a16="http://schemas.microsoft.com/office/drawing/2014/main" id="{79A2FDFF-0156-4BA1-AD66-0C220F14DBD7}"/>
                </a:ext>
              </a:extLst>
            </p:cNvPr>
            <p:cNvSpPr>
              <a:spLocks noChangeShapeType="1"/>
            </p:cNvSpPr>
            <p:nvPr/>
          </p:nvSpPr>
          <p:spPr bwMode="auto">
            <a:xfrm flipH="1" flipV="1">
              <a:off x="4473" y="2685"/>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0" name="Line 111">
              <a:extLst>
                <a:ext uri="{FF2B5EF4-FFF2-40B4-BE49-F238E27FC236}">
                  <a16:creationId xmlns:a16="http://schemas.microsoft.com/office/drawing/2014/main" id="{4E86E03C-D739-4BB3-8D93-75F5E470E193}"/>
                </a:ext>
              </a:extLst>
            </p:cNvPr>
            <p:cNvSpPr>
              <a:spLocks noChangeShapeType="1"/>
            </p:cNvSpPr>
            <p:nvPr/>
          </p:nvSpPr>
          <p:spPr bwMode="auto">
            <a:xfrm flipV="1">
              <a:off x="4617"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1" name="Line 112">
              <a:extLst>
                <a:ext uri="{FF2B5EF4-FFF2-40B4-BE49-F238E27FC236}">
                  <a16:creationId xmlns:a16="http://schemas.microsoft.com/office/drawing/2014/main" id="{F107E5B2-1318-43B3-AC30-D7A2319B7F9A}"/>
                </a:ext>
              </a:extLst>
            </p:cNvPr>
            <p:cNvSpPr>
              <a:spLocks noChangeShapeType="1"/>
            </p:cNvSpPr>
            <p:nvPr/>
          </p:nvSpPr>
          <p:spPr bwMode="auto">
            <a:xfrm flipH="1" flipV="1">
              <a:off x="4760" y="2685"/>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2" name="Line 113">
              <a:extLst>
                <a:ext uri="{FF2B5EF4-FFF2-40B4-BE49-F238E27FC236}">
                  <a16:creationId xmlns:a16="http://schemas.microsoft.com/office/drawing/2014/main" id="{3D956A94-71E0-48FB-98F6-C5886F3CDD8C}"/>
                </a:ext>
              </a:extLst>
            </p:cNvPr>
            <p:cNvSpPr>
              <a:spLocks noChangeShapeType="1"/>
            </p:cNvSpPr>
            <p:nvPr/>
          </p:nvSpPr>
          <p:spPr bwMode="auto">
            <a:xfrm flipV="1">
              <a:off x="4330" y="2770"/>
              <a:ext cx="0" cy="1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3" name="Line 114">
              <a:extLst>
                <a:ext uri="{FF2B5EF4-FFF2-40B4-BE49-F238E27FC236}">
                  <a16:creationId xmlns:a16="http://schemas.microsoft.com/office/drawing/2014/main" id="{D690FF2D-60A4-40A9-BE26-8F206FE0C264}"/>
                </a:ext>
              </a:extLst>
            </p:cNvPr>
            <p:cNvSpPr>
              <a:spLocks noChangeShapeType="1"/>
            </p:cNvSpPr>
            <p:nvPr/>
          </p:nvSpPr>
          <p:spPr bwMode="auto">
            <a:xfrm flipH="1" flipV="1">
              <a:off x="4187"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4" name="Line 115">
              <a:extLst>
                <a:ext uri="{FF2B5EF4-FFF2-40B4-BE49-F238E27FC236}">
                  <a16:creationId xmlns:a16="http://schemas.microsoft.com/office/drawing/2014/main" id="{0A1B6E1B-26FA-42FF-A2FA-2B9DBF34B7F6}"/>
                </a:ext>
              </a:extLst>
            </p:cNvPr>
            <p:cNvSpPr>
              <a:spLocks noChangeShapeType="1"/>
            </p:cNvSpPr>
            <p:nvPr/>
          </p:nvSpPr>
          <p:spPr bwMode="auto">
            <a:xfrm flipV="1">
              <a:off x="4904" y="2685"/>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5" name="Line 116">
              <a:extLst>
                <a:ext uri="{FF2B5EF4-FFF2-40B4-BE49-F238E27FC236}">
                  <a16:creationId xmlns:a16="http://schemas.microsoft.com/office/drawing/2014/main" id="{C3CEE382-0014-43E0-AF5A-B2D0DD81B164}"/>
                </a:ext>
              </a:extLst>
            </p:cNvPr>
            <p:cNvSpPr>
              <a:spLocks noChangeShapeType="1"/>
            </p:cNvSpPr>
            <p:nvPr/>
          </p:nvSpPr>
          <p:spPr bwMode="auto">
            <a:xfrm flipV="1">
              <a:off x="4896" y="2770"/>
              <a:ext cx="8" cy="1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6" name="Line 117">
              <a:extLst>
                <a:ext uri="{FF2B5EF4-FFF2-40B4-BE49-F238E27FC236}">
                  <a16:creationId xmlns:a16="http://schemas.microsoft.com/office/drawing/2014/main" id="{2670F593-9BE4-432E-918B-50B5BB5D1965}"/>
                </a:ext>
              </a:extLst>
            </p:cNvPr>
            <p:cNvSpPr>
              <a:spLocks noChangeShapeType="1"/>
            </p:cNvSpPr>
            <p:nvPr/>
          </p:nvSpPr>
          <p:spPr bwMode="auto">
            <a:xfrm flipV="1">
              <a:off x="4754" y="2570"/>
              <a:ext cx="0" cy="1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47" name="Line 118">
              <a:extLst>
                <a:ext uri="{FF2B5EF4-FFF2-40B4-BE49-F238E27FC236}">
                  <a16:creationId xmlns:a16="http://schemas.microsoft.com/office/drawing/2014/main" id="{F971850A-320B-49A3-90CF-BA668A898A3D}"/>
                </a:ext>
              </a:extLst>
            </p:cNvPr>
            <p:cNvSpPr>
              <a:spLocks noChangeShapeType="1"/>
            </p:cNvSpPr>
            <p:nvPr/>
          </p:nvSpPr>
          <p:spPr bwMode="auto">
            <a:xfrm flipV="1">
              <a:off x="4755" y="2496"/>
              <a:ext cx="114" cy="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sz="2250"/>
            </a:p>
          </p:txBody>
        </p:sp>
        <p:sp>
          <p:nvSpPr>
            <p:cNvPr id="26748" name="Line 119">
              <a:extLst>
                <a:ext uri="{FF2B5EF4-FFF2-40B4-BE49-F238E27FC236}">
                  <a16:creationId xmlns:a16="http://schemas.microsoft.com/office/drawing/2014/main" id="{B370884D-7A44-4160-AC04-18E5A29AEB1F}"/>
                </a:ext>
              </a:extLst>
            </p:cNvPr>
            <p:cNvSpPr>
              <a:spLocks noChangeShapeType="1"/>
            </p:cNvSpPr>
            <p:nvPr/>
          </p:nvSpPr>
          <p:spPr bwMode="auto">
            <a:xfrm flipV="1">
              <a:off x="3384" y="3339"/>
              <a:ext cx="97"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sp>
        <p:nvSpPr>
          <p:cNvPr id="26698" name="Text Box 120">
            <a:extLst>
              <a:ext uri="{FF2B5EF4-FFF2-40B4-BE49-F238E27FC236}">
                <a16:creationId xmlns:a16="http://schemas.microsoft.com/office/drawing/2014/main" id="{2FF002A9-03A9-4787-8AB2-D92B2DE925A8}"/>
              </a:ext>
            </a:extLst>
          </p:cNvPr>
          <p:cNvSpPr txBox="1">
            <a:spLocks noChangeArrowheads="1"/>
          </p:cNvSpPr>
          <p:nvPr/>
        </p:nvSpPr>
        <p:spPr bwMode="auto">
          <a:xfrm>
            <a:off x="5932290" y="4342805"/>
            <a:ext cx="572258"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88" dirty="0">
                <a:latin typeface="Calibri Light" panose="020F0302020204030204" pitchFamily="34" charset="0"/>
              </a:rPr>
              <a:t>     </a:t>
            </a:r>
            <a:r>
              <a:rPr lang="en-US" altLang="cs-CZ" sz="1500" dirty="0">
                <a:latin typeface="Calibri Light" panose="020F0302020204030204" pitchFamily="34" charset="0"/>
              </a:rPr>
              <a:t>O </a:t>
            </a:r>
          </a:p>
          <a:p>
            <a:pPr eaLnBrk="1" hangingPunct="1"/>
            <a:endParaRPr lang="en-US" altLang="cs-CZ" sz="1500" dirty="0">
              <a:latin typeface="Calibri Light" panose="020F0302020204030204" pitchFamily="34" charset="0"/>
            </a:endParaRPr>
          </a:p>
          <a:p>
            <a:pPr eaLnBrk="1" hangingPunct="1"/>
            <a:r>
              <a:rPr lang="en-US" altLang="cs-CZ" sz="188" dirty="0">
                <a:latin typeface="Calibri Light" panose="020F0302020204030204" pitchFamily="34" charset="0"/>
              </a:rPr>
              <a:t>     </a:t>
            </a:r>
            <a:r>
              <a:rPr lang="en-US" altLang="cs-CZ" sz="1500" dirty="0">
                <a:latin typeface="Calibri Light" panose="020F0302020204030204" pitchFamily="34" charset="0"/>
              </a:rPr>
              <a:t>C - O</a:t>
            </a:r>
          </a:p>
        </p:txBody>
      </p:sp>
      <p:grpSp>
        <p:nvGrpSpPr>
          <p:cNvPr id="26699" name="Group 121">
            <a:extLst>
              <a:ext uri="{FF2B5EF4-FFF2-40B4-BE49-F238E27FC236}">
                <a16:creationId xmlns:a16="http://schemas.microsoft.com/office/drawing/2014/main" id="{BF92FCE8-3746-4515-980B-A501DD65BBC8}"/>
              </a:ext>
            </a:extLst>
          </p:cNvPr>
          <p:cNvGrpSpPr>
            <a:grpSpLocks/>
          </p:cNvGrpSpPr>
          <p:nvPr/>
        </p:nvGrpSpPr>
        <p:grpSpPr bwMode="auto">
          <a:xfrm>
            <a:off x="4932164" y="4647903"/>
            <a:ext cx="1214438" cy="440531"/>
            <a:chOff x="2112" y="2919"/>
            <a:chExt cx="816" cy="277"/>
          </a:xfrm>
        </p:grpSpPr>
        <p:grpSp>
          <p:nvGrpSpPr>
            <p:cNvPr id="26703" name="Group 122">
              <a:extLst>
                <a:ext uri="{FF2B5EF4-FFF2-40B4-BE49-F238E27FC236}">
                  <a16:creationId xmlns:a16="http://schemas.microsoft.com/office/drawing/2014/main" id="{B6709AA8-897B-4030-9B02-52C4AF456F2B}"/>
                </a:ext>
              </a:extLst>
            </p:cNvPr>
            <p:cNvGrpSpPr>
              <a:grpSpLocks/>
            </p:cNvGrpSpPr>
            <p:nvPr/>
          </p:nvGrpSpPr>
          <p:grpSpPr bwMode="auto">
            <a:xfrm>
              <a:off x="2880" y="2919"/>
              <a:ext cx="48" cy="144"/>
              <a:chOff x="1008" y="3648"/>
              <a:chExt cx="48" cy="144"/>
            </a:xfrm>
          </p:grpSpPr>
          <p:sp>
            <p:nvSpPr>
              <p:cNvPr id="26710" name="Line 123">
                <a:extLst>
                  <a:ext uri="{FF2B5EF4-FFF2-40B4-BE49-F238E27FC236}">
                    <a16:creationId xmlns:a16="http://schemas.microsoft.com/office/drawing/2014/main" id="{34955E06-D979-4142-953E-953FFE18A905}"/>
                  </a:ext>
                </a:extLst>
              </p:cNvPr>
              <p:cNvSpPr>
                <a:spLocks noChangeShapeType="1"/>
              </p:cNvSpPr>
              <p:nvPr/>
            </p:nvSpPr>
            <p:spPr bwMode="auto">
              <a:xfrm>
                <a:off x="1008" y="364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26711" name="Line 124">
                <a:extLst>
                  <a:ext uri="{FF2B5EF4-FFF2-40B4-BE49-F238E27FC236}">
                    <a16:creationId xmlns:a16="http://schemas.microsoft.com/office/drawing/2014/main" id="{A285C7D1-E55D-45DC-886E-8F9640C3280A}"/>
                  </a:ext>
                </a:extLst>
              </p:cNvPr>
              <p:cNvSpPr>
                <a:spLocks noChangeShapeType="1"/>
              </p:cNvSpPr>
              <p:nvPr/>
            </p:nvSpPr>
            <p:spPr bwMode="auto">
              <a:xfrm>
                <a:off x="1056" y="3648"/>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26704" name="Line 125">
              <a:extLst>
                <a:ext uri="{FF2B5EF4-FFF2-40B4-BE49-F238E27FC236}">
                  <a16:creationId xmlns:a16="http://schemas.microsoft.com/office/drawing/2014/main" id="{15B016F5-B32C-4484-AFED-D64849F690D0}"/>
                </a:ext>
              </a:extLst>
            </p:cNvPr>
            <p:cNvSpPr>
              <a:spLocks noChangeShapeType="1"/>
            </p:cNvSpPr>
            <p:nvPr/>
          </p:nvSpPr>
          <p:spPr bwMode="auto">
            <a:xfrm flipV="1">
              <a:off x="2687" y="3111"/>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5" name="Line 126">
              <a:extLst>
                <a:ext uri="{FF2B5EF4-FFF2-40B4-BE49-F238E27FC236}">
                  <a16:creationId xmlns:a16="http://schemas.microsoft.com/office/drawing/2014/main" id="{C266EE0F-1B26-458D-B4EA-0EB5FC797687}"/>
                </a:ext>
              </a:extLst>
            </p:cNvPr>
            <p:cNvSpPr>
              <a:spLocks noChangeShapeType="1"/>
            </p:cNvSpPr>
            <p:nvPr/>
          </p:nvSpPr>
          <p:spPr bwMode="auto">
            <a:xfrm flipV="1">
              <a:off x="2400" y="3111"/>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6" name="Line 127">
              <a:extLst>
                <a:ext uri="{FF2B5EF4-FFF2-40B4-BE49-F238E27FC236}">
                  <a16:creationId xmlns:a16="http://schemas.microsoft.com/office/drawing/2014/main" id="{EBDEE155-F6AC-4A58-965B-FBDE86140BEE}"/>
                </a:ext>
              </a:extLst>
            </p:cNvPr>
            <p:cNvSpPr>
              <a:spLocks noChangeShapeType="1"/>
            </p:cNvSpPr>
            <p:nvPr/>
          </p:nvSpPr>
          <p:spPr bwMode="auto">
            <a:xfrm flipH="1" flipV="1">
              <a:off x="2544" y="3111"/>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nvGrpSpPr>
            <p:cNvPr id="26707" name="Group 128">
              <a:extLst>
                <a:ext uri="{FF2B5EF4-FFF2-40B4-BE49-F238E27FC236}">
                  <a16:creationId xmlns:a16="http://schemas.microsoft.com/office/drawing/2014/main" id="{B3090542-34E5-4549-88D1-66D540B81D44}"/>
                </a:ext>
              </a:extLst>
            </p:cNvPr>
            <p:cNvGrpSpPr>
              <a:grpSpLocks/>
            </p:cNvGrpSpPr>
            <p:nvPr/>
          </p:nvGrpSpPr>
          <p:grpSpPr bwMode="auto">
            <a:xfrm>
              <a:off x="2112" y="3111"/>
              <a:ext cx="287" cy="85"/>
              <a:chOff x="2592" y="3552"/>
              <a:chExt cx="287" cy="85"/>
            </a:xfrm>
          </p:grpSpPr>
          <p:sp>
            <p:nvSpPr>
              <p:cNvPr id="26708" name="Line 129">
                <a:extLst>
                  <a:ext uri="{FF2B5EF4-FFF2-40B4-BE49-F238E27FC236}">
                    <a16:creationId xmlns:a16="http://schemas.microsoft.com/office/drawing/2014/main" id="{39456016-F7F6-4E4C-B772-09F676094BDD}"/>
                  </a:ext>
                </a:extLst>
              </p:cNvPr>
              <p:cNvSpPr>
                <a:spLocks noChangeShapeType="1"/>
              </p:cNvSpPr>
              <p:nvPr/>
            </p:nvSpPr>
            <p:spPr bwMode="auto">
              <a:xfrm flipV="1">
                <a:off x="2592" y="3552"/>
                <a:ext cx="144"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9" name="Line 130">
                <a:extLst>
                  <a:ext uri="{FF2B5EF4-FFF2-40B4-BE49-F238E27FC236}">
                    <a16:creationId xmlns:a16="http://schemas.microsoft.com/office/drawing/2014/main" id="{B201175A-8D62-4E75-B716-3C777A8B41DA}"/>
                  </a:ext>
                </a:extLst>
              </p:cNvPr>
              <p:cNvSpPr>
                <a:spLocks noChangeShapeType="1"/>
              </p:cNvSpPr>
              <p:nvPr/>
            </p:nvSpPr>
            <p:spPr bwMode="auto">
              <a:xfrm flipH="1" flipV="1">
                <a:off x="2736" y="3552"/>
                <a:ext cx="143" cy="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grpSp>
      </p:grpSp>
      <p:sp>
        <p:nvSpPr>
          <p:cNvPr id="26700" name="Text Box 131">
            <a:extLst>
              <a:ext uri="{FF2B5EF4-FFF2-40B4-BE49-F238E27FC236}">
                <a16:creationId xmlns:a16="http://schemas.microsoft.com/office/drawing/2014/main" id="{3B9DE90A-3A82-46A1-8A05-487127383FCA}"/>
              </a:ext>
            </a:extLst>
          </p:cNvPr>
          <p:cNvSpPr txBox="1">
            <a:spLocks noChangeArrowheads="1"/>
          </p:cNvSpPr>
          <p:nvPr/>
        </p:nvSpPr>
        <p:spPr bwMode="auto">
          <a:xfrm>
            <a:off x="5060157" y="5354836"/>
            <a:ext cx="187357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Sitosterol Ester</a:t>
            </a:r>
            <a:endParaRPr lang="en-US" altLang="cs-CZ" sz="2250" dirty="0">
              <a:latin typeface="Univers" panose="020B0604020202020204" pitchFamily="34" charset="0"/>
            </a:endParaRPr>
          </a:p>
        </p:txBody>
      </p:sp>
      <p:sp>
        <p:nvSpPr>
          <p:cNvPr id="26701" name="Line 133">
            <a:extLst>
              <a:ext uri="{FF2B5EF4-FFF2-40B4-BE49-F238E27FC236}">
                <a16:creationId xmlns:a16="http://schemas.microsoft.com/office/drawing/2014/main" id="{AFF56B4E-DDA1-46BD-B7B7-B54C4F615CE8}"/>
              </a:ext>
            </a:extLst>
          </p:cNvPr>
          <p:cNvSpPr>
            <a:spLocks noChangeShapeType="1"/>
          </p:cNvSpPr>
          <p:nvPr/>
        </p:nvSpPr>
        <p:spPr bwMode="auto">
          <a:xfrm flipH="1" flipV="1">
            <a:off x="5113735" y="3661172"/>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26702" name="Line 134">
            <a:extLst>
              <a:ext uri="{FF2B5EF4-FFF2-40B4-BE49-F238E27FC236}">
                <a16:creationId xmlns:a16="http://schemas.microsoft.com/office/drawing/2014/main" id="{7603E399-FA6E-40FD-B78D-1B06C8B6125C}"/>
              </a:ext>
            </a:extLst>
          </p:cNvPr>
          <p:cNvSpPr>
            <a:spLocks noChangeShapeType="1"/>
          </p:cNvSpPr>
          <p:nvPr/>
        </p:nvSpPr>
        <p:spPr bwMode="auto">
          <a:xfrm flipH="1" flipV="1">
            <a:off x="7078266" y="4723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ide_10_build_1">
            <a:extLst>
              <a:ext uri="{FF2B5EF4-FFF2-40B4-BE49-F238E27FC236}">
                <a16:creationId xmlns:a16="http://schemas.microsoft.com/office/drawing/2014/main" id="{0865C90C-9EA3-4257-868A-2DE6BC35F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slide_10_build_2">
            <a:extLst>
              <a:ext uri="{FF2B5EF4-FFF2-40B4-BE49-F238E27FC236}">
                <a16:creationId xmlns:a16="http://schemas.microsoft.com/office/drawing/2014/main" id="{B4819142-23D2-471A-BA81-B7CF541CD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slide_10_build_3a">
            <a:extLst>
              <a:ext uri="{FF2B5EF4-FFF2-40B4-BE49-F238E27FC236}">
                <a16:creationId xmlns:a16="http://schemas.microsoft.com/office/drawing/2014/main" id="{1CC9E8F8-398E-46F9-8C12-8CF061E06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454" y="919758"/>
            <a:ext cx="6521648" cy="524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6">
            <a:extLst>
              <a:ext uri="{FF2B5EF4-FFF2-40B4-BE49-F238E27FC236}">
                <a16:creationId xmlns:a16="http://schemas.microsoft.com/office/drawing/2014/main" id="{DD22BEDC-0CB5-46F7-ACF5-765DBE80525B}"/>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28678" name="Text Box 7">
            <a:extLst>
              <a:ext uri="{FF2B5EF4-FFF2-40B4-BE49-F238E27FC236}">
                <a16:creationId xmlns:a16="http://schemas.microsoft.com/office/drawing/2014/main" id="{E4AE031D-5F48-47AC-B1B3-E8004E24FB26}"/>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28679" name="Text Box 8">
            <a:extLst>
              <a:ext uri="{FF2B5EF4-FFF2-40B4-BE49-F238E27FC236}">
                <a16:creationId xmlns:a16="http://schemas.microsoft.com/office/drawing/2014/main" id="{6238FAB9-458F-4EA2-99AB-B99A3E2C0FCB}"/>
              </a:ext>
            </a:extLst>
          </p:cNvPr>
          <p:cNvSpPr txBox="1">
            <a:spLocks noChangeArrowheads="1"/>
          </p:cNvSpPr>
          <p:nvPr/>
        </p:nvSpPr>
        <p:spPr bwMode="auto">
          <a:xfrm>
            <a:off x="5381626" y="1811239"/>
            <a:ext cx="132567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17,400 mg/day</a:t>
            </a:r>
          </a:p>
        </p:txBody>
      </p:sp>
      <p:sp>
        <p:nvSpPr>
          <p:cNvPr id="28680" name="Text Box 9">
            <a:extLst>
              <a:ext uri="{FF2B5EF4-FFF2-40B4-BE49-F238E27FC236}">
                <a16:creationId xmlns:a16="http://schemas.microsoft.com/office/drawing/2014/main" id="{2658F4D5-7394-443D-BAE3-292CDC4B8A87}"/>
              </a:ext>
            </a:extLst>
          </p:cNvPr>
          <p:cNvSpPr txBox="1">
            <a:spLocks noChangeArrowheads="1"/>
          </p:cNvSpPr>
          <p:nvPr/>
        </p:nvSpPr>
        <p:spPr bwMode="auto">
          <a:xfrm>
            <a:off x="6381750" y="2954239"/>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850 mg/day</a:t>
            </a:r>
          </a:p>
        </p:txBody>
      </p:sp>
      <p:sp>
        <p:nvSpPr>
          <p:cNvPr id="28682" name="Text Box 13">
            <a:extLst>
              <a:ext uri="{FF2B5EF4-FFF2-40B4-BE49-F238E27FC236}">
                <a16:creationId xmlns:a16="http://schemas.microsoft.com/office/drawing/2014/main" id="{47B1725D-D237-4D07-B127-4C4866E6293F}"/>
              </a:ext>
            </a:extLst>
          </p:cNvPr>
          <p:cNvSpPr txBox="1">
            <a:spLocks noChangeArrowheads="1"/>
          </p:cNvSpPr>
          <p:nvPr/>
        </p:nvSpPr>
        <p:spPr bwMode="auto">
          <a:xfrm>
            <a:off x="5438180" y="3165575"/>
            <a:ext cx="173175"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7902" name="Text Box 14">
            <a:extLst>
              <a:ext uri="{FF2B5EF4-FFF2-40B4-BE49-F238E27FC236}">
                <a16:creationId xmlns:a16="http://schemas.microsoft.com/office/drawing/2014/main" id="{2C944121-A500-420E-B59B-70D50F25B3B0}"/>
              </a:ext>
            </a:extLst>
          </p:cNvPr>
          <p:cNvSpPr txBox="1">
            <a:spLocks noChangeArrowheads="1"/>
          </p:cNvSpPr>
          <p:nvPr/>
        </p:nvSpPr>
        <p:spPr bwMode="auto">
          <a:xfrm>
            <a:off x="4938117" y="3277195"/>
            <a:ext cx="2444181" cy="779052"/>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err="1">
                <a:solidFill>
                  <a:schemeClr val="bg2"/>
                </a:solidFill>
                <a:latin typeface="Calibri Light" panose="020F0302020204030204" pitchFamily="34" charset="0"/>
              </a:rPr>
              <a:t>Zd</a:t>
            </a:r>
            <a:r>
              <a:rPr lang="en-US" altLang="cs-CZ" sz="2250" b="1" dirty="0">
                <a:solidFill>
                  <a:schemeClr val="bg2"/>
                </a:solidFill>
                <a:latin typeface="Calibri Light" panose="020F0302020204030204" pitchFamily="34" charset="0"/>
              </a:rPr>
              <a:t>e</a:t>
            </a:r>
            <a:r>
              <a:rPr lang="cs-CZ" altLang="cs-CZ" sz="2250" b="1" dirty="0">
                <a:solidFill>
                  <a:schemeClr val="bg2"/>
                </a:solidFill>
                <a:latin typeface="Calibri Light" panose="020F0302020204030204" pitchFamily="34" charset="0"/>
              </a:rPr>
              <a:t> s cholesterolem</a:t>
            </a:r>
          </a:p>
          <a:p>
            <a:pPr eaLnBrk="1" hangingPunct="1"/>
            <a:r>
              <a:rPr lang="cs-CZ" altLang="cs-CZ" sz="2250" b="1" dirty="0" err="1">
                <a:solidFill>
                  <a:schemeClr val="bg2"/>
                </a:solidFill>
                <a:latin typeface="Calibri Light" panose="020F0302020204030204" pitchFamily="34" charset="0"/>
              </a:rPr>
              <a:t>Kompetuje</a:t>
            </a:r>
            <a:r>
              <a:rPr lang="cs-CZ" altLang="cs-CZ" sz="2250" b="1" dirty="0">
                <a:solidFill>
                  <a:schemeClr val="bg2"/>
                </a:solidFill>
                <a:latin typeface="Calibri Light" panose="020F0302020204030204" pitchFamily="34" charset="0"/>
              </a:rPr>
              <a:t> </a:t>
            </a:r>
            <a:r>
              <a:rPr lang="cs-CZ" altLang="cs-CZ" sz="2250" b="1" dirty="0" err="1">
                <a:solidFill>
                  <a:schemeClr val="bg2"/>
                </a:solidFill>
                <a:latin typeface="Calibri Light" panose="020F0302020204030204" pitchFamily="34" charset="0"/>
              </a:rPr>
              <a:t>ezetinib</a:t>
            </a:r>
            <a:endParaRPr lang="en-US" altLang="cs-CZ" sz="2250" b="1" dirty="0">
              <a:solidFill>
                <a:schemeClr val="bg2"/>
              </a:solidFill>
              <a:latin typeface="Calibri Light" panose="020F0302020204030204" pitchFamily="34" charset="0"/>
            </a:endParaRPr>
          </a:p>
        </p:txBody>
      </p:sp>
      <p:sp>
        <p:nvSpPr>
          <p:cNvPr id="28684" name="Text Box 18">
            <a:extLst>
              <a:ext uri="{FF2B5EF4-FFF2-40B4-BE49-F238E27FC236}">
                <a16:creationId xmlns:a16="http://schemas.microsoft.com/office/drawing/2014/main" id="{FC903D03-C717-41FF-98EA-6617D7676191}"/>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28685" name="TextovéPole 13">
            <a:extLst>
              <a:ext uri="{FF2B5EF4-FFF2-40B4-BE49-F238E27FC236}">
                <a16:creationId xmlns:a16="http://schemas.microsoft.com/office/drawing/2014/main" id="{ACDC7908-CFA2-4CB8-9BB4-70BFC8C2E457}"/>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14" name="Rectangle 2">
            <a:extLst>
              <a:ext uri="{FF2B5EF4-FFF2-40B4-BE49-F238E27FC236}">
                <a16:creationId xmlns:a16="http://schemas.microsoft.com/office/drawing/2014/main" id="{B58B64A6-507D-4B7C-9CC7-52DA15C3ACF7}"/>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Effect transition="in" filter="dissolve">
                                      <p:cBhvr>
                                        <p:cTn id="7" dur="500"/>
                                        <p:tgtEl>
                                          <p:spTgt spid="37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7902"/>
                                        </p:tgtEl>
                                      </p:cBhvr>
                                    </p:animEffect>
                                    <p:set>
                                      <p:cBhvr>
                                        <p:cTn id="12" dur="1" fill="hold">
                                          <p:stCondLst>
                                            <p:cond delay="499"/>
                                          </p:stCondLst>
                                        </p:cTn>
                                        <p:tgtEl>
                                          <p:spTgt spid="379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2" grpId="0" animBg="1" autoUpdateAnimBg="0"/>
      <p:bldP spid="3790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ide_10_build_1">
            <a:extLst>
              <a:ext uri="{FF2B5EF4-FFF2-40B4-BE49-F238E27FC236}">
                <a16:creationId xmlns:a16="http://schemas.microsoft.com/office/drawing/2014/main" id="{628D414F-4B1E-4220-AB14-269051048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slide_10_build_2">
            <a:extLst>
              <a:ext uri="{FF2B5EF4-FFF2-40B4-BE49-F238E27FC236}">
                <a16:creationId xmlns:a16="http://schemas.microsoft.com/office/drawing/2014/main" id="{8A6AF6A7-1FE1-4412-9730-C7F0ED901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1966" y="913805"/>
            <a:ext cx="6521648" cy="5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slide_10_build_3a">
            <a:extLst>
              <a:ext uri="{FF2B5EF4-FFF2-40B4-BE49-F238E27FC236}">
                <a16:creationId xmlns:a16="http://schemas.microsoft.com/office/drawing/2014/main" id="{FAA9042D-D1D8-4693-BF30-280CC1CF84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454" y="919758"/>
            <a:ext cx="6521648" cy="524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slide_10_build_4a">
            <a:extLst>
              <a:ext uri="{FF2B5EF4-FFF2-40B4-BE49-F238E27FC236}">
                <a16:creationId xmlns:a16="http://schemas.microsoft.com/office/drawing/2014/main" id="{17ADB5AD-7754-43F2-A436-F715F56D3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1966" y="925711"/>
            <a:ext cx="6521648" cy="524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7">
            <a:extLst>
              <a:ext uri="{FF2B5EF4-FFF2-40B4-BE49-F238E27FC236}">
                <a16:creationId xmlns:a16="http://schemas.microsoft.com/office/drawing/2014/main" id="{2E8BFD0D-F6DD-4EE7-98DE-9B486CF2038C}"/>
              </a:ext>
            </a:extLst>
          </p:cNvPr>
          <p:cNvSpPr txBox="1">
            <a:spLocks noChangeArrowheads="1"/>
          </p:cNvSpPr>
          <p:nvPr/>
        </p:nvSpPr>
        <p:spPr bwMode="auto">
          <a:xfrm>
            <a:off x="3159622" y="1398985"/>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400 mg/day</a:t>
            </a:r>
          </a:p>
        </p:txBody>
      </p:sp>
      <p:sp>
        <p:nvSpPr>
          <p:cNvPr id="30727" name="Text Box 8">
            <a:extLst>
              <a:ext uri="{FF2B5EF4-FFF2-40B4-BE49-F238E27FC236}">
                <a16:creationId xmlns:a16="http://schemas.microsoft.com/office/drawing/2014/main" id="{B6C68C50-014D-4865-9DA2-B887FB0E85F6}"/>
              </a:ext>
            </a:extLst>
          </p:cNvPr>
          <p:cNvSpPr txBox="1">
            <a:spLocks noChangeArrowheads="1"/>
          </p:cNvSpPr>
          <p:nvPr/>
        </p:nvSpPr>
        <p:spPr bwMode="auto">
          <a:xfrm>
            <a:off x="4524375" y="973336"/>
            <a:ext cx="122949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1,300 mg/day</a:t>
            </a:r>
          </a:p>
        </p:txBody>
      </p:sp>
      <p:sp>
        <p:nvSpPr>
          <p:cNvPr id="30728" name="Text Box 9">
            <a:extLst>
              <a:ext uri="{FF2B5EF4-FFF2-40B4-BE49-F238E27FC236}">
                <a16:creationId xmlns:a16="http://schemas.microsoft.com/office/drawing/2014/main" id="{E77D51D9-9428-488A-998A-88DA95254CE2}"/>
              </a:ext>
            </a:extLst>
          </p:cNvPr>
          <p:cNvSpPr txBox="1">
            <a:spLocks noChangeArrowheads="1"/>
          </p:cNvSpPr>
          <p:nvPr/>
        </p:nvSpPr>
        <p:spPr bwMode="auto">
          <a:xfrm>
            <a:off x="5381626" y="1811239"/>
            <a:ext cx="1325670"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17,400 mg/day</a:t>
            </a:r>
          </a:p>
        </p:txBody>
      </p:sp>
      <p:sp>
        <p:nvSpPr>
          <p:cNvPr id="30729" name="Text Box 10">
            <a:extLst>
              <a:ext uri="{FF2B5EF4-FFF2-40B4-BE49-F238E27FC236}">
                <a16:creationId xmlns:a16="http://schemas.microsoft.com/office/drawing/2014/main" id="{98945A16-2127-4BDE-B6E8-006BE7B1768C}"/>
              </a:ext>
            </a:extLst>
          </p:cNvPr>
          <p:cNvSpPr txBox="1">
            <a:spLocks noChangeArrowheads="1"/>
          </p:cNvSpPr>
          <p:nvPr/>
        </p:nvSpPr>
        <p:spPr bwMode="auto">
          <a:xfrm>
            <a:off x="6381750" y="2954239"/>
            <a:ext cx="1085219" cy="31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a:latin typeface="Times" panose="02020603050405020304" pitchFamily="18" charset="0"/>
              </a:rPr>
              <a:t>850 mg/day</a:t>
            </a:r>
          </a:p>
        </p:txBody>
      </p:sp>
      <p:sp>
        <p:nvSpPr>
          <p:cNvPr id="38925" name="Text Box 13">
            <a:extLst>
              <a:ext uri="{FF2B5EF4-FFF2-40B4-BE49-F238E27FC236}">
                <a16:creationId xmlns:a16="http://schemas.microsoft.com/office/drawing/2014/main" id="{9DE83E05-7DFE-4613-A975-340ACB083082}"/>
              </a:ext>
            </a:extLst>
          </p:cNvPr>
          <p:cNvSpPr txBox="1">
            <a:spLocks noChangeArrowheads="1"/>
          </p:cNvSpPr>
          <p:nvPr/>
        </p:nvSpPr>
        <p:spPr bwMode="auto">
          <a:xfrm>
            <a:off x="4938117" y="4054079"/>
            <a:ext cx="2930916" cy="1125301"/>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err="1">
                <a:solidFill>
                  <a:schemeClr val="bg2"/>
                </a:solidFill>
                <a:latin typeface="Calibri Light" panose="020F0302020204030204" pitchFamily="34" charset="0"/>
              </a:rPr>
              <a:t>Defe</a:t>
            </a:r>
            <a:r>
              <a:rPr lang="cs-CZ" altLang="cs-CZ" sz="2250" b="1" dirty="0">
                <a:solidFill>
                  <a:schemeClr val="bg2"/>
                </a:solidFill>
                <a:latin typeface="Calibri Light" panose="020F0302020204030204" pitchFamily="34" charset="0"/>
              </a:rPr>
              <a:t>k</a:t>
            </a:r>
            <a:r>
              <a:rPr lang="en-US" altLang="cs-CZ" sz="2250" b="1" dirty="0">
                <a:solidFill>
                  <a:schemeClr val="bg2"/>
                </a:solidFill>
                <a:latin typeface="Calibri Light" panose="020F0302020204030204" pitchFamily="34" charset="0"/>
              </a:rPr>
              <a:t>t ABCG5/G8</a:t>
            </a:r>
          </a:p>
          <a:p>
            <a:pPr eaLnBrk="1" hangingPunct="1"/>
            <a:r>
              <a:rPr lang="cs-CZ" altLang="cs-CZ" sz="2250" b="1" dirty="0">
                <a:solidFill>
                  <a:schemeClr val="bg2"/>
                </a:solidFill>
                <a:latin typeface="Calibri Light" panose="020F0302020204030204" pitchFamily="34" charset="0"/>
              </a:rPr>
              <a:t>Transportéru způsobuje </a:t>
            </a:r>
          </a:p>
          <a:p>
            <a:pPr eaLnBrk="1" hangingPunct="1"/>
            <a:r>
              <a:rPr lang="cs-CZ" altLang="cs-CZ" sz="2250" b="1" dirty="0" err="1">
                <a:solidFill>
                  <a:schemeClr val="bg2"/>
                </a:solidFill>
                <a:latin typeface="Calibri Light" panose="020F0302020204030204" pitchFamily="34" charset="0"/>
              </a:rPr>
              <a:t>fytosterolémii</a:t>
            </a:r>
            <a:endParaRPr lang="en-US" altLang="cs-CZ" sz="2250" b="1" dirty="0">
              <a:solidFill>
                <a:schemeClr val="bg2"/>
              </a:solidFill>
              <a:latin typeface="Calibri Light" panose="020F0302020204030204" pitchFamily="34" charset="0"/>
            </a:endParaRPr>
          </a:p>
        </p:txBody>
      </p:sp>
      <p:sp>
        <p:nvSpPr>
          <p:cNvPr id="30732" name="Text Box 14">
            <a:extLst>
              <a:ext uri="{FF2B5EF4-FFF2-40B4-BE49-F238E27FC236}">
                <a16:creationId xmlns:a16="http://schemas.microsoft.com/office/drawing/2014/main" id="{0755D4AC-C257-4A94-8F9A-45328C556645}"/>
              </a:ext>
            </a:extLst>
          </p:cNvPr>
          <p:cNvSpPr txBox="1">
            <a:spLocks noChangeArrowheads="1"/>
          </p:cNvSpPr>
          <p:nvPr/>
        </p:nvSpPr>
        <p:spPr bwMode="auto">
          <a:xfrm>
            <a:off x="3595687" y="1980903"/>
            <a:ext cx="12487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Oil phase</a:t>
            </a:r>
          </a:p>
        </p:txBody>
      </p:sp>
      <p:sp>
        <p:nvSpPr>
          <p:cNvPr id="30733" name="TextovéPole 13">
            <a:extLst>
              <a:ext uri="{FF2B5EF4-FFF2-40B4-BE49-F238E27FC236}">
                <a16:creationId xmlns:a16="http://schemas.microsoft.com/office/drawing/2014/main" id="{9C7AA46B-77A4-4226-8940-AFC43CDCD0BB}"/>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
        <p:nvSpPr>
          <p:cNvPr id="14" name="Rectangle 2">
            <a:extLst>
              <a:ext uri="{FF2B5EF4-FFF2-40B4-BE49-F238E27FC236}">
                <a16:creationId xmlns:a16="http://schemas.microsoft.com/office/drawing/2014/main" id="{732880C2-BEA4-400E-BD8E-1AEA95519DD6}"/>
              </a:ext>
            </a:extLst>
          </p:cNvPr>
          <p:cNvSpPr txBox="1">
            <a:spLocks noChangeArrowheads="1"/>
          </p:cNvSpPr>
          <p:nvPr/>
        </p:nvSpPr>
        <p:spPr>
          <a:xfrm>
            <a:off x="375047" y="123527"/>
            <a:ext cx="8298656" cy="632520"/>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pPr fontAlgn="auto">
              <a:spcAft>
                <a:spcPts val="0"/>
              </a:spcAft>
              <a:defRPr/>
            </a:pPr>
            <a:r>
              <a:rPr lang="cs-CZ" altLang="cs-CZ" sz="2625" kern="0" dirty="0"/>
              <a:t>Adsorpce cholesterolu</a:t>
            </a:r>
            <a:endParaRPr lang="en-US" altLang="cs-CZ" sz="4125"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dissolve">
                                      <p:cBhvr>
                                        <p:cTn id="7" dur="500"/>
                                        <p:tgtEl>
                                          <p:spTgt spid="38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38925"/>
                                        </p:tgtEl>
                                      </p:cBhvr>
                                    </p:animEffect>
                                    <p:set>
                                      <p:cBhvr>
                                        <p:cTn id="12" dur="1" fill="hold">
                                          <p:stCondLst>
                                            <p:cond delay="499"/>
                                          </p:stCondLst>
                                        </p:cTn>
                                        <p:tgtEl>
                                          <p:spTgt spid="389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animBg="1"/>
      <p:bldP spid="389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CEDE596D-37DC-4C66-AAD1-D5AD22CF7273}"/>
              </a:ext>
            </a:extLst>
          </p:cNvPr>
          <p:cNvSpPr>
            <a:spLocks noGrp="1" noChangeArrowheads="1"/>
          </p:cNvSpPr>
          <p:nvPr>
            <p:ph type="title"/>
          </p:nvPr>
        </p:nvSpPr>
        <p:spPr>
          <a:xfrm>
            <a:off x="608706" y="209550"/>
            <a:ext cx="7358063" cy="686098"/>
          </a:xfrm>
        </p:spPr>
        <p:txBody>
          <a:bodyPr/>
          <a:lstStyle/>
          <a:p>
            <a:pPr fontAlgn="auto">
              <a:spcAft>
                <a:spcPts val="0"/>
              </a:spcAft>
              <a:defRPr/>
            </a:pPr>
            <a:r>
              <a:rPr lang="cs-CZ" altLang="cs-CZ" dirty="0"/>
              <a:t>Syntéza žlučových kyselin</a:t>
            </a:r>
            <a:endParaRPr lang="en-US" altLang="cs-CZ" dirty="0"/>
          </a:p>
        </p:txBody>
      </p:sp>
      <p:sp>
        <p:nvSpPr>
          <p:cNvPr id="32771" name="Text Box 3">
            <a:extLst>
              <a:ext uri="{FF2B5EF4-FFF2-40B4-BE49-F238E27FC236}">
                <a16:creationId xmlns:a16="http://schemas.microsoft.com/office/drawing/2014/main" id="{86B1D39C-DB4B-4A2A-BCAD-4E51FB34AD72}"/>
              </a:ext>
            </a:extLst>
          </p:cNvPr>
          <p:cNvSpPr txBox="1">
            <a:spLocks noChangeArrowheads="1"/>
          </p:cNvSpPr>
          <p:nvPr/>
        </p:nvSpPr>
        <p:spPr bwMode="auto">
          <a:xfrm>
            <a:off x="5238750" y="1744266"/>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32772" name="Line 4">
            <a:extLst>
              <a:ext uri="{FF2B5EF4-FFF2-40B4-BE49-F238E27FC236}">
                <a16:creationId xmlns:a16="http://schemas.microsoft.com/office/drawing/2014/main" id="{11E11BEE-5EC7-4C51-AD1E-2A44829B2E5C}"/>
              </a:ext>
            </a:extLst>
          </p:cNvPr>
          <p:cNvSpPr>
            <a:spLocks noChangeShapeType="1"/>
          </p:cNvSpPr>
          <p:nvPr/>
        </p:nvSpPr>
        <p:spPr bwMode="auto">
          <a:xfrm flipH="1" flipV="1">
            <a:off x="6328172" y="134838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3" name="Line 5">
            <a:extLst>
              <a:ext uri="{FF2B5EF4-FFF2-40B4-BE49-F238E27FC236}">
                <a16:creationId xmlns:a16="http://schemas.microsoft.com/office/drawing/2014/main" id="{7C8298A2-6EED-455B-851E-C70446A35FA5}"/>
              </a:ext>
            </a:extLst>
          </p:cNvPr>
          <p:cNvSpPr>
            <a:spLocks noChangeShapeType="1"/>
          </p:cNvSpPr>
          <p:nvPr/>
        </p:nvSpPr>
        <p:spPr bwMode="auto">
          <a:xfrm flipV="1">
            <a:off x="6542485" y="134838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4" name="Line 6">
            <a:extLst>
              <a:ext uri="{FF2B5EF4-FFF2-40B4-BE49-F238E27FC236}">
                <a16:creationId xmlns:a16="http://schemas.microsoft.com/office/drawing/2014/main" id="{8D5C0C6E-2E10-4464-A8F4-BDB1833EDF14}"/>
              </a:ext>
            </a:extLst>
          </p:cNvPr>
          <p:cNvSpPr>
            <a:spLocks noChangeShapeType="1"/>
          </p:cNvSpPr>
          <p:nvPr/>
        </p:nvSpPr>
        <p:spPr bwMode="auto">
          <a:xfrm flipV="1">
            <a:off x="6328172" y="98375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5" name="Line 7">
            <a:extLst>
              <a:ext uri="{FF2B5EF4-FFF2-40B4-BE49-F238E27FC236}">
                <a16:creationId xmlns:a16="http://schemas.microsoft.com/office/drawing/2014/main" id="{AA461593-32FD-4F64-9DB1-42609A2BF25A}"/>
              </a:ext>
            </a:extLst>
          </p:cNvPr>
          <p:cNvSpPr>
            <a:spLocks noChangeShapeType="1"/>
          </p:cNvSpPr>
          <p:nvPr/>
        </p:nvSpPr>
        <p:spPr bwMode="auto">
          <a:xfrm flipH="1" flipV="1">
            <a:off x="6542485" y="98375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6" name="Line 8">
            <a:extLst>
              <a:ext uri="{FF2B5EF4-FFF2-40B4-BE49-F238E27FC236}">
                <a16:creationId xmlns:a16="http://schemas.microsoft.com/office/drawing/2014/main" id="{DE83FA06-1BEA-42B8-B889-336BE69B5C06}"/>
              </a:ext>
            </a:extLst>
          </p:cNvPr>
          <p:cNvSpPr>
            <a:spLocks noChangeShapeType="1"/>
          </p:cNvSpPr>
          <p:nvPr/>
        </p:nvSpPr>
        <p:spPr bwMode="auto">
          <a:xfrm>
            <a:off x="6328172" y="1119188"/>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7" name="Line 9">
            <a:extLst>
              <a:ext uri="{FF2B5EF4-FFF2-40B4-BE49-F238E27FC236}">
                <a16:creationId xmlns:a16="http://schemas.microsoft.com/office/drawing/2014/main" id="{A6182015-10FD-4E23-8C89-9BDAA1E4F4D7}"/>
              </a:ext>
            </a:extLst>
          </p:cNvPr>
          <p:cNvSpPr>
            <a:spLocks noChangeShapeType="1"/>
          </p:cNvSpPr>
          <p:nvPr/>
        </p:nvSpPr>
        <p:spPr bwMode="auto">
          <a:xfrm>
            <a:off x="6755309" y="1119188"/>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8" name="Line 10">
            <a:extLst>
              <a:ext uri="{FF2B5EF4-FFF2-40B4-BE49-F238E27FC236}">
                <a16:creationId xmlns:a16="http://schemas.microsoft.com/office/drawing/2014/main" id="{92550949-2EDD-4F29-8EFA-3881B2F2F080}"/>
              </a:ext>
            </a:extLst>
          </p:cNvPr>
          <p:cNvSpPr>
            <a:spLocks noChangeShapeType="1"/>
          </p:cNvSpPr>
          <p:nvPr/>
        </p:nvSpPr>
        <p:spPr bwMode="auto">
          <a:xfrm flipH="1" flipV="1">
            <a:off x="6115348" y="1710036"/>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79" name="Line 11">
            <a:extLst>
              <a:ext uri="{FF2B5EF4-FFF2-40B4-BE49-F238E27FC236}">
                <a16:creationId xmlns:a16="http://schemas.microsoft.com/office/drawing/2014/main" id="{275D3C2C-3AC6-4EA7-A98C-44B0685FCB67}"/>
              </a:ext>
            </a:extLst>
          </p:cNvPr>
          <p:cNvSpPr>
            <a:spLocks noChangeShapeType="1"/>
          </p:cNvSpPr>
          <p:nvPr/>
        </p:nvSpPr>
        <p:spPr bwMode="auto">
          <a:xfrm flipV="1">
            <a:off x="6328172" y="1710036"/>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0" name="Line 12">
            <a:extLst>
              <a:ext uri="{FF2B5EF4-FFF2-40B4-BE49-F238E27FC236}">
                <a16:creationId xmlns:a16="http://schemas.microsoft.com/office/drawing/2014/main" id="{95D28E53-2894-44CF-8F58-6F7371EE8CF7}"/>
              </a:ext>
            </a:extLst>
          </p:cNvPr>
          <p:cNvSpPr>
            <a:spLocks noChangeShapeType="1"/>
          </p:cNvSpPr>
          <p:nvPr/>
        </p:nvSpPr>
        <p:spPr bwMode="auto">
          <a:xfrm flipV="1">
            <a:off x="6115348" y="134838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1" name="Line 13">
            <a:extLst>
              <a:ext uri="{FF2B5EF4-FFF2-40B4-BE49-F238E27FC236}">
                <a16:creationId xmlns:a16="http://schemas.microsoft.com/office/drawing/2014/main" id="{F389FE68-5A39-47CF-B677-F6AFE1DB182F}"/>
              </a:ext>
            </a:extLst>
          </p:cNvPr>
          <p:cNvSpPr>
            <a:spLocks noChangeShapeType="1"/>
          </p:cNvSpPr>
          <p:nvPr/>
        </p:nvSpPr>
        <p:spPr bwMode="auto">
          <a:xfrm flipH="1" flipV="1">
            <a:off x="6328172" y="134838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2" name="Line 14">
            <a:extLst>
              <a:ext uri="{FF2B5EF4-FFF2-40B4-BE49-F238E27FC236}">
                <a16:creationId xmlns:a16="http://schemas.microsoft.com/office/drawing/2014/main" id="{1DE1849A-2243-4824-B6A7-1CF7FC0778C0}"/>
              </a:ext>
            </a:extLst>
          </p:cNvPr>
          <p:cNvSpPr>
            <a:spLocks noChangeShapeType="1"/>
          </p:cNvSpPr>
          <p:nvPr/>
        </p:nvSpPr>
        <p:spPr bwMode="auto">
          <a:xfrm>
            <a:off x="6115348"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3" name="Line 15">
            <a:extLst>
              <a:ext uri="{FF2B5EF4-FFF2-40B4-BE49-F238E27FC236}">
                <a16:creationId xmlns:a16="http://schemas.microsoft.com/office/drawing/2014/main" id="{62F69908-2AD7-4D2F-902A-6E325BFEC53E}"/>
              </a:ext>
            </a:extLst>
          </p:cNvPr>
          <p:cNvSpPr>
            <a:spLocks noChangeShapeType="1"/>
          </p:cNvSpPr>
          <p:nvPr/>
        </p:nvSpPr>
        <p:spPr bwMode="auto">
          <a:xfrm>
            <a:off x="6542484"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4" name="Line 16">
            <a:extLst>
              <a:ext uri="{FF2B5EF4-FFF2-40B4-BE49-F238E27FC236}">
                <a16:creationId xmlns:a16="http://schemas.microsoft.com/office/drawing/2014/main" id="{3B3DF485-AB59-4809-B466-808A05F2DD43}"/>
              </a:ext>
            </a:extLst>
          </p:cNvPr>
          <p:cNvSpPr>
            <a:spLocks noChangeShapeType="1"/>
          </p:cNvSpPr>
          <p:nvPr/>
        </p:nvSpPr>
        <p:spPr bwMode="auto">
          <a:xfrm flipH="1" flipV="1">
            <a:off x="5688211" y="1710036"/>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5" name="Line 17">
            <a:extLst>
              <a:ext uri="{FF2B5EF4-FFF2-40B4-BE49-F238E27FC236}">
                <a16:creationId xmlns:a16="http://schemas.microsoft.com/office/drawing/2014/main" id="{7F21910D-D20D-420C-8B44-51AB576F4E5B}"/>
              </a:ext>
            </a:extLst>
          </p:cNvPr>
          <p:cNvSpPr>
            <a:spLocks noChangeShapeType="1"/>
          </p:cNvSpPr>
          <p:nvPr/>
        </p:nvSpPr>
        <p:spPr bwMode="auto">
          <a:xfrm flipV="1">
            <a:off x="5902524" y="1710036"/>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6" name="Line 18">
            <a:extLst>
              <a:ext uri="{FF2B5EF4-FFF2-40B4-BE49-F238E27FC236}">
                <a16:creationId xmlns:a16="http://schemas.microsoft.com/office/drawing/2014/main" id="{11FB10BB-DC16-4C15-8831-099999BCA2B0}"/>
              </a:ext>
            </a:extLst>
          </p:cNvPr>
          <p:cNvSpPr>
            <a:spLocks noChangeShapeType="1"/>
          </p:cNvSpPr>
          <p:nvPr/>
        </p:nvSpPr>
        <p:spPr bwMode="auto">
          <a:xfrm flipV="1">
            <a:off x="5688211" y="134838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7" name="Line 19">
            <a:extLst>
              <a:ext uri="{FF2B5EF4-FFF2-40B4-BE49-F238E27FC236}">
                <a16:creationId xmlns:a16="http://schemas.microsoft.com/office/drawing/2014/main" id="{588277B5-76B8-441F-AC53-84C8A63386BD}"/>
              </a:ext>
            </a:extLst>
          </p:cNvPr>
          <p:cNvSpPr>
            <a:spLocks noChangeShapeType="1"/>
          </p:cNvSpPr>
          <p:nvPr/>
        </p:nvSpPr>
        <p:spPr bwMode="auto">
          <a:xfrm flipH="1" flipV="1">
            <a:off x="5880200" y="134838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8" name="Line 20">
            <a:extLst>
              <a:ext uri="{FF2B5EF4-FFF2-40B4-BE49-F238E27FC236}">
                <a16:creationId xmlns:a16="http://schemas.microsoft.com/office/drawing/2014/main" id="{BC918879-6322-4664-9794-A3EA6F4662F0}"/>
              </a:ext>
            </a:extLst>
          </p:cNvPr>
          <p:cNvSpPr>
            <a:spLocks noChangeShapeType="1"/>
          </p:cNvSpPr>
          <p:nvPr/>
        </p:nvSpPr>
        <p:spPr bwMode="auto">
          <a:xfrm>
            <a:off x="5688211"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89" name="Line 21">
            <a:extLst>
              <a:ext uri="{FF2B5EF4-FFF2-40B4-BE49-F238E27FC236}">
                <a16:creationId xmlns:a16="http://schemas.microsoft.com/office/drawing/2014/main" id="{F284C272-A504-40E0-95D0-5F73B2EE731E}"/>
              </a:ext>
            </a:extLst>
          </p:cNvPr>
          <p:cNvSpPr>
            <a:spLocks noChangeShapeType="1"/>
          </p:cNvSpPr>
          <p:nvPr/>
        </p:nvSpPr>
        <p:spPr bwMode="auto">
          <a:xfrm>
            <a:off x="6115348" y="1482328"/>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0" name="Line 22">
            <a:extLst>
              <a:ext uri="{FF2B5EF4-FFF2-40B4-BE49-F238E27FC236}">
                <a16:creationId xmlns:a16="http://schemas.microsoft.com/office/drawing/2014/main" id="{345EB910-30DC-4CB5-8787-1CD8BE506AE0}"/>
              </a:ext>
            </a:extLst>
          </p:cNvPr>
          <p:cNvSpPr>
            <a:spLocks noChangeShapeType="1"/>
          </p:cNvSpPr>
          <p:nvPr/>
        </p:nvSpPr>
        <p:spPr bwMode="auto">
          <a:xfrm flipV="1">
            <a:off x="6755309" y="983754"/>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1" name="Line 23">
            <a:extLst>
              <a:ext uri="{FF2B5EF4-FFF2-40B4-BE49-F238E27FC236}">
                <a16:creationId xmlns:a16="http://schemas.microsoft.com/office/drawing/2014/main" id="{63804389-F5BC-4D85-A81D-D55C333310AF}"/>
              </a:ext>
            </a:extLst>
          </p:cNvPr>
          <p:cNvSpPr>
            <a:spLocks noChangeShapeType="1"/>
          </p:cNvSpPr>
          <p:nvPr/>
        </p:nvSpPr>
        <p:spPr bwMode="auto">
          <a:xfrm flipH="1" flipV="1">
            <a:off x="6968133" y="983754"/>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2" name="Line 24">
            <a:extLst>
              <a:ext uri="{FF2B5EF4-FFF2-40B4-BE49-F238E27FC236}">
                <a16:creationId xmlns:a16="http://schemas.microsoft.com/office/drawing/2014/main" id="{E27C44E1-A70F-4873-97B1-C3632617FED4}"/>
              </a:ext>
            </a:extLst>
          </p:cNvPr>
          <p:cNvSpPr>
            <a:spLocks noChangeShapeType="1"/>
          </p:cNvSpPr>
          <p:nvPr/>
        </p:nvSpPr>
        <p:spPr bwMode="auto">
          <a:xfrm>
            <a:off x="6755309" y="112067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3" name="Line 25">
            <a:extLst>
              <a:ext uri="{FF2B5EF4-FFF2-40B4-BE49-F238E27FC236}">
                <a16:creationId xmlns:a16="http://schemas.microsoft.com/office/drawing/2014/main" id="{AD379648-E8E6-4E7C-865F-7C923268A75B}"/>
              </a:ext>
            </a:extLst>
          </p:cNvPr>
          <p:cNvSpPr>
            <a:spLocks noChangeShapeType="1"/>
          </p:cNvSpPr>
          <p:nvPr/>
        </p:nvSpPr>
        <p:spPr bwMode="auto">
          <a:xfrm>
            <a:off x="7180958" y="112067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4" name="Line 26">
            <a:extLst>
              <a:ext uri="{FF2B5EF4-FFF2-40B4-BE49-F238E27FC236}">
                <a16:creationId xmlns:a16="http://schemas.microsoft.com/office/drawing/2014/main" id="{4B8C3689-6DDF-4B14-8708-F49E4558A77E}"/>
              </a:ext>
            </a:extLst>
          </p:cNvPr>
          <p:cNvSpPr>
            <a:spLocks noChangeShapeType="1"/>
          </p:cNvSpPr>
          <p:nvPr/>
        </p:nvSpPr>
        <p:spPr bwMode="auto">
          <a:xfrm>
            <a:off x="6755310" y="1348383"/>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5" name="Line 27">
            <a:extLst>
              <a:ext uri="{FF2B5EF4-FFF2-40B4-BE49-F238E27FC236}">
                <a16:creationId xmlns:a16="http://schemas.microsoft.com/office/drawing/2014/main" id="{03373E52-132D-4CE8-B0AA-7790F9DB8FC6}"/>
              </a:ext>
            </a:extLst>
          </p:cNvPr>
          <p:cNvSpPr>
            <a:spLocks noChangeShapeType="1"/>
          </p:cNvSpPr>
          <p:nvPr/>
        </p:nvSpPr>
        <p:spPr bwMode="auto">
          <a:xfrm>
            <a:off x="6115348" y="180230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6" name="Line 28">
            <a:extLst>
              <a:ext uri="{FF2B5EF4-FFF2-40B4-BE49-F238E27FC236}">
                <a16:creationId xmlns:a16="http://schemas.microsoft.com/office/drawing/2014/main" id="{201C0960-8687-4F53-9E11-530160ECED2F}"/>
              </a:ext>
            </a:extLst>
          </p:cNvPr>
          <p:cNvSpPr>
            <a:spLocks noChangeShapeType="1"/>
          </p:cNvSpPr>
          <p:nvPr/>
        </p:nvSpPr>
        <p:spPr bwMode="auto">
          <a:xfrm flipV="1">
            <a:off x="6115348" y="1348383"/>
            <a:ext cx="0"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7" name="Line 29">
            <a:extLst>
              <a:ext uri="{FF2B5EF4-FFF2-40B4-BE49-F238E27FC236}">
                <a16:creationId xmlns:a16="http://schemas.microsoft.com/office/drawing/2014/main" id="{6C0E88C6-1E9C-457D-8811-7D23894BA770}"/>
              </a:ext>
            </a:extLst>
          </p:cNvPr>
          <p:cNvSpPr>
            <a:spLocks noChangeShapeType="1"/>
          </p:cNvSpPr>
          <p:nvPr/>
        </p:nvSpPr>
        <p:spPr bwMode="auto">
          <a:xfrm flipV="1">
            <a:off x="6755309" y="983754"/>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8" name="Line 30">
            <a:extLst>
              <a:ext uri="{FF2B5EF4-FFF2-40B4-BE49-F238E27FC236}">
                <a16:creationId xmlns:a16="http://schemas.microsoft.com/office/drawing/2014/main" id="{EAF10328-05EC-48B6-8F7A-75E70953118B}"/>
              </a:ext>
            </a:extLst>
          </p:cNvPr>
          <p:cNvSpPr>
            <a:spLocks noChangeShapeType="1"/>
          </p:cNvSpPr>
          <p:nvPr/>
        </p:nvSpPr>
        <p:spPr bwMode="auto">
          <a:xfrm flipV="1">
            <a:off x="6968133" y="66675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799" name="Line 31">
            <a:extLst>
              <a:ext uri="{FF2B5EF4-FFF2-40B4-BE49-F238E27FC236}">
                <a16:creationId xmlns:a16="http://schemas.microsoft.com/office/drawing/2014/main" id="{7A87355E-1C48-40BC-A545-2A62F3F01E32}"/>
              </a:ext>
            </a:extLst>
          </p:cNvPr>
          <p:cNvSpPr>
            <a:spLocks noChangeShapeType="1"/>
          </p:cNvSpPr>
          <p:nvPr/>
        </p:nvSpPr>
        <p:spPr bwMode="auto">
          <a:xfrm flipH="1" flipV="1">
            <a:off x="7180957" y="666751"/>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0" name="Line 32">
            <a:extLst>
              <a:ext uri="{FF2B5EF4-FFF2-40B4-BE49-F238E27FC236}">
                <a16:creationId xmlns:a16="http://schemas.microsoft.com/office/drawing/2014/main" id="{347FF6B2-08F0-4311-93EB-1A9BCBF30FD3}"/>
              </a:ext>
            </a:extLst>
          </p:cNvPr>
          <p:cNvSpPr>
            <a:spLocks noChangeShapeType="1"/>
          </p:cNvSpPr>
          <p:nvPr/>
        </p:nvSpPr>
        <p:spPr bwMode="auto">
          <a:xfrm flipV="1">
            <a:off x="7395270" y="66675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1" name="Line 33">
            <a:extLst>
              <a:ext uri="{FF2B5EF4-FFF2-40B4-BE49-F238E27FC236}">
                <a16:creationId xmlns:a16="http://schemas.microsoft.com/office/drawing/2014/main" id="{560EA822-AEFF-4A17-AA9A-27651E9A51D5}"/>
              </a:ext>
            </a:extLst>
          </p:cNvPr>
          <p:cNvSpPr>
            <a:spLocks noChangeShapeType="1"/>
          </p:cNvSpPr>
          <p:nvPr/>
        </p:nvSpPr>
        <p:spPr bwMode="auto">
          <a:xfrm flipH="1" flipV="1">
            <a:off x="7608094" y="666751"/>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2" name="Line 34">
            <a:extLst>
              <a:ext uri="{FF2B5EF4-FFF2-40B4-BE49-F238E27FC236}">
                <a16:creationId xmlns:a16="http://schemas.microsoft.com/office/drawing/2014/main" id="{34FB7C73-AB3E-43F9-8320-F30C877BBACB}"/>
              </a:ext>
            </a:extLst>
          </p:cNvPr>
          <p:cNvSpPr>
            <a:spLocks noChangeShapeType="1"/>
          </p:cNvSpPr>
          <p:nvPr/>
        </p:nvSpPr>
        <p:spPr bwMode="auto">
          <a:xfrm flipV="1">
            <a:off x="6968133" y="802185"/>
            <a:ext cx="0" cy="1815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3" name="Line 35">
            <a:extLst>
              <a:ext uri="{FF2B5EF4-FFF2-40B4-BE49-F238E27FC236}">
                <a16:creationId xmlns:a16="http://schemas.microsoft.com/office/drawing/2014/main" id="{B7CB01E6-D0DF-451C-B407-4F2C8D05025D}"/>
              </a:ext>
            </a:extLst>
          </p:cNvPr>
          <p:cNvSpPr>
            <a:spLocks noChangeShapeType="1"/>
          </p:cNvSpPr>
          <p:nvPr/>
        </p:nvSpPr>
        <p:spPr bwMode="auto">
          <a:xfrm flipH="1" flipV="1">
            <a:off x="6755309" y="66675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4" name="Line 36">
            <a:extLst>
              <a:ext uri="{FF2B5EF4-FFF2-40B4-BE49-F238E27FC236}">
                <a16:creationId xmlns:a16="http://schemas.microsoft.com/office/drawing/2014/main" id="{55E59A6F-7062-4B24-A433-1D88D21A8187}"/>
              </a:ext>
            </a:extLst>
          </p:cNvPr>
          <p:cNvSpPr>
            <a:spLocks noChangeShapeType="1"/>
          </p:cNvSpPr>
          <p:nvPr/>
        </p:nvSpPr>
        <p:spPr bwMode="auto">
          <a:xfrm flipV="1">
            <a:off x="7822407" y="66675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5" name="Line 37">
            <a:extLst>
              <a:ext uri="{FF2B5EF4-FFF2-40B4-BE49-F238E27FC236}">
                <a16:creationId xmlns:a16="http://schemas.microsoft.com/office/drawing/2014/main" id="{355CC462-7AE0-430D-BBE7-78FFC011C571}"/>
              </a:ext>
            </a:extLst>
          </p:cNvPr>
          <p:cNvSpPr>
            <a:spLocks noChangeShapeType="1"/>
          </p:cNvSpPr>
          <p:nvPr/>
        </p:nvSpPr>
        <p:spPr bwMode="auto">
          <a:xfrm flipV="1">
            <a:off x="7810500" y="802184"/>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6" name="Line 38">
            <a:extLst>
              <a:ext uri="{FF2B5EF4-FFF2-40B4-BE49-F238E27FC236}">
                <a16:creationId xmlns:a16="http://schemas.microsoft.com/office/drawing/2014/main" id="{CDC452B3-C0A9-44CF-AF2D-F1437AE46D09}"/>
              </a:ext>
            </a:extLst>
          </p:cNvPr>
          <p:cNvSpPr>
            <a:spLocks noChangeShapeType="1"/>
          </p:cNvSpPr>
          <p:nvPr/>
        </p:nvSpPr>
        <p:spPr bwMode="auto">
          <a:xfrm flipV="1">
            <a:off x="5560219" y="1705570"/>
            <a:ext cx="144364" cy="1145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7" name="Line 39">
            <a:extLst>
              <a:ext uri="{FF2B5EF4-FFF2-40B4-BE49-F238E27FC236}">
                <a16:creationId xmlns:a16="http://schemas.microsoft.com/office/drawing/2014/main" id="{3FEFACBA-2AFC-4E27-9C06-C1EFF96DEFF6}"/>
              </a:ext>
            </a:extLst>
          </p:cNvPr>
          <p:cNvSpPr>
            <a:spLocks noChangeShapeType="1"/>
          </p:cNvSpPr>
          <p:nvPr/>
        </p:nvSpPr>
        <p:spPr bwMode="auto">
          <a:xfrm flipH="1" flipV="1">
            <a:off x="6167438" y="167729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08" name="Text Box 40">
            <a:extLst>
              <a:ext uri="{FF2B5EF4-FFF2-40B4-BE49-F238E27FC236}">
                <a16:creationId xmlns:a16="http://schemas.microsoft.com/office/drawing/2014/main" id="{AEA8B894-EBEB-457F-BC24-6E41302D3B5D}"/>
              </a:ext>
            </a:extLst>
          </p:cNvPr>
          <p:cNvSpPr txBox="1">
            <a:spLocks noChangeArrowheads="1"/>
          </p:cNvSpPr>
          <p:nvPr/>
        </p:nvSpPr>
        <p:spPr bwMode="auto">
          <a:xfrm>
            <a:off x="8096250" y="381000"/>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32809" name="Text Box 41">
            <a:extLst>
              <a:ext uri="{FF2B5EF4-FFF2-40B4-BE49-F238E27FC236}">
                <a16:creationId xmlns:a16="http://schemas.microsoft.com/office/drawing/2014/main" id="{834B017C-52F5-426B-A047-A9E8AC5DE170}"/>
              </a:ext>
            </a:extLst>
          </p:cNvPr>
          <p:cNvSpPr txBox="1">
            <a:spLocks noChangeArrowheads="1"/>
          </p:cNvSpPr>
          <p:nvPr/>
        </p:nvSpPr>
        <p:spPr bwMode="auto">
          <a:xfrm>
            <a:off x="2238375" y="3573364"/>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10" name="Line 42">
            <a:extLst>
              <a:ext uri="{FF2B5EF4-FFF2-40B4-BE49-F238E27FC236}">
                <a16:creationId xmlns:a16="http://schemas.microsoft.com/office/drawing/2014/main" id="{AA4715BD-42D6-41CF-898B-67EAF930BDA4}"/>
              </a:ext>
            </a:extLst>
          </p:cNvPr>
          <p:cNvSpPr>
            <a:spLocks noChangeShapeType="1"/>
          </p:cNvSpPr>
          <p:nvPr/>
        </p:nvSpPr>
        <p:spPr bwMode="auto">
          <a:xfrm flipH="1" flipV="1">
            <a:off x="3327797" y="317599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1" name="Line 43">
            <a:extLst>
              <a:ext uri="{FF2B5EF4-FFF2-40B4-BE49-F238E27FC236}">
                <a16:creationId xmlns:a16="http://schemas.microsoft.com/office/drawing/2014/main" id="{F2A99FE5-D036-4608-985A-8EC9BB8A7ACC}"/>
              </a:ext>
            </a:extLst>
          </p:cNvPr>
          <p:cNvSpPr>
            <a:spLocks noChangeShapeType="1"/>
          </p:cNvSpPr>
          <p:nvPr/>
        </p:nvSpPr>
        <p:spPr bwMode="auto">
          <a:xfrm flipV="1">
            <a:off x="3542110" y="3175993"/>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2" name="Line 44">
            <a:extLst>
              <a:ext uri="{FF2B5EF4-FFF2-40B4-BE49-F238E27FC236}">
                <a16:creationId xmlns:a16="http://schemas.microsoft.com/office/drawing/2014/main" id="{A4FA0EEF-F844-42A4-9BA0-64F04EAB07D9}"/>
              </a:ext>
            </a:extLst>
          </p:cNvPr>
          <p:cNvSpPr>
            <a:spLocks noChangeShapeType="1"/>
          </p:cNvSpPr>
          <p:nvPr/>
        </p:nvSpPr>
        <p:spPr bwMode="auto">
          <a:xfrm flipV="1">
            <a:off x="3327797" y="2812852"/>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3" name="Line 45">
            <a:extLst>
              <a:ext uri="{FF2B5EF4-FFF2-40B4-BE49-F238E27FC236}">
                <a16:creationId xmlns:a16="http://schemas.microsoft.com/office/drawing/2014/main" id="{52D0231F-D1C6-401D-A3C3-A52E9BC5B091}"/>
              </a:ext>
            </a:extLst>
          </p:cNvPr>
          <p:cNvSpPr>
            <a:spLocks noChangeShapeType="1"/>
          </p:cNvSpPr>
          <p:nvPr/>
        </p:nvSpPr>
        <p:spPr bwMode="auto">
          <a:xfrm flipH="1" flipV="1">
            <a:off x="3542110" y="2812852"/>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4" name="Line 46">
            <a:extLst>
              <a:ext uri="{FF2B5EF4-FFF2-40B4-BE49-F238E27FC236}">
                <a16:creationId xmlns:a16="http://schemas.microsoft.com/office/drawing/2014/main" id="{0B192176-95C2-4769-843A-560300306AC0}"/>
              </a:ext>
            </a:extLst>
          </p:cNvPr>
          <p:cNvSpPr>
            <a:spLocks noChangeShapeType="1"/>
          </p:cNvSpPr>
          <p:nvPr/>
        </p:nvSpPr>
        <p:spPr bwMode="auto">
          <a:xfrm>
            <a:off x="3327797" y="2948286"/>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5" name="Line 47">
            <a:extLst>
              <a:ext uri="{FF2B5EF4-FFF2-40B4-BE49-F238E27FC236}">
                <a16:creationId xmlns:a16="http://schemas.microsoft.com/office/drawing/2014/main" id="{43D77B8F-F5F2-4098-97B1-59E48BD9C385}"/>
              </a:ext>
            </a:extLst>
          </p:cNvPr>
          <p:cNvSpPr>
            <a:spLocks noChangeShapeType="1"/>
          </p:cNvSpPr>
          <p:nvPr/>
        </p:nvSpPr>
        <p:spPr bwMode="auto">
          <a:xfrm>
            <a:off x="3754934" y="2948286"/>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6" name="Line 48">
            <a:extLst>
              <a:ext uri="{FF2B5EF4-FFF2-40B4-BE49-F238E27FC236}">
                <a16:creationId xmlns:a16="http://schemas.microsoft.com/office/drawing/2014/main" id="{714C99E9-0481-4087-BF16-7F02E0654258}"/>
              </a:ext>
            </a:extLst>
          </p:cNvPr>
          <p:cNvSpPr>
            <a:spLocks noChangeShapeType="1"/>
          </p:cNvSpPr>
          <p:nvPr/>
        </p:nvSpPr>
        <p:spPr bwMode="auto">
          <a:xfrm flipH="1" flipV="1">
            <a:off x="3114973" y="3539133"/>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7" name="Line 49">
            <a:extLst>
              <a:ext uri="{FF2B5EF4-FFF2-40B4-BE49-F238E27FC236}">
                <a16:creationId xmlns:a16="http://schemas.microsoft.com/office/drawing/2014/main" id="{AD3298D3-C75E-4914-B0C2-41B8C09EFA0E}"/>
              </a:ext>
            </a:extLst>
          </p:cNvPr>
          <p:cNvSpPr>
            <a:spLocks noChangeShapeType="1"/>
          </p:cNvSpPr>
          <p:nvPr/>
        </p:nvSpPr>
        <p:spPr bwMode="auto">
          <a:xfrm flipV="1">
            <a:off x="3327797" y="353913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8" name="Line 50">
            <a:extLst>
              <a:ext uri="{FF2B5EF4-FFF2-40B4-BE49-F238E27FC236}">
                <a16:creationId xmlns:a16="http://schemas.microsoft.com/office/drawing/2014/main" id="{82A594C4-C45E-45A9-A56C-A07CBF1E393B}"/>
              </a:ext>
            </a:extLst>
          </p:cNvPr>
          <p:cNvSpPr>
            <a:spLocks noChangeShapeType="1"/>
          </p:cNvSpPr>
          <p:nvPr/>
        </p:nvSpPr>
        <p:spPr bwMode="auto">
          <a:xfrm flipV="1">
            <a:off x="3114973" y="3175993"/>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19" name="Line 51">
            <a:extLst>
              <a:ext uri="{FF2B5EF4-FFF2-40B4-BE49-F238E27FC236}">
                <a16:creationId xmlns:a16="http://schemas.microsoft.com/office/drawing/2014/main" id="{60DAEEF1-2CF3-420B-A9D3-695BA95B93AA}"/>
              </a:ext>
            </a:extLst>
          </p:cNvPr>
          <p:cNvSpPr>
            <a:spLocks noChangeShapeType="1"/>
          </p:cNvSpPr>
          <p:nvPr/>
        </p:nvSpPr>
        <p:spPr bwMode="auto">
          <a:xfrm flipH="1" flipV="1">
            <a:off x="3327797" y="317599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0" name="Line 52">
            <a:extLst>
              <a:ext uri="{FF2B5EF4-FFF2-40B4-BE49-F238E27FC236}">
                <a16:creationId xmlns:a16="http://schemas.microsoft.com/office/drawing/2014/main" id="{EC285D48-B8E4-4258-BEAC-1460A26C1808}"/>
              </a:ext>
            </a:extLst>
          </p:cNvPr>
          <p:cNvSpPr>
            <a:spLocks noChangeShapeType="1"/>
          </p:cNvSpPr>
          <p:nvPr/>
        </p:nvSpPr>
        <p:spPr bwMode="auto">
          <a:xfrm>
            <a:off x="3114973"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1" name="Line 53">
            <a:extLst>
              <a:ext uri="{FF2B5EF4-FFF2-40B4-BE49-F238E27FC236}">
                <a16:creationId xmlns:a16="http://schemas.microsoft.com/office/drawing/2014/main" id="{44BB5141-76A9-44C0-925F-F0B48D8D279B}"/>
              </a:ext>
            </a:extLst>
          </p:cNvPr>
          <p:cNvSpPr>
            <a:spLocks noChangeShapeType="1"/>
          </p:cNvSpPr>
          <p:nvPr/>
        </p:nvSpPr>
        <p:spPr bwMode="auto">
          <a:xfrm>
            <a:off x="3542109"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2" name="Line 54">
            <a:extLst>
              <a:ext uri="{FF2B5EF4-FFF2-40B4-BE49-F238E27FC236}">
                <a16:creationId xmlns:a16="http://schemas.microsoft.com/office/drawing/2014/main" id="{1D407E68-DE0F-48CD-BD2A-A2F218BBDE5B}"/>
              </a:ext>
            </a:extLst>
          </p:cNvPr>
          <p:cNvSpPr>
            <a:spLocks noChangeShapeType="1"/>
          </p:cNvSpPr>
          <p:nvPr/>
        </p:nvSpPr>
        <p:spPr bwMode="auto">
          <a:xfrm flipH="1" flipV="1">
            <a:off x="2687836" y="353913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3" name="Line 55">
            <a:extLst>
              <a:ext uri="{FF2B5EF4-FFF2-40B4-BE49-F238E27FC236}">
                <a16:creationId xmlns:a16="http://schemas.microsoft.com/office/drawing/2014/main" id="{BA254B86-CFAD-4627-A30D-9DD1A16F4B1F}"/>
              </a:ext>
            </a:extLst>
          </p:cNvPr>
          <p:cNvSpPr>
            <a:spLocks noChangeShapeType="1"/>
          </p:cNvSpPr>
          <p:nvPr/>
        </p:nvSpPr>
        <p:spPr bwMode="auto">
          <a:xfrm flipV="1">
            <a:off x="2902149" y="3539133"/>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4" name="Line 56">
            <a:extLst>
              <a:ext uri="{FF2B5EF4-FFF2-40B4-BE49-F238E27FC236}">
                <a16:creationId xmlns:a16="http://schemas.microsoft.com/office/drawing/2014/main" id="{20D95D6B-10E5-422E-88D0-C9BC3C462F82}"/>
              </a:ext>
            </a:extLst>
          </p:cNvPr>
          <p:cNvSpPr>
            <a:spLocks noChangeShapeType="1"/>
          </p:cNvSpPr>
          <p:nvPr/>
        </p:nvSpPr>
        <p:spPr bwMode="auto">
          <a:xfrm flipV="1">
            <a:off x="2687836" y="3175993"/>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5" name="Line 57">
            <a:extLst>
              <a:ext uri="{FF2B5EF4-FFF2-40B4-BE49-F238E27FC236}">
                <a16:creationId xmlns:a16="http://schemas.microsoft.com/office/drawing/2014/main" id="{0D86BEFD-438B-40D8-99EA-7E62CB8CE17F}"/>
              </a:ext>
            </a:extLst>
          </p:cNvPr>
          <p:cNvSpPr>
            <a:spLocks noChangeShapeType="1"/>
          </p:cNvSpPr>
          <p:nvPr/>
        </p:nvSpPr>
        <p:spPr bwMode="auto">
          <a:xfrm flipH="1" flipV="1">
            <a:off x="2879825" y="3175993"/>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6" name="Line 58">
            <a:extLst>
              <a:ext uri="{FF2B5EF4-FFF2-40B4-BE49-F238E27FC236}">
                <a16:creationId xmlns:a16="http://schemas.microsoft.com/office/drawing/2014/main" id="{F66BAD47-D97B-4F28-BE0D-1CCF931EB297}"/>
              </a:ext>
            </a:extLst>
          </p:cNvPr>
          <p:cNvSpPr>
            <a:spLocks noChangeShapeType="1"/>
          </p:cNvSpPr>
          <p:nvPr/>
        </p:nvSpPr>
        <p:spPr bwMode="auto">
          <a:xfrm>
            <a:off x="2687836"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7" name="Line 59">
            <a:extLst>
              <a:ext uri="{FF2B5EF4-FFF2-40B4-BE49-F238E27FC236}">
                <a16:creationId xmlns:a16="http://schemas.microsoft.com/office/drawing/2014/main" id="{FC529CCC-DE7B-4DD5-855B-1D018ABE58A1}"/>
              </a:ext>
            </a:extLst>
          </p:cNvPr>
          <p:cNvSpPr>
            <a:spLocks noChangeShapeType="1"/>
          </p:cNvSpPr>
          <p:nvPr/>
        </p:nvSpPr>
        <p:spPr bwMode="auto">
          <a:xfrm>
            <a:off x="3114973" y="3311427"/>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8" name="Line 60">
            <a:extLst>
              <a:ext uri="{FF2B5EF4-FFF2-40B4-BE49-F238E27FC236}">
                <a16:creationId xmlns:a16="http://schemas.microsoft.com/office/drawing/2014/main" id="{9E5548B6-3FA7-496A-B9BB-5F6723876837}"/>
              </a:ext>
            </a:extLst>
          </p:cNvPr>
          <p:cNvSpPr>
            <a:spLocks noChangeShapeType="1"/>
          </p:cNvSpPr>
          <p:nvPr/>
        </p:nvSpPr>
        <p:spPr bwMode="auto">
          <a:xfrm flipV="1">
            <a:off x="3754934" y="2812852"/>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29" name="Line 61">
            <a:extLst>
              <a:ext uri="{FF2B5EF4-FFF2-40B4-BE49-F238E27FC236}">
                <a16:creationId xmlns:a16="http://schemas.microsoft.com/office/drawing/2014/main" id="{9C8B553D-7683-4654-B173-D121BA50CDF9}"/>
              </a:ext>
            </a:extLst>
          </p:cNvPr>
          <p:cNvSpPr>
            <a:spLocks noChangeShapeType="1"/>
          </p:cNvSpPr>
          <p:nvPr/>
        </p:nvSpPr>
        <p:spPr bwMode="auto">
          <a:xfrm flipH="1" flipV="1">
            <a:off x="3967758" y="2812852"/>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0" name="Line 62">
            <a:extLst>
              <a:ext uri="{FF2B5EF4-FFF2-40B4-BE49-F238E27FC236}">
                <a16:creationId xmlns:a16="http://schemas.microsoft.com/office/drawing/2014/main" id="{5AFBC8C5-2290-450F-BE57-6E909DD0A214}"/>
              </a:ext>
            </a:extLst>
          </p:cNvPr>
          <p:cNvSpPr>
            <a:spLocks noChangeShapeType="1"/>
          </p:cNvSpPr>
          <p:nvPr/>
        </p:nvSpPr>
        <p:spPr bwMode="auto">
          <a:xfrm>
            <a:off x="3754934" y="2949773"/>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1" name="Line 63">
            <a:extLst>
              <a:ext uri="{FF2B5EF4-FFF2-40B4-BE49-F238E27FC236}">
                <a16:creationId xmlns:a16="http://schemas.microsoft.com/office/drawing/2014/main" id="{56B61123-D37F-49A5-A49A-8E594674AF4A}"/>
              </a:ext>
            </a:extLst>
          </p:cNvPr>
          <p:cNvSpPr>
            <a:spLocks noChangeShapeType="1"/>
          </p:cNvSpPr>
          <p:nvPr/>
        </p:nvSpPr>
        <p:spPr bwMode="auto">
          <a:xfrm>
            <a:off x="4180583" y="2949773"/>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2" name="Line 64">
            <a:extLst>
              <a:ext uri="{FF2B5EF4-FFF2-40B4-BE49-F238E27FC236}">
                <a16:creationId xmlns:a16="http://schemas.microsoft.com/office/drawing/2014/main" id="{637DA8A2-B145-414C-945F-6A685D6E9180}"/>
              </a:ext>
            </a:extLst>
          </p:cNvPr>
          <p:cNvSpPr>
            <a:spLocks noChangeShapeType="1"/>
          </p:cNvSpPr>
          <p:nvPr/>
        </p:nvSpPr>
        <p:spPr bwMode="auto">
          <a:xfrm>
            <a:off x="3754935" y="3175992"/>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3" name="Line 65">
            <a:extLst>
              <a:ext uri="{FF2B5EF4-FFF2-40B4-BE49-F238E27FC236}">
                <a16:creationId xmlns:a16="http://schemas.microsoft.com/office/drawing/2014/main" id="{BDBE5354-8DE4-401E-8C28-134CA33A90BC}"/>
              </a:ext>
            </a:extLst>
          </p:cNvPr>
          <p:cNvSpPr>
            <a:spLocks noChangeShapeType="1"/>
          </p:cNvSpPr>
          <p:nvPr/>
        </p:nvSpPr>
        <p:spPr bwMode="auto">
          <a:xfrm>
            <a:off x="3114973" y="362991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4" name="Line 66">
            <a:extLst>
              <a:ext uri="{FF2B5EF4-FFF2-40B4-BE49-F238E27FC236}">
                <a16:creationId xmlns:a16="http://schemas.microsoft.com/office/drawing/2014/main" id="{9CD79C7C-5D3C-40AC-9C46-02980569D761}"/>
              </a:ext>
            </a:extLst>
          </p:cNvPr>
          <p:cNvSpPr>
            <a:spLocks noChangeShapeType="1"/>
          </p:cNvSpPr>
          <p:nvPr/>
        </p:nvSpPr>
        <p:spPr bwMode="auto">
          <a:xfrm flipV="1">
            <a:off x="3114973" y="3175993"/>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5" name="Line 67">
            <a:extLst>
              <a:ext uri="{FF2B5EF4-FFF2-40B4-BE49-F238E27FC236}">
                <a16:creationId xmlns:a16="http://schemas.microsoft.com/office/drawing/2014/main" id="{EFBBDCF4-1053-4CB1-884E-ED8D53263C84}"/>
              </a:ext>
            </a:extLst>
          </p:cNvPr>
          <p:cNvSpPr>
            <a:spLocks noChangeShapeType="1"/>
          </p:cNvSpPr>
          <p:nvPr/>
        </p:nvSpPr>
        <p:spPr bwMode="auto">
          <a:xfrm flipV="1">
            <a:off x="3754934" y="2812852"/>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6" name="Line 68">
            <a:extLst>
              <a:ext uri="{FF2B5EF4-FFF2-40B4-BE49-F238E27FC236}">
                <a16:creationId xmlns:a16="http://schemas.microsoft.com/office/drawing/2014/main" id="{79DABCFC-2BA1-4B28-8D1A-85C94D5982C3}"/>
              </a:ext>
            </a:extLst>
          </p:cNvPr>
          <p:cNvSpPr>
            <a:spLocks noChangeShapeType="1"/>
          </p:cNvSpPr>
          <p:nvPr/>
        </p:nvSpPr>
        <p:spPr bwMode="auto">
          <a:xfrm flipV="1">
            <a:off x="3967758" y="2495849"/>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7" name="Line 69">
            <a:extLst>
              <a:ext uri="{FF2B5EF4-FFF2-40B4-BE49-F238E27FC236}">
                <a16:creationId xmlns:a16="http://schemas.microsoft.com/office/drawing/2014/main" id="{C29E414F-1F0A-44EF-A2CE-7BCB419E3F8B}"/>
              </a:ext>
            </a:extLst>
          </p:cNvPr>
          <p:cNvSpPr>
            <a:spLocks noChangeShapeType="1"/>
          </p:cNvSpPr>
          <p:nvPr/>
        </p:nvSpPr>
        <p:spPr bwMode="auto">
          <a:xfrm flipH="1" flipV="1">
            <a:off x="4180582" y="2495849"/>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8" name="Line 70">
            <a:extLst>
              <a:ext uri="{FF2B5EF4-FFF2-40B4-BE49-F238E27FC236}">
                <a16:creationId xmlns:a16="http://schemas.microsoft.com/office/drawing/2014/main" id="{E1D32B19-E745-47BD-A93D-0030FA1F2874}"/>
              </a:ext>
            </a:extLst>
          </p:cNvPr>
          <p:cNvSpPr>
            <a:spLocks noChangeShapeType="1"/>
          </p:cNvSpPr>
          <p:nvPr/>
        </p:nvSpPr>
        <p:spPr bwMode="auto">
          <a:xfrm flipV="1">
            <a:off x="3967758" y="2629794"/>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39" name="Line 71">
            <a:extLst>
              <a:ext uri="{FF2B5EF4-FFF2-40B4-BE49-F238E27FC236}">
                <a16:creationId xmlns:a16="http://schemas.microsoft.com/office/drawing/2014/main" id="{348889D9-17B1-4978-8CCD-3437F90AA7F8}"/>
              </a:ext>
            </a:extLst>
          </p:cNvPr>
          <p:cNvSpPr>
            <a:spLocks noChangeShapeType="1"/>
          </p:cNvSpPr>
          <p:nvPr/>
        </p:nvSpPr>
        <p:spPr bwMode="auto">
          <a:xfrm flipH="1" flipV="1">
            <a:off x="3754934" y="2495849"/>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0" name="Line 72">
            <a:extLst>
              <a:ext uri="{FF2B5EF4-FFF2-40B4-BE49-F238E27FC236}">
                <a16:creationId xmlns:a16="http://schemas.microsoft.com/office/drawing/2014/main" id="{8D2EB7A3-DCD2-41AE-8EC4-4724804E8749}"/>
              </a:ext>
            </a:extLst>
          </p:cNvPr>
          <p:cNvSpPr>
            <a:spLocks noChangeShapeType="1"/>
          </p:cNvSpPr>
          <p:nvPr/>
        </p:nvSpPr>
        <p:spPr bwMode="auto">
          <a:xfrm flipV="1">
            <a:off x="4381500" y="2629793"/>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1" name="Line 73">
            <a:extLst>
              <a:ext uri="{FF2B5EF4-FFF2-40B4-BE49-F238E27FC236}">
                <a16:creationId xmlns:a16="http://schemas.microsoft.com/office/drawing/2014/main" id="{ECDD7A98-D2E9-4617-A9F4-065EB0A9D2AB}"/>
              </a:ext>
            </a:extLst>
          </p:cNvPr>
          <p:cNvSpPr>
            <a:spLocks noChangeShapeType="1"/>
          </p:cNvSpPr>
          <p:nvPr/>
        </p:nvSpPr>
        <p:spPr bwMode="auto">
          <a:xfrm flipV="1">
            <a:off x="2559844" y="3533180"/>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2" name="Line 74">
            <a:extLst>
              <a:ext uri="{FF2B5EF4-FFF2-40B4-BE49-F238E27FC236}">
                <a16:creationId xmlns:a16="http://schemas.microsoft.com/office/drawing/2014/main" id="{8E28178F-4069-4102-BB04-DE019CFE8BC0}"/>
              </a:ext>
            </a:extLst>
          </p:cNvPr>
          <p:cNvSpPr>
            <a:spLocks noChangeShapeType="1"/>
          </p:cNvSpPr>
          <p:nvPr/>
        </p:nvSpPr>
        <p:spPr bwMode="auto">
          <a:xfrm flipH="1" flipV="1">
            <a:off x="3524250" y="352127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3" name="Line 75">
            <a:extLst>
              <a:ext uri="{FF2B5EF4-FFF2-40B4-BE49-F238E27FC236}">
                <a16:creationId xmlns:a16="http://schemas.microsoft.com/office/drawing/2014/main" id="{90C36F19-2FA6-458A-940B-7D839DC99C16}"/>
              </a:ext>
            </a:extLst>
          </p:cNvPr>
          <p:cNvSpPr>
            <a:spLocks noChangeShapeType="1"/>
          </p:cNvSpPr>
          <p:nvPr/>
        </p:nvSpPr>
        <p:spPr bwMode="auto">
          <a:xfrm>
            <a:off x="3524250" y="2591098"/>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4" name="Text Box 76">
            <a:extLst>
              <a:ext uri="{FF2B5EF4-FFF2-40B4-BE49-F238E27FC236}">
                <a16:creationId xmlns:a16="http://schemas.microsoft.com/office/drawing/2014/main" id="{2DC4982D-DB83-4FF0-AB56-B78F46970EE7}"/>
              </a:ext>
            </a:extLst>
          </p:cNvPr>
          <p:cNvSpPr txBox="1">
            <a:spLocks noChangeArrowheads="1"/>
          </p:cNvSpPr>
          <p:nvPr/>
        </p:nvSpPr>
        <p:spPr bwMode="auto">
          <a:xfrm>
            <a:off x="3302497" y="2347020"/>
            <a:ext cx="436066"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45" name="Text Box 77">
            <a:extLst>
              <a:ext uri="{FF2B5EF4-FFF2-40B4-BE49-F238E27FC236}">
                <a16:creationId xmlns:a16="http://schemas.microsoft.com/office/drawing/2014/main" id="{B15FD56B-C852-45C4-A37D-498AAF79DA5F}"/>
              </a:ext>
            </a:extLst>
          </p:cNvPr>
          <p:cNvSpPr txBox="1">
            <a:spLocks noChangeArrowheads="1"/>
          </p:cNvSpPr>
          <p:nvPr/>
        </p:nvSpPr>
        <p:spPr bwMode="auto">
          <a:xfrm>
            <a:off x="3667125" y="3504903"/>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46" name="Text Box 78">
            <a:extLst>
              <a:ext uri="{FF2B5EF4-FFF2-40B4-BE49-F238E27FC236}">
                <a16:creationId xmlns:a16="http://schemas.microsoft.com/office/drawing/2014/main" id="{DC6338A7-69AE-4C5F-AE32-BC3A4C8D9DAB}"/>
              </a:ext>
            </a:extLst>
          </p:cNvPr>
          <p:cNvSpPr txBox="1">
            <a:spLocks noChangeArrowheads="1"/>
          </p:cNvSpPr>
          <p:nvPr/>
        </p:nvSpPr>
        <p:spPr bwMode="auto">
          <a:xfrm>
            <a:off x="4217790" y="2742903"/>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847" name="Text Box 79">
            <a:extLst>
              <a:ext uri="{FF2B5EF4-FFF2-40B4-BE49-F238E27FC236}">
                <a16:creationId xmlns:a16="http://schemas.microsoft.com/office/drawing/2014/main" id="{F05F62E5-F5D3-4A6F-904C-68ECC8CEC007}"/>
              </a:ext>
            </a:extLst>
          </p:cNvPr>
          <p:cNvSpPr txBox="1">
            <a:spLocks noChangeArrowheads="1"/>
          </p:cNvSpPr>
          <p:nvPr/>
        </p:nvSpPr>
        <p:spPr bwMode="auto">
          <a:xfrm>
            <a:off x="6167437" y="3565922"/>
            <a:ext cx="436067" cy="3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48" name="Line 80">
            <a:extLst>
              <a:ext uri="{FF2B5EF4-FFF2-40B4-BE49-F238E27FC236}">
                <a16:creationId xmlns:a16="http://schemas.microsoft.com/office/drawing/2014/main" id="{9D8DED38-1A13-4EA9-8EAC-19FE84666682}"/>
              </a:ext>
            </a:extLst>
          </p:cNvPr>
          <p:cNvSpPr>
            <a:spLocks noChangeShapeType="1"/>
          </p:cNvSpPr>
          <p:nvPr/>
        </p:nvSpPr>
        <p:spPr bwMode="auto">
          <a:xfrm flipH="1" flipV="1">
            <a:off x="7256859" y="3168551"/>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49" name="Line 81">
            <a:extLst>
              <a:ext uri="{FF2B5EF4-FFF2-40B4-BE49-F238E27FC236}">
                <a16:creationId xmlns:a16="http://schemas.microsoft.com/office/drawing/2014/main" id="{C4C81309-0CD6-47E4-A245-C41AC5921B88}"/>
              </a:ext>
            </a:extLst>
          </p:cNvPr>
          <p:cNvSpPr>
            <a:spLocks noChangeShapeType="1"/>
          </p:cNvSpPr>
          <p:nvPr/>
        </p:nvSpPr>
        <p:spPr bwMode="auto">
          <a:xfrm flipV="1">
            <a:off x="7471172" y="3168551"/>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0" name="Line 82">
            <a:extLst>
              <a:ext uri="{FF2B5EF4-FFF2-40B4-BE49-F238E27FC236}">
                <a16:creationId xmlns:a16="http://schemas.microsoft.com/office/drawing/2014/main" id="{E45A2417-D35E-46AF-AB90-DC15DDBC021B}"/>
              </a:ext>
            </a:extLst>
          </p:cNvPr>
          <p:cNvSpPr>
            <a:spLocks noChangeShapeType="1"/>
          </p:cNvSpPr>
          <p:nvPr/>
        </p:nvSpPr>
        <p:spPr bwMode="auto">
          <a:xfrm flipV="1">
            <a:off x="7256859" y="280541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1" name="Line 83">
            <a:extLst>
              <a:ext uri="{FF2B5EF4-FFF2-40B4-BE49-F238E27FC236}">
                <a16:creationId xmlns:a16="http://schemas.microsoft.com/office/drawing/2014/main" id="{97523958-0060-4D03-808E-DC8844F0A1A2}"/>
              </a:ext>
            </a:extLst>
          </p:cNvPr>
          <p:cNvSpPr>
            <a:spLocks noChangeShapeType="1"/>
          </p:cNvSpPr>
          <p:nvPr/>
        </p:nvSpPr>
        <p:spPr bwMode="auto">
          <a:xfrm flipH="1" flipV="1">
            <a:off x="7471172" y="280541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2" name="Line 84">
            <a:extLst>
              <a:ext uri="{FF2B5EF4-FFF2-40B4-BE49-F238E27FC236}">
                <a16:creationId xmlns:a16="http://schemas.microsoft.com/office/drawing/2014/main" id="{8AC53734-5C0A-4A33-BF55-C19B1DCC2BFE}"/>
              </a:ext>
            </a:extLst>
          </p:cNvPr>
          <p:cNvSpPr>
            <a:spLocks noChangeShapeType="1"/>
          </p:cNvSpPr>
          <p:nvPr/>
        </p:nvSpPr>
        <p:spPr bwMode="auto">
          <a:xfrm>
            <a:off x="7256859" y="2939357"/>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3" name="Line 85">
            <a:extLst>
              <a:ext uri="{FF2B5EF4-FFF2-40B4-BE49-F238E27FC236}">
                <a16:creationId xmlns:a16="http://schemas.microsoft.com/office/drawing/2014/main" id="{65A42FD7-D8FD-44A9-B9CF-BADFBFA14D60}"/>
              </a:ext>
            </a:extLst>
          </p:cNvPr>
          <p:cNvSpPr>
            <a:spLocks noChangeShapeType="1"/>
          </p:cNvSpPr>
          <p:nvPr/>
        </p:nvSpPr>
        <p:spPr bwMode="auto">
          <a:xfrm>
            <a:off x="7683997" y="2939357"/>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4" name="Line 86">
            <a:extLst>
              <a:ext uri="{FF2B5EF4-FFF2-40B4-BE49-F238E27FC236}">
                <a16:creationId xmlns:a16="http://schemas.microsoft.com/office/drawing/2014/main" id="{6CC164AB-EA1F-4D05-913F-9D72028AED82}"/>
              </a:ext>
            </a:extLst>
          </p:cNvPr>
          <p:cNvSpPr>
            <a:spLocks noChangeShapeType="1"/>
          </p:cNvSpPr>
          <p:nvPr/>
        </p:nvSpPr>
        <p:spPr bwMode="auto">
          <a:xfrm flipH="1" flipV="1">
            <a:off x="7044036" y="3530203"/>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5" name="Line 87">
            <a:extLst>
              <a:ext uri="{FF2B5EF4-FFF2-40B4-BE49-F238E27FC236}">
                <a16:creationId xmlns:a16="http://schemas.microsoft.com/office/drawing/2014/main" id="{42A258C3-4B47-44DD-BE9F-322E2DAF8053}"/>
              </a:ext>
            </a:extLst>
          </p:cNvPr>
          <p:cNvSpPr>
            <a:spLocks noChangeShapeType="1"/>
          </p:cNvSpPr>
          <p:nvPr/>
        </p:nvSpPr>
        <p:spPr bwMode="auto">
          <a:xfrm flipV="1">
            <a:off x="7256859" y="3530203"/>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6" name="Line 88">
            <a:extLst>
              <a:ext uri="{FF2B5EF4-FFF2-40B4-BE49-F238E27FC236}">
                <a16:creationId xmlns:a16="http://schemas.microsoft.com/office/drawing/2014/main" id="{CF4584B8-EE9B-406C-9796-D11E64A91358}"/>
              </a:ext>
            </a:extLst>
          </p:cNvPr>
          <p:cNvSpPr>
            <a:spLocks noChangeShapeType="1"/>
          </p:cNvSpPr>
          <p:nvPr/>
        </p:nvSpPr>
        <p:spPr bwMode="auto">
          <a:xfrm flipV="1">
            <a:off x="7044036" y="3168551"/>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7" name="Line 89">
            <a:extLst>
              <a:ext uri="{FF2B5EF4-FFF2-40B4-BE49-F238E27FC236}">
                <a16:creationId xmlns:a16="http://schemas.microsoft.com/office/drawing/2014/main" id="{93C74E58-AE47-4458-BE36-778ADA6F848A}"/>
              </a:ext>
            </a:extLst>
          </p:cNvPr>
          <p:cNvSpPr>
            <a:spLocks noChangeShapeType="1"/>
          </p:cNvSpPr>
          <p:nvPr/>
        </p:nvSpPr>
        <p:spPr bwMode="auto">
          <a:xfrm flipH="1" flipV="1">
            <a:off x="7256859" y="3168551"/>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8" name="Line 90">
            <a:extLst>
              <a:ext uri="{FF2B5EF4-FFF2-40B4-BE49-F238E27FC236}">
                <a16:creationId xmlns:a16="http://schemas.microsoft.com/office/drawing/2014/main" id="{11084808-07A8-4490-85F9-EB6E6539D309}"/>
              </a:ext>
            </a:extLst>
          </p:cNvPr>
          <p:cNvSpPr>
            <a:spLocks noChangeShapeType="1"/>
          </p:cNvSpPr>
          <p:nvPr/>
        </p:nvSpPr>
        <p:spPr bwMode="auto">
          <a:xfrm>
            <a:off x="7044036"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59" name="Line 91">
            <a:extLst>
              <a:ext uri="{FF2B5EF4-FFF2-40B4-BE49-F238E27FC236}">
                <a16:creationId xmlns:a16="http://schemas.microsoft.com/office/drawing/2014/main" id="{62519682-5173-4EA0-BBB9-9322066BE8B4}"/>
              </a:ext>
            </a:extLst>
          </p:cNvPr>
          <p:cNvSpPr>
            <a:spLocks noChangeShapeType="1"/>
          </p:cNvSpPr>
          <p:nvPr/>
        </p:nvSpPr>
        <p:spPr bwMode="auto">
          <a:xfrm>
            <a:off x="7471172"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0" name="Line 92">
            <a:extLst>
              <a:ext uri="{FF2B5EF4-FFF2-40B4-BE49-F238E27FC236}">
                <a16:creationId xmlns:a16="http://schemas.microsoft.com/office/drawing/2014/main" id="{25DA8436-1E1D-45E3-AD8F-0FE41DEDA5E3}"/>
              </a:ext>
            </a:extLst>
          </p:cNvPr>
          <p:cNvSpPr>
            <a:spLocks noChangeShapeType="1"/>
          </p:cNvSpPr>
          <p:nvPr/>
        </p:nvSpPr>
        <p:spPr bwMode="auto">
          <a:xfrm flipH="1" flipV="1">
            <a:off x="6616898" y="3530203"/>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1" name="Line 93">
            <a:extLst>
              <a:ext uri="{FF2B5EF4-FFF2-40B4-BE49-F238E27FC236}">
                <a16:creationId xmlns:a16="http://schemas.microsoft.com/office/drawing/2014/main" id="{0F381F70-2D2E-4BF4-B942-AC303DEF3018}"/>
              </a:ext>
            </a:extLst>
          </p:cNvPr>
          <p:cNvSpPr>
            <a:spLocks noChangeShapeType="1"/>
          </p:cNvSpPr>
          <p:nvPr/>
        </p:nvSpPr>
        <p:spPr bwMode="auto">
          <a:xfrm flipV="1">
            <a:off x="6831211" y="353020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2" name="Line 94">
            <a:extLst>
              <a:ext uri="{FF2B5EF4-FFF2-40B4-BE49-F238E27FC236}">
                <a16:creationId xmlns:a16="http://schemas.microsoft.com/office/drawing/2014/main" id="{37069FA4-C285-4BC7-A48B-FD9BB79F2192}"/>
              </a:ext>
            </a:extLst>
          </p:cNvPr>
          <p:cNvSpPr>
            <a:spLocks noChangeShapeType="1"/>
          </p:cNvSpPr>
          <p:nvPr/>
        </p:nvSpPr>
        <p:spPr bwMode="auto">
          <a:xfrm flipV="1">
            <a:off x="6616898" y="3168551"/>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3" name="Line 95">
            <a:extLst>
              <a:ext uri="{FF2B5EF4-FFF2-40B4-BE49-F238E27FC236}">
                <a16:creationId xmlns:a16="http://schemas.microsoft.com/office/drawing/2014/main" id="{8B029774-554E-405A-A0CD-4393EF0F12C7}"/>
              </a:ext>
            </a:extLst>
          </p:cNvPr>
          <p:cNvSpPr>
            <a:spLocks noChangeShapeType="1"/>
          </p:cNvSpPr>
          <p:nvPr/>
        </p:nvSpPr>
        <p:spPr bwMode="auto">
          <a:xfrm flipH="1" flipV="1">
            <a:off x="6808887" y="3168551"/>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4" name="Line 96">
            <a:extLst>
              <a:ext uri="{FF2B5EF4-FFF2-40B4-BE49-F238E27FC236}">
                <a16:creationId xmlns:a16="http://schemas.microsoft.com/office/drawing/2014/main" id="{33A9D991-721A-42F7-BF8B-5195EE7F228F}"/>
              </a:ext>
            </a:extLst>
          </p:cNvPr>
          <p:cNvSpPr>
            <a:spLocks noChangeShapeType="1"/>
          </p:cNvSpPr>
          <p:nvPr/>
        </p:nvSpPr>
        <p:spPr bwMode="auto">
          <a:xfrm>
            <a:off x="6616898"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5" name="Line 97">
            <a:extLst>
              <a:ext uri="{FF2B5EF4-FFF2-40B4-BE49-F238E27FC236}">
                <a16:creationId xmlns:a16="http://schemas.microsoft.com/office/drawing/2014/main" id="{A27C33FB-1437-4700-BE62-DAD5FDD8B2BA}"/>
              </a:ext>
            </a:extLst>
          </p:cNvPr>
          <p:cNvSpPr>
            <a:spLocks noChangeShapeType="1"/>
          </p:cNvSpPr>
          <p:nvPr/>
        </p:nvSpPr>
        <p:spPr bwMode="auto">
          <a:xfrm>
            <a:off x="7044036" y="3303984"/>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6" name="Line 98">
            <a:extLst>
              <a:ext uri="{FF2B5EF4-FFF2-40B4-BE49-F238E27FC236}">
                <a16:creationId xmlns:a16="http://schemas.microsoft.com/office/drawing/2014/main" id="{788ECA71-C583-410E-AA54-B9D3BBA71E09}"/>
              </a:ext>
            </a:extLst>
          </p:cNvPr>
          <p:cNvSpPr>
            <a:spLocks noChangeShapeType="1"/>
          </p:cNvSpPr>
          <p:nvPr/>
        </p:nvSpPr>
        <p:spPr bwMode="auto">
          <a:xfrm flipV="1">
            <a:off x="7683996" y="2805411"/>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7" name="Line 99">
            <a:extLst>
              <a:ext uri="{FF2B5EF4-FFF2-40B4-BE49-F238E27FC236}">
                <a16:creationId xmlns:a16="http://schemas.microsoft.com/office/drawing/2014/main" id="{A8D5CAB1-F70F-4D6A-9452-3A2DC760D7E5}"/>
              </a:ext>
            </a:extLst>
          </p:cNvPr>
          <p:cNvSpPr>
            <a:spLocks noChangeShapeType="1"/>
          </p:cNvSpPr>
          <p:nvPr/>
        </p:nvSpPr>
        <p:spPr bwMode="auto">
          <a:xfrm flipH="1" flipV="1">
            <a:off x="7896821" y="2805411"/>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8" name="Line 100">
            <a:extLst>
              <a:ext uri="{FF2B5EF4-FFF2-40B4-BE49-F238E27FC236}">
                <a16:creationId xmlns:a16="http://schemas.microsoft.com/office/drawing/2014/main" id="{6EAAEEBD-0BD0-49E0-ABF8-07500EE237C1}"/>
              </a:ext>
            </a:extLst>
          </p:cNvPr>
          <p:cNvSpPr>
            <a:spLocks noChangeShapeType="1"/>
          </p:cNvSpPr>
          <p:nvPr/>
        </p:nvSpPr>
        <p:spPr bwMode="auto">
          <a:xfrm>
            <a:off x="7683997" y="2942332"/>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69" name="Line 101">
            <a:extLst>
              <a:ext uri="{FF2B5EF4-FFF2-40B4-BE49-F238E27FC236}">
                <a16:creationId xmlns:a16="http://schemas.microsoft.com/office/drawing/2014/main" id="{5369B242-4E8C-4D91-A27E-8791183944DF}"/>
              </a:ext>
            </a:extLst>
          </p:cNvPr>
          <p:cNvSpPr>
            <a:spLocks noChangeShapeType="1"/>
          </p:cNvSpPr>
          <p:nvPr/>
        </p:nvSpPr>
        <p:spPr bwMode="auto">
          <a:xfrm>
            <a:off x="8109645" y="2942332"/>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0" name="Line 102">
            <a:extLst>
              <a:ext uri="{FF2B5EF4-FFF2-40B4-BE49-F238E27FC236}">
                <a16:creationId xmlns:a16="http://schemas.microsoft.com/office/drawing/2014/main" id="{06A0E7D6-CDCA-4E91-ADE2-6894E7366CF7}"/>
              </a:ext>
            </a:extLst>
          </p:cNvPr>
          <p:cNvSpPr>
            <a:spLocks noChangeShapeType="1"/>
          </p:cNvSpPr>
          <p:nvPr/>
        </p:nvSpPr>
        <p:spPr bwMode="auto">
          <a:xfrm>
            <a:off x="7683997" y="3168551"/>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1" name="Line 103">
            <a:extLst>
              <a:ext uri="{FF2B5EF4-FFF2-40B4-BE49-F238E27FC236}">
                <a16:creationId xmlns:a16="http://schemas.microsoft.com/office/drawing/2014/main" id="{09EF4259-B3C8-4AF6-9FFA-8A0D0867A62D}"/>
              </a:ext>
            </a:extLst>
          </p:cNvPr>
          <p:cNvSpPr>
            <a:spLocks noChangeShapeType="1"/>
          </p:cNvSpPr>
          <p:nvPr/>
        </p:nvSpPr>
        <p:spPr bwMode="auto">
          <a:xfrm>
            <a:off x="7044036" y="3622477"/>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2" name="Line 104">
            <a:extLst>
              <a:ext uri="{FF2B5EF4-FFF2-40B4-BE49-F238E27FC236}">
                <a16:creationId xmlns:a16="http://schemas.microsoft.com/office/drawing/2014/main" id="{C6A86668-DD73-4268-96CB-5E857EEFA815}"/>
              </a:ext>
            </a:extLst>
          </p:cNvPr>
          <p:cNvSpPr>
            <a:spLocks noChangeShapeType="1"/>
          </p:cNvSpPr>
          <p:nvPr/>
        </p:nvSpPr>
        <p:spPr bwMode="auto">
          <a:xfrm flipV="1">
            <a:off x="7044036" y="3168551"/>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3" name="Line 105">
            <a:extLst>
              <a:ext uri="{FF2B5EF4-FFF2-40B4-BE49-F238E27FC236}">
                <a16:creationId xmlns:a16="http://schemas.microsoft.com/office/drawing/2014/main" id="{DABFB759-58AF-47A4-A066-D20A4815A8C9}"/>
              </a:ext>
            </a:extLst>
          </p:cNvPr>
          <p:cNvSpPr>
            <a:spLocks noChangeShapeType="1"/>
          </p:cNvSpPr>
          <p:nvPr/>
        </p:nvSpPr>
        <p:spPr bwMode="auto">
          <a:xfrm flipV="1">
            <a:off x="7683997" y="2805411"/>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4" name="Line 106">
            <a:extLst>
              <a:ext uri="{FF2B5EF4-FFF2-40B4-BE49-F238E27FC236}">
                <a16:creationId xmlns:a16="http://schemas.microsoft.com/office/drawing/2014/main" id="{D857D4BB-3D3A-4CA5-B4DB-DF0F49AEB1F8}"/>
              </a:ext>
            </a:extLst>
          </p:cNvPr>
          <p:cNvSpPr>
            <a:spLocks noChangeShapeType="1"/>
          </p:cNvSpPr>
          <p:nvPr/>
        </p:nvSpPr>
        <p:spPr bwMode="auto">
          <a:xfrm flipV="1">
            <a:off x="7896821" y="248691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5" name="Line 107">
            <a:extLst>
              <a:ext uri="{FF2B5EF4-FFF2-40B4-BE49-F238E27FC236}">
                <a16:creationId xmlns:a16="http://schemas.microsoft.com/office/drawing/2014/main" id="{A2765C28-416F-4D6F-88C9-6F9B5A221F53}"/>
              </a:ext>
            </a:extLst>
          </p:cNvPr>
          <p:cNvSpPr>
            <a:spLocks noChangeShapeType="1"/>
          </p:cNvSpPr>
          <p:nvPr/>
        </p:nvSpPr>
        <p:spPr bwMode="auto">
          <a:xfrm flipH="1" flipV="1">
            <a:off x="8109645" y="248691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6" name="Line 108">
            <a:extLst>
              <a:ext uri="{FF2B5EF4-FFF2-40B4-BE49-F238E27FC236}">
                <a16:creationId xmlns:a16="http://schemas.microsoft.com/office/drawing/2014/main" id="{989D8E83-CB29-4BCE-BC8B-0C57E88AA856}"/>
              </a:ext>
            </a:extLst>
          </p:cNvPr>
          <p:cNvSpPr>
            <a:spLocks noChangeShapeType="1"/>
          </p:cNvSpPr>
          <p:nvPr/>
        </p:nvSpPr>
        <p:spPr bwMode="auto">
          <a:xfrm flipV="1">
            <a:off x="7896820" y="2622352"/>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7" name="Line 109">
            <a:extLst>
              <a:ext uri="{FF2B5EF4-FFF2-40B4-BE49-F238E27FC236}">
                <a16:creationId xmlns:a16="http://schemas.microsoft.com/office/drawing/2014/main" id="{48417F91-F12D-4B37-B1EF-9C06EFA8016B}"/>
              </a:ext>
            </a:extLst>
          </p:cNvPr>
          <p:cNvSpPr>
            <a:spLocks noChangeShapeType="1"/>
          </p:cNvSpPr>
          <p:nvPr/>
        </p:nvSpPr>
        <p:spPr bwMode="auto">
          <a:xfrm flipH="1" flipV="1">
            <a:off x="7683996" y="248691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8" name="Line 110">
            <a:extLst>
              <a:ext uri="{FF2B5EF4-FFF2-40B4-BE49-F238E27FC236}">
                <a16:creationId xmlns:a16="http://schemas.microsoft.com/office/drawing/2014/main" id="{FCA8EDC6-9AC4-42F9-A35D-727AD584E086}"/>
              </a:ext>
            </a:extLst>
          </p:cNvPr>
          <p:cNvSpPr>
            <a:spLocks noChangeShapeType="1"/>
          </p:cNvSpPr>
          <p:nvPr/>
        </p:nvSpPr>
        <p:spPr bwMode="auto">
          <a:xfrm flipV="1">
            <a:off x="8310563" y="2622352"/>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79" name="Line 111">
            <a:extLst>
              <a:ext uri="{FF2B5EF4-FFF2-40B4-BE49-F238E27FC236}">
                <a16:creationId xmlns:a16="http://schemas.microsoft.com/office/drawing/2014/main" id="{7D3B3BDB-F09F-4967-B9AD-8B580B3651EE}"/>
              </a:ext>
            </a:extLst>
          </p:cNvPr>
          <p:cNvSpPr>
            <a:spLocks noChangeShapeType="1"/>
          </p:cNvSpPr>
          <p:nvPr/>
        </p:nvSpPr>
        <p:spPr bwMode="auto">
          <a:xfrm flipV="1">
            <a:off x="6488906" y="3525739"/>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0" name="Line 112">
            <a:extLst>
              <a:ext uri="{FF2B5EF4-FFF2-40B4-BE49-F238E27FC236}">
                <a16:creationId xmlns:a16="http://schemas.microsoft.com/office/drawing/2014/main" id="{CADA0617-5FEA-49E9-8613-535BADB7B8AF}"/>
              </a:ext>
            </a:extLst>
          </p:cNvPr>
          <p:cNvSpPr>
            <a:spLocks noChangeShapeType="1"/>
          </p:cNvSpPr>
          <p:nvPr/>
        </p:nvSpPr>
        <p:spPr bwMode="auto">
          <a:xfrm flipH="1" flipV="1">
            <a:off x="7453313" y="351383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1" name="Line 113">
            <a:extLst>
              <a:ext uri="{FF2B5EF4-FFF2-40B4-BE49-F238E27FC236}">
                <a16:creationId xmlns:a16="http://schemas.microsoft.com/office/drawing/2014/main" id="{44D63E46-1F50-4798-ABE3-9BB91F181341}"/>
              </a:ext>
            </a:extLst>
          </p:cNvPr>
          <p:cNvSpPr>
            <a:spLocks noChangeShapeType="1"/>
          </p:cNvSpPr>
          <p:nvPr/>
        </p:nvSpPr>
        <p:spPr bwMode="auto">
          <a:xfrm>
            <a:off x="7453313" y="2582169"/>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2" name="Text Box 114">
            <a:extLst>
              <a:ext uri="{FF2B5EF4-FFF2-40B4-BE49-F238E27FC236}">
                <a16:creationId xmlns:a16="http://schemas.microsoft.com/office/drawing/2014/main" id="{3B4BC5A6-436C-4130-85BB-2F35FFD319E9}"/>
              </a:ext>
            </a:extLst>
          </p:cNvPr>
          <p:cNvSpPr txBox="1">
            <a:spLocks noChangeArrowheads="1"/>
          </p:cNvSpPr>
          <p:nvPr/>
        </p:nvSpPr>
        <p:spPr bwMode="auto">
          <a:xfrm>
            <a:off x="7596187" y="3497461"/>
            <a:ext cx="436067" cy="3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83" name="Text Box 115">
            <a:extLst>
              <a:ext uri="{FF2B5EF4-FFF2-40B4-BE49-F238E27FC236}">
                <a16:creationId xmlns:a16="http://schemas.microsoft.com/office/drawing/2014/main" id="{78A0C784-D07D-4763-9C13-AEE20C38B9C3}"/>
              </a:ext>
            </a:extLst>
          </p:cNvPr>
          <p:cNvSpPr txBox="1">
            <a:spLocks noChangeArrowheads="1"/>
          </p:cNvSpPr>
          <p:nvPr/>
        </p:nvSpPr>
        <p:spPr bwMode="auto">
          <a:xfrm>
            <a:off x="8146852" y="2735461"/>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884" name="Text Box 116">
            <a:extLst>
              <a:ext uri="{FF2B5EF4-FFF2-40B4-BE49-F238E27FC236}">
                <a16:creationId xmlns:a16="http://schemas.microsoft.com/office/drawing/2014/main" id="{31C9DA29-D02B-48A1-9073-AC6723177E4C}"/>
              </a:ext>
            </a:extLst>
          </p:cNvPr>
          <p:cNvSpPr txBox="1">
            <a:spLocks noChangeArrowheads="1"/>
          </p:cNvSpPr>
          <p:nvPr/>
        </p:nvSpPr>
        <p:spPr bwMode="auto">
          <a:xfrm>
            <a:off x="6167437" y="5570637"/>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885" name="Line 117">
            <a:extLst>
              <a:ext uri="{FF2B5EF4-FFF2-40B4-BE49-F238E27FC236}">
                <a16:creationId xmlns:a16="http://schemas.microsoft.com/office/drawing/2014/main" id="{EDC12345-2D1D-448D-A57E-765B053E5CB8}"/>
              </a:ext>
            </a:extLst>
          </p:cNvPr>
          <p:cNvSpPr>
            <a:spLocks noChangeShapeType="1"/>
          </p:cNvSpPr>
          <p:nvPr/>
        </p:nvSpPr>
        <p:spPr bwMode="auto">
          <a:xfrm flipH="1" flipV="1">
            <a:off x="7256859"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6" name="Line 118">
            <a:extLst>
              <a:ext uri="{FF2B5EF4-FFF2-40B4-BE49-F238E27FC236}">
                <a16:creationId xmlns:a16="http://schemas.microsoft.com/office/drawing/2014/main" id="{25091D8C-FB5D-41BC-9DC9-6C49A9C90E22}"/>
              </a:ext>
            </a:extLst>
          </p:cNvPr>
          <p:cNvSpPr>
            <a:spLocks noChangeShapeType="1"/>
          </p:cNvSpPr>
          <p:nvPr/>
        </p:nvSpPr>
        <p:spPr bwMode="auto">
          <a:xfrm flipV="1">
            <a:off x="7471172" y="517326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7" name="Line 119">
            <a:extLst>
              <a:ext uri="{FF2B5EF4-FFF2-40B4-BE49-F238E27FC236}">
                <a16:creationId xmlns:a16="http://schemas.microsoft.com/office/drawing/2014/main" id="{7FED4981-2953-41CD-B81B-873406C65C42}"/>
              </a:ext>
            </a:extLst>
          </p:cNvPr>
          <p:cNvSpPr>
            <a:spLocks noChangeShapeType="1"/>
          </p:cNvSpPr>
          <p:nvPr/>
        </p:nvSpPr>
        <p:spPr bwMode="auto">
          <a:xfrm flipV="1">
            <a:off x="7256859" y="481012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8" name="Line 120">
            <a:extLst>
              <a:ext uri="{FF2B5EF4-FFF2-40B4-BE49-F238E27FC236}">
                <a16:creationId xmlns:a16="http://schemas.microsoft.com/office/drawing/2014/main" id="{2FA4A5E6-C938-4FB0-B3D3-2385095B81F9}"/>
              </a:ext>
            </a:extLst>
          </p:cNvPr>
          <p:cNvSpPr>
            <a:spLocks noChangeShapeType="1"/>
          </p:cNvSpPr>
          <p:nvPr/>
        </p:nvSpPr>
        <p:spPr bwMode="auto">
          <a:xfrm flipH="1" flipV="1">
            <a:off x="7471172" y="481012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89" name="Line 121">
            <a:extLst>
              <a:ext uri="{FF2B5EF4-FFF2-40B4-BE49-F238E27FC236}">
                <a16:creationId xmlns:a16="http://schemas.microsoft.com/office/drawing/2014/main" id="{343EA6FC-4C50-4216-91C3-F17574B63A74}"/>
              </a:ext>
            </a:extLst>
          </p:cNvPr>
          <p:cNvSpPr>
            <a:spLocks noChangeShapeType="1"/>
          </p:cNvSpPr>
          <p:nvPr/>
        </p:nvSpPr>
        <p:spPr bwMode="auto">
          <a:xfrm>
            <a:off x="7256859"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0" name="Line 122">
            <a:extLst>
              <a:ext uri="{FF2B5EF4-FFF2-40B4-BE49-F238E27FC236}">
                <a16:creationId xmlns:a16="http://schemas.microsoft.com/office/drawing/2014/main" id="{0C8F2E82-D77B-4FA9-AA9C-0A53A6F9E96A}"/>
              </a:ext>
            </a:extLst>
          </p:cNvPr>
          <p:cNvSpPr>
            <a:spLocks noChangeShapeType="1"/>
          </p:cNvSpPr>
          <p:nvPr/>
        </p:nvSpPr>
        <p:spPr bwMode="auto">
          <a:xfrm>
            <a:off x="7683997"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1" name="Line 123">
            <a:extLst>
              <a:ext uri="{FF2B5EF4-FFF2-40B4-BE49-F238E27FC236}">
                <a16:creationId xmlns:a16="http://schemas.microsoft.com/office/drawing/2014/main" id="{325819E0-A6FC-4353-A14B-1EC54CBE0F5F}"/>
              </a:ext>
            </a:extLst>
          </p:cNvPr>
          <p:cNvSpPr>
            <a:spLocks noChangeShapeType="1"/>
          </p:cNvSpPr>
          <p:nvPr/>
        </p:nvSpPr>
        <p:spPr bwMode="auto">
          <a:xfrm flipH="1" flipV="1">
            <a:off x="7044036" y="5534918"/>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2" name="Line 124">
            <a:extLst>
              <a:ext uri="{FF2B5EF4-FFF2-40B4-BE49-F238E27FC236}">
                <a16:creationId xmlns:a16="http://schemas.microsoft.com/office/drawing/2014/main" id="{57D355E0-A5D0-41F4-A1E2-C407C90C3087}"/>
              </a:ext>
            </a:extLst>
          </p:cNvPr>
          <p:cNvSpPr>
            <a:spLocks noChangeShapeType="1"/>
          </p:cNvSpPr>
          <p:nvPr/>
        </p:nvSpPr>
        <p:spPr bwMode="auto">
          <a:xfrm flipV="1">
            <a:off x="7256859"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3" name="Line 125">
            <a:extLst>
              <a:ext uri="{FF2B5EF4-FFF2-40B4-BE49-F238E27FC236}">
                <a16:creationId xmlns:a16="http://schemas.microsoft.com/office/drawing/2014/main" id="{92009230-9ECF-46FA-9BC3-7DAC934F382E}"/>
              </a:ext>
            </a:extLst>
          </p:cNvPr>
          <p:cNvSpPr>
            <a:spLocks noChangeShapeType="1"/>
          </p:cNvSpPr>
          <p:nvPr/>
        </p:nvSpPr>
        <p:spPr bwMode="auto">
          <a:xfrm flipV="1">
            <a:off x="7044036"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4" name="Line 126">
            <a:extLst>
              <a:ext uri="{FF2B5EF4-FFF2-40B4-BE49-F238E27FC236}">
                <a16:creationId xmlns:a16="http://schemas.microsoft.com/office/drawing/2014/main" id="{443908BC-F26D-4000-948B-79CE1703CC7D}"/>
              </a:ext>
            </a:extLst>
          </p:cNvPr>
          <p:cNvSpPr>
            <a:spLocks noChangeShapeType="1"/>
          </p:cNvSpPr>
          <p:nvPr/>
        </p:nvSpPr>
        <p:spPr bwMode="auto">
          <a:xfrm flipH="1" flipV="1">
            <a:off x="7256859"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5" name="Line 127">
            <a:extLst>
              <a:ext uri="{FF2B5EF4-FFF2-40B4-BE49-F238E27FC236}">
                <a16:creationId xmlns:a16="http://schemas.microsoft.com/office/drawing/2014/main" id="{6BD7A116-A56A-4374-ABE0-E5679176DD32}"/>
              </a:ext>
            </a:extLst>
          </p:cNvPr>
          <p:cNvSpPr>
            <a:spLocks noChangeShapeType="1"/>
          </p:cNvSpPr>
          <p:nvPr/>
        </p:nvSpPr>
        <p:spPr bwMode="auto">
          <a:xfrm>
            <a:off x="7044036"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6" name="Line 128">
            <a:extLst>
              <a:ext uri="{FF2B5EF4-FFF2-40B4-BE49-F238E27FC236}">
                <a16:creationId xmlns:a16="http://schemas.microsoft.com/office/drawing/2014/main" id="{209A4A07-802B-4770-8024-A6D611C14A74}"/>
              </a:ext>
            </a:extLst>
          </p:cNvPr>
          <p:cNvSpPr>
            <a:spLocks noChangeShapeType="1"/>
          </p:cNvSpPr>
          <p:nvPr/>
        </p:nvSpPr>
        <p:spPr bwMode="auto">
          <a:xfrm>
            <a:off x="7471172"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7" name="Line 129">
            <a:extLst>
              <a:ext uri="{FF2B5EF4-FFF2-40B4-BE49-F238E27FC236}">
                <a16:creationId xmlns:a16="http://schemas.microsoft.com/office/drawing/2014/main" id="{8CD83BC7-CD2D-494A-894B-54463B1B7F2E}"/>
              </a:ext>
            </a:extLst>
          </p:cNvPr>
          <p:cNvSpPr>
            <a:spLocks noChangeShapeType="1"/>
          </p:cNvSpPr>
          <p:nvPr/>
        </p:nvSpPr>
        <p:spPr bwMode="auto">
          <a:xfrm flipH="1" flipV="1">
            <a:off x="6616898"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8" name="Line 130">
            <a:extLst>
              <a:ext uri="{FF2B5EF4-FFF2-40B4-BE49-F238E27FC236}">
                <a16:creationId xmlns:a16="http://schemas.microsoft.com/office/drawing/2014/main" id="{37109EA2-A08B-4197-B5EB-77AAF95BB337}"/>
              </a:ext>
            </a:extLst>
          </p:cNvPr>
          <p:cNvSpPr>
            <a:spLocks noChangeShapeType="1"/>
          </p:cNvSpPr>
          <p:nvPr/>
        </p:nvSpPr>
        <p:spPr bwMode="auto">
          <a:xfrm flipV="1">
            <a:off x="6831211" y="5534918"/>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899" name="Line 131">
            <a:extLst>
              <a:ext uri="{FF2B5EF4-FFF2-40B4-BE49-F238E27FC236}">
                <a16:creationId xmlns:a16="http://schemas.microsoft.com/office/drawing/2014/main" id="{12C1A019-2EF8-4ECC-9DA0-BEA0411A147F}"/>
              </a:ext>
            </a:extLst>
          </p:cNvPr>
          <p:cNvSpPr>
            <a:spLocks noChangeShapeType="1"/>
          </p:cNvSpPr>
          <p:nvPr/>
        </p:nvSpPr>
        <p:spPr bwMode="auto">
          <a:xfrm flipV="1">
            <a:off x="6616898"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0" name="Line 132">
            <a:extLst>
              <a:ext uri="{FF2B5EF4-FFF2-40B4-BE49-F238E27FC236}">
                <a16:creationId xmlns:a16="http://schemas.microsoft.com/office/drawing/2014/main" id="{72CC2F9D-0A60-4294-BB12-90B225BF5BBC}"/>
              </a:ext>
            </a:extLst>
          </p:cNvPr>
          <p:cNvSpPr>
            <a:spLocks noChangeShapeType="1"/>
          </p:cNvSpPr>
          <p:nvPr/>
        </p:nvSpPr>
        <p:spPr bwMode="auto">
          <a:xfrm flipH="1" flipV="1">
            <a:off x="6808887"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1" name="Line 133">
            <a:extLst>
              <a:ext uri="{FF2B5EF4-FFF2-40B4-BE49-F238E27FC236}">
                <a16:creationId xmlns:a16="http://schemas.microsoft.com/office/drawing/2014/main" id="{E18D3025-ED72-4B18-929B-92038718F1DC}"/>
              </a:ext>
            </a:extLst>
          </p:cNvPr>
          <p:cNvSpPr>
            <a:spLocks noChangeShapeType="1"/>
          </p:cNvSpPr>
          <p:nvPr/>
        </p:nvSpPr>
        <p:spPr bwMode="auto">
          <a:xfrm>
            <a:off x="6616898"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2" name="Line 134">
            <a:extLst>
              <a:ext uri="{FF2B5EF4-FFF2-40B4-BE49-F238E27FC236}">
                <a16:creationId xmlns:a16="http://schemas.microsoft.com/office/drawing/2014/main" id="{963B96B0-4368-4B22-9B8A-1E3C6643FB1B}"/>
              </a:ext>
            </a:extLst>
          </p:cNvPr>
          <p:cNvSpPr>
            <a:spLocks noChangeShapeType="1"/>
          </p:cNvSpPr>
          <p:nvPr/>
        </p:nvSpPr>
        <p:spPr bwMode="auto">
          <a:xfrm>
            <a:off x="7044036"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3" name="Line 135">
            <a:extLst>
              <a:ext uri="{FF2B5EF4-FFF2-40B4-BE49-F238E27FC236}">
                <a16:creationId xmlns:a16="http://schemas.microsoft.com/office/drawing/2014/main" id="{A6EE519A-720B-4A6A-B3BE-2D6301158481}"/>
              </a:ext>
            </a:extLst>
          </p:cNvPr>
          <p:cNvSpPr>
            <a:spLocks noChangeShapeType="1"/>
          </p:cNvSpPr>
          <p:nvPr/>
        </p:nvSpPr>
        <p:spPr bwMode="auto">
          <a:xfrm flipV="1">
            <a:off x="7683996" y="4810125"/>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4" name="Line 136">
            <a:extLst>
              <a:ext uri="{FF2B5EF4-FFF2-40B4-BE49-F238E27FC236}">
                <a16:creationId xmlns:a16="http://schemas.microsoft.com/office/drawing/2014/main" id="{6B7648F6-4671-4AD4-944B-1DDF9C6FEA96}"/>
              </a:ext>
            </a:extLst>
          </p:cNvPr>
          <p:cNvSpPr>
            <a:spLocks noChangeShapeType="1"/>
          </p:cNvSpPr>
          <p:nvPr/>
        </p:nvSpPr>
        <p:spPr bwMode="auto">
          <a:xfrm flipH="1" flipV="1">
            <a:off x="7896821" y="4810125"/>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5" name="Line 137">
            <a:extLst>
              <a:ext uri="{FF2B5EF4-FFF2-40B4-BE49-F238E27FC236}">
                <a16:creationId xmlns:a16="http://schemas.microsoft.com/office/drawing/2014/main" id="{52A9483F-DE60-4FC8-B0D3-73E56ED71401}"/>
              </a:ext>
            </a:extLst>
          </p:cNvPr>
          <p:cNvSpPr>
            <a:spLocks noChangeShapeType="1"/>
          </p:cNvSpPr>
          <p:nvPr/>
        </p:nvSpPr>
        <p:spPr bwMode="auto">
          <a:xfrm>
            <a:off x="7683997"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6" name="Line 138">
            <a:extLst>
              <a:ext uri="{FF2B5EF4-FFF2-40B4-BE49-F238E27FC236}">
                <a16:creationId xmlns:a16="http://schemas.microsoft.com/office/drawing/2014/main" id="{B99BAB51-A054-492C-AAFE-9CEEA66D6565}"/>
              </a:ext>
            </a:extLst>
          </p:cNvPr>
          <p:cNvSpPr>
            <a:spLocks noChangeShapeType="1"/>
          </p:cNvSpPr>
          <p:nvPr/>
        </p:nvSpPr>
        <p:spPr bwMode="auto">
          <a:xfrm>
            <a:off x="8109645"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7" name="Line 139">
            <a:extLst>
              <a:ext uri="{FF2B5EF4-FFF2-40B4-BE49-F238E27FC236}">
                <a16:creationId xmlns:a16="http://schemas.microsoft.com/office/drawing/2014/main" id="{EA76D458-F55C-4E61-ADD7-BB57D7E4E88C}"/>
              </a:ext>
            </a:extLst>
          </p:cNvPr>
          <p:cNvSpPr>
            <a:spLocks noChangeShapeType="1"/>
          </p:cNvSpPr>
          <p:nvPr/>
        </p:nvSpPr>
        <p:spPr bwMode="auto">
          <a:xfrm>
            <a:off x="7683997" y="5173266"/>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8" name="Line 140">
            <a:extLst>
              <a:ext uri="{FF2B5EF4-FFF2-40B4-BE49-F238E27FC236}">
                <a16:creationId xmlns:a16="http://schemas.microsoft.com/office/drawing/2014/main" id="{42C41101-7E50-4F5F-B6CA-8AA9DE7F33F2}"/>
              </a:ext>
            </a:extLst>
          </p:cNvPr>
          <p:cNvSpPr>
            <a:spLocks noChangeShapeType="1"/>
          </p:cNvSpPr>
          <p:nvPr/>
        </p:nvSpPr>
        <p:spPr bwMode="auto">
          <a:xfrm>
            <a:off x="7044036" y="56271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09" name="Line 141">
            <a:extLst>
              <a:ext uri="{FF2B5EF4-FFF2-40B4-BE49-F238E27FC236}">
                <a16:creationId xmlns:a16="http://schemas.microsoft.com/office/drawing/2014/main" id="{2C8721BB-3CB5-4905-9621-BBC3CA8E5ED8}"/>
              </a:ext>
            </a:extLst>
          </p:cNvPr>
          <p:cNvSpPr>
            <a:spLocks noChangeShapeType="1"/>
          </p:cNvSpPr>
          <p:nvPr/>
        </p:nvSpPr>
        <p:spPr bwMode="auto">
          <a:xfrm flipV="1">
            <a:off x="7044036" y="5173266"/>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0" name="Line 142">
            <a:extLst>
              <a:ext uri="{FF2B5EF4-FFF2-40B4-BE49-F238E27FC236}">
                <a16:creationId xmlns:a16="http://schemas.microsoft.com/office/drawing/2014/main" id="{E2C7126B-B512-42A8-B8EC-D19EEF00F0A2}"/>
              </a:ext>
            </a:extLst>
          </p:cNvPr>
          <p:cNvSpPr>
            <a:spLocks noChangeShapeType="1"/>
          </p:cNvSpPr>
          <p:nvPr/>
        </p:nvSpPr>
        <p:spPr bwMode="auto">
          <a:xfrm flipV="1">
            <a:off x="7683997" y="4810125"/>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1" name="Line 143">
            <a:extLst>
              <a:ext uri="{FF2B5EF4-FFF2-40B4-BE49-F238E27FC236}">
                <a16:creationId xmlns:a16="http://schemas.microsoft.com/office/drawing/2014/main" id="{89085A68-3D59-42D2-8F1E-7CF32C1D16A5}"/>
              </a:ext>
            </a:extLst>
          </p:cNvPr>
          <p:cNvSpPr>
            <a:spLocks noChangeShapeType="1"/>
          </p:cNvSpPr>
          <p:nvPr/>
        </p:nvSpPr>
        <p:spPr bwMode="auto">
          <a:xfrm flipV="1">
            <a:off x="7896821" y="4493122"/>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2" name="Line 144">
            <a:extLst>
              <a:ext uri="{FF2B5EF4-FFF2-40B4-BE49-F238E27FC236}">
                <a16:creationId xmlns:a16="http://schemas.microsoft.com/office/drawing/2014/main" id="{98102330-63F5-4922-8377-13CE6BEE1168}"/>
              </a:ext>
            </a:extLst>
          </p:cNvPr>
          <p:cNvSpPr>
            <a:spLocks noChangeShapeType="1"/>
          </p:cNvSpPr>
          <p:nvPr/>
        </p:nvSpPr>
        <p:spPr bwMode="auto">
          <a:xfrm flipH="1" flipV="1">
            <a:off x="8109645" y="4493122"/>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3" name="Line 145">
            <a:extLst>
              <a:ext uri="{FF2B5EF4-FFF2-40B4-BE49-F238E27FC236}">
                <a16:creationId xmlns:a16="http://schemas.microsoft.com/office/drawing/2014/main" id="{4DAF466F-D0AF-45AC-9B54-AAB58473B709}"/>
              </a:ext>
            </a:extLst>
          </p:cNvPr>
          <p:cNvSpPr>
            <a:spLocks noChangeShapeType="1"/>
          </p:cNvSpPr>
          <p:nvPr/>
        </p:nvSpPr>
        <p:spPr bwMode="auto">
          <a:xfrm flipV="1">
            <a:off x="7896820" y="4627067"/>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4" name="Line 146">
            <a:extLst>
              <a:ext uri="{FF2B5EF4-FFF2-40B4-BE49-F238E27FC236}">
                <a16:creationId xmlns:a16="http://schemas.microsoft.com/office/drawing/2014/main" id="{D86D6FAF-5D24-4BA8-8272-4CB4EA92B769}"/>
              </a:ext>
            </a:extLst>
          </p:cNvPr>
          <p:cNvSpPr>
            <a:spLocks noChangeShapeType="1"/>
          </p:cNvSpPr>
          <p:nvPr/>
        </p:nvSpPr>
        <p:spPr bwMode="auto">
          <a:xfrm flipH="1" flipV="1">
            <a:off x="7683996" y="4493122"/>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5" name="Line 147">
            <a:extLst>
              <a:ext uri="{FF2B5EF4-FFF2-40B4-BE49-F238E27FC236}">
                <a16:creationId xmlns:a16="http://schemas.microsoft.com/office/drawing/2014/main" id="{25AFD1CE-F91D-4B74-94BD-7FF3C6CAE3C1}"/>
              </a:ext>
            </a:extLst>
          </p:cNvPr>
          <p:cNvSpPr>
            <a:spLocks noChangeShapeType="1"/>
          </p:cNvSpPr>
          <p:nvPr/>
        </p:nvSpPr>
        <p:spPr bwMode="auto">
          <a:xfrm flipV="1">
            <a:off x="8310563" y="4627067"/>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6" name="Line 148">
            <a:extLst>
              <a:ext uri="{FF2B5EF4-FFF2-40B4-BE49-F238E27FC236}">
                <a16:creationId xmlns:a16="http://schemas.microsoft.com/office/drawing/2014/main" id="{661819B8-1046-4EED-8F42-C0DA88F4CA5A}"/>
              </a:ext>
            </a:extLst>
          </p:cNvPr>
          <p:cNvSpPr>
            <a:spLocks noChangeShapeType="1"/>
          </p:cNvSpPr>
          <p:nvPr/>
        </p:nvSpPr>
        <p:spPr bwMode="auto">
          <a:xfrm flipV="1">
            <a:off x="6488906" y="553045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7" name="Line 149">
            <a:extLst>
              <a:ext uri="{FF2B5EF4-FFF2-40B4-BE49-F238E27FC236}">
                <a16:creationId xmlns:a16="http://schemas.microsoft.com/office/drawing/2014/main" id="{26A07B99-B4CC-4612-BB59-B1E2574C66C0}"/>
              </a:ext>
            </a:extLst>
          </p:cNvPr>
          <p:cNvSpPr>
            <a:spLocks noChangeShapeType="1"/>
          </p:cNvSpPr>
          <p:nvPr/>
        </p:nvSpPr>
        <p:spPr bwMode="auto">
          <a:xfrm>
            <a:off x="7453313" y="4588372"/>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18" name="Text Box 150">
            <a:extLst>
              <a:ext uri="{FF2B5EF4-FFF2-40B4-BE49-F238E27FC236}">
                <a16:creationId xmlns:a16="http://schemas.microsoft.com/office/drawing/2014/main" id="{DDDE8C88-3963-47E2-88AF-A90B0A97FF27}"/>
              </a:ext>
            </a:extLst>
          </p:cNvPr>
          <p:cNvSpPr txBox="1">
            <a:spLocks noChangeArrowheads="1"/>
          </p:cNvSpPr>
          <p:nvPr/>
        </p:nvSpPr>
        <p:spPr bwMode="auto">
          <a:xfrm>
            <a:off x="8146852" y="4740176"/>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919" name="Text Box 151">
            <a:extLst>
              <a:ext uri="{FF2B5EF4-FFF2-40B4-BE49-F238E27FC236}">
                <a16:creationId xmlns:a16="http://schemas.microsoft.com/office/drawing/2014/main" id="{873AC171-27C2-404E-9D94-C75424FACEAC}"/>
              </a:ext>
            </a:extLst>
          </p:cNvPr>
          <p:cNvSpPr txBox="1">
            <a:spLocks noChangeArrowheads="1"/>
          </p:cNvSpPr>
          <p:nvPr/>
        </p:nvSpPr>
        <p:spPr bwMode="auto">
          <a:xfrm>
            <a:off x="2238375" y="5570637"/>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920" name="Line 152">
            <a:extLst>
              <a:ext uri="{FF2B5EF4-FFF2-40B4-BE49-F238E27FC236}">
                <a16:creationId xmlns:a16="http://schemas.microsoft.com/office/drawing/2014/main" id="{6B288387-9C05-421A-A17D-332B166A635B}"/>
              </a:ext>
            </a:extLst>
          </p:cNvPr>
          <p:cNvSpPr>
            <a:spLocks noChangeShapeType="1"/>
          </p:cNvSpPr>
          <p:nvPr/>
        </p:nvSpPr>
        <p:spPr bwMode="auto">
          <a:xfrm flipH="1" flipV="1">
            <a:off x="3327797"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1" name="Line 153">
            <a:extLst>
              <a:ext uri="{FF2B5EF4-FFF2-40B4-BE49-F238E27FC236}">
                <a16:creationId xmlns:a16="http://schemas.microsoft.com/office/drawing/2014/main" id="{7F2DCA28-C060-44C8-B3D8-E6A7DC393F4A}"/>
              </a:ext>
            </a:extLst>
          </p:cNvPr>
          <p:cNvSpPr>
            <a:spLocks noChangeShapeType="1"/>
          </p:cNvSpPr>
          <p:nvPr/>
        </p:nvSpPr>
        <p:spPr bwMode="auto">
          <a:xfrm flipV="1">
            <a:off x="3542110" y="517326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2" name="Line 154">
            <a:extLst>
              <a:ext uri="{FF2B5EF4-FFF2-40B4-BE49-F238E27FC236}">
                <a16:creationId xmlns:a16="http://schemas.microsoft.com/office/drawing/2014/main" id="{8137A980-6C49-4948-9ECC-D1A63574AD55}"/>
              </a:ext>
            </a:extLst>
          </p:cNvPr>
          <p:cNvSpPr>
            <a:spLocks noChangeShapeType="1"/>
          </p:cNvSpPr>
          <p:nvPr/>
        </p:nvSpPr>
        <p:spPr bwMode="auto">
          <a:xfrm flipV="1">
            <a:off x="3327797" y="481012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3" name="Line 155">
            <a:extLst>
              <a:ext uri="{FF2B5EF4-FFF2-40B4-BE49-F238E27FC236}">
                <a16:creationId xmlns:a16="http://schemas.microsoft.com/office/drawing/2014/main" id="{098D34C0-BA76-4F30-86F0-548517624408}"/>
              </a:ext>
            </a:extLst>
          </p:cNvPr>
          <p:cNvSpPr>
            <a:spLocks noChangeShapeType="1"/>
          </p:cNvSpPr>
          <p:nvPr/>
        </p:nvSpPr>
        <p:spPr bwMode="auto">
          <a:xfrm flipH="1" flipV="1">
            <a:off x="3542110" y="4810126"/>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4" name="Line 156">
            <a:extLst>
              <a:ext uri="{FF2B5EF4-FFF2-40B4-BE49-F238E27FC236}">
                <a16:creationId xmlns:a16="http://schemas.microsoft.com/office/drawing/2014/main" id="{38D321F7-7491-4946-98C6-CBADB59F3A1A}"/>
              </a:ext>
            </a:extLst>
          </p:cNvPr>
          <p:cNvSpPr>
            <a:spLocks noChangeShapeType="1"/>
          </p:cNvSpPr>
          <p:nvPr/>
        </p:nvSpPr>
        <p:spPr bwMode="auto">
          <a:xfrm>
            <a:off x="3327797"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5" name="Line 157">
            <a:extLst>
              <a:ext uri="{FF2B5EF4-FFF2-40B4-BE49-F238E27FC236}">
                <a16:creationId xmlns:a16="http://schemas.microsoft.com/office/drawing/2014/main" id="{699D85E7-BED0-44C3-A19F-4477272D9207}"/>
              </a:ext>
            </a:extLst>
          </p:cNvPr>
          <p:cNvSpPr>
            <a:spLocks noChangeShapeType="1"/>
          </p:cNvSpPr>
          <p:nvPr/>
        </p:nvSpPr>
        <p:spPr bwMode="auto">
          <a:xfrm>
            <a:off x="3754934" y="4945559"/>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6" name="Line 158">
            <a:extLst>
              <a:ext uri="{FF2B5EF4-FFF2-40B4-BE49-F238E27FC236}">
                <a16:creationId xmlns:a16="http://schemas.microsoft.com/office/drawing/2014/main" id="{EC840A75-D677-4370-B945-1CCB837AD4BA}"/>
              </a:ext>
            </a:extLst>
          </p:cNvPr>
          <p:cNvSpPr>
            <a:spLocks noChangeShapeType="1"/>
          </p:cNvSpPr>
          <p:nvPr/>
        </p:nvSpPr>
        <p:spPr bwMode="auto">
          <a:xfrm flipH="1" flipV="1">
            <a:off x="3114973" y="5534918"/>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7" name="Line 159">
            <a:extLst>
              <a:ext uri="{FF2B5EF4-FFF2-40B4-BE49-F238E27FC236}">
                <a16:creationId xmlns:a16="http://schemas.microsoft.com/office/drawing/2014/main" id="{15293912-95E5-40F3-895B-AF782DCB203E}"/>
              </a:ext>
            </a:extLst>
          </p:cNvPr>
          <p:cNvSpPr>
            <a:spLocks noChangeShapeType="1"/>
          </p:cNvSpPr>
          <p:nvPr/>
        </p:nvSpPr>
        <p:spPr bwMode="auto">
          <a:xfrm flipV="1">
            <a:off x="3327797"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8" name="Line 160">
            <a:extLst>
              <a:ext uri="{FF2B5EF4-FFF2-40B4-BE49-F238E27FC236}">
                <a16:creationId xmlns:a16="http://schemas.microsoft.com/office/drawing/2014/main" id="{13200521-33BC-4D64-9F5F-03C667352C02}"/>
              </a:ext>
            </a:extLst>
          </p:cNvPr>
          <p:cNvSpPr>
            <a:spLocks noChangeShapeType="1"/>
          </p:cNvSpPr>
          <p:nvPr/>
        </p:nvSpPr>
        <p:spPr bwMode="auto">
          <a:xfrm flipV="1">
            <a:off x="3114973"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29" name="Line 161">
            <a:extLst>
              <a:ext uri="{FF2B5EF4-FFF2-40B4-BE49-F238E27FC236}">
                <a16:creationId xmlns:a16="http://schemas.microsoft.com/office/drawing/2014/main" id="{AC750E4F-F902-4FAF-8545-6D6BEB87D073}"/>
              </a:ext>
            </a:extLst>
          </p:cNvPr>
          <p:cNvSpPr>
            <a:spLocks noChangeShapeType="1"/>
          </p:cNvSpPr>
          <p:nvPr/>
        </p:nvSpPr>
        <p:spPr bwMode="auto">
          <a:xfrm flipH="1" flipV="1">
            <a:off x="3327797"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0" name="Line 162">
            <a:extLst>
              <a:ext uri="{FF2B5EF4-FFF2-40B4-BE49-F238E27FC236}">
                <a16:creationId xmlns:a16="http://schemas.microsoft.com/office/drawing/2014/main" id="{36D01414-5F87-429A-927E-08FD60F03624}"/>
              </a:ext>
            </a:extLst>
          </p:cNvPr>
          <p:cNvSpPr>
            <a:spLocks noChangeShapeType="1"/>
          </p:cNvSpPr>
          <p:nvPr/>
        </p:nvSpPr>
        <p:spPr bwMode="auto">
          <a:xfrm>
            <a:off x="3114973"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1" name="Line 163">
            <a:extLst>
              <a:ext uri="{FF2B5EF4-FFF2-40B4-BE49-F238E27FC236}">
                <a16:creationId xmlns:a16="http://schemas.microsoft.com/office/drawing/2014/main" id="{CA476240-1A04-4788-9888-E419EA69224A}"/>
              </a:ext>
            </a:extLst>
          </p:cNvPr>
          <p:cNvSpPr>
            <a:spLocks noChangeShapeType="1"/>
          </p:cNvSpPr>
          <p:nvPr/>
        </p:nvSpPr>
        <p:spPr bwMode="auto">
          <a:xfrm>
            <a:off x="3542109"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2" name="Line 164">
            <a:extLst>
              <a:ext uri="{FF2B5EF4-FFF2-40B4-BE49-F238E27FC236}">
                <a16:creationId xmlns:a16="http://schemas.microsoft.com/office/drawing/2014/main" id="{0466054D-81BB-4E5F-B768-D7762B585426}"/>
              </a:ext>
            </a:extLst>
          </p:cNvPr>
          <p:cNvSpPr>
            <a:spLocks noChangeShapeType="1"/>
          </p:cNvSpPr>
          <p:nvPr/>
        </p:nvSpPr>
        <p:spPr bwMode="auto">
          <a:xfrm flipH="1" flipV="1">
            <a:off x="2687836" y="5534918"/>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3" name="Line 165">
            <a:extLst>
              <a:ext uri="{FF2B5EF4-FFF2-40B4-BE49-F238E27FC236}">
                <a16:creationId xmlns:a16="http://schemas.microsoft.com/office/drawing/2014/main" id="{D73B444D-E25A-4436-A91F-EBE3DFD4AF8F}"/>
              </a:ext>
            </a:extLst>
          </p:cNvPr>
          <p:cNvSpPr>
            <a:spLocks noChangeShapeType="1"/>
          </p:cNvSpPr>
          <p:nvPr/>
        </p:nvSpPr>
        <p:spPr bwMode="auto">
          <a:xfrm flipV="1">
            <a:off x="2902149" y="5534918"/>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4" name="Line 166">
            <a:extLst>
              <a:ext uri="{FF2B5EF4-FFF2-40B4-BE49-F238E27FC236}">
                <a16:creationId xmlns:a16="http://schemas.microsoft.com/office/drawing/2014/main" id="{6B55610D-D4A5-4064-9E6D-8A7ECD221F11}"/>
              </a:ext>
            </a:extLst>
          </p:cNvPr>
          <p:cNvSpPr>
            <a:spLocks noChangeShapeType="1"/>
          </p:cNvSpPr>
          <p:nvPr/>
        </p:nvSpPr>
        <p:spPr bwMode="auto">
          <a:xfrm flipV="1">
            <a:off x="2687836" y="5173266"/>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5" name="Line 167">
            <a:extLst>
              <a:ext uri="{FF2B5EF4-FFF2-40B4-BE49-F238E27FC236}">
                <a16:creationId xmlns:a16="http://schemas.microsoft.com/office/drawing/2014/main" id="{B8A6C23D-5D8C-491E-A8E6-6609C63CDDD2}"/>
              </a:ext>
            </a:extLst>
          </p:cNvPr>
          <p:cNvSpPr>
            <a:spLocks noChangeShapeType="1"/>
          </p:cNvSpPr>
          <p:nvPr/>
        </p:nvSpPr>
        <p:spPr bwMode="auto">
          <a:xfrm flipH="1" flipV="1">
            <a:off x="2879825" y="5173266"/>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6" name="Line 168">
            <a:extLst>
              <a:ext uri="{FF2B5EF4-FFF2-40B4-BE49-F238E27FC236}">
                <a16:creationId xmlns:a16="http://schemas.microsoft.com/office/drawing/2014/main" id="{116CB977-4B5D-436C-9060-2A15AA7DE379}"/>
              </a:ext>
            </a:extLst>
          </p:cNvPr>
          <p:cNvSpPr>
            <a:spLocks noChangeShapeType="1"/>
          </p:cNvSpPr>
          <p:nvPr/>
        </p:nvSpPr>
        <p:spPr bwMode="auto">
          <a:xfrm>
            <a:off x="2687836"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7" name="Line 169">
            <a:extLst>
              <a:ext uri="{FF2B5EF4-FFF2-40B4-BE49-F238E27FC236}">
                <a16:creationId xmlns:a16="http://schemas.microsoft.com/office/drawing/2014/main" id="{3C6EB363-56DD-470C-964A-92E6917EA42F}"/>
              </a:ext>
            </a:extLst>
          </p:cNvPr>
          <p:cNvSpPr>
            <a:spLocks noChangeShapeType="1"/>
          </p:cNvSpPr>
          <p:nvPr/>
        </p:nvSpPr>
        <p:spPr bwMode="auto">
          <a:xfrm>
            <a:off x="3114973" y="5308700"/>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8" name="Line 170">
            <a:extLst>
              <a:ext uri="{FF2B5EF4-FFF2-40B4-BE49-F238E27FC236}">
                <a16:creationId xmlns:a16="http://schemas.microsoft.com/office/drawing/2014/main" id="{01ACE200-7F53-4166-A7D3-6779865E879A}"/>
              </a:ext>
            </a:extLst>
          </p:cNvPr>
          <p:cNvSpPr>
            <a:spLocks noChangeShapeType="1"/>
          </p:cNvSpPr>
          <p:nvPr/>
        </p:nvSpPr>
        <p:spPr bwMode="auto">
          <a:xfrm flipV="1">
            <a:off x="3754934" y="4810125"/>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39" name="Line 171">
            <a:extLst>
              <a:ext uri="{FF2B5EF4-FFF2-40B4-BE49-F238E27FC236}">
                <a16:creationId xmlns:a16="http://schemas.microsoft.com/office/drawing/2014/main" id="{77CF89FB-637B-4E85-956C-BA6C3CC9790E}"/>
              </a:ext>
            </a:extLst>
          </p:cNvPr>
          <p:cNvSpPr>
            <a:spLocks noChangeShapeType="1"/>
          </p:cNvSpPr>
          <p:nvPr/>
        </p:nvSpPr>
        <p:spPr bwMode="auto">
          <a:xfrm flipH="1" flipV="1">
            <a:off x="3967758" y="4810125"/>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0" name="Line 172">
            <a:extLst>
              <a:ext uri="{FF2B5EF4-FFF2-40B4-BE49-F238E27FC236}">
                <a16:creationId xmlns:a16="http://schemas.microsoft.com/office/drawing/2014/main" id="{2920BB22-A249-4EF8-A424-F6CC583490AB}"/>
              </a:ext>
            </a:extLst>
          </p:cNvPr>
          <p:cNvSpPr>
            <a:spLocks noChangeShapeType="1"/>
          </p:cNvSpPr>
          <p:nvPr/>
        </p:nvSpPr>
        <p:spPr bwMode="auto">
          <a:xfrm>
            <a:off x="3754934"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1" name="Line 173">
            <a:extLst>
              <a:ext uri="{FF2B5EF4-FFF2-40B4-BE49-F238E27FC236}">
                <a16:creationId xmlns:a16="http://schemas.microsoft.com/office/drawing/2014/main" id="{CBC6E453-3254-4DD6-BEC9-EE0CF172248E}"/>
              </a:ext>
            </a:extLst>
          </p:cNvPr>
          <p:cNvSpPr>
            <a:spLocks noChangeShapeType="1"/>
          </p:cNvSpPr>
          <p:nvPr/>
        </p:nvSpPr>
        <p:spPr bwMode="auto">
          <a:xfrm>
            <a:off x="4180583" y="4947047"/>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2" name="Line 174">
            <a:extLst>
              <a:ext uri="{FF2B5EF4-FFF2-40B4-BE49-F238E27FC236}">
                <a16:creationId xmlns:a16="http://schemas.microsoft.com/office/drawing/2014/main" id="{BEFCA820-537E-479D-949A-2A7510154C88}"/>
              </a:ext>
            </a:extLst>
          </p:cNvPr>
          <p:cNvSpPr>
            <a:spLocks noChangeShapeType="1"/>
          </p:cNvSpPr>
          <p:nvPr/>
        </p:nvSpPr>
        <p:spPr bwMode="auto">
          <a:xfrm>
            <a:off x="3754935" y="5173266"/>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3" name="Line 175">
            <a:extLst>
              <a:ext uri="{FF2B5EF4-FFF2-40B4-BE49-F238E27FC236}">
                <a16:creationId xmlns:a16="http://schemas.microsoft.com/office/drawing/2014/main" id="{89B509D8-5B47-4935-9D8F-8F2DECFA34E5}"/>
              </a:ext>
            </a:extLst>
          </p:cNvPr>
          <p:cNvSpPr>
            <a:spLocks noChangeShapeType="1"/>
          </p:cNvSpPr>
          <p:nvPr/>
        </p:nvSpPr>
        <p:spPr bwMode="auto">
          <a:xfrm>
            <a:off x="3114973" y="562719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4" name="Line 176">
            <a:extLst>
              <a:ext uri="{FF2B5EF4-FFF2-40B4-BE49-F238E27FC236}">
                <a16:creationId xmlns:a16="http://schemas.microsoft.com/office/drawing/2014/main" id="{546CE466-26E3-42BC-9704-13CDAC25D70E}"/>
              </a:ext>
            </a:extLst>
          </p:cNvPr>
          <p:cNvSpPr>
            <a:spLocks noChangeShapeType="1"/>
          </p:cNvSpPr>
          <p:nvPr/>
        </p:nvSpPr>
        <p:spPr bwMode="auto">
          <a:xfrm flipV="1">
            <a:off x="3114973" y="5173266"/>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5" name="Line 177">
            <a:extLst>
              <a:ext uri="{FF2B5EF4-FFF2-40B4-BE49-F238E27FC236}">
                <a16:creationId xmlns:a16="http://schemas.microsoft.com/office/drawing/2014/main" id="{DF77D5C9-0C5F-4FFC-AF10-DCBD84E83B8F}"/>
              </a:ext>
            </a:extLst>
          </p:cNvPr>
          <p:cNvSpPr>
            <a:spLocks noChangeShapeType="1"/>
          </p:cNvSpPr>
          <p:nvPr/>
        </p:nvSpPr>
        <p:spPr bwMode="auto">
          <a:xfrm flipV="1">
            <a:off x="3754934" y="4810125"/>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6" name="Line 178">
            <a:extLst>
              <a:ext uri="{FF2B5EF4-FFF2-40B4-BE49-F238E27FC236}">
                <a16:creationId xmlns:a16="http://schemas.microsoft.com/office/drawing/2014/main" id="{D3E2503D-F43A-4AEB-B64F-A0759FE80D94}"/>
              </a:ext>
            </a:extLst>
          </p:cNvPr>
          <p:cNvSpPr>
            <a:spLocks noChangeShapeType="1"/>
          </p:cNvSpPr>
          <p:nvPr/>
        </p:nvSpPr>
        <p:spPr bwMode="auto">
          <a:xfrm flipV="1">
            <a:off x="3967758" y="4493122"/>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7" name="Line 179">
            <a:extLst>
              <a:ext uri="{FF2B5EF4-FFF2-40B4-BE49-F238E27FC236}">
                <a16:creationId xmlns:a16="http://schemas.microsoft.com/office/drawing/2014/main" id="{1030B17F-902B-4E6B-B933-08545BCC734F}"/>
              </a:ext>
            </a:extLst>
          </p:cNvPr>
          <p:cNvSpPr>
            <a:spLocks noChangeShapeType="1"/>
          </p:cNvSpPr>
          <p:nvPr/>
        </p:nvSpPr>
        <p:spPr bwMode="auto">
          <a:xfrm flipH="1" flipV="1">
            <a:off x="4180582" y="4493122"/>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8" name="Line 180">
            <a:extLst>
              <a:ext uri="{FF2B5EF4-FFF2-40B4-BE49-F238E27FC236}">
                <a16:creationId xmlns:a16="http://schemas.microsoft.com/office/drawing/2014/main" id="{84FFAF46-08F0-46EC-9A55-44A5F0DA7AB1}"/>
              </a:ext>
            </a:extLst>
          </p:cNvPr>
          <p:cNvSpPr>
            <a:spLocks noChangeShapeType="1"/>
          </p:cNvSpPr>
          <p:nvPr/>
        </p:nvSpPr>
        <p:spPr bwMode="auto">
          <a:xfrm flipV="1">
            <a:off x="3967758" y="4627067"/>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49" name="Line 181">
            <a:extLst>
              <a:ext uri="{FF2B5EF4-FFF2-40B4-BE49-F238E27FC236}">
                <a16:creationId xmlns:a16="http://schemas.microsoft.com/office/drawing/2014/main" id="{2DD00BC0-9B59-4E72-827F-A7EA78FAC6CA}"/>
              </a:ext>
            </a:extLst>
          </p:cNvPr>
          <p:cNvSpPr>
            <a:spLocks noChangeShapeType="1"/>
          </p:cNvSpPr>
          <p:nvPr/>
        </p:nvSpPr>
        <p:spPr bwMode="auto">
          <a:xfrm flipH="1" flipV="1">
            <a:off x="3754934" y="4493122"/>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0" name="Line 182">
            <a:extLst>
              <a:ext uri="{FF2B5EF4-FFF2-40B4-BE49-F238E27FC236}">
                <a16:creationId xmlns:a16="http://schemas.microsoft.com/office/drawing/2014/main" id="{7FA2E2DB-B730-4D66-90FC-748E55145852}"/>
              </a:ext>
            </a:extLst>
          </p:cNvPr>
          <p:cNvSpPr>
            <a:spLocks noChangeShapeType="1"/>
          </p:cNvSpPr>
          <p:nvPr/>
        </p:nvSpPr>
        <p:spPr bwMode="auto">
          <a:xfrm flipV="1">
            <a:off x="4381500" y="4627067"/>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1" name="Line 183">
            <a:extLst>
              <a:ext uri="{FF2B5EF4-FFF2-40B4-BE49-F238E27FC236}">
                <a16:creationId xmlns:a16="http://schemas.microsoft.com/office/drawing/2014/main" id="{409E4552-493F-4BB1-BE4B-913467EC521A}"/>
              </a:ext>
            </a:extLst>
          </p:cNvPr>
          <p:cNvSpPr>
            <a:spLocks noChangeShapeType="1"/>
          </p:cNvSpPr>
          <p:nvPr/>
        </p:nvSpPr>
        <p:spPr bwMode="auto">
          <a:xfrm flipV="1">
            <a:off x="2559844" y="5530454"/>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2" name="Line 184">
            <a:extLst>
              <a:ext uri="{FF2B5EF4-FFF2-40B4-BE49-F238E27FC236}">
                <a16:creationId xmlns:a16="http://schemas.microsoft.com/office/drawing/2014/main" id="{490B9A45-17CF-4888-A30C-C818FD1B121C}"/>
              </a:ext>
            </a:extLst>
          </p:cNvPr>
          <p:cNvSpPr>
            <a:spLocks noChangeShapeType="1"/>
          </p:cNvSpPr>
          <p:nvPr/>
        </p:nvSpPr>
        <p:spPr bwMode="auto">
          <a:xfrm>
            <a:off x="3524250" y="4588372"/>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32953" name="Text Box 185">
            <a:extLst>
              <a:ext uri="{FF2B5EF4-FFF2-40B4-BE49-F238E27FC236}">
                <a16:creationId xmlns:a16="http://schemas.microsoft.com/office/drawing/2014/main" id="{9F7D368B-510B-4F60-912E-6F12963141CB}"/>
              </a:ext>
            </a:extLst>
          </p:cNvPr>
          <p:cNvSpPr txBox="1">
            <a:spLocks noChangeArrowheads="1"/>
          </p:cNvSpPr>
          <p:nvPr/>
        </p:nvSpPr>
        <p:spPr bwMode="auto">
          <a:xfrm>
            <a:off x="3302497" y="4342805"/>
            <a:ext cx="436066"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OH</a:t>
            </a:r>
          </a:p>
        </p:txBody>
      </p:sp>
      <p:sp>
        <p:nvSpPr>
          <p:cNvPr id="32954" name="Text Box 186">
            <a:extLst>
              <a:ext uri="{FF2B5EF4-FFF2-40B4-BE49-F238E27FC236}">
                <a16:creationId xmlns:a16="http://schemas.microsoft.com/office/drawing/2014/main" id="{26575008-6203-422E-B32C-4994E0A470BB}"/>
              </a:ext>
            </a:extLst>
          </p:cNvPr>
          <p:cNvSpPr txBox="1">
            <a:spLocks noChangeArrowheads="1"/>
          </p:cNvSpPr>
          <p:nvPr/>
        </p:nvSpPr>
        <p:spPr bwMode="auto">
          <a:xfrm>
            <a:off x="4217790" y="4740176"/>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32955" name="Line 187">
            <a:extLst>
              <a:ext uri="{FF2B5EF4-FFF2-40B4-BE49-F238E27FC236}">
                <a16:creationId xmlns:a16="http://schemas.microsoft.com/office/drawing/2014/main" id="{917EF06D-9C34-4780-A70D-1A416B5FAB26}"/>
              </a:ext>
            </a:extLst>
          </p:cNvPr>
          <p:cNvSpPr>
            <a:spLocks noChangeShapeType="1"/>
          </p:cNvSpPr>
          <p:nvPr/>
        </p:nvSpPr>
        <p:spPr bwMode="auto">
          <a:xfrm flipH="1">
            <a:off x="4667250" y="2134196"/>
            <a:ext cx="1143000" cy="53280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6" name="Line 188">
            <a:extLst>
              <a:ext uri="{FF2B5EF4-FFF2-40B4-BE49-F238E27FC236}">
                <a16:creationId xmlns:a16="http://schemas.microsoft.com/office/drawing/2014/main" id="{3481647F-B0D0-4EC9-AED1-F5CC104AFC32}"/>
              </a:ext>
            </a:extLst>
          </p:cNvPr>
          <p:cNvSpPr>
            <a:spLocks noChangeShapeType="1"/>
          </p:cNvSpPr>
          <p:nvPr/>
        </p:nvSpPr>
        <p:spPr bwMode="auto">
          <a:xfrm>
            <a:off x="5953125" y="2134196"/>
            <a:ext cx="1285875" cy="4569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7" name="Line 189">
            <a:extLst>
              <a:ext uri="{FF2B5EF4-FFF2-40B4-BE49-F238E27FC236}">
                <a16:creationId xmlns:a16="http://schemas.microsoft.com/office/drawing/2014/main" id="{3A0045A3-B9E2-42A2-A89D-6073E2DECCCC}"/>
              </a:ext>
            </a:extLst>
          </p:cNvPr>
          <p:cNvSpPr>
            <a:spLocks noChangeShapeType="1"/>
          </p:cNvSpPr>
          <p:nvPr/>
        </p:nvSpPr>
        <p:spPr bwMode="auto">
          <a:xfrm flipH="1">
            <a:off x="3238500" y="3885903"/>
            <a:ext cx="0" cy="4569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8" name="Line 190">
            <a:extLst>
              <a:ext uri="{FF2B5EF4-FFF2-40B4-BE49-F238E27FC236}">
                <a16:creationId xmlns:a16="http://schemas.microsoft.com/office/drawing/2014/main" id="{358770FE-BEF4-48DD-93F0-1D5EE4046B6A}"/>
              </a:ext>
            </a:extLst>
          </p:cNvPr>
          <p:cNvSpPr>
            <a:spLocks noChangeShapeType="1"/>
          </p:cNvSpPr>
          <p:nvPr/>
        </p:nvSpPr>
        <p:spPr bwMode="auto">
          <a:xfrm flipH="1">
            <a:off x="7453313" y="3885903"/>
            <a:ext cx="0" cy="4569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32959" name="Text Box 191">
            <a:extLst>
              <a:ext uri="{FF2B5EF4-FFF2-40B4-BE49-F238E27FC236}">
                <a16:creationId xmlns:a16="http://schemas.microsoft.com/office/drawing/2014/main" id="{41D48EDF-1C75-4C3B-A503-5317D4F3D430}"/>
              </a:ext>
            </a:extLst>
          </p:cNvPr>
          <p:cNvSpPr txBox="1">
            <a:spLocks noChangeArrowheads="1"/>
          </p:cNvSpPr>
          <p:nvPr/>
        </p:nvSpPr>
        <p:spPr bwMode="auto">
          <a:xfrm>
            <a:off x="7773294" y="3658195"/>
            <a:ext cx="2421739"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a:t>
            </a:r>
          </a:p>
          <a:p>
            <a:pPr eaLnBrk="1" hangingPunct="1"/>
            <a:r>
              <a:rPr lang="cs-CZ" altLang="cs-CZ" sz="2250" b="1" dirty="0" err="1">
                <a:latin typeface="Calibri Light" panose="020F0302020204030204" pitchFamily="34" charset="0"/>
              </a:rPr>
              <a:t>chenodeoxycholová</a:t>
            </a:r>
            <a:endParaRPr lang="en-US" altLang="cs-CZ" sz="2250" dirty="0">
              <a:latin typeface="Calibri Light" panose="020F0302020204030204" pitchFamily="34" charset="0"/>
            </a:endParaRPr>
          </a:p>
        </p:txBody>
      </p:sp>
      <p:sp>
        <p:nvSpPr>
          <p:cNvPr id="32960" name="Text Box 192">
            <a:extLst>
              <a:ext uri="{FF2B5EF4-FFF2-40B4-BE49-F238E27FC236}">
                <a16:creationId xmlns:a16="http://schemas.microsoft.com/office/drawing/2014/main" id="{47539DE1-EB06-4D89-A31F-244068F817F3}"/>
              </a:ext>
            </a:extLst>
          </p:cNvPr>
          <p:cNvSpPr txBox="1">
            <a:spLocks noChangeArrowheads="1"/>
          </p:cNvSpPr>
          <p:nvPr/>
        </p:nvSpPr>
        <p:spPr bwMode="auto">
          <a:xfrm>
            <a:off x="7773293" y="5350372"/>
            <a:ext cx="2235534"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a:t>
            </a:r>
            <a:r>
              <a:rPr lang="cs-CZ" altLang="cs-CZ" sz="2250" b="1" dirty="0" err="1">
                <a:latin typeface="Calibri Light" panose="020F0302020204030204" pitchFamily="34" charset="0"/>
              </a:rPr>
              <a:t>litcholová</a:t>
            </a:r>
            <a:endParaRPr lang="en-US" altLang="cs-CZ" sz="2250" dirty="0">
              <a:latin typeface="Calibri Light" panose="020F0302020204030204" pitchFamily="34" charset="0"/>
            </a:endParaRPr>
          </a:p>
        </p:txBody>
      </p:sp>
      <p:sp>
        <p:nvSpPr>
          <p:cNvPr id="32961" name="Text Box 193">
            <a:extLst>
              <a:ext uri="{FF2B5EF4-FFF2-40B4-BE49-F238E27FC236}">
                <a16:creationId xmlns:a16="http://schemas.microsoft.com/office/drawing/2014/main" id="{6BA309E3-F1E4-4CC6-9692-8861CA08289F}"/>
              </a:ext>
            </a:extLst>
          </p:cNvPr>
          <p:cNvSpPr txBox="1">
            <a:spLocks noChangeArrowheads="1"/>
          </p:cNvSpPr>
          <p:nvPr/>
        </p:nvSpPr>
        <p:spPr bwMode="auto">
          <a:xfrm>
            <a:off x="4095750" y="3673078"/>
            <a:ext cx="2021052"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cholová</a:t>
            </a:r>
            <a:endParaRPr lang="en-US" altLang="cs-CZ" sz="2250" dirty="0">
              <a:latin typeface="Calibri Light" panose="020F0302020204030204" pitchFamily="34" charset="0"/>
            </a:endParaRPr>
          </a:p>
        </p:txBody>
      </p:sp>
      <p:sp>
        <p:nvSpPr>
          <p:cNvPr id="32962" name="Text Box 194">
            <a:extLst>
              <a:ext uri="{FF2B5EF4-FFF2-40B4-BE49-F238E27FC236}">
                <a16:creationId xmlns:a16="http://schemas.microsoft.com/office/drawing/2014/main" id="{5C255371-FAD9-4542-8E9B-6B2E381FFAD1}"/>
              </a:ext>
            </a:extLst>
          </p:cNvPr>
          <p:cNvSpPr txBox="1">
            <a:spLocks noChangeArrowheads="1"/>
          </p:cNvSpPr>
          <p:nvPr/>
        </p:nvSpPr>
        <p:spPr bwMode="auto">
          <a:xfrm>
            <a:off x="3254872" y="5761137"/>
            <a:ext cx="26899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Kyselina </a:t>
            </a:r>
            <a:r>
              <a:rPr lang="cs-CZ" altLang="cs-CZ" sz="2250" b="1" dirty="0" err="1">
                <a:latin typeface="Calibri Light" panose="020F0302020204030204" pitchFamily="34" charset="0"/>
              </a:rPr>
              <a:t>deoxycholová</a:t>
            </a:r>
            <a:endParaRPr lang="en-US" altLang="cs-CZ" sz="2250" dirty="0">
              <a:latin typeface="Calibri Light" panose="020F03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EC0AB19D-F4AD-4E17-A227-6A0FD1951534}"/>
              </a:ext>
            </a:extLst>
          </p:cNvPr>
          <p:cNvSpPr>
            <a:spLocks noGrp="1" noChangeArrowheads="1"/>
          </p:cNvSpPr>
          <p:nvPr>
            <p:ph type="ctrTitle" idx="4294967295"/>
          </p:nvPr>
        </p:nvSpPr>
        <p:spPr>
          <a:xfrm>
            <a:off x="341710" y="74449"/>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34819" name="Freeform 3">
            <a:extLst>
              <a:ext uri="{FF2B5EF4-FFF2-40B4-BE49-F238E27FC236}">
                <a16:creationId xmlns:a16="http://schemas.microsoft.com/office/drawing/2014/main" id="{32F1B502-38C1-47A5-B76C-FE330554268C}"/>
              </a:ext>
            </a:extLst>
          </p:cNvPr>
          <p:cNvSpPr>
            <a:spLocks/>
          </p:cNvSpPr>
          <p:nvPr/>
        </p:nvSpPr>
        <p:spPr bwMode="auto">
          <a:xfrm>
            <a:off x="3309938" y="4566047"/>
            <a:ext cx="5387578" cy="1434703"/>
          </a:xfrm>
          <a:custGeom>
            <a:avLst/>
            <a:gdLst>
              <a:gd name="T0" fmla="*/ 101600 w 3620"/>
              <a:gd name="T1" fmla="*/ 636454 h 856"/>
              <a:gd name="T2" fmla="*/ 12700 w 3620"/>
              <a:gd name="T3" fmla="*/ 1054797 h 856"/>
              <a:gd name="T4" fmla="*/ 471488 w 3620"/>
              <a:gd name="T5" fmla="*/ 1035132 h 856"/>
              <a:gd name="T6" fmla="*/ 612775 w 3620"/>
              <a:gd name="T7" fmla="*/ 1133460 h 856"/>
              <a:gd name="T8" fmla="*/ 877888 w 3620"/>
              <a:gd name="T9" fmla="*/ 1371237 h 856"/>
              <a:gd name="T10" fmla="*/ 1423988 w 3620"/>
              <a:gd name="T11" fmla="*/ 1530350 h 856"/>
              <a:gd name="T12" fmla="*/ 1741488 w 3620"/>
              <a:gd name="T13" fmla="*/ 1392690 h 856"/>
              <a:gd name="T14" fmla="*/ 1917700 w 3620"/>
              <a:gd name="T15" fmla="*/ 1292574 h 856"/>
              <a:gd name="T16" fmla="*/ 2112963 w 3620"/>
              <a:gd name="T17" fmla="*/ 1213911 h 856"/>
              <a:gd name="T18" fmla="*/ 2306638 w 3620"/>
              <a:gd name="T19" fmla="*/ 1074463 h 856"/>
              <a:gd name="T20" fmla="*/ 2976563 w 3620"/>
              <a:gd name="T21" fmla="*/ 1192457 h 856"/>
              <a:gd name="T22" fmla="*/ 3189288 w 3620"/>
              <a:gd name="T23" fmla="*/ 1292574 h 856"/>
              <a:gd name="T24" fmla="*/ 3524250 w 3620"/>
              <a:gd name="T25" fmla="*/ 1451687 h 856"/>
              <a:gd name="T26" fmla="*/ 4035425 w 3620"/>
              <a:gd name="T27" fmla="*/ 1432021 h 856"/>
              <a:gd name="T28" fmla="*/ 4176713 w 3620"/>
              <a:gd name="T29" fmla="*/ 1331905 h 856"/>
              <a:gd name="T30" fmla="*/ 4494213 w 3620"/>
              <a:gd name="T31" fmla="*/ 1133460 h 856"/>
              <a:gd name="T32" fmla="*/ 5022850 w 3620"/>
              <a:gd name="T33" fmla="*/ 1054797 h 856"/>
              <a:gd name="T34" fmla="*/ 5129213 w 3620"/>
              <a:gd name="T35" fmla="*/ 1133460 h 856"/>
              <a:gd name="T36" fmla="*/ 5553075 w 3620"/>
              <a:gd name="T37" fmla="*/ 1312239 h 856"/>
              <a:gd name="T38" fmla="*/ 5657850 w 3620"/>
              <a:gd name="T39" fmla="*/ 1054797 h 856"/>
              <a:gd name="T40" fmla="*/ 5729288 w 3620"/>
              <a:gd name="T41" fmla="*/ 359346 h 856"/>
              <a:gd name="T42" fmla="*/ 5411788 w 3620"/>
              <a:gd name="T43" fmla="*/ 320015 h 856"/>
              <a:gd name="T44" fmla="*/ 5216525 w 3620"/>
              <a:gd name="T45" fmla="*/ 180567 h 856"/>
              <a:gd name="T46" fmla="*/ 4705350 w 3620"/>
              <a:gd name="T47" fmla="*/ 100116 h 856"/>
              <a:gd name="T48" fmla="*/ 4494213 w 3620"/>
              <a:gd name="T49" fmla="*/ 200233 h 856"/>
              <a:gd name="T50" fmla="*/ 4370388 w 3620"/>
              <a:gd name="T51" fmla="*/ 320015 h 856"/>
              <a:gd name="T52" fmla="*/ 4122738 w 3620"/>
              <a:gd name="T53" fmla="*/ 418343 h 856"/>
              <a:gd name="T54" fmla="*/ 3452813 w 3620"/>
              <a:gd name="T55" fmla="*/ 477340 h 856"/>
              <a:gd name="T56" fmla="*/ 3294063 w 3620"/>
              <a:gd name="T57" fmla="*/ 398678 h 856"/>
              <a:gd name="T58" fmla="*/ 2552700 w 3620"/>
              <a:gd name="T59" fmla="*/ 100116 h 856"/>
              <a:gd name="T60" fmla="*/ 2289175 w 3620"/>
              <a:gd name="T61" fmla="*/ 219898 h 856"/>
              <a:gd name="T62" fmla="*/ 1989138 w 3620"/>
              <a:gd name="T63" fmla="*/ 359346 h 856"/>
              <a:gd name="T64" fmla="*/ 1477963 w 3620"/>
              <a:gd name="T65" fmla="*/ 577457 h 856"/>
              <a:gd name="T66" fmla="*/ 1036638 w 3620"/>
              <a:gd name="T67" fmla="*/ 477340 h 856"/>
              <a:gd name="T68" fmla="*/ 771525 w 3620"/>
              <a:gd name="T69" fmla="*/ 200233 h 856"/>
              <a:gd name="T70" fmla="*/ 525463 w 3620"/>
              <a:gd name="T71" fmla="*/ 41119 h 856"/>
              <a:gd name="T72" fmla="*/ 188913 w 3620"/>
              <a:gd name="T73" fmla="*/ 21454 h 856"/>
              <a:gd name="T74" fmla="*/ 119063 w 3620"/>
              <a:gd name="T75" fmla="*/ 80451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34820" name="Group 4">
            <a:extLst>
              <a:ext uri="{FF2B5EF4-FFF2-40B4-BE49-F238E27FC236}">
                <a16:creationId xmlns:a16="http://schemas.microsoft.com/office/drawing/2014/main" id="{50F169E1-D364-4879-AA3B-2AFBEF665A17}"/>
              </a:ext>
            </a:extLst>
          </p:cNvPr>
          <p:cNvGrpSpPr>
            <a:grpSpLocks/>
          </p:cNvGrpSpPr>
          <p:nvPr/>
        </p:nvGrpSpPr>
        <p:grpSpPr bwMode="auto">
          <a:xfrm>
            <a:off x="2309813" y="1143000"/>
            <a:ext cx="3857625" cy="3415606"/>
            <a:chOff x="912" y="1567"/>
            <a:chExt cx="2536" cy="1624"/>
          </a:xfrm>
        </p:grpSpPr>
        <p:sp>
          <p:nvSpPr>
            <p:cNvPr id="34856" name="Freeform 5">
              <a:extLst>
                <a:ext uri="{FF2B5EF4-FFF2-40B4-BE49-F238E27FC236}">
                  <a16:creationId xmlns:a16="http://schemas.microsoft.com/office/drawing/2014/main" id="{7F4EF769-2907-4340-9BFD-16789FD20A8C}"/>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57" name="Freeform 6">
              <a:extLst>
                <a:ext uri="{FF2B5EF4-FFF2-40B4-BE49-F238E27FC236}">
                  <a16:creationId xmlns:a16="http://schemas.microsoft.com/office/drawing/2014/main" id="{6C53354F-744C-4B21-B171-6F09F17306E9}"/>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34821" name="Freeform 7">
            <a:extLst>
              <a:ext uri="{FF2B5EF4-FFF2-40B4-BE49-F238E27FC236}">
                <a16:creationId xmlns:a16="http://schemas.microsoft.com/office/drawing/2014/main" id="{955FE86C-F3F0-4B8D-B006-438DB9EEF878}"/>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2" name="Freeform 8">
            <a:extLst>
              <a:ext uri="{FF2B5EF4-FFF2-40B4-BE49-F238E27FC236}">
                <a16:creationId xmlns:a16="http://schemas.microsoft.com/office/drawing/2014/main" id="{45FDC643-9623-4903-82C7-64F48F05A6DD}"/>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3" name="Oval 9">
            <a:extLst>
              <a:ext uri="{FF2B5EF4-FFF2-40B4-BE49-F238E27FC236}">
                <a16:creationId xmlns:a16="http://schemas.microsoft.com/office/drawing/2014/main" id="{AAB6DDDA-9412-4C8C-B582-5B8E561F5E8C}"/>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4824" name="Oval 10">
            <a:extLst>
              <a:ext uri="{FF2B5EF4-FFF2-40B4-BE49-F238E27FC236}">
                <a16:creationId xmlns:a16="http://schemas.microsoft.com/office/drawing/2014/main" id="{688E95AB-B21A-4D13-B521-20242DEEB7E9}"/>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34825" name="Group 11">
            <a:extLst>
              <a:ext uri="{FF2B5EF4-FFF2-40B4-BE49-F238E27FC236}">
                <a16:creationId xmlns:a16="http://schemas.microsoft.com/office/drawing/2014/main" id="{21B9D570-F63D-42CC-814A-3473050B8798}"/>
              </a:ext>
            </a:extLst>
          </p:cNvPr>
          <p:cNvGrpSpPr>
            <a:grpSpLocks/>
          </p:cNvGrpSpPr>
          <p:nvPr/>
        </p:nvGrpSpPr>
        <p:grpSpPr bwMode="auto">
          <a:xfrm>
            <a:off x="8596313" y="1294805"/>
            <a:ext cx="1143000" cy="1220391"/>
            <a:chOff x="4656" y="1104"/>
            <a:chExt cx="768" cy="768"/>
          </a:xfrm>
        </p:grpSpPr>
        <p:sp>
          <p:nvSpPr>
            <p:cNvPr id="34854" name="Oval 12">
              <a:extLst>
                <a:ext uri="{FF2B5EF4-FFF2-40B4-BE49-F238E27FC236}">
                  <a16:creationId xmlns:a16="http://schemas.microsoft.com/office/drawing/2014/main" id="{660983DB-4127-422F-A8AD-BE1FD1868F9C}"/>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34855" name="Text Box 13">
              <a:extLst>
                <a:ext uri="{FF2B5EF4-FFF2-40B4-BE49-F238E27FC236}">
                  <a16:creationId xmlns:a16="http://schemas.microsoft.com/office/drawing/2014/main" id="{3CEB23A6-A7F4-4F23-8EC5-EC713DEC4530}"/>
                </a:ext>
              </a:extLst>
            </p:cNvPr>
            <p:cNvSpPr txBox="1">
              <a:spLocks noChangeArrowheads="1"/>
            </p:cNvSpPr>
            <p:nvPr/>
          </p:nvSpPr>
          <p:spPr bwMode="auto">
            <a:xfrm>
              <a:off x="4737" y="1200"/>
              <a:ext cx="645"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solidFill>
                    <a:schemeClr val="accent1"/>
                  </a:solidFill>
                  <a:latin typeface="Calibri Light" panose="020F0302020204030204" pitchFamily="34" charset="0"/>
                </a:rPr>
                <a:t>Tkáňové</a:t>
              </a:r>
            </a:p>
            <a:p>
              <a:pPr algn="ctr" eaLnBrk="1" hangingPunct="1"/>
              <a:r>
                <a:rPr lang="cs-CZ" altLang="cs-CZ" sz="1875" b="1" dirty="0">
                  <a:solidFill>
                    <a:schemeClr val="accent1"/>
                  </a:solidFill>
                  <a:latin typeface="Calibri Light" panose="020F0302020204030204" pitchFamily="34" charset="0"/>
                </a:rPr>
                <a:t>Zásoby </a:t>
              </a:r>
            </a:p>
            <a:p>
              <a:pPr algn="ctr" eaLnBrk="1" hangingPunct="1"/>
              <a:r>
                <a:rPr lang="cs-CZ" altLang="cs-CZ" sz="1875" b="1" dirty="0">
                  <a:solidFill>
                    <a:schemeClr val="accent1"/>
                  </a:solidFill>
                  <a:latin typeface="Calibri Light" panose="020F0302020204030204" pitchFamily="34" charset="0"/>
                </a:rPr>
                <a:t>70 g</a:t>
              </a:r>
              <a:endParaRPr lang="en-US" altLang="cs-CZ" sz="2250" dirty="0">
                <a:solidFill>
                  <a:schemeClr val="accent1"/>
                </a:solidFill>
                <a:latin typeface="Calibri Light" panose="020F0302020204030204" pitchFamily="34" charset="0"/>
              </a:endParaRPr>
            </a:p>
          </p:txBody>
        </p:sp>
      </p:grpSp>
      <p:sp>
        <p:nvSpPr>
          <p:cNvPr id="34826" name="Line 14">
            <a:extLst>
              <a:ext uri="{FF2B5EF4-FFF2-40B4-BE49-F238E27FC236}">
                <a16:creationId xmlns:a16="http://schemas.microsoft.com/office/drawing/2014/main" id="{28FC170A-E472-469D-B5F7-25BA70EC15F5}"/>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7" name="Text Box 15">
            <a:extLst>
              <a:ext uri="{FF2B5EF4-FFF2-40B4-BE49-F238E27FC236}">
                <a16:creationId xmlns:a16="http://schemas.microsoft.com/office/drawing/2014/main" id="{5202AD8C-F600-41DE-8D31-6C5852C99E8F}"/>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G</a:t>
            </a:r>
          </a:p>
          <a:p>
            <a:pPr algn="ctr" eaLnBrk="1" hangingPunct="1"/>
            <a:r>
              <a:rPr lang="en-US" altLang="cs-CZ" sz="2250" dirty="0">
                <a:solidFill>
                  <a:schemeClr val="tx2"/>
                </a:solidFill>
                <a:latin typeface="Calibri Light" panose="020F0302020204030204" pitchFamily="34" charset="0"/>
              </a:rPr>
              <a:t>SYN CHOL</a:t>
            </a:r>
          </a:p>
        </p:txBody>
      </p:sp>
      <p:sp>
        <p:nvSpPr>
          <p:cNvPr id="34828" name="Freeform 16">
            <a:extLst>
              <a:ext uri="{FF2B5EF4-FFF2-40B4-BE49-F238E27FC236}">
                <a16:creationId xmlns:a16="http://schemas.microsoft.com/office/drawing/2014/main" id="{2FF4F206-C9A7-4847-97F9-FBC868AA41FB}"/>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29" name="Line 17">
            <a:extLst>
              <a:ext uri="{FF2B5EF4-FFF2-40B4-BE49-F238E27FC236}">
                <a16:creationId xmlns:a16="http://schemas.microsoft.com/office/drawing/2014/main" id="{B7AF8BA5-3FD4-4A94-9456-9285B2694C4F}"/>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0" name="Line 18">
            <a:extLst>
              <a:ext uri="{FF2B5EF4-FFF2-40B4-BE49-F238E27FC236}">
                <a16:creationId xmlns:a16="http://schemas.microsoft.com/office/drawing/2014/main" id="{4261C709-2A54-4F39-8825-C7BD4ABB4435}"/>
              </a:ext>
            </a:extLst>
          </p:cNvPr>
          <p:cNvSpPr>
            <a:spLocks noChangeShapeType="1"/>
          </p:cNvSpPr>
          <p:nvPr/>
        </p:nvSpPr>
        <p:spPr bwMode="auto">
          <a:xfrm>
            <a:off x="3095625" y="5143500"/>
            <a:ext cx="6143625"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1" name="Line 19">
            <a:extLst>
              <a:ext uri="{FF2B5EF4-FFF2-40B4-BE49-F238E27FC236}">
                <a16:creationId xmlns:a16="http://schemas.microsoft.com/office/drawing/2014/main" id="{BEDC5A01-DCEF-4D28-816B-DC2BC3582C5E}"/>
              </a:ext>
            </a:extLst>
          </p:cNvPr>
          <p:cNvSpPr>
            <a:spLocks noChangeShapeType="1"/>
          </p:cNvSpPr>
          <p:nvPr/>
        </p:nvSpPr>
        <p:spPr bwMode="auto">
          <a:xfrm>
            <a:off x="3952875" y="3891856"/>
            <a:ext cx="910828" cy="1442144"/>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2" name="Line 20">
            <a:extLst>
              <a:ext uri="{FF2B5EF4-FFF2-40B4-BE49-F238E27FC236}">
                <a16:creationId xmlns:a16="http://schemas.microsoft.com/office/drawing/2014/main" id="{EEB00CC0-D4AA-4371-9764-703FC7028DE0}"/>
              </a:ext>
            </a:extLst>
          </p:cNvPr>
          <p:cNvSpPr>
            <a:spLocks noChangeShapeType="1"/>
          </p:cNvSpPr>
          <p:nvPr/>
        </p:nvSpPr>
        <p:spPr bwMode="auto">
          <a:xfrm flipV="1">
            <a:off x="5810250" y="4115098"/>
            <a:ext cx="0" cy="10284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3" name="Line 21">
            <a:extLst>
              <a:ext uri="{FF2B5EF4-FFF2-40B4-BE49-F238E27FC236}">
                <a16:creationId xmlns:a16="http://schemas.microsoft.com/office/drawing/2014/main" id="{B4FEF699-66A5-4DE7-8E5E-329CDBC8195E}"/>
              </a:ext>
            </a:extLst>
          </p:cNvPr>
          <p:cNvSpPr>
            <a:spLocks noChangeShapeType="1"/>
          </p:cNvSpPr>
          <p:nvPr/>
        </p:nvSpPr>
        <p:spPr bwMode="auto">
          <a:xfrm flipV="1">
            <a:off x="7167563" y="4115098"/>
            <a:ext cx="0" cy="12189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4" name="Line 22">
            <a:extLst>
              <a:ext uri="{FF2B5EF4-FFF2-40B4-BE49-F238E27FC236}">
                <a16:creationId xmlns:a16="http://schemas.microsoft.com/office/drawing/2014/main" id="{36A635A9-02B1-42DD-9455-8D2F41873CFA}"/>
              </a:ext>
            </a:extLst>
          </p:cNvPr>
          <p:cNvSpPr>
            <a:spLocks noChangeShapeType="1"/>
          </p:cNvSpPr>
          <p:nvPr/>
        </p:nvSpPr>
        <p:spPr bwMode="auto">
          <a:xfrm>
            <a:off x="4881562" y="5334000"/>
            <a:ext cx="4357688"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5" name="Text Box 23">
            <a:extLst>
              <a:ext uri="{FF2B5EF4-FFF2-40B4-BE49-F238E27FC236}">
                <a16:creationId xmlns:a16="http://schemas.microsoft.com/office/drawing/2014/main" id="{D6E77401-281F-4DCE-A545-DE75F8CCFC2A}"/>
              </a:ext>
            </a:extLst>
          </p:cNvPr>
          <p:cNvSpPr txBox="1">
            <a:spLocks noChangeArrowheads="1"/>
          </p:cNvSpPr>
          <p:nvPr/>
        </p:nvSpPr>
        <p:spPr bwMode="auto">
          <a:xfrm>
            <a:off x="9167813" y="5086945"/>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.65 G</a:t>
            </a:r>
            <a:endParaRPr lang="en-US" altLang="cs-CZ" sz="2250" dirty="0">
              <a:latin typeface="Calibri Light" panose="020F0302020204030204" pitchFamily="34" charset="0"/>
            </a:endParaRPr>
          </a:p>
        </p:txBody>
      </p:sp>
      <p:sp>
        <p:nvSpPr>
          <p:cNvPr id="34836" name="Text Box 24">
            <a:extLst>
              <a:ext uri="{FF2B5EF4-FFF2-40B4-BE49-F238E27FC236}">
                <a16:creationId xmlns:a16="http://schemas.microsoft.com/office/drawing/2014/main" id="{225C333B-1B29-4B54-B4AA-58363E56CA46}"/>
              </a:ext>
            </a:extLst>
          </p:cNvPr>
          <p:cNvSpPr txBox="1">
            <a:spLocks noChangeArrowheads="1"/>
          </p:cNvSpPr>
          <p:nvPr/>
        </p:nvSpPr>
        <p:spPr bwMode="auto">
          <a:xfrm>
            <a:off x="9167813" y="4857750"/>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.20 G</a:t>
            </a:r>
            <a:endParaRPr lang="en-US" altLang="cs-CZ" sz="2250" dirty="0">
              <a:latin typeface="Calibri Light" panose="020F0302020204030204" pitchFamily="34" charset="0"/>
            </a:endParaRPr>
          </a:p>
        </p:txBody>
      </p:sp>
      <p:sp>
        <p:nvSpPr>
          <p:cNvPr id="34837" name="Line 25">
            <a:extLst>
              <a:ext uri="{FF2B5EF4-FFF2-40B4-BE49-F238E27FC236}">
                <a16:creationId xmlns:a16="http://schemas.microsoft.com/office/drawing/2014/main" id="{48F32E8D-81C3-499A-BDF7-13CD47ACC885}"/>
              </a:ext>
            </a:extLst>
          </p:cNvPr>
          <p:cNvSpPr>
            <a:spLocks noChangeShapeType="1"/>
          </p:cNvSpPr>
          <p:nvPr/>
        </p:nvSpPr>
        <p:spPr bwMode="auto">
          <a:xfrm>
            <a:off x="3095625" y="991195"/>
            <a:ext cx="3357563" cy="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8" name="Line 26">
            <a:extLst>
              <a:ext uri="{FF2B5EF4-FFF2-40B4-BE49-F238E27FC236}">
                <a16:creationId xmlns:a16="http://schemas.microsoft.com/office/drawing/2014/main" id="{839E320F-9DD0-4A2C-AC94-44B20D3E0EB6}"/>
              </a:ext>
            </a:extLst>
          </p:cNvPr>
          <p:cNvSpPr>
            <a:spLocks noChangeShapeType="1"/>
          </p:cNvSpPr>
          <p:nvPr/>
        </p:nvSpPr>
        <p:spPr bwMode="auto">
          <a:xfrm>
            <a:off x="6453187"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39" name="Line 27">
            <a:extLst>
              <a:ext uri="{FF2B5EF4-FFF2-40B4-BE49-F238E27FC236}">
                <a16:creationId xmlns:a16="http://schemas.microsoft.com/office/drawing/2014/main" id="{51417185-67B1-4F66-A9B3-7F99C827E8F1}"/>
              </a:ext>
            </a:extLst>
          </p:cNvPr>
          <p:cNvSpPr>
            <a:spLocks noChangeShapeType="1"/>
          </p:cNvSpPr>
          <p:nvPr/>
        </p:nvSpPr>
        <p:spPr bwMode="auto">
          <a:xfrm flipH="1">
            <a:off x="5810250"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0" name="Line 28">
            <a:extLst>
              <a:ext uri="{FF2B5EF4-FFF2-40B4-BE49-F238E27FC236}">
                <a16:creationId xmlns:a16="http://schemas.microsoft.com/office/drawing/2014/main" id="{088AA0D7-78D2-438D-9EC6-574E60703EC3}"/>
              </a:ext>
            </a:extLst>
          </p:cNvPr>
          <p:cNvSpPr>
            <a:spLocks noChangeShapeType="1"/>
          </p:cNvSpPr>
          <p:nvPr/>
        </p:nvSpPr>
        <p:spPr bwMode="auto">
          <a:xfrm flipV="1">
            <a:off x="6453188" y="2742903"/>
            <a:ext cx="0" cy="38100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1" name="Line 29">
            <a:extLst>
              <a:ext uri="{FF2B5EF4-FFF2-40B4-BE49-F238E27FC236}">
                <a16:creationId xmlns:a16="http://schemas.microsoft.com/office/drawing/2014/main" id="{CBDAC098-1B49-4B4C-98BB-0F85F79DE3DD}"/>
              </a:ext>
            </a:extLst>
          </p:cNvPr>
          <p:cNvSpPr>
            <a:spLocks noChangeShapeType="1"/>
          </p:cNvSpPr>
          <p:nvPr/>
        </p:nvSpPr>
        <p:spPr bwMode="auto">
          <a:xfrm flipV="1">
            <a:off x="6453188" y="991196"/>
            <a:ext cx="0" cy="1675805"/>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2" name="Line 30">
            <a:extLst>
              <a:ext uri="{FF2B5EF4-FFF2-40B4-BE49-F238E27FC236}">
                <a16:creationId xmlns:a16="http://schemas.microsoft.com/office/drawing/2014/main" id="{D58037C8-C78F-4BA6-8062-A81C5FEA572C}"/>
              </a:ext>
            </a:extLst>
          </p:cNvPr>
          <p:cNvSpPr>
            <a:spLocks noChangeShapeType="1"/>
          </p:cNvSpPr>
          <p:nvPr/>
        </p:nvSpPr>
        <p:spPr bwMode="auto">
          <a:xfrm>
            <a:off x="3095625" y="991195"/>
            <a:ext cx="0" cy="47625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3" name="Text Box 31">
            <a:extLst>
              <a:ext uri="{FF2B5EF4-FFF2-40B4-BE49-F238E27FC236}">
                <a16:creationId xmlns:a16="http://schemas.microsoft.com/office/drawing/2014/main" id="{B8DDA0CC-C7CA-464E-8735-71C6A67D7B0F}"/>
              </a:ext>
            </a:extLst>
          </p:cNvPr>
          <p:cNvSpPr txBox="1">
            <a:spLocks noChangeArrowheads="1"/>
          </p:cNvSpPr>
          <p:nvPr/>
        </p:nvSpPr>
        <p:spPr bwMode="auto">
          <a:xfrm>
            <a:off x="1952625" y="1437680"/>
            <a:ext cx="2143125"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0.85 G</a:t>
            </a:r>
          </a:p>
          <a:p>
            <a:pPr algn="ctr" eaLnBrk="1" hangingPunct="1"/>
            <a:r>
              <a:rPr lang="en-US" altLang="cs-CZ" sz="2250" dirty="0">
                <a:solidFill>
                  <a:srgbClr val="FFFF00"/>
                </a:solidFill>
                <a:latin typeface="Calibri Light" panose="020F0302020204030204" pitchFamily="34" charset="0"/>
              </a:rPr>
              <a:t>ABS CHOL</a:t>
            </a:r>
            <a:endParaRPr lang="en-US" altLang="cs-CZ" sz="1875" dirty="0">
              <a:solidFill>
                <a:srgbClr val="FFFF00"/>
              </a:solidFill>
              <a:latin typeface="Calibri Light" panose="020F0302020204030204" pitchFamily="34" charset="0"/>
            </a:endParaRPr>
          </a:p>
        </p:txBody>
      </p:sp>
      <p:sp>
        <p:nvSpPr>
          <p:cNvPr id="34844" name="Rectangle 32">
            <a:extLst>
              <a:ext uri="{FF2B5EF4-FFF2-40B4-BE49-F238E27FC236}">
                <a16:creationId xmlns:a16="http://schemas.microsoft.com/office/drawing/2014/main" id="{7E11131C-E492-40FF-9226-F780F5C60B2A}"/>
              </a:ext>
            </a:extLst>
          </p:cNvPr>
          <p:cNvSpPr>
            <a:spLocks noChangeArrowheads="1"/>
          </p:cNvSpPr>
          <p:nvPr/>
        </p:nvSpPr>
        <p:spPr bwMode="auto">
          <a:xfrm>
            <a:off x="4030265" y="1555255"/>
            <a:ext cx="119063" cy="578941"/>
          </a:xfrm>
          <a:prstGeom prst="rect">
            <a:avLst/>
          </a:prstGeom>
          <a:solidFill>
            <a:schemeClr val="bg2">
              <a:alpha val="50195"/>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4845" name="AutoShape 33">
            <a:extLst>
              <a:ext uri="{FF2B5EF4-FFF2-40B4-BE49-F238E27FC236}">
                <a16:creationId xmlns:a16="http://schemas.microsoft.com/office/drawing/2014/main" id="{D5B99CFD-A8DA-4933-B6E1-80114A0536CC}"/>
              </a:ext>
            </a:extLst>
          </p:cNvPr>
          <p:cNvSpPr>
            <a:spLocks noChangeArrowheads="1"/>
          </p:cNvSpPr>
          <p:nvPr/>
        </p:nvSpPr>
        <p:spPr bwMode="auto">
          <a:xfrm>
            <a:off x="3881437" y="1524000"/>
            <a:ext cx="500063" cy="614661"/>
          </a:xfrm>
          <a:prstGeom prst="leftRightArrow">
            <a:avLst>
              <a:gd name="adj1" fmla="val 50000"/>
              <a:gd name="adj2" fmla="val 20000"/>
            </a:avLst>
          </a:prstGeom>
          <a:solidFill>
            <a:schemeClr val="tx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4846" name="Line 34">
            <a:extLst>
              <a:ext uri="{FF2B5EF4-FFF2-40B4-BE49-F238E27FC236}">
                <a16:creationId xmlns:a16="http://schemas.microsoft.com/office/drawing/2014/main" id="{BE65626F-8D9D-4053-997C-B6B19FDC16C6}"/>
              </a:ext>
            </a:extLst>
          </p:cNvPr>
          <p:cNvSpPr>
            <a:spLocks noChangeShapeType="1"/>
          </p:cNvSpPr>
          <p:nvPr/>
        </p:nvSpPr>
        <p:spPr bwMode="auto">
          <a:xfrm flipH="1">
            <a:off x="3613547" y="2286000"/>
            <a:ext cx="910828" cy="7620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7" name="Line 35">
            <a:extLst>
              <a:ext uri="{FF2B5EF4-FFF2-40B4-BE49-F238E27FC236}">
                <a16:creationId xmlns:a16="http://schemas.microsoft.com/office/drawing/2014/main" id="{DDFCF267-CB26-4B90-BB35-2DC6D07D6C3B}"/>
              </a:ext>
            </a:extLst>
          </p:cNvPr>
          <p:cNvSpPr>
            <a:spLocks noChangeShapeType="1"/>
          </p:cNvSpPr>
          <p:nvPr/>
        </p:nvSpPr>
        <p:spPr bwMode="auto">
          <a:xfrm>
            <a:off x="3095625" y="2266653"/>
            <a:ext cx="517922" cy="8006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4848" name="Text Box 36">
            <a:extLst>
              <a:ext uri="{FF2B5EF4-FFF2-40B4-BE49-F238E27FC236}">
                <a16:creationId xmlns:a16="http://schemas.microsoft.com/office/drawing/2014/main" id="{3B6A2DA1-D635-4F4C-B4F6-6DAEAC680517}"/>
              </a:ext>
            </a:extLst>
          </p:cNvPr>
          <p:cNvSpPr txBox="1">
            <a:spLocks noChangeArrowheads="1"/>
          </p:cNvSpPr>
          <p:nvPr/>
        </p:nvSpPr>
        <p:spPr bwMode="auto">
          <a:xfrm>
            <a:off x="6152555" y="4232672"/>
            <a:ext cx="662027"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50%</a:t>
            </a:r>
          </a:p>
        </p:txBody>
      </p:sp>
      <p:sp>
        <p:nvSpPr>
          <p:cNvPr id="34849" name="Text Box 37">
            <a:extLst>
              <a:ext uri="{FF2B5EF4-FFF2-40B4-BE49-F238E27FC236}">
                <a16:creationId xmlns:a16="http://schemas.microsoft.com/office/drawing/2014/main" id="{47443FBE-C8EE-478B-86BE-537624C53906}"/>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34850" name="Text Box 38">
            <a:extLst>
              <a:ext uri="{FF2B5EF4-FFF2-40B4-BE49-F238E27FC236}">
                <a16:creationId xmlns:a16="http://schemas.microsoft.com/office/drawing/2014/main" id="{4B1F21D9-8EC3-421C-A52D-848FDD83D5FB}"/>
              </a:ext>
            </a:extLst>
          </p:cNvPr>
          <p:cNvSpPr txBox="1">
            <a:spLocks noChangeArrowheads="1"/>
          </p:cNvSpPr>
          <p:nvPr/>
        </p:nvSpPr>
        <p:spPr bwMode="auto">
          <a:xfrm>
            <a:off x="2809875" y="2972098"/>
            <a:ext cx="1071563" cy="779052"/>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1.3 G</a:t>
            </a:r>
          </a:p>
          <a:p>
            <a:pPr algn="ctr" eaLnBrk="1" hangingPunct="1"/>
            <a:r>
              <a:rPr lang="en-US" altLang="cs-CZ" sz="2250" dirty="0">
                <a:solidFill>
                  <a:srgbClr val="FFFF00"/>
                </a:solidFill>
                <a:latin typeface="Calibri Light" panose="020F0302020204030204" pitchFamily="34" charset="0"/>
              </a:rPr>
              <a:t>CHOL</a:t>
            </a:r>
            <a:endParaRPr lang="en-US" altLang="cs-CZ" sz="2250" dirty="0">
              <a:latin typeface="Calibri Light" panose="020F0302020204030204" pitchFamily="34" charset="0"/>
            </a:endParaRPr>
          </a:p>
        </p:txBody>
      </p:sp>
      <p:sp>
        <p:nvSpPr>
          <p:cNvPr id="34851" name="Text Box 39">
            <a:extLst>
              <a:ext uri="{FF2B5EF4-FFF2-40B4-BE49-F238E27FC236}">
                <a16:creationId xmlns:a16="http://schemas.microsoft.com/office/drawing/2014/main" id="{50D34EDE-5EA6-4666-9D3A-FE65C68A83EC}"/>
              </a:ext>
            </a:extLst>
          </p:cNvPr>
          <p:cNvSpPr txBox="1">
            <a:spLocks noChangeArrowheads="1"/>
          </p:cNvSpPr>
          <p:nvPr/>
        </p:nvSpPr>
        <p:spPr bwMode="auto">
          <a:xfrm>
            <a:off x="4956633" y="3734099"/>
            <a:ext cx="1271168"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.20 G CHOL</a:t>
            </a:r>
          </a:p>
        </p:txBody>
      </p:sp>
      <p:sp>
        <p:nvSpPr>
          <p:cNvPr id="34852" name="Text Box 40">
            <a:extLst>
              <a:ext uri="{FF2B5EF4-FFF2-40B4-BE49-F238E27FC236}">
                <a16:creationId xmlns:a16="http://schemas.microsoft.com/office/drawing/2014/main" id="{A20530C9-B5C4-4751-9C74-0C41DAE8C1AB}"/>
              </a:ext>
            </a:extLst>
          </p:cNvPr>
          <p:cNvSpPr txBox="1">
            <a:spLocks noChangeArrowheads="1"/>
          </p:cNvSpPr>
          <p:nvPr/>
        </p:nvSpPr>
        <p:spPr bwMode="auto">
          <a:xfrm>
            <a:off x="6701005" y="3734099"/>
            <a:ext cx="1392996"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0.65 G CHOL</a:t>
            </a:r>
          </a:p>
        </p:txBody>
      </p:sp>
      <p:sp>
        <p:nvSpPr>
          <p:cNvPr id="34853" name="TextovéPole 41">
            <a:extLst>
              <a:ext uri="{FF2B5EF4-FFF2-40B4-BE49-F238E27FC236}">
                <a16:creationId xmlns:a16="http://schemas.microsoft.com/office/drawing/2014/main" id="{7FCB6D3F-500E-4644-BFDD-23404B542F8B}"/>
              </a:ext>
            </a:extLst>
          </p:cNvPr>
          <p:cNvSpPr txBox="1">
            <a:spLocks noChangeArrowheads="1"/>
          </p:cNvSpPr>
          <p:nvPr/>
        </p:nvSpPr>
        <p:spPr bwMode="auto">
          <a:xfrm>
            <a:off x="247650" y="6000750"/>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8">
            <a:extLst>
              <a:ext uri="{FF2B5EF4-FFF2-40B4-BE49-F238E27FC236}">
                <a16:creationId xmlns:a16="http://schemas.microsoft.com/office/drawing/2014/main" id="{62F9D5AA-FA07-4E94-AB0A-928002A5357A}"/>
              </a:ext>
            </a:extLst>
          </p:cNvPr>
          <p:cNvSpPr txBox="1">
            <a:spLocks noChangeArrowheads="1"/>
          </p:cNvSpPr>
          <p:nvPr/>
        </p:nvSpPr>
        <p:spPr bwMode="auto">
          <a:xfrm>
            <a:off x="7773294" y="2972098"/>
            <a:ext cx="1323082" cy="779052"/>
          </a:xfrm>
          <a:prstGeom prst="rect">
            <a:avLst/>
          </a:prstGeom>
          <a:solidFill>
            <a:schemeClr val="bg2"/>
          </a:solidFill>
          <a:ln w="127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99FF"/>
                </a:solidFill>
                <a:latin typeface="Calibri Light" panose="020F0302020204030204" pitchFamily="34" charset="0"/>
              </a:rPr>
              <a:t>17 G</a:t>
            </a:r>
          </a:p>
          <a:p>
            <a:pPr algn="ctr" eaLnBrk="1" hangingPunct="1"/>
            <a:r>
              <a:rPr lang="en-US" altLang="cs-CZ" sz="2250" dirty="0">
                <a:solidFill>
                  <a:srgbClr val="FF99FF"/>
                </a:solidFill>
                <a:latin typeface="Calibri Light" panose="020F0302020204030204" pitchFamily="34" charset="0"/>
              </a:rPr>
              <a:t>BA</a:t>
            </a:r>
            <a:r>
              <a:rPr lang="en-US" altLang="cs-CZ" sz="2250" baseline="30000" dirty="0">
                <a:solidFill>
                  <a:srgbClr val="FF99FF"/>
                </a:solidFill>
                <a:latin typeface="Calibri Light" panose="020F0302020204030204" pitchFamily="34" charset="0"/>
              </a:rPr>
              <a:t>*</a:t>
            </a:r>
            <a:endParaRPr lang="en-US" altLang="cs-CZ" sz="2250" dirty="0">
              <a:latin typeface="Calibri Light" panose="020F0302020204030204" pitchFamily="34" charset="0"/>
            </a:endParaRPr>
          </a:p>
        </p:txBody>
      </p:sp>
      <p:sp>
        <p:nvSpPr>
          <p:cNvPr id="14338" name="Rectangle 2">
            <a:extLst>
              <a:ext uri="{FF2B5EF4-FFF2-40B4-BE49-F238E27FC236}">
                <a16:creationId xmlns:a16="http://schemas.microsoft.com/office/drawing/2014/main" id="{14079660-E6CD-49CE-968B-19F10DAF8E0B}"/>
              </a:ext>
            </a:extLst>
          </p:cNvPr>
          <p:cNvSpPr>
            <a:spLocks noGrp="1" noChangeArrowheads="1"/>
          </p:cNvSpPr>
          <p:nvPr>
            <p:ph type="ctrTitle" idx="4294967295"/>
          </p:nvPr>
        </p:nvSpPr>
        <p:spPr>
          <a:xfrm>
            <a:off x="307183" y="208700"/>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36868" name="Text Box 3">
            <a:extLst>
              <a:ext uri="{FF2B5EF4-FFF2-40B4-BE49-F238E27FC236}">
                <a16:creationId xmlns:a16="http://schemas.microsoft.com/office/drawing/2014/main" id="{30A062E3-DCC5-4C2F-A7AD-027ADDE3CF73}"/>
              </a:ext>
            </a:extLst>
          </p:cNvPr>
          <p:cNvSpPr txBox="1">
            <a:spLocks noChangeArrowheads="1"/>
          </p:cNvSpPr>
          <p:nvPr/>
        </p:nvSpPr>
        <p:spPr bwMode="auto">
          <a:xfrm>
            <a:off x="6076386" y="2598539"/>
            <a:ext cx="173175"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b="1" dirty="0">
              <a:solidFill>
                <a:schemeClr val="accent1"/>
              </a:solidFill>
              <a:latin typeface="Calibri Light" panose="020F0302020204030204" pitchFamily="34" charset="0"/>
            </a:endParaRPr>
          </a:p>
        </p:txBody>
      </p:sp>
      <p:sp>
        <p:nvSpPr>
          <p:cNvPr id="36869" name="Freeform 4">
            <a:extLst>
              <a:ext uri="{FF2B5EF4-FFF2-40B4-BE49-F238E27FC236}">
                <a16:creationId xmlns:a16="http://schemas.microsoft.com/office/drawing/2014/main" id="{9AA398AD-E999-40C9-A542-3C67CC517736}"/>
              </a:ext>
            </a:extLst>
          </p:cNvPr>
          <p:cNvSpPr>
            <a:spLocks/>
          </p:cNvSpPr>
          <p:nvPr/>
        </p:nvSpPr>
        <p:spPr bwMode="auto">
          <a:xfrm>
            <a:off x="3309938" y="4572000"/>
            <a:ext cx="5387578" cy="1428750"/>
          </a:xfrm>
          <a:custGeom>
            <a:avLst/>
            <a:gdLst>
              <a:gd name="T0" fmla="*/ 101600 w 3620"/>
              <a:gd name="T1" fmla="*/ 633813 h 856"/>
              <a:gd name="T2" fmla="*/ 12700 w 3620"/>
              <a:gd name="T3" fmla="*/ 1050421 h 856"/>
              <a:gd name="T4" fmla="*/ 471488 w 3620"/>
              <a:gd name="T5" fmla="*/ 1030836 h 856"/>
              <a:gd name="T6" fmla="*/ 612775 w 3620"/>
              <a:gd name="T7" fmla="*/ 1128757 h 856"/>
              <a:gd name="T8" fmla="*/ 877888 w 3620"/>
              <a:gd name="T9" fmla="*/ 1365547 h 856"/>
              <a:gd name="T10" fmla="*/ 1423988 w 3620"/>
              <a:gd name="T11" fmla="*/ 1524000 h 856"/>
              <a:gd name="T12" fmla="*/ 1741488 w 3620"/>
              <a:gd name="T13" fmla="*/ 1386911 h 856"/>
              <a:gd name="T14" fmla="*/ 1917700 w 3620"/>
              <a:gd name="T15" fmla="*/ 1287210 h 856"/>
              <a:gd name="T16" fmla="*/ 2112963 w 3620"/>
              <a:gd name="T17" fmla="*/ 1208874 h 856"/>
              <a:gd name="T18" fmla="*/ 2306638 w 3620"/>
              <a:gd name="T19" fmla="*/ 1070005 h 856"/>
              <a:gd name="T20" fmla="*/ 2976563 w 3620"/>
              <a:gd name="T21" fmla="*/ 1187509 h 856"/>
              <a:gd name="T22" fmla="*/ 3189288 w 3620"/>
              <a:gd name="T23" fmla="*/ 1287210 h 856"/>
              <a:gd name="T24" fmla="*/ 3524250 w 3620"/>
              <a:gd name="T25" fmla="*/ 1445664 h 856"/>
              <a:gd name="T26" fmla="*/ 4035425 w 3620"/>
              <a:gd name="T27" fmla="*/ 1426079 h 856"/>
              <a:gd name="T28" fmla="*/ 4176713 w 3620"/>
              <a:gd name="T29" fmla="*/ 1326379 h 856"/>
              <a:gd name="T30" fmla="*/ 4494213 w 3620"/>
              <a:gd name="T31" fmla="*/ 1128757 h 856"/>
              <a:gd name="T32" fmla="*/ 5022850 w 3620"/>
              <a:gd name="T33" fmla="*/ 1050421 h 856"/>
              <a:gd name="T34" fmla="*/ 5129213 w 3620"/>
              <a:gd name="T35" fmla="*/ 1128757 h 856"/>
              <a:gd name="T36" fmla="*/ 5553075 w 3620"/>
              <a:gd name="T37" fmla="*/ 1306794 h 856"/>
              <a:gd name="T38" fmla="*/ 5657850 w 3620"/>
              <a:gd name="T39" fmla="*/ 1050421 h 856"/>
              <a:gd name="T40" fmla="*/ 5729288 w 3620"/>
              <a:gd name="T41" fmla="*/ 357855 h 856"/>
              <a:gd name="T42" fmla="*/ 5411788 w 3620"/>
              <a:gd name="T43" fmla="*/ 318687 h 856"/>
              <a:gd name="T44" fmla="*/ 5216525 w 3620"/>
              <a:gd name="T45" fmla="*/ 179818 h 856"/>
              <a:gd name="T46" fmla="*/ 4705350 w 3620"/>
              <a:gd name="T47" fmla="*/ 99701 h 856"/>
              <a:gd name="T48" fmla="*/ 4494213 w 3620"/>
              <a:gd name="T49" fmla="*/ 199402 h 856"/>
              <a:gd name="T50" fmla="*/ 4370388 w 3620"/>
              <a:gd name="T51" fmla="*/ 318687 h 856"/>
              <a:gd name="T52" fmla="*/ 4122738 w 3620"/>
              <a:gd name="T53" fmla="*/ 416607 h 856"/>
              <a:gd name="T54" fmla="*/ 3452813 w 3620"/>
              <a:gd name="T55" fmla="*/ 475360 h 856"/>
              <a:gd name="T56" fmla="*/ 3294063 w 3620"/>
              <a:gd name="T57" fmla="*/ 397023 h 856"/>
              <a:gd name="T58" fmla="*/ 2552700 w 3620"/>
              <a:gd name="T59" fmla="*/ 99701 h 856"/>
              <a:gd name="T60" fmla="*/ 2289175 w 3620"/>
              <a:gd name="T61" fmla="*/ 218986 h 856"/>
              <a:gd name="T62" fmla="*/ 1989138 w 3620"/>
              <a:gd name="T63" fmla="*/ 357855 h 856"/>
              <a:gd name="T64" fmla="*/ 1477963 w 3620"/>
              <a:gd name="T65" fmla="*/ 575061 h 856"/>
              <a:gd name="T66" fmla="*/ 1036638 w 3620"/>
              <a:gd name="T67" fmla="*/ 475360 h 856"/>
              <a:gd name="T68" fmla="*/ 771525 w 3620"/>
              <a:gd name="T69" fmla="*/ 199402 h 856"/>
              <a:gd name="T70" fmla="*/ 525463 w 3620"/>
              <a:gd name="T71" fmla="*/ 40949 h 856"/>
              <a:gd name="T72" fmla="*/ 188913 w 3620"/>
              <a:gd name="T73" fmla="*/ 21364 h 856"/>
              <a:gd name="T74" fmla="*/ 119063 w 3620"/>
              <a:gd name="T75" fmla="*/ 80117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36870" name="Group 5">
            <a:extLst>
              <a:ext uri="{FF2B5EF4-FFF2-40B4-BE49-F238E27FC236}">
                <a16:creationId xmlns:a16="http://schemas.microsoft.com/office/drawing/2014/main" id="{04326490-3576-4471-9368-2A034148546C}"/>
              </a:ext>
            </a:extLst>
          </p:cNvPr>
          <p:cNvGrpSpPr>
            <a:grpSpLocks/>
          </p:cNvGrpSpPr>
          <p:nvPr/>
        </p:nvGrpSpPr>
        <p:grpSpPr bwMode="auto">
          <a:xfrm>
            <a:off x="2309813" y="1143000"/>
            <a:ext cx="3857625" cy="3415606"/>
            <a:chOff x="912" y="1567"/>
            <a:chExt cx="2536" cy="1624"/>
          </a:xfrm>
        </p:grpSpPr>
        <p:sp>
          <p:nvSpPr>
            <p:cNvPr id="36920" name="Freeform 6">
              <a:extLst>
                <a:ext uri="{FF2B5EF4-FFF2-40B4-BE49-F238E27FC236}">
                  <a16:creationId xmlns:a16="http://schemas.microsoft.com/office/drawing/2014/main" id="{26134A6B-73AD-4FEE-8F49-7F83A638BE5C}"/>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21" name="Freeform 7">
              <a:extLst>
                <a:ext uri="{FF2B5EF4-FFF2-40B4-BE49-F238E27FC236}">
                  <a16:creationId xmlns:a16="http://schemas.microsoft.com/office/drawing/2014/main" id="{C9F33555-D825-4814-9865-B470553B8ADD}"/>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36871" name="Freeform 8">
            <a:extLst>
              <a:ext uri="{FF2B5EF4-FFF2-40B4-BE49-F238E27FC236}">
                <a16:creationId xmlns:a16="http://schemas.microsoft.com/office/drawing/2014/main" id="{64A36E75-38E2-416D-ABE4-A577FC973622}"/>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72" name="Freeform 9">
            <a:extLst>
              <a:ext uri="{FF2B5EF4-FFF2-40B4-BE49-F238E27FC236}">
                <a16:creationId xmlns:a16="http://schemas.microsoft.com/office/drawing/2014/main" id="{03AA95AE-A5EE-459E-BA2F-66F9DBB83C96}"/>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73" name="Oval 10">
            <a:extLst>
              <a:ext uri="{FF2B5EF4-FFF2-40B4-BE49-F238E27FC236}">
                <a16:creationId xmlns:a16="http://schemas.microsoft.com/office/drawing/2014/main" id="{B805DC92-2FC7-4D7C-9790-09617E016CEA}"/>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6874" name="Oval 11">
            <a:extLst>
              <a:ext uri="{FF2B5EF4-FFF2-40B4-BE49-F238E27FC236}">
                <a16:creationId xmlns:a16="http://schemas.microsoft.com/office/drawing/2014/main" id="{7E36A35E-5FC8-4E40-8670-C49CC5615821}"/>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36875" name="Group 12">
            <a:extLst>
              <a:ext uri="{FF2B5EF4-FFF2-40B4-BE49-F238E27FC236}">
                <a16:creationId xmlns:a16="http://schemas.microsoft.com/office/drawing/2014/main" id="{C423CD72-5023-4406-8D2F-1B9837795B0C}"/>
              </a:ext>
            </a:extLst>
          </p:cNvPr>
          <p:cNvGrpSpPr>
            <a:grpSpLocks/>
          </p:cNvGrpSpPr>
          <p:nvPr/>
        </p:nvGrpSpPr>
        <p:grpSpPr bwMode="auto">
          <a:xfrm>
            <a:off x="8596314" y="1294805"/>
            <a:ext cx="1143000" cy="1220391"/>
            <a:chOff x="4656" y="1104"/>
            <a:chExt cx="768" cy="768"/>
          </a:xfrm>
        </p:grpSpPr>
        <p:sp>
          <p:nvSpPr>
            <p:cNvPr id="36918" name="Oval 13">
              <a:extLst>
                <a:ext uri="{FF2B5EF4-FFF2-40B4-BE49-F238E27FC236}">
                  <a16:creationId xmlns:a16="http://schemas.microsoft.com/office/drawing/2014/main" id="{6B0EFD75-F723-451B-9034-CE7F848E7356}"/>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36919" name="Text Box 14">
              <a:extLst>
                <a:ext uri="{FF2B5EF4-FFF2-40B4-BE49-F238E27FC236}">
                  <a16:creationId xmlns:a16="http://schemas.microsoft.com/office/drawing/2014/main" id="{0D992BBE-D847-407A-A2C0-24922BB132CE}"/>
                </a:ext>
              </a:extLst>
            </p:cNvPr>
            <p:cNvSpPr txBox="1">
              <a:spLocks noChangeArrowheads="1"/>
            </p:cNvSpPr>
            <p:nvPr/>
          </p:nvSpPr>
          <p:spPr bwMode="auto">
            <a:xfrm>
              <a:off x="4724" y="1200"/>
              <a:ext cx="681"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solidFill>
                    <a:schemeClr val="accent1"/>
                  </a:solidFill>
                  <a:latin typeface="Calibri Light" panose="020F0302020204030204" pitchFamily="34" charset="0"/>
                </a:rPr>
                <a:t>Tkáňové </a:t>
              </a:r>
            </a:p>
            <a:p>
              <a:pPr algn="ctr" eaLnBrk="1" hangingPunct="1"/>
              <a:r>
                <a:rPr lang="cs-CZ" altLang="cs-CZ" sz="1875" b="1" dirty="0">
                  <a:solidFill>
                    <a:schemeClr val="accent1"/>
                  </a:solidFill>
                  <a:latin typeface="Calibri Light" panose="020F0302020204030204" pitchFamily="34" charset="0"/>
                </a:rPr>
                <a:t>Zásoby </a:t>
              </a:r>
            </a:p>
            <a:p>
              <a:pPr algn="ctr" eaLnBrk="1" hangingPunct="1"/>
              <a:r>
                <a:rPr lang="cs-CZ" altLang="cs-CZ" sz="1875" b="1" dirty="0">
                  <a:solidFill>
                    <a:schemeClr val="accent1"/>
                  </a:solidFill>
                  <a:latin typeface="Calibri Light" panose="020F0302020204030204" pitchFamily="34" charset="0"/>
                </a:rPr>
                <a:t>70 g</a:t>
              </a:r>
              <a:endParaRPr lang="en-US" altLang="cs-CZ" sz="2250" dirty="0">
                <a:solidFill>
                  <a:schemeClr val="accent1"/>
                </a:solidFill>
                <a:latin typeface="Calibri Light" panose="020F0302020204030204" pitchFamily="34" charset="0"/>
              </a:endParaRPr>
            </a:p>
          </p:txBody>
        </p:sp>
      </p:grpSp>
      <p:sp>
        <p:nvSpPr>
          <p:cNvPr id="36876" name="Line 15">
            <a:extLst>
              <a:ext uri="{FF2B5EF4-FFF2-40B4-BE49-F238E27FC236}">
                <a16:creationId xmlns:a16="http://schemas.microsoft.com/office/drawing/2014/main" id="{11DD4D32-D655-41AF-A8D7-3D0D64D29851}"/>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77" name="Text Box 16">
            <a:extLst>
              <a:ext uri="{FF2B5EF4-FFF2-40B4-BE49-F238E27FC236}">
                <a16:creationId xmlns:a16="http://schemas.microsoft.com/office/drawing/2014/main" id="{1BD01186-E12B-4995-A3D7-35C9BBE0A79B}"/>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G</a:t>
            </a:r>
          </a:p>
          <a:p>
            <a:pPr algn="ctr" eaLnBrk="1" hangingPunct="1"/>
            <a:r>
              <a:rPr lang="en-US" altLang="cs-CZ" sz="2250" dirty="0">
                <a:solidFill>
                  <a:schemeClr val="tx2"/>
                </a:solidFill>
                <a:latin typeface="Calibri Light" panose="020F0302020204030204" pitchFamily="34" charset="0"/>
              </a:rPr>
              <a:t>SYN CHOL</a:t>
            </a:r>
          </a:p>
        </p:txBody>
      </p:sp>
      <p:sp>
        <p:nvSpPr>
          <p:cNvPr id="36878" name="Text Box 18">
            <a:extLst>
              <a:ext uri="{FF2B5EF4-FFF2-40B4-BE49-F238E27FC236}">
                <a16:creationId xmlns:a16="http://schemas.microsoft.com/office/drawing/2014/main" id="{234FADA5-8B9D-49F5-B287-C4E9AF848DF6}"/>
              </a:ext>
            </a:extLst>
          </p:cNvPr>
          <p:cNvSpPr txBox="1">
            <a:spLocks noChangeArrowheads="1"/>
          </p:cNvSpPr>
          <p:nvPr/>
        </p:nvSpPr>
        <p:spPr bwMode="auto">
          <a:xfrm>
            <a:off x="3952875" y="2972098"/>
            <a:ext cx="1178719" cy="779052"/>
          </a:xfrm>
          <a:prstGeom prst="rect">
            <a:avLst/>
          </a:prstGeom>
          <a:solidFill>
            <a:schemeClr val="bg2"/>
          </a:solidFill>
          <a:ln w="12700">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99FF"/>
                </a:solidFill>
                <a:latin typeface="Calibri Light" panose="020F0302020204030204" pitchFamily="34" charset="0"/>
              </a:rPr>
              <a:t>17.35 G</a:t>
            </a:r>
          </a:p>
          <a:p>
            <a:pPr algn="ctr" eaLnBrk="1" hangingPunct="1"/>
            <a:r>
              <a:rPr lang="en-US" altLang="cs-CZ" sz="2250" dirty="0">
                <a:solidFill>
                  <a:srgbClr val="FF99FF"/>
                </a:solidFill>
                <a:latin typeface="Calibri Light" panose="020F0302020204030204" pitchFamily="34" charset="0"/>
              </a:rPr>
              <a:t>BA</a:t>
            </a:r>
            <a:r>
              <a:rPr lang="en-US" altLang="cs-CZ" sz="2250" baseline="30000" dirty="0">
                <a:solidFill>
                  <a:srgbClr val="FF99FF"/>
                </a:solidFill>
                <a:latin typeface="Calibri Light" panose="020F0302020204030204" pitchFamily="34" charset="0"/>
              </a:rPr>
              <a:t>*</a:t>
            </a:r>
            <a:endParaRPr lang="en-US" altLang="cs-CZ" sz="2250" dirty="0">
              <a:latin typeface="Calibri Light" panose="020F0302020204030204" pitchFamily="34" charset="0"/>
            </a:endParaRPr>
          </a:p>
        </p:txBody>
      </p:sp>
      <p:sp>
        <p:nvSpPr>
          <p:cNvPr id="36879" name="Line 21">
            <a:extLst>
              <a:ext uri="{FF2B5EF4-FFF2-40B4-BE49-F238E27FC236}">
                <a16:creationId xmlns:a16="http://schemas.microsoft.com/office/drawing/2014/main" id="{A75DB7D5-5BF0-4E2E-913A-21B91A7F15A6}"/>
              </a:ext>
            </a:extLst>
          </p:cNvPr>
          <p:cNvSpPr>
            <a:spLocks noChangeShapeType="1"/>
          </p:cNvSpPr>
          <p:nvPr/>
        </p:nvSpPr>
        <p:spPr bwMode="auto">
          <a:xfrm>
            <a:off x="3095625" y="991195"/>
            <a:ext cx="3357563" cy="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0" name="Text Box 22">
            <a:extLst>
              <a:ext uri="{FF2B5EF4-FFF2-40B4-BE49-F238E27FC236}">
                <a16:creationId xmlns:a16="http://schemas.microsoft.com/office/drawing/2014/main" id="{F2302CAF-BD98-459A-90C8-4F80715EE24F}"/>
              </a:ext>
            </a:extLst>
          </p:cNvPr>
          <p:cNvSpPr txBox="1">
            <a:spLocks noChangeArrowheads="1"/>
          </p:cNvSpPr>
          <p:nvPr/>
        </p:nvSpPr>
        <p:spPr bwMode="auto">
          <a:xfrm>
            <a:off x="1952625" y="1437680"/>
            <a:ext cx="2143125"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0.85 G</a:t>
            </a:r>
          </a:p>
          <a:p>
            <a:pPr algn="ctr" eaLnBrk="1" hangingPunct="1"/>
            <a:r>
              <a:rPr lang="en-US" altLang="cs-CZ" sz="2250" dirty="0">
                <a:solidFill>
                  <a:srgbClr val="FFFF00"/>
                </a:solidFill>
                <a:latin typeface="Calibri Light" panose="020F0302020204030204" pitchFamily="34" charset="0"/>
              </a:rPr>
              <a:t>ABS CHOL</a:t>
            </a:r>
            <a:endParaRPr lang="en-US" altLang="cs-CZ" sz="1875" dirty="0">
              <a:solidFill>
                <a:srgbClr val="FFFF00"/>
              </a:solidFill>
              <a:latin typeface="Calibri Light" panose="020F0302020204030204" pitchFamily="34" charset="0"/>
            </a:endParaRPr>
          </a:p>
        </p:txBody>
      </p:sp>
      <p:sp>
        <p:nvSpPr>
          <p:cNvPr id="36881" name="Text Box 24">
            <a:extLst>
              <a:ext uri="{FF2B5EF4-FFF2-40B4-BE49-F238E27FC236}">
                <a16:creationId xmlns:a16="http://schemas.microsoft.com/office/drawing/2014/main" id="{4F5E8EEF-2687-4777-AFAB-30B252A8DA8D}"/>
              </a:ext>
            </a:extLst>
          </p:cNvPr>
          <p:cNvSpPr txBox="1">
            <a:spLocks noChangeArrowheads="1"/>
          </p:cNvSpPr>
          <p:nvPr/>
        </p:nvSpPr>
        <p:spPr bwMode="auto">
          <a:xfrm>
            <a:off x="4672189" y="2515196"/>
            <a:ext cx="1203072" cy="375096"/>
          </a:xfrm>
          <a:prstGeom prst="rect">
            <a:avLst/>
          </a:prstGeom>
          <a:solidFill>
            <a:schemeClr val="bg2"/>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99FF"/>
                </a:solidFill>
                <a:latin typeface="Calibri Light" panose="020F0302020204030204" pitchFamily="34" charset="0"/>
              </a:rPr>
              <a:t>0.35 G BA</a:t>
            </a:r>
            <a:r>
              <a:rPr lang="en-US" altLang="cs-CZ" sz="1875" baseline="30000" dirty="0">
                <a:solidFill>
                  <a:srgbClr val="FF99FF"/>
                </a:solidFill>
                <a:latin typeface="Calibri Light" panose="020F0302020204030204" pitchFamily="34" charset="0"/>
              </a:rPr>
              <a:t>*</a:t>
            </a:r>
            <a:endParaRPr lang="en-US" altLang="cs-CZ" sz="1875" dirty="0">
              <a:solidFill>
                <a:schemeClr val="accent1"/>
              </a:solidFill>
              <a:latin typeface="Calibri Light" panose="020F0302020204030204" pitchFamily="34" charset="0"/>
            </a:endParaRPr>
          </a:p>
        </p:txBody>
      </p:sp>
      <p:sp>
        <p:nvSpPr>
          <p:cNvPr id="36882" name="Line 28">
            <a:extLst>
              <a:ext uri="{FF2B5EF4-FFF2-40B4-BE49-F238E27FC236}">
                <a16:creationId xmlns:a16="http://schemas.microsoft.com/office/drawing/2014/main" id="{764BB3D4-C8D2-49BF-9957-5C3FCA2071AD}"/>
              </a:ext>
            </a:extLst>
          </p:cNvPr>
          <p:cNvSpPr>
            <a:spLocks noChangeShapeType="1"/>
          </p:cNvSpPr>
          <p:nvPr/>
        </p:nvSpPr>
        <p:spPr bwMode="auto">
          <a:xfrm>
            <a:off x="3095625" y="5143500"/>
            <a:ext cx="6143625"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3" name="Line 29">
            <a:extLst>
              <a:ext uri="{FF2B5EF4-FFF2-40B4-BE49-F238E27FC236}">
                <a16:creationId xmlns:a16="http://schemas.microsoft.com/office/drawing/2014/main" id="{23241EE3-7CF1-486F-9668-823D543949DC}"/>
              </a:ext>
            </a:extLst>
          </p:cNvPr>
          <p:cNvSpPr>
            <a:spLocks noChangeShapeType="1"/>
          </p:cNvSpPr>
          <p:nvPr/>
        </p:nvSpPr>
        <p:spPr bwMode="auto">
          <a:xfrm>
            <a:off x="3952875" y="3891856"/>
            <a:ext cx="910828" cy="1442144"/>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4" name="Line 30">
            <a:extLst>
              <a:ext uri="{FF2B5EF4-FFF2-40B4-BE49-F238E27FC236}">
                <a16:creationId xmlns:a16="http://schemas.microsoft.com/office/drawing/2014/main" id="{37C0C7BE-D245-4074-801E-224466019388}"/>
              </a:ext>
            </a:extLst>
          </p:cNvPr>
          <p:cNvSpPr>
            <a:spLocks noChangeShapeType="1"/>
          </p:cNvSpPr>
          <p:nvPr/>
        </p:nvSpPr>
        <p:spPr bwMode="auto">
          <a:xfrm>
            <a:off x="4881562" y="5334000"/>
            <a:ext cx="4357688"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5" name="Line 31">
            <a:extLst>
              <a:ext uri="{FF2B5EF4-FFF2-40B4-BE49-F238E27FC236}">
                <a16:creationId xmlns:a16="http://schemas.microsoft.com/office/drawing/2014/main" id="{A8A837C7-AB19-4C9E-89C5-A5EA58C62311}"/>
              </a:ext>
            </a:extLst>
          </p:cNvPr>
          <p:cNvSpPr>
            <a:spLocks noChangeShapeType="1"/>
          </p:cNvSpPr>
          <p:nvPr/>
        </p:nvSpPr>
        <p:spPr bwMode="auto">
          <a:xfrm>
            <a:off x="4238625" y="3810001"/>
            <a:ext cx="1053703" cy="1753195"/>
          </a:xfrm>
          <a:prstGeom prst="line">
            <a:avLst/>
          </a:prstGeom>
          <a:noFill/>
          <a:ln w="57150">
            <a:solidFill>
              <a:srgbClr val="FF99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6" name="Line 32">
            <a:extLst>
              <a:ext uri="{FF2B5EF4-FFF2-40B4-BE49-F238E27FC236}">
                <a16:creationId xmlns:a16="http://schemas.microsoft.com/office/drawing/2014/main" id="{CB24E825-4452-436F-8AD8-70FB967F2853}"/>
              </a:ext>
            </a:extLst>
          </p:cNvPr>
          <p:cNvSpPr>
            <a:spLocks noChangeShapeType="1"/>
          </p:cNvSpPr>
          <p:nvPr/>
        </p:nvSpPr>
        <p:spPr bwMode="auto">
          <a:xfrm>
            <a:off x="5381625" y="5543848"/>
            <a:ext cx="3857625" cy="0"/>
          </a:xfrm>
          <a:prstGeom prst="line">
            <a:avLst/>
          </a:prstGeom>
          <a:noFill/>
          <a:ln w="57150">
            <a:solidFill>
              <a:srgbClr val="FF99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7" name="Text Box 39">
            <a:extLst>
              <a:ext uri="{FF2B5EF4-FFF2-40B4-BE49-F238E27FC236}">
                <a16:creationId xmlns:a16="http://schemas.microsoft.com/office/drawing/2014/main" id="{5471A985-45C6-455D-9F13-BDC47D1BBD67}"/>
              </a:ext>
            </a:extLst>
          </p:cNvPr>
          <p:cNvSpPr txBox="1">
            <a:spLocks noChangeArrowheads="1"/>
          </p:cNvSpPr>
          <p:nvPr/>
        </p:nvSpPr>
        <p:spPr bwMode="auto">
          <a:xfrm>
            <a:off x="9169302" y="5314653"/>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9999"/>
                </a:solidFill>
                <a:latin typeface="Calibri Light" panose="020F0302020204030204" pitchFamily="34" charset="0"/>
              </a:rPr>
              <a:t>.35 G</a:t>
            </a:r>
            <a:endParaRPr lang="en-US" altLang="cs-CZ" sz="2250" dirty="0">
              <a:latin typeface="Calibri Light" panose="020F0302020204030204" pitchFamily="34" charset="0"/>
            </a:endParaRPr>
          </a:p>
        </p:txBody>
      </p:sp>
      <p:sp>
        <p:nvSpPr>
          <p:cNvPr id="36888" name="Line 40">
            <a:extLst>
              <a:ext uri="{FF2B5EF4-FFF2-40B4-BE49-F238E27FC236}">
                <a16:creationId xmlns:a16="http://schemas.microsoft.com/office/drawing/2014/main" id="{3219C49A-AC11-43AC-B322-7A417DA75DBA}"/>
              </a:ext>
            </a:extLst>
          </p:cNvPr>
          <p:cNvSpPr>
            <a:spLocks noChangeShapeType="1"/>
          </p:cNvSpPr>
          <p:nvPr/>
        </p:nvSpPr>
        <p:spPr bwMode="auto">
          <a:xfrm>
            <a:off x="6453187"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89" name="Line 41">
            <a:extLst>
              <a:ext uri="{FF2B5EF4-FFF2-40B4-BE49-F238E27FC236}">
                <a16:creationId xmlns:a16="http://schemas.microsoft.com/office/drawing/2014/main" id="{5327DD9F-3724-4826-9805-C1B5813DFC83}"/>
              </a:ext>
            </a:extLst>
          </p:cNvPr>
          <p:cNvSpPr>
            <a:spLocks noChangeShapeType="1"/>
          </p:cNvSpPr>
          <p:nvPr/>
        </p:nvSpPr>
        <p:spPr bwMode="auto">
          <a:xfrm flipH="1">
            <a:off x="5810250"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0" name="Line 42">
            <a:extLst>
              <a:ext uri="{FF2B5EF4-FFF2-40B4-BE49-F238E27FC236}">
                <a16:creationId xmlns:a16="http://schemas.microsoft.com/office/drawing/2014/main" id="{0DD91739-858D-40B2-B1DC-5577E0DCD94C}"/>
              </a:ext>
            </a:extLst>
          </p:cNvPr>
          <p:cNvSpPr>
            <a:spLocks noChangeShapeType="1"/>
          </p:cNvSpPr>
          <p:nvPr/>
        </p:nvSpPr>
        <p:spPr bwMode="auto">
          <a:xfrm flipV="1">
            <a:off x="6453188" y="2742903"/>
            <a:ext cx="0" cy="38100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1" name="Line 43">
            <a:extLst>
              <a:ext uri="{FF2B5EF4-FFF2-40B4-BE49-F238E27FC236}">
                <a16:creationId xmlns:a16="http://schemas.microsoft.com/office/drawing/2014/main" id="{2A8760B9-B7F6-4C26-8ACD-CCE4E1B17C19}"/>
              </a:ext>
            </a:extLst>
          </p:cNvPr>
          <p:cNvSpPr>
            <a:spLocks noChangeShapeType="1"/>
          </p:cNvSpPr>
          <p:nvPr/>
        </p:nvSpPr>
        <p:spPr bwMode="auto">
          <a:xfrm flipV="1">
            <a:off x="5810250" y="4115098"/>
            <a:ext cx="0" cy="10284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2" name="Line 44">
            <a:extLst>
              <a:ext uri="{FF2B5EF4-FFF2-40B4-BE49-F238E27FC236}">
                <a16:creationId xmlns:a16="http://schemas.microsoft.com/office/drawing/2014/main" id="{CA1C24DD-D347-4251-B318-33B787947360}"/>
              </a:ext>
            </a:extLst>
          </p:cNvPr>
          <p:cNvSpPr>
            <a:spLocks noChangeShapeType="1"/>
          </p:cNvSpPr>
          <p:nvPr/>
        </p:nvSpPr>
        <p:spPr bwMode="auto">
          <a:xfrm flipV="1">
            <a:off x="7167563" y="4115098"/>
            <a:ext cx="0" cy="12189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3" name="Line 45">
            <a:extLst>
              <a:ext uri="{FF2B5EF4-FFF2-40B4-BE49-F238E27FC236}">
                <a16:creationId xmlns:a16="http://schemas.microsoft.com/office/drawing/2014/main" id="{DD92FBE7-700D-4E3A-AA8D-FB1202023CC9}"/>
              </a:ext>
            </a:extLst>
          </p:cNvPr>
          <p:cNvSpPr>
            <a:spLocks noChangeShapeType="1"/>
          </p:cNvSpPr>
          <p:nvPr/>
        </p:nvSpPr>
        <p:spPr bwMode="auto">
          <a:xfrm flipV="1">
            <a:off x="6453188" y="991196"/>
            <a:ext cx="0" cy="1675805"/>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4" name="Line 46">
            <a:extLst>
              <a:ext uri="{FF2B5EF4-FFF2-40B4-BE49-F238E27FC236}">
                <a16:creationId xmlns:a16="http://schemas.microsoft.com/office/drawing/2014/main" id="{96554516-08B6-432B-8F8A-EA8121F022ED}"/>
              </a:ext>
            </a:extLst>
          </p:cNvPr>
          <p:cNvSpPr>
            <a:spLocks noChangeShapeType="1"/>
          </p:cNvSpPr>
          <p:nvPr/>
        </p:nvSpPr>
        <p:spPr bwMode="auto">
          <a:xfrm>
            <a:off x="3095625" y="991195"/>
            <a:ext cx="0" cy="47625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5" name="Text Box 47">
            <a:extLst>
              <a:ext uri="{FF2B5EF4-FFF2-40B4-BE49-F238E27FC236}">
                <a16:creationId xmlns:a16="http://schemas.microsoft.com/office/drawing/2014/main" id="{6A533CE1-530D-4B9A-B0D8-16B29E24379D}"/>
              </a:ext>
            </a:extLst>
          </p:cNvPr>
          <p:cNvSpPr txBox="1">
            <a:spLocks noChangeArrowheads="1"/>
          </p:cNvSpPr>
          <p:nvPr/>
        </p:nvSpPr>
        <p:spPr bwMode="auto">
          <a:xfrm>
            <a:off x="9167813" y="5086945"/>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.65 G</a:t>
            </a:r>
            <a:endParaRPr lang="en-US" altLang="cs-CZ" sz="2250" dirty="0">
              <a:latin typeface="Calibri Light" panose="020F0302020204030204" pitchFamily="34" charset="0"/>
            </a:endParaRPr>
          </a:p>
        </p:txBody>
      </p:sp>
      <p:sp>
        <p:nvSpPr>
          <p:cNvPr id="36896" name="Text Box 48">
            <a:extLst>
              <a:ext uri="{FF2B5EF4-FFF2-40B4-BE49-F238E27FC236}">
                <a16:creationId xmlns:a16="http://schemas.microsoft.com/office/drawing/2014/main" id="{DD75D7AB-B82E-4B2E-A5B1-025E26207D4D}"/>
              </a:ext>
            </a:extLst>
          </p:cNvPr>
          <p:cNvSpPr txBox="1">
            <a:spLocks noChangeArrowheads="1"/>
          </p:cNvSpPr>
          <p:nvPr/>
        </p:nvSpPr>
        <p:spPr bwMode="auto">
          <a:xfrm>
            <a:off x="9167813" y="4857750"/>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.20 G</a:t>
            </a:r>
            <a:endParaRPr lang="en-US" altLang="cs-CZ" sz="2250" dirty="0">
              <a:latin typeface="Calibri Light" panose="020F0302020204030204" pitchFamily="34" charset="0"/>
            </a:endParaRPr>
          </a:p>
        </p:txBody>
      </p:sp>
      <p:sp>
        <p:nvSpPr>
          <p:cNvPr id="36897" name="Line 49">
            <a:extLst>
              <a:ext uri="{FF2B5EF4-FFF2-40B4-BE49-F238E27FC236}">
                <a16:creationId xmlns:a16="http://schemas.microsoft.com/office/drawing/2014/main" id="{A5DD86CB-ECEA-479F-A46C-04234A2E5977}"/>
              </a:ext>
            </a:extLst>
          </p:cNvPr>
          <p:cNvSpPr>
            <a:spLocks noChangeShapeType="1"/>
          </p:cNvSpPr>
          <p:nvPr/>
        </p:nvSpPr>
        <p:spPr bwMode="auto">
          <a:xfrm>
            <a:off x="9239250" y="5771555"/>
            <a:ext cx="785813"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898" name="Text Box 50">
            <a:extLst>
              <a:ext uri="{FF2B5EF4-FFF2-40B4-BE49-F238E27FC236}">
                <a16:creationId xmlns:a16="http://schemas.microsoft.com/office/drawing/2014/main" id="{364721A1-CBDB-4470-9CB2-3D1132FAA315}"/>
              </a:ext>
            </a:extLst>
          </p:cNvPr>
          <p:cNvSpPr txBox="1">
            <a:spLocks noChangeArrowheads="1"/>
          </p:cNvSpPr>
          <p:nvPr/>
        </p:nvSpPr>
        <p:spPr bwMode="auto">
          <a:xfrm>
            <a:off x="8831688" y="5695653"/>
            <a:ext cx="1382159"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b="1" dirty="0">
                <a:solidFill>
                  <a:srgbClr val="FFFF66"/>
                </a:solidFill>
                <a:latin typeface="Calibri Light" panose="020F0302020204030204" pitchFamily="34" charset="0"/>
              </a:rPr>
              <a:t>1.20 G</a:t>
            </a:r>
          </a:p>
          <a:p>
            <a:pPr algn="ctr" eaLnBrk="1" hangingPunct="1"/>
            <a:r>
              <a:rPr lang="en-US" altLang="cs-CZ" sz="2250" b="1" dirty="0">
                <a:solidFill>
                  <a:srgbClr val="FFFF66"/>
                </a:solidFill>
                <a:latin typeface="Calibri Light" panose="020F0302020204030204" pitchFamily="34" charset="0"/>
              </a:rPr>
              <a:t>CHOL + BA</a:t>
            </a:r>
            <a:endParaRPr lang="en-US" altLang="cs-CZ" sz="2250" dirty="0">
              <a:latin typeface="Calibri Light" panose="020F0302020204030204" pitchFamily="34" charset="0"/>
            </a:endParaRPr>
          </a:p>
        </p:txBody>
      </p:sp>
      <p:sp>
        <p:nvSpPr>
          <p:cNvPr id="36899" name="Line 51">
            <a:extLst>
              <a:ext uri="{FF2B5EF4-FFF2-40B4-BE49-F238E27FC236}">
                <a16:creationId xmlns:a16="http://schemas.microsoft.com/office/drawing/2014/main" id="{3C1EF189-B504-431B-8B17-4223195016B8}"/>
              </a:ext>
            </a:extLst>
          </p:cNvPr>
          <p:cNvSpPr>
            <a:spLocks noChangeShapeType="1"/>
          </p:cNvSpPr>
          <p:nvPr/>
        </p:nvSpPr>
        <p:spPr bwMode="auto">
          <a:xfrm flipV="1">
            <a:off x="8382000" y="3885903"/>
            <a:ext cx="0" cy="1582043"/>
          </a:xfrm>
          <a:prstGeom prst="line">
            <a:avLst/>
          </a:prstGeom>
          <a:noFill/>
          <a:ln w="57150">
            <a:solidFill>
              <a:srgbClr val="FF99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0" name="Line 52">
            <a:extLst>
              <a:ext uri="{FF2B5EF4-FFF2-40B4-BE49-F238E27FC236}">
                <a16:creationId xmlns:a16="http://schemas.microsoft.com/office/drawing/2014/main" id="{F7AB89F3-DDA5-4F54-BB09-7D67151EAF1E}"/>
              </a:ext>
            </a:extLst>
          </p:cNvPr>
          <p:cNvSpPr>
            <a:spLocks noChangeShapeType="1"/>
          </p:cNvSpPr>
          <p:nvPr/>
        </p:nvSpPr>
        <p:spPr bwMode="auto">
          <a:xfrm flipH="1">
            <a:off x="5167312" y="3353098"/>
            <a:ext cx="2607469" cy="0"/>
          </a:xfrm>
          <a:prstGeom prst="line">
            <a:avLst/>
          </a:prstGeom>
          <a:noFill/>
          <a:ln w="57150">
            <a:solidFill>
              <a:srgbClr val="FF99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1" name="Line 53">
            <a:extLst>
              <a:ext uri="{FF2B5EF4-FFF2-40B4-BE49-F238E27FC236}">
                <a16:creationId xmlns:a16="http://schemas.microsoft.com/office/drawing/2014/main" id="{D4B2FABD-C46F-4587-9D8B-0183DA3A7AFF}"/>
              </a:ext>
            </a:extLst>
          </p:cNvPr>
          <p:cNvSpPr>
            <a:spLocks noChangeShapeType="1"/>
          </p:cNvSpPr>
          <p:nvPr/>
        </p:nvSpPr>
        <p:spPr bwMode="auto">
          <a:xfrm>
            <a:off x="4524375" y="2286001"/>
            <a:ext cx="785813" cy="229195"/>
          </a:xfrm>
          <a:prstGeom prst="line">
            <a:avLst/>
          </a:prstGeom>
          <a:noFill/>
          <a:ln w="571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2" name="Line 54">
            <a:extLst>
              <a:ext uri="{FF2B5EF4-FFF2-40B4-BE49-F238E27FC236}">
                <a16:creationId xmlns:a16="http://schemas.microsoft.com/office/drawing/2014/main" id="{626F881D-B09E-4030-A0F4-0BC41EEEE5BA}"/>
              </a:ext>
            </a:extLst>
          </p:cNvPr>
          <p:cNvSpPr>
            <a:spLocks noChangeShapeType="1"/>
          </p:cNvSpPr>
          <p:nvPr/>
        </p:nvSpPr>
        <p:spPr bwMode="auto">
          <a:xfrm flipH="1">
            <a:off x="3613547" y="2286000"/>
            <a:ext cx="910828" cy="7620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3" name="Line 55">
            <a:extLst>
              <a:ext uri="{FF2B5EF4-FFF2-40B4-BE49-F238E27FC236}">
                <a16:creationId xmlns:a16="http://schemas.microsoft.com/office/drawing/2014/main" id="{77EA84EE-468E-451E-92D2-2AB1830AFF39}"/>
              </a:ext>
            </a:extLst>
          </p:cNvPr>
          <p:cNvSpPr>
            <a:spLocks noChangeShapeType="1"/>
          </p:cNvSpPr>
          <p:nvPr/>
        </p:nvSpPr>
        <p:spPr bwMode="auto">
          <a:xfrm>
            <a:off x="3095625" y="2266653"/>
            <a:ext cx="517922" cy="8006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4" name="Line 56">
            <a:extLst>
              <a:ext uri="{FF2B5EF4-FFF2-40B4-BE49-F238E27FC236}">
                <a16:creationId xmlns:a16="http://schemas.microsoft.com/office/drawing/2014/main" id="{158E3343-9C13-44C2-9963-C505842CC58E}"/>
              </a:ext>
            </a:extLst>
          </p:cNvPr>
          <p:cNvSpPr>
            <a:spLocks noChangeShapeType="1"/>
          </p:cNvSpPr>
          <p:nvPr/>
        </p:nvSpPr>
        <p:spPr bwMode="auto">
          <a:xfrm flipH="1">
            <a:off x="4452938" y="2896196"/>
            <a:ext cx="857250" cy="75903"/>
          </a:xfrm>
          <a:prstGeom prst="line">
            <a:avLst/>
          </a:prstGeom>
          <a:noFill/>
          <a:ln w="571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5" name="Freeform 57">
            <a:extLst>
              <a:ext uri="{FF2B5EF4-FFF2-40B4-BE49-F238E27FC236}">
                <a16:creationId xmlns:a16="http://schemas.microsoft.com/office/drawing/2014/main" id="{C1FFF6DC-E8DB-45D0-821D-C80EDAD1C495}"/>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6" name="Line 58">
            <a:extLst>
              <a:ext uri="{FF2B5EF4-FFF2-40B4-BE49-F238E27FC236}">
                <a16:creationId xmlns:a16="http://schemas.microsoft.com/office/drawing/2014/main" id="{A8F00831-6EC7-4E07-BCA8-46E7EC240319}"/>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07" name="Rectangle 59">
            <a:extLst>
              <a:ext uri="{FF2B5EF4-FFF2-40B4-BE49-F238E27FC236}">
                <a16:creationId xmlns:a16="http://schemas.microsoft.com/office/drawing/2014/main" id="{2AA7D725-353D-406B-9A99-D3CF7C539294}"/>
              </a:ext>
            </a:extLst>
          </p:cNvPr>
          <p:cNvSpPr>
            <a:spLocks noChangeArrowheads="1"/>
          </p:cNvSpPr>
          <p:nvPr/>
        </p:nvSpPr>
        <p:spPr bwMode="auto">
          <a:xfrm>
            <a:off x="4030265" y="1555255"/>
            <a:ext cx="119063" cy="578941"/>
          </a:xfrm>
          <a:prstGeom prst="rect">
            <a:avLst/>
          </a:prstGeom>
          <a:solidFill>
            <a:schemeClr val="bg2">
              <a:alpha val="50195"/>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6908" name="AutoShape 60">
            <a:extLst>
              <a:ext uri="{FF2B5EF4-FFF2-40B4-BE49-F238E27FC236}">
                <a16:creationId xmlns:a16="http://schemas.microsoft.com/office/drawing/2014/main" id="{F45F1B8D-923A-4B72-9639-F751F27BD94B}"/>
              </a:ext>
            </a:extLst>
          </p:cNvPr>
          <p:cNvSpPr>
            <a:spLocks noChangeArrowheads="1"/>
          </p:cNvSpPr>
          <p:nvPr/>
        </p:nvSpPr>
        <p:spPr bwMode="auto">
          <a:xfrm>
            <a:off x="3845719" y="1529953"/>
            <a:ext cx="500063" cy="614661"/>
          </a:xfrm>
          <a:prstGeom prst="leftRightArrow">
            <a:avLst>
              <a:gd name="adj1" fmla="val 50000"/>
              <a:gd name="adj2" fmla="val 20000"/>
            </a:avLst>
          </a:prstGeom>
          <a:solidFill>
            <a:schemeClr val="tx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36909" name="Line 61">
            <a:extLst>
              <a:ext uri="{FF2B5EF4-FFF2-40B4-BE49-F238E27FC236}">
                <a16:creationId xmlns:a16="http://schemas.microsoft.com/office/drawing/2014/main" id="{8209BE5B-B8A4-459B-85EF-E3E009E6B8D4}"/>
              </a:ext>
            </a:extLst>
          </p:cNvPr>
          <p:cNvSpPr>
            <a:spLocks noChangeShapeType="1"/>
          </p:cNvSpPr>
          <p:nvPr/>
        </p:nvSpPr>
        <p:spPr bwMode="auto">
          <a:xfrm>
            <a:off x="3149203" y="2266653"/>
            <a:ext cx="2160984" cy="248543"/>
          </a:xfrm>
          <a:prstGeom prst="line">
            <a:avLst/>
          </a:prstGeom>
          <a:noFill/>
          <a:ln w="57150">
            <a:solidFill>
              <a:srgbClr val="FF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36910" name="Text Box 62">
            <a:extLst>
              <a:ext uri="{FF2B5EF4-FFF2-40B4-BE49-F238E27FC236}">
                <a16:creationId xmlns:a16="http://schemas.microsoft.com/office/drawing/2014/main" id="{E3CDDF0B-9AFC-477A-887C-86C66C26FB1F}"/>
              </a:ext>
            </a:extLst>
          </p:cNvPr>
          <p:cNvSpPr txBox="1">
            <a:spLocks noChangeArrowheads="1"/>
          </p:cNvSpPr>
          <p:nvPr/>
        </p:nvSpPr>
        <p:spPr bwMode="auto">
          <a:xfrm>
            <a:off x="6152555" y="4232672"/>
            <a:ext cx="662027"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50%</a:t>
            </a:r>
          </a:p>
        </p:txBody>
      </p:sp>
      <p:sp>
        <p:nvSpPr>
          <p:cNvPr id="36911" name="Text Box 63">
            <a:extLst>
              <a:ext uri="{FF2B5EF4-FFF2-40B4-BE49-F238E27FC236}">
                <a16:creationId xmlns:a16="http://schemas.microsoft.com/office/drawing/2014/main" id="{E0A021AA-AF5A-475D-9DCA-6E284B08BBD5}"/>
              </a:ext>
            </a:extLst>
          </p:cNvPr>
          <p:cNvSpPr txBox="1">
            <a:spLocks noChangeArrowheads="1"/>
          </p:cNvSpPr>
          <p:nvPr/>
        </p:nvSpPr>
        <p:spPr bwMode="auto">
          <a:xfrm>
            <a:off x="8676680" y="4257973"/>
            <a:ext cx="662027"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95%</a:t>
            </a:r>
          </a:p>
        </p:txBody>
      </p:sp>
      <p:sp>
        <p:nvSpPr>
          <p:cNvPr id="36912" name="Text Box 64">
            <a:extLst>
              <a:ext uri="{FF2B5EF4-FFF2-40B4-BE49-F238E27FC236}">
                <a16:creationId xmlns:a16="http://schemas.microsoft.com/office/drawing/2014/main" id="{BDD775F9-39EC-4EC8-84B7-DB746EEA6AA1}"/>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36913" name="Text Box 66">
            <a:extLst>
              <a:ext uri="{FF2B5EF4-FFF2-40B4-BE49-F238E27FC236}">
                <a16:creationId xmlns:a16="http://schemas.microsoft.com/office/drawing/2014/main" id="{3B82E7D2-0378-485E-94C4-F2416FAF4B0E}"/>
              </a:ext>
            </a:extLst>
          </p:cNvPr>
          <p:cNvSpPr txBox="1">
            <a:spLocks noChangeArrowheads="1"/>
          </p:cNvSpPr>
          <p:nvPr/>
        </p:nvSpPr>
        <p:spPr bwMode="auto">
          <a:xfrm>
            <a:off x="2809875" y="2972098"/>
            <a:ext cx="1071563" cy="779052"/>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1.3 G</a:t>
            </a:r>
          </a:p>
          <a:p>
            <a:pPr algn="ctr" eaLnBrk="1" hangingPunct="1"/>
            <a:r>
              <a:rPr lang="en-US" altLang="cs-CZ" sz="2250" dirty="0">
                <a:solidFill>
                  <a:srgbClr val="FFFF00"/>
                </a:solidFill>
                <a:latin typeface="Calibri Light" panose="020F0302020204030204" pitchFamily="34" charset="0"/>
              </a:rPr>
              <a:t>CHOL</a:t>
            </a:r>
            <a:endParaRPr lang="en-US" altLang="cs-CZ" sz="2250" dirty="0">
              <a:latin typeface="Calibri Light" panose="020F0302020204030204" pitchFamily="34" charset="0"/>
            </a:endParaRPr>
          </a:p>
        </p:txBody>
      </p:sp>
      <p:sp>
        <p:nvSpPr>
          <p:cNvPr id="36914" name="Text Box 67">
            <a:extLst>
              <a:ext uri="{FF2B5EF4-FFF2-40B4-BE49-F238E27FC236}">
                <a16:creationId xmlns:a16="http://schemas.microsoft.com/office/drawing/2014/main" id="{64F399A3-2247-4241-B8FB-6A3EA767B9A5}"/>
              </a:ext>
            </a:extLst>
          </p:cNvPr>
          <p:cNvSpPr txBox="1">
            <a:spLocks noChangeArrowheads="1"/>
          </p:cNvSpPr>
          <p:nvPr/>
        </p:nvSpPr>
        <p:spPr bwMode="auto">
          <a:xfrm>
            <a:off x="5152430" y="6061770"/>
            <a:ext cx="2212707" cy="43280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rgbClr val="FF99FF"/>
                </a:solidFill>
                <a:latin typeface="Calibri Light" panose="020F0302020204030204" pitchFamily="34" charset="0"/>
              </a:rPr>
              <a:t>* BA = BILE ACIDS</a:t>
            </a:r>
          </a:p>
        </p:txBody>
      </p:sp>
      <p:sp>
        <p:nvSpPr>
          <p:cNvPr id="36915" name="Text Box 68">
            <a:extLst>
              <a:ext uri="{FF2B5EF4-FFF2-40B4-BE49-F238E27FC236}">
                <a16:creationId xmlns:a16="http://schemas.microsoft.com/office/drawing/2014/main" id="{63F85180-920A-4A0C-9510-9F9EA30BDE90}"/>
              </a:ext>
            </a:extLst>
          </p:cNvPr>
          <p:cNvSpPr txBox="1">
            <a:spLocks noChangeArrowheads="1"/>
          </p:cNvSpPr>
          <p:nvPr/>
        </p:nvSpPr>
        <p:spPr bwMode="auto">
          <a:xfrm>
            <a:off x="4956633" y="3734099"/>
            <a:ext cx="1271168"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.20 G CHOL</a:t>
            </a:r>
          </a:p>
        </p:txBody>
      </p:sp>
      <p:sp>
        <p:nvSpPr>
          <p:cNvPr id="36916" name="Text Box 69">
            <a:extLst>
              <a:ext uri="{FF2B5EF4-FFF2-40B4-BE49-F238E27FC236}">
                <a16:creationId xmlns:a16="http://schemas.microsoft.com/office/drawing/2014/main" id="{2074B62D-C9C4-4B33-B1CA-A2ECE51D98B5}"/>
              </a:ext>
            </a:extLst>
          </p:cNvPr>
          <p:cNvSpPr txBox="1">
            <a:spLocks noChangeArrowheads="1"/>
          </p:cNvSpPr>
          <p:nvPr/>
        </p:nvSpPr>
        <p:spPr bwMode="auto">
          <a:xfrm>
            <a:off x="6701005" y="3734099"/>
            <a:ext cx="1392996"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0.65 G CHOL</a:t>
            </a:r>
          </a:p>
        </p:txBody>
      </p:sp>
      <p:sp>
        <p:nvSpPr>
          <p:cNvPr id="36917" name="TextovéPole 57">
            <a:extLst>
              <a:ext uri="{FF2B5EF4-FFF2-40B4-BE49-F238E27FC236}">
                <a16:creationId xmlns:a16="http://schemas.microsoft.com/office/drawing/2014/main" id="{BA226E2C-85FD-4AE0-82C3-FCF4AD2CB753}"/>
              </a:ext>
            </a:extLst>
          </p:cNvPr>
          <p:cNvSpPr txBox="1">
            <a:spLocks noChangeArrowheads="1"/>
          </p:cNvSpPr>
          <p:nvPr/>
        </p:nvSpPr>
        <p:spPr bwMode="auto">
          <a:xfrm>
            <a:off x="155126" y="6061770"/>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Oval 2">
            <a:extLst>
              <a:ext uri="{FF2B5EF4-FFF2-40B4-BE49-F238E27FC236}">
                <a16:creationId xmlns:a16="http://schemas.microsoft.com/office/drawing/2014/main" id="{704284AB-756D-4721-B8B5-70AD3F260867}"/>
              </a:ext>
            </a:extLst>
          </p:cNvPr>
          <p:cNvSpPr>
            <a:spLocks noChangeArrowheads="1"/>
          </p:cNvSpPr>
          <p:nvPr/>
        </p:nvSpPr>
        <p:spPr bwMode="auto">
          <a:xfrm>
            <a:off x="5881688" y="3695403"/>
            <a:ext cx="1285875" cy="991195"/>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47107" name="Freeform 3">
            <a:extLst>
              <a:ext uri="{FF2B5EF4-FFF2-40B4-BE49-F238E27FC236}">
                <a16:creationId xmlns:a16="http://schemas.microsoft.com/office/drawing/2014/main" id="{F54B57D2-B4C5-494B-8EE6-37909F7E82F5}"/>
              </a:ext>
            </a:extLst>
          </p:cNvPr>
          <p:cNvSpPr>
            <a:spLocks/>
          </p:cNvSpPr>
          <p:nvPr/>
        </p:nvSpPr>
        <p:spPr bwMode="auto">
          <a:xfrm>
            <a:off x="2452687" y="4039195"/>
            <a:ext cx="2500313" cy="2286000"/>
          </a:xfrm>
          <a:custGeom>
            <a:avLst/>
            <a:gdLst>
              <a:gd name="T0" fmla="*/ 1293464 w 3464"/>
              <a:gd name="T1" fmla="*/ 31328 h 3736"/>
              <a:gd name="T2" fmla="*/ 1145640 w 3464"/>
              <a:gd name="T3" fmla="*/ 125314 h 3736"/>
              <a:gd name="T4" fmla="*/ 1071727 w 3464"/>
              <a:gd name="T5" fmla="*/ 219299 h 3736"/>
              <a:gd name="T6" fmla="*/ 886947 w 3464"/>
              <a:gd name="T7" fmla="*/ 250628 h 3736"/>
              <a:gd name="T8" fmla="*/ 813035 w 3464"/>
              <a:gd name="T9" fmla="*/ 407270 h 3736"/>
              <a:gd name="T10" fmla="*/ 628254 w 3464"/>
              <a:gd name="T11" fmla="*/ 407270 h 3736"/>
              <a:gd name="T12" fmla="*/ 443473 w 3464"/>
              <a:gd name="T13" fmla="*/ 501256 h 3736"/>
              <a:gd name="T14" fmla="*/ 406517 w 3464"/>
              <a:gd name="T15" fmla="*/ 626570 h 3736"/>
              <a:gd name="T16" fmla="*/ 258693 w 3464"/>
              <a:gd name="T17" fmla="*/ 626570 h 3736"/>
              <a:gd name="T18" fmla="*/ 147824 w 3464"/>
              <a:gd name="T19" fmla="*/ 783212 h 3736"/>
              <a:gd name="T20" fmla="*/ 184781 w 3464"/>
              <a:gd name="T21" fmla="*/ 908526 h 3736"/>
              <a:gd name="T22" fmla="*/ 36956 w 3464"/>
              <a:gd name="T23" fmla="*/ 1033840 h 3736"/>
              <a:gd name="T24" fmla="*/ 36956 w 3464"/>
              <a:gd name="T25" fmla="*/ 1253139 h 3736"/>
              <a:gd name="T26" fmla="*/ 110868 w 3464"/>
              <a:gd name="T27" fmla="*/ 1347125 h 3736"/>
              <a:gd name="T28" fmla="*/ 110868 w 3464"/>
              <a:gd name="T29" fmla="*/ 1566424 h 3736"/>
              <a:gd name="T30" fmla="*/ 258693 w 3464"/>
              <a:gd name="T31" fmla="*/ 1817052 h 3736"/>
              <a:gd name="T32" fmla="*/ 554342 w 3464"/>
              <a:gd name="T33" fmla="*/ 1911037 h 3736"/>
              <a:gd name="T34" fmla="*/ 665210 w 3464"/>
              <a:gd name="T35" fmla="*/ 2161665 h 3736"/>
              <a:gd name="T36" fmla="*/ 923903 w 3464"/>
              <a:gd name="T37" fmla="*/ 2161665 h 3736"/>
              <a:gd name="T38" fmla="*/ 1108684 w 3464"/>
              <a:gd name="T39" fmla="*/ 2318307 h 3736"/>
              <a:gd name="T40" fmla="*/ 1367376 w 3464"/>
              <a:gd name="T41" fmla="*/ 2286979 h 3736"/>
              <a:gd name="T42" fmla="*/ 1663025 w 3464"/>
              <a:gd name="T43" fmla="*/ 2349636 h 3736"/>
              <a:gd name="T44" fmla="*/ 1958674 w 3464"/>
              <a:gd name="T45" fmla="*/ 2380964 h 3736"/>
              <a:gd name="T46" fmla="*/ 2291279 w 3464"/>
              <a:gd name="T47" fmla="*/ 2255651 h 3736"/>
              <a:gd name="T48" fmla="*/ 2623885 w 3464"/>
              <a:gd name="T49" fmla="*/ 2349636 h 3736"/>
              <a:gd name="T50" fmla="*/ 2365192 w 3464"/>
              <a:gd name="T51" fmla="*/ 1785723 h 3736"/>
              <a:gd name="T52" fmla="*/ 1995630 w 3464"/>
              <a:gd name="T53" fmla="*/ 1723066 h 3736"/>
              <a:gd name="T54" fmla="*/ 1515201 w 3464"/>
              <a:gd name="T55" fmla="*/ 1754395 h 3736"/>
              <a:gd name="T56" fmla="*/ 1182596 w 3464"/>
              <a:gd name="T57" fmla="*/ 1723066 h 3736"/>
              <a:gd name="T58" fmla="*/ 1034771 w 3464"/>
              <a:gd name="T59" fmla="*/ 1629081 h 3736"/>
              <a:gd name="T60" fmla="*/ 849991 w 3464"/>
              <a:gd name="T61" fmla="*/ 1472439 h 3736"/>
              <a:gd name="T62" fmla="*/ 702166 w 3464"/>
              <a:gd name="T63" fmla="*/ 1221811 h 3736"/>
              <a:gd name="T64" fmla="*/ 702166 w 3464"/>
              <a:gd name="T65" fmla="*/ 1033840 h 3736"/>
              <a:gd name="T66" fmla="*/ 886947 w 3464"/>
              <a:gd name="T67" fmla="*/ 845869 h 3736"/>
              <a:gd name="T68" fmla="*/ 1219552 w 3464"/>
              <a:gd name="T69" fmla="*/ 657898 h 3736"/>
              <a:gd name="T70" fmla="*/ 1478245 w 3464"/>
              <a:gd name="T71" fmla="*/ 501256 h 3736"/>
              <a:gd name="T72" fmla="*/ 1404333 w 3464"/>
              <a:gd name="T73" fmla="*/ 62657 h 37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64" h="3736">
                <a:moveTo>
                  <a:pt x="1824" y="96"/>
                </a:moveTo>
                <a:cubicBezTo>
                  <a:pt x="1752" y="0"/>
                  <a:pt x="1720" y="48"/>
                  <a:pt x="1680" y="48"/>
                </a:cubicBezTo>
                <a:cubicBezTo>
                  <a:pt x="1640" y="48"/>
                  <a:pt x="1616" y="72"/>
                  <a:pt x="1584" y="96"/>
                </a:cubicBezTo>
                <a:cubicBezTo>
                  <a:pt x="1552" y="120"/>
                  <a:pt x="1504" y="160"/>
                  <a:pt x="1488" y="192"/>
                </a:cubicBezTo>
                <a:cubicBezTo>
                  <a:pt x="1472" y="224"/>
                  <a:pt x="1504" y="264"/>
                  <a:pt x="1488" y="288"/>
                </a:cubicBezTo>
                <a:cubicBezTo>
                  <a:pt x="1472" y="312"/>
                  <a:pt x="1424" y="336"/>
                  <a:pt x="1392" y="336"/>
                </a:cubicBezTo>
                <a:cubicBezTo>
                  <a:pt x="1360" y="336"/>
                  <a:pt x="1336" y="280"/>
                  <a:pt x="1296" y="288"/>
                </a:cubicBezTo>
                <a:cubicBezTo>
                  <a:pt x="1256" y="296"/>
                  <a:pt x="1184" y="344"/>
                  <a:pt x="1152" y="384"/>
                </a:cubicBezTo>
                <a:cubicBezTo>
                  <a:pt x="1120" y="424"/>
                  <a:pt x="1120" y="488"/>
                  <a:pt x="1104" y="528"/>
                </a:cubicBezTo>
                <a:cubicBezTo>
                  <a:pt x="1088" y="568"/>
                  <a:pt x="1088" y="600"/>
                  <a:pt x="1056" y="624"/>
                </a:cubicBezTo>
                <a:cubicBezTo>
                  <a:pt x="1024" y="648"/>
                  <a:pt x="952" y="672"/>
                  <a:pt x="912" y="672"/>
                </a:cubicBezTo>
                <a:cubicBezTo>
                  <a:pt x="872" y="672"/>
                  <a:pt x="856" y="632"/>
                  <a:pt x="816" y="624"/>
                </a:cubicBezTo>
                <a:cubicBezTo>
                  <a:pt x="776" y="616"/>
                  <a:pt x="712" y="600"/>
                  <a:pt x="672" y="624"/>
                </a:cubicBezTo>
                <a:cubicBezTo>
                  <a:pt x="632" y="648"/>
                  <a:pt x="592" y="728"/>
                  <a:pt x="576" y="768"/>
                </a:cubicBezTo>
                <a:cubicBezTo>
                  <a:pt x="560" y="808"/>
                  <a:pt x="584" y="832"/>
                  <a:pt x="576" y="864"/>
                </a:cubicBezTo>
                <a:cubicBezTo>
                  <a:pt x="568" y="896"/>
                  <a:pt x="552" y="944"/>
                  <a:pt x="528" y="960"/>
                </a:cubicBezTo>
                <a:cubicBezTo>
                  <a:pt x="504" y="976"/>
                  <a:pt x="464" y="960"/>
                  <a:pt x="432" y="960"/>
                </a:cubicBezTo>
                <a:cubicBezTo>
                  <a:pt x="400" y="960"/>
                  <a:pt x="368" y="936"/>
                  <a:pt x="336" y="960"/>
                </a:cubicBezTo>
                <a:cubicBezTo>
                  <a:pt x="304" y="984"/>
                  <a:pt x="264" y="1064"/>
                  <a:pt x="240" y="1104"/>
                </a:cubicBezTo>
                <a:cubicBezTo>
                  <a:pt x="216" y="1144"/>
                  <a:pt x="200" y="1168"/>
                  <a:pt x="192" y="1200"/>
                </a:cubicBezTo>
                <a:cubicBezTo>
                  <a:pt x="184" y="1232"/>
                  <a:pt x="184" y="1264"/>
                  <a:pt x="192" y="1296"/>
                </a:cubicBezTo>
                <a:cubicBezTo>
                  <a:pt x="200" y="1328"/>
                  <a:pt x="232" y="1360"/>
                  <a:pt x="240" y="1392"/>
                </a:cubicBezTo>
                <a:cubicBezTo>
                  <a:pt x="248" y="1424"/>
                  <a:pt x="272" y="1456"/>
                  <a:pt x="240" y="1488"/>
                </a:cubicBezTo>
                <a:cubicBezTo>
                  <a:pt x="208" y="1520"/>
                  <a:pt x="88" y="1536"/>
                  <a:pt x="48" y="1584"/>
                </a:cubicBezTo>
                <a:cubicBezTo>
                  <a:pt x="8" y="1632"/>
                  <a:pt x="0" y="1720"/>
                  <a:pt x="0" y="1776"/>
                </a:cubicBezTo>
                <a:cubicBezTo>
                  <a:pt x="0" y="1832"/>
                  <a:pt x="24" y="1888"/>
                  <a:pt x="48" y="1920"/>
                </a:cubicBezTo>
                <a:cubicBezTo>
                  <a:pt x="72" y="1952"/>
                  <a:pt x="128" y="1944"/>
                  <a:pt x="144" y="1968"/>
                </a:cubicBezTo>
                <a:cubicBezTo>
                  <a:pt x="160" y="1992"/>
                  <a:pt x="160" y="2032"/>
                  <a:pt x="144" y="2064"/>
                </a:cubicBezTo>
                <a:cubicBezTo>
                  <a:pt x="128" y="2096"/>
                  <a:pt x="48" y="2104"/>
                  <a:pt x="48" y="2160"/>
                </a:cubicBezTo>
                <a:cubicBezTo>
                  <a:pt x="48" y="2216"/>
                  <a:pt x="96" y="2344"/>
                  <a:pt x="144" y="2400"/>
                </a:cubicBezTo>
                <a:cubicBezTo>
                  <a:pt x="192" y="2456"/>
                  <a:pt x="304" y="2432"/>
                  <a:pt x="336" y="2496"/>
                </a:cubicBezTo>
                <a:cubicBezTo>
                  <a:pt x="368" y="2560"/>
                  <a:pt x="304" y="2712"/>
                  <a:pt x="336" y="2784"/>
                </a:cubicBezTo>
                <a:cubicBezTo>
                  <a:pt x="368" y="2856"/>
                  <a:pt x="464" y="2904"/>
                  <a:pt x="528" y="2928"/>
                </a:cubicBezTo>
                <a:cubicBezTo>
                  <a:pt x="592" y="2952"/>
                  <a:pt x="672" y="2888"/>
                  <a:pt x="720" y="2928"/>
                </a:cubicBezTo>
                <a:cubicBezTo>
                  <a:pt x="768" y="2968"/>
                  <a:pt x="792" y="3104"/>
                  <a:pt x="816" y="3168"/>
                </a:cubicBezTo>
                <a:cubicBezTo>
                  <a:pt x="840" y="3232"/>
                  <a:pt x="816" y="3288"/>
                  <a:pt x="864" y="3312"/>
                </a:cubicBezTo>
                <a:cubicBezTo>
                  <a:pt x="912" y="3336"/>
                  <a:pt x="1048" y="3312"/>
                  <a:pt x="1104" y="3312"/>
                </a:cubicBezTo>
                <a:cubicBezTo>
                  <a:pt x="1160" y="3312"/>
                  <a:pt x="1168" y="3288"/>
                  <a:pt x="1200" y="3312"/>
                </a:cubicBezTo>
                <a:cubicBezTo>
                  <a:pt x="1232" y="3336"/>
                  <a:pt x="1256" y="3416"/>
                  <a:pt x="1296" y="3456"/>
                </a:cubicBezTo>
                <a:cubicBezTo>
                  <a:pt x="1336" y="3496"/>
                  <a:pt x="1376" y="3544"/>
                  <a:pt x="1440" y="3552"/>
                </a:cubicBezTo>
                <a:cubicBezTo>
                  <a:pt x="1504" y="3560"/>
                  <a:pt x="1624" y="3512"/>
                  <a:pt x="1680" y="3504"/>
                </a:cubicBezTo>
                <a:cubicBezTo>
                  <a:pt x="1736" y="3496"/>
                  <a:pt x="1736" y="3488"/>
                  <a:pt x="1776" y="3504"/>
                </a:cubicBezTo>
                <a:cubicBezTo>
                  <a:pt x="1816" y="3520"/>
                  <a:pt x="1856" y="3584"/>
                  <a:pt x="1920" y="3600"/>
                </a:cubicBezTo>
                <a:cubicBezTo>
                  <a:pt x="1984" y="3616"/>
                  <a:pt x="2104" y="3616"/>
                  <a:pt x="2160" y="3600"/>
                </a:cubicBezTo>
                <a:cubicBezTo>
                  <a:pt x="2216" y="3584"/>
                  <a:pt x="2192" y="3496"/>
                  <a:pt x="2256" y="3504"/>
                </a:cubicBezTo>
                <a:cubicBezTo>
                  <a:pt x="2320" y="3512"/>
                  <a:pt x="2448" y="3640"/>
                  <a:pt x="2544" y="3648"/>
                </a:cubicBezTo>
                <a:cubicBezTo>
                  <a:pt x="2640" y="3656"/>
                  <a:pt x="2760" y="3584"/>
                  <a:pt x="2832" y="3552"/>
                </a:cubicBezTo>
                <a:cubicBezTo>
                  <a:pt x="2904" y="3520"/>
                  <a:pt x="2920" y="3448"/>
                  <a:pt x="2976" y="3456"/>
                </a:cubicBezTo>
                <a:cubicBezTo>
                  <a:pt x="3032" y="3464"/>
                  <a:pt x="3096" y="3576"/>
                  <a:pt x="3168" y="3600"/>
                </a:cubicBezTo>
                <a:cubicBezTo>
                  <a:pt x="3240" y="3624"/>
                  <a:pt x="3368" y="3736"/>
                  <a:pt x="3408" y="3600"/>
                </a:cubicBezTo>
                <a:cubicBezTo>
                  <a:pt x="3448" y="3464"/>
                  <a:pt x="3464" y="2928"/>
                  <a:pt x="3408" y="2784"/>
                </a:cubicBezTo>
                <a:cubicBezTo>
                  <a:pt x="3352" y="2640"/>
                  <a:pt x="3160" y="2728"/>
                  <a:pt x="3072" y="2736"/>
                </a:cubicBezTo>
                <a:cubicBezTo>
                  <a:pt x="2984" y="2744"/>
                  <a:pt x="2960" y="2848"/>
                  <a:pt x="2880" y="2832"/>
                </a:cubicBezTo>
                <a:cubicBezTo>
                  <a:pt x="2800" y="2816"/>
                  <a:pt x="2696" y="2648"/>
                  <a:pt x="2592" y="2640"/>
                </a:cubicBezTo>
                <a:cubicBezTo>
                  <a:pt x="2488" y="2632"/>
                  <a:pt x="2360" y="2776"/>
                  <a:pt x="2256" y="2784"/>
                </a:cubicBezTo>
                <a:cubicBezTo>
                  <a:pt x="2152" y="2792"/>
                  <a:pt x="2056" y="2680"/>
                  <a:pt x="1968" y="2688"/>
                </a:cubicBezTo>
                <a:cubicBezTo>
                  <a:pt x="1880" y="2696"/>
                  <a:pt x="1800" y="2840"/>
                  <a:pt x="1728" y="2832"/>
                </a:cubicBezTo>
                <a:cubicBezTo>
                  <a:pt x="1656" y="2824"/>
                  <a:pt x="1592" y="2664"/>
                  <a:pt x="1536" y="2640"/>
                </a:cubicBezTo>
                <a:cubicBezTo>
                  <a:pt x="1480" y="2616"/>
                  <a:pt x="1424" y="2712"/>
                  <a:pt x="1392" y="2688"/>
                </a:cubicBezTo>
                <a:cubicBezTo>
                  <a:pt x="1360" y="2664"/>
                  <a:pt x="1392" y="2536"/>
                  <a:pt x="1344" y="2496"/>
                </a:cubicBezTo>
                <a:cubicBezTo>
                  <a:pt x="1296" y="2456"/>
                  <a:pt x="1144" y="2488"/>
                  <a:pt x="1104" y="2448"/>
                </a:cubicBezTo>
                <a:cubicBezTo>
                  <a:pt x="1064" y="2408"/>
                  <a:pt x="1144" y="2304"/>
                  <a:pt x="1104" y="2256"/>
                </a:cubicBezTo>
                <a:cubicBezTo>
                  <a:pt x="1064" y="2208"/>
                  <a:pt x="896" y="2224"/>
                  <a:pt x="864" y="2160"/>
                </a:cubicBezTo>
                <a:cubicBezTo>
                  <a:pt x="832" y="2096"/>
                  <a:pt x="928" y="1936"/>
                  <a:pt x="912" y="1872"/>
                </a:cubicBezTo>
                <a:cubicBezTo>
                  <a:pt x="896" y="1808"/>
                  <a:pt x="768" y="1824"/>
                  <a:pt x="768" y="1776"/>
                </a:cubicBezTo>
                <a:cubicBezTo>
                  <a:pt x="768" y="1728"/>
                  <a:pt x="896" y="1664"/>
                  <a:pt x="912" y="1584"/>
                </a:cubicBezTo>
                <a:cubicBezTo>
                  <a:pt x="928" y="1504"/>
                  <a:pt x="824" y="1344"/>
                  <a:pt x="864" y="1296"/>
                </a:cubicBezTo>
                <a:cubicBezTo>
                  <a:pt x="904" y="1248"/>
                  <a:pt x="1088" y="1344"/>
                  <a:pt x="1152" y="1296"/>
                </a:cubicBezTo>
                <a:cubicBezTo>
                  <a:pt x="1216" y="1248"/>
                  <a:pt x="1176" y="1056"/>
                  <a:pt x="1248" y="1008"/>
                </a:cubicBezTo>
                <a:cubicBezTo>
                  <a:pt x="1320" y="960"/>
                  <a:pt x="1504" y="1056"/>
                  <a:pt x="1584" y="1008"/>
                </a:cubicBezTo>
                <a:cubicBezTo>
                  <a:pt x="1664" y="960"/>
                  <a:pt x="1672" y="760"/>
                  <a:pt x="1728" y="720"/>
                </a:cubicBezTo>
                <a:cubicBezTo>
                  <a:pt x="1784" y="680"/>
                  <a:pt x="1856" y="784"/>
                  <a:pt x="1920" y="768"/>
                </a:cubicBezTo>
                <a:cubicBezTo>
                  <a:pt x="1984" y="752"/>
                  <a:pt x="2120" y="736"/>
                  <a:pt x="2112" y="624"/>
                </a:cubicBezTo>
                <a:cubicBezTo>
                  <a:pt x="2104" y="512"/>
                  <a:pt x="1896" y="192"/>
                  <a:pt x="1824" y="96"/>
                </a:cubicBez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08" name="Freeform 4">
            <a:extLst>
              <a:ext uri="{FF2B5EF4-FFF2-40B4-BE49-F238E27FC236}">
                <a16:creationId xmlns:a16="http://schemas.microsoft.com/office/drawing/2014/main" id="{2CF5BA09-EF9E-4AAC-8C81-C0C95C5AE202}"/>
              </a:ext>
            </a:extLst>
          </p:cNvPr>
          <p:cNvSpPr>
            <a:spLocks/>
          </p:cNvSpPr>
          <p:nvPr/>
        </p:nvSpPr>
        <p:spPr bwMode="auto">
          <a:xfrm>
            <a:off x="7600653" y="2586633"/>
            <a:ext cx="1431727" cy="1214438"/>
          </a:xfrm>
          <a:custGeom>
            <a:avLst/>
            <a:gdLst>
              <a:gd name="T0" fmla="*/ 851516 w 1320"/>
              <a:gd name="T1" fmla="*/ 1205718 h 1040"/>
              <a:gd name="T2" fmla="*/ 1406852 w 1320"/>
              <a:gd name="T3" fmla="*/ 906780 h 1040"/>
              <a:gd name="T4" fmla="*/ 1517919 w 1320"/>
              <a:gd name="T5" fmla="*/ 488266 h 1040"/>
              <a:gd name="T6" fmla="*/ 1351318 w 1320"/>
              <a:gd name="T7" fmla="*/ 129540 h 1040"/>
              <a:gd name="T8" fmla="*/ 795982 w 1320"/>
              <a:gd name="T9" fmla="*/ 9965 h 1040"/>
              <a:gd name="T10" fmla="*/ 296179 w 1320"/>
              <a:gd name="T11" fmla="*/ 189328 h 1040"/>
              <a:gd name="T12" fmla="*/ 18511 w 1320"/>
              <a:gd name="T13" fmla="*/ 727417 h 1040"/>
              <a:gd name="T14" fmla="*/ 185112 w 1320"/>
              <a:gd name="T15" fmla="*/ 1205718 h 1040"/>
              <a:gd name="T16" fmla="*/ 629381 w 1320"/>
              <a:gd name="T17" fmla="*/ 1265506 h 1040"/>
              <a:gd name="T18" fmla="*/ 851516 w 1320"/>
              <a:gd name="T19" fmla="*/ 1205718 h 1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1040">
                <a:moveTo>
                  <a:pt x="736" y="968"/>
                </a:moveTo>
                <a:cubicBezTo>
                  <a:pt x="848" y="920"/>
                  <a:pt x="1120" y="824"/>
                  <a:pt x="1216" y="728"/>
                </a:cubicBezTo>
                <a:cubicBezTo>
                  <a:pt x="1312" y="632"/>
                  <a:pt x="1320" y="496"/>
                  <a:pt x="1312" y="392"/>
                </a:cubicBezTo>
                <a:cubicBezTo>
                  <a:pt x="1304" y="288"/>
                  <a:pt x="1272" y="168"/>
                  <a:pt x="1168" y="104"/>
                </a:cubicBezTo>
                <a:cubicBezTo>
                  <a:pt x="1064" y="40"/>
                  <a:pt x="840" y="0"/>
                  <a:pt x="688" y="8"/>
                </a:cubicBezTo>
                <a:cubicBezTo>
                  <a:pt x="536" y="16"/>
                  <a:pt x="368" y="56"/>
                  <a:pt x="256" y="152"/>
                </a:cubicBezTo>
                <a:cubicBezTo>
                  <a:pt x="144" y="248"/>
                  <a:pt x="32" y="448"/>
                  <a:pt x="16" y="584"/>
                </a:cubicBezTo>
                <a:cubicBezTo>
                  <a:pt x="0" y="720"/>
                  <a:pt x="72" y="896"/>
                  <a:pt x="160" y="968"/>
                </a:cubicBezTo>
                <a:cubicBezTo>
                  <a:pt x="248" y="1040"/>
                  <a:pt x="440" y="1016"/>
                  <a:pt x="544" y="1016"/>
                </a:cubicBezTo>
                <a:cubicBezTo>
                  <a:pt x="648" y="1016"/>
                  <a:pt x="624" y="1016"/>
                  <a:pt x="736"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09" name="Freeform 5">
            <a:extLst>
              <a:ext uri="{FF2B5EF4-FFF2-40B4-BE49-F238E27FC236}">
                <a16:creationId xmlns:a16="http://schemas.microsoft.com/office/drawing/2014/main" id="{6209E7B7-072D-4AC3-99E4-01114FC513D1}"/>
              </a:ext>
            </a:extLst>
          </p:cNvPr>
          <p:cNvSpPr>
            <a:spLocks/>
          </p:cNvSpPr>
          <p:nvPr/>
        </p:nvSpPr>
        <p:spPr bwMode="auto">
          <a:xfrm>
            <a:off x="8701981" y="1690688"/>
            <a:ext cx="1180207" cy="1409403"/>
          </a:xfrm>
          <a:custGeom>
            <a:avLst/>
            <a:gdLst>
              <a:gd name="T0" fmla="*/ 64796 w 1088"/>
              <a:gd name="T1" fmla="*/ 786528 h 1208"/>
              <a:gd name="T2" fmla="*/ 286952 w 1088"/>
              <a:gd name="T3" fmla="*/ 1085209 h 1208"/>
              <a:gd name="T4" fmla="*/ 675726 w 1088"/>
              <a:gd name="T5" fmla="*/ 1443627 h 1208"/>
              <a:gd name="T6" fmla="*/ 1008961 w 1088"/>
              <a:gd name="T7" fmla="*/ 1443627 h 1208"/>
              <a:gd name="T8" fmla="*/ 1231117 w 1088"/>
              <a:gd name="T9" fmla="*/ 1144945 h 1208"/>
              <a:gd name="T10" fmla="*/ 1175578 w 1088"/>
              <a:gd name="T11" fmla="*/ 487846 h 1208"/>
              <a:gd name="T12" fmla="*/ 842344 w 1088"/>
              <a:gd name="T13" fmla="*/ 129429 h 1208"/>
              <a:gd name="T14" fmla="*/ 398030 w 1088"/>
              <a:gd name="T15" fmla="*/ 9956 h 1208"/>
              <a:gd name="T16" fmla="*/ 64796 w 1088"/>
              <a:gd name="T17" fmla="*/ 189165 h 1208"/>
              <a:gd name="T18" fmla="*/ 9257 w 1088"/>
              <a:gd name="T19" fmla="*/ 487846 h 1208"/>
              <a:gd name="T20" fmla="*/ 64796 w 1088"/>
              <a:gd name="T21" fmla="*/ 786528 h 1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8" h="1208">
                <a:moveTo>
                  <a:pt x="56" y="632"/>
                </a:moveTo>
                <a:cubicBezTo>
                  <a:pt x="96" y="712"/>
                  <a:pt x="160" y="784"/>
                  <a:pt x="248" y="872"/>
                </a:cubicBezTo>
                <a:cubicBezTo>
                  <a:pt x="336" y="960"/>
                  <a:pt x="480" y="1112"/>
                  <a:pt x="584" y="1160"/>
                </a:cubicBezTo>
                <a:cubicBezTo>
                  <a:pt x="688" y="1208"/>
                  <a:pt x="792" y="1200"/>
                  <a:pt x="872" y="1160"/>
                </a:cubicBezTo>
                <a:cubicBezTo>
                  <a:pt x="952" y="1120"/>
                  <a:pt x="1040" y="1048"/>
                  <a:pt x="1064" y="920"/>
                </a:cubicBezTo>
                <a:cubicBezTo>
                  <a:pt x="1088" y="792"/>
                  <a:pt x="1072" y="528"/>
                  <a:pt x="1016" y="392"/>
                </a:cubicBezTo>
                <a:cubicBezTo>
                  <a:pt x="960" y="256"/>
                  <a:pt x="840" y="168"/>
                  <a:pt x="728" y="104"/>
                </a:cubicBezTo>
                <a:cubicBezTo>
                  <a:pt x="616" y="40"/>
                  <a:pt x="456" y="0"/>
                  <a:pt x="344" y="8"/>
                </a:cubicBezTo>
                <a:cubicBezTo>
                  <a:pt x="232" y="16"/>
                  <a:pt x="112" y="88"/>
                  <a:pt x="56" y="152"/>
                </a:cubicBezTo>
                <a:cubicBezTo>
                  <a:pt x="0" y="216"/>
                  <a:pt x="8" y="312"/>
                  <a:pt x="8" y="392"/>
                </a:cubicBezTo>
                <a:cubicBezTo>
                  <a:pt x="8" y="472"/>
                  <a:pt x="16" y="552"/>
                  <a:pt x="56" y="632"/>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0" name="Freeform 6">
            <a:extLst>
              <a:ext uri="{FF2B5EF4-FFF2-40B4-BE49-F238E27FC236}">
                <a16:creationId xmlns:a16="http://schemas.microsoft.com/office/drawing/2014/main" id="{8E1DDE30-DB55-49E5-A6B2-B7016A07E51E}"/>
              </a:ext>
            </a:extLst>
          </p:cNvPr>
          <p:cNvSpPr>
            <a:spLocks/>
          </p:cNvSpPr>
          <p:nvPr/>
        </p:nvSpPr>
        <p:spPr bwMode="auto">
          <a:xfrm>
            <a:off x="7618513" y="1448098"/>
            <a:ext cx="1067097" cy="1147464"/>
          </a:xfrm>
          <a:custGeom>
            <a:avLst/>
            <a:gdLst>
              <a:gd name="T0" fmla="*/ 471952 w 984"/>
              <a:gd name="T1" fmla="*/ 1204060 h 984"/>
              <a:gd name="T2" fmla="*/ 83286 w 984"/>
              <a:gd name="T3" fmla="*/ 1024944 h 984"/>
              <a:gd name="T4" fmla="*/ 27762 w 984"/>
              <a:gd name="T5" fmla="*/ 607006 h 984"/>
              <a:gd name="T6" fmla="*/ 249857 w 984"/>
              <a:gd name="T7" fmla="*/ 189067 h 984"/>
              <a:gd name="T8" fmla="*/ 749571 w 984"/>
              <a:gd name="T9" fmla="*/ 9951 h 984"/>
              <a:gd name="T10" fmla="*/ 1082713 w 984"/>
              <a:gd name="T11" fmla="*/ 248773 h 984"/>
              <a:gd name="T12" fmla="*/ 1082713 w 984"/>
              <a:gd name="T13" fmla="*/ 487595 h 984"/>
              <a:gd name="T14" fmla="*/ 1082713 w 984"/>
              <a:gd name="T15" fmla="*/ 965238 h 984"/>
              <a:gd name="T16" fmla="*/ 805094 w 984"/>
              <a:gd name="T17" fmla="*/ 1144355 h 984"/>
              <a:gd name="T18" fmla="*/ 471952 w 984"/>
              <a:gd name="T19" fmla="*/ 1204060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4" h="984">
                <a:moveTo>
                  <a:pt x="408" y="968"/>
                </a:moveTo>
                <a:cubicBezTo>
                  <a:pt x="304" y="952"/>
                  <a:pt x="136" y="904"/>
                  <a:pt x="72" y="824"/>
                </a:cubicBezTo>
                <a:cubicBezTo>
                  <a:pt x="8" y="744"/>
                  <a:pt x="0" y="600"/>
                  <a:pt x="24" y="488"/>
                </a:cubicBezTo>
                <a:cubicBezTo>
                  <a:pt x="48" y="376"/>
                  <a:pt x="112" y="232"/>
                  <a:pt x="216" y="152"/>
                </a:cubicBezTo>
                <a:cubicBezTo>
                  <a:pt x="320" y="72"/>
                  <a:pt x="528" y="0"/>
                  <a:pt x="648" y="8"/>
                </a:cubicBezTo>
                <a:cubicBezTo>
                  <a:pt x="768" y="16"/>
                  <a:pt x="888" y="136"/>
                  <a:pt x="936" y="200"/>
                </a:cubicBezTo>
                <a:cubicBezTo>
                  <a:pt x="984" y="264"/>
                  <a:pt x="936" y="296"/>
                  <a:pt x="936" y="392"/>
                </a:cubicBezTo>
                <a:cubicBezTo>
                  <a:pt x="936" y="488"/>
                  <a:pt x="976" y="688"/>
                  <a:pt x="936" y="776"/>
                </a:cubicBezTo>
                <a:cubicBezTo>
                  <a:pt x="896" y="864"/>
                  <a:pt x="776" y="888"/>
                  <a:pt x="696" y="920"/>
                </a:cubicBezTo>
                <a:cubicBezTo>
                  <a:pt x="616" y="952"/>
                  <a:pt x="512" y="984"/>
                  <a:pt x="408"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1" name="Freeform 7" descr="75%">
            <a:extLst>
              <a:ext uri="{FF2B5EF4-FFF2-40B4-BE49-F238E27FC236}">
                <a16:creationId xmlns:a16="http://schemas.microsoft.com/office/drawing/2014/main" id="{5829E116-5306-4BED-BD7D-AD6682490614}"/>
              </a:ext>
            </a:extLst>
          </p:cNvPr>
          <p:cNvSpPr>
            <a:spLocks/>
          </p:cNvSpPr>
          <p:nvPr/>
        </p:nvSpPr>
        <p:spPr bwMode="auto">
          <a:xfrm>
            <a:off x="8242102" y="2680395"/>
            <a:ext cx="468809" cy="306586"/>
          </a:xfrm>
          <a:custGeom>
            <a:avLst/>
            <a:gdLst>
              <a:gd name="T0" fmla="*/ 327314 w 440"/>
              <a:gd name="T1" fmla="*/ 23359 h 336"/>
              <a:gd name="T2" fmla="*/ 109105 w 440"/>
              <a:gd name="T3" fmla="*/ 23359 h 336"/>
              <a:gd name="T4" fmla="*/ 0 w 440"/>
              <a:gd name="T5" fmla="*/ 163513 h 336"/>
              <a:gd name="T6" fmla="*/ 109105 w 440"/>
              <a:gd name="T7" fmla="*/ 303666 h 336"/>
              <a:gd name="T8" fmla="*/ 381866 w 440"/>
              <a:gd name="T9" fmla="*/ 303666 h 336"/>
              <a:gd name="T10" fmla="*/ 490971 w 440"/>
              <a:gd name="T11" fmla="*/ 163513 h 336"/>
              <a:gd name="T12" fmla="*/ 436419 w 440"/>
              <a:gd name="T13" fmla="*/ 23359 h 336"/>
              <a:gd name="T14" fmla="*/ 327314 w 440"/>
              <a:gd name="T15" fmla="*/ 23359 h 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336">
                <a:moveTo>
                  <a:pt x="288" y="24"/>
                </a:moveTo>
                <a:cubicBezTo>
                  <a:pt x="240" y="24"/>
                  <a:pt x="144" y="0"/>
                  <a:pt x="96" y="24"/>
                </a:cubicBezTo>
                <a:cubicBezTo>
                  <a:pt x="48" y="48"/>
                  <a:pt x="0" y="120"/>
                  <a:pt x="0" y="168"/>
                </a:cubicBezTo>
                <a:cubicBezTo>
                  <a:pt x="0" y="216"/>
                  <a:pt x="40" y="288"/>
                  <a:pt x="96" y="312"/>
                </a:cubicBezTo>
                <a:cubicBezTo>
                  <a:pt x="152" y="336"/>
                  <a:pt x="280" y="336"/>
                  <a:pt x="336" y="312"/>
                </a:cubicBezTo>
                <a:cubicBezTo>
                  <a:pt x="392" y="288"/>
                  <a:pt x="424" y="216"/>
                  <a:pt x="432" y="168"/>
                </a:cubicBezTo>
                <a:cubicBezTo>
                  <a:pt x="440" y="120"/>
                  <a:pt x="408" y="48"/>
                  <a:pt x="384" y="24"/>
                </a:cubicBezTo>
                <a:cubicBezTo>
                  <a:pt x="360" y="0"/>
                  <a:pt x="336" y="24"/>
                  <a:pt x="288" y="24"/>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2" name="Freeform 8" descr="75%">
            <a:extLst>
              <a:ext uri="{FF2B5EF4-FFF2-40B4-BE49-F238E27FC236}">
                <a16:creationId xmlns:a16="http://schemas.microsoft.com/office/drawing/2014/main" id="{8056B843-6035-4E52-8A48-3DD811A3C153}"/>
              </a:ext>
            </a:extLst>
          </p:cNvPr>
          <p:cNvSpPr>
            <a:spLocks/>
          </p:cNvSpPr>
          <p:nvPr/>
        </p:nvSpPr>
        <p:spPr bwMode="auto">
          <a:xfrm>
            <a:off x="8806161" y="2193726"/>
            <a:ext cx="269378" cy="458391"/>
          </a:xfrm>
          <a:custGeom>
            <a:avLst/>
            <a:gdLst>
              <a:gd name="T0" fmla="*/ 147551 w 296"/>
              <a:gd name="T1" fmla="*/ 443677 h 432"/>
              <a:gd name="T2" fmla="*/ 7766 w 296"/>
              <a:gd name="T3" fmla="*/ 172038 h 432"/>
              <a:gd name="T4" fmla="*/ 100956 w 296"/>
              <a:gd name="T5" fmla="*/ 9055 h 432"/>
              <a:gd name="T6" fmla="*/ 240742 w 296"/>
              <a:gd name="T7" fmla="*/ 117710 h 432"/>
              <a:gd name="T8" fmla="*/ 287337 w 296"/>
              <a:gd name="T9" fmla="*/ 335021 h 432"/>
              <a:gd name="T10" fmla="*/ 240742 w 296"/>
              <a:gd name="T11" fmla="*/ 443677 h 432"/>
              <a:gd name="T12" fmla="*/ 147551 w 296"/>
              <a:gd name="T13" fmla="*/ 443677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432">
                <a:moveTo>
                  <a:pt x="152" y="392"/>
                </a:moveTo>
                <a:cubicBezTo>
                  <a:pt x="112" y="352"/>
                  <a:pt x="16" y="216"/>
                  <a:pt x="8" y="152"/>
                </a:cubicBezTo>
                <a:cubicBezTo>
                  <a:pt x="0" y="88"/>
                  <a:pt x="64" y="16"/>
                  <a:pt x="104" y="8"/>
                </a:cubicBezTo>
                <a:cubicBezTo>
                  <a:pt x="144" y="0"/>
                  <a:pt x="216" y="56"/>
                  <a:pt x="248" y="104"/>
                </a:cubicBezTo>
                <a:cubicBezTo>
                  <a:pt x="280" y="152"/>
                  <a:pt x="296" y="248"/>
                  <a:pt x="296" y="296"/>
                </a:cubicBezTo>
                <a:cubicBezTo>
                  <a:pt x="296" y="344"/>
                  <a:pt x="272" y="384"/>
                  <a:pt x="248" y="392"/>
                </a:cubicBezTo>
                <a:cubicBezTo>
                  <a:pt x="224" y="400"/>
                  <a:pt x="192" y="432"/>
                  <a:pt x="152" y="392"/>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13" name="Freeform 9" descr="75%">
            <a:extLst>
              <a:ext uri="{FF2B5EF4-FFF2-40B4-BE49-F238E27FC236}">
                <a16:creationId xmlns:a16="http://schemas.microsoft.com/office/drawing/2014/main" id="{B710C814-D544-44C3-92FA-B66DDDD6E35E}"/>
              </a:ext>
            </a:extLst>
          </p:cNvPr>
          <p:cNvSpPr>
            <a:spLocks/>
          </p:cNvSpPr>
          <p:nvPr/>
        </p:nvSpPr>
        <p:spPr bwMode="auto">
          <a:xfrm>
            <a:off x="8346281" y="1885653"/>
            <a:ext cx="287239" cy="467320"/>
          </a:xfrm>
          <a:custGeom>
            <a:avLst/>
            <a:gdLst>
              <a:gd name="T0" fmla="*/ 236356 w 280"/>
              <a:gd name="T1" fmla="*/ 174904 h 456"/>
              <a:gd name="T2" fmla="*/ 236356 w 280"/>
              <a:gd name="T3" fmla="*/ 69961 h 456"/>
              <a:gd name="T4" fmla="*/ 131309 w 280"/>
              <a:gd name="T5" fmla="*/ 17490 h 456"/>
              <a:gd name="T6" fmla="*/ 26262 w 280"/>
              <a:gd name="T7" fmla="*/ 174904 h 456"/>
              <a:gd name="T8" fmla="*/ 26262 w 280"/>
              <a:gd name="T9" fmla="*/ 437259 h 456"/>
              <a:gd name="T10" fmla="*/ 183833 w 280"/>
              <a:gd name="T11" fmla="*/ 489730 h 456"/>
              <a:gd name="T12" fmla="*/ 288880 w 280"/>
              <a:gd name="T13" fmla="*/ 384788 h 456"/>
              <a:gd name="T14" fmla="*/ 236356 w 280"/>
              <a:gd name="T15" fmla="*/ 174904 h 4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456">
                <a:moveTo>
                  <a:pt x="216" y="160"/>
                </a:moveTo>
                <a:cubicBezTo>
                  <a:pt x="208" y="112"/>
                  <a:pt x="232" y="88"/>
                  <a:pt x="216" y="64"/>
                </a:cubicBezTo>
                <a:cubicBezTo>
                  <a:pt x="200" y="40"/>
                  <a:pt x="152" y="0"/>
                  <a:pt x="120" y="16"/>
                </a:cubicBezTo>
                <a:cubicBezTo>
                  <a:pt x="88" y="32"/>
                  <a:pt x="40" y="96"/>
                  <a:pt x="24" y="160"/>
                </a:cubicBezTo>
                <a:cubicBezTo>
                  <a:pt x="8" y="224"/>
                  <a:pt x="0" y="352"/>
                  <a:pt x="24" y="400"/>
                </a:cubicBezTo>
                <a:cubicBezTo>
                  <a:pt x="48" y="448"/>
                  <a:pt x="128" y="456"/>
                  <a:pt x="168" y="448"/>
                </a:cubicBezTo>
                <a:cubicBezTo>
                  <a:pt x="208" y="440"/>
                  <a:pt x="248" y="392"/>
                  <a:pt x="264" y="352"/>
                </a:cubicBezTo>
                <a:cubicBezTo>
                  <a:pt x="280" y="312"/>
                  <a:pt x="224" y="208"/>
                  <a:pt x="216" y="160"/>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47114" name="Group 10">
            <a:extLst>
              <a:ext uri="{FF2B5EF4-FFF2-40B4-BE49-F238E27FC236}">
                <a16:creationId xmlns:a16="http://schemas.microsoft.com/office/drawing/2014/main" id="{64B4AA20-D5E5-4FD5-A295-66A763C9984A}"/>
              </a:ext>
            </a:extLst>
          </p:cNvPr>
          <p:cNvGrpSpPr>
            <a:grpSpLocks/>
          </p:cNvGrpSpPr>
          <p:nvPr/>
        </p:nvGrpSpPr>
        <p:grpSpPr bwMode="auto">
          <a:xfrm>
            <a:off x="7334250" y="3156645"/>
            <a:ext cx="2690813" cy="2101453"/>
            <a:chOff x="3280" y="2472"/>
            <a:chExt cx="2272" cy="1800"/>
          </a:xfrm>
        </p:grpSpPr>
        <p:sp>
          <p:nvSpPr>
            <p:cNvPr id="47130" name="Freeform 11">
              <a:extLst>
                <a:ext uri="{FF2B5EF4-FFF2-40B4-BE49-F238E27FC236}">
                  <a16:creationId xmlns:a16="http://schemas.microsoft.com/office/drawing/2014/main" id="{35869999-0B9C-4C19-983B-80EBE0D88C9E}"/>
                </a:ext>
              </a:extLst>
            </p:cNvPr>
            <p:cNvSpPr>
              <a:spLocks/>
            </p:cNvSpPr>
            <p:nvPr/>
          </p:nvSpPr>
          <p:spPr bwMode="auto">
            <a:xfrm>
              <a:off x="3280" y="2472"/>
              <a:ext cx="2272" cy="1800"/>
            </a:xfrm>
            <a:custGeom>
              <a:avLst/>
              <a:gdLst>
                <a:gd name="T0" fmla="*/ 32 w 2272"/>
                <a:gd name="T1" fmla="*/ 1688 h 1800"/>
                <a:gd name="T2" fmla="*/ 272 w 2272"/>
                <a:gd name="T3" fmla="*/ 1496 h 1800"/>
                <a:gd name="T4" fmla="*/ 560 w 2272"/>
                <a:gd name="T5" fmla="*/ 968 h 1800"/>
                <a:gd name="T6" fmla="*/ 992 w 2272"/>
                <a:gd name="T7" fmla="*/ 536 h 1800"/>
                <a:gd name="T8" fmla="*/ 1808 w 2272"/>
                <a:gd name="T9" fmla="*/ 200 h 1800"/>
                <a:gd name="T10" fmla="*/ 2144 w 2272"/>
                <a:gd name="T11" fmla="*/ 8 h 1800"/>
                <a:gd name="T12" fmla="*/ 2240 w 2272"/>
                <a:gd name="T13" fmla="*/ 152 h 1800"/>
                <a:gd name="T14" fmla="*/ 1952 w 2272"/>
                <a:gd name="T15" fmla="*/ 392 h 1800"/>
                <a:gd name="T16" fmla="*/ 1760 w 2272"/>
                <a:gd name="T17" fmla="*/ 728 h 1800"/>
                <a:gd name="T18" fmla="*/ 1280 w 2272"/>
                <a:gd name="T19" fmla="*/ 1160 h 1800"/>
                <a:gd name="T20" fmla="*/ 656 w 2272"/>
                <a:gd name="T21" fmla="*/ 1448 h 1800"/>
                <a:gd name="T22" fmla="*/ 320 w 2272"/>
                <a:gd name="T23" fmla="*/ 1592 h 1800"/>
                <a:gd name="T24" fmla="*/ 80 w 2272"/>
                <a:gd name="T25" fmla="*/ 1784 h 1800"/>
                <a:gd name="T26" fmla="*/ 32 w 2272"/>
                <a:gd name="T27" fmla="*/ 1688 h 18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72" h="1800">
                  <a:moveTo>
                    <a:pt x="32" y="1688"/>
                  </a:moveTo>
                  <a:cubicBezTo>
                    <a:pt x="64" y="1640"/>
                    <a:pt x="184" y="1616"/>
                    <a:pt x="272" y="1496"/>
                  </a:cubicBezTo>
                  <a:cubicBezTo>
                    <a:pt x="360" y="1376"/>
                    <a:pt x="440" y="1128"/>
                    <a:pt x="560" y="968"/>
                  </a:cubicBezTo>
                  <a:cubicBezTo>
                    <a:pt x="680" y="808"/>
                    <a:pt x="784" y="664"/>
                    <a:pt x="992" y="536"/>
                  </a:cubicBezTo>
                  <a:cubicBezTo>
                    <a:pt x="1200" y="408"/>
                    <a:pt x="1616" y="288"/>
                    <a:pt x="1808" y="200"/>
                  </a:cubicBezTo>
                  <a:cubicBezTo>
                    <a:pt x="2000" y="112"/>
                    <a:pt x="2072" y="16"/>
                    <a:pt x="2144" y="8"/>
                  </a:cubicBezTo>
                  <a:cubicBezTo>
                    <a:pt x="2216" y="0"/>
                    <a:pt x="2272" y="88"/>
                    <a:pt x="2240" y="152"/>
                  </a:cubicBezTo>
                  <a:cubicBezTo>
                    <a:pt x="2208" y="216"/>
                    <a:pt x="2032" y="296"/>
                    <a:pt x="1952" y="392"/>
                  </a:cubicBezTo>
                  <a:cubicBezTo>
                    <a:pt x="1872" y="488"/>
                    <a:pt x="1872" y="600"/>
                    <a:pt x="1760" y="728"/>
                  </a:cubicBezTo>
                  <a:cubicBezTo>
                    <a:pt x="1648" y="856"/>
                    <a:pt x="1464" y="1040"/>
                    <a:pt x="1280" y="1160"/>
                  </a:cubicBezTo>
                  <a:cubicBezTo>
                    <a:pt x="1096" y="1280"/>
                    <a:pt x="816" y="1376"/>
                    <a:pt x="656" y="1448"/>
                  </a:cubicBezTo>
                  <a:cubicBezTo>
                    <a:pt x="496" y="1520"/>
                    <a:pt x="416" y="1536"/>
                    <a:pt x="320" y="1592"/>
                  </a:cubicBezTo>
                  <a:cubicBezTo>
                    <a:pt x="224" y="1648"/>
                    <a:pt x="120" y="1768"/>
                    <a:pt x="80" y="1784"/>
                  </a:cubicBezTo>
                  <a:cubicBezTo>
                    <a:pt x="40" y="1800"/>
                    <a:pt x="0" y="1736"/>
                    <a:pt x="32" y="1688"/>
                  </a:cubicBezTo>
                  <a:close/>
                </a:path>
              </a:pathLst>
            </a:cu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1" name="Freeform 12">
              <a:extLst>
                <a:ext uri="{FF2B5EF4-FFF2-40B4-BE49-F238E27FC236}">
                  <a16:creationId xmlns:a16="http://schemas.microsoft.com/office/drawing/2014/main" id="{BDD15FC1-B2DD-44EB-8F46-54246271EA08}"/>
                </a:ext>
              </a:extLst>
            </p:cNvPr>
            <p:cNvSpPr>
              <a:spLocks/>
            </p:cNvSpPr>
            <p:nvPr/>
          </p:nvSpPr>
          <p:spPr bwMode="auto">
            <a:xfrm>
              <a:off x="3744" y="2832"/>
              <a:ext cx="1200" cy="960"/>
            </a:xfrm>
            <a:custGeom>
              <a:avLst/>
              <a:gdLst>
                <a:gd name="T0" fmla="*/ 0 w 1200"/>
                <a:gd name="T1" fmla="*/ 960 h 960"/>
                <a:gd name="T2" fmla="*/ 240 w 1200"/>
                <a:gd name="T3" fmla="*/ 624 h 960"/>
                <a:gd name="T4" fmla="*/ 480 w 1200"/>
                <a:gd name="T5" fmla="*/ 384 h 960"/>
                <a:gd name="T6" fmla="*/ 768 w 1200"/>
                <a:gd name="T7" fmla="*/ 192 h 960"/>
                <a:gd name="T8" fmla="*/ 1104 w 1200"/>
                <a:gd name="T9" fmla="*/ 48 h 960"/>
                <a:gd name="T10" fmla="*/ 1200 w 1200"/>
                <a:gd name="T11" fmla="*/ 0 h 9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0" h="960">
                  <a:moveTo>
                    <a:pt x="0" y="960"/>
                  </a:moveTo>
                  <a:cubicBezTo>
                    <a:pt x="80" y="840"/>
                    <a:pt x="160" y="720"/>
                    <a:pt x="240" y="624"/>
                  </a:cubicBezTo>
                  <a:cubicBezTo>
                    <a:pt x="320" y="528"/>
                    <a:pt x="392" y="456"/>
                    <a:pt x="480" y="384"/>
                  </a:cubicBezTo>
                  <a:cubicBezTo>
                    <a:pt x="568" y="312"/>
                    <a:pt x="664" y="248"/>
                    <a:pt x="768" y="192"/>
                  </a:cubicBezTo>
                  <a:cubicBezTo>
                    <a:pt x="872" y="136"/>
                    <a:pt x="1032" y="80"/>
                    <a:pt x="1104" y="48"/>
                  </a:cubicBezTo>
                  <a:cubicBezTo>
                    <a:pt x="1176" y="16"/>
                    <a:pt x="1184" y="8"/>
                    <a:pt x="120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2" name="Freeform 13">
              <a:extLst>
                <a:ext uri="{FF2B5EF4-FFF2-40B4-BE49-F238E27FC236}">
                  <a16:creationId xmlns:a16="http://schemas.microsoft.com/office/drawing/2014/main" id="{3C19E381-C457-40C1-8C93-1C7FCAC25266}"/>
                </a:ext>
              </a:extLst>
            </p:cNvPr>
            <p:cNvSpPr>
              <a:spLocks/>
            </p:cNvSpPr>
            <p:nvPr/>
          </p:nvSpPr>
          <p:spPr bwMode="auto">
            <a:xfrm>
              <a:off x="3888" y="2832"/>
              <a:ext cx="1248" cy="864"/>
            </a:xfrm>
            <a:custGeom>
              <a:avLst/>
              <a:gdLst>
                <a:gd name="T0" fmla="*/ 0 w 1248"/>
                <a:gd name="T1" fmla="*/ 864 h 864"/>
                <a:gd name="T2" fmla="*/ 336 w 1248"/>
                <a:gd name="T3" fmla="*/ 528 h 864"/>
                <a:gd name="T4" fmla="*/ 528 w 1248"/>
                <a:gd name="T5" fmla="*/ 384 h 864"/>
                <a:gd name="T6" fmla="*/ 816 w 1248"/>
                <a:gd name="T7" fmla="*/ 240 h 864"/>
                <a:gd name="T8" fmla="*/ 1248 w 1248"/>
                <a:gd name="T9" fmla="*/ 0 h 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8" h="864">
                  <a:moveTo>
                    <a:pt x="0" y="864"/>
                  </a:moveTo>
                  <a:cubicBezTo>
                    <a:pt x="124" y="736"/>
                    <a:pt x="248" y="608"/>
                    <a:pt x="336" y="528"/>
                  </a:cubicBezTo>
                  <a:cubicBezTo>
                    <a:pt x="424" y="448"/>
                    <a:pt x="448" y="432"/>
                    <a:pt x="528" y="384"/>
                  </a:cubicBezTo>
                  <a:cubicBezTo>
                    <a:pt x="608" y="336"/>
                    <a:pt x="696" y="304"/>
                    <a:pt x="816" y="240"/>
                  </a:cubicBezTo>
                  <a:cubicBezTo>
                    <a:pt x="936" y="176"/>
                    <a:pt x="1176" y="40"/>
                    <a:pt x="124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3" name="Freeform 14">
              <a:extLst>
                <a:ext uri="{FF2B5EF4-FFF2-40B4-BE49-F238E27FC236}">
                  <a16:creationId xmlns:a16="http://schemas.microsoft.com/office/drawing/2014/main" id="{F26D6D31-4389-44B8-ABBA-7C1151FAE5D9}"/>
                </a:ext>
              </a:extLst>
            </p:cNvPr>
            <p:cNvSpPr>
              <a:spLocks/>
            </p:cNvSpPr>
            <p:nvPr/>
          </p:nvSpPr>
          <p:spPr bwMode="auto">
            <a:xfrm>
              <a:off x="3888" y="3024"/>
              <a:ext cx="1152" cy="816"/>
            </a:xfrm>
            <a:custGeom>
              <a:avLst/>
              <a:gdLst>
                <a:gd name="T0" fmla="*/ 0 w 1152"/>
                <a:gd name="T1" fmla="*/ 816 h 816"/>
                <a:gd name="T2" fmla="*/ 624 w 1152"/>
                <a:gd name="T3" fmla="*/ 480 h 816"/>
                <a:gd name="T4" fmla="*/ 960 w 1152"/>
                <a:gd name="T5" fmla="*/ 192 h 816"/>
                <a:gd name="T6" fmla="*/ 1152 w 1152"/>
                <a:gd name="T7" fmla="*/ 0 h 8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2" h="816">
                  <a:moveTo>
                    <a:pt x="0" y="816"/>
                  </a:moveTo>
                  <a:cubicBezTo>
                    <a:pt x="232" y="700"/>
                    <a:pt x="464" y="584"/>
                    <a:pt x="624" y="480"/>
                  </a:cubicBezTo>
                  <a:cubicBezTo>
                    <a:pt x="784" y="376"/>
                    <a:pt x="872" y="272"/>
                    <a:pt x="960" y="192"/>
                  </a:cubicBezTo>
                  <a:cubicBezTo>
                    <a:pt x="1048" y="112"/>
                    <a:pt x="1120" y="32"/>
                    <a:pt x="115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4" name="Freeform 15">
              <a:extLst>
                <a:ext uri="{FF2B5EF4-FFF2-40B4-BE49-F238E27FC236}">
                  <a16:creationId xmlns:a16="http://schemas.microsoft.com/office/drawing/2014/main" id="{003A4CF5-359A-4521-BAD8-2AD15E95902C}"/>
                </a:ext>
              </a:extLst>
            </p:cNvPr>
            <p:cNvSpPr>
              <a:spLocks/>
            </p:cNvSpPr>
            <p:nvPr/>
          </p:nvSpPr>
          <p:spPr bwMode="auto">
            <a:xfrm>
              <a:off x="4032" y="3072"/>
              <a:ext cx="864" cy="624"/>
            </a:xfrm>
            <a:custGeom>
              <a:avLst/>
              <a:gdLst>
                <a:gd name="T0" fmla="*/ 0 w 864"/>
                <a:gd name="T1" fmla="*/ 624 h 624"/>
                <a:gd name="T2" fmla="*/ 480 w 864"/>
                <a:gd name="T3" fmla="*/ 336 h 624"/>
                <a:gd name="T4" fmla="*/ 864 w 864"/>
                <a:gd name="T5" fmla="*/ 0 h 624"/>
                <a:gd name="T6" fmla="*/ 0 60000 65536"/>
                <a:gd name="T7" fmla="*/ 0 60000 65536"/>
                <a:gd name="T8" fmla="*/ 0 60000 65536"/>
              </a:gdLst>
              <a:ahLst/>
              <a:cxnLst>
                <a:cxn ang="T6">
                  <a:pos x="T0" y="T1"/>
                </a:cxn>
                <a:cxn ang="T7">
                  <a:pos x="T2" y="T3"/>
                </a:cxn>
                <a:cxn ang="T8">
                  <a:pos x="T4" y="T5"/>
                </a:cxn>
              </a:cxnLst>
              <a:rect l="0" t="0" r="r" b="b"/>
              <a:pathLst>
                <a:path w="864" h="624">
                  <a:moveTo>
                    <a:pt x="0" y="624"/>
                  </a:moveTo>
                  <a:cubicBezTo>
                    <a:pt x="168" y="532"/>
                    <a:pt x="336" y="440"/>
                    <a:pt x="480" y="336"/>
                  </a:cubicBezTo>
                  <a:cubicBezTo>
                    <a:pt x="624" y="232"/>
                    <a:pt x="744" y="116"/>
                    <a:pt x="86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35" name="Freeform 16">
              <a:extLst>
                <a:ext uri="{FF2B5EF4-FFF2-40B4-BE49-F238E27FC236}">
                  <a16:creationId xmlns:a16="http://schemas.microsoft.com/office/drawing/2014/main" id="{986A51BA-6C48-447B-B7CB-900F12CAF494}"/>
                </a:ext>
              </a:extLst>
            </p:cNvPr>
            <p:cNvSpPr>
              <a:spLocks/>
            </p:cNvSpPr>
            <p:nvPr/>
          </p:nvSpPr>
          <p:spPr bwMode="auto">
            <a:xfrm>
              <a:off x="4224" y="3168"/>
              <a:ext cx="480" cy="288"/>
            </a:xfrm>
            <a:custGeom>
              <a:avLst/>
              <a:gdLst>
                <a:gd name="T0" fmla="*/ 0 w 480"/>
                <a:gd name="T1" fmla="*/ 288 h 288"/>
                <a:gd name="T2" fmla="*/ 288 w 480"/>
                <a:gd name="T3" fmla="*/ 96 h 288"/>
                <a:gd name="T4" fmla="*/ 480 w 480"/>
                <a:gd name="T5" fmla="*/ 0 h 288"/>
                <a:gd name="T6" fmla="*/ 0 60000 65536"/>
                <a:gd name="T7" fmla="*/ 0 60000 65536"/>
                <a:gd name="T8" fmla="*/ 0 60000 65536"/>
              </a:gdLst>
              <a:ahLst/>
              <a:cxnLst>
                <a:cxn ang="T6">
                  <a:pos x="T0" y="T1"/>
                </a:cxn>
                <a:cxn ang="T7">
                  <a:pos x="T2" y="T3"/>
                </a:cxn>
                <a:cxn ang="T8">
                  <a:pos x="T4" y="T5"/>
                </a:cxn>
              </a:cxnLst>
              <a:rect l="0" t="0" r="r" b="b"/>
              <a:pathLst>
                <a:path w="480" h="288">
                  <a:moveTo>
                    <a:pt x="0" y="288"/>
                  </a:moveTo>
                  <a:cubicBezTo>
                    <a:pt x="104" y="216"/>
                    <a:pt x="208" y="144"/>
                    <a:pt x="288" y="96"/>
                  </a:cubicBezTo>
                  <a:cubicBezTo>
                    <a:pt x="368" y="48"/>
                    <a:pt x="424" y="24"/>
                    <a:pt x="48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47115" name="Freeform 17">
            <a:extLst>
              <a:ext uri="{FF2B5EF4-FFF2-40B4-BE49-F238E27FC236}">
                <a16:creationId xmlns:a16="http://schemas.microsoft.com/office/drawing/2014/main" id="{519A36AF-72E4-4C04-9022-D5E1C82EE9B8}"/>
              </a:ext>
            </a:extLst>
          </p:cNvPr>
          <p:cNvSpPr>
            <a:spLocks/>
          </p:cNvSpPr>
          <p:nvPr/>
        </p:nvSpPr>
        <p:spPr bwMode="auto">
          <a:xfrm>
            <a:off x="2452688" y="1809750"/>
            <a:ext cx="2428875" cy="2152055"/>
          </a:xfrm>
          <a:custGeom>
            <a:avLst/>
            <a:gdLst>
              <a:gd name="T0" fmla="*/ 72127 w 3592"/>
              <a:gd name="T1" fmla="*/ 2295525 h 2772"/>
              <a:gd name="T2" fmla="*/ 72127 w 3592"/>
              <a:gd name="T3" fmla="*/ 2225964 h 2772"/>
              <a:gd name="T4" fmla="*/ 54816 w 3592"/>
              <a:gd name="T5" fmla="*/ 2166340 h 2772"/>
              <a:gd name="T6" fmla="*/ 11540 w 3592"/>
              <a:gd name="T7" fmla="*/ 1421039 h 2772"/>
              <a:gd name="T8" fmla="*/ 201955 w 3592"/>
              <a:gd name="T9" fmla="*/ 387556 h 2772"/>
              <a:gd name="T10" fmla="*/ 288508 w 3592"/>
              <a:gd name="T11" fmla="*/ 288183 h 2772"/>
              <a:gd name="T12" fmla="*/ 349094 w 3592"/>
              <a:gd name="T13" fmla="*/ 188809 h 2772"/>
              <a:gd name="T14" fmla="*/ 504889 w 3592"/>
              <a:gd name="T15" fmla="*/ 49687 h 2772"/>
              <a:gd name="T16" fmla="*/ 574131 w 3592"/>
              <a:gd name="T17" fmla="*/ 29812 h 2772"/>
              <a:gd name="T18" fmla="*/ 626062 w 3592"/>
              <a:gd name="T19" fmla="*/ 9937 h 2772"/>
              <a:gd name="T20" fmla="*/ 894374 w 3592"/>
              <a:gd name="T21" fmla="*/ 0 h 2772"/>
              <a:gd name="T22" fmla="*/ 1067479 w 3592"/>
              <a:gd name="T23" fmla="*/ 29812 h 2772"/>
              <a:gd name="T24" fmla="*/ 1162686 w 3592"/>
              <a:gd name="T25" fmla="*/ 79499 h 2772"/>
              <a:gd name="T26" fmla="*/ 1344446 w 3592"/>
              <a:gd name="T27" fmla="*/ 129185 h 2772"/>
              <a:gd name="T28" fmla="*/ 1621414 w 3592"/>
              <a:gd name="T29" fmla="*/ 228559 h 2772"/>
              <a:gd name="T30" fmla="*/ 2019555 w 3592"/>
              <a:gd name="T31" fmla="*/ 258371 h 2772"/>
              <a:gd name="T32" fmla="*/ 2417695 w 3592"/>
              <a:gd name="T33" fmla="*/ 218621 h 2772"/>
              <a:gd name="T34" fmla="*/ 2521558 w 3592"/>
              <a:gd name="T35" fmla="*/ 168935 h 2772"/>
              <a:gd name="T36" fmla="*/ 2573490 w 3592"/>
              <a:gd name="T37" fmla="*/ 149060 h 2772"/>
              <a:gd name="T38" fmla="*/ 2590800 w 3592"/>
              <a:gd name="T39" fmla="*/ 178872 h 2772"/>
              <a:gd name="T40" fmla="*/ 2564834 w 3592"/>
              <a:gd name="T41" fmla="*/ 268308 h 2772"/>
              <a:gd name="T42" fmla="*/ 2435006 w 3592"/>
              <a:gd name="T43" fmla="*/ 566428 h 2772"/>
              <a:gd name="T44" fmla="*/ 2374419 w 3592"/>
              <a:gd name="T45" fmla="*/ 685676 h 2772"/>
              <a:gd name="T46" fmla="*/ 2235935 w 3592"/>
              <a:gd name="T47" fmla="*/ 884423 h 2772"/>
              <a:gd name="T48" fmla="*/ 2192659 w 3592"/>
              <a:gd name="T49" fmla="*/ 934110 h 2772"/>
              <a:gd name="T50" fmla="*/ 2123417 w 3592"/>
              <a:gd name="T51" fmla="*/ 1023546 h 2772"/>
              <a:gd name="T52" fmla="*/ 2045520 w 3592"/>
              <a:gd name="T53" fmla="*/ 1063295 h 2772"/>
              <a:gd name="T54" fmla="*/ 1941657 w 3592"/>
              <a:gd name="T55" fmla="*/ 1132856 h 2772"/>
              <a:gd name="T56" fmla="*/ 1595448 w 3592"/>
              <a:gd name="T57" fmla="*/ 1242167 h 2772"/>
              <a:gd name="T58" fmla="*/ 1508896 w 3592"/>
              <a:gd name="T59" fmla="*/ 1271979 h 2772"/>
              <a:gd name="T60" fmla="*/ 1456964 w 3592"/>
              <a:gd name="T61" fmla="*/ 1262042 h 2772"/>
              <a:gd name="T62" fmla="*/ 1448309 w 3592"/>
              <a:gd name="T63" fmla="*/ 1212355 h 2772"/>
              <a:gd name="T64" fmla="*/ 1422343 w 3592"/>
              <a:gd name="T65" fmla="*/ 1112982 h 2772"/>
              <a:gd name="T66" fmla="*/ 1405033 w 3592"/>
              <a:gd name="T67" fmla="*/ 1083170 h 2772"/>
              <a:gd name="T68" fmla="*/ 1396378 w 3592"/>
              <a:gd name="T69" fmla="*/ 1053358 h 2772"/>
              <a:gd name="T70" fmla="*/ 1318481 w 3592"/>
              <a:gd name="T71" fmla="*/ 1311729 h 2772"/>
              <a:gd name="T72" fmla="*/ 1266549 w 3592"/>
              <a:gd name="T73" fmla="*/ 1391227 h 2772"/>
              <a:gd name="T74" fmla="*/ 1249239 w 3592"/>
              <a:gd name="T75" fmla="*/ 1421039 h 2772"/>
              <a:gd name="T76" fmla="*/ 1223273 w 3592"/>
              <a:gd name="T77" fmla="*/ 1440914 h 2772"/>
              <a:gd name="T78" fmla="*/ 1214618 w 3592"/>
              <a:gd name="T79" fmla="*/ 1470726 h 2772"/>
              <a:gd name="T80" fmla="*/ 1162686 w 3592"/>
              <a:gd name="T81" fmla="*/ 1530350 h 2772"/>
              <a:gd name="T82" fmla="*/ 1128065 w 3592"/>
              <a:gd name="T83" fmla="*/ 1580037 h 2772"/>
              <a:gd name="T84" fmla="*/ 1119410 w 3592"/>
              <a:gd name="T85" fmla="*/ 1609849 h 2772"/>
              <a:gd name="T86" fmla="*/ 1102100 w 3592"/>
              <a:gd name="T87" fmla="*/ 1639661 h 2772"/>
              <a:gd name="T88" fmla="*/ 954961 w 3592"/>
              <a:gd name="T89" fmla="*/ 1778783 h 2772"/>
              <a:gd name="T90" fmla="*/ 885719 w 3592"/>
              <a:gd name="T91" fmla="*/ 1858282 h 2772"/>
              <a:gd name="T92" fmla="*/ 851098 w 3592"/>
              <a:gd name="T93" fmla="*/ 1868219 h 2772"/>
              <a:gd name="T94" fmla="*/ 781856 w 3592"/>
              <a:gd name="T95" fmla="*/ 1907969 h 2772"/>
              <a:gd name="T96" fmla="*/ 755890 w 3592"/>
              <a:gd name="T97" fmla="*/ 1927844 h 2772"/>
              <a:gd name="T98" fmla="*/ 539510 w 3592"/>
              <a:gd name="T99" fmla="*/ 2007342 h 2772"/>
              <a:gd name="T100" fmla="*/ 288508 w 3592"/>
              <a:gd name="T101" fmla="*/ 2136528 h 2772"/>
              <a:gd name="T102" fmla="*/ 184645 w 3592"/>
              <a:gd name="T103" fmla="*/ 2216026 h 2772"/>
              <a:gd name="T104" fmla="*/ 106748 w 3592"/>
              <a:gd name="T105" fmla="*/ 2255776 h 2772"/>
              <a:gd name="T106" fmla="*/ 80782 w 3592"/>
              <a:gd name="T107" fmla="*/ 2265713 h 2772"/>
              <a:gd name="T108" fmla="*/ 72127 w 3592"/>
              <a:gd name="T109" fmla="*/ 2295525 h 27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2" h="2772">
                <a:moveTo>
                  <a:pt x="100" y="2772"/>
                </a:moveTo>
                <a:cubicBezTo>
                  <a:pt x="116" y="2724"/>
                  <a:pt x="117" y="2744"/>
                  <a:pt x="100" y="2688"/>
                </a:cubicBezTo>
                <a:cubicBezTo>
                  <a:pt x="93" y="2664"/>
                  <a:pt x="76" y="2616"/>
                  <a:pt x="76" y="2616"/>
                </a:cubicBezTo>
                <a:cubicBezTo>
                  <a:pt x="62" y="2316"/>
                  <a:pt x="65" y="2013"/>
                  <a:pt x="16" y="1716"/>
                </a:cubicBezTo>
                <a:cubicBezTo>
                  <a:pt x="26" y="1258"/>
                  <a:pt x="0" y="842"/>
                  <a:pt x="280" y="468"/>
                </a:cubicBezTo>
                <a:cubicBezTo>
                  <a:pt x="300" y="409"/>
                  <a:pt x="357" y="391"/>
                  <a:pt x="400" y="348"/>
                </a:cubicBezTo>
                <a:cubicBezTo>
                  <a:pt x="435" y="313"/>
                  <a:pt x="443" y="255"/>
                  <a:pt x="484" y="228"/>
                </a:cubicBezTo>
                <a:cubicBezTo>
                  <a:pt x="549" y="185"/>
                  <a:pt x="630" y="83"/>
                  <a:pt x="700" y="60"/>
                </a:cubicBezTo>
                <a:cubicBezTo>
                  <a:pt x="809" y="24"/>
                  <a:pt x="637" y="79"/>
                  <a:pt x="796" y="36"/>
                </a:cubicBezTo>
                <a:cubicBezTo>
                  <a:pt x="820" y="29"/>
                  <a:pt x="843" y="13"/>
                  <a:pt x="868" y="12"/>
                </a:cubicBezTo>
                <a:cubicBezTo>
                  <a:pt x="992" y="8"/>
                  <a:pt x="1116" y="4"/>
                  <a:pt x="1240" y="0"/>
                </a:cubicBezTo>
                <a:cubicBezTo>
                  <a:pt x="1322" y="8"/>
                  <a:pt x="1400" y="18"/>
                  <a:pt x="1480" y="36"/>
                </a:cubicBezTo>
                <a:cubicBezTo>
                  <a:pt x="1537" y="49"/>
                  <a:pt x="1542" y="73"/>
                  <a:pt x="1612" y="96"/>
                </a:cubicBezTo>
                <a:cubicBezTo>
                  <a:pt x="1704" y="127"/>
                  <a:pt x="1767" y="145"/>
                  <a:pt x="1864" y="156"/>
                </a:cubicBezTo>
                <a:cubicBezTo>
                  <a:pt x="1988" y="197"/>
                  <a:pt x="2119" y="255"/>
                  <a:pt x="2248" y="276"/>
                </a:cubicBezTo>
                <a:cubicBezTo>
                  <a:pt x="2428" y="306"/>
                  <a:pt x="2618" y="304"/>
                  <a:pt x="2800" y="312"/>
                </a:cubicBezTo>
                <a:cubicBezTo>
                  <a:pt x="2961" y="344"/>
                  <a:pt x="3185" y="312"/>
                  <a:pt x="3352" y="264"/>
                </a:cubicBezTo>
                <a:cubicBezTo>
                  <a:pt x="3403" y="249"/>
                  <a:pt x="3444" y="221"/>
                  <a:pt x="3496" y="204"/>
                </a:cubicBezTo>
                <a:cubicBezTo>
                  <a:pt x="3520" y="196"/>
                  <a:pt x="3568" y="180"/>
                  <a:pt x="3568" y="180"/>
                </a:cubicBezTo>
                <a:cubicBezTo>
                  <a:pt x="3576" y="192"/>
                  <a:pt x="3592" y="202"/>
                  <a:pt x="3592" y="216"/>
                </a:cubicBezTo>
                <a:cubicBezTo>
                  <a:pt x="3592" y="216"/>
                  <a:pt x="3562" y="306"/>
                  <a:pt x="3556" y="324"/>
                </a:cubicBezTo>
                <a:cubicBezTo>
                  <a:pt x="3512" y="455"/>
                  <a:pt x="3476" y="584"/>
                  <a:pt x="3376" y="684"/>
                </a:cubicBezTo>
                <a:cubicBezTo>
                  <a:pt x="3358" y="738"/>
                  <a:pt x="3332" y="788"/>
                  <a:pt x="3292" y="828"/>
                </a:cubicBezTo>
                <a:cubicBezTo>
                  <a:pt x="3261" y="922"/>
                  <a:pt x="3188" y="1024"/>
                  <a:pt x="3100" y="1068"/>
                </a:cubicBezTo>
                <a:cubicBezTo>
                  <a:pt x="3036" y="1164"/>
                  <a:pt x="3120" y="1048"/>
                  <a:pt x="3040" y="1128"/>
                </a:cubicBezTo>
                <a:cubicBezTo>
                  <a:pt x="3000" y="1168"/>
                  <a:pt x="3020" y="1211"/>
                  <a:pt x="2944" y="1236"/>
                </a:cubicBezTo>
                <a:cubicBezTo>
                  <a:pt x="2908" y="1248"/>
                  <a:pt x="2869" y="1266"/>
                  <a:pt x="2836" y="1284"/>
                </a:cubicBezTo>
                <a:cubicBezTo>
                  <a:pt x="2785" y="1312"/>
                  <a:pt x="2744" y="1345"/>
                  <a:pt x="2692" y="1368"/>
                </a:cubicBezTo>
                <a:cubicBezTo>
                  <a:pt x="2551" y="1431"/>
                  <a:pt x="2364" y="1478"/>
                  <a:pt x="2212" y="1500"/>
                </a:cubicBezTo>
                <a:cubicBezTo>
                  <a:pt x="2124" y="1529"/>
                  <a:pt x="2165" y="1518"/>
                  <a:pt x="2092" y="1536"/>
                </a:cubicBezTo>
                <a:cubicBezTo>
                  <a:pt x="2068" y="1532"/>
                  <a:pt x="2038" y="1540"/>
                  <a:pt x="2020" y="1524"/>
                </a:cubicBezTo>
                <a:cubicBezTo>
                  <a:pt x="2005" y="1511"/>
                  <a:pt x="2013" y="1484"/>
                  <a:pt x="2008" y="1464"/>
                </a:cubicBezTo>
                <a:cubicBezTo>
                  <a:pt x="1997" y="1424"/>
                  <a:pt x="1988" y="1382"/>
                  <a:pt x="1972" y="1344"/>
                </a:cubicBezTo>
                <a:cubicBezTo>
                  <a:pt x="1966" y="1331"/>
                  <a:pt x="1954" y="1321"/>
                  <a:pt x="1948" y="1308"/>
                </a:cubicBezTo>
                <a:cubicBezTo>
                  <a:pt x="1942" y="1297"/>
                  <a:pt x="1940" y="1284"/>
                  <a:pt x="1936" y="1272"/>
                </a:cubicBezTo>
                <a:cubicBezTo>
                  <a:pt x="1902" y="1374"/>
                  <a:pt x="1876" y="1487"/>
                  <a:pt x="1828" y="1584"/>
                </a:cubicBezTo>
                <a:cubicBezTo>
                  <a:pt x="1807" y="1626"/>
                  <a:pt x="1795" y="1654"/>
                  <a:pt x="1756" y="1680"/>
                </a:cubicBezTo>
                <a:cubicBezTo>
                  <a:pt x="1748" y="1692"/>
                  <a:pt x="1742" y="1706"/>
                  <a:pt x="1732" y="1716"/>
                </a:cubicBezTo>
                <a:cubicBezTo>
                  <a:pt x="1722" y="1726"/>
                  <a:pt x="1705" y="1729"/>
                  <a:pt x="1696" y="1740"/>
                </a:cubicBezTo>
                <a:cubicBezTo>
                  <a:pt x="1688" y="1750"/>
                  <a:pt x="1692" y="1766"/>
                  <a:pt x="1684" y="1776"/>
                </a:cubicBezTo>
                <a:cubicBezTo>
                  <a:pt x="1663" y="1803"/>
                  <a:pt x="1612" y="1848"/>
                  <a:pt x="1612" y="1848"/>
                </a:cubicBezTo>
                <a:cubicBezTo>
                  <a:pt x="1582" y="1938"/>
                  <a:pt x="1626" y="1830"/>
                  <a:pt x="1564" y="1908"/>
                </a:cubicBezTo>
                <a:cubicBezTo>
                  <a:pt x="1556" y="1918"/>
                  <a:pt x="1558" y="1933"/>
                  <a:pt x="1552" y="1944"/>
                </a:cubicBezTo>
                <a:cubicBezTo>
                  <a:pt x="1546" y="1957"/>
                  <a:pt x="1537" y="1969"/>
                  <a:pt x="1528" y="1980"/>
                </a:cubicBezTo>
                <a:cubicBezTo>
                  <a:pt x="1470" y="2050"/>
                  <a:pt x="1414" y="2118"/>
                  <a:pt x="1324" y="2148"/>
                </a:cubicBezTo>
                <a:cubicBezTo>
                  <a:pt x="1305" y="2176"/>
                  <a:pt x="1257" y="2228"/>
                  <a:pt x="1228" y="2244"/>
                </a:cubicBezTo>
                <a:cubicBezTo>
                  <a:pt x="1214" y="2252"/>
                  <a:pt x="1195" y="2250"/>
                  <a:pt x="1180" y="2256"/>
                </a:cubicBezTo>
                <a:cubicBezTo>
                  <a:pt x="1147" y="2270"/>
                  <a:pt x="1114" y="2284"/>
                  <a:pt x="1084" y="2304"/>
                </a:cubicBezTo>
                <a:cubicBezTo>
                  <a:pt x="1072" y="2312"/>
                  <a:pt x="1061" y="2322"/>
                  <a:pt x="1048" y="2328"/>
                </a:cubicBezTo>
                <a:cubicBezTo>
                  <a:pt x="955" y="2369"/>
                  <a:pt x="847" y="2399"/>
                  <a:pt x="748" y="2424"/>
                </a:cubicBezTo>
                <a:cubicBezTo>
                  <a:pt x="643" y="2494"/>
                  <a:pt x="520" y="2540"/>
                  <a:pt x="400" y="2580"/>
                </a:cubicBezTo>
                <a:cubicBezTo>
                  <a:pt x="347" y="2598"/>
                  <a:pt x="309" y="2658"/>
                  <a:pt x="256" y="2676"/>
                </a:cubicBezTo>
                <a:cubicBezTo>
                  <a:pt x="70" y="2738"/>
                  <a:pt x="262" y="2667"/>
                  <a:pt x="148" y="2724"/>
                </a:cubicBezTo>
                <a:cubicBezTo>
                  <a:pt x="137" y="2730"/>
                  <a:pt x="121" y="2727"/>
                  <a:pt x="112" y="2736"/>
                </a:cubicBezTo>
                <a:cubicBezTo>
                  <a:pt x="103" y="2745"/>
                  <a:pt x="104" y="2760"/>
                  <a:pt x="100" y="2772"/>
                </a:cubicBezTo>
                <a:close/>
              </a:path>
            </a:pathLst>
          </a:custGeom>
          <a:solidFill>
            <a:srgbClr val="FF9999"/>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99"/>
            </a:extrusionClr>
            <a:contourClr>
              <a:srgbClr val="FF99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cs-CZ" sz="2250"/>
          </a:p>
        </p:txBody>
      </p:sp>
      <p:sp>
        <p:nvSpPr>
          <p:cNvPr id="47116" name="Text Box 18">
            <a:extLst>
              <a:ext uri="{FF2B5EF4-FFF2-40B4-BE49-F238E27FC236}">
                <a16:creationId xmlns:a16="http://schemas.microsoft.com/office/drawing/2014/main" id="{D99D0148-613A-4774-AAA2-F74AA1DB1007}"/>
              </a:ext>
            </a:extLst>
          </p:cNvPr>
          <p:cNvSpPr txBox="1">
            <a:spLocks noChangeArrowheads="1"/>
          </p:cNvSpPr>
          <p:nvPr/>
        </p:nvSpPr>
        <p:spPr bwMode="auto">
          <a:xfrm>
            <a:off x="5592921" y="1811239"/>
            <a:ext cx="1452642" cy="96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en-US" altLang="cs-CZ" sz="2250" b="1" dirty="0">
                <a:solidFill>
                  <a:srgbClr val="FFCC00"/>
                </a:solidFill>
                <a:latin typeface="Calibri Light" panose="020F0302020204030204" pitchFamily="34" charset="0"/>
              </a:rPr>
              <a:t>FATTY</a:t>
            </a:r>
          </a:p>
          <a:p>
            <a:pPr algn="ctr">
              <a:lnSpc>
                <a:spcPct val="85000"/>
              </a:lnSpc>
            </a:pPr>
            <a:r>
              <a:rPr lang="en-US" altLang="cs-CZ" sz="2250" b="1" dirty="0">
                <a:solidFill>
                  <a:srgbClr val="FFCC00"/>
                </a:solidFill>
                <a:latin typeface="Calibri Light" panose="020F0302020204030204" pitchFamily="34" charset="0"/>
              </a:rPr>
              <a:t>ACIDS</a:t>
            </a:r>
          </a:p>
          <a:p>
            <a:pPr algn="ctr">
              <a:lnSpc>
                <a:spcPct val="80000"/>
              </a:lnSpc>
            </a:pPr>
            <a:r>
              <a:rPr lang="en-US" altLang="cs-CZ" sz="2250" b="1" dirty="0">
                <a:solidFill>
                  <a:srgbClr val="FFCC00"/>
                </a:solidFill>
                <a:latin typeface="Calibri Light" panose="020F0302020204030204" pitchFamily="34" charset="0"/>
              </a:rPr>
              <a:t>(ALBUMIN)</a:t>
            </a:r>
          </a:p>
        </p:txBody>
      </p:sp>
      <p:sp>
        <p:nvSpPr>
          <p:cNvPr id="47117" name="Text Box 19">
            <a:extLst>
              <a:ext uri="{FF2B5EF4-FFF2-40B4-BE49-F238E27FC236}">
                <a16:creationId xmlns:a16="http://schemas.microsoft.com/office/drawing/2014/main" id="{328DB576-8827-4E5F-9455-7AB39660F267}"/>
              </a:ext>
            </a:extLst>
          </p:cNvPr>
          <p:cNvSpPr txBox="1">
            <a:spLocks noChangeArrowheads="1"/>
          </p:cNvSpPr>
          <p:nvPr/>
        </p:nvSpPr>
        <p:spPr bwMode="auto">
          <a:xfrm>
            <a:off x="4115123" y="3372445"/>
            <a:ext cx="1290290"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2250" b="1" dirty="0">
                <a:solidFill>
                  <a:srgbClr val="F9EDCA"/>
                </a:solidFill>
                <a:latin typeface="Calibri Light" panose="020F0302020204030204" pitchFamily="34" charset="0"/>
              </a:rPr>
              <a:t>TG (VLDL)</a:t>
            </a:r>
          </a:p>
        </p:txBody>
      </p:sp>
      <p:sp>
        <p:nvSpPr>
          <p:cNvPr id="47118" name="Text Box 20">
            <a:extLst>
              <a:ext uri="{FF2B5EF4-FFF2-40B4-BE49-F238E27FC236}">
                <a16:creationId xmlns:a16="http://schemas.microsoft.com/office/drawing/2014/main" id="{8839D979-9210-4C4F-BD53-3024264AE32C}"/>
              </a:ext>
            </a:extLst>
          </p:cNvPr>
          <p:cNvSpPr txBox="1">
            <a:spLocks noChangeArrowheads="1"/>
          </p:cNvSpPr>
          <p:nvPr/>
        </p:nvSpPr>
        <p:spPr bwMode="auto">
          <a:xfrm>
            <a:off x="4088412" y="4601766"/>
            <a:ext cx="1483611"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2250" b="1" dirty="0">
                <a:solidFill>
                  <a:srgbClr val="F9EDCA"/>
                </a:solidFill>
                <a:latin typeface="Calibri Light" panose="020F0302020204030204" pitchFamily="34" charset="0"/>
              </a:rPr>
              <a:t>TG (CHYLO-</a:t>
            </a:r>
          </a:p>
          <a:p>
            <a:pPr algn="ctr"/>
            <a:r>
              <a:rPr lang="en-US" altLang="cs-CZ" sz="2250" b="1" dirty="0">
                <a:solidFill>
                  <a:srgbClr val="F9EDCA"/>
                </a:solidFill>
                <a:latin typeface="Calibri Light" panose="020F0302020204030204" pitchFamily="34" charset="0"/>
              </a:rPr>
              <a:t>MICRONS)</a:t>
            </a:r>
          </a:p>
        </p:txBody>
      </p:sp>
      <p:sp>
        <p:nvSpPr>
          <p:cNvPr id="47119" name="Text Box 21">
            <a:extLst>
              <a:ext uri="{FF2B5EF4-FFF2-40B4-BE49-F238E27FC236}">
                <a16:creationId xmlns:a16="http://schemas.microsoft.com/office/drawing/2014/main" id="{757F1065-B85A-476B-ABBC-ADBAF6361F91}"/>
              </a:ext>
            </a:extLst>
          </p:cNvPr>
          <p:cNvSpPr txBox="1">
            <a:spLocks noChangeArrowheads="1"/>
          </p:cNvSpPr>
          <p:nvPr/>
        </p:nvSpPr>
        <p:spPr bwMode="auto">
          <a:xfrm>
            <a:off x="5921123" y="3734098"/>
            <a:ext cx="1212960" cy="113107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7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2250" b="1" dirty="0">
                <a:solidFill>
                  <a:schemeClr val="bg2"/>
                </a:solidFill>
                <a:latin typeface="Calibri Light" panose="020F0302020204030204" pitchFamily="34" charset="0"/>
              </a:rPr>
              <a:t>LIPO-</a:t>
            </a:r>
          </a:p>
          <a:p>
            <a:pPr algn="ctr"/>
            <a:r>
              <a:rPr lang="en-US" altLang="cs-CZ" sz="2250" b="1" dirty="0">
                <a:solidFill>
                  <a:schemeClr val="bg2"/>
                </a:solidFill>
                <a:latin typeface="Calibri Light" panose="020F0302020204030204" pitchFamily="34" charset="0"/>
              </a:rPr>
              <a:t>PROTEIN</a:t>
            </a:r>
          </a:p>
          <a:p>
            <a:pPr algn="ctr"/>
            <a:r>
              <a:rPr lang="en-US" altLang="cs-CZ" sz="2250" b="1" dirty="0">
                <a:solidFill>
                  <a:schemeClr val="bg2"/>
                </a:solidFill>
                <a:latin typeface="Calibri Light" panose="020F0302020204030204" pitchFamily="34" charset="0"/>
              </a:rPr>
              <a:t>LIPASE</a:t>
            </a:r>
          </a:p>
        </p:txBody>
      </p:sp>
      <p:sp>
        <p:nvSpPr>
          <p:cNvPr id="47120" name="Line 22">
            <a:extLst>
              <a:ext uri="{FF2B5EF4-FFF2-40B4-BE49-F238E27FC236}">
                <a16:creationId xmlns:a16="http://schemas.microsoft.com/office/drawing/2014/main" id="{230FAE72-4BC2-498D-A5A3-384D4762B893}"/>
              </a:ext>
            </a:extLst>
          </p:cNvPr>
          <p:cNvSpPr>
            <a:spLocks noChangeShapeType="1"/>
          </p:cNvSpPr>
          <p:nvPr/>
        </p:nvSpPr>
        <p:spPr bwMode="auto">
          <a:xfrm flipH="1">
            <a:off x="6810375" y="2134195"/>
            <a:ext cx="714375"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1" name="Line 23">
            <a:extLst>
              <a:ext uri="{FF2B5EF4-FFF2-40B4-BE49-F238E27FC236}">
                <a16:creationId xmlns:a16="http://schemas.microsoft.com/office/drawing/2014/main" id="{656BDEFB-0F72-479B-A151-8C858E117CD7}"/>
              </a:ext>
            </a:extLst>
          </p:cNvPr>
          <p:cNvSpPr>
            <a:spLocks noChangeShapeType="1"/>
          </p:cNvSpPr>
          <p:nvPr/>
        </p:nvSpPr>
        <p:spPr bwMode="auto">
          <a:xfrm>
            <a:off x="7167562" y="4496098"/>
            <a:ext cx="500063" cy="75902"/>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2" name="Line 24">
            <a:extLst>
              <a:ext uri="{FF2B5EF4-FFF2-40B4-BE49-F238E27FC236}">
                <a16:creationId xmlns:a16="http://schemas.microsoft.com/office/drawing/2014/main" id="{1D0B1EB6-9F50-4333-9E3E-19A6ED246BB8}"/>
              </a:ext>
            </a:extLst>
          </p:cNvPr>
          <p:cNvSpPr>
            <a:spLocks noChangeShapeType="1"/>
          </p:cNvSpPr>
          <p:nvPr/>
        </p:nvSpPr>
        <p:spPr bwMode="auto">
          <a:xfrm flipV="1">
            <a:off x="3452813" y="5028903"/>
            <a:ext cx="714375" cy="305097"/>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3" name="Line 25">
            <a:extLst>
              <a:ext uri="{FF2B5EF4-FFF2-40B4-BE49-F238E27FC236}">
                <a16:creationId xmlns:a16="http://schemas.microsoft.com/office/drawing/2014/main" id="{6861B27C-6FB7-4EE7-9559-0E303A031BE9}"/>
              </a:ext>
            </a:extLst>
          </p:cNvPr>
          <p:cNvSpPr>
            <a:spLocks noChangeShapeType="1"/>
          </p:cNvSpPr>
          <p:nvPr/>
        </p:nvSpPr>
        <p:spPr bwMode="auto">
          <a:xfrm rot="12506576" flipH="1">
            <a:off x="3649266" y="3353099"/>
            <a:ext cx="571500" cy="1488"/>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4" name="Line 26">
            <a:extLst>
              <a:ext uri="{FF2B5EF4-FFF2-40B4-BE49-F238E27FC236}">
                <a16:creationId xmlns:a16="http://schemas.microsoft.com/office/drawing/2014/main" id="{551E72CB-3DDE-4251-818B-C2666E3F57F3}"/>
              </a:ext>
            </a:extLst>
          </p:cNvPr>
          <p:cNvSpPr>
            <a:spLocks noChangeShapeType="1"/>
          </p:cNvSpPr>
          <p:nvPr/>
        </p:nvSpPr>
        <p:spPr bwMode="auto">
          <a:xfrm flipH="1">
            <a:off x="4953000" y="2134195"/>
            <a:ext cx="785813"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5" name="Line 27">
            <a:extLst>
              <a:ext uri="{FF2B5EF4-FFF2-40B4-BE49-F238E27FC236}">
                <a16:creationId xmlns:a16="http://schemas.microsoft.com/office/drawing/2014/main" id="{7FD4CDC4-071D-49D4-89B4-946463504CD4}"/>
              </a:ext>
            </a:extLst>
          </p:cNvPr>
          <p:cNvSpPr>
            <a:spLocks noChangeShapeType="1"/>
          </p:cNvSpPr>
          <p:nvPr/>
        </p:nvSpPr>
        <p:spPr bwMode="auto">
          <a:xfrm rot="12506576" flipH="1">
            <a:off x="5238750" y="3960317"/>
            <a:ext cx="571500" cy="1488"/>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6" name="Line 28">
            <a:extLst>
              <a:ext uri="{FF2B5EF4-FFF2-40B4-BE49-F238E27FC236}">
                <a16:creationId xmlns:a16="http://schemas.microsoft.com/office/drawing/2014/main" id="{76DC4619-3E90-45B2-898D-0D29E7AFD057}"/>
              </a:ext>
            </a:extLst>
          </p:cNvPr>
          <p:cNvSpPr>
            <a:spLocks noChangeShapeType="1"/>
          </p:cNvSpPr>
          <p:nvPr/>
        </p:nvSpPr>
        <p:spPr bwMode="auto">
          <a:xfrm flipV="1">
            <a:off x="5453062" y="4496098"/>
            <a:ext cx="500063" cy="227707"/>
          </a:xfrm>
          <a:prstGeom prst="line">
            <a:avLst/>
          </a:prstGeom>
          <a:noFill/>
          <a:ln w="1524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7" name="Line 29">
            <a:extLst>
              <a:ext uri="{FF2B5EF4-FFF2-40B4-BE49-F238E27FC236}">
                <a16:creationId xmlns:a16="http://schemas.microsoft.com/office/drawing/2014/main" id="{E7290D41-6779-4615-8CED-43A1F2828C98}"/>
              </a:ext>
            </a:extLst>
          </p:cNvPr>
          <p:cNvSpPr>
            <a:spLocks noChangeShapeType="1"/>
          </p:cNvSpPr>
          <p:nvPr/>
        </p:nvSpPr>
        <p:spPr bwMode="auto">
          <a:xfrm flipV="1">
            <a:off x="7167563" y="3580805"/>
            <a:ext cx="428625" cy="305098"/>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7128" name="Text Box 30">
            <a:extLst>
              <a:ext uri="{FF2B5EF4-FFF2-40B4-BE49-F238E27FC236}">
                <a16:creationId xmlns:a16="http://schemas.microsoft.com/office/drawing/2014/main" id="{0A2B1092-F7DA-4A87-90AD-BBC44EBB15BC}"/>
              </a:ext>
            </a:extLst>
          </p:cNvPr>
          <p:cNvSpPr txBox="1">
            <a:spLocks noChangeArrowheads="1"/>
          </p:cNvSpPr>
          <p:nvPr/>
        </p:nvSpPr>
        <p:spPr bwMode="auto">
          <a:xfrm>
            <a:off x="516309" y="169293"/>
            <a:ext cx="6351226"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3200" b="1" dirty="0">
                <a:solidFill>
                  <a:schemeClr val="tx2"/>
                </a:solidFill>
                <a:latin typeface="Calibri Light" panose="020F0302020204030204" pitchFamily="34" charset="0"/>
              </a:rPr>
              <a:t>Volné</a:t>
            </a:r>
            <a:r>
              <a:rPr lang="cs-CZ" altLang="cs-CZ" sz="3750" b="1" dirty="0">
                <a:solidFill>
                  <a:schemeClr val="tx2"/>
                </a:solidFill>
                <a:latin typeface="Calibri Light" panose="020F0302020204030204" pitchFamily="34" charset="0"/>
              </a:rPr>
              <a:t> mastné kyseliny a jejich tok</a:t>
            </a:r>
            <a:endParaRPr lang="en-US" altLang="cs-CZ" sz="3750" b="1" dirty="0">
              <a:solidFill>
                <a:schemeClr val="tx2"/>
              </a:solidFill>
              <a:latin typeface="Calibri Light" panose="020F0302020204030204" pitchFamily="34" charset="0"/>
            </a:endParaRPr>
          </a:p>
        </p:txBody>
      </p:sp>
      <p:sp>
        <p:nvSpPr>
          <p:cNvPr id="47129" name="TextovéPole 31">
            <a:extLst>
              <a:ext uri="{FF2B5EF4-FFF2-40B4-BE49-F238E27FC236}">
                <a16:creationId xmlns:a16="http://schemas.microsoft.com/office/drawing/2014/main" id="{3FC66020-3475-4D22-83A7-1DDCA0AD76B2}"/>
              </a:ext>
            </a:extLst>
          </p:cNvPr>
          <p:cNvSpPr txBox="1">
            <a:spLocks noChangeArrowheads="1"/>
          </p:cNvSpPr>
          <p:nvPr/>
        </p:nvSpPr>
        <p:spPr bwMode="auto">
          <a:xfrm>
            <a:off x="190601" y="5932780"/>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reeform 2">
            <a:extLst>
              <a:ext uri="{FF2B5EF4-FFF2-40B4-BE49-F238E27FC236}">
                <a16:creationId xmlns:a16="http://schemas.microsoft.com/office/drawing/2014/main" id="{3DAA77EB-7043-4DE9-9756-9BA3C906C237}"/>
              </a:ext>
            </a:extLst>
          </p:cNvPr>
          <p:cNvSpPr>
            <a:spLocks/>
          </p:cNvSpPr>
          <p:nvPr/>
        </p:nvSpPr>
        <p:spPr bwMode="auto">
          <a:xfrm>
            <a:off x="5238750" y="4039195"/>
            <a:ext cx="2500313" cy="2286000"/>
          </a:xfrm>
          <a:custGeom>
            <a:avLst/>
            <a:gdLst>
              <a:gd name="T0" fmla="*/ 1293464 w 3464"/>
              <a:gd name="T1" fmla="*/ 31328 h 3736"/>
              <a:gd name="T2" fmla="*/ 1145640 w 3464"/>
              <a:gd name="T3" fmla="*/ 125314 h 3736"/>
              <a:gd name="T4" fmla="*/ 1071727 w 3464"/>
              <a:gd name="T5" fmla="*/ 219299 h 3736"/>
              <a:gd name="T6" fmla="*/ 886947 w 3464"/>
              <a:gd name="T7" fmla="*/ 250628 h 3736"/>
              <a:gd name="T8" fmla="*/ 813035 w 3464"/>
              <a:gd name="T9" fmla="*/ 407270 h 3736"/>
              <a:gd name="T10" fmla="*/ 628254 w 3464"/>
              <a:gd name="T11" fmla="*/ 407270 h 3736"/>
              <a:gd name="T12" fmla="*/ 443473 w 3464"/>
              <a:gd name="T13" fmla="*/ 501256 h 3736"/>
              <a:gd name="T14" fmla="*/ 406517 w 3464"/>
              <a:gd name="T15" fmla="*/ 626570 h 3736"/>
              <a:gd name="T16" fmla="*/ 258693 w 3464"/>
              <a:gd name="T17" fmla="*/ 626570 h 3736"/>
              <a:gd name="T18" fmla="*/ 147824 w 3464"/>
              <a:gd name="T19" fmla="*/ 783212 h 3736"/>
              <a:gd name="T20" fmla="*/ 184781 w 3464"/>
              <a:gd name="T21" fmla="*/ 908526 h 3736"/>
              <a:gd name="T22" fmla="*/ 36956 w 3464"/>
              <a:gd name="T23" fmla="*/ 1033840 h 3736"/>
              <a:gd name="T24" fmla="*/ 36956 w 3464"/>
              <a:gd name="T25" fmla="*/ 1253139 h 3736"/>
              <a:gd name="T26" fmla="*/ 110868 w 3464"/>
              <a:gd name="T27" fmla="*/ 1347125 h 3736"/>
              <a:gd name="T28" fmla="*/ 110868 w 3464"/>
              <a:gd name="T29" fmla="*/ 1566424 h 3736"/>
              <a:gd name="T30" fmla="*/ 258693 w 3464"/>
              <a:gd name="T31" fmla="*/ 1817052 h 3736"/>
              <a:gd name="T32" fmla="*/ 554342 w 3464"/>
              <a:gd name="T33" fmla="*/ 1911037 h 3736"/>
              <a:gd name="T34" fmla="*/ 665210 w 3464"/>
              <a:gd name="T35" fmla="*/ 2161665 h 3736"/>
              <a:gd name="T36" fmla="*/ 923903 w 3464"/>
              <a:gd name="T37" fmla="*/ 2161665 h 3736"/>
              <a:gd name="T38" fmla="*/ 1108684 w 3464"/>
              <a:gd name="T39" fmla="*/ 2318307 h 3736"/>
              <a:gd name="T40" fmla="*/ 1367376 w 3464"/>
              <a:gd name="T41" fmla="*/ 2286979 h 3736"/>
              <a:gd name="T42" fmla="*/ 1663025 w 3464"/>
              <a:gd name="T43" fmla="*/ 2349636 h 3736"/>
              <a:gd name="T44" fmla="*/ 1958674 w 3464"/>
              <a:gd name="T45" fmla="*/ 2380964 h 3736"/>
              <a:gd name="T46" fmla="*/ 2291279 w 3464"/>
              <a:gd name="T47" fmla="*/ 2255651 h 3736"/>
              <a:gd name="T48" fmla="*/ 2623885 w 3464"/>
              <a:gd name="T49" fmla="*/ 2349636 h 3736"/>
              <a:gd name="T50" fmla="*/ 2365192 w 3464"/>
              <a:gd name="T51" fmla="*/ 1785723 h 3736"/>
              <a:gd name="T52" fmla="*/ 1995630 w 3464"/>
              <a:gd name="T53" fmla="*/ 1723066 h 3736"/>
              <a:gd name="T54" fmla="*/ 1515201 w 3464"/>
              <a:gd name="T55" fmla="*/ 1754395 h 3736"/>
              <a:gd name="T56" fmla="*/ 1182596 w 3464"/>
              <a:gd name="T57" fmla="*/ 1723066 h 3736"/>
              <a:gd name="T58" fmla="*/ 1034771 w 3464"/>
              <a:gd name="T59" fmla="*/ 1629081 h 3736"/>
              <a:gd name="T60" fmla="*/ 849991 w 3464"/>
              <a:gd name="T61" fmla="*/ 1472439 h 3736"/>
              <a:gd name="T62" fmla="*/ 702166 w 3464"/>
              <a:gd name="T63" fmla="*/ 1221811 h 3736"/>
              <a:gd name="T64" fmla="*/ 702166 w 3464"/>
              <a:gd name="T65" fmla="*/ 1033840 h 3736"/>
              <a:gd name="T66" fmla="*/ 886947 w 3464"/>
              <a:gd name="T67" fmla="*/ 845869 h 3736"/>
              <a:gd name="T68" fmla="*/ 1219552 w 3464"/>
              <a:gd name="T69" fmla="*/ 657898 h 3736"/>
              <a:gd name="T70" fmla="*/ 1478245 w 3464"/>
              <a:gd name="T71" fmla="*/ 501256 h 3736"/>
              <a:gd name="T72" fmla="*/ 1404333 w 3464"/>
              <a:gd name="T73" fmla="*/ 62657 h 37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64" h="3736">
                <a:moveTo>
                  <a:pt x="1824" y="96"/>
                </a:moveTo>
                <a:cubicBezTo>
                  <a:pt x="1752" y="0"/>
                  <a:pt x="1720" y="48"/>
                  <a:pt x="1680" y="48"/>
                </a:cubicBezTo>
                <a:cubicBezTo>
                  <a:pt x="1640" y="48"/>
                  <a:pt x="1616" y="72"/>
                  <a:pt x="1584" y="96"/>
                </a:cubicBezTo>
                <a:cubicBezTo>
                  <a:pt x="1552" y="120"/>
                  <a:pt x="1504" y="160"/>
                  <a:pt x="1488" y="192"/>
                </a:cubicBezTo>
                <a:cubicBezTo>
                  <a:pt x="1472" y="224"/>
                  <a:pt x="1504" y="264"/>
                  <a:pt x="1488" y="288"/>
                </a:cubicBezTo>
                <a:cubicBezTo>
                  <a:pt x="1472" y="312"/>
                  <a:pt x="1424" y="336"/>
                  <a:pt x="1392" y="336"/>
                </a:cubicBezTo>
                <a:cubicBezTo>
                  <a:pt x="1360" y="336"/>
                  <a:pt x="1336" y="280"/>
                  <a:pt x="1296" y="288"/>
                </a:cubicBezTo>
                <a:cubicBezTo>
                  <a:pt x="1256" y="296"/>
                  <a:pt x="1184" y="344"/>
                  <a:pt x="1152" y="384"/>
                </a:cubicBezTo>
                <a:cubicBezTo>
                  <a:pt x="1120" y="424"/>
                  <a:pt x="1120" y="488"/>
                  <a:pt x="1104" y="528"/>
                </a:cubicBezTo>
                <a:cubicBezTo>
                  <a:pt x="1088" y="568"/>
                  <a:pt x="1088" y="600"/>
                  <a:pt x="1056" y="624"/>
                </a:cubicBezTo>
                <a:cubicBezTo>
                  <a:pt x="1024" y="648"/>
                  <a:pt x="952" y="672"/>
                  <a:pt x="912" y="672"/>
                </a:cubicBezTo>
                <a:cubicBezTo>
                  <a:pt x="872" y="672"/>
                  <a:pt x="856" y="632"/>
                  <a:pt x="816" y="624"/>
                </a:cubicBezTo>
                <a:cubicBezTo>
                  <a:pt x="776" y="616"/>
                  <a:pt x="712" y="600"/>
                  <a:pt x="672" y="624"/>
                </a:cubicBezTo>
                <a:cubicBezTo>
                  <a:pt x="632" y="648"/>
                  <a:pt x="592" y="728"/>
                  <a:pt x="576" y="768"/>
                </a:cubicBezTo>
                <a:cubicBezTo>
                  <a:pt x="560" y="808"/>
                  <a:pt x="584" y="832"/>
                  <a:pt x="576" y="864"/>
                </a:cubicBezTo>
                <a:cubicBezTo>
                  <a:pt x="568" y="896"/>
                  <a:pt x="552" y="944"/>
                  <a:pt x="528" y="960"/>
                </a:cubicBezTo>
                <a:cubicBezTo>
                  <a:pt x="504" y="976"/>
                  <a:pt x="464" y="960"/>
                  <a:pt x="432" y="960"/>
                </a:cubicBezTo>
                <a:cubicBezTo>
                  <a:pt x="400" y="960"/>
                  <a:pt x="368" y="936"/>
                  <a:pt x="336" y="960"/>
                </a:cubicBezTo>
                <a:cubicBezTo>
                  <a:pt x="304" y="984"/>
                  <a:pt x="264" y="1064"/>
                  <a:pt x="240" y="1104"/>
                </a:cubicBezTo>
                <a:cubicBezTo>
                  <a:pt x="216" y="1144"/>
                  <a:pt x="200" y="1168"/>
                  <a:pt x="192" y="1200"/>
                </a:cubicBezTo>
                <a:cubicBezTo>
                  <a:pt x="184" y="1232"/>
                  <a:pt x="184" y="1264"/>
                  <a:pt x="192" y="1296"/>
                </a:cubicBezTo>
                <a:cubicBezTo>
                  <a:pt x="200" y="1328"/>
                  <a:pt x="232" y="1360"/>
                  <a:pt x="240" y="1392"/>
                </a:cubicBezTo>
                <a:cubicBezTo>
                  <a:pt x="248" y="1424"/>
                  <a:pt x="272" y="1456"/>
                  <a:pt x="240" y="1488"/>
                </a:cubicBezTo>
                <a:cubicBezTo>
                  <a:pt x="208" y="1520"/>
                  <a:pt x="88" y="1536"/>
                  <a:pt x="48" y="1584"/>
                </a:cubicBezTo>
                <a:cubicBezTo>
                  <a:pt x="8" y="1632"/>
                  <a:pt x="0" y="1720"/>
                  <a:pt x="0" y="1776"/>
                </a:cubicBezTo>
                <a:cubicBezTo>
                  <a:pt x="0" y="1832"/>
                  <a:pt x="24" y="1888"/>
                  <a:pt x="48" y="1920"/>
                </a:cubicBezTo>
                <a:cubicBezTo>
                  <a:pt x="72" y="1952"/>
                  <a:pt x="128" y="1944"/>
                  <a:pt x="144" y="1968"/>
                </a:cubicBezTo>
                <a:cubicBezTo>
                  <a:pt x="160" y="1992"/>
                  <a:pt x="160" y="2032"/>
                  <a:pt x="144" y="2064"/>
                </a:cubicBezTo>
                <a:cubicBezTo>
                  <a:pt x="128" y="2096"/>
                  <a:pt x="48" y="2104"/>
                  <a:pt x="48" y="2160"/>
                </a:cubicBezTo>
                <a:cubicBezTo>
                  <a:pt x="48" y="2216"/>
                  <a:pt x="96" y="2344"/>
                  <a:pt x="144" y="2400"/>
                </a:cubicBezTo>
                <a:cubicBezTo>
                  <a:pt x="192" y="2456"/>
                  <a:pt x="304" y="2432"/>
                  <a:pt x="336" y="2496"/>
                </a:cubicBezTo>
                <a:cubicBezTo>
                  <a:pt x="368" y="2560"/>
                  <a:pt x="304" y="2712"/>
                  <a:pt x="336" y="2784"/>
                </a:cubicBezTo>
                <a:cubicBezTo>
                  <a:pt x="368" y="2856"/>
                  <a:pt x="464" y="2904"/>
                  <a:pt x="528" y="2928"/>
                </a:cubicBezTo>
                <a:cubicBezTo>
                  <a:pt x="592" y="2952"/>
                  <a:pt x="672" y="2888"/>
                  <a:pt x="720" y="2928"/>
                </a:cubicBezTo>
                <a:cubicBezTo>
                  <a:pt x="768" y="2968"/>
                  <a:pt x="792" y="3104"/>
                  <a:pt x="816" y="3168"/>
                </a:cubicBezTo>
                <a:cubicBezTo>
                  <a:pt x="840" y="3232"/>
                  <a:pt x="816" y="3288"/>
                  <a:pt x="864" y="3312"/>
                </a:cubicBezTo>
                <a:cubicBezTo>
                  <a:pt x="912" y="3336"/>
                  <a:pt x="1048" y="3312"/>
                  <a:pt x="1104" y="3312"/>
                </a:cubicBezTo>
                <a:cubicBezTo>
                  <a:pt x="1160" y="3312"/>
                  <a:pt x="1168" y="3288"/>
                  <a:pt x="1200" y="3312"/>
                </a:cubicBezTo>
                <a:cubicBezTo>
                  <a:pt x="1232" y="3336"/>
                  <a:pt x="1256" y="3416"/>
                  <a:pt x="1296" y="3456"/>
                </a:cubicBezTo>
                <a:cubicBezTo>
                  <a:pt x="1336" y="3496"/>
                  <a:pt x="1376" y="3544"/>
                  <a:pt x="1440" y="3552"/>
                </a:cubicBezTo>
                <a:cubicBezTo>
                  <a:pt x="1504" y="3560"/>
                  <a:pt x="1624" y="3512"/>
                  <a:pt x="1680" y="3504"/>
                </a:cubicBezTo>
                <a:cubicBezTo>
                  <a:pt x="1736" y="3496"/>
                  <a:pt x="1736" y="3488"/>
                  <a:pt x="1776" y="3504"/>
                </a:cubicBezTo>
                <a:cubicBezTo>
                  <a:pt x="1816" y="3520"/>
                  <a:pt x="1856" y="3584"/>
                  <a:pt x="1920" y="3600"/>
                </a:cubicBezTo>
                <a:cubicBezTo>
                  <a:pt x="1984" y="3616"/>
                  <a:pt x="2104" y="3616"/>
                  <a:pt x="2160" y="3600"/>
                </a:cubicBezTo>
                <a:cubicBezTo>
                  <a:pt x="2216" y="3584"/>
                  <a:pt x="2192" y="3496"/>
                  <a:pt x="2256" y="3504"/>
                </a:cubicBezTo>
                <a:cubicBezTo>
                  <a:pt x="2320" y="3512"/>
                  <a:pt x="2448" y="3640"/>
                  <a:pt x="2544" y="3648"/>
                </a:cubicBezTo>
                <a:cubicBezTo>
                  <a:pt x="2640" y="3656"/>
                  <a:pt x="2760" y="3584"/>
                  <a:pt x="2832" y="3552"/>
                </a:cubicBezTo>
                <a:cubicBezTo>
                  <a:pt x="2904" y="3520"/>
                  <a:pt x="2920" y="3448"/>
                  <a:pt x="2976" y="3456"/>
                </a:cubicBezTo>
                <a:cubicBezTo>
                  <a:pt x="3032" y="3464"/>
                  <a:pt x="3096" y="3576"/>
                  <a:pt x="3168" y="3600"/>
                </a:cubicBezTo>
                <a:cubicBezTo>
                  <a:pt x="3240" y="3624"/>
                  <a:pt x="3368" y="3736"/>
                  <a:pt x="3408" y="3600"/>
                </a:cubicBezTo>
                <a:cubicBezTo>
                  <a:pt x="3448" y="3464"/>
                  <a:pt x="3464" y="2928"/>
                  <a:pt x="3408" y="2784"/>
                </a:cubicBezTo>
                <a:cubicBezTo>
                  <a:pt x="3352" y="2640"/>
                  <a:pt x="3160" y="2728"/>
                  <a:pt x="3072" y="2736"/>
                </a:cubicBezTo>
                <a:cubicBezTo>
                  <a:pt x="2984" y="2744"/>
                  <a:pt x="2960" y="2848"/>
                  <a:pt x="2880" y="2832"/>
                </a:cubicBezTo>
                <a:cubicBezTo>
                  <a:pt x="2800" y="2816"/>
                  <a:pt x="2696" y="2648"/>
                  <a:pt x="2592" y="2640"/>
                </a:cubicBezTo>
                <a:cubicBezTo>
                  <a:pt x="2488" y="2632"/>
                  <a:pt x="2360" y="2776"/>
                  <a:pt x="2256" y="2784"/>
                </a:cubicBezTo>
                <a:cubicBezTo>
                  <a:pt x="2152" y="2792"/>
                  <a:pt x="2056" y="2680"/>
                  <a:pt x="1968" y="2688"/>
                </a:cubicBezTo>
                <a:cubicBezTo>
                  <a:pt x="1880" y="2696"/>
                  <a:pt x="1800" y="2840"/>
                  <a:pt x="1728" y="2832"/>
                </a:cubicBezTo>
                <a:cubicBezTo>
                  <a:pt x="1656" y="2824"/>
                  <a:pt x="1592" y="2664"/>
                  <a:pt x="1536" y="2640"/>
                </a:cubicBezTo>
                <a:cubicBezTo>
                  <a:pt x="1480" y="2616"/>
                  <a:pt x="1424" y="2712"/>
                  <a:pt x="1392" y="2688"/>
                </a:cubicBezTo>
                <a:cubicBezTo>
                  <a:pt x="1360" y="2664"/>
                  <a:pt x="1392" y="2536"/>
                  <a:pt x="1344" y="2496"/>
                </a:cubicBezTo>
                <a:cubicBezTo>
                  <a:pt x="1296" y="2456"/>
                  <a:pt x="1144" y="2488"/>
                  <a:pt x="1104" y="2448"/>
                </a:cubicBezTo>
                <a:cubicBezTo>
                  <a:pt x="1064" y="2408"/>
                  <a:pt x="1144" y="2304"/>
                  <a:pt x="1104" y="2256"/>
                </a:cubicBezTo>
                <a:cubicBezTo>
                  <a:pt x="1064" y="2208"/>
                  <a:pt x="896" y="2224"/>
                  <a:pt x="864" y="2160"/>
                </a:cubicBezTo>
                <a:cubicBezTo>
                  <a:pt x="832" y="2096"/>
                  <a:pt x="928" y="1936"/>
                  <a:pt x="912" y="1872"/>
                </a:cubicBezTo>
                <a:cubicBezTo>
                  <a:pt x="896" y="1808"/>
                  <a:pt x="768" y="1824"/>
                  <a:pt x="768" y="1776"/>
                </a:cubicBezTo>
                <a:cubicBezTo>
                  <a:pt x="768" y="1728"/>
                  <a:pt x="896" y="1664"/>
                  <a:pt x="912" y="1584"/>
                </a:cubicBezTo>
                <a:cubicBezTo>
                  <a:pt x="928" y="1504"/>
                  <a:pt x="824" y="1344"/>
                  <a:pt x="864" y="1296"/>
                </a:cubicBezTo>
                <a:cubicBezTo>
                  <a:pt x="904" y="1248"/>
                  <a:pt x="1088" y="1344"/>
                  <a:pt x="1152" y="1296"/>
                </a:cubicBezTo>
                <a:cubicBezTo>
                  <a:pt x="1216" y="1248"/>
                  <a:pt x="1176" y="1056"/>
                  <a:pt x="1248" y="1008"/>
                </a:cubicBezTo>
                <a:cubicBezTo>
                  <a:pt x="1320" y="960"/>
                  <a:pt x="1504" y="1056"/>
                  <a:pt x="1584" y="1008"/>
                </a:cubicBezTo>
                <a:cubicBezTo>
                  <a:pt x="1664" y="960"/>
                  <a:pt x="1672" y="760"/>
                  <a:pt x="1728" y="720"/>
                </a:cubicBezTo>
                <a:cubicBezTo>
                  <a:pt x="1784" y="680"/>
                  <a:pt x="1856" y="784"/>
                  <a:pt x="1920" y="768"/>
                </a:cubicBezTo>
                <a:cubicBezTo>
                  <a:pt x="1984" y="752"/>
                  <a:pt x="2120" y="736"/>
                  <a:pt x="2112" y="624"/>
                </a:cubicBezTo>
                <a:cubicBezTo>
                  <a:pt x="2104" y="512"/>
                  <a:pt x="1896" y="192"/>
                  <a:pt x="1824" y="96"/>
                </a:cubicBez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9155" name="Freeform 3">
            <a:extLst>
              <a:ext uri="{FF2B5EF4-FFF2-40B4-BE49-F238E27FC236}">
                <a16:creationId xmlns:a16="http://schemas.microsoft.com/office/drawing/2014/main" id="{0693A895-F93C-4A53-946A-9D47C04CA45E}"/>
              </a:ext>
            </a:extLst>
          </p:cNvPr>
          <p:cNvSpPr>
            <a:spLocks/>
          </p:cNvSpPr>
          <p:nvPr/>
        </p:nvSpPr>
        <p:spPr bwMode="auto">
          <a:xfrm>
            <a:off x="5238750" y="2038946"/>
            <a:ext cx="2428875" cy="2152055"/>
          </a:xfrm>
          <a:custGeom>
            <a:avLst/>
            <a:gdLst>
              <a:gd name="T0" fmla="*/ 72127 w 3592"/>
              <a:gd name="T1" fmla="*/ 2295525 h 2772"/>
              <a:gd name="T2" fmla="*/ 72127 w 3592"/>
              <a:gd name="T3" fmla="*/ 2225964 h 2772"/>
              <a:gd name="T4" fmla="*/ 54816 w 3592"/>
              <a:gd name="T5" fmla="*/ 2166340 h 2772"/>
              <a:gd name="T6" fmla="*/ 11540 w 3592"/>
              <a:gd name="T7" fmla="*/ 1421039 h 2772"/>
              <a:gd name="T8" fmla="*/ 201955 w 3592"/>
              <a:gd name="T9" fmla="*/ 387556 h 2772"/>
              <a:gd name="T10" fmla="*/ 288508 w 3592"/>
              <a:gd name="T11" fmla="*/ 288183 h 2772"/>
              <a:gd name="T12" fmla="*/ 349094 w 3592"/>
              <a:gd name="T13" fmla="*/ 188809 h 2772"/>
              <a:gd name="T14" fmla="*/ 504889 w 3592"/>
              <a:gd name="T15" fmla="*/ 49687 h 2772"/>
              <a:gd name="T16" fmla="*/ 574131 w 3592"/>
              <a:gd name="T17" fmla="*/ 29812 h 2772"/>
              <a:gd name="T18" fmla="*/ 626062 w 3592"/>
              <a:gd name="T19" fmla="*/ 9937 h 2772"/>
              <a:gd name="T20" fmla="*/ 894374 w 3592"/>
              <a:gd name="T21" fmla="*/ 0 h 2772"/>
              <a:gd name="T22" fmla="*/ 1067479 w 3592"/>
              <a:gd name="T23" fmla="*/ 29812 h 2772"/>
              <a:gd name="T24" fmla="*/ 1162686 w 3592"/>
              <a:gd name="T25" fmla="*/ 79499 h 2772"/>
              <a:gd name="T26" fmla="*/ 1344446 w 3592"/>
              <a:gd name="T27" fmla="*/ 129185 h 2772"/>
              <a:gd name="T28" fmla="*/ 1621414 w 3592"/>
              <a:gd name="T29" fmla="*/ 228559 h 2772"/>
              <a:gd name="T30" fmla="*/ 2019555 w 3592"/>
              <a:gd name="T31" fmla="*/ 258371 h 2772"/>
              <a:gd name="T32" fmla="*/ 2417695 w 3592"/>
              <a:gd name="T33" fmla="*/ 218621 h 2772"/>
              <a:gd name="T34" fmla="*/ 2521558 w 3592"/>
              <a:gd name="T35" fmla="*/ 168935 h 2772"/>
              <a:gd name="T36" fmla="*/ 2573490 w 3592"/>
              <a:gd name="T37" fmla="*/ 149060 h 2772"/>
              <a:gd name="T38" fmla="*/ 2590800 w 3592"/>
              <a:gd name="T39" fmla="*/ 178872 h 2772"/>
              <a:gd name="T40" fmla="*/ 2564834 w 3592"/>
              <a:gd name="T41" fmla="*/ 268308 h 2772"/>
              <a:gd name="T42" fmla="*/ 2435006 w 3592"/>
              <a:gd name="T43" fmla="*/ 566428 h 2772"/>
              <a:gd name="T44" fmla="*/ 2374419 w 3592"/>
              <a:gd name="T45" fmla="*/ 685676 h 2772"/>
              <a:gd name="T46" fmla="*/ 2235935 w 3592"/>
              <a:gd name="T47" fmla="*/ 884423 h 2772"/>
              <a:gd name="T48" fmla="*/ 2192659 w 3592"/>
              <a:gd name="T49" fmla="*/ 934110 h 2772"/>
              <a:gd name="T50" fmla="*/ 2123417 w 3592"/>
              <a:gd name="T51" fmla="*/ 1023546 h 2772"/>
              <a:gd name="T52" fmla="*/ 2045520 w 3592"/>
              <a:gd name="T53" fmla="*/ 1063295 h 2772"/>
              <a:gd name="T54" fmla="*/ 1941657 w 3592"/>
              <a:gd name="T55" fmla="*/ 1132856 h 2772"/>
              <a:gd name="T56" fmla="*/ 1595448 w 3592"/>
              <a:gd name="T57" fmla="*/ 1242167 h 2772"/>
              <a:gd name="T58" fmla="*/ 1508896 w 3592"/>
              <a:gd name="T59" fmla="*/ 1271979 h 2772"/>
              <a:gd name="T60" fmla="*/ 1456964 w 3592"/>
              <a:gd name="T61" fmla="*/ 1262042 h 2772"/>
              <a:gd name="T62" fmla="*/ 1448309 w 3592"/>
              <a:gd name="T63" fmla="*/ 1212355 h 2772"/>
              <a:gd name="T64" fmla="*/ 1422343 w 3592"/>
              <a:gd name="T65" fmla="*/ 1112982 h 2772"/>
              <a:gd name="T66" fmla="*/ 1405033 w 3592"/>
              <a:gd name="T67" fmla="*/ 1083170 h 2772"/>
              <a:gd name="T68" fmla="*/ 1396378 w 3592"/>
              <a:gd name="T69" fmla="*/ 1053358 h 2772"/>
              <a:gd name="T70" fmla="*/ 1318481 w 3592"/>
              <a:gd name="T71" fmla="*/ 1311729 h 2772"/>
              <a:gd name="T72" fmla="*/ 1266549 w 3592"/>
              <a:gd name="T73" fmla="*/ 1391227 h 2772"/>
              <a:gd name="T74" fmla="*/ 1249239 w 3592"/>
              <a:gd name="T75" fmla="*/ 1421039 h 2772"/>
              <a:gd name="T76" fmla="*/ 1223273 w 3592"/>
              <a:gd name="T77" fmla="*/ 1440914 h 2772"/>
              <a:gd name="T78" fmla="*/ 1214618 w 3592"/>
              <a:gd name="T79" fmla="*/ 1470726 h 2772"/>
              <a:gd name="T80" fmla="*/ 1162686 w 3592"/>
              <a:gd name="T81" fmla="*/ 1530350 h 2772"/>
              <a:gd name="T82" fmla="*/ 1128065 w 3592"/>
              <a:gd name="T83" fmla="*/ 1580037 h 2772"/>
              <a:gd name="T84" fmla="*/ 1119410 w 3592"/>
              <a:gd name="T85" fmla="*/ 1609849 h 2772"/>
              <a:gd name="T86" fmla="*/ 1102100 w 3592"/>
              <a:gd name="T87" fmla="*/ 1639661 h 2772"/>
              <a:gd name="T88" fmla="*/ 954961 w 3592"/>
              <a:gd name="T89" fmla="*/ 1778783 h 2772"/>
              <a:gd name="T90" fmla="*/ 885719 w 3592"/>
              <a:gd name="T91" fmla="*/ 1858282 h 2772"/>
              <a:gd name="T92" fmla="*/ 851098 w 3592"/>
              <a:gd name="T93" fmla="*/ 1868219 h 2772"/>
              <a:gd name="T94" fmla="*/ 781856 w 3592"/>
              <a:gd name="T95" fmla="*/ 1907969 h 2772"/>
              <a:gd name="T96" fmla="*/ 755890 w 3592"/>
              <a:gd name="T97" fmla="*/ 1927844 h 2772"/>
              <a:gd name="T98" fmla="*/ 539510 w 3592"/>
              <a:gd name="T99" fmla="*/ 2007342 h 2772"/>
              <a:gd name="T100" fmla="*/ 288508 w 3592"/>
              <a:gd name="T101" fmla="*/ 2136528 h 2772"/>
              <a:gd name="T102" fmla="*/ 184645 w 3592"/>
              <a:gd name="T103" fmla="*/ 2216026 h 2772"/>
              <a:gd name="T104" fmla="*/ 106748 w 3592"/>
              <a:gd name="T105" fmla="*/ 2255776 h 2772"/>
              <a:gd name="T106" fmla="*/ 80782 w 3592"/>
              <a:gd name="T107" fmla="*/ 2265713 h 2772"/>
              <a:gd name="T108" fmla="*/ 72127 w 3592"/>
              <a:gd name="T109" fmla="*/ 2295525 h 27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2" h="2772">
                <a:moveTo>
                  <a:pt x="100" y="2772"/>
                </a:moveTo>
                <a:cubicBezTo>
                  <a:pt x="116" y="2724"/>
                  <a:pt x="117" y="2744"/>
                  <a:pt x="100" y="2688"/>
                </a:cubicBezTo>
                <a:cubicBezTo>
                  <a:pt x="93" y="2664"/>
                  <a:pt x="76" y="2616"/>
                  <a:pt x="76" y="2616"/>
                </a:cubicBezTo>
                <a:cubicBezTo>
                  <a:pt x="62" y="2316"/>
                  <a:pt x="65" y="2013"/>
                  <a:pt x="16" y="1716"/>
                </a:cubicBezTo>
                <a:cubicBezTo>
                  <a:pt x="26" y="1258"/>
                  <a:pt x="0" y="842"/>
                  <a:pt x="280" y="468"/>
                </a:cubicBezTo>
                <a:cubicBezTo>
                  <a:pt x="300" y="409"/>
                  <a:pt x="357" y="391"/>
                  <a:pt x="400" y="348"/>
                </a:cubicBezTo>
                <a:cubicBezTo>
                  <a:pt x="435" y="313"/>
                  <a:pt x="443" y="255"/>
                  <a:pt x="484" y="228"/>
                </a:cubicBezTo>
                <a:cubicBezTo>
                  <a:pt x="549" y="185"/>
                  <a:pt x="630" y="83"/>
                  <a:pt x="700" y="60"/>
                </a:cubicBezTo>
                <a:cubicBezTo>
                  <a:pt x="809" y="24"/>
                  <a:pt x="637" y="79"/>
                  <a:pt x="796" y="36"/>
                </a:cubicBezTo>
                <a:cubicBezTo>
                  <a:pt x="820" y="29"/>
                  <a:pt x="843" y="13"/>
                  <a:pt x="868" y="12"/>
                </a:cubicBezTo>
                <a:cubicBezTo>
                  <a:pt x="992" y="8"/>
                  <a:pt x="1116" y="4"/>
                  <a:pt x="1240" y="0"/>
                </a:cubicBezTo>
                <a:cubicBezTo>
                  <a:pt x="1322" y="8"/>
                  <a:pt x="1400" y="18"/>
                  <a:pt x="1480" y="36"/>
                </a:cubicBezTo>
                <a:cubicBezTo>
                  <a:pt x="1537" y="49"/>
                  <a:pt x="1542" y="73"/>
                  <a:pt x="1612" y="96"/>
                </a:cubicBezTo>
                <a:cubicBezTo>
                  <a:pt x="1704" y="127"/>
                  <a:pt x="1767" y="145"/>
                  <a:pt x="1864" y="156"/>
                </a:cubicBezTo>
                <a:cubicBezTo>
                  <a:pt x="1988" y="197"/>
                  <a:pt x="2119" y="255"/>
                  <a:pt x="2248" y="276"/>
                </a:cubicBezTo>
                <a:cubicBezTo>
                  <a:pt x="2428" y="306"/>
                  <a:pt x="2618" y="304"/>
                  <a:pt x="2800" y="312"/>
                </a:cubicBezTo>
                <a:cubicBezTo>
                  <a:pt x="2961" y="344"/>
                  <a:pt x="3185" y="312"/>
                  <a:pt x="3352" y="264"/>
                </a:cubicBezTo>
                <a:cubicBezTo>
                  <a:pt x="3403" y="249"/>
                  <a:pt x="3444" y="221"/>
                  <a:pt x="3496" y="204"/>
                </a:cubicBezTo>
                <a:cubicBezTo>
                  <a:pt x="3520" y="196"/>
                  <a:pt x="3568" y="180"/>
                  <a:pt x="3568" y="180"/>
                </a:cubicBezTo>
                <a:cubicBezTo>
                  <a:pt x="3576" y="192"/>
                  <a:pt x="3592" y="202"/>
                  <a:pt x="3592" y="216"/>
                </a:cubicBezTo>
                <a:cubicBezTo>
                  <a:pt x="3592" y="216"/>
                  <a:pt x="3562" y="306"/>
                  <a:pt x="3556" y="324"/>
                </a:cubicBezTo>
                <a:cubicBezTo>
                  <a:pt x="3512" y="455"/>
                  <a:pt x="3476" y="584"/>
                  <a:pt x="3376" y="684"/>
                </a:cubicBezTo>
                <a:cubicBezTo>
                  <a:pt x="3358" y="738"/>
                  <a:pt x="3332" y="788"/>
                  <a:pt x="3292" y="828"/>
                </a:cubicBezTo>
                <a:cubicBezTo>
                  <a:pt x="3261" y="922"/>
                  <a:pt x="3188" y="1024"/>
                  <a:pt x="3100" y="1068"/>
                </a:cubicBezTo>
                <a:cubicBezTo>
                  <a:pt x="3036" y="1164"/>
                  <a:pt x="3120" y="1048"/>
                  <a:pt x="3040" y="1128"/>
                </a:cubicBezTo>
                <a:cubicBezTo>
                  <a:pt x="3000" y="1168"/>
                  <a:pt x="3020" y="1211"/>
                  <a:pt x="2944" y="1236"/>
                </a:cubicBezTo>
                <a:cubicBezTo>
                  <a:pt x="2908" y="1248"/>
                  <a:pt x="2869" y="1266"/>
                  <a:pt x="2836" y="1284"/>
                </a:cubicBezTo>
                <a:cubicBezTo>
                  <a:pt x="2785" y="1312"/>
                  <a:pt x="2744" y="1345"/>
                  <a:pt x="2692" y="1368"/>
                </a:cubicBezTo>
                <a:cubicBezTo>
                  <a:pt x="2551" y="1431"/>
                  <a:pt x="2364" y="1478"/>
                  <a:pt x="2212" y="1500"/>
                </a:cubicBezTo>
                <a:cubicBezTo>
                  <a:pt x="2124" y="1529"/>
                  <a:pt x="2165" y="1518"/>
                  <a:pt x="2092" y="1536"/>
                </a:cubicBezTo>
                <a:cubicBezTo>
                  <a:pt x="2068" y="1532"/>
                  <a:pt x="2038" y="1540"/>
                  <a:pt x="2020" y="1524"/>
                </a:cubicBezTo>
                <a:cubicBezTo>
                  <a:pt x="2005" y="1511"/>
                  <a:pt x="2013" y="1484"/>
                  <a:pt x="2008" y="1464"/>
                </a:cubicBezTo>
                <a:cubicBezTo>
                  <a:pt x="1997" y="1424"/>
                  <a:pt x="1988" y="1382"/>
                  <a:pt x="1972" y="1344"/>
                </a:cubicBezTo>
                <a:cubicBezTo>
                  <a:pt x="1966" y="1331"/>
                  <a:pt x="1954" y="1321"/>
                  <a:pt x="1948" y="1308"/>
                </a:cubicBezTo>
                <a:cubicBezTo>
                  <a:pt x="1942" y="1297"/>
                  <a:pt x="1940" y="1284"/>
                  <a:pt x="1936" y="1272"/>
                </a:cubicBezTo>
                <a:cubicBezTo>
                  <a:pt x="1902" y="1374"/>
                  <a:pt x="1876" y="1487"/>
                  <a:pt x="1828" y="1584"/>
                </a:cubicBezTo>
                <a:cubicBezTo>
                  <a:pt x="1807" y="1626"/>
                  <a:pt x="1795" y="1654"/>
                  <a:pt x="1756" y="1680"/>
                </a:cubicBezTo>
                <a:cubicBezTo>
                  <a:pt x="1748" y="1692"/>
                  <a:pt x="1742" y="1706"/>
                  <a:pt x="1732" y="1716"/>
                </a:cubicBezTo>
                <a:cubicBezTo>
                  <a:pt x="1722" y="1726"/>
                  <a:pt x="1705" y="1729"/>
                  <a:pt x="1696" y="1740"/>
                </a:cubicBezTo>
                <a:cubicBezTo>
                  <a:pt x="1688" y="1750"/>
                  <a:pt x="1692" y="1766"/>
                  <a:pt x="1684" y="1776"/>
                </a:cubicBezTo>
                <a:cubicBezTo>
                  <a:pt x="1663" y="1803"/>
                  <a:pt x="1612" y="1848"/>
                  <a:pt x="1612" y="1848"/>
                </a:cubicBezTo>
                <a:cubicBezTo>
                  <a:pt x="1582" y="1938"/>
                  <a:pt x="1626" y="1830"/>
                  <a:pt x="1564" y="1908"/>
                </a:cubicBezTo>
                <a:cubicBezTo>
                  <a:pt x="1556" y="1918"/>
                  <a:pt x="1558" y="1933"/>
                  <a:pt x="1552" y="1944"/>
                </a:cubicBezTo>
                <a:cubicBezTo>
                  <a:pt x="1546" y="1957"/>
                  <a:pt x="1537" y="1969"/>
                  <a:pt x="1528" y="1980"/>
                </a:cubicBezTo>
                <a:cubicBezTo>
                  <a:pt x="1470" y="2050"/>
                  <a:pt x="1414" y="2118"/>
                  <a:pt x="1324" y="2148"/>
                </a:cubicBezTo>
                <a:cubicBezTo>
                  <a:pt x="1305" y="2176"/>
                  <a:pt x="1257" y="2228"/>
                  <a:pt x="1228" y="2244"/>
                </a:cubicBezTo>
                <a:cubicBezTo>
                  <a:pt x="1214" y="2252"/>
                  <a:pt x="1195" y="2250"/>
                  <a:pt x="1180" y="2256"/>
                </a:cubicBezTo>
                <a:cubicBezTo>
                  <a:pt x="1147" y="2270"/>
                  <a:pt x="1114" y="2284"/>
                  <a:pt x="1084" y="2304"/>
                </a:cubicBezTo>
                <a:cubicBezTo>
                  <a:pt x="1072" y="2312"/>
                  <a:pt x="1061" y="2322"/>
                  <a:pt x="1048" y="2328"/>
                </a:cubicBezTo>
                <a:cubicBezTo>
                  <a:pt x="955" y="2369"/>
                  <a:pt x="847" y="2399"/>
                  <a:pt x="748" y="2424"/>
                </a:cubicBezTo>
                <a:cubicBezTo>
                  <a:pt x="643" y="2494"/>
                  <a:pt x="520" y="2540"/>
                  <a:pt x="400" y="2580"/>
                </a:cubicBezTo>
                <a:cubicBezTo>
                  <a:pt x="347" y="2598"/>
                  <a:pt x="309" y="2658"/>
                  <a:pt x="256" y="2676"/>
                </a:cubicBezTo>
                <a:cubicBezTo>
                  <a:pt x="70" y="2738"/>
                  <a:pt x="262" y="2667"/>
                  <a:pt x="148" y="2724"/>
                </a:cubicBezTo>
                <a:cubicBezTo>
                  <a:pt x="137" y="2730"/>
                  <a:pt x="121" y="2727"/>
                  <a:pt x="112" y="2736"/>
                </a:cubicBezTo>
                <a:cubicBezTo>
                  <a:pt x="103" y="2745"/>
                  <a:pt x="104" y="2760"/>
                  <a:pt x="100" y="2772"/>
                </a:cubicBezTo>
                <a:close/>
              </a:path>
            </a:pathLst>
          </a:custGeom>
          <a:solidFill>
            <a:srgbClr val="FF9999"/>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99"/>
            </a:extrusionClr>
            <a:contourClr>
              <a:srgbClr val="FF99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cs-CZ" sz="2250"/>
          </a:p>
        </p:txBody>
      </p:sp>
      <p:sp>
        <p:nvSpPr>
          <p:cNvPr id="49156" name="Text Box 4">
            <a:extLst>
              <a:ext uri="{FF2B5EF4-FFF2-40B4-BE49-F238E27FC236}">
                <a16:creationId xmlns:a16="http://schemas.microsoft.com/office/drawing/2014/main" id="{765F9718-C4A6-46E6-BC57-73D8F9F90956}"/>
              </a:ext>
            </a:extLst>
          </p:cNvPr>
          <p:cNvSpPr txBox="1">
            <a:spLocks noChangeArrowheads="1"/>
          </p:cNvSpPr>
          <p:nvPr/>
        </p:nvSpPr>
        <p:spPr bwMode="auto">
          <a:xfrm>
            <a:off x="6707132" y="4634508"/>
            <a:ext cx="33244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cs-CZ" altLang="cs-CZ" sz="3000" b="1" dirty="0">
                <a:solidFill>
                  <a:schemeClr val="tx2"/>
                </a:solidFill>
                <a:latin typeface="Calibri Light" panose="020F0302020204030204" pitchFamily="34" charset="0"/>
              </a:rPr>
              <a:t>Triglyceridy v plazmě</a:t>
            </a:r>
            <a:endParaRPr lang="en-US" altLang="cs-CZ" sz="3000" b="1" dirty="0">
              <a:solidFill>
                <a:schemeClr val="tx2"/>
              </a:solidFill>
              <a:latin typeface="Calibri Light" panose="020F0302020204030204" pitchFamily="34" charset="0"/>
            </a:endParaRPr>
          </a:p>
          <a:p>
            <a:pPr algn="ctr"/>
            <a:r>
              <a:rPr lang="en-US" altLang="cs-CZ" sz="3000" b="1" dirty="0">
                <a:solidFill>
                  <a:schemeClr val="tx2"/>
                </a:solidFill>
                <a:latin typeface="Calibri Light" panose="020F0302020204030204" pitchFamily="34" charset="0"/>
              </a:rPr>
              <a:t>(VLDL)</a:t>
            </a:r>
            <a:endParaRPr lang="en-US" altLang="cs-CZ" sz="2250" b="1" dirty="0">
              <a:solidFill>
                <a:schemeClr val="tx2"/>
              </a:solidFill>
              <a:latin typeface="Calibri Light" panose="020F0302020204030204" pitchFamily="34" charset="0"/>
            </a:endParaRPr>
          </a:p>
        </p:txBody>
      </p:sp>
      <p:sp>
        <p:nvSpPr>
          <p:cNvPr id="49157" name="Line 5">
            <a:extLst>
              <a:ext uri="{FF2B5EF4-FFF2-40B4-BE49-F238E27FC236}">
                <a16:creationId xmlns:a16="http://schemas.microsoft.com/office/drawing/2014/main" id="{7807D253-DBB2-420C-86F0-A5B7A17351AC}"/>
              </a:ext>
            </a:extLst>
          </p:cNvPr>
          <p:cNvSpPr>
            <a:spLocks noChangeShapeType="1"/>
          </p:cNvSpPr>
          <p:nvPr/>
        </p:nvSpPr>
        <p:spPr bwMode="auto">
          <a:xfrm rot="12506576" flipH="1" flipV="1">
            <a:off x="6219528" y="3501926"/>
            <a:ext cx="1699617" cy="363141"/>
          </a:xfrm>
          <a:prstGeom prst="line">
            <a:avLst/>
          </a:prstGeom>
          <a:noFill/>
          <a:ln w="254000">
            <a:solidFill>
              <a:srgbClr val="F9EDC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9158" name="Text Box 6">
            <a:extLst>
              <a:ext uri="{FF2B5EF4-FFF2-40B4-BE49-F238E27FC236}">
                <a16:creationId xmlns:a16="http://schemas.microsoft.com/office/drawing/2014/main" id="{A6391C6F-90B5-4E7F-81B3-7F4DA0E595B1}"/>
              </a:ext>
            </a:extLst>
          </p:cNvPr>
          <p:cNvSpPr txBox="1">
            <a:spLocks noChangeArrowheads="1"/>
          </p:cNvSpPr>
          <p:nvPr/>
        </p:nvSpPr>
        <p:spPr bwMode="auto">
          <a:xfrm>
            <a:off x="594371" y="292416"/>
            <a:ext cx="6939657"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cs-CZ" altLang="cs-CZ" sz="3375" b="1" dirty="0">
                <a:solidFill>
                  <a:schemeClr val="tx2"/>
                </a:solidFill>
                <a:latin typeface="Calibri Light" panose="020F0302020204030204" pitchFamily="34" charset="0"/>
              </a:rPr>
              <a:t>Sacharidy ve stravě zvyšují tvorbu VLDL</a:t>
            </a:r>
            <a:endParaRPr lang="en-US" altLang="cs-CZ" sz="3375" b="1" dirty="0">
              <a:solidFill>
                <a:schemeClr val="tx2"/>
              </a:solidFill>
              <a:latin typeface="Calibri Light" panose="020F0302020204030204" pitchFamily="34" charset="0"/>
            </a:endParaRPr>
          </a:p>
        </p:txBody>
      </p:sp>
      <p:sp>
        <p:nvSpPr>
          <p:cNvPr id="49159" name="Freeform 7">
            <a:extLst>
              <a:ext uri="{FF2B5EF4-FFF2-40B4-BE49-F238E27FC236}">
                <a16:creationId xmlns:a16="http://schemas.microsoft.com/office/drawing/2014/main" id="{45A306CF-43D8-4979-A19F-F7BD25AF9ACC}"/>
              </a:ext>
            </a:extLst>
          </p:cNvPr>
          <p:cNvSpPr>
            <a:spLocks/>
          </p:cNvSpPr>
          <p:nvPr/>
        </p:nvSpPr>
        <p:spPr bwMode="auto">
          <a:xfrm>
            <a:off x="3857625" y="2210099"/>
            <a:ext cx="2166938" cy="2972097"/>
          </a:xfrm>
          <a:custGeom>
            <a:avLst/>
            <a:gdLst>
              <a:gd name="T0" fmla="*/ 1701800 w 1456"/>
              <a:gd name="T1" fmla="*/ 3170237 h 1872"/>
              <a:gd name="T2" fmla="*/ 863600 w 1456"/>
              <a:gd name="T3" fmla="*/ 2845084 h 1872"/>
              <a:gd name="T4" fmla="*/ 254000 w 1456"/>
              <a:gd name="T5" fmla="*/ 2276068 h 1872"/>
              <a:gd name="T6" fmla="*/ 25400 w 1456"/>
              <a:gd name="T7" fmla="*/ 1544474 h 1872"/>
              <a:gd name="T8" fmla="*/ 101600 w 1456"/>
              <a:gd name="T9" fmla="*/ 812881 h 1872"/>
              <a:gd name="T10" fmla="*/ 406400 w 1456"/>
              <a:gd name="T11" fmla="*/ 325153 h 1872"/>
              <a:gd name="T12" fmla="*/ 787400 w 1456"/>
              <a:gd name="T13" fmla="*/ 81288 h 1872"/>
              <a:gd name="T14" fmla="*/ 1244600 w 1456"/>
              <a:gd name="T15" fmla="*/ 0 h 1872"/>
              <a:gd name="T16" fmla="*/ 1625600 w 1456"/>
              <a:gd name="T17" fmla="*/ 81288 h 1872"/>
              <a:gd name="T18" fmla="*/ 2006600 w 1456"/>
              <a:gd name="T19" fmla="*/ 325153 h 1872"/>
              <a:gd name="T20" fmla="*/ 2311400 w 1456"/>
              <a:gd name="T21" fmla="*/ 650305 h 1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6" h="1872">
                <a:moveTo>
                  <a:pt x="1072" y="1872"/>
                </a:moveTo>
                <a:cubicBezTo>
                  <a:pt x="884" y="1820"/>
                  <a:pt x="696" y="1768"/>
                  <a:pt x="544" y="1680"/>
                </a:cubicBezTo>
                <a:cubicBezTo>
                  <a:pt x="392" y="1592"/>
                  <a:pt x="248" y="1472"/>
                  <a:pt x="160" y="1344"/>
                </a:cubicBezTo>
                <a:cubicBezTo>
                  <a:pt x="72" y="1216"/>
                  <a:pt x="32" y="1056"/>
                  <a:pt x="16" y="912"/>
                </a:cubicBezTo>
                <a:cubicBezTo>
                  <a:pt x="0" y="768"/>
                  <a:pt x="24" y="600"/>
                  <a:pt x="64" y="480"/>
                </a:cubicBezTo>
                <a:cubicBezTo>
                  <a:pt x="104" y="360"/>
                  <a:pt x="184" y="264"/>
                  <a:pt x="256" y="192"/>
                </a:cubicBezTo>
                <a:cubicBezTo>
                  <a:pt x="328" y="120"/>
                  <a:pt x="408" y="80"/>
                  <a:pt x="496" y="48"/>
                </a:cubicBezTo>
                <a:cubicBezTo>
                  <a:pt x="584" y="16"/>
                  <a:pt x="696" y="0"/>
                  <a:pt x="784" y="0"/>
                </a:cubicBezTo>
                <a:cubicBezTo>
                  <a:pt x="872" y="0"/>
                  <a:pt x="944" y="16"/>
                  <a:pt x="1024" y="48"/>
                </a:cubicBezTo>
                <a:cubicBezTo>
                  <a:pt x="1104" y="80"/>
                  <a:pt x="1192" y="136"/>
                  <a:pt x="1264" y="192"/>
                </a:cubicBezTo>
                <a:cubicBezTo>
                  <a:pt x="1336" y="248"/>
                  <a:pt x="1424" y="352"/>
                  <a:pt x="1456" y="384"/>
                </a:cubicBezTo>
              </a:path>
            </a:pathLst>
          </a:custGeom>
          <a:noFill/>
          <a:ln w="254000">
            <a:solidFill>
              <a:srgbClr val="CCFFFF"/>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49160" name="Text Box 8">
            <a:extLst>
              <a:ext uri="{FF2B5EF4-FFF2-40B4-BE49-F238E27FC236}">
                <a16:creationId xmlns:a16="http://schemas.microsoft.com/office/drawing/2014/main" id="{E2F94B81-FE9D-44CA-A7E1-13C6FE9D1B93}"/>
              </a:ext>
            </a:extLst>
          </p:cNvPr>
          <p:cNvSpPr txBox="1">
            <a:spLocks noChangeArrowheads="1"/>
          </p:cNvSpPr>
          <p:nvPr/>
        </p:nvSpPr>
        <p:spPr bwMode="auto">
          <a:xfrm>
            <a:off x="2247305" y="4634508"/>
            <a:ext cx="164339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3000" b="1" dirty="0">
                <a:solidFill>
                  <a:schemeClr val="tx2"/>
                </a:solidFill>
                <a:latin typeface="Calibri Light" panose="020F0302020204030204" pitchFamily="34" charset="0"/>
              </a:rPr>
              <a:t>Sacharidy</a:t>
            </a:r>
            <a:endParaRPr lang="en-US" altLang="cs-CZ" sz="2250" b="1" dirty="0">
              <a:solidFill>
                <a:schemeClr val="tx2"/>
              </a:solidFill>
              <a:latin typeface="Calibri Light" panose="020F0302020204030204" pitchFamily="34" charset="0"/>
            </a:endParaRPr>
          </a:p>
        </p:txBody>
      </p:sp>
      <p:sp>
        <p:nvSpPr>
          <p:cNvPr id="49161" name="TextovéPole 9">
            <a:extLst>
              <a:ext uri="{FF2B5EF4-FFF2-40B4-BE49-F238E27FC236}">
                <a16:creationId xmlns:a16="http://schemas.microsoft.com/office/drawing/2014/main" id="{3A925A5E-F119-44C6-BD87-32BE4779ED3F}"/>
              </a:ext>
            </a:extLst>
          </p:cNvPr>
          <p:cNvSpPr txBox="1">
            <a:spLocks noChangeArrowheads="1"/>
          </p:cNvSpPr>
          <p:nvPr/>
        </p:nvSpPr>
        <p:spPr bwMode="auto">
          <a:xfrm>
            <a:off x="234851" y="600432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8572FC-D4BD-415C-8BCD-D6C4F65A683B}"/>
              </a:ext>
            </a:extLst>
          </p:cNvPr>
          <p:cNvSpPr>
            <a:spLocks noGrp="1" noChangeArrowheads="1"/>
          </p:cNvSpPr>
          <p:nvPr>
            <p:ph type="title"/>
          </p:nvPr>
        </p:nvSpPr>
        <p:spPr>
          <a:xfrm>
            <a:off x="283964" y="214311"/>
            <a:ext cx="7280672" cy="1326059"/>
          </a:xfrm>
        </p:spPr>
        <p:txBody>
          <a:bodyPr/>
          <a:lstStyle/>
          <a:p>
            <a:pPr fontAlgn="auto">
              <a:spcAft>
                <a:spcPts val="0"/>
              </a:spcAft>
              <a:defRPr/>
            </a:pPr>
            <a:r>
              <a:rPr lang="cs-CZ" altLang="cs-CZ" sz="3750" dirty="0"/>
              <a:t>Lipidy</a:t>
            </a:r>
          </a:p>
        </p:txBody>
      </p:sp>
      <p:pic>
        <p:nvPicPr>
          <p:cNvPr id="7" name="Obrázek 6" descr="Obsah obrázku text, mapa&#10;&#10;Popis byl vytvořen automaticky">
            <a:extLst>
              <a:ext uri="{FF2B5EF4-FFF2-40B4-BE49-F238E27FC236}">
                <a16:creationId xmlns:a16="http://schemas.microsoft.com/office/drawing/2014/main" id="{97922234-CDEA-4780-82F5-E9109BA9BF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85" y="991640"/>
            <a:ext cx="11264429" cy="5161510"/>
          </a:xfrm>
          <a:prstGeom prst="rect">
            <a:avLst/>
          </a:prstGeom>
        </p:spPr>
      </p:pic>
      <mc:AlternateContent xmlns:mc="http://schemas.openxmlformats.org/markup-compatibility/2006" xmlns:pslz="http://schemas.microsoft.com/office/powerpoint/2016/slidezoom">
        <mc:Choice Requires="pslz">
          <p:graphicFrame>
            <p:nvGraphicFramePr>
              <p:cNvPr id="9" name="Náhled snímku 8">
                <a:extLst>
                  <a:ext uri="{FF2B5EF4-FFF2-40B4-BE49-F238E27FC236}">
                    <a16:creationId xmlns:a16="http://schemas.microsoft.com/office/drawing/2014/main" id="{CC753238-F929-4554-95DB-140F845D7381}"/>
                  </a:ext>
                </a:extLst>
              </p:cNvPr>
              <p:cNvGraphicFramePr>
                <a:graphicFrameLocks noChangeAspect="1"/>
              </p:cNvGraphicFramePr>
              <p:nvPr>
                <p:extLst>
                  <p:ext uri="{D42A27DB-BD31-4B8C-83A1-F6EECF244321}">
                    <p14:modId xmlns:p14="http://schemas.microsoft.com/office/powerpoint/2010/main" val="1212343402"/>
                  </p:ext>
                </p:extLst>
              </p:nvPr>
            </p:nvGraphicFramePr>
            <p:xfrm>
              <a:off x="-2362200" y="4610100"/>
              <a:ext cx="3048000" cy="1714500"/>
            </p:xfrm>
            <a:graphic>
              <a:graphicData uri="http://schemas.microsoft.com/office/powerpoint/2016/slidezoom">
                <pslz:sldZm>
                  <pslz:sldZmObj sldId="467" cId="3590254049">
                    <pslz:zmPr id="{227D4DB4-15D1-4429-AF12-D9BF9725C628}"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9" name="Náhled snímku 8">
                <a:hlinkClick r:id="rId4" action="ppaction://hlinksldjump"/>
                <a:extLst>
                  <a:ext uri="{FF2B5EF4-FFF2-40B4-BE49-F238E27FC236}">
                    <a16:creationId xmlns:a16="http://schemas.microsoft.com/office/drawing/2014/main" id="{CC753238-F929-4554-95DB-140F845D7381}"/>
                  </a:ext>
                </a:extLst>
              </p:cNvPr>
              <p:cNvPicPr>
                <a:picLocks noGrp="1" noRot="1" noChangeAspect="1" noMove="1" noResize="1" noEditPoints="1" noAdjustHandles="1" noChangeArrowheads="1" noChangeShapeType="1"/>
              </p:cNvPicPr>
              <p:nvPr/>
            </p:nvPicPr>
            <p:blipFill>
              <a:blip r:embed="rId5"/>
              <a:stretch>
                <a:fillRect/>
              </a:stretch>
            </p:blipFill>
            <p:spPr>
              <a:xfrm>
                <a:off x="-2362200" y="461010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18942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B17F2C16-FF2B-47C4-92BF-B5C9A03CD139}"/>
              </a:ext>
            </a:extLst>
          </p:cNvPr>
          <p:cNvSpPr>
            <a:spLocks noGrp="1" noChangeArrowheads="1"/>
          </p:cNvSpPr>
          <p:nvPr>
            <p:ph type="title"/>
          </p:nvPr>
        </p:nvSpPr>
        <p:spPr>
          <a:xfrm>
            <a:off x="517922" y="148828"/>
            <a:ext cx="7358063" cy="762000"/>
          </a:xfrm>
        </p:spPr>
        <p:txBody>
          <a:bodyPr>
            <a:normAutofit/>
          </a:bodyPr>
          <a:lstStyle/>
          <a:p>
            <a:pPr fontAlgn="auto">
              <a:spcAft>
                <a:spcPts val="0"/>
              </a:spcAft>
              <a:defRPr/>
            </a:pPr>
            <a:r>
              <a:rPr lang="cs-CZ" altLang="cs-CZ" sz="3200" dirty="0"/>
              <a:t>Syntéza </a:t>
            </a:r>
            <a:r>
              <a:rPr lang="cs-CZ" altLang="cs-CZ" sz="3200" dirty="0" err="1"/>
              <a:t>cholesterolesterů</a:t>
            </a:r>
            <a:endParaRPr lang="en-US" altLang="cs-CZ" sz="3200" dirty="0"/>
          </a:p>
        </p:txBody>
      </p:sp>
      <p:sp>
        <p:nvSpPr>
          <p:cNvPr id="55299" name="Text Box 3">
            <a:extLst>
              <a:ext uri="{FF2B5EF4-FFF2-40B4-BE49-F238E27FC236}">
                <a16:creationId xmlns:a16="http://schemas.microsoft.com/office/drawing/2014/main" id="{95135AF0-AEEA-4823-8EB8-87309B7700F3}"/>
              </a:ext>
            </a:extLst>
          </p:cNvPr>
          <p:cNvSpPr txBox="1">
            <a:spLocks noChangeArrowheads="1"/>
          </p:cNvSpPr>
          <p:nvPr/>
        </p:nvSpPr>
        <p:spPr bwMode="auto">
          <a:xfrm>
            <a:off x="5741789" y="2659559"/>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HO</a:t>
            </a:r>
          </a:p>
        </p:txBody>
      </p:sp>
      <p:sp>
        <p:nvSpPr>
          <p:cNvPr id="55300" name="Line 4">
            <a:extLst>
              <a:ext uri="{FF2B5EF4-FFF2-40B4-BE49-F238E27FC236}">
                <a16:creationId xmlns:a16="http://schemas.microsoft.com/office/drawing/2014/main" id="{F8988830-4766-4F19-978E-2F100B461EC1}"/>
              </a:ext>
            </a:extLst>
          </p:cNvPr>
          <p:cNvSpPr>
            <a:spLocks noChangeShapeType="1"/>
          </p:cNvSpPr>
          <p:nvPr/>
        </p:nvSpPr>
        <p:spPr bwMode="auto">
          <a:xfrm flipH="1" flipV="1">
            <a:off x="6831211" y="2262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1" name="Line 5">
            <a:extLst>
              <a:ext uri="{FF2B5EF4-FFF2-40B4-BE49-F238E27FC236}">
                <a16:creationId xmlns:a16="http://schemas.microsoft.com/office/drawing/2014/main" id="{FD59A1AE-0A1F-448E-A5A4-721D4CAB3E20}"/>
              </a:ext>
            </a:extLst>
          </p:cNvPr>
          <p:cNvSpPr>
            <a:spLocks noChangeShapeType="1"/>
          </p:cNvSpPr>
          <p:nvPr/>
        </p:nvSpPr>
        <p:spPr bwMode="auto">
          <a:xfrm flipV="1">
            <a:off x="7045524" y="2262188"/>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2" name="Line 6">
            <a:extLst>
              <a:ext uri="{FF2B5EF4-FFF2-40B4-BE49-F238E27FC236}">
                <a16:creationId xmlns:a16="http://schemas.microsoft.com/office/drawing/2014/main" id="{E01F9C82-8866-4CEC-86D1-19C04EB30FBA}"/>
              </a:ext>
            </a:extLst>
          </p:cNvPr>
          <p:cNvSpPr>
            <a:spLocks noChangeShapeType="1"/>
          </p:cNvSpPr>
          <p:nvPr/>
        </p:nvSpPr>
        <p:spPr bwMode="auto">
          <a:xfrm flipV="1">
            <a:off x="6831211" y="1899048"/>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3" name="Line 7">
            <a:extLst>
              <a:ext uri="{FF2B5EF4-FFF2-40B4-BE49-F238E27FC236}">
                <a16:creationId xmlns:a16="http://schemas.microsoft.com/office/drawing/2014/main" id="{806B47B3-3D7A-4DAD-8BC6-BBDC4044674C}"/>
              </a:ext>
            </a:extLst>
          </p:cNvPr>
          <p:cNvSpPr>
            <a:spLocks noChangeShapeType="1"/>
          </p:cNvSpPr>
          <p:nvPr/>
        </p:nvSpPr>
        <p:spPr bwMode="auto">
          <a:xfrm flipH="1" flipV="1">
            <a:off x="7045524" y="1899048"/>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4" name="Line 8">
            <a:extLst>
              <a:ext uri="{FF2B5EF4-FFF2-40B4-BE49-F238E27FC236}">
                <a16:creationId xmlns:a16="http://schemas.microsoft.com/office/drawing/2014/main" id="{840501B6-8BD0-4D4F-8A19-D4EA1347E813}"/>
              </a:ext>
            </a:extLst>
          </p:cNvPr>
          <p:cNvSpPr>
            <a:spLocks noChangeShapeType="1"/>
          </p:cNvSpPr>
          <p:nvPr/>
        </p:nvSpPr>
        <p:spPr bwMode="auto">
          <a:xfrm>
            <a:off x="6831211" y="2032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5" name="Line 9">
            <a:extLst>
              <a:ext uri="{FF2B5EF4-FFF2-40B4-BE49-F238E27FC236}">
                <a16:creationId xmlns:a16="http://schemas.microsoft.com/office/drawing/2014/main" id="{823BC6E4-252D-469D-A05C-B65F8A404468}"/>
              </a:ext>
            </a:extLst>
          </p:cNvPr>
          <p:cNvSpPr>
            <a:spLocks noChangeShapeType="1"/>
          </p:cNvSpPr>
          <p:nvPr/>
        </p:nvSpPr>
        <p:spPr bwMode="auto">
          <a:xfrm>
            <a:off x="7258348" y="2032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6" name="Line 10">
            <a:extLst>
              <a:ext uri="{FF2B5EF4-FFF2-40B4-BE49-F238E27FC236}">
                <a16:creationId xmlns:a16="http://schemas.microsoft.com/office/drawing/2014/main" id="{D8ABFEDF-AE1E-4B1F-AF98-1A5C66B065C5}"/>
              </a:ext>
            </a:extLst>
          </p:cNvPr>
          <p:cNvSpPr>
            <a:spLocks noChangeShapeType="1"/>
          </p:cNvSpPr>
          <p:nvPr/>
        </p:nvSpPr>
        <p:spPr bwMode="auto">
          <a:xfrm flipH="1" flipV="1">
            <a:off x="6618387" y="2623840"/>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7" name="Line 11">
            <a:extLst>
              <a:ext uri="{FF2B5EF4-FFF2-40B4-BE49-F238E27FC236}">
                <a16:creationId xmlns:a16="http://schemas.microsoft.com/office/drawing/2014/main" id="{C2D1966E-A875-40DF-B920-FB5796589A80}"/>
              </a:ext>
            </a:extLst>
          </p:cNvPr>
          <p:cNvSpPr>
            <a:spLocks noChangeShapeType="1"/>
          </p:cNvSpPr>
          <p:nvPr/>
        </p:nvSpPr>
        <p:spPr bwMode="auto">
          <a:xfrm flipV="1">
            <a:off x="6831211" y="2623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8" name="Line 12">
            <a:extLst>
              <a:ext uri="{FF2B5EF4-FFF2-40B4-BE49-F238E27FC236}">
                <a16:creationId xmlns:a16="http://schemas.microsoft.com/office/drawing/2014/main" id="{C0ECF4A7-4F83-4DA5-95C1-2D66AA202EF7}"/>
              </a:ext>
            </a:extLst>
          </p:cNvPr>
          <p:cNvSpPr>
            <a:spLocks noChangeShapeType="1"/>
          </p:cNvSpPr>
          <p:nvPr/>
        </p:nvSpPr>
        <p:spPr bwMode="auto">
          <a:xfrm flipV="1">
            <a:off x="6618387" y="2262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09" name="Line 13">
            <a:extLst>
              <a:ext uri="{FF2B5EF4-FFF2-40B4-BE49-F238E27FC236}">
                <a16:creationId xmlns:a16="http://schemas.microsoft.com/office/drawing/2014/main" id="{1FF8F56E-3BCD-43F3-A13B-5DB1E247D518}"/>
              </a:ext>
            </a:extLst>
          </p:cNvPr>
          <p:cNvSpPr>
            <a:spLocks noChangeShapeType="1"/>
          </p:cNvSpPr>
          <p:nvPr/>
        </p:nvSpPr>
        <p:spPr bwMode="auto">
          <a:xfrm flipH="1" flipV="1">
            <a:off x="6831211" y="2262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0" name="Line 14">
            <a:extLst>
              <a:ext uri="{FF2B5EF4-FFF2-40B4-BE49-F238E27FC236}">
                <a16:creationId xmlns:a16="http://schemas.microsoft.com/office/drawing/2014/main" id="{5286213A-4129-4BD6-8676-B39C2E26054E}"/>
              </a:ext>
            </a:extLst>
          </p:cNvPr>
          <p:cNvSpPr>
            <a:spLocks noChangeShapeType="1"/>
          </p:cNvSpPr>
          <p:nvPr/>
        </p:nvSpPr>
        <p:spPr bwMode="auto">
          <a:xfrm>
            <a:off x="6618387"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1" name="Line 15">
            <a:extLst>
              <a:ext uri="{FF2B5EF4-FFF2-40B4-BE49-F238E27FC236}">
                <a16:creationId xmlns:a16="http://schemas.microsoft.com/office/drawing/2014/main" id="{7FBF5879-93AB-42A2-A36B-F10F139A39CE}"/>
              </a:ext>
            </a:extLst>
          </p:cNvPr>
          <p:cNvSpPr>
            <a:spLocks noChangeShapeType="1"/>
          </p:cNvSpPr>
          <p:nvPr/>
        </p:nvSpPr>
        <p:spPr bwMode="auto">
          <a:xfrm>
            <a:off x="7045523"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2" name="Line 16">
            <a:extLst>
              <a:ext uri="{FF2B5EF4-FFF2-40B4-BE49-F238E27FC236}">
                <a16:creationId xmlns:a16="http://schemas.microsoft.com/office/drawing/2014/main" id="{0ED342C9-57D9-4690-87C5-4CEA5AC7DE95}"/>
              </a:ext>
            </a:extLst>
          </p:cNvPr>
          <p:cNvSpPr>
            <a:spLocks noChangeShapeType="1"/>
          </p:cNvSpPr>
          <p:nvPr/>
        </p:nvSpPr>
        <p:spPr bwMode="auto">
          <a:xfrm flipH="1" flipV="1">
            <a:off x="6191250" y="2623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3" name="Line 17">
            <a:extLst>
              <a:ext uri="{FF2B5EF4-FFF2-40B4-BE49-F238E27FC236}">
                <a16:creationId xmlns:a16="http://schemas.microsoft.com/office/drawing/2014/main" id="{547B932C-0B12-473D-A045-FEB4C664095E}"/>
              </a:ext>
            </a:extLst>
          </p:cNvPr>
          <p:cNvSpPr>
            <a:spLocks noChangeShapeType="1"/>
          </p:cNvSpPr>
          <p:nvPr/>
        </p:nvSpPr>
        <p:spPr bwMode="auto">
          <a:xfrm flipV="1">
            <a:off x="6405563" y="2623840"/>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4" name="Line 18">
            <a:extLst>
              <a:ext uri="{FF2B5EF4-FFF2-40B4-BE49-F238E27FC236}">
                <a16:creationId xmlns:a16="http://schemas.microsoft.com/office/drawing/2014/main" id="{9E1D7903-5A57-42B9-ADD0-73F494B36E1C}"/>
              </a:ext>
            </a:extLst>
          </p:cNvPr>
          <p:cNvSpPr>
            <a:spLocks noChangeShapeType="1"/>
          </p:cNvSpPr>
          <p:nvPr/>
        </p:nvSpPr>
        <p:spPr bwMode="auto">
          <a:xfrm flipV="1">
            <a:off x="6191250" y="2262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5" name="Line 19">
            <a:extLst>
              <a:ext uri="{FF2B5EF4-FFF2-40B4-BE49-F238E27FC236}">
                <a16:creationId xmlns:a16="http://schemas.microsoft.com/office/drawing/2014/main" id="{66480037-8DF3-4901-862F-244B8626E641}"/>
              </a:ext>
            </a:extLst>
          </p:cNvPr>
          <p:cNvSpPr>
            <a:spLocks noChangeShapeType="1"/>
          </p:cNvSpPr>
          <p:nvPr/>
        </p:nvSpPr>
        <p:spPr bwMode="auto">
          <a:xfrm flipH="1" flipV="1">
            <a:off x="6383239" y="2262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6" name="Line 20">
            <a:extLst>
              <a:ext uri="{FF2B5EF4-FFF2-40B4-BE49-F238E27FC236}">
                <a16:creationId xmlns:a16="http://schemas.microsoft.com/office/drawing/2014/main" id="{9CF3BB07-ED61-45DC-9122-90742C8A1F8E}"/>
              </a:ext>
            </a:extLst>
          </p:cNvPr>
          <p:cNvSpPr>
            <a:spLocks noChangeShapeType="1"/>
          </p:cNvSpPr>
          <p:nvPr/>
        </p:nvSpPr>
        <p:spPr bwMode="auto">
          <a:xfrm>
            <a:off x="6191250"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7" name="Line 21">
            <a:extLst>
              <a:ext uri="{FF2B5EF4-FFF2-40B4-BE49-F238E27FC236}">
                <a16:creationId xmlns:a16="http://schemas.microsoft.com/office/drawing/2014/main" id="{3881066F-5E5C-4137-8199-24B5B9D4ED51}"/>
              </a:ext>
            </a:extLst>
          </p:cNvPr>
          <p:cNvSpPr>
            <a:spLocks noChangeShapeType="1"/>
          </p:cNvSpPr>
          <p:nvPr/>
        </p:nvSpPr>
        <p:spPr bwMode="auto">
          <a:xfrm>
            <a:off x="6618387" y="2397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8" name="Line 22">
            <a:extLst>
              <a:ext uri="{FF2B5EF4-FFF2-40B4-BE49-F238E27FC236}">
                <a16:creationId xmlns:a16="http://schemas.microsoft.com/office/drawing/2014/main" id="{9C0B9186-00FE-4441-9E01-884D1CEAB0C0}"/>
              </a:ext>
            </a:extLst>
          </p:cNvPr>
          <p:cNvSpPr>
            <a:spLocks noChangeShapeType="1"/>
          </p:cNvSpPr>
          <p:nvPr/>
        </p:nvSpPr>
        <p:spPr bwMode="auto">
          <a:xfrm flipV="1">
            <a:off x="7258348" y="189904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19" name="Line 23">
            <a:extLst>
              <a:ext uri="{FF2B5EF4-FFF2-40B4-BE49-F238E27FC236}">
                <a16:creationId xmlns:a16="http://schemas.microsoft.com/office/drawing/2014/main" id="{E69195E1-F3CC-45CB-9B4F-EA6FC4A9C23E}"/>
              </a:ext>
            </a:extLst>
          </p:cNvPr>
          <p:cNvSpPr>
            <a:spLocks noChangeShapeType="1"/>
          </p:cNvSpPr>
          <p:nvPr/>
        </p:nvSpPr>
        <p:spPr bwMode="auto">
          <a:xfrm flipH="1" flipV="1">
            <a:off x="7471172" y="189904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0" name="Line 24">
            <a:extLst>
              <a:ext uri="{FF2B5EF4-FFF2-40B4-BE49-F238E27FC236}">
                <a16:creationId xmlns:a16="http://schemas.microsoft.com/office/drawing/2014/main" id="{EFE386E3-1D0C-44B3-885A-C741CDB1C658}"/>
              </a:ext>
            </a:extLst>
          </p:cNvPr>
          <p:cNvSpPr>
            <a:spLocks noChangeShapeType="1"/>
          </p:cNvSpPr>
          <p:nvPr/>
        </p:nvSpPr>
        <p:spPr bwMode="auto">
          <a:xfrm>
            <a:off x="7258348" y="2034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1" name="Line 25">
            <a:extLst>
              <a:ext uri="{FF2B5EF4-FFF2-40B4-BE49-F238E27FC236}">
                <a16:creationId xmlns:a16="http://schemas.microsoft.com/office/drawing/2014/main" id="{4DF62191-1F77-4B29-B7F1-4621BA0E4FDE}"/>
              </a:ext>
            </a:extLst>
          </p:cNvPr>
          <p:cNvSpPr>
            <a:spLocks noChangeShapeType="1"/>
          </p:cNvSpPr>
          <p:nvPr/>
        </p:nvSpPr>
        <p:spPr bwMode="auto">
          <a:xfrm>
            <a:off x="7683997" y="2034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2" name="Line 26">
            <a:extLst>
              <a:ext uri="{FF2B5EF4-FFF2-40B4-BE49-F238E27FC236}">
                <a16:creationId xmlns:a16="http://schemas.microsoft.com/office/drawing/2014/main" id="{EFC9A794-27E0-49D4-B6E2-53FEE1BA8761}"/>
              </a:ext>
            </a:extLst>
          </p:cNvPr>
          <p:cNvSpPr>
            <a:spLocks noChangeShapeType="1"/>
          </p:cNvSpPr>
          <p:nvPr/>
        </p:nvSpPr>
        <p:spPr bwMode="auto">
          <a:xfrm>
            <a:off x="7258349" y="2262188"/>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3" name="Line 27">
            <a:extLst>
              <a:ext uri="{FF2B5EF4-FFF2-40B4-BE49-F238E27FC236}">
                <a16:creationId xmlns:a16="http://schemas.microsoft.com/office/drawing/2014/main" id="{C8419F96-BFE8-4200-9D2D-E5BC4F2C5765}"/>
              </a:ext>
            </a:extLst>
          </p:cNvPr>
          <p:cNvSpPr>
            <a:spLocks noChangeShapeType="1"/>
          </p:cNvSpPr>
          <p:nvPr/>
        </p:nvSpPr>
        <p:spPr bwMode="auto">
          <a:xfrm>
            <a:off x="6618387" y="271611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4" name="Line 28">
            <a:extLst>
              <a:ext uri="{FF2B5EF4-FFF2-40B4-BE49-F238E27FC236}">
                <a16:creationId xmlns:a16="http://schemas.microsoft.com/office/drawing/2014/main" id="{65464C20-4664-4A00-9F47-4030A73215FE}"/>
              </a:ext>
            </a:extLst>
          </p:cNvPr>
          <p:cNvSpPr>
            <a:spLocks noChangeShapeType="1"/>
          </p:cNvSpPr>
          <p:nvPr/>
        </p:nvSpPr>
        <p:spPr bwMode="auto">
          <a:xfrm flipV="1">
            <a:off x="6618387" y="2262188"/>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5" name="Line 29">
            <a:extLst>
              <a:ext uri="{FF2B5EF4-FFF2-40B4-BE49-F238E27FC236}">
                <a16:creationId xmlns:a16="http://schemas.microsoft.com/office/drawing/2014/main" id="{F8B6926E-7E4A-4B61-9A6E-A4C28CCE2284}"/>
              </a:ext>
            </a:extLst>
          </p:cNvPr>
          <p:cNvSpPr>
            <a:spLocks noChangeShapeType="1"/>
          </p:cNvSpPr>
          <p:nvPr/>
        </p:nvSpPr>
        <p:spPr bwMode="auto">
          <a:xfrm flipV="1">
            <a:off x="7258348" y="1899047"/>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6" name="Line 30">
            <a:extLst>
              <a:ext uri="{FF2B5EF4-FFF2-40B4-BE49-F238E27FC236}">
                <a16:creationId xmlns:a16="http://schemas.microsoft.com/office/drawing/2014/main" id="{602F513D-91E2-42AD-94E4-D1C9032F9767}"/>
              </a:ext>
            </a:extLst>
          </p:cNvPr>
          <p:cNvSpPr>
            <a:spLocks noChangeShapeType="1"/>
          </p:cNvSpPr>
          <p:nvPr/>
        </p:nvSpPr>
        <p:spPr bwMode="auto">
          <a:xfrm flipV="1">
            <a:off x="7471172" y="1580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7" name="Line 31">
            <a:extLst>
              <a:ext uri="{FF2B5EF4-FFF2-40B4-BE49-F238E27FC236}">
                <a16:creationId xmlns:a16="http://schemas.microsoft.com/office/drawing/2014/main" id="{41743580-F1C2-41D1-86EC-28AFA9060A5C}"/>
              </a:ext>
            </a:extLst>
          </p:cNvPr>
          <p:cNvSpPr>
            <a:spLocks noChangeShapeType="1"/>
          </p:cNvSpPr>
          <p:nvPr/>
        </p:nvSpPr>
        <p:spPr bwMode="auto">
          <a:xfrm flipH="1" flipV="1">
            <a:off x="7683996" y="1580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8" name="Line 32">
            <a:extLst>
              <a:ext uri="{FF2B5EF4-FFF2-40B4-BE49-F238E27FC236}">
                <a16:creationId xmlns:a16="http://schemas.microsoft.com/office/drawing/2014/main" id="{25C7BCDE-9DF4-46CC-8221-72E1C233ADD2}"/>
              </a:ext>
            </a:extLst>
          </p:cNvPr>
          <p:cNvSpPr>
            <a:spLocks noChangeShapeType="1"/>
          </p:cNvSpPr>
          <p:nvPr/>
        </p:nvSpPr>
        <p:spPr bwMode="auto">
          <a:xfrm flipV="1">
            <a:off x="7898309" y="1580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29" name="Line 33">
            <a:extLst>
              <a:ext uri="{FF2B5EF4-FFF2-40B4-BE49-F238E27FC236}">
                <a16:creationId xmlns:a16="http://schemas.microsoft.com/office/drawing/2014/main" id="{4C61E6F8-6385-4AA6-83D8-9AA9BA960371}"/>
              </a:ext>
            </a:extLst>
          </p:cNvPr>
          <p:cNvSpPr>
            <a:spLocks noChangeShapeType="1"/>
          </p:cNvSpPr>
          <p:nvPr/>
        </p:nvSpPr>
        <p:spPr bwMode="auto">
          <a:xfrm flipH="1" flipV="1">
            <a:off x="8111133" y="1580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0" name="Line 34">
            <a:extLst>
              <a:ext uri="{FF2B5EF4-FFF2-40B4-BE49-F238E27FC236}">
                <a16:creationId xmlns:a16="http://schemas.microsoft.com/office/drawing/2014/main" id="{F4F9F945-A96A-452D-B4CE-B91463E3612A}"/>
              </a:ext>
            </a:extLst>
          </p:cNvPr>
          <p:cNvSpPr>
            <a:spLocks noChangeShapeType="1"/>
          </p:cNvSpPr>
          <p:nvPr/>
        </p:nvSpPr>
        <p:spPr bwMode="auto">
          <a:xfrm flipV="1">
            <a:off x="7471172" y="1715989"/>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1" name="Line 35">
            <a:extLst>
              <a:ext uri="{FF2B5EF4-FFF2-40B4-BE49-F238E27FC236}">
                <a16:creationId xmlns:a16="http://schemas.microsoft.com/office/drawing/2014/main" id="{A100E792-1302-4383-88C9-3E61E6534BA4}"/>
              </a:ext>
            </a:extLst>
          </p:cNvPr>
          <p:cNvSpPr>
            <a:spLocks noChangeShapeType="1"/>
          </p:cNvSpPr>
          <p:nvPr/>
        </p:nvSpPr>
        <p:spPr bwMode="auto">
          <a:xfrm flipH="1" flipV="1">
            <a:off x="7258348" y="1580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2" name="Line 36">
            <a:extLst>
              <a:ext uri="{FF2B5EF4-FFF2-40B4-BE49-F238E27FC236}">
                <a16:creationId xmlns:a16="http://schemas.microsoft.com/office/drawing/2014/main" id="{C941ADEE-F394-4931-9876-02C99B9FF868}"/>
              </a:ext>
            </a:extLst>
          </p:cNvPr>
          <p:cNvSpPr>
            <a:spLocks noChangeShapeType="1"/>
          </p:cNvSpPr>
          <p:nvPr/>
        </p:nvSpPr>
        <p:spPr bwMode="auto">
          <a:xfrm flipV="1">
            <a:off x="8325446" y="1580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3" name="Line 37">
            <a:extLst>
              <a:ext uri="{FF2B5EF4-FFF2-40B4-BE49-F238E27FC236}">
                <a16:creationId xmlns:a16="http://schemas.microsoft.com/office/drawing/2014/main" id="{7ADAC225-08F0-43DE-9B04-9F7308AD671F}"/>
              </a:ext>
            </a:extLst>
          </p:cNvPr>
          <p:cNvSpPr>
            <a:spLocks noChangeShapeType="1"/>
          </p:cNvSpPr>
          <p:nvPr/>
        </p:nvSpPr>
        <p:spPr bwMode="auto">
          <a:xfrm flipV="1">
            <a:off x="8313539" y="1715989"/>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4" name="Line 38">
            <a:extLst>
              <a:ext uri="{FF2B5EF4-FFF2-40B4-BE49-F238E27FC236}">
                <a16:creationId xmlns:a16="http://schemas.microsoft.com/office/drawing/2014/main" id="{7A59B2E7-ED31-47D2-8DCB-767735D19E29}"/>
              </a:ext>
            </a:extLst>
          </p:cNvPr>
          <p:cNvSpPr>
            <a:spLocks noChangeShapeType="1"/>
          </p:cNvSpPr>
          <p:nvPr/>
        </p:nvSpPr>
        <p:spPr bwMode="auto">
          <a:xfrm flipV="1">
            <a:off x="6063258" y="2619375"/>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5" name="Line 39">
            <a:extLst>
              <a:ext uri="{FF2B5EF4-FFF2-40B4-BE49-F238E27FC236}">
                <a16:creationId xmlns:a16="http://schemas.microsoft.com/office/drawing/2014/main" id="{BD0CF87A-E9B2-484C-B937-0808BCE21D99}"/>
              </a:ext>
            </a:extLst>
          </p:cNvPr>
          <p:cNvSpPr>
            <a:spLocks noChangeShapeType="1"/>
          </p:cNvSpPr>
          <p:nvPr/>
        </p:nvSpPr>
        <p:spPr bwMode="auto">
          <a:xfrm flipH="1" flipV="1">
            <a:off x="6670477" y="2592586"/>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6" name="Text Box 40">
            <a:extLst>
              <a:ext uri="{FF2B5EF4-FFF2-40B4-BE49-F238E27FC236}">
                <a16:creationId xmlns:a16="http://schemas.microsoft.com/office/drawing/2014/main" id="{77F193F8-1524-4654-AC72-7EDD33E807A6}"/>
              </a:ext>
            </a:extLst>
          </p:cNvPr>
          <p:cNvSpPr txBox="1">
            <a:spLocks noChangeArrowheads="1"/>
          </p:cNvSpPr>
          <p:nvPr/>
        </p:nvSpPr>
        <p:spPr bwMode="auto">
          <a:xfrm>
            <a:off x="8599289" y="1294805"/>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55337" name="Line 41">
            <a:extLst>
              <a:ext uri="{FF2B5EF4-FFF2-40B4-BE49-F238E27FC236}">
                <a16:creationId xmlns:a16="http://schemas.microsoft.com/office/drawing/2014/main" id="{D6973E5D-9EE1-498A-A589-6DF1FA7B6520}"/>
              </a:ext>
            </a:extLst>
          </p:cNvPr>
          <p:cNvSpPr>
            <a:spLocks noChangeShapeType="1"/>
          </p:cNvSpPr>
          <p:nvPr/>
        </p:nvSpPr>
        <p:spPr bwMode="auto">
          <a:xfrm flipV="1">
            <a:off x="2378274" y="283071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8" name="Line 42">
            <a:extLst>
              <a:ext uri="{FF2B5EF4-FFF2-40B4-BE49-F238E27FC236}">
                <a16:creationId xmlns:a16="http://schemas.microsoft.com/office/drawing/2014/main" id="{BD1CF763-9923-4E75-94B2-7ADFBBA97BDB}"/>
              </a:ext>
            </a:extLst>
          </p:cNvPr>
          <p:cNvSpPr>
            <a:spLocks noChangeShapeType="1"/>
          </p:cNvSpPr>
          <p:nvPr/>
        </p:nvSpPr>
        <p:spPr bwMode="auto">
          <a:xfrm flipH="1" flipV="1">
            <a:off x="2591098"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39" name="Line 43">
            <a:extLst>
              <a:ext uri="{FF2B5EF4-FFF2-40B4-BE49-F238E27FC236}">
                <a16:creationId xmlns:a16="http://schemas.microsoft.com/office/drawing/2014/main" id="{BD5F0B85-4FA5-4AD1-B4B9-74B8CB27F71E}"/>
              </a:ext>
            </a:extLst>
          </p:cNvPr>
          <p:cNvSpPr>
            <a:spLocks noChangeShapeType="1"/>
          </p:cNvSpPr>
          <p:nvPr/>
        </p:nvSpPr>
        <p:spPr bwMode="auto">
          <a:xfrm flipV="1">
            <a:off x="2805411" y="283071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0" name="Line 44">
            <a:extLst>
              <a:ext uri="{FF2B5EF4-FFF2-40B4-BE49-F238E27FC236}">
                <a16:creationId xmlns:a16="http://schemas.microsoft.com/office/drawing/2014/main" id="{FB40C165-69BE-4811-B645-4E2279F0CA23}"/>
              </a:ext>
            </a:extLst>
          </p:cNvPr>
          <p:cNvSpPr>
            <a:spLocks noChangeShapeType="1"/>
          </p:cNvSpPr>
          <p:nvPr/>
        </p:nvSpPr>
        <p:spPr bwMode="auto">
          <a:xfrm flipH="1" flipV="1">
            <a:off x="3018234"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1" name="Line 45">
            <a:extLst>
              <a:ext uri="{FF2B5EF4-FFF2-40B4-BE49-F238E27FC236}">
                <a16:creationId xmlns:a16="http://schemas.microsoft.com/office/drawing/2014/main" id="{5AF55B18-B4CF-457D-9404-4D462EA85E08}"/>
              </a:ext>
            </a:extLst>
          </p:cNvPr>
          <p:cNvSpPr>
            <a:spLocks noChangeShapeType="1"/>
          </p:cNvSpPr>
          <p:nvPr/>
        </p:nvSpPr>
        <p:spPr bwMode="auto">
          <a:xfrm flipH="1" flipV="1">
            <a:off x="2166938" y="2827735"/>
            <a:ext cx="212825"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2" name="Line 46">
            <a:extLst>
              <a:ext uri="{FF2B5EF4-FFF2-40B4-BE49-F238E27FC236}">
                <a16:creationId xmlns:a16="http://schemas.microsoft.com/office/drawing/2014/main" id="{17A941E9-81AF-476D-94F0-93680A4F6089}"/>
              </a:ext>
            </a:extLst>
          </p:cNvPr>
          <p:cNvSpPr>
            <a:spLocks noChangeShapeType="1"/>
          </p:cNvSpPr>
          <p:nvPr/>
        </p:nvSpPr>
        <p:spPr bwMode="auto">
          <a:xfrm flipV="1">
            <a:off x="3232547" y="283071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3" name="Line 47">
            <a:extLst>
              <a:ext uri="{FF2B5EF4-FFF2-40B4-BE49-F238E27FC236}">
                <a16:creationId xmlns:a16="http://schemas.microsoft.com/office/drawing/2014/main" id="{FD5649F6-A5D0-4B28-9E0D-BDB7AD2448B7}"/>
              </a:ext>
            </a:extLst>
          </p:cNvPr>
          <p:cNvSpPr>
            <a:spLocks noChangeShapeType="1"/>
          </p:cNvSpPr>
          <p:nvPr/>
        </p:nvSpPr>
        <p:spPr bwMode="auto">
          <a:xfrm flipV="1">
            <a:off x="3671590" y="283071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4" name="Line 48">
            <a:extLst>
              <a:ext uri="{FF2B5EF4-FFF2-40B4-BE49-F238E27FC236}">
                <a16:creationId xmlns:a16="http://schemas.microsoft.com/office/drawing/2014/main" id="{8CFE74F6-8183-4AFF-B520-5401DBB2E2C1}"/>
              </a:ext>
            </a:extLst>
          </p:cNvPr>
          <p:cNvSpPr>
            <a:spLocks noChangeShapeType="1"/>
          </p:cNvSpPr>
          <p:nvPr/>
        </p:nvSpPr>
        <p:spPr bwMode="auto">
          <a:xfrm flipH="1" flipV="1">
            <a:off x="3884414"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5" name="Line 49">
            <a:extLst>
              <a:ext uri="{FF2B5EF4-FFF2-40B4-BE49-F238E27FC236}">
                <a16:creationId xmlns:a16="http://schemas.microsoft.com/office/drawing/2014/main" id="{66D4313E-B422-4E40-AD80-88737F0E5C11}"/>
              </a:ext>
            </a:extLst>
          </p:cNvPr>
          <p:cNvSpPr>
            <a:spLocks noChangeShapeType="1"/>
          </p:cNvSpPr>
          <p:nvPr/>
        </p:nvSpPr>
        <p:spPr bwMode="auto">
          <a:xfrm flipV="1">
            <a:off x="4098727" y="283071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6" name="Line 50">
            <a:extLst>
              <a:ext uri="{FF2B5EF4-FFF2-40B4-BE49-F238E27FC236}">
                <a16:creationId xmlns:a16="http://schemas.microsoft.com/office/drawing/2014/main" id="{5274A463-5E8D-48C4-A9C8-CC29DEC8B332}"/>
              </a:ext>
            </a:extLst>
          </p:cNvPr>
          <p:cNvSpPr>
            <a:spLocks noChangeShapeType="1"/>
          </p:cNvSpPr>
          <p:nvPr/>
        </p:nvSpPr>
        <p:spPr bwMode="auto">
          <a:xfrm flipH="1" flipV="1">
            <a:off x="4311551" y="2830711"/>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7" name="Line 51">
            <a:extLst>
              <a:ext uri="{FF2B5EF4-FFF2-40B4-BE49-F238E27FC236}">
                <a16:creationId xmlns:a16="http://schemas.microsoft.com/office/drawing/2014/main" id="{D48E1264-4A76-4057-9B77-79451EA7DDE9}"/>
              </a:ext>
            </a:extLst>
          </p:cNvPr>
          <p:cNvSpPr>
            <a:spLocks noChangeShapeType="1"/>
          </p:cNvSpPr>
          <p:nvPr/>
        </p:nvSpPr>
        <p:spPr bwMode="auto">
          <a:xfrm flipH="1" flipV="1">
            <a:off x="3460254" y="2827735"/>
            <a:ext cx="212824"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8" name="Line 52">
            <a:extLst>
              <a:ext uri="{FF2B5EF4-FFF2-40B4-BE49-F238E27FC236}">
                <a16:creationId xmlns:a16="http://schemas.microsoft.com/office/drawing/2014/main" id="{A18BEB5B-F7C0-4556-AA77-DC85A08E1E0D}"/>
              </a:ext>
            </a:extLst>
          </p:cNvPr>
          <p:cNvSpPr>
            <a:spLocks noChangeShapeType="1"/>
          </p:cNvSpPr>
          <p:nvPr/>
        </p:nvSpPr>
        <p:spPr bwMode="auto">
          <a:xfrm flipV="1">
            <a:off x="4525864" y="283071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49" name="Line 53">
            <a:extLst>
              <a:ext uri="{FF2B5EF4-FFF2-40B4-BE49-F238E27FC236}">
                <a16:creationId xmlns:a16="http://schemas.microsoft.com/office/drawing/2014/main" id="{652E80C2-5DCF-4594-A4FA-AE7C085E0B8D}"/>
              </a:ext>
            </a:extLst>
          </p:cNvPr>
          <p:cNvSpPr>
            <a:spLocks noChangeShapeType="1"/>
          </p:cNvSpPr>
          <p:nvPr/>
        </p:nvSpPr>
        <p:spPr bwMode="auto">
          <a:xfrm flipV="1">
            <a:off x="4095750" y="2751833"/>
            <a:ext cx="212825"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0" name="Text Box 54">
            <a:extLst>
              <a:ext uri="{FF2B5EF4-FFF2-40B4-BE49-F238E27FC236}">
                <a16:creationId xmlns:a16="http://schemas.microsoft.com/office/drawing/2014/main" id="{6F7EFB16-21C7-406F-A409-A0B622037F27}"/>
              </a:ext>
            </a:extLst>
          </p:cNvPr>
          <p:cNvSpPr txBox="1">
            <a:spLocks noChangeArrowheads="1"/>
          </p:cNvSpPr>
          <p:nvPr/>
        </p:nvSpPr>
        <p:spPr bwMode="auto">
          <a:xfrm>
            <a:off x="4717852" y="2674442"/>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COOH</a:t>
            </a:r>
          </a:p>
        </p:txBody>
      </p:sp>
      <p:sp>
        <p:nvSpPr>
          <p:cNvPr id="55351" name="Line 55">
            <a:extLst>
              <a:ext uri="{FF2B5EF4-FFF2-40B4-BE49-F238E27FC236}">
                <a16:creationId xmlns:a16="http://schemas.microsoft.com/office/drawing/2014/main" id="{94896E7B-F365-44F4-BEEC-8422AF2C9A67}"/>
              </a:ext>
            </a:extLst>
          </p:cNvPr>
          <p:cNvSpPr>
            <a:spLocks noChangeShapeType="1"/>
          </p:cNvSpPr>
          <p:nvPr/>
        </p:nvSpPr>
        <p:spPr bwMode="auto">
          <a:xfrm flipV="1">
            <a:off x="7021711" y="5336977"/>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2" name="Line 56">
            <a:extLst>
              <a:ext uri="{FF2B5EF4-FFF2-40B4-BE49-F238E27FC236}">
                <a16:creationId xmlns:a16="http://schemas.microsoft.com/office/drawing/2014/main" id="{77C772B9-A4F6-4719-B0D4-0730BDF0281E}"/>
              </a:ext>
            </a:extLst>
          </p:cNvPr>
          <p:cNvSpPr>
            <a:spLocks noChangeShapeType="1"/>
          </p:cNvSpPr>
          <p:nvPr/>
        </p:nvSpPr>
        <p:spPr bwMode="auto">
          <a:xfrm flipH="1" flipV="1">
            <a:off x="7234535"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3" name="Line 57">
            <a:extLst>
              <a:ext uri="{FF2B5EF4-FFF2-40B4-BE49-F238E27FC236}">
                <a16:creationId xmlns:a16="http://schemas.microsoft.com/office/drawing/2014/main" id="{9D5CCF18-04CC-43F5-9F58-627DC0342CCB}"/>
              </a:ext>
            </a:extLst>
          </p:cNvPr>
          <p:cNvSpPr>
            <a:spLocks noChangeShapeType="1"/>
          </p:cNvSpPr>
          <p:nvPr/>
        </p:nvSpPr>
        <p:spPr bwMode="auto">
          <a:xfrm flipV="1">
            <a:off x="7448848" y="5336977"/>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4" name="Line 58">
            <a:extLst>
              <a:ext uri="{FF2B5EF4-FFF2-40B4-BE49-F238E27FC236}">
                <a16:creationId xmlns:a16="http://schemas.microsoft.com/office/drawing/2014/main" id="{D7CE2C38-79FF-4D4B-959B-9E08ED3DE66A}"/>
              </a:ext>
            </a:extLst>
          </p:cNvPr>
          <p:cNvSpPr>
            <a:spLocks noChangeShapeType="1"/>
          </p:cNvSpPr>
          <p:nvPr/>
        </p:nvSpPr>
        <p:spPr bwMode="auto">
          <a:xfrm flipH="1" flipV="1">
            <a:off x="7661672"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5" name="Line 59">
            <a:extLst>
              <a:ext uri="{FF2B5EF4-FFF2-40B4-BE49-F238E27FC236}">
                <a16:creationId xmlns:a16="http://schemas.microsoft.com/office/drawing/2014/main" id="{55740E25-CD78-486E-BF23-87E51D8794C4}"/>
              </a:ext>
            </a:extLst>
          </p:cNvPr>
          <p:cNvSpPr>
            <a:spLocks noChangeShapeType="1"/>
          </p:cNvSpPr>
          <p:nvPr/>
        </p:nvSpPr>
        <p:spPr bwMode="auto">
          <a:xfrm flipH="1" flipV="1">
            <a:off x="6810375" y="5334001"/>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6" name="Line 60">
            <a:extLst>
              <a:ext uri="{FF2B5EF4-FFF2-40B4-BE49-F238E27FC236}">
                <a16:creationId xmlns:a16="http://schemas.microsoft.com/office/drawing/2014/main" id="{8EB67C18-C379-40BA-9547-E4DD2A40E192}"/>
              </a:ext>
            </a:extLst>
          </p:cNvPr>
          <p:cNvSpPr>
            <a:spLocks noChangeShapeType="1"/>
          </p:cNvSpPr>
          <p:nvPr/>
        </p:nvSpPr>
        <p:spPr bwMode="auto">
          <a:xfrm flipV="1">
            <a:off x="7875985" y="5336977"/>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7" name="Line 61">
            <a:extLst>
              <a:ext uri="{FF2B5EF4-FFF2-40B4-BE49-F238E27FC236}">
                <a16:creationId xmlns:a16="http://schemas.microsoft.com/office/drawing/2014/main" id="{366F18EC-F1F2-47B1-AB24-3ED7EBD515A5}"/>
              </a:ext>
            </a:extLst>
          </p:cNvPr>
          <p:cNvSpPr>
            <a:spLocks noChangeShapeType="1"/>
          </p:cNvSpPr>
          <p:nvPr/>
        </p:nvSpPr>
        <p:spPr bwMode="auto">
          <a:xfrm flipV="1">
            <a:off x="8315028" y="5336977"/>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8" name="Line 62">
            <a:extLst>
              <a:ext uri="{FF2B5EF4-FFF2-40B4-BE49-F238E27FC236}">
                <a16:creationId xmlns:a16="http://schemas.microsoft.com/office/drawing/2014/main" id="{1F949CC4-4A02-40AD-9A43-FB1CFBED1231}"/>
              </a:ext>
            </a:extLst>
          </p:cNvPr>
          <p:cNvSpPr>
            <a:spLocks noChangeShapeType="1"/>
          </p:cNvSpPr>
          <p:nvPr/>
        </p:nvSpPr>
        <p:spPr bwMode="auto">
          <a:xfrm flipH="1" flipV="1">
            <a:off x="8527851"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59" name="Line 63">
            <a:extLst>
              <a:ext uri="{FF2B5EF4-FFF2-40B4-BE49-F238E27FC236}">
                <a16:creationId xmlns:a16="http://schemas.microsoft.com/office/drawing/2014/main" id="{A35D4595-6938-47E2-B226-C1ADB1201386}"/>
              </a:ext>
            </a:extLst>
          </p:cNvPr>
          <p:cNvSpPr>
            <a:spLocks noChangeShapeType="1"/>
          </p:cNvSpPr>
          <p:nvPr/>
        </p:nvSpPr>
        <p:spPr bwMode="auto">
          <a:xfrm flipV="1">
            <a:off x="8742164" y="5336977"/>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0" name="Line 64">
            <a:extLst>
              <a:ext uri="{FF2B5EF4-FFF2-40B4-BE49-F238E27FC236}">
                <a16:creationId xmlns:a16="http://schemas.microsoft.com/office/drawing/2014/main" id="{DB5F1023-BBEA-4ACC-AA60-A587A4E4DC55}"/>
              </a:ext>
            </a:extLst>
          </p:cNvPr>
          <p:cNvSpPr>
            <a:spLocks noChangeShapeType="1"/>
          </p:cNvSpPr>
          <p:nvPr/>
        </p:nvSpPr>
        <p:spPr bwMode="auto">
          <a:xfrm flipH="1" flipV="1">
            <a:off x="8954989" y="5336977"/>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1" name="Line 65">
            <a:extLst>
              <a:ext uri="{FF2B5EF4-FFF2-40B4-BE49-F238E27FC236}">
                <a16:creationId xmlns:a16="http://schemas.microsoft.com/office/drawing/2014/main" id="{C60EA0E4-5696-438F-9FDF-EEDB7D3A2976}"/>
              </a:ext>
            </a:extLst>
          </p:cNvPr>
          <p:cNvSpPr>
            <a:spLocks noChangeShapeType="1"/>
          </p:cNvSpPr>
          <p:nvPr/>
        </p:nvSpPr>
        <p:spPr bwMode="auto">
          <a:xfrm flipH="1" flipV="1">
            <a:off x="8103692" y="5334001"/>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2" name="Line 66">
            <a:extLst>
              <a:ext uri="{FF2B5EF4-FFF2-40B4-BE49-F238E27FC236}">
                <a16:creationId xmlns:a16="http://schemas.microsoft.com/office/drawing/2014/main" id="{2E84108A-802F-47FF-BBCF-69D157704759}"/>
              </a:ext>
            </a:extLst>
          </p:cNvPr>
          <p:cNvSpPr>
            <a:spLocks noChangeShapeType="1"/>
          </p:cNvSpPr>
          <p:nvPr/>
        </p:nvSpPr>
        <p:spPr bwMode="auto">
          <a:xfrm flipV="1">
            <a:off x="9169301" y="5336977"/>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3" name="Line 67">
            <a:extLst>
              <a:ext uri="{FF2B5EF4-FFF2-40B4-BE49-F238E27FC236}">
                <a16:creationId xmlns:a16="http://schemas.microsoft.com/office/drawing/2014/main" id="{134D71EF-5D81-4BF7-80A3-8FBB36F4C6EE}"/>
              </a:ext>
            </a:extLst>
          </p:cNvPr>
          <p:cNvSpPr>
            <a:spLocks noChangeShapeType="1"/>
          </p:cNvSpPr>
          <p:nvPr/>
        </p:nvSpPr>
        <p:spPr bwMode="auto">
          <a:xfrm flipV="1">
            <a:off x="8739188" y="5258099"/>
            <a:ext cx="212825"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4" name="Text Box 68">
            <a:extLst>
              <a:ext uri="{FF2B5EF4-FFF2-40B4-BE49-F238E27FC236}">
                <a16:creationId xmlns:a16="http://schemas.microsoft.com/office/drawing/2014/main" id="{278A284B-8325-4534-91ED-E5B2F8922316}"/>
              </a:ext>
            </a:extLst>
          </p:cNvPr>
          <p:cNvSpPr txBox="1">
            <a:spLocks noChangeArrowheads="1"/>
          </p:cNvSpPr>
          <p:nvPr/>
        </p:nvSpPr>
        <p:spPr bwMode="auto">
          <a:xfrm>
            <a:off x="9361289" y="5182195"/>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365" name="Line 69">
            <a:extLst>
              <a:ext uri="{FF2B5EF4-FFF2-40B4-BE49-F238E27FC236}">
                <a16:creationId xmlns:a16="http://schemas.microsoft.com/office/drawing/2014/main" id="{809AC520-5732-446F-B216-7B6DBC7F899E}"/>
              </a:ext>
            </a:extLst>
          </p:cNvPr>
          <p:cNvSpPr>
            <a:spLocks noChangeShapeType="1"/>
          </p:cNvSpPr>
          <p:nvPr/>
        </p:nvSpPr>
        <p:spPr bwMode="auto">
          <a:xfrm flipV="1">
            <a:off x="7021711"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6" name="Line 70">
            <a:extLst>
              <a:ext uri="{FF2B5EF4-FFF2-40B4-BE49-F238E27FC236}">
                <a16:creationId xmlns:a16="http://schemas.microsoft.com/office/drawing/2014/main" id="{4D31AEA6-67C2-4D92-9FE3-5013D0480F34}"/>
              </a:ext>
            </a:extLst>
          </p:cNvPr>
          <p:cNvSpPr>
            <a:spLocks noChangeShapeType="1"/>
          </p:cNvSpPr>
          <p:nvPr/>
        </p:nvSpPr>
        <p:spPr bwMode="auto">
          <a:xfrm flipH="1" flipV="1">
            <a:off x="7234535"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7" name="Line 71">
            <a:extLst>
              <a:ext uri="{FF2B5EF4-FFF2-40B4-BE49-F238E27FC236}">
                <a16:creationId xmlns:a16="http://schemas.microsoft.com/office/drawing/2014/main" id="{E185AC7C-D31C-4F0D-B940-16FE6E631BD2}"/>
              </a:ext>
            </a:extLst>
          </p:cNvPr>
          <p:cNvSpPr>
            <a:spLocks noChangeShapeType="1"/>
          </p:cNvSpPr>
          <p:nvPr/>
        </p:nvSpPr>
        <p:spPr bwMode="auto">
          <a:xfrm flipV="1">
            <a:off x="744884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8" name="Line 72">
            <a:extLst>
              <a:ext uri="{FF2B5EF4-FFF2-40B4-BE49-F238E27FC236}">
                <a16:creationId xmlns:a16="http://schemas.microsoft.com/office/drawing/2014/main" id="{E3898872-BDC2-49FA-A2D3-6788D9C18294}"/>
              </a:ext>
            </a:extLst>
          </p:cNvPr>
          <p:cNvSpPr>
            <a:spLocks noChangeShapeType="1"/>
          </p:cNvSpPr>
          <p:nvPr/>
        </p:nvSpPr>
        <p:spPr bwMode="auto">
          <a:xfrm flipH="1" flipV="1">
            <a:off x="7661672"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69" name="Line 73">
            <a:extLst>
              <a:ext uri="{FF2B5EF4-FFF2-40B4-BE49-F238E27FC236}">
                <a16:creationId xmlns:a16="http://schemas.microsoft.com/office/drawing/2014/main" id="{D3B8999A-DAE7-4285-9387-B55826E2D134}"/>
              </a:ext>
            </a:extLst>
          </p:cNvPr>
          <p:cNvSpPr>
            <a:spLocks noChangeShapeType="1"/>
          </p:cNvSpPr>
          <p:nvPr/>
        </p:nvSpPr>
        <p:spPr bwMode="auto">
          <a:xfrm flipH="1" flipV="1">
            <a:off x="6810375" y="5790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0" name="Line 74">
            <a:extLst>
              <a:ext uri="{FF2B5EF4-FFF2-40B4-BE49-F238E27FC236}">
                <a16:creationId xmlns:a16="http://schemas.microsoft.com/office/drawing/2014/main" id="{FF96421A-4C72-4376-BFCA-F1C11DE92EB8}"/>
              </a:ext>
            </a:extLst>
          </p:cNvPr>
          <p:cNvSpPr>
            <a:spLocks noChangeShapeType="1"/>
          </p:cNvSpPr>
          <p:nvPr/>
        </p:nvSpPr>
        <p:spPr bwMode="auto">
          <a:xfrm flipV="1">
            <a:off x="7875985"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1" name="Line 75">
            <a:extLst>
              <a:ext uri="{FF2B5EF4-FFF2-40B4-BE49-F238E27FC236}">
                <a16:creationId xmlns:a16="http://schemas.microsoft.com/office/drawing/2014/main" id="{ED694026-F42A-44F2-A775-10C1A8559686}"/>
              </a:ext>
            </a:extLst>
          </p:cNvPr>
          <p:cNvSpPr>
            <a:spLocks noChangeShapeType="1"/>
          </p:cNvSpPr>
          <p:nvPr/>
        </p:nvSpPr>
        <p:spPr bwMode="auto">
          <a:xfrm flipV="1">
            <a:off x="831502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2" name="Line 76">
            <a:extLst>
              <a:ext uri="{FF2B5EF4-FFF2-40B4-BE49-F238E27FC236}">
                <a16:creationId xmlns:a16="http://schemas.microsoft.com/office/drawing/2014/main" id="{21D9CFFC-DB0E-4CF7-9E6A-D6D77E1FFE67}"/>
              </a:ext>
            </a:extLst>
          </p:cNvPr>
          <p:cNvSpPr>
            <a:spLocks noChangeShapeType="1"/>
          </p:cNvSpPr>
          <p:nvPr/>
        </p:nvSpPr>
        <p:spPr bwMode="auto">
          <a:xfrm flipH="1" flipV="1">
            <a:off x="8527851"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3" name="Line 77">
            <a:extLst>
              <a:ext uri="{FF2B5EF4-FFF2-40B4-BE49-F238E27FC236}">
                <a16:creationId xmlns:a16="http://schemas.microsoft.com/office/drawing/2014/main" id="{3BF5ED55-1E5C-4ED2-A654-F4128B4A1FBD}"/>
              </a:ext>
            </a:extLst>
          </p:cNvPr>
          <p:cNvSpPr>
            <a:spLocks noChangeShapeType="1"/>
          </p:cNvSpPr>
          <p:nvPr/>
        </p:nvSpPr>
        <p:spPr bwMode="auto">
          <a:xfrm flipV="1">
            <a:off x="8742164"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4" name="Line 78">
            <a:extLst>
              <a:ext uri="{FF2B5EF4-FFF2-40B4-BE49-F238E27FC236}">
                <a16:creationId xmlns:a16="http://schemas.microsoft.com/office/drawing/2014/main" id="{80ACFB9F-AEC1-421A-9E5C-479F66376FA2}"/>
              </a:ext>
            </a:extLst>
          </p:cNvPr>
          <p:cNvSpPr>
            <a:spLocks noChangeShapeType="1"/>
          </p:cNvSpPr>
          <p:nvPr/>
        </p:nvSpPr>
        <p:spPr bwMode="auto">
          <a:xfrm flipH="1" flipV="1">
            <a:off x="8954989"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5" name="Line 79">
            <a:extLst>
              <a:ext uri="{FF2B5EF4-FFF2-40B4-BE49-F238E27FC236}">
                <a16:creationId xmlns:a16="http://schemas.microsoft.com/office/drawing/2014/main" id="{823BFFB9-A953-4B27-BB5A-2C0019FB1218}"/>
              </a:ext>
            </a:extLst>
          </p:cNvPr>
          <p:cNvSpPr>
            <a:spLocks noChangeShapeType="1"/>
          </p:cNvSpPr>
          <p:nvPr/>
        </p:nvSpPr>
        <p:spPr bwMode="auto">
          <a:xfrm flipH="1" flipV="1">
            <a:off x="8103692" y="5790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6" name="Line 80">
            <a:extLst>
              <a:ext uri="{FF2B5EF4-FFF2-40B4-BE49-F238E27FC236}">
                <a16:creationId xmlns:a16="http://schemas.microsoft.com/office/drawing/2014/main" id="{A0F58572-A2E8-4D40-85CA-5437C8F8C0AB}"/>
              </a:ext>
            </a:extLst>
          </p:cNvPr>
          <p:cNvSpPr>
            <a:spLocks noChangeShapeType="1"/>
          </p:cNvSpPr>
          <p:nvPr/>
        </p:nvSpPr>
        <p:spPr bwMode="auto">
          <a:xfrm flipV="1">
            <a:off x="9169301"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7" name="Line 81">
            <a:extLst>
              <a:ext uri="{FF2B5EF4-FFF2-40B4-BE49-F238E27FC236}">
                <a16:creationId xmlns:a16="http://schemas.microsoft.com/office/drawing/2014/main" id="{C8E1F12D-3123-42A7-8C79-4B42DBE00FDB}"/>
              </a:ext>
            </a:extLst>
          </p:cNvPr>
          <p:cNvSpPr>
            <a:spLocks noChangeShapeType="1"/>
          </p:cNvSpPr>
          <p:nvPr/>
        </p:nvSpPr>
        <p:spPr bwMode="auto">
          <a:xfrm flipV="1">
            <a:off x="8739188" y="5715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78" name="Text Box 82">
            <a:extLst>
              <a:ext uri="{FF2B5EF4-FFF2-40B4-BE49-F238E27FC236}">
                <a16:creationId xmlns:a16="http://schemas.microsoft.com/office/drawing/2014/main" id="{433B23FA-B835-41D9-BB8C-6094F477E39A}"/>
              </a:ext>
            </a:extLst>
          </p:cNvPr>
          <p:cNvSpPr txBox="1">
            <a:spLocks noChangeArrowheads="1"/>
          </p:cNvSpPr>
          <p:nvPr/>
        </p:nvSpPr>
        <p:spPr bwMode="auto">
          <a:xfrm>
            <a:off x="9361289" y="5639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379" name="Line 83">
            <a:extLst>
              <a:ext uri="{FF2B5EF4-FFF2-40B4-BE49-F238E27FC236}">
                <a16:creationId xmlns:a16="http://schemas.microsoft.com/office/drawing/2014/main" id="{4C59B7EF-383B-4E3B-AEFA-05A425C2FCCD}"/>
              </a:ext>
            </a:extLst>
          </p:cNvPr>
          <p:cNvSpPr>
            <a:spLocks noChangeShapeType="1"/>
          </p:cNvSpPr>
          <p:nvPr/>
        </p:nvSpPr>
        <p:spPr bwMode="auto">
          <a:xfrm flipH="1" flipV="1">
            <a:off x="8954989" y="6252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0" name="Line 84">
            <a:extLst>
              <a:ext uri="{FF2B5EF4-FFF2-40B4-BE49-F238E27FC236}">
                <a16:creationId xmlns:a16="http://schemas.microsoft.com/office/drawing/2014/main" id="{6C29819F-B50D-4C91-BEA4-88C85044F484}"/>
              </a:ext>
            </a:extLst>
          </p:cNvPr>
          <p:cNvSpPr>
            <a:spLocks noChangeShapeType="1"/>
          </p:cNvSpPr>
          <p:nvPr/>
        </p:nvSpPr>
        <p:spPr bwMode="auto">
          <a:xfrm flipV="1">
            <a:off x="9169301" y="6252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1" name="Text Box 85">
            <a:extLst>
              <a:ext uri="{FF2B5EF4-FFF2-40B4-BE49-F238E27FC236}">
                <a16:creationId xmlns:a16="http://schemas.microsoft.com/office/drawing/2014/main" id="{2F97B6F0-B322-416B-84B1-C213699BC20E}"/>
              </a:ext>
            </a:extLst>
          </p:cNvPr>
          <p:cNvSpPr txBox="1">
            <a:spLocks noChangeArrowheads="1"/>
          </p:cNvSpPr>
          <p:nvPr/>
        </p:nvSpPr>
        <p:spPr bwMode="auto">
          <a:xfrm>
            <a:off x="9303247" y="6096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OPOO</a:t>
            </a:r>
          </a:p>
        </p:txBody>
      </p:sp>
      <p:sp>
        <p:nvSpPr>
          <p:cNvPr id="55382" name="Line 86">
            <a:extLst>
              <a:ext uri="{FF2B5EF4-FFF2-40B4-BE49-F238E27FC236}">
                <a16:creationId xmlns:a16="http://schemas.microsoft.com/office/drawing/2014/main" id="{C666BE7D-D218-4484-B31C-01C374F3029F}"/>
              </a:ext>
            </a:extLst>
          </p:cNvPr>
          <p:cNvSpPr>
            <a:spLocks noChangeShapeType="1"/>
          </p:cNvSpPr>
          <p:nvPr/>
        </p:nvSpPr>
        <p:spPr bwMode="auto">
          <a:xfrm>
            <a:off x="9882188" y="525809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3" name="Text Box 87">
            <a:extLst>
              <a:ext uri="{FF2B5EF4-FFF2-40B4-BE49-F238E27FC236}">
                <a16:creationId xmlns:a16="http://schemas.microsoft.com/office/drawing/2014/main" id="{590BCA4F-22A5-4A99-9DC3-96D7EAA91933}"/>
              </a:ext>
            </a:extLst>
          </p:cNvPr>
          <p:cNvSpPr txBox="1">
            <a:spLocks noChangeArrowheads="1"/>
          </p:cNvSpPr>
          <p:nvPr/>
        </p:nvSpPr>
        <p:spPr bwMode="auto">
          <a:xfrm>
            <a:off x="8447484" y="6104930"/>
            <a:ext cx="304556"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N</a:t>
            </a:r>
            <a:endParaRPr lang="en-US" altLang="cs-CZ" sz="2250">
              <a:latin typeface="Univers" panose="020B0503020202020204" pitchFamily="34" charset="0"/>
            </a:endParaRPr>
          </a:p>
        </p:txBody>
      </p:sp>
      <p:sp>
        <p:nvSpPr>
          <p:cNvPr id="55384" name="Line 88">
            <a:extLst>
              <a:ext uri="{FF2B5EF4-FFF2-40B4-BE49-F238E27FC236}">
                <a16:creationId xmlns:a16="http://schemas.microsoft.com/office/drawing/2014/main" id="{CB16679B-C2D0-4D95-B9C8-5A5C44DB08C2}"/>
              </a:ext>
            </a:extLst>
          </p:cNvPr>
          <p:cNvSpPr>
            <a:spLocks noChangeShapeType="1"/>
          </p:cNvSpPr>
          <p:nvPr/>
        </p:nvSpPr>
        <p:spPr bwMode="auto">
          <a:xfrm flipV="1">
            <a:off x="8593336" y="5944195"/>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5" name="Line 89">
            <a:extLst>
              <a:ext uri="{FF2B5EF4-FFF2-40B4-BE49-F238E27FC236}">
                <a16:creationId xmlns:a16="http://schemas.microsoft.com/office/drawing/2014/main" id="{F6FAB256-C3A1-48BF-B045-1CFD5F574DA9}"/>
              </a:ext>
            </a:extLst>
          </p:cNvPr>
          <p:cNvSpPr>
            <a:spLocks noChangeShapeType="1"/>
          </p:cNvSpPr>
          <p:nvPr/>
        </p:nvSpPr>
        <p:spPr bwMode="auto">
          <a:xfrm flipV="1">
            <a:off x="8596313" y="6362403"/>
            <a:ext cx="8930" cy="266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6" name="Line 90">
            <a:extLst>
              <a:ext uri="{FF2B5EF4-FFF2-40B4-BE49-F238E27FC236}">
                <a16:creationId xmlns:a16="http://schemas.microsoft.com/office/drawing/2014/main" id="{F6A8D7E8-6EEF-45AB-9354-66CF4056D0EE}"/>
              </a:ext>
            </a:extLst>
          </p:cNvPr>
          <p:cNvSpPr>
            <a:spLocks noChangeShapeType="1"/>
          </p:cNvSpPr>
          <p:nvPr/>
        </p:nvSpPr>
        <p:spPr bwMode="auto">
          <a:xfrm flipV="1">
            <a:off x="8319492"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7" name="Line 91">
            <a:extLst>
              <a:ext uri="{FF2B5EF4-FFF2-40B4-BE49-F238E27FC236}">
                <a16:creationId xmlns:a16="http://schemas.microsoft.com/office/drawing/2014/main" id="{1E9AD862-6992-45A7-9C6C-90B28911B43A}"/>
              </a:ext>
            </a:extLst>
          </p:cNvPr>
          <p:cNvSpPr>
            <a:spLocks noChangeShapeType="1"/>
          </p:cNvSpPr>
          <p:nvPr/>
        </p:nvSpPr>
        <p:spPr bwMode="auto">
          <a:xfrm flipV="1">
            <a:off x="8810625"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88" name="Text Box 92">
            <a:extLst>
              <a:ext uri="{FF2B5EF4-FFF2-40B4-BE49-F238E27FC236}">
                <a16:creationId xmlns:a16="http://schemas.microsoft.com/office/drawing/2014/main" id="{5EEEB383-8287-4A73-9BF5-D3C2CE85E866}"/>
              </a:ext>
            </a:extLst>
          </p:cNvPr>
          <p:cNvSpPr txBox="1">
            <a:spLocks noChangeArrowheads="1"/>
          </p:cNvSpPr>
          <p:nvPr/>
        </p:nvSpPr>
        <p:spPr bwMode="auto">
          <a:xfrm>
            <a:off x="8009930" y="6020098"/>
            <a:ext cx="31738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a:t>
            </a:r>
          </a:p>
        </p:txBody>
      </p:sp>
      <p:sp>
        <p:nvSpPr>
          <p:cNvPr id="55389" name="Line 93">
            <a:extLst>
              <a:ext uri="{FF2B5EF4-FFF2-40B4-BE49-F238E27FC236}">
                <a16:creationId xmlns:a16="http://schemas.microsoft.com/office/drawing/2014/main" id="{61B73858-41DC-4450-852B-21D216C1620D}"/>
              </a:ext>
            </a:extLst>
          </p:cNvPr>
          <p:cNvSpPr>
            <a:spLocks noChangeShapeType="1"/>
          </p:cNvSpPr>
          <p:nvPr/>
        </p:nvSpPr>
        <p:spPr bwMode="auto">
          <a:xfrm flipH="1" flipV="1">
            <a:off x="6831211" y="355550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0" name="Line 94">
            <a:extLst>
              <a:ext uri="{FF2B5EF4-FFF2-40B4-BE49-F238E27FC236}">
                <a16:creationId xmlns:a16="http://schemas.microsoft.com/office/drawing/2014/main" id="{DC0904BF-1697-4FC6-8197-E72BE3CB2208}"/>
              </a:ext>
            </a:extLst>
          </p:cNvPr>
          <p:cNvSpPr>
            <a:spLocks noChangeShapeType="1"/>
          </p:cNvSpPr>
          <p:nvPr/>
        </p:nvSpPr>
        <p:spPr bwMode="auto">
          <a:xfrm flipV="1">
            <a:off x="7045524" y="355550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1" name="Line 95">
            <a:extLst>
              <a:ext uri="{FF2B5EF4-FFF2-40B4-BE49-F238E27FC236}">
                <a16:creationId xmlns:a16="http://schemas.microsoft.com/office/drawing/2014/main" id="{D34E96B4-2529-4ED8-A2AE-15813770069F}"/>
              </a:ext>
            </a:extLst>
          </p:cNvPr>
          <p:cNvSpPr>
            <a:spLocks noChangeShapeType="1"/>
          </p:cNvSpPr>
          <p:nvPr/>
        </p:nvSpPr>
        <p:spPr bwMode="auto">
          <a:xfrm flipV="1">
            <a:off x="6831211" y="319236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2" name="Line 96">
            <a:extLst>
              <a:ext uri="{FF2B5EF4-FFF2-40B4-BE49-F238E27FC236}">
                <a16:creationId xmlns:a16="http://schemas.microsoft.com/office/drawing/2014/main" id="{776C7629-6D34-44DF-BB0D-71F126F8B6FE}"/>
              </a:ext>
            </a:extLst>
          </p:cNvPr>
          <p:cNvSpPr>
            <a:spLocks noChangeShapeType="1"/>
          </p:cNvSpPr>
          <p:nvPr/>
        </p:nvSpPr>
        <p:spPr bwMode="auto">
          <a:xfrm flipH="1" flipV="1">
            <a:off x="7045524" y="3192364"/>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3" name="Line 97">
            <a:extLst>
              <a:ext uri="{FF2B5EF4-FFF2-40B4-BE49-F238E27FC236}">
                <a16:creationId xmlns:a16="http://schemas.microsoft.com/office/drawing/2014/main" id="{C4D270EE-DF25-476A-A8D5-FEB0F123408C}"/>
              </a:ext>
            </a:extLst>
          </p:cNvPr>
          <p:cNvSpPr>
            <a:spLocks noChangeShapeType="1"/>
          </p:cNvSpPr>
          <p:nvPr/>
        </p:nvSpPr>
        <p:spPr bwMode="auto">
          <a:xfrm>
            <a:off x="6831211" y="332779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4" name="Line 98">
            <a:extLst>
              <a:ext uri="{FF2B5EF4-FFF2-40B4-BE49-F238E27FC236}">
                <a16:creationId xmlns:a16="http://schemas.microsoft.com/office/drawing/2014/main" id="{AC194DC7-9004-4C2E-8B10-870A0BDEA591}"/>
              </a:ext>
            </a:extLst>
          </p:cNvPr>
          <p:cNvSpPr>
            <a:spLocks noChangeShapeType="1"/>
          </p:cNvSpPr>
          <p:nvPr/>
        </p:nvSpPr>
        <p:spPr bwMode="auto">
          <a:xfrm>
            <a:off x="7258348" y="332779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5" name="Line 99">
            <a:extLst>
              <a:ext uri="{FF2B5EF4-FFF2-40B4-BE49-F238E27FC236}">
                <a16:creationId xmlns:a16="http://schemas.microsoft.com/office/drawing/2014/main" id="{44E6E603-1718-4483-B8D2-1EDC2DBE5452}"/>
              </a:ext>
            </a:extLst>
          </p:cNvPr>
          <p:cNvSpPr>
            <a:spLocks noChangeShapeType="1"/>
          </p:cNvSpPr>
          <p:nvPr/>
        </p:nvSpPr>
        <p:spPr bwMode="auto">
          <a:xfrm flipH="1" flipV="1">
            <a:off x="6618387" y="3918645"/>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6" name="Line 100">
            <a:extLst>
              <a:ext uri="{FF2B5EF4-FFF2-40B4-BE49-F238E27FC236}">
                <a16:creationId xmlns:a16="http://schemas.microsoft.com/office/drawing/2014/main" id="{78031946-127E-4EA5-BC03-849DEEA4A59A}"/>
              </a:ext>
            </a:extLst>
          </p:cNvPr>
          <p:cNvSpPr>
            <a:spLocks noChangeShapeType="1"/>
          </p:cNvSpPr>
          <p:nvPr/>
        </p:nvSpPr>
        <p:spPr bwMode="auto">
          <a:xfrm flipV="1">
            <a:off x="6831211" y="3918645"/>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7" name="Line 101">
            <a:extLst>
              <a:ext uri="{FF2B5EF4-FFF2-40B4-BE49-F238E27FC236}">
                <a16:creationId xmlns:a16="http://schemas.microsoft.com/office/drawing/2014/main" id="{FBE4EFDB-E5F0-4381-96D1-64A8A4C01AD8}"/>
              </a:ext>
            </a:extLst>
          </p:cNvPr>
          <p:cNvSpPr>
            <a:spLocks noChangeShapeType="1"/>
          </p:cNvSpPr>
          <p:nvPr/>
        </p:nvSpPr>
        <p:spPr bwMode="auto">
          <a:xfrm flipV="1">
            <a:off x="6618387" y="3555504"/>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8" name="Line 102">
            <a:extLst>
              <a:ext uri="{FF2B5EF4-FFF2-40B4-BE49-F238E27FC236}">
                <a16:creationId xmlns:a16="http://schemas.microsoft.com/office/drawing/2014/main" id="{3FEDB388-04F3-4FBD-8A58-8437772D521A}"/>
              </a:ext>
            </a:extLst>
          </p:cNvPr>
          <p:cNvSpPr>
            <a:spLocks noChangeShapeType="1"/>
          </p:cNvSpPr>
          <p:nvPr/>
        </p:nvSpPr>
        <p:spPr bwMode="auto">
          <a:xfrm flipH="1" flipV="1">
            <a:off x="6831211" y="355550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399" name="Line 103">
            <a:extLst>
              <a:ext uri="{FF2B5EF4-FFF2-40B4-BE49-F238E27FC236}">
                <a16:creationId xmlns:a16="http://schemas.microsoft.com/office/drawing/2014/main" id="{FE60A942-ABDE-4424-93D0-A7F62A31401B}"/>
              </a:ext>
            </a:extLst>
          </p:cNvPr>
          <p:cNvSpPr>
            <a:spLocks noChangeShapeType="1"/>
          </p:cNvSpPr>
          <p:nvPr/>
        </p:nvSpPr>
        <p:spPr bwMode="auto">
          <a:xfrm>
            <a:off x="6618387"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0" name="Line 104">
            <a:extLst>
              <a:ext uri="{FF2B5EF4-FFF2-40B4-BE49-F238E27FC236}">
                <a16:creationId xmlns:a16="http://schemas.microsoft.com/office/drawing/2014/main" id="{F2E5694D-DF1C-43EB-B703-19D2413A8FE7}"/>
              </a:ext>
            </a:extLst>
          </p:cNvPr>
          <p:cNvSpPr>
            <a:spLocks noChangeShapeType="1"/>
          </p:cNvSpPr>
          <p:nvPr/>
        </p:nvSpPr>
        <p:spPr bwMode="auto">
          <a:xfrm>
            <a:off x="7045523"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1" name="Line 105">
            <a:extLst>
              <a:ext uri="{FF2B5EF4-FFF2-40B4-BE49-F238E27FC236}">
                <a16:creationId xmlns:a16="http://schemas.microsoft.com/office/drawing/2014/main" id="{9C1366C4-C99D-4901-967C-03B068CF4121}"/>
              </a:ext>
            </a:extLst>
          </p:cNvPr>
          <p:cNvSpPr>
            <a:spLocks noChangeShapeType="1"/>
          </p:cNvSpPr>
          <p:nvPr/>
        </p:nvSpPr>
        <p:spPr bwMode="auto">
          <a:xfrm flipH="1" flipV="1">
            <a:off x="6191250" y="3918645"/>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2" name="Line 106">
            <a:extLst>
              <a:ext uri="{FF2B5EF4-FFF2-40B4-BE49-F238E27FC236}">
                <a16:creationId xmlns:a16="http://schemas.microsoft.com/office/drawing/2014/main" id="{A83A06BC-A340-43AE-994C-650145148CB6}"/>
              </a:ext>
            </a:extLst>
          </p:cNvPr>
          <p:cNvSpPr>
            <a:spLocks noChangeShapeType="1"/>
          </p:cNvSpPr>
          <p:nvPr/>
        </p:nvSpPr>
        <p:spPr bwMode="auto">
          <a:xfrm flipV="1">
            <a:off x="6405563" y="3918645"/>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3" name="Line 107">
            <a:extLst>
              <a:ext uri="{FF2B5EF4-FFF2-40B4-BE49-F238E27FC236}">
                <a16:creationId xmlns:a16="http://schemas.microsoft.com/office/drawing/2014/main" id="{F3DF3C00-834D-40C7-9F07-7690F2042F94}"/>
              </a:ext>
            </a:extLst>
          </p:cNvPr>
          <p:cNvSpPr>
            <a:spLocks noChangeShapeType="1"/>
          </p:cNvSpPr>
          <p:nvPr/>
        </p:nvSpPr>
        <p:spPr bwMode="auto">
          <a:xfrm flipV="1">
            <a:off x="6191250" y="3555504"/>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4" name="Line 108">
            <a:extLst>
              <a:ext uri="{FF2B5EF4-FFF2-40B4-BE49-F238E27FC236}">
                <a16:creationId xmlns:a16="http://schemas.microsoft.com/office/drawing/2014/main" id="{E787BD8F-C82C-4124-AD91-7223A9E2BF43}"/>
              </a:ext>
            </a:extLst>
          </p:cNvPr>
          <p:cNvSpPr>
            <a:spLocks noChangeShapeType="1"/>
          </p:cNvSpPr>
          <p:nvPr/>
        </p:nvSpPr>
        <p:spPr bwMode="auto">
          <a:xfrm flipH="1" flipV="1">
            <a:off x="6383239" y="3555504"/>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5" name="Line 109">
            <a:extLst>
              <a:ext uri="{FF2B5EF4-FFF2-40B4-BE49-F238E27FC236}">
                <a16:creationId xmlns:a16="http://schemas.microsoft.com/office/drawing/2014/main" id="{34EB70E7-C62A-4C85-BA5C-924A190D0AD6}"/>
              </a:ext>
            </a:extLst>
          </p:cNvPr>
          <p:cNvSpPr>
            <a:spLocks noChangeShapeType="1"/>
          </p:cNvSpPr>
          <p:nvPr/>
        </p:nvSpPr>
        <p:spPr bwMode="auto">
          <a:xfrm>
            <a:off x="6191250"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6" name="Line 110">
            <a:extLst>
              <a:ext uri="{FF2B5EF4-FFF2-40B4-BE49-F238E27FC236}">
                <a16:creationId xmlns:a16="http://schemas.microsoft.com/office/drawing/2014/main" id="{B8162AB9-486E-4B5C-8F7D-16E6EFE6C7F3}"/>
              </a:ext>
            </a:extLst>
          </p:cNvPr>
          <p:cNvSpPr>
            <a:spLocks noChangeShapeType="1"/>
          </p:cNvSpPr>
          <p:nvPr/>
        </p:nvSpPr>
        <p:spPr bwMode="auto">
          <a:xfrm>
            <a:off x="6618387" y="3690937"/>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7" name="Line 111">
            <a:extLst>
              <a:ext uri="{FF2B5EF4-FFF2-40B4-BE49-F238E27FC236}">
                <a16:creationId xmlns:a16="http://schemas.microsoft.com/office/drawing/2014/main" id="{204E9FBF-6CB6-419D-BDB6-52EBDF3C09B4}"/>
              </a:ext>
            </a:extLst>
          </p:cNvPr>
          <p:cNvSpPr>
            <a:spLocks noChangeShapeType="1"/>
          </p:cNvSpPr>
          <p:nvPr/>
        </p:nvSpPr>
        <p:spPr bwMode="auto">
          <a:xfrm flipV="1">
            <a:off x="7258348" y="3192364"/>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8" name="Line 112">
            <a:extLst>
              <a:ext uri="{FF2B5EF4-FFF2-40B4-BE49-F238E27FC236}">
                <a16:creationId xmlns:a16="http://schemas.microsoft.com/office/drawing/2014/main" id="{B793E4F5-B99E-4744-8442-0FAFBFEC4FD7}"/>
              </a:ext>
            </a:extLst>
          </p:cNvPr>
          <p:cNvSpPr>
            <a:spLocks noChangeShapeType="1"/>
          </p:cNvSpPr>
          <p:nvPr/>
        </p:nvSpPr>
        <p:spPr bwMode="auto">
          <a:xfrm flipH="1" flipV="1">
            <a:off x="7471172" y="3192364"/>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09" name="Line 113">
            <a:extLst>
              <a:ext uri="{FF2B5EF4-FFF2-40B4-BE49-F238E27FC236}">
                <a16:creationId xmlns:a16="http://schemas.microsoft.com/office/drawing/2014/main" id="{7DC74E00-A9DD-42BF-92E2-C94E8915EDD8}"/>
              </a:ext>
            </a:extLst>
          </p:cNvPr>
          <p:cNvSpPr>
            <a:spLocks noChangeShapeType="1"/>
          </p:cNvSpPr>
          <p:nvPr/>
        </p:nvSpPr>
        <p:spPr bwMode="auto">
          <a:xfrm>
            <a:off x="7258348" y="3329286"/>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0" name="Line 114">
            <a:extLst>
              <a:ext uri="{FF2B5EF4-FFF2-40B4-BE49-F238E27FC236}">
                <a16:creationId xmlns:a16="http://schemas.microsoft.com/office/drawing/2014/main" id="{B61A1968-4134-4D84-9E58-3419BD855CDC}"/>
              </a:ext>
            </a:extLst>
          </p:cNvPr>
          <p:cNvSpPr>
            <a:spLocks noChangeShapeType="1"/>
          </p:cNvSpPr>
          <p:nvPr/>
        </p:nvSpPr>
        <p:spPr bwMode="auto">
          <a:xfrm>
            <a:off x="7683997" y="3329286"/>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1" name="Line 115">
            <a:extLst>
              <a:ext uri="{FF2B5EF4-FFF2-40B4-BE49-F238E27FC236}">
                <a16:creationId xmlns:a16="http://schemas.microsoft.com/office/drawing/2014/main" id="{7E453652-F68A-4F53-AAFA-925B2328DF4A}"/>
              </a:ext>
            </a:extLst>
          </p:cNvPr>
          <p:cNvSpPr>
            <a:spLocks noChangeShapeType="1"/>
          </p:cNvSpPr>
          <p:nvPr/>
        </p:nvSpPr>
        <p:spPr bwMode="auto">
          <a:xfrm>
            <a:off x="7258349" y="3555504"/>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2" name="Line 116">
            <a:extLst>
              <a:ext uri="{FF2B5EF4-FFF2-40B4-BE49-F238E27FC236}">
                <a16:creationId xmlns:a16="http://schemas.microsoft.com/office/drawing/2014/main" id="{7FD9033F-A64A-4BD9-9501-25D817063B12}"/>
              </a:ext>
            </a:extLst>
          </p:cNvPr>
          <p:cNvSpPr>
            <a:spLocks noChangeShapeType="1"/>
          </p:cNvSpPr>
          <p:nvPr/>
        </p:nvSpPr>
        <p:spPr bwMode="auto">
          <a:xfrm>
            <a:off x="6618387" y="400943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3" name="Line 117">
            <a:extLst>
              <a:ext uri="{FF2B5EF4-FFF2-40B4-BE49-F238E27FC236}">
                <a16:creationId xmlns:a16="http://schemas.microsoft.com/office/drawing/2014/main" id="{CBDF5BD1-CF88-4842-8EC6-9A0CBEF29323}"/>
              </a:ext>
            </a:extLst>
          </p:cNvPr>
          <p:cNvSpPr>
            <a:spLocks noChangeShapeType="1"/>
          </p:cNvSpPr>
          <p:nvPr/>
        </p:nvSpPr>
        <p:spPr bwMode="auto">
          <a:xfrm flipV="1">
            <a:off x="6618387" y="3555504"/>
            <a:ext cx="0"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4" name="Line 118">
            <a:extLst>
              <a:ext uri="{FF2B5EF4-FFF2-40B4-BE49-F238E27FC236}">
                <a16:creationId xmlns:a16="http://schemas.microsoft.com/office/drawing/2014/main" id="{F9E67076-424F-4457-92BF-B2920A9AA0CD}"/>
              </a:ext>
            </a:extLst>
          </p:cNvPr>
          <p:cNvSpPr>
            <a:spLocks noChangeShapeType="1"/>
          </p:cNvSpPr>
          <p:nvPr/>
        </p:nvSpPr>
        <p:spPr bwMode="auto">
          <a:xfrm flipV="1">
            <a:off x="7258348" y="3192364"/>
            <a:ext cx="0"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5" name="Line 119">
            <a:extLst>
              <a:ext uri="{FF2B5EF4-FFF2-40B4-BE49-F238E27FC236}">
                <a16:creationId xmlns:a16="http://schemas.microsoft.com/office/drawing/2014/main" id="{64B75D72-2210-454E-9F27-C653BF229C38}"/>
              </a:ext>
            </a:extLst>
          </p:cNvPr>
          <p:cNvSpPr>
            <a:spLocks noChangeShapeType="1"/>
          </p:cNvSpPr>
          <p:nvPr/>
        </p:nvSpPr>
        <p:spPr bwMode="auto">
          <a:xfrm flipV="1">
            <a:off x="7471172" y="2896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6" name="Line 120">
            <a:extLst>
              <a:ext uri="{FF2B5EF4-FFF2-40B4-BE49-F238E27FC236}">
                <a16:creationId xmlns:a16="http://schemas.microsoft.com/office/drawing/2014/main" id="{701522FC-A5BF-4C7C-8659-73D010409215}"/>
              </a:ext>
            </a:extLst>
          </p:cNvPr>
          <p:cNvSpPr>
            <a:spLocks noChangeShapeType="1"/>
          </p:cNvSpPr>
          <p:nvPr/>
        </p:nvSpPr>
        <p:spPr bwMode="auto">
          <a:xfrm flipH="1" flipV="1">
            <a:off x="7683996" y="289619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7" name="Line 121">
            <a:extLst>
              <a:ext uri="{FF2B5EF4-FFF2-40B4-BE49-F238E27FC236}">
                <a16:creationId xmlns:a16="http://schemas.microsoft.com/office/drawing/2014/main" id="{3364DDBE-1E63-47CF-BB93-177837F7A00F}"/>
              </a:ext>
            </a:extLst>
          </p:cNvPr>
          <p:cNvSpPr>
            <a:spLocks noChangeShapeType="1"/>
          </p:cNvSpPr>
          <p:nvPr/>
        </p:nvSpPr>
        <p:spPr bwMode="auto">
          <a:xfrm flipV="1">
            <a:off x="7898309" y="2896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8" name="Line 122">
            <a:extLst>
              <a:ext uri="{FF2B5EF4-FFF2-40B4-BE49-F238E27FC236}">
                <a16:creationId xmlns:a16="http://schemas.microsoft.com/office/drawing/2014/main" id="{4BA4961B-0938-4054-976A-9A52E5BE690B}"/>
              </a:ext>
            </a:extLst>
          </p:cNvPr>
          <p:cNvSpPr>
            <a:spLocks noChangeShapeType="1"/>
          </p:cNvSpPr>
          <p:nvPr/>
        </p:nvSpPr>
        <p:spPr bwMode="auto">
          <a:xfrm flipH="1" flipV="1">
            <a:off x="8111133" y="2896196"/>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19" name="Line 123">
            <a:extLst>
              <a:ext uri="{FF2B5EF4-FFF2-40B4-BE49-F238E27FC236}">
                <a16:creationId xmlns:a16="http://schemas.microsoft.com/office/drawing/2014/main" id="{E34F4EC0-4C37-478F-9D8A-CB72F080DDD6}"/>
              </a:ext>
            </a:extLst>
          </p:cNvPr>
          <p:cNvSpPr>
            <a:spLocks noChangeShapeType="1"/>
          </p:cNvSpPr>
          <p:nvPr/>
        </p:nvSpPr>
        <p:spPr bwMode="auto">
          <a:xfrm flipV="1">
            <a:off x="7471172" y="3030141"/>
            <a:ext cx="0" cy="1830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0" name="Line 124">
            <a:extLst>
              <a:ext uri="{FF2B5EF4-FFF2-40B4-BE49-F238E27FC236}">
                <a16:creationId xmlns:a16="http://schemas.microsoft.com/office/drawing/2014/main" id="{8B931EBF-2337-4669-B2EA-2F60B1DA88A9}"/>
              </a:ext>
            </a:extLst>
          </p:cNvPr>
          <p:cNvSpPr>
            <a:spLocks noChangeShapeType="1"/>
          </p:cNvSpPr>
          <p:nvPr/>
        </p:nvSpPr>
        <p:spPr bwMode="auto">
          <a:xfrm flipH="1" flipV="1">
            <a:off x="7258348" y="2896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1" name="Line 125">
            <a:extLst>
              <a:ext uri="{FF2B5EF4-FFF2-40B4-BE49-F238E27FC236}">
                <a16:creationId xmlns:a16="http://schemas.microsoft.com/office/drawing/2014/main" id="{175CFBE0-FAE2-4C38-B444-89057591F032}"/>
              </a:ext>
            </a:extLst>
          </p:cNvPr>
          <p:cNvSpPr>
            <a:spLocks noChangeShapeType="1"/>
          </p:cNvSpPr>
          <p:nvPr/>
        </p:nvSpPr>
        <p:spPr bwMode="auto">
          <a:xfrm flipV="1">
            <a:off x="8325446" y="2896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2" name="Line 126">
            <a:extLst>
              <a:ext uri="{FF2B5EF4-FFF2-40B4-BE49-F238E27FC236}">
                <a16:creationId xmlns:a16="http://schemas.microsoft.com/office/drawing/2014/main" id="{7EA05A95-9495-4ACB-930C-BDD8B0019C91}"/>
              </a:ext>
            </a:extLst>
          </p:cNvPr>
          <p:cNvSpPr>
            <a:spLocks noChangeShapeType="1"/>
          </p:cNvSpPr>
          <p:nvPr/>
        </p:nvSpPr>
        <p:spPr bwMode="auto">
          <a:xfrm flipV="1">
            <a:off x="6063258" y="3912692"/>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3" name="Line 127">
            <a:extLst>
              <a:ext uri="{FF2B5EF4-FFF2-40B4-BE49-F238E27FC236}">
                <a16:creationId xmlns:a16="http://schemas.microsoft.com/office/drawing/2014/main" id="{5D7852B7-19FE-456D-97E8-05CDCB3D791F}"/>
              </a:ext>
            </a:extLst>
          </p:cNvPr>
          <p:cNvSpPr>
            <a:spLocks noChangeShapeType="1"/>
          </p:cNvSpPr>
          <p:nvPr/>
        </p:nvSpPr>
        <p:spPr bwMode="auto">
          <a:xfrm flipH="1" flipV="1">
            <a:off x="6670477" y="3885903"/>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4" name="Text Box 128">
            <a:extLst>
              <a:ext uri="{FF2B5EF4-FFF2-40B4-BE49-F238E27FC236}">
                <a16:creationId xmlns:a16="http://schemas.microsoft.com/office/drawing/2014/main" id="{4E2B8954-1ABC-416F-8A4D-8DE5A8F7DE54}"/>
              </a:ext>
            </a:extLst>
          </p:cNvPr>
          <p:cNvSpPr txBox="1">
            <a:spLocks noChangeArrowheads="1"/>
          </p:cNvSpPr>
          <p:nvPr/>
        </p:nvSpPr>
        <p:spPr bwMode="auto">
          <a:xfrm>
            <a:off x="8653838" y="2591098"/>
            <a:ext cx="1459553" cy="77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b="1" dirty="0">
                <a:latin typeface="Calibri Light" panose="020F0302020204030204" pitchFamily="34" charset="0"/>
              </a:rPr>
              <a:t>Cholesterol</a:t>
            </a:r>
          </a:p>
          <a:p>
            <a:pPr algn="ctr" eaLnBrk="1" hangingPunct="1"/>
            <a:r>
              <a:rPr lang="en-US" altLang="cs-CZ" sz="2250" b="1" dirty="0">
                <a:latin typeface="Calibri Light" panose="020F0302020204030204" pitchFamily="34" charset="0"/>
              </a:rPr>
              <a:t>Ester</a:t>
            </a:r>
            <a:endParaRPr lang="en-US" altLang="cs-CZ" sz="2250" dirty="0">
              <a:latin typeface="Calibri Light" panose="020F0302020204030204" pitchFamily="34" charset="0"/>
            </a:endParaRPr>
          </a:p>
        </p:txBody>
      </p:sp>
      <p:sp>
        <p:nvSpPr>
          <p:cNvPr id="55425" name="Line 129">
            <a:extLst>
              <a:ext uri="{FF2B5EF4-FFF2-40B4-BE49-F238E27FC236}">
                <a16:creationId xmlns:a16="http://schemas.microsoft.com/office/drawing/2014/main" id="{82CD7F00-E853-45AE-8CC7-A78765036F75}"/>
              </a:ext>
            </a:extLst>
          </p:cNvPr>
          <p:cNvSpPr>
            <a:spLocks noChangeShapeType="1"/>
          </p:cNvSpPr>
          <p:nvPr/>
        </p:nvSpPr>
        <p:spPr bwMode="auto">
          <a:xfrm flipV="1">
            <a:off x="3284637" y="4048126"/>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6" name="Line 130">
            <a:extLst>
              <a:ext uri="{FF2B5EF4-FFF2-40B4-BE49-F238E27FC236}">
                <a16:creationId xmlns:a16="http://schemas.microsoft.com/office/drawing/2014/main" id="{A4FFC16D-5613-49F1-91B3-08165493ECDC}"/>
              </a:ext>
            </a:extLst>
          </p:cNvPr>
          <p:cNvSpPr>
            <a:spLocks noChangeShapeType="1"/>
          </p:cNvSpPr>
          <p:nvPr/>
        </p:nvSpPr>
        <p:spPr bwMode="auto">
          <a:xfrm flipH="1" flipV="1">
            <a:off x="3497461"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7" name="Line 131">
            <a:extLst>
              <a:ext uri="{FF2B5EF4-FFF2-40B4-BE49-F238E27FC236}">
                <a16:creationId xmlns:a16="http://schemas.microsoft.com/office/drawing/2014/main" id="{25BDEE4F-043B-4B84-9D38-1CCBBEA2A333}"/>
              </a:ext>
            </a:extLst>
          </p:cNvPr>
          <p:cNvSpPr>
            <a:spLocks noChangeShapeType="1"/>
          </p:cNvSpPr>
          <p:nvPr/>
        </p:nvSpPr>
        <p:spPr bwMode="auto">
          <a:xfrm flipV="1">
            <a:off x="3711774" y="4048126"/>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8" name="Line 132">
            <a:extLst>
              <a:ext uri="{FF2B5EF4-FFF2-40B4-BE49-F238E27FC236}">
                <a16:creationId xmlns:a16="http://schemas.microsoft.com/office/drawing/2014/main" id="{6BD162F7-850B-4878-BF16-E7AB5DEBE72B}"/>
              </a:ext>
            </a:extLst>
          </p:cNvPr>
          <p:cNvSpPr>
            <a:spLocks noChangeShapeType="1"/>
          </p:cNvSpPr>
          <p:nvPr/>
        </p:nvSpPr>
        <p:spPr bwMode="auto">
          <a:xfrm flipH="1" flipV="1">
            <a:off x="3924598"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29" name="Line 133">
            <a:extLst>
              <a:ext uri="{FF2B5EF4-FFF2-40B4-BE49-F238E27FC236}">
                <a16:creationId xmlns:a16="http://schemas.microsoft.com/office/drawing/2014/main" id="{AF4E08CD-99A6-451C-84EA-FD4B6AB44ECF}"/>
              </a:ext>
            </a:extLst>
          </p:cNvPr>
          <p:cNvSpPr>
            <a:spLocks noChangeShapeType="1"/>
          </p:cNvSpPr>
          <p:nvPr/>
        </p:nvSpPr>
        <p:spPr bwMode="auto">
          <a:xfrm flipH="1" flipV="1">
            <a:off x="3073301" y="4045149"/>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0" name="Line 134">
            <a:extLst>
              <a:ext uri="{FF2B5EF4-FFF2-40B4-BE49-F238E27FC236}">
                <a16:creationId xmlns:a16="http://schemas.microsoft.com/office/drawing/2014/main" id="{3199ACCF-4C0F-4319-8187-81F8CA7C406C}"/>
              </a:ext>
            </a:extLst>
          </p:cNvPr>
          <p:cNvSpPr>
            <a:spLocks noChangeShapeType="1"/>
          </p:cNvSpPr>
          <p:nvPr/>
        </p:nvSpPr>
        <p:spPr bwMode="auto">
          <a:xfrm flipV="1">
            <a:off x="4138911" y="4048126"/>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1" name="Line 135">
            <a:extLst>
              <a:ext uri="{FF2B5EF4-FFF2-40B4-BE49-F238E27FC236}">
                <a16:creationId xmlns:a16="http://schemas.microsoft.com/office/drawing/2014/main" id="{A2D60F40-5985-4E42-9B8A-4BE27A143F48}"/>
              </a:ext>
            </a:extLst>
          </p:cNvPr>
          <p:cNvSpPr>
            <a:spLocks noChangeShapeType="1"/>
          </p:cNvSpPr>
          <p:nvPr/>
        </p:nvSpPr>
        <p:spPr bwMode="auto">
          <a:xfrm flipV="1">
            <a:off x="4577953" y="4048126"/>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2" name="Line 136">
            <a:extLst>
              <a:ext uri="{FF2B5EF4-FFF2-40B4-BE49-F238E27FC236}">
                <a16:creationId xmlns:a16="http://schemas.microsoft.com/office/drawing/2014/main" id="{A47BF1CC-84B4-4E8D-B739-E3625BF4DA70}"/>
              </a:ext>
            </a:extLst>
          </p:cNvPr>
          <p:cNvSpPr>
            <a:spLocks noChangeShapeType="1"/>
          </p:cNvSpPr>
          <p:nvPr/>
        </p:nvSpPr>
        <p:spPr bwMode="auto">
          <a:xfrm flipH="1" flipV="1">
            <a:off x="4790778"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3" name="Line 137">
            <a:extLst>
              <a:ext uri="{FF2B5EF4-FFF2-40B4-BE49-F238E27FC236}">
                <a16:creationId xmlns:a16="http://schemas.microsoft.com/office/drawing/2014/main" id="{B6C2E8FD-DB13-49C3-8CA3-63C599EB635F}"/>
              </a:ext>
            </a:extLst>
          </p:cNvPr>
          <p:cNvSpPr>
            <a:spLocks noChangeShapeType="1"/>
          </p:cNvSpPr>
          <p:nvPr/>
        </p:nvSpPr>
        <p:spPr bwMode="auto">
          <a:xfrm flipV="1">
            <a:off x="5005090" y="4048126"/>
            <a:ext cx="212824"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4" name="Line 138">
            <a:extLst>
              <a:ext uri="{FF2B5EF4-FFF2-40B4-BE49-F238E27FC236}">
                <a16:creationId xmlns:a16="http://schemas.microsoft.com/office/drawing/2014/main" id="{AC9AB8CD-9D59-44BD-83B8-5E8E193E35B6}"/>
              </a:ext>
            </a:extLst>
          </p:cNvPr>
          <p:cNvSpPr>
            <a:spLocks noChangeShapeType="1"/>
          </p:cNvSpPr>
          <p:nvPr/>
        </p:nvSpPr>
        <p:spPr bwMode="auto">
          <a:xfrm flipH="1" flipV="1">
            <a:off x="5217914" y="4048126"/>
            <a:ext cx="214313"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5" name="Line 139">
            <a:extLst>
              <a:ext uri="{FF2B5EF4-FFF2-40B4-BE49-F238E27FC236}">
                <a16:creationId xmlns:a16="http://schemas.microsoft.com/office/drawing/2014/main" id="{6BCE4C9F-8131-47DD-8BA1-08C038D7AE25}"/>
              </a:ext>
            </a:extLst>
          </p:cNvPr>
          <p:cNvSpPr>
            <a:spLocks noChangeShapeType="1"/>
          </p:cNvSpPr>
          <p:nvPr/>
        </p:nvSpPr>
        <p:spPr bwMode="auto">
          <a:xfrm flipH="1" flipV="1">
            <a:off x="4366618" y="4045149"/>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6" name="Line 140">
            <a:extLst>
              <a:ext uri="{FF2B5EF4-FFF2-40B4-BE49-F238E27FC236}">
                <a16:creationId xmlns:a16="http://schemas.microsoft.com/office/drawing/2014/main" id="{948D2C31-B80E-4778-917A-5A9206E7CC67}"/>
              </a:ext>
            </a:extLst>
          </p:cNvPr>
          <p:cNvSpPr>
            <a:spLocks noChangeShapeType="1"/>
          </p:cNvSpPr>
          <p:nvPr/>
        </p:nvSpPr>
        <p:spPr bwMode="auto">
          <a:xfrm flipV="1">
            <a:off x="5432227" y="4048126"/>
            <a:ext cx="212825" cy="135434"/>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7" name="Line 141">
            <a:extLst>
              <a:ext uri="{FF2B5EF4-FFF2-40B4-BE49-F238E27FC236}">
                <a16:creationId xmlns:a16="http://schemas.microsoft.com/office/drawing/2014/main" id="{5332EFA8-F9CF-4E6A-9330-02441DDE07FB}"/>
              </a:ext>
            </a:extLst>
          </p:cNvPr>
          <p:cNvSpPr>
            <a:spLocks noChangeShapeType="1"/>
          </p:cNvSpPr>
          <p:nvPr/>
        </p:nvSpPr>
        <p:spPr bwMode="auto">
          <a:xfrm flipV="1">
            <a:off x="5002114" y="3969247"/>
            <a:ext cx="212824" cy="133945"/>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38" name="Text Box 142">
            <a:extLst>
              <a:ext uri="{FF2B5EF4-FFF2-40B4-BE49-F238E27FC236}">
                <a16:creationId xmlns:a16="http://schemas.microsoft.com/office/drawing/2014/main" id="{CF9B703A-7ACC-48FE-A969-3306E9249CDE}"/>
              </a:ext>
            </a:extLst>
          </p:cNvPr>
          <p:cNvSpPr txBox="1">
            <a:spLocks noChangeArrowheads="1"/>
          </p:cNvSpPr>
          <p:nvPr/>
        </p:nvSpPr>
        <p:spPr bwMode="auto">
          <a:xfrm>
            <a:off x="5624215" y="3891856"/>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439" name="Text Box 143">
            <a:extLst>
              <a:ext uri="{FF2B5EF4-FFF2-40B4-BE49-F238E27FC236}">
                <a16:creationId xmlns:a16="http://schemas.microsoft.com/office/drawing/2014/main" id="{25C47C43-D2D4-4A2A-B83D-0CF6E9EEC3E8}"/>
              </a:ext>
            </a:extLst>
          </p:cNvPr>
          <p:cNvSpPr txBox="1">
            <a:spLocks noChangeArrowheads="1"/>
          </p:cNvSpPr>
          <p:nvPr/>
        </p:nvSpPr>
        <p:spPr bwMode="auto">
          <a:xfrm>
            <a:off x="5860851" y="5182195"/>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440" name="Line 144">
            <a:extLst>
              <a:ext uri="{FF2B5EF4-FFF2-40B4-BE49-F238E27FC236}">
                <a16:creationId xmlns:a16="http://schemas.microsoft.com/office/drawing/2014/main" id="{FE07E6DA-B16D-42D2-BBAE-12423A9F0F1C}"/>
              </a:ext>
            </a:extLst>
          </p:cNvPr>
          <p:cNvSpPr>
            <a:spLocks noChangeShapeType="1"/>
          </p:cNvSpPr>
          <p:nvPr/>
        </p:nvSpPr>
        <p:spPr bwMode="auto">
          <a:xfrm flipV="1">
            <a:off x="3521274"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1" name="Line 145">
            <a:extLst>
              <a:ext uri="{FF2B5EF4-FFF2-40B4-BE49-F238E27FC236}">
                <a16:creationId xmlns:a16="http://schemas.microsoft.com/office/drawing/2014/main" id="{4849DCD6-4527-46B4-90BA-7639D4766435}"/>
              </a:ext>
            </a:extLst>
          </p:cNvPr>
          <p:cNvSpPr>
            <a:spLocks noChangeShapeType="1"/>
          </p:cNvSpPr>
          <p:nvPr/>
        </p:nvSpPr>
        <p:spPr bwMode="auto">
          <a:xfrm flipH="1" flipV="1">
            <a:off x="3734098"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2" name="Line 146">
            <a:extLst>
              <a:ext uri="{FF2B5EF4-FFF2-40B4-BE49-F238E27FC236}">
                <a16:creationId xmlns:a16="http://schemas.microsoft.com/office/drawing/2014/main" id="{70971C8F-9393-4AB3-9501-6B60422753FD}"/>
              </a:ext>
            </a:extLst>
          </p:cNvPr>
          <p:cNvSpPr>
            <a:spLocks noChangeShapeType="1"/>
          </p:cNvSpPr>
          <p:nvPr/>
        </p:nvSpPr>
        <p:spPr bwMode="auto">
          <a:xfrm flipV="1">
            <a:off x="3948411"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3" name="Line 147">
            <a:extLst>
              <a:ext uri="{FF2B5EF4-FFF2-40B4-BE49-F238E27FC236}">
                <a16:creationId xmlns:a16="http://schemas.microsoft.com/office/drawing/2014/main" id="{A7A3D665-AF39-4688-AAEA-18F589BCE877}"/>
              </a:ext>
            </a:extLst>
          </p:cNvPr>
          <p:cNvSpPr>
            <a:spLocks noChangeShapeType="1"/>
          </p:cNvSpPr>
          <p:nvPr/>
        </p:nvSpPr>
        <p:spPr bwMode="auto">
          <a:xfrm flipH="1" flipV="1">
            <a:off x="4161234"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4" name="Line 148">
            <a:extLst>
              <a:ext uri="{FF2B5EF4-FFF2-40B4-BE49-F238E27FC236}">
                <a16:creationId xmlns:a16="http://schemas.microsoft.com/office/drawing/2014/main" id="{076C9E61-B522-438F-80C3-18E544871E01}"/>
              </a:ext>
            </a:extLst>
          </p:cNvPr>
          <p:cNvSpPr>
            <a:spLocks noChangeShapeType="1"/>
          </p:cNvSpPr>
          <p:nvPr/>
        </p:nvSpPr>
        <p:spPr bwMode="auto">
          <a:xfrm flipH="1" flipV="1">
            <a:off x="3309938" y="5790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5" name="Line 149">
            <a:extLst>
              <a:ext uri="{FF2B5EF4-FFF2-40B4-BE49-F238E27FC236}">
                <a16:creationId xmlns:a16="http://schemas.microsoft.com/office/drawing/2014/main" id="{F271AA9E-D553-4B11-BD99-75F714643C0C}"/>
              </a:ext>
            </a:extLst>
          </p:cNvPr>
          <p:cNvSpPr>
            <a:spLocks noChangeShapeType="1"/>
          </p:cNvSpPr>
          <p:nvPr/>
        </p:nvSpPr>
        <p:spPr bwMode="auto">
          <a:xfrm flipV="1">
            <a:off x="4375547"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6" name="Line 150">
            <a:extLst>
              <a:ext uri="{FF2B5EF4-FFF2-40B4-BE49-F238E27FC236}">
                <a16:creationId xmlns:a16="http://schemas.microsoft.com/office/drawing/2014/main" id="{96B80503-1F29-4BEE-9E30-EEFF2AD4AD78}"/>
              </a:ext>
            </a:extLst>
          </p:cNvPr>
          <p:cNvSpPr>
            <a:spLocks noChangeShapeType="1"/>
          </p:cNvSpPr>
          <p:nvPr/>
        </p:nvSpPr>
        <p:spPr bwMode="auto">
          <a:xfrm flipV="1">
            <a:off x="4814590"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7" name="Line 151">
            <a:extLst>
              <a:ext uri="{FF2B5EF4-FFF2-40B4-BE49-F238E27FC236}">
                <a16:creationId xmlns:a16="http://schemas.microsoft.com/office/drawing/2014/main" id="{12B6C654-5F77-4089-9FDA-188FBCCC2327}"/>
              </a:ext>
            </a:extLst>
          </p:cNvPr>
          <p:cNvSpPr>
            <a:spLocks noChangeShapeType="1"/>
          </p:cNvSpPr>
          <p:nvPr/>
        </p:nvSpPr>
        <p:spPr bwMode="auto">
          <a:xfrm flipH="1" flipV="1">
            <a:off x="5027414"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8" name="Line 152">
            <a:extLst>
              <a:ext uri="{FF2B5EF4-FFF2-40B4-BE49-F238E27FC236}">
                <a16:creationId xmlns:a16="http://schemas.microsoft.com/office/drawing/2014/main" id="{72F44630-BED3-4A98-AA50-068D7EE29D60}"/>
              </a:ext>
            </a:extLst>
          </p:cNvPr>
          <p:cNvSpPr>
            <a:spLocks noChangeShapeType="1"/>
          </p:cNvSpPr>
          <p:nvPr/>
        </p:nvSpPr>
        <p:spPr bwMode="auto">
          <a:xfrm flipV="1">
            <a:off x="5241727"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49" name="Line 153">
            <a:extLst>
              <a:ext uri="{FF2B5EF4-FFF2-40B4-BE49-F238E27FC236}">
                <a16:creationId xmlns:a16="http://schemas.microsoft.com/office/drawing/2014/main" id="{1D719D96-4480-4735-BE12-77B681E31895}"/>
              </a:ext>
            </a:extLst>
          </p:cNvPr>
          <p:cNvSpPr>
            <a:spLocks noChangeShapeType="1"/>
          </p:cNvSpPr>
          <p:nvPr/>
        </p:nvSpPr>
        <p:spPr bwMode="auto">
          <a:xfrm flipH="1" flipV="1">
            <a:off x="5454551"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0" name="Line 154">
            <a:extLst>
              <a:ext uri="{FF2B5EF4-FFF2-40B4-BE49-F238E27FC236}">
                <a16:creationId xmlns:a16="http://schemas.microsoft.com/office/drawing/2014/main" id="{83387AF4-AC6D-4BCC-A007-4122CD868EB2}"/>
              </a:ext>
            </a:extLst>
          </p:cNvPr>
          <p:cNvSpPr>
            <a:spLocks noChangeShapeType="1"/>
          </p:cNvSpPr>
          <p:nvPr/>
        </p:nvSpPr>
        <p:spPr bwMode="auto">
          <a:xfrm flipH="1" flipV="1">
            <a:off x="4603254" y="5790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1" name="Line 155">
            <a:extLst>
              <a:ext uri="{FF2B5EF4-FFF2-40B4-BE49-F238E27FC236}">
                <a16:creationId xmlns:a16="http://schemas.microsoft.com/office/drawing/2014/main" id="{374BFAD7-DA7A-49E9-ACC8-5A34A20EE99B}"/>
              </a:ext>
            </a:extLst>
          </p:cNvPr>
          <p:cNvSpPr>
            <a:spLocks noChangeShapeType="1"/>
          </p:cNvSpPr>
          <p:nvPr/>
        </p:nvSpPr>
        <p:spPr bwMode="auto">
          <a:xfrm flipV="1">
            <a:off x="5668864"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2" name="Line 156">
            <a:extLst>
              <a:ext uri="{FF2B5EF4-FFF2-40B4-BE49-F238E27FC236}">
                <a16:creationId xmlns:a16="http://schemas.microsoft.com/office/drawing/2014/main" id="{8C8BCFBB-4BC9-42CC-84D2-5226D9CFFE64}"/>
              </a:ext>
            </a:extLst>
          </p:cNvPr>
          <p:cNvSpPr>
            <a:spLocks noChangeShapeType="1"/>
          </p:cNvSpPr>
          <p:nvPr/>
        </p:nvSpPr>
        <p:spPr bwMode="auto">
          <a:xfrm flipV="1">
            <a:off x="5238750" y="5715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3" name="Text Box 157">
            <a:extLst>
              <a:ext uri="{FF2B5EF4-FFF2-40B4-BE49-F238E27FC236}">
                <a16:creationId xmlns:a16="http://schemas.microsoft.com/office/drawing/2014/main" id="{6F787763-3AEF-478D-8106-2D66F17BA095}"/>
              </a:ext>
            </a:extLst>
          </p:cNvPr>
          <p:cNvSpPr txBox="1">
            <a:spLocks noChangeArrowheads="1"/>
          </p:cNvSpPr>
          <p:nvPr/>
        </p:nvSpPr>
        <p:spPr bwMode="auto">
          <a:xfrm>
            <a:off x="5860851" y="5639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COO</a:t>
            </a:r>
          </a:p>
        </p:txBody>
      </p:sp>
      <p:sp>
        <p:nvSpPr>
          <p:cNvPr id="55454" name="Line 158">
            <a:extLst>
              <a:ext uri="{FF2B5EF4-FFF2-40B4-BE49-F238E27FC236}">
                <a16:creationId xmlns:a16="http://schemas.microsoft.com/office/drawing/2014/main" id="{FD5F37B8-6B14-4B36-8804-16DA4842AC16}"/>
              </a:ext>
            </a:extLst>
          </p:cNvPr>
          <p:cNvSpPr>
            <a:spLocks noChangeShapeType="1"/>
          </p:cNvSpPr>
          <p:nvPr/>
        </p:nvSpPr>
        <p:spPr bwMode="auto">
          <a:xfrm flipH="1" flipV="1">
            <a:off x="5454551" y="6252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5" name="Line 159">
            <a:extLst>
              <a:ext uri="{FF2B5EF4-FFF2-40B4-BE49-F238E27FC236}">
                <a16:creationId xmlns:a16="http://schemas.microsoft.com/office/drawing/2014/main" id="{CEAB6A77-E45A-4D3C-A531-70C205C1CD60}"/>
              </a:ext>
            </a:extLst>
          </p:cNvPr>
          <p:cNvSpPr>
            <a:spLocks noChangeShapeType="1"/>
          </p:cNvSpPr>
          <p:nvPr/>
        </p:nvSpPr>
        <p:spPr bwMode="auto">
          <a:xfrm flipV="1">
            <a:off x="5668864" y="6252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6" name="Text Box 160">
            <a:extLst>
              <a:ext uri="{FF2B5EF4-FFF2-40B4-BE49-F238E27FC236}">
                <a16:creationId xmlns:a16="http://schemas.microsoft.com/office/drawing/2014/main" id="{03849A4E-17D8-468A-A5F7-7C5B5833F8D1}"/>
              </a:ext>
            </a:extLst>
          </p:cNvPr>
          <p:cNvSpPr txBox="1">
            <a:spLocks noChangeArrowheads="1"/>
          </p:cNvSpPr>
          <p:nvPr/>
        </p:nvSpPr>
        <p:spPr bwMode="auto">
          <a:xfrm>
            <a:off x="5802810" y="6096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OPOO</a:t>
            </a:r>
          </a:p>
        </p:txBody>
      </p:sp>
      <p:sp>
        <p:nvSpPr>
          <p:cNvPr id="55457" name="Line 161">
            <a:extLst>
              <a:ext uri="{FF2B5EF4-FFF2-40B4-BE49-F238E27FC236}">
                <a16:creationId xmlns:a16="http://schemas.microsoft.com/office/drawing/2014/main" id="{A85C2076-3AFD-4391-AF9C-E46BFDDF649C}"/>
              </a:ext>
            </a:extLst>
          </p:cNvPr>
          <p:cNvSpPr>
            <a:spLocks noChangeShapeType="1"/>
          </p:cNvSpPr>
          <p:nvPr/>
        </p:nvSpPr>
        <p:spPr bwMode="auto">
          <a:xfrm>
            <a:off x="6381750" y="525809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58" name="Text Box 162">
            <a:extLst>
              <a:ext uri="{FF2B5EF4-FFF2-40B4-BE49-F238E27FC236}">
                <a16:creationId xmlns:a16="http://schemas.microsoft.com/office/drawing/2014/main" id="{366945DB-9280-4620-854B-ADAAED99D8C6}"/>
              </a:ext>
            </a:extLst>
          </p:cNvPr>
          <p:cNvSpPr txBox="1">
            <a:spLocks noChangeArrowheads="1"/>
          </p:cNvSpPr>
          <p:nvPr/>
        </p:nvSpPr>
        <p:spPr bwMode="auto">
          <a:xfrm>
            <a:off x="4947047" y="6104930"/>
            <a:ext cx="304556"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503020202020204" pitchFamily="34" charset="0"/>
              </a:rPr>
              <a:t>N</a:t>
            </a:r>
            <a:endParaRPr lang="en-US" altLang="cs-CZ" sz="2250">
              <a:latin typeface="Univers" panose="020B0503020202020204" pitchFamily="34" charset="0"/>
            </a:endParaRPr>
          </a:p>
        </p:txBody>
      </p:sp>
      <p:sp>
        <p:nvSpPr>
          <p:cNvPr id="55459" name="Line 163">
            <a:extLst>
              <a:ext uri="{FF2B5EF4-FFF2-40B4-BE49-F238E27FC236}">
                <a16:creationId xmlns:a16="http://schemas.microsoft.com/office/drawing/2014/main" id="{BD6BC1A5-3348-46E4-B9E5-2CB951C6CBC1}"/>
              </a:ext>
            </a:extLst>
          </p:cNvPr>
          <p:cNvSpPr>
            <a:spLocks noChangeShapeType="1"/>
          </p:cNvSpPr>
          <p:nvPr/>
        </p:nvSpPr>
        <p:spPr bwMode="auto">
          <a:xfrm flipV="1">
            <a:off x="5092899" y="5944195"/>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0" name="Line 164">
            <a:extLst>
              <a:ext uri="{FF2B5EF4-FFF2-40B4-BE49-F238E27FC236}">
                <a16:creationId xmlns:a16="http://schemas.microsoft.com/office/drawing/2014/main" id="{29A50CD5-80FE-462C-8A04-4E33D2F01141}"/>
              </a:ext>
            </a:extLst>
          </p:cNvPr>
          <p:cNvSpPr>
            <a:spLocks noChangeShapeType="1"/>
          </p:cNvSpPr>
          <p:nvPr/>
        </p:nvSpPr>
        <p:spPr bwMode="auto">
          <a:xfrm flipV="1">
            <a:off x="5095875" y="6362403"/>
            <a:ext cx="8930" cy="266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1" name="Line 165">
            <a:extLst>
              <a:ext uri="{FF2B5EF4-FFF2-40B4-BE49-F238E27FC236}">
                <a16:creationId xmlns:a16="http://schemas.microsoft.com/office/drawing/2014/main" id="{7DC1D36A-FB70-407C-B9C9-541B2319CB47}"/>
              </a:ext>
            </a:extLst>
          </p:cNvPr>
          <p:cNvSpPr>
            <a:spLocks noChangeShapeType="1"/>
          </p:cNvSpPr>
          <p:nvPr/>
        </p:nvSpPr>
        <p:spPr bwMode="auto">
          <a:xfrm flipV="1">
            <a:off x="4819055"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2" name="Line 166">
            <a:extLst>
              <a:ext uri="{FF2B5EF4-FFF2-40B4-BE49-F238E27FC236}">
                <a16:creationId xmlns:a16="http://schemas.microsoft.com/office/drawing/2014/main" id="{2F89FFFC-72D5-4FB6-9D4D-126F80B1D45D}"/>
              </a:ext>
            </a:extLst>
          </p:cNvPr>
          <p:cNvSpPr>
            <a:spLocks noChangeShapeType="1"/>
          </p:cNvSpPr>
          <p:nvPr/>
        </p:nvSpPr>
        <p:spPr bwMode="auto">
          <a:xfrm flipV="1">
            <a:off x="5310188"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55463" name="Text Box 167">
            <a:extLst>
              <a:ext uri="{FF2B5EF4-FFF2-40B4-BE49-F238E27FC236}">
                <a16:creationId xmlns:a16="http://schemas.microsoft.com/office/drawing/2014/main" id="{6316654B-4645-446C-B7EE-615652BF61F0}"/>
              </a:ext>
            </a:extLst>
          </p:cNvPr>
          <p:cNvSpPr txBox="1">
            <a:spLocks noChangeArrowheads="1"/>
          </p:cNvSpPr>
          <p:nvPr/>
        </p:nvSpPr>
        <p:spPr bwMode="auto">
          <a:xfrm>
            <a:off x="4509492" y="6020098"/>
            <a:ext cx="31738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a:t>
            </a:r>
          </a:p>
        </p:txBody>
      </p:sp>
      <p:sp>
        <p:nvSpPr>
          <p:cNvPr id="55464" name="Text Box 168">
            <a:extLst>
              <a:ext uri="{FF2B5EF4-FFF2-40B4-BE49-F238E27FC236}">
                <a16:creationId xmlns:a16="http://schemas.microsoft.com/office/drawing/2014/main" id="{E61A070A-552B-49CA-BF0C-2817B5733386}"/>
              </a:ext>
            </a:extLst>
          </p:cNvPr>
          <p:cNvSpPr txBox="1">
            <a:spLocks noChangeArrowheads="1"/>
          </p:cNvSpPr>
          <p:nvPr/>
        </p:nvSpPr>
        <p:spPr bwMode="auto">
          <a:xfrm>
            <a:off x="4003477" y="4953000"/>
            <a:ext cx="149360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Lysolecithin</a:t>
            </a:r>
            <a:endParaRPr lang="en-US" altLang="cs-CZ" sz="2250" dirty="0">
              <a:latin typeface="Calibri Light" panose="020F0302020204030204" pitchFamily="34" charset="0"/>
            </a:endParaRPr>
          </a:p>
        </p:txBody>
      </p:sp>
      <p:sp>
        <p:nvSpPr>
          <p:cNvPr id="55465" name="Text Box 169">
            <a:extLst>
              <a:ext uri="{FF2B5EF4-FFF2-40B4-BE49-F238E27FC236}">
                <a16:creationId xmlns:a16="http://schemas.microsoft.com/office/drawing/2014/main" id="{A24EBF19-5F3D-44F7-88E2-42DA5A394965}"/>
              </a:ext>
            </a:extLst>
          </p:cNvPr>
          <p:cNvSpPr txBox="1">
            <a:spLocks noChangeArrowheads="1"/>
          </p:cNvSpPr>
          <p:nvPr/>
        </p:nvSpPr>
        <p:spPr bwMode="auto">
          <a:xfrm>
            <a:off x="4024312" y="4496098"/>
            <a:ext cx="509157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Lecithin-Cholesterol Acyl Transferase (LCAT)</a:t>
            </a:r>
            <a:endParaRPr lang="en-US" altLang="cs-CZ" sz="2250" dirty="0">
              <a:latin typeface="Calibri Light" panose="020F0302020204030204" pitchFamily="34" charset="0"/>
            </a:endParaRPr>
          </a:p>
        </p:txBody>
      </p:sp>
      <p:sp>
        <p:nvSpPr>
          <p:cNvPr id="55466" name="Text Box 170">
            <a:extLst>
              <a:ext uri="{FF2B5EF4-FFF2-40B4-BE49-F238E27FC236}">
                <a16:creationId xmlns:a16="http://schemas.microsoft.com/office/drawing/2014/main" id="{ACBE3566-2B7C-4267-A416-E9710E815AD2}"/>
              </a:ext>
            </a:extLst>
          </p:cNvPr>
          <p:cNvSpPr txBox="1">
            <a:spLocks noChangeArrowheads="1"/>
          </p:cNvSpPr>
          <p:nvPr/>
        </p:nvSpPr>
        <p:spPr bwMode="auto">
          <a:xfrm>
            <a:off x="3932039" y="913805"/>
            <a:ext cx="4627022"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Acyl-</a:t>
            </a:r>
            <a:r>
              <a:rPr lang="cs-CZ" altLang="cs-CZ" sz="2250" b="1" dirty="0">
                <a:latin typeface="Calibri Light" panose="020F0302020204030204" pitchFamily="34" charset="0"/>
              </a:rPr>
              <a:t>c</a:t>
            </a:r>
            <a:r>
              <a:rPr lang="en-US" altLang="cs-CZ" sz="2250" b="1" dirty="0" err="1">
                <a:latin typeface="Calibri Light" panose="020F0302020204030204" pitchFamily="34" charset="0"/>
              </a:rPr>
              <a:t>holesterol</a:t>
            </a:r>
            <a:r>
              <a:rPr lang="en-US" altLang="cs-CZ" sz="2250" b="1" dirty="0">
                <a:latin typeface="Calibri Light" panose="020F0302020204030204" pitchFamily="34" charset="0"/>
              </a:rPr>
              <a:t> </a:t>
            </a:r>
            <a:r>
              <a:rPr lang="cs-CZ" altLang="cs-CZ" sz="2250" b="1" dirty="0">
                <a:latin typeface="Calibri Light" panose="020F0302020204030204" pitchFamily="34" charset="0"/>
              </a:rPr>
              <a:t>a</a:t>
            </a:r>
            <a:r>
              <a:rPr lang="en-US" altLang="cs-CZ" sz="2250" b="1" dirty="0" err="1">
                <a:latin typeface="Calibri Light" panose="020F0302020204030204" pitchFamily="34" charset="0"/>
              </a:rPr>
              <a:t>cyl</a:t>
            </a:r>
            <a:r>
              <a:rPr lang="en-US" altLang="cs-CZ" sz="2250" b="1" dirty="0">
                <a:latin typeface="Calibri Light" panose="020F0302020204030204" pitchFamily="34" charset="0"/>
              </a:rPr>
              <a:t> </a:t>
            </a:r>
            <a:r>
              <a:rPr lang="cs-CZ" altLang="cs-CZ" sz="2250" b="1" dirty="0">
                <a:latin typeface="Calibri Light" panose="020F0302020204030204" pitchFamily="34" charset="0"/>
              </a:rPr>
              <a:t>t</a:t>
            </a:r>
            <a:r>
              <a:rPr lang="en-US" altLang="cs-CZ" sz="2250" b="1" dirty="0" err="1">
                <a:latin typeface="Calibri Light" panose="020F0302020204030204" pitchFamily="34" charset="0"/>
              </a:rPr>
              <a:t>ransferase</a:t>
            </a:r>
            <a:r>
              <a:rPr lang="en-US" altLang="cs-CZ" sz="2250" b="1" dirty="0">
                <a:latin typeface="Calibri Light" panose="020F0302020204030204" pitchFamily="34" charset="0"/>
              </a:rPr>
              <a:t> (ACAT)</a:t>
            </a:r>
            <a:endParaRPr lang="en-US" altLang="cs-CZ" sz="2250" dirty="0">
              <a:latin typeface="Calibri Light" panose="020F0302020204030204" pitchFamily="34" charset="0"/>
            </a:endParaRPr>
          </a:p>
        </p:txBody>
      </p:sp>
      <p:sp>
        <p:nvSpPr>
          <p:cNvPr id="55467" name="Line 171">
            <a:extLst>
              <a:ext uri="{FF2B5EF4-FFF2-40B4-BE49-F238E27FC236}">
                <a16:creationId xmlns:a16="http://schemas.microsoft.com/office/drawing/2014/main" id="{8109112E-1E65-4437-9705-422782876366}"/>
              </a:ext>
            </a:extLst>
          </p:cNvPr>
          <p:cNvSpPr>
            <a:spLocks noChangeShapeType="1"/>
          </p:cNvSpPr>
          <p:nvPr/>
        </p:nvSpPr>
        <p:spPr bwMode="auto">
          <a:xfrm>
            <a:off x="5595938" y="3207247"/>
            <a:ext cx="428625" cy="45690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5468" name="Line 172">
            <a:extLst>
              <a:ext uri="{FF2B5EF4-FFF2-40B4-BE49-F238E27FC236}">
                <a16:creationId xmlns:a16="http://schemas.microsoft.com/office/drawing/2014/main" id="{6A8E2C53-CE6B-44BB-B83F-9CAF99A802E9}"/>
              </a:ext>
            </a:extLst>
          </p:cNvPr>
          <p:cNvSpPr>
            <a:spLocks noChangeShapeType="1"/>
          </p:cNvSpPr>
          <p:nvPr/>
        </p:nvSpPr>
        <p:spPr bwMode="auto">
          <a:xfrm flipH="1" flipV="1">
            <a:off x="7239000" y="3969247"/>
            <a:ext cx="357188" cy="381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55469" name="Line 173">
            <a:extLst>
              <a:ext uri="{FF2B5EF4-FFF2-40B4-BE49-F238E27FC236}">
                <a16:creationId xmlns:a16="http://schemas.microsoft.com/office/drawing/2014/main" id="{4634895C-9D25-41D0-96E4-8378E4414516}"/>
              </a:ext>
            </a:extLst>
          </p:cNvPr>
          <p:cNvSpPr>
            <a:spLocks noChangeShapeType="1"/>
          </p:cNvSpPr>
          <p:nvPr/>
        </p:nvSpPr>
        <p:spPr bwMode="auto">
          <a:xfrm>
            <a:off x="8310563" y="3048000"/>
            <a:ext cx="0" cy="2277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D367C-3769-435A-8FDB-D538A5768CB0}"/>
              </a:ext>
            </a:extLst>
          </p:cNvPr>
          <p:cNvSpPr>
            <a:spLocks noGrp="1"/>
          </p:cNvSpPr>
          <p:nvPr>
            <p:ph type="title"/>
          </p:nvPr>
        </p:nvSpPr>
        <p:spPr/>
        <p:txBody>
          <a:bodyPr/>
          <a:lstStyle/>
          <a:p>
            <a:r>
              <a:rPr lang="cs-CZ" dirty="0"/>
              <a:t>Lipoproteiny</a:t>
            </a:r>
          </a:p>
        </p:txBody>
      </p:sp>
      <p:pic>
        <p:nvPicPr>
          <p:cNvPr id="7" name="Zástupný obsah 6" descr="Obsah obrázku mapa, kreslení&#10;&#10;Popis byl vytvořen automaticky">
            <a:extLst>
              <a:ext uri="{FF2B5EF4-FFF2-40B4-BE49-F238E27FC236}">
                <a16:creationId xmlns:a16="http://schemas.microsoft.com/office/drawing/2014/main" id="{B5AD4D39-C759-49E7-A93F-73A31E4B8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2193" y="1643935"/>
            <a:ext cx="9499963" cy="4111705"/>
          </a:xfrm>
        </p:spPr>
      </p:pic>
      <p:sp>
        <p:nvSpPr>
          <p:cNvPr id="4" name="Zástupný symbol pro zápatí 3">
            <a:extLst>
              <a:ext uri="{FF2B5EF4-FFF2-40B4-BE49-F238E27FC236}">
                <a16:creationId xmlns:a16="http://schemas.microsoft.com/office/drawing/2014/main" id="{5E7C7D41-6ED2-4109-A1A9-22C6D7816253}"/>
              </a:ext>
            </a:extLst>
          </p:cNvPr>
          <p:cNvSpPr>
            <a:spLocks noGrp="1"/>
          </p:cNvSpPr>
          <p:nvPr>
            <p:ph type="ftr" sz="quarter" idx="11"/>
          </p:nvPr>
        </p:nvSpPr>
        <p:spPr/>
        <p:txBody>
          <a:bodyPr/>
          <a:lstStyle/>
          <a:p>
            <a:pPr>
              <a:defRPr/>
            </a:pPr>
            <a:endParaRPr lang="en-US"/>
          </a:p>
        </p:txBody>
      </p:sp>
      <p:sp>
        <p:nvSpPr>
          <p:cNvPr id="5" name="Zástupný symbol pro číslo snímku 4">
            <a:extLst>
              <a:ext uri="{FF2B5EF4-FFF2-40B4-BE49-F238E27FC236}">
                <a16:creationId xmlns:a16="http://schemas.microsoft.com/office/drawing/2014/main" id="{1399BF10-D346-4B75-B0A3-3DBD874FEF02}"/>
              </a:ext>
            </a:extLst>
          </p:cNvPr>
          <p:cNvSpPr>
            <a:spLocks noGrp="1"/>
          </p:cNvSpPr>
          <p:nvPr>
            <p:ph type="sldNum" sz="quarter" idx="12"/>
          </p:nvPr>
        </p:nvSpPr>
        <p:spPr/>
        <p:txBody>
          <a:bodyPr/>
          <a:lstStyle/>
          <a:p>
            <a:fld id="{811BA56D-2CAC-476C-9F4F-03693B41A9F8}" type="slidenum">
              <a:rPr lang="en-US" altLang="cs-CZ" smtClean="0"/>
              <a:pPr/>
              <a:t>21</a:t>
            </a:fld>
            <a:endParaRPr lang="en-US" altLang="cs-CZ"/>
          </a:p>
        </p:txBody>
      </p:sp>
    </p:spTree>
    <p:extLst>
      <p:ext uri="{BB962C8B-B14F-4D97-AF65-F5344CB8AC3E}">
        <p14:creationId xmlns:p14="http://schemas.microsoft.com/office/powerpoint/2010/main" val="1407924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F13984-83E0-402C-A5D7-20230FCBF4DE}"/>
              </a:ext>
            </a:extLst>
          </p:cNvPr>
          <p:cNvSpPr>
            <a:spLocks noGrp="1"/>
          </p:cNvSpPr>
          <p:nvPr>
            <p:ph type="title"/>
          </p:nvPr>
        </p:nvSpPr>
        <p:spPr/>
        <p:txBody>
          <a:bodyPr/>
          <a:lstStyle/>
          <a:p>
            <a:r>
              <a:rPr lang="cs-CZ" dirty="0"/>
              <a:t>Orgánové souvislosti</a:t>
            </a:r>
          </a:p>
        </p:txBody>
      </p:sp>
      <p:pic>
        <p:nvPicPr>
          <p:cNvPr id="7" name="Zástupný obsah 6" descr="Obsah obrázku spotřebič&#10;&#10;Popis byl vytvořen automaticky">
            <a:extLst>
              <a:ext uri="{FF2B5EF4-FFF2-40B4-BE49-F238E27FC236}">
                <a16:creationId xmlns:a16="http://schemas.microsoft.com/office/drawing/2014/main" id="{B3B4630D-2423-4D51-9F5A-62822DB2A5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6175" y="1719382"/>
            <a:ext cx="8901775" cy="4760618"/>
          </a:xfrm>
        </p:spPr>
      </p:pic>
      <p:sp>
        <p:nvSpPr>
          <p:cNvPr id="4" name="Zástupný symbol pro zápatí 3">
            <a:extLst>
              <a:ext uri="{FF2B5EF4-FFF2-40B4-BE49-F238E27FC236}">
                <a16:creationId xmlns:a16="http://schemas.microsoft.com/office/drawing/2014/main" id="{4CDE208F-FBD2-4A63-8DA3-59613F6305D4}"/>
              </a:ext>
            </a:extLst>
          </p:cNvPr>
          <p:cNvSpPr>
            <a:spLocks noGrp="1"/>
          </p:cNvSpPr>
          <p:nvPr>
            <p:ph type="ftr" sz="quarter" idx="11"/>
          </p:nvPr>
        </p:nvSpPr>
        <p:spPr/>
        <p:txBody>
          <a:bodyPr/>
          <a:lstStyle/>
          <a:p>
            <a:pPr>
              <a:defRPr/>
            </a:pPr>
            <a:endParaRPr lang="en-US"/>
          </a:p>
        </p:txBody>
      </p:sp>
      <p:sp>
        <p:nvSpPr>
          <p:cNvPr id="5" name="Zástupný symbol pro číslo snímku 4">
            <a:extLst>
              <a:ext uri="{FF2B5EF4-FFF2-40B4-BE49-F238E27FC236}">
                <a16:creationId xmlns:a16="http://schemas.microsoft.com/office/drawing/2014/main" id="{D062CC12-E15B-4351-9878-2F9B995F75EE}"/>
              </a:ext>
            </a:extLst>
          </p:cNvPr>
          <p:cNvSpPr>
            <a:spLocks noGrp="1"/>
          </p:cNvSpPr>
          <p:nvPr>
            <p:ph type="sldNum" sz="quarter" idx="12"/>
          </p:nvPr>
        </p:nvSpPr>
        <p:spPr/>
        <p:txBody>
          <a:bodyPr/>
          <a:lstStyle/>
          <a:p>
            <a:fld id="{811BA56D-2CAC-476C-9F4F-03693B41A9F8}" type="slidenum">
              <a:rPr lang="en-US" altLang="cs-CZ" smtClean="0"/>
              <a:pPr/>
              <a:t>22</a:t>
            </a:fld>
            <a:endParaRPr lang="en-US" altLang="cs-CZ"/>
          </a:p>
        </p:txBody>
      </p:sp>
    </p:spTree>
    <p:extLst>
      <p:ext uri="{BB962C8B-B14F-4D97-AF65-F5344CB8AC3E}">
        <p14:creationId xmlns:p14="http://schemas.microsoft.com/office/powerpoint/2010/main" val="1267249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FE774B98-BEB8-4632-AD07-FEBBB3B33567}"/>
              </a:ext>
            </a:extLst>
          </p:cNvPr>
          <p:cNvSpPr>
            <a:spLocks noGrp="1" noChangeArrowheads="1"/>
          </p:cNvSpPr>
          <p:nvPr>
            <p:ph type="title"/>
          </p:nvPr>
        </p:nvSpPr>
        <p:spPr>
          <a:xfrm>
            <a:off x="490537" y="218613"/>
            <a:ext cx="7358063" cy="839391"/>
          </a:xfrm>
        </p:spPr>
        <p:txBody>
          <a:bodyPr/>
          <a:lstStyle/>
          <a:p>
            <a:pPr fontAlgn="auto">
              <a:spcAft>
                <a:spcPts val="0"/>
              </a:spcAft>
              <a:defRPr/>
            </a:pPr>
            <a:r>
              <a:rPr lang="en-US" altLang="cs-CZ" dirty="0" err="1"/>
              <a:t>Apolipoprotei</a:t>
            </a:r>
            <a:r>
              <a:rPr lang="cs-CZ" altLang="cs-CZ" dirty="0" err="1"/>
              <a:t>ny</a:t>
            </a:r>
            <a:endParaRPr lang="en-US" altLang="cs-CZ" dirty="0"/>
          </a:p>
        </p:txBody>
      </p:sp>
      <p:grpSp>
        <p:nvGrpSpPr>
          <p:cNvPr id="59395" name="Group 3">
            <a:extLst>
              <a:ext uri="{FF2B5EF4-FFF2-40B4-BE49-F238E27FC236}">
                <a16:creationId xmlns:a16="http://schemas.microsoft.com/office/drawing/2014/main" id="{4ABF3E50-777F-4895-953D-1068442C354E}"/>
              </a:ext>
            </a:extLst>
          </p:cNvPr>
          <p:cNvGrpSpPr>
            <a:grpSpLocks/>
          </p:cNvGrpSpPr>
          <p:nvPr/>
        </p:nvGrpSpPr>
        <p:grpSpPr bwMode="auto">
          <a:xfrm>
            <a:off x="2024062" y="1218903"/>
            <a:ext cx="8215313" cy="4658320"/>
            <a:chOff x="144" y="768"/>
            <a:chExt cx="5520" cy="2934"/>
          </a:xfrm>
        </p:grpSpPr>
        <p:sp>
          <p:nvSpPr>
            <p:cNvPr id="59396" name="Rectangle 4">
              <a:extLst>
                <a:ext uri="{FF2B5EF4-FFF2-40B4-BE49-F238E27FC236}">
                  <a16:creationId xmlns:a16="http://schemas.microsoft.com/office/drawing/2014/main" id="{F9D00868-775C-434D-96D1-E19CFEBB3D2A}"/>
                </a:ext>
              </a:extLst>
            </p:cNvPr>
            <p:cNvSpPr>
              <a:spLocks noChangeArrowheads="1"/>
            </p:cNvSpPr>
            <p:nvPr/>
          </p:nvSpPr>
          <p:spPr bwMode="auto">
            <a:xfrm>
              <a:off x="1248" y="3376"/>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B/E </a:t>
              </a:r>
              <a:r>
                <a:rPr lang="cs-CZ" altLang="cs-CZ" sz="2625">
                  <a:latin typeface="Times New Roman" panose="02020603050405020304" pitchFamily="18" charset="0"/>
                </a:rPr>
                <a:t>receptorový ligand</a:t>
              </a:r>
              <a:r>
                <a:rPr lang="en-US" altLang="cs-CZ" sz="2063">
                  <a:latin typeface="Times New Roman" panose="02020603050405020304" pitchFamily="18" charset="0"/>
                </a:rPr>
                <a:t>*E2:IDL; *E4: </a:t>
              </a:r>
              <a:r>
                <a:rPr lang="cs-CZ" altLang="cs-CZ" sz="2063">
                  <a:latin typeface="Times New Roman" panose="02020603050405020304" pitchFamily="18" charset="0"/>
                </a:rPr>
                <a:t>odpověďna stravu </a:t>
              </a:r>
              <a:endParaRPr lang="en-US" altLang="cs-CZ" sz="2063">
                <a:latin typeface="Times New Roman" panose="02020603050405020304" pitchFamily="18" charset="0"/>
              </a:endParaRPr>
            </a:p>
          </p:txBody>
        </p:sp>
        <p:sp>
          <p:nvSpPr>
            <p:cNvPr id="59397" name="Rectangle 5">
              <a:extLst>
                <a:ext uri="{FF2B5EF4-FFF2-40B4-BE49-F238E27FC236}">
                  <a16:creationId xmlns:a16="http://schemas.microsoft.com/office/drawing/2014/main" id="{D9C22687-0D77-4E0D-AA05-7B4FADF07EE0}"/>
                </a:ext>
              </a:extLst>
            </p:cNvPr>
            <p:cNvSpPr>
              <a:spLocks noChangeArrowheads="1"/>
            </p:cNvSpPr>
            <p:nvPr/>
          </p:nvSpPr>
          <p:spPr bwMode="auto">
            <a:xfrm>
              <a:off x="144" y="3376"/>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apoE</a:t>
              </a:r>
            </a:p>
          </p:txBody>
        </p:sp>
        <p:sp>
          <p:nvSpPr>
            <p:cNvPr id="59398" name="Rectangle 6">
              <a:extLst>
                <a:ext uri="{FF2B5EF4-FFF2-40B4-BE49-F238E27FC236}">
                  <a16:creationId xmlns:a16="http://schemas.microsoft.com/office/drawing/2014/main" id="{6196F098-D6BB-4046-BF96-D051BDD84816}"/>
                </a:ext>
              </a:extLst>
            </p:cNvPr>
            <p:cNvSpPr>
              <a:spLocks noChangeArrowheads="1"/>
            </p:cNvSpPr>
            <p:nvPr/>
          </p:nvSpPr>
          <p:spPr bwMode="auto">
            <a:xfrm>
              <a:off x="1248" y="3050"/>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LpL </a:t>
              </a:r>
              <a:r>
                <a:rPr lang="cs-CZ" altLang="cs-CZ" sz="2625">
                  <a:latin typeface="Times New Roman" panose="02020603050405020304" pitchFamily="18" charset="0"/>
                </a:rPr>
                <a:t>inhibitor</a:t>
              </a:r>
              <a:r>
                <a:rPr lang="en-US" altLang="cs-CZ" sz="2625">
                  <a:latin typeface="Times New Roman" panose="02020603050405020304" pitchFamily="18" charset="0"/>
                </a:rPr>
                <a:t>; </a:t>
              </a:r>
              <a:r>
                <a:rPr lang="cs-CZ" altLang="cs-CZ" sz="2625">
                  <a:latin typeface="Times New Roman" panose="02020603050405020304" pitchFamily="18" charset="0"/>
                </a:rPr>
                <a:t>antagonizuje</a:t>
              </a:r>
              <a:r>
                <a:rPr lang="en-US" altLang="cs-CZ" sz="2625">
                  <a:latin typeface="Times New Roman" panose="02020603050405020304" pitchFamily="18" charset="0"/>
                </a:rPr>
                <a:t> apoE</a:t>
              </a:r>
            </a:p>
          </p:txBody>
        </p:sp>
        <p:sp>
          <p:nvSpPr>
            <p:cNvPr id="59399" name="Rectangle 7">
              <a:extLst>
                <a:ext uri="{FF2B5EF4-FFF2-40B4-BE49-F238E27FC236}">
                  <a16:creationId xmlns:a16="http://schemas.microsoft.com/office/drawing/2014/main" id="{80D30D1F-B307-4D72-9657-0AF576BBE065}"/>
                </a:ext>
              </a:extLst>
            </p:cNvPr>
            <p:cNvSpPr>
              <a:spLocks noChangeArrowheads="1"/>
            </p:cNvSpPr>
            <p:nvPr/>
          </p:nvSpPr>
          <p:spPr bwMode="auto">
            <a:xfrm>
              <a:off x="144" y="3050"/>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apoC-III</a:t>
              </a:r>
            </a:p>
          </p:txBody>
        </p:sp>
        <p:sp>
          <p:nvSpPr>
            <p:cNvPr id="59400" name="Rectangle 8">
              <a:extLst>
                <a:ext uri="{FF2B5EF4-FFF2-40B4-BE49-F238E27FC236}">
                  <a16:creationId xmlns:a16="http://schemas.microsoft.com/office/drawing/2014/main" id="{E17D1533-A1AE-4F6F-AF02-F244A1D44144}"/>
                </a:ext>
              </a:extLst>
            </p:cNvPr>
            <p:cNvSpPr>
              <a:spLocks noChangeArrowheads="1"/>
            </p:cNvSpPr>
            <p:nvPr/>
          </p:nvSpPr>
          <p:spPr bwMode="auto">
            <a:xfrm>
              <a:off x="1248" y="2724"/>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LpL </a:t>
              </a:r>
              <a:r>
                <a:rPr lang="cs-CZ" altLang="cs-CZ" sz="2625">
                  <a:latin typeface="Times New Roman" panose="02020603050405020304" pitchFamily="18" charset="0"/>
                </a:rPr>
                <a:t>aktivátor</a:t>
              </a:r>
              <a:endParaRPr lang="en-US" altLang="cs-CZ" sz="2625">
                <a:latin typeface="Times New Roman" panose="02020603050405020304" pitchFamily="18" charset="0"/>
              </a:endParaRPr>
            </a:p>
          </p:txBody>
        </p:sp>
        <p:sp>
          <p:nvSpPr>
            <p:cNvPr id="59401" name="Rectangle 9">
              <a:extLst>
                <a:ext uri="{FF2B5EF4-FFF2-40B4-BE49-F238E27FC236}">
                  <a16:creationId xmlns:a16="http://schemas.microsoft.com/office/drawing/2014/main" id="{F68AA238-2973-4B95-A7D6-C4B4011152FD}"/>
                </a:ext>
              </a:extLst>
            </p:cNvPr>
            <p:cNvSpPr>
              <a:spLocks noChangeArrowheads="1"/>
            </p:cNvSpPr>
            <p:nvPr/>
          </p:nvSpPr>
          <p:spPr bwMode="auto">
            <a:xfrm>
              <a:off x="144" y="2724"/>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apoC-II</a:t>
              </a:r>
            </a:p>
          </p:txBody>
        </p:sp>
        <p:sp>
          <p:nvSpPr>
            <p:cNvPr id="59402" name="Rectangle 10">
              <a:extLst>
                <a:ext uri="{FF2B5EF4-FFF2-40B4-BE49-F238E27FC236}">
                  <a16:creationId xmlns:a16="http://schemas.microsoft.com/office/drawing/2014/main" id="{1620C30F-4758-48B1-833F-D087E1584A86}"/>
                </a:ext>
              </a:extLst>
            </p:cNvPr>
            <p:cNvSpPr>
              <a:spLocks noChangeArrowheads="1"/>
            </p:cNvSpPr>
            <p:nvPr/>
          </p:nvSpPr>
          <p:spPr bwMode="auto">
            <a:xfrm>
              <a:off x="1248" y="2398"/>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cs-CZ" altLang="cs-CZ" sz="2625">
                  <a:latin typeface="Times New Roman" panose="02020603050405020304" pitchFamily="18" charset="0"/>
                </a:rPr>
                <a:t>Inhibuje LP vazobu na </a:t>
              </a:r>
              <a:r>
                <a:rPr lang="en-US" altLang="cs-CZ" sz="2625">
                  <a:latin typeface="Times New Roman" panose="02020603050405020304" pitchFamily="18" charset="0"/>
                </a:rPr>
                <a:t>LDL R; LCAT </a:t>
              </a:r>
              <a:r>
                <a:rPr lang="cs-CZ" altLang="cs-CZ" sz="2625">
                  <a:latin typeface="Times New Roman" panose="02020603050405020304" pitchFamily="18" charset="0"/>
                </a:rPr>
                <a:t>aktivátor</a:t>
              </a:r>
              <a:endParaRPr lang="en-US" altLang="cs-CZ" sz="2625">
                <a:latin typeface="Times New Roman" panose="02020603050405020304" pitchFamily="18" charset="0"/>
              </a:endParaRPr>
            </a:p>
          </p:txBody>
        </p:sp>
        <p:sp>
          <p:nvSpPr>
            <p:cNvPr id="59403" name="Rectangle 11">
              <a:extLst>
                <a:ext uri="{FF2B5EF4-FFF2-40B4-BE49-F238E27FC236}">
                  <a16:creationId xmlns:a16="http://schemas.microsoft.com/office/drawing/2014/main" id="{17757A72-D6FD-438E-94AE-C810D5D771EE}"/>
                </a:ext>
              </a:extLst>
            </p:cNvPr>
            <p:cNvSpPr>
              <a:spLocks noChangeArrowheads="1"/>
            </p:cNvSpPr>
            <p:nvPr/>
          </p:nvSpPr>
          <p:spPr bwMode="auto">
            <a:xfrm>
              <a:off x="144" y="2398"/>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apoC-I</a:t>
              </a:r>
            </a:p>
          </p:txBody>
        </p:sp>
        <p:sp>
          <p:nvSpPr>
            <p:cNvPr id="59404" name="Rectangle 12">
              <a:extLst>
                <a:ext uri="{FF2B5EF4-FFF2-40B4-BE49-F238E27FC236}">
                  <a16:creationId xmlns:a16="http://schemas.microsoft.com/office/drawing/2014/main" id="{03CC827E-0299-4544-B3C0-5E996F65499D}"/>
                </a:ext>
              </a:extLst>
            </p:cNvPr>
            <p:cNvSpPr>
              <a:spLocks noChangeArrowheads="1"/>
            </p:cNvSpPr>
            <p:nvPr/>
          </p:nvSpPr>
          <p:spPr bwMode="auto">
            <a:xfrm>
              <a:off x="144" y="2072"/>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apoB-48</a:t>
              </a:r>
            </a:p>
          </p:txBody>
        </p:sp>
        <p:sp>
          <p:nvSpPr>
            <p:cNvPr id="59405" name="Rectangle 13">
              <a:extLst>
                <a:ext uri="{FF2B5EF4-FFF2-40B4-BE49-F238E27FC236}">
                  <a16:creationId xmlns:a16="http://schemas.microsoft.com/office/drawing/2014/main" id="{392BE258-E4CD-42DD-BC38-4C864A35520D}"/>
                </a:ext>
              </a:extLst>
            </p:cNvPr>
            <p:cNvSpPr>
              <a:spLocks noChangeArrowheads="1"/>
            </p:cNvSpPr>
            <p:nvPr/>
          </p:nvSpPr>
          <p:spPr bwMode="auto">
            <a:xfrm>
              <a:off x="1248" y="1746"/>
              <a:ext cx="4416" cy="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cs-CZ" altLang="cs-CZ" sz="2625">
                  <a:latin typeface="Times New Roman" panose="02020603050405020304" pitchFamily="18" charset="0"/>
                </a:rPr>
                <a:t>Strukurální protein všech </a:t>
              </a:r>
              <a:r>
                <a:rPr lang="en-US" altLang="cs-CZ" sz="2625">
                  <a:latin typeface="Times New Roman" panose="02020603050405020304" pitchFamily="18" charset="0"/>
                </a:rPr>
                <a:t>LP </a:t>
              </a:r>
              <a:r>
                <a:rPr lang="cs-CZ" altLang="cs-CZ" sz="2625">
                  <a:latin typeface="Times New Roman" panose="02020603050405020304" pitchFamily="18" charset="0"/>
                </a:rPr>
                <a:t>kromě</a:t>
              </a:r>
              <a:r>
                <a:rPr lang="en-US" altLang="cs-CZ" sz="2625">
                  <a:latin typeface="Times New Roman" panose="02020603050405020304" pitchFamily="18" charset="0"/>
                </a:rPr>
                <a:t> HDL</a:t>
              </a:r>
            </a:p>
            <a:p>
              <a:pPr eaLnBrk="1" hangingPunct="1">
                <a:spcBef>
                  <a:spcPct val="20000"/>
                </a:spcBef>
                <a:buFont typeface="Wingdings" panose="05000000000000000000" pitchFamily="2" charset="2"/>
                <a:buNone/>
              </a:pPr>
              <a:r>
                <a:rPr lang="cs-CZ" altLang="cs-CZ" sz="2625">
                  <a:latin typeface="Times New Roman" panose="02020603050405020304" pitchFamily="18" charset="0"/>
                </a:rPr>
                <a:t>Váže se na LDL receptor</a:t>
              </a:r>
              <a:endParaRPr lang="en-US" altLang="cs-CZ" sz="2625">
                <a:latin typeface="Times New Roman" panose="02020603050405020304" pitchFamily="18" charset="0"/>
              </a:endParaRPr>
            </a:p>
          </p:txBody>
        </p:sp>
        <p:sp>
          <p:nvSpPr>
            <p:cNvPr id="59406" name="Rectangle 14">
              <a:extLst>
                <a:ext uri="{FF2B5EF4-FFF2-40B4-BE49-F238E27FC236}">
                  <a16:creationId xmlns:a16="http://schemas.microsoft.com/office/drawing/2014/main" id="{C36401B4-DE37-4937-AE0A-CF29EC44E7BF}"/>
                </a:ext>
              </a:extLst>
            </p:cNvPr>
            <p:cNvSpPr>
              <a:spLocks noChangeArrowheads="1"/>
            </p:cNvSpPr>
            <p:nvPr/>
          </p:nvSpPr>
          <p:spPr bwMode="auto">
            <a:xfrm>
              <a:off x="144" y="1746"/>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apoB-100</a:t>
              </a:r>
            </a:p>
          </p:txBody>
        </p:sp>
        <p:sp>
          <p:nvSpPr>
            <p:cNvPr id="59407" name="Rectangle 15">
              <a:extLst>
                <a:ext uri="{FF2B5EF4-FFF2-40B4-BE49-F238E27FC236}">
                  <a16:creationId xmlns:a16="http://schemas.microsoft.com/office/drawing/2014/main" id="{B0E5DC11-C45C-4E70-AE41-33F4E4503EFE}"/>
                </a:ext>
              </a:extLst>
            </p:cNvPr>
            <p:cNvSpPr>
              <a:spLocks noChangeArrowheads="1"/>
            </p:cNvSpPr>
            <p:nvPr/>
          </p:nvSpPr>
          <p:spPr bwMode="auto">
            <a:xfrm>
              <a:off x="1248" y="1420"/>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Tg metabolism</a:t>
              </a:r>
              <a:r>
                <a:rPr lang="cs-CZ" altLang="cs-CZ" sz="2625">
                  <a:latin typeface="Times New Roman" panose="02020603050405020304" pitchFamily="18" charset="0"/>
                </a:rPr>
                <a:t>us</a:t>
              </a:r>
              <a:r>
                <a:rPr lang="en-US" altLang="cs-CZ" sz="2625">
                  <a:latin typeface="Times New Roman" panose="02020603050405020304" pitchFamily="18" charset="0"/>
                </a:rPr>
                <a:t>; LCAT </a:t>
              </a:r>
              <a:r>
                <a:rPr lang="cs-CZ" altLang="cs-CZ" sz="2625">
                  <a:latin typeface="Times New Roman" panose="02020603050405020304" pitchFamily="18" charset="0"/>
                </a:rPr>
                <a:t>aktivátor</a:t>
              </a:r>
              <a:r>
                <a:rPr lang="en-US" altLang="cs-CZ" sz="2625">
                  <a:latin typeface="Times New Roman" panose="02020603050405020304" pitchFamily="18" charset="0"/>
                </a:rPr>
                <a:t>; </a:t>
              </a:r>
              <a:r>
                <a:rPr lang="cs-CZ" altLang="cs-CZ" sz="2625">
                  <a:latin typeface="Times New Roman" panose="02020603050405020304" pitchFamily="18" charset="0"/>
                </a:rPr>
                <a:t>strava</a:t>
              </a:r>
              <a:endParaRPr lang="en-US" altLang="cs-CZ" sz="2625">
                <a:latin typeface="Times New Roman" panose="02020603050405020304" pitchFamily="18" charset="0"/>
              </a:endParaRPr>
            </a:p>
          </p:txBody>
        </p:sp>
        <p:sp>
          <p:nvSpPr>
            <p:cNvPr id="59408" name="Rectangle 16">
              <a:extLst>
                <a:ext uri="{FF2B5EF4-FFF2-40B4-BE49-F238E27FC236}">
                  <a16:creationId xmlns:a16="http://schemas.microsoft.com/office/drawing/2014/main" id="{1462E031-E0DA-480F-9355-53D7D1806C6E}"/>
                </a:ext>
              </a:extLst>
            </p:cNvPr>
            <p:cNvSpPr>
              <a:spLocks noChangeArrowheads="1"/>
            </p:cNvSpPr>
            <p:nvPr/>
          </p:nvSpPr>
          <p:spPr bwMode="auto">
            <a:xfrm>
              <a:off x="144" y="1420"/>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apoA-IV</a:t>
              </a:r>
            </a:p>
          </p:txBody>
        </p:sp>
        <p:sp>
          <p:nvSpPr>
            <p:cNvPr id="59409" name="Rectangle 17">
              <a:extLst>
                <a:ext uri="{FF2B5EF4-FFF2-40B4-BE49-F238E27FC236}">
                  <a16:creationId xmlns:a16="http://schemas.microsoft.com/office/drawing/2014/main" id="{405A256E-A879-4D1A-8F68-4CBBE6EFF7E3}"/>
                </a:ext>
              </a:extLst>
            </p:cNvPr>
            <p:cNvSpPr>
              <a:spLocks noChangeArrowheads="1"/>
            </p:cNvSpPr>
            <p:nvPr/>
          </p:nvSpPr>
          <p:spPr bwMode="auto">
            <a:xfrm>
              <a:off x="1248" y="1094"/>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HL </a:t>
              </a:r>
              <a:r>
                <a:rPr lang="cs-CZ" altLang="cs-CZ" sz="2625">
                  <a:latin typeface="Times New Roman" panose="02020603050405020304" pitchFamily="18" charset="0"/>
                </a:rPr>
                <a:t>aktivace</a:t>
              </a:r>
              <a:endParaRPr lang="en-US" altLang="cs-CZ" sz="2625">
                <a:latin typeface="Times New Roman" panose="02020603050405020304" pitchFamily="18" charset="0"/>
              </a:endParaRPr>
            </a:p>
          </p:txBody>
        </p:sp>
        <p:sp>
          <p:nvSpPr>
            <p:cNvPr id="59410" name="Rectangle 18">
              <a:extLst>
                <a:ext uri="{FF2B5EF4-FFF2-40B4-BE49-F238E27FC236}">
                  <a16:creationId xmlns:a16="http://schemas.microsoft.com/office/drawing/2014/main" id="{8953EB24-8F79-4792-BF86-92861DA9E9C6}"/>
                </a:ext>
              </a:extLst>
            </p:cNvPr>
            <p:cNvSpPr>
              <a:spLocks noChangeArrowheads="1"/>
            </p:cNvSpPr>
            <p:nvPr/>
          </p:nvSpPr>
          <p:spPr bwMode="auto">
            <a:xfrm>
              <a:off x="144" y="1094"/>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apoA-II</a:t>
              </a:r>
            </a:p>
          </p:txBody>
        </p:sp>
        <p:sp>
          <p:nvSpPr>
            <p:cNvPr id="59411" name="Rectangle 19">
              <a:extLst>
                <a:ext uri="{FF2B5EF4-FFF2-40B4-BE49-F238E27FC236}">
                  <a16:creationId xmlns:a16="http://schemas.microsoft.com/office/drawing/2014/main" id="{31FAFACF-4E15-4D0E-93CB-A41463ACD168}"/>
                </a:ext>
              </a:extLst>
            </p:cNvPr>
            <p:cNvSpPr>
              <a:spLocks noChangeArrowheads="1"/>
            </p:cNvSpPr>
            <p:nvPr/>
          </p:nvSpPr>
          <p:spPr bwMode="auto">
            <a:xfrm>
              <a:off x="1248" y="768"/>
              <a:ext cx="441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HDL </a:t>
              </a:r>
              <a:r>
                <a:rPr lang="cs-CZ" altLang="cs-CZ" sz="2625">
                  <a:latin typeface="Times New Roman" panose="02020603050405020304" pitchFamily="18" charset="0"/>
                </a:rPr>
                <a:t>sturkturální protein</a:t>
              </a:r>
              <a:r>
                <a:rPr lang="en-US" altLang="cs-CZ" sz="2625">
                  <a:latin typeface="Times New Roman" panose="02020603050405020304" pitchFamily="18" charset="0"/>
                </a:rPr>
                <a:t>; LCAT </a:t>
              </a:r>
              <a:r>
                <a:rPr lang="cs-CZ" altLang="cs-CZ" sz="2625">
                  <a:latin typeface="Times New Roman" panose="02020603050405020304" pitchFamily="18" charset="0"/>
                </a:rPr>
                <a:t>aktivátor</a:t>
              </a:r>
              <a:r>
                <a:rPr lang="en-US" altLang="cs-CZ" sz="2625">
                  <a:latin typeface="Times New Roman" panose="02020603050405020304" pitchFamily="18" charset="0"/>
                </a:rPr>
                <a:t>;RCT</a:t>
              </a:r>
            </a:p>
          </p:txBody>
        </p:sp>
        <p:sp>
          <p:nvSpPr>
            <p:cNvPr id="59412" name="Rectangle 20">
              <a:extLst>
                <a:ext uri="{FF2B5EF4-FFF2-40B4-BE49-F238E27FC236}">
                  <a16:creationId xmlns:a16="http://schemas.microsoft.com/office/drawing/2014/main" id="{CEFD2458-B85E-4EC8-A76A-A65E40C8A09F}"/>
                </a:ext>
              </a:extLst>
            </p:cNvPr>
            <p:cNvSpPr>
              <a:spLocks noChangeArrowheads="1"/>
            </p:cNvSpPr>
            <p:nvPr/>
          </p:nvSpPr>
          <p:spPr bwMode="auto">
            <a:xfrm>
              <a:off x="144" y="768"/>
              <a:ext cx="11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20000"/>
                </a:spcBef>
                <a:buFont typeface="Wingdings" panose="05000000000000000000" pitchFamily="2" charset="2"/>
                <a:buNone/>
              </a:pPr>
              <a:r>
                <a:rPr lang="en-US" altLang="cs-CZ" sz="2625">
                  <a:latin typeface="Times New Roman" panose="02020603050405020304" pitchFamily="18" charset="0"/>
                </a:rPr>
                <a:t>apoA-I</a:t>
              </a:r>
            </a:p>
          </p:txBody>
        </p:sp>
        <p:sp>
          <p:nvSpPr>
            <p:cNvPr id="59413" name="Line 21">
              <a:extLst>
                <a:ext uri="{FF2B5EF4-FFF2-40B4-BE49-F238E27FC236}">
                  <a16:creationId xmlns:a16="http://schemas.microsoft.com/office/drawing/2014/main" id="{254BC804-A0A0-42B0-9CA2-E4B1C3F03637}"/>
                </a:ext>
              </a:extLst>
            </p:cNvPr>
            <p:cNvSpPr>
              <a:spLocks noChangeShapeType="1"/>
            </p:cNvSpPr>
            <p:nvPr/>
          </p:nvSpPr>
          <p:spPr bwMode="auto">
            <a:xfrm>
              <a:off x="144" y="768"/>
              <a:ext cx="552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4" name="Line 22">
              <a:extLst>
                <a:ext uri="{FF2B5EF4-FFF2-40B4-BE49-F238E27FC236}">
                  <a16:creationId xmlns:a16="http://schemas.microsoft.com/office/drawing/2014/main" id="{2C4B98CF-016B-4B2B-8A6D-EA5C18F5FA2A}"/>
                </a:ext>
              </a:extLst>
            </p:cNvPr>
            <p:cNvSpPr>
              <a:spLocks noChangeShapeType="1"/>
            </p:cNvSpPr>
            <p:nvPr/>
          </p:nvSpPr>
          <p:spPr bwMode="auto">
            <a:xfrm>
              <a:off x="144" y="1094"/>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5" name="Line 23">
              <a:extLst>
                <a:ext uri="{FF2B5EF4-FFF2-40B4-BE49-F238E27FC236}">
                  <a16:creationId xmlns:a16="http://schemas.microsoft.com/office/drawing/2014/main" id="{1ABF629A-92D1-43BD-8D0A-97C9D19D87DE}"/>
                </a:ext>
              </a:extLst>
            </p:cNvPr>
            <p:cNvSpPr>
              <a:spLocks noChangeShapeType="1"/>
            </p:cNvSpPr>
            <p:nvPr/>
          </p:nvSpPr>
          <p:spPr bwMode="auto">
            <a:xfrm>
              <a:off x="144" y="1420"/>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6" name="Line 24">
              <a:extLst>
                <a:ext uri="{FF2B5EF4-FFF2-40B4-BE49-F238E27FC236}">
                  <a16:creationId xmlns:a16="http://schemas.microsoft.com/office/drawing/2014/main" id="{BB550641-55B0-4791-B2EF-A944174D469D}"/>
                </a:ext>
              </a:extLst>
            </p:cNvPr>
            <p:cNvSpPr>
              <a:spLocks noChangeShapeType="1"/>
            </p:cNvSpPr>
            <p:nvPr/>
          </p:nvSpPr>
          <p:spPr bwMode="auto">
            <a:xfrm>
              <a:off x="144" y="1746"/>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7" name="Line 25">
              <a:extLst>
                <a:ext uri="{FF2B5EF4-FFF2-40B4-BE49-F238E27FC236}">
                  <a16:creationId xmlns:a16="http://schemas.microsoft.com/office/drawing/2014/main" id="{6BFAB245-6B47-4913-BCF8-FB59AEC3A97A}"/>
                </a:ext>
              </a:extLst>
            </p:cNvPr>
            <p:cNvSpPr>
              <a:spLocks noChangeShapeType="1"/>
            </p:cNvSpPr>
            <p:nvPr/>
          </p:nvSpPr>
          <p:spPr bwMode="auto">
            <a:xfrm>
              <a:off x="144" y="2072"/>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8" name="Line 26">
              <a:extLst>
                <a:ext uri="{FF2B5EF4-FFF2-40B4-BE49-F238E27FC236}">
                  <a16:creationId xmlns:a16="http://schemas.microsoft.com/office/drawing/2014/main" id="{CB60EF7D-606F-4D19-8ACA-32B15910EE44}"/>
                </a:ext>
              </a:extLst>
            </p:cNvPr>
            <p:cNvSpPr>
              <a:spLocks noChangeShapeType="1"/>
            </p:cNvSpPr>
            <p:nvPr/>
          </p:nvSpPr>
          <p:spPr bwMode="auto">
            <a:xfrm>
              <a:off x="144" y="2398"/>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19" name="Line 27">
              <a:extLst>
                <a:ext uri="{FF2B5EF4-FFF2-40B4-BE49-F238E27FC236}">
                  <a16:creationId xmlns:a16="http://schemas.microsoft.com/office/drawing/2014/main" id="{0C1B841F-14BD-45C5-BCA9-F829C8BC0567}"/>
                </a:ext>
              </a:extLst>
            </p:cNvPr>
            <p:cNvSpPr>
              <a:spLocks noChangeShapeType="1"/>
            </p:cNvSpPr>
            <p:nvPr/>
          </p:nvSpPr>
          <p:spPr bwMode="auto">
            <a:xfrm>
              <a:off x="144" y="2724"/>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0" name="Line 28">
              <a:extLst>
                <a:ext uri="{FF2B5EF4-FFF2-40B4-BE49-F238E27FC236}">
                  <a16:creationId xmlns:a16="http://schemas.microsoft.com/office/drawing/2014/main" id="{EF424C90-CF52-469C-8D2A-7A35291B4558}"/>
                </a:ext>
              </a:extLst>
            </p:cNvPr>
            <p:cNvSpPr>
              <a:spLocks noChangeShapeType="1"/>
            </p:cNvSpPr>
            <p:nvPr/>
          </p:nvSpPr>
          <p:spPr bwMode="auto">
            <a:xfrm>
              <a:off x="144" y="3050"/>
              <a:ext cx="55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1" name="Line 29">
              <a:extLst>
                <a:ext uri="{FF2B5EF4-FFF2-40B4-BE49-F238E27FC236}">
                  <a16:creationId xmlns:a16="http://schemas.microsoft.com/office/drawing/2014/main" id="{D49B44FD-4DFC-4B7E-9D90-F819E3875473}"/>
                </a:ext>
              </a:extLst>
            </p:cNvPr>
            <p:cNvSpPr>
              <a:spLocks noChangeShapeType="1"/>
            </p:cNvSpPr>
            <p:nvPr/>
          </p:nvSpPr>
          <p:spPr bwMode="auto">
            <a:xfrm>
              <a:off x="144" y="3376"/>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2" name="Line 30">
              <a:extLst>
                <a:ext uri="{FF2B5EF4-FFF2-40B4-BE49-F238E27FC236}">
                  <a16:creationId xmlns:a16="http://schemas.microsoft.com/office/drawing/2014/main" id="{0C144B8C-0E11-47D7-AEB3-DF4D7B640904}"/>
                </a:ext>
              </a:extLst>
            </p:cNvPr>
            <p:cNvSpPr>
              <a:spLocks noChangeShapeType="1"/>
            </p:cNvSpPr>
            <p:nvPr/>
          </p:nvSpPr>
          <p:spPr bwMode="auto">
            <a:xfrm>
              <a:off x="144" y="3702"/>
              <a:ext cx="552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3" name="Line 31">
              <a:extLst>
                <a:ext uri="{FF2B5EF4-FFF2-40B4-BE49-F238E27FC236}">
                  <a16:creationId xmlns:a16="http://schemas.microsoft.com/office/drawing/2014/main" id="{798ECB9B-ECC3-49B4-8BDE-4D2C9F4D5FEC}"/>
                </a:ext>
              </a:extLst>
            </p:cNvPr>
            <p:cNvSpPr>
              <a:spLocks noChangeShapeType="1"/>
            </p:cNvSpPr>
            <p:nvPr/>
          </p:nvSpPr>
          <p:spPr bwMode="auto">
            <a:xfrm>
              <a:off x="144" y="768"/>
              <a:ext cx="0" cy="293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4" name="Line 32">
              <a:extLst>
                <a:ext uri="{FF2B5EF4-FFF2-40B4-BE49-F238E27FC236}">
                  <a16:creationId xmlns:a16="http://schemas.microsoft.com/office/drawing/2014/main" id="{D111932B-52DB-4DBE-B5F3-8136EF112B13}"/>
                </a:ext>
              </a:extLst>
            </p:cNvPr>
            <p:cNvSpPr>
              <a:spLocks noChangeShapeType="1"/>
            </p:cNvSpPr>
            <p:nvPr/>
          </p:nvSpPr>
          <p:spPr bwMode="auto">
            <a:xfrm>
              <a:off x="1248" y="768"/>
              <a:ext cx="0" cy="293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5" name="Line 33">
              <a:extLst>
                <a:ext uri="{FF2B5EF4-FFF2-40B4-BE49-F238E27FC236}">
                  <a16:creationId xmlns:a16="http://schemas.microsoft.com/office/drawing/2014/main" id="{AE0D0BA2-92F2-4EC5-BADF-ADEB6CBC5377}"/>
                </a:ext>
              </a:extLst>
            </p:cNvPr>
            <p:cNvSpPr>
              <a:spLocks noChangeShapeType="1"/>
            </p:cNvSpPr>
            <p:nvPr/>
          </p:nvSpPr>
          <p:spPr bwMode="auto">
            <a:xfrm>
              <a:off x="5664" y="768"/>
              <a:ext cx="0" cy="2934"/>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6" name="Line 34">
              <a:extLst>
                <a:ext uri="{FF2B5EF4-FFF2-40B4-BE49-F238E27FC236}">
                  <a16:creationId xmlns:a16="http://schemas.microsoft.com/office/drawing/2014/main" id="{4B009397-916F-49C4-9F78-8A1F6FAE07DE}"/>
                </a:ext>
              </a:extLst>
            </p:cNvPr>
            <p:cNvSpPr>
              <a:spLocks noChangeShapeType="1"/>
            </p:cNvSpPr>
            <p:nvPr/>
          </p:nvSpPr>
          <p:spPr bwMode="auto">
            <a:xfrm>
              <a:off x="1248" y="1746"/>
              <a:ext cx="44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7" name="Line 35">
              <a:extLst>
                <a:ext uri="{FF2B5EF4-FFF2-40B4-BE49-F238E27FC236}">
                  <a16:creationId xmlns:a16="http://schemas.microsoft.com/office/drawing/2014/main" id="{E1889C42-A7E1-48A3-B261-7F33A52992D9}"/>
                </a:ext>
              </a:extLst>
            </p:cNvPr>
            <p:cNvSpPr>
              <a:spLocks noChangeShapeType="1"/>
            </p:cNvSpPr>
            <p:nvPr/>
          </p:nvSpPr>
          <p:spPr bwMode="auto">
            <a:xfrm>
              <a:off x="1248" y="2398"/>
              <a:ext cx="44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59428" name="Line 36">
              <a:extLst>
                <a:ext uri="{FF2B5EF4-FFF2-40B4-BE49-F238E27FC236}">
                  <a16:creationId xmlns:a16="http://schemas.microsoft.com/office/drawing/2014/main" id="{5B70F2BC-B21D-4AA1-B1BC-E1FE5908B38F}"/>
                </a:ext>
              </a:extLst>
            </p:cNvPr>
            <p:cNvSpPr>
              <a:spLocks noChangeShapeType="1"/>
            </p:cNvSpPr>
            <p:nvPr/>
          </p:nvSpPr>
          <p:spPr bwMode="auto">
            <a:xfrm>
              <a:off x="1248" y="3376"/>
              <a:ext cx="441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4">
            <a:extLst>
              <a:ext uri="{FF2B5EF4-FFF2-40B4-BE49-F238E27FC236}">
                <a16:creationId xmlns:a16="http://schemas.microsoft.com/office/drawing/2014/main" id="{AD268FDA-3CD5-478B-A7B9-4A7C9E9C7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430114"/>
            <a:ext cx="8572500" cy="599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Obrázek 3">
            <a:extLst>
              <a:ext uri="{FF2B5EF4-FFF2-40B4-BE49-F238E27FC236}">
                <a16:creationId xmlns:a16="http://schemas.microsoft.com/office/drawing/2014/main" id="{CB9DCD56-1DCA-4716-B576-E29780A72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88" y="464857"/>
            <a:ext cx="8475762" cy="622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ovéPole 4">
            <a:extLst>
              <a:ext uri="{FF2B5EF4-FFF2-40B4-BE49-F238E27FC236}">
                <a16:creationId xmlns:a16="http://schemas.microsoft.com/office/drawing/2014/main" id="{591B612E-54AF-43AE-9F8F-8EC78B65793C}"/>
              </a:ext>
            </a:extLst>
          </p:cNvPr>
          <p:cNvSpPr txBox="1">
            <a:spLocks noChangeArrowheads="1"/>
          </p:cNvSpPr>
          <p:nvPr/>
        </p:nvSpPr>
        <p:spPr bwMode="auto">
          <a:xfrm>
            <a:off x="2018109" y="6471047"/>
            <a:ext cx="27852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By </a:t>
            </a:r>
            <a:r>
              <a:rPr lang="cs-CZ" altLang="cs-CZ" sz="2250" dirty="0" err="1">
                <a:latin typeface="Calibri Light" panose="020F0302020204030204" pitchFamily="34" charset="0"/>
              </a:rPr>
              <a:t>Vicram</a:t>
            </a:r>
            <a:r>
              <a:rPr lang="cs-CZ" altLang="cs-CZ" sz="2250" dirty="0">
                <a:latin typeface="Calibri Light" panose="020F0302020204030204" pitchFamily="34" charset="0"/>
              </a:rPr>
              <a:t> </a:t>
            </a:r>
            <a:r>
              <a:rPr lang="cs-CZ" altLang="cs-CZ" sz="2250" dirty="0" err="1">
                <a:latin typeface="Calibri Light" panose="020F0302020204030204" pitchFamily="34" charset="0"/>
              </a:rPr>
              <a:t>Jairam</a:t>
            </a:r>
            <a:r>
              <a:rPr lang="cs-CZ" altLang="cs-CZ" sz="2250" dirty="0">
                <a:latin typeface="Calibri Light" panose="020F0302020204030204" pitchFamily="34" charset="0"/>
              </a:rPr>
              <a:t> et 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8572FC-D4BD-415C-8BCD-D6C4F65A683B}"/>
              </a:ext>
            </a:extLst>
          </p:cNvPr>
          <p:cNvSpPr>
            <a:spLocks noGrp="1" noChangeArrowheads="1"/>
          </p:cNvSpPr>
          <p:nvPr>
            <p:ph type="title"/>
          </p:nvPr>
        </p:nvSpPr>
        <p:spPr>
          <a:xfrm>
            <a:off x="283964" y="214312"/>
            <a:ext cx="7280672" cy="1326059"/>
          </a:xfrm>
        </p:spPr>
        <p:txBody>
          <a:bodyPr/>
          <a:lstStyle/>
          <a:p>
            <a:pPr fontAlgn="auto">
              <a:spcAft>
                <a:spcPts val="0"/>
              </a:spcAft>
              <a:defRPr/>
            </a:pPr>
            <a:r>
              <a:rPr lang="cs-CZ" altLang="cs-CZ" sz="3750" dirty="0" err="1"/>
              <a:t>Dys</a:t>
            </a:r>
            <a:r>
              <a:rPr lang="cs-CZ" altLang="cs-CZ" sz="3750" dirty="0"/>
              <a:t>/</a:t>
            </a:r>
            <a:r>
              <a:rPr lang="cs-CZ" altLang="cs-CZ" sz="3750" dirty="0" err="1"/>
              <a:t>hyperlipoproteinémie</a:t>
            </a:r>
            <a:endParaRPr lang="cs-CZ" altLang="cs-CZ" sz="3750" dirty="0"/>
          </a:p>
        </p:txBody>
      </p:sp>
      <p:sp>
        <p:nvSpPr>
          <p:cNvPr id="24579" name="Rectangle 3">
            <a:extLst>
              <a:ext uri="{FF2B5EF4-FFF2-40B4-BE49-F238E27FC236}">
                <a16:creationId xmlns:a16="http://schemas.microsoft.com/office/drawing/2014/main" id="{8C556DDA-9D59-43C4-99A9-CBA3E5B570F3}"/>
              </a:ext>
            </a:extLst>
          </p:cNvPr>
          <p:cNvSpPr>
            <a:spLocks noGrp="1" noChangeArrowheads="1"/>
          </p:cNvSpPr>
          <p:nvPr>
            <p:ph type="body" idx="1"/>
          </p:nvPr>
        </p:nvSpPr>
        <p:spPr>
          <a:xfrm>
            <a:off x="4834533" y="1011287"/>
            <a:ext cx="6995517" cy="4835425"/>
          </a:xfrm>
        </p:spPr>
        <p:txBody>
          <a:bodyPr>
            <a:normAutofit/>
          </a:bodyPr>
          <a:lstStyle/>
          <a:p>
            <a:pPr fontAlgn="auto">
              <a:spcAft>
                <a:spcPts val="0"/>
              </a:spcAft>
              <a:defRPr/>
            </a:pPr>
            <a:r>
              <a:rPr lang="cs-CZ" altLang="cs-CZ" sz="2400" dirty="0"/>
              <a:t>Cholesterol je transportován krví v lipoproteinech (triglyceridy, fosfolipidy, cholesterol a protein jako nosič)</a:t>
            </a:r>
          </a:p>
          <a:p>
            <a:pPr fontAlgn="auto">
              <a:spcAft>
                <a:spcPts val="0"/>
              </a:spcAft>
              <a:defRPr/>
            </a:pPr>
            <a:r>
              <a:rPr lang="cs-CZ" altLang="cs-CZ" sz="2400" b="1" dirty="0"/>
              <a:t>Chylomikrony </a:t>
            </a:r>
            <a:r>
              <a:rPr lang="cs-CZ" altLang="cs-CZ" sz="2400" dirty="0"/>
              <a:t>– tvořeny ve střevě, odbourávány játry</a:t>
            </a:r>
          </a:p>
          <a:p>
            <a:pPr fontAlgn="auto">
              <a:spcAft>
                <a:spcPts val="0"/>
              </a:spcAft>
              <a:defRPr/>
            </a:pPr>
            <a:r>
              <a:rPr lang="cs-CZ" altLang="cs-CZ" sz="2400" b="1" dirty="0"/>
              <a:t>VLDL</a:t>
            </a:r>
            <a:r>
              <a:rPr lang="cs-CZ" altLang="cs-CZ" sz="2400" dirty="0"/>
              <a:t> – tvořeny v játrech, transport TAG do tkání </a:t>
            </a:r>
            <a:r>
              <a:rPr lang="cs-CZ" altLang="cs-CZ" sz="2400" dirty="0">
                <a:sym typeface="Symbol" panose="05050102010706020507" pitchFamily="18" charset="2"/>
              </a:rPr>
              <a:t> </a:t>
            </a:r>
            <a:r>
              <a:rPr lang="cs-CZ" altLang="cs-CZ" sz="2400" dirty="0"/>
              <a:t>IDL</a:t>
            </a:r>
            <a:r>
              <a:rPr lang="cs-CZ" altLang="cs-CZ" sz="2400" dirty="0">
                <a:sym typeface="Symbol" panose="05050102010706020507" pitchFamily="18" charset="2"/>
              </a:rPr>
              <a:t> </a:t>
            </a:r>
            <a:endParaRPr lang="cs-CZ" altLang="cs-CZ" sz="2400" dirty="0"/>
          </a:p>
          <a:p>
            <a:pPr fontAlgn="auto">
              <a:spcAft>
                <a:spcPts val="0"/>
              </a:spcAft>
              <a:defRPr/>
            </a:pPr>
            <a:r>
              <a:rPr lang="cs-CZ" altLang="cs-CZ" sz="2400" b="1" dirty="0"/>
              <a:t>LDL</a:t>
            </a:r>
            <a:r>
              <a:rPr lang="cs-CZ" altLang="cs-CZ" sz="2400" dirty="0"/>
              <a:t> – </a:t>
            </a:r>
            <a:r>
              <a:rPr lang="cs-CZ" altLang="cs-CZ" sz="2400" dirty="0">
                <a:sym typeface="Symbol" panose="05050102010706020507" pitchFamily="18" charset="2"/>
              </a:rPr>
              <a:t>cholesterol, ve tkáních LDL-receptor</a:t>
            </a:r>
          </a:p>
          <a:p>
            <a:pPr fontAlgn="auto">
              <a:spcAft>
                <a:spcPts val="0"/>
              </a:spcAft>
              <a:defRPr/>
            </a:pPr>
            <a:r>
              <a:rPr lang="cs-CZ" altLang="cs-CZ" sz="2400" b="1" dirty="0"/>
              <a:t>HDL </a:t>
            </a:r>
            <a:r>
              <a:rPr lang="cs-CZ" altLang="cs-CZ" sz="2400" dirty="0"/>
              <a:t>– vážou cholesterol z periferních tkání a přenáší do jater</a:t>
            </a:r>
          </a:p>
          <a:p>
            <a:pPr fontAlgn="auto">
              <a:spcAft>
                <a:spcPts val="0"/>
              </a:spcAft>
              <a:defRPr/>
            </a:pPr>
            <a:r>
              <a:rPr lang="cs-CZ" altLang="cs-CZ" sz="2400" b="1" dirty="0"/>
              <a:t>LDL/HDL</a:t>
            </a:r>
            <a:r>
              <a:rPr lang="cs-CZ" altLang="cs-CZ" sz="2400" dirty="0"/>
              <a:t> – </a:t>
            </a:r>
            <a:r>
              <a:rPr lang="cs-CZ" altLang="cs-CZ" sz="2400" dirty="0" err="1"/>
              <a:t>aterogenní</a:t>
            </a:r>
            <a:r>
              <a:rPr lang="cs-CZ" altLang="cs-CZ" sz="2400" dirty="0"/>
              <a:t> index</a:t>
            </a:r>
          </a:p>
          <a:p>
            <a:pPr fontAlgn="auto">
              <a:spcAft>
                <a:spcPts val="0"/>
              </a:spcAft>
              <a:defRPr/>
            </a:pPr>
            <a:r>
              <a:rPr lang="cs-CZ" altLang="cs-CZ" sz="2400" dirty="0"/>
              <a:t>Hodnoty: Celkový cholesterol 4,5-5.2 </a:t>
            </a:r>
            <a:r>
              <a:rPr lang="cs-CZ" altLang="cs-CZ" sz="2400" dirty="0" err="1"/>
              <a:t>mmol</a:t>
            </a:r>
            <a:r>
              <a:rPr lang="cs-CZ" altLang="cs-CZ" sz="2400" dirty="0"/>
              <a:t>/l</a:t>
            </a:r>
          </a:p>
          <a:p>
            <a:pPr fontAlgn="auto">
              <a:spcAft>
                <a:spcPts val="0"/>
              </a:spcAft>
              <a:defRPr/>
            </a:pPr>
            <a:r>
              <a:rPr lang="cs-CZ" altLang="cs-CZ" sz="2400" dirty="0"/>
              <a:t>                HDL-cholesterol      </a:t>
            </a:r>
            <a:r>
              <a:rPr lang="en-US" altLang="cs-CZ" sz="2400" dirty="0">
                <a:cs typeface="Calibri Light" panose="020F0302020204030204" pitchFamily="34" charset="0"/>
              </a:rPr>
              <a:t>&gt;</a:t>
            </a:r>
            <a:r>
              <a:rPr lang="cs-CZ" altLang="cs-CZ" sz="2400" dirty="0">
                <a:cs typeface="Calibri Light" panose="020F0302020204030204" pitchFamily="34" charset="0"/>
              </a:rPr>
              <a:t>0,9 nejlépe nad 1,6 </a:t>
            </a:r>
            <a:r>
              <a:rPr lang="cs-CZ" altLang="cs-CZ" sz="2400" dirty="0" err="1">
                <a:cs typeface="Calibri Light" panose="020F0302020204030204" pitchFamily="34" charset="0"/>
              </a:rPr>
              <a:t>mmol</a:t>
            </a:r>
            <a:r>
              <a:rPr lang="cs-CZ" altLang="cs-CZ" sz="2400" dirty="0">
                <a:cs typeface="Calibri Light" panose="020F0302020204030204" pitchFamily="34" charset="0"/>
              </a:rPr>
              <a:t>/l</a:t>
            </a:r>
          </a:p>
          <a:p>
            <a:pPr fontAlgn="auto">
              <a:spcAft>
                <a:spcPts val="0"/>
              </a:spcAft>
              <a:defRPr/>
            </a:pPr>
            <a:r>
              <a:rPr lang="cs-CZ" altLang="cs-CZ" sz="2400" dirty="0">
                <a:cs typeface="Calibri Light" panose="020F0302020204030204" pitchFamily="34" charset="0"/>
              </a:rPr>
              <a:t>                LDL-cholesterol       </a:t>
            </a:r>
            <a:r>
              <a:rPr lang="en-US" altLang="cs-CZ" sz="2400" dirty="0">
                <a:cs typeface="Calibri Light" panose="020F0302020204030204" pitchFamily="34" charset="0"/>
              </a:rPr>
              <a:t>&lt;</a:t>
            </a:r>
            <a:r>
              <a:rPr lang="cs-CZ" altLang="cs-CZ" sz="2400" dirty="0">
                <a:cs typeface="Calibri Light" panose="020F0302020204030204" pitchFamily="34" charset="0"/>
              </a:rPr>
              <a:t>3,4 </a:t>
            </a:r>
            <a:r>
              <a:rPr lang="cs-CZ" altLang="cs-CZ" sz="2400" dirty="0" err="1">
                <a:cs typeface="Calibri Light" panose="020F0302020204030204" pitchFamily="34" charset="0"/>
              </a:rPr>
              <a:t>mmol</a:t>
            </a:r>
            <a:r>
              <a:rPr lang="cs-CZ" altLang="cs-CZ" sz="2400" dirty="0">
                <a:cs typeface="Calibri Light" panose="020F0302020204030204" pitchFamily="34" charset="0"/>
              </a:rPr>
              <a:t>/l</a:t>
            </a:r>
          </a:p>
          <a:p>
            <a:pPr fontAlgn="auto">
              <a:spcAft>
                <a:spcPts val="0"/>
              </a:spcAft>
              <a:defRPr/>
            </a:pPr>
            <a:r>
              <a:rPr lang="cs-CZ" altLang="cs-CZ" sz="2400" dirty="0">
                <a:cs typeface="Calibri Light" panose="020F0302020204030204" pitchFamily="34" charset="0"/>
              </a:rPr>
              <a:t>                Triglyceridy              </a:t>
            </a:r>
            <a:r>
              <a:rPr lang="en-US" altLang="cs-CZ" sz="2400" dirty="0">
                <a:cs typeface="Calibri Light" panose="020F0302020204030204" pitchFamily="34" charset="0"/>
              </a:rPr>
              <a:t>&lt;</a:t>
            </a:r>
            <a:r>
              <a:rPr lang="cs-CZ" altLang="cs-CZ" sz="2400" dirty="0">
                <a:cs typeface="Calibri Light" panose="020F0302020204030204" pitchFamily="34" charset="0"/>
              </a:rPr>
              <a:t>2,3 </a:t>
            </a:r>
            <a:r>
              <a:rPr lang="cs-CZ" altLang="cs-CZ" sz="2400" dirty="0" err="1">
                <a:cs typeface="Calibri Light" panose="020F0302020204030204" pitchFamily="34" charset="0"/>
              </a:rPr>
              <a:t>mmol</a:t>
            </a:r>
            <a:r>
              <a:rPr lang="cs-CZ" altLang="cs-CZ" sz="2400" dirty="0">
                <a:cs typeface="Calibri Light" panose="020F0302020204030204" pitchFamily="34" charset="0"/>
              </a:rPr>
              <a:t>/l</a:t>
            </a:r>
            <a:endParaRPr lang="en-US" altLang="cs-CZ" sz="2400" dirty="0">
              <a:cs typeface="Calibri Light" panose="020F0302020204030204" pitchFamily="34" charset="0"/>
            </a:endParaRPr>
          </a:p>
          <a:p>
            <a:pPr fontAlgn="auto">
              <a:spcAft>
                <a:spcPts val="0"/>
              </a:spcAft>
              <a:defRPr/>
            </a:pPr>
            <a:endParaRPr lang="cs-CZ" altLang="cs-CZ" sz="2250" dirty="0"/>
          </a:p>
        </p:txBody>
      </p:sp>
      <p:sp>
        <p:nvSpPr>
          <p:cNvPr id="3" name="TextovéPole 2">
            <a:extLst>
              <a:ext uri="{FF2B5EF4-FFF2-40B4-BE49-F238E27FC236}">
                <a16:creationId xmlns:a16="http://schemas.microsoft.com/office/drawing/2014/main" id="{541A6EA0-5EBD-49C0-B5A3-C94C75FD589B}"/>
              </a:ext>
            </a:extLst>
          </p:cNvPr>
          <p:cNvSpPr txBox="1"/>
          <p:nvPr/>
        </p:nvSpPr>
        <p:spPr>
          <a:xfrm>
            <a:off x="361950" y="1309538"/>
            <a:ext cx="3102388" cy="2677656"/>
          </a:xfrm>
          <a:prstGeom prst="rect">
            <a:avLst/>
          </a:prstGeom>
          <a:noFill/>
        </p:spPr>
        <p:txBody>
          <a:bodyPr wrap="none" rtlCol="0">
            <a:spAutoFit/>
          </a:bodyPr>
          <a:lstStyle/>
          <a:p>
            <a:r>
              <a:rPr lang="cs-CZ" dirty="0" err="1"/>
              <a:t>Hypercholesterolémie</a:t>
            </a:r>
            <a:endParaRPr lang="cs-CZ" dirty="0"/>
          </a:p>
          <a:p>
            <a:endParaRPr lang="cs-CZ" dirty="0"/>
          </a:p>
          <a:p>
            <a:r>
              <a:rPr lang="cs-CZ" dirty="0" err="1"/>
              <a:t>Hypertriglyceridemie</a:t>
            </a:r>
            <a:endParaRPr lang="cs-CZ" dirty="0"/>
          </a:p>
          <a:p>
            <a:endParaRPr lang="cs-CZ" dirty="0"/>
          </a:p>
          <a:p>
            <a:r>
              <a:rPr lang="cs-CZ" dirty="0"/>
              <a:t>Smíšené poruchy </a:t>
            </a:r>
          </a:p>
          <a:p>
            <a:endParaRPr lang="cs-CZ" dirty="0"/>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BA5A903-0007-48CB-9CD0-2AECB5511481}"/>
              </a:ext>
            </a:extLst>
          </p:cNvPr>
          <p:cNvSpPr>
            <a:spLocks noGrp="1" noChangeArrowheads="1"/>
          </p:cNvSpPr>
          <p:nvPr>
            <p:ph type="title"/>
          </p:nvPr>
        </p:nvSpPr>
        <p:spPr>
          <a:xfrm>
            <a:off x="368499" y="265657"/>
            <a:ext cx="7279184" cy="1326059"/>
          </a:xfrm>
        </p:spPr>
        <p:txBody>
          <a:bodyPr/>
          <a:lstStyle/>
          <a:p>
            <a:pPr fontAlgn="auto">
              <a:spcAft>
                <a:spcPts val="0"/>
              </a:spcAft>
              <a:defRPr/>
            </a:pPr>
            <a:r>
              <a:rPr lang="cs-CZ" altLang="cs-CZ" sz="3750" dirty="0"/>
              <a:t>Primární vs. sekundární </a:t>
            </a:r>
            <a:r>
              <a:rPr lang="cs-CZ" altLang="cs-CZ" sz="3750" dirty="0" err="1"/>
              <a:t>hyperlipoproteinémie</a:t>
            </a:r>
            <a:endParaRPr lang="cs-CZ" altLang="cs-CZ" sz="3750" dirty="0"/>
          </a:p>
        </p:txBody>
      </p:sp>
      <p:sp>
        <p:nvSpPr>
          <p:cNvPr id="41987" name="Rectangle 3">
            <a:extLst>
              <a:ext uri="{FF2B5EF4-FFF2-40B4-BE49-F238E27FC236}">
                <a16:creationId xmlns:a16="http://schemas.microsoft.com/office/drawing/2014/main" id="{D7F42B89-088E-484C-98E5-6B6CE8F759B1}"/>
              </a:ext>
            </a:extLst>
          </p:cNvPr>
          <p:cNvSpPr>
            <a:spLocks noGrp="1" noChangeArrowheads="1"/>
          </p:cNvSpPr>
          <p:nvPr>
            <p:ph type="body" idx="1"/>
          </p:nvPr>
        </p:nvSpPr>
        <p:spPr>
          <a:xfrm>
            <a:off x="6096000" y="1881188"/>
            <a:ext cx="7221141" cy="3857625"/>
          </a:xfrm>
        </p:spPr>
        <p:txBody>
          <a:bodyPr>
            <a:normAutofit/>
          </a:bodyPr>
          <a:lstStyle/>
          <a:p>
            <a:pPr fontAlgn="auto">
              <a:spcAft>
                <a:spcPts val="0"/>
              </a:spcAft>
              <a:defRPr/>
            </a:pPr>
            <a:r>
              <a:rPr lang="cs-CZ" altLang="cs-CZ" sz="2250" dirty="0"/>
              <a:t>Jsou důsledkem jiného základního onemocnění:</a:t>
            </a:r>
          </a:p>
          <a:p>
            <a:pPr fontAlgn="auto">
              <a:spcAft>
                <a:spcPts val="0"/>
              </a:spcAft>
              <a:defRPr/>
            </a:pPr>
            <a:r>
              <a:rPr lang="cs-CZ" altLang="cs-CZ" sz="2250" b="1" dirty="0"/>
              <a:t>Diabetes </a:t>
            </a:r>
            <a:r>
              <a:rPr lang="cs-CZ" altLang="cs-CZ" sz="2250" b="1" dirty="0" err="1"/>
              <a:t>mellitus</a:t>
            </a:r>
            <a:r>
              <a:rPr lang="cs-CZ" altLang="cs-CZ" sz="2250" b="1" dirty="0"/>
              <a:t> -     </a:t>
            </a:r>
            <a:r>
              <a:rPr lang="cs-CZ" altLang="cs-CZ" sz="2250" dirty="0">
                <a:sym typeface="Symbol" panose="05050102010706020507" pitchFamily="18" charset="2"/>
              </a:rPr>
              <a:t> TG         HDL-cholesterol</a:t>
            </a:r>
          </a:p>
          <a:p>
            <a:pPr fontAlgn="auto">
              <a:spcAft>
                <a:spcPts val="0"/>
              </a:spcAft>
              <a:defRPr/>
            </a:pPr>
            <a:r>
              <a:rPr lang="cs-CZ" altLang="cs-CZ" sz="2250" b="1" dirty="0">
                <a:sym typeface="Symbol" panose="05050102010706020507" pitchFamily="18" charset="2"/>
              </a:rPr>
              <a:t>Hypotyreóza -             </a:t>
            </a:r>
            <a:r>
              <a:rPr lang="cs-CZ" altLang="cs-CZ" sz="2250" dirty="0">
                <a:sym typeface="Symbol" panose="05050102010706020507" pitchFamily="18" charset="2"/>
              </a:rPr>
              <a:t> CH</a:t>
            </a:r>
          </a:p>
          <a:p>
            <a:pPr fontAlgn="auto">
              <a:spcAft>
                <a:spcPts val="0"/>
              </a:spcAft>
              <a:defRPr/>
            </a:pPr>
            <a:r>
              <a:rPr lang="cs-CZ" altLang="cs-CZ" sz="2250" b="1" dirty="0">
                <a:sym typeface="Symbol" panose="05050102010706020507" pitchFamily="18" charset="2"/>
              </a:rPr>
              <a:t>Nefrotický syndrom - </a:t>
            </a:r>
            <a:r>
              <a:rPr lang="cs-CZ" altLang="cs-CZ" sz="2250" dirty="0">
                <a:sym typeface="Symbol" panose="05050102010706020507" pitchFamily="18" charset="2"/>
              </a:rPr>
              <a:t> CH, TG</a:t>
            </a:r>
          </a:p>
          <a:p>
            <a:pPr fontAlgn="auto">
              <a:spcAft>
                <a:spcPts val="0"/>
              </a:spcAft>
              <a:defRPr/>
            </a:pPr>
            <a:r>
              <a:rPr lang="cs-CZ" altLang="cs-CZ" sz="2250" b="1" dirty="0" err="1">
                <a:sym typeface="Symbol" panose="05050102010706020507" pitchFamily="18" charset="2"/>
              </a:rPr>
              <a:t>Chron</a:t>
            </a:r>
            <a:r>
              <a:rPr lang="cs-CZ" altLang="cs-CZ" sz="2250" b="1" dirty="0">
                <a:sym typeface="Symbol" panose="05050102010706020507" pitchFamily="18" charset="2"/>
              </a:rPr>
              <a:t>. renální insuficience - </a:t>
            </a:r>
            <a:r>
              <a:rPr lang="cs-CZ" altLang="cs-CZ" sz="2250" dirty="0">
                <a:sym typeface="Symbol" panose="05050102010706020507" pitchFamily="18" charset="2"/>
              </a:rPr>
              <a:t> TG</a:t>
            </a:r>
          </a:p>
          <a:p>
            <a:pPr fontAlgn="auto">
              <a:spcAft>
                <a:spcPts val="0"/>
              </a:spcAft>
              <a:defRPr/>
            </a:pPr>
            <a:r>
              <a:rPr lang="cs-CZ" altLang="cs-CZ" sz="2250" b="1" dirty="0">
                <a:sym typeface="Symbol" panose="05050102010706020507" pitchFamily="18" charset="2"/>
              </a:rPr>
              <a:t>Cholestáza -                </a:t>
            </a:r>
            <a:r>
              <a:rPr lang="cs-CZ" altLang="cs-CZ" sz="2250" dirty="0">
                <a:sym typeface="Symbol" panose="05050102010706020507" pitchFamily="18" charset="2"/>
              </a:rPr>
              <a:t> CH</a:t>
            </a:r>
          </a:p>
          <a:p>
            <a:pPr fontAlgn="auto">
              <a:spcAft>
                <a:spcPts val="0"/>
              </a:spcAft>
              <a:defRPr/>
            </a:pPr>
            <a:r>
              <a:rPr lang="cs-CZ" altLang="cs-CZ" sz="2250" b="1" dirty="0">
                <a:sym typeface="Symbol" panose="05050102010706020507" pitchFamily="18" charset="2"/>
              </a:rPr>
              <a:t>Mentální anorexie -     </a:t>
            </a:r>
            <a:r>
              <a:rPr lang="cs-CZ" altLang="cs-CZ" sz="2250" dirty="0">
                <a:sym typeface="Symbol" panose="05050102010706020507" pitchFamily="18" charset="2"/>
              </a:rPr>
              <a:t> CH</a:t>
            </a:r>
          </a:p>
          <a:p>
            <a:pPr fontAlgn="auto">
              <a:spcAft>
                <a:spcPts val="0"/>
              </a:spcAft>
              <a:defRPr/>
            </a:pPr>
            <a:r>
              <a:rPr lang="cs-CZ" altLang="cs-CZ" sz="2250" b="1" dirty="0">
                <a:sym typeface="Symbol" panose="05050102010706020507" pitchFamily="18" charset="2"/>
              </a:rPr>
              <a:t>Alkoholismus -            </a:t>
            </a:r>
            <a:r>
              <a:rPr lang="cs-CZ" altLang="cs-CZ" sz="2250" dirty="0">
                <a:sym typeface="Symbol" panose="05050102010706020507" pitchFamily="18" charset="2"/>
              </a:rPr>
              <a:t> TG</a:t>
            </a:r>
          </a:p>
        </p:txBody>
      </p:sp>
      <p:sp>
        <p:nvSpPr>
          <p:cNvPr id="4" name="TextovéPole 3">
            <a:extLst>
              <a:ext uri="{FF2B5EF4-FFF2-40B4-BE49-F238E27FC236}">
                <a16:creationId xmlns:a16="http://schemas.microsoft.com/office/drawing/2014/main" id="{2824AC50-9BBC-430C-8305-7D0D9F3F8F95}"/>
              </a:ext>
            </a:extLst>
          </p:cNvPr>
          <p:cNvSpPr txBox="1"/>
          <p:nvPr/>
        </p:nvSpPr>
        <p:spPr>
          <a:xfrm>
            <a:off x="368499" y="1595021"/>
            <a:ext cx="5435591" cy="5262979"/>
          </a:xfrm>
          <a:prstGeom prst="rect">
            <a:avLst/>
          </a:prstGeom>
          <a:noFill/>
        </p:spPr>
        <p:txBody>
          <a:bodyPr wrap="none" rtlCol="0">
            <a:spAutoFit/>
          </a:bodyPr>
          <a:lstStyle/>
          <a:p>
            <a:r>
              <a:rPr lang="cs-CZ" dirty="0"/>
              <a:t>Familiární deficit LPL</a:t>
            </a:r>
          </a:p>
          <a:p>
            <a:endParaRPr lang="cs-CZ" dirty="0"/>
          </a:p>
          <a:p>
            <a:r>
              <a:rPr lang="cs-CZ" dirty="0"/>
              <a:t>Familiární deficit </a:t>
            </a:r>
            <a:r>
              <a:rPr lang="cs-CZ" dirty="0" err="1"/>
              <a:t>ApoC</a:t>
            </a:r>
            <a:endParaRPr lang="cs-CZ" dirty="0"/>
          </a:p>
          <a:p>
            <a:endParaRPr lang="cs-CZ" dirty="0"/>
          </a:p>
          <a:p>
            <a:r>
              <a:rPr lang="cs-CZ" dirty="0"/>
              <a:t>Familiární </a:t>
            </a:r>
            <a:r>
              <a:rPr lang="cs-CZ" dirty="0" err="1"/>
              <a:t>hypercholesterolémie</a:t>
            </a:r>
            <a:endParaRPr lang="cs-CZ" dirty="0"/>
          </a:p>
          <a:p>
            <a:endParaRPr lang="cs-CZ" dirty="0"/>
          </a:p>
          <a:p>
            <a:r>
              <a:rPr lang="cs-CZ" dirty="0"/>
              <a:t>Familiární defekt ApoB-100</a:t>
            </a:r>
          </a:p>
          <a:p>
            <a:endParaRPr lang="cs-CZ" dirty="0"/>
          </a:p>
          <a:p>
            <a:r>
              <a:rPr lang="cs-CZ" dirty="0"/>
              <a:t>Polygenní </a:t>
            </a:r>
            <a:r>
              <a:rPr lang="cs-CZ" dirty="0" err="1"/>
              <a:t>hypercholesterolémie</a:t>
            </a:r>
            <a:endParaRPr lang="cs-CZ" dirty="0"/>
          </a:p>
          <a:p>
            <a:endParaRPr lang="cs-CZ" dirty="0"/>
          </a:p>
          <a:p>
            <a:r>
              <a:rPr lang="cs-CZ" dirty="0"/>
              <a:t>Familiární kombinovaná </a:t>
            </a:r>
            <a:r>
              <a:rPr lang="cs-CZ" dirty="0" err="1"/>
              <a:t>hyperlipidémie</a:t>
            </a:r>
            <a:endParaRPr lang="cs-CZ" dirty="0"/>
          </a:p>
          <a:p>
            <a:endParaRPr lang="cs-CZ" dirty="0"/>
          </a:p>
          <a:p>
            <a:r>
              <a:rPr lang="cs-CZ" dirty="0"/>
              <a:t>Familiární </a:t>
            </a:r>
            <a:r>
              <a:rPr lang="cs-CZ" dirty="0" err="1"/>
              <a:t>hypertriglyceridémie</a:t>
            </a:r>
            <a:endParaRPr lang="cs-CZ" dirty="0"/>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D403F0EA-838C-447E-971A-0C1D40BEEC51}"/>
              </a:ext>
            </a:extLst>
          </p:cNvPr>
          <p:cNvSpPr>
            <a:spLocks noGrp="1"/>
          </p:cNvSpPr>
          <p:nvPr>
            <p:ph type="title"/>
          </p:nvPr>
        </p:nvSpPr>
        <p:spPr/>
        <p:txBody>
          <a:bodyPr/>
          <a:lstStyle/>
          <a:p>
            <a:pPr fontAlgn="auto">
              <a:spcAft>
                <a:spcPts val="0"/>
              </a:spcAft>
              <a:defRPr/>
            </a:pPr>
            <a:endParaRPr lang="cs-CZ"/>
          </a:p>
        </p:txBody>
      </p:sp>
      <p:pic>
        <p:nvPicPr>
          <p:cNvPr id="74755" name="Obrázek 8">
            <a:extLst>
              <a:ext uri="{FF2B5EF4-FFF2-40B4-BE49-F238E27FC236}">
                <a16:creationId xmlns:a16="http://schemas.microsoft.com/office/drawing/2014/main" id="{3C7EB401-0892-46B0-8F7C-628E62481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016" y="3664148"/>
            <a:ext cx="5631656" cy="255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ál 9">
            <a:extLst>
              <a:ext uri="{FF2B5EF4-FFF2-40B4-BE49-F238E27FC236}">
                <a16:creationId xmlns:a16="http://schemas.microsoft.com/office/drawing/2014/main" id="{93853EBD-B2C1-47FA-979E-086656444681}"/>
              </a:ext>
            </a:extLst>
          </p:cNvPr>
          <p:cNvSpPr/>
          <p:nvPr/>
        </p:nvSpPr>
        <p:spPr>
          <a:xfrm>
            <a:off x="3024187" y="491133"/>
            <a:ext cx="5929313" cy="3000375"/>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cs-CZ" sz="4500" dirty="0">
                <a:latin typeface="Calibri Light" panose="020F0302020204030204" pitchFamily="34" charset="0"/>
              </a:rPr>
              <a:t>Ateroskleróza – daň za dlouhý život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a:extLst>
              <a:ext uri="{FF2B5EF4-FFF2-40B4-BE49-F238E27FC236}">
                <a16:creationId xmlns:a16="http://schemas.microsoft.com/office/drawing/2014/main" id="{B7738D9F-A7D3-437D-BE86-D020946400C5}"/>
              </a:ext>
            </a:extLst>
          </p:cNvPr>
          <p:cNvSpPr>
            <a:spLocks noChangeArrowheads="1"/>
          </p:cNvSpPr>
          <p:nvPr/>
        </p:nvSpPr>
        <p:spPr bwMode="auto">
          <a:xfrm>
            <a:off x="7096125" y="1143000"/>
            <a:ext cx="3214688" cy="4286250"/>
          </a:xfrm>
          <a:prstGeom prst="rect">
            <a:avLst/>
          </a:prstGeom>
          <a:solidFill>
            <a:srgbClr val="9999FF"/>
          </a:solidFill>
          <a:ln w="9525">
            <a:miter lim="800000"/>
            <a:headEnd/>
            <a:tailEnd/>
          </a:ln>
          <a:effectLst/>
          <a:scene3d>
            <a:camera prst="legacyPerspectiveBottomLeft"/>
            <a:lightRig rig="legacyFlat3" dir="t"/>
          </a:scene3d>
          <a:sp3d extrusionH="121893000" prstMaterial="legacyMatte">
            <a:bevelT w="13500" h="13500" prst="angle"/>
            <a:bevelB w="13500" h="13500" prst="angle"/>
            <a:extrusionClr>
              <a:srgbClr val="9999FF"/>
            </a:extrusionClr>
            <a:contourClr>
              <a:srgbClr val="9999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lvl1pPr marL="342900" indent="-3429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20000"/>
              </a:spcBef>
              <a:buFontTx/>
              <a:buNone/>
            </a:pPr>
            <a:r>
              <a:rPr lang="en-US" altLang="cs-CZ" sz="2625" dirty="0">
                <a:solidFill>
                  <a:schemeClr val="bg1"/>
                </a:solidFill>
                <a:latin typeface="Calibri Light" panose="020F0302020204030204" pitchFamily="34" charset="0"/>
                <a:cs typeface="Times New Roman" panose="02020603050405020304" pitchFamily="18" charset="0"/>
              </a:rPr>
              <a:t>“</a:t>
            </a:r>
            <a:r>
              <a:rPr lang="cs-CZ" altLang="cs-CZ" sz="2625" dirty="0">
                <a:solidFill>
                  <a:schemeClr val="bg1"/>
                </a:solidFill>
                <a:latin typeface="Calibri Light" panose="020F0302020204030204" pitchFamily="34" charset="0"/>
                <a:cs typeface="Times New Roman" panose="02020603050405020304" pitchFamily="18" charset="0"/>
              </a:rPr>
              <a:t>Ateroskleróza bez cholesterolu není možná</a:t>
            </a:r>
            <a:r>
              <a:rPr lang="en-US" altLang="cs-CZ" sz="2625" dirty="0">
                <a:solidFill>
                  <a:schemeClr val="bg1"/>
                </a:solidFill>
                <a:latin typeface="Calibri Light" panose="020F0302020204030204" pitchFamily="34" charset="0"/>
                <a:cs typeface="Times New Roman" panose="02020603050405020304" pitchFamily="18" charset="0"/>
              </a:rPr>
              <a:t>”.</a:t>
            </a:r>
            <a:r>
              <a:rPr lang="en-US" altLang="cs-CZ" sz="2250" dirty="0">
                <a:latin typeface="Calibri Light" panose="020F0302020204030204" pitchFamily="34" charset="0"/>
                <a:cs typeface="Times New Roman" panose="02020603050405020304" pitchFamily="18" charset="0"/>
              </a:rPr>
              <a:t> </a:t>
            </a:r>
          </a:p>
          <a:p>
            <a:pPr algn="ctr" eaLnBrk="1" hangingPunct="1">
              <a:lnSpc>
                <a:spcPct val="100000"/>
              </a:lnSpc>
              <a:spcBef>
                <a:spcPct val="20000"/>
              </a:spcBef>
              <a:buFontTx/>
              <a:buNone/>
            </a:pPr>
            <a:r>
              <a:rPr lang="uk-UA" altLang="cs-CZ" sz="2625" dirty="0">
                <a:solidFill>
                  <a:schemeClr val="bg1"/>
                </a:solidFill>
                <a:latin typeface="Calibri Light" panose="020F0302020204030204" pitchFamily="34" charset="0"/>
              </a:rPr>
              <a:t>А.</a:t>
            </a:r>
            <a:r>
              <a:rPr lang="en-US" altLang="cs-CZ" sz="2625" dirty="0">
                <a:solidFill>
                  <a:schemeClr val="bg1"/>
                </a:solidFill>
                <a:latin typeface="Calibri Light" panose="020F0302020204030204" pitchFamily="34" charset="0"/>
              </a:rPr>
              <a:t>N</a:t>
            </a:r>
            <a:r>
              <a:rPr lang="uk-UA" altLang="cs-CZ" sz="2625" dirty="0">
                <a:solidFill>
                  <a:schemeClr val="bg1"/>
                </a:solidFill>
                <a:latin typeface="Calibri Light" panose="020F0302020204030204" pitchFamily="34" charset="0"/>
              </a:rPr>
              <a:t>.А</a:t>
            </a:r>
            <a:r>
              <a:rPr lang="en-US" altLang="cs-CZ" sz="2625" dirty="0" err="1">
                <a:solidFill>
                  <a:schemeClr val="bg1"/>
                </a:solidFill>
                <a:latin typeface="Calibri Light" panose="020F0302020204030204" pitchFamily="34" charset="0"/>
              </a:rPr>
              <a:t>nichko</a:t>
            </a:r>
            <a:r>
              <a:rPr lang="cs-CZ" altLang="cs-CZ" sz="2625" dirty="0" err="1">
                <a:solidFill>
                  <a:schemeClr val="bg1"/>
                </a:solidFill>
                <a:latin typeface="Calibri Light" panose="020F0302020204030204" pitchFamily="34" charset="0"/>
              </a:rPr>
              <a:t>vova</a:t>
            </a:r>
            <a:r>
              <a:rPr lang="cs-CZ" altLang="cs-CZ" sz="2625" dirty="0">
                <a:solidFill>
                  <a:schemeClr val="bg1"/>
                </a:solidFill>
                <a:latin typeface="Calibri Light" panose="020F0302020204030204" pitchFamily="34" charset="0"/>
              </a:rPr>
              <a:t> koncepce platná od roku</a:t>
            </a:r>
            <a:endParaRPr lang="en-US" altLang="cs-CZ" sz="2625" dirty="0">
              <a:solidFill>
                <a:schemeClr val="bg1"/>
              </a:solidFill>
              <a:latin typeface="Calibri Light" panose="020F0302020204030204" pitchFamily="34" charset="0"/>
            </a:endParaRPr>
          </a:p>
          <a:p>
            <a:pPr algn="ctr" eaLnBrk="1" hangingPunct="1">
              <a:lnSpc>
                <a:spcPct val="100000"/>
              </a:lnSpc>
              <a:spcBef>
                <a:spcPct val="20000"/>
              </a:spcBef>
              <a:buFontTx/>
              <a:buNone/>
            </a:pPr>
            <a:r>
              <a:rPr lang="uk-UA" altLang="cs-CZ" sz="2625" dirty="0">
                <a:solidFill>
                  <a:schemeClr val="bg1"/>
                </a:solidFill>
                <a:latin typeface="Calibri Light" panose="020F0302020204030204" pitchFamily="34" charset="0"/>
              </a:rPr>
              <a:t>1915 </a:t>
            </a:r>
            <a:endParaRPr lang="ru-RU" altLang="cs-CZ" sz="2625" dirty="0">
              <a:solidFill>
                <a:schemeClr val="bg1"/>
              </a:solidFill>
              <a:latin typeface="Calibri Light" panose="020F0302020204030204" pitchFamily="34" charset="0"/>
            </a:endParaRPr>
          </a:p>
        </p:txBody>
      </p:sp>
      <p:sp>
        <p:nvSpPr>
          <p:cNvPr id="6147" name="Rectangle 3">
            <a:extLst>
              <a:ext uri="{FF2B5EF4-FFF2-40B4-BE49-F238E27FC236}">
                <a16:creationId xmlns:a16="http://schemas.microsoft.com/office/drawing/2014/main" id="{9F7693F8-1ADE-45D5-8A26-0BC2D7A834CD}"/>
              </a:ext>
            </a:extLst>
          </p:cNvPr>
          <p:cNvSpPr>
            <a:spLocks noGrp="1" noChangeArrowheads="1"/>
          </p:cNvSpPr>
          <p:nvPr>
            <p:ph type="body" idx="1"/>
          </p:nvPr>
        </p:nvSpPr>
        <p:spPr>
          <a:xfrm>
            <a:off x="2738437" y="500063"/>
            <a:ext cx="4071938" cy="4429125"/>
          </a:xfrm>
          <a:solidFill>
            <a:srgbClr val="CCFFCC"/>
          </a:solidFill>
          <a:scene3d>
            <a:camera prst="legacyPerspectiveBottomLeft"/>
            <a:lightRig rig="legacyFlat3" dir="t"/>
          </a:scene3d>
          <a:sp3d extrusionH="121893000" prstMaterial="legacyMatte">
            <a:bevelT w="13500" h="13500" prst="angle"/>
            <a:bevelB w="13500" h="13500" prst="angle"/>
            <a:extrusionClr>
              <a:srgbClr val="CCFFCC"/>
            </a:extrusionClr>
            <a:contourClr>
              <a:srgbClr val="CCFFCC"/>
            </a:contourClr>
          </a:sp3d>
        </p:spPr>
        <p:txBody>
          <a:bodyPr>
            <a:normAutofit/>
            <a:flatTx/>
          </a:bodyPr>
          <a:lstStyle/>
          <a:p>
            <a:pPr fontAlgn="auto">
              <a:spcAft>
                <a:spcPts val="0"/>
              </a:spcAft>
              <a:defRPr/>
            </a:pPr>
            <a:r>
              <a:rPr lang="en-US" altLang="cs-CZ" sz="2250" b="1" dirty="0">
                <a:cs typeface="Times New Roman" panose="02020603050405020304" pitchFamily="18" charset="0"/>
              </a:rPr>
              <a:t>Atherosclerosis is the variable combination of changes in arteries intimae,  which consists of focal accumulation of lipids, complicated carbohydrates, blood substances, fibrous tissue and calcium, and associated with changes in media. </a:t>
            </a:r>
          </a:p>
          <a:p>
            <a:pPr algn="ctr" fontAlgn="auto">
              <a:spcAft>
                <a:spcPts val="0"/>
              </a:spcAft>
              <a:defRPr/>
            </a:pPr>
            <a:r>
              <a:rPr lang="uk-UA" altLang="cs-CZ" sz="2250" b="1" dirty="0"/>
              <a:t>(</a:t>
            </a:r>
            <a:r>
              <a:rPr lang="en-US" altLang="cs-CZ" sz="2250" b="1" dirty="0"/>
              <a:t>WHO definition</a:t>
            </a:r>
            <a:r>
              <a:rPr lang="uk-UA" altLang="cs-CZ" sz="2250" b="1" dirty="0"/>
              <a:t>)</a:t>
            </a:r>
            <a:endParaRPr lang="ru-RU" altLang="cs-CZ" sz="225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18572FC-D4BD-415C-8BCD-D6C4F65A683B}"/>
              </a:ext>
            </a:extLst>
          </p:cNvPr>
          <p:cNvSpPr>
            <a:spLocks noGrp="1" noChangeArrowheads="1"/>
          </p:cNvSpPr>
          <p:nvPr>
            <p:ph type="title"/>
          </p:nvPr>
        </p:nvSpPr>
        <p:spPr>
          <a:xfrm>
            <a:off x="283964" y="214312"/>
            <a:ext cx="7280672" cy="1326059"/>
          </a:xfrm>
        </p:spPr>
        <p:txBody>
          <a:bodyPr/>
          <a:lstStyle/>
          <a:p>
            <a:pPr fontAlgn="auto">
              <a:spcAft>
                <a:spcPts val="0"/>
              </a:spcAft>
              <a:defRPr/>
            </a:pPr>
            <a:r>
              <a:rPr lang="cs-CZ" altLang="cs-CZ" sz="3750" dirty="0"/>
              <a:t>Lipidy</a:t>
            </a:r>
          </a:p>
        </p:txBody>
      </p:sp>
      <p:sp>
        <p:nvSpPr>
          <p:cNvPr id="24579" name="Rectangle 3">
            <a:extLst>
              <a:ext uri="{FF2B5EF4-FFF2-40B4-BE49-F238E27FC236}">
                <a16:creationId xmlns:a16="http://schemas.microsoft.com/office/drawing/2014/main" id="{8C556DDA-9D59-43C4-99A9-CBA3E5B570F3}"/>
              </a:ext>
            </a:extLst>
          </p:cNvPr>
          <p:cNvSpPr>
            <a:spLocks noGrp="1" noChangeArrowheads="1"/>
          </p:cNvSpPr>
          <p:nvPr>
            <p:ph type="body" idx="1"/>
          </p:nvPr>
        </p:nvSpPr>
        <p:spPr>
          <a:xfrm>
            <a:off x="1677591" y="877341"/>
            <a:ext cx="3027759" cy="1713459"/>
          </a:xfrm>
        </p:spPr>
        <p:txBody>
          <a:bodyPr>
            <a:normAutofit lnSpcReduction="10000"/>
          </a:bodyPr>
          <a:lstStyle/>
          <a:p>
            <a:pPr fontAlgn="auto">
              <a:spcAft>
                <a:spcPts val="0"/>
              </a:spcAft>
              <a:defRPr/>
            </a:pPr>
            <a:r>
              <a:rPr lang="cs-CZ" altLang="cs-CZ" sz="2250" dirty="0"/>
              <a:t>Triacylglyceroly</a:t>
            </a:r>
          </a:p>
          <a:p>
            <a:pPr fontAlgn="auto">
              <a:spcAft>
                <a:spcPts val="0"/>
              </a:spcAft>
              <a:defRPr/>
            </a:pPr>
            <a:r>
              <a:rPr lang="cs-CZ" altLang="cs-CZ" sz="2250" dirty="0"/>
              <a:t>Cholesterol (volný + </a:t>
            </a:r>
            <a:r>
              <a:rPr lang="cs-CZ" altLang="cs-CZ" sz="2250" dirty="0" err="1"/>
              <a:t>cholesterolestery</a:t>
            </a:r>
            <a:r>
              <a:rPr lang="cs-CZ" altLang="cs-CZ" sz="2250" dirty="0"/>
              <a:t>)</a:t>
            </a:r>
          </a:p>
          <a:p>
            <a:pPr fontAlgn="auto">
              <a:spcAft>
                <a:spcPts val="0"/>
              </a:spcAft>
              <a:defRPr/>
            </a:pPr>
            <a:r>
              <a:rPr lang="cs-CZ" altLang="cs-CZ" sz="2250" dirty="0"/>
              <a:t>Fosfolipidy</a:t>
            </a:r>
          </a:p>
          <a:p>
            <a:pPr fontAlgn="auto">
              <a:spcAft>
                <a:spcPts val="0"/>
              </a:spcAft>
              <a:defRPr/>
            </a:pPr>
            <a:r>
              <a:rPr lang="cs-CZ" altLang="cs-CZ" sz="2250" dirty="0"/>
              <a:t>Volné mastné kyseliny</a:t>
            </a:r>
          </a:p>
          <a:p>
            <a:pPr fontAlgn="auto">
              <a:spcAft>
                <a:spcPts val="0"/>
              </a:spcAft>
              <a:defRPr/>
            </a:pPr>
            <a:endParaRPr lang="cs-CZ" altLang="cs-CZ" sz="2250" dirty="0"/>
          </a:p>
        </p:txBody>
      </p:sp>
      <p:sp>
        <p:nvSpPr>
          <p:cNvPr id="4" name="Rectangle 3">
            <a:extLst>
              <a:ext uri="{FF2B5EF4-FFF2-40B4-BE49-F238E27FC236}">
                <a16:creationId xmlns:a16="http://schemas.microsoft.com/office/drawing/2014/main" id="{8862F102-2136-48BA-A162-E3F353D9F3E1}"/>
              </a:ext>
            </a:extLst>
          </p:cNvPr>
          <p:cNvSpPr txBox="1">
            <a:spLocks noChangeArrowheads="1"/>
          </p:cNvSpPr>
          <p:nvPr/>
        </p:nvSpPr>
        <p:spPr>
          <a:xfrm>
            <a:off x="7564636" y="2396579"/>
            <a:ext cx="3027759" cy="1713459"/>
          </a:xfrm>
          <a:prstGeom prst="rect">
            <a:avLst/>
          </a:prstGeom>
        </p:spPr>
        <p:txBody>
          <a:bodyPr vert="horz" lIns="0" tIns="0" rIns="0" bIns="0" rtlCol="0">
            <a:norm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Calibri Light" panose="020F03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Calibri Light" panose="020F0302020204030204" pitchFamily="34" charset="0"/>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Calibri Light" panose="020F0302020204030204" pitchFamily="34" charset="0"/>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Calibri Light" panose="020F0302020204030204" pitchFamily="34" charset="0"/>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Calibri Light" panose="020F0302020204030204" pitchFamily="34" charset="0"/>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fontAlgn="auto">
              <a:spcAft>
                <a:spcPts val="0"/>
              </a:spcAft>
              <a:defRPr/>
            </a:pPr>
            <a:r>
              <a:rPr lang="cs-CZ" altLang="cs-CZ" sz="2250" kern="0" dirty="0" err="1"/>
              <a:t>Hyperlipidémie</a:t>
            </a:r>
            <a:r>
              <a:rPr lang="cs-CZ" altLang="cs-CZ" sz="2250" kern="0" dirty="0"/>
              <a:t> NENÍ spojena automaticky obezitou</a:t>
            </a:r>
          </a:p>
          <a:p>
            <a:pPr fontAlgn="auto">
              <a:spcAft>
                <a:spcPts val="0"/>
              </a:spcAft>
              <a:defRPr/>
            </a:pPr>
            <a:endParaRPr lang="cs-CZ" altLang="cs-CZ" sz="2250" kern="0" dirty="0"/>
          </a:p>
        </p:txBody>
      </p:sp>
      <p:sp>
        <p:nvSpPr>
          <p:cNvPr id="5" name="Rectangle 3">
            <a:extLst>
              <a:ext uri="{FF2B5EF4-FFF2-40B4-BE49-F238E27FC236}">
                <a16:creationId xmlns:a16="http://schemas.microsoft.com/office/drawing/2014/main" id="{1CFA2506-CEB9-4220-B13E-82A37B581E4C}"/>
              </a:ext>
            </a:extLst>
          </p:cNvPr>
          <p:cNvSpPr txBox="1">
            <a:spLocks noChangeArrowheads="1"/>
          </p:cNvSpPr>
          <p:nvPr/>
        </p:nvSpPr>
        <p:spPr>
          <a:xfrm>
            <a:off x="1396008" y="3915816"/>
            <a:ext cx="9399984" cy="1713459"/>
          </a:xfrm>
          <a:prstGeom prst="rect">
            <a:avLst/>
          </a:prstGeom>
        </p:spPr>
        <p:txBody>
          <a:bodyPr vert="horz" lIns="0" tIns="0" rIns="0" bIns="0" rtlCol="0">
            <a:norm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Calibri Light" panose="020F03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Calibri Light" panose="020F0302020204030204" pitchFamily="34" charset="0"/>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Calibri Light" panose="020F0302020204030204" pitchFamily="34" charset="0"/>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Calibri Light" panose="020F0302020204030204" pitchFamily="34" charset="0"/>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Calibri Light" panose="020F0302020204030204" pitchFamily="34" charset="0"/>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fontAlgn="auto">
              <a:spcAft>
                <a:spcPts val="0"/>
              </a:spcAft>
              <a:defRPr/>
            </a:pPr>
            <a:r>
              <a:rPr lang="cs-CZ" altLang="cs-CZ" sz="2250" kern="0" dirty="0"/>
              <a:t>Funkce lipidů:</a:t>
            </a:r>
          </a:p>
          <a:p>
            <a:pPr marL="457200" indent="-457200" fontAlgn="auto">
              <a:spcAft>
                <a:spcPts val="0"/>
              </a:spcAft>
              <a:buAutoNum type="arabicParenR"/>
              <a:defRPr/>
            </a:pPr>
            <a:r>
              <a:rPr lang="cs-CZ" altLang="cs-CZ" sz="2250" kern="0" dirty="0"/>
              <a:t>Důležitý zdroj energie (TAG)</a:t>
            </a:r>
          </a:p>
          <a:p>
            <a:pPr marL="457200" indent="-457200" fontAlgn="auto">
              <a:spcAft>
                <a:spcPts val="0"/>
              </a:spcAft>
              <a:buAutoNum type="arabicParenR"/>
              <a:defRPr/>
            </a:pPr>
            <a:r>
              <a:rPr lang="cs-CZ" altLang="cs-CZ" sz="2250" kern="0" dirty="0"/>
              <a:t>Základní sloučeniny pro syntézu (CH) – prostaglandiny, žlučové kyseliny, fosfolipidy, steroidní hormony </a:t>
            </a:r>
          </a:p>
          <a:p>
            <a:pPr marL="457200" indent="-457200" fontAlgn="auto">
              <a:spcAft>
                <a:spcPts val="0"/>
              </a:spcAft>
              <a:buAutoNum type="arabicParenR"/>
              <a:defRPr/>
            </a:pPr>
            <a:endParaRPr lang="cs-CZ" altLang="cs-CZ" sz="2250" kern="0" dirty="0"/>
          </a:p>
          <a:p>
            <a:pPr marL="457200" indent="-457200" fontAlgn="auto">
              <a:spcAft>
                <a:spcPts val="0"/>
              </a:spcAft>
              <a:buAutoNum type="arabicParenR"/>
              <a:defRPr/>
            </a:pPr>
            <a:endParaRPr lang="cs-CZ" altLang="cs-CZ" sz="2250" kern="0" dirty="0"/>
          </a:p>
          <a:p>
            <a:pPr fontAlgn="auto">
              <a:spcAft>
                <a:spcPts val="0"/>
              </a:spcAft>
              <a:defRPr/>
            </a:pPr>
            <a:endParaRPr lang="cs-CZ" altLang="cs-CZ" sz="2250" kern="0" dirty="0"/>
          </a:p>
        </p:txBody>
      </p:sp>
    </p:spTree>
    <p:extLst>
      <p:ext uri="{BB962C8B-B14F-4D97-AF65-F5344CB8AC3E}">
        <p14:creationId xmlns:p14="http://schemas.microsoft.com/office/powerpoint/2010/main" val="3590254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2899C3-42E3-4A76-8CC2-A9FFB6F46EA4}"/>
              </a:ext>
            </a:extLst>
          </p:cNvPr>
          <p:cNvSpPr>
            <a:spLocks noGrp="1"/>
          </p:cNvSpPr>
          <p:nvPr>
            <p:ph type="title"/>
          </p:nvPr>
        </p:nvSpPr>
        <p:spPr>
          <a:xfrm>
            <a:off x="2452688" y="214313"/>
            <a:ext cx="7279184" cy="1326059"/>
          </a:xfrm>
        </p:spPr>
        <p:txBody>
          <a:bodyPr/>
          <a:lstStyle/>
          <a:p>
            <a:pPr fontAlgn="auto">
              <a:spcAft>
                <a:spcPts val="0"/>
              </a:spcAft>
              <a:defRPr/>
            </a:pPr>
            <a:r>
              <a:rPr lang="cs-CZ" dirty="0"/>
              <a:t>AHA - ateroskleróza</a:t>
            </a:r>
          </a:p>
        </p:txBody>
      </p:sp>
      <p:pic>
        <p:nvPicPr>
          <p:cNvPr id="76803" name="Zástupný symbol pro obsah 4">
            <a:extLst>
              <a:ext uri="{FF2B5EF4-FFF2-40B4-BE49-F238E27FC236}">
                <a16:creationId xmlns:a16="http://schemas.microsoft.com/office/drawing/2014/main" id="{5A639E33-AB6C-43AF-9095-888B14F9FC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5777" y="1118591"/>
            <a:ext cx="9760445" cy="512028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47E3D9-7F59-437E-A7A8-6647F88511C4}"/>
              </a:ext>
            </a:extLst>
          </p:cNvPr>
          <p:cNvSpPr>
            <a:spLocks noGrp="1" noChangeArrowheads="1"/>
          </p:cNvSpPr>
          <p:nvPr>
            <p:ph type="title"/>
          </p:nvPr>
        </p:nvSpPr>
        <p:spPr>
          <a:xfrm>
            <a:off x="417314" y="197942"/>
            <a:ext cx="7280672" cy="1326058"/>
          </a:xfrm>
        </p:spPr>
        <p:txBody>
          <a:bodyPr/>
          <a:lstStyle/>
          <a:p>
            <a:pPr fontAlgn="auto">
              <a:spcAft>
                <a:spcPts val="0"/>
              </a:spcAft>
              <a:defRPr/>
            </a:pPr>
            <a:r>
              <a:rPr lang="cs-CZ" altLang="cs-CZ" sz="3750" dirty="0"/>
              <a:t>Hypotézy vzniku aterosklerózy</a:t>
            </a:r>
          </a:p>
        </p:txBody>
      </p:sp>
      <p:sp>
        <p:nvSpPr>
          <p:cNvPr id="9219" name="Rectangle 3">
            <a:extLst>
              <a:ext uri="{FF2B5EF4-FFF2-40B4-BE49-F238E27FC236}">
                <a16:creationId xmlns:a16="http://schemas.microsoft.com/office/drawing/2014/main" id="{D2D1ABDA-DD53-487F-9D93-905BB37A4D5A}"/>
              </a:ext>
            </a:extLst>
          </p:cNvPr>
          <p:cNvSpPr>
            <a:spLocks noGrp="1" noChangeArrowheads="1"/>
          </p:cNvSpPr>
          <p:nvPr>
            <p:ph type="body" idx="1"/>
          </p:nvPr>
        </p:nvSpPr>
        <p:spPr>
          <a:xfrm>
            <a:off x="2180332" y="1808262"/>
            <a:ext cx="8201918" cy="4522886"/>
          </a:xfrm>
        </p:spPr>
        <p:txBody>
          <a:bodyPr/>
          <a:lstStyle/>
          <a:p>
            <a:pPr fontAlgn="auto">
              <a:lnSpc>
                <a:spcPct val="80000"/>
              </a:lnSpc>
              <a:spcAft>
                <a:spcPts val="0"/>
              </a:spcAft>
              <a:defRPr/>
            </a:pPr>
            <a:r>
              <a:rPr lang="cs-CZ" altLang="cs-CZ" b="1" dirty="0"/>
              <a:t>Lipidová teorie</a:t>
            </a:r>
            <a:r>
              <a:rPr lang="cs-CZ" altLang="cs-CZ" dirty="0"/>
              <a:t> (</a:t>
            </a:r>
            <a:r>
              <a:rPr lang="cs-CZ" altLang="cs-CZ" dirty="0" err="1"/>
              <a:t>Virchow</a:t>
            </a:r>
            <a:r>
              <a:rPr lang="cs-CZ" altLang="cs-CZ" dirty="0"/>
              <a:t>)</a:t>
            </a:r>
            <a:r>
              <a:rPr lang="cs-CZ" altLang="cs-CZ" sz="2625" dirty="0"/>
              <a:t> – zvýšená </a:t>
            </a:r>
            <a:r>
              <a:rPr lang="cs-CZ" altLang="cs-CZ" sz="2625" dirty="0" err="1"/>
              <a:t>konc</a:t>
            </a:r>
            <a:r>
              <a:rPr lang="cs-CZ" altLang="cs-CZ" sz="2625" dirty="0"/>
              <a:t>. plazmat. lipidů vede k penetraci LDL do stěny arterií s akumulací lipidů v buňkách hladké svaloviny a makrofázích (tzv. pěnových buňkách).</a:t>
            </a:r>
          </a:p>
          <a:p>
            <a:pPr fontAlgn="auto">
              <a:lnSpc>
                <a:spcPct val="80000"/>
              </a:lnSpc>
              <a:spcAft>
                <a:spcPts val="0"/>
              </a:spcAft>
              <a:defRPr/>
            </a:pPr>
            <a:r>
              <a:rPr lang="cs-CZ" altLang="cs-CZ" dirty="0" err="1"/>
              <a:t>Rossova</a:t>
            </a:r>
            <a:r>
              <a:rPr lang="cs-CZ" altLang="cs-CZ" dirty="0"/>
              <a:t> </a:t>
            </a:r>
            <a:r>
              <a:rPr lang="cs-CZ" altLang="cs-CZ" b="1" dirty="0"/>
              <a:t>hypotéza endotelového poškození</a:t>
            </a:r>
            <a:r>
              <a:rPr lang="cs-CZ" altLang="cs-CZ" sz="2625" dirty="0"/>
              <a:t> – chronické poškozování různými mechanizmy (hypertenze, diabetes </a:t>
            </a:r>
            <a:r>
              <a:rPr lang="cs-CZ" altLang="cs-CZ" sz="2625" dirty="0" err="1"/>
              <a:t>mellitus</a:t>
            </a:r>
            <a:r>
              <a:rPr lang="cs-CZ" altLang="cs-CZ" sz="2625" dirty="0"/>
              <a:t>, </a:t>
            </a:r>
            <a:r>
              <a:rPr lang="cs-CZ" altLang="cs-CZ" sz="2625" dirty="0" err="1"/>
              <a:t>hyperlipidemie</a:t>
            </a:r>
            <a:r>
              <a:rPr lang="cs-CZ" altLang="cs-CZ" sz="2625" dirty="0"/>
              <a:t>, kouření aj.) vede k poruše </a:t>
            </a:r>
            <a:r>
              <a:rPr lang="cs-CZ" altLang="cs-CZ" sz="2625" dirty="0" err="1"/>
              <a:t>fce</a:t>
            </a:r>
            <a:r>
              <a:rPr lang="cs-CZ" altLang="cs-CZ" sz="2625" dirty="0"/>
              <a:t> endotelu, adhezi destiček na </a:t>
            </a:r>
            <a:r>
              <a:rPr lang="cs-CZ" altLang="cs-CZ" sz="2625" dirty="0" err="1"/>
              <a:t>subendotel</a:t>
            </a:r>
            <a:r>
              <a:rPr lang="cs-CZ" altLang="cs-CZ" sz="2625" dirty="0"/>
              <a:t>. povrch, agregaci, chemotaxi, zvýšení PDGF (</a:t>
            </a:r>
            <a:r>
              <a:rPr lang="cs-CZ" altLang="cs-CZ" sz="2625" dirty="0" err="1"/>
              <a:t>Platelet</a:t>
            </a:r>
            <a:r>
              <a:rPr lang="cs-CZ" altLang="cs-CZ" sz="2625" dirty="0"/>
              <a:t> </a:t>
            </a:r>
            <a:r>
              <a:rPr lang="cs-CZ" altLang="cs-CZ" sz="2625" dirty="0" err="1"/>
              <a:t>Derived</a:t>
            </a:r>
            <a:r>
              <a:rPr lang="cs-CZ" altLang="cs-CZ" sz="2625" dirty="0"/>
              <a:t> </a:t>
            </a:r>
            <a:r>
              <a:rPr lang="cs-CZ" altLang="cs-CZ" sz="2625" dirty="0" err="1"/>
              <a:t>Growth</a:t>
            </a:r>
            <a:r>
              <a:rPr lang="cs-CZ" altLang="cs-CZ" sz="2625" dirty="0"/>
              <a:t> </a:t>
            </a:r>
            <a:r>
              <a:rPr lang="cs-CZ" altLang="cs-CZ" sz="2625" dirty="0" err="1"/>
              <a:t>Factor</a:t>
            </a:r>
            <a:r>
              <a:rPr lang="cs-CZ" altLang="cs-CZ" sz="2625" dirty="0"/>
              <a:t>) a tvorbu fibrózního plátu.</a:t>
            </a:r>
          </a:p>
          <a:p>
            <a:pPr fontAlgn="auto">
              <a:lnSpc>
                <a:spcPct val="80000"/>
              </a:lnSpc>
              <a:spcAft>
                <a:spcPts val="0"/>
              </a:spcAft>
              <a:defRPr/>
            </a:pPr>
            <a:r>
              <a:rPr lang="cs-CZ" altLang="cs-CZ" b="1" dirty="0"/>
              <a:t>Jednotná hypotéza</a:t>
            </a:r>
            <a:r>
              <a:rPr lang="cs-CZ" altLang="cs-CZ" dirty="0"/>
              <a:t> </a:t>
            </a:r>
            <a:r>
              <a:rPr lang="cs-CZ" altLang="cs-CZ" sz="2625" dirty="0"/>
              <a:t>– shrnuje obě předchozí.</a:t>
            </a:r>
            <a:endParaRPr lang="cs-CZ" alt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E14304D-37B1-4D17-9FD6-BB9A0D1CE4BE}"/>
              </a:ext>
            </a:extLst>
          </p:cNvPr>
          <p:cNvSpPr>
            <a:spLocks noGrp="1" noChangeArrowheads="1"/>
          </p:cNvSpPr>
          <p:nvPr>
            <p:ph type="title"/>
          </p:nvPr>
        </p:nvSpPr>
        <p:spPr/>
        <p:txBody>
          <a:bodyPr/>
          <a:lstStyle/>
          <a:p>
            <a:pPr fontAlgn="auto">
              <a:spcAft>
                <a:spcPts val="0"/>
              </a:spcAft>
              <a:defRPr/>
            </a:pPr>
            <a:r>
              <a:rPr lang="cs-CZ" altLang="cs-CZ" dirty="0"/>
              <a:t>Patogeneze</a:t>
            </a:r>
          </a:p>
        </p:txBody>
      </p:sp>
      <p:sp>
        <p:nvSpPr>
          <p:cNvPr id="17411" name="Rectangle 3">
            <a:extLst>
              <a:ext uri="{FF2B5EF4-FFF2-40B4-BE49-F238E27FC236}">
                <a16:creationId xmlns:a16="http://schemas.microsoft.com/office/drawing/2014/main" id="{668B3D1B-3C04-41DF-992D-7FCDBB7A5B3C}"/>
              </a:ext>
            </a:extLst>
          </p:cNvPr>
          <p:cNvSpPr>
            <a:spLocks noGrp="1" noChangeArrowheads="1"/>
          </p:cNvSpPr>
          <p:nvPr>
            <p:ph type="body" idx="1"/>
          </p:nvPr>
        </p:nvSpPr>
        <p:spPr>
          <a:xfrm>
            <a:off x="2452688" y="1741289"/>
            <a:ext cx="7500938" cy="4589859"/>
          </a:xfrm>
        </p:spPr>
        <p:txBody>
          <a:bodyPr>
            <a:normAutofit/>
          </a:bodyPr>
          <a:lstStyle/>
          <a:p>
            <a:pPr fontAlgn="auto">
              <a:lnSpc>
                <a:spcPct val="80000"/>
              </a:lnSpc>
              <a:spcAft>
                <a:spcPts val="0"/>
              </a:spcAft>
              <a:defRPr/>
            </a:pPr>
            <a:r>
              <a:rPr lang="cs-CZ" altLang="cs-CZ" sz="2625" dirty="0"/>
              <a:t>1. </a:t>
            </a:r>
            <a:r>
              <a:rPr lang="cs-CZ" altLang="cs-CZ" sz="2625" b="1" dirty="0"/>
              <a:t>endoteliální dysfunkce</a:t>
            </a:r>
            <a:r>
              <a:rPr lang="cs-CZ" altLang="cs-CZ" sz="2625" dirty="0"/>
              <a:t> způsobená chronickým poškozováním (</a:t>
            </a:r>
            <a:r>
              <a:rPr lang="cs-CZ" altLang="cs-CZ" sz="2625" dirty="0" err="1"/>
              <a:t>hypercholesterolemií</a:t>
            </a:r>
            <a:r>
              <a:rPr lang="cs-CZ" altLang="cs-CZ" sz="2625" dirty="0"/>
              <a:t>, hypertenzí, nikotinem, toxiny, oxidačním stresem, infekcí, </a:t>
            </a:r>
            <a:r>
              <a:rPr lang="cs-CZ" altLang="cs-CZ" sz="2625" dirty="0" err="1"/>
              <a:t>homocysteinem</a:t>
            </a:r>
            <a:r>
              <a:rPr lang="cs-CZ" altLang="cs-CZ" sz="2625" dirty="0"/>
              <a:t> atd.)</a:t>
            </a:r>
          </a:p>
          <a:p>
            <a:pPr fontAlgn="auto">
              <a:lnSpc>
                <a:spcPct val="80000"/>
              </a:lnSpc>
              <a:spcAft>
                <a:spcPts val="0"/>
              </a:spcAft>
              <a:defRPr/>
            </a:pPr>
            <a:r>
              <a:rPr lang="cs-CZ" altLang="cs-CZ" sz="2625" dirty="0"/>
              <a:t>2. </a:t>
            </a:r>
            <a:r>
              <a:rPr lang="cs-CZ" altLang="cs-CZ" sz="2625" b="1" dirty="0"/>
              <a:t>zvýšený průnik</a:t>
            </a:r>
            <a:r>
              <a:rPr lang="cs-CZ" altLang="cs-CZ" sz="2625" dirty="0"/>
              <a:t> lipoproteinů (LDL) do cévní stěny</a:t>
            </a:r>
          </a:p>
          <a:p>
            <a:pPr fontAlgn="auto">
              <a:lnSpc>
                <a:spcPct val="80000"/>
              </a:lnSpc>
              <a:spcAft>
                <a:spcPts val="0"/>
              </a:spcAft>
              <a:defRPr/>
            </a:pPr>
            <a:r>
              <a:rPr lang="cs-CZ" altLang="cs-CZ" sz="2625" dirty="0"/>
              <a:t>3. </a:t>
            </a:r>
            <a:r>
              <a:rPr lang="cs-CZ" altLang="cs-CZ" sz="2625" b="1" dirty="0"/>
              <a:t>buněčná reakce</a:t>
            </a:r>
            <a:r>
              <a:rPr lang="cs-CZ" altLang="cs-CZ" sz="2625" dirty="0"/>
              <a:t> v místě poškození (endotelie, trombocyty, buňky hl. svaloviny, monocyty </a:t>
            </a:r>
            <a:r>
              <a:rPr lang="cs-CZ" altLang="cs-CZ" sz="2625" dirty="0">
                <a:sym typeface="Symbol" panose="05050102010706020507" pitchFamily="18" charset="2"/>
              </a:rPr>
              <a:t> pěnové buňky</a:t>
            </a:r>
            <a:r>
              <a:rPr lang="cs-CZ" altLang="cs-CZ" sz="2625" dirty="0"/>
              <a:t>) </a:t>
            </a:r>
          </a:p>
          <a:p>
            <a:pPr fontAlgn="auto">
              <a:lnSpc>
                <a:spcPct val="80000"/>
              </a:lnSpc>
              <a:spcAft>
                <a:spcPts val="0"/>
              </a:spcAft>
              <a:defRPr/>
            </a:pPr>
            <a:r>
              <a:rPr lang="cs-CZ" altLang="cs-CZ" sz="2625" dirty="0"/>
              <a:t>4. </a:t>
            </a:r>
            <a:r>
              <a:rPr lang="cs-CZ" altLang="cs-CZ" sz="2625" b="1" dirty="0"/>
              <a:t>akumulace ateromových hmot</a:t>
            </a:r>
            <a:r>
              <a:rPr lang="cs-CZ" altLang="cs-CZ" sz="2625" dirty="0"/>
              <a:t>, </a:t>
            </a:r>
            <a:r>
              <a:rPr lang="cs-CZ" altLang="cs-CZ" sz="2625" dirty="0" err="1"/>
              <a:t>fibrotizace</a:t>
            </a:r>
            <a:r>
              <a:rPr lang="cs-CZ" altLang="cs-CZ" sz="2625" dirty="0"/>
              <a:t>, ukládání vápníku </a:t>
            </a:r>
          </a:p>
          <a:p>
            <a:pPr fontAlgn="auto">
              <a:lnSpc>
                <a:spcPct val="80000"/>
              </a:lnSpc>
              <a:spcAft>
                <a:spcPts val="0"/>
              </a:spcAft>
              <a:defRPr/>
            </a:pPr>
            <a:r>
              <a:rPr lang="cs-CZ" altLang="cs-CZ" sz="2625" dirty="0"/>
              <a:t>5. </a:t>
            </a:r>
            <a:r>
              <a:rPr lang="cs-CZ" altLang="cs-CZ" sz="2625" b="1" dirty="0"/>
              <a:t>komplikace </a:t>
            </a:r>
            <a:r>
              <a:rPr lang="cs-CZ" altLang="cs-CZ" sz="2625" dirty="0"/>
              <a:t>(trombóza, krvácení do plátů) </a:t>
            </a:r>
            <a:r>
              <a:rPr lang="cs-CZ" altLang="cs-CZ" sz="2625" dirty="0">
                <a:sym typeface="Symbol" panose="05050102010706020507" pitchFamily="18" charset="2"/>
              </a:rPr>
              <a:t> ICHS, CMP, ICHDK……..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8">
            <a:extLst>
              <a:ext uri="{FF2B5EF4-FFF2-40B4-BE49-F238E27FC236}">
                <a16:creationId xmlns:a16="http://schemas.microsoft.com/office/drawing/2014/main" id="{BE633F87-3792-4685-9F8B-2BC0D83F6E91}"/>
              </a:ext>
            </a:extLst>
          </p:cNvPr>
          <p:cNvSpPr>
            <a:spLocks noChangeArrowheads="1"/>
          </p:cNvSpPr>
          <p:nvPr/>
        </p:nvSpPr>
        <p:spPr bwMode="auto">
          <a:xfrm>
            <a:off x="6488906" y="2091035"/>
            <a:ext cx="2928938" cy="2357438"/>
          </a:xfrm>
          <a:prstGeom prst="rect">
            <a:avLst/>
          </a:prstGeom>
          <a:solidFill>
            <a:schemeClr val="bg1"/>
          </a:solidFill>
          <a:ln w="9525">
            <a:miter lim="800000"/>
            <a:headEnd/>
            <a:tailEnd/>
          </a:ln>
          <a:effectLst/>
          <a:scene3d>
            <a:camera prst="legacyPerspectiveTopRight"/>
            <a:lightRig rig="legacyFlat3" dir="b"/>
          </a:scene3d>
          <a:sp3d extrusionH="121893000" prstMaterial="legacyMatte">
            <a:bevelT w="13500" h="13500" prst="angle"/>
            <a:bevelB w="13500" h="13500" prst="angle"/>
            <a:extrusionClr>
              <a:schemeClr val="bg1"/>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uk-UA" altLang="cs-CZ" sz="1875" dirty="0">
                <a:solidFill>
                  <a:srgbClr val="CC3300"/>
                </a:solidFill>
                <a:latin typeface="Calibri Light" panose="020F0302020204030204" pitchFamily="34" charset="0"/>
              </a:rPr>
              <a:t>А</a:t>
            </a:r>
            <a:r>
              <a:rPr lang="en-US" altLang="cs-CZ" sz="1875" dirty="0">
                <a:solidFill>
                  <a:srgbClr val="CC3300"/>
                </a:solidFill>
                <a:latin typeface="Calibri Light" panose="020F0302020204030204" pitchFamily="34" charset="0"/>
              </a:rPr>
              <a:t>p</a:t>
            </a:r>
            <a:r>
              <a:rPr lang="uk-UA" altLang="cs-CZ" sz="1875" dirty="0">
                <a:solidFill>
                  <a:srgbClr val="CC3300"/>
                </a:solidFill>
                <a:latin typeface="Calibri Light" panose="020F0302020204030204" pitchFamily="34" charset="0"/>
              </a:rPr>
              <a:t>о-В-</a:t>
            </a:r>
            <a:r>
              <a:rPr lang="en-US" altLang="cs-CZ" sz="1875" dirty="0">
                <a:solidFill>
                  <a:srgbClr val="CC3300"/>
                </a:solidFill>
                <a:latin typeface="Calibri Light" panose="020F0302020204030204" pitchFamily="34" charset="0"/>
              </a:rPr>
              <a:t>receptor</a:t>
            </a:r>
            <a:endParaRPr lang="uk-UA" altLang="cs-CZ" sz="1875" dirty="0">
              <a:solidFill>
                <a:srgbClr val="CC3300"/>
              </a:solidFill>
              <a:latin typeface="Calibri Light" panose="020F0302020204030204" pitchFamily="34" charset="0"/>
            </a:endParaRPr>
          </a:p>
          <a:p>
            <a:pPr algn="ctr" eaLnBrk="1" hangingPunct="1">
              <a:lnSpc>
                <a:spcPct val="100000"/>
              </a:lnSpc>
              <a:spcBef>
                <a:spcPct val="0"/>
              </a:spcBef>
              <a:buFontTx/>
              <a:buNone/>
            </a:pPr>
            <a:r>
              <a:rPr lang="uk-UA" altLang="cs-CZ" sz="1875" dirty="0">
                <a:solidFill>
                  <a:schemeClr val="accent2"/>
                </a:solidFill>
                <a:latin typeface="Calibri Light" panose="020F0302020204030204" pitchFamily="34" charset="0"/>
              </a:rPr>
              <a:t>А</a:t>
            </a:r>
            <a:r>
              <a:rPr lang="en-US" altLang="cs-CZ" sz="1875" dirty="0">
                <a:solidFill>
                  <a:schemeClr val="accent2"/>
                </a:solidFill>
                <a:latin typeface="Calibri Light" panose="020F0302020204030204" pitchFamily="34" charset="0"/>
              </a:rPr>
              <a:t>p</a:t>
            </a:r>
            <a:r>
              <a:rPr lang="uk-UA" altLang="cs-CZ" sz="1875" dirty="0">
                <a:solidFill>
                  <a:schemeClr val="accent2"/>
                </a:solidFill>
                <a:latin typeface="Calibri Light" panose="020F0302020204030204" pitchFamily="34" charset="0"/>
              </a:rPr>
              <a:t>о-Е-</a:t>
            </a:r>
            <a:r>
              <a:rPr lang="en-US" altLang="cs-CZ" sz="1875" dirty="0">
                <a:solidFill>
                  <a:schemeClr val="accent2"/>
                </a:solidFill>
                <a:latin typeface="Calibri Light" panose="020F0302020204030204" pitchFamily="34" charset="0"/>
              </a:rPr>
              <a:t>receptor</a:t>
            </a:r>
            <a:endParaRPr lang="uk-UA" altLang="cs-CZ" sz="1875" dirty="0">
              <a:solidFill>
                <a:schemeClr val="accent2"/>
              </a:solidFill>
              <a:latin typeface="Calibri Light" panose="020F0302020204030204" pitchFamily="34" charset="0"/>
            </a:endParaRPr>
          </a:p>
          <a:p>
            <a:pPr eaLnBrk="1" hangingPunct="1">
              <a:lnSpc>
                <a:spcPct val="100000"/>
              </a:lnSpc>
              <a:spcBef>
                <a:spcPct val="0"/>
              </a:spcBef>
              <a:buFontTx/>
              <a:buNone/>
            </a:pPr>
            <a:r>
              <a:rPr lang="uk-UA" altLang="cs-CZ" sz="1875" dirty="0">
                <a:latin typeface="Calibri Light" panose="020F0302020204030204" pitchFamily="34" charset="0"/>
              </a:rPr>
              <a:t>(</a:t>
            </a:r>
            <a:r>
              <a:rPr lang="cs-CZ" altLang="cs-CZ" sz="1875" dirty="0">
                <a:latin typeface="Calibri Light" panose="020F0302020204030204" pitchFamily="34" charset="0"/>
              </a:rPr>
              <a:t>vážou se na apoprotein B nebo apoprotein E)</a:t>
            </a:r>
          </a:p>
          <a:p>
            <a:pPr eaLnBrk="1" hangingPunct="1">
              <a:lnSpc>
                <a:spcPct val="100000"/>
              </a:lnSpc>
              <a:spcBef>
                <a:spcPct val="0"/>
              </a:spcBef>
              <a:buFontTx/>
              <a:buNone/>
            </a:pPr>
            <a:endParaRPr lang="cs-CZ" altLang="cs-CZ" sz="1875" dirty="0">
              <a:latin typeface="Calibri Light" panose="020F0302020204030204" pitchFamily="34" charset="0"/>
              <a:cs typeface="Times New Roman" panose="02020603050405020304" pitchFamily="18" charset="0"/>
            </a:endParaRPr>
          </a:p>
          <a:p>
            <a:pPr eaLnBrk="1" hangingPunct="1">
              <a:lnSpc>
                <a:spcPct val="100000"/>
              </a:lnSpc>
              <a:spcBef>
                <a:spcPct val="0"/>
              </a:spcBef>
              <a:buFontTx/>
              <a:buNone/>
            </a:pPr>
            <a:endParaRPr lang="ru-RU" altLang="cs-CZ" sz="1875" dirty="0">
              <a:latin typeface="Calibri Light" panose="020F0302020204030204" pitchFamily="34" charset="0"/>
            </a:endParaRPr>
          </a:p>
        </p:txBody>
      </p:sp>
      <p:sp>
        <p:nvSpPr>
          <p:cNvPr id="11373" name="Rectangle 109">
            <a:extLst>
              <a:ext uri="{FF2B5EF4-FFF2-40B4-BE49-F238E27FC236}">
                <a16:creationId xmlns:a16="http://schemas.microsoft.com/office/drawing/2014/main" id="{978BA4DC-1B4D-46FB-ADCA-8C63BCDD44A4}"/>
              </a:ext>
            </a:extLst>
          </p:cNvPr>
          <p:cNvSpPr>
            <a:spLocks noChangeArrowheads="1"/>
          </p:cNvSpPr>
          <p:nvPr/>
        </p:nvSpPr>
        <p:spPr bwMode="auto">
          <a:xfrm>
            <a:off x="4009430" y="4572000"/>
            <a:ext cx="3429000" cy="1571625"/>
          </a:xfrm>
          <a:prstGeom prst="rect">
            <a:avLst/>
          </a:prstGeom>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flatTx/>
          </a:bodyP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fontAlgn="auto">
              <a:spcBef>
                <a:spcPts val="0"/>
              </a:spcBef>
              <a:spcAft>
                <a:spcPts val="0"/>
              </a:spcAft>
              <a:defRPr/>
            </a:pPr>
            <a:r>
              <a:rPr lang="en-US" altLang="cs-CZ" sz="2250" dirty="0">
                <a:latin typeface="Calibri Light" panose="020F0302020204030204" pitchFamily="34" charset="0"/>
              </a:rPr>
              <a:t>Brown </a:t>
            </a:r>
            <a:r>
              <a:rPr lang="cs-CZ" altLang="cs-CZ" sz="2250" dirty="0">
                <a:latin typeface="Calibri Light" panose="020F0302020204030204" pitchFamily="34" charset="0"/>
              </a:rPr>
              <a:t>a</a:t>
            </a:r>
            <a:r>
              <a:rPr lang="en-US" altLang="cs-CZ" sz="2250" dirty="0">
                <a:latin typeface="Calibri Light" panose="020F0302020204030204" pitchFamily="34" charset="0"/>
              </a:rPr>
              <a:t> Goldstein</a:t>
            </a:r>
            <a:r>
              <a:rPr lang="uk-UA" altLang="cs-CZ" sz="2250" dirty="0">
                <a:latin typeface="Calibri Light" panose="020F0302020204030204" pitchFamily="34" charset="0"/>
              </a:rPr>
              <a:t> </a:t>
            </a:r>
            <a:r>
              <a:rPr lang="cs-CZ" altLang="cs-CZ" sz="2250" dirty="0">
                <a:latin typeface="Calibri Light" panose="020F0302020204030204" pitchFamily="34" charset="0"/>
              </a:rPr>
              <a:t>za to dostali v roce </a:t>
            </a:r>
            <a:r>
              <a:rPr lang="en-US" altLang="cs-CZ" sz="2250" dirty="0">
                <a:latin typeface="Calibri Light" panose="020F0302020204030204" pitchFamily="34" charset="0"/>
                <a:cs typeface="Times New Roman" panose="02020603050405020304" pitchFamily="18" charset="0"/>
              </a:rPr>
              <a:t>1985</a:t>
            </a:r>
            <a:r>
              <a:rPr lang="cs-CZ" altLang="cs-CZ" sz="2250" dirty="0">
                <a:latin typeface="Calibri Light" panose="020F0302020204030204" pitchFamily="34" charset="0"/>
                <a:cs typeface="Times New Roman" panose="02020603050405020304" pitchFamily="18" charset="0"/>
              </a:rPr>
              <a:t> Nobelovu cenu</a:t>
            </a:r>
            <a:r>
              <a:rPr lang="ru-RU" altLang="cs-CZ" sz="2250" dirty="0">
                <a:latin typeface="Calibri Light" panose="020F0302020204030204" pitchFamily="34" charset="0"/>
              </a:rPr>
              <a:t> </a:t>
            </a:r>
          </a:p>
        </p:txBody>
      </p:sp>
      <p:sp>
        <p:nvSpPr>
          <p:cNvPr id="11266" name="Rectangle 2">
            <a:extLst>
              <a:ext uri="{FF2B5EF4-FFF2-40B4-BE49-F238E27FC236}">
                <a16:creationId xmlns:a16="http://schemas.microsoft.com/office/drawing/2014/main" id="{A4280C8A-F6C8-4234-8793-B033FF0CD35E}"/>
              </a:ext>
            </a:extLst>
          </p:cNvPr>
          <p:cNvSpPr>
            <a:spLocks noGrp="1" noChangeArrowheads="1"/>
          </p:cNvSpPr>
          <p:nvPr>
            <p:ph type="title"/>
          </p:nvPr>
        </p:nvSpPr>
        <p:spPr>
          <a:xfrm>
            <a:off x="2309813" y="357187"/>
            <a:ext cx="7572375" cy="1500188"/>
          </a:xfrm>
          <a:solidFill>
            <a:srgbClr val="666699"/>
          </a:solidFill>
          <a:scene3d>
            <a:camera prst="legacyObliqueTopLeft"/>
            <a:lightRig rig="legacyFlat3" dir="t"/>
          </a:scene3d>
          <a:sp3d extrusionH="430200" prstMaterial="legacyMatte">
            <a:bevelT w="13500" h="13500" prst="angle"/>
            <a:bevelB w="13500" h="13500" prst="angle"/>
            <a:extrusionClr>
              <a:srgbClr val="666699"/>
            </a:extrusionClr>
            <a:contourClr>
              <a:srgbClr val="666699"/>
            </a:contourClr>
          </a:sp3d>
        </p:spPr>
        <p:txBody>
          <a:bodyPr>
            <a:flatTx/>
          </a:bodyPr>
          <a:lstStyle/>
          <a:p>
            <a:pPr fontAlgn="auto">
              <a:spcAft>
                <a:spcPts val="0"/>
              </a:spcAft>
              <a:defRPr/>
            </a:pPr>
            <a:r>
              <a:rPr lang="cs-CZ" altLang="cs-CZ" sz="1875" dirty="0">
                <a:solidFill>
                  <a:schemeClr val="bg1"/>
                </a:solidFill>
              </a:rPr>
              <a:t>Receptorově zprostředkovaný transport cholesterolu do buněk popsali v letech </a:t>
            </a:r>
            <a:r>
              <a:rPr lang="uk-UA" altLang="cs-CZ" sz="1875" dirty="0">
                <a:solidFill>
                  <a:schemeClr val="bg1"/>
                </a:solidFill>
              </a:rPr>
              <a:t>1973-1975 </a:t>
            </a:r>
            <a:r>
              <a:rPr lang="cs-CZ" altLang="cs-CZ" sz="1875" dirty="0">
                <a:solidFill>
                  <a:schemeClr val="bg1"/>
                </a:solidFill>
              </a:rPr>
              <a:t>vědci </a:t>
            </a:r>
            <a:r>
              <a:rPr lang="en-US" altLang="cs-CZ" sz="1875" dirty="0">
                <a:solidFill>
                  <a:schemeClr val="bg1"/>
                </a:solidFill>
              </a:rPr>
              <a:t> </a:t>
            </a:r>
            <a:r>
              <a:rPr lang="en-US" altLang="cs-CZ" sz="1875" dirty="0" err="1">
                <a:solidFill>
                  <a:schemeClr val="bg1"/>
                </a:solidFill>
              </a:rPr>
              <a:t>M.Brown</a:t>
            </a:r>
            <a:r>
              <a:rPr lang="en-US" altLang="cs-CZ" sz="1875" dirty="0">
                <a:solidFill>
                  <a:schemeClr val="bg1"/>
                </a:solidFill>
              </a:rPr>
              <a:t> a </a:t>
            </a:r>
            <a:r>
              <a:rPr lang="en-US" altLang="cs-CZ" sz="1875" dirty="0" err="1">
                <a:solidFill>
                  <a:schemeClr val="bg1"/>
                </a:solidFill>
              </a:rPr>
              <a:t>J.Goldstein</a:t>
            </a:r>
            <a:endParaRPr lang="ru-RU" altLang="cs-CZ" sz="1875" dirty="0">
              <a:solidFill>
                <a:schemeClr val="bg1"/>
              </a:solidFill>
            </a:endParaRPr>
          </a:p>
        </p:txBody>
      </p:sp>
      <p:grpSp>
        <p:nvGrpSpPr>
          <p:cNvPr id="80901" name="Group 106">
            <a:extLst>
              <a:ext uri="{FF2B5EF4-FFF2-40B4-BE49-F238E27FC236}">
                <a16:creationId xmlns:a16="http://schemas.microsoft.com/office/drawing/2014/main" id="{B95F20FC-AE09-4048-A55F-AB5B8FF17EEF}"/>
              </a:ext>
            </a:extLst>
          </p:cNvPr>
          <p:cNvGrpSpPr>
            <a:grpSpLocks/>
          </p:cNvGrpSpPr>
          <p:nvPr/>
        </p:nvGrpSpPr>
        <p:grpSpPr bwMode="auto">
          <a:xfrm>
            <a:off x="1942207" y="2158008"/>
            <a:ext cx="1582043" cy="943570"/>
            <a:chOff x="528" y="1190"/>
            <a:chExt cx="1063" cy="634"/>
          </a:xfrm>
        </p:grpSpPr>
        <p:sp>
          <p:nvSpPr>
            <p:cNvPr id="80932" name="Rectangle 4">
              <a:extLst>
                <a:ext uri="{FF2B5EF4-FFF2-40B4-BE49-F238E27FC236}">
                  <a16:creationId xmlns:a16="http://schemas.microsoft.com/office/drawing/2014/main" id="{31C532C4-665E-4715-A069-006F0F16DBA1}"/>
                </a:ext>
              </a:extLst>
            </p:cNvPr>
            <p:cNvSpPr>
              <a:spLocks noChangeArrowheads="1"/>
            </p:cNvSpPr>
            <p:nvPr/>
          </p:nvSpPr>
          <p:spPr bwMode="auto">
            <a:xfrm>
              <a:off x="576" y="1190"/>
              <a:ext cx="1015"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1500" dirty="0">
                  <a:latin typeface="Calibri Light" panose="020F0302020204030204" pitchFamily="34" charset="0"/>
                </a:rPr>
                <a:t>Kožní fibroblast</a:t>
              </a:r>
              <a:endParaRPr lang="ru-RU" altLang="cs-CZ" sz="1500" dirty="0">
                <a:latin typeface="Calibri Light" panose="020F0302020204030204" pitchFamily="34" charset="0"/>
              </a:endParaRPr>
            </a:p>
          </p:txBody>
        </p:sp>
        <p:sp>
          <p:nvSpPr>
            <p:cNvPr id="80933" name="Line 8">
              <a:extLst>
                <a:ext uri="{FF2B5EF4-FFF2-40B4-BE49-F238E27FC236}">
                  <a16:creationId xmlns:a16="http://schemas.microsoft.com/office/drawing/2014/main" id="{AE5AD0F2-E2EB-43D1-B394-840E1AA32BF6}"/>
                </a:ext>
              </a:extLst>
            </p:cNvPr>
            <p:cNvSpPr>
              <a:spLocks noChangeShapeType="1"/>
            </p:cNvSpPr>
            <p:nvPr/>
          </p:nvSpPr>
          <p:spPr bwMode="auto">
            <a:xfrm>
              <a:off x="1056" y="1632"/>
              <a:ext cx="0"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4" name="Line 10">
              <a:extLst>
                <a:ext uri="{FF2B5EF4-FFF2-40B4-BE49-F238E27FC236}">
                  <a16:creationId xmlns:a16="http://schemas.microsoft.com/office/drawing/2014/main" id="{E3DC623B-A594-4B39-8DA9-530625822577}"/>
                </a:ext>
              </a:extLst>
            </p:cNvPr>
            <p:cNvSpPr>
              <a:spLocks noChangeShapeType="1"/>
            </p:cNvSpPr>
            <p:nvPr/>
          </p:nvSpPr>
          <p:spPr bwMode="auto">
            <a:xfrm flipH="1">
              <a:off x="960"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5" name="Line 11">
              <a:extLst>
                <a:ext uri="{FF2B5EF4-FFF2-40B4-BE49-F238E27FC236}">
                  <a16:creationId xmlns:a16="http://schemas.microsoft.com/office/drawing/2014/main" id="{DDCE2F45-4050-4458-A6F0-816A84A834F0}"/>
                </a:ext>
              </a:extLst>
            </p:cNvPr>
            <p:cNvSpPr>
              <a:spLocks noChangeShapeType="1"/>
            </p:cNvSpPr>
            <p:nvPr/>
          </p:nvSpPr>
          <p:spPr bwMode="auto">
            <a:xfrm>
              <a:off x="1056"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6" name="Line 30">
              <a:extLst>
                <a:ext uri="{FF2B5EF4-FFF2-40B4-BE49-F238E27FC236}">
                  <a16:creationId xmlns:a16="http://schemas.microsoft.com/office/drawing/2014/main" id="{D55E0197-B642-4E67-AF67-304A1858F1C7}"/>
                </a:ext>
              </a:extLst>
            </p:cNvPr>
            <p:cNvSpPr>
              <a:spLocks noChangeShapeType="1"/>
            </p:cNvSpPr>
            <p:nvPr/>
          </p:nvSpPr>
          <p:spPr bwMode="auto">
            <a:xfrm>
              <a:off x="624"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7" name="Line 31">
              <a:extLst>
                <a:ext uri="{FF2B5EF4-FFF2-40B4-BE49-F238E27FC236}">
                  <a16:creationId xmlns:a16="http://schemas.microsoft.com/office/drawing/2014/main" id="{05B85D8D-1CEB-46F8-97C1-7D4FD0098F16}"/>
                </a:ext>
              </a:extLst>
            </p:cNvPr>
            <p:cNvSpPr>
              <a:spLocks noChangeShapeType="1"/>
            </p:cNvSpPr>
            <p:nvPr/>
          </p:nvSpPr>
          <p:spPr bwMode="auto">
            <a:xfrm>
              <a:off x="624" y="1632"/>
              <a:ext cx="0" cy="14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8" name="Line 32">
              <a:extLst>
                <a:ext uri="{FF2B5EF4-FFF2-40B4-BE49-F238E27FC236}">
                  <a16:creationId xmlns:a16="http://schemas.microsoft.com/office/drawing/2014/main" id="{21CF5C8A-10C0-4EAE-AAA9-50A02A93D7A1}"/>
                </a:ext>
              </a:extLst>
            </p:cNvPr>
            <p:cNvSpPr>
              <a:spLocks noChangeShapeType="1"/>
            </p:cNvSpPr>
            <p:nvPr/>
          </p:nvSpPr>
          <p:spPr bwMode="auto">
            <a:xfrm flipH="1">
              <a:off x="528"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grpSp>
        <p:nvGrpSpPr>
          <p:cNvPr id="80902" name="Group 112">
            <a:extLst>
              <a:ext uri="{FF2B5EF4-FFF2-40B4-BE49-F238E27FC236}">
                <a16:creationId xmlns:a16="http://schemas.microsoft.com/office/drawing/2014/main" id="{6B87FE79-CEAE-46C1-93DC-FBD089C978E7}"/>
              </a:ext>
            </a:extLst>
          </p:cNvPr>
          <p:cNvGrpSpPr>
            <a:grpSpLocks/>
          </p:cNvGrpSpPr>
          <p:nvPr/>
        </p:nvGrpSpPr>
        <p:grpSpPr bwMode="auto">
          <a:xfrm>
            <a:off x="1952625" y="3286125"/>
            <a:ext cx="1428750" cy="928688"/>
            <a:chOff x="96" y="1968"/>
            <a:chExt cx="1056" cy="624"/>
          </a:xfrm>
        </p:grpSpPr>
        <p:sp>
          <p:nvSpPr>
            <p:cNvPr id="80925" name="Line 33">
              <a:extLst>
                <a:ext uri="{FF2B5EF4-FFF2-40B4-BE49-F238E27FC236}">
                  <a16:creationId xmlns:a16="http://schemas.microsoft.com/office/drawing/2014/main" id="{0CED19CA-9BF3-49BF-AC41-B2805CA88AF7}"/>
                </a:ext>
              </a:extLst>
            </p:cNvPr>
            <p:cNvSpPr>
              <a:spLocks noChangeShapeType="1"/>
            </p:cNvSpPr>
            <p:nvPr/>
          </p:nvSpPr>
          <p:spPr bwMode="auto">
            <a:xfrm>
              <a:off x="336" y="2352"/>
              <a:ext cx="0" cy="144"/>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6" name="Rectangle 5">
              <a:extLst>
                <a:ext uri="{FF2B5EF4-FFF2-40B4-BE49-F238E27FC236}">
                  <a16:creationId xmlns:a16="http://schemas.microsoft.com/office/drawing/2014/main" id="{F743D48F-F4FE-4E54-AB3A-5E8981CA926F}"/>
                </a:ext>
              </a:extLst>
            </p:cNvPr>
            <p:cNvSpPr>
              <a:spLocks noChangeArrowheads="1"/>
            </p:cNvSpPr>
            <p:nvPr/>
          </p:nvSpPr>
          <p:spPr bwMode="auto">
            <a:xfrm>
              <a:off x="96" y="1968"/>
              <a:ext cx="1056"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1500" dirty="0">
                  <a:latin typeface="Calibri Light" panose="020F0302020204030204" pitchFamily="34" charset="0"/>
                </a:rPr>
                <a:t>Hladké svalové </a:t>
              </a:r>
            </a:p>
            <a:p>
              <a:pPr eaLnBrk="1" hangingPunct="1"/>
              <a:r>
                <a:rPr lang="cs-CZ" altLang="cs-CZ" sz="1500" dirty="0">
                  <a:latin typeface="Calibri Light" panose="020F0302020204030204" pitchFamily="34" charset="0"/>
                </a:rPr>
                <a:t>buňky</a:t>
              </a:r>
              <a:endParaRPr lang="ru-RU" altLang="cs-CZ" sz="1500" dirty="0">
                <a:latin typeface="Calibri Light" panose="020F0302020204030204" pitchFamily="34" charset="0"/>
              </a:endParaRPr>
            </a:p>
          </p:txBody>
        </p:sp>
        <p:sp>
          <p:nvSpPr>
            <p:cNvPr id="80927" name="Line 12">
              <a:extLst>
                <a:ext uri="{FF2B5EF4-FFF2-40B4-BE49-F238E27FC236}">
                  <a16:creationId xmlns:a16="http://schemas.microsoft.com/office/drawing/2014/main" id="{8339453A-DB7E-4A41-99E1-53A5876B6651}"/>
                </a:ext>
              </a:extLst>
            </p:cNvPr>
            <p:cNvSpPr>
              <a:spLocks noChangeShapeType="1"/>
            </p:cNvSpPr>
            <p:nvPr/>
          </p:nvSpPr>
          <p:spPr bwMode="auto">
            <a:xfrm>
              <a:off x="864" y="2400"/>
              <a:ext cx="0"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8" name="Line 15">
              <a:extLst>
                <a:ext uri="{FF2B5EF4-FFF2-40B4-BE49-F238E27FC236}">
                  <a16:creationId xmlns:a16="http://schemas.microsoft.com/office/drawing/2014/main" id="{B9AF4161-C4F6-438C-972C-BAEA8838006B}"/>
                </a:ext>
              </a:extLst>
            </p:cNvPr>
            <p:cNvSpPr>
              <a:spLocks noChangeShapeType="1"/>
            </p:cNvSpPr>
            <p:nvPr/>
          </p:nvSpPr>
          <p:spPr bwMode="auto">
            <a:xfrm flipH="1">
              <a:off x="768" y="2496"/>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9" name="Line 18">
              <a:extLst>
                <a:ext uri="{FF2B5EF4-FFF2-40B4-BE49-F238E27FC236}">
                  <a16:creationId xmlns:a16="http://schemas.microsoft.com/office/drawing/2014/main" id="{CA569607-42CC-4515-B209-09CA6BBBF6FD}"/>
                </a:ext>
              </a:extLst>
            </p:cNvPr>
            <p:cNvSpPr>
              <a:spLocks noChangeShapeType="1"/>
            </p:cNvSpPr>
            <p:nvPr/>
          </p:nvSpPr>
          <p:spPr bwMode="auto">
            <a:xfrm>
              <a:off x="864" y="2496"/>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0" name="Line 34">
              <a:extLst>
                <a:ext uri="{FF2B5EF4-FFF2-40B4-BE49-F238E27FC236}">
                  <a16:creationId xmlns:a16="http://schemas.microsoft.com/office/drawing/2014/main" id="{23FF7F3F-752B-43E5-ABB2-742F4AEE1265}"/>
                </a:ext>
              </a:extLst>
            </p:cNvPr>
            <p:cNvSpPr>
              <a:spLocks noChangeShapeType="1"/>
            </p:cNvSpPr>
            <p:nvPr/>
          </p:nvSpPr>
          <p:spPr bwMode="auto">
            <a:xfrm flipH="1">
              <a:off x="240" y="2496"/>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31" name="Line 35">
              <a:extLst>
                <a:ext uri="{FF2B5EF4-FFF2-40B4-BE49-F238E27FC236}">
                  <a16:creationId xmlns:a16="http://schemas.microsoft.com/office/drawing/2014/main" id="{74CBC6CA-E8E4-4202-8D99-D85C49DBA264}"/>
                </a:ext>
              </a:extLst>
            </p:cNvPr>
            <p:cNvSpPr>
              <a:spLocks noChangeShapeType="1"/>
            </p:cNvSpPr>
            <p:nvPr/>
          </p:nvSpPr>
          <p:spPr bwMode="auto">
            <a:xfrm>
              <a:off x="336" y="2496"/>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grpSp>
        <p:nvGrpSpPr>
          <p:cNvPr id="80903" name="Group 104">
            <a:extLst>
              <a:ext uri="{FF2B5EF4-FFF2-40B4-BE49-F238E27FC236}">
                <a16:creationId xmlns:a16="http://schemas.microsoft.com/office/drawing/2014/main" id="{0CC8A632-158E-485C-93DD-DAF0017A5BF1}"/>
              </a:ext>
            </a:extLst>
          </p:cNvPr>
          <p:cNvGrpSpPr>
            <a:grpSpLocks/>
          </p:cNvGrpSpPr>
          <p:nvPr/>
        </p:nvGrpSpPr>
        <p:grpSpPr bwMode="auto">
          <a:xfrm>
            <a:off x="2006203" y="4414243"/>
            <a:ext cx="1285875" cy="943570"/>
            <a:chOff x="3300" y="1190"/>
            <a:chExt cx="864" cy="634"/>
          </a:xfrm>
        </p:grpSpPr>
        <p:sp>
          <p:nvSpPr>
            <p:cNvPr id="80918" name="Line 40">
              <a:extLst>
                <a:ext uri="{FF2B5EF4-FFF2-40B4-BE49-F238E27FC236}">
                  <a16:creationId xmlns:a16="http://schemas.microsoft.com/office/drawing/2014/main" id="{C6742F71-385D-483D-9679-D45C32ECDAC1}"/>
                </a:ext>
              </a:extLst>
            </p:cNvPr>
            <p:cNvSpPr>
              <a:spLocks noChangeShapeType="1"/>
            </p:cNvSpPr>
            <p:nvPr/>
          </p:nvSpPr>
          <p:spPr bwMode="auto">
            <a:xfrm>
              <a:off x="3984" y="1584"/>
              <a:ext cx="0" cy="144"/>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9" name="Line 39">
              <a:extLst>
                <a:ext uri="{FF2B5EF4-FFF2-40B4-BE49-F238E27FC236}">
                  <a16:creationId xmlns:a16="http://schemas.microsoft.com/office/drawing/2014/main" id="{261848F5-3242-4F24-8CB7-551469D4ABD0}"/>
                </a:ext>
              </a:extLst>
            </p:cNvPr>
            <p:cNvSpPr>
              <a:spLocks noChangeShapeType="1"/>
            </p:cNvSpPr>
            <p:nvPr/>
          </p:nvSpPr>
          <p:spPr bwMode="auto">
            <a:xfrm>
              <a:off x="3456" y="1584"/>
              <a:ext cx="0" cy="14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0" name="Rectangle 6">
              <a:extLst>
                <a:ext uri="{FF2B5EF4-FFF2-40B4-BE49-F238E27FC236}">
                  <a16:creationId xmlns:a16="http://schemas.microsoft.com/office/drawing/2014/main" id="{AC377B4A-F678-4F63-804E-B9CF24171D8F}"/>
                </a:ext>
              </a:extLst>
            </p:cNvPr>
            <p:cNvSpPr>
              <a:spLocks noChangeArrowheads="1"/>
            </p:cNvSpPr>
            <p:nvPr/>
          </p:nvSpPr>
          <p:spPr bwMode="auto">
            <a:xfrm>
              <a:off x="3300" y="1190"/>
              <a:ext cx="864"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1500" dirty="0">
                  <a:latin typeface="Calibri Light" panose="020F0302020204030204" pitchFamily="34" charset="0"/>
                </a:rPr>
                <a:t>Lymfocyt</a:t>
              </a:r>
              <a:endParaRPr lang="ru-RU" altLang="cs-CZ" sz="1500" dirty="0">
                <a:latin typeface="Calibri Light" panose="020F0302020204030204" pitchFamily="34" charset="0"/>
              </a:endParaRPr>
            </a:p>
          </p:txBody>
        </p:sp>
        <p:sp>
          <p:nvSpPr>
            <p:cNvPr id="80921" name="Line 43">
              <a:extLst>
                <a:ext uri="{FF2B5EF4-FFF2-40B4-BE49-F238E27FC236}">
                  <a16:creationId xmlns:a16="http://schemas.microsoft.com/office/drawing/2014/main" id="{8493A9F4-FF56-43F6-B4CF-E2B7D2C18CCF}"/>
                </a:ext>
              </a:extLst>
            </p:cNvPr>
            <p:cNvSpPr>
              <a:spLocks noChangeShapeType="1"/>
            </p:cNvSpPr>
            <p:nvPr/>
          </p:nvSpPr>
          <p:spPr bwMode="auto">
            <a:xfrm flipH="1">
              <a:off x="3360"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2" name="Line 44">
              <a:extLst>
                <a:ext uri="{FF2B5EF4-FFF2-40B4-BE49-F238E27FC236}">
                  <a16:creationId xmlns:a16="http://schemas.microsoft.com/office/drawing/2014/main" id="{D0BAD19C-C672-41E1-A566-41FE8DD0F62D}"/>
                </a:ext>
              </a:extLst>
            </p:cNvPr>
            <p:cNvSpPr>
              <a:spLocks noChangeShapeType="1"/>
            </p:cNvSpPr>
            <p:nvPr/>
          </p:nvSpPr>
          <p:spPr bwMode="auto">
            <a:xfrm flipH="1">
              <a:off x="3888"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3" name="Line 47">
              <a:extLst>
                <a:ext uri="{FF2B5EF4-FFF2-40B4-BE49-F238E27FC236}">
                  <a16:creationId xmlns:a16="http://schemas.microsoft.com/office/drawing/2014/main" id="{4E74C100-C13B-4A08-B2E3-CA300B74FCE2}"/>
                </a:ext>
              </a:extLst>
            </p:cNvPr>
            <p:cNvSpPr>
              <a:spLocks noChangeShapeType="1"/>
            </p:cNvSpPr>
            <p:nvPr/>
          </p:nvSpPr>
          <p:spPr bwMode="auto">
            <a:xfrm>
              <a:off x="3456"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24" name="Line 48">
              <a:extLst>
                <a:ext uri="{FF2B5EF4-FFF2-40B4-BE49-F238E27FC236}">
                  <a16:creationId xmlns:a16="http://schemas.microsoft.com/office/drawing/2014/main" id="{3ECB4CB7-B1D6-4B94-8202-238B0536A59E}"/>
                </a:ext>
              </a:extLst>
            </p:cNvPr>
            <p:cNvSpPr>
              <a:spLocks noChangeShapeType="1"/>
            </p:cNvSpPr>
            <p:nvPr/>
          </p:nvSpPr>
          <p:spPr bwMode="auto">
            <a:xfrm>
              <a:off x="3984"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grpSp>
        <p:nvGrpSpPr>
          <p:cNvPr id="80904" name="Group 103">
            <a:extLst>
              <a:ext uri="{FF2B5EF4-FFF2-40B4-BE49-F238E27FC236}">
                <a16:creationId xmlns:a16="http://schemas.microsoft.com/office/drawing/2014/main" id="{197E8E0C-7C53-44EF-8F1B-11B487AEFC15}"/>
              </a:ext>
            </a:extLst>
          </p:cNvPr>
          <p:cNvGrpSpPr>
            <a:grpSpLocks/>
          </p:cNvGrpSpPr>
          <p:nvPr/>
        </p:nvGrpSpPr>
        <p:grpSpPr bwMode="auto">
          <a:xfrm>
            <a:off x="2024062" y="5500687"/>
            <a:ext cx="1357313" cy="928688"/>
            <a:chOff x="4464" y="1200"/>
            <a:chExt cx="912" cy="624"/>
          </a:xfrm>
        </p:grpSpPr>
        <p:sp>
          <p:nvSpPr>
            <p:cNvPr id="80911" name="Line 42">
              <a:extLst>
                <a:ext uri="{FF2B5EF4-FFF2-40B4-BE49-F238E27FC236}">
                  <a16:creationId xmlns:a16="http://schemas.microsoft.com/office/drawing/2014/main" id="{725CE20C-B800-4AF6-BDB2-D96F09E07111}"/>
                </a:ext>
              </a:extLst>
            </p:cNvPr>
            <p:cNvSpPr>
              <a:spLocks noChangeShapeType="1"/>
            </p:cNvSpPr>
            <p:nvPr/>
          </p:nvSpPr>
          <p:spPr bwMode="auto">
            <a:xfrm>
              <a:off x="5088" y="1584"/>
              <a:ext cx="0" cy="144"/>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2" name="Line 41">
              <a:extLst>
                <a:ext uri="{FF2B5EF4-FFF2-40B4-BE49-F238E27FC236}">
                  <a16:creationId xmlns:a16="http://schemas.microsoft.com/office/drawing/2014/main" id="{C4C029D7-318F-4E14-A3FF-2DA26E19D3C1}"/>
                </a:ext>
              </a:extLst>
            </p:cNvPr>
            <p:cNvSpPr>
              <a:spLocks noChangeShapeType="1"/>
            </p:cNvSpPr>
            <p:nvPr/>
          </p:nvSpPr>
          <p:spPr bwMode="auto">
            <a:xfrm flipH="1">
              <a:off x="4656" y="1584"/>
              <a:ext cx="0" cy="144"/>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3" name="Rectangle 7">
              <a:extLst>
                <a:ext uri="{FF2B5EF4-FFF2-40B4-BE49-F238E27FC236}">
                  <a16:creationId xmlns:a16="http://schemas.microsoft.com/office/drawing/2014/main" id="{11ADF657-6922-47C4-867F-AB927DA4BE86}"/>
                </a:ext>
              </a:extLst>
            </p:cNvPr>
            <p:cNvSpPr>
              <a:spLocks noChangeArrowheads="1"/>
            </p:cNvSpPr>
            <p:nvPr/>
          </p:nvSpPr>
          <p:spPr bwMode="auto">
            <a:xfrm>
              <a:off x="4464" y="1200"/>
              <a:ext cx="912" cy="432"/>
            </a:xfrm>
            <a:prstGeom prst="rect">
              <a:avLst/>
            </a:prstGeom>
            <a:solidFill>
              <a:srgbClr val="CCFFFF"/>
            </a:solid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500" dirty="0">
                  <a:latin typeface="Calibri Light" panose="020F0302020204030204" pitchFamily="34" charset="0"/>
                </a:rPr>
                <a:t>Ma</a:t>
              </a:r>
              <a:r>
                <a:rPr lang="cs-CZ" altLang="cs-CZ" sz="1500" dirty="0" err="1">
                  <a:latin typeface="Calibri Light" panose="020F0302020204030204" pitchFamily="34" charset="0"/>
                </a:rPr>
                <a:t>krofág</a:t>
              </a:r>
              <a:endParaRPr lang="ru-RU" altLang="cs-CZ" sz="1500" dirty="0">
                <a:latin typeface="Calibri Light" panose="020F0302020204030204" pitchFamily="34" charset="0"/>
              </a:endParaRPr>
            </a:p>
          </p:txBody>
        </p:sp>
        <p:sp>
          <p:nvSpPr>
            <p:cNvPr id="80914" name="Line 45">
              <a:extLst>
                <a:ext uri="{FF2B5EF4-FFF2-40B4-BE49-F238E27FC236}">
                  <a16:creationId xmlns:a16="http://schemas.microsoft.com/office/drawing/2014/main" id="{8773CFCB-2A2C-437A-BC9D-564CB55A7E3A}"/>
                </a:ext>
              </a:extLst>
            </p:cNvPr>
            <p:cNvSpPr>
              <a:spLocks noChangeShapeType="1"/>
            </p:cNvSpPr>
            <p:nvPr/>
          </p:nvSpPr>
          <p:spPr bwMode="auto">
            <a:xfrm flipH="1">
              <a:off x="4560"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5" name="Line 46">
              <a:extLst>
                <a:ext uri="{FF2B5EF4-FFF2-40B4-BE49-F238E27FC236}">
                  <a16:creationId xmlns:a16="http://schemas.microsoft.com/office/drawing/2014/main" id="{5F2590AD-5873-4337-AD24-D16551429810}"/>
                </a:ext>
              </a:extLst>
            </p:cNvPr>
            <p:cNvSpPr>
              <a:spLocks noChangeShapeType="1"/>
            </p:cNvSpPr>
            <p:nvPr/>
          </p:nvSpPr>
          <p:spPr bwMode="auto">
            <a:xfrm flipH="1">
              <a:off x="4992"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6" name="Line 49">
              <a:extLst>
                <a:ext uri="{FF2B5EF4-FFF2-40B4-BE49-F238E27FC236}">
                  <a16:creationId xmlns:a16="http://schemas.microsoft.com/office/drawing/2014/main" id="{6ED4A4F0-5674-448E-BC9D-C6C23DB2C164}"/>
                </a:ext>
              </a:extLst>
            </p:cNvPr>
            <p:cNvSpPr>
              <a:spLocks noChangeShapeType="1"/>
            </p:cNvSpPr>
            <p:nvPr/>
          </p:nvSpPr>
          <p:spPr bwMode="auto">
            <a:xfrm>
              <a:off x="4656" y="1728"/>
              <a:ext cx="96" cy="96"/>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80917" name="Line 50">
              <a:extLst>
                <a:ext uri="{FF2B5EF4-FFF2-40B4-BE49-F238E27FC236}">
                  <a16:creationId xmlns:a16="http://schemas.microsoft.com/office/drawing/2014/main" id="{513293D2-180D-4769-9DAB-AA7CBBA0DA36}"/>
                </a:ext>
              </a:extLst>
            </p:cNvPr>
            <p:cNvSpPr>
              <a:spLocks noChangeShapeType="1"/>
            </p:cNvSpPr>
            <p:nvPr/>
          </p:nvSpPr>
          <p:spPr bwMode="auto">
            <a:xfrm>
              <a:off x="5088" y="1728"/>
              <a:ext cx="96" cy="96"/>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grpSp>
      <p:sp>
        <p:nvSpPr>
          <p:cNvPr id="80905" name="Line 110">
            <a:extLst>
              <a:ext uri="{FF2B5EF4-FFF2-40B4-BE49-F238E27FC236}">
                <a16:creationId xmlns:a16="http://schemas.microsoft.com/office/drawing/2014/main" id="{EB97A029-F161-4080-B8A7-21C948AB5B3C}"/>
              </a:ext>
            </a:extLst>
          </p:cNvPr>
          <p:cNvSpPr>
            <a:spLocks noChangeShapeType="1"/>
          </p:cNvSpPr>
          <p:nvPr/>
        </p:nvSpPr>
        <p:spPr bwMode="auto">
          <a:xfrm flipH="1" flipV="1">
            <a:off x="3024187" y="2857500"/>
            <a:ext cx="1071563" cy="14287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0906" name="Line 111">
            <a:extLst>
              <a:ext uri="{FF2B5EF4-FFF2-40B4-BE49-F238E27FC236}">
                <a16:creationId xmlns:a16="http://schemas.microsoft.com/office/drawing/2014/main" id="{E84419BA-A666-4719-AEA2-22A06EE03839}"/>
              </a:ext>
            </a:extLst>
          </p:cNvPr>
          <p:cNvSpPr>
            <a:spLocks noChangeShapeType="1"/>
          </p:cNvSpPr>
          <p:nvPr/>
        </p:nvSpPr>
        <p:spPr bwMode="auto">
          <a:xfrm flipH="1" flipV="1">
            <a:off x="2452687" y="3071812"/>
            <a:ext cx="1643063" cy="21431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0907" name="AutoShape 2" descr="Výsledek obrázku pro nobel prize">
            <a:extLst>
              <a:ext uri="{FF2B5EF4-FFF2-40B4-BE49-F238E27FC236}">
                <a16:creationId xmlns:a16="http://schemas.microsoft.com/office/drawing/2014/main" id="{FFD94BB2-60EA-4127-A34A-2889146757E3}"/>
              </a:ext>
            </a:extLst>
          </p:cNvPr>
          <p:cNvSpPr>
            <a:spLocks noChangeAspect="1" noChangeArrowheads="1"/>
          </p:cNvSpPr>
          <p:nvPr/>
        </p:nvSpPr>
        <p:spPr bwMode="auto">
          <a:xfrm>
            <a:off x="5761138" y="2732485"/>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80908" name="AutoShape 4" descr="Výsledek obrázku pro nobel prize">
            <a:extLst>
              <a:ext uri="{FF2B5EF4-FFF2-40B4-BE49-F238E27FC236}">
                <a16:creationId xmlns:a16="http://schemas.microsoft.com/office/drawing/2014/main" id="{5ACE6854-9010-4FC9-A4A2-EFC9B4D75A48}"/>
              </a:ext>
            </a:extLst>
          </p:cNvPr>
          <p:cNvSpPr>
            <a:spLocks noChangeAspect="1" noChangeArrowheads="1"/>
          </p:cNvSpPr>
          <p:nvPr/>
        </p:nvSpPr>
        <p:spPr bwMode="auto">
          <a:xfrm>
            <a:off x="6096000" y="2915544"/>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80909" name="AutoShape 6" descr="Výsledek obrázku pro nobel prize">
            <a:extLst>
              <a:ext uri="{FF2B5EF4-FFF2-40B4-BE49-F238E27FC236}">
                <a16:creationId xmlns:a16="http://schemas.microsoft.com/office/drawing/2014/main" id="{A16B158C-C7B7-45F8-BAF2-3F4409A8F92D}"/>
              </a:ext>
            </a:extLst>
          </p:cNvPr>
          <p:cNvSpPr>
            <a:spLocks noChangeAspect="1" noChangeArrowheads="1"/>
          </p:cNvSpPr>
          <p:nvPr/>
        </p:nvSpPr>
        <p:spPr bwMode="auto">
          <a:xfrm>
            <a:off x="4519911" y="1852911"/>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80910" name="AutoShape 2" descr="Výsledek obrázku pro nobel prize">
            <a:extLst>
              <a:ext uri="{FF2B5EF4-FFF2-40B4-BE49-F238E27FC236}">
                <a16:creationId xmlns:a16="http://schemas.microsoft.com/office/drawing/2014/main" id="{CEF2D907-CFF1-4CAD-8D5F-879EE6A8D065}"/>
              </a:ext>
            </a:extLst>
          </p:cNvPr>
          <p:cNvSpPr>
            <a:spLocks noChangeAspect="1" noChangeArrowheads="1"/>
          </p:cNvSpPr>
          <p:nvPr/>
        </p:nvSpPr>
        <p:spPr bwMode="auto">
          <a:xfrm>
            <a:off x="5904013" y="2875360"/>
            <a:ext cx="3152180" cy="3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434DE595-ED36-4E6B-9320-C06DF2C04677}"/>
              </a:ext>
            </a:extLst>
          </p:cNvPr>
          <p:cNvSpPr>
            <a:spLocks noGrp="1" noChangeArrowheads="1"/>
          </p:cNvSpPr>
          <p:nvPr>
            <p:ph type="body" idx="1"/>
          </p:nvPr>
        </p:nvSpPr>
        <p:spPr>
          <a:xfrm>
            <a:off x="1952625" y="1500188"/>
            <a:ext cx="3286125" cy="1571625"/>
          </a:xfrm>
          <a:solidFill>
            <a:schemeClr val="accent2"/>
          </a:solidFill>
          <a:scene3d>
            <a:camera prst="legacyPerspectiveTopRight"/>
            <a:lightRig rig="legacyFlat3" dir="b"/>
          </a:scene3d>
          <a:sp3d extrusionH="1218930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a:noFill/>
              </a14:hiddenLine>
            </a:ext>
          </a:extLst>
        </p:spPr>
        <p:txBody>
          <a:bodyPr vert="horz" lIns="202500" tIns="0" rIns="0" bIns="0" rtlCol="0">
            <a:normAutofit fontScale="77500" lnSpcReduction="20000"/>
            <a:flatTx/>
          </a:bodyPr>
          <a:lstStyle/>
          <a:p>
            <a:pPr marL="571500" indent="-571500" algn="ctr" fontAlgn="auto">
              <a:lnSpc>
                <a:spcPct val="90000"/>
              </a:lnSpc>
              <a:spcAft>
                <a:spcPts val="0"/>
              </a:spcAft>
              <a:defRPr/>
            </a:pPr>
            <a:r>
              <a:rPr lang="cs-CZ" altLang="cs-CZ" sz="2250" b="1" dirty="0">
                <a:solidFill>
                  <a:schemeClr val="bg1"/>
                </a:solidFill>
              </a:rPr>
              <a:t>charakteristicky</a:t>
            </a:r>
            <a:endParaRPr lang="uk-UA" altLang="cs-CZ" b="1" dirty="0">
              <a:solidFill>
                <a:schemeClr val="bg1"/>
              </a:solidFill>
            </a:endParaRPr>
          </a:p>
          <a:p>
            <a:pPr marL="571500" indent="-571500" fontAlgn="auto">
              <a:lnSpc>
                <a:spcPct val="90000"/>
              </a:lnSpc>
              <a:spcBef>
                <a:spcPct val="10000"/>
              </a:spcBef>
              <a:spcAft>
                <a:spcPts val="0"/>
              </a:spcAft>
              <a:buSzPct val="30000"/>
              <a:defRPr/>
            </a:pPr>
            <a:r>
              <a:rPr lang="cs-CZ" altLang="cs-CZ" b="1" dirty="0">
                <a:solidFill>
                  <a:schemeClr val="bg1"/>
                </a:solidFill>
              </a:rPr>
              <a:t>Tvoří se</a:t>
            </a:r>
            <a:endParaRPr lang="en-US" altLang="cs-CZ" b="1" dirty="0">
              <a:solidFill>
                <a:schemeClr val="bg1"/>
              </a:solidFill>
            </a:endParaRPr>
          </a:p>
          <a:p>
            <a:pPr marL="571500" indent="-571500" fontAlgn="auto">
              <a:lnSpc>
                <a:spcPct val="90000"/>
              </a:lnSpc>
              <a:spcBef>
                <a:spcPct val="10000"/>
              </a:spcBef>
              <a:spcAft>
                <a:spcPts val="0"/>
              </a:spcAft>
              <a:buSzPct val="30000"/>
              <a:defRPr/>
            </a:pPr>
            <a:r>
              <a:rPr lang="en-US" altLang="cs-CZ" b="1" dirty="0">
                <a:solidFill>
                  <a:schemeClr val="bg1"/>
                </a:solidFill>
              </a:rPr>
              <a:t>-</a:t>
            </a:r>
            <a:r>
              <a:rPr lang="cs-CZ" altLang="cs-CZ" b="1" dirty="0">
                <a:solidFill>
                  <a:schemeClr val="bg1"/>
                </a:solidFill>
              </a:rPr>
              <a:t> V krvi</a:t>
            </a:r>
            <a:endParaRPr lang="en-US" altLang="cs-CZ" b="1" dirty="0">
              <a:solidFill>
                <a:schemeClr val="bg1"/>
              </a:solidFill>
            </a:endParaRPr>
          </a:p>
          <a:p>
            <a:pPr marL="571500" indent="-571500" fontAlgn="auto">
              <a:lnSpc>
                <a:spcPct val="90000"/>
              </a:lnSpc>
              <a:spcBef>
                <a:spcPct val="10000"/>
              </a:spcBef>
              <a:spcAft>
                <a:spcPts val="0"/>
              </a:spcAft>
              <a:buSzPct val="30000"/>
              <a:defRPr/>
            </a:pPr>
            <a:r>
              <a:rPr lang="en-US" altLang="cs-CZ" b="1" dirty="0">
                <a:solidFill>
                  <a:schemeClr val="bg1"/>
                </a:solidFill>
              </a:rPr>
              <a:t>- </a:t>
            </a:r>
            <a:r>
              <a:rPr lang="cs-CZ" altLang="cs-CZ" b="1" dirty="0">
                <a:solidFill>
                  <a:schemeClr val="bg1"/>
                </a:solidFill>
              </a:rPr>
              <a:t>V extracelulárním prostoru</a:t>
            </a:r>
            <a:endParaRPr lang="en-US" altLang="cs-CZ" b="1" dirty="0">
              <a:solidFill>
                <a:schemeClr val="bg1"/>
              </a:solidFill>
            </a:endParaRPr>
          </a:p>
          <a:p>
            <a:pPr marL="571500" indent="-571500" fontAlgn="auto">
              <a:lnSpc>
                <a:spcPct val="90000"/>
              </a:lnSpc>
              <a:spcBef>
                <a:spcPct val="10000"/>
              </a:spcBef>
              <a:spcAft>
                <a:spcPts val="0"/>
              </a:spcAft>
              <a:buSzPct val="30000"/>
              <a:defRPr/>
            </a:pPr>
            <a:r>
              <a:rPr lang="en-US" altLang="cs-CZ" dirty="0">
                <a:solidFill>
                  <a:schemeClr val="bg1"/>
                </a:solidFill>
              </a:rPr>
              <a:t>- </a:t>
            </a:r>
            <a:r>
              <a:rPr lang="cs-CZ" altLang="cs-CZ" b="1" i="1" u="sng" dirty="0">
                <a:solidFill>
                  <a:schemeClr val="bg1"/>
                </a:solidFill>
              </a:rPr>
              <a:t>V cévní stěně</a:t>
            </a:r>
            <a:endParaRPr lang="ru-RU" altLang="cs-CZ" b="1" i="1" u="sng" dirty="0">
              <a:solidFill>
                <a:schemeClr val="bg1"/>
              </a:solidFill>
            </a:endParaRPr>
          </a:p>
        </p:txBody>
      </p:sp>
      <p:sp>
        <p:nvSpPr>
          <p:cNvPr id="12290" name="Rectangle 2">
            <a:extLst>
              <a:ext uri="{FF2B5EF4-FFF2-40B4-BE49-F238E27FC236}">
                <a16:creationId xmlns:a16="http://schemas.microsoft.com/office/drawing/2014/main" id="{756B8114-7B96-4908-8F3C-FF6152D74F78}"/>
              </a:ext>
            </a:extLst>
          </p:cNvPr>
          <p:cNvSpPr>
            <a:spLocks noGrp="1" noChangeArrowheads="1"/>
          </p:cNvSpPr>
          <p:nvPr>
            <p:ph type="title"/>
          </p:nvPr>
        </p:nvSpPr>
        <p:spPr>
          <a:xfrm>
            <a:off x="2166937" y="500063"/>
            <a:ext cx="2928938" cy="714375"/>
          </a:xfrm>
          <a:solidFill>
            <a:srgbClr val="FFFFCC"/>
          </a:solidFill>
          <a:scene3d>
            <a:camera prst="legacyObliqueTopLeft"/>
            <a:lightRig rig="legacyFlat3" dir="t"/>
          </a:scene3d>
          <a:sp3d extrusionH="430200" prstMaterial="legacyMatte">
            <a:bevelT w="13500" h="13500" prst="angle"/>
            <a:bevelB w="13500" h="13500" prst="angle"/>
            <a:extrusionClr>
              <a:srgbClr val="FFFFCC"/>
            </a:extrusionClr>
            <a:contourClr>
              <a:srgbClr val="FFFFCC"/>
            </a:contourClr>
          </a:sp3d>
        </p:spPr>
        <p:txBody>
          <a:bodyPr>
            <a:flatTx/>
          </a:bodyPr>
          <a:lstStyle/>
          <a:p>
            <a:pPr fontAlgn="auto">
              <a:spcAft>
                <a:spcPts val="0"/>
              </a:spcAft>
              <a:defRPr/>
            </a:pPr>
            <a:r>
              <a:rPr lang="cs-CZ" altLang="cs-CZ" sz="2250" dirty="0"/>
              <a:t>modifikované</a:t>
            </a:r>
            <a:r>
              <a:rPr lang="en-US" altLang="cs-CZ" sz="2250" dirty="0"/>
              <a:t> LDLP</a:t>
            </a:r>
            <a:endParaRPr lang="ru-RU" altLang="cs-CZ" sz="2250" dirty="0"/>
          </a:p>
        </p:txBody>
      </p:sp>
      <p:sp>
        <p:nvSpPr>
          <p:cNvPr id="12292" name="Rectangle 4">
            <a:extLst>
              <a:ext uri="{FF2B5EF4-FFF2-40B4-BE49-F238E27FC236}">
                <a16:creationId xmlns:a16="http://schemas.microsoft.com/office/drawing/2014/main" id="{265DCCA9-3365-4DCF-AAC2-F24105ECF121}"/>
              </a:ext>
            </a:extLst>
          </p:cNvPr>
          <p:cNvSpPr>
            <a:spLocks noChangeArrowheads="1"/>
          </p:cNvSpPr>
          <p:nvPr/>
        </p:nvSpPr>
        <p:spPr bwMode="auto">
          <a:xfrm>
            <a:off x="6765727" y="142875"/>
            <a:ext cx="4000500" cy="3286125"/>
          </a:xfrm>
          <a:prstGeom prst="rect">
            <a:avLst/>
          </a:prstGeom>
          <a:ln/>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flatTx/>
          </a:bodyPr>
          <a:lstStyle>
            <a:lvl1pPr marL="609600" indent="-609600" algn="l">
              <a:defRPr sz="2400">
                <a:solidFill>
                  <a:schemeClr val="tx1"/>
                </a:solidFill>
                <a:latin typeface="Times New Roman" panose="02020603050405020304" pitchFamily="18" charset="0"/>
              </a:defRPr>
            </a:lvl1pPr>
            <a:lvl2pPr marL="990600" indent="-5334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fontAlgn="auto">
              <a:spcBef>
                <a:spcPct val="20000"/>
              </a:spcBef>
              <a:spcAft>
                <a:spcPts val="0"/>
              </a:spcAft>
              <a:defRPr/>
            </a:pPr>
            <a:r>
              <a:rPr lang="cs-CZ" altLang="cs-CZ" sz="2250" dirty="0">
                <a:solidFill>
                  <a:schemeClr val="bg1"/>
                </a:solidFill>
                <a:latin typeface="Calibri Light" panose="020F0302020204030204" pitchFamily="34" charset="0"/>
              </a:rPr>
              <a:t>Vlastnosti</a:t>
            </a:r>
            <a:endParaRPr lang="uk-UA" altLang="cs-CZ" sz="2250"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1. </a:t>
            </a:r>
            <a:r>
              <a:rPr lang="cs-CZ" altLang="cs-CZ" sz="1875" dirty="0">
                <a:latin typeface="Calibri Light" panose="020F0302020204030204" pitchFamily="34" charset="0"/>
              </a:rPr>
              <a:t>Neinteragují s receptory pro </a:t>
            </a:r>
            <a:r>
              <a:rPr lang="cs-CZ" altLang="cs-CZ" sz="1875" dirty="0" err="1">
                <a:latin typeface="Calibri Light" panose="020F0302020204030204" pitchFamily="34" charset="0"/>
              </a:rPr>
              <a:t>ApoB</a:t>
            </a:r>
            <a:r>
              <a:rPr lang="cs-CZ" altLang="cs-CZ" sz="1875" dirty="0">
                <a:latin typeface="Calibri Light" panose="020F0302020204030204" pitchFamily="34" charset="0"/>
              </a:rPr>
              <a:t> nebo </a:t>
            </a:r>
            <a:r>
              <a:rPr lang="cs-CZ" altLang="cs-CZ" sz="1875" dirty="0" err="1">
                <a:latin typeface="Calibri Light" panose="020F0302020204030204" pitchFamily="34" charset="0"/>
              </a:rPr>
              <a:t>ApoE</a:t>
            </a:r>
            <a:endParaRPr lang="uk-UA" altLang="cs-CZ" sz="1875" dirty="0">
              <a:latin typeface="Calibri Light" panose="020F0302020204030204" pitchFamily="34" charset="0"/>
            </a:endParaRPr>
          </a:p>
          <a:p>
            <a:pPr fontAlgn="auto">
              <a:spcBef>
                <a:spcPct val="20000"/>
              </a:spcBef>
              <a:spcAft>
                <a:spcPts val="0"/>
              </a:spcAft>
              <a:defRPr/>
            </a:pPr>
            <a:r>
              <a:rPr lang="uk-UA" altLang="cs-CZ" sz="1875" dirty="0">
                <a:latin typeface="Calibri Light" panose="020F0302020204030204" pitchFamily="34" charset="0"/>
              </a:rPr>
              <a:t>2. </a:t>
            </a:r>
            <a:r>
              <a:rPr lang="cs-CZ" altLang="cs-CZ" sz="1875" dirty="0">
                <a:latin typeface="Calibri Light" panose="020F0302020204030204" pitchFamily="34" charset="0"/>
              </a:rPr>
              <a:t>Interagují s </a:t>
            </a:r>
            <a:r>
              <a:rPr lang="cs-CZ" altLang="cs-CZ" sz="1875" dirty="0" err="1">
                <a:latin typeface="Calibri Light" panose="020F0302020204030204" pitchFamily="34" charset="0"/>
              </a:rPr>
              <a:t>vychytávacími</a:t>
            </a:r>
            <a:r>
              <a:rPr lang="en-US" altLang="cs-CZ" sz="1875" dirty="0">
                <a:latin typeface="Calibri Light" panose="020F0302020204030204" pitchFamily="34" charset="0"/>
              </a:rPr>
              <a:t> </a:t>
            </a:r>
            <a:r>
              <a:rPr lang="uk-UA" altLang="cs-CZ" sz="1875" dirty="0">
                <a:latin typeface="Calibri Light" panose="020F0302020204030204" pitchFamily="34" charset="0"/>
              </a:rPr>
              <a:t>“</a:t>
            </a:r>
            <a:r>
              <a:rPr lang="en-US" altLang="cs-CZ" sz="1875" dirty="0">
                <a:latin typeface="Calibri Light" panose="020F0302020204030204" pitchFamily="34" charset="0"/>
              </a:rPr>
              <a:t>scavenger </a:t>
            </a:r>
            <a:r>
              <a:rPr lang="uk-UA" altLang="cs-CZ" sz="1875" dirty="0">
                <a:latin typeface="Calibri Light" panose="020F0302020204030204" pitchFamily="34" charset="0"/>
              </a:rPr>
              <a:t>”</a:t>
            </a:r>
            <a:r>
              <a:rPr lang="en-US" altLang="cs-CZ" sz="1875" dirty="0">
                <a:latin typeface="Calibri Light" panose="020F0302020204030204" pitchFamily="34" charset="0"/>
              </a:rPr>
              <a:t> </a:t>
            </a:r>
            <a:r>
              <a:rPr lang="cs-CZ" altLang="cs-CZ" sz="1875" dirty="0">
                <a:latin typeface="Calibri Light" panose="020F0302020204030204" pitchFamily="34" charset="0"/>
              </a:rPr>
              <a:t>receptory</a:t>
            </a:r>
            <a:r>
              <a:rPr lang="en-US" altLang="cs-CZ" sz="1875" dirty="0">
                <a:latin typeface="Calibri Light" panose="020F0302020204030204" pitchFamily="34" charset="0"/>
              </a:rPr>
              <a:t>. </a:t>
            </a:r>
            <a:r>
              <a:rPr lang="cs-CZ" altLang="cs-CZ" sz="1875" dirty="0">
                <a:latin typeface="Calibri Light" panose="020F0302020204030204" pitchFamily="34" charset="0"/>
              </a:rPr>
              <a:t>LDLP vstupují do buňky nekontrolovanou endocytózou závislou na koncentračním gradientu</a:t>
            </a:r>
            <a:endParaRPr lang="ru-RU" altLang="cs-CZ" sz="1875" dirty="0">
              <a:latin typeface="Calibri Light" panose="020F0302020204030204" pitchFamily="34" charset="0"/>
            </a:endParaRPr>
          </a:p>
        </p:txBody>
      </p:sp>
      <p:sp>
        <p:nvSpPr>
          <p:cNvPr id="81925" name="Rectangle 5">
            <a:extLst>
              <a:ext uri="{FF2B5EF4-FFF2-40B4-BE49-F238E27FC236}">
                <a16:creationId xmlns:a16="http://schemas.microsoft.com/office/drawing/2014/main" id="{07BA9535-6AAB-4199-9BE5-FB2F735F5A20}"/>
              </a:ext>
            </a:extLst>
          </p:cNvPr>
          <p:cNvSpPr>
            <a:spLocks noChangeArrowheads="1"/>
          </p:cNvSpPr>
          <p:nvPr/>
        </p:nvSpPr>
        <p:spPr bwMode="auto">
          <a:xfrm>
            <a:off x="2024062" y="3786188"/>
            <a:ext cx="2643188" cy="571500"/>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10000"/>
              </a:spcBef>
              <a:buSzPct val="30000"/>
              <a:buFontTx/>
              <a:buNone/>
            </a:pPr>
            <a:r>
              <a:rPr lang="en-US" altLang="cs-CZ" sz="1500" dirty="0">
                <a:solidFill>
                  <a:schemeClr val="bg1"/>
                </a:solidFill>
                <a:latin typeface="Calibri Light" panose="020F0302020204030204" pitchFamily="34" charset="0"/>
              </a:rPr>
              <a:t>LDLP </a:t>
            </a:r>
            <a:r>
              <a:rPr lang="cs-CZ" altLang="cs-CZ" sz="1500" dirty="0">
                <a:solidFill>
                  <a:schemeClr val="bg1"/>
                </a:solidFill>
                <a:latin typeface="Calibri Light" panose="020F0302020204030204" pitchFamily="34" charset="0"/>
              </a:rPr>
              <a:t>modifikované volnými radikály</a:t>
            </a:r>
            <a:endParaRPr lang="uk-UA" altLang="cs-CZ" sz="1500" dirty="0">
              <a:solidFill>
                <a:schemeClr val="bg1"/>
              </a:solidFill>
              <a:latin typeface="Calibri Light" panose="020F0302020204030204" pitchFamily="34" charset="0"/>
            </a:endParaRPr>
          </a:p>
        </p:txBody>
      </p:sp>
      <p:sp>
        <p:nvSpPr>
          <p:cNvPr id="81926" name="Rectangle 6">
            <a:extLst>
              <a:ext uri="{FF2B5EF4-FFF2-40B4-BE49-F238E27FC236}">
                <a16:creationId xmlns:a16="http://schemas.microsoft.com/office/drawing/2014/main" id="{13649018-D284-45DE-BFBB-9BB4D8283620}"/>
              </a:ext>
            </a:extLst>
          </p:cNvPr>
          <p:cNvSpPr>
            <a:spLocks noChangeArrowheads="1"/>
          </p:cNvSpPr>
          <p:nvPr/>
        </p:nvSpPr>
        <p:spPr bwMode="auto">
          <a:xfrm>
            <a:off x="2024062" y="4643437"/>
            <a:ext cx="2643188" cy="357188"/>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20000"/>
              </a:spcBef>
              <a:buFontTx/>
              <a:buNone/>
            </a:pPr>
            <a:r>
              <a:rPr lang="en-US" altLang="cs-CZ" sz="1500" dirty="0">
                <a:solidFill>
                  <a:schemeClr val="bg1"/>
                </a:solidFill>
                <a:latin typeface="Calibri Light" panose="020F0302020204030204" pitchFamily="34" charset="0"/>
              </a:rPr>
              <a:t>LDLP+</a:t>
            </a:r>
            <a:r>
              <a:rPr lang="cs-CZ" altLang="cs-CZ" sz="1500" dirty="0">
                <a:solidFill>
                  <a:schemeClr val="bg1"/>
                </a:solidFill>
                <a:latin typeface="Calibri Light" panose="020F0302020204030204" pitchFamily="34" charset="0"/>
              </a:rPr>
              <a:t>glukóza</a:t>
            </a:r>
            <a:endParaRPr lang="ru-RU" altLang="cs-CZ" sz="1500" dirty="0">
              <a:solidFill>
                <a:schemeClr val="bg1"/>
              </a:solidFill>
              <a:latin typeface="Calibri Light" panose="020F0302020204030204" pitchFamily="34" charset="0"/>
            </a:endParaRPr>
          </a:p>
        </p:txBody>
      </p:sp>
      <p:sp>
        <p:nvSpPr>
          <p:cNvPr id="81927" name="Rectangle 8">
            <a:extLst>
              <a:ext uri="{FF2B5EF4-FFF2-40B4-BE49-F238E27FC236}">
                <a16:creationId xmlns:a16="http://schemas.microsoft.com/office/drawing/2014/main" id="{504C215F-38D5-4343-8B0B-CD931EFD4C03}"/>
              </a:ext>
            </a:extLst>
          </p:cNvPr>
          <p:cNvSpPr>
            <a:spLocks noChangeArrowheads="1"/>
          </p:cNvSpPr>
          <p:nvPr/>
        </p:nvSpPr>
        <p:spPr bwMode="auto">
          <a:xfrm>
            <a:off x="2024062" y="5357812"/>
            <a:ext cx="2643188" cy="357188"/>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10000"/>
              </a:spcBef>
              <a:buSzPct val="30000"/>
              <a:buFontTx/>
              <a:buNone/>
            </a:pPr>
            <a:r>
              <a:rPr lang="en-US" altLang="cs-CZ" sz="1500" dirty="0">
                <a:solidFill>
                  <a:schemeClr val="bg1"/>
                </a:solidFill>
                <a:latin typeface="Calibri Light" panose="020F0302020204030204" pitchFamily="34" charset="0"/>
              </a:rPr>
              <a:t>LDLP</a:t>
            </a:r>
            <a:r>
              <a:rPr lang="uk-UA" altLang="cs-CZ" sz="1500" dirty="0">
                <a:solidFill>
                  <a:schemeClr val="bg1"/>
                </a:solidFill>
                <a:latin typeface="Calibri Light" panose="020F0302020204030204" pitchFamily="34" charset="0"/>
              </a:rPr>
              <a:t>+</a:t>
            </a:r>
            <a:r>
              <a:rPr lang="en-US" altLang="cs-CZ" sz="1500" dirty="0">
                <a:solidFill>
                  <a:schemeClr val="bg1"/>
                </a:solidFill>
                <a:latin typeface="Calibri Light" panose="020F0302020204030204" pitchFamily="34" charset="0"/>
              </a:rPr>
              <a:t>Ig</a:t>
            </a:r>
            <a:endParaRPr lang="uk-UA" altLang="cs-CZ" sz="1500" dirty="0">
              <a:solidFill>
                <a:schemeClr val="bg1"/>
              </a:solidFill>
              <a:latin typeface="Calibri Light" panose="020F0302020204030204" pitchFamily="34" charset="0"/>
            </a:endParaRPr>
          </a:p>
        </p:txBody>
      </p:sp>
      <p:sp>
        <p:nvSpPr>
          <p:cNvPr id="81928" name="Rectangle 9">
            <a:extLst>
              <a:ext uri="{FF2B5EF4-FFF2-40B4-BE49-F238E27FC236}">
                <a16:creationId xmlns:a16="http://schemas.microsoft.com/office/drawing/2014/main" id="{0FD15F08-2B86-4D05-A0AD-42E2893F038F}"/>
              </a:ext>
            </a:extLst>
          </p:cNvPr>
          <p:cNvSpPr>
            <a:spLocks noChangeArrowheads="1"/>
          </p:cNvSpPr>
          <p:nvPr/>
        </p:nvSpPr>
        <p:spPr bwMode="auto">
          <a:xfrm>
            <a:off x="2024062" y="5929312"/>
            <a:ext cx="3071813" cy="357188"/>
          </a:xfrm>
          <a:prstGeom prst="rect">
            <a:avLst/>
          </a:prstGeom>
          <a:solidFill>
            <a:srgbClr val="38CA62"/>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38CA62"/>
            </a:extrusionClr>
            <a:contourClr>
              <a:srgbClr val="38CA6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flatTx/>
          </a:bodyPr>
          <a:lstStyle>
            <a:lvl1pPr marL="609600" indent="-609600">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990600" indent="-5334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371600" indent="-4572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828800" indent="-4572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286000" indent="-4572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7432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32004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6576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4114800" indent="-457200" defTabSz="457200" fontAlgn="base">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10000"/>
              </a:spcBef>
              <a:buSzPct val="30000"/>
              <a:buFontTx/>
              <a:buNone/>
            </a:pPr>
            <a:r>
              <a:rPr lang="en-US" altLang="cs-CZ" sz="1500" dirty="0">
                <a:solidFill>
                  <a:schemeClr val="bg1"/>
                </a:solidFill>
                <a:latin typeface="Calibri Light" panose="020F0302020204030204" pitchFamily="34" charset="0"/>
              </a:rPr>
              <a:t>LDLP</a:t>
            </a:r>
            <a:r>
              <a:rPr lang="uk-UA" altLang="cs-CZ" sz="1500" dirty="0">
                <a:solidFill>
                  <a:schemeClr val="bg1"/>
                </a:solidFill>
                <a:latin typeface="Calibri Light" panose="020F0302020204030204" pitchFamily="34" charset="0"/>
              </a:rPr>
              <a:t>+</a:t>
            </a:r>
            <a:r>
              <a:rPr lang="cs-CZ" altLang="cs-CZ" sz="1500" dirty="0" err="1">
                <a:solidFill>
                  <a:schemeClr val="bg1"/>
                </a:solidFill>
                <a:latin typeface="Calibri Light" panose="020F0302020204030204" pitchFamily="34" charset="0"/>
              </a:rPr>
              <a:t>glukosaminoglykany</a:t>
            </a:r>
            <a:endParaRPr lang="ru-RU" altLang="cs-CZ" sz="1500" dirty="0">
              <a:solidFill>
                <a:schemeClr val="bg1"/>
              </a:solidFill>
              <a:latin typeface="Calibri Light" panose="020F0302020204030204" pitchFamily="34" charset="0"/>
            </a:endParaRPr>
          </a:p>
        </p:txBody>
      </p:sp>
      <p:pic>
        <p:nvPicPr>
          <p:cNvPr id="81929" name="Obrázek 2">
            <a:extLst>
              <a:ext uri="{FF2B5EF4-FFF2-40B4-BE49-F238E27FC236}">
                <a16:creationId xmlns:a16="http://schemas.microsoft.com/office/drawing/2014/main" id="{179FB193-EEF1-4021-985C-C9EE4A2BB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208" y="3643313"/>
            <a:ext cx="3170039" cy="294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5F00CD0-504B-40C6-852E-2AA0AC02527A}"/>
              </a:ext>
            </a:extLst>
          </p:cNvPr>
          <p:cNvSpPr>
            <a:spLocks noGrp="1" noChangeArrowheads="1"/>
          </p:cNvSpPr>
          <p:nvPr>
            <p:ph type="body" idx="1"/>
          </p:nvPr>
        </p:nvSpPr>
        <p:spPr>
          <a:xfrm>
            <a:off x="2024063" y="1285875"/>
            <a:ext cx="4000500" cy="5214938"/>
          </a:xfrm>
          <a:solidFill>
            <a:schemeClr val="bg1"/>
          </a:solidFill>
          <a:scene3d>
            <a:camera prst="legacyObliqueTopLeft"/>
            <a:lightRig rig="legacyFlat3" dir="t"/>
          </a:scene3d>
          <a:sp3d extrusionH="430200" prstMaterial="legacyMatte">
            <a:bevelT w="13500" h="13500" prst="angle"/>
            <a:bevelB w="13500" h="13500" prst="angle"/>
            <a:extrusionClr>
              <a:schemeClr val="bg1"/>
            </a:extrusionClr>
            <a:contourClr>
              <a:schemeClr val="bg1"/>
            </a:contourClr>
          </a:sp3d>
        </p:spPr>
        <p:txBody>
          <a:bodyPr>
            <a:normAutofit/>
            <a:flatTx/>
          </a:bodyPr>
          <a:lstStyle/>
          <a:p>
            <a:pPr marL="571500" indent="-571500" fontAlgn="auto">
              <a:spcAft>
                <a:spcPts val="0"/>
              </a:spcAft>
              <a:defRPr/>
            </a:pPr>
            <a:r>
              <a:rPr lang="cs-CZ" altLang="cs-CZ" sz="2438" b="1" dirty="0"/>
              <a:t>Narušení metabolismu cholesterolu</a:t>
            </a:r>
            <a:endParaRPr lang="uk-UA" altLang="cs-CZ" sz="2438" b="1" dirty="0"/>
          </a:p>
          <a:p>
            <a:pPr marL="571500" indent="-571500" fontAlgn="auto">
              <a:spcAft>
                <a:spcPts val="0"/>
              </a:spcAft>
              <a:defRPr/>
            </a:pPr>
            <a:r>
              <a:rPr lang="uk-UA" altLang="cs-CZ" sz="2250" b="1" dirty="0"/>
              <a:t>1. </a:t>
            </a:r>
            <a:r>
              <a:rPr lang="en-US" altLang="cs-CZ" sz="2250" b="1" dirty="0" err="1"/>
              <a:t>Hypercholester</a:t>
            </a:r>
            <a:r>
              <a:rPr lang="cs-CZ" altLang="cs-CZ" sz="2250" b="1" dirty="0" err="1"/>
              <a:t>émie</a:t>
            </a:r>
            <a:endParaRPr lang="uk-UA" altLang="cs-CZ" sz="2250" b="1" dirty="0"/>
          </a:p>
          <a:p>
            <a:pPr marL="571500" indent="-571500" fontAlgn="auto">
              <a:spcAft>
                <a:spcPts val="0"/>
              </a:spcAft>
              <a:defRPr/>
            </a:pPr>
            <a:r>
              <a:rPr lang="uk-UA" altLang="cs-CZ" sz="2250" b="1" dirty="0"/>
              <a:t>2. </a:t>
            </a:r>
            <a:r>
              <a:rPr lang="en-US" altLang="cs-CZ" sz="2250" b="1" dirty="0" err="1"/>
              <a:t>Dislipoprot</a:t>
            </a:r>
            <a:r>
              <a:rPr lang="cs-CZ" altLang="cs-CZ" sz="2250" b="1" dirty="0" err="1"/>
              <a:t>einémie</a:t>
            </a:r>
            <a:endParaRPr lang="uk-UA" altLang="cs-CZ" sz="2250" b="1" dirty="0"/>
          </a:p>
          <a:p>
            <a:pPr marL="571500" indent="-571500" fontAlgn="auto">
              <a:spcAft>
                <a:spcPts val="0"/>
              </a:spcAft>
              <a:defRPr/>
            </a:pPr>
            <a:r>
              <a:rPr lang="uk-UA" altLang="cs-CZ" sz="2250" b="1" dirty="0"/>
              <a:t>а)    </a:t>
            </a:r>
            <a:r>
              <a:rPr lang="en-US" altLang="cs-CZ" sz="2250" b="1" dirty="0"/>
              <a:t>LDLP </a:t>
            </a:r>
            <a:r>
              <a:rPr lang="cs-CZ" altLang="cs-CZ" sz="2250" b="1" dirty="0"/>
              <a:t>k</a:t>
            </a:r>
            <a:r>
              <a:rPr lang="en-US" altLang="cs-CZ" sz="2250" b="1" dirty="0" err="1"/>
              <a:t>oncentr</a:t>
            </a:r>
            <a:r>
              <a:rPr lang="cs-CZ" altLang="cs-CZ" sz="2250" b="1" dirty="0" err="1"/>
              <a:t>ace</a:t>
            </a:r>
            <a:endParaRPr lang="uk-UA" altLang="cs-CZ" sz="2250" b="1" dirty="0"/>
          </a:p>
          <a:p>
            <a:pPr marL="571500" indent="-571500" fontAlgn="auto">
              <a:spcAft>
                <a:spcPts val="0"/>
              </a:spcAft>
              <a:defRPr/>
            </a:pPr>
            <a:endParaRPr lang="uk-UA" altLang="cs-CZ" sz="2250" b="1" dirty="0"/>
          </a:p>
          <a:p>
            <a:pPr marL="571500" indent="-571500" fontAlgn="auto">
              <a:spcAft>
                <a:spcPts val="0"/>
              </a:spcAft>
              <a:defRPr/>
            </a:pPr>
            <a:r>
              <a:rPr lang="en-US" altLang="cs-CZ" sz="2250" b="1" dirty="0"/>
              <a:t>b</a:t>
            </a:r>
            <a:r>
              <a:rPr lang="uk-UA" altLang="cs-CZ" sz="2250" b="1" dirty="0"/>
              <a:t>)    </a:t>
            </a:r>
            <a:r>
              <a:rPr lang="en-US" altLang="cs-CZ" sz="2250" b="1" dirty="0" err="1"/>
              <a:t>Kch</a:t>
            </a:r>
            <a:r>
              <a:rPr lang="en-US" altLang="cs-CZ" sz="2250" b="1" dirty="0"/>
              <a:t> = </a:t>
            </a:r>
            <a:r>
              <a:rPr lang="en-US" altLang="cs-CZ" sz="2250" b="1" u="sng" dirty="0"/>
              <a:t>LDLP</a:t>
            </a:r>
            <a:r>
              <a:rPr lang="uk-UA" altLang="cs-CZ" sz="2250" b="1" u="sng" dirty="0"/>
              <a:t>+</a:t>
            </a:r>
            <a:r>
              <a:rPr lang="en-US" altLang="cs-CZ" sz="2250" b="1" u="sng" dirty="0"/>
              <a:t>VLDLP</a:t>
            </a:r>
            <a:endParaRPr lang="uk-UA" altLang="cs-CZ" sz="2250" b="1" u="sng" dirty="0"/>
          </a:p>
          <a:p>
            <a:pPr marL="571500" indent="-571500" fontAlgn="auto">
              <a:spcAft>
                <a:spcPts val="0"/>
              </a:spcAft>
              <a:defRPr/>
            </a:pPr>
            <a:r>
              <a:rPr lang="uk-UA" altLang="cs-CZ" sz="2250" b="1" dirty="0"/>
              <a:t>               </a:t>
            </a:r>
            <a:r>
              <a:rPr lang="en-US" altLang="cs-CZ" sz="2250" b="1" dirty="0"/>
              <a:t>          HDLP</a:t>
            </a:r>
            <a:endParaRPr lang="uk-UA" altLang="cs-CZ" sz="2250" b="1" dirty="0"/>
          </a:p>
          <a:p>
            <a:pPr marL="571500" indent="-571500" fontAlgn="auto">
              <a:spcAft>
                <a:spcPts val="0"/>
              </a:spcAft>
              <a:defRPr/>
            </a:pPr>
            <a:r>
              <a:rPr lang="uk-UA" altLang="cs-CZ" sz="2250" b="1" dirty="0"/>
              <a:t> (</a:t>
            </a:r>
            <a:r>
              <a:rPr lang="cs-CZ" altLang="cs-CZ" sz="2250" b="1" dirty="0"/>
              <a:t>vysoký koeficient koreluje s vysokou pravděpodobností aterosklerózy)</a:t>
            </a:r>
          </a:p>
        </p:txBody>
      </p:sp>
      <p:sp>
        <p:nvSpPr>
          <p:cNvPr id="14340" name="Rectangle 4">
            <a:extLst>
              <a:ext uri="{FF2B5EF4-FFF2-40B4-BE49-F238E27FC236}">
                <a16:creationId xmlns:a16="http://schemas.microsoft.com/office/drawing/2014/main" id="{74C0FFED-4137-4B55-9AE7-959ABC302C6A}"/>
              </a:ext>
            </a:extLst>
          </p:cNvPr>
          <p:cNvSpPr>
            <a:spLocks noChangeArrowheads="1"/>
          </p:cNvSpPr>
          <p:nvPr/>
        </p:nvSpPr>
        <p:spPr bwMode="auto">
          <a:xfrm>
            <a:off x="6167438" y="1285875"/>
            <a:ext cx="4000500" cy="5214938"/>
          </a:xfrm>
          <a:prstGeom prst="rect">
            <a:avLst/>
          </a:prstGeom>
          <a:ln/>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flatTx/>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fontAlgn="auto">
              <a:spcBef>
                <a:spcPts val="0"/>
              </a:spcBef>
              <a:spcAft>
                <a:spcPts val="0"/>
              </a:spcAft>
              <a:defRPr/>
            </a:pPr>
            <a:r>
              <a:rPr lang="cs-CZ" altLang="cs-CZ" sz="1875" dirty="0">
                <a:solidFill>
                  <a:schemeClr val="bg1"/>
                </a:solidFill>
                <a:latin typeface="Calibri Light" panose="020F0302020204030204" pitchFamily="34" charset="0"/>
              </a:rPr>
              <a:t>Endoteliální dysfunkce</a:t>
            </a:r>
            <a:endParaRPr lang="en-US" altLang="cs-CZ" sz="1875" dirty="0">
              <a:solidFill>
                <a:schemeClr val="bg1"/>
              </a:solidFill>
              <a:latin typeface="Calibri Light" panose="020F0302020204030204" pitchFamily="34" charset="0"/>
            </a:endParaRPr>
          </a:p>
          <a:p>
            <a:pPr fontAlgn="auto">
              <a:spcBef>
                <a:spcPts val="0"/>
              </a:spcBef>
              <a:spcAft>
                <a:spcPts val="0"/>
              </a:spcAft>
              <a:defRPr/>
            </a:pPr>
            <a:r>
              <a:rPr lang="en-US" altLang="cs-CZ" sz="1875" dirty="0">
                <a:solidFill>
                  <a:schemeClr val="bg1"/>
                </a:solidFill>
                <a:latin typeface="Calibri Light" panose="020F0302020204030204" pitchFamily="34" charset="0"/>
              </a:rPr>
              <a:t>1. </a:t>
            </a:r>
            <a:r>
              <a:rPr lang="cs-CZ" altLang="cs-CZ" sz="1875" dirty="0" err="1">
                <a:solidFill>
                  <a:schemeClr val="bg1"/>
                </a:solidFill>
                <a:latin typeface="Calibri Light" panose="020F0302020204030204" pitchFamily="34" charset="0"/>
              </a:rPr>
              <a:t>Hemodynamické</a:t>
            </a:r>
            <a:r>
              <a:rPr lang="cs-CZ" altLang="cs-CZ" sz="1875" dirty="0">
                <a:solidFill>
                  <a:schemeClr val="bg1"/>
                </a:solidFill>
                <a:latin typeface="Calibri Light" panose="020F0302020204030204" pitchFamily="34" charset="0"/>
              </a:rPr>
              <a:t> faktory</a:t>
            </a:r>
            <a:endParaRPr lang="uk-UA" altLang="cs-CZ" sz="1875" dirty="0">
              <a:solidFill>
                <a:schemeClr val="bg1"/>
              </a:solidFill>
              <a:latin typeface="Calibri Light" panose="020F0302020204030204" pitchFamily="34" charset="0"/>
            </a:endParaRPr>
          </a:p>
          <a:p>
            <a:pPr fontAlgn="auto">
              <a:spcBef>
                <a:spcPct val="20000"/>
              </a:spcBef>
              <a:spcAft>
                <a:spcPts val="0"/>
              </a:spcAft>
              <a:defRPr/>
            </a:pP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а) </a:t>
            </a:r>
            <a:r>
              <a:rPr lang="en-US" altLang="cs-CZ" sz="1875" dirty="0">
                <a:solidFill>
                  <a:schemeClr val="bg1"/>
                </a:solidFill>
                <a:latin typeface="Calibri Light" panose="020F0302020204030204" pitchFamily="34" charset="0"/>
              </a:rPr>
              <a:t>   </a:t>
            </a:r>
            <a:r>
              <a:rPr lang="cs-CZ" altLang="cs-CZ" sz="1875" dirty="0">
                <a:solidFill>
                  <a:schemeClr val="bg1"/>
                </a:solidFill>
                <a:latin typeface="Calibri Light" panose="020F0302020204030204" pitchFamily="34" charset="0"/>
              </a:rPr>
              <a:t>Místní tlak na buňky endoteliální výstelky mění jejich vlastnosti a způsobuje jejich dysfunkci</a:t>
            </a:r>
            <a:endParaRPr lang="uk-UA"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 </a:t>
            </a: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r>
              <a:rPr lang="en-US" altLang="cs-CZ" sz="1875" dirty="0">
                <a:solidFill>
                  <a:schemeClr val="bg1"/>
                </a:solidFill>
                <a:latin typeface="Calibri Light" panose="020F0302020204030204" pitchFamily="34" charset="0"/>
              </a:rPr>
              <a:t>b</a:t>
            </a:r>
            <a:r>
              <a:rPr lang="uk-UA" altLang="cs-CZ" sz="1875" dirty="0">
                <a:solidFill>
                  <a:schemeClr val="bg1"/>
                </a:solidFill>
                <a:latin typeface="Calibri Light" panose="020F0302020204030204" pitchFamily="34" charset="0"/>
              </a:rPr>
              <a:t>) </a:t>
            </a:r>
            <a:r>
              <a:rPr lang="cs-CZ" altLang="cs-CZ" sz="1875" dirty="0">
                <a:solidFill>
                  <a:schemeClr val="bg1"/>
                </a:solidFill>
                <a:latin typeface="Calibri Light" panose="020F0302020204030204" pitchFamily="34" charset="0"/>
              </a:rPr>
              <a:t>Turbulentní proudění</a:t>
            </a:r>
            <a:endParaRPr lang="uk-UA"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a:t>
            </a:r>
            <a:r>
              <a:rPr lang="cs-CZ" altLang="cs-CZ" sz="1875" dirty="0">
                <a:solidFill>
                  <a:schemeClr val="bg1"/>
                </a:solidFill>
                <a:latin typeface="Calibri Light" panose="020F0302020204030204" pitchFamily="34" charset="0"/>
              </a:rPr>
              <a:t>aortální oblouk, větvení arterií</a:t>
            </a:r>
            <a:r>
              <a:rPr lang="uk-UA" altLang="cs-CZ" sz="1875" dirty="0">
                <a:solidFill>
                  <a:schemeClr val="bg1"/>
                </a:solidFill>
                <a:latin typeface="Calibri Light" panose="020F0302020204030204" pitchFamily="34" charset="0"/>
              </a:rPr>
              <a:t>)</a:t>
            </a:r>
          </a:p>
          <a:p>
            <a:pPr fontAlgn="auto">
              <a:spcBef>
                <a:spcPct val="20000"/>
              </a:spcBef>
              <a:spcAft>
                <a:spcPts val="0"/>
              </a:spcAft>
              <a:defRPr/>
            </a:pPr>
            <a:r>
              <a:rPr lang="uk-UA" altLang="cs-CZ" sz="1875" dirty="0">
                <a:solidFill>
                  <a:schemeClr val="bg1"/>
                </a:solidFill>
                <a:latin typeface="Calibri Light" panose="020F0302020204030204" pitchFamily="34" charset="0"/>
              </a:rPr>
              <a:t> </a:t>
            </a: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endParaRPr lang="en-US" altLang="cs-CZ" sz="1875" dirty="0">
              <a:solidFill>
                <a:schemeClr val="bg1"/>
              </a:solidFill>
              <a:latin typeface="Calibri Light" panose="020F0302020204030204" pitchFamily="34" charset="0"/>
            </a:endParaRPr>
          </a:p>
          <a:p>
            <a:pPr fontAlgn="auto">
              <a:spcBef>
                <a:spcPct val="20000"/>
              </a:spcBef>
              <a:spcAft>
                <a:spcPts val="0"/>
              </a:spcAft>
              <a:defRPr/>
            </a:pPr>
            <a:r>
              <a:rPr lang="uk-UA" altLang="cs-CZ" sz="1875" dirty="0">
                <a:solidFill>
                  <a:schemeClr val="bg1"/>
                </a:solidFill>
                <a:latin typeface="Calibri Light" panose="020F0302020204030204" pitchFamily="34" charset="0"/>
              </a:rPr>
              <a:t>2. </a:t>
            </a:r>
            <a:r>
              <a:rPr lang="cs-CZ" altLang="cs-CZ" sz="1875" dirty="0">
                <a:solidFill>
                  <a:schemeClr val="bg1"/>
                </a:solidFill>
                <a:latin typeface="Calibri Light" panose="020F0302020204030204" pitchFamily="34" charset="0"/>
              </a:rPr>
              <a:t>Imunokomplexy</a:t>
            </a:r>
            <a:endParaRPr lang="ru-RU" altLang="cs-CZ" sz="1875" dirty="0">
              <a:solidFill>
                <a:schemeClr val="bg1"/>
              </a:solidFill>
              <a:latin typeface="Calibri Light" panose="020F0302020204030204" pitchFamily="34" charset="0"/>
            </a:endParaRPr>
          </a:p>
        </p:txBody>
      </p:sp>
      <p:sp>
        <p:nvSpPr>
          <p:cNvPr id="83972" name="Line 7">
            <a:extLst>
              <a:ext uri="{FF2B5EF4-FFF2-40B4-BE49-F238E27FC236}">
                <a16:creationId xmlns:a16="http://schemas.microsoft.com/office/drawing/2014/main" id="{D0E547F0-2DBF-4A7B-BA7F-B639DF37D6C1}"/>
              </a:ext>
            </a:extLst>
          </p:cNvPr>
          <p:cNvSpPr>
            <a:spLocks noChangeShapeType="1"/>
          </p:cNvSpPr>
          <p:nvPr/>
        </p:nvSpPr>
        <p:spPr bwMode="auto">
          <a:xfrm flipV="1">
            <a:off x="2390775" y="2743200"/>
            <a:ext cx="0" cy="357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3973" name="Line 8">
            <a:extLst>
              <a:ext uri="{FF2B5EF4-FFF2-40B4-BE49-F238E27FC236}">
                <a16:creationId xmlns:a16="http://schemas.microsoft.com/office/drawing/2014/main" id="{562824A3-62DC-4A14-AC51-86140FD47061}"/>
              </a:ext>
            </a:extLst>
          </p:cNvPr>
          <p:cNvSpPr>
            <a:spLocks noChangeShapeType="1"/>
          </p:cNvSpPr>
          <p:nvPr/>
        </p:nvSpPr>
        <p:spPr bwMode="auto">
          <a:xfrm flipV="1">
            <a:off x="6596063" y="2262187"/>
            <a:ext cx="0" cy="3571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83974" name="Line 15">
            <a:extLst>
              <a:ext uri="{FF2B5EF4-FFF2-40B4-BE49-F238E27FC236}">
                <a16:creationId xmlns:a16="http://schemas.microsoft.com/office/drawing/2014/main" id="{9ACCB6C9-AF8F-4868-88A5-3AEE3880B064}"/>
              </a:ext>
            </a:extLst>
          </p:cNvPr>
          <p:cNvSpPr>
            <a:spLocks noChangeShapeType="1"/>
          </p:cNvSpPr>
          <p:nvPr/>
        </p:nvSpPr>
        <p:spPr bwMode="auto">
          <a:xfrm flipV="1">
            <a:off x="2390775" y="3376612"/>
            <a:ext cx="0" cy="3571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2500"/>
          <a:lstStyle/>
          <a:p>
            <a:endParaRPr lang="cs-CZ" sz="2250"/>
          </a:p>
        </p:txBody>
      </p:sp>
      <p:sp>
        <p:nvSpPr>
          <p:cNvPr id="5" name="Nadpis 4">
            <a:extLst>
              <a:ext uri="{FF2B5EF4-FFF2-40B4-BE49-F238E27FC236}">
                <a16:creationId xmlns:a16="http://schemas.microsoft.com/office/drawing/2014/main" id="{422A9F90-2D5F-478C-AEA6-FA3CC7FB4D82}"/>
              </a:ext>
            </a:extLst>
          </p:cNvPr>
          <p:cNvSpPr>
            <a:spLocks noGrp="1"/>
          </p:cNvSpPr>
          <p:nvPr>
            <p:ph type="title"/>
          </p:nvPr>
        </p:nvSpPr>
        <p:spPr>
          <a:xfrm>
            <a:off x="188714" y="191393"/>
            <a:ext cx="7280672" cy="1326059"/>
          </a:xfrm>
        </p:spPr>
        <p:txBody>
          <a:bodyPr/>
          <a:lstStyle/>
          <a:p>
            <a:pPr fontAlgn="auto">
              <a:spcAft>
                <a:spcPts val="0"/>
              </a:spcAft>
              <a:defRPr/>
            </a:pPr>
            <a:r>
              <a:rPr lang="cs-CZ" dirty="0"/>
              <a:t>Etiologie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a:extLst>
              <a:ext uri="{FF2B5EF4-FFF2-40B4-BE49-F238E27FC236}">
                <a16:creationId xmlns:a16="http://schemas.microsoft.com/office/drawing/2014/main" id="{FD18B84D-34F2-4FEE-93C9-1A4B8562D6B3}"/>
              </a:ext>
            </a:extLst>
          </p:cNvPr>
          <p:cNvGraphicFramePr>
            <a:graphicFrameLocks noGrp="1" noChangeAspect="1"/>
          </p:cNvGraphicFramePr>
          <p:nvPr>
            <p:ph/>
          </p:nvPr>
        </p:nvGraphicFramePr>
        <p:xfrm>
          <a:off x="2518172" y="1269504"/>
          <a:ext cx="7721203" cy="4731246"/>
        </p:xfrm>
        <a:graphic>
          <a:graphicData uri="http://schemas.openxmlformats.org/presentationml/2006/ole">
            <mc:AlternateContent xmlns:mc="http://schemas.openxmlformats.org/markup-compatibility/2006">
              <mc:Choice xmlns:v="urn:schemas-microsoft-com:vml" Requires="v">
                <p:oleObj name="Photo Editor Photo" r:id="rId2" imgW="6095238" imgH="2682472" progId="MSPhotoEd.3">
                  <p:embed/>
                </p:oleObj>
              </mc:Choice>
              <mc:Fallback>
                <p:oleObj name="Photo Editor Photo" r:id="rId2" imgW="6095238" imgH="2682472" progId="MSPhotoEd.3">
                  <p:embed/>
                  <p:pic>
                    <p:nvPicPr>
                      <p:cNvPr id="84994" name="Object 2">
                        <a:extLst>
                          <a:ext uri="{FF2B5EF4-FFF2-40B4-BE49-F238E27FC236}">
                            <a16:creationId xmlns:a16="http://schemas.microsoft.com/office/drawing/2014/main" id="{FD18B84D-34F2-4FEE-93C9-1A4B8562D6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8172" y="1269504"/>
                        <a:ext cx="7721203" cy="473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Nadpis 4">
            <a:extLst>
              <a:ext uri="{FF2B5EF4-FFF2-40B4-BE49-F238E27FC236}">
                <a16:creationId xmlns:a16="http://schemas.microsoft.com/office/drawing/2014/main" id="{B283A48A-ECAD-4673-A1EF-9FDD0C650F7B}"/>
              </a:ext>
            </a:extLst>
          </p:cNvPr>
          <p:cNvSpPr txBox="1">
            <a:spLocks/>
          </p:cNvSpPr>
          <p:nvPr/>
        </p:nvSpPr>
        <p:spPr>
          <a:xfrm>
            <a:off x="2455664" y="-37207"/>
            <a:ext cx="7280672" cy="1326059"/>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fontAlgn="auto">
              <a:spcAft>
                <a:spcPts val="0"/>
              </a:spcAft>
              <a:buNone/>
              <a:defRPr/>
            </a:pPr>
            <a:endParaRPr lang="cs-CZ" sz="1875" dirty="0">
              <a:latin typeface="Calibri Light" panose="020F0302020204030204" pitchFamily="34" charset="0"/>
            </a:endParaRPr>
          </a:p>
        </p:txBody>
      </p:sp>
      <p:sp>
        <p:nvSpPr>
          <p:cNvPr id="4" name="Nadpis 4">
            <a:extLst>
              <a:ext uri="{FF2B5EF4-FFF2-40B4-BE49-F238E27FC236}">
                <a16:creationId xmlns:a16="http://schemas.microsoft.com/office/drawing/2014/main" id="{92FFCAAA-06AE-458A-8D0E-EAA0DDD919E6}"/>
              </a:ext>
            </a:extLst>
          </p:cNvPr>
          <p:cNvSpPr txBox="1">
            <a:spLocks/>
          </p:cNvSpPr>
          <p:nvPr/>
        </p:nvSpPr>
        <p:spPr>
          <a:xfrm>
            <a:off x="2598539" y="105669"/>
            <a:ext cx="7280672" cy="132605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fontAlgn="auto">
              <a:spcAft>
                <a:spcPts val="0"/>
              </a:spcAft>
              <a:buNone/>
              <a:defRPr/>
            </a:pPr>
            <a:r>
              <a:rPr lang="cs-CZ" sz="4500" dirty="0">
                <a:latin typeface="Calibri Light" panose="020F0302020204030204" pitchFamily="34" charset="0"/>
              </a:rPr>
              <a:t>Stádia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3BAFC5E-C162-459B-8A15-E41696F7AF93}"/>
              </a:ext>
            </a:extLst>
          </p:cNvPr>
          <p:cNvSpPr>
            <a:spLocks noGrp="1" noChangeArrowheads="1"/>
          </p:cNvSpPr>
          <p:nvPr>
            <p:ph type="title"/>
          </p:nvPr>
        </p:nvSpPr>
        <p:spPr>
          <a:xfrm>
            <a:off x="23813" y="214312"/>
            <a:ext cx="7280672" cy="1326059"/>
          </a:xfrm>
        </p:spPr>
        <p:txBody>
          <a:bodyPr/>
          <a:lstStyle/>
          <a:p>
            <a:pPr fontAlgn="auto">
              <a:spcAft>
                <a:spcPts val="0"/>
              </a:spcAft>
              <a:defRPr/>
            </a:pPr>
            <a:r>
              <a:rPr lang="cs-CZ" altLang="cs-CZ" dirty="0"/>
              <a:t>Rozvoj aterosklerózy</a:t>
            </a:r>
          </a:p>
        </p:txBody>
      </p:sp>
      <p:sp>
        <p:nvSpPr>
          <p:cNvPr id="18435" name="Rectangle 3">
            <a:extLst>
              <a:ext uri="{FF2B5EF4-FFF2-40B4-BE49-F238E27FC236}">
                <a16:creationId xmlns:a16="http://schemas.microsoft.com/office/drawing/2014/main" id="{4673A501-B183-46BF-8FB7-AB4F5F69130E}"/>
              </a:ext>
            </a:extLst>
          </p:cNvPr>
          <p:cNvSpPr>
            <a:spLocks noGrp="1" noChangeArrowheads="1"/>
          </p:cNvSpPr>
          <p:nvPr>
            <p:ph type="body" idx="1"/>
          </p:nvPr>
        </p:nvSpPr>
        <p:spPr>
          <a:xfrm>
            <a:off x="585788" y="941337"/>
            <a:ext cx="7286625" cy="2875359"/>
          </a:xfrm>
        </p:spPr>
        <p:txBody>
          <a:bodyPr/>
          <a:lstStyle/>
          <a:p>
            <a:pPr algn="just" fontAlgn="auto">
              <a:lnSpc>
                <a:spcPct val="90000"/>
              </a:lnSpc>
              <a:spcAft>
                <a:spcPts val="0"/>
              </a:spcAft>
              <a:defRPr/>
            </a:pPr>
            <a:r>
              <a:rPr lang="cs-CZ" altLang="cs-CZ" dirty="0"/>
              <a:t>Dysfunkční endotel produkuje adhesivní molekuly – </a:t>
            </a:r>
            <a:r>
              <a:rPr lang="cs-CZ" altLang="cs-CZ" b="1" dirty="0" err="1"/>
              <a:t>selektiny</a:t>
            </a:r>
            <a:r>
              <a:rPr lang="cs-CZ" altLang="cs-CZ" dirty="0"/>
              <a:t>, zprostředkující buněčné interakce („</a:t>
            </a:r>
            <a:r>
              <a:rPr lang="cs-CZ" altLang="cs-CZ" dirty="0" err="1"/>
              <a:t>rolling</a:t>
            </a:r>
            <a:r>
              <a:rPr lang="cs-CZ" altLang="cs-CZ" dirty="0"/>
              <a:t>“ </a:t>
            </a:r>
            <a:r>
              <a:rPr lang="cs-CZ" altLang="cs-CZ" dirty="0" err="1"/>
              <a:t>interaction</a:t>
            </a:r>
            <a:r>
              <a:rPr lang="cs-CZ" altLang="cs-CZ" dirty="0"/>
              <a:t>).</a:t>
            </a:r>
          </a:p>
          <a:p>
            <a:pPr algn="just" fontAlgn="auto">
              <a:lnSpc>
                <a:spcPct val="90000"/>
              </a:lnSpc>
              <a:spcAft>
                <a:spcPts val="0"/>
              </a:spcAft>
              <a:defRPr/>
            </a:pPr>
            <a:r>
              <a:rPr lang="cs-CZ" altLang="cs-CZ" dirty="0"/>
              <a:t>Klíčová molekula - </a:t>
            </a:r>
            <a:r>
              <a:rPr lang="cs-CZ" altLang="cs-CZ" b="1" dirty="0" err="1"/>
              <a:t>vascular</a:t>
            </a:r>
            <a:r>
              <a:rPr lang="cs-CZ" altLang="cs-CZ" b="1" dirty="0"/>
              <a:t> cell </a:t>
            </a:r>
            <a:r>
              <a:rPr lang="cs-CZ" altLang="cs-CZ" b="1" dirty="0" err="1"/>
              <a:t>addhesion</a:t>
            </a:r>
            <a:r>
              <a:rPr lang="cs-CZ" altLang="cs-CZ" b="1" dirty="0"/>
              <a:t> molecule-1</a:t>
            </a:r>
            <a:r>
              <a:rPr lang="cs-CZ" altLang="cs-CZ" dirty="0"/>
              <a:t> (</a:t>
            </a:r>
            <a:r>
              <a:rPr lang="cs-CZ" altLang="cs-CZ" b="1" dirty="0"/>
              <a:t>VCAM-1</a:t>
            </a:r>
            <a:r>
              <a:rPr lang="cs-CZ" altLang="cs-CZ" dirty="0"/>
              <a:t>) podporuje adhezi monocytů (prekurzorů makrofágů).</a:t>
            </a:r>
          </a:p>
          <a:p>
            <a:pPr algn="just" fontAlgn="auto">
              <a:lnSpc>
                <a:spcPct val="90000"/>
              </a:lnSpc>
              <a:spcAft>
                <a:spcPts val="0"/>
              </a:spcAft>
              <a:defRPr/>
            </a:pPr>
            <a:r>
              <a:rPr lang="cs-CZ" altLang="cs-CZ" dirty="0" err="1"/>
              <a:t>Adherující</a:t>
            </a:r>
            <a:r>
              <a:rPr lang="cs-CZ" altLang="cs-CZ" dirty="0"/>
              <a:t> buňky jsou stimulovány </a:t>
            </a:r>
            <a:r>
              <a:rPr lang="cs-CZ" altLang="cs-CZ" b="1" dirty="0"/>
              <a:t>monocytový </a:t>
            </a:r>
            <a:r>
              <a:rPr lang="cs-CZ" altLang="cs-CZ" b="1" dirty="0" err="1"/>
              <a:t>chemoatraktický</a:t>
            </a:r>
            <a:r>
              <a:rPr lang="cs-CZ" altLang="cs-CZ" b="1" dirty="0"/>
              <a:t> protein-1</a:t>
            </a:r>
            <a:r>
              <a:rPr lang="cs-CZ" altLang="cs-CZ" dirty="0"/>
              <a:t> (</a:t>
            </a:r>
            <a:r>
              <a:rPr lang="cs-CZ" altLang="cs-CZ" b="1" dirty="0"/>
              <a:t>MCP-1</a:t>
            </a:r>
            <a:r>
              <a:rPr lang="cs-CZ" altLang="cs-CZ" dirty="0"/>
              <a:t>).</a:t>
            </a:r>
          </a:p>
          <a:p>
            <a:pPr algn="just" fontAlgn="auto">
              <a:lnSpc>
                <a:spcPct val="90000"/>
              </a:lnSpc>
              <a:spcAft>
                <a:spcPts val="0"/>
              </a:spcAft>
              <a:defRPr/>
            </a:pPr>
            <a:r>
              <a:rPr lang="cs-CZ" altLang="cs-CZ" dirty="0"/>
              <a:t>Monocyty procházejí endotelem, usazují se v intimě. </a:t>
            </a:r>
          </a:p>
        </p:txBody>
      </p:sp>
      <p:pic>
        <p:nvPicPr>
          <p:cNvPr id="86020" name="Zástupný symbol pro obsah 4">
            <a:extLst>
              <a:ext uri="{FF2B5EF4-FFF2-40B4-BE49-F238E27FC236}">
                <a16:creationId xmlns:a16="http://schemas.microsoft.com/office/drawing/2014/main" id="{EDFE9870-C8BF-4F21-A356-5B845AF1A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0838" y="4543721"/>
            <a:ext cx="5072062" cy="192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A2D3720-9F4E-47B2-BD3C-BB46A775D48F}"/>
              </a:ext>
            </a:extLst>
          </p:cNvPr>
          <p:cNvSpPr>
            <a:spLocks noGrp="1" noChangeArrowheads="1"/>
          </p:cNvSpPr>
          <p:nvPr>
            <p:ph type="title"/>
          </p:nvPr>
        </p:nvSpPr>
        <p:spPr>
          <a:xfrm>
            <a:off x="214312" y="221754"/>
            <a:ext cx="7280672" cy="1327547"/>
          </a:xfrm>
        </p:spPr>
        <p:txBody>
          <a:bodyPr/>
          <a:lstStyle/>
          <a:p>
            <a:pPr fontAlgn="auto">
              <a:spcAft>
                <a:spcPts val="0"/>
              </a:spcAft>
              <a:defRPr/>
            </a:pPr>
            <a:r>
              <a:rPr lang="cs-CZ" altLang="cs-CZ" dirty="0"/>
              <a:t>Inaktivace NO oxidačním stresem</a:t>
            </a:r>
          </a:p>
        </p:txBody>
      </p:sp>
      <p:sp>
        <p:nvSpPr>
          <p:cNvPr id="87043" name="Text Box 5">
            <a:extLst>
              <a:ext uri="{FF2B5EF4-FFF2-40B4-BE49-F238E27FC236}">
                <a16:creationId xmlns:a16="http://schemas.microsoft.com/office/drawing/2014/main" id="{DA44EBDA-8EBA-446B-BF68-64D5A6C12C7D}"/>
              </a:ext>
            </a:extLst>
          </p:cNvPr>
          <p:cNvSpPr txBox="1">
            <a:spLocks noChangeArrowheads="1"/>
          </p:cNvSpPr>
          <p:nvPr/>
        </p:nvSpPr>
        <p:spPr bwMode="auto">
          <a:xfrm>
            <a:off x="2094013" y="2137173"/>
            <a:ext cx="184731"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1875" dirty="0">
              <a:latin typeface="Calibri Light" panose="020F0302020204030204" pitchFamily="34" charset="0"/>
            </a:endParaRPr>
          </a:p>
        </p:txBody>
      </p:sp>
      <p:sp>
        <p:nvSpPr>
          <p:cNvPr id="87044" name="Text Box 6">
            <a:extLst>
              <a:ext uri="{FF2B5EF4-FFF2-40B4-BE49-F238E27FC236}">
                <a16:creationId xmlns:a16="http://schemas.microsoft.com/office/drawing/2014/main" id="{02D72B3F-0AFD-4995-87D4-F863460DF20A}"/>
              </a:ext>
            </a:extLst>
          </p:cNvPr>
          <p:cNvSpPr txBox="1">
            <a:spLocks noChangeArrowheads="1"/>
          </p:cNvSpPr>
          <p:nvPr/>
        </p:nvSpPr>
        <p:spPr bwMode="auto">
          <a:xfrm>
            <a:off x="1025129" y="1363050"/>
            <a:ext cx="3306961"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buSzPct val="150000"/>
              <a:buFontTx/>
              <a:buChar char="•"/>
            </a:pPr>
            <a:r>
              <a:rPr lang="cs-CZ" altLang="cs-CZ" sz="1875" dirty="0">
                <a:latin typeface="Calibri Light" panose="020F0302020204030204" pitchFamily="34" charset="0"/>
              </a:rPr>
              <a:t>  </a:t>
            </a:r>
            <a:r>
              <a:rPr lang="cs-CZ" altLang="cs-CZ" sz="1875" b="1" dirty="0">
                <a:latin typeface="Calibri Light" panose="020F0302020204030204" pitchFamily="34" charset="0"/>
              </a:rPr>
              <a:t>Angiotensin II</a:t>
            </a:r>
            <a:r>
              <a:rPr lang="cs-CZ" altLang="cs-CZ" sz="1875" dirty="0">
                <a:latin typeface="Calibri Light" panose="020F0302020204030204" pitchFamily="34" charset="0"/>
              </a:rPr>
              <a:t> - klíčový mediátor oxidačního stresu v cévní stěně - stimuluje makrofágy k produkci </a:t>
            </a:r>
            <a:r>
              <a:rPr lang="en-US" altLang="cs-CZ" sz="1875" dirty="0">
                <a:latin typeface="Calibri Light" panose="020F0302020204030204" pitchFamily="34" charset="0"/>
              </a:rPr>
              <a:t>O2</a:t>
            </a:r>
            <a:r>
              <a:rPr lang="en-US" altLang="cs-CZ" sz="1875" baseline="30000" dirty="0">
                <a:latin typeface="Calibri Light" panose="020F0302020204030204" pitchFamily="34" charset="0"/>
              </a:rPr>
              <a:t>.- </a:t>
            </a:r>
            <a:r>
              <a:rPr lang="cs-CZ" altLang="cs-CZ" sz="1875" dirty="0">
                <a:latin typeface="Calibri Light" panose="020F0302020204030204" pitchFamily="34" charset="0"/>
              </a:rPr>
              <a:t>(x</a:t>
            </a:r>
            <a:r>
              <a:rPr lang="en-US" altLang="cs-CZ" sz="1875" dirty="0" err="1">
                <a:latin typeface="Calibri Light" panose="020F0302020204030204" pitchFamily="34" charset="0"/>
              </a:rPr>
              <a:t>anthin</a:t>
            </a:r>
            <a:r>
              <a:rPr lang="en-US" altLang="cs-CZ" sz="1875" dirty="0">
                <a:latin typeface="Calibri Light" panose="020F0302020204030204" pitchFamily="34" charset="0"/>
              </a:rPr>
              <a:t> </a:t>
            </a:r>
            <a:r>
              <a:rPr lang="en-US" altLang="cs-CZ" sz="1875" dirty="0" err="1">
                <a:latin typeface="Calibri Light" panose="020F0302020204030204" pitchFamily="34" charset="0"/>
              </a:rPr>
              <a:t>oxidas</a:t>
            </a:r>
            <a:r>
              <a:rPr lang="cs-CZ" altLang="cs-CZ" sz="1875" dirty="0">
                <a:latin typeface="Calibri Light" panose="020F0302020204030204" pitchFamily="34" charset="0"/>
              </a:rPr>
              <a:t>ou</a:t>
            </a:r>
            <a:r>
              <a:rPr lang="en-US" altLang="cs-CZ" sz="1875" dirty="0">
                <a:latin typeface="Calibri Light" panose="020F0302020204030204" pitchFamily="34" charset="0"/>
              </a:rPr>
              <a:t> a NADH/NADPH </a:t>
            </a:r>
            <a:r>
              <a:rPr lang="en-US" altLang="cs-CZ" sz="1875" dirty="0" err="1">
                <a:latin typeface="Calibri Light" panose="020F0302020204030204" pitchFamily="34" charset="0"/>
              </a:rPr>
              <a:t>oxidas</a:t>
            </a:r>
            <a:r>
              <a:rPr lang="cs-CZ" altLang="cs-CZ" sz="1875" dirty="0">
                <a:latin typeface="Calibri Light" panose="020F0302020204030204" pitchFamily="34" charset="0"/>
              </a:rPr>
              <a:t>ou).</a:t>
            </a:r>
          </a:p>
          <a:p>
            <a:pPr eaLnBrk="1" hangingPunct="1">
              <a:buSzPct val="150000"/>
              <a:buFontTx/>
              <a:buChar char="•"/>
            </a:pPr>
            <a:endParaRPr lang="cs-CZ" altLang="cs-CZ" sz="1875" dirty="0">
              <a:latin typeface="Calibri Light" panose="020F0302020204030204" pitchFamily="34" charset="0"/>
            </a:endParaRPr>
          </a:p>
          <a:p>
            <a:pPr eaLnBrk="1" hangingPunct="1">
              <a:buSzPct val="150000"/>
              <a:buFontTx/>
              <a:buChar char="•"/>
            </a:pPr>
            <a:r>
              <a:rPr lang="cs-CZ" altLang="cs-CZ" sz="1875" dirty="0">
                <a:latin typeface="Calibri Light" panose="020F0302020204030204" pitchFamily="34" charset="0"/>
              </a:rPr>
              <a:t> V časné fázi - ROS produkuje endotel.</a:t>
            </a:r>
          </a:p>
          <a:p>
            <a:pPr eaLnBrk="1" hangingPunct="1">
              <a:buSzPct val="150000"/>
              <a:buFontTx/>
              <a:buChar char="•"/>
            </a:pPr>
            <a:endParaRPr lang="cs-CZ" altLang="cs-CZ" sz="1875" dirty="0">
              <a:latin typeface="Calibri Light" panose="020F0302020204030204" pitchFamily="34" charset="0"/>
            </a:endParaRPr>
          </a:p>
          <a:p>
            <a:pPr eaLnBrk="1" hangingPunct="1">
              <a:buSzPct val="150000"/>
              <a:buFontTx/>
              <a:buChar char="•"/>
            </a:pPr>
            <a:r>
              <a:rPr lang="cs-CZ" altLang="cs-CZ" sz="1875" dirty="0">
                <a:latin typeface="Calibri Light" panose="020F0302020204030204" pitchFamily="34" charset="0"/>
              </a:rPr>
              <a:t> V pozdější fázi </a:t>
            </a:r>
            <a:r>
              <a:rPr lang="cs-CZ" altLang="cs-CZ" sz="1875" dirty="0" err="1">
                <a:latin typeface="Calibri Light" panose="020F0302020204030204" pitchFamily="34" charset="0"/>
              </a:rPr>
              <a:t>aterogeneze</a:t>
            </a:r>
            <a:r>
              <a:rPr lang="cs-CZ" altLang="cs-CZ" sz="1875" dirty="0">
                <a:latin typeface="Calibri Light" panose="020F0302020204030204" pitchFamily="34" charset="0"/>
              </a:rPr>
              <a:t> produkují ROS</a:t>
            </a:r>
            <a:r>
              <a:rPr lang="en-US" altLang="cs-CZ" sz="1875" dirty="0">
                <a:latin typeface="Calibri Light" panose="020F0302020204030204" pitchFamily="34" charset="0"/>
              </a:rPr>
              <a:t> ma</a:t>
            </a:r>
            <a:r>
              <a:rPr lang="cs-CZ" altLang="cs-CZ" sz="1875" dirty="0">
                <a:latin typeface="Calibri Light" panose="020F0302020204030204" pitchFamily="34" charset="0"/>
              </a:rPr>
              <a:t>k</a:t>
            </a:r>
            <a:r>
              <a:rPr lang="en-US" altLang="cs-CZ" sz="1875" dirty="0" err="1">
                <a:latin typeface="Calibri Light" panose="020F0302020204030204" pitchFamily="34" charset="0"/>
              </a:rPr>
              <a:t>ro</a:t>
            </a:r>
            <a:r>
              <a:rPr lang="cs-CZ" altLang="cs-CZ" sz="1875" dirty="0">
                <a:latin typeface="Calibri Light" panose="020F0302020204030204" pitchFamily="34" charset="0"/>
              </a:rPr>
              <a:t>fágy, lokalizované ve ztluštělé cévní stěně.</a:t>
            </a:r>
          </a:p>
        </p:txBody>
      </p:sp>
      <p:pic>
        <p:nvPicPr>
          <p:cNvPr id="87045" name="Obrázek 4">
            <a:extLst>
              <a:ext uri="{FF2B5EF4-FFF2-40B4-BE49-F238E27FC236}">
                <a16:creationId xmlns:a16="http://schemas.microsoft.com/office/drawing/2014/main" id="{736735E3-394A-42BC-A344-0C95BA130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974" y="1363050"/>
            <a:ext cx="4542234"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TextovéPole 5">
            <a:extLst>
              <a:ext uri="{FF2B5EF4-FFF2-40B4-BE49-F238E27FC236}">
                <a16:creationId xmlns:a16="http://schemas.microsoft.com/office/drawing/2014/main" id="{40CFB42A-66B9-4A70-A7C4-E34CB71F8E47}"/>
              </a:ext>
            </a:extLst>
          </p:cNvPr>
          <p:cNvSpPr txBox="1">
            <a:spLocks noChangeArrowheads="1"/>
          </p:cNvSpPr>
          <p:nvPr/>
        </p:nvSpPr>
        <p:spPr bwMode="auto">
          <a:xfrm>
            <a:off x="10169587" y="6399639"/>
            <a:ext cx="202241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err="1">
                <a:latin typeface="Calibri Light" panose="020F0302020204030204" pitchFamily="34" charset="0"/>
              </a:rPr>
              <a:t>Arrauro</a:t>
            </a:r>
            <a:r>
              <a:rPr lang="cs-CZ" altLang="cs-CZ" sz="2250" dirty="0">
                <a:latin typeface="Calibri Light" panose="020F0302020204030204" pitchFamily="34" charset="0"/>
              </a:rPr>
              <a:t> JA et al.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B73FCBE-950E-49C9-AC2E-D2089C684B7D}"/>
              </a:ext>
            </a:extLst>
          </p:cNvPr>
          <p:cNvSpPr>
            <a:spLocks noGrp="1" noChangeArrowheads="1"/>
          </p:cNvSpPr>
          <p:nvPr>
            <p:ph type="title"/>
          </p:nvPr>
        </p:nvSpPr>
        <p:spPr/>
        <p:txBody>
          <a:bodyPr/>
          <a:lstStyle/>
          <a:p>
            <a:pPr fontAlgn="auto">
              <a:spcAft>
                <a:spcPts val="0"/>
              </a:spcAft>
              <a:defRPr/>
            </a:pPr>
            <a:r>
              <a:rPr lang="cs-CZ" altLang="cs-CZ" dirty="0"/>
              <a:t>Iniciátory zánětu v ateroskleróze</a:t>
            </a:r>
          </a:p>
        </p:txBody>
      </p:sp>
      <p:sp>
        <p:nvSpPr>
          <p:cNvPr id="21507" name="Rectangle 3">
            <a:extLst>
              <a:ext uri="{FF2B5EF4-FFF2-40B4-BE49-F238E27FC236}">
                <a16:creationId xmlns:a16="http://schemas.microsoft.com/office/drawing/2014/main" id="{0B62F78D-2FD3-4485-887F-CA552D977579}"/>
              </a:ext>
            </a:extLst>
          </p:cNvPr>
          <p:cNvSpPr>
            <a:spLocks noGrp="1" noChangeArrowheads="1"/>
          </p:cNvSpPr>
          <p:nvPr>
            <p:ph type="body" idx="1"/>
          </p:nvPr>
        </p:nvSpPr>
        <p:spPr/>
        <p:txBody>
          <a:bodyPr>
            <a:normAutofit lnSpcReduction="10000"/>
          </a:bodyPr>
          <a:lstStyle/>
          <a:p>
            <a:pPr fontAlgn="auto">
              <a:spcAft>
                <a:spcPts val="0"/>
              </a:spcAft>
              <a:defRPr/>
            </a:pPr>
            <a:r>
              <a:rPr lang="cs-CZ" altLang="cs-CZ" sz="2250" dirty="0"/>
              <a:t>Snížená biologická aktivita NO, zvyšující se oxidační stres, produkce </a:t>
            </a:r>
            <a:r>
              <a:rPr lang="cs-CZ" altLang="cs-CZ" sz="2250" dirty="0" err="1"/>
              <a:t>peroxinitritu</a:t>
            </a:r>
            <a:r>
              <a:rPr lang="cs-CZ" altLang="cs-CZ" sz="2250" dirty="0"/>
              <a:t> (NO a </a:t>
            </a:r>
            <a:r>
              <a:rPr lang="cs-CZ" altLang="cs-CZ" sz="2250" dirty="0" err="1"/>
              <a:t>superoxid</a:t>
            </a:r>
            <a:r>
              <a:rPr lang="cs-CZ" altLang="cs-CZ" sz="2250" dirty="0"/>
              <a:t>), vede k nitraci tyrosinu v proteinech cévní stěny.</a:t>
            </a:r>
          </a:p>
          <a:p>
            <a:pPr fontAlgn="auto">
              <a:spcAft>
                <a:spcPts val="0"/>
              </a:spcAft>
              <a:defRPr/>
            </a:pPr>
            <a:r>
              <a:rPr lang="cs-CZ" altLang="cs-CZ" sz="2250" dirty="0" err="1"/>
              <a:t>Nitrotyrosin</a:t>
            </a:r>
            <a:r>
              <a:rPr lang="cs-CZ" altLang="cs-CZ" sz="2250" dirty="0"/>
              <a:t> a oxidované LDL aktivují transkripční faktor NF-kB (</a:t>
            </a:r>
            <a:r>
              <a:rPr lang="cs-CZ" altLang="cs-CZ" sz="2250" dirty="0" err="1"/>
              <a:t>nuclear</a:t>
            </a:r>
            <a:r>
              <a:rPr lang="cs-CZ" altLang="cs-CZ" sz="2250" dirty="0"/>
              <a:t> </a:t>
            </a:r>
            <a:r>
              <a:rPr lang="cs-CZ" altLang="cs-CZ" sz="2250" dirty="0" err="1"/>
              <a:t>factor</a:t>
            </a:r>
            <a:r>
              <a:rPr lang="cs-CZ" altLang="cs-CZ" sz="2250" dirty="0"/>
              <a:t> kappa-</a:t>
            </a:r>
            <a:r>
              <a:rPr lang="cs-CZ" altLang="cs-CZ" sz="2250" dirty="0" err="1"/>
              <a:t>light</a:t>
            </a:r>
            <a:r>
              <a:rPr lang="cs-CZ" altLang="cs-CZ" sz="2250" dirty="0"/>
              <a:t>-</a:t>
            </a:r>
            <a:r>
              <a:rPr lang="cs-CZ" altLang="cs-CZ" sz="2250" dirty="0" err="1"/>
              <a:t>chain-enhancer</a:t>
            </a:r>
            <a:r>
              <a:rPr lang="cs-CZ" altLang="cs-CZ" sz="2250" dirty="0"/>
              <a:t> </a:t>
            </a:r>
            <a:r>
              <a:rPr lang="cs-CZ" altLang="cs-CZ" sz="2250" dirty="0" err="1"/>
              <a:t>of</a:t>
            </a:r>
            <a:r>
              <a:rPr lang="cs-CZ" altLang="cs-CZ" sz="2250" dirty="0"/>
              <a:t> </a:t>
            </a:r>
            <a:r>
              <a:rPr lang="cs-CZ" altLang="cs-CZ" sz="2250" dirty="0" err="1"/>
              <a:t>activated</a:t>
            </a:r>
            <a:r>
              <a:rPr lang="cs-CZ" altLang="cs-CZ" sz="2250" dirty="0"/>
              <a:t> B </a:t>
            </a:r>
            <a:r>
              <a:rPr lang="cs-CZ" altLang="cs-CZ" sz="2250" dirty="0" err="1"/>
              <a:t>cells</a:t>
            </a:r>
            <a:r>
              <a:rPr lang="cs-CZ" altLang="cs-CZ" sz="2250" dirty="0"/>
              <a:t>).</a:t>
            </a:r>
          </a:p>
          <a:p>
            <a:pPr fontAlgn="auto">
              <a:spcAft>
                <a:spcPts val="0"/>
              </a:spcAft>
              <a:defRPr/>
            </a:pPr>
            <a:r>
              <a:rPr lang="cs-CZ" altLang="cs-CZ" sz="2250" dirty="0"/>
              <a:t>NF-kB zvyšuje proliferaci VSMC.</a:t>
            </a:r>
          </a:p>
          <a:p>
            <a:pPr fontAlgn="auto">
              <a:spcAft>
                <a:spcPts val="0"/>
              </a:spcAft>
              <a:defRPr/>
            </a:pPr>
            <a:r>
              <a:rPr lang="cs-CZ" altLang="cs-CZ" sz="2250" dirty="0"/>
              <a:t>Snížená biologická aktivita NO a zvýšený oxidační stres stimulují produkci cytokinů (</a:t>
            </a:r>
            <a:r>
              <a:rPr lang="cs-CZ" altLang="cs-CZ" sz="2250" dirty="0" err="1"/>
              <a:t>interleukinů</a:t>
            </a:r>
            <a:r>
              <a:rPr lang="cs-CZ" altLang="cs-CZ" sz="2250" dirty="0"/>
              <a:t>, </a:t>
            </a:r>
            <a:r>
              <a:rPr lang="cs-CZ" altLang="cs-CZ" sz="2250" dirty="0" err="1"/>
              <a:t>TNFa</a:t>
            </a:r>
            <a:r>
              <a:rPr lang="cs-CZ" altLang="cs-CZ" sz="2250" dirty="0"/>
              <a:t>, MCP-1, interferonů) - </a:t>
            </a:r>
            <a:r>
              <a:rPr lang="cs-CZ" altLang="cs-CZ" sz="2250" dirty="0" err="1"/>
              <a:t>chemoatrakce</a:t>
            </a:r>
            <a:r>
              <a:rPr lang="cs-CZ" altLang="cs-CZ" sz="2250" dirty="0"/>
              <a:t> monocytů.</a:t>
            </a:r>
          </a:p>
          <a:p>
            <a:pPr fontAlgn="auto">
              <a:spcAft>
                <a:spcPts val="0"/>
              </a:spcAft>
              <a:defRPr/>
            </a:pPr>
            <a:endParaRPr lang="cs-CZ" altLang="cs-CZ" sz="2250" dirty="0"/>
          </a:p>
          <a:p>
            <a:pPr fontAlgn="auto">
              <a:lnSpc>
                <a:spcPct val="80000"/>
              </a:lnSpc>
              <a:spcAft>
                <a:spcPts val="0"/>
              </a:spcAft>
              <a:defRPr/>
            </a:pPr>
            <a:r>
              <a:rPr lang="en-US" altLang="cs-CZ" sz="2250" dirty="0" err="1"/>
              <a:t>Hypercholesterolemi</a:t>
            </a:r>
            <a:r>
              <a:rPr lang="cs-CZ" altLang="cs-CZ" sz="2250" dirty="0"/>
              <a:t>e (LDL)</a:t>
            </a:r>
            <a:r>
              <a:rPr lang="en-US" altLang="cs-CZ" sz="2250" dirty="0"/>
              <a:t> – fa</a:t>
            </a:r>
            <a:r>
              <a:rPr lang="cs-CZ" altLang="cs-CZ" sz="2250" dirty="0"/>
              <a:t>k</a:t>
            </a:r>
            <a:r>
              <a:rPr lang="en-US" altLang="cs-CZ" sz="2250" dirty="0"/>
              <a:t>tor </a:t>
            </a:r>
            <a:r>
              <a:rPr lang="cs-CZ" altLang="cs-CZ" sz="2250" dirty="0"/>
              <a:t>pro indukci</a:t>
            </a:r>
            <a:r>
              <a:rPr lang="en-US" altLang="cs-CZ" sz="2250" dirty="0"/>
              <a:t> VCAM-1 a MCP-1.</a:t>
            </a:r>
          </a:p>
          <a:p>
            <a:pPr fontAlgn="auto">
              <a:lnSpc>
                <a:spcPct val="80000"/>
              </a:lnSpc>
              <a:spcAft>
                <a:spcPts val="0"/>
              </a:spcAft>
              <a:defRPr/>
            </a:pPr>
            <a:r>
              <a:rPr lang="cs-CZ" altLang="cs-CZ" sz="2250" dirty="0"/>
              <a:t>V patogenezi aterosklerózy se uplatňují </a:t>
            </a:r>
            <a:r>
              <a:rPr lang="en-US" altLang="cs-CZ" sz="2250" dirty="0"/>
              <a:t>LDL a</a:t>
            </a:r>
            <a:r>
              <a:rPr lang="cs-CZ" altLang="cs-CZ" sz="2250" dirty="0"/>
              <a:t> </a:t>
            </a:r>
            <a:r>
              <a:rPr lang="en-US" altLang="cs-CZ" sz="2250" dirty="0"/>
              <a:t>VLDL </a:t>
            </a:r>
            <a:r>
              <a:rPr lang="cs-CZ" altLang="cs-CZ" sz="2250" dirty="0"/>
              <a:t>prostupují</a:t>
            </a:r>
            <a:r>
              <a:rPr lang="en-US" altLang="cs-CZ" sz="2250" dirty="0"/>
              <a:t> </a:t>
            </a:r>
            <a:r>
              <a:rPr lang="cs-CZ" altLang="cs-CZ" sz="2250" dirty="0"/>
              <a:t>cévní stěnou velmi snadno.</a:t>
            </a:r>
            <a:r>
              <a:rPr lang="en-US" altLang="cs-CZ" sz="2250" dirty="0"/>
              <a:t> </a:t>
            </a:r>
            <a:endParaRPr lang="cs-CZ" altLang="cs-CZ" sz="2250" dirty="0"/>
          </a:p>
          <a:p>
            <a:pPr fontAlgn="auto">
              <a:lnSpc>
                <a:spcPct val="80000"/>
              </a:lnSpc>
              <a:spcAft>
                <a:spcPts val="0"/>
              </a:spcAft>
              <a:defRPr/>
            </a:pPr>
            <a:r>
              <a:rPr lang="en-US" altLang="cs-CZ" sz="2250" dirty="0"/>
              <a:t>LDL – </a:t>
            </a:r>
            <a:r>
              <a:rPr lang="cs-CZ" altLang="cs-CZ" sz="2250" dirty="0"/>
              <a:t>v</a:t>
            </a:r>
            <a:r>
              <a:rPr lang="en-US" altLang="cs-CZ" sz="2250" dirty="0"/>
              <a:t> plasm</a:t>
            </a:r>
            <a:r>
              <a:rPr lang="cs-CZ" altLang="cs-CZ" sz="2250" dirty="0"/>
              <a:t>ě</a:t>
            </a:r>
            <a:r>
              <a:rPr lang="en-US" altLang="cs-CZ" sz="2250" dirty="0"/>
              <a:t> </a:t>
            </a:r>
            <a:r>
              <a:rPr lang="cs-CZ" altLang="cs-CZ" sz="2250" dirty="0"/>
              <a:t>jsou proti oxidaci chráněné</a:t>
            </a:r>
            <a:r>
              <a:rPr lang="en-US" altLang="cs-CZ" sz="2250" dirty="0"/>
              <a:t> vit. E, </a:t>
            </a:r>
            <a:r>
              <a:rPr lang="en-US" altLang="cs-CZ" sz="2250" dirty="0" err="1"/>
              <a:t>ubi</a:t>
            </a:r>
            <a:r>
              <a:rPr lang="cs-CZ" altLang="cs-CZ" sz="2250" dirty="0"/>
              <a:t>ch</a:t>
            </a:r>
            <a:r>
              <a:rPr lang="en-US" altLang="cs-CZ" sz="2250" dirty="0" err="1"/>
              <a:t>inon</a:t>
            </a:r>
            <a:r>
              <a:rPr lang="cs-CZ" altLang="cs-CZ" sz="2250" dirty="0" err="1"/>
              <a:t>em</a:t>
            </a:r>
            <a:r>
              <a:rPr lang="en-US" altLang="cs-CZ" sz="2250" dirty="0"/>
              <a:t>, plasma</a:t>
            </a:r>
            <a:r>
              <a:rPr lang="cs-CZ" altLang="cs-CZ" sz="2250" dirty="0" err="1"/>
              <a:t>tickými</a:t>
            </a:r>
            <a:r>
              <a:rPr lang="en-US" altLang="cs-CZ" sz="2250" dirty="0"/>
              <a:t> antioxidant</a:t>
            </a:r>
            <a:r>
              <a:rPr lang="cs-CZ" altLang="cs-CZ" sz="2250" dirty="0"/>
              <a:t>y</a:t>
            </a:r>
            <a:r>
              <a:rPr lang="en-US" altLang="cs-CZ" sz="2250" dirty="0"/>
              <a:t> (</a:t>
            </a:r>
            <a:r>
              <a:rPr lang="en-US" altLang="cs-CZ" sz="2250" dirty="0">
                <a:latin typeface="Symbol" panose="05050102010706020507" pitchFamily="18" charset="2"/>
              </a:rPr>
              <a:t>b</a:t>
            </a:r>
            <a:r>
              <a:rPr lang="en-US" altLang="cs-CZ" sz="2250" dirty="0"/>
              <a:t>-</a:t>
            </a:r>
            <a:r>
              <a:rPr lang="cs-CZ" altLang="cs-CZ" sz="2250" dirty="0"/>
              <a:t>k</a:t>
            </a:r>
            <a:r>
              <a:rPr lang="en-US" altLang="cs-CZ" sz="2250" dirty="0" err="1"/>
              <a:t>aroten</a:t>
            </a:r>
            <a:r>
              <a:rPr lang="en-US" altLang="cs-CZ" sz="2250" dirty="0"/>
              <a:t>, vit. C).</a:t>
            </a:r>
          </a:p>
          <a:p>
            <a:pPr fontAlgn="auto">
              <a:lnSpc>
                <a:spcPct val="80000"/>
              </a:lnSpc>
              <a:spcAft>
                <a:spcPts val="0"/>
              </a:spcAft>
              <a:defRPr/>
            </a:pPr>
            <a:r>
              <a:rPr lang="cs-CZ" altLang="cs-CZ" sz="2250" dirty="0"/>
              <a:t>Mimo </a:t>
            </a:r>
            <a:r>
              <a:rPr lang="en-US" altLang="cs-CZ" sz="2250" dirty="0"/>
              <a:t>plasm</a:t>
            </a:r>
            <a:r>
              <a:rPr lang="cs-CZ" altLang="cs-CZ" sz="2250" dirty="0"/>
              <a:t>u se</a:t>
            </a:r>
            <a:r>
              <a:rPr lang="en-US" altLang="cs-CZ" sz="2250" dirty="0"/>
              <a:t> </a:t>
            </a:r>
            <a:r>
              <a:rPr lang="cs-CZ" altLang="cs-CZ" sz="2250" dirty="0"/>
              <a:t>fosfolipidy </a:t>
            </a:r>
            <a:r>
              <a:rPr lang="en-US" altLang="cs-CZ" sz="2250" dirty="0"/>
              <a:t>LDL a </a:t>
            </a:r>
            <a:r>
              <a:rPr lang="cs-CZ" altLang="cs-CZ" sz="2250" dirty="0"/>
              <a:t>mastné kyseliny</a:t>
            </a:r>
            <a:r>
              <a:rPr lang="en-US" altLang="cs-CZ" sz="2250" dirty="0"/>
              <a:t> </a:t>
            </a:r>
            <a:r>
              <a:rPr lang="cs-CZ" altLang="cs-CZ" sz="2250" dirty="0"/>
              <a:t>snadno </a:t>
            </a:r>
            <a:r>
              <a:rPr lang="en-US" altLang="cs-CZ" sz="2250" dirty="0" err="1"/>
              <a:t>oxid</a:t>
            </a:r>
            <a:r>
              <a:rPr lang="cs-CZ" altLang="cs-CZ" sz="2250" dirty="0"/>
              <a:t>ují</a:t>
            </a:r>
            <a:r>
              <a:rPr lang="en-US" altLang="cs-CZ" sz="2250" dirty="0"/>
              <a:t>.</a:t>
            </a:r>
          </a:p>
          <a:p>
            <a:pPr fontAlgn="auto">
              <a:spcAft>
                <a:spcPts val="0"/>
              </a:spcAft>
              <a:defRPr/>
            </a:pPr>
            <a:endParaRPr lang="cs-CZ" altLang="cs-CZ" sz="2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Oval 2">
            <a:extLst>
              <a:ext uri="{FF2B5EF4-FFF2-40B4-BE49-F238E27FC236}">
                <a16:creationId xmlns:a16="http://schemas.microsoft.com/office/drawing/2014/main" id="{B0A7AC78-69E6-48A7-820E-22C4F72C6DEF}"/>
              </a:ext>
            </a:extLst>
          </p:cNvPr>
          <p:cNvSpPr>
            <a:spLocks noChangeArrowheads="1"/>
          </p:cNvSpPr>
          <p:nvPr/>
        </p:nvSpPr>
        <p:spPr bwMode="auto">
          <a:xfrm>
            <a:off x="2362200" y="1066800"/>
            <a:ext cx="1905000" cy="1219200"/>
          </a:xfrm>
          <a:prstGeom prst="ellipse">
            <a:avLst/>
          </a:prstGeom>
          <a:solidFill>
            <a:srgbClr val="006600"/>
          </a:solidFill>
          <a:ln w="9525">
            <a:solidFill>
              <a:schemeClr val="tx1"/>
            </a:solidFill>
            <a:round/>
            <a:headEnd/>
            <a:tailEnd/>
          </a:ln>
          <a:effectLst/>
        </p:spPr>
        <p:txBody>
          <a:bodyPr wrap="none" anchor="ctr"/>
          <a:lstStyle/>
          <a:p>
            <a:pPr algn="ctr" eaLnBrk="0" hangingPunct="0">
              <a:defRPr/>
            </a:pPr>
            <a:r>
              <a:rPr lang="cs-CZ" sz="2200" b="1">
                <a:solidFill>
                  <a:schemeClr val="bg1"/>
                </a:solidFill>
                <a:effectLst>
                  <a:outerShdw blurRad="38100" dist="38100" dir="2700000" algn="tl">
                    <a:srgbClr val="000000"/>
                  </a:outerShdw>
                </a:effectLst>
                <a:latin typeface="Calibri" pitchFamily="34" charset="0"/>
              </a:rPr>
              <a:t>Genomické</a:t>
            </a:r>
          </a:p>
          <a:p>
            <a:pPr algn="ctr" eaLnBrk="0" hangingPunct="0">
              <a:defRPr/>
            </a:pPr>
            <a:r>
              <a:rPr lang="cs-CZ" sz="2200" b="1">
                <a:solidFill>
                  <a:schemeClr val="bg1"/>
                </a:solidFill>
                <a:effectLst>
                  <a:outerShdw blurRad="38100" dist="38100" dir="2700000" algn="tl">
                    <a:srgbClr val="000000"/>
                  </a:outerShdw>
                </a:effectLst>
                <a:latin typeface="Calibri" pitchFamily="34" charset="0"/>
              </a:rPr>
              <a:t>interakce</a:t>
            </a:r>
            <a:endParaRPr lang="en-US">
              <a:latin typeface="Calibri" pitchFamily="34" charset="0"/>
            </a:endParaRPr>
          </a:p>
        </p:txBody>
      </p:sp>
      <p:sp>
        <p:nvSpPr>
          <p:cNvPr id="271363" name="Oval 3">
            <a:extLst>
              <a:ext uri="{FF2B5EF4-FFF2-40B4-BE49-F238E27FC236}">
                <a16:creationId xmlns:a16="http://schemas.microsoft.com/office/drawing/2014/main" id="{A8BE333A-BAC5-4017-9C55-83A68F22FBF3}"/>
              </a:ext>
            </a:extLst>
          </p:cNvPr>
          <p:cNvSpPr>
            <a:spLocks noChangeArrowheads="1"/>
          </p:cNvSpPr>
          <p:nvPr/>
        </p:nvSpPr>
        <p:spPr bwMode="auto">
          <a:xfrm>
            <a:off x="5257800" y="1066800"/>
            <a:ext cx="1905000" cy="1295400"/>
          </a:xfrm>
          <a:prstGeom prst="ellipse">
            <a:avLst/>
          </a:prstGeom>
          <a:solidFill>
            <a:srgbClr val="006600"/>
          </a:solidFill>
          <a:ln w="9525">
            <a:solidFill>
              <a:schemeClr val="tx1"/>
            </a:solidFill>
            <a:round/>
            <a:headEnd/>
            <a:tailEnd/>
          </a:ln>
          <a:effectLst/>
        </p:spPr>
        <p:txBody>
          <a:bodyPr wrap="none" anchor="ctr"/>
          <a:lstStyle/>
          <a:p>
            <a:pPr algn="ctr" eaLnBrk="0" hangingPunct="0">
              <a:defRPr/>
            </a:pPr>
            <a:r>
              <a:rPr lang="cs-CZ" sz="2000" b="1">
                <a:solidFill>
                  <a:schemeClr val="bg1"/>
                </a:solidFill>
                <a:effectLst>
                  <a:outerShdw blurRad="38100" dist="38100" dir="2700000" algn="tl">
                    <a:srgbClr val="000000"/>
                  </a:outerShdw>
                </a:effectLst>
                <a:latin typeface="Calibri" pitchFamily="34" charset="0"/>
              </a:rPr>
              <a:t>Molekulární </a:t>
            </a:r>
          </a:p>
          <a:p>
            <a:pPr algn="ctr" eaLnBrk="0" hangingPunct="0">
              <a:defRPr/>
            </a:pPr>
            <a:r>
              <a:rPr lang="cs-CZ" sz="2000" b="1">
                <a:solidFill>
                  <a:schemeClr val="bg1"/>
                </a:solidFill>
                <a:effectLst>
                  <a:outerShdw blurRad="38100" dist="38100" dir="2700000" algn="tl">
                    <a:srgbClr val="000000"/>
                  </a:outerShdw>
                </a:effectLst>
                <a:latin typeface="Calibri" pitchFamily="34" charset="0"/>
              </a:rPr>
              <a:t>a buněčný</a:t>
            </a:r>
          </a:p>
          <a:p>
            <a:pPr algn="ctr" eaLnBrk="0" hangingPunct="0">
              <a:defRPr/>
            </a:pPr>
            <a:r>
              <a:rPr lang="cs-CZ" sz="2000" b="1">
                <a:solidFill>
                  <a:schemeClr val="bg1"/>
                </a:solidFill>
                <a:effectLst>
                  <a:outerShdw blurRad="38100" dist="38100" dir="2700000" algn="tl">
                    <a:srgbClr val="000000"/>
                  </a:outerShdw>
                </a:effectLst>
                <a:latin typeface="Calibri" pitchFamily="34" charset="0"/>
              </a:rPr>
              <a:t>fenotyp</a:t>
            </a:r>
            <a:endParaRPr lang="en-US">
              <a:latin typeface="Calibri" pitchFamily="34" charset="0"/>
            </a:endParaRPr>
          </a:p>
        </p:txBody>
      </p:sp>
      <p:sp>
        <p:nvSpPr>
          <p:cNvPr id="271364" name="Oval 4">
            <a:extLst>
              <a:ext uri="{FF2B5EF4-FFF2-40B4-BE49-F238E27FC236}">
                <a16:creationId xmlns:a16="http://schemas.microsoft.com/office/drawing/2014/main" id="{F4D9C95C-23FC-44A3-8A9D-8AD64AF4E71D}"/>
              </a:ext>
            </a:extLst>
          </p:cNvPr>
          <p:cNvSpPr>
            <a:spLocks noChangeArrowheads="1"/>
          </p:cNvSpPr>
          <p:nvPr/>
        </p:nvSpPr>
        <p:spPr bwMode="auto">
          <a:xfrm>
            <a:off x="8229600" y="1066800"/>
            <a:ext cx="1905000" cy="1219200"/>
          </a:xfrm>
          <a:prstGeom prst="ellipse">
            <a:avLst/>
          </a:prstGeom>
          <a:solidFill>
            <a:srgbClr val="006600"/>
          </a:solidFill>
          <a:ln w="9525">
            <a:solidFill>
              <a:schemeClr val="tx1"/>
            </a:solidFill>
            <a:round/>
            <a:headEnd/>
            <a:tailEnd/>
          </a:ln>
          <a:effectLst/>
        </p:spPr>
        <p:txBody>
          <a:bodyPr wrap="none" anchor="ctr"/>
          <a:lstStyle/>
          <a:p>
            <a:pPr algn="ctr" eaLnBrk="0" hangingPunct="0">
              <a:defRPr/>
            </a:pPr>
            <a:r>
              <a:rPr lang="cs-CZ" sz="2000" b="1">
                <a:solidFill>
                  <a:schemeClr val="bg1"/>
                </a:solidFill>
                <a:effectLst>
                  <a:outerShdw blurRad="38100" dist="38100" dir="2700000" algn="tl">
                    <a:srgbClr val="000000"/>
                  </a:outerShdw>
                </a:effectLst>
                <a:latin typeface="Calibri" pitchFamily="34" charset="0"/>
              </a:rPr>
              <a:t>Klinický fenotyp</a:t>
            </a:r>
            <a:endParaRPr lang="en-US" sz="2000">
              <a:latin typeface="Calibri" pitchFamily="34" charset="0"/>
            </a:endParaRPr>
          </a:p>
        </p:txBody>
      </p:sp>
      <p:sp>
        <p:nvSpPr>
          <p:cNvPr id="10245" name="Line 5">
            <a:extLst>
              <a:ext uri="{FF2B5EF4-FFF2-40B4-BE49-F238E27FC236}">
                <a16:creationId xmlns:a16="http://schemas.microsoft.com/office/drawing/2014/main" id="{1E528012-0BC0-4F01-AEBF-40164B1A5EDC}"/>
              </a:ext>
            </a:extLst>
          </p:cNvPr>
          <p:cNvSpPr>
            <a:spLocks noChangeShapeType="1"/>
          </p:cNvSpPr>
          <p:nvPr/>
        </p:nvSpPr>
        <p:spPr bwMode="auto">
          <a:xfrm>
            <a:off x="4367214" y="2060575"/>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46" name="Line 6">
            <a:extLst>
              <a:ext uri="{FF2B5EF4-FFF2-40B4-BE49-F238E27FC236}">
                <a16:creationId xmlns:a16="http://schemas.microsoft.com/office/drawing/2014/main" id="{FF372DAF-0528-41CF-A8D7-F081EA3CEE6F}"/>
              </a:ext>
            </a:extLst>
          </p:cNvPr>
          <p:cNvSpPr>
            <a:spLocks noChangeShapeType="1"/>
          </p:cNvSpPr>
          <p:nvPr/>
        </p:nvSpPr>
        <p:spPr bwMode="auto">
          <a:xfrm>
            <a:off x="7391401" y="1989138"/>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1367" name="Rectangle 7">
            <a:extLst>
              <a:ext uri="{FF2B5EF4-FFF2-40B4-BE49-F238E27FC236}">
                <a16:creationId xmlns:a16="http://schemas.microsoft.com/office/drawing/2014/main" id="{A6853C47-64B3-47AE-B249-6888EF4BC504}"/>
              </a:ext>
            </a:extLst>
          </p:cNvPr>
          <p:cNvSpPr>
            <a:spLocks noChangeArrowheads="1"/>
          </p:cNvSpPr>
          <p:nvPr/>
        </p:nvSpPr>
        <p:spPr bwMode="auto">
          <a:xfrm>
            <a:off x="5410200" y="3276600"/>
            <a:ext cx="1447800" cy="762000"/>
          </a:xfrm>
          <a:prstGeom prst="rect">
            <a:avLst/>
          </a:prstGeom>
          <a:solidFill>
            <a:srgbClr val="FF3300"/>
          </a:solidFill>
          <a:ln w="9525">
            <a:solidFill>
              <a:schemeClr val="tx1"/>
            </a:solidFill>
            <a:miter lim="800000"/>
            <a:headEnd/>
            <a:tailEnd/>
          </a:ln>
          <a:effectLst/>
        </p:spPr>
        <p:txBody>
          <a:bodyPr wrap="none" anchor="ctr"/>
          <a:lstStyle/>
          <a:p>
            <a:pPr algn="ctr" eaLnBrk="0" hangingPunct="0">
              <a:defRPr/>
            </a:pPr>
            <a:r>
              <a:rPr lang="en-US" b="1">
                <a:solidFill>
                  <a:schemeClr val="bg1"/>
                </a:solidFill>
                <a:effectLst>
                  <a:outerShdw blurRad="38100" dist="38100" dir="2700000" algn="tl">
                    <a:srgbClr val="000000"/>
                  </a:outerShdw>
                </a:effectLst>
                <a:latin typeface="Calibri" pitchFamily="34" charset="0"/>
              </a:rPr>
              <a:t>A</a:t>
            </a:r>
            <a:r>
              <a:rPr lang="cs-CZ" b="1">
                <a:solidFill>
                  <a:schemeClr val="bg1"/>
                </a:solidFill>
                <a:effectLst>
                  <a:outerShdw blurRad="38100" dist="38100" dir="2700000" algn="tl">
                    <a:srgbClr val="000000"/>
                  </a:outerShdw>
                </a:effectLst>
                <a:latin typeface="Calibri" pitchFamily="34" charset="0"/>
              </a:rPr>
              <a:t>lely</a:t>
            </a:r>
            <a:endParaRPr lang="en-US">
              <a:latin typeface="Calibri" pitchFamily="34" charset="0"/>
            </a:endParaRPr>
          </a:p>
        </p:txBody>
      </p:sp>
      <p:sp>
        <p:nvSpPr>
          <p:cNvPr id="271368" name="AutoShape 8">
            <a:extLst>
              <a:ext uri="{FF2B5EF4-FFF2-40B4-BE49-F238E27FC236}">
                <a16:creationId xmlns:a16="http://schemas.microsoft.com/office/drawing/2014/main" id="{27EAC06D-1B81-4F78-A8CD-CF2AD2303935}"/>
              </a:ext>
            </a:extLst>
          </p:cNvPr>
          <p:cNvSpPr>
            <a:spLocks noChangeArrowheads="1"/>
          </p:cNvSpPr>
          <p:nvPr/>
        </p:nvSpPr>
        <p:spPr bwMode="auto">
          <a:xfrm>
            <a:off x="2209800" y="3048000"/>
            <a:ext cx="2057400" cy="990600"/>
          </a:xfrm>
          <a:prstGeom prst="hexagon">
            <a:avLst>
              <a:gd name="adj" fmla="val 51923"/>
              <a:gd name="vf" fmla="val 115470"/>
            </a:avLst>
          </a:prstGeom>
          <a:solidFill>
            <a:schemeClr val="accent2"/>
          </a:solidFill>
          <a:ln w="9525">
            <a:solidFill>
              <a:schemeClr val="tx1"/>
            </a:solidFill>
            <a:miter lim="800000"/>
            <a:headEnd/>
            <a:tailEnd/>
          </a:ln>
          <a:effectLst/>
        </p:spPr>
        <p:txBody>
          <a:bodyPr wrap="none" anchor="ctr"/>
          <a:lstStyle/>
          <a:p>
            <a:pPr algn="ctr" eaLnBrk="0" hangingPunct="0">
              <a:defRPr/>
            </a:pPr>
            <a:r>
              <a:rPr lang="en-US" b="1">
                <a:solidFill>
                  <a:schemeClr val="bg1"/>
                </a:solidFill>
                <a:effectLst>
                  <a:outerShdw blurRad="38100" dist="38100" dir="2700000" algn="tl">
                    <a:srgbClr val="000000"/>
                  </a:outerShdw>
                </a:effectLst>
                <a:latin typeface="Calibri" pitchFamily="34" charset="0"/>
              </a:rPr>
              <a:t>M</a:t>
            </a:r>
            <a:r>
              <a:rPr lang="cs-CZ" b="1">
                <a:solidFill>
                  <a:schemeClr val="bg1"/>
                </a:solidFill>
                <a:effectLst>
                  <a:outerShdw blurRad="38100" dist="38100" dir="2700000" algn="tl">
                    <a:srgbClr val="000000"/>
                  </a:outerShdw>
                </a:effectLst>
                <a:latin typeface="Calibri" pitchFamily="34" charset="0"/>
              </a:rPr>
              <a:t>olekuly</a:t>
            </a:r>
            <a:endParaRPr lang="en-US">
              <a:latin typeface="Calibri" pitchFamily="34" charset="0"/>
            </a:endParaRPr>
          </a:p>
        </p:txBody>
      </p:sp>
      <p:sp>
        <p:nvSpPr>
          <p:cNvPr id="271369" name="AutoShape 9">
            <a:extLst>
              <a:ext uri="{FF2B5EF4-FFF2-40B4-BE49-F238E27FC236}">
                <a16:creationId xmlns:a16="http://schemas.microsoft.com/office/drawing/2014/main" id="{59A9683A-AE15-4A1F-B6AB-5B9EF100E82E}"/>
              </a:ext>
            </a:extLst>
          </p:cNvPr>
          <p:cNvSpPr>
            <a:spLocks noChangeArrowheads="1"/>
          </p:cNvSpPr>
          <p:nvPr/>
        </p:nvSpPr>
        <p:spPr bwMode="auto">
          <a:xfrm>
            <a:off x="8153400" y="3124200"/>
            <a:ext cx="2057400" cy="1066800"/>
          </a:xfrm>
          <a:prstGeom prst="hexagon">
            <a:avLst>
              <a:gd name="adj" fmla="val 48214"/>
              <a:gd name="vf" fmla="val 115470"/>
            </a:avLst>
          </a:prstGeom>
          <a:solidFill>
            <a:srgbClr val="660033"/>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Jedinci</a:t>
            </a:r>
            <a:endParaRPr lang="en-US">
              <a:latin typeface="Calibri" pitchFamily="34" charset="0"/>
            </a:endParaRPr>
          </a:p>
        </p:txBody>
      </p:sp>
      <p:sp>
        <p:nvSpPr>
          <p:cNvPr id="271370" name="AutoShape 10">
            <a:extLst>
              <a:ext uri="{FF2B5EF4-FFF2-40B4-BE49-F238E27FC236}">
                <a16:creationId xmlns:a16="http://schemas.microsoft.com/office/drawing/2014/main" id="{16E79FCC-F3CB-4743-B20A-6929154A12D2}"/>
              </a:ext>
            </a:extLst>
          </p:cNvPr>
          <p:cNvSpPr>
            <a:spLocks noChangeArrowheads="1"/>
          </p:cNvSpPr>
          <p:nvPr/>
        </p:nvSpPr>
        <p:spPr bwMode="auto">
          <a:xfrm>
            <a:off x="2209800" y="4800600"/>
            <a:ext cx="2057400" cy="1371600"/>
          </a:xfrm>
          <a:prstGeom prst="hexagon">
            <a:avLst>
              <a:gd name="adj" fmla="val 37500"/>
              <a:gd name="vf" fmla="val 115470"/>
            </a:avLst>
          </a:prstGeom>
          <a:solidFill>
            <a:schemeClr val="accent2"/>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Léčiva</a:t>
            </a:r>
            <a:endParaRPr lang="en-US">
              <a:latin typeface="Calibri" pitchFamily="34" charset="0"/>
            </a:endParaRPr>
          </a:p>
        </p:txBody>
      </p:sp>
      <p:sp>
        <p:nvSpPr>
          <p:cNvPr id="271371" name="AutoShape 11">
            <a:extLst>
              <a:ext uri="{FF2B5EF4-FFF2-40B4-BE49-F238E27FC236}">
                <a16:creationId xmlns:a16="http://schemas.microsoft.com/office/drawing/2014/main" id="{535AA701-D5FC-4650-9878-5F53DF6E7A39}"/>
              </a:ext>
            </a:extLst>
          </p:cNvPr>
          <p:cNvSpPr>
            <a:spLocks noChangeArrowheads="1"/>
          </p:cNvSpPr>
          <p:nvPr/>
        </p:nvSpPr>
        <p:spPr bwMode="auto">
          <a:xfrm>
            <a:off x="5159375" y="5084763"/>
            <a:ext cx="2057400" cy="990600"/>
          </a:xfrm>
          <a:prstGeom prst="hexagon">
            <a:avLst>
              <a:gd name="adj" fmla="val 51923"/>
              <a:gd name="vf" fmla="val 115470"/>
            </a:avLst>
          </a:prstGeom>
          <a:solidFill>
            <a:schemeClr val="accent2"/>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Strava</a:t>
            </a:r>
            <a:endParaRPr lang="en-US">
              <a:latin typeface="Calibri" pitchFamily="34" charset="0"/>
            </a:endParaRPr>
          </a:p>
        </p:txBody>
      </p:sp>
      <p:sp>
        <p:nvSpPr>
          <p:cNvPr id="271372" name="AutoShape 12">
            <a:extLst>
              <a:ext uri="{FF2B5EF4-FFF2-40B4-BE49-F238E27FC236}">
                <a16:creationId xmlns:a16="http://schemas.microsoft.com/office/drawing/2014/main" id="{FA6CDADA-6E8B-44F6-9942-92ABECA0008D}"/>
              </a:ext>
            </a:extLst>
          </p:cNvPr>
          <p:cNvSpPr>
            <a:spLocks noChangeAspect="1" noChangeArrowheads="1"/>
          </p:cNvSpPr>
          <p:nvPr/>
        </p:nvSpPr>
        <p:spPr bwMode="auto">
          <a:xfrm>
            <a:off x="7924800" y="5029200"/>
            <a:ext cx="2266950" cy="1174750"/>
          </a:xfrm>
          <a:prstGeom prst="hexagon">
            <a:avLst>
              <a:gd name="adj" fmla="val 48243"/>
              <a:gd name="vf" fmla="val 115470"/>
            </a:avLst>
          </a:prstGeom>
          <a:solidFill>
            <a:srgbClr val="800000"/>
          </a:solidFill>
          <a:ln w="9525">
            <a:solidFill>
              <a:schemeClr val="tx1"/>
            </a:solidFill>
            <a:miter lim="800000"/>
            <a:headEnd/>
            <a:tailEnd/>
          </a:ln>
          <a:effectLst/>
        </p:spPr>
        <p:txBody>
          <a:bodyPr wrap="none" anchor="ctr"/>
          <a:lstStyle/>
          <a:p>
            <a:pPr algn="ctr" eaLnBrk="0" hangingPunct="0">
              <a:defRPr/>
            </a:pPr>
            <a:r>
              <a:rPr lang="cs-CZ" b="1">
                <a:solidFill>
                  <a:schemeClr val="bg1"/>
                </a:solidFill>
                <a:effectLst>
                  <a:outerShdw blurRad="38100" dist="38100" dir="2700000" algn="tl">
                    <a:srgbClr val="000000"/>
                  </a:outerShdw>
                </a:effectLst>
                <a:latin typeface="Calibri" pitchFamily="34" charset="0"/>
              </a:rPr>
              <a:t>Prostředí</a:t>
            </a:r>
            <a:endParaRPr lang="en-US">
              <a:latin typeface="Calibri" pitchFamily="34" charset="0"/>
            </a:endParaRPr>
          </a:p>
        </p:txBody>
      </p:sp>
      <p:sp>
        <p:nvSpPr>
          <p:cNvPr id="10253" name="Line 13">
            <a:extLst>
              <a:ext uri="{FF2B5EF4-FFF2-40B4-BE49-F238E27FC236}">
                <a16:creationId xmlns:a16="http://schemas.microsoft.com/office/drawing/2014/main" id="{D3DD3428-451F-4899-84FC-EB7AAC95FCF6}"/>
              </a:ext>
            </a:extLst>
          </p:cNvPr>
          <p:cNvSpPr>
            <a:spLocks noChangeAspect="1" noChangeShapeType="1"/>
          </p:cNvSpPr>
          <p:nvPr/>
        </p:nvSpPr>
        <p:spPr bwMode="auto">
          <a:xfrm>
            <a:off x="3275014" y="2362200"/>
            <a:ext cx="1587" cy="6032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4" name="Line 14">
            <a:extLst>
              <a:ext uri="{FF2B5EF4-FFF2-40B4-BE49-F238E27FC236}">
                <a16:creationId xmlns:a16="http://schemas.microsoft.com/office/drawing/2014/main" id="{E183BA44-0DD5-49BF-B768-B6BD966429AD}"/>
              </a:ext>
            </a:extLst>
          </p:cNvPr>
          <p:cNvSpPr>
            <a:spLocks noChangeAspect="1" noChangeShapeType="1"/>
          </p:cNvSpPr>
          <p:nvPr/>
        </p:nvSpPr>
        <p:spPr bwMode="auto">
          <a:xfrm>
            <a:off x="3273426" y="4114800"/>
            <a:ext cx="3175" cy="6032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5" name="Line 15">
            <a:extLst>
              <a:ext uri="{FF2B5EF4-FFF2-40B4-BE49-F238E27FC236}">
                <a16:creationId xmlns:a16="http://schemas.microsoft.com/office/drawing/2014/main" id="{ED52C344-106D-4312-88D8-50A224C6C770}"/>
              </a:ext>
            </a:extLst>
          </p:cNvPr>
          <p:cNvSpPr>
            <a:spLocks noChangeAspect="1" noChangeShapeType="1"/>
          </p:cNvSpPr>
          <p:nvPr/>
        </p:nvSpPr>
        <p:spPr bwMode="auto">
          <a:xfrm flipH="1">
            <a:off x="4267201" y="4267201"/>
            <a:ext cx="739775" cy="7397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6" name="Line 16">
            <a:extLst>
              <a:ext uri="{FF2B5EF4-FFF2-40B4-BE49-F238E27FC236}">
                <a16:creationId xmlns:a16="http://schemas.microsoft.com/office/drawing/2014/main" id="{309F3A37-168F-4307-8D43-98DE622C661C}"/>
              </a:ext>
            </a:extLst>
          </p:cNvPr>
          <p:cNvSpPr>
            <a:spLocks noChangeShapeType="1"/>
          </p:cNvSpPr>
          <p:nvPr/>
        </p:nvSpPr>
        <p:spPr bwMode="auto">
          <a:xfrm>
            <a:off x="6172201" y="4191000"/>
            <a:ext cx="3175"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7" name="Line 17">
            <a:extLst>
              <a:ext uri="{FF2B5EF4-FFF2-40B4-BE49-F238E27FC236}">
                <a16:creationId xmlns:a16="http://schemas.microsoft.com/office/drawing/2014/main" id="{6B6A4B70-F5B1-48AD-9D65-B097FC6FD0ED}"/>
              </a:ext>
            </a:extLst>
          </p:cNvPr>
          <p:cNvSpPr>
            <a:spLocks noChangeAspect="1" noChangeShapeType="1"/>
          </p:cNvSpPr>
          <p:nvPr/>
        </p:nvSpPr>
        <p:spPr bwMode="auto">
          <a:xfrm rot="18449322">
            <a:off x="4675188" y="1954213"/>
            <a:ext cx="6350" cy="12795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8" name="Line 18">
            <a:extLst>
              <a:ext uri="{FF2B5EF4-FFF2-40B4-BE49-F238E27FC236}">
                <a16:creationId xmlns:a16="http://schemas.microsoft.com/office/drawing/2014/main" id="{1D85A547-752E-459D-B1FA-EB3E7EA65C8A}"/>
              </a:ext>
            </a:extLst>
          </p:cNvPr>
          <p:cNvSpPr>
            <a:spLocks noChangeAspect="1" noChangeShapeType="1"/>
          </p:cNvSpPr>
          <p:nvPr/>
        </p:nvSpPr>
        <p:spPr bwMode="auto">
          <a:xfrm>
            <a:off x="9220201" y="2362200"/>
            <a:ext cx="3175"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59" name="Line 19">
            <a:extLst>
              <a:ext uri="{FF2B5EF4-FFF2-40B4-BE49-F238E27FC236}">
                <a16:creationId xmlns:a16="http://schemas.microsoft.com/office/drawing/2014/main" id="{88074820-9405-46D1-BDA2-84B189277FFD}"/>
              </a:ext>
            </a:extLst>
          </p:cNvPr>
          <p:cNvSpPr>
            <a:spLocks noChangeAspect="1" noChangeShapeType="1"/>
          </p:cNvSpPr>
          <p:nvPr/>
        </p:nvSpPr>
        <p:spPr bwMode="auto">
          <a:xfrm>
            <a:off x="8915401" y="4267200"/>
            <a:ext cx="3175"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0" name="Line 20">
            <a:extLst>
              <a:ext uri="{FF2B5EF4-FFF2-40B4-BE49-F238E27FC236}">
                <a16:creationId xmlns:a16="http://schemas.microsoft.com/office/drawing/2014/main" id="{335B1AB0-3D67-4A57-AA86-A7A4AC38F6B0}"/>
              </a:ext>
            </a:extLst>
          </p:cNvPr>
          <p:cNvSpPr>
            <a:spLocks noChangeAspect="1" noChangeShapeType="1"/>
          </p:cNvSpPr>
          <p:nvPr/>
        </p:nvSpPr>
        <p:spPr bwMode="auto">
          <a:xfrm rot="5388171">
            <a:off x="4722813" y="5106988"/>
            <a:ext cx="3175"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1" name="Line 21">
            <a:extLst>
              <a:ext uri="{FF2B5EF4-FFF2-40B4-BE49-F238E27FC236}">
                <a16:creationId xmlns:a16="http://schemas.microsoft.com/office/drawing/2014/main" id="{2003E3B9-ED1C-4F5B-A0FD-BC64B5202AF3}"/>
              </a:ext>
            </a:extLst>
          </p:cNvPr>
          <p:cNvSpPr>
            <a:spLocks noChangeShapeType="1"/>
          </p:cNvSpPr>
          <p:nvPr/>
        </p:nvSpPr>
        <p:spPr bwMode="auto">
          <a:xfrm>
            <a:off x="4492626" y="3733800"/>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2" name="Line 22">
            <a:extLst>
              <a:ext uri="{FF2B5EF4-FFF2-40B4-BE49-F238E27FC236}">
                <a16:creationId xmlns:a16="http://schemas.microsoft.com/office/drawing/2014/main" id="{0A927F94-0C79-43BF-BE5B-CBB610AF96E4}"/>
              </a:ext>
            </a:extLst>
          </p:cNvPr>
          <p:cNvSpPr>
            <a:spLocks noChangeShapeType="1"/>
          </p:cNvSpPr>
          <p:nvPr/>
        </p:nvSpPr>
        <p:spPr bwMode="auto">
          <a:xfrm>
            <a:off x="7312026" y="3733800"/>
            <a:ext cx="6127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63" name="Line 23">
            <a:extLst>
              <a:ext uri="{FF2B5EF4-FFF2-40B4-BE49-F238E27FC236}">
                <a16:creationId xmlns:a16="http://schemas.microsoft.com/office/drawing/2014/main" id="{AA03025B-9A83-44BA-AD39-CC8534295BE9}"/>
              </a:ext>
            </a:extLst>
          </p:cNvPr>
          <p:cNvSpPr>
            <a:spLocks noChangeAspect="1" noChangeShapeType="1"/>
          </p:cNvSpPr>
          <p:nvPr/>
        </p:nvSpPr>
        <p:spPr bwMode="auto">
          <a:xfrm rot="18449322" flipH="1" flipV="1">
            <a:off x="7146131" y="4525169"/>
            <a:ext cx="1189038" cy="215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1384" name="Text Box 24">
            <a:extLst>
              <a:ext uri="{FF2B5EF4-FFF2-40B4-BE49-F238E27FC236}">
                <a16:creationId xmlns:a16="http://schemas.microsoft.com/office/drawing/2014/main" id="{CB965604-CFCD-4F88-B65F-48B38E915CC2}"/>
              </a:ext>
            </a:extLst>
          </p:cNvPr>
          <p:cNvSpPr txBox="1">
            <a:spLocks noChangeArrowheads="1"/>
          </p:cNvSpPr>
          <p:nvPr/>
        </p:nvSpPr>
        <p:spPr bwMode="auto">
          <a:xfrm>
            <a:off x="4224338" y="1196975"/>
            <a:ext cx="1066800" cy="829138"/>
          </a:xfrm>
          <a:prstGeom prst="rect">
            <a:avLst/>
          </a:prstGeom>
          <a:noFill/>
          <a:ln w="9525">
            <a:noFill/>
            <a:miter lim="800000"/>
            <a:headEnd/>
            <a:tailEnd/>
          </a:ln>
          <a:effectLst/>
        </p:spPr>
        <p:txBody>
          <a:bodyPr>
            <a:spAutoFit/>
          </a:bodyPr>
          <a:lstStyle/>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Izolovaná </a:t>
            </a:r>
          </a:p>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funkční </a:t>
            </a:r>
          </a:p>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měření</a:t>
            </a:r>
            <a:endParaRPr lang="en-US" sz="1400">
              <a:latin typeface="Calibri" pitchFamily="34" charset="0"/>
            </a:endParaRPr>
          </a:p>
        </p:txBody>
      </p:sp>
      <p:sp>
        <p:nvSpPr>
          <p:cNvPr id="271385" name="Rectangle 25">
            <a:extLst>
              <a:ext uri="{FF2B5EF4-FFF2-40B4-BE49-F238E27FC236}">
                <a16:creationId xmlns:a16="http://schemas.microsoft.com/office/drawing/2014/main" id="{72A038D3-B79B-4126-B14E-C309103ED0CF}"/>
              </a:ext>
            </a:extLst>
          </p:cNvPr>
          <p:cNvSpPr>
            <a:spLocks noChangeArrowheads="1"/>
          </p:cNvSpPr>
          <p:nvPr/>
        </p:nvSpPr>
        <p:spPr bwMode="auto">
          <a:xfrm>
            <a:off x="2133600" y="2443163"/>
            <a:ext cx="1219200" cy="365934"/>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Kódující vztahy</a:t>
            </a:r>
            <a:endParaRPr lang="en-US" sz="1400" b="1">
              <a:effectLst>
                <a:outerShdw blurRad="38100" dist="38100" dir="2700000" algn="tl">
                  <a:srgbClr val="C0C0C0"/>
                </a:outerShdw>
              </a:effectLst>
              <a:latin typeface="Calibri" pitchFamily="34" charset="0"/>
            </a:endParaRPr>
          </a:p>
        </p:txBody>
      </p:sp>
      <p:sp>
        <p:nvSpPr>
          <p:cNvPr id="271386" name="Rectangle 26">
            <a:extLst>
              <a:ext uri="{FF2B5EF4-FFF2-40B4-BE49-F238E27FC236}">
                <a16:creationId xmlns:a16="http://schemas.microsoft.com/office/drawing/2014/main" id="{5330F22D-1C0B-48FB-A0B9-E908A00919BD}"/>
              </a:ext>
            </a:extLst>
          </p:cNvPr>
          <p:cNvSpPr>
            <a:spLocks noChangeArrowheads="1"/>
          </p:cNvSpPr>
          <p:nvPr/>
        </p:nvSpPr>
        <p:spPr bwMode="auto">
          <a:xfrm>
            <a:off x="1703388" y="4114801"/>
            <a:ext cx="1573212" cy="549061"/>
          </a:xfrm>
          <a:prstGeom prst="rect">
            <a:avLst/>
          </a:prstGeom>
          <a:noFill/>
          <a:ln w="9525">
            <a:noFill/>
            <a:miter lim="800000"/>
            <a:headEnd/>
            <a:tailEnd/>
          </a:ln>
          <a:effectLst/>
        </p:spPr>
        <p:txBody>
          <a:bodyPr>
            <a:spAutoFit/>
          </a:bodyPr>
          <a:lstStyle/>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Farmakologické</a:t>
            </a:r>
          </a:p>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aktivity</a:t>
            </a:r>
            <a:endParaRPr lang="en-US" sz="1400" b="1">
              <a:effectLst>
                <a:outerShdw blurRad="38100" dist="38100" dir="2700000" algn="tl">
                  <a:srgbClr val="C0C0C0"/>
                </a:outerShdw>
              </a:effectLst>
              <a:latin typeface="Calibri" pitchFamily="34" charset="0"/>
            </a:endParaRPr>
          </a:p>
        </p:txBody>
      </p:sp>
      <p:sp>
        <p:nvSpPr>
          <p:cNvPr id="271387" name="Rectangle 27">
            <a:extLst>
              <a:ext uri="{FF2B5EF4-FFF2-40B4-BE49-F238E27FC236}">
                <a16:creationId xmlns:a16="http://schemas.microsoft.com/office/drawing/2014/main" id="{A26383CD-98B9-4BFE-99EF-DC332FA8F661}"/>
              </a:ext>
            </a:extLst>
          </p:cNvPr>
          <p:cNvSpPr>
            <a:spLocks noChangeArrowheads="1"/>
          </p:cNvSpPr>
          <p:nvPr/>
        </p:nvSpPr>
        <p:spPr bwMode="auto">
          <a:xfrm>
            <a:off x="4343401" y="3276600"/>
            <a:ext cx="855663" cy="236668"/>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Proteiny</a:t>
            </a:r>
            <a:endParaRPr lang="en-US" sz="1400" b="1">
              <a:effectLst>
                <a:outerShdw blurRad="38100" dist="38100" dir="2700000" algn="tl">
                  <a:srgbClr val="C0C0C0"/>
                </a:outerShdw>
              </a:effectLst>
              <a:latin typeface="Calibri" pitchFamily="34" charset="0"/>
            </a:endParaRPr>
          </a:p>
        </p:txBody>
      </p:sp>
      <p:sp>
        <p:nvSpPr>
          <p:cNvPr id="271388" name="Rectangle 28">
            <a:extLst>
              <a:ext uri="{FF2B5EF4-FFF2-40B4-BE49-F238E27FC236}">
                <a16:creationId xmlns:a16="http://schemas.microsoft.com/office/drawing/2014/main" id="{B9E1831E-5000-4213-9194-71B2FC998F44}"/>
              </a:ext>
            </a:extLst>
          </p:cNvPr>
          <p:cNvSpPr>
            <a:spLocks noChangeArrowheads="1"/>
          </p:cNvSpPr>
          <p:nvPr/>
        </p:nvSpPr>
        <p:spPr bwMode="auto">
          <a:xfrm>
            <a:off x="3657601" y="4119563"/>
            <a:ext cx="1069975" cy="365934"/>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Úloha v organismu</a:t>
            </a:r>
            <a:endParaRPr lang="en-US" sz="1400" b="1">
              <a:effectLst>
                <a:outerShdw blurRad="38100" dist="38100" dir="2700000" algn="tl">
                  <a:srgbClr val="C0C0C0"/>
                </a:outerShdw>
              </a:effectLst>
              <a:latin typeface="Calibri" pitchFamily="34" charset="0"/>
            </a:endParaRPr>
          </a:p>
        </p:txBody>
      </p:sp>
      <p:sp>
        <p:nvSpPr>
          <p:cNvPr id="271389" name="Rectangle 29">
            <a:extLst>
              <a:ext uri="{FF2B5EF4-FFF2-40B4-BE49-F238E27FC236}">
                <a16:creationId xmlns:a16="http://schemas.microsoft.com/office/drawing/2014/main" id="{08A7C977-0EB6-44C5-A745-4D0F878ABB60}"/>
              </a:ext>
            </a:extLst>
          </p:cNvPr>
          <p:cNvSpPr>
            <a:spLocks noChangeArrowheads="1"/>
          </p:cNvSpPr>
          <p:nvPr/>
        </p:nvSpPr>
        <p:spPr bwMode="auto">
          <a:xfrm>
            <a:off x="3733800" y="2519363"/>
            <a:ext cx="984250" cy="473656"/>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Variace </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v genomu</a:t>
            </a:r>
            <a:endParaRPr lang="en-US" sz="1400" b="1">
              <a:effectLst>
                <a:outerShdw blurRad="38100" dist="38100" dir="2700000" algn="tl">
                  <a:srgbClr val="C0C0C0"/>
                </a:outerShdw>
              </a:effectLst>
              <a:latin typeface="Calibri" pitchFamily="34" charset="0"/>
            </a:endParaRPr>
          </a:p>
        </p:txBody>
      </p:sp>
      <p:sp>
        <p:nvSpPr>
          <p:cNvPr id="271390" name="Rectangle 30">
            <a:extLst>
              <a:ext uri="{FF2B5EF4-FFF2-40B4-BE49-F238E27FC236}">
                <a16:creationId xmlns:a16="http://schemas.microsoft.com/office/drawing/2014/main" id="{8187BBE8-20E5-419E-9148-1F1BAE8A9972}"/>
              </a:ext>
            </a:extLst>
          </p:cNvPr>
          <p:cNvSpPr>
            <a:spLocks noChangeArrowheads="1"/>
          </p:cNvSpPr>
          <p:nvPr/>
        </p:nvSpPr>
        <p:spPr bwMode="auto">
          <a:xfrm>
            <a:off x="5232401" y="4440238"/>
            <a:ext cx="1091389" cy="473656"/>
          </a:xfrm>
          <a:prstGeom prst="rect">
            <a:avLst/>
          </a:prstGeom>
          <a:noFill/>
          <a:ln w="9525">
            <a:noFill/>
            <a:miter lim="800000"/>
            <a:headEnd/>
            <a:tailEnd/>
          </a:ln>
          <a:effectLst/>
        </p:spPr>
        <p:txBody>
          <a:bodyPr wrap="none">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Molekulární</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odlišnosti</a:t>
            </a:r>
            <a:endParaRPr lang="en-US" sz="1400" b="1">
              <a:effectLst>
                <a:outerShdw blurRad="38100" dist="38100" dir="2700000" algn="tl">
                  <a:srgbClr val="C0C0C0"/>
                </a:outerShdw>
              </a:effectLst>
              <a:latin typeface="Calibri" pitchFamily="34" charset="0"/>
            </a:endParaRPr>
          </a:p>
        </p:txBody>
      </p:sp>
      <p:sp>
        <p:nvSpPr>
          <p:cNvPr id="271391" name="Rectangle 31">
            <a:extLst>
              <a:ext uri="{FF2B5EF4-FFF2-40B4-BE49-F238E27FC236}">
                <a16:creationId xmlns:a16="http://schemas.microsoft.com/office/drawing/2014/main" id="{E9BF9DE2-3D9D-4F51-A50F-85B847365D3A}"/>
              </a:ext>
            </a:extLst>
          </p:cNvPr>
          <p:cNvSpPr>
            <a:spLocks noChangeArrowheads="1"/>
          </p:cNvSpPr>
          <p:nvPr/>
        </p:nvSpPr>
        <p:spPr bwMode="auto">
          <a:xfrm>
            <a:off x="6959601" y="4079875"/>
            <a:ext cx="1555875" cy="236668"/>
          </a:xfrm>
          <a:prstGeom prst="rect">
            <a:avLst/>
          </a:prstGeom>
          <a:noFill/>
          <a:ln w="9525">
            <a:noFill/>
            <a:miter lim="800000"/>
            <a:headEnd/>
            <a:tailEnd/>
          </a:ln>
          <a:effectLst/>
        </p:spPr>
        <p:txBody>
          <a:bodyPr wrap="none">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Léčebné protokoly</a:t>
            </a:r>
            <a:endParaRPr lang="en-US" sz="1400" b="1">
              <a:effectLst>
                <a:outerShdw blurRad="38100" dist="38100" dir="2700000" algn="tl">
                  <a:srgbClr val="C0C0C0"/>
                </a:outerShdw>
              </a:effectLst>
              <a:latin typeface="Calibri" pitchFamily="34" charset="0"/>
            </a:endParaRPr>
          </a:p>
        </p:txBody>
      </p:sp>
      <p:sp>
        <p:nvSpPr>
          <p:cNvPr id="271392" name="Rectangle 32">
            <a:extLst>
              <a:ext uri="{FF2B5EF4-FFF2-40B4-BE49-F238E27FC236}">
                <a16:creationId xmlns:a16="http://schemas.microsoft.com/office/drawing/2014/main" id="{EAEE0531-E648-4642-BD53-202E2C98AF4A}"/>
              </a:ext>
            </a:extLst>
          </p:cNvPr>
          <p:cNvSpPr>
            <a:spLocks noChangeArrowheads="1"/>
          </p:cNvSpPr>
          <p:nvPr/>
        </p:nvSpPr>
        <p:spPr bwMode="auto">
          <a:xfrm>
            <a:off x="5303839" y="2636838"/>
            <a:ext cx="1368425" cy="365934"/>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Pozorovatelné fenotypy</a:t>
            </a:r>
            <a:endParaRPr lang="en-US" sz="1400" b="1">
              <a:effectLst>
                <a:outerShdw blurRad="38100" dist="38100" dir="2700000" algn="tl">
                  <a:srgbClr val="C0C0C0"/>
                </a:outerShdw>
              </a:effectLst>
              <a:latin typeface="Calibri" pitchFamily="34" charset="0"/>
            </a:endParaRPr>
          </a:p>
        </p:txBody>
      </p:sp>
      <p:sp>
        <p:nvSpPr>
          <p:cNvPr id="271393" name="Rectangle 33">
            <a:extLst>
              <a:ext uri="{FF2B5EF4-FFF2-40B4-BE49-F238E27FC236}">
                <a16:creationId xmlns:a16="http://schemas.microsoft.com/office/drawing/2014/main" id="{6D96BCF1-3E8B-4850-A3E9-E5EDDF7857CA}"/>
              </a:ext>
            </a:extLst>
          </p:cNvPr>
          <p:cNvSpPr>
            <a:spLocks noChangeArrowheads="1"/>
          </p:cNvSpPr>
          <p:nvPr/>
        </p:nvSpPr>
        <p:spPr bwMode="auto">
          <a:xfrm>
            <a:off x="7239001" y="3200401"/>
            <a:ext cx="1089025" cy="440185"/>
          </a:xfrm>
          <a:prstGeom prst="rect">
            <a:avLst/>
          </a:prstGeom>
          <a:noFill/>
          <a:ln w="9525">
            <a:noFill/>
            <a:miter lim="800000"/>
            <a:headEnd/>
            <a:tailEnd/>
          </a:ln>
          <a:effectLst/>
        </p:spPr>
        <p:txBody>
          <a:bodyPr>
            <a:spAutoFit/>
          </a:bodyPr>
          <a:lstStyle/>
          <a:p>
            <a:pPr eaLnBrk="0" hangingPunct="0">
              <a:lnSpc>
                <a:spcPct val="80000"/>
              </a:lnSpc>
              <a:spcBef>
                <a:spcPct val="50000"/>
              </a:spcBef>
              <a:defRPr/>
            </a:pPr>
            <a:r>
              <a:rPr lang="cs-CZ" sz="1400" b="1">
                <a:effectLst>
                  <a:outerShdw blurRad="38100" dist="38100" dir="2700000" algn="tl">
                    <a:srgbClr val="C0C0C0"/>
                  </a:outerShdw>
                </a:effectLst>
                <a:latin typeface="Calibri" pitchFamily="34" charset="0"/>
              </a:rPr>
              <a:t>Genetický „make-up</a:t>
            </a:r>
            <a:r>
              <a:rPr lang="cs-CZ" sz="1400" b="1">
                <a:effectLst>
                  <a:outerShdw blurRad="38100" dist="38100" dir="2700000" algn="tl">
                    <a:srgbClr val="C0C0C0"/>
                  </a:outerShdw>
                </a:effectLst>
                <a:latin typeface="Times New Roman" pitchFamily="18" charset="0"/>
              </a:rPr>
              <a:t>“</a:t>
            </a:r>
            <a:endParaRPr lang="en-US" sz="1400" b="1">
              <a:effectLst>
                <a:outerShdw blurRad="38100" dist="38100" dir="2700000" algn="tl">
                  <a:srgbClr val="C0C0C0"/>
                </a:outerShdw>
              </a:effectLst>
              <a:latin typeface="Times New Roman" pitchFamily="18" charset="0"/>
            </a:endParaRPr>
          </a:p>
        </p:txBody>
      </p:sp>
      <p:sp>
        <p:nvSpPr>
          <p:cNvPr id="271394" name="Rectangle 34">
            <a:extLst>
              <a:ext uri="{FF2B5EF4-FFF2-40B4-BE49-F238E27FC236}">
                <a16:creationId xmlns:a16="http://schemas.microsoft.com/office/drawing/2014/main" id="{79F69115-753B-43F8-B564-6359E38F2F18}"/>
              </a:ext>
            </a:extLst>
          </p:cNvPr>
          <p:cNvSpPr>
            <a:spLocks noChangeArrowheads="1"/>
          </p:cNvSpPr>
          <p:nvPr/>
        </p:nvSpPr>
        <p:spPr bwMode="auto">
          <a:xfrm>
            <a:off x="9280526" y="2611438"/>
            <a:ext cx="1082675" cy="284162"/>
          </a:xfrm>
          <a:prstGeom prst="rect">
            <a:avLst/>
          </a:prstGeom>
          <a:noFill/>
          <a:ln w="9525">
            <a:noFill/>
            <a:miter lim="800000"/>
            <a:headEnd/>
            <a:tailEnd/>
          </a:ln>
          <a:effectLst/>
        </p:spPr>
        <p:txBody>
          <a:bodyPr>
            <a:spAutoFit/>
          </a:bodyPr>
          <a:lstStyle/>
          <a:p>
            <a:pPr eaLnBrk="0" hangingPunct="0">
              <a:lnSpc>
                <a:spcPct val="90000"/>
              </a:lnSpc>
              <a:spcBef>
                <a:spcPct val="50000"/>
              </a:spcBef>
              <a:defRPr/>
            </a:pPr>
            <a:r>
              <a:rPr lang="cs-CZ" sz="1400" b="1">
                <a:effectLst>
                  <a:outerShdw blurRad="38100" dist="38100" dir="2700000" algn="tl">
                    <a:srgbClr val="C0C0C0"/>
                  </a:outerShdw>
                </a:effectLst>
                <a:latin typeface="Calibri" pitchFamily="34" charset="0"/>
              </a:rPr>
              <a:t>Fyziologie</a:t>
            </a:r>
            <a:endParaRPr lang="en-US" sz="1400" b="1">
              <a:effectLst>
                <a:outerShdw blurRad="38100" dist="38100" dir="2700000" algn="tl">
                  <a:srgbClr val="C0C0C0"/>
                </a:outerShdw>
              </a:effectLst>
              <a:latin typeface="Calibri" pitchFamily="34" charset="0"/>
            </a:endParaRPr>
          </a:p>
        </p:txBody>
      </p:sp>
      <p:sp>
        <p:nvSpPr>
          <p:cNvPr id="271395" name="Rectangle 35">
            <a:extLst>
              <a:ext uri="{FF2B5EF4-FFF2-40B4-BE49-F238E27FC236}">
                <a16:creationId xmlns:a16="http://schemas.microsoft.com/office/drawing/2014/main" id="{B1343209-DEF8-4883-B46A-7E8D3B1B17D0}"/>
              </a:ext>
            </a:extLst>
          </p:cNvPr>
          <p:cNvSpPr>
            <a:spLocks noChangeArrowheads="1"/>
          </p:cNvSpPr>
          <p:nvPr/>
        </p:nvSpPr>
        <p:spPr bwMode="auto">
          <a:xfrm>
            <a:off x="8991600" y="4427538"/>
            <a:ext cx="1104726" cy="473656"/>
          </a:xfrm>
          <a:prstGeom prst="rect">
            <a:avLst/>
          </a:prstGeom>
          <a:noFill/>
          <a:ln w="9525">
            <a:noFill/>
            <a:miter lim="800000"/>
            <a:headEnd/>
            <a:tailEnd/>
          </a:ln>
          <a:effectLst/>
        </p:spPr>
        <p:txBody>
          <a:bodyPr wrap="none">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Negenetické</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faktory</a:t>
            </a:r>
            <a:endParaRPr lang="en-US" sz="1400" b="1">
              <a:effectLst>
                <a:outerShdw blurRad="38100" dist="38100" dir="2700000" algn="tl">
                  <a:srgbClr val="C0C0C0"/>
                </a:outerShdw>
              </a:effectLst>
              <a:latin typeface="Calibri" pitchFamily="34" charset="0"/>
            </a:endParaRPr>
          </a:p>
        </p:txBody>
      </p:sp>
      <p:sp>
        <p:nvSpPr>
          <p:cNvPr id="271396" name="Rectangle 36">
            <a:extLst>
              <a:ext uri="{FF2B5EF4-FFF2-40B4-BE49-F238E27FC236}">
                <a16:creationId xmlns:a16="http://schemas.microsoft.com/office/drawing/2014/main" id="{95138D2C-70C2-47C5-A0DD-B4FFD1CC2148}"/>
              </a:ext>
            </a:extLst>
          </p:cNvPr>
          <p:cNvSpPr>
            <a:spLocks noChangeArrowheads="1"/>
          </p:cNvSpPr>
          <p:nvPr/>
        </p:nvSpPr>
        <p:spPr bwMode="auto">
          <a:xfrm>
            <a:off x="7175501" y="1196975"/>
            <a:ext cx="1074781" cy="738664"/>
          </a:xfrm>
          <a:prstGeom prst="rect">
            <a:avLst/>
          </a:prstGeom>
          <a:noFill/>
          <a:ln w="9525">
            <a:noFill/>
            <a:miter lim="800000"/>
            <a:headEnd/>
            <a:tailEnd/>
          </a:ln>
          <a:effectLst/>
        </p:spPr>
        <p:txBody>
          <a:bodyPr wrap="none">
            <a:spAutoFit/>
          </a:bodyPr>
          <a:lstStyle/>
          <a:p>
            <a:pPr eaLnBrk="0" hangingPunct="0">
              <a:defRPr/>
            </a:pPr>
            <a:r>
              <a:rPr lang="cs-CZ" sz="1400" b="1">
                <a:effectLst>
                  <a:outerShdw blurRad="38100" dist="38100" dir="2700000" algn="tl">
                    <a:srgbClr val="C0C0C0"/>
                  </a:outerShdw>
                </a:effectLst>
                <a:latin typeface="Calibri" pitchFamily="34" charset="0"/>
              </a:rPr>
              <a:t>Integrovaná</a:t>
            </a:r>
          </a:p>
          <a:p>
            <a:pPr eaLnBrk="0" hangingPunct="0">
              <a:defRPr/>
            </a:pPr>
            <a:r>
              <a:rPr lang="cs-CZ" sz="1400" b="1">
                <a:effectLst>
                  <a:outerShdw blurRad="38100" dist="38100" dir="2700000" algn="tl">
                    <a:srgbClr val="C0C0C0"/>
                  </a:outerShdw>
                </a:effectLst>
                <a:latin typeface="Calibri" pitchFamily="34" charset="0"/>
              </a:rPr>
              <a:t>funkční</a:t>
            </a:r>
          </a:p>
          <a:p>
            <a:pPr eaLnBrk="0" hangingPunct="0">
              <a:defRPr/>
            </a:pPr>
            <a:r>
              <a:rPr lang="cs-CZ" sz="1400" b="1">
                <a:effectLst>
                  <a:outerShdw blurRad="38100" dist="38100" dir="2700000" algn="tl">
                    <a:srgbClr val="C0C0C0"/>
                  </a:outerShdw>
                </a:effectLst>
                <a:latin typeface="Calibri" pitchFamily="34" charset="0"/>
              </a:rPr>
              <a:t>opatření</a:t>
            </a:r>
            <a:endParaRPr lang="en-US" sz="1400" b="1">
              <a:effectLst>
                <a:outerShdw blurRad="38100" dist="38100" dir="2700000" algn="tl">
                  <a:srgbClr val="C0C0C0"/>
                </a:outerShdw>
              </a:effectLst>
              <a:latin typeface="Calibri" pitchFamily="34" charset="0"/>
            </a:endParaRPr>
          </a:p>
        </p:txBody>
      </p:sp>
      <p:sp>
        <p:nvSpPr>
          <p:cNvPr id="10277" name="Line 37">
            <a:extLst>
              <a:ext uri="{FF2B5EF4-FFF2-40B4-BE49-F238E27FC236}">
                <a16:creationId xmlns:a16="http://schemas.microsoft.com/office/drawing/2014/main" id="{2CEE85F8-0C4A-4712-8D20-6F23197302D8}"/>
              </a:ext>
            </a:extLst>
          </p:cNvPr>
          <p:cNvSpPr>
            <a:spLocks noChangeShapeType="1"/>
          </p:cNvSpPr>
          <p:nvPr/>
        </p:nvSpPr>
        <p:spPr bwMode="auto">
          <a:xfrm>
            <a:off x="6473826" y="2438400"/>
            <a:ext cx="3175"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0278" name="Line 38">
            <a:extLst>
              <a:ext uri="{FF2B5EF4-FFF2-40B4-BE49-F238E27FC236}">
                <a16:creationId xmlns:a16="http://schemas.microsoft.com/office/drawing/2014/main" id="{8DC633D7-EF28-4138-B3B6-86302A8F2B60}"/>
              </a:ext>
            </a:extLst>
          </p:cNvPr>
          <p:cNvSpPr>
            <a:spLocks noChangeAspect="1" noChangeShapeType="1"/>
          </p:cNvSpPr>
          <p:nvPr/>
        </p:nvSpPr>
        <p:spPr bwMode="auto">
          <a:xfrm rot="18501438" flipH="1" flipV="1">
            <a:off x="6917532" y="2497932"/>
            <a:ext cx="1189037" cy="215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cs-CZ"/>
          </a:p>
        </p:txBody>
      </p:sp>
      <p:sp>
        <p:nvSpPr>
          <p:cNvPr id="271399" name="Rectangle 39">
            <a:extLst>
              <a:ext uri="{FF2B5EF4-FFF2-40B4-BE49-F238E27FC236}">
                <a16:creationId xmlns:a16="http://schemas.microsoft.com/office/drawing/2014/main" id="{5BD0EAD7-1BB7-4197-8AAA-3370785E0550}"/>
              </a:ext>
            </a:extLst>
          </p:cNvPr>
          <p:cNvSpPr>
            <a:spLocks noChangeArrowheads="1"/>
          </p:cNvSpPr>
          <p:nvPr/>
        </p:nvSpPr>
        <p:spPr bwMode="auto">
          <a:xfrm>
            <a:off x="7543801" y="2514600"/>
            <a:ext cx="1431925" cy="473656"/>
          </a:xfrm>
          <a:prstGeom prst="rect">
            <a:avLst/>
          </a:prstGeom>
          <a:noFill/>
          <a:ln w="9525">
            <a:noFill/>
            <a:miter lim="800000"/>
            <a:headEnd/>
            <a:tailEnd/>
          </a:ln>
          <a:effectLst/>
        </p:spPr>
        <p:txBody>
          <a:bodyPr>
            <a:spAutoFit/>
          </a:bodyPr>
          <a:lstStyle/>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Pozorovatelné </a:t>
            </a:r>
          </a:p>
          <a:p>
            <a:pPr eaLnBrk="0" hangingPunct="0">
              <a:lnSpc>
                <a:spcPct val="60000"/>
              </a:lnSpc>
              <a:spcBef>
                <a:spcPct val="50000"/>
              </a:spcBef>
              <a:defRPr/>
            </a:pPr>
            <a:r>
              <a:rPr lang="cs-CZ" sz="1400" b="1">
                <a:effectLst>
                  <a:outerShdw blurRad="38100" dist="38100" dir="2700000" algn="tl">
                    <a:srgbClr val="C0C0C0"/>
                  </a:outerShdw>
                </a:effectLst>
                <a:latin typeface="Calibri" pitchFamily="34" charset="0"/>
              </a:rPr>
              <a:t>fenotypy</a:t>
            </a:r>
            <a:endParaRPr lang="en-US" sz="1400" b="1">
              <a:effectLst>
                <a:outerShdw blurRad="38100" dist="38100" dir="2700000" algn="tl">
                  <a:srgbClr val="C0C0C0"/>
                </a:outerShdw>
              </a:effectLst>
              <a:latin typeface="Calibri" pitchFamily="34" charset="0"/>
            </a:endParaRPr>
          </a:p>
        </p:txBody>
      </p:sp>
      <p:sp>
        <p:nvSpPr>
          <p:cNvPr id="10280" name="Text Box 40">
            <a:extLst>
              <a:ext uri="{FF2B5EF4-FFF2-40B4-BE49-F238E27FC236}">
                <a16:creationId xmlns:a16="http://schemas.microsoft.com/office/drawing/2014/main" id="{57A5937E-F736-4F2A-9BE0-0F173D0D31FA}"/>
              </a:ext>
            </a:extLst>
          </p:cNvPr>
          <p:cNvSpPr txBox="1">
            <a:spLocks noChangeArrowheads="1"/>
          </p:cNvSpPr>
          <p:nvPr/>
        </p:nvSpPr>
        <p:spPr bwMode="auto">
          <a:xfrm>
            <a:off x="-1628336" y="134087"/>
            <a:ext cx="868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cs-CZ" altLang="cs-CZ" sz="3200" b="1" dirty="0">
                <a:solidFill>
                  <a:schemeClr val="tx2"/>
                </a:solidFill>
                <a:latin typeface="Calibri" panose="020F0502020204030204" pitchFamily="34" charset="0"/>
              </a:rPr>
              <a:t>Co ovlivňuje jejich hladiny?</a:t>
            </a:r>
            <a:endParaRPr lang="en-US" altLang="cs-CZ" sz="3200" dirty="0">
              <a:solidFill>
                <a:schemeClr val="tx2"/>
              </a:solidFill>
              <a:latin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8850002-AC4C-4837-BDC4-E7C28E157E7B}"/>
              </a:ext>
            </a:extLst>
          </p:cNvPr>
          <p:cNvSpPr>
            <a:spLocks noGrp="1" noChangeArrowheads="1"/>
          </p:cNvSpPr>
          <p:nvPr>
            <p:ph type="title"/>
          </p:nvPr>
        </p:nvSpPr>
        <p:spPr/>
        <p:txBody>
          <a:bodyPr/>
          <a:lstStyle/>
          <a:p>
            <a:pPr fontAlgn="auto">
              <a:spcAft>
                <a:spcPts val="0"/>
              </a:spcAft>
              <a:defRPr/>
            </a:pPr>
            <a:r>
              <a:rPr lang="cs-CZ" altLang="cs-CZ"/>
              <a:t>Proces aterogeneze</a:t>
            </a:r>
          </a:p>
        </p:txBody>
      </p:sp>
      <p:sp>
        <p:nvSpPr>
          <p:cNvPr id="28675" name="Rectangle 3">
            <a:extLst>
              <a:ext uri="{FF2B5EF4-FFF2-40B4-BE49-F238E27FC236}">
                <a16:creationId xmlns:a16="http://schemas.microsoft.com/office/drawing/2014/main" id="{CA2C971A-FB2D-4D5C-BE55-70EE4F303FD1}"/>
              </a:ext>
            </a:extLst>
          </p:cNvPr>
          <p:cNvSpPr>
            <a:spLocks noGrp="1" noChangeArrowheads="1"/>
          </p:cNvSpPr>
          <p:nvPr>
            <p:ph type="body" idx="1"/>
          </p:nvPr>
        </p:nvSpPr>
        <p:spPr/>
        <p:txBody>
          <a:bodyPr/>
          <a:lstStyle/>
          <a:p>
            <a:pPr fontAlgn="auto">
              <a:lnSpc>
                <a:spcPct val="90000"/>
              </a:lnSpc>
              <a:spcAft>
                <a:spcPts val="0"/>
              </a:spcAft>
              <a:defRPr/>
            </a:pPr>
            <a:r>
              <a:rPr lang="en-US" altLang="cs-CZ" sz="2250" dirty="0"/>
              <a:t>A</a:t>
            </a:r>
            <a:r>
              <a:rPr lang="cs-CZ" altLang="cs-CZ" sz="2250" dirty="0"/>
              <a:t>k</a:t>
            </a:r>
            <a:r>
              <a:rPr lang="en-US" altLang="cs-CZ" sz="2250" dirty="0" err="1"/>
              <a:t>tiv</a:t>
            </a:r>
            <a:r>
              <a:rPr lang="cs-CZ" altLang="cs-CZ" sz="2250" dirty="0" err="1"/>
              <a:t>ované</a:t>
            </a:r>
            <a:r>
              <a:rPr lang="en-US" altLang="cs-CZ" sz="2250" dirty="0"/>
              <a:t> ma</a:t>
            </a:r>
            <a:r>
              <a:rPr lang="cs-CZ" altLang="cs-CZ" sz="2250" dirty="0" err="1"/>
              <a:t>krofágy</a:t>
            </a:r>
            <a:r>
              <a:rPr lang="en-US" altLang="cs-CZ" sz="2250" dirty="0"/>
              <a:t> </a:t>
            </a:r>
            <a:r>
              <a:rPr lang="en-US" altLang="cs-CZ" sz="2250" dirty="0" err="1"/>
              <a:t>produ</a:t>
            </a:r>
            <a:r>
              <a:rPr lang="cs-CZ" altLang="cs-CZ" sz="2250" dirty="0"/>
              <a:t>kují</a:t>
            </a:r>
            <a:r>
              <a:rPr lang="en-US" altLang="cs-CZ" sz="2250" dirty="0"/>
              <a:t> </a:t>
            </a:r>
            <a:r>
              <a:rPr lang="en-US" altLang="cs-CZ" sz="2250" dirty="0" err="1"/>
              <a:t>enzym</a:t>
            </a:r>
            <a:r>
              <a:rPr lang="cs-CZ" altLang="cs-CZ" sz="2250" dirty="0"/>
              <a:t>y</a:t>
            </a:r>
            <a:r>
              <a:rPr lang="en-US" altLang="cs-CZ" sz="2250" dirty="0"/>
              <a:t> – </a:t>
            </a:r>
            <a:r>
              <a:rPr lang="en-US" altLang="cs-CZ" sz="2250" dirty="0" err="1"/>
              <a:t>lipoxygenas</a:t>
            </a:r>
            <a:r>
              <a:rPr lang="cs-CZ" altLang="cs-CZ" sz="2250" dirty="0"/>
              <a:t>y</a:t>
            </a:r>
            <a:r>
              <a:rPr lang="en-US" altLang="cs-CZ" sz="2250" dirty="0"/>
              <a:t>, </a:t>
            </a:r>
            <a:r>
              <a:rPr lang="en-US" altLang="cs-CZ" sz="2250" dirty="0" err="1"/>
              <a:t>myeloperoxida</a:t>
            </a:r>
            <a:r>
              <a:rPr lang="cs-CZ" altLang="cs-CZ" sz="2250" dirty="0" err="1"/>
              <a:t>su</a:t>
            </a:r>
            <a:r>
              <a:rPr lang="en-US" altLang="cs-CZ" sz="2250" dirty="0"/>
              <a:t>, NADPH </a:t>
            </a:r>
            <a:r>
              <a:rPr lang="en-US" altLang="cs-CZ" sz="2250" dirty="0" err="1"/>
              <a:t>oxidas</a:t>
            </a:r>
            <a:r>
              <a:rPr lang="cs-CZ" altLang="cs-CZ" sz="2250" dirty="0"/>
              <a:t>u</a:t>
            </a:r>
            <a:r>
              <a:rPr lang="en-US" altLang="cs-CZ" sz="2250" dirty="0"/>
              <a:t>.</a:t>
            </a:r>
          </a:p>
          <a:p>
            <a:pPr fontAlgn="auto">
              <a:lnSpc>
                <a:spcPct val="90000"/>
              </a:lnSpc>
              <a:spcAft>
                <a:spcPts val="0"/>
              </a:spcAft>
              <a:defRPr/>
            </a:pPr>
            <a:r>
              <a:rPr lang="en-US" altLang="cs-CZ" sz="2250" dirty="0"/>
              <a:t>Oxid</a:t>
            </a:r>
            <a:r>
              <a:rPr lang="cs-CZ" altLang="cs-CZ" sz="2250" dirty="0" err="1"/>
              <a:t>ované</a:t>
            </a:r>
            <a:r>
              <a:rPr lang="en-US" altLang="cs-CZ" sz="2250" dirty="0"/>
              <a:t> LDL </a:t>
            </a:r>
            <a:r>
              <a:rPr lang="cs-CZ" altLang="cs-CZ" sz="2250" dirty="0"/>
              <a:t>jsou</a:t>
            </a:r>
            <a:r>
              <a:rPr lang="en-US" altLang="cs-CZ" sz="2250" dirty="0"/>
              <a:t> cytotoxic</a:t>
            </a:r>
            <a:r>
              <a:rPr lang="cs-CZ" altLang="cs-CZ" sz="2250" dirty="0" err="1"/>
              <a:t>ké</a:t>
            </a:r>
            <a:r>
              <a:rPr lang="en-US" altLang="cs-CZ" sz="2250" dirty="0"/>
              <a:t> </a:t>
            </a:r>
            <a:r>
              <a:rPr lang="cs-CZ" altLang="cs-CZ" sz="2250" dirty="0"/>
              <a:t>pro</a:t>
            </a:r>
            <a:r>
              <a:rPr lang="en-US" altLang="cs-CZ" sz="2250" dirty="0"/>
              <a:t> </a:t>
            </a:r>
            <a:r>
              <a:rPr lang="en-US" altLang="cs-CZ" sz="2250" dirty="0" err="1"/>
              <a:t>endot</a:t>
            </a:r>
            <a:r>
              <a:rPr lang="cs-CZ" altLang="cs-CZ" sz="2250" dirty="0" err="1"/>
              <a:t>eliální</a:t>
            </a:r>
            <a:r>
              <a:rPr lang="en-US" altLang="cs-CZ" sz="2250" dirty="0"/>
              <a:t> </a:t>
            </a:r>
            <a:r>
              <a:rPr lang="cs-CZ" altLang="cs-CZ" sz="2250" dirty="0"/>
              <a:t>buňky</a:t>
            </a:r>
            <a:r>
              <a:rPr lang="en-US" altLang="cs-CZ" sz="2250" dirty="0"/>
              <a:t>, mitogen</a:t>
            </a:r>
            <a:r>
              <a:rPr lang="cs-CZ" altLang="cs-CZ" sz="2250" dirty="0"/>
              <a:t>ní</a:t>
            </a:r>
            <a:r>
              <a:rPr lang="en-US" altLang="cs-CZ" sz="2250" dirty="0"/>
              <a:t> </a:t>
            </a:r>
            <a:r>
              <a:rPr lang="cs-CZ" altLang="cs-CZ" sz="2250" dirty="0"/>
              <a:t>pro</a:t>
            </a:r>
            <a:r>
              <a:rPr lang="en-US" altLang="cs-CZ" sz="2250" dirty="0"/>
              <a:t> </a:t>
            </a:r>
            <a:r>
              <a:rPr lang="cs-CZ" altLang="cs-CZ" sz="2250" dirty="0"/>
              <a:t>makrofágy</a:t>
            </a:r>
            <a:r>
              <a:rPr lang="en-US" altLang="cs-CZ" sz="2250" dirty="0"/>
              <a:t>.</a:t>
            </a:r>
          </a:p>
          <a:p>
            <a:pPr fontAlgn="auto">
              <a:lnSpc>
                <a:spcPct val="90000"/>
              </a:lnSpc>
              <a:spcAft>
                <a:spcPts val="0"/>
              </a:spcAft>
              <a:defRPr/>
            </a:pPr>
            <a:r>
              <a:rPr lang="en-US" altLang="cs-CZ" sz="2250" dirty="0"/>
              <a:t>Oxid</a:t>
            </a:r>
            <a:r>
              <a:rPr lang="cs-CZ" altLang="cs-CZ" sz="2250" dirty="0" err="1"/>
              <a:t>ovaný</a:t>
            </a:r>
            <a:r>
              <a:rPr lang="en-US" altLang="cs-CZ" sz="2250" dirty="0"/>
              <a:t> LDL apolipoprotein apoB100 </a:t>
            </a:r>
            <a:r>
              <a:rPr lang="cs-CZ" altLang="cs-CZ" sz="2250" dirty="0"/>
              <a:t>se váže</a:t>
            </a:r>
            <a:r>
              <a:rPr lang="en-US" altLang="cs-CZ" sz="2250" dirty="0"/>
              <a:t> </a:t>
            </a:r>
            <a:r>
              <a:rPr lang="cs-CZ" altLang="cs-CZ" sz="2250" dirty="0"/>
              <a:t>na</a:t>
            </a:r>
            <a:r>
              <a:rPr lang="en-US" altLang="cs-CZ" sz="2250" dirty="0"/>
              <a:t> scavenger receptor.</a:t>
            </a:r>
          </a:p>
          <a:p>
            <a:pPr fontAlgn="auto">
              <a:lnSpc>
                <a:spcPct val="90000"/>
              </a:lnSpc>
              <a:spcAft>
                <a:spcPts val="0"/>
              </a:spcAft>
              <a:defRPr/>
            </a:pPr>
            <a:r>
              <a:rPr lang="en-US" altLang="cs-CZ" sz="2250" dirty="0"/>
              <a:t>Scavenger receptor</a:t>
            </a:r>
            <a:r>
              <a:rPr lang="cs-CZ" altLang="cs-CZ" sz="2250" dirty="0"/>
              <a:t>y</a:t>
            </a:r>
            <a:r>
              <a:rPr lang="en-US" altLang="cs-CZ" sz="2250" dirty="0"/>
              <a:t> </a:t>
            </a:r>
            <a:r>
              <a:rPr lang="cs-CZ" altLang="cs-CZ" sz="2250" dirty="0"/>
              <a:t>nejsou regulovány množstvím </a:t>
            </a:r>
            <a:r>
              <a:rPr lang="en-US" altLang="cs-CZ" sz="2250" dirty="0"/>
              <a:t> </a:t>
            </a:r>
            <a:r>
              <a:rPr lang="cs-CZ" altLang="cs-CZ" sz="2250" dirty="0"/>
              <a:t>intracelulárního cholesterolu</a:t>
            </a:r>
            <a:r>
              <a:rPr lang="en-US" altLang="cs-CZ" sz="2250" dirty="0"/>
              <a:t>. </a:t>
            </a:r>
          </a:p>
          <a:p>
            <a:pPr fontAlgn="auto">
              <a:lnSpc>
                <a:spcPct val="90000"/>
              </a:lnSpc>
              <a:spcAft>
                <a:spcPts val="0"/>
              </a:spcAft>
              <a:defRPr/>
            </a:pPr>
            <a:r>
              <a:rPr lang="en-US" altLang="cs-CZ" sz="2250" dirty="0"/>
              <a:t>Ma</a:t>
            </a:r>
            <a:r>
              <a:rPr lang="cs-CZ" altLang="cs-CZ" sz="2250" dirty="0" err="1"/>
              <a:t>krofágy</a:t>
            </a:r>
            <a:r>
              <a:rPr lang="cs-CZ" altLang="cs-CZ" sz="2250" dirty="0"/>
              <a:t> pohlcují </a:t>
            </a:r>
            <a:r>
              <a:rPr lang="en-US" altLang="cs-CZ" sz="2250" dirty="0" err="1"/>
              <a:t>oxid</a:t>
            </a:r>
            <a:r>
              <a:rPr lang="cs-CZ" altLang="cs-CZ" sz="2250" dirty="0" err="1"/>
              <a:t>ované</a:t>
            </a:r>
            <a:r>
              <a:rPr lang="en-US" altLang="cs-CZ" sz="2250" dirty="0"/>
              <a:t> LDL, </a:t>
            </a:r>
            <a:r>
              <a:rPr lang="cs-CZ" altLang="cs-CZ" sz="2250" dirty="0"/>
              <a:t>uvnitř jsou lipidy přesyceny</a:t>
            </a:r>
            <a:r>
              <a:rPr lang="en-US" altLang="cs-CZ" sz="225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reeform 2">
            <a:extLst>
              <a:ext uri="{FF2B5EF4-FFF2-40B4-BE49-F238E27FC236}">
                <a16:creationId xmlns:a16="http://schemas.microsoft.com/office/drawing/2014/main" id="{64DFCAE4-32F0-4C9F-BC37-9801B0A32280}"/>
              </a:ext>
            </a:extLst>
          </p:cNvPr>
          <p:cNvSpPr>
            <a:spLocks/>
          </p:cNvSpPr>
          <p:nvPr/>
        </p:nvSpPr>
        <p:spPr bwMode="auto">
          <a:xfrm>
            <a:off x="7600653" y="2586633"/>
            <a:ext cx="1431727" cy="1214438"/>
          </a:xfrm>
          <a:custGeom>
            <a:avLst/>
            <a:gdLst>
              <a:gd name="T0" fmla="*/ 851516 w 1320"/>
              <a:gd name="T1" fmla="*/ 1205718 h 1040"/>
              <a:gd name="T2" fmla="*/ 1406852 w 1320"/>
              <a:gd name="T3" fmla="*/ 906780 h 1040"/>
              <a:gd name="T4" fmla="*/ 1517919 w 1320"/>
              <a:gd name="T5" fmla="*/ 488266 h 1040"/>
              <a:gd name="T6" fmla="*/ 1351318 w 1320"/>
              <a:gd name="T7" fmla="*/ 129540 h 1040"/>
              <a:gd name="T8" fmla="*/ 795982 w 1320"/>
              <a:gd name="T9" fmla="*/ 9965 h 1040"/>
              <a:gd name="T10" fmla="*/ 296179 w 1320"/>
              <a:gd name="T11" fmla="*/ 189328 h 1040"/>
              <a:gd name="T12" fmla="*/ 18511 w 1320"/>
              <a:gd name="T13" fmla="*/ 727417 h 1040"/>
              <a:gd name="T14" fmla="*/ 185112 w 1320"/>
              <a:gd name="T15" fmla="*/ 1205718 h 1040"/>
              <a:gd name="T16" fmla="*/ 629381 w 1320"/>
              <a:gd name="T17" fmla="*/ 1265506 h 1040"/>
              <a:gd name="T18" fmla="*/ 851516 w 1320"/>
              <a:gd name="T19" fmla="*/ 1205718 h 1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1040">
                <a:moveTo>
                  <a:pt x="736" y="968"/>
                </a:moveTo>
                <a:cubicBezTo>
                  <a:pt x="848" y="920"/>
                  <a:pt x="1120" y="824"/>
                  <a:pt x="1216" y="728"/>
                </a:cubicBezTo>
                <a:cubicBezTo>
                  <a:pt x="1312" y="632"/>
                  <a:pt x="1320" y="496"/>
                  <a:pt x="1312" y="392"/>
                </a:cubicBezTo>
                <a:cubicBezTo>
                  <a:pt x="1304" y="288"/>
                  <a:pt x="1272" y="168"/>
                  <a:pt x="1168" y="104"/>
                </a:cubicBezTo>
                <a:cubicBezTo>
                  <a:pt x="1064" y="40"/>
                  <a:pt x="840" y="0"/>
                  <a:pt x="688" y="8"/>
                </a:cubicBezTo>
                <a:cubicBezTo>
                  <a:pt x="536" y="16"/>
                  <a:pt x="368" y="56"/>
                  <a:pt x="256" y="152"/>
                </a:cubicBezTo>
                <a:cubicBezTo>
                  <a:pt x="144" y="248"/>
                  <a:pt x="32" y="448"/>
                  <a:pt x="16" y="584"/>
                </a:cubicBezTo>
                <a:cubicBezTo>
                  <a:pt x="0" y="720"/>
                  <a:pt x="72" y="896"/>
                  <a:pt x="160" y="968"/>
                </a:cubicBezTo>
                <a:cubicBezTo>
                  <a:pt x="248" y="1040"/>
                  <a:pt x="440" y="1016"/>
                  <a:pt x="544" y="1016"/>
                </a:cubicBezTo>
                <a:cubicBezTo>
                  <a:pt x="648" y="1016"/>
                  <a:pt x="624" y="1016"/>
                  <a:pt x="736"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07" name="Freeform 3">
            <a:extLst>
              <a:ext uri="{FF2B5EF4-FFF2-40B4-BE49-F238E27FC236}">
                <a16:creationId xmlns:a16="http://schemas.microsoft.com/office/drawing/2014/main" id="{C4F97BB6-F477-4F69-B744-45F0BE49FEAB}"/>
              </a:ext>
            </a:extLst>
          </p:cNvPr>
          <p:cNvSpPr>
            <a:spLocks/>
          </p:cNvSpPr>
          <p:nvPr/>
        </p:nvSpPr>
        <p:spPr bwMode="auto">
          <a:xfrm>
            <a:off x="8701981" y="1690688"/>
            <a:ext cx="1180207" cy="1409403"/>
          </a:xfrm>
          <a:custGeom>
            <a:avLst/>
            <a:gdLst>
              <a:gd name="T0" fmla="*/ 64796 w 1088"/>
              <a:gd name="T1" fmla="*/ 786528 h 1208"/>
              <a:gd name="T2" fmla="*/ 286952 w 1088"/>
              <a:gd name="T3" fmla="*/ 1085209 h 1208"/>
              <a:gd name="T4" fmla="*/ 675726 w 1088"/>
              <a:gd name="T5" fmla="*/ 1443627 h 1208"/>
              <a:gd name="T6" fmla="*/ 1008961 w 1088"/>
              <a:gd name="T7" fmla="*/ 1443627 h 1208"/>
              <a:gd name="T8" fmla="*/ 1231117 w 1088"/>
              <a:gd name="T9" fmla="*/ 1144945 h 1208"/>
              <a:gd name="T10" fmla="*/ 1175578 w 1088"/>
              <a:gd name="T11" fmla="*/ 487846 h 1208"/>
              <a:gd name="T12" fmla="*/ 842344 w 1088"/>
              <a:gd name="T13" fmla="*/ 129429 h 1208"/>
              <a:gd name="T14" fmla="*/ 398030 w 1088"/>
              <a:gd name="T15" fmla="*/ 9956 h 1208"/>
              <a:gd name="T16" fmla="*/ 64796 w 1088"/>
              <a:gd name="T17" fmla="*/ 189165 h 1208"/>
              <a:gd name="T18" fmla="*/ 9257 w 1088"/>
              <a:gd name="T19" fmla="*/ 487846 h 1208"/>
              <a:gd name="T20" fmla="*/ 64796 w 1088"/>
              <a:gd name="T21" fmla="*/ 786528 h 1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8" h="1208">
                <a:moveTo>
                  <a:pt x="56" y="632"/>
                </a:moveTo>
                <a:cubicBezTo>
                  <a:pt x="96" y="712"/>
                  <a:pt x="160" y="784"/>
                  <a:pt x="248" y="872"/>
                </a:cubicBezTo>
                <a:cubicBezTo>
                  <a:pt x="336" y="960"/>
                  <a:pt x="480" y="1112"/>
                  <a:pt x="584" y="1160"/>
                </a:cubicBezTo>
                <a:cubicBezTo>
                  <a:pt x="688" y="1208"/>
                  <a:pt x="792" y="1200"/>
                  <a:pt x="872" y="1160"/>
                </a:cubicBezTo>
                <a:cubicBezTo>
                  <a:pt x="952" y="1120"/>
                  <a:pt x="1040" y="1048"/>
                  <a:pt x="1064" y="920"/>
                </a:cubicBezTo>
                <a:cubicBezTo>
                  <a:pt x="1088" y="792"/>
                  <a:pt x="1072" y="528"/>
                  <a:pt x="1016" y="392"/>
                </a:cubicBezTo>
                <a:cubicBezTo>
                  <a:pt x="960" y="256"/>
                  <a:pt x="840" y="168"/>
                  <a:pt x="728" y="104"/>
                </a:cubicBezTo>
                <a:cubicBezTo>
                  <a:pt x="616" y="40"/>
                  <a:pt x="456" y="0"/>
                  <a:pt x="344" y="8"/>
                </a:cubicBezTo>
                <a:cubicBezTo>
                  <a:pt x="232" y="16"/>
                  <a:pt x="112" y="88"/>
                  <a:pt x="56" y="152"/>
                </a:cubicBezTo>
                <a:cubicBezTo>
                  <a:pt x="0" y="216"/>
                  <a:pt x="8" y="312"/>
                  <a:pt x="8" y="392"/>
                </a:cubicBezTo>
                <a:cubicBezTo>
                  <a:pt x="8" y="472"/>
                  <a:pt x="16" y="552"/>
                  <a:pt x="56" y="632"/>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08" name="Freeform 4">
            <a:extLst>
              <a:ext uri="{FF2B5EF4-FFF2-40B4-BE49-F238E27FC236}">
                <a16:creationId xmlns:a16="http://schemas.microsoft.com/office/drawing/2014/main" id="{FE66FB1A-F443-483B-9853-3ECC186BAE8B}"/>
              </a:ext>
            </a:extLst>
          </p:cNvPr>
          <p:cNvSpPr>
            <a:spLocks/>
          </p:cNvSpPr>
          <p:nvPr/>
        </p:nvSpPr>
        <p:spPr bwMode="auto">
          <a:xfrm>
            <a:off x="7618513" y="1448098"/>
            <a:ext cx="1067097" cy="1147464"/>
          </a:xfrm>
          <a:custGeom>
            <a:avLst/>
            <a:gdLst>
              <a:gd name="T0" fmla="*/ 471952 w 984"/>
              <a:gd name="T1" fmla="*/ 1204060 h 984"/>
              <a:gd name="T2" fmla="*/ 83286 w 984"/>
              <a:gd name="T3" fmla="*/ 1024944 h 984"/>
              <a:gd name="T4" fmla="*/ 27762 w 984"/>
              <a:gd name="T5" fmla="*/ 607006 h 984"/>
              <a:gd name="T6" fmla="*/ 249857 w 984"/>
              <a:gd name="T7" fmla="*/ 189067 h 984"/>
              <a:gd name="T8" fmla="*/ 749571 w 984"/>
              <a:gd name="T9" fmla="*/ 9951 h 984"/>
              <a:gd name="T10" fmla="*/ 1082713 w 984"/>
              <a:gd name="T11" fmla="*/ 248773 h 984"/>
              <a:gd name="T12" fmla="*/ 1082713 w 984"/>
              <a:gd name="T13" fmla="*/ 487595 h 984"/>
              <a:gd name="T14" fmla="*/ 1082713 w 984"/>
              <a:gd name="T15" fmla="*/ 965238 h 984"/>
              <a:gd name="T16" fmla="*/ 805094 w 984"/>
              <a:gd name="T17" fmla="*/ 1144355 h 984"/>
              <a:gd name="T18" fmla="*/ 471952 w 984"/>
              <a:gd name="T19" fmla="*/ 1204060 h 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4" h="984">
                <a:moveTo>
                  <a:pt x="408" y="968"/>
                </a:moveTo>
                <a:cubicBezTo>
                  <a:pt x="304" y="952"/>
                  <a:pt x="136" y="904"/>
                  <a:pt x="72" y="824"/>
                </a:cubicBezTo>
                <a:cubicBezTo>
                  <a:pt x="8" y="744"/>
                  <a:pt x="0" y="600"/>
                  <a:pt x="24" y="488"/>
                </a:cubicBezTo>
                <a:cubicBezTo>
                  <a:pt x="48" y="376"/>
                  <a:pt x="112" y="232"/>
                  <a:pt x="216" y="152"/>
                </a:cubicBezTo>
                <a:cubicBezTo>
                  <a:pt x="320" y="72"/>
                  <a:pt x="528" y="0"/>
                  <a:pt x="648" y="8"/>
                </a:cubicBezTo>
                <a:cubicBezTo>
                  <a:pt x="768" y="16"/>
                  <a:pt x="888" y="136"/>
                  <a:pt x="936" y="200"/>
                </a:cubicBezTo>
                <a:cubicBezTo>
                  <a:pt x="984" y="264"/>
                  <a:pt x="936" y="296"/>
                  <a:pt x="936" y="392"/>
                </a:cubicBezTo>
                <a:cubicBezTo>
                  <a:pt x="936" y="488"/>
                  <a:pt x="976" y="688"/>
                  <a:pt x="936" y="776"/>
                </a:cubicBezTo>
                <a:cubicBezTo>
                  <a:pt x="896" y="864"/>
                  <a:pt x="776" y="888"/>
                  <a:pt x="696" y="920"/>
                </a:cubicBezTo>
                <a:cubicBezTo>
                  <a:pt x="616" y="952"/>
                  <a:pt x="512" y="984"/>
                  <a:pt x="408" y="968"/>
                </a:cubicBezTo>
                <a:close/>
              </a:path>
            </a:pathLst>
          </a:custGeom>
          <a:solidFill>
            <a:srgbClr val="CCFF99"/>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09" name="Freeform 5" descr="75%">
            <a:extLst>
              <a:ext uri="{FF2B5EF4-FFF2-40B4-BE49-F238E27FC236}">
                <a16:creationId xmlns:a16="http://schemas.microsoft.com/office/drawing/2014/main" id="{016DE5A4-1942-4814-B7B9-A9D8B75A9C0A}"/>
              </a:ext>
            </a:extLst>
          </p:cNvPr>
          <p:cNvSpPr>
            <a:spLocks/>
          </p:cNvSpPr>
          <p:nvPr/>
        </p:nvSpPr>
        <p:spPr bwMode="auto">
          <a:xfrm>
            <a:off x="8242102" y="2680395"/>
            <a:ext cx="468809" cy="306586"/>
          </a:xfrm>
          <a:custGeom>
            <a:avLst/>
            <a:gdLst>
              <a:gd name="T0" fmla="*/ 327314 w 440"/>
              <a:gd name="T1" fmla="*/ 23359 h 336"/>
              <a:gd name="T2" fmla="*/ 109105 w 440"/>
              <a:gd name="T3" fmla="*/ 23359 h 336"/>
              <a:gd name="T4" fmla="*/ 0 w 440"/>
              <a:gd name="T5" fmla="*/ 163513 h 336"/>
              <a:gd name="T6" fmla="*/ 109105 w 440"/>
              <a:gd name="T7" fmla="*/ 303666 h 336"/>
              <a:gd name="T8" fmla="*/ 381866 w 440"/>
              <a:gd name="T9" fmla="*/ 303666 h 336"/>
              <a:gd name="T10" fmla="*/ 490971 w 440"/>
              <a:gd name="T11" fmla="*/ 163513 h 336"/>
              <a:gd name="T12" fmla="*/ 436419 w 440"/>
              <a:gd name="T13" fmla="*/ 23359 h 336"/>
              <a:gd name="T14" fmla="*/ 327314 w 440"/>
              <a:gd name="T15" fmla="*/ 23359 h 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 h="336">
                <a:moveTo>
                  <a:pt x="288" y="24"/>
                </a:moveTo>
                <a:cubicBezTo>
                  <a:pt x="240" y="24"/>
                  <a:pt x="144" y="0"/>
                  <a:pt x="96" y="24"/>
                </a:cubicBezTo>
                <a:cubicBezTo>
                  <a:pt x="48" y="48"/>
                  <a:pt x="0" y="120"/>
                  <a:pt x="0" y="168"/>
                </a:cubicBezTo>
                <a:cubicBezTo>
                  <a:pt x="0" y="216"/>
                  <a:pt x="40" y="288"/>
                  <a:pt x="96" y="312"/>
                </a:cubicBezTo>
                <a:cubicBezTo>
                  <a:pt x="152" y="336"/>
                  <a:pt x="280" y="336"/>
                  <a:pt x="336" y="312"/>
                </a:cubicBezTo>
                <a:cubicBezTo>
                  <a:pt x="392" y="288"/>
                  <a:pt x="424" y="216"/>
                  <a:pt x="432" y="168"/>
                </a:cubicBezTo>
                <a:cubicBezTo>
                  <a:pt x="440" y="120"/>
                  <a:pt x="408" y="48"/>
                  <a:pt x="384" y="24"/>
                </a:cubicBezTo>
                <a:cubicBezTo>
                  <a:pt x="360" y="0"/>
                  <a:pt x="336" y="24"/>
                  <a:pt x="288" y="24"/>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0" name="Freeform 6" descr="75%">
            <a:extLst>
              <a:ext uri="{FF2B5EF4-FFF2-40B4-BE49-F238E27FC236}">
                <a16:creationId xmlns:a16="http://schemas.microsoft.com/office/drawing/2014/main" id="{FF647D44-4ED1-49FE-A399-E7FC5FB327E0}"/>
              </a:ext>
            </a:extLst>
          </p:cNvPr>
          <p:cNvSpPr>
            <a:spLocks/>
          </p:cNvSpPr>
          <p:nvPr/>
        </p:nvSpPr>
        <p:spPr bwMode="auto">
          <a:xfrm>
            <a:off x="8806161" y="2193726"/>
            <a:ext cx="269378" cy="458391"/>
          </a:xfrm>
          <a:custGeom>
            <a:avLst/>
            <a:gdLst>
              <a:gd name="T0" fmla="*/ 147551 w 296"/>
              <a:gd name="T1" fmla="*/ 443677 h 432"/>
              <a:gd name="T2" fmla="*/ 7766 w 296"/>
              <a:gd name="T3" fmla="*/ 172038 h 432"/>
              <a:gd name="T4" fmla="*/ 100956 w 296"/>
              <a:gd name="T5" fmla="*/ 9055 h 432"/>
              <a:gd name="T6" fmla="*/ 240742 w 296"/>
              <a:gd name="T7" fmla="*/ 117710 h 432"/>
              <a:gd name="T8" fmla="*/ 287337 w 296"/>
              <a:gd name="T9" fmla="*/ 335021 h 432"/>
              <a:gd name="T10" fmla="*/ 240742 w 296"/>
              <a:gd name="T11" fmla="*/ 443677 h 432"/>
              <a:gd name="T12" fmla="*/ 147551 w 296"/>
              <a:gd name="T13" fmla="*/ 443677 h 4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432">
                <a:moveTo>
                  <a:pt x="152" y="392"/>
                </a:moveTo>
                <a:cubicBezTo>
                  <a:pt x="112" y="352"/>
                  <a:pt x="16" y="216"/>
                  <a:pt x="8" y="152"/>
                </a:cubicBezTo>
                <a:cubicBezTo>
                  <a:pt x="0" y="88"/>
                  <a:pt x="64" y="16"/>
                  <a:pt x="104" y="8"/>
                </a:cubicBezTo>
                <a:cubicBezTo>
                  <a:pt x="144" y="0"/>
                  <a:pt x="216" y="56"/>
                  <a:pt x="248" y="104"/>
                </a:cubicBezTo>
                <a:cubicBezTo>
                  <a:pt x="280" y="152"/>
                  <a:pt x="296" y="248"/>
                  <a:pt x="296" y="296"/>
                </a:cubicBezTo>
                <a:cubicBezTo>
                  <a:pt x="296" y="344"/>
                  <a:pt x="272" y="384"/>
                  <a:pt x="248" y="392"/>
                </a:cubicBezTo>
                <a:cubicBezTo>
                  <a:pt x="224" y="400"/>
                  <a:pt x="192" y="432"/>
                  <a:pt x="152" y="392"/>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1" name="Freeform 7" descr="75%">
            <a:extLst>
              <a:ext uri="{FF2B5EF4-FFF2-40B4-BE49-F238E27FC236}">
                <a16:creationId xmlns:a16="http://schemas.microsoft.com/office/drawing/2014/main" id="{A64B6593-E3B0-4A3D-BEAB-6760F7116B6D}"/>
              </a:ext>
            </a:extLst>
          </p:cNvPr>
          <p:cNvSpPr>
            <a:spLocks/>
          </p:cNvSpPr>
          <p:nvPr/>
        </p:nvSpPr>
        <p:spPr bwMode="auto">
          <a:xfrm>
            <a:off x="8346281" y="1885653"/>
            <a:ext cx="287239" cy="467320"/>
          </a:xfrm>
          <a:custGeom>
            <a:avLst/>
            <a:gdLst>
              <a:gd name="T0" fmla="*/ 236356 w 280"/>
              <a:gd name="T1" fmla="*/ 174904 h 456"/>
              <a:gd name="T2" fmla="*/ 236356 w 280"/>
              <a:gd name="T3" fmla="*/ 69961 h 456"/>
              <a:gd name="T4" fmla="*/ 131309 w 280"/>
              <a:gd name="T5" fmla="*/ 17490 h 456"/>
              <a:gd name="T6" fmla="*/ 26262 w 280"/>
              <a:gd name="T7" fmla="*/ 174904 h 456"/>
              <a:gd name="T8" fmla="*/ 26262 w 280"/>
              <a:gd name="T9" fmla="*/ 437259 h 456"/>
              <a:gd name="T10" fmla="*/ 183833 w 280"/>
              <a:gd name="T11" fmla="*/ 489730 h 456"/>
              <a:gd name="T12" fmla="*/ 288880 w 280"/>
              <a:gd name="T13" fmla="*/ 384788 h 456"/>
              <a:gd name="T14" fmla="*/ 236356 w 280"/>
              <a:gd name="T15" fmla="*/ 174904 h 4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0" h="456">
                <a:moveTo>
                  <a:pt x="216" y="160"/>
                </a:moveTo>
                <a:cubicBezTo>
                  <a:pt x="208" y="112"/>
                  <a:pt x="232" y="88"/>
                  <a:pt x="216" y="64"/>
                </a:cubicBezTo>
                <a:cubicBezTo>
                  <a:pt x="200" y="40"/>
                  <a:pt x="152" y="0"/>
                  <a:pt x="120" y="16"/>
                </a:cubicBezTo>
                <a:cubicBezTo>
                  <a:pt x="88" y="32"/>
                  <a:pt x="40" y="96"/>
                  <a:pt x="24" y="160"/>
                </a:cubicBezTo>
                <a:cubicBezTo>
                  <a:pt x="8" y="224"/>
                  <a:pt x="0" y="352"/>
                  <a:pt x="24" y="400"/>
                </a:cubicBezTo>
                <a:cubicBezTo>
                  <a:pt x="48" y="448"/>
                  <a:pt x="128" y="456"/>
                  <a:pt x="168" y="448"/>
                </a:cubicBezTo>
                <a:cubicBezTo>
                  <a:pt x="208" y="440"/>
                  <a:pt x="248" y="392"/>
                  <a:pt x="264" y="352"/>
                </a:cubicBezTo>
                <a:cubicBezTo>
                  <a:pt x="280" y="312"/>
                  <a:pt x="224" y="208"/>
                  <a:pt x="216" y="160"/>
                </a:cubicBezTo>
                <a:close/>
              </a:path>
            </a:pathLst>
          </a:cu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2" name="Freeform 8">
            <a:extLst>
              <a:ext uri="{FF2B5EF4-FFF2-40B4-BE49-F238E27FC236}">
                <a16:creationId xmlns:a16="http://schemas.microsoft.com/office/drawing/2014/main" id="{1CDEBB8F-928B-4742-BF88-B7A210F5A2B0}"/>
              </a:ext>
            </a:extLst>
          </p:cNvPr>
          <p:cNvSpPr>
            <a:spLocks/>
          </p:cNvSpPr>
          <p:nvPr/>
        </p:nvSpPr>
        <p:spPr bwMode="auto">
          <a:xfrm>
            <a:off x="2452688" y="1809750"/>
            <a:ext cx="2428875" cy="2152055"/>
          </a:xfrm>
          <a:custGeom>
            <a:avLst/>
            <a:gdLst>
              <a:gd name="T0" fmla="*/ 72127 w 3592"/>
              <a:gd name="T1" fmla="*/ 2295525 h 2772"/>
              <a:gd name="T2" fmla="*/ 72127 w 3592"/>
              <a:gd name="T3" fmla="*/ 2225964 h 2772"/>
              <a:gd name="T4" fmla="*/ 54816 w 3592"/>
              <a:gd name="T5" fmla="*/ 2166340 h 2772"/>
              <a:gd name="T6" fmla="*/ 11540 w 3592"/>
              <a:gd name="T7" fmla="*/ 1421039 h 2772"/>
              <a:gd name="T8" fmla="*/ 201955 w 3592"/>
              <a:gd name="T9" fmla="*/ 387556 h 2772"/>
              <a:gd name="T10" fmla="*/ 288508 w 3592"/>
              <a:gd name="T11" fmla="*/ 288183 h 2772"/>
              <a:gd name="T12" fmla="*/ 349094 w 3592"/>
              <a:gd name="T13" fmla="*/ 188809 h 2772"/>
              <a:gd name="T14" fmla="*/ 504889 w 3592"/>
              <a:gd name="T15" fmla="*/ 49687 h 2772"/>
              <a:gd name="T16" fmla="*/ 574131 w 3592"/>
              <a:gd name="T17" fmla="*/ 29812 h 2772"/>
              <a:gd name="T18" fmla="*/ 626062 w 3592"/>
              <a:gd name="T19" fmla="*/ 9937 h 2772"/>
              <a:gd name="T20" fmla="*/ 894374 w 3592"/>
              <a:gd name="T21" fmla="*/ 0 h 2772"/>
              <a:gd name="T22" fmla="*/ 1067479 w 3592"/>
              <a:gd name="T23" fmla="*/ 29812 h 2772"/>
              <a:gd name="T24" fmla="*/ 1162686 w 3592"/>
              <a:gd name="T25" fmla="*/ 79499 h 2772"/>
              <a:gd name="T26" fmla="*/ 1344446 w 3592"/>
              <a:gd name="T27" fmla="*/ 129185 h 2772"/>
              <a:gd name="T28" fmla="*/ 1621414 w 3592"/>
              <a:gd name="T29" fmla="*/ 228559 h 2772"/>
              <a:gd name="T30" fmla="*/ 2019555 w 3592"/>
              <a:gd name="T31" fmla="*/ 258371 h 2772"/>
              <a:gd name="T32" fmla="*/ 2417695 w 3592"/>
              <a:gd name="T33" fmla="*/ 218621 h 2772"/>
              <a:gd name="T34" fmla="*/ 2521558 w 3592"/>
              <a:gd name="T35" fmla="*/ 168935 h 2772"/>
              <a:gd name="T36" fmla="*/ 2573490 w 3592"/>
              <a:gd name="T37" fmla="*/ 149060 h 2772"/>
              <a:gd name="T38" fmla="*/ 2590800 w 3592"/>
              <a:gd name="T39" fmla="*/ 178872 h 2772"/>
              <a:gd name="T40" fmla="*/ 2564834 w 3592"/>
              <a:gd name="T41" fmla="*/ 268308 h 2772"/>
              <a:gd name="T42" fmla="*/ 2435006 w 3592"/>
              <a:gd name="T43" fmla="*/ 566428 h 2772"/>
              <a:gd name="T44" fmla="*/ 2374419 w 3592"/>
              <a:gd name="T45" fmla="*/ 685676 h 2772"/>
              <a:gd name="T46" fmla="*/ 2235935 w 3592"/>
              <a:gd name="T47" fmla="*/ 884423 h 2772"/>
              <a:gd name="T48" fmla="*/ 2192659 w 3592"/>
              <a:gd name="T49" fmla="*/ 934110 h 2772"/>
              <a:gd name="T50" fmla="*/ 2123417 w 3592"/>
              <a:gd name="T51" fmla="*/ 1023546 h 2772"/>
              <a:gd name="T52" fmla="*/ 2045520 w 3592"/>
              <a:gd name="T53" fmla="*/ 1063295 h 2772"/>
              <a:gd name="T54" fmla="*/ 1941657 w 3592"/>
              <a:gd name="T55" fmla="*/ 1132856 h 2772"/>
              <a:gd name="T56" fmla="*/ 1595448 w 3592"/>
              <a:gd name="T57" fmla="*/ 1242167 h 2772"/>
              <a:gd name="T58" fmla="*/ 1508896 w 3592"/>
              <a:gd name="T59" fmla="*/ 1271979 h 2772"/>
              <a:gd name="T60" fmla="*/ 1456964 w 3592"/>
              <a:gd name="T61" fmla="*/ 1262042 h 2772"/>
              <a:gd name="T62" fmla="*/ 1448309 w 3592"/>
              <a:gd name="T63" fmla="*/ 1212355 h 2772"/>
              <a:gd name="T64" fmla="*/ 1422343 w 3592"/>
              <a:gd name="T65" fmla="*/ 1112982 h 2772"/>
              <a:gd name="T66" fmla="*/ 1405033 w 3592"/>
              <a:gd name="T67" fmla="*/ 1083170 h 2772"/>
              <a:gd name="T68" fmla="*/ 1396378 w 3592"/>
              <a:gd name="T69" fmla="*/ 1053358 h 2772"/>
              <a:gd name="T70" fmla="*/ 1318481 w 3592"/>
              <a:gd name="T71" fmla="*/ 1311729 h 2772"/>
              <a:gd name="T72" fmla="*/ 1266549 w 3592"/>
              <a:gd name="T73" fmla="*/ 1391227 h 2772"/>
              <a:gd name="T74" fmla="*/ 1249239 w 3592"/>
              <a:gd name="T75" fmla="*/ 1421039 h 2772"/>
              <a:gd name="T76" fmla="*/ 1223273 w 3592"/>
              <a:gd name="T77" fmla="*/ 1440914 h 2772"/>
              <a:gd name="T78" fmla="*/ 1214618 w 3592"/>
              <a:gd name="T79" fmla="*/ 1470726 h 2772"/>
              <a:gd name="T80" fmla="*/ 1162686 w 3592"/>
              <a:gd name="T81" fmla="*/ 1530350 h 2772"/>
              <a:gd name="T82" fmla="*/ 1128065 w 3592"/>
              <a:gd name="T83" fmla="*/ 1580037 h 2772"/>
              <a:gd name="T84" fmla="*/ 1119410 w 3592"/>
              <a:gd name="T85" fmla="*/ 1609849 h 2772"/>
              <a:gd name="T86" fmla="*/ 1102100 w 3592"/>
              <a:gd name="T87" fmla="*/ 1639661 h 2772"/>
              <a:gd name="T88" fmla="*/ 954961 w 3592"/>
              <a:gd name="T89" fmla="*/ 1778783 h 2772"/>
              <a:gd name="T90" fmla="*/ 885719 w 3592"/>
              <a:gd name="T91" fmla="*/ 1858282 h 2772"/>
              <a:gd name="T92" fmla="*/ 851098 w 3592"/>
              <a:gd name="T93" fmla="*/ 1868219 h 2772"/>
              <a:gd name="T94" fmla="*/ 781856 w 3592"/>
              <a:gd name="T95" fmla="*/ 1907969 h 2772"/>
              <a:gd name="T96" fmla="*/ 755890 w 3592"/>
              <a:gd name="T97" fmla="*/ 1927844 h 2772"/>
              <a:gd name="T98" fmla="*/ 539510 w 3592"/>
              <a:gd name="T99" fmla="*/ 2007342 h 2772"/>
              <a:gd name="T100" fmla="*/ 288508 w 3592"/>
              <a:gd name="T101" fmla="*/ 2136528 h 2772"/>
              <a:gd name="T102" fmla="*/ 184645 w 3592"/>
              <a:gd name="T103" fmla="*/ 2216026 h 2772"/>
              <a:gd name="T104" fmla="*/ 106748 w 3592"/>
              <a:gd name="T105" fmla="*/ 2255776 h 2772"/>
              <a:gd name="T106" fmla="*/ 80782 w 3592"/>
              <a:gd name="T107" fmla="*/ 2265713 h 2772"/>
              <a:gd name="T108" fmla="*/ 72127 w 3592"/>
              <a:gd name="T109" fmla="*/ 2295525 h 27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2" h="2772">
                <a:moveTo>
                  <a:pt x="100" y="2772"/>
                </a:moveTo>
                <a:cubicBezTo>
                  <a:pt x="116" y="2724"/>
                  <a:pt x="117" y="2744"/>
                  <a:pt x="100" y="2688"/>
                </a:cubicBezTo>
                <a:cubicBezTo>
                  <a:pt x="93" y="2664"/>
                  <a:pt x="76" y="2616"/>
                  <a:pt x="76" y="2616"/>
                </a:cubicBezTo>
                <a:cubicBezTo>
                  <a:pt x="62" y="2316"/>
                  <a:pt x="65" y="2013"/>
                  <a:pt x="16" y="1716"/>
                </a:cubicBezTo>
                <a:cubicBezTo>
                  <a:pt x="26" y="1258"/>
                  <a:pt x="0" y="842"/>
                  <a:pt x="280" y="468"/>
                </a:cubicBezTo>
                <a:cubicBezTo>
                  <a:pt x="300" y="409"/>
                  <a:pt x="357" y="391"/>
                  <a:pt x="400" y="348"/>
                </a:cubicBezTo>
                <a:cubicBezTo>
                  <a:pt x="435" y="313"/>
                  <a:pt x="443" y="255"/>
                  <a:pt x="484" y="228"/>
                </a:cubicBezTo>
                <a:cubicBezTo>
                  <a:pt x="549" y="185"/>
                  <a:pt x="630" y="83"/>
                  <a:pt x="700" y="60"/>
                </a:cubicBezTo>
                <a:cubicBezTo>
                  <a:pt x="809" y="24"/>
                  <a:pt x="637" y="79"/>
                  <a:pt x="796" y="36"/>
                </a:cubicBezTo>
                <a:cubicBezTo>
                  <a:pt x="820" y="29"/>
                  <a:pt x="843" y="13"/>
                  <a:pt x="868" y="12"/>
                </a:cubicBezTo>
                <a:cubicBezTo>
                  <a:pt x="992" y="8"/>
                  <a:pt x="1116" y="4"/>
                  <a:pt x="1240" y="0"/>
                </a:cubicBezTo>
                <a:cubicBezTo>
                  <a:pt x="1322" y="8"/>
                  <a:pt x="1400" y="18"/>
                  <a:pt x="1480" y="36"/>
                </a:cubicBezTo>
                <a:cubicBezTo>
                  <a:pt x="1537" y="49"/>
                  <a:pt x="1542" y="73"/>
                  <a:pt x="1612" y="96"/>
                </a:cubicBezTo>
                <a:cubicBezTo>
                  <a:pt x="1704" y="127"/>
                  <a:pt x="1767" y="145"/>
                  <a:pt x="1864" y="156"/>
                </a:cubicBezTo>
                <a:cubicBezTo>
                  <a:pt x="1988" y="197"/>
                  <a:pt x="2119" y="255"/>
                  <a:pt x="2248" y="276"/>
                </a:cubicBezTo>
                <a:cubicBezTo>
                  <a:pt x="2428" y="306"/>
                  <a:pt x="2618" y="304"/>
                  <a:pt x="2800" y="312"/>
                </a:cubicBezTo>
                <a:cubicBezTo>
                  <a:pt x="2961" y="344"/>
                  <a:pt x="3185" y="312"/>
                  <a:pt x="3352" y="264"/>
                </a:cubicBezTo>
                <a:cubicBezTo>
                  <a:pt x="3403" y="249"/>
                  <a:pt x="3444" y="221"/>
                  <a:pt x="3496" y="204"/>
                </a:cubicBezTo>
                <a:cubicBezTo>
                  <a:pt x="3520" y="196"/>
                  <a:pt x="3568" y="180"/>
                  <a:pt x="3568" y="180"/>
                </a:cubicBezTo>
                <a:cubicBezTo>
                  <a:pt x="3576" y="192"/>
                  <a:pt x="3592" y="202"/>
                  <a:pt x="3592" y="216"/>
                </a:cubicBezTo>
                <a:cubicBezTo>
                  <a:pt x="3592" y="216"/>
                  <a:pt x="3562" y="306"/>
                  <a:pt x="3556" y="324"/>
                </a:cubicBezTo>
                <a:cubicBezTo>
                  <a:pt x="3512" y="455"/>
                  <a:pt x="3476" y="584"/>
                  <a:pt x="3376" y="684"/>
                </a:cubicBezTo>
                <a:cubicBezTo>
                  <a:pt x="3358" y="738"/>
                  <a:pt x="3332" y="788"/>
                  <a:pt x="3292" y="828"/>
                </a:cubicBezTo>
                <a:cubicBezTo>
                  <a:pt x="3261" y="922"/>
                  <a:pt x="3188" y="1024"/>
                  <a:pt x="3100" y="1068"/>
                </a:cubicBezTo>
                <a:cubicBezTo>
                  <a:pt x="3036" y="1164"/>
                  <a:pt x="3120" y="1048"/>
                  <a:pt x="3040" y="1128"/>
                </a:cubicBezTo>
                <a:cubicBezTo>
                  <a:pt x="3000" y="1168"/>
                  <a:pt x="3020" y="1211"/>
                  <a:pt x="2944" y="1236"/>
                </a:cubicBezTo>
                <a:cubicBezTo>
                  <a:pt x="2908" y="1248"/>
                  <a:pt x="2869" y="1266"/>
                  <a:pt x="2836" y="1284"/>
                </a:cubicBezTo>
                <a:cubicBezTo>
                  <a:pt x="2785" y="1312"/>
                  <a:pt x="2744" y="1345"/>
                  <a:pt x="2692" y="1368"/>
                </a:cubicBezTo>
                <a:cubicBezTo>
                  <a:pt x="2551" y="1431"/>
                  <a:pt x="2364" y="1478"/>
                  <a:pt x="2212" y="1500"/>
                </a:cubicBezTo>
                <a:cubicBezTo>
                  <a:pt x="2124" y="1529"/>
                  <a:pt x="2165" y="1518"/>
                  <a:pt x="2092" y="1536"/>
                </a:cubicBezTo>
                <a:cubicBezTo>
                  <a:pt x="2068" y="1532"/>
                  <a:pt x="2038" y="1540"/>
                  <a:pt x="2020" y="1524"/>
                </a:cubicBezTo>
                <a:cubicBezTo>
                  <a:pt x="2005" y="1511"/>
                  <a:pt x="2013" y="1484"/>
                  <a:pt x="2008" y="1464"/>
                </a:cubicBezTo>
                <a:cubicBezTo>
                  <a:pt x="1997" y="1424"/>
                  <a:pt x="1988" y="1382"/>
                  <a:pt x="1972" y="1344"/>
                </a:cubicBezTo>
                <a:cubicBezTo>
                  <a:pt x="1966" y="1331"/>
                  <a:pt x="1954" y="1321"/>
                  <a:pt x="1948" y="1308"/>
                </a:cubicBezTo>
                <a:cubicBezTo>
                  <a:pt x="1942" y="1297"/>
                  <a:pt x="1940" y="1284"/>
                  <a:pt x="1936" y="1272"/>
                </a:cubicBezTo>
                <a:cubicBezTo>
                  <a:pt x="1902" y="1374"/>
                  <a:pt x="1876" y="1487"/>
                  <a:pt x="1828" y="1584"/>
                </a:cubicBezTo>
                <a:cubicBezTo>
                  <a:pt x="1807" y="1626"/>
                  <a:pt x="1795" y="1654"/>
                  <a:pt x="1756" y="1680"/>
                </a:cubicBezTo>
                <a:cubicBezTo>
                  <a:pt x="1748" y="1692"/>
                  <a:pt x="1742" y="1706"/>
                  <a:pt x="1732" y="1716"/>
                </a:cubicBezTo>
                <a:cubicBezTo>
                  <a:pt x="1722" y="1726"/>
                  <a:pt x="1705" y="1729"/>
                  <a:pt x="1696" y="1740"/>
                </a:cubicBezTo>
                <a:cubicBezTo>
                  <a:pt x="1688" y="1750"/>
                  <a:pt x="1692" y="1766"/>
                  <a:pt x="1684" y="1776"/>
                </a:cubicBezTo>
                <a:cubicBezTo>
                  <a:pt x="1663" y="1803"/>
                  <a:pt x="1612" y="1848"/>
                  <a:pt x="1612" y="1848"/>
                </a:cubicBezTo>
                <a:cubicBezTo>
                  <a:pt x="1582" y="1938"/>
                  <a:pt x="1626" y="1830"/>
                  <a:pt x="1564" y="1908"/>
                </a:cubicBezTo>
                <a:cubicBezTo>
                  <a:pt x="1556" y="1918"/>
                  <a:pt x="1558" y="1933"/>
                  <a:pt x="1552" y="1944"/>
                </a:cubicBezTo>
                <a:cubicBezTo>
                  <a:pt x="1546" y="1957"/>
                  <a:pt x="1537" y="1969"/>
                  <a:pt x="1528" y="1980"/>
                </a:cubicBezTo>
                <a:cubicBezTo>
                  <a:pt x="1470" y="2050"/>
                  <a:pt x="1414" y="2118"/>
                  <a:pt x="1324" y="2148"/>
                </a:cubicBezTo>
                <a:cubicBezTo>
                  <a:pt x="1305" y="2176"/>
                  <a:pt x="1257" y="2228"/>
                  <a:pt x="1228" y="2244"/>
                </a:cubicBezTo>
                <a:cubicBezTo>
                  <a:pt x="1214" y="2252"/>
                  <a:pt x="1195" y="2250"/>
                  <a:pt x="1180" y="2256"/>
                </a:cubicBezTo>
                <a:cubicBezTo>
                  <a:pt x="1147" y="2270"/>
                  <a:pt x="1114" y="2284"/>
                  <a:pt x="1084" y="2304"/>
                </a:cubicBezTo>
                <a:cubicBezTo>
                  <a:pt x="1072" y="2312"/>
                  <a:pt x="1061" y="2322"/>
                  <a:pt x="1048" y="2328"/>
                </a:cubicBezTo>
                <a:cubicBezTo>
                  <a:pt x="955" y="2369"/>
                  <a:pt x="847" y="2399"/>
                  <a:pt x="748" y="2424"/>
                </a:cubicBezTo>
                <a:cubicBezTo>
                  <a:pt x="643" y="2494"/>
                  <a:pt x="520" y="2540"/>
                  <a:pt x="400" y="2580"/>
                </a:cubicBezTo>
                <a:cubicBezTo>
                  <a:pt x="347" y="2598"/>
                  <a:pt x="309" y="2658"/>
                  <a:pt x="256" y="2676"/>
                </a:cubicBezTo>
                <a:cubicBezTo>
                  <a:pt x="70" y="2738"/>
                  <a:pt x="262" y="2667"/>
                  <a:pt x="148" y="2724"/>
                </a:cubicBezTo>
                <a:cubicBezTo>
                  <a:pt x="137" y="2730"/>
                  <a:pt x="121" y="2727"/>
                  <a:pt x="112" y="2736"/>
                </a:cubicBezTo>
                <a:cubicBezTo>
                  <a:pt x="103" y="2745"/>
                  <a:pt x="104" y="2760"/>
                  <a:pt x="100" y="2772"/>
                </a:cubicBezTo>
                <a:close/>
              </a:path>
            </a:pathLst>
          </a:custGeom>
          <a:solidFill>
            <a:srgbClr val="FF9999"/>
          </a:solidFill>
          <a:ln w="9525">
            <a:round/>
            <a:headEnd/>
            <a:tailEnd/>
          </a:ln>
          <a:effectLst/>
          <a:scene3d>
            <a:camera prst="legacyObliqueTopLeft"/>
            <a:lightRig rig="legacyFlat3" dir="t"/>
          </a:scene3d>
          <a:sp3d extrusionH="430200" prstMaterial="legacyMatte">
            <a:bevelT w="13500" h="13500" prst="angle"/>
            <a:bevelB w="13500" h="13500" prst="angle"/>
            <a:extrusionClr>
              <a:srgbClr val="FF9999"/>
            </a:extrusionClr>
            <a:contourClr>
              <a:srgbClr val="FF99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cs-CZ" sz="2250"/>
          </a:p>
        </p:txBody>
      </p:sp>
      <p:sp>
        <p:nvSpPr>
          <p:cNvPr id="72713" name="Text Box 9">
            <a:extLst>
              <a:ext uri="{FF2B5EF4-FFF2-40B4-BE49-F238E27FC236}">
                <a16:creationId xmlns:a16="http://schemas.microsoft.com/office/drawing/2014/main" id="{290617A3-029D-4A1B-9748-253D328FA9D9}"/>
              </a:ext>
            </a:extLst>
          </p:cNvPr>
          <p:cNvSpPr txBox="1">
            <a:spLocks noChangeArrowheads="1"/>
          </p:cNvSpPr>
          <p:nvPr/>
        </p:nvSpPr>
        <p:spPr bwMode="auto">
          <a:xfrm>
            <a:off x="5142487" y="1599903"/>
            <a:ext cx="1734386" cy="6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FFCC00"/>
                </a:solidFill>
                <a:latin typeface="Calibri Light" panose="020F0302020204030204" pitchFamily="34" charset="0"/>
              </a:rPr>
              <a:t>Volné mastné</a:t>
            </a:r>
          </a:p>
          <a:p>
            <a:pPr algn="ctr">
              <a:lnSpc>
                <a:spcPct val="85000"/>
              </a:lnSpc>
            </a:pPr>
            <a:r>
              <a:rPr lang="cs-CZ" altLang="cs-CZ" sz="2250" b="1" dirty="0" err="1">
                <a:solidFill>
                  <a:srgbClr val="FFCC00"/>
                </a:solidFill>
                <a:latin typeface="Calibri Light" panose="020F0302020204030204" pitchFamily="34" charset="0"/>
              </a:rPr>
              <a:t>kyseiny</a:t>
            </a:r>
            <a:endParaRPr lang="en-US" altLang="cs-CZ" sz="2250" b="1" dirty="0">
              <a:solidFill>
                <a:srgbClr val="FFCC00"/>
              </a:solidFill>
              <a:latin typeface="Calibri Light" panose="020F0302020204030204" pitchFamily="34" charset="0"/>
            </a:endParaRPr>
          </a:p>
        </p:txBody>
      </p:sp>
      <p:sp>
        <p:nvSpPr>
          <p:cNvPr id="72714" name="Line 10">
            <a:extLst>
              <a:ext uri="{FF2B5EF4-FFF2-40B4-BE49-F238E27FC236}">
                <a16:creationId xmlns:a16="http://schemas.microsoft.com/office/drawing/2014/main" id="{E9E16EFE-426C-4573-8A45-92871924C4D5}"/>
              </a:ext>
            </a:extLst>
          </p:cNvPr>
          <p:cNvSpPr>
            <a:spLocks noChangeShapeType="1"/>
          </p:cNvSpPr>
          <p:nvPr/>
        </p:nvSpPr>
        <p:spPr bwMode="auto">
          <a:xfrm flipH="1">
            <a:off x="6540997" y="2134195"/>
            <a:ext cx="983753"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5" name="Line 12">
            <a:extLst>
              <a:ext uri="{FF2B5EF4-FFF2-40B4-BE49-F238E27FC236}">
                <a16:creationId xmlns:a16="http://schemas.microsoft.com/office/drawing/2014/main" id="{886C4A2B-E93D-4A80-8A6D-634C0DD9FF9C}"/>
              </a:ext>
            </a:extLst>
          </p:cNvPr>
          <p:cNvSpPr>
            <a:spLocks noChangeShapeType="1"/>
          </p:cNvSpPr>
          <p:nvPr/>
        </p:nvSpPr>
        <p:spPr bwMode="auto">
          <a:xfrm flipH="1">
            <a:off x="4953000" y="2134195"/>
            <a:ext cx="507504" cy="0"/>
          </a:xfrm>
          <a:prstGeom prst="line">
            <a:avLst/>
          </a:prstGeom>
          <a:noFill/>
          <a:ln w="1524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72716" name="Text Box 13">
            <a:extLst>
              <a:ext uri="{FF2B5EF4-FFF2-40B4-BE49-F238E27FC236}">
                <a16:creationId xmlns:a16="http://schemas.microsoft.com/office/drawing/2014/main" id="{72A54D5A-91A8-40F1-B5CC-CEB29CE862EF}"/>
              </a:ext>
            </a:extLst>
          </p:cNvPr>
          <p:cNvSpPr txBox="1">
            <a:spLocks noChangeArrowheads="1"/>
          </p:cNvSpPr>
          <p:nvPr/>
        </p:nvSpPr>
        <p:spPr bwMode="auto">
          <a:xfrm>
            <a:off x="-1333501" y="152712"/>
            <a:ext cx="7572375"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cs-CZ" altLang="cs-CZ" sz="3750" b="1" dirty="0">
                <a:solidFill>
                  <a:schemeClr val="tx2"/>
                </a:solidFill>
                <a:latin typeface="Calibri Light" panose="020F0302020204030204" pitchFamily="34" charset="0"/>
              </a:rPr>
              <a:t>Metabolický syndrom</a:t>
            </a:r>
            <a:endParaRPr lang="en-US" altLang="cs-CZ" sz="3750" b="1" dirty="0">
              <a:solidFill>
                <a:schemeClr val="tx2"/>
              </a:solidFill>
              <a:latin typeface="Calibri Light" panose="020F0302020204030204" pitchFamily="34" charset="0"/>
            </a:endParaRPr>
          </a:p>
        </p:txBody>
      </p:sp>
      <p:sp>
        <p:nvSpPr>
          <p:cNvPr id="72717" name="Oval 14">
            <a:extLst>
              <a:ext uri="{FF2B5EF4-FFF2-40B4-BE49-F238E27FC236}">
                <a16:creationId xmlns:a16="http://schemas.microsoft.com/office/drawing/2014/main" id="{6E9CDBF4-D1D6-42D6-9D02-F2711A459171}"/>
              </a:ext>
            </a:extLst>
          </p:cNvPr>
          <p:cNvSpPr>
            <a:spLocks noChangeArrowheads="1"/>
          </p:cNvSpPr>
          <p:nvPr/>
        </p:nvSpPr>
        <p:spPr bwMode="auto">
          <a:xfrm>
            <a:off x="2452687" y="4342805"/>
            <a:ext cx="1357313" cy="1372195"/>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18" name="Oval 15">
            <a:extLst>
              <a:ext uri="{FF2B5EF4-FFF2-40B4-BE49-F238E27FC236}">
                <a16:creationId xmlns:a16="http://schemas.microsoft.com/office/drawing/2014/main" id="{77A1DD9D-9916-40B1-80C5-0B278DEE8FB2}"/>
              </a:ext>
            </a:extLst>
          </p:cNvPr>
          <p:cNvSpPr>
            <a:spLocks noChangeArrowheads="1"/>
          </p:cNvSpPr>
          <p:nvPr/>
        </p:nvSpPr>
        <p:spPr bwMode="auto">
          <a:xfrm>
            <a:off x="5238750" y="4723805"/>
            <a:ext cx="857250" cy="839391"/>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19" name="Oval 16">
            <a:extLst>
              <a:ext uri="{FF2B5EF4-FFF2-40B4-BE49-F238E27FC236}">
                <a16:creationId xmlns:a16="http://schemas.microsoft.com/office/drawing/2014/main" id="{3F14009E-EB75-42E8-B2AA-E463BDE36142}"/>
              </a:ext>
            </a:extLst>
          </p:cNvPr>
          <p:cNvSpPr>
            <a:spLocks noChangeArrowheads="1"/>
          </p:cNvSpPr>
          <p:nvPr/>
        </p:nvSpPr>
        <p:spPr bwMode="auto">
          <a:xfrm>
            <a:off x="4167188" y="4801195"/>
            <a:ext cx="571500" cy="608708"/>
          </a:xfrm>
          <a:prstGeom prst="ellipse">
            <a:avLst/>
          </a:prstGeom>
          <a:solidFill>
            <a:srgbClr val="FFFFCC"/>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20" name="Text Box 17">
            <a:extLst>
              <a:ext uri="{FF2B5EF4-FFF2-40B4-BE49-F238E27FC236}">
                <a16:creationId xmlns:a16="http://schemas.microsoft.com/office/drawing/2014/main" id="{9690AEA8-E91F-4391-BD05-4B7FD64BAF49}"/>
              </a:ext>
            </a:extLst>
          </p:cNvPr>
          <p:cNvSpPr txBox="1">
            <a:spLocks noChangeArrowheads="1"/>
          </p:cNvSpPr>
          <p:nvPr/>
        </p:nvSpPr>
        <p:spPr bwMode="auto">
          <a:xfrm>
            <a:off x="2667000" y="4786312"/>
            <a:ext cx="107156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2250" dirty="0">
                <a:solidFill>
                  <a:srgbClr val="000000"/>
                </a:solidFill>
                <a:latin typeface="Calibri Light" panose="020F0302020204030204" pitchFamily="34" charset="0"/>
              </a:rPr>
              <a:t>VLDL</a:t>
            </a:r>
          </a:p>
        </p:txBody>
      </p:sp>
      <p:grpSp>
        <p:nvGrpSpPr>
          <p:cNvPr id="72721" name="Group 18">
            <a:extLst>
              <a:ext uri="{FF2B5EF4-FFF2-40B4-BE49-F238E27FC236}">
                <a16:creationId xmlns:a16="http://schemas.microsoft.com/office/drawing/2014/main" id="{68E12526-6CCD-439C-A964-84ADD05F1A23}"/>
              </a:ext>
            </a:extLst>
          </p:cNvPr>
          <p:cNvGrpSpPr>
            <a:grpSpLocks/>
          </p:cNvGrpSpPr>
          <p:nvPr/>
        </p:nvGrpSpPr>
        <p:grpSpPr bwMode="auto">
          <a:xfrm>
            <a:off x="4667252" y="4342805"/>
            <a:ext cx="672704" cy="1613315"/>
            <a:chOff x="2080" y="2941"/>
            <a:chExt cx="452" cy="1016"/>
          </a:xfrm>
        </p:grpSpPr>
        <p:sp>
          <p:nvSpPr>
            <p:cNvPr id="72743" name="AutoShape 19">
              <a:extLst>
                <a:ext uri="{FF2B5EF4-FFF2-40B4-BE49-F238E27FC236}">
                  <a16:creationId xmlns:a16="http://schemas.microsoft.com/office/drawing/2014/main" id="{BFF344CA-8E7B-4148-9D7F-799B610FD983}"/>
                </a:ext>
              </a:extLst>
            </p:cNvPr>
            <p:cNvSpPr>
              <a:spLocks noChangeArrowheads="1"/>
            </p:cNvSpPr>
            <p:nvPr/>
          </p:nvSpPr>
          <p:spPr bwMode="auto">
            <a:xfrm>
              <a:off x="2080" y="3156"/>
              <a:ext cx="426" cy="144"/>
            </a:xfrm>
            <a:custGeom>
              <a:avLst/>
              <a:gdLst>
                <a:gd name="T0" fmla="*/ 213 w 21600"/>
                <a:gd name="T1" fmla="*/ 0 h 21600"/>
                <a:gd name="T2" fmla="*/ 53 w 21600"/>
                <a:gd name="T3" fmla="*/ 72 h 21600"/>
                <a:gd name="T4" fmla="*/ 213 w 21600"/>
                <a:gd name="T5" fmla="*/ 36 h 21600"/>
                <a:gd name="T6" fmla="*/ 479 w 21600"/>
                <a:gd name="T7" fmla="*/ 72 h 21600"/>
                <a:gd name="T8" fmla="*/ 373 w 21600"/>
                <a:gd name="T9" fmla="*/ 108 h 21600"/>
                <a:gd name="T10" fmla="*/ 266 w 21600"/>
                <a:gd name="T11" fmla="*/ 72 h 21600"/>
                <a:gd name="T12" fmla="*/ 0 60000 65536"/>
                <a:gd name="T13" fmla="*/ 0 60000 65536"/>
                <a:gd name="T14" fmla="*/ 0 60000 65536"/>
                <a:gd name="T15" fmla="*/ 0 60000 65536"/>
                <a:gd name="T16" fmla="*/ 0 60000 65536"/>
                <a:gd name="T17" fmla="*/ 0 60000 65536"/>
                <a:gd name="T18" fmla="*/ 3144 w 21600"/>
                <a:gd name="T19" fmla="*/ 3150 h 21600"/>
                <a:gd name="T20" fmla="*/ 1845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44" name="AutoShape 20">
              <a:extLst>
                <a:ext uri="{FF2B5EF4-FFF2-40B4-BE49-F238E27FC236}">
                  <a16:creationId xmlns:a16="http://schemas.microsoft.com/office/drawing/2014/main" id="{24770C86-721F-4CE9-A139-FF32E0127AFA}"/>
                </a:ext>
              </a:extLst>
            </p:cNvPr>
            <p:cNvSpPr>
              <a:spLocks noChangeArrowheads="1"/>
            </p:cNvSpPr>
            <p:nvPr/>
          </p:nvSpPr>
          <p:spPr bwMode="auto">
            <a:xfrm flipH="1" flipV="1">
              <a:off x="2122" y="3540"/>
              <a:ext cx="384" cy="144"/>
            </a:xfrm>
            <a:custGeom>
              <a:avLst/>
              <a:gdLst>
                <a:gd name="T0" fmla="*/ 192 w 21600"/>
                <a:gd name="T1" fmla="*/ 0 h 21600"/>
                <a:gd name="T2" fmla="*/ 48 w 21600"/>
                <a:gd name="T3" fmla="*/ 72 h 21600"/>
                <a:gd name="T4" fmla="*/ 192 w 21600"/>
                <a:gd name="T5" fmla="*/ 36 h 21600"/>
                <a:gd name="T6" fmla="*/ 432 w 21600"/>
                <a:gd name="T7" fmla="*/ 72 h 21600"/>
                <a:gd name="T8" fmla="*/ 336 w 21600"/>
                <a:gd name="T9" fmla="*/ 108 h 21600"/>
                <a:gd name="T10" fmla="*/ 240 w 21600"/>
                <a:gd name="T11" fmla="*/ 72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45" name="Oval 21">
              <a:extLst>
                <a:ext uri="{FF2B5EF4-FFF2-40B4-BE49-F238E27FC236}">
                  <a16:creationId xmlns:a16="http://schemas.microsoft.com/office/drawing/2014/main" id="{33756AD2-770C-427D-BB1B-0D7883BF59C0}"/>
                </a:ext>
              </a:extLst>
            </p:cNvPr>
            <p:cNvSpPr>
              <a:spLocks noChangeArrowheads="1"/>
            </p:cNvSpPr>
            <p:nvPr/>
          </p:nvSpPr>
          <p:spPr bwMode="auto">
            <a:xfrm>
              <a:off x="2112" y="3312"/>
              <a:ext cx="384" cy="192"/>
            </a:xfrm>
            <a:prstGeom prst="ellipse">
              <a:avLst/>
            </a:prstGeom>
            <a:solidFill>
              <a:srgbClr val="006666"/>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500" dirty="0">
                  <a:solidFill>
                    <a:srgbClr val="FFFFFF"/>
                  </a:solidFill>
                  <a:latin typeface="Calibri Light" panose="020F0302020204030204" pitchFamily="34" charset="0"/>
                </a:rPr>
                <a:t>CETP</a:t>
              </a:r>
            </a:p>
          </p:txBody>
        </p:sp>
        <p:sp>
          <p:nvSpPr>
            <p:cNvPr id="72746" name="Text Box 22">
              <a:extLst>
                <a:ext uri="{FF2B5EF4-FFF2-40B4-BE49-F238E27FC236}">
                  <a16:creationId xmlns:a16="http://schemas.microsoft.com/office/drawing/2014/main" id="{47469A17-55B5-4F17-B935-1A264291E365}"/>
                </a:ext>
              </a:extLst>
            </p:cNvPr>
            <p:cNvSpPr txBox="1">
              <a:spLocks noChangeArrowheads="1"/>
            </p:cNvSpPr>
            <p:nvPr/>
          </p:nvSpPr>
          <p:spPr bwMode="auto">
            <a:xfrm>
              <a:off x="2202" y="2941"/>
              <a:ext cx="330"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TG</a:t>
              </a:r>
              <a:endParaRPr lang="en-US" altLang="cs-CZ" sz="1500" b="1" i="1" dirty="0">
                <a:solidFill>
                  <a:srgbClr val="FFFFFF"/>
                </a:solidFill>
                <a:latin typeface="Calibri Light" panose="020F0302020204030204" pitchFamily="34" charset="0"/>
              </a:endParaRPr>
            </a:p>
          </p:txBody>
        </p:sp>
        <p:sp>
          <p:nvSpPr>
            <p:cNvPr id="72747" name="Text Box 23">
              <a:extLst>
                <a:ext uri="{FF2B5EF4-FFF2-40B4-BE49-F238E27FC236}">
                  <a16:creationId xmlns:a16="http://schemas.microsoft.com/office/drawing/2014/main" id="{AF726491-6582-4314-9032-F24D722FA0DA}"/>
                </a:ext>
              </a:extLst>
            </p:cNvPr>
            <p:cNvSpPr txBox="1">
              <a:spLocks noChangeArrowheads="1"/>
            </p:cNvSpPr>
            <p:nvPr/>
          </p:nvSpPr>
          <p:spPr bwMode="auto">
            <a:xfrm>
              <a:off x="2186" y="3681"/>
              <a:ext cx="31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CE</a:t>
              </a:r>
              <a:endParaRPr lang="en-US" altLang="cs-CZ" sz="1500" b="1" i="1" dirty="0">
                <a:solidFill>
                  <a:srgbClr val="FFFFFF"/>
                </a:solidFill>
                <a:latin typeface="Calibri Light" panose="020F0302020204030204" pitchFamily="34" charset="0"/>
              </a:endParaRPr>
            </a:p>
          </p:txBody>
        </p:sp>
      </p:grpSp>
      <p:sp>
        <p:nvSpPr>
          <p:cNvPr id="72722" name="Text Box 24">
            <a:extLst>
              <a:ext uri="{FF2B5EF4-FFF2-40B4-BE49-F238E27FC236}">
                <a16:creationId xmlns:a16="http://schemas.microsoft.com/office/drawing/2014/main" id="{E820458A-4BD3-44F9-9FD1-BDBED8891E60}"/>
              </a:ext>
            </a:extLst>
          </p:cNvPr>
          <p:cNvSpPr txBox="1">
            <a:spLocks noChangeArrowheads="1"/>
          </p:cNvSpPr>
          <p:nvPr/>
        </p:nvSpPr>
        <p:spPr bwMode="auto">
          <a:xfrm>
            <a:off x="4167188" y="4877098"/>
            <a:ext cx="71437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2250" dirty="0">
                <a:solidFill>
                  <a:srgbClr val="000000"/>
                </a:solidFill>
                <a:latin typeface="Calibri Light" panose="020F0302020204030204" pitchFamily="34" charset="0"/>
              </a:rPr>
              <a:t>HDL</a:t>
            </a:r>
          </a:p>
        </p:txBody>
      </p:sp>
      <p:sp>
        <p:nvSpPr>
          <p:cNvPr id="72723" name="Text Box 25">
            <a:extLst>
              <a:ext uri="{FF2B5EF4-FFF2-40B4-BE49-F238E27FC236}">
                <a16:creationId xmlns:a16="http://schemas.microsoft.com/office/drawing/2014/main" id="{4DA7E76B-52F1-4B6B-BE8A-D8D9C1C7C408}"/>
              </a:ext>
            </a:extLst>
          </p:cNvPr>
          <p:cNvSpPr txBox="1">
            <a:spLocks noChangeArrowheads="1"/>
          </p:cNvSpPr>
          <p:nvPr/>
        </p:nvSpPr>
        <p:spPr bwMode="auto">
          <a:xfrm>
            <a:off x="5381625" y="4953001"/>
            <a:ext cx="714375"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1875" dirty="0">
                <a:solidFill>
                  <a:srgbClr val="000000"/>
                </a:solidFill>
                <a:latin typeface="Calibri Light" panose="020F0302020204030204" pitchFamily="34" charset="0"/>
              </a:rPr>
              <a:t>LDL</a:t>
            </a:r>
          </a:p>
        </p:txBody>
      </p:sp>
      <p:grpSp>
        <p:nvGrpSpPr>
          <p:cNvPr id="72724" name="Group 26">
            <a:extLst>
              <a:ext uri="{FF2B5EF4-FFF2-40B4-BE49-F238E27FC236}">
                <a16:creationId xmlns:a16="http://schemas.microsoft.com/office/drawing/2014/main" id="{0AE852D5-4EBF-4DEC-AA31-DA877697D572}"/>
              </a:ext>
            </a:extLst>
          </p:cNvPr>
          <p:cNvGrpSpPr>
            <a:grpSpLocks/>
          </p:cNvGrpSpPr>
          <p:nvPr/>
        </p:nvGrpSpPr>
        <p:grpSpPr bwMode="auto">
          <a:xfrm>
            <a:off x="3595690" y="4266903"/>
            <a:ext cx="672704" cy="1613315"/>
            <a:chOff x="2080" y="2941"/>
            <a:chExt cx="452" cy="1016"/>
          </a:xfrm>
        </p:grpSpPr>
        <p:sp>
          <p:nvSpPr>
            <p:cNvPr id="72738" name="AutoShape 27">
              <a:extLst>
                <a:ext uri="{FF2B5EF4-FFF2-40B4-BE49-F238E27FC236}">
                  <a16:creationId xmlns:a16="http://schemas.microsoft.com/office/drawing/2014/main" id="{55922B8F-977B-48C1-BF6C-024A8D130118}"/>
                </a:ext>
              </a:extLst>
            </p:cNvPr>
            <p:cNvSpPr>
              <a:spLocks noChangeArrowheads="1"/>
            </p:cNvSpPr>
            <p:nvPr/>
          </p:nvSpPr>
          <p:spPr bwMode="auto">
            <a:xfrm>
              <a:off x="2080" y="3156"/>
              <a:ext cx="426" cy="144"/>
            </a:xfrm>
            <a:custGeom>
              <a:avLst/>
              <a:gdLst>
                <a:gd name="T0" fmla="*/ 213 w 21600"/>
                <a:gd name="T1" fmla="*/ 0 h 21600"/>
                <a:gd name="T2" fmla="*/ 53 w 21600"/>
                <a:gd name="T3" fmla="*/ 72 h 21600"/>
                <a:gd name="T4" fmla="*/ 213 w 21600"/>
                <a:gd name="T5" fmla="*/ 36 h 21600"/>
                <a:gd name="T6" fmla="*/ 479 w 21600"/>
                <a:gd name="T7" fmla="*/ 72 h 21600"/>
                <a:gd name="T8" fmla="*/ 373 w 21600"/>
                <a:gd name="T9" fmla="*/ 108 h 21600"/>
                <a:gd name="T10" fmla="*/ 266 w 21600"/>
                <a:gd name="T11" fmla="*/ 72 h 21600"/>
                <a:gd name="T12" fmla="*/ 0 60000 65536"/>
                <a:gd name="T13" fmla="*/ 0 60000 65536"/>
                <a:gd name="T14" fmla="*/ 0 60000 65536"/>
                <a:gd name="T15" fmla="*/ 0 60000 65536"/>
                <a:gd name="T16" fmla="*/ 0 60000 65536"/>
                <a:gd name="T17" fmla="*/ 0 60000 65536"/>
                <a:gd name="T18" fmla="*/ 3144 w 21600"/>
                <a:gd name="T19" fmla="*/ 3150 h 21600"/>
                <a:gd name="T20" fmla="*/ 1845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39" name="AutoShape 28">
              <a:extLst>
                <a:ext uri="{FF2B5EF4-FFF2-40B4-BE49-F238E27FC236}">
                  <a16:creationId xmlns:a16="http://schemas.microsoft.com/office/drawing/2014/main" id="{D2E40CB2-1B39-4A6A-A712-0C86DF23F4E6}"/>
                </a:ext>
              </a:extLst>
            </p:cNvPr>
            <p:cNvSpPr>
              <a:spLocks noChangeArrowheads="1"/>
            </p:cNvSpPr>
            <p:nvPr/>
          </p:nvSpPr>
          <p:spPr bwMode="auto">
            <a:xfrm flipH="1" flipV="1">
              <a:off x="2122" y="3540"/>
              <a:ext cx="384" cy="144"/>
            </a:xfrm>
            <a:custGeom>
              <a:avLst/>
              <a:gdLst>
                <a:gd name="T0" fmla="*/ 192 w 21600"/>
                <a:gd name="T1" fmla="*/ 0 h 21600"/>
                <a:gd name="T2" fmla="*/ 48 w 21600"/>
                <a:gd name="T3" fmla="*/ 72 h 21600"/>
                <a:gd name="T4" fmla="*/ 192 w 21600"/>
                <a:gd name="T5" fmla="*/ 36 h 21600"/>
                <a:gd name="T6" fmla="*/ 432 w 21600"/>
                <a:gd name="T7" fmla="*/ 72 h 21600"/>
                <a:gd name="T8" fmla="*/ 336 w 21600"/>
                <a:gd name="T9" fmla="*/ 108 h 21600"/>
                <a:gd name="T10" fmla="*/ 240 w 21600"/>
                <a:gd name="T11" fmla="*/ 72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799"/>
                  </a:lnTo>
                  <a:cubicBezTo>
                    <a:pt x="0" y="4835"/>
                    <a:pt x="4835" y="0"/>
                    <a:pt x="10800" y="0"/>
                  </a:cubicBezTo>
                  <a:cubicBezTo>
                    <a:pt x="16764" y="0"/>
                    <a:pt x="21600" y="4835"/>
                    <a:pt x="21600" y="10800"/>
                  </a:cubicBezTo>
                  <a:lnTo>
                    <a:pt x="24300" y="10800"/>
                  </a:lnTo>
                  <a:lnTo>
                    <a:pt x="18900" y="16200"/>
                  </a:lnTo>
                  <a:lnTo>
                    <a:pt x="13500" y="10800"/>
                  </a:lnTo>
                  <a:lnTo>
                    <a:pt x="16200" y="10800"/>
                  </a:lnTo>
                  <a:close/>
                </a:path>
              </a:pathLst>
            </a:custGeom>
            <a:solidFill>
              <a:schemeClr val="hlink"/>
            </a:solidFill>
            <a:ln w="12700">
              <a:solidFill>
                <a:schemeClr val="hlink"/>
              </a:solidFill>
              <a:miter lim="800000"/>
              <a:headEnd/>
              <a:tailEnd/>
            </a:ln>
            <a:effectLst>
              <a:outerShdw dist="35921" dir="2700000" algn="ctr" rotWithShape="0">
                <a:schemeClr val="bg2"/>
              </a:outerShdw>
            </a:effectLst>
          </p:spPr>
          <p:txBody>
            <a:bodyPr wrap="none" anchor="ctr"/>
            <a:lstStyle/>
            <a:p>
              <a:endParaRPr lang="cs-CZ" sz="2250"/>
            </a:p>
          </p:txBody>
        </p:sp>
        <p:sp>
          <p:nvSpPr>
            <p:cNvPr id="72740" name="Oval 29">
              <a:extLst>
                <a:ext uri="{FF2B5EF4-FFF2-40B4-BE49-F238E27FC236}">
                  <a16:creationId xmlns:a16="http://schemas.microsoft.com/office/drawing/2014/main" id="{C9CB5CC6-487D-437C-885B-669BFA2927BB}"/>
                </a:ext>
              </a:extLst>
            </p:cNvPr>
            <p:cNvSpPr>
              <a:spLocks noChangeArrowheads="1"/>
            </p:cNvSpPr>
            <p:nvPr/>
          </p:nvSpPr>
          <p:spPr bwMode="auto">
            <a:xfrm>
              <a:off x="2112" y="3312"/>
              <a:ext cx="384" cy="192"/>
            </a:xfrm>
            <a:prstGeom prst="ellipse">
              <a:avLst/>
            </a:prstGeom>
            <a:solidFill>
              <a:srgbClr val="006666"/>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500" dirty="0">
                  <a:solidFill>
                    <a:srgbClr val="FFFFFF"/>
                  </a:solidFill>
                  <a:latin typeface="Calibri Light" panose="020F0302020204030204" pitchFamily="34" charset="0"/>
                </a:rPr>
                <a:t>CETP</a:t>
              </a:r>
            </a:p>
          </p:txBody>
        </p:sp>
        <p:sp>
          <p:nvSpPr>
            <p:cNvPr id="72741" name="Text Box 30">
              <a:extLst>
                <a:ext uri="{FF2B5EF4-FFF2-40B4-BE49-F238E27FC236}">
                  <a16:creationId xmlns:a16="http://schemas.microsoft.com/office/drawing/2014/main" id="{44623DFF-2433-4BEE-BE7B-E6D7A6E7C1D6}"/>
                </a:ext>
              </a:extLst>
            </p:cNvPr>
            <p:cNvSpPr txBox="1">
              <a:spLocks noChangeArrowheads="1"/>
            </p:cNvSpPr>
            <p:nvPr/>
          </p:nvSpPr>
          <p:spPr bwMode="auto">
            <a:xfrm>
              <a:off x="2202" y="2941"/>
              <a:ext cx="330"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TG</a:t>
              </a:r>
              <a:endParaRPr lang="en-US" altLang="cs-CZ" sz="1500" b="1" i="1" dirty="0">
                <a:solidFill>
                  <a:srgbClr val="FFFFFF"/>
                </a:solidFill>
                <a:latin typeface="Calibri Light" panose="020F0302020204030204" pitchFamily="34" charset="0"/>
              </a:endParaRPr>
            </a:p>
          </p:txBody>
        </p:sp>
        <p:sp>
          <p:nvSpPr>
            <p:cNvPr id="72742" name="Text Box 31">
              <a:extLst>
                <a:ext uri="{FF2B5EF4-FFF2-40B4-BE49-F238E27FC236}">
                  <a16:creationId xmlns:a16="http://schemas.microsoft.com/office/drawing/2014/main" id="{824BB3DE-6A27-43D8-BF39-958DB277AFE1}"/>
                </a:ext>
              </a:extLst>
            </p:cNvPr>
            <p:cNvSpPr txBox="1">
              <a:spLocks noChangeArrowheads="1"/>
            </p:cNvSpPr>
            <p:nvPr/>
          </p:nvSpPr>
          <p:spPr bwMode="auto">
            <a:xfrm>
              <a:off x="2186" y="3681"/>
              <a:ext cx="317"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en-US" altLang="cs-CZ" sz="2250" b="1" i="1" dirty="0">
                  <a:solidFill>
                    <a:srgbClr val="FFFFFF"/>
                  </a:solidFill>
                  <a:latin typeface="Calibri Light" panose="020F0302020204030204" pitchFamily="34" charset="0"/>
                </a:rPr>
                <a:t>CE</a:t>
              </a:r>
              <a:endParaRPr lang="en-US" altLang="cs-CZ" sz="1500" b="1" i="1" dirty="0">
                <a:solidFill>
                  <a:srgbClr val="FFFFFF"/>
                </a:solidFill>
                <a:latin typeface="Calibri Light" panose="020F0302020204030204" pitchFamily="34" charset="0"/>
              </a:endParaRPr>
            </a:p>
          </p:txBody>
        </p:sp>
      </p:grpSp>
      <p:grpSp>
        <p:nvGrpSpPr>
          <p:cNvPr id="72725" name="Group 32">
            <a:extLst>
              <a:ext uri="{FF2B5EF4-FFF2-40B4-BE49-F238E27FC236}">
                <a16:creationId xmlns:a16="http://schemas.microsoft.com/office/drawing/2014/main" id="{5E1FB846-F6C7-4F8C-9157-40DA5E06967F}"/>
              </a:ext>
            </a:extLst>
          </p:cNvPr>
          <p:cNvGrpSpPr>
            <a:grpSpLocks/>
          </p:cNvGrpSpPr>
          <p:nvPr/>
        </p:nvGrpSpPr>
        <p:grpSpPr bwMode="auto">
          <a:xfrm>
            <a:off x="5969497" y="4647903"/>
            <a:ext cx="912316" cy="610195"/>
            <a:chOff x="2928" y="2640"/>
            <a:chExt cx="864" cy="624"/>
          </a:xfrm>
        </p:grpSpPr>
        <p:sp>
          <p:nvSpPr>
            <p:cNvPr id="72736" name="Oval 33">
              <a:extLst>
                <a:ext uri="{FF2B5EF4-FFF2-40B4-BE49-F238E27FC236}">
                  <a16:creationId xmlns:a16="http://schemas.microsoft.com/office/drawing/2014/main" id="{E6B936AE-B1F8-44D1-BBBD-4211DCE5C096}"/>
                </a:ext>
              </a:extLst>
            </p:cNvPr>
            <p:cNvSpPr>
              <a:spLocks noChangeArrowheads="1"/>
            </p:cNvSpPr>
            <p:nvPr/>
          </p:nvSpPr>
          <p:spPr bwMode="auto">
            <a:xfrm>
              <a:off x="2928" y="2640"/>
              <a:ext cx="864" cy="624"/>
            </a:xfrm>
            <a:prstGeom prst="ellipse">
              <a:avLst/>
            </a:prstGeom>
            <a:solidFill>
              <a:srgbClr val="99CC00"/>
            </a:solidFill>
            <a:ln w="9525">
              <a:solidFill>
                <a:srgbClr val="00007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37" name="Text Box 34">
              <a:extLst>
                <a:ext uri="{FF2B5EF4-FFF2-40B4-BE49-F238E27FC236}">
                  <a16:creationId xmlns:a16="http://schemas.microsoft.com/office/drawing/2014/main" id="{BB7B5AC2-8F41-4C17-A339-C42B3EC0415C}"/>
                </a:ext>
              </a:extLst>
            </p:cNvPr>
            <p:cNvSpPr txBox="1">
              <a:spLocks noChangeArrowheads="1"/>
            </p:cNvSpPr>
            <p:nvPr/>
          </p:nvSpPr>
          <p:spPr bwMode="auto">
            <a:xfrm>
              <a:off x="2976" y="2832"/>
              <a:ext cx="816" cy="330"/>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1500" dirty="0">
                  <a:solidFill>
                    <a:srgbClr val="000000"/>
                  </a:solidFill>
                  <a:latin typeface="Calibri Light" panose="020F0302020204030204" pitchFamily="34" charset="0"/>
                </a:rPr>
                <a:t>LIPASE</a:t>
              </a:r>
            </a:p>
          </p:txBody>
        </p:sp>
      </p:grpSp>
      <p:sp>
        <p:nvSpPr>
          <p:cNvPr id="72726" name="AutoShape 35">
            <a:extLst>
              <a:ext uri="{FF2B5EF4-FFF2-40B4-BE49-F238E27FC236}">
                <a16:creationId xmlns:a16="http://schemas.microsoft.com/office/drawing/2014/main" id="{300EC282-7ABF-4E77-A3CD-1BCCAB3A9F07}"/>
              </a:ext>
            </a:extLst>
          </p:cNvPr>
          <p:cNvSpPr>
            <a:spLocks noChangeArrowheads="1"/>
          </p:cNvSpPr>
          <p:nvPr/>
        </p:nvSpPr>
        <p:spPr bwMode="auto">
          <a:xfrm rot="1705339">
            <a:off x="6064747" y="5258098"/>
            <a:ext cx="857250" cy="227707"/>
          </a:xfrm>
          <a:prstGeom prst="curvedDownArrow">
            <a:avLst>
              <a:gd name="adj1" fmla="val 75294"/>
              <a:gd name="adj2" fmla="val 150589"/>
              <a:gd name="adj3" fmla="val 3333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27" name="AutoShape 36">
            <a:extLst>
              <a:ext uri="{FF2B5EF4-FFF2-40B4-BE49-F238E27FC236}">
                <a16:creationId xmlns:a16="http://schemas.microsoft.com/office/drawing/2014/main" id="{EA4166E5-90A7-4D3D-B691-DD7497E5F1F9}"/>
              </a:ext>
            </a:extLst>
          </p:cNvPr>
          <p:cNvSpPr>
            <a:spLocks noChangeArrowheads="1"/>
          </p:cNvSpPr>
          <p:nvPr/>
        </p:nvSpPr>
        <p:spPr bwMode="auto">
          <a:xfrm rot="5400000">
            <a:off x="6864698" y="4819799"/>
            <a:ext cx="305098" cy="571500"/>
          </a:xfrm>
          <a:prstGeom prst="upArrow">
            <a:avLst>
              <a:gd name="adj1" fmla="val 50000"/>
              <a:gd name="adj2" fmla="val 46829"/>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72728" name="Group 37">
            <a:extLst>
              <a:ext uri="{FF2B5EF4-FFF2-40B4-BE49-F238E27FC236}">
                <a16:creationId xmlns:a16="http://schemas.microsoft.com/office/drawing/2014/main" id="{835BAAAA-0234-4BF2-97E9-6A88AF36DC79}"/>
              </a:ext>
            </a:extLst>
          </p:cNvPr>
          <p:cNvGrpSpPr>
            <a:grpSpLocks/>
          </p:cNvGrpSpPr>
          <p:nvPr/>
        </p:nvGrpSpPr>
        <p:grpSpPr bwMode="auto">
          <a:xfrm>
            <a:off x="7365504" y="4801195"/>
            <a:ext cx="873621" cy="762000"/>
            <a:chOff x="2784" y="1920"/>
            <a:chExt cx="576" cy="480"/>
          </a:xfrm>
        </p:grpSpPr>
        <p:sp>
          <p:nvSpPr>
            <p:cNvPr id="72734" name="Oval 38">
              <a:extLst>
                <a:ext uri="{FF2B5EF4-FFF2-40B4-BE49-F238E27FC236}">
                  <a16:creationId xmlns:a16="http://schemas.microsoft.com/office/drawing/2014/main" id="{55B767A8-0CE9-49AE-86FA-C17D1C157514}"/>
                </a:ext>
              </a:extLst>
            </p:cNvPr>
            <p:cNvSpPr>
              <a:spLocks noChangeArrowheads="1"/>
            </p:cNvSpPr>
            <p:nvPr/>
          </p:nvSpPr>
          <p:spPr bwMode="auto">
            <a:xfrm>
              <a:off x="2832" y="1920"/>
              <a:ext cx="480" cy="480"/>
            </a:xfrm>
            <a:prstGeom prst="ellips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35" name="Text Box 39">
              <a:extLst>
                <a:ext uri="{FF2B5EF4-FFF2-40B4-BE49-F238E27FC236}">
                  <a16:creationId xmlns:a16="http://schemas.microsoft.com/office/drawing/2014/main" id="{E82CACB9-2E86-45A5-9800-D94850ECD96B}"/>
                </a:ext>
              </a:extLst>
            </p:cNvPr>
            <p:cNvSpPr txBox="1">
              <a:spLocks noChangeArrowheads="1"/>
            </p:cNvSpPr>
            <p:nvPr/>
          </p:nvSpPr>
          <p:spPr bwMode="auto">
            <a:xfrm>
              <a:off x="2784" y="2016"/>
              <a:ext cx="576" cy="24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r>
                <a:rPr lang="en-US" altLang="cs-CZ" sz="1875" dirty="0" err="1">
                  <a:solidFill>
                    <a:srgbClr val="000000"/>
                  </a:solidFill>
                  <a:latin typeface="Calibri Light" panose="020F0302020204030204" pitchFamily="34" charset="0"/>
                </a:rPr>
                <a:t>sdLDL</a:t>
              </a:r>
              <a:endParaRPr lang="en-US" altLang="cs-CZ" sz="1875" dirty="0">
                <a:solidFill>
                  <a:srgbClr val="000000"/>
                </a:solidFill>
                <a:latin typeface="Calibri Light" panose="020F0302020204030204" pitchFamily="34" charset="0"/>
              </a:endParaRPr>
            </a:p>
          </p:txBody>
        </p:sp>
      </p:grpSp>
      <p:sp>
        <p:nvSpPr>
          <p:cNvPr id="72729" name="Text Box 40">
            <a:extLst>
              <a:ext uri="{FF2B5EF4-FFF2-40B4-BE49-F238E27FC236}">
                <a16:creationId xmlns:a16="http://schemas.microsoft.com/office/drawing/2014/main" id="{BDFFF8EE-8E7E-488A-A67A-0AA9149D4F75}"/>
              </a:ext>
            </a:extLst>
          </p:cNvPr>
          <p:cNvSpPr txBox="1">
            <a:spLocks noChangeArrowheads="1"/>
          </p:cNvSpPr>
          <p:nvPr/>
        </p:nvSpPr>
        <p:spPr bwMode="auto">
          <a:xfrm>
            <a:off x="6032005" y="5715000"/>
            <a:ext cx="1869281" cy="97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FFCC00"/>
                </a:solidFill>
                <a:latin typeface="Calibri Light" panose="020F0302020204030204" pitchFamily="34" charset="0"/>
              </a:rPr>
              <a:t>Glycerol, mastné kyseliny</a:t>
            </a:r>
            <a:endParaRPr lang="en-US" altLang="cs-CZ" sz="2250" b="1" dirty="0">
              <a:solidFill>
                <a:srgbClr val="FFCC00"/>
              </a:solidFill>
              <a:latin typeface="Calibri Light" panose="020F0302020204030204" pitchFamily="34" charset="0"/>
            </a:endParaRPr>
          </a:p>
        </p:txBody>
      </p:sp>
      <p:sp>
        <p:nvSpPr>
          <p:cNvPr id="72730" name="AutoShape 41">
            <a:extLst>
              <a:ext uri="{FF2B5EF4-FFF2-40B4-BE49-F238E27FC236}">
                <a16:creationId xmlns:a16="http://schemas.microsoft.com/office/drawing/2014/main" id="{80AC8EE3-7EDC-44A9-B14F-0ACD4226E629}"/>
              </a:ext>
            </a:extLst>
          </p:cNvPr>
          <p:cNvSpPr>
            <a:spLocks noChangeArrowheads="1"/>
          </p:cNvSpPr>
          <p:nvPr/>
        </p:nvSpPr>
        <p:spPr bwMode="auto">
          <a:xfrm rot="10800000">
            <a:off x="4445497" y="5485805"/>
            <a:ext cx="114597" cy="605731"/>
          </a:xfrm>
          <a:prstGeom prst="upArrow">
            <a:avLst>
              <a:gd name="adj1" fmla="val 50000"/>
              <a:gd name="adj2" fmla="val 13214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72731" name="Text Box 42">
            <a:extLst>
              <a:ext uri="{FF2B5EF4-FFF2-40B4-BE49-F238E27FC236}">
                <a16:creationId xmlns:a16="http://schemas.microsoft.com/office/drawing/2014/main" id="{EF3A3ADD-A65E-44FF-B82E-1F7B81490005}"/>
              </a:ext>
            </a:extLst>
          </p:cNvPr>
          <p:cNvSpPr txBox="1">
            <a:spLocks noChangeArrowheads="1"/>
          </p:cNvSpPr>
          <p:nvPr/>
        </p:nvSpPr>
        <p:spPr bwMode="auto">
          <a:xfrm>
            <a:off x="3595688" y="6072188"/>
            <a:ext cx="1869281" cy="6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CC99FF"/>
                </a:solidFill>
                <a:latin typeface="Calibri Light" panose="020F0302020204030204" pitchFamily="34" charset="0"/>
              </a:rPr>
              <a:t>Katabolismus HDL</a:t>
            </a:r>
            <a:endParaRPr lang="en-US" altLang="cs-CZ" sz="2250" b="1" dirty="0">
              <a:solidFill>
                <a:srgbClr val="CC99FF"/>
              </a:solidFill>
              <a:latin typeface="Calibri Light" panose="020F0302020204030204" pitchFamily="34" charset="0"/>
            </a:endParaRPr>
          </a:p>
        </p:txBody>
      </p:sp>
      <p:sp>
        <p:nvSpPr>
          <p:cNvPr id="72732" name="Text Box 43">
            <a:extLst>
              <a:ext uri="{FF2B5EF4-FFF2-40B4-BE49-F238E27FC236}">
                <a16:creationId xmlns:a16="http://schemas.microsoft.com/office/drawing/2014/main" id="{F1E4DFAA-407D-4A83-912A-65F76F6E1FD5}"/>
              </a:ext>
            </a:extLst>
          </p:cNvPr>
          <p:cNvSpPr txBox="1">
            <a:spLocks noChangeArrowheads="1"/>
          </p:cNvSpPr>
          <p:nvPr/>
        </p:nvSpPr>
        <p:spPr bwMode="auto">
          <a:xfrm>
            <a:off x="6322219" y="1193602"/>
            <a:ext cx="1869281" cy="68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lnSpc>
                <a:spcPct val="85000"/>
              </a:lnSpc>
            </a:pPr>
            <a:r>
              <a:rPr lang="cs-CZ" altLang="cs-CZ" sz="2250" b="1" dirty="0">
                <a:solidFill>
                  <a:srgbClr val="FFCC00"/>
                </a:solidFill>
                <a:latin typeface="Calibri Light" panose="020F0302020204030204" pitchFamily="34" charset="0"/>
              </a:rPr>
              <a:t>Neinhibovaná lipolýza</a:t>
            </a:r>
            <a:endParaRPr lang="en-US" altLang="cs-CZ" sz="2250" b="1" dirty="0">
              <a:solidFill>
                <a:srgbClr val="FFCC00"/>
              </a:solidFill>
              <a:latin typeface="Calibri Light" panose="020F0302020204030204" pitchFamily="34" charset="0"/>
            </a:endParaRPr>
          </a:p>
        </p:txBody>
      </p:sp>
      <p:sp>
        <p:nvSpPr>
          <p:cNvPr id="72733" name="AutoShape 44">
            <a:extLst>
              <a:ext uri="{FF2B5EF4-FFF2-40B4-BE49-F238E27FC236}">
                <a16:creationId xmlns:a16="http://schemas.microsoft.com/office/drawing/2014/main" id="{3967876F-F92E-42E7-95B5-866FBC888FDD}"/>
              </a:ext>
            </a:extLst>
          </p:cNvPr>
          <p:cNvSpPr>
            <a:spLocks noChangeArrowheads="1"/>
          </p:cNvSpPr>
          <p:nvPr/>
        </p:nvSpPr>
        <p:spPr bwMode="auto">
          <a:xfrm rot="10800000">
            <a:off x="3024187" y="3714750"/>
            <a:ext cx="357188" cy="571500"/>
          </a:xfrm>
          <a:prstGeom prst="upArrow">
            <a:avLst>
              <a:gd name="adj1" fmla="val 50000"/>
              <a:gd name="adj2" fmla="val 39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735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1EEDB60B-2CDB-4B7F-B93D-59CB7B1C2CD9}"/>
              </a:ext>
            </a:extLst>
          </p:cNvPr>
          <p:cNvSpPr>
            <a:spLocks noGrp="1" noChangeArrowheads="1"/>
          </p:cNvSpPr>
          <p:nvPr>
            <p:ph type="title"/>
          </p:nvPr>
        </p:nvSpPr>
        <p:spPr>
          <a:xfrm>
            <a:off x="423415" y="152277"/>
            <a:ext cx="7358063" cy="762000"/>
          </a:xfrm>
        </p:spPr>
        <p:txBody>
          <a:bodyPr/>
          <a:lstStyle/>
          <a:p>
            <a:pPr fontAlgn="auto">
              <a:spcAft>
                <a:spcPts val="0"/>
              </a:spcAft>
              <a:defRPr/>
            </a:pPr>
            <a:r>
              <a:rPr lang="cs-CZ" altLang="cs-CZ" dirty="0"/>
              <a:t>Struktura</a:t>
            </a:r>
            <a:endParaRPr lang="en-US" altLang="cs-CZ" dirty="0"/>
          </a:p>
        </p:txBody>
      </p:sp>
      <p:sp>
        <p:nvSpPr>
          <p:cNvPr id="12291" name="Text Box 3">
            <a:extLst>
              <a:ext uri="{FF2B5EF4-FFF2-40B4-BE49-F238E27FC236}">
                <a16:creationId xmlns:a16="http://schemas.microsoft.com/office/drawing/2014/main" id="{69DEF21D-3197-465B-8D2E-8D8760A699AA}"/>
              </a:ext>
            </a:extLst>
          </p:cNvPr>
          <p:cNvSpPr txBox="1">
            <a:spLocks noChangeArrowheads="1"/>
          </p:cNvSpPr>
          <p:nvPr/>
        </p:nvSpPr>
        <p:spPr bwMode="auto">
          <a:xfrm>
            <a:off x="3884414" y="2278559"/>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292" name="Line 4">
            <a:extLst>
              <a:ext uri="{FF2B5EF4-FFF2-40B4-BE49-F238E27FC236}">
                <a16:creationId xmlns:a16="http://schemas.microsoft.com/office/drawing/2014/main" id="{9F0B7580-803B-4027-8E46-685373EE0393}"/>
              </a:ext>
            </a:extLst>
          </p:cNvPr>
          <p:cNvSpPr>
            <a:spLocks noChangeShapeType="1"/>
          </p:cNvSpPr>
          <p:nvPr/>
        </p:nvSpPr>
        <p:spPr bwMode="auto">
          <a:xfrm flipH="1" flipV="1">
            <a:off x="4973836" y="1881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3" name="Line 5">
            <a:extLst>
              <a:ext uri="{FF2B5EF4-FFF2-40B4-BE49-F238E27FC236}">
                <a16:creationId xmlns:a16="http://schemas.microsoft.com/office/drawing/2014/main" id="{6BB2E476-824B-4B53-87A7-0378E4752748}"/>
              </a:ext>
            </a:extLst>
          </p:cNvPr>
          <p:cNvSpPr>
            <a:spLocks noChangeShapeType="1"/>
          </p:cNvSpPr>
          <p:nvPr/>
        </p:nvSpPr>
        <p:spPr bwMode="auto">
          <a:xfrm flipV="1">
            <a:off x="5188149" y="1881188"/>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4" name="Line 6">
            <a:extLst>
              <a:ext uri="{FF2B5EF4-FFF2-40B4-BE49-F238E27FC236}">
                <a16:creationId xmlns:a16="http://schemas.microsoft.com/office/drawing/2014/main" id="{1C5EA3B3-627E-4A77-AD63-401B74C8CB86}"/>
              </a:ext>
            </a:extLst>
          </p:cNvPr>
          <p:cNvSpPr>
            <a:spLocks noChangeShapeType="1"/>
          </p:cNvSpPr>
          <p:nvPr/>
        </p:nvSpPr>
        <p:spPr bwMode="auto">
          <a:xfrm flipV="1">
            <a:off x="4973836" y="1518048"/>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5" name="Line 7">
            <a:extLst>
              <a:ext uri="{FF2B5EF4-FFF2-40B4-BE49-F238E27FC236}">
                <a16:creationId xmlns:a16="http://schemas.microsoft.com/office/drawing/2014/main" id="{427ED75A-7CB0-45D3-A276-326682E2021F}"/>
              </a:ext>
            </a:extLst>
          </p:cNvPr>
          <p:cNvSpPr>
            <a:spLocks noChangeShapeType="1"/>
          </p:cNvSpPr>
          <p:nvPr/>
        </p:nvSpPr>
        <p:spPr bwMode="auto">
          <a:xfrm flipH="1" flipV="1">
            <a:off x="5188149" y="1518048"/>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6" name="Line 8">
            <a:extLst>
              <a:ext uri="{FF2B5EF4-FFF2-40B4-BE49-F238E27FC236}">
                <a16:creationId xmlns:a16="http://schemas.microsoft.com/office/drawing/2014/main" id="{9FD83A72-F279-4A43-9D72-E077E72EE83B}"/>
              </a:ext>
            </a:extLst>
          </p:cNvPr>
          <p:cNvSpPr>
            <a:spLocks noChangeShapeType="1"/>
          </p:cNvSpPr>
          <p:nvPr/>
        </p:nvSpPr>
        <p:spPr bwMode="auto">
          <a:xfrm>
            <a:off x="4973836" y="1651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7" name="Line 9">
            <a:extLst>
              <a:ext uri="{FF2B5EF4-FFF2-40B4-BE49-F238E27FC236}">
                <a16:creationId xmlns:a16="http://schemas.microsoft.com/office/drawing/2014/main" id="{AC2CE6CC-751F-44CF-8238-220D6644A301}"/>
              </a:ext>
            </a:extLst>
          </p:cNvPr>
          <p:cNvSpPr>
            <a:spLocks noChangeShapeType="1"/>
          </p:cNvSpPr>
          <p:nvPr/>
        </p:nvSpPr>
        <p:spPr bwMode="auto">
          <a:xfrm>
            <a:off x="5400973" y="1651993"/>
            <a:ext cx="0" cy="22919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8" name="Line 10">
            <a:extLst>
              <a:ext uri="{FF2B5EF4-FFF2-40B4-BE49-F238E27FC236}">
                <a16:creationId xmlns:a16="http://schemas.microsoft.com/office/drawing/2014/main" id="{52B1024B-C8B0-4E8F-868E-7CEBBA57B04B}"/>
              </a:ext>
            </a:extLst>
          </p:cNvPr>
          <p:cNvSpPr>
            <a:spLocks noChangeShapeType="1"/>
          </p:cNvSpPr>
          <p:nvPr/>
        </p:nvSpPr>
        <p:spPr bwMode="auto">
          <a:xfrm flipH="1" flipV="1">
            <a:off x="4761012" y="2242840"/>
            <a:ext cx="212824"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299" name="Line 11">
            <a:extLst>
              <a:ext uri="{FF2B5EF4-FFF2-40B4-BE49-F238E27FC236}">
                <a16:creationId xmlns:a16="http://schemas.microsoft.com/office/drawing/2014/main" id="{4D9932B2-5729-4784-A58D-9C8A47169F43}"/>
              </a:ext>
            </a:extLst>
          </p:cNvPr>
          <p:cNvSpPr>
            <a:spLocks noChangeShapeType="1"/>
          </p:cNvSpPr>
          <p:nvPr/>
        </p:nvSpPr>
        <p:spPr bwMode="auto">
          <a:xfrm flipV="1">
            <a:off x="4973836" y="2242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0" name="Line 12">
            <a:extLst>
              <a:ext uri="{FF2B5EF4-FFF2-40B4-BE49-F238E27FC236}">
                <a16:creationId xmlns:a16="http://schemas.microsoft.com/office/drawing/2014/main" id="{51E0525C-E71B-4C33-BCE1-5620CE9868ED}"/>
              </a:ext>
            </a:extLst>
          </p:cNvPr>
          <p:cNvSpPr>
            <a:spLocks noChangeShapeType="1"/>
          </p:cNvSpPr>
          <p:nvPr/>
        </p:nvSpPr>
        <p:spPr bwMode="auto">
          <a:xfrm flipV="1">
            <a:off x="4761012" y="1881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1" name="Line 13">
            <a:extLst>
              <a:ext uri="{FF2B5EF4-FFF2-40B4-BE49-F238E27FC236}">
                <a16:creationId xmlns:a16="http://schemas.microsoft.com/office/drawing/2014/main" id="{C9C23AB8-7E10-4432-A657-0CD813100DF5}"/>
              </a:ext>
            </a:extLst>
          </p:cNvPr>
          <p:cNvSpPr>
            <a:spLocks noChangeShapeType="1"/>
          </p:cNvSpPr>
          <p:nvPr/>
        </p:nvSpPr>
        <p:spPr bwMode="auto">
          <a:xfrm flipH="1" flipV="1">
            <a:off x="4973836" y="1881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2" name="Line 14">
            <a:extLst>
              <a:ext uri="{FF2B5EF4-FFF2-40B4-BE49-F238E27FC236}">
                <a16:creationId xmlns:a16="http://schemas.microsoft.com/office/drawing/2014/main" id="{6D21434D-1B81-4DB0-B4D4-6211AE0D40BB}"/>
              </a:ext>
            </a:extLst>
          </p:cNvPr>
          <p:cNvSpPr>
            <a:spLocks noChangeShapeType="1"/>
          </p:cNvSpPr>
          <p:nvPr/>
        </p:nvSpPr>
        <p:spPr bwMode="auto">
          <a:xfrm>
            <a:off x="4761012"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3" name="Line 15">
            <a:extLst>
              <a:ext uri="{FF2B5EF4-FFF2-40B4-BE49-F238E27FC236}">
                <a16:creationId xmlns:a16="http://schemas.microsoft.com/office/drawing/2014/main" id="{C9373E5D-86FD-409C-B4FE-8A52041EE532}"/>
              </a:ext>
            </a:extLst>
          </p:cNvPr>
          <p:cNvSpPr>
            <a:spLocks noChangeShapeType="1"/>
          </p:cNvSpPr>
          <p:nvPr/>
        </p:nvSpPr>
        <p:spPr bwMode="auto">
          <a:xfrm>
            <a:off x="5188148"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4" name="Line 16">
            <a:extLst>
              <a:ext uri="{FF2B5EF4-FFF2-40B4-BE49-F238E27FC236}">
                <a16:creationId xmlns:a16="http://schemas.microsoft.com/office/drawing/2014/main" id="{5179E426-C0D3-401D-8680-71F2B0F99601}"/>
              </a:ext>
            </a:extLst>
          </p:cNvPr>
          <p:cNvSpPr>
            <a:spLocks noChangeShapeType="1"/>
          </p:cNvSpPr>
          <p:nvPr/>
        </p:nvSpPr>
        <p:spPr bwMode="auto">
          <a:xfrm flipH="1" flipV="1">
            <a:off x="4333875" y="2242840"/>
            <a:ext cx="214313"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5" name="Line 17">
            <a:extLst>
              <a:ext uri="{FF2B5EF4-FFF2-40B4-BE49-F238E27FC236}">
                <a16:creationId xmlns:a16="http://schemas.microsoft.com/office/drawing/2014/main" id="{FE3A4D31-80AD-4D41-90BE-D39A3B49E612}"/>
              </a:ext>
            </a:extLst>
          </p:cNvPr>
          <p:cNvSpPr>
            <a:spLocks noChangeShapeType="1"/>
          </p:cNvSpPr>
          <p:nvPr/>
        </p:nvSpPr>
        <p:spPr bwMode="auto">
          <a:xfrm flipV="1">
            <a:off x="4548188" y="2242840"/>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6" name="Line 18">
            <a:extLst>
              <a:ext uri="{FF2B5EF4-FFF2-40B4-BE49-F238E27FC236}">
                <a16:creationId xmlns:a16="http://schemas.microsoft.com/office/drawing/2014/main" id="{2A69B562-A5D2-4097-BE1B-25F739209216}"/>
              </a:ext>
            </a:extLst>
          </p:cNvPr>
          <p:cNvSpPr>
            <a:spLocks noChangeShapeType="1"/>
          </p:cNvSpPr>
          <p:nvPr/>
        </p:nvSpPr>
        <p:spPr bwMode="auto">
          <a:xfrm flipV="1">
            <a:off x="4333875" y="1881188"/>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7" name="Line 19">
            <a:extLst>
              <a:ext uri="{FF2B5EF4-FFF2-40B4-BE49-F238E27FC236}">
                <a16:creationId xmlns:a16="http://schemas.microsoft.com/office/drawing/2014/main" id="{7D730D84-DF88-47D7-A3C0-4F5E67A679DA}"/>
              </a:ext>
            </a:extLst>
          </p:cNvPr>
          <p:cNvSpPr>
            <a:spLocks noChangeShapeType="1"/>
          </p:cNvSpPr>
          <p:nvPr/>
        </p:nvSpPr>
        <p:spPr bwMode="auto">
          <a:xfrm flipH="1" flipV="1">
            <a:off x="4525864" y="1881188"/>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8" name="Line 20">
            <a:extLst>
              <a:ext uri="{FF2B5EF4-FFF2-40B4-BE49-F238E27FC236}">
                <a16:creationId xmlns:a16="http://schemas.microsoft.com/office/drawing/2014/main" id="{1EB6CDA0-71DE-432D-92D1-C3E8B6125AFC}"/>
              </a:ext>
            </a:extLst>
          </p:cNvPr>
          <p:cNvSpPr>
            <a:spLocks noChangeShapeType="1"/>
          </p:cNvSpPr>
          <p:nvPr/>
        </p:nvSpPr>
        <p:spPr bwMode="auto">
          <a:xfrm>
            <a:off x="4333875"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09" name="Line 21">
            <a:extLst>
              <a:ext uri="{FF2B5EF4-FFF2-40B4-BE49-F238E27FC236}">
                <a16:creationId xmlns:a16="http://schemas.microsoft.com/office/drawing/2014/main" id="{C9F98699-DC7C-4A00-B009-1E7FE6164BF0}"/>
              </a:ext>
            </a:extLst>
          </p:cNvPr>
          <p:cNvSpPr>
            <a:spLocks noChangeShapeType="1"/>
          </p:cNvSpPr>
          <p:nvPr/>
        </p:nvSpPr>
        <p:spPr bwMode="auto">
          <a:xfrm>
            <a:off x="4761012" y="2016621"/>
            <a:ext cx="0" cy="226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0" name="Line 22">
            <a:extLst>
              <a:ext uri="{FF2B5EF4-FFF2-40B4-BE49-F238E27FC236}">
                <a16:creationId xmlns:a16="http://schemas.microsoft.com/office/drawing/2014/main" id="{A5DFA4FF-A674-4D9C-90E1-A6BBF50CAA96}"/>
              </a:ext>
            </a:extLst>
          </p:cNvPr>
          <p:cNvSpPr>
            <a:spLocks noChangeShapeType="1"/>
          </p:cNvSpPr>
          <p:nvPr/>
        </p:nvSpPr>
        <p:spPr bwMode="auto">
          <a:xfrm flipV="1">
            <a:off x="5400973" y="151804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1" name="Line 23">
            <a:extLst>
              <a:ext uri="{FF2B5EF4-FFF2-40B4-BE49-F238E27FC236}">
                <a16:creationId xmlns:a16="http://schemas.microsoft.com/office/drawing/2014/main" id="{91E4D426-B714-47F1-B60D-16045E0DCAAF}"/>
              </a:ext>
            </a:extLst>
          </p:cNvPr>
          <p:cNvSpPr>
            <a:spLocks noChangeShapeType="1"/>
          </p:cNvSpPr>
          <p:nvPr/>
        </p:nvSpPr>
        <p:spPr bwMode="auto">
          <a:xfrm flipH="1" flipV="1">
            <a:off x="5613797" y="151804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2" name="Line 24">
            <a:extLst>
              <a:ext uri="{FF2B5EF4-FFF2-40B4-BE49-F238E27FC236}">
                <a16:creationId xmlns:a16="http://schemas.microsoft.com/office/drawing/2014/main" id="{AD345474-1F62-4921-93A1-4C377A0C6AF7}"/>
              </a:ext>
            </a:extLst>
          </p:cNvPr>
          <p:cNvSpPr>
            <a:spLocks noChangeShapeType="1"/>
          </p:cNvSpPr>
          <p:nvPr/>
        </p:nvSpPr>
        <p:spPr bwMode="auto">
          <a:xfrm>
            <a:off x="5400973" y="1653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3" name="Line 25">
            <a:extLst>
              <a:ext uri="{FF2B5EF4-FFF2-40B4-BE49-F238E27FC236}">
                <a16:creationId xmlns:a16="http://schemas.microsoft.com/office/drawing/2014/main" id="{2513F44E-4EF1-4818-9AFE-1251AF57C7F6}"/>
              </a:ext>
            </a:extLst>
          </p:cNvPr>
          <p:cNvSpPr>
            <a:spLocks noChangeShapeType="1"/>
          </p:cNvSpPr>
          <p:nvPr/>
        </p:nvSpPr>
        <p:spPr bwMode="auto">
          <a:xfrm>
            <a:off x="5826622" y="1653481"/>
            <a:ext cx="0" cy="2277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4" name="Line 26">
            <a:extLst>
              <a:ext uri="{FF2B5EF4-FFF2-40B4-BE49-F238E27FC236}">
                <a16:creationId xmlns:a16="http://schemas.microsoft.com/office/drawing/2014/main" id="{289E6D03-E292-4B5D-8C1E-4B696F8B651D}"/>
              </a:ext>
            </a:extLst>
          </p:cNvPr>
          <p:cNvSpPr>
            <a:spLocks noChangeShapeType="1"/>
          </p:cNvSpPr>
          <p:nvPr/>
        </p:nvSpPr>
        <p:spPr bwMode="auto">
          <a:xfrm>
            <a:off x="5400974" y="1881188"/>
            <a:ext cx="4256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5" name="Line 27">
            <a:extLst>
              <a:ext uri="{FF2B5EF4-FFF2-40B4-BE49-F238E27FC236}">
                <a16:creationId xmlns:a16="http://schemas.microsoft.com/office/drawing/2014/main" id="{BC989A57-1EBF-45C3-81C2-B670D10B9EC4}"/>
              </a:ext>
            </a:extLst>
          </p:cNvPr>
          <p:cNvSpPr>
            <a:spLocks noChangeShapeType="1"/>
          </p:cNvSpPr>
          <p:nvPr/>
        </p:nvSpPr>
        <p:spPr bwMode="auto">
          <a:xfrm>
            <a:off x="4761012" y="233511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6" name="Line 28">
            <a:extLst>
              <a:ext uri="{FF2B5EF4-FFF2-40B4-BE49-F238E27FC236}">
                <a16:creationId xmlns:a16="http://schemas.microsoft.com/office/drawing/2014/main" id="{DC6F2985-BB56-4657-A1B1-61FB63C72B4F}"/>
              </a:ext>
            </a:extLst>
          </p:cNvPr>
          <p:cNvSpPr>
            <a:spLocks noChangeShapeType="1"/>
          </p:cNvSpPr>
          <p:nvPr/>
        </p:nvSpPr>
        <p:spPr bwMode="auto">
          <a:xfrm flipV="1">
            <a:off x="4761012" y="1881188"/>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7" name="Line 29">
            <a:extLst>
              <a:ext uri="{FF2B5EF4-FFF2-40B4-BE49-F238E27FC236}">
                <a16:creationId xmlns:a16="http://schemas.microsoft.com/office/drawing/2014/main" id="{29EEE1AE-EFCA-461A-A059-1784D4527FED}"/>
              </a:ext>
            </a:extLst>
          </p:cNvPr>
          <p:cNvSpPr>
            <a:spLocks noChangeShapeType="1"/>
          </p:cNvSpPr>
          <p:nvPr/>
        </p:nvSpPr>
        <p:spPr bwMode="auto">
          <a:xfrm flipV="1">
            <a:off x="5400973" y="1518047"/>
            <a:ext cx="0"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8" name="Line 30">
            <a:extLst>
              <a:ext uri="{FF2B5EF4-FFF2-40B4-BE49-F238E27FC236}">
                <a16:creationId xmlns:a16="http://schemas.microsoft.com/office/drawing/2014/main" id="{227EBFB3-768D-4878-9C23-58709F7812C1}"/>
              </a:ext>
            </a:extLst>
          </p:cNvPr>
          <p:cNvSpPr>
            <a:spLocks noChangeShapeType="1"/>
          </p:cNvSpPr>
          <p:nvPr/>
        </p:nvSpPr>
        <p:spPr bwMode="auto">
          <a:xfrm flipV="1">
            <a:off x="5613797" y="1199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19" name="Line 31">
            <a:extLst>
              <a:ext uri="{FF2B5EF4-FFF2-40B4-BE49-F238E27FC236}">
                <a16:creationId xmlns:a16="http://schemas.microsoft.com/office/drawing/2014/main" id="{5CBEC0EF-8911-4229-A7A0-3DAA962CE9A3}"/>
              </a:ext>
            </a:extLst>
          </p:cNvPr>
          <p:cNvSpPr>
            <a:spLocks noChangeShapeType="1"/>
          </p:cNvSpPr>
          <p:nvPr/>
        </p:nvSpPr>
        <p:spPr bwMode="auto">
          <a:xfrm flipH="1" flipV="1">
            <a:off x="5826621" y="1199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0" name="Line 32">
            <a:extLst>
              <a:ext uri="{FF2B5EF4-FFF2-40B4-BE49-F238E27FC236}">
                <a16:creationId xmlns:a16="http://schemas.microsoft.com/office/drawing/2014/main" id="{861EDB16-A6E4-4846-A85C-C9B46BFF65EC}"/>
              </a:ext>
            </a:extLst>
          </p:cNvPr>
          <p:cNvSpPr>
            <a:spLocks noChangeShapeType="1"/>
          </p:cNvSpPr>
          <p:nvPr/>
        </p:nvSpPr>
        <p:spPr bwMode="auto">
          <a:xfrm flipV="1">
            <a:off x="6040934" y="1199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1" name="Line 33">
            <a:extLst>
              <a:ext uri="{FF2B5EF4-FFF2-40B4-BE49-F238E27FC236}">
                <a16:creationId xmlns:a16="http://schemas.microsoft.com/office/drawing/2014/main" id="{81ABF09E-61AA-4689-B8AE-2F7DF9FB0099}"/>
              </a:ext>
            </a:extLst>
          </p:cNvPr>
          <p:cNvSpPr>
            <a:spLocks noChangeShapeType="1"/>
          </p:cNvSpPr>
          <p:nvPr/>
        </p:nvSpPr>
        <p:spPr bwMode="auto">
          <a:xfrm flipH="1" flipV="1">
            <a:off x="6253758" y="1199555"/>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2" name="Line 34">
            <a:extLst>
              <a:ext uri="{FF2B5EF4-FFF2-40B4-BE49-F238E27FC236}">
                <a16:creationId xmlns:a16="http://schemas.microsoft.com/office/drawing/2014/main" id="{4AB42A37-81CA-44E4-B354-2A75E9E93002}"/>
              </a:ext>
            </a:extLst>
          </p:cNvPr>
          <p:cNvSpPr>
            <a:spLocks noChangeShapeType="1"/>
          </p:cNvSpPr>
          <p:nvPr/>
        </p:nvSpPr>
        <p:spPr bwMode="auto">
          <a:xfrm flipV="1">
            <a:off x="5613797" y="1334989"/>
            <a:ext cx="0" cy="1830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3" name="Line 35">
            <a:extLst>
              <a:ext uri="{FF2B5EF4-FFF2-40B4-BE49-F238E27FC236}">
                <a16:creationId xmlns:a16="http://schemas.microsoft.com/office/drawing/2014/main" id="{BE6B54CE-2F54-4ED4-A377-B61182C3F866}"/>
              </a:ext>
            </a:extLst>
          </p:cNvPr>
          <p:cNvSpPr>
            <a:spLocks noChangeShapeType="1"/>
          </p:cNvSpPr>
          <p:nvPr/>
        </p:nvSpPr>
        <p:spPr bwMode="auto">
          <a:xfrm flipH="1" flipV="1">
            <a:off x="5400973" y="119955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4" name="Line 36">
            <a:extLst>
              <a:ext uri="{FF2B5EF4-FFF2-40B4-BE49-F238E27FC236}">
                <a16:creationId xmlns:a16="http://schemas.microsoft.com/office/drawing/2014/main" id="{4DA9A0AB-F0BB-4B22-A81A-365452483E28}"/>
              </a:ext>
            </a:extLst>
          </p:cNvPr>
          <p:cNvSpPr>
            <a:spLocks noChangeShapeType="1"/>
          </p:cNvSpPr>
          <p:nvPr/>
        </p:nvSpPr>
        <p:spPr bwMode="auto">
          <a:xfrm flipV="1">
            <a:off x="6468071" y="119955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5" name="Line 37">
            <a:extLst>
              <a:ext uri="{FF2B5EF4-FFF2-40B4-BE49-F238E27FC236}">
                <a16:creationId xmlns:a16="http://schemas.microsoft.com/office/drawing/2014/main" id="{0D6E7184-8F14-4B80-9BD2-BCE9E8134FD3}"/>
              </a:ext>
            </a:extLst>
          </p:cNvPr>
          <p:cNvSpPr>
            <a:spLocks noChangeShapeType="1"/>
          </p:cNvSpPr>
          <p:nvPr/>
        </p:nvSpPr>
        <p:spPr bwMode="auto">
          <a:xfrm flipV="1">
            <a:off x="6456164" y="1334989"/>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6" name="Line 38">
            <a:extLst>
              <a:ext uri="{FF2B5EF4-FFF2-40B4-BE49-F238E27FC236}">
                <a16:creationId xmlns:a16="http://schemas.microsoft.com/office/drawing/2014/main" id="{49C5B345-FCEE-40BC-84CE-9F833BD0CD10}"/>
              </a:ext>
            </a:extLst>
          </p:cNvPr>
          <p:cNvSpPr>
            <a:spLocks noChangeShapeType="1"/>
          </p:cNvSpPr>
          <p:nvPr/>
        </p:nvSpPr>
        <p:spPr bwMode="auto">
          <a:xfrm flipV="1">
            <a:off x="4205883" y="2238375"/>
            <a:ext cx="144364" cy="1160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7" name="Line 39">
            <a:extLst>
              <a:ext uri="{FF2B5EF4-FFF2-40B4-BE49-F238E27FC236}">
                <a16:creationId xmlns:a16="http://schemas.microsoft.com/office/drawing/2014/main" id="{44DDF26F-3EF9-4C52-B849-D4EFFF3AA28D}"/>
              </a:ext>
            </a:extLst>
          </p:cNvPr>
          <p:cNvSpPr>
            <a:spLocks noChangeShapeType="1"/>
          </p:cNvSpPr>
          <p:nvPr/>
        </p:nvSpPr>
        <p:spPr bwMode="auto">
          <a:xfrm flipH="1" flipV="1">
            <a:off x="4813102" y="2211586"/>
            <a:ext cx="212825" cy="1369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28" name="Text Box 40">
            <a:extLst>
              <a:ext uri="{FF2B5EF4-FFF2-40B4-BE49-F238E27FC236}">
                <a16:creationId xmlns:a16="http://schemas.microsoft.com/office/drawing/2014/main" id="{80F4C7AE-4588-4409-900D-DF9D02D1D07C}"/>
              </a:ext>
            </a:extLst>
          </p:cNvPr>
          <p:cNvSpPr txBox="1">
            <a:spLocks noChangeArrowheads="1"/>
          </p:cNvSpPr>
          <p:nvPr/>
        </p:nvSpPr>
        <p:spPr bwMode="auto">
          <a:xfrm>
            <a:off x="6741914" y="913805"/>
            <a:ext cx="145955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Cholesterol</a:t>
            </a:r>
            <a:endParaRPr lang="en-US" altLang="cs-CZ" sz="2250" dirty="0">
              <a:latin typeface="Calibri Light" panose="020F0302020204030204" pitchFamily="34" charset="0"/>
            </a:endParaRPr>
          </a:p>
        </p:txBody>
      </p:sp>
      <p:sp>
        <p:nvSpPr>
          <p:cNvPr id="12329" name="Line 41">
            <a:extLst>
              <a:ext uri="{FF2B5EF4-FFF2-40B4-BE49-F238E27FC236}">
                <a16:creationId xmlns:a16="http://schemas.microsoft.com/office/drawing/2014/main" id="{D3B289A0-22EA-47F6-98CF-FCC9093A8D07}"/>
              </a:ext>
            </a:extLst>
          </p:cNvPr>
          <p:cNvSpPr>
            <a:spLocks noChangeShapeType="1"/>
          </p:cNvSpPr>
          <p:nvPr/>
        </p:nvSpPr>
        <p:spPr bwMode="auto">
          <a:xfrm flipV="1">
            <a:off x="3021211"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0" name="Line 42">
            <a:extLst>
              <a:ext uri="{FF2B5EF4-FFF2-40B4-BE49-F238E27FC236}">
                <a16:creationId xmlns:a16="http://schemas.microsoft.com/office/drawing/2014/main" id="{04986CF9-6037-411F-BA4E-10EA5C665BBF}"/>
              </a:ext>
            </a:extLst>
          </p:cNvPr>
          <p:cNvSpPr>
            <a:spLocks noChangeShapeType="1"/>
          </p:cNvSpPr>
          <p:nvPr/>
        </p:nvSpPr>
        <p:spPr bwMode="auto">
          <a:xfrm flipH="1" flipV="1">
            <a:off x="3234035"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1" name="Line 43">
            <a:extLst>
              <a:ext uri="{FF2B5EF4-FFF2-40B4-BE49-F238E27FC236}">
                <a16:creationId xmlns:a16="http://schemas.microsoft.com/office/drawing/2014/main" id="{3FAA64E6-5165-4D61-A31B-9547353EBE04}"/>
              </a:ext>
            </a:extLst>
          </p:cNvPr>
          <p:cNvSpPr>
            <a:spLocks noChangeShapeType="1"/>
          </p:cNvSpPr>
          <p:nvPr/>
        </p:nvSpPr>
        <p:spPr bwMode="auto">
          <a:xfrm flipV="1">
            <a:off x="344834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2" name="Line 44">
            <a:extLst>
              <a:ext uri="{FF2B5EF4-FFF2-40B4-BE49-F238E27FC236}">
                <a16:creationId xmlns:a16="http://schemas.microsoft.com/office/drawing/2014/main" id="{74AF118E-4156-4EB9-9A21-F5FBD6E7D7EB}"/>
              </a:ext>
            </a:extLst>
          </p:cNvPr>
          <p:cNvSpPr>
            <a:spLocks noChangeShapeType="1"/>
          </p:cNvSpPr>
          <p:nvPr/>
        </p:nvSpPr>
        <p:spPr bwMode="auto">
          <a:xfrm flipH="1" flipV="1">
            <a:off x="3661172"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3" name="Line 45">
            <a:extLst>
              <a:ext uri="{FF2B5EF4-FFF2-40B4-BE49-F238E27FC236}">
                <a16:creationId xmlns:a16="http://schemas.microsoft.com/office/drawing/2014/main" id="{6EE9B3A8-4082-44B4-BCE5-8513D36AE276}"/>
              </a:ext>
            </a:extLst>
          </p:cNvPr>
          <p:cNvSpPr>
            <a:spLocks noChangeShapeType="1"/>
          </p:cNvSpPr>
          <p:nvPr/>
        </p:nvSpPr>
        <p:spPr bwMode="auto">
          <a:xfrm flipH="1" flipV="1">
            <a:off x="2809875" y="3504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4" name="Line 46">
            <a:extLst>
              <a:ext uri="{FF2B5EF4-FFF2-40B4-BE49-F238E27FC236}">
                <a16:creationId xmlns:a16="http://schemas.microsoft.com/office/drawing/2014/main" id="{13D4DD8A-C5A8-45F5-BC87-F109D2E72275}"/>
              </a:ext>
            </a:extLst>
          </p:cNvPr>
          <p:cNvSpPr>
            <a:spLocks noChangeShapeType="1"/>
          </p:cNvSpPr>
          <p:nvPr/>
        </p:nvSpPr>
        <p:spPr bwMode="auto">
          <a:xfrm flipV="1">
            <a:off x="3875485"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5" name="Line 47">
            <a:extLst>
              <a:ext uri="{FF2B5EF4-FFF2-40B4-BE49-F238E27FC236}">
                <a16:creationId xmlns:a16="http://schemas.microsoft.com/office/drawing/2014/main" id="{10BF8828-7DAB-4DDF-82C5-4A4B74D19F17}"/>
              </a:ext>
            </a:extLst>
          </p:cNvPr>
          <p:cNvSpPr>
            <a:spLocks noChangeShapeType="1"/>
          </p:cNvSpPr>
          <p:nvPr/>
        </p:nvSpPr>
        <p:spPr bwMode="auto">
          <a:xfrm flipV="1">
            <a:off x="431452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6" name="Line 48">
            <a:extLst>
              <a:ext uri="{FF2B5EF4-FFF2-40B4-BE49-F238E27FC236}">
                <a16:creationId xmlns:a16="http://schemas.microsoft.com/office/drawing/2014/main" id="{BE929841-03C6-420A-8E8C-809EEF45F6FD}"/>
              </a:ext>
            </a:extLst>
          </p:cNvPr>
          <p:cNvSpPr>
            <a:spLocks noChangeShapeType="1"/>
          </p:cNvSpPr>
          <p:nvPr/>
        </p:nvSpPr>
        <p:spPr bwMode="auto">
          <a:xfrm flipH="1" flipV="1">
            <a:off x="4527351"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7" name="Line 49">
            <a:extLst>
              <a:ext uri="{FF2B5EF4-FFF2-40B4-BE49-F238E27FC236}">
                <a16:creationId xmlns:a16="http://schemas.microsoft.com/office/drawing/2014/main" id="{8C815B60-DD8A-481D-8DEA-9E06A804177C}"/>
              </a:ext>
            </a:extLst>
          </p:cNvPr>
          <p:cNvSpPr>
            <a:spLocks noChangeShapeType="1"/>
          </p:cNvSpPr>
          <p:nvPr/>
        </p:nvSpPr>
        <p:spPr bwMode="auto">
          <a:xfrm flipV="1">
            <a:off x="4741664"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8" name="Line 50">
            <a:extLst>
              <a:ext uri="{FF2B5EF4-FFF2-40B4-BE49-F238E27FC236}">
                <a16:creationId xmlns:a16="http://schemas.microsoft.com/office/drawing/2014/main" id="{D72D1078-3B28-4261-9085-42F29159EF4E}"/>
              </a:ext>
            </a:extLst>
          </p:cNvPr>
          <p:cNvSpPr>
            <a:spLocks noChangeShapeType="1"/>
          </p:cNvSpPr>
          <p:nvPr/>
        </p:nvSpPr>
        <p:spPr bwMode="auto">
          <a:xfrm flipH="1" flipV="1">
            <a:off x="4954489"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39" name="Line 51">
            <a:extLst>
              <a:ext uri="{FF2B5EF4-FFF2-40B4-BE49-F238E27FC236}">
                <a16:creationId xmlns:a16="http://schemas.microsoft.com/office/drawing/2014/main" id="{77D88FB8-7ABA-4859-B1B9-C0B4AA44D1BB}"/>
              </a:ext>
            </a:extLst>
          </p:cNvPr>
          <p:cNvSpPr>
            <a:spLocks noChangeShapeType="1"/>
          </p:cNvSpPr>
          <p:nvPr/>
        </p:nvSpPr>
        <p:spPr bwMode="auto">
          <a:xfrm flipH="1" flipV="1">
            <a:off x="4103192" y="3504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0" name="Line 52">
            <a:extLst>
              <a:ext uri="{FF2B5EF4-FFF2-40B4-BE49-F238E27FC236}">
                <a16:creationId xmlns:a16="http://schemas.microsoft.com/office/drawing/2014/main" id="{8C3BD2AD-40C1-44DC-801B-10100EBA622A}"/>
              </a:ext>
            </a:extLst>
          </p:cNvPr>
          <p:cNvSpPr>
            <a:spLocks noChangeShapeType="1"/>
          </p:cNvSpPr>
          <p:nvPr/>
        </p:nvSpPr>
        <p:spPr bwMode="auto">
          <a:xfrm flipV="1">
            <a:off x="5168801"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1" name="Line 53">
            <a:extLst>
              <a:ext uri="{FF2B5EF4-FFF2-40B4-BE49-F238E27FC236}">
                <a16:creationId xmlns:a16="http://schemas.microsoft.com/office/drawing/2014/main" id="{20883EFA-B8CD-484B-A73B-E186B37416FF}"/>
              </a:ext>
            </a:extLst>
          </p:cNvPr>
          <p:cNvSpPr>
            <a:spLocks noChangeShapeType="1"/>
          </p:cNvSpPr>
          <p:nvPr/>
        </p:nvSpPr>
        <p:spPr bwMode="auto">
          <a:xfrm flipV="1">
            <a:off x="4738688" y="3429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2" name="Text Box 54">
            <a:extLst>
              <a:ext uri="{FF2B5EF4-FFF2-40B4-BE49-F238E27FC236}">
                <a16:creationId xmlns:a16="http://schemas.microsoft.com/office/drawing/2014/main" id="{8A871FDB-DC5C-41CE-B1FB-1DDE77621987}"/>
              </a:ext>
            </a:extLst>
          </p:cNvPr>
          <p:cNvSpPr txBox="1">
            <a:spLocks noChangeArrowheads="1"/>
          </p:cNvSpPr>
          <p:nvPr/>
        </p:nvSpPr>
        <p:spPr bwMode="auto">
          <a:xfrm>
            <a:off x="5360790" y="3353098"/>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12343" name="Line 55">
            <a:extLst>
              <a:ext uri="{FF2B5EF4-FFF2-40B4-BE49-F238E27FC236}">
                <a16:creationId xmlns:a16="http://schemas.microsoft.com/office/drawing/2014/main" id="{B2C28B45-E636-4453-BE13-9B78FDE0B443}"/>
              </a:ext>
            </a:extLst>
          </p:cNvPr>
          <p:cNvSpPr>
            <a:spLocks noChangeShapeType="1"/>
          </p:cNvSpPr>
          <p:nvPr/>
        </p:nvSpPr>
        <p:spPr bwMode="auto">
          <a:xfrm flipV="1">
            <a:off x="3021211"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4" name="Line 56">
            <a:extLst>
              <a:ext uri="{FF2B5EF4-FFF2-40B4-BE49-F238E27FC236}">
                <a16:creationId xmlns:a16="http://schemas.microsoft.com/office/drawing/2014/main" id="{158B15B5-FE58-43EC-B6B3-EF35FE4D60C9}"/>
              </a:ext>
            </a:extLst>
          </p:cNvPr>
          <p:cNvSpPr>
            <a:spLocks noChangeShapeType="1"/>
          </p:cNvSpPr>
          <p:nvPr/>
        </p:nvSpPr>
        <p:spPr bwMode="auto">
          <a:xfrm flipH="1" flipV="1">
            <a:off x="3234035"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5" name="Line 57">
            <a:extLst>
              <a:ext uri="{FF2B5EF4-FFF2-40B4-BE49-F238E27FC236}">
                <a16:creationId xmlns:a16="http://schemas.microsoft.com/office/drawing/2014/main" id="{76893AFB-5EAC-470F-A2B3-26C751E9D151}"/>
              </a:ext>
            </a:extLst>
          </p:cNvPr>
          <p:cNvSpPr>
            <a:spLocks noChangeShapeType="1"/>
          </p:cNvSpPr>
          <p:nvPr/>
        </p:nvSpPr>
        <p:spPr bwMode="auto">
          <a:xfrm flipV="1">
            <a:off x="344834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6" name="Line 58">
            <a:extLst>
              <a:ext uri="{FF2B5EF4-FFF2-40B4-BE49-F238E27FC236}">
                <a16:creationId xmlns:a16="http://schemas.microsoft.com/office/drawing/2014/main" id="{29C37002-B26E-4C32-B77C-FF35E12BC8B6}"/>
              </a:ext>
            </a:extLst>
          </p:cNvPr>
          <p:cNvSpPr>
            <a:spLocks noChangeShapeType="1"/>
          </p:cNvSpPr>
          <p:nvPr/>
        </p:nvSpPr>
        <p:spPr bwMode="auto">
          <a:xfrm flipH="1" flipV="1">
            <a:off x="3661172"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7" name="Line 59">
            <a:extLst>
              <a:ext uri="{FF2B5EF4-FFF2-40B4-BE49-F238E27FC236}">
                <a16:creationId xmlns:a16="http://schemas.microsoft.com/office/drawing/2014/main" id="{73A3EEE8-2AD9-4524-9D2A-7C14778401BE}"/>
              </a:ext>
            </a:extLst>
          </p:cNvPr>
          <p:cNvSpPr>
            <a:spLocks noChangeShapeType="1"/>
          </p:cNvSpPr>
          <p:nvPr/>
        </p:nvSpPr>
        <p:spPr bwMode="auto">
          <a:xfrm flipH="1" flipV="1">
            <a:off x="2809875" y="3961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8" name="Line 60">
            <a:extLst>
              <a:ext uri="{FF2B5EF4-FFF2-40B4-BE49-F238E27FC236}">
                <a16:creationId xmlns:a16="http://schemas.microsoft.com/office/drawing/2014/main" id="{3988D07F-C73D-481F-9429-92F940342BE3}"/>
              </a:ext>
            </a:extLst>
          </p:cNvPr>
          <p:cNvSpPr>
            <a:spLocks noChangeShapeType="1"/>
          </p:cNvSpPr>
          <p:nvPr/>
        </p:nvSpPr>
        <p:spPr bwMode="auto">
          <a:xfrm flipV="1">
            <a:off x="3875485"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49" name="Line 61">
            <a:extLst>
              <a:ext uri="{FF2B5EF4-FFF2-40B4-BE49-F238E27FC236}">
                <a16:creationId xmlns:a16="http://schemas.microsoft.com/office/drawing/2014/main" id="{A2E1C993-E4D6-4B24-880D-EE6D387D4346}"/>
              </a:ext>
            </a:extLst>
          </p:cNvPr>
          <p:cNvSpPr>
            <a:spLocks noChangeShapeType="1"/>
          </p:cNvSpPr>
          <p:nvPr/>
        </p:nvSpPr>
        <p:spPr bwMode="auto">
          <a:xfrm flipV="1">
            <a:off x="431452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0" name="Line 62">
            <a:extLst>
              <a:ext uri="{FF2B5EF4-FFF2-40B4-BE49-F238E27FC236}">
                <a16:creationId xmlns:a16="http://schemas.microsoft.com/office/drawing/2014/main" id="{CD422345-7775-46FC-9388-828C58D1558D}"/>
              </a:ext>
            </a:extLst>
          </p:cNvPr>
          <p:cNvSpPr>
            <a:spLocks noChangeShapeType="1"/>
          </p:cNvSpPr>
          <p:nvPr/>
        </p:nvSpPr>
        <p:spPr bwMode="auto">
          <a:xfrm flipH="1" flipV="1">
            <a:off x="4527351"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1" name="Line 63">
            <a:extLst>
              <a:ext uri="{FF2B5EF4-FFF2-40B4-BE49-F238E27FC236}">
                <a16:creationId xmlns:a16="http://schemas.microsoft.com/office/drawing/2014/main" id="{72F2C09D-8BD1-4B3F-9C12-0FB144A1C8FA}"/>
              </a:ext>
            </a:extLst>
          </p:cNvPr>
          <p:cNvSpPr>
            <a:spLocks noChangeShapeType="1"/>
          </p:cNvSpPr>
          <p:nvPr/>
        </p:nvSpPr>
        <p:spPr bwMode="auto">
          <a:xfrm flipV="1">
            <a:off x="4741664"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2" name="Line 64">
            <a:extLst>
              <a:ext uri="{FF2B5EF4-FFF2-40B4-BE49-F238E27FC236}">
                <a16:creationId xmlns:a16="http://schemas.microsoft.com/office/drawing/2014/main" id="{14962973-4A02-492B-AEEB-5B1E109A09F1}"/>
              </a:ext>
            </a:extLst>
          </p:cNvPr>
          <p:cNvSpPr>
            <a:spLocks noChangeShapeType="1"/>
          </p:cNvSpPr>
          <p:nvPr/>
        </p:nvSpPr>
        <p:spPr bwMode="auto">
          <a:xfrm flipH="1" flipV="1">
            <a:off x="4954489"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3" name="Line 65">
            <a:extLst>
              <a:ext uri="{FF2B5EF4-FFF2-40B4-BE49-F238E27FC236}">
                <a16:creationId xmlns:a16="http://schemas.microsoft.com/office/drawing/2014/main" id="{80C4C571-1650-40A8-98A4-887D34DAC58C}"/>
              </a:ext>
            </a:extLst>
          </p:cNvPr>
          <p:cNvSpPr>
            <a:spLocks noChangeShapeType="1"/>
          </p:cNvSpPr>
          <p:nvPr/>
        </p:nvSpPr>
        <p:spPr bwMode="auto">
          <a:xfrm flipH="1" flipV="1">
            <a:off x="4103192" y="396180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4" name="Line 66">
            <a:extLst>
              <a:ext uri="{FF2B5EF4-FFF2-40B4-BE49-F238E27FC236}">
                <a16:creationId xmlns:a16="http://schemas.microsoft.com/office/drawing/2014/main" id="{E537731B-5483-482C-BDF8-D6581FF3D34E}"/>
              </a:ext>
            </a:extLst>
          </p:cNvPr>
          <p:cNvSpPr>
            <a:spLocks noChangeShapeType="1"/>
          </p:cNvSpPr>
          <p:nvPr/>
        </p:nvSpPr>
        <p:spPr bwMode="auto">
          <a:xfrm flipV="1">
            <a:off x="5168801"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5" name="Line 67">
            <a:extLst>
              <a:ext uri="{FF2B5EF4-FFF2-40B4-BE49-F238E27FC236}">
                <a16:creationId xmlns:a16="http://schemas.microsoft.com/office/drawing/2014/main" id="{F5A04431-301F-432B-8A8E-78159E55E451}"/>
              </a:ext>
            </a:extLst>
          </p:cNvPr>
          <p:cNvSpPr>
            <a:spLocks noChangeShapeType="1"/>
          </p:cNvSpPr>
          <p:nvPr/>
        </p:nvSpPr>
        <p:spPr bwMode="auto">
          <a:xfrm flipV="1">
            <a:off x="4738688" y="3885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6" name="Text Box 68">
            <a:extLst>
              <a:ext uri="{FF2B5EF4-FFF2-40B4-BE49-F238E27FC236}">
                <a16:creationId xmlns:a16="http://schemas.microsoft.com/office/drawing/2014/main" id="{5B716A34-EE11-43D0-B7F4-0C6D292315B0}"/>
              </a:ext>
            </a:extLst>
          </p:cNvPr>
          <p:cNvSpPr txBox="1">
            <a:spLocks noChangeArrowheads="1"/>
          </p:cNvSpPr>
          <p:nvPr/>
        </p:nvSpPr>
        <p:spPr bwMode="auto">
          <a:xfrm>
            <a:off x="5360790" y="3810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12357" name="Line 69">
            <a:extLst>
              <a:ext uri="{FF2B5EF4-FFF2-40B4-BE49-F238E27FC236}">
                <a16:creationId xmlns:a16="http://schemas.microsoft.com/office/drawing/2014/main" id="{DDD5A28C-C93A-4720-A391-57CBF52B55CD}"/>
              </a:ext>
            </a:extLst>
          </p:cNvPr>
          <p:cNvSpPr>
            <a:spLocks noChangeShapeType="1"/>
          </p:cNvSpPr>
          <p:nvPr/>
        </p:nvSpPr>
        <p:spPr bwMode="auto">
          <a:xfrm flipV="1">
            <a:off x="3021211"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8" name="Line 70">
            <a:extLst>
              <a:ext uri="{FF2B5EF4-FFF2-40B4-BE49-F238E27FC236}">
                <a16:creationId xmlns:a16="http://schemas.microsoft.com/office/drawing/2014/main" id="{ECDDAB7A-5787-44D0-9D49-170EBD56EE61}"/>
              </a:ext>
            </a:extLst>
          </p:cNvPr>
          <p:cNvSpPr>
            <a:spLocks noChangeShapeType="1"/>
          </p:cNvSpPr>
          <p:nvPr/>
        </p:nvSpPr>
        <p:spPr bwMode="auto">
          <a:xfrm flipH="1" flipV="1">
            <a:off x="3234035"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59" name="Line 71">
            <a:extLst>
              <a:ext uri="{FF2B5EF4-FFF2-40B4-BE49-F238E27FC236}">
                <a16:creationId xmlns:a16="http://schemas.microsoft.com/office/drawing/2014/main" id="{E34A9262-760F-42E7-86F9-B28A17C664C7}"/>
              </a:ext>
            </a:extLst>
          </p:cNvPr>
          <p:cNvSpPr>
            <a:spLocks noChangeShapeType="1"/>
          </p:cNvSpPr>
          <p:nvPr/>
        </p:nvSpPr>
        <p:spPr bwMode="auto">
          <a:xfrm flipV="1">
            <a:off x="344834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0" name="Line 72">
            <a:extLst>
              <a:ext uri="{FF2B5EF4-FFF2-40B4-BE49-F238E27FC236}">
                <a16:creationId xmlns:a16="http://schemas.microsoft.com/office/drawing/2014/main" id="{8A985993-CF3B-4DBF-8C2A-C725FEB80D30}"/>
              </a:ext>
            </a:extLst>
          </p:cNvPr>
          <p:cNvSpPr>
            <a:spLocks noChangeShapeType="1"/>
          </p:cNvSpPr>
          <p:nvPr/>
        </p:nvSpPr>
        <p:spPr bwMode="auto">
          <a:xfrm flipH="1" flipV="1">
            <a:off x="3661172"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1" name="Line 73">
            <a:extLst>
              <a:ext uri="{FF2B5EF4-FFF2-40B4-BE49-F238E27FC236}">
                <a16:creationId xmlns:a16="http://schemas.microsoft.com/office/drawing/2014/main" id="{3D1D7BFB-5F7F-4FFD-872B-7B885D24A184}"/>
              </a:ext>
            </a:extLst>
          </p:cNvPr>
          <p:cNvSpPr>
            <a:spLocks noChangeShapeType="1"/>
          </p:cNvSpPr>
          <p:nvPr/>
        </p:nvSpPr>
        <p:spPr bwMode="auto">
          <a:xfrm flipH="1" flipV="1">
            <a:off x="2809875" y="4420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2" name="Line 74">
            <a:extLst>
              <a:ext uri="{FF2B5EF4-FFF2-40B4-BE49-F238E27FC236}">
                <a16:creationId xmlns:a16="http://schemas.microsoft.com/office/drawing/2014/main" id="{C6650A1F-5E5E-43D0-B944-05037985CAF7}"/>
              </a:ext>
            </a:extLst>
          </p:cNvPr>
          <p:cNvSpPr>
            <a:spLocks noChangeShapeType="1"/>
          </p:cNvSpPr>
          <p:nvPr/>
        </p:nvSpPr>
        <p:spPr bwMode="auto">
          <a:xfrm flipV="1">
            <a:off x="3875485"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3" name="Line 75">
            <a:extLst>
              <a:ext uri="{FF2B5EF4-FFF2-40B4-BE49-F238E27FC236}">
                <a16:creationId xmlns:a16="http://schemas.microsoft.com/office/drawing/2014/main" id="{4224B20B-6192-481A-8B9E-925D0770F3C2}"/>
              </a:ext>
            </a:extLst>
          </p:cNvPr>
          <p:cNvSpPr>
            <a:spLocks noChangeShapeType="1"/>
          </p:cNvSpPr>
          <p:nvPr/>
        </p:nvSpPr>
        <p:spPr bwMode="auto">
          <a:xfrm flipV="1">
            <a:off x="431452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4" name="Line 76">
            <a:extLst>
              <a:ext uri="{FF2B5EF4-FFF2-40B4-BE49-F238E27FC236}">
                <a16:creationId xmlns:a16="http://schemas.microsoft.com/office/drawing/2014/main" id="{8AAC6D8F-B5BC-47D3-A44D-EEAA3D4E3C46}"/>
              </a:ext>
            </a:extLst>
          </p:cNvPr>
          <p:cNvSpPr>
            <a:spLocks noChangeShapeType="1"/>
          </p:cNvSpPr>
          <p:nvPr/>
        </p:nvSpPr>
        <p:spPr bwMode="auto">
          <a:xfrm flipH="1" flipV="1">
            <a:off x="4527351"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5" name="Line 77">
            <a:extLst>
              <a:ext uri="{FF2B5EF4-FFF2-40B4-BE49-F238E27FC236}">
                <a16:creationId xmlns:a16="http://schemas.microsoft.com/office/drawing/2014/main" id="{69CA7514-28D5-4A7F-A6A4-5645128E6356}"/>
              </a:ext>
            </a:extLst>
          </p:cNvPr>
          <p:cNvSpPr>
            <a:spLocks noChangeShapeType="1"/>
          </p:cNvSpPr>
          <p:nvPr/>
        </p:nvSpPr>
        <p:spPr bwMode="auto">
          <a:xfrm flipV="1">
            <a:off x="4741664"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6" name="Line 78">
            <a:extLst>
              <a:ext uri="{FF2B5EF4-FFF2-40B4-BE49-F238E27FC236}">
                <a16:creationId xmlns:a16="http://schemas.microsoft.com/office/drawing/2014/main" id="{483FDDBF-7B52-43EC-91E3-F9D5680A726F}"/>
              </a:ext>
            </a:extLst>
          </p:cNvPr>
          <p:cNvSpPr>
            <a:spLocks noChangeShapeType="1"/>
          </p:cNvSpPr>
          <p:nvPr/>
        </p:nvSpPr>
        <p:spPr bwMode="auto">
          <a:xfrm flipH="1" flipV="1">
            <a:off x="4954489"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7" name="Line 79">
            <a:extLst>
              <a:ext uri="{FF2B5EF4-FFF2-40B4-BE49-F238E27FC236}">
                <a16:creationId xmlns:a16="http://schemas.microsoft.com/office/drawing/2014/main" id="{801F3AEC-C8F5-4B24-BCFA-4115AA7C8DB0}"/>
              </a:ext>
            </a:extLst>
          </p:cNvPr>
          <p:cNvSpPr>
            <a:spLocks noChangeShapeType="1"/>
          </p:cNvSpPr>
          <p:nvPr/>
        </p:nvSpPr>
        <p:spPr bwMode="auto">
          <a:xfrm flipH="1" flipV="1">
            <a:off x="4103192" y="4420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8" name="Line 80">
            <a:extLst>
              <a:ext uri="{FF2B5EF4-FFF2-40B4-BE49-F238E27FC236}">
                <a16:creationId xmlns:a16="http://schemas.microsoft.com/office/drawing/2014/main" id="{D0290B92-0DC3-445E-B3D9-FF31B78D928D}"/>
              </a:ext>
            </a:extLst>
          </p:cNvPr>
          <p:cNvSpPr>
            <a:spLocks noChangeShapeType="1"/>
          </p:cNvSpPr>
          <p:nvPr/>
        </p:nvSpPr>
        <p:spPr bwMode="auto">
          <a:xfrm flipV="1">
            <a:off x="5168801"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69" name="Line 81">
            <a:extLst>
              <a:ext uri="{FF2B5EF4-FFF2-40B4-BE49-F238E27FC236}">
                <a16:creationId xmlns:a16="http://schemas.microsoft.com/office/drawing/2014/main" id="{13C28018-6D21-4EFA-9197-D182D28CE752}"/>
              </a:ext>
            </a:extLst>
          </p:cNvPr>
          <p:cNvSpPr>
            <a:spLocks noChangeShapeType="1"/>
          </p:cNvSpPr>
          <p:nvPr/>
        </p:nvSpPr>
        <p:spPr bwMode="auto">
          <a:xfrm flipV="1">
            <a:off x="4738688" y="4342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70" name="Text Box 82">
            <a:extLst>
              <a:ext uri="{FF2B5EF4-FFF2-40B4-BE49-F238E27FC236}">
                <a16:creationId xmlns:a16="http://schemas.microsoft.com/office/drawing/2014/main" id="{8379ECDD-D394-4B3C-94BB-DA50954C9CD3}"/>
              </a:ext>
            </a:extLst>
          </p:cNvPr>
          <p:cNvSpPr txBox="1">
            <a:spLocks noChangeArrowheads="1"/>
          </p:cNvSpPr>
          <p:nvPr/>
        </p:nvSpPr>
        <p:spPr bwMode="auto">
          <a:xfrm>
            <a:off x="5360790" y="4266903"/>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COOH</a:t>
            </a:r>
          </a:p>
        </p:txBody>
      </p:sp>
      <p:sp>
        <p:nvSpPr>
          <p:cNvPr id="12371" name="Line 83">
            <a:extLst>
              <a:ext uri="{FF2B5EF4-FFF2-40B4-BE49-F238E27FC236}">
                <a16:creationId xmlns:a16="http://schemas.microsoft.com/office/drawing/2014/main" id="{3BC93F29-F7C7-4264-9CE8-CFC29B4E28AE}"/>
              </a:ext>
            </a:extLst>
          </p:cNvPr>
          <p:cNvSpPr>
            <a:spLocks noChangeShapeType="1"/>
          </p:cNvSpPr>
          <p:nvPr/>
        </p:nvSpPr>
        <p:spPr bwMode="auto">
          <a:xfrm>
            <a:off x="5746254" y="4801195"/>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72" name="Text Box 84">
            <a:extLst>
              <a:ext uri="{FF2B5EF4-FFF2-40B4-BE49-F238E27FC236}">
                <a16:creationId xmlns:a16="http://schemas.microsoft.com/office/drawing/2014/main" id="{D9406674-8C54-4EE7-96EB-CD07FD411920}"/>
              </a:ext>
            </a:extLst>
          </p:cNvPr>
          <p:cNvSpPr txBox="1">
            <a:spLocks noChangeArrowheads="1"/>
          </p:cNvSpPr>
          <p:nvPr/>
        </p:nvSpPr>
        <p:spPr bwMode="auto">
          <a:xfrm>
            <a:off x="5310187" y="5776020"/>
            <a:ext cx="436067" cy="3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373" name="Text Box 85">
            <a:extLst>
              <a:ext uri="{FF2B5EF4-FFF2-40B4-BE49-F238E27FC236}">
                <a16:creationId xmlns:a16="http://schemas.microsoft.com/office/drawing/2014/main" id="{E5AB67D4-C611-459C-84DF-CE305AC26A3A}"/>
              </a:ext>
            </a:extLst>
          </p:cNvPr>
          <p:cNvSpPr txBox="1">
            <a:spLocks noChangeArrowheads="1"/>
          </p:cNvSpPr>
          <p:nvPr/>
        </p:nvSpPr>
        <p:spPr bwMode="auto">
          <a:xfrm>
            <a:off x="5310187" y="5241726"/>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374" name="Text Box 86">
            <a:extLst>
              <a:ext uri="{FF2B5EF4-FFF2-40B4-BE49-F238E27FC236}">
                <a16:creationId xmlns:a16="http://schemas.microsoft.com/office/drawing/2014/main" id="{EE8D1A24-5E64-49D8-9E31-8C7D9B55F321}"/>
              </a:ext>
            </a:extLst>
          </p:cNvPr>
          <p:cNvSpPr txBox="1">
            <a:spLocks noChangeArrowheads="1"/>
          </p:cNvSpPr>
          <p:nvPr/>
        </p:nvSpPr>
        <p:spPr bwMode="auto">
          <a:xfrm>
            <a:off x="5310187" y="4647903"/>
            <a:ext cx="436067" cy="321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5718" tIns="42859" rIns="85718" bIns="42859"/>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HO</a:t>
            </a:r>
          </a:p>
        </p:txBody>
      </p:sp>
      <p:sp>
        <p:nvSpPr>
          <p:cNvPr id="12375" name="Text Box 87">
            <a:extLst>
              <a:ext uri="{FF2B5EF4-FFF2-40B4-BE49-F238E27FC236}">
                <a16:creationId xmlns:a16="http://schemas.microsoft.com/office/drawing/2014/main" id="{73B1830D-47FD-4A62-B0BB-1B651537575F}"/>
              </a:ext>
            </a:extLst>
          </p:cNvPr>
          <p:cNvSpPr txBox="1">
            <a:spLocks noChangeArrowheads="1"/>
          </p:cNvSpPr>
          <p:nvPr/>
        </p:nvSpPr>
        <p:spPr bwMode="auto">
          <a:xfrm>
            <a:off x="3167063" y="4801196"/>
            <a:ext cx="436003" cy="72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4125" dirty="0">
                <a:latin typeface="Calibri Light" panose="020F0302020204030204" pitchFamily="34" charset="0"/>
              </a:rPr>
              <a:t>+</a:t>
            </a:r>
          </a:p>
        </p:txBody>
      </p:sp>
      <p:sp>
        <p:nvSpPr>
          <p:cNvPr id="12376" name="Text Box 88">
            <a:extLst>
              <a:ext uri="{FF2B5EF4-FFF2-40B4-BE49-F238E27FC236}">
                <a16:creationId xmlns:a16="http://schemas.microsoft.com/office/drawing/2014/main" id="{40376F3E-12CC-4609-AB0C-03E2826557F3}"/>
              </a:ext>
            </a:extLst>
          </p:cNvPr>
          <p:cNvSpPr txBox="1">
            <a:spLocks noChangeArrowheads="1"/>
          </p:cNvSpPr>
          <p:nvPr/>
        </p:nvSpPr>
        <p:spPr bwMode="auto">
          <a:xfrm>
            <a:off x="4238625" y="2742903"/>
            <a:ext cx="1981426"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Mastné kyseliny</a:t>
            </a:r>
            <a:endParaRPr lang="en-US" altLang="cs-CZ" sz="2250" dirty="0">
              <a:latin typeface="Calibri Light" panose="020F0302020204030204" pitchFamily="34" charset="0"/>
            </a:endParaRPr>
          </a:p>
        </p:txBody>
      </p:sp>
      <p:sp>
        <p:nvSpPr>
          <p:cNvPr id="12377" name="Text Box 89">
            <a:extLst>
              <a:ext uri="{FF2B5EF4-FFF2-40B4-BE49-F238E27FC236}">
                <a16:creationId xmlns:a16="http://schemas.microsoft.com/office/drawing/2014/main" id="{11483904-07FC-4EDA-AAD8-1646A7FE1E60}"/>
              </a:ext>
            </a:extLst>
          </p:cNvPr>
          <p:cNvSpPr txBox="1">
            <a:spLocks noChangeArrowheads="1"/>
          </p:cNvSpPr>
          <p:nvPr/>
        </p:nvSpPr>
        <p:spPr bwMode="auto">
          <a:xfrm>
            <a:off x="3949899" y="5104805"/>
            <a:ext cx="1096889"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latin typeface="Calibri Light" panose="020F0302020204030204" pitchFamily="34" charset="0"/>
              </a:rPr>
              <a:t>Glycerol</a:t>
            </a:r>
            <a:endParaRPr lang="en-US" altLang="cs-CZ" sz="2250" dirty="0">
              <a:latin typeface="Calibri Light" panose="020F0302020204030204" pitchFamily="34" charset="0"/>
            </a:endParaRPr>
          </a:p>
        </p:txBody>
      </p:sp>
      <p:sp>
        <p:nvSpPr>
          <p:cNvPr id="12378" name="Line 90">
            <a:extLst>
              <a:ext uri="{FF2B5EF4-FFF2-40B4-BE49-F238E27FC236}">
                <a16:creationId xmlns:a16="http://schemas.microsoft.com/office/drawing/2014/main" id="{AEE22573-FD6F-4734-BFDD-23C13DF69704}"/>
              </a:ext>
            </a:extLst>
          </p:cNvPr>
          <p:cNvSpPr>
            <a:spLocks noChangeShapeType="1"/>
          </p:cNvSpPr>
          <p:nvPr/>
        </p:nvSpPr>
        <p:spPr bwMode="auto">
          <a:xfrm>
            <a:off x="6167437" y="3961805"/>
            <a:ext cx="5000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12379" name="Line 91">
            <a:extLst>
              <a:ext uri="{FF2B5EF4-FFF2-40B4-BE49-F238E27FC236}">
                <a16:creationId xmlns:a16="http://schemas.microsoft.com/office/drawing/2014/main" id="{07E370DD-8AD4-49C4-9C51-A18A60D69FBE}"/>
              </a:ext>
            </a:extLst>
          </p:cNvPr>
          <p:cNvSpPr>
            <a:spLocks noChangeShapeType="1"/>
          </p:cNvSpPr>
          <p:nvPr/>
        </p:nvSpPr>
        <p:spPr bwMode="auto">
          <a:xfrm flipV="1">
            <a:off x="7021711"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0" name="Line 92">
            <a:extLst>
              <a:ext uri="{FF2B5EF4-FFF2-40B4-BE49-F238E27FC236}">
                <a16:creationId xmlns:a16="http://schemas.microsoft.com/office/drawing/2014/main" id="{B0758956-0392-4229-A055-FBAAA26A37DA}"/>
              </a:ext>
            </a:extLst>
          </p:cNvPr>
          <p:cNvSpPr>
            <a:spLocks noChangeShapeType="1"/>
          </p:cNvSpPr>
          <p:nvPr/>
        </p:nvSpPr>
        <p:spPr bwMode="auto">
          <a:xfrm flipH="1" flipV="1">
            <a:off x="7234535"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1" name="Line 93">
            <a:extLst>
              <a:ext uri="{FF2B5EF4-FFF2-40B4-BE49-F238E27FC236}">
                <a16:creationId xmlns:a16="http://schemas.microsoft.com/office/drawing/2014/main" id="{F8ACCD5B-2F5D-4548-944D-9DA39FD0C934}"/>
              </a:ext>
            </a:extLst>
          </p:cNvPr>
          <p:cNvSpPr>
            <a:spLocks noChangeShapeType="1"/>
          </p:cNvSpPr>
          <p:nvPr/>
        </p:nvSpPr>
        <p:spPr bwMode="auto">
          <a:xfrm flipV="1">
            <a:off x="744884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2" name="Line 94">
            <a:extLst>
              <a:ext uri="{FF2B5EF4-FFF2-40B4-BE49-F238E27FC236}">
                <a16:creationId xmlns:a16="http://schemas.microsoft.com/office/drawing/2014/main" id="{58D0A450-6610-483B-80B5-AD23AC1961EF}"/>
              </a:ext>
            </a:extLst>
          </p:cNvPr>
          <p:cNvSpPr>
            <a:spLocks noChangeShapeType="1"/>
          </p:cNvSpPr>
          <p:nvPr/>
        </p:nvSpPr>
        <p:spPr bwMode="auto">
          <a:xfrm flipH="1" flipV="1">
            <a:off x="7661672"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3" name="Line 95">
            <a:extLst>
              <a:ext uri="{FF2B5EF4-FFF2-40B4-BE49-F238E27FC236}">
                <a16:creationId xmlns:a16="http://schemas.microsoft.com/office/drawing/2014/main" id="{2A382651-3FE2-43A2-9DF4-0B0CE61C586B}"/>
              </a:ext>
            </a:extLst>
          </p:cNvPr>
          <p:cNvSpPr>
            <a:spLocks noChangeShapeType="1"/>
          </p:cNvSpPr>
          <p:nvPr/>
        </p:nvSpPr>
        <p:spPr bwMode="auto">
          <a:xfrm flipH="1" flipV="1">
            <a:off x="6810375" y="3504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4" name="Line 96">
            <a:extLst>
              <a:ext uri="{FF2B5EF4-FFF2-40B4-BE49-F238E27FC236}">
                <a16:creationId xmlns:a16="http://schemas.microsoft.com/office/drawing/2014/main" id="{5EE69594-9650-49E7-A0CA-65B544061F86}"/>
              </a:ext>
            </a:extLst>
          </p:cNvPr>
          <p:cNvSpPr>
            <a:spLocks noChangeShapeType="1"/>
          </p:cNvSpPr>
          <p:nvPr/>
        </p:nvSpPr>
        <p:spPr bwMode="auto">
          <a:xfrm flipV="1">
            <a:off x="7875985"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5" name="Line 97">
            <a:extLst>
              <a:ext uri="{FF2B5EF4-FFF2-40B4-BE49-F238E27FC236}">
                <a16:creationId xmlns:a16="http://schemas.microsoft.com/office/drawing/2014/main" id="{53E039C9-5CE3-41F2-B7C8-9F0711587B31}"/>
              </a:ext>
            </a:extLst>
          </p:cNvPr>
          <p:cNvSpPr>
            <a:spLocks noChangeShapeType="1"/>
          </p:cNvSpPr>
          <p:nvPr/>
        </p:nvSpPr>
        <p:spPr bwMode="auto">
          <a:xfrm flipV="1">
            <a:off x="8315028"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6" name="Line 98">
            <a:extLst>
              <a:ext uri="{FF2B5EF4-FFF2-40B4-BE49-F238E27FC236}">
                <a16:creationId xmlns:a16="http://schemas.microsoft.com/office/drawing/2014/main" id="{6F7729B8-C555-4626-A06A-6A1136EE906D}"/>
              </a:ext>
            </a:extLst>
          </p:cNvPr>
          <p:cNvSpPr>
            <a:spLocks noChangeShapeType="1"/>
          </p:cNvSpPr>
          <p:nvPr/>
        </p:nvSpPr>
        <p:spPr bwMode="auto">
          <a:xfrm flipH="1" flipV="1">
            <a:off x="8527851"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7" name="Line 99">
            <a:extLst>
              <a:ext uri="{FF2B5EF4-FFF2-40B4-BE49-F238E27FC236}">
                <a16:creationId xmlns:a16="http://schemas.microsoft.com/office/drawing/2014/main" id="{6E18949C-74FE-4A11-9A19-B661AAAA8D48}"/>
              </a:ext>
            </a:extLst>
          </p:cNvPr>
          <p:cNvSpPr>
            <a:spLocks noChangeShapeType="1"/>
          </p:cNvSpPr>
          <p:nvPr/>
        </p:nvSpPr>
        <p:spPr bwMode="auto">
          <a:xfrm flipV="1">
            <a:off x="8742164" y="3507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8" name="Line 100">
            <a:extLst>
              <a:ext uri="{FF2B5EF4-FFF2-40B4-BE49-F238E27FC236}">
                <a16:creationId xmlns:a16="http://schemas.microsoft.com/office/drawing/2014/main" id="{A55BC5BD-1D9F-4456-BECB-9DA062B61A47}"/>
              </a:ext>
            </a:extLst>
          </p:cNvPr>
          <p:cNvSpPr>
            <a:spLocks noChangeShapeType="1"/>
          </p:cNvSpPr>
          <p:nvPr/>
        </p:nvSpPr>
        <p:spPr bwMode="auto">
          <a:xfrm flipH="1" flipV="1">
            <a:off x="8954989" y="3507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89" name="Line 101">
            <a:extLst>
              <a:ext uri="{FF2B5EF4-FFF2-40B4-BE49-F238E27FC236}">
                <a16:creationId xmlns:a16="http://schemas.microsoft.com/office/drawing/2014/main" id="{21BCD40E-3225-412C-8AB5-67AB85F92B68}"/>
              </a:ext>
            </a:extLst>
          </p:cNvPr>
          <p:cNvSpPr>
            <a:spLocks noChangeShapeType="1"/>
          </p:cNvSpPr>
          <p:nvPr/>
        </p:nvSpPr>
        <p:spPr bwMode="auto">
          <a:xfrm flipH="1" flipV="1">
            <a:off x="8103692" y="3504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0" name="Line 102">
            <a:extLst>
              <a:ext uri="{FF2B5EF4-FFF2-40B4-BE49-F238E27FC236}">
                <a16:creationId xmlns:a16="http://schemas.microsoft.com/office/drawing/2014/main" id="{AA428A91-19B8-49E6-BA34-D22297B2E548}"/>
              </a:ext>
            </a:extLst>
          </p:cNvPr>
          <p:cNvSpPr>
            <a:spLocks noChangeShapeType="1"/>
          </p:cNvSpPr>
          <p:nvPr/>
        </p:nvSpPr>
        <p:spPr bwMode="auto">
          <a:xfrm flipV="1">
            <a:off x="9169301" y="3507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1" name="Line 103">
            <a:extLst>
              <a:ext uri="{FF2B5EF4-FFF2-40B4-BE49-F238E27FC236}">
                <a16:creationId xmlns:a16="http://schemas.microsoft.com/office/drawing/2014/main" id="{8755F1A0-FB26-40FD-B1CA-30F6EDC3030C}"/>
              </a:ext>
            </a:extLst>
          </p:cNvPr>
          <p:cNvSpPr>
            <a:spLocks noChangeShapeType="1"/>
          </p:cNvSpPr>
          <p:nvPr/>
        </p:nvSpPr>
        <p:spPr bwMode="auto">
          <a:xfrm flipV="1">
            <a:off x="8739188" y="3429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2" name="Text Box 104">
            <a:extLst>
              <a:ext uri="{FF2B5EF4-FFF2-40B4-BE49-F238E27FC236}">
                <a16:creationId xmlns:a16="http://schemas.microsoft.com/office/drawing/2014/main" id="{C104C061-D21D-4F68-9083-069248E2685C}"/>
              </a:ext>
            </a:extLst>
          </p:cNvPr>
          <p:cNvSpPr txBox="1">
            <a:spLocks noChangeArrowheads="1"/>
          </p:cNvSpPr>
          <p:nvPr/>
        </p:nvSpPr>
        <p:spPr bwMode="auto">
          <a:xfrm>
            <a:off x="9361289" y="3353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393" name="Line 105">
            <a:extLst>
              <a:ext uri="{FF2B5EF4-FFF2-40B4-BE49-F238E27FC236}">
                <a16:creationId xmlns:a16="http://schemas.microsoft.com/office/drawing/2014/main" id="{7EE7CFDB-58C3-437F-9401-3B0991D2C977}"/>
              </a:ext>
            </a:extLst>
          </p:cNvPr>
          <p:cNvSpPr>
            <a:spLocks noChangeShapeType="1"/>
          </p:cNvSpPr>
          <p:nvPr/>
        </p:nvSpPr>
        <p:spPr bwMode="auto">
          <a:xfrm flipV="1">
            <a:off x="7021711"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4" name="Line 106">
            <a:extLst>
              <a:ext uri="{FF2B5EF4-FFF2-40B4-BE49-F238E27FC236}">
                <a16:creationId xmlns:a16="http://schemas.microsoft.com/office/drawing/2014/main" id="{3AEBA188-D228-440B-88AD-9648C936C00C}"/>
              </a:ext>
            </a:extLst>
          </p:cNvPr>
          <p:cNvSpPr>
            <a:spLocks noChangeShapeType="1"/>
          </p:cNvSpPr>
          <p:nvPr/>
        </p:nvSpPr>
        <p:spPr bwMode="auto">
          <a:xfrm flipH="1" flipV="1">
            <a:off x="7234535"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5" name="Line 107">
            <a:extLst>
              <a:ext uri="{FF2B5EF4-FFF2-40B4-BE49-F238E27FC236}">
                <a16:creationId xmlns:a16="http://schemas.microsoft.com/office/drawing/2014/main" id="{5C55E079-686F-4F95-8691-9E55EBB9FF35}"/>
              </a:ext>
            </a:extLst>
          </p:cNvPr>
          <p:cNvSpPr>
            <a:spLocks noChangeShapeType="1"/>
          </p:cNvSpPr>
          <p:nvPr/>
        </p:nvSpPr>
        <p:spPr bwMode="auto">
          <a:xfrm flipV="1">
            <a:off x="744884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6" name="Line 108">
            <a:extLst>
              <a:ext uri="{FF2B5EF4-FFF2-40B4-BE49-F238E27FC236}">
                <a16:creationId xmlns:a16="http://schemas.microsoft.com/office/drawing/2014/main" id="{6F5584E1-0EFA-44F2-94CE-91F4922142D3}"/>
              </a:ext>
            </a:extLst>
          </p:cNvPr>
          <p:cNvSpPr>
            <a:spLocks noChangeShapeType="1"/>
          </p:cNvSpPr>
          <p:nvPr/>
        </p:nvSpPr>
        <p:spPr bwMode="auto">
          <a:xfrm flipH="1" flipV="1">
            <a:off x="7661672"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7" name="Line 109">
            <a:extLst>
              <a:ext uri="{FF2B5EF4-FFF2-40B4-BE49-F238E27FC236}">
                <a16:creationId xmlns:a16="http://schemas.microsoft.com/office/drawing/2014/main" id="{E581BB0E-9DFC-46F3-AB05-21C7F6D740FF}"/>
              </a:ext>
            </a:extLst>
          </p:cNvPr>
          <p:cNvSpPr>
            <a:spLocks noChangeShapeType="1"/>
          </p:cNvSpPr>
          <p:nvPr/>
        </p:nvSpPr>
        <p:spPr bwMode="auto">
          <a:xfrm flipH="1" flipV="1">
            <a:off x="6810375" y="3961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8" name="Line 110">
            <a:extLst>
              <a:ext uri="{FF2B5EF4-FFF2-40B4-BE49-F238E27FC236}">
                <a16:creationId xmlns:a16="http://schemas.microsoft.com/office/drawing/2014/main" id="{2A4CD65F-E077-4063-9D28-D65757F4E381}"/>
              </a:ext>
            </a:extLst>
          </p:cNvPr>
          <p:cNvSpPr>
            <a:spLocks noChangeShapeType="1"/>
          </p:cNvSpPr>
          <p:nvPr/>
        </p:nvSpPr>
        <p:spPr bwMode="auto">
          <a:xfrm flipV="1">
            <a:off x="7875985"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399" name="Line 111">
            <a:extLst>
              <a:ext uri="{FF2B5EF4-FFF2-40B4-BE49-F238E27FC236}">
                <a16:creationId xmlns:a16="http://schemas.microsoft.com/office/drawing/2014/main" id="{BBC6FFF7-AAAD-4BE2-9EBE-3099F478B820}"/>
              </a:ext>
            </a:extLst>
          </p:cNvPr>
          <p:cNvSpPr>
            <a:spLocks noChangeShapeType="1"/>
          </p:cNvSpPr>
          <p:nvPr/>
        </p:nvSpPr>
        <p:spPr bwMode="auto">
          <a:xfrm flipV="1">
            <a:off x="8315028"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0" name="Line 112">
            <a:extLst>
              <a:ext uri="{FF2B5EF4-FFF2-40B4-BE49-F238E27FC236}">
                <a16:creationId xmlns:a16="http://schemas.microsoft.com/office/drawing/2014/main" id="{A63C1A6C-7E17-4AC3-9F63-0AAE2FFEB734}"/>
              </a:ext>
            </a:extLst>
          </p:cNvPr>
          <p:cNvSpPr>
            <a:spLocks noChangeShapeType="1"/>
          </p:cNvSpPr>
          <p:nvPr/>
        </p:nvSpPr>
        <p:spPr bwMode="auto">
          <a:xfrm flipH="1" flipV="1">
            <a:off x="8527851"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1" name="Line 113">
            <a:extLst>
              <a:ext uri="{FF2B5EF4-FFF2-40B4-BE49-F238E27FC236}">
                <a16:creationId xmlns:a16="http://schemas.microsoft.com/office/drawing/2014/main" id="{E3B61D5D-60FC-4D58-BFFB-82BD0A225785}"/>
              </a:ext>
            </a:extLst>
          </p:cNvPr>
          <p:cNvSpPr>
            <a:spLocks noChangeShapeType="1"/>
          </p:cNvSpPr>
          <p:nvPr/>
        </p:nvSpPr>
        <p:spPr bwMode="auto">
          <a:xfrm flipV="1">
            <a:off x="8742164" y="3966271"/>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2" name="Line 114">
            <a:extLst>
              <a:ext uri="{FF2B5EF4-FFF2-40B4-BE49-F238E27FC236}">
                <a16:creationId xmlns:a16="http://schemas.microsoft.com/office/drawing/2014/main" id="{0F216A48-9EC3-4F3F-8914-2E5521E2D51E}"/>
              </a:ext>
            </a:extLst>
          </p:cNvPr>
          <p:cNvSpPr>
            <a:spLocks noChangeShapeType="1"/>
          </p:cNvSpPr>
          <p:nvPr/>
        </p:nvSpPr>
        <p:spPr bwMode="auto">
          <a:xfrm flipH="1" flipV="1">
            <a:off x="8954989" y="3966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3" name="Line 115">
            <a:extLst>
              <a:ext uri="{FF2B5EF4-FFF2-40B4-BE49-F238E27FC236}">
                <a16:creationId xmlns:a16="http://schemas.microsoft.com/office/drawing/2014/main" id="{ABE3932F-D585-4A25-AC42-EEE78E15C643}"/>
              </a:ext>
            </a:extLst>
          </p:cNvPr>
          <p:cNvSpPr>
            <a:spLocks noChangeShapeType="1"/>
          </p:cNvSpPr>
          <p:nvPr/>
        </p:nvSpPr>
        <p:spPr bwMode="auto">
          <a:xfrm flipH="1" flipV="1">
            <a:off x="8103692" y="3961805"/>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4" name="Line 116">
            <a:extLst>
              <a:ext uri="{FF2B5EF4-FFF2-40B4-BE49-F238E27FC236}">
                <a16:creationId xmlns:a16="http://schemas.microsoft.com/office/drawing/2014/main" id="{E33DDDEC-8672-4143-9BD2-541FDD20123E}"/>
              </a:ext>
            </a:extLst>
          </p:cNvPr>
          <p:cNvSpPr>
            <a:spLocks noChangeShapeType="1"/>
          </p:cNvSpPr>
          <p:nvPr/>
        </p:nvSpPr>
        <p:spPr bwMode="auto">
          <a:xfrm flipV="1">
            <a:off x="9169301" y="3966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5" name="Line 117">
            <a:extLst>
              <a:ext uri="{FF2B5EF4-FFF2-40B4-BE49-F238E27FC236}">
                <a16:creationId xmlns:a16="http://schemas.microsoft.com/office/drawing/2014/main" id="{88FB3011-4505-42DA-B549-B95465EED31E}"/>
              </a:ext>
            </a:extLst>
          </p:cNvPr>
          <p:cNvSpPr>
            <a:spLocks noChangeShapeType="1"/>
          </p:cNvSpPr>
          <p:nvPr/>
        </p:nvSpPr>
        <p:spPr bwMode="auto">
          <a:xfrm flipV="1">
            <a:off x="8739188" y="3885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6" name="Text Box 118">
            <a:extLst>
              <a:ext uri="{FF2B5EF4-FFF2-40B4-BE49-F238E27FC236}">
                <a16:creationId xmlns:a16="http://schemas.microsoft.com/office/drawing/2014/main" id="{DF921333-408A-478A-AE4A-3D0F401DF196}"/>
              </a:ext>
            </a:extLst>
          </p:cNvPr>
          <p:cNvSpPr txBox="1">
            <a:spLocks noChangeArrowheads="1"/>
          </p:cNvSpPr>
          <p:nvPr/>
        </p:nvSpPr>
        <p:spPr bwMode="auto">
          <a:xfrm>
            <a:off x="9361289" y="3810000"/>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07" name="Line 119">
            <a:extLst>
              <a:ext uri="{FF2B5EF4-FFF2-40B4-BE49-F238E27FC236}">
                <a16:creationId xmlns:a16="http://schemas.microsoft.com/office/drawing/2014/main" id="{78134075-1CB4-4004-91F9-7B94D13FA9B2}"/>
              </a:ext>
            </a:extLst>
          </p:cNvPr>
          <p:cNvSpPr>
            <a:spLocks noChangeShapeType="1"/>
          </p:cNvSpPr>
          <p:nvPr/>
        </p:nvSpPr>
        <p:spPr bwMode="auto">
          <a:xfrm flipV="1">
            <a:off x="7021711"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8" name="Line 120">
            <a:extLst>
              <a:ext uri="{FF2B5EF4-FFF2-40B4-BE49-F238E27FC236}">
                <a16:creationId xmlns:a16="http://schemas.microsoft.com/office/drawing/2014/main" id="{42F5F0EE-05FF-4C01-B451-E0BFEC1AAB93}"/>
              </a:ext>
            </a:extLst>
          </p:cNvPr>
          <p:cNvSpPr>
            <a:spLocks noChangeShapeType="1"/>
          </p:cNvSpPr>
          <p:nvPr/>
        </p:nvSpPr>
        <p:spPr bwMode="auto">
          <a:xfrm flipH="1" flipV="1">
            <a:off x="7234535"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09" name="Line 121">
            <a:extLst>
              <a:ext uri="{FF2B5EF4-FFF2-40B4-BE49-F238E27FC236}">
                <a16:creationId xmlns:a16="http://schemas.microsoft.com/office/drawing/2014/main" id="{456E93D1-5685-4860-953C-371C270729F2}"/>
              </a:ext>
            </a:extLst>
          </p:cNvPr>
          <p:cNvSpPr>
            <a:spLocks noChangeShapeType="1"/>
          </p:cNvSpPr>
          <p:nvPr/>
        </p:nvSpPr>
        <p:spPr bwMode="auto">
          <a:xfrm flipV="1">
            <a:off x="744884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0" name="Line 122">
            <a:extLst>
              <a:ext uri="{FF2B5EF4-FFF2-40B4-BE49-F238E27FC236}">
                <a16:creationId xmlns:a16="http://schemas.microsoft.com/office/drawing/2014/main" id="{C8C0509F-5D9C-4D74-B87A-6D3DF1951B8C}"/>
              </a:ext>
            </a:extLst>
          </p:cNvPr>
          <p:cNvSpPr>
            <a:spLocks noChangeShapeType="1"/>
          </p:cNvSpPr>
          <p:nvPr/>
        </p:nvSpPr>
        <p:spPr bwMode="auto">
          <a:xfrm flipH="1" flipV="1">
            <a:off x="7661672"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1" name="Line 123">
            <a:extLst>
              <a:ext uri="{FF2B5EF4-FFF2-40B4-BE49-F238E27FC236}">
                <a16:creationId xmlns:a16="http://schemas.microsoft.com/office/drawing/2014/main" id="{84D65FC9-70F4-46CE-911A-1D5FF786C448}"/>
              </a:ext>
            </a:extLst>
          </p:cNvPr>
          <p:cNvSpPr>
            <a:spLocks noChangeShapeType="1"/>
          </p:cNvSpPr>
          <p:nvPr/>
        </p:nvSpPr>
        <p:spPr bwMode="auto">
          <a:xfrm flipH="1" flipV="1">
            <a:off x="6810375" y="4420196"/>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2" name="Line 124">
            <a:extLst>
              <a:ext uri="{FF2B5EF4-FFF2-40B4-BE49-F238E27FC236}">
                <a16:creationId xmlns:a16="http://schemas.microsoft.com/office/drawing/2014/main" id="{A2E96E1C-D0F1-413D-AC2C-487BA01CB2F9}"/>
              </a:ext>
            </a:extLst>
          </p:cNvPr>
          <p:cNvSpPr>
            <a:spLocks noChangeShapeType="1"/>
          </p:cNvSpPr>
          <p:nvPr/>
        </p:nvSpPr>
        <p:spPr bwMode="auto">
          <a:xfrm flipV="1">
            <a:off x="7875985"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3" name="Line 125">
            <a:extLst>
              <a:ext uri="{FF2B5EF4-FFF2-40B4-BE49-F238E27FC236}">
                <a16:creationId xmlns:a16="http://schemas.microsoft.com/office/drawing/2014/main" id="{A445E9E6-75A4-4E56-95A4-402CB3F37889}"/>
              </a:ext>
            </a:extLst>
          </p:cNvPr>
          <p:cNvSpPr>
            <a:spLocks noChangeShapeType="1"/>
          </p:cNvSpPr>
          <p:nvPr/>
        </p:nvSpPr>
        <p:spPr bwMode="auto">
          <a:xfrm flipV="1">
            <a:off x="8315028"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4" name="Line 126">
            <a:extLst>
              <a:ext uri="{FF2B5EF4-FFF2-40B4-BE49-F238E27FC236}">
                <a16:creationId xmlns:a16="http://schemas.microsoft.com/office/drawing/2014/main" id="{1B85F8ED-B7CC-4960-AAAD-EC1907D5337D}"/>
              </a:ext>
            </a:extLst>
          </p:cNvPr>
          <p:cNvSpPr>
            <a:spLocks noChangeShapeType="1"/>
          </p:cNvSpPr>
          <p:nvPr/>
        </p:nvSpPr>
        <p:spPr bwMode="auto">
          <a:xfrm flipH="1" flipV="1">
            <a:off x="8527851"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5" name="Line 127">
            <a:extLst>
              <a:ext uri="{FF2B5EF4-FFF2-40B4-BE49-F238E27FC236}">
                <a16:creationId xmlns:a16="http://schemas.microsoft.com/office/drawing/2014/main" id="{282BA994-6419-44F5-9A39-74DBBCA6060E}"/>
              </a:ext>
            </a:extLst>
          </p:cNvPr>
          <p:cNvSpPr>
            <a:spLocks noChangeShapeType="1"/>
          </p:cNvSpPr>
          <p:nvPr/>
        </p:nvSpPr>
        <p:spPr bwMode="auto">
          <a:xfrm flipV="1">
            <a:off x="8742164" y="4423173"/>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6" name="Line 128">
            <a:extLst>
              <a:ext uri="{FF2B5EF4-FFF2-40B4-BE49-F238E27FC236}">
                <a16:creationId xmlns:a16="http://schemas.microsoft.com/office/drawing/2014/main" id="{290A7FE1-15D8-499C-889F-8C3D44A7E238}"/>
              </a:ext>
            </a:extLst>
          </p:cNvPr>
          <p:cNvSpPr>
            <a:spLocks noChangeShapeType="1"/>
          </p:cNvSpPr>
          <p:nvPr/>
        </p:nvSpPr>
        <p:spPr bwMode="auto">
          <a:xfrm flipH="1" flipV="1">
            <a:off x="8954989" y="4423173"/>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7" name="Line 129">
            <a:extLst>
              <a:ext uri="{FF2B5EF4-FFF2-40B4-BE49-F238E27FC236}">
                <a16:creationId xmlns:a16="http://schemas.microsoft.com/office/drawing/2014/main" id="{403CAB8E-00D0-41BF-A0EE-A041C1D411E2}"/>
              </a:ext>
            </a:extLst>
          </p:cNvPr>
          <p:cNvSpPr>
            <a:spLocks noChangeShapeType="1"/>
          </p:cNvSpPr>
          <p:nvPr/>
        </p:nvSpPr>
        <p:spPr bwMode="auto">
          <a:xfrm flipH="1" flipV="1">
            <a:off x="8103692" y="4420196"/>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8" name="Line 130">
            <a:extLst>
              <a:ext uri="{FF2B5EF4-FFF2-40B4-BE49-F238E27FC236}">
                <a16:creationId xmlns:a16="http://schemas.microsoft.com/office/drawing/2014/main" id="{62CE20EA-B92D-40A1-A281-A0C4F26C2B11}"/>
              </a:ext>
            </a:extLst>
          </p:cNvPr>
          <p:cNvSpPr>
            <a:spLocks noChangeShapeType="1"/>
          </p:cNvSpPr>
          <p:nvPr/>
        </p:nvSpPr>
        <p:spPr bwMode="auto">
          <a:xfrm flipV="1">
            <a:off x="9169301" y="4423173"/>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19" name="Line 131">
            <a:extLst>
              <a:ext uri="{FF2B5EF4-FFF2-40B4-BE49-F238E27FC236}">
                <a16:creationId xmlns:a16="http://schemas.microsoft.com/office/drawing/2014/main" id="{E9F7FF21-E794-4AA2-AA5F-3EA097647199}"/>
              </a:ext>
            </a:extLst>
          </p:cNvPr>
          <p:cNvSpPr>
            <a:spLocks noChangeShapeType="1"/>
          </p:cNvSpPr>
          <p:nvPr/>
        </p:nvSpPr>
        <p:spPr bwMode="auto">
          <a:xfrm flipV="1">
            <a:off x="8739188" y="4342805"/>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0" name="Text Box 132">
            <a:extLst>
              <a:ext uri="{FF2B5EF4-FFF2-40B4-BE49-F238E27FC236}">
                <a16:creationId xmlns:a16="http://schemas.microsoft.com/office/drawing/2014/main" id="{16192F99-A48F-4032-A291-7D2CBDB3A945}"/>
              </a:ext>
            </a:extLst>
          </p:cNvPr>
          <p:cNvSpPr txBox="1">
            <a:spLocks noChangeArrowheads="1"/>
          </p:cNvSpPr>
          <p:nvPr/>
        </p:nvSpPr>
        <p:spPr bwMode="auto">
          <a:xfrm>
            <a:off x="9361289" y="4266903"/>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21" name="Line 133">
            <a:extLst>
              <a:ext uri="{FF2B5EF4-FFF2-40B4-BE49-F238E27FC236}">
                <a16:creationId xmlns:a16="http://schemas.microsoft.com/office/drawing/2014/main" id="{5565A478-4519-479B-8970-DAEC035C8F8B}"/>
              </a:ext>
            </a:extLst>
          </p:cNvPr>
          <p:cNvSpPr>
            <a:spLocks noChangeShapeType="1"/>
          </p:cNvSpPr>
          <p:nvPr/>
        </p:nvSpPr>
        <p:spPr bwMode="auto">
          <a:xfrm>
            <a:off x="9882188" y="3429000"/>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2" name="Text Box 134">
            <a:extLst>
              <a:ext uri="{FF2B5EF4-FFF2-40B4-BE49-F238E27FC236}">
                <a16:creationId xmlns:a16="http://schemas.microsoft.com/office/drawing/2014/main" id="{E91030F3-A1D6-47D5-9D6F-70FAB0F7AD0F}"/>
              </a:ext>
            </a:extLst>
          </p:cNvPr>
          <p:cNvSpPr txBox="1">
            <a:spLocks noChangeArrowheads="1"/>
          </p:cNvSpPr>
          <p:nvPr/>
        </p:nvSpPr>
        <p:spPr bwMode="auto">
          <a:xfrm>
            <a:off x="7378899" y="2742903"/>
            <a:ext cx="1459488"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Triglyceridy</a:t>
            </a:r>
            <a:endParaRPr lang="en-US" altLang="cs-CZ" sz="2250" dirty="0">
              <a:latin typeface="Calibri Light" panose="020F0302020204030204" pitchFamily="34" charset="0"/>
            </a:endParaRPr>
          </a:p>
        </p:txBody>
      </p:sp>
      <p:sp>
        <p:nvSpPr>
          <p:cNvPr id="12423" name="Line 135">
            <a:extLst>
              <a:ext uri="{FF2B5EF4-FFF2-40B4-BE49-F238E27FC236}">
                <a16:creationId xmlns:a16="http://schemas.microsoft.com/office/drawing/2014/main" id="{7194DF30-F937-4054-8675-8A2FDA3874C7}"/>
              </a:ext>
            </a:extLst>
          </p:cNvPr>
          <p:cNvSpPr>
            <a:spLocks noChangeShapeType="1"/>
          </p:cNvSpPr>
          <p:nvPr/>
        </p:nvSpPr>
        <p:spPr bwMode="auto">
          <a:xfrm flipV="1">
            <a:off x="7021711" y="533697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4" name="Line 136">
            <a:extLst>
              <a:ext uri="{FF2B5EF4-FFF2-40B4-BE49-F238E27FC236}">
                <a16:creationId xmlns:a16="http://schemas.microsoft.com/office/drawing/2014/main" id="{C65963CB-1742-49E7-9DAC-7E9483DDCA67}"/>
              </a:ext>
            </a:extLst>
          </p:cNvPr>
          <p:cNvSpPr>
            <a:spLocks noChangeShapeType="1"/>
          </p:cNvSpPr>
          <p:nvPr/>
        </p:nvSpPr>
        <p:spPr bwMode="auto">
          <a:xfrm flipH="1" flipV="1">
            <a:off x="7234535"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5" name="Line 137">
            <a:extLst>
              <a:ext uri="{FF2B5EF4-FFF2-40B4-BE49-F238E27FC236}">
                <a16:creationId xmlns:a16="http://schemas.microsoft.com/office/drawing/2014/main" id="{3ECF02D3-5CE6-42AA-B020-2041CA27F168}"/>
              </a:ext>
            </a:extLst>
          </p:cNvPr>
          <p:cNvSpPr>
            <a:spLocks noChangeShapeType="1"/>
          </p:cNvSpPr>
          <p:nvPr/>
        </p:nvSpPr>
        <p:spPr bwMode="auto">
          <a:xfrm flipV="1">
            <a:off x="7448848" y="533697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6" name="Line 138">
            <a:extLst>
              <a:ext uri="{FF2B5EF4-FFF2-40B4-BE49-F238E27FC236}">
                <a16:creationId xmlns:a16="http://schemas.microsoft.com/office/drawing/2014/main" id="{EABF1182-AFEE-41C3-9F5E-DB84E4E2DADC}"/>
              </a:ext>
            </a:extLst>
          </p:cNvPr>
          <p:cNvSpPr>
            <a:spLocks noChangeShapeType="1"/>
          </p:cNvSpPr>
          <p:nvPr/>
        </p:nvSpPr>
        <p:spPr bwMode="auto">
          <a:xfrm flipH="1" flipV="1">
            <a:off x="7661672"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7" name="Line 139">
            <a:extLst>
              <a:ext uri="{FF2B5EF4-FFF2-40B4-BE49-F238E27FC236}">
                <a16:creationId xmlns:a16="http://schemas.microsoft.com/office/drawing/2014/main" id="{FAE62BB7-9800-4CFD-BD2A-2B24FA87E51F}"/>
              </a:ext>
            </a:extLst>
          </p:cNvPr>
          <p:cNvSpPr>
            <a:spLocks noChangeShapeType="1"/>
          </p:cNvSpPr>
          <p:nvPr/>
        </p:nvSpPr>
        <p:spPr bwMode="auto">
          <a:xfrm flipH="1" flipV="1">
            <a:off x="6810375" y="5334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8" name="Line 140">
            <a:extLst>
              <a:ext uri="{FF2B5EF4-FFF2-40B4-BE49-F238E27FC236}">
                <a16:creationId xmlns:a16="http://schemas.microsoft.com/office/drawing/2014/main" id="{BEAFF42E-CFE7-4428-A792-FBBD066F77E9}"/>
              </a:ext>
            </a:extLst>
          </p:cNvPr>
          <p:cNvSpPr>
            <a:spLocks noChangeShapeType="1"/>
          </p:cNvSpPr>
          <p:nvPr/>
        </p:nvSpPr>
        <p:spPr bwMode="auto">
          <a:xfrm flipV="1">
            <a:off x="7875985" y="533697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29" name="Line 141">
            <a:extLst>
              <a:ext uri="{FF2B5EF4-FFF2-40B4-BE49-F238E27FC236}">
                <a16:creationId xmlns:a16="http://schemas.microsoft.com/office/drawing/2014/main" id="{02DEC430-CA21-4D1F-83D8-79363D211D28}"/>
              </a:ext>
            </a:extLst>
          </p:cNvPr>
          <p:cNvSpPr>
            <a:spLocks noChangeShapeType="1"/>
          </p:cNvSpPr>
          <p:nvPr/>
        </p:nvSpPr>
        <p:spPr bwMode="auto">
          <a:xfrm flipV="1">
            <a:off x="8315028" y="533697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0" name="Line 142">
            <a:extLst>
              <a:ext uri="{FF2B5EF4-FFF2-40B4-BE49-F238E27FC236}">
                <a16:creationId xmlns:a16="http://schemas.microsoft.com/office/drawing/2014/main" id="{247A16FE-E451-400F-8387-C7FB8DE4B896}"/>
              </a:ext>
            </a:extLst>
          </p:cNvPr>
          <p:cNvSpPr>
            <a:spLocks noChangeShapeType="1"/>
          </p:cNvSpPr>
          <p:nvPr/>
        </p:nvSpPr>
        <p:spPr bwMode="auto">
          <a:xfrm flipH="1" flipV="1">
            <a:off x="8527851"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1" name="Line 143">
            <a:extLst>
              <a:ext uri="{FF2B5EF4-FFF2-40B4-BE49-F238E27FC236}">
                <a16:creationId xmlns:a16="http://schemas.microsoft.com/office/drawing/2014/main" id="{943684C5-6D6D-4317-9115-B51002F8E987}"/>
              </a:ext>
            </a:extLst>
          </p:cNvPr>
          <p:cNvSpPr>
            <a:spLocks noChangeShapeType="1"/>
          </p:cNvSpPr>
          <p:nvPr/>
        </p:nvSpPr>
        <p:spPr bwMode="auto">
          <a:xfrm flipV="1">
            <a:off x="8742164" y="5336977"/>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2" name="Line 144">
            <a:extLst>
              <a:ext uri="{FF2B5EF4-FFF2-40B4-BE49-F238E27FC236}">
                <a16:creationId xmlns:a16="http://schemas.microsoft.com/office/drawing/2014/main" id="{5CADA88C-B156-4CC2-852C-C239705D6FD6}"/>
              </a:ext>
            </a:extLst>
          </p:cNvPr>
          <p:cNvSpPr>
            <a:spLocks noChangeShapeType="1"/>
          </p:cNvSpPr>
          <p:nvPr/>
        </p:nvSpPr>
        <p:spPr bwMode="auto">
          <a:xfrm flipH="1" flipV="1">
            <a:off x="8954989" y="5336977"/>
            <a:ext cx="214313"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3" name="Line 145">
            <a:extLst>
              <a:ext uri="{FF2B5EF4-FFF2-40B4-BE49-F238E27FC236}">
                <a16:creationId xmlns:a16="http://schemas.microsoft.com/office/drawing/2014/main" id="{8C1DB01C-C11A-438D-A4BC-BCEDB4FA1A33}"/>
              </a:ext>
            </a:extLst>
          </p:cNvPr>
          <p:cNvSpPr>
            <a:spLocks noChangeShapeType="1"/>
          </p:cNvSpPr>
          <p:nvPr/>
        </p:nvSpPr>
        <p:spPr bwMode="auto">
          <a:xfrm flipH="1" flipV="1">
            <a:off x="8103692" y="5334001"/>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4" name="Line 146">
            <a:extLst>
              <a:ext uri="{FF2B5EF4-FFF2-40B4-BE49-F238E27FC236}">
                <a16:creationId xmlns:a16="http://schemas.microsoft.com/office/drawing/2014/main" id="{8CF6CC46-EA41-4FF2-AB2A-F244B647319F}"/>
              </a:ext>
            </a:extLst>
          </p:cNvPr>
          <p:cNvSpPr>
            <a:spLocks noChangeShapeType="1"/>
          </p:cNvSpPr>
          <p:nvPr/>
        </p:nvSpPr>
        <p:spPr bwMode="auto">
          <a:xfrm flipV="1">
            <a:off x="9169301" y="5336977"/>
            <a:ext cx="212824"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5" name="Line 147">
            <a:extLst>
              <a:ext uri="{FF2B5EF4-FFF2-40B4-BE49-F238E27FC236}">
                <a16:creationId xmlns:a16="http://schemas.microsoft.com/office/drawing/2014/main" id="{3AB5B70A-191A-44EC-BDC4-7E6674789144}"/>
              </a:ext>
            </a:extLst>
          </p:cNvPr>
          <p:cNvSpPr>
            <a:spLocks noChangeShapeType="1"/>
          </p:cNvSpPr>
          <p:nvPr/>
        </p:nvSpPr>
        <p:spPr bwMode="auto">
          <a:xfrm flipV="1">
            <a:off x="8739188" y="5258099"/>
            <a:ext cx="212825"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6" name="Text Box 148">
            <a:extLst>
              <a:ext uri="{FF2B5EF4-FFF2-40B4-BE49-F238E27FC236}">
                <a16:creationId xmlns:a16="http://schemas.microsoft.com/office/drawing/2014/main" id="{539647AB-BCB7-4801-AA0A-8387287EF2F4}"/>
              </a:ext>
            </a:extLst>
          </p:cNvPr>
          <p:cNvSpPr txBox="1">
            <a:spLocks noChangeArrowheads="1"/>
          </p:cNvSpPr>
          <p:nvPr/>
        </p:nvSpPr>
        <p:spPr bwMode="auto">
          <a:xfrm>
            <a:off x="9361289" y="5182195"/>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37" name="Line 149">
            <a:extLst>
              <a:ext uri="{FF2B5EF4-FFF2-40B4-BE49-F238E27FC236}">
                <a16:creationId xmlns:a16="http://schemas.microsoft.com/office/drawing/2014/main" id="{3DA93198-8E88-407A-BC6A-9EFC01343E8F}"/>
              </a:ext>
            </a:extLst>
          </p:cNvPr>
          <p:cNvSpPr>
            <a:spLocks noChangeShapeType="1"/>
          </p:cNvSpPr>
          <p:nvPr/>
        </p:nvSpPr>
        <p:spPr bwMode="auto">
          <a:xfrm flipV="1">
            <a:off x="7021711"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8" name="Line 150">
            <a:extLst>
              <a:ext uri="{FF2B5EF4-FFF2-40B4-BE49-F238E27FC236}">
                <a16:creationId xmlns:a16="http://schemas.microsoft.com/office/drawing/2014/main" id="{87C3217F-D6C6-4826-A665-855828D5F771}"/>
              </a:ext>
            </a:extLst>
          </p:cNvPr>
          <p:cNvSpPr>
            <a:spLocks noChangeShapeType="1"/>
          </p:cNvSpPr>
          <p:nvPr/>
        </p:nvSpPr>
        <p:spPr bwMode="auto">
          <a:xfrm flipH="1" flipV="1">
            <a:off x="7234535"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39" name="Line 151">
            <a:extLst>
              <a:ext uri="{FF2B5EF4-FFF2-40B4-BE49-F238E27FC236}">
                <a16:creationId xmlns:a16="http://schemas.microsoft.com/office/drawing/2014/main" id="{ED2A2E91-824E-420F-885F-34F51A30F3AD}"/>
              </a:ext>
            </a:extLst>
          </p:cNvPr>
          <p:cNvSpPr>
            <a:spLocks noChangeShapeType="1"/>
          </p:cNvSpPr>
          <p:nvPr/>
        </p:nvSpPr>
        <p:spPr bwMode="auto">
          <a:xfrm flipV="1">
            <a:off x="744884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0" name="Line 152">
            <a:extLst>
              <a:ext uri="{FF2B5EF4-FFF2-40B4-BE49-F238E27FC236}">
                <a16:creationId xmlns:a16="http://schemas.microsoft.com/office/drawing/2014/main" id="{3EC95349-C630-4BD1-B0CA-869F7B5AAB57}"/>
              </a:ext>
            </a:extLst>
          </p:cNvPr>
          <p:cNvSpPr>
            <a:spLocks noChangeShapeType="1"/>
          </p:cNvSpPr>
          <p:nvPr/>
        </p:nvSpPr>
        <p:spPr bwMode="auto">
          <a:xfrm flipH="1" flipV="1">
            <a:off x="7661672"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1" name="Line 153">
            <a:extLst>
              <a:ext uri="{FF2B5EF4-FFF2-40B4-BE49-F238E27FC236}">
                <a16:creationId xmlns:a16="http://schemas.microsoft.com/office/drawing/2014/main" id="{68369047-2ACE-4C44-BEBF-44771A414EB5}"/>
              </a:ext>
            </a:extLst>
          </p:cNvPr>
          <p:cNvSpPr>
            <a:spLocks noChangeShapeType="1"/>
          </p:cNvSpPr>
          <p:nvPr/>
        </p:nvSpPr>
        <p:spPr bwMode="auto">
          <a:xfrm flipH="1" flipV="1">
            <a:off x="6810375" y="5790903"/>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2" name="Line 154">
            <a:extLst>
              <a:ext uri="{FF2B5EF4-FFF2-40B4-BE49-F238E27FC236}">
                <a16:creationId xmlns:a16="http://schemas.microsoft.com/office/drawing/2014/main" id="{2025B8C3-BB43-47F1-884A-5633D72C028A}"/>
              </a:ext>
            </a:extLst>
          </p:cNvPr>
          <p:cNvSpPr>
            <a:spLocks noChangeShapeType="1"/>
          </p:cNvSpPr>
          <p:nvPr/>
        </p:nvSpPr>
        <p:spPr bwMode="auto">
          <a:xfrm flipV="1">
            <a:off x="7875985"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3" name="Line 155">
            <a:extLst>
              <a:ext uri="{FF2B5EF4-FFF2-40B4-BE49-F238E27FC236}">
                <a16:creationId xmlns:a16="http://schemas.microsoft.com/office/drawing/2014/main" id="{9511A17B-6CCF-4CEB-9ACA-6F0D3E45C09E}"/>
              </a:ext>
            </a:extLst>
          </p:cNvPr>
          <p:cNvSpPr>
            <a:spLocks noChangeShapeType="1"/>
          </p:cNvSpPr>
          <p:nvPr/>
        </p:nvSpPr>
        <p:spPr bwMode="auto">
          <a:xfrm flipV="1">
            <a:off x="8315028"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4" name="Line 156">
            <a:extLst>
              <a:ext uri="{FF2B5EF4-FFF2-40B4-BE49-F238E27FC236}">
                <a16:creationId xmlns:a16="http://schemas.microsoft.com/office/drawing/2014/main" id="{719BDB10-C89B-438A-8ADB-9CAE2C14DCC8}"/>
              </a:ext>
            </a:extLst>
          </p:cNvPr>
          <p:cNvSpPr>
            <a:spLocks noChangeShapeType="1"/>
          </p:cNvSpPr>
          <p:nvPr/>
        </p:nvSpPr>
        <p:spPr bwMode="auto">
          <a:xfrm flipH="1" flipV="1">
            <a:off x="8527851"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5" name="Line 157">
            <a:extLst>
              <a:ext uri="{FF2B5EF4-FFF2-40B4-BE49-F238E27FC236}">
                <a16:creationId xmlns:a16="http://schemas.microsoft.com/office/drawing/2014/main" id="{CAD1AAE9-FE71-45BD-AA93-24BAF45B7CF5}"/>
              </a:ext>
            </a:extLst>
          </p:cNvPr>
          <p:cNvSpPr>
            <a:spLocks noChangeShapeType="1"/>
          </p:cNvSpPr>
          <p:nvPr/>
        </p:nvSpPr>
        <p:spPr bwMode="auto">
          <a:xfrm flipV="1">
            <a:off x="8742164" y="5793879"/>
            <a:ext cx="212825"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6" name="Line 158">
            <a:extLst>
              <a:ext uri="{FF2B5EF4-FFF2-40B4-BE49-F238E27FC236}">
                <a16:creationId xmlns:a16="http://schemas.microsoft.com/office/drawing/2014/main" id="{7CA9C7DB-4E25-4930-A5D9-34BD67377BD7}"/>
              </a:ext>
            </a:extLst>
          </p:cNvPr>
          <p:cNvSpPr>
            <a:spLocks noChangeShapeType="1"/>
          </p:cNvSpPr>
          <p:nvPr/>
        </p:nvSpPr>
        <p:spPr bwMode="auto">
          <a:xfrm flipH="1" flipV="1">
            <a:off x="8954989" y="5793879"/>
            <a:ext cx="214313"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7" name="Line 159">
            <a:extLst>
              <a:ext uri="{FF2B5EF4-FFF2-40B4-BE49-F238E27FC236}">
                <a16:creationId xmlns:a16="http://schemas.microsoft.com/office/drawing/2014/main" id="{56708AFC-1B3F-45F5-BBED-09C308D6165B}"/>
              </a:ext>
            </a:extLst>
          </p:cNvPr>
          <p:cNvSpPr>
            <a:spLocks noChangeShapeType="1"/>
          </p:cNvSpPr>
          <p:nvPr/>
        </p:nvSpPr>
        <p:spPr bwMode="auto">
          <a:xfrm flipH="1" flipV="1">
            <a:off x="8103692" y="5790903"/>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8" name="Line 160">
            <a:extLst>
              <a:ext uri="{FF2B5EF4-FFF2-40B4-BE49-F238E27FC236}">
                <a16:creationId xmlns:a16="http://schemas.microsoft.com/office/drawing/2014/main" id="{87DE22CF-4946-4C11-8118-928025E1DC6C}"/>
              </a:ext>
            </a:extLst>
          </p:cNvPr>
          <p:cNvSpPr>
            <a:spLocks noChangeShapeType="1"/>
          </p:cNvSpPr>
          <p:nvPr/>
        </p:nvSpPr>
        <p:spPr bwMode="auto">
          <a:xfrm flipV="1">
            <a:off x="9169301" y="5793879"/>
            <a:ext cx="212824" cy="13543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49" name="Line 161">
            <a:extLst>
              <a:ext uri="{FF2B5EF4-FFF2-40B4-BE49-F238E27FC236}">
                <a16:creationId xmlns:a16="http://schemas.microsoft.com/office/drawing/2014/main" id="{E914E73A-FCF1-4781-AD17-E14C3CB9B432}"/>
              </a:ext>
            </a:extLst>
          </p:cNvPr>
          <p:cNvSpPr>
            <a:spLocks noChangeShapeType="1"/>
          </p:cNvSpPr>
          <p:nvPr/>
        </p:nvSpPr>
        <p:spPr bwMode="auto">
          <a:xfrm flipV="1">
            <a:off x="8739188" y="5715001"/>
            <a:ext cx="212825" cy="1354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0" name="Text Box 162">
            <a:extLst>
              <a:ext uri="{FF2B5EF4-FFF2-40B4-BE49-F238E27FC236}">
                <a16:creationId xmlns:a16="http://schemas.microsoft.com/office/drawing/2014/main" id="{0EFFE74E-CAEA-4849-B463-169FB2EAA70A}"/>
              </a:ext>
            </a:extLst>
          </p:cNvPr>
          <p:cNvSpPr txBox="1">
            <a:spLocks noChangeArrowheads="1"/>
          </p:cNvSpPr>
          <p:nvPr/>
        </p:nvSpPr>
        <p:spPr bwMode="auto">
          <a:xfrm>
            <a:off x="9361289" y="5639098"/>
            <a:ext cx="548213"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COO</a:t>
            </a:r>
          </a:p>
        </p:txBody>
      </p:sp>
      <p:sp>
        <p:nvSpPr>
          <p:cNvPr id="12451" name="Line 163">
            <a:extLst>
              <a:ext uri="{FF2B5EF4-FFF2-40B4-BE49-F238E27FC236}">
                <a16:creationId xmlns:a16="http://schemas.microsoft.com/office/drawing/2014/main" id="{2A5541C9-0AA7-4EFD-88AC-7EA5BD112101}"/>
              </a:ext>
            </a:extLst>
          </p:cNvPr>
          <p:cNvSpPr>
            <a:spLocks noChangeShapeType="1"/>
          </p:cNvSpPr>
          <p:nvPr/>
        </p:nvSpPr>
        <p:spPr bwMode="auto">
          <a:xfrm flipH="1" flipV="1">
            <a:off x="8954989" y="6252271"/>
            <a:ext cx="214313"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2" name="Line 164">
            <a:extLst>
              <a:ext uri="{FF2B5EF4-FFF2-40B4-BE49-F238E27FC236}">
                <a16:creationId xmlns:a16="http://schemas.microsoft.com/office/drawing/2014/main" id="{21F7849F-BA1B-47ED-8E59-04C41F8597A3}"/>
              </a:ext>
            </a:extLst>
          </p:cNvPr>
          <p:cNvSpPr>
            <a:spLocks noChangeShapeType="1"/>
          </p:cNvSpPr>
          <p:nvPr/>
        </p:nvSpPr>
        <p:spPr bwMode="auto">
          <a:xfrm flipV="1">
            <a:off x="9169301" y="6252271"/>
            <a:ext cx="212824" cy="1339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3" name="Text Box 165">
            <a:extLst>
              <a:ext uri="{FF2B5EF4-FFF2-40B4-BE49-F238E27FC236}">
                <a16:creationId xmlns:a16="http://schemas.microsoft.com/office/drawing/2014/main" id="{8CAB6BB5-9250-4F85-BD28-623D15F38EC9}"/>
              </a:ext>
            </a:extLst>
          </p:cNvPr>
          <p:cNvSpPr txBox="1">
            <a:spLocks noChangeArrowheads="1"/>
          </p:cNvSpPr>
          <p:nvPr/>
        </p:nvSpPr>
        <p:spPr bwMode="auto">
          <a:xfrm>
            <a:off x="9303247" y="6096000"/>
            <a:ext cx="670041"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OPOO</a:t>
            </a:r>
          </a:p>
        </p:txBody>
      </p:sp>
      <p:sp>
        <p:nvSpPr>
          <p:cNvPr id="12454" name="Line 166">
            <a:extLst>
              <a:ext uri="{FF2B5EF4-FFF2-40B4-BE49-F238E27FC236}">
                <a16:creationId xmlns:a16="http://schemas.microsoft.com/office/drawing/2014/main" id="{54B08988-4634-401B-BDFF-C956C31FFD6B}"/>
              </a:ext>
            </a:extLst>
          </p:cNvPr>
          <p:cNvSpPr>
            <a:spLocks noChangeShapeType="1"/>
          </p:cNvSpPr>
          <p:nvPr/>
        </p:nvSpPr>
        <p:spPr bwMode="auto">
          <a:xfrm>
            <a:off x="9882188" y="5258098"/>
            <a:ext cx="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5" name="Text Box 167">
            <a:extLst>
              <a:ext uri="{FF2B5EF4-FFF2-40B4-BE49-F238E27FC236}">
                <a16:creationId xmlns:a16="http://schemas.microsoft.com/office/drawing/2014/main" id="{84A4A7EA-1D0F-4EC1-A2E1-DBC4F8DCF512}"/>
              </a:ext>
            </a:extLst>
          </p:cNvPr>
          <p:cNvSpPr txBox="1">
            <a:spLocks noChangeArrowheads="1"/>
          </p:cNvSpPr>
          <p:nvPr/>
        </p:nvSpPr>
        <p:spPr bwMode="auto">
          <a:xfrm>
            <a:off x="8447484" y="6104930"/>
            <a:ext cx="304556" cy="28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1313">
                <a:latin typeface="Univers" panose="020B0604020202020204" pitchFamily="34" charset="0"/>
              </a:rPr>
              <a:t>N</a:t>
            </a:r>
            <a:endParaRPr lang="en-US" altLang="cs-CZ" sz="2250">
              <a:latin typeface="Univers" panose="020B0604020202020204" pitchFamily="34" charset="0"/>
            </a:endParaRPr>
          </a:p>
        </p:txBody>
      </p:sp>
      <p:sp>
        <p:nvSpPr>
          <p:cNvPr id="12456" name="Line 168">
            <a:extLst>
              <a:ext uri="{FF2B5EF4-FFF2-40B4-BE49-F238E27FC236}">
                <a16:creationId xmlns:a16="http://schemas.microsoft.com/office/drawing/2014/main" id="{5AA0E3FC-0C12-4434-A746-D1FA0E38444D}"/>
              </a:ext>
            </a:extLst>
          </p:cNvPr>
          <p:cNvSpPr>
            <a:spLocks noChangeShapeType="1"/>
          </p:cNvSpPr>
          <p:nvPr/>
        </p:nvSpPr>
        <p:spPr bwMode="auto">
          <a:xfrm flipV="1">
            <a:off x="8593336" y="5944195"/>
            <a:ext cx="11906" cy="190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7" name="Line 169">
            <a:extLst>
              <a:ext uri="{FF2B5EF4-FFF2-40B4-BE49-F238E27FC236}">
                <a16:creationId xmlns:a16="http://schemas.microsoft.com/office/drawing/2014/main" id="{7A003746-3446-4803-8F30-15C4DA26E52B}"/>
              </a:ext>
            </a:extLst>
          </p:cNvPr>
          <p:cNvSpPr>
            <a:spLocks noChangeShapeType="1"/>
          </p:cNvSpPr>
          <p:nvPr/>
        </p:nvSpPr>
        <p:spPr bwMode="auto">
          <a:xfrm flipV="1">
            <a:off x="8596313" y="6362403"/>
            <a:ext cx="8930" cy="2664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8" name="Line 170">
            <a:extLst>
              <a:ext uri="{FF2B5EF4-FFF2-40B4-BE49-F238E27FC236}">
                <a16:creationId xmlns:a16="http://schemas.microsoft.com/office/drawing/2014/main" id="{B4900DC2-0DAC-4968-8775-BEE877377982}"/>
              </a:ext>
            </a:extLst>
          </p:cNvPr>
          <p:cNvSpPr>
            <a:spLocks noChangeShapeType="1"/>
          </p:cNvSpPr>
          <p:nvPr/>
        </p:nvSpPr>
        <p:spPr bwMode="auto">
          <a:xfrm flipV="1">
            <a:off x="8319492"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59" name="Line 171">
            <a:extLst>
              <a:ext uri="{FF2B5EF4-FFF2-40B4-BE49-F238E27FC236}">
                <a16:creationId xmlns:a16="http://schemas.microsoft.com/office/drawing/2014/main" id="{13D18BB1-70A9-4188-961F-C7D2E61DAC7D}"/>
              </a:ext>
            </a:extLst>
          </p:cNvPr>
          <p:cNvSpPr>
            <a:spLocks noChangeShapeType="1"/>
          </p:cNvSpPr>
          <p:nvPr/>
        </p:nvSpPr>
        <p:spPr bwMode="auto">
          <a:xfrm flipH="1">
            <a:off x="6310312" y="4723805"/>
            <a:ext cx="407193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2250"/>
          </a:p>
        </p:txBody>
      </p:sp>
      <p:sp>
        <p:nvSpPr>
          <p:cNvPr id="12460" name="Text Box 172">
            <a:extLst>
              <a:ext uri="{FF2B5EF4-FFF2-40B4-BE49-F238E27FC236}">
                <a16:creationId xmlns:a16="http://schemas.microsoft.com/office/drawing/2014/main" id="{AF776ABF-3BA9-4DCA-A1C8-4112B56C9CB0}"/>
              </a:ext>
            </a:extLst>
          </p:cNvPr>
          <p:cNvSpPr txBox="1">
            <a:spLocks noChangeArrowheads="1"/>
          </p:cNvSpPr>
          <p:nvPr/>
        </p:nvSpPr>
        <p:spPr bwMode="auto">
          <a:xfrm>
            <a:off x="6780610" y="4723805"/>
            <a:ext cx="2210848"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b="1" dirty="0">
                <a:latin typeface="Calibri Light" panose="020F0302020204030204" pitchFamily="34" charset="0"/>
              </a:rPr>
              <a:t>Fosfolipidy: lecitin</a:t>
            </a:r>
            <a:endParaRPr lang="en-US" altLang="cs-CZ" sz="2250" dirty="0">
              <a:latin typeface="Calibri Light" panose="020F0302020204030204" pitchFamily="34" charset="0"/>
            </a:endParaRPr>
          </a:p>
        </p:txBody>
      </p:sp>
      <p:sp>
        <p:nvSpPr>
          <p:cNvPr id="12461" name="Line 173">
            <a:extLst>
              <a:ext uri="{FF2B5EF4-FFF2-40B4-BE49-F238E27FC236}">
                <a16:creationId xmlns:a16="http://schemas.microsoft.com/office/drawing/2014/main" id="{75AD7052-EFD3-4F85-803F-32B62A280E8A}"/>
              </a:ext>
            </a:extLst>
          </p:cNvPr>
          <p:cNvSpPr>
            <a:spLocks noChangeShapeType="1"/>
          </p:cNvSpPr>
          <p:nvPr/>
        </p:nvSpPr>
        <p:spPr bwMode="auto">
          <a:xfrm flipV="1">
            <a:off x="8810625" y="6247805"/>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sz="2250"/>
          </a:p>
        </p:txBody>
      </p:sp>
      <p:sp>
        <p:nvSpPr>
          <p:cNvPr id="12462" name="Text Box 174">
            <a:extLst>
              <a:ext uri="{FF2B5EF4-FFF2-40B4-BE49-F238E27FC236}">
                <a16:creationId xmlns:a16="http://schemas.microsoft.com/office/drawing/2014/main" id="{45FB38ED-073B-4ADB-A539-D8D91D1A833C}"/>
              </a:ext>
            </a:extLst>
          </p:cNvPr>
          <p:cNvSpPr txBox="1">
            <a:spLocks noChangeArrowheads="1"/>
          </p:cNvSpPr>
          <p:nvPr/>
        </p:nvSpPr>
        <p:spPr bwMode="auto">
          <a:xfrm>
            <a:off x="8009930" y="6020098"/>
            <a:ext cx="317380"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latin typeface="Calibri Light" panose="020F0302020204030204" pitchFamily="34" charset="0"/>
              </a:rPr>
              <a:t>+</a:t>
            </a:r>
          </a:p>
        </p:txBody>
      </p:sp>
      <p:sp>
        <p:nvSpPr>
          <p:cNvPr id="12463" name="TextovéPole 1">
            <a:extLst>
              <a:ext uri="{FF2B5EF4-FFF2-40B4-BE49-F238E27FC236}">
                <a16:creationId xmlns:a16="http://schemas.microsoft.com/office/drawing/2014/main" id="{FFE6FE79-76E5-42B4-B395-1FAA6BF7FDF3}"/>
              </a:ext>
            </a:extLst>
          </p:cNvPr>
          <p:cNvSpPr txBox="1">
            <a:spLocks noChangeArrowheads="1"/>
          </p:cNvSpPr>
          <p:nvPr/>
        </p:nvSpPr>
        <p:spPr bwMode="auto">
          <a:xfrm>
            <a:off x="2079130" y="6322219"/>
            <a:ext cx="320164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err="1">
                <a:latin typeface="Calibri Light" panose="020F0302020204030204" pitchFamily="34" charset="0"/>
              </a:rPr>
              <a:t>According</a:t>
            </a:r>
            <a:r>
              <a:rPr lang="cs-CZ" altLang="cs-CZ" sz="2250" dirty="0">
                <a:latin typeface="Calibri Light" panose="020F0302020204030204" pitchFamily="34" charset="0"/>
              </a:rPr>
              <a:t> to </a:t>
            </a:r>
            <a:r>
              <a:rPr lang="cs-CZ" altLang="cs-CZ" sz="2250" dirty="0" err="1">
                <a:latin typeface="Calibri Light" panose="020F0302020204030204" pitchFamily="34" charset="0"/>
              </a:rPr>
              <a:t>Guyton</a:t>
            </a:r>
            <a:r>
              <a:rPr lang="cs-CZ" altLang="cs-CZ" sz="2250" dirty="0">
                <a:latin typeface="Calibri Light" panose="020F0302020204030204" pitchFamily="34" charset="0"/>
              </a:rPr>
              <a:t> et 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716C23-D4AD-44F7-B259-E73E4D81C4A8}"/>
              </a:ext>
            </a:extLst>
          </p:cNvPr>
          <p:cNvSpPr>
            <a:spLocks noChangeArrowheads="1"/>
          </p:cNvSpPr>
          <p:nvPr/>
        </p:nvSpPr>
        <p:spPr bwMode="auto">
          <a:xfrm>
            <a:off x="191004" y="161809"/>
            <a:ext cx="3437608"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3375" b="1" dirty="0">
                <a:solidFill>
                  <a:schemeClr val="tx2"/>
                </a:solidFill>
                <a:latin typeface="Calibri Light" panose="020F0302020204030204" pitchFamily="34" charset="0"/>
              </a:rPr>
              <a:t>HMG CoA</a:t>
            </a:r>
            <a:r>
              <a:rPr lang="cs-CZ" altLang="cs-CZ" sz="3375" b="1" dirty="0">
                <a:solidFill>
                  <a:schemeClr val="tx2"/>
                </a:solidFill>
                <a:latin typeface="Calibri Light" panose="020F0302020204030204" pitchFamily="34" charset="0"/>
              </a:rPr>
              <a:t> reduktáza</a:t>
            </a:r>
            <a:endParaRPr lang="en-US" altLang="cs-CZ" sz="3375" dirty="0">
              <a:solidFill>
                <a:schemeClr val="tx2"/>
              </a:solidFill>
              <a:latin typeface="Calibri Light" panose="020F0302020204030204" pitchFamily="34" charset="0"/>
            </a:endParaRPr>
          </a:p>
        </p:txBody>
      </p:sp>
      <p:sp>
        <p:nvSpPr>
          <p:cNvPr id="14339" name="Text Box 3">
            <a:extLst>
              <a:ext uri="{FF2B5EF4-FFF2-40B4-BE49-F238E27FC236}">
                <a16:creationId xmlns:a16="http://schemas.microsoft.com/office/drawing/2014/main" id="{EA780CB3-4BFA-489E-B4D7-A76A6AD8101B}"/>
              </a:ext>
            </a:extLst>
          </p:cNvPr>
          <p:cNvSpPr txBox="1">
            <a:spLocks noChangeArrowheads="1"/>
          </p:cNvSpPr>
          <p:nvPr/>
        </p:nvSpPr>
        <p:spPr bwMode="auto">
          <a:xfrm>
            <a:off x="5321782" y="1279922"/>
            <a:ext cx="1965153" cy="41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875" b="1" dirty="0">
                <a:latin typeface="Calibri Light" panose="020F0302020204030204" pitchFamily="34" charset="0"/>
              </a:rPr>
              <a:t>Acetyl CoA</a:t>
            </a: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HMG CoA</a:t>
            </a: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cs-CZ" altLang="cs-CZ" sz="1875" b="1" dirty="0" err="1">
                <a:latin typeface="Calibri Light" panose="020F0302020204030204" pitchFamily="34" charset="0"/>
              </a:rPr>
              <a:t>Mevalonát</a:t>
            </a: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Farnesyl Pyro</a:t>
            </a:r>
            <a:r>
              <a:rPr lang="cs-CZ" altLang="cs-CZ" sz="1875" b="1" dirty="0">
                <a:latin typeface="Calibri Light" panose="020F0302020204030204" pitchFamily="34" charset="0"/>
              </a:rPr>
              <a:t>fosfát</a:t>
            </a: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Cholesterol</a:t>
            </a:r>
          </a:p>
        </p:txBody>
      </p:sp>
      <p:sp>
        <p:nvSpPr>
          <p:cNvPr id="14340" name="Text Box 4">
            <a:extLst>
              <a:ext uri="{FF2B5EF4-FFF2-40B4-BE49-F238E27FC236}">
                <a16:creationId xmlns:a16="http://schemas.microsoft.com/office/drawing/2014/main" id="{C35073E1-21D7-49AE-8A56-CBD592A6BC97}"/>
              </a:ext>
            </a:extLst>
          </p:cNvPr>
          <p:cNvSpPr txBox="1">
            <a:spLocks noChangeArrowheads="1"/>
          </p:cNvSpPr>
          <p:nvPr/>
        </p:nvSpPr>
        <p:spPr bwMode="auto">
          <a:xfrm>
            <a:off x="3598667" y="2647654"/>
            <a:ext cx="2132699" cy="38087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875" b="1" dirty="0">
                <a:latin typeface="Calibri Light" panose="020F0302020204030204" pitchFamily="34" charset="0"/>
              </a:rPr>
              <a:t>HMG CoA </a:t>
            </a:r>
            <a:r>
              <a:rPr lang="en-US" altLang="cs-CZ" sz="1875" b="1" dirty="0" err="1">
                <a:latin typeface="Calibri Light" panose="020F0302020204030204" pitchFamily="34" charset="0"/>
              </a:rPr>
              <a:t>Redu</a:t>
            </a:r>
            <a:r>
              <a:rPr lang="cs-CZ" altLang="cs-CZ" sz="1875" b="1" dirty="0" err="1">
                <a:latin typeface="Calibri Light" panose="020F0302020204030204" pitchFamily="34" charset="0"/>
              </a:rPr>
              <a:t>ktáza</a:t>
            </a:r>
            <a:endParaRPr lang="en-US" altLang="cs-CZ" sz="1875" b="1" dirty="0">
              <a:latin typeface="Calibri Light" panose="020F0302020204030204" pitchFamily="34" charset="0"/>
            </a:endParaRPr>
          </a:p>
        </p:txBody>
      </p:sp>
      <p:sp>
        <p:nvSpPr>
          <p:cNvPr id="14341" name="Text Box 5">
            <a:extLst>
              <a:ext uri="{FF2B5EF4-FFF2-40B4-BE49-F238E27FC236}">
                <a16:creationId xmlns:a16="http://schemas.microsoft.com/office/drawing/2014/main" id="{24D91AF5-B93C-4304-B786-F1604A979193}"/>
              </a:ext>
            </a:extLst>
          </p:cNvPr>
          <p:cNvSpPr txBox="1">
            <a:spLocks noChangeArrowheads="1"/>
          </p:cNvSpPr>
          <p:nvPr/>
        </p:nvSpPr>
        <p:spPr bwMode="auto">
          <a:xfrm>
            <a:off x="8291411" y="2955727"/>
            <a:ext cx="152509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a:r>
              <a:rPr lang="en-US" altLang="cs-CZ" sz="1875" b="1" dirty="0">
                <a:latin typeface="Calibri Light" panose="020F0302020204030204" pitchFamily="34" charset="0"/>
              </a:rPr>
              <a:t>Isopentenyl</a:t>
            </a:r>
          </a:p>
          <a:p>
            <a:pPr algn="ctr"/>
            <a:r>
              <a:rPr lang="en-US" altLang="cs-CZ" sz="1875" b="1" dirty="0" err="1">
                <a:latin typeface="Calibri Light" panose="020F0302020204030204" pitchFamily="34" charset="0"/>
              </a:rPr>
              <a:t>adenin</a:t>
            </a:r>
            <a:endParaRPr lang="en-US" altLang="cs-CZ" sz="1875" b="1" dirty="0">
              <a:latin typeface="Calibri Light" panose="020F0302020204030204" pitchFamily="34" charset="0"/>
            </a:endParaRPr>
          </a:p>
          <a:p>
            <a:pPr algn="ctr"/>
            <a:r>
              <a:rPr lang="en-US" altLang="cs-CZ" sz="1875" b="1" dirty="0">
                <a:latin typeface="Calibri Light" panose="020F0302020204030204" pitchFamily="34" charset="0"/>
              </a:rPr>
              <a:t>(transfer RNA)</a:t>
            </a:r>
          </a:p>
        </p:txBody>
      </p:sp>
      <p:sp>
        <p:nvSpPr>
          <p:cNvPr id="14342" name="Line 6">
            <a:extLst>
              <a:ext uri="{FF2B5EF4-FFF2-40B4-BE49-F238E27FC236}">
                <a16:creationId xmlns:a16="http://schemas.microsoft.com/office/drawing/2014/main" id="{AE0EAE95-40D2-4218-A649-F49241AE00DA}"/>
              </a:ext>
            </a:extLst>
          </p:cNvPr>
          <p:cNvSpPr>
            <a:spLocks noChangeShapeType="1"/>
          </p:cNvSpPr>
          <p:nvPr/>
        </p:nvSpPr>
        <p:spPr bwMode="auto">
          <a:xfrm>
            <a:off x="6238875" y="3357563"/>
            <a:ext cx="8930" cy="552153"/>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4343" name="Group 7">
            <a:extLst>
              <a:ext uri="{FF2B5EF4-FFF2-40B4-BE49-F238E27FC236}">
                <a16:creationId xmlns:a16="http://schemas.microsoft.com/office/drawing/2014/main" id="{012A88FE-D63D-41C6-99AD-831CE409BA41}"/>
              </a:ext>
            </a:extLst>
          </p:cNvPr>
          <p:cNvGrpSpPr>
            <a:grpSpLocks/>
          </p:cNvGrpSpPr>
          <p:nvPr/>
        </p:nvGrpSpPr>
        <p:grpSpPr bwMode="auto">
          <a:xfrm>
            <a:off x="7096125" y="3205758"/>
            <a:ext cx="1214438" cy="0"/>
            <a:chOff x="3504" y="2112"/>
            <a:chExt cx="816" cy="0"/>
          </a:xfrm>
        </p:grpSpPr>
        <p:sp>
          <p:nvSpPr>
            <p:cNvPr id="14358" name="Line 8">
              <a:extLst>
                <a:ext uri="{FF2B5EF4-FFF2-40B4-BE49-F238E27FC236}">
                  <a16:creationId xmlns:a16="http://schemas.microsoft.com/office/drawing/2014/main" id="{2B5D516A-20E0-449C-A15A-A6BF5A2C8540}"/>
                </a:ext>
              </a:extLst>
            </p:cNvPr>
            <p:cNvSpPr>
              <a:spLocks noChangeShapeType="1"/>
            </p:cNvSpPr>
            <p:nvPr/>
          </p:nvSpPr>
          <p:spPr bwMode="auto">
            <a:xfrm rot="-5400000">
              <a:off x="3624"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9" name="Line 9">
              <a:extLst>
                <a:ext uri="{FF2B5EF4-FFF2-40B4-BE49-F238E27FC236}">
                  <a16:creationId xmlns:a16="http://schemas.microsoft.com/office/drawing/2014/main" id="{4E40AD5D-A7FC-498E-8E2F-21E1E15C929B}"/>
                </a:ext>
              </a:extLst>
            </p:cNvPr>
            <p:cNvSpPr>
              <a:spLocks noChangeShapeType="1"/>
            </p:cNvSpPr>
            <p:nvPr/>
          </p:nvSpPr>
          <p:spPr bwMode="auto">
            <a:xfrm rot="-5400000">
              <a:off x="3912"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60" name="Line 10">
              <a:extLst>
                <a:ext uri="{FF2B5EF4-FFF2-40B4-BE49-F238E27FC236}">
                  <a16:creationId xmlns:a16="http://schemas.microsoft.com/office/drawing/2014/main" id="{069BD1FB-1702-4242-909F-54A7E2D8856F}"/>
                </a:ext>
              </a:extLst>
            </p:cNvPr>
            <p:cNvSpPr>
              <a:spLocks noChangeShapeType="1"/>
            </p:cNvSpPr>
            <p:nvPr/>
          </p:nvSpPr>
          <p:spPr bwMode="auto">
            <a:xfrm rot="-5400000">
              <a:off x="4200"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4344" name="Text Box 11">
            <a:extLst>
              <a:ext uri="{FF2B5EF4-FFF2-40B4-BE49-F238E27FC236}">
                <a16:creationId xmlns:a16="http://schemas.microsoft.com/office/drawing/2014/main" id="{D2C53868-C237-4934-B063-CFD58AA0929E}"/>
              </a:ext>
            </a:extLst>
          </p:cNvPr>
          <p:cNvSpPr txBox="1">
            <a:spLocks noChangeArrowheads="1"/>
          </p:cNvSpPr>
          <p:nvPr/>
        </p:nvSpPr>
        <p:spPr bwMode="auto">
          <a:xfrm>
            <a:off x="2309812" y="4039196"/>
            <a:ext cx="2144177" cy="95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err="1">
                <a:latin typeface="Calibri Light" panose="020F0302020204030204" pitchFamily="34" charset="0"/>
              </a:rPr>
              <a:t>Prenylace</a:t>
            </a:r>
            <a:r>
              <a:rPr lang="cs-CZ" altLang="cs-CZ" sz="1875" b="1" dirty="0">
                <a:latin typeface="Calibri Light" panose="020F0302020204030204" pitchFamily="34" charset="0"/>
              </a:rPr>
              <a:t> signálních </a:t>
            </a:r>
          </a:p>
          <a:p>
            <a:r>
              <a:rPr lang="cs-CZ" altLang="cs-CZ" sz="1875" b="1" dirty="0">
                <a:latin typeface="Calibri Light" panose="020F0302020204030204" pitchFamily="34" charset="0"/>
              </a:rPr>
              <a:t>peptidů</a:t>
            </a:r>
            <a:endParaRPr lang="en-US" altLang="cs-CZ" sz="1875" b="1" dirty="0">
              <a:latin typeface="Calibri Light" panose="020F0302020204030204" pitchFamily="34" charset="0"/>
            </a:endParaRPr>
          </a:p>
          <a:p>
            <a:r>
              <a:rPr lang="en-US" altLang="cs-CZ" sz="1875" b="1" dirty="0">
                <a:latin typeface="Calibri Light" panose="020F0302020204030204" pitchFamily="34" charset="0"/>
              </a:rPr>
              <a:t>(</a:t>
            </a:r>
            <a:r>
              <a:rPr lang="en-US" altLang="cs-CZ" sz="1875" b="1" dirty="0" err="1">
                <a:latin typeface="Calibri Light" panose="020F0302020204030204" pitchFamily="34" charset="0"/>
              </a:rPr>
              <a:t>ras</a:t>
            </a:r>
            <a:r>
              <a:rPr lang="en-US" altLang="cs-CZ" sz="1875" b="1" dirty="0">
                <a:latin typeface="Calibri Light" panose="020F0302020204030204" pitchFamily="34" charset="0"/>
              </a:rPr>
              <a:t>, rho, etc.)</a:t>
            </a:r>
          </a:p>
        </p:txBody>
      </p:sp>
      <p:sp>
        <p:nvSpPr>
          <p:cNvPr id="14345" name="Line 12">
            <a:extLst>
              <a:ext uri="{FF2B5EF4-FFF2-40B4-BE49-F238E27FC236}">
                <a16:creationId xmlns:a16="http://schemas.microsoft.com/office/drawing/2014/main" id="{8B206604-0077-4E24-9DD3-853FFA9D5774}"/>
              </a:ext>
            </a:extLst>
          </p:cNvPr>
          <p:cNvSpPr>
            <a:spLocks noChangeShapeType="1"/>
          </p:cNvSpPr>
          <p:nvPr/>
        </p:nvSpPr>
        <p:spPr bwMode="auto">
          <a:xfrm rot="5400000">
            <a:off x="4742458" y="3752233"/>
            <a:ext cx="114597" cy="64293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46" name="Line 13">
            <a:extLst>
              <a:ext uri="{FF2B5EF4-FFF2-40B4-BE49-F238E27FC236}">
                <a16:creationId xmlns:a16="http://schemas.microsoft.com/office/drawing/2014/main" id="{BF981AB7-68FE-49BE-BF5F-FED00FD5D7A7}"/>
              </a:ext>
            </a:extLst>
          </p:cNvPr>
          <p:cNvSpPr>
            <a:spLocks noChangeShapeType="1"/>
          </p:cNvSpPr>
          <p:nvPr/>
        </p:nvSpPr>
        <p:spPr bwMode="auto">
          <a:xfrm>
            <a:off x="6238875" y="2443758"/>
            <a:ext cx="8930" cy="552153"/>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47" name="Line 14">
            <a:extLst>
              <a:ext uri="{FF2B5EF4-FFF2-40B4-BE49-F238E27FC236}">
                <a16:creationId xmlns:a16="http://schemas.microsoft.com/office/drawing/2014/main" id="{5CA36FA4-BA49-4D6E-950E-6925FBD83CFF}"/>
              </a:ext>
            </a:extLst>
          </p:cNvPr>
          <p:cNvSpPr>
            <a:spLocks noChangeShapeType="1"/>
          </p:cNvSpPr>
          <p:nvPr/>
        </p:nvSpPr>
        <p:spPr bwMode="auto">
          <a:xfrm>
            <a:off x="6238875" y="1567161"/>
            <a:ext cx="8930" cy="552152"/>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4348" name="Group 15">
            <a:extLst>
              <a:ext uri="{FF2B5EF4-FFF2-40B4-BE49-F238E27FC236}">
                <a16:creationId xmlns:a16="http://schemas.microsoft.com/office/drawing/2014/main" id="{2F91788C-09FE-4A87-8D29-B670A1EA0211}"/>
              </a:ext>
            </a:extLst>
          </p:cNvPr>
          <p:cNvGrpSpPr>
            <a:grpSpLocks/>
          </p:cNvGrpSpPr>
          <p:nvPr/>
        </p:nvGrpSpPr>
        <p:grpSpPr bwMode="auto">
          <a:xfrm rot="8656956">
            <a:off x="4363640" y="4671716"/>
            <a:ext cx="1214438" cy="1488"/>
            <a:chOff x="3504" y="2112"/>
            <a:chExt cx="816" cy="0"/>
          </a:xfrm>
        </p:grpSpPr>
        <p:sp>
          <p:nvSpPr>
            <p:cNvPr id="14355" name="Line 16">
              <a:extLst>
                <a:ext uri="{FF2B5EF4-FFF2-40B4-BE49-F238E27FC236}">
                  <a16:creationId xmlns:a16="http://schemas.microsoft.com/office/drawing/2014/main" id="{4BFB97B5-F7EB-400B-8A02-7FBD5D721EAE}"/>
                </a:ext>
              </a:extLst>
            </p:cNvPr>
            <p:cNvSpPr>
              <a:spLocks noChangeShapeType="1"/>
            </p:cNvSpPr>
            <p:nvPr/>
          </p:nvSpPr>
          <p:spPr bwMode="auto">
            <a:xfrm rot="-5400000">
              <a:off x="3624"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6" name="Line 17">
              <a:extLst>
                <a:ext uri="{FF2B5EF4-FFF2-40B4-BE49-F238E27FC236}">
                  <a16:creationId xmlns:a16="http://schemas.microsoft.com/office/drawing/2014/main" id="{6CBE7D82-66C8-4366-8FB6-DF1D9AA03929}"/>
                </a:ext>
              </a:extLst>
            </p:cNvPr>
            <p:cNvSpPr>
              <a:spLocks noChangeShapeType="1"/>
            </p:cNvSpPr>
            <p:nvPr/>
          </p:nvSpPr>
          <p:spPr bwMode="auto">
            <a:xfrm rot="-5400000">
              <a:off x="3912"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7" name="Line 18">
              <a:extLst>
                <a:ext uri="{FF2B5EF4-FFF2-40B4-BE49-F238E27FC236}">
                  <a16:creationId xmlns:a16="http://schemas.microsoft.com/office/drawing/2014/main" id="{734A1B41-2EB5-41AB-A8AF-69B4134C89A2}"/>
                </a:ext>
              </a:extLst>
            </p:cNvPr>
            <p:cNvSpPr>
              <a:spLocks noChangeShapeType="1"/>
            </p:cNvSpPr>
            <p:nvPr/>
          </p:nvSpPr>
          <p:spPr bwMode="auto">
            <a:xfrm rot="-5400000">
              <a:off x="4200" y="1992"/>
              <a:ext cx="0" cy="240"/>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4349" name="Line 19">
            <a:extLst>
              <a:ext uri="{FF2B5EF4-FFF2-40B4-BE49-F238E27FC236}">
                <a16:creationId xmlns:a16="http://schemas.microsoft.com/office/drawing/2014/main" id="{92DB326E-9F89-4015-A3E9-178093C62EC0}"/>
              </a:ext>
            </a:extLst>
          </p:cNvPr>
          <p:cNvSpPr>
            <a:spLocks noChangeShapeType="1"/>
          </p:cNvSpPr>
          <p:nvPr/>
        </p:nvSpPr>
        <p:spPr bwMode="auto">
          <a:xfrm rot="18265649">
            <a:off x="7047012" y="4253508"/>
            <a:ext cx="0" cy="35718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0" name="Line 20">
            <a:extLst>
              <a:ext uri="{FF2B5EF4-FFF2-40B4-BE49-F238E27FC236}">
                <a16:creationId xmlns:a16="http://schemas.microsoft.com/office/drawing/2014/main" id="{D4399E9D-E25C-4310-8F59-45B5985FAC58}"/>
              </a:ext>
            </a:extLst>
          </p:cNvPr>
          <p:cNvSpPr>
            <a:spLocks noChangeShapeType="1"/>
          </p:cNvSpPr>
          <p:nvPr/>
        </p:nvSpPr>
        <p:spPr bwMode="auto">
          <a:xfrm rot="18265649">
            <a:off x="7399734" y="4512469"/>
            <a:ext cx="0" cy="357188"/>
          </a:xfrm>
          <a:prstGeom prst="line">
            <a:avLst/>
          </a:prstGeom>
          <a:noFill/>
          <a:ln w="571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4351" name="Text Box 21">
            <a:extLst>
              <a:ext uri="{FF2B5EF4-FFF2-40B4-BE49-F238E27FC236}">
                <a16:creationId xmlns:a16="http://schemas.microsoft.com/office/drawing/2014/main" id="{CB27DAEB-523D-4205-84BF-CDCF5A0DA62A}"/>
              </a:ext>
            </a:extLst>
          </p:cNvPr>
          <p:cNvSpPr txBox="1">
            <a:spLocks noChangeArrowheads="1"/>
          </p:cNvSpPr>
          <p:nvPr/>
        </p:nvSpPr>
        <p:spPr bwMode="auto">
          <a:xfrm>
            <a:off x="7524750" y="4801195"/>
            <a:ext cx="1389611"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err="1">
                <a:latin typeface="Calibri Light" panose="020F0302020204030204" pitchFamily="34" charset="0"/>
              </a:rPr>
              <a:t>ubichinony</a:t>
            </a:r>
            <a:endParaRPr lang="en-US" altLang="cs-CZ" sz="1875" b="1" dirty="0">
              <a:latin typeface="Calibri Light" panose="020F0302020204030204" pitchFamily="34" charset="0"/>
            </a:endParaRPr>
          </a:p>
          <a:p>
            <a:r>
              <a:rPr lang="en-US" altLang="cs-CZ" sz="1875" b="1" dirty="0">
                <a:latin typeface="Calibri Light" panose="020F0302020204030204" pitchFamily="34" charset="0"/>
              </a:rPr>
              <a:t>(CoQ-10, </a:t>
            </a:r>
            <a:r>
              <a:rPr lang="cs-CZ" altLang="cs-CZ" sz="1875" b="1" dirty="0">
                <a:latin typeface="Calibri Light" panose="020F0302020204030204" pitchFamily="34" charset="0"/>
              </a:rPr>
              <a:t>atd</a:t>
            </a:r>
            <a:endParaRPr lang="en-US" altLang="cs-CZ" sz="1875" b="1" dirty="0">
              <a:latin typeface="Calibri Light" panose="020F0302020204030204" pitchFamily="34" charset="0"/>
            </a:endParaRPr>
          </a:p>
        </p:txBody>
      </p:sp>
      <p:sp>
        <p:nvSpPr>
          <p:cNvPr id="14352" name="Text Box 22">
            <a:extLst>
              <a:ext uri="{FF2B5EF4-FFF2-40B4-BE49-F238E27FC236}">
                <a16:creationId xmlns:a16="http://schemas.microsoft.com/office/drawing/2014/main" id="{C4C7B20B-3748-413A-A04C-01505CE69A2F}"/>
              </a:ext>
            </a:extLst>
          </p:cNvPr>
          <p:cNvSpPr txBox="1">
            <a:spLocks noChangeArrowheads="1"/>
          </p:cNvSpPr>
          <p:nvPr/>
        </p:nvSpPr>
        <p:spPr bwMode="auto">
          <a:xfrm>
            <a:off x="3780234" y="5165825"/>
            <a:ext cx="1059906"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err="1">
                <a:latin typeface="Calibri Light" panose="020F0302020204030204" pitchFamily="34" charset="0"/>
              </a:rPr>
              <a:t>Dolicholy</a:t>
            </a:r>
            <a:endParaRPr lang="en-US" altLang="cs-CZ" sz="1875" b="1" dirty="0">
              <a:latin typeface="Calibri Light" panose="020F0302020204030204" pitchFamily="34" charset="0"/>
            </a:endParaRPr>
          </a:p>
        </p:txBody>
      </p:sp>
      <p:sp>
        <p:nvSpPr>
          <p:cNvPr id="14353" name="Text Box 23">
            <a:extLst>
              <a:ext uri="{FF2B5EF4-FFF2-40B4-BE49-F238E27FC236}">
                <a16:creationId xmlns:a16="http://schemas.microsoft.com/office/drawing/2014/main" id="{2650343E-5BD1-4A15-A1F4-027F1019AE5B}"/>
              </a:ext>
            </a:extLst>
          </p:cNvPr>
          <p:cNvSpPr txBox="1">
            <a:spLocks noChangeArrowheads="1"/>
          </p:cNvSpPr>
          <p:nvPr/>
        </p:nvSpPr>
        <p:spPr bwMode="auto">
          <a:xfrm>
            <a:off x="1952625" y="5767090"/>
            <a:ext cx="675249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r>
              <a:rPr lang="cs-CZ" altLang="cs-CZ" sz="1875" b="1" dirty="0">
                <a:solidFill>
                  <a:schemeClr val="tx2"/>
                </a:solidFill>
                <a:latin typeface="Calibri Light" panose="020F0302020204030204" pitchFamily="34" charset="0"/>
              </a:rPr>
              <a:t>Inhibice klíčových produktů </a:t>
            </a:r>
            <a:r>
              <a:rPr lang="cs-CZ" altLang="cs-CZ" sz="1875" b="1" dirty="0" err="1">
                <a:solidFill>
                  <a:schemeClr val="tx2"/>
                </a:solidFill>
                <a:latin typeface="Calibri Light" panose="020F0302020204030204" pitchFamily="34" charset="0"/>
              </a:rPr>
              <a:t>mevalonátu</a:t>
            </a:r>
            <a:r>
              <a:rPr lang="cs-CZ" altLang="cs-CZ" sz="1875" b="1" dirty="0">
                <a:solidFill>
                  <a:schemeClr val="tx2"/>
                </a:solidFill>
                <a:latin typeface="Calibri Light" panose="020F0302020204030204" pitchFamily="34" charset="0"/>
              </a:rPr>
              <a:t> zodpovídá za některé vedlejší</a:t>
            </a:r>
          </a:p>
          <a:p>
            <a:r>
              <a:rPr lang="cs-CZ" altLang="cs-CZ" sz="1875" b="1" dirty="0">
                <a:solidFill>
                  <a:schemeClr val="tx2"/>
                </a:solidFill>
                <a:latin typeface="Calibri Light" panose="020F0302020204030204" pitchFamily="34" charset="0"/>
              </a:rPr>
              <a:t>Účinky </a:t>
            </a:r>
            <a:r>
              <a:rPr lang="cs-CZ" altLang="cs-CZ" sz="1875" b="1" dirty="0" err="1">
                <a:solidFill>
                  <a:schemeClr val="tx2"/>
                </a:solidFill>
                <a:latin typeface="Calibri Light" panose="020F0302020204030204" pitchFamily="34" charset="0"/>
              </a:rPr>
              <a:t>statinů</a:t>
            </a:r>
            <a:endParaRPr lang="en-US" altLang="cs-CZ" sz="1875" b="1" dirty="0">
              <a:solidFill>
                <a:schemeClr val="tx2"/>
              </a:solidFill>
              <a:latin typeface="Calibri Light" panose="020F0302020204030204" pitchFamily="34" charset="0"/>
            </a:endParaRPr>
          </a:p>
        </p:txBody>
      </p:sp>
      <p:sp>
        <p:nvSpPr>
          <p:cNvPr id="14354" name="Line 24">
            <a:extLst>
              <a:ext uri="{FF2B5EF4-FFF2-40B4-BE49-F238E27FC236}">
                <a16:creationId xmlns:a16="http://schemas.microsoft.com/office/drawing/2014/main" id="{CBA7AAD6-733B-4A54-8D32-927C35018235}"/>
              </a:ext>
            </a:extLst>
          </p:cNvPr>
          <p:cNvSpPr>
            <a:spLocks noChangeShapeType="1"/>
          </p:cNvSpPr>
          <p:nvPr/>
        </p:nvSpPr>
        <p:spPr bwMode="auto">
          <a:xfrm>
            <a:off x="6238875" y="4329411"/>
            <a:ext cx="0" cy="762000"/>
          </a:xfrm>
          <a:prstGeom prst="line">
            <a:avLst/>
          </a:prstGeom>
          <a:noFill/>
          <a:ln w="10160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EB2CAC4-1F6F-4BD8-964B-5C637B046D87}"/>
              </a:ext>
            </a:extLst>
          </p:cNvPr>
          <p:cNvSpPr>
            <a:spLocks noGrp="1"/>
          </p:cNvSpPr>
          <p:nvPr>
            <p:ph type="ftr" sz="quarter" idx="11"/>
          </p:nvPr>
        </p:nvSpPr>
        <p:spPr/>
        <p:txBody>
          <a:bodyPr/>
          <a:lstStyle/>
          <a:p>
            <a:pPr>
              <a:defRPr/>
            </a:pPr>
            <a:endParaRPr lang="en-US"/>
          </a:p>
        </p:txBody>
      </p:sp>
      <p:sp>
        <p:nvSpPr>
          <p:cNvPr id="3" name="Zástupný symbol pro číslo snímku 2">
            <a:extLst>
              <a:ext uri="{FF2B5EF4-FFF2-40B4-BE49-F238E27FC236}">
                <a16:creationId xmlns:a16="http://schemas.microsoft.com/office/drawing/2014/main" id="{200BF6F8-E9EE-4B29-8D0B-0C80B212EAE4}"/>
              </a:ext>
            </a:extLst>
          </p:cNvPr>
          <p:cNvSpPr>
            <a:spLocks noGrp="1"/>
          </p:cNvSpPr>
          <p:nvPr>
            <p:ph type="sldNum" sz="quarter" idx="12"/>
          </p:nvPr>
        </p:nvSpPr>
        <p:spPr/>
        <p:txBody>
          <a:bodyPr/>
          <a:lstStyle/>
          <a:p>
            <a:fld id="{11C41B82-1F46-4316-A7BF-9F38E48E96F4}" type="slidenum">
              <a:rPr lang="en-US" altLang="cs-CZ" smtClean="0"/>
              <a:pPr/>
              <a:t>7</a:t>
            </a:fld>
            <a:endParaRPr lang="en-US" altLang="cs-CZ"/>
          </a:p>
        </p:txBody>
      </p:sp>
      <p:pic>
        <p:nvPicPr>
          <p:cNvPr id="5" name="Obrázek 4" descr="Obsah obrázku text, mapa&#10;&#10;Popis byl vytvořen automaticky">
            <a:extLst>
              <a:ext uri="{FF2B5EF4-FFF2-40B4-BE49-F238E27FC236}">
                <a16:creationId xmlns:a16="http://schemas.microsoft.com/office/drawing/2014/main" id="{5B5FF178-5A55-4599-A5F1-582A97913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61" y="759825"/>
            <a:ext cx="10039078" cy="5594175"/>
          </a:xfrm>
          <a:prstGeom prst="rect">
            <a:avLst/>
          </a:prstGeom>
        </p:spPr>
      </p:pic>
    </p:spTree>
    <p:extLst>
      <p:ext uri="{BB962C8B-B14F-4D97-AF65-F5344CB8AC3E}">
        <p14:creationId xmlns:p14="http://schemas.microsoft.com/office/powerpoint/2010/main" val="190877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7D39BA-B66F-419F-A271-F15B92501F48}"/>
              </a:ext>
            </a:extLst>
          </p:cNvPr>
          <p:cNvSpPr>
            <a:spLocks noGrp="1" noChangeArrowheads="1"/>
          </p:cNvSpPr>
          <p:nvPr>
            <p:ph type="ctrTitle" idx="4294967295"/>
          </p:nvPr>
        </p:nvSpPr>
        <p:spPr>
          <a:xfrm>
            <a:off x="2083594" y="342305"/>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16387" name="Freeform 4">
            <a:extLst>
              <a:ext uri="{FF2B5EF4-FFF2-40B4-BE49-F238E27FC236}">
                <a16:creationId xmlns:a16="http://schemas.microsoft.com/office/drawing/2014/main" id="{F1A26625-6C89-434E-9E6E-93DF215D1EBF}"/>
              </a:ext>
            </a:extLst>
          </p:cNvPr>
          <p:cNvSpPr>
            <a:spLocks/>
          </p:cNvSpPr>
          <p:nvPr/>
        </p:nvSpPr>
        <p:spPr bwMode="auto">
          <a:xfrm>
            <a:off x="3309938" y="4566047"/>
            <a:ext cx="5387578" cy="1434703"/>
          </a:xfrm>
          <a:custGeom>
            <a:avLst/>
            <a:gdLst>
              <a:gd name="T0" fmla="*/ 101600 w 3620"/>
              <a:gd name="T1" fmla="*/ 636454 h 856"/>
              <a:gd name="T2" fmla="*/ 12700 w 3620"/>
              <a:gd name="T3" fmla="*/ 1054797 h 856"/>
              <a:gd name="T4" fmla="*/ 471488 w 3620"/>
              <a:gd name="T5" fmla="*/ 1035132 h 856"/>
              <a:gd name="T6" fmla="*/ 612775 w 3620"/>
              <a:gd name="T7" fmla="*/ 1133460 h 856"/>
              <a:gd name="T8" fmla="*/ 877888 w 3620"/>
              <a:gd name="T9" fmla="*/ 1371237 h 856"/>
              <a:gd name="T10" fmla="*/ 1423988 w 3620"/>
              <a:gd name="T11" fmla="*/ 1530350 h 856"/>
              <a:gd name="T12" fmla="*/ 1741488 w 3620"/>
              <a:gd name="T13" fmla="*/ 1392690 h 856"/>
              <a:gd name="T14" fmla="*/ 1917700 w 3620"/>
              <a:gd name="T15" fmla="*/ 1292574 h 856"/>
              <a:gd name="T16" fmla="*/ 2112963 w 3620"/>
              <a:gd name="T17" fmla="*/ 1213911 h 856"/>
              <a:gd name="T18" fmla="*/ 2306638 w 3620"/>
              <a:gd name="T19" fmla="*/ 1074463 h 856"/>
              <a:gd name="T20" fmla="*/ 2976563 w 3620"/>
              <a:gd name="T21" fmla="*/ 1192457 h 856"/>
              <a:gd name="T22" fmla="*/ 3189288 w 3620"/>
              <a:gd name="T23" fmla="*/ 1292574 h 856"/>
              <a:gd name="T24" fmla="*/ 3524250 w 3620"/>
              <a:gd name="T25" fmla="*/ 1451687 h 856"/>
              <a:gd name="T26" fmla="*/ 4035425 w 3620"/>
              <a:gd name="T27" fmla="*/ 1432021 h 856"/>
              <a:gd name="T28" fmla="*/ 4176713 w 3620"/>
              <a:gd name="T29" fmla="*/ 1331905 h 856"/>
              <a:gd name="T30" fmla="*/ 4494213 w 3620"/>
              <a:gd name="T31" fmla="*/ 1133460 h 856"/>
              <a:gd name="T32" fmla="*/ 5022850 w 3620"/>
              <a:gd name="T33" fmla="*/ 1054797 h 856"/>
              <a:gd name="T34" fmla="*/ 5129213 w 3620"/>
              <a:gd name="T35" fmla="*/ 1133460 h 856"/>
              <a:gd name="T36" fmla="*/ 5553075 w 3620"/>
              <a:gd name="T37" fmla="*/ 1312239 h 856"/>
              <a:gd name="T38" fmla="*/ 5657850 w 3620"/>
              <a:gd name="T39" fmla="*/ 1054797 h 856"/>
              <a:gd name="T40" fmla="*/ 5729288 w 3620"/>
              <a:gd name="T41" fmla="*/ 359346 h 856"/>
              <a:gd name="T42" fmla="*/ 5411788 w 3620"/>
              <a:gd name="T43" fmla="*/ 320015 h 856"/>
              <a:gd name="T44" fmla="*/ 5216525 w 3620"/>
              <a:gd name="T45" fmla="*/ 180567 h 856"/>
              <a:gd name="T46" fmla="*/ 4705350 w 3620"/>
              <a:gd name="T47" fmla="*/ 100116 h 856"/>
              <a:gd name="T48" fmla="*/ 4494213 w 3620"/>
              <a:gd name="T49" fmla="*/ 200233 h 856"/>
              <a:gd name="T50" fmla="*/ 4370388 w 3620"/>
              <a:gd name="T51" fmla="*/ 320015 h 856"/>
              <a:gd name="T52" fmla="*/ 4122738 w 3620"/>
              <a:gd name="T53" fmla="*/ 418343 h 856"/>
              <a:gd name="T54" fmla="*/ 3452813 w 3620"/>
              <a:gd name="T55" fmla="*/ 477340 h 856"/>
              <a:gd name="T56" fmla="*/ 3294063 w 3620"/>
              <a:gd name="T57" fmla="*/ 398678 h 856"/>
              <a:gd name="T58" fmla="*/ 2552700 w 3620"/>
              <a:gd name="T59" fmla="*/ 100116 h 856"/>
              <a:gd name="T60" fmla="*/ 2289175 w 3620"/>
              <a:gd name="T61" fmla="*/ 219898 h 856"/>
              <a:gd name="T62" fmla="*/ 1989138 w 3620"/>
              <a:gd name="T63" fmla="*/ 359346 h 856"/>
              <a:gd name="T64" fmla="*/ 1477963 w 3620"/>
              <a:gd name="T65" fmla="*/ 577457 h 856"/>
              <a:gd name="T66" fmla="*/ 1036638 w 3620"/>
              <a:gd name="T67" fmla="*/ 477340 h 856"/>
              <a:gd name="T68" fmla="*/ 771525 w 3620"/>
              <a:gd name="T69" fmla="*/ 200233 h 856"/>
              <a:gd name="T70" fmla="*/ 525463 w 3620"/>
              <a:gd name="T71" fmla="*/ 41119 h 856"/>
              <a:gd name="T72" fmla="*/ 188913 w 3620"/>
              <a:gd name="T73" fmla="*/ 21454 h 856"/>
              <a:gd name="T74" fmla="*/ 119063 w 3620"/>
              <a:gd name="T75" fmla="*/ 80451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6388" name="Group 5">
            <a:extLst>
              <a:ext uri="{FF2B5EF4-FFF2-40B4-BE49-F238E27FC236}">
                <a16:creationId xmlns:a16="http://schemas.microsoft.com/office/drawing/2014/main" id="{33A2A220-855C-46E5-ACBE-7A9482935786}"/>
              </a:ext>
            </a:extLst>
          </p:cNvPr>
          <p:cNvGrpSpPr>
            <a:grpSpLocks/>
          </p:cNvGrpSpPr>
          <p:nvPr/>
        </p:nvGrpSpPr>
        <p:grpSpPr bwMode="auto">
          <a:xfrm>
            <a:off x="2309813" y="1143000"/>
            <a:ext cx="3857625" cy="3415606"/>
            <a:chOff x="912" y="1567"/>
            <a:chExt cx="2536" cy="1624"/>
          </a:xfrm>
        </p:grpSpPr>
        <p:sp>
          <p:nvSpPr>
            <p:cNvPr id="16404" name="Freeform 6">
              <a:extLst>
                <a:ext uri="{FF2B5EF4-FFF2-40B4-BE49-F238E27FC236}">
                  <a16:creationId xmlns:a16="http://schemas.microsoft.com/office/drawing/2014/main" id="{F4541E28-CB90-41B6-A8F3-15A5D854B430}"/>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405" name="Freeform 7">
              <a:extLst>
                <a:ext uri="{FF2B5EF4-FFF2-40B4-BE49-F238E27FC236}">
                  <a16:creationId xmlns:a16="http://schemas.microsoft.com/office/drawing/2014/main" id="{838D962A-B2FF-4A2F-94A5-7B974569E715}"/>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6389" name="Freeform 8">
            <a:extLst>
              <a:ext uri="{FF2B5EF4-FFF2-40B4-BE49-F238E27FC236}">
                <a16:creationId xmlns:a16="http://schemas.microsoft.com/office/drawing/2014/main" id="{5897876D-176E-40D7-B22F-75A951A103F8}"/>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0" name="Freeform 9">
            <a:extLst>
              <a:ext uri="{FF2B5EF4-FFF2-40B4-BE49-F238E27FC236}">
                <a16:creationId xmlns:a16="http://schemas.microsoft.com/office/drawing/2014/main" id="{47362DE4-195F-41EA-8B20-A403F55A2F80}"/>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1" name="Oval 10">
            <a:extLst>
              <a:ext uri="{FF2B5EF4-FFF2-40B4-BE49-F238E27FC236}">
                <a16:creationId xmlns:a16="http://schemas.microsoft.com/office/drawing/2014/main" id="{9C3D9398-C86D-422F-88E1-7B2935FA11C4}"/>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6392" name="Oval 11">
            <a:extLst>
              <a:ext uri="{FF2B5EF4-FFF2-40B4-BE49-F238E27FC236}">
                <a16:creationId xmlns:a16="http://schemas.microsoft.com/office/drawing/2014/main" id="{AE7392A0-C259-4CA1-B356-047676F37BC5}"/>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16393" name="Group 12">
            <a:extLst>
              <a:ext uri="{FF2B5EF4-FFF2-40B4-BE49-F238E27FC236}">
                <a16:creationId xmlns:a16="http://schemas.microsoft.com/office/drawing/2014/main" id="{CCDA0D20-9CF1-4B7F-BEBA-14EE948653EC}"/>
              </a:ext>
            </a:extLst>
          </p:cNvPr>
          <p:cNvGrpSpPr>
            <a:grpSpLocks/>
          </p:cNvGrpSpPr>
          <p:nvPr/>
        </p:nvGrpSpPr>
        <p:grpSpPr bwMode="auto">
          <a:xfrm>
            <a:off x="8596314" y="1294805"/>
            <a:ext cx="1143000" cy="1220391"/>
            <a:chOff x="4656" y="1104"/>
            <a:chExt cx="768" cy="768"/>
          </a:xfrm>
        </p:grpSpPr>
        <p:sp>
          <p:nvSpPr>
            <p:cNvPr id="16402" name="Oval 13">
              <a:extLst>
                <a:ext uri="{FF2B5EF4-FFF2-40B4-BE49-F238E27FC236}">
                  <a16:creationId xmlns:a16="http://schemas.microsoft.com/office/drawing/2014/main" id="{11060C08-FFD4-4353-BE58-44CC61A88B13}"/>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16403" name="Text Box 14">
              <a:extLst>
                <a:ext uri="{FF2B5EF4-FFF2-40B4-BE49-F238E27FC236}">
                  <a16:creationId xmlns:a16="http://schemas.microsoft.com/office/drawing/2014/main" id="{E0967636-6806-4F35-9A32-D4E44B8530FA}"/>
                </a:ext>
              </a:extLst>
            </p:cNvPr>
            <p:cNvSpPr txBox="1">
              <a:spLocks noChangeArrowheads="1"/>
            </p:cNvSpPr>
            <p:nvPr/>
          </p:nvSpPr>
          <p:spPr bwMode="auto">
            <a:xfrm>
              <a:off x="4724" y="1200"/>
              <a:ext cx="681"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latin typeface="Calibri Light" panose="020F0302020204030204" pitchFamily="34" charset="0"/>
                </a:rPr>
                <a:t>Tkáňové </a:t>
              </a:r>
            </a:p>
            <a:p>
              <a:pPr algn="ctr" eaLnBrk="1" hangingPunct="1"/>
              <a:r>
                <a:rPr lang="cs-CZ" altLang="cs-CZ" sz="1875" b="1" dirty="0">
                  <a:latin typeface="Calibri Light" panose="020F0302020204030204" pitchFamily="34" charset="0"/>
                </a:rPr>
                <a:t>Zásoby </a:t>
              </a:r>
            </a:p>
            <a:p>
              <a:pPr algn="ctr" eaLnBrk="1" hangingPunct="1"/>
              <a:r>
                <a:rPr lang="cs-CZ" altLang="cs-CZ" sz="1875" b="1" dirty="0">
                  <a:latin typeface="Calibri Light" panose="020F0302020204030204" pitchFamily="34" charset="0"/>
                </a:rPr>
                <a:t>70g</a:t>
              </a:r>
              <a:endParaRPr lang="en-US" altLang="cs-CZ" sz="2250" dirty="0">
                <a:latin typeface="Calibri Light" panose="020F0302020204030204" pitchFamily="34" charset="0"/>
              </a:endParaRPr>
            </a:p>
          </p:txBody>
        </p:sp>
      </p:grpSp>
      <p:sp>
        <p:nvSpPr>
          <p:cNvPr id="16394" name="Line 15">
            <a:extLst>
              <a:ext uri="{FF2B5EF4-FFF2-40B4-BE49-F238E27FC236}">
                <a16:creationId xmlns:a16="http://schemas.microsoft.com/office/drawing/2014/main" id="{264A2687-09BD-427E-A42C-07EA3EC92F91}"/>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5" name="Text Box 16">
            <a:extLst>
              <a:ext uri="{FF2B5EF4-FFF2-40B4-BE49-F238E27FC236}">
                <a16:creationId xmlns:a16="http://schemas.microsoft.com/office/drawing/2014/main" id="{5A35E00A-27C2-407C-97FF-B8D3F44A8DEC}"/>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a:t>
            </a:r>
            <a:r>
              <a:rPr lang="cs-CZ" altLang="cs-CZ" sz="2250" dirty="0">
                <a:solidFill>
                  <a:schemeClr val="tx2"/>
                </a:solidFill>
                <a:latin typeface="Calibri Light" panose="020F0302020204030204" pitchFamily="34" charset="0"/>
              </a:rPr>
              <a:t>g</a:t>
            </a:r>
            <a:endParaRPr lang="en-US" altLang="cs-CZ" sz="2250" dirty="0">
              <a:solidFill>
                <a:schemeClr val="tx2"/>
              </a:solidFill>
              <a:latin typeface="Calibri Light" panose="020F0302020204030204" pitchFamily="34" charset="0"/>
            </a:endParaRPr>
          </a:p>
          <a:p>
            <a:pPr algn="ctr" eaLnBrk="1" hangingPunct="1"/>
            <a:r>
              <a:rPr lang="en-US" altLang="cs-CZ" sz="2250" dirty="0">
                <a:solidFill>
                  <a:schemeClr val="tx2"/>
                </a:solidFill>
                <a:latin typeface="Calibri Light" panose="020F0302020204030204" pitchFamily="34" charset="0"/>
              </a:rPr>
              <a:t>SYN CHOL*</a:t>
            </a:r>
          </a:p>
        </p:txBody>
      </p:sp>
      <p:sp>
        <p:nvSpPr>
          <p:cNvPr id="16396" name="Freeform 57">
            <a:extLst>
              <a:ext uri="{FF2B5EF4-FFF2-40B4-BE49-F238E27FC236}">
                <a16:creationId xmlns:a16="http://schemas.microsoft.com/office/drawing/2014/main" id="{F0C26658-0EFC-4E97-BA21-6244153BFF8A}"/>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7" name="Line 58">
            <a:extLst>
              <a:ext uri="{FF2B5EF4-FFF2-40B4-BE49-F238E27FC236}">
                <a16:creationId xmlns:a16="http://schemas.microsoft.com/office/drawing/2014/main" id="{B967D78A-0281-46E6-8D01-A45C3AB2CEB1}"/>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8" name="Freeform 64">
            <a:extLst>
              <a:ext uri="{FF2B5EF4-FFF2-40B4-BE49-F238E27FC236}">
                <a16:creationId xmlns:a16="http://schemas.microsoft.com/office/drawing/2014/main" id="{3C26EB11-3DCD-401D-B0F1-A9043D684059}"/>
              </a:ext>
            </a:extLst>
          </p:cNvPr>
          <p:cNvSpPr>
            <a:spLocks/>
          </p:cNvSpPr>
          <p:nvPr/>
        </p:nvSpPr>
        <p:spPr bwMode="auto">
          <a:xfrm>
            <a:off x="4524375" y="5063133"/>
            <a:ext cx="336352" cy="125016"/>
          </a:xfrm>
          <a:custGeom>
            <a:avLst/>
            <a:gdLst>
              <a:gd name="T0" fmla="*/ 295275 w 226"/>
              <a:gd name="T1" fmla="*/ 55703 h 79"/>
              <a:gd name="T2" fmla="*/ 171450 w 226"/>
              <a:gd name="T3" fmla="*/ 5064 h 79"/>
              <a:gd name="T4" fmla="*/ 85725 w 226"/>
              <a:gd name="T5" fmla="*/ 5064 h 79"/>
              <a:gd name="T6" fmla="*/ 19050 w 226"/>
              <a:gd name="T7" fmla="*/ 15192 h 79"/>
              <a:gd name="T8" fmla="*/ 0 w 226"/>
              <a:gd name="T9" fmla="*/ 75959 h 79"/>
              <a:gd name="T10" fmla="*/ 133350 w 226"/>
              <a:gd name="T11" fmla="*/ 126598 h 79"/>
              <a:gd name="T12" fmla="*/ 228600 w 226"/>
              <a:gd name="T13" fmla="*/ 116470 h 79"/>
              <a:gd name="T14" fmla="*/ 295275 w 226"/>
              <a:gd name="T15" fmla="*/ 55703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 h="79">
                <a:moveTo>
                  <a:pt x="186" y="33"/>
                </a:moveTo>
                <a:cubicBezTo>
                  <a:pt x="158" y="24"/>
                  <a:pt x="133" y="19"/>
                  <a:pt x="108" y="3"/>
                </a:cubicBezTo>
                <a:cubicBezTo>
                  <a:pt x="65" y="17"/>
                  <a:pt x="83" y="22"/>
                  <a:pt x="54" y="3"/>
                </a:cubicBezTo>
                <a:cubicBezTo>
                  <a:pt x="40" y="5"/>
                  <a:pt x="23" y="0"/>
                  <a:pt x="12" y="9"/>
                </a:cubicBezTo>
                <a:cubicBezTo>
                  <a:pt x="2" y="17"/>
                  <a:pt x="0" y="45"/>
                  <a:pt x="0" y="45"/>
                </a:cubicBezTo>
                <a:cubicBezTo>
                  <a:pt x="11" y="79"/>
                  <a:pt x="51" y="71"/>
                  <a:pt x="84" y="75"/>
                </a:cubicBezTo>
                <a:cubicBezTo>
                  <a:pt x="104" y="73"/>
                  <a:pt x="126" y="78"/>
                  <a:pt x="144" y="69"/>
                </a:cubicBezTo>
                <a:cubicBezTo>
                  <a:pt x="226" y="28"/>
                  <a:pt x="131" y="33"/>
                  <a:pt x="186" y="33"/>
                </a:cubicBezTo>
                <a:close/>
              </a:path>
            </a:pathLst>
          </a:custGeom>
          <a:solidFill>
            <a:srgbClr val="777777"/>
          </a:solidFill>
          <a:ln w="952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6399" name="Text Box 65">
            <a:extLst>
              <a:ext uri="{FF2B5EF4-FFF2-40B4-BE49-F238E27FC236}">
                <a16:creationId xmlns:a16="http://schemas.microsoft.com/office/drawing/2014/main" id="{A8884D5F-5E60-47A4-A101-636C8C801B34}"/>
              </a:ext>
            </a:extLst>
          </p:cNvPr>
          <p:cNvSpPr txBox="1">
            <a:spLocks noChangeArrowheads="1"/>
          </p:cNvSpPr>
          <p:nvPr/>
        </p:nvSpPr>
        <p:spPr bwMode="auto">
          <a:xfrm>
            <a:off x="4595813" y="6171903"/>
            <a:ext cx="4104186" cy="43280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chemeClr val="tx2"/>
                </a:solidFill>
                <a:latin typeface="Calibri Light" panose="020F0302020204030204" pitchFamily="34" charset="0"/>
              </a:rPr>
              <a:t>*SYN CHOL = </a:t>
            </a:r>
            <a:r>
              <a:rPr lang="cs-CZ" altLang="cs-CZ" sz="2250" dirty="0">
                <a:solidFill>
                  <a:schemeClr val="tx2"/>
                </a:solidFill>
                <a:latin typeface="Calibri Light" panose="020F0302020204030204" pitchFamily="34" charset="0"/>
              </a:rPr>
              <a:t>syntéza cholesterolu</a:t>
            </a:r>
            <a:endParaRPr lang="en-US" altLang="cs-CZ" sz="2250" dirty="0">
              <a:solidFill>
                <a:schemeClr val="tx2"/>
              </a:solidFill>
              <a:latin typeface="Calibri Light" panose="020F0302020204030204" pitchFamily="34" charset="0"/>
            </a:endParaRPr>
          </a:p>
        </p:txBody>
      </p:sp>
      <p:sp>
        <p:nvSpPr>
          <p:cNvPr id="16400" name="Text Box 66">
            <a:extLst>
              <a:ext uri="{FF2B5EF4-FFF2-40B4-BE49-F238E27FC236}">
                <a16:creationId xmlns:a16="http://schemas.microsoft.com/office/drawing/2014/main" id="{EBB13B52-6E85-48D4-A49E-6324AB80DE3B}"/>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16401" name="TextovéPole 1">
            <a:extLst>
              <a:ext uri="{FF2B5EF4-FFF2-40B4-BE49-F238E27FC236}">
                <a16:creationId xmlns:a16="http://schemas.microsoft.com/office/drawing/2014/main" id="{8BCED4E2-C1B7-421A-ABFB-64819E3F42D3}"/>
              </a:ext>
            </a:extLst>
          </p:cNvPr>
          <p:cNvSpPr txBox="1">
            <a:spLocks noChangeArrowheads="1"/>
          </p:cNvSpPr>
          <p:nvPr/>
        </p:nvSpPr>
        <p:spPr bwMode="auto">
          <a:xfrm>
            <a:off x="560412" y="5551375"/>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CB1DFD4-CBAF-43C2-8E78-D7B981CCBD94}"/>
              </a:ext>
            </a:extLst>
          </p:cNvPr>
          <p:cNvSpPr>
            <a:spLocks noGrp="1" noChangeArrowheads="1"/>
          </p:cNvSpPr>
          <p:nvPr>
            <p:ph type="ctrTitle" idx="4294967295"/>
          </p:nvPr>
        </p:nvSpPr>
        <p:spPr>
          <a:xfrm>
            <a:off x="2083594" y="342305"/>
            <a:ext cx="8298656" cy="632520"/>
          </a:xfrm>
        </p:spPr>
        <p:txBody>
          <a:bodyPr/>
          <a:lstStyle/>
          <a:p>
            <a:pPr fontAlgn="auto">
              <a:spcAft>
                <a:spcPts val="0"/>
              </a:spcAft>
              <a:defRPr/>
            </a:pPr>
            <a:r>
              <a:rPr lang="cs-CZ" altLang="cs-CZ" sz="2625" dirty="0"/>
              <a:t>Normální metabolismus cholesterolu</a:t>
            </a:r>
            <a:endParaRPr lang="en-US" altLang="cs-CZ" sz="4125" dirty="0"/>
          </a:p>
        </p:txBody>
      </p:sp>
      <p:sp>
        <p:nvSpPr>
          <p:cNvPr id="18435" name="Freeform 3">
            <a:extLst>
              <a:ext uri="{FF2B5EF4-FFF2-40B4-BE49-F238E27FC236}">
                <a16:creationId xmlns:a16="http://schemas.microsoft.com/office/drawing/2014/main" id="{A6E1EA4C-962A-4BB8-AD09-CBE53A1647AE}"/>
              </a:ext>
            </a:extLst>
          </p:cNvPr>
          <p:cNvSpPr>
            <a:spLocks/>
          </p:cNvSpPr>
          <p:nvPr/>
        </p:nvSpPr>
        <p:spPr bwMode="auto">
          <a:xfrm>
            <a:off x="3309938" y="4566047"/>
            <a:ext cx="5387578" cy="1434703"/>
          </a:xfrm>
          <a:custGeom>
            <a:avLst/>
            <a:gdLst>
              <a:gd name="T0" fmla="*/ 101600 w 3620"/>
              <a:gd name="T1" fmla="*/ 636454 h 856"/>
              <a:gd name="T2" fmla="*/ 12700 w 3620"/>
              <a:gd name="T3" fmla="*/ 1054797 h 856"/>
              <a:gd name="T4" fmla="*/ 471488 w 3620"/>
              <a:gd name="T5" fmla="*/ 1035132 h 856"/>
              <a:gd name="T6" fmla="*/ 612775 w 3620"/>
              <a:gd name="T7" fmla="*/ 1133460 h 856"/>
              <a:gd name="T8" fmla="*/ 877888 w 3620"/>
              <a:gd name="T9" fmla="*/ 1371237 h 856"/>
              <a:gd name="T10" fmla="*/ 1423988 w 3620"/>
              <a:gd name="T11" fmla="*/ 1530350 h 856"/>
              <a:gd name="T12" fmla="*/ 1741488 w 3620"/>
              <a:gd name="T13" fmla="*/ 1392690 h 856"/>
              <a:gd name="T14" fmla="*/ 1917700 w 3620"/>
              <a:gd name="T15" fmla="*/ 1292574 h 856"/>
              <a:gd name="T16" fmla="*/ 2112963 w 3620"/>
              <a:gd name="T17" fmla="*/ 1213911 h 856"/>
              <a:gd name="T18" fmla="*/ 2306638 w 3620"/>
              <a:gd name="T19" fmla="*/ 1074463 h 856"/>
              <a:gd name="T20" fmla="*/ 2976563 w 3620"/>
              <a:gd name="T21" fmla="*/ 1192457 h 856"/>
              <a:gd name="T22" fmla="*/ 3189288 w 3620"/>
              <a:gd name="T23" fmla="*/ 1292574 h 856"/>
              <a:gd name="T24" fmla="*/ 3524250 w 3620"/>
              <a:gd name="T25" fmla="*/ 1451687 h 856"/>
              <a:gd name="T26" fmla="*/ 4035425 w 3620"/>
              <a:gd name="T27" fmla="*/ 1432021 h 856"/>
              <a:gd name="T28" fmla="*/ 4176713 w 3620"/>
              <a:gd name="T29" fmla="*/ 1331905 h 856"/>
              <a:gd name="T30" fmla="*/ 4494213 w 3620"/>
              <a:gd name="T31" fmla="*/ 1133460 h 856"/>
              <a:gd name="T32" fmla="*/ 5022850 w 3620"/>
              <a:gd name="T33" fmla="*/ 1054797 h 856"/>
              <a:gd name="T34" fmla="*/ 5129213 w 3620"/>
              <a:gd name="T35" fmla="*/ 1133460 h 856"/>
              <a:gd name="T36" fmla="*/ 5553075 w 3620"/>
              <a:gd name="T37" fmla="*/ 1312239 h 856"/>
              <a:gd name="T38" fmla="*/ 5657850 w 3620"/>
              <a:gd name="T39" fmla="*/ 1054797 h 856"/>
              <a:gd name="T40" fmla="*/ 5729288 w 3620"/>
              <a:gd name="T41" fmla="*/ 359346 h 856"/>
              <a:gd name="T42" fmla="*/ 5411788 w 3620"/>
              <a:gd name="T43" fmla="*/ 320015 h 856"/>
              <a:gd name="T44" fmla="*/ 5216525 w 3620"/>
              <a:gd name="T45" fmla="*/ 180567 h 856"/>
              <a:gd name="T46" fmla="*/ 4705350 w 3620"/>
              <a:gd name="T47" fmla="*/ 100116 h 856"/>
              <a:gd name="T48" fmla="*/ 4494213 w 3620"/>
              <a:gd name="T49" fmla="*/ 200233 h 856"/>
              <a:gd name="T50" fmla="*/ 4370388 w 3620"/>
              <a:gd name="T51" fmla="*/ 320015 h 856"/>
              <a:gd name="T52" fmla="*/ 4122738 w 3620"/>
              <a:gd name="T53" fmla="*/ 418343 h 856"/>
              <a:gd name="T54" fmla="*/ 3452813 w 3620"/>
              <a:gd name="T55" fmla="*/ 477340 h 856"/>
              <a:gd name="T56" fmla="*/ 3294063 w 3620"/>
              <a:gd name="T57" fmla="*/ 398678 h 856"/>
              <a:gd name="T58" fmla="*/ 2552700 w 3620"/>
              <a:gd name="T59" fmla="*/ 100116 h 856"/>
              <a:gd name="T60" fmla="*/ 2289175 w 3620"/>
              <a:gd name="T61" fmla="*/ 219898 h 856"/>
              <a:gd name="T62" fmla="*/ 1989138 w 3620"/>
              <a:gd name="T63" fmla="*/ 359346 h 856"/>
              <a:gd name="T64" fmla="*/ 1477963 w 3620"/>
              <a:gd name="T65" fmla="*/ 577457 h 856"/>
              <a:gd name="T66" fmla="*/ 1036638 w 3620"/>
              <a:gd name="T67" fmla="*/ 477340 h 856"/>
              <a:gd name="T68" fmla="*/ 771525 w 3620"/>
              <a:gd name="T69" fmla="*/ 200233 h 856"/>
              <a:gd name="T70" fmla="*/ 525463 w 3620"/>
              <a:gd name="T71" fmla="*/ 41119 h 856"/>
              <a:gd name="T72" fmla="*/ 188913 w 3620"/>
              <a:gd name="T73" fmla="*/ 21454 h 856"/>
              <a:gd name="T74" fmla="*/ 119063 w 3620"/>
              <a:gd name="T75" fmla="*/ 80451 h 8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20" h="856">
                <a:moveTo>
                  <a:pt x="75" y="45"/>
                </a:moveTo>
                <a:cubicBezTo>
                  <a:pt x="107" y="145"/>
                  <a:pt x="75" y="254"/>
                  <a:pt x="64" y="356"/>
                </a:cubicBezTo>
                <a:cubicBezTo>
                  <a:pt x="50" y="492"/>
                  <a:pt x="83" y="450"/>
                  <a:pt x="30" y="501"/>
                </a:cubicBezTo>
                <a:cubicBezTo>
                  <a:pt x="26" y="513"/>
                  <a:pt x="0" y="587"/>
                  <a:pt x="8" y="590"/>
                </a:cubicBezTo>
                <a:cubicBezTo>
                  <a:pt x="21" y="595"/>
                  <a:pt x="192" y="571"/>
                  <a:pt x="219" y="567"/>
                </a:cubicBezTo>
                <a:cubicBezTo>
                  <a:pt x="245" y="571"/>
                  <a:pt x="273" y="568"/>
                  <a:pt x="297" y="579"/>
                </a:cubicBezTo>
                <a:cubicBezTo>
                  <a:pt x="309" y="584"/>
                  <a:pt x="308" y="605"/>
                  <a:pt x="319" y="612"/>
                </a:cubicBezTo>
                <a:cubicBezTo>
                  <a:pt x="339" y="624"/>
                  <a:pt x="366" y="621"/>
                  <a:pt x="386" y="634"/>
                </a:cubicBezTo>
                <a:cubicBezTo>
                  <a:pt x="397" y="641"/>
                  <a:pt x="408" y="649"/>
                  <a:pt x="419" y="656"/>
                </a:cubicBezTo>
                <a:cubicBezTo>
                  <a:pt x="445" y="730"/>
                  <a:pt x="479" y="743"/>
                  <a:pt x="553" y="767"/>
                </a:cubicBezTo>
                <a:cubicBezTo>
                  <a:pt x="575" y="774"/>
                  <a:pt x="619" y="790"/>
                  <a:pt x="619" y="790"/>
                </a:cubicBezTo>
                <a:cubicBezTo>
                  <a:pt x="686" y="854"/>
                  <a:pt x="812" y="848"/>
                  <a:pt x="897" y="856"/>
                </a:cubicBezTo>
                <a:cubicBezTo>
                  <a:pt x="930" y="852"/>
                  <a:pt x="965" y="855"/>
                  <a:pt x="997" y="845"/>
                </a:cubicBezTo>
                <a:cubicBezTo>
                  <a:pt x="1035" y="833"/>
                  <a:pt x="1058" y="786"/>
                  <a:pt x="1097" y="779"/>
                </a:cubicBezTo>
                <a:cubicBezTo>
                  <a:pt x="1175" y="765"/>
                  <a:pt x="1142" y="774"/>
                  <a:pt x="1197" y="756"/>
                </a:cubicBezTo>
                <a:cubicBezTo>
                  <a:pt x="1201" y="745"/>
                  <a:pt x="1200" y="731"/>
                  <a:pt x="1208" y="723"/>
                </a:cubicBezTo>
                <a:cubicBezTo>
                  <a:pt x="1217" y="715"/>
                  <a:pt x="1231" y="717"/>
                  <a:pt x="1242" y="712"/>
                </a:cubicBezTo>
                <a:cubicBezTo>
                  <a:pt x="1325" y="677"/>
                  <a:pt x="1247" y="700"/>
                  <a:pt x="1331" y="679"/>
                </a:cubicBezTo>
                <a:cubicBezTo>
                  <a:pt x="1378" y="630"/>
                  <a:pt x="1324" y="679"/>
                  <a:pt x="1386" y="645"/>
                </a:cubicBezTo>
                <a:cubicBezTo>
                  <a:pt x="1409" y="632"/>
                  <a:pt x="1453" y="601"/>
                  <a:pt x="1453" y="601"/>
                </a:cubicBezTo>
                <a:cubicBezTo>
                  <a:pt x="1557" y="607"/>
                  <a:pt x="1672" y="603"/>
                  <a:pt x="1775" y="634"/>
                </a:cubicBezTo>
                <a:cubicBezTo>
                  <a:pt x="1809" y="644"/>
                  <a:pt x="1842" y="655"/>
                  <a:pt x="1875" y="667"/>
                </a:cubicBezTo>
                <a:cubicBezTo>
                  <a:pt x="1886" y="671"/>
                  <a:pt x="1908" y="679"/>
                  <a:pt x="1908" y="679"/>
                </a:cubicBezTo>
                <a:cubicBezTo>
                  <a:pt x="1938" y="708"/>
                  <a:pt x="1970" y="710"/>
                  <a:pt x="2009" y="723"/>
                </a:cubicBezTo>
                <a:cubicBezTo>
                  <a:pt x="2063" y="777"/>
                  <a:pt x="2020" y="746"/>
                  <a:pt x="2109" y="767"/>
                </a:cubicBezTo>
                <a:cubicBezTo>
                  <a:pt x="2149" y="776"/>
                  <a:pt x="2180" y="803"/>
                  <a:pt x="2220" y="812"/>
                </a:cubicBezTo>
                <a:cubicBezTo>
                  <a:pt x="2283" y="826"/>
                  <a:pt x="2344" y="837"/>
                  <a:pt x="2409" y="845"/>
                </a:cubicBezTo>
                <a:cubicBezTo>
                  <a:pt x="2481" y="833"/>
                  <a:pt x="2482" y="821"/>
                  <a:pt x="2542" y="801"/>
                </a:cubicBezTo>
                <a:cubicBezTo>
                  <a:pt x="2549" y="790"/>
                  <a:pt x="2553" y="774"/>
                  <a:pt x="2564" y="767"/>
                </a:cubicBezTo>
                <a:cubicBezTo>
                  <a:pt x="2584" y="754"/>
                  <a:pt x="2631" y="745"/>
                  <a:pt x="2631" y="745"/>
                </a:cubicBezTo>
                <a:cubicBezTo>
                  <a:pt x="2667" y="721"/>
                  <a:pt x="2689" y="693"/>
                  <a:pt x="2731" y="679"/>
                </a:cubicBezTo>
                <a:cubicBezTo>
                  <a:pt x="2762" y="647"/>
                  <a:pt x="2793" y="653"/>
                  <a:pt x="2831" y="634"/>
                </a:cubicBezTo>
                <a:cubicBezTo>
                  <a:pt x="2884" y="608"/>
                  <a:pt x="2928" y="591"/>
                  <a:pt x="2986" y="579"/>
                </a:cubicBezTo>
                <a:cubicBezTo>
                  <a:pt x="3045" y="583"/>
                  <a:pt x="3105" y="584"/>
                  <a:pt x="3164" y="590"/>
                </a:cubicBezTo>
                <a:cubicBezTo>
                  <a:pt x="3183" y="592"/>
                  <a:pt x="3204" y="591"/>
                  <a:pt x="3220" y="601"/>
                </a:cubicBezTo>
                <a:cubicBezTo>
                  <a:pt x="3230" y="607"/>
                  <a:pt x="3224" y="625"/>
                  <a:pt x="3231" y="634"/>
                </a:cubicBezTo>
                <a:cubicBezTo>
                  <a:pt x="3255" y="664"/>
                  <a:pt x="3334" y="680"/>
                  <a:pt x="3364" y="690"/>
                </a:cubicBezTo>
                <a:cubicBezTo>
                  <a:pt x="3408" y="705"/>
                  <a:pt x="3453" y="719"/>
                  <a:pt x="3498" y="734"/>
                </a:cubicBezTo>
                <a:cubicBezTo>
                  <a:pt x="3520" y="741"/>
                  <a:pt x="3564" y="756"/>
                  <a:pt x="3564" y="756"/>
                </a:cubicBezTo>
                <a:cubicBezTo>
                  <a:pt x="3541" y="686"/>
                  <a:pt x="3540" y="662"/>
                  <a:pt x="3564" y="590"/>
                </a:cubicBezTo>
                <a:cubicBezTo>
                  <a:pt x="3572" y="534"/>
                  <a:pt x="3579" y="486"/>
                  <a:pt x="3598" y="434"/>
                </a:cubicBezTo>
                <a:cubicBezTo>
                  <a:pt x="3610" y="348"/>
                  <a:pt x="3620" y="288"/>
                  <a:pt x="3609" y="201"/>
                </a:cubicBezTo>
                <a:cubicBezTo>
                  <a:pt x="3550" y="220"/>
                  <a:pt x="3568" y="219"/>
                  <a:pt x="3475" y="201"/>
                </a:cubicBezTo>
                <a:cubicBezTo>
                  <a:pt x="3452" y="196"/>
                  <a:pt x="3409" y="179"/>
                  <a:pt x="3409" y="179"/>
                </a:cubicBezTo>
                <a:cubicBezTo>
                  <a:pt x="3358" y="128"/>
                  <a:pt x="3417" y="180"/>
                  <a:pt x="3353" y="145"/>
                </a:cubicBezTo>
                <a:cubicBezTo>
                  <a:pt x="3330" y="132"/>
                  <a:pt x="3311" y="109"/>
                  <a:pt x="3286" y="101"/>
                </a:cubicBezTo>
                <a:cubicBezTo>
                  <a:pt x="3202" y="73"/>
                  <a:pt x="3119" y="48"/>
                  <a:pt x="3031" y="34"/>
                </a:cubicBezTo>
                <a:cubicBezTo>
                  <a:pt x="3009" y="41"/>
                  <a:pt x="2980" y="39"/>
                  <a:pt x="2964" y="56"/>
                </a:cubicBezTo>
                <a:cubicBezTo>
                  <a:pt x="2957" y="64"/>
                  <a:pt x="2951" y="74"/>
                  <a:pt x="2942" y="79"/>
                </a:cubicBezTo>
                <a:cubicBezTo>
                  <a:pt x="2917" y="92"/>
                  <a:pt x="2862" y="104"/>
                  <a:pt x="2831" y="112"/>
                </a:cubicBezTo>
                <a:cubicBezTo>
                  <a:pt x="2827" y="123"/>
                  <a:pt x="2827" y="136"/>
                  <a:pt x="2820" y="145"/>
                </a:cubicBezTo>
                <a:cubicBezTo>
                  <a:pt x="2801" y="169"/>
                  <a:pt x="2778" y="166"/>
                  <a:pt x="2753" y="179"/>
                </a:cubicBezTo>
                <a:cubicBezTo>
                  <a:pt x="2741" y="185"/>
                  <a:pt x="2732" y="197"/>
                  <a:pt x="2720" y="201"/>
                </a:cubicBezTo>
                <a:cubicBezTo>
                  <a:pt x="2680" y="215"/>
                  <a:pt x="2637" y="221"/>
                  <a:pt x="2597" y="234"/>
                </a:cubicBezTo>
                <a:cubicBezTo>
                  <a:pt x="2556" y="265"/>
                  <a:pt x="2521" y="278"/>
                  <a:pt x="2475" y="301"/>
                </a:cubicBezTo>
                <a:cubicBezTo>
                  <a:pt x="2307" y="293"/>
                  <a:pt x="2292" y="298"/>
                  <a:pt x="2175" y="267"/>
                </a:cubicBezTo>
                <a:cubicBezTo>
                  <a:pt x="2164" y="260"/>
                  <a:pt x="2154" y="250"/>
                  <a:pt x="2142" y="245"/>
                </a:cubicBezTo>
                <a:cubicBezTo>
                  <a:pt x="2120" y="236"/>
                  <a:pt x="2075" y="223"/>
                  <a:pt x="2075" y="223"/>
                </a:cubicBezTo>
                <a:cubicBezTo>
                  <a:pt x="2042" y="201"/>
                  <a:pt x="1954" y="123"/>
                  <a:pt x="1920" y="112"/>
                </a:cubicBezTo>
                <a:cubicBezTo>
                  <a:pt x="1820" y="80"/>
                  <a:pt x="1712" y="65"/>
                  <a:pt x="1608" y="56"/>
                </a:cubicBezTo>
                <a:cubicBezTo>
                  <a:pt x="1607" y="56"/>
                  <a:pt x="1514" y="76"/>
                  <a:pt x="1508" y="79"/>
                </a:cubicBezTo>
                <a:cubicBezTo>
                  <a:pt x="1484" y="91"/>
                  <a:pt x="1467" y="115"/>
                  <a:pt x="1442" y="123"/>
                </a:cubicBezTo>
                <a:cubicBezTo>
                  <a:pt x="1391" y="140"/>
                  <a:pt x="1334" y="155"/>
                  <a:pt x="1286" y="179"/>
                </a:cubicBezTo>
                <a:cubicBezTo>
                  <a:pt x="1274" y="185"/>
                  <a:pt x="1265" y="196"/>
                  <a:pt x="1253" y="201"/>
                </a:cubicBezTo>
                <a:cubicBezTo>
                  <a:pt x="1189" y="229"/>
                  <a:pt x="1119" y="234"/>
                  <a:pt x="1053" y="256"/>
                </a:cubicBezTo>
                <a:cubicBezTo>
                  <a:pt x="995" y="314"/>
                  <a:pt x="1007" y="298"/>
                  <a:pt x="931" y="323"/>
                </a:cubicBezTo>
                <a:cubicBezTo>
                  <a:pt x="909" y="344"/>
                  <a:pt x="908" y="358"/>
                  <a:pt x="875" y="334"/>
                </a:cubicBezTo>
                <a:cubicBezTo>
                  <a:pt x="745" y="238"/>
                  <a:pt x="918" y="286"/>
                  <a:pt x="653" y="267"/>
                </a:cubicBezTo>
                <a:cubicBezTo>
                  <a:pt x="560" y="206"/>
                  <a:pt x="609" y="245"/>
                  <a:pt x="531" y="167"/>
                </a:cubicBezTo>
                <a:cubicBezTo>
                  <a:pt x="514" y="150"/>
                  <a:pt x="506" y="124"/>
                  <a:pt x="486" y="112"/>
                </a:cubicBezTo>
                <a:cubicBezTo>
                  <a:pt x="466" y="100"/>
                  <a:pt x="419" y="90"/>
                  <a:pt x="419" y="90"/>
                </a:cubicBezTo>
                <a:cubicBezTo>
                  <a:pt x="388" y="70"/>
                  <a:pt x="364" y="39"/>
                  <a:pt x="331" y="23"/>
                </a:cubicBezTo>
                <a:cubicBezTo>
                  <a:pt x="316" y="16"/>
                  <a:pt x="266" y="4"/>
                  <a:pt x="253" y="1"/>
                </a:cubicBezTo>
                <a:cubicBezTo>
                  <a:pt x="208" y="5"/>
                  <a:pt x="162" y="0"/>
                  <a:pt x="119" y="12"/>
                </a:cubicBezTo>
                <a:cubicBezTo>
                  <a:pt x="115" y="13"/>
                  <a:pt x="87" y="68"/>
                  <a:pt x="75" y="68"/>
                </a:cubicBezTo>
                <a:cubicBezTo>
                  <a:pt x="67" y="68"/>
                  <a:pt x="75" y="53"/>
                  <a:pt x="75" y="45"/>
                </a:cubicBezTo>
                <a:close/>
              </a:path>
            </a:pathLst>
          </a:custGeom>
          <a:solidFill>
            <a:srgbClr val="77777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nvGrpSpPr>
          <p:cNvPr id="18436" name="Group 4">
            <a:extLst>
              <a:ext uri="{FF2B5EF4-FFF2-40B4-BE49-F238E27FC236}">
                <a16:creationId xmlns:a16="http://schemas.microsoft.com/office/drawing/2014/main" id="{F233A31A-DAC4-48FF-827C-0303962C9281}"/>
              </a:ext>
            </a:extLst>
          </p:cNvPr>
          <p:cNvGrpSpPr>
            <a:grpSpLocks/>
          </p:cNvGrpSpPr>
          <p:nvPr/>
        </p:nvGrpSpPr>
        <p:grpSpPr bwMode="auto">
          <a:xfrm>
            <a:off x="2309813" y="1143000"/>
            <a:ext cx="3857625" cy="3415606"/>
            <a:chOff x="912" y="1567"/>
            <a:chExt cx="2536" cy="1624"/>
          </a:xfrm>
        </p:grpSpPr>
        <p:sp>
          <p:nvSpPr>
            <p:cNvPr id="18473" name="Freeform 5">
              <a:extLst>
                <a:ext uri="{FF2B5EF4-FFF2-40B4-BE49-F238E27FC236}">
                  <a16:creationId xmlns:a16="http://schemas.microsoft.com/office/drawing/2014/main" id="{765CC393-6359-44BC-9201-01ABB5277237}"/>
                </a:ext>
              </a:extLst>
            </p:cNvPr>
            <p:cNvSpPr>
              <a:spLocks/>
            </p:cNvSpPr>
            <p:nvPr/>
          </p:nvSpPr>
          <p:spPr bwMode="auto">
            <a:xfrm>
              <a:off x="912" y="1567"/>
              <a:ext cx="2536" cy="1624"/>
            </a:xfrm>
            <a:custGeom>
              <a:avLst/>
              <a:gdLst>
                <a:gd name="T0" fmla="*/ 2533 w 2536"/>
                <a:gd name="T1" fmla="*/ 166 h 1624"/>
                <a:gd name="T2" fmla="*/ 2388 w 2536"/>
                <a:gd name="T3" fmla="*/ 77 h 1624"/>
                <a:gd name="T4" fmla="*/ 1744 w 2536"/>
                <a:gd name="T5" fmla="*/ 122 h 1624"/>
                <a:gd name="T6" fmla="*/ 1688 w 2536"/>
                <a:gd name="T7" fmla="*/ 166 h 1624"/>
                <a:gd name="T8" fmla="*/ 1666 w 2536"/>
                <a:gd name="T9" fmla="*/ 133 h 1624"/>
                <a:gd name="T10" fmla="*/ 1599 w 2536"/>
                <a:gd name="T11" fmla="*/ 100 h 1624"/>
                <a:gd name="T12" fmla="*/ 210 w 2536"/>
                <a:gd name="T13" fmla="*/ 211 h 1624"/>
                <a:gd name="T14" fmla="*/ 166 w 2536"/>
                <a:gd name="T15" fmla="*/ 266 h 1624"/>
                <a:gd name="T16" fmla="*/ 121 w 2536"/>
                <a:gd name="T17" fmla="*/ 333 h 1624"/>
                <a:gd name="T18" fmla="*/ 99 w 2536"/>
                <a:gd name="T19" fmla="*/ 399 h 1624"/>
                <a:gd name="T20" fmla="*/ 88 w 2536"/>
                <a:gd name="T21" fmla="*/ 433 h 1624"/>
                <a:gd name="T22" fmla="*/ 144 w 2536"/>
                <a:gd name="T23" fmla="*/ 1011 h 1624"/>
                <a:gd name="T24" fmla="*/ 199 w 2536"/>
                <a:gd name="T25" fmla="*/ 1111 h 1624"/>
                <a:gd name="T26" fmla="*/ 210 w 2536"/>
                <a:gd name="T27" fmla="*/ 1144 h 1624"/>
                <a:gd name="T28" fmla="*/ 255 w 2536"/>
                <a:gd name="T29" fmla="*/ 1199 h 1624"/>
                <a:gd name="T30" fmla="*/ 310 w 2536"/>
                <a:gd name="T31" fmla="*/ 1377 h 1624"/>
                <a:gd name="T32" fmla="*/ 377 w 2536"/>
                <a:gd name="T33" fmla="*/ 1511 h 1624"/>
                <a:gd name="T34" fmla="*/ 422 w 2536"/>
                <a:gd name="T35" fmla="*/ 1466 h 1624"/>
                <a:gd name="T36" fmla="*/ 455 w 2536"/>
                <a:gd name="T37" fmla="*/ 1455 h 1624"/>
                <a:gd name="T38" fmla="*/ 488 w 2536"/>
                <a:gd name="T39" fmla="*/ 1433 h 1624"/>
                <a:gd name="T40" fmla="*/ 599 w 2536"/>
                <a:gd name="T41" fmla="*/ 1366 h 1624"/>
                <a:gd name="T42" fmla="*/ 699 w 2536"/>
                <a:gd name="T43" fmla="*/ 1333 h 1624"/>
                <a:gd name="T44" fmla="*/ 733 w 2536"/>
                <a:gd name="T45" fmla="*/ 1322 h 1624"/>
                <a:gd name="T46" fmla="*/ 899 w 2536"/>
                <a:gd name="T47" fmla="*/ 1255 h 1624"/>
                <a:gd name="T48" fmla="*/ 1277 w 2536"/>
                <a:gd name="T49" fmla="*/ 1144 h 1624"/>
                <a:gd name="T50" fmla="*/ 1311 w 2536"/>
                <a:gd name="T51" fmla="*/ 1133 h 1624"/>
                <a:gd name="T52" fmla="*/ 1355 w 2536"/>
                <a:gd name="T53" fmla="*/ 1111 h 1624"/>
                <a:gd name="T54" fmla="*/ 1455 w 2536"/>
                <a:gd name="T55" fmla="*/ 1088 h 1624"/>
                <a:gd name="T56" fmla="*/ 1522 w 2536"/>
                <a:gd name="T57" fmla="*/ 1066 h 1624"/>
                <a:gd name="T58" fmla="*/ 1555 w 2536"/>
                <a:gd name="T59" fmla="*/ 1055 h 1624"/>
                <a:gd name="T60" fmla="*/ 1611 w 2536"/>
                <a:gd name="T61" fmla="*/ 999 h 1624"/>
                <a:gd name="T62" fmla="*/ 1688 w 2536"/>
                <a:gd name="T63" fmla="*/ 911 h 1624"/>
                <a:gd name="T64" fmla="*/ 1944 w 2536"/>
                <a:gd name="T65" fmla="*/ 866 h 1624"/>
                <a:gd name="T66" fmla="*/ 1977 w 2536"/>
                <a:gd name="T67" fmla="*/ 855 h 1624"/>
                <a:gd name="T68" fmla="*/ 2022 w 2536"/>
                <a:gd name="T69" fmla="*/ 844 h 1624"/>
                <a:gd name="T70" fmla="*/ 2088 w 2536"/>
                <a:gd name="T71" fmla="*/ 822 h 1624"/>
                <a:gd name="T72" fmla="*/ 2188 w 2536"/>
                <a:gd name="T73" fmla="*/ 766 h 1624"/>
                <a:gd name="T74" fmla="*/ 2266 w 2536"/>
                <a:gd name="T75" fmla="*/ 699 h 1624"/>
                <a:gd name="T76" fmla="*/ 2344 w 2536"/>
                <a:gd name="T77" fmla="*/ 455 h 1624"/>
                <a:gd name="T78" fmla="*/ 2411 w 2536"/>
                <a:gd name="T79" fmla="*/ 300 h 1624"/>
                <a:gd name="T80" fmla="*/ 2477 w 2536"/>
                <a:gd name="T81" fmla="*/ 211 h 1624"/>
                <a:gd name="T82" fmla="*/ 2500 w 2536"/>
                <a:gd name="T83" fmla="*/ 188 h 1624"/>
                <a:gd name="T84" fmla="*/ 2533 w 2536"/>
                <a:gd name="T85" fmla="*/ 166 h 16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6" h="1624">
                  <a:moveTo>
                    <a:pt x="2533" y="166"/>
                  </a:moveTo>
                  <a:cubicBezTo>
                    <a:pt x="2511" y="99"/>
                    <a:pt x="2448" y="97"/>
                    <a:pt x="2388" y="77"/>
                  </a:cubicBezTo>
                  <a:cubicBezTo>
                    <a:pt x="2192" y="81"/>
                    <a:pt x="1927" y="0"/>
                    <a:pt x="1744" y="122"/>
                  </a:cubicBezTo>
                  <a:cubicBezTo>
                    <a:pt x="1735" y="136"/>
                    <a:pt x="1717" y="177"/>
                    <a:pt x="1688" y="166"/>
                  </a:cubicBezTo>
                  <a:cubicBezTo>
                    <a:pt x="1676" y="161"/>
                    <a:pt x="1675" y="142"/>
                    <a:pt x="1666" y="133"/>
                  </a:cubicBezTo>
                  <a:cubicBezTo>
                    <a:pt x="1644" y="111"/>
                    <a:pt x="1627" y="109"/>
                    <a:pt x="1599" y="100"/>
                  </a:cubicBezTo>
                  <a:cubicBezTo>
                    <a:pt x="1177" y="106"/>
                    <a:pt x="641" y="72"/>
                    <a:pt x="210" y="211"/>
                  </a:cubicBezTo>
                  <a:cubicBezTo>
                    <a:pt x="149" y="252"/>
                    <a:pt x="198" y="209"/>
                    <a:pt x="166" y="266"/>
                  </a:cubicBezTo>
                  <a:cubicBezTo>
                    <a:pt x="153" y="289"/>
                    <a:pt x="121" y="333"/>
                    <a:pt x="121" y="333"/>
                  </a:cubicBezTo>
                  <a:cubicBezTo>
                    <a:pt x="114" y="355"/>
                    <a:pt x="106" y="377"/>
                    <a:pt x="99" y="399"/>
                  </a:cubicBezTo>
                  <a:cubicBezTo>
                    <a:pt x="95" y="410"/>
                    <a:pt x="88" y="433"/>
                    <a:pt x="88" y="433"/>
                  </a:cubicBezTo>
                  <a:cubicBezTo>
                    <a:pt x="61" y="621"/>
                    <a:pt x="0" y="867"/>
                    <a:pt x="144" y="1011"/>
                  </a:cubicBezTo>
                  <a:cubicBezTo>
                    <a:pt x="156" y="1047"/>
                    <a:pt x="187" y="1075"/>
                    <a:pt x="199" y="1111"/>
                  </a:cubicBezTo>
                  <a:cubicBezTo>
                    <a:pt x="203" y="1122"/>
                    <a:pt x="204" y="1134"/>
                    <a:pt x="210" y="1144"/>
                  </a:cubicBezTo>
                  <a:cubicBezTo>
                    <a:pt x="222" y="1164"/>
                    <a:pt x="242" y="1179"/>
                    <a:pt x="255" y="1199"/>
                  </a:cubicBezTo>
                  <a:cubicBezTo>
                    <a:pt x="274" y="1258"/>
                    <a:pt x="295" y="1317"/>
                    <a:pt x="310" y="1377"/>
                  </a:cubicBezTo>
                  <a:cubicBezTo>
                    <a:pt x="326" y="1624"/>
                    <a:pt x="278" y="1544"/>
                    <a:pt x="377" y="1511"/>
                  </a:cubicBezTo>
                  <a:cubicBezTo>
                    <a:pt x="392" y="1496"/>
                    <a:pt x="407" y="1481"/>
                    <a:pt x="422" y="1466"/>
                  </a:cubicBezTo>
                  <a:cubicBezTo>
                    <a:pt x="430" y="1458"/>
                    <a:pt x="445" y="1460"/>
                    <a:pt x="455" y="1455"/>
                  </a:cubicBezTo>
                  <a:cubicBezTo>
                    <a:pt x="467" y="1449"/>
                    <a:pt x="478" y="1441"/>
                    <a:pt x="488" y="1433"/>
                  </a:cubicBezTo>
                  <a:cubicBezTo>
                    <a:pt x="530" y="1398"/>
                    <a:pt x="547" y="1387"/>
                    <a:pt x="599" y="1366"/>
                  </a:cubicBezTo>
                  <a:cubicBezTo>
                    <a:pt x="632" y="1353"/>
                    <a:pt x="666" y="1344"/>
                    <a:pt x="699" y="1333"/>
                  </a:cubicBezTo>
                  <a:cubicBezTo>
                    <a:pt x="710" y="1329"/>
                    <a:pt x="733" y="1322"/>
                    <a:pt x="733" y="1322"/>
                  </a:cubicBezTo>
                  <a:cubicBezTo>
                    <a:pt x="783" y="1287"/>
                    <a:pt x="842" y="1274"/>
                    <a:pt x="899" y="1255"/>
                  </a:cubicBezTo>
                  <a:cubicBezTo>
                    <a:pt x="1024" y="1214"/>
                    <a:pt x="1152" y="1185"/>
                    <a:pt x="1277" y="1144"/>
                  </a:cubicBezTo>
                  <a:cubicBezTo>
                    <a:pt x="1288" y="1140"/>
                    <a:pt x="1300" y="1138"/>
                    <a:pt x="1311" y="1133"/>
                  </a:cubicBezTo>
                  <a:cubicBezTo>
                    <a:pt x="1326" y="1126"/>
                    <a:pt x="1339" y="1116"/>
                    <a:pt x="1355" y="1111"/>
                  </a:cubicBezTo>
                  <a:cubicBezTo>
                    <a:pt x="1387" y="1100"/>
                    <a:pt x="1422" y="1098"/>
                    <a:pt x="1455" y="1088"/>
                  </a:cubicBezTo>
                  <a:cubicBezTo>
                    <a:pt x="1478" y="1081"/>
                    <a:pt x="1500" y="1073"/>
                    <a:pt x="1522" y="1066"/>
                  </a:cubicBezTo>
                  <a:cubicBezTo>
                    <a:pt x="1533" y="1062"/>
                    <a:pt x="1555" y="1055"/>
                    <a:pt x="1555" y="1055"/>
                  </a:cubicBezTo>
                  <a:cubicBezTo>
                    <a:pt x="1574" y="1036"/>
                    <a:pt x="1596" y="1021"/>
                    <a:pt x="1611" y="999"/>
                  </a:cubicBezTo>
                  <a:cubicBezTo>
                    <a:pt x="1629" y="972"/>
                    <a:pt x="1650" y="923"/>
                    <a:pt x="1688" y="911"/>
                  </a:cubicBezTo>
                  <a:cubicBezTo>
                    <a:pt x="1768" y="886"/>
                    <a:pt x="1860" y="880"/>
                    <a:pt x="1944" y="866"/>
                  </a:cubicBezTo>
                  <a:cubicBezTo>
                    <a:pt x="1955" y="862"/>
                    <a:pt x="1966" y="858"/>
                    <a:pt x="1977" y="855"/>
                  </a:cubicBezTo>
                  <a:cubicBezTo>
                    <a:pt x="1992" y="851"/>
                    <a:pt x="2007" y="848"/>
                    <a:pt x="2022" y="844"/>
                  </a:cubicBezTo>
                  <a:cubicBezTo>
                    <a:pt x="2044" y="837"/>
                    <a:pt x="2088" y="822"/>
                    <a:pt x="2088" y="822"/>
                  </a:cubicBezTo>
                  <a:cubicBezTo>
                    <a:pt x="2119" y="791"/>
                    <a:pt x="2151" y="790"/>
                    <a:pt x="2188" y="766"/>
                  </a:cubicBezTo>
                  <a:cubicBezTo>
                    <a:pt x="2215" y="748"/>
                    <a:pt x="2243" y="723"/>
                    <a:pt x="2266" y="699"/>
                  </a:cubicBezTo>
                  <a:cubicBezTo>
                    <a:pt x="2293" y="618"/>
                    <a:pt x="2320" y="537"/>
                    <a:pt x="2344" y="455"/>
                  </a:cubicBezTo>
                  <a:cubicBezTo>
                    <a:pt x="2360" y="402"/>
                    <a:pt x="2370" y="339"/>
                    <a:pt x="2411" y="300"/>
                  </a:cubicBezTo>
                  <a:cubicBezTo>
                    <a:pt x="2426" y="253"/>
                    <a:pt x="2440" y="241"/>
                    <a:pt x="2477" y="211"/>
                  </a:cubicBezTo>
                  <a:cubicBezTo>
                    <a:pt x="2485" y="204"/>
                    <a:pt x="2491" y="194"/>
                    <a:pt x="2500" y="188"/>
                  </a:cubicBezTo>
                  <a:cubicBezTo>
                    <a:pt x="2536" y="166"/>
                    <a:pt x="2533" y="192"/>
                    <a:pt x="2533" y="166"/>
                  </a:cubicBezTo>
                  <a:close/>
                </a:path>
              </a:pathLst>
            </a:custGeom>
            <a:solidFill>
              <a:srgbClr val="99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74" name="Freeform 6">
              <a:extLst>
                <a:ext uri="{FF2B5EF4-FFF2-40B4-BE49-F238E27FC236}">
                  <a16:creationId xmlns:a16="http://schemas.microsoft.com/office/drawing/2014/main" id="{C9E3FB78-6330-44D9-8316-642D5A4E1699}"/>
                </a:ext>
              </a:extLst>
            </p:cNvPr>
            <p:cNvSpPr>
              <a:spLocks/>
            </p:cNvSpPr>
            <p:nvPr/>
          </p:nvSpPr>
          <p:spPr bwMode="auto">
            <a:xfrm>
              <a:off x="1614" y="2688"/>
              <a:ext cx="598" cy="345"/>
            </a:xfrm>
            <a:custGeom>
              <a:avLst/>
              <a:gdLst>
                <a:gd name="T0" fmla="*/ 586 w 598"/>
                <a:gd name="T1" fmla="*/ 0 h 345"/>
                <a:gd name="T2" fmla="*/ 442 w 598"/>
                <a:gd name="T3" fmla="*/ 55 h 345"/>
                <a:gd name="T4" fmla="*/ 320 w 598"/>
                <a:gd name="T5" fmla="*/ 89 h 345"/>
                <a:gd name="T6" fmla="*/ 208 w 598"/>
                <a:gd name="T7" fmla="*/ 133 h 345"/>
                <a:gd name="T8" fmla="*/ 108 w 598"/>
                <a:gd name="T9" fmla="*/ 167 h 345"/>
                <a:gd name="T10" fmla="*/ 42 w 598"/>
                <a:gd name="T11" fmla="*/ 189 h 345"/>
                <a:gd name="T12" fmla="*/ 8 w 598"/>
                <a:gd name="T13" fmla="*/ 255 h 345"/>
                <a:gd name="T14" fmla="*/ 75 w 598"/>
                <a:gd name="T15" fmla="*/ 278 h 345"/>
                <a:gd name="T16" fmla="*/ 108 w 598"/>
                <a:gd name="T17" fmla="*/ 289 h 345"/>
                <a:gd name="T18" fmla="*/ 297 w 598"/>
                <a:gd name="T19" fmla="*/ 311 h 345"/>
                <a:gd name="T20" fmla="*/ 420 w 598"/>
                <a:gd name="T21" fmla="*/ 222 h 345"/>
                <a:gd name="T22" fmla="*/ 564 w 598"/>
                <a:gd name="T23" fmla="*/ 155 h 345"/>
                <a:gd name="T24" fmla="*/ 575 w 598"/>
                <a:gd name="T25" fmla="*/ 67 h 345"/>
                <a:gd name="T26" fmla="*/ 553 w 598"/>
                <a:gd name="T27" fmla="*/ 44 h 345"/>
                <a:gd name="T28" fmla="*/ 586 w 598"/>
                <a:gd name="T29" fmla="*/ 0 h 3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8" h="345">
                  <a:moveTo>
                    <a:pt x="586" y="0"/>
                  </a:moveTo>
                  <a:cubicBezTo>
                    <a:pt x="564" y="66"/>
                    <a:pt x="513" y="47"/>
                    <a:pt x="442" y="55"/>
                  </a:cubicBezTo>
                  <a:cubicBezTo>
                    <a:pt x="393" y="106"/>
                    <a:pt x="442" y="65"/>
                    <a:pt x="320" y="89"/>
                  </a:cubicBezTo>
                  <a:cubicBezTo>
                    <a:pt x="248" y="103"/>
                    <a:pt x="266" y="110"/>
                    <a:pt x="208" y="133"/>
                  </a:cubicBezTo>
                  <a:cubicBezTo>
                    <a:pt x="175" y="146"/>
                    <a:pt x="141" y="156"/>
                    <a:pt x="108" y="167"/>
                  </a:cubicBezTo>
                  <a:cubicBezTo>
                    <a:pt x="86" y="175"/>
                    <a:pt x="42" y="189"/>
                    <a:pt x="42" y="189"/>
                  </a:cubicBezTo>
                  <a:cubicBezTo>
                    <a:pt x="41" y="190"/>
                    <a:pt x="0" y="247"/>
                    <a:pt x="8" y="255"/>
                  </a:cubicBezTo>
                  <a:cubicBezTo>
                    <a:pt x="25" y="272"/>
                    <a:pt x="53" y="270"/>
                    <a:pt x="75" y="278"/>
                  </a:cubicBezTo>
                  <a:cubicBezTo>
                    <a:pt x="86" y="282"/>
                    <a:pt x="108" y="289"/>
                    <a:pt x="108" y="289"/>
                  </a:cubicBezTo>
                  <a:cubicBezTo>
                    <a:pt x="166" y="345"/>
                    <a:pt x="207" y="318"/>
                    <a:pt x="297" y="311"/>
                  </a:cubicBezTo>
                  <a:cubicBezTo>
                    <a:pt x="329" y="265"/>
                    <a:pt x="368" y="239"/>
                    <a:pt x="420" y="222"/>
                  </a:cubicBezTo>
                  <a:cubicBezTo>
                    <a:pt x="465" y="192"/>
                    <a:pt x="516" y="180"/>
                    <a:pt x="564" y="155"/>
                  </a:cubicBezTo>
                  <a:cubicBezTo>
                    <a:pt x="590" y="116"/>
                    <a:pt x="598" y="121"/>
                    <a:pt x="575" y="67"/>
                  </a:cubicBezTo>
                  <a:cubicBezTo>
                    <a:pt x="571" y="57"/>
                    <a:pt x="551" y="54"/>
                    <a:pt x="553" y="44"/>
                  </a:cubicBezTo>
                  <a:cubicBezTo>
                    <a:pt x="556" y="26"/>
                    <a:pt x="575" y="15"/>
                    <a:pt x="586" y="0"/>
                  </a:cubicBezTo>
                  <a:close/>
                </a:path>
              </a:pathLst>
            </a:cu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grpSp>
      <p:sp>
        <p:nvSpPr>
          <p:cNvPr id="18437" name="Freeform 7">
            <a:extLst>
              <a:ext uri="{FF2B5EF4-FFF2-40B4-BE49-F238E27FC236}">
                <a16:creationId xmlns:a16="http://schemas.microsoft.com/office/drawing/2014/main" id="{2F43874E-59C0-4776-A101-B0A9EFFFD4FE}"/>
              </a:ext>
            </a:extLst>
          </p:cNvPr>
          <p:cNvSpPr>
            <a:spLocks/>
          </p:cNvSpPr>
          <p:nvPr/>
        </p:nvSpPr>
        <p:spPr bwMode="auto">
          <a:xfrm rot="555537">
            <a:off x="3309938" y="5238750"/>
            <a:ext cx="5523012" cy="1009055"/>
          </a:xfrm>
          <a:custGeom>
            <a:avLst/>
            <a:gdLst>
              <a:gd name="T0" fmla="*/ 3740 w 4726"/>
              <a:gd name="T1" fmla="*/ 894922 h 534"/>
              <a:gd name="T2" fmla="*/ 157066 w 4726"/>
              <a:gd name="T3" fmla="*/ 804220 h 534"/>
              <a:gd name="T4" fmla="*/ 239338 w 4726"/>
              <a:gd name="T5" fmla="*/ 759877 h 534"/>
              <a:gd name="T6" fmla="*/ 558456 w 4726"/>
              <a:gd name="T7" fmla="*/ 782049 h 534"/>
              <a:gd name="T8" fmla="*/ 737960 w 4726"/>
              <a:gd name="T9" fmla="*/ 894922 h 534"/>
              <a:gd name="T10" fmla="*/ 904998 w 4726"/>
              <a:gd name="T11" fmla="*/ 1005779 h 534"/>
              <a:gd name="T12" fmla="*/ 1070790 w 4726"/>
              <a:gd name="T13" fmla="*/ 1052138 h 534"/>
              <a:gd name="T14" fmla="*/ 1652930 w 4726"/>
              <a:gd name="T15" fmla="*/ 983608 h 534"/>
              <a:gd name="T16" fmla="*/ 1915953 w 4726"/>
              <a:gd name="T17" fmla="*/ 828407 h 534"/>
              <a:gd name="T18" fmla="*/ 1999472 w 4726"/>
              <a:gd name="T19" fmla="*/ 737706 h 534"/>
              <a:gd name="T20" fmla="*/ 2095457 w 4726"/>
              <a:gd name="T21" fmla="*/ 671191 h 534"/>
              <a:gd name="T22" fmla="*/ 2220112 w 4726"/>
              <a:gd name="T23" fmla="*/ 558318 h 534"/>
              <a:gd name="T24" fmla="*/ 2552942 w 4726"/>
              <a:gd name="T25" fmla="*/ 447461 h 534"/>
              <a:gd name="T26" fmla="*/ 3024139 w 4726"/>
              <a:gd name="T27" fmla="*/ 469632 h 534"/>
              <a:gd name="T28" fmla="*/ 3162507 w 4726"/>
              <a:gd name="T29" fmla="*/ 536147 h 534"/>
              <a:gd name="T30" fmla="*/ 3481625 w 4726"/>
              <a:gd name="T31" fmla="*/ 626848 h 534"/>
              <a:gd name="T32" fmla="*/ 3966534 w 4726"/>
              <a:gd name="T33" fmla="*/ 580490 h 534"/>
              <a:gd name="T34" fmla="*/ 4104901 w 4726"/>
              <a:gd name="T35" fmla="*/ 447461 h 534"/>
              <a:gd name="T36" fmla="*/ 4187174 w 4726"/>
              <a:gd name="T37" fmla="*/ 403118 h 534"/>
              <a:gd name="T38" fmla="*/ 4354212 w 4726"/>
              <a:gd name="T39" fmla="*/ 268073 h 534"/>
              <a:gd name="T40" fmla="*/ 4478868 w 4726"/>
              <a:gd name="T41" fmla="*/ 177372 h 534"/>
              <a:gd name="T42" fmla="*/ 4574852 w 4726"/>
              <a:gd name="T43" fmla="*/ 88686 h 534"/>
              <a:gd name="T44" fmla="*/ 4810451 w 4726"/>
              <a:gd name="T45" fmla="*/ 0 h 534"/>
              <a:gd name="T46" fmla="*/ 5156993 w 4726"/>
              <a:gd name="T47" fmla="*/ 22171 h 534"/>
              <a:gd name="T48" fmla="*/ 5240512 w 4726"/>
              <a:gd name="T49" fmla="*/ 88686 h 534"/>
              <a:gd name="T50" fmla="*/ 5378879 w 4726"/>
              <a:gd name="T51" fmla="*/ 155200 h 534"/>
              <a:gd name="T52" fmla="*/ 5711709 w 4726"/>
              <a:gd name="T53" fmla="*/ 66514 h 534"/>
              <a:gd name="T54" fmla="*/ 5725421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38" name="Freeform 8">
            <a:extLst>
              <a:ext uri="{FF2B5EF4-FFF2-40B4-BE49-F238E27FC236}">
                <a16:creationId xmlns:a16="http://schemas.microsoft.com/office/drawing/2014/main" id="{E61C78E9-B1B7-4FC3-B73D-55F745ADFBEC}"/>
              </a:ext>
            </a:extLst>
          </p:cNvPr>
          <p:cNvSpPr>
            <a:spLocks/>
          </p:cNvSpPr>
          <p:nvPr/>
        </p:nvSpPr>
        <p:spPr bwMode="auto">
          <a:xfrm rot="555537">
            <a:off x="3284638" y="5235774"/>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39" name="Oval 9">
            <a:extLst>
              <a:ext uri="{FF2B5EF4-FFF2-40B4-BE49-F238E27FC236}">
                <a16:creationId xmlns:a16="http://schemas.microsoft.com/office/drawing/2014/main" id="{34EC020F-CA56-435B-A7F6-97163FB7A37B}"/>
              </a:ext>
            </a:extLst>
          </p:cNvPr>
          <p:cNvSpPr>
            <a:spLocks noChangeArrowheads="1"/>
          </p:cNvSpPr>
          <p:nvPr/>
        </p:nvSpPr>
        <p:spPr bwMode="auto">
          <a:xfrm rot="402230">
            <a:off x="3309938" y="4628555"/>
            <a:ext cx="111622" cy="1000125"/>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8440" name="Oval 10">
            <a:extLst>
              <a:ext uri="{FF2B5EF4-FFF2-40B4-BE49-F238E27FC236}">
                <a16:creationId xmlns:a16="http://schemas.microsoft.com/office/drawing/2014/main" id="{45112077-C4A7-4054-A7E8-2BB3C176CC86}"/>
              </a:ext>
            </a:extLst>
          </p:cNvPr>
          <p:cNvSpPr>
            <a:spLocks noChangeArrowheads="1"/>
          </p:cNvSpPr>
          <p:nvPr/>
        </p:nvSpPr>
        <p:spPr bwMode="auto">
          <a:xfrm rot="359852">
            <a:off x="8627567" y="4860727"/>
            <a:ext cx="111621" cy="998637"/>
          </a:xfrm>
          <a:prstGeom prst="ellipse">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grpSp>
        <p:nvGrpSpPr>
          <p:cNvPr id="18441" name="Group 11">
            <a:extLst>
              <a:ext uri="{FF2B5EF4-FFF2-40B4-BE49-F238E27FC236}">
                <a16:creationId xmlns:a16="http://schemas.microsoft.com/office/drawing/2014/main" id="{588B55C8-8704-483F-A428-F88CF3CFE360}"/>
              </a:ext>
            </a:extLst>
          </p:cNvPr>
          <p:cNvGrpSpPr>
            <a:grpSpLocks/>
          </p:cNvGrpSpPr>
          <p:nvPr/>
        </p:nvGrpSpPr>
        <p:grpSpPr bwMode="auto">
          <a:xfrm>
            <a:off x="8596311" y="1294805"/>
            <a:ext cx="1143000" cy="1220391"/>
            <a:chOff x="4656" y="1104"/>
            <a:chExt cx="768" cy="768"/>
          </a:xfrm>
        </p:grpSpPr>
        <p:sp>
          <p:nvSpPr>
            <p:cNvPr id="18471" name="Oval 12">
              <a:extLst>
                <a:ext uri="{FF2B5EF4-FFF2-40B4-BE49-F238E27FC236}">
                  <a16:creationId xmlns:a16="http://schemas.microsoft.com/office/drawing/2014/main" id="{B9052FA1-C94A-47B4-9F9D-3BF24A99BEB0}"/>
                </a:ext>
              </a:extLst>
            </p:cNvPr>
            <p:cNvSpPr>
              <a:spLocks noChangeArrowheads="1"/>
            </p:cNvSpPr>
            <p:nvPr/>
          </p:nvSpPr>
          <p:spPr bwMode="auto">
            <a:xfrm>
              <a:off x="4656" y="1104"/>
              <a:ext cx="768" cy="768"/>
            </a:xfrm>
            <a:prstGeom prst="ellipse">
              <a:avLst/>
            </a:prstGeom>
            <a:solidFill>
              <a:srgbClr val="A50021"/>
            </a:soli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endParaRPr lang="cs-CZ" altLang="cs-CZ" sz="2250" dirty="0">
                <a:solidFill>
                  <a:schemeClr val="accent1"/>
                </a:solidFill>
                <a:latin typeface="Calibri Light" panose="020F0302020204030204" pitchFamily="34" charset="0"/>
              </a:endParaRPr>
            </a:p>
          </p:txBody>
        </p:sp>
        <p:sp>
          <p:nvSpPr>
            <p:cNvPr id="18472" name="Text Box 13">
              <a:extLst>
                <a:ext uri="{FF2B5EF4-FFF2-40B4-BE49-F238E27FC236}">
                  <a16:creationId xmlns:a16="http://schemas.microsoft.com/office/drawing/2014/main" id="{BD258321-1F39-4F2B-8499-2128494ED492}"/>
                </a:ext>
              </a:extLst>
            </p:cNvPr>
            <p:cNvSpPr txBox="1">
              <a:spLocks noChangeArrowheads="1"/>
            </p:cNvSpPr>
            <p:nvPr/>
          </p:nvSpPr>
          <p:spPr bwMode="auto">
            <a:xfrm>
              <a:off x="4722" y="1200"/>
              <a:ext cx="681" cy="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cs-CZ" altLang="cs-CZ" sz="1875" b="1" dirty="0">
                  <a:latin typeface="Calibri Light" panose="020F0302020204030204" pitchFamily="34" charset="0"/>
                </a:rPr>
                <a:t>Tkáňové </a:t>
              </a:r>
            </a:p>
            <a:p>
              <a:pPr algn="ctr" eaLnBrk="1" hangingPunct="1"/>
              <a:r>
                <a:rPr lang="cs-CZ" altLang="cs-CZ" sz="1875" b="1" dirty="0">
                  <a:latin typeface="Calibri Light" panose="020F0302020204030204" pitchFamily="34" charset="0"/>
                </a:rPr>
                <a:t>Zásoby </a:t>
              </a:r>
            </a:p>
            <a:p>
              <a:pPr algn="ctr" eaLnBrk="1" hangingPunct="1"/>
              <a:r>
                <a:rPr lang="cs-CZ" altLang="cs-CZ" sz="1875" b="1" dirty="0">
                  <a:latin typeface="Calibri Light" panose="020F0302020204030204" pitchFamily="34" charset="0"/>
                </a:rPr>
                <a:t>70 g</a:t>
              </a:r>
              <a:endParaRPr lang="en-US" altLang="cs-CZ" sz="2250" dirty="0">
                <a:latin typeface="Calibri Light" panose="020F0302020204030204" pitchFamily="34" charset="0"/>
              </a:endParaRPr>
            </a:p>
          </p:txBody>
        </p:sp>
      </p:grpSp>
      <p:sp>
        <p:nvSpPr>
          <p:cNvPr id="18442" name="Line 14">
            <a:extLst>
              <a:ext uri="{FF2B5EF4-FFF2-40B4-BE49-F238E27FC236}">
                <a16:creationId xmlns:a16="http://schemas.microsoft.com/office/drawing/2014/main" id="{9DBEE117-91FE-4B56-9603-7DF7562E5F7F}"/>
              </a:ext>
            </a:extLst>
          </p:cNvPr>
          <p:cNvSpPr>
            <a:spLocks noChangeShapeType="1"/>
          </p:cNvSpPr>
          <p:nvPr/>
        </p:nvSpPr>
        <p:spPr bwMode="auto">
          <a:xfrm>
            <a:off x="6221016" y="1753195"/>
            <a:ext cx="2232422"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3" name="Freeform 20">
            <a:extLst>
              <a:ext uri="{FF2B5EF4-FFF2-40B4-BE49-F238E27FC236}">
                <a16:creationId xmlns:a16="http://schemas.microsoft.com/office/drawing/2014/main" id="{515061D7-813D-42A4-B0D1-82BC0BF35B3F}"/>
              </a:ext>
            </a:extLst>
          </p:cNvPr>
          <p:cNvSpPr>
            <a:spLocks/>
          </p:cNvSpPr>
          <p:nvPr/>
        </p:nvSpPr>
        <p:spPr bwMode="auto">
          <a:xfrm rot="555537">
            <a:off x="3360540" y="4324946"/>
            <a:ext cx="5521523" cy="1009055"/>
          </a:xfrm>
          <a:custGeom>
            <a:avLst/>
            <a:gdLst>
              <a:gd name="T0" fmla="*/ 3739 w 4726"/>
              <a:gd name="T1" fmla="*/ 894922 h 534"/>
              <a:gd name="T2" fmla="*/ 157023 w 4726"/>
              <a:gd name="T3" fmla="*/ 804220 h 534"/>
              <a:gd name="T4" fmla="*/ 239274 w 4726"/>
              <a:gd name="T5" fmla="*/ 759877 h 534"/>
              <a:gd name="T6" fmla="*/ 558306 w 4726"/>
              <a:gd name="T7" fmla="*/ 782049 h 534"/>
              <a:gd name="T8" fmla="*/ 737761 w 4726"/>
              <a:gd name="T9" fmla="*/ 894922 h 534"/>
              <a:gd name="T10" fmla="*/ 904754 w 4726"/>
              <a:gd name="T11" fmla="*/ 1005779 h 534"/>
              <a:gd name="T12" fmla="*/ 1070501 w 4726"/>
              <a:gd name="T13" fmla="*/ 1052138 h 534"/>
              <a:gd name="T14" fmla="*/ 1652485 w 4726"/>
              <a:gd name="T15" fmla="*/ 983608 h 534"/>
              <a:gd name="T16" fmla="*/ 1915437 w 4726"/>
              <a:gd name="T17" fmla="*/ 828407 h 534"/>
              <a:gd name="T18" fmla="*/ 1998933 w 4726"/>
              <a:gd name="T19" fmla="*/ 737706 h 534"/>
              <a:gd name="T20" fmla="*/ 2094892 w 4726"/>
              <a:gd name="T21" fmla="*/ 671191 h 534"/>
              <a:gd name="T22" fmla="*/ 2219514 w 4726"/>
              <a:gd name="T23" fmla="*/ 558318 h 534"/>
              <a:gd name="T24" fmla="*/ 2552254 w 4726"/>
              <a:gd name="T25" fmla="*/ 447461 h 534"/>
              <a:gd name="T26" fmla="*/ 3023324 w 4726"/>
              <a:gd name="T27" fmla="*/ 469632 h 534"/>
              <a:gd name="T28" fmla="*/ 3161654 w 4726"/>
              <a:gd name="T29" fmla="*/ 536147 h 534"/>
              <a:gd name="T30" fmla="*/ 3480686 w 4726"/>
              <a:gd name="T31" fmla="*/ 626848 h 534"/>
              <a:gd name="T32" fmla="*/ 3965465 w 4726"/>
              <a:gd name="T33" fmla="*/ 580490 h 534"/>
              <a:gd name="T34" fmla="*/ 4103795 w 4726"/>
              <a:gd name="T35" fmla="*/ 447461 h 534"/>
              <a:gd name="T36" fmla="*/ 4186045 w 4726"/>
              <a:gd name="T37" fmla="*/ 403118 h 534"/>
              <a:gd name="T38" fmla="*/ 4353039 w 4726"/>
              <a:gd name="T39" fmla="*/ 268073 h 534"/>
              <a:gd name="T40" fmla="*/ 4477660 w 4726"/>
              <a:gd name="T41" fmla="*/ 177372 h 534"/>
              <a:gd name="T42" fmla="*/ 4573619 w 4726"/>
              <a:gd name="T43" fmla="*/ 88686 h 534"/>
              <a:gd name="T44" fmla="*/ 4809154 w 4726"/>
              <a:gd name="T45" fmla="*/ 0 h 534"/>
              <a:gd name="T46" fmla="*/ 5155603 w 4726"/>
              <a:gd name="T47" fmla="*/ 22171 h 534"/>
              <a:gd name="T48" fmla="*/ 5239099 w 4726"/>
              <a:gd name="T49" fmla="*/ 88686 h 534"/>
              <a:gd name="T50" fmla="*/ 5377430 w 4726"/>
              <a:gd name="T51" fmla="*/ 155200 h 534"/>
              <a:gd name="T52" fmla="*/ 5710170 w 4726"/>
              <a:gd name="T53" fmla="*/ 66514 h 534"/>
              <a:gd name="T54" fmla="*/ 5723878 w 4726"/>
              <a:gd name="T55" fmla="*/ 44343 h 5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26" h="534">
                <a:moveTo>
                  <a:pt x="3" y="444"/>
                </a:moveTo>
                <a:cubicBezTo>
                  <a:pt x="73" y="398"/>
                  <a:pt x="0" y="441"/>
                  <a:pt x="126" y="399"/>
                </a:cubicBezTo>
                <a:cubicBezTo>
                  <a:pt x="148" y="392"/>
                  <a:pt x="192" y="377"/>
                  <a:pt x="192" y="377"/>
                </a:cubicBezTo>
                <a:cubicBezTo>
                  <a:pt x="277" y="381"/>
                  <a:pt x="363" y="382"/>
                  <a:pt x="448" y="388"/>
                </a:cubicBezTo>
                <a:cubicBezTo>
                  <a:pt x="503" y="392"/>
                  <a:pt x="542" y="427"/>
                  <a:pt x="592" y="444"/>
                </a:cubicBezTo>
                <a:cubicBezTo>
                  <a:pt x="627" y="477"/>
                  <a:pt x="679" y="489"/>
                  <a:pt x="726" y="499"/>
                </a:cubicBezTo>
                <a:cubicBezTo>
                  <a:pt x="770" y="508"/>
                  <a:pt x="859" y="522"/>
                  <a:pt x="859" y="522"/>
                </a:cubicBezTo>
                <a:cubicBezTo>
                  <a:pt x="1023" y="517"/>
                  <a:pt x="1173" y="534"/>
                  <a:pt x="1326" y="488"/>
                </a:cubicBezTo>
                <a:cubicBezTo>
                  <a:pt x="1398" y="466"/>
                  <a:pt x="1468" y="441"/>
                  <a:pt x="1537" y="411"/>
                </a:cubicBezTo>
                <a:cubicBezTo>
                  <a:pt x="1697" y="341"/>
                  <a:pt x="1501" y="427"/>
                  <a:pt x="1604" y="366"/>
                </a:cubicBezTo>
                <a:cubicBezTo>
                  <a:pt x="1628" y="352"/>
                  <a:pt x="1657" y="347"/>
                  <a:pt x="1681" y="333"/>
                </a:cubicBezTo>
                <a:cubicBezTo>
                  <a:pt x="1713" y="315"/>
                  <a:pt x="1747" y="291"/>
                  <a:pt x="1781" y="277"/>
                </a:cubicBezTo>
                <a:cubicBezTo>
                  <a:pt x="1862" y="243"/>
                  <a:pt x="1962" y="233"/>
                  <a:pt x="2048" y="222"/>
                </a:cubicBezTo>
                <a:cubicBezTo>
                  <a:pt x="2174" y="226"/>
                  <a:pt x="2300" y="226"/>
                  <a:pt x="2426" y="233"/>
                </a:cubicBezTo>
                <a:cubicBezTo>
                  <a:pt x="2452" y="234"/>
                  <a:pt x="2520" y="263"/>
                  <a:pt x="2537" y="266"/>
                </a:cubicBezTo>
                <a:cubicBezTo>
                  <a:pt x="2623" y="280"/>
                  <a:pt x="2706" y="299"/>
                  <a:pt x="2793" y="311"/>
                </a:cubicBezTo>
                <a:cubicBezTo>
                  <a:pt x="2923" y="306"/>
                  <a:pt x="3060" y="333"/>
                  <a:pt x="3182" y="288"/>
                </a:cubicBezTo>
                <a:cubicBezTo>
                  <a:pt x="3222" y="273"/>
                  <a:pt x="3252" y="236"/>
                  <a:pt x="3293" y="222"/>
                </a:cubicBezTo>
                <a:cubicBezTo>
                  <a:pt x="3315" y="215"/>
                  <a:pt x="3359" y="200"/>
                  <a:pt x="3359" y="200"/>
                </a:cubicBezTo>
                <a:cubicBezTo>
                  <a:pt x="3399" y="173"/>
                  <a:pt x="3447" y="148"/>
                  <a:pt x="3493" y="133"/>
                </a:cubicBezTo>
                <a:cubicBezTo>
                  <a:pt x="3588" y="70"/>
                  <a:pt x="3439" y="165"/>
                  <a:pt x="3593" y="88"/>
                </a:cubicBezTo>
                <a:cubicBezTo>
                  <a:pt x="3619" y="75"/>
                  <a:pt x="3643" y="56"/>
                  <a:pt x="3670" y="44"/>
                </a:cubicBezTo>
                <a:cubicBezTo>
                  <a:pt x="3727" y="20"/>
                  <a:pt x="3799" y="10"/>
                  <a:pt x="3859" y="0"/>
                </a:cubicBezTo>
                <a:cubicBezTo>
                  <a:pt x="3952" y="4"/>
                  <a:pt x="4044" y="4"/>
                  <a:pt x="4137" y="11"/>
                </a:cubicBezTo>
                <a:cubicBezTo>
                  <a:pt x="4175" y="14"/>
                  <a:pt x="4170" y="29"/>
                  <a:pt x="4204" y="44"/>
                </a:cubicBezTo>
                <a:cubicBezTo>
                  <a:pt x="4238" y="59"/>
                  <a:pt x="4279" y="68"/>
                  <a:pt x="4315" y="77"/>
                </a:cubicBezTo>
                <a:cubicBezTo>
                  <a:pt x="4726" y="59"/>
                  <a:pt x="4525" y="148"/>
                  <a:pt x="4582" y="33"/>
                </a:cubicBezTo>
                <a:cubicBezTo>
                  <a:pt x="4584" y="28"/>
                  <a:pt x="4589" y="26"/>
                  <a:pt x="4593" y="22"/>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4" name="Line 21">
            <a:extLst>
              <a:ext uri="{FF2B5EF4-FFF2-40B4-BE49-F238E27FC236}">
                <a16:creationId xmlns:a16="http://schemas.microsoft.com/office/drawing/2014/main" id="{3F536C40-44F8-4013-A819-7A62472E1DEE}"/>
              </a:ext>
            </a:extLst>
          </p:cNvPr>
          <p:cNvSpPr>
            <a:spLocks noChangeShapeType="1"/>
          </p:cNvSpPr>
          <p:nvPr/>
        </p:nvSpPr>
        <p:spPr bwMode="auto">
          <a:xfrm flipH="1" flipV="1">
            <a:off x="6197203" y="1974950"/>
            <a:ext cx="2184797" cy="5953"/>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5" name="Line 24">
            <a:extLst>
              <a:ext uri="{FF2B5EF4-FFF2-40B4-BE49-F238E27FC236}">
                <a16:creationId xmlns:a16="http://schemas.microsoft.com/office/drawing/2014/main" id="{A93DBD24-5DA8-498E-8459-07A8405080D3}"/>
              </a:ext>
            </a:extLst>
          </p:cNvPr>
          <p:cNvSpPr>
            <a:spLocks noChangeShapeType="1"/>
          </p:cNvSpPr>
          <p:nvPr/>
        </p:nvSpPr>
        <p:spPr bwMode="auto">
          <a:xfrm>
            <a:off x="3095625" y="5143500"/>
            <a:ext cx="6143625"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6" name="Line 25">
            <a:extLst>
              <a:ext uri="{FF2B5EF4-FFF2-40B4-BE49-F238E27FC236}">
                <a16:creationId xmlns:a16="http://schemas.microsoft.com/office/drawing/2014/main" id="{A98864B0-3FAA-470C-B65D-085682016427}"/>
              </a:ext>
            </a:extLst>
          </p:cNvPr>
          <p:cNvSpPr>
            <a:spLocks noChangeShapeType="1"/>
          </p:cNvSpPr>
          <p:nvPr/>
        </p:nvSpPr>
        <p:spPr bwMode="auto">
          <a:xfrm>
            <a:off x="3952875" y="3891856"/>
            <a:ext cx="910828" cy="1442144"/>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7" name="Line 26">
            <a:extLst>
              <a:ext uri="{FF2B5EF4-FFF2-40B4-BE49-F238E27FC236}">
                <a16:creationId xmlns:a16="http://schemas.microsoft.com/office/drawing/2014/main" id="{FE5526F2-ECF9-4D05-9672-DFA3AF441C36}"/>
              </a:ext>
            </a:extLst>
          </p:cNvPr>
          <p:cNvSpPr>
            <a:spLocks noChangeShapeType="1"/>
          </p:cNvSpPr>
          <p:nvPr/>
        </p:nvSpPr>
        <p:spPr bwMode="auto">
          <a:xfrm flipV="1">
            <a:off x="5810250" y="4115098"/>
            <a:ext cx="0" cy="10284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8" name="Line 27">
            <a:extLst>
              <a:ext uri="{FF2B5EF4-FFF2-40B4-BE49-F238E27FC236}">
                <a16:creationId xmlns:a16="http://schemas.microsoft.com/office/drawing/2014/main" id="{9AC36EF9-DA52-4E6A-B697-AB2F10C39D76}"/>
              </a:ext>
            </a:extLst>
          </p:cNvPr>
          <p:cNvSpPr>
            <a:spLocks noChangeShapeType="1"/>
          </p:cNvSpPr>
          <p:nvPr/>
        </p:nvSpPr>
        <p:spPr bwMode="auto">
          <a:xfrm flipV="1">
            <a:off x="7167563" y="4115098"/>
            <a:ext cx="0" cy="1218902"/>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49" name="Line 28">
            <a:extLst>
              <a:ext uri="{FF2B5EF4-FFF2-40B4-BE49-F238E27FC236}">
                <a16:creationId xmlns:a16="http://schemas.microsoft.com/office/drawing/2014/main" id="{BDEFD7CA-F02B-46A2-B347-5C9EE8F97303}"/>
              </a:ext>
            </a:extLst>
          </p:cNvPr>
          <p:cNvSpPr>
            <a:spLocks noChangeShapeType="1"/>
          </p:cNvSpPr>
          <p:nvPr/>
        </p:nvSpPr>
        <p:spPr bwMode="auto">
          <a:xfrm>
            <a:off x="4881562" y="5334000"/>
            <a:ext cx="4357688" cy="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0" name="Text Box 29">
            <a:extLst>
              <a:ext uri="{FF2B5EF4-FFF2-40B4-BE49-F238E27FC236}">
                <a16:creationId xmlns:a16="http://schemas.microsoft.com/office/drawing/2014/main" id="{6304EAE2-E4EB-4840-9801-5A1FB210D25B}"/>
              </a:ext>
            </a:extLst>
          </p:cNvPr>
          <p:cNvSpPr txBox="1">
            <a:spLocks noChangeArrowheads="1"/>
          </p:cNvSpPr>
          <p:nvPr/>
        </p:nvSpPr>
        <p:spPr bwMode="auto">
          <a:xfrm>
            <a:off x="9167813" y="5086945"/>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.65 G</a:t>
            </a:r>
            <a:endParaRPr lang="en-US" altLang="cs-CZ" sz="2250" dirty="0">
              <a:latin typeface="Calibri Light" panose="020F0302020204030204" pitchFamily="34" charset="0"/>
            </a:endParaRPr>
          </a:p>
        </p:txBody>
      </p:sp>
      <p:sp>
        <p:nvSpPr>
          <p:cNvPr id="18451" name="Text Box 30">
            <a:extLst>
              <a:ext uri="{FF2B5EF4-FFF2-40B4-BE49-F238E27FC236}">
                <a16:creationId xmlns:a16="http://schemas.microsoft.com/office/drawing/2014/main" id="{91649833-9BFC-4DCE-9ECF-A9A96D22CDC1}"/>
              </a:ext>
            </a:extLst>
          </p:cNvPr>
          <p:cNvSpPr txBox="1">
            <a:spLocks noChangeArrowheads="1"/>
          </p:cNvSpPr>
          <p:nvPr/>
        </p:nvSpPr>
        <p:spPr bwMode="auto">
          <a:xfrm>
            <a:off x="9167813" y="4857750"/>
            <a:ext cx="772633" cy="432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b="1" dirty="0">
                <a:solidFill>
                  <a:srgbClr val="FFFF66"/>
                </a:solidFill>
                <a:latin typeface="Calibri Light" panose="020F0302020204030204" pitchFamily="34" charset="0"/>
              </a:rPr>
              <a:t>.20 G</a:t>
            </a:r>
            <a:endParaRPr lang="en-US" altLang="cs-CZ" sz="2250" dirty="0">
              <a:latin typeface="Calibri Light" panose="020F0302020204030204" pitchFamily="34" charset="0"/>
            </a:endParaRPr>
          </a:p>
        </p:txBody>
      </p:sp>
      <p:sp>
        <p:nvSpPr>
          <p:cNvPr id="18452" name="Text Box 32">
            <a:extLst>
              <a:ext uri="{FF2B5EF4-FFF2-40B4-BE49-F238E27FC236}">
                <a16:creationId xmlns:a16="http://schemas.microsoft.com/office/drawing/2014/main" id="{7988B350-4567-4B0C-A25F-E7348EF5BCA8}"/>
              </a:ext>
            </a:extLst>
          </p:cNvPr>
          <p:cNvSpPr txBox="1">
            <a:spLocks noChangeArrowheads="1"/>
          </p:cNvSpPr>
          <p:nvPr/>
        </p:nvSpPr>
        <p:spPr bwMode="auto">
          <a:xfrm>
            <a:off x="4956633" y="3734099"/>
            <a:ext cx="1271168"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.20 G CHOL</a:t>
            </a:r>
          </a:p>
        </p:txBody>
      </p:sp>
      <p:sp>
        <p:nvSpPr>
          <p:cNvPr id="18453" name="Text Box 34">
            <a:extLst>
              <a:ext uri="{FF2B5EF4-FFF2-40B4-BE49-F238E27FC236}">
                <a16:creationId xmlns:a16="http://schemas.microsoft.com/office/drawing/2014/main" id="{CA76304A-53AD-49CF-9F04-22E4F3B3B01F}"/>
              </a:ext>
            </a:extLst>
          </p:cNvPr>
          <p:cNvSpPr txBox="1">
            <a:spLocks noChangeArrowheads="1"/>
          </p:cNvSpPr>
          <p:nvPr/>
        </p:nvSpPr>
        <p:spPr bwMode="auto">
          <a:xfrm>
            <a:off x="6701005" y="3734099"/>
            <a:ext cx="1392996" cy="375096"/>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rgbClr val="FFFF00"/>
                </a:solidFill>
                <a:latin typeface="Calibri Light" panose="020F0302020204030204" pitchFamily="34" charset="0"/>
              </a:rPr>
              <a:t>0.65 G CHOL</a:t>
            </a:r>
          </a:p>
        </p:txBody>
      </p:sp>
      <p:sp>
        <p:nvSpPr>
          <p:cNvPr id="18454" name="Line 35">
            <a:extLst>
              <a:ext uri="{FF2B5EF4-FFF2-40B4-BE49-F238E27FC236}">
                <a16:creationId xmlns:a16="http://schemas.microsoft.com/office/drawing/2014/main" id="{FCADA413-C247-4570-BE67-2A2C577A2104}"/>
              </a:ext>
            </a:extLst>
          </p:cNvPr>
          <p:cNvSpPr>
            <a:spLocks noChangeShapeType="1"/>
          </p:cNvSpPr>
          <p:nvPr/>
        </p:nvSpPr>
        <p:spPr bwMode="auto">
          <a:xfrm>
            <a:off x="3095625" y="991195"/>
            <a:ext cx="3357563" cy="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5" name="Line 36">
            <a:extLst>
              <a:ext uri="{FF2B5EF4-FFF2-40B4-BE49-F238E27FC236}">
                <a16:creationId xmlns:a16="http://schemas.microsoft.com/office/drawing/2014/main" id="{ACB16C8B-71AE-440A-A09A-F36887E624DB}"/>
              </a:ext>
            </a:extLst>
          </p:cNvPr>
          <p:cNvSpPr>
            <a:spLocks noChangeShapeType="1"/>
          </p:cNvSpPr>
          <p:nvPr/>
        </p:nvSpPr>
        <p:spPr bwMode="auto">
          <a:xfrm>
            <a:off x="6453187"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6" name="Line 37">
            <a:extLst>
              <a:ext uri="{FF2B5EF4-FFF2-40B4-BE49-F238E27FC236}">
                <a16:creationId xmlns:a16="http://schemas.microsoft.com/office/drawing/2014/main" id="{63E0975A-2856-4817-98CA-8A092792C4CE}"/>
              </a:ext>
            </a:extLst>
          </p:cNvPr>
          <p:cNvSpPr>
            <a:spLocks noChangeShapeType="1"/>
          </p:cNvSpPr>
          <p:nvPr/>
        </p:nvSpPr>
        <p:spPr bwMode="auto">
          <a:xfrm flipH="1">
            <a:off x="5810250" y="3123903"/>
            <a:ext cx="642938" cy="6101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7" name="Line 38">
            <a:extLst>
              <a:ext uri="{FF2B5EF4-FFF2-40B4-BE49-F238E27FC236}">
                <a16:creationId xmlns:a16="http://schemas.microsoft.com/office/drawing/2014/main" id="{4679E3CE-EA5D-44F6-8FC0-B5FF05D14784}"/>
              </a:ext>
            </a:extLst>
          </p:cNvPr>
          <p:cNvSpPr>
            <a:spLocks noChangeShapeType="1"/>
          </p:cNvSpPr>
          <p:nvPr/>
        </p:nvSpPr>
        <p:spPr bwMode="auto">
          <a:xfrm flipV="1">
            <a:off x="6453188" y="2742903"/>
            <a:ext cx="0" cy="381000"/>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8" name="Line 39">
            <a:extLst>
              <a:ext uri="{FF2B5EF4-FFF2-40B4-BE49-F238E27FC236}">
                <a16:creationId xmlns:a16="http://schemas.microsoft.com/office/drawing/2014/main" id="{B2C24B7E-8DA6-4F8C-AACF-502AC8DAA394}"/>
              </a:ext>
            </a:extLst>
          </p:cNvPr>
          <p:cNvSpPr>
            <a:spLocks noChangeShapeType="1"/>
          </p:cNvSpPr>
          <p:nvPr/>
        </p:nvSpPr>
        <p:spPr bwMode="auto">
          <a:xfrm flipV="1">
            <a:off x="6453188" y="991196"/>
            <a:ext cx="0" cy="1675805"/>
          </a:xfrm>
          <a:prstGeom prst="line">
            <a:avLst/>
          </a:prstGeom>
          <a:noFill/>
          <a:ln w="5715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59" name="Line 40">
            <a:extLst>
              <a:ext uri="{FF2B5EF4-FFF2-40B4-BE49-F238E27FC236}">
                <a16:creationId xmlns:a16="http://schemas.microsoft.com/office/drawing/2014/main" id="{09606F3D-C2AD-4B76-8A5E-52E29893F683}"/>
              </a:ext>
            </a:extLst>
          </p:cNvPr>
          <p:cNvSpPr>
            <a:spLocks noChangeShapeType="1"/>
          </p:cNvSpPr>
          <p:nvPr/>
        </p:nvSpPr>
        <p:spPr bwMode="auto">
          <a:xfrm>
            <a:off x="3095625" y="991195"/>
            <a:ext cx="0" cy="47625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60" name="Text Box 41">
            <a:extLst>
              <a:ext uri="{FF2B5EF4-FFF2-40B4-BE49-F238E27FC236}">
                <a16:creationId xmlns:a16="http://schemas.microsoft.com/office/drawing/2014/main" id="{1D8F111B-76B2-4B53-A187-AAC7F1924550}"/>
              </a:ext>
            </a:extLst>
          </p:cNvPr>
          <p:cNvSpPr txBox="1">
            <a:spLocks noChangeArrowheads="1"/>
          </p:cNvSpPr>
          <p:nvPr/>
        </p:nvSpPr>
        <p:spPr bwMode="auto">
          <a:xfrm>
            <a:off x="1952625" y="1437680"/>
            <a:ext cx="2143125"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0.85 G</a:t>
            </a:r>
          </a:p>
          <a:p>
            <a:pPr algn="ctr" eaLnBrk="1" hangingPunct="1"/>
            <a:r>
              <a:rPr lang="en-US" altLang="cs-CZ" sz="2250" dirty="0">
                <a:solidFill>
                  <a:srgbClr val="FFFF00"/>
                </a:solidFill>
                <a:latin typeface="Calibri Light" panose="020F0302020204030204" pitchFamily="34" charset="0"/>
              </a:rPr>
              <a:t>ABS CHOL</a:t>
            </a:r>
            <a:endParaRPr lang="en-US" altLang="cs-CZ" sz="1875" dirty="0">
              <a:solidFill>
                <a:srgbClr val="FFFF00"/>
              </a:solidFill>
              <a:latin typeface="Calibri Light" panose="020F0302020204030204" pitchFamily="34" charset="0"/>
            </a:endParaRPr>
          </a:p>
        </p:txBody>
      </p:sp>
      <p:sp>
        <p:nvSpPr>
          <p:cNvPr id="18461" name="Rectangle 42">
            <a:extLst>
              <a:ext uri="{FF2B5EF4-FFF2-40B4-BE49-F238E27FC236}">
                <a16:creationId xmlns:a16="http://schemas.microsoft.com/office/drawing/2014/main" id="{934422BF-D740-4587-840D-B54B8D8668E1}"/>
              </a:ext>
            </a:extLst>
          </p:cNvPr>
          <p:cNvSpPr>
            <a:spLocks noChangeArrowheads="1"/>
          </p:cNvSpPr>
          <p:nvPr/>
        </p:nvSpPr>
        <p:spPr bwMode="auto">
          <a:xfrm>
            <a:off x="4030265" y="1555255"/>
            <a:ext cx="119063" cy="578941"/>
          </a:xfrm>
          <a:prstGeom prst="rect">
            <a:avLst/>
          </a:prstGeom>
          <a:solidFill>
            <a:schemeClr val="bg2">
              <a:alpha val="50195"/>
            </a:schemeClr>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8462" name="Line 44">
            <a:extLst>
              <a:ext uri="{FF2B5EF4-FFF2-40B4-BE49-F238E27FC236}">
                <a16:creationId xmlns:a16="http://schemas.microsoft.com/office/drawing/2014/main" id="{0793A1E7-5CA7-4130-A404-DE7E9A2B1DA1}"/>
              </a:ext>
            </a:extLst>
          </p:cNvPr>
          <p:cNvSpPr>
            <a:spLocks noChangeShapeType="1"/>
          </p:cNvSpPr>
          <p:nvPr/>
        </p:nvSpPr>
        <p:spPr bwMode="auto">
          <a:xfrm flipH="1">
            <a:off x="3613547" y="2286000"/>
            <a:ext cx="910828" cy="762000"/>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63" name="Line 45">
            <a:extLst>
              <a:ext uri="{FF2B5EF4-FFF2-40B4-BE49-F238E27FC236}">
                <a16:creationId xmlns:a16="http://schemas.microsoft.com/office/drawing/2014/main" id="{76D3AB98-1A08-4BEA-8717-BD6D7BEA41BA}"/>
              </a:ext>
            </a:extLst>
          </p:cNvPr>
          <p:cNvSpPr>
            <a:spLocks noChangeShapeType="1"/>
          </p:cNvSpPr>
          <p:nvPr/>
        </p:nvSpPr>
        <p:spPr bwMode="auto">
          <a:xfrm>
            <a:off x="3095625" y="2266653"/>
            <a:ext cx="517922" cy="800695"/>
          </a:xfrm>
          <a:prstGeom prst="line">
            <a:avLst/>
          </a:prstGeom>
          <a:noFill/>
          <a:ln w="57150">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2250"/>
          </a:p>
        </p:txBody>
      </p:sp>
      <p:sp>
        <p:nvSpPr>
          <p:cNvPr id="18464" name="Text Box 46">
            <a:extLst>
              <a:ext uri="{FF2B5EF4-FFF2-40B4-BE49-F238E27FC236}">
                <a16:creationId xmlns:a16="http://schemas.microsoft.com/office/drawing/2014/main" id="{CB678EE8-E774-420D-8A65-0D85F1FE16FB}"/>
              </a:ext>
            </a:extLst>
          </p:cNvPr>
          <p:cNvSpPr txBox="1">
            <a:spLocks noChangeArrowheads="1"/>
          </p:cNvSpPr>
          <p:nvPr/>
        </p:nvSpPr>
        <p:spPr bwMode="auto">
          <a:xfrm>
            <a:off x="6152555" y="4232672"/>
            <a:ext cx="668439" cy="432804"/>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chemeClr val="tx2"/>
                </a:solidFill>
                <a:latin typeface="Calibri Light" panose="020F0302020204030204" pitchFamily="34" charset="0"/>
              </a:rPr>
              <a:t>50%</a:t>
            </a:r>
          </a:p>
        </p:txBody>
      </p:sp>
      <p:sp>
        <p:nvSpPr>
          <p:cNvPr id="18465" name="Text Box 49">
            <a:extLst>
              <a:ext uri="{FF2B5EF4-FFF2-40B4-BE49-F238E27FC236}">
                <a16:creationId xmlns:a16="http://schemas.microsoft.com/office/drawing/2014/main" id="{73112C5E-1336-4024-B454-6344059E9155}"/>
              </a:ext>
            </a:extLst>
          </p:cNvPr>
          <p:cNvSpPr txBox="1">
            <a:spLocks noChangeArrowheads="1"/>
          </p:cNvSpPr>
          <p:nvPr/>
        </p:nvSpPr>
        <p:spPr bwMode="auto">
          <a:xfrm>
            <a:off x="1956258" y="4953000"/>
            <a:ext cx="1271168" cy="375096"/>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1875" dirty="0">
                <a:solidFill>
                  <a:schemeClr val="tx2"/>
                </a:solidFill>
                <a:latin typeface="Calibri Light" panose="020F0302020204030204" pitchFamily="34" charset="0"/>
              </a:rPr>
              <a:t>0.4 G CHOL</a:t>
            </a:r>
          </a:p>
        </p:txBody>
      </p:sp>
      <p:sp>
        <p:nvSpPr>
          <p:cNvPr id="18466" name="Text Box 50">
            <a:extLst>
              <a:ext uri="{FF2B5EF4-FFF2-40B4-BE49-F238E27FC236}">
                <a16:creationId xmlns:a16="http://schemas.microsoft.com/office/drawing/2014/main" id="{49BC2FF6-F63A-4E6E-A9E9-8E5D78A77A8C}"/>
              </a:ext>
            </a:extLst>
          </p:cNvPr>
          <p:cNvSpPr txBox="1">
            <a:spLocks noChangeArrowheads="1"/>
          </p:cNvSpPr>
          <p:nvPr/>
        </p:nvSpPr>
        <p:spPr bwMode="auto">
          <a:xfrm>
            <a:off x="4097239" y="1437680"/>
            <a:ext cx="2058293" cy="779052"/>
          </a:xfrm>
          <a:prstGeom prst="rect">
            <a:avLst/>
          </a:prstGeom>
          <a:solidFill>
            <a:schemeClr val="bg2"/>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chemeClr val="tx2"/>
                </a:solidFill>
                <a:latin typeface="Calibri Light" panose="020F0302020204030204" pitchFamily="34" charset="0"/>
              </a:rPr>
              <a:t>0.8 G</a:t>
            </a:r>
          </a:p>
          <a:p>
            <a:pPr algn="ctr" eaLnBrk="1" hangingPunct="1"/>
            <a:r>
              <a:rPr lang="en-US" altLang="cs-CZ" sz="2250" dirty="0">
                <a:solidFill>
                  <a:schemeClr val="tx2"/>
                </a:solidFill>
                <a:latin typeface="Calibri Light" panose="020F0302020204030204" pitchFamily="34" charset="0"/>
              </a:rPr>
              <a:t>SYN CHOL*</a:t>
            </a:r>
          </a:p>
        </p:txBody>
      </p:sp>
      <p:sp>
        <p:nvSpPr>
          <p:cNvPr id="18467" name="AutoShape 43">
            <a:extLst>
              <a:ext uri="{FF2B5EF4-FFF2-40B4-BE49-F238E27FC236}">
                <a16:creationId xmlns:a16="http://schemas.microsoft.com/office/drawing/2014/main" id="{1ED3372D-5110-4897-A1AB-30BE17FB6CA5}"/>
              </a:ext>
            </a:extLst>
          </p:cNvPr>
          <p:cNvSpPr>
            <a:spLocks noChangeArrowheads="1"/>
          </p:cNvSpPr>
          <p:nvPr/>
        </p:nvSpPr>
        <p:spPr bwMode="auto">
          <a:xfrm>
            <a:off x="3845719" y="1529953"/>
            <a:ext cx="500063" cy="614661"/>
          </a:xfrm>
          <a:prstGeom prst="leftRightArrow">
            <a:avLst>
              <a:gd name="adj1" fmla="val 50000"/>
              <a:gd name="adj2" fmla="val 20000"/>
            </a:avLst>
          </a:prstGeom>
          <a:solidFill>
            <a:schemeClr val="tx1"/>
          </a:solidFill>
          <a:ln w="9525">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cs-CZ" altLang="cs-CZ" sz="2250" dirty="0">
              <a:latin typeface="Calibri Light" panose="020F0302020204030204" pitchFamily="34" charset="0"/>
            </a:endParaRPr>
          </a:p>
        </p:txBody>
      </p:sp>
      <p:sp>
        <p:nvSpPr>
          <p:cNvPr id="18468" name="Text Box 51">
            <a:extLst>
              <a:ext uri="{FF2B5EF4-FFF2-40B4-BE49-F238E27FC236}">
                <a16:creationId xmlns:a16="http://schemas.microsoft.com/office/drawing/2014/main" id="{AA3BFC5E-F9D0-4708-A381-B66727173A01}"/>
              </a:ext>
            </a:extLst>
          </p:cNvPr>
          <p:cNvSpPr txBox="1">
            <a:spLocks noChangeArrowheads="1"/>
          </p:cNvSpPr>
          <p:nvPr/>
        </p:nvSpPr>
        <p:spPr bwMode="auto">
          <a:xfrm>
            <a:off x="4595813" y="6171903"/>
            <a:ext cx="4104186" cy="43280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en-US" altLang="cs-CZ" sz="2250" dirty="0">
                <a:solidFill>
                  <a:schemeClr val="tx2"/>
                </a:solidFill>
                <a:latin typeface="Calibri Light" panose="020F0302020204030204" pitchFamily="34" charset="0"/>
              </a:rPr>
              <a:t>*SYN CHOL = </a:t>
            </a:r>
            <a:r>
              <a:rPr lang="cs-CZ" altLang="cs-CZ" sz="2250" dirty="0">
                <a:solidFill>
                  <a:schemeClr val="tx2"/>
                </a:solidFill>
                <a:latin typeface="Calibri Light" panose="020F0302020204030204" pitchFamily="34" charset="0"/>
              </a:rPr>
              <a:t>syntéza cholesterolu</a:t>
            </a:r>
            <a:endParaRPr lang="en-US" altLang="cs-CZ" sz="2250" dirty="0">
              <a:solidFill>
                <a:schemeClr val="tx2"/>
              </a:solidFill>
              <a:latin typeface="Calibri Light" panose="020F0302020204030204" pitchFamily="34" charset="0"/>
            </a:endParaRPr>
          </a:p>
        </p:txBody>
      </p:sp>
      <p:sp>
        <p:nvSpPr>
          <p:cNvPr id="18469" name="Text Box 53">
            <a:extLst>
              <a:ext uri="{FF2B5EF4-FFF2-40B4-BE49-F238E27FC236}">
                <a16:creationId xmlns:a16="http://schemas.microsoft.com/office/drawing/2014/main" id="{69F7C4AD-6E66-4BAA-A15C-D48783E678B3}"/>
              </a:ext>
            </a:extLst>
          </p:cNvPr>
          <p:cNvSpPr txBox="1">
            <a:spLocks noChangeArrowheads="1"/>
          </p:cNvSpPr>
          <p:nvPr/>
        </p:nvSpPr>
        <p:spPr bwMode="auto">
          <a:xfrm>
            <a:off x="2809875" y="2972098"/>
            <a:ext cx="1071563" cy="779052"/>
          </a:xfrm>
          <a:prstGeom prst="rect">
            <a:avLst/>
          </a:prstGeom>
          <a:solidFill>
            <a:schemeClr val="bg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5718" tIns="42859" rIns="85718" bIns="42859">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lgn="ctr" eaLnBrk="1" hangingPunct="1"/>
            <a:r>
              <a:rPr lang="en-US" altLang="cs-CZ" sz="2250" dirty="0">
                <a:solidFill>
                  <a:srgbClr val="FFFF00"/>
                </a:solidFill>
                <a:latin typeface="Calibri Light" panose="020F0302020204030204" pitchFamily="34" charset="0"/>
              </a:rPr>
              <a:t>1.3 G</a:t>
            </a:r>
          </a:p>
          <a:p>
            <a:pPr algn="ctr" eaLnBrk="1" hangingPunct="1"/>
            <a:r>
              <a:rPr lang="en-US" altLang="cs-CZ" sz="2250" dirty="0">
                <a:solidFill>
                  <a:srgbClr val="FFFF00"/>
                </a:solidFill>
                <a:latin typeface="Calibri Light" panose="020F0302020204030204" pitchFamily="34" charset="0"/>
              </a:rPr>
              <a:t>CHOL</a:t>
            </a:r>
            <a:endParaRPr lang="en-US" altLang="cs-CZ" sz="2250" dirty="0">
              <a:latin typeface="Calibri Light" panose="020F0302020204030204" pitchFamily="34" charset="0"/>
            </a:endParaRPr>
          </a:p>
        </p:txBody>
      </p:sp>
      <p:sp>
        <p:nvSpPr>
          <p:cNvPr id="18470" name="TextovéPole 42">
            <a:extLst>
              <a:ext uri="{FF2B5EF4-FFF2-40B4-BE49-F238E27FC236}">
                <a16:creationId xmlns:a16="http://schemas.microsoft.com/office/drawing/2014/main" id="{BB42452F-2512-4E4C-9CEA-CCEA0CA77917}"/>
              </a:ext>
            </a:extLst>
          </p:cNvPr>
          <p:cNvSpPr txBox="1">
            <a:spLocks noChangeArrowheads="1"/>
          </p:cNvSpPr>
          <p:nvPr/>
        </p:nvSpPr>
        <p:spPr bwMode="auto">
          <a:xfrm>
            <a:off x="1977926" y="6137672"/>
            <a:ext cx="16430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r>
              <a:rPr lang="cs-CZ" altLang="cs-CZ" sz="2250" dirty="0">
                <a:latin typeface="Calibri Light" panose="020F0302020204030204" pitchFamily="34" charset="0"/>
              </a:rPr>
              <a:t>Adaptováno dle </a:t>
            </a:r>
            <a:r>
              <a:rPr lang="cs-CZ" altLang="cs-CZ" sz="2250" dirty="0" err="1">
                <a:latin typeface="Calibri Light" panose="020F0302020204030204" pitchFamily="34" charset="0"/>
              </a:rPr>
              <a:t>Guytona</a:t>
            </a:r>
            <a:endParaRPr lang="cs-CZ" altLang="cs-CZ" sz="2250" dirty="0">
              <a:latin typeface="Calibri Light" panose="020F03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MED-CZ-v6.potx" id="{97EFCD77-9C4E-4C7F-B5A1-8993D087E5E5}" vid="{FF9757C8-6D5C-48A5-8A1A-93F5EE3A3CA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Prezentace-MED-CZ-v6</Template>
  <TotalTime>270</TotalTime>
  <Words>1654</Words>
  <Application>Microsoft Office PowerPoint</Application>
  <PresentationFormat>Širokoúhlá obrazovka</PresentationFormat>
  <Paragraphs>457</Paragraphs>
  <Slides>42</Slides>
  <Notes>20</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42</vt:i4>
      </vt:variant>
    </vt:vector>
  </HeadingPairs>
  <TitlesOfParts>
    <vt:vector size="53" baseType="lpstr">
      <vt:lpstr>Arial</vt:lpstr>
      <vt:lpstr>Calibri</vt:lpstr>
      <vt:lpstr>Calibri Light</vt:lpstr>
      <vt:lpstr>Symbol</vt:lpstr>
      <vt:lpstr>Tahoma</vt:lpstr>
      <vt:lpstr>Times</vt:lpstr>
      <vt:lpstr>Times New Roman</vt:lpstr>
      <vt:lpstr>Univers</vt:lpstr>
      <vt:lpstr>Wingdings</vt:lpstr>
      <vt:lpstr>Prezentace_MU_CZ</vt:lpstr>
      <vt:lpstr>Photo Editor Photo</vt:lpstr>
      <vt:lpstr>Patofyziologické aspekty metabolismu lipidů</vt:lpstr>
      <vt:lpstr>Lipidy</vt:lpstr>
      <vt:lpstr>Lipidy</vt:lpstr>
      <vt:lpstr>Prezentace aplikace PowerPoint</vt:lpstr>
      <vt:lpstr>Struktura</vt:lpstr>
      <vt:lpstr>Prezentace aplikace PowerPoint</vt:lpstr>
      <vt:lpstr>Prezentace aplikace PowerPoint</vt:lpstr>
      <vt:lpstr>Normální metabolismus cholesterolu</vt:lpstr>
      <vt:lpstr>Normální metabolismus cholesterolu</vt:lpstr>
      <vt:lpstr>Prezentace aplikace PowerPoint</vt:lpstr>
      <vt:lpstr>Prezentace aplikace PowerPoint</vt:lpstr>
      <vt:lpstr>Struktura rostlinných sterolů</vt:lpstr>
      <vt:lpstr>Prezentace aplikace PowerPoint</vt:lpstr>
      <vt:lpstr>Prezentace aplikace PowerPoint</vt:lpstr>
      <vt:lpstr>Syntéza žlučových kyselin</vt:lpstr>
      <vt:lpstr>Normální metabolismus cholesterolu</vt:lpstr>
      <vt:lpstr>Normální metabolismus cholesterolu</vt:lpstr>
      <vt:lpstr>Prezentace aplikace PowerPoint</vt:lpstr>
      <vt:lpstr>Prezentace aplikace PowerPoint</vt:lpstr>
      <vt:lpstr>Syntéza cholesterolesterů</vt:lpstr>
      <vt:lpstr>Lipoproteiny</vt:lpstr>
      <vt:lpstr>Orgánové souvislosti</vt:lpstr>
      <vt:lpstr>Apolipoproteiny</vt:lpstr>
      <vt:lpstr>Prezentace aplikace PowerPoint</vt:lpstr>
      <vt:lpstr>Prezentace aplikace PowerPoint</vt:lpstr>
      <vt:lpstr>Dys/hyperlipoproteinémie</vt:lpstr>
      <vt:lpstr>Primární vs. sekundární hyperlipoproteinémie</vt:lpstr>
      <vt:lpstr>Prezentace aplikace PowerPoint</vt:lpstr>
      <vt:lpstr>Prezentace aplikace PowerPoint</vt:lpstr>
      <vt:lpstr>AHA - ateroskleróza</vt:lpstr>
      <vt:lpstr>Hypotézy vzniku aterosklerózy</vt:lpstr>
      <vt:lpstr>Patogeneze</vt:lpstr>
      <vt:lpstr>Receptorově zprostředkovaný transport cholesterolu do buněk popsali v letech 1973-1975 vědci  M.Brown a J.Goldstein</vt:lpstr>
      <vt:lpstr>modifikované LDLP</vt:lpstr>
      <vt:lpstr>Etiologie</vt:lpstr>
      <vt:lpstr>Prezentace aplikace PowerPoint</vt:lpstr>
      <vt:lpstr>Rozvoj aterosklerózy</vt:lpstr>
      <vt:lpstr>Inaktivace NO oxidačním stresem</vt:lpstr>
      <vt:lpstr>Iniciátory zánětu v ateroskleróze</vt:lpstr>
      <vt:lpstr>Proces aterogeneze</vt:lpstr>
      <vt:lpstr>Prezentace aplikace PowerPoint</vt:lpstr>
      <vt:lpstr>Prezentace aplikace PowerPoint</vt:lpstr>
    </vt:vector>
  </TitlesOfParts>
  <Company>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Ukázka prezentace LF MU  v jednotném vizuálním stylu MU</dc:title>
  <dc:creator>Martin Komenda</dc:creator>
  <cp:lastModifiedBy>Julie Dobrovolná</cp:lastModifiedBy>
  <cp:revision>41</cp:revision>
  <cp:lastPrinted>1601-01-01T00:00:00Z</cp:lastPrinted>
  <dcterms:created xsi:type="dcterms:W3CDTF">2018-10-05T10:13:37Z</dcterms:created>
  <dcterms:modified xsi:type="dcterms:W3CDTF">2024-04-25T13:32:29Z</dcterms:modified>
</cp:coreProperties>
</file>