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9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1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  <p:sldMasterId id="2147483788" r:id="rId2"/>
    <p:sldMasterId id="2147483800" r:id="rId3"/>
    <p:sldMasterId id="2147483814" r:id="rId4"/>
    <p:sldMasterId id="2147483828" r:id="rId5"/>
    <p:sldMasterId id="2147483842" r:id="rId6"/>
    <p:sldMasterId id="2147483855" r:id="rId7"/>
    <p:sldMasterId id="2147483868" r:id="rId8"/>
    <p:sldMasterId id="2147483882" r:id="rId9"/>
    <p:sldMasterId id="2147483894" r:id="rId10"/>
    <p:sldMasterId id="2147483906" r:id="rId11"/>
    <p:sldMasterId id="2147483920" r:id="rId12"/>
  </p:sldMasterIdLst>
  <p:notesMasterIdLst>
    <p:notesMasterId r:id="rId72"/>
  </p:notesMasterIdLst>
  <p:handoutMasterIdLst>
    <p:handoutMasterId r:id="rId73"/>
  </p:handoutMasterIdLst>
  <p:sldIdLst>
    <p:sldId id="256" r:id="rId13"/>
    <p:sldId id="416" r:id="rId14"/>
    <p:sldId id="417" r:id="rId15"/>
    <p:sldId id="260" r:id="rId16"/>
    <p:sldId id="262" r:id="rId17"/>
    <p:sldId id="1063" r:id="rId18"/>
    <p:sldId id="604" r:id="rId19"/>
    <p:sldId id="603" r:id="rId20"/>
    <p:sldId id="561" r:id="rId21"/>
    <p:sldId id="562" r:id="rId22"/>
    <p:sldId id="563" r:id="rId23"/>
    <p:sldId id="564" r:id="rId24"/>
    <p:sldId id="577" r:id="rId25"/>
    <p:sldId id="1055" r:id="rId26"/>
    <p:sldId id="1057" r:id="rId27"/>
    <p:sldId id="1058" r:id="rId28"/>
    <p:sldId id="582" r:id="rId29"/>
    <p:sldId id="578" r:id="rId30"/>
    <p:sldId id="583" r:id="rId31"/>
    <p:sldId id="508" r:id="rId32"/>
    <p:sldId id="509" r:id="rId33"/>
    <p:sldId id="512" r:id="rId34"/>
    <p:sldId id="1064" r:id="rId35"/>
    <p:sldId id="514" r:id="rId36"/>
    <p:sldId id="515" r:id="rId37"/>
    <p:sldId id="605" r:id="rId38"/>
    <p:sldId id="606" r:id="rId39"/>
    <p:sldId id="607" r:id="rId40"/>
    <p:sldId id="1065" r:id="rId41"/>
    <p:sldId id="1066" r:id="rId42"/>
    <p:sldId id="1060" r:id="rId43"/>
    <p:sldId id="608" r:id="rId44"/>
    <p:sldId id="520" r:id="rId45"/>
    <p:sldId id="521" r:id="rId46"/>
    <p:sldId id="522" r:id="rId47"/>
    <p:sldId id="523" r:id="rId48"/>
    <p:sldId id="525" r:id="rId49"/>
    <p:sldId id="611" r:id="rId50"/>
    <p:sldId id="613" r:id="rId51"/>
    <p:sldId id="615" r:id="rId52"/>
    <p:sldId id="1067" r:id="rId53"/>
    <p:sldId id="616" r:id="rId54"/>
    <p:sldId id="617" r:id="rId55"/>
    <p:sldId id="1068" r:id="rId56"/>
    <p:sldId id="537" r:id="rId57"/>
    <p:sldId id="538" r:id="rId58"/>
    <p:sldId id="1069" r:id="rId59"/>
    <p:sldId id="539" r:id="rId60"/>
    <p:sldId id="540" r:id="rId61"/>
    <p:sldId id="541" r:id="rId62"/>
    <p:sldId id="543" r:id="rId63"/>
    <p:sldId id="380" r:id="rId64"/>
    <p:sldId id="545" r:id="rId65"/>
    <p:sldId id="547" r:id="rId66"/>
    <p:sldId id="549" r:id="rId67"/>
    <p:sldId id="553" r:id="rId68"/>
    <p:sldId id="790" r:id="rId69"/>
    <p:sldId id="388" r:id="rId70"/>
    <p:sldId id="1070" r:id="rId71"/>
  </p:sldIdLst>
  <p:sldSz cx="12192000" cy="6858000"/>
  <p:notesSz cx="6797675" cy="9926638"/>
  <p:custDataLst>
    <p:tags r:id="rId74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AB2CD8D1-DC95-468A-84F3-193DB7AFF95B}">
          <p14:sldIdLst>
            <p14:sldId id="256"/>
            <p14:sldId id="416"/>
            <p14:sldId id="417"/>
            <p14:sldId id="260"/>
            <p14:sldId id="262"/>
            <p14:sldId id="1063"/>
            <p14:sldId id="604"/>
            <p14:sldId id="603"/>
            <p14:sldId id="561"/>
            <p14:sldId id="562"/>
            <p14:sldId id="563"/>
            <p14:sldId id="564"/>
            <p14:sldId id="577"/>
            <p14:sldId id="1055"/>
            <p14:sldId id="1057"/>
            <p14:sldId id="1058"/>
            <p14:sldId id="582"/>
            <p14:sldId id="578"/>
            <p14:sldId id="583"/>
            <p14:sldId id="508"/>
            <p14:sldId id="509"/>
            <p14:sldId id="512"/>
            <p14:sldId id="1064"/>
            <p14:sldId id="514"/>
            <p14:sldId id="515"/>
            <p14:sldId id="605"/>
            <p14:sldId id="606"/>
            <p14:sldId id="607"/>
            <p14:sldId id="1065"/>
            <p14:sldId id="1066"/>
            <p14:sldId id="1060"/>
            <p14:sldId id="608"/>
            <p14:sldId id="520"/>
            <p14:sldId id="521"/>
            <p14:sldId id="522"/>
            <p14:sldId id="523"/>
            <p14:sldId id="525"/>
            <p14:sldId id="611"/>
            <p14:sldId id="613"/>
            <p14:sldId id="615"/>
            <p14:sldId id="1067"/>
            <p14:sldId id="616"/>
            <p14:sldId id="617"/>
            <p14:sldId id="1068"/>
            <p14:sldId id="537"/>
            <p14:sldId id="538"/>
            <p14:sldId id="1069"/>
            <p14:sldId id="539"/>
            <p14:sldId id="540"/>
            <p14:sldId id="541"/>
            <p14:sldId id="543"/>
            <p14:sldId id="380"/>
            <p14:sldId id="545"/>
            <p14:sldId id="547"/>
            <p14:sldId id="549"/>
            <p14:sldId id="553"/>
            <p14:sldId id="790"/>
            <p14:sldId id="388"/>
            <p14:sldId id="107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vlína Kaňová" initials="PK" lastIdx="0" clrIdx="0">
    <p:extLst>
      <p:ext uri="{19B8F6BF-5375-455C-9EA6-DF929625EA0E}">
        <p15:presenceInfo xmlns:p15="http://schemas.microsoft.com/office/powerpoint/2012/main" userId="S-1-5-21-3451901064-902568176-4053310204-882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FFCBC1"/>
    <a:srgbClr val="000099"/>
    <a:srgbClr val="0000CC"/>
    <a:srgbClr val="000066"/>
    <a:srgbClr val="E1F2CE"/>
    <a:srgbClr val="33CCFF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Styl s motivem 2 – zvýraznění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Střední styl 1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6625" autoAdjust="0"/>
    <p:restoredTop sz="95268" autoAdjust="0"/>
  </p:normalViewPr>
  <p:slideViewPr>
    <p:cSldViewPr snapToGrid="0">
      <p:cViewPr varScale="1">
        <p:scale>
          <a:sx n="100" d="100"/>
          <a:sy n="100" d="100"/>
        </p:scale>
        <p:origin x="114" y="672"/>
      </p:cViewPr>
      <p:guideLst/>
    </p:cSldViewPr>
  </p:slideViewPr>
  <p:outlineViewPr>
    <p:cViewPr>
      <p:scale>
        <a:sx n="33" d="100"/>
        <a:sy n="33" d="100"/>
      </p:scale>
      <p:origin x="0" y="-445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8" d="100"/>
          <a:sy n="98" d="100"/>
        </p:scale>
        <p:origin x="351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16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tags" Target="tags/tag1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handoutMaster" Target="handoutMasters/handoutMaster1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Muži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1437779836343987E-2"/>
                  <c:y val="7.7809981897436348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0D6-431A-8D6B-EF312BC9273E}"/>
                </c:ext>
              </c:extLst>
            </c:dLbl>
            <c:dLbl>
              <c:idx val="1"/>
              <c:layout>
                <c:manualLayout>
                  <c:x val="6.5359477124183078E-3"/>
                  <c:y val="7.5216315834188419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0D6-431A-8D6B-EF312BC9273E}"/>
                </c:ext>
              </c:extLst>
            </c:dLbl>
            <c:dLbl>
              <c:idx val="2"/>
              <c:layout>
                <c:manualLayout>
                  <c:x val="8.1699346405228763E-3"/>
                  <c:y val="7.2622649770940489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0D6-431A-8D6B-EF312BC9273E}"/>
                </c:ext>
              </c:extLst>
            </c:dLbl>
            <c:dLbl>
              <c:idx val="3"/>
              <c:layout>
                <c:manualLayout>
                  <c:x val="8.1699346405228763E-3"/>
                  <c:y val="7.7809981897436348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0D6-431A-8D6B-EF312BC9273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List1!$A$2:$A$5</c:f>
              <c:strCache>
                <c:ptCount val="4"/>
                <c:pt idx="0">
                  <c:v>základní</c:v>
                </c:pt>
                <c:pt idx="1">
                  <c:v>SŠ bez M</c:v>
                </c:pt>
                <c:pt idx="2">
                  <c:v>SŠ  s M</c:v>
                </c:pt>
                <c:pt idx="3">
                  <c:v>vysokoškolské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63.8</c:v>
                </c:pt>
                <c:pt idx="1">
                  <c:v>72.7</c:v>
                </c:pt>
                <c:pt idx="2">
                  <c:v>76.2</c:v>
                </c:pt>
                <c:pt idx="3">
                  <c:v>79.599999999999994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0D6-431A-8D6B-EF312BC9273E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Ženy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List1!$A$2:$A$5</c:f>
              <c:strCache>
                <c:ptCount val="4"/>
                <c:pt idx="0">
                  <c:v>základní</c:v>
                </c:pt>
                <c:pt idx="1">
                  <c:v>SŠ bez M</c:v>
                </c:pt>
                <c:pt idx="2">
                  <c:v>SŠ  s M</c:v>
                </c:pt>
                <c:pt idx="3">
                  <c:v>vysokoškolské</c:v>
                </c:pt>
              </c:strCache>
            </c:strRef>
          </c:cat>
          <c:val>
            <c:numRef>
              <c:f>List1!$C$2:$C$5</c:f>
              <c:numCache>
                <c:formatCode>General</c:formatCode>
                <c:ptCount val="4"/>
                <c:pt idx="0">
                  <c:v>77.2</c:v>
                </c:pt>
                <c:pt idx="1">
                  <c:v>78.400000000000006</c:v>
                </c:pt>
                <c:pt idx="2">
                  <c:v>81.099999999999994</c:v>
                </c:pt>
                <c:pt idx="3">
                  <c:v>82.9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0D6-431A-8D6B-EF312BC927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shape val="box"/>
        <c:axId val="328819448"/>
        <c:axId val="328818664"/>
        <c:axId val="182738608"/>
      </c:bar3DChart>
      <c:catAx>
        <c:axId val="3288194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 b="1" i="0" u="none" strike="noStrike" baseline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</a:defRPr>
                </a:pPr>
                <a:r>
                  <a:rPr lang="cs-CZ"/>
                  <a:t>Nejvyšší dosažené vzdělání</a:t>
                </a:r>
              </a:p>
            </c:rich>
          </c:tx>
          <c:layout>
            <c:manualLayout>
              <c:xMode val="edge"/>
              <c:yMode val="edge"/>
              <c:x val="0.14018973454511574"/>
              <c:y val="0.88494111051652535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328818664"/>
        <c:crosses val="autoZero"/>
        <c:auto val="1"/>
        <c:lblAlgn val="ctr"/>
        <c:lblOffset val="100"/>
        <c:noMultiLvlLbl val="0"/>
      </c:catAx>
      <c:valAx>
        <c:axId val="328818664"/>
        <c:scaling>
          <c:orientation val="minMax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 sz="1800" b="1" i="0" u="none" strike="noStrike" baseline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</a:defRPr>
                </a:pPr>
                <a:r>
                  <a:rPr lang="cs-CZ"/>
                  <a:t>Střední délka života</a:t>
                </a:r>
              </a:p>
            </c:rich>
          </c:tx>
          <c:layout>
            <c:manualLayout>
              <c:xMode val="edge"/>
              <c:yMode val="edge"/>
              <c:x val="2.1670602068254337E-2"/>
              <c:y val="0.1012110185255969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328819448"/>
        <c:crosses val="autoZero"/>
        <c:crossBetween val="between"/>
      </c:valAx>
      <c:serAx>
        <c:axId val="182738608"/>
        <c:scaling>
          <c:orientation val="minMax"/>
        </c:scaling>
        <c:delete val="1"/>
        <c:axPos val="b"/>
        <c:majorTickMark val="out"/>
        <c:minorTickMark val="none"/>
        <c:tickLblPos val="none"/>
        <c:crossAx val="328818664"/>
        <c:crosses val="autoZero"/>
      </c:serAx>
      <c:spPr>
        <a:noFill/>
        <a:ln w="25399">
          <a:noFill/>
        </a:ln>
      </c:spPr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187FFC-C0AC-44D0-A41D-9C92A4C668B8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DA34ECF5-EB82-4D72-AF12-AC5A916F72EE}">
      <dgm:prSet phldrT="[Text]" phldr="1"/>
      <dgm:spPr>
        <a:solidFill>
          <a:srgbClr val="FFCC00"/>
        </a:solidFill>
      </dgm:spPr>
      <dgm:t>
        <a:bodyPr/>
        <a:lstStyle/>
        <a:p>
          <a:endParaRPr lang="cs-CZ" dirty="0"/>
        </a:p>
      </dgm:t>
    </dgm:pt>
    <dgm:pt modelId="{E169D9C5-05CE-43D3-9387-AA61B4094FF1}" type="parTrans" cxnId="{F11DF450-0A33-4C66-9ED2-F4C396C34DBB}">
      <dgm:prSet/>
      <dgm:spPr/>
      <dgm:t>
        <a:bodyPr/>
        <a:lstStyle/>
        <a:p>
          <a:endParaRPr lang="cs-CZ"/>
        </a:p>
      </dgm:t>
    </dgm:pt>
    <dgm:pt modelId="{1C287407-6093-40F2-834F-5907CFB4F5A9}" type="sibTrans" cxnId="{F11DF450-0A33-4C66-9ED2-F4C396C34DBB}">
      <dgm:prSet/>
      <dgm:spPr/>
      <dgm:t>
        <a:bodyPr/>
        <a:lstStyle/>
        <a:p>
          <a:endParaRPr lang="cs-CZ"/>
        </a:p>
      </dgm:t>
    </dgm:pt>
    <dgm:pt modelId="{68766482-9786-4122-8844-8AD69FAD86F2}">
      <dgm:prSet phldrT="[Text]" phldr="1"/>
      <dgm:spPr>
        <a:solidFill>
          <a:srgbClr val="92D050"/>
        </a:solidFill>
      </dgm:spPr>
      <dgm:t>
        <a:bodyPr/>
        <a:lstStyle/>
        <a:p>
          <a:endParaRPr lang="cs-CZ" dirty="0"/>
        </a:p>
      </dgm:t>
    </dgm:pt>
    <dgm:pt modelId="{02B64B4A-592A-48F8-9030-29E922E6EA7F}" type="parTrans" cxnId="{F79ADEA2-3141-431A-9237-116A141E4168}">
      <dgm:prSet/>
      <dgm:spPr/>
      <dgm:t>
        <a:bodyPr/>
        <a:lstStyle/>
        <a:p>
          <a:endParaRPr lang="cs-CZ"/>
        </a:p>
      </dgm:t>
    </dgm:pt>
    <dgm:pt modelId="{776599F6-2952-4786-A248-ABDDB272CE36}" type="sibTrans" cxnId="{F79ADEA2-3141-431A-9237-116A141E4168}">
      <dgm:prSet/>
      <dgm:spPr/>
      <dgm:t>
        <a:bodyPr/>
        <a:lstStyle/>
        <a:p>
          <a:endParaRPr lang="cs-CZ"/>
        </a:p>
      </dgm:t>
    </dgm:pt>
    <dgm:pt modelId="{2205E441-73C7-436B-ADF2-B6C8F7373AD2}">
      <dgm:prSet phldrT="[Text]" phldr="1"/>
      <dgm:spPr>
        <a:solidFill>
          <a:srgbClr val="FDAE67"/>
        </a:solidFill>
        <a:effectLst/>
      </dgm:spPr>
      <dgm:t>
        <a:bodyPr/>
        <a:lstStyle/>
        <a:p>
          <a:endParaRPr lang="cs-CZ"/>
        </a:p>
      </dgm:t>
    </dgm:pt>
    <dgm:pt modelId="{B7B6DB79-4452-45ED-B859-5943D5146518}" type="parTrans" cxnId="{A610CDB8-308E-4819-9AE7-431949C1EBB2}">
      <dgm:prSet/>
      <dgm:spPr/>
      <dgm:t>
        <a:bodyPr/>
        <a:lstStyle/>
        <a:p>
          <a:endParaRPr lang="cs-CZ"/>
        </a:p>
      </dgm:t>
    </dgm:pt>
    <dgm:pt modelId="{303D8AAD-82E3-4BB6-94A8-1DEB28674123}" type="sibTrans" cxnId="{A610CDB8-308E-4819-9AE7-431949C1EBB2}">
      <dgm:prSet/>
      <dgm:spPr/>
      <dgm:t>
        <a:bodyPr/>
        <a:lstStyle/>
        <a:p>
          <a:endParaRPr lang="cs-CZ"/>
        </a:p>
      </dgm:t>
    </dgm:pt>
    <dgm:pt modelId="{DB5DE27F-DFDD-4F4D-AE31-9DB8AE785D80}">
      <dgm:prSet phldrT="[Text]" phldr="1"/>
      <dgm:spPr>
        <a:solidFill>
          <a:schemeClr val="bg1"/>
        </a:solidFill>
      </dgm:spPr>
      <dgm:t>
        <a:bodyPr/>
        <a:lstStyle/>
        <a:p>
          <a:endParaRPr lang="cs-CZ" dirty="0"/>
        </a:p>
      </dgm:t>
    </dgm:pt>
    <dgm:pt modelId="{FEDC9389-5C48-448B-931D-1C4D62D883EB}" type="parTrans" cxnId="{12C307BE-B94D-4253-8CF0-E4EE40489DB5}">
      <dgm:prSet/>
      <dgm:spPr/>
      <dgm:t>
        <a:bodyPr/>
        <a:lstStyle/>
        <a:p>
          <a:endParaRPr lang="cs-CZ"/>
        </a:p>
      </dgm:t>
    </dgm:pt>
    <dgm:pt modelId="{E46DD851-3A1C-40CF-A598-66AFD544B82B}" type="sibTrans" cxnId="{12C307BE-B94D-4253-8CF0-E4EE40489DB5}">
      <dgm:prSet/>
      <dgm:spPr/>
      <dgm:t>
        <a:bodyPr/>
        <a:lstStyle/>
        <a:p>
          <a:endParaRPr lang="cs-CZ"/>
        </a:p>
      </dgm:t>
    </dgm:pt>
    <dgm:pt modelId="{8672EAD3-05E1-4187-87D3-1DA2A01F5703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cs-CZ" dirty="0"/>
        </a:p>
      </dgm:t>
    </dgm:pt>
    <dgm:pt modelId="{96A27389-7AEB-4DBB-A339-6B5B22D28DE0}" type="parTrans" cxnId="{43503406-A794-4E65-BCB8-5A4B83D2B08B}">
      <dgm:prSet/>
      <dgm:spPr/>
      <dgm:t>
        <a:bodyPr/>
        <a:lstStyle/>
        <a:p>
          <a:endParaRPr lang="cs-CZ"/>
        </a:p>
      </dgm:t>
    </dgm:pt>
    <dgm:pt modelId="{1E95DCE6-4908-4BAA-8111-7610B492D9FF}" type="sibTrans" cxnId="{43503406-A794-4E65-BCB8-5A4B83D2B08B}">
      <dgm:prSet/>
      <dgm:spPr/>
      <dgm:t>
        <a:bodyPr/>
        <a:lstStyle/>
        <a:p>
          <a:endParaRPr lang="cs-CZ"/>
        </a:p>
      </dgm:t>
    </dgm:pt>
    <dgm:pt modelId="{E10BBC79-2B8A-46EA-966A-F29603F5E1CA}" type="pres">
      <dgm:prSet presAssocID="{5B187FFC-C0AC-44D0-A41D-9C92A4C668B8}" presName="Name0" presStyleCnt="0">
        <dgm:presLayoutVars>
          <dgm:chMax val="7"/>
          <dgm:resizeHandles val="exact"/>
        </dgm:presLayoutVars>
      </dgm:prSet>
      <dgm:spPr/>
    </dgm:pt>
    <dgm:pt modelId="{DAE43905-106D-4FFF-BE14-9628E244AD69}" type="pres">
      <dgm:prSet presAssocID="{5B187FFC-C0AC-44D0-A41D-9C92A4C668B8}" presName="comp1" presStyleCnt="0"/>
      <dgm:spPr/>
    </dgm:pt>
    <dgm:pt modelId="{130A90EC-A2BD-4DED-9E3B-A9C24221AEA1}" type="pres">
      <dgm:prSet presAssocID="{5B187FFC-C0AC-44D0-A41D-9C92A4C668B8}" presName="circle1" presStyleLbl="node1" presStyleIdx="0" presStyleCnt="5" custAng="6740144" custLinFactNeighborX="134" custLinFactNeighborY="-6436"/>
      <dgm:spPr>
        <a:prstGeom prst="chord">
          <a:avLst/>
        </a:prstGeom>
      </dgm:spPr>
    </dgm:pt>
    <dgm:pt modelId="{29E20F03-3ED2-4C54-ABF3-329390FCF587}" type="pres">
      <dgm:prSet presAssocID="{5B187FFC-C0AC-44D0-A41D-9C92A4C668B8}" presName="c1text" presStyleLbl="node1" presStyleIdx="0" presStyleCnt="5">
        <dgm:presLayoutVars>
          <dgm:bulletEnabled val="1"/>
        </dgm:presLayoutVars>
      </dgm:prSet>
      <dgm:spPr/>
    </dgm:pt>
    <dgm:pt modelId="{6A20623A-2599-46DD-AF52-98BB236527A1}" type="pres">
      <dgm:prSet presAssocID="{5B187FFC-C0AC-44D0-A41D-9C92A4C668B8}" presName="comp2" presStyleCnt="0"/>
      <dgm:spPr/>
    </dgm:pt>
    <dgm:pt modelId="{A3FFB657-D5B8-4493-9346-5AB0AE30D83E}" type="pres">
      <dgm:prSet presAssocID="{5B187FFC-C0AC-44D0-A41D-9C92A4C668B8}" presName="circle2" presStyleLbl="node1" presStyleIdx="1" presStyleCnt="5" custAng="6745332" custLinFactNeighborX="-619" custLinFactNeighborY="-13695"/>
      <dgm:spPr>
        <a:prstGeom prst="chord">
          <a:avLst/>
        </a:prstGeom>
      </dgm:spPr>
    </dgm:pt>
    <dgm:pt modelId="{C3217CA4-34A7-4824-8986-FC3594A3EB5E}" type="pres">
      <dgm:prSet presAssocID="{5B187FFC-C0AC-44D0-A41D-9C92A4C668B8}" presName="c2text" presStyleLbl="node1" presStyleIdx="1" presStyleCnt="5">
        <dgm:presLayoutVars>
          <dgm:bulletEnabled val="1"/>
        </dgm:presLayoutVars>
      </dgm:prSet>
      <dgm:spPr/>
    </dgm:pt>
    <dgm:pt modelId="{1D91E894-A25F-43DC-A187-43F456061CFA}" type="pres">
      <dgm:prSet presAssocID="{5B187FFC-C0AC-44D0-A41D-9C92A4C668B8}" presName="comp3" presStyleCnt="0"/>
      <dgm:spPr/>
    </dgm:pt>
    <dgm:pt modelId="{73B2018F-7E12-4C6A-83A2-D2BAD44F3A10}" type="pres">
      <dgm:prSet presAssocID="{5B187FFC-C0AC-44D0-A41D-9C92A4C668B8}" presName="circle3" presStyleLbl="node1" presStyleIdx="2" presStyleCnt="5" custAng="6768801" custLinFactNeighborX="192" custLinFactNeighborY="-23076"/>
      <dgm:spPr>
        <a:prstGeom prst="chord">
          <a:avLst/>
        </a:prstGeom>
      </dgm:spPr>
    </dgm:pt>
    <dgm:pt modelId="{FA4A2432-EB46-4D17-ACE5-40EE00381623}" type="pres">
      <dgm:prSet presAssocID="{5B187FFC-C0AC-44D0-A41D-9C92A4C668B8}" presName="c3text" presStyleLbl="node1" presStyleIdx="2" presStyleCnt="5">
        <dgm:presLayoutVars>
          <dgm:bulletEnabled val="1"/>
        </dgm:presLayoutVars>
      </dgm:prSet>
      <dgm:spPr/>
    </dgm:pt>
    <dgm:pt modelId="{06BFBECF-4E6D-47DB-8B56-D73BA487E2BF}" type="pres">
      <dgm:prSet presAssocID="{5B187FFC-C0AC-44D0-A41D-9C92A4C668B8}" presName="comp4" presStyleCnt="0"/>
      <dgm:spPr/>
    </dgm:pt>
    <dgm:pt modelId="{84859408-E004-4C50-B85F-DABB585ED53C}" type="pres">
      <dgm:prSet presAssocID="{5B187FFC-C0AC-44D0-A41D-9C92A4C668B8}" presName="circle4" presStyleLbl="node1" presStyleIdx="3" presStyleCnt="5" custAng="6754071" custLinFactNeighborX="244" custLinFactNeighborY="-37980"/>
      <dgm:spPr>
        <a:prstGeom prst="chord">
          <a:avLst/>
        </a:prstGeom>
      </dgm:spPr>
    </dgm:pt>
    <dgm:pt modelId="{34402812-8825-44D2-A9AF-BC59BFC15CBC}" type="pres">
      <dgm:prSet presAssocID="{5B187FFC-C0AC-44D0-A41D-9C92A4C668B8}" presName="c4text" presStyleLbl="node1" presStyleIdx="3" presStyleCnt="5">
        <dgm:presLayoutVars>
          <dgm:bulletEnabled val="1"/>
        </dgm:presLayoutVars>
      </dgm:prSet>
      <dgm:spPr/>
    </dgm:pt>
    <dgm:pt modelId="{4B539633-1F53-473B-A7DD-0D44649630C9}" type="pres">
      <dgm:prSet presAssocID="{5B187FFC-C0AC-44D0-A41D-9C92A4C668B8}" presName="comp5" presStyleCnt="0"/>
      <dgm:spPr/>
    </dgm:pt>
    <dgm:pt modelId="{BF01E83B-CEA7-4F86-8AAA-E2C885218F42}" type="pres">
      <dgm:prSet presAssocID="{5B187FFC-C0AC-44D0-A41D-9C92A4C668B8}" presName="circle5" presStyleLbl="node1" presStyleIdx="4" presStyleCnt="5" custAng="6780000" custLinFactNeighborX="335" custLinFactNeighborY="-62149"/>
      <dgm:spPr>
        <a:prstGeom prst="chord">
          <a:avLst/>
        </a:prstGeom>
      </dgm:spPr>
    </dgm:pt>
    <dgm:pt modelId="{66EC075F-725B-48D3-93AC-880E8E47F8F0}" type="pres">
      <dgm:prSet presAssocID="{5B187FFC-C0AC-44D0-A41D-9C92A4C668B8}" presName="c5text" presStyleLbl="node1" presStyleIdx="4" presStyleCnt="5">
        <dgm:presLayoutVars>
          <dgm:bulletEnabled val="1"/>
        </dgm:presLayoutVars>
      </dgm:prSet>
      <dgm:spPr/>
    </dgm:pt>
  </dgm:ptLst>
  <dgm:cxnLst>
    <dgm:cxn modelId="{43503406-A794-4E65-BCB8-5A4B83D2B08B}" srcId="{5B187FFC-C0AC-44D0-A41D-9C92A4C668B8}" destId="{8672EAD3-05E1-4187-87D3-1DA2A01F5703}" srcOrd="1" destOrd="0" parTransId="{96A27389-7AEB-4DBB-A339-6B5B22D28DE0}" sibTransId="{1E95DCE6-4908-4BAA-8111-7610B492D9FF}"/>
    <dgm:cxn modelId="{56DDE317-10E6-4A69-8EAD-A68FDB2654AF}" type="presOf" srcId="{2205E441-73C7-436B-ADF2-B6C8F7373AD2}" destId="{34402812-8825-44D2-A9AF-BC59BFC15CBC}" srcOrd="1" destOrd="0" presId="urn:microsoft.com/office/officeart/2005/8/layout/venn2"/>
    <dgm:cxn modelId="{2FDF842D-AF5D-4142-BF10-CDFDDB66771D}" type="presOf" srcId="{2205E441-73C7-436B-ADF2-B6C8F7373AD2}" destId="{84859408-E004-4C50-B85F-DABB585ED53C}" srcOrd="0" destOrd="0" presId="urn:microsoft.com/office/officeart/2005/8/layout/venn2"/>
    <dgm:cxn modelId="{F11DF450-0A33-4C66-9ED2-F4C396C34DBB}" srcId="{5B187FFC-C0AC-44D0-A41D-9C92A4C668B8}" destId="{DA34ECF5-EB82-4D72-AF12-AC5A916F72EE}" srcOrd="0" destOrd="0" parTransId="{E169D9C5-05CE-43D3-9387-AA61B4094FF1}" sibTransId="{1C287407-6093-40F2-834F-5907CFB4F5A9}"/>
    <dgm:cxn modelId="{F0C61274-74E6-45E8-B8D3-28E30C5835C1}" type="presOf" srcId="{8672EAD3-05E1-4187-87D3-1DA2A01F5703}" destId="{C3217CA4-34A7-4824-8986-FC3594A3EB5E}" srcOrd="1" destOrd="0" presId="urn:microsoft.com/office/officeart/2005/8/layout/venn2"/>
    <dgm:cxn modelId="{F8F39699-1313-4729-8B15-9EC3D57C6CA8}" type="presOf" srcId="{5B187FFC-C0AC-44D0-A41D-9C92A4C668B8}" destId="{E10BBC79-2B8A-46EA-966A-F29603F5E1CA}" srcOrd="0" destOrd="0" presId="urn:microsoft.com/office/officeart/2005/8/layout/venn2"/>
    <dgm:cxn modelId="{BA70529B-228B-4569-A26D-C4B45AB0760D}" type="presOf" srcId="{68766482-9786-4122-8844-8AD69FAD86F2}" destId="{73B2018F-7E12-4C6A-83A2-D2BAD44F3A10}" srcOrd="0" destOrd="0" presId="urn:microsoft.com/office/officeart/2005/8/layout/venn2"/>
    <dgm:cxn modelId="{F79ADEA2-3141-431A-9237-116A141E4168}" srcId="{5B187FFC-C0AC-44D0-A41D-9C92A4C668B8}" destId="{68766482-9786-4122-8844-8AD69FAD86F2}" srcOrd="2" destOrd="0" parTransId="{02B64B4A-592A-48F8-9030-29E922E6EA7F}" sibTransId="{776599F6-2952-4786-A248-ABDDB272CE36}"/>
    <dgm:cxn modelId="{EA0252A8-448A-4BEE-8C67-16583F2536C8}" type="presOf" srcId="{DB5DE27F-DFDD-4F4D-AE31-9DB8AE785D80}" destId="{BF01E83B-CEA7-4F86-8AAA-E2C885218F42}" srcOrd="0" destOrd="0" presId="urn:microsoft.com/office/officeart/2005/8/layout/venn2"/>
    <dgm:cxn modelId="{9F16ADA8-4A9E-446B-9C1F-1A990230B645}" type="presOf" srcId="{DB5DE27F-DFDD-4F4D-AE31-9DB8AE785D80}" destId="{66EC075F-725B-48D3-93AC-880E8E47F8F0}" srcOrd="1" destOrd="0" presId="urn:microsoft.com/office/officeart/2005/8/layout/venn2"/>
    <dgm:cxn modelId="{A610CDB8-308E-4819-9AE7-431949C1EBB2}" srcId="{5B187FFC-C0AC-44D0-A41D-9C92A4C668B8}" destId="{2205E441-73C7-436B-ADF2-B6C8F7373AD2}" srcOrd="3" destOrd="0" parTransId="{B7B6DB79-4452-45ED-B859-5943D5146518}" sibTransId="{303D8AAD-82E3-4BB6-94A8-1DEB28674123}"/>
    <dgm:cxn modelId="{12C307BE-B94D-4253-8CF0-E4EE40489DB5}" srcId="{5B187FFC-C0AC-44D0-A41D-9C92A4C668B8}" destId="{DB5DE27F-DFDD-4F4D-AE31-9DB8AE785D80}" srcOrd="4" destOrd="0" parTransId="{FEDC9389-5C48-448B-931D-1C4D62D883EB}" sibTransId="{E46DD851-3A1C-40CF-A598-66AFD544B82B}"/>
    <dgm:cxn modelId="{2EA2C5D4-9255-4659-85D2-8FB81E6536BA}" type="presOf" srcId="{8672EAD3-05E1-4187-87D3-1DA2A01F5703}" destId="{A3FFB657-D5B8-4493-9346-5AB0AE30D83E}" srcOrd="0" destOrd="0" presId="urn:microsoft.com/office/officeart/2005/8/layout/venn2"/>
    <dgm:cxn modelId="{FFC7EDF1-BA5D-4619-BB2A-F0182D0AAD5B}" type="presOf" srcId="{68766482-9786-4122-8844-8AD69FAD86F2}" destId="{FA4A2432-EB46-4D17-ACE5-40EE00381623}" srcOrd="1" destOrd="0" presId="urn:microsoft.com/office/officeart/2005/8/layout/venn2"/>
    <dgm:cxn modelId="{88F03CF2-3845-4268-8BD7-832FC1793374}" type="presOf" srcId="{DA34ECF5-EB82-4D72-AF12-AC5A916F72EE}" destId="{130A90EC-A2BD-4DED-9E3B-A9C24221AEA1}" srcOrd="0" destOrd="0" presId="urn:microsoft.com/office/officeart/2005/8/layout/venn2"/>
    <dgm:cxn modelId="{F5B46CF5-AA81-43D9-8263-6C8EED428D7A}" type="presOf" srcId="{DA34ECF5-EB82-4D72-AF12-AC5A916F72EE}" destId="{29E20F03-3ED2-4C54-ABF3-329390FCF587}" srcOrd="1" destOrd="0" presId="urn:microsoft.com/office/officeart/2005/8/layout/venn2"/>
    <dgm:cxn modelId="{ADCF5A8D-B18F-4F54-B759-31E72FD85990}" type="presParOf" srcId="{E10BBC79-2B8A-46EA-966A-F29603F5E1CA}" destId="{DAE43905-106D-4FFF-BE14-9628E244AD69}" srcOrd="0" destOrd="0" presId="urn:microsoft.com/office/officeart/2005/8/layout/venn2"/>
    <dgm:cxn modelId="{3FFD9459-7D61-4287-B2ED-F4C2D0392A89}" type="presParOf" srcId="{DAE43905-106D-4FFF-BE14-9628E244AD69}" destId="{130A90EC-A2BD-4DED-9E3B-A9C24221AEA1}" srcOrd="0" destOrd="0" presId="urn:microsoft.com/office/officeart/2005/8/layout/venn2"/>
    <dgm:cxn modelId="{632546E9-074D-4209-8C3F-B67E9F82FE78}" type="presParOf" srcId="{DAE43905-106D-4FFF-BE14-9628E244AD69}" destId="{29E20F03-3ED2-4C54-ABF3-329390FCF587}" srcOrd="1" destOrd="0" presId="urn:microsoft.com/office/officeart/2005/8/layout/venn2"/>
    <dgm:cxn modelId="{88A99CD4-47D7-492C-B288-658B269A1FDC}" type="presParOf" srcId="{E10BBC79-2B8A-46EA-966A-F29603F5E1CA}" destId="{6A20623A-2599-46DD-AF52-98BB236527A1}" srcOrd="1" destOrd="0" presId="urn:microsoft.com/office/officeart/2005/8/layout/venn2"/>
    <dgm:cxn modelId="{E75AD201-9BAF-45C0-BF56-ED0AB6CF72B0}" type="presParOf" srcId="{6A20623A-2599-46DD-AF52-98BB236527A1}" destId="{A3FFB657-D5B8-4493-9346-5AB0AE30D83E}" srcOrd="0" destOrd="0" presId="urn:microsoft.com/office/officeart/2005/8/layout/venn2"/>
    <dgm:cxn modelId="{4F27873F-19A6-4F18-8D4C-3679FEA7B370}" type="presParOf" srcId="{6A20623A-2599-46DD-AF52-98BB236527A1}" destId="{C3217CA4-34A7-4824-8986-FC3594A3EB5E}" srcOrd="1" destOrd="0" presId="urn:microsoft.com/office/officeart/2005/8/layout/venn2"/>
    <dgm:cxn modelId="{1AACCE27-0E6A-4491-AE29-45533C2667D3}" type="presParOf" srcId="{E10BBC79-2B8A-46EA-966A-F29603F5E1CA}" destId="{1D91E894-A25F-43DC-A187-43F456061CFA}" srcOrd="2" destOrd="0" presId="urn:microsoft.com/office/officeart/2005/8/layout/venn2"/>
    <dgm:cxn modelId="{13B516BA-E2C9-4558-9D5A-C95B62439E8B}" type="presParOf" srcId="{1D91E894-A25F-43DC-A187-43F456061CFA}" destId="{73B2018F-7E12-4C6A-83A2-D2BAD44F3A10}" srcOrd="0" destOrd="0" presId="urn:microsoft.com/office/officeart/2005/8/layout/venn2"/>
    <dgm:cxn modelId="{F3CC2B2A-2A48-4F3B-80AD-2D16069A8E31}" type="presParOf" srcId="{1D91E894-A25F-43DC-A187-43F456061CFA}" destId="{FA4A2432-EB46-4D17-ACE5-40EE00381623}" srcOrd="1" destOrd="0" presId="urn:microsoft.com/office/officeart/2005/8/layout/venn2"/>
    <dgm:cxn modelId="{BA8D77E7-F8B7-4D6C-98DE-5E1EACA81BE9}" type="presParOf" srcId="{E10BBC79-2B8A-46EA-966A-F29603F5E1CA}" destId="{06BFBECF-4E6D-47DB-8B56-D73BA487E2BF}" srcOrd="3" destOrd="0" presId="urn:microsoft.com/office/officeart/2005/8/layout/venn2"/>
    <dgm:cxn modelId="{21701159-0FA5-45A8-BE56-34981A3E34BF}" type="presParOf" srcId="{06BFBECF-4E6D-47DB-8B56-D73BA487E2BF}" destId="{84859408-E004-4C50-B85F-DABB585ED53C}" srcOrd="0" destOrd="0" presId="urn:microsoft.com/office/officeart/2005/8/layout/venn2"/>
    <dgm:cxn modelId="{EB8B5931-6C01-44FE-94B5-E5A3B4D02AC5}" type="presParOf" srcId="{06BFBECF-4E6D-47DB-8B56-D73BA487E2BF}" destId="{34402812-8825-44D2-A9AF-BC59BFC15CBC}" srcOrd="1" destOrd="0" presId="urn:microsoft.com/office/officeart/2005/8/layout/venn2"/>
    <dgm:cxn modelId="{CAC7C2B2-7F6D-447E-A1AB-C76CAD165999}" type="presParOf" srcId="{E10BBC79-2B8A-46EA-966A-F29603F5E1CA}" destId="{4B539633-1F53-473B-A7DD-0D44649630C9}" srcOrd="4" destOrd="0" presId="urn:microsoft.com/office/officeart/2005/8/layout/venn2"/>
    <dgm:cxn modelId="{6AE9B1B7-B16E-4B15-B806-AAE351BF1B62}" type="presParOf" srcId="{4B539633-1F53-473B-A7DD-0D44649630C9}" destId="{BF01E83B-CEA7-4F86-8AAA-E2C885218F42}" srcOrd="0" destOrd="0" presId="urn:microsoft.com/office/officeart/2005/8/layout/venn2"/>
    <dgm:cxn modelId="{247C3042-849A-4D40-9677-8B5606AF8157}" type="presParOf" srcId="{4B539633-1F53-473B-A7DD-0D44649630C9}" destId="{66EC075F-725B-48D3-93AC-880E8E47F8F0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A19954-74F1-4D4E-BCC5-1AD81651A5E3}" type="doc">
      <dgm:prSet loTypeId="urn:microsoft.com/office/officeart/2005/8/layout/cycle1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5AF200A8-9E06-42F9-9478-822C4D704E73}">
      <dgm:prSet phldrT="[Text]" phldr="1"/>
      <dgm:spPr/>
      <dgm:t>
        <a:bodyPr/>
        <a:lstStyle/>
        <a:p>
          <a:endParaRPr lang="cs-CZ"/>
        </a:p>
      </dgm:t>
    </dgm:pt>
    <dgm:pt modelId="{E54C8DFA-7E6E-447A-BFF5-1DF19F292514}" type="parTrans" cxnId="{052682B7-B976-42E0-B5F8-814F2B7A0BC0}">
      <dgm:prSet/>
      <dgm:spPr/>
      <dgm:t>
        <a:bodyPr/>
        <a:lstStyle/>
        <a:p>
          <a:endParaRPr lang="cs-CZ"/>
        </a:p>
      </dgm:t>
    </dgm:pt>
    <dgm:pt modelId="{A160638B-EDC7-45E3-9B60-2218B8D54C36}" type="sibTrans" cxnId="{052682B7-B976-42E0-B5F8-814F2B7A0BC0}">
      <dgm:prSet/>
      <dgm:spPr>
        <a:solidFill>
          <a:srgbClr val="FF0000"/>
        </a:solidFill>
      </dgm:spPr>
      <dgm:t>
        <a:bodyPr/>
        <a:lstStyle/>
        <a:p>
          <a:endParaRPr lang="cs-CZ"/>
        </a:p>
      </dgm:t>
    </dgm:pt>
    <dgm:pt modelId="{5F8A5C88-928A-4CC2-9EDC-ACE269B7CEFA}">
      <dgm:prSet phldrT="[Text]" phldr="1"/>
      <dgm:spPr/>
      <dgm:t>
        <a:bodyPr/>
        <a:lstStyle/>
        <a:p>
          <a:endParaRPr lang="cs-CZ"/>
        </a:p>
      </dgm:t>
    </dgm:pt>
    <dgm:pt modelId="{80680A9D-45F6-422B-A136-DD57A6A9E213}" type="parTrans" cxnId="{CCFA5A2C-E55A-4592-A650-C89D5758B71A}">
      <dgm:prSet/>
      <dgm:spPr/>
      <dgm:t>
        <a:bodyPr/>
        <a:lstStyle/>
        <a:p>
          <a:endParaRPr lang="cs-CZ"/>
        </a:p>
      </dgm:t>
    </dgm:pt>
    <dgm:pt modelId="{7689CCD2-C20D-4BB1-B4EA-0A9142D30E67}" type="sibTrans" cxnId="{CCFA5A2C-E55A-4592-A650-C89D5758B71A}">
      <dgm:prSet/>
      <dgm:spPr>
        <a:solidFill>
          <a:srgbClr val="FF0000"/>
        </a:solidFill>
      </dgm:spPr>
      <dgm:t>
        <a:bodyPr/>
        <a:lstStyle/>
        <a:p>
          <a:endParaRPr lang="cs-CZ"/>
        </a:p>
      </dgm:t>
    </dgm:pt>
    <dgm:pt modelId="{82760DC4-9183-4E5C-AA54-265735F0D05E}">
      <dgm:prSet phldrT="[Text]" phldr="1"/>
      <dgm:spPr/>
      <dgm:t>
        <a:bodyPr/>
        <a:lstStyle/>
        <a:p>
          <a:endParaRPr lang="cs-CZ"/>
        </a:p>
      </dgm:t>
    </dgm:pt>
    <dgm:pt modelId="{1445F3AC-55A8-4503-9BE9-87767029B998}" type="parTrans" cxnId="{F3367F04-FF45-42C1-8FCB-CB09A3083140}">
      <dgm:prSet/>
      <dgm:spPr/>
      <dgm:t>
        <a:bodyPr/>
        <a:lstStyle/>
        <a:p>
          <a:endParaRPr lang="cs-CZ"/>
        </a:p>
      </dgm:t>
    </dgm:pt>
    <dgm:pt modelId="{A63753C1-6D9B-413F-A185-8AE91E040D3C}" type="sibTrans" cxnId="{F3367F04-FF45-42C1-8FCB-CB09A3083140}">
      <dgm:prSet/>
      <dgm:spPr>
        <a:solidFill>
          <a:srgbClr val="FF0000"/>
        </a:solidFill>
      </dgm:spPr>
      <dgm:t>
        <a:bodyPr/>
        <a:lstStyle/>
        <a:p>
          <a:endParaRPr lang="cs-CZ"/>
        </a:p>
      </dgm:t>
    </dgm:pt>
    <dgm:pt modelId="{2121EC1E-D81E-4B19-9D21-81C950E232F7}">
      <dgm:prSet phldrT="[Text]" phldr="1"/>
      <dgm:spPr/>
      <dgm:t>
        <a:bodyPr/>
        <a:lstStyle/>
        <a:p>
          <a:endParaRPr lang="cs-CZ"/>
        </a:p>
      </dgm:t>
    </dgm:pt>
    <dgm:pt modelId="{3787BD39-F0BD-4BEE-BC9D-EA96C41866EB}" type="parTrans" cxnId="{BC8C7743-692D-46C6-B499-D29D134BD7AF}">
      <dgm:prSet/>
      <dgm:spPr/>
      <dgm:t>
        <a:bodyPr/>
        <a:lstStyle/>
        <a:p>
          <a:endParaRPr lang="cs-CZ"/>
        </a:p>
      </dgm:t>
    </dgm:pt>
    <dgm:pt modelId="{F2FAF36D-2ED5-4B58-BD8F-A03F7FB47F72}" type="sibTrans" cxnId="{BC8C7743-692D-46C6-B499-D29D134BD7AF}">
      <dgm:prSet/>
      <dgm:spPr>
        <a:solidFill>
          <a:srgbClr val="FF0000"/>
        </a:solidFill>
      </dgm:spPr>
      <dgm:t>
        <a:bodyPr/>
        <a:lstStyle/>
        <a:p>
          <a:endParaRPr lang="cs-CZ"/>
        </a:p>
      </dgm:t>
    </dgm:pt>
    <dgm:pt modelId="{DDF84963-7ACE-477E-AED1-9DD1FF3AF6D4}">
      <dgm:prSet phldrT="[Text]" phldr="1"/>
      <dgm:spPr/>
      <dgm:t>
        <a:bodyPr/>
        <a:lstStyle/>
        <a:p>
          <a:endParaRPr lang="cs-CZ"/>
        </a:p>
      </dgm:t>
    </dgm:pt>
    <dgm:pt modelId="{959580EC-575E-4FE4-94ED-ECCF6F79C661}" type="parTrans" cxnId="{463BA9D9-DBDD-4E60-9041-50B2993E474F}">
      <dgm:prSet/>
      <dgm:spPr/>
      <dgm:t>
        <a:bodyPr/>
        <a:lstStyle/>
        <a:p>
          <a:endParaRPr lang="cs-CZ"/>
        </a:p>
      </dgm:t>
    </dgm:pt>
    <dgm:pt modelId="{4DBDC599-D5B3-4EB7-A7E7-984F43C8A42E}" type="sibTrans" cxnId="{463BA9D9-DBDD-4E60-9041-50B2993E474F}">
      <dgm:prSet/>
      <dgm:spPr>
        <a:solidFill>
          <a:srgbClr val="FF0000"/>
        </a:solidFill>
      </dgm:spPr>
      <dgm:t>
        <a:bodyPr/>
        <a:lstStyle/>
        <a:p>
          <a:endParaRPr lang="cs-CZ"/>
        </a:p>
      </dgm:t>
    </dgm:pt>
    <dgm:pt modelId="{FC85C2EB-18D5-4F0E-8210-91E5E4EEF471}" type="pres">
      <dgm:prSet presAssocID="{F7A19954-74F1-4D4E-BCC5-1AD81651A5E3}" presName="cycle" presStyleCnt="0">
        <dgm:presLayoutVars>
          <dgm:dir/>
          <dgm:resizeHandles val="exact"/>
        </dgm:presLayoutVars>
      </dgm:prSet>
      <dgm:spPr/>
    </dgm:pt>
    <dgm:pt modelId="{E6FF1822-FD60-41F1-A7CD-698FEBB20883}" type="pres">
      <dgm:prSet presAssocID="{5AF200A8-9E06-42F9-9478-822C4D704E73}" presName="dummy" presStyleCnt="0"/>
      <dgm:spPr/>
    </dgm:pt>
    <dgm:pt modelId="{B3FB4AAB-A6FA-4E54-9DA3-1FF9F4A96E65}" type="pres">
      <dgm:prSet presAssocID="{5AF200A8-9E06-42F9-9478-822C4D704E73}" presName="node" presStyleLbl="revTx" presStyleIdx="0" presStyleCnt="5">
        <dgm:presLayoutVars>
          <dgm:bulletEnabled val="1"/>
        </dgm:presLayoutVars>
      </dgm:prSet>
      <dgm:spPr/>
    </dgm:pt>
    <dgm:pt modelId="{CE91AB13-5127-433E-AF8B-DCB05D1CECC7}" type="pres">
      <dgm:prSet presAssocID="{A160638B-EDC7-45E3-9B60-2218B8D54C36}" presName="sibTrans" presStyleLbl="node1" presStyleIdx="0" presStyleCnt="5"/>
      <dgm:spPr/>
    </dgm:pt>
    <dgm:pt modelId="{27A442A0-420C-487B-A22E-D356D0A189E1}" type="pres">
      <dgm:prSet presAssocID="{5F8A5C88-928A-4CC2-9EDC-ACE269B7CEFA}" presName="dummy" presStyleCnt="0"/>
      <dgm:spPr/>
    </dgm:pt>
    <dgm:pt modelId="{845D28AA-DF72-4EC7-8497-986974A14A05}" type="pres">
      <dgm:prSet presAssocID="{5F8A5C88-928A-4CC2-9EDC-ACE269B7CEFA}" presName="node" presStyleLbl="revTx" presStyleIdx="1" presStyleCnt="5">
        <dgm:presLayoutVars>
          <dgm:bulletEnabled val="1"/>
        </dgm:presLayoutVars>
      </dgm:prSet>
      <dgm:spPr/>
    </dgm:pt>
    <dgm:pt modelId="{90B898B2-B022-429F-968C-D0C0026923CF}" type="pres">
      <dgm:prSet presAssocID="{7689CCD2-C20D-4BB1-B4EA-0A9142D30E67}" presName="sibTrans" presStyleLbl="node1" presStyleIdx="1" presStyleCnt="5"/>
      <dgm:spPr/>
    </dgm:pt>
    <dgm:pt modelId="{45137D9B-DC89-407F-8D10-CCF8E067E440}" type="pres">
      <dgm:prSet presAssocID="{82760DC4-9183-4E5C-AA54-265735F0D05E}" presName="dummy" presStyleCnt="0"/>
      <dgm:spPr/>
    </dgm:pt>
    <dgm:pt modelId="{44234778-97C6-4001-AF95-5AEBEEA64433}" type="pres">
      <dgm:prSet presAssocID="{82760DC4-9183-4E5C-AA54-265735F0D05E}" presName="node" presStyleLbl="revTx" presStyleIdx="2" presStyleCnt="5">
        <dgm:presLayoutVars>
          <dgm:bulletEnabled val="1"/>
        </dgm:presLayoutVars>
      </dgm:prSet>
      <dgm:spPr/>
    </dgm:pt>
    <dgm:pt modelId="{B3A3B5ED-61BF-4F66-B30A-837BF397C287}" type="pres">
      <dgm:prSet presAssocID="{A63753C1-6D9B-413F-A185-8AE91E040D3C}" presName="sibTrans" presStyleLbl="node1" presStyleIdx="2" presStyleCnt="5"/>
      <dgm:spPr/>
    </dgm:pt>
    <dgm:pt modelId="{9298156D-EDE9-46F4-9FEF-D889445C412B}" type="pres">
      <dgm:prSet presAssocID="{2121EC1E-D81E-4B19-9D21-81C950E232F7}" presName="dummy" presStyleCnt="0"/>
      <dgm:spPr/>
    </dgm:pt>
    <dgm:pt modelId="{D62E6711-B5CE-4513-8BDF-2BA8981D75ED}" type="pres">
      <dgm:prSet presAssocID="{2121EC1E-D81E-4B19-9D21-81C950E232F7}" presName="node" presStyleLbl="revTx" presStyleIdx="3" presStyleCnt="5">
        <dgm:presLayoutVars>
          <dgm:bulletEnabled val="1"/>
        </dgm:presLayoutVars>
      </dgm:prSet>
      <dgm:spPr/>
    </dgm:pt>
    <dgm:pt modelId="{FF80BAB0-4900-4BDD-B60D-E4E437666A34}" type="pres">
      <dgm:prSet presAssocID="{F2FAF36D-2ED5-4B58-BD8F-A03F7FB47F72}" presName="sibTrans" presStyleLbl="node1" presStyleIdx="3" presStyleCnt="5"/>
      <dgm:spPr/>
    </dgm:pt>
    <dgm:pt modelId="{20C4C0F3-1A60-4042-9029-B9190A6175AF}" type="pres">
      <dgm:prSet presAssocID="{DDF84963-7ACE-477E-AED1-9DD1FF3AF6D4}" presName="dummy" presStyleCnt="0"/>
      <dgm:spPr/>
    </dgm:pt>
    <dgm:pt modelId="{91B6A1C9-6E8B-4485-B3C7-3EF9AA03193D}" type="pres">
      <dgm:prSet presAssocID="{DDF84963-7ACE-477E-AED1-9DD1FF3AF6D4}" presName="node" presStyleLbl="revTx" presStyleIdx="4" presStyleCnt="5">
        <dgm:presLayoutVars>
          <dgm:bulletEnabled val="1"/>
        </dgm:presLayoutVars>
      </dgm:prSet>
      <dgm:spPr/>
    </dgm:pt>
    <dgm:pt modelId="{01FCDCA3-BECE-42FE-9F17-D24C36F40C00}" type="pres">
      <dgm:prSet presAssocID="{4DBDC599-D5B3-4EB7-A7E7-984F43C8A42E}" presName="sibTrans" presStyleLbl="node1" presStyleIdx="4" presStyleCnt="5"/>
      <dgm:spPr/>
    </dgm:pt>
  </dgm:ptLst>
  <dgm:cxnLst>
    <dgm:cxn modelId="{F3367F04-FF45-42C1-8FCB-CB09A3083140}" srcId="{F7A19954-74F1-4D4E-BCC5-1AD81651A5E3}" destId="{82760DC4-9183-4E5C-AA54-265735F0D05E}" srcOrd="2" destOrd="0" parTransId="{1445F3AC-55A8-4503-9BE9-87767029B998}" sibTransId="{A63753C1-6D9B-413F-A185-8AE91E040D3C}"/>
    <dgm:cxn modelId="{E1520323-9033-4EA3-8548-B1B899CAE31D}" type="presOf" srcId="{5AF200A8-9E06-42F9-9478-822C4D704E73}" destId="{B3FB4AAB-A6FA-4E54-9DA3-1FF9F4A96E65}" srcOrd="0" destOrd="0" presId="urn:microsoft.com/office/officeart/2005/8/layout/cycle1"/>
    <dgm:cxn modelId="{CCFA5A2C-E55A-4592-A650-C89D5758B71A}" srcId="{F7A19954-74F1-4D4E-BCC5-1AD81651A5E3}" destId="{5F8A5C88-928A-4CC2-9EDC-ACE269B7CEFA}" srcOrd="1" destOrd="0" parTransId="{80680A9D-45F6-422B-A136-DD57A6A9E213}" sibTransId="{7689CCD2-C20D-4BB1-B4EA-0A9142D30E67}"/>
    <dgm:cxn modelId="{89D82532-9168-4353-AE71-C34E1E53EE83}" type="presOf" srcId="{7689CCD2-C20D-4BB1-B4EA-0A9142D30E67}" destId="{90B898B2-B022-429F-968C-D0C0026923CF}" srcOrd="0" destOrd="0" presId="urn:microsoft.com/office/officeart/2005/8/layout/cycle1"/>
    <dgm:cxn modelId="{BC8C7743-692D-46C6-B499-D29D134BD7AF}" srcId="{F7A19954-74F1-4D4E-BCC5-1AD81651A5E3}" destId="{2121EC1E-D81E-4B19-9D21-81C950E232F7}" srcOrd="3" destOrd="0" parTransId="{3787BD39-F0BD-4BEE-BC9D-EA96C41866EB}" sibTransId="{F2FAF36D-2ED5-4B58-BD8F-A03F7FB47F72}"/>
    <dgm:cxn modelId="{51036359-2328-4C48-8D27-E4786876C843}" type="presOf" srcId="{4DBDC599-D5B3-4EB7-A7E7-984F43C8A42E}" destId="{01FCDCA3-BECE-42FE-9F17-D24C36F40C00}" srcOrd="0" destOrd="0" presId="urn:microsoft.com/office/officeart/2005/8/layout/cycle1"/>
    <dgm:cxn modelId="{0FC1F487-3D80-46DC-837C-3ABADFCE9508}" type="presOf" srcId="{A63753C1-6D9B-413F-A185-8AE91E040D3C}" destId="{B3A3B5ED-61BF-4F66-B30A-837BF397C287}" srcOrd="0" destOrd="0" presId="urn:microsoft.com/office/officeart/2005/8/layout/cycle1"/>
    <dgm:cxn modelId="{D9C6DE94-46F1-4485-B1C1-ED01F163BDC7}" type="presOf" srcId="{F7A19954-74F1-4D4E-BCC5-1AD81651A5E3}" destId="{FC85C2EB-18D5-4F0E-8210-91E5E4EEF471}" srcOrd="0" destOrd="0" presId="urn:microsoft.com/office/officeart/2005/8/layout/cycle1"/>
    <dgm:cxn modelId="{B2894B98-CA37-4A15-9697-31ECBB12E193}" type="presOf" srcId="{F2FAF36D-2ED5-4B58-BD8F-A03F7FB47F72}" destId="{FF80BAB0-4900-4BDD-B60D-E4E437666A34}" srcOrd="0" destOrd="0" presId="urn:microsoft.com/office/officeart/2005/8/layout/cycle1"/>
    <dgm:cxn modelId="{B610719F-0791-495D-8952-8A5D987B7A4F}" type="presOf" srcId="{DDF84963-7ACE-477E-AED1-9DD1FF3AF6D4}" destId="{91B6A1C9-6E8B-4485-B3C7-3EF9AA03193D}" srcOrd="0" destOrd="0" presId="urn:microsoft.com/office/officeart/2005/8/layout/cycle1"/>
    <dgm:cxn modelId="{CA30A4A2-C861-4CA5-9A24-13DFBB4D3B92}" type="presOf" srcId="{2121EC1E-D81E-4B19-9D21-81C950E232F7}" destId="{D62E6711-B5CE-4513-8BDF-2BA8981D75ED}" srcOrd="0" destOrd="0" presId="urn:microsoft.com/office/officeart/2005/8/layout/cycle1"/>
    <dgm:cxn modelId="{84288EA3-028D-4F86-B18F-586A2D2980BA}" type="presOf" srcId="{5F8A5C88-928A-4CC2-9EDC-ACE269B7CEFA}" destId="{845D28AA-DF72-4EC7-8497-986974A14A05}" srcOrd="0" destOrd="0" presId="urn:microsoft.com/office/officeart/2005/8/layout/cycle1"/>
    <dgm:cxn modelId="{5C8871AF-C32F-46FA-B681-78A4FC93757A}" type="presOf" srcId="{82760DC4-9183-4E5C-AA54-265735F0D05E}" destId="{44234778-97C6-4001-AF95-5AEBEEA64433}" srcOrd="0" destOrd="0" presId="urn:microsoft.com/office/officeart/2005/8/layout/cycle1"/>
    <dgm:cxn modelId="{052682B7-B976-42E0-B5F8-814F2B7A0BC0}" srcId="{F7A19954-74F1-4D4E-BCC5-1AD81651A5E3}" destId="{5AF200A8-9E06-42F9-9478-822C4D704E73}" srcOrd="0" destOrd="0" parTransId="{E54C8DFA-7E6E-447A-BFF5-1DF19F292514}" sibTransId="{A160638B-EDC7-45E3-9B60-2218B8D54C36}"/>
    <dgm:cxn modelId="{06FB6ED8-1D5A-4B0B-A92C-F73A158A0AED}" type="presOf" srcId="{A160638B-EDC7-45E3-9B60-2218B8D54C36}" destId="{CE91AB13-5127-433E-AF8B-DCB05D1CECC7}" srcOrd="0" destOrd="0" presId="urn:microsoft.com/office/officeart/2005/8/layout/cycle1"/>
    <dgm:cxn modelId="{463BA9D9-DBDD-4E60-9041-50B2993E474F}" srcId="{F7A19954-74F1-4D4E-BCC5-1AD81651A5E3}" destId="{DDF84963-7ACE-477E-AED1-9DD1FF3AF6D4}" srcOrd="4" destOrd="0" parTransId="{959580EC-575E-4FE4-94ED-ECCF6F79C661}" sibTransId="{4DBDC599-D5B3-4EB7-A7E7-984F43C8A42E}"/>
    <dgm:cxn modelId="{4A2EBF9D-9956-4D4D-B01B-D6BD8D25D7C1}" type="presParOf" srcId="{FC85C2EB-18D5-4F0E-8210-91E5E4EEF471}" destId="{E6FF1822-FD60-41F1-A7CD-698FEBB20883}" srcOrd="0" destOrd="0" presId="urn:microsoft.com/office/officeart/2005/8/layout/cycle1"/>
    <dgm:cxn modelId="{484424E7-F55F-40F2-9D33-69C90B622C12}" type="presParOf" srcId="{FC85C2EB-18D5-4F0E-8210-91E5E4EEF471}" destId="{B3FB4AAB-A6FA-4E54-9DA3-1FF9F4A96E65}" srcOrd="1" destOrd="0" presId="urn:microsoft.com/office/officeart/2005/8/layout/cycle1"/>
    <dgm:cxn modelId="{14363783-67BF-4E47-B6A5-840D7F90DA19}" type="presParOf" srcId="{FC85C2EB-18D5-4F0E-8210-91E5E4EEF471}" destId="{CE91AB13-5127-433E-AF8B-DCB05D1CECC7}" srcOrd="2" destOrd="0" presId="urn:microsoft.com/office/officeart/2005/8/layout/cycle1"/>
    <dgm:cxn modelId="{87A582E2-057A-4127-8C1C-699A730B8B74}" type="presParOf" srcId="{FC85C2EB-18D5-4F0E-8210-91E5E4EEF471}" destId="{27A442A0-420C-487B-A22E-D356D0A189E1}" srcOrd="3" destOrd="0" presId="urn:microsoft.com/office/officeart/2005/8/layout/cycle1"/>
    <dgm:cxn modelId="{3E63B55C-F283-41FE-B127-41C69B977EC5}" type="presParOf" srcId="{FC85C2EB-18D5-4F0E-8210-91E5E4EEF471}" destId="{845D28AA-DF72-4EC7-8497-986974A14A05}" srcOrd="4" destOrd="0" presId="urn:microsoft.com/office/officeart/2005/8/layout/cycle1"/>
    <dgm:cxn modelId="{644C6557-80F9-4DDE-8684-95F02E7AE707}" type="presParOf" srcId="{FC85C2EB-18D5-4F0E-8210-91E5E4EEF471}" destId="{90B898B2-B022-429F-968C-D0C0026923CF}" srcOrd="5" destOrd="0" presId="urn:microsoft.com/office/officeart/2005/8/layout/cycle1"/>
    <dgm:cxn modelId="{7CC40476-EA77-4A34-A74F-19C56E73C392}" type="presParOf" srcId="{FC85C2EB-18D5-4F0E-8210-91E5E4EEF471}" destId="{45137D9B-DC89-407F-8D10-CCF8E067E440}" srcOrd="6" destOrd="0" presId="urn:microsoft.com/office/officeart/2005/8/layout/cycle1"/>
    <dgm:cxn modelId="{A0D6AE00-9485-4565-8FE4-9E8F3984E8F6}" type="presParOf" srcId="{FC85C2EB-18D5-4F0E-8210-91E5E4EEF471}" destId="{44234778-97C6-4001-AF95-5AEBEEA64433}" srcOrd="7" destOrd="0" presId="urn:microsoft.com/office/officeart/2005/8/layout/cycle1"/>
    <dgm:cxn modelId="{A4807224-A3FB-4299-B1FD-35E1C9F1EBD3}" type="presParOf" srcId="{FC85C2EB-18D5-4F0E-8210-91E5E4EEF471}" destId="{B3A3B5ED-61BF-4F66-B30A-837BF397C287}" srcOrd="8" destOrd="0" presId="urn:microsoft.com/office/officeart/2005/8/layout/cycle1"/>
    <dgm:cxn modelId="{4DD3C6C7-A4E5-4F18-9420-ABAE178B08EB}" type="presParOf" srcId="{FC85C2EB-18D5-4F0E-8210-91E5E4EEF471}" destId="{9298156D-EDE9-46F4-9FEF-D889445C412B}" srcOrd="9" destOrd="0" presId="urn:microsoft.com/office/officeart/2005/8/layout/cycle1"/>
    <dgm:cxn modelId="{8D7A1CE4-9F6B-49DE-B6F6-8B198262841C}" type="presParOf" srcId="{FC85C2EB-18D5-4F0E-8210-91E5E4EEF471}" destId="{D62E6711-B5CE-4513-8BDF-2BA8981D75ED}" srcOrd="10" destOrd="0" presId="urn:microsoft.com/office/officeart/2005/8/layout/cycle1"/>
    <dgm:cxn modelId="{773CA9AB-B36C-4E85-B49A-86B057BEB340}" type="presParOf" srcId="{FC85C2EB-18D5-4F0E-8210-91E5E4EEF471}" destId="{FF80BAB0-4900-4BDD-B60D-E4E437666A34}" srcOrd="11" destOrd="0" presId="urn:microsoft.com/office/officeart/2005/8/layout/cycle1"/>
    <dgm:cxn modelId="{0B8BF056-5FDE-45D6-B2AB-844A33C1A6A3}" type="presParOf" srcId="{FC85C2EB-18D5-4F0E-8210-91E5E4EEF471}" destId="{20C4C0F3-1A60-4042-9029-B9190A6175AF}" srcOrd="12" destOrd="0" presId="urn:microsoft.com/office/officeart/2005/8/layout/cycle1"/>
    <dgm:cxn modelId="{1584E93F-6FFE-4DE9-A527-88360896569F}" type="presParOf" srcId="{FC85C2EB-18D5-4F0E-8210-91E5E4EEF471}" destId="{91B6A1C9-6E8B-4485-B3C7-3EF9AA03193D}" srcOrd="13" destOrd="0" presId="urn:microsoft.com/office/officeart/2005/8/layout/cycle1"/>
    <dgm:cxn modelId="{CCB8B234-3AEC-47BE-914B-7C7FBC5DC63F}" type="presParOf" srcId="{FC85C2EB-18D5-4F0E-8210-91E5E4EEF471}" destId="{01FCDCA3-BECE-42FE-9F17-D24C36F40C00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0A90EC-A2BD-4DED-9E3B-A9C24221AEA1}">
      <dsp:nvSpPr>
        <dsp:cNvPr id="0" name=""/>
        <dsp:cNvSpPr/>
      </dsp:nvSpPr>
      <dsp:spPr>
        <a:xfrm rot="6740144">
          <a:off x="2600296" y="-384658"/>
          <a:ext cx="5976664" cy="5976664"/>
        </a:xfrm>
        <a:prstGeom prst="chord">
          <a:avLst/>
        </a:prstGeom>
        <a:solidFill>
          <a:srgbClr val="FFCC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100" kern="1200" dirty="0"/>
        </a:p>
      </dsp:txBody>
      <dsp:txXfrm>
        <a:off x="6679304" y="3213373"/>
        <a:ext cx="2241249" cy="597666"/>
      </dsp:txXfrm>
    </dsp:sp>
    <dsp:sp modelId="{A3FFB657-D5B8-4493-9346-5AB0AE30D83E}">
      <dsp:nvSpPr>
        <dsp:cNvPr id="0" name=""/>
        <dsp:cNvSpPr/>
      </dsp:nvSpPr>
      <dsp:spPr>
        <a:xfrm rot="6745332">
          <a:off x="3009091" y="200771"/>
          <a:ext cx="5080164" cy="5080164"/>
        </a:xfrm>
        <a:prstGeom prst="chord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000" kern="1200" dirty="0"/>
        </a:p>
      </dsp:txBody>
      <dsp:txXfrm>
        <a:off x="6261760" y="3194766"/>
        <a:ext cx="2190820" cy="584218"/>
      </dsp:txXfrm>
    </dsp:sp>
    <dsp:sp modelId="{73B2018F-7E12-4C6A-83A2-D2BAD44F3A10}">
      <dsp:nvSpPr>
        <dsp:cNvPr id="0" name=""/>
        <dsp:cNvSpPr/>
      </dsp:nvSpPr>
      <dsp:spPr>
        <a:xfrm rot="6768801">
          <a:off x="3496820" y="827576"/>
          <a:ext cx="4183664" cy="4183664"/>
        </a:xfrm>
        <a:prstGeom prst="chord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000" kern="1200" dirty="0"/>
        </a:p>
      </dsp:txBody>
      <dsp:txXfrm>
        <a:off x="5902142" y="3217949"/>
        <a:ext cx="2165046" cy="577345"/>
      </dsp:txXfrm>
    </dsp:sp>
    <dsp:sp modelId="{84859408-E004-4C50-B85F-DABB585ED53C}">
      <dsp:nvSpPr>
        <dsp:cNvPr id="0" name=""/>
        <dsp:cNvSpPr/>
      </dsp:nvSpPr>
      <dsp:spPr>
        <a:xfrm rot="6754071">
          <a:off x="3945058" y="1441033"/>
          <a:ext cx="3287165" cy="3287165"/>
        </a:xfrm>
        <a:prstGeom prst="chord">
          <a:avLst/>
        </a:prstGeom>
        <a:solidFill>
          <a:srgbClr val="FDAE6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100" kern="1200"/>
        </a:p>
      </dsp:txBody>
      <dsp:txXfrm>
        <a:off x="5672451" y="3192464"/>
        <a:ext cx="1775069" cy="591689"/>
      </dsp:txXfrm>
    </dsp:sp>
    <dsp:sp modelId="{BF01E83B-CEA7-4F86-8AAA-E2C885218F42}">
      <dsp:nvSpPr>
        <dsp:cNvPr id="0" name=""/>
        <dsp:cNvSpPr/>
      </dsp:nvSpPr>
      <dsp:spPr>
        <a:xfrm rot="6780000">
          <a:off x="4393295" y="2100223"/>
          <a:ext cx="2390665" cy="2390665"/>
        </a:xfrm>
        <a:prstGeom prst="chord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3500" kern="1200" dirty="0"/>
        </a:p>
      </dsp:txBody>
      <dsp:txXfrm>
        <a:off x="4743399" y="2697889"/>
        <a:ext cx="1690455" cy="11953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FB4AAB-A6FA-4E54-9DA3-1FF9F4A96E65}">
      <dsp:nvSpPr>
        <dsp:cNvPr id="0" name=""/>
        <dsp:cNvSpPr/>
      </dsp:nvSpPr>
      <dsp:spPr>
        <a:xfrm>
          <a:off x="3528499" y="29355"/>
          <a:ext cx="1006078" cy="1006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800" kern="1200"/>
        </a:p>
      </dsp:txBody>
      <dsp:txXfrm>
        <a:off x="3528499" y="29355"/>
        <a:ext cx="1006078" cy="1006078"/>
      </dsp:txXfrm>
    </dsp:sp>
    <dsp:sp modelId="{CE91AB13-5127-433E-AF8B-DCB05D1CECC7}">
      <dsp:nvSpPr>
        <dsp:cNvPr id="0" name=""/>
        <dsp:cNvSpPr/>
      </dsp:nvSpPr>
      <dsp:spPr>
        <a:xfrm>
          <a:off x="1162170" y="289"/>
          <a:ext cx="3771658" cy="3771658"/>
        </a:xfrm>
        <a:prstGeom prst="circularArrow">
          <a:avLst>
            <a:gd name="adj1" fmla="val 5202"/>
            <a:gd name="adj2" fmla="val 336015"/>
            <a:gd name="adj3" fmla="val 21292825"/>
            <a:gd name="adj4" fmla="val 19766604"/>
            <a:gd name="adj5" fmla="val 6068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45D28AA-DF72-4EC7-8497-986974A14A05}">
      <dsp:nvSpPr>
        <dsp:cNvPr id="0" name=""/>
        <dsp:cNvSpPr/>
      </dsp:nvSpPr>
      <dsp:spPr>
        <a:xfrm>
          <a:off x="4136359" y="1900156"/>
          <a:ext cx="1006078" cy="1006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800" kern="1200"/>
        </a:p>
      </dsp:txBody>
      <dsp:txXfrm>
        <a:off x="4136359" y="1900156"/>
        <a:ext cx="1006078" cy="1006078"/>
      </dsp:txXfrm>
    </dsp:sp>
    <dsp:sp modelId="{90B898B2-B022-429F-968C-D0C0026923CF}">
      <dsp:nvSpPr>
        <dsp:cNvPr id="0" name=""/>
        <dsp:cNvSpPr/>
      </dsp:nvSpPr>
      <dsp:spPr>
        <a:xfrm>
          <a:off x="1162170" y="289"/>
          <a:ext cx="3771658" cy="3771658"/>
        </a:xfrm>
        <a:prstGeom prst="circularArrow">
          <a:avLst>
            <a:gd name="adj1" fmla="val 5202"/>
            <a:gd name="adj2" fmla="val 336015"/>
            <a:gd name="adj3" fmla="val 4014266"/>
            <a:gd name="adj4" fmla="val 2253829"/>
            <a:gd name="adj5" fmla="val 6068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4234778-97C6-4001-AF95-5AEBEEA64433}">
      <dsp:nvSpPr>
        <dsp:cNvPr id="0" name=""/>
        <dsp:cNvSpPr/>
      </dsp:nvSpPr>
      <dsp:spPr>
        <a:xfrm>
          <a:off x="2544960" y="3056374"/>
          <a:ext cx="1006078" cy="1006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800" kern="1200"/>
        </a:p>
      </dsp:txBody>
      <dsp:txXfrm>
        <a:off x="2544960" y="3056374"/>
        <a:ext cx="1006078" cy="1006078"/>
      </dsp:txXfrm>
    </dsp:sp>
    <dsp:sp modelId="{B3A3B5ED-61BF-4F66-B30A-837BF397C287}">
      <dsp:nvSpPr>
        <dsp:cNvPr id="0" name=""/>
        <dsp:cNvSpPr/>
      </dsp:nvSpPr>
      <dsp:spPr>
        <a:xfrm>
          <a:off x="1162170" y="289"/>
          <a:ext cx="3771658" cy="3771658"/>
        </a:xfrm>
        <a:prstGeom prst="circularArrow">
          <a:avLst>
            <a:gd name="adj1" fmla="val 5202"/>
            <a:gd name="adj2" fmla="val 336015"/>
            <a:gd name="adj3" fmla="val 8210155"/>
            <a:gd name="adj4" fmla="val 6449719"/>
            <a:gd name="adj5" fmla="val 6068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62E6711-B5CE-4513-8BDF-2BA8981D75ED}">
      <dsp:nvSpPr>
        <dsp:cNvPr id="0" name=""/>
        <dsp:cNvSpPr/>
      </dsp:nvSpPr>
      <dsp:spPr>
        <a:xfrm>
          <a:off x="953562" y="1900156"/>
          <a:ext cx="1006078" cy="1006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800" kern="1200"/>
        </a:p>
      </dsp:txBody>
      <dsp:txXfrm>
        <a:off x="953562" y="1900156"/>
        <a:ext cx="1006078" cy="1006078"/>
      </dsp:txXfrm>
    </dsp:sp>
    <dsp:sp modelId="{FF80BAB0-4900-4BDD-B60D-E4E437666A34}">
      <dsp:nvSpPr>
        <dsp:cNvPr id="0" name=""/>
        <dsp:cNvSpPr/>
      </dsp:nvSpPr>
      <dsp:spPr>
        <a:xfrm>
          <a:off x="1162170" y="289"/>
          <a:ext cx="3771658" cy="3771658"/>
        </a:xfrm>
        <a:prstGeom prst="circularArrow">
          <a:avLst>
            <a:gd name="adj1" fmla="val 5202"/>
            <a:gd name="adj2" fmla="val 336015"/>
            <a:gd name="adj3" fmla="val 12297380"/>
            <a:gd name="adj4" fmla="val 10771160"/>
            <a:gd name="adj5" fmla="val 6068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1B6A1C9-6E8B-4485-B3C7-3EF9AA03193D}">
      <dsp:nvSpPr>
        <dsp:cNvPr id="0" name=""/>
        <dsp:cNvSpPr/>
      </dsp:nvSpPr>
      <dsp:spPr>
        <a:xfrm>
          <a:off x="1561422" y="29355"/>
          <a:ext cx="1006078" cy="1006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800" kern="1200"/>
        </a:p>
      </dsp:txBody>
      <dsp:txXfrm>
        <a:off x="1561422" y="29355"/>
        <a:ext cx="1006078" cy="1006078"/>
      </dsp:txXfrm>
    </dsp:sp>
    <dsp:sp modelId="{01FCDCA3-BECE-42FE-9F17-D24C36F40C00}">
      <dsp:nvSpPr>
        <dsp:cNvPr id="0" name=""/>
        <dsp:cNvSpPr/>
      </dsp:nvSpPr>
      <dsp:spPr>
        <a:xfrm>
          <a:off x="1162170" y="289"/>
          <a:ext cx="3771658" cy="3771658"/>
        </a:xfrm>
        <a:prstGeom prst="circularArrow">
          <a:avLst>
            <a:gd name="adj1" fmla="val 5202"/>
            <a:gd name="adj2" fmla="val 336015"/>
            <a:gd name="adj3" fmla="val 16865256"/>
            <a:gd name="adj4" fmla="val 15198729"/>
            <a:gd name="adj5" fmla="val 6068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8055"/>
          </a:xfrm>
          <a:prstGeom prst="rect">
            <a:avLst/>
          </a:prstGeom>
        </p:spPr>
        <p:txBody>
          <a:bodyPr vert="horz" lIns="92089" tIns="46045" rIns="92089" bIns="46045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2" y="0"/>
            <a:ext cx="2945660" cy="498055"/>
          </a:xfrm>
          <a:prstGeom prst="rect">
            <a:avLst/>
          </a:prstGeom>
        </p:spPr>
        <p:txBody>
          <a:bodyPr vert="horz" lIns="92089" tIns="46045" rIns="92089" bIns="46045" rtlCol="0"/>
          <a:lstStyle>
            <a:lvl1pPr algn="r">
              <a:defRPr sz="1200"/>
            </a:lvl1pPr>
          </a:lstStyle>
          <a:p>
            <a:fld id="{585B5E9A-DBBC-41F8-98E8-B63C4E451AD8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60" cy="498054"/>
          </a:xfrm>
          <a:prstGeom prst="rect">
            <a:avLst/>
          </a:prstGeom>
        </p:spPr>
        <p:txBody>
          <a:bodyPr vert="horz" lIns="92089" tIns="46045" rIns="92089" bIns="46045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2" y="9428584"/>
            <a:ext cx="2945660" cy="498054"/>
          </a:xfrm>
          <a:prstGeom prst="rect">
            <a:avLst/>
          </a:prstGeom>
        </p:spPr>
        <p:txBody>
          <a:bodyPr vert="horz" lIns="92089" tIns="46045" rIns="92089" bIns="46045" rtlCol="0" anchor="b"/>
          <a:lstStyle>
            <a:lvl1pPr algn="r">
              <a:defRPr sz="1200"/>
            </a:lvl1pPr>
          </a:lstStyle>
          <a:p>
            <a:fld id="{5D7DDB8B-A01B-4C98-812F-E8EE5CAB73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5609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8055"/>
          </a:xfrm>
          <a:prstGeom prst="rect">
            <a:avLst/>
          </a:prstGeom>
        </p:spPr>
        <p:txBody>
          <a:bodyPr vert="horz" lIns="92089" tIns="46045" rIns="92089" bIns="46045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8055"/>
          </a:xfrm>
          <a:prstGeom prst="rect">
            <a:avLst/>
          </a:prstGeom>
        </p:spPr>
        <p:txBody>
          <a:bodyPr vert="horz" lIns="92089" tIns="46045" rIns="92089" bIns="46045" rtlCol="0"/>
          <a:lstStyle>
            <a:lvl1pPr algn="r">
              <a:defRPr sz="1200"/>
            </a:lvl1pPr>
          </a:lstStyle>
          <a:p>
            <a:fld id="{5835924A-605A-4482-B2FE-2A636D6C9BD5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89" tIns="46045" rIns="92089" bIns="46045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2089" tIns="46045" rIns="92089" bIns="46045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60" cy="498054"/>
          </a:xfrm>
          <a:prstGeom prst="rect">
            <a:avLst/>
          </a:prstGeom>
        </p:spPr>
        <p:txBody>
          <a:bodyPr vert="horz" lIns="92089" tIns="46045" rIns="92089" bIns="46045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2" y="9428584"/>
            <a:ext cx="2945660" cy="498054"/>
          </a:xfrm>
          <a:prstGeom prst="rect">
            <a:avLst/>
          </a:prstGeom>
        </p:spPr>
        <p:txBody>
          <a:bodyPr vert="horz" lIns="92089" tIns="46045" rIns="92089" bIns="46045" rtlCol="0" anchor="b"/>
          <a:lstStyle>
            <a:lvl1pPr algn="r">
              <a:defRPr sz="1200"/>
            </a:lvl1pPr>
          </a:lstStyle>
          <a:p>
            <a:fld id="{76AD9371-F9A9-4455-A630-FE2802D4D8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5491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rgbClr val="000066"/>
                </a:solidFill>
              </a:rPr>
              <a:t>Podmínky, do kterých jsme se narodili, ve kterých jsme vyrůstali a ve kterých studujeme, pracujeme a prožíváme své životy, mají také velmi významný vliv na naše zdraví.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0" i="0" dirty="0">
                <a:solidFill>
                  <a:srgbClr val="000000"/>
                </a:solidFill>
                <a:effectLst/>
                <a:latin typeface="Helvetica Neue"/>
              </a:rPr>
              <a:t>Zdraví  lidí nevzniká v ordinacích lékařů a v nemocnicích, tam už se jen velmi složitě a nákladně napravuje to, co se pokazilo. „Zdraví začíná v našich domovech, školách a komunitách“ </a:t>
            </a:r>
            <a:endParaRPr lang="cs-CZ" sz="1200" b="1" dirty="0">
              <a:solidFill>
                <a:srgbClr val="000066"/>
              </a:solidFill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5E161-BABE-4817-A0D2-936983DF0386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205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Zástupný symbol pro obrázek snímku 1">
            <a:extLst>
              <a:ext uri="{FF2B5EF4-FFF2-40B4-BE49-F238E27FC236}">
                <a16:creationId xmlns:a16="http://schemas.microsoft.com/office/drawing/2014/main" id="{F46BD161-A25F-4F91-972F-24ABFC5B82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Zástupný symbol pro poznámky 2">
            <a:extLst>
              <a:ext uri="{FF2B5EF4-FFF2-40B4-BE49-F238E27FC236}">
                <a16:creationId xmlns:a16="http://schemas.microsoft.com/office/drawing/2014/main" id="{9B315848-62E4-4ACA-BDA8-FD7EF21327E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Zástupný symbol pro obrázek snímku 1">
            <a:extLst>
              <a:ext uri="{FF2B5EF4-FFF2-40B4-BE49-F238E27FC236}">
                <a16:creationId xmlns:a16="http://schemas.microsoft.com/office/drawing/2014/main" id="{CE629D8E-EF05-4738-87FE-5339F5F0C8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Zástupný symbol pro poznámky 2">
            <a:extLst>
              <a:ext uri="{FF2B5EF4-FFF2-40B4-BE49-F238E27FC236}">
                <a16:creationId xmlns:a16="http://schemas.microsoft.com/office/drawing/2014/main" id="{795B4C60-1C1D-4E5D-8D33-C06C5652B2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F71A9F-BC8E-4F5C-93D4-8B0298EAA8A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522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2DEA96-4D87-4881-B19C-6902490E007B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8723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338733" y="214313"/>
            <a:ext cx="2601384" cy="59182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534584" y="214313"/>
            <a:ext cx="7600949" cy="59182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97F5C-EA93-4E0A-9F5D-CEFA863B0683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342787"/>
      </p:ext>
    </p:extLst>
  </p:cSld>
  <p:clrMapOvr>
    <a:masterClrMapping/>
  </p:clrMapOvr>
  <p:transition>
    <p:blinds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Nadpis a text nad obsah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4586" y="214314"/>
            <a:ext cx="10390716" cy="1462087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576917" y="2017713"/>
            <a:ext cx="103632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76917" y="4151313"/>
            <a:ext cx="103632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0EB9C-AECE-4C88-8CA7-1E7E623F3209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05694"/>
      </p:ext>
    </p:extLst>
  </p:cSld>
  <p:clrMapOvr>
    <a:masterClrMapping/>
  </p:clrMapOvr>
  <p:transition>
    <p:blinds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4586" y="214314"/>
            <a:ext cx="10390716" cy="1462087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103632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76917" y="4151313"/>
            <a:ext cx="103632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2D9B7-E46B-4B16-BB88-8F69CF6F741B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884420"/>
      </p:ext>
    </p:extLst>
  </p:cSld>
  <p:clrMapOvr>
    <a:masterClrMapping/>
  </p:clrMapOvr>
  <p:transition>
    <p:blinds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EC844-8ABD-4FD5-BFAC-7342EB21D8D2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28.02.2023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07F30-285D-48D5-B0BB-818C16D365A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15033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A377F-8288-4E6D-8E8A-45CD04D5E094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28.02.2023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D9AD4-42F2-4910-A14F-7D9DFF716C4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166363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DA929-480D-4806-9D1F-23607918BF92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28.02.2023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B2FFF-30CD-464B-8B96-C98508BCD80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157536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E3F9B-5886-410A-AD38-DA32518364CA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28.02.2023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F1FE6-96BB-449E-BE2A-3C896685B3F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486532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146F0-8E6D-4363-B8DD-721E658238FD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28.02.2023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29348-E8B0-4E48-B927-A9FFCA0EB02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232007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E15E5-BDE6-499F-A6D6-674F171BD34A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28.02.2023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6959D-28C1-4C8D-BD53-94629279130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05095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8B9A1-2B3C-4CD6-A445-A561AEBEAC2E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28.02.2023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B7F80-FF69-48E4-BE73-4367463596D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6091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4382B3-7989-451D-A887-FCF7141B6BCE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18396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88940-4EA0-4AD6-980D-D71E9C4ECDA4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28.02.2023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E77AC-0032-4C59-B565-556BB20F5FB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659554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8D4FB-951A-4560-B82B-B9A6E303D7B6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28.02.2023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32BA4-CB3F-4FBF-BC28-AC0F8A9CDA2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16513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09305-3FFE-4D1D-BA3E-0EA74E902CC6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28.02.2023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EBBAE-9D59-40D5-848F-325F0D6C384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593559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6BAD3-FC82-4F26-900B-EE5CFB2B0AC4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28.02.2023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FFFA7-927C-46F0-9ACD-21A3CE8F09A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359921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CCAE83-354E-4E17-9038-2D19B6117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9C44A35-8F1E-4D3B-9E77-24D247F828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A482FAD-FB2F-44A8-864C-330B7559E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6B11-299C-478E-9D4E-218F82B9C0B1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1E25C2-2598-4880-816C-64B370E60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D7B987-BC2E-429C-8286-29D0F4D7B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11DDE-6704-48B1-A3CE-478715530A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84806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9781A1-8989-4477-BDE2-8D6B0A535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9DC9D79-3BC2-4726-921E-DC2B0C5FA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255022D-3E52-4E58-8DDA-4D369D89E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6B11-299C-478E-9D4E-218F82B9C0B1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CBD2F7-B334-400C-A0FF-00DD874F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8539A7-713F-43CB-AD2F-FDA9662AD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11DDE-6704-48B1-A3CE-478715530A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450400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9E5A78-582E-41C7-8E31-DDA4FD69E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C266DC1-3160-486F-9C40-3E5DC4C34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9C79C90-0587-4B48-830B-F866CCF7C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6B11-299C-478E-9D4E-218F82B9C0B1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2D33EB3-8038-4027-98B3-4289781EC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CD8E47-C749-4687-9504-35CBF5B0A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11DDE-6704-48B1-A3CE-478715530A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831129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91A2FA-42ED-4847-A34D-7D158155D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F64BB1D-6F8B-4B74-A502-BC74CA9F8A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F26257D-E5B5-467E-B10B-71714A5A8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3491B5F-F37E-443D-8F82-053E1D18A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6B11-299C-478E-9D4E-218F82B9C0B1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F657FBA-2BD3-4481-AB11-64823DCCE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68C4DAD-F67A-4217-9277-2CFA4FC7A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11DDE-6704-48B1-A3CE-478715530A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833096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C67692-92E7-4485-B04A-5832229F7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3D9BB48-900C-4DB8-A2B3-521B2F008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9647918-314B-4195-A6E0-707C89868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581CF8F8-7A23-4F59-9E9A-8D17A571D4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25D79DA6-62C3-443C-92E8-4840FDC564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AC31E7F-3035-4269-9C9B-C8EE81325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6B11-299C-478E-9D4E-218F82B9C0B1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454C30F-AC3A-42B1-A3AB-F12501CB0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D931422-2A0C-4F15-BD0D-902273A11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11DDE-6704-48B1-A3CE-478715530A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46010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F28480-EB7D-428B-930F-E46ED27DC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91A776D-23C4-42F0-BA93-876A62E37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6B11-299C-478E-9D4E-218F82B9C0B1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37BCF7F-30FC-44FC-969E-5821B2F73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6E895A8-1CEF-423D-9876-A601089FE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11DDE-6704-48B1-A3CE-478715530A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3120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D55A2E96-9F9C-4229-860A-12CC033C459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9390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08529F6-0E5B-40A5-98E7-F043D4C83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6B11-299C-478E-9D4E-218F82B9C0B1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A16B88C-BE4F-45F7-959A-0351A2468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22D4848-6C6F-45FE-A98A-F1D451595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11DDE-6704-48B1-A3CE-478715530A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57510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6644E7-B483-447F-B94C-DBE2B5124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7BEECDB-323F-4A06-91C6-FACCE18A6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DEDA64D-AA89-4C0E-BEF9-6B8DBEAF76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B9E088C-ADE3-408B-92F0-D014035D2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6B11-299C-478E-9D4E-218F82B9C0B1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B033812-A107-4C90-A4A6-1ACE9EE6D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F375881-00BF-43D6-9FB5-81F5FF78E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11DDE-6704-48B1-A3CE-478715530A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738887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3CD4D6-C0A7-4D38-A439-F94185F9E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34D9DFA-8DB0-4FBA-9369-488C875CEC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2F5AD7B-6A13-45D7-9366-D66E9886DB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FF8DC7B-8423-4B6F-B20A-4A25676B7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6B11-299C-478E-9D4E-218F82B9C0B1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146FDC2-CD97-4FFC-AAD8-CF7403B13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52DFEE1-E2F3-4621-BF72-5548F0253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11DDE-6704-48B1-A3CE-478715530A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980449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53C76C-B799-4D9C-8D1D-A1F6C6BDD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52F8959-E1B4-481A-B23F-B251A73FE3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2FA2402-1C83-4762-85B5-4A366319E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6B11-299C-478E-9D4E-218F82B9C0B1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1AE56FD-2637-49F5-A817-A6F06B40E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F76B5D-3D03-4E59-B422-6768FCEEF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11DDE-6704-48B1-A3CE-478715530A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260414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CCBEBD7-9E79-42C4-8874-84B760C697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1213430-0AC6-43C1-B002-B396AA0D32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424D25B-96B2-49AF-A203-576D463F8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6B11-299C-478E-9D4E-218F82B9C0B1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D08E21-F9D8-4659-BA59-33E55BA7C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6509B19-FE4D-4420-888F-12848E50D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11DDE-6704-48B1-A3CE-478715530A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581106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55140-95AF-4EFE-9142-88988E9FDB3C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1525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54213-2BDE-4953-9667-E61318BE7358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68401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AFE54-4DBF-497A-9B20-BE212545E850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33407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78BBB-9C5F-4B44-8713-F756CCD7AE68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19327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91B02-0837-4F6D-A4EC-A1DCE6920A28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970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A695AFC-AD12-449B-910A-0E8119D56B52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581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AE200-D96A-457E-A9D8-B8B2EBC278F2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55365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4BFD0-4301-46E8-BB31-DBB09D36C000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77555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E36D2-71E7-4978-9C8C-8C4090E1D114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46969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0A7F7-DFB8-414F-A2DA-0F96EB9D7005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6001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E9033D-2610-4AEA-BEEB-F139B83925F9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82226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F3D98-F14E-4967-8B8D-9E559BDBFDFC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04138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842F5-8F41-429D-87E5-CB330F9A887C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18457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77F4C-3CC6-48B3-9504-779C0B5E8CEB}" type="slidenum">
              <a:rPr lang="en-GB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25793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7E783E-07FC-4A8C-9D39-2BDD9DDE3B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525771-D4FF-4F4B-9DC5-B8CAD0E51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C93427-A64D-49B1-933C-9E7C7FA8DC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8EBC80-F120-4BC2-8B28-388DE6D3370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27117726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C32DB04-684E-483D-A197-23C478FF95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1A714F-EFED-45A9-8E9D-0D8E1B3EE0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1F00C5C-9467-4A29-B448-A206DE4868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E3DFC2-0523-41A0-A7B9-775075FE6ED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7754719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A1C7AEB-80B1-48BF-89B7-7405C2795CF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03190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7164C2E-2252-4580-9F46-E5C6857BFA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66A3BFF-E35F-4A18-8C55-DA8460838F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41B559-655C-4C2A-87D7-4530B9BDAB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EFA4E7-127D-4996-8AC5-B77BA3C9863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9706858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78CD3F-775E-4549-9BF9-41568C7BE3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28BEE3-5457-4DE1-B2F5-545F058FF1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F1381E-8C8E-4ABD-B65C-6BC035177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42394E-838F-4FC2-93A0-40556E4451A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32023389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40C6F9C-3697-493D-AC0E-7642C24A8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86C128A-53E4-4178-B23C-DD725AE7A7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D012A99-2C52-4567-9E8D-99F424BCAD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E54A22-3695-49A8-B946-B33D564A54E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43001027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0F95079-B910-444C-92F5-E0EC11DBEC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E29F7CC-36E8-41B1-850D-5E6791E43D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DCDD019-FE26-4585-9E91-E0FEFE7389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B66AB9-459E-4B49-9E08-2B7156DFD43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5191080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E8E378C-A61E-4139-96AA-74F53A35A2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5210ED6-A2A0-47FE-8CC0-D47C75EEC2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8111B61-73B6-45DD-8424-10D8B8B13A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EDF016-F8E4-4EBC-B9A1-86E127E8C3C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3299124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756030-E6AB-4FB9-AE44-26F44250AE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830397-27AB-4DA5-900E-947DAE244B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5E0622-0C47-416E-A29B-9ABD548A36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7A2978-851A-4D57-96AF-1BB4285473C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96101994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545BE3-341B-4FBF-80BD-25AAE8FC70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2E81B8-4D20-4035-A4DB-5947856C39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3328C7-39F8-48EC-B315-96AC7BEA59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D7D155-6D92-40DC-AE18-9C2180809DE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09255931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3D2FBB-2C17-430F-87FE-16CD8C0263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4AA516-58AE-445C-91BE-AD635F75A9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45D131-2274-466B-81E1-3A7100BA75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046A2B-1F35-4871-9F81-70DD3DA0210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01443499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4C9DF6-B50C-418B-AA28-A7F45B2E59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410299-C2E1-4A6F-8001-EA060F4045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D7F26D-39BC-4806-B816-443762816D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19F73F-2839-4A55-BAEA-A6E38951C74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23448661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9BB1CE7-E09A-4672-8B38-D0E974B1A2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C1EACC6-6D91-4662-A722-F15CA4CB2F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157F12E-7962-4A75-AC22-6ECBEE80CD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26466D-45A9-4423-80D6-0A8BF51D3A0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2476489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Nadpis a text nad obsah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576917" y="2017713"/>
            <a:ext cx="103632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76917" y="4151313"/>
            <a:ext cx="103632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0EB9C-AECE-4C88-8CA7-1E7E623F320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2511595"/>
      </p:ext>
    </p:extLst>
  </p:cSld>
  <p:clrMapOvr>
    <a:masterClrMapping/>
  </p:clrMapOvr>
  <p:transition>
    <p:blinds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1352CF-37D0-473A-B625-D6534E63A4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8B84F9-7B4F-4A8B-9974-6C21457DE9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4D0CD2-935F-4AD0-B0B5-E6B373D88B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3C4ECC-7FF1-46F6-9F2D-9D3E39D9C3A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8973820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BEA040-BDBC-4428-84E3-0B40B9A24D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11A919C-A29F-4F76-9AD9-40AE7E0E9A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08E2EAE-A3F6-4E0C-8E91-44E9DF641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19DB6-4599-4824-8524-D243BF6D3565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015EFE9-5E36-49CB-BABD-A88C90136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89D0A8B-40B6-43C5-9271-28068125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71A72-6CE1-4A35-8487-E4528B105E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1984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2E0722-A002-4B2A-A9A4-E2D0AE06B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99FDBBC-0029-4942-B44D-85A8E5AA9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88B6ACF-4E06-4AC6-983F-F2EA288C3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19DB6-4599-4824-8524-D243BF6D3565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76903A-278E-4265-8732-321299038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0B011BE-E251-48F1-97A6-AF4B27B2A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71A72-6CE1-4A35-8487-E4528B105E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4668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9D1683-8830-472E-B914-63A1D0456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AF3DDEF-130A-47ED-9EB8-A9335AB2A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45C8F23-35CA-445B-871B-102D3283F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19DB6-4599-4824-8524-D243BF6D3565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3EC32D8-249F-4729-AD9A-8C303BE53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5359A3B-4CD0-4CB9-8AF0-2391ECD6E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71A72-6CE1-4A35-8487-E4528B105E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2549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6A559B-0F07-465E-8528-1B91017FE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650956B-8AAF-49E2-8E89-23274E1FE2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337F47C-1ED8-427E-A357-12A458F10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21B7DE3-616D-4D9D-B608-E5CB77E8C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19DB6-4599-4824-8524-D243BF6D3565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F5F80A7-2BC7-4B47-889F-23BAE882B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99985DE-9622-4532-AD88-6D5E0AC5F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71A72-6CE1-4A35-8487-E4528B105E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859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3D0F08-7304-4CC6-BA61-C63EFF2F134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5078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5C023F-6BD4-4163-8E4A-E8693830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B4D974A-2514-48B0-AD46-932485C72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D546302-F147-4588-A126-07D811FA7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959C4F1C-3AA8-459A-AD2C-28C6A3322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B9519B51-E7D0-49D7-A533-4EFDDEDCDF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9E77CBA-360F-46F8-BBAD-99A70C357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19DB6-4599-4824-8524-D243BF6D3565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B9B9C1B-A57F-49C8-988B-9A4F29D5F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99ADFCC-975F-441D-B4DF-71C5DA427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71A72-6CE1-4A35-8487-E4528B105E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67869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96A6F6-8398-41C4-A4B1-78B2623C6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8BFF746-4CB6-4421-AC79-DBCF044AB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19DB6-4599-4824-8524-D243BF6D3565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A1D5BA7-149A-48DE-8B6E-6F5587129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3AF83DC-1B44-418A-8C1E-52FF0D1C6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71A72-6CE1-4A35-8487-E4528B105E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1317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E31BA0A-0CD1-42B9-9E06-64ADE9F3F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19DB6-4599-4824-8524-D243BF6D3565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FC2E419-8FA1-4C47-BD34-BF8EB3740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51C29D9-C203-4734-A873-72AEF5720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71A72-6CE1-4A35-8487-E4528B105E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30987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EBC3BE-35DF-41F6-8C37-31A6D72B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6FB5342-113A-4E5E-A63F-7C24565AB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3D21453-1ADC-4389-A04E-AF2877002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156B306-2DF3-4F89-ADA9-59336554F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19DB6-4599-4824-8524-D243BF6D3565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10466BC-6F63-4DC2-BE92-AF07B1E19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34DD89C-7CEC-4E76-A07E-3D65F718C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71A72-6CE1-4A35-8487-E4528B105E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46117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BAD3B2-C048-4959-892B-ACBD2AA6C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187CE8D-1206-41DD-AA0C-A8E146E259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9020B47-AA7C-4693-B9EB-1853CA9796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BAA2120-2282-41AC-A41F-1FD7C3116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19DB6-4599-4824-8524-D243BF6D3565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477F523-6F20-47D9-8E15-0410A3EFD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F93570B-B11F-4DDF-A545-6B70454F8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71A72-6CE1-4A35-8487-E4528B105E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61385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9CC4E9-22F9-4D59-9F07-E7FE14B48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4F92088-8A7F-401D-941A-3B55CB484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24295BF-CA00-4143-9009-B6CFA220C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19DB6-4599-4824-8524-D243BF6D3565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38715D0-F181-4A39-8512-B56293BBE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12CC9C-5578-4AB2-86BE-6423E4A48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71A72-6CE1-4A35-8487-E4528B105E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18488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88A9981-8B14-485A-A7CD-6F9680A4D3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88581ED-E0A8-4984-93E5-ACBA10DCDC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3178D44-8913-4415-A1C2-C825B52FE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19DB6-4599-4824-8524-D243BF6D3565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7D3B3D8-EE88-41D0-9C2C-AFBC45B84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DC6FF4-5003-4B8F-8B6D-303F9301E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71A72-6CE1-4A35-8487-E4528B105E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7793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477B15-115F-4237-92C0-1586A1BF80A9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55537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9F29A-C9EB-4C83-80BF-FA71A47FB964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47138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59668B-FAA4-4E60-9B15-84B6D536B6EC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08975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F7BF77-9855-48A2-814A-647E1A20487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7435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1B5577-FA43-4FB2-8907-EA709410C03B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86931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257618-453D-47C5-813C-C16751FDA7A3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46163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012E93-855C-4D7C-9466-77849707D3F4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77764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D90C27-D6DC-4E94-BFE2-91D9A21D8E9B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53512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67F7D-B3E7-4A3B-9720-CB768D3186DB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482178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2E92A5-A058-455E-B048-858F56948193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2832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13B5CE-70F7-4169-9BBA-99ED812F79EB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980893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087E16-57B8-4826-982D-5361F84AB971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66966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4DEF40-7C92-41A6-971D-BD81DA789AB7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15743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Nadpis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graf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1D4542-A136-4F8D-A3D3-E885A8C9B623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72986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E3D5DA-F13F-42C0-ACAB-D8DC37D1422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4304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429888-6EA8-4410-A65E-DE48B53FF639}" type="slidenum">
              <a:rPr lang="en-GB" altLang="cs-CZ">
                <a:solidFill>
                  <a:srgbClr val="000000"/>
                </a:solidFill>
              </a:rPr>
              <a:pPr/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9737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73F2AE-9F71-4D15-8772-77C8F4601702}" type="slidenum">
              <a:rPr lang="en-GB" altLang="cs-CZ">
                <a:solidFill>
                  <a:srgbClr val="000000"/>
                </a:solidFill>
              </a:rPr>
              <a:pPr/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2459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07AF2B-2DBC-48FA-AE93-A3B9B686957E}" type="slidenum">
              <a:rPr lang="en-GB" altLang="cs-CZ">
                <a:solidFill>
                  <a:srgbClr val="000000"/>
                </a:solidFill>
              </a:rPr>
              <a:pPr/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9339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528D05-2387-43DB-8D16-29BCB635457F}" type="slidenum">
              <a:rPr lang="en-GB" altLang="cs-CZ">
                <a:solidFill>
                  <a:srgbClr val="000000"/>
                </a:solidFill>
              </a:rPr>
              <a:pPr/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4202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C6F566-C3AB-437D-A17C-71C5582BE211}" type="slidenum">
              <a:rPr lang="en-GB" altLang="cs-CZ">
                <a:solidFill>
                  <a:srgbClr val="000000"/>
                </a:solidFill>
              </a:rPr>
              <a:pPr/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5721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6B047D-D799-4500-B8E8-F0E9D81113DA}" type="slidenum">
              <a:rPr lang="en-GB" altLang="cs-CZ">
                <a:solidFill>
                  <a:srgbClr val="000000"/>
                </a:solidFill>
              </a:rPr>
              <a:pPr/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2542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753A39-082C-4ED7-A2D4-50A917BF15AA}" type="slidenum">
              <a:rPr lang="en-GB" altLang="cs-CZ">
                <a:solidFill>
                  <a:srgbClr val="000000"/>
                </a:solidFill>
              </a:rPr>
              <a:pPr/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543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EAE828-A615-4251-8E4B-F36EC9B623F3}" type="slidenum">
              <a:rPr lang="en-GB" altLang="cs-CZ">
                <a:solidFill>
                  <a:srgbClr val="000000"/>
                </a:solidFill>
              </a:rPr>
              <a:pPr/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2247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29C3D1-4F8A-4407-B55B-D272203BDB36}" type="slidenum">
              <a:rPr lang="en-GB" altLang="cs-CZ">
                <a:solidFill>
                  <a:srgbClr val="000000"/>
                </a:solidFill>
              </a:rPr>
              <a:pPr/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3412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6F2D1A-2FAA-48CE-AB0F-D0A6A821BE1B}" type="slidenum">
              <a:rPr lang="en-GB" altLang="cs-CZ">
                <a:solidFill>
                  <a:srgbClr val="000000"/>
                </a:solidFill>
              </a:rPr>
              <a:pPr/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778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243FA3-42C1-4DEC-8BA7-E96F4ED5941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7997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06C13B-54AF-42CF-96CD-5D20048780A4}" type="slidenum">
              <a:rPr lang="en-GB" altLang="cs-CZ">
                <a:solidFill>
                  <a:srgbClr val="000000"/>
                </a:solidFill>
              </a:rPr>
              <a:pPr/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362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B06542-5EC0-4BC2-A342-8C00C1B8F479}" type="slidenum">
              <a:rPr lang="en-GB" altLang="cs-CZ">
                <a:solidFill>
                  <a:srgbClr val="000000"/>
                </a:solidFill>
              </a:rPr>
              <a:pPr/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1242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2E7DDC-328E-4513-8195-E3655720B500}" type="slidenum">
              <a:rPr lang="en-GB" altLang="cs-CZ">
                <a:solidFill>
                  <a:srgbClr val="000000"/>
                </a:solidFill>
              </a:rPr>
              <a:pPr/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324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" y="2438403"/>
            <a:ext cx="12012084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/>
                </a:pPr>
                <a:endParaRPr lang="cs-CZ" sz="3200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/>
                </a:pPr>
                <a:endParaRPr lang="cs-CZ" sz="3200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/>
                </a:pPr>
                <a:endParaRPr lang="cs-CZ" sz="3200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/>
                </a:pPr>
                <a:endParaRPr lang="cs-CZ" sz="3200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/>
              </a:pPr>
              <a:endParaRPr lang="cs-CZ" sz="3200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/>
              </a:pPr>
              <a:endParaRPr lang="cs-CZ" sz="3200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/>
              </a:pPr>
              <a:endParaRPr lang="cs-CZ" sz="3200"/>
            </a:p>
          </p:txBody>
        </p:sp>
      </p:grpSp>
      <p:sp>
        <p:nvSpPr>
          <p:cNvPr id="29185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320800" y="1676400"/>
            <a:ext cx="1036320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/>
              <a:t>Klepnutím lze upravit styl předlohy nadpisů.</a:t>
            </a:r>
          </a:p>
        </p:txBody>
      </p:sp>
      <p:sp>
        <p:nvSpPr>
          <p:cNvPr id="29185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cs-CZ" noProof="0"/>
              <a:t>Klepnutím lze upravit styl předlohy podnadpisů.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3208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F3503567-19BC-456D-AC1D-247C10BBE56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133858"/>
      </p:ext>
    </p:extLst>
  </p:cSld>
  <p:clrMapOvr>
    <a:masterClrMapping/>
  </p:clrMapOvr>
  <p:transition>
    <p:blinds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5EF11-A9F8-4CC6-A867-265F6CA93B1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016097"/>
      </p:ext>
    </p:extLst>
  </p:cSld>
  <p:clrMapOvr>
    <a:masterClrMapping/>
  </p:clrMapOvr>
  <p:transition>
    <p:blinds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0D1AD-31C3-4518-B413-1CD0324B879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6798663"/>
      </p:ext>
    </p:extLst>
  </p:cSld>
  <p:clrMapOvr>
    <a:masterClrMapping/>
  </p:clrMapOvr>
  <p:transition>
    <p:blinds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E6DDC-E45D-46C2-8401-891C1784FA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1642438"/>
      </p:ext>
    </p:extLst>
  </p:cSld>
  <p:clrMapOvr>
    <a:masterClrMapping/>
  </p:clrMapOvr>
  <p:transition>
    <p:blinds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C498C-FF4F-41F6-86C3-DDC9646F3FD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4853142"/>
      </p:ext>
    </p:extLst>
  </p:cSld>
  <p:clrMapOvr>
    <a:masterClrMapping/>
  </p:clrMapOvr>
  <p:transition>
    <p:blinds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D6CA8-49E7-4932-8E4E-D114B1C0B8F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1505552"/>
      </p:ext>
    </p:extLst>
  </p:cSld>
  <p:clrMapOvr>
    <a:masterClrMapping/>
  </p:clrMapOvr>
  <p:transition>
    <p:blinds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B05C0-C25C-4359-BB61-44C46E921CB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1238912"/>
      </p:ext>
    </p:extLst>
  </p:cSld>
  <p:clrMapOvr>
    <a:masterClrMapping/>
  </p:clrMapOvr>
  <p:transition>
    <p:blind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77A8FF-E799-4F64-8BC1-6ED04B4B84CE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7896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5E377-7972-4B0A-BE78-0D7052ECFE6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4229220"/>
      </p:ext>
    </p:extLst>
  </p:cSld>
  <p:clrMapOvr>
    <a:masterClrMapping/>
  </p:clrMapOvr>
  <p:transition>
    <p:blinds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CE6E5-9B01-425B-9E7D-D2434322A8A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5712537"/>
      </p:ext>
    </p:extLst>
  </p:cSld>
  <p:clrMapOvr>
    <a:masterClrMapping/>
  </p:clrMapOvr>
  <p:transition>
    <p:blinds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4710F-4650-4E35-82EB-23A6B28CA71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5691326"/>
      </p:ext>
    </p:extLst>
  </p:cSld>
  <p:clrMapOvr>
    <a:masterClrMapping/>
  </p:clrMapOvr>
  <p:transition>
    <p:blinds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338733" y="214313"/>
            <a:ext cx="2601384" cy="59182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534584" y="214313"/>
            <a:ext cx="7600949" cy="59182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97F5C-EA93-4E0A-9F5D-CEFA863B068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1334123"/>
      </p:ext>
    </p:extLst>
  </p:cSld>
  <p:clrMapOvr>
    <a:masterClrMapping/>
  </p:clrMapOvr>
  <p:transition>
    <p:blinds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Nadpis a text nad obsah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4586" y="214314"/>
            <a:ext cx="10390716" cy="1462087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576917" y="2017713"/>
            <a:ext cx="103632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76917" y="4151313"/>
            <a:ext cx="103632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0EB9C-AECE-4C88-8CA7-1E7E623F320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0972980"/>
      </p:ext>
    </p:extLst>
  </p:cSld>
  <p:clrMapOvr>
    <a:masterClrMapping/>
  </p:clrMapOvr>
  <p:transition>
    <p:blinds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4586" y="214314"/>
            <a:ext cx="10390716" cy="1462087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103632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76917" y="4151313"/>
            <a:ext cx="103632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2D9B7-E46B-4B16-BB88-8F69CF6F741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5168411"/>
      </p:ext>
    </p:extLst>
  </p:cSld>
  <p:clrMapOvr>
    <a:masterClrMapping/>
  </p:clrMapOvr>
  <p:transition>
    <p:blinds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D7D7-7485-454B-90C2-E50707AA4F06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28.02.2023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9B3A2-E33F-4AEC-984C-841646B7A26B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7159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79309-D084-4E3F-853D-91559A860916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28.02.2023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D566D-03CB-4F2A-B4F5-01EF00A9EF9A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3922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2A912-F384-40A3-818F-44C43FD5E963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28.02.2023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F6FEC-ACA1-47AA-9517-0E77F9FE7D31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235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508A0-AAD5-4484-A9DD-D030BB132B6F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28.02.2023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AE970-7E1B-4D0A-9F2C-0E4B7F359232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684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4CD9F-39AF-4140-B7AA-585E1AA95BC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43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B2B15-2F39-4ECA-B26B-5EFFE9ACF4FA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28.02.2023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2CAFB-E784-44F0-83F3-3F9E9269BBF0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4818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744D0-241B-4139-8863-872C7164E966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28.02.2023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8913D-2643-4B01-8DB7-943913394245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028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5B84C-CC22-4292-84BF-C5E9BCD13C93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28.02.2023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202CA-4F6B-4A63-ADFE-BDBC4C6D9E9E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9728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F969F-EBCB-4FA3-A777-9636A107A46E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28.02.2023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C65AB-DA50-4B00-9110-FCC6805F5B8A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4509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E1B74-0927-4E85-B6E5-E18308D08A50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28.02.2023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43A0E-ADC8-4F5C-A36E-CB24AF8A61E1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8685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B0931-C9AA-4DA5-B39D-4E060D9EA2F0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28.02.2023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F59A8-9C19-416B-90E2-B53009DBF2FA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7828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4B579-007F-4924-A528-3B46B10C2439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28.02.2023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C0023-4E3B-45F9-A320-79C54E36F3A0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9152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4586" y="214314"/>
            <a:ext cx="10390716" cy="1462087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103632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76917" y="4151313"/>
            <a:ext cx="103632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F3FF6-A1E1-43BB-B021-31092AAD29E3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317844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B02A50F-3F07-4941-972E-F64E358A9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0ADDE-D628-46CE-A1DA-303814E922E6}" type="datetimeFigureOut">
              <a:rPr lang="cs-CZ"/>
              <a:pPr>
                <a:defRPr/>
              </a:pPr>
              <a:t>28.02.2023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272655-9714-44D4-AA2B-2DEC7FFB2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7E90E5-54CC-4DF8-8267-C5395A7BA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E27A6-07A1-4081-9FCD-78E8E496D46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640593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C250A0E-9152-446B-9E3E-28E42C04B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E97BA-9A66-4153-8FFD-97BAE56A7D3E}" type="datetimeFigureOut">
              <a:rPr lang="cs-CZ"/>
              <a:pPr>
                <a:defRPr/>
              </a:pPr>
              <a:t>28.02.2023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51A806-23F8-488A-8F5C-654F3CB93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7F8B22A-D1EC-4E91-AC86-0E967A52B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5C641-E255-4627-8C56-E5B64946510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68573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8CCE17-A377-4C11-BAC0-1FF120188B6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3731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2F1D3C-D53C-471F-B61A-8E18F0374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13858-FC01-4402-A9EA-D060A653E9C4}" type="datetimeFigureOut">
              <a:rPr lang="cs-CZ"/>
              <a:pPr>
                <a:defRPr/>
              </a:pPr>
              <a:t>28.02.2023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F98EA51-A09D-4CAA-BF95-EF59F3C84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DDAB5C-BCDB-4676-8F65-B6E8FB6F1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C1C37-9744-4DA3-B7CD-8A648B00149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995682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ECE1B25C-6DA8-4A13-85AC-7BFEFE312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9668B-F09B-4888-8903-46DD776689AB}" type="datetimeFigureOut">
              <a:rPr lang="cs-CZ"/>
              <a:pPr>
                <a:defRPr/>
              </a:pPr>
              <a:t>28.02.2023</a:t>
            </a:fld>
            <a:endParaRPr lang="cs-CZ" dirty="0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CDF1A524-7C53-49FF-BC3C-D1D80AAF0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0D43DE02-3082-462D-8D67-44A4DD1E8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B85B0-9553-4ED3-B2D7-1120AEFF9E7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648783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FA309630-DBEC-4525-9D7D-07750B1C2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B7AE3-A409-44B5-B944-69E39DE2BF25}" type="datetimeFigureOut">
              <a:rPr lang="cs-CZ"/>
              <a:pPr>
                <a:defRPr/>
              </a:pPr>
              <a:t>28.02.2023</a:t>
            </a:fld>
            <a:endParaRPr lang="cs-CZ" dirty="0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ED2FD2A0-F50B-4593-8DB5-D0CFB9AE6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3597FD31-015D-46BF-B9CA-418FD0A40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DF5A1-5265-4A40-AB7B-1C9CE57E413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97256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CB01A6F0-C1FB-4603-9233-C61BCCCC0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0752A-9717-42F4-B3F8-6447294FE4CD}" type="datetimeFigureOut">
              <a:rPr lang="cs-CZ"/>
              <a:pPr>
                <a:defRPr/>
              </a:pPr>
              <a:t>28.02.2023</a:t>
            </a:fld>
            <a:endParaRPr lang="cs-CZ" dirty="0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7F63809A-3A98-4110-AE54-BAB73A7D4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8CDD7CEC-D1F0-44EA-B96C-CFF6FCFD5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4305D-6C1F-4C88-8D1E-34CA8C23346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232297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5454CEC5-AA6E-405E-8B83-AE00C904C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5F534-E7E8-4974-9A8C-DB48FDD7B0EA}" type="datetimeFigureOut">
              <a:rPr lang="cs-CZ"/>
              <a:pPr>
                <a:defRPr/>
              </a:pPr>
              <a:t>28.02.2023</a:t>
            </a:fld>
            <a:endParaRPr lang="cs-CZ" dirty="0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3CA6F751-6D05-4157-BDAB-E641A41C9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7A190792-1A83-46FD-904C-7C5FBD56E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439C1-75DD-4C80-9D43-2021C459919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499563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9C5BABE5-0DE5-429E-96EF-1E802E0EB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9D49D-FD35-4324-B922-25669D66FAC5}" type="datetimeFigureOut">
              <a:rPr lang="cs-CZ"/>
              <a:pPr>
                <a:defRPr/>
              </a:pPr>
              <a:t>28.02.2023</a:t>
            </a:fld>
            <a:endParaRPr lang="cs-CZ" dirty="0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00753E98-BFB2-4D65-95CA-FC536BB12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B8C7A71B-1E4E-43C1-85B8-03F5584C4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72632-93B4-45E7-B093-4221A1E193F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214926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D9E312FD-88E5-4E31-89DA-BCDA4D326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A19F6-4C50-40DA-8559-A82286AC9F82}" type="datetimeFigureOut">
              <a:rPr lang="cs-CZ"/>
              <a:pPr>
                <a:defRPr/>
              </a:pPr>
              <a:t>28.02.2023</a:t>
            </a:fld>
            <a:endParaRPr lang="cs-CZ" dirty="0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953673AE-9B14-4C93-BF81-D70FAEEE1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B419A392-1FD0-4FAB-8023-4187D143E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6B67E-9504-430B-8F1E-7ECD0A79996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477652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F2D4304-874E-4265-8A67-1E828EBAA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094DD-61A3-4D79-9177-0C94A16C3118}" type="datetimeFigureOut">
              <a:rPr lang="cs-CZ"/>
              <a:pPr>
                <a:defRPr/>
              </a:pPr>
              <a:t>28.02.2023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8D57E6-9AB5-4ABE-85B0-796AD4732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22ED5AB-9378-41AA-A041-ED61A20BE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1519F-B9EE-4800-8E3A-AF2F2CEA512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718264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C3ADAC-C73D-488F-ACD1-8E0FA9C0B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0B68D-47E8-467A-AFFE-376A043CD0DF}" type="datetimeFigureOut">
              <a:rPr lang="cs-CZ"/>
              <a:pPr>
                <a:defRPr/>
              </a:pPr>
              <a:t>28.02.2023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9C9B972-7987-4BFC-A5B5-F129B05C5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340618-B37A-4B97-9C16-39EFAD3F3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45397-1402-405B-8E1D-C99D7015401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0711384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103632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76917" y="4151313"/>
            <a:ext cx="103632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E112A72A-2066-4730-8008-525C3740C5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417A7FC6-8C7B-4635-89B3-9DB9ADC07C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4ED83B00-1E57-48ED-ABA1-9EF69573FE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FF25E-04A3-4370-929F-556BDA24B1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163866"/>
      </p:ext>
    </p:extLst>
  </p:cSld>
  <p:clrMapOvr>
    <a:masterClrMapping/>
  </p:clrMapOvr>
  <p:transition>
    <p:blind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C7685-2FF5-4DBA-BD41-FC7B0F4B6F31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7218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" y="2438403"/>
            <a:ext cx="12012084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3333CC"/>
                  </a:buClr>
                  <a:buSzPct val="60000"/>
                  <a:buFont typeface="Wingdings" pitchFamily="2" charset="2"/>
                  <a:buChar char="n"/>
                  <a:defRPr/>
                </a:pPr>
                <a:endParaRPr lang="cs-CZ" sz="32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3333CC"/>
                  </a:buClr>
                  <a:buSzPct val="60000"/>
                  <a:buFont typeface="Wingdings" pitchFamily="2" charset="2"/>
                  <a:buChar char="n"/>
                  <a:defRPr/>
                </a:pPr>
                <a:endParaRPr lang="cs-CZ" sz="32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3333CC"/>
                  </a:buClr>
                  <a:buSzPct val="60000"/>
                  <a:buFont typeface="Wingdings" pitchFamily="2" charset="2"/>
                  <a:buChar char="n"/>
                  <a:defRPr/>
                </a:pPr>
                <a:endParaRPr lang="cs-CZ" sz="32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Clr>
                    <a:srgbClr val="3333CC"/>
                  </a:buClr>
                  <a:buSzPct val="60000"/>
                  <a:buFont typeface="Wingdings" pitchFamily="2" charset="2"/>
                  <a:buChar char="n"/>
                  <a:defRPr/>
                </a:pPr>
                <a:endParaRPr lang="cs-CZ" sz="32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20000"/>
                </a:spcBef>
                <a:buClr>
                  <a:srgbClr val="3333CC"/>
                </a:buClr>
                <a:buSzPct val="60000"/>
                <a:buFont typeface="Wingdings" pitchFamily="2" charset="2"/>
                <a:buChar char="n"/>
                <a:defRPr/>
              </a:pPr>
              <a:endParaRPr lang="cs-CZ" sz="3200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20000"/>
                </a:spcBef>
                <a:buClr>
                  <a:srgbClr val="3333CC"/>
                </a:buClr>
                <a:buSzPct val="60000"/>
                <a:buFont typeface="Wingdings" pitchFamily="2" charset="2"/>
                <a:buChar char="n"/>
                <a:defRPr/>
              </a:pPr>
              <a:endParaRPr lang="cs-CZ" sz="3200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20000"/>
                </a:spcBef>
                <a:buClr>
                  <a:srgbClr val="3333CC"/>
                </a:buClr>
                <a:buSzPct val="60000"/>
                <a:buFont typeface="Wingdings" pitchFamily="2" charset="2"/>
                <a:buChar char="n"/>
                <a:defRPr/>
              </a:pPr>
              <a:endParaRPr lang="cs-CZ" sz="3200">
                <a:solidFill>
                  <a:srgbClr val="000000"/>
                </a:solidFill>
              </a:endParaRPr>
            </a:p>
          </p:txBody>
        </p:sp>
      </p:grpSp>
      <p:sp>
        <p:nvSpPr>
          <p:cNvPr id="29185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320800" y="1676400"/>
            <a:ext cx="1036320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/>
              <a:t>Klepnutím lze upravit styl předlohy nadpisů.</a:t>
            </a:r>
          </a:p>
        </p:txBody>
      </p:sp>
      <p:sp>
        <p:nvSpPr>
          <p:cNvPr id="29185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cs-CZ" noProof="0"/>
              <a:t>Klepnutím lze upravit styl předlohy podnadpisů.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3208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cs-CZ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cs-CZ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F3503567-19BC-456D-AC1D-247C10BBE56C}" type="slidenum">
              <a:rPr lang="cs-CZ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436459"/>
      </p:ext>
    </p:extLst>
  </p:cSld>
  <p:clrMapOvr>
    <a:masterClrMapping/>
  </p:clrMapOvr>
  <p:transition>
    <p:blinds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5EF11-A9F8-4CC6-A867-265F6CA93B16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181885"/>
      </p:ext>
    </p:extLst>
  </p:cSld>
  <p:clrMapOvr>
    <a:masterClrMapping/>
  </p:clrMapOvr>
  <p:transition>
    <p:blinds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0D1AD-31C3-4518-B413-1CD0324B8795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546266"/>
      </p:ext>
    </p:extLst>
  </p:cSld>
  <p:clrMapOvr>
    <a:masterClrMapping/>
  </p:clrMapOvr>
  <p:transition>
    <p:blinds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E6DDC-E45D-46C2-8401-891C1784FAC1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225986"/>
      </p:ext>
    </p:extLst>
  </p:cSld>
  <p:clrMapOvr>
    <a:masterClrMapping/>
  </p:clrMapOvr>
  <p:transition>
    <p:blinds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C498C-FF4F-41F6-86C3-DDC9646F3FDC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759206"/>
      </p:ext>
    </p:extLst>
  </p:cSld>
  <p:clrMapOvr>
    <a:masterClrMapping/>
  </p:clrMapOvr>
  <p:transition>
    <p:blinds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D6CA8-49E7-4932-8E4E-D114B1C0B8F7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504261"/>
      </p:ext>
    </p:extLst>
  </p:cSld>
  <p:clrMapOvr>
    <a:masterClrMapping/>
  </p:clrMapOvr>
  <p:transition>
    <p:blinds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B05C0-C25C-4359-BB61-44C46E921CBC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12731"/>
      </p:ext>
    </p:extLst>
  </p:cSld>
  <p:clrMapOvr>
    <a:masterClrMapping/>
  </p:clrMapOvr>
  <p:transition>
    <p:blinds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5E377-7972-4B0A-BE78-0D7052ECFE68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315801"/>
      </p:ext>
    </p:extLst>
  </p:cSld>
  <p:clrMapOvr>
    <a:masterClrMapping/>
  </p:clrMapOvr>
  <p:transition>
    <p:blinds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CE6E5-9B01-425B-9E7D-D2434322A8A6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781053"/>
      </p:ext>
    </p:extLst>
  </p:cSld>
  <p:clrMapOvr>
    <a:masterClrMapping/>
  </p:clrMapOvr>
  <p:transition>
    <p:blinds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4710F-4650-4E35-82EB-23A6B28CA71D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704558"/>
      </p:ext>
    </p:extLst>
  </p:cSld>
  <p:clrMapOvr>
    <a:masterClrMapping/>
  </p:clrMapOvr>
  <p:transition>
    <p:blind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Klepnutím lze upravit styly předlohy textu.</a:t>
            </a:r>
          </a:p>
          <a:p>
            <a:pPr lvl="1"/>
            <a:r>
              <a:rPr lang="en-GB"/>
              <a:t>Druhá úroveň</a:t>
            </a:r>
          </a:p>
          <a:p>
            <a:pPr lvl="2"/>
            <a:r>
              <a:rPr lang="en-GB"/>
              <a:t>Třetí úroveň</a:t>
            </a:r>
          </a:p>
          <a:p>
            <a:pPr lvl="3"/>
            <a:r>
              <a:rPr lang="en-GB"/>
              <a:t>Čtvrtá úroveň</a:t>
            </a:r>
          </a:p>
          <a:p>
            <a:pPr lvl="4"/>
            <a:r>
              <a:rPr lang="en-GB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3D6EACF-015B-46AB-A3F6-AC034F0A983F}" type="slidenum">
              <a:rPr lang="en-GB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GB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595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44E4203-5C11-4B08-A6DA-622355024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9148DDF-BEC4-4012-B893-2AFF1181E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D5BE171-E1D0-431F-825B-19ECCD226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B6B11-299C-478E-9D4E-218F82B9C0B1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F5A322D-C2E7-4990-BDCC-947CEBA316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26E5932-4414-4CA1-AF15-4890B58977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11DDE-6704-48B1-A3CE-478715530A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0490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Klepnutím lze upravit styly předlohy textu.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</a:t>
            </a:r>
          </a:p>
          <a:p>
            <a:pPr lvl="4"/>
            <a:r>
              <a:rPr lang="en-GB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6CBC07-D1C3-45FA-8413-C82E148456C1}" type="slidenum">
              <a:rPr lang="en-GB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588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FBBE694-2D4C-4EB7-B341-B1AE5C9156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80C6EDB-9C1A-48E1-931E-FC03A5729B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3190998-B64A-4BF4-9D36-6421C533069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72F16A2-B177-44E1-BE4F-17A6B4AF30A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6EFBF78-6D45-423E-828F-7EB4AF07326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EBA2198-5079-4A7A-806A-AC5948F64DB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74588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1B00D96-71A1-4E62-ACCA-95381036A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84BC906-1EBA-41DB-B67B-366EF5DE7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78CAC10-7788-4E7C-8F5F-FC81F7CAA7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19DB6-4599-4824-8524-D243BF6D3565}" type="datetimeFigureOut">
              <a:rPr lang="cs-CZ" smtClean="0"/>
              <a:t>28.02.2023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208D059-BB92-4C9A-9307-02CEB16729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B0B9489-7758-42B6-843C-8A00CBC051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71A72-6CE1-4A35-8487-E4528B105E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4937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40186C-24BA-4CF6-8337-8F5925CFE93F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240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Klepnutím lze upravit styly předlohy textu.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</a:t>
            </a:r>
          </a:p>
          <a:p>
            <a:pPr lvl="4"/>
            <a:r>
              <a:rPr lang="en-GB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02B32B9-FE92-4B0C-8470-54CC9225ED24}" type="slidenum">
              <a:rPr lang="en-GB" altLang="cs-CZ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pPr/>
              <a:t>‹#›</a:t>
            </a:fld>
            <a:endParaRPr lang="en-GB" altLang="cs-CZ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35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556684" y="1098553"/>
            <a:ext cx="58420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cs-CZ" sz="240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1066802" y="1098553"/>
            <a:ext cx="438151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cs-CZ" sz="240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721786" y="1520828"/>
            <a:ext cx="563033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cs-CZ" sz="240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1214968" y="1520828"/>
            <a:ext cx="491067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cs-CZ" sz="240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69333" y="1447803"/>
            <a:ext cx="747184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cs-CZ" sz="240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1016000" y="990603"/>
            <a:ext cx="42333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cs-CZ" sz="240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590553" y="1781175"/>
            <a:ext cx="10968567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cs-CZ" sz="240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534586" y="214314"/>
            <a:ext cx="10390716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76917" y="2017713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29082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49400" y="6243638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4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9082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76800" y="6243638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9082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89533" y="6243638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>
                <a:cs typeface="+mn-cs"/>
              </a:defRPr>
            </a:lvl1pPr>
          </a:lstStyle>
          <a:p>
            <a:pPr>
              <a:defRPr/>
            </a:pPr>
            <a:fld id="{6DFE9FA2-1FE9-48F1-A7A7-E958689E2C3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87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</p:sldLayoutIdLst>
  <p:transition>
    <p:blinds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AA24DF6-1016-417A-AF79-C97CAE761AC0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28.02.2023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297A787-D47A-4A12-886E-35BF7580A5E9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586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38E78F00-5F47-4AC8-9BA0-AB7D2BCFF48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8F99CCAA-7F5E-4EDD-A86C-0CEE710101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A9935D5-0374-41A2-9EBD-00A92899C4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1A01A5B-B7B5-44A0-96BC-E66CC4C50D49}" type="datetimeFigureOut">
              <a:rPr lang="cs-CZ"/>
              <a:pPr>
                <a:defRPr/>
              </a:pPr>
              <a:t>28.02.2023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4E97D86-642B-4501-88B7-025EF00A57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6F4B749-8A49-427A-8013-644D5DC97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9C1EEE0-B4B5-4E7A-8958-81450AC78D0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6020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556684" y="1098553"/>
            <a:ext cx="58420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cs-CZ" sz="240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1066802" y="1098553"/>
            <a:ext cx="438151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cs-CZ" sz="2400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721786" y="1520828"/>
            <a:ext cx="563033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cs-CZ" sz="240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1214968" y="1520828"/>
            <a:ext cx="491067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cs-CZ" sz="240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69333" y="1447803"/>
            <a:ext cx="747184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cs-CZ" sz="240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1016000" y="990603"/>
            <a:ext cx="42333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cs-CZ" sz="2400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590553" y="1781175"/>
            <a:ext cx="10968567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cs-CZ" sz="2400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534586" y="214314"/>
            <a:ext cx="10390716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76917" y="2017713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29082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49400" y="6243638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400">
                <a:cs typeface="+mn-cs"/>
              </a:defRPr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29082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76800" y="6243638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>
                <a:cs typeface="+mn-cs"/>
              </a:defRPr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29082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89533" y="6243638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>
                <a:cs typeface="+mn-cs"/>
              </a:defRPr>
            </a:lvl1pPr>
          </a:lstStyle>
          <a:p>
            <a:pPr>
              <a:defRPr/>
            </a:pPr>
            <a:fld id="{6DFE9FA2-1FE9-48F1-A7A7-E958689E2C31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24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</p:sldLayoutIdLst>
  <p:transition>
    <p:blinds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BEF6EA-431A-41C0-8591-5817B0184DDD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28.02.2023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5AB800E-179C-4443-AE44-F8A395A63E02}" type="slidenum">
              <a:rPr lang="cs-CZ">
                <a:latin typeface="Calibri" pitchFamily="34" charset="0"/>
              </a:rPr>
              <a:pPr>
                <a:defRPr/>
              </a:pPr>
              <a:t>‹#›</a:t>
            </a:fld>
            <a:endParaRPr lang="cs-CZ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671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16.jpe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4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ltoadigeinnovazione.it/scuole-aumentano-gli-studenti-prima-campanella-il-5-settembre/" TargetMode="External"/><Relationship Id="rId13" Type="http://schemas.openxmlformats.org/officeDocument/2006/relationships/image" Target="../media/image6.jpg"/><Relationship Id="rId3" Type="http://schemas.openxmlformats.org/officeDocument/2006/relationships/image" Target="../media/image1.jpeg"/><Relationship Id="rId7" Type="http://schemas.openxmlformats.org/officeDocument/2006/relationships/image" Target="../media/image3.jpg"/><Relationship Id="rId12" Type="http://schemas.openxmlformats.org/officeDocument/2006/relationships/hyperlink" Target="https://pxhere.com/cs/photo/486772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hyperlink" Target="https://cs.wikipedia.org/wiki/Chudoba" TargetMode="External"/><Relationship Id="rId11" Type="http://schemas.openxmlformats.org/officeDocument/2006/relationships/image" Target="../media/image5.jpg"/><Relationship Id="rId5" Type="http://schemas.openxmlformats.org/officeDocument/2006/relationships/image" Target="../media/image2.jpg"/><Relationship Id="rId15" Type="http://schemas.openxmlformats.org/officeDocument/2006/relationships/image" Target="../media/image7.png"/><Relationship Id="rId10" Type="http://schemas.openxmlformats.org/officeDocument/2006/relationships/hyperlink" Target="https://www.ostravan.cz/48137/hruzy-ktere-malokdo-zna-predpremiera-filmu-dukla-61-vyvolala-u-pametniku-pohnuti/" TargetMode="External"/><Relationship Id="rId4" Type="http://schemas.openxmlformats.org/officeDocument/2006/relationships/hyperlink" Target="https://www.rpp.cz/inpage/dite-se-abst-priznaky-pa-28-listopadu-2014/" TargetMode="External"/><Relationship Id="rId9" Type="http://schemas.openxmlformats.org/officeDocument/2006/relationships/image" Target="../media/image4.jpeg"/><Relationship Id="rId14" Type="http://schemas.openxmlformats.org/officeDocument/2006/relationships/hyperlink" Target="http://cs.wikipedia.org/wiki/ageismus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worldlifeexpectancy.com/world-life-expectancy-map" TargetMode="Externa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gapminder.org/world/" TargetMode="External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023F38-A0B8-40BF-872C-7039D6B52F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72274"/>
            <a:ext cx="9144000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SOCIÁLNÍ DETERMINANTY ZDRAVÍ</a:t>
            </a:r>
          </a:p>
        </p:txBody>
      </p:sp>
    </p:spTree>
    <p:extLst>
      <p:ext uri="{BB962C8B-B14F-4D97-AF65-F5344CB8AC3E}">
        <p14:creationId xmlns:p14="http://schemas.microsoft.com/office/powerpoint/2010/main" val="69057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6600"/>
            <a:ext cx="914400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1484316"/>
            <a:ext cx="28733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4005266"/>
            <a:ext cx="28733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>
            <a:spLocks noChangeArrowheads="1"/>
          </p:cNvSpPr>
          <p:nvPr/>
        </p:nvSpPr>
        <p:spPr bwMode="auto">
          <a:xfrm>
            <a:off x="6129341" y="1327150"/>
            <a:ext cx="6639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90%</a:t>
            </a:r>
          </a:p>
        </p:txBody>
      </p:sp>
      <p:sp>
        <p:nvSpPr>
          <p:cNvPr id="9" name="TextovéPole 8"/>
          <p:cNvSpPr txBox="1">
            <a:spLocks noChangeArrowheads="1"/>
          </p:cNvSpPr>
          <p:nvPr/>
        </p:nvSpPr>
        <p:spPr bwMode="auto">
          <a:xfrm>
            <a:off x="6583363" y="3946525"/>
            <a:ext cx="6639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33%</a:t>
            </a:r>
          </a:p>
        </p:txBody>
      </p:sp>
      <p:cxnSp>
        <p:nvCxnSpPr>
          <p:cNvPr id="7175" name="Přímá spojnice se šipkou 9"/>
          <p:cNvCxnSpPr>
            <a:cxnSpLocks noChangeShapeType="1"/>
          </p:cNvCxnSpPr>
          <p:nvPr/>
        </p:nvCxnSpPr>
        <p:spPr bwMode="auto">
          <a:xfrm flipV="1">
            <a:off x="6440488" y="2611441"/>
            <a:ext cx="569912" cy="1393825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A3A32B52-DDDC-4E54-887F-B066B7DB1EF7}"/>
              </a:ext>
            </a:extLst>
          </p:cNvPr>
          <p:cNvSpPr txBox="1"/>
          <p:nvPr/>
        </p:nvSpPr>
        <p:spPr>
          <a:xfrm>
            <a:off x="1809750" y="504825"/>
            <a:ext cx="9220200" cy="5117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DDD78D5-91D5-4BFD-9A66-61791B779EE3}"/>
              </a:ext>
            </a:extLst>
          </p:cNvPr>
          <p:cNvSpPr txBox="1"/>
          <p:nvPr/>
        </p:nvSpPr>
        <p:spPr>
          <a:xfrm>
            <a:off x="2219325" y="436004"/>
            <a:ext cx="10391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P-st, že se dítě narozené v r. 2019 dožije 65 let: Švédsko X Lesotho </a:t>
            </a:r>
          </a:p>
        </p:txBody>
      </p:sp>
    </p:spTree>
    <p:extLst>
      <p:ext uri="{BB962C8B-B14F-4D97-AF65-F5344CB8AC3E}">
        <p14:creationId xmlns:p14="http://schemas.microsoft.com/office/powerpoint/2010/main" val="1069023706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333399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Co způsobuje tento rozdíl?</a:t>
            </a:r>
            <a:endParaRPr lang="cs-CZ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187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552" y="1340771"/>
            <a:ext cx="3181300" cy="5115301"/>
          </a:xfrm>
        </p:spPr>
      </p:pic>
      <p:pic>
        <p:nvPicPr>
          <p:cNvPr id="93188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9936" y="1661652"/>
            <a:ext cx="5554404" cy="3461608"/>
          </a:xfrm>
        </p:spPr>
      </p:pic>
    </p:spTree>
    <p:extLst>
      <p:ext uri="{BB962C8B-B14F-4D97-AF65-F5344CB8AC3E}">
        <p14:creationId xmlns:p14="http://schemas.microsoft.com/office/powerpoint/2010/main" val="396998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 noChangeArrowheads="1"/>
          </p:cNvSpPr>
          <p:nvPr>
            <p:ph type="title"/>
          </p:nvPr>
        </p:nvSpPr>
        <p:spPr>
          <a:xfrm>
            <a:off x="546564" y="82502"/>
            <a:ext cx="7793037" cy="1462087"/>
          </a:xfrm>
        </p:spPr>
        <p:txBody>
          <a:bodyPr/>
          <a:lstStyle/>
          <a:p>
            <a:pPr eaLnBrk="1" hangingPunct="1"/>
            <a:r>
              <a:rPr lang="cs-CZ" sz="3600" b="1" dirty="0">
                <a:solidFill>
                  <a:srgbClr val="33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 způsobuje tento rozdíl?</a:t>
            </a:r>
            <a:endParaRPr lang="cs-CZ" sz="3600" b="1" dirty="0">
              <a:solidFill>
                <a:srgbClr val="333399"/>
              </a:solidFill>
            </a:endParaRPr>
          </a:p>
        </p:txBody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7307" y="1544589"/>
            <a:ext cx="8229600" cy="452596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dirty="0">
                <a:latin typeface="Tahoma" pitchFamily="34" charset="0"/>
                <a:ea typeface="Tahoma" pitchFamily="34" charset="0"/>
                <a:cs typeface="Tahoma" pitchFamily="34" charset="0"/>
              </a:rPr>
              <a:t>Sociální podmínky, ve kterých žijí a které </a:t>
            </a:r>
            <a:r>
              <a:rPr lang="cs-CZ" b="1" dirty="0">
                <a:latin typeface="Tahoma" pitchFamily="34" charset="0"/>
                <a:ea typeface="Tahoma" pitchFamily="34" charset="0"/>
                <a:cs typeface="Tahoma" pitchFamily="34" charset="0"/>
              </a:rPr>
              <a:t>determinují zdraví</a:t>
            </a:r>
            <a:r>
              <a:rPr lang="cs-CZ" dirty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pPr marL="0" indent="0" eaLnBrk="1" hangingPunct="1">
              <a:buNone/>
            </a:pPr>
            <a:endParaRPr lang="cs-CZ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/>
            <a:r>
              <a:rPr lang="cs-CZ" dirty="0">
                <a:solidFill>
                  <a:srgbClr val="33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bydlení</a:t>
            </a:r>
          </a:p>
          <a:p>
            <a:pPr eaLnBrk="1" hangingPunct="1"/>
            <a:r>
              <a:rPr lang="cs-CZ" dirty="0">
                <a:solidFill>
                  <a:srgbClr val="33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dostupnost stravy (pitné vody)</a:t>
            </a:r>
          </a:p>
          <a:p>
            <a:pPr eaLnBrk="1" hangingPunct="1"/>
            <a:r>
              <a:rPr lang="cs-CZ" dirty="0">
                <a:solidFill>
                  <a:srgbClr val="33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vzdělání</a:t>
            </a:r>
          </a:p>
          <a:p>
            <a:pPr eaLnBrk="1" hangingPunct="1"/>
            <a:r>
              <a:rPr lang="cs-CZ" dirty="0">
                <a:solidFill>
                  <a:srgbClr val="33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povaha práce</a:t>
            </a:r>
          </a:p>
          <a:p>
            <a:pPr eaLnBrk="1" hangingPunct="1"/>
            <a:r>
              <a:rPr lang="cs-CZ" dirty="0">
                <a:solidFill>
                  <a:srgbClr val="3333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dostupnost zdravotní péče</a:t>
            </a:r>
          </a:p>
        </p:txBody>
      </p:sp>
    </p:spTree>
    <p:extLst>
      <p:ext uri="{BB962C8B-B14F-4D97-AF65-F5344CB8AC3E}">
        <p14:creationId xmlns:p14="http://schemas.microsoft.com/office/powerpoint/2010/main" val="18274954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354" grpId="0"/>
      <p:bldP spid="35635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>
            <a:extLst>
              <a:ext uri="{FF2B5EF4-FFF2-40B4-BE49-F238E27FC236}">
                <a16:creationId xmlns:a16="http://schemas.microsoft.com/office/drawing/2014/main" id="{1ECE58F3-BB6B-4D33-BB80-47099BBC70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2714" y="96043"/>
            <a:ext cx="7793037" cy="1462087"/>
          </a:xfrm>
        </p:spPr>
        <p:txBody>
          <a:bodyPr/>
          <a:lstStyle/>
          <a:p>
            <a:pPr eaLnBrk="1" hangingPunct="1"/>
            <a:r>
              <a:rPr lang="cs-CZ" altLang="cs-CZ" sz="36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Ekvita (spravedlnost) ve zdraví</a:t>
            </a:r>
          </a:p>
        </p:txBody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31372DC1-D606-44CC-82D1-8391A703FA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8499" y="1477963"/>
            <a:ext cx="9940925" cy="4114800"/>
          </a:xfrm>
        </p:spPr>
        <p:txBody>
          <a:bodyPr/>
          <a:lstStyle/>
          <a:p>
            <a:pPr eaLnBrk="1" hangingPunct="1"/>
            <a:r>
              <a:rPr lang="cs-CZ" altLang="cs-CZ" sz="28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Spravedlnost</a:t>
            </a:r>
            <a:r>
              <a:rPr lang="cs-CZ" altLang="cs-CZ" sz="28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která se opírá spíše o lidskou </a:t>
            </a:r>
            <a:r>
              <a:rPr lang="cs-CZ" altLang="cs-CZ" sz="28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slušnost</a:t>
            </a:r>
            <a:r>
              <a:rPr lang="cs-CZ" altLang="cs-CZ" sz="28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než o literu zákona</a:t>
            </a:r>
          </a:p>
          <a:p>
            <a:pPr eaLnBrk="1" hangingPunct="1"/>
            <a:endParaRPr lang="cs-CZ" altLang="cs-CZ" sz="2800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8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ideálních podmínkách by měl mít každý stejnou </a:t>
            </a:r>
            <a:r>
              <a:rPr lang="cs-CZ" altLang="cs-CZ" sz="2800" b="1" u="sng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příležitost</a:t>
            </a:r>
            <a:r>
              <a:rPr lang="cs-CZ" altLang="cs-CZ" sz="28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dosáhnout svého plného zdravotního potenciálu – řečeno pragmatičtěji – nikdo by neměl být znevýhodněn při jeho dosahování, lze-li se ovšem takovému znevýhodnění vyhnout.</a:t>
            </a: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>
            <a:extLst>
              <a:ext uri="{FF2B5EF4-FFF2-40B4-BE49-F238E27FC236}">
                <a16:creationId xmlns:a16="http://schemas.microsoft.com/office/drawing/2014/main" id="{F5B43E9E-25A1-474B-A50B-E6B73F23B4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96043"/>
            <a:ext cx="7793037" cy="1462087"/>
          </a:xfrm>
        </p:spPr>
        <p:txBody>
          <a:bodyPr/>
          <a:lstStyle/>
          <a:p>
            <a:pPr eaLnBrk="1" hangingPunct="1"/>
            <a:r>
              <a:rPr lang="cs-CZ" altLang="cs-CZ" sz="36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Ekvita (spravedlnost) ve zdraví</a:t>
            </a:r>
          </a:p>
        </p:txBody>
      </p:sp>
      <p:sp>
        <p:nvSpPr>
          <p:cNvPr id="376835" name="Rectangle 3">
            <a:extLst>
              <a:ext uri="{FF2B5EF4-FFF2-40B4-BE49-F238E27FC236}">
                <a16:creationId xmlns:a16="http://schemas.microsoft.com/office/drawing/2014/main" id="{55241784-06C1-4DCC-8803-8ADF31F825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1558130"/>
            <a:ext cx="10864850" cy="4114800"/>
          </a:xfrm>
        </p:spPr>
        <p:txBody>
          <a:bodyPr/>
          <a:lstStyle/>
          <a:p>
            <a:pPr eaLnBrk="1" hangingPunct="1"/>
            <a:r>
              <a:rPr lang="cs-CZ" altLang="cs-CZ" sz="28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Cílem není a nemůže být odstranění rozdílů ve zdraví, ale redukce těch rozdílů ve zdraví, které jsou vnímány jako </a:t>
            </a:r>
            <a:r>
              <a:rPr lang="cs-CZ" altLang="cs-CZ" sz="28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nepřirozené</a:t>
            </a:r>
            <a:r>
              <a:rPr lang="cs-CZ" altLang="cs-CZ" sz="28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8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nespravedlivé</a:t>
            </a:r>
            <a:r>
              <a:rPr lang="cs-CZ" altLang="cs-CZ" sz="28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sz="28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odstranitelné.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800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8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Pocit nespravedlnosti existuje zejména tam, kde jsou rozdíly </a:t>
            </a:r>
            <a:r>
              <a:rPr lang="cs-CZ" altLang="cs-CZ" sz="28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neúnosně velké</a:t>
            </a:r>
            <a:r>
              <a:rPr lang="cs-CZ" altLang="cs-CZ" sz="28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 jsou způsobené nerovnými příležitostmi např. v důsledku diskriminace.</a:t>
            </a:r>
          </a:p>
          <a:p>
            <a:pPr eaLnBrk="1" hangingPunct="1"/>
            <a:endParaRPr lang="cs-CZ" altLang="cs-CZ" sz="28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83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2DC4742-B7CF-46BA-9147-9723FCC32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242"/>
            <a:ext cx="12192000" cy="596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31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sualizing Health Equity: Diverse People, Challenges, and Solutions  Infographic - RWJF">
            <a:extLst>
              <a:ext uri="{FF2B5EF4-FFF2-40B4-BE49-F238E27FC236}">
                <a16:creationId xmlns:a16="http://schemas.microsoft.com/office/drawing/2014/main" id="{B6115514-B414-4702-89E7-67BBF1D82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12182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283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775639" y="231223"/>
            <a:ext cx="7848600" cy="1462088"/>
          </a:xfrm>
        </p:spPr>
        <p:txBody>
          <a:bodyPr/>
          <a:lstStyle/>
          <a:p>
            <a:pPr eaLnBrk="1" hangingPunct="1"/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Sociální determinanty zdraví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8291" y="2214328"/>
            <a:ext cx="10140411" cy="4114800"/>
          </a:xfrm>
        </p:spPr>
        <p:txBody>
          <a:bodyPr/>
          <a:lstStyle/>
          <a:p>
            <a:pPr eaLnBrk="1" hangingPunct="1"/>
            <a:r>
              <a:rPr lang="cs-CZ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Jsou zodpovědné za </a:t>
            </a:r>
            <a:r>
              <a:rPr lang="cs-CZ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existenci </a:t>
            </a:r>
            <a:r>
              <a:rPr lang="cs-CZ" b="1" dirty="0" err="1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inekvity</a:t>
            </a:r>
            <a:r>
              <a:rPr lang="cs-CZ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zdraví</a:t>
            </a:r>
            <a:r>
              <a:rPr lang="cs-CZ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lvl="1" eaLnBrk="1" hangingPunct="1"/>
            <a:r>
              <a:rPr lang="cs-CZ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tj. za existenci </a:t>
            </a:r>
            <a:r>
              <a:rPr lang="cs-CZ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nespravedlivých a odstranitelných rozdílů </a:t>
            </a:r>
            <a:r>
              <a:rPr lang="cs-CZ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 zdraví, které nacházíme jak </a:t>
            </a:r>
            <a:r>
              <a:rPr lang="cs-CZ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mezi zeměmi</a:t>
            </a:r>
            <a:r>
              <a:rPr lang="cs-CZ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tak </a:t>
            </a:r>
            <a:r>
              <a:rPr lang="cs-CZ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uvnitř</a:t>
            </a:r>
            <a:r>
              <a:rPr lang="cs-CZ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jednotlivých </a:t>
            </a:r>
            <a:r>
              <a:rPr lang="cs-CZ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zemí</a:t>
            </a:r>
            <a:r>
              <a:rPr lang="cs-CZ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303874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9199" y="3148193"/>
            <a:ext cx="9950245" cy="1462087"/>
          </a:xfrm>
        </p:spPr>
        <p:txBody>
          <a:bodyPr/>
          <a:lstStyle/>
          <a:p>
            <a:pPr algn="ctr"/>
            <a:br>
              <a:rPr lang="cs-CZ" b="1" dirty="0">
                <a:latin typeface="Arial" pitchFamily="34" charset="0"/>
                <a:cs typeface="Arial" pitchFamily="34" charset="0"/>
              </a:rPr>
            </a:br>
            <a:r>
              <a:rPr lang="cs-CZ" b="1" dirty="0">
                <a:latin typeface="Arial" pitchFamily="34" charset="0"/>
                <a:cs typeface="Arial" pitchFamily="34" charset="0"/>
              </a:rPr>
              <a:t>NEROVNOSTI VE ZDRAVÍ </a:t>
            </a:r>
            <a:br>
              <a:rPr lang="cs-CZ" b="1" dirty="0">
                <a:latin typeface="Arial" pitchFamily="34" charset="0"/>
                <a:cs typeface="Arial" pitchFamily="34" charset="0"/>
              </a:rPr>
            </a:br>
            <a:r>
              <a:rPr lang="cs-CZ" b="1" dirty="0">
                <a:latin typeface="Arial" pitchFamily="34" charset="0"/>
                <a:cs typeface="Arial" pitchFamily="34" charset="0"/>
              </a:rPr>
              <a:t>MEZI SKUPINAMI LIDÍ UVNITŘ ZEMÍ</a:t>
            </a:r>
          </a:p>
        </p:txBody>
      </p:sp>
    </p:spTree>
    <p:extLst>
      <p:ext uri="{BB962C8B-B14F-4D97-AF65-F5344CB8AC3E}">
        <p14:creationId xmlns:p14="http://schemas.microsoft.com/office/powerpoint/2010/main" val="354505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>
          <a:xfrm>
            <a:off x="2063750" y="20638"/>
            <a:ext cx="7793038" cy="1198562"/>
          </a:xfrm>
        </p:spPr>
        <p:txBody>
          <a:bodyPr/>
          <a:lstStyle/>
          <a:p>
            <a:r>
              <a:rPr lang="cs-CZ" sz="2800" b="1"/>
              <a:t>Schematické znázornění vlivu sociálních determinant na zdraví 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767750" y="1736812"/>
          <a:ext cx="11161240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Obráze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53" y="4221163"/>
            <a:ext cx="1731963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>
            <a:spLocks noChangeArrowheads="1"/>
          </p:cNvSpPr>
          <p:nvPr/>
        </p:nvSpPr>
        <p:spPr bwMode="auto">
          <a:xfrm>
            <a:off x="5640388" y="3940175"/>
            <a:ext cx="16240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Pohlaví, věk, dědičné faktory</a:t>
            </a:r>
          </a:p>
        </p:txBody>
      </p:sp>
      <p:sp>
        <p:nvSpPr>
          <p:cNvPr id="11" name="TextovéPole 10"/>
          <p:cNvSpPr txBox="1">
            <a:spLocks noChangeArrowheads="1"/>
          </p:cNvSpPr>
          <p:nvPr/>
        </p:nvSpPr>
        <p:spPr bwMode="auto">
          <a:xfrm>
            <a:off x="5770563" y="3486153"/>
            <a:ext cx="1625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Životní styl</a:t>
            </a:r>
          </a:p>
        </p:txBody>
      </p:sp>
      <p:sp>
        <p:nvSpPr>
          <p:cNvPr id="12" name="TextovéPole 11"/>
          <p:cNvSpPr txBox="1">
            <a:spLocks noChangeArrowheads="1"/>
          </p:cNvSpPr>
          <p:nvPr/>
        </p:nvSpPr>
        <p:spPr bwMode="auto">
          <a:xfrm>
            <a:off x="5484813" y="2828925"/>
            <a:ext cx="1727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Sociální prostředí</a:t>
            </a:r>
          </a:p>
        </p:txBody>
      </p:sp>
      <p:sp>
        <p:nvSpPr>
          <p:cNvPr id="13" name="TextovéPole 12"/>
          <p:cNvSpPr txBox="1">
            <a:spLocks noChangeArrowheads="1"/>
          </p:cNvSpPr>
          <p:nvPr/>
        </p:nvSpPr>
        <p:spPr bwMode="auto">
          <a:xfrm>
            <a:off x="5087938" y="2228853"/>
            <a:ext cx="29908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Životní a pracovní podmínky</a:t>
            </a:r>
          </a:p>
        </p:txBody>
      </p:sp>
      <p:sp>
        <p:nvSpPr>
          <p:cNvPr id="14" name="TextovéPole 13"/>
          <p:cNvSpPr txBox="1">
            <a:spLocks noChangeArrowheads="1"/>
          </p:cNvSpPr>
          <p:nvPr/>
        </p:nvSpPr>
        <p:spPr bwMode="auto">
          <a:xfrm>
            <a:off x="5146675" y="1412875"/>
            <a:ext cx="299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Celkové sociální, kulturní </a:t>
            </a:r>
            <a:b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cs-CZ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 ekonomické prostředí</a:t>
            </a:r>
          </a:p>
        </p:txBody>
      </p:sp>
      <p:graphicFrame>
        <p:nvGraphicFramePr>
          <p:cNvPr id="7" name="Diagram 6"/>
          <p:cNvGraphicFramePr/>
          <p:nvPr/>
        </p:nvGraphicFramePr>
        <p:xfrm>
          <a:off x="3048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711258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  <p:bldP spid="14" grpId="0"/>
      <p:bldGraphic spid="7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Oval 2"/>
          <p:cNvSpPr>
            <a:spLocks noChangeArrowheads="1"/>
          </p:cNvSpPr>
          <p:nvPr/>
        </p:nvSpPr>
        <p:spPr bwMode="auto">
          <a:xfrm>
            <a:off x="4754564" y="1990725"/>
            <a:ext cx="2579687" cy="2571750"/>
          </a:xfrm>
          <a:prstGeom prst="ellips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03" name="Oval 3"/>
          <p:cNvSpPr>
            <a:spLocks noChangeArrowheads="1"/>
          </p:cNvSpPr>
          <p:nvPr/>
        </p:nvSpPr>
        <p:spPr bwMode="auto">
          <a:xfrm>
            <a:off x="4049714" y="2676525"/>
            <a:ext cx="2617787" cy="2552700"/>
          </a:xfrm>
          <a:prstGeom prst="ellipse">
            <a:avLst/>
          </a:prstGeom>
          <a:noFill/>
          <a:ln w="38100">
            <a:solidFill>
              <a:srgbClr val="33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04" name="Oval 4"/>
          <p:cNvSpPr>
            <a:spLocks noChangeArrowheads="1"/>
          </p:cNvSpPr>
          <p:nvPr/>
        </p:nvSpPr>
        <p:spPr bwMode="auto">
          <a:xfrm>
            <a:off x="5494339" y="2693988"/>
            <a:ext cx="2619375" cy="2552700"/>
          </a:xfrm>
          <a:prstGeom prst="ellipse">
            <a:avLst/>
          </a:prstGeom>
          <a:noFill/>
          <a:ln w="38100">
            <a:solidFill>
              <a:srgbClr val="33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05" name="Oval 5"/>
          <p:cNvSpPr>
            <a:spLocks noChangeArrowheads="1"/>
          </p:cNvSpPr>
          <p:nvPr/>
        </p:nvSpPr>
        <p:spPr bwMode="auto">
          <a:xfrm>
            <a:off x="4037014" y="1322388"/>
            <a:ext cx="2619375" cy="2552700"/>
          </a:xfrm>
          <a:prstGeom prst="ellipse">
            <a:avLst/>
          </a:prstGeom>
          <a:noFill/>
          <a:ln w="38100">
            <a:solidFill>
              <a:srgbClr val="33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06" name="Oval 6"/>
          <p:cNvSpPr>
            <a:spLocks noChangeArrowheads="1"/>
          </p:cNvSpPr>
          <p:nvPr/>
        </p:nvSpPr>
        <p:spPr bwMode="auto">
          <a:xfrm>
            <a:off x="5467351" y="1323975"/>
            <a:ext cx="2620963" cy="2552700"/>
          </a:xfrm>
          <a:prstGeom prst="ellipse">
            <a:avLst/>
          </a:prstGeom>
          <a:noFill/>
          <a:ln w="38100">
            <a:solidFill>
              <a:srgbClr val="33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07" name="WordArt 7"/>
          <p:cNvSpPr>
            <a:spLocks noChangeArrowheads="1" noChangeShapeType="1" noTextEdit="1"/>
          </p:cNvSpPr>
          <p:nvPr/>
        </p:nvSpPr>
        <p:spPr bwMode="auto">
          <a:xfrm rot="-2644612">
            <a:off x="3905250" y="2065339"/>
            <a:ext cx="2020888" cy="2619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10" cap="none" spc="0" normalizeH="0" baseline="0" noProof="0">
                <a:ln w="9525">
                  <a:solidFill>
                    <a:srgbClr val="003366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ŽIVOTNÍ STYL</a:t>
            </a:r>
          </a:p>
        </p:txBody>
      </p:sp>
      <p:sp>
        <p:nvSpPr>
          <p:cNvPr id="51208" name="WordArt 8"/>
          <p:cNvSpPr>
            <a:spLocks noChangeArrowheads="1" noChangeShapeType="1" noTextEdit="1"/>
          </p:cNvSpPr>
          <p:nvPr/>
        </p:nvSpPr>
        <p:spPr bwMode="auto">
          <a:xfrm rot="2588869">
            <a:off x="6180139" y="2073275"/>
            <a:ext cx="2022475" cy="261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10" cap="none" spc="0" normalizeH="0" baseline="0" noProof="0">
                <a:ln w="9525">
                  <a:solidFill>
                    <a:srgbClr val="003366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ŽIV. PROSTŘEDÍ</a:t>
            </a:r>
          </a:p>
        </p:txBody>
      </p:sp>
      <p:sp>
        <p:nvSpPr>
          <p:cNvPr id="51209" name="WordArt 9"/>
          <p:cNvSpPr>
            <a:spLocks noChangeArrowheads="1" noChangeShapeType="1" noTextEdit="1"/>
          </p:cNvSpPr>
          <p:nvPr/>
        </p:nvSpPr>
        <p:spPr bwMode="auto">
          <a:xfrm rot="2750520">
            <a:off x="3942557" y="4187032"/>
            <a:ext cx="2020888" cy="263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10" cap="none" spc="0" normalizeH="0" baseline="0" noProof="0" dirty="0">
                <a:ln w="9525">
                  <a:solidFill>
                    <a:srgbClr val="003366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ZDRAVOTNICTVÍ</a:t>
            </a:r>
          </a:p>
        </p:txBody>
      </p:sp>
      <p:sp>
        <p:nvSpPr>
          <p:cNvPr id="51210" name="WordArt 10"/>
          <p:cNvSpPr>
            <a:spLocks noChangeArrowheads="1" noChangeShapeType="1" noTextEdit="1"/>
          </p:cNvSpPr>
          <p:nvPr/>
        </p:nvSpPr>
        <p:spPr bwMode="auto">
          <a:xfrm rot="-2643928">
            <a:off x="6161089" y="4159250"/>
            <a:ext cx="2022475" cy="261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10" cap="none" spc="0" normalizeH="0" baseline="0" noProof="0">
                <a:ln w="9525">
                  <a:solidFill>
                    <a:srgbClr val="003366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BIOL. ZÁKLAD</a:t>
            </a:r>
          </a:p>
        </p:txBody>
      </p:sp>
      <p:sp>
        <p:nvSpPr>
          <p:cNvPr id="51211" name="Text Box 11"/>
          <p:cNvSpPr txBox="1">
            <a:spLocks noChangeArrowheads="1"/>
          </p:cNvSpPr>
          <p:nvPr/>
        </p:nvSpPr>
        <p:spPr bwMode="auto">
          <a:xfrm>
            <a:off x="5162550" y="2962275"/>
            <a:ext cx="1924050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ZDRAVÍ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830670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13374" y="245910"/>
            <a:ext cx="11459551" cy="1462088"/>
          </a:xfrm>
        </p:spPr>
        <p:txBody>
          <a:bodyPr/>
          <a:lstStyle/>
          <a:p>
            <a:pPr eaLnBrk="1" hangingPunct="1"/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10 nejvýznamnějších sociálních determinant zdraví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dle WHO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7587" y="1973114"/>
            <a:ext cx="7693025" cy="4321175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buNone/>
            </a:pPr>
            <a:r>
              <a:rPr lang="cs-CZ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cs-CZ" sz="2800" dirty="0">
                <a:solidFill>
                  <a:schemeClr val="tx2"/>
                </a:solidFill>
              </a:rPr>
              <a:t>  </a:t>
            </a:r>
            <a:r>
              <a:rPr lang="cs-CZ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SOCIÁLNÍ GRADIENT 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r>
              <a:rPr lang="cs-CZ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 STRES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r>
              <a:rPr lang="cs-CZ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 ČASNÉ OBDOBÍ ŽIVOTA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r>
              <a:rPr lang="cs-CZ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  SOCIÁLNÍ EXKLUZE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r>
              <a:rPr lang="cs-CZ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  PRÁCE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r>
              <a:rPr lang="cs-CZ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  NEZAMĚSTNANOST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r>
              <a:rPr lang="cs-CZ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  SOCIÁLNÍ OPORA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r>
              <a:rPr lang="cs-CZ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  DROGOVÁ ZÁVISLOST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r>
              <a:rPr lang="cs-CZ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  VÝŽIVA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r>
              <a:rPr lang="cs-CZ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DOPRAVA</a:t>
            </a:r>
          </a:p>
        </p:txBody>
      </p:sp>
    </p:spTree>
    <p:extLst>
      <p:ext uri="{BB962C8B-B14F-4D97-AF65-F5344CB8AC3E}">
        <p14:creationId xmlns:p14="http://schemas.microsoft.com/office/powerpoint/2010/main" val="9136063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016001" y="1241322"/>
            <a:ext cx="3428181" cy="1462088"/>
          </a:xfrm>
        </p:spPr>
        <p:txBody>
          <a:bodyPr/>
          <a:lstStyle/>
          <a:p>
            <a:pPr eaLnBrk="1" hangingPunct="1"/>
            <a:r>
              <a:rPr lang="cs-CZ" b="1" dirty="0"/>
              <a:t>SOCIÁLNÍ GRADIENT</a:t>
            </a:r>
          </a:p>
        </p:txBody>
      </p:sp>
      <p:sp>
        <p:nvSpPr>
          <p:cNvPr id="4096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58579" y="1329812"/>
            <a:ext cx="5976171" cy="3537156"/>
          </a:xfrm>
        </p:spPr>
        <p:txBody>
          <a:bodyPr/>
          <a:lstStyle/>
          <a:p>
            <a:pPr algn="l" eaLnBrk="1" hangingPunct="1"/>
            <a:r>
              <a:rPr lang="cs-CZ" sz="2800" dirty="0">
                <a:solidFill>
                  <a:srgbClr val="333399"/>
                </a:solidFill>
              </a:rPr>
              <a:t>Nejde pouze o rozdíly ve zdraví mezi chudými a bohatými nebo mezi chudými a zbytkem společnosti.</a:t>
            </a:r>
          </a:p>
          <a:p>
            <a:pPr algn="l" eaLnBrk="1" hangingPunct="1"/>
            <a:endParaRPr lang="cs-CZ" sz="2800" dirty="0">
              <a:solidFill>
                <a:srgbClr val="333399"/>
              </a:solidFill>
            </a:endParaRPr>
          </a:p>
          <a:p>
            <a:pPr algn="l" eaLnBrk="1" hangingPunct="1"/>
            <a:r>
              <a:rPr lang="cs-CZ" sz="2800" dirty="0">
                <a:solidFill>
                  <a:srgbClr val="333399"/>
                </a:solidFill>
              </a:rPr>
              <a:t>Existuje sociální gradient ve zdraví.</a:t>
            </a:r>
          </a:p>
          <a:p>
            <a:pPr algn="l" eaLnBrk="1" hangingPunct="1"/>
            <a:endParaRPr lang="cs-CZ" sz="2800" dirty="0">
              <a:latin typeface="Arial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8CCD50E-973A-42E4-8E53-09CD46F2E6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725" t="558" r="1257" b="-322"/>
          <a:stretch/>
        </p:blipFill>
        <p:spPr>
          <a:xfrm>
            <a:off x="1459833" y="3553326"/>
            <a:ext cx="2564476" cy="2472685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857D9620-5E85-4293-B63A-FDA84E70C191}"/>
              </a:ext>
            </a:extLst>
          </p:cNvPr>
          <p:cNvSpPr/>
          <p:nvPr/>
        </p:nvSpPr>
        <p:spPr bwMode="auto">
          <a:xfrm>
            <a:off x="1016001" y="3429000"/>
            <a:ext cx="1674038" cy="1006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  <a:tabLst/>
              <a:defRPr/>
            </a:pPr>
            <a:endParaRPr kumimoji="0" lang="cs-CZ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B11E35FD-4194-46E3-B111-5C132545084F}"/>
              </a:ext>
            </a:extLst>
          </p:cNvPr>
          <p:cNvSpPr/>
          <p:nvPr/>
        </p:nvSpPr>
        <p:spPr bwMode="auto">
          <a:xfrm>
            <a:off x="1016001" y="3429000"/>
            <a:ext cx="1606883" cy="10066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  <a:tabLst/>
              <a:defRPr/>
            </a:pPr>
            <a:endParaRPr kumimoji="0" lang="cs-CZ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42158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85866" y="330200"/>
            <a:ext cx="7793037" cy="1174750"/>
          </a:xfrm>
        </p:spPr>
        <p:txBody>
          <a:bodyPr/>
          <a:lstStyle/>
          <a:p>
            <a:pPr eaLnBrk="1" hangingPunct="1"/>
            <a:r>
              <a:rPr lang="cs-CZ" b="1" dirty="0"/>
              <a:t>Relativní chudoba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49341" y="1636716"/>
            <a:ext cx="10056809" cy="468153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cs-CZ" dirty="0"/>
          </a:p>
          <a:p>
            <a:pPr eaLnBrk="1" hangingPunct="1">
              <a:buFont typeface="Wingdings" pitchFamily="2" charset="2"/>
              <a:buNone/>
            </a:pPr>
            <a:r>
              <a:rPr lang="cs-CZ" dirty="0">
                <a:solidFill>
                  <a:srgbClr val="201884"/>
                </a:solidFill>
              </a:rPr>
              <a:t>   </a:t>
            </a:r>
            <a:r>
              <a:rPr lang="cs-CZ" sz="2800" dirty="0">
                <a:solidFill>
                  <a:srgbClr val="201884"/>
                </a:solidFill>
                <a:latin typeface="Arial" charset="0"/>
              </a:rPr>
              <a:t>„Chudými nejsou jen ti, kdo jsou na úplném dně celé společnosti, ale chudobu lze nalézt  v každé sociální vrstvě.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2800" dirty="0">
                <a:solidFill>
                  <a:srgbClr val="201884"/>
                </a:solidFill>
                <a:latin typeface="Arial" charset="0"/>
              </a:rPr>
              <a:t>	Jestliže totiž část příslušníků určité sociální vrstvy má méně, než její ostatní příslušníci, je pravděpodobné, že se ve srovnání s nimi budou cítit chudými.“          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cs-CZ" sz="2800" i="1" dirty="0">
                <a:solidFill>
                  <a:srgbClr val="201884"/>
                </a:solidFill>
                <a:latin typeface="Arial" charset="0"/>
              </a:rPr>
              <a:t>George </a:t>
            </a:r>
            <a:r>
              <a:rPr lang="cs-CZ" sz="2800" i="1" dirty="0" err="1">
                <a:solidFill>
                  <a:srgbClr val="201884"/>
                </a:solidFill>
                <a:latin typeface="Arial" charset="0"/>
              </a:rPr>
              <a:t>Simmel</a:t>
            </a:r>
            <a:endParaRPr lang="cs-CZ" sz="2800" i="1" dirty="0">
              <a:solidFill>
                <a:srgbClr val="201884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52795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716684" y="0"/>
            <a:ext cx="7793037" cy="1462088"/>
          </a:xfrm>
        </p:spPr>
        <p:txBody>
          <a:bodyPr/>
          <a:lstStyle/>
          <a:p>
            <a:pPr eaLnBrk="1" hangingPunct="1"/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SOCIOEKONOMICKÝ STATUS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2392" y="1844552"/>
            <a:ext cx="10233757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dirty="0">
                <a:solidFill>
                  <a:srgbClr val="201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Strukturální determinanty zdraví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dirty="0">
                <a:solidFill>
                  <a:srgbClr val="201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SES, gender, etnická příslušnost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dirty="0">
              <a:solidFill>
                <a:srgbClr val="2018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>
                <a:solidFill>
                  <a:srgbClr val="201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 (vzdělání, příjem, sociální třída)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dirty="0">
                <a:solidFill>
                  <a:srgbClr val="201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Sociální determinanty zdraví nejsou v populaci distribuovány náhodně, ale kopírují existující sociální nerovnosti.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62262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43959" y="96043"/>
            <a:ext cx="7793037" cy="1462088"/>
          </a:xfrm>
        </p:spPr>
        <p:txBody>
          <a:bodyPr/>
          <a:lstStyle/>
          <a:p>
            <a:pPr eaLnBrk="1" hangingPunct="1"/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SOCIÁLNÍ GRADIENT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8540" y="2768728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Čím nižší SE pozice, tím: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vyšší riziko předčasného úmrtí (kratší SDŽ)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vyšší riziko vážného onemocnění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menší naděje na uzdravení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924" y="673768"/>
            <a:ext cx="3450378" cy="257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2101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01642" y="333254"/>
            <a:ext cx="7793038" cy="1462087"/>
          </a:xfrm>
        </p:spPr>
        <p:txBody>
          <a:bodyPr/>
          <a:lstStyle/>
          <a:p>
            <a:pPr eaLnBrk="1" hangingPunct="1"/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SOCIÁLNÍ GRADIENT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1961" y="1901549"/>
            <a:ext cx="7772400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cs-CZ" dirty="0"/>
          </a:p>
          <a:p>
            <a:pPr eaLnBrk="1" hangingPunct="1"/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Sociální gradient je všudypřítomný: </a:t>
            </a:r>
          </a:p>
          <a:p>
            <a:pPr lvl="1" eaLnBrk="1" hangingPunct="1"/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 všech společnostech, </a:t>
            </a:r>
          </a:p>
          <a:p>
            <a:pPr lvl="1" eaLnBrk="1" hangingPunct="1"/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 všech věkových skupinách, </a:t>
            </a:r>
          </a:p>
          <a:p>
            <a:pPr lvl="1" eaLnBrk="1" hangingPunct="1"/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většiny nemocí.</a:t>
            </a:r>
          </a:p>
          <a:p>
            <a:pPr eaLnBrk="1" hangingPunct="1"/>
            <a:endParaRPr lang="cs-CZ" dirty="0"/>
          </a:p>
          <a:p>
            <a:pPr eaLnBrk="1" hangingPunct="1">
              <a:buFont typeface="Wingdings" pitchFamily="2" charset="2"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998776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3" y="2420941"/>
            <a:ext cx="881062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Obdélník 1"/>
          <p:cNvSpPr>
            <a:spLocks noChangeArrowheads="1"/>
          </p:cNvSpPr>
          <p:nvPr/>
        </p:nvSpPr>
        <p:spPr bwMode="auto">
          <a:xfrm>
            <a:off x="5735638" y="5589588"/>
            <a:ext cx="4572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  <a:tabLst/>
              <a:defRPr/>
            </a:pPr>
            <a:endParaRPr kumimoji="0" lang="cs-CZ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45060" name="Obdélník 2"/>
          <p:cNvSpPr>
            <a:spLocks noChangeArrowheads="1"/>
          </p:cNvSpPr>
          <p:nvPr/>
        </p:nvSpPr>
        <p:spPr bwMode="auto">
          <a:xfrm>
            <a:off x="5735641" y="5589591"/>
            <a:ext cx="30162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  <a:tabLst/>
              <a:defRPr/>
            </a:pPr>
            <a:endParaRPr kumimoji="0" lang="cs-CZ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45061" name="Obdélník 5"/>
          <p:cNvSpPr>
            <a:spLocks noChangeArrowheads="1"/>
          </p:cNvSpPr>
          <p:nvPr/>
        </p:nvSpPr>
        <p:spPr bwMode="auto">
          <a:xfrm>
            <a:off x="8904288" y="5572125"/>
            <a:ext cx="4572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  <a:tabLst/>
              <a:defRPr/>
            </a:pPr>
            <a:endParaRPr kumimoji="0" lang="cs-CZ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45062" name="Nadpis 3"/>
          <p:cNvSpPr>
            <a:spLocks noGrp="1"/>
          </p:cNvSpPr>
          <p:nvPr>
            <p:ph type="title"/>
          </p:nvPr>
        </p:nvSpPr>
        <p:spPr>
          <a:xfrm>
            <a:off x="590204" y="354012"/>
            <a:ext cx="10613183" cy="1081088"/>
          </a:xfrm>
        </p:spPr>
        <p:txBody>
          <a:bodyPr/>
          <a:lstStyle/>
          <a:p>
            <a:r>
              <a:rPr lang="cs-CZ" sz="4000" b="1" dirty="0"/>
              <a:t>Subjektivní zdraví podle vzdělání a  věku</a:t>
            </a:r>
          </a:p>
        </p:txBody>
      </p:sp>
      <p:sp>
        <p:nvSpPr>
          <p:cNvPr id="45063" name="Zástupný symbol pro obsah 4"/>
          <p:cNvSpPr>
            <a:spLocks noGrp="1"/>
          </p:cNvSpPr>
          <p:nvPr>
            <p:ph idx="1"/>
          </p:nvPr>
        </p:nvSpPr>
        <p:spPr>
          <a:xfrm>
            <a:off x="1524000" y="1628775"/>
            <a:ext cx="9144000" cy="4503738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152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2420941"/>
            <a:ext cx="9142413" cy="358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Obdélník 1"/>
          <p:cNvSpPr>
            <a:spLocks noChangeArrowheads="1"/>
          </p:cNvSpPr>
          <p:nvPr/>
        </p:nvSpPr>
        <p:spPr bwMode="auto">
          <a:xfrm>
            <a:off x="2566988" y="1700213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  <a:tabLst/>
              <a:defRPr/>
            </a:pPr>
            <a:endParaRPr kumimoji="0" lang="cs-CZ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46084" name="Obdélník 3"/>
          <p:cNvSpPr>
            <a:spLocks noChangeArrowheads="1"/>
          </p:cNvSpPr>
          <p:nvPr/>
        </p:nvSpPr>
        <p:spPr bwMode="auto">
          <a:xfrm>
            <a:off x="2424113" y="1628775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  <a:tabLst/>
              <a:defRPr/>
            </a:pPr>
            <a:endParaRPr kumimoji="0" lang="cs-CZ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46085" name="Obdélník 5"/>
          <p:cNvSpPr>
            <a:spLocks noChangeArrowheads="1"/>
          </p:cNvSpPr>
          <p:nvPr/>
        </p:nvSpPr>
        <p:spPr bwMode="auto">
          <a:xfrm>
            <a:off x="3633788" y="1598613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  <a:tabLst/>
              <a:defRPr/>
            </a:pPr>
            <a:endParaRPr kumimoji="0" lang="cs-CZ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46086" name="Obdélník 6"/>
          <p:cNvSpPr>
            <a:spLocks noChangeArrowheads="1"/>
          </p:cNvSpPr>
          <p:nvPr/>
        </p:nvSpPr>
        <p:spPr bwMode="auto">
          <a:xfrm>
            <a:off x="4740275" y="1643063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  <a:tabLst/>
              <a:defRPr/>
            </a:pPr>
            <a:endParaRPr kumimoji="0" lang="cs-CZ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46087" name="Obdélník 7"/>
          <p:cNvSpPr>
            <a:spLocks noChangeArrowheads="1"/>
          </p:cNvSpPr>
          <p:nvPr/>
        </p:nvSpPr>
        <p:spPr bwMode="auto">
          <a:xfrm>
            <a:off x="6456363" y="1703388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  <a:tabLst/>
              <a:defRPr/>
            </a:pPr>
            <a:endParaRPr kumimoji="0" lang="cs-CZ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46088" name="Nadpis 4"/>
          <p:cNvSpPr>
            <a:spLocks noGrp="1"/>
          </p:cNvSpPr>
          <p:nvPr>
            <p:ph type="title"/>
          </p:nvPr>
        </p:nvSpPr>
        <p:spPr>
          <a:xfrm>
            <a:off x="1250950" y="241300"/>
            <a:ext cx="9142413" cy="1462088"/>
          </a:xfrm>
        </p:spPr>
        <p:txBody>
          <a:bodyPr/>
          <a:lstStyle/>
          <a:p>
            <a:r>
              <a:rPr lang="cs-CZ" sz="3600" b="1" dirty="0"/>
              <a:t>Subjektivní zdraví podle věku a příjmu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1524000" y="1989138"/>
            <a:ext cx="9467850" cy="4392612"/>
          </a:xfrm>
        </p:spPr>
        <p:txBody>
          <a:bodyPr/>
          <a:lstStyle/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419770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3"/>
          <p:cNvSpPr>
            <a:spLocks noGrp="1"/>
          </p:cNvSpPr>
          <p:nvPr>
            <p:ph type="title"/>
          </p:nvPr>
        </p:nvSpPr>
        <p:spPr>
          <a:xfrm>
            <a:off x="2279650" y="260353"/>
            <a:ext cx="7793038" cy="911225"/>
          </a:xfrm>
        </p:spPr>
        <p:txBody>
          <a:bodyPr/>
          <a:lstStyle/>
          <a:p>
            <a:r>
              <a:rPr lang="cs-CZ" dirty="0"/>
              <a:t>Nerovnost ve zdraví v ČR</a:t>
            </a:r>
          </a:p>
        </p:txBody>
      </p:sp>
      <p:graphicFrame>
        <p:nvGraphicFramePr>
          <p:cNvPr id="2" name="Zástupný symbol pro obsah 1"/>
          <p:cNvGraphicFramePr>
            <a:graphicFrameLocks noGrp="1"/>
          </p:cNvGraphicFramePr>
          <p:nvPr>
            <p:ph idx="1"/>
          </p:nvPr>
        </p:nvGraphicFramePr>
        <p:xfrm>
          <a:off x="2228850" y="1217616"/>
          <a:ext cx="7874000" cy="4999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2341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1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>
                                            <p:graphicEl>
                                              <a:chart seriesIdx="1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graphicEl>
                                              <a:chart seriesIdx="1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graphicEl>
                                              <a:chart seriesIdx="1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Chart bld="seriesEl"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DB06D94-6E25-48E0-B78E-381581912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50953"/>
            <a:ext cx="6563360" cy="661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15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Oval 2"/>
          <p:cNvSpPr>
            <a:spLocks noChangeArrowheads="1"/>
          </p:cNvSpPr>
          <p:nvPr/>
        </p:nvSpPr>
        <p:spPr bwMode="auto">
          <a:xfrm>
            <a:off x="4754564" y="1990725"/>
            <a:ext cx="2579687" cy="2571750"/>
          </a:xfrm>
          <a:prstGeom prst="ellips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227" name="Oval 3"/>
          <p:cNvSpPr>
            <a:spLocks noChangeArrowheads="1"/>
          </p:cNvSpPr>
          <p:nvPr/>
        </p:nvSpPr>
        <p:spPr bwMode="auto">
          <a:xfrm>
            <a:off x="4049714" y="2676525"/>
            <a:ext cx="2617787" cy="2552700"/>
          </a:xfrm>
          <a:prstGeom prst="ellipse">
            <a:avLst/>
          </a:prstGeom>
          <a:noFill/>
          <a:ln w="38100">
            <a:solidFill>
              <a:srgbClr val="33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228" name="Oval 4"/>
          <p:cNvSpPr>
            <a:spLocks noChangeArrowheads="1"/>
          </p:cNvSpPr>
          <p:nvPr/>
        </p:nvSpPr>
        <p:spPr bwMode="auto">
          <a:xfrm>
            <a:off x="5494339" y="2693988"/>
            <a:ext cx="2619375" cy="2552700"/>
          </a:xfrm>
          <a:prstGeom prst="ellipse">
            <a:avLst/>
          </a:prstGeom>
          <a:noFill/>
          <a:ln w="38100">
            <a:solidFill>
              <a:srgbClr val="33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229" name="Oval 5"/>
          <p:cNvSpPr>
            <a:spLocks noChangeArrowheads="1"/>
          </p:cNvSpPr>
          <p:nvPr/>
        </p:nvSpPr>
        <p:spPr bwMode="auto">
          <a:xfrm>
            <a:off x="4037014" y="1322388"/>
            <a:ext cx="2619375" cy="2552700"/>
          </a:xfrm>
          <a:prstGeom prst="ellipse">
            <a:avLst/>
          </a:prstGeom>
          <a:noFill/>
          <a:ln w="38100">
            <a:solidFill>
              <a:srgbClr val="33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230" name="Oval 6"/>
          <p:cNvSpPr>
            <a:spLocks noChangeArrowheads="1"/>
          </p:cNvSpPr>
          <p:nvPr/>
        </p:nvSpPr>
        <p:spPr bwMode="auto">
          <a:xfrm>
            <a:off x="5467351" y="1323975"/>
            <a:ext cx="2620963" cy="2552700"/>
          </a:xfrm>
          <a:prstGeom prst="ellipse">
            <a:avLst/>
          </a:prstGeom>
          <a:noFill/>
          <a:ln w="38100">
            <a:solidFill>
              <a:srgbClr val="33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231" name="WordArt 7"/>
          <p:cNvSpPr>
            <a:spLocks noChangeArrowheads="1" noChangeShapeType="1" noTextEdit="1"/>
          </p:cNvSpPr>
          <p:nvPr/>
        </p:nvSpPr>
        <p:spPr bwMode="auto">
          <a:xfrm rot="-2644612">
            <a:off x="3905250" y="2065339"/>
            <a:ext cx="2020888" cy="2619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10" cap="none" spc="0" normalizeH="0" baseline="0" noProof="0">
                <a:ln w="9525">
                  <a:solidFill>
                    <a:srgbClr val="003366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ŽIVOTNÍ STYL</a:t>
            </a:r>
          </a:p>
        </p:txBody>
      </p:sp>
      <p:sp>
        <p:nvSpPr>
          <p:cNvPr id="52232" name="WordArt 8"/>
          <p:cNvSpPr>
            <a:spLocks noChangeArrowheads="1" noChangeShapeType="1" noTextEdit="1"/>
          </p:cNvSpPr>
          <p:nvPr/>
        </p:nvSpPr>
        <p:spPr bwMode="auto">
          <a:xfrm rot="2588869">
            <a:off x="6180139" y="2073275"/>
            <a:ext cx="2022475" cy="261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10" cap="none" spc="0" normalizeH="0" baseline="0" noProof="0">
                <a:ln w="9525">
                  <a:solidFill>
                    <a:srgbClr val="003366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ŽIV. PROSTŘEDÍ</a:t>
            </a:r>
          </a:p>
        </p:txBody>
      </p:sp>
      <p:sp>
        <p:nvSpPr>
          <p:cNvPr id="52233" name="WordArt 9"/>
          <p:cNvSpPr>
            <a:spLocks noChangeArrowheads="1" noChangeShapeType="1" noTextEdit="1"/>
          </p:cNvSpPr>
          <p:nvPr/>
        </p:nvSpPr>
        <p:spPr bwMode="auto">
          <a:xfrm rot="2750520">
            <a:off x="3942557" y="4187032"/>
            <a:ext cx="2020888" cy="263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10" cap="none" spc="0" normalizeH="0" baseline="0" noProof="0" dirty="0">
                <a:ln w="9525">
                  <a:solidFill>
                    <a:srgbClr val="003366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ZDRAVOTNICTVÍ</a:t>
            </a:r>
          </a:p>
        </p:txBody>
      </p:sp>
      <p:sp>
        <p:nvSpPr>
          <p:cNvPr id="52234" name="WordArt 10"/>
          <p:cNvSpPr>
            <a:spLocks noChangeArrowheads="1" noChangeShapeType="1" noTextEdit="1"/>
          </p:cNvSpPr>
          <p:nvPr/>
        </p:nvSpPr>
        <p:spPr bwMode="auto">
          <a:xfrm rot="-2643928">
            <a:off x="6161089" y="4159250"/>
            <a:ext cx="2022475" cy="261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10" cap="none" spc="0" normalizeH="0" baseline="0" noProof="0">
                <a:ln w="9525">
                  <a:solidFill>
                    <a:srgbClr val="003366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BIOL. ZÁKLAD</a:t>
            </a:r>
          </a:p>
        </p:txBody>
      </p:sp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5162550" y="2962275"/>
            <a:ext cx="19240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200" b="0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ZDRAVÍ</a:t>
            </a:r>
          </a:p>
        </p:txBody>
      </p:sp>
      <p:sp>
        <p:nvSpPr>
          <p:cNvPr id="52236" name="Oval 12"/>
          <p:cNvSpPr>
            <a:spLocks noChangeArrowheads="1"/>
          </p:cNvSpPr>
          <p:nvPr/>
        </p:nvSpPr>
        <p:spPr bwMode="auto">
          <a:xfrm>
            <a:off x="2895601" y="400050"/>
            <a:ext cx="6381750" cy="5572125"/>
          </a:xfrm>
          <a:prstGeom prst="ellipse">
            <a:avLst/>
          </a:prstGeom>
          <a:gradFill rotWithShape="1">
            <a:gsLst>
              <a:gs pos="0">
                <a:srgbClr val="ADC5EF">
                  <a:alpha val="10999"/>
                </a:srgbClr>
              </a:gs>
              <a:gs pos="100000">
                <a:srgbClr val="ADC5EF">
                  <a:alpha val="10001"/>
                </a:srgbClr>
              </a:gs>
            </a:gsLst>
            <a:path path="rect">
              <a:fillToRect r="100000" b="100000"/>
            </a:path>
          </a:gradFill>
          <a:ln w="57150">
            <a:solidFill>
              <a:srgbClr val="3366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237" name="WordArt 13"/>
          <p:cNvSpPr>
            <a:spLocks noChangeArrowheads="1" noChangeShapeType="1" noTextEdit="1"/>
          </p:cNvSpPr>
          <p:nvPr/>
        </p:nvSpPr>
        <p:spPr bwMode="auto">
          <a:xfrm>
            <a:off x="3319464" y="885825"/>
            <a:ext cx="5534025" cy="49339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54636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10" cap="none" spc="0" normalizeH="0" baseline="0" noProof="0" dirty="0">
                <a:ln w="9525">
                  <a:solidFill>
                    <a:srgbClr val="003366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SOCIÁLNÍ DETERMINANTY ZDRAVÍ</a:t>
            </a:r>
          </a:p>
        </p:txBody>
      </p:sp>
      <p:sp>
        <p:nvSpPr>
          <p:cNvPr id="14" name="AutoShape 5">
            <a:extLst>
              <a:ext uri="{FF2B5EF4-FFF2-40B4-BE49-F238E27FC236}">
                <a16:creationId xmlns:a16="http://schemas.microsoft.com/office/drawing/2014/main" id="{707EBE56-3BA5-4602-8A10-CD0A0F3C6681}"/>
              </a:ext>
            </a:extLst>
          </p:cNvPr>
          <p:cNvSpPr>
            <a:spLocks noChangeArrowheads="1"/>
          </p:cNvSpPr>
          <p:nvPr/>
        </p:nvSpPr>
        <p:spPr bwMode="auto">
          <a:xfrm rot="1995134">
            <a:off x="4231509" y="1748864"/>
            <a:ext cx="476250" cy="546100"/>
          </a:xfrm>
          <a:prstGeom prst="rightArrow">
            <a:avLst>
              <a:gd name="adj1" fmla="val 34954"/>
              <a:gd name="adj2" fmla="val 57843"/>
            </a:avLst>
          </a:prstGeom>
          <a:solidFill>
            <a:schemeClr val="accent1"/>
          </a:solidFill>
          <a:ln w="38100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AutoShape 14">
            <a:extLst>
              <a:ext uri="{FF2B5EF4-FFF2-40B4-BE49-F238E27FC236}">
                <a16:creationId xmlns:a16="http://schemas.microsoft.com/office/drawing/2014/main" id="{C492749B-EA84-49A5-9CC1-EB54BB4CCF21}"/>
              </a:ext>
            </a:extLst>
          </p:cNvPr>
          <p:cNvSpPr>
            <a:spLocks noChangeArrowheads="1"/>
          </p:cNvSpPr>
          <p:nvPr/>
        </p:nvSpPr>
        <p:spPr bwMode="auto">
          <a:xfrm rot="8742044">
            <a:off x="7376221" y="1698017"/>
            <a:ext cx="476250" cy="546100"/>
          </a:xfrm>
          <a:prstGeom prst="rightArrow">
            <a:avLst>
              <a:gd name="adj1" fmla="val 34954"/>
              <a:gd name="adj2" fmla="val 57843"/>
            </a:avLst>
          </a:prstGeom>
          <a:solidFill>
            <a:schemeClr val="accent1"/>
          </a:solidFill>
          <a:ln w="38100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AutoShape 13">
            <a:extLst>
              <a:ext uri="{FF2B5EF4-FFF2-40B4-BE49-F238E27FC236}">
                <a16:creationId xmlns:a16="http://schemas.microsoft.com/office/drawing/2014/main" id="{07093957-77E0-4C82-811B-55E3292053DF}"/>
              </a:ext>
            </a:extLst>
          </p:cNvPr>
          <p:cNvSpPr>
            <a:spLocks noChangeArrowheads="1"/>
          </p:cNvSpPr>
          <p:nvPr/>
        </p:nvSpPr>
        <p:spPr bwMode="auto">
          <a:xfrm rot="-2141185">
            <a:off x="4262459" y="4265598"/>
            <a:ext cx="476250" cy="546100"/>
          </a:xfrm>
          <a:prstGeom prst="rightArrow">
            <a:avLst>
              <a:gd name="adj1" fmla="val 34954"/>
              <a:gd name="adj2" fmla="val 57843"/>
            </a:avLst>
          </a:prstGeom>
          <a:solidFill>
            <a:schemeClr val="accent1"/>
          </a:solidFill>
          <a:ln w="38100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AutoShape 15">
            <a:extLst>
              <a:ext uri="{FF2B5EF4-FFF2-40B4-BE49-F238E27FC236}">
                <a16:creationId xmlns:a16="http://schemas.microsoft.com/office/drawing/2014/main" id="{249EE6DD-4788-4366-AA94-3A88BBD2339A}"/>
              </a:ext>
            </a:extLst>
          </p:cNvPr>
          <p:cNvSpPr>
            <a:spLocks noChangeArrowheads="1"/>
          </p:cNvSpPr>
          <p:nvPr/>
        </p:nvSpPr>
        <p:spPr bwMode="auto">
          <a:xfrm rot="-9007291">
            <a:off x="7481921" y="4206928"/>
            <a:ext cx="476250" cy="546100"/>
          </a:xfrm>
          <a:prstGeom prst="rightArrow">
            <a:avLst>
              <a:gd name="adj1" fmla="val 34954"/>
              <a:gd name="adj2" fmla="val 57843"/>
            </a:avLst>
          </a:prstGeom>
          <a:solidFill>
            <a:schemeClr val="accent1"/>
          </a:solidFill>
          <a:ln w="38100">
            <a:solidFill>
              <a:srgbClr val="3366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96CFF8D-B9C6-4D8F-BC1F-65DF45F8CF9E}"/>
              </a:ext>
            </a:extLst>
          </p:cNvPr>
          <p:cNvSpPr txBox="1"/>
          <p:nvPr/>
        </p:nvSpPr>
        <p:spPr>
          <a:xfrm>
            <a:off x="408698" y="400050"/>
            <a:ext cx="2663115" cy="8740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Kultura, hodnoty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Životní úroveň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Politický a ekonomický systém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Rozvrstvení společnosti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Role jednotlivce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Demografická a epidemiologická situace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47227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19" grpId="0" animBg="1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E796F2D-270E-48F2-8638-3A072ECBF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872" y="61590"/>
            <a:ext cx="6853096" cy="484471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425BD9A-C3B0-4CEE-883A-0D5AF8456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772" y="238053"/>
            <a:ext cx="6602539" cy="466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498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A35CA75-741B-4DD7-82AA-5881429C5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307" y="660364"/>
            <a:ext cx="3439005" cy="529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5792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Stres</a:t>
            </a:r>
          </a:p>
        </p:txBody>
      </p:sp>
      <p:sp>
        <p:nvSpPr>
          <p:cNvPr id="47107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20800" y="3905250"/>
            <a:ext cx="7496755" cy="1752600"/>
          </a:xfrm>
        </p:spPr>
        <p:txBody>
          <a:bodyPr/>
          <a:lstStyle/>
          <a:p>
            <a:pPr algn="l" eaLnBrk="1" hangingPunct="1"/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 v důsledku negativních životních událostí a zejména </a:t>
            </a:r>
            <a:r>
              <a:rPr lang="cs-CZ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chronických obtíží </a:t>
            </a: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ohrožuje zdraví.</a:t>
            </a:r>
          </a:p>
        </p:txBody>
      </p:sp>
      <p:pic>
        <p:nvPicPr>
          <p:cNvPr id="4710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404816"/>
            <a:ext cx="34290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4371867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66806" y="507919"/>
            <a:ext cx="10390716" cy="1462087"/>
          </a:xfrm>
        </p:spPr>
        <p:txBody>
          <a:bodyPr/>
          <a:lstStyle/>
          <a:p>
            <a:pPr eaLnBrk="1" hangingPunct="1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Stres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4322" y="1970006"/>
            <a:ext cx="10363200" cy="4114800"/>
          </a:xfrm>
        </p:spPr>
        <p:txBody>
          <a:bodyPr/>
          <a:lstStyle/>
          <a:p>
            <a:pPr eaLnBrk="1" hangingPunct="1"/>
            <a:endParaRPr lang="cs-CZ" dirty="0"/>
          </a:p>
          <a:p>
            <a:pPr eaLnBrk="1" hangingPunct="1"/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považován za hlavní „převodní“ mechanismus, jehož prostřednictvím se psychosociální podmínky odrážejí ve fyzickém a psychickém zdraví.</a:t>
            </a:r>
          </a:p>
        </p:txBody>
      </p:sp>
    </p:spTree>
    <p:extLst>
      <p:ext uri="{BB962C8B-B14F-4D97-AF65-F5344CB8AC3E}">
        <p14:creationId xmlns:p14="http://schemas.microsoft.com/office/powerpoint/2010/main" val="830223275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785899" y="339991"/>
            <a:ext cx="10767346" cy="1011731"/>
          </a:xfrm>
        </p:spPr>
        <p:txBody>
          <a:bodyPr/>
          <a:lstStyle/>
          <a:p>
            <a:pPr eaLnBrk="1" hangingPunct="1"/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Přímý a nepřímý vliv stresu na zdraví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5899" y="1812747"/>
            <a:ext cx="10021138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přímý vliv stresu na duševní zdraví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úzkost, neurózy, deprese</a:t>
            </a: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přímý vliv na fyzické zdraví 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obranyschopnost organismu, vnímavosti vůči infekčním nemocem, riziko cukrovky, hladina lipidů v krvi, krevní tlak, riziko infarktu a mozkové mrtvice</a:t>
            </a:r>
          </a:p>
          <a:p>
            <a:pPr lvl="1" eaLnBrk="1" hangingPunct="1">
              <a:lnSpc>
                <a:spcPct val="90000"/>
              </a:lnSpc>
            </a:pPr>
            <a:endParaRPr lang="cs-CZ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nepřímý vliv na zdraví 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kouření, alkohol, sladkosti, přejídání</a:t>
            </a: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65244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900642" y="150704"/>
            <a:ext cx="10390716" cy="1462087"/>
          </a:xfrm>
        </p:spPr>
        <p:txBody>
          <a:bodyPr/>
          <a:lstStyle/>
          <a:p>
            <a:pPr eaLnBrk="1" hangingPunct="1"/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Výzkumy stresu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158" y="2049518"/>
            <a:ext cx="10363200" cy="4114800"/>
          </a:xfrm>
        </p:spPr>
        <p:txBody>
          <a:bodyPr/>
          <a:lstStyle/>
          <a:p>
            <a:pPr eaLnBrk="1" hangingPunct="1"/>
            <a:r>
              <a:rPr lang="cs-CZ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stresory	</a:t>
            </a:r>
          </a:p>
          <a:p>
            <a:pPr lvl="1" eaLnBrk="1" hangingPunct="1"/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negativní životní události</a:t>
            </a:r>
          </a:p>
          <a:p>
            <a:pPr lvl="1" eaLnBrk="1" hangingPunct="1"/>
            <a:r>
              <a:rPr lang="cs-CZ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chronické životní obtíže</a:t>
            </a:r>
          </a:p>
          <a:p>
            <a:pPr eaLnBrk="1" hangingPunct="1"/>
            <a:r>
              <a:rPr lang="cs-CZ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ochranné faktory</a:t>
            </a:r>
          </a:p>
          <a:p>
            <a:pPr lvl="1" eaLnBrk="1" hangingPunct="1"/>
            <a:r>
              <a:rPr lang="cs-CZ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kontrola nad životem </a:t>
            </a:r>
          </a:p>
          <a:p>
            <a:pPr lvl="1" eaLnBrk="1" hangingPunct="1"/>
            <a:r>
              <a:rPr lang="cs-CZ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sociální opora a jiné zdroje ze sociálních sítí</a:t>
            </a: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47041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812" y="1477617"/>
            <a:ext cx="11445461" cy="1050897"/>
          </a:xfrm>
        </p:spPr>
        <p:txBody>
          <a:bodyPr/>
          <a:lstStyle/>
          <a:p>
            <a:pPr eaLnBrk="1" hangingPunct="1"/>
            <a:r>
              <a:rPr lang="cs-CZ" b="1" dirty="0"/>
              <a:t>Časné období života</a:t>
            </a:r>
          </a:p>
        </p:txBody>
      </p:sp>
      <p:sp>
        <p:nvSpPr>
          <p:cNvPr id="147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14902" y="3220279"/>
            <a:ext cx="6769100" cy="2303462"/>
          </a:xfrm>
        </p:spPr>
        <p:txBody>
          <a:bodyPr/>
          <a:lstStyle/>
          <a:p>
            <a:pPr algn="l" eaLnBrk="1" hangingPunct="1"/>
            <a:r>
              <a:rPr lang="cs-CZ" dirty="0">
                <a:solidFill>
                  <a:schemeClr val="tx2"/>
                </a:solidFill>
              </a:rPr>
              <a:t>Je důležité, aby rodiče byli oporou svým dětem: zdravotní důsledky raného vývoje a výchovy trvají po celý život. </a:t>
            </a:r>
          </a:p>
        </p:txBody>
      </p:sp>
      <p:pic>
        <p:nvPicPr>
          <p:cNvPr id="5120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779" y="1477617"/>
            <a:ext cx="4116319" cy="303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1616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60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-656452" y="347177"/>
            <a:ext cx="8229600" cy="633412"/>
          </a:xfrm>
        </p:spPr>
        <p:txBody>
          <a:bodyPr/>
          <a:lstStyle/>
          <a:p>
            <a:pPr eaLnBrk="1" hangingPunct="1"/>
            <a:r>
              <a:rPr lang="cs-CZ" altLang="cs-CZ" sz="4000" b="1" dirty="0">
                <a:solidFill>
                  <a:srgbClr val="333399"/>
                </a:solidFill>
                <a:latin typeface="Arial" charset="0"/>
              </a:rPr>
              <a:t>Časné období života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4674" y="1271195"/>
            <a:ext cx="10407464" cy="5472112"/>
          </a:xfrm>
        </p:spPr>
        <p:txBody>
          <a:bodyPr/>
          <a:lstStyle/>
          <a:p>
            <a:pPr eaLnBrk="1" hangingPunct="1"/>
            <a:r>
              <a:rPr lang="cs-CZ" altLang="cs-CZ" sz="2400" b="1" dirty="0">
                <a:solidFill>
                  <a:srgbClr val="333399"/>
                </a:solidFill>
                <a:latin typeface="Arial" charset="0"/>
              </a:rPr>
              <a:t>špatné socioekonomické podmínky</a:t>
            </a:r>
            <a:r>
              <a:rPr lang="cs-CZ" altLang="cs-CZ" sz="2400" dirty="0">
                <a:solidFill>
                  <a:srgbClr val="333399"/>
                </a:solidFill>
                <a:latin typeface="Arial" charset="0"/>
              </a:rPr>
              <a:t> </a:t>
            </a:r>
            <a:br>
              <a:rPr lang="cs-CZ" altLang="cs-CZ" sz="2400" dirty="0">
                <a:solidFill>
                  <a:srgbClr val="333399"/>
                </a:solidFill>
                <a:latin typeface="Arial" charset="0"/>
              </a:rPr>
            </a:br>
            <a:r>
              <a:rPr lang="cs-CZ" altLang="cs-CZ" sz="2400" dirty="0">
                <a:solidFill>
                  <a:srgbClr val="333399"/>
                </a:solidFill>
                <a:latin typeface="Arial" charset="0"/>
              </a:rPr>
              <a:t>v dětství vedou: </a:t>
            </a:r>
          </a:p>
          <a:p>
            <a:pPr lvl="1" eaLnBrk="1" hangingPunct="1"/>
            <a:r>
              <a:rPr lang="cs-CZ" altLang="cs-CZ" sz="2400" dirty="0">
                <a:solidFill>
                  <a:srgbClr val="333399"/>
                </a:solidFill>
                <a:latin typeface="Arial" charset="0"/>
              </a:rPr>
              <a:t>ke zpomalení růstu, </a:t>
            </a:r>
          </a:p>
          <a:p>
            <a:pPr lvl="1" eaLnBrk="1" hangingPunct="1"/>
            <a:r>
              <a:rPr lang="cs-CZ" altLang="cs-CZ" sz="2400" dirty="0">
                <a:solidFill>
                  <a:srgbClr val="333399"/>
                </a:solidFill>
                <a:latin typeface="Arial" charset="0"/>
              </a:rPr>
              <a:t>k vyššímu riziku emočních, výchovných </a:t>
            </a:r>
            <a:br>
              <a:rPr lang="cs-CZ" altLang="cs-CZ" sz="2400" dirty="0">
                <a:solidFill>
                  <a:srgbClr val="333399"/>
                </a:solidFill>
                <a:latin typeface="Arial" charset="0"/>
              </a:rPr>
            </a:br>
            <a:r>
              <a:rPr lang="cs-CZ" altLang="cs-CZ" sz="2400" dirty="0">
                <a:solidFill>
                  <a:srgbClr val="333399"/>
                </a:solidFill>
                <a:latin typeface="Arial" charset="0"/>
              </a:rPr>
              <a:t>a zdravotních problémů</a:t>
            </a:r>
          </a:p>
          <a:p>
            <a:pPr eaLnBrk="1" hangingPunct="1"/>
            <a:endParaRPr lang="cs-CZ" altLang="cs-CZ" sz="2400" b="1" dirty="0">
              <a:solidFill>
                <a:srgbClr val="333399"/>
              </a:solidFill>
              <a:latin typeface="Arial" charset="0"/>
            </a:endParaRPr>
          </a:p>
          <a:p>
            <a:pPr eaLnBrk="1" hangingPunct="1"/>
            <a:r>
              <a:rPr lang="cs-CZ" altLang="cs-CZ" sz="2400" b="1" dirty="0">
                <a:solidFill>
                  <a:srgbClr val="333399"/>
                </a:solidFill>
                <a:latin typeface="Arial" charset="0"/>
              </a:rPr>
              <a:t>Ekonomický, kulturní a sociální kapitál</a:t>
            </a:r>
          </a:p>
          <a:p>
            <a:pPr marL="0" indent="0" eaLnBrk="1" hangingPunct="1">
              <a:buNone/>
            </a:pPr>
            <a:endParaRPr lang="cs-CZ" altLang="cs-CZ" sz="2400" b="1" dirty="0">
              <a:solidFill>
                <a:srgbClr val="333399"/>
              </a:solidFill>
              <a:latin typeface="Arial" charset="0"/>
            </a:endParaRPr>
          </a:p>
          <a:p>
            <a:pPr eaLnBrk="1" hangingPunct="1"/>
            <a:r>
              <a:rPr lang="cs-CZ" altLang="cs-CZ" sz="2400" b="1" dirty="0">
                <a:solidFill>
                  <a:srgbClr val="333399"/>
                </a:solidFill>
                <a:latin typeface="Arial" charset="0"/>
              </a:rPr>
              <a:t>kumulace nevýhod: chudoba rodičů</a:t>
            </a:r>
            <a:r>
              <a:rPr lang="cs-CZ" altLang="cs-CZ" sz="2400" dirty="0">
                <a:solidFill>
                  <a:srgbClr val="333399"/>
                </a:solidFill>
                <a:latin typeface="Arial" charset="0"/>
              </a:rPr>
              <a:t> ovlivňuje vztah dítěte ke škole </a:t>
            </a:r>
            <a:r>
              <a:rPr lang="cs-CZ" altLang="cs-CZ" sz="2400" dirty="0">
                <a:solidFill>
                  <a:srgbClr val="333399"/>
                </a:solidFill>
                <a:latin typeface="Arial" charset="0"/>
                <a:sym typeface="Wingdings" pitchFamily="2" charset="2"/>
              </a:rPr>
              <a:t></a:t>
            </a:r>
            <a:r>
              <a:rPr lang="cs-CZ" altLang="cs-CZ" sz="2400" dirty="0">
                <a:solidFill>
                  <a:srgbClr val="333399"/>
                </a:solidFill>
                <a:latin typeface="Arial" charset="0"/>
              </a:rPr>
              <a:t>následně nízké dosažené vzdělání </a:t>
            </a:r>
            <a:r>
              <a:rPr lang="cs-CZ" altLang="cs-CZ" sz="2400" dirty="0">
                <a:solidFill>
                  <a:srgbClr val="333399"/>
                </a:solidFill>
                <a:latin typeface="Arial" charset="0"/>
                <a:sym typeface="Wingdings" pitchFamily="2" charset="2"/>
              </a:rPr>
              <a:t></a:t>
            </a:r>
            <a:r>
              <a:rPr lang="cs-CZ" altLang="cs-CZ" sz="2400" dirty="0">
                <a:solidFill>
                  <a:srgbClr val="333399"/>
                </a:solidFill>
                <a:latin typeface="Arial" charset="0"/>
              </a:rPr>
              <a:t> riziko nejisté práce a nezaměstnanosti </a:t>
            </a:r>
            <a:r>
              <a:rPr lang="cs-CZ" altLang="cs-CZ" sz="2400" dirty="0">
                <a:solidFill>
                  <a:srgbClr val="333399"/>
                </a:solidFill>
                <a:latin typeface="Arial" charset="0"/>
                <a:sym typeface="Wingdings" pitchFamily="2" charset="2"/>
              </a:rPr>
              <a:t> </a:t>
            </a:r>
            <a:r>
              <a:rPr lang="cs-CZ" altLang="cs-CZ" sz="2400" dirty="0">
                <a:solidFill>
                  <a:srgbClr val="333399"/>
                </a:solidFill>
                <a:latin typeface="Arial" charset="0"/>
              </a:rPr>
              <a:t>a vyvolává pocit, že člověk sám nemůže příliš ovlivnit svůj život </a:t>
            </a:r>
          </a:p>
          <a:p>
            <a:pPr eaLnBrk="1" hangingPunct="1"/>
            <a:endParaRPr lang="cs-CZ" altLang="cs-CZ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8072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8050" y="1052513"/>
            <a:ext cx="7772400" cy="1462088"/>
          </a:xfrm>
        </p:spPr>
        <p:txBody>
          <a:bodyPr/>
          <a:lstStyle/>
          <a:p>
            <a:pPr eaLnBrk="1" hangingPunct="1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Sociální vyloučení</a:t>
            </a:r>
          </a:p>
        </p:txBody>
      </p:sp>
      <p:sp>
        <p:nvSpPr>
          <p:cNvPr id="5632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56823" y="3614738"/>
            <a:ext cx="7110840" cy="1752600"/>
          </a:xfrm>
        </p:spPr>
        <p:txBody>
          <a:bodyPr/>
          <a:lstStyle/>
          <a:p>
            <a:pPr eaLnBrk="1" hangingPunct="1"/>
            <a:r>
              <a:rPr lang="cs-CZ" dirty="0">
                <a:solidFill>
                  <a:schemeClr val="tx2"/>
                </a:solidFill>
              </a:rPr>
              <a:t>Chudoba, rasismus, diskriminace, stigmatizace či nezaměstnanost vedou k sociální izolaci a zvyšují riziko onemocnění a předčasného úmrtí.</a:t>
            </a:r>
          </a:p>
        </p:txBody>
      </p:sp>
      <p:pic>
        <p:nvPicPr>
          <p:cNvPr id="5632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2" y="628966"/>
            <a:ext cx="3052791" cy="290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805304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97219" y="238125"/>
            <a:ext cx="7793037" cy="1462088"/>
          </a:xfrm>
        </p:spPr>
        <p:txBody>
          <a:bodyPr/>
          <a:lstStyle/>
          <a:p>
            <a:pPr eaLnBrk="1" hangingPunct="1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Sociální vyloučení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0339" y="1722701"/>
            <a:ext cx="10593637" cy="4114800"/>
          </a:xfrm>
        </p:spPr>
        <p:txBody>
          <a:bodyPr/>
          <a:lstStyle/>
          <a:p>
            <a:pPr eaLnBrk="1" hangingPunct="1"/>
            <a:endParaRPr lang="cs-CZ" dirty="0"/>
          </a:p>
          <a:p>
            <a:pPr eaLnBrk="1" hangingPunct="1"/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nový pojem pro chudobu</a:t>
            </a:r>
          </a:p>
          <a:p>
            <a:pPr eaLnBrk="1" hangingPunct="1"/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chudoba ve vyspělých zemích nemá podobu fyzického strádání, ale </a:t>
            </a:r>
            <a:r>
              <a:rPr lang="cs-CZ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vyloučení člověka ze základních aktivit společnosti</a:t>
            </a: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(trh práce, občanství, konzum)</a:t>
            </a:r>
          </a:p>
        </p:txBody>
      </p:sp>
    </p:spTree>
    <p:extLst>
      <p:ext uri="{BB962C8B-B14F-4D97-AF65-F5344CB8AC3E}">
        <p14:creationId xmlns:p14="http://schemas.microsoft.com/office/powerpoint/2010/main" val="30268686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34EAB4B-4E58-4974-B6E2-C46DBC726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687" y="437679"/>
            <a:ext cx="10613994" cy="50265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800" b="1" dirty="0">
                <a:solidFill>
                  <a:srgbClr val="000066"/>
                </a:solidFill>
              </a:rPr>
              <a:t>Podmínky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23A43A0-05F3-4D63-8EBE-AEBCA72CA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17753" y="1343240"/>
            <a:ext cx="3224981" cy="241873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4FEB1B9-0DB7-4950-B284-ABB30B9D53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942734" y="331345"/>
            <a:ext cx="2576053" cy="343473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947E72F-F3DC-4DFB-A15F-A70D347098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518787" y="319351"/>
            <a:ext cx="5143076" cy="3430432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8511741F-E4DC-4B6E-A10F-680B5E5FCDA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717754" y="3761975"/>
            <a:ext cx="3972380" cy="2647432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83DBADDB-4E23-4C30-927F-9366E7DDC7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4689449" y="3720159"/>
            <a:ext cx="3971147" cy="2647432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6B858ADE-4A60-4B86-9779-B772E87D72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659910" y="3736259"/>
            <a:ext cx="3001953" cy="268811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F7DA43B-4C94-4E49-A2C2-266508A1573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31005" y="858466"/>
            <a:ext cx="5839640" cy="368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-811254" y="12541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333399"/>
                </a:solidFill>
                <a:latin typeface="Arial" charset="0"/>
              </a:rPr>
              <a:t>Sociální vyloučení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3083" y="1331638"/>
            <a:ext cx="10121141" cy="5400947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rgbClr val="333399"/>
                </a:solidFill>
              </a:rPr>
              <a:t>týká se zejména:</a:t>
            </a:r>
          </a:p>
          <a:p>
            <a:pPr lvl="1" eaLnBrk="1" fontAlgn="auto" hangingPunct="1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cs-CZ" sz="2400" dirty="0">
                <a:solidFill>
                  <a:srgbClr val="333399"/>
                </a:solidFill>
              </a:rPr>
              <a:t>přistěhovalců, </a:t>
            </a:r>
          </a:p>
          <a:p>
            <a:pPr lvl="1" eaLnBrk="1" fontAlgn="auto" hangingPunct="1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cs-CZ" sz="2400" dirty="0">
                <a:solidFill>
                  <a:srgbClr val="333399"/>
                </a:solidFill>
              </a:rPr>
              <a:t>uprchlíků, </a:t>
            </a:r>
          </a:p>
          <a:p>
            <a:pPr lvl="1" eaLnBrk="1" fontAlgn="auto" hangingPunct="1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cs-CZ" sz="2400" dirty="0">
                <a:solidFill>
                  <a:srgbClr val="333399"/>
                </a:solidFill>
              </a:rPr>
              <a:t>etnických menšin, </a:t>
            </a:r>
          </a:p>
          <a:p>
            <a:pPr lvl="1" eaLnBrk="1" fontAlgn="auto" hangingPunct="1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cs-CZ" sz="2400" dirty="0">
                <a:solidFill>
                  <a:srgbClr val="333399"/>
                </a:solidFill>
              </a:rPr>
              <a:t>ale i lidí nemocných, postižených a emočně zranitelných (dětské domovy, věznice, psychiatrické léčebny)</a:t>
            </a:r>
          </a:p>
          <a:p>
            <a:pPr marL="457200" lvl="1" indent="0" eaLnBrk="1" fontAlgn="auto" hangingPunct="1">
              <a:lnSpc>
                <a:spcPct val="110000"/>
              </a:lnSpc>
              <a:spcAft>
                <a:spcPts val="0"/>
              </a:spcAft>
              <a:buNone/>
              <a:defRPr/>
            </a:pPr>
            <a:endParaRPr lang="cs-CZ" sz="2400" dirty="0">
              <a:solidFill>
                <a:srgbClr val="333399"/>
              </a:solidFill>
            </a:endParaRP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rgbClr val="333399"/>
                </a:solidFill>
              </a:rPr>
              <a:t>pojí se obvykle s diskriminací, rasismem a nepřátelstvím</a:t>
            </a:r>
          </a:p>
          <a:p>
            <a:pPr marL="0" indent="0" eaLnBrk="1" fontAlgn="auto" hangingPunct="1">
              <a:lnSpc>
                <a:spcPct val="110000"/>
              </a:lnSpc>
              <a:spcAft>
                <a:spcPts val="0"/>
              </a:spcAft>
              <a:buNone/>
              <a:defRPr/>
            </a:pPr>
            <a:endParaRPr lang="cs-CZ" sz="2400" dirty="0">
              <a:solidFill>
                <a:srgbClr val="333399"/>
              </a:solidFill>
            </a:endParaRP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rgbClr val="333399"/>
                </a:solidFill>
              </a:rPr>
              <a:t>opatření: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cs-CZ" sz="2400" dirty="0">
                <a:solidFill>
                  <a:srgbClr val="333399"/>
                </a:solidFill>
              </a:rPr>
              <a:t>ochrana proti diskriminaci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cs-CZ" sz="2400" dirty="0">
                <a:solidFill>
                  <a:srgbClr val="333399"/>
                </a:solidFill>
              </a:rPr>
              <a:t>dodržování práv</a:t>
            </a:r>
          </a:p>
        </p:txBody>
      </p:sp>
    </p:spTree>
    <p:extLst>
      <p:ext uri="{BB962C8B-B14F-4D97-AF65-F5344CB8AC3E}">
        <p14:creationId xmlns:p14="http://schemas.microsoft.com/office/powerpoint/2010/main" val="7708151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4" grpId="0"/>
      <p:bldP spid="15155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3" y="920753"/>
            <a:ext cx="6461125" cy="2589213"/>
          </a:xfrm>
        </p:spPr>
        <p:txBody>
          <a:bodyPr/>
          <a:lstStyle/>
          <a:p>
            <a:pPr eaLnBrk="1" hangingPunct="1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Povaha práce </a:t>
            </a:r>
            <a:b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a pracovní prostředí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Clr>
                <a:srgbClr val="000000"/>
              </a:buClr>
            </a:pP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 na pracovišti a nedostatek kontroly nad vlastní prací zhoršují zdraví.</a:t>
            </a:r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512" y="432991"/>
            <a:ext cx="3902717" cy="277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42836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829736" y="242889"/>
            <a:ext cx="10390716" cy="1462087"/>
          </a:xfrm>
        </p:spPr>
        <p:txBody>
          <a:bodyPr/>
          <a:lstStyle/>
          <a:p>
            <a:pPr eaLnBrk="1" hangingPunct="1"/>
            <a:r>
              <a:rPr lang="cs-CZ" sz="3600" b="1" dirty="0"/>
              <a:t>Povaha práce a pracovní prostředí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036763"/>
            <a:ext cx="10363200" cy="4114800"/>
          </a:xfrm>
        </p:spPr>
        <p:txBody>
          <a:bodyPr/>
          <a:lstStyle/>
          <a:p>
            <a:pPr eaLnBrk="1" hangingPunct="1">
              <a:buClr>
                <a:srgbClr val="0000FF"/>
              </a:buClr>
            </a:pPr>
            <a:r>
              <a:rPr lang="cs-CZ" dirty="0">
                <a:solidFill>
                  <a:schemeClr val="tx2"/>
                </a:solidFill>
              </a:rPr>
              <a:t>centrální postavení práce v životě člověka</a:t>
            </a:r>
          </a:p>
          <a:p>
            <a:pPr eaLnBrk="1" hangingPunct="1">
              <a:buClr>
                <a:srgbClr val="0000FF"/>
              </a:buClr>
            </a:pPr>
            <a:r>
              <a:rPr lang="cs-CZ" dirty="0">
                <a:solidFill>
                  <a:schemeClr val="tx2"/>
                </a:solidFill>
              </a:rPr>
              <a:t>změny zaměstnanosti v jednotlivých ekonomických sektorech</a:t>
            </a:r>
          </a:p>
          <a:p>
            <a:pPr eaLnBrk="1" hangingPunct="1">
              <a:buClr>
                <a:srgbClr val="0000FF"/>
              </a:buClr>
            </a:pPr>
            <a:r>
              <a:rPr lang="cs-CZ" dirty="0">
                <a:solidFill>
                  <a:schemeClr val="tx2"/>
                </a:solidFill>
              </a:rPr>
              <a:t>mění se forma pracovní zátěže</a:t>
            </a:r>
          </a:p>
          <a:p>
            <a:pPr lvl="1" eaLnBrk="1" hangingPunct="1">
              <a:buClr>
                <a:srgbClr val="0000FF"/>
              </a:buClr>
            </a:pPr>
            <a:r>
              <a:rPr lang="cs-CZ" dirty="0">
                <a:solidFill>
                  <a:schemeClr val="tx2"/>
                </a:solidFill>
              </a:rPr>
              <a:t>model pracovního napětí</a:t>
            </a:r>
          </a:p>
          <a:p>
            <a:pPr lvl="1" eaLnBrk="1" hangingPunct="1">
              <a:buClr>
                <a:srgbClr val="0000FF"/>
              </a:buClr>
            </a:pPr>
            <a:r>
              <a:rPr lang="cs-CZ" dirty="0">
                <a:solidFill>
                  <a:schemeClr val="tx2"/>
                </a:solidFill>
              </a:rPr>
              <a:t>model nerovnováhy mezi úsilím a odměnou</a:t>
            </a:r>
          </a:p>
        </p:txBody>
      </p:sp>
    </p:spTree>
    <p:extLst>
      <p:ext uri="{BB962C8B-B14F-4D97-AF65-F5344CB8AC3E}">
        <p14:creationId xmlns:p14="http://schemas.microsoft.com/office/powerpoint/2010/main" val="407974541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30595" y="452279"/>
            <a:ext cx="9154396" cy="701903"/>
          </a:xfrm>
        </p:spPr>
        <p:txBody>
          <a:bodyPr/>
          <a:lstStyle/>
          <a:p>
            <a:pPr eaLnBrk="1" hangingPunct="1"/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Povaha práce a pracovní prostředí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7720" y="1676400"/>
            <a:ext cx="10632593" cy="4114800"/>
          </a:xfrm>
        </p:spPr>
        <p:txBody>
          <a:bodyPr/>
          <a:lstStyle/>
          <a:p>
            <a:pPr eaLnBrk="1" hangingPunct="1">
              <a:buClr>
                <a:srgbClr val="0000FF"/>
              </a:buClr>
            </a:pP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pracovní stres je významnou příčinou rozdílů ve zdraví</a:t>
            </a:r>
          </a:p>
          <a:p>
            <a:pPr eaLnBrk="1" hangingPunct="1">
              <a:buClr>
                <a:srgbClr val="0000FF"/>
              </a:buClr>
            </a:pP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uplatnění kvalifikace, možnost rozhodování, míra kontroly nad vlastní prací</a:t>
            </a:r>
          </a:p>
          <a:p>
            <a:pPr eaLnBrk="1" hangingPunct="1">
              <a:buClr>
                <a:srgbClr val="0000FF"/>
              </a:buClr>
            </a:pP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ocenění práce </a:t>
            </a:r>
          </a:p>
          <a:p>
            <a:pPr eaLnBrk="1" hangingPunct="1">
              <a:buClr>
                <a:srgbClr val="0000FF"/>
              </a:buClr>
            </a:pP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celková pracovní neschopnost a předčasná úmrtí</a:t>
            </a:r>
          </a:p>
        </p:txBody>
      </p:sp>
    </p:spTree>
    <p:extLst>
      <p:ext uri="{BB962C8B-B14F-4D97-AF65-F5344CB8AC3E}">
        <p14:creationId xmlns:p14="http://schemas.microsoft.com/office/powerpoint/2010/main" val="1351886064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Nezaměstnanost </a:t>
            </a:r>
            <a:b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a nejistota zaměstnání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4876800" y="3886200"/>
            <a:ext cx="4419600" cy="1752600"/>
          </a:xfrm>
        </p:spPr>
        <p:txBody>
          <a:bodyPr/>
          <a:lstStyle/>
          <a:p>
            <a:pPr eaLnBrk="1" hangingPunct="1"/>
            <a:r>
              <a:rPr lang="cs-CZ" dirty="0">
                <a:solidFill>
                  <a:schemeClr val="tx2"/>
                </a:solidFill>
              </a:rPr>
              <a:t>Nezaměstnanost snižuje životní úroveň, stigmatizuje a vede k</a:t>
            </a:r>
            <a:r>
              <a:rPr lang="cs-CZ" dirty="0">
                <a:solidFill>
                  <a:schemeClr val="tx2"/>
                </a:solidFill>
                <a:latin typeface="Arial" charset="0"/>
              </a:rPr>
              <a:t> </a:t>
            </a:r>
            <a:r>
              <a:rPr lang="cs-CZ" dirty="0">
                <a:solidFill>
                  <a:schemeClr val="tx2"/>
                </a:solidFill>
              </a:rPr>
              <a:t>sociální izolaci.</a:t>
            </a:r>
          </a:p>
        </p:txBody>
      </p:sp>
      <p:pic>
        <p:nvPicPr>
          <p:cNvPr id="6758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3" y="3500438"/>
            <a:ext cx="2879725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4545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6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571619" y="703359"/>
            <a:ext cx="10572631" cy="883445"/>
          </a:xfrm>
        </p:spPr>
        <p:txBody>
          <a:bodyPr/>
          <a:lstStyle/>
          <a:p>
            <a:pPr eaLnBrk="1" hangingPunct="1"/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Nezaměstnanost a nejistota zaměstnání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3169" y="1853504"/>
            <a:ext cx="7772400" cy="4114800"/>
          </a:xfrm>
        </p:spPr>
        <p:txBody>
          <a:bodyPr/>
          <a:lstStyle/>
          <a:p>
            <a:pPr marL="0" indent="0" eaLnBrk="1" hangingPunct="1">
              <a:buNone/>
            </a:pPr>
            <a:endParaRPr lang="cs-CZ" dirty="0"/>
          </a:p>
          <a:p>
            <a:pPr eaLnBrk="1" hangingPunct="1"/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snížení životní úrovně, </a:t>
            </a:r>
          </a:p>
          <a:p>
            <a:pPr eaLnBrk="1" hangingPunct="1"/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omezení sociálních kontaktů,</a:t>
            </a:r>
          </a:p>
          <a:p>
            <a:pPr eaLnBrk="1" hangingPunct="1"/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stigmatizace, </a:t>
            </a:r>
          </a:p>
          <a:p>
            <a:pPr eaLnBrk="1" hangingPunct="1"/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pocit méněcennosti, </a:t>
            </a:r>
          </a:p>
          <a:p>
            <a:pPr eaLnBrk="1" hangingPunct="1"/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sociální exkluze</a:t>
            </a:r>
          </a:p>
        </p:txBody>
      </p:sp>
    </p:spTree>
    <p:extLst>
      <p:ext uri="{BB962C8B-B14F-4D97-AF65-F5344CB8AC3E}">
        <p14:creationId xmlns:p14="http://schemas.microsoft.com/office/powerpoint/2010/main" val="4007839643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8913" y="371969"/>
            <a:ext cx="10061737" cy="884337"/>
          </a:xfrm>
        </p:spPr>
        <p:txBody>
          <a:bodyPr/>
          <a:lstStyle/>
          <a:p>
            <a:pPr eaLnBrk="1" hangingPunct="1"/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Nezaměstnanost a nejistota zaměstnání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9294" y="1317361"/>
            <a:ext cx="10592605" cy="4968552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endParaRPr lang="cs-CZ" dirty="0"/>
          </a:p>
          <a:p>
            <a:pPr eaLnBrk="1" hangingPunct="1">
              <a:lnSpc>
                <a:spcPct val="90000"/>
              </a:lnSpc>
            </a:pP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povaha nezaměstnanosti</a:t>
            </a:r>
          </a:p>
          <a:p>
            <a:pPr eaLnBrk="1" hangingPunct="1">
              <a:lnSpc>
                <a:spcPct val="90000"/>
              </a:lnSpc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koncentrace nezaměstnanosti do: </a:t>
            </a:r>
          </a:p>
          <a:p>
            <a:pPr lvl="1" eaLnBrk="1" hangingPunct="1">
              <a:lnSpc>
                <a:spcPct val="90000"/>
              </a:lnSpc>
              <a:spcAft>
                <a:spcPts val="1200"/>
              </a:spcAft>
            </a:pP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určitých SE skupin (osoby s nízkou kvalifikací, mladí lidé, ženy, členové etnických menšin, imigranti) </a:t>
            </a:r>
          </a:p>
          <a:p>
            <a:pPr lvl="1" eaLnBrk="1" hangingPunct="1">
              <a:lnSpc>
                <a:spcPct val="90000"/>
              </a:lnSpc>
              <a:spcAft>
                <a:spcPts val="1200"/>
              </a:spcAft>
            </a:pP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do stejných rodin (tzv. </a:t>
            </a:r>
            <a:r>
              <a:rPr lang="cs-CZ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jobless</a:t>
            </a: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nebezpečí polarizace společnosti.</a:t>
            </a:r>
          </a:p>
        </p:txBody>
      </p:sp>
    </p:spTree>
    <p:extLst>
      <p:ext uri="{BB962C8B-B14F-4D97-AF65-F5344CB8AC3E}">
        <p14:creationId xmlns:p14="http://schemas.microsoft.com/office/powerpoint/2010/main" val="37539688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AE87237-3D01-4B8E-9060-D6D406DBF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0497" y="508830"/>
            <a:ext cx="6185212" cy="584034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B3935B2-D7A6-4525-9375-348C23BCF585}"/>
              </a:ext>
            </a:extLst>
          </p:cNvPr>
          <p:cNvSpPr txBox="1"/>
          <p:nvPr/>
        </p:nvSpPr>
        <p:spPr>
          <a:xfrm>
            <a:off x="749643" y="774357"/>
            <a:ext cx="4044779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SŇATKOVÝ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partnerská homogamie</a:t>
            </a:r>
          </a:p>
        </p:txBody>
      </p:sp>
    </p:spTree>
    <p:extLst>
      <p:ext uri="{BB962C8B-B14F-4D97-AF65-F5344CB8AC3E}">
        <p14:creationId xmlns:p14="http://schemas.microsoft.com/office/powerpoint/2010/main" val="9006475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640013" y="1557341"/>
            <a:ext cx="7772400" cy="1462087"/>
          </a:xfrm>
        </p:spPr>
        <p:txBody>
          <a:bodyPr/>
          <a:lstStyle/>
          <a:p>
            <a:pPr eaLnBrk="1" hangingPunct="1"/>
            <a:r>
              <a:rPr lang="cs-CZ" b="1"/>
              <a:t>Sociální opora</a:t>
            </a:r>
          </a:p>
        </p:txBody>
      </p:sp>
      <p:sp>
        <p:nvSpPr>
          <p:cNvPr id="7168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cs-CZ" dirty="0">
                <a:solidFill>
                  <a:schemeClr val="tx2"/>
                </a:solidFill>
              </a:rPr>
              <a:t>Přátelství, dobré mezilidské vztahy a pevné sociální sítě zlepšují zdraví.</a:t>
            </a:r>
          </a:p>
        </p:txBody>
      </p:sp>
      <p:pic>
        <p:nvPicPr>
          <p:cNvPr id="7168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6" y="1052516"/>
            <a:ext cx="229552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9443347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564527" y="95044"/>
            <a:ext cx="10390716" cy="1462087"/>
          </a:xfrm>
        </p:spPr>
        <p:txBody>
          <a:bodyPr/>
          <a:lstStyle/>
          <a:p>
            <a:pPr eaLnBrk="1" hangingPunct="1"/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Sociální opora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2030" y="1803028"/>
            <a:ext cx="103632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cs-CZ" dirty="0"/>
          </a:p>
          <a:p>
            <a:pPr eaLnBrk="1" hangingPunct="1">
              <a:lnSpc>
                <a:spcPct val="90000"/>
              </a:lnSpc>
            </a:pP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 získávaný ze sociálních sítí</a:t>
            </a:r>
          </a:p>
          <a:p>
            <a:pPr eaLnBrk="1" hangingPunct="1">
              <a:lnSpc>
                <a:spcPct val="90000"/>
              </a:lnSpc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Sociální síť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systém formálních a neformálních vztahů, prostřednictvím kterých získává člověk zdroje ke zvládnutí obtížných životních situací</a:t>
            </a:r>
          </a:p>
        </p:txBody>
      </p:sp>
    </p:spTree>
    <p:extLst>
      <p:ext uri="{BB962C8B-B14F-4D97-AF65-F5344CB8AC3E}">
        <p14:creationId xmlns:p14="http://schemas.microsoft.com/office/powerpoint/2010/main" val="31602955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34EAB4B-4E58-4974-B6E2-C46DBC726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972" y="2506662"/>
            <a:ext cx="1061399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800" b="1" dirty="0">
                <a:solidFill>
                  <a:srgbClr val="000066"/>
                </a:solidFill>
              </a:rPr>
              <a:t>Tyto podmínky nazýváme</a:t>
            </a:r>
          </a:p>
          <a:p>
            <a:pPr marL="0" indent="0">
              <a:buNone/>
            </a:pPr>
            <a:r>
              <a:rPr lang="cs-CZ" sz="4800" b="1" dirty="0">
                <a:solidFill>
                  <a:srgbClr val="000066"/>
                </a:solidFill>
              </a:rPr>
              <a:t>SOCIÁLNÍ DETERMINANTY ZDRAVÍ</a:t>
            </a:r>
          </a:p>
          <a:p>
            <a:pPr marL="0" indent="0">
              <a:buNone/>
            </a:pPr>
            <a:endParaRPr lang="cs-CZ" sz="4800" b="1" dirty="0">
              <a:solidFill>
                <a:srgbClr val="000066"/>
              </a:solidFill>
            </a:endParaRPr>
          </a:p>
          <a:p>
            <a:pPr marL="0" indent="0">
              <a:buNone/>
            </a:pPr>
            <a:endParaRPr lang="cs-CZ" sz="48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8159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570119" y="549275"/>
            <a:ext cx="7793038" cy="1462088"/>
          </a:xfrm>
        </p:spPr>
        <p:txBody>
          <a:bodyPr/>
          <a:lstStyle/>
          <a:p>
            <a:pPr eaLnBrk="1" hangingPunct="1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Typy sociální opory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918" y="1340173"/>
            <a:ext cx="7837488" cy="4968552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endParaRPr lang="cs-CZ" dirty="0"/>
          </a:p>
          <a:p>
            <a:pPr eaLnBrk="1" hangingPunct="1">
              <a:defRPr/>
            </a:pPr>
            <a:r>
              <a:rPr lang="cs-CZ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silná pouta</a:t>
            </a:r>
          </a:p>
          <a:p>
            <a:pPr lvl="1" eaLnBrk="1" hangingPunct="1">
              <a:defRPr/>
            </a:pP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instrumentální </a:t>
            </a:r>
          </a:p>
          <a:p>
            <a:pPr lvl="1" eaLnBrk="1" hangingPunct="1">
              <a:defRPr/>
            </a:pP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emociální</a:t>
            </a:r>
          </a:p>
          <a:p>
            <a:pPr marL="457200" lvl="1" indent="0" eaLnBrk="1" hangingPunct="1">
              <a:buNone/>
              <a:defRPr/>
            </a:pPr>
            <a:endPara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slabá pouta</a:t>
            </a:r>
          </a:p>
          <a:p>
            <a:pPr lvl="1" eaLnBrk="1" hangingPunct="1">
              <a:defRPr/>
            </a:pP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informační</a:t>
            </a:r>
          </a:p>
          <a:p>
            <a:pPr lvl="1" eaLnBrk="1" hangingPunct="1">
              <a:defRPr/>
            </a:pPr>
            <a:r>
              <a:rPr 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poradní	</a:t>
            </a:r>
            <a:r>
              <a:rPr lang="cs-CZ" dirty="0">
                <a:solidFill>
                  <a:schemeClr val="tx2"/>
                </a:solidFill>
              </a:rPr>
              <a:t>	</a:t>
            </a:r>
            <a:r>
              <a:rPr lang="cs-CZ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85103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6" y="692150"/>
            <a:ext cx="7793037" cy="1462088"/>
          </a:xfrm>
        </p:spPr>
        <p:txBody>
          <a:bodyPr/>
          <a:lstStyle/>
          <a:p>
            <a:pPr eaLnBrk="1" hangingPunct="1"/>
            <a:r>
              <a:rPr lang="cs-CZ" b="1"/>
              <a:t>Sociální opora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8213" y="2060575"/>
            <a:ext cx="7772400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cs-CZ" i="1" dirty="0"/>
          </a:p>
          <a:p>
            <a:pPr marL="0" indent="0" eaLnBrk="1" hangingPunct="1">
              <a:buNone/>
            </a:pPr>
            <a:r>
              <a:rPr lang="cs-CZ" i="1" dirty="0">
                <a:solidFill>
                  <a:schemeClr val="tx2"/>
                </a:solidFill>
              </a:rPr>
              <a:t>„Ženatí muži nežijí déle než svobodní, to se jim jen zdá.“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cs-CZ" dirty="0">
                <a:solidFill>
                  <a:schemeClr val="tx2"/>
                </a:solidFill>
              </a:rPr>
              <a:t>Franklin</a:t>
            </a:r>
          </a:p>
        </p:txBody>
      </p:sp>
    </p:spTree>
    <p:extLst>
      <p:ext uri="{BB962C8B-B14F-4D97-AF65-F5344CB8AC3E}">
        <p14:creationId xmlns:p14="http://schemas.microsoft.com/office/powerpoint/2010/main" val="2588424457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6D486D2-E490-454F-AD31-774FD47F2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35" y="1371600"/>
            <a:ext cx="11794423" cy="4142791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59D3D9DE-CD17-4FB3-834F-5ACBEFB6139F}"/>
              </a:ext>
            </a:extLst>
          </p:cNvPr>
          <p:cNvSpPr/>
          <p:nvPr/>
        </p:nvSpPr>
        <p:spPr>
          <a:xfrm>
            <a:off x="6096000" y="3429000"/>
            <a:ext cx="827314" cy="1059024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811523F1-3D7C-4DFA-8C6B-1A0E76C6EC0F}"/>
              </a:ext>
            </a:extLst>
          </p:cNvPr>
          <p:cNvSpPr/>
          <p:nvPr/>
        </p:nvSpPr>
        <p:spPr>
          <a:xfrm>
            <a:off x="10897906" y="3427632"/>
            <a:ext cx="853440" cy="105765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246C7B1-6BA4-411E-8BBD-3B54FD2E7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333399"/>
                </a:solidFill>
              </a:rPr>
              <a:t>SDŽ ve věku 30 let</a:t>
            </a:r>
          </a:p>
        </p:txBody>
      </p:sp>
    </p:spTree>
    <p:extLst>
      <p:ext uri="{BB962C8B-B14F-4D97-AF65-F5344CB8AC3E}">
        <p14:creationId xmlns:p14="http://schemas.microsoft.com/office/powerpoint/2010/main" val="26785727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4600" y="1676400"/>
            <a:ext cx="7772400" cy="1608138"/>
          </a:xfrm>
        </p:spPr>
        <p:txBody>
          <a:bodyPr/>
          <a:lstStyle/>
          <a:p>
            <a:pPr eaLnBrk="1" hangingPunct="1"/>
            <a:r>
              <a:rPr lang="cs-CZ">
                <a:solidFill>
                  <a:schemeClr val="tx1"/>
                </a:solidFill>
              </a:rPr>
              <a:t>  </a:t>
            </a:r>
            <a:r>
              <a:rPr lang="cs-CZ" b="1"/>
              <a:t>Drogy</a:t>
            </a:r>
          </a:p>
        </p:txBody>
      </p:sp>
      <p:sp>
        <p:nvSpPr>
          <p:cNvPr id="19661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cs-CZ" dirty="0">
                <a:solidFill>
                  <a:schemeClr val="tx2"/>
                </a:solidFill>
              </a:rPr>
              <a:t>Zneužívání drog není jen otázkou individuální volby, ale je do značné míry ovlivněno širším sociálním prostředím.</a:t>
            </a:r>
          </a:p>
        </p:txBody>
      </p:sp>
      <p:pic>
        <p:nvPicPr>
          <p:cNvPr id="7680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3" y="1125538"/>
            <a:ext cx="300037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638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/>
              <a:t> </a:t>
            </a:r>
            <a:r>
              <a:rPr lang="cs-CZ" b="1"/>
              <a:t>Výživa</a:t>
            </a:r>
          </a:p>
        </p:txBody>
      </p:sp>
      <p:sp>
        <p:nvSpPr>
          <p:cNvPr id="19456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cs-CZ" dirty="0">
                <a:solidFill>
                  <a:schemeClr val="tx2"/>
                </a:solidFill>
              </a:rPr>
              <a:t>Dostupnost a cena zdravé stravy je politickým problémem.</a:t>
            </a:r>
          </a:p>
        </p:txBody>
      </p:sp>
      <p:pic>
        <p:nvPicPr>
          <p:cNvPr id="78852" name="Picture 6" descr="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1196975"/>
            <a:ext cx="252095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26765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5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b="1"/>
              <a:t>Doprava</a:t>
            </a:r>
          </a:p>
        </p:txBody>
      </p:sp>
      <p:sp>
        <p:nvSpPr>
          <p:cNvPr id="19251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cs-CZ" dirty="0">
                <a:solidFill>
                  <a:schemeClr val="tx2"/>
                </a:solidFill>
              </a:rPr>
              <a:t>Chůze, jízda na kole a využívání veřejné dopravy znamená lepší zdraví.</a:t>
            </a:r>
          </a:p>
        </p:txBody>
      </p:sp>
      <p:pic>
        <p:nvPicPr>
          <p:cNvPr id="8090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476253"/>
            <a:ext cx="210026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35733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7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81441" y="96043"/>
            <a:ext cx="7793038" cy="1462087"/>
          </a:xfrm>
        </p:spPr>
        <p:txBody>
          <a:bodyPr/>
          <a:lstStyle/>
          <a:p>
            <a:pPr eaLnBrk="1" hangingPunct="1"/>
            <a:br>
              <a:rPr lang="cs-CZ" sz="4000" b="1" i="1" dirty="0"/>
            </a:b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DOPORUČENÍ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2634" y="1916113"/>
            <a:ext cx="10284749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 snaze o dosažení co nejlepšího zdraví hrají největší roli všechna opatření týkající se:</a:t>
            </a:r>
          </a:p>
          <a:p>
            <a:pPr lvl="1" eaLnBrk="1" hangingPunct="1">
              <a:lnSpc>
                <a:spcPct val="80000"/>
              </a:lnSpc>
            </a:pPr>
            <a:r>
              <a:rPr lang="cs-CZ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vzdělání, </a:t>
            </a:r>
          </a:p>
          <a:p>
            <a:pPr lvl="1" eaLnBrk="1" hangingPunct="1">
              <a:lnSpc>
                <a:spcPct val="80000"/>
              </a:lnSpc>
            </a:pPr>
            <a:r>
              <a:rPr lang="cs-CZ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pracovních podmínek a zaměstnanosti,  </a:t>
            </a:r>
          </a:p>
          <a:p>
            <a:pPr lvl="1" eaLnBrk="1" hangingPunct="1">
              <a:lnSpc>
                <a:spcPct val="80000"/>
              </a:lnSpc>
            </a:pPr>
            <a:r>
              <a:rPr lang="cs-CZ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sociálního zabezpečení a pomoci,</a:t>
            </a:r>
          </a:p>
          <a:p>
            <a:pPr lvl="1" eaLnBrk="1" hangingPunct="1">
              <a:lnSpc>
                <a:spcPct val="80000"/>
              </a:lnSpc>
            </a:pPr>
            <a:r>
              <a:rPr lang="cs-CZ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péče o rodiny s dětmi,</a:t>
            </a:r>
          </a:p>
          <a:p>
            <a:pPr lvl="1" eaLnBrk="1" hangingPunct="1">
              <a:lnSpc>
                <a:spcPct val="80000"/>
              </a:lnSpc>
            </a:pPr>
            <a:r>
              <a:rPr lang="cs-CZ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bydlení,</a:t>
            </a:r>
          </a:p>
          <a:p>
            <a:pPr lvl="1" eaLnBrk="1" hangingPunct="1">
              <a:lnSpc>
                <a:spcPct val="80000"/>
              </a:lnSpc>
            </a:pPr>
            <a:r>
              <a:rPr lang="cs-CZ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dodržování lidských práv.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330436039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0ABDE10F-593A-4FC1-B45D-8876040ED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5725" y="-2676525"/>
            <a:ext cx="18288000" cy="1143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2531" name="Rectangle 3">
            <a:extLst>
              <a:ext uri="{FF2B5EF4-FFF2-40B4-BE49-F238E27FC236}">
                <a16:creationId xmlns:a16="http://schemas.microsoft.com/office/drawing/2014/main" id="{A79FB95D-9BEC-4683-88CE-2A74204F5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4976" y="5476876"/>
            <a:ext cx="8791575" cy="962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2" name="Text Box 4">
            <a:extLst>
              <a:ext uri="{FF2B5EF4-FFF2-40B4-BE49-F238E27FC236}">
                <a16:creationId xmlns:a16="http://schemas.microsoft.com/office/drawing/2014/main" id="{4D96E60C-152B-4A43-95BB-0A6247C18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467350"/>
            <a:ext cx="91249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Jaký to má smysl? Léčit nemocné a potom je vrátit zpět do podmínek, které způsobily jejich nemoc?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868366" y="1296988"/>
            <a:ext cx="7793037" cy="576262"/>
          </a:xfrm>
        </p:spPr>
        <p:txBody>
          <a:bodyPr/>
          <a:lstStyle/>
          <a:p>
            <a:pPr eaLnBrk="1" hangingPunct="1"/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Deset rad pro zdraví</a:t>
            </a:r>
            <a:b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E" sz="2000" dirty="0">
                <a:latin typeface="Arial" panose="020B0604020202020204" pitchFamily="34" charset="0"/>
                <a:cs typeface="Arial" panose="020B0604020202020204" pitchFamily="34" charset="0"/>
              </a:rPr>
              <a:t>David Gordon, Centre for Poverty Research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8684" y="1585119"/>
            <a:ext cx="10913266" cy="5761037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</a:pPr>
            <a:r>
              <a:rPr lang="cs-CZ" sz="20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Nebuďte chudí. Pokud nemůžete přestat, snažte se nebýt chudí dlouho.</a:t>
            </a:r>
            <a:r>
              <a:rPr lang="en-US" sz="20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000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</a:pPr>
            <a:r>
              <a:rPr lang="cs-CZ" sz="20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Nebydlete v chudé, deprivované oblasti, pokud je to možné, odstěhujte se.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</a:pPr>
            <a:r>
              <a:rPr lang="cs-CZ" sz="20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Pořiďte si vlastní auto.</a:t>
            </a:r>
            <a:endParaRPr lang="en-US" sz="2000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</a:pPr>
            <a:r>
              <a:rPr lang="cs-CZ" sz="20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Neberte zaměstnání, které vás stresuje, je málo placené nebo vyžaduje manuální práci.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</a:pPr>
            <a:r>
              <a:rPr lang="cs-CZ" sz="20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Nebydlete ve špinavých a nekvalitních domech či bytech, nestaňte se bezdomovcem.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</a:pPr>
            <a:r>
              <a:rPr lang="cs-CZ" sz="20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Jeďte jednou za rok na dovolenou.</a:t>
            </a:r>
            <a:endParaRPr lang="en-US" sz="2000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</a:pPr>
            <a:r>
              <a:rPr lang="cs-CZ" sz="20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Nebuďte rodič – samoživitel.</a:t>
            </a:r>
            <a:endParaRPr lang="en-US" sz="2000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</a:pPr>
            <a:r>
              <a:rPr lang="cs-CZ" sz="20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Požadujte všechny dávky, na které máte nárok.</a:t>
            </a:r>
            <a:endParaRPr lang="en-US" sz="2000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</a:pPr>
            <a:r>
              <a:rPr lang="cs-CZ" sz="20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Nebydlete blízko frekventované silnice nebo blízko továrny, která znečišťuje ovzduší.</a:t>
            </a:r>
            <a:endParaRPr lang="en-US" sz="2000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</a:pPr>
            <a:r>
              <a:rPr lang="cs-CZ" sz="20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Využijte vzdělání ke zlepšení své socioekonomické pozice</a:t>
            </a:r>
            <a:r>
              <a:rPr lang="en-US" sz="2000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</a:pPr>
            <a:endParaRPr lang="cs-CZ" sz="1800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lnSpc>
                <a:spcPts val="3000"/>
              </a:lnSpc>
              <a:spcAft>
                <a:spcPts val="1200"/>
              </a:spcAft>
              <a:buClr>
                <a:schemeClr val="tx1"/>
              </a:buClr>
            </a:pPr>
            <a:endParaRPr lang="en-US" sz="2400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1200"/>
              </a:spcAft>
            </a:pPr>
            <a:endParaRPr lang="cs-CZ" sz="2200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1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521C07-0836-452A-8AE4-45DCFEA6D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333399"/>
                </a:solidFill>
              </a:rPr>
              <a:t>Co znát z přednášky: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228126F-4A98-41D8-B9C2-862D2A54F0D7}"/>
              </a:ext>
            </a:extLst>
          </p:cNvPr>
          <p:cNvSpPr txBox="1"/>
          <p:nvPr/>
        </p:nvSpPr>
        <p:spPr>
          <a:xfrm>
            <a:off x="981075" y="1600200"/>
            <a:ext cx="101727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Pojem sociální determinanty zdraví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Vliv sociálních determinant zdraví a na zdraví lidí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Sociální determinanty zdraví a nerovnosti ve zdraví mezi zeměmi i uvnitř jedné společnosti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Pojem ekvita ve zdraví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Alespoň 3 příklady nejvýznamnějších sociálních determinant zdraví podle WHO</a:t>
            </a:r>
          </a:p>
        </p:txBody>
      </p:sp>
    </p:spTree>
    <p:extLst>
      <p:ext uri="{BB962C8B-B14F-4D97-AF65-F5344CB8AC3E}">
        <p14:creationId xmlns:p14="http://schemas.microsoft.com/office/powerpoint/2010/main" val="2567874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34EAB4B-4E58-4974-B6E2-C46DBC726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702" y="534738"/>
            <a:ext cx="10613994" cy="573088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sz="11200" b="1" dirty="0">
                <a:solidFill>
                  <a:srgbClr val="000066"/>
                </a:solidFill>
              </a:rPr>
              <a:t>SOCIÁLNÍ DETERMINANTY ZDRAVÍ</a:t>
            </a:r>
          </a:p>
          <a:p>
            <a:endParaRPr lang="cs-CZ" dirty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</a:pPr>
            <a:r>
              <a:rPr lang="cs-CZ" sz="9600" dirty="0">
                <a:solidFill>
                  <a:srgbClr val="002060"/>
                </a:solidFill>
              </a:rPr>
              <a:t>významně ovlivňují</a:t>
            </a:r>
          </a:p>
          <a:p>
            <a:pPr lvl="1">
              <a:lnSpc>
                <a:spcPct val="120000"/>
              </a:lnSpc>
            </a:pPr>
            <a:r>
              <a:rPr lang="cs-CZ" sz="9600" dirty="0">
                <a:solidFill>
                  <a:srgbClr val="002060"/>
                </a:solidFill>
              </a:rPr>
              <a:t>celkovou úroveň zdravotního stavu populace </a:t>
            </a:r>
          </a:p>
          <a:p>
            <a:pPr lvl="1">
              <a:lnSpc>
                <a:spcPct val="120000"/>
              </a:lnSpc>
            </a:pPr>
            <a:r>
              <a:rPr lang="cs-CZ" sz="9600" dirty="0">
                <a:solidFill>
                  <a:srgbClr val="002060"/>
                </a:solidFill>
              </a:rPr>
              <a:t>vznik a reprodukci </a:t>
            </a:r>
            <a:r>
              <a:rPr lang="cs-CZ" sz="9600" b="1" dirty="0">
                <a:solidFill>
                  <a:srgbClr val="00B0F0"/>
                </a:solidFill>
              </a:rPr>
              <a:t>nerovností ve zdraví</a:t>
            </a:r>
            <a:r>
              <a:rPr lang="cs-CZ" sz="9600" dirty="0">
                <a:solidFill>
                  <a:srgbClr val="00B0F0"/>
                </a:solidFill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cs-CZ" sz="9600" dirty="0">
                <a:solidFill>
                  <a:srgbClr val="002060"/>
                </a:solidFill>
              </a:rPr>
              <a:t>Existence nerovností ve zdraví je </a:t>
            </a:r>
            <a:r>
              <a:rPr lang="cs-CZ" sz="9600" b="1" dirty="0">
                <a:solidFill>
                  <a:srgbClr val="00B0F0"/>
                </a:solidFill>
              </a:rPr>
              <a:t>důkazem</a:t>
            </a:r>
            <a:r>
              <a:rPr lang="cs-CZ" sz="9600" dirty="0">
                <a:solidFill>
                  <a:srgbClr val="002060"/>
                </a:solidFill>
              </a:rPr>
              <a:t> vlivu sociálních podmínek na zdraví. </a:t>
            </a:r>
          </a:p>
          <a:p>
            <a:pPr>
              <a:lnSpc>
                <a:spcPct val="120000"/>
              </a:lnSpc>
            </a:pPr>
            <a:r>
              <a:rPr lang="cs-CZ" sz="9600" dirty="0">
                <a:solidFill>
                  <a:srgbClr val="002060"/>
                </a:solidFill>
              </a:rPr>
              <a:t>Otázka </a:t>
            </a:r>
            <a:r>
              <a:rPr lang="cs-CZ" sz="9600" b="1" dirty="0">
                <a:solidFill>
                  <a:srgbClr val="00B0F0"/>
                </a:solidFill>
              </a:rPr>
              <a:t>spravedlnosti</a:t>
            </a:r>
            <a:r>
              <a:rPr lang="cs-CZ" sz="9600" b="1" dirty="0">
                <a:solidFill>
                  <a:srgbClr val="002060"/>
                </a:solidFill>
              </a:rPr>
              <a:t> </a:t>
            </a:r>
            <a:r>
              <a:rPr lang="cs-CZ" sz="9600" dirty="0">
                <a:solidFill>
                  <a:srgbClr val="002060"/>
                </a:solidFill>
              </a:rPr>
              <a:t>(ekvity) ve zdraví.</a:t>
            </a:r>
          </a:p>
          <a:p>
            <a:pPr>
              <a:lnSpc>
                <a:spcPct val="120000"/>
              </a:lnSpc>
            </a:pPr>
            <a:r>
              <a:rPr lang="cs-CZ" sz="9600" dirty="0">
                <a:solidFill>
                  <a:srgbClr val="002060"/>
                </a:solidFill>
              </a:rPr>
              <a:t>Ukazují, že jsou </a:t>
            </a:r>
            <a:r>
              <a:rPr lang="cs-CZ" sz="9600" b="1" dirty="0">
                <a:solidFill>
                  <a:srgbClr val="00B0F0"/>
                </a:solidFill>
              </a:rPr>
              <a:t>rezervy</a:t>
            </a:r>
            <a:r>
              <a:rPr lang="cs-CZ" sz="9600" dirty="0">
                <a:solidFill>
                  <a:srgbClr val="002060"/>
                </a:solidFill>
              </a:rPr>
              <a:t> ve zdraví, je stále co zlepšovat.</a:t>
            </a:r>
          </a:p>
          <a:p>
            <a:pPr>
              <a:lnSpc>
                <a:spcPct val="120000"/>
              </a:lnSpc>
            </a:pPr>
            <a:r>
              <a:rPr lang="cs-CZ" sz="9600" dirty="0">
                <a:solidFill>
                  <a:srgbClr val="002060"/>
                </a:solidFill>
              </a:rPr>
              <a:t>Šíření infekčních nemocí, alkoholismus, drogové závislosti, násilí a kriminalita – to jsou jevy související s nerovností, které ve svých důsledcích </a:t>
            </a:r>
            <a:r>
              <a:rPr lang="cs-CZ" sz="9600" b="1" dirty="0">
                <a:solidFill>
                  <a:srgbClr val="002060"/>
                </a:solidFill>
              </a:rPr>
              <a:t>ovlivňují celou společnost</a:t>
            </a:r>
            <a:r>
              <a:rPr lang="cs-CZ" sz="9600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cs-CZ" sz="9600" b="1" dirty="0">
                <a:solidFill>
                  <a:srgbClr val="00B0F0"/>
                </a:solidFill>
              </a:rPr>
              <a:t>Identifikace </a:t>
            </a:r>
            <a:r>
              <a:rPr lang="cs-CZ" sz="9600" b="1" dirty="0" err="1">
                <a:solidFill>
                  <a:srgbClr val="00B0F0"/>
                </a:solidFill>
              </a:rPr>
              <a:t>nejvýzn</a:t>
            </a:r>
            <a:r>
              <a:rPr lang="cs-CZ" sz="9600" b="1" dirty="0">
                <a:solidFill>
                  <a:srgbClr val="00B0F0"/>
                </a:solidFill>
              </a:rPr>
              <a:t>. SDZ </a:t>
            </a:r>
            <a:r>
              <a:rPr lang="cs-CZ" sz="9600" dirty="0">
                <a:solidFill>
                  <a:srgbClr val="00B0F0"/>
                </a:solidFill>
              </a:rPr>
              <a:t>– </a:t>
            </a:r>
            <a:r>
              <a:rPr lang="cs-CZ" sz="9600" b="1" dirty="0">
                <a:solidFill>
                  <a:srgbClr val="00B0F0"/>
                </a:solidFill>
              </a:rPr>
              <a:t>účinná opatření</a:t>
            </a:r>
            <a:r>
              <a:rPr lang="cs-CZ" sz="9600" b="1" dirty="0">
                <a:solidFill>
                  <a:srgbClr val="002060"/>
                </a:solidFill>
              </a:rPr>
              <a:t> </a:t>
            </a:r>
            <a:r>
              <a:rPr lang="cs-CZ" sz="9600" dirty="0">
                <a:solidFill>
                  <a:srgbClr val="002060"/>
                </a:solidFill>
              </a:rPr>
              <a:t>v oblasti podpory zdraví a prevence nemocí - redukce nákladů na symptomatickou léčbu.</a:t>
            </a:r>
          </a:p>
          <a:p>
            <a:pPr marL="0" indent="0">
              <a:buNone/>
            </a:pPr>
            <a:endParaRPr lang="cs-CZ" sz="48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cs-CZ" sz="48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97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idx="1"/>
          </p:nvPr>
        </p:nvSpPr>
        <p:spPr>
          <a:xfrm>
            <a:off x="609600" y="2332037"/>
            <a:ext cx="10972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cs-CZ" sz="6000" b="1" dirty="0">
                <a:solidFill>
                  <a:schemeClr val="accent2"/>
                </a:solidFill>
              </a:rPr>
              <a:t>ROZDÍLY VE ZDRAVÍ </a:t>
            </a:r>
          </a:p>
          <a:p>
            <a:pPr marL="0" indent="0" algn="ctr">
              <a:buNone/>
            </a:pPr>
            <a:r>
              <a:rPr lang="cs-CZ" sz="6000" b="1" dirty="0">
                <a:solidFill>
                  <a:schemeClr val="accent2"/>
                </a:solidFill>
              </a:rPr>
              <a:t>MEZI ZEMĚMI</a:t>
            </a:r>
          </a:p>
          <a:p>
            <a:endParaRPr lang="cs-CZ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cs-CZ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69014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hlinkClick r:id="rId2"/>
            <a:extLst>
              <a:ext uri="{FF2B5EF4-FFF2-40B4-BE49-F238E27FC236}">
                <a16:creationId xmlns:a16="http://schemas.microsoft.com/office/drawing/2014/main" id="{CE390287-8BEB-4957-B729-CBD6BA99A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964" y="0"/>
            <a:ext cx="100420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83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0" y="333378"/>
            <a:ext cx="7848600" cy="1008063"/>
          </a:xfrm>
        </p:spPr>
        <p:txBody>
          <a:bodyPr/>
          <a:lstStyle/>
          <a:p>
            <a:pPr eaLnBrk="1" hangingPunct="1"/>
            <a:r>
              <a:rPr lang="cs-CZ" sz="3600" b="1"/>
              <a:t>Rozdíly ve zdraví mezi zeměmi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8213" y="2060578"/>
            <a:ext cx="8062912" cy="4392613"/>
          </a:xfrm>
        </p:spPr>
        <p:txBody>
          <a:bodyPr/>
          <a:lstStyle/>
          <a:p>
            <a:pPr eaLnBrk="1" hangingPunct="1"/>
            <a:r>
              <a:rPr lang="cs-CZ" dirty="0"/>
              <a:t>Životní úroveň a zdraví</a:t>
            </a:r>
          </a:p>
          <a:p>
            <a:pPr lvl="1" eaLnBrk="1" hangingPunct="1"/>
            <a:r>
              <a:rPr lang="cs-CZ" dirty="0">
                <a:hlinkClick r:id="rId2"/>
              </a:rPr>
              <a:t>Materiální vysvětlení nerovností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7137AB4-CF31-4B2F-8AD2-F6AB0FF8B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6541" y="3260558"/>
            <a:ext cx="2310350" cy="335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60075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74f1ffbb-f694-4833-a0a7-87245e922a7b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100"/>
  <p:tag name="ARS_SLIDE_PARTICIPANTNUM" val="10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</p:tagLst>
</file>

<file path=ppt/theme/theme1.xml><?xml version="1.0" encoding="utf-8"?>
<a:theme xmlns:a="http://schemas.openxmlformats.org/drawingml/2006/main" name="6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lastní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měsice">
  <a:themeElements>
    <a:clrScheme name="Směsice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Směsic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folHlink"/>
          </a:buClr>
          <a:buSzPct val="60000"/>
          <a:buFont typeface="Wingdings" pitchFamily="2" charset="2"/>
          <a:buChar char="n"/>
          <a:tabLst/>
          <a:defRPr kumimoji="0" lang="cs-CZ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folHlink"/>
          </a:buClr>
          <a:buSzPct val="60000"/>
          <a:buFont typeface="Wingdings" pitchFamily="2" charset="2"/>
          <a:buChar char="n"/>
          <a:tabLst/>
          <a:defRPr kumimoji="0" lang="cs-CZ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c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ce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ce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ce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c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c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Směsice">
  <a:themeElements>
    <a:clrScheme name="Směsice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Směsic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folHlink"/>
          </a:buClr>
          <a:buSzPct val="60000"/>
          <a:buFont typeface="Wingdings" pitchFamily="2" charset="2"/>
          <a:buChar char="n"/>
          <a:tabLst/>
          <a:defRPr kumimoji="0" lang="cs-CZ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folHlink"/>
          </a:buClr>
          <a:buSzPct val="60000"/>
          <a:buFont typeface="Wingdings" pitchFamily="2" charset="2"/>
          <a:buChar char="n"/>
          <a:tabLst/>
          <a:defRPr kumimoji="0" lang="cs-CZ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c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ce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ce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ce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c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c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10678</TotalTime>
  <Words>1513</Words>
  <Application>Microsoft Office PowerPoint</Application>
  <PresentationFormat>Širokoúhlá obrazovka</PresentationFormat>
  <Paragraphs>268</Paragraphs>
  <Slides>59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12</vt:i4>
      </vt:variant>
      <vt:variant>
        <vt:lpstr>Nadpisy snímků</vt:lpstr>
      </vt:variant>
      <vt:variant>
        <vt:i4>59</vt:i4>
      </vt:variant>
    </vt:vector>
  </HeadingPairs>
  <TitlesOfParts>
    <vt:vector size="77" baseType="lpstr">
      <vt:lpstr>Arial</vt:lpstr>
      <vt:lpstr>Calibri</vt:lpstr>
      <vt:lpstr>Calibri Light</vt:lpstr>
      <vt:lpstr>Helvetica Neue</vt:lpstr>
      <vt:lpstr>Tahoma</vt:lpstr>
      <vt:lpstr>Wingdings</vt:lpstr>
      <vt:lpstr>6_Výchozí návrh</vt:lpstr>
      <vt:lpstr>Motiv Office</vt:lpstr>
      <vt:lpstr>3_Výchozí návrh</vt:lpstr>
      <vt:lpstr>4_Výchozí návrh</vt:lpstr>
      <vt:lpstr>Směsice</vt:lpstr>
      <vt:lpstr>Motiv systému Office</vt:lpstr>
      <vt:lpstr>2_Motiv systému Office</vt:lpstr>
      <vt:lpstr>1_Směsice</vt:lpstr>
      <vt:lpstr>1_Motiv systému Office</vt:lpstr>
      <vt:lpstr>1_Motiv Office</vt:lpstr>
      <vt:lpstr>5_Výchozí návrh</vt:lpstr>
      <vt:lpstr>7_Výchozí návrh</vt:lpstr>
      <vt:lpstr>SOCIÁLNÍ DETERMINANTY ZDRAVÍ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Rozdíly ve zdraví mezi zeměmi</vt:lpstr>
      <vt:lpstr>Prezentace aplikace PowerPoint</vt:lpstr>
      <vt:lpstr>Co způsobuje tento rozdíl?</vt:lpstr>
      <vt:lpstr>Co způsobuje tento rozdíl?</vt:lpstr>
      <vt:lpstr>Ekvita (spravedlnost) ve zdraví</vt:lpstr>
      <vt:lpstr>Ekvita (spravedlnost) ve zdraví</vt:lpstr>
      <vt:lpstr>Prezentace aplikace PowerPoint</vt:lpstr>
      <vt:lpstr>Prezentace aplikace PowerPoint</vt:lpstr>
      <vt:lpstr>Sociální determinanty zdraví</vt:lpstr>
      <vt:lpstr> NEROVNOSTI VE ZDRAVÍ  MEZI SKUPINAMI LIDÍ UVNITŘ ZEMÍ</vt:lpstr>
      <vt:lpstr>Schematické znázornění vlivu sociálních determinant na zdraví </vt:lpstr>
      <vt:lpstr>10 nejvýznamnějších sociálních determinant zdraví dle WHO</vt:lpstr>
      <vt:lpstr>SOCIÁLNÍ GRADIENT</vt:lpstr>
      <vt:lpstr>Relativní chudoba</vt:lpstr>
      <vt:lpstr>SOCIOEKONOMICKÝ STATUS</vt:lpstr>
      <vt:lpstr>SOCIÁLNÍ GRADIENT</vt:lpstr>
      <vt:lpstr>SOCIÁLNÍ GRADIENT</vt:lpstr>
      <vt:lpstr>Subjektivní zdraví podle vzdělání a  věku</vt:lpstr>
      <vt:lpstr>Subjektivní zdraví podle věku a příjmu</vt:lpstr>
      <vt:lpstr>Nerovnost ve zdraví v ČR</vt:lpstr>
      <vt:lpstr>Prezentace aplikace PowerPoint</vt:lpstr>
      <vt:lpstr>Prezentace aplikace PowerPoint</vt:lpstr>
      <vt:lpstr>Prezentace aplikace PowerPoint</vt:lpstr>
      <vt:lpstr>Stres</vt:lpstr>
      <vt:lpstr>Stres</vt:lpstr>
      <vt:lpstr>Přímý a nepřímý vliv stresu na zdraví</vt:lpstr>
      <vt:lpstr>Výzkumy stresu</vt:lpstr>
      <vt:lpstr>Časné období života</vt:lpstr>
      <vt:lpstr>Časné období života</vt:lpstr>
      <vt:lpstr>Sociální vyloučení</vt:lpstr>
      <vt:lpstr>Sociální vyloučení</vt:lpstr>
      <vt:lpstr>Sociální vyloučení</vt:lpstr>
      <vt:lpstr>Povaha práce  a pracovní prostředí</vt:lpstr>
      <vt:lpstr>Povaha práce a pracovní prostředí</vt:lpstr>
      <vt:lpstr>Povaha práce a pracovní prostředí</vt:lpstr>
      <vt:lpstr>Nezaměstnanost  a nejistota zaměstnání</vt:lpstr>
      <vt:lpstr>Nezaměstnanost a nejistota zaměstnání</vt:lpstr>
      <vt:lpstr>Nezaměstnanost a nejistota zaměstnání</vt:lpstr>
      <vt:lpstr>Prezentace aplikace PowerPoint</vt:lpstr>
      <vt:lpstr>Sociální opora</vt:lpstr>
      <vt:lpstr>Sociální opora</vt:lpstr>
      <vt:lpstr>Typy sociální opory </vt:lpstr>
      <vt:lpstr>Sociální opora</vt:lpstr>
      <vt:lpstr>SDŽ ve věku 30 let</vt:lpstr>
      <vt:lpstr>  Drogy</vt:lpstr>
      <vt:lpstr> Výživa</vt:lpstr>
      <vt:lpstr>Doprava</vt:lpstr>
      <vt:lpstr> DOPORUČENÍ</vt:lpstr>
      <vt:lpstr>Prezentace aplikace PowerPoint</vt:lpstr>
      <vt:lpstr>Deset rad pro zdraví David Gordon, Centre for Poverty Research </vt:lpstr>
      <vt:lpstr>Co znát z přednášky: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Pavlína Kaňová</dc:creator>
  <cp:lastModifiedBy>Pavlína Kaňová</cp:lastModifiedBy>
  <cp:revision>414</cp:revision>
  <cp:lastPrinted>2021-05-26T07:50:03Z</cp:lastPrinted>
  <dcterms:created xsi:type="dcterms:W3CDTF">2017-08-23T06:29:14Z</dcterms:created>
  <dcterms:modified xsi:type="dcterms:W3CDTF">2023-02-28T09:46:56Z</dcterms:modified>
</cp:coreProperties>
</file>