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7" r:id="rId1"/>
  </p:sldMasterIdLst>
  <p:notesMasterIdLst>
    <p:notesMasterId r:id="rId55"/>
  </p:notesMasterIdLst>
  <p:handoutMasterIdLst>
    <p:handoutMasterId r:id="rId56"/>
  </p:handoutMasterIdLst>
  <p:sldIdLst>
    <p:sldId id="366" r:id="rId2"/>
    <p:sldId id="433" r:id="rId3"/>
    <p:sldId id="996" r:id="rId4"/>
    <p:sldId id="333" r:id="rId5"/>
    <p:sldId id="391" r:id="rId6"/>
    <p:sldId id="998" r:id="rId7"/>
    <p:sldId id="994" r:id="rId8"/>
    <p:sldId id="999" r:id="rId9"/>
    <p:sldId id="1003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438" r:id="rId20"/>
    <p:sldId id="463" r:id="rId21"/>
    <p:sldId id="464" r:id="rId22"/>
    <p:sldId id="466" r:id="rId23"/>
    <p:sldId id="257" r:id="rId24"/>
    <p:sldId id="274" r:id="rId25"/>
    <p:sldId id="369" r:id="rId26"/>
    <p:sldId id="336" r:id="rId27"/>
    <p:sldId id="295" r:id="rId28"/>
    <p:sldId id="266" r:id="rId29"/>
    <p:sldId id="395" r:id="rId30"/>
    <p:sldId id="270" r:id="rId31"/>
    <p:sldId id="282" r:id="rId32"/>
    <p:sldId id="301" r:id="rId33"/>
    <p:sldId id="478" r:id="rId34"/>
    <p:sldId id="479" r:id="rId35"/>
    <p:sldId id="480" r:id="rId36"/>
    <p:sldId id="286" r:id="rId37"/>
    <p:sldId id="287" r:id="rId38"/>
    <p:sldId id="388" r:id="rId39"/>
    <p:sldId id="283" r:id="rId40"/>
    <p:sldId id="428" r:id="rId41"/>
    <p:sldId id="429" r:id="rId42"/>
    <p:sldId id="303" r:id="rId43"/>
    <p:sldId id="302" r:id="rId44"/>
    <p:sldId id="306" r:id="rId45"/>
    <p:sldId id="304" r:id="rId46"/>
    <p:sldId id="338" r:id="rId47"/>
    <p:sldId id="310" r:id="rId48"/>
    <p:sldId id="319" r:id="rId49"/>
    <p:sldId id="316" r:id="rId50"/>
    <p:sldId id="340" r:id="rId51"/>
    <p:sldId id="320" r:id="rId52"/>
    <p:sldId id="986" r:id="rId53"/>
    <p:sldId id="493" r:id="rId54"/>
  </p:sldIdLst>
  <p:sldSz cx="12192000" cy="6858000"/>
  <p:notesSz cx="6735763" cy="9869488"/>
  <p:defaultTextStyle>
    <a:defPPr>
      <a:defRPr lang="cs-CZ"/>
    </a:defPPr>
    <a:lvl1pPr algn="l" rtl="0" fontAlgn="base">
      <a:lnSpc>
        <a:spcPct val="8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lína Kaňová" initials="PK" lastIdx="3" clrIdx="0">
    <p:extLst>
      <p:ext uri="{19B8F6BF-5375-455C-9EA6-DF929625EA0E}">
        <p15:presenceInfo xmlns:p15="http://schemas.microsoft.com/office/powerpoint/2012/main" userId="S::8319@muni.cz::b921c921-623b-4cdb-9485-1b4568a237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800000"/>
    <a:srgbClr val="E8CF18"/>
    <a:srgbClr val="ECE214"/>
    <a:srgbClr val="3D3DF5"/>
    <a:srgbClr val="6565F7"/>
    <a:srgbClr val="DDFFDD"/>
    <a:srgbClr val="CC3300"/>
    <a:srgbClr val="FF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3166" autoAdjust="0"/>
  </p:normalViewPr>
  <p:slideViewPr>
    <p:cSldViewPr>
      <p:cViewPr varScale="1">
        <p:scale>
          <a:sx n="118" d="100"/>
          <a:sy n="118" d="100"/>
        </p:scale>
        <p:origin x="27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236" y="-84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9312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848" y="0"/>
            <a:ext cx="2919311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3884"/>
            <a:ext cx="2919312" cy="4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848" y="9373884"/>
            <a:ext cx="2919311" cy="4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86719E77-EC2B-479C-81DC-74A9775CBA9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3230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9312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848" y="0"/>
            <a:ext cx="2919311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9775"/>
            <a:ext cx="658018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058" y="4687733"/>
            <a:ext cx="5387647" cy="444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3884"/>
            <a:ext cx="2919312" cy="4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848" y="9373884"/>
            <a:ext cx="2919311" cy="4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33BEBD77-A260-415C-83D0-09571A1D006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751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449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067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067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067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067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067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067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067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067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067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067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281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56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364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36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790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108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067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DB4AF-8F81-432F-A476-39B1B4C43A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08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/>
              <a:pPr/>
              <a:t>18.03.2024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27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/>
              <a:pPr/>
              <a:t>18.03.2024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001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/>
              <a:pPr/>
              <a:t>18.03.2024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9820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755651" y="1752600"/>
            <a:ext cx="10668000" cy="426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128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fld id="{A4DE6804-4B02-4364-A3CD-2B6B62E9A960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8381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128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fld id="{67F6C660-79A7-4797-9DFB-7B5CC6346AD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437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/>
              <a:pPr/>
              <a:t>18.03.2024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63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/>
              <a:pPr/>
              <a:t>18.03.2024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195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/>
              <a:pPr/>
              <a:t>18.03.2024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33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/>
              <a:pPr/>
              <a:t>18.03.2024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996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/>
              <a:pPr/>
              <a:t>18.03.2024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91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/>
              <a:pPr/>
              <a:t>18.03.2024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188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/>
              <a:pPr/>
              <a:t>18.03.2024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801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/>
              <a:pPr/>
              <a:t>18.03.2024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8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B771A-4E3E-4399-BD64-3F2718A65EAC}" type="datetimeFigureOut">
              <a:rPr lang="cs-CZ" smtClean="0"/>
              <a:pPr/>
              <a:t>18.03.2024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14FD5-D34F-4296-96D3-E9CCABC611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051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8" r:id="rId1"/>
    <p:sldLayoutId id="2147484659" r:id="rId2"/>
    <p:sldLayoutId id="2147484660" r:id="rId3"/>
    <p:sldLayoutId id="2147484661" r:id="rId4"/>
    <p:sldLayoutId id="2147484662" r:id="rId5"/>
    <p:sldLayoutId id="2147484663" r:id="rId6"/>
    <p:sldLayoutId id="2147484664" r:id="rId7"/>
    <p:sldLayoutId id="2147484665" r:id="rId8"/>
    <p:sldLayoutId id="2147484666" r:id="rId9"/>
    <p:sldLayoutId id="2147484667" r:id="rId10"/>
    <p:sldLayoutId id="2147484668" r:id="rId11"/>
    <p:sldLayoutId id="2147484669" r:id="rId12"/>
    <p:sldLayoutId id="214748467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staticke/animgraf/projekce_1950_2101/index.html?lang=cz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608B8"/>
                </a:solidFill>
              </a:rPr>
              <a:t>STANDARDIZACE RELATIVNÍCH UKAZATELŮ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153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116632"/>
            <a:ext cx="8229600" cy="1143000"/>
          </a:xfrm>
        </p:spPr>
        <p:txBody>
          <a:bodyPr/>
          <a:lstStyle/>
          <a:p>
            <a:pPr algn="l"/>
            <a:r>
              <a:rPr lang="cs-CZ" sz="3200" b="1" dirty="0">
                <a:solidFill>
                  <a:srgbClr val="3608B8"/>
                </a:solidFill>
              </a:rPr>
              <a:t>Srovnávání ukazatelů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052737"/>
            <a:ext cx="8229600" cy="54726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Úspěšnost léčby pacientů se stejnou dg. ve dvou různých nemocnicích.</a:t>
            </a:r>
          </a:p>
          <a:p>
            <a:pPr marL="571500" indent="-571500">
              <a:buNone/>
            </a:pPr>
            <a:endParaRPr lang="cs-CZ" dirty="0"/>
          </a:p>
          <a:p>
            <a:pPr marL="571500" indent="-571500">
              <a:buNone/>
            </a:pPr>
            <a:endParaRPr lang="cs-CZ" dirty="0"/>
          </a:p>
          <a:p>
            <a:pPr marL="571500" indent="-571500">
              <a:buNone/>
            </a:pPr>
            <a:endParaRPr lang="cs-CZ" dirty="0"/>
          </a:p>
          <a:p>
            <a:pPr marL="571500" indent="-571500">
              <a:buNone/>
            </a:pPr>
            <a:endParaRPr lang="cs-CZ" dirty="0"/>
          </a:p>
          <a:p>
            <a:pPr marL="571500" indent="-571500">
              <a:buNone/>
            </a:pPr>
            <a:r>
              <a:rPr lang="cs-CZ" dirty="0"/>
              <a:t>Otázka: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cs-CZ" dirty="0"/>
              <a:t>Která nemocnice je úspěšnější?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cs-CZ" dirty="0"/>
              <a:t>Můžeme na základě relativního ukazatele srovnávat úspěšnost nemocnice v léčbě?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135560" y="2276872"/>
          <a:ext cx="7200800" cy="1102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Nemocnice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Počet pacientů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abs.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</a:rPr>
                        <a:t> relat.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345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69 %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130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43 %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076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3608B8"/>
                </a:solidFill>
              </a:rPr>
              <a:t>Srovnávání ukazatelů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Na základě uvedených údajů nemůžeme objektivně srovnávat úspěšnost nemocnic v léčbě, protože </a:t>
            </a:r>
            <a:r>
              <a:rPr lang="cs-CZ" b="1" dirty="0"/>
              <a:t>není zohledněna skladba pacientů </a:t>
            </a:r>
            <a:r>
              <a:rPr lang="cs-CZ" dirty="0"/>
              <a:t>(věk, přidružená onemocnění, stadium nemoci ….).</a:t>
            </a:r>
          </a:p>
        </p:txBody>
      </p:sp>
    </p:spTree>
    <p:extLst>
      <p:ext uri="{BB962C8B-B14F-4D97-AF65-F5344CB8AC3E}">
        <p14:creationId xmlns:p14="http://schemas.microsoft.com/office/powerpoint/2010/main" val="281952357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8" y="92891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3608B8"/>
                </a:solidFill>
              </a:rPr>
              <a:t>Srovnávání ukazatelů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981200" y="1052737"/>
            <a:ext cx="8229600" cy="5073428"/>
          </a:xfrm>
        </p:spPr>
        <p:txBody>
          <a:bodyPr/>
          <a:lstStyle/>
          <a:p>
            <a:r>
              <a:rPr lang="cs-CZ" b="1" dirty="0"/>
              <a:t>Zlepšení v podskupinách </a:t>
            </a:r>
          </a:p>
          <a:p>
            <a:pPr marL="0" indent="0">
              <a:buNone/>
            </a:pPr>
            <a:r>
              <a:rPr lang="cs-CZ" b="1" dirty="0"/>
              <a:t>	– </a:t>
            </a:r>
            <a:r>
              <a:rPr lang="cs-CZ" b="1" dirty="0">
                <a:solidFill>
                  <a:srgbClr val="C00000"/>
                </a:solidFill>
              </a:rPr>
              <a:t>specifické ukazatele </a:t>
            </a:r>
          </a:p>
          <a:p>
            <a:endParaRPr lang="cs-CZ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423592" y="2636912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150 </a:t>
                      </a:r>
                      <a:r>
                        <a:rPr lang="cs-CZ" b="0" dirty="0">
                          <a:solidFill>
                            <a:srgbClr val="C00000"/>
                          </a:solidFill>
                        </a:rPr>
                        <a:t>pozdních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solidFill>
                            <a:srgbClr val="C00000"/>
                          </a:solidFill>
                        </a:rPr>
                        <a:t>zlepšení u </a:t>
                      </a:r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20 %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3608B8"/>
                          </a:solidFill>
                        </a:rPr>
                        <a:t>350</a:t>
                      </a:r>
                      <a:r>
                        <a:rPr lang="cs-CZ" b="0" dirty="0">
                          <a:solidFill>
                            <a:srgbClr val="3608B8"/>
                          </a:solidFill>
                        </a:rPr>
                        <a:t> časných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solidFill>
                            <a:srgbClr val="3608B8"/>
                          </a:solidFill>
                        </a:rPr>
                        <a:t>zlepšení u </a:t>
                      </a:r>
                      <a:r>
                        <a:rPr lang="cs-CZ" b="1" dirty="0">
                          <a:solidFill>
                            <a:srgbClr val="3608B8"/>
                          </a:solidFill>
                        </a:rPr>
                        <a:t>315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3608B8"/>
                          </a:solidFill>
                        </a:rPr>
                        <a:t>90 %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200 </a:t>
                      </a:r>
                      <a:r>
                        <a:rPr lang="cs-CZ" b="0" dirty="0">
                          <a:solidFill>
                            <a:srgbClr val="C00000"/>
                          </a:solidFill>
                        </a:rPr>
                        <a:t>pozdních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solidFill>
                            <a:srgbClr val="C00000"/>
                          </a:solidFill>
                        </a:rPr>
                        <a:t>zlepšení u </a:t>
                      </a:r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20 %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3608B8"/>
                          </a:solidFill>
                        </a:rPr>
                        <a:t>100</a:t>
                      </a:r>
                      <a:r>
                        <a:rPr lang="cs-CZ" b="0" dirty="0">
                          <a:solidFill>
                            <a:srgbClr val="3608B8"/>
                          </a:solidFill>
                        </a:rPr>
                        <a:t> časných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solidFill>
                            <a:srgbClr val="3608B8"/>
                          </a:solidFill>
                        </a:rPr>
                        <a:t>zlepšení u </a:t>
                      </a:r>
                      <a:r>
                        <a:rPr lang="cs-CZ" b="1" dirty="0">
                          <a:solidFill>
                            <a:srgbClr val="3608B8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3608B8"/>
                          </a:solidFill>
                        </a:rPr>
                        <a:t>90 %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Pravá jednoduchá závorka 15"/>
          <p:cNvSpPr/>
          <p:nvPr/>
        </p:nvSpPr>
        <p:spPr>
          <a:xfrm>
            <a:off x="8616280" y="3212976"/>
            <a:ext cx="360040" cy="1080120"/>
          </a:xfrm>
          <a:prstGeom prst="rightBracket">
            <a:avLst/>
          </a:prstGeom>
          <a:ln w="635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Pravá jednoduchá závorka 19"/>
          <p:cNvSpPr/>
          <p:nvPr/>
        </p:nvSpPr>
        <p:spPr>
          <a:xfrm>
            <a:off x="8796300" y="3645024"/>
            <a:ext cx="360040" cy="1080120"/>
          </a:xfrm>
          <a:prstGeom prst="rightBracket">
            <a:avLst/>
          </a:prstGeom>
          <a:ln w="63500">
            <a:solidFill>
              <a:srgbClr val="3608B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6570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b="1" dirty="0">
                <a:solidFill>
                  <a:srgbClr val="3608B8"/>
                </a:solidFill>
              </a:rPr>
              <a:t>Srovnávání ukazatelů</a:t>
            </a:r>
            <a:endParaRPr lang="cs-CZ" sz="3200" b="1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1544" y="1340769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Obě nemocnice byly </a:t>
            </a:r>
            <a:r>
              <a:rPr lang="cs-CZ" b="1" dirty="0"/>
              <a:t>stejně úspěšné</a:t>
            </a:r>
            <a:r>
              <a:rPr lang="cs-CZ" dirty="0"/>
              <a:t> při léčbě časných a pozdních případů nemoci. </a:t>
            </a:r>
          </a:p>
          <a:p>
            <a:pPr marL="0" indent="0">
              <a:spcBef>
                <a:spcPts val="0"/>
              </a:spcBef>
              <a:buNone/>
            </a:pPr>
            <a:endParaRPr lang="cs-CZ" b="1" i="1" dirty="0"/>
          </a:p>
          <a:p>
            <a:pPr marL="0" indent="0">
              <a:spcBef>
                <a:spcPts val="0"/>
              </a:spcBef>
              <a:buNone/>
            </a:pPr>
            <a:r>
              <a:rPr lang="cs-CZ" b="1" dirty="0"/>
              <a:t>Kdyby skladba</a:t>
            </a:r>
            <a:r>
              <a:rPr lang="cs-CZ" dirty="0"/>
              <a:t> pacientů byla v obou nemocnicích </a:t>
            </a:r>
            <a:r>
              <a:rPr lang="cs-CZ" b="1" dirty="0"/>
              <a:t>stejná</a:t>
            </a:r>
            <a:r>
              <a:rPr lang="cs-CZ" dirty="0"/>
              <a:t>, byl by </a:t>
            </a:r>
            <a:r>
              <a:rPr lang="cs-CZ" b="1" dirty="0"/>
              <a:t>stejný i podíl zlepšení</a:t>
            </a:r>
            <a:r>
              <a:rPr lang="cs-CZ" dirty="0"/>
              <a:t>.</a:t>
            </a:r>
            <a:endParaRPr lang="cs-CZ" b="1" dirty="0"/>
          </a:p>
          <a:p>
            <a:pPr>
              <a:buFont typeface="Wingdings" pitchFamily="2" charset="2"/>
              <a:buNone/>
            </a:pPr>
            <a:endParaRPr lang="cs-CZ" dirty="0"/>
          </a:p>
          <a:p>
            <a:pPr>
              <a:buFont typeface="Wingdings" pitchFamily="2" charset="2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7598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3608B8"/>
                </a:solidFill>
              </a:rPr>
              <a:t>Vlastnosti relativních ukazatelů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5520" y="1124744"/>
            <a:ext cx="8229600" cy="5400600"/>
          </a:xfrm>
        </p:spPr>
        <p:txBody>
          <a:bodyPr>
            <a:normAutofit/>
          </a:bodyPr>
          <a:lstStyle/>
          <a:p>
            <a:r>
              <a:rPr lang="cs-CZ" sz="2800" dirty="0"/>
              <a:t>Relativní ukazatele (celkové, hrubé) vyjadřují</a:t>
            </a:r>
          </a:p>
          <a:p>
            <a:pPr lvl="3"/>
            <a:r>
              <a:rPr lang="cs-CZ" sz="2800" dirty="0"/>
              <a:t>jak</a:t>
            </a:r>
            <a:r>
              <a:rPr lang="cs-CZ" sz="2800" b="1" dirty="0">
                <a:solidFill>
                  <a:srgbClr val="FF0000"/>
                </a:solidFill>
              </a:rPr>
              <a:t> četnost</a:t>
            </a:r>
            <a:r>
              <a:rPr lang="cs-CZ" sz="2800" dirty="0"/>
              <a:t> výskytu jevu, </a:t>
            </a:r>
          </a:p>
          <a:p>
            <a:pPr lvl="3"/>
            <a:r>
              <a:rPr lang="cs-CZ" sz="2800" dirty="0"/>
              <a:t>tak</a:t>
            </a:r>
            <a:r>
              <a:rPr lang="cs-CZ" sz="2800" b="1" dirty="0">
                <a:solidFill>
                  <a:srgbClr val="FF0000"/>
                </a:solidFill>
              </a:rPr>
              <a:t> složení </a:t>
            </a:r>
            <a:r>
              <a:rPr lang="cs-CZ" sz="2800" dirty="0"/>
              <a:t>populace.</a:t>
            </a:r>
          </a:p>
          <a:p>
            <a:endParaRPr lang="cs-CZ" sz="2800" dirty="0"/>
          </a:p>
          <a:p>
            <a:r>
              <a:rPr lang="cs-CZ" sz="2800" dirty="0"/>
              <a:t>Určité znaky souvisejí se zdravotním stavem</a:t>
            </a:r>
          </a:p>
          <a:p>
            <a:r>
              <a:rPr lang="cs-CZ" sz="2800" dirty="0"/>
              <a:t>Populace = soubor podskupin</a:t>
            </a:r>
          </a:p>
          <a:p>
            <a:pPr lvl="1"/>
            <a:r>
              <a:rPr lang="cs-CZ" b="1" dirty="0"/>
              <a:t>podskupiny dle znaku: </a:t>
            </a:r>
            <a:r>
              <a:rPr lang="cs-CZ" dirty="0"/>
              <a:t>věk, pohlaví, vzdělání, náboženské vyznání, genetický základ, místo bydliště …. 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4439816" y="2708920"/>
            <a:ext cx="484632" cy="504056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14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2135561" y="989046"/>
          <a:ext cx="2357721" cy="5616622"/>
        </p:xfrm>
        <a:graphic>
          <a:graphicData uri="http://schemas.openxmlformats.org/drawingml/2006/table">
            <a:tbl>
              <a:tblPr firstRow="1" firstCol="1" bandRow="1"/>
              <a:tblGrid>
                <a:gridCol w="2357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3608B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Věk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 5letých věkových</a:t>
                      </a:r>
                      <a:r>
                        <a:rPr lang="cs-CZ" sz="14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skupin)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– 14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15 - 19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– 24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– 29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– 34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– 39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– 44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– 49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– 54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– 59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– 64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– 69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– 74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– 79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80 - 84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– 89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90 - 94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95+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842519" y="-5075"/>
            <a:ext cx="8229600" cy="994121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3608B8"/>
                </a:solidFill>
              </a:rPr>
              <a:t>Rozdělení populace do podskupin podle věku nebo nejvyššího dosaženého vzdělání nebo rod. stavu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778459" y="989046"/>
          <a:ext cx="2357721" cy="1690914"/>
        </p:xfrm>
        <a:graphic>
          <a:graphicData uri="http://schemas.openxmlformats.org/drawingml/2006/table">
            <a:tbl>
              <a:tblPr firstRow="1" firstCol="1" bandRow="1"/>
              <a:tblGrid>
                <a:gridCol w="2357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3608B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Vzdělání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(vzdělanostní kategorie</a:t>
                      </a:r>
                      <a:r>
                        <a:rPr lang="cs-CZ" sz="14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Neukončené základní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Základní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Středoškolské bez maturity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Středoškolské s maturitou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Vysokoškolské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7432584" y="989046"/>
          <a:ext cx="2357721" cy="1690914"/>
        </p:xfrm>
        <a:graphic>
          <a:graphicData uri="http://schemas.openxmlformats.org/drawingml/2006/table">
            <a:tbl>
              <a:tblPr firstRow="1" firstCol="1" bandRow="1"/>
              <a:tblGrid>
                <a:gridCol w="2357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3608B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Rodinný stav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(kategorie rod. stavu</a:t>
                      </a:r>
                      <a:r>
                        <a:rPr lang="cs-CZ" sz="14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Svobodný/á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Ženatý/vdaná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Rozvedený/á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Vdovec/vdova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Druh/družka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967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3608B8"/>
                </a:solidFill>
              </a:rPr>
              <a:t>Vlastnosti relativních ukazatelů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5520" y="1124744"/>
            <a:ext cx="8229600" cy="5400600"/>
          </a:xfrm>
        </p:spPr>
        <p:txBody>
          <a:bodyPr>
            <a:normAutofit/>
          </a:bodyPr>
          <a:lstStyle/>
          <a:p>
            <a:pPr lvl="1"/>
            <a:endParaRPr lang="cs-CZ" dirty="0"/>
          </a:p>
          <a:p>
            <a:pPr lvl="1"/>
            <a:r>
              <a:rPr lang="cs-CZ" b="1" dirty="0"/>
              <a:t>podskupiny</a:t>
            </a:r>
            <a:r>
              <a:rPr lang="cs-CZ" dirty="0"/>
              <a:t> se liší </a:t>
            </a:r>
          </a:p>
          <a:p>
            <a:pPr lvl="2"/>
            <a:r>
              <a:rPr lang="cs-CZ" sz="2800" dirty="0"/>
              <a:t>jak velikostí (počet lidí v podskupině), </a:t>
            </a:r>
          </a:p>
          <a:p>
            <a:pPr lvl="2"/>
            <a:r>
              <a:rPr lang="cs-CZ" sz="2800" dirty="0"/>
              <a:t>tak výskytem sledovaného jevu (počet případů sledovaného jevu)</a:t>
            </a:r>
          </a:p>
        </p:txBody>
      </p:sp>
    </p:spTree>
    <p:extLst>
      <p:ext uri="{BB962C8B-B14F-4D97-AF65-F5344CB8AC3E}">
        <p14:creationId xmlns:p14="http://schemas.microsoft.com/office/powerpoint/2010/main" val="2780002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2423592" y="620689"/>
          <a:ext cx="4114800" cy="5982219"/>
        </p:xfrm>
        <a:graphic>
          <a:graphicData uri="http://schemas.openxmlformats.org/drawingml/2006/table">
            <a:tbl>
              <a:tblPr firstRow="1" firstCol="1" bandRow="1"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Věk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 5letých věkových</a:t>
                      </a:r>
                      <a:r>
                        <a:rPr lang="cs-CZ" sz="14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skupin)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osob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zemřelých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– 14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15 - 19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– 24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– 29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– 34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409 000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– 39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– 44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394 000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– 49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– 54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– 59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– 64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– 69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– 74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</a:t>
                      </a:r>
                      <a:r>
                        <a:rPr lang="cs-CZ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– 79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80 - 84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10 800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– 89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cs-CZ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90 - 94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6 800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95+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5 153 000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53 115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919536" y="-161419"/>
            <a:ext cx="8229600" cy="994121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3608B8"/>
                </a:solidFill>
              </a:rPr>
              <a:t>Věková struktura a počet zemřelých</a:t>
            </a:r>
          </a:p>
        </p:txBody>
      </p:sp>
    </p:spTree>
    <p:extLst>
      <p:ext uri="{BB962C8B-B14F-4D97-AF65-F5344CB8AC3E}">
        <p14:creationId xmlns:p14="http://schemas.microsoft.com/office/powerpoint/2010/main" val="3801833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3608B8"/>
                </a:solidFill>
              </a:rPr>
              <a:t>Vlastnosti relativních ukazatelů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5520" y="1124744"/>
            <a:ext cx="8229600" cy="5400600"/>
          </a:xfrm>
        </p:spPr>
        <p:txBody>
          <a:bodyPr>
            <a:normAutofit/>
          </a:bodyPr>
          <a:lstStyle/>
          <a:p>
            <a:endParaRPr lang="cs-CZ" sz="2800" b="1" dirty="0"/>
          </a:p>
          <a:p>
            <a:r>
              <a:rPr lang="cs-CZ" sz="2800" b="1" dirty="0"/>
              <a:t>Pro podskupiny můžeme vypočítat tzv. specifické ukazatele </a:t>
            </a:r>
            <a:r>
              <a:rPr lang="cs-CZ" sz="2800" dirty="0"/>
              <a:t>(např. specifická úmrtnost pro jednotlivé věkové kategorie)</a:t>
            </a:r>
          </a:p>
          <a:p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r>
              <a:rPr lang="cs-CZ" sz="2800" b="1" dirty="0"/>
              <a:t>Hodnota celkového ukazatele za populaci = vážený průměr specifických ukazatelů </a:t>
            </a:r>
            <a:r>
              <a:rPr lang="cs-CZ" sz="2800" dirty="0"/>
              <a:t>(</a:t>
            </a:r>
            <a:r>
              <a:rPr lang="cs-CZ" sz="2800" dirty="0" err="1"/>
              <a:t>h.m.ú</a:t>
            </a:r>
            <a:r>
              <a:rPr lang="cs-CZ" sz="2800" dirty="0"/>
              <a:t>. = vážený průměr specifických úmrtností)</a:t>
            </a:r>
          </a:p>
        </p:txBody>
      </p:sp>
    </p:spTree>
    <p:extLst>
      <p:ext uri="{BB962C8B-B14F-4D97-AF65-F5344CB8AC3E}">
        <p14:creationId xmlns:p14="http://schemas.microsoft.com/office/powerpoint/2010/main" val="1821969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456040" y="836712"/>
            <a:ext cx="1368152" cy="6021288"/>
          </a:xfrm>
          <a:prstGeom prst="rect">
            <a:avLst/>
          </a:pr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2351584" y="836712"/>
          <a:ext cx="5486400" cy="5991564"/>
        </p:xfrm>
        <a:graphic>
          <a:graphicData uri="http://schemas.openxmlformats.org/drawingml/2006/table">
            <a:tbl>
              <a:tblPr firstRow="1" firstCol="1" bandRow="1"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Věk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 5letých věkových</a:t>
                      </a:r>
                      <a:r>
                        <a:rPr lang="cs-CZ" sz="14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skupin)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osob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populaci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zemřelých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Specifická úmrtnost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1000 obyv.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– 14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15 - 19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– 24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– 29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– 34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409 000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– 39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– 44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394 000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– 49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– 54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– 59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– 64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– 69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– 74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</a:t>
                      </a:r>
                      <a:r>
                        <a:rPr lang="cs-CZ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– 79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80 - 84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128,6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– 89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cs-CZ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324,3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90 - 94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755,5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0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95+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5 153 000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75520" y="-53339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3608B8"/>
                </a:solidFill>
              </a:rPr>
              <a:t>Věková struktura a specifická úmrtnost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968208" y="1089661"/>
            <a:ext cx="2760440" cy="5703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200" dirty="0"/>
              <a:t>Hodnotu specifické </a:t>
            </a:r>
            <a:r>
              <a:rPr lang="cs-CZ" sz="1200" dirty="0" err="1"/>
              <a:t>ú.</a:t>
            </a:r>
            <a:r>
              <a:rPr lang="cs-CZ" sz="1200" dirty="0"/>
              <a:t> vážíme počtem lidí v jednotlivých věk. kategoriích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FF0000"/>
                </a:solidFill>
              </a:rPr>
              <a:t>(2,9:1000) x 55 000</a:t>
            </a:r>
          </a:p>
          <a:p>
            <a:pPr marL="0" indent="0">
              <a:buNone/>
            </a:pPr>
            <a:r>
              <a:rPr lang="cs-CZ" sz="1250" dirty="0">
                <a:solidFill>
                  <a:srgbClr val="FF0000"/>
                </a:solidFill>
              </a:rPr>
              <a:t>2,9 x 55 = 160 </a:t>
            </a:r>
          </a:p>
          <a:p>
            <a:pPr marL="0" indent="0">
              <a:buNone/>
            </a:pPr>
            <a:r>
              <a:rPr lang="cs-CZ" sz="1250" dirty="0"/>
              <a:t>0,2 x 238 = 40</a:t>
            </a:r>
          </a:p>
          <a:p>
            <a:pPr marL="0" indent="0">
              <a:buNone/>
            </a:pPr>
            <a:r>
              <a:rPr lang="cs-CZ" sz="1250" dirty="0"/>
              <a:t>0,1 x 275 = 30</a:t>
            </a:r>
          </a:p>
          <a:p>
            <a:pPr marL="0" indent="0">
              <a:buNone/>
            </a:pPr>
            <a:r>
              <a:rPr lang="cs-CZ" sz="1250" dirty="0"/>
              <a:t>0,1 x 235 = 10</a:t>
            </a:r>
          </a:p>
          <a:p>
            <a:pPr marL="0" indent="0">
              <a:buNone/>
            </a:pPr>
            <a:r>
              <a:rPr lang="cs-CZ" sz="1250" dirty="0"/>
              <a:t>0,2 x 253 = 50</a:t>
            </a:r>
          </a:p>
          <a:p>
            <a:pPr marL="0" indent="0">
              <a:buNone/>
            </a:pPr>
            <a:r>
              <a:rPr lang="cs-CZ" sz="1250" dirty="0"/>
              <a:t>0,2 x 333 = 80</a:t>
            </a:r>
          </a:p>
          <a:p>
            <a:pPr marL="0" indent="0">
              <a:buNone/>
            </a:pPr>
            <a:r>
              <a:rPr lang="cs-CZ" sz="1250" dirty="0"/>
              <a:t>0,3 x 363 = 110</a:t>
            </a:r>
          </a:p>
          <a:p>
            <a:pPr marL="0" indent="0">
              <a:buNone/>
            </a:pPr>
            <a:r>
              <a:rPr lang="cs-CZ" sz="1250" dirty="0"/>
              <a:t>0,3 x 409 = 130</a:t>
            </a:r>
          </a:p>
          <a:p>
            <a:pPr marL="0" indent="0">
              <a:buNone/>
            </a:pPr>
            <a:r>
              <a:rPr lang="cs-CZ" sz="1250" dirty="0"/>
              <a:t>0,5 x 480 = 250</a:t>
            </a:r>
          </a:p>
          <a:p>
            <a:pPr marL="0" indent="0">
              <a:buNone/>
            </a:pPr>
            <a:r>
              <a:rPr lang="cs-CZ" sz="1250" dirty="0"/>
              <a:t>0,9 x 394 = 350</a:t>
            </a:r>
          </a:p>
          <a:p>
            <a:pPr marL="0" indent="0">
              <a:buNone/>
            </a:pPr>
            <a:r>
              <a:rPr lang="cs-CZ" sz="1250" dirty="0"/>
              <a:t>2,0 x 360 = 580</a:t>
            </a:r>
          </a:p>
          <a:p>
            <a:pPr marL="0" indent="0">
              <a:buNone/>
            </a:pPr>
            <a:r>
              <a:rPr lang="cs-CZ" sz="1250" dirty="0"/>
              <a:t>2,8 x 322 = 910</a:t>
            </a:r>
          </a:p>
          <a:p>
            <a:pPr marL="0" indent="0">
              <a:buNone/>
            </a:pPr>
            <a:r>
              <a:rPr lang="cs-CZ" sz="1250" dirty="0"/>
              <a:t>4,8 x 353 = 1 700</a:t>
            </a:r>
          </a:p>
          <a:p>
            <a:pPr marL="0" indent="0">
              <a:buNone/>
            </a:pPr>
            <a:r>
              <a:rPr lang="cs-CZ" sz="1250" dirty="0"/>
              <a:t>8,3 x 349 = 2 900</a:t>
            </a:r>
          </a:p>
          <a:p>
            <a:pPr marL="0" indent="0">
              <a:buNone/>
            </a:pPr>
            <a:r>
              <a:rPr lang="cs-CZ" sz="1250" dirty="0"/>
              <a:t>14,9 x 295 = 4 400</a:t>
            </a:r>
          </a:p>
          <a:p>
            <a:pPr marL="0" indent="0">
              <a:buNone/>
            </a:pPr>
            <a:r>
              <a:rPr lang="cs-CZ" sz="1250" dirty="0"/>
              <a:t>25,9 x 189 = 4 900</a:t>
            </a:r>
          </a:p>
          <a:p>
            <a:pPr marL="0" indent="0">
              <a:buNone/>
            </a:pPr>
            <a:r>
              <a:rPr lang="cs-CZ" sz="1250" dirty="0"/>
              <a:t>54,6 x 119 = 6 500</a:t>
            </a:r>
          </a:p>
          <a:p>
            <a:pPr marL="0" indent="0">
              <a:buNone/>
            </a:pPr>
            <a:r>
              <a:rPr lang="cs-CZ" sz="1250" dirty="0"/>
              <a:t>128,6 x 84 = 10 800</a:t>
            </a:r>
          </a:p>
          <a:p>
            <a:pPr marL="0" indent="0">
              <a:buNone/>
            </a:pPr>
            <a:r>
              <a:rPr lang="cs-CZ" sz="1250" dirty="0"/>
              <a:t>324,3 x  37 = 12 000</a:t>
            </a:r>
          </a:p>
          <a:p>
            <a:pPr marL="0" indent="0">
              <a:buNone/>
            </a:pPr>
            <a:r>
              <a:rPr lang="cs-CZ" sz="1200" dirty="0"/>
              <a:t>755,5 x 9 = 6 800</a:t>
            </a:r>
          </a:p>
          <a:p>
            <a:pPr marL="0" indent="0">
              <a:buNone/>
            </a:pPr>
            <a:r>
              <a:rPr lang="cs-CZ" sz="1200" dirty="0"/>
              <a:t>415,0 x 1 = 415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8400256" y="1628800"/>
            <a:ext cx="288032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9120336" y="1628800"/>
            <a:ext cx="288032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6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2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3608B8"/>
                </a:solidFill>
              </a:rPr>
              <a:t>Srovnávání ukazatelů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416" y="1204796"/>
            <a:ext cx="10748199" cy="5472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Úspěšnost léčby pacientů se stejnou dg. ve dvou různých nemocnicích.</a:t>
            </a:r>
          </a:p>
          <a:p>
            <a:pPr marL="571500" indent="-571500">
              <a:buNone/>
            </a:pPr>
            <a:endParaRPr lang="cs-CZ" dirty="0"/>
          </a:p>
          <a:p>
            <a:pPr marL="571500" indent="-571500">
              <a:buNone/>
            </a:pPr>
            <a:endParaRPr lang="cs-CZ" dirty="0"/>
          </a:p>
          <a:p>
            <a:pPr marL="571500" indent="-571500">
              <a:buNone/>
            </a:pPr>
            <a:endParaRPr lang="cs-CZ" dirty="0"/>
          </a:p>
          <a:p>
            <a:pPr marL="571500" indent="-571500">
              <a:buNone/>
            </a:pPr>
            <a:r>
              <a:rPr lang="cs-CZ" dirty="0"/>
              <a:t>Otázka: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cs-CZ" dirty="0"/>
              <a:t>Která nemocnice je úspěšnější?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055440" y="2492896"/>
          <a:ext cx="4050450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263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Nemocnice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Počet pacientů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abs.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436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345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436">
                <a:tc>
                  <a:txBody>
                    <a:bodyPr/>
                    <a:lstStyle/>
                    <a:p>
                      <a:r>
                        <a:rPr lang="cs-CZ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130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324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456040" y="836712"/>
            <a:ext cx="1368152" cy="6021288"/>
          </a:xfrm>
          <a:prstGeom prst="rect">
            <a:avLst/>
          </a:pr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2351584" y="836712"/>
          <a:ext cx="5486400" cy="5991564"/>
        </p:xfrm>
        <a:graphic>
          <a:graphicData uri="http://schemas.openxmlformats.org/drawingml/2006/table">
            <a:tbl>
              <a:tblPr firstRow="1" firstCol="1" bandRow="1"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Věk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 5letých věkových</a:t>
                      </a:r>
                      <a:r>
                        <a:rPr lang="cs-CZ" sz="14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skupin)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osob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populaci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zemřelých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Specifická úmrtnost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1000 obyv.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– 14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15 - 19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– 24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– 29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– 34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409 000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– 39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– 44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394 000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– 49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– 54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– 59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– 64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– 69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– 74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</a:t>
                      </a:r>
                      <a:r>
                        <a:rPr lang="cs-CZ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– 79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80 - 84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10 800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128,6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– 89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cs-CZ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324,3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90 - 94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6 800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755,5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0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95+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5 153 000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53 115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75520" y="-53339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3608B8"/>
                </a:solidFill>
              </a:rPr>
              <a:t>Věková struktura a specifická úmrtnost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968208" y="1089661"/>
            <a:ext cx="2760440" cy="5703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200" dirty="0"/>
              <a:t>Hodnotu specifické </a:t>
            </a:r>
            <a:r>
              <a:rPr lang="cs-CZ" sz="1200" dirty="0" err="1"/>
              <a:t>ú.</a:t>
            </a:r>
            <a:r>
              <a:rPr lang="cs-CZ" sz="1200" dirty="0"/>
              <a:t> vážíme počtem lidí v jednotlivých věk. kategoriích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FF0000"/>
                </a:solidFill>
              </a:rPr>
              <a:t>(2,9:1000) x 55 000</a:t>
            </a:r>
          </a:p>
          <a:p>
            <a:pPr marL="0" indent="0">
              <a:buNone/>
            </a:pPr>
            <a:r>
              <a:rPr lang="cs-CZ" sz="1250" dirty="0">
                <a:solidFill>
                  <a:srgbClr val="FF0000"/>
                </a:solidFill>
              </a:rPr>
              <a:t>2,9 x 55 = 160 </a:t>
            </a:r>
          </a:p>
          <a:p>
            <a:pPr marL="0" indent="0">
              <a:buNone/>
            </a:pPr>
            <a:r>
              <a:rPr lang="cs-CZ" sz="1250" dirty="0"/>
              <a:t>0,2 x 238 = 40</a:t>
            </a:r>
          </a:p>
          <a:p>
            <a:pPr marL="0" indent="0">
              <a:buNone/>
            </a:pPr>
            <a:r>
              <a:rPr lang="cs-CZ" sz="1250" dirty="0"/>
              <a:t>0,1 x 275 = 30</a:t>
            </a:r>
          </a:p>
          <a:p>
            <a:pPr marL="0" indent="0">
              <a:buNone/>
            </a:pPr>
            <a:r>
              <a:rPr lang="cs-CZ" sz="1250" dirty="0"/>
              <a:t>0,1 x 235 = 10</a:t>
            </a:r>
          </a:p>
          <a:p>
            <a:pPr marL="0" indent="0">
              <a:buNone/>
            </a:pPr>
            <a:r>
              <a:rPr lang="cs-CZ" sz="1250" dirty="0"/>
              <a:t>0,2 x 253 = 50</a:t>
            </a:r>
          </a:p>
          <a:p>
            <a:pPr marL="0" indent="0">
              <a:buNone/>
            </a:pPr>
            <a:r>
              <a:rPr lang="cs-CZ" sz="1250" dirty="0"/>
              <a:t>0,2 x 333 = 80</a:t>
            </a:r>
          </a:p>
          <a:p>
            <a:pPr marL="0" indent="0">
              <a:buNone/>
            </a:pPr>
            <a:r>
              <a:rPr lang="cs-CZ" sz="1250" dirty="0"/>
              <a:t>0,3 x 363 = 110</a:t>
            </a:r>
          </a:p>
          <a:p>
            <a:pPr marL="0" indent="0">
              <a:buNone/>
            </a:pPr>
            <a:r>
              <a:rPr lang="cs-CZ" sz="1250" dirty="0"/>
              <a:t>0,3 x 409 = 130</a:t>
            </a:r>
          </a:p>
          <a:p>
            <a:pPr marL="0" indent="0">
              <a:buNone/>
            </a:pPr>
            <a:r>
              <a:rPr lang="cs-CZ" sz="1250" dirty="0"/>
              <a:t>0,5 x 480 = 250</a:t>
            </a:r>
          </a:p>
          <a:p>
            <a:pPr marL="0" indent="0">
              <a:buNone/>
            </a:pPr>
            <a:r>
              <a:rPr lang="cs-CZ" sz="1250" dirty="0"/>
              <a:t>0,9 x 394 = 350</a:t>
            </a:r>
          </a:p>
          <a:p>
            <a:pPr marL="0" indent="0">
              <a:buNone/>
            </a:pPr>
            <a:r>
              <a:rPr lang="cs-CZ" sz="1250" dirty="0"/>
              <a:t>2,0 x 360 = 580</a:t>
            </a:r>
          </a:p>
          <a:p>
            <a:pPr marL="0" indent="0">
              <a:buNone/>
            </a:pPr>
            <a:r>
              <a:rPr lang="cs-CZ" sz="1250" dirty="0"/>
              <a:t>2,8 x 322 = 910</a:t>
            </a:r>
          </a:p>
          <a:p>
            <a:pPr marL="0" indent="0">
              <a:buNone/>
            </a:pPr>
            <a:r>
              <a:rPr lang="cs-CZ" sz="1250" dirty="0"/>
              <a:t>4,8 x 353 = 1 700</a:t>
            </a:r>
          </a:p>
          <a:p>
            <a:pPr marL="0" indent="0">
              <a:buNone/>
            </a:pPr>
            <a:r>
              <a:rPr lang="cs-CZ" sz="1250" dirty="0"/>
              <a:t>8,3 x 349 = 2 900</a:t>
            </a:r>
          </a:p>
          <a:p>
            <a:pPr marL="0" indent="0">
              <a:buNone/>
            </a:pPr>
            <a:r>
              <a:rPr lang="cs-CZ" sz="1250" dirty="0"/>
              <a:t>14,9 x 295 = 4 400</a:t>
            </a:r>
          </a:p>
          <a:p>
            <a:pPr marL="0" indent="0">
              <a:buNone/>
            </a:pPr>
            <a:r>
              <a:rPr lang="cs-CZ" sz="1250" dirty="0"/>
              <a:t>25,9 x 189 = 4 900</a:t>
            </a:r>
          </a:p>
          <a:p>
            <a:pPr marL="0" indent="0">
              <a:buNone/>
            </a:pPr>
            <a:r>
              <a:rPr lang="cs-CZ" sz="1250" dirty="0"/>
              <a:t>54,6 x 119 = 6 500</a:t>
            </a:r>
          </a:p>
          <a:p>
            <a:pPr marL="0" indent="0">
              <a:buNone/>
            </a:pPr>
            <a:r>
              <a:rPr lang="cs-CZ" sz="1250" dirty="0"/>
              <a:t>128,6 x 84 = 10 800</a:t>
            </a:r>
          </a:p>
          <a:p>
            <a:pPr marL="0" indent="0">
              <a:buNone/>
            </a:pPr>
            <a:r>
              <a:rPr lang="cs-CZ" sz="1250" dirty="0"/>
              <a:t>324,3 x  37 = 12 000</a:t>
            </a:r>
          </a:p>
          <a:p>
            <a:pPr marL="0" indent="0">
              <a:buNone/>
            </a:pPr>
            <a:r>
              <a:rPr lang="cs-CZ" sz="1200" dirty="0"/>
              <a:t>755,5 x 9 = 6 800</a:t>
            </a:r>
          </a:p>
          <a:p>
            <a:pPr marL="0" indent="0">
              <a:buNone/>
            </a:pPr>
            <a:r>
              <a:rPr lang="cs-CZ" sz="1200" dirty="0"/>
              <a:t>415,0 x 1 = 415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8400256" y="1628800"/>
            <a:ext cx="288032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9120336" y="1628800"/>
            <a:ext cx="288032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9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3608B8"/>
                </a:solidFill>
              </a:rPr>
              <a:t>Vlastnosti relativních ukazatelů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5520" y="1124744"/>
            <a:ext cx="8229600" cy="5400600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Relativní ukazatele (celkové, hrubé) vyjadřují</a:t>
            </a:r>
          </a:p>
          <a:p>
            <a:pPr lvl="3"/>
            <a:r>
              <a:rPr lang="cs-CZ" sz="2800" dirty="0"/>
              <a:t>jak</a:t>
            </a:r>
            <a:r>
              <a:rPr lang="cs-CZ" sz="2800" b="1" dirty="0">
                <a:solidFill>
                  <a:srgbClr val="FF0000"/>
                </a:solidFill>
              </a:rPr>
              <a:t> četnost</a:t>
            </a:r>
            <a:r>
              <a:rPr lang="cs-CZ" sz="2800" dirty="0"/>
              <a:t> výskytu jevu, </a:t>
            </a:r>
          </a:p>
          <a:p>
            <a:pPr lvl="3"/>
            <a:r>
              <a:rPr lang="cs-CZ" sz="2800" dirty="0"/>
              <a:t>tak</a:t>
            </a:r>
            <a:r>
              <a:rPr lang="cs-CZ" sz="2800" b="1" dirty="0">
                <a:solidFill>
                  <a:srgbClr val="FF0000"/>
                </a:solidFill>
              </a:rPr>
              <a:t> složení </a:t>
            </a:r>
            <a:r>
              <a:rPr lang="cs-CZ" sz="2800" dirty="0"/>
              <a:t>populace.</a:t>
            </a:r>
          </a:p>
          <a:p>
            <a:endParaRPr lang="cs-CZ" sz="2800" dirty="0"/>
          </a:p>
          <a:p>
            <a:r>
              <a:rPr lang="cs-CZ" sz="2800" b="1" dirty="0"/>
              <a:t>Pro podskupiny můžeme vypočítat specifické ukazatele </a:t>
            </a:r>
            <a:r>
              <a:rPr lang="cs-CZ" sz="2800" dirty="0"/>
              <a:t>(např. specifická úmrtnost pro jednotlivé věkové kategorie).</a:t>
            </a:r>
          </a:p>
          <a:p>
            <a:r>
              <a:rPr lang="cs-CZ" sz="2800" b="1" dirty="0"/>
              <a:t>Hodnota celkového ukazatele za populaci = vážený průměr specifických ukazatelů </a:t>
            </a:r>
            <a:r>
              <a:rPr lang="cs-CZ" sz="2800" dirty="0"/>
              <a:t>(</a:t>
            </a:r>
            <a:r>
              <a:rPr lang="cs-CZ" sz="2800" dirty="0" err="1">
                <a:solidFill>
                  <a:srgbClr val="333399"/>
                </a:solidFill>
              </a:rPr>
              <a:t>h.m.ú</a:t>
            </a:r>
            <a:r>
              <a:rPr lang="cs-CZ" sz="2800" dirty="0">
                <a:solidFill>
                  <a:srgbClr val="333399"/>
                </a:solidFill>
              </a:rPr>
              <a:t>. = vážený průměr specifických úmrtností</a:t>
            </a:r>
            <a:r>
              <a:rPr lang="cs-CZ" sz="2800" dirty="0"/>
              <a:t>).</a:t>
            </a:r>
          </a:p>
          <a:p>
            <a:r>
              <a:rPr lang="cs-CZ" sz="2800" dirty="0"/>
              <a:t>V hodnotě celkového ukazatele jsou specifické míry jednotlivých podskupin zastoupeny </a:t>
            </a:r>
            <a:r>
              <a:rPr lang="cs-CZ" sz="2800" b="1" dirty="0">
                <a:solidFill>
                  <a:srgbClr val="333399"/>
                </a:solidFill>
              </a:rPr>
              <a:t>proporcionálně</a:t>
            </a:r>
            <a:r>
              <a:rPr lang="cs-CZ" sz="2800" dirty="0">
                <a:solidFill>
                  <a:srgbClr val="333399"/>
                </a:solidFill>
              </a:rPr>
              <a:t> </a:t>
            </a:r>
            <a:r>
              <a:rPr lang="cs-CZ" sz="2800" dirty="0"/>
              <a:t>(demokraticky).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4439816" y="245689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026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2063555" y="692694"/>
          <a:ext cx="5360105" cy="5905119"/>
        </p:xfrm>
        <a:graphic>
          <a:graphicData uri="http://schemas.openxmlformats.org/drawingml/2006/table">
            <a:tbl>
              <a:tblPr firstRow="1" firstCol="1" bandRow="1"/>
              <a:tblGrid>
                <a:gridCol w="1072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20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0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Věk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 5letých věkových</a:t>
                      </a:r>
                      <a:r>
                        <a:rPr lang="cs-CZ" sz="14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skupin)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osob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populaci A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osob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populaci B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Specifická úmrtnost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1000 obyv. -</a:t>
                      </a:r>
                      <a:r>
                        <a:rPr lang="cs-CZ" sz="14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populace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Specifická úmrtnost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1000 obyv. -</a:t>
                      </a:r>
                      <a:r>
                        <a:rPr lang="cs-CZ" sz="14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populace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– 14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15 - 19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– 24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– 29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– 34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409 000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419 000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– 39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491 000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– 44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79388" algn="l"/>
                        </a:tabLs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394 000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– 49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– 54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– 59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– 64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341000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– 69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288 000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– 74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</a:t>
                      </a:r>
                      <a:r>
                        <a:rPr lang="cs-CZ" sz="140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</a:t>
                      </a:r>
                      <a:r>
                        <a:rPr lang="cs-CZ" sz="1400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25,9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25,9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– 79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54,6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54,6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80 - 84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128,6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128,6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– 89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cs-CZ" sz="140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cs-CZ" sz="1400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324,3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324,3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90 - 94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755,5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755,5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95+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415,0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415,0</a:t>
                      </a:r>
                      <a:endParaRPr lang="cs-CZ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5 153 000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5 153 000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79376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3608B8"/>
                </a:solidFill>
              </a:rPr>
              <a:t>Věková struktura a specifická úmrtnost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4367808" y="1916832"/>
            <a:ext cx="0" cy="18002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3287688" y="3933056"/>
            <a:ext cx="0" cy="216024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531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3608B8"/>
                </a:solidFill>
              </a:rPr>
              <a:t>Srovnávání relativních ukazatelů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9536" y="1196752"/>
            <a:ext cx="8229600" cy="5400600"/>
          </a:xfrm>
        </p:spPr>
        <p:txBody>
          <a:bodyPr>
            <a:normAutofit/>
          </a:bodyPr>
          <a:lstStyle/>
          <a:p>
            <a:r>
              <a:rPr lang="cs-CZ" dirty="0"/>
              <a:t>pouze k orientačnímu srovnání</a:t>
            </a:r>
          </a:p>
          <a:p>
            <a:r>
              <a:rPr lang="cs-CZ" dirty="0"/>
              <a:t>je žádoucí používat vhodné ukazatele, tzv. srovnávací či standardizované ukazatele</a:t>
            </a:r>
          </a:p>
          <a:p>
            <a:endParaRPr lang="cs-CZ" dirty="0"/>
          </a:p>
          <a:p>
            <a:pPr marL="1371600" lvl="3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43481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7528" y="274639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3608B8"/>
                </a:solidFill>
              </a:rPr>
              <a:t>Ukazatele vhodné pro srovnávání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9536" y="1340768"/>
            <a:ext cx="8435280" cy="5328592"/>
          </a:xfrm>
        </p:spPr>
        <p:txBody>
          <a:bodyPr>
            <a:noAutofit/>
          </a:bodyPr>
          <a:lstStyle/>
          <a:p>
            <a:pPr marL="571500" indent="-514350">
              <a:buFont typeface="+mj-lt"/>
              <a:buAutoNum type="arabicPeriod"/>
            </a:pPr>
            <a:r>
              <a:rPr lang="cs-CZ" sz="2800" b="1" dirty="0">
                <a:solidFill>
                  <a:srgbClr val="FF0000"/>
                </a:solidFill>
              </a:rPr>
              <a:t>Specifické ukazatele </a:t>
            </a:r>
          </a:p>
          <a:p>
            <a:pPr lvl="2"/>
            <a:r>
              <a:rPr lang="cs-CZ" sz="2800" dirty="0"/>
              <a:t>mohou být přímo srovnávány</a:t>
            </a:r>
          </a:p>
          <a:p>
            <a:pPr lvl="2"/>
            <a:r>
              <a:rPr lang="cs-CZ" sz="2800" dirty="0"/>
              <a:t>nevýhody: </a:t>
            </a:r>
          </a:p>
          <a:p>
            <a:pPr marL="1828800" lvl="3" indent="-457200">
              <a:buAutoNum type="arabicPeriod"/>
            </a:pPr>
            <a:r>
              <a:rPr lang="cs-CZ" sz="2400" dirty="0"/>
              <a:t>tříští soubor do malých podskupin </a:t>
            </a:r>
          </a:p>
          <a:p>
            <a:pPr marL="1828800" lvl="3" indent="-457200">
              <a:buAutoNum type="arabicPeriod"/>
            </a:pPr>
            <a:r>
              <a:rPr lang="cs-CZ" sz="2400" dirty="0"/>
              <a:t>neumožňují srovnání populací jako celku</a:t>
            </a:r>
          </a:p>
          <a:p>
            <a:pPr marL="1371600" lvl="3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50475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170" y="1466223"/>
            <a:ext cx="7009709" cy="501894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1" y="120292"/>
            <a:ext cx="7375535" cy="134593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369835" y="6581002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sz="1200" i="1" dirty="0">
                <a:solidFill>
                  <a:prstClr val="black"/>
                </a:solidFill>
                <a:latin typeface="Arial"/>
              </a:rPr>
              <a:t>Zdroj: ÚZIS: Zdravotnická ročenka ČR 2015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5303912" y="1844824"/>
            <a:ext cx="136815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303912" y="2564904"/>
            <a:ext cx="13681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5303912" y="2780928"/>
            <a:ext cx="136815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5303912" y="2996952"/>
            <a:ext cx="136815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5303912" y="3212976"/>
            <a:ext cx="136815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6312024" y="99359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sz="1600" b="1" dirty="0">
                <a:solidFill>
                  <a:srgbClr val="00B050"/>
                </a:solidFill>
                <a:latin typeface="Arial"/>
              </a:rPr>
              <a:t>= incidence tuberkulózy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007768" y="764704"/>
            <a:ext cx="2880320" cy="432048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cs-CZ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888088" y="757237"/>
            <a:ext cx="2880320" cy="432048"/>
          </a:xfrm>
          <a:prstGeom prst="rect">
            <a:avLst/>
          </a:prstGeom>
          <a:solidFill>
            <a:schemeClr val="accent5">
              <a:lumMod val="75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cs-CZ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978637" y="1429110"/>
            <a:ext cx="5838242" cy="240918"/>
          </a:xfrm>
          <a:prstGeom prst="rect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cs-CZ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807168" y="765758"/>
            <a:ext cx="1171468" cy="4607458"/>
          </a:xfrm>
          <a:prstGeom prst="rect">
            <a:avLst/>
          </a:prstGeom>
          <a:solidFill>
            <a:schemeClr val="accent3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cs-CZ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2585360" y="5373216"/>
            <a:ext cx="7231519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116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7528" y="274639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3608B8"/>
                </a:solidFill>
              </a:rPr>
              <a:t>Ukazatele vhodné pro srovnávání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9536" y="1340768"/>
            <a:ext cx="8435280" cy="5328592"/>
          </a:xfrm>
        </p:spPr>
        <p:txBody>
          <a:bodyPr>
            <a:noAutofit/>
          </a:bodyPr>
          <a:lstStyle/>
          <a:p>
            <a:pPr marL="571500" indent="-514350">
              <a:buFont typeface="+mj-lt"/>
              <a:buAutoNum type="arabicPeriod"/>
            </a:pPr>
            <a:r>
              <a:rPr lang="cs-CZ" sz="2800" b="1" dirty="0">
                <a:solidFill>
                  <a:srgbClr val="FF0000"/>
                </a:solidFill>
              </a:rPr>
              <a:t>Specifické ukazatele </a:t>
            </a:r>
          </a:p>
          <a:p>
            <a:pPr lvl="2"/>
            <a:r>
              <a:rPr lang="cs-CZ" sz="2800" dirty="0"/>
              <a:t>mohou být přímo srovnávány</a:t>
            </a:r>
          </a:p>
          <a:p>
            <a:pPr lvl="2"/>
            <a:r>
              <a:rPr lang="cs-CZ" sz="2800" dirty="0"/>
              <a:t>nevýhody: </a:t>
            </a:r>
          </a:p>
          <a:p>
            <a:pPr marL="1828800" lvl="3" indent="-457200">
              <a:buAutoNum type="arabicPeriod"/>
            </a:pPr>
            <a:r>
              <a:rPr lang="cs-CZ" sz="2400" dirty="0"/>
              <a:t>tříští soubor do malých podskupin </a:t>
            </a:r>
          </a:p>
          <a:p>
            <a:pPr marL="1828800" lvl="3" indent="-457200">
              <a:buAutoNum type="arabicPeriod"/>
            </a:pPr>
            <a:r>
              <a:rPr lang="cs-CZ" sz="2400" dirty="0"/>
              <a:t>neumožňují srovnání populací jako celku</a:t>
            </a:r>
          </a:p>
          <a:p>
            <a:pPr marL="1371600" lvl="3" indent="0">
              <a:buNone/>
            </a:pPr>
            <a:endParaRPr lang="cs-CZ" sz="2400" dirty="0"/>
          </a:p>
          <a:p>
            <a:pPr marL="628650" indent="-514350">
              <a:buFont typeface="+mj-lt"/>
              <a:buAutoNum type="arabicPeriod"/>
            </a:pPr>
            <a:r>
              <a:rPr lang="cs-CZ" sz="2800" b="1" dirty="0">
                <a:solidFill>
                  <a:srgbClr val="FF0000"/>
                </a:solidFill>
              </a:rPr>
              <a:t>Standardizované ukazatele</a:t>
            </a:r>
          </a:p>
          <a:p>
            <a:pPr lvl="2"/>
            <a:r>
              <a:rPr lang="cs-CZ" sz="2800" dirty="0"/>
              <a:t>srovnání populací jako celku</a:t>
            </a:r>
          </a:p>
          <a:p>
            <a:pPr lvl="2"/>
            <a:r>
              <a:rPr lang="cs-CZ" sz="2800" dirty="0"/>
              <a:t>přepočítané hodnoty; pouze pro srovnávání</a:t>
            </a:r>
          </a:p>
        </p:txBody>
      </p:sp>
    </p:spTree>
    <p:extLst>
      <p:ext uri="{BB962C8B-B14F-4D97-AF65-F5344CB8AC3E}">
        <p14:creationId xmlns:p14="http://schemas.microsoft.com/office/powerpoint/2010/main" val="2269703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608B8"/>
                </a:solidFill>
              </a:rPr>
              <a:t>Standardizace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Metoda statistické analýzy, umožňující </a:t>
            </a:r>
            <a:r>
              <a:rPr lang="cs-CZ" b="1" dirty="0">
                <a:solidFill>
                  <a:srgbClr val="C00000"/>
                </a:solidFill>
              </a:rPr>
              <a:t>objektivní srovnání </a:t>
            </a:r>
            <a:r>
              <a:rPr lang="cs-CZ" b="1" dirty="0"/>
              <a:t>dvou </a:t>
            </a:r>
            <a:r>
              <a:rPr lang="cs-CZ" dirty="0"/>
              <a:t>či více </a:t>
            </a:r>
            <a:r>
              <a:rPr lang="cs-CZ" b="1" dirty="0">
                <a:solidFill>
                  <a:srgbClr val="C00000"/>
                </a:solidFill>
              </a:rPr>
              <a:t>populací s rozdílnou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b="1" dirty="0">
                <a:solidFill>
                  <a:srgbClr val="C00000"/>
                </a:solidFill>
              </a:rPr>
              <a:t>strukturou.</a:t>
            </a:r>
          </a:p>
          <a:p>
            <a:pPr marL="400050" lvl="1" indent="0">
              <a:buNone/>
            </a:pPr>
            <a:endParaRPr lang="cs-CZ" dirty="0"/>
          </a:p>
          <a:p>
            <a:pPr marL="400050" lvl="1" indent="0">
              <a:buNone/>
            </a:pPr>
            <a:r>
              <a:rPr lang="cs-CZ" dirty="0"/>
              <a:t>(např. odlišná struktura podle věku, pohlaví, rodinného stavu, stadia nemoci…)</a:t>
            </a:r>
          </a:p>
          <a:p>
            <a:pPr marL="40005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2746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686" y="404664"/>
            <a:ext cx="8229600" cy="562073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3608B8"/>
                </a:solidFill>
              </a:rPr>
              <a:t>Standardizace ukazatelů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5400" y="1124744"/>
            <a:ext cx="11089232" cy="60486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cs-CZ" sz="2800" dirty="0"/>
          </a:p>
          <a:p>
            <a:pPr>
              <a:spcBef>
                <a:spcPts val="0"/>
              </a:spcBef>
            </a:pPr>
            <a:r>
              <a:rPr lang="cs-CZ" sz="2800" dirty="0"/>
              <a:t>Převedení ukazatelů na </a:t>
            </a:r>
            <a:r>
              <a:rPr lang="cs-CZ" sz="2800" b="1" dirty="0">
                <a:solidFill>
                  <a:srgbClr val="C00000"/>
                </a:solidFill>
              </a:rPr>
              <a:t>stejný základ</a:t>
            </a:r>
            <a:r>
              <a:rPr lang="cs-CZ" sz="2800" dirty="0"/>
              <a:t>, čímž se </a:t>
            </a:r>
            <a:r>
              <a:rPr lang="cs-CZ" sz="2800" b="1" dirty="0"/>
              <a:t>odstraní vliv jejich rozdílné struktury.</a:t>
            </a:r>
          </a:p>
          <a:p>
            <a:pPr marL="0" indent="0">
              <a:spcBef>
                <a:spcPts val="0"/>
              </a:spcBef>
              <a:buNone/>
            </a:pPr>
            <a:endParaRPr lang="cs-CZ" sz="2800" dirty="0"/>
          </a:p>
          <a:p>
            <a:pPr marL="0" indent="0">
              <a:spcBef>
                <a:spcPts val="0"/>
              </a:spcBef>
              <a:buNone/>
            </a:pPr>
            <a:endParaRPr lang="cs-CZ" sz="2800" dirty="0"/>
          </a:p>
          <a:p>
            <a:pPr>
              <a:spcBef>
                <a:spcPts val="0"/>
              </a:spcBef>
            </a:pPr>
            <a:r>
              <a:rPr lang="cs-CZ" sz="2800" dirty="0"/>
              <a:t>Společným základem je tzv. </a:t>
            </a:r>
            <a:r>
              <a:rPr lang="cs-CZ" sz="2800" b="1" cap="all" dirty="0">
                <a:solidFill>
                  <a:srgbClr val="C00000"/>
                </a:solidFill>
              </a:rPr>
              <a:t>standard </a:t>
            </a:r>
            <a:r>
              <a:rPr lang="cs-CZ" sz="2800" dirty="0"/>
              <a:t>(standardní populace).</a:t>
            </a:r>
          </a:p>
          <a:p>
            <a:pPr marL="0" indent="0">
              <a:spcBef>
                <a:spcPts val="0"/>
              </a:spcBef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67229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3856" y="29985"/>
            <a:ext cx="8640960" cy="778097"/>
          </a:xfrm>
        </p:spPr>
        <p:txBody>
          <a:bodyPr>
            <a:noAutofit/>
          </a:bodyPr>
          <a:lstStyle/>
          <a:p>
            <a:r>
              <a:rPr lang="cs-CZ" sz="2700" b="1" dirty="0">
                <a:solidFill>
                  <a:srgbClr val="3608B8"/>
                </a:solidFill>
              </a:rPr>
              <a:t>Srovnání úmrtnosti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idx="1"/>
          </p:nvPr>
        </p:nvSpPr>
        <p:spPr>
          <a:xfrm>
            <a:off x="1919536" y="908721"/>
            <a:ext cx="8229600" cy="481399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ČR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1993900" y="1482725"/>
          <a:ext cx="7480300" cy="419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Dokument" r:id="rId4" imgW="6432938" imgH="3606375" progId="Word.Document.12">
                  <p:embed/>
                </p:oleObj>
              </mc:Choice>
              <mc:Fallback>
                <p:oleObj name="Dokument" r:id="rId4" imgW="6432938" imgH="3606375" progId="Word.Document.12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3900" y="1482725"/>
                        <a:ext cx="7480300" cy="419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33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2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3608B8"/>
                </a:solidFill>
              </a:rPr>
              <a:t>Srovnávání ukazatelů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416" y="1204796"/>
            <a:ext cx="10748199" cy="54726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Úspěšnost léčby pacientů se stejnou dg. ve dvou různých nemocnicích.</a:t>
            </a:r>
          </a:p>
          <a:p>
            <a:pPr marL="571500" indent="-571500">
              <a:buNone/>
            </a:pPr>
            <a:endParaRPr lang="cs-CZ" dirty="0"/>
          </a:p>
          <a:p>
            <a:pPr marL="571500" indent="-571500">
              <a:buNone/>
            </a:pPr>
            <a:endParaRPr lang="cs-CZ" dirty="0"/>
          </a:p>
          <a:p>
            <a:pPr marL="571500" indent="-571500">
              <a:buNone/>
            </a:pPr>
            <a:endParaRPr lang="cs-CZ" dirty="0"/>
          </a:p>
          <a:p>
            <a:pPr marL="571500" indent="-571500">
              <a:buNone/>
            </a:pPr>
            <a:endParaRPr lang="cs-CZ" dirty="0"/>
          </a:p>
          <a:p>
            <a:pPr marL="571500" indent="-571500">
              <a:buNone/>
            </a:pPr>
            <a:r>
              <a:rPr lang="cs-CZ" dirty="0"/>
              <a:t>Otázka: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cs-CZ" dirty="0"/>
              <a:t>Která nemocnice je úspěšnější?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cs-CZ" dirty="0"/>
              <a:t>Můžeme na základě relativního ukazatele srovnávat úspěšnost nemocnice v léčbě?</a:t>
            </a:r>
          </a:p>
          <a:p>
            <a:pPr marL="571500" indent="-571500">
              <a:buFont typeface="Wingdings" pitchFamily="2" charset="2"/>
              <a:buAutoNum type="arabicPeriod"/>
            </a:pPr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5A553CD1-4216-421A-A2D0-6D447F55D2B3}"/>
              </a:ext>
            </a:extLst>
          </p:cNvPr>
          <p:cNvGraphicFramePr>
            <a:graphicFrameLocks noGrp="1"/>
          </p:cNvGraphicFramePr>
          <p:nvPr/>
        </p:nvGraphicFramePr>
        <p:xfrm>
          <a:off x="911424" y="2492896"/>
          <a:ext cx="5760640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0597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Nemocnice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Počet pacientů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abs.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</a:rPr>
                        <a:t> relat.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597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345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69 %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11">
                <a:tc>
                  <a:txBody>
                    <a:bodyPr/>
                    <a:lstStyle/>
                    <a:p>
                      <a:r>
                        <a:rPr lang="cs-CZ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130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43 %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553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8229600" cy="778097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3608B8"/>
                </a:solidFill>
              </a:rPr>
              <a:t>Volba standardu</a:t>
            </a:r>
            <a:br>
              <a:rPr lang="cs-CZ" dirty="0">
                <a:solidFill>
                  <a:srgbClr val="3608B8"/>
                </a:solidFill>
              </a:rPr>
            </a:br>
            <a:endParaRPr lang="cs-CZ" b="1" dirty="0">
              <a:solidFill>
                <a:srgbClr val="3608B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5440" y="1489362"/>
            <a:ext cx="8229600" cy="5328592"/>
          </a:xfrm>
        </p:spPr>
        <p:txBody>
          <a:bodyPr>
            <a:normAutofit/>
          </a:bodyPr>
          <a:lstStyle/>
          <a:p>
            <a:r>
              <a:rPr lang="cs-CZ" sz="2800" dirty="0"/>
              <a:t>Závisí na okolnostech srovnávání</a:t>
            </a:r>
          </a:p>
          <a:p>
            <a:pPr lvl="1"/>
            <a:r>
              <a:rPr lang="cs-CZ" sz="2400" dirty="0"/>
              <a:t>evropský standard</a:t>
            </a:r>
          </a:p>
          <a:p>
            <a:pPr lvl="1"/>
            <a:r>
              <a:rPr lang="cs-CZ" sz="2400" dirty="0"/>
              <a:t>světový standard</a:t>
            </a:r>
          </a:p>
          <a:p>
            <a:pPr lvl="1"/>
            <a:r>
              <a:rPr lang="cs-CZ" sz="2400" dirty="0"/>
              <a:t>součet nebo průměr srovnávaných populací</a:t>
            </a:r>
          </a:p>
          <a:p>
            <a:pPr lvl="1"/>
            <a:r>
              <a:rPr lang="cs-CZ" sz="2400" dirty="0"/>
              <a:t>nadřazená populace</a:t>
            </a:r>
          </a:p>
          <a:p>
            <a:pPr marL="457200" lvl="1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98980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% latex2html id marker 39314&#10;\setcounter{footnote}{1}\fnsymbol{footnote}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1600200"/>
            <a:ext cx="5715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847528" y="332658"/>
          <a:ext cx="8352930" cy="636915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22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6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5680">
                <a:tc gridSpan="6">
                  <a:txBody>
                    <a:bodyPr/>
                    <a:lstStyle/>
                    <a:p>
                      <a:r>
                        <a:rPr lang="cs-CZ" sz="1800" b="1" dirty="0"/>
                        <a:t>Věková struktura standardní africké, evropské, světové, useknuté světové    a WHO světové populace</a:t>
                      </a:r>
                    </a:p>
                  </a:txBody>
                  <a:tcPr marL="14733" marR="14733" marT="14733" marB="14733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80">
                <a:tc>
                  <a:txBody>
                    <a:bodyPr/>
                    <a:lstStyle/>
                    <a:p>
                      <a:r>
                        <a:rPr lang="cs-CZ" sz="900" dirty="0"/>
                        <a:t>Tabulka 3.10: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cs-CZ" sz="900" dirty="0"/>
                    </a:p>
                  </a:txBody>
                  <a:tcPr marL="47145" marR="47145" marT="23573" marB="23573"/>
                </a:tc>
                <a:tc>
                  <a:txBody>
                    <a:bodyPr/>
                    <a:lstStyle/>
                    <a:p>
                      <a:endParaRPr lang="cs-CZ" sz="900" dirty="0"/>
                    </a:p>
                  </a:txBody>
                  <a:tcPr marL="47145" marR="47145" marT="23573" marB="23573"/>
                </a:tc>
                <a:tc>
                  <a:txBody>
                    <a:bodyPr/>
                    <a:lstStyle/>
                    <a:p>
                      <a:endParaRPr lang="cs-CZ" sz="900" dirty="0"/>
                    </a:p>
                  </a:txBody>
                  <a:tcPr marL="47145" marR="47145" marT="23573" marB="23573"/>
                </a:tc>
                <a:tc>
                  <a:txBody>
                    <a:bodyPr/>
                    <a:lstStyle/>
                    <a:p>
                      <a:endParaRPr lang="cs-CZ" sz="900" dirty="0"/>
                    </a:p>
                  </a:txBody>
                  <a:tcPr marL="47145" marR="47145" marT="23573" marB="23573"/>
                </a:tc>
                <a:tc>
                  <a:txBody>
                    <a:bodyPr/>
                    <a:lstStyle/>
                    <a:p>
                      <a:endParaRPr lang="cs-CZ" sz="900" dirty="0"/>
                    </a:p>
                  </a:txBody>
                  <a:tcPr marL="47145" marR="47145" marT="23573" marB="235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Věk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Africká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Evropská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Světová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Useknutá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WHO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endParaRPr lang="cs-CZ" sz="1200" dirty="0"/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endParaRPr lang="cs-CZ" sz="1200" dirty="0"/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endParaRPr lang="cs-CZ" sz="1200" dirty="0"/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světová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světová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57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2000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1600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2400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1800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1-4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8000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6400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9600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5-9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8700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10-14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9000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8600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15-19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9000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8500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20-24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8000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8200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25-29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8000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7900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30-34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7600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35-39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7200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40-44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6600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45-49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50-54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3000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5400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55-59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2000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4000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4000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4600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60-64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2000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4000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4000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3700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65-69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4000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3000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3000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70-74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3000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2000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2200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75-79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2000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1500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80-84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300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900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85+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200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celkem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31000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100000 </a:t>
                      </a:r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2048">
                <a:tc gridSpan="4"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85-89: 400, 90-94: 200, 95-99: 0, 100+: 0 </a:t>
                      </a:r>
                    </a:p>
                  </a:txBody>
                  <a:tcPr marL="14733" marR="14733" marT="14733" marB="14733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marL="14733" marR="14733" marT="14733" marB="14733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pic>
        <p:nvPicPr>
          <p:cNvPr id="14347" name="Picture 11" descr="% latex2html id marker 39315&#10;\setcounter{footnote}{1}\fnsymbol{footnote}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1600200"/>
            <a:ext cx="5715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975101" y="12770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</a:pPr>
            <a:br>
              <a:rPr lang="cs-CZ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cs-CZ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74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408" y="548680"/>
            <a:ext cx="8229600" cy="778097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3608B8"/>
                </a:solidFill>
              </a:rPr>
              <a:t>Volba standardu</a:t>
            </a:r>
            <a:br>
              <a:rPr lang="cs-CZ" dirty="0">
                <a:solidFill>
                  <a:srgbClr val="3608B8"/>
                </a:solidFill>
              </a:rPr>
            </a:br>
            <a:endParaRPr lang="cs-CZ" b="1" dirty="0">
              <a:solidFill>
                <a:srgbClr val="3608B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1424" y="1107816"/>
            <a:ext cx="10225136" cy="5328592"/>
          </a:xfrm>
        </p:spPr>
        <p:txBody>
          <a:bodyPr>
            <a:normAutofit/>
          </a:bodyPr>
          <a:lstStyle/>
          <a:p>
            <a:r>
              <a:rPr lang="cs-CZ" sz="2800" b="1" dirty="0"/>
              <a:t>Závisí na okolnostech srovnávání</a:t>
            </a:r>
          </a:p>
          <a:p>
            <a:pPr lvl="1"/>
            <a:r>
              <a:rPr lang="cs-CZ" sz="2400" dirty="0"/>
              <a:t>evropský standard</a:t>
            </a:r>
          </a:p>
          <a:p>
            <a:pPr lvl="1"/>
            <a:r>
              <a:rPr lang="cs-CZ" sz="2400" dirty="0"/>
              <a:t>světový standard</a:t>
            </a:r>
          </a:p>
          <a:p>
            <a:pPr lvl="1"/>
            <a:r>
              <a:rPr lang="cs-CZ" sz="2400" dirty="0"/>
              <a:t>součet nebo průměr srovnávaných populací</a:t>
            </a:r>
          </a:p>
          <a:p>
            <a:pPr lvl="1"/>
            <a:r>
              <a:rPr lang="cs-CZ" sz="2400" dirty="0"/>
              <a:t>nadřazená populace</a:t>
            </a:r>
          </a:p>
          <a:p>
            <a:pPr lvl="1"/>
            <a:endParaRPr lang="cs-CZ" sz="2400" dirty="0"/>
          </a:p>
          <a:p>
            <a:pPr marL="514350" indent="-457200"/>
            <a:r>
              <a:rPr lang="cs-CZ" sz="2800" b="1" dirty="0">
                <a:solidFill>
                  <a:srgbClr val="3608B8"/>
                </a:solidFill>
              </a:rPr>
              <a:t>Příliš se neliší </a:t>
            </a:r>
            <a:r>
              <a:rPr lang="cs-CZ" sz="2800" dirty="0"/>
              <a:t>od složení srovnávaných populací</a:t>
            </a:r>
          </a:p>
          <a:p>
            <a:pPr marL="57150" indent="0">
              <a:buNone/>
            </a:pPr>
            <a:endParaRPr lang="cs-CZ" sz="2800" dirty="0"/>
          </a:p>
          <a:p>
            <a:r>
              <a:rPr lang="cs-CZ" sz="2800" b="1" dirty="0"/>
              <a:t>Změna standardu </a:t>
            </a:r>
            <a:r>
              <a:rPr lang="cs-CZ" sz="2800" dirty="0"/>
              <a:t>= změna hodnot standardizovaného ukazatele, </a:t>
            </a:r>
            <a:r>
              <a:rPr lang="cs-CZ" sz="2800" dirty="0">
                <a:solidFill>
                  <a:srgbClr val="C00000"/>
                </a:solidFill>
              </a:rPr>
              <a:t>ALE zůstává relace větší – menší</a:t>
            </a:r>
            <a:r>
              <a:rPr 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1927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8229600" cy="562073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3608B8"/>
                </a:solidFill>
              </a:rPr>
              <a:t>Standardizované ukazatele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1424" y="1412776"/>
            <a:ext cx="10801200" cy="60486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cs-CZ" sz="2800" dirty="0"/>
          </a:p>
          <a:p>
            <a:pPr>
              <a:spcBef>
                <a:spcPts val="0"/>
              </a:spcBef>
            </a:pPr>
            <a:r>
              <a:rPr lang="cs-CZ" sz="2800" dirty="0"/>
              <a:t>Teoretické, přepočítané hodnoty, mají smysl </a:t>
            </a:r>
            <a:r>
              <a:rPr lang="cs-CZ" sz="2800" b="1" dirty="0">
                <a:solidFill>
                  <a:srgbClr val="C00000"/>
                </a:solidFill>
              </a:rPr>
              <a:t>pouze pro srovnání</a:t>
            </a:r>
            <a:r>
              <a:rPr lang="cs-CZ" sz="28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cs-CZ" sz="2800" dirty="0"/>
          </a:p>
          <a:p>
            <a:pPr>
              <a:spcBef>
                <a:spcPts val="0"/>
              </a:spcBef>
            </a:pPr>
            <a:r>
              <a:rPr lang="cs-CZ" sz="2800" b="1" dirty="0">
                <a:solidFill>
                  <a:srgbClr val="C00000"/>
                </a:solidFill>
              </a:rPr>
              <a:t>Různé ukazatele </a:t>
            </a:r>
            <a:r>
              <a:rPr lang="cs-CZ" sz="2800" dirty="0"/>
              <a:t>podle </a:t>
            </a:r>
            <a:r>
              <a:rPr lang="cs-CZ" sz="2800" b="1" dirty="0">
                <a:solidFill>
                  <a:srgbClr val="C00000"/>
                </a:solidFill>
              </a:rPr>
              <a:t>různých znaků</a:t>
            </a:r>
            <a:r>
              <a:rPr lang="cs-CZ" sz="2800" b="1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cs-CZ" sz="2800" b="1" dirty="0"/>
          </a:p>
          <a:p>
            <a:pPr>
              <a:spcBef>
                <a:spcPts val="0"/>
              </a:spcBef>
            </a:pPr>
            <a:r>
              <a:rPr lang="cs-CZ" sz="2800" dirty="0"/>
              <a:t>Při sledování dlouhodobých </a:t>
            </a:r>
            <a:r>
              <a:rPr lang="cs-CZ" sz="2800" b="1" dirty="0"/>
              <a:t>časových </a:t>
            </a:r>
            <a:r>
              <a:rPr lang="cs-CZ" sz="2800" dirty="0"/>
              <a:t>řad</a:t>
            </a:r>
            <a:r>
              <a:rPr lang="cs-CZ" sz="2800" b="1" dirty="0"/>
              <a:t>.</a:t>
            </a:r>
          </a:p>
          <a:p>
            <a:pPr lvl="1">
              <a:defRPr/>
            </a:pPr>
            <a:r>
              <a:rPr lang="cs-CZ" dirty="0">
                <a:hlinkClick r:id="rId2"/>
              </a:rPr>
              <a:t>Projekce obyvatelstva ČR do roku 2101 </a:t>
            </a: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 marL="457200" lvl="1" indent="0">
              <a:spcBef>
                <a:spcPts val="0"/>
              </a:spcBef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087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587B739-F748-42F7-A73B-618347064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816" y="143318"/>
            <a:ext cx="9559136" cy="656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40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91ABCA6-EC07-4E2D-8317-B710084F1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781" y="0"/>
            <a:ext cx="4770437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810861" y="986463"/>
            <a:ext cx="1038877" cy="1542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96747" y="5091203"/>
            <a:ext cx="867118" cy="154222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433904" y="6581001"/>
            <a:ext cx="2337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i="1" dirty="0">
                <a:solidFill>
                  <a:prstClr val="black"/>
                </a:solidFill>
                <a:latin typeface="Arial"/>
              </a:rPr>
              <a:t>Zdroj: ÚZIS</a:t>
            </a:r>
          </a:p>
        </p:txBody>
      </p:sp>
    </p:spTree>
    <p:extLst>
      <p:ext uri="{BB962C8B-B14F-4D97-AF65-F5344CB8AC3E}">
        <p14:creationId xmlns:p14="http://schemas.microsoft.com/office/powerpoint/2010/main" val="3606107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608B8"/>
                </a:solidFill>
              </a:rPr>
              <a:t>Metody standardizace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cs-CZ" dirty="0"/>
              <a:t>2 základní metody:</a:t>
            </a:r>
          </a:p>
          <a:p>
            <a:pPr marL="914400" lvl="1" indent="-457200"/>
            <a:r>
              <a:rPr lang="cs-CZ" b="1" dirty="0"/>
              <a:t>Přímá standardizace</a:t>
            </a:r>
          </a:p>
          <a:p>
            <a:pPr marL="914400" lvl="1" indent="-457200"/>
            <a:r>
              <a:rPr lang="cs-CZ" dirty="0"/>
              <a:t>Nepřímá standardizace </a:t>
            </a:r>
          </a:p>
          <a:p>
            <a:pPr marL="914400" lvl="1" indent="-457200"/>
            <a:endParaRPr lang="cs-CZ" dirty="0"/>
          </a:p>
          <a:p>
            <a:pPr marL="514350" indent="-457200"/>
            <a:r>
              <a:rPr lang="cs-CZ" dirty="0"/>
              <a:t>Konkrétní metodu vybíráme nejčastěji podle toho, jaké údaje máme k dispozici.</a:t>
            </a:r>
          </a:p>
          <a:p>
            <a:pPr marL="914400" lvl="1" indent="-4572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259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5400" y="476672"/>
            <a:ext cx="8229600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3608B8"/>
                </a:solidFill>
              </a:rPr>
              <a:t>Přímá standardizace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9416" y="1916832"/>
            <a:ext cx="11017224" cy="468052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Potřebné údaje</a:t>
            </a:r>
            <a:endParaRPr lang="cs-CZ" dirty="0"/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Výpočet standardizovaných ukazatelů</a:t>
            </a:r>
            <a:endParaRPr lang="cs-CZ" dirty="0"/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Porovnání hodnot standardizovaných ukazatelů</a:t>
            </a:r>
          </a:p>
        </p:txBody>
      </p:sp>
    </p:spTree>
    <p:extLst>
      <p:ext uri="{BB962C8B-B14F-4D97-AF65-F5344CB8AC3E}">
        <p14:creationId xmlns:p14="http://schemas.microsoft.com/office/powerpoint/2010/main" val="2095050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12675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3608B8"/>
                </a:solidFill>
              </a:rPr>
              <a:t>Přímá standardizace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1544" y="1052736"/>
            <a:ext cx="7272808" cy="172819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600" b="1" dirty="0">
                <a:solidFill>
                  <a:srgbClr val="FF0000"/>
                </a:solidFill>
              </a:rPr>
              <a:t>Potřebujeme znát:</a:t>
            </a:r>
          </a:p>
          <a:p>
            <a:pPr marL="1314450" lvl="2" indent="-514350">
              <a:buFont typeface="+mj-lt"/>
              <a:buAutoNum type="alphaLcParenR"/>
            </a:pPr>
            <a:r>
              <a:rPr lang="cs-CZ" sz="2600" dirty="0"/>
              <a:t>specifické úmrtnosti (incidence, prevalence) ve srovnávaných populacích</a:t>
            </a:r>
          </a:p>
          <a:p>
            <a:pPr marL="1314450" lvl="2" indent="-514350">
              <a:buFont typeface="+mj-lt"/>
              <a:buAutoNum type="alphaLcParenR"/>
            </a:pPr>
            <a:r>
              <a:rPr lang="cs-CZ" sz="2600" dirty="0"/>
              <a:t>věkové složení standardu (počet lidí v jednotlivých věkových skupinách zvolené standardní populace)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87523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0" y="260648"/>
            <a:ext cx="8445624" cy="792088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endParaRPr lang="cs-CZ" sz="27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idx="4294967295"/>
          </p:nvPr>
        </p:nvSpPr>
        <p:spPr>
          <a:xfrm>
            <a:off x="1524000" y="764704"/>
            <a:ext cx="8229600" cy="4958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          </a:t>
            </a:r>
            <a:r>
              <a:rPr lang="cs-CZ" sz="1600" b="1" dirty="0"/>
              <a:t>ČR</a:t>
            </a:r>
          </a:p>
          <a:p>
            <a:pPr marL="0" indent="0">
              <a:buNone/>
            </a:pPr>
            <a:r>
              <a:rPr lang="cs-CZ" sz="1600" dirty="0"/>
              <a:t>                                                 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1981200" y="1050926"/>
          <a:ext cx="6311900" cy="346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Dokument" r:id="rId4" imgW="6474239" imgH="3550991" progId="Word.Document.12">
                  <p:embed/>
                </p:oleObj>
              </mc:Choice>
              <mc:Fallback>
                <p:oleObj name="Dokument" r:id="rId4" imgW="6474239" imgH="3550991" progId="Word.Document.12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050926"/>
                        <a:ext cx="6311900" cy="346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2135560" y="4935459"/>
          <a:ext cx="5270500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Dokument" r:id="rId6" imgW="5959395" imgH="1578954" progId="Word.Document.12">
                  <p:embed/>
                </p:oleObj>
              </mc:Choice>
              <mc:Fallback>
                <p:oleObj name="Dokument" r:id="rId6" imgW="5959395" imgH="1578954" progId="Word.Document.12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4935459"/>
                        <a:ext cx="5270500" cy="1392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/>
          <p:cNvSpPr/>
          <p:nvPr/>
        </p:nvSpPr>
        <p:spPr>
          <a:xfrm>
            <a:off x="2040901" y="4221088"/>
            <a:ext cx="61926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b="1" dirty="0">
                <a:solidFill>
                  <a:prstClr val="black"/>
                </a:solidFill>
                <a:latin typeface="Arial"/>
              </a:rPr>
              <a:t> </a:t>
            </a:r>
            <a:endParaRPr lang="cs-CZ" dirty="0">
              <a:solidFill>
                <a:prstClr val="black"/>
              </a:solidFill>
              <a:latin typeface="Arial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sz="1600" b="1" dirty="0">
                <a:solidFill>
                  <a:prstClr val="black"/>
                </a:solidFill>
                <a:latin typeface="Arial"/>
              </a:rPr>
              <a:t>Věkové složení standardu (zde součet populací ČR a SR):</a:t>
            </a:r>
            <a:endParaRPr lang="cs-CZ" sz="16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8795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b="1" dirty="0">
                <a:solidFill>
                  <a:srgbClr val="3608B8"/>
                </a:solidFill>
              </a:rPr>
              <a:t>Srovnávání ukazatelů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Na základě celkových relativních ukazatelů nemůžeme objektivně srovnávat úspěšnost nemocnic v léčbě, protože </a:t>
            </a:r>
            <a:r>
              <a:rPr lang="cs-CZ" b="1" dirty="0"/>
              <a:t>není zohledněna skladba pacientů </a:t>
            </a:r>
            <a:r>
              <a:rPr lang="cs-CZ" dirty="0"/>
              <a:t>(věk, přidružená onemocnění, stadium nemoci).</a:t>
            </a:r>
          </a:p>
        </p:txBody>
      </p:sp>
    </p:spTree>
    <p:extLst>
      <p:ext uri="{BB962C8B-B14F-4D97-AF65-F5344CB8AC3E}">
        <p14:creationId xmlns:p14="http://schemas.microsoft.com/office/powerpoint/2010/main" val="78648115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12675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3608B8"/>
                </a:solidFill>
              </a:rPr>
              <a:t>Přímá standardizace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91544" y="1052736"/>
                <a:ext cx="8229600" cy="5544616"/>
              </a:xfrm>
            </p:spPr>
            <p:txBody>
              <a:bodyPr>
                <a:normAutofit fontScale="62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cs-CZ" b="1" dirty="0">
                    <a:solidFill>
                      <a:srgbClr val="FF0000"/>
                    </a:solidFill>
                  </a:rPr>
                  <a:t>Potřebujeme znát:</a:t>
                </a:r>
              </a:p>
              <a:p>
                <a:pPr marL="1314450" lvl="2" indent="-514350">
                  <a:buFont typeface="+mj-lt"/>
                  <a:buAutoNum type="alphaLcParenR"/>
                </a:pPr>
                <a:r>
                  <a:rPr lang="cs-CZ" sz="3200" dirty="0"/>
                  <a:t>specifické úmrtnosti (incidence, prevalence) ve srovnávaných populacích</a:t>
                </a:r>
              </a:p>
              <a:p>
                <a:pPr marL="1314450" lvl="2" indent="-514350">
                  <a:buFont typeface="+mj-lt"/>
                  <a:buAutoNum type="alphaLcParenR"/>
                </a:pPr>
                <a:r>
                  <a:rPr lang="cs-CZ" sz="3200" dirty="0"/>
                  <a:t>věkové složení standardu (počet lidí v jednotlivých věkových skupinách zvolené standardní populace)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cs-CZ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b="1" dirty="0">
                    <a:solidFill>
                      <a:srgbClr val="FF0000"/>
                    </a:solidFill>
                  </a:rPr>
                  <a:t>Ptáme se, jaká by byla hrubá úmrtnost ve standardní populaci, kdyby: </a:t>
                </a:r>
              </a:p>
              <a:p>
                <a:pPr marL="1257300" lvl="2" indent="-457200">
                  <a:buFont typeface="+mj-lt"/>
                  <a:buAutoNum type="alphaLcParenR"/>
                </a:pPr>
                <a:r>
                  <a:rPr lang="cs-CZ" sz="3200" dirty="0"/>
                  <a:t>v ní lidé umírali podle specifických měr úmrtnosti první srovnávané populace?</a:t>
                </a:r>
              </a:p>
              <a:p>
                <a:pPr marL="1257300" lvl="2" indent="-457200">
                  <a:buFont typeface="+mj-lt"/>
                  <a:buAutoNum type="alphaLcParenR"/>
                </a:pPr>
                <a:r>
                  <a:rPr lang="cs-CZ" sz="3200" dirty="0"/>
                  <a:t>v ní lidé umírali podle specifických měr úmrtnosti druhé srovnávané populace?</a:t>
                </a:r>
              </a:p>
              <a:p>
                <a:pPr marL="1257300" lvl="2" indent="-457200">
                  <a:buFont typeface="+mj-lt"/>
                  <a:buAutoNum type="alphaLcParenR"/>
                </a:pPr>
                <a:r>
                  <a:rPr lang="cs-CZ" sz="3200" dirty="0"/>
                  <a:t>v ní lidé umírali podle specifických měr úmrtnosti třetí srovnávané populace?</a:t>
                </a:r>
              </a:p>
              <a:p>
                <a:pPr marL="1257300" lvl="2" indent="-457200">
                  <a:buFont typeface="+mj-lt"/>
                  <a:buAutoNum type="alphaLcParenR"/>
                </a:pPr>
                <a:r>
                  <a:rPr lang="cs-CZ" sz="3200" dirty="0"/>
                  <a:t>…..  atd.</a:t>
                </a:r>
              </a:p>
              <a:p>
                <a:pPr marL="1257300" lvl="2" indent="-457200">
                  <a:buFont typeface="+mj-lt"/>
                  <a:buAutoNum type="alphaLcParenR"/>
                </a:pPr>
                <a:endParaRPr lang="cs-CZ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b="1" dirty="0">
                    <a:solidFill>
                      <a:srgbClr val="FF0000"/>
                    </a:solidFill>
                  </a:rPr>
                  <a:t>Porovnáme hodnoty vypočítaných standardizovaných úmrtností pro srovnávané populace.                                           </a:t>
                </a:r>
              </a:p>
              <a:p>
                <a:pPr lvl="2"/>
                <a:r>
                  <a:rPr lang="cs-CZ" sz="3200" b="1" dirty="0"/>
                  <a:t>Provádí se pomocí znamének ne/rovnosti: </a:t>
                </a:r>
                <a14:m>
                  <m:oMath xmlns:m="http://schemas.openxmlformats.org/officeDocument/2006/math">
                    <m:r>
                      <a:rPr lang="cs-CZ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cs-CZ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,&gt;, =</m:t>
                    </m:r>
                  </m:oMath>
                </a14:m>
                <a:endParaRPr lang="cs-CZ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cs-CZ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1544" y="1052736"/>
                <a:ext cx="8229600" cy="5544616"/>
              </a:xfrm>
              <a:blipFill>
                <a:blip r:embed="rId2"/>
                <a:stretch>
                  <a:fillRect l="-667" t="-16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4999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0" y="260648"/>
            <a:ext cx="8445624" cy="792088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endParaRPr lang="cs-CZ" sz="27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idx="4294967295"/>
          </p:nvPr>
        </p:nvSpPr>
        <p:spPr>
          <a:xfrm>
            <a:off x="1524000" y="764704"/>
            <a:ext cx="8229600" cy="4958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          </a:t>
            </a:r>
            <a:r>
              <a:rPr lang="cs-CZ" sz="1600" b="1" dirty="0"/>
              <a:t>ČR</a:t>
            </a:r>
          </a:p>
          <a:p>
            <a:pPr marL="0" indent="0">
              <a:buNone/>
            </a:pPr>
            <a:r>
              <a:rPr lang="cs-CZ" sz="1600" dirty="0"/>
              <a:t>                                                 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1981200" y="1050926"/>
          <a:ext cx="6311900" cy="346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Dokument" r:id="rId4" imgW="6474239" imgH="3550991" progId="Word.Document.12">
                  <p:embed/>
                </p:oleObj>
              </mc:Choice>
              <mc:Fallback>
                <p:oleObj name="Dokument" r:id="rId4" imgW="6474239" imgH="3550991" progId="Word.Document.12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050926"/>
                        <a:ext cx="6311900" cy="346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2135560" y="4935459"/>
          <a:ext cx="5270500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Dokument" r:id="rId6" imgW="5959395" imgH="1578954" progId="Word.Document.12">
                  <p:embed/>
                </p:oleObj>
              </mc:Choice>
              <mc:Fallback>
                <p:oleObj name="Dokument" r:id="rId6" imgW="5959395" imgH="1578954" progId="Word.Document.12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4935459"/>
                        <a:ext cx="5270500" cy="1392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/>
          <p:cNvSpPr/>
          <p:nvPr/>
        </p:nvSpPr>
        <p:spPr>
          <a:xfrm>
            <a:off x="2040901" y="4221088"/>
            <a:ext cx="61926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b="1" dirty="0">
                <a:solidFill>
                  <a:prstClr val="black"/>
                </a:solidFill>
                <a:latin typeface="Arial"/>
              </a:rPr>
              <a:t> </a:t>
            </a:r>
            <a:endParaRPr lang="cs-CZ" dirty="0">
              <a:solidFill>
                <a:prstClr val="black"/>
              </a:solidFill>
              <a:latin typeface="Arial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sz="1600" b="1" dirty="0">
                <a:solidFill>
                  <a:prstClr val="black"/>
                </a:solidFill>
                <a:latin typeface="Arial"/>
              </a:rPr>
              <a:t>Věkové složení standardu (zde součet populací ČR a SR):</a:t>
            </a:r>
            <a:endParaRPr lang="cs-CZ" sz="16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21445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0" y="260648"/>
            <a:ext cx="8445624" cy="792088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700" b="1" dirty="0">
                <a:solidFill>
                  <a:srgbClr val="FF0000"/>
                </a:solidFill>
              </a:rPr>
              <a:t>1. Potřebné údaje: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idx="4294967295"/>
          </p:nvPr>
        </p:nvSpPr>
        <p:spPr>
          <a:xfrm>
            <a:off x="1524000" y="908050"/>
            <a:ext cx="8229600" cy="4814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1600" b="1" dirty="0"/>
              <a:t>           </a:t>
            </a:r>
            <a:r>
              <a:rPr lang="cs-CZ" sz="1600" b="1" dirty="0">
                <a:solidFill>
                  <a:srgbClr val="FF0000"/>
                </a:solidFill>
              </a:rPr>
              <a:t>Specifické úmrtnosti v ČR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2133601" y="1482725"/>
          <a:ext cx="6302375" cy="338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" name="Dokument" r:id="rId4" imgW="6365375" imgH="3418618" progId="Word.Document.12">
                  <p:embed/>
                </p:oleObj>
              </mc:Choice>
              <mc:Fallback>
                <p:oleObj name="Dokument" r:id="rId4" imgW="6365375" imgH="3418618" progId="Word.Document.12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1482725"/>
                        <a:ext cx="6302375" cy="338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2135560" y="4935459"/>
          <a:ext cx="5270500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Dokument" r:id="rId6" imgW="5959395" imgH="1578954" progId="Word.Document.12">
                  <p:embed/>
                </p:oleObj>
              </mc:Choice>
              <mc:Fallback>
                <p:oleObj name="Dokument" r:id="rId6" imgW="5959395" imgH="1578954" progId="Word.Document.12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4935459"/>
                        <a:ext cx="5270500" cy="1392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/>
          <p:cNvSpPr/>
          <p:nvPr/>
        </p:nvSpPr>
        <p:spPr>
          <a:xfrm>
            <a:off x="2135560" y="4365105"/>
            <a:ext cx="61926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b="1" dirty="0">
                <a:solidFill>
                  <a:prstClr val="black"/>
                </a:solidFill>
                <a:latin typeface="Arial"/>
              </a:rPr>
              <a:t> </a:t>
            </a:r>
            <a:endParaRPr lang="cs-CZ" dirty="0">
              <a:solidFill>
                <a:prstClr val="black"/>
              </a:solidFill>
              <a:latin typeface="Arial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sz="1600" b="1" dirty="0">
                <a:solidFill>
                  <a:srgbClr val="FF0000"/>
                </a:solidFill>
                <a:latin typeface="Arial"/>
              </a:rPr>
              <a:t>Věkové složení standardu</a:t>
            </a:r>
            <a:r>
              <a:rPr lang="cs-CZ" sz="1600" b="1" dirty="0">
                <a:solidFill>
                  <a:prstClr val="black"/>
                </a:solidFill>
                <a:latin typeface="Arial"/>
              </a:rPr>
              <a:t> (součet populací ČR a SR):</a:t>
            </a:r>
            <a:endParaRPr lang="cs-CZ" sz="16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100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0" y="332656"/>
            <a:ext cx="8445624" cy="792088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700" b="1" dirty="0">
                <a:solidFill>
                  <a:srgbClr val="FF0000"/>
                </a:solidFill>
              </a:rPr>
              <a:t>2.a. Jaká by byla hrubá úmrtnost ve standardu při použití spec. měr úmrtnosti zjištěných v ČR?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idx="4294967295"/>
          </p:nvPr>
        </p:nvSpPr>
        <p:spPr>
          <a:xfrm>
            <a:off x="1540412" y="1412776"/>
            <a:ext cx="8229600" cy="4094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1600" b="1" dirty="0"/>
              <a:t>         ČR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2083098" y="1988840"/>
          <a:ext cx="6297613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Dokument" r:id="rId4" imgW="6348729" imgH="3399723" progId="Word.Document.12">
                  <p:embed/>
                </p:oleObj>
              </mc:Choice>
              <mc:Fallback>
                <p:oleObj name="Dokument" r:id="rId4" imgW="6348729" imgH="3399723" progId="Word.Document.12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3098" y="1988840"/>
                        <a:ext cx="6297613" cy="337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2135560" y="4935459"/>
          <a:ext cx="5270500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Dokument" r:id="rId6" imgW="5959395" imgH="1578954" progId="Word.Document.12">
                  <p:embed/>
                </p:oleObj>
              </mc:Choice>
              <mc:Fallback>
                <p:oleObj name="Dokument" r:id="rId6" imgW="5959395" imgH="1578954" progId="Word.Document.12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4935459"/>
                        <a:ext cx="5270500" cy="1392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/>
          <p:cNvSpPr/>
          <p:nvPr/>
        </p:nvSpPr>
        <p:spPr>
          <a:xfrm>
            <a:off x="2135560" y="4365105"/>
            <a:ext cx="61926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b="1" dirty="0">
                <a:solidFill>
                  <a:prstClr val="black"/>
                </a:solidFill>
                <a:latin typeface="Arial"/>
              </a:rPr>
              <a:t> </a:t>
            </a:r>
            <a:endParaRPr lang="cs-CZ" dirty="0">
              <a:solidFill>
                <a:prstClr val="black"/>
              </a:solidFill>
              <a:latin typeface="Arial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sz="1600" b="1" dirty="0">
                <a:solidFill>
                  <a:prstClr val="black"/>
                </a:solidFill>
                <a:latin typeface="Arial"/>
              </a:rPr>
              <a:t>Věkové složení standardu (součet populací ČR a SR):</a:t>
            </a:r>
            <a:endParaRPr lang="cs-CZ" sz="16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11857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0" y="332656"/>
            <a:ext cx="8445624" cy="792088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700" b="1" dirty="0">
                <a:solidFill>
                  <a:srgbClr val="FF0000"/>
                </a:solidFill>
              </a:rPr>
              <a:t>2.a. Jaká by byla hrubá úmrtnost ve standardu při použití spec. měr úmrtnosti zjištěných v ČR?</a:t>
            </a:r>
            <a:endParaRPr lang="cs-CZ" sz="2700" b="1" dirty="0">
              <a:solidFill>
                <a:srgbClr val="92D05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idx="4294967295"/>
          </p:nvPr>
        </p:nvSpPr>
        <p:spPr>
          <a:xfrm>
            <a:off x="1540412" y="1412776"/>
            <a:ext cx="8229600" cy="4094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1600" b="1" dirty="0"/>
              <a:t>         Standard - ČR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2030636" y="1988840"/>
          <a:ext cx="6297613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Dokument" r:id="rId4" imgW="6348729" imgH="3399723" progId="Word.Document.12">
                  <p:embed/>
                </p:oleObj>
              </mc:Choice>
              <mc:Fallback>
                <p:oleObj name="Dokument" r:id="rId4" imgW="6348729" imgH="3399723" progId="Word.Document.12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636" y="1988840"/>
                        <a:ext cx="6297613" cy="337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9534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2.a. Jaká by byla hrubá úmrtnost ve standardu při použití spec. měr úmrtnosti zjištěných v ČR?</a:t>
            </a:r>
            <a:endParaRPr lang="cs-CZ" sz="2400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text 3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2060848"/>
                <a:ext cx="8229600" cy="4065316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cs-CZ" sz="1600" dirty="0"/>
                  <a:t>                                                                                            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cs-CZ" sz="1600" b="1" dirty="0"/>
                  <a:t>       </a:t>
                </a:r>
                <a:r>
                  <a:rPr lang="cs-CZ" sz="2900" b="1" dirty="0"/>
                  <a:t>Hrubá úmrtnost ve st.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9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900" b="1" dirty="0"/>
                          <m:t>po</m:t>
                        </m:r>
                        <m:r>
                          <m:rPr>
                            <m:nor/>
                          </m:rPr>
                          <a:rPr lang="cs-CZ" sz="2900" b="1" dirty="0"/>
                          <m:t>č</m:t>
                        </m:r>
                        <m:r>
                          <m:rPr>
                            <m:nor/>
                          </m:rPr>
                          <a:rPr lang="cs-CZ" sz="2900" b="1" dirty="0"/>
                          <m:t>et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zem</m:t>
                        </m:r>
                        <m:r>
                          <m:rPr>
                            <m:nor/>
                          </m:rPr>
                          <a:rPr lang="cs-CZ" sz="2900" b="1" dirty="0"/>
                          <m:t>ř</m:t>
                        </m:r>
                        <m:r>
                          <m:rPr>
                            <m:nor/>
                          </m:rPr>
                          <a:rPr lang="cs-CZ" sz="2900" b="1" dirty="0"/>
                          <m:t>el</m:t>
                        </m:r>
                        <m:r>
                          <m:rPr>
                            <m:nor/>
                          </m:rPr>
                          <a:rPr lang="cs-CZ" sz="2900" b="1" dirty="0"/>
                          <m:t>ý</m:t>
                        </m:r>
                        <m:r>
                          <m:rPr>
                            <m:nor/>
                          </m:rPr>
                          <a:rPr lang="cs-CZ" sz="2900" b="1" dirty="0"/>
                          <m:t>ch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ve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900" b="1" dirty="0"/>
                          <m:t>.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celkem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9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900" b="1" dirty="0"/>
                          <m:t>ř.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stav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obyvatelstva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ve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900" b="1" dirty="0"/>
                          <m:t>.</m:t>
                        </m:r>
                      </m:den>
                    </m:f>
                    <m:r>
                      <a:rPr lang="cs-CZ" sz="2900" b="1" i="1">
                        <a:latin typeface="Cambria Math"/>
                      </a:rPr>
                      <m:t> </m:t>
                    </m:r>
                    <m:r>
                      <a:rPr lang="cs-CZ" sz="29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cs-CZ" sz="2900" b="1" i="1">
                        <a:latin typeface="Cambria Math"/>
                        <a:ea typeface="Cambria Math"/>
                      </a:rPr>
                      <m:t>𝟏𝟎𝟎𝟎</m:t>
                    </m:r>
                  </m:oMath>
                </a14:m>
                <a:endParaRPr lang="cs-CZ" sz="29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r>
                  <a:rPr lang="cs-CZ" sz="2300" b="1" dirty="0"/>
                  <a:t>    Standard - ČR</a:t>
                </a:r>
              </a:p>
              <a:p>
                <a:pPr marL="0" indent="0">
                  <a:buNone/>
                </a:pPr>
                <a:endParaRPr lang="cs-CZ" sz="1600" b="1" dirty="0"/>
              </a:p>
            </p:txBody>
          </p:sp>
        </mc:Choice>
        <mc:Fallback xmlns="">
          <p:sp>
            <p:nvSpPr>
              <p:cNvPr id="4" name="Zástupný symbol pro text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2060848"/>
                <a:ext cx="8229600" cy="4065316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2238712" y="3573017"/>
          <a:ext cx="6552728" cy="3534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Dokument" r:id="rId5" imgW="6348729" imgH="3399723" progId="Word.Document.12">
                  <p:embed/>
                </p:oleObj>
              </mc:Choice>
              <mc:Fallback>
                <p:oleObj name="Dokument" r:id="rId5" imgW="6348729" imgH="3399723" progId="Word.Document.12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712" y="3573017"/>
                        <a:ext cx="6552728" cy="35343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6023992" y="4628474"/>
            <a:ext cx="1224136" cy="288032"/>
          </a:xfrm>
          <a:prstGeom prst="rect">
            <a:avLst/>
          </a:prstGeom>
          <a:solidFill>
            <a:schemeClr val="accent4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cs-CZ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11020" y="4628475"/>
            <a:ext cx="1008112" cy="288032"/>
          </a:xfrm>
          <a:prstGeom prst="rect">
            <a:avLst/>
          </a:prstGeom>
          <a:solidFill>
            <a:schemeClr val="accent4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b="1" dirty="0">
                <a:solidFill>
                  <a:prstClr val="black"/>
                </a:solidFill>
                <a:latin typeface="Arial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0396092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2.a. Jaká by byla hrubá úmrtnost ve standardu při použití spec. měr úmrtnosti zjištěných v ČR?</a:t>
            </a:r>
            <a:endParaRPr lang="cs-CZ" sz="2400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text 3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2060848"/>
                <a:ext cx="8229600" cy="4065316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cs-CZ" sz="1600" dirty="0"/>
                  <a:t>                                                                                            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cs-CZ" sz="1600" b="1" dirty="0"/>
                  <a:t>       </a:t>
                </a:r>
                <a:r>
                  <a:rPr lang="cs-CZ" sz="2900" b="1" dirty="0"/>
                  <a:t>Hrubá úmrtnost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9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900" b="1" dirty="0"/>
                          <m:t>155 660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900" b="1" dirty="0"/>
                          <m:t>15 900 000</m:t>
                        </m:r>
                      </m:den>
                    </m:f>
                    <m:r>
                      <a:rPr lang="cs-CZ" sz="2900" b="1" i="1">
                        <a:latin typeface="Cambria Math"/>
                      </a:rPr>
                      <m:t> </m:t>
                    </m:r>
                    <m:r>
                      <a:rPr lang="cs-CZ" sz="29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cs-CZ" sz="2900" b="1" i="1">
                        <a:latin typeface="Cambria Math"/>
                        <a:ea typeface="Cambria Math"/>
                      </a:rPr>
                      <m:t>𝟏𝟎𝟎𝟎</m:t>
                    </m:r>
                  </m:oMath>
                </a14:m>
                <a:endParaRPr lang="cs-CZ" sz="29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r>
                  <a:rPr lang="cs-CZ" sz="2300" b="1" dirty="0"/>
                  <a:t>    Standard - ČR</a:t>
                </a:r>
              </a:p>
              <a:p>
                <a:pPr marL="0" indent="0">
                  <a:buNone/>
                </a:pPr>
                <a:endParaRPr lang="cs-CZ" sz="1600" b="1" dirty="0"/>
              </a:p>
            </p:txBody>
          </p:sp>
        </mc:Choice>
        <mc:Fallback xmlns="">
          <p:sp>
            <p:nvSpPr>
              <p:cNvPr id="4" name="Zástupný symbol pro text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2060848"/>
                <a:ext cx="8229600" cy="4065316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2239964" y="3570288"/>
          <a:ext cx="6511925" cy="349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Dokument" r:id="rId5" imgW="6348729" imgH="3399723" progId="Word.Document.12">
                  <p:embed/>
                </p:oleObj>
              </mc:Choice>
              <mc:Fallback>
                <p:oleObj name="Dokument" r:id="rId5" imgW="6348729" imgH="3399723" progId="Word.Document.12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4" y="3570288"/>
                        <a:ext cx="6511925" cy="3490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6023992" y="4628474"/>
            <a:ext cx="1224136" cy="288032"/>
          </a:xfrm>
          <a:prstGeom prst="rect">
            <a:avLst/>
          </a:prstGeom>
          <a:solidFill>
            <a:schemeClr val="accent4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cs-CZ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96952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2.a. Jaká by byla hrubá úmrtnost ve standardu při použití spec. měr úmrtnosti zjištěných v ČR?</a:t>
            </a:r>
            <a:endParaRPr lang="cs-CZ" sz="2400" b="1" dirty="0">
              <a:solidFill>
                <a:srgbClr val="92D05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idx="1"/>
          </p:nvPr>
        </p:nvSpPr>
        <p:spPr>
          <a:xfrm>
            <a:off x="1981200" y="1700808"/>
            <a:ext cx="8229600" cy="4425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/>
              <a:t>Hrubá úmrtnost ve standardu = 9,8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/>
              <a:t>STANDARDIZOVANÁ ÚMRTNOST PRO ČR = 9,8</a:t>
            </a:r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r>
              <a:rPr lang="cs-CZ" sz="1600" b="1" dirty="0"/>
              <a:t>     </a:t>
            </a:r>
          </a:p>
          <a:p>
            <a:pPr marL="0" indent="0">
              <a:buNone/>
            </a:pPr>
            <a:r>
              <a:rPr lang="cs-CZ" sz="1600" b="1" dirty="0"/>
              <a:t>    Standard - ČR</a:t>
            </a:r>
          </a:p>
          <a:p>
            <a:pPr marL="0" indent="0">
              <a:buNone/>
            </a:pPr>
            <a:endParaRPr lang="cs-CZ" sz="1600" b="1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2279577" y="3717032"/>
          <a:ext cx="6511925" cy="349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Dokument" r:id="rId4" imgW="6348729" imgH="3399723" progId="Word.Document.12">
                  <p:embed/>
                </p:oleObj>
              </mc:Choice>
              <mc:Fallback>
                <p:oleObj name="Dokument" r:id="rId4" imgW="6348729" imgH="3399723" progId="Word.Document.12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77" y="3717032"/>
                        <a:ext cx="6511925" cy="3490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10713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0" y="404664"/>
            <a:ext cx="8445624" cy="1224136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2.b. Jaká by byla hrubá úmrtnost ve standardu při použití spec. měr úmrtnosti zjištěných ve SR?</a:t>
            </a:r>
            <a:endParaRPr lang="cs-CZ" sz="2400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text 3"/>
              <p:cNvSpPr>
                <a:spLocks noGrp="1"/>
              </p:cNvSpPr>
              <p:nvPr>
                <p:ph idx="4294967295"/>
              </p:nvPr>
            </p:nvSpPr>
            <p:spPr>
              <a:xfrm>
                <a:off x="1847528" y="908720"/>
                <a:ext cx="8568952" cy="481488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cs-CZ" sz="1600" dirty="0"/>
                  <a:t>                                                                      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cs-CZ" sz="1600" b="1" dirty="0"/>
                  <a:t>     </a:t>
                </a:r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r>
                  <a:rPr lang="cs-CZ" sz="2600" b="1" dirty="0"/>
                  <a:t>      Hrubá úmrtnost ve st.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600" b="1" dirty="0"/>
                          <m:t>po</m:t>
                        </m:r>
                        <m:r>
                          <m:rPr>
                            <m:nor/>
                          </m:rPr>
                          <a:rPr lang="cs-CZ" sz="2600" b="1" dirty="0"/>
                          <m:t>č</m:t>
                        </m:r>
                        <m:r>
                          <m:rPr>
                            <m:nor/>
                          </m:rPr>
                          <a:rPr lang="cs-CZ" sz="2600" b="1" dirty="0"/>
                          <m:t>et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zem</m:t>
                        </m:r>
                        <m:r>
                          <m:rPr>
                            <m:nor/>
                          </m:rPr>
                          <a:rPr lang="cs-CZ" sz="2600" b="1" dirty="0"/>
                          <m:t>ř</m:t>
                        </m:r>
                        <m:r>
                          <m:rPr>
                            <m:nor/>
                          </m:rPr>
                          <a:rPr lang="cs-CZ" sz="2600" b="1" dirty="0"/>
                          <m:t>el</m:t>
                        </m:r>
                        <m:r>
                          <m:rPr>
                            <m:nor/>
                          </m:rPr>
                          <a:rPr lang="cs-CZ" sz="2600" b="1" dirty="0"/>
                          <m:t>ý</m:t>
                        </m:r>
                        <m:r>
                          <m:rPr>
                            <m:nor/>
                          </m:rPr>
                          <a:rPr lang="cs-CZ" sz="2600" b="1" dirty="0"/>
                          <m:t>ch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ve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600" b="1" dirty="0"/>
                          <m:t>.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celkem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6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600" b="1" dirty="0"/>
                          <m:t>ř.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stav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obyvatelstva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ve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600" b="1" dirty="0"/>
                          <m:t>.</m:t>
                        </m:r>
                      </m:den>
                    </m:f>
                    <m:r>
                      <a:rPr lang="cs-CZ" sz="2600" b="1" i="1">
                        <a:latin typeface="Cambria Math"/>
                      </a:rPr>
                      <m:t> </m:t>
                    </m:r>
                    <m:r>
                      <a:rPr lang="cs-CZ" sz="26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cs-CZ" sz="2600" b="1" i="1">
                        <a:latin typeface="Cambria Math"/>
                        <a:ea typeface="Cambria Math"/>
                      </a:rPr>
                      <m:t>𝟏𝟎𝟎𝟎</m:t>
                    </m:r>
                  </m:oMath>
                </a14:m>
                <a:endParaRPr lang="cs-CZ" sz="2600" b="1" dirty="0"/>
              </a:p>
              <a:p>
                <a:pPr marL="0" indent="0">
                  <a:buNone/>
                </a:pPr>
                <a:endParaRPr lang="cs-CZ" sz="1400" b="1" dirty="0"/>
              </a:p>
              <a:p>
                <a:pPr marL="0" indent="0">
                  <a:buNone/>
                </a:pPr>
                <a:r>
                  <a:rPr lang="cs-CZ" sz="1600" b="1" dirty="0"/>
                  <a:t>      </a:t>
                </a:r>
              </a:p>
            </p:txBody>
          </p:sp>
        </mc:Choice>
        <mc:Fallback xmlns="">
          <p:sp>
            <p:nvSpPr>
              <p:cNvPr id="4" name="Zástupný symbol pro text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847528" y="908720"/>
                <a:ext cx="8568952" cy="481488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1919537" y="3018043"/>
          <a:ext cx="6200775" cy="337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Dokument" r:id="rId5" imgW="6250712" imgH="3407642" progId="Word.Document.12">
                  <p:embed/>
                </p:oleObj>
              </mc:Choice>
              <mc:Fallback>
                <p:oleObj name="Dokument" r:id="rId5" imgW="6250712" imgH="3407642" progId="Word.Document.12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7" y="3018043"/>
                        <a:ext cx="6200775" cy="3379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4590630" y="4430542"/>
            <a:ext cx="929307" cy="288032"/>
          </a:xfrm>
          <a:prstGeom prst="rect">
            <a:avLst/>
          </a:prstGeom>
          <a:solidFill>
            <a:schemeClr val="accent4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b="1" dirty="0">
                <a:solidFill>
                  <a:prstClr val="black"/>
                </a:solidFill>
                <a:latin typeface="Arial"/>
              </a:rPr>
              <a:t>???</a:t>
            </a:r>
          </a:p>
        </p:txBody>
      </p:sp>
      <p:sp>
        <p:nvSpPr>
          <p:cNvPr id="6" name="Obdélník 5"/>
          <p:cNvSpPr/>
          <p:nvPr/>
        </p:nvSpPr>
        <p:spPr>
          <a:xfrm>
            <a:off x="5544498" y="4430542"/>
            <a:ext cx="1152128" cy="288032"/>
          </a:xfrm>
          <a:prstGeom prst="rect">
            <a:avLst/>
          </a:prstGeom>
          <a:solidFill>
            <a:schemeClr val="accent4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dirty="0">
                <a:solidFill>
                  <a:prstClr val="black"/>
                </a:solidFill>
                <a:latin typeface="Arial"/>
              </a:rPr>
              <a:t>Std. úm.</a:t>
            </a:r>
          </a:p>
        </p:txBody>
      </p:sp>
    </p:spTree>
    <p:extLst>
      <p:ext uri="{BB962C8B-B14F-4D97-AF65-F5344CB8AC3E}">
        <p14:creationId xmlns:p14="http://schemas.microsoft.com/office/powerpoint/2010/main" val="3545886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0" y="764704"/>
            <a:ext cx="8445624" cy="792088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2.b. Jaká by byla hrubá úmrtnost ve standardu při </a:t>
            </a:r>
            <a:br>
              <a:rPr lang="cs-CZ" sz="2400" b="1" dirty="0">
                <a:solidFill>
                  <a:srgbClr val="FF0000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použití spec. měr úmrtnosti zjištěných ve SR?</a:t>
            </a:r>
            <a:endParaRPr lang="cs-CZ" sz="2400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text 3"/>
              <p:cNvSpPr>
                <a:spLocks noGrp="1"/>
              </p:cNvSpPr>
              <p:nvPr>
                <p:ph idx="4294967295"/>
              </p:nvPr>
            </p:nvSpPr>
            <p:spPr>
              <a:xfrm>
                <a:off x="1524000" y="908050"/>
                <a:ext cx="8229600" cy="481488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cs-CZ" sz="1600" dirty="0"/>
                  <a:t>                                                                      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cs-CZ" sz="1600" b="1" dirty="0"/>
                  <a:t>           </a:t>
                </a:r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r>
                  <a:rPr lang="cs-CZ" sz="1600" b="1" dirty="0"/>
                  <a:t>                                 </a:t>
                </a:r>
                <a:r>
                  <a:rPr lang="cs-CZ" sz="2600" b="1" dirty="0"/>
                  <a:t>Hrubá úmrtnost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600" b="1">
                            <a:latin typeface="Arial" pitchFamily="34" charset="0"/>
                            <a:cs typeface="Arial" pitchFamily="34" charset="0"/>
                          </a:rPr>
                          <m:t>169 935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600" b="1" dirty="0">
                            <a:latin typeface="Arial" pitchFamily="34" charset="0"/>
                            <a:cs typeface="Arial" pitchFamily="34" charset="0"/>
                          </a:rPr>
                          <m:t>15 900 000</m:t>
                        </m:r>
                      </m:den>
                    </m:f>
                    <m:r>
                      <a:rPr lang="cs-CZ" sz="2600" b="1" i="1">
                        <a:latin typeface="Cambria Math"/>
                      </a:rPr>
                      <m:t> </m:t>
                    </m:r>
                    <m:r>
                      <a:rPr lang="cs-CZ" sz="26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cs-CZ" sz="2600" b="1" i="1">
                        <a:latin typeface="Cambria Math"/>
                        <a:ea typeface="Cambria Math"/>
                      </a:rPr>
                      <m:t>𝟏𝟎𝟎𝟎</m:t>
                    </m:r>
                  </m:oMath>
                </a14:m>
                <a:endParaRPr lang="cs-CZ" sz="2600" b="1" dirty="0"/>
              </a:p>
              <a:p>
                <a:pPr marL="0" indent="0">
                  <a:buNone/>
                </a:pPr>
                <a:endParaRPr lang="cs-CZ" sz="2600" b="1" dirty="0"/>
              </a:p>
              <a:p>
                <a:pPr marL="0" indent="0">
                  <a:buNone/>
                </a:pPr>
                <a:endParaRPr lang="cs-CZ" sz="2600" b="1" dirty="0"/>
              </a:p>
            </p:txBody>
          </p:sp>
        </mc:Choice>
        <mc:Fallback xmlns="">
          <p:sp>
            <p:nvSpPr>
              <p:cNvPr id="4" name="Zástupný symbol pro text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524000" y="908050"/>
                <a:ext cx="8229600" cy="481488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1919537" y="2924944"/>
          <a:ext cx="6200775" cy="337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Dokument" r:id="rId5" imgW="6250712" imgH="3407642" progId="Word.Document.12">
                  <p:embed/>
                </p:oleObj>
              </mc:Choice>
              <mc:Fallback>
                <p:oleObj name="Dokument" r:id="rId5" imgW="6250712" imgH="3407642" progId="Word.Document.12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7" y="2924944"/>
                        <a:ext cx="6200775" cy="3379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412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7332" y="10810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3608B8"/>
                </a:solidFill>
              </a:rPr>
              <a:t>Vlastnosti relativních ukazatelů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8944" y="1317945"/>
            <a:ext cx="11143679" cy="5400600"/>
          </a:xfrm>
        </p:spPr>
        <p:txBody>
          <a:bodyPr>
            <a:normAutofit/>
          </a:bodyPr>
          <a:lstStyle/>
          <a:p>
            <a:r>
              <a:rPr lang="cs-CZ" sz="2800" dirty="0"/>
              <a:t>Relativní ukazatele (celkové, hrubé) vyjadřují</a:t>
            </a:r>
          </a:p>
          <a:p>
            <a:pPr lvl="1"/>
            <a:r>
              <a:rPr lang="cs-CZ" sz="2600" dirty="0"/>
              <a:t>jak</a:t>
            </a:r>
            <a:r>
              <a:rPr lang="cs-CZ" sz="2600" b="1" dirty="0">
                <a:solidFill>
                  <a:srgbClr val="FF0000"/>
                </a:solidFill>
              </a:rPr>
              <a:t> četnost</a:t>
            </a:r>
            <a:r>
              <a:rPr lang="cs-CZ" sz="2600" dirty="0"/>
              <a:t> výskytu sledovaného jevu, </a:t>
            </a:r>
          </a:p>
          <a:p>
            <a:pPr lvl="1"/>
            <a:r>
              <a:rPr lang="cs-CZ" sz="2600" dirty="0"/>
              <a:t>tak</a:t>
            </a:r>
            <a:r>
              <a:rPr lang="cs-CZ" sz="2600" b="1" dirty="0">
                <a:solidFill>
                  <a:srgbClr val="FF0000"/>
                </a:solidFill>
              </a:rPr>
              <a:t> složení </a:t>
            </a:r>
            <a:r>
              <a:rPr lang="cs-CZ" sz="2600" dirty="0"/>
              <a:t>populace.</a:t>
            </a:r>
          </a:p>
          <a:p>
            <a:endParaRPr lang="cs-CZ" sz="2800" dirty="0"/>
          </a:p>
          <a:p>
            <a:r>
              <a:rPr lang="cs-CZ" sz="2600" b="1" dirty="0"/>
              <a:t>Populační podskupiny se liší četností i hodnotou specifického ukazatele </a:t>
            </a:r>
            <a:r>
              <a:rPr lang="cs-CZ" sz="2600" dirty="0"/>
              <a:t>(např. specifická úmrtnost pro jednotlivé věkové kategorie).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2279576" y="2780928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68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0" y="764704"/>
            <a:ext cx="8445624" cy="792088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2.b. Jaká by byla hrubá úmrtnost ve standardu při </a:t>
            </a:r>
            <a:br>
              <a:rPr lang="cs-CZ" sz="2400" b="1" dirty="0">
                <a:solidFill>
                  <a:srgbClr val="FF0000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použití spec. měr úmrtnosti zjištěných ve SR?</a:t>
            </a:r>
            <a:endParaRPr lang="cs-CZ" sz="2400" b="1" dirty="0">
              <a:solidFill>
                <a:srgbClr val="92D05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idx="4294967295"/>
          </p:nvPr>
        </p:nvSpPr>
        <p:spPr>
          <a:xfrm>
            <a:off x="1524000" y="908050"/>
            <a:ext cx="8229600" cy="4814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1600" b="1" dirty="0"/>
              <a:t>           </a:t>
            </a:r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/>
              <a:t>        Hrubá úmrtnost ve standardu = 10,7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/>
              <a:t>        STANDARDIZOVANÁ ÚMRTNOST PRO SR = 10,7</a:t>
            </a:r>
          </a:p>
          <a:p>
            <a:pPr marL="0" indent="0">
              <a:buNone/>
            </a:pPr>
            <a:endParaRPr lang="cs-CZ" sz="11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2600" b="1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1919537" y="2924944"/>
          <a:ext cx="6200775" cy="337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Dokument" r:id="rId4" imgW="6250712" imgH="3407642" progId="Word.Document.12">
                  <p:embed/>
                </p:oleObj>
              </mc:Choice>
              <mc:Fallback>
                <p:oleObj name="Dokument" r:id="rId4" imgW="6250712" imgH="3407642" progId="Word.Document.12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7" y="2924944"/>
                        <a:ext cx="6200775" cy="3379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8186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1052736"/>
            <a:ext cx="8229600" cy="580926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1200" b="1" dirty="0">
                <a:solidFill>
                  <a:srgbClr val="FFFF00"/>
                </a:solidFill>
              </a:rPr>
              <a:t>.</a:t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3. Srovnání</a:t>
            </a:r>
            <a:br>
              <a:rPr lang="cs-CZ" sz="2700" b="1" dirty="0">
                <a:solidFill>
                  <a:srgbClr val="3608B8"/>
                </a:solidFill>
              </a:rPr>
            </a:br>
            <a:br>
              <a:rPr lang="cs-CZ" sz="2700" b="1" dirty="0">
                <a:solidFill>
                  <a:srgbClr val="3608B8"/>
                </a:solidFill>
              </a:rPr>
            </a:b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idx="1"/>
          </p:nvPr>
        </p:nvSpPr>
        <p:spPr>
          <a:xfrm>
            <a:off x="1981200" y="1600202"/>
            <a:ext cx="8229600" cy="48531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600" dirty="0"/>
              <a:t>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1600" b="1" dirty="0"/>
              <a:t>  Standard - ČR           </a:t>
            </a:r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endParaRPr lang="cs-CZ" sz="1600" b="1" dirty="0"/>
          </a:p>
          <a:p>
            <a:endParaRPr lang="cs-CZ" sz="1600" b="1" dirty="0"/>
          </a:p>
          <a:p>
            <a:endParaRPr lang="cs-CZ" sz="1600" b="1" dirty="0"/>
          </a:p>
          <a:p>
            <a:endParaRPr lang="cs-CZ" sz="1600" b="1" dirty="0"/>
          </a:p>
          <a:p>
            <a:endParaRPr lang="cs-CZ" sz="2000" b="1" dirty="0"/>
          </a:p>
          <a:p>
            <a:r>
              <a:rPr lang="cs-CZ" sz="2000" b="1" dirty="0"/>
              <a:t>9,8 &lt; 10,7, tj. standardizovaná úmrtnost je v ČR menší než na Slovensku.</a:t>
            </a:r>
          </a:p>
          <a:p>
            <a:r>
              <a:rPr lang="cs-CZ" sz="2000" b="1" dirty="0"/>
              <a:t>Kdyby obě země měly stejnou věkovou strukturu, byla by úmrtnost v ČR nižší než na Slovensku.</a:t>
            </a:r>
          </a:p>
          <a:p>
            <a:pPr marL="0" indent="0">
              <a:buNone/>
            </a:pPr>
            <a:endParaRPr lang="cs-CZ" sz="1600" b="1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2063552" y="2132857"/>
          <a:ext cx="6337300" cy="337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Dokument" r:id="rId4" imgW="6387287" imgH="3407642" progId="Word.Document.12">
                  <p:embed/>
                </p:oleObj>
              </mc:Choice>
              <mc:Fallback>
                <p:oleObj name="Dokument" r:id="rId4" imgW="6387287" imgH="3407642" progId="Word.Document.12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552" y="2132857"/>
                        <a:ext cx="6337300" cy="337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70791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4">
            <a:extLst>
              <a:ext uri="{FF2B5EF4-FFF2-40B4-BE49-F238E27FC236}">
                <a16:creationId xmlns:a16="http://schemas.microsoft.com/office/drawing/2014/main" id="{C3091011-D568-4195-9286-4D9D4B10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0101" y="6381024"/>
            <a:ext cx="15065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</a:t>
            </a:r>
            <a:r>
              <a:rPr lang="cs-CZ" altLang="cs-CZ" sz="1800" i="1" dirty="0">
                <a:solidFill>
                  <a:srgbClr val="000000"/>
                </a:solidFill>
              </a:rPr>
              <a:t>Ú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ZIS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4CB04DE-5D50-46AB-B03D-3BB60C5A2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0" y="551947"/>
            <a:ext cx="5915980" cy="560501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F13D0FD-4E86-496A-96A9-9C50CAB56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662" y="551947"/>
            <a:ext cx="5768338" cy="56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813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02776736-9DAF-4DF5-A793-BBD897FA7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118" y="-1"/>
            <a:ext cx="6236882" cy="578296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D42D115-0303-4BF5-918D-433E9FABE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99712" cy="5782962"/>
          </a:xfrm>
          <a:prstGeom prst="rect">
            <a:avLst/>
          </a:prstGeom>
        </p:spPr>
      </p:pic>
      <p:sp>
        <p:nvSpPr>
          <p:cNvPr id="7" name="Rectangle 155">
            <a:extLst>
              <a:ext uri="{FF2B5EF4-FFF2-40B4-BE49-F238E27FC236}">
                <a16:creationId xmlns:a16="http://schemas.microsoft.com/office/drawing/2014/main" id="{441625C6-682C-40D8-9A15-146A48CA1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912" y="6198802"/>
            <a:ext cx="97499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prstClr val="black"/>
                </a:solidFill>
                <a:latin typeface="Arial"/>
              </a:rPr>
              <a:t>ASR(W): věkově standardizovaná incidence na světový standard</a:t>
            </a:r>
            <a:endParaRPr lang="en-GB" sz="2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144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D9EB5EF-B5CC-48DE-B774-88FB4539C872}"/>
              </a:ext>
            </a:extLst>
          </p:cNvPr>
          <p:cNvGraphicFramePr>
            <a:graphicFrameLocks noGrp="1"/>
          </p:cNvGraphicFramePr>
          <p:nvPr/>
        </p:nvGraphicFramePr>
        <p:xfrm>
          <a:off x="1271464" y="404664"/>
          <a:ext cx="4093887" cy="5991564"/>
        </p:xfrm>
        <a:graphic>
          <a:graphicData uri="http://schemas.openxmlformats.org/drawingml/2006/table">
            <a:tbl>
              <a:tblPr firstRow="1" firstCol="1" bandRow="1"/>
              <a:tblGrid>
                <a:gridCol w="1350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Věk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 5letých věkových</a:t>
                      </a:r>
                      <a:r>
                        <a:rPr lang="cs-CZ" sz="14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skupin)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osob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populaci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Specifická úmrtnost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1000 obyv.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– 14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15 - 19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– 24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– 29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– 34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409 000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– 39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– 44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394 000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– 49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– 54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– 59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– 64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– 69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– 74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</a:t>
                      </a:r>
                      <a:r>
                        <a:rPr lang="cs-CZ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– 79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80 - 84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128,6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– 89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cs-CZ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324,3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90 - 94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755,5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0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95+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5 153 000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55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26740" y="197769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3608B8"/>
                </a:solidFill>
              </a:rPr>
              <a:t>Srovnávání ukazatelů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83432" y="1108310"/>
            <a:ext cx="8229600" cy="5073428"/>
          </a:xfrm>
        </p:spPr>
        <p:txBody>
          <a:bodyPr/>
          <a:lstStyle/>
          <a:p>
            <a:r>
              <a:rPr lang="cs-CZ" b="1" dirty="0"/>
              <a:t>Specifické ukazatele v podskupinách</a:t>
            </a:r>
            <a:endParaRPr lang="cs-CZ" b="1" dirty="0">
              <a:solidFill>
                <a:srgbClr val="C00000"/>
              </a:solidFill>
            </a:endParaRPr>
          </a:p>
          <a:p>
            <a:endParaRPr lang="cs-CZ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690334"/>
              </p:ext>
            </p:extLst>
          </p:nvPr>
        </p:nvGraphicFramePr>
        <p:xfrm>
          <a:off x="1127448" y="206805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</a:t>
                      </a:r>
                      <a:r>
                        <a:rPr lang="cs-CZ" b="0" dirty="0" err="1">
                          <a:solidFill>
                            <a:schemeClr val="tx1"/>
                          </a:solidFill>
                        </a:rPr>
                        <a:t>abs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. počet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v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150 </a:t>
                      </a:r>
                      <a:r>
                        <a:rPr lang="cs-CZ" b="0" dirty="0">
                          <a:solidFill>
                            <a:srgbClr val="C00000"/>
                          </a:solidFill>
                        </a:rPr>
                        <a:t>pozdních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u 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20 %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0000CC"/>
                          </a:solidFill>
                        </a:rPr>
                        <a:t>350</a:t>
                      </a:r>
                      <a:r>
                        <a:rPr lang="cs-CZ" b="0" dirty="0">
                          <a:solidFill>
                            <a:srgbClr val="0000CC"/>
                          </a:solidFill>
                        </a:rPr>
                        <a:t> časných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u 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315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3608B8"/>
                          </a:solidFill>
                        </a:rPr>
                        <a:t>90 %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200 </a:t>
                      </a:r>
                      <a:r>
                        <a:rPr lang="cs-CZ" b="0" dirty="0">
                          <a:solidFill>
                            <a:srgbClr val="C00000"/>
                          </a:solidFill>
                        </a:rPr>
                        <a:t>pozdních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u 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20 %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0000CC"/>
                          </a:solidFill>
                        </a:rPr>
                        <a:t>100</a:t>
                      </a:r>
                      <a:r>
                        <a:rPr lang="cs-CZ" b="0" dirty="0">
                          <a:solidFill>
                            <a:srgbClr val="0000CC"/>
                          </a:solidFill>
                        </a:rPr>
                        <a:t> časných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u 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3608B8"/>
                          </a:solidFill>
                        </a:rPr>
                        <a:t>90 %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8952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7332" y="10810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3608B8"/>
                </a:solidFill>
              </a:rPr>
              <a:t>Vlastnosti relativních ukazatelů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8944" y="1317945"/>
            <a:ext cx="11215688" cy="5400600"/>
          </a:xfrm>
        </p:spPr>
        <p:txBody>
          <a:bodyPr>
            <a:normAutofit/>
          </a:bodyPr>
          <a:lstStyle/>
          <a:p>
            <a:r>
              <a:rPr lang="cs-CZ" sz="2800" dirty="0"/>
              <a:t>Relativní ukazatele (celkové, hrubé) vyjadřují</a:t>
            </a:r>
          </a:p>
          <a:p>
            <a:pPr lvl="1"/>
            <a:r>
              <a:rPr lang="cs-CZ" sz="2600" dirty="0"/>
              <a:t>jak</a:t>
            </a:r>
            <a:r>
              <a:rPr lang="cs-CZ" sz="2600" b="1" dirty="0">
                <a:solidFill>
                  <a:srgbClr val="FF0000"/>
                </a:solidFill>
              </a:rPr>
              <a:t> četnost</a:t>
            </a:r>
            <a:r>
              <a:rPr lang="cs-CZ" sz="2600" dirty="0"/>
              <a:t> výskytu jevu, </a:t>
            </a:r>
          </a:p>
          <a:p>
            <a:pPr lvl="1"/>
            <a:r>
              <a:rPr lang="cs-CZ" sz="2600" dirty="0"/>
              <a:t>tak</a:t>
            </a:r>
            <a:r>
              <a:rPr lang="cs-CZ" sz="2600" b="1" dirty="0">
                <a:solidFill>
                  <a:srgbClr val="FF0000"/>
                </a:solidFill>
              </a:rPr>
              <a:t> složení </a:t>
            </a:r>
            <a:r>
              <a:rPr lang="cs-CZ" sz="2600" dirty="0"/>
              <a:t>populace.</a:t>
            </a:r>
          </a:p>
          <a:p>
            <a:endParaRPr lang="cs-CZ" sz="2800" dirty="0"/>
          </a:p>
          <a:p>
            <a:r>
              <a:rPr lang="cs-CZ" sz="2600" b="1" dirty="0"/>
              <a:t>Populační podskupiny se liší četností i hodnotou specifického ukazatele </a:t>
            </a:r>
            <a:r>
              <a:rPr lang="cs-CZ" sz="2600" dirty="0"/>
              <a:t>(např. specifická úmrtnost pro jednotlivé věkové kategorie).</a:t>
            </a:r>
          </a:p>
          <a:p>
            <a:r>
              <a:rPr lang="cs-CZ" sz="2600" b="1" dirty="0"/>
              <a:t>Hodnota celkového ukazatele za populaci = </a:t>
            </a:r>
            <a:r>
              <a:rPr lang="cs-CZ" sz="2600" b="1" dirty="0">
                <a:solidFill>
                  <a:srgbClr val="FF0000"/>
                </a:solidFill>
              </a:rPr>
              <a:t>vážený průměr specifických ukazatelů </a:t>
            </a:r>
            <a:r>
              <a:rPr lang="cs-CZ" sz="2600" dirty="0"/>
              <a:t>(</a:t>
            </a:r>
            <a:r>
              <a:rPr lang="cs-CZ" sz="2600" dirty="0" err="1"/>
              <a:t>hmú</a:t>
            </a:r>
            <a:r>
              <a:rPr lang="cs-CZ" sz="2600" dirty="0"/>
              <a:t> = vážený průměr specifických úmrtností).</a:t>
            </a:r>
          </a:p>
          <a:p>
            <a:pPr lvl="1"/>
            <a:r>
              <a:rPr lang="cs-CZ" sz="2600" dirty="0"/>
              <a:t>specifické míry jednotlivých podskupin jsou v jeho hodnotě zastoupeny </a:t>
            </a:r>
            <a:r>
              <a:rPr lang="cs-CZ" sz="2600" b="1" dirty="0">
                <a:solidFill>
                  <a:srgbClr val="FF0000"/>
                </a:solidFill>
              </a:rPr>
              <a:t>proporcionálně</a:t>
            </a:r>
            <a:r>
              <a:rPr lang="cs-CZ" sz="2600" dirty="0"/>
              <a:t> (demokraticky).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2207568" y="2780928"/>
            <a:ext cx="484632" cy="504056"/>
          </a:xfrm>
          <a:prstGeom prst="downArrow">
            <a:avLst>
              <a:gd name="adj1" fmla="val 4666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13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26740" y="197769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3608B8"/>
                </a:solidFill>
              </a:rPr>
              <a:t>Srovnávání ukazatelů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83432" y="1108310"/>
            <a:ext cx="8229600" cy="5073428"/>
          </a:xfrm>
        </p:spPr>
        <p:txBody>
          <a:bodyPr/>
          <a:lstStyle/>
          <a:p>
            <a:r>
              <a:rPr lang="cs-CZ" b="1" dirty="0"/>
              <a:t>Specifické ukazatele v podskupinách</a:t>
            </a:r>
            <a:endParaRPr lang="cs-CZ" b="1" dirty="0">
              <a:solidFill>
                <a:srgbClr val="C00000"/>
              </a:solidFill>
            </a:endParaRPr>
          </a:p>
          <a:p>
            <a:endParaRPr lang="cs-CZ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6" name="Pravá jednoduchá závorka 15"/>
          <p:cNvSpPr/>
          <p:nvPr/>
        </p:nvSpPr>
        <p:spPr>
          <a:xfrm>
            <a:off x="8288250" y="2564904"/>
            <a:ext cx="360040" cy="1440160"/>
          </a:xfrm>
          <a:prstGeom prst="rightBracket">
            <a:avLst/>
          </a:prstGeom>
          <a:ln w="635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Pravá jednoduchá závorka 19"/>
          <p:cNvSpPr/>
          <p:nvPr/>
        </p:nvSpPr>
        <p:spPr>
          <a:xfrm>
            <a:off x="8231558" y="2852936"/>
            <a:ext cx="600746" cy="1512168"/>
          </a:xfrm>
          <a:prstGeom prst="rightBracket">
            <a:avLst/>
          </a:prstGeom>
          <a:ln w="63500">
            <a:solidFill>
              <a:srgbClr val="3608B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61BC1AF8-2E62-4D09-89A9-6799BA08C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162043"/>
              </p:ext>
            </p:extLst>
          </p:nvPr>
        </p:nvGraphicFramePr>
        <p:xfrm>
          <a:off x="983432" y="1945640"/>
          <a:ext cx="724812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6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6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6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</a:t>
                      </a:r>
                      <a:r>
                        <a:rPr lang="cs-CZ" b="0" dirty="0" err="1">
                          <a:solidFill>
                            <a:schemeClr val="tx1"/>
                          </a:solidFill>
                        </a:rPr>
                        <a:t>abs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. počet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v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             150 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pozdních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u 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20 %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             350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 časných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u 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315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3608B8"/>
                          </a:solidFill>
                        </a:rPr>
                        <a:t>90 %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Celkem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 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69 %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225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200 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pozdních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u 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20 %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             100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 časných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zlepšení u 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3608B8"/>
                          </a:solidFill>
                        </a:rPr>
                        <a:t>90 %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Celkem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 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43 %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433003"/>
                  </a:ext>
                </a:extLst>
              </a:tr>
            </a:tbl>
          </a:graphicData>
        </a:graphic>
      </p:graphicFrame>
      <p:sp>
        <p:nvSpPr>
          <p:cNvPr id="8" name="Pravá jednoduchá závorka 7">
            <a:extLst>
              <a:ext uri="{FF2B5EF4-FFF2-40B4-BE49-F238E27FC236}">
                <a16:creationId xmlns:a16="http://schemas.microsoft.com/office/drawing/2014/main" id="{787FCE84-EDD9-46A5-94F8-02AD7E516770}"/>
              </a:ext>
            </a:extLst>
          </p:cNvPr>
          <p:cNvSpPr/>
          <p:nvPr/>
        </p:nvSpPr>
        <p:spPr>
          <a:xfrm>
            <a:off x="8257266" y="3248980"/>
            <a:ext cx="955765" cy="1512168"/>
          </a:xfrm>
          <a:prstGeom prst="rightBracket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Znak násobení 1">
            <a:extLst>
              <a:ext uri="{FF2B5EF4-FFF2-40B4-BE49-F238E27FC236}">
                <a16:creationId xmlns:a16="http://schemas.microsoft.com/office/drawing/2014/main" id="{355F7739-11B1-4BEF-B5F8-F18D114D451D}"/>
              </a:ext>
            </a:extLst>
          </p:cNvPr>
          <p:cNvSpPr/>
          <p:nvPr/>
        </p:nvSpPr>
        <p:spPr>
          <a:xfrm>
            <a:off x="8811840" y="3645024"/>
            <a:ext cx="828092" cy="792088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2920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10878</TotalTime>
  <Words>2988</Words>
  <Application>Microsoft Office PowerPoint</Application>
  <PresentationFormat>Širokoúhlá obrazovka</PresentationFormat>
  <Paragraphs>1021</Paragraphs>
  <Slides>53</Slides>
  <Notes>19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0" baseType="lpstr">
      <vt:lpstr>Arial</vt:lpstr>
      <vt:lpstr>Calibri</vt:lpstr>
      <vt:lpstr>Cambria Math</vt:lpstr>
      <vt:lpstr>Times New Roman</vt:lpstr>
      <vt:lpstr>Wingdings</vt:lpstr>
      <vt:lpstr>Motiv systému Office</vt:lpstr>
      <vt:lpstr>Dokument</vt:lpstr>
      <vt:lpstr>STANDARDIZACE RELATIVNÍCH UKAZATELŮ</vt:lpstr>
      <vt:lpstr>Srovnávání ukazatelů</vt:lpstr>
      <vt:lpstr>Srovnávání ukazatelů</vt:lpstr>
      <vt:lpstr>Srovnávání ukazatelů</vt:lpstr>
      <vt:lpstr>Vlastnosti relativních ukazatelů</vt:lpstr>
      <vt:lpstr>Prezentace aplikace PowerPoint</vt:lpstr>
      <vt:lpstr>Srovnávání ukazatelů</vt:lpstr>
      <vt:lpstr>Vlastnosti relativních ukazatelů</vt:lpstr>
      <vt:lpstr>Srovnávání ukazatelů</vt:lpstr>
      <vt:lpstr>Srovnávání ukazatelů</vt:lpstr>
      <vt:lpstr>Srovnávání ukazatelů</vt:lpstr>
      <vt:lpstr>Srovnávání ukazatelů</vt:lpstr>
      <vt:lpstr>Srovnávání ukazatelů</vt:lpstr>
      <vt:lpstr>Vlastnosti relativních ukazatelů</vt:lpstr>
      <vt:lpstr>Rozdělení populace do podskupin podle věku nebo nejvyššího dosaženého vzdělání nebo rod. stavu</vt:lpstr>
      <vt:lpstr>Vlastnosti relativních ukazatelů</vt:lpstr>
      <vt:lpstr>Věková struktura a počet zemřelých</vt:lpstr>
      <vt:lpstr>Vlastnosti relativních ukazatelů</vt:lpstr>
      <vt:lpstr>Věková struktura a specifická úmrtnost</vt:lpstr>
      <vt:lpstr>Věková struktura a specifická úmrtnost</vt:lpstr>
      <vt:lpstr>Vlastnosti relativních ukazatelů</vt:lpstr>
      <vt:lpstr>Věková struktura a specifická úmrtnost</vt:lpstr>
      <vt:lpstr>Srovnávání relativních ukazatelů</vt:lpstr>
      <vt:lpstr>Ukazatele vhodné pro srovnávání</vt:lpstr>
      <vt:lpstr>Prezentace aplikace PowerPoint</vt:lpstr>
      <vt:lpstr>Ukazatele vhodné pro srovnávání</vt:lpstr>
      <vt:lpstr>Standardizace</vt:lpstr>
      <vt:lpstr>Standardizace ukazatelů</vt:lpstr>
      <vt:lpstr>Srovnání úmrtnosti</vt:lpstr>
      <vt:lpstr>Volba standardu </vt:lpstr>
      <vt:lpstr>Prezentace aplikace PowerPoint</vt:lpstr>
      <vt:lpstr>Volba standardu </vt:lpstr>
      <vt:lpstr>Standardizované ukazatele</vt:lpstr>
      <vt:lpstr>Prezentace aplikace PowerPoint</vt:lpstr>
      <vt:lpstr>Prezentace aplikace PowerPoint</vt:lpstr>
      <vt:lpstr>Metody standardizace</vt:lpstr>
      <vt:lpstr>Přímá standardizace</vt:lpstr>
      <vt:lpstr>Přímá standardizace</vt:lpstr>
      <vt:lpstr>Příklad: Přímá standardizace úmrtnosti podle věku </vt:lpstr>
      <vt:lpstr>Přímá standardizace</vt:lpstr>
      <vt:lpstr>Příklad: Přímá standardizace úmrtnosti podle věku </vt:lpstr>
      <vt:lpstr>Příklad: Přímá standardizace úmrtnosti podle věku 1. Potřebné údaje:</vt:lpstr>
      <vt:lpstr>Příklad: Přímá standardizace úmrtnosti podle věku 2.a. Jaká by byla hrubá úmrtnost ve standardu při použití spec. měr úmrtnosti zjištěných v ČR?</vt:lpstr>
      <vt:lpstr>Příklad: Přímá standardizace úmrtnosti podle věku 2.a. Jaká by byla hrubá úmrtnost ve standardu při použití spec. měr úmrtnosti zjištěných v ČR?</vt:lpstr>
      <vt:lpstr>Příklad: Přímá standardizace úmrtnosti podle věku 2.a. Jaká by byla hrubá úmrtnost ve standardu při použití spec. měr úmrtnosti zjištěných v ČR?</vt:lpstr>
      <vt:lpstr>Příklad: Přímá standardizace úmrtnosti podle věku 2.a. Jaká by byla hrubá úmrtnost ve standardu při použití spec. měr úmrtnosti zjištěných v ČR?</vt:lpstr>
      <vt:lpstr>Příklad: Přímá standardizace úmrtnosti podle věku 2.a. Jaká by byla hrubá úmrtnost ve standardu při použití spec. měr úmrtnosti zjištěných v ČR?</vt:lpstr>
      <vt:lpstr>Příklad: Přímá standardizace úmrtnosti podle věku  2.b. Jaká by byla hrubá úmrtnost ve standardu při použití spec. měr úmrtnosti zjištěných ve SR?</vt:lpstr>
      <vt:lpstr>Příklad: Přímá standardizace úmrtnosti podle věku  2.b. Jaká by byla hrubá úmrtnost ve standardu při  použití spec. měr úmrtnosti zjištěných ve SR?</vt:lpstr>
      <vt:lpstr>Příklad: Přímá standardizace úmrtnosti podle věku  2.b. Jaká by byla hrubá úmrtnost ve standardu při  použití spec. měr úmrtnosti zjištěných ve SR?</vt:lpstr>
      <vt:lpstr>Příklad: Přímá standardizace úmrtnosti podle věku . 3. Srovnání 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LÉKAŘSTVÍ</dc:title>
  <dc:creator>Pavlína Kaňová</dc:creator>
  <cp:lastModifiedBy>Pavlína Kaňová</cp:lastModifiedBy>
  <cp:revision>467</cp:revision>
  <cp:lastPrinted>2016-09-23T14:09:44Z</cp:lastPrinted>
  <dcterms:created xsi:type="dcterms:W3CDTF">2006-09-15T11:01:48Z</dcterms:created>
  <dcterms:modified xsi:type="dcterms:W3CDTF">2024-03-18T12:47:00Z</dcterms:modified>
</cp:coreProperties>
</file>