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1"/>
  </p:notesMasterIdLst>
  <p:sldIdLst>
    <p:sldId id="972" r:id="rId3"/>
    <p:sldId id="274" r:id="rId4"/>
    <p:sldId id="980" r:id="rId5"/>
    <p:sldId id="981" r:id="rId6"/>
    <p:sldId id="301" r:id="rId7"/>
    <p:sldId id="287" r:id="rId8"/>
    <p:sldId id="303" r:id="rId9"/>
    <p:sldId id="264" r:id="rId10"/>
    <p:sldId id="273" r:id="rId11"/>
    <p:sldId id="265" r:id="rId12"/>
    <p:sldId id="289" r:id="rId13"/>
    <p:sldId id="295" r:id="rId14"/>
    <p:sldId id="982" r:id="rId15"/>
    <p:sldId id="991" r:id="rId16"/>
    <p:sldId id="967" r:id="rId17"/>
    <p:sldId id="296" r:id="rId18"/>
    <p:sldId id="968" r:id="rId19"/>
    <p:sldId id="305" r:id="rId20"/>
    <p:sldId id="284" r:id="rId21"/>
    <p:sldId id="268" r:id="rId22"/>
    <p:sldId id="969" r:id="rId23"/>
    <p:sldId id="285" r:id="rId24"/>
    <p:sldId id="269" r:id="rId25"/>
    <p:sldId id="970" r:id="rId26"/>
    <p:sldId id="288" r:id="rId27"/>
    <p:sldId id="987" r:id="rId28"/>
    <p:sldId id="281" r:id="rId29"/>
    <p:sldId id="290" r:id="rId30"/>
    <p:sldId id="270" r:id="rId31"/>
    <p:sldId id="989" r:id="rId32"/>
    <p:sldId id="297" r:id="rId33"/>
    <p:sldId id="971" r:id="rId34"/>
    <p:sldId id="291" r:id="rId35"/>
    <p:sldId id="292" r:id="rId36"/>
    <p:sldId id="272" r:id="rId37"/>
    <p:sldId id="304" r:id="rId38"/>
    <p:sldId id="293" r:id="rId39"/>
    <p:sldId id="294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9B2A0-8E9B-443A-B9FD-C1BE5AFAEF2C}" type="datetimeFigureOut">
              <a:rPr lang="cs-CZ" smtClean="0"/>
              <a:t>05.04.2024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F9B8B-1240-4860-8E31-C3DDCA0B3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2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5C8047-A459-473C-807A-5D24BB17EE5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5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D4629E-4592-408C-B861-3AC4117FB0F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46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8CE65D-4FEB-40C9-AB02-85EDF96E584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168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D4629E-4592-408C-B861-3AC4117FB0F5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532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A53680-5274-493B-B6E8-8C39DFB06B8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02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8CE65D-4FEB-40C9-AB02-85EDF96E584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42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 dirty="0">
                <a:cs typeface="+mn-cs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 dirty="0"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 dirty="0">
                <a:cs typeface="+mn-cs"/>
              </a:endParaRPr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cs-CZ" noProof="0" dirty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947F5-6419-4FBF-A5D4-9F53A57DAB8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0112-0739-4150-B1DB-0C3214F8F8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65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27467-4E91-43BD-B5F8-4560BB7964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162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867ED-43C1-40B4-9E35-2557B5F22A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15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79C01-4021-4743-9DCD-800AE5FDA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2D44C5-4BBB-4536-9EDC-7A5F873AE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2B3733-3C47-4BC8-9E98-676655BD2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569CB7-D362-468B-A860-D2606926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D47BC-4E18-43DA-9AB4-31E8FC34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DE7FD-449E-4A3C-BFEF-695DA675B8F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59638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9FBB6-8E23-4613-A3E1-6078B3C9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B8B91E-D433-40A6-9D46-A76603FB7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5CE4F-08E4-4EB9-85E8-81BACD83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0F1BA-C2C0-4CF7-8713-B23A1EDF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577937-C5FF-4D74-BBF5-01D1CC52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EC630-9226-4BB7-96FA-8DB18D2854F1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80602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BA8B0-5387-43D8-A10C-3BCC284BE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DEE872-F95E-4C80-9015-F2D2E24EF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F418D6-BA61-45B0-8233-19D3EB27C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FFEE44-D345-44C3-A7AB-5EE7B579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BF9B73-9FA4-4407-A61B-9C833F6F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B8B20-9C80-46ED-81A0-11E7CCB41C0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3916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A4DB6-F31D-4E65-8DDD-C660095E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AFDBB8-69F1-4FB4-9E4A-178A9D187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543126-9AD9-4BD8-9A2C-8A13C2FD3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AA4FE1-6273-435B-9F82-E79E86DAE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B8E604-7473-45E0-9F9E-61EA7B71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C04AC3-ACF7-404B-A2C0-AB640D4D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236D0-1D14-4360-9C60-8C5178D46E3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05680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F3C50-2CC8-4557-AB79-F24B4463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41DBF6-4ABB-4A76-96E8-FCB2E9B95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C6A09A6-4BF2-442E-B321-6BCB245C2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2E40640-A795-4C1D-8320-4B67DD6A5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9FC399-F768-4BE4-A8F1-A989D69762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8A1E930-8B2B-4C6D-A1FD-626C98A7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A86949-2654-46C1-82E5-E99EF7D7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6352B4-EBEA-4741-83B8-F0A61CD24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5C356-7C3D-49D7-8CDF-4BD463B0D7E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89302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F32AFC-F7DF-4476-98EB-A2AAB2A6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3F88E98-4853-44CB-901C-A8ED4EC0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8F2158-7138-4476-B0D2-E9ACC609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4B273E-0977-437D-A91A-18E62A06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F467E-C3DB-4AB1-BCBA-9948F7BCB2B1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54752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CEB87C-A7BE-4758-9850-9AAF458F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956FC6-4331-47B7-AF9F-02068D4A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D4EE82-8813-45B8-BAA0-9EAF6553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1A532-0741-441E-B722-0E1DB42E474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2895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2D050"/>
              </a:buClr>
              <a:buSzPct val="150000"/>
              <a:buFont typeface="Arial" pitchFamily="34" charset="0"/>
              <a:buChar char="•"/>
              <a:defRPr/>
            </a:lvl1pPr>
            <a:lvl2pPr marL="742950" indent="-285750"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lvl2pPr>
            <a:lvl4pPr marL="1371600" indent="0">
              <a:buNone/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B1EBA-4384-4755-8F28-9BD3F5880B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764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EA126-9756-49DD-9307-33657788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56AF50-757B-4C2F-90B8-236A65431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1C1969-2E0C-4830-A183-78851AB95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655E19-982F-4ACA-861C-5EB034F9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2DD088-C35D-47B1-8E0B-35E67084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AF71C2-9DB7-4F75-A74A-4C37C0CA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01BEE-041C-4243-BE01-52978497B04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44309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D848D-31AD-468A-8A9F-65305C9C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C60446-C3C2-4996-B461-E78A0C6D1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AAA3A51-9E9E-48D2-9429-426804572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517F3F-00BC-4615-AA4D-B03AC0DF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53258D-DF90-4F51-A792-790BBCD2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91F456-8E11-46E4-B6AB-3D1FD7CB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B59D4-6C48-4CF9-A841-601C903142A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79553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17C79-7A79-4A64-B9D6-4B9C7EA0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6EC993-A594-4EBE-945C-785A07805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C5317A-52E5-4785-A1BC-501A10F9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746E8E-DDE0-405D-9733-9A0D707F6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F7A593-485A-4F91-9589-2E69BEA9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92502-6746-43F6-BFB0-66CFD8F0475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122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5BB324-8045-4670-BEA2-4BF252B53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B8F96B-0DA7-4716-ADE3-47E562930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2DD3C0-4AFF-441C-8F91-D5E1ED20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5D8A6-65C3-4296-AFF7-1C12D9FA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B3A0A4-7FE3-485A-BF0A-55F278D4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2ABEF-3381-47DA-B20D-C4023ED4B4C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87503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F4A8D-73FF-4095-9B5B-79AA10A30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5DA12F-0A58-4A2D-B1E7-168D95E211C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64A11EB-8882-45C5-A943-59889F55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17A515-180D-437D-8B32-3AA09C82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1318BD-D648-483D-9A73-4BE17993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859927-2EE4-4C19-9D01-D1CFDA44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41758D2-879A-441C-AD16-1CA8DA75FBF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1067899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81253-D677-48FA-9DED-506BAA73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CCD181A5-37B3-4B22-AF49-8CF320FE10D7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30106-0765-408A-9B01-B659FC1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1DC7EE-728B-473F-BE1D-0B2F1211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56D63E-C2E5-419D-8818-9015B2A0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C409076-5F4A-4D47-A33A-CA86AA064DF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6740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565A-819B-48A1-A894-08B0EE902BA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1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1CAEA-94D9-483F-BAA7-90A75355855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37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5C501-96CB-45A5-9BC9-FF67EBBD4AB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6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81B7B-4D14-4A83-80AA-656ACA46D2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95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7DB25-18F6-4AEB-A941-6C76D34B2E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58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744D3-C8B4-4294-BB29-C840CC820FD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38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67F62-9C66-42C7-BD53-5AF3595B66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96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D73C36B3-8ABE-42E0-BF1F-D866168A6D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 dirty="0">
              <a:latin typeface="Times New Roman" pitchFamily="18" charset="0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 dirty="0">
              <a:latin typeface="Times New Roman" pitchFamily="18" charset="0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 dirty="0"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16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EFF2360-2D69-44A0-9A55-5A0ED5072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4D58B9-2D1D-4F9C-8088-E0B4AFF00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Klepnutím lze upravit styly předlohy textu.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</a:t>
            </a:r>
          </a:p>
          <a:p>
            <a:pPr lvl="4"/>
            <a:r>
              <a:rPr lang="en-GB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B8E0E9-B61E-46CA-A5A8-11258DFED6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00B8AB-9AD3-4CC6-A21A-0889476D5B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6BF4C5-C05D-4F14-A85D-B460785BE5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71B280-D55E-44A4-B4C4-063E166ABDF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949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765175"/>
            <a:ext cx="7696200" cy="806450"/>
          </a:xfrm>
        </p:spPr>
        <p:txBody>
          <a:bodyPr/>
          <a:lstStyle/>
          <a:p>
            <a:pPr eaLnBrk="1" hangingPunct="1"/>
            <a:br>
              <a:rPr lang="cs-CZ">
                <a:solidFill>
                  <a:schemeClr val="tx1"/>
                </a:solidFill>
              </a:rPr>
            </a:br>
            <a:br>
              <a:rPr lang="cs-CZ">
                <a:solidFill>
                  <a:schemeClr val="tx1"/>
                </a:solidFill>
              </a:rPr>
            </a:br>
            <a:br>
              <a:rPr lang="cs-CZ">
                <a:solidFill>
                  <a:srgbClr val="0000CC"/>
                </a:solidFill>
              </a:rPr>
            </a:br>
            <a:br>
              <a:rPr lang="cs-CZ">
                <a:solidFill>
                  <a:srgbClr val="0000CC"/>
                </a:solidFill>
              </a:rPr>
            </a:br>
            <a:br>
              <a:rPr lang="cs-CZ">
                <a:solidFill>
                  <a:srgbClr val="0000CC"/>
                </a:solidFill>
              </a:rPr>
            </a:br>
            <a:br>
              <a:rPr lang="cs-CZ">
                <a:solidFill>
                  <a:srgbClr val="0000CC"/>
                </a:solidFill>
              </a:rPr>
            </a:br>
            <a:endParaRPr lang="cs-CZ" sz="330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2924175"/>
            <a:ext cx="7696200" cy="865188"/>
          </a:xfrm>
          <a:ln w="76200"/>
        </p:spPr>
        <p:txBody>
          <a:bodyPr/>
          <a:lstStyle/>
          <a:p>
            <a:pPr algn="ctr" eaLnBrk="1" hangingPunct="1">
              <a:spcBef>
                <a:spcPts val="1600"/>
              </a:spcBef>
              <a:buNone/>
              <a:defRPr/>
            </a:pPr>
            <a:r>
              <a:rPr lang="cs-CZ" sz="4400" b="1" dirty="0">
                <a:solidFill>
                  <a:schemeClr val="tx2"/>
                </a:solidFill>
                <a:latin typeface="Arial Black" pitchFamily="34" charset="0"/>
              </a:rPr>
              <a:t>HODNOCENÍ EPIDEMIOLOGICKÝCH STUDIÍ</a:t>
            </a:r>
            <a:endParaRPr lang="cs-CZ" sz="4400" dirty="0">
              <a:solidFill>
                <a:schemeClr val="tx2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/>
          </a:p>
        </p:txBody>
      </p:sp>
      <p:sp>
        <p:nvSpPr>
          <p:cNvPr id="16387" name="Obdélník 1"/>
          <p:cNvSpPr>
            <a:spLocks noChangeArrowheads="1"/>
          </p:cNvSpPr>
          <p:nvPr/>
        </p:nvSpPr>
        <p:spPr bwMode="auto">
          <a:xfrm>
            <a:off x="4440239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</a:pPr>
            <a:endParaRPr lang="cs-CZ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34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Relativní riziko (RR)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573" y="1740244"/>
            <a:ext cx="10004854" cy="4924425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Podíl incidencí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ve skupině rizikové a ve skupině kontrolní.</a:t>
            </a:r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Podle toho z jaké incidence je RR počítáno, rozlišujeme: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b="1" dirty="0"/>
              <a:t>Risk ratio</a:t>
            </a:r>
            <a:r>
              <a:rPr lang="cs-CZ" dirty="0"/>
              <a:t> (podíl incidencí risk)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b="1" dirty="0" err="1"/>
              <a:t>Rate</a:t>
            </a:r>
            <a:r>
              <a:rPr lang="cs-CZ" b="1" dirty="0"/>
              <a:t> ratio</a:t>
            </a:r>
            <a:r>
              <a:rPr lang="cs-CZ" dirty="0"/>
              <a:t> (podíl incidencí </a:t>
            </a:r>
            <a:r>
              <a:rPr lang="cs-CZ" dirty="0" err="1"/>
              <a:t>rate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78343" y="279549"/>
            <a:ext cx="8229600" cy="1008112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Relativní riziko (RR)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1483" y="1687049"/>
                <a:ext cx="10816160" cy="576064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>
                    <a:solidFill>
                      <a:schemeClr val="accent2"/>
                    </a:solidFill>
                  </a:rPr>
                  <a:t>RR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sz="24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sz="2400" b="1" i="1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2400" b="1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chemeClr val="accent2"/>
                                </a:solidFill>
                              </a:rPr>
                              <m:t>e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2400" b="1" dirty="0">
                                <a:solidFill>
                                  <a:schemeClr val="accent2"/>
                                </a:solidFill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cs-CZ" sz="2400" b="1" baseline="-25000" dirty="0">
                                <a:solidFill>
                                  <a:schemeClr val="accent2"/>
                                </a:solidFill>
                              </a:rPr>
                              <m:t>0 </m:t>
                            </m:r>
                          </m:den>
                        </m:f>
                      </m:e>
                    </m:box>
                  </m:oMath>
                </a14:m>
                <a:endParaRPr lang="cs-CZ" sz="2400" baseline="-250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/>
                  <a:t>RR = 1</a:t>
                </a:r>
                <a:r>
                  <a:rPr lang="cs-CZ" sz="2400" dirty="0"/>
                  <a:t> … nezávislost</a:t>
                </a: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/>
                  <a:t>RR </a:t>
                </a:r>
                <a:r>
                  <a:rPr lang="en-US" sz="2400" b="1" dirty="0"/>
                  <a:t>&gt; 1</a:t>
                </a:r>
                <a:r>
                  <a:rPr lang="cs-CZ" sz="2400" dirty="0"/>
                  <a:t> … rizikový faktor (čím větší hodnota, tím těsnější vztah)</a:t>
                </a:r>
                <a:endParaRPr lang="en-US" sz="24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en-US" sz="2400" b="1" dirty="0"/>
                  <a:t>RR &lt; 1</a:t>
                </a:r>
                <a:r>
                  <a:rPr lang="cs-CZ" sz="2400" dirty="0"/>
                  <a:t> … protektivní faktor (čím je hodnota bližší 0, tím těsnější vztah)</a:t>
                </a:r>
              </a:p>
              <a:p>
                <a:pPr marL="0" indent="0" eaLnBrk="1" hangingPunct="1">
                  <a:buNone/>
                  <a:defRPr/>
                </a:pPr>
                <a:endParaRPr lang="cs-CZ" sz="2400" dirty="0"/>
              </a:p>
              <a:p>
                <a:pPr marL="0" indent="0" eaLnBrk="1" hangingPunct="1">
                  <a:buNone/>
                  <a:defRPr/>
                </a:pPr>
                <a:r>
                  <a:rPr lang="cs-CZ" sz="2400" dirty="0"/>
                  <a:t>RR uvádí, </a:t>
                </a:r>
                <a:r>
                  <a:rPr lang="cs-CZ" sz="2400" b="1" dirty="0">
                    <a:solidFill>
                      <a:schemeClr val="tx2"/>
                    </a:solidFill>
                  </a:rPr>
                  <a:t>kolikrát častěji</a:t>
                </a:r>
                <a:r>
                  <a:rPr lang="cs-CZ" sz="2400" dirty="0"/>
                  <a:t> se nemoc vyskytuje ve skupině rizikové než ve skupině kontrolní.</a:t>
                </a:r>
              </a:p>
              <a:p>
                <a:pPr marL="0" indent="0" eaLnBrk="1" hangingPunct="1">
                  <a:buNone/>
                  <a:defRPr/>
                </a:pPr>
                <a:endParaRPr lang="cs-CZ" sz="2400" dirty="0"/>
              </a:p>
              <a:p>
                <a:pPr marL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defRPr/>
                </a:pPr>
                <a:r>
                  <a:rPr lang="cs-CZ" sz="2400" dirty="0"/>
                  <a:t>K posouzení </a:t>
                </a:r>
                <a:r>
                  <a:rPr lang="cs-CZ" sz="2400" b="1" dirty="0" err="1"/>
                  <a:t>stat</a:t>
                </a:r>
                <a:r>
                  <a:rPr lang="cs-CZ" sz="2400" b="1" dirty="0"/>
                  <a:t>. významnosti</a:t>
                </a:r>
                <a:r>
                  <a:rPr lang="cs-CZ" sz="2400" dirty="0"/>
                  <a:t> </a:t>
                </a:r>
                <a:r>
                  <a:rPr lang="cs-CZ" sz="2400" b="1" dirty="0"/>
                  <a:t>RR</a:t>
                </a:r>
                <a:r>
                  <a:rPr lang="cs-CZ" sz="2400" dirty="0"/>
                  <a:t> slouží </a:t>
                </a:r>
                <a:r>
                  <a:rPr lang="cs-CZ" sz="2400" b="1" dirty="0"/>
                  <a:t>interval spolehlivosti</a:t>
                </a:r>
                <a:r>
                  <a:rPr lang="cs-CZ" sz="2400" dirty="0"/>
                  <a:t>.               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ts val="0"/>
                  </a:spcBef>
                  <a:buClr>
                    <a:srgbClr val="FF0000"/>
                  </a:buClr>
                  <a:buNone/>
                  <a:defRPr/>
                </a:pPr>
                <a:r>
                  <a:rPr lang="cs-CZ" sz="2400" b="1">
                    <a:solidFill>
                      <a:schemeClr val="accent2"/>
                    </a:solidFill>
                  </a:rPr>
                  <a:t>    Pokud nezahrnuje </a:t>
                </a:r>
                <a:r>
                  <a:rPr lang="cs-CZ" sz="2400" b="1" dirty="0">
                    <a:solidFill>
                      <a:schemeClr val="accent2"/>
                    </a:solidFill>
                  </a:rPr>
                  <a:t>1 je RR statisticky  významné!!!</a:t>
                </a:r>
              </a:p>
              <a:p>
                <a:pPr marL="0" indent="0" eaLnBrk="1" hangingPunct="1">
                  <a:buNone/>
                  <a:defRPr/>
                </a:pPr>
                <a:endParaRPr lang="cs-CZ" sz="2400" dirty="0"/>
              </a:p>
              <a:p>
                <a:pPr indent="0" eaLnBrk="1" hangingPunct="1">
                  <a:lnSpc>
                    <a:spcPct val="90000"/>
                  </a:lnSpc>
                  <a:spcBef>
                    <a:spcPts val="1200"/>
                  </a:spcBef>
                  <a:buNone/>
                  <a:defRPr/>
                </a:pPr>
                <a:endParaRPr lang="cs-CZ" sz="1800" dirty="0"/>
              </a:p>
              <a:p>
                <a:pPr marL="0" eaLnBrk="1" hangingPunct="1">
                  <a:lnSpc>
                    <a:spcPct val="90000"/>
                  </a:lnSpc>
                  <a:spcBef>
                    <a:spcPts val="0"/>
                  </a:spcBef>
                  <a:buNone/>
                  <a:defRPr/>
                </a:pPr>
                <a:endParaRPr lang="cs-CZ" sz="24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7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1483" y="1687049"/>
                <a:ext cx="10816160" cy="5760640"/>
              </a:xfrm>
              <a:blipFill>
                <a:blip r:embed="rId2"/>
                <a:stretch>
                  <a:fillRect l="-1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5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21769" y="28601"/>
            <a:ext cx="8229600" cy="1139825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386" y="1183555"/>
            <a:ext cx="10756976" cy="4530725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Do studie věnované vztahu užívání orálních </a:t>
            </a:r>
            <a:r>
              <a:rPr lang="cs-CZ" sz="3600" dirty="0" err="1"/>
              <a:t>kontraceptiv</a:t>
            </a:r>
            <a:r>
              <a:rPr lang="cs-CZ" sz="3600" dirty="0"/>
              <a:t> (OC) a následné bakteriurie bylo zařazeno celkem 2 390 žen ve věku 16-49 let. U žádné z nich nebyla prokázána bakteriurie. </a:t>
            </a:r>
          </a:p>
          <a:p>
            <a:pPr marL="0" indent="0">
              <a:buNone/>
            </a:pPr>
            <a:r>
              <a:rPr lang="cs-CZ" sz="3600" dirty="0"/>
              <a:t>Za tři roky na to byly všechny ženy opět vyšetřeny. Bakteriurie byla zjištěna u 27 z 482 žen, které užívaly OC, a u 77 z 1908 žen, které OC neužívaly.</a:t>
            </a:r>
          </a:p>
        </p:txBody>
      </p:sp>
    </p:spTree>
    <p:extLst>
      <p:ext uri="{BB962C8B-B14F-4D97-AF65-F5344CB8AC3E}">
        <p14:creationId xmlns:p14="http://schemas.microsoft.com/office/powerpoint/2010/main" val="41488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15CA6E1-059B-4BE7-9F56-FB1103893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50027"/>
            <a:ext cx="8047417" cy="317629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9E7B9C4B-6398-4FF8-87F2-9B933DCEB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Osoba - znak - nemoc</a:t>
            </a:r>
          </a:p>
        </p:txBody>
      </p:sp>
    </p:spTree>
    <p:extLst>
      <p:ext uri="{BB962C8B-B14F-4D97-AF65-F5344CB8AC3E}">
        <p14:creationId xmlns:p14="http://schemas.microsoft.com/office/powerpoint/2010/main" val="12743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21769" y="28601"/>
            <a:ext cx="8229600" cy="1139825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386" y="1183555"/>
            <a:ext cx="10756976" cy="4530725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Do studie věnované vztahu užívání orálních </a:t>
            </a:r>
            <a:r>
              <a:rPr lang="cs-CZ" sz="3600" dirty="0" err="1"/>
              <a:t>kontraceptiv</a:t>
            </a:r>
            <a:r>
              <a:rPr lang="cs-CZ" sz="3600" dirty="0"/>
              <a:t> (OC) a následné bakteriurie bylo zařazeno celkem 2 390 žen ve věku 16-49 let. U žádné z nich nebyla prokázána bakteriurie. </a:t>
            </a:r>
          </a:p>
          <a:p>
            <a:pPr marL="0" indent="0">
              <a:buNone/>
            </a:pPr>
            <a:r>
              <a:rPr lang="cs-CZ" sz="3600" dirty="0"/>
              <a:t>Za tři roky na to byly všechny ženy opět vyšetřeny. Bakteriurie byla zjištěna u 27 z 482 žen, které užívaly OC, a u 77 z 1908 žen, které OC neužívaly.</a:t>
            </a:r>
          </a:p>
        </p:txBody>
      </p:sp>
    </p:spTree>
    <p:extLst>
      <p:ext uri="{BB962C8B-B14F-4D97-AF65-F5344CB8AC3E}">
        <p14:creationId xmlns:p14="http://schemas.microsoft.com/office/powerpoint/2010/main" val="2784386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319235"/>
              </p:ext>
            </p:extLst>
          </p:nvPr>
        </p:nvGraphicFramePr>
        <p:xfrm>
          <a:off x="609600" y="1747990"/>
          <a:ext cx="8425186" cy="2886075"/>
        </p:xfrm>
        <a:graphic>
          <a:graphicData uri="http://schemas.openxmlformats.org/drawingml/2006/table">
            <a:tbl>
              <a:tblPr/>
              <a:tblGrid>
                <a:gridCol w="244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3D7C29E-46EE-48B2-A390-4CEF89FF471E}"/>
                  </a:ext>
                </a:extLst>
              </p:cNvPr>
              <p:cNvSpPr txBox="1"/>
              <p:nvPr/>
            </p:nvSpPr>
            <p:spPr>
              <a:xfrm>
                <a:off x="790651" y="4812710"/>
                <a:ext cx="2304256" cy="612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I</a:t>
                </a:r>
                <a:r>
                  <a:rPr lang="cs-CZ" sz="2800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482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0,056</a:t>
                </a: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3D7C29E-46EE-48B2-A390-4CEF89FF4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51" y="4812710"/>
                <a:ext cx="2304256" cy="612219"/>
              </a:xfrm>
              <a:prstGeom prst="rect">
                <a:avLst/>
              </a:prstGeom>
              <a:blipFill>
                <a:blip r:embed="rId3"/>
                <a:stretch>
                  <a:fillRect l="-9524" t="-5941" r="-4762" b="-168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5D5EC1B3-E050-4FC8-A966-E30EBC8946BD}"/>
                  </a:ext>
                </a:extLst>
              </p:cNvPr>
              <p:cNvSpPr txBox="1"/>
              <p:nvPr/>
            </p:nvSpPr>
            <p:spPr>
              <a:xfrm>
                <a:off x="790651" y="5755280"/>
                <a:ext cx="3024336" cy="6097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I</a:t>
                </a:r>
                <a:r>
                  <a:rPr lang="cs-CZ" sz="2800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1908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0,040 </a:t>
                </a: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5D5EC1B3-E050-4FC8-A966-E30EBC894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51" y="5755280"/>
                <a:ext cx="3024336" cy="609782"/>
              </a:xfrm>
              <a:prstGeom prst="rect">
                <a:avLst/>
              </a:prstGeom>
              <a:blipFill>
                <a:blip r:embed="rId4"/>
                <a:stretch>
                  <a:fillRect l="-7258" t="-7000" b="-17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1CC5FDE-7EA8-416D-B040-ED41B1A1C545}"/>
                  </a:ext>
                </a:extLst>
              </p:cNvPr>
              <p:cNvSpPr txBox="1"/>
              <p:nvPr/>
            </p:nvSpPr>
            <p:spPr>
              <a:xfrm>
                <a:off x="5424687" y="5216807"/>
                <a:ext cx="2952328" cy="6507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RR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0,056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0,040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1,4</a:t>
                </a: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1CC5FDE-7EA8-416D-B040-ED41B1A1C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687" y="5216807"/>
                <a:ext cx="2952328" cy="650756"/>
              </a:xfrm>
              <a:prstGeom prst="rect">
                <a:avLst/>
              </a:prstGeom>
              <a:blipFill>
                <a:blip r:embed="rId5"/>
                <a:stretch>
                  <a:fillRect l="-7438" t="-4673" b="-102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0191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948"/>
    </mc:Choice>
    <mc:Fallback xmlns="">
      <p:transition spd="slow" advTm="2109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61812" y="0"/>
            <a:ext cx="8229600" cy="1139825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4933" y="1645097"/>
            <a:ext cx="10962133" cy="5212903"/>
          </a:xfrm>
        </p:spPr>
        <p:txBody>
          <a:bodyPr/>
          <a:lstStyle/>
          <a:p>
            <a:pPr marL="0" indent="0">
              <a:buNone/>
            </a:pPr>
            <a:r>
              <a:rPr lang="cs-CZ" sz="3000" dirty="0"/>
              <a:t>Ve studii byl studován vliv užívání hormonální terapie v menopauze na koronární srdeční nemoc v souboru zdravotních sester. Vzhledem k tomu, že osoby byly sledovány nestejně dlouhou dobu, byla použita metoda „osobo-roky“. Během sledování sester, které užívaly hormony (trvalo 54 308,7 „</a:t>
            </a:r>
            <a:r>
              <a:rPr lang="cs-CZ" sz="3000" dirty="0" err="1"/>
              <a:t>osoboroků</a:t>
            </a:r>
            <a:r>
              <a:rPr lang="cs-CZ" sz="3000" dirty="0"/>
              <a:t>“), došlo u 30 z nich ke koronární srdeční nemoci. Naproti tomu u sester, které neužívaly hormony (sledování trvalo 51 477,5 „</a:t>
            </a:r>
            <a:r>
              <a:rPr lang="cs-CZ" sz="3000" dirty="0" err="1"/>
              <a:t>osoboroků</a:t>
            </a:r>
            <a:r>
              <a:rPr lang="cs-CZ" sz="3000" dirty="0"/>
              <a:t>“), bylo zjištěno 60 případů koronární srdeční nemoci. </a:t>
            </a:r>
          </a:p>
        </p:txBody>
      </p:sp>
    </p:spTree>
    <p:extLst>
      <p:ext uri="{BB962C8B-B14F-4D97-AF65-F5344CB8AC3E}">
        <p14:creationId xmlns:p14="http://schemas.microsoft.com/office/powerpoint/2010/main" val="2469915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929014" y="419003"/>
            <a:ext cx="8229600" cy="558899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479519"/>
              </p:ext>
            </p:extLst>
          </p:nvPr>
        </p:nvGraphicFramePr>
        <p:xfrm>
          <a:off x="1212136" y="1196616"/>
          <a:ext cx="6720068" cy="2886075"/>
        </p:xfrm>
        <a:graphic>
          <a:graphicData uri="http://schemas.openxmlformats.org/drawingml/2006/table">
            <a:tbl>
              <a:tblPr/>
              <a:tblGrid>
                <a:gridCol w="244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</a:t>
                      </a: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oronární 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srdeční nemoc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osoba x čas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sledování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HT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30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54 308,7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HT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60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51 477,5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105 786,2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2F0433AA-4CFE-4728-87CB-5D895830CFA0}"/>
                  </a:ext>
                </a:extLst>
              </p:cNvPr>
              <p:cNvSpPr txBox="1"/>
              <p:nvPr/>
            </p:nvSpPr>
            <p:spPr>
              <a:xfrm>
                <a:off x="1312536" y="4437112"/>
                <a:ext cx="3309908" cy="6446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I</a:t>
                </a:r>
                <a:r>
                  <a:rPr lang="cs-CZ" sz="2800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54308,7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0,000552 </a:t>
                </a:r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2F0433AA-4CFE-4728-87CB-5D895830C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536" y="4437112"/>
                <a:ext cx="3309908" cy="644600"/>
              </a:xfrm>
              <a:prstGeom prst="rect">
                <a:avLst/>
              </a:prstGeom>
              <a:blipFill>
                <a:blip r:embed="rId3"/>
                <a:stretch>
                  <a:fillRect l="-6446" t="-5660" r="-5341" b="-103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F3C2426-E80A-4FB4-998F-F9A6E4E2DC3E}"/>
                  </a:ext>
                </a:extLst>
              </p:cNvPr>
              <p:cNvSpPr txBox="1"/>
              <p:nvPr/>
            </p:nvSpPr>
            <p:spPr>
              <a:xfrm>
                <a:off x="1300350" y="5448496"/>
                <a:ext cx="3744416" cy="6446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I</a:t>
                </a:r>
                <a:r>
                  <a:rPr lang="cs-CZ" sz="2800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51477,5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0,001166</a:t>
                </a: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F3C2426-E80A-4FB4-998F-F9A6E4E2D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350" y="5448496"/>
                <a:ext cx="3744416" cy="644600"/>
              </a:xfrm>
              <a:prstGeom prst="rect">
                <a:avLst/>
              </a:prstGeom>
              <a:blipFill>
                <a:blip r:embed="rId4"/>
                <a:stretch>
                  <a:fillRect l="-5691" t="-5660" b="-103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EA7C97E8-162A-4DB2-8BEF-853F3F3F81F5}"/>
                  </a:ext>
                </a:extLst>
              </p:cNvPr>
              <p:cNvSpPr txBox="1"/>
              <p:nvPr/>
            </p:nvSpPr>
            <p:spPr>
              <a:xfrm>
                <a:off x="6096000" y="5001000"/>
                <a:ext cx="3672408" cy="6507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RR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0,000552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0,001166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=0,47</a:t>
                </a: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EA7C97E8-162A-4DB2-8BEF-853F3F3F8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001000"/>
                <a:ext cx="3672408" cy="650756"/>
              </a:xfrm>
              <a:prstGeom prst="rect">
                <a:avLst/>
              </a:prstGeom>
              <a:blipFill>
                <a:blip r:embed="rId5"/>
                <a:stretch>
                  <a:fillRect l="-5814" t="-4673" b="-112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9328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343"/>
    </mc:Choice>
    <mc:Fallback xmlns="">
      <p:transition spd="slow" advTm="108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77" y="338204"/>
            <a:ext cx="8229600" cy="1139825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Interpretace RR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377" y="1645097"/>
            <a:ext cx="10826828" cy="5212903"/>
          </a:xfrm>
        </p:spPr>
        <p:txBody>
          <a:bodyPr/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Ve které z předchozích dvou studií byla zjištěna silnější asociace mezi RF a nemocí? Ve studii sledující vztah mezi užíváním OC a výskytem bakteriurie (RR = 1,4) nebo ve studii zaměřené na vliv hormonální terapie na ICHS (RR= 0,5)?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248802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latin typeface="Verdana" pitchFamily="34" charset="0"/>
              </a:rPr>
              <a:t>Atributivní riziko (AR) </a:t>
            </a:r>
            <a:br>
              <a:rPr lang="cs-CZ" sz="3200" b="1" dirty="0">
                <a:latin typeface="Verdana" pitchFamily="34" charset="0"/>
              </a:rPr>
            </a:br>
            <a:r>
              <a:rPr lang="cs-CZ" sz="3200" b="1" dirty="0">
                <a:latin typeface="Verdana" pitchFamily="34" charset="0"/>
              </a:rPr>
              <a:t>Podíl atributivního rizika (AR%)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99" y="1707651"/>
            <a:ext cx="10972800" cy="5040312"/>
          </a:xfrm>
        </p:spPr>
        <p:txBody>
          <a:bodyPr/>
          <a:lstStyle/>
          <a:p>
            <a:pPr indent="0" eaLnBrk="1" hangingPunct="1">
              <a:buNone/>
              <a:defRPr/>
            </a:pPr>
            <a:r>
              <a:rPr lang="cs-CZ" dirty="0"/>
              <a:t>Za předpokladu kauzálního vztahu nám tyto ukazatele umožňují:</a:t>
            </a:r>
          </a:p>
          <a:p>
            <a:pPr marL="800100" indent="-457200" eaLnBrk="1" hangingPunct="1">
              <a:buClrTx/>
              <a:defRPr/>
            </a:pPr>
            <a:endParaRPr lang="cs-CZ" b="1" dirty="0">
              <a:solidFill>
                <a:schemeClr val="tx2"/>
              </a:solidFill>
            </a:endParaRPr>
          </a:p>
          <a:p>
            <a:pPr marL="800100" indent="-457200" eaLnBrk="1" hangingPunct="1">
              <a:buClrTx/>
              <a:defRPr/>
            </a:pPr>
            <a:r>
              <a:rPr lang="cs-CZ" b="1" dirty="0">
                <a:solidFill>
                  <a:schemeClr val="tx2"/>
                </a:solidFill>
              </a:rPr>
              <a:t>odhadnout nadbytečné ztráty</a:t>
            </a:r>
            <a:r>
              <a:rPr lang="cs-CZ" b="1" dirty="0"/>
              <a:t> </a:t>
            </a:r>
            <a:r>
              <a:rPr lang="cs-CZ" dirty="0"/>
              <a:t>v důsledku působení rizikového faktoru (jsou mírou rozsahu studovaného zdravotního problému </a:t>
            </a:r>
            <a:r>
              <a:rPr lang="cs-CZ" b="1" dirty="0">
                <a:solidFill>
                  <a:srgbClr val="FF0000"/>
                </a:solidFill>
              </a:rPr>
              <a:t>ve skupině exponovaných</a:t>
            </a:r>
            <a:r>
              <a:rPr lang="cs-CZ" dirty="0"/>
              <a:t>);</a:t>
            </a:r>
          </a:p>
          <a:p>
            <a:pPr marL="800100" indent="-457200" eaLnBrk="1" hangingPunct="1">
              <a:buClrTx/>
              <a:defRPr/>
            </a:pPr>
            <a:endParaRPr lang="cs-CZ" dirty="0"/>
          </a:p>
          <a:p>
            <a:pPr marL="800100" indent="-457200" eaLnBrk="1" hangingPunct="1">
              <a:buClrTx/>
              <a:defRPr/>
            </a:pPr>
            <a:r>
              <a:rPr lang="cs-CZ" dirty="0"/>
              <a:t>učinit si názornou </a:t>
            </a:r>
            <a:r>
              <a:rPr lang="cs-CZ" b="1" dirty="0">
                <a:solidFill>
                  <a:schemeClr val="tx2"/>
                </a:solidFill>
              </a:rPr>
              <a:t>představu o snížení nemocnosti </a:t>
            </a:r>
            <a:r>
              <a:rPr lang="cs-CZ" b="1" dirty="0">
                <a:solidFill>
                  <a:srgbClr val="FF0000"/>
                </a:solidFill>
              </a:rPr>
              <a:t>u exponovaných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osob v případě, kdyby se nám podařilo sledovaný faktor eliminovat.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748400" y="0"/>
            <a:ext cx="8229600" cy="1139826"/>
          </a:xfrm>
        </p:spPr>
        <p:txBody>
          <a:bodyPr/>
          <a:lstStyle/>
          <a:p>
            <a:pPr eaLnBrk="1" hangingPunct="1"/>
            <a:r>
              <a:rPr lang="cs-CZ" sz="4000" b="1" dirty="0">
                <a:latin typeface="Verdana" pitchFamily="34" charset="0"/>
              </a:rPr>
              <a:t>Epidemiologické metody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616" y="818105"/>
            <a:ext cx="10816161" cy="45307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cs-CZ" dirty="0"/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Posuzování vztahů mezi nemocemi a jejich příčinami a podmínkami vzniku.</a:t>
            </a:r>
          </a:p>
          <a:p>
            <a:pPr eaLnBrk="1" hangingPunct="1"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Důležitou roli zde má </a:t>
            </a:r>
            <a:r>
              <a:rPr lang="cs-CZ" b="1" dirty="0"/>
              <a:t>statistika </a:t>
            </a:r>
          </a:p>
          <a:p>
            <a:pPr lvl="1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cs-CZ" dirty="0"/>
              <a:t>poskytuje </a:t>
            </a:r>
            <a:r>
              <a:rPr lang="cs-CZ" b="1" dirty="0"/>
              <a:t>metody</a:t>
            </a:r>
            <a:r>
              <a:rPr lang="cs-CZ" dirty="0"/>
              <a:t> pro </a:t>
            </a:r>
            <a:r>
              <a:rPr lang="cs-CZ" b="1" dirty="0"/>
              <a:t>měření vztahů </a:t>
            </a:r>
            <a:r>
              <a:rPr lang="cs-CZ" dirty="0"/>
              <a:t>a závislostí mezi hromadnými náhodnými jevy</a:t>
            </a:r>
          </a:p>
          <a:p>
            <a:pPr lvl="1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cs-CZ" dirty="0"/>
              <a:t>stanovuje míru (těsnost, sílu) vztahu – tzv. </a:t>
            </a:r>
            <a:r>
              <a:rPr lang="cs-CZ" b="1" dirty="0"/>
              <a:t>asociaci</a:t>
            </a:r>
            <a:r>
              <a:rPr lang="cs-CZ" dirty="0"/>
              <a:t> – mezi jevy i </a:t>
            </a:r>
            <a:r>
              <a:rPr lang="cs-CZ" b="1" dirty="0"/>
              <a:t>velikost chyb </a:t>
            </a:r>
            <a:r>
              <a:rPr lang="cs-CZ" dirty="0"/>
              <a:t>svázaných s tímto stanovením</a:t>
            </a:r>
          </a:p>
          <a:p>
            <a:pPr eaLnBrk="1" hangingPunct="1"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Pro posouzení etiologického působení i závažnosti studovaných faktorů se v epidemiologii používají tzv. </a:t>
            </a:r>
            <a:r>
              <a:rPr lang="cs-CZ" b="1" dirty="0"/>
              <a:t>míry rizika</a:t>
            </a:r>
            <a:r>
              <a:rPr lang="cs-CZ" dirty="0"/>
              <a:t>.</a:t>
            </a:r>
          </a:p>
          <a:p>
            <a:pPr eaLnBrk="1" hangingPunct="1">
              <a:buFont typeface="Arial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>
                <a:latin typeface="Verdana" pitchFamily="34" charset="0"/>
              </a:rPr>
              <a:t>Atributivní riziko (AR) </a:t>
            </a:r>
            <a:br>
              <a:rPr lang="cs-CZ" sz="3200" b="1">
                <a:latin typeface="Verdana" pitchFamily="34" charset="0"/>
              </a:rPr>
            </a:br>
            <a:r>
              <a:rPr lang="cs-CZ" sz="3200" b="1">
                <a:latin typeface="Verdana" pitchFamily="34" charset="0"/>
              </a:rPr>
              <a:t>Podíl atributivního rizika (AR%)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124" y="1732204"/>
            <a:ext cx="11146076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AR = I</a:t>
            </a:r>
            <a:r>
              <a:rPr lang="cs-CZ" sz="3200" b="1" baseline="-25000" dirty="0">
                <a:solidFill>
                  <a:schemeClr val="accent2"/>
                </a:solidFill>
              </a:rPr>
              <a:t>e </a:t>
            </a:r>
            <a:r>
              <a:rPr lang="cs-CZ" sz="3200" b="1" dirty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>
                <a:solidFill>
                  <a:schemeClr val="accent2"/>
                </a:solidFill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b="1" baseline="-25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AR = 0 </a:t>
            </a:r>
            <a:r>
              <a:rPr lang="cs-CZ" sz="2400" dirty="0"/>
              <a:t>… nepodařilo se prokázat závislost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AR </a:t>
            </a:r>
            <a:r>
              <a:rPr lang="en-US" sz="2400" b="1" dirty="0"/>
              <a:t>&lt; 0 </a:t>
            </a:r>
            <a:r>
              <a:rPr lang="en-US" sz="2400" dirty="0"/>
              <a:t>…</a:t>
            </a:r>
            <a:r>
              <a:rPr lang="cs-CZ" sz="2400" dirty="0"/>
              <a:t> v příp. kauzální závislosti jde o </a:t>
            </a:r>
            <a:r>
              <a:rPr lang="en-US" sz="2400" b="1" dirty="0" err="1"/>
              <a:t>protektivn</a:t>
            </a:r>
            <a:r>
              <a:rPr lang="cs-CZ" sz="2400" b="1" dirty="0"/>
              <a:t>í faktor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AR </a:t>
            </a:r>
            <a:r>
              <a:rPr lang="en-US" sz="2400" b="1" dirty="0"/>
              <a:t>&gt;</a:t>
            </a:r>
            <a:r>
              <a:rPr lang="cs-CZ" sz="2400" b="1" dirty="0"/>
              <a:t> 0 </a:t>
            </a:r>
            <a:r>
              <a:rPr lang="cs-CZ" sz="2400" dirty="0"/>
              <a:t>…</a:t>
            </a:r>
            <a:r>
              <a:rPr lang="cs-CZ" sz="2400" b="1" dirty="0"/>
              <a:t> </a:t>
            </a:r>
            <a:r>
              <a:rPr lang="cs-CZ" sz="2400" dirty="0"/>
              <a:t>v příp. kauzální závislosti jde o </a:t>
            </a:r>
            <a:r>
              <a:rPr lang="cs-CZ" sz="2400" b="1" dirty="0"/>
              <a:t>rizikový faktor</a:t>
            </a:r>
            <a:endParaRPr lang="cs-CZ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/>
              <a:t>AR = I</a:t>
            </a:r>
            <a:r>
              <a:rPr lang="cs-CZ" sz="2400" b="1" baseline="-25000" dirty="0"/>
              <a:t>e</a:t>
            </a:r>
            <a:r>
              <a:rPr lang="cs-CZ" sz="2400" dirty="0"/>
              <a:t> … všechny případy nemoci v rizikové skupině jsou způsobeny 		       sledovaným faktorem</a:t>
            </a:r>
          </a:p>
          <a:p>
            <a:pPr indent="0" eaLnBrk="1" hangingPunct="1">
              <a:lnSpc>
                <a:spcPct val="8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chemeClr val="tx2"/>
                </a:solidFill>
              </a:rPr>
              <a:t>AR udává, kolik nemocných </a:t>
            </a:r>
            <a:r>
              <a:rPr lang="cs-CZ" sz="2400" b="1" dirty="0">
                <a:solidFill>
                  <a:schemeClr val="tx2"/>
                </a:solidFill>
              </a:rPr>
              <a:t>ve skupině rizikové </a:t>
            </a:r>
            <a:r>
              <a:rPr lang="cs-CZ" sz="2400" dirty="0">
                <a:solidFill>
                  <a:schemeClr val="tx2"/>
                </a:solidFill>
              </a:rPr>
              <a:t>onemocnělo v důsledku sledovaného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AR% = (I</a:t>
            </a:r>
            <a:r>
              <a:rPr lang="cs-CZ" sz="3200" b="1" baseline="-25000" dirty="0">
                <a:solidFill>
                  <a:schemeClr val="accent2"/>
                </a:solidFill>
              </a:rPr>
              <a:t>e </a:t>
            </a:r>
            <a:r>
              <a:rPr lang="cs-CZ" sz="3200" b="1" dirty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>
                <a:solidFill>
                  <a:schemeClr val="accent2"/>
                </a:solidFill>
              </a:rPr>
              <a:t>0</a:t>
            </a:r>
            <a:r>
              <a:rPr lang="cs-CZ" sz="3200" b="1" dirty="0">
                <a:solidFill>
                  <a:schemeClr val="accent2"/>
                </a:solidFill>
              </a:rPr>
              <a:t>): I</a:t>
            </a:r>
            <a:r>
              <a:rPr lang="cs-CZ" sz="3200" b="1" baseline="-25000" dirty="0">
                <a:solidFill>
                  <a:schemeClr val="accent2"/>
                </a:solidFill>
              </a:rPr>
              <a:t>e</a:t>
            </a:r>
            <a:r>
              <a:rPr lang="cs-CZ" sz="3200" b="1" dirty="0">
                <a:solidFill>
                  <a:schemeClr val="accent2"/>
                </a:solidFill>
              </a:rPr>
              <a:t> = AR v %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2"/>
                </a:solidFill>
              </a:rPr>
              <a:t>AR% udává podíl nemocných, kteří </a:t>
            </a:r>
            <a:r>
              <a:rPr lang="cs-CZ" sz="2400" b="1" dirty="0">
                <a:solidFill>
                  <a:schemeClr val="tx2"/>
                </a:solidFill>
              </a:rPr>
              <a:t>ve skupině rizikové </a:t>
            </a:r>
            <a:r>
              <a:rPr lang="cs-CZ" sz="2400" dirty="0">
                <a:solidFill>
                  <a:schemeClr val="tx2"/>
                </a:solidFill>
              </a:rPr>
              <a:t>onemocněli v důsledku sledovaného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165543"/>
              </p:ext>
            </p:extLst>
          </p:nvPr>
        </p:nvGraphicFramePr>
        <p:xfrm>
          <a:off x="745560" y="1524849"/>
          <a:ext cx="8425186" cy="2737211"/>
        </p:xfrm>
        <a:graphic>
          <a:graphicData uri="http://schemas.openxmlformats.org/drawingml/2006/table">
            <a:tbl>
              <a:tblPr/>
              <a:tblGrid>
                <a:gridCol w="244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9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4164AAB7-F113-4B83-A6AE-08AB0FFAE20A}"/>
                  </a:ext>
                </a:extLst>
              </p:cNvPr>
              <p:cNvSpPr txBox="1"/>
              <p:nvPr/>
            </p:nvSpPr>
            <p:spPr>
              <a:xfrm>
                <a:off x="745560" y="4570790"/>
                <a:ext cx="7787208" cy="2009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I</a:t>
                </a:r>
                <a:r>
                  <a:rPr lang="cs-CZ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482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0,056              I</a:t>
                </a:r>
                <a:r>
                  <a:rPr lang="cs-CZ" baseline="-250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cs-C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1908</m:t>
                        </m:r>
                      </m:den>
                    </m:f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0,040 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 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AR = 0,056 – 0,040 = 0,016;   16 na 1000, tj. asi 8 žen na 482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AR% = 0,016 : 0,056 = 0,29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9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AR% =  29 %;    29 % z 27 = 8 žen</a:t>
                </a: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4164AAB7-F113-4B83-A6AE-08AB0FFAE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60" y="4570790"/>
                <a:ext cx="7787208" cy="2009396"/>
              </a:xfrm>
              <a:prstGeom prst="rect">
                <a:avLst/>
              </a:prstGeom>
              <a:blipFill>
                <a:blip r:embed="rId3"/>
                <a:stretch>
                  <a:fillRect l="-626" b="-4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0781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533"/>
    </mc:Choice>
    <mc:Fallback xmlns="">
      <p:transition spd="slow" advTm="2125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31" y="260350"/>
            <a:ext cx="8893175" cy="647700"/>
          </a:xfrm>
        </p:spPr>
        <p:txBody>
          <a:bodyPr/>
          <a:lstStyle/>
          <a:p>
            <a:pPr eaLnBrk="1" hangingPunct="1"/>
            <a:r>
              <a:rPr lang="cs-CZ" sz="3200" b="1" dirty="0">
                <a:latin typeface="Verdana" pitchFamily="34" charset="0"/>
              </a:rPr>
              <a:t>Populační atributivní riziko (PAR)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086" y="1351008"/>
            <a:ext cx="10745125" cy="5038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dirty="0"/>
              <a:t>I</a:t>
            </a:r>
            <a:r>
              <a:rPr lang="cs-CZ" baseline="-25000" dirty="0"/>
              <a:t>c </a:t>
            </a:r>
            <a:r>
              <a:rPr lang="cs-CZ" dirty="0"/>
              <a:t>… incidence v cílové populaci / ve stud. souboru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cs-CZ" dirty="0" err="1"/>
              <a:t>P</a:t>
            </a:r>
            <a:r>
              <a:rPr lang="cs-CZ" baseline="-25000" dirty="0" err="1"/>
              <a:t>e</a:t>
            </a:r>
            <a:r>
              <a:rPr lang="cs-CZ" dirty="0"/>
              <a:t> … prevalence exponovaných v celé populaci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32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PAR = I</a:t>
            </a:r>
            <a:r>
              <a:rPr lang="cs-CZ" sz="3200" b="1" baseline="-25000" dirty="0">
                <a:solidFill>
                  <a:schemeClr val="accent2"/>
                </a:solidFill>
              </a:rPr>
              <a:t>c </a:t>
            </a:r>
            <a:r>
              <a:rPr lang="cs-CZ" sz="3200" b="1" dirty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>
                <a:solidFill>
                  <a:schemeClr val="accent2"/>
                </a:solidFill>
              </a:rPr>
              <a:t>0            </a:t>
            </a:r>
            <a:r>
              <a:rPr lang="cs-CZ" sz="3200" b="1" dirty="0">
                <a:solidFill>
                  <a:srgbClr val="0000CC"/>
                </a:solidFill>
              </a:rPr>
              <a:t>(PAR = AR x </a:t>
            </a:r>
            <a:r>
              <a:rPr lang="cs-CZ" sz="3200" b="1" dirty="0" err="1">
                <a:solidFill>
                  <a:srgbClr val="0000CC"/>
                </a:solidFill>
              </a:rPr>
              <a:t>P</a:t>
            </a:r>
            <a:r>
              <a:rPr lang="cs-CZ" sz="3200" b="1" baseline="-25000" dirty="0" err="1">
                <a:solidFill>
                  <a:srgbClr val="0000CC"/>
                </a:solidFill>
              </a:rPr>
              <a:t>e</a:t>
            </a:r>
            <a:r>
              <a:rPr lang="cs-CZ" sz="3200" b="1" dirty="0">
                <a:solidFill>
                  <a:srgbClr val="0000CC"/>
                </a:solidFill>
              </a:rPr>
              <a:t>)</a:t>
            </a:r>
            <a:endParaRPr lang="cs-CZ" sz="3200" b="1" baseline="-25000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b="1" baseline="-25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/>
          </a:p>
          <a:p>
            <a:pPr marL="0" eaLnBrk="1" hangingPunct="1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rgbClr val="0000CC"/>
                </a:solidFill>
              </a:rPr>
              <a:t>PAR udává </a:t>
            </a:r>
            <a:r>
              <a:rPr lang="cs-CZ" sz="2400" b="1" dirty="0">
                <a:solidFill>
                  <a:srgbClr val="0000CC"/>
                </a:solidFill>
              </a:rPr>
              <a:t>počet</a:t>
            </a:r>
            <a:r>
              <a:rPr lang="cs-CZ" sz="2400" dirty="0">
                <a:solidFill>
                  <a:srgbClr val="0000CC"/>
                </a:solidFill>
              </a:rPr>
              <a:t>, tj. </a:t>
            </a:r>
            <a:r>
              <a:rPr lang="cs-CZ" sz="2400" b="1" dirty="0">
                <a:solidFill>
                  <a:srgbClr val="0000CC"/>
                </a:solidFill>
              </a:rPr>
              <a:t>kolik</a:t>
            </a:r>
            <a:r>
              <a:rPr lang="cs-CZ" sz="2400" dirty="0">
                <a:solidFill>
                  <a:srgbClr val="0000CC"/>
                </a:solidFill>
              </a:rPr>
              <a:t> nemocných </a:t>
            </a:r>
            <a:r>
              <a:rPr lang="cs-CZ" sz="2400" b="1" dirty="0">
                <a:solidFill>
                  <a:srgbClr val="0000CC"/>
                </a:solidFill>
              </a:rPr>
              <a:t>v celém sledovaném souboru</a:t>
            </a:r>
            <a:r>
              <a:rPr lang="cs-CZ" sz="2400" dirty="0">
                <a:solidFill>
                  <a:srgbClr val="0000CC"/>
                </a:solidFill>
              </a:rPr>
              <a:t> lze připsat na vrub sledovanému faktoru.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0000CC"/>
                </a:solidFill>
              </a:rPr>
              <a:t> </a:t>
            </a:r>
          </a:p>
          <a:p>
            <a:pPr marL="0" indent="0" eaLnBrk="1" hangingPunct="1">
              <a:buNone/>
              <a:defRPr/>
            </a:pPr>
            <a:r>
              <a:rPr lang="cs-CZ" sz="2400" dirty="0"/>
              <a:t>Pokud sledované soubory jsou náhodným vzorkem celé studované populace, můžeme I</a:t>
            </a:r>
            <a:r>
              <a:rPr lang="cs-CZ" sz="2400" baseline="-25000" dirty="0"/>
              <a:t>0  </a:t>
            </a:r>
            <a:r>
              <a:rPr lang="cs-CZ" sz="2400" dirty="0"/>
              <a:t>a </a:t>
            </a:r>
            <a:r>
              <a:rPr lang="cs-CZ" sz="2400" dirty="0" err="1"/>
              <a:t>P</a:t>
            </a:r>
            <a:r>
              <a:rPr lang="cs-CZ" sz="2400" baseline="-25000" dirty="0" err="1"/>
              <a:t>e</a:t>
            </a:r>
            <a:r>
              <a:rPr lang="cs-CZ" sz="2400" baseline="-25000" dirty="0"/>
              <a:t> </a:t>
            </a:r>
            <a:r>
              <a:rPr lang="cs-CZ" sz="2400" dirty="0"/>
              <a:t>vypočítat z výsledků studie, jinak musíme použít údaje z jiných zdrojů.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sz="24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9590" y="764087"/>
            <a:ext cx="11552869" cy="651352"/>
          </a:xfrm>
        </p:spPr>
        <p:txBody>
          <a:bodyPr/>
          <a:lstStyle/>
          <a:p>
            <a:pPr eaLnBrk="1" hangingPunct="1"/>
            <a:r>
              <a:rPr lang="cs-CZ" sz="3200" b="1" dirty="0">
                <a:latin typeface="Verdana" pitchFamily="34" charset="0"/>
              </a:rPr>
              <a:t>Podíl populačního atributivního rizika (PAR%)</a:t>
            </a:r>
            <a:br>
              <a:rPr lang="cs-CZ" sz="3200" b="1" dirty="0">
                <a:latin typeface="Verdana" pitchFamily="34" charset="0"/>
              </a:rPr>
            </a:br>
            <a:r>
              <a:rPr lang="cs-CZ" sz="2400" b="1" i="1" dirty="0">
                <a:latin typeface="Verdana" pitchFamily="34" charset="0"/>
              </a:rPr>
              <a:t>též populační atributivní frakce (PAF)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164" y="2064196"/>
            <a:ext cx="11001723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chemeClr val="accent2"/>
                </a:solidFill>
              </a:rPr>
              <a:t>PAR% = (I</a:t>
            </a:r>
            <a:r>
              <a:rPr lang="cs-CZ" sz="3200" b="1" baseline="-25000" dirty="0">
                <a:solidFill>
                  <a:schemeClr val="accent2"/>
                </a:solidFill>
              </a:rPr>
              <a:t>c </a:t>
            </a:r>
            <a:r>
              <a:rPr lang="cs-CZ" sz="3200" b="1" dirty="0">
                <a:solidFill>
                  <a:schemeClr val="accent2"/>
                </a:solidFill>
              </a:rPr>
              <a:t>- I</a:t>
            </a:r>
            <a:r>
              <a:rPr lang="cs-CZ" sz="3200" b="1" baseline="-25000" dirty="0">
                <a:solidFill>
                  <a:schemeClr val="accent2"/>
                </a:solidFill>
              </a:rPr>
              <a:t>0</a:t>
            </a:r>
            <a:r>
              <a:rPr lang="cs-CZ" sz="3200" b="1" dirty="0">
                <a:solidFill>
                  <a:schemeClr val="accent2"/>
                </a:solidFill>
              </a:rPr>
              <a:t>): I</a:t>
            </a:r>
            <a:r>
              <a:rPr lang="cs-CZ" sz="3200" b="1" baseline="-25000" dirty="0">
                <a:solidFill>
                  <a:schemeClr val="accent2"/>
                </a:solidFill>
              </a:rPr>
              <a:t>c</a:t>
            </a:r>
            <a:r>
              <a:rPr lang="cs-CZ" sz="3200" b="1" dirty="0">
                <a:solidFill>
                  <a:schemeClr val="accent2"/>
                </a:solidFill>
              </a:rPr>
              <a:t> = PAR v 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dirty="0">
                <a:solidFill>
                  <a:schemeClr val="tx2"/>
                </a:solidFill>
              </a:rPr>
              <a:t>PAR% udává </a:t>
            </a:r>
            <a:r>
              <a:rPr lang="cs-CZ" sz="2400" b="1" dirty="0">
                <a:solidFill>
                  <a:schemeClr val="tx2"/>
                </a:solidFill>
              </a:rPr>
              <a:t>podíl</a:t>
            </a:r>
            <a:r>
              <a:rPr lang="cs-CZ" sz="2400" dirty="0">
                <a:solidFill>
                  <a:schemeClr val="tx2"/>
                </a:solidFill>
              </a:rPr>
              <a:t> nemocných, kteří </a:t>
            </a:r>
            <a:r>
              <a:rPr lang="cs-CZ" sz="2400" b="1" dirty="0">
                <a:solidFill>
                  <a:schemeClr val="tx2"/>
                </a:solidFill>
              </a:rPr>
              <a:t>v celém sledovaném souboru </a:t>
            </a:r>
            <a:r>
              <a:rPr lang="cs-CZ" sz="2400" dirty="0">
                <a:solidFill>
                  <a:schemeClr val="tx2"/>
                </a:solidFill>
              </a:rPr>
              <a:t>onemocněli v důsledku sledovaného faktoru.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dirty="0"/>
              <a:t>Při zobecnění na cílovou populaci:</a:t>
            </a:r>
          </a:p>
          <a:p>
            <a:pPr marL="0" indent="0" eaLnBrk="1" hangingPunct="1">
              <a:buNone/>
              <a:defRPr/>
            </a:pPr>
            <a:r>
              <a:rPr lang="cs-CZ" sz="2400" dirty="0"/>
              <a:t>Pokud sledované soubory jsou náhodným vzorkem celé populace, můžeme I</a:t>
            </a:r>
            <a:r>
              <a:rPr lang="cs-CZ" sz="2400" baseline="-25000" dirty="0"/>
              <a:t>0  </a:t>
            </a:r>
            <a:r>
              <a:rPr lang="cs-CZ" sz="2400" dirty="0"/>
              <a:t>vypočítat z výsledků studie.</a:t>
            </a:r>
          </a:p>
          <a:p>
            <a:pPr marL="0" indent="0" eaLnBrk="1" hangingPunct="1"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7815"/>
            <a:ext cx="10972800" cy="786898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516045"/>
              </p:ext>
            </p:extLst>
          </p:nvPr>
        </p:nvGraphicFramePr>
        <p:xfrm>
          <a:off x="609600" y="1168187"/>
          <a:ext cx="8425186" cy="2886075"/>
        </p:xfrm>
        <a:graphic>
          <a:graphicData uri="http://schemas.openxmlformats.org/drawingml/2006/table">
            <a:tbl>
              <a:tblPr/>
              <a:tblGrid>
                <a:gridCol w="2448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5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ano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bakteriurie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455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482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neužívání OC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1908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F0D5BEA9-4035-409E-B393-B7ECEDC6DD36}"/>
              </a:ext>
            </a:extLst>
          </p:cNvPr>
          <p:cNvSpPr txBox="1"/>
          <p:nvPr/>
        </p:nvSpPr>
        <p:spPr>
          <a:xfrm>
            <a:off x="609600" y="4305850"/>
            <a:ext cx="1042583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PAR = 0,0435146444 – 0,0403563941 = 0,0031582503</a:t>
            </a:r>
          </a:p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3,2 na 1000, tj. asi 8 žen z celého souboru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PAR% = 0,0031582503 : 0,0435146444 = 0,073   </a:t>
            </a:r>
          </a:p>
          <a:p>
            <a:pPr fontAlgn="base">
              <a:spcBef>
                <a:spcPct val="0"/>
              </a:spcBef>
              <a:spcAft>
                <a:spcPts val="800"/>
              </a:spcAft>
            </a:pPr>
            <a:r>
              <a:rPr lang="cs-CZ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PAR% = 7,3 %, tj. asi 8 žen z celého souboru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99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899"/>
    </mc:Choice>
    <mc:Fallback xmlns="">
      <p:transition spd="slow" advTm="1998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2313" y="1844676"/>
            <a:ext cx="8280400" cy="1362075"/>
          </a:xfrm>
        </p:spPr>
        <p:txBody>
          <a:bodyPr/>
          <a:lstStyle/>
          <a:p>
            <a:pPr algn="ctr">
              <a:defRPr/>
            </a:pPr>
            <a:r>
              <a:rPr lang="cs-CZ" sz="3200" dirty="0">
                <a:latin typeface="Verdana" pitchFamily="34" charset="0"/>
              </a:rPr>
              <a:t>Míry rizika v retrospektivních studiích</a:t>
            </a:r>
            <a:endParaRPr lang="cs-CZ" sz="3200" dirty="0"/>
          </a:p>
        </p:txBody>
      </p:sp>
      <p:sp>
        <p:nvSpPr>
          <p:cNvPr id="37890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363272" cy="922114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703512" y="1340768"/>
          <a:ext cx="8891122" cy="51125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84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Studie založené na pozorování       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I. Deskriptivní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a) Ekologické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(korelační)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>
                          <a:effectLst/>
                          <a:latin typeface="+mn-lt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       b) Průřezové </a:t>
                      </a:r>
                      <a:r>
                        <a:rPr lang="cs-CZ" sz="1800" i="1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(prevalenční)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II. Analytické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c) 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Prospektivní, retro-prospektivní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       d)Případ–kontrola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(case – control)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Retrospektivní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Studie založené na experimentu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 (pacient)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  <a:latin typeface="+mn-lt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662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>
                <a:latin typeface="Verdana" pitchFamily="34" charset="0"/>
              </a:rPr>
              <a:t>Míry rizika </a:t>
            </a:r>
            <a:br>
              <a:rPr lang="cs-CZ" sz="4000" b="1">
                <a:latin typeface="Verdana" pitchFamily="34" charset="0"/>
              </a:rPr>
            </a:br>
            <a:r>
              <a:rPr lang="cs-CZ" sz="4000" b="1">
                <a:latin typeface="Verdana" pitchFamily="34" charset="0"/>
              </a:rPr>
              <a:t>v retrospektivních studiích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7868" y="1712935"/>
            <a:ext cx="10878916" cy="5257800"/>
          </a:xfrm>
        </p:spPr>
        <p:txBody>
          <a:bodyPr/>
          <a:lstStyle/>
          <a:p>
            <a:pPr marL="57150" indent="0" eaLnBrk="1" hangingPunct="1">
              <a:lnSpc>
                <a:spcPct val="80000"/>
              </a:lnSpc>
              <a:buNone/>
              <a:defRPr/>
            </a:pPr>
            <a:r>
              <a:rPr lang="cs-CZ" sz="2400" b="1" dirty="0" err="1">
                <a:solidFill>
                  <a:srgbClr val="FF0000"/>
                </a:solidFill>
                <a:latin typeface="Arial Black" pitchFamily="34" charset="0"/>
              </a:rPr>
              <a:t>Odds</a:t>
            </a: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 ratio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 err="1"/>
              <a:t>Odds</a:t>
            </a:r>
            <a:r>
              <a:rPr lang="cs-CZ" dirty="0"/>
              <a:t> ratio (</a:t>
            </a:r>
            <a:r>
              <a:rPr lang="cs-CZ" b="1" dirty="0"/>
              <a:t>OR</a:t>
            </a:r>
            <a:r>
              <a:rPr lang="cs-CZ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 err="1"/>
              <a:t>Odds</a:t>
            </a:r>
            <a:r>
              <a:rPr lang="cs-CZ" dirty="0"/>
              <a:t> ratio jako odhad </a:t>
            </a:r>
            <a:r>
              <a:rPr lang="cs-CZ" b="1" dirty="0"/>
              <a:t>RR</a:t>
            </a:r>
            <a:endParaRPr lang="cs-CZ" dirty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Vypovídá o </a:t>
            </a:r>
            <a:r>
              <a:rPr lang="cs-CZ" sz="2000" b="1" dirty="0">
                <a:solidFill>
                  <a:schemeClr val="tx2"/>
                </a:solidFill>
              </a:rPr>
              <a:t>těsnosti vztahu</a:t>
            </a:r>
            <a:r>
              <a:rPr lang="cs-CZ" sz="2000" b="1" dirty="0"/>
              <a:t> </a:t>
            </a:r>
            <a:r>
              <a:rPr lang="cs-CZ" sz="2000" dirty="0"/>
              <a:t>mezi rizikovým faktorem a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Odhad atributivních rizik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cs-CZ" sz="2000" dirty="0"/>
              <a:t>(za předpokladu, že OR je odhadem RR)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>
              <a:solidFill>
                <a:srgbClr val="FF0000"/>
              </a:solidFill>
              <a:latin typeface="Arial Black" pitchFamily="34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Podíl atributivního rizika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Podíl populačního atributivního rizika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Informují o </a:t>
            </a:r>
            <a:r>
              <a:rPr lang="cs-CZ" sz="2000" b="1" dirty="0">
                <a:solidFill>
                  <a:schemeClr val="tx2"/>
                </a:solidFill>
              </a:rPr>
              <a:t>podílu osob</a:t>
            </a:r>
            <a:r>
              <a:rPr lang="cs-CZ" sz="2000" dirty="0"/>
              <a:t>, které onemocní (nebo zemřou) v důsledku působení sledovaného rizikového faktoru.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70561" y="263797"/>
            <a:ext cx="8229600" cy="1008112"/>
          </a:xfrm>
        </p:spPr>
        <p:txBody>
          <a:bodyPr/>
          <a:lstStyle/>
          <a:p>
            <a:pPr eaLnBrk="1" hangingPunct="1"/>
            <a:r>
              <a:rPr lang="cs-CZ" sz="3600" b="1" dirty="0" err="1">
                <a:latin typeface="Verdana" pitchFamily="34" charset="0"/>
              </a:rPr>
              <a:t>Odds</a:t>
            </a:r>
            <a:r>
              <a:rPr lang="cs-CZ" sz="3600" b="1" dirty="0">
                <a:latin typeface="Verdana" pitchFamily="34" charset="0"/>
              </a:rPr>
              <a:t>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1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70561" y="1097360"/>
                <a:ext cx="10650878" cy="576064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>
                  <a:solidFill>
                    <a:schemeClr val="accent2"/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2400" b="1" dirty="0">
                    <a:solidFill>
                      <a:srgbClr val="0000CC"/>
                    </a:solidFill>
                  </a:rPr>
                  <a:t>Studie případů a kontrol: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cs-CZ" sz="2400" b="1" dirty="0">
                  <a:solidFill>
                    <a:srgbClr val="3333FF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r>
                  <a:rPr lang="cs-CZ" sz="2400" b="1" dirty="0">
                    <a:solidFill>
                      <a:schemeClr val="accent2"/>
                    </a:solidFill>
                  </a:rPr>
                  <a:t>OR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b="1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b="1" i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Odds</m:t>
                            </m:r>
                            <m:r>
                              <m:rPr>
                                <m:nor/>
                              </m:rPr>
                              <a:rPr lang="cs-CZ" b="1" i="0" baseline="-25000" smtClean="0">
                                <a:solidFill>
                                  <a:schemeClr val="accent2"/>
                                </a:solidFill>
                              </a:rPr>
                              <m:t>P</m:t>
                            </m:r>
                            <m:r>
                              <m:rPr>
                                <m:nor/>
                              </m:rPr>
                              <a:rPr lang="cs-CZ" b="1" i="0" baseline="-25000" smtClean="0">
                                <a:solidFill>
                                  <a:schemeClr val="accent2"/>
                                </a:solidFill>
                              </a:rPr>
                              <m:t>ří</m:t>
                            </m:r>
                            <m:r>
                              <m:rPr>
                                <m:nor/>
                              </m:rPr>
                              <a:rPr lang="cs-CZ" b="1" i="0" baseline="-25000" smtClean="0">
                                <a:solidFill>
                                  <a:schemeClr val="accent2"/>
                                </a:solidFill>
                              </a:rPr>
                              <m:t>pad</m:t>
                            </m:r>
                            <m:r>
                              <m:rPr>
                                <m:nor/>
                              </m:rPr>
                              <a:rPr lang="cs-CZ" b="1" i="0" baseline="-25000" smtClean="0">
                                <a:solidFill>
                                  <a:schemeClr val="accent2"/>
                                </a:solidFill>
                              </a:rPr>
                              <m:t>ů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b="1" i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Odds</m:t>
                            </m:r>
                            <m:r>
                              <m:rPr>
                                <m:nor/>
                              </m:rPr>
                              <a:rPr lang="cs-CZ" b="1" i="0" baseline="-25000" dirty="0" smtClean="0">
                                <a:solidFill>
                                  <a:schemeClr val="accent2"/>
                                </a:solidFill>
                              </a:rPr>
                              <m:t>Kontrol</m:t>
                            </m:r>
                            <m:r>
                              <m:rPr>
                                <m:nor/>
                              </m:rPr>
                              <a:rPr lang="cs-CZ" b="1" baseline="-25000" dirty="0">
                                <a:solidFill>
                                  <a:schemeClr val="accent2"/>
                                </a:solidFill>
                              </a:rPr>
                              <m:t> </m:t>
                            </m:r>
                          </m:den>
                        </m:f>
                      </m:e>
                    </m:box>
                    <m:r>
                      <a:rPr lang="cs-CZ" b="1" i="0" baseline="-25000" dirty="0" smtClean="0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aseline="-25000" dirty="0"/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  <a:defRPr/>
                </a:pPr>
                <a:endParaRPr lang="cs-CZ" sz="2400" b="1" dirty="0"/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2400" dirty="0"/>
                  <a:t>OR uvádí, </a:t>
                </a:r>
                <a:r>
                  <a:rPr lang="cs-CZ" sz="2400" b="1" dirty="0">
                    <a:solidFill>
                      <a:srgbClr val="0000CC"/>
                    </a:solidFill>
                  </a:rPr>
                  <a:t>kolikrát častěji</a:t>
                </a:r>
                <a:r>
                  <a:rPr lang="cs-CZ" sz="2400" dirty="0">
                    <a:solidFill>
                      <a:srgbClr val="0000CC"/>
                    </a:solidFill>
                  </a:rPr>
                  <a:t> </a:t>
                </a:r>
                <a:r>
                  <a:rPr lang="cs-CZ" sz="2400" b="1" dirty="0">
                    <a:solidFill>
                      <a:srgbClr val="0000CC"/>
                    </a:solidFill>
                  </a:rPr>
                  <a:t>se RF vyskytuje</a:t>
                </a:r>
                <a:r>
                  <a:rPr lang="cs-CZ" sz="2400" dirty="0">
                    <a:solidFill>
                      <a:srgbClr val="3333FF"/>
                    </a:solidFill>
                  </a:rPr>
                  <a:t> </a:t>
                </a:r>
                <a:r>
                  <a:rPr lang="cs-CZ" sz="2400" dirty="0"/>
                  <a:t>ve skupině nemocných (případů) než ve skupině kontrolní.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cs-CZ" sz="2400" dirty="0"/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cs-CZ" sz="1800" dirty="0"/>
                  <a:t>Pokud je odhadem RR, pak se interpretuje jako RR, tj. uvádí </a:t>
                </a:r>
                <a:r>
                  <a:rPr lang="cs-CZ" sz="1800" b="1" dirty="0">
                    <a:solidFill>
                      <a:srgbClr val="0000CC"/>
                    </a:solidFill>
                  </a:rPr>
                  <a:t>kolikrát častěji se nemoc vyskytuje </a:t>
                </a:r>
                <a:r>
                  <a:rPr lang="cs-CZ" sz="1800" dirty="0"/>
                  <a:t>ve skupině rizikové než ve skupině kontrolní. </a:t>
                </a:r>
              </a:p>
              <a:p>
                <a:pPr lvl="1" eaLnBrk="1" hangingPunct="1">
                  <a:lnSpc>
                    <a:spcPct val="90000"/>
                  </a:lnSpc>
                  <a:defRPr/>
                </a:pPr>
                <a:r>
                  <a:rPr lang="cs-CZ" sz="1800" dirty="0"/>
                  <a:t>To je možné za předpokladu, že je v reálu </a:t>
                </a:r>
                <a:r>
                  <a:rPr lang="cs-CZ" sz="1800" b="1" dirty="0"/>
                  <a:t>nízký výskyt nemoci v neexponované skupině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cs-CZ" sz="1800" b="1" dirty="0"/>
                  <a:t>     </a:t>
                </a:r>
                <a:r>
                  <a:rPr lang="cs-CZ" sz="1800" dirty="0"/>
                  <a:t>(˂ 10 %).</a:t>
                </a:r>
              </a:p>
            </p:txBody>
          </p:sp>
        </mc:Choice>
        <mc:Fallback xmlns="">
          <p:sp>
            <p:nvSpPr>
              <p:cNvPr id="174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70561" y="1097360"/>
                <a:ext cx="10650878" cy="5760640"/>
              </a:xfrm>
              <a:blipFill>
                <a:blip r:embed="rId2"/>
                <a:stretch>
                  <a:fillRect l="-1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392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Příklad na výpočet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V souboru 536 dětí narozených s vrozenou vývojovou vadou a 466 dětí narozených bez vady se sledoval vztah mezi výskytem vady novorozence a výskytem vady v rodině otce.</a:t>
            </a:r>
          </a:p>
          <a:p>
            <a:pPr marL="0" indent="0">
              <a:buNone/>
            </a:pPr>
            <a:r>
              <a:rPr lang="cs-CZ" sz="3200" dirty="0"/>
              <a:t>Z 536 dětí s vadou se současně vada vyskytovala v rodině otce u 50 dětí. Z 466 dětí kontrolních (narozených bez vady) se vada v rodině otce vyskytovala u 8 dětí.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2313" y="1844676"/>
            <a:ext cx="8280400" cy="1362075"/>
          </a:xfrm>
        </p:spPr>
        <p:txBody>
          <a:bodyPr/>
          <a:lstStyle/>
          <a:p>
            <a:pPr algn="ctr">
              <a:defRPr/>
            </a:pPr>
            <a:r>
              <a:rPr lang="cs-CZ" sz="3200" dirty="0">
                <a:latin typeface="Verdana" pitchFamily="34" charset="0"/>
              </a:rPr>
              <a:t>Epidemiologické studie vhodné k prokazování kauzálních vztahů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44304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15CA6E1-059B-4BE7-9F56-FB1103893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565" y="2010678"/>
            <a:ext cx="8047417" cy="317629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9E7B9C4B-6398-4FF8-87F2-9B933DCEB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Osoba - znak - nemoc</a:t>
            </a:r>
          </a:p>
        </p:txBody>
      </p:sp>
    </p:spTree>
    <p:extLst>
      <p:ext uri="{BB962C8B-B14F-4D97-AF65-F5344CB8AC3E}">
        <p14:creationId xmlns:p14="http://schemas.microsoft.com/office/powerpoint/2010/main" val="2822477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449435"/>
              </p:ext>
            </p:extLst>
          </p:nvPr>
        </p:nvGraphicFramePr>
        <p:xfrm>
          <a:off x="832482" y="1958369"/>
          <a:ext cx="7993063" cy="2941261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+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-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944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466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219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794394" y="330313"/>
            <a:ext cx="8229600" cy="774923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513999"/>
              </p:ext>
            </p:extLst>
          </p:nvPr>
        </p:nvGraphicFramePr>
        <p:xfrm>
          <a:off x="983258" y="1190817"/>
          <a:ext cx="7166120" cy="1901227"/>
        </p:xfrm>
        <a:graphic>
          <a:graphicData uri="http://schemas.openxmlformats.org/drawingml/2006/table">
            <a:tbl>
              <a:tblPr/>
              <a:tblGrid>
                <a:gridCol w="2915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+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Vada v rodině otce -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486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944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466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E7987D9-5B31-4968-8F3D-0211743860EE}"/>
                  </a:ext>
                </a:extLst>
              </p:cNvPr>
              <p:cNvSpPr/>
              <p:nvPr/>
            </p:nvSpPr>
            <p:spPr>
              <a:xfrm>
                <a:off x="8510427" y="1724430"/>
                <a:ext cx="3005674" cy="6971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2400" b="1" dirty="0">
                    <a:solidFill>
                      <a:srgbClr val="FF0000"/>
                    </a:solidFill>
                    <a:latin typeface="Verdana" pitchFamily="34" charset="0"/>
                    <a:cs typeface="Arial" charset="0"/>
                  </a:rPr>
                  <a:t>OR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2400" b="1">
                                <a:solidFill>
                                  <a:srgbClr val="FF0000"/>
                                </a:solidFill>
                                <a:latin typeface="Cambria Math"/>
                                <a:cs typeface="Arial" charset="0"/>
                              </a:rPr>
                              <m:t>Odds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P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ří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pad</m:t>
                            </m:r>
                            <m:r>
                              <m:rPr>
                                <m:nor/>
                              </m:rPr>
                              <a:rPr lang="cs-CZ" sz="2400" b="1" baseline="-2500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ů 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2400" b="1">
                                <a:solidFill>
                                  <a:srgbClr val="FF0000"/>
                                </a:solidFill>
                                <a:latin typeface="Cambria Math"/>
                                <a:cs typeface="Arial" charset="0"/>
                              </a:rPr>
                              <m:t>Odds</m:t>
                            </m:r>
                            <m:r>
                              <m:rPr>
                                <m:nor/>
                              </m:rPr>
                              <a:rPr lang="cs-CZ" sz="2400" b="1" baseline="-25000" dirty="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Kontrol</m:t>
                            </m:r>
                            <m:r>
                              <m:rPr>
                                <m:nor/>
                              </m:rPr>
                              <a:rPr lang="cs-CZ" sz="2400" b="1" baseline="-25000" dirty="0">
                                <a:solidFill>
                                  <a:srgbClr val="FF0000"/>
                                </a:solidFill>
                                <a:latin typeface="Verdana" pitchFamily="34" charset="0"/>
                                <a:cs typeface="Arial" charset="0"/>
                              </a:rPr>
                              <m:t> </m:t>
                            </m:r>
                          </m:den>
                        </m:f>
                      </m:e>
                    </m:box>
                  </m:oMath>
                </a14:m>
                <a:endParaRPr lang="cs-CZ" sz="24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6E7987D9-5B31-4968-8F3D-021174386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427" y="1724430"/>
                <a:ext cx="3005674" cy="697114"/>
              </a:xfrm>
              <a:prstGeom prst="rect">
                <a:avLst/>
              </a:prstGeom>
              <a:blipFill>
                <a:blip r:embed="rId3"/>
                <a:stretch>
                  <a:fillRect l="-3043"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9F7D2CA-7849-4ACC-8A61-C7B427C0AB2F}"/>
                  </a:ext>
                </a:extLst>
              </p:cNvPr>
              <p:cNvSpPr/>
              <p:nvPr/>
            </p:nvSpPr>
            <p:spPr>
              <a:xfrm>
                <a:off x="983257" y="3196762"/>
                <a:ext cx="2773633" cy="1052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Odds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P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ří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pad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ů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50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536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486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536</m:t>
                            </m:r>
                          </m:den>
                        </m:f>
                      </m:den>
                    </m:f>
                  </m:oMath>
                </a14:m>
                <a:endParaRPr lang="cs-CZ" sz="28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9F7D2CA-7849-4ACC-8A61-C7B427C0AB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257" y="3196762"/>
                <a:ext cx="2773633" cy="10529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28F3A4F8-C959-474C-A10B-4E63C54F2DD2}"/>
                  </a:ext>
                </a:extLst>
              </p:cNvPr>
              <p:cNvSpPr/>
              <p:nvPr/>
            </p:nvSpPr>
            <p:spPr>
              <a:xfrm>
                <a:off x="3756890" y="3313838"/>
                <a:ext cx="4392488" cy="7107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Odds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P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ří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pad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Verdana" pitchFamily="34" charset="0"/>
                        <a:cs typeface="Arial" charset="0"/>
                      </a:rPr>
                      <m:t>ů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50 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536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486 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536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486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28F3A4F8-C959-474C-A10B-4E63C54F2D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90" y="3313838"/>
                <a:ext cx="4392488" cy="710707"/>
              </a:xfrm>
              <a:prstGeom prst="rect">
                <a:avLst/>
              </a:prstGeom>
              <a:blipFill>
                <a:blip r:embed="rId5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A5749CAD-1AEC-4BB1-829F-142290FE217E}"/>
                  </a:ext>
                </a:extLst>
              </p:cNvPr>
              <p:cNvSpPr/>
              <p:nvPr/>
            </p:nvSpPr>
            <p:spPr>
              <a:xfrm>
                <a:off x="1208726" y="4354461"/>
                <a:ext cx="2773633" cy="1052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Odds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Kontrol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466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458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466</m:t>
                            </m:r>
                          </m:den>
                        </m:f>
                      </m:den>
                    </m:f>
                  </m:oMath>
                </a14:m>
                <a:endParaRPr lang="cs-CZ" sz="28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A5749CAD-1AEC-4BB1-829F-142290FE21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726" y="4354461"/>
                <a:ext cx="2773633" cy="10529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3DE3918B-E6F9-49CC-8D46-4121FCFDA7BB}"/>
                  </a:ext>
                </a:extLst>
              </p:cNvPr>
              <p:cNvSpPr/>
              <p:nvPr/>
            </p:nvSpPr>
            <p:spPr>
              <a:xfrm>
                <a:off x="3756890" y="4366819"/>
                <a:ext cx="4392488" cy="7107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Odds</m:t>
                    </m:r>
                    <m:r>
                      <m:rPr>
                        <m:nor/>
                      </m:rPr>
                      <a:rPr lang="cs-CZ" b="1" baseline="-25000">
                        <a:solidFill>
                          <a:srgbClr val="FF0000"/>
                        </a:solidFill>
                        <a:latin typeface="Cambria Math"/>
                        <a:cs typeface="Arial" charset="0"/>
                      </a:rPr>
                      <m:t>Kontrol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466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458 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466 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458</m:t>
                        </m:r>
                      </m:den>
                    </m:f>
                  </m:oMath>
                </a14:m>
                <a:r>
                  <a:rPr lang="cs-CZ" sz="2800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3DE3918B-E6F9-49CC-8D46-4121FCFDA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90" y="4366819"/>
                <a:ext cx="4392488" cy="710707"/>
              </a:xfrm>
              <a:prstGeom prst="rect">
                <a:avLst/>
              </a:prstGeom>
              <a:blipFill>
                <a:blip r:embed="rId7"/>
                <a:stretch>
                  <a:fillRect b="-68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16E82A5E-00A3-497D-B79B-09A17563B640}"/>
                  </a:ext>
                </a:extLst>
              </p:cNvPr>
              <p:cNvSpPr/>
              <p:nvPr/>
            </p:nvSpPr>
            <p:spPr>
              <a:xfrm>
                <a:off x="1882630" y="5519127"/>
                <a:ext cx="1872208" cy="1055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b="1" dirty="0">
                    <a:solidFill>
                      <a:srgbClr val="FF0000"/>
                    </a:solidFill>
                    <a:latin typeface="Verdana" pitchFamily="34" charset="0"/>
                    <a:cs typeface="Arial" charset="0"/>
                  </a:rPr>
                  <a:t>OR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50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486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458</m:t>
                            </m:r>
                          </m:den>
                        </m:f>
                      </m:den>
                    </m:f>
                  </m:oMath>
                </a14:m>
                <a:endParaRPr lang="cs-CZ" sz="28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16E82A5E-00A3-497D-B79B-09A17563B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630" y="5519127"/>
                <a:ext cx="1872208" cy="1055545"/>
              </a:xfrm>
              <a:prstGeom prst="rect">
                <a:avLst/>
              </a:prstGeom>
              <a:blipFill>
                <a:blip r:embed="rId8"/>
                <a:stretch>
                  <a:fillRect l="-29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EB775F61-72DD-47AC-B417-77B67627E3E6}"/>
                  </a:ext>
                </a:extLst>
              </p:cNvPr>
              <p:cNvSpPr/>
              <p:nvPr/>
            </p:nvSpPr>
            <p:spPr>
              <a:xfrm>
                <a:off x="4043772" y="5696720"/>
                <a:ext cx="2052228" cy="707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b="1" dirty="0">
                    <a:solidFill>
                      <a:srgbClr val="FF0000"/>
                    </a:solidFill>
                    <a:latin typeface="Verdana" pitchFamily="34" charset="0"/>
                    <a:cs typeface="Arial" charset="0"/>
                  </a:rPr>
                  <a:t>OR </a:t>
                </a:r>
                <a:r>
                  <a:rPr lang="cs-CZ" dirty="0">
                    <a:solidFill>
                      <a:srgbClr val="000000"/>
                    </a:solidFill>
                    <a:latin typeface="Verdana" pitchFamily="34" charset="0"/>
                    <a:cs typeface="Arial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50 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458 </m:t>
                        </m:r>
                      </m:num>
                      <m:den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486 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8</m:t>
                        </m:r>
                      </m:den>
                    </m:f>
                  </m:oMath>
                </a14:m>
                <a:endParaRPr lang="cs-CZ" sz="2800" dirty="0">
                  <a:solidFill>
                    <a:srgbClr val="00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EB775F61-72DD-47AC-B417-77B67627E3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772" y="5696720"/>
                <a:ext cx="2052228" cy="707758"/>
              </a:xfrm>
              <a:prstGeom prst="rect">
                <a:avLst/>
              </a:prstGeom>
              <a:blipFill>
                <a:blip r:embed="rId9"/>
                <a:stretch>
                  <a:fillRect l="-23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5A3BE807-1E3F-4B6C-9D60-DBE972AC2C00}"/>
                  </a:ext>
                </a:extLst>
              </p:cNvPr>
              <p:cNvSpPr/>
              <p:nvPr/>
            </p:nvSpPr>
            <p:spPr>
              <a:xfrm>
                <a:off x="6622034" y="5696720"/>
                <a:ext cx="205222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b="1" dirty="0">
                    <a:solidFill>
                      <a:srgbClr val="FF0000"/>
                    </a:solidFill>
                    <a:latin typeface="Verdana" pitchFamily="34" charset="0"/>
                    <a:cs typeface="Arial" charset="0"/>
                  </a:rPr>
                  <a:t>OR = </a:t>
                </a:r>
                <a14:m>
                  <m:oMath xmlns:m="http://schemas.openxmlformats.org/officeDocument/2006/math">
                    <m:r>
                      <a:rPr lang="cs-CZ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cs-CZ" sz="2000" b="1" dirty="0">
                  <a:solidFill>
                    <a:srgbClr val="FF0000"/>
                  </a:solidFill>
                  <a:latin typeface="Verdana" pitchFamily="34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Obdélník 11">
                <a:extLst>
                  <a:ext uri="{FF2B5EF4-FFF2-40B4-BE49-F238E27FC236}">
                    <a16:creationId xmlns:a16="http://schemas.microsoft.com/office/drawing/2014/main" id="{5A3BE807-1E3F-4B6C-9D60-DBE972AC2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034" y="5696720"/>
                <a:ext cx="2052228" cy="400110"/>
              </a:xfrm>
              <a:prstGeom prst="rect">
                <a:avLst/>
              </a:prstGeom>
              <a:blipFill>
                <a:blip r:embed="rId10"/>
                <a:stretch>
                  <a:fillRect l="-2374" t="-3077" b="-23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281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951"/>
    </mc:Choice>
    <mc:Fallback xmlns="">
      <p:transition spd="slow" advTm="3449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9" grpId="0"/>
      <p:bldP spid="4" grpId="0"/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latin typeface="Verdana" pitchFamily="34" charset="0"/>
              </a:rPr>
              <a:t>Odhad podílu atributivního rizika (AR%) v retrospektivních studiích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599" y="1720177"/>
                <a:ext cx="10776559" cy="5040312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cs-CZ" sz="3200" b="1" dirty="0"/>
                  <a:t>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>
                            <a:latin typeface="Cambria Math"/>
                          </a:rPr>
                          <m:t>𝐑𝐑</m:t>
                        </m:r>
                        <m:r>
                          <a:rPr lang="cs-CZ" sz="3200" b="1"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>
                            <a:latin typeface="Cambria Math"/>
                          </a:rPr>
                          <m:t>𝐑𝐑</m:t>
                        </m:r>
                      </m:den>
                    </m:f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cs-CZ" sz="2400" b="1" dirty="0"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dirty="0"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r>
                  <a:rPr lang="cs-CZ" sz="2400" b="1" dirty="0">
                    <a:solidFill>
                      <a:srgbClr val="FF0000"/>
                    </a:solidFill>
                  </a:rPr>
                  <a:t>        </a:t>
                </a:r>
                <a:r>
                  <a:rPr lang="cs-CZ" sz="3200" b="1" dirty="0">
                    <a:solidFill>
                      <a:srgbClr val="0000CC"/>
                    </a:solidFill>
                  </a:rPr>
                  <a:t>(AR%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>
                            <a:solidFill>
                              <a:srgbClr val="0000CC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>
                            <a:solidFill>
                              <a:srgbClr val="0000CC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rgbClr val="0000CC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>
                            <a:solidFill>
                              <a:srgbClr val="0000CC"/>
                            </a:solidFill>
                            <a:latin typeface="Cambria Math"/>
                          </a:rPr>
                          <m:t>𝐎𝐑</m:t>
                        </m:r>
                      </m:den>
                    </m:f>
                  </m:oMath>
                </a14:m>
                <a:r>
                  <a:rPr lang="cs-CZ" sz="3200" dirty="0">
                    <a:solidFill>
                      <a:srgbClr val="0000C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dirty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3200" b="1" dirty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r>
                  <a:rPr lang="cs-CZ" sz="3200" b="1" dirty="0">
                    <a:solidFill>
                      <a:srgbClr val="0000CC"/>
                    </a:solidFill>
                  </a:rPr>
                  <a:t>)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b="1" dirty="0">
                  <a:solidFill>
                    <a:srgbClr val="FF00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2400" dirty="0">
                    <a:solidFill>
                      <a:schemeClr val="tx2"/>
                    </a:solidFill>
                  </a:rPr>
                  <a:t>Odhad AR% udává podíl nemocných, kteří ve skupině rizikové onemocněli v důsledku sledovaného faktoru.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599" y="1720177"/>
                <a:ext cx="10776559" cy="5040312"/>
              </a:xfrm>
              <a:blipFill>
                <a:blip r:embed="rId2"/>
                <a:stretch>
                  <a:fillRect l="-14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808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6310" y="705224"/>
            <a:ext cx="10459327" cy="1139825"/>
          </a:xfrm>
        </p:spPr>
        <p:txBody>
          <a:bodyPr/>
          <a:lstStyle/>
          <a:p>
            <a:pPr eaLnBrk="1" hangingPunct="1"/>
            <a:r>
              <a:rPr lang="cs-CZ" sz="3200" b="1" dirty="0">
                <a:latin typeface="Verdana" pitchFamily="34" charset="0"/>
              </a:rPr>
              <a:t>Odhad podílu populačního atributivního rizika (AR%) v retrospektivních studiích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76310" y="1275136"/>
                <a:ext cx="10839380" cy="5040312"/>
              </a:xfrm>
            </p:spPr>
            <p:txBody>
              <a:bodyPr/>
              <a:lstStyle/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None/>
                </a:pPr>
                <a:r>
                  <a:rPr lang="cs-CZ" sz="3200" b="1" dirty="0"/>
                  <a:t>PAR%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>
                            <a:latin typeface="Cambria Math"/>
                          </a:rPr>
                          <m:t>𝐏</m:t>
                        </m:r>
                        <m:r>
                          <a:rPr lang="cs-CZ" sz="3200" b="1" baseline="-25000">
                            <a:latin typeface="Cambria Math"/>
                          </a:rPr>
                          <m:t>𝐞</m:t>
                        </m:r>
                        <m:r>
                          <a:rPr lang="cs-CZ" sz="3200" b="1">
                            <a:latin typeface="Cambria Math"/>
                          </a:rPr>
                          <m:t> (</m:t>
                        </m:r>
                        <m:r>
                          <a:rPr lang="cs-CZ" sz="3200" b="1">
                            <a:latin typeface="Cambria Math"/>
                          </a:rPr>
                          <m:t>𝐑𝐑</m:t>
                        </m:r>
                        <m:r>
                          <a:rPr lang="cs-CZ" sz="3200" b="1"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sz="3200" b="1"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latin typeface="Cambria Math"/>
                          </a:rPr>
                          <m:t>+</m:t>
                        </m:r>
                        <m:r>
                          <a:rPr lang="cs-CZ" sz="3200" b="1">
                            <a:latin typeface="Cambria Math"/>
                          </a:rPr>
                          <m:t>𝐏𝐞</m:t>
                        </m:r>
                        <m:r>
                          <a:rPr lang="cs-CZ" sz="3200" b="1">
                            <a:latin typeface="Cambria Math"/>
                          </a:rPr>
                          <m:t> (</m:t>
                        </m:r>
                        <m:r>
                          <a:rPr lang="cs-CZ" sz="3200" b="1">
                            <a:latin typeface="Cambria Math" panose="02040503050406030204" pitchFamily="18" charset="0"/>
                          </a:rPr>
                          <m:t>𝐑</m:t>
                        </m:r>
                        <m:r>
                          <a:rPr lang="cs-CZ" sz="3200" b="1">
                            <a:latin typeface="Cambria Math"/>
                          </a:rPr>
                          <m:t>𝐑</m:t>
                        </m:r>
                        <m:r>
                          <a:rPr lang="cs-CZ" sz="3200" b="1"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cs-CZ" sz="2400" b="1" dirty="0"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dirty="0"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cs-CZ" sz="3200" b="1" dirty="0"/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2400" dirty="0" err="1"/>
                  <a:t>P</a:t>
                </a:r>
                <a:r>
                  <a:rPr lang="cs-CZ" sz="2400" baseline="-25000" dirty="0" err="1"/>
                  <a:t>e</a:t>
                </a:r>
                <a:r>
                  <a:rPr lang="cs-CZ" sz="2400" dirty="0"/>
                  <a:t> = prevalence exponovaných v celé populaci.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3200" b="1" dirty="0">
                  <a:solidFill>
                    <a:schemeClr val="accent2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r>
                  <a:rPr lang="cs-CZ" sz="3200" b="1" dirty="0">
                    <a:solidFill>
                      <a:schemeClr val="accent2"/>
                    </a:solidFill>
                  </a:rPr>
                  <a:t>PAR%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cs-CZ" sz="3200" b="1" baseline="-2500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𝐞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𝐏𝐞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𝐎𝐑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24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b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cs-CZ" sz="2400" b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</m:oMath>
                </a14:m>
                <a:endParaRPr lang="cs-CZ" sz="2400" b="1" dirty="0">
                  <a:solidFill>
                    <a:srgbClr val="FF0000"/>
                  </a:solidFill>
                </a:endParaRP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  <a:p>
                <a:pPr marL="0" indent="0" eaLnBrk="1" hangingPunct="1">
                  <a:buNone/>
                </a:pPr>
                <a:r>
                  <a:rPr lang="cs-CZ" sz="2400" dirty="0">
                    <a:solidFill>
                      <a:schemeClr val="tx2"/>
                    </a:solidFill>
                  </a:rPr>
                  <a:t>Odhad PAR% udává podíl nemocných, kteří v celé cílové populaci onemocněli v důsledku sledovaného faktoru.</a:t>
                </a:r>
              </a:p>
              <a:p>
                <a:pPr eaLnBrk="1" hangingPunct="1">
                  <a:lnSpc>
                    <a:spcPct val="80000"/>
                  </a:lnSpc>
                  <a:buFont typeface="Wingdings" pitchFamily="2" charset="2"/>
                  <a:buNone/>
                </a:pPr>
                <a:endParaRPr lang="cs-CZ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76310" y="1275136"/>
                <a:ext cx="10839380" cy="5040312"/>
              </a:xfrm>
              <a:blipFill>
                <a:blip r:embed="rId2"/>
                <a:stretch>
                  <a:fillRect l="-1462" r="-1069" b="-8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848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03699"/>
            <a:ext cx="8686800" cy="1139825"/>
          </a:xfrm>
        </p:spPr>
        <p:txBody>
          <a:bodyPr/>
          <a:lstStyle/>
          <a:p>
            <a:pPr eaLnBrk="1" hangingPunct="1"/>
            <a:r>
              <a:rPr lang="cs-CZ" sz="4000" b="1" dirty="0">
                <a:latin typeface="Verdana" pitchFamily="34" charset="0"/>
              </a:rPr>
              <a:t>Výpočet rizik </a:t>
            </a:r>
            <a:br>
              <a:rPr lang="cs-CZ" sz="4000" b="1" dirty="0">
                <a:latin typeface="Verdana" pitchFamily="34" charset="0"/>
              </a:rPr>
            </a:br>
            <a:r>
              <a:rPr lang="cs-CZ" sz="4000" b="1" dirty="0">
                <a:latin typeface="Verdana" pitchFamily="34" charset="0"/>
              </a:rPr>
              <a:t>v epidemiologických studiích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04421"/>
            <a:ext cx="10972800" cy="45307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b="1" dirty="0"/>
              <a:t>Studie, kde přímo měříme incidenci (prospektivní studie)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   (tj.  </a:t>
            </a:r>
            <a:r>
              <a:rPr lang="cs-CZ" dirty="0" err="1"/>
              <a:t>kohortové</a:t>
            </a:r>
            <a:r>
              <a:rPr lang="cs-CZ" dirty="0"/>
              <a:t> studie a pokusy)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/>
              <a:t>Lze počítat všechna rizika dle uvedených vzorečků</a:t>
            </a:r>
          </a:p>
          <a:p>
            <a:pPr eaLnBrk="1" hangingPunct="1">
              <a:buFont typeface="Arial" charset="0"/>
              <a:buChar char="•"/>
            </a:pPr>
            <a:endParaRPr lang="cs-CZ" dirty="0"/>
          </a:p>
          <a:p>
            <a:pPr eaLnBrk="1" hangingPunct="1">
              <a:buFont typeface="Arial" charset="0"/>
              <a:buChar char="•"/>
            </a:pPr>
            <a:r>
              <a:rPr lang="cs-CZ" b="1" dirty="0"/>
              <a:t>Studie, kde nelze měřit incidenci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  (tj. studie případů a kontrol a průřezové studie)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dirty="0"/>
              <a:t>	Lze počítat pouze OR, AR% a PAR%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0014" y="551762"/>
            <a:ext cx="11179607" cy="613159"/>
          </a:xfrm>
        </p:spPr>
        <p:txBody>
          <a:bodyPr/>
          <a:lstStyle/>
          <a:p>
            <a:pPr eaLnBrk="1" hangingPunct="1"/>
            <a:br>
              <a:rPr lang="cs-CZ" b="1" dirty="0">
                <a:latin typeface="Verdana" pitchFamily="34" charset="0"/>
              </a:rPr>
            </a:br>
            <a:r>
              <a:rPr lang="cs-CZ" b="1" dirty="0">
                <a:latin typeface="Verdana" pitchFamily="34" charset="0"/>
              </a:rPr>
              <a:t>Opakovací příklad na výpočet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527" y="1447690"/>
            <a:ext cx="10687944" cy="378204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 tabulky na následujícím snímku vypočítejte a </a:t>
            </a:r>
            <a:r>
              <a:rPr lang="cs-CZ" dirty="0" err="1"/>
              <a:t>interpetujte</a:t>
            </a:r>
            <a:endParaRPr lang="cs-CZ" dirty="0"/>
          </a:p>
          <a:p>
            <a:r>
              <a:rPr lang="cs-CZ" dirty="0"/>
              <a:t>RR</a:t>
            </a:r>
          </a:p>
          <a:p>
            <a:r>
              <a:rPr lang="cs-CZ" dirty="0"/>
              <a:t>AR</a:t>
            </a:r>
          </a:p>
          <a:p>
            <a:r>
              <a:rPr lang="cs-CZ" dirty="0"/>
              <a:t>AR%</a:t>
            </a:r>
          </a:p>
          <a:p>
            <a:r>
              <a:rPr lang="cs-CZ" dirty="0"/>
              <a:t>PAR</a:t>
            </a:r>
          </a:p>
          <a:p>
            <a:r>
              <a:rPr lang="cs-CZ" dirty="0"/>
              <a:t>PAR%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 případě, že by šlo o studii provedenou retrospektivně, jaká by byla hodnota OR?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6750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2620" y="705224"/>
            <a:ext cx="11234476" cy="647588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Opakovací příklad na výpočet rizik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711856"/>
              </p:ext>
            </p:extLst>
          </p:nvPr>
        </p:nvGraphicFramePr>
        <p:xfrm>
          <a:off x="1828714" y="2204863"/>
          <a:ext cx="7993063" cy="2886048"/>
        </p:xfrm>
        <a:graphic>
          <a:graphicData uri="http://schemas.openxmlformats.org/drawingml/2006/table">
            <a:tbl>
              <a:tblPr/>
              <a:tblGrid>
                <a:gridCol w="199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čelistí +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Úbytek kostní tkáně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čelistí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kouření+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kouření-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Celkem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42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1468" y="611311"/>
            <a:ext cx="8229600" cy="702915"/>
          </a:xfrm>
        </p:spPr>
        <p:txBody>
          <a:bodyPr/>
          <a:lstStyle/>
          <a:p>
            <a:pPr eaLnBrk="1" hangingPunct="1"/>
            <a:r>
              <a:rPr lang="cs-CZ" b="1" dirty="0">
                <a:latin typeface="Verdana" pitchFamily="34" charset="0"/>
              </a:rPr>
              <a:t>Interpretace výsledků</a:t>
            </a:r>
            <a:br>
              <a:rPr lang="cs-CZ" b="1" dirty="0">
                <a:latin typeface="Verdana" pitchFamily="34" charset="0"/>
              </a:rPr>
            </a:br>
            <a:r>
              <a:rPr lang="cs-CZ" sz="2800" b="1" dirty="0">
                <a:latin typeface="Verdana" pitchFamily="34" charset="0"/>
              </a:rPr>
              <a:t>za předpokladu příčinné závislosti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023" y="1484784"/>
            <a:ext cx="10741130" cy="53732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 dirty="0"/>
              <a:t>RR = 2,33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Kuřáci mají 2,33 krát vyšší riziko úbytku kostní tkáně čelistí než nekuřáci.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/>
              <a:t>AR = 40 na 100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40 případů úbytku kostní tkáně čelistí, které připadají na 100 kuřáků, vzniká právě v důsledku kouření (</a:t>
            </a:r>
            <a:r>
              <a:rPr lang="cs-CZ" sz="1800" dirty="0">
                <a:solidFill>
                  <a:schemeClr val="tx2"/>
                </a:solidFill>
              </a:rPr>
              <a:t>400</a:t>
            </a:r>
            <a:r>
              <a:rPr lang="cs-CZ" sz="1800" dirty="0"/>
              <a:t> ze 700 v našem příkladu).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/>
              <a:t>AR% = 57%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Ze 700 případů úbytku kostní tkáně čelistí v souboru kuřáků jich 57% připadá na vrub kouření (57% ze 700 = </a:t>
            </a:r>
            <a:r>
              <a:rPr lang="cs-CZ" sz="1800" dirty="0">
                <a:solidFill>
                  <a:schemeClr val="tx2"/>
                </a:solidFill>
              </a:rPr>
              <a:t>400</a:t>
            </a:r>
            <a:r>
              <a:rPr lang="cs-CZ" sz="1800" dirty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/>
              <a:t>PAR = 20 na 100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20 případů úbytku kostní tkáně čelistí, které připadají na 100  lidí v celém souboru, vzniká právě v důsledku kouření (</a:t>
            </a:r>
            <a:r>
              <a:rPr lang="cs-CZ" sz="1800" dirty="0">
                <a:solidFill>
                  <a:schemeClr val="tx2"/>
                </a:solidFill>
              </a:rPr>
              <a:t>400 </a:t>
            </a:r>
            <a:r>
              <a:rPr lang="cs-CZ" sz="1800" dirty="0"/>
              <a:t>ze 2000).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/>
              <a:t>PAR% = 40%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Z 1000 případů úbytku kostní tkáně čelistí v celém souboru  jich 40% připadá na vrub kouření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dirty="0"/>
              <a:t>(</a:t>
            </a:r>
            <a:r>
              <a:rPr lang="cs-CZ" sz="1800" dirty="0">
                <a:solidFill>
                  <a:schemeClr val="tx2"/>
                </a:solidFill>
              </a:rPr>
              <a:t>400</a:t>
            </a:r>
            <a:r>
              <a:rPr lang="cs-CZ" sz="1800" dirty="0"/>
              <a:t> z 1000).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/>
              <a:t>OR = 5,4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800" dirty="0"/>
              <a:t>Ve skupině případů (tj. osob se zaznamenaným úbytkem kostní tkáně čelistí) je 5,4 krát vyšší pravděpodobnost, že je člověk kuřák, než ve skupině kontrol.</a:t>
            </a:r>
          </a:p>
        </p:txBody>
      </p:sp>
    </p:spTree>
    <p:extLst>
      <p:ext uri="{BB962C8B-B14F-4D97-AF65-F5344CB8AC3E}">
        <p14:creationId xmlns:p14="http://schemas.microsoft.com/office/powerpoint/2010/main" val="61769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473F7EA-5595-4219-AF08-BFD95C6B1A0B}"/>
              </a:ext>
            </a:extLst>
          </p:cNvPr>
          <p:cNvSpPr/>
          <p:nvPr/>
        </p:nvSpPr>
        <p:spPr>
          <a:xfrm>
            <a:off x="1703512" y="3717032"/>
            <a:ext cx="8784976" cy="2736300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3755" y="-56389"/>
            <a:ext cx="8964488" cy="922114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703513" y="1340768"/>
          <a:ext cx="8784975" cy="51125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798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Studie založené na pozorování       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I. Deskriptivní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a) Ekologické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(korelační)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>
                          <a:effectLst/>
                          <a:latin typeface="+mn-lt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b) Průřezové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(prevalenční)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II. Analytické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c) 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Prospektivní, retro-prospektivní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d)Případ–kontrola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(case – control)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Retrospektivní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Studie založené na experimentu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 (pacient)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  <a:latin typeface="+mn-lt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79F5F5F-FA91-49D0-B6AE-881977DF4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735" y="267636"/>
            <a:ext cx="8229600" cy="962025"/>
          </a:xfrm>
        </p:spPr>
        <p:txBody>
          <a:bodyPr/>
          <a:lstStyle/>
          <a:p>
            <a:r>
              <a:rPr lang="cs-CZ" altLang="cs-CZ" b="1" dirty="0">
                <a:solidFill>
                  <a:schemeClr val="accent2"/>
                </a:solidFill>
              </a:rPr>
              <a:t>OSOBA - ZNAK - NEMOC</a:t>
            </a:r>
            <a:r>
              <a:rPr lang="cs-CZ" altLang="cs-CZ" dirty="0"/>
              <a:t> </a:t>
            </a:r>
            <a:endParaRPr lang="en-GB" altLang="cs-CZ" dirty="0"/>
          </a:p>
        </p:txBody>
      </p:sp>
      <p:graphicFrame>
        <p:nvGraphicFramePr>
          <p:cNvPr id="50276" name="Group 100">
            <a:extLst>
              <a:ext uri="{FF2B5EF4-FFF2-40B4-BE49-F238E27FC236}">
                <a16:creationId xmlns:a16="http://schemas.microsoft.com/office/drawing/2014/main" id="{652C9500-32C0-4EBD-92F2-D837A6DAF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220584"/>
              </p:ext>
            </p:extLst>
          </p:nvPr>
        </p:nvGraphicFramePr>
        <p:xfrm>
          <a:off x="903858" y="2517390"/>
          <a:ext cx="7880350" cy="3019426"/>
        </p:xfrm>
        <a:graphic>
          <a:graphicData uri="http://schemas.openxmlformats.org/drawingml/2006/table">
            <a:tbl>
              <a:tblPr/>
              <a:tblGrid>
                <a:gridCol w="1063625">
                  <a:extLst>
                    <a:ext uri="{9D8B030D-6E8A-4147-A177-3AD203B41FA5}">
                      <a16:colId xmlns:a16="http://schemas.microsoft.com/office/drawing/2014/main" val="564461350"/>
                    </a:ext>
                  </a:extLst>
                </a:gridCol>
                <a:gridCol w="2252662">
                  <a:extLst>
                    <a:ext uri="{9D8B030D-6E8A-4147-A177-3AD203B41FA5}">
                      <a16:colId xmlns:a16="http://schemas.microsoft.com/office/drawing/2014/main" val="2897813628"/>
                    </a:ext>
                  </a:extLst>
                </a:gridCol>
                <a:gridCol w="1571104">
                  <a:extLst>
                    <a:ext uri="{9D8B030D-6E8A-4147-A177-3AD203B41FA5}">
                      <a16:colId xmlns:a16="http://schemas.microsoft.com/office/drawing/2014/main" val="87923528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99332244"/>
                    </a:ext>
                  </a:extLst>
                </a:gridCol>
                <a:gridCol w="1840831">
                  <a:extLst>
                    <a:ext uri="{9D8B030D-6E8A-4147-A177-3AD203B41FA5}">
                      <a16:colId xmlns:a16="http://schemas.microsoft.com/office/drawing/2014/main" val="2070992551"/>
                    </a:ext>
                  </a:extLst>
                </a:gridCol>
              </a:tblGrid>
              <a:tr h="566738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nemoc</a:t>
                      </a:r>
                      <a:endParaRPr kumimoji="0" lang="en-GB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28740"/>
                  </a:ext>
                </a:extLst>
              </a:tr>
              <a:tr h="54927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en-GB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105273"/>
                  </a:ext>
                </a:extLst>
              </a:tr>
              <a:tr h="622300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znak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přítomen</a:t>
                      </a:r>
                      <a:endParaRPr kumimoji="0" lang="en-GB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52262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ítome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cs-CZ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613422"/>
                  </a:ext>
                </a:extLst>
              </a:tr>
              <a:tr h="6969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endParaRPr kumimoji="0" lang="en-GB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a+b+c+d</a:t>
                      </a:r>
                      <a:endParaRPr kumimoji="0" lang="en-GB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497452"/>
                  </a:ext>
                </a:extLst>
              </a:tr>
            </a:tbl>
          </a:graphicData>
        </a:graphic>
      </p:graphicFrame>
      <p:sp>
        <p:nvSpPr>
          <p:cNvPr id="50256" name="Rectangle 80">
            <a:extLst>
              <a:ext uri="{FF2B5EF4-FFF2-40B4-BE49-F238E27FC236}">
                <a16:creationId xmlns:a16="http://schemas.microsoft.com/office/drawing/2014/main" id="{3477B7E2-F49F-4A1D-8274-385AE97A0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757" y="2279205"/>
            <a:ext cx="3392487" cy="1335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  <a:latin typeface="Arial" panose="020B0604020202020204" pitchFamily="34" charset="0"/>
              <a:cs typeface="Arial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200DF74-0F4F-4E5B-9CC2-80784B0643CF}"/>
              </a:ext>
            </a:extLst>
          </p:cNvPr>
          <p:cNvSpPr txBox="1"/>
          <p:nvPr/>
        </p:nvSpPr>
        <p:spPr>
          <a:xfrm>
            <a:off x="903858" y="1461830"/>
            <a:ext cx="815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333399"/>
                </a:solidFill>
                <a:latin typeface="Arial"/>
                <a:cs typeface="Arial" charset="0"/>
              </a:rPr>
              <a:t>Analytické a intervenční studie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2313" y="1844676"/>
            <a:ext cx="8280400" cy="1362075"/>
          </a:xfrm>
        </p:spPr>
        <p:txBody>
          <a:bodyPr/>
          <a:lstStyle/>
          <a:p>
            <a:pPr algn="ctr">
              <a:defRPr/>
            </a:pPr>
            <a:r>
              <a:rPr lang="cs-CZ" sz="3200" dirty="0">
                <a:latin typeface="Verdana" pitchFamily="34" charset="0"/>
              </a:rPr>
              <a:t>Míry rizika v prospektivních studiích</a:t>
            </a:r>
            <a:endParaRPr 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8963130" cy="562074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703512" y="1340768"/>
          <a:ext cx="8891122" cy="51125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84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Studie založené na pozorování       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I. Deskriptivní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a) Ekologické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(korelační)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>
                          <a:effectLst/>
                          <a:latin typeface="+mn-lt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b) Průřezové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(prevalenční)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Průřezové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II. Analytické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c) 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Prospektivní</a:t>
                      </a: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, retro-prospektivní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d)Případ–kontrola </a:t>
                      </a:r>
                      <a:r>
                        <a:rPr lang="cs-CZ" sz="1800" i="1" dirty="0">
                          <a:effectLst/>
                          <a:latin typeface="+mn-lt"/>
                          <a:ea typeface="Times New Roman"/>
                        </a:rPr>
                        <a:t>(case – control)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Retrospektivní 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Studie založené na experimentu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 (pacient)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  <a:highlight>
                            <a:srgbClr val="00FFFF"/>
                          </a:highlight>
                          <a:latin typeface="+mn-lt"/>
                        </a:rPr>
                        <a:t>Prospektivní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759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4000" b="1">
                <a:latin typeface="Verdana" pitchFamily="34" charset="0"/>
              </a:rPr>
              <a:t>Míry rizika v prospektivních studiích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518" y="1789670"/>
            <a:ext cx="10375557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Relativní riziko: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Vypovídá o </a:t>
            </a:r>
            <a:r>
              <a:rPr lang="cs-CZ" sz="2000" b="1" dirty="0">
                <a:solidFill>
                  <a:schemeClr val="tx2"/>
                </a:solidFill>
              </a:rPr>
              <a:t>těsnosti vztahu</a:t>
            </a:r>
            <a:r>
              <a:rPr lang="cs-CZ" sz="2000" b="1" dirty="0"/>
              <a:t> </a:t>
            </a:r>
            <a:r>
              <a:rPr lang="cs-CZ" sz="2000" dirty="0"/>
              <a:t>mezi rizikovým faktorem a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rgbClr val="FF0000"/>
                </a:solidFill>
                <a:latin typeface="Arial Black" pitchFamily="34" charset="0"/>
              </a:rPr>
              <a:t>Atributivní rizika: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Atributivní riziko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Podíl atributivního rizika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Populační atributivní riziko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Podíl populačního atributivního rizika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Informují o </a:t>
            </a:r>
            <a:r>
              <a:rPr lang="cs-CZ" sz="2000" b="1" dirty="0">
                <a:solidFill>
                  <a:schemeClr val="tx2"/>
                </a:solidFill>
              </a:rPr>
              <a:t>počtu, příp. podílu osob</a:t>
            </a:r>
            <a:r>
              <a:rPr lang="cs-CZ" sz="2000" dirty="0"/>
              <a:t>, které onemocní (nebo zemřou) </a:t>
            </a:r>
            <a:r>
              <a:rPr lang="cs-CZ" sz="2000" dirty="0">
                <a:solidFill>
                  <a:srgbClr val="0000CC"/>
                </a:solidFill>
              </a:rPr>
              <a:t>v důsledku působení sledovaného rizikového faktoru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>
                <a:latin typeface="Verdana" pitchFamily="34" charset="0"/>
              </a:rPr>
              <a:t>Výpočet rizik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Výpočet rizik je založen na </a:t>
            </a:r>
            <a:r>
              <a:rPr lang="cs-CZ" dirty="0">
                <a:solidFill>
                  <a:schemeClr val="tx2"/>
                </a:solidFill>
              </a:rPr>
              <a:t>srovnání dvou rizik</a:t>
            </a:r>
            <a:r>
              <a:rPr lang="cs-CZ" dirty="0"/>
              <a:t> (incidencí nemoci nebo úmrtností)  - ve skupině rizikové (exponované) (</a:t>
            </a:r>
            <a:r>
              <a:rPr lang="cs-CZ" b="1" dirty="0" err="1">
                <a:solidFill>
                  <a:schemeClr val="accent2"/>
                </a:solidFill>
              </a:rPr>
              <a:t>I</a:t>
            </a:r>
            <a:r>
              <a:rPr lang="cs-CZ" b="1" baseline="-25000" dirty="0" err="1">
                <a:solidFill>
                  <a:schemeClr val="accent2"/>
                </a:solidFill>
              </a:rPr>
              <a:t>e</a:t>
            </a:r>
            <a:r>
              <a:rPr lang="cs-CZ" dirty="0"/>
              <a:t>)</a:t>
            </a: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dirty="0"/>
              <a:t>a ve skupině kontrolní (</a:t>
            </a:r>
            <a:r>
              <a:rPr lang="cs-CZ" b="1" dirty="0">
                <a:solidFill>
                  <a:schemeClr val="accent2"/>
                </a:solidFill>
              </a:rPr>
              <a:t>I</a:t>
            </a:r>
            <a:r>
              <a:rPr lang="cs-CZ" b="1" baseline="-25000" dirty="0">
                <a:solidFill>
                  <a:schemeClr val="accent2"/>
                </a:solidFill>
              </a:rPr>
              <a:t>0</a:t>
            </a:r>
            <a:r>
              <a:rPr lang="cs-CZ" dirty="0"/>
              <a:t>).</a:t>
            </a:r>
          </a:p>
          <a:p>
            <a:pPr eaLnBrk="1" hangingPunct="1">
              <a:buFont typeface="Arial" charset="0"/>
              <a:buChar char="•"/>
            </a:pPr>
            <a:endParaRPr lang="cs-CZ" dirty="0"/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cs-CZ" dirty="0"/>
              <a:t>Srovnání dvou incidencí lze provést dvojím způsobem: 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podíl incidencí (RR)</a:t>
            </a:r>
            <a:r>
              <a:rPr lang="cs-CZ" sz="2800" dirty="0"/>
              <a:t>, 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rozdíl incidencí (AR)</a:t>
            </a:r>
            <a:r>
              <a:rPr lang="cs-CZ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3.2|28.8|3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8|11.4|1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28.4|1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67.5|48.5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7|6.9|72.9|31.6|31.2|16.8|3.8|60.6"/>
</p:tagLst>
</file>

<file path=ppt/theme/theme1.xml><?xml version="1.0" encoding="utf-8"?>
<a:theme xmlns:a="http://schemas.openxmlformats.org/drawingml/2006/main" name="Linky">
  <a:themeElements>
    <a:clrScheme name="Linky 9">
      <a:dk1>
        <a:srgbClr val="000000"/>
      </a:dk1>
      <a:lt1>
        <a:srgbClr val="FFFFFF"/>
      </a:lt1>
      <a:dk2>
        <a:srgbClr val="0000CC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0000CC"/>
      </a:hlink>
      <a:folHlink>
        <a:srgbClr val="999966"/>
      </a:folHlink>
    </a:clrScheme>
    <a:fontScheme name="Vlastní 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9">
        <a:dk1>
          <a:srgbClr val="000000"/>
        </a:dk1>
        <a:lt1>
          <a:srgbClr val="FFFFFF"/>
        </a:lt1>
        <a:dk2>
          <a:srgbClr val="0000CC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0000CC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2165</Words>
  <Application>Microsoft Office PowerPoint</Application>
  <PresentationFormat>Širokoúhlá obrazovka</PresentationFormat>
  <Paragraphs>447</Paragraphs>
  <Slides>38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Arial Black</vt:lpstr>
      <vt:lpstr>Calibri</vt:lpstr>
      <vt:lpstr>Cambria Math</vt:lpstr>
      <vt:lpstr>Garamond</vt:lpstr>
      <vt:lpstr>Times New Roman</vt:lpstr>
      <vt:lpstr>Verdana</vt:lpstr>
      <vt:lpstr>Wingdings</vt:lpstr>
      <vt:lpstr>Linky</vt:lpstr>
      <vt:lpstr>Výchozí návrh</vt:lpstr>
      <vt:lpstr>      </vt:lpstr>
      <vt:lpstr>Epidemiologické metody</vt:lpstr>
      <vt:lpstr>Epidemiologické studie vhodné k prokazování kauzálních vztahů</vt:lpstr>
      <vt:lpstr>Základní typy epidemiologických studií</vt:lpstr>
      <vt:lpstr>OSOBA - ZNAK - NEMOC </vt:lpstr>
      <vt:lpstr>Míry rizika v prospektivních studiích</vt:lpstr>
      <vt:lpstr>Základní typy epidemiologických studií</vt:lpstr>
      <vt:lpstr>Míry rizika v prospektivních studiích</vt:lpstr>
      <vt:lpstr>Výpočet rizik</vt:lpstr>
      <vt:lpstr>Relativní riziko (RR)</vt:lpstr>
      <vt:lpstr>Relativní riziko (RR)</vt:lpstr>
      <vt:lpstr>Příklad na výpočet rizik</vt:lpstr>
      <vt:lpstr>Osoba - znak - nemoc</vt:lpstr>
      <vt:lpstr>Příklad na výpočet rizik</vt:lpstr>
      <vt:lpstr>Příklad na výpočet rizik</vt:lpstr>
      <vt:lpstr>Příklad na výpočet rizik</vt:lpstr>
      <vt:lpstr>Příklad na výpočet rizik</vt:lpstr>
      <vt:lpstr>Interpretace RR</vt:lpstr>
      <vt:lpstr>Atributivní riziko (AR)  Podíl atributivního rizika (AR%)</vt:lpstr>
      <vt:lpstr>Atributivní riziko (AR)  Podíl atributivního rizika (AR%)</vt:lpstr>
      <vt:lpstr>Příklad na výpočet rizik</vt:lpstr>
      <vt:lpstr>Populační atributivní riziko (PAR) </vt:lpstr>
      <vt:lpstr>Podíl populačního atributivního rizika (PAR%) též populační atributivní frakce (PAF)</vt:lpstr>
      <vt:lpstr>Příklad na výpočet rizik</vt:lpstr>
      <vt:lpstr>Míry rizika v retrospektivních studiích</vt:lpstr>
      <vt:lpstr>Základní typy epidemiologických studií</vt:lpstr>
      <vt:lpstr>Míry rizika  v retrospektivních studiích</vt:lpstr>
      <vt:lpstr>Odds ratio</vt:lpstr>
      <vt:lpstr>Příklad na výpočet rizik</vt:lpstr>
      <vt:lpstr>Osoba - znak - nemoc</vt:lpstr>
      <vt:lpstr>Příklad na výpočet rizik</vt:lpstr>
      <vt:lpstr>Příklad na výpočet rizik</vt:lpstr>
      <vt:lpstr>Odhad podílu atributivního rizika (AR%) v retrospektivních studiích</vt:lpstr>
      <vt:lpstr>Odhad podílu populačního atributivního rizika (AR%) v retrospektivních studiích</vt:lpstr>
      <vt:lpstr>Výpočet rizik  v epidemiologických studiích</vt:lpstr>
      <vt:lpstr> Opakovací příklad na výpočet rizik</vt:lpstr>
      <vt:lpstr>Opakovací příklad na výpočet rizik</vt:lpstr>
      <vt:lpstr>Interpretace výsledků za předpokladu příčinné závislosti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8</cp:revision>
  <dcterms:created xsi:type="dcterms:W3CDTF">2023-11-27T07:05:50Z</dcterms:created>
  <dcterms:modified xsi:type="dcterms:W3CDTF">2024-04-05T11:52:44Z</dcterms:modified>
</cp:coreProperties>
</file>