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8" r:id="rId2"/>
  </p:sldMasterIdLst>
  <p:notesMasterIdLst>
    <p:notesMasterId r:id="rId62"/>
  </p:notesMasterIdLst>
  <p:sldIdLst>
    <p:sldId id="946" r:id="rId3"/>
    <p:sldId id="947" r:id="rId4"/>
    <p:sldId id="948" r:id="rId5"/>
    <p:sldId id="949" r:id="rId6"/>
    <p:sldId id="950" r:id="rId7"/>
    <p:sldId id="951" r:id="rId8"/>
    <p:sldId id="952" r:id="rId9"/>
    <p:sldId id="953" r:id="rId10"/>
    <p:sldId id="954" r:id="rId11"/>
    <p:sldId id="955" r:id="rId12"/>
    <p:sldId id="956" r:id="rId13"/>
    <p:sldId id="957" r:id="rId14"/>
    <p:sldId id="958" r:id="rId15"/>
    <p:sldId id="959" r:id="rId16"/>
    <p:sldId id="960" r:id="rId17"/>
    <p:sldId id="961" r:id="rId18"/>
    <p:sldId id="962" r:id="rId19"/>
    <p:sldId id="963" r:id="rId20"/>
    <p:sldId id="964" r:id="rId21"/>
    <p:sldId id="965" r:id="rId22"/>
    <p:sldId id="966" r:id="rId23"/>
    <p:sldId id="967" r:id="rId24"/>
    <p:sldId id="968" r:id="rId25"/>
    <p:sldId id="969" r:id="rId26"/>
    <p:sldId id="970" r:id="rId27"/>
    <p:sldId id="971" r:id="rId28"/>
    <p:sldId id="972" r:id="rId29"/>
    <p:sldId id="973" r:id="rId30"/>
    <p:sldId id="974" r:id="rId31"/>
    <p:sldId id="975" r:id="rId32"/>
    <p:sldId id="976" r:id="rId33"/>
    <p:sldId id="977" r:id="rId34"/>
    <p:sldId id="810" r:id="rId35"/>
    <p:sldId id="257" r:id="rId36"/>
    <p:sldId id="502" r:id="rId37"/>
    <p:sldId id="503" r:id="rId38"/>
    <p:sldId id="504" r:id="rId39"/>
    <p:sldId id="1121" r:id="rId40"/>
    <p:sldId id="433" r:id="rId41"/>
    <p:sldId id="1120" r:id="rId42"/>
    <p:sldId id="508" r:id="rId43"/>
    <p:sldId id="916" r:id="rId44"/>
    <p:sldId id="917" r:id="rId45"/>
    <p:sldId id="918" r:id="rId46"/>
    <p:sldId id="1108" r:id="rId47"/>
    <p:sldId id="1122" r:id="rId48"/>
    <p:sldId id="1123" r:id="rId49"/>
    <p:sldId id="1124" r:id="rId50"/>
    <p:sldId id="1125" r:id="rId51"/>
    <p:sldId id="506" r:id="rId52"/>
    <p:sldId id="920" r:id="rId53"/>
    <p:sldId id="507" r:id="rId54"/>
    <p:sldId id="510" r:id="rId55"/>
    <p:sldId id="511" r:id="rId56"/>
    <p:sldId id="509" r:id="rId57"/>
    <p:sldId id="921" r:id="rId58"/>
    <p:sldId id="922" r:id="rId59"/>
    <p:sldId id="923" r:id="rId60"/>
    <p:sldId id="924" r:id="rId6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CCA6C-2B57-4AF9-BFB2-FBA177D85BE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96F4531-8DD0-427C-9126-9DCF87248D35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buFontTx/>
            <a:buChar char="-"/>
          </a:pPr>
          <a:endParaRPr lang="cs-CZ" b="1" dirty="0">
            <a:solidFill>
              <a:schemeClr val="tx2"/>
            </a:solidFill>
          </a:endParaRPr>
        </a:p>
        <a:p>
          <a:pPr>
            <a:buFontTx/>
            <a:buChar char="-"/>
          </a:pPr>
          <a:r>
            <a:rPr lang="cs-CZ" b="1" dirty="0">
              <a:solidFill>
                <a:schemeClr val="tx2"/>
              </a:solidFill>
            </a:rPr>
            <a:t>Široké pojetí</a:t>
          </a:r>
        </a:p>
        <a:p>
          <a:pPr>
            <a:buFontTx/>
            <a:buChar char="-"/>
          </a:pPr>
          <a:r>
            <a:rPr lang="cs-CZ" dirty="0"/>
            <a:t>Kvalita (výkonnost) celého široce pojatého systému péče o zdraví </a:t>
          </a:r>
        </a:p>
        <a:p>
          <a:pPr>
            <a:buFontTx/>
            <a:buChar char="-"/>
          </a:pPr>
          <a:endParaRPr lang="cs-CZ" dirty="0"/>
        </a:p>
      </dgm:t>
    </dgm:pt>
    <dgm:pt modelId="{237EF3E8-D814-4304-9E22-1445496F48C0}" type="parTrans" cxnId="{472EC6BF-5DEC-49B9-B167-8650815241ED}">
      <dgm:prSet/>
      <dgm:spPr/>
      <dgm:t>
        <a:bodyPr/>
        <a:lstStyle/>
        <a:p>
          <a:endParaRPr lang="cs-CZ"/>
        </a:p>
      </dgm:t>
    </dgm:pt>
    <dgm:pt modelId="{689D3E4A-9429-4467-900C-B46A57DE43FB}" type="sibTrans" cxnId="{472EC6BF-5DEC-49B9-B167-8650815241ED}">
      <dgm:prSet/>
      <dgm:spPr/>
      <dgm:t>
        <a:bodyPr/>
        <a:lstStyle/>
        <a:p>
          <a:endParaRPr lang="cs-CZ"/>
        </a:p>
      </dgm:t>
    </dgm:pt>
    <dgm:pt modelId="{CCD24DF5-140A-493A-9B67-142552F0FA2E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r>
            <a:rPr lang="cs-CZ" b="1" dirty="0">
              <a:solidFill>
                <a:schemeClr val="tx2"/>
              </a:solidFill>
            </a:rPr>
            <a:t>Úzké pojetí</a:t>
          </a:r>
        </a:p>
        <a:p>
          <a:pPr>
            <a:buNone/>
          </a:pPr>
          <a:r>
            <a:rPr lang="cs-CZ" dirty="0"/>
            <a:t>Kvalita  a bezpečí zdravotní péče v jednotlivých zdravotnických zařízeních </a:t>
          </a:r>
        </a:p>
      </dgm:t>
    </dgm:pt>
    <dgm:pt modelId="{0F71553C-E69D-41A1-A523-C73F29676432}" type="parTrans" cxnId="{FB832C2B-5827-4CCC-B84A-607DDDAD9FF2}">
      <dgm:prSet/>
      <dgm:spPr/>
      <dgm:t>
        <a:bodyPr/>
        <a:lstStyle/>
        <a:p>
          <a:endParaRPr lang="cs-CZ"/>
        </a:p>
      </dgm:t>
    </dgm:pt>
    <dgm:pt modelId="{2313A2D2-BC3F-4A36-84F0-8F851EDB5ACE}" type="sibTrans" cxnId="{FB832C2B-5827-4CCC-B84A-607DDDAD9FF2}">
      <dgm:prSet/>
      <dgm:spPr/>
      <dgm:t>
        <a:bodyPr/>
        <a:lstStyle/>
        <a:p>
          <a:endParaRPr lang="cs-CZ"/>
        </a:p>
      </dgm:t>
    </dgm:pt>
    <dgm:pt modelId="{528F43D0-0E18-40B5-A240-52959365D63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r>
            <a:rPr lang="cs-CZ" b="1" dirty="0">
              <a:solidFill>
                <a:schemeClr val="tx2"/>
              </a:solidFill>
            </a:rPr>
            <a:t>Užší pojetí</a:t>
          </a:r>
        </a:p>
        <a:p>
          <a:pPr>
            <a:buNone/>
          </a:pPr>
          <a:r>
            <a:rPr lang="cs-CZ" dirty="0"/>
            <a:t>Kvalita (výkonnost) zdravotnictví</a:t>
          </a:r>
        </a:p>
        <a:p>
          <a:pPr>
            <a:buNone/>
          </a:pPr>
          <a:endParaRPr lang="cs-CZ" dirty="0"/>
        </a:p>
        <a:p>
          <a:pPr>
            <a:buNone/>
          </a:pPr>
          <a:endParaRPr lang="cs-CZ" dirty="0"/>
        </a:p>
      </dgm:t>
    </dgm:pt>
    <dgm:pt modelId="{7FA79A3D-2CF5-45C7-AAB8-18AE3002380E}" type="parTrans" cxnId="{4066AEBE-3B2F-40F3-BC18-9F204EF4881F}">
      <dgm:prSet/>
      <dgm:spPr/>
      <dgm:t>
        <a:bodyPr/>
        <a:lstStyle/>
        <a:p>
          <a:endParaRPr lang="cs-CZ"/>
        </a:p>
      </dgm:t>
    </dgm:pt>
    <dgm:pt modelId="{C583DC34-A710-45F6-B4E1-3427656A6F54}" type="sibTrans" cxnId="{4066AEBE-3B2F-40F3-BC18-9F204EF4881F}">
      <dgm:prSet/>
      <dgm:spPr/>
      <dgm:t>
        <a:bodyPr/>
        <a:lstStyle/>
        <a:p>
          <a:endParaRPr lang="cs-CZ"/>
        </a:p>
      </dgm:t>
    </dgm:pt>
    <dgm:pt modelId="{91768C5D-CE10-4AC2-A46F-1648C011C393}" type="pres">
      <dgm:prSet presAssocID="{430CCA6C-2B57-4AF9-BFB2-FBA177D85BE3}" presName="diagram" presStyleCnt="0">
        <dgm:presLayoutVars>
          <dgm:dir/>
          <dgm:resizeHandles val="exact"/>
        </dgm:presLayoutVars>
      </dgm:prSet>
      <dgm:spPr/>
    </dgm:pt>
    <dgm:pt modelId="{EA383A19-01EE-4BD7-A95E-D2F9ACFC73CC}" type="pres">
      <dgm:prSet presAssocID="{996F4531-8DD0-427C-9126-9DCF87248D35}" presName="node" presStyleLbl="node1" presStyleIdx="0" presStyleCnt="3" custScaleY="247059" custLinFactNeighborX="-29889" custLinFactNeighborY="3388">
        <dgm:presLayoutVars>
          <dgm:bulletEnabled val="1"/>
        </dgm:presLayoutVars>
      </dgm:prSet>
      <dgm:spPr/>
    </dgm:pt>
    <dgm:pt modelId="{2B9F9648-76C9-4B25-8FF0-498C5BFFB550}" type="pres">
      <dgm:prSet presAssocID="{689D3E4A-9429-4467-900C-B46A57DE43FB}" presName="sibTrans" presStyleCnt="0"/>
      <dgm:spPr/>
    </dgm:pt>
    <dgm:pt modelId="{D29402AC-0374-4085-8861-3ED8B2D06082}" type="pres">
      <dgm:prSet presAssocID="{CCD24DF5-140A-493A-9B67-142552F0FA2E}" presName="node" presStyleLbl="node1" presStyleIdx="1" presStyleCnt="3" custScaleY="246100" custLinFactX="6159" custLinFactNeighborX="100000" custLinFactNeighborY="480">
        <dgm:presLayoutVars>
          <dgm:bulletEnabled val="1"/>
        </dgm:presLayoutVars>
      </dgm:prSet>
      <dgm:spPr/>
    </dgm:pt>
    <dgm:pt modelId="{2CDD1894-C91C-43D6-91FD-6476F1B5FCED}" type="pres">
      <dgm:prSet presAssocID="{2313A2D2-BC3F-4A36-84F0-8F851EDB5ACE}" presName="sibTrans" presStyleCnt="0"/>
      <dgm:spPr/>
    </dgm:pt>
    <dgm:pt modelId="{DF6B1E7A-4F73-4817-8D73-59253D1D5A37}" type="pres">
      <dgm:prSet presAssocID="{528F43D0-0E18-40B5-A240-52959365D63C}" presName="node" presStyleLbl="node1" presStyleIdx="2" presStyleCnt="3" custScaleX="107187" custScaleY="246655" custLinFactX="-27716" custLinFactNeighborX="-100000" custLinFactNeighborY="817">
        <dgm:presLayoutVars>
          <dgm:bulletEnabled val="1"/>
        </dgm:presLayoutVars>
      </dgm:prSet>
      <dgm:spPr/>
    </dgm:pt>
  </dgm:ptLst>
  <dgm:cxnLst>
    <dgm:cxn modelId="{70192B29-6994-458E-87E3-46516B750216}" type="presOf" srcId="{430CCA6C-2B57-4AF9-BFB2-FBA177D85BE3}" destId="{91768C5D-CE10-4AC2-A46F-1648C011C393}" srcOrd="0" destOrd="0" presId="urn:microsoft.com/office/officeart/2005/8/layout/default"/>
    <dgm:cxn modelId="{FB832C2B-5827-4CCC-B84A-607DDDAD9FF2}" srcId="{430CCA6C-2B57-4AF9-BFB2-FBA177D85BE3}" destId="{CCD24DF5-140A-493A-9B67-142552F0FA2E}" srcOrd="1" destOrd="0" parTransId="{0F71553C-E69D-41A1-A523-C73F29676432}" sibTransId="{2313A2D2-BC3F-4A36-84F0-8F851EDB5ACE}"/>
    <dgm:cxn modelId="{BD6520B5-E63D-42CD-9CFE-9ECB1646F50E}" type="presOf" srcId="{528F43D0-0E18-40B5-A240-52959365D63C}" destId="{DF6B1E7A-4F73-4817-8D73-59253D1D5A37}" srcOrd="0" destOrd="0" presId="urn:microsoft.com/office/officeart/2005/8/layout/default"/>
    <dgm:cxn modelId="{4066AEBE-3B2F-40F3-BC18-9F204EF4881F}" srcId="{430CCA6C-2B57-4AF9-BFB2-FBA177D85BE3}" destId="{528F43D0-0E18-40B5-A240-52959365D63C}" srcOrd="2" destOrd="0" parTransId="{7FA79A3D-2CF5-45C7-AAB8-18AE3002380E}" sibTransId="{C583DC34-A710-45F6-B4E1-3427656A6F54}"/>
    <dgm:cxn modelId="{472EC6BF-5DEC-49B9-B167-8650815241ED}" srcId="{430CCA6C-2B57-4AF9-BFB2-FBA177D85BE3}" destId="{996F4531-8DD0-427C-9126-9DCF87248D35}" srcOrd="0" destOrd="0" parTransId="{237EF3E8-D814-4304-9E22-1445496F48C0}" sibTransId="{689D3E4A-9429-4467-900C-B46A57DE43FB}"/>
    <dgm:cxn modelId="{24807AEE-97E4-468C-B6B9-AF908546D38B}" type="presOf" srcId="{CCD24DF5-140A-493A-9B67-142552F0FA2E}" destId="{D29402AC-0374-4085-8861-3ED8B2D06082}" srcOrd="0" destOrd="0" presId="urn:microsoft.com/office/officeart/2005/8/layout/default"/>
    <dgm:cxn modelId="{A973A6EE-E4F9-4818-BF6D-DA9A71F0FE85}" type="presOf" srcId="{996F4531-8DD0-427C-9126-9DCF87248D35}" destId="{EA383A19-01EE-4BD7-A95E-D2F9ACFC73CC}" srcOrd="0" destOrd="0" presId="urn:microsoft.com/office/officeart/2005/8/layout/default"/>
    <dgm:cxn modelId="{31ACA5F9-376A-4BAD-8859-1217A34FEBE9}" type="presParOf" srcId="{91768C5D-CE10-4AC2-A46F-1648C011C393}" destId="{EA383A19-01EE-4BD7-A95E-D2F9ACFC73CC}" srcOrd="0" destOrd="0" presId="urn:microsoft.com/office/officeart/2005/8/layout/default"/>
    <dgm:cxn modelId="{62F4EFA0-7B8E-41D5-BC8F-EC1C4AC7A49C}" type="presParOf" srcId="{91768C5D-CE10-4AC2-A46F-1648C011C393}" destId="{2B9F9648-76C9-4B25-8FF0-498C5BFFB550}" srcOrd="1" destOrd="0" presId="urn:microsoft.com/office/officeart/2005/8/layout/default"/>
    <dgm:cxn modelId="{A4E47DDD-3523-496E-9C75-52DF1A41EADC}" type="presParOf" srcId="{91768C5D-CE10-4AC2-A46F-1648C011C393}" destId="{D29402AC-0374-4085-8861-3ED8B2D06082}" srcOrd="2" destOrd="0" presId="urn:microsoft.com/office/officeart/2005/8/layout/default"/>
    <dgm:cxn modelId="{EC9DC0C0-4B7F-4380-A877-96778977D0B9}" type="presParOf" srcId="{91768C5D-CE10-4AC2-A46F-1648C011C393}" destId="{2CDD1894-C91C-43D6-91FD-6476F1B5FCED}" srcOrd="3" destOrd="0" presId="urn:microsoft.com/office/officeart/2005/8/layout/default"/>
    <dgm:cxn modelId="{13312E11-0AD7-4691-96EB-FF8228778443}" type="presParOf" srcId="{91768C5D-CE10-4AC2-A46F-1648C011C393}" destId="{DF6B1E7A-4F73-4817-8D73-59253D1D5A3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80F6A9-FAFB-4954-B754-35E35308A9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171DBE5-122A-408C-AE3D-8985013D250E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cs-CZ" dirty="0"/>
            <a:t>Kvalita z hlediska pacienta </a:t>
          </a:r>
        </a:p>
      </dgm:t>
    </dgm:pt>
    <dgm:pt modelId="{966DB0A2-F400-484D-BA0E-64F4B8B2A511}" type="parTrans" cxnId="{70C8DA2F-3A0A-4D14-B0AB-2838A53A6247}">
      <dgm:prSet/>
      <dgm:spPr/>
      <dgm:t>
        <a:bodyPr/>
        <a:lstStyle/>
        <a:p>
          <a:endParaRPr lang="cs-CZ"/>
        </a:p>
      </dgm:t>
    </dgm:pt>
    <dgm:pt modelId="{AE912445-FBA8-45D5-97E3-94D41FB4C0D1}" type="sibTrans" cxnId="{70C8DA2F-3A0A-4D14-B0AB-2838A53A6247}">
      <dgm:prSet/>
      <dgm:spPr/>
      <dgm:t>
        <a:bodyPr/>
        <a:lstStyle/>
        <a:p>
          <a:endParaRPr lang="cs-CZ"/>
        </a:p>
      </dgm:t>
    </dgm:pt>
    <dgm:pt modelId="{0FE5FAB4-BFD3-4BB3-AB46-0C10FDAC4CDC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cs-CZ" dirty="0"/>
            <a:t>Kvalita z hlediska zdravotnického pracovníka</a:t>
          </a:r>
        </a:p>
      </dgm:t>
    </dgm:pt>
    <dgm:pt modelId="{839BD87A-E68C-4890-96DB-45BFB7CBF952}" type="parTrans" cxnId="{BFEEC439-FC22-47EA-B3FC-338F92498D34}">
      <dgm:prSet/>
      <dgm:spPr/>
      <dgm:t>
        <a:bodyPr/>
        <a:lstStyle/>
        <a:p>
          <a:endParaRPr lang="cs-CZ"/>
        </a:p>
      </dgm:t>
    </dgm:pt>
    <dgm:pt modelId="{536B3672-1524-4B82-B32B-78379019AC0D}" type="sibTrans" cxnId="{BFEEC439-FC22-47EA-B3FC-338F92498D34}">
      <dgm:prSet/>
      <dgm:spPr/>
      <dgm:t>
        <a:bodyPr/>
        <a:lstStyle/>
        <a:p>
          <a:endParaRPr lang="cs-CZ"/>
        </a:p>
      </dgm:t>
    </dgm:pt>
    <dgm:pt modelId="{ED0209B4-F687-497A-8E7C-E16AF7606CB3}">
      <dgm:prSet phldrT="[Text]"/>
      <dgm:spPr/>
      <dgm:t>
        <a:bodyPr/>
        <a:lstStyle/>
        <a:p>
          <a:r>
            <a:rPr lang="cs-CZ" dirty="0"/>
            <a:t>léčebné a technické možnosti</a:t>
          </a:r>
          <a:endParaRPr lang="cs-CZ" b="1" dirty="0"/>
        </a:p>
      </dgm:t>
    </dgm:pt>
    <dgm:pt modelId="{C06761B3-AAB9-4E1F-997C-81E69E37C392}" type="parTrans" cxnId="{5B32BBD5-E7ED-425D-8269-8364F21CE49D}">
      <dgm:prSet/>
      <dgm:spPr/>
      <dgm:t>
        <a:bodyPr/>
        <a:lstStyle/>
        <a:p>
          <a:endParaRPr lang="cs-CZ"/>
        </a:p>
      </dgm:t>
    </dgm:pt>
    <dgm:pt modelId="{DFC56926-840D-40B4-AA98-C8C66C0036A9}" type="sibTrans" cxnId="{5B32BBD5-E7ED-425D-8269-8364F21CE49D}">
      <dgm:prSet/>
      <dgm:spPr/>
      <dgm:t>
        <a:bodyPr/>
        <a:lstStyle/>
        <a:p>
          <a:endParaRPr lang="cs-CZ"/>
        </a:p>
      </dgm:t>
    </dgm:pt>
    <dgm:pt modelId="{CB133E78-E7EE-48F7-9F8C-F2CC43FF21DD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cs-CZ" dirty="0"/>
            <a:t>Kvalita z hlediska managementu ZZ</a:t>
          </a:r>
        </a:p>
      </dgm:t>
    </dgm:pt>
    <dgm:pt modelId="{B48D8DBD-694D-42AC-978F-C61531876F29}" type="parTrans" cxnId="{8AAA0C14-0165-4DB4-B9EB-D54F8E19DBD9}">
      <dgm:prSet/>
      <dgm:spPr/>
      <dgm:t>
        <a:bodyPr/>
        <a:lstStyle/>
        <a:p>
          <a:endParaRPr lang="cs-CZ"/>
        </a:p>
      </dgm:t>
    </dgm:pt>
    <dgm:pt modelId="{C65FD453-5A30-4840-8860-F9A4BA88B942}" type="sibTrans" cxnId="{8AAA0C14-0165-4DB4-B9EB-D54F8E19DBD9}">
      <dgm:prSet/>
      <dgm:spPr/>
      <dgm:t>
        <a:bodyPr/>
        <a:lstStyle/>
        <a:p>
          <a:endParaRPr lang="cs-CZ"/>
        </a:p>
      </dgm:t>
    </dgm:pt>
    <dgm:pt modelId="{14D23939-D56F-4763-A24F-10B915231680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dodržování předpisů</a:t>
          </a:r>
        </a:p>
      </dgm:t>
    </dgm:pt>
    <dgm:pt modelId="{3133B30E-A41C-4597-9A3A-31601195C0ED}" type="parTrans" cxnId="{20CBDE25-F00A-4D98-BAC3-CCA743A0D61D}">
      <dgm:prSet/>
      <dgm:spPr/>
      <dgm:t>
        <a:bodyPr/>
        <a:lstStyle/>
        <a:p>
          <a:endParaRPr lang="cs-CZ"/>
        </a:p>
      </dgm:t>
    </dgm:pt>
    <dgm:pt modelId="{8966B2BC-9B5D-487A-AB7A-34B819A08AC1}" type="sibTrans" cxnId="{20CBDE25-F00A-4D98-BAC3-CCA743A0D61D}">
      <dgm:prSet/>
      <dgm:spPr/>
      <dgm:t>
        <a:bodyPr/>
        <a:lstStyle/>
        <a:p>
          <a:endParaRPr lang="cs-CZ"/>
        </a:p>
      </dgm:t>
    </dgm:pt>
    <dgm:pt modelId="{D0929577-EB1D-4398-B60F-63D4EFDD832B}">
      <dgm:prSet/>
      <dgm:spPr/>
      <dgm:t>
        <a:bodyPr/>
        <a:lstStyle/>
        <a:p>
          <a:r>
            <a:rPr lang="cs-CZ" altLang="cs-CZ" dirty="0"/>
            <a:t>navrácení zdraví</a:t>
          </a:r>
        </a:p>
      </dgm:t>
    </dgm:pt>
    <dgm:pt modelId="{FAC6AFAA-1D90-4363-85C2-F5F8B112217B}" type="sibTrans" cxnId="{4D0FD23A-9C2E-4EEF-8C6D-5668072A5A83}">
      <dgm:prSet/>
      <dgm:spPr/>
      <dgm:t>
        <a:bodyPr/>
        <a:lstStyle/>
        <a:p>
          <a:endParaRPr lang="cs-CZ"/>
        </a:p>
      </dgm:t>
    </dgm:pt>
    <dgm:pt modelId="{82215962-93EC-445A-897B-CC022832CAF2}" type="parTrans" cxnId="{4D0FD23A-9C2E-4EEF-8C6D-5668072A5A83}">
      <dgm:prSet/>
      <dgm:spPr/>
      <dgm:t>
        <a:bodyPr/>
        <a:lstStyle/>
        <a:p>
          <a:endParaRPr lang="cs-CZ"/>
        </a:p>
      </dgm:t>
    </dgm:pt>
    <dgm:pt modelId="{6B92F342-CA4C-441A-AA1F-A72EB134039F}">
      <dgm:prSet/>
      <dgm:spPr/>
      <dgm:t>
        <a:bodyPr/>
        <a:lstStyle/>
        <a:p>
          <a:r>
            <a:rPr lang="cs-CZ" altLang="cs-CZ" dirty="0"/>
            <a:t>spokojenost se službami a zacházením</a:t>
          </a:r>
        </a:p>
      </dgm:t>
    </dgm:pt>
    <dgm:pt modelId="{C3286D97-15C7-44DE-A6EC-C53FE457EC19}" type="parTrans" cxnId="{6EA08A00-42D1-4393-BE50-93F9E24A11DC}">
      <dgm:prSet/>
      <dgm:spPr/>
      <dgm:t>
        <a:bodyPr/>
        <a:lstStyle/>
        <a:p>
          <a:endParaRPr lang="cs-CZ"/>
        </a:p>
      </dgm:t>
    </dgm:pt>
    <dgm:pt modelId="{6F68180E-B1A6-4290-AD6F-1F87D192572A}" type="sibTrans" cxnId="{6EA08A00-42D1-4393-BE50-93F9E24A11DC}">
      <dgm:prSet/>
      <dgm:spPr/>
      <dgm:t>
        <a:bodyPr/>
        <a:lstStyle/>
        <a:p>
          <a:endParaRPr lang="cs-CZ"/>
        </a:p>
      </dgm:t>
    </dgm:pt>
    <dgm:pt modelId="{52366C24-016E-4205-9041-4BC5CD6B47F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ekonomická efektivita</a:t>
          </a:r>
        </a:p>
      </dgm:t>
    </dgm:pt>
    <dgm:pt modelId="{9EE3E59F-1185-4E08-9561-AE9C8F22FCC4}" type="parTrans" cxnId="{BC5CE2E1-3B83-48E2-916E-E9B5218D3510}">
      <dgm:prSet/>
      <dgm:spPr/>
      <dgm:t>
        <a:bodyPr/>
        <a:lstStyle/>
        <a:p>
          <a:endParaRPr lang="cs-CZ"/>
        </a:p>
      </dgm:t>
    </dgm:pt>
    <dgm:pt modelId="{4F01FC31-8734-4AF1-86B9-028693838AAE}" type="sibTrans" cxnId="{BC5CE2E1-3B83-48E2-916E-E9B5218D3510}">
      <dgm:prSet/>
      <dgm:spPr/>
      <dgm:t>
        <a:bodyPr/>
        <a:lstStyle/>
        <a:p>
          <a:endParaRPr lang="cs-CZ"/>
        </a:p>
      </dgm:t>
    </dgm:pt>
    <dgm:pt modelId="{381BFDAD-D31D-4A53-8D18-A93CE90F005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bezkonfliktnost vztahů</a:t>
          </a:r>
        </a:p>
      </dgm:t>
    </dgm:pt>
    <dgm:pt modelId="{91F01682-23B6-4461-A925-5244EAEFAC8F}" type="parTrans" cxnId="{D78B9F36-C26C-4B22-80EF-BD069B16FCA9}">
      <dgm:prSet/>
      <dgm:spPr/>
      <dgm:t>
        <a:bodyPr/>
        <a:lstStyle/>
        <a:p>
          <a:endParaRPr lang="cs-CZ"/>
        </a:p>
      </dgm:t>
    </dgm:pt>
    <dgm:pt modelId="{A975056D-6CC0-4DC4-8A84-72D7D2D552DD}" type="sibTrans" cxnId="{D78B9F36-C26C-4B22-80EF-BD069B16FCA9}">
      <dgm:prSet/>
      <dgm:spPr/>
      <dgm:t>
        <a:bodyPr/>
        <a:lstStyle/>
        <a:p>
          <a:endParaRPr lang="cs-CZ"/>
        </a:p>
      </dgm:t>
    </dgm:pt>
    <dgm:pt modelId="{DD7E5254-AA7F-4B3D-B9AB-4BC9CC07B60B}" type="pres">
      <dgm:prSet presAssocID="{0080F6A9-FAFB-4954-B754-35E35308A9AC}" presName="Name0" presStyleCnt="0">
        <dgm:presLayoutVars>
          <dgm:dir/>
          <dgm:animLvl val="lvl"/>
          <dgm:resizeHandles val="exact"/>
        </dgm:presLayoutVars>
      </dgm:prSet>
      <dgm:spPr/>
    </dgm:pt>
    <dgm:pt modelId="{512B395A-E7FA-4960-9001-A96F44FEF8B1}" type="pres">
      <dgm:prSet presAssocID="{C171DBE5-122A-408C-AE3D-8985013D250E}" presName="linNode" presStyleCnt="0"/>
      <dgm:spPr/>
    </dgm:pt>
    <dgm:pt modelId="{724C5C17-32AA-445F-9984-B7D024612865}" type="pres">
      <dgm:prSet presAssocID="{C171DBE5-122A-408C-AE3D-8985013D250E}" presName="parentText" presStyleLbl="node1" presStyleIdx="0" presStyleCnt="3" custScaleX="163034">
        <dgm:presLayoutVars>
          <dgm:chMax val="1"/>
          <dgm:bulletEnabled val="1"/>
        </dgm:presLayoutVars>
      </dgm:prSet>
      <dgm:spPr/>
    </dgm:pt>
    <dgm:pt modelId="{67D5B7DC-6BCE-4828-AD9E-7F612F956542}" type="pres">
      <dgm:prSet presAssocID="{C171DBE5-122A-408C-AE3D-8985013D250E}" presName="descendantText" presStyleLbl="alignAccFollowNode1" presStyleIdx="0" presStyleCnt="3" custScaleX="97993">
        <dgm:presLayoutVars>
          <dgm:bulletEnabled val="1"/>
        </dgm:presLayoutVars>
      </dgm:prSet>
      <dgm:spPr/>
    </dgm:pt>
    <dgm:pt modelId="{87F3FDB6-F9A1-4038-A1F0-C021673FEE02}" type="pres">
      <dgm:prSet presAssocID="{AE912445-FBA8-45D5-97E3-94D41FB4C0D1}" presName="sp" presStyleCnt="0"/>
      <dgm:spPr/>
    </dgm:pt>
    <dgm:pt modelId="{0FB17E5C-AB01-4137-8529-3E91C312B682}" type="pres">
      <dgm:prSet presAssocID="{0FE5FAB4-BFD3-4BB3-AB46-0C10FDAC4CDC}" presName="linNode" presStyleCnt="0"/>
      <dgm:spPr/>
    </dgm:pt>
    <dgm:pt modelId="{DBF84E24-0A3D-4B93-BC89-8C29FDA7F7F6}" type="pres">
      <dgm:prSet presAssocID="{0FE5FAB4-BFD3-4BB3-AB46-0C10FDAC4CDC}" presName="parentText" presStyleLbl="node1" presStyleIdx="1" presStyleCnt="3" custScaleX="165132">
        <dgm:presLayoutVars>
          <dgm:chMax val="1"/>
          <dgm:bulletEnabled val="1"/>
        </dgm:presLayoutVars>
      </dgm:prSet>
      <dgm:spPr/>
    </dgm:pt>
    <dgm:pt modelId="{2DFBCF3D-5F4E-4EA7-9C3F-69452AB904D8}" type="pres">
      <dgm:prSet presAssocID="{0FE5FAB4-BFD3-4BB3-AB46-0C10FDAC4CDC}" presName="descendantText" presStyleLbl="alignAccFollowNode1" presStyleIdx="1" presStyleCnt="3">
        <dgm:presLayoutVars>
          <dgm:bulletEnabled val="1"/>
        </dgm:presLayoutVars>
      </dgm:prSet>
      <dgm:spPr/>
    </dgm:pt>
    <dgm:pt modelId="{03FD0FA6-C4B6-4E74-B492-E14C3D4C66AA}" type="pres">
      <dgm:prSet presAssocID="{536B3672-1524-4B82-B32B-78379019AC0D}" presName="sp" presStyleCnt="0"/>
      <dgm:spPr/>
    </dgm:pt>
    <dgm:pt modelId="{88D4D2E7-CBD0-41B0-B4F2-C20BB30786B1}" type="pres">
      <dgm:prSet presAssocID="{CB133E78-E7EE-48F7-9F8C-F2CC43FF21DD}" presName="linNode" presStyleCnt="0"/>
      <dgm:spPr/>
    </dgm:pt>
    <dgm:pt modelId="{8DE6BC33-738E-49A5-951A-7C9F38CC096D}" type="pres">
      <dgm:prSet presAssocID="{CB133E78-E7EE-48F7-9F8C-F2CC43FF21DD}" presName="parentText" presStyleLbl="node1" presStyleIdx="2" presStyleCnt="3" custScaleX="164865">
        <dgm:presLayoutVars>
          <dgm:chMax val="1"/>
          <dgm:bulletEnabled val="1"/>
        </dgm:presLayoutVars>
      </dgm:prSet>
      <dgm:spPr/>
    </dgm:pt>
    <dgm:pt modelId="{F063D8C6-3E10-41AE-B821-D28C375A174E}" type="pres">
      <dgm:prSet presAssocID="{CB133E78-E7EE-48F7-9F8C-F2CC43FF21DD}" presName="descendantText" presStyleLbl="alignAccFollowNode1" presStyleIdx="2" presStyleCnt="3" custLinFactNeighborX="7805" custLinFactNeighborY="3077">
        <dgm:presLayoutVars>
          <dgm:bulletEnabled val="1"/>
        </dgm:presLayoutVars>
      </dgm:prSet>
      <dgm:spPr/>
    </dgm:pt>
  </dgm:ptLst>
  <dgm:cxnLst>
    <dgm:cxn modelId="{6EA08A00-42D1-4393-BE50-93F9E24A11DC}" srcId="{C171DBE5-122A-408C-AE3D-8985013D250E}" destId="{6B92F342-CA4C-441A-AA1F-A72EB134039F}" srcOrd="1" destOrd="0" parTransId="{C3286D97-15C7-44DE-A6EC-C53FE457EC19}" sibTransId="{6F68180E-B1A6-4290-AD6F-1F87D192572A}"/>
    <dgm:cxn modelId="{303B9C01-B597-40CE-8C06-4FB3CE1E193B}" type="presOf" srcId="{6B92F342-CA4C-441A-AA1F-A72EB134039F}" destId="{67D5B7DC-6BCE-4828-AD9E-7F612F956542}" srcOrd="0" destOrd="1" presId="urn:microsoft.com/office/officeart/2005/8/layout/vList5"/>
    <dgm:cxn modelId="{6AF7BA10-3358-4C80-916F-8FBDE2AB2FA6}" type="presOf" srcId="{C171DBE5-122A-408C-AE3D-8985013D250E}" destId="{724C5C17-32AA-445F-9984-B7D024612865}" srcOrd="0" destOrd="0" presId="urn:microsoft.com/office/officeart/2005/8/layout/vList5"/>
    <dgm:cxn modelId="{8AAA0C14-0165-4DB4-B9EB-D54F8E19DBD9}" srcId="{0080F6A9-FAFB-4954-B754-35E35308A9AC}" destId="{CB133E78-E7EE-48F7-9F8C-F2CC43FF21DD}" srcOrd="2" destOrd="0" parTransId="{B48D8DBD-694D-42AC-978F-C61531876F29}" sibTransId="{C65FD453-5A30-4840-8860-F9A4BA88B942}"/>
    <dgm:cxn modelId="{20CBDE25-F00A-4D98-BAC3-CCA743A0D61D}" srcId="{CB133E78-E7EE-48F7-9F8C-F2CC43FF21DD}" destId="{14D23939-D56F-4763-A24F-10B915231680}" srcOrd="0" destOrd="0" parTransId="{3133B30E-A41C-4597-9A3A-31601195C0ED}" sibTransId="{8966B2BC-9B5D-487A-AB7A-34B819A08AC1}"/>
    <dgm:cxn modelId="{A5E66D28-4146-4584-8586-E486DC20F254}" type="presOf" srcId="{D0929577-EB1D-4398-B60F-63D4EFDD832B}" destId="{67D5B7DC-6BCE-4828-AD9E-7F612F956542}" srcOrd="0" destOrd="0" presId="urn:microsoft.com/office/officeart/2005/8/layout/vList5"/>
    <dgm:cxn modelId="{70C8DA2F-3A0A-4D14-B0AB-2838A53A6247}" srcId="{0080F6A9-FAFB-4954-B754-35E35308A9AC}" destId="{C171DBE5-122A-408C-AE3D-8985013D250E}" srcOrd="0" destOrd="0" parTransId="{966DB0A2-F400-484D-BA0E-64F4B8B2A511}" sibTransId="{AE912445-FBA8-45D5-97E3-94D41FB4C0D1}"/>
    <dgm:cxn modelId="{D78B9F36-C26C-4B22-80EF-BD069B16FCA9}" srcId="{CB133E78-E7EE-48F7-9F8C-F2CC43FF21DD}" destId="{381BFDAD-D31D-4A53-8D18-A93CE90F005D}" srcOrd="2" destOrd="0" parTransId="{91F01682-23B6-4461-A925-5244EAEFAC8F}" sibTransId="{A975056D-6CC0-4DC4-8A84-72D7D2D552DD}"/>
    <dgm:cxn modelId="{BFEEC439-FC22-47EA-B3FC-338F92498D34}" srcId="{0080F6A9-FAFB-4954-B754-35E35308A9AC}" destId="{0FE5FAB4-BFD3-4BB3-AB46-0C10FDAC4CDC}" srcOrd="1" destOrd="0" parTransId="{839BD87A-E68C-4890-96DB-45BFB7CBF952}" sibTransId="{536B3672-1524-4B82-B32B-78379019AC0D}"/>
    <dgm:cxn modelId="{4D0FD23A-9C2E-4EEF-8C6D-5668072A5A83}" srcId="{C171DBE5-122A-408C-AE3D-8985013D250E}" destId="{D0929577-EB1D-4398-B60F-63D4EFDD832B}" srcOrd="0" destOrd="0" parTransId="{82215962-93EC-445A-897B-CC022832CAF2}" sibTransId="{FAC6AFAA-1D90-4363-85C2-F5F8B112217B}"/>
    <dgm:cxn modelId="{66178B46-71E0-48D2-B9BE-44992E8B08C0}" type="presOf" srcId="{0080F6A9-FAFB-4954-B754-35E35308A9AC}" destId="{DD7E5254-AA7F-4B3D-B9AB-4BC9CC07B60B}" srcOrd="0" destOrd="0" presId="urn:microsoft.com/office/officeart/2005/8/layout/vList5"/>
    <dgm:cxn modelId="{BF795970-CC95-4D9D-8414-2C0CB5D6B07A}" type="presOf" srcId="{381BFDAD-D31D-4A53-8D18-A93CE90F005D}" destId="{F063D8C6-3E10-41AE-B821-D28C375A174E}" srcOrd="0" destOrd="2" presId="urn:microsoft.com/office/officeart/2005/8/layout/vList5"/>
    <dgm:cxn modelId="{2A8F4078-42AC-4658-A443-307A7D4CC01C}" type="presOf" srcId="{ED0209B4-F687-497A-8E7C-E16AF7606CB3}" destId="{2DFBCF3D-5F4E-4EA7-9C3F-69452AB904D8}" srcOrd="0" destOrd="0" presId="urn:microsoft.com/office/officeart/2005/8/layout/vList5"/>
    <dgm:cxn modelId="{B0D2917B-EF4D-47EE-8196-93CA915D5E2C}" type="presOf" srcId="{0FE5FAB4-BFD3-4BB3-AB46-0C10FDAC4CDC}" destId="{DBF84E24-0A3D-4B93-BC89-8C29FDA7F7F6}" srcOrd="0" destOrd="0" presId="urn:microsoft.com/office/officeart/2005/8/layout/vList5"/>
    <dgm:cxn modelId="{0F398BA5-59F7-4BB0-864C-00C53CC38968}" type="presOf" srcId="{CB133E78-E7EE-48F7-9F8C-F2CC43FF21DD}" destId="{8DE6BC33-738E-49A5-951A-7C9F38CC096D}" srcOrd="0" destOrd="0" presId="urn:microsoft.com/office/officeart/2005/8/layout/vList5"/>
    <dgm:cxn modelId="{263390A6-14A0-4D3D-9230-3E7C9C1F4CA2}" type="presOf" srcId="{14D23939-D56F-4763-A24F-10B915231680}" destId="{F063D8C6-3E10-41AE-B821-D28C375A174E}" srcOrd="0" destOrd="0" presId="urn:microsoft.com/office/officeart/2005/8/layout/vList5"/>
    <dgm:cxn modelId="{5B32BBD5-E7ED-425D-8269-8364F21CE49D}" srcId="{0FE5FAB4-BFD3-4BB3-AB46-0C10FDAC4CDC}" destId="{ED0209B4-F687-497A-8E7C-E16AF7606CB3}" srcOrd="0" destOrd="0" parTransId="{C06761B3-AAB9-4E1F-997C-81E69E37C392}" sibTransId="{DFC56926-840D-40B4-AA98-C8C66C0036A9}"/>
    <dgm:cxn modelId="{69C8A9DA-C268-45C8-AB91-F80B0C4A53EA}" type="presOf" srcId="{52366C24-016E-4205-9041-4BC5CD6B47F8}" destId="{F063D8C6-3E10-41AE-B821-D28C375A174E}" srcOrd="0" destOrd="1" presId="urn:microsoft.com/office/officeart/2005/8/layout/vList5"/>
    <dgm:cxn modelId="{BC5CE2E1-3B83-48E2-916E-E9B5218D3510}" srcId="{CB133E78-E7EE-48F7-9F8C-F2CC43FF21DD}" destId="{52366C24-016E-4205-9041-4BC5CD6B47F8}" srcOrd="1" destOrd="0" parTransId="{9EE3E59F-1185-4E08-9561-AE9C8F22FCC4}" sibTransId="{4F01FC31-8734-4AF1-86B9-028693838AAE}"/>
    <dgm:cxn modelId="{C95DE0FE-65CD-41BE-8CCB-1D6F3FC4FA0E}" type="presParOf" srcId="{DD7E5254-AA7F-4B3D-B9AB-4BC9CC07B60B}" destId="{512B395A-E7FA-4960-9001-A96F44FEF8B1}" srcOrd="0" destOrd="0" presId="urn:microsoft.com/office/officeart/2005/8/layout/vList5"/>
    <dgm:cxn modelId="{CE965B4C-9463-41CE-8146-9D6F37260DB6}" type="presParOf" srcId="{512B395A-E7FA-4960-9001-A96F44FEF8B1}" destId="{724C5C17-32AA-445F-9984-B7D024612865}" srcOrd="0" destOrd="0" presId="urn:microsoft.com/office/officeart/2005/8/layout/vList5"/>
    <dgm:cxn modelId="{6DBC06C0-AE1E-4A95-BD99-FCDBB4465A0E}" type="presParOf" srcId="{512B395A-E7FA-4960-9001-A96F44FEF8B1}" destId="{67D5B7DC-6BCE-4828-AD9E-7F612F956542}" srcOrd="1" destOrd="0" presId="urn:microsoft.com/office/officeart/2005/8/layout/vList5"/>
    <dgm:cxn modelId="{0665BA6E-1B3F-4E7D-9673-862FC7B6527D}" type="presParOf" srcId="{DD7E5254-AA7F-4B3D-B9AB-4BC9CC07B60B}" destId="{87F3FDB6-F9A1-4038-A1F0-C021673FEE02}" srcOrd="1" destOrd="0" presId="urn:microsoft.com/office/officeart/2005/8/layout/vList5"/>
    <dgm:cxn modelId="{05FDEC97-99C7-4500-8FAA-DF46E2384EB5}" type="presParOf" srcId="{DD7E5254-AA7F-4B3D-B9AB-4BC9CC07B60B}" destId="{0FB17E5C-AB01-4137-8529-3E91C312B682}" srcOrd="2" destOrd="0" presId="urn:microsoft.com/office/officeart/2005/8/layout/vList5"/>
    <dgm:cxn modelId="{70CBA81D-D396-435F-8F77-252B5372DF7F}" type="presParOf" srcId="{0FB17E5C-AB01-4137-8529-3E91C312B682}" destId="{DBF84E24-0A3D-4B93-BC89-8C29FDA7F7F6}" srcOrd="0" destOrd="0" presId="urn:microsoft.com/office/officeart/2005/8/layout/vList5"/>
    <dgm:cxn modelId="{A662FE2D-B57B-4CAF-B36D-A11DC2882627}" type="presParOf" srcId="{0FB17E5C-AB01-4137-8529-3E91C312B682}" destId="{2DFBCF3D-5F4E-4EA7-9C3F-69452AB904D8}" srcOrd="1" destOrd="0" presId="urn:microsoft.com/office/officeart/2005/8/layout/vList5"/>
    <dgm:cxn modelId="{9E11E0D5-CB31-4C9D-B2A6-AEE79D1A263E}" type="presParOf" srcId="{DD7E5254-AA7F-4B3D-B9AB-4BC9CC07B60B}" destId="{03FD0FA6-C4B6-4E74-B492-E14C3D4C66AA}" srcOrd="3" destOrd="0" presId="urn:microsoft.com/office/officeart/2005/8/layout/vList5"/>
    <dgm:cxn modelId="{5C198581-49EF-455D-97C3-EE27EA1EEF01}" type="presParOf" srcId="{DD7E5254-AA7F-4B3D-B9AB-4BC9CC07B60B}" destId="{88D4D2E7-CBD0-41B0-B4F2-C20BB30786B1}" srcOrd="4" destOrd="0" presId="urn:microsoft.com/office/officeart/2005/8/layout/vList5"/>
    <dgm:cxn modelId="{2B27D853-5CCE-4FAA-961A-D9F9403BC960}" type="presParOf" srcId="{88D4D2E7-CBD0-41B0-B4F2-C20BB30786B1}" destId="{8DE6BC33-738E-49A5-951A-7C9F38CC096D}" srcOrd="0" destOrd="0" presId="urn:microsoft.com/office/officeart/2005/8/layout/vList5"/>
    <dgm:cxn modelId="{B528355C-D8F3-43B1-9086-81BA41621A74}" type="presParOf" srcId="{88D4D2E7-CBD0-41B0-B4F2-C20BB30786B1}" destId="{F063D8C6-3E10-41AE-B821-D28C375A17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80F6A9-FAFB-4954-B754-35E35308A9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9FF887E-3C3B-4207-9AEC-16A32B67A6D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cs-CZ" dirty="0">
              <a:solidFill>
                <a:schemeClr val="tx1"/>
              </a:solidFill>
            </a:rPr>
            <a:t>Kvalita vstupů, resp. strukturální kvalita (předpoklady pro poskytování kvalitní péče)</a:t>
          </a:r>
        </a:p>
      </dgm:t>
    </dgm:pt>
    <dgm:pt modelId="{2E49B0AB-56D1-4D4C-8553-A45D98A01C15}" type="parTrans" cxnId="{638B9F96-8408-42D8-A7DF-9C4E38A1C6DD}">
      <dgm:prSet/>
      <dgm:spPr/>
      <dgm:t>
        <a:bodyPr/>
        <a:lstStyle/>
        <a:p>
          <a:endParaRPr lang="cs-CZ"/>
        </a:p>
      </dgm:t>
    </dgm:pt>
    <dgm:pt modelId="{01E08953-2C6C-41FC-99C5-04B9B7E0AEB6}" type="sibTrans" cxnId="{638B9F96-8408-42D8-A7DF-9C4E38A1C6DD}">
      <dgm:prSet/>
      <dgm:spPr/>
      <dgm:t>
        <a:bodyPr/>
        <a:lstStyle/>
        <a:p>
          <a:endParaRPr lang="cs-CZ"/>
        </a:p>
      </dgm:t>
    </dgm:pt>
    <dgm:pt modelId="{C171DBE5-122A-408C-AE3D-8985013D250E}">
      <dgm:prSet phldrT="[Text]" custT="1"/>
      <dgm:spPr/>
      <dgm:t>
        <a:bodyPr/>
        <a:lstStyle/>
        <a:p>
          <a:r>
            <a:rPr lang="cs-CZ" altLang="cs-CZ" sz="1600" dirty="0"/>
            <a:t>Kapacita (struktura a objem poskytované péče)</a:t>
          </a:r>
          <a:endParaRPr lang="cs-CZ" sz="1600" dirty="0"/>
        </a:p>
      </dgm:t>
    </dgm:pt>
    <dgm:pt modelId="{966DB0A2-F400-484D-BA0E-64F4B8B2A511}" type="parTrans" cxnId="{70C8DA2F-3A0A-4D14-B0AB-2838A53A6247}">
      <dgm:prSet/>
      <dgm:spPr/>
      <dgm:t>
        <a:bodyPr/>
        <a:lstStyle/>
        <a:p>
          <a:endParaRPr lang="cs-CZ"/>
        </a:p>
      </dgm:t>
    </dgm:pt>
    <dgm:pt modelId="{AE912445-FBA8-45D5-97E3-94D41FB4C0D1}" type="sibTrans" cxnId="{70C8DA2F-3A0A-4D14-B0AB-2838A53A6247}">
      <dgm:prSet/>
      <dgm:spPr/>
      <dgm:t>
        <a:bodyPr/>
        <a:lstStyle/>
        <a:p>
          <a:endParaRPr lang="cs-CZ"/>
        </a:p>
      </dgm:t>
    </dgm:pt>
    <dgm:pt modelId="{0FE5FAB4-BFD3-4BB3-AB46-0C10FDAC4CD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cs-CZ" dirty="0">
              <a:solidFill>
                <a:schemeClr val="tx1"/>
              </a:solidFill>
            </a:rPr>
            <a:t>Kvalita procesů</a:t>
          </a:r>
        </a:p>
      </dgm:t>
    </dgm:pt>
    <dgm:pt modelId="{839BD87A-E68C-4890-96DB-45BFB7CBF952}" type="parTrans" cxnId="{BFEEC439-FC22-47EA-B3FC-338F92498D34}">
      <dgm:prSet/>
      <dgm:spPr/>
      <dgm:t>
        <a:bodyPr/>
        <a:lstStyle/>
        <a:p>
          <a:endParaRPr lang="cs-CZ"/>
        </a:p>
      </dgm:t>
    </dgm:pt>
    <dgm:pt modelId="{536B3672-1524-4B82-B32B-78379019AC0D}" type="sibTrans" cxnId="{BFEEC439-FC22-47EA-B3FC-338F92498D34}">
      <dgm:prSet/>
      <dgm:spPr/>
      <dgm:t>
        <a:bodyPr/>
        <a:lstStyle/>
        <a:p>
          <a:endParaRPr lang="cs-CZ"/>
        </a:p>
      </dgm:t>
    </dgm:pt>
    <dgm:pt modelId="{ED0209B4-F687-497A-8E7C-E16AF7606CB3}">
      <dgm:prSet phldrT="[Text]" custT="1"/>
      <dgm:spPr/>
      <dgm:t>
        <a:bodyPr/>
        <a:lstStyle/>
        <a:p>
          <a:r>
            <a:rPr lang="cs-CZ" sz="1600" dirty="0"/>
            <a:t>Odborná kvalita péče - </a:t>
          </a:r>
          <a:r>
            <a:rPr lang="pl-PL" sz="1600" dirty="0"/>
            <a:t>poskytovaná lege artis (klinické standardy, doporučené postupy)</a:t>
          </a:r>
          <a:endParaRPr lang="cs-CZ" sz="1600" b="1" dirty="0"/>
        </a:p>
      </dgm:t>
    </dgm:pt>
    <dgm:pt modelId="{C06761B3-AAB9-4E1F-997C-81E69E37C392}" type="parTrans" cxnId="{5B32BBD5-E7ED-425D-8269-8364F21CE49D}">
      <dgm:prSet/>
      <dgm:spPr/>
      <dgm:t>
        <a:bodyPr/>
        <a:lstStyle/>
        <a:p>
          <a:endParaRPr lang="cs-CZ"/>
        </a:p>
      </dgm:t>
    </dgm:pt>
    <dgm:pt modelId="{DFC56926-840D-40B4-AA98-C8C66C0036A9}" type="sibTrans" cxnId="{5B32BBD5-E7ED-425D-8269-8364F21CE49D}">
      <dgm:prSet/>
      <dgm:spPr/>
      <dgm:t>
        <a:bodyPr/>
        <a:lstStyle/>
        <a:p>
          <a:endParaRPr lang="cs-CZ"/>
        </a:p>
      </dgm:t>
    </dgm:pt>
    <dgm:pt modelId="{CB133E78-E7EE-48F7-9F8C-F2CC43FF21D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cs-CZ" dirty="0">
              <a:solidFill>
                <a:schemeClr val="tx1"/>
              </a:solidFill>
            </a:rPr>
            <a:t>Kvalita výsledků</a:t>
          </a:r>
        </a:p>
      </dgm:t>
    </dgm:pt>
    <dgm:pt modelId="{B48D8DBD-694D-42AC-978F-C61531876F29}" type="parTrans" cxnId="{8AAA0C14-0165-4DB4-B9EB-D54F8E19DBD9}">
      <dgm:prSet/>
      <dgm:spPr/>
      <dgm:t>
        <a:bodyPr/>
        <a:lstStyle/>
        <a:p>
          <a:endParaRPr lang="cs-CZ"/>
        </a:p>
      </dgm:t>
    </dgm:pt>
    <dgm:pt modelId="{C65FD453-5A30-4840-8860-F9A4BA88B942}" type="sibTrans" cxnId="{8AAA0C14-0165-4DB4-B9EB-D54F8E19DBD9}">
      <dgm:prSet/>
      <dgm:spPr/>
      <dgm:t>
        <a:bodyPr/>
        <a:lstStyle/>
        <a:p>
          <a:endParaRPr lang="cs-CZ"/>
        </a:p>
      </dgm:t>
    </dgm:pt>
    <dgm:pt modelId="{14D23939-D56F-4763-A24F-10B915231680}">
      <dgm:prSet phldrT="[Text]" custT="1"/>
      <dgm:spPr/>
      <dgm:t>
        <a:bodyPr/>
        <a:lstStyle/>
        <a:p>
          <a:r>
            <a:rPr lang="cs-CZ" sz="1600" dirty="0"/>
            <a:t>Účinnost </a:t>
          </a:r>
        </a:p>
      </dgm:t>
    </dgm:pt>
    <dgm:pt modelId="{3133B30E-A41C-4597-9A3A-31601195C0ED}" type="parTrans" cxnId="{20CBDE25-F00A-4D98-BAC3-CCA743A0D61D}">
      <dgm:prSet/>
      <dgm:spPr/>
      <dgm:t>
        <a:bodyPr/>
        <a:lstStyle/>
        <a:p>
          <a:endParaRPr lang="cs-CZ"/>
        </a:p>
      </dgm:t>
    </dgm:pt>
    <dgm:pt modelId="{8966B2BC-9B5D-487A-AB7A-34B819A08AC1}" type="sibTrans" cxnId="{20CBDE25-F00A-4D98-BAC3-CCA743A0D61D}">
      <dgm:prSet/>
      <dgm:spPr/>
      <dgm:t>
        <a:bodyPr/>
        <a:lstStyle/>
        <a:p>
          <a:endParaRPr lang="cs-CZ"/>
        </a:p>
      </dgm:t>
    </dgm:pt>
    <dgm:pt modelId="{9CB0EBDE-CFE0-46D7-B451-D905D1D9A91C}">
      <dgm:prSet custT="1"/>
      <dgm:spPr/>
      <dgm:t>
        <a:bodyPr/>
        <a:lstStyle/>
        <a:p>
          <a:r>
            <a:rPr lang="cs-CZ" sz="1600" dirty="0"/>
            <a:t>Organizace a řízení</a:t>
          </a:r>
        </a:p>
      </dgm:t>
    </dgm:pt>
    <dgm:pt modelId="{ED5D1BE0-F35A-492C-90F4-A8066D97D686}" type="parTrans" cxnId="{51F29BE6-3666-4501-9A8B-C30D93A2DE3D}">
      <dgm:prSet/>
      <dgm:spPr/>
      <dgm:t>
        <a:bodyPr/>
        <a:lstStyle/>
        <a:p>
          <a:endParaRPr lang="cs-CZ"/>
        </a:p>
      </dgm:t>
    </dgm:pt>
    <dgm:pt modelId="{A58E773D-EBC7-4483-8548-648D67941509}" type="sibTrans" cxnId="{51F29BE6-3666-4501-9A8B-C30D93A2DE3D}">
      <dgm:prSet/>
      <dgm:spPr/>
      <dgm:t>
        <a:bodyPr/>
        <a:lstStyle/>
        <a:p>
          <a:endParaRPr lang="cs-CZ"/>
        </a:p>
      </dgm:t>
    </dgm:pt>
    <dgm:pt modelId="{A2FD6791-78F0-4A0E-81B0-39E3F8B5E633}">
      <dgm:prSet custT="1"/>
      <dgm:spPr/>
      <dgm:t>
        <a:bodyPr/>
        <a:lstStyle/>
        <a:p>
          <a:r>
            <a:rPr lang="cs-CZ" sz="1600" dirty="0"/>
            <a:t>Standardy kvality, </a:t>
          </a:r>
          <a:r>
            <a:rPr lang="cs-CZ" sz="1600" dirty="0" err="1"/>
            <a:t>responzivnost</a:t>
          </a:r>
          <a:endParaRPr lang="cs-CZ" sz="1600" dirty="0"/>
        </a:p>
      </dgm:t>
    </dgm:pt>
    <dgm:pt modelId="{6BE3F914-C0A8-4C46-8132-4977F17DB820}" type="parTrans" cxnId="{70423307-52FA-4A3B-909A-DCEB13E5A2A7}">
      <dgm:prSet/>
      <dgm:spPr/>
      <dgm:t>
        <a:bodyPr/>
        <a:lstStyle/>
        <a:p>
          <a:endParaRPr lang="cs-CZ"/>
        </a:p>
      </dgm:t>
    </dgm:pt>
    <dgm:pt modelId="{D5452A02-2A5F-439D-863D-B6966D5529B7}" type="sibTrans" cxnId="{70423307-52FA-4A3B-909A-DCEB13E5A2A7}">
      <dgm:prSet/>
      <dgm:spPr/>
      <dgm:t>
        <a:bodyPr/>
        <a:lstStyle/>
        <a:p>
          <a:endParaRPr lang="cs-CZ"/>
        </a:p>
      </dgm:t>
    </dgm:pt>
    <dgm:pt modelId="{AD5481FD-AF0E-4DC4-9C30-3ADBAD80DD47}">
      <dgm:prSet custT="1"/>
      <dgm:spPr/>
      <dgm:t>
        <a:bodyPr/>
        <a:lstStyle/>
        <a:p>
          <a:r>
            <a:rPr lang="cs-CZ" sz="1600" dirty="0"/>
            <a:t>Efektivita</a:t>
          </a:r>
        </a:p>
      </dgm:t>
    </dgm:pt>
    <dgm:pt modelId="{EB10D68B-2D4F-4E5A-A795-8990832B9BA7}" type="parTrans" cxnId="{07D8B438-1521-4659-B6A4-78B128CBFC0E}">
      <dgm:prSet/>
      <dgm:spPr/>
      <dgm:t>
        <a:bodyPr/>
        <a:lstStyle/>
        <a:p>
          <a:endParaRPr lang="cs-CZ"/>
        </a:p>
      </dgm:t>
    </dgm:pt>
    <dgm:pt modelId="{454AC23E-E0EF-4259-BB0D-C01F981A4C7A}" type="sibTrans" cxnId="{07D8B438-1521-4659-B6A4-78B128CBFC0E}">
      <dgm:prSet/>
      <dgm:spPr/>
      <dgm:t>
        <a:bodyPr/>
        <a:lstStyle/>
        <a:p>
          <a:endParaRPr lang="cs-CZ"/>
        </a:p>
      </dgm:t>
    </dgm:pt>
    <dgm:pt modelId="{9DF1BBC2-F82C-43AB-845C-D6BF62DEBB99}">
      <dgm:prSet custT="1"/>
      <dgm:spPr/>
      <dgm:t>
        <a:bodyPr/>
        <a:lstStyle/>
        <a:p>
          <a:r>
            <a:rPr lang="cs-CZ" sz="1600" dirty="0"/>
            <a:t>Utilita</a:t>
          </a:r>
        </a:p>
      </dgm:t>
    </dgm:pt>
    <dgm:pt modelId="{ABBD9FB0-3FEA-4C5A-AC69-77C17A436916}" type="parTrans" cxnId="{A828B935-CC4E-4364-8386-3E689BB5A395}">
      <dgm:prSet/>
      <dgm:spPr/>
      <dgm:t>
        <a:bodyPr/>
        <a:lstStyle/>
        <a:p>
          <a:endParaRPr lang="cs-CZ"/>
        </a:p>
      </dgm:t>
    </dgm:pt>
    <dgm:pt modelId="{1F1CED88-E2C9-42A5-A2A3-2422F3933765}" type="sibTrans" cxnId="{A828B935-CC4E-4364-8386-3E689BB5A395}">
      <dgm:prSet/>
      <dgm:spPr/>
      <dgm:t>
        <a:bodyPr/>
        <a:lstStyle/>
        <a:p>
          <a:endParaRPr lang="cs-CZ"/>
        </a:p>
      </dgm:t>
    </dgm:pt>
    <dgm:pt modelId="{C87AE3DB-E5ED-43A3-8519-AF0EB8B5D104}">
      <dgm:prSet custT="1"/>
      <dgm:spPr/>
      <dgm:t>
        <a:bodyPr/>
        <a:lstStyle/>
        <a:p>
          <a:r>
            <a:rPr lang="cs-CZ" altLang="cs-CZ" sz="1600" dirty="0"/>
            <a:t>Počet a kvalifikační struktura pracovníků</a:t>
          </a:r>
        </a:p>
      </dgm:t>
    </dgm:pt>
    <dgm:pt modelId="{A05AC58C-ED4E-4B28-BDA2-24CBB92C167E}" type="parTrans" cxnId="{DAD503DD-E254-49CC-805C-1430A40B481F}">
      <dgm:prSet/>
      <dgm:spPr/>
      <dgm:t>
        <a:bodyPr/>
        <a:lstStyle/>
        <a:p>
          <a:endParaRPr lang="cs-CZ"/>
        </a:p>
      </dgm:t>
    </dgm:pt>
    <dgm:pt modelId="{596192CB-8D79-4046-96F6-5F6835961FB3}" type="sibTrans" cxnId="{DAD503DD-E254-49CC-805C-1430A40B481F}">
      <dgm:prSet/>
      <dgm:spPr/>
      <dgm:t>
        <a:bodyPr/>
        <a:lstStyle/>
        <a:p>
          <a:endParaRPr lang="cs-CZ"/>
        </a:p>
      </dgm:t>
    </dgm:pt>
    <dgm:pt modelId="{2FCE0EA1-3E83-4E6B-8A1A-C0A1C4D54F06}">
      <dgm:prSet custT="1"/>
      <dgm:spPr/>
      <dgm:t>
        <a:bodyPr/>
        <a:lstStyle/>
        <a:p>
          <a:r>
            <a:rPr lang="cs-CZ" sz="1600" dirty="0"/>
            <a:t>Spokojenost pacientů</a:t>
          </a:r>
        </a:p>
      </dgm:t>
    </dgm:pt>
    <dgm:pt modelId="{2719EEC4-905A-495E-AEE4-F58EAA781BA4}" type="parTrans" cxnId="{FB692797-5BE3-43E5-9CCC-37C8884B07F5}">
      <dgm:prSet/>
      <dgm:spPr/>
      <dgm:t>
        <a:bodyPr/>
        <a:lstStyle/>
        <a:p>
          <a:endParaRPr lang="cs-CZ"/>
        </a:p>
      </dgm:t>
    </dgm:pt>
    <dgm:pt modelId="{614C0BDE-43C4-4A97-8074-328C97FEEDC6}" type="sibTrans" cxnId="{FB692797-5BE3-43E5-9CCC-37C8884B07F5}">
      <dgm:prSet/>
      <dgm:spPr/>
      <dgm:t>
        <a:bodyPr/>
        <a:lstStyle/>
        <a:p>
          <a:endParaRPr lang="cs-CZ"/>
        </a:p>
      </dgm:t>
    </dgm:pt>
    <dgm:pt modelId="{4B7ED6C8-E5C0-4883-B323-DF3C22B86786}">
      <dgm:prSet phldrT="[Text]" custT="1"/>
      <dgm:spPr/>
      <dgm:t>
        <a:bodyPr/>
        <a:lstStyle/>
        <a:p>
          <a:pPr>
            <a:buNone/>
          </a:pPr>
          <a:r>
            <a:rPr lang="cs-CZ" sz="1600" dirty="0"/>
            <a:t>Objektivně měřitelné výstupy:</a:t>
          </a:r>
        </a:p>
      </dgm:t>
    </dgm:pt>
    <dgm:pt modelId="{32FBA6DF-3B0B-4C43-939A-09865DD42934}" type="parTrans" cxnId="{928F09E8-BF62-4DE2-8B44-2B93EBFB2DF1}">
      <dgm:prSet/>
      <dgm:spPr/>
      <dgm:t>
        <a:bodyPr/>
        <a:lstStyle/>
        <a:p>
          <a:endParaRPr lang="cs-CZ"/>
        </a:p>
      </dgm:t>
    </dgm:pt>
    <dgm:pt modelId="{39463219-E81F-494D-B2BB-8FBFD43D4CF1}" type="sibTrans" cxnId="{928F09E8-BF62-4DE2-8B44-2B93EBFB2DF1}">
      <dgm:prSet/>
      <dgm:spPr/>
      <dgm:t>
        <a:bodyPr/>
        <a:lstStyle/>
        <a:p>
          <a:endParaRPr lang="cs-CZ"/>
        </a:p>
      </dgm:t>
    </dgm:pt>
    <dgm:pt modelId="{EE2E0B09-BF2A-41F8-B9D6-C55E504CB1BF}">
      <dgm:prSet phldrT="[Text]" custT="1"/>
      <dgm:spPr/>
      <dgm:t>
        <a:bodyPr/>
        <a:lstStyle/>
        <a:p>
          <a:r>
            <a:rPr lang="cs-CZ" altLang="cs-CZ" sz="1600" dirty="0"/>
            <a:t>Vybavení</a:t>
          </a:r>
          <a:endParaRPr lang="cs-CZ" sz="1600" dirty="0"/>
        </a:p>
      </dgm:t>
    </dgm:pt>
    <dgm:pt modelId="{D89055A7-69DA-4A53-B04E-611E3FA76580}" type="parTrans" cxnId="{95DD90BF-CCD0-4B1A-B955-960BFF212425}">
      <dgm:prSet/>
      <dgm:spPr/>
      <dgm:t>
        <a:bodyPr/>
        <a:lstStyle/>
        <a:p>
          <a:endParaRPr lang="cs-CZ"/>
        </a:p>
      </dgm:t>
    </dgm:pt>
    <dgm:pt modelId="{DD7A7212-D8C5-4B48-B1A5-A5FAEFCEB159}" type="sibTrans" cxnId="{95DD90BF-CCD0-4B1A-B955-960BFF212425}">
      <dgm:prSet/>
      <dgm:spPr/>
      <dgm:t>
        <a:bodyPr/>
        <a:lstStyle/>
        <a:p>
          <a:endParaRPr lang="cs-CZ"/>
        </a:p>
      </dgm:t>
    </dgm:pt>
    <dgm:pt modelId="{7C74CA63-5375-414B-945D-B5E09F80C91E}">
      <dgm:prSet phldrT="[Text]" custT="1"/>
      <dgm:spPr/>
      <dgm:t>
        <a:bodyPr/>
        <a:lstStyle/>
        <a:p>
          <a:r>
            <a:rPr lang="cs-CZ" sz="1600" dirty="0"/>
            <a:t>Budovy zdravotnických zařízení</a:t>
          </a:r>
        </a:p>
      </dgm:t>
    </dgm:pt>
    <dgm:pt modelId="{17651AD0-49DA-4BC8-BD2E-DE4879DBD2D5}" type="parTrans" cxnId="{684AFB00-BBBA-4AB3-8B35-E29FFB433F4D}">
      <dgm:prSet/>
      <dgm:spPr/>
      <dgm:t>
        <a:bodyPr/>
        <a:lstStyle/>
        <a:p>
          <a:endParaRPr lang="cs-CZ"/>
        </a:p>
      </dgm:t>
    </dgm:pt>
    <dgm:pt modelId="{A1932383-51CA-43F5-B76A-36DF19CF8D21}" type="sibTrans" cxnId="{684AFB00-BBBA-4AB3-8B35-E29FFB433F4D}">
      <dgm:prSet/>
      <dgm:spPr/>
      <dgm:t>
        <a:bodyPr/>
        <a:lstStyle/>
        <a:p>
          <a:endParaRPr lang="cs-CZ"/>
        </a:p>
      </dgm:t>
    </dgm:pt>
    <dgm:pt modelId="{DD7E5254-AA7F-4B3D-B9AB-4BC9CC07B60B}" type="pres">
      <dgm:prSet presAssocID="{0080F6A9-FAFB-4954-B754-35E35308A9AC}" presName="Name0" presStyleCnt="0">
        <dgm:presLayoutVars>
          <dgm:dir/>
          <dgm:animLvl val="lvl"/>
          <dgm:resizeHandles val="exact"/>
        </dgm:presLayoutVars>
      </dgm:prSet>
      <dgm:spPr/>
    </dgm:pt>
    <dgm:pt modelId="{31294AC2-A6D9-48B7-932E-A56DA02C6EE4}" type="pres">
      <dgm:prSet presAssocID="{B9FF887E-3C3B-4207-9AEC-16A32B67A6DC}" presName="linNode" presStyleCnt="0"/>
      <dgm:spPr/>
    </dgm:pt>
    <dgm:pt modelId="{48245EBF-E33F-4870-B78A-812E984AF3FF}" type="pres">
      <dgm:prSet presAssocID="{B9FF887E-3C3B-4207-9AEC-16A32B67A6DC}" presName="parentText" presStyleLbl="node1" presStyleIdx="0" presStyleCnt="3" custScaleX="162681">
        <dgm:presLayoutVars>
          <dgm:chMax val="1"/>
          <dgm:bulletEnabled val="1"/>
        </dgm:presLayoutVars>
      </dgm:prSet>
      <dgm:spPr/>
    </dgm:pt>
    <dgm:pt modelId="{119F519C-02E2-4C42-9F43-D7355A9572E1}" type="pres">
      <dgm:prSet presAssocID="{B9FF887E-3C3B-4207-9AEC-16A32B67A6DC}" presName="descendantText" presStyleLbl="alignAccFollowNode1" presStyleIdx="0" presStyleCnt="3" custScaleY="118682">
        <dgm:presLayoutVars>
          <dgm:bulletEnabled val="1"/>
        </dgm:presLayoutVars>
      </dgm:prSet>
      <dgm:spPr/>
    </dgm:pt>
    <dgm:pt modelId="{FA73B10E-59CA-4A9A-9F2B-0DF0ABA673EC}" type="pres">
      <dgm:prSet presAssocID="{01E08953-2C6C-41FC-99C5-04B9B7E0AEB6}" presName="sp" presStyleCnt="0"/>
      <dgm:spPr/>
    </dgm:pt>
    <dgm:pt modelId="{0FB17E5C-AB01-4137-8529-3E91C312B682}" type="pres">
      <dgm:prSet presAssocID="{0FE5FAB4-BFD3-4BB3-AB46-0C10FDAC4CDC}" presName="linNode" presStyleCnt="0"/>
      <dgm:spPr/>
    </dgm:pt>
    <dgm:pt modelId="{DBF84E24-0A3D-4B93-BC89-8C29FDA7F7F6}" type="pres">
      <dgm:prSet presAssocID="{0FE5FAB4-BFD3-4BB3-AB46-0C10FDAC4CDC}" presName="parentText" presStyleLbl="node1" presStyleIdx="1" presStyleCnt="3" custScaleX="165132">
        <dgm:presLayoutVars>
          <dgm:chMax val="1"/>
          <dgm:bulletEnabled val="1"/>
        </dgm:presLayoutVars>
      </dgm:prSet>
      <dgm:spPr/>
    </dgm:pt>
    <dgm:pt modelId="{2DFBCF3D-5F4E-4EA7-9C3F-69452AB904D8}" type="pres">
      <dgm:prSet presAssocID="{0FE5FAB4-BFD3-4BB3-AB46-0C10FDAC4CDC}" presName="descendantText" presStyleLbl="alignAccFollowNode1" presStyleIdx="1" presStyleCnt="3" custLinFactNeighborX="-1225" custLinFactNeighborY="3576">
        <dgm:presLayoutVars>
          <dgm:bulletEnabled val="1"/>
        </dgm:presLayoutVars>
      </dgm:prSet>
      <dgm:spPr/>
    </dgm:pt>
    <dgm:pt modelId="{03FD0FA6-C4B6-4E74-B492-E14C3D4C66AA}" type="pres">
      <dgm:prSet presAssocID="{536B3672-1524-4B82-B32B-78379019AC0D}" presName="sp" presStyleCnt="0"/>
      <dgm:spPr/>
    </dgm:pt>
    <dgm:pt modelId="{88D4D2E7-CBD0-41B0-B4F2-C20BB30786B1}" type="pres">
      <dgm:prSet presAssocID="{CB133E78-E7EE-48F7-9F8C-F2CC43FF21DD}" presName="linNode" presStyleCnt="0"/>
      <dgm:spPr/>
    </dgm:pt>
    <dgm:pt modelId="{8DE6BC33-738E-49A5-951A-7C9F38CC096D}" type="pres">
      <dgm:prSet presAssocID="{CB133E78-E7EE-48F7-9F8C-F2CC43FF21DD}" presName="parentText" presStyleLbl="node1" presStyleIdx="2" presStyleCnt="3" custScaleX="171608" custScaleY="135338">
        <dgm:presLayoutVars>
          <dgm:chMax val="1"/>
          <dgm:bulletEnabled val="1"/>
        </dgm:presLayoutVars>
      </dgm:prSet>
      <dgm:spPr/>
    </dgm:pt>
    <dgm:pt modelId="{F063D8C6-3E10-41AE-B821-D28C375A174E}" type="pres">
      <dgm:prSet presAssocID="{CB133E78-E7EE-48F7-9F8C-F2CC43FF21DD}" presName="descendantText" presStyleLbl="alignAccFollowNode1" presStyleIdx="2" presStyleCnt="3" custScaleX="105413" custScaleY="154769" custLinFactNeighborX="1981" custLinFactNeighborY="-2277">
        <dgm:presLayoutVars>
          <dgm:bulletEnabled val="1"/>
        </dgm:presLayoutVars>
      </dgm:prSet>
      <dgm:spPr/>
    </dgm:pt>
  </dgm:ptLst>
  <dgm:cxnLst>
    <dgm:cxn modelId="{684AFB00-BBBA-4AB3-8B35-E29FFB433F4D}" srcId="{B9FF887E-3C3B-4207-9AEC-16A32B67A6DC}" destId="{7C74CA63-5375-414B-945D-B5E09F80C91E}" srcOrd="0" destOrd="0" parTransId="{17651AD0-49DA-4BC8-BD2E-DE4879DBD2D5}" sibTransId="{A1932383-51CA-43F5-B76A-36DF19CF8D21}"/>
    <dgm:cxn modelId="{70423307-52FA-4A3B-909A-DCEB13E5A2A7}" srcId="{0FE5FAB4-BFD3-4BB3-AB46-0C10FDAC4CDC}" destId="{A2FD6791-78F0-4A0E-81B0-39E3F8B5E633}" srcOrd="2" destOrd="0" parTransId="{6BE3F914-C0A8-4C46-8132-4977F17DB820}" sibTransId="{D5452A02-2A5F-439D-863D-B6966D5529B7}"/>
    <dgm:cxn modelId="{8AAA0C14-0165-4DB4-B9EB-D54F8E19DBD9}" srcId="{0080F6A9-FAFB-4954-B754-35E35308A9AC}" destId="{CB133E78-E7EE-48F7-9F8C-F2CC43FF21DD}" srcOrd="2" destOrd="0" parTransId="{B48D8DBD-694D-42AC-978F-C61531876F29}" sibTransId="{C65FD453-5A30-4840-8860-F9A4BA88B942}"/>
    <dgm:cxn modelId="{20CBDE25-F00A-4D98-BAC3-CCA743A0D61D}" srcId="{CB133E78-E7EE-48F7-9F8C-F2CC43FF21DD}" destId="{14D23939-D56F-4763-A24F-10B915231680}" srcOrd="1" destOrd="0" parTransId="{3133B30E-A41C-4597-9A3A-31601195C0ED}" sibTransId="{8966B2BC-9B5D-487A-AB7A-34B819A08AC1}"/>
    <dgm:cxn modelId="{70C8DA2F-3A0A-4D14-B0AB-2838A53A6247}" srcId="{B9FF887E-3C3B-4207-9AEC-16A32B67A6DC}" destId="{C171DBE5-122A-408C-AE3D-8985013D250E}" srcOrd="1" destOrd="0" parTransId="{966DB0A2-F400-484D-BA0E-64F4B8B2A511}" sibTransId="{AE912445-FBA8-45D5-97E3-94D41FB4C0D1}"/>
    <dgm:cxn modelId="{A828B935-CC4E-4364-8386-3E689BB5A395}" srcId="{CB133E78-E7EE-48F7-9F8C-F2CC43FF21DD}" destId="{9DF1BBC2-F82C-43AB-845C-D6BF62DEBB99}" srcOrd="3" destOrd="0" parTransId="{ABBD9FB0-3FEA-4C5A-AC69-77C17A436916}" sibTransId="{1F1CED88-E2C9-42A5-A2A3-2422F3933765}"/>
    <dgm:cxn modelId="{07D8B438-1521-4659-B6A4-78B128CBFC0E}" srcId="{CB133E78-E7EE-48F7-9F8C-F2CC43FF21DD}" destId="{AD5481FD-AF0E-4DC4-9C30-3ADBAD80DD47}" srcOrd="2" destOrd="0" parTransId="{EB10D68B-2D4F-4E5A-A795-8990832B9BA7}" sibTransId="{454AC23E-E0EF-4259-BB0D-C01F981A4C7A}"/>
    <dgm:cxn modelId="{BFEEC439-FC22-47EA-B3FC-338F92498D34}" srcId="{0080F6A9-FAFB-4954-B754-35E35308A9AC}" destId="{0FE5FAB4-BFD3-4BB3-AB46-0C10FDAC4CDC}" srcOrd="1" destOrd="0" parTransId="{839BD87A-E68C-4890-96DB-45BFB7CBF952}" sibTransId="{536B3672-1524-4B82-B32B-78379019AC0D}"/>
    <dgm:cxn modelId="{66178B46-71E0-48D2-B9BE-44992E8B08C0}" type="presOf" srcId="{0080F6A9-FAFB-4954-B754-35E35308A9AC}" destId="{DD7E5254-AA7F-4B3D-B9AB-4BC9CC07B60B}" srcOrd="0" destOrd="0" presId="urn:microsoft.com/office/officeart/2005/8/layout/vList5"/>
    <dgm:cxn modelId="{B189F16B-C994-421C-A71C-0766F6B27D61}" type="presOf" srcId="{A2FD6791-78F0-4A0E-81B0-39E3F8B5E633}" destId="{2DFBCF3D-5F4E-4EA7-9C3F-69452AB904D8}" srcOrd="0" destOrd="2" presId="urn:microsoft.com/office/officeart/2005/8/layout/vList5"/>
    <dgm:cxn modelId="{5B42614D-23B3-44E0-B4C3-A8CC4FD9263B}" type="presOf" srcId="{AD5481FD-AF0E-4DC4-9C30-3ADBAD80DD47}" destId="{F063D8C6-3E10-41AE-B821-D28C375A174E}" srcOrd="0" destOrd="2" presId="urn:microsoft.com/office/officeart/2005/8/layout/vList5"/>
    <dgm:cxn modelId="{E5CB9A4F-0C03-42B3-B271-87662148373C}" type="presOf" srcId="{B9FF887E-3C3B-4207-9AEC-16A32B67A6DC}" destId="{48245EBF-E33F-4870-B78A-812E984AF3FF}" srcOrd="0" destOrd="0" presId="urn:microsoft.com/office/officeart/2005/8/layout/vList5"/>
    <dgm:cxn modelId="{609B6F50-0C19-4783-B900-F6BEB6B51585}" type="presOf" srcId="{9DF1BBC2-F82C-43AB-845C-D6BF62DEBB99}" destId="{F063D8C6-3E10-41AE-B821-D28C375A174E}" srcOrd="0" destOrd="3" presId="urn:microsoft.com/office/officeart/2005/8/layout/vList5"/>
    <dgm:cxn modelId="{2A8F4078-42AC-4658-A443-307A7D4CC01C}" type="presOf" srcId="{ED0209B4-F687-497A-8E7C-E16AF7606CB3}" destId="{2DFBCF3D-5F4E-4EA7-9C3F-69452AB904D8}" srcOrd="0" destOrd="0" presId="urn:microsoft.com/office/officeart/2005/8/layout/vList5"/>
    <dgm:cxn modelId="{B0D2917B-EF4D-47EE-8196-93CA915D5E2C}" type="presOf" srcId="{0FE5FAB4-BFD3-4BB3-AB46-0C10FDAC4CDC}" destId="{DBF84E24-0A3D-4B93-BC89-8C29FDA7F7F6}" srcOrd="0" destOrd="0" presId="urn:microsoft.com/office/officeart/2005/8/layout/vList5"/>
    <dgm:cxn modelId="{A761C97D-CF12-4087-B4DF-F84847C52846}" type="presOf" srcId="{C171DBE5-122A-408C-AE3D-8985013D250E}" destId="{119F519C-02E2-4C42-9F43-D7355A9572E1}" srcOrd="0" destOrd="1" presId="urn:microsoft.com/office/officeart/2005/8/layout/vList5"/>
    <dgm:cxn modelId="{638B9F96-8408-42D8-A7DF-9C4E38A1C6DD}" srcId="{0080F6A9-FAFB-4954-B754-35E35308A9AC}" destId="{B9FF887E-3C3B-4207-9AEC-16A32B67A6DC}" srcOrd="0" destOrd="0" parTransId="{2E49B0AB-56D1-4D4C-8553-A45D98A01C15}" sibTransId="{01E08953-2C6C-41FC-99C5-04B9B7E0AEB6}"/>
    <dgm:cxn modelId="{FB692797-5BE3-43E5-9CCC-37C8884B07F5}" srcId="{CB133E78-E7EE-48F7-9F8C-F2CC43FF21DD}" destId="{2FCE0EA1-3E83-4E6B-8A1A-C0A1C4D54F06}" srcOrd="4" destOrd="0" parTransId="{2719EEC4-905A-495E-AEE4-F58EAA781BA4}" sibTransId="{614C0BDE-43C4-4A97-8074-328C97FEEDC6}"/>
    <dgm:cxn modelId="{0F398BA5-59F7-4BB0-864C-00C53CC38968}" type="presOf" srcId="{CB133E78-E7EE-48F7-9F8C-F2CC43FF21DD}" destId="{8DE6BC33-738E-49A5-951A-7C9F38CC096D}" srcOrd="0" destOrd="0" presId="urn:microsoft.com/office/officeart/2005/8/layout/vList5"/>
    <dgm:cxn modelId="{263390A6-14A0-4D3D-9230-3E7C9C1F4CA2}" type="presOf" srcId="{14D23939-D56F-4763-A24F-10B915231680}" destId="{F063D8C6-3E10-41AE-B821-D28C375A174E}" srcOrd="0" destOrd="1" presId="urn:microsoft.com/office/officeart/2005/8/layout/vList5"/>
    <dgm:cxn modelId="{95DD90BF-CCD0-4B1A-B955-960BFF212425}" srcId="{B9FF887E-3C3B-4207-9AEC-16A32B67A6DC}" destId="{EE2E0B09-BF2A-41F8-B9D6-C55E504CB1BF}" srcOrd="2" destOrd="0" parTransId="{D89055A7-69DA-4A53-B04E-611E3FA76580}" sibTransId="{DD7A7212-D8C5-4B48-B1A5-A5FAEFCEB159}"/>
    <dgm:cxn modelId="{4D9A4FD0-3582-40D9-84B9-1CE9FCDF046F}" type="presOf" srcId="{2FCE0EA1-3E83-4E6B-8A1A-C0A1C4D54F06}" destId="{F063D8C6-3E10-41AE-B821-D28C375A174E}" srcOrd="0" destOrd="4" presId="urn:microsoft.com/office/officeart/2005/8/layout/vList5"/>
    <dgm:cxn modelId="{3B1666D2-F445-477A-ADBE-AA4C9992848E}" type="presOf" srcId="{9CB0EBDE-CFE0-46D7-B451-D905D1D9A91C}" destId="{2DFBCF3D-5F4E-4EA7-9C3F-69452AB904D8}" srcOrd="0" destOrd="1" presId="urn:microsoft.com/office/officeart/2005/8/layout/vList5"/>
    <dgm:cxn modelId="{5B32BBD5-E7ED-425D-8269-8364F21CE49D}" srcId="{0FE5FAB4-BFD3-4BB3-AB46-0C10FDAC4CDC}" destId="{ED0209B4-F687-497A-8E7C-E16AF7606CB3}" srcOrd="0" destOrd="0" parTransId="{C06761B3-AAB9-4E1F-997C-81E69E37C392}" sibTransId="{DFC56926-840D-40B4-AA98-C8C66C0036A9}"/>
    <dgm:cxn modelId="{DAD503DD-E254-49CC-805C-1430A40B481F}" srcId="{B9FF887E-3C3B-4207-9AEC-16A32B67A6DC}" destId="{C87AE3DB-E5ED-43A3-8519-AF0EB8B5D104}" srcOrd="3" destOrd="0" parTransId="{A05AC58C-ED4E-4B28-BDA2-24CBB92C167E}" sibTransId="{596192CB-8D79-4046-96F6-5F6835961FB3}"/>
    <dgm:cxn modelId="{47EE93E2-5EA0-40EB-BFFC-1D4DF024CD02}" type="presOf" srcId="{C87AE3DB-E5ED-43A3-8519-AF0EB8B5D104}" destId="{119F519C-02E2-4C42-9F43-D7355A9572E1}" srcOrd="0" destOrd="3" presId="urn:microsoft.com/office/officeart/2005/8/layout/vList5"/>
    <dgm:cxn modelId="{51F29BE6-3666-4501-9A8B-C30D93A2DE3D}" srcId="{0FE5FAB4-BFD3-4BB3-AB46-0C10FDAC4CDC}" destId="{9CB0EBDE-CFE0-46D7-B451-D905D1D9A91C}" srcOrd="1" destOrd="0" parTransId="{ED5D1BE0-F35A-492C-90F4-A8066D97D686}" sibTransId="{A58E773D-EBC7-4483-8548-648D67941509}"/>
    <dgm:cxn modelId="{928F09E8-BF62-4DE2-8B44-2B93EBFB2DF1}" srcId="{CB133E78-E7EE-48F7-9F8C-F2CC43FF21DD}" destId="{4B7ED6C8-E5C0-4883-B323-DF3C22B86786}" srcOrd="0" destOrd="0" parTransId="{32FBA6DF-3B0B-4C43-939A-09865DD42934}" sibTransId="{39463219-E81F-494D-B2BB-8FBFD43D4CF1}"/>
    <dgm:cxn modelId="{BBF376EA-0016-41E2-AD16-F7265E30E8CC}" type="presOf" srcId="{EE2E0B09-BF2A-41F8-B9D6-C55E504CB1BF}" destId="{119F519C-02E2-4C42-9F43-D7355A9572E1}" srcOrd="0" destOrd="2" presId="urn:microsoft.com/office/officeart/2005/8/layout/vList5"/>
    <dgm:cxn modelId="{3F4228F6-B2D7-497E-8C85-5D342DF99317}" type="presOf" srcId="{7C74CA63-5375-414B-945D-B5E09F80C91E}" destId="{119F519C-02E2-4C42-9F43-D7355A9572E1}" srcOrd="0" destOrd="0" presId="urn:microsoft.com/office/officeart/2005/8/layout/vList5"/>
    <dgm:cxn modelId="{8C2EECFD-FB5E-49D8-A224-FB6FF5B7D102}" type="presOf" srcId="{4B7ED6C8-E5C0-4883-B323-DF3C22B86786}" destId="{F063D8C6-3E10-41AE-B821-D28C375A174E}" srcOrd="0" destOrd="0" presId="urn:microsoft.com/office/officeart/2005/8/layout/vList5"/>
    <dgm:cxn modelId="{3A1A9BC0-0E95-49D5-943A-69A57D00F7EF}" type="presParOf" srcId="{DD7E5254-AA7F-4B3D-B9AB-4BC9CC07B60B}" destId="{31294AC2-A6D9-48B7-932E-A56DA02C6EE4}" srcOrd="0" destOrd="0" presId="urn:microsoft.com/office/officeart/2005/8/layout/vList5"/>
    <dgm:cxn modelId="{9921C2E1-D01E-4D5E-A2EA-0C5BD38CCE34}" type="presParOf" srcId="{31294AC2-A6D9-48B7-932E-A56DA02C6EE4}" destId="{48245EBF-E33F-4870-B78A-812E984AF3FF}" srcOrd="0" destOrd="0" presId="urn:microsoft.com/office/officeart/2005/8/layout/vList5"/>
    <dgm:cxn modelId="{265A3D0E-A219-4C74-BB86-F8D7C40E555A}" type="presParOf" srcId="{31294AC2-A6D9-48B7-932E-A56DA02C6EE4}" destId="{119F519C-02E2-4C42-9F43-D7355A9572E1}" srcOrd="1" destOrd="0" presId="urn:microsoft.com/office/officeart/2005/8/layout/vList5"/>
    <dgm:cxn modelId="{76872A4B-13EE-449C-9FD0-46B96F94B9A6}" type="presParOf" srcId="{DD7E5254-AA7F-4B3D-B9AB-4BC9CC07B60B}" destId="{FA73B10E-59CA-4A9A-9F2B-0DF0ABA673EC}" srcOrd="1" destOrd="0" presId="urn:microsoft.com/office/officeart/2005/8/layout/vList5"/>
    <dgm:cxn modelId="{05FDEC97-99C7-4500-8FAA-DF46E2384EB5}" type="presParOf" srcId="{DD7E5254-AA7F-4B3D-B9AB-4BC9CC07B60B}" destId="{0FB17E5C-AB01-4137-8529-3E91C312B682}" srcOrd="2" destOrd="0" presId="urn:microsoft.com/office/officeart/2005/8/layout/vList5"/>
    <dgm:cxn modelId="{70CBA81D-D396-435F-8F77-252B5372DF7F}" type="presParOf" srcId="{0FB17E5C-AB01-4137-8529-3E91C312B682}" destId="{DBF84E24-0A3D-4B93-BC89-8C29FDA7F7F6}" srcOrd="0" destOrd="0" presId="urn:microsoft.com/office/officeart/2005/8/layout/vList5"/>
    <dgm:cxn modelId="{A662FE2D-B57B-4CAF-B36D-A11DC2882627}" type="presParOf" srcId="{0FB17E5C-AB01-4137-8529-3E91C312B682}" destId="{2DFBCF3D-5F4E-4EA7-9C3F-69452AB904D8}" srcOrd="1" destOrd="0" presId="urn:microsoft.com/office/officeart/2005/8/layout/vList5"/>
    <dgm:cxn modelId="{9E11E0D5-CB31-4C9D-B2A6-AEE79D1A263E}" type="presParOf" srcId="{DD7E5254-AA7F-4B3D-B9AB-4BC9CC07B60B}" destId="{03FD0FA6-C4B6-4E74-B492-E14C3D4C66AA}" srcOrd="3" destOrd="0" presId="urn:microsoft.com/office/officeart/2005/8/layout/vList5"/>
    <dgm:cxn modelId="{5C198581-49EF-455D-97C3-EE27EA1EEF01}" type="presParOf" srcId="{DD7E5254-AA7F-4B3D-B9AB-4BC9CC07B60B}" destId="{88D4D2E7-CBD0-41B0-B4F2-C20BB30786B1}" srcOrd="4" destOrd="0" presId="urn:microsoft.com/office/officeart/2005/8/layout/vList5"/>
    <dgm:cxn modelId="{2B27D853-5CCE-4FAA-961A-D9F9403BC960}" type="presParOf" srcId="{88D4D2E7-CBD0-41B0-B4F2-C20BB30786B1}" destId="{8DE6BC33-738E-49A5-951A-7C9F38CC096D}" srcOrd="0" destOrd="0" presId="urn:microsoft.com/office/officeart/2005/8/layout/vList5"/>
    <dgm:cxn modelId="{B528355C-D8F3-43B1-9086-81BA41621A74}" type="presParOf" srcId="{88D4D2E7-CBD0-41B0-B4F2-C20BB30786B1}" destId="{F063D8C6-3E10-41AE-B821-D28C375A17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83A19-01EE-4BD7-A95E-D2F9ACFC73CC}">
      <dsp:nvSpPr>
        <dsp:cNvPr id="0" name=""/>
        <dsp:cNvSpPr/>
      </dsp:nvSpPr>
      <dsp:spPr>
        <a:xfrm>
          <a:off x="0" y="1038"/>
          <a:ext cx="2969398" cy="4401699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cs-CZ" sz="3100" b="1" kern="1200" dirty="0">
            <a:solidFill>
              <a:schemeClr val="tx2"/>
            </a:solidFill>
          </a:endParaRP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cs-CZ" sz="3100" b="1" kern="1200" dirty="0">
              <a:solidFill>
                <a:schemeClr val="tx2"/>
              </a:solidFill>
            </a:rPr>
            <a:t>Široké pojetí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cs-CZ" sz="3100" kern="1200" dirty="0"/>
            <a:t>Kvalita (výkonnost) celého široce pojatého systému péče o zdraví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cs-CZ" sz="3100" kern="1200" dirty="0"/>
        </a:p>
      </dsp:txBody>
      <dsp:txXfrm>
        <a:off x="0" y="1038"/>
        <a:ext cx="2969398" cy="4401699"/>
      </dsp:txXfrm>
    </dsp:sp>
    <dsp:sp modelId="{D29402AC-0374-4085-8861-3ED8B2D06082}">
      <dsp:nvSpPr>
        <dsp:cNvPr id="0" name=""/>
        <dsp:cNvSpPr/>
      </dsp:nvSpPr>
      <dsp:spPr>
        <a:xfrm>
          <a:off x="7119678" y="17614"/>
          <a:ext cx="2969398" cy="438461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kern="1200" dirty="0">
              <a:solidFill>
                <a:schemeClr val="tx2"/>
              </a:solidFill>
            </a:rPr>
            <a:t>Úzké pojetí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Kvalita  a bezpečí zdravotní péče v jednotlivých zdravotnických zařízeních </a:t>
          </a:r>
        </a:p>
      </dsp:txBody>
      <dsp:txXfrm>
        <a:off x="7119678" y="17614"/>
        <a:ext cx="2969398" cy="4384613"/>
      </dsp:txXfrm>
    </dsp:sp>
    <dsp:sp modelId="{DF6B1E7A-4F73-4817-8D73-59253D1D5A37}">
      <dsp:nvSpPr>
        <dsp:cNvPr id="0" name=""/>
        <dsp:cNvSpPr/>
      </dsp:nvSpPr>
      <dsp:spPr>
        <a:xfrm>
          <a:off x="3441337" y="8236"/>
          <a:ext cx="3182808" cy="439450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kern="1200" dirty="0">
              <a:solidFill>
                <a:schemeClr val="tx2"/>
              </a:solidFill>
            </a:rPr>
            <a:t>Užší pojetí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Kvalita (výkonnost) zdravotnictví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100" kern="1200" dirty="0"/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100" kern="1200" dirty="0"/>
        </a:p>
      </dsp:txBody>
      <dsp:txXfrm>
        <a:off x="3441337" y="8236"/>
        <a:ext cx="3182808" cy="43945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5B7DC-6BCE-4828-AD9E-7F612F956542}">
      <dsp:nvSpPr>
        <dsp:cNvPr id="0" name=""/>
        <dsp:cNvSpPr/>
      </dsp:nvSpPr>
      <dsp:spPr>
        <a:xfrm rot="5400000">
          <a:off x="6307800" y="-1602721"/>
          <a:ext cx="1310845" cy="48489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400" kern="1200" dirty="0"/>
            <a:t>navrácení zdraví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400" kern="1200" dirty="0"/>
            <a:t>spokojenost se službami a zacházením</a:t>
          </a:r>
        </a:p>
      </dsp:txBody>
      <dsp:txXfrm rot="-5400000">
        <a:off x="4538740" y="230329"/>
        <a:ext cx="4784976" cy="1182865"/>
      </dsp:txXfrm>
    </dsp:sp>
    <dsp:sp modelId="{724C5C17-32AA-445F-9984-B7D024612865}">
      <dsp:nvSpPr>
        <dsp:cNvPr id="0" name=""/>
        <dsp:cNvSpPr/>
      </dsp:nvSpPr>
      <dsp:spPr>
        <a:xfrm>
          <a:off x="840" y="2482"/>
          <a:ext cx="4537899" cy="1638557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Kvalita z hlediska pacienta </a:t>
          </a:r>
        </a:p>
      </dsp:txBody>
      <dsp:txXfrm>
        <a:off x="80828" y="82470"/>
        <a:ext cx="4377923" cy="1478581"/>
      </dsp:txXfrm>
    </dsp:sp>
    <dsp:sp modelId="{2DFBCF3D-5F4E-4EA7-9C3F-69452AB904D8}">
      <dsp:nvSpPr>
        <dsp:cNvPr id="0" name=""/>
        <dsp:cNvSpPr/>
      </dsp:nvSpPr>
      <dsp:spPr>
        <a:xfrm rot="5400000">
          <a:off x="6298430" y="109196"/>
          <a:ext cx="1310845" cy="48661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léčebné a technické možnosti</a:t>
          </a:r>
          <a:endParaRPr lang="cs-CZ" sz="2400" b="1" kern="1200" dirty="0"/>
        </a:p>
      </dsp:txBody>
      <dsp:txXfrm rot="-5400000">
        <a:off x="4520803" y="1950813"/>
        <a:ext cx="4802110" cy="1182865"/>
      </dsp:txXfrm>
    </dsp:sp>
    <dsp:sp modelId="{DBF84E24-0A3D-4B93-BC89-8C29FDA7F7F6}">
      <dsp:nvSpPr>
        <dsp:cNvPr id="0" name=""/>
        <dsp:cNvSpPr/>
      </dsp:nvSpPr>
      <dsp:spPr>
        <a:xfrm>
          <a:off x="840" y="1722967"/>
          <a:ext cx="4519962" cy="1638557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Kvalita z hlediska zdravotnického pracovníka</a:t>
          </a:r>
        </a:p>
      </dsp:txBody>
      <dsp:txXfrm>
        <a:off x="80828" y="1802955"/>
        <a:ext cx="4359986" cy="1478581"/>
      </dsp:txXfrm>
    </dsp:sp>
    <dsp:sp modelId="{F063D8C6-3E10-41AE-B821-D28C375A174E}">
      <dsp:nvSpPr>
        <dsp:cNvPr id="0" name=""/>
        <dsp:cNvSpPr/>
      </dsp:nvSpPr>
      <dsp:spPr>
        <a:xfrm rot="5400000">
          <a:off x="6300341" y="1867081"/>
          <a:ext cx="1310845" cy="48719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400" kern="1200" dirty="0"/>
            <a:t>dodržování předpisů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400" kern="1200" dirty="0"/>
            <a:t>ekonomická efektivita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400" kern="1200" dirty="0"/>
            <a:t>bezkonfliktnost vztahů</a:t>
          </a:r>
        </a:p>
      </dsp:txBody>
      <dsp:txXfrm rot="-5400000">
        <a:off x="4519779" y="3711633"/>
        <a:ext cx="4807980" cy="1182865"/>
      </dsp:txXfrm>
    </dsp:sp>
    <dsp:sp modelId="{8DE6BC33-738E-49A5-951A-7C9F38CC096D}">
      <dsp:nvSpPr>
        <dsp:cNvPr id="0" name=""/>
        <dsp:cNvSpPr/>
      </dsp:nvSpPr>
      <dsp:spPr>
        <a:xfrm>
          <a:off x="840" y="3443453"/>
          <a:ext cx="4518097" cy="163855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Kvalita z hlediska managementu ZZ</a:t>
          </a:r>
        </a:p>
      </dsp:txBody>
      <dsp:txXfrm>
        <a:off x="80828" y="3523441"/>
        <a:ext cx="4358121" cy="1478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F519C-02E2-4C42-9F43-D7355A9572E1}">
      <dsp:nvSpPr>
        <dsp:cNvPr id="0" name=""/>
        <dsp:cNvSpPr/>
      </dsp:nvSpPr>
      <dsp:spPr>
        <a:xfrm rot="5400000">
          <a:off x="6788240" y="-2006074"/>
          <a:ext cx="1119133" cy="51911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Budovy zdravotnických zařízení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600" kern="1200" dirty="0"/>
            <a:t>Kapacita (struktura a objem poskytované péče)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600" kern="1200" dirty="0"/>
            <a:t>Vybavení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600" kern="1200" dirty="0"/>
            <a:t>Počet a kvalifikační struktura pracovníků</a:t>
          </a:r>
        </a:p>
      </dsp:txBody>
      <dsp:txXfrm rot="-5400000">
        <a:off x="4752233" y="84565"/>
        <a:ext cx="5136516" cy="1009869"/>
      </dsp:txXfrm>
    </dsp:sp>
    <dsp:sp modelId="{48245EBF-E33F-4870-B78A-812E984AF3FF}">
      <dsp:nvSpPr>
        <dsp:cNvPr id="0" name=""/>
        <dsp:cNvSpPr/>
      </dsp:nvSpPr>
      <dsp:spPr>
        <a:xfrm>
          <a:off x="1912" y="144"/>
          <a:ext cx="4750319" cy="117870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tx1"/>
              </a:solidFill>
            </a:rPr>
            <a:t>Kvalita vstupů, resp. strukturální kvalita (předpoklady pro poskytování kvalitní péče)</a:t>
          </a:r>
        </a:p>
      </dsp:txBody>
      <dsp:txXfrm>
        <a:off x="59452" y="57684"/>
        <a:ext cx="4635239" cy="1063629"/>
      </dsp:txXfrm>
    </dsp:sp>
    <dsp:sp modelId="{2DFBCF3D-5F4E-4EA7-9C3F-69452AB904D8}">
      <dsp:nvSpPr>
        <dsp:cNvPr id="0" name=""/>
        <dsp:cNvSpPr/>
      </dsp:nvSpPr>
      <dsp:spPr>
        <a:xfrm rot="5400000">
          <a:off x="6859080" y="-716057"/>
          <a:ext cx="942967" cy="51538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Odborná kvalita péče - </a:t>
          </a:r>
          <a:r>
            <a:rPr lang="pl-PL" sz="1600" kern="1200" dirty="0"/>
            <a:t>poskytovaná lege artis (klinické standardy, doporučené postupy)</a:t>
          </a:r>
          <a:endParaRPr lang="cs-CZ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Organizace a řízení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Standardy kvality, </a:t>
          </a:r>
          <a:r>
            <a:rPr lang="cs-CZ" sz="1600" kern="1200" dirty="0" err="1"/>
            <a:t>responzivnost</a:t>
          </a:r>
          <a:endParaRPr lang="cs-CZ" sz="1600" kern="1200" dirty="0"/>
        </a:p>
      </dsp:txBody>
      <dsp:txXfrm rot="-5400000">
        <a:off x="4753641" y="1435414"/>
        <a:ext cx="5107814" cy="850903"/>
      </dsp:txXfrm>
    </dsp:sp>
    <dsp:sp modelId="{DBF84E24-0A3D-4B93-BC89-8C29FDA7F7F6}">
      <dsp:nvSpPr>
        <dsp:cNvPr id="0" name=""/>
        <dsp:cNvSpPr/>
      </dsp:nvSpPr>
      <dsp:spPr>
        <a:xfrm>
          <a:off x="1912" y="1237790"/>
          <a:ext cx="4787240" cy="117870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tx1"/>
              </a:solidFill>
            </a:rPr>
            <a:t>Kvalita procesů</a:t>
          </a:r>
        </a:p>
      </dsp:txBody>
      <dsp:txXfrm>
        <a:off x="59452" y="1295330"/>
        <a:ext cx="4672160" cy="1063629"/>
      </dsp:txXfrm>
    </dsp:sp>
    <dsp:sp modelId="{F063D8C6-3E10-41AE-B821-D28C375A174E}">
      <dsp:nvSpPr>
        <dsp:cNvPr id="0" name=""/>
        <dsp:cNvSpPr/>
      </dsp:nvSpPr>
      <dsp:spPr>
        <a:xfrm rot="5400000">
          <a:off x="6622226" y="656412"/>
          <a:ext cx="1459422" cy="51903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600" kern="1200" dirty="0"/>
            <a:t>Objektivně měřitelné výstupy: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Účinnost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Efektivita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Utilita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Spokojenost pacientů</a:t>
          </a:r>
        </a:p>
      </dsp:txBody>
      <dsp:txXfrm rot="-5400000">
        <a:off x="4756765" y="2593117"/>
        <a:ext cx="5119103" cy="1316936"/>
      </dsp:txXfrm>
    </dsp:sp>
    <dsp:sp modelId="{8DE6BC33-738E-49A5-951A-7C9F38CC096D}">
      <dsp:nvSpPr>
        <dsp:cNvPr id="0" name=""/>
        <dsp:cNvSpPr/>
      </dsp:nvSpPr>
      <dsp:spPr>
        <a:xfrm>
          <a:off x="1912" y="2475435"/>
          <a:ext cx="4752938" cy="1595242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tx1"/>
              </a:solidFill>
            </a:rPr>
            <a:t>Kvalita výsledků</a:t>
          </a:r>
        </a:p>
      </dsp:txBody>
      <dsp:txXfrm>
        <a:off x="79785" y="2553308"/>
        <a:ext cx="4597192" cy="1439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B5F551D-7F51-476A-8968-AFC96BDF9FA1}" type="datetimeFigureOut">
              <a:rPr lang="cs-CZ" smtClean="0"/>
              <a:pPr/>
              <a:t>13.05.2024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F156945-2BD1-40E9-BF66-F4C7471B644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19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1A9F-BC8E-4F5C-93D4-8B0298EAA8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8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EA96-4D87-4881-B19C-6902490E00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4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82B3-7989-451D-A887-FCF7141B6B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31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55A2E96-9F9C-4229-860A-12CC033C45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37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A695AFC-AD12-449B-910A-0E8119D56B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96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A1C7AEB-80B1-48BF-89B7-7405C2795CF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74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103632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76917" y="4151313"/>
            <a:ext cx="103632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B9C-AECE-4C88-8CA7-1E7E623F320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40767"/>
      </p:ext>
    </p:extLst>
  </p:cSld>
  <p:clrMapOvr>
    <a:masterClrMapping/>
  </p:clrMapOvr>
  <p:transition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Ukázková prezentace LF MU v jednotném vizuálním stylu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88214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Ukázková prezentace LF MU v jednotném vizuálním stylu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42803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Ukázková prezentace LF MU v jednotném vizuálním stylu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25784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Ukázková prezentace LF MU v jednotném vizuálním stylu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64265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0F08-7304-4CC6-BA61-C63EFF2F13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86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Ukázková prezentace LF MU v jednotném vizuálním stylu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060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Ukázková prezentace LF MU v jednotném vizuálním stylu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2485497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Ukázková prezentace LF MU v jednotném vizuálním stylu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26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Ukázková prezentace LF MU v jednotném vizuálním stylu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8391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Ukázková prezentace LF MU v jednotném vizuálním stylu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3026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Ukázková prezentace LF MU v jednotném vizuálním stylu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5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Ukázková prezentace LF MU v jednotném vizuálním stylu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80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Ukázková prezentace LF MU v jednotném vizuálním stylu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44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Ukázková prezentace LF MU v jednotném vizuálním stylu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22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Ukázková prezentace LF MU v jednotném vizuálním stylu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9626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F77-9855-48A2-814A-647E1A2048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014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verzní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35381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NI M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85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D5DA-F13F-42C0-ACAB-D8DC37D142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3FA3-42C1-4DEC-8BA7-E96F4ED594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4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A8FF-E799-4F64-8BC1-6ED04B4B84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7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CD9F-39AF-4140-B7AA-585E1AA95B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1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CE17-A377-4C11-BAC0-1FF120188B6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8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C7685-2FF5-4DBA-BD41-FC7B0F4B6F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3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6EACF-015B-46AB-A3F6-AC034F0A983F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6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Ukázková prezentace LF MU v jednotném vizuálním stylu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4089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kari-online.cz/pacienti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znamylekar.cz/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koaliceprozdravi.cz/" TargetMode="External"/><Relationship Id="rId5" Type="http://schemas.openxmlformats.org/officeDocument/2006/relationships/hyperlink" Target="https://www.atlasdoktoru.cz/#/hledani" TargetMode="External"/><Relationship Id="rId4" Type="http://schemas.openxmlformats.org/officeDocument/2006/relationships/hyperlink" Target="https://www.facebook.com/pages/category/Not-a-business/L%C3%A9ka%C5%99i-osobn%C3%AD-zku%C5%A1enosti-doporu%C4%8Den%C3%AD-a-recenze-100207445195871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dnoceninemocnic.cz/" TargetMode="External"/><Relationship Id="rId2" Type="http://schemas.openxmlformats.org/officeDocument/2006/relationships/hyperlink" Target="http://www.hc-institute.org/cz/projekty/nemocnice-ceske-republiky.html" TargetMode="Externa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maci.hn.cz/-zdravotnictvi/c1-46825900-lekari-se-temer-stoprocentne-shodli-rakovinu-nejlepe-leci-v-brne" TargetMode="Externa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uk.kancelarzp.cz/Katalog_sady_ukazatelu.pdf" TargetMode="Externa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nzip.cz/clanek/317-legislativa-vztahujici-se-k-oblasti-kvality-a-bezpeci-zdravotnich-sluzeb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mzcr.cz/vestnik/vestnik-c-13-2021/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zcr.cz/wp-content/uploads/2021/11/Vestnik-MZ_13-2021.pdf" TargetMode="Externa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mzcr.cz/seznam-opravnenych-osob/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nzip.cz/kategorie/55-kvalita-a-bezpeci-poskytovanych-zdravotnich-sluzeb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sv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nzip.cz/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irozhlas.cz/zpravy-domov/zakrok-cekaci-doba-kycel-koleno-nemocnice-kraje-zdravotnictvi_2303060500_jab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plus.vzp.cz/motivacni-program-vzp-plus-pro-vseobecne-prakticke-lekare-v-roce-2024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powerhouse.com/media/EHCI-2018/EHCI-2018-report.pdf" TargetMode="External"/><Relationship Id="rId2" Type="http://schemas.openxmlformats.org/officeDocument/2006/relationships/hyperlink" Target="https://ezcr.cz/srovnavani-vykonnosti-zdravotnickych-systemu-prvni-cast/" TargetMode="Externa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a.vzpstatic.cz/media/Default/dostupnost-zdravotni-pece/da-1-01.png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.cuni.cz/geografie/demografie-a-geodemografie/veda-a-vyzkum/vybrane-projekty/hodnoceni-a-modelovani-dostupnosti-primarni-zdravotni-pece-jako-klicoveho-aspektu-zdravotni-pece-v-cr/vystupy-projektu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zip.cz/vyhledavaci-mapy" TargetMode="External"/><Relationship Id="rId2" Type="http://schemas.openxmlformats.org/officeDocument/2006/relationships/hyperlink" Target="https://zt.uzis.cz/interaktivni-prohlizec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8062664" cy="1470025"/>
          </a:xfrm>
        </p:spPr>
        <p:txBody>
          <a:bodyPr/>
          <a:lstStyle/>
          <a:p>
            <a:pPr eaLnBrk="1" hangingPunct="1"/>
            <a:r>
              <a:rPr lang="cs-CZ" sz="6600" b="1" cap="all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Kvalita v péči o zdraví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8708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A882666-E87F-4AF8-B660-DD2795110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97" y="480303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Kvalita ve zdravotnictví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A6A084-27D8-4256-B9F7-EFCD42085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268859"/>
            <a:ext cx="10572397" cy="4133356"/>
          </a:xfrm>
        </p:spPr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Velké množství výkladů a definic – např.:</a:t>
            </a:r>
            <a:endParaRPr lang="cs-CZ" dirty="0"/>
          </a:p>
          <a:p>
            <a:r>
              <a:rPr lang="cs-CZ" dirty="0"/>
              <a:t>Kvalita jako právo:</a:t>
            </a:r>
          </a:p>
          <a:p>
            <a:pPr marL="324000" lvl="1" indent="0">
              <a:buNone/>
            </a:pPr>
            <a:r>
              <a:rPr lang="cs-CZ" i="1" dirty="0">
                <a:solidFill>
                  <a:srgbClr val="333399"/>
                </a:solidFill>
              </a:rPr>
              <a:t>„Každý má právo na nejlepší možnou péči, dostupnou kdykoliv ji potřebuje.“</a:t>
            </a:r>
            <a:r>
              <a:rPr lang="cs-CZ" dirty="0">
                <a:solidFill>
                  <a:srgbClr val="333399"/>
                </a:solidFill>
              </a:rPr>
              <a:t> </a:t>
            </a:r>
            <a:r>
              <a:rPr lang="cs-CZ" dirty="0"/>
              <a:t>– A pokud takovou péči má, je to péče kvalitní.</a:t>
            </a:r>
          </a:p>
          <a:p>
            <a:r>
              <a:rPr lang="cs-CZ" dirty="0"/>
              <a:t>WHO:</a:t>
            </a:r>
          </a:p>
          <a:p>
            <a:pPr marL="324000" lvl="1" indent="0">
              <a:buNone/>
            </a:pPr>
            <a:r>
              <a:rPr lang="cs-CZ" i="1" dirty="0">
                <a:solidFill>
                  <a:srgbClr val="333399"/>
                </a:solidFill>
              </a:rPr>
              <a:t>„Kvalita je proces uspokojující potřeby a očekávání pacientů a zdravotníků.“</a:t>
            </a:r>
          </a:p>
          <a:p>
            <a:pPr lvl="0">
              <a:buClr>
                <a:srgbClr val="0000DC"/>
              </a:buClr>
              <a:defRPr/>
            </a:pPr>
            <a:r>
              <a:rPr lang="cs-CZ" dirty="0">
                <a:solidFill>
                  <a:srgbClr val="000000"/>
                </a:solidFill>
              </a:rPr>
              <a:t>Často používaná:</a:t>
            </a:r>
          </a:p>
          <a:p>
            <a:pPr marL="324000" lvl="1" indent="0">
              <a:buClr>
                <a:srgbClr val="0000DC"/>
              </a:buClr>
              <a:buNone/>
              <a:defRPr/>
            </a:pPr>
            <a:r>
              <a:rPr lang="cs-CZ" dirty="0">
                <a:solidFill>
                  <a:srgbClr val="000000"/>
                </a:solidFill>
              </a:rPr>
              <a:t>Kvalita zdravotní péče je </a:t>
            </a:r>
            <a:r>
              <a:rPr lang="cs-CZ" i="1" dirty="0">
                <a:solidFill>
                  <a:srgbClr val="333399"/>
                </a:solidFill>
              </a:rPr>
              <a:t>„stupeň zvýšení pravděpodobnosti dosažení požadovaného výsledku, který plyne z poskytování zdravotní péče jednotlivcům nebo populaci při respektování současné úrovně medicínského poznání.“</a:t>
            </a:r>
          </a:p>
          <a:p>
            <a:pPr>
              <a:buClr>
                <a:srgbClr val="0000DC"/>
              </a:buClr>
              <a:defRPr/>
            </a:pPr>
            <a:r>
              <a:rPr lang="cs-CZ" dirty="0"/>
              <a:t>Obecná:</a:t>
            </a:r>
          </a:p>
          <a:p>
            <a:pPr marL="324000" lvl="1" indent="0">
              <a:buClr>
                <a:srgbClr val="0000DC"/>
              </a:buClr>
              <a:buNone/>
              <a:defRPr/>
            </a:pPr>
            <a:r>
              <a:rPr lang="cs-CZ" dirty="0"/>
              <a:t>Poskytovat kvalitní péči</a:t>
            </a:r>
            <a:r>
              <a:rPr lang="cs-CZ" i="1" dirty="0">
                <a:solidFill>
                  <a:srgbClr val="333399"/>
                </a:solidFill>
              </a:rPr>
              <a:t> </a:t>
            </a:r>
            <a:r>
              <a:rPr lang="cs-CZ" dirty="0"/>
              <a:t>znamená </a:t>
            </a:r>
            <a:r>
              <a:rPr lang="cs-CZ" i="1" dirty="0">
                <a:solidFill>
                  <a:srgbClr val="333399"/>
                </a:solidFill>
              </a:rPr>
              <a:t> „dělat správné věci správným způsobem“.</a:t>
            </a:r>
          </a:p>
          <a:p>
            <a:pPr>
              <a:buClr>
                <a:srgbClr val="0000DC"/>
              </a:buClr>
              <a:defRPr/>
            </a:pPr>
            <a:endParaRPr lang="cs-CZ" dirty="0"/>
          </a:p>
          <a:p>
            <a:pPr marL="324000" lvl="1" indent="0">
              <a:buNone/>
            </a:pPr>
            <a:endParaRPr lang="cs-CZ" i="1" dirty="0">
              <a:solidFill>
                <a:srgbClr val="333399"/>
              </a:solidFill>
            </a:endParaRPr>
          </a:p>
          <a:p>
            <a:pPr marL="324000" lvl="1" indent="0">
              <a:buNone/>
            </a:pPr>
            <a:endParaRPr lang="cs-CZ" i="1" dirty="0">
              <a:solidFill>
                <a:srgbClr val="333399"/>
              </a:solidFill>
            </a:endParaRPr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46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8884BC-9E4D-4C40-A8D8-E191FDE3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493424"/>
            <a:ext cx="10753200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dirty="0">
                <a:solidFill>
                  <a:srgbClr val="333399"/>
                </a:solidFill>
              </a:rPr>
              <a:t>TŘI ZÁKLADNÍ DIMENZE KVALITY</a:t>
            </a:r>
            <a:br>
              <a:rPr lang="cs-CZ" sz="3600" dirty="0">
                <a:solidFill>
                  <a:srgbClr val="333399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f</a:t>
            </a:r>
            <a:br>
              <a:rPr lang="cs-CZ" sz="2400" dirty="0">
                <a:solidFill>
                  <a:srgbClr val="333399"/>
                </a:solidFill>
              </a:rPr>
            </a:br>
            <a:r>
              <a:rPr lang="cs-CZ" sz="2400" dirty="0">
                <a:solidFill>
                  <a:srgbClr val="333399"/>
                </a:solidFill>
              </a:rPr>
              <a:t>Každé zdravotnické zařízení můžeme chápat jako </a:t>
            </a:r>
            <a:r>
              <a:rPr lang="cs-CZ" sz="2400" cap="all" dirty="0">
                <a:solidFill>
                  <a:srgbClr val="333399"/>
                </a:solidFill>
              </a:rPr>
              <a:t>sociální</a:t>
            </a:r>
            <a:r>
              <a:rPr lang="cs-CZ" sz="2400" dirty="0">
                <a:solidFill>
                  <a:srgbClr val="333399"/>
                </a:solidFill>
              </a:rPr>
              <a:t> </a:t>
            </a:r>
            <a:r>
              <a:rPr lang="cs-CZ" sz="2400" cap="all" dirty="0">
                <a:solidFill>
                  <a:srgbClr val="333399"/>
                </a:solidFill>
              </a:rPr>
              <a:t>systém</a:t>
            </a:r>
            <a:r>
              <a:rPr lang="cs-CZ" sz="2400" dirty="0">
                <a:solidFill>
                  <a:srgbClr val="333399"/>
                </a:solidFill>
              </a:rPr>
              <a:t>.</a:t>
            </a:r>
            <a:br>
              <a:rPr lang="cs-CZ" sz="2400" dirty="0">
                <a:solidFill>
                  <a:srgbClr val="333399"/>
                </a:solidFill>
              </a:rPr>
            </a:br>
            <a:r>
              <a:rPr lang="cs-CZ" sz="2400" dirty="0">
                <a:solidFill>
                  <a:srgbClr val="FF0000"/>
                </a:solidFill>
              </a:rPr>
              <a:t>Z hlediska kvality pak hodnocení podléhají tři základní články systému: vstupy, procesy a výstupy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24BAE19-A76A-49E2-8FB8-B0AF30B23FDA}"/>
              </a:ext>
            </a:extLst>
          </p:cNvPr>
          <p:cNvGraphicFramePr/>
          <p:nvPr/>
        </p:nvGraphicFramePr>
        <p:xfrm>
          <a:off x="878888" y="2498705"/>
          <a:ext cx="9947111" cy="4070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6159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8884BC-9E4D-4C40-A8D8-E191FDE3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3569"/>
            <a:ext cx="10753200" cy="620528"/>
          </a:xfrm>
        </p:spPr>
        <p:txBody>
          <a:bodyPr/>
          <a:lstStyle/>
          <a:p>
            <a:r>
              <a:rPr lang="cs-CZ" dirty="0">
                <a:solidFill>
                  <a:srgbClr val="333399"/>
                </a:solidFill>
                <a:latin typeface="+mn-lt"/>
              </a:rPr>
              <a:t>Pacienti a kvalita péče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4EA30A0A-FE35-4A31-82E0-A029FAD82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8899"/>
            <a:ext cx="10752138" cy="522833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400" dirty="0"/>
              <a:t>Svobodná volba poskytovatele, zdravotnického zařízení či léčebného postupu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400" dirty="0"/>
              <a:t>Bezpečnost (pochybení a poškození pacientů)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400" dirty="0"/>
              <a:t>Rozdíly v léčbě a jejích výsledcích – změny v organizaci péče.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cs-CZ" sz="1200" dirty="0"/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89094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8884BC-9E4D-4C40-A8D8-E191FDE3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3569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00287D"/>
                </a:solidFill>
              </a:rPr>
              <a:t>Jak si vybrat zdravotnické zařízení?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4EA30A0A-FE35-4A31-82E0-A029FAD82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8900"/>
            <a:ext cx="10752138" cy="41402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400" dirty="0"/>
              <a:t>Pověst zařízení – hodnocení známých i neznámých pacientů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400" dirty="0"/>
              <a:t>Žebříčky nemocnic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400" dirty="0"/>
              <a:t>Názory respektovaných odborníků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400" dirty="0"/>
              <a:t>Akreditace</a:t>
            </a:r>
          </a:p>
          <a:p>
            <a:pPr marL="72000" indent="0">
              <a:lnSpc>
                <a:spcPct val="100000"/>
              </a:lnSpc>
              <a:spcAft>
                <a:spcPts val="1000"/>
              </a:spcAft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64667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8884BC-9E4D-4C40-A8D8-E191FDE3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3569"/>
            <a:ext cx="10753200" cy="451576"/>
          </a:xfrm>
        </p:spPr>
        <p:txBody>
          <a:bodyPr/>
          <a:lstStyle/>
          <a:p>
            <a:r>
              <a:rPr lang="cs-CZ" dirty="0"/>
              <a:t>Hodnocení jiných pacientů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4EA30A0A-FE35-4A31-82E0-A029FAD82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358900"/>
            <a:ext cx="6279775" cy="41402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400" dirty="0"/>
              <a:t>Subjektivní zkušenosti jednotlivých pacientů</a:t>
            </a:r>
          </a:p>
          <a:p>
            <a:pPr lvl="1">
              <a:spcAft>
                <a:spcPts val="1000"/>
              </a:spcAft>
            </a:pPr>
            <a:r>
              <a:rPr lang="cs-CZ" sz="1600" dirty="0">
                <a:hlinkClick r:id="rId2"/>
              </a:rPr>
              <a:t>https://www.znamylekar.cz/</a:t>
            </a:r>
            <a:endParaRPr lang="cs-CZ" sz="1600" dirty="0"/>
          </a:p>
          <a:p>
            <a:pPr lvl="1">
              <a:spcAft>
                <a:spcPts val="1000"/>
              </a:spcAft>
            </a:pPr>
            <a:r>
              <a:rPr lang="cs-CZ" sz="1600" dirty="0">
                <a:hlinkClick r:id="rId3"/>
              </a:rPr>
              <a:t>https://www.lekari-online.cz/pacienti</a:t>
            </a:r>
            <a:endParaRPr lang="cs-CZ" sz="1600" dirty="0"/>
          </a:p>
          <a:p>
            <a:pPr lvl="1">
              <a:spcAft>
                <a:spcPts val="1000"/>
              </a:spcAft>
            </a:pPr>
            <a:r>
              <a:rPr lang="cs-CZ" sz="1600" dirty="0"/>
              <a:t>FB skupiny: </a:t>
            </a:r>
            <a:r>
              <a:rPr lang="cs-CZ" sz="1600" dirty="0">
                <a:hlinkClick r:id="rId4"/>
              </a:rPr>
              <a:t>https://www.facebook.com/pages/category/Not-a-business/L%C3%A9ka%C5%99i-osobn%C3%AD-zku%C5%A1enosti-doporu%C4%8Den%C3%AD-a-recenze-100207445195871/</a:t>
            </a:r>
            <a:endParaRPr lang="cs-CZ" sz="1600" dirty="0"/>
          </a:p>
          <a:p>
            <a:pPr lvl="1">
              <a:spcAft>
                <a:spcPts val="1000"/>
              </a:spcAft>
            </a:pPr>
            <a:r>
              <a:rPr lang="cs-CZ" sz="1600" dirty="0"/>
              <a:t>Pojišťovny: </a:t>
            </a:r>
            <a:r>
              <a:rPr lang="cs-CZ" sz="1600" dirty="0">
                <a:hlinkClick r:id="rId5"/>
              </a:rPr>
              <a:t>https://www.atlasdoktoru.cz/#/hledani</a:t>
            </a:r>
            <a:endParaRPr lang="cs-CZ" sz="1600" dirty="0"/>
          </a:p>
          <a:p>
            <a:pPr lvl="1">
              <a:spcAft>
                <a:spcPts val="1000"/>
              </a:spcAft>
            </a:pPr>
            <a:endParaRPr lang="cs-CZ" sz="1600" dirty="0"/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400" dirty="0"/>
              <a:t>Diskuse v rámci pacientských organizací</a:t>
            </a:r>
          </a:p>
          <a:p>
            <a:pPr lvl="1">
              <a:spcAft>
                <a:spcPts val="1000"/>
              </a:spcAft>
            </a:pPr>
            <a:r>
              <a:rPr lang="cs-CZ" sz="1600" dirty="0">
                <a:hlinkClick r:id="rId6"/>
              </a:rPr>
              <a:t>www.koaliceprozdravi.cz</a:t>
            </a:r>
            <a:endParaRPr lang="cs-CZ" sz="1600" dirty="0"/>
          </a:p>
          <a:p>
            <a:pPr lvl="1">
              <a:spcAft>
                <a:spcPts val="1000"/>
              </a:spcAft>
            </a:pPr>
            <a:endParaRPr lang="cs-CZ" sz="1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9D4C29-9A16-458D-B79B-0F59FF2A64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9821" y="1191120"/>
            <a:ext cx="4978179" cy="36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5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8884BC-9E4D-4C40-A8D8-E191FDE3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3569"/>
            <a:ext cx="10753200" cy="451576"/>
          </a:xfrm>
        </p:spPr>
        <p:txBody>
          <a:bodyPr/>
          <a:lstStyle/>
          <a:p>
            <a:r>
              <a:rPr lang="cs-CZ" dirty="0"/>
              <a:t>Žebříčky nemocnic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4EA30A0A-FE35-4A31-82E0-A029FAD82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8900"/>
            <a:ext cx="10752138" cy="41402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400" dirty="0"/>
              <a:t>Nepovedený první žebříček MZ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400" dirty="0" err="1">
                <a:hlinkClick r:id="rId2"/>
              </a:rPr>
              <a:t>Health</a:t>
            </a:r>
            <a:r>
              <a:rPr lang="cs-CZ" sz="2400" dirty="0">
                <a:hlinkClick r:id="rId2"/>
              </a:rPr>
              <a:t> Care Institute</a:t>
            </a:r>
            <a:endParaRPr lang="cs-CZ" sz="2400" dirty="0"/>
          </a:p>
          <a:p>
            <a:pPr lvl="1">
              <a:spcAft>
                <a:spcPts val="1000"/>
              </a:spcAft>
            </a:pPr>
            <a:r>
              <a:rPr lang="cs-CZ" sz="1600" dirty="0"/>
              <a:t>Průzkum kvality péče a služeb v nemocnicích v ČR z pohledu pacientů</a:t>
            </a:r>
          </a:p>
          <a:p>
            <a:pPr lvl="1">
              <a:spcAft>
                <a:spcPts val="1000"/>
              </a:spcAft>
            </a:pPr>
            <a:r>
              <a:rPr lang="cs-CZ" sz="1600" dirty="0"/>
              <a:t>Anketa, dotazník, žebříček </a:t>
            </a:r>
          </a:p>
          <a:p>
            <a:pPr>
              <a:spcAft>
                <a:spcPts val="1000"/>
              </a:spcAft>
            </a:pPr>
            <a:r>
              <a:rPr lang="cs-CZ" sz="2400" dirty="0"/>
              <a:t>Kvalita očima pacientů</a:t>
            </a:r>
          </a:p>
          <a:p>
            <a:pPr lvl="1">
              <a:spcAft>
                <a:spcPts val="1000"/>
              </a:spcAft>
            </a:pPr>
            <a:r>
              <a:rPr lang="cs-CZ" sz="1600" dirty="0">
                <a:hlinkClick r:id="rId3"/>
              </a:rPr>
              <a:t>www.hodnoceninemocnic.cz</a:t>
            </a:r>
            <a:endParaRPr lang="cs-CZ" sz="1600" dirty="0"/>
          </a:p>
          <a:p>
            <a:pPr lvl="1">
              <a:spcAft>
                <a:spcPts val="1000"/>
              </a:spcAft>
            </a:pPr>
            <a:r>
              <a:rPr lang="cs-CZ" sz="1600" dirty="0"/>
              <a:t>Výzkum, dotazník, rating (A+ až B-)</a:t>
            </a:r>
          </a:p>
          <a:p>
            <a:pPr lvl="1">
              <a:spcAft>
                <a:spcPts val="1000"/>
              </a:spcAft>
            </a:pPr>
            <a:r>
              <a:rPr lang="cs-CZ" sz="1600" dirty="0"/>
              <a:t>Shoda s výsledky akreditací a s hospodářskými výsledky (nemocnice, kde se dobře chovají k pacientům, je úspěšná i v odborném hodnocení a vede si dobře také ekonomicky).</a:t>
            </a:r>
          </a:p>
        </p:txBody>
      </p:sp>
    </p:spTree>
    <p:extLst>
      <p:ext uri="{BB962C8B-B14F-4D97-AF65-F5344CB8AC3E}">
        <p14:creationId xmlns:p14="http://schemas.microsoft.com/office/powerpoint/2010/main" val="186778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8884BC-9E4D-4C40-A8D8-E191FDE3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3569"/>
            <a:ext cx="10753200" cy="451576"/>
          </a:xfrm>
        </p:spPr>
        <p:txBody>
          <a:bodyPr/>
          <a:lstStyle/>
          <a:p>
            <a:r>
              <a:rPr lang="cs-CZ" dirty="0"/>
              <a:t>Názory respektovaných odborníků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4EA30A0A-FE35-4A31-82E0-A029FAD82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8900"/>
            <a:ext cx="10752138" cy="41402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400" dirty="0">
                <a:hlinkClick r:id="rId2"/>
              </a:rPr>
              <a:t>Hospodářské noviny </a:t>
            </a:r>
            <a:endParaRPr lang="cs-CZ" sz="2400" dirty="0"/>
          </a:p>
          <a:p>
            <a:pPr lvl="1">
              <a:spcAft>
                <a:spcPts val="1000"/>
              </a:spcAft>
            </a:pPr>
            <a:r>
              <a:rPr lang="cs-CZ" sz="2400" dirty="0"/>
              <a:t>žebříček nemocnic podle 60 lékařských kapacit v oboru onkologie, kardiochirurgie, neurochirurgie, oční lékařství či ortopedie.</a:t>
            </a:r>
          </a:p>
        </p:txBody>
      </p:sp>
    </p:spTree>
    <p:extLst>
      <p:ext uri="{BB962C8B-B14F-4D97-AF65-F5344CB8AC3E}">
        <p14:creationId xmlns:p14="http://schemas.microsoft.com/office/powerpoint/2010/main" val="4268824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8884BC-9E4D-4C40-A8D8-E191FDE3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3569"/>
            <a:ext cx="10753200" cy="451576"/>
          </a:xfrm>
        </p:spPr>
        <p:txBody>
          <a:bodyPr/>
          <a:lstStyle/>
          <a:p>
            <a:r>
              <a:rPr lang="cs-CZ" dirty="0"/>
              <a:t>Národní ukazatele kvality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4EA30A0A-FE35-4A31-82E0-A029FAD82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8900"/>
            <a:ext cx="10752138" cy="41402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400" dirty="0"/>
              <a:t>Kancelář zdravotního pojištění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400" dirty="0">
                <a:hlinkClick r:id="rId2"/>
              </a:rPr>
              <a:t>Katalog sady ukazatelů kvality a výkonnosti zdravotních služeb hrazených ze zdravotního pojištění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73807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147502C1-F734-48F8-83D0-0DF8469D9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436502"/>
            <a:ext cx="10314530" cy="1171580"/>
          </a:xfrm>
        </p:spPr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Kvalita a bezpečí zdravotní péče</a:t>
            </a:r>
            <a:br>
              <a:rPr lang="cs-CZ" dirty="0">
                <a:solidFill>
                  <a:srgbClr val="0000DC"/>
                </a:solidFill>
              </a:rPr>
            </a:br>
            <a:r>
              <a:rPr lang="cs-CZ" dirty="0">
                <a:solidFill>
                  <a:srgbClr val="0000DC"/>
                </a:solidFill>
              </a:rPr>
              <a:t> </a:t>
            </a:r>
            <a:br>
              <a:rPr lang="cs-CZ" dirty="0">
                <a:solidFill>
                  <a:srgbClr val="0000DC"/>
                </a:solidFill>
              </a:rPr>
            </a:br>
            <a:r>
              <a:rPr lang="cs-CZ" sz="3200" dirty="0">
                <a:solidFill>
                  <a:srgbClr val="0000DC"/>
                </a:solidFill>
              </a:rPr>
              <a:t>(Procesy probíhající v jednotlivých zdravotnických zařízeních při poskytování zdravotní péče)</a:t>
            </a:r>
          </a:p>
        </p:txBody>
      </p:sp>
    </p:spTree>
    <p:extLst>
      <p:ext uri="{BB962C8B-B14F-4D97-AF65-F5344CB8AC3E}">
        <p14:creationId xmlns:p14="http://schemas.microsoft.com/office/powerpoint/2010/main" val="561873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8884BC-9E4D-4C40-A8D8-E191FDE3E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Systémy hodnocení kvality služeb v ČR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515FBA0-C186-4B8A-B34A-5030C3F8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385965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Hodnocení kvality a bezpečí zdravotních služeb je stanoveno v zákoně č. 372/2011 Sb., o </a:t>
            </a:r>
            <a:r>
              <a:rPr lang="cs-CZ" sz="2000" b="1" dirty="0"/>
              <a:t>zdravotních službách a podmínkách jejich poskytování, ve znění pozdějších předpisů.</a:t>
            </a:r>
          </a:p>
          <a:p>
            <a:pPr>
              <a:lnSpc>
                <a:spcPct val="100000"/>
              </a:lnSpc>
            </a:pPr>
            <a:endParaRPr lang="cs-CZ" sz="2000" b="1" dirty="0"/>
          </a:p>
          <a:p>
            <a:pPr>
              <a:lnSpc>
                <a:spcPct val="100000"/>
              </a:lnSpc>
            </a:pPr>
            <a:r>
              <a:rPr lang="cs-CZ" sz="2000" dirty="0"/>
              <a:t>Standardním nástrojem zajišťujícím především </a:t>
            </a:r>
            <a:r>
              <a:rPr lang="cs-CZ" sz="2000" b="1" dirty="0">
                <a:solidFill>
                  <a:srgbClr val="FF0000"/>
                </a:solidFill>
              </a:rPr>
              <a:t>kvalitu procesů </a:t>
            </a:r>
            <a:r>
              <a:rPr lang="cs-CZ" sz="2000" dirty="0"/>
              <a:t>ve zdravotnictví je </a:t>
            </a:r>
            <a:r>
              <a:rPr lang="cs-CZ" sz="2000" b="1" dirty="0">
                <a:solidFill>
                  <a:srgbClr val="F01928"/>
                </a:solidFill>
              </a:rPr>
              <a:t>zavedení systémů hodnocení kvality a bezpečí</a:t>
            </a:r>
            <a:r>
              <a:rPr lang="cs-CZ" sz="2000" b="1" dirty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756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135533E0-CADD-4330-AAD5-4FAB3ED4D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Kvalita, dostupnost a cena zdravotní péče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7D57CEA-A6B2-4B13-B95A-4E58BA24A1C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cs-CZ" dirty="0"/>
          </a:p>
          <a:p>
            <a:pPr marL="72000" indent="0">
              <a:buNone/>
            </a:pPr>
            <a:r>
              <a:rPr lang="cs-CZ" dirty="0"/>
              <a:t>Při zajišťování zdravotní péče jde vždy o </a:t>
            </a:r>
            <a:r>
              <a:rPr lang="cs-CZ" dirty="0">
                <a:highlight>
                  <a:srgbClr val="5AC8AF"/>
                </a:highlight>
              </a:rPr>
              <a:t>hledání rovnováhy mezi kvalitou, dostupností (ekvitou) a cenou</a:t>
            </a:r>
            <a:r>
              <a:rPr lang="cs-CZ" dirty="0"/>
              <a:t>, což se často znázorňuje tzv. zdravotnickým trojúhelníkem.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CEDE660-1FD1-49B7-BDF9-52C52FDDCFC1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2004" y="1701505"/>
            <a:ext cx="459824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>
                <a:solidFill>
                  <a:srgbClr val="333399"/>
                </a:solidFill>
              </a:rPr>
              <a:t> Zdravotnický trojúhelník</a:t>
            </a:r>
          </a:p>
          <a:p>
            <a:pPr marL="72000" indent="0">
              <a:buNone/>
            </a:pPr>
            <a:r>
              <a:rPr lang="cs-CZ" b="1" dirty="0"/>
              <a:t>                 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</a:rPr>
              <a:t>                  </a:t>
            </a:r>
            <a:r>
              <a:rPr lang="cs-CZ" b="1" dirty="0">
                <a:solidFill>
                  <a:srgbClr val="333399"/>
                </a:solidFill>
              </a:rPr>
              <a:t>Kvalita</a:t>
            </a:r>
          </a:p>
          <a:p>
            <a:pPr marL="72000" indent="0">
              <a:buNone/>
            </a:pPr>
            <a:endParaRPr lang="cs-CZ" sz="2400" b="1" dirty="0">
              <a:solidFill>
                <a:schemeClr val="tx2"/>
              </a:solidFill>
            </a:endParaRPr>
          </a:p>
          <a:p>
            <a:pPr marL="72000" indent="0">
              <a:buNone/>
            </a:pPr>
            <a:endParaRPr lang="cs-CZ" sz="2400" b="1" dirty="0">
              <a:solidFill>
                <a:schemeClr val="tx2"/>
              </a:solidFill>
            </a:endParaRPr>
          </a:p>
          <a:p>
            <a:pPr marL="72000" indent="0">
              <a:buNone/>
            </a:pPr>
            <a:endParaRPr lang="cs-CZ" sz="2400" b="1" dirty="0">
              <a:solidFill>
                <a:schemeClr val="tx2"/>
              </a:solidFill>
            </a:endParaRPr>
          </a:p>
          <a:p>
            <a:pPr marL="72000" indent="0">
              <a:buNone/>
            </a:pPr>
            <a:endParaRPr lang="cs-CZ" sz="2400" b="1" dirty="0">
              <a:solidFill>
                <a:schemeClr val="tx2"/>
              </a:solidFill>
            </a:endParaRPr>
          </a:p>
          <a:p>
            <a:pPr marL="72000" indent="0">
              <a:buNone/>
            </a:pPr>
            <a:endParaRPr lang="cs-CZ" sz="2400" b="1" dirty="0">
              <a:solidFill>
                <a:schemeClr val="tx2"/>
              </a:solidFill>
            </a:endParaRPr>
          </a:p>
          <a:p>
            <a:pPr marL="72000" indent="0">
              <a:buNone/>
            </a:pPr>
            <a:r>
              <a:rPr lang="cs-CZ" sz="2400" b="1" dirty="0">
                <a:solidFill>
                  <a:srgbClr val="333399"/>
                </a:solidFill>
              </a:rPr>
              <a:t>Dostupnost   </a:t>
            </a:r>
            <a:r>
              <a:rPr lang="cs-CZ" sz="2400" b="1" dirty="0">
                <a:solidFill>
                  <a:schemeClr val="tx2"/>
                </a:solidFill>
              </a:rPr>
              <a:t>                  </a:t>
            </a:r>
            <a:r>
              <a:rPr lang="cs-CZ" sz="2400" b="1" dirty="0">
                <a:solidFill>
                  <a:srgbClr val="333399"/>
                </a:solidFill>
              </a:rPr>
              <a:t>Cena</a:t>
            </a:r>
          </a:p>
        </p:txBody>
      </p:sp>
      <p:sp>
        <p:nvSpPr>
          <p:cNvPr id="5" name="Rovnoramenný trojúhelník 4">
            <a:extLst>
              <a:ext uri="{FF2B5EF4-FFF2-40B4-BE49-F238E27FC236}">
                <a16:creationId xmlns:a16="http://schemas.microsoft.com/office/drawing/2014/main" id="{928E336C-222A-46D1-8EAC-C10FD4B8286C}"/>
              </a:ext>
            </a:extLst>
          </p:cNvPr>
          <p:cNvSpPr/>
          <p:nvPr/>
        </p:nvSpPr>
        <p:spPr bwMode="auto">
          <a:xfrm>
            <a:off x="7537143" y="3142695"/>
            <a:ext cx="2308194" cy="2139519"/>
          </a:xfrm>
          <a:prstGeom prst="triangle">
            <a:avLst>
              <a:gd name="adj" fmla="val 50000"/>
            </a:avLst>
          </a:prstGeom>
          <a:noFill/>
          <a:ln w="5715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F453A27F-AE12-4289-A75B-4284746A733F}"/>
              </a:ext>
            </a:extLst>
          </p:cNvPr>
          <p:cNvCxnSpPr>
            <a:cxnSpLocks/>
          </p:cNvCxnSpPr>
          <p:nvPr/>
        </p:nvCxnSpPr>
        <p:spPr bwMode="auto">
          <a:xfrm>
            <a:off x="5872899" y="2187019"/>
            <a:ext cx="0" cy="29694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dashDot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Obdélník 1">
            <a:extLst>
              <a:ext uri="{FF2B5EF4-FFF2-40B4-BE49-F238E27FC236}">
                <a16:creationId xmlns:a16="http://schemas.microsoft.com/office/drawing/2014/main" id="{DB98E626-C83F-4B30-A351-527DB4E3EC51}"/>
              </a:ext>
            </a:extLst>
          </p:cNvPr>
          <p:cNvSpPr/>
          <p:nvPr/>
        </p:nvSpPr>
        <p:spPr bwMode="auto">
          <a:xfrm>
            <a:off x="6252004" y="1701505"/>
            <a:ext cx="4578906" cy="485514"/>
          </a:xfrm>
          <a:prstGeom prst="rect">
            <a:avLst/>
          </a:prstGeom>
          <a:noFill/>
          <a:ln w="19050" cap="flat" cmpd="sng" algn="ctr">
            <a:solidFill>
              <a:srgbClr val="0000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383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D949586-4DB9-4674-A55F-24CED27CF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882720" cy="451576"/>
          </a:xfrm>
        </p:spPr>
        <p:txBody>
          <a:bodyPr/>
          <a:lstStyle/>
          <a:p>
            <a:r>
              <a:rPr lang="cs-CZ" dirty="0"/>
              <a:t>Další právní předpisy týkající se kvality </a:t>
            </a:r>
            <a:r>
              <a:rPr lang="cs-CZ" dirty="0" err="1"/>
              <a:t>zdr</a:t>
            </a:r>
            <a:r>
              <a:rPr lang="cs-CZ" dirty="0"/>
              <a:t>. služeb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0309368-9B5C-41F7-8990-448E64E2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69" y="1785019"/>
            <a:ext cx="10218023" cy="4139998"/>
          </a:xfrm>
        </p:spPr>
        <p:txBody>
          <a:bodyPr/>
          <a:lstStyle/>
          <a:p>
            <a:pPr marL="72000" indent="0"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sz="2000" dirty="0"/>
              <a:t>V ČR se k problematice kvality </a:t>
            </a:r>
            <a:r>
              <a:rPr lang="cs-CZ" sz="2000" dirty="0" err="1"/>
              <a:t>zdr</a:t>
            </a:r>
            <a:r>
              <a:rPr lang="cs-CZ" sz="2000" dirty="0"/>
              <a:t>. služeb více či méně vztahuje asi 30 právních předpisů (pro zájemce více </a:t>
            </a:r>
            <a:r>
              <a:rPr lang="cs-CZ" sz="2000" dirty="0">
                <a:hlinkClick r:id="rId2"/>
              </a:rPr>
              <a:t>zde</a:t>
            </a:r>
            <a:r>
              <a:rPr lang="cs-CZ" sz="2000" dirty="0"/>
              <a:t>).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Upravují odbornost zdravotnických pracovníků, etiku, personální zajištění, technické vybavení, bezpečnost, odpovědnost, financování, dostupnost, systémy hodnocení kvality …..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Grafický objekt 5" descr="Kurzor">
            <a:extLst>
              <a:ext uri="{FF2B5EF4-FFF2-40B4-BE49-F238E27FC236}">
                <a16:creationId xmlns:a16="http://schemas.microsoft.com/office/drawing/2014/main" id="{D20A567E-7389-4F90-BFAD-E76221B85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4975" y="2700124"/>
            <a:ext cx="517124" cy="51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57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8884BC-9E4D-4C40-A8D8-E191FDE3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690843"/>
            <a:ext cx="10753200" cy="45157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sz="5400" b="1" cap="all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systém hodnocení </a:t>
            </a:r>
            <a:r>
              <a:rPr lang="cs-CZ" sz="5400" cap="all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kvality a bezpečí</a:t>
            </a:r>
            <a:endParaRPr lang="cs-CZ" sz="5400" cap="all" dirty="0"/>
          </a:p>
        </p:txBody>
      </p:sp>
    </p:spTree>
    <p:extLst>
      <p:ext uri="{BB962C8B-B14F-4D97-AF65-F5344CB8AC3E}">
        <p14:creationId xmlns:p14="http://schemas.microsoft.com/office/powerpoint/2010/main" val="3839413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8884BC-9E4D-4C40-A8D8-E191FDE3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Interní a externí hodnocení kvality a bezpečí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515FBA0-C186-4B8A-B34A-5030C3F8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9365033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FF0000"/>
                </a:solidFill>
              </a:rPr>
              <a:t>Interní hodnocení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Aktivní opatření pro sledování a vyhodnocování kvality a bezpečí zdravotních služeb samotným poskytovatelem zdravotních služeb, sebehodnocení.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FF0000"/>
                </a:solidFill>
              </a:rPr>
              <a:t>Externí hodnocení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Posuzování úrovně kvality a bezpečí zdravotních služeb  nezávislým subjektem (s akreditací), odlišným od poskytovatele.</a:t>
            </a:r>
            <a:endParaRPr lang="cs-CZ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77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8884BC-9E4D-4C40-A8D8-E191FDE3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Interní hodnocení </a:t>
            </a:r>
            <a:r>
              <a:rPr lang="cs-CZ" dirty="0"/>
              <a:t>kvality a bezpečí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515FBA0-C186-4B8A-B34A-5030C3F8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44715"/>
            <a:ext cx="9533710" cy="449210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2000"/>
              </a:spcAft>
            </a:pPr>
            <a:r>
              <a:rPr lang="cs-CZ" sz="2000" dirty="0"/>
              <a:t>Podle zákona o zdravotních službách je poskytovatel zdravotních služeb </a:t>
            </a:r>
            <a:r>
              <a:rPr lang="cs-CZ" sz="2000" b="1" dirty="0"/>
              <a:t>povinen zavést</a:t>
            </a:r>
            <a:r>
              <a:rPr lang="cs-CZ" sz="2000" dirty="0"/>
              <a:t> </a:t>
            </a:r>
            <a:r>
              <a:rPr lang="cs-CZ" sz="2000" b="1" dirty="0"/>
              <a:t>interní systém hodnocení kvality a bezpečí.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cs-CZ" sz="2000" dirty="0"/>
              <a:t>Ministerstvo zdravotnictví vypracovalo pro zavedení tohoto systému tzv.</a:t>
            </a:r>
            <a:r>
              <a:rPr lang="cs-CZ" sz="2000" b="1" dirty="0"/>
              <a:t> </a:t>
            </a:r>
            <a:r>
              <a:rPr lang="cs-CZ" sz="2000" i="1" dirty="0">
                <a:solidFill>
                  <a:srgbClr val="0000DC"/>
                </a:solidFill>
              </a:rPr>
              <a:t>„minimální požadavky“ (resp. standardy) a Metodický návod pro sebehodnocení</a:t>
            </a:r>
            <a:r>
              <a:rPr lang="cs-CZ" sz="2000" i="1" dirty="0"/>
              <a:t>,</a:t>
            </a:r>
            <a:r>
              <a:rPr lang="cs-CZ" sz="2000" dirty="0"/>
              <a:t> které jsou uveřejněny ve </a:t>
            </a:r>
            <a:r>
              <a:rPr lang="cs-CZ" sz="2000" u="sng" dirty="0">
                <a:hlinkClick r:id="rId2"/>
              </a:rPr>
              <a:t>Věstníku MZ č. 13/2021</a:t>
            </a:r>
            <a:r>
              <a:rPr lang="cs-CZ" sz="2000" dirty="0"/>
              <a:t>.</a:t>
            </a:r>
            <a:endParaRPr lang="cs-CZ" sz="2000" dirty="0">
              <a:solidFill>
                <a:schemeClr val="tx2"/>
              </a:solidFill>
            </a:endParaRPr>
          </a:p>
          <a:p>
            <a:pPr lvl="1">
              <a:spcAft>
                <a:spcPts val="2000"/>
              </a:spcAft>
            </a:pPr>
            <a:r>
              <a:rPr lang="cs-CZ" dirty="0"/>
              <a:t>Minimální požadavky jsou zaměřeny na snižování nejčastějších rizik při poskytování zdravotní péče.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000" dirty="0"/>
              <a:t>Jsou definovány zvlášť pro poskytovatele</a:t>
            </a:r>
          </a:p>
          <a:p>
            <a:pPr lvl="1">
              <a:spcAft>
                <a:spcPts val="500"/>
              </a:spcAft>
            </a:pPr>
            <a:r>
              <a:rPr lang="cs-CZ" dirty="0"/>
              <a:t>lůžkové a jednodenní péče, </a:t>
            </a:r>
          </a:p>
          <a:p>
            <a:pPr lvl="1">
              <a:spcAft>
                <a:spcPts val="500"/>
              </a:spcAft>
            </a:pPr>
            <a:r>
              <a:rPr lang="cs-CZ" dirty="0"/>
              <a:t>ambulantní péče </a:t>
            </a:r>
          </a:p>
          <a:p>
            <a:pPr lvl="1">
              <a:spcAft>
                <a:spcPts val="500"/>
              </a:spcAft>
            </a:pPr>
            <a:r>
              <a:rPr lang="cs-CZ" dirty="0"/>
              <a:t>a záchranné zdravotnické služby.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pPr marL="72000" indent="0">
              <a:buNone/>
            </a:pPr>
            <a:endParaRPr lang="cs-CZ" b="1" dirty="0">
              <a:solidFill>
                <a:schemeClr val="tx2"/>
              </a:solidFill>
            </a:endParaRPr>
          </a:p>
        </p:txBody>
      </p:sp>
      <p:pic>
        <p:nvPicPr>
          <p:cNvPr id="6" name="Grafický objekt 5" descr="Kurzor">
            <a:extLst>
              <a:ext uri="{FF2B5EF4-FFF2-40B4-BE49-F238E27FC236}">
                <a16:creationId xmlns:a16="http://schemas.microsoft.com/office/drawing/2014/main" id="{3F3520D8-00EC-4026-8255-4440623D7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7224" y="3061031"/>
            <a:ext cx="367969" cy="3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96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8884BC-9E4D-4C40-A8D8-E191FDE3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00" y="378000"/>
            <a:ext cx="10753200" cy="451576"/>
          </a:xfrm>
        </p:spPr>
        <p:txBody>
          <a:bodyPr/>
          <a:lstStyle/>
          <a:p>
            <a:r>
              <a:rPr lang="cs-CZ" sz="3200" dirty="0"/>
              <a:t>Poskytovatelé </a:t>
            </a:r>
            <a:r>
              <a:rPr lang="cs-CZ" sz="3200" dirty="0">
                <a:solidFill>
                  <a:srgbClr val="00B050"/>
                </a:solidFill>
              </a:rPr>
              <a:t>lůžkové péče </a:t>
            </a:r>
            <a:r>
              <a:rPr lang="cs-CZ" sz="3200" dirty="0"/>
              <a:t>- interní hodnocení kvality a bezpečí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515FBA0-C186-4B8A-B34A-5030C3F8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20" y="1426625"/>
            <a:ext cx="11059200" cy="4541243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/>
              <a:t>Standard 1: Rezortní bezpečnostní cíle (cíle jsou rozepsány na následujícím snímku)</a:t>
            </a:r>
          </a:p>
          <a:p>
            <a:pPr marL="72000" indent="0">
              <a:lnSpc>
                <a:spcPct val="100000"/>
              </a:lnSpc>
              <a:spcAft>
                <a:spcPts val="500"/>
              </a:spcAft>
              <a:buNone/>
            </a:pPr>
            <a:r>
              <a:rPr lang="cs-CZ" sz="2000" dirty="0"/>
              <a:t>Standard 2: Řešení neodkladných stavů </a:t>
            </a:r>
          </a:p>
          <a:p>
            <a:pPr marL="72000" indent="0">
              <a:lnSpc>
                <a:spcPct val="100000"/>
              </a:lnSpc>
              <a:spcAft>
                <a:spcPts val="500"/>
              </a:spcAft>
              <a:buNone/>
            </a:pPr>
            <a:r>
              <a:rPr lang="cs-CZ" sz="2000" dirty="0"/>
              <a:t>Standard 3: Dodržování práv pacientů a osob pacientům blízkých</a:t>
            </a:r>
          </a:p>
          <a:p>
            <a:pPr marL="72000" indent="0">
              <a:lnSpc>
                <a:spcPct val="100000"/>
              </a:lnSpc>
              <a:spcAft>
                <a:spcPts val="500"/>
              </a:spcAft>
              <a:buNone/>
            </a:pPr>
            <a:r>
              <a:rPr lang="cs-CZ" sz="2000" dirty="0"/>
              <a:t>Standard 4: Sledování a vyhodnocování nežádoucích událostí</a:t>
            </a:r>
          </a:p>
          <a:p>
            <a:pPr marL="72000" indent="0">
              <a:lnSpc>
                <a:spcPct val="100000"/>
              </a:lnSpc>
              <a:spcAft>
                <a:spcPts val="500"/>
              </a:spcAft>
              <a:buNone/>
            </a:pPr>
            <a:r>
              <a:rPr lang="cs-CZ" sz="2000" dirty="0"/>
              <a:t>Standard 5: Sledování spokojenosti pacientů </a:t>
            </a:r>
          </a:p>
          <a:p>
            <a:pPr marL="72000" indent="0">
              <a:lnSpc>
                <a:spcPct val="100000"/>
              </a:lnSpc>
              <a:spcAft>
                <a:spcPts val="500"/>
              </a:spcAft>
              <a:buNone/>
            </a:pPr>
            <a:r>
              <a:rPr lang="cs-CZ" sz="2000" dirty="0"/>
              <a:t>Standard 6: Dodržování personálního zabezpečení zdravotní péče </a:t>
            </a:r>
          </a:p>
          <a:p>
            <a:pPr marL="72000" indent="0">
              <a:lnSpc>
                <a:spcPct val="100000"/>
              </a:lnSpc>
              <a:spcAft>
                <a:spcPts val="500"/>
              </a:spcAft>
              <a:buNone/>
            </a:pPr>
            <a:r>
              <a:rPr lang="cs-CZ" sz="2000" dirty="0"/>
              <a:t>Standard 7: Dodržování sledování a uveřejňování objednacích dob pacientů na zdravotní výkony</a:t>
            </a:r>
          </a:p>
          <a:p>
            <a:pPr marL="72000" indent="0">
              <a:lnSpc>
                <a:spcPct val="100000"/>
              </a:lnSpc>
              <a:spcAft>
                <a:spcPts val="500"/>
              </a:spcAft>
              <a:buNone/>
            </a:pPr>
            <a:r>
              <a:rPr lang="cs-CZ" sz="2000" dirty="0"/>
              <a:t>Standard 8: Stravování a nutriční péče ve zdravotnickém zařízení</a:t>
            </a:r>
          </a:p>
          <a:p>
            <a:pPr marL="7200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2000" dirty="0"/>
              <a:t>Standard 9: Zajištění bezpečného provozu přístrojové techniky, zdrojů  ionizujícího    </a:t>
            </a:r>
          </a:p>
          <a:p>
            <a:pPr marL="7200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2000" dirty="0"/>
              <a:t>                    a neionizujícího záření a měřidel</a:t>
            </a:r>
          </a:p>
          <a:p>
            <a:pPr marL="72000" indent="0">
              <a:lnSpc>
                <a:spcPct val="100000"/>
              </a:lnSpc>
              <a:spcAft>
                <a:spcPts val="0"/>
              </a:spcAft>
              <a:buNone/>
            </a:pPr>
            <a:endParaRPr lang="cs-CZ" sz="1600" dirty="0"/>
          </a:p>
          <a:p>
            <a:pPr marL="72000" indent="0">
              <a:lnSpc>
                <a:spcPct val="100000"/>
              </a:lnSpc>
              <a:spcAft>
                <a:spcPts val="500"/>
              </a:spcAft>
              <a:buNone/>
            </a:pPr>
            <a:r>
              <a:rPr lang="cs-CZ" sz="2000" dirty="0"/>
              <a:t>Další sledované oblasti určuje vedení ZZ (</a:t>
            </a:r>
            <a:r>
              <a:rPr lang="cs-CZ" sz="2000" dirty="0" err="1"/>
              <a:t>např</a:t>
            </a:r>
            <a:r>
              <a:rPr lang="cs-CZ" sz="2000" dirty="0"/>
              <a:t>: management rizik, stížnosti atd.)</a:t>
            </a:r>
          </a:p>
          <a:p>
            <a:pPr marL="72000" indent="0">
              <a:lnSpc>
                <a:spcPct val="100000"/>
              </a:lnSpc>
              <a:spcAft>
                <a:spcPts val="0"/>
              </a:spcAft>
              <a:buNone/>
            </a:pPr>
            <a:endParaRPr lang="cs-CZ" sz="1000" dirty="0"/>
          </a:p>
          <a:p>
            <a:pPr marL="7200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1800" dirty="0"/>
              <a:t>Od roku 2018 je zavedena povinnost u všech poskytovatelů lůžkové péče hlásit počty nežádoucích událostí do Systému hlášení nežádoucích událostí (SHNU) spravovaného </a:t>
            </a:r>
            <a:r>
              <a:rPr lang="cs-CZ" sz="1800" dirty="0" err="1"/>
              <a:t>ÚZISem</a:t>
            </a:r>
            <a:r>
              <a:rPr lang="cs-CZ" sz="1800" dirty="0"/>
              <a:t>.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1800" dirty="0"/>
              <a:t> Cílem je identifikace rizik, vypořádání NU a jejich systematická prevence</a:t>
            </a:r>
          </a:p>
        </p:txBody>
      </p:sp>
    </p:spTree>
    <p:extLst>
      <p:ext uri="{BB962C8B-B14F-4D97-AF65-F5344CB8AC3E}">
        <p14:creationId xmlns:p14="http://schemas.microsoft.com/office/powerpoint/2010/main" val="859408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8884BC-9E4D-4C40-A8D8-E191FDE3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404212"/>
            <a:ext cx="10753200" cy="451576"/>
          </a:xfrm>
        </p:spPr>
        <p:txBody>
          <a:bodyPr/>
          <a:lstStyle/>
          <a:p>
            <a:r>
              <a:rPr lang="cs-CZ" sz="3200" dirty="0"/>
              <a:t>Poskytovatelé </a:t>
            </a:r>
            <a:r>
              <a:rPr lang="cs-CZ" sz="3200" dirty="0">
                <a:solidFill>
                  <a:srgbClr val="00B050"/>
                </a:solidFill>
              </a:rPr>
              <a:t>lůžkové péče </a:t>
            </a:r>
            <a:r>
              <a:rPr lang="cs-CZ" sz="3200" dirty="0"/>
              <a:t>- interní hodnocení kvality a bezpečí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515FBA0-C186-4B8A-B34A-5030C3F8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748414"/>
            <a:ext cx="10753200" cy="4705374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Standard 1: Rezortní bezpečnostní cíle</a:t>
            </a:r>
          </a:p>
          <a:p>
            <a:pPr marL="72000" indent="0">
              <a:buNone/>
            </a:pPr>
            <a:endParaRPr lang="cs-CZ" dirty="0"/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cs-CZ" sz="2000" dirty="0">
                <a:hlinkClick r:id="rId2"/>
              </a:rPr>
              <a:t>RBC1-Bezpečná identifikace pacientů </a:t>
            </a:r>
            <a:endParaRPr lang="cs-CZ" sz="2000" dirty="0"/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cs-CZ" sz="2000" dirty="0"/>
              <a:t>RBC2-Bezpečnost při používání léčivých přípravků s vyšší mírou rizikovosti 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cs-CZ" sz="2000" dirty="0"/>
              <a:t>RBC3-Prevence záměny pacienta, výkonu a strany při chirurgických výkonech 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cs-CZ" sz="2000" dirty="0"/>
              <a:t>RBC4-Prevence pádů 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cs-CZ" sz="2000" dirty="0"/>
              <a:t>RBC5-Zavedení optimálních postupů hygieny rukou při poskytování zdravotní péče 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cs-CZ" sz="2000" dirty="0"/>
              <a:t>RBC6-Bezpečná komunikace 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cs-CZ" sz="2000" dirty="0"/>
              <a:t>RBC7-Bezpečné předávání pacientů 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cs-CZ" sz="2000" dirty="0"/>
              <a:t>RBC8-Prevence vzniku proleženin u hospitalizovaných pacientů </a:t>
            </a:r>
          </a:p>
        </p:txBody>
      </p:sp>
    </p:spTree>
    <p:extLst>
      <p:ext uri="{BB962C8B-B14F-4D97-AF65-F5344CB8AC3E}">
        <p14:creationId xmlns:p14="http://schemas.microsoft.com/office/powerpoint/2010/main" val="344399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8884BC-9E4D-4C40-A8D8-E191FDE3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42446"/>
            <a:ext cx="10753200" cy="451576"/>
          </a:xfrm>
        </p:spPr>
        <p:txBody>
          <a:bodyPr/>
          <a:lstStyle/>
          <a:p>
            <a:r>
              <a:rPr lang="cs-CZ" sz="3600" dirty="0"/>
              <a:t>Poskytovatelé </a:t>
            </a:r>
            <a:r>
              <a:rPr lang="cs-CZ" sz="3600" dirty="0">
                <a:solidFill>
                  <a:schemeClr val="accent3"/>
                </a:solidFill>
              </a:rPr>
              <a:t>ambulantní péče </a:t>
            </a:r>
            <a:r>
              <a:rPr lang="cs-CZ" sz="3600" dirty="0"/>
              <a:t>mají v rámci sledování kvality povinnost zajistit: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3FD89B0-517F-4E9D-A813-49D113FE3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807412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000" dirty="0"/>
              <a:t>Standard 1: bezpečnost při používání léčivých přípravků s vyšší mírou rizikovosti (RBC2)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000" dirty="0"/>
              <a:t>Standard 2: optimální postupy hygieny rukou při poskytování zdravotní péče (RBC5)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000" dirty="0"/>
              <a:t>Standard 3: řešení neodkladných stavů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000" dirty="0"/>
              <a:t>Standard 4: bezpečnost skladovaných léčivých přípravků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000" dirty="0"/>
              <a:t>Standard 5: stanovení zásad správné komunikace s pacientem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000" dirty="0"/>
              <a:t>Standard 6: ordinační dobu a zastupitelnost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000" dirty="0"/>
              <a:t>Standard 7: sledování a vyhodnocování nežádoucích událostí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000" dirty="0"/>
              <a:t>Standard 8: zajištění bezpečného provozu přístrojové techniky, zdrojů  ionizujícího a neionizujícího záření a měřidel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8269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8884BC-9E4D-4C40-A8D8-E191FDE3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42446"/>
            <a:ext cx="10753200" cy="451576"/>
          </a:xfrm>
        </p:spPr>
        <p:txBody>
          <a:bodyPr/>
          <a:lstStyle/>
          <a:p>
            <a:r>
              <a:rPr lang="cs-CZ" sz="3600" dirty="0"/>
              <a:t>Poskytovatelé </a:t>
            </a:r>
            <a:r>
              <a:rPr lang="cs-CZ" sz="3600" dirty="0">
                <a:solidFill>
                  <a:schemeClr val="accent3"/>
                </a:solidFill>
              </a:rPr>
              <a:t>záchranné zdravotnické služby </a:t>
            </a:r>
            <a:r>
              <a:rPr lang="cs-CZ" sz="3600" dirty="0"/>
              <a:t>mají v rámci sledování kvality povinnost zajistit: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3FD89B0-517F-4E9D-A813-49D113FE3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984966"/>
            <a:ext cx="10482000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000" dirty="0"/>
              <a:t>Standard 1: Bezpečnost při používání léčivých přípravků s vyšší mírou rizikovosti (RBC2)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000" dirty="0"/>
              <a:t>Standard 2: Optimální postupy hygieny rukou při poskytování zdravotní péče (RBC5)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000" dirty="0"/>
              <a:t>Standard 3: Dodržování personálního zabezpečení zdravotní péče (náplně činnosti, sledování a vyhodnocení spokojenosti zaměstnanců, celoživotní vzdělávání a plán rozvoje)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000" dirty="0"/>
              <a:t>Standard 4: Technickou kontrolu pomůcek k řešení neodkladných stavů (stanovit frekvenci kontrol funkčnosti, expirace léčiv. prostředků)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000" dirty="0"/>
              <a:t>Standard 5: Dokumentování přednemocniční péče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000" dirty="0"/>
              <a:t>Standard 6: Zajištění bezpečného provozu přístrojové techniky a měřidel</a:t>
            </a:r>
          </a:p>
        </p:txBody>
      </p:sp>
    </p:spTree>
    <p:extLst>
      <p:ext uri="{BB962C8B-B14F-4D97-AF65-F5344CB8AC3E}">
        <p14:creationId xmlns:p14="http://schemas.microsoft.com/office/powerpoint/2010/main" val="522769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8884BC-9E4D-4C40-A8D8-E191FDE3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Interní hodnocení </a:t>
            </a:r>
            <a:r>
              <a:rPr lang="cs-CZ" dirty="0"/>
              <a:t>kvality a bezpečí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515FBA0-C186-4B8A-B34A-5030C3F8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3426"/>
            <a:ext cx="10753200" cy="49573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Je to </a:t>
            </a:r>
            <a:r>
              <a:rPr lang="cs-CZ" sz="2000" b="1" dirty="0"/>
              <a:t>nástroj managementu </a:t>
            </a:r>
            <a:r>
              <a:rPr lang="cs-CZ" sz="2000" dirty="0"/>
              <a:t>pro nezávislé posuzování jakéhokoliv určeného procesu nebo jakékoliv činnosti uvnitř organizace.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Přispívá k </a:t>
            </a:r>
            <a:r>
              <a:rPr lang="cs-CZ" sz="2000" b="1" dirty="0"/>
              <a:t>hodnocení efektivnosti a účinnosti organizace práce</a:t>
            </a:r>
            <a:r>
              <a:rPr lang="cs-CZ" sz="2000" dirty="0"/>
              <a:t>, poskytuje nezávislý nástroj pro získávání informací a důkazů o plnění existujících a vedením definovaných požadavků v oblasti kvality a bezpečí poskytovaných zdravotnických služeb.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Umožňuje zajistit včas </a:t>
            </a:r>
            <a:r>
              <a:rPr lang="cs-CZ" sz="2000" b="1" dirty="0"/>
              <a:t>potřebné změny </a:t>
            </a:r>
            <a:r>
              <a:rPr lang="cs-CZ" sz="2000" dirty="0"/>
              <a:t>v řízení a organizaci, které jsou pro poskytovatele zdravotních služeb důležité z hlediska plánování dalších aktivit a činností.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Zprávy z interního auditu mají význam nejen z těch oblastí, které je třeba </a:t>
            </a:r>
            <a:r>
              <a:rPr lang="cs-CZ" sz="2000" b="1" dirty="0"/>
              <a:t>zlepšit</a:t>
            </a:r>
            <a:r>
              <a:rPr lang="cs-CZ" sz="2000" dirty="0"/>
              <a:t>, ale i z těch oblastí, které jsou na vynikající úrovni. Zde má management příležitost k oficiálnímu </a:t>
            </a:r>
            <a:r>
              <a:rPr lang="cs-CZ" sz="2000" b="1" dirty="0"/>
              <a:t>uznání </a:t>
            </a:r>
            <a:r>
              <a:rPr lang="cs-CZ" sz="2000" dirty="0"/>
              <a:t>kvalitní práce a tím i motivování svých zaměstnanců.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Zdroj: NZIP</a:t>
            </a:r>
          </a:p>
        </p:txBody>
      </p:sp>
    </p:spTree>
    <p:extLst>
      <p:ext uri="{BB962C8B-B14F-4D97-AF65-F5344CB8AC3E}">
        <p14:creationId xmlns:p14="http://schemas.microsoft.com/office/powerpoint/2010/main" val="4214193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8884BC-9E4D-4C40-A8D8-E191FDE3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Externí hodnocení </a:t>
            </a:r>
            <a:r>
              <a:rPr lang="cs-CZ" dirty="0"/>
              <a:t>kvality a bezpečí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515FBA0-C186-4B8A-B34A-5030C3F8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22626"/>
            <a:ext cx="10753200" cy="4957374"/>
          </a:xfrm>
        </p:spPr>
        <p:txBody>
          <a:bodyPr/>
          <a:lstStyle/>
          <a:p>
            <a:pPr marL="72000" indent="0">
              <a:lnSpc>
                <a:spcPct val="100000"/>
              </a:lnSpc>
              <a:spcAft>
                <a:spcPts val="500"/>
              </a:spcAft>
              <a:buNone/>
            </a:pPr>
            <a:r>
              <a:rPr lang="cs-CZ" sz="3600" b="1" dirty="0">
                <a:solidFill>
                  <a:srgbClr val="FF0000"/>
                </a:solidFill>
              </a:rPr>
              <a:t>AKREDITACE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cs-CZ" sz="2000" dirty="0"/>
              <a:t>Jde o nepovinné hodnocení, dobrovolnou aktivitu</a:t>
            </a:r>
            <a:r>
              <a:rPr lang="cs-CZ" sz="2000" dirty="0">
                <a:solidFill>
                  <a:schemeClr val="accent2"/>
                </a:solidFill>
              </a:rPr>
              <a:t>*</a:t>
            </a:r>
            <a:r>
              <a:rPr lang="cs-CZ" sz="2000" dirty="0"/>
              <a:t>.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cs-CZ" sz="2000" dirty="0"/>
              <a:t>Výstupem akreditace je formální uznání, že zdravotnické zařízení odpovídá stanoveným (akreditačním) kritériím. 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cs-CZ" sz="2000" dirty="0"/>
              <a:t>Hodnocení se opírá o předem definované a zveřejněné akreditační standardy a obvykle umožňuje srovnávání s jinými ZZ.</a:t>
            </a:r>
            <a:r>
              <a:rPr lang="cs-CZ" sz="2000" b="1" dirty="0">
                <a:solidFill>
                  <a:srgbClr val="0000DC"/>
                </a:solidFill>
              </a:rPr>
              <a:t> 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cs-CZ" sz="2000" dirty="0"/>
              <a:t>Na seznam osob (zejm. právnických), kterým Ministerstvo zdravotnictví udělilo oprávnění k provádění externího hodnocení kvality a bezpečí </a:t>
            </a:r>
            <a:r>
              <a:rPr lang="cs-CZ" sz="2000" dirty="0" err="1"/>
              <a:t>zdr</a:t>
            </a:r>
            <a:r>
              <a:rPr lang="cs-CZ" sz="2000" dirty="0"/>
              <a:t>. služeb se můžete podívat </a:t>
            </a:r>
            <a:r>
              <a:rPr lang="cs-CZ" sz="2000" dirty="0">
                <a:solidFill>
                  <a:srgbClr val="00B050"/>
                </a:solidFill>
                <a:hlinkClick r:id="rId2"/>
              </a:rPr>
              <a:t>zde</a:t>
            </a:r>
            <a:r>
              <a:rPr lang="cs-CZ" sz="2000" dirty="0"/>
              <a:t>.</a:t>
            </a:r>
          </a:p>
          <a:p>
            <a:pPr marL="72000" indent="0">
              <a:lnSpc>
                <a:spcPct val="100000"/>
              </a:lnSpc>
              <a:spcAft>
                <a:spcPts val="0"/>
              </a:spcAft>
              <a:buNone/>
            </a:pPr>
            <a:endParaRPr lang="cs-CZ" sz="2000" dirty="0">
              <a:solidFill>
                <a:schemeClr val="accent2"/>
              </a:solidFill>
            </a:endParaRPr>
          </a:p>
          <a:p>
            <a:pPr marL="7200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2400" dirty="0">
                <a:solidFill>
                  <a:schemeClr val="accent2"/>
                </a:solidFill>
              </a:rPr>
              <a:t>*</a:t>
            </a:r>
            <a:r>
              <a:rPr lang="cs-CZ" sz="1200" dirty="0"/>
              <a:t>Externí hodnocení je povinné v </a:t>
            </a:r>
            <a:r>
              <a:rPr lang="cs-CZ" sz="1200"/>
              <a:t>určeném rozsahu </a:t>
            </a:r>
            <a:r>
              <a:rPr lang="cs-CZ" sz="1200" dirty="0"/>
              <a:t>jen u určených specifických služeb, kupříkladu u služeb jejichž součástí je lékařské ozáření (např. RTG,    </a:t>
            </a:r>
          </a:p>
          <a:p>
            <a:pPr marL="7200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1200" dirty="0"/>
              <a:t>   CT, a další).</a:t>
            </a:r>
          </a:p>
        </p:txBody>
      </p:sp>
      <p:pic>
        <p:nvPicPr>
          <p:cNvPr id="6" name="Grafický objekt 5" descr="Kurzor">
            <a:extLst>
              <a:ext uri="{FF2B5EF4-FFF2-40B4-BE49-F238E27FC236}">
                <a16:creationId xmlns:a16="http://schemas.microsoft.com/office/drawing/2014/main" id="{CDA43135-5A3A-419A-BBAA-3BAF62219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86875" y="4331088"/>
            <a:ext cx="399494" cy="39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7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8884BC-9E4D-4C40-A8D8-E191FDE3E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 v péči o zdraví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AAFFA48-D9D2-4B86-8901-D20C322EE3FC}"/>
              </a:ext>
            </a:extLst>
          </p:cNvPr>
          <p:cNvGraphicFramePr/>
          <p:nvPr/>
        </p:nvGraphicFramePr>
        <p:xfrm>
          <a:off x="660400" y="1571342"/>
          <a:ext cx="11117600" cy="440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Šipka: obousměrná vodorovná 12">
            <a:extLst>
              <a:ext uri="{FF2B5EF4-FFF2-40B4-BE49-F238E27FC236}">
                <a16:creationId xmlns:a16="http://schemas.microsoft.com/office/drawing/2014/main" id="{AAB4BDF4-B62B-4C77-8D1B-610C2E3F27A4}"/>
              </a:ext>
            </a:extLst>
          </p:cNvPr>
          <p:cNvSpPr/>
          <p:nvPr/>
        </p:nvSpPr>
        <p:spPr bwMode="auto">
          <a:xfrm>
            <a:off x="3215472" y="2651760"/>
            <a:ext cx="1216152" cy="48463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Šipka: obousměrná vodorovná 13">
            <a:extLst>
              <a:ext uri="{FF2B5EF4-FFF2-40B4-BE49-F238E27FC236}">
                <a16:creationId xmlns:a16="http://schemas.microsoft.com/office/drawing/2014/main" id="{A77625C4-CE92-498D-9936-F4F520CFBBF2}"/>
              </a:ext>
            </a:extLst>
          </p:cNvPr>
          <p:cNvSpPr/>
          <p:nvPr/>
        </p:nvSpPr>
        <p:spPr bwMode="auto">
          <a:xfrm>
            <a:off x="6954664" y="2529840"/>
            <a:ext cx="1216152" cy="48463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011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8884BC-9E4D-4C40-A8D8-E191FDE3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2004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Externí hodnocení </a:t>
            </a:r>
            <a:r>
              <a:rPr lang="cs-CZ" dirty="0"/>
              <a:t>kvality a bezpečí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515FBA0-C186-4B8A-B34A-5030C3F8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296484"/>
            <a:ext cx="10688406" cy="4957374"/>
          </a:xfrm>
        </p:spPr>
        <p:txBody>
          <a:bodyPr/>
          <a:lstStyle/>
          <a:p>
            <a:pPr marL="72000" indent="0">
              <a:lnSpc>
                <a:spcPct val="100000"/>
              </a:lnSpc>
              <a:spcAft>
                <a:spcPts val="500"/>
              </a:spcAft>
              <a:buNone/>
            </a:pPr>
            <a:r>
              <a:rPr lang="cs-CZ" sz="3600" b="1" dirty="0">
                <a:solidFill>
                  <a:srgbClr val="FF0000"/>
                </a:solidFill>
              </a:rPr>
              <a:t>CERTIFIKACE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000" dirty="0"/>
              <a:t>Druh akreditace, kdy oprávněná organizace ověřuje, jestli systém sledování a hodnocení kvality a bezpečí v daném ZZ odpovídá požadavkům </a:t>
            </a:r>
            <a:r>
              <a:rPr lang="cs-CZ" sz="2000" b="1" dirty="0"/>
              <a:t>normy ISO</a:t>
            </a:r>
            <a:r>
              <a:rPr lang="cs-CZ" sz="2000" dirty="0"/>
              <a:t>.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000" b="1" dirty="0">
                <a:solidFill>
                  <a:srgbClr val="0000DC"/>
                </a:solidFill>
              </a:rPr>
              <a:t>ISO normy </a:t>
            </a:r>
            <a:r>
              <a:rPr lang="cs-CZ" sz="2000" dirty="0"/>
              <a:t>jsou </a:t>
            </a:r>
            <a:r>
              <a:rPr lang="cs-CZ" sz="2000" b="1" dirty="0">
                <a:solidFill>
                  <a:srgbClr val="0000DC"/>
                </a:solidFill>
              </a:rPr>
              <a:t>jednotné mezinárodní normy</a:t>
            </a:r>
            <a:r>
              <a:rPr lang="cs-CZ" sz="2000" dirty="0"/>
              <a:t>, které mají stejné znění a stejnou platnost ve všech státech, jež se rozhodly je akceptovat.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000" dirty="0"/>
              <a:t>Jejich vytvářením se zabývá Mezinárodní organizace pro normalizaci. Přispívají k efektivnějšímu a bezpečnějšímu poskytování služeb.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000" b="1" dirty="0"/>
              <a:t>Certifikace podle příslušné normy může být požadavkem plátce služeb</a:t>
            </a:r>
            <a:r>
              <a:rPr lang="cs-CZ" sz="2000" dirty="0"/>
              <a:t>, resp. kritériem, na jehož základě dochází k proplacení služeb (např. certifikace laboratorních metod dle ČSN EN ISO 15189:2013 nebo ČSN EN ISO 13485:2012 - norma pro Centrální sterilizaci).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000" dirty="0"/>
              <a:t>Po úspěšném skončení auditu je ZZ vystaven příslušný certifikát. </a:t>
            </a:r>
            <a:endParaRPr lang="cs-CZ" sz="2000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82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BE6A273-C77A-4586-AA16-0EE693E50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27" y="240863"/>
            <a:ext cx="10753200" cy="451576"/>
          </a:xfrm>
        </p:spPr>
        <p:txBody>
          <a:bodyPr/>
          <a:lstStyle/>
          <a:p>
            <a:r>
              <a:rPr lang="cs-CZ" sz="3200" dirty="0">
                <a:solidFill>
                  <a:srgbClr val="0000DC"/>
                </a:solidFill>
              </a:rPr>
              <a:t>ZÁVĚREČNÉ SHRNUTÍ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18EB01F-ECD1-48FF-8393-1E77C8378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496" y="864383"/>
            <a:ext cx="11091461" cy="526951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DC"/>
                </a:solidFill>
              </a:rPr>
              <a:t>Kvalita </a:t>
            </a:r>
          </a:p>
          <a:p>
            <a:pPr lvl="1"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DC"/>
                </a:solidFill>
              </a:rPr>
              <a:t>různě úrovně systému </a:t>
            </a:r>
          </a:p>
          <a:p>
            <a:pPr lvl="1"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DC"/>
                </a:solidFill>
              </a:rPr>
              <a:t>různé aspekty kvality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DC"/>
                </a:solidFill>
              </a:rPr>
              <a:t>Definice kvality v péči o zdraví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DC"/>
                </a:solidFill>
              </a:rPr>
              <a:t>Kvalita a bezpečí zdravot. služeb</a:t>
            </a:r>
          </a:p>
          <a:p>
            <a:pPr lvl="1"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DC"/>
                </a:solidFill>
              </a:rPr>
              <a:t>Interní (povinné)</a:t>
            </a:r>
          </a:p>
          <a:p>
            <a:pPr lvl="2"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DC"/>
                </a:solidFill>
              </a:rPr>
              <a:t>Standardy MZ (různé pro různé segmenty </a:t>
            </a:r>
            <a:r>
              <a:rPr lang="cs-CZ" dirty="0" err="1">
                <a:solidFill>
                  <a:srgbClr val="0000DC"/>
                </a:solidFill>
              </a:rPr>
              <a:t>zdr</a:t>
            </a:r>
            <a:r>
              <a:rPr lang="cs-CZ" dirty="0">
                <a:solidFill>
                  <a:srgbClr val="0000DC"/>
                </a:solidFill>
              </a:rPr>
              <a:t>. služeb)</a:t>
            </a:r>
          </a:p>
          <a:p>
            <a:pPr lvl="1"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DC"/>
                </a:solidFill>
              </a:rPr>
              <a:t>Externí (dobrovolné)</a:t>
            </a:r>
          </a:p>
          <a:p>
            <a:pPr lvl="2"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DC"/>
                </a:solidFill>
              </a:rPr>
              <a:t>Akreditace (dle kritérií akreditační společnosti)</a:t>
            </a:r>
          </a:p>
          <a:p>
            <a:pPr lvl="2"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DC"/>
                </a:solidFill>
              </a:rPr>
              <a:t>Certifikace (ISO normy)</a:t>
            </a:r>
          </a:p>
        </p:txBody>
      </p:sp>
      <p:pic>
        <p:nvPicPr>
          <p:cNvPr id="6" name="Grafický objekt 5" descr="Kurzor">
            <a:extLst>
              <a:ext uri="{FF2B5EF4-FFF2-40B4-BE49-F238E27FC236}">
                <a16:creationId xmlns:a16="http://schemas.microsoft.com/office/drawing/2014/main" id="{0913555B-DE54-4843-A3BA-EAC12A38C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8187" y="6305841"/>
            <a:ext cx="386178" cy="46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42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BE6A273-C77A-4586-AA16-0EE693E50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27" y="240863"/>
            <a:ext cx="10753200" cy="451576"/>
          </a:xfrm>
        </p:spPr>
        <p:txBody>
          <a:bodyPr/>
          <a:lstStyle/>
          <a:p>
            <a:r>
              <a:rPr lang="cs-CZ" sz="3200" dirty="0">
                <a:solidFill>
                  <a:srgbClr val="0000DC"/>
                </a:solidFill>
              </a:rPr>
              <a:t>ZÁVĚREČNÉ SHRNUTÍ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18EB01F-ECD1-48FF-8393-1E77C8378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496" y="864383"/>
            <a:ext cx="11091461" cy="526951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DC"/>
                </a:solidFill>
              </a:rPr>
              <a:t>Zajišťování zdravotní péče znamená hledání rovnováhy mezi její kvalitou, dostupností a cenou.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DC"/>
                </a:solidFill>
              </a:rPr>
              <a:t>Metodika hodnocení kvality záleží na tom, zda hodnotíme výkonnost celého širokého sytému péče o zdraví, zdravotnického systému, zdravotnického zařízení či jeho jednotlivých pracovišť.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DC"/>
                </a:solidFill>
              </a:rPr>
              <a:t>Kvalita zdravotní péče je relativní, proto může být zlepšována. Proces zvyšování kvality a bezpečí péče je kontinuální. 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DC"/>
                </a:solidFill>
              </a:rPr>
              <a:t>Míra rizika při poskytování zdravotní péče je jednou z nejvyšších. Většina pochybení spočívá v nedokonalosti systému, ne v chybě jednotlivce.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DC"/>
                </a:solidFill>
              </a:rPr>
              <a:t>Indikátory péče, standardy a klinické protokoly jsou nástrojem k hodnocení kvality poskytované péče. 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DC"/>
                </a:solidFill>
              </a:rPr>
              <a:t>Bezpečnostní cíle snižují nejčastější rizika při poskytování zdravotní péče. 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DC"/>
                </a:solidFill>
              </a:rPr>
              <a:t>Interní a externí hodnocení kvality jsou nástroje pro řízení a zvyšování kvality a bezpečí zdravotní péče.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DC"/>
                </a:solidFill>
              </a:rPr>
              <a:t>Role vedoucího pracovníka při prosazování kvality je nezastupitelná. Zajištění kvalitní a bezpečné péče je ale vždy týmovou prací.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000DC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DC"/>
                </a:solidFill>
              </a:rPr>
              <a:t>Pro zájemce tip na další informace o tomto tématu: </a:t>
            </a:r>
            <a:r>
              <a:rPr lang="cs-CZ" sz="1200" i="1" dirty="0">
                <a:solidFill>
                  <a:srgbClr val="0000DC"/>
                </a:solidFill>
              </a:rPr>
              <a:t>Národní zdravotnický informační portál: Kvalita a bezpečí poskytovaných zdravotních služeb</a:t>
            </a:r>
            <a:r>
              <a:rPr lang="cs-CZ" sz="1200" dirty="0">
                <a:solidFill>
                  <a:srgbClr val="0000DC"/>
                </a:solidFill>
              </a:rPr>
              <a:t> [online]. Praha: MZČR a ÚZIS, 2021 [cit. 2021-03-26]. Dostupné z: </a:t>
            </a:r>
            <a:r>
              <a:rPr lang="cs-CZ" sz="1200" dirty="0">
                <a:solidFill>
                  <a:srgbClr val="0000D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https://www.nzip.cz/kategorie/55-kvalita-a-bezpeci-poskytovanych-zdravotnich-sluzeb</a:t>
            </a:r>
            <a:endParaRPr lang="cs-CZ" sz="1200" dirty="0">
              <a:solidFill>
                <a:srgbClr val="0000DC"/>
              </a:solidFill>
            </a:endParaRPr>
          </a:p>
        </p:txBody>
      </p:sp>
      <p:pic>
        <p:nvPicPr>
          <p:cNvPr id="6" name="Grafický objekt 5" descr="Kurzor">
            <a:extLst>
              <a:ext uri="{FF2B5EF4-FFF2-40B4-BE49-F238E27FC236}">
                <a16:creationId xmlns:a16="http://schemas.microsoft.com/office/drawing/2014/main" id="{0913555B-DE54-4843-A3BA-EAC12A38C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88187" y="6305841"/>
            <a:ext cx="386178" cy="46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38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5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8062664" cy="1470025"/>
          </a:xfrm>
        </p:spPr>
        <p:txBody>
          <a:bodyPr/>
          <a:lstStyle/>
          <a:p>
            <a:pPr eaLnBrk="1" hangingPunct="1"/>
            <a:r>
              <a:rPr lang="cs-CZ" sz="6600" b="1" cap="all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Dostupnost zdravotnických služeb </a:t>
            </a:r>
          </a:p>
        </p:txBody>
      </p:sp>
    </p:spTree>
    <p:extLst>
      <p:ext uri="{BB962C8B-B14F-4D97-AF65-F5344CB8AC3E}">
        <p14:creationId xmlns:p14="http://schemas.microsoft.com/office/powerpoint/2010/main" val="923704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135533E0-CADD-4330-AAD5-4FAB3ED4D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Kvalita, dostupnost a cena zdravotní péče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7D57CEA-A6B2-4B13-B95A-4E58BA24A1C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>
                <a:solidFill>
                  <a:srgbClr val="333399"/>
                </a:solidFill>
              </a:rPr>
              <a:t>Zdravotnické systémy se snaží nastavovat tu </a:t>
            </a:r>
            <a:r>
              <a:rPr lang="cs-CZ" b="1" dirty="0">
                <a:solidFill>
                  <a:srgbClr val="333399"/>
                </a:solidFill>
              </a:rPr>
              <a:t>správnou míru dostupnosti</a:t>
            </a:r>
            <a:r>
              <a:rPr lang="cs-CZ" dirty="0">
                <a:solidFill>
                  <a:srgbClr val="333399"/>
                </a:solidFill>
              </a:rPr>
              <a:t>, jež je zárukou včasné a </a:t>
            </a:r>
            <a:r>
              <a:rPr lang="cs-CZ" b="1" dirty="0">
                <a:solidFill>
                  <a:srgbClr val="333399"/>
                </a:solidFill>
              </a:rPr>
              <a:t>přiměřeně kvalitní zdravotní péče</a:t>
            </a:r>
            <a:r>
              <a:rPr lang="cs-CZ" dirty="0">
                <a:solidFill>
                  <a:srgbClr val="333399"/>
                </a:solidFill>
              </a:rPr>
              <a:t>, která </a:t>
            </a:r>
            <a:r>
              <a:rPr lang="cs-CZ" b="1" dirty="0">
                <a:solidFill>
                  <a:srgbClr val="333399"/>
                </a:solidFill>
              </a:rPr>
              <a:t>odpovídá </a:t>
            </a:r>
            <a:r>
              <a:rPr lang="cs-CZ" dirty="0">
                <a:solidFill>
                  <a:srgbClr val="333399"/>
                </a:solidFill>
              </a:rPr>
              <a:t>potřebám a daným možnostem (zejm. dostupným </a:t>
            </a:r>
            <a:r>
              <a:rPr lang="cs-CZ" b="1" dirty="0">
                <a:solidFill>
                  <a:srgbClr val="333399"/>
                </a:solidFill>
              </a:rPr>
              <a:t>personálním, finančním a materiálním zdrojům</a:t>
            </a:r>
            <a:r>
              <a:rPr lang="cs-CZ" dirty="0">
                <a:solidFill>
                  <a:srgbClr val="333399"/>
                </a:solidFill>
              </a:rPr>
              <a:t>).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CEDE660-1FD1-49B7-BDF9-52C52FDDCFC1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2004" y="1701505"/>
            <a:ext cx="459824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>
                <a:solidFill>
                  <a:srgbClr val="333399"/>
                </a:solidFill>
              </a:rPr>
              <a:t>Zdravotnický trojúhelník</a:t>
            </a:r>
          </a:p>
          <a:p>
            <a:pPr marL="72000" indent="0">
              <a:buNone/>
            </a:pPr>
            <a:r>
              <a:rPr lang="cs-CZ" b="1" dirty="0"/>
              <a:t>                 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</a:rPr>
              <a:t>                  </a:t>
            </a:r>
            <a:r>
              <a:rPr lang="cs-CZ" b="1" dirty="0">
                <a:solidFill>
                  <a:srgbClr val="333399"/>
                </a:solidFill>
              </a:rPr>
              <a:t>Kvalita</a:t>
            </a:r>
          </a:p>
          <a:p>
            <a:pPr marL="72000" indent="0">
              <a:buNone/>
            </a:pPr>
            <a:endParaRPr lang="cs-CZ" sz="2400" b="1" dirty="0">
              <a:solidFill>
                <a:schemeClr val="tx2"/>
              </a:solidFill>
            </a:endParaRPr>
          </a:p>
          <a:p>
            <a:pPr marL="72000" indent="0">
              <a:buNone/>
            </a:pPr>
            <a:endParaRPr lang="cs-CZ" sz="2400" b="1" dirty="0">
              <a:solidFill>
                <a:schemeClr val="tx2"/>
              </a:solidFill>
            </a:endParaRPr>
          </a:p>
          <a:p>
            <a:pPr marL="72000" indent="0">
              <a:buNone/>
            </a:pPr>
            <a:endParaRPr lang="cs-CZ" sz="2400" b="1" dirty="0">
              <a:solidFill>
                <a:schemeClr val="tx2"/>
              </a:solidFill>
            </a:endParaRPr>
          </a:p>
          <a:p>
            <a:pPr marL="72000" indent="0">
              <a:buNone/>
            </a:pPr>
            <a:endParaRPr lang="cs-CZ" sz="2400" b="1" dirty="0">
              <a:solidFill>
                <a:schemeClr val="tx2"/>
              </a:solidFill>
            </a:endParaRPr>
          </a:p>
          <a:p>
            <a:pPr marL="72000" indent="0">
              <a:buNone/>
            </a:pPr>
            <a:endParaRPr lang="cs-CZ" sz="2400" b="1" dirty="0">
              <a:solidFill>
                <a:schemeClr val="tx2"/>
              </a:solidFill>
            </a:endParaRPr>
          </a:p>
          <a:p>
            <a:pPr marL="72000" indent="0">
              <a:buNone/>
            </a:pPr>
            <a:r>
              <a:rPr lang="cs-CZ" sz="2400" b="1" dirty="0">
                <a:solidFill>
                  <a:srgbClr val="333399"/>
                </a:solidFill>
              </a:rPr>
              <a:t>Dostupnost   </a:t>
            </a:r>
            <a:r>
              <a:rPr lang="cs-CZ" sz="2400" b="1" dirty="0">
                <a:solidFill>
                  <a:schemeClr val="tx2"/>
                </a:solidFill>
              </a:rPr>
              <a:t>                  </a:t>
            </a:r>
            <a:r>
              <a:rPr lang="cs-CZ" sz="2400" b="1" dirty="0">
                <a:solidFill>
                  <a:srgbClr val="333399"/>
                </a:solidFill>
              </a:rPr>
              <a:t>Cena</a:t>
            </a:r>
          </a:p>
        </p:txBody>
      </p:sp>
      <p:sp>
        <p:nvSpPr>
          <p:cNvPr id="5" name="Rovnoramenný trojúhelník 4">
            <a:extLst>
              <a:ext uri="{FF2B5EF4-FFF2-40B4-BE49-F238E27FC236}">
                <a16:creationId xmlns:a16="http://schemas.microsoft.com/office/drawing/2014/main" id="{928E336C-222A-46D1-8EAC-C10FD4B8286C}"/>
              </a:ext>
            </a:extLst>
          </p:cNvPr>
          <p:cNvSpPr/>
          <p:nvPr/>
        </p:nvSpPr>
        <p:spPr bwMode="auto">
          <a:xfrm>
            <a:off x="7537143" y="3142695"/>
            <a:ext cx="2308194" cy="2139519"/>
          </a:xfrm>
          <a:prstGeom prst="triangle">
            <a:avLst>
              <a:gd name="adj" fmla="val 50000"/>
            </a:avLst>
          </a:prstGeom>
          <a:noFill/>
          <a:ln w="5715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F453A27F-AE12-4289-A75B-4284746A733F}"/>
              </a:ext>
            </a:extLst>
          </p:cNvPr>
          <p:cNvCxnSpPr>
            <a:cxnSpLocks/>
          </p:cNvCxnSpPr>
          <p:nvPr/>
        </p:nvCxnSpPr>
        <p:spPr bwMode="auto">
          <a:xfrm>
            <a:off x="5872899" y="2187019"/>
            <a:ext cx="0" cy="29694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65000"/>
              </a:schemeClr>
            </a:solidFill>
            <a:prstDash val="dashDot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68558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333399"/>
                </a:solidFill>
              </a:rPr>
              <a:t>Dostupnost</a:t>
            </a: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609600" y="1347107"/>
            <a:ext cx="10972800" cy="5102679"/>
          </a:xfrm>
        </p:spPr>
        <p:txBody>
          <a:bodyPr/>
          <a:lstStyle/>
          <a:p>
            <a:pPr>
              <a:spcAft>
                <a:spcPts val="700"/>
              </a:spcAft>
            </a:pPr>
            <a:r>
              <a:rPr lang="cs-CZ" dirty="0">
                <a:solidFill>
                  <a:srgbClr val="333399"/>
                </a:solidFill>
              </a:rPr>
              <a:t>…</a:t>
            </a:r>
            <a:r>
              <a:rPr lang="cs-CZ" b="1" i="1" dirty="0">
                <a:solidFill>
                  <a:srgbClr val="333399"/>
                </a:solidFill>
              </a:rPr>
              <a:t>každý by měl mít přístup ke zdravotní péči vždy, když ji potřebuje, aniž by se v důsledku čerpání péče dostal do finančně obtížné situace.</a:t>
            </a:r>
          </a:p>
          <a:p>
            <a:pPr>
              <a:spcAft>
                <a:spcPts val="700"/>
              </a:spcAft>
            </a:pPr>
            <a:r>
              <a:rPr lang="cs-CZ" dirty="0">
                <a:solidFill>
                  <a:srgbClr val="333399"/>
                </a:solidFill>
              </a:rPr>
              <a:t>Je jedním z </a:t>
            </a:r>
            <a:r>
              <a:rPr lang="cs-CZ" b="1" dirty="0">
                <a:solidFill>
                  <a:srgbClr val="333399"/>
                </a:solidFill>
              </a:rPr>
              <a:t>důležitých cílů </a:t>
            </a:r>
            <a:r>
              <a:rPr lang="cs-CZ" dirty="0">
                <a:solidFill>
                  <a:srgbClr val="333399"/>
                </a:solidFill>
              </a:rPr>
              <a:t>všech zdravotnických systémů.</a:t>
            </a:r>
          </a:p>
          <a:p>
            <a:pPr>
              <a:spcAft>
                <a:spcPts val="700"/>
              </a:spcAft>
            </a:pPr>
            <a:r>
              <a:rPr lang="cs-CZ" dirty="0">
                <a:solidFill>
                  <a:srgbClr val="333399"/>
                </a:solidFill>
              </a:rPr>
              <a:t>Důležité je najít „</a:t>
            </a:r>
            <a:r>
              <a:rPr lang="cs-CZ" b="1" dirty="0">
                <a:solidFill>
                  <a:srgbClr val="333399"/>
                </a:solidFill>
              </a:rPr>
              <a:t>správnou“ míru </a:t>
            </a:r>
            <a:r>
              <a:rPr lang="cs-CZ" dirty="0">
                <a:solidFill>
                  <a:srgbClr val="333399"/>
                </a:solidFill>
              </a:rPr>
              <a:t>dostupnosti (nedostupná péče x plýtvání).  </a:t>
            </a:r>
          </a:p>
          <a:p>
            <a:pPr marL="0" indent="0">
              <a:buNone/>
            </a:pPr>
            <a:endParaRPr lang="cs-CZ" dirty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47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333399"/>
                </a:solidFill>
              </a:rPr>
              <a:t>Základní dimenze dostupnosti</a:t>
            </a: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Geografická</a:t>
            </a:r>
          </a:p>
          <a:p>
            <a:r>
              <a:rPr lang="cs-CZ" dirty="0">
                <a:solidFill>
                  <a:srgbClr val="333399"/>
                </a:solidFill>
              </a:rPr>
              <a:t>Časová</a:t>
            </a:r>
          </a:p>
          <a:p>
            <a:r>
              <a:rPr lang="cs-CZ" dirty="0">
                <a:solidFill>
                  <a:srgbClr val="333399"/>
                </a:solidFill>
              </a:rPr>
              <a:t>Věcná</a:t>
            </a:r>
          </a:p>
          <a:p>
            <a:r>
              <a:rPr lang="cs-CZ" dirty="0">
                <a:solidFill>
                  <a:srgbClr val="333399"/>
                </a:solidFill>
              </a:rPr>
              <a:t>Ekonomická</a:t>
            </a:r>
          </a:p>
          <a:p>
            <a:r>
              <a:rPr lang="cs-CZ" dirty="0">
                <a:solidFill>
                  <a:srgbClr val="333399"/>
                </a:solidFill>
              </a:rPr>
              <a:t>Odborně medicínská</a:t>
            </a:r>
          </a:p>
          <a:p>
            <a:r>
              <a:rPr lang="cs-CZ" dirty="0">
                <a:solidFill>
                  <a:srgbClr val="333399"/>
                </a:solidFill>
              </a:rPr>
              <a:t>Organizační</a:t>
            </a:r>
          </a:p>
          <a:p>
            <a:r>
              <a:rPr lang="cs-CZ" dirty="0">
                <a:solidFill>
                  <a:srgbClr val="333399"/>
                </a:solidFill>
              </a:rPr>
              <a:t>Sociokulturní</a:t>
            </a:r>
          </a:p>
          <a:p>
            <a:r>
              <a:rPr lang="cs-CZ" dirty="0">
                <a:solidFill>
                  <a:srgbClr val="333399"/>
                </a:solidFill>
              </a:rPr>
              <a:t>Psychosociální</a:t>
            </a:r>
          </a:p>
          <a:p>
            <a:pPr marL="0" indent="0">
              <a:buNone/>
            </a:pPr>
            <a:endParaRPr 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1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333399"/>
                </a:solidFill>
              </a:rPr>
              <a:t>Geografická (místní) dostupnost</a:t>
            </a: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rozmístění zdravotnických služeb různých specializací</a:t>
            </a:r>
          </a:p>
          <a:p>
            <a:r>
              <a:rPr lang="cs-CZ" dirty="0">
                <a:solidFill>
                  <a:srgbClr val="333399"/>
                </a:solidFill>
              </a:rPr>
              <a:t>jde o zajištění </a:t>
            </a:r>
            <a:r>
              <a:rPr lang="cs-CZ" b="1" dirty="0">
                <a:solidFill>
                  <a:srgbClr val="333399"/>
                </a:solidFill>
              </a:rPr>
              <a:t>akceptovatelné vzdálenosti </a:t>
            </a:r>
            <a:r>
              <a:rPr lang="cs-CZ" dirty="0">
                <a:solidFill>
                  <a:srgbClr val="333399"/>
                </a:solidFill>
              </a:rPr>
              <a:t>od zdroje péče</a:t>
            </a:r>
          </a:p>
          <a:p>
            <a:r>
              <a:rPr lang="cs-CZ" dirty="0">
                <a:solidFill>
                  <a:srgbClr val="333399"/>
                </a:solidFill>
              </a:rPr>
              <a:t>rozmístění obyvatelstva v jednotlivých oblastech</a:t>
            </a:r>
          </a:p>
          <a:p>
            <a:r>
              <a:rPr lang="cs-CZ" dirty="0">
                <a:solidFill>
                  <a:srgbClr val="333399"/>
                </a:solidFill>
              </a:rPr>
              <a:t>dopravní trasy</a:t>
            </a:r>
          </a:p>
          <a:p>
            <a:r>
              <a:rPr lang="cs-CZ" b="1" dirty="0">
                <a:solidFill>
                  <a:srgbClr val="333399"/>
                </a:solidFill>
              </a:rPr>
              <a:t>nutné státní zásahy </a:t>
            </a:r>
            <a:r>
              <a:rPr lang="cs-CZ" dirty="0">
                <a:solidFill>
                  <a:srgbClr val="333399"/>
                </a:solidFill>
              </a:rPr>
              <a:t>k zajištění potřebného spektra služeb</a:t>
            </a:r>
          </a:p>
          <a:p>
            <a:pPr marL="0" indent="0">
              <a:buNone/>
            </a:pPr>
            <a:endParaRPr 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06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A9A8DD-E490-455F-923B-892B8E617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70" y="-81643"/>
            <a:ext cx="9691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32857" y="5083946"/>
            <a:ext cx="1687800" cy="1458097"/>
          </a:xfrm>
          <a:prstGeom prst="rect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233824" y="587828"/>
            <a:ext cx="2383705" cy="1526722"/>
          </a:xfrm>
          <a:prstGeom prst="rect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23672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087103F-4F60-499A-8477-906C37708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39" y="652075"/>
            <a:ext cx="11803122" cy="555385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CD0FF2E-053B-4E44-90C0-BA17CC49C246}"/>
              </a:ext>
            </a:extLst>
          </p:cNvPr>
          <p:cNvSpPr txBox="1"/>
          <p:nvPr/>
        </p:nvSpPr>
        <p:spPr>
          <a:xfrm>
            <a:off x="6028115" y="2225867"/>
            <a:ext cx="1708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 1000 obyv.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203C73F-EE7F-4691-8FD5-9ED41D2DA3D4}"/>
              </a:ext>
            </a:extLst>
          </p:cNvPr>
          <p:cNvSpPr/>
          <p:nvPr/>
        </p:nvSpPr>
        <p:spPr>
          <a:xfrm>
            <a:off x="10335986" y="416379"/>
            <a:ext cx="1600200" cy="75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296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F0DC5347-9C68-49E0-A858-D5D6910EC7D8}"/>
              </a:ext>
            </a:extLst>
          </p:cNvPr>
          <p:cNvSpPr txBox="1"/>
          <p:nvPr/>
        </p:nvSpPr>
        <p:spPr>
          <a:xfrm>
            <a:off x="666000" y="717330"/>
            <a:ext cx="10421007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Jak kvalitní je české zdravotnictví?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České zdravotnictví je kvalitní.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Pacientovi omylem vyoperovali zdravou ledvinu.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Máme nejlepší péči o novorozence na světě.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 léčebně dlouhodobě nemocných trpěli senioři hlady.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Čeští lékaři umí zázraky za málo peněz.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Nepoznali nádor, pacientka zemřela.</a:t>
            </a:r>
          </a:p>
        </p:txBody>
      </p:sp>
    </p:spTree>
    <p:extLst>
      <p:ext uri="{BB962C8B-B14F-4D97-AF65-F5344CB8AC3E}">
        <p14:creationId xmlns:p14="http://schemas.microsoft.com/office/powerpoint/2010/main" val="112004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D6162B3-DD08-46CA-A436-3EF67C373843}"/>
              </a:ext>
            </a:extLst>
          </p:cNvPr>
          <p:cNvSpPr/>
          <p:nvPr/>
        </p:nvSpPr>
        <p:spPr>
          <a:xfrm>
            <a:off x="1991544" y="1052736"/>
            <a:ext cx="794801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Národní zdravotnický informační portál: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/>
              </a:rPr>
              <a:t>https://www.nzip.cz/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967476-10DC-41DF-A85D-08FD6CF48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689" y="2136796"/>
            <a:ext cx="2943636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581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333399"/>
                </a:solidFill>
              </a:rPr>
              <a:t>Časová dostupnost</a:t>
            </a: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zdravotní péče by měla být </a:t>
            </a:r>
            <a:r>
              <a:rPr lang="cs-CZ" b="1" dirty="0">
                <a:solidFill>
                  <a:srgbClr val="333399"/>
                </a:solidFill>
              </a:rPr>
              <a:t>VČASNÁ</a:t>
            </a:r>
            <a:r>
              <a:rPr lang="cs-CZ" dirty="0">
                <a:solidFill>
                  <a:srgbClr val="333399"/>
                </a:solidFill>
              </a:rPr>
              <a:t>, tedy </a:t>
            </a:r>
            <a:r>
              <a:rPr lang="cs-CZ" b="1" dirty="0">
                <a:solidFill>
                  <a:srgbClr val="333399"/>
                </a:solidFill>
              </a:rPr>
              <a:t>ne nutně co nejrychlejší</a:t>
            </a:r>
          </a:p>
          <a:p>
            <a:r>
              <a:rPr lang="cs-CZ" dirty="0">
                <a:solidFill>
                  <a:srgbClr val="333399"/>
                </a:solidFill>
              </a:rPr>
              <a:t>je ovlivněna vzdáleností mezi místem bydliště a </a:t>
            </a:r>
            <a:r>
              <a:rPr lang="cs-CZ" dirty="0" err="1">
                <a:solidFill>
                  <a:srgbClr val="333399"/>
                </a:solidFill>
              </a:rPr>
              <a:t>zdr</a:t>
            </a:r>
            <a:r>
              <a:rPr lang="cs-CZ" dirty="0">
                <a:solidFill>
                  <a:srgbClr val="333399"/>
                </a:solidFill>
              </a:rPr>
              <a:t>. zařízením, cestovní vzdáleností, </a:t>
            </a:r>
            <a:r>
              <a:rPr lang="cs-CZ" b="1" dirty="0">
                <a:solidFill>
                  <a:srgbClr val="333399"/>
                </a:solidFill>
              </a:rPr>
              <a:t>cestovním časem</a:t>
            </a:r>
            <a:r>
              <a:rPr lang="cs-CZ" dirty="0">
                <a:solidFill>
                  <a:srgbClr val="333399"/>
                </a:solidFill>
              </a:rPr>
              <a:t> – jde o celkovou dobu až k poskytnutí péče</a:t>
            </a:r>
          </a:p>
          <a:p>
            <a:r>
              <a:rPr lang="cs-CZ" b="1" dirty="0">
                <a:solidFill>
                  <a:srgbClr val="333399"/>
                </a:solidFill>
              </a:rPr>
              <a:t>čekací listy </a:t>
            </a:r>
            <a:r>
              <a:rPr lang="cs-CZ" dirty="0">
                <a:solidFill>
                  <a:srgbClr val="333399"/>
                </a:solidFill>
              </a:rPr>
              <a:t>(na vyšetření, operaci)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souvisí s kapacitou </a:t>
            </a:r>
            <a:r>
              <a:rPr lang="cs-CZ" dirty="0" err="1">
                <a:solidFill>
                  <a:srgbClr val="333399"/>
                </a:solidFill>
              </a:rPr>
              <a:t>zdr</a:t>
            </a:r>
            <a:r>
              <a:rPr lang="cs-CZ" dirty="0">
                <a:solidFill>
                  <a:srgbClr val="333399"/>
                </a:solidFill>
              </a:rPr>
              <a:t>. zařízení – viz věcná dostupnost</a:t>
            </a:r>
          </a:p>
          <a:p>
            <a:r>
              <a:rPr lang="cs-CZ" b="1" dirty="0">
                <a:solidFill>
                  <a:srgbClr val="333399"/>
                </a:solidFill>
              </a:rPr>
              <a:t>záchranná a pohotovostní služba </a:t>
            </a:r>
            <a:r>
              <a:rPr lang="cs-CZ" dirty="0">
                <a:solidFill>
                  <a:srgbClr val="333399"/>
                </a:solidFill>
              </a:rPr>
              <a:t>(dojezdové časy)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46285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BE76C06-E043-4BDC-8FE4-AF70F227C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260" y="334737"/>
            <a:ext cx="7847745" cy="52986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C668ACE-FF4C-4E46-9C72-E362D9E21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260" y="5696267"/>
            <a:ext cx="7940921" cy="52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64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D5C4143-902D-4B56-B808-866F974C9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39" y="5233307"/>
            <a:ext cx="9373908" cy="61921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3C69513-709F-4C13-A116-65BB08950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39" y="369654"/>
            <a:ext cx="9674587" cy="47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7A8EF97-179A-49E1-9077-7663B5C14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91" y="5249636"/>
            <a:ext cx="8668224" cy="57259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B397C90-5EC9-4D6C-9FDB-875DC6D72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671" y="686238"/>
            <a:ext cx="8774344" cy="44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685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hlinkClick r:id="rId2"/>
            <a:extLst>
              <a:ext uri="{FF2B5EF4-FFF2-40B4-BE49-F238E27FC236}">
                <a16:creationId xmlns:a16="http://schemas.microsoft.com/office/drawing/2014/main" id="{24948D6C-2502-4CE5-8666-C6CAF9486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478" y="152097"/>
            <a:ext cx="12192000" cy="474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718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3D27018-FC0B-4B4F-80B7-9D8855EB1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5798"/>
            <a:ext cx="9144000" cy="64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559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57E5E9D-E974-4B48-B5E1-BF3A33E395E1}"/>
              </a:ext>
            </a:extLst>
          </p:cNvPr>
          <p:cNvSpPr txBox="1"/>
          <p:nvPr/>
        </p:nvSpPr>
        <p:spPr>
          <a:xfrm>
            <a:off x="9144000" y="522514"/>
            <a:ext cx="1338943" cy="383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64 ZL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DE32002-E63A-4640-B455-32BED25C8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0"/>
            <a:ext cx="9696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881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AD0832E-D093-4977-8039-9AC7ECB35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0"/>
            <a:ext cx="9696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0C13A8A-24D6-4149-92AF-A2E6E3D7F52F}"/>
              </a:ext>
            </a:extLst>
          </p:cNvPr>
          <p:cNvSpPr txBox="1"/>
          <p:nvPr/>
        </p:nvSpPr>
        <p:spPr>
          <a:xfrm>
            <a:off x="9016706" y="992794"/>
            <a:ext cx="1759974" cy="383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Bonifikace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2193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B00F058-D35B-4CC9-8FEB-7D782BE6658C}"/>
              </a:ext>
            </a:extLst>
          </p:cNvPr>
          <p:cNvSpPr txBox="1"/>
          <p:nvPr/>
        </p:nvSpPr>
        <p:spPr>
          <a:xfrm>
            <a:off x="9144000" y="522514"/>
            <a:ext cx="1338943" cy="383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58 PLDD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482EE8-844C-41E3-BF89-F2EE73DFC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0"/>
            <a:ext cx="9696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39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8884BC-9E4D-4C40-A8D8-E191FDE3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3569"/>
            <a:ext cx="10753200" cy="451576"/>
          </a:xfrm>
        </p:spPr>
        <p:txBody>
          <a:bodyPr/>
          <a:lstStyle/>
          <a:p>
            <a:r>
              <a:rPr lang="cs-CZ" dirty="0"/>
              <a:t>Hodnocení výkonnosti zdravotních systémů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4EA30A0A-FE35-4A31-82E0-A029FAD82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8900"/>
            <a:ext cx="10752138" cy="41402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400" b="1" dirty="0"/>
              <a:t>Kvalita</a:t>
            </a:r>
            <a:r>
              <a:rPr lang="cs-CZ" sz="2400" dirty="0"/>
              <a:t> jako </a:t>
            </a:r>
            <a:r>
              <a:rPr lang="cs-CZ" sz="2400" b="1" dirty="0"/>
              <a:t>výkonnost</a:t>
            </a:r>
            <a:r>
              <a:rPr lang="cs-CZ" sz="2400" dirty="0"/>
              <a:t> </a:t>
            </a:r>
            <a:r>
              <a:rPr lang="cs-CZ" sz="2400"/>
              <a:t>(</a:t>
            </a:r>
            <a:r>
              <a:rPr lang="cs-CZ" sz="2400" i="1"/>
              <a:t>performance)</a:t>
            </a:r>
            <a:r>
              <a:rPr lang="cs-CZ" sz="2400"/>
              <a:t> </a:t>
            </a:r>
            <a:r>
              <a:rPr lang="cs-CZ" sz="2400" dirty="0"/>
              <a:t>– hodnotí se ve vztahu k </a:t>
            </a:r>
            <a:r>
              <a:rPr lang="cs-CZ" sz="2400" b="1" dirty="0"/>
              <a:t>naplňování definovaných cílů</a:t>
            </a:r>
            <a:r>
              <a:rPr lang="cs-CZ" sz="2400" dirty="0"/>
              <a:t> zdravotních systémů.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400" dirty="0"/>
              <a:t>Existuje několik </a:t>
            </a:r>
            <a:r>
              <a:rPr lang="cs-CZ" sz="2400" dirty="0">
                <a:hlinkClick r:id="rId2"/>
              </a:rPr>
              <a:t>„hodnotících rámců“ </a:t>
            </a:r>
            <a:r>
              <a:rPr lang="cs-CZ" sz="2400" dirty="0"/>
              <a:t>(tj. metodik), které vytvářejí a postupně inovují nadnárodní organizace jako např. OECD, WHO nebo EU, příp. společnosti k tomuto účelu přímo založené, např. </a:t>
            </a:r>
            <a:r>
              <a:rPr lang="cs-CZ" sz="2400" dirty="0">
                <a:hlinkClick r:id="rId3"/>
              </a:rPr>
              <a:t>HCP</a:t>
            </a:r>
            <a:r>
              <a:rPr lang="cs-CZ" sz="2400" dirty="0"/>
              <a:t>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2400" dirty="0"/>
              <a:t>Používání těchto metodik umožňuje jednak samotné hodnocení a jednak velice důležité vzájemné srovnávání různých </a:t>
            </a:r>
            <a:r>
              <a:rPr lang="cs-CZ" sz="2400" dirty="0" err="1"/>
              <a:t>zdr</a:t>
            </a:r>
            <a:r>
              <a:rPr lang="cs-CZ" sz="2400" dirty="0"/>
              <a:t>. systémů.</a:t>
            </a:r>
          </a:p>
        </p:txBody>
      </p:sp>
    </p:spTree>
    <p:extLst>
      <p:ext uri="{BB962C8B-B14F-4D97-AF65-F5344CB8AC3E}">
        <p14:creationId xmlns:p14="http://schemas.microsoft.com/office/powerpoint/2010/main" val="158455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333399"/>
                </a:solidFill>
              </a:rPr>
              <a:t>Věcná dostupnost</a:t>
            </a: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/>
          <a:lstStyle/>
          <a:p>
            <a:r>
              <a:rPr lang="cs-CZ" sz="2400" dirty="0">
                <a:solidFill>
                  <a:srgbClr val="333399"/>
                </a:solidFill>
              </a:rPr>
              <a:t>Samotná geografická dostupnost a přiměřený cestovní čas ještě nezaručují, že se zdravotnické zařízení dokáže postarat o všechny případné pacienty. </a:t>
            </a:r>
          </a:p>
          <a:p>
            <a:endParaRPr lang="cs-CZ" sz="2400" dirty="0">
              <a:solidFill>
                <a:srgbClr val="333399"/>
              </a:solidFill>
            </a:endParaRPr>
          </a:p>
          <a:p>
            <a:r>
              <a:rPr lang="cs-CZ" sz="2400" dirty="0">
                <a:solidFill>
                  <a:srgbClr val="333399"/>
                </a:solidFill>
              </a:rPr>
              <a:t>je otázkou </a:t>
            </a:r>
            <a:r>
              <a:rPr lang="cs-CZ" sz="2400" b="1" dirty="0">
                <a:solidFill>
                  <a:srgbClr val="333399"/>
                </a:solidFill>
              </a:rPr>
              <a:t>dostatečné kapacity a úrovně vybavení </a:t>
            </a:r>
            <a:r>
              <a:rPr lang="cs-CZ" sz="2400" dirty="0">
                <a:solidFill>
                  <a:srgbClr val="333399"/>
                </a:solidFill>
              </a:rPr>
              <a:t>zdravotnických zařízení</a:t>
            </a:r>
          </a:p>
          <a:p>
            <a:pPr lvl="1"/>
            <a:r>
              <a:rPr lang="cs-CZ" sz="2400" dirty="0">
                <a:solidFill>
                  <a:srgbClr val="333399"/>
                </a:solidFill>
              </a:rPr>
              <a:t>dostupnosti potřebných technologií, zdravotnických pomůcek, léků apod.</a:t>
            </a:r>
          </a:p>
          <a:p>
            <a:pPr marL="0" indent="0">
              <a:buNone/>
            </a:pPr>
            <a:endParaRPr lang="cs-CZ" sz="2400" dirty="0">
              <a:solidFill>
                <a:srgbClr val="333399"/>
              </a:solidFill>
            </a:endParaRPr>
          </a:p>
          <a:p>
            <a:r>
              <a:rPr lang="cs-CZ" sz="2400" dirty="0">
                <a:solidFill>
                  <a:srgbClr val="333399"/>
                </a:solidFill>
              </a:rPr>
              <a:t>V důsledku nedostatečné kapacity může docházet k prodlužování čekacích dob na vyšetření a zákroky, příp. k úplnému odmítání pacientů (to známe např. u zubních lékařů) </a:t>
            </a:r>
          </a:p>
        </p:txBody>
      </p:sp>
    </p:spTree>
    <p:extLst>
      <p:ext uri="{BB962C8B-B14F-4D97-AF65-F5344CB8AC3E}">
        <p14:creationId xmlns:p14="http://schemas.microsoft.com/office/powerpoint/2010/main" val="19292789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333399"/>
                </a:solidFill>
              </a:rPr>
              <a:t>Ekonomická dostupnost</a:t>
            </a: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Je dána úhradou nákladů, typem financování a mírou spoluúčasti.</a:t>
            </a:r>
          </a:p>
          <a:p>
            <a:r>
              <a:rPr lang="cs-CZ" dirty="0">
                <a:solidFill>
                  <a:srgbClr val="333399"/>
                </a:solidFill>
              </a:rPr>
              <a:t>Ve všech vyspělých zemích existuje zdravotní pojištění.</a:t>
            </a:r>
          </a:p>
          <a:p>
            <a:r>
              <a:rPr lang="cs-CZ" dirty="0">
                <a:solidFill>
                  <a:srgbClr val="333399"/>
                </a:solidFill>
              </a:rPr>
              <a:t>Hodnotí se jaká část obyvatelstva je pojištěna a jaká péče se z pojištění hradí.</a:t>
            </a:r>
          </a:p>
          <a:p>
            <a:pPr marL="0" indent="0">
              <a:buNone/>
            </a:pPr>
            <a:endParaRPr 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584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333399"/>
                </a:solidFill>
              </a:rPr>
              <a:t>Odborně medicínská dostupnost</a:t>
            </a: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Dostupnost </a:t>
            </a:r>
            <a:r>
              <a:rPr lang="cs-CZ" b="1" dirty="0">
                <a:solidFill>
                  <a:srgbClr val="333399"/>
                </a:solidFill>
              </a:rPr>
              <a:t>různých druhů a forem zdravotnických služeb</a:t>
            </a:r>
            <a:r>
              <a:rPr lang="cs-CZ" dirty="0">
                <a:solidFill>
                  <a:srgbClr val="333399"/>
                </a:solidFill>
              </a:rPr>
              <a:t> (dle specializace)</a:t>
            </a:r>
          </a:p>
          <a:p>
            <a:endParaRPr lang="cs-CZ" dirty="0">
              <a:solidFill>
                <a:srgbClr val="333399"/>
              </a:solidFill>
            </a:endParaRPr>
          </a:p>
          <a:p>
            <a:r>
              <a:rPr lang="cs-CZ" dirty="0">
                <a:solidFill>
                  <a:srgbClr val="333399"/>
                </a:solidFill>
              </a:rPr>
              <a:t>Vysoce specializované zdravotnické služby (závažné nebo vzácné nemoci) jsou obvykle velmi nákladné a jsou koncentrovány do </a:t>
            </a:r>
            <a:r>
              <a:rPr lang="cs-CZ" b="1" dirty="0">
                <a:solidFill>
                  <a:srgbClr val="333399"/>
                </a:solidFill>
              </a:rPr>
              <a:t>medicínských center</a:t>
            </a:r>
            <a:r>
              <a:rPr lang="cs-CZ" dirty="0">
                <a:solidFill>
                  <a:srgbClr val="333399"/>
                </a:solidFill>
              </a:rPr>
              <a:t>.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Horší časová a geografická dostupnost je kompenzovány vyšší kvalitou péče a nižšími náklady.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50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333399"/>
                </a:solidFill>
              </a:rPr>
              <a:t>Organizační dostupnost</a:t>
            </a: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Překážky administrativního rázu – potřeba </a:t>
            </a:r>
            <a:r>
              <a:rPr lang="cs-CZ" b="1" dirty="0">
                <a:solidFill>
                  <a:srgbClr val="333399"/>
                </a:solidFill>
              </a:rPr>
              <a:t>doporučení </a:t>
            </a:r>
            <a:r>
              <a:rPr lang="cs-CZ" dirty="0">
                <a:solidFill>
                  <a:srgbClr val="333399"/>
                </a:solidFill>
              </a:rPr>
              <a:t>(žádanky) od praktického lékaře k návštěvě specialisty.</a:t>
            </a:r>
          </a:p>
          <a:p>
            <a:r>
              <a:rPr lang="cs-CZ" dirty="0">
                <a:solidFill>
                  <a:srgbClr val="333399"/>
                </a:solidFill>
              </a:rPr>
              <a:t>Vytváření </a:t>
            </a:r>
            <a:r>
              <a:rPr lang="cs-CZ" b="1" dirty="0">
                <a:solidFill>
                  <a:srgbClr val="333399"/>
                </a:solidFill>
              </a:rPr>
              <a:t>spádových oblastí</a:t>
            </a:r>
            <a:r>
              <a:rPr lang="cs-CZ" dirty="0">
                <a:solidFill>
                  <a:srgbClr val="333399"/>
                </a:solidFill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800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333399"/>
                </a:solidFill>
              </a:rPr>
              <a:t>Sociokulturní dostupnost</a:t>
            </a: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rgbClr val="333399"/>
                </a:solidFill>
              </a:rPr>
              <a:t>Sociokulturní faktory, které mohou ovlivňovat </a:t>
            </a:r>
            <a:r>
              <a:rPr lang="cs-CZ" b="1" dirty="0">
                <a:solidFill>
                  <a:srgbClr val="333399"/>
                </a:solidFill>
              </a:rPr>
              <a:t>orientaci občanů ve zdravotním systému a tím i poptávku </a:t>
            </a:r>
            <a:r>
              <a:rPr lang="cs-CZ" dirty="0">
                <a:solidFill>
                  <a:srgbClr val="333399"/>
                </a:solidFill>
              </a:rPr>
              <a:t>po adekvátní péči.</a:t>
            </a:r>
          </a:p>
          <a:p>
            <a:pPr>
              <a:lnSpc>
                <a:spcPct val="90000"/>
              </a:lnSpc>
            </a:pPr>
            <a:endParaRPr lang="cs-CZ" dirty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333399"/>
                </a:solidFill>
              </a:rPr>
              <a:t>Patří sem vzdělání, etnická příslušnost, odlišné náboženské normy ve vztahu k tělu, jazykové problémy apod.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7793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P</a:t>
            </a:r>
            <a:r>
              <a:rPr lang="cs-CZ" b="1" dirty="0">
                <a:solidFill>
                  <a:srgbClr val="333399"/>
                </a:solidFill>
              </a:rPr>
              <a:t>sychosociální dostupnost</a:t>
            </a: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Motivace </a:t>
            </a:r>
            <a:r>
              <a:rPr lang="cs-CZ" dirty="0">
                <a:solidFill>
                  <a:srgbClr val="333399"/>
                </a:solidFill>
              </a:rPr>
              <a:t>k vyhledání zdravotnické služby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důvěra (v medicínu, ke zdravotnickým pracovníkům a zdravotnickým zařízením)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zájem o zdraví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vnímání hrozby nemoci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ochota spolupracovat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33417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984ECF-6067-4757-AEA5-AB4D1B520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LEGISLATIVA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F65A45B-6A05-405A-BC0C-0AA310709635}"/>
              </a:ext>
            </a:extLst>
          </p:cNvPr>
          <p:cNvSpPr txBox="1"/>
          <p:nvPr/>
        </p:nvSpPr>
        <p:spPr>
          <a:xfrm>
            <a:off x="742950" y="1536174"/>
            <a:ext cx="1051560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Kromě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finanční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dostupnosti mají v ČR povinnost zajišťovat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místní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 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časovou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dostupnost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zdravotnických služeb veřejné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zdravotní pojišťovny. 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nařízení vlády č. 307/2012 Sb., o místní a časové dostupnosti zdravotních služeb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Pokud pojištěnec nemůže najít poskytovatele zdravotní péče, který by mu poskytl potřebnou péči v uvedených lhůtách,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je zdravotní pojišťovna povinna poskytovatele zdravotní péče svému pojištěnci zajistit.</a:t>
            </a:r>
          </a:p>
        </p:txBody>
      </p:sp>
    </p:spTree>
    <p:extLst>
      <p:ext uri="{BB962C8B-B14F-4D97-AF65-F5344CB8AC3E}">
        <p14:creationId xmlns:p14="http://schemas.microsoft.com/office/powerpoint/2010/main" val="24980871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984ECF-6067-4757-AEA5-AB4D1B520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36588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HODNOCENÍ DOSTUPNOSTI ZDRAVOTNÍ PÉČE V ČR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B9CAD8D-2DDD-4683-9A2A-DE9A2127D143}"/>
              </a:ext>
            </a:extLst>
          </p:cNvPr>
          <p:cNvSpPr txBox="1"/>
          <p:nvPr/>
        </p:nvSpPr>
        <p:spPr>
          <a:xfrm>
            <a:off x="609600" y="2274838"/>
            <a:ext cx="10972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Dojezdová doba uvedená v nařízení vlády = doba dojezdu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osobním automobilem z místa bydliště pacienta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do zdravotnického zařízení.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Hodnocení legislativou stanovené místní a časové dostupnosti = sledování geografického rozmístění jednotlivých zařízení a následné určení území, jehož obyvatelstvu je zdravotnické zařízení dostupné v určených dojezdových dobách (viz mapy dostupnosti, které zveřejňují např.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zdravotní pojišťovny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87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773840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984ECF-6067-4757-AEA5-AB4D1B520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4213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00287D"/>
                </a:solidFill>
              </a:rPr>
              <a:t>HODNOCENÍ DOSTUPNOSTI ZDRAVOTNÍ PÉČE V ČR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89C9A86-8D3F-4BD2-88C0-8D7DEBED466D}"/>
              </a:ext>
            </a:extLst>
          </p:cNvPr>
          <p:cNvSpPr txBox="1"/>
          <p:nvPr/>
        </p:nvSpPr>
        <p:spPr>
          <a:xfrm>
            <a:off x="704850" y="2751088"/>
            <a:ext cx="105727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87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Komplexnější pohled na dostupnost a cestu k možnému hodnocení zdravotní péče přinášejí např. výsledky projektu TAČR Omega: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hlinkClick r:id="rId2"/>
              </a:rPr>
              <a:t>„Hodnocení a modelování dostupnosti primární zdravotní péče jako klíčového aspektu zdravotní péče v ČR“.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5193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984ECF-6067-4757-AEA5-AB4D1B520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4213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00287D"/>
                </a:solidFill>
              </a:rPr>
              <a:t>HODNOCENÍ DOSTUPNOSTI ZDRAVOTNÍ PÉČE V ČR - ÚZIS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5419EF6-E2D2-40B0-B538-96A826A4C540}"/>
              </a:ext>
            </a:extLst>
          </p:cNvPr>
          <p:cNvSpPr txBox="1"/>
          <p:nvPr/>
        </p:nvSpPr>
        <p:spPr>
          <a:xfrm>
            <a:off x="609600" y="2413070"/>
            <a:ext cx="10972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87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Interaktivní mapy zobrazující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hlinkClick r:id="rId2"/>
              </a:rPr>
              <a:t>dostupnost zdravotnické techniky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87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 příp.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87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  <a:hlinkClick r:id="rId3"/>
              </a:rPr>
              <a:t>mapu zdravotní péče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87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287D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87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Vyvíjí nástroj kombinující informace o místní a časové dostupnosti s dalšími faktory ovlivňující dostupnost zdravotní péče (zdravotní stav obyvatelstva, další poskytovatelé zdravotní péče v okolí, dopravní obslužnost atd.). 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87D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Ten by měl fungovat v různých modulech zobrazujících rozdílné aspekty dostupnosti podle toho, zda je dostupnost sledována např. orgány státní správy a samosprávy, jednotlivými poskytovateli zdravotní péče nebo pacienty.</a:t>
            </a:r>
          </a:p>
        </p:txBody>
      </p:sp>
    </p:spTree>
    <p:extLst>
      <p:ext uri="{BB962C8B-B14F-4D97-AF65-F5344CB8AC3E}">
        <p14:creationId xmlns:p14="http://schemas.microsoft.com/office/powerpoint/2010/main" val="97633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CSPM_Framework">
            <a:extLst>
              <a:ext uri="{FF2B5EF4-FFF2-40B4-BE49-F238E27FC236}">
                <a16:creationId xmlns:a16="http://schemas.microsoft.com/office/drawing/2014/main" id="{4207DBF8-86D3-4B0E-B743-85575DD43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15" y="81795"/>
            <a:ext cx="10021095" cy="653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84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8884BC-9E4D-4C40-A8D8-E191FDE3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3569"/>
            <a:ext cx="10753200" cy="451576"/>
          </a:xfrm>
        </p:spPr>
        <p:txBody>
          <a:bodyPr/>
          <a:lstStyle/>
          <a:p>
            <a:r>
              <a:rPr lang="cs-CZ" dirty="0"/>
              <a:t>Hodnocení výkonnosti zdravotních systémů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4EA30A0A-FE35-4A31-82E0-A029FAD82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8900"/>
            <a:ext cx="10752138" cy="41402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cs-CZ" sz="2400" b="1" dirty="0"/>
              <a:t>V těchto různých metodikách můžeme nalézt společná základní hodnotící kritéria, jako např.: </a:t>
            </a:r>
          </a:p>
          <a:p>
            <a:pPr lvl="1">
              <a:spcAft>
                <a:spcPts val="500"/>
              </a:spcAft>
            </a:pPr>
            <a:r>
              <a:rPr lang="cs-CZ" dirty="0"/>
              <a:t>dostupnost, </a:t>
            </a:r>
          </a:p>
          <a:p>
            <a:pPr lvl="1">
              <a:spcAft>
                <a:spcPts val="500"/>
              </a:spcAft>
            </a:pPr>
            <a:r>
              <a:rPr lang="cs-CZ" dirty="0"/>
              <a:t>bezpečnost, </a:t>
            </a:r>
          </a:p>
          <a:p>
            <a:pPr lvl="1">
              <a:spcAft>
                <a:spcPts val="500"/>
              </a:spcAft>
            </a:pPr>
            <a:r>
              <a:rPr lang="cs-CZ" dirty="0"/>
              <a:t>účinnost, </a:t>
            </a:r>
          </a:p>
          <a:p>
            <a:pPr lvl="1">
              <a:spcAft>
                <a:spcPts val="500"/>
              </a:spcAft>
            </a:pPr>
            <a:r>
              <a:rPr lang="cs-CZ" dirty="0"/>
              <a:t>efektivita, </a:t>
            </a:r>
          </a:p>
          <a:p>
            <a:pPr lvl="1">
              <a:spcAft>
                <a:spcPts val="500"/>
              </a:spcAft>
            </a:pPr>
            <a:r>
              <a:rPr lang="cs-CZ" dirty="0"/>
              <a:t>produktivita, </a:t>
            </a:r>
          </a:p>
          <a:p>
            <a:pPr lvl="1">
              <a:spcAft>
                <a:spcPts val="500"/>
              </a:spcAft>
            </a:pPr>
            <a:r>
              <a:rPr lang="cs-CZ" dirty="0" err="1"/>
              <a:t>responzivnost</a:t>
            </a:r>
            <a:r>
              <a:rPr lang="cs-CZ" dirty="0"/>
              <a:t>,</a:t>
            </a:r>
          </a:p>
          <a:p>
            <a:pPr lvl="1">
              <a:spcAft>
                <a:spcPts val="500"/>
              </a:spcAft>
            </a:pPr>
            <a:r>
              <a:rPr lang="cs-CZ" dirty="0"/>
              <a:t>férové financování</a:t>
            </a:r>
          </a:p>
          <a:p>
            <a:pPr lvl="1">
              <a:spcAft>
                <a:spcPts val="500"/>
              </a:spcAft>
            </a:pPr>
            <a:r>
              <a:rPr lang="cs-CZ" dirty="0"/>
              <a:t>finanční spoluúčast pacientů, </a:t>
            </a:r>
          </a:p>
          <a:p>
            <a:pPr lvl="1">
              <a:spcAft>
                <a:spcPts val="500"/>
              </a:spcAft>
            </a:pPr>
            <a:r>
              <a:rPr lang="cs-CZ" dirty="0"/>
              <a:t>návaznost </a:t>
            </a:r>
            <a:r>
              <a:rPr lang="cs-CZ" dirty="0" err="1"/>
              <a:t>zdr</a:t>
            </a:r>
            <a:r>
              <a:rPr lang="cs-CZ" dirty="0"/>
              <a:t>. služeb, </a:t>
            </a:r>
          </a:p>
          <a:p>
            <a:pPr lvl="1">
              <a:spcAft>
                <a:spcPts val="500"/>
              </a:spcAft>
            </a:pPr>
            <a:r>
              <a:rPr lang="cs-CZ" dirty="0"/>
              <a:t>role primární prevence</a:t>
            </a:r>
          </a:p>
          <a:p>
            <a:pPr lvl="1">
              <a:spcAft>
                <a:spcPts val="500"/>
              </a:spcAft>
            </a:pPr>
            <a:r>
              <a:rPr lang="cs-CZ" dirty="0"/>
              <a:t>elektronizace a digitalizace zdravotnictví atp. </a:t>
            </a:r>
          </a:p>
        </p:txBody>
      </p:sp>
    </p:spTree>
    <p:extLst>
      <p:ext uri="{BB962C8B-B14F-4D97-AF65-F5344CB8AC3E}">
        <p14:creationId xmlns:p14="http://schemas.microsoft.com/office/powerpoint/2010/main" val="196593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A882666-E87F-4AF8-B660-DD2795110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97" y="480303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Kvalita ve zdravotnictví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A6A084-27D8-4256-B9F7-EFCD42085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268859"/>
            <a:ext cx="10572397" cy="1412197"/>
          </a:xfrm>
        </p:spPr>
        <p:txBody>
          <a:bodyPr/>
          <a:lstStyle/>
          <a:p>
            <a:r>
              <a:rPr lang="cs-CZ" dirty="0">
                <a:solidFill>
                  <a:srgbClr val="000099"/>
                </a:solidFill>
              </a:rPr>
              <a:t>Co je to kvalita?</a:t>
            </a:r>
          </a:p>
          <a:p>
            <a:pPr lvl="1"/>
            <a:r>
              <a:rPr lang="cs-CZ" sz="2400" dirty="0">
                <a:solidFill>
                  <a:srgbClr val="333399"/>
                </a:solidFill>
              </a:rPr>
              <a:t>Intuitivně chápaný pojem</a:t>
            </a:r>
          </a:p>
          <a:p>
            <a:pPr lvl="1"/>
            <a:r>
              <a:rPr lang="cs-CZ" sz="2400" dirty="0">
                <a:solidFill>
                  <a:srgbClr val="333399"/>
                </a:solidFill>
              </a:rPr>
              <a:t>Subjektivita</a:t>
            </a:r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513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8884BC-9E4D-4C40-A8D8-E191FDE3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378000"/>
            <a:ext cx="11549849" cy="451576"/>
          </a:xfrm>
        </p:spPr>
        <p:txBody>
          <a:bodyPr/>
          <a:lstStyle/>
          <a:p>
            <a:r>
              <a:rPr lang="cs-CZ" sz="3600" dirty="0">
                <a:solidFill>
                  <a:srgbClr val="333399"/>
                </a:solidFill>
              </a:rPr>
              <a:t>Různé pohledy na kvalitu péče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1753721-AB9E-457D-AE2C-C36743376E52}"/>
              </a:ext>
            </a:extLst>
          </p:cNvPr>
          <p:cNvGraphicFramePr/>
          <p:nvPr/>
        </p:nvGraphicFramePr>
        <p:xfrm>
          <a:off x="1109709" y="1269507"/>
          <a:ext cx="9391750" cy="5084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71261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cz-ukazka-pouziti.pptx" id="{F28572F5-C963-4738-B376-3AA5F0AADF60}" vid="{0D1CC03F-A871-46C0-BB7F-4A3097B6BE11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2780</Words>
  <Application>Microsoft Office PowerPoint</Application>
  <PresentationFormat>Širokoúhlá obrazovka</PresentationFormat>
  <Paragraphs>330</Paragraphs>
  <Slides>59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59</vt:i4>
      </vt:variant>
    </vt:vector>
  </HeadingPairs>
  <TitlesOfParts>
    <vt:vector size="65" baseType="lpstr">
      <vt:lpstr>Arial</vt:lpstr>
      <vt:lpstr>Calibri</vt:lpstr>
      <vt:lpstr>Tahoma</vt:lpstr>
      <vt:lpstr>Wingdings</vt:lpstr>
      <vt:lpstr>2_Výchozí návrh</vt:lpstr>
      <vt:lpstr>1_Prezentace_MU_CZ</vt:lpstr>
      <vt:lpstr>Kvalita v péči o zdraví</vt:lpstr>
      <vt:lpstr>Kvalita, dostupnost a cena zdravotní péče</vt:lpstr>
      <vt:lpstr>Kvalita v péči o zdraví</vt:lpstr>
      <vt:lpstr>Prezentace aplikace PowerPoint</vt:lpstr>
      <vt:lpstr>Hodnocení výkonnosti zdravotních systémů</vt:lpstr>
      <vt:lpstr>Prezentace aplikace PowerPoint</vt:lpstr>
      <vt:lpstr>Hodnocení výkonnosti zdravotních systémů</vt:lpstr>
      <vt:lpstr>Kvalita ve zdravotnictví</vt:lpstr>
      <vt:lpstr>Různé pohledy na kvalitu péče</vt:lpstr>
      <vt:lpstr>Kvalita ve zdravotnictví</vt:lpstr>
      <vt:lpstr>TŘI ZÁKLADNÍ DIMENZE KVALITY f Každé zdravotnické zařízení můžeme chápat jako sociální systém. Z hlediska kvality pak hodnocení podléhají tři základní články systému: vstupy, procesy a výstupy </vt:lpstr>
      <vt:lpstr>Pacienti a kvalita péče</vt:lpstr>
      <vt:lpstr>Jak si vybrat zdravotnické zařízení?</vt:lpstr>
      <vt:lpstr>Hodnocení jiných pacientů</vt:lpstr>
      <vt:lpstr>Žebříčky nemocnic</vt:lpstr>
      <vt:lpstr>Názory respektovaných odborníků</vt:lpstr>
      <vt:lpstr>Národní ukazatele kvality</vt:lpstr>
      <vt:lpstr>Kvalita a bezpečí zdravotní péče   (Procesy probíhající v jednotlivých zdravotnických zařízeních při poskytování zdravotní péče)</vt:lpstr>
      <vt:lpstr>Systémy hodnocení kvality služeb v ČR</vt:lpstr>
      <vt:lpstr>Další právní předpisy týkající se kvality zdr. služeb</vt:lpstr>
      <vt:lpstr>systém hodnocení kvality a bezpečí</vt:lpstr>
      <vt:lpstr>Interní a externí hodnocení kvality a bezpečí</vt:lpstr>
      <vt:lpstr>Interní hodnocení kvality a bezpečí</vt:lpstr>
      <vt:lpstr>Poskytovatelé lůžkové péče - interní hodnocení kvality a bezpečí</vt:lpstr>
      <vt:lpstr>Poskytovatelé lůžkové péče - interní hodnocení kvality a bezpečí</vt:lpstr>
      <vt:lpstr>Poskytovatelé ambulantní péče mají v rámci sledování kvality povinnost zajistit:</vt:lpstr>
      <vt:lpstr>Poskytovatelé záchranné zdravotnické služby mají v rámci sledování kvality povinnost zajistit:</vt:lpstr>
      <vt:lpstr>Interní hodnocení kvality a bezpečí</vt:lpstr>
      <vt:lpstr>Externí hodnocení kvality a bezpečí</vt:lpstr>
      <vt:lpstr>Externí hodnocení kvality a bezpečí</vt:lpstr>
      <vt:lpstr>ZÁVĚREČNÉ SHRNUTÍ</vt:lpstr>
      <vt:lpstr>ZÁVĚREČNÉ SHRNUTÍ</vt:lpstr>
      <vt:lpstr>Dostupnost zdravotnických služeb </vt:lpstr>
      <vt:lpstr>Kvalita, dostupnost a cena zdravotní péče</vt:lpstr>
      <vt:lpstr>Dostupnost</vt:lpstr>
      <vt:lpstr>Základní dimenze dostupnosti</vt:lpstr>
      <vt:lpstr>Geografická (místní) dostupnost</vt:lpstr>
      <vt:lpstr>Prezentace aplikace PowerPoint</vt:lpstr>
      <vt:lpstr>Prezentace aplikace PowerPoint</vt:lpstr>
      <vt:lpstr>Prezentace aplikace PowerPoint</vt:lpstr>
      <vt:lpstr>Časová dostupnost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Věcná dostupnost</vt:lpstr>
      <vt:lpstr>Ekonomická dostupnost</vt:lpstr>
      <vt:lpstr>Odborně medicínská dostupnost</vt:lpstr>
      <vt:lpstr>Organizační dostupnost</vt:lpstr>
      <vt:lpstr>Sociokulturní dostupnost</vt:lpstr>
      <vt:lpstr>Psychosociální dostupnost</vt:lpstr>
      <vt:lpstr>LEGISLATIVA</vt:lpstr>
      <vt:lpstr>HODNOCENÍ DOSTUPNOSTI ZDRAVOTNÍ PÉČE V ČR</vt:lpstr>
      <vt:lpstr>HODNOCENÍ DOSTUPNOSTI ZDRAVOTNÍ PÉČE V ČR</vt:lpstr>
      <vt:lpstr>HODNOCENÍ DOSTUPNOSTI ZDRAVOTNÍ PÉČE V ČR - ÚZIS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Zaměstnanec s 38 000 „hrubýho“</dc:title>
  <dc:creator>Michal Koščík</dc:creator>
  <cp:lastModifiedBy>Pavlína Kaňová</cp:lastModifiedBy>
  <cp:revision>135</cp:revision>
  <dcterms:created xsi:type="dcterms:W3CDTF">2022-02-15T22:58:47Z</dcterms:created>
  <dcterms:modified xsi:type="dcterms:W3CDTF">2024-05-13T10:48:57Z</dcterms:modified>
</cp:coreProperties>
</file>