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  <p:sldMasterId id="2147483791" r:id="rId2"/>
    <p:sldMasterId id="2147483805" r:id="rId3"/>
  </p:sldMasterIdLst>
  <p:notesMasterIdLst>
    <p:notesMasterId r:id="rId78"/>
  </p:notesMasterIdLst>
  <p:sldIdLst>
    <p:sldId id="1113" r:id="rId4"/>
    <p:sldId id="821" r:id="rId5"/>
    <p:sldId id="822" r:id="rId6"/>
    <p:sldId id="832" r:id="rId7"/>
    <p:sldId id="833" r:id="rId8"/>
    <p:sldId id="834" r:id="rId9"/>
    <p:sldId id="748" r:id="rId10"/>
    <p:sldId id="837" r:id="rId11"/>
    <p:sldId id="838" r:id="rId12"/>
    <p:sldId id="686" r:id="rId13"/>
    <p:sldId id="640" r:id="rId14"/>
    <p:sldId id="641" r:id="rId15"/>
    <p:sldId id="717" r:id="rId16"/>
    <p:sldId id="643" r:id="rId17"/>
    <p:sldId id="688" r:id="rId18"/>
    <p:sldId id="436" r:id="rId19"/>
    <p:sldId id="644" r:id="rId20"/>
    <p:sldId id="646" r:id="rId21"/>
    <p:sldId id="793" r:id="rId22"/>
    <p:sldId id="840" r:id="rId23"/>
    <p:sldId id="476" r:id="rId24"/>
    <p:sldId id="1121" r:id="rId25"/>
    <p:sldId id="477" r:id="rId26"/>
    <p:sldId id="478" r:id="rId27"/>
    <p:sldId id="480" r:id="rId28"/>
    <p:sldId id="481" r:id="rId29"/>
    <p:sldId id="1116" r:id="rId30"/>
    <p:sldId id="493" r:id="rId31"/>
    <p:sldId id="1122" r:id="rId32"/>
    <p:sldId id="1118" r:id="rId33"/>
    <p:sldId id="1119" r:id="rId34"/>
    <p:sldId id="687" r:id="rId35"/>
    <p:sldId id="791" r:id="rId36"/>
    <p:sldId id="439" r:id="rId37"/>
    <p:sldId id="760" r:id="rId38"/>
    <p:sldId id="761" r:id="rId39"/>
    <p:sldId id="762" r:id="rId40"/>
    <p:sldId id="763" r:id="rId41"/>
    <p:sldId id="438" r:id="rId42"/>
    <p:sldId id="689" r:id="rId43"/>
    <p:sldId id="629" r:id="rId44"/>
    <p:sldId id="1123" r:id="rId45"/>
    <p:sldId id="630" r:id="rId46"/>
    <p:sldId id="631" r:id="rId47"/>
    <p:sldId id="816" r:id="rId48"/>
    <p:sldId id="269" r:id="rId49"/>
    <p:sldId id="818" r:id="rId50"/>
    <p:sldId id="268" r:id="rId51"/>
    <p:sldId id="354" r:id="rId52"/>
    <p:sldId id="355" r:id="rId53"/>
    <p:sldId id="356" r:id="rId54"/>
    <p:sldId id="731" r:id="rId55"/>
    <p:sldId id="732" r:id="rId56"/>
    <p:sldId id="733" r:id="rId57"/>
    <p:sldId id="734" r:id="rId58"/>
    <p:sldId id="820" r:id="rId59"/>
    <p:sldId id="735" r:id="rId60"/>
    <p:sldId id="736" r:id="rId61"/>
    <p:sldId id="737" r:id="rId62"/>
    <p:sldId id="738" r:id="rId63"/>
    <p:sldId id="571" r:id="rId64"/>
    <p:sldId id="810" r:id="rId65"/>
    <p:sldId id="811" r:id="rId66"/>
    <p:sldId id="739" r:id="rId67"/>
    <p:sldId id="740" r:id="rId68"/>
    <p:sldId id="741" r:id="rId69"/>
    <p:sldId id="742" r:id="rId70"/>
    <p:sldId id="291" r:id="rId71"/>
    <p:sldId id="292" r:id="rId72"/>
    <p:sldId id="351" r:id="rId73"/>
    <p:sldId id="350" r:id="rId74"/>
    <p:sldId id="352" r:id="rId75"/>
    <p:sldId id="353" r:id="rId76"/>
    <p:sldId id="1111" r:id="rId7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5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16" Type="http://schemas.openxmlformats.org/officeDocument/2006/relationships/slide" Target="slides/slide13.xml"/><Relationship Id="rId11" Type="http://schemas.openxmlformats.org/officeDocument/2006/relationships/slide" Target="slides/slide8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74" Type="http://schemas.openxmlformats.org/officeDocument/2006/relationships/slide" Target="slides/slide71.xml"/><Relationship Id="rId79" Type="http://schemas.openxmlformats.org/officeDocument/2006/relationships/presProps" Target="presProp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82" Type="http://schemas.openxmlformats.org/officeDocument/2006/relationships/tableStyles" Target="tableStyles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4" Type="http://schemas.openxmlformats.org/officeDocument/2006/relationships/slide" Target="slides/slide21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66" Type="http://schemas.openxmlformats.org/officeDocument/2006/relationships/slide" Target="slides/slide6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52C4B7-2E70-4255-9D87-DA0D78319F43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2BE864F-6F59-4569-8953-6B90E94722AB}">
      <dgm:prSet phldrT="[Text]"/>
      <dgm:spPr>
        <a:solidFill>
          <a:schemeClr val="accent3">
            <a:lumMod val="85000"/>
          </a:schemeClr>
        </a:solidFill>
      </dgm:spPr>
      <dgm:t>
        <a:bodyPr/>
        <a:lstStyle/>
        <a:p>
          <a:r>
            <a:rPr lang="cs-CZ" dirty="0">
              <a:solidFill>
                <a:srgbClr val="333399"/>
              </a:solidFill>
            </a:rPr>
            <a:t>celoživotní investice do zdraví a prevence nemocí</a:t>
          </a:r>
        </a:p>
        <a:p>
          <a:r>
            <a:rPr lang="cs-CZ" dirty="0">
              <a:solidFill>
                <a:srgbClr val="333399"/>
              </a:solidFill>
            </a:rPr>
            <a:t>posilování role občanů </a:t>
          </a:r>
        </a:p>
        <a:p>
          <a:r>
            <a:rPr lang="cs-CZ" dirty="0">
              <a:solidFill>
                <a:srgbClr val="333399"/>
              </a:solidFill>
            </a:rPr>
            <a:t>vytváření podmínek pro naplňování jejich zdravotního potenciálu</a:t>
          </a:r>
          <a:endParaRPr lang="cs-CZ" dirty="0"/>
        </a:p>
      </dgm:t>
    </dgm:pt>
    <dgm:pt modelId="{AA6A1AE5-992E-4961-8029-5365623BE465}" type="parTrans" cxnId="{3747CDC0-7143-4D42-B67A-B4AF597FD9C2}">
      <dgm:prSet/>
      <dgm:spPr/>
      <dgm:t>
        <a:bodyPr/>
        <a:lstStyle/>
        <a:p>
          <a:endParaRPr lang="cs-CZ"/>
        </a:p>
      </dgm:t>
    </dgm:pt>
    <dgm:pt modelId="{0BDBC0D1-B0F5-45D3-94A0-7328C68FE65B}" type="sibTrans" cxnId="{3747CDC0-7143-4D42-B67A-B4AF597FD9C2}">
      <dgm:prSet/>
      <dgm:spPr/>
      <dgm:t>
        <a:bodyPr/>
        <a:lstStyle/>
        <a:p>
          <a:endParaRPr lang="cs-CZ"/>
        </a:p>
      </dgm:t>
    </dgm:pt>
    <dgm:pt modelId="{809FDD35-F325-4D4B-929A-B76A8593A639}">
      <dgm:prSet phldrT="[Text]"/>
      <dgm:spPr>
        <a:solidFill>
          <a:schemeClr val="accent3">
            <a:lumMod val="85000"/>
          </a:schemeClr>
        </a:solidFill>
      </dgm:spPr>
      <dgm:t>
        <a:bodyPr/>
        <a:lstStyle/>
        <a:p>
          <a:r>
            <a:rPr lang="cs-CZ" dirty="0">
              <a:solidFill>
                <a:srgbClr val="333399"/>
              </a:solidFill>
            </a:rPr>
            <a:t>posilovat zdravotnické systémy</a:t>
          </a:r>
        </a:p>
        <a:p>
          <a:r>
            <a:rPr lang="cs-CZ" dirty="0">
              <a:solidFill>
                <a:srgbClr val="333399"/>
              </a:solidFill>
            </a:rPr>
            <a:t>zajistit dostupnost zdravotnických služeb</a:t>
          </a:r>
        </a:p>
        <a:p>
          <a:r>
            <a:rPr lang="cs-CZ" dirty="0">
              <a:solidFill>
                <a:srgbClr val="333399"/>
              </a:solidFill>
            </a:rPr>
            <a:t>soustředit se na ochranu a podporu zdraví a na prevenci nemocí</a:t>
          </a:r>
        </a:p>
        <a:p>
          <a:r>
            <a:rPr lang="cs-CZ" dirty="0">
              <a:solidFill>
                <a:srgbClr val="333399"/>
              </a:solidFill>
            </a:rPr>
            <a:t>zajistit krizovou připravenost</a:t>
          </a:r>
          <a:endParaRPr lang="cs-CZ" dirty="0"/>
        </a:p>
      </dgm:t>
    </dgm:pt>
    <dgm:pt modelId="{FE1C94FB-5971-436B-88E0-08AD6F00F5EB}" type="parTrans" cxnId="{A15CA27F-979D-4BC8-BF33-FF5EA3CB8BDF}">
      <dgm:prSet/>
      <dgm:spPr/>
      <dgm:t>
        <a:bodyPr/>
        <a:lstStyle/>
        <a:p>
          <a:endParaRPr lang="cs-CZ"/>
        </a:p>
      </dgm:t>
    </dgm:pt>
    <dgm:pt modelId="{530FC367-0123-4066-A3F3-DE7BDA677F28}" type="sibTrans" cxnId="{A15CA27F-979D-4BC8-BF33-FF5EA3CB8BDF}">
      <dgm:prSet/>
      <dgm:spPr/>
      <dgm:t>
        <a:bodyPr/>
        <a:lstStyle/>
        <a:p>
          <a:endParaRPr lang="cs-CZ"/>
        </a:p>
      </dgm:t>
    </dgm:pt>
    <dgm:pt modelId="{908B620D-4A8B-45C4-84BF-91CB891D1D28}">
      <dgm:prSet phldrT="[Text]"/>
      <dgm:spPr>
        <a:solidFill>
          <a:schemeClr val="accent3">
            <a:lumMod val="85000"/>
          </a:schemeClr>
        </a:solidFill>
      </dgm:spPr>
      <dgm:t>
        <a:bodyPr/>
        <a:lstStyle/>
        <a:p>
          <a:r>
            <a:rPr lang="cs-CZ" dirty="0">
              <a:solidFill>
                <a:srgbClr val="333399"/>
              </a:solidFill>
            </a:rPr>
            <a:t>vytváření podmínek pro rozvoj odolných sociálních skupin, komunit, žijících v prostředí, které je příznivé pro jejich zdraví</a:t>
          </a:r>
          <a:endParaRPr lang="cs-CZ" dirty="0"/>
        </a:p>
      </dgm:t>
    </dgm:pt>
    <dgm:pt modelId="{33A27A47-830B-449E-80CA-933AFCB880D2}" type="parTrans" cxnId="{9768621F-E46B-4CA8-9869-1460E4FF0C98}">
      <dgm:prSet/>
      <dgm:spPr/>
      <dgm:t>
        <a:bodyPr/>
        <a:lstStyle/>
        <a:p>
          <a:endParaRPr lang="cs-CZ"/>
        </a:p>
      </dgm:t>
    </dgm:pt>
    <dgm:pt modelId="{63E29F18-9AE6-4C10-BAB5-6883291D5808}" type="sibTrans" cxnId="{9768621F-E46B-4CA8-9869-1460E4FF0C98}">
      <dgm:prSet/>
      <dgm:spPr/>
      <dgm:t>
        <a:bodyPr/>
        <a:lstStyle/>
        <a:p>
          <a:endParaRPr lang="cs-CZ"/>
        </a:p>
      </dgm:t>
    </dgm:pt>
    <dgm:pt modelId="{B0485EB3-1D41-40CC-9B43-C4920AEC89B6}">
      <dgm:prSet phldrT="[Text]"/>
      <dgm:spPr>
        <a:solidFill>
          <a:schemeClr val="accent3">
            <a:lumMod val="85000"/>
          </a:schemeClr>
        </a:solidFill>
      </dgm:spPr>
      <dgm:t>
        <a:bodyPr/>
        <a:lstStyle/>
        <a:p>
          <a:r>
            <a:rPr lang="cs-CZ" dirty="0">
              <a:solidFill>
                <a:srgbClr val="333399"/>
              </a:solidFill>
            </a:rPr>
            <a:t>průběžně monitorovat zdravotní stav obyvatel</a:t>
          </a:r>
        </a:p>
        <a:p>
          <a:r>
            <a:rPr lang="cs-CZ" dirty="0">
              <a:solidFill>
                <a:srgbClr val="333399"/>
              </a:solidFill>
            </a:rPr>
            <a:t>čelit závažným zdravotním problémům v oblasti neinfekčních i infekčních nemocí</a:t>
          </a:r>
          <a:endParaRPr lang="cs-CZ" dirty="0"/>
        </a:p>
      </dgm:t>
    </dgm:pt>
    <dgm:pt modelId="{412DF1DB-BE51-41AA-B6B7-6B2C78D80ED0}" type="parTrans" cxnId="{C8AF2161-3BE7-4336-9CD1-E4509952D808}">
      <dgm:prSet/>
      <dgm:spPr/>
      <dgm:t>
        <a:bodyPr/>
        <a:lstStyle/>
        <a:p>
          <a:endParaRPr lang="cs-CZ"/>
        </a:p>
      </dgm:t>
    </dgm:pt>
    <dgm:pt modelId="{FBE4B6B3-DFD3-466A-B6B6-92EDFB94A38E}" type="sibTrans" cxnId="{C8AF2161-3BE7-4336-9CD1-E4509952D808}">
      <dgm:prSet/>
      <dgm:spPr/>
      <dgm:t>
        <a:bodyPr/>
        <a:lstStyle/>
        <a:p>
          <a:endParaRPr lang="cs-CZ"/>
        </a:p>
      </dgm:t>
    </dgm:pt>
    <dgm:pt modelId="{F4A45CDA-FEC6-49A6-90BE-5E3945FC38B5}" type="pres">
      <dgm:prSet presAssocID="{3852C4B7-2E70-4255-9D87-DA0D78319F43}" presName="linear" presStyleCnt="0">
        <dgm:presLayoutVars>
          <dgm:dir/>
          <dgm:resizeHandles val="exact"/>
        </dgm:presLayoutVars>
      </dgm:prSet>
      <dgm:spPr/>
    </dgm:pt>
    <dgm:pt modelId="{A182E6DD-0BD2-428A-B916-A1BD34AF815E}" type="pres">
      <dgm:prSet presAssocID="{C2BE864F-6F59-4569-8953-6B90E94722AB}" presName="comp" presStyleCnt="0"/>
      <dgm:spPr/>
    </dgm:pt>
    <dgm:pt modelId="{422FA67D-DCEC-44B5-B6F4-E5B6A310F74A}" type="pres">
      <dgm:prSet presAssocID="{C2BE864F-6F59-4569-8953-6B90E94722AB}" presName="box" presStyleLbl="node1" presStyleIdx="0" presStyleCnt="4" custLinFactNeighborX="983" custLinFactNeighborY="-89240"/>
      <dgm:spPr/>
    </dgm:pt>
    <dgm:pt modelId="{2A780224-4F18-4035-BA98-77B87802CF5B}" type="pres">
      <dgm:prSet presAssocID="{C2BE864F-6F59-4569-8953-6B90E94722AB}" presName="img" presStyleLbl="fgImgPlace1" presStyleIdx="0" presStyleCnt="4"/>
      <dgm:spPr>
        <a:solidFill>
          <a:schemeClr val="accent3">
            <a:lumMod val="50000"/>
          </a:schemeClr>
        </a:solidFill>
      </dgm:spPr>
    </dgm:pt>
    <dgm:pt modelId="{FB5AD147-A22B-4DBF-9DBB-BF7B2F7FD20A}" type="pres">
      <dgm:prSet presAssocID="{C2BE864F-6F59-4569-8953-6B90E94722AB}" presName="text" presStyleLbl="node1" presStyleIdx="0" presStyleCnt="4">
        <dgm:presLayoutVars>
          <dgm:bulletEnabled val="1"/>
        </dgm:presLayoutVars>
      </dgm:prSet>
      <dgm:spPr/>
    </dgm:pt>
    <dgm:pt modelId="{ADAC8E2D-68C2-4D49-8C81-3BA7C21132DD}" type="pres">
      <dgm:prSet presAssocID="{0BDBC0D1-B0F5-45D3-94A0-7328C68FE65B}" presName="spacer" presStyleCnt="0"/>
      <dgm:spPr/>
    </dgm:pt>
    <dgm:pt modelId="{15B9FD7B-0DD8-45E8-BA9E-9158ACCE2805}" type="pres">
      <dgm:prSet presAssocID="{B0485EB3-1D41-40CC-9B43-C4920AEC89B6}" presName="comp" presStyleCnt="0"/>
      <dgm:spPr/>
    </dgm:pt>
    <dgm:pt modelId="{77B4F1FF-68FA-4E03-ACCE-36B763747C7C}" type="pres">
      <dgm:prSet presAssocID="{B0485EB3-1D41-40CC-9B43-C4920AEC89B6}" presName="box" presStyleLbl="node1" presStyleIdx="1" presStyleCnt="4" custScaleY="62408"/>
      <dgm:spPr/>
    </dgm:pt>
    <dgm:pt modelId="{C2B532AD-070A-4BDD-AA82-B94C57EBE103}" type="pres">
      <dgm:prSet presAssocID="{B0485EB3-1D41-40CC-9B43-C4920AEC89B6}" presName="img" presStyleLbl="fgImgPlace1" presStyleIdx="1" presStyleCnt="4"/>
      <dgm:spPr/>
    </dgm:pt>
    <dgm:pt modelId="{6178C835-D0FA-4837-A82B-6F1C2D6A9B9E}" type="pres">
      <dgm:prSet presAssocID="{B0485EB3-1D41-40CC-9B43-C4920AEC89B6}" presName="text" presStyleLbl="node1" presStyleIdx="1" presStyleCnt="4">
        <dgm:presLayoutVars>
          <dgm:bulletEnabled val="1"/>
        </dgm:presLayoutVars>
      </dgm:prSet>
      <dgm:spPr/>
    </dgm:pt>
    <dgm:pt modelId="{AAD6CDE0-A613-4F62-A3A1-F0EDD98F09DB}" type="pres">
      <dgm:prSet presAssocID="{FBE4B6B3-DFD3-466A-B6B6-92EDFB94A38E}" presName="spacer" presStyleCnt="0"/>
      <dgm:spPr/>
    </dgm:pt>
    <dgm:pt modelId="{9508EC3D-92A5-45EA-BD63-9587A796105A}" type="pres">
      <dgm:prSet presAssocID="{809FDD35-F325-4D4B-929A-B76A8593A639}" presName="comp" presStyleCnt="0"/>
      <dgm:spPr/>
    </dgm:pt>
    <dgm:pt modelId="{3562ED6D-D14A-4E06-BD73-1506A8F76567}" type="pres">
      <dgm:prSet presAssocID="{809FDD35-F325-4D4B-929A-B76A8593A639}" presName="box" presStyleLbl="node1" presStyleIdx="2" presStyleCnt="4"/>
      <dgm:spPr/>
    </dgm:pt>
    <dgm:pt modelId="{9301825C-4F1B-4EBF-B108-B6EC479ECBCA}" type="pres">
      <dgm:prSet presAssocID="{809FDD35-F325-4D4B-929A-B76A8593A639}" presName="img" presStyleLbl="fgImgPlace1" presStyleIdx="2" presStyleCnt="4"/>
      <dgm:spPr/>
    </dgm:pt>
    <dgm:pt modelId="{F4BAF857-EC78-405D-A2CA-2A49622EE587}" type="pres">
      <dgm:prSet presAssocID="{809FDD35-F325-4D4B-929A-B76A8593A639}" presName="text" presStyleLbl="node1" presStyleIdx="2" presStyleCnt="4">
        <dgm:presLayoutVars>
          <dgm:bulletEnabled val="1"/>
        </dgm:presLayoutVars>
      </dgm:prSet>
      <dgm:spPr/>
    </dgm:pt>
    <dgm:pt modelId="{8C657581-1A4B-46D1-A47F-109E5D3F4B2B}" type="pres">
      <dgm:prSet presAssocID="{530FC367-0123-4066-A3F3-DE7BDA677F28}" presName="spacer" presStyleCnt="0"/>
      <dgm:spPr/>
    </dgm:pt>
    <dgm:pt modelId="{F5D362A7-A858-427B-971D-26A085F61742}" type="pres">
      <dgm:prSet presAssocID="{908B620D-4A8B-45C4-84BF-91CB891D1D28}" presName="comp" presStyleCnt="0"/>
      <dgm:spPr/>
    </dgm:pt>
    <dgm:pt modelId="{2AEF9AF1-EBBA-47C4-B42E-0EC93E812CCA}" type="pres">
      <dgm:prSet presAssocID="{908B620D-4A8B-45C4-84BF-91CB891D1D28}" presName="box" presStyleLbl="node1" presStyleIdx="3" presStyleCnt="4" custScaleY="74817"/>
      <dgm:spPr/>
    </dgm:pt>
    <dgm:pt modelId="{9FE385D2-DB31-4577-ADBA-6A37AFFF0EEF}" type="pres">
      <dgm:prSet presAssocID="{908B620D-4A8B-45C4-84BF-91CB891D1D28}" presName="img" presStyleLbl="fgImgPlace1" presStyleIdx="3" presStyleCnt="4"/>
      <dgm:spPr/>
    </dgm:pt>
    <dgm:pt modelId="{DDB4CECE-9767-4FFB-985C-421A6C11AF74}" type="pres">
      <dgm:prSet presAssocID="{908B620D-4A8B-45C4-84BF-91CB891D1D28}" presName="text" presStyleLbl="node1" presStyleIdx="3" presStyleCnt="4">
        <dgm:presLayoutVars>
          <dgm:bulletEnabled val="1"/>
        </dgm:presLayoutVars>
      </dgm:prSet>
      <dgm:spPr/>
    </dgm:pt>
  </dgm:ptLst>
  <dgm:cxnLst>
    <dgm:cxn modelId="{F655A207-D35C-4E2F-8F1A-B5B8547F9F9A}" type="presOf" srcId="{809FDD35-F325-4D4B-929A-B76A8593A639}" destId="{F4BAF857-EC78-405D-A2CA-2A49622EE587}" srcOrd="1" destOrd="0" presId="urn:microsoft.com/office/officeart/2005/8/layout/vList4"/>
    <dgm:cxn modelId="{9DAA3B1C-293F-4429-BC15-A3DDC9DDFE12}" type="presOf" srcId="{C2BE864F-6F59-4569-8953-6B90E94722AB}" destId="{FB5AD147-A22B-4DBF-9DBB-BF7B2F7FD20A}" srcOrd="1" destOrd="0" presId="urn:microsoft.com/office/officeart/2005/8/layout/vList4"/>
    <dgm:cxn modelId="{B991561C-F0FE-4434-8678-BA9FBCB0F5F6}" type="presOf" srcId="{908B620D-4A8B-45C4-84BF-91CB891D1D28}" destId="{2AEF9AF1-EBBA-47C4-B42E-0EC93E812CCA}" srcOrd="0" destOrd="0" presId="urn:microsoft.com/office/officeart/2005/8/layout/vList4"/>
    <dgm:cxn modelId="{9768621F-E46B-4CA8-9869-1460E4FF0C98}" srcId="{3852C4B7-2E70-4255-9D87-DA0D78319F43}" destId="{908B620D-4A8B-45C4-84BF-91CB891D1D28}" srcOrd="3" destOrd="0" parTransId="{33A27A47-830B-449E-80CA-933AFCB880D2}" sibTransId="{63E29F18-9AE6-4C10-BAB5-6883291D5808}"/>
    <dgm:cxn modelId="{C8AF2161-3BE7-4336-9CD1-E4509952D808}" srcId="{3852C4B7-2E70-4255-9D87-DA0D78319F43}" destId="{B0485EB3-1D41-40CC-9B43-C4920AEC89B6}" srcOrd="1" destOrd="0" parTransId="{412DF1DB-BE51-41AA-B6B7-6B2C78D80ED0}" sibTransId="{FBE4B6B3-DFD3-466A-B6B6-92EDFB94A38E}"/>
    <dgm:cxn modelId="{A15CA27F-979D-4BC8-BF33-FF5EA3CB8BDF}" srcId="{3852C4B7-2E70-4255-9D87-DA0D78319F43}" destId="{809FDD35-F325-4D4B-929A-B76A8593A639}" srcOrd="2" destOrd="0" parTransId="{FE1C94FB-5971-436B-88E0-08AD6F00F5EB}" sibTransId="{530FC367-0123-4066-A3F3-DE7BDA677F28}"/>
    <dgm:cxn modelId="{FF287FB5-6995-49DA-96CF-CD59B6241050}" type="presOf" srcId="{908B620D-4A8B-45C4-84BF-91CB891D1D28}" destId="{DDB4CECE-9767-4FFB-985C-421A6C11AF74}" srcOrd="1" destOrd="0" presId="urn:microsoft.com/office/officeart/2005/8/layout/vList4"/>
    <dgm:cxn modelId="{3747CDC0-7143-4D42-B67A-B4AF597FD9C2}" srcId="{3852C4B7-2E70-4255-9D87-DA0D78319F43}" destId="{C2BE864F-6F59-4569-8953-6B90E94722AB}" srcOrd="0" destOrd="0" parTransId="{AA6A1AE5-992E-4961-8029-5365623BE465}" sibTransId="{0BDBC0D1-B0F5-45D3-94A0-7328C68FE65B}"/>
    <dgm:cxn modelId="{98182EC5-BF00-4807-85E4-2972A3A8ED7E}" type="presOf" srcId="{3852C4B7-2E70-4255-9D87-DA0D78319F43}" destId="{F4A45CDA-FEC6-49A6-90BE-5E3945FC38B5}" srcOrd="0" destOrd="0" presId="urn:microsoft.com/office/officeart/2005/8/layout/vList4"/>
    <dgm:cxn modelId="{63A208D1-D5D6-4084-BEDB-1238F60C3367}" type="presOf" srcId="{C2BE864F-6F59-4569-8953-6B90E94722AB}" destId="{422FA67D-DCEC-44B5-B6F4-E5B6A310F74A}" srcOrd="0" destOrd="0" presId="urn:microsoft.com/office/officeart/2005/8/layout/vList4"/>
    <dgm:cxn modelId="{44FD6EE0-7363-446E-BCF6-DD7D66E7068F}" type="presOf" srcId="{809FDD35-F325-4D4B-929A-B76A8593A639}" destId="{3562ED6D-D14A-4E06-BD73-1506A8F76567}" srcOrd="0" destOrd="0" presId="urn:microsoft.com/office/officeart/2005/8/layout/vList4"/>
    <dgm:cxn modelId="{FD6981EB-D082-45CB-9739-7775088930D5}" type="presOf" srcId="{B0485EB3-1D41-40CC-9B43-C4920AEC89B6}" destId="{6178C835-D0FA-4837-A82B-6F1C2D6A9B9E}" srcOrd="1" destOrd="0" presId="urn:microsoft.com/office/officeart/2005/8/layout/vList4"/>
    <dgm:cxn modelId="{0FFCFCEE-E48C-421D-B73F-DAADFA9F16B1}" type="presOf" srcId="{B0485EB3-1D41-40CC-9B43-C4920AEC89B6}" destId="{77B4F1FF-68FA-4E03-ACCE-36B763747C7C}" srcOrd="0" destOrd="0" presId="urn:microsoft.com/office/officeart/2005/8/layout/vList4"/>
    <dgm:cxn modelId="{226937E0-009B-4D37-97AF-2161C9CF9BAF}" type="presParOf" srcId="{F4A45CDA-FEC6-49A6-90BE-5E3945FC38B5}" destId="{A182E6DD-0BD2-428A-B916-A1BD34AF815E}" srcOrd="0" destOrd="0" presId="urn:microsoft.com/office/officeart/2005/8/layout/vList4"/>
    <dgm:cxn modelId="{66931686-B4BB-42BA-BA6E-6066F3643775}" type="presParOf" srcId="{A182E6DD-0BD2-428A-B916-A1BD34AF815E}" destId="{422FA67D-DCEC-44B5-B6F4-E5B6A310F74A}" srcOrd="0" destOrd="0" presId="urn:microsoft.com/office/officeart/2005/8/layout/vList4"/>
    <dgm:cxn modelId="{8C91105A-67B7-4F70-80A3-8E698C3DF930}" type="presParOf" srcId="{A182E6DD-0BD2-428A-B916-A1BD34AF815E}" destId="{2A780224-4F18-4035-BA98-77B87802CF5B}" srcOrd="1" destOrd="0" presId="urn:microsoft.com/office/officeart/2005/8/layout/vList4"/>
    <dgm:cxn modelId="{BF96D97E-7589-46DA-BB04-0465595B7755}" type="presParOf" srcId="{A182E6DD-0BD2-428A-B916-A1BD34AF815E}" destId="{FB5AD147-A22B-4DBF-9DBB-BF7B2F7FD20A}" srcOrd="2" destOrd="0" presId="urn:microsoft.com/office/officeart/2005/8/layout/vList4"/>
    <dgm:cxn modelId="{E80E1771-9663-42AB-8C8B-780751570B42}" type="presParOf" srcId="{F4A45CDA-FEC6-49A6-90BE-5E3945FC38B5}" destId="{ADAC8E2D-68C2-4D49-8C81-3BA7C21132DD}" srcOrd="1" destOrd="0" presId="urn:microsoft.com/office/officeart/2005/8/layout/vList4"/>
    <dgm:cxn modelId="{29A01DD9-D6E5-40B2-AE14-F70DF2A55FAB}" type="presParOf" srcId="{F4A45CDA-FEC6-49A6-90BE-5E3945FC38B5}" destId="{15B9FD7B-0DD8-45E8-BA9E-9158ACCE2805}" srcOrd="2" destOrd="0" presId="urn:microsoft.com/office/officeart/2005/8/layout/vList4"/>
    <dgm:cxn modelId="{C61B62D4-D34C-4A25-BF52-6566A9CED75B}" type="presParOf" srcId="{15B9FD7B-0DD8-45E8-BA9E-9158ACCE2805}" destId="{77B4F1FF-68FA-4E03-ACCE-36B763747C7C}" srcOrd="0" destOrd="0" presId="urn:microsoft.com/office/officeart/2005/8/layout/vList4"/>
    <dgm:cxn modelId="{82C04313-03C6-4008-99C8-A15990A58C5D}" type="presParOf" srcId="{15B9FD7B-0DD8-45E8-BA9E-9158ACCE2805}" destId="{C2B532AD-070A-4BDD-AA82-B94C57EBE103}" srcOrd="1" destOrd="0" presId="urn:microsoft.com/office/officeart/2005/8/layout/vList4"/>
    <dgm:cxn modelId="{E63F08DC-52B5-4149-B6EF-3E2C7A1CEF8B}" type="presParOf" srcId="{15B9FD7B-0DD8-45E8-BA9E-9158ACCE2805}" destId="{6178C835-D0FA-4837-A82B-6F1C2D6A9B9E}" srcOrd="2" destOrd="0" presId="urn:microsoft.com/office/officeart/2005/8/layout/vList4"/>
    <dgm:cxn modelId="{8E82A6A3-1636-48F4-825E-C81AD881245B}" type="presParOf" srcId="{F4A45CDA-FEC6-49A6-90BE-5E3945FC38B5}" destId="{AAD6CDE0-A613-4F62-A3A1-F0EDD98F09DB}" srcOrd="3" destOrd="0" presId="urn:microsoft.com/office/officeart/2005/8/layout/vList4"/>
    <dgm:cxn modelId="{74277166-8381-4650-B61B-5F82F66981B5}" type="presParOf" srcId="{F4A45CDA-FEC6-49A6-90BE-5E3945FC38B5}" destId="{9508EC3D-92A5-45EA-BD63-9587A796105A}" srcOrd="4" destOrd="0" presId="urn:microsoft.com/office/officeart/2005/8/layout/vList4"/>
    <dgm:cxn modelId="{3CB79A5B-F6D2-4A2D-91C8-FC2BE7377223}" type="presParOf" srcId="{9508EC3D-92A5-45EA-BD63-9587A796105A}" destId="{3562ED6D-D14A-4E06-BD73-1506A8F76567}" srcOrd="0" destOrd="0" presId="urn:microsoft.com/office/officeart/2005/8/layout/vList4"/>
    <dgm:cxn modelId="{EC4D7DFC-C19A-4EDF-9685-9E59201E947F}" type="presParOf" srcId="{9508EC3D-92A5-45EA-BD63-9587A796105A}" destId="{9301825C-4F1B-4EBF-B108-B6EC479ECBCA}" srcOrd="1" destOrd="0" presId="urn:microsoft.com/office/officeart/2005/8/layout/vList4"/>
    <dgm:cxn modelId="{B84F6139-04F3-4085-8B80-1380D3935895}" type="presParOf" srcId="{9508EC3D-92A5-45EA-BD63-9587A796105A}" destId="{F4BAF857-EC78-405D-A2CA-2A49622EE587}" srcOrd="2" destOrd="0" presId="urn:microsoft.com/office/officeart/2005/8/layout/vList4"/>
    <dgm:cxn modelId="{A3C94E64-6875-4E81-9418-63DF0CA8B87D}" type="presParOf" srcId="{F4A45CDA-FEC6-49A6-90BE-5E3945FC38B5}" destId="{8C657581-1A4B-46D1-A47F-109E5D3F4B2B}" srcOrd="5" destOrd="0" presId="urn:microsoft.com/office/officeart/2005/8/layout/vList4"/>
    <dgm:cxn modelId="{B79E5FF3-4649-4C5D-97BE-995307B2432C}" type="presParOf" srcId="{F4A45CDA-FEC6-49A6-90BE-5E3945FC38B5}" destId="{F5D362A7-A858-427B-971D-26A085F61742}" srcOrd="6" destOrd="0" presId="urn:microsoft.com/office/officeart/2005/8/layout/vList4"/>
    <dgm:cxn modelId="{22BB9E46-2E1E-4A9D-B630-110FB7EBB0EA}" type="presParOf" srcId="{F5D362A7-A858-427B-971D-26A085F61742}" destId="{2AEF9AF1-EBBA-47C4-B42E-0EC93E812CCA}" srcOrd="0" destOrd="0" presId="urn:microsoft.com/office/officeart/2005/8/layout/vList4"/>
    <dgm:cxn modelId="{F3E4EFE4-3C5E-4912-A909-77301C4B76FD}" type="presParOf" srcId="{F5D362A7-A858-427B-971D-26A085F61742}" destId="{9FE385D2-DB31-4577-ADBA-6A37AFFF0EEF}" srcOrd="1" destOrd="0" presId="urn:microsoft.com/office/officeart/2005/8/layout/vList4"/>
    <dgm:cxn modelId="{3B73455B-4F32-4ED0-9624-D67816516902}" type="presParOf" srcId="{F5D362A7-A858-427B-971D-26A085F61742}" destId="{DDB4CECE-9767-4FFB-985C-421A6C11AF74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FA67D-DCEC-44B5-B6F4-E5B6A310F74A}">
      <dsp:nvSpPr>
        <dsp:cNvPr id="0" name=""/>
        <dsp:cNvSpPr/>
      </dsp:nvSpPr>
      <dsp:spPr>
        <a:xfrm>
          <a:off x="0" y="0"/>
          <a:ext cx="11212946" cy="1389062"/>
        </a:xfrm>
        <a:prstGeom prst="roundRect">
          <a:avLst>
            <a:gd name="adj" fmla="val 10000"/>
          </a:avLst>
        </a:prstGeom>
        <a:solidFill>
          <a:schemeClr val="accent3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rgbClr val="333399"/>
              </a:solidFill>
            </a:rPr>
            <a:t>celoživotní investice do zdraví a prevence nemocí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rgbClr val="333399"/>
              </a:solidFill>
            </a:rPr>
            <a:t>posilování role občanů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rgbClr val="333399"/>
              </a:solidFill>
            </a:rPr>
            <a:t>vytváření podmínek pro naplňování jejich zdravotního potenciálu</a:t>
          </a:r>
          <a:endParaRPr lang="cs-CZ" sz="1800" kern="1200" dirty="0"/>
        </a:p>
      </dsp:txBody>
      <dsp:txXfrm>
        <a:off x="2381495" y="0"/>
        <a:ext cx="8831450" cy="1389062"/>
      </dsp:txXfrm>
    </dsp:sp>
    <dsp:sp modelId="{2A780224-4F18-4035-BA98-77B87802CF5B}">
      <dsp:nvSpPr>
        <dsp:cNvPr id="0" name=""/>
        <dsp:cNvSpPr/>
      </dsp:nvSpPr>
      <dsp:spPr>
        <a:xfrm>
          <a:off x="138906" y="138906"/>
          <a:ext cx="2242589" cy="1111250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B4F1FF-68FA-4E03-ACCE-36B763747C7C}">
      <dsp:nvSpPr>
        <dsp:cNvPr id="0" name=""/>
        <dsp:cNvSpPr/>
      </dsp:nvSpPr>
      <dsp:spPr>
        <a:xfrm>
          <a:off x="0" y="1650150"/>
          <a:ext cx="11212946" cy="866886"/>
        </a:xfrm>
        <a:prstGeom prst="roundRect">
          <a:avLst>
            <a:gd name="adj" fmla="val 10000"/>
          </a:avLst>
        </a:prstGeom>
        <a:solidFill>
          <a:schemeClr val="accent3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rgbClr val="333399"/>
              </a:solidFill>
            </a:rPr>
            <a:t>průběžně monitorovat zdravotní stav obyvatel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rgbClr val="333399"/>
              </a:solidFill>
            </a:rPr>
            <a:t>čelit závažným zdravotním problémům v oblasti neinfekčních i infekčních nemocí</a:t>
          </a:r>
          <a:endParaRPr lang="cs-CZ" sz="1800" kern="1200" dirty="0"/>
        </a:p>
      </dsp:txBody>
      <dsp:txXfrm>
        <a:off x="2381495" y="1650150"/>
        <a:ext cx="8831450" cy="866886"/>
      </dsp:txXfrm>
    </dsp:sp>
    <dsp:sp modelId="{C2B532AD-070A-4BDD-AA82-B94C57EBE103}">
      <dsp:nvSpPr>
        <dsp:cNvPr id="0" name=""/>
        <dsp:cNvSpPr/>
      </dsp:nvSpPr>
      <dsp:spPr>
        <a:xfrm>
          <a:off x="138906" y="1527968"/>
          <a:ext cx="2242589" cy="111125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62ED6D-D14A-4E06-BD73-1506A8F76567}">
      <dsp:nvSpPr>
        <dsp:cNvPr id="0" name=""/>
        <dsp:cNvSpPr/>
      </dsp:nvSpPr>
      <dsp:spPr>
        <a:xfrm>
          <a:off x="0" y="2778125"/>
          <a:ext cx="11212946" cy="1389062"/>
        </a:xfrm>
        <a:prstGeom prst="roundRect">
          <a:avLst>
            <a:gd name="adj" fmla="val 10000"/>
          </a:avLst>
        </a:prstGeom>
        <a:solidFill>
          <a:schemeClr val="accent3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rgbClr val="333399"/>
              </a:solidFill>
            </a:rPr>
            <a:t>posilovat zdravotnické systémy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rgbClr val="333399"/>
              </a:solidFill>
            </a:rPr>
            <a:t>zajistit dostupnost zdravotnických služeb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rgbClr val="333399"/>
              </a:solidFill>
            </a:rPr>
            <a:t>soustředit se na ochranu a podporu zdraví a na prevenci nemocí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rgbClr val="333399"/>
              </a:solidFill>
            </a:rPr>
            <a:t>zajistit krizovou připravenost</a:t>
          </a:r>
          <a:endParaRPr lang="cs-CZ" sz="1800" kern="1200" dirty="0"/>
        </a:p>
      </dsp:txBody>
      <dsp:txXfrm>
        <a:off x="2381495" y="2778125"/>
        <a:ext cx="8831450" cy="1389062"/>
      </dsp:txXfrm>
    </dsp:sp>
    <dsp:sp modelId="{9301825C-4F1B-4EBF-B108-B6EC479ECBCA}">
      <dsp:nvSpPr>
        <dsp:cNvPr id="0" name=""/>
        <dsp:cNvSpPr/>
      </dsp:nvSpPr>
      <dsp:spPr>
        <a:xfrm>
          <a:off x="138906" y="2917031"/>
          <a:ext cx="2242589" cy="111125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EF9AF1-EBBA-47C4-B42E-0EC93E812CCA}">
      <dsp:nvSpPr>
        <dsp:cNvPr id="0" name=""/>
        <dsp:cNvSpPr/>
      </dsp:nvSpPr>
      <dsp:spPr>
        <a:xfrm>
          <a:off x="0" y="4342091"/>
          <a:ext cx="11212946" cy="1039254"/>
        </a:xfrm>
        <a:prstGeom prst="roundRect">
          <a:avLst>
            <a:gd name="adj" fmla="val 10000"/>
          </a:avLst>
        </a:prstGeom>
        <a:solidFill>
          <a:schemeClr val="accent3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rgbClr val="333399"/>
              </a:solidFill>
            </a:rPr>
            <a:t>vytváření podmínek pro rozvoj odolných sociálních skupin, komunit, žijících v prostředí, které je příznivé pro jejich zdraví</a:t>
          </a:r>
          <a:endParaRPr lang="cs-CZ" sz="1800" kern="1200" dirty="0"/>
        </a:p>
      </dsp:txBody>
      <dsp:txXfrm>
        <a:off x="2381495" y="4342091"/>
        <a:ext cx="8831450" cy="1039254"/>
      </dsp:txXfrm>
    </dsp:sp>
    <dsp:sp modelId="{9FE385D2-DB31-4577-ADBA-6A37AFFF0EEF}">
      <dsp:nvSpPr>
        <dsp:cNvPr id="0" name=""/>
        <dsp:cNvSpPr/>
      </dsp:nvSpPr>
      <dsp:spPr>
        <a:xfrm>
          <a:off x="138906" y="4306094"/>
          <a:ext cx="2242589" cy="111125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B5F551D-7F51-476A-8968-AFC96BDF9FA1}" type="datetimeFigureOut">
              <a:rPr lang="cs-CZ" smtClean="0"/>
              <a:pPr/>
              <a:t>20.05.2024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F156945-2BD1-40E9-BF66-F4C7471B644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195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AB718D-3C6D-467E-9833-06EBFD4D376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050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AB718D-3C6D-467E-9833-06EBFD4D376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3984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AB718D-3C6D-467E-9833-06EBFD4D376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6638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AB718D-3C6D-467E-9833-06EBFD4D376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0884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AB718D-3C6D-467E-9833-06EBFD4D376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722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AB718D-3C6D-467E-9833-06EBFD4D376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7212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AB718D-3C6D-467E-9833-06EBFD4D376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6720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2C761C-EB0A-43A3-8438-38D5FAEA302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978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AF741A-4554-4281-AC3A-5C209FA6F72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327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D2E6B8-0344-466B-93E8-2E910C3CC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71E215-FDE3-4C54-BC97-C48D333AD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892344-2D36-4391-9C30-98F033AD6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482FCB3-2816-4C3B-BED6-3755C6F34E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44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9FB98F-D6EE-4FCF-9A49-B65508EB7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50E13B-869E-4F90-AFA5-FE23FBF31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EA792D-5CD6-4777-AA9F-ABDBED007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8639A9D-D70E-4A42-9C00-80D30844C5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7AC193-F4C4-41A2-AD22-1B76FC6B8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9A2E02-7791-46F1-BD84-F022F83D5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B5EA4B-5968-4D2A-91CB-4FC867BAF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4BF3225-5480-4D4D-B796-BCA11847A2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66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5A35D0-F6B2-46ED-B927-999AB1D05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F285EE-31FC-47BC-B3D5-A1A38DE6D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90CD70-1092-4230-B2E2-C255C0771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09FB0FB-64E9-4F57-871A-99B4A2A43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350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477B15-115F-4237-92C0-1586A1BF80A9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27926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F9F29A-C9EB-4C83-80BF-FA71A47FB964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22065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59668B-FAA4-4E60-9B15-84B6D536B6EC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55940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B5577-FA43-4FB2-8907-EA709410C03B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315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257618-453D-47C5-813C-C16751FDA7A3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14825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012E93-855C-4D7C-9466-77849707D3F4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74646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D90C27-D6DC-4E94-BFE2-91D9A21D8E9B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2816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4AF28F-77E9-4029-B0E1-98D4F5CAD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641041-1509-4D3E-9302-90DF26FCE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8A5EED-A813-4167-B76F-22D214138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4E8B5FC-D7FF-4D0A-8D31-478FEEF2F6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96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E67F7D-B3E7-4A3B-9720-CB768D3186DB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12363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E92A5-A058-455E-B048-858F56948193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59663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13B5CE-70F7-4169-9BBA-99ED812F79EB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158654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87E16-57B8-4826-982D-5361F84AB971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884466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91"/>
            <a:ext cx="5384800" cy="21875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4DEF40-7C92-41A6-971D-BD81DA789AB7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987662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609600" y="1600203"/>
            <a:ext cx="10972800" cy="4525963"/>
          </a:xfrm>
        </p:spPr>
        <p:txBody>
          <a:bodyPr/>
          <a:lstStyle/>
          <a:p>
            <a:pPr lvl="0"/>
            <a:endParaRPr lang="cs-CZ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D4542-A136-4F8D-A3D3-E885A8C9B623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134114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9AF75B-0028-48FC-AA1F-22025E626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2ED5E1-D350-4D1A-BBEA-58ADE8D31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E7F002-886D-4677-8A1E-CFBFD02E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F6C1911-DF73-44A3-9E1E-0F92EB18BE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6577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271AC8-32A8-4F37-81D2-ECDED98F1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D042CC-A6AA-4553-AE98-39E658FAE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8BA732-1A97-4E64-BF95-8D780E6D9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1FA75CA-1624-41D1-A1A1-818A89D88D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8512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16E553-4E85-4D20-9D3D-7403B4058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97C795-78E1-4655-BE01-BEB6290D1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B46122-A59B-4EDA-8630-6D16F0F3F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E510B1E-009B-44B6-91BC-B3D78C43CE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1047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4DD684-71BB-4880-9CB2-BC47C7219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C11FA99-BF50-49F1-B02F-8248A98F9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4FB449-C095-43D2-87BD-66687A7E7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C118218-8553-46DE-ABD5-46197E050E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91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311675-DB05-4E2D-9FD5-5814377B9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9151F0-F902-4230-94DE-0C42AA29B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C2F1B2-D703-4991-9BF2-75F540015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E3262CD-3DB3-44B2-8B5A-C502DCDAA9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5232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2EE9AAE-A26E-4ACF-A2BB-51D1E6F1A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CB1AEA4-AFF3-4B12-8B57-68682A7F8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56C3441-7805-44F2-A4BA-2B8702188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BA30D70-F3A5-4404-9829-B5645A453F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4174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84DCB02-FE79-4AFF-BEC4-587971198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52DC5B-8B03-4CA0-BEE1-5BA0FAC18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76D5EC-626B-476A-8603-A8B760D40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0F91FE5-809C-479B-8508-A8717BE65A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252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C3CACC7-AFAB-4B2A-AFDE-BB3DB833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0C2702F-3897-455C-82ED-1D8F362B7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3C46AF9-426F-4075-9AA3-6391DEF7B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5843BA1-08D0-4059-BEE5-DDA49F3B13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9326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D1545C7-5C6B-4664-B247-836B60F7E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4C9E4D-76B0-4DA5-B18B-EE4726FE3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48AA62-5622-4C4A-A249-9B1C66858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EE445F3-6D29-4509-801F-E6B0E7E505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8413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AD965E-C84A-4BAD-A018-1A6DC2B6B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D27CC2-FE37-48BA-95D3-0FAEE91F6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A83A20-158A-4299-BE40-15D5ED85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305CDB5-E5CB-458A-96AB-1161DCB9AC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2036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8C48C6-8ED4-4D98-BFD2-15FDAE6C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11C905-E3AE-4F6C-84A3-63D22E2C7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B2395B-39E3-4C6D-A8FA-3677E1112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A1192A2-F8E0-425B-B669-87720203C7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4154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0486C5-C59A-42A0-867E-64A89A73F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D9C4A7-EFB5-41E0-B1D4-27340CB8D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260EF0-781B-4B7A-B982-31EA7B9E6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7DC07CD-D5A6-4063-8ED4-18157994CD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8237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02A2F4-5B38-4F7A-8AF9-0A87110E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2045D2-8723-40EC-AB43-DEF4F39EA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99D78E-6073-497F-B2D0-BB4F8DD2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EC3C3B1-0E40-4F2B-8F34-C379ADB605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75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C4E326-6104-4511-BAF9-611E0ABA3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EF107A-5410-480D-A11A-40758E586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99E671-D026-4632-9382-96ACCFB25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E38A959-DB4D-4C88-9F87-F362E9E7CA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545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F73F2F4-4798-4EAD-BB9D-AE5902631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D6456DA-BD13-4C4D-9A55-8BC3EF259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BE594A6-D310-4CCA-84CF-DF1867269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B3FA860-874E-40FD-8EDE-EA90D7CB1B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533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615D640-0CEB-462E-B0B6-470197764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AFC2AE1-FA92-4356-9CF4-595110109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078C7E7-B5D9-483B-A001-B46414AA1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CBA2C5D-8990-42F6-A088-04E3B132F6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97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EB1D0AB-DECD-4EA7-8C76-4045CA3A2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CC21A86-9EE4-4443-946D-3D2DE6DE0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EB4BFC0-B398-4A20-B22A-2E21918ED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80E2E40-71C0-46DB-B435-4CB9B6A42C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41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03B804-08F1-4851-AE01-6739A1856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F95E11-5CA6-45E3-8A04-D5F180350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C19D4D-D4F4-424C-B5B1-4DC39CDBD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884C3BA-F8E5-41DE-975D-7AC6493447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233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C22D006-284E-4986-B164-3842A5928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7CAD97-EBCF-44FF-8626-D04375B65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E31BE3-3197-4EA2-A6E5-5AC9C27F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6AE86E0-444B-4E32-A439-EDC7852F45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53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8119CDD-67DF-48A1-AC8D-26435C9404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5147B2E-A553-4BF9-B84A-2287133C1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0694262-C3D0-44EC-AE20-C0C88C73C5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7DAE48E-5BA9-4C9A-9E04-FB2D2F025E1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8F0469D-E8DC-4480-BC8A-B1E934B688C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2C4B78C8-693C-4C5D-9821-7C75199A97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06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solidFill>
                  <a:schemeClr val="tx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solidFill>
                  <a:schemeClr val="tx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D40186C-24BA-4CF6-8337-8F5925CFE93F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7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33D8EC-3B0D-4AFF-8D21-94349B821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886C1ED-29B4-4AE3-A56A-63B2798D94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30F60E1-7EB3-495C-8776-0C3EFD0A985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C541511-3F39-4B99-8712-BB479E1DDA4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FD1CACC-3701-40FD-BDA3-B9E20C5D82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82644AD-5F4F-4CED-A0AC-3ED3C28A7C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055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mzcr.cz/category/agendy-ministerstva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my.cz/scripts/detail.php?id=12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zcr.cz/program-eu-pro-zdravi-eu4health/" TargetMode="External"/><Relationship Id="rId1" Type="http://schemas.openxmlformats.org/officeDocument/2006/relationships/slideLayout" Target="../slideLayouts/slideLayout2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CS/TXT/?uri=CELEX%3A52020PC0405" TargetMode="External"/><Relationship Id="rId2" Type="http://schemas.openxmlformats.org/officeDocument/2006/relationships/hyperlink" Target="https://www.mzcr.cz/program-eu-pro-zdravi-eu4health/" TargetMode="External"/><Relationship Id="rId1" Type="http://schemas.openxmlformats.org/officeDocument/2006/relationships/slideLayout" Target="../slideLayouts/slideLayout27.xml"/><Relationship Id="rId5" Type="http://schemas.openxmlformats.org/officeDocument/2006/relationships/hyperlink" Target="https://www.europarl.europa.eu/factsheets/cs/sheet/49/public-health" TargetMode="External"/><Relationship Id="rId4" Type="http://schemas.openxmlformats.org/officeDocument/2006/relationships/hyperlink" Target="https://ec.europa.eu/info/policies/public-health_cs" TargetMode="Externa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5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9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cr.cz/verejne/dokumenty/ramcovy-souhrn-opatreni-zdravi-2020_8526_3016_5.html" TargetMode="External"/><Relationship Id="rId1" Type="http://schemas.openxmlformats.org/officeDocument/2006/relationships/slideLayout" Target="../slideLayouts/slideLayout2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7.xml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19536" y="476673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cs-CZ" sz="6600" b="1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cs-CZ" sz="6600" b="1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SYSTÉM PÉČE O ZDRAVÍ A ZDRAVOTNICTVÍ</a:t>
            </a:r>
            <a:endParaRPr lang="en-GB" sz="4000" b="1" dirty="0">
              <a:ln>
                <a:solidFill>
                  <a:schemeClr val="tx1"/>
                </a:solidFill>
              </a:ln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749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Nadpis 1">
            <a:extLst>
              <a:ext uri="{FF2B5EF4-FFF2-40B4-BE49-F238E27FC236}">
                <a16:creationId xmlns:a16="http://schemas.microsoft.com/office/drawing/2014/main" id="{9E1CFB80-1973-4AC2-B131-25F0E03D15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3453" y="458287"/>
            <a:ext cx="8229600" cy="1143000"/>
          </a:xfrm>
        </p:spPr>
        <p:txBody>
          <a:bodyPr/>
          <a:lstStyle/>
          <a:p>
            <a:pPr algn="l" eaLnBrk="1" hangingPunct="1"/>
            <a:r>
              <a:rPr lang="cs-CZ" altLang="cs-CZ" sz="4200" b="1" dirty="0">
                <a:solidFill>
                  <a:schemeClr val="accent2"/>
                </a:solidFill>
              </a:rPr>
              <a:t> PÉČE O ZDRAVÍ</a:t>
            </a:r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7E3B9008-AE14-40BE-BFC7-6BCD14B0B2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4603" y="1601287"/>
            <a:ext cx="8229600" cy="54340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b="1" dirty="0">
                <a:solidFill>
                  <a:srgbClr val="333399"/>
                </a:solidFill>
              </a:rPr>
              <a:t>Laická péče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b="1" dirty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b="1" dirty="0">
                <a:solidFill>
                  <a:srgbClr val="333399"/>
                </a:solidFill>
              </a:rPr>
              <a:t>Odborná zdravotnická péče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Nadpis 1">
            <a:extLst>
              <a:ext uri="{FF2B5EF4-FFF2-40B4-BE49-F238E27FC236}">
                <a16:creationId xmlns:a16="http://schemas.microsoft.com/office/drawing/2014/main" id="{8E48E4F7-4DE8-47A7-B42F-4DE4AF449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399823" y="246064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4200" b="1" dirty="0">
                <a:solidFill>
                  <a:schemeClr val="accent2"/>
                </a:solidFill>
              </a:rPr>
              <a:t>LAICKÁ PÉČE (</a:t>
            </a:r>
            <a:r>
              <a:rPr lang="cs-CZ" altLang="cs-CZ" sz="4200" b="1" i="1" dirty="0" err="1">
                <a:solidFill>
                  <a:schemeClr val="accent2"/>
                </a:solidFill>
              </a:rPr>
              <a:t>lay</a:t>
            </a:r>
            <a:r>
              <a:rPr lang="cs-CZ" altLang="cs-CZ" sz="4200" b="1" i="1" dirty="0">
                <a:solidFill>
                  <a:schemeClr val="accent2"/>
                </a:solidFill>
              </a:rPr>
              <a:t> care</a:t>
            </a:r>
            <a:r>
              <a:rPr lang="cs-CZ" altLang="cs-CZ" sz="4200" b="1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BD449565-C402-4D3D-AA2E-AF37BCE880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92163" y="1309236"/>
            <a:ext cx="10605180" cy="5184775"/>
          </a:xfrm>
        </p:spPr>
        <p:txBody>
          <a:bodyPr/>
          <a:lstStyle/>
          <a:p>
            <a:pPr eaLnBrk="1" hangingPunct="1">
              <a:defRPr/>
            </a:pPr>
            <a:r>
              <a:rPr lang="cs-CZ" sz="2600" dirty="0">
                <a:solidFill>
                  <a:srgbClr val="333399"/>
                </a:solidFill>
              </a:rPr>
              <a:t>Řešení zdravotních problémů jednotlivci, v rámci rodiny, známých či svépomocných organizací.</a:t>
            </a:r>
          </a:p>
          <a:p>
            <a:pPr eaLnBrk="1" hangingPunct="1">
              <a:defRPr/>
            </a:pPr>
            <a:r>
              <a:rPr lang="cs-CZ" sz="2600" b="1" dirty="0">
                <a:solidFill>
                  <a:srgbClr val="333399"/>
                </a:solidFill>
              </a:rPr>
              <a:t>Dělení:</a:t>
            </a:r>
          </a:p>
          <a:p>
            <a:pPr lvl="1" eaLnBrk="1" hangingPunct="1">
              <a:defRPr/>
            </a:pPr>
            <a:r>
              <a:rPr lang="cs-CZ" sz="2600" b="1" dirty="0" err="1">
                <a:solidFill>
                  <a:srgbClr val="333399"/>
                </a:solidFill>
              </a:rPr>
              <a:t>Sebepéče</a:t>
            </a:r>
            <a:r>
              <a:rPr lang="cs-CZ" sz="2600" dirty="0">
                <a:solidFill>
                  <a:srgbClr val="333399"/>
                </a:solidFill>
              </a:rPr>
              <a:t> (aplikace léků, péče o nemocného)</a:t>
            </a:r>
          </a:p>
          <a:p>
            <a:pPr lvl="1" eaLnBrk="1" hangingPunct="1">
              <a:defRPr/>
            </a:pPr>
            <a:r>
              <a:rPr lang="cs-CZ" sz="2600" b="1" dirty="0">
                <a:solidFill>
                  <a:srgbClr val="333399"/>
                </a:solidFill>
              </a:rPr>
              <a:t>Vzájemná pomoc </a:t>
            </a:r>
            <a:r>
              <a:rPr lang="cs-CZ" sz="2600" dirty="0">
                <a:solidFill>
                  <a:srgbClr val="333399"/>
                </a:solidFill>
              </a:rPr>
              <a:t>(stejná nemoc)</a:t>
            </a:r>
            <a:endParaRPr lang="cs-CZ" sz="2600" b="1" dirty="0">
              <a:solidFill>
                <a:srgbClr val="333399"/>
              </a:solidFill>
            </a:endParaRPr>
          </a:p>
          <a:p>
            <a:pPr lvl="1" eaLnBrk="1" hangingPunct="1">
              <a:defRPr/>
            </a:pPr>
            <a:r>
              <a:rPr lang="cs-CZ" sz="2600" b="1" dirty="0">
                <a:solidFill>
                  <a:srgbClr val="333399"/>
                </a:solidFill>
              </a:rPr>
              <a:t>Péče dobrovolníků </a:t>
            </a:r>
            <a:r>
              <a:rPr lang="cs-CZ" sz="2600" dirty="0">
                <a:solidFill>
                  <a:srgbClr val="333399"/>
                </a:solidFill>
              </a:rPr>
              <a:t>(zájmové a charitativní organizace)</a:t>
            </a:r>
          </a:p>
          <a:p>
            <a:pPr lvl="1" eaLnBrk="1" hangingPunct="1">
              <a:defRPr/>
            </a:pPr>
            <a:r>
              <a:rPr lang="cs-CZ" sz="2600" b="1" dirty="0">
                <a:solidFill>
                  <a:srgbClr val="333399"/>
                </a:solidFill>
              </a:rPr>
              <a:t>Svépomocné skupiny </a:t>
            </a:r>
            <a:r>
              <a:rPr lang="cs-CZ" sz="2600" dirty="0">
                <a:solidFill>
                  <a:srgbClr val="333399"/>
                </a:solidFill>
              </a:rPr>
              <a:t>(pacienti se stejnou nemocí či postižením, kluby zdravé výživy, rodiče odmítající povinné očkování aj.), působí v nich lékaři či jiní </a:t>
            </a:r>
            <a:r>
              <a:rPr lang="cs-CZ" sz="2600" dirty="0" err="1">
                <a:solidFill>
                  <a:srgbClr val="333399"/>
                </a:solidFill>
              </a:rPr>
              <a:t>zdr</a:t>
            </a:r>
            <a:r>
              <a:rPr lang="cs-CZ" sz="2600" dirty="0">
                <a:solidFill>
                  <a:srgbClr val="333399"/>
                </a:solidFill>
              </a:rPr>
              <a:t>. pracovníci</a:t>
            </a:r>
          </a:p>
          <a:p>
            <a:pPr marL="457200" lvl="1" indent="0" eaLnBrk="1" hangingPunct="1">
              <a:buNone/>
              <a:defRPr/>
            </a:pPr>
            <a:endParaRPr lang="cs-CZ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853AC94-A3B6-4233-86CB-E03721C199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5617" y="445636"/>
            <a:ext cx="8208962" cy="6092825"/>
          </a:xfrm>
        </p:spPr>
        <p:txBody>
          <a:bodyPr/>
          <a:lstStyle/>
          <a:p>
            <a:pPr marL="0" indent="0" algn="ctr" eaLnBrk="1" hangingPunct="1">
              <a:lnSpc>
                <a:spcPct val="150000"/>
              </a:lnSpc>
              <a:buNone/>
              <a:defRPr/>
            </a:pPr>
            <a:r>
              <a:rPr lang="cs-CZ" altLang="cs-CZ" sz="4000" b="1" cap="all" dirty="0">
                <a:solidFill>
                  <a:schemeClr val="accent2"/>
                </a:solidFill>
              </a:rPr>
              <a:t>zdravotnické služby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2800" b="1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sz="2800" b="1" dirty="0">
                <a:solidFill>
                  <a:schemeClr val="accent2"/>
                </a:solidFill>
              </a:rPr>
              <a:t>ODBORNÁ ZDRAVOTNICKÁ PÉČE 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2800" dirty="0">
              <a:solidFill>
                <a:srgbClr val="333399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dirty="0">
                <a:solidFill>
                  <a:srgbClr val="333399"/>
                </a:solidFill>
              </a:rPr>
              <a:t>individuální (</a:t>
            </a:r>
            <a:r>
              <a:rPr lang="cs-CZ" altLang="cs-CZ" i="1" dirty="0" err="1">
                <a:solidFill>
                  <a:srgbClr val="333399"/>
                </a:solidFill>
              </a:rPr>
              <a:t>medical</a:t>
            </a:r>
            <a:r>
              <a:rPr lang="cs-CZ" altLang="cs-CZ" i="1" dirty="0">
                <a:solidFill>
                  <a:srgbClr val="333399"/>
                </a:solidFill>
              </a:rPr>
              <a:t> care</a:t>
            </a:r>
            <a:r>
              <a:rPr lang="cs-CZ" altLang="cs-CZ" dirty="0">
                <a:solidFill>
                  <a:srgbClr val="333399"/>
                </a:solidFill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2800" dirty="0">
              <a:solidFill>
                <a:srgbClr val="333399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dirty="0">
                <a:solidFill>
                  <a:srgbClr val="333399"/>
                </a:solidFill>
              </a:rPr>
              <a:t>kolektivní (</a:t>
            </a:r>
            <a:r>
              <a:rPr lang="cs-CZ" altLang="cs-CZ" i="1" dirty="0">
                <a:solidFill>
                  <a:srgbClr val="333399"/>
                </a:solidFill>
              </a:rPr>
              <a:t>public </a:t>
            </a:r>
            <a:r>
              <a:rPr lang="cs-CZ" altLang="cs-CZ" i="1" dirty="0" err="1">
                <a:solidFill>
                  <a:srgbClr val="333399"/>
                </a:solidFill>
              </a:rPr>
              <a:t>health</a:t>
            </a:r>
            <a:r>
              <a:rPr lang="cs-CZ" altLang="cs-CZ" i="1" dirty="0">
                <a:solidFill>
                  <a:srgbClr val="333399"/>
                </a:solidFill>
              </a:rPr>
              <a:t> care</a:t>
            </a:r>
            <a:r>
              <a:rPr lang="cs-CZ" altLang="cs-CZ" dirty="0">
                <a:solidFill>
                  <a:srgbClr val="333399"/>
                </a:solidFill>
              </a:rPr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dirty="0">
              <a:solidFill>
                <a:srgbClr val="333399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Nadpis 1">
            <a:extLst>
              <a:ext uri="{FF2B5EF4-FFF2-40B4-BE49-F238E27FC236}">
                <a16:creationId xmlns:a16="http://schemas.microsoft.com/office/drawing/2014/main" id="{81D13C06-9744-4A2B-955A-93C40604D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775380" y="213407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4200" b="1" dirty="0">
                <a:solidFill>
                  <a:schemeClr val="accent2"/>
                </a:solidFill>
              </a:rPr>
              <a:t>INDIVIDUÁLNÍ PÉČE</a:t>
            </a:r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A5ECF3CD-8BE1-476E-BF63-A3F49376C5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35013" y="1135744"/>
            <a:ext cx="8229600" cy="5184775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2600" b="1" dirty="0">
                <a:solidFill>
                  <a:srgbClr val="333399"/>
                </a:solidFill>
              </a:rPr>
              <a:t>Léčebně – preventivní péče</a:t>
            </a:r>
            <a:r>
              <a:rPr lang="cs-CZ" sz="2600" dirty="0">
                <a:solidFill>
                  <a:srgbClr val="333399"/>
                </a:solidFill>
              </a:rPr>
              <a:t>, poskytovaná jednotlivcům obvykle ve ZZ</a:t>
            </a:r>
          </a:p>
          <a:p>
            <a:pPr marL="0" indent="0" eaLnBrk="1" hangingPunct="1">
              <a:buNone/>
              <a:defRPr/>
            </a:pPr>
            <a:r>
              <a:rPr lang="cs-CZ" sz="2600" b="1" dirty="0">
                <a:solidFill>
                  <a:srgbClr val="333399"/>
                </a:solidFill>
              </a:rPr>
              <a:t>Dělení podle stádia nemoci:</a:t>
            </a:r>
          </a:p>
          <a:p>
            <a:pPr eaLnBrk="1" hangingPunct="1">
              <a:defRPr/>
            </a:pPr>
            <a:r>
              <a:rPr lang="cs-CZ" sz="2600" dirty="0" err="1">
                <a:solidFill>
                  <a:srgbClr val="333399"/>
                </a:solidFill>
              </a:rPr>
              <a:t>Sanogenní</a:t>
            </a:r>
            <a:r>
              <a:rPr lang="cs-CZ" sz="2600" dirty="0">
                <a:solidFill>
                  <a:srgbClr val="333399"/>
                </a:solidFill>
              </a:rPr>
              <a:t> činnost</a:t>
            </a:r>
          </a:p>
          <a:p>
            <a:pPr eaLnBrk="1" hangingPunct="1">
              <a:defRPr/>
            </a:pPr>
            <a:r>
              <a:rPr lang="cs-CZ" sz="2600" dirty="0">
                <a:solidFill>
                  <a:srgbClr val="333399"/>
                </a:solidFill>
              </a:rPr>
              <a:t>Protektivní činnost</a:t>
            </a:r>
          </a:p>
          <a:p>
            <a:pPr eaLnBrk="1" hangingPunct="1">
              <a:defRPr/>
            </a:pPr>
            <a:r>
              <a:rPr lang="cs-CZ" sz="2600" dirty="0">
                <a:solidFill>
                  <a:srgbClr val="333399"/>
                </a:solidFill>
              </a:rPr>
              <a:t>Vyhledávácí činnost</a:t>
            </a:r>
          </a:p>
          <a:p>
            <a:pPr eaLnBrk="1" hangingPunct="1">
              <a:defRPr/>
            </a:pPr>
            <a:r>
              <a:rPr lang="cs-CZ" sz="2600" dirty="0">
                <a:solidFill>
                  <a:srgbClr val="333399"/>
                </a:solidFill>
              </a:rPr>
              <a:t>Diagnostická a prognostická činnost</a:t>
            </a:r>
          </a:p>
          <a:p>
            <a:pPr eaLnBrk="1" hangingPunct="1">
              <a:defRPr/>
            </a:pPr>
            <a:r>
              <a:rPr lang="cs-CZ" sz="2600" dirty="0">
                <a:solidFill>
                  <a:srgbClr val="333399"/>
                </a:solidFill>
              </a:rPr>
              <a:t>Léčení</a:t>
            </a:r>
          </a:p>
          <a:p>
            <a:pPr eaLnBrk="1" hangingPunct="1">
              <a:defRPr/>
            </a:pPr>
            <a:r>
              <a:rPr lang="cs-CZ" sz="2600" dirty="0">
                <a:solidFill>
                  <a:srgbClr val="333399"/>
                </a:solidFill>
              </a:rPr>
              <a:t>Návratná péče</a:t>
            </a:r>
          </a:p>
          <a:p>
            <a:pPr eaLnBrk="1" hangingPunct="1">
              <a:defRPr/>
            </a:pPr>
            <a:r>
              <a:rPr lang="cs-CZ" sz="2600" dirty="0">
                <a:solidFill>
                  <a:srgbClr val="333399"/>
                </a:solidFill>
              </a:rPr>
              <a:t>Udržovací péče</a:t>
            </a:r>
          </a:p>
          <a:p>
            <a:pPr eaLnBrk="1" hangingPunct="1">
              <a:defRPr/>
            </a:pPr>
            <a:r>
              <a:rPr lang="cs-CZ" sz="2600" dirty="0">
                <a:solidFill>
                  <a:srgbClr val="333399"/>
                </a:solidFill>
              </a:rPr>
              <a:t>Terminální péče</a:t>
            </a:r>
          </a:p>
          <a:p>
            <a:pPr eaLnBrk="1" hangingPunct="1">
              <a:defRPr/>
            </a:pPr>
            <a:endParaRPr lang="cs-CZ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Nadpis 1">
            <a:extLst>
              <a:ext uri="{FF2B5EF4-FFF2-40B4-BE49-F238E27FC236}">
                <a16:creationId xmlns:a16="http://schemas.microsoft.com/office/drawing/2014/main" id="{248CB820-D47A-4C81-9562-A0B2B66E6A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4191" y="203201"/>
            <a:ext cx="8229600" cy="922338"/>
          </a:xfrm>
        </p:spPr>
        <p:txBody>
          <a:bodyPr/>
          <a:lstStyle/>
          <a:p>
            <a:pPr algn="l" eaLnBrk="1" hangingPunct="1"/>
            <a:r>
              <a:rPr lang="cs-CZ" altLang="cs-CZ" sz="4200" b="1" dirty="0">
                <a:solidFill>
                  <a:schemeClr val="accent2"/>
                </a:solidFill>
              </a:rPr>
              <a:t>KOLEKTIVNÍ PÉČE</a:t>
            </a:r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E984FCD7-E2C8-43F4-AF2E-E47088CF13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83997" y="1370468"/>
            <a:ext cx="9690781" cy="5184775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2400" b="1" dirty="0">
                <a:solidFill>
                  <a:srgbClr val="333399"/>
                </a:solidFill>
              </a:rPr>
              <a:t>Hygienická služba</a:t>
            </a: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rgbClr val="333399"/>
                </a:solidFill>
              </a:rPr>
              <a:t>Zdravotní ústavy, KHS</a:t>
            </a: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rgbClr val="333399"/>
                </a:solidFill>
              </a:rPr>
              <a:t>Hygienické obory a Epidemiologie infekčních nemocí</a:t>
            </a: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rgbClr val="333399"/>
                </a:solidFill>
              </a:rPr>
              <a:t>Péče o životní a pracovní prostředí, protiepidemická opatření</a:t>
            </a:r>
          </a:p>
          <a:p>
            <a:pPr eaLnBrk="1" hangingPunct="1">
              <a:buFontTx/>
              <a:buChar char="-"/>
              <a:defRPr/>
            </a:pPr>
            <a:endParaRPr lang="cs-CZ" sz="2400" dirty="0">
              <a:solidFill>
                <a:srgbClr val="333399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cs-CZ" sz="2400" b="1" dirty="0">
                <a:solidFill>
                  <a:srgbClr val="333399"/>
                </a:solidFill>
              </a:rPr>
              <a:t>Výchova obyvatelstva ke zdraví</a:t>
            </a: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rgbClr val="333399"/>
                </a:solidFill>
              </a:rPr>
              <a:t>Velice efektivní preventivní opatření</a:t>
            </a: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rgbClr val="333399"/>
                </a:solidFill>
              </a:rPr>
              <a:t>Probíhá v rámci individuální i kolektivní péče o zdraví</a:t>
            </a:r>
          </a:p>
          <a:p>
            <a:pPr eaLnBrk="1" hangingPunct="1">
              <a:buFontTx/>
              <a:buChar char="-"/>
              <a:defRPr/>
            </a:pPr>
            <a:r>
              <a:rPr lang="cs-CZ" sz="2400" dirty="0">
                <a:solidFill>
                  <a:srgbClr val="333399"/>
                </a:solidFill>
              </a:rPr>
              <a:t>Jde o výchovu zdravých lidí, o edukaci pacientů i o vzdělávání zdravotnických pracovníků</a:t>
            </a:r>
          </a:p>
          <a:p>
            <a:pPr eaLnBrk="1" hangingPunct="1">
              <a:buFontTx/>
              <a:buChar char="-"/>
              <a:defRPr/>
            </a:pPr>
            <a:endParaRPr lang="cs-CZ" sz="2400" dirty="0">
              <a:solidFill>
                <a:srgbClr val="333399"/>
              </a:solidFill>
            </a:endParaRPr>
          </a:p>
          <a:p>
            <a:pPr eaLnBrk="1" hangingPunct="1">
              <a:defRPr/>
            </a:pPr>
            <a:endParaRPr lang="cs-CZ" sz="26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Nadpis 3">
            <a:extLst>
              <a:ext uri="{FF2B5EF4-FFF2-40B4-BE49-F238E27FC236}">
                <a16:creationId xmlns:a16="http://schemas.microsoft.com/office/drawing/2014/main" id="{491CF8FF-B05D-486A-82F8-925E0205FB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b="1" dirty="0">
                <a:solidFill>
                  <a:srgbClr val="333399"/>
                </a:solidFill>
              </a:rPr>
              <a:t>ZDRAVOTNICKÉ SLUŽBY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98CC4D-D544-4580-80AE-606E2E11C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dirty="0">
                <a:solidFill>
                  <a:srgbClr val="333399"/>
                </a:solidFill>
              </a:rPr>
              <a:t>Podle komplexnosti poskytované péče:</a:t>
            </a:r>
          </a:p>
          <a:p>
            <a:pPr>
              <a:defRPr/>
            </a:pPr>
            <a:r>
              <a:rPr lang="cs-CZ" b="1" dirty="0">
                <a:solidFill>
                  <a:srgbClr val="333399"/>
                </a:solidFill>
              </a:rPr>
              <a:t>Primární péče</a:t>
            </a:r>
          </a:p>
          <a:p>
            <a:pPr lvl="1">
              <a:defRPr/>
            </a:pPr>
            <a:r>
              <a:rPr lang="cs-CZ" dirty="0">
                <a:solidFill>
                  <a:srgbClr val="333399"/>
                </a:solidFill>
              </a:rPr>
              <a:t>PL, ZL, praktický gynekolog, lékárny, domácí péče ….</a:t>
            </a:r>
          </a:p>
          <a:p>
            <a:pPr>
              <a:defRPr/>
            </a:pPr>
            <a:r>
              <a:rPr lang="cs-CZ" b="1" dirty="0">
                <a:solidFill>
                  <a:srgbClr val="333399"/>
                </a:solidFill>
              </a:rPr>
              <a:t>Sekundární péče</a:t>
            </a:r>
          </a:p>
          <a:p>
            <a:pPr lvl="1">
              <a:defRPr/>
            </a:pPr>
            <a:r>
              <a:rPr lang="cs-CZ" dirty="0">
                <a:solidFill>
                  <a:srgbClr val="333399"/>
                </a:solidFill>
              </a:rPr>
              <a:t>Ambulantní specialisté, krajské a obecní nemocnice</a:t>
            </a:r>
          </a:p>
          <a:p>
            <a:pPr>
              <a:defRPr/>
            </a:pPr>
            <a:r>
              <a:rPr lang="cs-CZ" b="1" dirty="0">
                <a:solidFill>
                  <a:srgbClr val="333399"/>
                </a:solidFill>
              </a:rPr>
              <a:t>Terciární péče</a:t>
            </a:r>
          </a:p>
          <a:p>
            <a:pPr lvl="1">
              <a:defRPr/>
            </a:pPr>
            <a:r>
              <a:rPr lang="cs-CZ" dirty="0">
                <a:solidFill>
                  <a:srgbClr val="333399"/>
                </a:solidFill>
              </a:rPr>
              <a:t>Nejkomplexnější péče  - FN, IKEM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1A6EEE70-3B1C-4259-88C7-ED32BEB7A8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9526"/>
            <a:ext cx="8229600" cy="6156325"/>
          </a:xfrm>
        </p:spPr>
        <p:txBody>
          <a:bodyPr/>
          <a:lstStyle/>
          <a:p>
            <a:pPr algn="ctr">
              <a:buNone/>
            </a:pPr>
            <a:endParaRPr lang="cs-CZ" sz="6600" b="1" dirty="0">
              <a:ln>
                <a:solidFill>
                  <a:schemeClr val="tx1"/>
                </a:solidFill>
              </a:ln>
              <a:solidFill>
                <a:srgbClr val="00B0F0"/>
              </a:solidFill>
            </a:endParaRPr>
          </a:p>
          <a:p>
            <a:pPr algn="ctr">
              <a:buNone/>
            </a:pPr>
            <a:endParaRPr lang="cs-CZ" sz="6600" b="1" dirty="0">
              <a:ln>
                <a:solidFill>
                  <a:schemeClr val="tx1"/>
                </a:solidFill>
              </a:ln>
              <a:solidFill>
                <a:srgbClr val="00B0F0"/>
              </a:solidFill>
            </a:endParaRPr>
          </a:p>
          <a:p>
            <a:pPr algn="ctr">
              <a:buNone/>
            </a:pPr>
            <a:r>
              <a:rPr lang="cs-CZ" sz="6600" b="1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 ZDRAVOTNICTVÍ</a:t>
            </a:r>
            <a:endParaRPr lang="en-GB" sz="4000" b="1" dirty="0">
              <a:ln>
                <a:solidFill>
                  <a:schemeClr val="tx1"/>
                </a:solidFill>
              </a:ln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endParaRPr lang="cs-CZ" altLang="cs-CZ" sz="6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8E60A5-FF83-4205-96FE-776E5E8E3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all" dirty="0">
                <a:solidFill>
                  <a:srgbClr val="333399"/>
                </a:solidFill>
              </a:rPr>
              <a:t>Zdravotnictví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53998B-C0DC-452A-A919-ED163029B6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>
                <a:solidFill>
                  <a:srgbClr val="333399"/>
                </a:solidFill>
              </a:rPr>
              <a:t>Poskytování zdravotnických služeb s cílem </a:t>
            </a:r>
            <a:r>
              <a:rPr lang="cs-CZ" altLang="cs-CZ" b="1">
                <a:solidFill>
                  <a:srgbClr val="333399"/>
                </a:solidFill>
              </a:rPr>
              <a:t>uspokojit zdravotní potřeby</a:t>
            </a:r>
            <a:r>
              <a:rPr lang="cs-CZ" altLang="cs-CZ">
                <a:solidFill>
                  <a:srgbClr val="333399"/>
                </a:solidFill>
              </a:rPr>
              <a:t> lidí.</a:t>
            </a:r>
          </a:p>
          <a:p>
            <a:endParaRPr lang="cs-CZ" altLang="cs-CZ">
              <a:solidFill>
                <a:srgbClr val="333399"/>
              </a:solidFill>
            </a:endParaRPr>
          </a:p>
          <a:p>
            <a:r>
              <a:rPr lang="cs-CZ" altLang="cs-CZ">
                <a:solidFill>
                  <a:srgbClr val="333399"/>
                </a:solidFill>
              </a:rPr>
              <a:t>Je tvořeno </a:t>
            </a:r>
            <a:r>
              <a:rPr lang="cs-CZ" altLang="cs-CZ" b="1">
                <a:solidFill>
                  <a:srgbClr val="333399"/>
                </a:solidFill>
              </a:rPr>
              <a:t>soustavou institucí a zdravotnických zařízení </a:t>
            </a:r>
            <a:r>
              <a:rPr lang="cs-CZ" altLang="cs-CZ">
                <a:solidFill>
                  <a:srgbClr val="333399"/>
                </a:solidFill>
              </a:rPr>
              <a:t>– tzv. subjektů zdravotnictví a vztahy mezi nimi.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E6E420CF-C68C-4F56-9C37-A609FE425C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17464"/>
            <a:ext cx="5365750" cy="682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B4A1FDC8-8B35-41AC-A52E-42AFD7E2A235}"/>
              </a:ext>
            </a:extLst>
          </p:cNvPr>
          <p:cNvSpPr/>
          <p:nvPr/>
        </p:nvSpPr>
        <p:spPr>
          <a:xfrm>
            <a:off x="5448300" y="836613"/>
            <a:ext cx="1079500" cy="431800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D896C74-8F5F-4740-914E-CC9448B3D3E7}"/>
              </a:ext>
            </a:extLst>
          </p:cNvPr>
          <p:cNvSpPr/>
          <p:nvPr/>
        </p:nvSpPr>
        <p:spPr>
          <a:xfrm>
            <a:off x="5232400" y="1628775"/>
            <a:ext cx="1727200" cy="287338"/>
          </a:xfrm>
          <a:prstGeom prst="rect">
            <a:avLst/>
          </a:prstGeom>
          <a:noFill/>
          <a:ln w="476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1B5E299-78D3-4A6B-8914-FD37595467F5}"/>
              </a:ext>
            </a:extLst>
          </p:cNvPr>
          <p:cNvSpPr/>
          <p:nvPr/>
        </p:nvSpPr>
        <p:spPr>
          <a:xfrm>
            <a:off x="5232400" y="2060575"/>
            <a:ext cx="1727200" cy="323850"/>
          </a:xfrm>
          <a:prstGeom prst="rect">
            <a:avLst/>
          </a:prstGeom>
          <a:noFill/>
          <a:ln w="476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D5A3F38-241F-4D51-B209-6865B24AE7ED}"/>
              </a:ext>
            </a:extLst>
          </p:cNvPr>
          <p:cNvSpPr/>
          <p:nvPr/>
        </p:nvSpPr>
        <p:spPr>
          <a:xfrm>
            <a:off x="3863976" y="3860800"/>
            <a:ext cx="1152525" cy="1422400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AE8F346-A6BC-4DB7-BE12-D9CED0483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6" y="4429125"/>
            <a:ext cx="115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cs-CZ" altLang="cs-CZ" sz="1200">
                <a:solidFill>
                  <a:srgbClr val="000000"/>
                </a:solidFill>
                <a:cs typeface="Arial" charset="0"/>
              </a:rPr>
              <a:t>SZÚ, SUKL,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cs-CZ" altLang="cs-CZ" sz="1200">
                <a:solidFill>
                  <a:srgbClr val="000000"/>
                </a:solidFill>
                <a:cs typeface="Arial" charset="0"/>
              </a:rPr>
              <a:t>UZIS, IPVZ, NLK,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cs-CZ" altLang="cs-CZ" sz="1200">
                <a:solidFill>
                  <a:srgbClr val="000000"/>
                </a:solidFill>
                <a:cs typeface="Arial" charset="0"/>
              </a:rPr>
              <a:t>AZV ČR 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8A54A09-6729-4C3C-AF0D-166ADD327660}"/>
              </a:ext>
            </a:extLst>
          </p:cNvPr>
          <p:cNvSpPr txBox="1"/>
          <p:nvPr/>
        </p:nvSpPr>
        <p:spPr>
          <a:xfrm>
            <a:off x="2528229" y="6429907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400" dirty="0">
                <a:solidFill>
                  <a:srgbClr val="000000"/>
                </a:solidFill>
                <a:latin typeface="Tahoma" pitchFamily="34" charset="0"/>
                <a:cs typeface="Arial" charset="0"/>
                <a:hlinkClick r:id="rId2"/>
              </a:rPr>
              <a:t>https://www.mzcr.cz/category/agendy-ministerstva/</a:t>
            </a:r>
            <a:endParaRPr lang="cs-CZ" sz="1400" dirty="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A491093-B5AF-41DD-94E2-6FA1A4B564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082" y="120316"/>
            <a:ext cx="10024135" cy="585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44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63791" y="668666"/>
            <a:ext cx="8292102" cy="857250"/>
          </a:xfrm>
        </p:spPr>
        <p:txBody>
          <a:bodyPr/>
          <a:lstStyle/>
          <a:p>
            <a:pPr algn="l" eaLnBrk="1" hangingPunct="1"/>
            <a:r>
              <a:rPr lang="cs-CZ" altLang="cs-CZ" b="1" dirty="0">
                <a:solidFill>
                  <a:schemeClr val="accent2"/>
                </a:solidFill>
              </a:rPr>
              <a:t> </a:t>
            </a:r>
            <a:r>
              <a:rPr lang="cs-CZ" altLang="cs-CZ" sz="4000" b="1" dirty="0">
                <a:solidFill>
                  <a:schemeClr val="accent2"/>
                </a:solidFill>
              </a:rPr>
              <a:t>CÍL SYSTÉMU PÉČE O ZDRAVÍ</a:t>
            </a:r>
            <a:br>
              <a:rPr lang="cs-CZ" altLang="cs-CZ" b="1" dirty="0">
                <a:solidFill>
                  <a:schemeClr val="accent2"/>
                </a:solidFill>
              </a:rPr>
            </a:br>
            <a:endParaRPr lang="cs-CZ" altLang="cs-CZ" b="1" dirty="0">
              <a:solidFill>
                <a:srgbClr val="00B050"/>
              </a:solidFill>
            </a:endParaRPr>
          </a:p>
        </p:txBody>
      </p:sp>
      <p:sp>
        <p:nvSpPr>
          <p:cNvPr id="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9512" y="1924237"/>
            <a:ext cx="9720046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800" b="1" dirty="0">
                <a:solidFill>
                  <a:srgbClr val="2D2D8A"/>
                </a:solidFill>
              </a:rPr>
              <a:t>umožnit všem, aby dosáhli pokud možno svého plného zdravotního potenciálu 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2800" dirty="0">
              <a:solidFill>
                <a:srgbClr val="2D2D8A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B050"/>
                </a:solidFill>
              </a:rPr>
              <a:t>Zdravotní potenciál </a:t>
            </a:r>
          </a:p>
          <a:p>
            <a:pPr>
              <a:spcBef>
                <a:spcPct val="0"/>
              </a:spcBef>
            </a:pPr>
            <a:r>
              <a:rPr lang="cs-CZ" altLang="cs-CZ" sz="2800" dirty="0">
                <a:solidFill>
                  <a:srgbClr val="2D2D8A"/>
                </a:solidFill>
              </a:rPr>
              <a:t>nejvyšší stupeň zdraví, kterého může jedinec dosáhnout 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2800" dirty="0">
              <a:solidFill>
                <a:srgbClr val="2D2D8A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2D2D8A"/>
                </a:solidFill>
              </a:rPr>
              <a:t>Plnění zdravotního potenciálu </a:t>
            </a:r>
            <a:r>
              <a:rPr lang="cs-CZ" altLang="cs-CZ" sz="2800" dirty="0">
                <a:solidFill>
                  <a:srgbClr val="2D2D8A"/>
                </a:solidFill>
              </a:rPr>
              <a:t>závisí na: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2800" dirty="0">
                <a:solidFill>
                  <a:srgbClr val="2D2D8A"/>
                </a:solidFill>
              </a:rPr>
              <a:t>• možnostech, schopnostech, motivaci a aktivitách jedinců 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2800" dirty="0">
                <a:solidFill>
                  <a:srgbClr val="2D2D8A"/>
                </a:solidFill>
              </a:rPr>
              <a:t>• podmínkách vytvářených společností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508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E6E420CF-C68C-4F56-9C37-A609FE425C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17464"/>
            <a:ext cx="5365750" cy="682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B4A1FDC8-8B35-41AC-A52E-42AFD7E2A235}"/>
              </a:ext>
            </a:extLst>
          </p:cNvPr>
          <p:cNvSpPr/>
          <p:nvPr/>
        </p:nvSpPr>
        <p:spPr>
          <a:xfrm>
            <a:off x="5448300" y="836613"/>
            <a:ext cx="1079500" cy="431800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D896C74-8F5F-4740-914E-CC9448B3D3E7}"/>
              </a:ext>
            </a:extLst>
          </p:cNvPr>
          <p:cNvSpPr/>
          <p:nvPr/>
        </p:nvSpPr>
        <p:spPr>
          <a:xfrm>
            <a:off x="5232400" y="1628775"/>
            <a:ext cx="1727200" cy="287338"/>
          </a:xfrm>
          <a:prstGeom prst="rect">
            <a:avLst/>
          </a:prstGeom>
          <a:noFill/>
          <a:ln w="476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1B5E299-78D3-4A6B-8914-FD37595467F5}"/>
              </a:ext>
            </a:extLst>
          </p:cNvPr>
          <p:cNvSpPr/>
          <p:nvPr/>
        </p:nvSpPr>
        <p:spPr>
          <a:xfrm>
            <a:off x="5232400" y="2060575"/>
            <a:ext cx="1727200" cy="323850"/>
          </a:xfrm>
          <a:prstGeom prst="rect">
            <a:avLst/>
          </a:prstGeom>
          <a:noFill/>
          <a:ln w="476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D5A3F38-241F-4D51-B209-6865B24AE7ED}"/>
              </a:ext>
            </a:extLst>
          </p:cNvPr>
          <p:cNvSpPr/>
          <p:nvPr/>
        </p:nvSpPr>
        <p:spPr>
          <a:xfrm>
            <a:off x="3863976" y="3860800"/>
            <a:ext cx="1152525" cy="1422400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AE8F346-A6BC-4DB7-BE12-D9CED0483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6" y="4429125"/>
            <a:ext cx="115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cs-CZ" altLang="cs-CZ" sz="1200">
                <a:solidFill>
                  <a:srgbClr val="000000"/>
                </a:solidFill>
                <a:cs typeface="Arial" charset="0"/>
              </a:rPr>
              <a:t>SZÚ, SUKL,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cs-CZ" altLang="cs-CZ" sz="1200">
                <a:solidFill>
                  <a:srgbClr val="000000"/>
                </a:solidFill>
                <a:cs typeface="Arial" charset="0"/>
              </a:rPr>
              <a:t>UZIS, IPVZ, NLK,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cs-CZ" altLang="cs-CZ" sz="1200">
                <a:solidFill>
                  <a:srgbClr val="000000"/>
                </a:solidFill>
                <a:cs typeface="Arial" charset="0"/>
              </a:rPr>
              <a:t>AZV ČR ….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7EEA343-D25D-47EA-BA91-BBCCCF659E1E}"/>
              </a:ext>
            </a:extLst>
          </p:cNvPr>
          <p:cNvSpPr/>
          <p:nvPr/>
        </p:nvSpPr>
        <p:spPr>
          <a:xfrm>
            <a:off x="5664200" y="225425"/>
            <a:ext cx="863600" cy="287338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C9B28ADA-5970-45E9-9999-5DDFD36D7C79}"/>
              </a:ext>
            </a:extLst>
          </p:cNvPr>
          <p:cNvSpPr/>
          <p:nvPr/>
        </p:nvSpPr>
        <p:spPr>
          <a:xfrm flipV="1">
            <a:off x="3870326" y="836613"/>
            <a:ext cx="930275" cy="431800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B1B63CF4-BF31-426E-9083-6F6A618FFF12}"/>
              </a:ext>
            </a:extLst>
          </p:cNvPr>
          <p:cNvSpPr/>
          <p:nvPr/>
        </p:nvSpPr>
        <p:spPr>
          <a:xfrm flipV="1">
            <a:off x="6959601" y="854075"/>
            <a:ext cx="930275" cy="433388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0692F878-1602-47C4-AFCC-D9FA60E14CC6}"/>
              </a:ext>
            </a:extLst>
          </p:cNvPr>
          <p:cNvSpPr/>
          <p:nvPr/>
        </p:nvSpPr>
        <p:spPr>
          <a:xfrm flipV="1">
            <a:off x="5232400" y="2447926"/>
            <a:ext cx="1727200" cy="333375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F3F61BA-401F-433D-BF2E-D9F3AAD0B59A}"/>
              </a:ext>
            </a:extLst>
          </p:cNvPr>
          <p:cNvSpPr/>
          <p:nvPr/>
        </p:nvSpPr>
        <p:spPr>
          <a:xfrm>
            <a:off x="3870326" y="2565401"/>
            <a:ext cx="936625" cy="333375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80A5288B-B2BE-4E0D-963E-02CB4712F457}"/>
              </a:ext>
            </a:extLst>
          </p:cNvPr>
          <p:cNvSpPr/>
          <p:nvPr/>
        </p:nvSpPr>
        <p:spPr>
          <a:xfrm>
            <a:off x="5230814" y="2963863"/>
            <a:ext cx="1728787" cy="334962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1DAF2BD4-707C-42AF-BB8A-2875544901B0}"/>
              </a:ext>
            </a:extLst>
          </p:cNvPr>
          <p:cNvSpPr/>
          <p:nvPr/>
        </p:nvSpPr>
        <p:spPr>
          <a:xfrm>
            <a:off x="5229225" y="3500439"/>
            <a:ext cx="1728788" cy="333375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7C9E7D07-FCAE-43DD-A824-9AD9712CBAAD}"/>
              </a:ext>
            </a:extLst>
          </p:cNvPr>
          <p:cNvSpPr/>
          <p:nvPr/>
        </p:nvSpPr>
        <p:spPr>
          <a:xfrm>
            <a:off x="5229225" y="4079876"/>
            <a:ext cx="1728788" cy="284163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5CE1E8-079A-4821-BD98-44FCA4C9603E}"/>
              </a:ext>
            </a:extLst>
          </p:cNvPr>
          <p:cNvSpPr txBox="1"/>
          <p:nvPr/>
        </p:nvSpPr>
        <p:spPr>
          <a:xfrm>
            <a:off x="1800573" y="404665"/>
            <a:ext cx="1447105" cy="461665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200" dirty="0">
                <a:solidFill>
                  <a:srgbClr val="FDAE67"/>
                </a:solidFill>
                <a:latin typeface="Tahoma" pitchFamily="34" charset="0"/>
                <a:cs typeface="Arial" charset="0"/>
                <a:hlinkClick r:id="rId3"/>
              </a:rPr>
              <a:t>Vojenské zdravotnictví</a:t>
            </a:r>
            <a:endParaRPr lang="cs-CZ" sz="1200" dirty="0">
              <a:solidFill>
                <a:srgbClr val="FDAE67"/>
              </a:solidFill>
              <a:latin typeface="Tahoma" pitchFamily="34" charset="0"/>
              <a:cs typeface="Arial" charset="0"/>
            </a:endParaRPr>
          </a:p>
        </p:txBody>
      </p: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873492DE-1F8D-43F4-8679-51235680B4FE}"/>
              </a:ext>
            </a:extLst>
          </p:cNvPr>
          <p:cNvCxnSpPr>
            <a:endCxn id="6" idx="3"/>
          </p:cNvCxnSpPr>
          <p:nvPr/>
        </p:nvCxnSpPr>
        <p:spPr>
          <a:xfrm flipH="1" flipV="1">
            <a:off x="3247677" y="635498"/>
            <a:ext cx="606426" cy="417243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78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092" y="384078"/>
            <a:ext cx="9574307" cy="767086"/>
          </a:xfrm>
        </p:spPr>
        <p:txBody>
          <a:bodyPr>
            <a:normAutofit fontScale="90000"/>
          </a:bodyPr>
          <a:lstStyle/>
          <a:p>
            <a:pPr algn="l"/>
            <a:br>
              <a:rPr lang="cs-CZ" sz="3000" b="1" dirty="0">
                <a:solidFill>
                  <a:srgbClr val="333399"/>
                </a:solidFill>
              </a:rPr>
            </a:br>
            <a:r>
              <a:rPr lang="cs-CZ" b="1" dirty="0">
                <a:solidFill>
                  <a:srgbClr val="333399"/>
                </a:solidFill>
              </a:rPr>
              <a:t>Kompetence krajů – přímé obligatorní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9407" y="1653779"/>
            <a:ext cx="10619336" cy="4121944"/>
          </a:xfrm>
        </p:spPr>
        <p:txBody>
          <a:bodyPr>
            <a:noAutofit/>
          </a:bodyPr>
          <a:lstStyle/>
          <a:p>
            <a:pPr lvl="1"/>
            <a:r>
              <a:rPr lang="cs-CZ" sz="2400" dirty="0">
                <a:solidFill>
                  <a:srgbClr val="333399"/>
                </a:solidFill>
              </a:rPr>
              <a:t>zajištění dostupnosti </a:t>
            </a:r>
            <a:r>
              <a:rPr lang="cs-CZ" sz="2400" b="1" dirty="0">
                <a:solidFill>
                  <a:srgbClr val="333399"/>
                </a:solidFill>
              </a:rPr>
              <a:t>zdravotnické</a:t>
            </a:r>
            <a:r>
              <a:rPr lang="cs-CZ" sz="2400" dirty="0">
                <a:solidFill>
                  <a:srgbClr val="333399"/>
                </a:solidFill>
              </a:rPr>
              <a:t> </a:t>
            </a:r>
            <a:r>
              <a:rPr lang="cs-CZ" sz="2400" b="1" dirty="0">
                <a:solidFill>
                  <a:srgbClr val="333399"/>
                </a:solidFill>
              </a:rPr>
              <a:t>záchranné služby</a:t>
            </a:r>
          </a:p>
          <a:p>
            <a:pPr lvl="1"/>
            <a:r>
              <a:rPr lang="cs-CZ" sz="2400" dirty="0">
                <a:solidFill>
                  <a:srgbClr val="333399"/>
                </a:solidFill>
              </a:rPr>
              <a:t>zajištění služby protialkoholní a </a:t>
            </a:r>
            <a:r>
              <a:rPr lang="cs-CZ" sz="2400" dirty="0" err="1">
                <a:solidFill>
                  <a:srgbClr val="333399"/>
                </a:solidFill>
              </a:rPr>
              <a:t>protitoxikomanické</a:t>
            </a:r>
            <a:r>
              <a:rPr lang="cs-CZ" sz="2400" b="1" dirty="0">
                <a:solidFill>
                  <a:srgbClr val="333399"/>
                </a:solidFill>
              </a:rPr>
              <a:t> záchytné stanice</a:t>
            </a:r>
          </a:p>
          <a:p>
            <a:endParaRPr lang="cs-CZ" sz="2400" b="1" dirty="0">
              <a:solidFill>
                <a:srgbClr val="333399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6593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7DEB158-BBB9-4817-846E-A48FD3E6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400" b="1" dirty="0">
                <a:solidFill>
                  <a:srgbClr val="333399"/>
                </a:solidFill>
              </a:rPr>
              <a:t>Kompetence krajů: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1E7D364-2408-4AA3-BD1D-BA5DEF87C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>
                <a:solidFill>
                  <a:srgbClr val="00B050"/>
                </a:solidFill>
              </a:rPr>
              <a:t>V</a:t>
            </a:r>
            <a:r>
              <a:rPr lang="cs-CZ" sz="1800" b="1" dirty="0">
                <a:solidFill>
                  <a:srgbClr val="00B050"/>
                </a:solidFill>
              </a:rPr>
              <a:t> </a:t>
            </a:r>
            <a:r>
              <a:rPr lang="cs-CZ" sz="2800" b="1" dirty="0">
                <a:solidFill>
                  <a:srgbClr val="00B050"/>
                </a:solidFill>
              </a:rPr>
              <a:t>přenesené působnosti kraj organizuje a zajišťuje</a:t>
            </a:r>
          </a:p>
          <a:p>
            <a:pPr lvl="1"/>
            <a:r>
              <a:rPr lang="cs-CZ" sz="2400" b="1" dirty="0">
                <a:solidFill>
                  <a:srgbClr val="333399"/>
                </a:solidFill>
              </a:rPr>
              <a:t>lékařské</a:t>
            </a:r>
            <a:r>
              <a:rPr lang="cs-CZ" sz="2400" dirty="0">
                <a:solidFill>
                  <a:srgbClr val="333399"/>
                </a:solidFill>
              </a:rPr>
              <a:t> </a:t>
            </a:r>
            <a:r>
              <a:rPr lang="cs-CZ" sz="2400" b="1" dirty="0">
                <a:solidFill>
                  <a:srgbClr val="333399"/>
                </a:solidFill>
              </a:rPr>
              <a:t>pohotovostní služby</a:t>
            </a:r>
          </a:p>
          <a:p>
            <a:pPr lvl="1"/>
            <a:r>
              <a:rPr lang="cs-CZ" sz="2400" b="1" dirty="0">
                <a:solidFill>
                  <a:srgbClr val="333399"/>
                </a:solidFill>
              </a:rPr>
              <a:t>lékárenské</a:t>
            </a:r>
            <a:r>
              <a:rPr lang="cs-CZ" sz="2400" dirty="0">
                <a:solidFill>
                  <a:srgbClr val="333399"/>
                </a:solidFill>
              </a:rPr>
              <a:t> pohotovostní služby</a:t>
            </a:r>
          </a:p>
          <a:p>
            <a:pPr lvl="1"/>
            <a:r>
              <a:rPr lang="cs-CZ" sz="2400" dirty="0">
                <a:solidFill>
                  <a:srgbClr val="333399"/>
                </a:solidFill>
              </a:rPr>
              <a:t>pohotovostní služby v oboru </a:t>
            </a:r>
            <a:r>
              <a:rPr lang="cs-CZ" sz="2400" b="1" dirty="0">
                <a:solidFill>
                  <a:srgbClr val="333399"/>
                </a:solidFill>
              </a:rPr>
              <a:t>zubní lékařství</a:t>
            </a:r>
          </a:p>
          <a:p>
            <a:pPr lvl="1"/>
            <a:r>
              <a:rPr lang="cs-CZ" sz="2400" b="1" dirty="0">
                <a:solidFill>
                  <a:srgbClr val="333399"/>
                </a:solidFill>
              </a:rPr>
              <a:t>prohlídky těl zemřelých </a:t>
            </a:r>
            <a:r>
              <a:rPr lang="cs-CZ" sz="2400" dirty="0">
                <a:solidFill>
                  <a:srgbClr val="333399"/>
                </a:solidFill>
              </a:rPr>
              <a:t>mimo zdravotnické zařízení</a:t>
            </a:r>
            <a:endParaRPr lang="cs-CZ" sz="2400" b="1" dirty="0">
              <a:solidFill>
                <a:srgbClr val="333399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0759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493" y="0"/>
            <a:ext cx="7626096" cy="1251396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solidFill>
                  <a:srgbClr val="333399"/>
                </a:solidFill>
              </a:rPr>
              <a:t>Kompetence krajů – přímé obligatorní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493" y="1150708"/>
            <a:ext cx="11005999" cy="5328592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cs-CZ" sz="1900" b="1" dirty="0">
                <a:solidFill>
                  <a:srgbClr val="00B050"/>
                </a:solidFill>
              </a:rPr>
              <a:t>V</a:t>
            </a:r>
            <a:r>
              <a:rPr lang="cs-CZ" sz="1500" b="1" dirty="0">
                <a:solidFill>
                  <a:srgbClr val="00B050"/>
                </a:solidFill>
              </a:rPr>
              <a:t> </a:t>
            </a:r>
            <a:r>
              <a:rPr lang="cs-CZ" sz="2400" b="1" dirty="0">
                <a:solidFill>
                  <a:srgbClr val="00B050"/>
                </a:solidFill>
              </a:rPr>
              <a:t>přenesené působnosti dále krajský úřad:</a:t>
            </a:r>
          </a:p>
          <a:p>
            <a:pPr>
              <a:spcAft>
                <a:spcPts val="500"/>
              </a:spcAft>
            </a:pPr>
            <a:r>
              <a:rPr lang="cs-CZ" sz="2400" dirty="0">
                <a:solidFill>
                  <a:srgbClr val="333399"/>
                </a:solidFill>
              </a:rPr>
              <a:t>rozhoduje o </a:t>
            </a:r>
            <a:r>
              <a:rPr lang="cs-CZ" sz="2400" b="1" dirty="0">
                <a:solidFill>
                  <a:srgbClr val="333399"/>
                </a:solidFill>
              </a:rPr>
              <a:t>udělení oprávnění </a:t>
            </a:r>
            <a:r>
              <a:rPr lang="cs-CZ" sz="2400" dirty="0">
                <a:solidFill>
                  <a:srgbClr val="333399"/>
                </a:solidFill>
              </a:rPr>
              <a:t>k poskytování </a:t>
            </a:r>
            <a:r>
              <a:rPr lang="cs-CZ" sz="2400" dirty="0" err="1">
                <a:solidFill>
                  <a:srgbClr val="333399"/>
                </a:solidFill>
              </a:rPr>
              <a:t>zdr</a:t>
            </a:r>
            <a:r>
              <a:rPr lang="cs-CZ" sz="2400" dirty="0">
                <a:solidFill>
                  <a:srgbClr val="333399"/>
                </a:solidFill>
              </a:rPr>
              <a:t>. služeb;</a:t>
            </a:r>
          </a:p>
          <a:p>
            <a:pPr>
              <a:spcAft>
                <a:spcPts val="500"/>
              </a:spcAft>
            </a:pPr>
            <a:r>
              <a:rPr lang="cs-CZ" sz="2400" dirty="0">
                <a:solidFill>
                  <a:srgbClr val="333399"/>
                </a:solidFill>
              </a:rPr>
              <a:t>vyhlašuje a organizuje výběrová řízení před uzavřením smlouvy se zdravotní pojišťovnou u ambulantní péče;</a:t>
            </a:r>
          </a:p>
          <a:p>
            <a:pPr>
              <a:spcAft>
                <a:spcPts val="500"/>
              </a:spcAft>
            </a:pPr>
            <a:r>
              <a:rPr lang="cs-CZ" sz="2400" dirty="0">
                <a:solidFill>
                  <a:srgbClr val="333399"/>
                </a:solidFill>
              </a:rPr>
              <a:t>vyřizuje </a:t>
            </a:r>
            <a:r>
              <a:rPr lang="cs-CZ" sz="2400" b="1" dirty="0">
                <a:solidFill>
                  <a:srgbClr val="333399"/>
                </a:solidFill>
              </a:rPr>
              <a:t>stížnosti na poskytovatele zdravotních služeb</a:t>
            </a:r>
            <a:r>
              <a:rPr lang="cs-CZ" sz="2400" dirty="0">
                <a:solidFill>
                  <a:srgbClr val="333399"/>
                </a:solidFill>
              </a:rPr>
              <a:t> v případě, kdy osoba, která podala poskytovateli stížnost, s jejímž vyřízením poskytovatelem nesouhlasí;</a:t>
            </a:r>
          </a:p>
          <a:p>
            <a:pPr>
              <a:spcAft>
                <a:spcPts val="500"/>
              </a:spcAft>
            </a:pPr>
            <a:r>
              <a:rPr lang="cs-CZ" sz="2400" b="1" dirty="0">
                <a:solidFill>
                  <a:srgbClr val="333399"/>
                </a:solidFill>
              </a:rPr>
              <a:t>přezkoumává zdravotní posudky </a:t>
            </a:r>
            <a:r>
              <a:rPr lang="cs-CZ" sz="2400" dirty="0">
                <a:solidFill>
                  <a:srgbClr val="333399"/>
                </a:solidFill>
              </a:rPr>
              <a:t>vydávané poskytovateli zdravotních služeb na svém území;</a:t>
            </a:r>
          </a:p>
          <a:p>
            <a:pPr>
              <a:spcAft>
                <a:spcPts val="500"/>
              </a:spcAft>
            </a:pPr>
            <a:r>
              <a:rPr lang="cs-CZ" sz="2400" dirty="0">
                <a:solidFill>
                  <a:srgbClr val="333399"/>
                </a:solidFill>
              </a:rPr>
              <a:t>zajišťuje na požadavek ředitele krajského vojenského velitelství lékaře a ostatní zdravotnické pracovníky a materiální zabezpečení lékařských prohlídek do odvodních komisí (v případě vyhlášení stavu ohrožení státu nebo válečného stavu).</a:t>
            </a:r>
          </a:p>
        </p:txBody>
      </p:sp>
    </p:spTree>
    <p:extLst>
      <p:ext uri="{BB962C8B-B14F-4D97-AF65-F5344CB8AC3E}">
        <p14:creationId xmlns:p14="http://schemas.microsoft.com/office/powerpoint/2010/main" val="12517661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4973" y="381641"/>
            <a:ext cx="7626096" cy="884682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Kompetence krajů – přímé fakultativní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2577" y="1731183"/>
            <a:ext cx="11109502" cy="371715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333399"/>
                </a:solidFill>
              </a:rPr>
              <a:t>Zřizuje a zakládá </a:t>
            </a:r>
            <a:r>
              <a:rPr lang="cs-CZ" sz="2400" dirty="0">
                <a:solidFill>
                  <a:srgbClr val="333399"/>
                </a:solidFill>
              </a:rPr>
              <a:t>organizace a společnosti v oblasti zdravotnictví (které poskytují zdravotní služby)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333399"/>
                </a:solidFill>
              </a:rPr>
              <a:t>Poskytuje dotace </a:t>
            </a:r>
            <a:r>
              <a:rPr lang="cs-CZ" sz="2400" dirty="0">
                <a:solidFill>
                  <a:srgbClr val="333399"/>
                </a:solidFill>
              </a:rPr>
              <a:t>spolkům, humanitárním organizacím a jiným právnickým a fyzickým osobám působícím na území kraje v oblasti zdravotnictví</a:t>
            </a:r>
          </a:p>
          <a:p>
            <a:pPr>
              <a:spcAft>
                <a:spcPts val="1200"/>
              </a:spcAft>
            </a:pPr>
            <a:r>
              <a:rPr lang="cs-CZ" sz="2400" b="1" dirty="0" err="1">
                <a:solidFill>
                  <a:srgbClr val="333399"/>
                </a:solidFill>
              </a:rPr>
              <a:t>Zajjišťuje</a:t>
            </a:r>
            <a:r>
              <a:rPr lang="cs-CZ" sz="2400" b="1" dirty="0">
                <a:solidFill>
                  <a:srgbClr val="333399"/>
                </a:solidFill>
              </a:rPr>
              <a:t> podporu zdraví </a:t>
            </a:r>
            <a:r>
              <a:rPr lang="cs-CZ" sz="2400" dirty="0">
                <a:solidFill>
                  <a:srgbClr val="333399"/>
                </a:solidFill>
              </a:rPr>
              <a:t>(zlepšení zdravotního stavu obyvatelstva kraje) </a:t>
            </a:r>
            <a:r>
              <a:rPr lang="cs-CZ" sz="2400" b="1" dirty="0">
                <a:solidFill>
                  <a:srgbClr val="333399"/>
                </a:solidFill>
              </a:rPr>
              <a:t>a rozvoj zdravotních služeb </a:t>
            </a:r>
            <a:r>
              <a:rPr lang="cs-CZ" sz="2400" dirty="0">
                <a:solidFill>
                  <a:srgbClr val="333399"/>
                </a:solidFill>
              </a:rPr>
              <a:t>na území kraje.</a:t>
            </a:r>
          </a:p>
          <a:p>
            <a:endParaRPr lang="cs-CZ" sz="1650" dirty="0"/>
          </a:p>
        </p:txBody>
      </p:sp>
    </p:spTree>
    <p:extLst>
      <p:ext uri="{BB962C8B-B14F-4D97-AF65-F5344CB8AC3E}">
        <p14:creationId xmlns:p14="http://schemas.microsoft.com/office/powerpoint/2010/main" val="7512123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8838" y="416581"/>
            <a:ext cx="7626096" cy="884682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rgbClr val="333399"/>
                </a:solidFill>
              </a:rPr>
              <a:t>Kompetence krajů – veřejný zájem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8694" y="1439551"/>
            <a:ext cx="10379855" cy="3789164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cs-CZ" sz="2400" dirty="0">
                <a:solidFill>
                  <a:srgbClr val="333399"/>
                </a:solidFill>
              </a:rPr>
              <a:t>vyjednávání o </a:t>
            </a:r>
            <a:r>
              <a:rPr lang="cs-CZ" sz="2400" b="1" dirty="0">
                <a:solidFill>
                  <a:srgbClr val="333399"/>
                </a:solidFill>
              </a:rPr>
              <a:t>tvorbě sítě poskytovatelů </a:t>
            </a:r>
            <a:r>
              <a:rPr lang="cs-CZ" sz="2400" dirty="0">
                <a:solidFill>
                  <a:srgbClr val="333399"/>
                </a:solidFill>
              </a:rPr>
              <a:t>zdravotních služeb na území kraje (přímá obligatorní kompetence daná zdravotním pojišťovnám)</a:t>
            </a:r>
          </a:p>
          <a:p>
            <a:pPr>
              <a:spcAft>
                <a:spcPts val="1200"/>
              </a:spcAft>
            </a:pPr>
            <a:r>
              <a:rPr lang="cs-CZ" sz="2400" dirty="0">
                <a:solidFill>
                  <a:srgbClr val="333399"/>
                </a:solidFill>
              </a:rPr>
              <a:t>vyjednávací pozice kraje při spolupráci s </a:t>
            </a:r>
            <a:r>
              <a:rPr lang="cs-CZ" sz="2400" b="1" dirty="0">
                <a:solidFill>
                  <a:srgbClr val="333399"/>
                </a:solidFill>
              </a:rPr>
              <a:t>pacientskými organizacemi</a:t>
            </a:r>
            <a:r>
              <a:rPr lang="cs-CZ" sz="2400" dirty="0">
                <a:solidFill>
                  <a:srgbClr val="333399"/>
                </a:solidFill>
              </a:rPr>
              <a:t> při prosazování práv pacientů (garance časové a místní dostupnosti, zákaz diskriminace atp.)</a:t>
            </a:r>
          </a:p>
          <a:p>
            <a:pPr>
              <a:spcAft>
                <a:spcPts val="1200"/>
              </a:spcAft>
            </a:pPr>
            <a:r>
              <a:rPr lang="cs-CZ" sz="2400" dirty="0">
                <a:solidFill>
                  <a:srgbClr val="333399"/>
                </a:solidFill>
              </a:rPr>
              <a:t>využití vyjednávací pozice kraje v </a:t>
            </a:r>
            <a:r>
              <a:rPr lang="cs-CZ" sz="2400" b="1" dirty="0">
                <a:solidFill>
                  <a:srgbClr val="333399"/>
                </a:solidFill>
              </a:rPr>
              <a:t>evropských strukturách</a:t>
            </a:r>
            <a:r>
              <a:rPr lang="cs-CZ" sz="2400" dirty="0">
                <a:solidFill>
                  <a:srgbClr val="333399"/>
                </a:solidFill>
              </a:rPr>
              <a:t> (např. čerpání evropských dotačních titulů pro rozvoj zdravotnické infrastruktury)</a:t>
            </a:r>
          </a:p>
        </p:txBody>
      </p:sp>
    </p:spTree>
    <p:extLst>
      <p:ext uri="{BB962C8B-B14F-4D97-AF65-F5344CB8AC3E}">
        <p14:creationId xmlns:p14="http://schemas.microsoft.com/office/powerpoint/2010/main" val="22896810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7BAB094-6E68-4047-BD8D-D7E223640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873" y="553419"/>
            <a:ext cx="7626096" cy="884682"/>
          </a:xfrm>
        </p:spPr>
        <p:txBody>
          <a:bodyPr>
            <a:noAutofit/>
          </a:bodyPr>
          <a:lstStyle/>
          <a:p>
            <a:pPr algn="l"/>
            <a:r>
              <a:rPr lang="cs-CZ" sz="3200" b="1" dirty="0">
                <a:solidFill>
                  <a:srgbClr val="333399"/>
                </a:solidFill>
              </a:rPr>
              <a:t>Obce a města</a:t>
            </a:r>
            <a:br>
              <a:rPr lang="cs-CZ" sz="3200" b="1" dirty="0">
                <a:solidFill>
                  <a:srgbClr val="333399"/>
                </a:solidFill>
              </a:rPr>
            </a:br>
            <a:endParaRPr lang="cs-CZ" sz="3200" b="1" dirty="0">
              <a:solidFill>
                <a:srgbClr val="333399"/>
              </a:solidFill>
            </a:endParaRP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31F0D1C-0CA0-45EF-92D4-8A81C5B68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067" y="1776833"/>
            <a:ext cx="9514876" cy="398460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sz="2400" dirty="0">
                <a:solidFill>
                  <a:srgbClr val="333399"/>
                </a:solidFill>
              </a:rPr>
              <a:t>Zabezpečují všechny úkoly spojené s funkcí zřizovatele svých zdravotnických zařízení</a:t>
            </a:r>
          </a:p>
          <a:p>
            <a:pPr>
              <a:spcAft>
                <a:spcPts val="1200"/>
              </a:spcAft>
            </a:pPr>
            <a:r>
              <a:rPr lang="cs-CZ" sz="2400" dirty="0">
                <a:solidFill>
                  <a:srgbClr val="333399"/>
                </a:solidFill>
              </a:rPr>
              <a:t>Ve svých územních obvodech řídí v samostatné působnosti </a:t>
            </a:r>
            <a:r>
              <a:rPr lang="cs-CZ" sz="2400" b="1" dirty="0">
                <a:solidFill>
                  <a:srgbClr val="333399"/>
                </a:solidFill>
              </a:rPr>
              <a:t>ochranu před alkoholismem a jinými toxikomaniemi</a:t>
            </a:r>
          </a:p>
          <a:p>
            <a:pPr>
              <a:spcAft>
                <a:spcPts val="1200"/>
              </a:spcAft>
            </a:pPr>
            <a:r>
              <a:rPr lang="cs-CZ" sz="2400" dirty="0">
                <a:solidFill>
                  <a:srgbClr val="333399"/>
                </a:solidFill>
              </a:rPr>
              <a:t>Uplatňování </a:t>
            </a:r>
            <a:r>
              <a:rPr lang="cs-CZ" sz="2400" b="1" dirty="0">
                <a:solidFill>
                  <a:srgbClr val="333399"/>
                </a:solidFill>
              </a:rPr>
              <a:t>zdravotní politiky </a:t>
            </a:r>
            <a:r>
              <a:rPr lang="cs-CZ" sz="2400" dirty="0">
                <a:solidFill>
                  <a:srgbClr val="333399"/>
                </a:solidFill>
              </a:rPr>
              <a:t>v rámci hospodaření obce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D4C81B-6617-4043-9E65-4665F4DDB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9372" y="5624513"/>
            <a:ext cx="2057400" cy="27384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450"/>
              </a:spcAft>
            </a:pPr>
            <a:fld id="{D6D6C118-631F-4A80-9886-907009361577}" type="slidenum">
              <a:rPr lang="cs-CZ" altLang="cs-CZ">
                <a:solidFill>
                  <a:srgbClr val="000000">
                    <a:lumMod val="50000"/>
                    <a:lumOff val="50000"/>
                  </a:srgbClr>
                </a:solidFill>
                <a:latin typeface="Arial"/>
                <a:cs typeface="Arial" charset="0"/>
              </a:rPr>
              <a:pPr>
                <a:spcAft>
                  <a:spcPts val="450"/>
                </a:spcAft>
              </a:pPr>
              <a:t>26</a:t>
            </a:fld>
            <a:endParaRPr lang="cs-CZ" altLang="cs-CZ">
              <a:solidFill>
                <a:srgbClr val="000000">
                  <a:lumMod val="50000"/>
                  <a:lumOff val="50000"/>
                </a:srgbClr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8440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E6E420CF-C68C-4F56-9C37-A609FE425C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17464"/>
            <a:ext cx="5365750" cy="682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B4A1FDC8-8B35-41AC-A52E-42AFD7E2A235}"/>
              </a:ext>
            </a:extLst>
          </p:cNvPr>
          <p:cNvSpPr/>
          <p:nvPr/>
        </p:nvSpPr>
        <p:spPr>
          <a:xfrm>
            <a:off x="5448300" y="836613"/>
            <a:ext cx="1079500" cy="431800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D896C74-8F5F-4740-914E-CC9448B3D3E7}"/>
              </a:ext>
            </a:extLst>
          </p:cNvPr>
          <p:cNvSpPr/>
          <p:nvPr/>
        </p:nvSpPr>
        <p:spPr>
          <a:xfrm>
            <a:off x="5232400" y="1628775"/>
            <a:ext cx="1727200" cy="287338"/>
          </a:xfrm>
          <a:prstGeom prst="rect">
            <a:avLst/>
          </a:prstGeom>
          <a:noFill/>
          <a:ln w="476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1B5E299-78D3-4A6B-8914-FD37595467F5}"/>
              </a:ext>
            </a:extLst>
          </p:cNvPr>
          <p:cNvSpPr/>
          <p:nvPr/>
        </p:nvSpPr>
        <p:spPr>
          <a:xfrm>
            <a:off x="5232400" y="2060575"/>
            <a:ext cx="1727200" cy="323850"/>
          </a:xfrm>
          <a:prstGeom prst="rect">
            <a:avLst/>
          </a:prstGeom>
          <a:noFill/>
          <a:ln w="476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D5A3F38-241F-4D51-B209-6865B24AE7ED}"/>
              </a:ext>
            </a:extLst>
          </p:cNvPr>
          <p:cNvSpPr/>
          <p:nvPr/>
        </p:nvSpPr>
        <p:spPr>
          <a:xfrm>
            <a:off x="3863976" y="3860800"/>
            <a:ext cx="1152525" cy="1422400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AE8F346-A6BC-4DB7-BE12-D9CED0483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6" y="4429125"/>
            <a:ext cx="115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cs-CZ" altLang="cs-CZ" sz="1200">
                <a:solidFill>
                  <a:srgbClr val="000000"/>
                </a:solidFill>
                <a:cs typeface="Arial" charset="0"/>
              </a:rPr>
              <a:t>SZÚ, SUKL,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cs-CZ" altLang="cs-CZ" sz="1200">
                <a:solidFill>
                  <a:srgbClr val="000000"/>
                </a:solidFill>
                <a:cs typeface="Arial" charset="0"/>
              </a:rPr>
              <a:t>UZIS, IPVZ, NLK,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cs-CZ" altLang="cs-CZ" sz="1200">
                <a:solidFill>
                  <a:srgbClr val="000000"/>
                </a:solidFill>
                <a:cs typeface="Arial" charset="0"/>
              </a:rPr>
              <a:t>AZV ČR ….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7EEA343-D25D-47EA-BA91-BBCCCF659E1E}"/>
              </a:ext>
            </a:extLst>
          </p:cNvPr>
          <p:cNvSpPr/>
          <p:nvPr/>
        </p:nvSpPr>
        <p:spPr>
          <a:xfrm>
            <a:off x="5664200" y="225425"/>
            <a:ext cx="863600" cy="287338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C9B28ADA-5970-45E9-9999-5DDFD36D7C79}"/>
              </a:ext>
            </a:extLst>
          </p:cNvPr>
          <p:cNvSpPr/>
          <p:nvPr/>
        </p:nvSpPr>
        <p:spPr>
          <a:xfrm flipV="1">
            <a:off x="3870326" y="836613"/>
            <a:ext cx="930275" cy="431800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B1B63CF4-BF31-426E-9083-6F6A618FFF12}"/>
              </a:ext>
            </a:extLst>
          </p:cNvPr>
          <p:cNvSpPr/>
          <p:nvPr/>
        </p:nvSpPr>
        <p:spPr>
          <a:xfrm flipV="1">
            <a:off x="6959601" y="854075"/>
            <a:ext cx="930275" cy="433388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0692F878-1602-47C4-AFCC-D9FA60E14CC6}"/>
              </a:ext>
            </a:extLst>
          </p:cNvPr>
          <p:cNvSpPr/>
          <p:nvPr/>
        </p:nvSpPr>
        <p:spPr>
          <a:xfrm flipV="1">
            <a:off x="5232400" y="2447926"/>
            <a:ext cx="1727200" cy="333375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F3F61BA-401F-433D-BF2E-D9F3AAD0B59A}"/>
              </a:ext>
            </a:extLst>
          </p:cNvPr>
          <p:cNvSpPr/>
          <p:nvPr/>
        </p:nvSpPr>
        <p:spPr>
          <a:xfrm>
            <a:off x="3870326" y="2565401"/>
            <a:ext cx="936625" cy="333375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80A5288B-B2BE-4E0D-963E-02CB4712F457}"/>
              </a:ext>
            </a:extLst>
          </p:cNvPr>
          <p:cNvSpPr/>
          <p:nvPr/>
        </p:nvSpPr>
        <p:spPr>
          <a:xfrm>
            <a:off x="5230814" y="2963863"/>
            <a:ext cx="1728787" cy="334962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1DAF2BD4-707C-42AF-BB8A-2875544901B0}"/>
              </a:ext>
            </a:extLst>
          </p:cNvPr>
          <p:cNvSpPr/>
          <p:nvPr/>
        </p:nvSpPr>
        <p:spPr>
          <a:xfrm>
            <a:off x="5229225" y="3500439"/>
            <a:ext cx="1728788" cy="333375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7C9E7D07-FCAE-43DD-A824-9AD9712CBAAD}"/>
              </a:ext>
            </a:extLst>
          </p:cNvPr>
          <p:cNvSpPr/>
          <p:nvPr/>
        </p:nvSpPr>
        <p:spPr>
          <a:xfrm>
            <a:off x="5229225" y="4079876"/>
            <a:ext cx="1728788" cy="284163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84093DFD-4F27-42DA-89FD-1A7E1E3C4BCA}"/>
              </a:ext>
            </a:extLst>
          </p:cNvPr>
          <p:cNvSpPr/>
          <p:nvPr/>
        </p:nvSpPr>
        <p:spPr>
          <a:xfrm>
            <a:off x="7385050" y="1963739"/>
            <a:ext cx="1144588" cy="719137"/>
          </a:xfrm>
          <a:prstGeom prst="rect">
            <a:avLst/>
          </a:prstGeom>
          <a:noFill/>
          <a:ln w="444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32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78619-5667-404F-8086-DF751788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976" y="312070"/>
            <a:ext cx="7626096" cy="88468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solidFill>
                  <a:srgbClr val="333399"/>
                </a:solidFill>
              </a:rPr>
              <a:t>Stavovské organizace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B2D3C1-8862-49B3-AC68-9207EA927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976" y="1361354"/>
            <a:ext cx="7626096" cy="1512168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33399"/>
                </a:solidFill>
              </a:rPr>
              <a:t>Česká lékařská komora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33399"/>
                </a:solidFill>
                <a:latin typeface="Google Sans"/>
              </a:rPr>
              <a:t>Česká stomatologická komora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33399"/>
                </a:solidFill>
                <a:latin typeface="Google Sans"/>
              </a:rPr>
              <a:t>Česká lékárenská komora</a:t>
            </a:r>
          </a:p>
          <a:p>
            <a:endParaRPr lang="cs-CZ" sz="1650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AD64CB3F-EA04-4D6C-A5E6-D05D706C3638}"/>
              </a:ext>
            </a:extLst>
          </p:cNvPr>
          <p:cNvSpPr txBox="1">
            <a:spLocks/>
          </p:cNvSpPr>
          <p:nvPr/>
        </p:nvSpPr>
        <p:spPr bwMode="auto">
          <a:xfrm>
            <a:off x="646286" y="3038124"/>
            <a:ext cx="7626096" cy="884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cs-CZ" sz="3000" b="1" kern="0" dirty="0">
                <a:solidFill>
                  <a:srgbClr val="333399"/>
                </a:solidFill>
                <a:latin typeface="Arial"/>
              </a:rPr>
              <a:t>Profesní organizace</a:t>
            </a:r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6FE841AF-281C-4F96-9947-4752574136EB}"/>
              </a:ext>
            </a:extLst>
          </p:cNvPr>
          <p:cNvSpPr txBox="1">
            <a:spLocks/>
          </p:cNvSpPr>
          <p:nvPr/>
        </p:nvSpPr>
        <p:spPr bwMode="auto">
          <a:xfrm>
            <a:off x="812716" y="4252010"/>
            <a:ext cx="7626096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kern="0" dirty="0">
                <a:solidFill>
                  <a:srgbClr val="333399"/>
                </a:solidFill>
                <a:latin typeface="Arial"/>
              </a:rPr>
              <a:t>Česká asociace sester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kern="0" dirty="0">
                <a:solidFill>
                  <a:srgbClr val="333399"/>
                </a:solidFill>
                <a:latin typeface="Arial"/>
              </a:rPr>
              <a:t>Česká asociace zdravotních laborantů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kern="0" dirty="0">
                <a:solidFill>
                  <a:srgbClr val="333399"/>
                </a:solidFill>
                <a:latin typeface="Google Sans"/>
              </a:rPr>
              <a:t>Asociace dentálních hygienistek ČR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kern="0" dirty="0">
                <a:solidFill>
                  <a:srgbClr val="333399"/>
                </a:solidFill>
                <a:latin typeface="Google Sans"/>
              </a:rPr>
              <a:t>Unie fyzioterapeutů ČR</a:t>
            </a:r>
          </a:p>
          <a:p>
            <a:endParaRPr lang="cs-CZ" sz="165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38777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E6E420CF-C68C-4F56-9C37-A609FE425C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17464"/>
            <a:ext cx="5365750" cy="682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B4A1FDC8-8B35-41AC-A52E-42AFD7E2A235}"/>
              </a:ext>
            </a:extLst>
          </p:cNvPr>
          <p:cNvSpPr/>
          <p:nvPr/>
        </p:nvSpPr>
        <p:spPr>
          <a:xfrm>
            <a:off x="5448300" y="836613"/>
            <a:ext cx="1079500" cy="431800"/>
          </a:xfrm>
          <a:prstGeom prst="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D896C74-8F5F-4740-914E-CC9448B3D3E7}"/>
              </a:ext>
            </a:extLst>
          </p:cNvPr>
          <p:cNvSpPr/>
          <p:nvPr/>
        </p:nvSpPr>
        <p:spPr>
          <a:xfrm>
            <a:off x="5232400" y="1628775"/>
            <a:ext cx="1727200" cy="287338"/>
          </a:xfrm>
          <a:prstGeom prst="rect">
            <a:avLst/>
          </a:prstGeom>
          <a:noFill/>
          <a:ln w="476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1B5E299-78D3-4A6B-8914-FD37595467F5}"/>
              </a:ext>
            </a:extLst>
          </p:cNvPr>
          <p:cNvSpPr/>
          <p:nvPr/>
        </p:nvSpPr>
        <p:spPr>
          <a:xfrm>
            <a:off x="5232400" y="2060575"/>
            <a:ext cx="1727200" cy="323850"/>
          </a:xfrm>
          <a:prstGeom prst="rect">
            <a:avLst/>
          </a:prstGeom>
          <a:noFill/>
          <a:ln w="476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D5A3F38-241F-4D51-B209-6865B24AE7ED}"/>
              </a:ext>
            </a:extLst>
          </p:cNvPr>
          <p:cNvSpPr/>
          <p:nvPr/>
        </p:nvSpPr>
        <p:spPr>
          <a:xfrm>
            <a:off x="3863976" y="3860800"/>
            <a:ext cx="1152525" cy="1422400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AE8F346-A6BC-4DB7-BE12-D9CED0483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6" y="4429125"/>
            <a:ext cx="115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cs-CZ" altLang="cs-CZ" sz="1200">
                <a:solidFill>
                  <a:srgbClr val="000000"/>
                </a:solidFill>
                <a:cs typeface="Arial" charset="0"/>
              </a:rPr>
              <a:t>SZÚ, SUKL,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cs-CZ" altLang="cs-CZ" sz="1200">
                <a:solidFill>
                  <a:srgbClr val="000000"/>
                </a:solidFill>
                <a:cs typeface="Arial" charset="0"/>
              </a:rPr>
              <a:t>UZIS, IPVZ, NLK,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cs-CZ" altLang="cs-CZ" sz="1200">
                <a:solidFill>
                  <a:srgbClr val="000000"/>
                </a:solidFill>
                <a:cs typeface="Arial" charset="0"/>
              </a:rPr>
              <a:t>AZV ČR ….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7EEA343-D25D-47EA-BA91-BBCCCF659E1E}"/>
              </a:ext>
            </a:extLst>
          </p:cNvPr>
          <p:cNvSpPr/>
          <p:nvPr/>
        </p:nvSpPr>
        <p:spPr>
          <a:xfrm>
            <a:off x="5664200" y="225425"/>
            <a:ext cx="863600" cy="287338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C9B28ADA-5970-45E9-9999-5DDFD36D7C79}"/>
              </a:ext>
            </a:extLst>
          </p:cNvPr>
          <p:cNvSpPr/>
          <p:nvPr/>
        </p:nvSpPr>
        <p:spPr>
          <a:xfrm flipV="1">
            <a:off x="3870326" y="836613"/>
            <a:ext cx="930275" cy="431800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B1B63CF4-BF31-426E-9083-6F6A618FFF12}"/>
              </a:ext>
            </a:extLst>
          </p:cNvPr>
          <p:cNvSpPr/>
          <p:nvPr/>
        </p:nvSpPr>
        <p:spPr>
          <a:xfrm flipV="1">
            <a:off x="6959601" y="854075"/>
            <a:ext cx="930275" cy="433388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0692F878-1602-47C4-AFCC-D9FA60E14CC6}"/>
              </a:ext>
            </a:extLst>
          </p:cNvPr>
          <p:cNvSpPr/>
          <p:nvPr/>
        </p:nvSpPr>
        <p:spPr>
          <a:xfrm flipV="1">
            <a:off x="5232400" y="2447926"/>
            <a:ext cx="1727200" cy="333375"/>
          </a:xfrm>
          <a:prstGeom prst="rect">
            <a:avLst/>
          </a:prstGeom>
          <a:noFill/>
          <a:ln w="444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F3F61BA-401F-433D-BF2E-D9F3AAD0B59A}"/>
              </a:ext>
            </a:extLst>
          </p:cNvPr>
          <p:cNvSpPr/>
          <p:nvPr/>
        </p:nvSpPr>
        <p:spPr>
          <a:xfrm>
            <a:off x="3870326" y="2565401"/>
            <a:ext cx="936625" cy="333375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80A5288B-B2BE-4E0D-963E-02CB4712F457}"/>
              </a:ext>
            </a:extLst>
          </p:cNvPr>
          <p:cNvSpPr/>
          <p:nvPr/>
        </p:nvSpPr>
        <p:spPr>
          <a:xfrm>
            <a:off x="5230814" y="2963863"/>
            <a:ext cx="1728787" cy="334962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1DAF2BD4-707C-42AF-BB8A-2875544901B0}"/>
              </a:ext>
            </a:extLst>
          </p:cNvPr>
          <p:cNvSpPr/>
          <p:nvPr/>
        </p:nvSpPr>
        <p:spPr>
          <a:xfrm>
            <a:off x="5229225" y="3500439"/>
            <a:ext cx="1728788" cy="333375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7C9E7D07-FCAE-43DD-A824-9AD9712CBAAD}"/>
              </a:ext>
            </a:extLst>
          </p:cNvPr>
          <p:cNvSpPr/>
          <p:nvPr/>
        </p:nvSpPr>
        <p:spPr>
          <a:xfrm>
            <a:off x="5229225" y="4079876"/>
            <a:ext cx="1728788" cy="284163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84093DFD-4F27-42DA-89FD-1A7E1E3C4BCA}"/>
              </a:ext>
            </a:extLst>
          </p:cNvPr>
          <p:cNvSpPr/>
          <p:nvPr/>
        </p:nvSpPr>
        <p:spPr>
          <a:xfrm>
            <a:off x="7385050" y="1963739"/>
            <a:ext cx="1144588" cy="719137"/>
          </a:xfrm>
          <a:prstGeom prst="rect">
            <a:avLst/>
          </a:prstGeom>
          <a:noFill/>
          <a:ln w="444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3D25E594-978D-4D5D-9D25-99E8914E33AD}"/>
              </a:ext>
            </a:extLst>
          </p:cNvPr>
          <p:cNvSpPr/>
          <p:nvPr/>
        </p:nvSpPr>
        <p:spPr>
          <a:xfrm>
            <a:off x="7385050" y="3298825"/>
            <a:ext cx="1144588" cy="433388"/>
          </a:xfrm>
          <a:prstGeom prst="rect">
            <a:avLst/>
          </a:pr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E8CF67E1-1BFD-4F21-B97A-9406A2812EBD}"/>
              </a:ext>
            </a:extLst>
          </p:cNvPr>
          <p:cNvSpPr/>
          <p:nvPr/>
        </p:nvSpPr>
        <p:spPr>
          <a:xfrm>
            <a:off x="5245100" y="4603750"/>
            <a:ext cx="1697038" cy="292100"/>
          </a:xfrm>
          <a:prstGeom prst="rect">
            <a:avLst/>
          </a:prstGeom>
          <a:noFill/>
          <a:ln w="444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11653DE4-0883-48FE-8221-C87962DCF5CD}"/>
              </a:ext>
            </a:extLst>
          </p:cNvPr>
          <p:cNvSpPr/>
          <p:nvPr/>
        </p:nvSpPr>
        <p:spPr>
          <a:xfrm>
            <a:off x="5237164" y="5126038"/>
            <a:ext cx="1698625" cy="290512"/>
          </a:xfrm>
          <a:prstGeom prst="rect">
            <a:avLst/>
          </a:prstGeom>
          <a:noFill/>
          <a:ln w="444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28DF8AF6-529A-49AB-B95C-86A97022C092}"/>
              </a:ext>
            </a:extLst>
          </p:cNvPr>
          <p:cNvSpPr/>
          <p:nvPr/>
        </p:nvSpPr>
        <p:spPr>
          <a:xfrm>
            <a:off x="5248276" y="5640389"/>
            <a:ext cx="1698625" cy="452437"/>
          </a:xfrm>
          <a:prstGeom prst="rect">
            <a:avLst/>
          </a:prstGeom>
          <a:noFill/>
          <a:ln w="444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9B9CAB95-CB5A-4608-B0D4-F4B075215B01}"/>
              </a:ext>
            </a:extLst>
          </p:cNvPr>
          <p:cNvSpPr/>
          <p:nvPr/>
        </p:nvSpPr>
        <p:spPr>
          <a:xfrm>
            <a:off x="3829051" y="6092825"/>
            <a:ext cx="1285875" cy="433388"/>
          </a:xfrm>
          <a:prstGeom prst="rect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232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2601" y="1492788"/>
            <a:ext cx="10978136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2D2D8A"/>
                </a:solidFill>
              </a:rPr>
              <a:t>Naplňování zdravotního  potenciálu se dá rozdělit  na dva dílčí cíle: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2800" b="1" dirty="0">
              <a:solidFill>
                <a:srgbClr val="2D2D8A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2800" b="1" u="sng" dirty="0">
                <a:solidFill>
                  <a:srgbClr val="00B050"/>
                </a:solidFill>
              </a:rPr>
              <a:t>Úrovňový cíl </a:t>
            </a:r>
            <a:r>
              <a:rPr lang="cs-CZ" altLang="cs-CZ" sz="2800" b="1" dirty="0">
                <a:solidFill>
                  <a:srgbClr val="2D2D8A"/>
                </a:solidFill>
              </a:rPr>
              <a:t>(co nejvyšší úroveň zdraví populace)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2800" dirty="0">
                <a:solidFill>
                  <a:srgbClr val="2D2D8A"/>
                </a:solidFill>
              </a:rPr>
              <a:t>– Přidat léta životu (x předčasná úmrtí)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2800" dirty="0">
                <a:solidFill>
                  <a:srgbClr val="2D2D8A"/>
                </a:solidFill>
              </a:rPr>
              <a:t>– Přidat zdraví životu (zdravé stárnutí, komprese morbidity)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2800" dirty="0">
                <a:solidFill>
                  <a:srgbClr val="2D2D8A"/>
                </a:solidFill>
              </a:rPr>
              <a:t>– Přidat život létům (kvalita života ve stáří)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2800" dirty="0">
              <a:solidFill>
                <a:srgbClr val="2D2D8A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2800" b="1" u="sng" dirty="0">
                <a:solidFill>
                  <a:srgbClr val="00B050"/>
                </a:solidFill>
              </a:rPr>
              <a:t>Variační cíl 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2800" dirty="0">
                <a:solidFill>
                  <a:srgbClr val="2D2D8A"/>
                </a:solidFill>
              </a:rPr>
              <a:t>– Omezit značné a </a:t>
            </a:r>
            <a:r>
              <a:rPr lang="cs-CZ" altLang="cs-CZ" sz="2800" b="1" dirty="0">
                <a:solidFill>
                  <a:srgbClr val="2D2D8A"/>
                </a:solidFill>
              </a:rPr>
              <a:t>nežádoucí zdravotní rozdíly       </a:t>
            </a:r>
            <a:r>
              <a:rPr lang="cs-CZ" altLang="cs-CZ" sz="2800" dirty="0">
                <a:solidFill>
                  <a:srgbClr val="2D2D8A"/>
                </a:solidFill>
              </a:rPr>
              <a:t>mezi populačními skupinami (sociální determinanty zdraví)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0EC2B8D2-F171-45D6-8E42-848F20CF9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190" y="635726"/>
            <a:ext cx="8292102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b="1" kern="0" dirty="0">
                <a:solidFill>
                  <a:srgbClr val="333399"/>
                </a:solidFill>
                <a:latin typeface="Arial"/>
              </a:rPr>
              <a:t> </a:t>
            </a:r>
            <a:r>
              <a:rPr lang="cs-CZ" altLang="cs-CZ" sz="4000" b="1" kern="0" dirty="0">
                <a:solidFill>
                  <a:srgbClr val="333399"/>
                </a:solidFill>
                <a:latin typeface="Arial"/>
              </a:rPr>
              <a:t>CÍL SYSTÉMU PÉČE O ZDRAVÍ</a:t>
            </a:r>
            <a:br>
              <a:rPr lang="cs-CZ" altLang="cs-CZ" b="1" kern="0" dirty="0">
                <a:solidFill>
                  <a:srgbClr val="333399"/>
                </a:solidFill>
                <a:latin typeface="Arial"/>
              </a:rPr>
            </a:br>
            <a:endParaRPr lang="cs-CZ" altLang="cs-CZ" b="1" kern="0" dirty="0">
              <a:solidFill>
                <a:srgbClr val="00B050"/>
              </a:solidFill>
              <a:latin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36276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Nadpis 1">
            <a:extLst>
              <a:ext uri="{FF2B5EF4-FFF2-40B4-BE49-F238E27FC236}">
                <a16:creationId xmlns:a16="http://schemas.microsoft.com/office/drawing/2014/main" id="{AF5BECFC-F29F-4469-A5BF-185FC6B696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3600" b="1" dirty="0">
                <a:solidFill>
                  <a:srgbClr val="333399"/>
                </a:solidFill>
              </a:rPr>
              <a:t>Síť zdravotnických zařízení (2019)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43F0A1-F961-4293-8B2E-97FDC2175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734" y="1510394"/>
            <a:ext cx="10866665" cy="4924425"/>
          </a:xfrm>
        </p:spPr>
        <p:txBody>
          <a:bodyPr/>
          <a:lstStyle/>
          <a:p>
            <a:pPr>
              <a:defRPr/>
            </a:pPr>
            <a:r>
              <a:rPr lang="cs-CZ" sz="2400" b="1" dirty="0">
                <a:solidFill>
                  <a:srgbClr val="333399"/>
                </a:solidFill>
              </a:rPr>
              <a:t>33 000  zdravotnických zařízení</a:t>
            </a:r>
          </a:p>
          <a:p>
            <a:pPr lvl="1">
              <a:defRPr/>
            </a:pPr>
            <a:r>
              <a:rPr lang="cs-CZ" sz="2000" dirty="0">
                <a:solidFill>
                  <a:srgbClr val="333399"/>
                </a:solidFill>
              </a:rPr>
              <a:t>21 000 samostatných ordinací (PL a ambulantní specialisté)</a:t>
            </a:r>
          </a:p>
          <a:p>
            <a:pPr lvl="1">
              <a:defRPr/>
            </a:pPr>
            <a:r>
              <a:rPr lang="cs-CZ" sz="2000" dirty="0">
                <a:solidFill>
                  <a:srgbClr val="333399"/>
                </a:solidFill>
              </a:rPr>
              <a:t>320 lůžkových zařízení (bez lázní a ozdravoven), z toho 200 nemocnic (akutní a následná péče).</a:t>
            </a:r>
          </a:p>
          <a:p>
            <a:pPr marL="914400" lvl="2" indent="0">
              <a:buNone/>
              <a:defRPr/>
            </a:pPr>
            <a:endParaRPr lang="cs-CZ" sz="1600" b="1" dirty="0">
              <a:solidFill>
                <a:srgbClr val="333399"/>
              </a:solidFill>
            </a:endParaRPr>
          </a:p>
          <a:p>
            <a:pPr lvl="1">
              <a:defRPr/>
            </a:pPr>
            <a:r>
              <a:rPr lang="cs-CZ" sz="2400" b="1" dirty="0">
                <a:solidFill>
                  <a:srgbClr val="333399"/>
                </a:solidFill>
              </a:rPr>
              <a:t>0,6 %</a:t>
            </a:r>
            <a:r>
              <a:rPr lang="cs-CZ" sz="2400" dirty="0">
                <a:solidFill>
                  <a:srgbClr val="333399"/>
                </a:solidFill>
              </a:rPr>
              <a:t> státní</a:t>
            </a:r>
          </a:p>
          <a:p>
            <a:pPr lvl="1">
              <a:defRPr/>
            </a:pPr>
            <a:r>
              <a:rPr lang="cs-CZ" sz="2400" b="1" dirty="0">
                <a:solidFill>
                  <a:srgbClr val="333399"/>
                </a:solidFill>
              </a:rPr>
              <a:t>0,7 %</a:t>
            </a:r>
            <a:r>
              <a:rPr lang="cs-CZ" sz="2400" dirty="0">
                <a:solidFill>
                  <a:srgbClr val="333399"/>
                </a:solidFill>
              </a:rPr>
              <a:t> krajských</a:t>
            </a:r>
          </a:p>
          <a:p>
            <a:pPr lvl="1">
              <a:defRPr/>
            </a:pPr>
            <a:r>
              <a:rPr lang="cs-CZ" sz="2400" b="1" dirty="0">
                <a:solidFill>
                  <a:srgbClr val="333399"/>
                </a:solidFill>
              </a:rPr>
              <a:t>0,5 %</a:t>
            </a:r>
            <a:r>
              <a:rPr lang="cs-CZ" sz="2400" dirty="0">
                <a:solidFill>
                  <a:srgbClr val="333399"/>
                </a:solidFill>
              </a:rPr>
              <a:t> městských/obecních</a:t>
            </a:r>
          </a:p>
          <a:p>
            <a:pPr lvl="1">
              <a:defRPr/>
            </a:pPr>
            <a:r>
              <a:rPr lang="cs-CZ" sz="2400" b="1" dirty="0">
                <a:solidFill>
                  <a:srgbClr val="333399"/>
                </a:solidFill>
              </a:rPr>
              <a:t>98, 2 % </a:t>
            </a:r>
            <a:r>
              <a:rPr lang="cs-CZ" sz="2400" dirty="0">
                <a:solidFill>
                  <a:srgbClr val="333399"/>
                </a:solidFill>
              </a:rPr>
              <a:t>zřizuje</a:t>
            </a:r>
            <a:r>
              <a:rPr lang="cs-CZ" sz="2400" b="1" dirty="0">
                <a:solidFill>
                  <a:srgbClr val="333399"/>
                </a:solidFill>
              </a:rPr>
              <a:t> </a:t>
            </a:r>
            <a:r>
              <a:rPr lang="cs-CZ" sz="2400" dirty="0">
                <a:solidFill>
                  <a:srgbClr val="333399"/>
                </a:solidFill>
              </a:rPr>
              <a:t>fyzická osoba, církev, jiná právnická osoba </a:t>
            </a:r>
          </a:p>
          <a:p>
            <a:pPr marL="205740" lvl="1" indent="0">
              <a:buNone/>
              <a:defRPr/>
            </a:pPr>
            <a:endParaRPr lang="cs-CZ" dirty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400" b="1" dirty="0">
                <a:solidFill>
                  <a:srgbClr val="333399"/>
                </a:solidFill>
              </a:rPr>
              <a:t>270 000 pracovníků ve zdravotnictví</a:t>
            </a:r>
            <a:endParaRPr lang="cs-CZ" sz="2400" dirty="0">
              <a:solidFill>
                <a:srgbClr val="333399"/>
              </a:solidFill>
            </a:endParaRPr>
          </a:p>
          <a:p>
            <a:pPr lvl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Nadpis 1">
            <a:extLst>
              <a:ext uri="{FF2B5EF4-FFF2-40B4-BE49-F238E27FC236}">
                <a16:creationId xmlns:a16="http://schemas.microsoft.com/office/drawing/2014/main" id="{CFC6E7E6-729A-4BFD-80CA-9E150331A3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333399"/>
                </a:solidFill>
              </a:rPr>
              <a:t>Zdravotničtí pracovníci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D833B4-2C13-4795-A90F-0BF125F0D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1189368" cy="4525963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rgbClr val="333399"/>
                </a:solidFill>
              </a:rPr>
              <a:t>52 000 lékařů (resp. úvazků 1,0)</a:t>
            </a:r>
          </a:p>
          <a:p>
            <a:pPr>
              <a:defRPr/>
            </a:pPr>
            <a:r>
              <a:rPr lang="cs-CZ" dirty="0">
                <a:solidFill>
                  <a:srgbClr val="333399"/>
                </a:solidFill>
              </a:rPr>
              <a:t>120 000 samostatných zdravotnických pracovníků </a:t>
            </a:r>
            <a:r>
              <a:rPr lang="cs-CZ" dirty="0" err="1">
                <a:solidFill>
                  <a:srgbClr val="333399"/>
                </a:solidFill>
              </a:rPr>
              <a:t>nelékařů</a:t>
            </a:r>
            <a:r>
              <a:rPr lang="cs-CZ" dirty="0">
                <a:solidFill>
                  <a:srgbClr val="333399"/>
                </a:solidFill>
              </a:rPr>
              <a:t> – ZPBD</a:t>
            </a:r>
          </a:p>
          <a:p>
            <a:pPr marL="0" indent="0">
              <a:buNone/>
              <a:defRPr/>
            </a:pPr>
            <a:endParaRPr lang="cs-CZ" dirty="0">
              <a:solidFill>
                <a:srgbClr val="333399"/>
              </a:solidFill>
            </a:endParaRPr>
          </a:p>
          <a:p>
            <a:pPr marL="0" indent="0">
              <a:buNone/>
              <a:defRPr/>
            </a:pPr>
            <a:endParaRPr lang="cs-CZ" dirty="0">
              <a:solidFill>
                <a:srgbClr val="333399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8A78771-9BAA-40AE-83DD-D68A63F108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73792" y="532606"/>
            <a:ext cx="8229600" cy="5792788"/>
          </a:xfrm>
        </p:spPr>
        <p:txBody>
          <a:bodyPr/>
          <a:lstStyle/>
          <a:p>
            <a:pPr marL="0" indent="0">
              <a:buNone/>
            </a:pPr>
            <a:r>
              <a:rPr lang="cs-CZ" altLang="cs-CZ" b="1" dirty="0">
                <a:solidFill>
                  <a:srgbClr val="333399"/>
                </a:solidFill>
              </a:rPr>
              <a:t>Státní ZZ</a:t>
            </a:r>
          </a:p>
          <a:p>
            <a:pPr lvl="1"/>
            <a:r>
              <a:rPr lang="cs-CZ" altLang="cs-CZ" dirty="0">
                <a:solidFill>
                  <a:srgbClr val="333399"/>
                </a:solidFill>
              </a:rPr>
              <a:t>20 % všech lékařů </a:t>
            </a:r>
          </a:p>
          <a:p>
            <a:pPr lvl="1"/>
            <a:r>
              <a:rPr lang="cs-CZ" altLang="cs-CZ" dirty="0">
                <a:solidFill>
                  <a:srgbClr val="333399"/>
                </a:solidFill>
              </a:rPr>
              <a:t>25 % všech ZPBD</a:t>
            </a:r>
          </a:p>
          <a:p>
            <a:pPr marL="0" indent="0">
              <a:buNone/>
            </a:pPr>
            <a:endParaRPr lang="cs-CZ" altLang="cs-CZ" b="1" dirty="0">
              <a:solidFill>
                <a:srgbClr val="333399"/>
              </a:solidFill>
            </a:endParaRPr>
          </a:p>
          <a:p>
            <a:pPr marL="0" indent="0">
              <a:buNone/>
            </a:pPr>
            <a:r>
              <a:rPr lang="cs-CZ" altLang="cs-CZ" b="1" dirty="0">
                <a:solidFill>
                  <a:srgbClr val="333399"/>
                </a:solidFill>
              </a:rPr>
              <a:t>ZZ krajů, měst a obcí</a:t>
            </a:r>
          </a:p>
          <a:p>
            <a:pPr lvl="1"/>
            <a:r>
              <a:rPr lang="cs-CZ" altLang="cs-CZ" dirty="0">
                <a:solidFill>
                  <a:srgbClr val="333399"/>
                </a:solidFill>
              </a:rPr>
              <a:t>23 % všech lékařů </a:t>
            </a:r>
          </a:p>
          <a:p>
            <a:pPr lvl="1"/>
            <a:r>
              <a:rPr lang="cs-CZ" altLang="cs-CZ" dirty="0">
                <a:solidFill>
                  <a:srgbClr val="333399"/>
                </a:solidFill>
              </a:rPr>
              <a:t>35 % všech ZPBD</a:t>
            </a:r>
          </a:p>
          <a:p>
            <a:pPr marL="0" indent="0">
              <a:buNone/>
            </a:pPr>
            <a:endParaRPr lang="cs-CZ" altLang="cs-CZ" b="1" dirty="0">
              <a:solidFill>
                <a:srgbClr val="333399"/>
              </a:solidFill>
            </a:endParaRPr>
          </a:p>
          <a:p>
            <a:pPr marL="0" indent="0">
              <a:buNone/>
            </a:pPr>
            <a:r>
              <a:rPr lang="cs-CZ" altLang="cs-CZ" b="1" dirty="0">
                <a:solidFill>
                  <a:srgbClr val="333399"/>
                </a:solidFill>
              </a:rPr>
              <a:t>Soukromá ZZ</a:t>
            </a:r>
          </a:p>
          <a:p>
            <a:pPr lvl="1"/>
            <a:r>
              <a:rPr lang="cs-CZ" altLang="cs-CZ" dirty="0">
                <a:solidFill>
                  <a:srgbClr val="333399"/>
                </a:solidFill>
              </a:rPr>
              <a:t>57 % všech lékařů </a:t>
            </a:r>
          </a:p>
          <a:p>
            <a:pPr lvl="1"/>
            <a:r>
              <a:rPr lang="cs-CZ" altLang="cs-CZ" dirty="0">
                <a:solidFill>
                  <a:srgbClr val="333399"/>
                </a:solidFill>
              </a:rPr>
              <a:t>40 % ZPBD. </a:t>
            </a:r>
          </a:p>
          <a:p>
            <a:pPr marL="0" indent="0">
              <a:buNone/>
            </a:pPr>
            <a:endParaRPr lang="cs-CZ" altLang="cs-CZ" dirty="0">
              <a:solidFill>
                <a:srgbClr val="333399"/>
              </a:solidFill>
            </a:endParaRPr>
          </a:p>
          <a:p>
            <a:pPr marL="0" indent="0">
              <a:buNone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7A2743-9843-4C7C-9B82-ABB7B3B74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057229"/>
            <a:ext cx="7772400" cy="1362075"/>
          </a:xfrm>
        </p:spPr>
        <p:txBody>
          <a:bodyPr/>
          <a:lstStyle/>
          <a:p>
            <a:r>
              <a:rPr lang="cs-CZ" sz="4800" dirty="0" err="1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ZDRAVOTNí</a:t>
            </a:r>
            <a:r>
              <a:rPr lang="cs-CZ" sz="4800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 potřeba</a:t>
            </a:r>
            <a:endParaRPr lang="cs-CZ" sz="48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8287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Nadpis 1">
            <a:extLst>
              <a:ext uri="{FF2B5EF4-FFF2-40B4-BE49-F238E27FC236}">
                <a16:creationId xmlns:a16="http://schemas.microsoft.com/office/drawing/2014/main" id="{F37C2250-103C-407C-B814-8DD831771D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8604" y="309229"/>
            <a:ext cx="9288463" cy="1143000"/>
          </a:xfrm>
        </p:spPr>
        <p:txBody>
          <a:bodyPr/>
          <a:lstStyle/>
          <a:p>
            <a:pPr algn="l"/>
            <a:r>
              <a:rPr lang="cs-CZ" altLang="cs-CZ" sz="4000" b="1" dirty="0">
                <a:solidFill>
                  <a:schemeClr val="accent2"/>
                </a:solidFill>
              </a:rPr>
              <a:t>ZDRAVOTNÍ POTŘEBA</a:t>
            </a:r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A1537F1E-D6EA-49C1-9F2D-FD7CB20E1B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5709" y="1918118"/>
            <a:ext cx="8229600" cy="5073650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>
                <a:solidFill>
                  <a:srgbClr val="333399"/>
                </a:solidFill>
              </a:rPr>
              <a:t>Tři typy</a:t>
            </a:r>
          </a:p>
          <a:p>
            <a:pPr lvl="1">
              <a:defRPr/>
            </a:pPr>
            <a:r>
              <a:rPr lang="cs-CZ" sz="3200" b="1" dirty="0">
                <a:solidFill>
                  <a:srgbClr val="333399"/>
                </a:solidFill>
              </a:rPr>
              <a:t>subjektivně pociťovaná </a:t>
            </a:r>
            <a:r>
              <a:rPr lang="cs-CZ" sz="3200" dirty="0">
                <a:solidFill>
                  <a:srgbClr val="333399"/>
                </a:solidFill>
              </a:rPr>
              <a:t>potřeba</a:t>
            </a:r>
          </a:p>
          <a:p>
            <a:pPr lvl="1">
              <a:defRPr/>
            </a:pPr>
            <a:r>
              <a:rPr lang="cs-CZ" sz="3200" b="1" dirty="0">
                <a:solidFill>
                  <a:srgbClr val="333399"/>
                </a:solidFill>
              </a:rPr>
              <a:t>profesionálně definovaná </a:t>
            </a:r>
            <a:r>
              <a:rPr lang="cs-CZ" sz="3200" dirty="0">
                <a:solidFill>
                  <a:srgbClr val="333399"/>
                </a:solidFill>
              </a:rPr>
              <a:t>potřeba</a:t>
            </a:r>
          </a:p>
          <a:p>
            <a:pPr lvl="1">
              <a:defRPr/>
            </a:pPr>
            <a:r>
              <a:rPr lang="cs-CZ" sz="3200" b="1" dirty="0">
                <a:solidFill>
                  <a:srgbClr val="333399"/>
                </a:solidFill>
              </a:rPr>
              <a:t>normativní</a:t>
            </a:r>
            <a:r>
              <a:rPr lang="cs-CZ" sz="3200" dirty="0">
                <a:solidFill>
                  <a:srgbClr val="333399"/>
                </a:solidFill>
              </a:rPr>
              <a:t> (objektivizovaná) potřeba</a:t>
            </a:r>
          </a:p>
          <a:p>
            <a:pPr lvl="1">
              <a:defRPr/>
            </a:pPr>
            <a:endParaRPr lang="cs-CZ" sz="3200" dirty="0"/>
          </a:p>
          <a:p>
            <a:pPr lvl="1">
              <a:defRPr/>
            </a:pPr>
            <a:endParaRPr lang="cs-CZ" sz="3200" dirty="0"/>
          </a:p>
          <a:p>
            <a:pPr marL="0" indent="0">
              <a:buNone/>
              <a:defRPr/>
            </a:pPr>
            <a:r>
              <a:rPr lang="cs-CZ" sz="2800" dirty="0"/>
              <a:t>	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85F779E4-FBFB-448F-8571-EECA6A2372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9130" y="381418"/>
            <a:ext cx="10880975" cy="1143000"/>
          </a:xfrm>
        </p:spPr>
        <p:txBody>
          <a:bodyPr/>
          <a:lstStyle/>
          <a:p>
            <a:pPr algn="l"/>
            <a:r>
              <a:rPr lang="cs-CZ" altLang="cs-CZ" sz="4000" b="1" dirty="0">
                <a:solidFill>
                  <a:schemeClr val="accent2"/>
                </a:solidFill>
              </a:rPr>
              <a:t>SUBJEKTIVNĚ POCIŤOVANÁ POTŘEBA</a:t>
            </a: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F72CA9F-170F-439B-8260-72E613814C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8197" y="1691857"/>
            <a:ext cx="8229600" cy="4784725"/>
          </a:xfrm>
        </p:spPr>
        <p:txBody>
          <a:bodyPr/>
          <a:lstStyle/>
          <a:p>
            <a:r>
              <a:rPr lang="cs-CZ" altLang="cs-CZ" sz="2800" b="1" dirty="0">
                <a:solidFill>
                  <a:srgbClr val="333399"/>
                </a:solidFill>
              </a:rPr>
              <a:t>Psychický stav člověka</a:t>
            </a:r>
          </a:p>
          <a:p>
            <a:pPr lvl="1"/>
            <a:r>
              <a:rPr lang="cs-CZ" altLang="cs-CZ" sz="2400" dirty="0">
                <a:solidFill>
                  <a:srgbClr val="333399"/>
                </a:solidFill>
              </a:rPr>
              <a:t>Necítí se zdráv</a:t>
            </a:r>
          </a:p>
          <a:p>
            <a:pPr lvl="1"/>
            <a:r>
              <a:rPr lang="cs-CZ" altLang="cs-CZ" sz="2400" dirty="0">
                <a:solidFill>
                  <a:srgbClr val="333399"/>
                </a:solidFill>
              </a:rPr>
              <a:t>Pozoruje na sobě symptomy</a:t>
            </a:r>
          </a:p>
          <a:p>
            <a:pPr lvl="1"/>
            <a:r>
              <a:rPr lang="cs-CZ" altLang="cs-CZ" sz="2400" dirty="0">
                <a:solidFill>
                  <a:srgbClr val="333399"/>
                </a:solidFill>
              </a:rPr>
              <a:t>Má potřebu vyhledat radu či pomoc</a:t>
            </a:r>
          </a:p>
          <a:p>
            <a:pPr lvl="1"/>
            <a:r>
              <a:rPr lang="cs-CZ" altLang="cs-CZ" sz="2400" dirty="0">
                <a:solidFill>
                  <a:srgbClr val="333399"/>
                </a:solidFill>
              </a:rPr>
              <a:t>Požaduje odbornou péči</a:t>
            </a:r>
          </a:p>
          <a:p>
            <a:pPr lvl="2"/>
            <a:r>
              <a:rPr lang="cs-CZ" altLang="cs-CZ" b="1" dirty="0">
                <a:solidFill>
                  <a:srgbClr val="333399"/>
                </a:solidFill>
              </a:rPr>
              <a:t>Intenzita</a:t>
            </a:r>
            <a:r>
              <a:rPr lang="cs-CZ" altLang="cs-CZ" dirty="0">
                <a:solidFill>
                  <a:srgbClr val="333399"/>
                </a:solidFill>
              </a:rPr>
              <a:t> pociťované potřeby</a:t>
            </a:r>
          </a:p>
          <a:p>
            <a:pPr lvl="2"/>
            <a:r>
              <a:rPr lang="cs-CZ" altLang="cs-CZ" b="1" dirty="0">
                <a:solidFill>
                  <a:srgbClr val="333399"/>
                </a:solidFill>
              </a:rPr>
              <a:t>Postoj</a:t>
            </a:r>
            <a:r>
              <a:rPr lang="cs-CZ" altLang="cs-CZ" dirty="0">
                <a:solidFill>
                  <a:srgbClr val="333399"/>
                </a:solidFill>
              </a:rPr>
              <a:t> samotného člověka k poruše zdraví</a:t>
            </a:r>
          </a:p>
          <a:p>
            <a:pPr lvl="2"/>
            <a:r>
              <a:rPr lang="cs-CZ" altLang="cs-CZ" b="1" dirty="0">
                <a:solidFill>
                  <a:srgbClr val="333399"/>
                </a:solidFill>
              </a:rPr>
              <a:t>Dostupnost</a:t>
            </a:r>
            <a:r>
              <a:rPr lang="cs-CZ" altLang="cs-CZ" dirty="0">
                <a:solidFill>
                  <a:srgbClr val="333399"/>
                </a:solidFill>
              </a:rPr>
              <a:t> zdravotnických služeb </a:t>
            </a:r>
          </a:p>
          <a:p>
            <a:pPr lvl="4"/>
            <a:endParaRPr lang="cs-CZ" altLang="cs-CZ" sz="1600" dirty="0">
              <a:solidFill>
                <a:srgbClr val="333399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855A3558-0B57-4BFF-9E63-6348E2C93F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2456" y="309229"/>
            <a:ext cx="11225881" cy="1143000"/>
          </a:xfrm>
        </p:spPr>
        <p:txBody>
          <a:bodyPr/>
          <a:lstStyle/>
          <a:p>
            <a:pPr algn="l"/>
            <a:r>
              <a:rPr lang="cs-CZ" altLang="cs-CZ" sz="4000" b="1">
                <a:solidFill>
                  <a:schemeClr val="accent2"/>
                </a:solidFill>
              </a:rPr>
              <a:t>PROFESIONÁLNĚ DEFINOVANÁ POTŘEBA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9F4D887-8FEB-4C72-A8A6-7556C4A69E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5709" y="1621507"/>
            <a:ext cx="8229600" cy="5073650"/>
          </a:xfrm>
        </p:spPr>
        <p:txBody>
          <a:bodyPr/>
          <a:lstStyle/>
          <a:p>
            <a:r>
              <a:rPr lang="cs-CZ" altLang="cs-CZ" sz="2800" b="1" dirty="0">
                <a:solidFill>
                  <a:srgbClr val="333399"/>
                </a:solidFill>
              </a:rPr>
              <a:t>Lékař</a:t>
            </a:r>
          </a:p>
          <a:p>
            <a:pPr lvl="1"/>
            <a:r>
              <a:rPr lang="cs-CZ" altLang="cs-CZ" dirty="0">
                <a:solidFill>
                  <a:srgbClr val="333399"/>
                </a:solidFill>
              </a:rPr>
              <a:t>reviduje požadavky pacienta</a:t>
            </a:r>
          </a:p>
          <a:p>
            <a:pPr lvl="1"/>
            <a:r>
              <a:rPr lang="cs-CZ" altLang="cs-CZ" dirty="0">
                <a:solidFill>
                  <a:srgbClr val="333399"/>
                </a:solidFill>
              </a:rPr>
              <a:t>definuje vlastní profesionálně odůvodněné požadavky</a:t>
            </a:r>
          </a:p>
          <a:p>
            <a:pPr lvl="1"/>
            <a:r>
              <a:rPr lang="cs-CZ" altLang="cs-CZ" dirty="0">
                <a:solidFill>
                  <a:srgbClr val="333399"/>
                </a:solidFill>
              </a:rPr>
              <a:t>v nich reflektuje zájmy pacienta, zájem svůj i zájem společnosti</a:t>
            </a:r>
          </a:p>
          <a:p>
            <a:pPr lvl="1"/>
            <a:r>
              <a:rPr lang="cs-CZ" altLang="cs-CZ" dirty="0">
                <a:solidFill>
                  <a:srgbClr val="333399"/>
                </a:solidFill>
              </a:rPr>
              <a:t>nejde o objektivní určení potřeby – názory lékařů se mohou lišit</a:t>
            </a:r>
          </a:p>
          <a:p>
            <a:pPr lvl="1"/>
            <a:endParaRPr lang="cs-CZ" altLang="cs-CZ" dirty="0">
              <a:solidFill>
                <a:srgbClr val="333399"/>
              </a:solidFill>
            </a:endParaRPr>
          </a:p>
          <a:p>
            <a:pPr lvl="1"/>
            <a:endParaRPr lang="cs-CZ" altLang="cs-CZ" dirty="0"/>
          </a:p>
        </p:txBody>
      </p:sp>
    </p:spTree>
    <p:custDataLst>
      <p:tags r:id="rId1"/>
    </p:custData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39E07A90-E174-46BD-8536-8E376D69C7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9446" y="261102"/>
            <a:ext cx="9288463" cy="1143000"/>
          </a:xfrm>
        </p:spPr>
        <p:txBody>
          <a:bodyPr/>
          <a:lstStyle/>
          <a:p>
            <a:pPr algn="l"/>
            <a:r>
              <a:rPr lang="cs-CZ" altLang="cs-CZ" sz="4000" b="1" dirty="0">
                <a:solidFill>
                  <a:schemeClr val="accent2"/>
                </a:solidFill>
              </a:rPr>
              <a:t>NORMATIVNÍ POTŘEBA</a:t>
            </a: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2C3C0076-8FDC-4EC8-964D-5E7577AD25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1751" y="1308518"/>
            <a:ext cx="11203154" cy="5073650"/>
          </a:xfrm>
        </p:spPr>
        <p:txBody>
          <a:bodyPr/>
          <a:lstStyle/>
          <a:p>
            <a:pPr marL="514350" indent="-457200"/>
            <a:r>
              <a:rPr lang="cs-CZ" altLang="cs-CZ" b="1" dirty="0">
                <a:solidFill>
                  <a:srgbClr val="333399"/>
                </a:solidFill>
              </a:rPr>
              <a:t>Teoretický koncept</a:t>
            </a:r>
          </a:p>
          <a:p>
            <a:pPr marL="914400" lvl="1" indent="-457200"/>
            <a:r>
              <a:rPr lang="cs-CZ" altLang="cs-CZ" dirty="0">
                <a:solidFill>
                  <a:srgbClr val="333399"/>
                </a:solidFill>
              </a:rPr>
              <a:t>Relativně objektivizovaná potřeba</a:t>
            </a:r>
          </a:p>
          <a:p>
            <a:pPr marL="914400" lvl="1" indent="-457200"/>
            <a:r>
              <a:rPr lang="cs-CZ" altLang="cs-CZ" dirty="0">
                <a:solidFill>
                  <a:srgbClr val="333399"/>
                </a:solidFill>
              </a:rPr>
              <a:t>Očištěná od neurčitosti a hodnotových postojů</a:t>
            </a:r>
          </a:p>
          <a:p>
            <a:pPr marL="914400" lvl="1" indent="-457200"/>
            <a:r>
              <a:rPr lang="cs-CZ" altLang="cs-CZ" dirty="0">
                <a:solidFill>
                  <a:srgbClr val="333399"/>
                </a:solidFill>
              </a:rPr>
              <a:t>Závisí na úrovni poznání o medicínské účinnosti a ekonomické efektivitě poskytované péče</a:t>
            </a:r>
          </a:p>
          <a:p>
            <a:pPr marL="914400" lvl="1" indent="-457200"/>
            <a:r>
              <a:rPr lang="cs-CZ" altLang="cs-CZ" dirty="0">
                <a:solidFill>
                  <a:srgbClr val="333399"/>
                </a:solidFill>
              </a:rPr>
              <a:t>Vytváření standardů a norem vycházejících ze seriózních epidemiologických výzkumů a klinických pokusů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88969C1-6FFF-41D9-A02F-E43FB513CC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3371" y="737393"/>
            <a:ext cx="10735176" cy="5383213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cs-CZ" sz="4400" b="1" dirty="0">
                <a:solidFill>
                  <a:schemeClr val="accent2"/>
                </a:solidFill>
              </a:rPr>
              <a:t>Zdravotní potřeba může </a:t>
            </a:r>
          </a:p>
          <a:p>
            <a:pPr>
              <a:lnSpc>
                <a:spcPct val="150000"/>
              </a:lnSpc>
              <a:defRPr/>
            </a:pPr>
            <a:r>
              <a:rPr lang="cs-CZ" b="1" dirty="0">
                <a:solidFill>
                  <a:schemeClr val="accent2"/>
                </a:solidFill>
              </a:rPr>
              <a:t>existovat objektivně, </a:t>
            </a:r>
          </a:p>
          <a:p>
            <a:pPr>
              <a:lnSpc>
                <a:spcPct val="150000"/>
              </a:lnSpc>
              <a:defRPr/>
            </a:pPr>
            <a:r>
              <a:rPr lang="cs-CZ" b="1" dirty="0">
                <a:solidFill>
                  <a:schemeClr val="accent2"/>
                </a:solidFill>
              </a:rPr>
              <a:t>být subjektivně vnímaná</a:t>
            </a:r>
          </a:p>
          <a:p>
            <a:pPr>
              <a:lnSpc>
                <a:spcPct val="150000"/>
              </a:lnSpc>
              <a:defRPr/>
            </a:pPr>
            <a:r>
              <a:rPr lang="cs-CZ" b="1" dirty="0">
                <a:solidFill>
                  <a:schemeClr val="accent2"/>
                </a:solidFill>
              </a:rPr>
              <a:t>a řešená, např. poskytnutím zdravotnické služby. </a:t>
            </a:r>
            <a:endParaRPr lang="en-GB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Oval 2">
            <a:extLst>
              <a:ext uri="{FF2B5EF4-FFF2-40B4-BE49-F238E27FC236}">
                <a16:creationId xmlns:a16="http://schemas.microsoft.com/office/drawing/2014/main" id="{F2E10C05-DF5D-42E5-A219-5F74FDC00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1350" y="2609850"/>
            <a:ext cx="3905250" cy="3676650"/>
          </a:xfrm>
          <a:prstGeom prst="ellipse">
            <a:avLst/>
          </a:prstGeom>
          <a:noFill/>
          <a:ln w="38100">
            <a:solidFill>
              <a:srgbClr val="4A548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cs-CZ" altLang="cs-CZ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0595" name="Oval 3">
            <a:extLst>
              <a:ext uri="{FF2B5EF4-FFF2-40B4-BE49-F238E27FC236}">
                <a16:creationId xmlns:a16="http://schemas.microsoft.com/office/drawing/2014/main" id="{B8608069-E604-4CDE-8CCE-644283490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2647950"/>
            <a:ext cx="3905250" cy="3676650"/>
          </a:xfrm>
          <a:prstGeom prst="ellipse">
            <a:avLst/>
          </a:prstGeom>
          <a:noFill/>
          <a:ln w="38100">
            <a:solidFill>
              <a:srgbClr val="4A548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cs-CZ" altLang="cs-CZ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916" name="Oval 4">
            <a:extLst>
              <a:ext uri="{FF2B5EF4-FFF2-40B4-BE49-F238E27FC236}">
                <a16:creationId xmlns:a16="http://schemas.microsoft.com/office/drawing/2014/main" id="{ED9CF648-148D-4CEC-BE31-C91BE27EB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8013" y="855663"/>
            <a:ext cx="3905250" cy="3676650"/>
          </a:xfrm>
          <a:prstGeom prst="ellipse">
            <a:avLst/>
          </a:prstGeom>
          <a:noFill/>
          <a:ln w="38100">
            <a:solidFill>
              <a:srgbClr val="4A548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b="1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cs typeface="Arial" charset="0"/>
            </a:endParaRPr>
          </a:p>
        </p:txBody>
      </p:sp>
      <p:sp>
        <p:nvSpPr>
          <p:cNvPr id="110597" name="WordArt 5">
            <a:extLst>
              <a:ext uri="{FF2B5EF4-FFF2-40B4-BE49-F238E27FC236}">
                <a16:creationId xmlns:a16="http://schemas.microsoft.com/office/drawing/2014/main" id="{50DC0A97-973F-4028-BBB0-392B784FEEE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924425" y="1143000"/>
            <a:ext cx="2819400" cy="18669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600" b="1" kern="10">
                <a:ln w="3175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OBJEKTIVNÍ POTŘEBA</a:t>
            </a:r>
          </a:p>
        </p:txBody>
      </p:sp>
      <p:sp>
        <p:nvSpPr>
          <p:cNvPr id="110598" name="WordArt 6">
            <a:extLst>
              <a:ext uri="{FF2B5EF4-FFF2-40B4-BE49-F238E27FC236}">
                <a16:creationId xmlns:a16="http://schemas.microsoft.com/office/drawing/2014/main" id="{DD80EABB-C22B-48A9-8FC9-B7FE0243CDD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8064755" flipH="1" flipV="1">
            <a:off x="3248026" y="3552826"/>
            <a:ext cx="3038475" cy="2339975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2159231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600" b="1" kern="10">
                <a:ln w="3175">
                  <a:solidFill>
                    <a:srgbClr val="434C77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SUBJEKTIVNÍ POTŘEBA</a:t>
            </a:r>
          </a:p>
        </p:txBody>
      </p:sp>
      <p:sp>
        <p:nvSpPr>
          <p:cNvPr id="110599" name="WordArt 7">
            <a:extLst>
              <a:ext uri="{FF2B5EF4-FFF2-40B4-BE49-F238E27FC236}">
                <a16:creationId xmlns:a16="http://schemas.microsoft.com/office/drawing/2014/main" id="{9331CB0D-0084-4C91-A992-0405FAA84C7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2737826">
            <a:off x="6354763" y="3452813"/>
            <a:ext cx="3044825" cy="2444750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600" b="1" kern="10">
                <a:ln w="3175">
                  <a:solidFill>
                    <a:srgbClr val="434C77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USPOKOJOVANÁ POTŘEBA</a:t>
            </a:r>
          </a:p>
        </p:txBody>
      </p:sp>
      <p:sp>
        <p:nvSpPr>
          <p:cNvPr id="110600" name="Rectangle 8">
            <a:extLst>
              <a:ext uri="{FF2B5EF4-FFF2-40B4-BE49-F238E27FC236}">
                <a16:creationId xmlns:a16="http://schemas.microsoft.com/office/drawing/2014/main" id="{1B381629-5752-4C5D-BA4F-8E0BFE0FD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9350" y="419100"/>
            <a:ext cx="7600950" cy="6172200"/>
          </a:xfrm>
          <a:prstGeom prst="rect">
            <a:avLst/>
          </a:prstGeom>
          <a:noFill/>
          <a:ln w="57150">
            <a:solidFill>
              <a:srgbClr val="4A548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cs-CZ" altLang="cs-CZ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0601" name="Text Box 9">
            <a:extLst>
              <a:ext uri="{FF2B5EF4-FFF2-40B4-BE49-F238E27FC236}">
                <a16:creationId xmlns:a16="http://schemas.microsoft.com/office/drawing/2014/main" id="{A037F0B6-15D7-4930-9B6D-E4F1FEB69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050" y="3581400"/>
            <a:ext cx="647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cs-CZ" altLang="cs-CZ" b="1">
                <a:solidFill>
                  <a:srgbClr val="333399"/>
                </a:solidFill>
                <a:cs typeface="Arial" charset="0"/>
              </a:rPr>
              <a:t>1</a:t>
            </a:r>
            <a:endParaRPr lang="en-GB" altLang="cs-CZ" b="1">
              <a:solidFill>
                <a:srgbClr val="333399"/>
              </a:solidFill>
              <a:cs typeface="Arial" charset="0"/>
            </a:endParaRPr>
          </a:p>
        </p:txBody>
      </p:sp>
      <p:sp>
        <p:nvSpPr>
          <p:cNvPr id="38922" name="Text Box 10">
            <a:extLst>
              <a:ext uri="{FF2B5EF4-FFF2-40B4-BE49-F238E27FC236}">
                <a16:creationId xmlns:a16="http://schemas.microsoft.com/office/drawing/2014/main" id="{452D6F92-3E03-4607-BE13-8E3B30FE2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457700"/>
            <a:ext cx="70485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cs-CZ" b="1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cs typeface="Arial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cs-CZ" sz="3200" b="1">
                <a:solidFill>
                  <a:srgbClr val="333399"/>
                </a:solidFill>
                <a:latin typeface="Arial" panose="020B0604020202020204" pitchFamily="34" charset="0"/>
                <a:cs typeface="Arial" charset="0"/>
              </a:rPr>
              <a:t>2</a:t>
            </a:r>
            <a:endParaRPr lang="en-GB" sz="3200" b="1">
              <a:solidFill>
                <a:srgbClr val="333399"/>
              </a:solidFill>
              <a:latin typeface="Arial" panose="020B0604020202020204" pitchFamily="34" charset="0"/>
              <a:cs typeface="Arial" charset="0"/>
            </a:endParaRPr>
          </a:p>
        </p:txBody>
      </p:sp>
      <p:sp>
        <p:nvSpPr>
          <p:cNvPr id="110603" name="Text Box 11">
            <a:extLst>
              <a:ext uri="{FF2B5EF4-FFF2-40B4-BE49-F238E27FC236}">
                <a16:creationId xmlns:a16="http://schemas.microsoft.com/office/drawing/2014/main" id="{239EA568-1A9D-408C-A366-38B61A6E8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3300" y="2857500"/>
            <a:ext cx="1047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cs-CZ" altLang="cs-CZ" b="1">
                <a:solidFill>
                  <a:srgbClr val="333399"/>
                </a:solidFill>
                <a:cs typeface="Arial" charset="0"/>
              </a:rPr>
              <a:t>3</a:t>
            </a:r>
            <a:endParaRPr lang="en-GB" altLang="cs-CZ" b="1">
              <a:solidFill>
                <a:srgbClr val="333399"/>
              </a:solidFill>
              <a:cs typeface="Arial" charset="0"/>
            </a:endParaRPr>
          </a:p>
        </p:txBody>
      </p:sp>
      <p:sp>
        <p:nvSpPr>
          <p:cNvPr id="110604" name="Text Box 12">
            <a:extLst>
              <a:ext uri="{FF2B5EF4-FFF2-40B4-BE49-F238E27FC236}">
                <a16:creationId xmlns:a16="http://schemas.microsoft.com/office/drawing/2014/main" id="{DB87B062-745C-417A-B0B7-CBB4B9BC8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3950" y="287655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cs-CZ" altLang="cs-CZ" b="1">
                <a:solidFill>
                  <a:srgbClr val="333399"/>
                </a:solidFill>
                <a:cs typeface="Arial" charset="0"/>
              </a:rPr>
              <a:t>4</a:t>
            </a:r>
            <a:endParaRPr lang="en-GB" altLang="cs-CZ" b="1">
              <a:solidFill>
                <a:srgbClr val="333399"/>
              </a:solidFill>
              <a:cs typeface="Arial" charset="0"/>
            </a:endParaRPr>
          </a:p>
        </p:txBody>
      </p:sp>
      <p:sp>
        <p:nvSpPr>
          <p:cNvPr id="110605" name="Text Box 13">
            <a:extLst>
              <a:ext uri="{FF2B5EF4-FFF2-40B4-BE49-F238E27FC236}">
                <a16:creationId xmlns:a16="http://schemas.microsoft.com/office/drawing/2014/main" id="{168CF85E-C03D-4E00-98D2-6D055D8C1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3850" y="4495800"/>
            <a:ext cx="952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cs-CZ" altLang="cs-CZ" b="1">
                <a:solidFill>
                  <a:srgbClr val="333399"/>
                </a:solidFill>
                <a:cs typeface="Arial" charset="0"/>
              </a:rPr>
              <a:t>5</a:t>
            </a:r>
            <a:endParaRPr lang="en-GB" altLang="cs-CZ" b="1">
              <a:solidFill>
                <a:srgbClr val="333399"/>
              </a:solidFill>
              <a:cs typeface="Arial" charset="0"/>
            </a:endParaRPr>
          </a:p>
        </p:txBody>
      </p:sp>
      <p:sp>
        <p:nvSpPr>
          <p:cNvPr id="110606" name="Text Box 14">
            <a:extLst>
              <a:ext uri="{FF2B5EF4-FFF2-40B4-BE49-F238E27FC236}">
                <a16:creationId xmlns:a16="http://schemas.microsoft.com/office/drawing/2014/main" id="{7B9D684C-34C9-4EBE-AAF7-A6A784A6C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533900"/>
            <a:ext cx="476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cs-CZ" altLang="cs-CZ" b="1">
                <a:solidFill>
                  <a:srgbClr val="333399"/>
                </a:solidFill>
                <a:cs typeface="Arial" charset="0"/>
              </a:rPr>
              <a:t>6</a:t>
            </a:r>
            <a:endParaRPr lang="en-GB" altLang="cs-CZ" b="1">
              <a:solidFill>
                <a:srgbClr val="333399"/>
              </a:solidFill>
              <a:cs typeface="Arial" charset="0"/>
            </a:endParaRPr>
          </a:p>
        </p:txBody>
      </p:sp>
      <p:sp>
        <p:nvSpPr>
          <p:cNvPr id="110607" name="Text Box 15">
            <a:extLst>
              <a:ext uri="{FF2B5EF4-FFF2-40B4-BE49-F238E27FC236}">
                <a16:creationId xmlns:a16="http://schemas.microsoft.com/office/drawing/2014/main" id="{AD0F22C0-7D68-4E3B-95AF-52CBBC16B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6950" y="1676400"/>
            <a:ext cx="952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cs-CZ" altLang="cs-CZ" b="1">
                <a:solidFill>
                  <a:srgbClr val="333399"/>
                </a:solidFill>
                <a:cs typeface="Arial" charset="0"/>
              </a:rPr>
              <a:t>7</a:t>
            </a:r>
            <a:endParaRPr lang="en-GB" altLang="cs-CZ" b="1">
              <a:solidFill>
                <a:srgbClr val="333399"/>
              </a:solidFill>
              <a:cs typeface="Arial" charset="0"/>
            </a:endParaRPr>
          </a:p>
        </p:txBody>
      </p:sp>
      <p:sp>
        <p:nvSpPr>
          <p:cNvPr id="110608" name="Text Box 16">
            <a:extLst>
              <a:ext uri="{FF2B5EF4-FFF2-40B4-BE49-F238E27FC236}">
                <a16:creationId xmlns:a16="http://schemas.microsoft.com/office/drawing/2014/main" id="{BD8151EF-DBAB-48EE-94B5-01034D62E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800100"/>
            <a:ext cx="1390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cs-CZ" altLang="cs-CZ" b="1">
                <a:solidFill>
                  <a:srgbClr val="333399"/>
                </a:solidFill>
                <a:cs typeface="Arial" charset="0"/>
              </a:rPr>
              <a:t>8</a:t>
            </a:r>
            <a:endParaRPr lang="en-GB" altLang="cs-CZ" b="1">
              <a:solidFill>
                <a:srgbClr val="333399"/>
              </a:solidFill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8597" y="1538292"/>
            <a:ext cx="756084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2D2D8A"/>
                </a:solidFill>
              </a:rPr>
              <a:t>Důležité hodnoty systému péče o zdraví:</a:t>
            </a:r>
          </a:p>
          <a:p>
            <a:pPr>
              <a:spcBef>
                <a:spcPct val="0"/>
              </a:spcBef>
            </a:pPr>
            <a:r>
              <a:rPr lang="cs-CZ" altLang="cs-CZ" sz="2800" dirty="0">
                <a:solidFill>
                  <a:srgbClr val="2D2D8A"/>
                </a:solidFill>
              </a:rPr>
              <a:t>ekvita</a:t>
            </a:r>
          </a:p>
          <a:p>
            <a:pPr>
              <a:spcBef>
                <a:spcPct val="0"/>
              </a:spcBef>
            </a:pPr>
            <a:r>
              <a:rPr lang="cs-CZ" altLang="cs-CZ" sz="2800" dirty="0">
                <a:solidFill>
                  <a:srgbClr val="2D2D8A"/>
                </a:solidFill>
              </a:rPr>
              <a:t>solidarita</a:t>
            </a:r>
          </a:p>
          <a:p>
            <a:pPr>
              <a:spcBef>
                <a:spcPct val="0"/>
              </a:spcBef>
            </a:pPr>
            <a:r>
              <a:rPr lang="cs-CZ" altLang="cs-CZ" sz="2800" dirty="0">
                <a:solidFill>
                  <a:srgbClr val="2D2D8A"/>
                </a:solidFill>
              </a:rPr>
              <a:t>trvalá udržitelnost péče o zdraví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82822CB-47EC-4E26-9DFD-902E67009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273" y="761253"/>
            <a:ext cx="8292102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b="1" kern="0">
                <a:solidFill>
                  <a:srgbClr val="333399"/>
                </a:solidFill>
                <a:latin typeface="Arial"/>
              </a:rPr>
              <a:t> </a:t>
            </a:r>
            <a:r>
              <a:rPr lang="cs-CZ" altLang="cs-CZ" sz="4000" b="1" kern="0">
                <a:solidFill>
                  <a:srgbClr val="333399"/>
                </a:solidFill>
                <a:latin typeface="Arial"/>
              </a:rPr>
              <a:t>CÍL SYSTÉMU PÉČE O ZDRAVÍ</a:t>
            </a:r>
            <a:br>
              <a:rPr lang="cs-CZ" altLang="cs-CZ" b="1" kern="0">
                <a:solidFill>
                  <a:srgbClr val="333399"/>
                </a:solidFill>
                <a:latin typeface="Arial"/>
              </a:rPr>
            </a:br>
            <a:endParaRPr lang="cs-CZ" altLang="cs-CZ" b="1" kern="0" dirty="0">
              <a:solidFill>
                <a:srgbClr val="00B050"/>
              </a:solidFill>
              <a:latin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51101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Nadpis 1">
            <a:extLst>
              <a:ext uri="{FF2B5EF4-FFF2-40B4-BE49-F238E27FC236}">
                <a16:creationId xmlns:a16="http://schemas.microsoft.com/office/drawing/2014/main" id="{A57376DA-C299-42D7-B6FA-98BBA195FE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9465" y="432337"/>
            <a:ext cx="10768135" cy="1143000"/>
          </a:xfrm>
        </p:spPr>
        <p:txBody>
          <a:bodyPr/>
          <a:lstStyle/>
          <a:p>
            <a:pPr algn="l"/>
            <a:r>
              <a:rPr lang="cs-CZ" altLang="cs-CZ" sz="4000" b="1" dirty="0">
                <a:solidFill>
                  <a:schemeClr val="accent2"/>
                </a:solidFill>
              </a:rPr>
              <a:t>ZDRAVOTNÍ POTŘEBY OBYVATELSTVA</a:t>
            </a:r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0DAC1437-E7BA-4E87-8814-6EFD9B11AB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3749" y="1700028"/>
            <a:ext cx="11428039" cy="4568825"/>
          </a:xfrm>
        </p:spPr>
        <p:txBody>
          <a:bodyPr/>
          <a:lstStyle/>
          <a:p>
            <a:pPr lvl="1"/>
            <a:endParaRPr lang="cs-CZ" altLang="cs-CZ" sz="3200" dirty="0"/>
          </a:p>
          <a:p>
            <a:r>
              <a:rPr lang="cs-CZ" altLang="cs-CZ" sz="2800" dirty="0">
                <a:solidFill>
                  <a:srgbClr val="333399"/>
                </a:solidFill>
              </a:rPr>
              <a:t>Určují poptávku po zdravotnických službách</a:t>
            </a:r>
          </a:p>
          <a:p>
            <a:endParaRPr lang="cs-CZ" altLang="cs-CZ" sz="2800" dirty="0">
              <a:solidFill>
                <a:srgbClr val="333399"/>
              </a:solidFill>
            </a:endParaRPr>
          </a:p>
          <a:p>
            <a:r>
              <a:rPr lang="cs-CZ" altLang="cs-CZ" sz="2800" dirty="0">
                <a:solidFill>
                  <a:srgbClr val="333399"/>
                </a:solidFill>
              </a:rPr>
              <a:t>Mění se – odrážejí demografické a epidemiologické změny v populaci.</a:t>
            </a:r>
          </a:p>
          <a:p>
            <a:endParaRPr lang="cs-CZ" altLang="cs-CZ" sz="2800" dirty="0">
              <a:solidFill>
                <a:srgbClr val="333399"/>
              </a:solidFill>
            </a:endParaRPr>
          </a:p>
          <a:p>
            <a:r>
              <a:rPr lang="cs-CZ" altLang="cs-CZ" sz="2800" dirty="0">
                <a:solidFill>
                  <a:srgbClr val="333399"/>
                </a:solidFill>
              </a:rPr>
              <a:t>Roste ekonomická náročnost uspokojování zdravotních potřeb obyvatelstva.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3">
            <a:extLst>
              <a:ext uri="{FF2B5EF4-FFF2-40B4-BE49-F238E27FC236}">
                <a16:creationId xmlns:a16="http://schemas.microsoft.com/office/drawing/2014/main" id="{0251DFE3-F739-46FD-828F-0877650EBD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6600" b="1">
                <a:solidFill>
                  <a:srgbClr val="333399"/>
                </a:solidFill>
              </a:rPr>
              <a:t>ZDRAVOTNÍ POLITIKA</a:t>
            </a:r>
          </a:p>
        </p:txBody>
      </p:sp>
      <p:sp>
        <p:nvSpPr>
          <p:cNvPr id="44035" name="Podnadpis 4">
            <a:extLst>
              <a:ext uri="{FF2B5EF4-FFF2-40B4-BE49-F238E27FC236}">
                <a16:creationId xmlns:a16="http://schemas.microsoft.com/office/drawing/2014/main" id="{21EA2C62-A35F-4F44-B6DE-56AEF9F5987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F79D1BCE-0E65-40E4-9222-C18D0B311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72271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333399"/>
                </a:solidFill>
              </a:rPr>
              <a:t>Zdravotní politika</a:t>
            </a:r>
            <a:endParaRPr lang="cs-CZ" altLang="cs-CZ" dirty="0">
              <a:solidFill>
                <a:srgbClr val="333399"/>
              </a:solidFill>
            </a:endParaRPr>
          </a:p>
        </p:txBody>
      </p:sp>
      <p:sp>
        <p:nvSpPr>
          <p:cNvPr id="73731" name="Zástupný symbol pro obsah 2">
            <a:extLst>
              <a:ext uri="{FF2B5EF4-FFF2-40B4-BE49-F238E27FC236}">
                <a16:creationId xmlns:a16="http://schemas.microsoft.com/office/drawing/2014/main" id="{FAA33A4D-64AA-41FF-B185-ADD6966109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59707" y="1351005"/>
            <a:ext cx="9864811" cy="4959179"/>
          </a:xfrm>
        </p:spPr>
        <p:txBody>
          <a:bodyPr/>
          <a:lstStyle/>
          <a:p>
            <a:pPr eaLnBrk="1" hangingPunct="1"/>
            <a:r>
              <a:rPr lang="cs-CZ" sz="2400" b="1" dirty="0">
                <a:solidFill>
                  <a:schemeClr val="accent2"/>
                </a:solidFill>
              </a:rPr>
              <a:t>Obsah:</a:t>
            </a:r>
          </a:p>
          <a:p>
            <a:pPr lvl="1" eaLnBrk="1" hangingPunct="1"/>
            <a:r>
              <a:rPr lang="cs-CZ" sz="2000" dirty="0">
                <a:solidFill>
                  <a:schemeClr val="accent2"/>
                </a:solidFill>
              </a:rPr>
              <a:t>Financování a způsoby úhrad ZP</a:t>
            </a:r>
          </a:p>
          <a:p>
            <a:pPr lvl="1" eaLnBrk="1" hangingPunct="1"/>
            <a:r>
              <a:rPr lang="cs-CZ" sz="2000" dirty="0">
                <a:solidFill>
                  <a:schemeClr val="accent2"/>
                </a:solidFill>
              </a:rPr>
              <a:t>Spoluúčast</a:t>
            </a:r>
          </a:p>
          <a:p>
            <a:pPr lvl="1" eaLnBrk="1" hangingPunct="1"/>
            <a:r>
              <a:rPr lang="cs-CZ" sz="2000" dirty="0">
                <a:solidFill>
                  <a:schemeClr val="accent2"/>
                </a:solidFill>
              </a:rPr>
              <a:t>Organizace a návaznost ZS</a:t>
            </a:r>
          </a:p>
          <a:p>
            <a:pPr lvl="1" eaLnBrk="1" hangingPunct="1"/>
            <a:r>
              <a:rPr lang="cs-CZ" sz="2000" dirty="0">
                <a:solidFill>
                  <a:schemeClr val="accent2"/>
                </a:solidFill>
              </a:rPr>
              <a:t>Práva pacientů</a:t>
            </a:r>
          </a:p>
          <a:p>
            <a:pPr lvl="1" eaLnBrk="1" hangingPunct="1"/>
            <a:r>
              <a:rPr lang="cs-CZ" sz="2000" dirty="0">
                <a:solidFill>
                  <a:schemeClr val="accent2"/>
                </a:solidFill>
              </a:rPr>
              <a:t>Regulace chování jednotlivých aktérů ve zdravotnictví</a:t>
            </a:r>
          </a:p>
          <a:p>
            <a:pPr lvl="1" eaLnBrk="1" hangingPunct="1"/>
            <a:r>
              <a:rPr lang="cs-CZ" sz="2000" dirty="0">
                <a:solidFill>
                  <a:schemeClr val="accent2"/>
                </a:solidFill>
              </a:rPr>
              <a:t>Legislativa</a:t>
            </a:r>
          </a:p>
          <a:p>
            <a:pPr lvl="1" eaLnBrk="1" hangingPunct="1"/>
            <a:r>
              <a:rPr lang="cs-CZ" sz="2000" dirty="0">
                <a:solidFill>
                  <a:schemeClr val="accent2"/>
                </a:solidFill>
              </a:rPr>
              <a:t>Komunikace, slaďování zájmů různých zájmových skupin</a:t>
            </a:r>
          </a:p>
          <a:p>
            <a:pPr lvl="1" eaLnBrk="1" hangingPunct="1"/>
            <a:r>
              <a:rPr lang="cs-CZ" sz="2000" dirty="0">
                <a:solidFill>
                  <a:schemeClr val="accent2"/>
                </a:solidFill>
              </a:rPr>
              <a:t>Kvalita a bezpečí ZS</a:t>
            </a:r>
          </a:p>
          <a:p>
            <a:pPr lvl="1" eaLnBrk="1" hangingPunct="1"/>
            <a:r>
              <a:rPr lang="cs-CZ" sz="2000" dirty="0">
                <a:solidFill>
                  <a:schemeClr val="accent2"/>
                </a:solidFill>
              </a:rPr>
              <a:t>Dostupnost ZS</a:t>
            </a:r>
          </a:p>
          <a:p>
            <a:pPr lvl="1" eaLnBrk="1" hangingPunct="1"/>
            <a:r>
              <a:rPr lang="cs-CZ" sz="2000" dirty="0">
                <a:solidFill>
                  <a:schemeClr val="accent2"/>
                </a:solidFill>
              </a:rPr>
              <a:t>Cenotvorba (služby, přístroje, léky)</a:t>
            </a:r>
          </a:p>
          <a:p>
            <a:pPr lvl="1" eaLnBrk="1" hangingPunct="1"/>
            <a:r>
              <a:rPr lang="cs-CZ" sz="2000" dirty="0">
                <a:solidFill>
                  <a:schemeClr val="accent2"/>
                </a:solidFill>
              </a:rPr>
              <a:t>Vzdělávání a rozvoj odborných pracovníků</a:t>
            </a:r>
          </a:p>
          <a:p>
            <a:pPr marL="457200" lvl="1" indent="0" eaLnBrk="1" hangingPunct="1">
              <a:buNone/>
            </a:pPr>
            <a:endParaRPr lang="cs-CZ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78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2383C8CF-3FA7-441F-B321-95FA5E6E8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333399"/>
                </a:solidFill>
              </a:rPr>
              <a:t>Zdravotní politika</a:t>
            </a:r>
            <a:endParaRPr lang="cs-CZ" altLang="cs-CZ">
              <a:solidFill>
                <a:srgbClr val="333399"/>
              </a:solidFill>
            </a:endParaRPr>
          </a:p>
        </p:txBody>
      </p:sp>
      <p:sp>
        <p:nvSpPr>
          <p:cNvPr id="45059" name="Zástupný symbol pro obsah 2">
            <a:extLst>
              <a:ext uri="{FF2B5EF4-FFF2-40B4-BE49-F238E27FC236}">
                <a16:creationId xmlns:a16="http://schemas.microsoft.com/office/drawing/2014/main" id="{B5298ED8-B3C5-41B7-8DA5-763E11122C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5059" y="1600201"/>
            <a:ext cx="9976022" cy="4525963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333399"/>
                </a:solidFill>
              </a:rPr>
              <a:t>projev </a:t>
            </a:r>
            <a:r>
              <a:rPr lang="cs-CZ" altLang="cs-CZ" b="1" dirty="0">
                <a:solidFill>
                  <a:srgbClr val="333399"/>
                </a:solidFill>
              </a:rPr>
              <a:t>zájmu</a:t>
            </a:r>
            <a:r>
              <a:rPr lang="cs-CZ" altLang="cs-CZ" dirty="0">
                <a:solidFill>
                  <a:srgbClr val="333399"/>
                </a:solidFill>
              </a:rPr>
              <a:t> a </a:t>
            </a:r>
            <a:r>
              <a:rPr lang="cs-CZ" altLang="cs-CZ" b="1" dirty="0">
                <a:solidFill>
                  <a:srgbClr val="333399"/>
                </a:solidFill>
              </a:rPr>
              <a:t>odpovědnosti</a:t>
            </a:r>
            <a:r>
              <a:rPr lang="cs-CZ" altLang="cs-CZ" dirty="0">
                <a:solidFill>
                  <a:srgbClr val="333399"/>
                </a:solidFill>
              </a:rPr>
              <a:t> za zdraví lidí a výraz touhy po </a:t>
            </a:r>
            <a:r>
              <a:rPr lang="cs-CZ" altLang="cs-CZ" b="1" dirty="0">
                <a:solidFill>
                  <a:srgbClr val="333399"/>
                </a:solidFill>
              </a:rPr>
              <a:t>spravedlnosti</a:t>
            </a:r>
            <a:r>
              <a:rPr lang="cs-CZ" altLang="cs-CZ" dirty="0">
                <a:solidFill>
                  <a:srgbClr val="333399"/>
                </a:solidFill>
              </a:rPr>
              <a:t> při spravování záležitostí obce.</a:t>
            </a:r>
          </a:p>
          <a:p>
            <a:pPr lvl="1" algn="r" eaLnBrk="1" hangingPunct="1">
              <a:buFontTx/>
              <a:buNone/>
            </a:pPr>
            <a:r>
              <a:rPr lang="cs-CZ" altLang="cs-CZ" dirty="0">
                <a:solidFill>
                  <a:srgbClr val="333399"/>
                </a:solidFill>
              </a:rPr>
              <a:t>(</a:t>
            </a:r>
            <a:r>
              <a:rPr lang="cs-CZ" altLang="cs-CZ" i="1" dirty="0">
                <a:solidFill>
                  <a:srgbClr val="333399"/>
                </a:solidFill>
              </a:rPr>
              <a:t>Konference SZO v Adelaide 1988</a:t>
            </a:r>
            <a:r>
              <a:rPr lang="cs-CZ" altLang="cs-CZ" dirty="0">
                <a:solidFill>
                  <a:srgbClr val="333399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F79D1BCE-0E65-40E4-9222-C18D0B311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333399"/>
                </a:solidFill>
              </a:rPr>
              <a:t>Zdravotní politika</a:t>
            </a:r>
            <a:endParaRPr lang="cs-CZ" altLang="cs-CZ">
              <a:solidFill>
                <a:srgbClr val="333399"/>
              </a:solidFill>
            </a:endParaRPr>
          </a:p>
        </p:txBody>
      </p:sp>
      <p:sp>
        <p:nvSpPr>
          <p:cNvPr id="73731" name="Zástupný symbol pro obsah 2">
            <a:extLst>
              <a:ext uri="{FF2B5EF4-FFF2-40B4-BE49-F238E27FC236}">
                <a16:creationId xmlns:a16="http://schemas.microsoft.com/office/drawing/2014/main" id="{FAA33A4D-64AA-41FF-B185-ADD6966109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333399"/>
                </a:solidFill>
              </a:rPr>
              <a:t>opatření, která se navrhují, realizují a hodnotí v oblasti péče o zdraví.</a:t>
            </a:r>
          </a:p>
          <a:p>
            <a:pPr eaLnBrk="1" hangingPunct="1"/>
            <a:endParaRPr lang="cs-CZ" altLang="cs-CZ" dirty="0">
              <a:solidFill>
                <a:srgbClr val="333399"/>
              </a:solidFill>
            </a:endParaRPr>
          </a:p>
          <a:p>
            <a:pPr eaLnBrk="1" hangingPunct="1"/>
            <a:r>
              <a:rPr lang="cs-CZ" altLang="cs-CZ" dirty="0">
                <a:solidFill>
                  <a:srgbClr val="333399"/>
                </a:solidFill>
              </a:rPr>
              <a:t>není jen to, co se udělá, ale i to, co se neudělá.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F79D1BCE-0E65-40E4-9222-C18D0B311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72271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333399"/>
                </a:solidFill>
              </a:rPr>
              <a:t>Zdravotní politika</a:t>
            </a:r>
            <a:endParaRPr lang="cs-CZ" altLang="cs-CZ" dirty="0">
              <a:solidFill>
                <a:srgbClr val="333399"/>
              </a:solidFill>
            </a:endParaRPr>
          </a:p>
        </p:txBody>
      </p:sp>
      <p:sp>
        <p:nvSpPr>
          <p:cNvPr id="73731" name="Zástupný symbol pro obsah 2">
            <a:extLst>
              <a:ext uri="{FF2B5EF4-FFF2-40B4-BE49-F238E27FC236}">
                <a16:creationId xmlns:a16="http://schemas.microsoft.com/office/drawing/2014/main" id="{FAA33A4D-64AA-41FF-B185-ADD6966109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26348" y="1472941"/>
            <a:ext cx="10070756" cy="4644986"/>
          </a:xfrm>
        </p:spPr>
        <p:txBody>
          <a:bodyPr/>
          <a:lstStyle/>
          <a:p>
            <a:pPr eaLnBrk="1" hangingPunct="1"/>
            <a:r>
              <a:rPr lang="cs-CZ" sz="2400" dirty="0">
                <a:solidFill>
                  <a:schemeClr val="accent2"/>
                </a:solidFill>
              </a:rPr>
              <a:t>Rozhodování o tom, co dělat (případně nedělat) v péči o zdraví, je ovlivňováno mnoha různými faktory:</a:t>
            </a:r>
          </a:p>
          <a:p>
            <a:pPr lvl="1" eaLnBrk="1" hangingPunct="1"/>
            <a:r>
              <a:rPr lang="cs-CZ" sz="2400" b="1" dirty="0">
                <a:solidFill>
                  <a:schemeClr val="accent2"/>
                </a:solidFill>
              </a:rPr>
              <a:t>specifika stávající zdravotní situace</a:t>
            </a:r>
            <a:r>
              <a:rPr lang="cs-CZ" sz="2400" dirty="0">
                <a:solidFill>
                  <a:schemeClr val="accent2"/>
                </a:solidFill>
              </a:rPr>
              <a:t>,</a:t>
            </a:r>
          </a:p>
          <a:p>
            <a:pPr lvl="1" eaLnBrk="1" hangingPunct="1"/>
            <a:r>
              <a:rPr lang="cs-CZ" sz="2400" b="1" dirty="0">
                <a:solidFill>
                  <a:schemeClr val="accent2"/>
                </a:solidFill>
              </a:rPr>
              <a:t>stanovené priority a cíle</a:t>
            </a:r>
            <a:r>
              <a:rPr lang="cs-CZ" sz="2400" dirty="0">
                <a:solidFill>
                  <a:schemeClr val="accent2"/>
                </a:solidFill>
              </a:rPr>
              <a:t>, </a:t>
            </a:r>
          </a:p>
          <a:p>
            <a:pPr lvl="1" eaLnBrk="1" hangingPunct="1"/>
            <a:r>
              <a:rPr lang="cs-CZ" sz="2400" b="1" dirty="0">
                <a:solidFill>
                  <a:schemeClr val="accent2"/>
                </a:solidFill>
              </a:rPr>
              <a:t>široce uznávané hodnoty</a:t>
            </a:r>
            <a:r>
              <a:rPr lang="cs-CZ" sz="2400" dirty="0">
                <a:solidFill>
                  <a:schemeClr val="accent2"/>
                </a:solidFill>
              </a:rPr>
              <a:t>, </a:t>
            </a:r>
          </a:p>
          <a:p>
            <a:pPr lvl="1" eaLnBrk="1" hangingPunct="1"/>
            <a:r>
              <a:rPr lang="cs-CZ" sz="2400" dirty="0">
                <a:solidFill>
                  <a:schemeClr val="accent2"/>
                </a:solidFill>
              </a:rPr>
              <a:t>aktuální rozložení poltických sil v zemi, </a:t>
            </a:r>
          </a:p>
          <a:p>
            <a:pPr lvl="1" eaLnBrk="1" hangingPunct="1"/>
            <a:r>
              <a:rPr lang="cs-CZ" sz="2400" dirty="0">
                <a:solidFill>
                  <a:schemeClr val="accent2"/>
                </a:solidFill>
              </a:rPr>
              <a:t>vliv různých zájmových skupin, </a:t>
            </a:r>
          </a:p>
          <a:p>
            <a:pPr lvl="1" eaLnBrk="1" hangingPunct="1"/>
            <a:r>
              <a:rPr lang="cs-CZ" sz="2400" b="1" dirty="0">
                <a:solidFill>
                  <a:schemeClr val="accent2"/>
                </a:solidFill>
              </a:rPr>
              <a:t>mezinárodní politicko-ekonomická situace</a:t>
            </a:r>
            <a:r>
              <a:rPr lang="cs-CZ" sz="2400" dirty="0">
                <a:solidFill>
                  <a:schemeClr val="accent2"/>
                </a:solidFill>
              </a:rPr>
              <a:t>, </a:t>
            </a:r>
          </a:p>
          <a:p>
            <a:pPr lvl="1" eaLnBrk="1" hangingPunct="1"/>
            <a:r>
              <a:rPr lang="cs-CZ" sz="2400" b="1" dirty="0">
                <a:solidFill>
                  <a:schemeClr val="accent2"/>
                </a:solidFill>
              </a:rPr>
              <a:t>očekávaný budoucí vývoj společnosti</a:t>
            </a:r>
            <a:r>
              <a:rPr lang="cs-CZ" sz="2400" dirty="0">
                <a:solidFill>
                  <a:schemeClr val="accent2"/>
                </a:solidFill>
              </a:rPr>
              <a:t> </a:t>
            </a:r>
          </a:p>
          <a:p>
            <a:pPr lvl="1" eaLnBrk="1" hangingPunct="1"/>
            <a:r>
              <a:rPr lang="cs-CZ" sz="2400" b="1" dirty="0">
                <a:solidFill>
                  <a:schemeClr val="accent2"/>
                </a:solidFill>
              </a:rPr>
              <a:t>oprávněné požadavky a očekávání občanů</a:t>
            </a:r>
            <a:r>
              <a:rPr lang="cs-CZ" sz="2400" dirty="0">
                <a:solidFill>
                  <a:schemeClr val="accent2"/>
                </a:solidFill>
              </a:rPr>
              <a:t>.</a:t>
            </a:r>
            <a:endParaRPr lang="cs-CZ" altLang="cs-CZ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86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11519" y="226244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chemeClr val="accent6"/>
                </a:solidFill>
              </a:rPr>
              <a:t>ZDRAVOTNÍ POLITIKA</a:t>
            </a:r>
            <a:r>
              <a:rPr lang="cs-CZ" dirty="0">
                <a:solidFill>
                  <a:schemeClr val="accent6"/>
                </a:solidFill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8327" y="1520006"/>
            <a:ext cx="10689491" cy="511175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>
                <a:solidFill>
                  <a:schemeClr val="accent6"/>
                </a:solidFill>
              </a:rPr>
              <a:t>Koncepce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>
                <a:solidFill>
                  <a:schemeClr val="accent6"/>
                </a:solidFill>
              </a:rPr>
              <a:t>dalšího rozvoje zdraví lidí v populačním měřítku, 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>
                <a:solidFill>
                  <a:schemeClr val="accent6"/>
                </a:solidFill>
              </a:rPr>
              <a:t>účinné a hospodárné řešení zdravotních problémů jednotlivých osob.</a:t>
            </a:r>
          </a:p>
          <a:p>
            <a:pPr marL="0" indent="0">
              <a:buNone/>
            </a:pPr>
            <a:endParaRPr lang="cs-CZ" sz="28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chemeClr val="accent6"/>
                </a:solidFill>
              </a:rPr>
              <a:t>Zaměření 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>
                <a:solidFill>
                  <a:schemeClr val="accent6"/>
                </a:solidFill>
              </a:rPr>
              <a:t>na lidi a jejich zdraví, na humánní hodnoty (spravedlnost, solidarita, etika). 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>
                <a:solidFill>
                  <a:schemeClr val="accent6"/>
                </a:solidFill>
              </a:rPr>
              <a:t>na </a:t>
            </a:r>
            <a:r>
              <a:rPr lang="cs-CZ" sz="2400" b="1" dirty="0">
                <a:solidFill>
                  <a:schemeClr val="accent6"/>
                </a:solidFill>
              </a:rPr>
              <a:t>kvalitu</a:t>
            </a:r>
            <a:r>
              <a:rPr lang="cs-CZ" sz="2400" dirty="0">
                <a:solidFill>
                  <a:schemeClr val="accent6"/>
                </a:solidFill>
              </a:rPr>
              <a:t>, na solidní </a:t>
            </a:r>
            <a:r>
              <a:rPr lang="cs-CZ" sz="2400" b="1" dirty="0">
                <a:solidFill>
                  <a:schemeClr val="accent6"/>
                </a:solidFill>
              </a:rPr>
              <a:t>financování</a:t>
            </a:r>
            <a:r>
              <a:rPr lang="cs-CZ" sz="2400" dirty="0">
                <a:solidFill>
                  <a:schemeClr val="accent6"/>
                </a:solidFill>
              </a:rPr>
              <a:t> a na </a:t>
            </a:r>
            <a:r>
              <a:rPr lang="cs-CZ" sz="2400" b="1" dirty="0">
                <a:solidFill>
                  <a:schemeClr val="accent6"/>
                </a:solidFill>
              </a:rPr>
              <a:t>dostupnost</a:t>
            </a:r>
            <a:r>
              <a:rPr lang="cs-CZ" sz="2400" dirty="0">
                <a:solidFill>
                  <a:schemeClr val="accent6"/>
                </a:solidFill>
              </a:rPr>
              <a:t> základní zdravotní péče.</a:t>
            </a:r>
          </a:p>
          <a:p>
            <a:pPr marL="0" indent="0" algn="r">
              <a:buNone/>
            </a:pPr>
            <a:endParaRPr lang="cs-CZ" sz="2400" b="1" i="1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r>
              <a:rPr lang="cs-CZ" sz="2400" i="1" dirty="0">
                <a:solidFill>
                  <a:schemeClr val="accent6"/>
                </a:solidFill>
              </a:rPr>
              <a:t>(Lublaňská charta o reformě zdravotní péče, 1996)</a:t>
            </a:r>
            <a:r>
              <a:rPr lang="cs-CZ" sz="2400" b="1" i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047547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F79D1BCE-0E65-40E4-9222-C18D0B311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333399"/>
                </a:solidFill>
              </a:rPr>
              <a:t>Zdravotní politika</a:t>
            </a:r>
            <a:endParaRPr lang="cs-CZ" altLang="cs-CZ">
              <a:solidFill>
                <a:srgbClr val="333399"/>
              </a:solidFill>
            </a:endParaRPr>
          </a:p>
        </p:txBody>
      </p:sp>
      <p:sp>
        <p:nvSpPr>
          <p:cNvPr id="73731" name="Zástupný symbol pro obsah 2">
            <a:extLst>
              <a:ext uri="{FF2B5EF4-FFF2-40B4-BE49-F238E27FC236}">
                <a16:creationId xmlns:a16="http://schemas.microsoft.com/office/drawing/2014/main" id="{FAA33A4D-64AA-41FF-B185-ADD6966109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accent2"/>
                </a:solidFill>
              </a:rPr>
              <a:t>aktuálními problémy – ty, které nevíce brání dalšímu zlepšování zdraví lidí - např.:</a:t>
            </a:r>
          </a:p>
          <a:p>
            <a:pPr lvl="1" eaLnBrk="1" hangingPunct="1"/>
            <a:r>
              <a:rPr lang="cs-CZ" dirty="0">
                <a:solidFill>
                  <a:schemeClr val="accent2"/>
                </a:solidFill>
              </a:rPr>
              <a:t>nárůst chronických onemocnění, </a:t>
            </a:r>
          </a:p>
          <a:p>
            <a:pPr lvl="1" eaLnBrk="1" hangingPunct="1"/>
            <a:r>
              <a:rPr lang="cs-CZ" dirty="0">
                <a:solidFill>
                  <a:schemeClr val="accent2"/>
                </a:solidFill>
              </a:rPr>
              <a:t>demografické stárnutí, </a:t>
            </a:r>
          </a:p>
          <a:p>
            <a:pPr lvl="1" eaLnBrk="1" hangingPunct="1"/>
            <a:r>
              <a:rPr lang="cs-CZ" dirty="0">
                <a:solidFill>
                  <a:schemeClr val="accent2"/>
                </a:solidFill>
              </a:rPr>
              <a:t>potřeba změny v orientaci zdravotní péče </a:t>
            </a:r>
          </a:p>
          <a:p>
            <a:pPr lvl="1" eaLnBrk="1" hangingPunct="1"/>
            <a:r>
              <a:rPr lang="cs-CZ" dirty="0">
                <a:solidFill>
                  <a:schemeClr val="accent2"/>
                </a:solidFill>
              </a:rPr>
              <a:t>či třeba digitalizace zdravotnictví.</a:t>
            </a:r>
          </a:p>
          <a:p>
            <a:pPr eaLnBrk="1" hangingPunct="1"/>
            <a:endParaRPr lang="cs-CZ" altLang="cs-CZ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946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163889"/>
            <a:ext cx="8229600" cy="2962275"/>
          </a:xfrm>
        </p:spPr>
        <p:txBody>
          <a:bodyPr/>
          <a:lstStyle/>
          <a:p>
            <a:pPr marL="0" indent="0" algn="ctr">
              <a:buNone/>
            </a:pPr>
            <a:r>
              <a:rPr lang="cs-CZ" sz="5400" b="1" dirty="0">
                <a:solidFill>
                  <a:schemeClr val="accent6"/>
                </a:solidFill>
              </a:rPr>
              <a:t>PŘEDMĚT A NÁSTROJE </a:t>
            </a:r>
          </a:p>
          <a:p>
            <a:pPr marL="0" indent="0" algn="ctr">
              <a:buNone/>
            </a:pPr>
            <a:r>
              <a:rPr lang="cs-CZ" sz="5400" b="1" dirty="0">
                <a:solidFill>
                  <a:schemeClr val="accent6"/>
                </a:solidFill>
              </a:rPr>
              <a:t>ZDRAVOTNÍ POLITIKY</a:t>
            </a:r>
          </a:p>
        </p:txBody>
      </p:sp>
    </p:spTree>
    <p:extLst>
      <p:ext uri="{BB962C8B-B14F-4D97-AF65-F5344CB8AC3E}">
        <p14:creationId xmlns:p14="http://schemas.microsoft.com/office/powerpoint/2010/main" val="11614329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333399"/>
                </a:solidFill>
              </a:rPr>
              <a:t>Východiska pro vytváření koncepce zdravotní politiky</a:t>
            </a:r>
            <a:endParaRPr lang="cs-CZ" dirty="0">
              <a:solidFill>
                <a:srgbClr val="3333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300" dirty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solidFill>
                  <a:srgbClr val="333399"/>
                </a:solidFill>
              </a:rPr>
              <a:t>Popis a analýza současného stavu, vymezení problémů a posouzení možností jejich zvládnutí</a:t>
            </a: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cs-CZ" sz="2800" dirty="0">
              <a:solidFill>
                <a:srgbClr val="333399"/>
              </a:solidFill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solidFill>
                  <a:srgbClr val="333399"/>
                </a:solidFill>
              </a:rPr>
              <a:t>Hodnoty, záměry a cíle péče o zdraví a zdravotnictví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>
                <a:solidFill>
                  <a:srgbClr val="333399"/>
                </a:solidFill>
              </a:rPr>
              <a:t>orientace na občana, svébytnost, spravedlnost, demokratické principy, hodnota zdraví, 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>
                <a:solidFill>
                  <a:srgbClr val="333399"/>
                </a:solidFill>
              </a:rPr>
              <a:t>zdravotní péče jako individuální i sociální hodnota, politické, ekonomické, kulturní a sociální okolnosti  </a:t>
            </a:r>
          </a:p>
          <a:p>
            <a:pPr marL="457200" lvl="1"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cs-CZ" dirty="0">
              <a:solidFill>
                <a:srgbClr val="333399"/>
              </a:solidFill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dirty="0">
                <a:solidFill>
                  <a:srgbClr val="333399"/>
                </a:solidFill>
              </a:rPr>
              <a:t>Teorie péče o zdraví a zdravotnictví, systémové interdisciplinární pojetí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>
                <a:solidFill>
                  <a:srgbClr val="333399"/>
                </a:solidFill>
              </a:rPr>
              <a:t>Jaké je zdraví? Proč je takové? Čím lze přispět k jeho zlepšení?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>
              <a:solidFill>
                <a:srgbClr val="333399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23492" y="580946"/>
            <a:ext cx="6572210" cy="857250"/>
          </a:xfrm>
        </p:spPr>
        <p:txBody>
          <a:bodyPr/>
          <a:lstStyle/>
          <a:p>
            <a:pPr algn="l" eaLnBrk="1" hangingPunct="1"/>
            <a:r>
              <a:rPr lang="cs-CZ" altLang="cs-CZ" b="1" dirty="0">
                <a:solidFill>
                  <a:schemeClr val="accent2"/>
                </a:solidFill>
              </a:rPr>
              <a:t>CÍL SYSTÉMU PÉČE O ZDRAVÍ</a:t>
            </a:r>
            <a:br>
              <a:rPr lang="cs-CZ" altLang="cs-CZ" b="1" dirty="0">
                <a:solidFill>
                  <a:schemeClr val="accent2"/>
                </a:solidFill>
              </a:rPr>
            </a:br>
            <a:endParaRPr lang="cs-CZ" altLang="cs-CZ" b="1" dirty="0">
              <a:solidFill>
                <a:srgbClr val="00B050"/>
              </a:solidFill>
            </a:endParaRPr>
          </a:p>
        </p:txBody>
      </p:sp>
      <p:sp>
        <p:nvSpPr>
          <p:cNvPr id="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3491" y="1315085"/>
            <a:ext cx="10955161" cy="533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2D2D8A"/>
                </a:solidFill>
              </a:rPr>
              <a:t>Důležité hodnoty systému péče o zdraví:</a:t>
            </a:r>
          </a:p>
          <a:p>
            <a:pPr marL="0" indent="0">
              <a:spcBef>
                <a:spcPct val="0"/>
              </a:spcBef>
              <a:buNone/>
            </a:pPr>
            <a:endParaRPr lang="cs-CZ" sz="2800" dirty="0"/>
          </a:p>
          <a:p>
            <a:pPr marL="0" indent="0">
              <a:spcBef>
                <a:spcPct val="0"/>
              </a:spcBef>
              <a:buNone/>
            </a:pPr>
            <a:r>
              <a:rPr lang="cs-CZ" b="1" dirty="0">
                <a:solidFill>
                  <a:srgbClr val="0070C0"/>
                </a:solidFill>
              </a:rPr>
              <a:t>Ekvita: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cs-CZ" dirty="0">
                <a:solidFill>
                  <a:srgbClr val="333399"/>
                </a:solidFill>
              </a:rPr>
              <a:t>Není prostým synonymem pro rovnost</a:t>
            </a:r>
          </a:p>
          <a:p>
            <a:pPr>
              <a:spcAft>
                <a:spcPts val="1200"/>
              </a:spcAft>
            </a:pPr>
            <a:r>
              <a:rPr lang="cs-CZ" dirty="0">
                <a:solidFill>
                  <a:srgbClr val="333399"/>
                </a:solidFill>
              </a:rPr>
              <a:t>Jde o rovnost za určitých podmínek, </a:t>
            </a:r>
            <a:r>
              <a:rPr lang="pl-PL" dirty="0">
                <a:solidFill>
                  <a:srgbClr val="333399"/>
                </a:solidFill>
              </a:rPr>
              <a:t>jako je příležitost postavit se na startovací </a:t>
            </a:r>
            <a:r>
              <a:rPr lang="cs-CZ" dirty="0">
                <a:solidFill>
                  <a:srgbClr val="333399"/>
                </a:solidFill>
              </a:rPr>
              <a:t>čáru v běhu za zdravím, který se řídí pravidly fair play.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cs-CZ" dirty="0">
                <a:solidFill>
                  <a:srgbClr val="333399"/>
                </a:solidFill>
              </a:rPr>
              <a:t>Ekvita se týká pouze nespravedlivých rozdílů ve zdraví (ekvita je relativní pojem, vztahuje se vždy k určitému pojetí spravedlnosti)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cs-CZ" dirty="0">
                <a:solidFill>
                  <a:srgbClr val="333399"/>
                </a:solidFill>
              </a:rPr>
              <a:t>Lze ji chápat jako spravedlnost opírající se spíše o lidskou slušnost než o literu zákona</a:t>
            </a:r>
            <a:endParaRPr kumimoji="0" lang="cs-CZ" altLang="cs-CZ" b="1" i="0" u="none" strike="noStrike" cap="none" normalizeH="0" dirty="0">
              <a:ln>
                <a:noFill/>
              </a:ln>
              <a:solidFill>
                <a:srgbClr val="333399"/>
              </a:solidFill>
              <a:effectLst/>
            </a:endParaRPr>
          </a:p>
          <a:p>
            <a:pPr marL="0" indent="0">
              <a:spcBef>
                <a:spcPct val="0"/>
              </a:spcBef>
              <a:buNone/>
            </a:pPr>
            <a:endParaRPr lang="cs-CZ" altLang="cs-CZ" dirty="0">
              <a:solidFill>
                <a:srgbClr val="333399"/>
              </a:solidFill>
            </a:endParaRPr>
          </a:p>
          <a:p>
            <a:pPr lvl="1">
              <a:spcBef>
                <a:spcPct val="0"/>
              </a:spcBef>
            </a:pPr>
            <a:endParaRPr lang="cs-CZ" altLang="cs-CZ" sz="2400" dirty="0">
              <a:solidFill>
                <a:srgbClr val="33339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13133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>
                <a:solidFill>
                  <a:srgbClr val="333399"/>
                </a:solidFill>
              </a:rPr>
              <a:t>Nástroje pro realizaci koncepce zdravotní politiky</a:t>
            </a:r>
            <a:endParaRPr lang="cs-CZ" sz="3600" dirty="0">
              <a:solidFill>
                <a:srgbClr val="3333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609599" y="1417638"/>
            <a:ext cx="10852727" cy="48244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dirty="0">
                <a:solidFill>
                  <a:srgbClr val="333399"/>
                </a:solidFill>
              </a:rPr>
              <a:t>Financování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dirty="0">
                <a:solidFill>
                  <a:srgbClr val="333399"/>
                </a:solidFill>
              </a:rPr>
              <a:t>Legislativa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dirty="0">
                <a:solidFill>
                  <a:srgbClr val="333399"/>
                </a:solidFill>
              </a:rPr>
              <a:t>Lidé a jejich výchova ke zdraví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dirty="0">
                <a:solidFill>
                  <a:srgbClr val="333399"/>
                </a:solidFill>
              </a:rPr>
              <a:t>Dobré řízení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dirty="0">
                <a:solidFill>
                  <a:srgbClr val="333399"/>
                </a:solidFill>
              </a:rPr>
              <a:t>Informace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dirty="0">
                <a:solidFill>
                  <a:srgbClr val="333399"/>
                </a:solidFill>
              </a:rPr>
              <a:t>Věda, výzkum a rozvoj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2600" dirty="0">
              <a:solidFill>
                <a:srgbClr val="333399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600" dirty="0">
                <a:solidFill>
                  <a:srgbClr val="333399"/>
                </a:solidFill>
              </a:rPr>
              <a:t>Dále: regionalizace, decentralizace, recenetralizace, komunikace, tvůrčí partnerství, podíl odborné a široké občanské veřejnosti na rozvoji péče o zdraví.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26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>
                <a:solidFill>
                  <a:srgbClr val="333399"/>
                </a:solidFill>
              </a:rPr>
              <a:t>Cíle koncepce zdravotní politiky</a:t>
            </a:r>
            <a:endParaRPr lang="cs-CZ" dirty="0">
              <a:solidFill>
                <a:srgbClr val="3333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333399"/>
                </a:solidFill>
              </a:rPr>
              <a:t>Dobrá péče o zdraví a výkonný systém zdravotnictví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rgbClr val="33339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333399"/>
                </a:solidFill>
              </a:rPr>
              <a:t>ZDRAVÍ LIDÉ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Nadpis 3">
            <a:extLst>
              <a:ext uri="{FF2B5EF4-FFF2-40B4-BE49-F238E27FC236}">
                <a16:creationId xmlns:a16="http://schemas.microsoft.com/office/drawing/2014/main" id="{B9FF426D-4F62-423F-B481-A51BBA5C44A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919288" y="2205039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z="6600" b="1">
                <a:solidFill>
                  <a:srgbClr val="333399"/>
                </a:solidFill>
              </a:rPr>
              <a:t>EVROPSKÁ ZDRAVOTNÍ POLITIKA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Nadpis 1">
            <a:extLst>
              <a:ext uri="{FF2B5EF4-FFF2-40B4-BE49-F238E27FC236}">
                <a16:creationId xmlns:a16="http://schemas.microsoft.com/office/drawing/2014/main" id="{66D82D11-80F8-490C-BB0B-474AD572D8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333399"/>
                </a:solidFill>
              </a:rPr>
              <a:t>Evropská zdravotní politika</a:t>
            </a:r>
            <a:endParaRPr lang="cs-CZ" altLang="cs-CZ">
              <a:solidFill>
                <a:srgbClr val="333399"/>
              </a:solidFill>
            </a:endParaRPr>
          </a:p>
        </p:txBody>
      </p:sp>
      <p:sp>
        <p:nvSpPr>
          <p:cNvPr id="73731" name="Zástupný symbol pro obsah 2">
            <a:extLst>
              <a:ext uri="{FF2B5EF4-FFF2-40B4-BE49-F238E27FC236}">
                <a16:creationId xmlns:a16="http://schemas.microsoft.com/office/drawing/2014/main" id="{EFBCC5AB-19D1-4AED-8BE0-BE408CBB3A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333399"/>
                </a:solidFill>
              </a:rPr>
              <a:t>mnoho rozličných podkladových materiálů</a:t>
            </a:r>
          </a:p>
          <a:p>
            <a:pPr eaLnBrk="1" hangingPunct="1"/>
            <a:r>
              <a:rPr lang="cs-CZ" altLang="cs-CZ">
                <a:solidFill>
                  <a:srgbClr val="333399"/>
                </a:solidFill>
              </a:rPr>
              <a:t>principy a hodnoty</a:t>
            </a:r>
          </a:p>
          <a:p>
            <a:pPr eaLnBrk="1" hangingPunct="1"/>
            <a:r>
              <a:rPr lang="cs-CZ" altLang="cs-CZ">
                <a:solidFill>
                  <a:srgbClr val="333399"/>
                </a:solidFill>
              </a:rPr>
              <a:t>inspirace pro jednotlivé státy a jejich specifickou situaci</a:t>
            </a:r>
          </a:p>
          <a:p>
            <a:pPr eaLnBrk="1" hangingPunct="1"/>
            <a:r>
              <a:rPr lang="cs-CZ" altLang="cs-CZ">
                <a:solidFill>
                  <a:srgbClr val="333399"/>
                </a:solidFill>
              </a:rPr>
              <a:t>důraz na participaci občanů (jednotlivců, rodin, sociálních skupin, dobrovolných a zájmových organizací)</a:t>
            </a:r>
          </a:p>
          <a:p>
            <a:pPr eaLnBrk="1" hangingPunct="1">
              <a:buFontTx/>
              <a:buNone/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>
            <a:extLst>
              <a:ext uri="{FF2B5EF4-FFF2-40B4-BE49-F238E27FC236}">
                <a16:creationId xmlns:a16="http://schemas.microsoft.com/office/drawing/2014/main" id="{225EA857-83AE-489C-B61A-79B1A0E35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333399"/>
                </a:solidFill>
              </a:rPr>
              <a:t>Historický vývoj evropské zdravotní politiky</a:t>
            </a:r>
            <a:endParaRPr lang="cs-CZ" dirty="0">
              <a:solidFill>
                <a:srgbClr val="333399"/>
              </a:solidFill>
            </a:endParaRPr>
          </a:p>
        </p:txBody>
      </p:sp>
      <p:sp>
        <p:nvSpPr>
          <p:cNvPr id="73731" name="Zástupný symbol pro obsah 2">
            <a:extLst>
              <a:ext uri="{FF2B5EF4-FFF2-40B4-BE49-F238E27FC236}">
                <a16:creationId xmlns:a16="http://schemas.microsoft.com/office/drawing/2014/main" id="{473CAA14-5C62-42BD-A408-A05C3EDB4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37" y="1639311"/>
            <a:ext cx="9611444" cy="45259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Bef>
                <a:spcPts val="400"/>
              </a:spcBef>
              <a:spcAft>
                <a:spcPts val="0"/>
              </a:spcAft>
              <a:buNone/>
              <a:defRPr/>
            </a:pPr>
            <a:r>
              <a:rPr lang="cs-CZ" sz="2400" b="1" dirty="0">
                <a:solidFill>
                  <a:srgbClr val="333399"/>
                </a:solidFill>
              </a:rPr>
              <a:t>1851</a:t>
            </a:r>
          </a:p>
          <a:p>
            <a:pPr eaLnBrk="1" fontAlgn="auto" hangingPunct="1"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333399"/>
                </a:solidFill>
              </a:rPr>
              <a:t> I. evropská zdravotní konference v Paříži</a:t>
            </a:r>
          </a:p>
          <a:p>
            <a:pPr marL="400050" lvl="1" indent="0" eaLnBrk="1" fontAlgn="auto" hangingPunct="1">
              <a:spcBef>
                <a:spcPts val="400"/>
              </a:spcBef>
              <a:spcAft>
                <a:spcPts val="0"/>
              </a:spcAft>
              <a:buNone/>
              <a:defRPr/>
            </a:pPr>
            <a:r>
              <a:rPr lang="cs-CZ" sz="2400" dirty="0">
                <a:solidFill>
                  <a:srgbClr val="333399"/>
                </a:solidFill>
              </a:rPr>
              <a:t>(mezinárodní spolupráce, společná opatření)</a:t>
            </a:r>
          </a:p>
          <a:p>
            <a:pPr marL="0" indent="0" eaLnBrk="1" fontAlgn="auto" hangingPunct="1"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cs-CZ" sz="2400" dirty="0">
              <a:solidFill>
                <a:srgbClr val="333399"/>
              </a:solidFill>
            </a:endParaRPr>
          </a:p>
          <a:p>
            <a:pPr marL="0" indent="0" eaLnBrk="1" fontAlgn="auto" hangingPunct="1">
              <a:spcBef>
                <a:spcPts val="400"/>
              </a:spcBef>
              <a:spcAft>
                <a:spcPts val="0"/>
              </a:spcAft>
              <a:buNone/>
              <a:defRPr/>
            </a:pPr>
            <a:r>
              <a:rPr lang="cs-CZ" sz="2400" b="1" dirty="0">
                <a:solidFill>
                  <a:srgbClr val="333399"/>
                </a:solidFill>
              </a:rPr>
              <a:t>1907</a:t>
            </a:r>
          </a:p>
          <a:p>
            <a:pPr eaLnBrk="1" fontAlgn="auto" hangingPunct="1"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333399"/>
                </a:solidFill>
              </a:rPr>
              <a:t>založen Mezinárodní úřad veřejné hygieny v Paříži</a:t>
            </a:r>
          </a:p>
          <a:p>
            <a:pPr marL="400050" lvl="1" indent="0" eaLnBrk="1" fontAlgn="auto" hangingPunct="1">
              <a:spcBef>
                <a:spcPts val="400"/>
              </a:spcBef>
              <a:spcAft>
                <a:spcPts val="0"/>
              </a:spcAft>
              <a:buNone/>
              <a:defRPr/>
            </a:pPr>
            <a:r>
              <a:rPr lang="cs-CZ" sz="2000" dirty="0">
                <a:solidFill>
                  <a:srgbClr val="333399"/>
                </a:solidFill>
              </a:rPr>
              <a:t>(MKN, srovnávání zdravotního stavu)</a:t>
            </a:r>
          </a:p>
          <a:p>
            <a:pPr marL="0" indent="0" eaLnBrk="1" fontAlgn="auto" hangingPunct="1"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cs-CZ" sz="2400" dirty="0">
              <a:solidFill>
                <a:srgbClr val="333399"/>
              </a:solidFill>
            </a:endParaRPr>
          </a:p>
          <a:p>
            <a:pPr marL="0" indent="0" eaLnBrk="1" fontAlgn="auto" hangingPunct="1">
              <a:spcBef>
                <a:spcPts val="400"/>
              </a:spcBef>
              <a:spcAft>
                <a:spcPts val="0"/>
              </a:spcAft>
              <a:buNone/>
              <a:defRPr/>
            </a:pPr>
            <a:r>
              <a:rPr lang="cs-CZ" sz="2400" b="1" dirty="0">
                <a:solidFill>
                  <a:srgbClr val="333399"/>
                </a:solidFill>
              </a:rPr>
              <a:t>1948</a:t>
            </a:r>
          </a:p>
          <a:p>
            <a:pPr eaLnBrk="1" fontAlgn="auto" hangingPunct="1"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333399"/>
                </a:solidFill>
              </a:rPr>
              <a:t>založení Světové zdravotnické organizace</a:t>
            </a:r>
          </a:p>
          <a:p>
            <a:pPr marL="400050" lvl="1" indent="0" eaLnBrk="1" fontAlgn="auto" hangingPunct="1">
              <a:spcBef>
                <a:spcPts val="400"/>
              </a:spcBef>
              <a:spcAft>
                <a:spcPts val="0"/>
              </a:spcAft>
              <a:buNone/>
              <a:defRPr/>
            </a:pPr>
            <a:r>
              <a:rPr lang="cs-CZ" sz="2000" dirty="0">
                <a:solidFill>
                  <a:srgbClr val="333399"/>
                </a:solidFill>
              </a:rPr>
              <a:t>(70. léta 20. st.: </a:t>
            </a:r>
            <a:r>
              <a:rPr lang="cs-CZ" sz="2000" dirty="0" err="1">
                <a:solidFill>
                  <a:srgbClr val="333399"/>
                </a:solidFill>
              </a:rPr>
              <a:t>Heatlh</a:t>
            </a:r>
            <a:r>
              <a:rPr lang="cs-CZ" sz="2000" dirty="0">
                <a:solidFill>
                  <a:srgbClr val="333399"/>
                </a:solidFill>
              </a:rPr>
              <a:t> </a:t>
            </a:r>
            <a:r>
              <a:rPr lang="cs-CZ" sz="2000" dirty="0" err="1">
                <a:solidFill>
                  <a:srgbClr val="333399"/>
                </a:solidFill>
              </a:rPr>
              <a:t>For</a:t>
            </a:r>
            <a:r>
              <a:rPr lang="cs-CZ" sz="2000" dirty="0">
                <a:solidFill>
                  <a:srgbClr val="333399"/>
                </a:solidFill>
              </a:rPr>
              <a:t> </a:t>
            </a:r>
            <a:r>
              <a:rPr lang="cs-CZ" sz="2000" dirty="0" err="1">
                <a:solidFill>
                  <a:srgbClr val="333399"/>
                </a:solidFill>
              </a:rPr>
              <a:t>All</a:t>
            </a:r>
            <a:r>
              <a:rPr lang="cs-CZ" sz="2000" dirty="0">
                <a:solidFill>
                  <a:srgbClr val="333399"/>
                </a:solidFill>
              </a:rPr>
              <a:t>)</a:t>
            </a:r>
          </a:p>
          <a:p>
            <a:pPr eaLnBrk="1" fontAlgn="auto" hangingPunct="1"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000" dirty="0">
              <a:solidFill>
                <a:srgbClr val="333399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>
            <a:extLst>
              <a:ext uri="{FF2B5EF4-FFF2-40B4-BE49-F238E27FC236}">
                <a16:creationId xmlns:a16="http://schemas.microsoft.com/office/drawing/2014/main" id="{EEDDC2C3-10CD-4921-9B02-D9FC9D492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473" y="330056"/>
            <a:ext cx="8229600" cy="84380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333399"/>
                </a:solidFill>
              </a:rPr>
              <a:t>Základní programové dokumenty evropské zdravotní politiky</a:t>
            </a:r>
            <a:endParaRPr lang="cs-CZ" sz="3200" dirty="0">
              <a:solidFill>
                <a:srgbClr val="333399"/>
              </a:solidFill>
            </a:endParaRPr>
          </a:p>
        </p:txBody>
      </p:sp>
      <p:sp>
        <p:nvSpPr>
          <p:cNvPr id="73731" name="Zástupný symbol pro obsah 2">
            <a:extLst>
              <a:ext uri="{FF2B5EF4-FFF2-40B4-BE49-F238E27FC236}">
                <a16:creationId xmlns:a16="http://schemas.microsoft.com/office/drawing/2014/main" id="{7DC2D3B6-9841-4F23-9E0F-7ACF5C84B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544" y="1396371"/>
            <a:ext cx="10373656" cy="5327703"/>
          </a:xfrm>
        </p:spPr>
        <p:txBody>
          <a:bodyPr rtlCol="0">
            <a:normAutofit fontScale="625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cs-CZ" b="1" dirty="0">
                <a:solidFill>
                  <a:srgbClr val="333399"/>
                </a:solidFill>
              </a:rPr>
              <a:t>SZO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333399"/>
                </a:solidFill>
              </a:rPr>
              <a:t>strategie </a:t>
            </a:r>
            <a:r>
              <a:rPr lang="cs-CZ" dirty="0" err="1">
                <a:solidFill>
                  <a:srgbClr val="333399"/>
                </a:solidFill>
              </a:rPr>
              <a:t>Health</a:t>
            </a:r>
            <a:r>
              <a:rPr lang="cs-CZ" dirty="0">
                <a:solidFill>
                  <a:srgbClr val="333399"/>
                </a:solidFill>
              </a:rPr>
              <a:t> </a:t>
            </a:r>
            <a:r>
              <a:rPr lang="cs-CZ" dirty="0" err="1">
                <a:solidFill>
                  <a:srgbClr val="333399"/>
                </a:solidFill>
              </a:rPr>
              <a:t>for</a:t>
            </a:r>
            <a:r>
              <a:rPr lang="cs-CZ" dirty="0">
                <a:solidFill>
                  <a:srgbClr val="333399"/>
                </a:solidFill>
              </a:rPr>
              <a:t> </a:t>
            </a:r>
            <a:r>
              <a:rPr lang="cs-CZ" dirty="0" err="1">
                <a:solidFill>
                  <a:srgbClr val="333399"/>
                </a:solidFill>
              </a:rPr>
              <a:t>All</a:t>
            </a:r>
            <a:r>
              <a:rPr lang="cs-CZ" dirty="0">
                <a:solidFill>
                  <a:srgbClr val="333399"/>
                </a:solidFill>
              </a:rPr>
              <a:t>: Aktuální program </a:t>
            </a:r>
            <a:r>
              <a:rPr lang="cs-CZ" b="1" dirty="0">
                <a:solidFill>
                  <a:srgbClr val="333399"/>
                </a:solidFill>
              </a:rPr>
              <a:t>Zdraví 2020 </a:t>
            </a: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cs-CZ" b="1" dirty="0">
                <a:solidFill>
                  <a:srgbClr val="333399"/>
                </a:solidFill>
              </a:rPr>
              <a:t>EU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333399"/>
                </a:solidFill>
                <a:hlinkClick r:id="rId2"/>
              </a:rPr>
              <a:t>EU pro zdraví </a:t>
            </a:r>
            <a:r>
              <a:rPr lang="cs-CZ" dirty="0">
                <a:solidFill>
                  <a:srgbClr val="333399"/>
                </a:solidFill>
              </a:rPr>
              <a:t>(2021 – 2027)</a:t>
            </a:r>
          </a:p>
          <a:p>
            <a:pPr marL="571500" indent="-514350">
              <a:lnSpc>
                <a:spcPct val="120000"/>
              </a:lnSpc>
              <a:buFont typeface="+mj-lt"/>
              <a:buAutoNum type="arabicPeriod"/>
            </a:pPr>
            <a:r>
              <a:rPr lang="cs-CZ" sz="3600" dirty="0">
                <a:solidFill>
                  <a:schemeClr val="accent2"/>
                </a:solidFill>
              </a:rPr>
              <a:t>podpora dobrého zdravotního stavu občanů – primární prevence, zdravotní potřeby starších osob, duševního zdraví</a:t>
            </a:r>
          </a:p>
          <a:p>
            <a:pPr marL="571500" indent="-514350">
              <a:lnSpc>
                <a:spcPct val="120000"/>
              </a:lnSpc>
              <a:buFont typeface="+mj-lt"/>
              <a:buAutoNum type="arabicPeriod"/>
            </a:pPr>
            <a:r>
              <a:rPr lang="cs-CZ" sz="3600" dirty="0">
                <a:solidFill>
                  <a:schemeClr val="accent2"/>
                </a:solidFill>
              </a:rPr>
              <a:t>ochrana občanů před zdravotními hrozbami – připravenost na epidemie, bioterorismus a nové hrozby  (změna klimatu)</a:t>
            </a:r>
          </a:p>
          <a:p>
            <a:pPr marL="571500" indent="-514350">
              <a:lnSpc>
                <a:spcPct val="120000"/>
              </a:lnSpc>
              <a:buFont typeface="+mj-lt"/>
              <a:buAutoNum type="arabicPeriod"/>
            </a:pPr>
            <a:r>
              <a:rPr lang="cs-CZ" sz="3600" dirty="0">
                <a:solidFill>
                  <a:schemeClr val="accent2"/>
                </a:solidFill>
              </a:rPr>
              <a:t>podpora rychle se rozvíjejících zdravotních systémů </a:t>
            </a:r>
          </a:p>
          <a:p>
            <a:pPr lvl="1">
              <a:lnSpc>
                <a:spcPct val="120000"/>
              </a:lnSpc>
            </a:pPr>
            <a:r>
              <a:rPr lang="cs-CZ" sz="3600" dirty="0">
                <a:solidFill>
                  <a:schemeClr val="accent2"/>
                </a:solidFill>
              </a:rPr>
              <a:t>stárnutí obyvatelstva, 	</a:t>
            </a:r>
          </a:p>
          <a:p>
            <a:pPr lvl="1">
              <a:lnSpc>
                <a:spcPct val="120000"/>
              </a:lnSpc>
            </a:pPr>
            <a:r>
              <a:rPr lang="cs-CZ" sz="3600" dirty="0">
                <a:solidFill>
                  <a:schemeClr val="accent2"/>
                </a:solidFill>
              </a:rPr>
              <a:t>vyšší očekávání občanů </a:t>
            </a:r>
          </a:p>
          <a:p>
            <a:pPr lvl="1">
              <a:lnSpc>
                <a:spcPct val="120000"/>
              </a:lnSpc>
            </a:pPr>
            <a:r>
              <a:rPr lang="cs-CZ" sz="3600" dirty="0">
                <a:solidFill>
                  <a:schemeClr val="accent2"/>
                </a:solidFill>
              </a:rPr>
              <a:t>mobilita pacientů a zdravotnických pracovníků</a:t>
            </a:r>
          </a:p>
          <a:p>
            <a:pPr lvl="1">
              <a:lnSpc>
                <a:spcPct val="120000"/>
              </a:lnSpc>
            </a:pPr>
            <a:r>
              <a:rPr lang="cs-CZ" sz="3600" dirty="0">
                <a:solidFill>
                  <a:schemeClr val="accent2"/>
                </a:solidFill>
              </a:rPr>
              <a:t>pomoc členským státům při zajišťování trvalé udržitelnosti  </a:t>
            </a:r>
            <a:r>
              <a:rPr lang="cs-CZ" sz="3600" dirty="0" err="1">
                <a:solidFill>
                  <a:schemeClr val="accent2"/>
                </a:solidFill>
              </a:rPr>
              <a:t>zdr</a:t>
            </a:r>
            <a:r>
              <a:rPr lang="cs-CZ" sz="3600" dirty="0">
                <a:solidFill>
                  <a:schemeClr val="accent2"/>
                </a:solidFill>
              </a:rPr>
              <a:t>. systémů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cs-CZ" sz="2000" b="1" dirty="0">
              <a:solidFill>
                <a:srgbClr val="333399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>
            <a:extLst>
              <a:ext uri="{FF2B5EF4-FFF2-40B4-BE49-F238E27FC236}">
                <a16:creationId xmlns:a16="http://schemas.microsoft.com/office/drawing/2014/main" id="{EEDDC2C3-10CD-4921-9B02-D9FC9D492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333399"/>
                </a:solidFill>
              </a:rPr>
              <a:t>Zdravotní politika a EU</a:t>
            </a:r>
            <a:endParaRPr lang="cs-CZ" dirty="0">
              <a:solidFill>
                <a:srgbClr val="333399"/>
              </a:solidFill>
            </a:endParaRPr>
          </a:p>
        </p:txBody>
      </p:sp>
      <p:sp>
        <p:nvSpPr>
          <p:cNvPr id="73731" name="Zástupný symbol pro obsah 2">
            <a:extLst>
              <a:ext uri="{FF2B5EF4-FFF2-40B4-BE49-F238E27FC236}">
                <a16:creationId xmlns:a16="http://schemas.microsoft.com/office/drawing/2014/main" id="{7DC2D3B6-9841-4F23-9E0F-7ACF5C84B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700" y="1651722"/>
            <a:ext cx="10509682" cy="4525962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400" b="1" dirty="0">
                <a:solidFill>
                  <a:srgbClr val="333399"/>
                </a:solidFill>
              </a:rPr>
              <a:t>EU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rgbClr val="333399"/>
                </a:solidFill>
                <a:hlinkClick r:id="rId2"/>
              </a:rPr>
              <a:t>EU pro zdrav</a:t>
            </a:r>
            <a:r>
              <a:rPr lang="cs-CZ" sz="2400" b="1" dirty="0">
                <a:solidFill>
                  <a:srgbClr val="333399"/>
                </a:solidFill>
                <a:hlinkClick r:id="rId3"/>
              </a:rPr>
              <a:t>í </a:t>
            </a:r>
            <a:r>
              <a:rPr lang="cs-CZ" sz="2400" dirty="0">
                <a:solidFill>
                  <a:srgbClr val="333399"/>
                </a:solidFill>
              </a:rPr>
              <a:t>(2021 – 2027)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rgbClr val="333399"/>
                </a:solidFill>
                <a:hlinkClick r:id="rId4"/>
              </a:rPr>
              <a:t>Evropská komise</a:t>
            </a:r>
            <a:r>
              <a:rPr lang="cs-CZ" sz="2400" b="1" dirty="0">
                <a:solidFill>
                  <a:srgbClr val="333399"/>
                </a:solidFill>
              </a:rPr>
              <a:t>  - dílčí oblasti zdravotní politiky, partner SZO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rgbClr val="333399"/>
                </a:solidFill>
                <a:hlinkClick r:id="rId5"/>
              </a:rPr>
              <a:t>Evropský parlament</a:t>
            </a:r>
            <a:r>
              <a:rPr lang="cs-CZ" sz="2400" b="1" dirty="0">
                <a:solidFill>
                  <a:srgbClr val="333399"/>
                </a:solidFill>
              </a:rPr>
              <a:t> (legislativa)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rgbClr val="333399"/>
                </a:solidFill>
              </a:rPr>
              <a:t>Agentury: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600" dirty="0">
                <a:solidFill>
                  <a:schemeClr val="accent6"/>
                </a:solidFill>
              </a:rPr>
              <a:t>Evropské středisko pro prevenci a kontrolu nemocí 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600" dirty="0">
                <a:solidFill>
                  <a:schemeClr val="accent6"/>
                </a:solidFill>
              </a:rPr>
              <a:t>Evropská agentura pro léčivé přípravky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cs-CZ" sz="2000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9539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4">
            <a:extLst>
              <a:ext uri="{FF2B5EF4-FFF2-40B4-BE49-F238E27FC236}">
                <a16:creationId xmlns:a16="http://schemas.microsoft.com/office/drawing/2014/main" id="{7A22A311-4962-4F88-9D17-F96A5D8B2A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60043" y="2392218"/>
            <a:ext cx="8964612" cy="2592388"/>
          </a:xfrm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chemeClr val="accent2"/>
                </a:solidFill>
              </a:rPr>
              <a:t>  </a:t>
            </a:r>
            <a:br>
              <a:rPr lang="cs-CZ" altLang="cs-CZ" sz="4000" b="1" dirty="0">
                <a:solidFill>
                  <a:schemeClr val="accent2"/>
                </a:solidFill>
              </a:rPr>
            </a:br>
            <a:r>
              <a:rPr lang="cs-CZ" altLang="cs-CZ" b="1" dirty="0">
                <a:solidFill>
                  <a:srgbClr val="333399"/>
                </a:solidFill>
                <a:latin typeface="Arial Black" panose="020B0A04020102020204" pitchFamily="34" charset="0"/>
              </a:rPr>
              <a:t>Evropská</a:t>
            </a:r>
            <a:br>
              <a:rPr lang="cs-CZ" altLang="cs-CZ" b="1" dirty="0">
                <a:solidFill>
                  <a:srgbClr val="333399"/>
                </a:solidFill>
                <a:latin typeface="Arial Black" panose="020B0A04020102020204" pitchFamily="34" charset="0"/>
              </a:rPr>
            </a:br>
            <a:r>
              <a:rPr lang="cs-CZ" altLang="cs-CZ" b="1" dirty="0">
                <a:solidFill>
                  <a:srgbClr val="333399"/>
                </a:solidFill>
                <a:latin typeface="Arial Black" panose="020B0A04020102020204" pitchFamily="34" charset="0"/>
              </a:rPr>
              <a:t>zdravotní politika SZO:</a:t>
            </a:r>
            <a:br>
              <a:rPr lang="cs-CZ" altLang="cs-CZ" b="1" dirty="0">
                <a:solidFill>
                  <a:srgbClr val="333399"/>
                </a:solidFill>
                <a:latin typeface="Arial Black" panose="020B0A04020102020204" pitchFamily="34" charset="0"/>
              </a:rPr>
            </a:br>
            <a:r>
              <a:rPr lang="cs-CZ" altLang="cs-CZ" b="1" dirty="0">
                <a:solidFill>
                  <a:srgbClr val="333399"/>
                </a:solidFill>
                <a:latin typeface="Arial Black" panose="020B0A04020102020204" pitchFamily="34" charset="0"/>
              </a:rPr>
              <a:t>ZDRAVÍ 2020</a:t>
            </a:r>
            <a:br>
              <a:rPr lang="cs-CZ" altLang="cs-CZ" b="1" dirty="0">
                <a:solidFill>
                  <a:srgbClr val="333399"/>
                </a:solidFill>
                <a:latin typeface="Arial Black" panose="020B0A04020102020204" pitchFamily="34" charset="0"/>
              </a:rPr>
            </a:br>
            <a:endParaRPr lang="cs-CZ" altLang="cs-CZ" b="1" dirty="0">
              <a:solidFill>
                <a:srgbClr val="333399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Text Box 3">
            <a:extLst>
              <a:ext uri="{FF2B5EF4-FFF2-40B4-BE49-F238E27FC236}">
                <a16:creationId xmlns:a16="http://schemas.microsoft.com/office/drawing/2014/main" id="{939BC990-1DAA-4052-98FF-ADD06B4C5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0814" y="4745038"/>
            <a:ext cx="72215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7764" name="Rectangle 4">
            <a:extLst>
              <a:ext uri="{FF2B5EF4-FFF2-40B4-BE49-F238E27FC236}">
                <a16:creationId xmlns:a16="http://schemas.microsoft.com/office/drawing/2014/main" id="{7D3E2999-BEE0-47FD-84E0-EEB40F2E3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398" y="0"/>
            <a:ext cx="9144000" cy="6858000"/>
          </a:xfrm>
          <a:prstGeom prst="rect">
            <a:avLst/>
          </a:prstGeom>
          <a:solidFill>
            <a:srgbClr val="2F5F8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7765" name="Rectangle 5">
            <a:extLst>
              <a:ext uri="{FF2B5EF4-FFF2-40B4-BE49-F238E27FC236}">
                <a16:creationId xmlns:a16="http://schemas.microsoft.com/office/drawing/2014/main" id="{4AD06875-653D-4B82-94D5-2BD075D1F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6613" y="4221164"/>
            <a:ext cx="810260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60. zasedání Evropského regionálního výboru SZO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(září 2010)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Evropská úřadovna SZO - připravit novou evropskou zdravotní politiku,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ZDRAVÍ 2020.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36188C7-0B76-4CC7-8449-28F9B2765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8729" y="624682"/>
            <a:ext cx="3067050" cy="148590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2E2EBFBE-2D2D-4D91-97A5-219461E20359}"/>
              </a:ext>
            </a:extLst>
          </p:cNvPr>
          <p:cNvSpPr txBox="1"/>
          <p:nvPr/>
        </p:nvSpPr>
        <p:spPr>
          <a:xfrm>
            <a:off x="2106613" y="2766724"/>
            <a:ext cx="464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HEALTH 2020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33E6436A-74A7-43CF-ABD7-4D267EB07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2F5F8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7124A4C8-BB28-4679-8333-B53CE6498C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569913"/>
            <a:ext cx="8229600" cy="1143000"/>
          </a:xfrm>
        </p:spPr>
        <p:txBody>
          <a:bodyPr/>
          <a:lstStyle/>
          <a:p>
            <a:pPr algn="l" eaLnBrk="1" hangingPunct="1"/>
            <a:r>
              <a:rPr lang="cs-CZ" altLang="cs-CZ" b="1">
                <a:solidFill>
                  <a:schemeClr val="bg1"/>
                </a:solidFill>
              </a:rPr>
              <a:t>ZDRAVÍ 2020  </a:t>
            </a:r>
            <a:br>
              <a:rPr lang="cs-CZ" altLang="cs-CZ" b="1">
                <a:solidFill>
                  <a:schemeClr val="bg1"/>
                </a:solidFill>
              </a:rPr>
            </a:br>
            <a:r>
              <a:rPr lang="cs-CZ" altLang="cs-CZ" b="1">
                <a:solidFill>
                  <a:schemeClr val="bg1"/>
                </a:solidFill>
              </a:rPr>
              <a:t>HISTORICKÁ NÁVAZNOST</a:t>
            </a:r>
            <a:r>
              <a:rPr lang="cs-CZ" altLang="cs-CZ" sz="4000"/>
              <a:t> </a:t>
            </a:r>
          </a:p>
        </p:txBody>
      </p:sp>
      <p:pic>
        <p:nvPicPr>
          <p:cNvPr id="118788" name="Picture 4">
            <a:extLst>
              <a:ext uri="{FF2B5EF4-FFF2-40B4-BE49-F238E27FC236}">
                <a16:creationId xmlns:a16="http://schemas.microsoft.com/office/drawing/2014/main" id="{DCC211A8-0D47-4BBA-9E0D-7CA82AFADDC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40650" y="2128838"/>
            <a:ext cx="2133600" cy="1897062"/>
          </a:xfrm>
        </p:spPr>
      </p:pic>
      <p:sp>
        <p:nvSpPr>
          <p:cNvPr id="118789" name="Text Box 5">
            <a:extLst>
              <a:ext uri="{FF2B5EF4-FFF2-40B4-BE49-F238E27FC236}">
                <a16:creationId xmlns:a16="http://schemas.microsoft.com/office/drawing/2014/main" id="{20A9A491-28F8-4A43-9569-487DA4662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0300" y="2495550"/>
            <a:ext cx="5924550" cy="165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1977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ZDRAVÍ PRO VŠECHNY 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DO ROKU 2000</a:t>
            </a:r>
          </a:p>
        </p:txBody>
      </p:sp>
      <p:sp>
        <p:nvSpPr>
          <p:cNvPr id="118790" name="Text Box 6">
            <a:extLst>
              <a:ext uri="{FF2B5EF4-FFF2-40B4-BE49-F238E27FC236}">
                <a16:creationId xmlns:a16="http://schemas.microsoft.com/office/drawing/2014/main" id="{65708ABA-4F76-438F-A6FC-160C054FB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1" y="4819651"/>
            <a:ext cx="6181725" cy="1588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1986</a:t>
            </a: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OTTAWSKÁ CHARTA 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PODPORY ZDRAVÍ</a:t>
            </a:r>
          </a:p>
        </p:txBody>
      </p:sp>
      <p:pic>
        <p:nvPicPr>
          <p:cNvPr id="118791" name="Picture 7">
            <a:extLst>
              <a:ext uri="{FF2B5EF4-FFF2-40B4-BE49-F238E27FC236}">
                <a16:creationId xmlns:a16="http://schemas.microsoft.com/office/drawing/2014/main" id="{AF259950-7FD3-47E4-B6BD-D71BE8F3F4C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32713" y="4478338"/>
            <a:ext cx="2144712" cy="189706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9218" y="532819"/>
            <a:ext cx="6572210" cy="857250"/>
          </a:xfrm>
        </p:spPr>
        <p:txBody>
          <a:bodyPr/>
          <a:lstStyle/>
          <a:p>
            <a:pPr algn="l" eaLnBrk="1" hangingPunct="1"/>
            <a:r>
              <a:rPr lang="cs-CZ" altLang="cs-CZ" b="1" dirty="0">
                <a:solidFill>
                  <a:schemeClr val="accent2"/>
                </a:solidFill>
              </a:rPr>
              <a:t>CÍL SYSTÉMU PÉČE O ZDRAVÍ</a:t>
            </a:r>
            <a:br>
              <a:rPr lang="cs-CZ" altLang="cs-CZ" b="1" dirty="0">
                <a:solidFill>
                  <a:schemeClr val="accent2"/>
                </a:solidFill>
              </a:rPr>
            </a:br>
            <a:endParaRPr lang="cs-CZ" altLang="cs-CZ" b="1" dirty="0">
              <a:solidFill>
                <a:srgbClr val="00B050"/>
              </a:solidFill>
            </a:endParaRPr>
          </a:p>
        </p:txBody>
      </p:sp>
      <p:sp>
        <p:nvSpPr>
          <p:cNvPr id="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9218" y="1659285"/>
            <a:ext cx="980815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2D2D8A"/>
                </a:solidFill>
              </a:rPr>
              <a:t>Důležité hodnoty systému péče o zdraví:</a:t>
            </a:r>
          </a:p>
          <a:p>
            <a:pPr marL="0" indent="0">
              <a:spcBef>
                <a:spcPct val="0"/>
              </a:spcBef>
              <a:buNone/>
            </a:pPr>
            <a:endParaRPr lang="cs-CZ" sz="2800" dirty="0"/>
          </a:p>
          <a:p>
            <a:pPr marL="0" indent="0">
              <a:spcBef>
                <a:spcPct val="0"/>
              </a:spcBef>
              <a:buNone/>
            </a:pPr>
            <a:r>
              <a:rPr lang="cs-CZ" b="1" dirty="0">
                <a:solidFill>
                  <a:srgbClr val="00B050"/>
                </a:solidFill>
              </a:rPr>
              <a:t>Ekvita (spravedlnost) ve zdraví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dirty="0">
                <a:solidFill>
                  <a:srgbClr val="333399"/>
                </a:solidFill>
              </a:rPr>
              <a:t>znamená, že v ideálních podmínkách by každý měl mít stejnou příležitost dosáhnout svého plného </a:t>
            </a:r>
            <a:r>
              <a:rPr lang="cs-CZ" b="1" dirty="0">
                <a:solidFill>
                  <a:srgbClr val="333399"/>
                </a:solidFill>
              </a:rPr>
              <a:t>zdravotního potenciálu</a:t>
            </a:r>
            <a:r>
              <a:rPr lang="cs-CZ" dirty="0">
                <a:solidFill>
                  <a:srgbClr val="333399"/>
                </a:solidFill>
              </a:rPr>
              <a:t> a – řečeno pragmatičtěji – nikdy by neměl být znevýhodněn při jeho dosahování, lze-li se ovšem takovému znevýhodnění vyhnout.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dirty="0">
              <a:solidFill>
                <a:srgbClr val="333399"/>
              </a:solidFill>
            </a:endParaRPr>
          </a:p>
          <a:p>
            <a:pPr lvl="1">
              <a:spcBef>
                <a:spcPct val="0"/>
              </a:spcBef>
            </a:pPr>
            <a:endParaRPr lang="cs-CZ" altLang="cs-CZ" sz="2400" dirty="0">
              <a:solidFill>
                <a:srgbClr val="33339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5431329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31A6760A-D311-4E8A-8ED1-ECE122FAC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2F5F8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9F9A60E7-3344-4840-A4C1-D8FCAB75FC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62251" y="360363"/>
            <a:ext cx="8334375" cy="1943100"/>
          </a:xfrm>
        </p:spPr>
        <p:txBody>
          <a:bodyPr/>
          <a:lstStyle/>
          <a:p>
            <a:pPr algn="l" eaLnBrk="1" hangingPunct="1"/>
            <a:r>
              <a:rPr lang="cs-CZ" altLang="cs-CZ" b="1">
                <a:solidFill>
                  <a:schemeClr val="bg1"/>
                </a:solidFill>
              </a:rPr>
              <a:t>ZDRAVÍ 2020  </a:t>
            </a:r>
            <a:br>
              <a:rPr lang="cs-CZ" altLang="cs-CZ" b="1">
                <a:solidFill>
                  <a:schemeClr val="bg1"/>
                </a:solidFill>
              </a:rPr>
            </a:br>
            <a:r>
              <a:rPr lang="cs-CZ" altLang="cs-CZ" b="1">
                <a:solidFill>
                  <a:schemeClr val="bg1"/>
                </a:solidFill>
              </a:rPr>
              <a:t>HISTORICKÁ </a:t>
            </a:r>
            <a:br>
              <a:rPr lang="cs-CZ" altLang="cs-CZ" b="1">
                <a:solidFill>
                  <a:schemeClr val="bg1"/>
                </a:solidFill>
              </a:rPr>
            </a:br>
            <a:r>
              <a:rPr lang="cs-CZ" altLang="cs-CZ" b="1">
                <a:solidFill>
                  <a:schemeClr val="bg1"/>
                </a:solidFill>
              </a:rPr>
              <a:t>NÁVAZNOST</a:t>
            </a:r>
            <a:r>
              <a:rPr lang="cs-CZ" altLang="cs-CZ" sz="4000"/>
              <a:t> </a:t>
            </a:r>
          </a:p>
        </p:txBody>
      </p:sp>
      <p:pic>
        <p:nvPicPr>
          <p:cNvPr id="119812" name="Picture 4">
            <a:extLst>
              <a:ext uri="{FF2B5EF4-FFF2-40B4-BE49-F238E27FC236}">
                <a16:creationId xmlns:a16="http://schemas.microsoft.com/office/drawing/2014/main" id="{2108F1E1-10B2-473E-A7FD-79EC01586D7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15225" y="1268414"/>
            <a:ext cx="2052638" cy="2473325"/>
          </a:xfrm>
        </p:spPr>
      </p:pic>
      <p:sp>
        <p:nvSpPr>
          <p:cNvPr id="119813" name="Text Box 5">
            <a:extLst>
              <a:ext uri="{FF2B5EF4-FFF2-40B4-BE49-F238E27FC236}">
                <a16:creationId xmlns:a16="http://schemas.microsoft.com/office/drawing/2014/main" id="{BCC0DBDB-A793-491C-9311-782E0B4ED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76" y="2638425"/>
            <a:ext cx="4124325" cy="1212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1998</a:t>
            </a: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ZDRAVÍ 21</a:t>
            </a:r>
          </a:p>
        </p:txBody>
      </p:sp>
      <p:sp>
        <p:nvSpPr>
          <p:cNvPr id="119814" name="Text Box 6">
            <a:extLst>
              <a:ext uri="{FF2B5EF4-FFF2-40B4-BE49-F238E27FC236}">
                <a16:creationId xmlns:a16="http://schemas.microsoft.com/office/drawing/2014/main" id="{F943C269-E75B-4D90-A448-F56538488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1" y="4505326"/>
            <a:ext cx="6181725" cy="1588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2008</a:t>
            </a: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TALLINNSKÁ 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KONFERENCE</a:t>
            </a:r>
          </a:p>
        </p:txBody>
      </p:sp>
      <p:pic>
        <p:nvPicPr>
          <p:cNvPr id="119815" name="Picture 7">
            <a:extLst>
              <a:ext uri="{FF2B5EF4-FFF2-40B4-BE49-F238E27FC236}">
                <a16:creationId xmlns:a16="http://schemas.microsoft.com/office/drawing/2014/main" id="{E90074A3-1801-4D8C-80A9-AE84871CC3C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12050" y="4014789"/>
            <a:ext cx="2065338" cy="2574925"/>
          </a:xfrm>
        </p:spPr>
      </p:pic>
      <p:sp>
        <p:nvSpPr>
          <p:cNvPr id="119816" name="Rectangle 8">
            <a:extLst>
              <a:ext uri="{FF2B5EF4-FFF2-40B4-BE49-F238E27FC236}">
                <a16:creationId xmlns:a16="http://schemas.microsoft.com/office/drawing/2014/main" id="{44F1BB62-BA05-4532-9D8A-7DD29889B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5226" y="4029076"/>
            <a:ext cx="2047875" cy="2543175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9817" name="Rectangle 9">
            <a:extLst>
              <a:ext uri="{FF2B5EF4-FFF2-40B4-BE49-F238E27FC236}">
                <a16:creationId xmlns:a16="http://schemas.microsoft.com/office/drawing/2014/main" id="{0CEA0C97-4AE6-4B24-BDE4-4700CD942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3164" y="1246189"/>
            <a:ext cx="2047875" cy="2543175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57660" y="1052736"/>
            <a:ext cx="8964612" cy="3960440"/>
          </a:xfrm>
        </p:spPr>
        <p:txBody>
          <a:bodyPr/>
          <a:lstStyle/>
          <a:p>
            <a:pPr eaLnBrk="1" hangingPunct="1"/>
            <a:r>
              <a:rPr lang="cs-CZ" sz="4000" b="1" dirty="0">
                <a:solidFill>
                  <a:schemeClr val="accent2"/>
                </a:solidFill>
              </a:rPr>
              <a:t>  </a:t>
            </a:r>
            <a:br>
              <a:rPr lang="cs-CZ" sz="4000" b="1" dirty="0">
                <a:solidFill>
                  <a:schemeClr val="accent2"/>
                </a:solidFill>
              </a:rPr>
            </a:br>
            <a:r>
              <a:rPr lang="cs-CZ" sz="4000" b="1" dirty="0">
                <a:solidFill>
                  <a:schemeClr val="accent2"/>
                </a:solidFill>
              </a:rPr>
              <a:t>Aktuální program</a:t>
            </a:r>
            <a:br>
              <a:rPr lang="cs-CZ" sz="4000" b="1" dirty="0">
                <a:solidFill>
                  <a:schemeClr val="accent2"/>
                </a:solidFill>
              </a:rPr>
            </a:br>
            <a:r>
              <a:rPr lang="cs-CZ" sz="4100" b="1" dirty="0">
                <a:solidFill>
                  <a:schemeClr val="accent2"/>
                </a:solidFill>
              </a:rPr>
              <a:t>ZDRAVÍ 2020</a:t>
            </a:r>
            <a:br>
              <a:rPr lang="cs-CZ" sz="4100" b="1" dirty="0">
                <a:solidFill>
                  <a:schemeClr val="accent2"/>
                </a:solidFill>
              </a:rPr>
            </a:br>
            <a:br>
              <a:rPr lang="cs-CZ" sz="4100" b="1" dirty="0">
                <a:solidFill>
                  <a:schemeClr val="accent2"/>
                </a:solidFill>
              </a:rPr>
            </a:br>
            <a:r>
              <a:rPr lang="cs-CZ" sz="2000" dirty="0">
                <a:hlinkClick r:id="rId2"/>
              </a:rPr>
              <a:t>http://www.mzcr.cz/verejne/dokumenty/ramcovy-souhrn-opatreni-zdravi-2020_8526_3016_5.html</a:t>
            </a:r>
            <a:br>
              <a:rPr lang="cs-CZ" sz="2000" b="1" dirty="0">
                <a:solidFill>
                  <a:schemeClr val="accent2"/>
                </a:solidFill>
              </a:rPr>
            </a:br>
            <a:endParaRPr lang="cs-CZ" sz="2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76435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DAA564FD-BEF6-4793-BD9F-71D8F3EC21F6}"/>
              </a:ext>
            </a:extLst>
          </p:cNvPr>
          <p:cNvSpPr/>
          <p:nvPr/>
        </p:nvSpPr>
        <p:spPr>
          <a:xfrm>
            <a:off x="812799" y="3572422"/>
            <a:ext cx="10347287" cy="1737708"/>
          </a:xfrm>
          <a:prstGeom prst="rect">
            <a:avLst/>
          </a:prstGeom>
          <a:solidFill>
            <a:srgbClr val="FFC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2C811D0B-F35B-4594-82B2-5133322C4899}"/>
              </a:ext>
            </a:extLst>
          </p:cNvPr>
          <p:cNvSpPr/>
          <p:nvPr/>
        </p:nvSpPr>
        <p:spPr>
          <a:xfrm>
            <a:off x="812800" y="1894320"/>
            <a:ext cx="10347287" cy="1201420"/>
          </a:xfrm>
          <a:prstGeom prst="rect">
            <a:avLst/>
          </a:prstGeom>
          <a:solidFill>
            <a:srgbClr val="FFC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6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 eaLnBrk="1" hangingPunct="1"/>
            <a:r>
              <a:rPr lang="cs-CZ" sz="4000" dirty="0">
                <a:solidFill>
                  <a:srgbClr val="333399"/>
                </a:solidFill>
                <a:latin typeface="Arial Black" panose="020B0A04020102020204" pitchFamily="34" charset="0"/>
              </a:rPr>
              <a:t>Strategické cíle programu Zdraví 2020</a:t>
            </a:r>
          </a:p>
        </p:txBody>
      </p:sp>
      <p:sp>
        <p:nvSpPr>
          <p:cNvPr id="69635" name="Zástupný symbol pro obsah 2"/>
          <p:cNvSpPr>
            <a:spLocks noGrp="1"/>
          </p:cNvSpPr>
          <p:nvPr>
            <p:ph idx="1"/>
          </p:nvPr>
        </p:nvSpPr>
        <p:spPr>
          <a:xfrm>
            <a:off x="812800" y="1894320"/>
            <a:ext cx="10196945" cy="4857750"/>
          </a:xfrm>
          <a:noFill/>
          <a:ln>
            <a:noFill/>
          </a:ln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cs-CZ" dirty="0">
                <a:solidFill>
                  <a:srgbClr val="333399"/>
                </a:solidFill>
              </a:rPr>
              <a:t>Zlepšení zdraví pro všechny a snižování nerovností ve zdraví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cs-CZ" dirty="0">
              <a:solidFill>
                <a:srgbClr val="333399"/>
              </a:solidFill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dirty="0">
                <a:solidFill>
                  <a:srgbClr val="333399"/>
                </a:solidFill>
              </a:rPr>
              <a:t>Posílení roli veřejné správy v péči o zdraví a  přizvat k řízení a rozhodování všechny složky společnosti, sociální skupiny i jednotlivce.</a:t>
            </a:r>
          </a:p>
        </p:txBody>
      </p:sp>
    </p:spTree>
    <p:extLst>
      <p:ext uri="{BB962C8B-B14F-4D97-AF65-F5344CB8AC3E}">
        <p14:creationId xmlns:p14="http://schemas.microsoft.com/office/powerpoint/2010/main" val="60841691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454" y="77523"/>
            <a:ext cx="10972800" cy="1143000"/>
          </a:xfrm>
        </p:spPr>
        <p:txBody>
          <a:bodyPr/>
          <a:lstStyle/>
          <a:p>
            <a:r>
              <a:rPr lang="cs-CZ" dirty="0">
                <a:solidFill>
                  <a:srgbClr val="333399"/>
                </a:solidFill>
                <a:latin typeface="Arial Black" panose="020B0A04020102020204" pitchFamily="34" charset="0"/>
              </a:rPr>
              <a:t>Prioritní oblasti programu 2020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solidFill>
                <a:srgbClr val="333399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D1F9886-54A4-4E30-9275-EA71E8F90216}"/>
              </a:ext>
            </a:extLst>
          </p:cNvPr>
          <p:cNvGraphicFramePr/>
          <p:nvPr/>
        </p:nvGraphicFramePr>
        <p:xfrm>
          <a:off x="369454" y="1164695"/>
          <a:ext cx="1121294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0E31B618-C42F-435A-B2BE-5EB47EA686D4}"/>
              </a:ext>
            </a:extLst>
          </p:cNvPr>
          <p:cNvSpPr txBox="1"/>
          <p:nvPr/>
        </p:nvSpPr>
        <p:spPr>
          <a:xfrm>
            <a:off x="609599" y="1417639"/>
            <a:ext cx="2056483" cy="64633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PRIORITNÍ OBLAST 1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81BF2FDD-A3E3-4FA6-86D4-0FA921B0D499}"/>
              </a:ext>
            </a:extLst>
          </p:cNvPr>
          <p:cNvSpPr/>
          <p:nvPr/>
        </p:nvSpPr>
        <p:spPr>
          <a:xfrm>
            <a:off x="516545" y="2656791"/>
            <a:ext cx="2242589" cy="1111250"/>
          </a:xfrm>
          <a:prstGeom prst="roundRect">
            <a:avLst>
              <a:gd name="adj" fmla="val 10000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01E0471A-148E-49C9-8201-CDBF3C48CEE0}"/>
              </a:ext>
            </a:extLst>
          </p:cNvPr>
          <p:cNvSpPr/>
          <p:nvPr/>
        </p:nvSpPr>
        <p:spPr>
          <a:xfrm>
            <a:off x="516545" y="4064451"/>
            <a:ext cx="2242589" cy="1111250"/>
          </a:xfrm>
          <a:prstGeom prst="roundRect">
            <a:avLst>
              <a:gd name="adj" fmla="val 10000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FC4B2DD9-6F6D-4AE5-A190-6869DBB618EB}"/>
              </a:ext>
            </a:extLst>
          </p:cNvPr>
          <p:cNvSpPr/>
          <p:nvPr/>
        </p:nvSpPr>
        <p:spPr>
          <a:xfrm>
            <a:off x="516544" y="5440361"/>
            <a:ext cx="2242589" cy="1111250"/>
          </a:xfrm>
          <a:prstGeom prst="roundRect">
            <a:avLst>
              <a:gd name="adj" fmla="val 10000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56BCF62-35F7-4D75-B7DD-F8D8235B51D0}"/>
              </a:ext>
            </a:extLst>
          </p:cNvPr>
          <p:cNvSpPr txBox="1"/>
          <p:nvPr/>
        </p:nvSpPr>
        <p:spPr>
          <a:xfrm>
            <a:off x="609596" y="2889250"/>
            <a:ext cx="2056483" cy="64633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PRIORITNÍ OBLAST 2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E6ED975-3787-4D87-B7E1-F74694CB3F77}"/>
              </a:ext>
            </a:extLst>
          </p:cNvPr>
          <p:cNvSpPr txBox="1"/>
          <p:nvPr/>
        </p:nvSpPr>
        <p:spPr>
          <a:xfrm>
            <a:off x="609595" y="4296910"/>
            <a:ext cx="2056483" cy="64633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PRIORITNÍ OBLAST 3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7C6D5FE-E1FB-463B-9B14-07159D003712}"/>
              </a:ext>
            </a:extLst>
          </p:cNvPr>
          <p:cNvSpPr txBox="1"/>
          <p:nvPr/>
        </p:nvSpPr>
        <p:spPr>
          <a:xfrm>
            <a:off x="609595" y="5662395"/>
            <a:ext cx="2056483" cy="64633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PRIORITNÍ OBLAST 4</a:t>
            </a:r>
          </a:p>
        </p:txBody>
      </p:sp>
    </p:spTree>
    <p:extLst>
      <p:ext uri="{BB962C8B-B14F-4D97-AF65-F5344CB8AC3E}">
        <p14:creationId xmlns:p14="http://schemas.microsoft.com/office/powerpoint/2010/main" val="298940287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625D469D-61F4-4479-A909-D31A20A458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6416" y="302919"/>
            <a:ext cx="9144000" cy="1143000"/>
          </a:xfrm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CC3300"/>
                </a:solidFill>
              </a:rPr>
              <a:t>ZDRAVÍ 2020</a:t>
            </a:r>
            <a:r>
              <a:rPr lang="cs-CZ" altLang="cs-CZ" sz="4000" b="1" dirty="0">
                <a:solidFill>
                  <a:srgbClr val="2F5F8F"/>
                </a:solidFill>
              </a:rPr>
              <a:t> </a:t>
            </a:r>
            <a:r>
              <a:rPr lang="cs-CZ" altLang="cs-CZ" sz="4000" b="1" dirty="0">
                <a:solidFill>
                  <a:schemeClr val="accent6"/>
                </a:solidFill>
              </a:rPr>
              <a:t>– VÝCHOZÍ HODNOTY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C6DD6B5A-33EE-4797-85DA-2A5E6BE475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53302" y="1640598"/>
            <a:ext cx="10285395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>
                <a:solidFill>
                  <a:schemeClr val="accent6"/>
                </a:solidFill>
              </a:rPr>
              <a:t>VŠEOBECNÉ PRÁVO NA ZDRAVÍ A NA ZDRAVOTNÍ PÉČI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>
                <a:solidFill>
                  <a:schemeClr val="accent6"/>
                </a:solidFill>
              </a:rPr>
              <a:t>SPRAVEDLNOST (EKVITA)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>
                <a:solidFill>
                  <a:schemeClr val="accent6"/>
                </a:solidFill>
              </a:rPr>
              <a:t>SOLIDARITA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>
                <a:solidFill>
                  <a:schemeClr val="accent6"/>
                </a:solidFill>
              </a:rPr>
              <a:t>TRVALÁ UDRŽITELNOST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>
                <a:solidFill>
                  <a:schemeClr val="accent6"/>
                </a:solidFill>
              </a:rPr>
              <a:t>DŮSTOJNOST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>
                <a:solidFill>
                  <a:schemeClr val="accent6"/>
                </a:solidFill>
              </a:rPr>
              <a:t>PRÁVO PODÍLET SE NA ROZHODOVÁNÍ O VLASTNÍM ZDRAVÍ I O ZDRAVÍ SPOLEČNOSTI, V NÍŽ LIDÉ ŽIJÍ</a:t>
            </a:r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2D666CD2-9F7E-41F5-AFD1-A71D23E22C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b="1" dirty="0">
                <a:solidFill>
                  <a:srgbClr val="CC3300"/>
                </a:solidFill>
              </a:rPr>
              <a:t>ZDRAVÍ 2020</a:t>
            </a:r>
            <a:r>
              <a:rPr lang="cs-CZ" altLang="cs-CZ" b="1" dirty="0">
                <a:solidFill>
                  <a:srgbClr val="2F5F8F"/>
                </a:solidFill>
              </a:rPr>
              <a:t> </a:t>
            </a:r>
            <a:r>
              <a:rPr lang="cs-CZ" altLang="cs-CZ" b="1" dirty="0">
                <a:solidFill>
                  <a:schemeClr val="accent6"/>
                </a:solidFill>
              </a:rPr>
              <a:t>– PROBLÉMY</a:t>
            </a: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9CA2568F-09D6-4102-A7ED-15316F0B2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599" y="1600201"/>
            <a:ext cx="11212945" cy="4525963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800" b="1" dirty="0">
                <a:solidFill>
                  <a:schemeClr val="accent6"/>
                </a:solidFill>
              </a:rPr>
              <a:t>CHRONICKÉ NEINFEKČNÍ NEMOCI JSOU PŘÍČINOU 86 % ÚMRTÍ V EVROPSKÉM REGIONU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800" b="1" dirty="0">
                <a:solidFill>
                  <a:schemeClr val="accent6"/>
                </a:solidFill>
              </a:rPr>
              <a:t>POLITICKÉ PRIORITY SE OBVYKLE TÝKAJÍ JEN KRÁTKÉHO VOLEBNÍHO OBDOBÍ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800" b="1" dirty="0">
                <a:solidFill>
                  <a:schemeClr val="accent6"/>
                </a:solidFill>
              </a:rPr>
              <a:t>DLOUHODOBÝ ZDRAVOTNÍ PŘÍNOS NENÍ DOCEŇOVÁN</a:t>
            </a:r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414FFB72-3920-42C4-BEB4-D599B284AB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0173" y="284064"/>
            <a:ext cx="9144000" cy="1143000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CC3300"/>
                </a:solidFill>
              </a:rPr>
              <a:t>ZDRAVÍ 2020</a:t>
            </a:r>
            <a:r>
              <a:rPr lang="cs-CZ" altLang="cs-CZ" b="1" dirty="0">
                <a:solidFill>
                  <a:srgbClr val="2F5F8F"/>
                </a:solidFill>
              </a:rPr>
              <a:t> </a:t>
            </a:r>
            <a:r>
              <a:rPr lang="cs-CZ" altLang="cs-CZ" b="1" dirty="0">
                <a:solidFill>
                  <a:schemeClr val="accent6"/>
                </a:solidFill>
              </a:rPr>
              <a:t>– HLAVNÍ METODY</a:t>
            </a:r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7AA13960-52BB-4F23-8768-8580F31A2C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5994" y="1550514"/>
            <a:ext cx="10245660" cy="479107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altLang="cs-CZ" sz="2400" b="1" dirty="0">
                <a:solidFill>
                  <a:schemeClr val="accent6"/>
                </a:solidFill>
              </a:rPr>
              <a:t>HODNOTA ZDRAVÍ MUSÍ BÝT DŮLEŽITÁ PRO VŠECHNY VLÁDNÍ REZORTY (</a:t>
            </a:r>
            <a:r>
              <a:rPr lang="cs-CZ" altLang="cs-CZ" sz="2400" b="1" dirty="0" err="1">
                <a:solidFill>
                  <a:schemeClr val="accent6"/>
                </a:solidFill>
              </a:rPr>
              <a:t>whole-of-government</a:t>
            </a:r>
            <a:r>
              <a:rPr lang="cs-CZ" altLang="cs-CZ" sz="2400" b="1" dirty="0">
                <a:solidFill>
                  <a:schemeClr val="accent6"/>
                </a:solidFill>
              </a:rPr>
              <a:t> </a:t>
            </a:r>
            <a:r>
              <a:rPr lang="cs-CZ" altLang="cs-CZ" sz="2400" b="1" dirty="0" err="1">
                <a:solidFill>
                  <a:schemeClr val="accent6"/>
                </a:solidFill>
              </a:rPr>
              <a:t>approach</a:t>
            </a:r>
            <a:r>
              <a:rPr lang="cs-CZ" altLang="cs-CZ" sz="2400" b="1" dirty="0">
                <a:solidFill>
                  <a:schemeClr val="accent6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altLang="cs-CZ" sz="2400" b="1" dirty="0">
                <a:solidFill>
                  <a:schemeClr val="accent6"/>
                </a:solidFill>
              </a:rPr>
              <a:t>JE NEZBYTNÉ PRŮBĚŽNÉ SLEDOVÁNÍ A HODNOCENÍ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altLang="cs-CZ" sz="2400" b="1" dirty="0">
                <a:solidFill>
                  <a:schemeClr val="accent6"/>
                </a:solidFill>
              </a:rPr>
              <a:t>ZÁKLADEM JE PARTNERSVÍ A SPOLUPRÁCE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altLang="cs-CZ" sz="2400" b="1" dirty="0">
                <a:solidFill>
                  <a:schemeClr val="accent6"/>
                </a:solidFill>
              </a:rPr>
              <a:t>OBČANÉ MUSÍ MÍT PODÍL NA ROZHODOVÁNÍ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altLang="cs-CZ" sz="2400" b="1" dirty="0">
                <a:solidFill>
                  <a:schemeClr val="accent6"/>
                </a:solidFill>
              </a:rPr>
              <a:t>DŮRAZ NA PREVENCI A PODPORU ZDRAVÍ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altLang="cs-CZ" sz="2400" b="1" dirty="0">
                <a:solidFill>
                  <a:schemeClr val="accent6"/>
                </a:solidFill>
              </a:rPr>
              <a:t>VÝZNAMNÁ POZORNOST MUSÍ BÝT VĚNOVÁNA SOCIÁLNÍM DETERMINANTÁM ZDRAVÍ A ZDRAVOTNÍM ROZDÍLŮM MEZI SOCIÁLNÍMI SKUPINAMI</a:t>
            </a: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3D81418E-0058-4ADB-B18B-D6838BCA3D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3633" y="379413"/>
            <a:ext cx="11019934" cy="1143000"/>
          </a:xfrm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CC3300"/>
                </a:solidFill>
              </a:rPr>
              <a:t>ZDRAVÍ 2020</a:t>
            </a:r>
            <a:r>
              <a:rPr lang="cs-CZ" altLang="cs-CZ" sz="4000" b="1" dirty="0">
                <a:solidFill>
                  <a:srgbClr val="2F5F8F"/>
                </a:solidFill>
              </a:rPr>
              <a:t> </a:t>
            </a:r>
            <a:r>
              <a:rPr lang="cs-CZ" altLang="cs-CZ" sz="4000" b="1" dirty="0">
                <a:solidFill>
                  <a:schemeClr val="accent6"/>
                </a:solidFill>
              </a:rPr>
              <a:t>- </a:t>
            </a:r>
            <a:r>
              <a:rPr lang="cs-CZ" altLang="cs-CZ" sz="3600" b="1" dirty="0">
                <a:solidFill>
                  <a:schemeClr val="accent6"/>
                </a:solidFill>
              </a:rPr>
              <a:t>DLOUHODOBÝ PROGRAM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E1A50370-3C1A-4C96-8559-7124CC5177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97204" y="1828800"/>
            <a:ext cx="10152668" cy="50292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2800" b="1" dirty="0">
                <a:solidFill>
                  <a:schemeClr val="accent6"/>
                </a:solidFill>
              </a:rPr>
              <a:t>ZDRAVÍ 2020 MÁ KOŘENY V MINULOSTI.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2800" b="1" dirty="0">
                <a:solidFill>
                  <a:schemeClr val="accent6"/>
                </a:solidFill>
              </a:rPr>
              <a:t>JE PŘIPRAVOVÁN NA ZÁKLADĚ SOUČASNÉ SITUACE S VYUŽITÍM POZNATKŮ O VŠECH OKOLNOSTECH, KTERÉ OVLIVŇUJÍ ZDRAVÍ LIDÍ A PŘEDZNAMENÁVAJÍ DALŠÍ VÝVOJ ZDRAVOTNÍ SITUACE.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2800" b="1" dirty="0">
                <a:solidFill>
                  <a:schemeClr val="accent6"/>
                </a:solidFill>
              </a:rPr>
              <a:t>JEHO DOPAD JE ZAMĚŘEN NA BLIŽŠÍ I VZDÁLENOU BUDOUCNOST.</a:t>
            </a:r>
          </a:p>
          <a:p>
            <a:pPr marL="0" indent="0" eaLnBrk="1" hangingPunct="1">
              <a:spcBef>
                <a:spcPct val="30000"/>
              </a:spcBef>
              <a:buNone/>
              <a:defRPr/>
            </a:pPr>
            <a:endParaRPr lang="cs-CZ" sz="2800" b="1" dirty="0">
              <a:solidFill>
                <a:srgbClr val="2F5F8F"/>
              </a:solidFill>
            </a:endParaRPr>
          </a:p>
        </p:txBody>
      </p:sp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4000" b="1" dirty="0">
                <a:solidFill>
                  <a:srgbClr val="1B06BA"/>
                </a:solidFill>
              </a:rPr>
              <a:t>ROLE STÁTU VE ZDRAVOTNÍ PÉČI A ZDRAVOTNÍ POLITIKA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b="1" dirty="0">
                <a:solidFill>
                  <a:srgbClr val="1B06BA"/>
                </a:solidFill>
              </a:rPr>
              <a:t>Odpovědnost za zdraví</a:t>
            </a:r>
            <a:endParaRPr lang="cs-CZ" dirty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81262" y="1734470"/>
            <a:ext cx="10828421" cy="47847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Péče o zdraví není jen záležitostí jednotlivce ani jen záležitostí státu.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 odpovědnosti za zdraví je třeba hledat </a:t>
            </a:r>
            <a:r>
              <a:rPr lang="cs-CZ" b="1" dirty="0"/>
              <a:t>rovnováhu</a:t>
            </a:r>
            <a:r>
              <a:rPr lang="cs-CZ" dirty="0"/>
              <a:t> </a:t>
            </a:r>
            <a:r>
              <a:rPr lang="cs-CZ" b="1" dirty="0"/>
              <a:t>mezi rolí občanů a státu.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816532" y="539858"/>
            <a:ext cx="8110528" cy="857250"/>
          </a:xfrm>
        </p:spPr>
        <p:txBody>
          <a:bodyPr/>
          <a:lstStyle/>
          <a:p>
            <a:pPr algn="l" eaLnBrk="1" hangingPunct="1"/>
            <a:r>
              <a:rPr lang="cs-CZ" altLang="cs-CZ" b="1" dirty="0">
                <a:solidFill>
                  <a:schemeClr val="accent6"/>
                </a:solidFill>
              </a:rPr>
              <a:t>ZDRAVOTNICTVÍ</a:t>
            </a:r>
            <a:br>
              <a:rPr lang="cs-CZ" altLang="cs-CZ" b="1" dirty="0">
                <a:solidFill>
                  <a:schemeClr val="accent2">
                    <a:lumMod val="75000"/>
                  </a:schemeClr>
                </a:solidFill>
              </a:rPr>
            </a:br>
            <a:endParaRPr lang="cs-CZ" altLang="cs-CZ" b="1" dirty="0">
              <a:solidFill>
                <a:srgbClr val="00B050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8068" y="1669622"/>
            <a:ext cx="9588353" cy="351875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700" b="1" dirty="0">
                <a:solidFill>
                  <a:schemeClr val="accent6"/>
                </a:solidFill>
              </a:rPr>
              <a:t>resortní systém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700" b="1" dirty="0">
                <a:solidFill>
                  <a:schemeClr val="accent6"/>
                </a:solidFill>
              </a:rPr>
              <a:t>soustava odborných zařízení, orgánů a institucí (spolu s lidmi, vybavením, poznatky a metodami)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700" b="1" dirty="0">
                <a:solidFill>
                  <a:schemeClr val="accent6"/>
                </a:solidFill>
              </a:rPr>
              <a:t>cílem je poznávat a uspokojovat zdravotní potřeby i oprávněné požadavky lidí.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2700" b="1" dirty="0">
              <a:solidFill>
                <a:srgbClr val="00B05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700" b="1" dirty="0">
                <a:solidFill>
                  <a:srgbClr val="333399"/>
                </a:solidFill>
              </a:rPr>
              <a:t>Zdravotnictví je subsystémem široce pojímané péče o zdraví.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4115910"/>
      </p:ext>
    </p:extLst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>
                <a:solidFill>
                  <a:srgbClr val="1B06BA"/>
                </a:solidFill>
              </a:rPr>
              <a:t>Právo na zdraví</a:t>
            </a:r>
            <a:endParaRPr lang="cs-CZ"/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Právo na život</a:t>
            </a:r>
          </a:p>
          <a:p>
            <a:pPr eaLnBrk="1" hangingPunct="1"/>
            <a:r>
              <a:rPr lang="cs-CZ"/>
              <a:t>Právo na ochranu zdraví</a:t>
            </a:r>
          </a:p>
          <a:p>
            <a:pPr eaLnBrk="1" hangingPunct="1"/>
            <a:r>
              <a:rPr lang="cs-CZ"/>
              <a:t>Právo na bezplatnou zdravotní péči a na zdravotní pomůcky na základě veřejného pojištění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>
                <a:solidFill>
                  <a:srgbClr val="1B06BA"/>
                </a:solidFill>
              </a:rPr>
              <a:t>Úkoly státu v péči o zdraví</a:t>
            </a:r>
            <a:endParaRPr lang="cs-CZ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tvorba </a:t>
            </a:r>
            <a:r>
              <a:rPr lang="cs-CZ" b="1"/>
              <a:t>koncepce</a:t>
            </a:r>
            <a:r>
              <a:rPr lang="cs-CZ"/>
              <a:t> systému péče o zdraví</a:t>
            </a:r>
          </a:p>
          <a:p>
            <a:pPr eaLnBrk="1" hangingPunct="1"/>
            <a:r>
              <a:rPr lang="cs-CZ"/>
              <a:t>zajištění </a:t>
            </a:r>
            <a:r>
              <a:rPr lang="cs-CZ" b="1"/>
              <a:t>dostupnosti </a:t>
            </a:r>
            <a:r>
              <a:rPr lang="cs-CZ"/>
              <a:t>zdravotní péče</a:t>
            </a:r>
          </a:p>
          <a:p>
            <a:pPr eaLnBrk="1" hangingPunct="1"/>
            <a:r>
              <a:rPr lang="cs-CZ" b="1"/>
              <a:t>slaďování zájmů </a:t>
            </a:r>
            <a:r>
              <a:rPr lang="cs-CZ"/>
              <a:t>různých účastníků zdravotní péče</a:t>
            </a:r>
          </a:p>
          <a:p>
            <a:pPr eaLnBrk="1" hangingPunct="1"/>
            <a:r>
              <a:rPr lang="cs-CZ"/>
              <a:t>odpovědnost za </a:t>
            </a:r>
            <a:r>
              <a:rPr lang="cs-CZ" b="1"/>
              <a:t>efektivní využívání prostředků </a:t>
            </a:r>
            <a:r>
              <a:rPr lang="cs-CZ"/>
              <a:t>určených na zdravotní péči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>
                <a:solidFill>
                  <a:srgbClr val="1B06BA"/>
                </a:solidFill>
              </a:rPr>
              <a:t>Role státu v péči o zdraví dle WHO</a:t>
            </a:r>
            <a:endParaRPr lang="cs-CZ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1018674" y="1477797"/>
            <a:ext cx="10274968" cy="4784725"/>
          </a:xfrm>
        </p:spPr>
        <p:txBody>
          <a:bodyPr rtlCol="0">
            <a:normAutofit fontScale="92500" lnSpcReduction="20000"/>
          </a:bodyPr>
          <a:lstStyle/>
          <a:p>
            <a:pPr marL="457200" indent="-457200" eaLnBrk="1" fontAlgn="auto" hangingPunct="1">
              <a:spcAft>
                <a:spcPts val="1200"/>
              </a:spcAft>
              <a:buFont typeface="Wingdings 2" pitchFamily="18" charset="2"/>
              <a:buAutoNum type="arabicParenR"/>
              <a:defRPr/>
            </a:pPr>
            <a:r>
              <a:rPr lang="cs-CZ" b="1" dirty="0"/>
              <a:t>garantuje dostupnost </a:t>
            </a:r>
            <a:r>
              <a:rPr lang="cs-CZ" dirty="0"/>
              <a:t>základní zdravotní péče pro všechny občany a stanoví pravidla za jakých jsou různé druhy péče poskytovány</a:t>
            </a:r>
          </a:p>
          <a:p>
            <a:pPr marL="457200" indent="-457200" eaLnBrk="1" fontAlgn="auto" hangingPunct="1">
              <a:spcAft>
                <a:spcPts val="1200"/>
              </a:spcAft>
              <a:buFont typeface="Wingdings 2" pitchFamily="18" charset="2"/>
              <a:buAutoNum type="arabicParenR"/>
              <a:defRPr/>
            </a:pPr>
            <a:r>
              <a:rPr lang="cs-CZ" dirty="0"/>
              <a:t>v různé míře se </a:t>
            </a:r>
            <a:r>
              <a:rPr lang="cs-CZ" b="1" dirty="0"/>
              <a:t>podílí na financování </a:t>
            </a:r>
            <a:r>
              <a:rPr lang="cs-CZ" dirty="0"/>
              <a:t>zdravotní péče</a:t>
            </a:r>
          </a:p>
          <a:p>
            <a:pPr marL="457200" indent="-457200" eaLnBrk="1" fontAlgn="auto" hangingPunct="1">
              <a:spcAft>
                <a:spcPts val="1200"/>
              </a:spcAft>
              <a:buFont typeface="Wingdings 2" pitchFamily="18" charset="2"/>
              <a:buAutoNum type="arabicParenR"/>
              <a:defRPr/>
            </a:pPr>
            <a:r>
              <a:rPr lang="cs-CZ" dirty="0"/>
              <a:t>je v různé míře </a:t>
            </a:r>
            <a:r>
              <a:rPr lang="cs-CZ" b="1" dirty="0"/>
              <a:t>vlastníkem </a:t>
            </a:r>
            <a:r>
              <a:rPr lang="cs-CZ" dirty="0"/>
              <a:t>zdravotnických zařízení </a:t>
            </a:r>
          </a:p>
          <a:p>
            <a:pPr marL="457200" indent="-457200" eaLnBrk="1" fontAlgn="auto" hangingPunct="1">
              <a:spcAft>
                <a:spcPts val="1200"/>
              </a:spcAft>
              <a:buFont typeface="Wingdings 2" pitchFamily="18" charset="2"/>
              <a:buAutoNum type="arabicParenR"/>
              <a:defRPr/>
            </a:pPr>
            <a:r>
              <a:rPr lang="cs-CZ" b="1" dirty="0"/>
              <a:t>rozhoduje</a:t>
            </a:r>
            <a:r>
              <a:rPr lang="cs-CZ" dirty="0"/>
              <a:t> či spolurozhoduje </a:t>
            </a:r>
            <a:r>
              <a:rPr lang="cs-CZ" b="1" dirty="0"/>
              <a:t>o podmínkách pro výkon lékařského povolání</a:t>
            </a:r>
          </a:p>
          <a:p>
            <a:pPr marL="457200" indent="-457200" eaLnBrk="1" fontAlgn="auto" hangingPunct="1">
              <a:spcAft>
                <a:spcPts val="1200"/>
              </a:spcAft>
              <a:buFont typeface="Wingdings 2" pitchFamily="18" charset="2"/>
              <a:buAutoNum type="arabicParenR"/>
              <a:defRPr/>
            </a:pPr>
            <a:r>
              <a:rPr lang="cs-CZ" b="1" dirty="0"/>
              <a:t>reguluje</a:t>
            </a:r>
            <a:r>
              <a:rPr lang="cs-CZ" dirty="0"/>
              <a:t> přímo nebo nepřímo </a:t>
            </a:r>
            <a:r>
              <a:rPr lang="cs-CZ" b="1" dirty="0"/>
              <a:t>ceny</a:t>
            </a:r>
            <a:r>
              <a:rPr lang="cs-CZ" dirty="0"/>
              <a:t> lékařských služeb a usměrňuje konkurenci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>
                <a:solidFill>
                  <a:srgbClr val="1B06BA"/>
                </a:solidFill>
              </a:rPr>
              <a:t>Role státu v péči o zdraví dle WHO</a:t>
            </a:r>
            <a:endParaRPr lang="cs-CZ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697831" y="1549986"/>
            <a:ext cx="10796337" cy="4784725"/>
          </a:xfrm>
        </p:spPr>
        <p:txBody>
          <a:bodyPr rtlCol="0">
            <a:normAutofit fontScale="77500" lnSpcReduction="20000"/>
          </a:bodyPr>
          <a:lstStyle/>
          <a:p>
            <a:pPr marL="514350" indent="-514350" eaLnBrk="1" fontAlgn="auto" hangingPunct="1">
              <a:spcAft>
                <a:spcPts val="1200"/>
              </a:spcAft>
              <a:buFont typeface="+mj-lt"/>
              <a:buAutoNum type="arabicParenR" startAt="6"/>
              <a:defRPr/>
            </a:pPr>
            <a:r>
              <a:rPr lang="cs-CZ" b="1" dirty="0"/>
              <a:t>zajišťuje protiepidemickou službu </a:t>
            </a:r>
            <a:r>
              <a:rPr lang="cs-CZ" dirty="0"/>
              <a:t>a významně se podílí na snižování environmentálních rizik </a:t>
            </a:r>
          </a:p>
          <a:p>
            <a:pPr marL="514350" indent="-514350" eaLnBrk="1" fontAlgn="auto" hangingPunct="1">
              <a:spcAft>
                <a:spcPts val="1200"/>
              </a:spcAft>
              <a:buFont typeface="+mj-lt"/>
              <a:buAutoNum type="arabicParenR" startAt="6"/>
              <a:defRPr/>
            </a:pPr>
            <a:r>
              <a:rPr lang="cs-CZ" dirty="0"/>
              <a:t>významně </a:t>
            </a:r>
            <a:r>
              <a:rPr lang="cs-CZ" b="1" dirty="0"/>
              <a:t>podílí na výchově lékařů a ostatních odborníků </a:t>
            </a:r>
            <a:r>
              <a:rPr lang="cs-CZ" dirty="0"/>
              <a:t>ve zdravotnictví</a:t>
            </a:r>
          </a:p>
          <a:p>
            <a:pPr marL="514350" indent="-514350" eaLnBrk="1" fontAlgn="auto" hangingPunct="1">
              <a:spcAft>
                <a:spcPts val="1200"/>
              </a:spcAft>
              <a:buFont typeface="+mj-lt"/>
              <a:buAutoNum type="arabicParenR" startAt="6"/>
              <a:defRPr/>
            </a:pPr>
            <a:r>
              <a:rPr lang="cs-CZ" dirty="0"/>
              <a:t>prostřednictvím různých orgánů </a:t>
            </a:r>
            <a:r>
              <a:rPr lang="cs-CZ" b="1" dirty="0"/>
              <a:t>monitoruje zdravotní stav populace</a:t>
            </a:r>
            <a:r>
              <a:rPr lang="cs-CZ" dirty="0"/>
              <a:t>, aktuální problémy populačního zdraví řeší ve spolupráci s odborníky a občanskými sdruženími, či samosprávnými orgán</a:t>
            </a:r>
          </a:p>
          <a:p>
            <a:pPr marL="514350" indent="-514350" eaLnBrk="1" fontAlgn="auto" hangingPunct="1">
              <a:spcAft>
                <a:spcPts val="1200"/>
              </a:spcAft>
              <a:buFont typeface="+mj-lt"/>
              <a:buAutoNum type="arabicParenR" startAt="6"/>
              <a:defRPr/>
            </a:pPr>
            <a:r>
              <a:rPr lang="cs-CZ" dirty="0"/>
              <a:t>přímo nebo nepřímo </a:t>
            </a:r>
            <a:r>
              <a:rPr lang="cs-CZ" b="1" dirty="0"/>
              <a:t>podporuje lékařský výzkum </a:t>
            </a:r>
          </a:p>
          <a:p>
            <a:pPr marL="514350" indent="-514350" eaLnBrk="1" fontAlgn="auto" hangingPunct="1">
              <a:spcAft>
                <a:spcPts val="1200"/>
              </a:spcAft>
              <a:buFont typeface="+mj-lt"/>
              <a:buAutoNum type="arabicParenR" startAt="6"/>
              <a:defRPr/>
            </a:pPr>
            <a:r>
              <a:rPr lang="cs-CZ" dirty="0"/>
              <a:t>prostřednictvím svých orgánů </a:t>
            </a:r>
            <a:r>
              <a:rPr lang="cs-CZ" b="1" dirty="0"/>
              <a:t>spolupracuje s WHO </a:t>
            </a:r>
            <a:r>
              <a:rPr lang="cs-CZ" dirty="0"/>
              <a:t>v oblasti ochrany zdraví mezi zeměmi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1112" y="176030"/>
            <a:ext cx="1009772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dirty="0">
                <a:solidFill>
                  <a:srgbClr val="333399"/>
                </a:solidFill>
                <a:latin typeface="Arial Black" panose="020B0A04020102020204" pitchFamily="34" charset="0"/>
              </a:rPr>
              <a:t>Co umět z přednášky: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idx="1"/>
          </p:nvPr>
        </p:nvSpPr>
        <p:spPr>
          <a:xfrm>
            <a:off x="768433" y="908720"/>
            <a:ext cx="11162834" cy="408100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srgbClr val="333399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333399"/>
                </a:solidFill>
              </a:rPr>
              <a:t>Rozlišit systém péče o zdraví a zdravotnický systém (zdravotnický systém je subsystémem systému péče o zdraví)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333399"/>
                </a:solidFill>
              </a:rPr>
              <a:t>Ekvita ve zdraví a ekvita ve zdravotnictví (horizontální a vertikální)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333399"/>
                </a:solidFill>
              </a:rPr>
              <a:t>Dělení péče na laickou a odbornou, a také na primární, sekundární a </a:t>
            </a:r>
            <a:r>
              <a:rPr lang="cs-CZ" altLang="cs-CZ" sz="2400">
                <a:solidFill>
                  <a:srgbClr val="333399"/>
                </a:solidFill>
              </a:rPr>
              <a:t>terciární péči </a:t>
            </a:r>
            <a:endParaRPr lang="cs-CZ" altLang="cs-CZ" sz="2400" dirty="0">
              <a:solidFill>
                <a:srgbClr val="333399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333399"/>
                </a:solidFill>
              </a:rPr>
              <a:t>Zdravotní potřeba, tři typy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333399"/>
                </a:solidFill>
              </a:rPr>
              <a:t>Znát základní subjekty zdravotnického systému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333399"/>
                </a:solidFill>
              </a:rPr>
              <a:t>Rozumět pojmu zdravotní politika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333399"/>
                </a:solidFill>
              </a:rPr>
              <a:t>Znát základní nástroje a cíle zdravotní politiky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333399"/>
                </a:solidFill>
              </a:rPr>
              <a:t>Vědět, že na tvorbě evropské zdravotní politiky se nejvýznamněji podílejí WHO a EU a vědět, že existuje programu WHO (tzv. evropská zdravotní strategie) – „Zdraví  2020“</a:t>
            </a:r>
          </a:p>
          <a:p>
            <a:pPr eaLnBrk="1" hangingPunct="1">
              <a:lnSpc>
                <a:spcPct val="90000"/>
              </a:lnSpc>
              <a:buClr>
                <a:srgbClr val="92D050"/>
              </a:buClr>
              <a:buFont typeface="Arial" panose="020B0604020202020204" pitchFamily="34" charset="0"/>
              <a:buChar char="•"/>
            </a:pPr>
            <a:endParaRPr lang="cs-CZ" altLang="cs-CZ" sz="36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365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542" y="386482"/>
            <a:ext cx="10501284" cy="5373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spcBef>
                <a:spcPct val="0"/>
              </a:spcBef>
              <a:buNone/>
            </a:pPr>
            <a:endParaRPr lang="cs-CZ" sz="1000" dirty="0">
              <a:solidFill>
                <a:srgbClr val="0070C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sz="3600" b="1" dirty="0">
                <a:solidFill>
                  <a:srgbClr val="333399"/>
                </a:solidFill>
              </a:rPr>
              <a:t>Ekvita ve zdravotnictví</a:t>
            </a:r>
          </a:p>
          <a:p>
            <a:pPr marL="0" indent="0">
              <a:spcBef>
                <a:spcPct val="0"/>
              </a:spcBef>
              <a:buNone/>
            </a:pPr>
            <a:endParaRPr lang="cs-CZ" sz="3600" b="1" dirty="0">
              <a:solidFill>
                <a:srgbClr val="333399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cs-CZ" sz="1000" b="1" dirty="0">
              <a:solidFill>
                <a:srgbClr val="333399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b="1" u="sng" dirty="0">
                <a:solidFill>
                  <a:srgbClr val="00B050"/>
                </a:solidFill>
              </a:rPr>
              <a:t>Horizontální ekvita </a:t>
            </a:r>
            <a:r>
              <a:rPr lang="cs-CZ" b="1" dirty="0">
                <a:solidFill>
                  <a:srgbClr val="333399"/>
                </a:solidFill>
              </a:rPr>
              <a:t>( = rovnost za určitých podmínek)</a:t>
            </a:r>
          </a:p>
          <a:p>
            <a:pPr marL="0" indent="0">
              <a:spcBef>
                <a:spcPct val="0"/>
              </a:spcBef>
              <a:buNone/>
            </a:pPr>
            <a:endParaRPr lang="cs-CZ" sz="1000" b="1" dirty="0">
              <a:solidFill>
                <a:srgbClr val="333399"/>
              </a:solidFill>
            </a:endParaRPr>
          </a:p>
          <a:p>
            <a:r>
              <a:rPr lang="cs-CZ" altLang="cs-CZ" b="1" dirty="0">
                <a:solidFill>
                  <a:srgbClr val="333399"/>
                </a:solidFill>
              </a:rPr>
              <a:t>STEJNÝ PŘÍSTUP PRO STEJNOU POTŘEBU </a:t>
            </a:r>
            <a:r>
              <a:rPr lang="cs-CZ" sz="1800" dirty="0"/>
              <a:t>např. stejná čekací doba k přijetí do </a:t>
            </a:r>
            <a:r>
              <a:rPr lang="pl-PL" sz="1800" dirty="0"/>
              <a:t>nemocnice pro pacienty se stejným nebo podobným </a:t>
            </a:r>
            <a:r>
              <a:rPr lang="cs-CZ" sz="1800" dirty="0"/>
              <a:t>onemocněním .</a:t>
            </a:r>
            <a:endParaRPr lang="cs-CZ" altLang="cs-CZ" sz="1800" b="1" dirty="0">
              <a:solidFill>
                <a:srgbClr val="333399"/>
              </a:solidFill>
            </a:endParaRPr>
          </a:p>
          <a:p>
            <a:r>
              <a:rPr lang="cs-CZ" altLang="cs-CZ" b="1" dirty="0">
                <a:solidFill>
                  <a:srgbClr val="333399"/>
                </a:solidFill>
              </a:rPr>
              <a:t>STEJNÉ NÁKLADY PRO STEJNÉ POTŘEBY </a:t>
            </a:r>
            <a:r>
              <a:rPr lang="cs-CZ" sz="1800" dirty="0"/>
              <a:t>např. stejná cena stravy pro jednoho pacienta a jeden ošetřovací den ve všech nemocnicích stejného typu</a:t>
            </a:r>
            <a:endParaRPr lang="cs-CZ" altLang="cs-CZ" sz="1800" b="1" dirty="0">
              <a:solidFill>
                <a:srgbClr val="333399"/>
              </a:solidFill>
            </a:endParaRPr>
          </a:p>
          <a:p>
            <a:r>
              <a:rPr lang="cs-CZ" altLang="cs-CZ" b="1" dirty="0">
                <a:solidFill>
                  <a:srgbClr val="333399"/>
                </a:solidFill>
              </a:rPr>
              <a:t>STEJNÁ SPOTŘEBA SLUŽEB PRO STEJNOU POTŘEBU </a:t>
            </a:r>
            <a:r>
              <a:rPr lang="cs-CZ" sz="1800" dirty="0"/>
              <a:t>stejná nemocniční ošetřovací doba pro stejnou diagnózu</a:t>
            </a:r>
            <a:endParaRPr lang="cs-CZ" altLang="cs-CZ" b="1" dirty="0">
              <a:solidFill>
                <a:srgbClr val="333399"/>
              </a:solidFill>
            </a:endParaRPr>
          </a:p>
          <a:p>
            <a:r>
              <a:rPr lang="cs-CZ" altLang="cs-CZ" b="1" dirty="0">
                <a:solidFill>
                  <a:srgbClr val="333399"/>
                </a:solidFill>
              </a:rPr>
              <a:t>STEJNĚ OPRAVENÉ NEROVNOSTI PŘEVEDENÉ NA SROVNATELNÝ ZÁKLAD </a:t>
            </a:r>
            <a:r>
              <a:rPr lang="cs-CZ" sz="1800" dirty="0"/>
              <a:t>např. srovnávání </a:t>
            </a:r>
            <a:r>
              <a:rPr lang="it-IT" sz="1800" dirty="0"/>
              <a:t>mortality nebo morbidity standardizované podle</a:t>
            </a:r>
            <a:r>
              <a:rPr lang="cs-CZ" sz="1800" dirty="0"/>
              <a:t> pohlaví a věku.</a:t>
            </a:r>
            <a:endParaRPr lang="cs-CZ" altLang="cs-CZ" sz="1800" b="1" dirty="0">
              <a:solidFill>
                <a:srgbClr val="333399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cs-CZ" b="1" dirty="0">
              <a:solidFill>
                <a:srgbClr val="33339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287732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7579" y="550636"/>
            <a:ext cx="11056455" cy="4653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spcBef>
                <a:spcPct val="0"/>
              </a:spcBef>
              <a:buNone/>
            </a:pPr>
            <a:endParaRPr lang="cs-CZ" sz="1000" dirty="0"/>
          </a:p>
          <a:p>
            <a:pPr marL="0" indent="0">
              <a:spcBef>
                <a:spcPct val="0"/>
              </a:spcBef>
              <a:buNone/>
            </a:pPr>
            <a:r>
              <a:rPr lang="cs-CZ" sz="3600" b="1" dirty="0">
                <a:solidFill>
                  <a:srgbClr val="333399"/>
                </a:solidFill>
              </a:rPr>
              <a:t>Ekvita ve zdravotnictví</a:t>
            </a:r>
          </a:p>
          <a:p>
            <a:pPr marL="0" indent="0">
              <a:spcBef>
                <a:spcPct val="0"/>
              </a:spcBef>
              <a:buNone/>
            </a:pPr>
            <a:endParaRPr lang="cs-CZ" sz="1000" b="1" dirty="0">
              <a:solidFill>
                <a:srgbClr val="333399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b="1" u="sng" dirty="0">
                <a:solidFill>
                  <a:srgbClr val="00B050"/>
                </a:solidFill>
              </a:rPr>
              <a:t>Vertikální ekvita </a:t>
            </a:r>
            <a:r>
              <a:rPr lang="cs-CZ" b="1" dirty="0">
                <a:solidFill>
                  <a:srgbClr val="333399"/>
                </a:solidFill>
              </a:rPr>
              <a:t>( = spravedlivá nerovnost, slušnost, solidarita)</a:t>
            </a:r>
          </a:p>
          <a:p>
            <a:pPr marL="0" indent="0">
              <a:spcBef>
                <a:spcPct val="0"/>
              </a:spcBef>
              <a:buNone/>
            </a:pPr>
            <a:endParaRPr lang="cs-CZ" sz="1000" b="1" dirty="0">
              <a:solidFill>
                <a:srgbClr val="333399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cs-CZ" b="1" dirty="0">
              <a:solidFill>
                <a:srgbClr val="333399"/>
              </a:solidFill>
            </a:endParaRPr>
          </a:p>
          <a:p>
            <a:r>
              <a:rPr lang="cs-CZ" altLang="cs-CZ" b="1" dirty="0">
                <a:solidFill>
                  <a:srgbClr val="333399"/>
                </a:solidFill>
              </a:rPr>
              <a:t>NEROVNÝ POSTUP ŘEŠENÍ PRO NEROVNOU POTŘEBU </a:t>
            </a:r>
            <a:r>
              <a:rPr lang="cs-CZ" altLang="cs-CZ" dirty="0"/>
              <a:t>(rozdílná koncepce péče pro nemocné cukrovkou a rakovinou; přednostní ošetření akutních případů či těhotných u lékaře )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b="1" dirty="0">
                <a:solidFill>
                  <a:srgbClr val="333399"/>
                </a:solidFill>
              </a:rPr>
              <a:t>NEROVNOST EKONOMICKÁ </a:t>
            </a:r>
            <a:r>
              <a:rPr lang="cs-CZ" altLang="cs-CZ" dirty="0"/>
              <a:t>(odlišné absolutní sumy peněz odváděné do </a:t>
            </a:r>
            <a:r>
              <a:rPr lang="cs-CZ" altLang="cs-CZ" dirty="0" err="1"/>
              <a:t>zdr</a:t>
            </a:r>
            <a:r>
              <a:rPr lang="cs-CZ" altLang="cs-CZ" dirty="0"/>
              <a:t>. pojištění lidmi s různými příjmy)</a:t>
            </a:r>
          </a:p>
          <a:p>
            <a:pPr marL="0" indent="0">
              <a:spcBef>
                <a:spcPct val="0"/>
              </a:spcBef>
              <a:buNone/>
            </a:pPr>
            <a:endParaRPr lang="cs-CZ" b="1" dirty="0">
              <a:solidFill>
                <a:srgbClr val="33339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560757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theme1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2795</Words>
  <Application>Microsoft Office PowerPoint</Application>
  <PresentationFormat>Širokoúhlá obrazovka</PresentationFormat>
  <Paragraphs>464</Paragraphs>
  <Slides>74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74</vt:i4>
      </vt:variant>
    </vt:vector>
  </HeadingPairs>
  <TitlesOfParts>
    <vt:vector size="83" baseType="lpstr">
      <vt:lpstr>Arial</vt:lpstr>
      <vt:lpstr>Arial Black</vt:lpstr>
      <vt:lpstr>Calibri</vt:lpstr>
      <vt:lpstr>Google Sans</vt:lpstr>
      <vt:lpstr>Tahoma</vt:lpstr>
      <vt:lpstr>Wingdings 2</vt:lpstr>
      <vt:lpstr>1_Výchozí návrh</vt:lpstr>
      <vt:lpstr>7_Výchozí návrh</vt:lpstr>
      <vt:lpstr>Výchozí návrh</vt:lpstr>
      <vt:lpstr>Prezentace aplikace PowerPoint</vt:lpstr>
      <vt:lpstr> CÍL SYSTÉMU PÉČE O ZDRAVÍ </vt:lpstr>
      <vt:lpstr>Prezentace aplikace PowerPoint</vt:lpstr>
      <vt:lpstr>Prezentace aplikace PowerPoint</vt:lpstr>
      <vt:lpstr>CÍL SYSTÉMU PÉČE O ZDRAVÍ </vt:lpstr>
      <vt:lpstr>CÍL SYSTÉMU PÉČE O ZDRAVÍ </vt:lpstr>
      <vt:lpstr>ZDRAVOTNICTVÍ </vt:lpstr>
      <vt:lpstr>Prezentace aplikace PowerPoint</vt:lpstr>
      <vt:lpstr>Prezentace aplikace PowerPoint</vt:lpstr>
      <vt:lpstr> PÉČE O ZDRAVÍ</vt:lpstr>
      <vt:lpstr>LAICKÁ PÉČE (lay care)</vt:lpstr>
      <vt:lpstr>Prezentace aplikace PowerPoint</vt:lpstr>
      <vt:lpstr>INDIVIDUÁLNÍ PÉČE</vt:lpstr>
      <vt:lpstr>KOLEKTIVNÍ PÉČE</vt:lpstr>
      <vt:lpstr>ZDRAVOTNICKÉ SLUŽBY</vt:lpstr>
      <vt:lpstr>Prezentace aplikace PowerPoint</vt:lpstr>
      <vt:lpstr>Zdravotnictví</vt:lpstr>
      <vt:lpstr>Prezentace aplikace PowerPoint</vt:lpstr>
      <vt:lpstr>Prezentace aplikace PowerPoint</vt:lpstr>
      <vt:lpstr>Prezentace aplikace PowerPoint</vt:lpstr>
      <vt:lpstr> Kompetence krajů – přímé obligatorní</vt:lpstr>
      <vt:lpstr>Kompetence krajů:</vt:lpstr>
      <vt:lpstr>Kompetence krajů – přímé obligatorní</vt:lpstr>
      <vt:lpstr>Kompetence krajů – přímé fakultativní</vt:lpstr>
      <vt:lpstr>Kompetence krajů – veřejný zájem</vt:lpstr>
      <vt:lpstr>Obce a města </vt:lpstr>
      <vt:lpstr>Prezentace aplikace PowerPoint</vt:lpstr>
      <vt:lpstr>Stavovské organizace</vt:lpstr>
      <vt:lpstr>Prezentace aplikace PowerPoint</vt:lpstr>
      <vt:lpstr>Síť zdravotnických zařízení (2019)</vt:lpstr>
      <vt:lpstr>Zdravotničtí pracovníci</vt:lpstr>
      <vt:lpstr>Prezentace aplikace PowerPoint</vt:lpstr>
      <vt:lpstr>ZDRAVOTNí potřeba</vt:lpstr>
      <vt:lpstr>ZDRAVOTNÍ POTŘEBA</vt:lpstr>
      <vt:lpstr>SUBJEKTIVNĚ POCIŤOVANÁ POTŘEBA</vt:lpstr>
      <vt:lpstr>PROFESIONÁLNĚ DEFINOVANÁ POTŘEBA</vt:lpstr>
      <vt:lpstr>NORMATIVNÍ POTŘEBA</vt:lpstr>
      <vt:lpstr>Prezentace aplikace PowerPoint</vt:lpstr>
      <vt:lpstr>Prezentace aplikace PowerPoint</vt:lpstr>
      <vt:lpstr>ZDRAVOTNÍ POTŘEBY OBYVATELSTVA</vt:lpstr>
      <vt:lpstr>ZDRAVOTNÍ POLITIKA</vt:lpstr>
      <vt:lpstr>Zdravotní politika</vt:lpstr>
      <vt:lpstr>Zdravotní politika</vt:lpstr>
      <vt:lpstr>Zdravotní politika</vt:lpstr>
      <vt:lpstr>Zdravotní politika</vt:lpstr>
      <vt:lpstr>ZDRAVOTNÍ POLITIKA </vt:lpstr>
      <vt:lpstr>Zdravotní politika</vt:lpstr>
      <vt:lpstr>Prezentace aplikace PowerPoint</vt:lpstr>
      <vt:lpstr>Východiska pro vytváření koncepce zdravotní politiky</vt:lpstr>
      <vt:lpstr>Nástroje pro realizaci koncepce zdravotní politiky</vt:lpstr>
      <vt:lpstr>Cíle koncepce zdravotní politiky</vt:lpstr>
      <vt:lpstr>EVROPSKÁ ZDRAVOTNÍ POLITIKA</vt:lpstr>
      <vt:lpstr>Evropská zdravotní politika</vt:lpstr>
      <vt:lpstr>Historický vývoj evropské zdravotní politiky</vt:lpstr>
      <vt:lpstr>Základní programové dokumenty evropské zdravotní politiky</vt:lpstr>
      <vt:lpstr>Zdravotní politika a EU</vt:lpstr>
      <vt:lpstr>   Evropská zdravotní politika SZO: ZDRAVÍ 2020 </vt:lpstr>
      <vt:lpstr>Prezentace aplikace PowerPoint</vt:lpstr>
      <vt:lpstr>ZDRAVÍ 2020   HISTORICKÁ NÁVAZNOST </vt:lpstr>
      <vt:lpstr>ZDRAVÍ 2020   HISTORICKÁ  NÁVAZNOST </vt:lpstr>
      <vt:lpstr>   Aktuální program ZDRAVÍ 2020  http://www.mzcr.cz/verejne/dokumenty/ramcovy-souhrn-opatreni-zdravi-2020_8526_3016_5.html </vt:lpstr>
      <vt:lpstr>Strategické cíle programu Zdraví 2020</vt:lpstr>
      <vt:lpstr>Prioritní oblasti programu 2020 </vt:lpstr>
      <vt:lpstr>ZDRAVÍ 2020 – VÝCHOZÍ HODNOTY</vt:lpstr>
      <vt:lpstr>ZDRAVÍ 2020 – PROBLÉMY</vt:lpstr>
      <vt:lpstr>ZDRAVÍ 2020 – HLAVNÍ METODY</vt:lpstr>
      <vt:lpstr>ZDRAVÍ 2020 - DLOUHODOBÝ PROGRAM</vt:lpstr>
      <vt:lpstr>ROLE STÁTU VE ZDRAVOTNÍ PÉČI A ZDRAVOTNÍ POLITIKA</vt:lpstr>
      <vt:lpstr>Odpovědnost za zdraví</vt:lpstr>
      <vt:lpstr>Právo na zdraví</vt:lpstr>
      <vt:lpstr>Úkoly státu v péči o zdraví</vt:lpstr>
      <vt:lpstr>Role státu v péči o zdraví dle WHO</vt:lpstr>
      <vt:lpstr>Role státu v péči o zdraví dle WHO</vt:lpstr>
      <vt:lpstr>Co umět z přednášky: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Zaměstnanec s 38 000 „hrubýho“</dc:title>
  <dc:creator>Michal Koščík</dc:creator>
  <cp:lastModifiedBy>Pavlína Kaňová</cp:lastModifiedBy>
  <cp:revision>143</cp:revision>
  <dcterms:created xsi:type="dcterms:W3CDTF">2022-02-15T22:58:47Z</dcterms:created>
  <dcterms:modified xsi:type="dcterms:W3CDTF">2024-05-20T11:02:18Z</dcterms:modified>
</cp:coreProperties>
</file>