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16"/>
  </p:notesMasterIdLst>
  <p:handoutMasterIdLst>
    <p:handoutMasterId r:id="rId117"/>
  </p:handoutMasterIdLst>
  <p:sldIdLst>
    <p:sldId id="1081" r:id="rId2"/>
    <p:sldId id="455" r:id="rId3"/>
    <p:sldId id="1047" r:id="rId4"/>
    <p:sldId id="1051" r:id="rId5"/>
    <p:sldId id="449" r:id="rId6"/>
    <p:sldId id="1122" r:id="rId7"/>
    <p:sldId id="1078" r:id="rId8"/>
    <p:sldId id="508" r:id="rId9"/>
    <p:sldId id="1080" r:id="rId10"/>
    <p:sldId id="1120" r:id="rId11"/>
    <p:sldId id="1121" r:id="rId12"/>
    <p:sldId id="1112" r:id="rId13"/>
    <p:sldId id="1111" r:id="rId14"/>
    <p:sldId id="1110" r:id="rId15"/>
    <p:sldId id="1088" r:id="rId16"/>
    <p:sldId id="1113" r:id="rId17"/>
    <p:sldId id="1015" r:id="rId18"/>
    <p:sldId id="1095" r:id="rId19"/>
    <p:sldId id="1018" r:id="rId20"/>
    <p:sldId id="1038" r:id="rId21"/>
    <p:sldId id="1089" r:id="rId22"/>
    <p:sldId id="985" r:id="rId23"/>
    <p:sldId id="1063" r:id="rId24"/>
    <p:sldId id="1102" r:id="rId25"/>
    <p:sldId id="1103" r:id="rId26"/>
    <p:sldId id="1064" r:id="rId27"/>
    <p:sldId id="1123" r:id="rId28"/>
    <p:sldId id="1066" r:id="rId29"/>
    <p:sldId id="1067" r:id="rId30"/>
    <p:sldId id="464" r:id="rId31"/>
    <p:sldId id="1065" r:id="rId32"/>
    <p:sldId id="1070" r:id="rId33"/>
    <p:sldId id="1071" r:id="rId34"/>
    <p:sldId id="1072" r:id="rId35"/>
    <p:sldId id="1073" r:id="rId36"/>
    <p:sldId id="1053" r:id="rId37"/>
    <p:sldId id="1124" r:id="rId38"/>
    <p:sldId id="349" r:id="rId39"/>
    <p:sldId id="1119" r:id="rId40"/>
    <p:sldId id="1074" r:id="rId41"/>
    <p:sldId id="1076" r:id="rId42"/>
    <p:sldId id="1077" r:id="rId43"/>
    <p:sldId id="1082" r:id="rId44"/>
    <p:sldId id="1054" r:id="rId45"/>
    <p:sldId id="993" r:id="rId46"/>
    <p:sldId id="992" r:id="rId47"/>
    <p:sldId id="982" r:id="rId48"/>
    <p:sldId id="932" r:id="rId49"/>
    <p:sldId id="1024" r:id="rId50"/>
    <p:sldId id="258" r:id="rId51"/>
    <p:sldId id="1046" r:id="rId52"/>
    <p:sldId id="931" r:id="rId53"/>
    <p:sldId id="935" r:id="rId54"/>
    <p:sldId id="929" r:id="rId55"/>
    <p:sldId id="259" r:id="rId56"/>
    <p:sldId id="260" r:id="rId57"/>
    <p:sldId id="1087" r:id="rId58"/>
    <p:sldId id="1116" r:id="rId59"/>
    <p:sldId id="1117" r:id="rId60"/>
    <p:sldId id="934" r:id="rId61"/>
    <p:sldId id="1118" r:id="rId62"/>
    <p:sldId id="1083" r:id="rId63"/>
    <p:sldId id="945" r:id="rId64"/>
    <p:sldId id="946" r:id="rId65"/>
    <p:sldId id="1039" r:id="rId66"/>
    <p:sldId id="944" r:id="rId67"/>
    <p:sldId id="1062" r:id="rId68"/>
    <p:sldId id="983" r:id="rId69"/>
    <p:sldId id="533" r:id="rId70"/>
    <p:sldId id="1036" r:id="rId71"/>
    <p:sldId id="1035" r:id="rId72"/>
    <p:sldId id="1033" r:id="rId73"/>
    <p:sldId id="939" r:id="rId74"/>
    <p:sldId id="1105" r:id="rId75"/>
    <p:sldId id="536" r:id="rId76"/>
    <p:sldId id="953" r:id="rId77"/>
    <p:sldId id="949" r:id="rId78"/>
    <p:sldId id="950" r:id="rId79"/>
    <p:sldId id="954" r:id="rId80"/>
    <p:sldId id="955" r:id="rId81"/>
    <p:sldId id="937" r:id="rId82"/>
    <p:sldId id="951" r:id="rId83"/>
    <p:sldId id="952" r:id="rId84"/>
    <p:sldId id="1098" r:id="rId85"/>
    <p:sldId id="1101" r:id="rId86"/>
    <p:sldId id="1097" r:id="rId87"/>
    <p:sldId id="1106" r:id="rId88"/>
    <p:sldId id="964" r:id="rId89"/>
    <p:sldId id="1009" r:id="rId90"/>
    <p:sldId id="1114" r:id="rId91"/>
    <p:sldId id="973" r:id="rId92"/>
    <p:sldId id="965" r:id="rId93"/>
    <p:sldId id="966" r:id="rId94"/>
    <p:sldId id="968" r:id="rId95"/>
    <p:sldId id="967" r:id="rId96"/>
    <p:sldId id="970" r:id="rId97"/>
    <p:sldId id="969" r:id="rId98"/>
    <p:sldId id="972" r:id="rId99"/>
    <p:sldId id="971" r:id="rId100"/>
    <p:sldId id="1107" r:id="rId101"/>
    <p:sldId id="974" r:id="rId102"/>
    <p:sldId id="980" r:id="rId103"/>
    <p:sldId id="975" r:id="rId104"/>
    <p:sldId id="981" r:id="rId105"/>
    <p:sldId id="1085" r:id="rId106"/>
    <p:sldId id="1115" r:id="rId107"/>
    <p:sldId id="976" r:id="rId108"/>
    <p:sldId id="977" r:id="rId109"/>
    <p:sldId id="978" r:id="rId110"/>
    <p:sldId id="1041" r:id="rId111"/>
    <p:sldId id="1012" r:id="rId112"/>
    <p:sldId id="1013" r:id="rId113"/>
    <p:sldId id="1014" r:id="rId114"/>
    <p:sldId id="1031" r:id="rId115"/>
  </p:sldIdLst>
  <p:sldSz cx="12192000" cy="6858000"/>
  <p:notesSz cx="6797675" cy="9926638"/>
  <p:custDataLst>
    <p:tags r:id="rId11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B2CD8D1-DC95-468A-84F3-193DB7AFF95B}">
          <p14:sldIdLst>
            <p14:sldId id="1081"/>
            <p14:sldId id="455"/>
            <p14:sldId id="1047"/>
            <p14:sldId id="1051"/>
            <p14:sldId id="449"/>
            <p14:sldId id="1122"/>
            <p14:sldId id="1078"/>
            <p14:sldId id="508"/>
            <p14:sldId id="1080"/>
            <p14:sldId id="1120"/>
            <p14:sldId id="1121"/>
            <p14:sldId id="1112"/>
            <p14:sldId id="1111"/>
            <p14:sldId id="1110"/>
            <p14:sldId id="1088"/>
            <p14:sldId id="1113"/>
            <p14:sldId id="1015"/>
            <p14:sldId id="1095"/>
            <p14:sldId id="1018"/>
            <p14:sldId id="1038"/>
            <p14:sldId id="1089"/>
            <p14:sldId id="985"/>
            <p14:sldId id="1063"/>
            <p14:sldId id="1102"/>
            <p14:sldId id="1103"/>
            <p14:sldId id="1064"/>
            <p14:sldId id="1123"/>
            <p14:sldId id="1066"/>
            <p14:sldId id="1067"/>
            <p14:sldId id="464"/>
            <p14:sldId id="1065"/>
            <p14:sldId id="1070"/>
            <p14:sldId id="1071"/>
            <p14:sldId id="1072"/>
            <p14:sldId id="1073"/>
            <p14:sldId id="1053"/>
            <p14:sldId id="1124"/>
            <p14:sldId id="349"/>
            <p14:sldId id="1119"/>
            <p14:sldId id="1074"/>
            <p14:sldId id="1076"/>
            <p14:sldId id="1077"/>
            <p14:sldId id="1082"/>
            <p14:sldId id="1054"/>
            <p14:sldId id="993"/>
            <p14:sldId id="992"/>
            <p14:sldId id="982"/>
            <p14:sldId id="932"/>
            <p14:sldId id="1024"/>
            <p14:sldId id="258"/>
            <p14:sldId id="1046"/>
            <p14:sldId id="931"/>
            <p14:sldId id="935"/>
            <p14:sldId id="929"/>
            <p14:sldId id="259"/>
            <p14:sldId id="260"/>
            <p14:sldId id="1087"/>
            <p14:sldId id="1116"/>
            <p14:sldId id="1117"/>
            <p14:sldId id="934"/>
            <p14:sldId id="1118"/>
            <p14:sldId id="1083"/>
            <p14:sldId id="945"/>
            <p14:sldId id="946"/>
            <p14:sldId id="1039"/>
            <p14:sldId id="944"/>
            <p14:sldId id="1062"/>
            <p14:sldId id="983"/>
            <p14:sldId id="533"/>
            <p14:sldId id="1036"/>
            <p14:sldId id="1035"/>
            <p14:sldId id="1033"/>
            <p14:sldId id="939"/>
            <p14:sldId id="1105"/>
            <p14:sldId id="536"/>
            <p14:sldId id="953"/>
            <p14:sldId id="949"/>
            <p14:sldId id="950"/>
            <p14:sldId id="954"/>
            <p14:sldId id="955"/>
            <p14:sldId id="937"/>
            <p14:sldId id="951"/>
            <p14:sldId id="952"/>
            <p14:sldId id="1098"/>
            <p14:sldId id="1101"/>
            <p14:sldId id="1097"/>
            <p14:sldId id="1106"/>
            <p14:sldId id="964"/>
            <p14:sldId id="1009"/>
            <p14:sldId id="1114"/>
            <p14:sldId id="973"/>
            <p14:sldId id="965"/>
            <p14:sldId id="966"/>
            <p14:sldId id="968"/>
            <p14:sldId id="967"/>
            <p14:sldId id="970"/>
            <p14:sldId id="969"/>
            <p14:sldId id="972"/>
            <p14:sldId id="971"/>
            <p14:sldId id="1107"/>
            <p14:sldId id="974"/>
            <p14:sldId id="980"/>
            <p14:sldId id="975"/>
            <p14:sldId id="981"/>
            <p14:sldId id="1085"/>
            <p14:sldId id="1115"/>
            <p14:sldId id="976"/>
            <p14:sldId id="977"/>
            <p14:sldId id="978"/>
            <p14:sldId id="1041"/>
            <p14:sldId id="1012"/>
            <p14:sldId id="1013"/>
            <p14:sldId id="1014"/>
            <p14:sldId id="10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lína Kaňová" initials="PK" lastIdx="0" clrIdx="0">
    <p:extLst>
      <p:ext uri="{19B8F6BF-5375-455C-9EA6-DF929625EA0E}">
        <p15:presenceInfo xmlns:p15="http://schemas.microsoft.com/office/powerpoint/2012/main" userId="S-1-5-21-3451901064-902568176-4053310204-88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33CCFF"/>
    <a:srgbClr val="E1F2CE"/>
    <a:srgbClr val="FFCBC1"/>
    <a:srgbClr val="000099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25" autoAdjust="0"/>
    <p:restoredTop sz="95268" autoAdjust="0"/>
  </p:normalViewPr>
  <p:slideViewPr>
    <p:cSldViewPr snapToGrid="0">
      <p:cViewPr varScale="1">
        <p:scale>
          <a:sx n="100" d="100"/>
          <a:sy n="100" d="100"/>
        </p:scale>
        <p:origin x="90" y="672"/>
      </p:cViewPr>
      <p:guideLst/>
    </p:cSldViewPr>
  </p:slideViewPr>
  <p:outlineViewPr>
    <p:cViewPr>
      <p:scale>
        <a:sx n="33" d="100"/>
        <a:sy n="33" d="100"/>
      </p:scale>
      <p:origin x="0" y="-44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gs" Target="tags/tag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8319\Downloads\13007023g0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KOJENECKÉ ÚMRTNOSTI V ČR</a:t>
            </a:r>
          </a:p>
        </c:rich>
      </c:tx>
      <c:layout>
        <c:manualLayout>
          <c:xMode val="edge"/>
          <c:yMode val="edge"/>
          <c:x val="0.3064852483717313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03937007874015"/>
          <c:y val="2.5428331875182269E-2"/>
          <c:w val="0.87129396325459318"/>
          <c:h val="0.68729986876640425"/>
        </c:manualLayout>
      </c:layout>
      <c:areaChart>
        <c:grouping val="standard"/>
        <c:varyColors val="0"/>
        <c:ser>
          <c:idx val="1"/>
          <c:order val="1"/>
          <c:spPr>
            <a:solidFill>
              <a:srgbClr val="FF9900"/>
            </a:solidFill>
            <a:ln>
              <a:noFill/>
            </a:ln>
            <a:effectLst/>
          </c:spPr>
          <c:cat>
            <c:numRef>
              <c:f>List1!$E$32:$E$236</c:f>
              <c:numCache>
                <c:formatCode>General</c:formatCode>
                <c:ptCount val="205"/>
                <c:pt idx="0">
                  <c:v>1809</c:v>
                </c:pt>
                <c:pt idx="1">
                  <c:v>1810</c:v>
                </c:pt>
                <c:pt idx="2">
                  <c:v>1811</c:v>
                </c:pt>
                <c:pt idx="3">
                  <c:v>1812</c:v>
                </c:pt>
                <c:pt idx="4">
                  <c:v>1813</c:v>
                </c:pt>
                <c:pt idx="5">
                  <c:v>1814</c:v>
                </c:pt>
                <c:pt idx="6">
                  <c:v>1815</c:v>
                </c:pt>
                <c:pt idx="7">
                  <c:v>1816</c:v>
                </c:pt>
                <c:pt idx="8">
                  <c:v>1817</c:v>
                </c:pt>
                <c:pt idx="9">
                  <c:v>1818</c:v>
                </c:pt>
                <c:pt idx="10">
                  <c:v>1819</c:v>
                </c:pt>
                <c:pt idx="11">
                  <c:v>1820</c:v>
                </c:pt>
                <c:pt idx="12">
                  <c:v>1821</c:v>
                </c:pt>
                <c:pt idx="13">
                  <c:v>1822</c:v>
                </c:pt>
                <c:pt idx="14">
                  <c:v>1823</c:v>
                </c:pt>
                <c:pt idx="15">
                  <c:v>1824</c:v>
                </c:pt>
                <c:pt idx="16">
                  <c:v>1825</c:v>
                </c:pt>
                <c:pt idx="17">
                  <c:v>1826</c:v>
                </c:pt>
                <c:pt idx="18">
                  <c:v>1827</c:v>
                </c:pt>
                <c:pt idx="19">
                  <c:v>1828</c:v>
                </c:pt>
                <c:pt idx="20">
                  <c:v>1829</c:v>
                </c:pt>
                <c:pt idx="21">
                  <c:v>1830</c:v>
                </c:pt>
                <c:pt idx="22">
                  <c:v>1831</c:v>
                </c:pt>
                <c:pt idx="23">
                  <c:v>1832</c:v>
                </c:pt>
                <c:pt idx="24">
                  <c:v>1833</c:v>
                </c:pt>
                <c:pt idx="25">
                  <c:v>1834</c:v>
                </c:pt>
                <c:pt idx="26">
                  <c:v>1835</c:v>
                </c:pt>
                <c:pt idx="27">
                  <c:v>1836</c:v>
                </c:pt>
                <c:pt idx="28">
                  <c:v>1837</c:v>
                </c:pt>
                <c:pt idx="29">
                  <c:v>1838</c:v>
                </c:pt>
                <c:pt idx="30">
                  <c:v>1839</c:v>
                </c:pt>
                <c:pt idx="31">
                  <c:v>1840</c:v>
                </c:pt>
                <c:pt idx="32">
                  <c:v>1841</c:v>
                </c:pt>
                <c:pt idx="33">
                  <c:v>1842</c:v>
                </c:pt>
                <c:pt idx="34">
                  <c:v>1843</c:v>
                </c:pt>
                <c:pt idx="35">
                  <c:v>1844</c:v>
                </c:pt>
                <c:pt idx="36">
                  <c:v>1845</c:v>
                </c:pt>
                <c:pt idx="37">
                  <c:v>1846</c:v>
                </c:pt>
                <c:pt idx="38">
                  <c:v>1847</c:v>
                </c:pt>
                <c:pt idx="39">
                  <c:v>1848</c:v>
                </c:pt>
                <c:pt idx="40">
                  <c:v>1849</c:v>
                </c:pt>
                <c:pt idx="41">
                  <c:v>1850</c:v>
                </c:pt>
                <c:pt idx="42">
                  <c:v>1851</c:v>
                </c:pt>
                <c:pt idx="43">
                  <c:v>1852</c:v>
                </c:pt>
                <c:pt idx="44">
                  <c:v>1853</c:v>
                </c:pt>
                <c:pt idx="45">
                  <c:v>1854</c:v>
                </c:pt>
                <c:pt idx="46">
                  <c:v>1855</c:v>
                </c:pt>
                <c:pt idx="47">
                  <c:v>1856</c:v>
                </c:pt>
                <c:pt idx="48">
                  <c:v>1857</c:v>
                </c:pt>
                <c:pt idx="49">
                  <c:v>1858</c:v>
                </c:pt>
                <c:pt idx="50">
                  <c:v>1859</c:v>
                </c:pt>
                <c:pt idx="51">
                  <c:v>1860</c:v>
                </c:pt>
                <c:pt idx="52">
                  <c:v>1861</c:v>
                </c:pt>
                <c:pt idx="53">
                  <c:v>1862</c:v>
                </c:pt>
                <c:pt idx="54">
                  <c:v>1863</c:v>
                </c:pt>
                <c:pt idx="55">
                  <c:v>1864</c:v>
                </c:pt>
                <c:pt idx="56">
                  <c:v>1865</c:v>
                </c:pt>
                <c:pt idx="57">
                  <c:v>1866</c:v>
                </c:pt>
                <c:pt idx="58">
                  <c:v>1867</c:v>
                </c:pt>
                <c:pt idx="59">
                  <c:v>1868</c:v>
                </c:pt>
                <c:pt idx="60">
                  <c:v>1869</c:v>
                </c:pt>
                <c:pt idx="61">
                  <c:v>1870</c:v>
                </c:pt>
                <c:pt idx="62">
                  <c:v>1871</c:v>
                </c:pt>
                <c:pt idx="63">
                  <c:v>1872</c:v>
                </c:pt>
                <c:pt idx="64">
                  <c:v>1873</c:v>
                </c:pt>
                <c:pt idx="65">
                  <c:v>1874</c:v>
                </c:pt>
                <c:pt idx="66">
                  <c:v>1875</c:v>
                </c:pt>
                <c:pt idx="67">
                  <c:v>1876</c:v>
                </c:pt>
                <c:pt idx="68">
                  <c:v>1877</c:v>
                </c:pt>
                <c:pt idx="69">
                  <c:v>1878</c:v>
                </c:pt>
                <c:pt idx="70">
                  <c:v>1879</c:v>
                </c:pt>
                <c:pt idx="71">
                  <c:v>1880</c:v>
                </c:pt>
                <c:pt idx="72">
                  <c:v>1881</c:v>
                </c:pt>
                <c:pt idx="73">
                  <c:v>1882</c:v>
                </c:pt>
                <c:pt idx="74">
                  <c:v>1883</c:v>
                </c:pt>
                <c:pt idx="75">
                  <c:v>1884</c:v>
                </c:pt>
                <c:pt idx="76">
                  <c:v>1885</c:v>
                </c:pt>
                <c:pt idx="77">
                  <c:v>1886</c:v>
                </c:pt>
                <c:pt idx="78">
                  <c:v>1887</c:v>
                </c:pt>
                <c:pt idx="79">
                  <c:v>1888</c:v>
                </c:pt>
                <c:pt idx="80">
                  <c:v>1889</c:v>
                </c:pt>
                <c:pt idx="81">
                  <c:v>1890</c:v>
                </c:pt>
                <c:pt idx="82">
                  <c:v>1891</c:v>
                </c:pt>
                <c:pt idx="83">
                  <c:v>1892</c:v>
                </c:pt>
                <c:pt idx="84">
                  <c:v>1893</c:v>
                </c:pt>
                <c:pt idx="85">
                  <c:v>1894</c:v>
                </c:pt>
                <c:pt idx="86">
                  <c:v>1895</c:v>
                </c:pt>
                <c:pt idx="87">
                  <c:v>1896</c:v>
                </c:pt>
                <c:pt idx="88">
                  <c:v>1897</c:v>
                </c:pt>
                <c:pt idx="89">
                  <c:v>1898</c:v>
                </c:pt>
                <c:pt idx="90">
                  <c:v>1899</c:v>
                </c:pt>
                <c:pt idx="91">
                  <c:v>1900</c:v>
                </c:pt>
                <c:pt idx="92">
                  <c:v>1901</c:v>
                </c:pt>
                <c:pt idx="93">
                  <c:v>1902</c:v>
                </c:pt>
                <c:pt idx="94">
                  <c:v>1903</c:v>
                </c:pt>
                <c:pt idx="95">
                  <c:v>1904</c:v>
                </c:pt>
                <c:pt idx="96">
                  <c:v>1905</c:v>
                </c:pt>
                <c:pt idx="97">
                  <c:v>1906</c:v>
                </c:pt>
                <c:pt idx="98">
                  <c:v>1907</c:v>
                </c:pt>
                <c:pt idx="99">
                  <c:v>1908</c:v>
                </c:pt>
                <c:pt idx="100">
                  <c:v>1909</c:v>
                </c:pt>
                <c:pt idx="101">
                  <c:v>1910</c:v>
                </c:pt>
                <c:pt idx="102">
                  <c:v>1911</c:v>
                </c:pt>
                <c:pt idx="103">
                  <c:v>1912</c:v>
                </c:pt>
                <c:pt idx="104">
                  <c:v>1913</c:v>
                </c:pt>
                <c:pt idx="105">
                  <c:v>1914</c:v>
                </c:pt>
                <c:pt idx="106">
                  <c:v>1915</c:v>
                </c:pt>
                <c:pt idx="107">
                  <c:v>1916</c:v>
                </c:pt>
                <c:pt idx="108">
                  <c:v>1917</c:v>
                </c:pt>
                <c:pt idx="109">
                  <c:v>1918</c:v>
                </c:pt>
                <c:pt idx="110">
                  <c:v>1919</c:v>
                </c:pt>
                <c:pt idx="111">
                  <c:v>1920</c:v>
                </c:pt>
                <c:pt idx="112">
                  <c:v>1921</c:v>
                </c:pt>
                <c:pt idx="113">
                  <c:v>1922</c:v>
                </c:pt>
                <c:pt idx="114">
                  <c:v>1923</c:v>
                </c:pt>
                <c:pt idx="115">
                  <c:v>1924</c:v>
                </c:pt>
                <c:pt idx="116">
                  <c:v>1925</c:v>
                </c:pt>
                <c:pt idx="117">
                  <c:v>1926</c:v>
                </c:pt>
                <c:pt idx="118">
                  <c:v>1927</c:v>
                </c:pt>
                <c:pt idx="119">
                  <c:v>1928</c:v>
                </c:pt>
                <c:pt idx="120">
                  <c:v>1929</c:v>
                </c:pt>
                <c:pt idx="121">
                  <c:v>1930</c:v>
                </c:pt>
                <c:pt idx="122">
                  <c:v>1931</c:v>
                </c:pt>
                <c:pt idx="123">
                  <c:v>1932</c:v>
                </c:pt>
                <c:pt idx="124">
                  <c:v>1933</c:v>
                </c:pt>
                <c:pt idx="125">
                  <c:v>1934</c:v>
                </c:pt>
                <c:pt idx="126">
                  <c:v>1935</c:v>
                </c:pt>
                <c:pt idx="127">
                  <c:v>1936</c:v>
                </c:pt>
                <c:pt idx="128">
                  <c:v>1937</c:v>
                </c:pt>
                <c:pt idx="129">
                  <c:v>1938</c:v>
                </c:pt>
                <c:pt idx="130">
                  <c:v>1939</c:v>
                </c:pt>
                <c:pt idx="131">
                  <c:v>1940</c:v>
                </c:pt>
                <c:pt idx="132">
                  <c:v>1941</c:v>
                </c:pt>
                <c:pt idx="133">
                  <c:v>1942</c:v>
                </c:pt>
                <c:pt idx="134">
                  <c:v>1943</c:v>
                </c:pt>
                <c:pt idx="135">
                  <c:v>1944</c:v>
                </c:pt>
                <c:pt idx="136">
                  <c:v>1945</c:v>
                </c:pt>
                <c:pt idx="137">
                  <c:v>1946</c:v>
                </c:pt>
                <c:pt idx="138">
                  <c:v>1947</c:v>
                </c:pt>
                <c:pt idx="139">
                  <c:v>1948</c:v>
                </c:pt>
                <c:pt idx="140">
                  <c:v>1949</c:v>
                </c:pt>
                <c:pt idx="141">
                  <c:v>1950</c:v>
                </c:pt>
                <c:pt idx="142">
                  <c:v>1951</c:v>
                </c:pt>
                <c:pt idx="143">
                  <c:v>1952</c:v>
                </c:pt>
                <c:pt idx="144">
                  <c:v>1953</c:v>
                </c:pt>
                <c:pt idx="145">
                  <c:v>1954</c:v>
                </c:pt>
                <c:pt idx="146">
                  <c:v>1955</c:v>
                </c:pt>
                <c:pt idx="147">
                  <c:v>1956</c:v>
                </c:pt>
                <c:pt idx="148">
                  <c:v>1957</c:v>
                </c:pt>
                <c:pt idx="149">
                  <c:v>1958</c:v>
                </c:pt>
                <c:pt idx="150">
                  <c:v>1959</c:v>
                </c:pt>
                <c:pt idx="151">
                  <c:v>1960</c:v>
                </c:pt>
                <c:pt idx="152">
                  <c:v>1961</c:v>
                </c:pt>
                <c:pt idx="153">
                  <c:v>1962</c:v>
                </c:pt>
                <c:pt idx="154">
                  <c:v>1963</c:v>
                </c:pt>
                <c:pt idx="155">
                  <c:v>1964</c:v>
                </c:pt>
                <c:pt idx="156">
                  <c:v>1965</c:v>
                </c:pt>
                <c:pt idx="157">
                  <c:v>1966</c:v>
                </c:pt>
                <c:pt idx="158">
                  <c:v>1967</c:v>
                </c:pt>
                <c:pt idx="159">
                  <c:v>1968</c:v>
                </c:pt>
                <c:pt idx="160">
                  <c:v>1969</c:v>
                </c:pt>
                <c:pt idx="161">
                  <c:v>1970</c:v>
                </c:pt>
                <c:pt idx="162">
                  <c:v>1971</c:v>
                </c:pt>
                <c:pt idx="163">
                  <c:v>1972</c:v>
                </c:pt>
                <c:pt idx="164">
                  <c:v>1973</c:v>
                </c:pt>
                <c:pt idx="165">
                  <c:v>1974</c:v>
                </c:pt>
                <c:pt idx="166">
                  <c:v>1975</c:v>
                </c:pt>
                <c:pt idx="167">
                  <c:v>1976</c:v>
                </c:pt>
                <c:pt idx="168">
                  <c:v>1977</c:v>
                </c:pt>
                <c:pt idx="169">
                  <c:v>1978</c:v>
                </c:pt>
                <c:pt idx="170">
                  <c:v>1979</c:v>
                </c:pt>
                <c:pt idx="171">
                  <c:v>1980</c:v>
                </c:pt>
                <c:pt idx="172">
                  <c:v>1981</c:v>
                </c:pt>
                <c:pt idx="173">
                  <c:v>1982</c:v>
                </c:pt>
                <c:pt idx="174">
                  <c:v>1983</c:v>
                </c:pt>
                <c:pt idx="175">
                  <c:v>1984</c:v>
                </c:pt>
                <c:pt idx="176">
                  <c:v>1985</c:v>
                </c:pt>
                <c:pt idx="177">
                  <c:v>1986</c:v>
                </c:pt>
                <c:pt idx="178">
                  <c:v>1987</c:v>
                </c:pt>
                <c:pt idx="179">
                  <c:v>1988</c:v>
                </c:pt>
                <c:pt idx="180">
                  <c:v>1989</c:v>
                </c:pt>
                <c:pt idx="181">
                  <c:v>1990</c:v>
                </c:pt>
                <c:pt idx="182">
                  <c:v>1991</c:v>
                </c:pt>
                <c:pt idx="183">
                  <c:v>1992</c:v>
                </c:pt>
                <c:pt idx="184">
                  <c:v>1993</c:v>
                </c:pt>
                <c:pt idx="185">
                  <c:v>1994</c:v>
                </c:pt>
                <c:pt idx="186">
                  <c:v>1995</c:v>
                </c:pt>
                <c:pt idx="187">
                  <c:v>1996</c:v>
                </c:pt>
                <c:pt idx="188">
                  <c:v>1997</c:v>
                </c:pt>
                <c:pt idx="189">
                  <c:v>1998</c:v>
                </c:pt>
                <c:pt idx="190">
                  <c:v>1999</c:v>
                </c:pt>
                <c:pt idx="191">
                  <c:v>2000</c:v>
                </c:pt>
                <c:pt idx="192">
                  <c:v>2001</c:v>
                </c:pt>
                <c:pt idx="193">
                  <c:v>2002</c:v>
                </c:pt>
                <c:pt idx="194">
                  <c:v>2003</c:v>
                </c:pt>
                <c:pt idx="195">
                  <c:v>2004</c:v>
                </c:pt>
                <c:pt idx="196">
                  <c:v>2005</c:v>
                </c:pt>
                <c:pt idx="197">
                  <c:v>2006</c:v>
                </c:pt>
                <c:pt idx="198">
                  <c:v>2007</c:v>
                </c:pt>
                <c:pt idx="199">
                  <c:v>2008</c:v>
                </c:pt>
                <c:pt idx="200">
                  <c:v>2009</c:v>
                </c:pt>
                <c:pt idx="201">
                  <c:v>2010</c:v>
                </c:pt>
                <c:pt idx="202">
                  <c:v>2011</c:v>
                </c:pt>
                <c:pt idx="203">
                  <c:v>2012</c:v>
                </c:pt>
                <c:pt idx="204">
                  <c:v>2013</c:v>
                </c:pt>
              </c:numCache>
            </c:numRef>
          </c:cat>
          <c:val>
            <c:numRef>
              <c:f>List1!$G$32:$G$236</c:f>
              <c:numCache>
                <c:formatCode>0.0</c:formatCode>
                <c:ptCount val="205"/>
                <c:pt idx="0">
                  <c:v>281.88852074697621</c:v>
                </c:pt>
                <c:pt idx="1">
                  <c:v>303.84008628727815</c:v>
                </c:pt>
                <c:pt idx="2">
                  <c:v>270.68358275397043</c:v>
                </c:pt>
                <c:pt idx="3">
                  <c:v>285.88958759735874</c:v>
                </c:pt>
                <c:pt idx="4">
                  <c:v>248.95433990201209</c:v>
                </c:pt>
                <c:pt idx="5">
                  <c:v>288.23054924103542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>
                  <c:v>268.68032539921666</c:v>
                </c:pt>
                <c:pt idx="11">
                  <c:v>226.34930064962742</c:v>
                </c:pt>
                <c:pt idx="12">
                  <c:v>237.66383295531276</c:v>
                </c:pt>
                <c:pt idx="13">
                  <c:v>263.95199627368333</c:v>
                </c:pt>
                <c:pt idx="14">
                  <c:v>249.68746052419513</c:v>
                </c:pt>
                <c:pt idx="15">
                  <c:v>239.40325433941115</c:v>
                </c:pt>
                <c:pt idx="16">
                  <c:v>238.11494771873055</c:v>
                </c:pt>
                <c:pt idx="17">
                  <c:v>237.2188311825459</c:v>
                </c:pt>
                <c:pt idx="18">
                  <c:v>262.18878989118014</c:v>
                </c:pt>
                <c:pt idx="19">
                  <c:v>284.56613115805226</c:v>
                </c:pt>
                <c:pt idx="20">
                  <c:v>268.72674031195749</c:v>
                </c:pt>
                <c:pt idx="21">
                  <c:v>244.02457391319146</c:v>
                </c:pt>
                <c:pt idx="22">
                  <c:v>248.05706793098358</c:v>
                </c:pt>
                <c:pt idx="23">
                  <c:v>256.0373570893176</c:v>
                </c:pt>
                <c:pt idx="24">
                  <c:v>277.0149913802635</c:v>
                </c:pt>
                <c:pt idx="25">
                  <c:v>294.77297859347408</c:v>
                </c:pt>
                <c:pt idx="26">
                  <c:v>266.0820676344718</c:v>
                </c:pt>
                <c:pt idx="27">
                  <c:v>246.67819064824562</c:v>
                </c:pt>
                <c:pt idx="28">
                  <c:v>271.14524105911249</c:v>
                </c:pt>
                <c:pt idx="29">
                  <c:v>237.07092874001077</c:v>
                </c:pt>
                <c:pt idx="30">
                  <c:v>269.04358424255582</c:v>
                </c:pt>
                <c:pt idx="31">
                  <c:v>240.01627857312667</c:v>
                </c:pt>
                <c:pt idx="32">
                  <c:v>254.25557420282908</c:v>
                </c:pt>
                <c:pt idx="33">
                  <c:v>257.46840826925444</c:v>
                </c:pt>
                <c:pt idx="34">
                  <c:v>290.23290096701572</c:v>
                </c:pt>
                <c:pt idx="35">
                  <c:v>228.18266182975185</c:v>
                </c:pt>
                <c:pt idx="36">
                  <c:v>255.87417173613153</c:v>
                </c:pt>
                <c:pt idx="37">
                  <c:v>257.25866198370107</c:v>
                </c:pt>
                <c:pt idx="38">
                  <c:v>257.99178907629147</c:v>
                </c:pt>
                <c:pt idx="39">
                  <c:v>270.49069587303876</c:v>
                </c:pt>
                <c:pt idx="40">
                  <c:v>243.79760887506117</c:v>
                </c:pt>
                <c:pt idx="41">
                  <c:v>268.33467561521252</c:v>
                </c:pt>
                <c:pt idx="42">
                  <c:v>246.78245923033666</c:v>
                </c:pt>
                <c:pt idx="43">
                  <c:v>261.78545117690396</c:v>
                </c:pt>
                <c:pt idx="44">
                  <c:v>240.2216707405818</c:v>
                </c:pt>
                <c:pt idx="45">
                  <c:v>242.15691334449122</c:v>
                </c:pt>
                <c:pt idx="46">
                  <c:v>269.67840114538353</c:v>
                </c:pt>
                <c:pt idx="47">
                  <c:v>251.36164302323766</c:v>
                </c:pt>
                <c:pt idx="48">
                  <c:v>242.96585788743275</c:v>
                </c:pt>
                <c:pt idx="49">
                  <c:v>259.28788490927298</c:v>
                </c:pt>
                <c:pt idx="50">
                  <c:v>253.26656265671144</c:v>
                </c:pt>
                <c:pt idx="51">
                  <c:v>242.625376916958</c:v>
                </c:pt>
                <c:pt idx="52">
                  <c:v>265.89947297453767</c:v>
                </c:pt>
                <c:pt idx="53">
                  <c:v>259.37133825155962</c:v>
                </c:pt>
                <c:pt idx="54">
                  <c:v>260.36889465309997</c:v>
                </c:pt>
                <c:pt idx="55">
                  <c:v>276.52995520234697</c:v>
                </c:pt>
                <c:pt idx="56">
                  <c:v>261.87436645251466</c:v>
                </c:pt>
                <c:pt idx="57">
                  <c:v>293.5902120806096</c:v>
                </c:pt>
                <c:pt idx="58">
                  <c:v>268.46417036589145</c:v>
                </c:pt>
                <c:pt idx="59">
                  <c:v>248.65560572193374</c:v>
                </c:pt>
                <c:pt idx="60">
                  <c:v>254.0891048453326</c:v>
                </c:pt>
                <c:pt idx="61">
                  <c:v>249.62250839053402</c:v>
                </c:pt>
                <c:pt idx="62">
                  <c:v>247.99298120625625</c:v>
                </c:pt>
                <c:pt idx="63">
                  <c:v>280.89759801834072</c:v>
                </c:pt>
                <c:pt idx="64">
                  <c:v>292.54908874539967</c:v>
                </c:pt>
                <c:pt idx="65">
                  <c:v>253.47083240094932</c:v>
                </c:pt>
                <c:pt idx="66">
                  <c:v>235.10428610076912</c:v>
                </c:pt>
                <c:pt idx="67">
                  <c:v>253.19002857025342</c:v>
                </c:pt>
                <c:pt idx="68">
                  <c:v>280.24373571094492</c:v>
                </c:pt>
                <c:pt idx="69">
                  <c:v>266.12756264236901</c:v>
                </c:pt>
                <c:pt idx="70">
                  <c:v>245.25086015555937</c:v>
                </c:pt>
                <c:pt idx="71">
                  <c:v>257.94598686872644</c:v>
                </c:pt>
                <c:pt idx="72">
                  <c:v>270.16040394628487</c:v>
                </c:pt>
                <c:pt idx="73">
                  <c:v>263.90187902542175</c:v>
                </c:pt>
                <c:pt idx="74">
                  <c:v>263.08473789174695</c:v>
                </c:pt>
                <c:pt idx="75">
                  <c:v>264.49698849986277</c:v>
                </c:pt>
                <c:pt idx="76">
                  <c:v>262.32794208063035</c:v>
                </c:pt>
                <c:pt idx="77">
                  <c:v>273.51412648837959</c:v>
                </c:pt>
                <c:pt idx="78">
                  <c:v>255.28937629207044</c:v>
                </c:pt>
                <c:pt idx="79">
                  <c:v>264.32245477119545</c:v>
                </c:pt>
                <c:pt idx="80">
                  <c:v>248.70887967803529</c:v>
                </c:pt>
                <c:pt idx="81">
                  <c:v>278.43437220278298</c:v>
                </c:pt>
                <c:pt idx="82">
                  <c:v>253.61659581999459</c:v>
                </c:pt>
                <c:pt idx="83">
                  <c:v>272.96831499403419</c:v>
                </c:pt>
                <c:pt idx="84">
                  <c:v>254.20530731863983</c:v>
                </c:pt>
                <c:pt idx="85">
                  <c:v>265.82868803971218</c:v>
                </c:pt>
                <c:pt idx="86">
                  <c:v>248.3125420727381</c:v>
                </c:pt>
                <c:pt idx="87">
                  <c:v>238.98483355598407</c:v>
                </c:pt>
                <c:pt idx="88">
                  <c:v>241.52036243328865</c:v>
                </c:pt>
                <c:pt idx="89">
                  <c:v>236.28640293520439</c:v>
                </c:pt>
                <c:pt idx="90">
                  <c:v>235.58364443042694</c:v>
                </c:pt>
                <c:pt idx="91">
                  <c:v>239.19894030762532</c:v>
                </c:pt>
                <c:pt idx="92">
                  <c:v>221.1978593854642</c:v>
                </c:pt>
                <c:pt idx="93">
                  <c:v>219.30105899244347</c:v>
                </c:pt>
                <c:pt idx="94">
                  <c:v>221.99670096614562</c:v>
                </c:pt>
                <c:pt idx="95">
                  <c:v>223.69636199140353</c:v>
                </c:pt>
                <c:pt idx="96">
                  <c:v>241.89618326709143</c:v>
                </c:pt>
                <c:pt idx="97">
                  <c:v>204.90095677446729</c:v>
                </c:pt>
                <c:pt idx="98">
                  <c:v>214.20177832325791</c:v>
                </c:pt>
                <c:pt idx="99">
                  <c:v>206.59699712159323</c:v>
                </c:pt>
                <c:pt idx="100">
                  <c:v>210.4928853470235</c:v>
                </c:pt>
                <c:pt idx="101">
                  <c:v>189.7015394919778</c:v>
                </c:pt>
                <c:pt idx="102">
                  <c:v>202.50261193255335</c:v>
                </c:pt>
                <c:pt idx="103">
                  <c:v>186.49774581977971</c:v>
                </c:pt>
                <c:pt idx="104">
                  <c:v>184.30160692212607</c:v>
                </c:pt>
                <c:pt idx="105">
                  <c:v>179.39600656902306</c:v>
                </c:pt>
                <c:pt idx="106">
                  <c:v>215.49847627340009</c:v>
                </c:pt>
                <c:pt idx="107">
                  <c:v>189.58569584412064</c:v>
                </c:pt>
                <c:pt idx="108">
                  <c:v>181.49799867628982</c:v>
                </c:pt>
                <c:pt idx="109">
                  <c:v>194.10510951326515</c:v>
                </c:pt>
                <c:pt idx="110">
                  <c:v>146.5137735600369</c:v>
                </c:pt>
                <c:pt idx="111">
                  <c:v>169.36828682132523</c:v>
                </c:pt>
                <c:pt idx="112">
                  <c:v>167.29179379744326</c:v>
                </c:pt>
                <c:pt idx="113">
                  <c:v>158.30143771509438</c:v>
                </c:pt>
                <c:pt idx="114">
                  <c:v>136.27658251461261</c:v>
                </c:pt>
                <c:pt idx="115">
                  <c:v>138.2037100142424</c:v>
                </c:pt>
                <c:pt idx="116">
                  <c:v>131.83037396643834</c:v>
                </c:pt>
                <c:pt idx="117">
                  <c:v>136.27264538084276</c:v>
                </c:pt>
                <c:pt idx="118">
                  <c:v>140.96046686566592</c:v>
                </c:pt>
                <c:pt idx="119">
                  <c:v>127.13576016310746</c:v>
                </c:pt>
                <c:pt idx="120">
                  <c:v>127.79714769727771</c:v>
                </c:pt>
                <c:pt idx="121">
                  <c:v>121.93568312550669</c:v>
                </c:pt>
                <c:pt idx="122">
                  <c:v>114.73697085834854</c:v>
                </c:pt>
                <c:pt idx="123">
                  <c:v>112.8326601784692</c:v>
                </c:pt>
                <c:pt idx="124">
                  <c:v>111.58846998598192</c:v>
                </c:pt>
                <c:pt idx="125">
                  <c:v>107.75715906034775</c:v>
                </c:pt>
                <c:pt idx="126">
                  <c:v>105.25632465316419</c:v>
                </c:pt>
                <c:pt idx="127">
                  <c:v>103.13813357638361</c:v>
                </c:pt>
                <c:pt idx="128">
                  <c:v>100.73976255801431</c:v>
                </c:pt>
                <c:pt idx="129">
                  <c:v>92.713652346735969</c:v>
                </c:pt>
                <c:pt idx="130">
                  <c:v>82.809965478517654</c:v>
                </c:pt>
                <c:pt idx="131">
                  <c:v>82.547937792086884</c:v>
                </c:pt>
                <c:pt idx="132">
                  <c:v>85.595439249831273</c:v>
                </c:pt>
                <c:pt idx="133">
                  <c:v>89.652161257458886</c:v>
                </c:pt>
                <c:pt idx="134">
                  <c:v>92.377728182306242</c:v>
                </c:pt>
                <c:pt idx="135">
                  <c:v>95.189479674867385</c:v>
                </c:pt>
                <c:pt idx="136">
                  <c:v>123.45634507832858</c:v>
                </c:pt>
                <c:pt idx="137">
                  <c:v>93.706938333317481</c:v>
                </c:pt>
                <c:pt idx="138">
                  <c:v>77.206220222980008</c:v>
                </c:pt>
                <c:pt idx="139">
                  <c:v>71.462870949316866</c:v>
                </c:pt>
                <c:pt idx="140">
                  <c:v>67.143257639472949</c:v>
                </c:pt>
                <c:pt idx="141">
                  <c:v>64.181458099935753</c:v>
                </c:pt>
                <c:pt idx="142">
                  <c:v>57.126690736649245</c:v>
                </c:pt>
                <c:pt idx="143">
                  <c:v>44.903215778575905</c:v>
                </c:pt>
                <c:pt idx="144">
                  <c:v>34.970182037357937</c:v>
                </c:pt>
                <c:pt idx="145">
                  <c:v>30.201541549387773</c:v>
                </c:pt>
                <c:pt idx="146">
                  <c:v>27.89466703642524</c:v>
                </c:pt>
                <c:pt idx="147">
                  <c:v>25.727805844599377</c:v>
                </c:pt>
                <c:pt idx="148">
                  <c:v>25.214084887633582</c:v>
                </c:pt>
                <c:pt idx="149">
                  <c:v>24.414158942452843</c:v>
                </c:pt>
                <c:pt idx="150">
                  <c:v>21.095966879099407</c:v>
                </c:pt>
                <c:pt idx="151">
                  <c:v>20.026536518750145</c:v>
                </c:pt>
                <c:pt idx="152">
                  <c:v>19.340706309771864</c:v>
                </c:pt>
                <c:pt idx="153">
                  <c:v>21.077143092462396</c:v>
                </c:pt>
                <c:pt idx="154">
                  <c:v>19.665412523515183</c:v>
                </c:pt>
                <c:pt idx="155">
                  <c:v>19.090791348270951</c:v>
                </c:pt>
                <c:pt idx="156">
                  <c:v>23.718444363054299</c:v>
                </c:pt>
                <c:pt idx="157">
                  <c:v>21.925163995976252</c:v>
                </c:pt>
                <c:pt idx="158">
                  <c:v>21.473766323818328</c:v>
                </c:pt>
                <c:pt idx="159">
                  <c:v>21.602625202820203</c:v>
                </c:pt>
                <c:pt idx="160">
                  <c:v>21.744141375336149</c:v>
                </c:pt>
                <c:pt idx="161">
                  <c:v>20.200858891556486</c:v>
                </c:pt>
                <c:pt idx="162">
                  <c:v>20.197172136463873</c:v>
                </c:pt>
                <c:pt idx="163">
                  <c:v>19.515950654095967</c:v>
                </c:pt>
                <c:pt idx="164">
                  <c:v>19.455295735900961</c:v>
                </c:pt>
                <c:pt idx="165">
                  <c:v>19.277604716422523</c:v>
                </c:pt>
                <c:pt idx="166">
                  <c:v>19.361129651259805</c:v>
                </c:pt>
                <c:pt idx="167">
                  <c:v>19.105764817641344</c:v>
                </c:pt>
                <c:pt idx="168">
                  <c:v>18.744188861319412</c:v>
                </c:pt>
                <c:pt idx="169">
                  <c:v>17.06530427443111</c:v>
                </c:pt>
                <c:pt idx="170">
                  <c:v>15.838523751975458</c:v>
                </c:pt>
                <c:pt idx="171">
                  <c:v>16.852946339750719</c:v>
                </c:pt>
                <c:pt idx="172">
                  <c:v>15.411456818842687</c:v>
                </c:pt>
                <c:pt idx="173">
                  <c:v>15.027727215002328</c:v>
                </c:pt>
                <c:pt idx="174">
                  <c:v>14.530928247629719</c:v>
                </c:pt>
                <c:pt idx="175">
                  <c:v>14.108265603435056</c:v>
                </c:pt>
                <c:pt idx="176">
                  <c:v>12.466790794886702</c:v>
                </c:pt>
                <c:pt idx="177">
                  <c:v>12.290410630192866</c:v>
                </c:pt>
                <c:pt idx="178">
                  <c:v>12.045431978063107</c:v>
                </c:pt>
                <c:pt idx="179">
                  <c:v>11.027610483390745</c:v>
                </c:pt>
                <c:pt idx="180">
                  <c:v>9.9722646389728578</c:v>
                </c:pt>
                <c:pt idx="181">
                  <c:v>10.799301491988603</c:v>
                </c:pt>
                <c:pt idx="182">
                  <c:v>10.382361581396786</c:v>
                </c:pt>
                <c:pt idx="183">
                  <c:v>9.8927735097161165</c:v>
                </c:pt>
                <c:pt idx="184">
                  <c:v>8.4941127866143358</c:v>
                </c:pt>
                <c:pt idx="185">
                  <c:v>7.947156569305398</c:v>
                </c:pt>
                <c:pt idx="186">
                  <c:v>7.7005525666774197</c:v>
                </c:pt>
                <c:pt idx="187">
                  <c:v>6.0478075315657964</c:v>
                </c:pt>
                <c:pt idx="188">
                  <c:v>5.8572421324332371</c:v>
                </c:pt>
                <c:pt idx="189">
                  <c:v>5.2134533605787823</c:v>
                </c:pt>
                <c:pt idx="190">
                  <c:v>4.616020833566183</c:v>
                </c:pt>
                <c:pt idx="191">
                  <c:v>4.1029589704102962</c:v>
                </c:pt>
                <c:pt idx="192">
                  <c:v>3.9684726891914233</c:v>
                </c:pt>
                <c:pt idx="193">
                  <c:v>4.1493328734938464</c:v>
                </c:pt>
                <c:pt idx="194">
                  <c:v>3.8960345839782247</c:v>
                </c:pt>
                <c:pt idx="195">
                  <c:v>3.7475425950196595</c:v>
                </c:pt>
                <c:pt idx="196">
                  <c:v>3.3949379225328</c:v>
                </c:pt>
                <c:pt idx="197">
                  <c:v>3.3260575823718947</c:v>
                </c:pt>
                <c:pt idx="198">
                  <c:v>3.1404843324726079</c:v>
                </c:pt>
                <c:pt idx="199">
                  <c:v>2.8267960190683281</c:v>
                </c:pt>
                <c:pt idx="200">
                  <c:v>2.881333017879474</c:v>
                </c:pt>
                <c:pt idx="201">
                  <c:v>2.6717198876682628</c:v>
                </c:pt>
                <c:pt idx="202">
                  <c:v>2.7421714685340426</c:v>
                </c:pt>
                <c:pt idx="203">
                  <c:v>2.6248894783377539</c:v>
                </c:pt>
                <c:pt idx="204">
                  <c:v>2.4824123427415197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7-478F-A2A7-02DBEAB09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26048"/>
        <c:axId val="21182170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List1!$E$32:$E$236</c15:sqref>
                        </c15:formulaRef>
                      </c:ext>
                    </c:extLst>
                    <c:numCache>
                      <c:formatCode>General</c:formatCode>
                      <c:ptCount val="205"/>
                      <c:pt idx="0">
                        <c:v>1809</c:v>
                      </c:pt>
                      <c:pt idx="1">
                        <c:v>1810</c:v>
                      </c:pt>
                      <c:pt idx="2">
                        <c:v>1811</c:v>
                      </c:pt>
                      <c:pt idx="3">
                        <c:v>1812</c:v>
                      </c:pt>
                      <c:pt idx="4">
                        <c:v>1813</c:v>
                      </c:pt>
                      <c:pt idx="5">
                        <c:v>1814</c:v>
                      </c:pt>
                      <c:pt idx="6">
                        <c:v>1815</c:v>
                      </c:pt>
                      <c:pt idx="7">
                        <c:v>1816</c:v>
                      </c:pt>
                      <c:pt idx="8">
                        <c:v>1817</c:v>
                      </c:pt>
                      <c:pt idx="9">
                        <c:v>1818</c:v>
                      </c:pt>
                      <c:pt idx="10">
                        <c:v>1819</c:v>
                      </c:pt>
                      <c:pt idx="11">
                        <c:v>1820</c:v>
                      </c:pt>
                      <c:pt idx="12">
                        <c:v>1821</c:v>
                      </c:pt>
                      <c:pt idx="13">
                        <c:v>1822</c:v>
                      </c:pt>
                      <c:pt idx="14">
                        <c:v>1823</c:v>
                      </c:pt>
                      <c:pt idx="15">
                        <c:v>1824</c:v>
                      </c:pt>
                      <c:pt idx="16">
                        <c:v>1825</c:v>
                      </c:pt>
                      <c:pt idx="17">
                        <c:v>1826</c:v>
                      </c:pt>
                      <c:pt idx="18">
                        <c:v>1827</c:v>
                      </c:pt>
                      <c:pt idx="19">
                        <c:v>1828</c:v>
                      </c:pt>
                      <c:pt idx="20">
                        <c:v>1829</c:v>
                      </c:pt>
                      <c:pt idx="21">
                        <c:v>1830</c:v>
                      </c:pt>
                      <c:pt idx="22">
                        <c:v>1831</c:v>
                      </c:pt>
                      <c:pt idx="23">
                        <c:v>1832</c:v>
                      </c:pt>
                      <c:pt idx="24">
                        <c:v>1833</c:v>
                      </c:pt>
                      <c:pt idx="25">
                        <c:v>1834</c:v>
                      </c:pt>
                      <c:pt idx="26">
                        <c:v>1835</c:v>
                      </c:pt>
                      <c:pt idx="27">
                        <c:v>1836</c:v>
                      </c:pt>
                      <c:pt idx="28">
                        <c:v>1837</c:v>
                      </c:pt>
                      <c:pt idx="29">
                        <c:v>1838</c:v>
                      </c:pt>
                      <c:pt idx="30">
                        <c:v>1839</c:v>
                      </c:pt>
                      <c:pt idx="31">
                        <c:v>1840</c:v>
                      </c:pt>
                      <c:pt idx="32">
                        <c:v>1841</c:v>
                      </c:pt>
                      <c:pt idx="33">
                        <c:v>1842</c:v>
                      </c:pt>
                      <c:pt idx="34">
                        <c:v>1843</c:v>
                      </c:pt>
                      <c:pt idx="35">
                        <c:v>1844</c:v>
                      </c:pt>
                      <c:pt idx="36">
                        <c:v>1845</c:v>
                      </c:pt>
                      <c:pt idx="37">
                        <c:v>1846</c:v>
                      </c:pt>
                      <c:pt idx="38">
                        <c:v>1847</c:v>
                      </c:pt>
                      <c:pt idx="39">
                        <c:v>1848</c:v>
                      </c:pt>
                      <c:pt idx="40">
                        <c:v>1849</c:v>
                      </c:pt>
                      <c:pt idx="41">
                        <c:v>1850</c:v>
                      </c:pt>
                      <c:pt idx="42">
                        <c:v>1851</c:v>
                      </c:pt>
                      <c:pt idx="43">
                        <c:v>1852</c:v>
                      </c:pt>
                      <c:pt idx="44">
                        <c:v>1853</c:v>
                      </c:pt>
                      <c:pt idx="45">
                        <c:v>1854</c:v>
                      </c:pt>
                      <c:pt idx="46">
                        <c:v>1855</c:v>
                      </c:pt>
                      <c:pt idx="47">
                        <c:v>1856</c:v>
                      </c:pt>
                      <c:pt idx="48">
                        <c:v>1857</c:v>
                      </c:pt>
                      <c:pt idx="49">
                        <c:v>1858</c:v>
                      </c:pt>
                      <c:pt idx="50">
                        <c:v>1859</c:v>
                      </c:pt>
                      <c:pt idx="51">
                        <c:v>1860</c:v>
                      </c:pt>
                      <c:pt idx="52">
                        <c:v>1861</c:v>
                      </c:pt>
                      <c:pt idx="53">
                        <c:v>1862</c:v>
                      </c:pt>
                      <c:pt idx="54">
                        <c:v>1863</c:v>
                      </c:pt>
                      <c:pt idx="55">
                        <c:v>1864</c:v>
                      </c:pt>
                      <c:pt idx="56">
                        <c:v>1865</c:v>
                      </c:pt>
                      <c:pt idx="57">
                        <c:v>1866</c:v>
                      </c:pt>
                      <c:pt idx="58">
                        <c:v>1867</c:v>
                      </c:pt>
                      <c:pt idx="59">
                        <c:v>1868</c:v>
                      </c:pt>
                      <c:pt idx="60">
                        <c:v>1869</c:v>
                      </c:pt>
                      <c:pt idx="61">
                        <c:v>1870</c:v>
                      </c:pt>
                      <c:pt idx="62">
                        <c:v>1871</c:v>
                      </c:pt>
                      <c:pt idx="63">
                        <c:v>1872</c:v>
                      </c:pt>
                      <c:pt idx="64">
                        <c:v>1873</c:v>
                      </c:pt>
                      <c:pt idx="65">
                        <c:v>1874</c:v>
                      </c:pt>
                      <c:pt idx="66">
                        <c:v>1875</c:v>
                      </c:pt>
                      <c:pt idx="67">
                        <c:v>1876</c:v>
                      </c:pt>
                      <c:pt idx="68">
                        <c:v>1877</c:v>
                      </c:pt>
                      <c:pt idx="69">
                        <c:v>1878</c:v>
                      </c:pt>
                      <c:pt idx="70">
                        <c:v>1879</c:v>
                      </c:pt>
                      <c:pt idx="71">
                        <c:v>1880</c:v>
                      </c:pt>
                      <c:pt idx="72">
                        <c:v>1881</c:v>
                      </c:pt>
                      <c:pt idx="73">
                        <c:v>1882</c:v>
                      </c:pt>
                      <c:pt idx="74">
                        <c:v>1883</c:v>
                      </c:pt>
                      <c:pt idx="75">
                        <c:v>1884</c:v>
                      </c:pt>
                      <c:pt idx="76">
                        <c:v>1885</c:v>
                      </c:pt>
                      <c:pt idx="77">
                        <c:v>1886</c:v>
                      </c:pt>
                      <c:pt idx="78">
                        <c:v>1887</c:v>
                      </c:pt>
                      <c:pt idx="79">
                        <c:v>1888</c:v>
                      </c:pt>
                      <c:pt idx="80">
                        <c:v>1889</c:v>
                      </c:pt>
                      <c:pt idx="81">
                        <c:v>1890</c:v>
                      </c:pt>
                      <c:pt idx="82">
                        <c:v>1891</c:v>
                      </c:pt>
                      <c:pt idx="83">
                        <c:v>1892</c:v>
                      </c:pt>
                      <c:pt idx="84">
                        <c:v>1893</c:v>
                      </c:pt>
                      <c:pt idx="85">
                        <c:v>1894</c:v>
                      </c:pt>
                      <c:pt idx="86">
                        <c:v>1895</c:v>
                      </c:pt>
                      <c:pt idx="87">
                        <c:v>1896</c:v>
                      </c:pt>
                      <c:pt idx="88">
                        <c:v>1897</c:v>
                      </c:pt>
                      <c:pt idx="89">
                        <c:v>1898</c:v>
                      </c:pt>
                      <c:pt idx="90">
                        <c:v>1899</c:v>
                      </c:pt>
                      <c:pt idx="91">
                        <c:v>1900</c:v>
                      </c:pt>
                      <c:pt idx="92">
                        <c:v>1901</c:v>
                      </c:pt>
                      <c:pt idx="93">
                        <c:v>1902</c:v>
                      </c:pt>
                      <c:pt idx="94">
                        <c:v>1903</c:v>
                      </c:pt>
                      <c:pt idx="95">
                        <c:v>1904</c:v>
                      </c:pt>
                      <c:pt idx="96">
                        <c:v>1905</c:v>
                      </c:pt>
                      <c:pt idx="97">
                        <c:v>1906</c:v>
                      </c:pt>
                      <c:pt idx="98">
                        <c:v>1907</c:v>
                      </c:pt>
                      <c:pt idx="99">
                        <c:v>1908</c:v>
                      </c:pt>
                      <c:pt idx="100">
                        <c:v>1909</c:v>
                      </c:pt>
                      <c:pt idx="101">
                        <c:v>1910</c:v>
                      </c:pt>
                      <c:pt idx="102">
                        <c:v>1911</c:v>
                      </c:pt>
                      <c:pt idx="103">
                        <c:v>1912</c:v>
                      </c:pt>
                      <c:pt idx="104">
                        <c:v>1913</c:v>
                      </c:pt>
                      <c:pt idx="105">
                        <c:v>1914</c:v>
                      </c:pt>
                      <c:pt idx="106">
                        <c:v>1915</c:v>
                      </c:pt>
                      <c:pt idx="107">
                        <c:v>1916</c:v>
                      </c:pt>
                      <c:pt idx="108">
                        <c:v>1917</c:v>
                      </c:pt>
                      <c:pt idx="109">
                        <c:v>1918</c:v>
                      </c:pt>
                      <c:pt idx="110">
                        <c:v>1919</c:v>
                      </c:pt>
                      <c:pt idx="111">
                        <c:v>1920</c:v>
                      </c:pt>
                      <c:pt idx="112">
                        <c:v>1921</c:v>
                      </c:pt>
                      <c:pt idx="113">
                        <c:v>1922</c:v>
                      </c:pt>
                      <c:pt idx="114">
                        <c:v>1923</c:v>
                      </c:pt>
                      <c:pt idx="115">
                        <c:v>1924</c:v>
                      </c:pt>
                      <c:pt idx="116">
                        <c:v>1925</c:v>
                      </c:pt>
                      <c:pt idx="117">
                        <c:v>1926</c:v>
                      </c:pt>
                      <c:pt idx="118">
                        <c:v>1927</c:v>
                      </c:pt>
                      <c:pt idx="119">
                        <c:v>1928</c:v>
                      </c:pt>
                      <c:pt idx="120">
                        <c:v>1929</c:v>
                      </c:pt>
                      <c:pt idx="121">
                        <c:v>1930</c:v>
                      </c:pt>
                      <c:pt idx="122">
                        <c:v>1931</c:v>
                      </c:pt>
                      <c:pt idx="123">
                        <c:v>1932</c:v>
                      </c:pt>
                      <c:pt idx="124">
                        <c:v>1933</c:v>
                      </c:pt>
                      <c:pt idx="125">
                        <c:v>1934</c:v>
                      </c:pt>
                      <c:pt idx="126">
                        <c:v>1935</c:v>
                      </c:pt>
                      <c:pt idx="127">
                        <c:v>1936</c:v>
                      </c:pt>
                      <c:pt idx="128">
                        <c:v>1937</c:v>
                      </c:pt>
                      <c:pt idx="129">
                        <c:v>1938</c:v>
                      </c:pt>
                      <c:pt idx="130">
                        <c:v>1939</c:v>
                      </c:pt>
                      <c:pt idx="131">
                        <c:v>1940</c:v>
                      </c:pt>
                      <c:pt idx="132">
                        <c:v>1941</c:v>
                      </c:pt>
                      <c:pt idx="133">
                        <c:v>1942</c:v>
                      </c:pt>
                      <c:pt idx="134">
                        <c:v>1943</c:v>
                      </c:pt>
                      <c:pt idx="135">
                        <c:v>1944</c:v>
                      </c:pt>
                      <c:pt idx="136">
                        <c:v>1945</c:v>
                      </c:pt>
                      <c:pt idx="137">
                        <c:v>1946</c:v>
                      </c:pt>
                      <c:pt idx="138">
                        <c:v>1947</c:v>
                      </c:pt>
                      <c:pt idx="139">
                        <c:v>1948</c:v>
                      </c:pt>
                      <c:pt idx="140">
                        <c:v>1949</c:v>
                      </c:pt>
                      <c:pt idx="141">
                        <c:v>1950</c:v>
                      </c:pt>
                      <c:pt idx="142">
                        <c:v>1951</c:v>
                      </c:pt>
                      <c:pt idx="143">
                        <c:v>1952</c:v>
                      </c:pt>
                      <c:pt idx="144">
                        <c:v>1953</c:v>
                      </c:pt>
                      <c:pt idx="145">
                        <c:v>1954</c:v>
                      </c:pt>
                      <c:pt idx="146">
                        <c:v>1955</c:v>
                      </c:pt>
                      <c:pt idx="147">
                        <c:v>1956</c:v>
                      </c:pt>
                      <c:pt idx="148">
                        <c:v>1957</c:v>
                      </c:pt>
                      <c:pt idx="149">
                        <c:v>1958</c:v>
                      </c:pt>
                      <c:pt idx="150">
                        <c:v>1959</c:v>
                      </c:pt>
                      <c:pt idx="151">
                        <c:v>1960</c:v>
                      </c:pt>
                      <c:pt idx="152">
                        <c:v>1961</c:v>
                      </c:pt>
                      <c:pt idx="153">
                        <c:v>1962</c:v>
                      </c:pt>
                      <c:pt idx="154">
                        <c:v>1963</c:v>
                      </c:pt>
                      <c:pt idx="155">
                        <c:v>1964</c:v>
                      </c:pt>
                      <c:pt idx="156">
                        <c:v>1965</c:v>
                      </c:pt>
                      <c:pt idx="157">
                        <c:v>1966</c:v>
                      </c:pt>
                      <c:pt idx="158">
                        <c:v>1967</c:v>
                      </c:pt>
                      <c:pt idx="159">
                        <c:v>1968</c:v>
                      </c:pt>
                      <c:pt idx="160">
                        <c:v>1969</c:v>
                      </c:pt>
                      <c:pt idx="161">
                        <c:v>1970</c:v>
                      </c:pt>
                      <c:pt idx="162">
                        <c:v>1971</c:v>
                      </c:pt>
                      <c:pt idx="163">
                        <c:v>1972</c:v>
                      </c:pt>
                      <c:pt idx="164">
                        <c:v>1973</c:v>
                      </c:pt>
                      <c:pt idx="165">
                        <c:v>1974</c:v>
                      </c:pt>
                      <c:pt idx="166">
                        <c:v>1975</c:v>
                      </c:pt>
                      <c:pt idx="167">
                        <c:v>1976</c:v>
                      </c:pt>
                      <c:pt idx="168">
                        <c:v>1977</c:v>
                      </c:pt>
                      <c:pt idx="169">
                        <c:v>1978</c:v>
                      </c:pt>
                      <c:pt idx="170">
                        <c:v>1979</c:v>
                      </c:pt>
                      <c:pt idx="171">
                        <c:v>1980</c:v>
                      </c:pt>
                      <c:pt idx="172">
                        <c:v>1981</c:v>
                      </c:pt>
                      <c:pt idx="173">
                        <c:v>1982</c:v>
                      </c:pt>
                      <c:pt idx="174">
                        <c:v>1983</c:v>
                      </c:pt>
                      <c:pt idx="175">
                        <c:v>1984</c:v>
                      </c:pt>
                      <c:pt idx="176">
                        <c:v>1985</c:v>
                      </c:pt>
                      <c:pt idx="177">
                        <c:v>1986</c:v>
                      </c:pt>
                      <c:pt idx="178">
                        <c:v>1987</c:v>
                      </c:pt>
                      <c:pt idx="179">
                        <c:v>1988</c:v>
                      </c:pt>
                      <c:pt idx="180">
                        <c:v>1989</c:v>
                      </c:pt>
                      <c:pt idx="181">
                        <c:v>1990</c:v>
                      </c:pt>
                      <c:pt idx="182">
                        <c:v>1991</c:v>
                      </c:pt>
                      <c:pt idx="183">
                        <c:v>1992</c:v>
                      </c:pt>
                      <c:pt idx="184">
                        <c:v>1993</c:v>
                      </c:pt>
                      <c:pt idx="185">
                        <c:v>1994</c:v>
                      </c:pt>
                      <c:pt idx="186">
                        <c:v>1995</c:v>
                      </c:pt>
                      <c:pt idx="187">
                        <c:v>1996</c:v>
                      </c:pt>
                      <c:pt idx="188">
                        <c:v>1997</c:v>
                      </c:pt>
                      <c:pt idx="189">
                        <c:v>1998</c:v>
                      </c:pt>
                      <c:pt idx="190">
                        <c:v>1999</c:v>
                      </c:pt>
                      <c:pt idx="191">
                        <c:v>2000</c:v>
                      </c:pt>
                      <c:pt idx="192">
                        <c:v>2001</c:v>
                      </c:pt>
                      <c:pt idx="193">
                        <c:v>2002</c:v>
                      </c:pt>
                      <c:pt idx="194">
                        <c:v>2003</c:v>
                      </c:pt>
                      <c:pt idx="195">
                        <c:v>2004</c:v>
                      </c:pt>
                      <c:pt idx="196">
                        <c:v>2005</c:v>
                      </c:pt>
                      <c:pt idx="197">
                        <c:v>2006</c:v>
                      </c:pt>
                      <c:pt idx="198">
                        <c:v>2007</c:v>
                      </c:pt>
                      <c:pt idx="199">
                        <c:v>2008</c:v>
                      </c:pt>
                      <c:pt idx="200">
                        <c:v>2009</c:v>
                      </c:pt>
                      <c:pt idx="201">
                        <c:v>2010</c:v>
                      </c:pt>
                      <c:pt idx="202">
                        <c:v>2011</c:v>
                      </c:pt>
                      <c:pt idx="203">
                        <c:v>2012</c:v>
                      </c:pt>
                      <c:pt idx="20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List1!$F$32:$F$236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F77-478F-A2A7-02DBEAB09F94}"/>
                  </c:ext>
                </c:extLst>
              </c15:ser>
            </c15:filteredAreaSeries>
          </c:ext>
        </c:extLst>
      </c:areaChart>
      <c:catAx>
        <c:axId val="2117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821704"/>
        <c:crosses val="autoZero"/>
        <c:auto val="1"/>
        <c:lblAlgn val="ctr"/>
        <c:lblOffset val="100"/>
        <c:noMultiLvlLbl val="0"/>
      </c:catAx>
      <c:valAx>
        <c:axId val="21182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1726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Naděje dožití při narození a kojenecká úmrtnost, 1870–2022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Life expectancy at birth and infant mortality rate, 1870–2022</a:t>
            </a:r>
          </a:p>
        </c:rich>
      </c:tx>
      <c:layout>
        <c:manualLayout>
          <c:xMode val="edge"/>
          <c:yMode val="edge"/>
          <c:x val="0.22577676209928138"/>
          <c:y val="2.75706223746538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159136129881574E-2"/>
          <c:y val="0.2111004291403018"/>
          <c:w val="0.82410297252989362"/>
          <c:h val="0.68019382192610534"/>
        </c:manualLayout>
      </c:layout>
      <c:lineChart>
        <c:grouping val="standard"/>
        <c:varyColors val="0"/>
        <c:ser>
          <c:idx val="4"/>
          <c:order val="0"/>
          <c:tx>
            <c:strRef>
              <c:f>data!$F$1</c:f>
              <c:strCache>
                <c:ptCount val="1"/>
                <c:pt idx="0">
                  <c:v>Kojenecká úmrtnost / Infant mortality rate 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data!$A$2:$A$154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data!$F$2:$F$154</c:f>
              <c:numCache>
                <c:formatCode>0.0</c:formatCode>
                <c:ptCount val="153"/>
                <c:pt idx="0">
                  <c:v>249.62250839053402</c:v>
                </c:pt>
                <c:pt idx="1">
                  <c:v>247.99298120625625</c:v>
                </c:pt>
                <c:pt idx="2">
                  <c:v>280.89759801834072</c:v>
                </c:pt>
                <c:pt idx="3">
                  <c:v>292.54908874539967</c:v>
                </c:pt>
                <c:pt idx="4">
                  <c:v>253.47083240094932</c:v>
                </c:pt>
                <c:pt idx="5">
                  <c:v>235.10428610076912</c:v>
                </c:pt>
                <c:pt idx="6">
                  <c:v>253.19002857025342</c:v>
                </c:pt>
                <c:pt idx="7">
                  <c:v>280.24373571094492</c:v>
                </c:pt>
                <c:pt idx="8">
                  <c:v>266.12756264236901</c:v>
                </c:pt>
                <c:pt idx="9">
                  <c:v>245.25086015555937</c:v>
                </c:pt>
                <c:pt idx="10">
                  <c:v>257.94598686872644</c:v>
                </c:pt>
                <c:pt idx="11">
                  <c:v>270.16040394628487</c:v>
                </c:pt>
                <c:pt idx="12">
                  <c:v>263.90187902542175</c:v>
                </c:pt>
                <c:pt idx="13">
                  <c:v>263.08473789174695</c:v>
                </c:pt>
                <c:pt idx="14">
                  <c:v>264.49698849986277</c:v>
                </c:pt>
                <c:pt idx="15">
                  <c:v>262.32794208063035</c:v>
                </c:pt>
                <c:pt idx="16">
                  <c:v>273.51412648837959</c:v>
                </c:pt>
                <c:pt idx="17">
                  <c:v>255.28937629207044</c:v>
                </c:pt>
                <c:pt idx="18">
                  <c:v>264.32245477119545</c:v>
                </c:pt>
                <c:pt idx="19">
                  <c:v>248.70887967803529</c:v>
                </c:pt>
                <c:pt idx="20">
                  <c:v>278.43437220278298</c:v>
                </c:pt>
                <c:pt idx="21">
                  <c:v>253.61659581999459</c:v>
                </c:pt>
                <c:pt idx="22">
                  <c:v>272.96831499403419</c:v>
                </c:pt>
                <c:pt idx="23">
                  <c:v>254.20530731863983</c:v>
                </c:pt>
                <c:pt idx="24">
                  <c:v>265.82868803971218</c:v>
                </c:pt>
                <c:pt idx="25">
                  <c:v>248.3125420727381</c:v>
                </c:pt>
                <c:pt idx="26">
                  <c:v>238.98483355598407</c:v>
                </c:pt>
                <c:pt idx="27">
                  <c:v>241.52036243328865</c:v>
                </c:pt>
                <c:pt idx="28">
                  <c:v>236.28640293520439</c:v>
                </c:pt>
                <c:pt idx="29">
                  <c:v>235.58364443042694</c:v>
                </c:pt>
                <c:pt idx="30">
                  <c:v>239.19894030762532</c:v>
                </c:pt>
                <c:pt idx="31">
                  <c:v>221.1978593854642</c:v>
                </c:pt>
                <c:pt idx="32">
                  <c:v>219.30105899244347</c:v>
                </c:pt>
                <c:pt idx="33">
                  <c:v>221.99670096614562</c:v>
                </c:pt>
                <c:pt idx="34">
                  <c:v>223.69636199140353</c:v>
                </c:pt>
                <c:pt idx="35">
                  <c:v>241.89618326709143</c:v>
                </c:pt>
                <c:pt idx="36">
                  <c:v>204.90095677446729</c:v>
                </c:pt>
                <c:pt idx="37">
                  <c:v>214.20177832325791</c:v>
                </c:pt>
                <c:pt idx="38">
                  <c:v>206.59699712159323</c:v>
                </c:pt>
                <c:pt idx="39">
                  <c:v>210.4928853470235</c:v>
                </c:pt>
                <c:pt idx="40">
                  <c:v>189.7015394919778</c:v>
                </c:pt>
                <c:pt idx="41">
                  <c:v>202.50261193255335</c:v>
                </c:pt>
                <c:pt idx="42">
                  <c:v>186.49774581977971</c:v>
                </c:pt>
                <c:pt idx="43">
                  <c:v>184.30160692212607</c:v>
                </c:pt>
                <c:pt idx="44">
                  <c:v>179.39600656902306</c:v>
                </c:pt>
                <c:pt idx="45">
                  <c:v>215.49847627340009</c:v>
                </c:pt>
                <c:pt idx="46">
                  <c:v>189.58569584412064</c:v>
                </c:pt>
                <c:pt idx="47">
                  <c:v>181.49799867628982</c:v>
                </c:pt>
                <c:pt idx="48">
                  <c:v>194.10510951326515</c:v>
                </c:pt>
                <c:pt idx="49">
                  <c:v>146.5137735600369</c:v>
                </c:pt>
                <c:pt idx="50">
                  <c:v>169.36828682132523</c:v>
                </c:pt>
                <c:pt idx="51">
                  <c:v>167.29179379744326</c:v>
                </c:pt>
                <c:pt idx="52">
                  <c:v>158.30143771509438</c:v>
                </c:pt>
                <c:pt idx="53">
                  <c:v>136.27658251461261</c:v>
                </c:pt>
                <c:pt idx="54">
                  <c:v>138.2037100142424</c:v>
                </c:pt>
                <c:pt idx="55">
                  <c:v>131.83037396643834</c:v>
                </c:pt>
                <c:pt idx="56">
                  <c:v>136.27264538084276</c:v>
                </c:pt>
                <c:pt idx="57">
                  <c:v>140.96046686566592</c:v>
                </c:pt>
                <c:pt idx="58">
                  <c:v>127.13576016310746</c:v>
                </c:pt>
                <c:pt idx="59">
                  <c:v>127.79714769727771</c:v>
                </c:pt>
                <c:pt idx="60">
                  <c:v>121.93568312550669</c:v>
                </c:pt>
                <c:pt idx="61">
                  <c:v>114.73697085834854</c:v>
                </c:pt>
                <c:pt idx="62">
                  <c:v>112.8326601784692</c:v>
                </c:pt>
                <c:pt idx="63">
                  <c:v>111.58846998598192</c:v>
                </c:pt>
                <c:pt idx="64">
                  <c:v>107.75715906034775</c:v>
                </c:pt>
                <c:pt idx="65">
                  <c:v>105.25632465316419</c:v>
                </c:pt>
                <c:pt idx="66">
                  <c:v>103.13813357638361</c:v>
                </c:pt>
                <c:pt idx="67">
                  <c:v>100.73976255801431</c:v>
                </c:pt>
                <c:pt idx="68">
                  <c:v>92.713652346735969</c:v>
                </c:pt>
                <c:pt idx="69">
                  <c:v>82.809965478517654</c:v>
                </c:pt>
                <c:pt idx="70">
                  <c:v>82.547937792086884</c:v>
                </c:pt>
                <c:pt idx="71">
                  <c:v>85.595439249831273</c:v>
                </c:pt>
                <c:pt idx="72">
                  <c:v>89.652161257458886</c:v>
                </c:pt>
                <c:pt idx="73">
                  <c:v>92.377728182306242</c:v>
                </c:pt>
                <c:pt idx="74">
                  <c:v>95.189479674867385</c:v>
                </c:pt>
                <c:pt idx="75">
                  <c:v>123.45634507832858</c:v>
                </c:pt>
                <c:pt idx="76">
                  <c:v>93.706938333317481</c:v>
                </c:pt>
                <c:pt idx="77">
                  <c:v>77.206220222980008</c:v>
                </c:pt>
                <c:pt idx="78">
                  <c:v>71.462870949316866</c:v>
                </c:pt>
                <c:pt idx="79">
                  <c:v>67.143257639472949</c:v>
                </c:pt>
                <c:pt idx="80">
                  <c:v>64.181458099935753</c:v>
                </c:pt>
                <c:pt idx="81">
                  <c:v>57.126690736649245</c:v>
                </c:pt>
                <c:pt idx="82">
                  <c:v>44.903215778575905</c:v>
                </c:pt>
                <c:pt idx="83">
                  <c:v>34.970182037357937</c:v>
                </c:pt>
                <c:pt idx="84">
                  <c:v>30.201541549387773</c:v>
                </c:pt>
                <c:pt idx="85">
                  <c:v>27.89466703642524</c:v>
                </c:pt>
                <c:pt idx="86">
                  <c:v>25.727805844599377</c:v>
                </c:pt>
                <c:pt idx="87">
                  <c:v>25.214084887633582</c:v>
                </c:pt>
                <c:pt idx="88">
                  <c:v>24.414158942452843</c:v>
                </c:pt>
                <c:pt idx="89">
                  <c:v>21.095966879099407</c:v>
                </c:pt>
                <c:pt idx="90">
                  <c:v>20.026536518750145</c:v>
                </c:pt>
                <c:pt idx="91">
                  <c:v>19.340706309771864</c:v>
                </c:pt>
                <c:pt idx="92">
                  <c:v>21.077143092462396</c:v>
                </c:pt>
                <c:pt idx="93">
                  <c:v>19.665412523515183</c:v>
                </c:pt>
                <c:pt idx="94">
                  <c:v>19.090791348270951</c:v>
                </c:pt>
                <c:pt idx="95">
                  <c:v>23.718444363054299</c:v>
                </c:pt>
                <c:pt idx="96">
                  <c:v>21.925163995976252</c:v>
                </c:pt>
                <c:pt idx="97">
                  <c:v>21.473766323818328</c:v>
                </c:pt>
                <c:pt idx="98">
                  <c:v>21.602625202820203</c:v>
                </c:pt>
                <c:pt idx="99">
                  <c:v>21.744141375336149</c:v>
                </c:pt>
                <c:pt idx="100">
                  <c:v>20.200858891556486</c:v>
                </c:pt>
                <c:pt idx="101">
                  <c:v>20.197172136463873</c:v>
                </c:pt>
                <c:pt idx="102">
                  <c:v>19.515950654095967</c:v>
                </c:pt>
                <c:pt idx="103">
                  <c:v>19.455295735900961</c:v>
                </c:pt>
                <c:pt idx="104">
                  <c:v>19.277604716422523</c:v>
                </c:pt>
                <c:pt idx="105">
                  <c:v>19.361129651259805</c:v>
                </c:pt>
                <c:pt idx="106">
                  <c:v>19.105764817641344</c:v>
                </c:pt>
                <c:pt idx="107">
                  <c:v>18.744188861319412</c:v>
                </c:pt>
                <c:pt idx="108">
                  <c:v>17.06530427443111</c:v>
                </c:pt>
                <c:pt idx="109">
                  <c:v>15.838523751975458</c:v>
                </c:pt>
                <c:pt idx="110">
                  <c:v>16.852946339750719</c:v>
                </c:pt>
                <c:pt idx="111">
                  <c:v>15.411456818842687</c:v>
                </c:pt>
                <c:pt idx="112">
                  <c:v>15.027727215002328</c:v>
                </c:pt>
                <c:pt idx="113">
                  <c:v>14.530928247629719</c:v>
                </c:pt>
                <c:pt idx="114">
                  <c:v>14.108265603435056</c:v>
                </c:pt>
                <c:pt idx="115">
                  <c:v>12.466790794886702</c:v>
                </c:pt>
                <c:pt idx="116">
                  <c:v>12.290410630192866</c:v>
                </c:pt>
                <c:pt idx="117">
                  <c:v>12.045431978063107</c:v>
                </c:pt>
                <c:pt idx="118">
                  <c:v>11.027610483390745</c:v>
                </c:pt>
                <c:pt idx="119">
                  <c:v>9.9722646389728578</c:v>
                </c:pt>
                <c:pt idx="120">
                  <c:v>10.799301491988603</c:v>
                </c:pt>
                <c:pt idx="121">
                  <c:v>10.382361581396786</c:v>
                </c:pt>
                <c:pt idx="122">
                  <c:v>9.8927735097161165</c:v>
                </c:pt>
                <c:pt idx="123">
                  <c:v>8.4941127866143358</c:v>
                </c:pt>
                <c:pt idx="124">
                  <c:v>7.947156569305398</c:v>
                </c:pt>
                <c:pt idx="125">
                  <c:v>7.7005525666774197</c:v>
                </c:pt>
                <c:pt idx="126">
                  <c:v>6.0478075315657964</c:v>
                </c:pt>
                <c:pt idx="127">
                  <c:v>5.8572421324332371</c:v>
                </c:pt>
                <c:pt idx="128">
                  <c:v>5.2134533605787823</c:v>
                </c:pt>
                <c:pt idx="129">
                  <c:v>4.616020833566183</c:v>
                </c:pt>
                <c:pt idx="130">
                  <c:v>4.1029589704102962</c:v>
                </c:pt>
                <c:pt idx="131">
                  <c:v>3.9684726891914233</c:v>
                </c:pt>
                <c:pt idx="132">
                  <c:v>4.1493328734938464</c:v>
                </c:pt>
                <c:pt idx="133">
                  <c:v>3.8960345839782247</c:v>
                </c:pt>
                <c:pt idx="134">
                  <c:v>3.7475425950196595</c:v>
                </c:pt>
                <c:pt idx="135">
                  <c:v>3.3949379225328</c:v>
                </c:pt>
                <c:pt idx="136">
                  <c:v>3.3260575823718947</c:v>
                </c:pt>
                <c:pt idx="137">
                  <c:v>3.1404843324726079</c:v>
                </c:pt>
                <c:pt idx="138">
                  <c:v>2.8267960190683281</c:v>
                </c:pt>
                <c:pt idx="139">
                  <c:v>2.881333017879474</c:v>
                </c:pt>
                <c:pt idx="140">
                  <c:v>2.6717198876682628</c:v>
                </c:pt>
                <c:pt idx="141">
                  <c:v>2.7421714685340426</c:v>
                </c:pt>
                <c:pt idx="142">
                  <c:v>2.6248894783377539</c:v>
                </c:pt>
                <c:pt idx="143">
                  <c:v>2.4824123427415197</c:v>
                </c:pt>
                <c:pt idx="144">
                  <c:v>2.3939559439286362</c:v>
                </c:pt>
                <c:pt idx="145">
                  <c:v>2.455671517821675</c:v>
                </c:pt>
                <c:pt idx="146">
                  <c:v>2.8137010376077329</c:v>
                </c:pt>
                <c:pt idx="147">
                  <c:v>2.6572265198199378</c:v>
                </c:pt>
                <c:pt idx="148">
                  <c:v>2.560594899856186</c:v>
                </c:pt>
                <c:pt idx="149">
                  <c:v>2.566135916101612</c:v>
                </c:pt>
                <c:pt idx="150">
                  <c:v>2.2595281306715065</c:v>
                </c:pt>
                <c:pt idx="151">
                  <c:v>2.200495558755915</c:v>
                </c:pt>
                <c:pt idx="152">
                  <c:v>2.2705061254306558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9-41D3-98E6-8EE03D7BF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18784"/>
        <c:axId val="53876992"/>
      </c:lineChart>
      <c:lineChart>
        <c:grouping val="standard"/>
        <c:varyColors val="0"/>
        <c:ser>
          <c:idx val="0"/>
          <c:order val="1"/>
          <c:tx>
            <c:strRef>
              <c:f>data!$B$1</c:f>
              <c:strCache>
                <c:ptCount val="1"/>
                <c:pt idx="0">
                  <c:v>Naděje dožití mužů (do roku 1920 odhad) / Life expectancy at birth for men (before 1920 estimates)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numRef>
              <c:f>data!$A$2:$A$154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data!$B$2:$B$154</c:f>
              <c:numCache>
                <c:formatCode>General</c:formatCode>
                <c:ptCount val="153"/>
                <c:pt idx="50" formatCode="0.0">
                  <c:v>47.030628000100002</c:v>
                </c:pt>
                <c:pt idx="51" formatCode="0.0">
                  <c:v>48.822491526299999</c:v>
                </c:pt>
                <c:pt idx="52" formatCode="0.0">
                  <c:v>49.5876774786</c:v>
                </c:pt>
                <c:pt idx="53" formatCode="0.0">
                  <c:v>52.879318300599998</c:v>
                </c:pt>
                <c:pt idx="54" formatCode="0.0">
                  <c:v>52.610667486799997</c:v>
                </c:pt>
                <c:pt idx="55" formatCode="0.0">
                  <c:v>52.853685002699997</c:v>
                </c:pt>
                <c:pt idx="56" formatCode="0.0">
                  <c:v>52.658522581100002</c:v>
                </c:pt>
                <c:pt idx="57" formatCode="0.0">
                  <c:v>51.907879661199999</c:v>
                </c:pt>
                <c:pt idx="58" formatCode="0.0">
                  <c:v>52.972857684600001</c:v>
                </c:pt>
                <c:pt idx="59" formatCode="0.0">
                  <c:v>52.378088011000003</c:v>
                </c:pt>
                <c:pt idx="60" formatCode="0.0">
                  <c:v>53.700595561299998</c:v>
                </c:pt>
                <c:pt idx="61" formatCode="0.0">
                  <c:v>54.454017688599997</c:v>
                </c:pt>
                <c:pt idx="62" formatCode="0.0">
                  <c:v>54.788926875000001</c:v>
                </c:pt>
                <c:pt idx="63" formatCode="0.0">
                  <c:v>55.407849061699999</c:v>
                </c:pt>
                <c:pt idx="64" formatCode="0.0">
                  <c:v>55.824886714500003</c:v>
                </c:pt>
                <c:pt idx="65" formatCode="0.0">
                  <c:v>55.764282425899999</c:v>
                </c:pt>
                <c:pt idx="66" formatCode="0.0">
                  <c:v>56.1681188795</c:v>
                </c:pt>
                <c:pt idx="67" formatCode="0.0">
                  <c:v>56.449053686500001</c:v>
                </c:pt>
                <c:pt idx="68" formatCode="0.0">
                  <c:v>55.866225763999999</c:v>
                </c:pt>
                <c:pt idx="69" formatCode="0.0">
                  <c:v>56.153608068300002</c:v>
                </c:pt>
                <c:pt idx="70" formatCode="0.0">
                  <c:v>56.3546965086</c:v>
                </c:pt>
                <c:pt idx="71" formatCode="0.0">
                  <c:v>56.398643270000001</c:v>
                </c:pt>
                <c:pt idx="72" formatCode="0.0">
                  <c:v>55.440098421499997</c:v>
                </c:pt>
                <c:pt idx="73" formatCode="0.0">
                  <c:v>56.099033409100002</c:v>
                </c:pt>
                <c:pt idx="74" formatCode="0.0">
                  <c:v>56.647404994699997</c:v>
                </c:pt>
                <c:pt idx="75" formatCode="0.0">
                  <c:v>50.432184869399997</c:v>
                </c:pt>
                <c:pt idx="76" formatCode="0.0">
                  <c:v>57.927375395399999</c:v>
                </c:pt>
                <c:pt idx="77" formatCode="0.0">
                  <c:v>60.215891665199997</c:v>
                </c:pt>
                <c:pt idx="78" formatCode="0.0">
                  <c:v>61.5565857255</c:v>
                </c:pt>
                <c:pt idx="79" formatCode="0.0">
                  <c:v>61.332008912399999</c:v>
                </c:pt>
                <c:pt idx="80" formatCode="0.0">
                  <c:v>62.009761013800002</c:v>
                </c:pt>
                <c:pt idx="81" formatCode="0.0">
                  <c:v>62.919379710400001</c:v>
                </c:pt>
                <c:pt idx="82" formatCode="0.0">
                  <c:v>64.651809780999997</c:v>
                </c:pt>
                <c:pt idx="83" formatCode="0.0">
                  <c:v>65.425759669499996</c:v>
                </c:pt>
                <c:pt idx="84" formatCode="0.0">
                  <c:v>65.769447764500001</c:v>
                </c:pt>
                <c:pt idx="85" formatCode="0.0">
                  <c:v>66.651515063399998</c:v>
                </c:pt>
                <c:pt idx="86" formatCode="0.0">
                  <c:v>67.054024507500003</c:v>
                </c:pt>
                <c:pt idx="87" formatCode="0.0">
                  <c:v>66.689615121399996</c:v>
                </c:pt>
                <c:pt idx="88" formatCode="0.0">
                  <c:v>67.619535352699998</c:v>
                </c:pt>
                <c:pt idx="89" formatCode="0.0">
                  <c:v>67.495413764600002</c:v>
                </c:pt>
                <c:pt idx="90" formatCode="0.0">
                  <c:v>67.955430254700005</c:v>
                </c:pt>
                <c:pt idx="91" formatCode="0.0">
                  <c:v>67.652622613199995</c:v>
                </c:pt>
                <c:pt idx="92" formatCode="0.0">
                  <c:v>66.902134656200005</c:v>
                </c:pt>
                <c:pt idx="93" formatCode="0.0">
                  <c:v>67.317931181999995</c:v>
                </c:pt>
                <c:pt idx="94" formatCode="0.0">
                  <c:v>67.510603734200004</c:v>
                </c:pt>
                <c:pt idx="95" formatCode="0.0">
                  <c:v>67.158803620300006</c:v>
                </c:pt>
                <c:pt idx="96" formatCode="0.0">
                  <c:v>67.259884118399995</c:v>
                </c:pt>
                <c:pt idx="97" formatCode="0.0">
                  <c:v>67.134937615400005</c:v>
                </c:pt>
                <c:pt idx="98" formatCode="0.0">
                  <c:v>66.576139527600006</c:v>
                </c:pt>
                <c:pt idx="99" formatCode="0.0">
                  <c:v>65.955390897100003</c:v>
                </c:pt>
                <c:pt idx="100" formatCode="0.0">
                  <c:v>66.063309903299995</c:v>
                </c:pt>
                <c:pt idx="101" formatCode="0.0">
                  <c:v>66.168875370699993</c:v>
                </c:pt>
                <c:pt idx="102" formatCode="0.0">
                  <c:v>66.843451658500001</c:v>
                </c:pt>
                <c:pt idx="103" formatCode="0.0">
                  <c:v>66.540801045199998</c:v>
                </c:pt>
                <c:pt idx="104" formatCode="0.0">
                  <c:v>66.774491494499998</c:v>
                </c:pt>
                <c:pt idx="105" formatCode="0.0">
                  <c:v>67.039045953699997</c:v>
                </c:pt>
                <c:pt idx="106" formatCode="0.0">
                  <c:v>67.084409668600003</c:v>
                </c:pt>
                <c:pt idx="107" formatCode="0.0">
                  <c:v>67.156485561899999</c:v>
                </c:pt>
                <c:pt idx="108" formatCode="0.0">
                  <c:v>67.243382041199993</c:v>
                </c:pt>
                <c:pt idx="109" formatCode="0.0">
                  <c:v>67.398291715200003</c:v>
                </c:pt>
                <c:pt idx="110" formatCode="0.0">
                  <c:v>66.884439109799999</c:v>
                </c:pt>
                <c:pt idx="111" formatCode="0.0">
                  <c:v>67.210462912899999</c:v>
                </c:pt>
                <c:pt idx="112" formatCode="0.0">
                  <c:v>67.337098249600004</c:v>
                </c:pt>
                <c:pt idx="113" formatCode="0.0">
                  <c:v>67.056162898400004</c:v>
                </c:pt>
                <c:pt idx="114" formatCode="0.0">
                  <c:v>67.349536708000002</c:v>
                </c:pt>
                <c:pt idx="115" formatCode="0.0">
                  <c:v>67.508673281300005</c:v>
                </c:pt>
                <c:pt idx="116" formatCode="0.0">
                  <c:v>67.496516589199999</c:v>
                </c:pt>
                <c:pt idx="117" formatCode="0.0">
                  <c:v>67.883855497300004</c:v>
                </c:pt>
                <c:pt idx="118" formatCode="0.0">
                  <c:v>68.126937648600006</c:v>
                </c:pt>
                <c:pt idx="119" formatCode="0.0">
                  <c:v>68.139337100600002</c:v>
                </c:pt>
                <c:pt idx="120" formatCode="0.0">
                  <c:v>67.5700799894</c:v>
                </c:pt>
                <c:pt idx="121" formatCode="0.0">
                  <c:v>68.233367917500004</c:v>
                </c:pt>
                <c:pt idx="122" formatCode="0.0">
                  <c:v>68.543921536799999</c:v>
                </c:pt>
                <c:pt idx="123" formatCode="0.0">
                  <c:v>69.277682430799999</c:v>
                </c:pt>
                <c:pt idx="124" formatCode="0.0">
                  <c:v>69.522638096199998</c:v>
                </c:pt>
                <c:pt idx="125" formatCode="0.0">
                  <c:v>69.707436765799997</c:v>
                </c:pt>
                <c:pt idx="126" formatCode="0.0">
                  <c:v>70.351494330999998</c:v>
                </c:pt>
                <c:pt idx="127" formatCode="0.0">
                  <c:v>70.487328851599997</c:v>
                </c:pt>
                <c:pt idx="128" formatCode="0.0">
                  <c:v>71.114305402599996</c:v>
                </c:pt>
                <c:pt idx="129" formatCode="0.0">
                  <c:v>71.402222717800001</c:v>
                </c:pt>
                <c:pt idx="130" formatCode="0.0">
                  <c:v>71.626546497199996</c:v>
                </c:pt>
                <c:pt idx="131" formatCode="0.0">
                  <c:v>72.026184881800006</c:v>
                </c:pt>
                <c:pt idx="132" formatCode="0.0">
                  <c:v>72.077201449900002</c:v>
                </c:pt>
                <c:pt idx="133" formatCode="0.0">
                  <c:v>72.062250972000001</c:v>
                </c:pt>
                <c:pt idx="134" formatCode="0.0">
                  <c:v>72.563893861300002</c:v>
                </c:pt>
                <c:pt idx="135" formatCode="0.0">
                  <c:v>72.910023842200005</c:v>
                </c:pt>
                <c:pt idx="136" formatCode="0.0">
                  <c:v>73.441426984399996</c:v>
                </c:pt>
                <c:pt idx="137" formatCode="0.0">
                  <c:v>73.668983128099995</c:v>
                </c:pt>
                <c:pt idx="138" formatCode="0.0">
                  <c:v>74.021175602599996</c:v>
                </c:pt>
                <c:pt idx="139" formatCode="0.0">
                  <c:v>74.1738106018</c:v>
                </c:pt>
                <c:pt idx="140" formatCode="0.0">
                  <c:v>74.398573960700006</c:v>
                </c:pt>
                <c:pt idx="141" formatCode="0.0">
                  <c:v>74.709852484600006</c:v>
                </c:pt>
                <c:pt idx="142" formatCode="0.0">
                  <c:v>74.958272645799994</c:v>
                </c:pt>
                <c:pt idx="143" formatCode="0.0">
                  <c:v>75.153145244800001</c:v>
                </c:pt>
                <c:pt idx="144" formatCode="0.0">
                  <c:v>75.707545182700002</c:v>
                </c:pt>
                <c:pt idx="145" formatCode="0.0">
                  <c:v>75.614842698100006</c:v>
                </c:pt>
                <c:pt idx="146" formatCode="0.0">
                  <c:v>76.044936268000001</c:v>
                </c:pt>
                <c:pt idx="147" formatCode="0.0">
                  <c:v>76.004889389100001</c:v>
                </c:pt>
                <c:pt idx="148" formatCode="0.0">
                  <c:v>76.083939134100007</c:v>
                </c:pt>
                <c:pt idx="149" formatCode="0.0">
                  <c:v>76.328999582600005</c:v>
                </c:pt>
                <c:pt idx="150" formatCode="0.0">
                  <c:v>75.303599867399996</c:v>
                </c:pt>
                <c:pt idx="151" formatCode="0.0">
                  <c:v>74.093141195200005</c:v>
                </c:pt>
                <c:pt idx="152" formatCode="0.0">
                  <c:v>76.148380529899995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9-41D3-98E6-8EE03D7BF349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odhad pro muže / estimate for 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numRef>
              <c:f>data!$A$2:$A$154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data!$D$2:$D$154</c:f>
              <c:numCache>
                <c:formatCode>General</c:formatCode>
                <c:ptCount val="153"/>
                <c:pt idx="0" formatCode="0.0">
                  <c:v>33.1</c:v>
                </c:pt>
                <c:pt idx="10" formatCode="0.0">
                  <c:v>33.1</c:v>
                </c:pt>
                <c:pt idx="20" formatCode="0.0">
                  <c:v>33.799999999999997</c:v>
                </c:pt>
                <c:pt idx="30" formatCode="0.0">
                  <c:v>39</c:v>
                </c:pt>
                <c:pt idx="40" formatCode="0.0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9-41D3-98E6-8EE03D7BF349}"/>
            </c:ext>
          </c:extLst>
        </c:ser>
        <c:ser>
          <c:idx val="1"/>
          <c:order val="3"/>
          <c:tx>
            <c:strRef>
              <c:f>data!$C$1</c:f>
              <c:strCache>
                <c:ptCount val="1"/>
                <c:pt idx="0">
                  <c:v>Naděje dožití žen (do roku 1920 odhad) / Life expectancy at birth for women (before 1920 estimates)</c:v>
                </c:pt>
              </c:strCache>
            </c:strRef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data!$A$2:$A$154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data!$C$2:$C$154</c:f>
              <c:numCache>
                <c:formatCode>General</c:formatCode>
                <c:ptCount val="153"/>
                <c:pt idx="50" formatCode="0.0">
                  <c:v>49.777447324999997</c:v>
                </c:pt>
                <c:pt idx="51" formatCode="0.0">
                  <c:v>51.8279599416</c:v>
                </c:pt>
                <c:pt idx="52" formatCode="0.0">
                  <c:v>52.698521752300003</c:v>
                </c:pt>
                <c:pt idx="53" formatCode="0.0">
                  <c:v>55.858837348400002</c:v>
                </c:pt>
                <c:pt idx="54" formatCode="0.0">
                  <c:v>55.839984295500003</c:v>
                </c:pt>
                <c:pt idx="55" formatCode="0.0">
                  <c:v>56.053749089299998</c:v>
                </c:pt>
                <c:pt idx="56" formatCode="0.0">
                  <c:v>55.8563387863</c:v>
                </c:pt>
                <c:pt idx="57" formatCode="0.0">
                  <c:v>55.1079173619</c:v>
                </c:pt>
                <c:pt idx="58" formatCode="0.0">
                  <c:v>56.672186081</c:v>
                </c:pt>
                <c:pt idx="59" formatCode="0.0">
                  <c:v>56.145853614799996</c:v>
                </c:pt>
                <c:pt idx="60" formatCode="0.0">
                  <c:v>57.613608504399998</c:v>
                </c:pt>
                <c:pt idx="61" formatCode="0.0">
                  <c:v>58.279561684400001</c:v>
                </c:pt>
                <c:pt idx="62" formatCode="0.0">
                  <c:v>58.3691750654</c:v>
                </c:pt>
                <c:pt idx="63" formatCode="0.0">
                  <c:v>58.794771274600002</c:v>
                </c:pt>
                <c:pt idx="64" formatCode="0.0">
                  <c:v>59.633464440499999</c:v>
                </c:pt>
                <c:pt idx="65" formatCode="0.0">
                  <c:v>59.790946314400003</c:v>
                </c:pt>
                <c:pt idx="66" formatCode="0.0">
                  <c:v>59.835733454299998</c:v>
                </c:pt>
                <c:pt idx="67" formatCode="0.0">
                  <c:v>60.406748673899997</c:v>
                </c:pt>
                <c:pt idx="68" formatCode="0.0">
                  <c:v>60.447557528399997</c:v>
                </c:pt>
                <c:pt idx="69" formatCode="0.0">
                  <c:v>60.187426146999996</c:v>
                </c:pt>
                <c:pt idx="70" formatCode="0.0">
                  <c:v>60.768132195200003</c:v>
                </c:pt>
                <c:pt idx="71" formatCode="0.0">
                  <c:v>60.484267948599999</c:v>
                </c:pt>
                <c:pt idx="72" formatCode="0.0">
                  <c:v>59.826627937799998</c:v>
                </c:pt>
                <c:pt idx="73" formatCode="0.0">
                  <c:v>59.771484465699999</c:v>
                </c:pt>
                <c:pt idx="74" formatCode="0.0">
                  <c:v>60.821036677899997</c:v>
                </c:pt>
                <c:pt idx="75" formatCode="0.0">
                  <c:v>58.636216650100003</c:v>
                </c:pt>
                <c:pt idx="76" formatCode="0.0">
                  <c:v>63.094624111500003</c:v>
                </c:pt>
                <c:pt idx="77" formatCode="0.0">
                  <c:v>64.995414870600001</c:v>
                </c:pt>
                <c:pt idx="78" formatCode="0.0">
                  <c:v>66.155004413100002</c:v>
                </c:pt>
                <c:pt idx="79" formatCode="0.0">
                  <c:v>66.338563755899997</c:v>
                </c:pt>
                <c:pt idx="80" formatCode="0.0">
                  <c:v>66.819586842000007</c:v>
                </c:pt>
                <c:pt idx="81" formatCode="0.0">
                  <c:v>67.743385419700004</c:v>
                </c:pt>
                <c:pt idx="82" formatCode="0.0">
                  <c:v>69.311351374400004</c:v>
                </c:pt>
                <c:pt idx="83" formatCode="0.0">
                  <c:v>70.019284270200004</c:v>
                </c:pt>
                <c:pt idx="84" formatCode="0.0">
                  <c:v>70.674527190000006</c:v>
                </c:pt>
                <c:pt idx="85" formatCode="0.0">
                  <c:v>71.670855928400002</c:v>
                </c:pt>
                <c:pt idx="86" formatCode="0.0">
                  <c:v>72.098195104599995</c:v>
                </c:pt>
                <c:pt idx="87" formatCode="0.0">
                  <c:v>71.824216299499994</c:v>
                </c:pt>
                <c:pt idx="88" formatCode="0.0">
                  <c:v>72.7460617136</c:v>
                </c:pt>
                <c:pt idx="89" formatCode="0.0">
                  <c:v>72.862534463499998</c:v>
                </c:pt>
                <c:pt idx="90" formatCode="0.0">
                  <c:v>73.478061733800004</c:v>
                </c:pt>
                <c:pt idx="91" formatCode="0.0">
                  <c:v>73.589748371699997</c:v>
                </c:pt>
                <c:pt idx="92" formatCode="0.0">
                  <c:v>72.913132552600004</c:v>
                </c:pt>
                <c:pt idx="93" formatCode="0.0">
                  <c:v>73.535890677500007</c:v>
                </c:pt>
                <c:pt idx="94" formatCode="0.0">
                  <c:v>73.708451541900004</c:v>
                </c:pt>
                <c:pt idx="95" formatCode="0.0">
                  <c:v>73.4586450619</c:v>
                </c:pt>
                <c:pt idx="96" formatCode="0.0">
                  <c:v>73.824035146100002</c:v>
                </c:pt>
                <c:pt idx="97" formatCode="0.0">
                  <c:v>73.743618695099997</c:v>
                </c:pt>
                <c:pt idx="98" formatCode="0.0">
                  <c:v>73.475957214299996</c:v>
                </c:pt>
                <c:pt idx="99" formatCode="0.0">
                  <c:v>73.144483986200001</c:v>
                </c:pt>
                <c:pt idx="100" formatCode="0.0">
                  <c:v>73.026896588</c:v>
                </c:pt>
                <c:pt idx="101" formatCode="0.0">
                  <c:v>73.392925364199996</c:v>
                </c:pt>
                <c:pt idx="102" formatCode="0.0">
                  <c:v>73.706551062599999</c:v>
                </c:pt>
                <c:pt idx="103" formatCode="0.0">
                  <c:v>73.694449617900005</c:v>
                </c:pt>
                <c:pt idx="104" formatCode="0.0">
                  <c:v>73.610014095699995</c:v>
                </c:pt>
                <c:pt idx="105" formatCode="0.0">
                  <c:v>74.046873680800005</c:v>
                </c:pt>
                <c:pt idx="106" formatCode="0.0">
                  <c:v>74.240551925199995</c:v>
                </c:pt>
                <c:pt idx="107" formatCode="0.0">
                  <c:v>74.256146561799994</c:v>
                </c:pt>
                <c:pt idx="108" formatCode="0.0">
                  <c:v>74.321567420199997</c:v>
                </c:pt>
                <c:pt idx="109" formatCode="0.0">
                  <c:v>74.408581305499993</c:v>
                </c:pt>
                <c:pt idx="110" formatCode="0.0">
                  <c:v>73.980666549299997</c:v>
                </c:pt>
                <c:pt idx="111" formatCode="0.0">
                  <c:v>74.406051744099997</c:v>
                </c:pt>
                <c:pt idx="112" formatCode="0.0">
                  <c:v>74.488611554399995</c:v>
                </c:pt>
                <c:pt idx="113" formatCode="0.0">
                  <c:v>74.319089230499998</c:v>
                </c:pt>
                <c:pt idx="114" formatCode="0.0">
                  <c:v>74.516883198599999</c:v>
                </c:pt>
                <c:pt idx="115" formatCode="0.0">
                  <c:v>74.785049091000005</c:v>
                </c:pt>
                <c:pt idx="116" formatCode="0.0">
                  <c:v>74.688109784800005</c:v>
                </c:pt>
                <c:pt idx="117" formatCode="0.0">
                  <c:v>75.208830000299997</c:v>
                </c:pt>
                <c:pt idx="118" formatCode="0.0">
                  <c:v>75.369913674599999</c:v>
                </c:pt>
                <c:pt idx="119" formatCode="0.0">
                  <c:v>75.462965058799995</c:v>
                </c:pt>
                <c:pt idx="120" formatCode="0.0">
                  <c:v>75.428697060399998</c:v>
                </c:pt>
                <c:pt idx="121" formatCode="0.0">
                  <c:v>75.754316869999997</c:v>
                </c:pt>
                <c:pt idx="122" formatCode="0.0">
                  <c:v>76.216390687399993</c:v>
                </c:pt>
                <c:pt idx="123" formatCode="0.0">
                  <c:v>76.459110956499998</c:v>
                </c:pt>
                <c:pt idx="124" formatCode="0.0">
                  <c:v>76.670479424500002</c:v>
                </c:pt>
                <c:pt idx="125" formatCode="0.0">
                  <c:v>76.687495581500002</c:v>
                </c:pt>
                <c:pt idx="126" formatCode="0.0">
                  <c:v>77.364186802500001</c:v>
                </c:pt>
                <c:pt idx="127" formatCode="0.0">
                  <c:v>77.476012468899995</c:v>
                </c:pt>
                <c:pt idx="128" formatCode="0.0">
                  <c:v>78.025225494200001</c:v>
                </c:pt>
                <c:pt idx="129" formatCode="0.0">
                  <c:v>78.137097252700002</c:v>
                </c:pt>
                <c:pt idx="130" formatCode="0.0">
                  <c:v>78.389820665900004</c:v>
                </c:pt>
                <c:pt idx="131" formatCode="0.0">
                  <c:v>78.514924652299996</c:v>
                </c:pt>
                <c:pt idx="132" formatCode="0.0">
                  <c:v>78.6968520681</c:v>
                </c:pt>
                <c:pt idx="133" formatCode="0.0">
                  <c:v>78.642971472599996</c:v>
                </c:pt>
                <c:pt idx="134" formatCode="0.0">
                  <c:v>79.204215188899994</c:v>
                </c:pt>
                <c:pt idx="135" formatCode="0.0">
                  <c:v>79.343989580200002</c:v>
                </c:pt>
                <c:pt idx="136" formatCode="0.0">
                  <c:v>79.850111007600006</c:v>
                </c:pt>
                <c:pt idx="137" formatCode="0.0">
                  <c:v>80.055446497800006</c:v>
                </c:pt>
                <c:pt idx="138" formatCode="0.0">
                  <c:v>80.294348257300001</c:v>
                </c:pt>
                <c:pt idx="139" formatCode="0.0">
                  <c:v>80.302574822300002</c:v>
                </c:pt>
                <c:pt idx="140" formatCode="0.0">
                  <c:v>80.631133235999997</c:v>
                </c:pt>
                <c:pt idx="141" formatCode="0.0">
                  <c:v>80.833222921800001</c:v>
                </c:pt>
                <c:pt idx="142" formatCode="0.0">
                  <c:v>80.993964900199998</c:v>
                </c:pt>
                <c:pt idx="143" formatCode="0.0">
                  <c:v>81.157395666699998</c:v>
                </c:pt>
                <c:pt idx="144" formatCode="0.0">
                  <c:v>81.728842090599997</c:v>
                </c:pt>
                <c:pt idx="145" formatCode="0.0">
                  <c:v>81.453555799900002</c:v>
                </c:pt>
                <c:pt idx="146" formatCode="0.0">
                  <c:v>81.826087083800005</c:v>
                </c:pt>
                <c:pt idx="147" formatCode="0.0">
                  <c:v>81.845127394599999</c:v>
                </c:pt>
                <c:pt idx="148" formatCode="0.0">
                  <c:v>81.891750582</c:v>
                </c:pt>
                <c:pt idx="149" formatCode="0.0">
                  <c:v>82.101481838400005</c:v>
                </c:pt>
                <c:pt idx="150" formatCode="0.0">
                  <c:v>81.376889556699993</c:v>
                </c:pt>
                <c:pt idx="151" formatCode="0.0">
                  <c:v>80.508514062700002</c:v>
                </c:pt>
                <c:pt idx="152" formatCode="0.0">
                  <c:v>82.014278787199999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89-41D3-98E6-8EE03D7BF349}"/>
            </c:ext>
          </c:extLst>
        </c:ser>
        <c:ser>
          <c:idx val="3"/>
          <c:order val="4"/>
          <c:tx>
            <c:strRef>
              <c:f>data!$E$1</c:f>
              <c:strCache>
                <c:ptCount val="1"/>
                <c:pt idx="0">
                  <c:v>odhad pro ženy / estimate for women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data!$A$2:$A$154</c:f>
              <c:numCache>
                <c:formatCode>General</c:formatCode>
                <c:ptCount val="153"/>
                <c:pt idx="0">
                  <c:v>1870</c:v>
                </c:pt>
                <c:pt idx="1">
                  <c:v>1871</c:v>
                </c:pt>
                <c:pt idx="2">
                  <c:v>1872</c:v>
                </c:pt>
                <c:pt idx="3">
                  <c:v>1873</c:v>
                </c:pt>
                <c:pt idx="4">
                  <c:v>1874</c:v>
                </c:pt>
                <c:pt idx="5">
                  <c:v>1875</c:v>
                </c:pt>
                <c:pt idx="6">
                  <c:v>1876</c:v>
                </c:pt>
                <c:pt idx="7">
                  <c:v>1877</c:v>
                </c:pt>
                <c:pt idx="8">
                  <c:v>1878</c:v>
                </c:pt>
                <c:pt idx="9">
                  <c:v>1879</c:v>
                </c:pt>
                <c:pt idx="10">
                  <c:v>1880</c:v>
                </c:pt>
                <c:pt idx="11">
                  <c:v>1881</c:v>
                </c:pt>
                <c:pt idx="12">
                  <c:v>1882</c:v>
                </c:pt>
                <c:pt idx="13">
                  <c:v>1883</c:v>
                </c:pt>
                <c:pt idx="14">
                  <c:v>1884</c:v>
                </c:pt>
                <c:pt idx="15">
                  <c:v>1885</c:v>
                </c:pt>
                <c:pt idx="16">
                  <c:v>1886</c:v>
                </c:pt>
                <c:pt idx="17">
                  <c:v>1887</c:v>
                </c:pt>
                <c:pt idx="18">
                  <c:v>1888</c:v>
                </c:pt>
                <c:pt idx="19">
                  <c:v>1889</c:v>
                </c:pt>
                <c:pt idx="20">
                  <c:v>1890</c:v>
                </c:pt>
                <c:pt idx="21">
                  <c:v>1891</c:v>
                </c:pt>
                <c:pt idx="22">
                  <c:v>1892</c:v>
                </c:pt>
                <c:pt idx="23">
                  <c:v>1893</c:v>
                </c:pt>
                <c:pt idx="24">
                  <c:v>1894</c:v>
                </c:pt>
                <c:pt idx="25">
                  <c:v>1895</c:v>
                </c:pt>
                <c:pt idx="26">
                  <c:v>1896</c:v>
                </c:pt>
                <c:pt idx="27">
                  <c:v>1897</c:v>
                </c:pt>
                <c:pt idx="28">
                  <c:v>1898</c:v>
                </c:pt>
                <c:pt idx="29">
                  <c:v>1899</c:v>
                </c:pt>
                <c:pt idx="30">
                  <c:v>1900</c:v>
                </c:pt>
                <c:pt idx="31">
                  <c:v>1901</c:v>
                </c:pt>
                <c:pt idx="32">
                  <c:v>1902</c:v>
                </c:pt>
                <c:pt idx="33">
                  <c:v>1903</c:v>
                </c:pt>
                <c:pt idx="34">
                  <c:v>1904</c:v>
                </c:pt>
                <c:pt idx="35">
                  <c:v>1905</c:v>
                </c:pt>
                <c:pt idx="36">
                  <c:v>1906</c:v>
                </c:pt>
                <c:pt idx="37">
                  <c:v>1907</c:v>
                </c:pt>
                <c:pt idx="38">
                  <c:v>1908</c:v>
                </c:pt>
                <c:pt idx="39">
                  <c:v>1909</c:v>
                </c:pt>
                <c:pt idx="40">
                  <c:v>1910</c:v>
                </c:pt>
                <c:pt idx="41">
                  <c:v>1911</c:v>
                </c:pt>
                <c:pt idx="42">
                  <c:v>1912</c:v>
                </c:pt>
                <c:pt idx="43">
                  <c:v>1913</c:v>
                </c:pt>
                <c:pt idx="44">
                  <c:v>1914</c:v>
                </c:pt>
                <c:pt idx="45">
                  <c:v>1915</c:v>
                </c:pt>
                <c:pt idx="46">
                  <c:v>1916</c:v>
                </c:pt>
                <c:pt idx="47">
                  <c:v>1917</c:v>
                </c:pt>
                <c:pt idx="48">
                  <c:v>1918</c:v>
                </c:pt>
                <c:pt idx="49">
                  <c:v>1919</c:v>
                </c:pt>
                <c:pt idx="50">
                  <c:v>1920</c:v>
                </c:pt>
                <c:pt idx="51">
                  <c:v>1921</c:v>
                </c:pt>
                <c:pt idx="52">
                  <c:v>1922</c:v>
                </c:pt>
                <c:pt idx="53">
                  <c:v>1923</c:v>
                </c:pt>
                <c:pt idx="54">
                  <c:v>1924</c:v>
                </c:pt>
                <c:pt idx="55">
                  <c:v>1925</c:v>
                </c:pt>
                <c:pt idx="56">
                  <c:v>1926</c:v>
                </c:pt>
                <c:pt idx="57">
                  <c:v>1927</c:v>
                </c:pt>
                <c:pt idx="58">
                  <c:v>1928</c:v>
                </c:pt>
                <c:pt idx="59">
                  <c:v>1929</c:v>
                </c:pt>
                <c:pt idx="60">
                  <c:v>1930</c:v>
                </c:pt>
                <c:pt idx="61">
                  <c:v>1931</c:v>
                </c:pt>
                <c:pt idx="62">
                  <c:v>1932</c:v>
                </c:pt>
                <c:pt idx="63">
                  <c:v>1933</c:v>
                </c:pt>
                <c:pt idx="64">
                  <c:v>1934</c:v>
                </c:pt>
                <c:pt idx="65">
                  <c:v>1935</c:v>
                </c:pt>
                <c:pt idx="66">
                  <c:v>1936</c:v>
                </c:pt>
                <c:pt idx="67">
                  <c:v>1937</c:v>
                </c:pt>
                <c:pt idx="68">
                  <c:v>1938</c:v>
                </c:pt>
                <c:pt idx="69">
                  <c:v>1939</c:v>
                </c:pt>
                <c:pt idx="70">
                  <c:v>1940</c:v>
                </c:pt>
                <c:pt idx="71">
                  <c:v>1941</c:v>
                </c:pt>
                <c:pt idx="72">
                  <c:v>1942</c:v>
                </c:pt>
                <c:pt idx="73">
                  <c:v>1943</c:v>
                </c:pt>
                <c:pt idx="74">
                  <c:v>1944</c:v>
                </c:pt>
                <c:pt idx="75">
                  <c:v>1945</c:v>
                </c:pt>
                <c:pt idx="76">
                  <c:v>1946</c:v>
                </c:pt>
                <c:pt idx="77">
                  <c:v>1947</c:v>
                </c:pt>
                <c:pt idx="78">
                  <c:v>1948</c:v>
                </c:pt>
                <c:pt idx="79">
                  <c:v>1949</c:v>
                </c:pt>
                <c:pt idx="80">
                  <c:v>1950</c:v>
                </c:pt>
                <c:pt idx="81">
                  <c:v>1951</c:v>
                </c:pt>
                <c:pt idx="82">
                  <c:v>1952</c:v>
                </c:pt>
                <c:pt idx="83">
                  <c:v>1953</c:v>
                </c:pt>
                <c:pt idx="84">
                  <c:v>1954</c:v>
                </c:pt>
                <c:pt idx="85">
                  <c:v>1955</c:v>
                </c:pt>
                <c:pt idx="86">
                  <c:v>1956</c:v>
                </c:pt>
                <c:pt idx="87">
                  <c:v>1957</c:v>
                </c:pt>
                <c:pt idx="88">
                  <c:v>1958</c:v>
                </c:pt>
                <c:pt idx="89">
                  <c:v>1959</c:v>
                </c:pt>
                <c:pt idx="90">
                  <c:v>1960</c:v>
                </c:pt>
                <c:pt idx="91">
                  <c:v>1961</c:v>
                </c:pt>
                <c:pt idx="92">
                  <c:v>1962</c:v>
                </c:pt>
                <c:pt idx="93">
                  <c:v>1963</c:v>
                </c:pt>
                <c:pt idx="94">
                  <c:v>1964</c:v>
                </c:pt>
                <c:pt idx="95">
                  <c:v>1965</c:v>
                </c:pt>
                <c:pt idx="96">
                  <c:v>1966</c:v>
                </c:pt>
                <c:pt idx="97">
                  <c:v>1967</c:v>
                </c:pt>
                <c:pt idx="98">
                  <c:v>1968</c:v>
                </c:pt>
                <c:pt idx="99">
                  <c:v>1969</c:v>
                </c:pt>
                <c:pt idx="100">
                  <c:v>1970</c:v>
                </c:pt>
                <c:pt idx="101">
                  <c:v>1971</c:v>
                </c:pt>
                <c:pt idx="102">
                  <c:v>1972</c:v>
                </c:pt>
                <c:pt idx="103">
                  <c:v>1973</c:v>
                </c:pt>
                <c:pt idx="104">
                  <c:v>1974</c:v>
                </c:pt>
                <c:pt idx="105">
                  <c:v>1975</c:v>
                </c:pt>
                <c:pt idx="106">
                  <c:v>1976</c:v>
                </c:pt>
                <c:pt idx="107">
                  <c:v>1977</c:v>
                </c:pt>
                <c:pt idx="108">
                  <c:v>1978</c:v>
                </c:pt>
                <c:pt idx="109">
                  <c:v>1979</c:v>
                </c:pt>
                <c:pt idx="110">
                  <c:v>1980</c:v>
                </c:pt>
                <c:pt idx="111">
                  <c:v>1981</c:v>
                </c:pt>
                <c:pt idx="112">
                  <c:v>1982</c:v>
                </c:pt>
                <c:pt idx="113">
                  <c:v>1983</c:v>
                </c:pt>
                <c:pt idx="114">
                  <c:v>1984</c:v>
                </c:pt>
                <c:pt idx="115">
                  <c:v>1985</c:v>
                </c:pt>
                <c:pt idx="116">
                  <c:v>1986</c:v>
                </c:pt>
                <c:pt idx="117">
                  <c:v>1987</c:v>
                </c:pt>
                <c:pt idx="118">
                  <c:v>1988</c:v>
                </c:pt>
                <c:pt idx="119">
                  <c:v>1989</c:v>
                </c:pt>
                <c:pt idx="120">
                  <c:v>1990</c:v>
                </c:pt>
                <c:pt idx="121">
                  <c:v>1991</c:v>
                </c:pt>
                <c:pt idx="122">
                  <c:v>1992</c:v>
                </c:pt>
                <c:pt idx="123">
                  <c:v>1993</c:v>
                </c:pt>
                <c:pt idx="124">
                  <c:v>1994</c:v>
                </c:pt>
                <c:pt idx="125">
                  <c:v>1995</c:v>
                </c:pt>
                <c:pt idx="126">
                  <c:v>1996</c:v>
                </c:pt>
                <c:pt idx="127">
                  <c:v>1997</c:v>
                </c:pt>
                <c:pt idx="128">
                  <c:v>1998</c:v>
                </c:pt>
                <c:pt idx="129">
                  <c:v>1999</c:v>
                </c:pt>
                <c:pt idx="130">
                  <c:v>2000</c:v>
                </c:pt>
                <c:pt idx="131">
                  <c:v>2001</c:v>
                </c:pt>
                <c:pt idx="132">
                  <c:v>2002</c:v>
                </c:pt>
                <c:pt idx="133">
                  <c:v>2003</c:v>
                </c:pt>
                <c:pt idx="134">
                  <c:v>2004</c:v>
                </c:pt>
                <c:pt idx="135">
                  <c:v>2005</c:v>
                </c:pt>
                <c:pt idx="136">
                  <c:v>2006</c:v>
                </c:pt>
                <c:pt idx="137">
                  <c:v>2007</c:v>
                </c:pt>
                <c:pt idx="138">
                  <c:v>2008</c:v>
                </c:pt>
                <c:pt idx="139">
                  <c:v>2009</c:v>
                </c:pt>
                <c:pt idx="140">
                  <c:v>2010</c:v>
                </c:pt>
                <c:pt idx="141">
                  <c:v>2011</c:v>
                </c:pt>
                <c:pt idx="142">
                  <c:v>2012</c:v>
                </c:pt>
                <c:pt idx="143">
                  <c:v>2013</c:v>
                </c:pt>
                <c:pt idx="144">
                  <c:v>2014</c:v>
                </c:pt>
                <c:pt idx="145">
                  <c:v>2015</c:v>
                </c:pt>
                <c:pt idx="146">
                  <c:v>2016</c:v>
                </c:pt>
                <c:pt idx="147">
                  <c:v>2017</c:v>
                </c:pt>
                <c:pt idx="148">
                  <c:v>2018</c:v>
                </c:pt>
                <c:pt idx="149">
                  <c:v>2019</c:v>
                </c:pt>
                <c:pt idx="150">
                  <c:v>2020</c:v>
                </c:pt>
                <c:pt idx="151">
                  <c:v>2021</c:v>
                </c:pt>
                <c:pt idx="152">
                  <c:v>2022</c:v>
                </c:pt>
              </c:numCache>
            </c:numRef>
          </c:cat>
          <c:val>
            <c:numRef>
              <c:f>data!$E$2:$E$151</c:f>
              <c:numCache>
                <c:formatCode>General</c:formatCode>
                <c:ptCount val="150"/>
                <c:pt idx="0" formatCode="0.0">
                  <c:v>37.799999999999997</c:v>
                </c:pt>
                <c:pt idx="10" formatCode="0.0">
                  <c:v>36.4</c:v>
                </c:pt>
                <c:pt idx="20" formatCode="0.0">
                  <c:v>36.5</c:v>
                </c:pt>
                <c:pt idx="30" formatCode="0.0">
                  <c:v>41.9</c:v>
                </c:pt>
                <c:pt idx="40" formatCode="0.0">
                  <c:v>46.2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E89-41D3-98E6-8EE03D7BF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06048"/>
        <c:axId val="53903744"/>
      </c:lineChart>
      <c:catAx>
        <c:axId val="533187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6541763965248373"/>
              <c:y val="0.93706285083043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876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5387699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Kojenecká úmrtnost (‰)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Infant mortality rate (‰)</a:t>
                </a:r>
              </a:p>
            </c:rich>
          </c:tx>
          <c:layout>
            <c:manualLayout>
              <c:xMode val="edge"/>
              <c:yMode val="edge"/>
              <c:x val="1.5326989235834572E-2"/>
              <c:y val="0.2719802357494872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318784"/>
        <c:crosses val="autoZero"/>
        <c:crossBetween val="midCat"/>
        <c:majorUnit val="50"/>
      </c:valAx>
      <c:valAx>
        <c:axId val="53903744"/>
        <c:scaling>
          <c:orientation val="minMax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/>
                  <a:t>Naděje dožití</a:t>
                </a:r>
                <a:r>
                  <a:rPr lang="cs-CZ" sz="1000"/>
                  <a:t> (roky)</a:t>
                </a:r>
                <a:r>
                  <a:rPr lang="en-US" sz="1000"/>
                  <a:t> / </a:t>
                </a:r>
                <a:r>
                  <a:rPr lang="en-US" sz="1000" i="1"/>
                  <a:t>Life expectancy</a:t>
                </a:r>
                <a:r>
                  <a:rPr lang="cs-CZ" sz="1000" i="1"/>
                  <a:t> (years)</a:t>
                </a:r>
                <a:endParaRPr lang="en-US" sz="1000" i="1"/>
              </a:p>
            </c:rich>
          </c:tx>
          <c:layout>
            <c:manualLayout>
              <c:xMode val="edge"/>
              <c:yMode val="edge"/>
              <c:x val="0.94513215045199639"/>
              <c:y val="0.303198319522661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3906048"/>
        <c:crosses val="max"/>
        <c:crossBetween val="between"/>
      </c:valAx>
      <c:catAx>
        <c:axId val="5390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03744"/>
        <c:crosses val="autoZero"/>
        <c:auto val="1"/>
        <c:lblAlgn val="ctr"/>
        <c:lblOffset val="100"/>
        <c:noMultiLvlLbl val="0"/>
      </c:catAx>
      <c:spPr>
        <a:noFill/>
        <a:ln w="3175">
          <a:solidFill>
            <a:srgbClr val="000000"/>
          </a:solidFill>
          <a:prstDash val="solid"/>
        </a:ln>
      </c:spPr>
    </c:plotArea>
    <c:legend>
      <c:legendPos val="t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049586867335016"/>
          <c:y val="0.11760396997683609"/>
          <c:w val="0.65561118728772039"/>
          <c:h val="8.521509036492787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1920–2020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of mothers, 1920–2020</a:t>
            </a:r>
          </a:p>
        </c:rich>
      </c:tx>
      <c:layout>
        <c:manualLayout>
          <c:xMode val="edge"/>
          <c:yMode val="edge"/>
          <c:x val="0.25980006628077162"/>
          <c:y val="2.33289881631686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495386981736767E-2"/>
          <c:y val="0.20197705237745445"/>
          <c:w val="0.83259213036326651"/>
          <c:h val="0.68737073168636242"/>
        </c:manualLayout>
      </c:layout>
      <c:lineChart>
        <c:grouping val="standard"/>
        <c:varyColors val="0"/>
        <c:ser>
          <c:idx val="1"/>
          <c:order val="0"/>
          <c:tx>
            <c:strRef>
              <c:f>data!$C$1</c:f>
              <c:strCache>
                <c:ptCount val="1"/>
                <c:pt idx="0">
                  <c:v>Průměrný věk matek při narození dítěte / Mean age of mothers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data!$A$2:$A$102</c:f>
              <c:numCache>
                <c:formatCode>General</c:formatCode>
                <c:ptCount val="101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</c:numCache>
            </c:numRef>
          </c:cat>
          <c:val>
            <c:numRef>
              <c:f>data!$C$2:$C$102</c:f>
              <c:numCache>
                <c:formatCode>0.0</c:formatCode>
                <c:ptCount val="101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27.933517596020103</c:v>
                </c:pt>
                <c:pt idx="19">
                  <c:v>27.763583393476022</c:v>
                </c:pt>
                <c:pt idx="20">
                  <c:v>27.408932936666162</c:v>
                </c:pt>
                <c:pt idx="21">
                  <c:v>27.706770206564965</c:v>
                </c:pt>
                <c:pt idx="22">
                  <c:v>27.905166901699985</c:v>
                </c:pt>
                <c:pt idx="23">
                  <c:v>28.031993378412746</c:v>
                </c:pt>
                <c:pt idx="24">
                  <c:v>28.480692937569977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  <c:pt idx="94">
                  <c:v>29.938854624422472</c:v>
                </c:pt>
                <c:pt idx="95">
                  <c:v>29.992310272650084</c:v>
                </c:pt>
                <c:pt idx="96">
                  <c:v>29.986091564669408</c:v>
                </c:pt>
                <c:pt idx="97">
                  <c:v>30.023163788666089</c:v>
                </c:pt>
                <c:pt idx="98">
                  <c:v>30.110156242137137</c:v>
                </c:pt>
                <c:pt idx="99">
                  <c:v>30.154496268756574</c:v>
                </c:pt>
                <c:pt idx="100">
                  <c:v>30.193244931502527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83-4D41-ADE8-1F5C79470650}"/>
            </c:ext>
          </c:extLst>
        </c:ser>
        <c:ser>
          <c:idx val="4"/>
          <c:order val="1"/>
          <c:tx>
            <c:strRef>
              <c:f>data!$D$1</c:f>
              <c:strCache>
                <c:ptCount val="1"/>
                <c:pt idx="0">
                  <c:v>Průměrný věk matek při narození 1.dítěte / Mean age of mothers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data!$A$2:$A$102</c:f>
              <c:numCache>
                <c:formatCode>General</c:formatCode>
                <c:ptCount val="101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  <c:pt idx="94">
                  <c:v>2014</c:v>
                </c:pt>
                <c:pt idx="95">
                  <c:v>2015</c:v>
                </c:pt>
                <c:pt idx="96">
                  <c:v>2016</c:v>
                </c:pt>
                <c:pt idx="97">
                  <c:v>2017</c:v>
                </c:pt>
                <c:pt idx="98">
                  <c:v>2018</c:v>
                </c:pt>
                <c:pt idx="99">
                  <c:v>2019</c:v>
                </c:pt>
                <c:pt idx="100">
                  <c:v>2020</c:v>
                </c:pt>
              </c:numCache>
            </c:numRef>
          </c:cat>
          <c:val>
            <c:numRef>
              <c:f>data!$D$2:$D$102</c:f>
              <c:numCache>
                <c:formatCode>General</c:formatCode>
                <c:ptCount val="101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18" formatCode="0.0">
                  <c:v>25.120568096654079</c:v>
                </c:pt>
                <c:pt idx="19" formatCode="0.0">
                  <c:v>25.036057765365211</c:v>
                </c:pt>
                <c:pt idx="20" formatCode="0.0">
                  <c:v>24.73625219706102</c:v>
                </c:pt>
                <c:pt idx="21" formatCode="0.0">
                  <c:v>24.865056776066698</c:v>
                </c:pt>
                <c:pt idx="22" formatCode="0.0">
                  <c:v>25.026727980033701</c:v>
                </c:pt>
                <c:pt idx="23" formatCode="0.0">
                  <c:v>25.113894079989624</c:v>
                </c:pt>
                <c:pt idx="24" formatCode="0.0">
                  <c:v>25.229284175203524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  <c:pt idx="94" formatCode="0.0">
                  <c:v>28.136565707764916</c:v>
                </c:pt>
                <c:pt idx="95" formatCode="0.0">
                  <c:v>28.223558582096807</c:v>
                </c:pt>
                <c:pt idx="96" formatCode="0.0">
                  <c:v>28.211764587139783</c:v>
                </c:pt>
                <c:pt idx="97" formatCode="0.0">
                  <c:v>28.236205543120182</c:v>
                </c:pt>
                <c:pt idx="98" formatCode="0.0">
                  <c:v>28.361857579001253</c:v>
                </c:pt>
                <c:pt idx="99" formatCode="0.0">
                  <c:v>28.461454174441752</c:v>
                </c:pt>
                <c:pt idx="100" formatCode="0.0">
                  <c:v>28.506315418530392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83-4D41-ADE8-1F5C7947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23200"/>
        <c:axId val="54035968"/>
      </c:lineChart>
      <c:catAx>
        <c:axId val="539232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Rok</a:t>
                </a:r>
                <a:r>
                  <a:rPr lang="cs-CZ" sz="1000"/>
                  <a:t> / </a:t>
                </a:r>
                <a:r>
                  <a:rPr lang="cs-CZ" sz="1000" i="1"/>
                  <a:t>Year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5510663924553657"/>
              <c:y val="0.93513065367647374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4035968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54035968"/>
        <c:scaling>
          <c:orientation val="minMax"/>
          <c:max val="3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Průměrný počet dětí na jednu ženu / 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Average number of live births per woman</a:t>
                </a:r>
              </a:p>
            </c:rich>
          </c:tx>
          <c:layout>
            <c:manualLayout>
              <c:xMode val="edge"/>
              <c:yMode val="edge"/>
              <c:x val="9.765640608792512E-3"/>
              <c:y val="0.2966810572573682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539232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9.7738293662197329E-2"/>
          <c:y val="0.1132679527988625"/>
          <c:w val="0.78783925731911264"/>
          <c:h val="8.334136628993389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Střední délka života při narození v</a:t>
            </a:r>
            <a:r>
              <a:rPr lang="cs-CZ" baseline="0"/>
              <a:t> ČR 1989 - 2021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List3!$A$2</c:f>
              <c:strCache>
                <c:ptCount val="1"/>
                <c:pt idx="0">
                  <c:v>muži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List3!$B$1:$AH$1</c:f>
              <c:numCache>
                <c:formatCode>General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List3!$B$2:$AH$2</c:f>
              <c:numCache>
                <c:formatCode>0.0_ ;\-0.0\ </c:formatCode>
                <c:ptCount val="33"/>
                <c:pt idx="0">
                  <c:v>68.139337100600002</c:v>
                </c:pt>
                <c:pt idx="1">
                  <c:v>67.5700799894</c:v>
                </c:pt>
                <c:pt idx="2">
                  <c:v>68.233367917500004</c:v>
                </c:pt>
                <c:pt idx="3">
                  <c:v>68.543921536799999</c:v>
                </c:pt>
                <c:pt idx="4">
                  <c:v>69.277682430799999</c:v>
                </c:pt>
                <c:pt idx="5">
                  <c:v>69.522638096199998</c:v>
                </c:pt>
                <c:pt idx="6">
                  <c:v>69.707436765799997</c:v>
                </c:pt>
                <c:pt idx="7">
                  <c:v>70.351494330999998</c:v>
                </c:pt>
                <c:pt idx="8">
                  <c:v>70.487328851599997</c:v>
                </c:pt>
                <c:pt idx="9">
                  <c:v>71.114305402599996</c:v>
                </c:pt>
                <c:pt idx="10">
                  <c:v>71.402222717800001</c:v>
                </c:pt>
                <c:pt idx="11">
                  <c:v>71.626546497199996</c:v>
                </c:pt>
                <c:pt idx="12">
                  <c:v>72.026184881800006</c:v>
                </c:pt>
                <c:pt idx="13">
                  <c:v>72.077201449900002</c:v>
                </c:pt>
                <c:pt idx="14">
                  <c:v>72.062250972000001</c:v>
                </c:pt>
                <c:pt idx="15">
                  <c:v>72.563893861300002</c:v>
                </c:pt>
                <c:pt idx="16">
                  <c:v>72.910023842200005</c:v>
                </c:pt>
                <c:pt idx="17">
                  <c:v>73.441426984399996</c:v>
                </c:pt>
                <c:pt idx="18">
                  <c:v>73.668983128099995</c:v>
                </c:pt>
                <c:pt idx="19">
                  <c:v>74.021175602599996</c:v>
                </c:pt>
                <c:pt idx="20">
                  <c:v>74.1738106018</c:v>
                </c:pt>
                <c:pt idx="21">
                  <c:v>74.398573960700006</c:v>
                </c:pt>
                <c:pt idx="22">
                  <c:v>74.709852484600006</c:v>
                </c:pt>
                <c:pt idx="23">
                  <c:v>74.958272645799994</c:v>
                </c:pt>
                <c:pt idx="24">
                  <c:v>75.153145244800001</c:v>
                </c:pt>
                <c:pt idx="25">
                  <c:v>75.707545182700002</c:v>
                </c:pt>
                <c:pt idx="26">
                  <c:v>75.614842698100006</c:v>
                </c:pt>
                <c:pt idx="27">
                  <c:v>76.044936268000001</c:v>
                </c:pt>
                <c:pt idx="28">
                  <c:v>76.004889389100001</c:v>
                </c:pt>
                <c:pt idx="29">
                  <c:v>76.083939134100007</c:v>
                </c:pt>
                <c:pt idx="30">
                  <c:v>76.328999582600005</c:v>
                </c:pt>
                <c:pt idx="31">
                  <c:v>75.303599867399996</c:v>
                </c:pt>
                <c:pt idx="32">
                  <c:v>74.093141195200005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06-49A6-A0DD-19D160D3649F}"/>
            </c:ext>
          </c:extLst>
        </c:ser>
        <c:ser>
          <c:idx val="1"/>
          <c:order val="1"/>
          <c:tx>
            <c:strRef>
              <c:f>List3!$A$3</c:f>
              <c:strCache>
                <c:ptCount val="1"/>
                <c:pt idx="0">
                  <c:v>ženy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List3!$B$1:$AH$1</c:f>
              <c:numCache>
                <c:formatCode>General</c:formatCode>
                <c:ptCount val="33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</c:numCache>
            </c:numRef>
          </c:cat>
          <c:val>
            <c:numRef>
              <c:f>List3!$B$3:$AH$3</c:f>
              <c:numCache>
                <c:formatCode>0.0_ ;\-0.0\ </c:formatCode>
                <c:ptCount val="33"/>
                <c:pt idx="0">
                  <c:v>75.462965058799995</c:v>
                </c:pt>
                <c:pt idx="1">
                  <c:v>75.428697060399998</c:v>
                </c:pt>
                <c:pt idx="2">
                  <c:v>75.754316869999997</c:v>
                </c:pt>
                <c:pt idx="3">
                  <c:v>76.216390687399993</c:v>
                </c:pt>
                <c:pt idx="4">
                  <c:v>76.459110956499998</c:v>
                </c:pt>
                <c:pt idx="5">
                  <c:v>76.670479424500002</c:v>
                </c:pt>
                <c:pt idx="6">
                  <c:v>76.687495581500002</c:v>
                </c:pt>
                <c:pt idx="7">
                  <c:v>77.364186802500001</c:v>
                </c:pt>
                <c:pt idx="8">
                  <c:v>77.476012468899995</c:v>
                </c:pt>
                <c:pt idx="9">
                  <c:v>78.025225494200001</c:v>
                </c:pt>
                <c:pt idx="10">
                  <c:v>78.137097252700002</c:v>
                </c:pt>
                <c:pt idx="11">
                  <c:v>78.389820665900004</c:v>
                </c:pt>
                <c:pt idx="12">
                  <c:v>78.514924652299996</c:v>
                </c:pt>
                <c:pt idx="13">
                  <c:v>78.6968520681</c:v>
                </c:pt>
                <c:pt idx="14">
                  <c:v>78.642971472599996</c:v>
                </c:pt>
                <c:pt idx="15">
                  <c:v>79.204215188899994</c:v>
                </c:pt>
                <c:pt idx="16">
                  <c:v>79.343989580200002</c:v>
                </c:pt>
                <c:pt idx="17">
                  <c:v>79.850111007600006</c:v>
                </c:pt>
                <c:pt idx="18">
                  <c:v>80.055446497800006</c:v>
                </c:pt>
                <c:pt idx="19">
                  <c:v>80.294348257300001</c:v>
                </c:pt>
                <c:pt idx="20">
                  <c:v>80.302574822300002</c:v>
                </c:pt>
                <c:pt idx="21">
                  <c:v>80.631133235999997</c:v>
                </c:pt>
                <c:pt idx="22">
                  <c:v>80.833222921800001</c:v>
                </c:pt>
                <c:pt idx="23">
                  <c:v>80.993964900199998</c:v>
                </c:pt>
                <c:pt idx="24">
                  <c:v>81.157395666699998</c:v>
                </c:pt>
                <c:pt idx="25">
                  <c:v>81.728842090599997</c:v>
                </c:pt>
                <c:pt idx="26">
                  <c:v>81.453555799900002</c:v>
                </c:pt>
                <c:pt idx="27">
                  <c:v>81.826087083800005</c:v>
                </c:pt>
                <c:pt idx="28">
                  <c:v>81.845127394599999</c:v>
                </c:pt>
                <c:pt idx="29">
                  <c:v>81.891750582</c:v>
                </c:pt>
                <c:pt idx="30">
                  <c:v>82.101481838400005</c:v>
                </c:pt>
                <c:pt idx="31">
                  <c:v>81.376889556699993</c:v>
                </c:pt>
                <c:pt idx="32">
                  <c:v>80.508514062700002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06-49A6-A0DD-19D160D36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411807"/>
        <c:axId val="1657412223"/>
      </c:lineChart>
      <c:catAx>
        <c:axId val="16574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7412223"/>
        <c:crosses val="autoZero"/>
        <c:auto val="1"/>
        <c:lblAlgn val="ctr"/>
        <c:lblOffset val="100"/>
        <c:noMultiLvlLbl val="0"/>
      </c:catAx>
      <c:valAx>
        <c:axId val="1657412223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;\-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741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č. 1:</a:t>
            </a:r>
            <a:r>
              <a:rPr lang="cs-CZ" baseline="0"/>
              <a:t> </a:t>
            </a:r>
            <a:r>
              <a:rPr lang="cs-CZ"/>
              <a:t>Zdravá délka života při narození, muži a ženy,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List2!$F$1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List2!$A$2:$A$11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List2!$F$2:$F$11</c:f>
              <c:numCache>
                <c:formatCode>General</c:formatCode>
                <c:ptCount val="10"/>
                <c:pt idx="0">
                  <c:v>62.2</c:v>
                </c:pt>
                <c:pt idx="1">
                  <c:v>62.3</c:v>
                </c:pt>
                <c:pt idx="2">
                  <c:v>62.5</c:v>
                </c:pt>
                <c:pt idx="3">
                  <c:v>63.4</c:v>
                </c:pt>
                <c:pt idx="4">
                  <c:v>62.4</c:v>
                </c:pt>
                <c:pt idx="5">
                  <c:v>62.7</c:v>
                </c:pt>
                <c:pt idx="6">
                  <c:v>60.6</c:v>
                </c:pt>
                <c:pt idx="7">
                  <c:v>62.2</c:v>
                </c:pt>
                <c:pt idx="8">
                  <c:v>61.7</c:v>
                </c:pt>
                <c:pt idx="9">
                  <c:v>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C-4295-9948-433D592D184D}"/>
            </c:ext>
          </c:extLst>
        </c:ser>
        <c:ser>
          <c:idx val="1"/>
          <c:order val="1"/>
          <c:tx>
            <c:strRef>
              <c:f>List2!$G$1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List2!$A$2:$A$11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List2!$G$2:$G$11</c:f>
              <c:numCache>
                <c:formatCode>General</c:formatCode>
                <c:ptCount val="10"/>
                <c:pt idx="0">
                  <c:v>63.6</c:v>
                </c:pt>
                <c:pt idx="1">
                  <c:v>64.099999999999994</c:v>
                </c:pt>
                <c:pt idx="2">
                  <c:v>64.2</c:v>
                </c:pt>
                <c:pt idx="3">
                  <c:v>65</c:v>
                </c:pt>
                <c:pt idx="4">
                  <c:v>63.7</c:v>
                </c:pt>
                <c:pt idx="5">
                  <c:v>64</c:v>
                </c:pt>
                <c:pt idx="6">
                  <c:v>62.4</c:v>
                </c:pt>
                <c:pt idx="7">
                  <c:v>63.4</c:v>
                </c:pt>
                <c:pt idx="8">
                  <c:v>62.6</c:v>
                </c:pt>
                <c:pt idx="9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C-4295-9948-433D592D1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397247"/>
        <c:axId val="1657404319"/>
      </c:barChart>
      <c:catAx>
        <c:axId val="165739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7404319"/>
        <c:crosses val="autoZero"/>
        <c:auto val="1"/>
        <c:lblAlgn val="ctr"/>
        <c:lblOffset val="100"/>
        <c:noMultiLvlLbl val="0"/>
      </c:catAx>
      <c:valAx>
        <c:axId val="165740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7397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1400" b="0" i="0" baseline="0">
                <a:effectLst/>
              </a:rPr>
              <a:t>Graf č. 2: Zdravá délka života ve věku 65 let, muži a ženy, ČR</a:t>
            </a:r>
            <a:endParaRPr lang="cs-CZ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5858690740580511E-2"/>
          <c:y val="0.157745853437675"/>
          <c:w val="0.91460528972339994"/>
          <c:h val="0.64630144858423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List2!$A$2:$A$11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List2!$B$2:$B$11</c:f>
              <c:numCache>
                <c:formatCode>General</c:formatCode>
                <c:ptCount val="10"/>
                <c:pt idx="0">
                  <c:v>8.4</c:v>
                </c:pt>
                <c:pt idx="1">
                  <c:v>8.3000000000000007</c:v>
                </c:pt>
                <c:pt idx="2">
                  <c:v>8.5</c:v>
                </c:pt>
                <c:pt idx="3">
                  <c:v>8.5</c:v>
                </c:pt>
                <c:pt idx="4">
                  <c:v>8</c:v>
                </c:pt>
                <c:pt idx="5">
                  <c:v>8.4</c:v>
                </c:pt>
                <c:pt idx="6">
                  <c:v>7.6</c:v>
                </c:pt>
                <c:pt idx="7">
                  <c:v>8.1</c:v>
                </c:pt>
                <c:pt idx="8">
                  <c:v>8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F-4C86-BDE7-DE07948A1638}"/>
            </c:ext>
          </c:extLst>
        </c:ser>
        <c:ser>
          <c:idx val="1"/>
          <c:order val="1"/>
          <c:tx>
            <c:strRef>
              <c:f>List2!$C$1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List2!$A$2:$A$11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List2!$C$2:$C$11</c:f>
              <c:numCache>
                <c:formatCode>#\ ##0.##########</c:formatCode>
                <c:ptCount val="10"/>
                <c:pt idx="0">
                  <c:v>8.6999999999999993</c:v>
                </c:pt>
                <c:pt idx="1">
                  <c:v>8.9</c:v>
                </c:pt>
                <c:pt idx="2">
                  <c:v>8.9</c:v>
                </c:pt>
                <c:pt idx="3">
                  <c:v>9.3000000000000007</c:v>
                </c:pt>
                <c:pt idx="4">
                  <c:v>8.6</c:v>
                </c:pt>
                <c:pt idx="5">
                  <c:v>8.9</c:v>
                </c:pt>
                <c:pt idx="6">
                  <c:v>8.5</c:v>
                </c:pt>
                <c:pt idx="7">
                  <c:v>8.5</c:v>
                </c:pt>
                <c:pt idx="8">
                  <c:v>8.1999999999999993</c:v>
                </c:pt>
                <c:pt idx="9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F-4C86-BDE7-DE07948A1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388511"/>
        <c:axId val="1657405983"/>
      </c:barChart>
      <c:catAx>
        <c:axId val="165738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7405983"/>
        <c:crosses val="autoZero"/>
        <c:auto val="1"/>
        <c:lblAlgn val="ctr"/>
        <c:lblOffset val="100"/>
        <c:noMultiLvlLbl val="0"/>
      </c:catAx>
      <c:valAx>
        <c:axId val="165740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7388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Obrázek 2">
          <a:extLst xmlns:a="http://schemas.openxmlformats.org/drawingml/2006/main">
            <a:ext uri="{FF2B5EF4-FFF2-40B4-BE49-F238E27FC236}">
              <a16:creationId xmlns:a16="http://schemas.microsoft.com/office/drawing/2014/main" id="{A000886C-E7A3-488C-8E00-3C5BAF499E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925050" cy="679132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0.07422</cdr:x>
      <cdr:y>0.47819</cdr:y>
    </cdr:from>
    <cdr:to>
      <cdr:x>0.92611</cdr:x>
      <cdr:y>0.47819</cdr:y>
    </cdr:to>
    <cdr:cxnSp macro="">
      <cdr:nvCxnSpPr>
        <cdr:cNvPr id="2" name="Přímá spojnice 1">
          <a:extLst xmlns:a="http://schemas.openxmlformats.org/drawingml/2006/main">
            <a:ext uri="{FF2B5EF4-FFF2-40B4-BE49-F238E27FC236}">
              <a16:creationId xmlns:a16="http://schemas.microsoft.com/office/drawing/2014/main" id="{A1132E6E-E9AF-4640-B441-8A01EBA10024}"/>
            </a:ext>
          </a:extLst>
        </cdr:cNvPr>
        <cdr:cNvCxnSpPr/>
      </cdr:nvCxnSpPr>
      <cdr:spPr>
        <a:xfrm xmlns:a="http://schemas.openxmlformats.org/drawingml/2006/main" flipH="1">
          <a:off x="736600" y="3247544"/>
          <a:ext cx="8455065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585B5E9A-DBBC-41F8-98E8-B63C4E451AD8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5D7DDB8B-A01B-4C98-812F-E8EE5CAB7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56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5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5835924A-605A-4482-B2FE-2A636D6C9BD5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76AD9371-F9A9-4455-A630-FE2802D4D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49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2783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90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5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150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211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308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040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422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54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196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880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892" fontAlgn="base">
              <a:spcBef>
                <a:spcPct val="0"/>
              </a:spcBef>
              <a:spcAft>
                <a:spcPct val="0"/>
              </a:spcAft>
              <a:defRPr/>
            </a:pPr>
            <a:fld id="{172C761C-EB0A-43A3-8438-38D5FAEA302A}" type="slidenum">
              <a:rPr lang="cs-CZ">
                <a:solidFill>
                  <a:srgbClr val="000000"/>
                </a:solidFill>
                <a:latin typeface="Arial" charset="0"/>
              </a:rPr>
              <a:pPr defTabSz="920892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6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D9371-F9A9-4455-A630-FE2802D4D83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97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534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94480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3026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55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155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488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93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905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100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14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0892">
              <a:defRPr/>
            </a:pPr>
            <a:fld id="{76AD9371-F9A9-4455-A630-FE2802D4D838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20892">
                <a:defRPr/>
              </a:pPr>
              <a:t>5</a:t>
            </a:fld>
            <a:endParaRPr lang="cs-CZ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446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87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850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D9371-F9A9-4455-A630-FE2802D4D83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6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8475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777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188" y="749300"/>
            <a:ext cx="66548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4422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97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2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7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83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3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81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11595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3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9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8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7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7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5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sz.cz/web/cz/starobni-duchod-podrobn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animovane_stromy_zivo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stemshop.cz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F3015E4-7D99-4837-9E51-8DAEF6DD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0"/>
            <a:ext cx="10911841" cy="663892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7D87D5E-D38E-48FC-BE57-147C15BE8B22}"/>
              </a:ext>
            </a:extLst>
          </p:cNvPr>
          <p:cNvSpPr/>
          <p:nvPr/>
        </p:nvSpPr>
        <p:spPr>
          <a:xfrm>
            <a:off x="6905625" y="6057900"/>
            <a:ext cx="3886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128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0381C4-70F0-4982-8AF6-AF26D8C2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45" y="199574"/>
            <a:ext cx="6516009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8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0A04B-5BBB-4485-AE46-8698DCF7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8" y="147315"/>
            <a:ext cx="10972800" cy="1143000"/>
          </a:xfrm>
        </p:spPr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</a:rPr>
              <a:t>Dopady stárnutí na péči o zdraví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C0F9CB-2BF9-4EE0-84BC-8E57BF4C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28" y="1116695"/>
            <a:ext cx="11455078" cy="5469300"/>
          </a:xfrm>
        </p:spPr>
        <p:txBody>
          <a:bodyPr/>
          <a:lstStyle/>
          <a:p>
            <a:r>
              <a:rPr lang="cs-CZ" sz="2000" b="1" dirty="0">
                <a:solidFill>
                  <a:srgbClr val="333399"/>
                </a:solidFill>
              </a:rPr>
              <a:t>Udržitelnost financování zdravotnictví</a:t>
            </a:r>
          </a:p>
          <a:p>
            <a:pPr lvl="1"/>
            <a:r>
              <a:rPr lang="cs-CZ" sz="2000" b="1" dirty="0">
                <a:solidFill>
                  <a:srgbClr val="333399"/>
                </a:solidFill>
              </a:rPr>
              <a:t>Příjmy</a:t>
            </a:r>
            <a:r>
              <a:rPr lang="cs-CZ" sz="2000" dirty="0">
                <a:solidFill>
                  <a:srgbClr val="333399"/>
                </a:solidFill>
              </a:rPr>
              <a:t> (zdroje financování – pokles počtu ekonomicky aktivního obyvatelstva, zvýšení počtu tzv. státních pojištěnců)</a:t>
            </a:r>
          </a:p>
          <a:p>
            <a:pPr lvl="1"/>
            <a:r>
              <a:rPr lang="cs-CZ" sz="2000" b="1" dirty="0">
                <a:solidFill>
                  <a:srgbClr val="333399"/>
                </a:solidFill>
              </a:rPr>
              <a:t>Růst nákladů/spotřeby</a:t>
            </a:r>
          </a:p>
          <a:p>
            <a:pPr lvl="2"/>
            <a:r>
              <a:rPr lang="cs-CZ" sz="2000" dirty="0">
                <a:solidFill>
                  <a:srgbClr val="333399"/>
                </a:solidFill>
              </a:rPr>
              <a:t>Růst SDŽ  (X rozdíly podle pohlaví, regionů, SES …)</a:t>
            </a:r>
          </a:p>
          <a:p>
            <a:pPr lvl="2"/>
            <a:r>
              <a:rPr lang="cs-CZ" sz="2000" dirty="0">
                <a:solidFill>
                  <a:srgbClr val="333399"/>
                </a:solidFill>
              </a:rPr>
              <a:t>Nemocnost - chronická onemocnění, komorbidita (X zdravější stárnutí)</a:t>
            </a:r>
            <a:endParaRPr lang="cs-CZ" sz="2000" b="1" dirty="0">
              <a:solidFill>
                <a:srgbClr val="333399"/>
              </a:solidFill>
            </a:endParaRPr>
          </a:p>
          <a:p>
            <a:r>
              <a:rPr lang="cs-CZ" sz="2000" b="1" dirty="0">
                <a:solidFill>
                  <a:srgbClr val="00B050"/>
                </a:solidFill>
              </a:rPr>
              <a:t>Struktura a způsob poskytování </a:t>
            </a:r>
            <a:r>
              <a:rPr lang="cs-CZ" sz="2000" b="1" dirty="0" err="1">
                <a:solidFill>
                  <a:srgbClr val="00B050"/>
                </a:solidFill>
              </a:rPr>
              <a:t>zdr</a:t>
            </a:r>
            <a:r>
              <a:rPr lang="cs-CZ" sz="2000" b="1" dirty="0">
                <a:solidFill>
                  <a:srgbClr val="00B050"/>
                </a:solidFill>
              </a:rPr>
              <a:t>. služeb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Péče o seniory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Senioři – velmi heterogenní skupina (věk, vzdělání, finance, životní styl, zdraví, očekávání)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Jednočlenné domácnosti (50 % jednočlenných domácností = důchodci, většinou ženy)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Zdravotní potřeby – struktura (nemoci spojené s vysokým věkem) a dostupnost kvalitní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Očekávání od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Propojení zdravotní a sociální péče</a:t>
            </a:r>
          </a:p>
          <a:p>
            <a:pPr lvl="1"/>
            <a:r>
              <a:rPr lang="cs-CZ" sz="2000" dirty="0">
                <a:solidFill>
                  <a:srgbClr val="00B050"/>
                </a:solidFill>
              </a:rPr>
              <a:t>Péče na konci života (umírání)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Stárnutí pracovní síly (zdravotníků)</a:t>
            </a:r>
          </a:p>
          <a:p>
            <a:endParaRPr lang="cs-CZ" sz="2000" dirty="0">
              <a:solidFill>
                <a:srgbClr val="333399"/>
              </a:solidFill>
            </a:endParaRPr>
          </a:p>
          <a:p>
            <a:pPr marL="457200" lvl="1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466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Konec života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3ABB03B-1D58-4A0C-B13E-BB6DAF6F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Z jakých dat se usuzuje na potřebu paliativní péče? </a:t>
            </a:r>
          </a:p>
          <a:p>
            <a:r>
              <a:rPr lang="cs-CZ" dirty="0">
                <a:solidFill>
                  <a:srgbClr val="00B050"/>
                </a:solidFill>
              </a:rPr>
              <a:t>Co to jsou tzv. očekávatelná úmrtí? </a:t>
            </a:r>
          </a:p>
        </p:txBody>
      </p:sp>
    </p:spTree>
    <p:extLst>
      <p:ext uri="{BB962C8B-B14F-4D97-AF65-F5344CB8AC3E}">
        <p14:creationId xmlns:p14="http://schemas.microsoft.com/office/powerpoint/2010/main" val="411803933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992529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Konec života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3AF7FA-B36D-4E74-9D32-ADD7937A7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0950" y="1089024"/>
            <a:ext cx="8655050" cy="53625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86CAB9D-B376-47C1-8972-10B61DAC9A94}"/>
              </a:ext>
            </a:extLst>
          </p:cNvPr>
          <p:cNvSpPr/>
          <p:nvPr/>
        </p:nvSpPr>
        <p:spPr>
          <a:xfrm>
            <a:off x="6832600" y="1968500"/>
            <a:ext cx="2959100" cy="241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7774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-4141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Konec života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00E8AF-9601-42B1-8983-57DDB807BD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4297" y="1138859"/>
            <a:ext cx="9463405" cy="53054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EB7A448-0474-492E-85EA-DC914A2582EB}"/>
              </a:ext>
            </a:extLst>
          </p:cNvPr>
          <p:cNvSpPr/>
          <p:nvPr/>
        </p:nvSpPr>
        <p:spPr>
          <a:xfrm>
            <a:off x="7493000" y="1663700"/>
            <a:ext cx="3334702" cy="440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3364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Konec života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995B60-11AC-4E3F-8B8C-A36670C2B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93850" y="1143000"/>
            <a:ext cx="9563100" cy="539051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3F48967-C162-4786-A0E5-84DFDE2075A6}"/>
              </a:ext>
            </a:extLst>
          </p:cNvPr>
          <p:cNvSpPr/>
          <p:nvPr/>
        </p:nvSpPr>
        <p:spPr>
          <a:xfrm>
            <a:off x="8806498" y="2286000"/>
            <a:ext cx="2991802" cy="414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7172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E508D-46E3-4A15-9654-3268ADAA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Konec života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12840-30F2-4A22-9456-40CEB6A2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17638"/>
            <a:ext cx="11391900" cy="4525963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DINPro"/>
              </a:rPr>
              <a:t> </a:t>
            </a:r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Lidé s </a:t>
            </a:r>
            <a:r>
              <a:rPr lang="cs-CZ" b="0" i="0" dirty="0" err="1">
                <a:solidFill>
                  <a:schemeClr val="accent2"/>
                </a:solidFill>
                <a:effectLst/>
                <a:latin typeface="+mj-lt"/>
              </a:rPr>
              <a:t>predikovatelným</a:t>
            </a:r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 úmrtím podstoupí v ČR za poslední tři měsíce průměrně </a:t>
            </a:r>
            <a:r>
              <a:rPr lang="cs-CZ" b="1" i="0" dirty="0">
                <a:solidFill>
                  <a:schemeClr val="accent2"/>
                </a:solidFill>
                <a:effectLst/>
                <a:latin typeface="+mj-lt"/>
              </a:rPr>
              <a:t>2,6 akutní operace.</a:t>
            </a:r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 </a:t>
            </a:r>
          </a:p>
          <a:p>
            <a:pPr algn="l"/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Jde o </a:t>
            </a:r>
            <a:r>
              <a:rPr lang="cs-CZ" b="1" i="0" dirty="0">
                <a:solidFill>
                  <a:schemeClr val="accent2"/>
                </a:solidFill>
                <a:effectLst/>
                <a:latin typeface="+mj-lt"/>
              </a:rPr>
              <a:t>etický problém</a:t>
            </a:r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, který nemůže vyřešit zákonodárce, ale je nutné o tomto problému diskutovat. </a:t>
            </a:r>
          </a:p>
          <a:p>
            <a:pPr algn="l"/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V první řadě jde i o </a:t>
            </a:r>
            <a:r>
              <a:rPr lang="cs-CZ" b="1" i="0" dirty="0">
                <a:solidFill>
                  <a:schemeClr val="accent2"/>
                </a:solidFill>
                <a:effectLst/>
                <a:latin typeface="+mj-lt"/>
              </a:rPr>
              <a:t>kvalitu života v jeho závěru</a:t>
            </a:r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. Agresivní léčba přispívá k jejímu zhoršení při neúměrném zvýšení nákladů na péči, která nemůže vést k úspěchu. </a:t>
            </a:r>
          </a:p>
          <a:p>
            <a:pPr algn="l"/>
            <a:r>
              <a:rPr lang="cs-CZ" b="1" i="0" dirty="0">
                <a:solidFill>
                  <a:schemeClr val="accent2"/>
                </a:solidFill>
                <a:effectLst/>
                <a:latin typeface="+mj-lt"/>
              </a:rPr>
              <a:t>Až polovina potíží</a:t>
            </a:r>
            <a:r>
              <a:rPr lang="cs-CZ" b="0" i="0" dirty="0">
                <a:solidFill>
                  <a:schemeClr val="accent2"/>
                </a:solidFill>
                <a:effectLst/>
                <a:latin typeface="+mj-lt"/>
              </a:rPr>
              <a:t>, pro něž je chronicky nemocný v posledních měsících života hospitalizován, lze vyřešit </a:t>
            </a:r>
            <a:r>
              <a:rPr lang="cs-CZ" b="1" i="0" dirty="0">
                <a:solidFill>
                  <a:schemeClr val="accent2"/>
                </a:solidFill>
                <a:effectLst/>
                <a:latin typeface="+mj-lt"/>
              </a:rPr>
              <a:t>v domácí péči.</a:t>
            </a:r>
          </a:p>
          <a:p>
            <a:pPr marL="0" indent="0">
              <a:buNone/>
            </a:pPr>
            <a:br>
              <a:rPr lang="cs-CZ" dirty="0">
                <a:solidFill>
                  <a:schemeClr val="accent2"/>
                </a:solidFill>
                <a:latin typeface="+mj-lt"/>
              </a:rPr>
            </a:br>
            <a:endParaRPr lang="cs-CZ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4115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0E2E16F-DF37-478D-B5D4-C1CF42295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8095" y="767715"/>
            <a:ext cx="9655810" cy="532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95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Konec života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3ABB03B-1D58-4A0C-B13E-BB6DAF6F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00B050"/>
                </a:solidFill>
              </a:rPr>
              <a:t>Vysvětlete podstatu „</a:t>
            </a:r>
            <a:r>
              <a:rPr lang="cs-CZ" b="1" dirty="0">
                <a:solidFill>
                  <a:srgbClr val="00B050"/>
                </a:solidFill>
              </a:rPr>
              <a:t>modelu časné integrace paliativní péče</a:t>
            </a:r>
            <a:r>
              <a:rPr lang="cs-CZ" dirty="0">
                <a:solidFill>
                  <a:srgbClr val="00B050"/>
                </a:solidFill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245553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5887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Konec života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E696C9-55D8-4133-BE2F-75431C2F8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6300" y="1090930"/>
            <a:ext cx="9486900" cy="520827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EC80D12-F591-453D-97A1-B16214E423F7}"/>
              </a:ext>
            </a:extLst>
          </p:cNvPr>
          <p:cNvSpPr/>
          <p:nvPr/>
        </p:nvSpPr>
        <p:spPr>
          <a:xfrm>
            <a:off x="7493000" y="1663700"/>
            <a:ext cx="3334702" cy="440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4668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Konec života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3ABB03B-1D58-4A0C-B13E-BB6DAF6F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Proč tolik z nás umírá v nemocnicích?</a:t>
            </a:r>
          </a:p>
        </p:txBody>
      </p:sp>
    </p:spTree>
    <p:extLst>
      <p:ext uri="{BB962C8B-B14F-4D97-AF65-F5344CB8AC3E}">
        <p14:creationId xmlns:p14="http://schemas.microsoft.com/office/powerpoint/2010/main" val="80608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6924E42-00F1-4E9C-806D-64AB47768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1706"/>
            <a:ext cx="10789920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65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49C8851-0E3A-419D-BA07-A3E74EF2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71" y="347242"/>
            <a:ext cx="9332506" cy="585035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8EC30B8-E24B-4A9C-93FB-5B797FBD2930}"/>
              </a:ext>
            </a:extLst>
          </p:cNvPr>
          <p:cNvSpPr txBox="1"/>
          <p:nvPr/>
        </p:nvSpPr>
        <p:spPr>
          <a:xfrm>
            <a:off x="2565400" y="371034"/>
            <a:ext cx="706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Místo úmrtí podle pohlaví, věku a rodinného stavu v roce 2019</a:t>
            </a:r>
          </a:p>
        </p:txBody>
      </p:sp>
    </p:spTree>
    <p:extLst>
      <p:ext uri="{BB962C8B-B14F-4D97-AF65-F5344CB8AC3E}">
        <p14:creationId xmlns:p14="http://schemas.microsoft.com/office/powerpoint/2010/main" val="24446320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B02D7E7-1350-4960-84DC-1EFB5527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8" y="0"/>
            <a:ext cx="10269415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8F29F0-6119-4201-9A0C-288AD667A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802" y="0"/>
            <a:ext cx="2976198" cy="21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758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F80F0A4-CEE8-4EC7-BAA1-2DA5E0F1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2" y="52128"/>
            <a:ext cx="9848850" cy="675374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6FF94CA-E793-49BC-850E-43C018F7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966" y="52127"/>
            <a:ext cx="3132063" cy="25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445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5AE99E-E1FC-428F-9A7F-1F6BA9B9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-14702"/>
            <a:ext cx="10180320" cy="686001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7C21B22-CE27-4459-B64D-48E2DA700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274" y="0"/>
            <a:ext cx="3133725" cy="25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26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984" y="404812"/>
            <a:ext cx="11562032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000" b="1" cap="all" dirty="0">
                <a:solidFill>
                  <a:srgbClr val="333399"/>
                </a:solidFill>
              </a:rPr>
              <a:t>Dopady stárnutí populace na systém péče o zdraví</a:t>
            </a:r>
          </a:p>
          <a:p>
            <a:pPr marL="0" indent="0">
              <a:buNone/>
              <a:defRPr/>
            </a:pPr>
            <a:endParaRPr lang="cs-CZ" sz="2400" b="1" cap="all" dirty="0">
              <a:solidFill>
                <a:srgbClr val="333399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Udržitelnost financování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Růst nákladů na zdravotní péči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Struktura a způsob poskytování zdravotní péče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64516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3DADAD4-4124-4D5E-9BE6-24CD2E98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1206500"/>
            <a:ext cx="11669754" cy="53137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1BF7E2-08EF-40FC-ACEB-CB2FD9EAC8AA}"/>
              </a:ext>
            </a:extLst>
          </p:cNvPr>
          <p:cNvSpPr txBox="1"/>
          <p:nvPr/>
        </p:nvSpPr>
        <p:spPr>
          <a:xfrm>
            <a:off x="627877" y="694418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333399"/>
                </a:solidFill>
              </a:rPr>
              <a:t>Podíl osob ve věku 65+ v evropských zemích s dostupnými daty za r. 2023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2A0875-4B4E-465A-870E-E0F93D573998}"/>
              </a:ext>
            </a:extLst>
          </p:cNvPr>
          <p:cNvSpPr txBox="1"/>
          <p:nvPr/>
        </p:nvSpPr>
        <p:spPr>
          <a:xfrm>
            <a:off x="10083800" y="6121400"/>
            <a:ext cx="184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Eurostat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76913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286EE41-5B75-4AE1-8BAC-3625C7F1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41" y="660400"/>
            <a:ext cx="11642318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1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1EACCD-B25F-47FE-8E48-3202581B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47" y="0"/>
            <a:ext cx="5342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FCF9B73-32BA-4275-B428-825504AD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02" y="0"/>
            <a:ext cx="1056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9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63220" y="277665"/>
            <a:ext cx="10464800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2400" b="1" dirty="0">
                <a:solidFill>
                  <a:srgbClr val="333399"/>
                </a:solidFill>
              </a:rPr>
              <a:t>SITUACE V ČR</a:t>
            </a:r>
          </a:p>
          <a:p>
            <a:pPr>
              <a:defRPr/>
            </a:pPr>
            <a:r>
              <a:rPr lang="cs-CZ" sz="1800" b="1" dirty="0">
                <a:solidFill>
                  <a:srgbClr val="333399"/>
                </a:solidFill>
              </a:rPr>
              <a:t>stárne i samotná seniorská populace</a:t>
            </a:r>
          </a:p>
          <a:p>
            <a:pPr lvl="1">
              <a:defRPr/>
            </a:pPr>
            <a:r>
              <a:rPr lang="cs-CZ" sz="1800" dirty="0">
                <a:solidFill>
                  <a:srgbClr val="333399"/>
                </a:solidFill>
              </a:rPr>
              <a:t>Zvyšuje se počet starších a nejstarších seniorů, kteří jsou častými uživateli sociálních a zdravotních služeb. 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333399"/>
              </a:solidFill>
            </a:endParaRPr>
          </a:p>
          <a:p>
            <a:pPr marL="857250" lvl="1" indent="-457200">
              <a:defRPr/>
            </a:pPr>
            <a:endParaRPr lang="cs-CZ" sz="1800" b="1" dirty="0"/>
          </a:p>
          <a:p>
            <a:pPr>
              <a:defRPr/>
            </a:pP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A1161EA-B34D-46A4-8263-F58CD66E2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60" y="1850007"/>
            <a:ext cx="7576820" cy="49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3920" y="404665"/>
            <a:ext cx="10464800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333399"/>
                </a:solidFill>
              </a:rPr>
              <a:t>SITUACE V ČR</a:t>
            </a:r>
          </a:p>
          <a:p>
            <a:pPr>
              <a:defRPr/>
            </a:pPr>
            <a:r>
              <a:rPr lang="cs-CZ" b="1" dirty="0">
                <a:solidFill>
                  <a:srgbClr val="333399"/>
                </a:solidFill>
              </a:rPr>
              <a:t>stárne i samotná seniorská populace</a:t>
            </a:r>
          </a:p>
          <a:p>
            <a:pPr lvl="1">
              <a:defRPr/>
            </a:pPr>
            <a:r>
              <a:rPr lang="cs-CZ" dirty="0">
                <a:solidFill>
                  <a:srgbClr val="333399"/>
                </a:solidFill>
              </a:rPr>
              <a:t>Zvyšuje se počet starších a nejstarších seniorů, kteří jsou častými uživateli sociálních a zdravotních služeb. 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AC5238-C172-4BB7-AC3C-76A3837AC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2827727"/>
            <a:ext cx="9779520" cy="379334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E4217D-950E-49D8-95E6-6DF731851895}"/>
              </a:ext>
            </a:extLst>
          </p:cNvPr>
          <p:cNvSpPr/>
          <p:nvPr/>
        </p:nvSpPr>
        <p:spPr>
          <a:xfrm>
            <a:off x="1164101" y="4587240"/>
            <a:ext cx="9003323" cy="10496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4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506EAA5-E651-4EF9-9E26-1D570AC0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09409"/>
            <a:ext cx="7269027" cy="663918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EA76EEC-AD26-4219-891B-B1F825804C71}"/>
              </a:ext>
            </a:extLst>
          </p:cNvPr>
          <p:cNvSpPr txBox="1"/>
          <p:nvPr/>
        </p:nvSpPr>
        <p:spPr>
          <a:xfrm>
            <a:off x="7861110" y="1971959"/>
            <a:ext cx="42143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Populace lidí 85+ se bude zvětšovat až do roku 2067.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Navíc bude nejrychleji rostoucí seniorskou skupinou.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22222"/>
                </a:solidFill>
                <a:latin typeface="Verdana" panose="020B0604030504040204" pitchFamily="34" charset="0"/>
              </a:rPr>
              <a:t>N</a:t>
            </a:r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 konci roku 2050 bude oproti té současné 2,6krát větší.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V druhé polovině 60. let by mohlo v ČR žít obyvatel ve věku 85 + dokonce čtyřnásobně více než dnes (téměř 807 tis.).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39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AEA077E-8196-4E7D-92F4-AAE4F1DF70D5}"/>
              </a:ext>
            </a:extLst>
          </p:cNvPr>
          <p:cNvSpPr txBox="1"/>
          <p:nvPr/>
        </p:nvSpPr>
        <p:spPr>
          <a:xfrm>
            <a:off x="466725" y="1417638"/>
            <a:ext cx="10726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99"/>
                </a:solidFill>
              </a:rPr>
              <a:t>2009: 146 000 85+, z toho 72 % žen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99"/>
                </a:solidFill>
              </a:rPr>
              <a:t>2020: 203 000 85+, z toho 70 % žen, nárůst přes 40 %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0099"/>
                </a:solidFill>
              </a:rPr>
              <a:t>2070: 802 600 85+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BA5C2F1-0F93-4BBF-9332-FD7F2B13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000099"/>
                </a:solidFill>
              </a:rPr>
              <a:t>Počet osob ve věku 85+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ECE9A5-2EE6-4EF3-96DF-1E82851E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71311"/>
            <a:ext cx="4372585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2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224" y="404816"/>
            <a:ext cx="10887075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600" b="1" dirty="0">
                <a:solidFill>
                  <a:srgbClr val="333399"/>
                </a:solidFill>
              </a:rPr>
              <a:t>PROMĚNA VĚKOVÉ STRUKTURY POPULACE – POPULAČNÍ STÁRNUTÍ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Populace nemá žádný věk – jen věkovou strukturu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Populace může mládnout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Populační stárnutí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proces, kdy se mění věková struktura populace tak, že se zvyšuje podíl osob starších 60 nebo 65 let a(nebo) snižuje se podíl osob mladších 15 let.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458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BA5C2F1-0F93-4BBF-9332-FD7F2B1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8463"/>
            <a:ext cx="10972800" cy="188893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000099"/>
                </a:solidFill>
              </a:rPr>
              <a:t>SOBĚSTAČNOST SENIORŮ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E6FA0D-185C-4AD0-92B7-454EC6E1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0" y="917737"/>
            <a:ext cx="5372674" cy="39275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B324F1-3EF9-48FB-BF73-4CB375F5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34" y="861798"/>
            <a:ext cx="5064166" cy="441577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FE230CD-9C4B-4786-A504-F6F95FCF33C0}"/>
              </a:ext>
            </a:extLst>
          </p:cNvPr>
          <p:cNvSpPr txBox="1"/>
          <p:nvPr/>
        </p:nvSpPr>
        <p:spPr>
          <a:xfrm>
            <a:off x="6214797" y="5299474"/>
            <a:ext cx="5653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žádné potíže pouze 37 % ze všech seniorů 65+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33 % se potýkalo s určitými potížemi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 </a:t>
            </a:r>
            <a:r>
              <a:rPr lang="cs-CZ" b="1" dirty="0"/>
              <a:t>30 % (více než 620 tisíc osob)</a:t>
            </a:r>
            <a:r>
              <a:rPr lang="cs-CZ" dirty="0"/>
              <a:t> mělo velké potíže s alespoň jednou ze sedmi výše sledovaných činností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1438612-E2D3-4D7B-AAED-8CC698ADB9DA}"/>
              </a:ext>
            </a:extLst>
          </p:cNvPr>
          <p:cNvSpPr txBox="1"/>
          <p:nvPr/>
        </p:nvSpPr>
        <p:spPr>
          <a:xfrm>
            <a:off x="133350" y="4826675"/>
            <a:ext cx="5710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nejčastější potíž - vstávání z postele/ze židle</a:t>
            </a:r>
            <a:r>
              <a:rPr lang="cs-CZ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téměř 18 % osob 65–74 let a 46 % osob 75+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nejméně potíží - najedení 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činnost, kterou senioři nejčastěji bez pomoci vůbec </a:t>
            </a:r>
            <a:r>
              <a:rPr lang="cs-CZ" b="1" dirty="0"/>
              <a:t>nezvládají je koupel nebo sprchování</a:t>
            </a:r>
            <a:r>
              <a:rPr lang="cs-C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6 % ze všech seniorů 65+,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14 % seniorů 75+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A5E9F64-7C72-4C79-AFE7-2B0140BCEE37}"/>
              </a:ext>
            </a:extLst>
          </p:cNvPr>
          <p:cNvSpPr/>
          <p:nvPr/>
        </p:nvSpPr>
        <p:spPr>
          <a:xfrm>
            <a:off x="133350" y="847725"/>
            <a:ext cx="5843854" cy="6010275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DE0395-D36E-44BA-AB78-868F8821F2FC}"/>
              </a:ext>
            </a:extLst>
          </p:cNvPr>
          <p:cNvSpPr/>
          <p:nvPr/>
        </p:nvSpPr>
        <p:spPr>
          <a:xfrm>
            <a:off x="6181684" y="847724"/>
            <a:ext cx="5843854" cy="6010275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36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BA5C2F1-0F93-4BBF-9332-FD7F2B1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99766"/>
            <a:ext cx="10972800" cy="1143000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000099"/>
                </a:solidFill>
              </a:rPr>
              <a:t>SOBĚSTAČNOST SENIORŮ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22FDAA-08BA-44BA-899A-53FEBEFB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74" y="0"/>
            <a:ext cx="4794348" cy="68580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C5B171-DC68-40CF-9070-17981B0D0C0C}"/>
              </a:ext>
            </a:extLst>
          </p:cNvPr>
          <p:cNvSpPr txBox="1"/>
          <p:nvPr/>
        </p:nvSpPr>
        <p:spPr>
          <a:xfrm>
            <a:off x="139700" y="1124074"/>
            <a:ext cx="67437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Průměr 27 evropských zemí ukazuje, že: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73 % osob 65 + zvládá ADL a IADL bez velkých obtíží,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18 % má velké potíže pouze v oblasti IADL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méně než 8 % má velké potíže jak při vykonávání ADL i IADL.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údaje z ČR v r.  2019 byly zhruba na úrovni </a:t>
            </a:r>
            <a:r>
              <a:rPr lang="cs-CZ" dirty="0" err="1"/>
              <a:t>evr</a:t>
            </a:r>
            <a:r>
              <a:rPr lang="cs-CZ" dirty="0"/>
              <a:t>. průměru.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61A8BF9-E28A-4EA0-936E-F85B74D080CA}"/>
              </a:ext>
            </a:extLst>
          </p:cNvPr>
          <p:cNvCxnSpPr/>
          <p:nvPr/>
        </p:nvCxnSpPr>
        <p:spPr>
          <a:xfrm>
            <a:off x="7581900" y="2184400"/>
            <a:ext cx="4953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77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543" y="2639973"/>
            <a:ext cx="9581064" cy="674727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b="1" dirty="0">
                <a:solidFill>
                  <a:schemeClr val="accent2"/>
                </a:solidFill>
              </a:rPr>
              <a:t>PROČ POPULACE STÁRNOU?</a:t>
            </a:r>
          </a:p>
        </p:txBody>
      </p:sp>
    </p:spTree>
    <p:extLst>
      <p:ext uri="{BB962C8B-B14F-4D97-AF65-F5344CB8AC3E}">
        <p14:creationId xmlns:p14="http://schemas.microsoft.com/office/powerpoint/2010/main" val="272540704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404816"/>
            <a:ext cx="10993120" cy="6048375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000099"/>
                </a:solidFill>
              </a:rPr>
              <a:t>DEMOGRAFICKÝ PŘECHOD</a:t>
            </a:r>
            <a:endParaRPr lang="cs-CZ" b="1" dirty="0">
              <a:solidFill>
                <a:srgbClr val="000099"/>
              </a:solidFill>
            </a:endParaRPr>
          </a:p>
          <a:p>
            <a:pPr>
              <a:defRPr/>
            </a:pPr>
            <a:endParaRPr lang="cs-CZ" b="1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rgbClr val="000099"/>
                </a:solidFill>
              </a:rPr>
              <a:t>Změna ve způsobu reprodukce </a:t>
            </a:r>
          </a:p>
          <a:p>
            <a:pPr lvl="1">
              <a:defRPr/>
            </a:pPr>
            <a:r>
              <a:rPr lang="cs-CZ" b="1" dirty="0">
                <a:solidFill>
                  <a:srgbClr val="000099"/>
                </a:solidFill>
              </a:rPr>
              <a:t>Přechod od vysokých k nízkým mírám porodnosti a úmrtnosti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Globální proces probíhající od pol. 18. st.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pol. 18. st. (FRA, UK)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České země: 1870-1930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Slovensko: 1900-1950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Čím později začne, tím rychleji proběhne.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Kompletně bude završena v polovině 21. st.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počet obyvatelstva Země by se měl ustálit na 10-13 mld.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 lvl="1">
              <a:defRPr/>
            </a:pPr>
            <a:endParaRPr lang="cs-CZ" b="1" dirty="0">
              <a:solidFill>
                <a:srgbClr val="000099"/>
              </a:solidFill>
            </a:endParaRP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94413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E6B562-E73C-4186-85D3-B5E418F85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66232"/>
            <a:ext cx="8992855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5EA8A4-91CB-4E33-93E9-08C864D9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17" y="0"/>
            <a:ext cx="7295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4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712791" y="671516"/>
            <a:ext cx="11307759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333399"/>
                </a:solidFill>
                <a:latin typeface="Arial" charset="0"/>
              </a:rPr>
              <a:t>PRŮBĚH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333399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333399"/>
                </a:solidFill>
                <a:latin typeface="Arial" charset="0"/>
              </a:rPr>
              <a:t>Demografický přechod má dvě komponenty: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200" dirty="0">
                <a:solidFill>
                  <a:srgbClr val="333399"/>
                </a:solidFill>
                <a:latin typeface="Arial" charset="0"/>
              </a:rPr>
              <a:t>pokles úmrtnosti (</a:t>
            </a:r>
            <a:r>
              <a:rPr lang="cs-CZ" altLang="cs-CZ" sz="3200" dirty="0" err="1">
                <a:solidFill>
                  <a:srgbClr val="333399"/>
                </a:solidFill>
                <a:latin typeface="Arial" charset="0"/>
              </a:rPr>
              <a:t>hmú</a:t>
            </a:r>
            <a:r>
              <a:rPr lang="cs-CZ" altLang="cs-CZ" sz="3200" dirty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altLang="cs-CZ" sz="3200" dirty="0">
                <a:solidFill>
                  <a:srgbClr val="333399"/>
                </a:solidFill>
                <a:latin typeface="Arial" charset="0"/>
              </a:rPr>
              <a:t>pokles porodnosti (</a:t>
            </a:r>
            <a:r>
              <a:rPr lang="cs-CZ" altLang="cs-CZ" sz="3200" dirty="0" err="1">
                <a:solidFill>
                  <a:srgbClr val="333399"/>
                </a:solidFill>
                <a:latin typeface="Arial" charset="0"/>
              </a:rPr>
              <a:t>hmp</a:t>
            </a:r>
            <a:r>
              <a:rPr lang="cs-CZ" altLang="cs-CZ" sz="3200" dirty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771526" y="404816"/>
            <a:ext cx="9439278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333399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93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05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863" y="476253"/>
            <a:ext cx="10558462" cy="5734047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cs-CZ" sz="5100" b="1" dirty="0">
                <a:solidFill>
                  <a:srgbClr val="00B050"/>
                </a:solidFill>
              </a:rPr>
              <a:t>PŘÍČINY POKLESU ÚMRTNOSTI:</a:t>
            </a:r>
          </a:p>
          <a:p>
            <a:pPr marL="0" indent="0">
              <a:buNone/>
              <a:defRPr/>
            </a:pPr>
            <a:r>
              <a:rPr lang="cs-CZ" sz="5100" b="1" dirty="0">
                <a:solidFill>
                  <a:srgbClr val="00B0F0"/>
                </a:solidFill>
              </a:rPr>
              <a:t>TEORIE EPIDEMIOLOGICKÉ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4000" b="1" dirty="0">
                <a:solidFill>
                  <a:srgbClr val="333399"/>
                </a:solidFill>
              </a:rPr>
              <a:t>Teorie</a:t>
            </a:r>
            <a:r>
              <a:rPr lang="cs-CZ" sz="4000" dirty="0">
                <a:solidFill>
                  <a:srgbClr val="333399"/>
                </a:solidFill>
              </a:rPr>
              <a:t> o vlivu sociálních, kulturních a ekonomických změn na </a:t>
            </a:r>
            <a:r>
              <a:rPr lang="cs-CZ" sz="4000" b="1" dirty="0">
                <a:solidFill>
                  <a:srgbClr val="333399"/>
                </a:solidFill>
              </a:rPr>
              <a:t>proměnu vzorců nemocnosti a úmrtnosti.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4000" dirty="0">
              <a:solidFill>
                <a:srgbClr val="333399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4000" b="1" dirty="0">
                <a:solidFill>
                  <a:srgbClr val="333399"/>
                </a:solidFill>
              </a:rPr>
              <a:t>Změny v nemocnosti a úmrtnosti</a:t>
            </a:r>
            <a:r>
              <a:rPr lang="cs-CZ" sz="4000" dirty="0">
                <a:solidFill>
                  <a:srgbClr val="333399"/>
                </a:solidFill>
              </a:rPr>
              <a:t> jsou podmíněny změnami mnohých okolností, které ovlivňují existenci populačních celků - </a:t>
            </a:r>
            <a:r>
              <a:rPr lang="cs-CZ" sz="4000" b="1" dirty="0">
                <a:solidFill>
                  <a:srgbClr val="333399"/>
                </a:solidFill>
              </a:rPr>
              <a:t>stárnutí populace, socioekonomické změny, technický rozvoj, životní styl, životní prostředí, politický vývoj apod. </a:t>
            </a:r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4000" dirty="0">
              <a:solidFill>
                <a:srgbClr val="333399"/>
              </a:solidFill>
            </a:endParaRPr>
          </a:p>
          <a:p>
            <a:pPr marL="857250" lvl="1" indent="-457200">
              <a:defRPr/>
            </a:pPr>
            <a:endParaRPr lang="cs-CZ" sz="4000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222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422278"/>
            <a:ext cx="10858500" cy="6697663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cs-CZ" sz="8000" b="1" dirty="0">
                <a:solidFill>
                  <a:srgbClr val="333399"/>
                </a:solidFill>
              </a:rPr>
              <a:t>PŘÍČINY POKLESU ÚMRTNOSTI:</a:t>
            </a:r>
          </a:p>
          <a:p>
            <a:pPr marL="0" indent="0">
              <a:buNone/>
              <a:defRPr/>
            </a:pPr>
            <a:r>
              <a:rPr lang="cs-CZ" sz="8000" b="1" dirty="0">
                <a:solidFill>
                  <a:srgbClr val="00B0F0"/>
                </a:solidFill>
              </a:rPr>
              <a:t>TEORIE EPIDEMIOLOG. TRANSFORMACE</a:t>
            </a:r>
          </a:p>
          <a:p>
            <a:pPr marL="0" indent="0">
              <a:buNone/>
              <a:defRPr/>
            </a:pPr>
            <a:endParaRPr lang="cs-CZ" sz="3900" b="1" dirty="0"/>
          </a:p>
          <a:p>
            <a:pPr marL="457200" lvl="1" indent="0">
              <a:lnSpc>
                <a:spcPct val="120000"/>
              </a:lnSpc>
              <a:buNone/>
              <a:defRPr/>
            </a:pPr>
            <a:endParaRPr lang="cs-CZ" sz="38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>
                <a:solidFill>
                  <a:srgbClr val="333399"/>
                </a:solidFill>
              </a:rPr>
              <a:t>3 období s rozdílnými vzorci nemocnosti a úmrtnosti: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6000" dirty="0">
                <a:solidFill>
                  <a:srgbClr val="333399"/>
                </a:solidFill>
              </a:rPr>
              <a:t>Přechod mezi obdobími = </a:t>
            </a:r>
            <a:r>
              <a:rPr lang="cs-CZ" sz="6000" b="1" dirty="0">
                <a:solidFill>
                  <a:srgbClr val="333399"/>
                </a:solidFill>
              </a:rPr>
              <a:t>epidemiologická  transformace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endParaRPr lang="cs-CZ" sz="6000" dirty="0">
              <a:solidFill>
                <a:srgbClr val="333399"/>
              </a:solidFill>
            </a:endParaRPr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>
                <a:solidFill>
                  <a:srgbClr val="333399"/>
                </a:solidFill>
              </a:rPr>
              <a:t>OBDOBÍ SMRTÍCÍCH EPIDEMIÍ, VÁLEK A HLADOMORŮ </a:t>
            </a:r>
            <a:endParaRPr lang="cs-CZ" sz="6000" dirty="0">
              <a:solidFill>
                <a:srgbClr val="333399"/>
              </a:solidFill>
            </a:endParaRPr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>
                <a:solidFill>
                  <a:srgbClr val="333399"/>
                </a:solidFill>
              </a:rPr>
              <a:t>OBDOBÍ PANDEMIÍ INFEKČNÍCH NEMOCÍ</a:t>
            </a:r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>
                <a:solidFill>
                  <a:srgbClr val="333399"/>
                </a:solidFill>
              </a:rPr>
              <a:t>OBDOBÍ CHRONICKÝCH A DEGENERATIVNÍCH ONEMOCNĚNÍ</a:t>
            </a:r>
          </a:p>
          <a:p>
            <a:pPr marL="1543050" lvl="1" indent="-114300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endParaRPr lang="cs-CZ" sz="6000" dirty="0">
              <a:solidFill>
                <a:srgbClr val="333399"/>
              </a:solidFill>
            </a:endParaRPr>
          </a:p>
          <a:p>
            <a:pPr marL="1143000" lvl="1" indent="-742950">
              <a:lnSpc>
                <a:spcPct val="12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cs-CZ" sz="6000" b="1" dirty="0">
                <a:solidFill>
                  <a:srgbClr val="333399"/>
                </a:solidFill>
              </a:rPr>
              <a:t>OBDOBÍ – NÁVRAT SMRTÍCÍCH EPIDEMIÍ </a:t>
            </a:r>
            <a:r>
              <a:rPr lang="cs-CZ" sz="6000" dirty="0">
                <a:solidFill>
                  <a:srgbClr val="333399"/>
                </a:solidFill>
              </a:rPr>
              <a:t>(AIDS, ptačí chřipka, prasečí chřipka, </a:t>
            </a:r>
            <a:r>
              <a:rPr lang="cs-CZ" sz="6000" dirty="0" err="1">
                <a:solidFill>
                  <a:srgbClr val="333399"/>
                </a:solidFill>
              </a:rPr>
              <a:t>ebola</a:t>
            </a:r>
            <a:r>
              <a:rPr lang="cs-CZ" sz="6000" dirty="0">
                <a:solidFill>
                  <a:srgbClr val="333399"/>
                </a:solidFill>
              </a:rPr>
              <a:t>)</a:t>
            </a:r>
          </a:p>
          <a:p>
            <a:pPr>
              <a:buNone/>
              <a:defRPr/>
            </a:pPr>
            <a:endParaRPr lang="cs-CZ" sz="3600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cs-CZ" sz="3600" b="1" dirty="0">
              <a:solidFill>
                <a:srgbClr val="333399"/>
              </a:solidFill>
            </a:endParaRPr>
          </a:p>
          <a:p>
            <a:pPr marL="857250" lvl="1" indent="-457200">
              <a:defRPr/>
            </a:pPr>
            <a:endParaRPr lang="cs-CZ" sz="3600" b="1" dirty="0">
              <a:solidFill>
                <a:srgbClr val="333399"/>
              </a:solidFill>
            </a:endParaRP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679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703391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" charset="0"/>
              </a:rPr>
              <a:t>Systém péče 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789" y="1432129"/>
            <a:ext cx="9827510" cy="49688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Systém péče o zdraví </a:t>
            </a:r>
            <a:r>
              <a:rPr lang="cs-CZ" sz="2400" dirty="0">
                <a:solidFill>
                  <a:srgbClr val="333399"/>
                </a:solidFill>
              </a:rPr>
              <a:t> (vč. </a:t>
            </a:r>
            <a:r>
              <a:rPr lang="cs-CZ" sz="2400" b="1" dirty="0">
                <a:solidFill>
                  <a:srgbClr val="333399"/>
                </a:solidFill>
              </a:rPr>
              <a:t>zdravotnictví) </a:t>
            </a:r>
            <a:r>
              <a:rPr lang="cs-CZ" sz="2400" dirty="0">
                <a:solidFill>
                  <a:srgbClr val="333399"/>
                </a:solidFill>
              </a:rPr>
              <a:t>by měl reagovat na měnící se </a:t>
            </a:r>
            <a:r>
              <a:rPr lang="cs-CZ" sz="2400" b="1" dirty="0">
                <a:solidFill>
                  <a:srgbClr val="333399"/>
                </a:solidFill>
              </a:rPr>
              <a:t>zdravotní potřeby </a:t>
            </a:r>
            <a:r>
              <a:rPr lang="cs-CZ" sz="2400" dirty="0">
                <a:solidFill>
                  <a:srgbClr val="333399"/>
                </a:solidFill>
              </a:rPr>
              <a:t>populace.</a:t>
            </a:r>
          </a:p>
          <a:p>
            <a:pPr>
              <a:defRPr/>
            </a:pPr>
            <a:r>
              <a:rPr lang="cs-CZ" sz="2400" b="1" dirty="0">
                <a:solidFill>
                  <a:srgbClr val="333399"/>
                </a:solidFill>
              </a:rPr>
              <a:t>Zdravotní potřeby se mění </a:t>
            </a:r>
            <a:r>
              <a:rPr lang="cs-CZ" sz="2400" dirty="0">
                <a:solidFill>
                  <a:srgbClr val="333399"/>
                </a:solidFill>
              </a:rPr>
              <a:t>v souvislosti</a:t>
            </a:r>
          </a:p>
          <a:p>
            <a:pPr lvl="1">
              <a:defRPr/>
            </a:pPr>
            <a:r>
              <a:rPr lang="cs-CZ" sz="2400" dirty="0">
                <a:solidFill>
                  <a:srgbClr val="FF0000"/>
                </a:solidFill>
              </a:rPr>
              <a:t>se změnou velikosti, rozmístění a složení populace</a:t>
            </a:r>
          </a:p>
          <a:p>
            <a:pPr lvl="1">
              <a:spcAft>
                <a:spcPts val="1200"/>
              </a:spcAft>
              <a:defRPr/>
            </a:pPr>
            <a:r>
              <a:rPr lang="cs-CZ" sz="2400" dirty="0">
                <a:solidFill>
                  <a:srgbClr val="00B050"/>
                </a:solidFill>
              </a:rPr>
              <a:t>se změnami ve vzorcích nemocnosti a příčin smrt</a:t>
            </a:r>
          </a:p>
          <a:p>
            <a:pPr marL="514350" indent="-457200">
              <a:spcAft>
                <a:spcPts val="1200"/>
              </a:spcAft>
              <a:defRPr/>
            </a:pPr>
            <a:r>
              <a:rPr lang="cs-CZ" sz="2400" dirty="0">
                <a:solidFill>
                  <a:srgbClr val="333399"/>
                </a:solidFill>
              </a:rPr>
              <a:t>K </a:t>
            </a:r>
            <a:r>
              <a:rPr lang="cs-CZ" sz="2400" dirty="0">
                <a:solidFill>
                  <a:srgbClr val="FF0000"/>
                </a:solidFill>
              </a:rPr>
              <a:t>demografickým</a:t>
            </a:r>
            <a:r>
              <a:rPr lang="cs-CZ" sz="2400" dirty="0">
                <a:solidFill>
                  <a:srgbClr val="333399"/>
                </a:solidFill>
              </a:rPr>
              <a:t> a </a:t>
            </a:r>
            <a:r>
              <a:rPr lang="cs-CZ" sz="2400" dirty="0">
                <a:solidFill>
                  <a:srgbClr val="00B050"/>
                </a:solidFill>
              </a:rPr>
              <a:t>epidemiologickým</a:t>
            </a:r>
            <a:r>
              <a:rPr lang="cs-CZ" sz="2400" dirty="0">
                <a:solidFill>
                  <a:srgbClr val="333399"/>
                </a:solidFill>
              </a:rPr>
              <a:t> změnám v populaci dochází </a:t>
            </a:r>
            <a:r>
              <a:rPr lang="cs-CZ" sz="2400" b="1" dirty="0">
                <a:solidFill>
                  <a:srgbClr val="333399"/>
                </a:solidFill>
              </a:rPr>
              <a:t>v důsledku proměny socioekonomických a kulturních podmínek</a:t>
            </a:r>
            <a:r>
              <a:rPr lang="cs-CZ" sz="2400" dirty="0">
                <a:solidFill>
                  <a:srgbClr val="333399"/>
                </a:solidFill>
              </a:rPr>
              <a:t>, které byly, jsou a budou významnými determinantami zdraví populace. </a:t>
            </a:r>
          </a:p>
        </p:txBody>
      </p:sp>
    </p:spTree>
    <p:extLst>
      <p:ext uri="{BB962C8B-B14F-4D97-AF65-F5344CB8AC3E}">
        <p14:creationId xmlns:p14="http://schemas.microsoft.com/office/powerpoint/2010/main" val="723018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00378" y="260353"/>
            <a:ext cx="6754813" cy="4862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31953" y="5734053"/>
            <a:ext cx="88566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Procento zemřelých na kardiovaskulární nemoci, nádory, infekční nemoci a tuberkulózu z celkového počtu zemřelých v českých zemích v letech 1919-2006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062541" y="703627"/>
            <a:ext cx="3095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kardiovaskulární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nemoci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06728" y="4348166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006728" y="3538541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006728" y="27305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006728" y="191135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021651" y="1100137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006728" y="293691"/>
            <a:ext cx="67548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006728" y="293688"/>
            <a:ext cx="6754813" cy="48625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06725" y="293688"/>
            <a:ext cx="1588" cy="4862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955925" y="51562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2955925" y="4348166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2955925" y="3538541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955925" y="273050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955925" y="19113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955925" y="1101725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2955925" y="293691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006728" y="5156200"/>
            <a:ext cx="67548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3006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V="1">
            <a:off x="30781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31480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V="1">
            <a:off x="3219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3289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V="1">
            <a:off x="33607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V="1">
            <a:off x="3432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V="1">
            <a:off x="3502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35734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V="1">
            <a:off x="36433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V="1">
            <a:off x="3714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V="1">
            <a:off x="37861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38560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V="1">
            <a:off x="39163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V="1">
            <a:off x="3987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V="1">
            <a:off x="4057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V="1">
            <a:off x="41290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4200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V="1">
            <a:off x="4270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 flipV="1">
            <a:off x="43418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flipV="1">
            <a:off x="44116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 flipV="1">
            <a:off x="4483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 flipV="1">
            <a:off x="45545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46243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 flipV="1">
            <a:off x="46958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 flipV="1">
            <a:off x="47656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7" name="Line 47"/>
          <p:cNvSpPr>
            <a:spLocks noChangeShapeType="1"/>
          </p:cNvSpPr>
          <p:nvPr/>
        </p:nvSpPr>
        <p:spPr bwMode="auto">
          <a:xfrm flipV="1">
            <a:off x="48371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 flipV="1">
            <a:off x="49069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49" name="Line 49"/>
          <p:cNvSpPr>
            <a:spLocks noChangeShapeType="1"/>
          </p:cNvSpPr>
          <p:nvPr/>
        </p:nvSpPr>
        <p:spPr bwMode="auto">
          <a:xfrm flipV="1">
            <a:off x="49784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 flipV="1">
            <a:off x="50498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1" name="Line 51"/>
          <p:cNvSpPr>
            <a:spLocks noChangeShapeType="1"/>
          </p:cNvSpPr>
          <p:nvPr/>
        </p:nvSpPr>
        <p:spPr bwMode="auto">
          <a:xfrm flipV="1">
            <a:off x="51196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V="1">
            <a:off x="51911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 flipV="1">
            <a:off x="52609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 flipV="1">
            <a:off x="53324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 flipV="1">
            <a:off x="5403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 flipV="1">
            <a:off x="5473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 flipV="1">
            <a:off x="55451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 flipV="1">
            <a:off x="56054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 flipV="1">
            <a:off x="56769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 flipV="1">
            <a:off x="5746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1" name="Line 61"/>
          <p:cNvSpPr>
            <a:spLocks noChangeShapeType="1"/>
          </p:cNvSpPr>
          <p:nvPr/>
        </p:nvSpPr>
        <p:spPr bwMode="auto">
          <a:xfrm flipV="1">
            <a:off x="58181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2" name="Line 62"/>
          <p:cNvSpPr>
            <a:spLocks noChangeShapeType="1"/>
          </p:cNvSpPr>
          <p:nvPr/>
        </p:nvSpPr>
        <p:spPr bwMode="auto">
          <a:xfrm flipV="1">
            <a:off x="58880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 flipV="1">
            <a:off x="59594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4" name="Line 64"/>
          <p:cNvSpPr>
            <a:spLocks noChangeShapeType="1"/>
          </p:cNvSpPr>
          <p:nvPr/>
        </p:nvSpPr>
        <p:spPr bwMode="auto">
          <a:xfrm flipV="1">
            <a:off x="60293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5" name="Line 65"/>
          <p:cNvSpPr>
            <a:spLocks noChangeShapeType="1"/>
          </p:cNvSpPr>
          <p:nvPr/>
        </p:nvSpPr>
        <p:spPr bwMode="auto">
          <a:xfrm flipV="1">
            <a:off x="61007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6" name="Line 66"/>
          <p:cNvSpPr>
            <a:spLocks noChangeShapeType="1"/>
          </p:cNvSpPr>
          <p:nvPr/>
        </p:nvSpPr>
        <p:spPr bwMode="auto">
          <a:xfrm flipV="1">
            <a:off x="61722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 flipV="1">
            <a:off x="62420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 flipV="1">
            <a:off x="63134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63833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 flipV="1">
            <a:off x="64547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 flipV="1">
            <a:off x="65246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65960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 flipV="1">
            <a:off x="66675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4" name="Line 74"/>
          <p:cNvSpPr>
            <a:spLocks noChangeShapeType="1"/>
          </p:cNvSpPr>
          <p:nvPr/>
        </p:nvSpPr>
        <p:spPr bwMode="auto">
          <a:xfrm flipV="1">
            <a:off x="67373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5" name="Line 75"/>
          <p:cNvSpPr>
            <a:spLocks noChangeShapeType="1"/>
          </p:cNvSpPr>
          <p:nvPr/>
        </p:nvSpPr>
        <p:spPr bwMode="auto">
          <a:xfrm flipV="1">
            <a:off x="68087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6" name="Line 76"/>
          <p:cNvSpPr>
            <a:spLocks noChangeShapeType="1"/>
          </p:cNvSpPr>
          <p:nvPr/>
        </p:nvSpPr>
        <p:spPr bwMode="auto">
          <a:xfrm flipV="1">
            <a:off x="68786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7" name="Line 77"/>
          <p:cNvSpPr>
            <a:spLocks noChangeShapeType="1"/>
          </p:cNvSpPr>
          <p:nvPr/>
        </p:nvSpPr>
        <p:spPr bwMode="auto">
          <a:xfrm flipV="1">
            <a:off x="6950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8" name="Line 78"/>
          <p:cNvSpPr>
            <a:spLocks noChangeShapeType="1"/>
          </p:cNvSpPr>
          <p:nvPr/>
        </p:nvSpPr>
        <p:spPr bwMode="auto">
          <a:xfrm flipV="1">
            <a:off x="70215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79" name="Line 79"/>
          <p:cNvSpPr>
            <a:spLocks noChangeShapeType="1"/>
          </p:cNvSpPr>
          <p:nvPr/>
        </p:nvSpPr>
        <p:spPr bwMode="auto">
          <a:xfrm flipV="1">
            <a:off x="70913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0" name="Line 80"/>
          <p:cNvSpPr>
            <a:spLocks noChangeShapeType="1"/>
          </p:cNvSpPr>
          <p:nvPr/>
        </p:nvSpPr>
        <p:spPr bwMode="auto">
          <a:xfrm flipV="1">
            <a:off x="7162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1" name="Line 81"/>
          <p:cNvSpPr>
            <a:spLocks noChangeShapeType="1"/>
          </p:cNvSpPr>
          <p:nvPr/>
        </p:nvSpPr>
        <p:spPr bwMode="auto">
          <a:xfrm flipV="1">
            <a:off x="7232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2" name="Line 82"/>
          <p:cNvSpPr>
            <a:spLocks noChangeShapeType="1"/>
          </p:cNvSpPr>
          <p:nvPr/>
        </p:nvSpPr>
        <p:spPr bwMode="auto">
          <a:xfrm flipV="1">
            <a:off x="72945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3" name="Line 83"/>
          <p:cNvSpPr>
            <a:spLocks noChangeShapeType="1"/>
          </p:cNvSpPr>
          <p:nvPr/>
        </p:nvSpPr>
        <p:spPr bwMode="auto">
          <a:xfrm flipV="1">
            <a:off x="73644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4" name="Line 84"/>
          <p:cNvSpPr>
            <a:spLocks noChangeShapeType="1"/>
          </p:cNvSpPr>
          <p:nvPr/>
        </p:nvSpPr>
        <p:spPr bwMode="auto">
          <a:xfrm flipV="1">
            <a:off x="74358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5" name="Line 85"/>
          <p:cNvSpPr>
            <a:spLocks noChangeShapeType="1"/>
          </p:cNvSpPr>
          <p:nvPr/>
        </p:nvSpPr>
        <p:spPr bwMode="auto">
          <a:xfrm flipV="1">
            <a:off x="75057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6" name="Line 86"/>
          <p:cNvSpPr>
            <a:spLocks noChangeShapeType="1"/>
          </p:cNvSpPr>
          <p:nvPr/>
        </p:nvSpPr>
        <p:spPr bwMode="auto">
          <a:xfrm flipV="1">
            <a:off x="75771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 flipV="1">
            <a:off x="76469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 flipV="1">
            <a:off x="77184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89" name="Line 89"/>
          <p:cNvSpPr>
            <a:spLocks noChangeShapeType="1"/>
          </p:cNvSpPr>
          <p:nvPr/>
        </p:nvSpPr>
        <p:spPr bwMode="auto">
          <a:xfrm flipV="1">
            <a:off x="77898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0" name="Line 90"/>
          <p:cNvSpPr>
            <a:spLocks noChangeShapeType="1"/>
          </p:cNvSpPr>
          <p:nvPr/>
        </p:nvSpPr>
        <p:spPr bwMode="auto">
          <a:xfrm flipV="1">
            <a:off x="78597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1" name="Line 91"/>
          <p:cNvSpPr>
            <a:spLocks noChangeShapeType="1"/>
          </p:cNvSpPr>
          <p:nvPr/>
        </p:nvSpPr>
        <p:spPr bwMode="auto">
          <a:xfrm flipV="1">
            <a:off x="79311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V="1">
            <a:off x="80010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 flipV="1">
            <a:off x="80724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4" name="Line 94"/>
          <p:cNvSpPr>
            <a:spLocks noChangeShapeType="1"/>
          </p:cNvSpPr>
          <p:nvPr/>
        </p:nvSpPr>
        <p:spPr bwMode="auto">
          <a:xfrm flipV="1">
            <a:off x="81438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5" name="Line 95"/>
          <p:cNvSpPr>
            <a:spLocks noChangeShapeType="1"/>
          </p:cNvSpPr>
          <p:nvPr/>
        </p:nvSpPr>
        <p:spPr bwMode="auto">
          <a:xfrm flipV="1">
            <a:off x="82137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6" name="Line 96"/>
          <p:cNvSpPr>
            <a:spLocks noChangeShapeType="1"/>
          </p:cNvSpPr>
          <p:nvPr/>
        </p:nvSpPr>
        <p:spPr bwMode="auto">
          <a:xfrm flipV="1">
            <a:off x="82851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7" name="Line 97"/>
          <p:cNvSpPr>
            <a:spLocks noChangeShapeType="1"/>
          </p:cNvSpPr>
          <p:nvPr/>
        </p:nvSpPr>
        <p:spPr bwMode="auto">
          <a:xfrm flipV="1">
            <a:off x="83550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 flipV="1">
            <a:off x="84264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84963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0" name="Line 100"/>
          <p:cNvSpPr>
            <a:spLocks noChangeShapeType="1"/>
          </p:cNvSpPr>
          <p:nvPr/>
        </p:nvSpPr>
        <p:spPr bwMode="auto">
          <a:xfrm flipV="1">
            <a:off x="85677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1" name="Line 101"/>
          <p:cNvSpPr>
            <a:spLocks noChangeShapeType="1"/>
          </p:cNvSpPr>
          <p:nvPr/>
        </p:nvSpPr>
        <p:spPr bwMode="auto">
          <a:xfrm flipV="1">
            <a:off x="86391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2" name="Line 102"/>
          <p:cNvSpPr>
            <a:spLocks noChangeShapeType="1"/>
          </p:cNvSpPr>
          <p:nvPr/>
        </p:nvSpPr>
        <p:spPr bwMode="auto">
          <a:xfrm flipV="1">
            <a:off x="87090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3" name="Line 103"/>
          <p:cNvSpPr>
            <a:spLocks noChangeShapeType="1"/>
          </p:cNvSpPr>
          <p:nvPr/>
        </p:nvSpPr>
        <p:spPr bwMode="auto">
          <a:xfrm flipV="1">
            <a:off x="87804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4" name="Line 104"/>
          <p:cNvSpPr>
            <a:spLocks noChangeShapeType="1"/>
          </p:cNvSpPr>
          <p:nvPr/>
        </p:nvSpPr>
        <p:spPr bwMode="auto">
          <a:xfrm flipV="1">
            <a:off x="88503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 flipV="1">
            <a:off x="89217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 flipV="1">
            <a:off x="89820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 flipV="1">
            <a:off x="90535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 flipV="1">
            <a:off x="91233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09" name="Line 109"/>
          <p:cNvSpPr>
            <a:spLocks noChangeShapeType="1"/>
          </p:cNvSpPr>
          <p:nvPr/>
        </p:nvSpPr>
        <p:spPr bwMode="auto">
          <a:xfrm flipV="1">
            <a:off x="91948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0" name="Line 110"/>
          <p:cNvSpPr>
            <a:spLocks noChangeShapeType="1"/>
          </p:cNvSpPr>
          <p:nvPr/>
        </p:nvSpPr>
        <p:spPr bwMode="auto">
          <a:xfrm flipV="1">
            <a:off x="926465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1" name="Line 111"/>
          <p:cNvSpPr>
            <a:spLocks noChangeShapeType="1"/>
          </p:cNvSpPr>
          <p:nvPr/>
        </p:nvSpPr>
        <p:spPr bwMode="auto">
          <a:xfrm flipV="1">
            <a:off x="933609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2" name="Line 112"/>
          <p:cNvSpPr>
            <a:spLocks noChangeShapeType="1"/>
          </p:cNvSpPr>
          <p:nvPr/>
        </p:nvSpPr>
        <p:spPr bwMode="auto">
          <a:xfrm flipV="1">
            <a:off x="940752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 flipV="1">
            <a:off x="9477375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4" name="Line 114"/>
          <p:cNvSpPr>
            <a:spLocks noChangeShapeType="1"/>
          </p:cNvSpPr>
          <p:nvPr/>
        </p:nvSpPr>
        <p:spPr bwMode="auto">
          <a:xfrm flipV="1">
            <a:off x="954881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5" name="Line 115"/>
          <p:cNvSpPr>
            <a:spLocks noChangeShapeType="1"/>
          </p:cNvSpPr>
          <p:nvPr/>
        </p:nvSpPr>
        <p:spPr bwMode="auto">
          <a:xfrm flipV="1">
            <a:off x="9618666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6" name="Line 116"/>
          <p:cNvSpPr>
            <a:spLocks noChangeShapeType="1"/>
          </p:cNvSpPr>
          <p:nvPr/>
        </p:nvSpPr>
        <p:spPr bwMode="auto">
          <a:xfrm flipV="1">
            <a:off x="9690100" y="5156200"/>
            <a:ext cx="1588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 flipV="1">
            <a:off x="9761541" y="5156200"/>
            <a:ext cx="1587" cy="508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8" name="Freeform 118"/>
          <p:cNvSpPr>
            <a:spLocks/>
          </p:cNvSpPr>
          <p:nvPr/>
        </p:nvSpPr>
        <p:spPr bwMode="auto">
          <a:xfrm>
            <a:off x="3673478" y="3144838"/>
            <a:ext cx="6056313" cy="1992312"/>
          </a:xfrm>
          <a:custGeom>
            <a:avLst/>
            <a:gdLst>
              <a:gd name="T0" fmla="*/ 2147483647 w 599"/>
              <a:gd name="T1" fmla="*/ 2147483647 h 197"/>
              <a:gd name="T2" fmla="*/ 2147483647 w 599"/>
              <a:gd name="T3" fmla="*/ 2147483647 h 197"/>
              <a:gd name="T4" fmla="*/ 2147483647 w 599"/>
              <a:gd name="T5" fmla="*/ 2147483647 h 197"/>
              <a:gd name="T6" fmla="*/ 2147483647 w 599"/>
              <a:gd name="T7" fmla="*/ 2147483647 h 197"/>
              <a:gd name="T8" fmla="*/ 2147483647 w 599"/>
              <a:gd name="T9" fmla="*/ 2147483647 h 197"/>
              <a:gd name="T10" fmla="*/ 2147483647 w 599"/>
              <a:gd name="T11" fmla="*/ 2147483647 h 197"/>
              <a:gd name="T12" fmla="*/ 2147483647 w 599"/>
              <a:gd name="T13" fmla="*/ 2147483647 h 197"/>
              <a:gd name="T14" fmla="*/ 2147483647 w 599"/>
              <a:gd name="T15" fmla="*/ 2147483647 h 197"/>
              <a:gd name="T16" fmla="*/ 2147483647 w 599"/>
              <a:gd name="T17" fmla="*/ 2147483647 h 197"/>
              <a:gd name="T18" fmla="*/ 2147483647 w 599"/>
              <a:gd name="T19" fmla="*/ 2147483647 h 197"/>
              <a:gd name="T20" fmla="*/ 2147483647 w 599"/>
              <a:gd name="T21" fmla="*/ 2147483647 h 197"/>
              <a:gd name="T22" fmla="*/ 2147483647 w 599"/>
              <a:gd name="T23" fmla="*/ 2147483647 h 197"/>
              <a:gd name="T24" fmla="*/ 2147483647 w 599"/>
              <a:gd name="T25" fmla="*/ 2147483647 h 197"/>
              <a:gd name="T26" fmla="*/ 2147483647 w 599"/>
              <a:gd name="T27" fmla="*/ 2147483647 h 197"/>
              <a:gd name="T28" fmla="*/ 2147483647 w 599"/>
              <a:gd name="T29" fmla="*/ 2147483647 h 197"/>
              <a:gd name="T30" fmla="*/ 2147483647 w 599"/>
              <a:gd name="T31" fmla="*/ 2147483647 h 197"/>
              <a:gd name="T32" fmla="*/ 2147483647 w 599"/>
              <a:gd name="T33" fmla="*/ 2147483647 h 197"/>
              <a:gd name="T34" fmla="*/ 2147483647 w 599"/>
              <a:gd name="T35" fmla="*/ 2147483647 h 197"/>
              <a:gd name="T36" fmla="*/ 2147483647 w 599"/>
              <a:gd name="T37" fmla="*/ 2147483647 h 197"/>
              <a:gd name="T38" fmla="*/ 2147483647 w 599"/>
              <a:gd name="T39" fmla="*/ 2147483647 h 197"/>
              <a:gd name="T40" fmla="*/ 2147483647 w 599"/>
              <a:gd name="T41" fmla="*/ 2147483647 h 197"/>
              <a:gd name="T42" fmla="*/ 2147483647 w 599"/>
              <a:gd name="T43" fmla="*/ 2147483647 h 197"/>
              <a:gd name="T44" fmla="*/ 2147483647 w 599"/>
              <a:gd name="T45" fmla="*/ 2147483647 h 197"/>
              <a:gd name="T46" fmla="*/ 2147483647 w 599"/>
              <a:gd name="T47" fmla="*/ 2147483647 h 197"/>
              <a:gd name="T48" fmla="*/ 2147483647 w 599"/>
              <a:gd name="T49" fmla="*/ 2147483647 h 197"/>
              <a:gd name="T50" fmla="*/ 2147483647 w 599"/>
              <a:gd name="T51" fmla="*/ 2147483647 h 197"/>
              <a:gd name="T52" fmla="*/ 2147483647 w 599"/>
              <a:gd name="T53" fmla="*/ 2147483647 h 197"/>
              <a:gd name="T54" fmla="*/ 2147483647 w 599"/>
              <a:gd name="T55" fmla="*/ 2147483647 h 197"/>
              <a:gd name="T56" fmla="*/ 2147483647 w 599"/>
              <a:gd name="T57" fmla="*/ 2147483647 h 197"/>
              <a:gd name="T58" fmla="*/ 2147483647 w 599"/>
              <a:gd name="T59" fmla="*/ 2147483647 h 197"/>
              <a:gd name="T60" fmla="*/ 2147483647 w 599"/>
              <a:gd name="T61" fmla="*/ 2147483647 h 197"/>
              <a:gd name="T62" fmla="*/ 2147483647 w 599"/>
              <a:gd name="T63" fmla="*/ 2147483647 h 197"/>
              <a:gd name="T64" fmla="*/ 2147483647 w 599"/>
              <a:gd name="T65" fmla="*/ 2147483647 h 197"/>
              <a:gd name="T66" fmla="*/ 2147483647 w 599"/>
              <a:gd name="T67" fmla="*/ 2147483647 h 197"/>
              <a:gd name="T68" fmla="*/ 2147483647 w 599"/>
              <a:gd name="T69" fmla="*/ 2147483647 h 197"/>
              <a:gd name="T70" fmla="*/ 2147483647 w 599"/>
              <a:gd name="T71" fmla="*/ 2147483647 h 197"/>
              <a:gd name="T72" fmla="*/ 2147483647 w 599"/>
              <a:gd name="T73" fmla="*/ 2147483647 h 197"/>
              <a:gd name="T74" fmla="*/ 2147483647 w 599"/>
              <a:gd name="T75" fmla="*/ 2147483647 h 197"/>
              <a:gd name="T76" fmla="*/ 2147483647 w 599"/>
              <a:gd name="T77" fmla="*/ 2147483647 h 197"/>
              <a:gd name="T78" fmla="*/ 2147483647 w 599"/>
              <a:gd name="T79" fmla="*/ 2147483647 h 197"/>
              <a:gd name="T80" fmla="*/ 2147483647 w 599"/>
              <a:gd name="T81" fmla="*/ 2147483647 h 197"/>
              <a:gd name="T82" fmla="*/ 2147483647 w 599"/>
              <a:gd name="T83" fmla="*/ 2147483647 h 197"/>
              <a:gd name="T84" fmla="*/ 2147483647 w 599"/>
              <a:gd name="T85" fmla="*/ 2147483647 h 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97">
                <a:moveTo>
                  <a:pt x="0" y="0"/>
                </a:moveTo>
                <a:lnTo>
                  <a:pt x="7" y="27"/>
                </a:lnTo>
                <a:lnTo>
                  <a:pt x="14" y="64"/>
                </a:lnTo>
                <a:lnTo>
                  <a:pt x="21" y="61"/>
                </a:lnTo>
                <a:lnTo>
                  <a:pt x="28" y="64"/>
                </a:lnTo>
                <a:lnTo>
                  <a:pt x="35" y="69"/>
                </a:lnTo>
                <a:lnTo>
                  <a:pt x="42" y="67"/>
                </a:lnTo>
                <a:lnTo>
                  <a:pt x="49" y="65"/>
                </a:lnTo>
                <a:lnTo>
                  <a:pt x="56" y="59"/>
                </a:lnTo>
                <a:lnTo>
                  <a:pt x="63" y="72"/>
                </a:lnTo>
                <a:lnTo>
                  <a:pt x="70" y="71"/>
                </a:lnTo>
                <a:lnTo>
                  <a:pt x="77" y="72"/>
                </a:lnTo>
                <a:lnTo>
                  <a:pt x="84" y="74"/>
                </a:lnTo>
                <a:lnTo>
                  <a:pt x="91" y="80"/>
                </a:lnTo>
                <a:lnTo>
                  <a:pt x="98" y="78"/>
                </a:lnTo>
                <a:lnTo>
                  <a:pt x="104" y="81"/>
                </a:lnTo>
                <a:lnTo>
                  <a:pt x="111" y="84"/>
                </a:lnTo>
                <a:lnTo>
                  <a:pt x="118" y="90"/>
                </a:lnTo>
                <a:lnTo>
                  <a:pt x="125" y="92"/>
                </a:lnTo>
                <a:lnTo>
                  <a:pt x="132" y="96"/>
                </a:lnTo>
                <a:lnTo>
                  <a:pt x="139" y="90"/>
                </a:lnTo>
                <a:lnTo>
                  <a:pt x="146" y="94"/>
                </a:lnTo>
                <a:lnTo>
                  <a:pt x="153" y="75"/>
                </a:lnTo>
                <a:lnTo>
                  <a:pt x="160" y="72"/>
                </a:lnTo>
                <a:lnTo>
                  <a:pt x="167" y="72"/>
                </a:lnTo>
                <a:lnTo>
                  <a:pt x="174" y="83"/>
                </a:lnTo>
                <a:lnTo>
                  <a:pt x="181" y="92"/>
                </a:lnTo>
                <a:lnTo>
                  <a:pt x="188" y="94"/>
                </a:lnTo>
                <a:lnTo>
                  <a:pt x="195" y="113"/>
                </a:lnTo>
                <a:lnTo>
                  <a:pt x="202" y="113"/>
                </a:lnTo>
                <a:lnTo>
                  <a:pt x="209" y="122"/>
                </a:lnTo>
                <a:lnTo>
                  <a:pt x="216" y="133"/>
                </a:lnTo>
                <a:lnTo>
                  <a:pt x="223" y="133"/>
                </a:lnTo>
                <a:lnTo>
                  <a:pt x="230" y="139"/>
                </a:lnTo>
                <a:lnTo>
                  <a:pt x="237" y="144"/>
                </a:lnTo>
                <a:lnTo>
                  <a:pt x="244" y="152"/>
                </a:lnTo>
                <a:lnTo>
                  <a:pt x="251" y="154"/>
                </a:lnTo>
                <a:lnTo>
                  <a:pt x="258" y="158"/>
                </a:lnTo>
                <a:lnTo>
                  <a:pt x="265" y="164"/>
                </a:lnTo>
                <a:lnTo>
                  <a:pt x="271" y="165"/>
                </a:lnTo>
                <a:lnTo>
                  <a:pt x="278" y="170"/>
                </a:lnTo>
                <a:lnTo>
                  <a:pt x="285" y="173"/>
                </a:lnTo>
                <a:lnTo>
                  <a:pt x="292" y="176"/>
                </a:lnTo>
                <a:lnTo>
                  <a:pt x="299" y="178"/>
                </a:lnTo>
                <a:lnTo>
                  <a:pt x="306" y="181"/>
                </a:lnTo>
                <a:lnTo>
                  <a:pt x="313" y="184"/>
                </a:lnTo>
                <a:lnTo>
                  <a:pt x="320" y="186"/>
                </a:lnTo>
                <a:lnTo>
                  <a:pt x="327" y="188"/>
                </a:lnTo>
                <a:lnTo>
                  <a:pt x="334" y="189"/>
                </a:lnTo>
                <a:lnTo>
                  <a:pt x="341" y="190"/>
                </a:lnTo>
                <a:lnTo>
                  <a:pt x="348" y="191"/>
                </a:lnTo>
                <a:lnTo>
                  <a:pt x="355" y="192"/>
                </a:lnTo>
                <a:lnTo>
                  <a:pt x="362" y="192"/>
                </a:lnTo>
                <a:lnTo>
                  <a:pt x="369" y="192"/>
                </a:lnTo>
                <a:lnTo>
                  <a:pt x="376" y="193"/>
                </a:lnTo>
                <a:lnTo>
                  <a:pt x="383" y="193"/>
                </a:lnTo>
                <a:lnTo>
                  <a:pt x="390" y="193"/>
                </a:lnTo>
                <a:lnTo>
                  <a:pt x="397" y="193"/>
                </a:lnTo>
                <a:lnTo>
                  <a:pt x="404" y="193"/>
                </a:lnTo>
                <a:lnTo>
                  <a:pt x="411" y="194"/>
                </a:lnTo>
                <a:lnTo>
                  <a:pt x="418" y="194"/>
                </a:lnTo>
                <a:lnTo>
                  <a:pt x="425" y="195"/>
                </a:lnTo>
                <a:lnTo>
                  <a:pt x="432" y="195"/>
                </a:lnTo>
                <a:lnTo>
                  <a:pt x="438" y="196"/>
                </a:lnTo>
                <a:lnTo>
                  <a:pt x="445" y="195"/>
                </a:lnTo>
                <a:lnTo>
                  <a:pt x="452" y="196"/>
                </a:lnTo>
                <a:lnTo>
                  <a:pt x="459" y="196"/>
                </a:lnTo>
                <a:lnTo>
                  <a:pt x="466" y="196"/>
                </a:lnTo>
                <a:lnTo>
                  <a:pt x="473" y="197"/>
                </a:lnTo>
                <a:lnTo>
                  <a:pt x="480" y="196"/>
                </a:lnTo>
                <a:lnTo>
                  <a:pt x="487" y="197"/>
                </a:lnTo>
                <a:lnTo>
                  <a:pt x="494" y="196"/>
                </a:lnTo>
                <a:lnTo>
                  <a:pt x="501" y="197"/>
                </a:lnTo>
                <a:lnTo>
                  <a:pt x="508" y="196"/>
                </a:lnTo>
                <a:lnTo>
                  <a:pt x="515" y="197"/>
                </a:lnTo>
                <a:lnTo>
                  <a:pt x="522" y="197"/>
                </a:lnTo>
                <a:lnTo>
                  <a:pt x="529" y="197"/>
                </a:lnTo>
                <a:lnTo>
                  <a:pt x="536" y="197"/>
                </a:lnTo>
                <a:lnTo>
                  <a:pt x="543" y="197"/>
                </a:lnTo>
                <a:lnTo>
                  <a:pt x="550" y="197"/>
                </a:lnTo>
                <a:lnTo>
                  <a:pt x="557" y="197"/>
                </a:lnTo>
                <a:lnTo>
                  <a:pt x="564" y="197"/>
                </a:lnTo>
                <a:lnTo>
                  <a:pt x="571" y="197"/>
                </a:lnTo>
                <a:lnTo>
                  <a:pt x="578" y="197"/>
                </a:lnTo>
                <a:lnTo>
                  <a:pt x="585" y="197"/>
                </a:lnTo>
                <a:lnTo>
                  <a:pt x="592" y="197"/>
                </a:lnTo>
                <a:lnTo>
                  <a:pt x="599" y="196"/>
                </a:lnTo>
              </a:path>
            </a:pathLst>
          </a:custGeom>
          <a:noFill/>
          <a:ln w="38100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19" name="Freeform 119"/>
          <p:cNvSpPr>
            <a:spLocks/>
          </p:cNvSpPr>
          <p:nvPr/>
        </p:nvSpPr>
        <p:spPr bwMode="auto">
          <a:xfrm>
            <a:off x="3673478" y="3660775"/>
            <a:ext cx="6056313" cy="1485900"/>
          </a:xfrm>
          <a:custGeom>
            <a:avLst/>
            <a:gdLst>
              <a:gd name="T0" fmla="*/ 2147483647 w 599"/>
              <a:gd name="T1" fmla="*/ 2147483647 h 147"/>
              <a:gd name="T2" fmla="*/ 2147483647 w 599"/>
              <a:gd name="T3" fmla="*/ 2147483647 h 147"/>
              <a:gd name="T4" fmla="*/ 2147483647 w 599"/>
              <a:gd name="T5" fmla="*/ 2147483647 h 147"/>
              <a:gd name="T6" fmla="*/ 2147483647 w 599"/>
              <a:gd name="T7" fmla="*/ 2147483647 h 147"/>
              <a:gd name="T8" fmla="*/ 2147483647 w 599"/>
              <a:gd name="T9" fmla="*/ 2147483647 h 147"/>
              <a:gd name="T10" fmla="*/ 2147483647 w 599"/>
              <a:gd name="T11" fmla="*/ 2147483647 h 147"/>
              <a:gd name="T12" fmla="*/ 2147483647 w 599"/>
              <a:gd name="T13" fmla="*/ 2147483647 h 147"/>
              <a:gd name="T14" fmla="*/ 2147483647 w 599"/>
              <a:gd name="T15" fmla="*/ 2147483647 h 147"/>
              <a:gd name="T16" fmla="*/ 2147483647 w 599"/>
              <a:gd name="T17" fmla="*/ 2147483647 h 147"/>
              <a:gd name="T18" fmla="*/ 2147483647 w 599"/>
              <a:gd name="T19" fmla="*/ 2147483647 h 147"/>
              <a:gd name="T20" fmla="*/ 2147483647 w 599"/>
              <a:gd name="T21" fmla="*/ 2147483647 h 147"/>
              <a:gd name="T22" fmla="*/ 2147483647 w 599"/>
              <a:gd name="T23" fmla="*/ 2147483647 h 147"/>
              <a:gd name="T24" fmla="*/ 2147483647 w 599"/>
              <a:gd name="T25" fmla="*/ 2147483647 h 147"/>
              <a:gd name="T26" fmla="*/ 2147483647 w 599"/>
              <a:gd name="T27" fmla="*/ 2147483647 h 147"/>
              <a:gd name="T28" fmla="*/ 2147483647 w 599"/>
              <a:gd name="T29" fmla="*/ 2147483647 h 147"/>
              <a:gd name="T30" fmla="*/ 2147483647 w 599"/>
              <a:gd name="T31" fmla="*/ 2147483647 h 147"/>
              <a:gd name="T32" fmla="*/ 2147483647 w 599"/>
              <a:gd name="T33" fmla="*/ 2147483647 h 147"/>
              <a:gd name="T34" fmla="*/ 2147483647 w 599"/>
              <a:gd name="T35" fmla="*/ 2147483647 h 147"/>
              <a:gd name="T36" fmla="*/ 2147483647 w 599"/>
              <a:gd name="T37" fmla="*/ 2147483647 h 147"/>
              <a:gd name="T38" fmla="*/ 2147483647 w 599"/>
              <a:gd name="T39" fmla="*/ 2147483647 h 147"/>
              <a:gd name="T40" fmla="*/ 2147483647 w 599"/>
              <a:gd name="T41" fmla="*/ 2147483647 h 147"/>
              <a:gd name="T42" fmla="*/ 2147483647 w 599"/>
              <a:gd name="T43" fmla="*/ 2147483647 h 147"/>
              <a:gd name="T44" fmla="*/ 2147483647 w 599"/>
              <a:gd name="T45" fmla="*/ 2147483647 h 147"/>
              <a:gd name="T46" fmla="*/ 2147483647 w 599"/>
              <a:gd name="T47" fmla="*/ 2147483647 h 147"/>
              <a:gd name="T48" fmla="*/ 2147483647 w 599"/>
              <a:gd name="T49" fmla="*/ 2147483647 h 147"/>
              <a:gd name="T50" fmla="*/ 2147483647 w 599"/>
              <a:gd name="T51" fmla="*/ 2147483647 h 147"/>
              <a:gd name="T52" fmla="*/ 2147483647 w 599"/>
              <a:gd name="T53" fmla="*/ 2147483647 h 147"/>
              <a:gd name="T54" fmla="*/ 2147483647 w 599"/>
              <a:gd name="T55" fmla="*/ 2147483647 h 147"/>
              <a:gd name="T56" fmla="*/ 2147483647 w 599"/>
              <a:gd name="T57" fmla="*/ 2147483647 h 147"/>
              <a:gd name="T58" fmla="*/ 2147483647 w 599"/>
              <a:gd name="T59" fmla="*/ 2147483647 h 147"/>
              <a:gd name="T60" fmla="*/ 2147483647 w 599"/>
              <a:gd name="T61" fmla="*/ 2147483647 h 147"/>
              <a:gd name="T62" fmla="*/ 2147483647 w 599"/>
              <a:gd name="T63" fmla="*/ 2147483647 h 147"/>
              <a:gd name="T64" fmla="*/ 2147483647 w 599"/>
              <a:gd name="T65" fmla="*/ 2147483647 h 147"/>
              <a:gd name="T66" fmla="*/ 2147483647 w 599"/>
              <a:gd name="T67" fmla="*/ 2147483647 h 147"/>
              <a:gd name="T68" fmla="*/ 2147483647 w 599"/>
              <a:gd name="T69" fmla="*/ 2147483647 h 147"/>
              <a:gd name="T70" fmla="*/ 2147483647 w 599"/>
              <a:gd name="T71" fmla="*/ 2147483647 h 147"/>
              <a:gd name="T72" fmla="*/ 2147483647 w 599"/>
              <a:gd name="T73" fmla="*/ 2147483647 h 147"/>
              <a:gd name="T74" fmla="*/ 2147483647 w 599"/>
              <a:gd name="T75" fmla="*/ 2147483647 h 147"/>
              <a:gd name="T76" fmla="*/ 2147483647 w 599"/>
              <a:gd name="T77" fmla="*/ 2147483647 h 147"/>
              <a:gd name="T78" fmla="*/ 2147483647 w 599"/>
              <a:gd name="T79" fmla="*/ 2147483647 h 147"/>
              <a:gd name="T80" fmla="*/ 2147483647 w 599"/>
              <a:gd name="T81" fmla="*/ 2147483647 h 147"/>
              <a:gd name="T82" fmla="*/ 2147483647 w 599"/>
              <a:gd name="T83" fmla="*/ 2147483647 h 147"/>
              <a:gd name="T84" fmla="*/ 2147483647 w 599"/>
              <a:gd name="T85" fmla="*/ 2147483647 h 1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47">
                <a:moveTo>
                  <a:pt x="0" y="0"/>
                </a:moveTo>
                <a:lnTo>
                  <a:pt x="7" y="28"/>
                </a:lnTo>
                <a:lnTo>
                  <a:pt x="14" y="44"/>
                </a:lnTo>
                <a:lnTo>
                  <a:pt x="21" y="44"/>
                </a:lnTo>
                <a:lnTo>
                  <a:pt x="28" y="42"/>
                </a:lnTo>
                <a:lnTo>
                  <a:pt x="35" y="46"/>
                </a:lnTo>
                <a:lnTo>
                  <a:pt x="42" y="44"/>
                </a:lnTo>
                <a:lnTo>
                  <a:pt x="49" y="45"/>
                </a:lnTo>
                <a:lnTo>
                  <a:pt x="56" y="49"/>
                </a:lnTo>
                <a:lnTo>
                  <a:pt x="63" y="51"/>
                </a:lnTo>
                <a:lnTo>
                  <a:pt x="70" y="56"/>
                </a:lnTo>
                <a:lnTo>
                  <a:pt x="77" y="57"/>
                </a:lnTo>
                <a:lnTo>
                  <a:pt x="84" y="55"/>
                </a:lnTo>
                <a:lnTo>
                  <a:pt x="91" y="64"/>
                </a:lnTo>
                <a:lnTo>
                  <a:pt x="98" y="66"/>
                </a:lnTo>
                <a:lnTo>
                  <a:pt x="104" y="66"/>
                </a:lnTo>
                <a:lnTo>
                  <a:pt x="111" y="70"/>
                </a:lnTo>
                <a:lnTo>
                  <a:pt x="118" y="71"/>
                </a:lnTo>
                <a:lnTo>
                  <a:pt x="125" y="74"/>
                </a:lnTo>
                <a:lnTo>
                  <a:pt x="132" y="73"/>
                </a:lnTo>
                <a:lnTo>
                  <a:pt x="139" y="73"/>
                </a:lnTo>
                <a:lnTo>
                  <a:pt x="146" y="67"/>
                </a:lnTo>
                <a:lnTo>
                  <a:pt x="153" y="64"/>
                </a:lnTo>
                <a:lnTo>
                  <a:pt x="160" y="58"/>
                </a:lnTo>
                <a:lnTo>
                  <a:pt x="167" y="61"/>
                </a:lnTo>
                <a:lnTo>
                  <a:pt x="174" y="61"/>
                </a:lnTo>
                <a:lnTo>
                  <a:pt x="181" y="76"/>
                </a:lnTo>
                <a:lnTo>
                  <a:pt x="188" y="73"/>
                </a:lnTo>
                <a:lnTo>
                  <a:pt x="195" y="85"/>
                </a:lnTo>
                <a:lnTo>
                  <a:pt x="202" y="85"/>
                </a:lnTo>
                <a:lnTo>
                  <a:pt x="209" y="89"/>
                </a:lnTo>
                <a:lnTo>
                  <a:pt x="216" y="97"/>
                </a:lnTo>
                <a:lnTo>
                  <a:pt x="223" y="99"/>
                </a:lnTo>
                <a:lnTo>
                  <a:pt x="230" y="102"/>
                </a:lnTo>
                <a:lnTo>
                  <a:pt x="237" y="106"/>
                </a:lnTo>
                <a:lnTo>
                  <a:pt x="244" y="111"/>
                </a:lnTo>
                <a:lnTo>
                  <a:pt x="251" y="112"/>
                </a:lnTo>
                <a:lnTo>
                  <a:pt x="258" y="116"/>
                </a:lnTo>
                <a:lnTo>
                  <a:pt x="265" y="120"/>
                </a:lnTo>
                <a:lnTo>
                  <a:pt x="271" y="121"/>
                </a:lnTo>
                <a:lnTo>
                  <a:pt x="278" y="126"/>
                </a:lnTo>
                <a:lnTo>
                  <a:pt x="285" y="127"/>
                </a:lnTo>
                <a:lnTo>
                  <a:pt x="292" y="130"/>
                </a:lnTo>
                <a:lnTo>
                  <a:pt x="299" y="131"/>
                </a:lnTo>
                <a:lnTo>
                  <a:pt x="306" y="135"/>
                </a:lnTo>
                <a:lnTo>
                  <a:pt x="313" y="137"/>
                </a:lnTo>
                <a:lnTo>
                  <a:pt x="320" y="139"/>
                </a:lnTo>
                <a:lnTo>
                  <a:pt x="327" y="140"/>
                </a:lnTo>
                <a:lnTo>
                  <a:pt x="334" y="142"/>
                </a:lnTo>
                <a:lnTo>
                  <a:pt x="341" y="142"/>
                </a:lnTo>
                <a:lnTo>
                  <a:pt x="348" y="142"/>
                </a:lnTo>
                <a:lnTo>
                  <a:pt x="355" y="143"/>
                </a:lnTo>
                <a:lnTo>
                  <a:pt x="362" y="143"/>
                </a:lnTo>
                <a:lnTo>
                  <a:pt x="369" y="143"/>
                </a:lnTo>
                <a:lnTo>
                  <a:pt x="376" y="144"/>
                </a:lnTo>
                <a:lnTo>
                  <a:pt x="383" y="144"/>
                </a:lnTo>
                <a:lnTo>
                  <a:pt x="390" y="145"/>
                </a:lnTo>
                <a:lnTo>
                  <a:pt x="397" y="144"/>
                </a:lnTo>
                <a:lnTo>
                  <a:pt x="404" y="145"/>
                </a:lnTo>
                <a:lnTo>
                  <a:pt x="411" y="145"/>
                </a:lnTo>
                <a:lnTo>
                  <a:pt x="418" y="145"/>
                </a:lnTo>
                <a:lnTo>
                  <a:pt x="425" y="146"/>
                </a:lnTo>
                <a:lnTo>
                  <a:pt x="432" y="146"/>
                </a:lnTo>
                <a:lnTo>
                  <a:pt x="438" y="146"/>
                </a:lnTo>
                <a:lnTo>
                  <a:pt x="445" y="147"/>
                </a:lnTo>
                <a:lnTo>
                  <a:pt x="452" y="147"/>
                </a:lnTo>
                <a:lnTo>
                  <a:pt x="459" y="147"/>
                </a:lnTo>
                <a:lnTo>
                  <a:pt x="466" y="147"/>
                </a:lnTo>
                <a:lnTo>
                  <a:pt x="473" y="147"/>
                </a:lnTo>
                <a:lnTo>
                  <a:pt x="480" y="147"/>
                </a:lnTo>
                <a:lnTo>
                  <a:pt x="487" y="147"/>
                </a:lnTo>
                <a:lnTo>
                  <a:pt x="494" y="147"/>
                </a:lnTo>
                <a:lnTo>
                  <a:pt x="501" y="147"/>
                </a:lnTo>
                <a:lnTo>
                  <a:pt x="508" y="147"/>
                </a:lnTo>
                <a:lnTo>
                  <a:pt x="515" y="147"/>
                </a:lnTo>
                <a:lnTo>
                  <a:pt x="522" y="147"/>
                </a:lnTo>
                <a:lnTo>
                  <a:pt x="529" y="147"/>
                </a:lnTo>
                <a:lnTo>
                  <a:pt x="536" y="147"/>
                </a:lnTo>
                <a:lnTo>
                  <a:pt x="543" y="147"/>
                </a:lnTo>
                <a:lnTo>
                  <a:pt x="550" y="147"/>
                </a:lnTo>
                <a:lnTo>
                  <a:pt x="557" y="147"/>
                </a:lnTo>
                <a:lnTo>
                  <a:pt x="564" y="147"/>
                </a:lnTo>
                <a:lnTo>
                  <a:pt x="571" y="147"/>
                </a:lnTo>
                <a:lnTo>
                  <a:pt x="578" y="147"/>
                </a:lnTo>
                <a:lnTo>
                  <a:pt x="585" y="147"/>
                </a:lnTo>
                <a:lnTo>
                  <a:pt x="592" y="147"/>
                </a:lnTo>
                <a:lnTo>
                  <a:pt x="599" y="147"/>
                </a:lnTo>
              </a:path>
            </a:pathLst>
          </a:custGeom>
          <a:noFill/>
          <a:ln w="38100" cmpd="sng">
            <a:solidFill>
              <a:srgbClr val="66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20" name="Freeform 120"/>
          <p:cNvSpPr>
            <a:spLocks/>
          </p:cNvSpPr>
          <p:nvPr/>
        </p:nvSpPr>
        <p:spPr bwMode="auto">
          <a:xfrm>
            <a:off x="3673478" y="566738"/>
            <a:ext cx="6056313" cy="3821112"/>
          </a:xfrm>
          <a:custGeom>
            <a:avLst/>
            <a:gdLst>
              <a:gd name="T0" fmla="*/ 2147483647 w 599"/>
              <a:gd name="T1" fmla="*/ 2147483647 h 378"/>
              <a:gd name="T2" fmla="*/ 2147483647 w 599"/>
              <a:gd name="T3" fmla="*/ 2147483647 h 378"/>
              <a:gd name="T4" fmla="*/ 2147483647 w 599"/>
              <a:gd name="T5" fmla="*/ 2147483647 h 378"/>
              <a:gd name="T6" fmla="*/ 2147483647 w 599"/>
              <a:gd name="T7" fmla="*/ 2147483647 h 378"/>
              <a:gd name="T8" fmla="*/ 2147483647 w 599"/>
              <a:gd name="T9" fmla="*/ 2147483647 h 378"/>
              <a:gd name="T10" fmla="*/ 2147483647 w 599"/>
              <a:gd name="T11" fmla="*/ 2147483647 h 378"/>
              <a:gd name="T12" fmla="*/ 2147483647 w 599"/>
              <a:gd name="T13" fmla="*/ 2147483647 h 378"/>
              <a:gd name="T14" fmla="*/ 2147483647 w 599"/>
              <a:gd name="T15" fmla="*/ 2147483647 h 378"/>
              <a:gd name="T16" fmla="*/ 2147483647 w 599"/>
              <a:gd name="T17" fmla="*/ 2147483647 h 378"/>
              <a:gd name="T18" fmla="*/ 2147483647 w 599"/>
              <a:gd name="T19" fmla="*/ 2147483647 h 378"/>
              <a:gd name="T20" fmla="*/ 2147483647 w 599"/>
              <a:gd name="T21" fmla="*/ 2147483647 h 378"/>
              <a:gd name="T22" fmla="*/ 2147483647 w 599"/>
              <a:gd name="T23" fmla="*/ 2147483647 h 378"/>
              <a:gd name="T24" fmla="*/ 2147483647 w 599"/>
              <a:gd name="T25" fmla="*/ 2147483647 h 378"/>
              <a:gd name="T26" fmla="*/ 2147483647 w 599"/>
              <a:gd name="T27" fmla="*/ 2147483647 h 378"/>
              <a:gd name="T28" fmla="*/ 2147483647 w 599"/>
              <a:gd name="T29" fmla="*/ 2147483647 h 378"/>
              <a:gd name="T30" fmla="*/ 2147483647 w 599"/>
              <a:gd name="T31" fmla="*/ 2147483647 h 378"/>
              <a:gd name="T32" fmla="*/ 2147483647 w 599"/>
              <a:gd name="T33" fmla="*/ 2147483647 h 378"/>
              <a:gd name="T34" fmla="*/ 2147483647 w 599"/>
              <a:gd name="T35" fmla="*/ 2147483647 h 378"/>
              <a:gd name="T36" fmla="*/ 2147483647 w 599"/>
              <a:gd name="T37" fmla="*/ 2147483647 h 378"/>
              <a:gd name="T38" fmla="*/ 2147483647 w 599"/>
              <a:gd name="T39" fmla="*/ 2147483647 h 378"/>
              <a:gd name="T40" fmla="*/ 2147483647 w 599"/>
              <a:gd name="T41" fmla="*/ 2147483647 h 378"/>
              <a:gd name="T42" fmla="*/ 2147483647 w 599"/>
              <a:gd name="T43" fmla="*/ 2147483647 h 378"/>
              <a:gd name="T44" fmla="*/ 2147483647 w 599"/>
              <a:gd name="T45" fmla="*/ 2147483647 h 378"/>
              <a:gd name="T46" fmla="*/ 2147483647 w 599"/>
              <a:gd name="T47" fmla="*/ 2147483647 h 378"/>
              <a:gd name="T48" fmla="*/ 2147483647 w 599"/>
              <a:gd name="T49" fmla="*/ 2147483647 h 378"/>
              <a:gd name="T50" fmla="*/ 2147483647 w 599"/>
              <a:gd name="T51" fmla="*/ 2147483647 h 378"/>
              <a:gd name="T52" fmla="*/ 2147483647 w 599"/>
              <a:gd name="T53" fmla="*/ 2147483647 h 378"/>
              <a:gd name="T54" fmla="*/ 2147483647 w 599"/>
              <a:gd name="T55" fmla="*/ 2147483647 h 378"/>
              <a:gd name="T56" fmla="*/ 2147483647 w 599"/>
              <a:gd name="T57" fmla="*/ 2147483647 h 378"/>
              <a:gd name="T58" fmla="*/ 2147483647 w 599"/>
              <a:gd name="T59" fmla="*/ 2147483647 h 378"/>
              <a:gd name="T60" fmla="*/ 2147483647 w 599"/>
              <a:gd name="T61" fmla="*/ 2147483647 h 378"/>
              <a:gd name="T62" fmla="*/ 2147483647 w 599"/>
              <a:gd name="T63" fmla="*/ 2147483647 h 378"/>
              <a:gd name="T64" fmla="*/ 2147483647 w 599"/>
              <a:gd name="T65" fmla="*/ 2147483647 h 378"/>
              <a:gd name="T66" fmla="*/ 2147483647 w 599"/>
              <a:gd name="T67" fmla="*/ 2147483647 h 378"/>
              <a:gd name="T68" fmla="*/ 2147483647 w 599"/>
              <a:gd name="T69" fmla="*/ 2147483647 h 378"/>
              <a:gd name="T70" fmla="*/ 2147483647 w 599"/>
              <a:gd name="T71" fmla="*/ 2147483647 h 378"/>
              <a:gd name="T72" fmla="*/ 2147483647 w 599"/>
              <a:gd name="T73" fmla="*/ 2147483647 h 378"/>
              <a:gd name="T74" fmla="*/ 2147483647 w 599"/>
              <a:gd name="T75" fmla="*/ 2147483647 h 378"/>
              <a:gd name="T76" fmla="*/ 2147483647 w 599"/>
              <a:gd name="T77" fmla="*/ 2147483647 h 378"/>
              <a:gd name="T78" fmla="*/ 2147483647 w 599"/>
              <a:gd name="T79" fmla="*/ 2147483647 h 378"/>
              <a:gd name="T80" fmla="*/ 2147483647 w 599"/>
              <a:gd name="T81" fmla="*/ 2147483647 h 378"/>
              <a:gd name="T82" fmla="*/ 2147483647 w 599"/>
              <a:gd name="T83" fmla="*/ 2147483647 h 378"/>
              <a:gd name="T84" fmla="*/ 2147483647 w 599"/>
              <a:gd name="T85" fmla="*/ 2147483647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378">
                <a:moveTo>
                  <a:pt x="0" y="377"/>
                </a:moveTo>
                <a:lnTo>
                  <a:pt x="7" y="378"/>
                </a:lnTo>
                <a:lnTo>
                  <a:pt x="14" y="376"/>
                </a:lnTo>
                <a:lnTo>
                  <a:pt x="21" y="372"/>
                </a:lnTo>
                <a:lnTo>
                  <a:pt x="28" y="360"/>
                </a:lnTo>
                <a:lnTo>
                  <a:pt x="35" y="352"/>
                </a:lnTo>
                <a:lnTo>
                  <a:pt x="42" y="351"/>
                </a:lnTo>
                <a:lnTo>
                  <a:pt x="49" y="340"/>
                </a:lnTo>
                <a:lnTo>
                  <a:pt x="56" y="336"/>
                </a:lnTo>
                <a:lnTo>
                  <a:pt x="63" y="329"/>
                </a:lnTo>
                <a:lnTo>
                  <a:pt x="70" y="322"/>
                </a:lnTo>
                <a:lnTo>
                  <a:pt x="77" y="320"/>
                </a:lnTo>
                <a:lnTo>
                  <a:pt x="84" y="314"/>
                </a:lnTo>
                <a:lnTo>
                  <a:pt x="91" y="310"/>
                </a:lnTo>
                <a:lnTo>
                  <a:pt x="98" y="306"/>
                </a:lnTo>
                <a:lnTo>
                  <a:pt x="104" y="303"/>
                </a:lnTo>
                <a:lnTo>
                  <a:pt x="111" y="294"/>
                </a:lnTo>
                <a:lnTo>
                  <a:pt x="118" y="287"/>
                </a:lnTo>
                <a:lnTo>
                  <a:pt x="125" y="280"/>
                </a:lnTo>
                <a:lnTo>
                  <a:pt x="132" y="278"/>
                </a:lnTo>
                <a:lnTo>
                  <a:pt x="139" y="271"/>
                </a:lnTo>
                <a:lnTo>
                  <a:pt x="146" y="266"/>
                </a:lnTo>
                <a:lnTo>
                  <a:pt x="153" y="266"/>
                </a:lnTo>
                <a:lnTo>
                  <a:pt x="160" y="270"/>
                </a:lnTo>
                <a:lnTo>
                  <a:pt x="167" y="267"/>
                </a:lnTo>
                <a:lnTo>
                  <a:pt x="174" y="262"/>
                </a:lnTo>
                <a:lnTo>
                  <a:pt x="181" y="293"/>
                </a:lnTo>
                <a:lnTo>
                  <a:pt x="188" y="252"/>
                </a:lnTo>
                <a:lnTo>
                  <a:pt x="195" y="238"/>
                </a:lnTo>
                <a:lnTo>
                  <a:pt x="202" y="230"/>
                </a:lnTo>
                <a:lnTo>
                  <a:pt x="209" y="213"/>
                </a:lnTo>
                <a:lnTo>
                  <a:pt x="216" y="204"/>
                </a:lnTo>
                <a:lnTo>
                  <a:pt x="223" y="201"/>
                </a:lnTo>
                <a:lnTo>
                  <a:pt x="230" y="193"/>
                </a:lnTo>
                <a:lnTo>
                  <a:pt x="237" y="180"/>
                </a:lnTo>
                <a:lnTo>
                  <a:pt x="244" y="168"/>
                </a:lnTo>
                <a:lnTo>
                  <a:pt x="251" y="179"/>
                </a:lnTo>
                <a:lnTo>
                  <a:pt x="258" y="178"/>
                </a:lnTo>
                <a:lnTo>
                  <a:pt x="265" y="173"/>
                </a:lnTo>
                <a:lnTo>
                  <a:pt x="271" y="180"/>
                </a:lnTo>
                <a:lnTo>
                  <a:pt x="278" y="179"/>
                </a:lnTo>
                <a:lnTo>
                  <a:pt x="285" y="175"/>
                </a:lnTo>
                <a:lnTo>
                  <a:pt x="292" y="175"/>
                </a:lnTo>
                <a:lnTo>
                  <a:pt x="299" y="164"/>
                </a:lnTo>
                <a:lnTo>
                  <a:pt x="306" y="178"/>
                </a:lnTo>
                <a:lnTo>
                  <a:pt x="313" y="182"/>
                </a:lnTo>
                <a:lnTo>
                  <a:pt x="320" y="186"/>
                </a:lnTo>
                <a:lnTo>
                  <a:pt x="327" y="183"/>
                </a:lnTo>
                <a:lnTo>
                  <a:pt x="334" y="177"/>
                </a:lnTo>
                <a:lnTo>
                  <a:pt x="341" y="66"/>
                </a:lnTo>
                <a:lnTo>
                  <a:pt x="348" y="56"/>
                </a:lnTo>
                <a:lnTo>
                  <a:pt x="355" y="57"/>
                </a:lnTo>
                <a:lnTo>
                  <a:pt x="362" y="51"/>
                </a:lnTo>
                <a:lnTo>
                  <a:pt x="369" y="52"/>
                </a:lnTo>
                <a:lnTo>
                  <a:pt x="376" y="50"/>
                </a:lnTo>
                <a:lnTo>
                  <a:pt x="383" y="53"/>
                </a:lnTo>
                <a:lnTo>
                  <a:pt x="390" y="45"/>
                </a:lnTo>
                <a:lnTo>
                  <a:pt x="397" y="54"/>
                </a:lnTo>
                <a:lnTo>
                  <a:pt x="404" y="50"/>
                </a:lnTo>
                <a:lnTo>
                  <a:pt x="411" y="61"/>
                </a:lnTo>
                <a:lnTo>
                  <a:pt x="418" y="50"/>
                </a:lnTo>
                <a:lnTo>
                  <a:pt x="425" y="35"/>
                </a:lnTo>
                <a:lnTo>
                  <a:pt x="432" y="23"/>
                </a:lnTo>
                <a:lnTo>
                  <a:pt x="438" y="14"/>
                </a:lnTo>
                <a:lnTo>
                  <a:pt x="445" y="10"/>
                </a:lnTo>
                <a:lnTo>
                  <a:pt x="452" y="6"/>
                </a:lnTo>
                <a:lnTo>
                  <a:pt x="459" y="3"/>
                </a:lnTo>
                <a:lnTo>
                  <a:pt x="466" y="5"/>
                </a:lnTo>
                <a:lnTo>
                  <a:pt x="473" y="0"/>
                </a:lnTo>
                <a:lnTo>
                  <a:pt x="480" y="7"/>
                </a:lnTo>
                <a:lnTo>
                  <a:pt x="487" y="3"/>
                </a:lnTo>
                <a:lnTo>
                  <a:pt x="494" y="5"/>
                </a:lnTo>
                <a:lnTo>
                  <a:pt x="501" y="6"/>
                </a:lnTo>
                <a:lnTo>
                  <a:pt x="508" y="7"/>
                </a:lnTo>
                <a:lnTo>
                  <a:pt x="515" y="6"/>
                </a:lnTo>
                <a:lnTo>
                  <a:pt x="522" y="9"/>
                </a:lnTo>
                <a:lnTo>
                  <a:pt x="529" y="6"/>
                </a:lnTo>
                <a:lnTo>
                  <a:pt x="536" y="5"/>
                </a:lnTo>
                <a:lnTo>
                  <a:pt x="543" y="4"/>
                </a:lnTo>
                <a:lnTo>
                  <a:pt x="550" y="12"/>
                </a:lnTo>
                <a:lnTo>
                  <a:pt x="557" y="14"/>
                </a:lnTo>
                <a:lnTo>
                  <a:pt x="564" y="26"/>
                </a:lnTo>
                <a:lnTo>
                  <a:pt x="571" y="27"/>
                </a:lnTo>
                <a:lnTo>
                  <a:pt x="578" y="31"/>
                </a:lnTo>
                <a:lnTo>
                  <a:pt x="585" y="36"/>
                </a:lnTo>
                <a:lnTo>
                  <a:pt x="592" y="42"/>
                </a:lnTo>
                <a:lnTo>
                  <a:pt x="599" y="44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21" name="Freeform 121"/>
          <p:cNvSpPr>
            <a:spLocks/>
          </p:cNvSpPr>
          <p:nvPr/>
        </p:nvSpPr>
        <p:spPr bwMode="auto">
          <a:xfrm>
            <a:off x="3673478" y="2941641"/>
            <a:ext cx="6056313" cy="1749425"/>
          </a:xfrm>
          <a:custGeom>
            <a:avLst/>
            <a:gdLst>
              <a:gd name="T0" fmla="*/ 2147483647 w 599"/>
              <a:gd name="T1" fmla="*/ 2147483647 h 173"/>
              <a:gd name="T2" fmla="*/ 2147483647 w 599"/>
              <a:gd name="T3" fmla="*/ 2147483647 h 173"/>
              <a:gd name="T4" fmla="*/ 2147483647 w 599"/>
              <a:gd name="T5" fmla="*/ 2147483647 h 173"/>
              <a:gd name="T6" fmla="*/ 2147483647 w 599"/>
              <a:gd name="T7" fmla="*/ 2147483647 h 173"/>
              <a:gd name="T8" fmla="*/ 2147483647 w 599"/>
              <a:gd name="T9" fmla="*/ 2147483647 h 173"/>
              <a:gd name="T10" fmla="*/ 2147483647 w 599"/>
              <a:gd name="T11" fmla="*/ 2147483647 h 173"/>
              <a:gd name="T12" fmla="*/ 2147483647 w 599"/>
              <a:gd name="T13" fmla="*/ 2147483647 h 173"/>
              <a:gd name="T14" fmla="*/ 2147483647 w 599"/>
              <a:gd name="T15" fmla="*/ 2147483647 h 173"/>
              <a:gd name="T16" fmla="*/ 2147483647 w 599"/>
              <a:gd name="T17" fmla="*/ 2147483647 h 173"/>
              <a:gd name="T18" fmla="*/ 2147483647 w 599"/>
              <a:gd name="T19" fmla="*/ 2147483647 h 173"/>
              <a:gd name="T20" fmla="*/ 2147483647 w 599"/>
              <a:gd name="T21" fmla="*/ 2147483647 h 173"/>
              <a:gd name="T22" fmla="*/ 2147483647 w 599"/>
              <a:gd name="T23" fmla="*/ 2147483647 h 173"/>
              <a:gd name="T24" fmla="*/ 2147483647 w 599"/>
              <a:gd name="T25" fmla="*/ 2147483647 h 173"/>
              <a:gd name="T26" fmla="*/ 2147483647 w 599"/>
              <a:gd name="T27" fmla="*/ 2147483647 h 173"/>
              <a:gd name="T28" fmla="*/ 2147483647 w 599"/>
              <a:gd name="T29" fmla="*/ 2147483647 h 173"/>
              <a:gd name="T30" fmla="*/ 2147483647 w 599"/>
              <a:gd name="T31" fmla="*/ 2147483647 h 173"/>
              <a:gd name="T32" fmla="*/ 2147483647 w 599"/>
              <a:gd name="T33" fmla="*/ 2147483647 h 173"/>
              <a:gd name="T34" fmla="*/ 2147483647 w 599"/>
              <a:gd name="T35" fmla="*/ 2147483647 h 173"/>
              <a:gd name="T36" fmla="*/ 2147483647 w 599"/>
              <a:gd name="T37" fmla="*/ 2147483647 h 173"/>
              <a:gd name="T38" fmla="*/ 2147483647 w 599"/>
              <a:gd name="T39" fmla="*/ 2147483647 h 173"/>
              <a:gd name="T40" fmla="*/ 2147483647 w 599"/>
              <a:gd name="T41" fmla="*/ 2147483647 h 173"/>
              <a:gd name="T42" fmla="*/ 2147483647 w 599"/>
              <a:gd name="T43" fmla="*/ 2147483647 h 173"/>
              <a:gd name="T44" fmla="*/ 2147483647 w 599"/>
              <a:gd name="T45" fmla="*/ 2147483647 h 173"/>
              <a:gd name="T46" fmla="*/ 2147483647 w 599"/>
              <a:gd name="T47" fmla="*/ 2147483647 h 173"/>
              <a:gd name="T48" fmla="*/ 2147483647 w 599"/>
              <a:gd name="T49" fmla="*/ 2147483647 h 173"/>
              <a:gd name="T50" fmla="*/ 2147483647 w 599"/>
              <a:gd name="T51" fmla="*/ 2147483647 h 173"/>
              <a:gd name="T52" fmla="*/ 2147483647 w 599"/>
              <a:gd name="T53" fmla="*/ 2147483647 h 173"/>
              <a:gd name="T54" fmla="*/ 2147483647 w 599"/>
              <a:gd name="T55" fmla="*/ 2147483647 h 173"/>
              <a:gd name="T56" fmla="*/ 2147483647 w 599"/>
              <a:gd name="T57" fmla="*/ 2147483647 h 173"/>
              <a:gd name="T58" fmla="*/ 2147483647 w 599"/>
              <a:gd name="T59" fmla="*/ 2147483647 h 173"/>
              <a:gd name="T60" fmla="*/ 2147483647 w 599"/>
              <a:gd name="T61" fmla="*/ 2147483647 h 173"/>
              <a:gd name="T62" fmla="*/ 2147483647 w 599"/>
              <a:gd name="T63" fmla="*/ 2147483647 h 173"/>
              <a:gd name="T64" fmla="*/ 2147483647 w 599"/>
              <a:gd name="T65" fmla="*/ 2147483647 h 173"/>
              <a:gd name="T66" fmla="*/ 2147483647 w 599"/>
              <a:gd name="T67" fmla="*/ 2147483647 h 173"/>
              <a:gd name="T68" fmla="*/ 2147483647 w 599"/>
              <a:gd name="T69" fmla="*/ 2147483647 h 173"/>
              <a:gd name="T70" fmla="*/ 2147483647 w 599"/>
              <a:gd name="T71" fmla="*/ 2147483647 h 173"/>
              <a:gd name="T72" fmla="*/ 2147483647 w 599"/>
              <a:gd name="T73" fmla="*/ 2147483647 h 173"/>
              <a:gd name="T74" fmla="*/ 2147483647 w 599"/>
              <a:gd name="T75" fmla="*/ 2147483647 h 173"/>
              <a:gd name="T76" fmla="*/ 2147483647 w 599"/>
              <a:gd name="T77" fmla="*/ 2147483647 h 173"/>
              <a:gd name="T78" fmla="*/ 2147483647 w 599"/>
              <a:gd name="T79" fmla="*/ 2147483647 h 173"/>
              <a:gd name="T80" fmla="*/ 2147483647 w 599"/>
              <a:gd name="T81" fmla="*/ 2147483647 h 173"/>
              <a:gd name="T82" fmla="*/ 2147483647 w 599"/>
              <a:gd name="T83" fmla="*/ 2147483647 h 173"/>
              <a:gd name="T84" fmla="*/ 2147483647 w 599"/>
              <a:gd name="T85" fmla="*/ 0 h 1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9" h="173">
                <a:moveTo>
                  <a:pt x="0" y="173"/>
                </a:moveTo>
                <a:lnTo>
                  <a:pt x="7" y="172"/>
                </a:lnTo>
                <a:lnTo>
                  <a:pt x="14" y="166"/>
                </a:lnTo>
                <a:lnTo>
                  <a:pt x="21" y="165"/>
                </a:lnTo>
                <a:lnTo>
                  <a:pt x="28" y="155"/>
                </a:lnTo>
                <a:lnTo>
                  <a:pt x="35" y="152"/>
                </a:lnTo>
                <a:lnTo>
                  <a:pt x="42" y="150"/>
                </a:lnTo>
                <a:lnTo>
                  <a:pt x="49" y="147"/>
                </a:lnTo>
                <a:lnTo>
                  <a:pt x="56" y="149"/>
                </a:lnTo>
                <a:lnTo>
                  <a:pt x="63" y="143"/>
                </a:lnTo>
                <a:lnTo>
                  <a:pt x="70" y="146"/>
                </a:lnTo>
                <a:lnTo>
                  <a:pt x="77" y="138"/>
                </a:lnTo>
                <a:lnTo>
                  <a:pt x="84" y="134"/>
                </a:lnTo>
                <a:lnTo>
                  <a:pt x="91" y="131"/>
                </a:lnTo>
                <a:lnTo>
                  <a:pt x="98" y="129"/>
                </a:lnTo>
                <a:lnTo>
                  <a:pt x="104" y="125"/>
                </a:lnTo>
                <a:lnTo>
                  <a:pt x="111" y="127"/>
                </a:lnTo>
                <a:lnTo>
                  <a:pt x="118" y="122"/>
                </a:lnTo>
                <a:lnTo>
                  <a:pt x="125" y="124"/>
                </a:lnTo>
                <a:lnTo>
                  <a:pt x="132" y="126"/>
                </a:lnTo>
                <a:lnTo>
                  <a:pt x="139" y="126"/>
                </a:lnTo>
                <a:lnTo>
                  <a:pt x="146" y="127"/>
                </a:lnTo>
                <a:lnTo>
                  <a:pt x="153" y="123"/>
                </a:lnTo>
                <a:lnTo>
                  <a:pt x="160" y="125"/>
                </a:lnTo>
                <a:lnTo>
                  <a:pt x="167" y="127"/>
                </a:lnTo>
                <a:lnTo>
                  <a:pt x="174" y="126"/>
                </a:lnTo>
                <a:lnTo>
                  <a:pt x="181" y="139"/>
                </a:lnTo>
                <a:lnTo>
                  <a:pt x="188" y="121"/>
                </a:lnTo>
                <a:lnTo>
                  <a:pt x="195" y="110"/>
                </a:lnTo>
                <a:lnTo>
                  <a:pt x="202" y="100"/>
                </a:lnTo>
                <a:lnTo>
                  <a:pt x="209" y="100"/>
                </a:lnTo>
                <a:lnTo>
                  <a:pt x="216" y="98"/>
                </a:lnTo>
                <a:lnTo>
                  <a:pt x="223" y="96"/>
                </a:lnTo>
                <a:lnTo>
                  <a:pt x="230" y="86"/>
                </a:lnTo>
                <a:lnTo>
                  <a:pt x="237" y="86"/>
                </a:lnTo>
                <a:lnTo>
                  <a:pt x="244" y="81"/>
                </a:lnTo>
                <a:lnTo>
                  <a:pt x="251" y="67"/>
                </a:lnTo>
                <a:lnTo>
                  <a:pt x="258" y="64"/>
                </a:lnTo>
                <a:lnTo>
                  <a:pt x="265" y="68"/>
                </a:lnTo>
                <a:lnTo>
                  <a:pt x="271" y="57"/>
                </a:lnTo>
                <a:lnTo>
                  <a:pt x="278" y="58"/>
                </a:lnTo>
                <a:lnTo>
                  <a:pt x="285" y="48"/>
                </a:lnTo>
                <a:lnTo>
                  <a:pt x="292" y="46"/>
                </a:lnTo>
                <a:lnTo>
                  <a:pt x="299" y="57"/>
                </a:lnTo>
                <a:lnTo>
                  <a:pt x="306" y="44"/>
                </a:lnTo>
                <a:lnTo>
                  <a:pt x="313" y="40"/>
                </a:lnTo>
                <a:lnTo>
                  <a:pt x="320" y="43"/>
                </a:lnTo>
                <a:lnTo>
                  <a:pt x="327" y="40"/>
                </a:lnTo>
                <a:lnTo>
                  <a:pt x="334" y="41"/>
                </a:lnTo>
                <a:lnTo>
                  <a:pt x="341" y="48"/>
                </a:lnTo>
                <a:lnTo>
                  <a:pt x="348" y="55"/>
                </a:lnTo>
                <a:lnTo>
                  <a:pt x="355" y="58"/>
                </a:lnTo>
                <a:lnTo>
                  <a:pt x="362" y="52"/>
                </a:lnTo>
                <a:lnTo>
                  <a:pt x="369" y="47"/>
                </a:lnTo>
                <a:lnTo>
                  <a:pt x="376" y="53"/>
                </a:lnTo>
                <a:lnTo>
                  <a:pt x="383" y="54"/>
                </a:lnTo>
                <a:lnTo>
                  <a:pt x="390" y="52"/>
                </a:lnTo>
                <a:lnTo>
                  <a:pt x="397" y="55"/>
                </a:lnTo>
                <a:lnTo>
                  <a:pt x="404" y="51"/>
                </a:lnTo>
                <a:lnTo>
                  <a:pt x="411" y="52"/>
                </a:lnTo>
                <a:lnTo>
                  <a:pt x="418" y="52"/>
                </a:lnTo>
                <a:lnTo>
                  <a:pt x="425" y="60"/>
                </a:lnTo>
                <a:lnTo>
                  <a:pt x="432" y="54"/>
                </a:lnTo>
                <a:lnTo>
                  <a:pt x="438" y="57"/>
                </a:lnTo>
                <a:lnTo>
                  <a:pt x="445" y="56"/>
                </a:lnTo>
                <a:lnTo>
                  <a:pt x="452" y="53"/>
                </a:lnTo>
                <a:lnTo>
                  <a:pt x="459" y="55"/>
                </a:lnTo>
                <a:lnTo>
                  <a:pt x="466" y="51"/>
                </a:lnTo>
                <a:lnTo>
                  <a:pt x="473" y="46"/>
                </a:lnTo>
                <a:lnTo>
                  <a:pt x="480" y="40"/>
                </a:lnTo>
                <a:lnTo>
                  <a:pt x="487" y="43"/>
                </a:lnTo>
                <a:lnTo>
                  <a:pt x="494" y="43"/>
                </a:lnTo>
                <a:lnTo>
                  <a:pt x="501" y="37"/>
                </a:lnTo>
                <a:lnTo>
                  <a:pt x="508" y="32"/>
                </a:lnTo>
                <a:lnTo>
                  <a:pt x="515" y="28"/>
                </a:lnTo>
                <a:lnTo>
                  <a:pt x="522" y="26"/>
                </a:lnTo>
                <a:lnTo>
                  <a:pt x="529" y="24"/>
                </a:lnTo>
                <a:lnTo>
                  <a:pt x="536" y="21"/>
                </a:lnTo>
                <a:lnTo>
                  <a:pt x="543" y="20"/>
                </a:lnTo>
                <a:lnTo>
                  <a:pt x="550" y="14"/>
                </a:lnTo>
                <a:lnTo>
                  <a:pt x="557" y="13"/>
                </a:lnTo>
                <a:lnTo>
                  <a:pt x="564" y="8"/>
                </a:lnTo>
                <a:lnTo>
                  <a:pt x="571" y="7"/>
                </a:lnTo>
                <a:lnTo>
                  <a:pt x="578" y="5"/>
                </a:lnTo>
                <a:lnTo>
                  <a:pt x="585" y="7"/>
                </a:lnTo>
                <a:lnTo>
                  <a:pt x="592" y="0"/>
                </a:lnTo>
                <a:lnTo>
                  <a:pt x="599" y="9"/>
                </a:lnTo>
              </a:path>
            </a:pathLst>
          </a:custGeom>
          <a:noFill/>
          <a:ln w="381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5722" name="Rectangle 122"/>
          <p:cNvSpPr>
            <a:spLocks noChangeArrowheads="1"/>
          </p:cNvSpPr>
          <p:nvPr/>
        </p:nvSpPr>
        <p:spPr bwMode="auto">
          <a:xfrm>
            <a:off x="2784475" y="5065716"/>
            <a:ext cx="8496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3" name="Rectangle 123"/>
          <p:cNvSpPr>
            <a:spLocks noChangeArrowheads="1"/>
          </p:cNvSpPr>
          <p:nvPr/>
        </p:nvSpPr>
        <p:spPr bwMode="auto">
          <a:xfrm>
            <a:off x="2693988" y="4256091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4" name="Rectangle 124"/>
          <p:cNvSpPr>
            <a:spLocks noChangeArrowheads="1"/>
          </p:cNvSpPr>
          <p:nvPr/>
        </p:nvSpPr>
        <p:spPr bwMode="auto">
          <a:xfrm>
            <a:off x="2693988" y="3448053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5" name="Rectangle 125"/>
          <p:cNvSpPr>
            <a:spLocks noChangeArrowheads="1"/>
          </p:cNvSpPr>
          <p:nvPr/>
        </p:nvSpPr>
        <p:spPr bwMode="auto">
          <a:xfrm>
            <a:off x="2693988" y="2638428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2693988" y="1819278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40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7" name="Rectangle 127"/>
          <p:cNvSpPr>
            <a:spLocks noChangeArrowheads="1"/>
          </p:cNvSpPr>
          <p:nvPr/>
        </p:nvSpPr>
        <p:spPr bwMode="auto">
          <a:xfrm>
            <a:off x="2693988" y="1011241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8" name="Rectangle 128"/>
          <p:cNvSpPr>
            <a:spLocks noChangeArrowheads="1"/>
          </p:cNvSpPr>
          <p:nvPr/>
        </p:nvSpPr>
        <p:spPr bwMode="auto">
          <a:xfrm>
            <a:off x="2693988" y="201616"/>
            <a:ext cx="16991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60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29" name="Rectangle 129"/>
          <p:cNvSpPr>
            <a:spLocks noChangeArrowheads="1"/>
          </p:cNvSpPr>
          <p:nvPr/>
        </p:nvSpPr>
        <p:spPr bwMode="auto">
          <a:xfrm>
            <a:off x="2855916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1910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0" name="Rectangle 130"/>
          <p:cNvSpPr>
            <a:spLocks noChangeArrowheads="1"/>
          </p:cNvSpPr>
          <p:nvPr/>
        </p:nvSpPr>
        <p:spPr bwMode="auto">
          <a:xfrm>
            <a:off x="3562353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1920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1" name="Rectangle 131"/>
          <p:cNvSpPr>
            <a:spLocks noChangeArrowheads="1"/>
          </p:cNvSpPr>
          <p:nvPr/>
        </p:nvSpPr>
        <p:spPr bwMode="auto">
          <a:xfrm>
            <a:off x="4270378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1930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2" name="Rectangle 132"/>
          <p:cNvSpPr>
            <a:spLocks noChangeArrowheads="1"/>
          </p:cNvSpPr>
          <p:nvPr/>
        </p:nvSpPr>
        <p:spPr bwMode="auto">
          <a:xfrm>
            <a:off x="4968878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1940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3" name="Rectangle 133"/>
          <p:cNvSpPr>
            <a:spLocks noChangeArrowheads="1"/>
          </p:cNvSpPr>
          <p:nvPr/>
        </p:nvSpPr>
        <p:spPr bwMode="auto">
          <a:xfrm>
            <a:off x="5676903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1950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4" name="Rectangle 134"/>
          <p:cNvSpPr>
            <a:spLocks noChangeArrowheads="1"/>
          </p:cNvSpPr>
          <p:nvPr/>
        </p:nvSpPr>
        <p:spPr bwMode="auto">
          <a:xfrm>
            <a:off x="6373816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1960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5" name="Rectangle 135"/>
          <p:cNvSpPr>
            <a:spLocks noChangeArrowheads="1"/>
          </p:cNvSpPr>
          <p:nvPr/>
        </p:nvSpPr>
        <p:spPr bwMode="auto">
          <a:xfrm>
            <a:off x="7081841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1970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6" name="Rectangle 136"/>
          <p:cNvSpPr>
            <a:spLocks noChangeArrowheads="1"/>
          </p:cNvSpPr>
          <p:nvPr/>
        </p:nvSpPr>
        <p:spPr bwMode="auto">
          <a:xfrm>
            <a:off x="7789866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1980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7" name="Rectangle 137"/>
          <p:cNvSpPr>
            <a:spLocks noChangeArrowheads="1"/>
          </p:cNvSpPr>
          <p:nvPr/>
        </p:nvSpPr>
        <p:spPr bwMode="auto">
          <a:xfrm>
            <a:off x="8486778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1990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8" name="Rectangle 138"/>
          <p:cNvSpPr>
            <a:spLocks noChangeArrowheads="1"/>
          </p:cNvSpPr>
          <p:nvPr/>
        </p:nvSpPr>
        <p:spPr bwMode="auto">
          <a:xfrm>
            <a:off x="9194803" y="5308603"/>
            <a:ext cx="33983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2000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39" name="Rectangle 139"/>
          <p:cNvSpPr>
            <a:spLocks noChangeArrowheads="1"/>
          </p:cNvSpPr>
          <p:nvPr/>
        </p:nvSpPr>
        <p:spPr bwMode="auto">
          <a:xfrm>
            <a:off x="8759825" y="5516563"/>
            <a:ext cx="99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kalendářní roky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40" name="Rectangle 140"/>
          <p:cNvSpPr>
            <a:spLocks noChangeArrowheads="1"/>
          </p:cNvSpPr>
          <p:nvPr/>
        </p:nvSpPr>
        <p:spPr bwMode="auto">
          <a:xfrm rot="-5400000">
            <a:off x="1437164" y="2609044"/>
            <a:ext cx="21405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% z celkového počtu zemřelých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41" name="Text Box 141"/>
          <p:cNvSpPr txBox="1">
            <a:spLocks noChangeArrowheads="1"/>
          </p:cNvSpPr>
          <p:nvPr/>
        </p:nvSpPr>
        <p:spPr bwMode="auto">
          <a:xfrm>
            <a:off x="6888166" y="2924175"/>
            <a:ext cx="21605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zhoubné nádory</a:t>
            </a:r>
          </a:p>
        </p:txBody>
      </p:sp>
      <p:sp>
        <p:nvSpPr>
          <p:cNvPr id="25742" name="Text Box 142"/>
          <p:cNvSpPr txBox="1">
            <a:spLocks noChangeArrowheads="1"/>
          </p:cNvSpPr>
          <p:nvPr/>
        </p:nvSpPr>
        <p:spPr bwMode="auto">
          <a:xfrm>
            <a:off x="6959603" y="4652966"/>
            <a:ext cx="2881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infekční nemoci</a:t>
            </a:r>
          </a:p>
        </p:txBody>
      </p:sp>
      <p:sp>
        <p:nvSpPr>
          <p:cNvPr id="25743" name="Text Box 143"/>
          <p:cNvSpPr txBox="1">
            <a:spLocks noChangeArrowheads="1"/>
          </p:cNvSpPr>
          <p:nvPr/>
        </p:nvSpPr>
        <p:spPr bwMode="auto">
          <a:xfrm>
            <a:off x="4727578" y="4724403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tuberkulóza</a:t>
            </a:r>
          </a:p>
        </p:txBody>
      </p:sp>
      <p:sp>
        <p:nvSpPr>
          <p:cNvPr id="25744" name="AutoShape 144"/>
          <p:cNvSpPr>
            <a:spLocks noChangeArrowheads="1"/>
          </p:cNvSpPr>
          <p:nvPr/>
        </p:nvSpPr>
        <p:spPr bwMode="auto">
          <a:xfrm>
            <a:off x="3973513" y="1773238"/>
            <a:ext cx="215900" cy="3384550"/>
          </a:xfrm>
          <a:prstGeom prst="downArrow">
            <a:avLst>
              <a:gd name="adj1" fmla="val 20704"/>
              <a:gd name="adj2" fmla="val 72359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745" name="Text Box 145"/>
          <p:cNvSpPr txBox="1">
            <a:spLocks noChangeArrowheads="1"/>
          </p:cNvSpPr>
          <p:nvPr/>
        </p:nvSpPr>
        <p:spPr bwMode="auto">
          <a:xfrm>
            <a:off x="2790825" y="1341438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charset="0"/>
              </a:rPr>
              <a:t>1925 - 1926</a:t>
            </a:r>
          </a:p>
        </p:txBody>
      </p:sp>
    </p:spTree>
    <p:extLst>
      <p:ext uri="{BB962C8B-B14F-4D97-AF65-F5344CB8AC3E}">
        <p14:creationId xmlns:p14="http://schemas.microsoft.com/office/powerpoint/2010/main" val="326022778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771526" y="404816"/>
            <a:ext cx="9439278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333399"/>
                </a:solidFill>
                <a:latin typeface="Arial" charset="0"/>
              </a:rPr>
              <a:t>GRAFICKÉ ZNÁZORNĚNÍ PRŮBĚHU DEMOGRAFICKÉHO TRANZITU</a:t>
            </a: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4000" b="1" dirty="0">
              <a:solidFill>
                <a:srgbClr val="1B06BA"/>
              </a:solidFill>
              <a:latin typeface="Arial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93" y="2276872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57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404816"/>
            <a:ext cx="10896600" cy="604837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sz="3500" b="1" dirty="0">
                <a:solidFill>
                  <a:srgbClr val="00B050"/>
                </a:solidFill>
                <a:latin typeface="Arial Black" pitchFamily="34" charset="0"/>
              </a:rPr>
              <a:t>PŘÍČINY POKLESU PORODNOSTI: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  <a:cs typeface="Arial" pitchFamily="34" charset="0"/>
              </a:rPr>
              <a:t>proměna socioekonomických poměrů</a:t>
            </a:r>
            <a:r>
              <a:rPr lang="cs-CZ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cs-CZ" dirty="0">
                <a:solidFill>
                  <a:srgbClr val="333399"/>
                </a:solidFill>
                <a:latin typeface="Arial Black" pitchFamily="34" charset="0"/>
                <a:sym typeface="Wingdings" pitchFamily="2" charset="2"/>
              </a:rPr>
              <a:t> </a:t>
            </a:r>
            <a:r>
              <a:rPr lang="cs-CZ" dirty="0">
                <a:solidFill>
                  <a:srgbClr val="333399"/>
                </a:solidFill>
                <a:sym typeface="Wingdings" pitchFamily="2" charset="2"/>
              </a:rPr>
              <a:t>nižší kojenecká a dětská úmrtnost  nebylo třeba rodit tolik dětí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  <a:sym typeface="Wingdings" pitchFamily="2" charset="2"/>
              </a:rPr>
              <a:t>proměna životního stylu</a:t>
            </a:r>
            <a:r>
              <a:rPr lang="cs-CZ" dirty="0">
                <a:solidFill>
                  <a:srgbClr val="333399"/>
                </a:solidFill>
                <a:sym typeface="Wingdings" pitchFamily="2" charset="2"/>
              </a:rPr>
              <a:t>  povinná školní docházka  snížení užitečnosti dětí jako pracovní síly (do dětí se musí hodně a dlouhodobě investovat, mnohdy s nejistým výsledkem)  kontrola počtu dětí.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  <a:sym typeface="Wingdings" pitchFamily="2" charset="2"/>
              </a:rPr>
              <a:t>kulturní proměna </a:t>
            </a:r>
            <a:r>
              <a:rPr lang="cs-CZ" dirty="0">
                <a:solidFill>
                  <a:srgbClr val="333399"/>
                </a:solidFill>
                <a:sym typeface="Wingdings" pitchFamily="2" charset="2"/>
              </a:rPr>
              <a:t> klesá vliv náboženství  individualizace  </a:t>
            </a:r>
            <a:r>
              <a:rPr lang="cs-CZ" dirty="0" err="1">
                <a:solidFill>
                  <a:srgbClr val="333399"/>
                </a:solidFill>
                <a:sym typeface="Wingdings" pitchFamily="2" charset="2"/>
              </a:rPr>
              <a:t>seberealiazce</a:t>
            </a:r>
            <a:r>
              <a:rPr lang="cs-CZ" dirty="0">
                <a:solidFill>
                  <a:srgbClr val="333399"/>
                </a:solidFill>
                <a:sym typeface="Wingdings" pitchFamily="2" charset="2"/>
              </a:rPr>
              <a:t> kontrola počtu dětí (rozhodnutí o ukončení rození dětí)  plánované rodičovství (antikoncepce).</a:t>
            </a:r>
            <a:endParaRPr lang="cs-CZ" b="1" dirty="0">
              <a:solidFill>
                <a:srgbClr val="333399"/>
              </a:solidFill>
            </a:endParaRP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944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92" y="1628800"/>
            <a:ext cx="6647219" cy="326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8151108" y="1496322"/>
            <a:ext cx="1522113" cy="3228823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03388" y="116633"/>
            <a:ext cx="8964612" cy="6912768"/>
          </a:xfrm>
          <a:ln w="6350"/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000" b="1" dirty="0">
                <a:solidFill>
                  <a:srgbClr val="00B0F0"/>
                </a:solidFill>
              </a:rPr>
              <a:t>DALŠÍ VÝVOJ: </a:t>
            </a:r>
            <a:r>
              <a:rPr lang="cs-CZ" sz="3000" b="1" dirty="0">
                <a:solidFill>
                  <a:srgbClr val="333399"/>
                </a:solidFill>
              </a:rPr>
              <a:t>DRUHÝ DEMOGRAFICKÝ PŘECHOD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>
              <a:defRPr/>
            </a:pPr>
            <a:endParaRPr lang="cs-CZ" sz="1900" dirty="0"/>
          </a:p>
          <a:p>
            <a:pPr marL="0" indent="0">
              <a:buNone/>
              <a:defRPr/>
            </a:pPr>
            <a:endParaRPr lang="cs-CZ" sz="2400" b="1" dirty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6" name="Volný tvar 5"/>
          <p:cNvSpPr/>
          <p:nvPr/>
        </p:nvSpPr>
        <p:spPr>
          <a:xfrm>
            <a:off x="8161573" y="4252206"/>
            <a:ext cx="1175219" cy="327412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8147072" y="4310668"/>
            <a:ext cx="1368425" cy="154758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8151196" y="1496321"/>
            <a:ext cx="10376" cy="3240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161573" y="4725144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8718735" y="4465427"/>
            <a:ext cx="403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</a:t>
            </a:r>
          </a:p>
        </p:txBody>
      </p:sp>
      <p:sp>
        <p:nvSpPr>
          <p:cNvPr id="10" name="Volný tvar 9"/>
          <p:cNvSpPr/>
          <p:nvPr/>
        </p:nvSpPr>
        <p:spPr>
          <a:xfrm rot="528357">
            <a:off x="8164939" y="2651962"/>
            <a:ext cx="1572437" cy="370831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Volný tvar 10"/>
          <p:cNvSpPr/>
          <p:nvPr/>
        </p:nvSpPr>
        <p:spPr>
          <a:xfrm>
            <a:off x="8174289" y="3140968"/>
            <a:ext cx="1498931" cy="686730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11ADD1B-C692-4D73-8472-BC9EC182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9103"/>
            <a:ext cx="9956024" cy="645979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0886EB-1B51-4746-BCFF-BD34492D5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879" y="833143"/>
            <a:ext cx="2786521" cy="1661196"/>
          </a:xfrm>
          <a:prstGeom prst="rect">
            <a:avLst/>
          </a:prstGeom>
        </p:spPr>
      </p:pic>
      <p:sp>
        <p:nvSpPr>
          <p:cNvPr id="5" name="AutoShape 6" descr="https://data.irozhlas.cz/priciny-umrti-2020/assets/svg/1.2_narozeni_zemreli_des.svg">
            <a:extLst>
              <a:ext uri="{FF2B5EF4-FFF2-40B4-BE49-F238E27FC236}">
                <a16:creationId xmlns:a16="http://schemas.microsoft.com/office/drawing/2014/main" id="{190D6E27-DF06-4916-95AF-65431052F0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3497" y="-1113503"/>
            <a:ext cx="6459793" cy="64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259BC1-49E5-4405-BE18-31AEA771BFA9}"/>
              </a:ext>
            </a:extLst>
          </p:cNvPr>
          <p:cNvSpPr txBox="1"/>
          <p:nvPr/>
        </p:nvSpPr>
        <p:spPr>
          <a:xfrm>
            <a:off x="9941489" y="1839394"/>
            <a:ext cx="2200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i="0" u="none" strike="noStrike" dirty="0">
                <a:effectLst/>
                <a:latin typeface="Arial" panose="020B0604020202020204" pitchFamily="34" charset="0"/>
              </a:rPr>
              <a:t>úbytek 2023: -21 646</a:t>
            </a:r>
            <a:r>
              <a:rPr lang="cs-CZ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32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766" y="404812"/>
            <a:ext cx="10936284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400" b="1" dirty="0">
                <a:solidFill>
                  <a:srgbClr val="333399"/>
                </a:solidFill>
              </a:rPr>
              <a:t>VLIV NÍZKÉ ÚMRTNOSTI NA STÁRNUTÍ POPULACE</a:t>
            </a:r>
          </a:p>
          <a:p>
            <a:pPr>
              <a:buFont typeface="Wingdings" pitchFamily="2" charset="2"/>
              <a:buChar char="§"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Dlouho platilo, že prodlužování SDŽ vedlo k mládnutí populace: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prodlužování SDŽ bylo důsledkem snížení kojenecké a dětské úmrtnosti;</a:t>
            </a:r>
          </a:p>
          <a:p>
            <a:pPr lvl="1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více dětí se dožilo dospělého věku =</a:t>
            </a:r>
            <a:r>
              <a:rPr lang="en-US" dirty="0">
                <a:solidFill>
                  <a:srgbClr val="333399"/>
                </a:solidFill>
                <a:cs typeface="Arial" charset="0"/>
              </a:rPr>
              <a:t>&gt;</a:t>
            </a:r>
            <a:r>
              <a:rPr lang="cs-CZ" dirty="0">
                <a:solidFill>
                  <a:srgbClr val="333399"/>
                </a:solidFill>
                <a:cs typeface="Arial" charset="0"/>
              </a:rPr>
              <a:t> narodilo se jim více dětí </a:t>
            </a:r>
            <a:r>
              <a:rPr lang="cs-CZ" dirty="0">
                <a:solidFill>
                  <a:srgbClr val="333399"/>
                </a:solidFill>
              </a:rPr>
              <a:t>=</a:t>
            </a:r>
            <a:r>
              <a:rPr lang="en-US" dirty="0">
                <a:solidFill>
                  <a:srgbClr val="333399"/>
                </a:solidFill>
                <a:cs typeface="Arial" charset="0"/>
              </a:rPr>
              <a:t>&gt;</a:t>
            </a:r>
            <a:r>
              <a:rPr lang="cs-CZ" dirty="0">
                <a:solidFill>
                  <a:srgbClr val="333399"/>
                </a:solidFill>
                <a:cs typeface="Arial" charset="0"/>
              </a:rPr>
              <a:t> vzrostl podíl mladých lidí v populaci = </a:t>
            </a:r>
            <a:r>
              <a:rPr lang="cs-CZ" b="1" dirty="0">
                <a:solidFill>
                  <a:srgbClr val="333399"/>
                </a:solidFill>
                <a:cs typeface="Arial" charset="0"/>
              </a:rPr>
              <a:t>mládnutí populace</a:t>
            </a:r>
            <a:r>
              <a:rPr lang="cs-CZ" dirty="0">
                <a:solidFill>
                  <a:srgbClr val="333399"/>
                </a:solidFill>
                <a:cs typeface="Arial" charset="0"/>
              </a:rPr>
              <a:t>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91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016292"/>
              </p:ext>
            </p:extLst>
          </p:nvPr>
        </p:nvGraphicFramePr>
        <p:xfrm>
          <a:off x="1847528" y="188640"/>
          <a:ext cx="856895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358E65B-D0B4-4694-9EC7-F30A28D62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79538"/>
              </p:ext>
            </p:extLst>
          </p:nvPr>
        </p:nvGraphicFramePr>
        <p:xfrm>
          <a:off x="1143000" y="95250"/>
          <a:ext cx="9877425" cy="657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3324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766" y="404812"/>
            <a:ext cx="10936284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400" b="1" dirty="0">
                <a:solidFill>
                  <a:srgbClr val="333399"/>
                </a:solidFill>
              </a:rPr>
              <a:t>VLIV NÍZKÉ ÚMRTNOSTI NA STÁRNUTÍ POPULACE</a:t>
            </a:r>
          </a:p>
          <a:p>
            <a:pPr>
              <a:buFont typeface="Wingdings" pitchFamily="2" charset="2"/>
              <a:buChar char="§"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Dlouho platilo, že prodlužování SDŽ vedlo k mládnutí populace: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prodlužování SDŽ bylo důsledkem snížení kojenecké a dětské úmrtnosti;</a:t>
            </a:r>
          </a:p>
          <a:p>
            <a:pPr lvl="1"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více dětí se dožilo dospělého věku =</a:t>
            </a:r>
            <a:r>
              <a:rPr lang="en-US" dirty="0">
                <a:solidFill>
                  <a:srgbClr val="333399"/>
                </a:solidFill>
                <a:cs typeface="Arial" charset="0"/>
              </a:rPr>
              <a:t>&gt;</a:t>
            </a:r>
            <a:r>
              <a:rPr lang="cs-CZ" dirty="0">
                <a:solidFill>
                  <a:srgbClr val="333399"/>
                </a:solidFill>
                <a:cs typeface="Arial" charset="0"/>
              </a:rPr>
              <a:t> narodilo se jim více dětí </a:t>
            </a:r>
            <a:r>
              <a:rPr lang="cs-CZ" dirty="0">
                <a:solidFill>
                  <a:srgbClr val="333399"/>
                </a:solidFill>
              </a:rPr>
              <a:t>=</a:t>
            </a:r>
            <a:r>
              <a:rPr lang="en-US" dirty="0">
                <a:solidFill>
                  <a:srgbClr val="333399"/>
                </a:solidFill>
                <a:cs typeface="Arial" charset="0"/>
              </a:rPr>
              <a:t>&gt;</a:t>
            </a:r>
            <a:r>
              <a:rPr lang="cs-CZ" dirty="0">
                <a:solidFill>
                  <a:srgbClr val="333399"/>
                </a:solidFill>
                <a:cs typeface="Arial" charset="0"/>
              </a:rPr>
              <a:t> vzrostl podíl mladých lidí v populaci = </a:t>
            </a:r>
            <a:r>
              <a:rPr lang="cs-CZ" b="1" dirty="0">
                <a:solidFill>
                  <a:srgbClr val="333399"/>
                </a:solidFill>
                <a:cs typeface="Arial" charset="0"/>
              </a:rPr>
              <a:t>mládnutí populace</a:t>
            </a:r>
            <a:r>
              <a:rPr lang="cs-CZ" dirty="0">
                <a:solidFill>
                  <a:srgbClr val="333399"/>
                </a:solidFill>
                <a:cs typeface="Arial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  <a:cs typeface="Arial" charset="0"/>
              </a:rPr>
              <a:t>Dnes je růst SDŽ důsledkem toho, že lidé umírají později </a:t>
            </a:r>
            <a:r>
              <a:rPr lang="cs-CZ" b="1" dirty="0">
                <a:solidFill>
                  <a:srgbClr val="0070C0"/>
                </a:solidFill>
              </a:rPr>
              <a:t>=</a:t>
            </a:r>
            <a:r>
              <a:rPr lang="en-US" b="1" dirty="0">
                <a:solidFill>
                  <a:srgbClr val="0070C0"/>
                </a:solidFill>
                <a:cs typeface="Arial" charset="0"/>
              </a:rPr>
              <a:t>&gt;</a:t>
            </a:r>
            <a:r>
              <a:rPr lang="cs-CZ" b="1" dirty="0">
                <a:solidFill>
                  <a:srgbClr val="0070C0"/>
                </a:solidFill>
                <a:cs typeface="Arial" charset="0"/>
              </a:rPr>
              <a:t> stále více lidí se dožívá vysokého věku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70C0"/>
                </a:solidFill>
                <a:cs typeface="Arial" charset="0"/>
              </a:rPr>
              <a:t>           absolutní stárnutí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4" name="Šipka: doprava se zářezem 3">
            <a:extLst>
              <a:ext uri="{FF2B5EF4-FFF2-40B4-BE49-F238E27FC236}">
                <a16:creationId xmlns:a16="http://schemas.microsoft.com/office/drawing/2014/main" id="{6AA05685-79C8-4E76-92A0-E028CCC3678C}"/>
              </a:ext>
            </a:extLst>
          </p:cNvPr>
          <p:cNvSpPr/>
          <p:nvPr/>
        </p:nvSpPr>
        <p:spPr>
          <a:xfrm>
            <a:off x="1038225" y="5924550"/>
            <a:ext cx="609600" cy="33337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9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77479" y="152401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sz="4800" b="1" cap="all" dirty="0">
                <a:solidFill>
                  <a:srgbClr val="00B050"/>
                </a:solidFill>
              </a:rPr>
              <a:t>ÚMRTNOST</a:t>
            </a:r>
            <a:br>
              <a:rPr lang="cs-CZ" sz="4800" b="1" cap="all" dirty="0">
                <a:solidFill>
                  <a:srgbClr val="00B050"/>
                </a:solidFill>
              </a:rPr>
            </a:b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59395" name="Zástupný symbol pro obsah 1"/>
          <p:cNvSpPr>
            <a:spLocks noGrp="1"/>
          </p:cNvSpPr>
          <p:nvPr>
            <p:ph idx="1"/>
          </p:nvPr>
        </p:nvSpPr>
        <p:spPr>
          <a:xfrm>
            <a:off x="477479" y="1077708"/>
            <a:ext cx="10949547" cy="4702583"/>
          </a:xfrm>
        </p:spPr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cs-CZ" b="1" u="sng" dirty="0">
                <a:solidFill>
                  <a:schemeClr val="accent2"/>
                </a:solidFill>
              </a:rPr>
              <a:t>Hrubá míra úmrtnosti</a:t>
            </a:r>
            <a:r>
              <a:rPr lang="cs-CZ" b="1" dirty="0">
                <a:solidFill>
                  <a:schemeClr val="accent2"/>
                </a:solidFill>
              </a:rPr>
              <a:t>  = počet zemřelých na 1000 obyvatel středního stavu (v r. 2020: </a:t>
            </a:r>
            <a:r>
              <a:rPr lang="cs-CZ" b="1" dirty="0">
                <a:solidFill>
                  <a:srgbClr val="00B050"/>
                </a:solidFill>
              </a:rPr>
              <a:t>12,1</a:t>
            </a:r>
            <a:r>
              <a:rPr lang="cs-CZ" b="1" dirty="0">
                <a:solidFill>
                  <a:schemeClr val="accent2"/>
                </a:solidFill>
              </a:rPr>
              <a:t>; 129 289 zemřelých, v r. 2021: </a:t>
            </a:r>
            <a:r>
              <a:rPr lang="cs-CZ" b="1" dirty="0">
                <a:solidFill>
                  <a:srgbClr val="00B050"/>
                </a:solidFill>
              </a:rPr>
              <a:t>13,3</a:t>
            </a:r>
            <a:r>
              <a:rPr lang="cs-CZ" b="1" dirty="0">
                <a:solidFill>
                  <a:schemeClr val="accent2"/>
                </a:solidFill>
              </a:rPr>
              <a:t>; 139 891 zemřelých, v r. 2022: </a:t>
            </a:r>
            <a:r>
              <a:rPr lang="cs-CZ" b="1" dirty="0">
                <a:solidFill>
                  <a:srgbClr val="00B050"/>
                </a:solidFill>
              </a:rPr>
              <a:t>11,4</a:t>
            </a:r>
            <a:r>
              <a:rPr lang="cs-CZ" b="1" dirty="0">
                <a:solidFill>
                  <a:schemeClr val="accent2"/>
                </a:solidFill>
              </a:rPr>
              <a:t> ; 120 219 zemřelých; </a:t>
            </a:r>
            <a:r>
              <a:rPr lang="cs-CZ" b="1" dirty="0">
                <a:solidFill>
                  <a:srgbClr val="00B050"/>
                </a:solidFill>
              </a:rPr>
              <a:t>v r. 2023: 10,4 ; 112 795 </a:t>
            </a:r>
            <a:r>
              <a:rPr lang="cs-CZ" b="1" dirty="0" err="1">
                <a:solidFill>
                  <a:srgbClr val="00B050"/>
                </a:solidFill>
              </a:rPr>
              <a:t>zemř</a:t>
            </a:r>
            <a:r>
              <a:rPr lang="cs-CZ" b="1" dirty="0">
                <a:solidFill>
                  <a:srgbClr val="00B050"/>
                </a:solidFill>
              </a:rPr>
              <a:t>.</a:t>
            </a:r>
            <a:r>
              <a:rPr lang="cs-CZ" b="1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Clr>
                <a:schemeClr val="accent2"/>
              </a:buClr>
              <a:buNone/>
            </a:pPr>
            <a:endParaRPr lang="cs-CZ" altLang="cs-CZ" sz="2400" b="1" dirty="0">
              <a:solidFill>
                <a:schemeClr val="accent2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2019: muži </a:t>
            </a:r>
            <a:r>
              <a:rPr lang="cs-CZ" altLang="cs-CZ" b="1" dirty="0">
                <a:solidFill>
                  <a:srgbClr val="00B050"/>
                </a:solidFill>
              </a:rPr>
              <a:t>76,3</a:t>
            </a:r>
            <a:r>
              <a:rPr lang="cs-CZ" altLang="cs-CZ" b="1" dirty="0">
                <a:solidFill>
                  <a:schemeClr val="accent2"/>
                </a:solidFill>
              </a:rPr>
              <a:t> let, ženy </a:t>
            </a:r>
            <a:r>
              <a:rPr lang="cs-CZ" altLang="cs-CZ" b="1" dirty="0">
                <a:solidFill>
                  <a:srgbClr val="00B050"/>
                </a:solidFill>
              </a:rPr>
              <a:t>82,1</a:t>
            </a:r>
            <a:r>
              <a:rPr lang="cs-CZ" altLang="cs-CZ" b="1" dirty="0">
                <a:solidFill>
                  <a:schemeClr val="accent2"/>
                </a:solidFill>
              </a:rPr>
              <a:t> let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2020: muži </a:t>
            </a:r>
            <a:r>
              <a:rPr lang="cs-CZ" altLang="cs-CZ" b="1" dirty="0">
                <a:solidFill>
                  <a:srgbClr val="00B050"/>
                </a:solidFill>
              </a:rPr>
              <a:t>75,3</a:t>
            </a:r>
            <a:r>
              <a:rPr lang="cs-CZ" altLang="cs-CZ" b="1" dirty="0">
                <a:solidFill>
                  <a:schemeClr val="accent2"/>
                </a:solidFill>
              </a:rPr>
              <a:t> let, ženy </a:t>
            </a:r>
            <a:r>
              <a:rPr lang="cs-CZ" altLang="cs-CZ" b="1" dirty="0">
                <a:solidFill>
                  <a:srgbClr val="00B050"/>
                </a:solidFill>
              </a:rPr>
              <a:t>81,4</a:t>
            </a:r>
            <a:r>
              <a:rPr lang="cs-CZ" altLang="cs-CZ" b="1" dirty="0">
                <a:solidFill>
                  <a:schemeClr val="accent2"/>
                </a:solidFill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2021: muži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74,1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80,5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2022: muži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76,1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cs-CZ" altLang="cs-CZ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09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69935E-0E2E-4374-84AD-D9A1A303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6" y="1374159"/>
            <a:ext cx="9708272" cy="50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698288-E70D-4493-82A5-EF6FB76BF39E}"/>
              </a:ext>
            </a:extLst>
          </p:cNvPr>
          <p:cNvSpPr txBox="1"/>
          <p:nvPr/>
        </p:nvSpPr>
        <p:spPr>
          <a:xfrm>
            <a:off x="413189" y="447675"/>
            <a:ext cx="11365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333399"/>
                </a:solidFill>
              </a:rPr>
              <a:t>Očekávaný vývoj věkové struktury zemřelých</a:t>
            </a:r>
          </a:p>
        </p:txBody>
      </p:sp>
    </p:spTree>
    <p:extLst>
      <p:ext uri="{BB962C8B-B14F-4D97-AF65-F5344CB8AC3E}">
        <p14:creationId xmlns:p14="http://schemas.microsoft.com/office/powerpoint/2010/main" val="283054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557307" y="-198438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" charset="0"/>
              </a:rPr>
              <a:t>Demografický vývoj a populační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7055" y="808638"/>
            <a:ext cx="11181290" cy="60493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Populační stárnutí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Stárnutí populace není problém. Je to ten nejlepší výsledek zdravotní a sociální péče. Stárnutí populace se stává problémem, pokud by společnost na tento proces nedokáže reagovat, nebo nereaguje včas.</a:t>
            </a:r>
            <a:endParaRPr lang="cs-CZ" sz="2400" b="1" dirty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Důsledky</a:t>
            </a:r>
            <a:r>
              <a:rPr lang="cs-CZ" sz="2400" dirty="0">
                <a:solidFill>
                  <a:srgbClr val="333399"/>
                </a:solidFill>
              </a:rPr>
              <a:t> </a:t>
            </a:r>
            <a:r>
              <a:rPr lang="cs-CZ" sz="2400" b="1" dirty="0">
                <a:solidFill>
                  <a:srgbClr val="333399"/>
                </a:solidFill>
              </a:rPr>
              <a:t>demografického stárnutí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všechny sféry sociálního a ekonomického vývoje (školství a vzdělávání, trh práce, spotřebitelský vkus a poptávané zboží a služby, politická síla seniorů, spotřeba sociální a zdravotní péče …).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Nejčastěji zmiňované výzvy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udržitelnost financování důchodového systému,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růst nákladů na sociální zabezpečení a zdravotní péči,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000" dirty="0">
                <a:solidFill>
                  <a:srgbClr val="333399"/>
                </a:solidFill>
              </a:rPr>
              <a:t>nedostatek pracovních sil na trhu práce.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2400" b="1" dirty="0">
                <a:solidFill>
                  <a:srgbClr val="333399"/>
                </a:solidFill>
              </a:rPr>
              <a:t>Postavení seniorů ve společnosti</a:t>
            </a:r>
            <a:r>
              <a:rPr lang="cs-CZ" sz="2400" dirty="0">
                <a:solidFill>
                  <a:srgbClr val="333399"/>
                </a:solidFill>
              </a:rPr>
              <a:t> - </a:t>
            </a:r>
            <a:r>
              <a:rPr lang="cs-CZ" sz="2000" dirty="0">
                <a:solidFill>
                  <a:srgbClr val="333399"/>
                </a:solidFill>
              </a:rPr>
              <a:t>mezigenerační vztahy a vztahy uvnitř rodiny, sociální status, úcta, projevy ageismu, nejde o homogenní skupinu – pohlaví, vzdělání, bohatství a příjem, životní očekávání, politické postoje, zdravotní stav.</a:t>
            </a:r>
          </a:p>
        </p:txBody>
      </p:sp>
    </p:spTree>
    <p:extLst>
      <p:ext uri="{BB962C8B-B14F-4D97-AF65-F5344CB8AC3E}">
        <p14:creationId xmlns:p14="http://schemas.microsoft.com/office/powerpoint/2010/main" val="35944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099" y="404816"/>
            <a:ext cx="11268075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3400" b="1" cap="all" dirty="0">
                <a:solidFill>
                  <a:srgbClr val="333399"/>
                </a:solidFill>
              </a:rPr>
              <a:t>Vliv nízké porodnosti na stárnutí populace</a:t>
            </a:r>
          </a:p>
          <a:p>
            <a:pPr>
              <a:buFont typeface="Wingdings" pitchFamily="2" charset="2"/>
              <a:buChar char="§"/>
              <a:defRPr/>
            </a:pPr>
            <a:endParaRPr lang="cs-CZ" dirty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Věková struktura populace závisí především na počtu narozených dětí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Vysoká porodnost = mladá populace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Nízká porodnost + nízká úmrtnost = stabilní věková struktura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</a:rPr>
              <a:t>Stále se snižující porodnost + nízká úmrtnost = stárnutí populace a přirozený úbytek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</a:rPr>
              <a:t>Pokles porodnosti        relativní stárnutí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 marL="0" indent="0">
              <a:buNone/>
              <a:defRPr/>
            </a:pPr>
            <a:endParaRPr lang="cs-CZ" b="1" dirty="0"/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2" name="Šipka: doprava se zářezem 1">
            <a:extLst>
              <a:ext uri="{FF2B5EF4-FFF2-40B4-BE49-F238E27FC236}">
                <a16:creationId xmlns:a16="http://schemas.microsoft.com/office/drawing/2014/main" id="{FB34BD32-4AE4-414F-B043-AA515F0DF755}"/>
              </a:ext>
            </a:extLst>
          </p:cNvPr>
          <p:cNvSpPr/>
          <p:nvPr/>
        </p:nvSpPr>
        <p:spPr>
          <a:xfrm>
            <a:off x="4562475" y="6000750"/>
            <a:ext cx="609600" cy="33337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30101" y="292358"/>
            <a:ext cx="8331200" cy="1143000"/>
          </a:xfrm>
        </p:spPr>
        <p:txBody>
          <a:bodyPr/>
          <a:lstStyle/>
          <a:p>
            <a:pPr algn="l">
              <a:defRPr/>
            </a:pPr>
            <a:r>
              <a:rPr lang="cs-CZ" b="1" dirty="0">
                <a:solidFill>
                  <a:srgbClr val="00B050"/>
                </a:solidFill>
              </a:rPr>
              <a:t>PORODNOST (natalita)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100" y="1331089"/>
            <a:ext cx="11361271" cy="53822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Počet všech narozených – intenzita přibývání lidí rozením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u="sng" dirty="0">
                <a:solidFill>
                  <a:schemeClr val="accent2"/>
                </a:solidFill>
              </a:rPr>
              <a:t>Hrubá míra porodnosti </a:t>
            </a:r>
            <a:r>
              <a:rPr lang="cs-CZ" b="1" dirty="0">
                <a:solidFill>
                  <a:schemeClr val="accent2"/>
                </a:solidFill>
              </a:rPr>
              <a:t>(živorodost) = počet živě narozených na 1000 obyvatel </a:t>
            </a:r>
            <a:r>
              <a:rPr lang="cs-CZ" b="1" dirty="0" err="1">
                <a:solidFill>
                  <a:schemeClr val="accent2"/>
                </a:solidFill>
              </a:rPr>
              <a:t>stř</a:t>
            </a:r>
            <a:r>
              <a:rPr lang="cs-CZ" b="1" dirty="0">
                <a:solidFill>
                  <a:schemeClr val="accent2"/>
                </a:solidFill>
              </a:rPr>
              <a:t>. stavu: </a:t>
            </a:r>
            <a:r>
              <a:rPr lang="cs-CZ" b="1" dirty="0">
                <a:solidFill>
                  <a:srgbClr val="00B050"/>
                </a:solidFill>
              </a:rPr>
              <a:t>8,4 </a:t>
            </a:r>
            <a:r>
              <a:rPr lang="cs-CZ" b="1" dirty="0">
                <a:solidFill>
                  <a:schemeClr val="accent2"/>
                </a:solidFill>
              </a:rPr>
              <a:t>                   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accent2"/>
                </a:solidFill>
              </a:rPr>
              <a:t>  ( v r. 2023:  91 149) </a:t>
            </a:r>
          </a:p>
          <a:p>
            <a:pPr marL="0" indent="0">
              <a:buNone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u="sng" dirty="0">
                <a:solidFill>
                  <a:schemeClr val="accent2"/>
                </a:solidFill>
              </a:rPr>
              <a:t>Úhrnná plodnost (p</a:t>
            </a:r>
            <a:r>
              <a:rPr lang="cs-CZ" b="1" dirty="0">
                <a:solidFill>
                  <a:schemeClr val="accent2"/>
                </a:solidFill>
              </a:rPr>
              <a:t>růměrný počet dětí na 1 ženu ve fertilním věku)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Záchovná úroveň: 2,1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 roce 2023: </a:t>
            </a:r>
            <a:r>
              <a:rPr lang="cs-CZ" b="1" dirty="0">
                <a:solidFill>
                  <a:srgbClr val="00B050"/>
                </a:solidFill>
              </a:rPr>
              <a:t>1,5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accent2"/>
                </a:solidFill>
              </a:rPr>
              <a:t>Výhled: pokles a následná stabilizace kolem hodnoty 1,6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b="1" dirty="0">
              <a:solidFill>
                <a:schemeClr val="accent2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2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21510"/>
              </p:ext>
            </p:extLst>
          </p:nvPr>
        </p:nvGraphicFramePr>
        <p:xfrm>
          <a:off x="1219200" y="66674"/>
          <a:ext cx="9925050" cy="6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167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5468" y="1639848"/>
            <a:ext cx="9581064" cy="4680520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b="1" dirty="0">
                <a:solidFill>
                  <a:schemeClr val="accent2"/>
                </a:solidFill>
              </a:rPr>
              <a:t>POPULAČNÍ STÁRNUTÍ A 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66645485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014" y="404812"/>
            <a:ext cx="11436986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cap="all" dirty="0">
                <a:solidFill>
                  <a:srgbClr val="1B06BA"/>
                </a:solidFill>
              </a:rPr>
              <a:t>Stárnutí populace a zdravotnictví</a:t>
            </a:r>
          </a:p>
          <a:p>
            <a:pPr>
              <a:defRPr/>
            </a:pPr>
            <a:endParaRPr lang="cs-CZ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268E042-1634-48BA-856B-BBD2C8C687D1}"/>
              </a:ext>
            </a:extLst>
          </p:cNvPr>
          <p:cNvSpPr/>
          <p:nvPr/>
        </p:nvSpPr>
        <p:spPr>
          <a:xfrm>
            <a:off x="3210560" y="2763520"/>
            <a:ext cx="14732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90316A9-F087-4C5D-8CEB-B2730B5DC8DE}"/>
              </a:ext>
            </a:extLst>
          </p:cNvPr>
          <p:cNvSpPr/>
          <p:nvPr/>
        </p:nvSpPr>
        <p:spPr>
          <a:xfrm>
            <a:off x="3667760" y="3341450"/>
            <a:ext cx="14732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DC4B0F3-F28F-4C55-A6D0-5293622B5851}"/>
              </a:ext>
            </a:extLst>
          </p:cNvPr>
          <p:cNvSpPr/>
          <p:nvPr/>
        </p:nvSpPr>
        <p:spPr>
          <a:xfrm>
            <a:off x="1559560" y="4509850"/>
            <a:ext cx="14732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  <p:pic>
        <p:nvPicPr>
          <p:cNvPr id="1026" name="Picture 2" descr="https://eacea.ec.europa.eu/national-policies/eurydice/sites/default/files/czech_republic_cs_vekova_struktura_2019.png">
            <a:extLst>
              <a:ext uri="{FF2B5EF4-FFF2-40B4-BE49-F238E27FC236}">
                <a16:creationId xmlns:a16="http://schemas.microsoft.com/office/drawing/2014/main" id="{79F49391-8EA3-4381-8C9B-71544907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" y="1395503"/>
            <a:ext cx="4308475" cy="47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0EC8D05-A10D-4AAD-BF53-636956062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92750" y="2044752"/>
            <a:ext cx="4664074" cy="357177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8A55749-1161-4938-A349-47AA0A3E70C7}"/>
              </a:ext>
            </a:extLst>
          </p:cNvPr>
          <p:cNvSpPr/>
          <p:nvPr/>
        </p:nvSpPr>
        <p:spPr>
          <a:xfrm>
            <a:off x="6438900" y="1854200"/>
            <a:ext cx="399098" cy="392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948D1BD-D9E5-4CAE-8FF6-EE8305C4874E}"/>
              </a:ext>
            </a:extLst>
          </p:cNvPr>
          <p:cNvSpPr/>
          <p:nvPr/>
        </p:nvSpPr>
        <p:spPr>
          <a:xfrm>
            <a:off x="6837998" y="2763520"/>
            <a:ext cx="314642" cy="11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35D83AF-D6DB-4143-90BD-AC7D8D25EA82}"/>
              </a:ext>
            </a:extLst>
          </p:cNvPr>
          <p:cNvSpPr/>
          <p:nvPr/>
        </p:nvSpPr>
        <p:spPr>
          <a:xfrm>
            <a:off x="7238658" y="2448560"/>
            <a:ext cx="314642" cy="11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85B09E8-78B9-4B36-B221-E94F65B67F66}"/>
              </a:ext>
            </a:extLst>
          </p:cNvPr>
          <p:cNvSpPr/>
          <p:nvPr/>
        </p:nvSpPr>
        <p:spPr>
          <a:xfrm>
            <a:off x="8268602" y="3940890"/>
            <a:ext cx="314642" cy="113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827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014" y="404812"/>
            <a:ext cx="11436986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cap="all" dirty="0">
                <a:solidFill>
                  <a:srgbClr val="333399"/>
                </a:solidFill>
              </a:rPr>
              <a:t>Stárnutí populace a zdravotnictví</a:t>
            </a:r>
          </a:p>
          <a:p>
            <a:pPr>
              <a:defRPr/>
            </a:pPr>
            <a:endParaRPr lang="cs-CZ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268E042-1634-48BA-856B-BBD2C8C687D1}"/>
              </a:ext>
            </a:extLst>
          </p:cNvPr>
          <p:cNvSpPr/>
          <p:nvPr/>
        </p:nvSpPr>
        <p:spPr>
          <a:xfrm>
            <a:off x="3210560" y="2763520"/>
            <a:ext cx="14732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90316A9-F087-4C5D-8CEB-B2730B5DC8DE}"/>
              </a:ext>
            </a:extLst>
          </p:cNvPr>
          <p:cNvSpPr/>
          <p:nvPr/>
        </p:nvSpPr>
        <p:spPr>
          <a:xfrm>
            <a:off x="3667760" y="3341450"/>
            <a:ext cx="14732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DC4B0F3-F28F-4C55-A6D0-5293622B5851}"/>
              </a:ext>
            </a:extLst>
          </p:cNvPr>
          <p:cNvSpPr/>
          <p:nvPr/>
        </p:nvSpPr>
        <p:spPr>
          <a:xfrm>
            <a:off x="1559560" y="4509850"/>
            <a:ext cx="14732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40E8B12-2904-4CE6-BABA-01CD802F4627}"/>
              </a:ext>
            </a:extLst>
          </p:cNvPr>
          <p:cNvSpPr/>
          <p:nvPr/>
        </p:nvSpPr>
        <p:spPr>
          <a:xfrm>
            <a:off x="6578600" y="1993203"/>
            <a:ext cx="3708400" cy="31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C79B64F-B6EB-4D76-8248-821F5D5C4C03}"/>
              </a:ext>
            </a:extLst>
          </p:cNvPr>
          <p:cNvSpPr/>
          <p:nvPr/>
        </p:nvSpPr>
        <p:spPr>
          <a:xfrm>
            <a:off x="8331200" y="2451100"/>
            <a:ext cx="12192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170C827-E72D-48DC-B3D9-42FF74A7B46B}"/>
              </a:ext>
            </a:extLst>
          </p:cNvPr>
          <p:cNvSpPr/>
          <p:nvPr/>
        </p:nvSpPr>
        <p:spPr>
          <a:xfrm>
            <a:off x="8699500" y="2895206"/>
            <a:ext cx="12192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88894E5-FB85-47C5-986B-8F87E1674D90}"/>
              </a:ext>
            </a:extLst>
          </p:cNvPr>
          <p:cNvSpPr/>
          <p:nvPr/>
        </p:nvSpPr>
        <p:spPr>
          <a:xfrm>
            <a:off x="7112000" y="3944621"/>
            <a:ext cx="12192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8DEF4A-79ED-4ADC-BCBF-6D9E19AD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198" y="1679796"/>
            <a:ext cx="5764378" cy="441347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1BEE493-5031-4D66-A8C0-3F3CAA541101}"/>
              </a:ext>
            </a:extLst>
          </p:cNvPr>
          <p:cNvSpPr/>
          <p:nvPr/>
        </p:nvSpPr>
        <p:spPr>
          <a:xfrm>
            <a:off x="8425543" y="1993203"/>
            <a:ext cx="404948" cy="318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170CC23-99F7-4137-81EC-4C207E2CD6F6}"/>
              </a:ext>
            </a:extLst>
          </p:cNvPr>
          <p:cNvSpPr/>
          <p:nvPr/>
        </p:nvSpPr>
        <p:spPr>
          <a:xfrm flipV="1">
            <a:off x="7072449" y="4067918"/>
            <a:ext cx="404948" cy="44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1514075-1A31-456A-9F38-407475FEE623}"/>
              </a:ext>
            </a:extLst>
          </p:cNvPr>
          <p:cNvSpPr/>
          <p:nvPr/>
        </p:nvSpPr>
        <p:spPr>
          <a:xfrm flipV="1">
            <a:off x="10072915" y="2889045"/>
            <a:ext cx="1219199" cy="56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165A75A-631A-46E5-811F-B26DE379A0C3}"/>
              </a:ext>
            </a:extLst>
          </p:cNvPr>
          <p:cNvSpPr/>
          <p:nvPr/>
        </p:nvSpPr>
        <p:spPr>
          <a:xfrm flipV="1">
            <a:off x="8830491" y="2152299"/>
            <a:ext cx="1456509" cy="44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9818001-DAB7-41F5-B9E3-4524AF6C47CE}"/>
              </a:ext>
            </a:extLst>
          </p:cNvPr>
          <p:cNvSpPr/>
          <p:nvPr/>
        </p:nvSpPr>
        <p:spPr>
          <a:xfrm flipV="1">
            <a:off x="9764484" y="2565186"/>
            <a:ext cx="1456509" cy="44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998582-1333-43ED-9625-EA9E6D423E90}"/>
              </a:ext>
            </a:extLst>
          </p:cNvPr>
          <p:cNvSpPr txBox="1"/>
          <p:nvPr/>
        </p:nvSpPr>
        <p:spPr>
          <a:xfrm>
            <a:off x="9793514" y="2850193"/>
            <a:ext cx="339270" cy="346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48BE9B07-7F54-46F3-99B1-67123F862397}"/>
              </a:ext>
            </a:extLst>
          </p:cNvPr>
          <p:cNvSpPr/>
          <p:nvPr/>
        </p:nvSpPr>
        <p:spPr>
          <a:xfrm>
            <a:off x="9912907" y="3161211"/>
            <a:ext cx="226693" cy="91440"/>
          </a:xfrm>
          <a:custGeom>
            <a:avLst/>
            <a:gdLst>
              <a:gd name="connsiteX0" fmla="*/ 40990 w 226693"/>
              <a:gd name="connsiteY0" fmla="*/ 39189 h 91440"/>
              <a:gd name="connsiteX1" fmla="*/ 106304 w 226693"/>
              <a:gd name="connsiteY1" fmla="*/ 52252 h 91440"/>
              <a:gd name="connsiteX2" fmla="*/ 145493 w 226693"/>
              <a:gd name="connsiteY2" fmla="*/ 78378 h 91440"/>
              <a:gd name="connsiteX3" fmla="*/ 106304 w 226693"/>
              <a:gd name="connsiteY3" fmla="*/ 65315 h 91440"/>
              <a:gd name="connsiteX4" fmla="*/ 14864 w 226693"/>
              <a:gd name="connsiteY4" fmla="*/ 52252 h 91440"/>
              <a:gd name="connsiteX5" fmla="*/ 67116 w 226693"/>
              <a:gd name="connsiteY5" fmla="*/ 39189 h 91440"/>
              <a:gd name="connsiteX6" fmla="*/ 197744 w 226693"/>
              <a:gd name="connsiteY6" fmla="*/ 52252 h 91440"/>
              <a:gd name="connsiteX7" fmla="*/ 93242 w 226693"/>
              <a:gd name="connsiteY7" fmla="*/ 39189 h 91440"/>
              <a:gd name="connsiteX8" fmla="*/ 54053 w 226693"/>
              <a:gd name="connsiteY8" fmla="*/ 13063 h 91440"/>
              <a:gd name="connsiteX9" fmla="*/ 119367 w 226693"/>
              <a:gd name="connsiteY9" fmla="*/ 26126 h 91440"/>
              <a:gd name="connsiteX10" fmla="*/ 14864 w 226693"/>
              <a:gd name="connsiteY10" fmla="*/ 0 h 91440"/>
              <a:gd name="connsiteX11" fmla="*/ 1802 w 226693"/>
              <a:gd name="connsiteY11" fmla="*/ 39189 h 91440"/>
              <a:gd name="connsiteX12" fmla="*/ 54053 w 226693"/>
              <a:gd name="connsiteY12" fmla="*/ 65315 h 91440"/>
              <a:gd name="connsiteX13" fmla="*/ 93242 w 226693"/>
              <a:gd name="connsiteY13" fmla="*/ 91440 h 91440"/>
              <a:gd name="connsiteX14" fmla="*/ 158556 w 226693"/>
              <a:gd name="connsiteY14" fmla="*/ 78378 h 91440"/>
              <a:gd name="connsiteX15" fmla="*/ 171619 w 226693"/>
              <a:gd name="connsiteY15" fmla="*/ 39189 h 91440"/>
              <a:gd name="connsiteX16" fmla="*/ 223870 w 226693"/>
              <a:gd name="connsiteY16" fmla="*/ 65315 h 91440"/>
              <a:gd name="connsiteX17" fmla="*/ 184682 w 226693"/>
              <a:gd name="connsiteY17" fmla="*/ 39189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6693" h="91440">
                <a:moveTo>
                  <a:pt x="40990" y="39189"/>
                </a:moveTo>
                <a:cubicBezTo>
                  <a:pt x="62761" y="43543"/>
                  <a:pt x="85515" y="44456"/>
                  <a:pt x="106304" y="52252"/>
                </a:cubicBezTo>
                <a:cubicBezTo>
                  <a:pt x="121004" y="57765"/>
                  <a:pt x="145493" y="62678"/>
                  <a:pt x="145493" y="78378"/>
                </a:cubicBezTo>
                <a:cubicBezTo>
                  <a:pt x="145493" y="92148"/>
                  <a:pt x="119935" y="67262"/>
                  <a:pt x="106304" y="65315"/>
                </a:cubicBezTo>
                <a:lnTo>
                  <a:pt x="14864" y="52252"/>
                </a:lnTo>
                <a:cubicBezTo>
                  <a:pt x="32281" y="47898"/>
                  <a:pt x="49163" y="39189"/>
                  <a:pt x="67116" y="39189"/>
                </a:cubicBezTo>
                <a:cubicBezTo>
                  <a:pt x="110876" y="39189"/>
                  <a:pt x="153984" y="52252"/>
                  <a:pt x="197744" y="52252"/>
                </a:cubicBezTo>
                <a:cubicBezTo>
                  <a:pt x="232849" y="52252"/>
                  <a:pt x="128076" y="43543"/>
                  <a:pt x="93242" y="39189"/>
                </a:cubicBezTo>
                <a:cubicBezTo>
                  <a:pt x="80179" y="30480"/>
                  <a:pt x="40011" y="20084"/>
                  <a:pt x="54053" y="13063"/>
                </a:cubicBezTo>
                <a:cubicBezTo>
                  <a:pt x="73911" y="3133"/>
                  <a:pt x="140430" y="33147"/>
                  <a:pt x="119367" y="26126"/>
                </a:cubicBezTo>
                <a:cubicBezTo>
                  <a:pt x="85303" y="14771"/>
                  <a:pt x="49698" y="8709"/>
                  <a:pt x="14864" y="0"/>
                </a:cubicBezTo>
                <a:cubicBezTo>
                  <a:pt x="10510" y="13063"/>
                  <a:pt x="-5282" y="27382"/>
                  <a:pt x="1802" y="39189"/>
                </a:cubicBezTo>
                <a:cubicBezTo>
                  <a:pt x="11821" y="55887"/>
                  <a:pt x="37146" y="55654"/>
                  <a:pt x="54053" y="65315"/>
                </a:cubicBezTo>
                <a:cubicBezTo>
                  <a:pt x="67684" y="73104"/>
                  <a:pt x="80179" y="82732"/>
                  <a:pt x="93242" y="91440"/>
                </a:cubicBezTo>
                <a:cubicBezTo>
                  <a:pt x="115013" y="87086"/>
                  <a:pt x="140082" y="90694"/>
                  <a:pt x="158556" y="78378"/>
                </a:cubicBezTo>
                <a:cubicBezTo>
                  <a:pt x="170013" y="70740"/>
                  <a:pt x="158117" y="41889"/>
                  <a:pt x="171619" y="39189"/>
                </a:cubicBezTo>
                <a:cubicBezTo>
                  <a:pt x="190714" y="35370"/>
                  <a:pt x="204397" y="65315"/>
                  <a:pt x="223870" y="65315"/>
                </a:cubicBezTo>
                <a:cubicBezTo>
                  <a:pt x="239569" y="65315"/>
                  <a:pt x="184682" y="39189"/>
                  <a:pt x="184682" y="3918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2AEA8495-641D-4377-AA44-0C7DCC238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69" y="1204968"/>
            <a:ext cx="5048955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6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0D1215D7-197F-4B29-8008-66E924559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6" y="2150908"/>
            <a:ext cx="5822564" cy="435912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000" y="219734"/>
            <a:ext cx="11436986" cy="604837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4000" b="1" cap="all" dirty="0">
                <a:solidFill>
                  <a:srgbClr val="333399"/>
                </a:solidFill>
              </a:rPr>
              <a:t>Stárnutí populace a zdravotnictví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srgbClr val="333399"/>
                </a:solidFill>
              </a:rPr>
              <a:t>Nejde jenom o to, že populace stárne, ale že je obrovská </a:t>
            </a:r>
            <a:r>
              <a:rPr lang="cs-CZ" sz="2000" dirty="0">
                <a:solidFill>
                  <a:srgbClr val="00B050"/>
                </a:solidFill>
              </a:rPr>
              <a:t>disproporce mezi vlnou přicházejících seniorů a za nimi následujících lidí v produktivním věku </a:t>
            </a:r>
            <a:r>
              <a:rPr lang="cs-CZ" sz="2000" dirty="0">
                <a:solidFill>
                  <a:srgbClr val="333399"/>
                </a:solidFill>
              </a:rPr>
              <a:t>(nízká porodnost v 90. letech 20. století).</a:t>
            </a:r>
          </a:p>
          <a:p>
            <a:pPr marL="0" indent="0">
              <a:buNone/>
              <a:defRPr/>
            </a:pPr>
            <a:endParaRPr lang="cs-CZ" sz="2400" b="1" dirty="0">
              <a:solidFill>
                <a:srgbClr val="333399"/>
              </a:solidFill>
            </a:endParaRPr>
          </a:p>
          <a:p>
            <a:pPr marL="0" indent="0">
              <a:buNone/>
              <a:defRPr/>
            </a:pPr>
            <a:endParaRPr lang="cs-CZ" b="1" dirty="0"/>
          </a:p>
          <a:p>
            <a:pPr marL="400050" lvl="1" indent="0">
              <a:buNone/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B3D1395C-06E3-4674-983B-ED8830866BA9}"/>
              </a:ext>
            </a:extLst>
          </p:cNvPr>
          <p:cNvSpPr/>
          <p:nvPr/>
        </p:nvSpPr>
        <p:spPr>
          <a:xfrm>
            <a:off x="4396502" y="2939697"/>
            <a:ext cx="259080" cy="608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0AAC146E-4F21-475C-A6C3-5FDE2460E8A9}"/>
              </a:ext>
            </a:extLst>
          </p:cNvPr>
          <p:cNvSpPr/>
          <p:nvPr/>
        </p:nvSpPr>
        <p:spPr>
          <a:xfrm>
            <a:off x="3243104" y="2150908"/>
            <a:ext cx="149860" cy="577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53FEA0D6-04D3-4ACE-A89B-E2B7910340E0}"/>
              </a:ext>
            </a:extLst>
          </p:cNvPr>
          <p:cNvSpPr/>
          <p:nvPr/>
        </p:nvSpPr>
        <p:spPr>
          <a:xfrm>
            <a:off x="2605859" y="2796522"/>
            <a:ext cx="149860" cy="577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7BFE5B31-DA6E-4211-B860-9CB0E22ABF12}"/>
              </a:ext>
            </a:extLst>
          </p:cNvPr>
          <p:cNvSpPr/>
          <p:nvPr/>
        </p:nvSpPr>
        <p:spPr>
          <a:xfrm>
            <a:off x="1866267" y="3429000"/>
            <a:ext cx="149860" cy="577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BCAEF4B-1CEE-4108-844E-BA9586181FDA}"/>
              </a:ext>
            </a:extLst>
          </p:cNvPr>
          <p:cNvSpPr txBox="1"/>
          <p:nvPr/>
        </p:nvSpPr>
        <p:spPr>
          <a:xfrm>
            <a:off x="6076564" y="1864757"/>
            <a:ext cx="576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333399"/>
                </a:solidFill>
              </a:rPr>
              <a:t>Početně silné ročníky nyní ve věku 40-50 a 30-40 let, zestárnou během 15, resp. 25 let do věku 65 let. Tím se zvýší potřeba zdravotní a sociální péče.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Propad počtu lidí ve věku 10-25 let spolu s odkládáním porodu prvního (a často jediného) dítěte do vyššího věku, vytváří riziko nedostatku osob v produktivním věku v příštích 10-30 letech.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b="1" dirty="0">
                <a:solidFill>
                  <a:srgbClr val="333399"/>
                </a:solidFill>
              </a:rPr>
              <a:t>V době kdy budou nejsilnější 70. ročníky v seniorském věku, bude v české populaci nejméně lidí v produktivním věku.</a:t>
            </a:r>
          </a:p>
          <a:p>
            <a:endParaRPr lang="cs-CZ" b="1" dirty="0">
              <a:solidFill>
                <a:srgbClr val="333399"/>
              </a:solidFill>
            </a:endParaRPr>
          </a:p>
          <a:p>
            <a:r>
              <a:rPr lang="cs-CZ" b="1" dirty="0">
                <a:solidFill>
                  <a:srgbClr val="333399"/>
                </a:solidFill>
              </a:rPr>
              <a:t>Bez změny zaměření a organizace péče </a:t>
            </a:r>
            <a:r>
              <a:rPr lang="cs-CZ" dirty="0">
                <a:solidFill>
                  <a:srgbClr val="333399"/>
                </a:solidFill>
              </a:rPr>
              <a:t>a bez využívání moderních technologií nebude možné péči zajistit (zejm. terénní služby, restrukturalizace lůžek).</a:t>
            </a:r>
          </a:p>
        </p:txBody>
      </p:sp>
    </p:spTree>
    <p:extLst>
      <p:ext uri="{BB962C8B-B14F-4D97-AF65-F5344CB8AC3E}">
        <p14:creationId xmlns:p14="http://schemas.microsoft.com/office/powerpoint/2010/main" val="15903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0A04B-5BBB-4485-AE46-8698DCF7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8" y="147315"/>
            <a:ext cx="10972800" cy="1143000"/>
          </a:xfrm>
        </p:spPr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</a:rPr>
              <a:t>Dopady stárnutí na péči o zdraví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C0F9CB-2BF9-4EE0-84BC-8E57BF4C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28" y="1116695"/>
            <a:ext cx="11455078" cy="5469300"/>
          </a:xfrm>
        </p:spPr>
        <p:txBody>
          <a:bodyPr/>
          <a:lstStyle/>
          <a:p>
            <a:r>
              <a:rPr lang="cs-CZ" sz="2000" b="1" dirty="0">
                <a:solidFill>
                  <a:srgbClr val="333399"/>
                </a:solidFill>
              </a:rPr>
              <a:t>Udržitelnost financování zdravotnictví</a:t>
            </a:r>
          </a:p>
          <a:p>
            <a:pPr lvl="1"/>
            <a:r>
              <a:rPr lang="cs-CZ" sz="2000" b="1" dirty="0">
                <a:solidFill>
                  <a:srgbClr val="333399"/>
                </a:solidFill>
              </a:rPr>
              <a:t>Příjmy</a:t>
            </a:r>
            <a:r>
              <a:rPr lang="cs-CZ" sz="2000" dirty="0">
                <a:solidFill>
                  <a:srgbClr val="333399"/>
                </a:solidFill>
              </a:rPr>
              <a:t> (zdroje financování – pokles počtu ekonomicky aktivního obyvatelstva, zvýšení počtu tzv. státních pojištěnců)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785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Index závislosti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05233"/>
            <a:ext cx="10972800" cy="5400367"/>
          </a:xfrm>
        </p:spPr>
        <p:txBody>
          <a:bodyPr/>
          <a:lstStyle/>
          <a:p>
            <a:pPr lvl="0"/>
            <a:r>
              <a:rPr lang="cs-CZ" sz="2800" dirty="0" err="1">
                <a:solidFill>
                  <a:srgbClr val="333399"/>
                </a:solidFill>
              </a:rPr>
              <a:t>Potential</a:t>
            </a:r>
            <a:r>
              <a:rPr lang="cs-CZ" sz="2800" dirty="0">
                <a:solidFill>
                  <a:srgbClr val="333399"/>
                </a:solidFill>
              </a:rPr>
              <a:t> Support Ratio / Index závislosti seniorů</a:t>
            </a:r>
          </a:p>
          <a:p>
            <a:pPr marL="0" lvl="0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>
                <a:solidFill>
                  <a:srgbClr val="333399"/>
                </a:solidFill>
              </a:rPr>
              <a:t>ČR 2001: SPR: 5, Index </a:t>
            </a:r>
            <a:r>
              <a:rPr lang="cs-CZ" sz="2000">
                <a:solidFill>
                  <a:srgbClr val="333399"/>
                </a:solidFill>
              </a:rPr>
              <a:t>závislosti:(</a:t>
            </a:r>
            <a:r>
              <a:rPr lang="cs-CZ" sz="20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počet lidí ve věku 15–64 let na jednu starší osobu ve věku 65 let nebo starší)</a:t>
            </a:r>
            <a:endParaRPr lang="cs-CZ" sz="20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333399"/>
                </a:solidFill>
              </a:rPr>
              <a:t>JPN 2018: Index závislosti: 46,0 (</a:t>
            </a:r>
            <a:r>
              <a:rPr lang="cs-CZ" sz="20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počet lidí ve věku 65 a více let na 100 osob ve věku 15 - 64 let)</a:t>
            </a:r>
            <a:endParaRPr lang="cs-CZ" sz="2000" dirty="0">
              <a:solidFill>
                <a:srgbClr val="333399"/>
              </a:solidFill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AB8125BE-D6CB-4363-977A-56EEFA0E2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59716"/>
              </p:ext>
            </p:extLst>
          </p:nvPr>
        </p:nvGraphicFramePr>
        <p:xfrm>
          <a:off x="1025611" y="1994753"/>
          <a:ext cx="10084553" cy="30336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35753">
                  <a:extLst>
                    <a:ext uri="{9D8B030D-6E8A-4147-A177-3AD203B41FA5}">
                      <a16:colId xmlns:a16="http://schemas.microsoft.com/office/drawing/2014/main" val="982553658"/>
                    </a:ext>
                  </a:extLst>
                </a:gridCol>
                <a:gridCol w="1509360">
                  <a:extLst>
                    <a:ext uri="{9D8B030D-6E8A-4147-A177-3AD203B41FA5}">
                      <a16:colId xmlns:a16="http://schemas.microsoft.com/office/drawing/2014/main" val="405121385"/>
                    </a:ext>
                  </a:extLst>
                </a:gridCol>
                <a:gridCol w="1501494">
                  <a:extLst>
                    <a:ext uri="{9D8B030D-6E8A-4147-A177-3AD203B41FA5}">
                      <a16:colId xmlns:a16="http://schemas.microsoft.com/office/drawing/2014/main" val="3802969676"/>
                    </a:ext>
                  </a:extLst>
                </a:gridCol>
                <a:gridCol w="1517226">
                  <a:extLst>
                    <a:ext uri="{9D8B030D-6E8A-4147-A177-3AD203B41FA5}">
                      <a16:colId xmlns:a16="http://schemas.microsoft.com/office/drawing/2014/main" val="244089277"/>
                    </a:ext>
                  </a:extLst>
                </a:gridCol>
                <a:gridCol w="1510360">
                  <a:extLst>
                    <a:ext uri="{9D8B030D-6E8A-4147-A177-3AD203B41FA5}">
                      <a16:colId xmlns:a16="http://schemas.microsoft.com/office/drawing/2014/main" val="2034833546"/>
                    </a:ext>
                  </a:extLst>
                </a:gridCol>
                <a:gridCol w="1510360">
                  <a:extLst>
                    <a:ext uri="{9D8B030D-6E8A-4147-A177-3AD203B41FA5}">
                      <a16:colId xmlns:a16="http://schemas.microsoft.com/office/drawing/2014/main" val="3689030976"/>
                    </a:ext>
                  </a:extLst>
                </a:gridCol>
              </a:tblGrid>
              <a:tr h="519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obyv. ve věku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1. 1. 2017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1. 1. 2020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1. 1. 2030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1. 1. 2040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1. 1. 2050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475162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0 - 14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1 615 844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1 622 053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1 355 818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1 229 454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1 264 703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85257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15 - 64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6 922 570 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6 754 217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6 557 007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6 007 801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5 389 512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2072486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 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1 997 368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2 156 103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2 483 876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2 483 876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3 158 667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6097878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PSR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3,5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3,1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2,4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1,7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281488"/>
                  </a:ext>
                </a:extLst>
              </a:tr>
              <a:tr h="519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Index závislosti seniorů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28,9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31,9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37,8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41,3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58,6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50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376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Index závislosti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Zamyslete se nad tím, jak jsou definovány skupiny lidí v ekonomicky produktivním a v ekonomicky postproduktivním věku. </a:t>
            </a:r>
          </a:p>
          <a:p>
            <a:r>
              <a:rPr lang="cs-CZ" dirty="0">
                <a:solidFill>
                  <a:srgbClr val="333399"/>
                </a:solidFill>
              </a:rPr>
              <a:t>Jak moc podle Vás platí tyto věkové hranice pro českou populaci?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Ekonomicky aktivní: 15-64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Ekonomicky neaktivní: 65+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důchodový věk v ČR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12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1703391" y="188913"/>
            <a:ext cx="8518525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333399"/>
                </a:solidFill>
                <a:latin typeface="Arial" charset="0"/>
              </a:rPr>
              <a:t>Populační stárnutí a péče 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657" y="1595758"/>
            <a:ext cx="10347274" cy="49688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altLang="cs-CZ" sz="2400" b="1" dirty="0">
                <a:solidFill>
                  <a:srgbClr val="333399"/>
                </a:solidFill>
                <a:latin typeface="Arial" charset="0"/>
              </a:rPr>
              <a:t>Zdravotnictví</a:t>
            </a:r>
            <a:r>
              <a:rPr lang="cs-CZ" altLang="cs-CZ" sz="2400" dirty="0">
                <a:solidFill>
                  <a:srgbClr val="333399"/>
                </a:solidFill>
                <a:latin typeface="Arial" charset="0"/>
              </a:rPr>
              <a:t> jako systém poskytující odborné zdravotnické služby je závislý na stavu </a:t>
            </a:r>
            <a:r>
              <a:rPr lang="cs-CZ" altLang="cs-CZ" sz="2400" dirty="0">
                <a:solidFill>
                  <a:srgbClr val="333399"/>
                </a:solidFill>
                <a:highlight>
                  <a:srgbClr val="E1F2CE"/>
                </a:highlight>
                <a:latin typeface="Arial" charset="0"/>
              </a:rPr>
              <a:t>veřejných financí</a:t>
            </a:r>
          </a:p>
          <a:p>
            <a:pPr lvl="1"/>
            <a:r>
              <a:rPr lang="cs-CZ" altLang="cs-CZ" sz="2400" dirty="0">
                <a:solidFill>
                  <a:srgbClr val="333399"/>
                </a:solidFill>
                <a:latin typeface="Arial" charset="0"/>
              </a:rPr>
              <a:t>otázka </a:t>
            </a:r>
            <a:r>
              <a:rPr lang="cs-CZ" altLang="cs-CZ" sz="2400" b="1" dirty="0">
                <a:solidFill>
                  <a:srgbClr val="333399"/>
                </a:solidFill>
                <a:latin typeface="Arial" charset="0"/>
              </a:rPr>
              <a:t>udržitelnosti financování </a:t>
            </a:r>
            <a:r>
              <a:rPr lang="cs-CZ" altLang="cs-CZ" sz="2400" dirty="0">
                <a:solidFill>
                  <a:srgbClr val="333399"/>
                </a:solidFill>
                <a:latin typeface="Arial" charset="0"/>
              </a:rPr>
              <a:t>veřejných zdravotnických služeb</a:t>
            </a:r>
          </a:p>
          <a:p>
            <a:pPr lvl="2"/>
            <a:r>
              <a:rPr lang="cs-CZ" altLang="cs-CZ" sz="2000" dirty="0">
                <a:solidFill>
                  <a:srgbClr val="333399"/>
                </a:solidFill>
                <a:latin typeface="Arial" charset="0"/>
              </a:rPr>
              <a:t>zajištění </a:t>
            </a:r>
            <a:r>
              <a:rPr lang="cs-CZ" altLang="cs-CZ" sz="2000" b="1" dirty="0">
                <a:solidFill>
                  <a:srgbClr val="333399"/>
                </a:solidFill>
                <a:latin typeface="Arial" charset="0"/>
              </a:rPr>
              <a:t>příjmů</a:t>
            </a:r>
            <a:r>
              <a:rPr lang="cs-CZ" altLang="cs-CZ" sz="2000" dirty="0">
                <a:solidFill>
                  <a:srgbClr val="333399"/>
                </a:solidFill>
                <a:latin typeface="Arial" charset="0"/>
              </a:rPr>
              <a:t> do zdravotnictví (poměr </a:t>
            </a:r>
            <a:r>
              <a:rPr lang="cs-CZ" altLang="cs-CZ" sz="2000" dirty="0" err="1">
                <a:solidFill>
                  <a:srgbClr val="333399"/>
                </a:solidFill>
                <a:latin typeface="Arial" charset="0"/>
              </a:rPr>
              <a:t>ekon</a:t>
            </a:r>
            <a:r>
              <a:rPr lang="cs-CZ" altLang="cs-CZ" sz="2000" dirty="0">
                <a:solidFill>
                  <a:srgbClr val="333399"/>
                </a:solidFill>
                <a:latin typeface="Arial" charset="0"/>
              </a:rPr>
              <a:t>. aktivní a neaktivní populace)</a:t>
            </a:r>
          </a:p>
          <a:p>
            <a:pPr lvl="2"/>
            <a:r>
              <a:rPr lang="cs-CZ" altLang="cs-CZ" sz="2000" b="1" dirty="0">
                <a:solidFill>
                  <a:srgbClr val="333399"/>
                </a:solidFill>
                <a:latin typeface="Arial" charset="0"/>
              </a:rPr>
              <a:t>růst nákladů </a:t>
            </a:r>
            <a:r>
              <a:rPr lang="cs-CZ" altLang="cs-CZ" sz="2000" dirty="0">
                <a:solidFill>
                  <a:srgbClr val="333399"/>
                </a:solidFill>
                <a:latin typeface="Arial" charset="0"/>
              </a:rPr>
              <a:t>v souvislosti se stárnutím populace, epidemiologickou transformací (chronické nemoci + návrat epidemií), rozvoj medicíny (víme toho víc, umíme toho víc, je více pacientů: lepší diagnostika + nižší úmrtnost = stojí to stále více peněz)</a:t>
            </a:r>
          </a:p>
          <a:p>
            <a:pPr lvl="1">
              <a:spcAft>
                <a:spcPts val="1200"/>
              </a:spcAft>
            </a:pPr>
            <a:r>
              <a:rPr lang="cs-CZ" altLang="cs-CZ" sz="2400" b="1" dirty="0">
                <a:solidFill>
                  <a:srgbClr val="333399"/>
                </a:solidFill>
                <a:latin typeface="Arial" charset="0"/>
              </a:rPr>
              <a:t>struktura a způsob poskytování </a:t>
            </a:r>
            <a:r>
              <a:rPr lang="cs-CZ" altLang="cs-CZ" sz="2400" dirty="0">
                <a:solidFill>
                  <a:srgbClr val="333399"/>
                </a:solidFill>
                <a:latin typeface="Arial" charset="0"/>
              </a:rPr>
              <a:t>zdravotnických služeb (proměna zdravotních potřeb v populaci, nejde jen o navýšení kapacit, ale i o změnu ve způsobu péče)</a:t>
            </a:r>
          </a:p>
          <a:p>
            <a:pPr lvl="1">
              <a:spcAft>
                <a:spcPts val="1200"/>
              </a:spcAft>
            </a:pPr>
            <a:endParaRPr lang="cs-CZ" alt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602695C-FA3F-4E98-B54B-C6D88469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" y="609600"/>
            <a:ext cx="10838593" cy="57785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6BAA8D9-B4FE-412E-B78C-5F9BBA88AB00}"/>
              </a:ext>
            </a:extLst>
          </p:cNvPr>
          <p:cNvSpPr txBox="1"/>
          <p:nvPr/>
        </p:nvSpPr>
        <p:spPr>
          <a:xfrm>
            <a:off x="7645812" y="596900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Kolik seniorů připadá na 100 osob ve věku 15-64 let</a:t>
            </a:r>
          </a:p>
        </p:txBody>
      </p:sp>
    </p:spTree>
    <p:extLst>
      <p:ext uri="{BB962C8B-B14F-4D97-AF65-F5344CB8AC3E}">
        <p14:creationId xmlns:p14="http://schemas.microsoft.com/office/powerpoint/2010/main" val="2546325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1712B0-FF8B-4CEE-9386-2931CF2B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1" y="514350"/>
            <a:ext cx="11819037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13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Způsob 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99"/>
                </a:solidFill>
              </a:rPr>
              <a:t>Jak ovlivní stárnutí populace platby zdravotního pojištění?</a:t>
            </a:r>
          </a:p>
          <a:p>
            <a:pPr lvl="0"/>
            <a:endParaRPr lang="cs-CZ" dirty="0">
              <a:solidFill>
                <a:srgbClr val="333399"/>
              </a:solidFill>
            </a:endParaRPr>
          </a:p>
          <a:p>
            <a:pPr lvl="1"/>
            <a:r>
              <a:rPr lang="cs-CZ" dirty="0">
                <a:solidFill>
                  <a:srgbClr val="333399"/>
                </a:solidFill>
              </a:rPr>
              <a:t>Úbytek aktivních přispěvatelů, větší podíl státních pojištěnců z řad seniorů, snížení podílu státních pojištěnců z řad dětí</a:t>
            </a:r>
          </a:p>
        </p:txBody>
      </p:sp>
    </p:spTree>
    <p:extLst>
      <p:ext uri="{BB962C8B-B14F-4D97-AF65-F5344CB8AC3E}">
        <p14:creationId xmlns:p14="http://schemas.microsoft.com/office/powerpoint/2010/main" val="3179537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00B050"/>
                </a:solidFill>
              </a:rPr>
              <a:t>Jaká opatření, která by mohla vést k zabránění poklesu příjmů do veřejného zdravotního pojištění?</a:t>
            </a:r>
          </a:p>
          <a:p>
            <a:pPr marL="0" lvl="0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130BE7B-9147-4317-99AE-7A829D1F557B}"/>
              </a:ext>
            </a:extLst>
          </p:cNvPr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b="1" kern="0" dirty="0">
                <a:solidFill>
                  <a:srgbClr val="333399"/>
                </a:solidFill>
              </a:rPr>
              <a:t>Způsob financování</a:t>
            </a:r>
          </a:p>
        </p:txBody>
      </p:sp>
    </p:spTree>
    <p:extLst>
      <p:ext uri="{BB962C8B-B14F-4D97-AF65-F5344CB8AC3E}">
        <p14:creationId xmlns:p14="http://schemas.microsoft.com/office/powerpoint/2010/main" val="33336379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Financování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48031"/>
            <a:ext cx="10779889" cy="5618240"/>
          </a:xfrm>
        </p:spPr>
        <p:txBody>
          <a:bodyPr/>
          <a:lstStyle/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Růst produktivity práce (při udržení vysoké zaměstnanosti pracovní síly)</a:t>
            </a:r>
          </a:p>
          <a:p>
            <a:pPr marL="0" indent="0">
              <a:buNone/>
            </a:pPr>
            <a:endParaRPr lang="cs-CZ" altLang="cs-CZ" sz="2000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A556FA-0650-4108-8C67-15A6DAA28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61" y="626076"/>
            <a:ext cx="9362939" cy="45625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8276FC-C805-4106-A934-C9AEB3900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370" y="0"/>
            <a:ext cx="7049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76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B3D24F-B3CF-4746-A2F8-EBEDAFB49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5" y="731601"/>
            <a:ext cx="11385069" cy="583964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7514C85-2D31-4E5A-A347-F0DBC3937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92" y="551537"/>
            <a:ext cx="1415079" cy="61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516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Financování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48031"/>
            <a:ext cx="10779889" cy="5618240"/>
          </a:xfrm>
        </p:spPr>
        <p:txBody>
          <a:bodyPr/>
          <a:lstStyle/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Růst produktivity práce (při udržení vysoké zaměstnanosti pracovní síly)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Přizpůsobení trhu práce stárnoucí pracovní síle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Věk odchodu do důchodu </a:t>
            </a:r>
          </a:p>
          <a:p>
            <a:pPr marL="0" indent="0">
              <a:buNone/>
            </a:pPr>
            <a:endParaRPr lang="cs-CZ" altLang="cs-CZ" sz="2000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0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BD215C-2CA3-46BC-B646-E2A2586B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0" y="644426"/>
            <a:ext cx="8929202" cy="2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87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Financování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48031"/>
            <a:ext cx="10779889" cy="5618240"/>
          </a:xfrm>
        </p:spPr>
        <p:txBody>
          <a:bodyPr/>
          <a:lstStyle/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Růst produktivity práce (při udržení vysoké zaměstnanosti pracovní síly)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Přizpůsobení trhu práce stárnoucí pracovní síle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Věk odchodu do důchodu 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Ekonomická produktivita seniorů</a:t>
            </a:r>
          </a:p>
          <a:p>
            <a:pPr marL="0" indent="0">
              <a:buNone/>
            </a:pPr>
            <a:endParaRPr lang="cs-CZ" altLang="cs-CZ" sz="2000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3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83920" y="404665"/>
            <a:ext cx="10464800" cy="604837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SITUACE V ČR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Průměrný věk: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 42,8 roku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Aktuální podíl osob ve věku 65+: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1. 7. 2022: </a:t>
            </a:r>
            <a:r>
              <a:rPr lang="cs-CZ" b="1" dirty="0">
                <a:solidFill>
                  <a:srgbClr val="333399"/>
                </a:solidFill>
              </a:rPr>
              <a:t>20,4 %</a:t>
            </a:r>
            <a:r>
              <a:rPr lang="cs-CZ" dirty="0">
                <a:solidFill>
                  <a:srgbClr val="333399"/>
                </a:solidFill>
              </a:rPr>
              <a:t> (2,2 mil. osob)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333399"/>
                </a:solidFill>
              </a:rPr>
              <a:t>2030: 23,6 %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Podíl osob 65+ poroste do roku 2058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cca </a:t>
            </a:r>
            <a:r>
              <a:rPr lang="cs-CZ" b="1" dirty="0">
                <a:solidFill>
                  <a:srgbClr val="333399"/>
                </a:solidFill>
              </a:rPr>
              <a:t>30 %</a:t>
            </a:r>
            <a:r>
              <a:rPr lang="cs-CZ" dirty="0">
                <a:solidFill>
                  <a:srgbClr val="333399"/>
                </a:solidFill>
              </a:rPr>
              <a:t> (tj. 3,2 mil osob)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>
                <a:solidFill>
                  <a:srgbClr val="333399"/>
                </a:solidFill>
              </a:rPr>
              <a:t>Nejrychlejší nárůst 2018-2021 a 2038-2044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sz="1200" dirty="0">
              <a:solidFill>
                <a:srgbClr val="333399"/>
              </a:solidFill>
            </a:endParaRP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cs-CZ" b="1" dirty="0">
                <a:solidFill>
                  <a:srgbClr val="33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Projekce</a:t>
            </a:r>
            <a:r>
              <a:rPr lang="cs-CZ" b="1" dirty="0">
                <a:solidFill>
                  <a:srgbClr val="333399"/>
                </a:solidFill>
              </a:rPr>
              <a:t> </a:t>
            </a:r>
            <a:r>
              <a:rPr lang="cs-CZ" dirty="0">
                <a:solidFill>
                  <a:srgbClr val="333399"/>
                </a:solidFill>
              </a:rPr>
              <a:t>do roku 2101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>
              <a:solidFill>
                <a:srgbClr val="333399"/>
              </a:solidFill>
            </a:endParaRPr>
          </a:p>
          <a:p>
            <a:pPr marL="0" indent="0">
              <a:buNone/>
              <a:defRPr/>
            </a:pPr>
            <a:endParaRPr lang="cs-CZ" b="1" dirty="0">
              <a:solidFill>
                <a:srgbClr val="333399"/>
              </a:solidFill>
            </a:endParaRPr>
          </a:p>
          <a:p>
            <a:pPr marL="857250" lvl="1" indent="-457200">
              <a:defRPr/>
            </a:pPr>
            <a:endParaRPr lang="cs-CZ" b="1" dirty="0"/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430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333399"/>
                </a:solidFill>
              </a:rPr>
              <a:t>Ekonomická aktivita lidí v postproduktivním 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to s ekonomickou aktivitou penzistů?</a:t>
            </a:r>
          </a:p>
          <a:p>
            <a:r>
              <a:rPr lang="cs-CZ" dirty="0"/>
              <a:t> 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51120C0-F07F-4121-A456-40E3060925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53" y="2673555"/>
            <a:ext cx="9591040" cy="3150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6881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Financování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48031"/>
            <a:ext cx="10779889" cy="5618240"/>
          </a:xfrm>
        </p:spPr>
        <p:txBody>
          <a:bodyPr/>
          <a:lstStyle/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Růst produktivity práce (při udržení vysoké zaměstnanosti pracovní síly)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Přizpůsobení trhu práce stárnoucí pracovní síle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Věk odchodu do důchodu 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Ekonomická produktivita seniorů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Dlouhodobě udržitelná podpora porodnosti (rodin s dětmi)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Navýšení pojistného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Nové zdroje (spoluúčast, nadstandardy, </a:t>
            </a:r>
            <a:r>
              <a:rPr lang="cs-CZ" altLang="cs-CZ" sz="2800" b="1" dirty="0">
                <a:solidFill>
                  <a:srgbClr val="333399"/>
                </a:solidFill>
                <a:latin typeface="Arial" charset="0"/>
              </a:rPr>
              <a:t>připojištění</a:t>
            </a:r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Zvyšování efektivity zdravotnictví (plýtvání – nejde jen o nadbytečnou péči)</a:t>
            </a:r>
          </a:p>
          <a:p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Zdravé (aktivní) stárnutí (</a:t>
            </a:r>
            <a:r>
              <a:rPr lang="cs-CZ" altLang="cs-CZ" sz="2800" dirty="0">
                <a:solidFill>
                  <a:srgbClr val="333399"/>
                </a:solidFill>
                <a:latin typeface="Arial" charset="0"/>
                <a:hlinkClick r:id="rId2"/>
              </a:rPr>
              <a:t>kampaň VZP</a:t>
            </a:r>
            <a:r>
              <a:rPr lang="cs-CZ" altLang="cs-CZ" sz="2800" dirty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pPr marL="0" indent="0">
              <a:buNone/>
            </a:pPr>
            <a:endParaRPr lang="cs-CZ" altLang="cs-CZ" sz="2000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8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0A04B-5BBB-4485-AE46-8698DCF7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8" y="147315"/>
            <a:ext cx="10972800" cy="1143000"/>
          </a:xfrm>
        </p:spPr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</a:rPr>
              <a:t>Dopady stárnutí na péči o zdraví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C0F9CB-2BF9-4EE0-84BC-8E57BF4C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28" y="1116695"/>
            <a:ext cx="11455078" cy="5469300"/>
          </a:xfrm>
        </p:spPr>
        <p:txBody>
          <a:bodyPr/>
          <a:lstStyle/>
          <a:p>
            <a:r>
              <a:rPr lang="cs-CZ" sz="2000" b="1" dirty="0">
                <a:solidFill>
                  <a:srgbClr val="333399"/>
                </a:solidFill>
              </a:rPr>
              <a:t>Udržitelnost financování zdravotnictví</a:t>
            </a:r>
          </a:p>
          <a:p>
            <a:pPr lvl="1"/>
            <a:r>
              <a:rPr lang="cs-CZ" sz="2000" b="1" dirty="0">
                <a:solidFill>
                  <a:srgbClr val="00B050"/>
                </a:solidFill>
              </a:rPr>
              <a:t>Příjmy</a:t>
            </a:r>
            <a:r>
              <a:rPr lang="cs-CZ" sz="2000" dirty="0">
                <a:solidFill>
                  <a:srgbClr val="00B050"/>
                </a:solidFill>
              </a:rPr>
              <a:t> </a:t>
            </a:r>
            <a:r>
              <a:rPr lang="cs-CZ" sz="2000" dirty="0">
                <a:solidFill>
                  <a:srgbClr val="333399"/>
                </a:solidFill>
              </a:rPr>
              <a:t>(zdroje financování – pokles počtu ekonomicky aktivního obyvatelstva, zvýšení počtu tzv. státních pojištěnců)</a:t>
            </a:r>
          </a:p>
          <a:p>
            <a:pPr lvl="1"/>
            <a:r>
              <a:rPr lang="cs-CZ" sz="2000" b="1" dirty="0">
                <a:solidFill>
                  <a:srgbClr val="C00000"/>
                </a:solidFill>
              </a:rPr>
              <a:t>Růst nákladů/spotřeby</a:t>
            </a:r>
          </a:p>
          <a:p>
            <a:pPr lvl="2"/>
            <a:r>
              <a:rPr lang="cs-CZ" sz="2000" dirty="0">
                <a:solidFill>
                  <a:srgbClr val="333399"/>
                </a:solidFill>
              </a:rPr>
              <a:t>Růst SDŽ  (X rozdíly podle pohlaví, regionů, SES …)</a:t>
            </a:r>
          </a:p>
          <a:p>
            <a:pPr lvl="2"/>
            <a:r>
              <a:rPr lang="cs-CZ" sz="2000" dirty="0">
                <a:solidFill>
                  <a:srgbClr val="333399"/>
                </a:solidFill>
              </a:rPr>
              <a:t>Nemocnost - chronická onemocnění, komorbidita (X zdravější stárnutí)</a:t>
            </a:r>
            <a:endParaRPr lang="cs-CZ" sz="2000" b="1" dirty="0">
              <a:solidFill>
                <a:srgbClr val="333399"/>
              </a:solidFill>
            </a:endParaRPr>
          </a:p>
          <a:p>
            <a:r>
              <a:rPr lang="cs-CZ" sz="2000" b="1" dirty="0">
                <a:solidFill>
                  <a:srgbClr val="C00000"/>
                </a:solidFill>
              </a:rPr>
              <a:t>Struktura a způsob poskytování </a:t>
            </a:r>
            <a:r>
              <a:rPr lang="cs-CZ" sz="2000" b="1" dirty="0" err="1">
                <a:solidFill>
                  <a:srgbClr val="C00000"/>
                </a:solidFill>
              </a:rPr>
              <a:t>zdr</a:t>
            </a:r>
            <a:r>
              <a:rPr lang="cs-CZ" sz="2000" b="1" dirty="0">
                <a:solidFill>
                  <a:srgbClr val="C00000"/>
                </a:solidFill>
              </a:rPr>
              <a:t>. služeb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Péče o seniory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Senioři – velmi heterogenní skupina (věk, vzdělání, finance, životní styl, zdraví, očekávání)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Jednočlenné domácnosti (50 % jednočlenných domácností = důchodci, většinou ženy)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Zdravotní potřeby – struktura (nemoci spojené s vysokým věkem) a dostupnost kvalitní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Očekávání od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Propojení zdravotní a sociální péče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Péče na konci života (umírání)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Stárnutí pracovní síly (zdravotníků)</a:t>
            </a:r>
          </a:p>
          <a:p>
            <a:endParaRPr lang="cs-CZ" sz="2000" dirty="0"/>
          </a:p>
          <a:p>
            <a:pPr marL="457200" lvl="1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424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Růst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333399"/>
                </a:solidFill>
                <a:latin typeface="Arial" charset="0"/>
              </a:rPr>
              <a:t>Žijeme déle</a:t>
            </a:r>
          </a:p>
          <a:p>
            <a:pPr lvl="1"/>
            <a:r>
              <a:rPr lang="cs-CZ" sz="2400" b="1" dirty="0">
                <a:solidFill>
                  <a:srgbClr val="33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Jedním z faktorů, který by mohl zmírňovat růst finančních nákladů na zdravotní péči v souvislosti se stárnutím, je způsob stárnutí.</a:t>
            </a:r>
            <a:endParaRPr lang="cs-CZ" sz="2400" dirty="0">
              <a:solidFill>
                <a:srgbClr val="3333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Žijeme déle, ale stárneme zdravěji?</a:t>
            </a:r>
            <a:endParaRPr lang="cs-CZ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 indent="-342900">
              <a:buFont typeface="Symbol" panose="05050102010706020507" pitchFamily="18" charset="2"/>
              <a:buChar char=""/>
            </a:pPr>
            <a:r>
              <a:rPr lang="cs-CZ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Jaký je trend ve vývoji střední délky života v ČR? </a:t>
            </a:r>
          </a:p>
          <a:p>
            <a:pPr lvl="2" indent="-342900">
              <a:buFont typeface="Symbol" panose="05050102010706020507" pitchFamily="18" charset="2"/>
              <a:buChar char=""/>
            </a:pPr>
            <a:r>
              <a:rPr lang="cs-CZ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Lze očekávat další růst střední délky života?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533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1978BC01-5C3C-4ECF-8D35-ADB2FFE98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313883"/>
              </p:ext>
            </p:extLst>
          </p:nvPr>
        </p:nvGraphicFramePr>
        <p:xfrm>
          <a:off x="1920239" y="587829"/>
          <a:ext cx="7550331" cy="538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874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ED3CD78-6812-499B-A24C-135F185028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185737"/>
            <a:ext cx="5819774" cy="64865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B78546-D7ED-472D-9368-019B247FED7B}"/>
              </a:ext>
            </a:extLst>
          </p:cNvPr>
          <p:cNvSpPr txBox="1"/>
          <p:nvPr/>
        </p:nvSpPr>
        <p:spPr>
          <a:xfrm>
            <a:off x="6924675" y="969229"/>
            <a:ext cx="475297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2019: muži </a:t>
            </a:r>
            <a:r>
              <a:rPr lang="cs-CZ" altLang="cs-CZ" b="1" dirty="0">
                <a:solidFill>
                  <a:srgbClr val="00B050"/>
                </a:solidFill>
              </a:rPr>
              <a:t>76,3</a:t>
            </a:r>
            <a:r>
              <a:rPr lang="cs-CZ" altLang="cs-CZ" b="1" dirty="0">
                <a:solidFill>
                  <a:schemeClr val="accent2"/>
                </a:solidFill>
              </a:rPr>
              <a:t> let, ženy </a:t>
            </a:r>
            <a:r>
              <a:rPr lang="cs-CZ" altLang="cs-CZ" b="1" dirty="0">
                <a:solidFill>
                  <a:srgbClr val="00B050"/>
                </a:solidFill>
              </a:rPr>
              <a:t>82,1</a:t>
            </a:r>
            <a:r>
              <a:rPr lang="cs-CZ" altLang="cs-CZ" b="1" dirty="0">
                <a:solidFill>
                  <a:schemeClr val="accent2"/>
                </a:solidFill>
              </a:rPr>
              <a:t> let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None/>
            </a:pPr>
            <a:r>
              <a:rPr lang="cs-CZ" altLang="cs-CZ" b="1" u="sng" dirty="0">
                <a:solidFill>
                  <a:schemeClr val="accent2"/>
                </a:solidFill>
              </a:rPr>
              <a:t>SDŽ</a:t>
            </a:r>
            <a:r>
              <a:rPr lang="cs-CZ" altLang="cs-CZ" b="1" dirty="0">
                <a:solidFill>
                  <a:schemeClr val="accent2"/>
                </a:solidFill>
              </a:rPr>
              <a:t> v r. 2020: muži </a:t>
            </a:r>
            <a:r>
              <a:rPr lang="cs-CZ" altLang="cs-CZ" b="1" dirty="0">
                <a:solidFill>
                  <a:srgbClr val="00B050"/>
                </a:solidFill>
              </a:rPr>
              <a:t>75,3</a:t>
            </a:r>
            <a:r>
              <a:rPr lang="cs-CZ" altLang="cs-CZ" b="1" dirty="0">
                <a:solidFill>
                  <a:schemeClr val="accent2"/>
                </a:solidFill>
              </a:rPr>
              <a:t> let, ženy </a:t>
            </a:r>
            <a:r>
              <a:rPr lang="cs-CZ" altLang="cs-CZ" b="1" dirty="0">
                <a:solidFill>
                  <a:srgbClr val="00B050"/>
                </a:solidFill>
              </a:rPr>
              <a:t>81,4</a:t>
            </a:r>
            <a:r>
              <a:rPr lang="cs-CZ" altLang="cs-CZ" b="1" dirty="0">
                <a:solidFill>
                  <a:schemeClr val="accent2"/>
                </a:solidFill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2021: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74,1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80,5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2022: muži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76,1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</a:t>
            </a:r>
            <a: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948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Růst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333399"/>
                </a:solidFill>
                <a:latin typeface="Arial" charset="0"/>
              </a:rPr>
              <a:t>Žijeme déle</a:t>
            </a:r>
          </a:p>
          <a:p>
            <a:pPr lvl="1"/>
            <a:r>
              <a:rPr lang="cs-CZ" altLang="cs-CZ" b="1" dirty="0">
                <a:solidFill>
                  <a:srgbClr val="00B050"/>
                </a:solidFill>
                <a:latin typeface="Arial" charset="0"/>
              </a:rPr>
              <a:t>Vyvíjí se SDŽ rovnoměrně ve všech regionech ČR?</a:t>
            </a:r>
          </a:p>
          <a:p>
            <a:pPr lvl="1"/>
            <a:r>
              <a:rPr lang="cs-CZ" altLang="cs-CZ" b="1" dirty="0">
                <a:solidFill>
                  <a:srgbClr val="00B050"/>
                </a:solidFill>
                <a:latin typeface="Arial" charset="0"/>
              </a:rPr>
              <a:t>Proč?</a:t>
            </a:r>
          </a:p>
          <a:p>
            <a:pPr marL="0" indent="0">
              <a:buNone/>
            </a:pPr>
            <a:endParaRPr lang="cs-CZ" altLang="cs-CZ" dirty="0">
              <a:solidFill>
                <a:srgbClr val="333399"/>
              </a:solidFill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3369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D720FC-FAE2-4FF3-8285-DCE81F4B74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33769"/>
            <a:ext cx="5905500" cy="4381182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6B4EF9-6985-45C1-9C21-9C4FD92C2F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50901"/>
            <a:ext cx="5232400" cy="425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0286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DB06D94-6E25-48E0-B78E-38158191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0953"/>
            <a:ext cx="6563360" cy="66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49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Růst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Jak jsme na tom, stárneme zdravěji?</a:t>
            </a:r>
          </a:p>
          <a:p>
            <a:pPr lvl="1"/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čem vypovídá ukazatel </a:t>
            </a:r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délka života ve zdraví (</a:t>
            </a:r>
            <a:r>
              <a:rPr lang="cs-CZ" sz="24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Healthy</a:t>
            </a:r>
            <a:r>
              <a:rPr lang="cs-CZ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Life</a:t>
            </a:r>
            <a:r>
              <a:rPr lang="cs-CZ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Years</a:t>
            </a:r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)?</a:t>
            </a:r>
          </a:p>
          <a:p>
            <a:pPr lvl="2"/>
            <a:r>
              <a:rPr lang="cs-CZ" sz="2800" b="1" dirty="0" err="1">
                <a:solidFill>
                  <a:srgbClr val="333399"/>
                </a:solidFill>
              </a:rPr>
              <a:t>Euroastat</a:t>
            </a:r>
            <a:r>
              <a:rPr lang="cs-CZ" sz="2800" b="1" dirty="0">
                <a:solidFill>
                  <a:srgbClr val="333399"/>
                </a:solidFill>
              </a:rPr>
              <a:t>:  </a:t>
            </a:r>
            <a:r>
              <a:rPr lang="cs-CZ" sz="2800" b="1" i="1" dirty="0">
                <a:solidFill>
                  <a:srgbClr val="333399"/>
                </a:solidFill>
              </a:rPr>
              <a:t>délka života ve zdraví</a:t>
            </a:r>
            <a:r>
              <a:rPr lang="cs-CZ" sz="2800" dirty="0">
                <a:solidFill>
                  <a:srgbClr val="333399"/>
                </a:solidFill>
              </a:rPr>
              <a:t> (</a:t>
            </a:r>
            <a:r>
              <a:rPr lang="cs-CZ" sz="2800" i="1" dirty="0" err="1">
                <a:solidFill>
                  <a:srgbClr val="333399"/>
                </a:solidFill>
              </a:rPr>
              <a:t>Healthy</a:t>
            </a:r>
            <a:r>
              <a:rPr lang="cs-CZ" sz="2800" i="1" dirty="0">
                <a:solidFill>
                  <a:srgbClr val="333399"/>
                </a:solidFill>
              </a:rPr>
              <a:t> </a:t>
            </a:r>
            <a:r>
              <a:rPr lang="cs-CZ" sz="2800" i="1" dirty="0" err="1">
                <a:solidFill>
                  <a:srgbClr val="333399"/>
                </a:solidFill>
              </a:rPr>
              <a:t>Life</a:t>
            </a:r>
            <a:r>
              <a:rPr lang="cs-CZ" sz="2800" i="1" dirty="0">
                <a:solidFill>
                  <a:srgbClr val="333399"/>
                </a:solidFill>
              </a:rPr>
              <a:t> </a:t>
            </a:r>
            <a:r>
              <a:rPr lang="cs-CZ" sz="2800" i="1" dirty="0" err="1">
                <a:solidFill>
                  <a:srgbClr val="333399"/>
                </a:solidFill>
              </a:rPr>
              <a:t>Years</a:t>
            </a:r>
            <a:r>
              <a:rPr lang="cs-CZ" sz="2800" dirty="0">
                <a:solidFill>
                  <a:srgbClr val="333399"/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cs-CZ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musíme brát v úvahu při interpretaci tohoto ukazatele v mezinárodním srovnání a při hodnocení vývoje tohoto ukazatele v čase?</a:t>
            </a:r>
          </a:p>
          <a:p>
            <a:pPr marL="457200" lvl="1" indent="0">
              <a:buNone/>
            </a:pPr>
            <a:endParaRPr lang="cs-CZ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Stárne v průběhu času česká populace zdravěji?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jsme na tom v délce života ve zdraví ve srovnání s jinými evropskými zeměmi?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/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78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F33691E-0A4C-46DA-8540-25D018F5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82" y="0"/>
            <a:ext cx="613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765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4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Stárne v průběhu času česká populace zdravěji?</a:t>
            </a:r>
            <a:endParaRPr lang="cs-CZ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94B4E32-AA09-4AEE-A724-E960D1B04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328852"/>
              </p:ext>
            </p:extLst>
          </p:nvPr>
        </p:nvGraphicFramePr>
        <p:xfrm>
          <a:off x="1815737" y="1628774"/>
          <a:ext cx="8477793" cy="462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0794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BE985987-E281-4CA8-9669-065BE45D477C}"/>
              </a:ext>
            </a:extLst>
          </p:cNvPr>
          <p:cNvSpPr txBox="1">
            <a:spLocks/>
          </p:cNvSpPr>
          <p:nvPr/>
        </p:nvSpPr>
        <p:spPr bwMode="auto">
          <a:xfrm>
            <a:off x="762000" y="4270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4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Stárne v průběhu času česká populace zdravěji?</a:t>
            </a:r>
            <a:endParaRPr lang="cs-CZ" b="1" kern="0" dirty="0">
              <a:solidFill>
                <a:srgbClr val="333399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298D933-446A-4A51-A56C-51495170B9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9489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680B134-5B71-43C8-875E-CBF00F2F26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1417638"/>
            <a:ext cx="9601199" cy="5009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51039EF-1030-4AE5-9EEC-11CE61F02DB7}"/>
              </a:ext>
            </a:extLst>
          </p:cNvPr>
          <p:cNvCxnSpPr/>
          <p:nvPr/>
        </p:nvCxnSpPr>
        <p:spPr>
          <a:xfrm>
            <a:off x="5767754" y="4876800"/>
            <a:ext cx="0" cy="4689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D53DB2E-F6DB-4747-86AD-71F1146D0875}"/>
              </a:ext>
            </a:extLst>
          </p:cNvPr>
          <p:cNvCxnSpPr/>
          <p:nvPr/>
        </p:nvCxnSpPr>
        <p:spPr>
          <a:xfrm>
            <a:off x="8554832" y="4876800"/>
            <a:ext cx="0" cy="4689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>
            <a:extLst>
              <a:ext uri="{FF2B5EF4-FFF2-40B4-BE49-F238E27FC236}">
                <a16:creationId xmlns:a16="http://schemas.microsoft.com/office/drawing/2014/main" id="{F6EC154F-0754-47AF-B19F-4FB26544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lvl="1"/>
            <a:r>
              <a:rPr lang="cs-CZ" sz="4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jsme na tom v délce života ve zdraví ve srovnání s jinými evropskými zeměmi?</a:t>
            </a:r>
            <a:endParaRPr lang="cs-CZ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572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736FC61-2D8C-48CE-AAA6-DBFB922E06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1417638"/>
            <a:ext cx="9509760" cy="5165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ECCE57D-CE03-46CF-9C47-A3CC3BF10832}"/>
              </a:ext>
            </a:extLst>
          </p:cNvPr>
          <p:cNvCxnSpPr/>
          <p:nvPr/>
        </p:nvCxnSpPr>
        <p:spPr>
          <a:xfrm>
            <a:off x="6096000" y="4864072"/>
            <a:ext cx="0" cy="4689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283F1DA-7EA8-4C3B-899D-99382AB1088E}"/>
              </a:ext>
            </a:extLst>
          </p:cNvPr>
          <p:cNvCxnSpPr>
            <a:cxnSpLocks/>
          </p:cNvCxnSpPr>
          <p:nvPr/>
        </p:nvCxnSpPr>
        <p:spPr>
          <a:xfrm>
            <a:off x="8268789" y="4864072"/>
            <a:ext cx="0" cy="4689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>
            <a:extLst>
              <a:ext uri="{FF2B5EF4-FFF2-40B4-BE49-F238E27FC236}">
                <a16:creationId xmlns:a16="http://schemas.microsoft.com/office/drawing/2014/main" id="{EEA28C08-FF31-4B79-A821-4C1BDB3C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z="4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jsme na tom v délce života ve zdraví ve srovnání s jinými evropskými zeměmi?</a:t>
            </a:r>
            <a:endParaRPr lang="cs-CZ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620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0A04B-5BBB-4485-AE46-8698DCF7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8" y="147315"/>
            <a:ext cx="10972800" cy="1143000"/>
          </a:xfrm>
        </p:spPr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</a:rPr>
              <a:t>Dopady stárnutí na péči o zdraví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C0F9CB-2BF9-4EE0-84BC-8E57BF4C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28" y="1116695"/>
            <a:ext cx="11455078" cy="5469300"/>
          </a:xfrm>
        </p:spPr>
        <p:txBody>
          <a:bodyPr/>
          <a:lstStyle/>
          <a:p>
            <a:r>
              <a:rPr lang="cs-CZ" sz="2000" b="1" dirty="0">
                <a:solidFill>
                  <a:srgbClr val="333399"/>
                </a:solidFill>
              </a:rPr>
              <a:t>Udržitelnost financování zdravotnictví</a:t>
            </a:r>
          </a:p>
          <a:p>
            <a:pPr lvl="1"/>
            <a:r>
              <a:rPr lang="cs-CZ" sz="2000" b="1" dirty="0">
                <a:solidFill>
                  <a:srgbClr val="333399"/>
                </a:solidFill>
              </a:rPr>
              <a:t>Příjmy</a:t>
            </a:r>
            <a:r>
              <a:rPr lang="cs-CZ" sz="2000" dirty="0">
                <a:solidFill>
                  <a:srgbClr val="333399"/>
                </a:solidFill>
              </a:rPr>
              <a:t> (zdroje financování – pokles počtu ekonomicky aktivního obyvatelstva, zvýšení počtu tzv. státních pojištěnců)</a:t>
            </a:r>
          </a:p>
          <a:p>
            <a:pPr lvl="1"/>
            <a:r>
              <a:rPr lang="cs-CZ" sz="2000" b="1" dirty="0">
                <a:solidFill>
                  <a:srgbClr val="333399"/>
                </a:solidFill>
              </a:rPr>
              <a:t>Růst nákladů/spotřeby</a:t>
            </a:r>
          </a:p>
          <a:p>
            <a:pPr lvl="2"/>
            <a:r>
              <a:rPr lang="cs-CZ" sz="2000" dirty="0">
                <a:solidFill>
                  <a:srgbClr val="333399"/>
                </a:solidFill>
              </a:rPr>
              <a:t>Růst SDŽ  (X rozdíly podle pohlaví, regionů, SES …)</a:t>
            </a:r>
          </a:p>
          <a:p>
            <a:pPr lvl="2"/>
            <a:r>
              <a:rPr lang="cs-CZ" sz="2000" dirty="0">
                <a:solidFill>
                  <a:srgbClr val="00B050"/>
                </a:solidFill>
              </a:rPr>
              <a:t>Nemocnost - chronická onemocnění, komorbidita (X zdravější stárnutí)</a:t>
            </a:r>
            <a:endParaRPr lang="cs-CZ" sz="2000" b="1" dirty="0">
              <a:solidFill>
                <a:srgbClr val="00B050"/>
              </a:solidFill>
            </a:endParaRPr>
          </a:p>
          <a:p>
            <a:r>
              <a:rPr lang="cs-CZ" sz="2000" b="1" dirty="0">
                <a:solidFill>
                  <a:srgbClr val="333399"/>
                </a:solidFill>
              </a:rPr>
              <a:t>Struktura a způsob poskytování </a:t>
            </a:r>
            <a:r>
              <a:rPr lang="cs-CZ" sz="2000" b="1" dirty="0" err="1">
                <a:solidFill>
                  <a:srgbClr val="333399"/>
                </a:solidFill>
              </a:rPr>
              <a:t>zdr</a:t>
            </a:r>
            <a:r>
              <a:rPr lang="cs-CZ" sz="2000" b="1" dirty="0">
                <a:solidFill>
                  <a:srgbClr val="333399"/>
                </a:solidFill>
              </a:rPr>
              <a:t>. služeb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Péče o seniory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Senioři – velmi heterogenní skupina (věk, vzdělání, finance, životní styl, zdraví, očekávání)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Jednočlenné domácnosti (50 % jednočlenných domácností = důchodci, většinou ženy)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Zdravotní potřeby – struktura (nemoci spojené s vysokým věkem) a dostupnost kvalitní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Očekávání od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Propojení zdravotní a sociální péče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Péče na konci života (umírání)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Stárnutí pracovní síly (zdravotníků)</a:t>
            </a:r>
          </a:p>
          <a:p>
            <a:endParaRPr lang="cs-CZ" sz="2000" dirty="0"/>
          </a:p>
          <a:p>
            <a:pPr marL="457200" lvl="1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578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564" y="1657350"/>
            <a:ext cx="10496872" cy="4716484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>
                <a:solidFill>
                  <a:srgbClr val="333399"/>
                </a:solidFill>
              </a:rPr>
              <a:t>Úmrtnost a nemocnost</a:t>
            </a:r>
          </a:p>
          <a:p>
            <a:pPr lvl="0"/>
            <a:endParaRPr lang="cs-CZ" dirty="0">
              <a:solidFill>
                <a:srgbClr val="333399"/>
              </a:solidFill>
            </a:endParaRPr>
          </a:p>
          <a:p>
            <a:pPr lvl="0"/>
            <a:r>
              <a:rPr lang="cs-CZ" dirty="0">
                <a:solidFill>
                  <a:srgbClr val="333399"/>
                </a:solidFill>
              </a:rPr>
              <a:t>Současná situace je východiskem pro predikci budoucích nákladů.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3408477-AEE0-4614-983E-4F98A903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Růst nákladů x zdravější stárnutí</a:t>
            </a:r>
          </a:p>
        </p:txBody>
      </p:sp>
    </p:spTree>
    <p:extLst>
      <p:ext uri="{BB962C8B-B14F-4D97-AF65-F5344CB8AC3E}">
        <p14:creationId xmlns:p14="http://schemas.microsoft.com/office/powerpoint/2010/main" val="5463950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FC33220-A944-484B-9D4C-D562F428C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14975" y="0"/>
            <a:ext cx="634365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FAAB43A-0B33-4507-AC0D-550219D71A45}"/>
              </a:ext>
            </a:extLst>
          </p:cNvPr>
          <p:cNvSpPr txBox="1"/>
          <p:nvPr/>
        </p:nvSpPr>
        <p:spPr>
          <a:xfrm>
            <a:off x="523875" y="666660"/>
            <a:ext cx="49911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jsou hlavní příčiny úmrtí obyvatel ČR? </a:t>
            </a:r>
          </a:p>
          <a:p>
            <a:endParaRPr lang="cs-CZ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trendy zde můžeme pozorovat?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7159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164" y="1143000"/>
            <a:ext cx="10496872" cy="4716484"/>
          </a:xfrm>
        </p:spPr>
        <p:txBody>
          <a:bodyPr/>
          <a:lstStyle/>
          <a:p>
            <a:endParaRPr lang="cs-CZ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Která úmrtí považujeme za</a:t>
            </a:r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odvratitelná </a:t>
            </a:r>
            <a:r>
              <a:rPr lang="cs-CZ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cs-CZ" sz="24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avoidable</a:t>
            </a:r>
            <a:r>
              <a:rPr lang="cs-CZ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deaths</a:t>
            </a:r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tedy </a:t>
            </a:r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předčasná úmrtí?</a:t>
            </a:r>
          </a:p>
          <a:p>
            <a:pPr lvl="1"/>
            <a:r>
              <a:rPr lang="cs-CZ" sz="2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Preventabilní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stavy</a:t>
            </a:r>
          </a:p>
          <a:p>
            <a:pPr lvl="1"/>
            <a:r>
              <a:rPr lang="cs-CZ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Léčitelné stavy</a:t>
            </a:r>
          </a:p>
          <a:p>
            <a:pPr lvl="1"/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Věk úmrtí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6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910B21C-C2FA-4542-A96F-5FB3D550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0" y="537759"/>
            <a:ext cx="6154009" cy="578248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0C8C66D-A9A9-4F85-A3F9-B39ACD07689D}"/>
              </a:ext>
            </a:extLst>
          </p:cNvPr>
          <p:cNvSpPr txBox="1"/>
          <p:nvPr/>
        </p:nvSpPr>
        <p:spPr>
          <a:xfrm>
            <a:off x="7400925" y="1095375"/>
            <a:ext cx="425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jsou nejčastější příčiny tzv</a:t>
            </a:r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odvratitelných (předčasných) </a:t>
            </a:r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úmrtí v ČR?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6198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34F7F02-8C94-4E44-837C-B3D1ED9EFFBE}"/>
              </a:ext>
            </a:extLst>
          </p:cNvPr>
          <p:cNvSpPr txBox="1"/>
          <p:nvPr/>
        </p:nvSpPr>
        <p:spPr>
          <a:xfrm>
            <a:off x="123825" y="557510"/>
            <a:ext cx="30956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              mezinárodní a regionální rozdíly v předčasné úmrtnosti. </a:t>
            </a:r>
          </a:p>
          <a:p>
            <a:pPr lvl="0"/>
            <a:endParaRPr lang="cs-CZ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3B845D-C8E7-4143-9CCC-A87A75B5B1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0"/>
            <a:ext cx="8972550" cy="6858001"/>
          </a:xfrm>
          <a:prstGeom prst="rect">
            <a:avLst/>
          </a:prstGeom>
          <a:noFill/>
          <a:ln w="28575">
            <a:noFill/>
          </a:ln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675ABB9-E843-4EA9-A521-09096DC64300}"/>
              </a:ext>
            </a:extLst>
          </p:cNvPr>
          <p:cNvCxnSpPr/>
          <p:nvPr/>
        </p:nvCxnSpPr>
        <p:spPr>
          <a:xfrm flipV="1">
            <a:off x="6019800" y="5267325"/>
            <a:ext cx="0" cy="6000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EBB71C2-21ED-4DD9-8C4B-C2B7CE874ACA}"/>
              </a:ext>
            </a:extLst>
          </p:cNvPr>
          <p:cNvCxnSpPr/>
          <p:nvPr/>
        </p:nvCxnSpPr>
        <p:spPr>
          <a:xfrm flipV="1">
            <a:off x="5245100" y="5259387"/>
            <a:ext cx="0" cy="600075"/>
          </a:xfrm>
          <a:prstGeom prst="line">
            <a:avLst/>
          </a:prstGeom>
          <a:ln w="381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1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04664"/>
            <a:ext cx="11687175" cy="1143000"/>
          </a:xfrm>
        </p:spPr>
        <p:txBody>
          <a:bodyPr/>
          <a:lstStyle/>
          <a:p>
            <a:r>
              <a:rPr lang="cs-CZ" sz="3600" b="1" cap="all" dirty="0">
                <a:solidFill>
                  <a:srgbClr val="333399"/>
                </a:solidFill>
              </a:rPr>
              <a:t>Stárnutí a zdraví v globálním kontextu </a:t>
            </a:r>
            <a:br>
              <a:rPr lang="cs-CZ" sz="3600" cap="all" dirty="0">
                <a:solidFill>
                  <a:srgbClr val="0000CC"/>
                </a:solidFill>
              </a:rPr>
            </a:br>
            <a:endParaRPr lang="cs-CZ" sz="3600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9150" y="1214661"/>
            <a:ext cx="10953750" cy="583264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sz="4000" dirty="0">
                <a:solidFill>
                  <a:srgbClr val="333399"/>
                </a:solidFill>
              </a:rPr>
              <a:t>Svět stárne rychle: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počet lidí starších 60 let v celosvětové populaci se zvýší z 11 % v r. 2000 na 22 % do r. 2050 </a:t>
            </a:r>
          </a:p>
          <a:p>
            <a:pPr lvl="1"/>
            <a:r>
              <a:rPr lang="cs-CZ" b="1" dirty="0">
                <a:solidFill>
                  <a:srgbClr val="333399"/>
                </a:solidFill>
                <a:highlight>
                  <a:srgbClr val="E1F2CE"/>
                </a:highlight>
              </a:rPr>
              <a:t>poprvé v lidských dějinách bude ve světové populaci více seniorů než dětí</a:t>
            </a:r>
            <a:r>
              <a:rPr lang="cs-CZ" dirty="0">
                <a:solidFill>
                  <a:srgbClr val="333399"/>
                </a:solidFill>
                <a:highlight>
                  <a:srgbClr val="E1F2CE"/>
                </a:highlight>
              </a:rPr>
              <a:t> (do 14 let)</a:t>
            </a:r>
            <a:r>
              <a:rPr lang="cs-CZ" dirty="0">
                <a:solidFill>
                  <a:srgbClr val="333399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rozvojové země stárnou mnohem rychleji než rozvinuté země: </a:t>
            </a:r>
          </a:p>
          <a:p>
            <a:pPr lvl="2"/>
            <a:r>
              <a:rPr lang="cs-CZ" sz="2800" dirty="0">
                <a:solidFill>
                  <a:srgbClr val="333399"/>
                </a:solidFill>
                <a:highlight>
                  <a:srgbClr val="E1F2CE"/>
                </a:highlight>
              </a:rPr>
              <a:t>v r. 2050 bude více než 80 % seniorů žít v rozvojových zemích</a:t>
            </a:r>
            <a:r>
              <a:rPr lang="cs-CZ" sz="2800" dirty="0">
                <a:solidFill>
                  <a:srgbClr val="333399"/>
                </a:solidFill>
              </a:rPr>
              <a:t>, zatímco v roce 2005 to bylo 60 %.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2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1A37B30-BAA2-4490-BA20-745E75954A6F}"/>
              </a:ext>
            </a:extLst>
          </p:cNvPr>
          <p:cNvSpPr txBox="1"/>
          <p:nvPr/>
        </p:nvSpPr>
        <p:spPr>
          <a:xfrm>
            <a:off x="6762750" y="1000125"/>
            <a:ext cx="4762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333399"/>
                </a:solidFill>
              </a:rPr>
              <a:t>Předčasné úmrtí = nezestárnutí, ale neznamená nižší náklady</a:t>
            </a:r>
          </a:p>
          <a:p>
            <a:endParaRPr lang="cs-CZ" sz="2400" dirty="0">
              <a:solidFill>
                <a:srgbClr val="333399"/>
              </a:solidFill>
            </a:endParaRPr>
          </a:p>
          <a:p>
            <a:r>
              <a:rPr lang="cs-CZ" sz="2400" dirty="0">
                <a:solidFill>
                  <a:srgbClr val="333399"/>
                </a:solidFill>
              </a:rPr>
              <a:t>Růst nákladů v závislosti na věku X růst nákladů v závislosti na blížící se smrti.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916057-2B22-4040-A496-0A099CAB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1" y="241089"/>
            <a:ext cx="6004540" cy="63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68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Růst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25" y="1666876"/>
            <a:ext cx="10582275" cy="4525963"/>
          </a:xfrm>
        </p:spPr>
        <p:txBody>
          <a:bodyPr/>
          <a:lstStyle/>
          <a:p>
            <a:r>
              <a:rPr lang="cs-CZ" altLang="cs-CZ" b="1" dirty="0">
                <a:solidFill>
                  <a:srgbClr val="333399"/>
                </a:solidFill>
                <a:latin typeface="Arial" charset="0"/>
              </a:rPr>
              <a:t>růst nákladů – </a:t>
            </a:r>
            <a:r>
              <a:rPr lang="cs-CZ" altLang="cs-CZ" dirty="0">
                <a:solidFill>
                  <a:srgbClr val="333399"/>
                </a:solidFill>
                <a:latin typeface="Arial" charset="0"/>
              </a:rPr>
              <a:t>ano,</a:t>
            </a:r>
            <a:r>
              <a:rPr lang="cs-CZ" altLang="cs-CZ" b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cs-CZ" altLang="cs-CZ" dirty="0">
                <a:solidFill>
                  <a:srgbClr val="333399"/>
                </a:solidFill>
                <a:latin typeface="Arial" charset="0"/>
              </a:rPr>
              <a:t>v souvislosti se stárnutím populace (a vyšším výskytem chronických nemocí) dochází k růstu nákladů, ale není to jediná, ani nejvýznamnější příčina růstu nákladů na zdravotní péči</a:t>
            </a:r>
          </a:p>
          <a:p>
            <a:r>
              <a:rPr lang="cs-CZ" altLang="cs-CZ" b="1" dirty="0">
                <a:solidFill>
                  <a:srgbClr val="333399"/>
                </a:solidFill>
                <a:latin typeface="Arial" charset="0"/>
              </a:rPr>
              <a:t>¼ </a:t>
            </a:r>
            <a:r>
              <a:rPr lang="cs-CZ" altLang="cs-CZ" b="1" dirty="0" err="1">
                <a:solidFill>
                  <a:srgbClr val="333399"/>
                </a:solidFill>
                <a:latin typeface="Arial" charset="0"/>
              </a:rPr>
              <a:t>celoživ</a:t>
            </a:r>
            <a:r>
              <a:rPr lang="cs-CZ" altLang="cs-CZ" b="1" dirty="0">
                <a:solidFill>
                  <a:srgbClr val="333399"/>
                </a:solidFill>
                <a:latin typeface="Arial" charset="0"/>
              </a:rPr>
              <a:t>. osobních nákladů</a:t>
            </a:r>
            <a:r>
              <a:rPr lang="cs-CZ" altLang="cs-CZ" dirty="0">
                <a:solidFill>
                  <a:srgbClr val="333399"/>
                </a:solidFill>
                <a:latin typeface="Arial" charset="0"/>
              </a:rPr>
              <a:t> na ZP člověk spotřebuje 2 roky před smrtí </a:t>
            </a:r>
          </a:p>
          <a:p>
            <a:pPr lvl="1"/>
            <a:r>
              <a:rPr lang="cs-CZ" altLang="cs-CZ" dirty="0">
                <a:solidFill>
                  <a:srgbClr val="333399"/>
                </a:solidFill>
                <a:latin typeface="Arial" charset="0"/>
              </a:rPr>
              <a:t>Stárnutí a umírání</a:t>
            </a:r>
          </a:p>
          <a:p>
            <a:pPr marL="0" indent="0">
              <a:buNone/>
            </a:pPr>
            <a:endParaRPr lang="cs-CZ" altLang="cs-CZ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7439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10972800" cy="1143000"/>
          </a:xfrm>
        </p:spPr>
        <p:txBody>
          <a:bodyPr/>
          <a:lstStyle/>
          <a:p>
            <a:br>
              <a:rPr lang="cs-CZ" sz="4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4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4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vysoká je </a:t>
            </a:r>
            <a:r>
              <a:rPr lang="cs-CZ" sz="4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chronická nemocnost </a:t>
            </a:r>
            <a:r>
              <a:rPr lang="cs-CZ" sz="4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 ČR?  </a:t>
            </a:r>
            <a:br>
              <a:rPr lang="cs-CZ" sz="4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cs-CZ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b="1" dirty="0">
              <a:solidFill>
                <a:srgbClr val="333399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77251D-C6E6-4665-B14A-2CDB9A48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973027"/>
            <a:ext cx="6108700" cy="55581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D67AE6-90D3-49B3-B106-75594210604C}"/>
              </a:ext>
            </a:extLst>
          </p:cNvPr>
          <p:cNvSpPr txBox="1"/>
          <p:nvPr/>
        </p:nvSpPr>
        <p:spPr>
          <a:xfrm>
            <a:off x="6911975" y="1790612"/>
            <a:ext cx="49244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222222"/>
                </a:solidFill>
                <a:effectLst/>
                <a:latin typeface="Inter"/>
              </a:rPr>
              <a:t>Téměř dvě třetiny české populace starší 65 let trpí minimálně jednou vážnou chronickou nemocí. Značný podíl z toho činí nemoci oběhové soustavy. Právě ty představují v současnosti velkou a stále rostoucí epidemiologickou zátěž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5706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Zdravotní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164" y="1143000"/>
            <a:ext cx="10972800" cy="4716484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Stručně charakterizujte ukazatel </a:t>
            </a:r>
            <a:r>
              <a:rPr lang="cs-CZ" b="1" dirty="0" err="1">
                <a:solidFill>
                  <a:srgbClr val="00B050"/>
                </a:solidFill>
              </a:rPr>
              <a:t>komorbiditní</a:t>
            </a:r>
            <a:r>
              <a:rPr lang="cs-CZ" b="1" dirty="0">
                <a:solidFill>
                  <a:srgbClr val="00B050"/>
                </a:solidFill>
              </a:rPr>
              <a:t> index. 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>
                <a:solidFill>
                  <a:srgbClr val="00B050"/>
                </a:solidFill>
              </a:rPr>
              <a:t>Co vypovídá o zdravotním stavu české obecné i seniorské populace?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r>
              <a:rPr lang="cs-CZ" b="1" dirty="0">
                <a:solidFill>
                  <a:srgbClr val="00B050"/>
                </a:solidFill>
              </a:rPr>
              <a:t>Jaké jsou hlavní příčiny současného stavu?</a:t>
            </a:r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3980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E5D8C8D-8D4D-49A1-9D3E-DFAC6A4A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5" y="590998"/>
            <a:ext cx="11304069" cy="52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77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388DA01-F37C-4655-803F-C9BC662F13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0"/>
            <a:ext cx="11207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410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1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2734387-1C50-419F-88A4-C24A3BFA15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1" y="572792"/>
            <a:ext cx="6468019" cy="5712415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4E78317-BDBE-4FCB-AAE2-A1492922F0A1}"/>
              </a:ext>
            </a:extLst>
          </p:cNvPr>
          <p:cNvSpPr txBox="1"/>
          <p:nvPr/>
        </p:nvSpPr>
        <p:spPr>
          <a:xfrm>
            <a:off x="7251700" y="795634"/>
            <a:ext cx="41275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Čeho se týká pojem </a:t>
            </a:r>
            <a:r>
              <a:rPr lang="cs-CZ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„komprese morbidity“?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cs-CZ" sz="2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Dochází podle vás v české populaci ke kompresi morbidity?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Lze ho aplikovat na všechna onemocnění?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565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0A04B-5BBB-4485-AE46-8698DCF7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28" y="147315"/>
            <a:ext cx="10972800" cy="1143000"/>
          </a:xfrm>
        </p:spPr>
        <p:txBody>
          <a:bodyPr/>
          <a:lstStyle/>
          <a:p>
            <a:r>
              <a:rPr lang="cs-CZ" b="1" cap="all" dirty="0">
                <a:solidFill>
                  <a:srgbClr val="333399"/>
                </a:solidFill>
              </a:rPr>
              <a:t>Dopady stárnutí na péči o zdraví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C0F9CB-2BF9-4EE0-84BC-8E57BF4C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28" y="1116695"/>
            <a:ext cx="11455078" cy="5469300"/>
          </a:xfrm>
        </p:spPr>
        <p:txBody>
          <a:bodyPr/>
          <a:lstStyle/>
          <a:p>
            <a:r>
              <a:rPr lang="cs-CZ" sz="2000" b="1" dirty="0">
                <a:solidFill>
                  <a:srgbClr val="333399"/>
                </a:solidFill>
              </a:rPr>
              <a:t>Udržitelnost financování zdravotnictví</a:t>
            </a:r>
          </a:p>
          <a:p>
            <a:pPr lvl="1"/>
            <a:r>
              <a:rPr lang="cs-CZ" sz="2000" b="1" dirty="0">
                <a:solidFill>
                  <a:srgbClr val="333399"/>
                </a:solidFill>
              </a:rPr>
              <a:t>Příjmy</a:t>
            </a:r>
            <a:r>
              <a:rPr lang="cs-CZ" sz="2000" dirty="0">
                <a:solidFill>
                  <a:srgbClr val="333399"/>
                </a:solidFill>
              </a:rPr>
              <a:t> (zdroje financování – pokles počtu ekonomicky aktivního obyvatelstva, zvýšení počtu tzv. státních pojištěnců)</a:t>
            </a:r>
          </a:p>
          <a:p>
            <a:pPr lvl="1"/>
            <a:r>
              <a:rPr lang="cs-CZ" sz="2000" b="1" dirty="0">
                <a:solidFill>
                  <a:srgbClr val="333399"/>
                </a:solidFill>
              </a:rPr>
              <a:t>Růst nákladů/spotřeby</a:t>
            </a:r>
          </a:p>
          <a:p>
            <a:pPr lvl="2"/>
            <a:r>
              <a:rPr lang="cs-CZ" sz="2000" dirty="0">
                <a:solidFill>
                  <a:srgbClr val="333399"/>
                </a:solidFill>
              </a:rPr>
              <a:t>Růst SDŽ  (X rozdíly podle pohlaví, regionů, SES …)</a:t>
            </a:r>
          </a:p>
          <a:p>
            <a:pPr lvl="2"/>
            <a:r>
              <a:rPr lang="cs-CZ" sz="2000" dirty="0">
                <a:solidFill>
                  <a:srgbClr val="333399"/>
                </a:solidFill>
              </a:rPr>
              <a:t>Nemocnost - chronická onemocnění, komorbidita (X zdravější stárnutí)</a:t>
            </a:r>
            <a:endParaRPr lang="cs-CZ" sz="2000" b="1" dirty="0">
              <a:solidFill>
                <a:srgbClr val="333399"/>
              </a:solidFill>
            </a:endParaRPr>
          </a:p>
          <a:p>
            <a:r>
              <a:rPr lang="cs-CZ" sz="2000" b="1" dirty="0">
                <a:solidFill>
                  <a:srgbClr val="00B050"/>
                </a:solidFill>
              </a:rPr>
              <a:t>Struktura a způsob poskytování </a:t>
            </a:r>
            <a:r>
              <a:rPr lang="cs-CZ" sz="2000" b="1" dirty="0" err="1">
                <a:solidFill>
                  <a:srgbClr val="00B050"/>
                </a:solidFill>
              </a:rPr>
              <a:t>zdr</a:t>
            </a:r>
            <a:r>
              <a:rPr lang="cs-CZ" sz="2000" b="1" dirty="0">
                <a:solidFill>
                  <a:srgbClr val="00B050"/>
                </a:solidFill>
              </a:rPr>
              <a:t>. služeb</a:t>
            </a:r>
          </a:p>
          <a:p>
            <a:pPr lvl="1"/>
            <a:r>
              <a:rPr lang="cs-CZ" sz="2000" dirty="0">
                <a:solidFill>
                  <a:srgbClr val="00B050"/>
                </a:solidFill>
              </a:rPr>
              <a:t>Péče o seniory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Senioři – velmi heterogenní skupina (věk, vzdělání, finance, životní styl, zdraví, očekávání)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Jednočlenné domácnosti (50 % jednočlenných domácností = důchodci, většinou ženy)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Zdravotní potřeby – struktura (nemoci spojené s vysokým věkem) a dostupnost kvalitní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Očekávání od ZP</a:t>
            </a:r>
          </a:p>
          <a:p>
            <a:pPr lvl="2"/>
            <a:r>
              <a:rPr lang="cs-CZ" sz="1600" dirty="0">
                <a:solidFill>
                  <a:srgbClr val="333399"/>
                </a:solidFill>
              </a:rPr>
              <a:t>Propojení zdravotní a sociální péče</a:t>
            </a:r>
          </a:p>
          <a:p>
            <a:pPr lvl="1"/>
            <a:r>
              <a:rPr lang="cs-CZ" sz="2000" dirty="0">
                <a:solidFill>
                  <a:srgbClr val="333399"/>
                </a:solidFill>
              </a:rPr>
              <a:t>Péče na konci života (umírání)</a:t>
            </a:r>
          </a:p>
          <a:p>
            <a:pPr lvl="1"/>
            <a:r>
              <a:rPr lang="cs-CZ" sz="2000" dirty="0">
                <a:solidFill>
                  <a:srgbClr val="00B050"/>
                </a:solidFill>
              </a:rPr>
              <a:t>Stárnutí pracovní síly (zdravotníků)</a:t>
            </a:r>
          </a:p>
          <a:p>
            <a:endParaRPr lang="cs-CZ" sz="2000" dirty="0"/>
          </a:p>
          <a:p>
            <a:pPr marL="457200" lvl="1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endParaRPr lang="cs-CZ" sz="1200" dirty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06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péče – změna zaměření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333399"/>
                </a:solidFill>
              </a:rPr>
              <a:t>Jde o posun od zdravotní péče orientované na léčbu dysfunkcí jednotlivých orgánů na péči zaměřenou na podporu a </a:t>
            </a:r>
            <a:r>
              <a:rPr lang="cs-CZ" sz="2400" b="1" dirty="0">
                <a:solidFill>
                  <a:srgbClr val="333399"/>
                </a:solidFill>
              </a:rPr>
              <a:t>udržení kvality života seniorů</a:t>
            </a:r>
            <a:r>
              <a:rPr lang="cs-CZ" sz="2400" dirty="0">
                <a:solidFill>
                  <a:srgbClr val="333399"/>
                </a:solidFill>
              </a:rPr>
              <a:t>. </a:t>
            </a:r>
          </a:p>
          <a:p>
            <a:r>
              <a:rPr lang="cs-CZ" sz="2400" dirty="0">
                <a:solidFill>
                  <a:srgbClr val="333399"/>
                </a:solidFill>
              </a:rPr>
              <a:t>Posílení </a:t>
            </a:r>
            <a:r>
              <a:rPr lang="cs-CZ" sz="2400" b="1" dirty="0">
                <a:solidFill>
                  <a:srgbClr val="333399"/>
                </a:solidFill>
              </a:rPr>
              <a:t>komunitní péče </a:t>
            </a:r>
            <a:r>
              <a:rPr lang="cs-CZ" sz="2400" dirty="0">
                <a:solidFill>
                  <a:srgbClr val="333399"/>
                </a:solidFill>
              </a:rPr>
              <a:t>v jejímž centru by stáli praktičtí lékaři a ambulantní geriatři. </a:t>
            </a:r>
          </a:p>
          <a:p>
            <a:r>
              <a:rPr lang="cs-CZ" sz="2400" dirty="0">
                <a:solidFill>
                  <a:srgbClr val="333399"/>
                </a:solidFill>
              </a:rPr>
              <a:t>Senioři by již neměli být parcelováni mezi jednotlivé specialisty podle diagnóz, </a:t>
            </a:r>
            <a:r>
              <a:rPr lang="cs-CZ" sz="2400" b="1" dirty="0">
                <a:solidFill>
                  <a:srgbClr val="333399"/>
                </a:solidFill>
              </a:rPr>
              <a:t>celostní přístup</a:t>
            </a:r>
            <a:r>
              <a:rPr lang="cs-CZ" sz="2400" dirty="0">
                <a:solidFill>
                  <a:srgbClr val="333399"/>
                </a:solidFill>
              </a:rPr>
              <a:t>.</a:t>
            </a:r>
          </a:p>
          <a:p>
            <a:r>
              <a:rPr lang="cs-CZ" sz="2400" dirty="0">
                <a:solidFill>
                  <a:srgbClr val="333399"/>
                </a:solidFill>
              </a:rPr>
              <a:t>Lidé ve vyšším věku samozřejmě chtějí léčit léčitelné poruchy zdraví, chtějí ale takovou léčbu, která jim umožní co </a:t>
            </a:r>
            <a:r>
              <a:rPr lang="cs-CZ" sz="2400" b="1" dirty="0">
                <a:solidFill>
                  <a:srgbClr val="333399"/>
                </a:solidFill>
              </a:rPr>
              <a:t>nejdéle vykonávat každodenní činnosti</a:t>
            </a:r>
            <a:r>
              <a:rPr lang="cs-CZ" sz="2400" dirty="0">
                <a:solidFill>
                  <a:srgbClr val="333399"/>
                </a:solidFill>
              </a:rPr>
              <a:t>, ne léčbu, která prodlouží jejich přežití za cenu poklesu kvality života, ztráty soběstačnosti ap.</a:t>
            </a:r>
          </a:p>
          <a:p>
            <a:endParaRPr lang="cs-CZ" altLang="cs-CZ" sz="2400" dirty="0">
              <a:solidFill>
                <a:srgbClr val="333399"/>
              </a:solidFill>
              <a:latin typeface="Arial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33399"/>
              </a:solidFill>
              <a:latin typeface="Arial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70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D70B3B0-0898-48A3-B1BF-0C7F51FF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37" y="-918"/>
            <a:ext cx="9135677" cy="68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4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4D14DB8-23F7-4CBC-BD59-DFCE1F76A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0"/>
            <a:ext cx="950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847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4911542-E94E-419C-955A-65067531189D}"/>
              </a:ext>
            </a:extLst>
          </p:cNvPr>
          <p:cNvSpPr txBox="1"/>
          <p:nvPr/>
        </p:nvSpPr>
        <p:spPr>
          <a:xfrm>
            <a:off x="533400" y="609600"/>
            <a:ext cx="106553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800" b="1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efektivní poskytování zdravotní péče je nezbytné posílení primární péče a vytvoření integrovaného modelu péče a služeb na místní úrovni. </a:t>
            </a:r>
          </a:p>
          <a:p>
            <a:pPr lvl="0"/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 to je tzv.</a:t>
            </a:r>
            <a:r>
              <a:rPr lang="cs-CZ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komunitní péče? </a:t>
            </a:r>
          </a:p>
          <a:p>
            <a:pPr lvl="1"/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služby zahrnuje?</a:t>
            </a:r>
            <a:endParaRPr lang="cs-CZ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756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333399"/>
                </a:solidFill>
              </a:rPr>
              <a:t>Komunitní péče o chronicky nemocné seniory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3ABB03B-1D58-4A0C-B13E-BB6DAF6F4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948" y="1179229"/>
            <a:ext cx="5384800" cy="413759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333399"/>
                </a:solidFill>
              </a:rPr>
              <a:t>POSKYTOVATEL</a:t>
            </a:r>
          </a:p>
          <a:p>
            <a:r>
              <a:rPr lang="cs-CZ" sz="2400" dirty="0">
                <a:solidFill>
                  <a:srgbClr val="333399"/>
                </a:solidFill>
              </a:rPr>
              <a:t>Rodina</a:t>
            </a:r>
          </a:p>
          <a:p>
            <a:r>
              <a:rPr lang="cs-CZ" sz="2400" dirty="0">
                <a:solidFill>
                  <a:srgbClr val="333399"/>
                </a:solidFill>
              </a:rPr>
              <a:t>Občanské spolky</a:t>
            </a:r>
          </a:p>
          <a:p>
            <a:r>
              <a:rPr lang="cs-CZ" sz="2400" dirty="0">
                <a:solidFill>
                  <a:srgbClr val="333399"/>
                </a:solidFill>
              </a:rPr>
              <a:t>Dobrovolnictví</a:t>
            </a:r>
          </a:p>
          <a:p>
            <a:r>
              <a:rPr lang="cs-CZ" sz="2400" dirty="0">
                <a:solidFill>
                  <a:srgbClr val="333399"/>
                </a:solidFill>
              </a:rPr>
              <a:t>Místní firmy</a:t>
            </a:r>
          </a:p>
          <a:p>
            <a:r>
              <a:rPr lang="cs-CZ" sz="2400" dirty="0">
                <a:solidFill>
                  <a:srgbClr val="333399"/>
                </a:solidFill>
              </a:rPr>
              <a:t>Obce</a:t>
            </a:r>
          </a:p>
          <a:p>
            <a:r>
              <a:rPr lang="cs-CZ" sz="2400" dirty="0">
                <a:solidFill>
                  <a:srgbClr val="333399"/>
                </a:solidFill>
              </a:rPr>
              <a:t>Praktický lékař </a:t>
            </a:r>
          </a:p>
          <a:p>
            <a:r>
              <a:rPr lang="cs-CZ" sz="2400" dirty="0">
                <a:solidFill>
                  <a:srgbClr val="333399"/>
                </a:solidFill>
              </a:rPr>
              <a:t>Komunitní sestra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DA7FCED-B75F-4CA5-9E9E-0C3650D7B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7536" y="1179229"/>
            <a:ext cx="7472516" cy="472014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333399"/>
                </a:solidFill>
              </a:rPr>
              <a:t>FORMY PÉČE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Depistáž a </a:t>
            </a:r>
            <a:r>
              <a:rPr lang="cs-CZ" sz="2000" dirty="0" err="1">
                <a:solidFill>
                  <a:srgbClr val="333399"/>
                </a:solidFill>
              </a:rPr>
              <a:t>dispenzariace</a:t>
            </a:r>
            <a:endParaRPr lang="cs-CZ" sz="2000" dirty="0">
              <a:solidFill>
                <a:srgbClr val="333399"/>
              </a:solidFill>
            </a:endParaRPr>
          </a:p>
          <a:p>
            <a:r>
              <a:rPr lang="cs-CZ" sz="2000" dirty="0">
                <a:solidFill>
                  <a:srgbClr val="333399"/>
                </a:solidFill>
              </a:rPr>
              <a:t>Tísňová péče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Pečovatelská služba</a:t>
            </a:r>
          </a:p>
          <a:p>
            <a:r>
              <a:rPr lang="cs-CZ" sz="2000" dirty="0">
                <a:solidFill>
                  <a:srgbClr val="333399"/>
                </a:solidFill>
              </a:rPr>
              <a:t>Domácí zdravotní péče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Osobní asistence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Rehabilitace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Podpora lidí se specifickým postižením (zrak, sluch)</a:t>
            </a:r>
          </a:p>
          <a:p>
            <a:r>
              <a:rPr lang="cs-CZ" sz="2000" dirty="0">
                <a:solidFill>
                  <a:srgbClr val="333399"/>
                </a:solidFill>
              </a:rPr>
              <a:t>Bydlení lidí s omezenou soběstačností</a:t>
            </a:r>
          </a:p>
          <a:p>
            <a:r>
              <a:rPr lang="cs-CZ" sz="2000" dirty="0">
                <a:solidFill>
                  <a:srgbClr val="333399"/>
                </a:solidFill>
              </a:rPr>
              <a:t>Denní stacionáře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Ústavní sociální péče </a:t>
            </a:r>
          </a:p>
          <a:p>
            <a:r>
              <a:rPr lang="cs-CZ" sz="2000" dirty="0">
                <a:solidFill>
                  <a:srgbClr val="333399"/>
                </a:solidFill>
              </a:rPr>
              <a:t>Hospice a domácí paliativní péče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Psychoterapie</a:t>
            </a:r>
          </a:p>
          <a:p>
            <a:r>
              <a:rPr lang="cs-CZ" sz="2000" dirty="0">
                <a:solidFill>
                  <a:srgbClr val="333399"/>
                </a:solidFill>
              </a:rPr>
              <a:t>Volnočasové aktivity, zapojení seniorů do života komunity</a:t>
            </a:r>
          </a:p>
        </p:txBody>
      </p:sp>
    </p:spTree>
    <p:extLst>
      <p:ext uri="{BB962C8B-B14F-4D97-AF65-F5344CB8AC3E}">
        <p14:creationId xmlns:p14="http://schemas.microsoft.com/office/powerpoint/2010/main" val="22471056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péče – změna zaměření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609AA07-186D-4A95-942A-CFFC8094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Máme v ČR celkově málo lékařů v porovnání s ostatními evropskými zeměmi? </a:t>
            </a:r>
          </a:p>
          <a:p>
            <a:r>
              <a:rPr lang="cs-CZ" dirty="0">
                <a:solidFill>
                  <a:srgbClr val="00B050"/>
                </a:solidFill>
              </a:rPr>
              <a:t>Jak je to s poměrem praktických lékařů a ambulantních specialistů v ČR a v dalších zemích EU?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8825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péče – změna zaměření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22241E-8D7B-4E8E-84E9-ABF1951628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33" y="1287966"/>
            <a:ext cx="9473782" cy="5295396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19343989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péče – změna zaměření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786A82-0E19-4E9D-A849-9D3785AF76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45" y="1321434"/>
            <a:ext cx="8836606" cy="5261927"/>
          </a:xfrm>
          <a:prstGeom prst="rect">
            <a:avLst/>
          </a:prstGeom>
          <a:noFill/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38928045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péče – změna zaměření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3ABB03B-1D58-4A0C-B13E-BB6DAF6F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Jak je to s poměrem praktických lékařů a ambulantních specialistů v regionech ČR?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6010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péče – změna zaměření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3ABB03B-1D58-4A0C-B13E-BB6DAF6F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Demografické stárnutí se týká veškeré pracovní síly a také lékařů. </a:t>
            </a:r>
          </a:p>
          <a:p>
            <a:r>
              <a:rPr lang="cs-CZ" dirty="0">
                <a:solidFill>
                  <a:srgbClr val="00B050"/>
                </a:solidFill>
              </a:rPr>
              <a:t>Jak jsou na tom praktičtí lékaři, kteří mají být páteří nově zaměřeného zdravotního systému? </a:t>
            </a:r>
          </a:p>
          <a:p>
            <a:r>
              <a:rPr lang="cs-CZ" dirty="0">
                <a:solidFill>
                  <a:srgbClr val="00B050"/>
                </a:solidFill>
              </a:rPr>
              <a:t>A co z toho plyne pro české zdravotnictví?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0464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75CAE76-CD47-4B88-89A0-D08A7AE95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112" y="85384"/>
            <a:ext cx="11111140" cy="6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421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Zdravotní péče – změna zaměření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3ABB03B-1D58-4A0C-B13E-BB6DAF6F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00B050"/>
                </a:solidFill>
              </a:rPr>
              <a:t>Jaké jsou trendy ve vývoji počtu ordinací praktických lékařů?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0127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FF4D2B5-B8D8-4C18-8F8B-2F561BC074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879" y="45720"/>
            <a:ext cx="11599817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76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74f1ffbb-f694-4833-a0a7-87245e922a7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12313</TotalTime>
  <Words>3834</Words>
  <Application>Microsoft Office PowerPoint</Application>
  <PresentationFormat>Širokoúhlá obrazovka</PresentationFormat>
  <Paragraphs>564</Paragraphs>
  <Slides>114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114</vt:i4>
      </vt:variant>
    </vt:vector>
  </HeadingPairs>
  <TitlesOfParts>
    <vt:vector size="126" baseType="lpstr">
      <vt:lpstr>Arial</vt:lpstr>
      <vt:lpstr>Arial Black</vt:lpstr>
      <vt:lpstr>Arial CE</vt:lpstr>
      <vt:lpstr>Calibri</vt:lpstr>
      <vt:lpstr>DINPro</vt:lpstr>
      <vt:lpstr>Inter</vt:lpstr>
      <vt:lpstr>Symbol</vt:lpstr>
      <vt:lpstr>Tahoma</vt:lpstr>
      <vt:lpstr>Times New Roman</vt:lpstr>
      <vt:lpstr>Verdana</vt:lpstr>
      <vt:lpstr>Wingdings</vt:lpstr>
      <vt:lpstr>6_Výchozí návrh</vt:lpstr>
      <vt:lpstr>Prezentace aplikace PowerPoint</vt:lpstr>
      <vt:lpstr>Prezentace aplikace PowerPoint</vt:lpstr>
      <vt:lpstr>Systém péče o zdraví</vt:lpstr>
      <vt:lpstr>Demografický vývoj a populační zdraví</vt:lpstr>
      <vt:lpstr>Populační stárnutí a péče o zdraví</vt:lpstr>
      <vt:lpstr>Prezentace aplikace PowerPoint</vt:lpstr>
      <vt:lpstr>Prezentace aplikace PowerPoint</vt:lpstr>
      <vt:lpstr>Stárnutí a zdraví v globálním kontextu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Počet osob ve věku 85+</vt:lpstr>
      <vt:lpstr>SOBĚSTAČNOST SENIORŮ</vt:lpstr>
      <vt:lpstr>SOBĚSTAČNOST SENIORŮ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ÚMRTNOST </vt:lpstr>
      <vt:lpstr>Prezentace aplikace PowerPoint</vt:lpstr>
      <vt:lpstr>Prezentace aplikace PowerPoint</vt:lpstr>
      <vt:lpstr>PORODNOST (natalita)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Dopady stárnutí na péči o zdraví</vt:lpstr>
      <vt:lpstr>Index závislosti</vt:lpstr>
      <vt:lpstr>Index závislosti</vt:lpstr>
      <vt:lpstr>Prezentace aplikace PowerPoint</vt:lpstr>
      <vt:lpstr>Prezentace aplikace PowerPoint</vt:lpstr>
      <vt:lpstr>Způsob financování</vt:lpstr>
      <vt:lpstr>Prezentace aplikace PowerPoint</vt:lpstr>
      <vt:lpstr>Financování zdravotní péče</vt:lpstr>
      <vt:lpstr>Prezentace aplikace PowerPoint</vt:lpstr>
      <vt:lpstr>Prezentace aplikace PowerPoint</vt:lpstr>
      <vt:lpstr>Financování zdravotní péče</vt:lpstr>
      <vt:lpstr>Prezentace aplikace PowerPoint</vt:lpstr>
      <vt:lpstr>Financování zdravotní péče</vt:lpstr>
      <vt:lpstr>Ekonomická aktivita lidí v postproduktivním věku</vt:lpstr>
      <vt:lpstr>Financování zdravotní péče</vt:lpstr>
      <vt:lpstr>Dopady stárnutí na péči o zdraví</vt:lpstr>
      <vt:lpstr>Růst nákladů</vt:lpstr>
      <vt:lpstr>Prezentace aplikace PowerPoint</vt:lpstr>
      <vt:lpstr>Prezentace aplikace PowerPoint</vt:lpstr>
      <vt:lpstr>Růst nákladů</vt:lpstr>
      <vt:lpstr>Prezentace aplikace PowerPoint</vt:lpstr>
      <vt:lpstr>Prezentace aplikace PowerPoint</vt:lpstr>
      <vt:lpstr>Růst nákladů</vt:lpstr>
      <vt:lpstr>Stárne v průběhu času česká populace zdravěji?</vt:lpstr>
      <vt:lpstr>Prezentace aplikace PowerPoint</vt:lpstr>
      <vt:lpstr>Jak jsme na tom v délce života ve zdraví ve srovnání s jinými evropskými zeměmi?</vt:lpstr>
      <vt:lpstr>Jak jsme na tom v délce života ve zdraví ve srovnání s jinými evropskými zeměmi?</vt:lpstr>
      <vt:lpstr>Dopady stárnutí na péči o zdraví</vt:lpstr>
      <vt:lpstr>Růst nákladů x zdravější stárnutí</vt:lpstr>
      <vt:lpstr>Prezentace aplikace PowerPoint</vt:lpstr>
      <vt:lpstr>Zdravotní stav</vt:lpstr>
      <vt:lpstr>Prezentace aplikace PowerPoint</vt:lpstr>
      <vt:lpstr>Prezentace aplikace PowerPoint</vt:lpstr>
      <vt:lpstr>Prezentace aplikace PowerPoint</vt:lpstr>
      <vt:lpstr>Růst nákladů</vt:lpstr>
      <vt:lpstr>  Jak vysoká je chronická nemocnost v ČR?    </vt:lpstr>
      <vt:lpstr>Zdravotní stav</vt:lpstr>
      <vt:lpstr>Prezentace aplikace PowerPoint</vt:lpstr>
      <vt:lpstr>Prezentace aplikace PowerPoint</vt:lpstr>
      <vt:lpstr>Prezentace aplikace PowerPoint</vt:lpstr>
      <vt:lpstr>Dopady stárnutí na péči o zdraví</vt:lpstr>
      <vt:lpstr>Zdravotní péče – změna zaměření</vt:lpstr>
      <vt:lpstr>Prezentace aplikace PowerPoint</vt:lpstr>
      <vt:lpstr>Prezentace aplikace PowerPoint</vt:lpstr>
      <vt:lpstr>Komunitní péče o chronicky nemocné seniory</vt:lpstr>
      <vt:lpstr>Zdravotní péče – změna zaměření</vt:lpstr>
      <vt:lpstr>Zdravotní péče – změna zaměření</vt:lpstr>
      <vt:lpstr>Zdravotní péče – změna zaměření</vt:lpstr>
      <vt:lpstr>Zdravotní péče – změna zaměření</vt:lpstr>
      <vt:lpstr>Zdravotní péče – změna zaměření</vt:lpstr>
      <vt:lpstr>Prezentace aplikace PowerPoint</vt:lpstr>
      <vt:lpstr>Zdravotní péče – změna zaměření</vt:lpstr>
      <vt:lpstr>Prezentace aplikace PowerPoint</vt:lpstr>
      <vt:lpstr>Dopady stárnutí na péči o zdraví</vt:lpstr>
      <vt:lpstr>Konec života</vt:lpstr>
      <vt:lpstr>Konec života</vt:lpstr>
      <vt:lpstr>Konec života</vt:lpstr>
      <vt:lpstr>Konec života</vt:lpstr>
      <vt:lpstr>Konec života</vt:lpstr>
      <vt:lpstr>Prezentace aplikace PowerPoint</vt:lpstr>
      <vt:lpstr>Konec života</vt:lpstr>
      <vt:lpstr>Konec života</vt:lpstr>
      <vt:lpstr>Konec života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516</cp:revision>
  <cp:lastPrinted>2021-05-26T07:50:03Z</cp:lastPrinted>
  <dcterms:created xsi:type="dcterms:W3CDTF">2017-08-23T06:29:14Z</dcterms:created>
  <dcterms:modified xsi:type="dcterms:W3CDTF">2024-04-22T11:37:22Z</dcterms:modified>
</cp:coreProperties>
</file>