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0" r:id="rId3"/>
    <p:sldId id="257" r:id="rId4"/>
    <p:sldId id="316" r:id="rId5"/>
    <p:sldId id="314" r:id="rId6"/>
    <p:sldId id="315" r:id="rId7"/>
    <p:sldId id="262" r:id="rId8"/>
    <p:sldId id="270" r:id="rId9"/>
    <p:sldId id="268" r:id="rId10"/>
    <p:sldId id="275" r:id="rId11"/>
    <p:sldId id="313" r:id="rId12"/>
    <p:sldId id="274" r:id="rId13"/>
    <p:sldId id="261" r:id="rId14"/>
    <p:sldId id="263" r:id="rId15"/>
    <p:sldId id="272" r:id="rId16"/>
    <p:sldId id="271" r:id="rId17"/>
    <p:sldId id="265" r:id="rId18"/>
    <p:sldId id="276" r:id="rId19"/>
    <p:sldId id="278" r:id="rId20"/>
    <p:sldId id="277" r:id="rId21"/>
    <p:sldId id="280" r:id="rId22"/>
    <p:sldId id="307" r:id="rId23"/>
    <p:sldId id="279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90" r:id="rId33"/>
    <p:sldId id="294" r:id="rId34"/>
    <p:sldId id="295" r:id="rId35"/>
    <p:sldId id="298" r:id="rId36"/>
    <p:sldId id="296" r:id="rId37"/>
    <p:sldId id="300" r:id="rId38"/>
    <p:sldId id="297" r:id="rId39"/>
    <p:sldId id="289" r:id="rId40"/>
    <p:sldId id="299" r:id="rId41"/>
    <p:sldId id="301" r:id="rId42"/>
    <p:sldId id="304" r:id="rId43"/>
    <p:sldId id="305" r:id="rId44"/>
    <p:sldId id="302" r:id="rId45"/>
    <p:sldId id="306" r:id="rId46"/>
    <p:sldId id="291" r:id="rId47"/>
    <p:sldId id="309" r:id="rId48"/>
    <p:sldId id="310" r:id="rId49"/>
    <p:sldId id="311" r:id="rId50"/>
    <p:sldId id="293" r:id="rId51"/>
    <p:sldId id="31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9" autoAdjust="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440F-FB31-407F-8214-98178696B9F1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C178-4EF6-4794-B450-E9DA5667E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DM1- autoimunitní destrukce b-buněk – totální </a:t>
            </a:r>
            <a:r>
              <a:rPr lang="cs-CZ" dirty="0" err="1"/>
              <a:t>deficientce</a:t>
            </a:r>
            <a:r>
              <a:rPr lang="cs-CZ" dirty="0"/>
              <a:t> inzulínu</a:t>
            </a:r>
          </a:p>
          <a:p>
            <a:r>
              <a:rPr lang="cs-CZ" dirty="0"/>
              <a:t>DM2 – postupná ztráta sekrece b-buněk v důsledku rezistence vůči inzulinu</a:t>
            </a:r>
          </a:p>
          <a:p>
            <a:r>
              <a:rPr lang="cs-CZ" dirty="0"/>
              <a:t>DM gestační – diagnostikován ve druhém nebo třetím trimestru, přičemž diabetes nebyl přítomný před těhotenstvím</a:t>
            </a:r>
          </a:p>
          <a:p>
            <a:r>
              <a:rPr lang="cs-CZ" dirty="0"/>
              <a:t>Ostatní specifické DM – novorozenecký diabetes, maturity-</a:t>
            </a:r>
            <a:r>
              <a:rPr lang="cs-CZ" dirty="0" err="1"/>
              <a:t>onset</a:t>
            </a:r>
            <a:r>
              <a:rPr lang="cs-CZ" dirty="0"/>
              <a:t> diabetes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[MODY], diabetes exokrinního pankreatu (cystická fibróza a pankreatitida); lékově indukovaný diabetes (glukokortikoidy, léčba HIV/AIDS, transplantace)</a:t>
            </a:r>
          </a:p>
          <a:p>
            <a:endParaRPr lang="cs-CZ" dirty="0"/>
          </a:p>
          <a:p>
            <a:r>
              <a:rPr lang="cs-CZ" dirty="0"/>
              <a:t>Dřívější klasifikace, že DM1 je pouze u mladých a DM2 pouze u starších neplatí... Obě věkové skupiny mohou onemocnět </a:t>
            </a:r>
            <a:r>
              <a:rPr lang="cs-CZ" dirty="0" err="1"/>
              <a:t>obým</a:t>
            </a:r>
            <a:r>
              <a:rPr lang="cs-CZ" dirty="0"/>
              <a:t> druhem DM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C178-4EF6-4794-B450-E9DA5667EB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9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1912 Louis-Camille Maillard</a:t>
            </a:r>
            <a:endParaRPr lang="en-GB"/>
          </a:p>
          <a:p>
            <a:r>
              <a:rPr lang="cs-CZ"/>
              <a:t>Erytrocyty přijímají GLU skrze GLUT1 transportér na inzulinu nezávislý.</a:t>
            </a:r>
            <a:br>
              <a:rPr lang="cs-CZ"/>
            </a:br>
            <a:r>
              <a:rPr lang="cs-CZ"/>
              <a:t>Erytrocyty mají receptory pro insulin – aktivace 6-fosfofruktokinásy (PFK).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7B370-D9DB-4381-B0AB-EFECBB7D8E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7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2-(2-furoyl)-4(5)-furanyl-1H-imidazole (FFI), imidazolone, N-</a:t>
            </a:r>
            <a:r>
              <a:rPr lang="el-GR"/>
              <a:t>ε-</a:t>
            </a:r>
            <a:r>
              <a:rPr lang="en-GB"/>
              <a:t>carboxy-methyl-lysine (CML), N-</a:t>
            </a:r>
            <a:r>
              <a:rPr lang="el-GR"/>
              <a:t>ε-</a:t>
            </a:r>
            <a:r>
              <a:rPr lang="en-GB"/>
              <a:t>carboxy-ethyl-lysine (CEL), glyoxal-lysine dimmer (GOLD), methyl-glyoxal-lysine dimer (MOLD)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7B370-D9DB-4381-B0AB-EFECBB7D8E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C178-4EF6-4794-B450-E9DA5667EB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4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/>
              <a:t>Dle ADA (2019)</a:t>
            </a:r>
          </a:p>
          <a:p>
            <a:pPr algn="just"/>
            <a:r>
              <a:rPr lang="cs-CZ"/>
              <a:t>O diagnóze lze rozhodnout z jednoho odběru, pokud je hyperglykémie nezaměnitelná (unequivocal)</a:t>
            </a:r>
          </a:p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C178-4EF6-4794-B450-E9DA5667EB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1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E5F1C-54D2-416A-852D-E0F054C5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47B737-F954-4E3C-B735-B4C1A6051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52D1F-126E-450B-86E7-16434EA0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6814C9-3471-47B7-B37C-722E2BBF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AE11CF-B9CB-4284-A1A3-F9A52EE5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8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E36B2-2B49-48D0-94B8-F6E14CA3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1EC252-0435-48DB-8F9F-068B185B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45B85-84D4-422F-8B88-774B8314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A5770B-24AF-47F9-AB9A-B6DD0D5F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8BB96-9810-4CC0-9707-0360DCED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F2867E-ABF0-4C8C-8C13-1F9BCB7C8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2500DF-F589-4978-AC76-FC8B70572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52CAE2-3406-479D-8891-418780DF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C3834A-1C81-43FC-8057-11861E01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B1F4D-361B-46B7-BD53-6DE0A0FB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7801A-DEE0-474F-8392-481AB534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A7194F-3C8B-44D5-8068-A2EC442B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781683-3E92-430A-987F-FA01E18C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E38A71-D9FC-44B0-9C3A-2F57E911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9EF01-2847-4258-957D-160617E0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FB6BD-3F82-492C-989A-28E380A4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D49750-A909-4E2C-A1ED-F7DAFE53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D5F404-150C-4FB4-8756-6869013E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C9FFC-B192-4F12-AE9F-CB43EF75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79DE6-D41D-468D-9466-3226B145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D8118-2D5B-4533-8D00-539A84AE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447A2B-9E89-4053-9ABB-F99D0397E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BB5F82-7CAA-471B-B844-10CFE51A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662311-C5F2-4EB2-81F9-63B67739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89E900-BCBA-4773-8752-C9E54226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C2F937-D6E0-4D78-9772-AE8FC1CD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ED6A0-988D-4E18-AD6D-94A261A3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A21EFD-1DEB-4EB8-AFB2-FD09E853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9F1E8E-6C3C-4A43-91D5-C55EAC7C4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ECE626A-6742-41A2-93E9-D6C3FCCA9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DA4041B-6BF6-4307-877E-5F41B4BBC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F59F89-2FCA-40C0-8F48-142530E9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EC8CF8-3A84-433E-93E1-82C816FC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04BC99-9A7F-4B70-9BFE-F6D9D3C8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4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65A9D-74F8-410B-83B9-EF7886BA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6246CE-F3EB-4079-8E7A-58DFF3D8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9C185C-428E-407A-92C5-2A2E63E1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C72433-C570-4C59-9C70-4E598750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0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E4398C-EE2D-4C96-B8EF-CC30F2CF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0B761B-CD42-45F5-A6C8-57E85B4F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91CE79-9A79-45BF-A0C2-FA6BD7AC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A4902-81E7-4EAB-B080-C704FDE0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BD1C51-751C-45DE-8B75-8F57FA73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1F532E-AD69-479C-92EB-0D9A14CDC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E2F77A-4573-4C51-81C7-6E58D3A7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EDBA8F-EC1B-4469-A9F4-3136586C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AD4909-4B45-496A-96A8-3A09E328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8860A-A6E1-497A-9C5B-858084E7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8F115F-54C6-4A42-9A33-F26FAD7C6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772CD1-8B52-4CE4-B8B1-547F5B886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4D9C5-CB76-4774-9956-4BBC99F4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E8F5D1-D3AA-458B-96C5-D0E92E84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976D34-F5AB-4ED0-9CF7-239DA329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7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C3AAB9-893E-4D25-972C-809E19F4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B653CB6-B5B3-4513-9F4B-99AC6034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5719B1-5D21-4D4D-A4C6-5CE8311DD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ABDD-16AD-4650-9852-AFB98106F74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67CFDC-DC51-4217-ABD6-0B6897D67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86868-524A-415C-A6E6-28AB6055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337/dc19-SppC0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en.wikipedia.org/wiki/pd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imp" TargetMode="External"/><Relationship Id="rId5" Type="http://schemas.openxmlformats.org/officeDocument/2006/relationships/hyperlink" Target="https://en.wikipedia.org/wiki/inkscape" TargetMode="External"/><Relationship Id="rId4" Type="http://schemas.openxmlformats.org/officeDocument/2006/relationships/hyperlink" Target="https://en.wikipedia.org/wiki/pymo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AFAE2-2091-4B7B-AAEB-E52390122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Laboratorní diagnostika diabetu mellitu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02167-CED9-4AAA-8B1E-5E20BCE00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Wiewiorka</a:t>
            </a:r>
          </a:p>
          <a:p>
            <a:r>
              <a:rPr lang="cs-CZ" dirty="0" smtClean="0"/>
              <a:t>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63891B5-4826-412C-91CE-ED572B9F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8" y="-42094"/>
            <a:ext cx="9577137" cy="69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9CC718-22B7-42B1-9E2A-75958848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19" y="0"/>
            <a:ext cx="7488154" cy="68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A857720-ECCC-42D9-9D50-6F42A0EE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09550"/>
            <a:ext cx="10458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284D7-8591-4A07-9428-DBF5309F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diagnostika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FFD7DC-72B4-4D03-93A0-3842574B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Glykémie</a:t>
            </a:r>
          </a:p>
          <a:p>
            <a:r>
              <a:rPr lang="cs-CZ"/>
              <a:t>HbA1c</a:t>
            </a:r>
          </a:p>
          <a:p>
            <a:r>
              <a:rPr lang="cs-CZ"/>
              <a:t>Glykovaný albumin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7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D553E-05F8-4693-8199-DE8A5088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</a:t>
            </a:r>
            <a:br>
              <a:rPr lang="cs-CZ"/>
            </a:br>
            <a:r>
              <a:rPr lang="cs-CZ"/>
              <a:t>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0BFD4-147B-4F93-B509-A999E544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605463" cy="5032375"/>
          </a:xfrm>
        </p:spPr>
        <p:txBody>
          <a:bodyPr>
            <a:normAutofit/>
          </a:bodyPr>
          <a:lstStyle/>
          <a:p>
            <a:r>
              <a:rPr lang="en-GB"/>
              <a:t>Referenční metoda: ID-GC/MS (izotopová diluce a stanovení GC s MS)</a:t>
            </a:r>
          </a:p>
          <a:p>
            <a:r>
              <a:rPr lang="en-GB"/>
              <a:t>Certifikovaný referenční materiál: SRM 909 NIST, NIST/SRM 917, NIST/SRM 965 (USA)</a:t>
            </a:r>
            <a:endParaRPr lang="cs-CZ"/>
          </a:p>
          <a:p>
            <a:r>
              <a:rPr lang="cs-CZ"/>
              <a:t>Alespoň 2x ročně účast v EHK</a:t>
            </a:r>
          </a:p>
          <a:p>
            <a:endParaRPr lang="cs-CZ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CBA950-9A2A-4396-8135-EEC47BD2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3"/>
          <a:stretch/>
        </p:blipFill>
        <p:spPr>
          <a:xfrm>
            <a:off x="5019675" y="365124"/>
            <a:ext cx="7172325" cy="5883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717255-D896-4D0F-B847-442A17F3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65" y="6305549"/>
            <a:ext cx="6362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9153D-68D8-420D-861D-30CFE639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 glykémie</a:t>
            </a:r>
            <a:endParaRPr lang="en-GB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22C3175-0F7A-469D-BF99-28168509A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45898"/>
              </p:ext>
            </p:extLst>
          </p:nvPr>
        </p:nvGraphicFramePr>
        <p:xfrm>
          <a:off x="2109869" y="1356360"/>
          <a:ext cx="7972262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Mezilehlá preciznost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CV &lt; 2,5</a:t>
                      </a:r>
                      <a:r>
                        <a:rPr lang="cs-CZ" sz="28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Pravdivost (</a:t>
                      </a:r>
                      <a:r>
                        <a:rPr lang="cs-CZ" sz="2800" b="1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Bias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&lt; 2,0 %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Celková chyba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r>
                        <a:rPr lang="cs-CZ" sz="28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7,0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Metrologická návaznost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metoda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67FAD9D-2EEC-4F45-A65E-1D4013F0E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13551"/>
              </p:ext>
            </p:extLst>
          </p:nvPr>
        </p:nvGraphicFramePr>
        <p:xfrm>
          <a:off x="2109869" y="3804969"/>
          <a:ext cx="8188288" cy="2194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1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Intraindividuální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Preciznost odvozená                 z biologických variabilit </a:t>
                      </a:r>
                      <a:endParaRPr lang="cs-CZ" dirty="0">
                        <a:solidFill>
                          <a:srgbClr val="00502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sz="2000" b="1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Pravdivost odvozená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biologická variabilita</a:t>
                      </a:r>
                      <a:endParaRPr lang="cs-CZ" sz="1800" b="0" i="0" u="none" strike="noStrike" kern="1200" baseline="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chyba odvozená         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485D781-51BF-4C21-A447-9980865D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9" y="3449157"/>
            <a:ext cx="7992888" cy="335655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ČSKB; vydáno v únoru 2012, aktuální 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verze 2020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382EAD7-97BD-4545-875A-79FD82673777}"/>
              </a:ext>
            </a:extLst>
          </p:cNvPr>
          <p:cNvSpPr txBox="1">
            <a:spLocks/>
          </p:cNvSpPr>
          <p:nvPr/>
        </p:nvSpPr>
        <p:spPr>
          <a:xfrm>
            <a:off x="2207569" y="6096831"/>
            <a:ext cx="2664296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www.westgard.cz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9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7092E-2F43-491C-A8FF-2E970C0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 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60C5F6-8A21-403A-A9ED-E11D8AD9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5350041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Analyzovaný</a:t>
            </a:r>
            <a:r>
              <a:rPr lang="en-GB" dirty="0"/>
              <a:t> </a:t>
            </a:r>
            <a:r>
              <a:rPr lang="en-GB" dirty="0" err="1"/>
              <a:t>materiál</a:t>
            </a:r>
            <a:r>
              <a:rPr lang="en-GB" dirty="0"/>
              <a:t>:</a:t>
            </a:r>
          </a:p>
          <a:p>
            <a:r>
              <a:rPr lang="en-GB" dirty="0"/>
              <a:t>B, S, P, U, CSF, </a:t>
            </a:r>
            <a:r>
              <a:rPr lang="en-GB" dirty="0" err="1"/>
              <a:t>výpotek</a:t>
            </a:r>
            <a:endParaRPr lang="en-GB" dirty="0"/>
          </a:p>
          <a:p>
            <a:r>
              <a:rPr lang="en-GB" dirty="0" err="1"/>
              <a:t>Preanalytické</a:t>
            </a:r>
            <a:r>
              <a:rPr lang="en-GB" dirty="0"/>
              <a:t> </a:t>
            </a:r>
            <a:r>
              <a:rPr lang="en-GB" dirty="0" err="1"/>
              <a:t>požadavky</a:t>
            </a:r>
            <a:r>
              <a:rPr lang="en-GB" dirty="0"/>
              <a:t>:</a:t>
            </a:r>
          </a:p>
          <a:p>
            <a:r>
              <a:rPr lang="en-GB" dirty="0"/>
              <a:t>pro </a:t>
            </a:r>
            <a:r>
              <a:rPr lang="en-GB" dirty="0" err="1"/>
              <a:t>diagnostiku</a:t>
            </a:r>
            <a:r>
              <a:rPr lang="en-GB" dirty="0"/>
              <a:t> </a:t>
            </a:r>
            <a:r>
              <a:rPr lang="en-GB" dirty="0" err="1"/>
              <a:t>diabetu</a:t>
            </a:r>
            <a:r>
              <a:rPr lang="en-GB" dirty="0"/>
              <a:t> </a:t>
            </a:r>
            <a:r>
              <a:rPr lang="en-GB" dirty="0" err="1"/>
              <a:t>mellitu</a:t>
            </a:r>
            <a:r>
              <a:rPr lang="en-GB" dirty="0"/>
              <a:t> je </a:t>
            </a:r>
            <a:r>
              <a:rPr lang="en-GB" dirty="0" err="1"/>
              <a:t>nevhodný</a:t>
            </a:r>
            <a:r>
              <a:rPr lang="en-GB" dirty="0"/>
              <a:t> </a:t>
            </a:r>
            <a:r>
              <a:rPr lang="en-GB" dirty="0" err="1"/>
              <a:t>odběr</a:t>
            </a:r>
            <a:r>
              <a:rPr lang="en-GB" dirty="0"/>
              <a:t> </a:t>
            </a:r>
            <a:r>
              <a:rPr lang="en-GB" dirty="0" err="1"/>
              <a:t>krve</a:t>
            </a:r>
            <a:r>
              <a:rPr lang="en-GB" dirty="0"/>
              <a:t> bez </a:t>
            </a:r>
            <a:r>
              <a:rPr lang="en-GB" dirty="0" err="1"/>
              <a:t>antiglykolitických</a:t>
            </a:r>
            <a:r>
              <a:rPr lang="en-GB" dirty="0"/>
              <a:t> </a:t>
            </a:r>
            <a:r>
              <a:rPr lang="en-GB" dirty="0" err="1"/>
              <a:t>přísad</a:t>
            </a:r>
            <a:r>
              <a:rPr lang="en-GB" dirty="0"/>
              <a:t>; ČSKB a </a:t>
            </a:r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diabetol</a:t>
            </a:r>
            <a:r>
              <a:rPr lang="en-GB" dirty="0"/>
              <a:t>. </a:t>
            </a:r>
            <a:r>
              <a:rPr lang="en-GB" dirty="0" err="1"/>
              <a:t>společnost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cs-CZ" dirty="0" smtClean="0"/>
              <a:t>2020</a:t>
            </a:r>
            <a:r>
              <a:rPr lang="en-GB" dirty="0" smtClean="0"/>
              <a:t>) </a:t>
            </a:r>
            <a:r>
              <a:rPr lang="en-GB" dirty="0" err="1"/>
              <a:t>doporučují</a:t>
            </a:r>
            <a:r>
              <a:rPr lang="en-GB" dirty="0"/>
              <a:t>:</a:t>
            </a:r>
          </a:p>
          <a:p>
            <a:r>
              <a:rPr lang="en-GB" dirty="0" err="1"/>
              <a:t>odběr</a:t>
            </a:r>
            <a:r>
              <a:rPr lang="en-GB" dirty="0"/>
              <a:t> </a:t>
            </a:r>
            <a:r>
              <a:rPr lang="en-GB" dirty="0" err="1"/>
              <a:t>krve</a:t>
            </a:r>
            <a:r>
              <a:rPr lang="en-GB" dirty="0"/>
              <a:t> </a:t>
            </a:r>
            <a:r>
              <a:rPr lang="en-GB" dirty="0" err="1"/>
              <a:t>nalačno</a:t>
            </a:r>
            <a:r>
              <a:rPr lang="en-GB" dirty="0"/>
              <a:t> (min. 8h </a:t>
            </a:r>
            <a:r>
              <a:rPr lang="en-GB" dirty="0" err="1"/>
              <a:t>lačnění</a:t>
            </a:r>
            <a:r>
              <a:rPr lang="en-GB" dirty="0"/>
              <a:t>)</a:t>
            </a:r>
          </a:p>
          <a:p>
            <a:r>
              <a:rPr lang="en-GB" dirty="0" err="1"/>
              <a:t>stanovení</a:t>
            </a:r>
            <a:r>
              <a:rPr lang="en-GB" dirty="0"/>
              <a:t> v </a:t>
            </a:r>
            <a:r>
              <a:rPr lang="en-GB" dirty="0" err="1"/>
              <a:t>plazmě</a:t>
            </a:r>
            <a:r>
              <a:rPr lang="en-GB" dirty="0"/>
              <a:t> </a:t>
            </a:r>
            <a:r>
              <a:rPr lang="en-GB" dirty="0" err="1"/>
              <a:t>žilní</a:t>
            </a:r>
            <a:r>
              <a:rPr lang="en-GB" dirty="0"/>
              <a:t> </a:t>
            </a:r>
            <a:r>
              <a:rPr lang="en-GB" dirty="0" err="1"/>
              <a:t>krve</a:t>
            </a:r>
            <a:r>
              <a:rPr lang="en-GB" dirty="0"/>
              <a:t> (EDTA + </a:t>
            </a:r>
            <a:r>
              <a:rPr lang="en-GB" dirty="0" err="1"/>
              <a:t>NaF</a:t>
            </a:r>
            <a:r>
              <a:rPr lang="en-GB" dirty="0"/>
              <a:t>)</a:t>
            </a:r>
            <a:r>
              <a:rPr lang="cs-CZ" dirty="0"/>
              <a:t>; (EDTA + </a:t>
            </a:r>
            <a:r>
              <a:rPr lang="cs-CZ" dirty="0" err="1"/>
              <a:t>NaF</a:t>
            </a:r>
            <a:r>
              <a:rPr lang="cs-CZ" dirty="0"/>
              <a:t> + citrát sodný)</a:t>
            </a:r>
            <a:endParaRPr lang="en-GB" dirty="0"/>
          </a:p>
          <a:p>
            <a:r>
              <a:rPr lang="en-GB" dirty="0" err="1"/>
              <a:t>oddělení</a:t>
            </a:r>
            <a:r>
              <a:rPr lang="en-GB" dirty="0"/>
              <a:t> </a:t>
            </a:r>
            <a:r>
              <a:rPr lang="en-GB" dirty="0" err="1"/>
              <a:t>plazmy</a:t>
            </a:r>
            <a:r>
              <a:rPr lang="en-GB" dirty="0"/>
              <a:t> od </a:t>
            </a:r>
            <a:r>
              <a:rPr lang="en-GB" dirty="0" err="1"/>
              <a:t>krevních</a:t>
            </a:r>
            <a:r>
              <a:rPr lang="en-GB" dirty="0"/>
              <a:t> </a:t>
            </a:r>
            <a:r>
              <a:rPr lang="en-GB" dirty="0" err="1"/>
              <a:t>elementů</a:t>
            </a:r>
            <a:r>
              <a:rPr lang="en-GB" dirty="0"/>
              <a:t> </a:t>
            </a:r>
            <a:r>
              <a:rPr lang="cs-CZ" dirty="0"/>
              <a:t>ideálně </a:t>
            </a:r>
            <a:r>
              <a:rPr lang="en-GB" dirty="0"/>
              <a:t>do 60 min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odběru</a:t>
            </a:r>
            <a:endParaRPr lang="en-GB" dirty="0"/>
          </a:p>
          <a:p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sběru</a:t>
            </a:r>
            <a:r>
              <a:rPr lang="en-GB" dirty="0"/>
              <a:t> </a:t>
            </a:r>
            <a:r>
              <a:rPr lang="en-GB" dirty="0" err="1"/>
              <a:t>moče</a:t>
            </a:r>
            <a:r>
              <a:rPr lang="en-GB" dirty="0"/>
              <a:t> </a:t>
            </a:r>
            <a:r>
              <a:rPr lang="en-GB" dirty="0" err="1"/>
              <a:t>uchovávat</a:t>
            </a:r>
            <a:r>
              <a:rPr lang="en-GB" dirty="0"/>
              <a:t> </a:t>
            </a:r>
            <a:r>
              <a:rPr lang="en-GB" dirty="0" err="1"/>
              <a:t>moč</a:t>
            </a:r>
            <a:r>
              <a:rPr lang="en-GB" dirty="0"/>
              <a:t> do </a:t>
            </a:r>
            <a:r>
              <a:rPr lang="en-GB" dirty="0" err="1"/>
              <a:t>doby</a:t>
            </a:r>
            <a:r>
              <a:rPr lang="en-GB" dirty="0"/>
              <a:t> </a:t>
            </a:r>
            <a:r>
              <a:rPr lang="en-GB" dirty="0" err="1"/>
              <a:t>analýzy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4-8</a:t>
            </a:r>
            <a:r>
              <a:rPr lang="cs-CZ" dirty="0"/>
              <a:t>°</a:t>
            </a:r>
            <a:r>
              <a:rPr lang="en-GB" dirty="0"/>
              <a:t>C, je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zabránit</a:t>
            </a:r>
            <a:r>
              <a:rPr lang="en-GB" dirty="0"/>
              <a:t> </a:t>
            </a:r>
            <a:r>
              <a:rPr lang="en-GB" dirty="0" err="1"/>
              <a:t>bakteriální</a:t>
            </a:r>
            <a:r>
              <a:rPr lang="en-GB" dirty="0"/>
              <a:t> </a:t>
            </a:r>
            <a:r>
              <a:rPr lang="en-GB" dirty="0" err="1"/>
              <a:t>kontaminaci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64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E787C1D-DD9D-41CC-BFA2-A3F9B75F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85" y="2114717"/>
            <a:ext cx="7532215" cy="104132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0BFD4-147B-4F93-B509-A999E544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81084" cy="4667251"/>
          </a:xfrm>
        </p:spPr>
        <p:txBody>
          <a:bodyPr>
            <a:normAutofit/>
          </a:bodyPr>
          <a:lstStyle/>
          <a:p>
            <a:r>
              <a:rPr lang="cs-CZ"/>
              <a:t>Hexokinázová metoda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Glukózaoxidázová metoda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07BDC7-9948-4879-9424-9E6D87E8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16" y="1398503"/>
            <a:ext cx="5485126" cy="8542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31C09D-2C72-4110-BA8B-693F72ABD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628" y="3701964"/>
            <a:ext cx="8788328" cy="25704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2D553E-05F8-4693-8199-DE8A508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14459"/>
            <a:ext cx="10515600" cy="1325563"/>
          </a:xfrm>
        </p:spPr>
        <p:txBody>
          <a:bodyPr/>
          <a:lstStyle/>
          <a:p>
            <a:r>
              <a:rPr lang="cs-CZ"/>
              <a:t>Stanovení</a:t>
            </a:r>
            <a:br>
              <a:rPr lang="cs-CZ"/>
            </a:br>
            <a:r>
              <a:rPr lang="cs-CZ"/>
              <a:t>glykémie –plazma/sérum/moč/CSF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49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05F5-C0DF-4183-9DCA-B333BE16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Glukóza v moči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60C35B-DDAE-4175-A15A-CBB55C0C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glykosurie: stanovení ztráty glukózy močí</a:t>
            </a:r>
          </a:p>
          <a:p>
            <a:r>
              <a:rPr lang="en-GB"/>
              <a:t>pro diagnostiku DM není stanovení doporučeno </a:t>
            </a:r>
          </a:p>
          <a:p>
            <a:r>
              <a:rPr lang="en-GB"/>
              <a:t>má jen orientační význam </a:t>
            </a:r>
          </a:p>
          <a:p>
            <a:r>
              <a:rPr lang="en-GB"/>
              <a:t>prakticky byla nahrazena selfmonitoringem glykémií</a:t>
            </a:r>
            <a:endParaRPr lang="cs-CZ"/>
          </a:p>
          <a:p>
            <a:endParaRPr lang="cs-CZ"/>
          </a:p>
          <a:p>
            <a:r>
              <a:rPr lang="cs-CZ"/>
              <a:t>Spektrofotometricky nebo orientačně suchou chemií (glukózaoxidázová reakce)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3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00D8E-62E8-4C23-8BCA-F29DF169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 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884A8D-F06B-4C3A-A550-8E2D5476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Elektrochemické metody</a:t>
            </a:r>
          </a:p>
          <a:p>
            <a:pPr lvl="1"/>
            <a:r>
              <a:rPr lang="cs-CZ"/>
              <a:t>Clarkova kyslíková elektroda</a:t>
            </a:r>
          </a:p>
          <a:p>
            <a:pPr lvl="1"/>
            <a:r>
              <a:rPr lang="cs-CZ"/>
              <a:t>Biosenzory s membránou s GOx</a:t>
            </a:r>
          </a:p>
          <a:p>
            <a:pPr lvl="1"/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C63D13-75BD-41E0-AF4E-E2BB0B81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84" y="3244602"/>
            <a:ext cx="1606332" cy="14401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A73FB9-69A2-4240-98B6-0F1043040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6" y="4335056"/>
            <a:ext cx="1200912" cy="195376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5498E39-3467-4ECB-9D55-69B756AF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511700"/>
            <a:ext cx="1512168" cy="13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E05BE4-F194-4B23-86E8-124CC1AB4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1500"/>
            <a:ext cx="3750529" cy="3000423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93E69F8-6DFD-4E4C-8640-671914D76282}"/>
              </a:ext>
            </a:extLst>
          </p:cNvPr>
          <p:cNvSpPr txBox="1">
            <a:spLocks/>
          </p:cNvSpPr>
          <p:nvPr/>
        </p:nvSpPr>
        <p:spPr>
          <a:xfrm>
            <a:off x="6168008" y="5735836"/>
            <a:ext cx="3600400" cy="535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automatický stolní analyzátor ke stanovení glukózy a laktátu (</a:t>
            </a:r>
            <a:r>
              <a:rPr lang="cs-CZ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</a:t>
            </a: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72CE43E-63DB-41D9-9628-DD7E4CCD35C0}"/>
              </a:ext>
            </a:extLst>
          </p:cNvPr>
          <p:cNvSpPr txBox="1">
            <a:spLocks/>
          </p:cNvSpPr>
          <p:nvPr/>
        </p:nvSpPr>
        <p:spPr>
          <a:xfrm>
            <a:off x="4439816" y="5897088"/>
            <a:ext cx="1296144" cy="414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lanceta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DE329DD-E566-4202-923E-FF020C2C4A79}"/>
              </a:ext>
            </a:extLst>
          </p:cNvPr>
          <p:cNvSpPr/>
          <p:nvPr/>
        </p:nvSpPr>
        <p:spPr>
          <a:xfrm>
            <a:off x="737322" y="4065777"/>
            <a:ext cx="1450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glukometry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19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B0C8BC6-AFCF-419B-B3BC-19ACA5F28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6"/>
            <a:ext cx="5194434" cy="6863516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01DF00-1141-4FA8-8E8A-F947B82A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71" y="-5516"/>
            <a:ext cx="5705929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D348BA3-1622-4F4E-A0EB-9CCEC16538A4}"/>
              </a:ext>
            </a:extLst>
          </p:cNvPr>
          <p:cNvSpPr/>
          <p:nvPr/>
        </p:nvSpPr>
        <p:spPr>
          <a:xfrm>
            <a:off x="0" y="6483152"/>
            <a:ext cx="374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https://doi.org/10.2337/dc19-SppC01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05A8C-606D-43A4-B795-A0D9ED8F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Glykémie elektrochemicky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ABAC4-8790-4324-9884-24DB8A54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Princip: přímé elektrochemické stanovení</a:t>
            </a:r>
            <a:r>
              <a:rPr lang="cs-CZ"/>
              <a:t> glukózaoxidázou</a:t>
            </a:r>
            <a:endParaRPr lang="en-GB"/>
          </a:p>
          <a:p>
            <a:r>
              <a:rPr lang="en-GB"/>
              <a:t>	1. glukóza + O</a:t>
            </a:r>
            <a:r>
              <a:rPr lang="en-GB" baseline="-25000"/>
              <a:t>2</a:t>
            </a:r>
            <a:r>
              <a:rPr lang="en-GB"/>
              <a:t>            glukonolakton + H</a:t>
            </a:r>
            <a:r>
              <a:rPr lang="en-GB" baseline="-25000"/>
              <a:t>2</a:t>
            </a:r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 	</a:t>
            </a:r>
            <a:r>
              <a:rPr lang="cs-CZ"/>
              <a:t>					</a:t>
            </a:r>
            <a:r>
              <a:rPr lang="en-GB"/>
              <a:t>(glukózaoxidáza) </a:t>
            </a:r>
          </a:p>
          <a:p>
            <a:r>
              <a:rPr lang="en-GB"/>
              <a:t>	2. elektrochemická redukce H</a:t>
            </a:r>
            <a:r>
              <a:rPr lang="en-GB" baseline="-25000"/>
              <a:t>2</a:t>
            </a:r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 na H</a:t>
            </a:r>
            <a:r>
              <a:rPr lang="en-GB" baseline="-25000"/>
              <a:t>2</a:t>
            </a:r>
            <a:r>
              <a:rPr lang="en-GB"/>
              <a:t>O </a:t>
            </a:r>
          </a:p>
          <a:p>
            <a:r>
              <a:rPr lang="en-GB"/>
              <a:t>	3. vzniklý elektrický proud nebo náboj je úměrný 	koncentraci glukózy (amperometrické nebo coulometrické stanovení) </a:t>
            </a:r>
          </a:p>
          <a:p>
            <a:r>
              <a:rPr lang="en-GB"/>
              <a:t>	H</a:t>
            </a:r>
            <a:r>
              <a:rPr lang="en-GB" baseline="-25000"/>
              <a:t>2</a:t>
            </a:r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            2H</a:t>
            </a:r>
            <a:r>
              <a:rPr lang="en-GB" baseline="30000"/>
              <a:t>+</a:t>
            </a:r>
            <a:r>
              <a:rPr lang="en-GB"/>
              <a:t> + O</a:t>
            </a:r>
            <a:r>
              <a:rPr lang="en-GB" baseline="-25000"/>
              <a:t>2</a:t>
            </a:r>
            <a:r>
              <a:rPr lang="en-GB"/>
              <a:t> + 2e</a:t>
            </a:r>
            <a:r>
              <a:rPr lang="en-GB" baseline="30000"/>
              <a:t>-</a:t>
            </a:r>
            <a:r>
              <a:rPr lang="cs-CZ" baseline="30000"/>
              <a:t>	</a:t>
            </a:r>
            <a:r>
              <a:rPr lang="en-GB"/>
              <a:t>	reakce na anodě</a:t>
            </a:r>
          </a:p>
          <a:p>
            <a:endParaRPr lang="en-GB"/>
          </a:p>
          <a:p>
            <a:r>
              <a:rPr lang="en-GB"/>
              <a:t>	2e</a:t>
            </a:r>
            <a:r>
              <a:rPr lang="en-GB" baseline="30000"/>
              <a:t>-</a:t>
            </a:r>
            <a:r>
              <a:rPr lang="en-GB"/>
              <a:t> + 2H</a:t>
            </a:r>
            <a:r>
              <a:rPr lang="en-GB" baseline="30000"/>
              <a:t>+</a:t>
            </a:r>
            <a:r>
              <a:rPr lang="en-GB"/>
              <a:t> + ½ O</a:t>
            </a:r>
            <a:r>
              <a:rPr lang="en-GB" baseline="-25000"/>
              <a:t>2</a:t>
            </a:r>
            <a:r>
              <a:rPr lang="en-GB"/>
              <a:t>           H</a:t>
            </a:r>
            <a:r>
              <a:rPr lang="en-GB" baseline="-25000"/>
              <a:t>2</a:t>
            </a:r>
            <a:r>
              <a:rPr lang="en-GB"/>
              <a:t>O	reakce na katodě</a:t>
            </a:r>
          </a:p>
          <a:p>
            <a:endParaRPr lang="en-GB"/>
          </a:p>
        </p:txBody>
      </p:sp>
      <p:sp>
        <p:nvSpPr>
          <p:cNvPr id="4" name="Šipka doprava 16">
            <a:extLst>
              <a:ext uri="{FF2B5EF4-FFF2-40B4-BE49-F238E27FC236}">
                <a16:creationId xmlns:a16="http://schemas.microsoft.com/office/drawing/2014/main" id="{9C10B695-D537-4822-AF87-5219382A1B15}"/>
              </a:ext>
            </a:extLst>
          </p:cNvPr>
          <p:cNvSpPr/>
          <p:nvPr/>
        </p:nvSpPr>
        <p:spPr>
          <a:xfrm>
            <a:off x="4250032" y="2517786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16">
            <a:extLst>
              <a:ext uri="{FF2B5EF4-FFF2-40B4-BE49-F238E27FC236}">
                <a16:creationId xmlns:a16="http://schemas.microsoft.com/office/drawing/2014/main" id="{71B5C391-0B02-45C9-A9E8-BC239049EF0C}"/>
              </a:ext>
            </a:extLst>
          </p:cNvPr>
          <p:cNvSpPr/>
          <p:nvPr/>
        </p:nvSpPr>
        <p:spPr>
          <a:xfrm>
            <a:off x="2878432" y="4787744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16">
            <a:extLst>
              <a:ext uri="{FF2B5EF4-FFF2-40B4-BE49-F238E27FC236}">
                <a16:creationId xmlns:a16="http://schemas.microsoft.com/office/drawing/2014/main" id="{5C32F80B-FEA0-4482-8327-DE4F629403B6}"/>
              </a:ext>
            </a:extLst>
          </p:cNvPr>
          <p:cNvSpPr/>
          <p:nvPr/>
        </p:nvSpPr>
        <p:spPr>
          <a:xfrm>
            <a:off x="4497868" y="5830481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05A8C-606D-43A4-B795-A0D9ED8F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Glykémie elektrochemicky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ABAC4-8790-4324-9884-24DB8A54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Princip: přímé elektrochemické stanovení</a:t>
            </a:r>
            <a:r>
              <a:rPr lang="cs-CZ"/>
              <a:t> glukózadehydrogenázou</a:t>
            </a:r>
            <a:endParaRPr lang="en-GB"/>
          </a:p>
          <a:p>
            <a:r>
              <a:rPr lang="en-GB"/>
              <a:t>	1. glukóza + </a:t>
            </a:r>
            <a:r>
              <a:rPr lang="cs-CZ"/>
              <a:t>NAD</a:t>
            </a:r>
            <a:r>
              <a:rPr lang="en-GB" baseline="30000"/>
              <a:t> +</a:t>
            </a:r>
            <a:r>
              <a:rPr lang="en-GB"/>
              <a:t>            glukonolakton + </a:t>
            </a:r>
            <a:r>
              <a:rPr lang="cs-CZ"/>
              <a:t>e + NADH</a:t>
            </a:r>
            <a:r>
              <a:rPr lang="en-GB"/>
              <a:t> 	</a:t>
            </a:r>
            <a:r>
              <a:rPr lang="cs-CZ"/>
              <a:t>					</a:t>
            </a:r>
            <a:r>
              <a:rPr lang="en-GB"/>
              <a:t>(</a:t>
            </a:r>
            <a:r>
              <a:rPr lang="cs-CZ"/>
              <a:t>glukózadehydrogenáza</a:t>
            </a:r>
            <a:r>
              <a:rPr lang="en-GB"/>
              <a:t>) </a:t>
            </a:r>
          </a:p>
          <a:p>
            <a:r>
              <a:rPr lang="cs-CZ"/>
              <a:t> 	2</a:t>
            </a:r>
            <a:r>
              <a:rPr lang="en-GB"/>
              <a:t>. glukóza + </a:t>
            </a:r>
            <a:r>
              <a:rPr lang="cs-CZ"/>
              <a:t>e-akceptor</a:t>
            </a:r>
            <a:r>
              <a:rPr lang="en-GB"/>
              <a:t>           glukonolakton + </a:t>
            </a:r>
            <a:r>
              <a:rPr lang="cs-CZ"/>
              <a:t>redukovaný e-ac</a:t>
            </a:r>
            <a:r>
              <a:rPr lang="en-GB"/>
              <a:t>	</a:t>
            </a:r>
            <a:r>
              <a:rPr lang="cs-CZ"/>
              <a:t>		</a:t>
            </a:r>
            <a:r>
              <a:rPr lang="en-GB"/>
              <a:t>(</a:t>
            </a:r>
            <a:r>
              <a:rPr lang="cs-CZ"/>
              <a:t>FAD dependentní GLU dehydrogenáza</a:t>
            </a:r>
            <a:r>
              <a:rPr lang="en-GB"/>
              <a:t>) </a:t>
            </a:r>
            <a:endParaRPr lang="cs-CZ"/>
          </a:p>
          <a:p>
            <a:endParaRPr lang="cs-CZ"/>
          </a:p>
          <a:p>
            <a:r>
              <a:rPr lang="cs-CZ"/>
              <a:t>Jako transducery elektronů slouží např. hexokyanoželezitan</a:t>
            </a:r>
            <a:endParaRPr lang="en-GB"/>
          </a:p>
        </p:txBody>
      </p:sp>
      <p:sp>
        <p:nvSpPr>
          <p:cNvPr id="4" name="Šipka doprava 16">
            <a:extLst>
              <a:ext uri="{FF2B5EF4-FFF2-40B4-BE49-F238E27FC236}">
                <a16:creationId xmlns:a16="http://schemas.microsoft.com/office/drawing/2014/main" id="{9C10B695-D537-4822-AF87-5219382A1B15}"/>
              </a:ext>
            </a:extLst>
          </p:cNvPr>
          <p:cNvSpPr/>
          <p:nvPr/>
        </p:nvSpPr>
        <p:spPr>
          <a:xfrm>
            <a:off x="4671572" y="2565912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16">
            <a:extLst>
              <a:ext uri="{FF2B5EF4-FFF2-40B4-BE49-F238E27FC236}">
                <a16:creationId xmlns:a16="http://schemas.microsoft.com/office/drawing/2014/main" id="{71B5C391-0B02-45C9-A9E8-BC239049EF0C}"/>
              </a:ext>
            </a:extLst>
          </p:cNvPr>
          <p:cNvSpPr/>
          <p:nvPr/>
        </p:nvSpPr>
        <p:spPr>
          <a:xfrm>
            <a:off x="5348917" y="3429000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0D3FA9B-528B-4267-8B69-D4DC82149954}"/>
              </a:ext>
            </a:extLst>
          </p:cNvPr>
          <p:cNvSpPr txBox="1">
            <a:spLocks/>
          </p:cNvSpPr>
          <p:nvPr/>
        </p:nvSpPr>
        <p:spPr>
          <a:xfrm>
            <a:off x="574834" y="786732"/>
            <a:ext cx="74993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Glukometry nemocniční</a:t>
            </a:r>
          </a:p>
          <a:p>
            <a:pPr lvl="1"/>
            <a:r>
              <a:rPr lang="cs-CZ"/>
              <a:t>AccuChek Inform, Hemocue, Stat Strip</a:t>
            </a:r>
          </a:p>
          <a:p>
            <a:r>
              <a:rPr lang="cs-CZ"/>
              <a:t>Umožňují přenos dat do LIS, monitoring kontroly kvality, do jisté míry vzdálenou správu</a:t>
            </a:r>
          </a:p>
        </p:txBody>
      </p:sp>
      <p:pic>
        <p:nvPicPr>
          <p:cNvPr id="6" name="Picture 2" descr="http://www.hemocue.com/~/media/hemocue-images/hemocuedotcom-images/front-page-home/27853.jpg?mw=676&amp;mh=290">
            <a:hlinkClick r:id="rId2"/>
            <a:extLst>
              <a:ext uri="{FF2B5EF4-FFF2-40B4-BE49-F238E27FC236}">
                <a16:creationId xmlns:a16="http://schemas.microsoft.com/office/drawing/2014/main" id="{0BEEB2D1-B7BE-435E-B0B8-9EC03AD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35" y="3353301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00BF89F-97EE-4544-B61B-F7722B18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297" y="3534878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8FFF9985-1218-4C3B-B3BC-685C168E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34" t="4536" r="8908" b="11932"/>
          <a:stretch>
            <a:fillRect/>
          </a:stretch>
        </p:blipFill>
        <p:spPr bwMode="auto">
          <a:xfrm>
            <a:off x="9010717" y="1106002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0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69074-7DA4-4D46-B6B8-285C05CA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FB297C-E7BB-4CC1-9392-BF29B9DD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Glukometry:</a:t>
            </a:r>
          </a:p>
          <a:p>
            <a:r>
              <a:rPr lang="en-GB"/>
              <a:t>jsou určeny k selfmonitoringu pacientů s DM, dále pro ambulantní měření koncentrace glukózy</a:t>
            </a:r>
          </a:p>
          <a:p>
            <a:r>
              <a:rPr lang="en-GB"/>
              <a:t>použití glukometrů k dg. DM se nedoporučuje</a:t>
            </a:r>
          </a:p>
          <a:p>
            <a:r>
              <a:rPr lang="en-GB"/>
              <a:t>proti referenční metodě nesmí chyba měření překročit: </a:t>
            </a:r>
          </a:p>
          <a:p>
            <a:r>
              <a:rPr lang="en-GB"/>
              <a:t>	± 0,83 mmol/l pro koncentrace &lt; 5,6 mmol/l </a:t>
            </a:r>
          </a:p>
          <a:p>
            <a:r>
              <a:rPr lang="en-GB"/>
              <a:t>	± 15% pro koncentrace ≥ 5,6 mmol/l </a:t>
            </a:r>
          </a:p>
          <a:p>
            <a:r>
              <a:rPr lang="en-GB"/>
              <a:t>kontroly osobních glukometrů srovnáním s měřením v laboratoři se doporučuje provádět v pravidelných časových intervalech minimálně jednou ročně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CA9B-7AE9-413C-AC7F-C4FD151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Glykovaný hemoglobin</a:t>
            </a:r>
            <a:endParaRPr lang="en-GB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D7052D2-CBBA-4C81-AEC0-6599637B58B4}"/>
              </a:ext>
            </a:extLst>
          </p:cNvPr>
          <p:cNvSpPr txBox="1">
            <a:spLocks/>
          </p:cNvSpPr>
          <p:nvPr/>
        </p:nvSpPr>
        <p:spPr>
          <a:xfrm>
            <a:off x="154807" y="1816059"/>
            <a:ext cx="8225589" cy="452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Vazba na N-terminální valin betařetězce hemoglobinu</a:t>
            </a:r>
            <a:endParaRPr lang="en-GB"/>
          </a:p>
          <a:p>
            <a:endParaRPr lang="en-GB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DCAD4E2-BFBC-4BC4-9572-7A0BC49E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1" y="2393784"/>
            <a:ext cx="10884636" cy="388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D4CBC-6AFD-4BA4-80FE-D12387DC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2F51A5-7E74-46AB-A368-24F586FCD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A6283-1A9F-4E3E-9699-02ED3D90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0"/>
            <a:ext cx="11646568" cy="689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8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589AB9-519F-48F3-AF88-DBB5FB9F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/>
              <a:t>rutinní a efektivní nástroj sledování průběhu DM (diabetu)</a:t>
            </a:r>
          </a:p>
          <a:p>
            <a:r>
              <a:rPr lang="en-GB"/>
              <a:t>HbA1c ukazatel dlouhodobé průměrné koncentrace glukózy v krvi (období cca 6-8 týdnů nazpět)              umožňuje posoudit dlouhodobou kompenzaci diabetu</a:t>
            </a:r>
          </a:p>
          <a:p>
            <a:r>
              <a:rPr lang="en-GB"/>
              <a:t>diagnostické kritérium DM</a:t>
            </a:r>
          </a:p>
          <a:p>
            <a:r>
              <a:rPr lang="en-GB"/>
              <a:t>kontrola terapie </a:t>
            </a:r>
          </a:p>
          <a:p>
            <a:r>
              <a:rPr lang="en-GB"/>
              <a:t>včasné odhalení hrozících komplikací </a:t>
            </a:r>
          </a:p>
          <a:p>
            <a:r>
              <a:rPr lang="en-GB"/>
              <a:t>hodnocení vyšetření: </a:t>
            </a:r>
          </a:p>
          <a:p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3ACA9B-7AE9-413C-AC7F-C4FD151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Glykovaný hemoglobin</a:t>
            </a:r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519EEB-769D-4149-B1B5-E941D676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76" y="5110414"/>
            <a:ext cx="8041424" cy="15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57AD2-766B-432F-824C-D6A6BD03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vs. 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E96379-D2CE-477F-BEBC-6229A222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není třeba konzervovat krev (větší stabilita)</a:t>
            </a:r>
          </a:p>
          <a:p>
            <a:r>
              <a:rPr lang="en-GB"/>
              <a:t>menší intraindividuální variabilita (CV&lt;2%)</a:t>
            </a:r>
          </a:p>
          <a:p>
            <a:r>
              <a:rPr lang="en-GB"/>
              <a:t>HbA1c není ovlivněn krátkodobou glykémií </a:t>
            </a:r>
          </a:p>
          <a:p>
            <a:r>
              <a:rPr lang="en-GB"/>
              <a:t>nemocný nemusí být lačný</a:t>
            </a:r>
          </a:p>
          <a:p>
            <a:r>
              <a:rPr lang="en-GB"/>
              <a:t>využití pro diagnostiku i kontrolu léčby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AB01C-6C38-4107-9727-FB4E1727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Jednotky HbA1c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FCD440-7EAA-4BD2-8769-2A2B7452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od 1.1. 2012: mmol/mol </a:t>
            </a:r>
            <a:r>
              <a:rPr lang="cs-CZ"/>
              <a:t>dle IFCC</a:t>
            </a:r>
            <a:endParaRPr lang="en-GB"/>
          </a:p>
          <a:p>
            <a:endParaRPr lang="en-GB"/>
          </a:p>
          <a:p>
            <a:r>
              <a:rPr lang="cs-CZ"/>
              <a:t>V USA % (NGSP/DCCT) používají se paralelně, přepočet jednotek dle vzorce</a:t>
            </a:r>
          </a:p>
          <a:p>
            <a:endParaRPr lang="cs-CZ"/>
          </a:p>
          <a:p>
            <a:endParaRPr lang="cs-CZ"/>
          </a:p>
          <a:p>
            <a:endParaRPr lang="en-GB"/>
          </a:p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A9E084-6804-46FF-B822-3C0039BD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1" y="4567070"/>
            <a:ext cx="10814136" cy="19258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1B6B9F1-5421-42DC-BBFC-4D42DA83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90215"/>
            <a:ext cx="7557529" cy="8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46C22-19BD-4753-9FBE-117F9450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C673E3-8B60-4412-B71C-8A54F7C9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Preanalytické požadavky:</a:t>
            </a:r>
          </a:p>
          <a:p>
            <a:r>
              <a:rPr lang="en-GB"/>
              <a:t>Analyzovaný materiál: B – odběr do EDTA</a:t>
            </a:r>
          </a:p>
          <a:p>
            <a:r>
              <a:rPr lang="en-GB"/>
              <a:t>stabilita: 2d (+20 až +25°C); 1 týden (+4 až +8°C); 1rok (&lt;-20°C lépe při -80°C)</a:t>
            </a:r>
          </a:p>
          <a:p>
            <a:r>
              <a:rPr lang="en-GB"/>
              <a:t>Poznámky:</a:t>
            </a:r>
          </a:p>
          <a:p>
            <a:r>
              <a:rPr lang="en-GB"/>
              <a:t>snížená hodnota doby života erytrocytů</a:t>
            </a:r>
          </a:p>
          <a:p>
            <a:r>
              <a:rPr lang="en-GB"/>
              <a:t>hemoglobinopatie, karbamylace (uremičtí pacienti) – ovlivnění koncentrace HbA1c v rutinních metodách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70651-02F5-4CA4-BE5F-F79B579F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Diabetes mellitus (DM)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E30200-4120-48C1-9C79-E17480F9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69000" cy="456072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Heterogenní onemocnění, jehož hlavním znakem je nedostačující regulace glykémie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I. typu (imunitně podmíněný; idiopatický)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II. typu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Gestační diabetes </a:t>
            </a:r>
            <a:r>
              <a:rPr lang="cs-CZ" dirty="0" err="1"/>
              <a:t>mellitus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Ostatní specifické typy </a:t>
            </a:r>
            <a:r>
              <a:rPr lang="cs-CZ" dirty="0" smtClean="0"/>
              <a:t>diabetu</a:t>
            </a:r>
          </a:p>
          <a:p>
            <a:r>
              <a:rPr lang="cs-CZ" dirty="0"/>
              <a:t>Akutní komplikace 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dirty="0" err="1"/>
              <a:t>ketoacidóza</a:t>
            </a:r>
            <a:r>
              <a:rPr lang="cs-CZ" dirty="0"/>
              <a:t>, laktátová acidóza, </a:t>
            </a:r>
            <a:r>
              <a:rPr lang="cs-CZ" dirty="0" err="1"/>
              <a:t>hyperosmolarita</a:t>
            </a:r>
            <a:r>
              <a:rPr lang="cs-CZ" dirty="0"/>
              <a:t>, hypoglykémie)</a:t>
            </a:r>
          </a:p>
          <a:p>
            <a:r>
              <a:rPr lang="cs-CZ" dirty="0"/>
              <a:t>Chronické komplikace 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dirty="0"/>
              <a:t>retinopatie, nefropatie, neuropatie, kardiopatie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CACE94-E152-4FB1-B2AE-50F8E2593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57" y="349320"/>
            <a:ext cx="5286643" cy="5540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6A37049-AD55-4165-A918-4291CD3FC25E}"/>
              </a:ext>
            </a:extLst>
          </p:cNvPr>
          <p:cNvSpPr/>
          <p:nvPr/>
        </p:nvSpPr>
        <p:spPr>
          <a:xfrm>
            <a:off x="160420" y="6386346"/>
            <a:ext cx="7780422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American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Diabetes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Association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Classification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Diagnosis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Diabetes: </a:t>
            </a:r>
            <a:r>
              <a:rPr lang="cs-CZ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Standards</a:t>
            </a:r>
            <a:r>
              <a:rPr lang="cs-CZ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Medical</a:t>
            </a:r>
            <a:r>
              <a:rPr lang="cs-CZ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Care in Diabetes—2019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Diabetes Care. 42 (2019) S13–S28. doi:10.2337/dc19-S002.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F127BC3-4234-4248-9C46-B1FA981B00A1}"/>
              </a:ext>
            </a:extLst>
          </p:cNvPr>
          <p:cNvSpPr/>
          <p:nvPr/>
        </p:nvSpPr>
        <p:spPr>
          <a:xfrm>
            <a:off x="7940842" y="6203372"/>
            <a:ext cx="4206426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/>
              <a:t>Created by Isaac Yonemoto created with </a:t>
            </a:r>
            <a:r>
              <a:rPr lang="en-GB" sz="1000">
                <a:hlinkClick r:id="rId4" tooltip="en:pymol"/>
              </a:rPr>
              <a:t>en:pymol</a:t>
            </a:r>
            <a:r>
              <a:rPr lang="en-GB" sz="1000"/>
              <a:t>, </a:t>
            </a:r>
            <a:r>
              <a:rPr lang="en-GB" sz="1000">
                <a:hlinkClick r:id="rId5" tooltip="en:inkscape"/>
              </a:rPr>
              <a:t>en:inkscape</a:t>
            </a:r>
            <a:r>
              <a:rPr lang="en-GB" sz="1000"/>
              <a:t>, and </a:t>
            </a:r>
            <a:r>
              <a:rPr lang="en-GB" sz="1000">
                <a:hlinkClick r:id="rId6" tooltip="en:gimp"/>
              </a:rPr>
              <a:t>en:gimp</a:t>
            </a:r>
            <a:r>
              <a:rPr lang="en-GB" sz="1000"/>
              <a:t> from NMR structure 1ai0 in the </a:t>
            </a:r>
            <a:r>
              <a:rPr lang="en-GB" sz="1000">
                <a:hlinkClick r:id="rId7" tooltip="en:pdb"/>
              </a:rPr>
              <a:t>en:pdb</a:t>
            </a:r>
            <a:r>
              <a:rPr lang="en-GB" sz="1000"/>
              <a:t>. Ref: Chang, X., Jorgensen, A.M., Bardrum, P., Led, J.J.</a:t>
            </a:r>
            <a:endParaRPr lang="en-GB" sz="1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06A614-A290-424A-841E-26198D1C62D6}"/>
              </a:ext>
            </a:extLst>
          </p:cNvPr>
          <p:cNvSpPr/>
          <p:nvPr/>
        </p:nvSpPr>
        <p:spPr>
          <a:xfrm>
            <a:off x="9035317" y="5658889"/>
            <a:ext cx="1008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Inzulín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9544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D5B3C-DF78-43BD-B313-34E346F3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na analytickou kvalitu</a:t>
            </a:r>
            <a:endParaRPr lang="en-GB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08E8984-50DA-46FF-83A0-B82B24AD9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15169"/>
              </p:ext>
            </p:extLst>
          </p:nvPr>
        </p:nvGraphicFramePr>
        <p:xfrm>
          <a:off x="1816768" y="1690688"/>
          <a:ext cx="7972262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4138114982"/>
                    </a:ext>
                  </a:extLst>
                </a:gridCol>
                <a:gridCol w="3651782">
                  <a:extLst>
                    <a:ext uri="{9D8B030D-6E8A-4147-A177-3AD203B41FA5}">
                      <a16:colId xmlns:a16="http://schemas.microsoft.com/office/drawing/2014/main" val="2504190230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Mezilehlá preciznost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CV &lt; </a:t>
                      </a:r>
                      <a:r>
                        <a:rPr lang="cs-CZ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28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43667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Pravdivost (</a:t>
                      </a:r>
                      <a:r>
                        <a:rPr lang="cs-CZ" sz="2800" b="1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Bias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&lt; 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86775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Celková chyba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r>
                        <a:rPr lang="cs-CZ" sz="28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92027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Metrologická návaznost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</a:t>
                      </a:r>
                      <a:r>
                        <a:rPr lang="cs-CZ" sz="22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metoda</a:t>
                      </a:r>
                      <a:r>
                        <a:rPr lang="cs-CZ" sz="2200" b="1" i="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200" b="1" i="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LC-ESI/MS </a:t>
                      </a:r>
                      <a:endParaRPr lang="cs-CZ" sz="2200" b="1" i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16004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D3FFC2-9EA5-4008-BB1F-5D13EE0FD8B1}"/>
              </a:ext>
            </a:extLst>
          </p:cNvPr>
          <p:cNvSpPr txBox="1">
            <a:spLocks/>
          </p:cNvSpPr>
          <p:nvPr/>
        </p:nvSpPr>
        <p:spPr>
          <a:xfrm>
            <a:off x="1646820" y="3763328"/>
            <a:ext cx="7992888" cy="335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ČSKB; vydáno v únoru 2012, aktuální korekce 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EEFB321-8D1E-43F0-806C-0253D4F5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29699"/>
              </p:ext>
            </p:extLst>
          </p:nvPr>
        </p:nvGraphicFramePr>
        <p:xfrm>
          <a:off x="1816768" y="4098983"/>
          <a:ext cx="8188288" cy="2194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19736">
                  <a:extLst>
                    <a:ext uri="{9D8B030D-6E8A-4147-A177-3AD203B41FA5}">
                      <a16:colId xmlns:a16="http://schemas.microsoft.com/office/drawing/2014/main" val="37118689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51626695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9782993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9488135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Intraindividuální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Preciznost odvozená                 z biologických variabilit </a:t>
                      </a:r>
                      <a:endParaRPr lang="cs-CZ" dirty="0">
                        <a:solidFill>
                          <a:srgbClr val="00502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402507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sz="2000" b="1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Pravdivost odvozená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5288007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biologická variabilita</a:t>
                      </a:r>
                      <a:endParaRPr lang="cs-CZ" sz="1800" b="0" i="0" u="none" strike="noStrike" kern="1200" baseline="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chyba odvozená         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184801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5A6F41B-81AC-44D5-85C3-77A74AF205AD}"/>
              </a:ext>
            </a:extLst>
          </p:cNvPr>
          <p:cNvSpPr txBox="1">
            <a:spLocks/>
          </p:cNvSpPr>
          <p:nvPr/>
        </p:nvSpPr>
        <p:spPr>
          <a:xfrm>
            <a:off x="1975502" y="6294853"/>
            <a:ext cx="2664296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www.westgard.cz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23A4F-6EBA-42BB-BBD9-012AC581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metody stanovení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822CC-9BB6-4E70-84F5-B102F9D9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Referenční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cs-CZ" dirty="0"/>
              <a:t> (2001)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cs-CZ" dirty="0"/>
              <a:t>1) </a:t>
            </a:r>
            <a:r>
              <a:rPr lang="en-GB" dirty="0" err="1"/>
              <a:t>izolace</a:t>
            </a:r>
            <a:r>
              <a:rPr lang="en-GB" dirty="0"/>
              <a:t> a </a:t>
            </a:r>
            <a:r>
              <a:rPr lang="en-GB" dirty="0" err="1"/>
              <a:t>hemolýza</a:t>
            </a:r>
            <a:r>
              <a:rPr lang="en-GB" dirty="0"/>
              <a:t> </a:t>
            </a:r>
            <a:r>
              <a:rPr lang="en-GB" dirty="0" err="1"/>
              <a:t>erytrocytů</a:t>
            </a:r>
            <a:r>
              <a:rPr lang="en-GB" dirty="0"/>
              <a:t> (+ </a:t>
            </a:r>
            <a:r>
              <a:rPr lang="en-GB" dirty="0" err="1"/>
              <a:t>odstranění</a:t>
            </a:r>
            <a:r>
              <a:rPr lang="en-GB" dirty="0"/>
              <a:t> </a:t>
            </a:r>
            <a:r>
              <a:rPr lang="en-GB" dirty="0" err="1"/>
              <a:t>labilních</a:t>
            </a:r>
            <a:r>
              <a:rPr lang="en-GB" dirty="0"/>
              <a:t> pre-HbA1c)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en-GB" dirty="0" err="1"/>
              <a:t>enzymové</a:t>
            </a:r>
            <a:r>
              <a:rPr lang="en-GB" dirty="0"/>
              <a:t> </a:t>
            </a:r>
            <a:r>
              <a:rPr lang="en-GB" dirty="0" err="1"/>
              <a:t>štěpení</a:t>
            </a:r>
            <a:r>
              <a:rPr lang="en-GB" dirty="0"/>
              <a:t> </a:t>
            </a:r>
            <a:r>
              <a:rPr lang="en-GB" dirty="0" err="1"/>
              <a:t>hemoglobinu</a:t>
            </a:r>
            <a:r>
              <a:rPr lang="en-GB" dirty="0"/>
              <a:t> (</a:t>
            </a:r>
            <a:r>
              <a:rPr lang="en-GB" dirty="0" err="1"/>
              <a:t>endoproteináza</a:t>
            </a:r>
            <a:r>
              <a:rPr lang="en-GB" dirty="0"/>
              <a:t> </a:t>
            </a:r>
            <a:r>
              <a:rPr lang="en-GB" dirty="0" err="1"/>
              <a:t>Glu</a:t>
            </a:r>
            <a:r>
              <a:rPr lang="en-GB" dirty="0"/>
              <a:t>-C) </a:t>
            </a:r>
          </a:p>
          <a:p>
            <a:pPr marL="0" indent="0">
              <a:buNone/>
            </a:pPr>
            <a:r>
              <a:rPr lang="cs-CZ" dirty="0"/>
              <a:t>3) </a:t>
            </a:r>
            <a:r>
              <a:rPr lang="en-GB" dirty="0" err="1"/>
              <a:t>analytické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(</a:t>
            </a:r>
            <a:r>
              <a:rPr lang="en-GB" dirty="0" err="1"/>
              <a:t>detekce</a:t>
            </a:r>
            <a:r>
              <a:rPr lang="en-GB" dirty="0"/>
              <a:t> </a:t>
            </a:r>
            <a:r>
              <a:rPr lang="en-GB" dirty="0" err="1"/>
              <a:t>glykovaných</a:t>
            </a:r>
            <a:r>
              <a:rPr lang="en-GB" dirty="0"/>
              <a:t> </a:t>
            </a:r>
            <a:r>
              <a:rPr lang="en-GB" dirty="0" err="1"/>
              <a:t>hexapeptidů</a:t>
            </a:r>
            <a:r>
              <a:rPr lang="en-GB" dirty="0"/>
              <a:t>) </a:t>
            </a:r>
            <a:r>
              <a:rPr lang="cs-CZ" dirty="0"/>
              <a:t>pomocí</a:t>
            </a:r>
            <a:endParaRPr lang="en-GB" dirty="0"/>
          </a:p>
          <a:p>
            <a:pPr marL="0" indent="0">
              <a:buNone/>
            </a:pPr>
            <a:r>
              <a:rPr lang="cs-CZ" dirty="0"/>
              <a:t>a) HP</a:t>
            </a:r>
            <a:r>
              <a:rPr lang="en-GB" dirty="0"/>
              <a:t>LC/ESI</a:t>
            </a:r>
            <a:r>
              <a:rPr lang="cs-CZ" dirty="0"/>
              <a:t>-</a:t>
            </a:r>
            <a:r>
              <a:rPr lang="en-GB" dirty="0" smtClean="0"/>
              <a:t>MS: </a:t>
            </a:r>
            <a:endParaRPr lang="en-GB" dirty="0"/>
          </a:p>
          <a:p>
            <a:r>
              <a:rPr lang="en-GB" dirty="0" err="1"/>
              <a:t>Glykovaný</a:t>
            </a:r>
            <a:r>
              <a:rPr lang="en-GB" dirty="0"/>
              <a:t> </a:t>
            </a:r>
            <a:r>
              <a:rPr lang="en-GB" dirty="0" err="1"/>
              <a:t>hemoglobin</a:t>
            </a:r>
            <a:r>
              <a:rPr lang="en-GB" dirty="0"/>
              <a:t> (HbA1c) je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směsi</a:t>
            </a:r>
            <a:r>
              <a:rPr lang="en-GB" dirty="0"/>
              <a:t> </a:t>
            </a:r>
            <a:r>
              <a:rPr lang="en-GB" dirty="0" err="1"/>
              <a:t>peptidů</a:t>
            </a:r>
            <a:r>
              <a:rPr lang="en-GB" dirty="0"/>
              <a:t> </a:t>
            </a:r>
            <a:r>
              <a:rPr lang="en-GB" dirty="0" err="1"/>
              <a:t>separován</a:t>
            </a:r>
            <a:r>
              <a:rPr lang="en-GB" dirty="0"/>
              <a:t>, </a:t>
            </a:r>
            <a:r>
              <a:rPr lang="en-GB" dirty="0" err="1"/>
              <a:t>detekován</a:t>
            </a:r>
            <a:r>
              <a:rPr lang="en-GB" dirty="0"/>
              <a:t>, </a:t>
            </a:r>
            <a:r>
              <a:rPr lang="en-GB" dirty="0" err="1"/>
              <a:t>identifikován</a:t>
            </a:r>
            <a:r>
              <a:rPr lang="en-GB" dirty="0"/>
              <a:t> </a:t>
            </a:r>
            <a:r>
              <a:rPr lang="en-GB" dirty="0" err="1"/>
              <a:t>hmotnostní</a:t>
            </a:r>
            <a:r>
              <a:rPr lang="en-GB" dirty="0"/>
              <a:t> </a:t>
            </a:r>
            <a:r>
              <a:rPr lang="en-GB" dirty="0" err="1"/>
              <a:t>spektrometrií</a:t>
            </a:r>
            <a:r>
              <a:rPr lang="en-GB" dirty="0"/>
              <a:t> a </a:t>
            </a:r>
            <a:r>
              <a:rPr lang="en-GB" dirty="0" err="1"/>
              <a:t>kvantifikován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podkladě</a:t>
            </a:r>
            <a:r>
              <a:rPr lang="en-GB" dirty="0"/>
              <a:t> </a:t>
            </a:r>
            <a:r>
              <a:rPr lang="en-GB" dirty="0" err="1"/>
              <a:t>rozdílných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m/z. Z </a:t>
            </a:r>
            <a:r>
              <a:rPr lang="en-GB" dirty="0" err="1"/>
              <a:t>poměru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m/z </a:t>
            </a:r>
            <a:r>
              <a:rPr lang="en-GB" dirty="0" err="1"/>
              <a:t>analyzovaných</a:t>
            </a:r>
            <a:r>
              <a:rPr lang="en-GB" dirty="0"/>
              <a:t> </a:t>
            </a:r>
            <a:r>
              <a:rPr lang="en-GB" dirty="0" err="1"/>
              <a:t>vzorků</a:t>
            </a:r>
            <a:r>
              <a:rPr lang="en-GB" dirty="0"/>
              <a:t> a </a:t>
            </a:r>
            <a:r>
              <a:rPr lang="en-GB" dirty="0" err="1"/>
              <a:t>kalibrátorů</a:t>
            </a:r>
            <a:r>
              <a:rPr lang="en-GB" dirty="0"/>
              <a:t> se </a:t>
            </a:r>
            <a:r>
              <a:rPr lang="en-GB" dirty="0" err="1"/>
              <a:t>vypočítá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HbA1c.</a:t>
            </a:r>
          </a:p>
          <a:p>
            <a:pPr marL="0" indent="0">
              <a:buNone/>
            </a:pPr>
            <a:r>
              <a:rPr lang="cs-CZ" dirty="0"/>
              <a:t>b) HPLC</a:t>
            </a:r>
            <a:r>
              <a:rPr lang="en-GB" dirty="0"/>
              <a:t>/</a:t>
            </a:r>
            <a:r>
              <a:rPr lang="cs-CZ" dirty="0"/>
              <a:t>CE</a:t>
            </a:r>
            <a:r>
              <a:rPr lang="en-GB" dirty="0"/>
              <a:t>/</a:t>
            </a:r>
            <a:r>
              <a:rPr lang="cs-CZ" dirty="0"/>
              <a:t>UV</a:t>
            </a:r>
            <a:r>
              <a:rPr lang="en-GB" dirty="0"/>
              <a:t>: </a:t>
            </a:r>
          </a:p>
          <a:p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separace</a:t>
            </a:r>
            <a:r>
              <a:rPr lang="en-GB" dirty="0"/>
              <a:t> se </a:t>
            </a:r>
            <a:r>
              <a:rPr lang="en-GB" dirty="0" err="1"/>
              <a:t>provede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HPLC, </a:t>
            </a:r>
            <a:r>
              <a:rPr lang="en-GB" dirty="0" err="1"/>
              <a:t>jednotlivé</a:t>
            </a:r>
            <a:r>
              <a:rPr lang="en-GB" dirty="0"/>
              <a:t> </a:t>
            </a:r>
            <a:r>
              <a:rPr lang="en-GB" dirty="0" err="1"/>
              <a:t>frakce</a:t>
            </a:r>
            <a:r>
              <a:rPr lang="en-GB" dirty="0"/>
              <a:t> se </a:t>
            </a:r>
            <a:r>
              <a:rPr lang="en-GB" dirty="0" err="1"/>
              <a:t>sbírají</a:t>
            </a:r>
            <a:r>
              <a:rPr lang="en-GB" dirty="0"/>
              <a:t>, </a:t>
            </a:r>
            <a:r>
              <a:rPr lang="en-GB" dirty="0" err="1"/>
              <a:t>následuje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separace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směsi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CE. </a:t>
            </a:r>
            <a:r>
              <a:rPr lang="en-GB" dirty="0" err="1"/>
              <a:t>Glykovaný</a:t>
            </a:r>
            <a:r>
              <a:rPr lang="en-GB" dirty="0"/>
              <a:t> a </a:t>
            </a:r>
            <a:r>
              <a:rPr lang="en-GB" dirty="0" err="1"/>
              <a:t>neglykovaný</a:t>
            </a:r>
            <a:r>
              <a:rPr lang="en-GB" dirty="0"/>
              <a:t> </a:t>
            </a:r>
            <a:r>
              <a:rPr lang="en-GB" dirty="0" err="1"/>
              <a:t>hexapeptid</a:t>
            </a:r>
            <a:r>
              <a:rPr lang="en-GB" dirty="0"/>
              <a:t> 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odděleny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elektromigračních</a:t>
            </a:r>
            <a:r>
              <a:rPr lang="en-GB" dirty="0"/>
              <a:t> </a:t>
            </a:r>
            <a:r>
              <a:rPr lang="en-GB" dirty="0" err="1"/>
              <a:t>časů</a:t>
            </a:r>
            <a:r>
              <a:rPr lang="en-GB" dirty="0"/>
              <a:t> a </a:t>
            </a:r>
            <a:r>
              <a:rPr lang="en-GB" dirty="0" err="1"/>
              <a:t>kvantifikovány</a:t>
            </a:r>
            <a:r>
              <a:rPr lang="en-GB" dirty="0"/>
              <a:t> </a:t>
            </a:r>
            <a:r>
              <a:rPr lang="cs-CZ" dirty="0"/>
              <a:t>UV</a:t>
            </a:r>
            <a:r>
              <a:rPr lang="en-GB" dirty="0"/>
              <a:t> </a:t>
            </a:r>
            <a:r>
              <a:rPr lang="en-GB" dirty="0" err="1"/>
              <a:t>detektorem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5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B378-CCE0-4EF5-9E4E-8375CFC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B2CA85-ED08-42A6-8708-2DCCA3CB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02642" cy="5032375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Kapalinová chromatografie s výměnou iontů (IEC)</a:t>
            </a:r>
          </a:p>
          <a:p>
            <a:r>
              <a:rPr lang="en-GB"/>
              <a:t>separace hemoglobinů a jeho složek  na slabě kyselých ionexech</a:t>
            </a:r>
          </a:p>
          <a:p>
            <a:r>
              <a:rPr lang="en-GB"/>
              <a:t>jednotlivé frakce hemoglobinu jsou rozděleny podle jejich různých fyzikálně-chemických vlastností (velikost náboje) v měnícím se prostředí (změna koncentrace iontů, změna pH)</a:t>
            </a:r>
          </a:p>
          <a:p>
            <a:r>
              <a:rPr lang="en-GB"/>
              <a:t>frakce se po rozdělení detekují v mobilní fázi detektorem, který měří absorbance při 415 nm</a:t>
            </a:r>
          </a:p>
          <a:p>
            <a:r>
              <a:rPr lang="en-GB"/>
              <a:t>koncentrace HbA1c se zjistí z velikosti plochy příslušného píku na chromatogramu podle kalibrační křivky pomocí softwaru chromatografu</a:t>
            </a:r>
          </a:p>
          <a:p>
            <a:endParaRPr lang="en-GB"/>
          </a:p>
          <a:p>
            <a:r>
              <a:rPr lang="en-GB"/>
              <a:t>HPLC (Vysokoúčinná</a:t>
            </a:r>
            <a:r>
              <a:rPr lang="cs-CZ"/>
              <a:t> </a:t>
            </a:r>
            <a:r>
              <a:rPr lang="en-GB"/>
              <a:t>kapalinová chromatografie)</a:t>
            </a:r>
          </a:p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4A3EC0-0AA2-41BF-B40E-406D6DE1E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7" y="2574775"/>
            <a:ext cx="4542473" cy="2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B378-CCE0-4EF5-9E4E-8375CFC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A3D3AD-8A89-41B6-8746-F959514E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30" y="1388872"/>
            <a:ext cx="827905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9A678E-B26A-4D60-B188-B084E4D36D37}"/>
              </a:ext>
            </a:extLst>
          </p:cNvPr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</p:spTree>
    <p:extLst>
      <p:ext uri="{BB962C8B-B14F-4D97-AF65-F5344CB8AC3E}">
        <p14:creationId xmlns:p14="http://schemas.microsoft.com/office/powerpoint/2010/main" val="38180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B378-CCE0-4EF5-9E4E-8375CFC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9A678E-B26A-4D60-B188-B084E4D36D37}"/>
              </a:ext>
            </a:extLst>
          </p:cNvPr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31E461-E280-4EAB-B4BA-DB0AD2DA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8990" y="6420642"/>
            <a:ext cx="2268980" cy="36585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34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C51CCAE-AD2D-47F3-B425-D35265681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6974"/>
            <a:ext cx="4365760" cy="55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CA507F8-DEF1-415B-B703-C2FE1E61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26" y="1296974"/>
            <a:ext cx="3650486" cy="55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2689B0B-A1B3-4C8B-AB8B-492DC50CA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02" y="1690688"/>
            <a:ext cx="6529598" cy="41956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95464A4-9BF0-48A3-9AE3-86AAA4846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" y="2432269"/>
            <a:ext cx="5578459" cy="2988460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0B17BDC5-EF0F-406C-96AE-B628AFCF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7D0E577-DC3B-43BE-B276-2782EC9C7285}"/>
              </a:ext>
            </a:extLst>
          </p:cNvPr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E5BEAF6-2BE7-4656-97BD-C8C9CB51C2EE}"/>
              </a:ext>
            </a:extLst>
          </p:cNvPr>
          <p:cNvSpPr/>
          <p:nvPr/>
        </p:nvSpPr>
        <p:spPr>
          <a:xfrm>
            <a:off x="1666340" y="5864157"/>
            <a:ext cx="163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Biorad - Variant</a:t>
            </a:r>
            <a:endParaRPr lang="en-GB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865271-8303-4091-9466-9A04141C41EA}"/>
              </a:ext>
            </a:extLst>
          </p:cNvPr>
          <p:cNvSpPr/>
          <p:nvPr/>
        </p:nvSpPr>
        <p:spPr>
          <a:xfrm>
            <a:off x="7709401" y="5886302"/>
            <a:ext cx="139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Biorad – D10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B89796-095F-4AD9-AC0D-756C8318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99" y="1222074"/>
            <a:ext cx="7241096" cy="55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E8AA86F-E7B1-4901-BA3F-A4157C8C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2485CC56-70F6-4096-A339-D5E16BA2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" y="2059931"/>
            <a:ext cx="4351338" cy="4351338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B33E26F-0B5F-4195-A189-6648F0497EE1}"/>
              </a:ext>
            </a:extLst>
          </p:cNvPr>
          <p:cNvSpPr/>
          <p:nvPr/>
        </p:nvSpPr>
        <p:spPr>
          <a:xfrm>
            <a:off x="1161508" y="1690599"/>
            <a:ext cx="245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HA-8180V ADAMS™ A1c</a:t>
            </a:r>
          </a:p>
        </p:txBody>
      </p:sp>
    </p:spTree>
    <p:extLst>
      <p:ext uri="{BB962C8B-B14F-4D97-AF65-F5344CB8AC3E}">
        <p14:creationId xmlns:p14="http://schemas.microsoft.com/office/powerpoint/2010/main" val="10866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E49191-6DE0-428F-9726-B675EF51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2. </a:t>
            </a:r>
            <a:r>
              <a:rPr lang="en-GB" dirty="0" err="1"/>
              <a:t>Doporučené</a:t>
            </a:r>
            <a:r>
              <a:rPr lang="en-GB" dirty="0"/>
              <a:t> </a:t>
            </a:r>
            <a:r>
              <a:rPr lang="en-GB" dirty="0" err="1"/>
              <a:t>rutinní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- </a:t>
            </a:r>
            <a:r>
              <a:rPr lang="en-GB" dirty="0" err="1"/>
              <a:t>elektroforetické</a:t>
            </a:r>
            <a:r>
              <a:rPr lang="en-GB" dirty="0"/>
              <a:t>:</a:t>
            </a:r>
          </a:p>
          <a:p>
            <a:r>
              <a:rPr lang="en-GB" dirty="0"/>
              <a:t> </a:t>
            </a:r>
            <a:r>
              <a:rPr lang="en-GB" dirty="0" err="1"/>
              <a:t>elektroforéza</a:t>
            </a:r>
            <a:r>
              <a:rPr lang="en-GB" dirty="0"/>
              <a:t> v </a:t>
            </a:r>
            <a:r>
              <a:rPr lang="en-GB" dirty="0" err="1"/>
              <a:t>agarózovém</a:t>
            </a:r>
            <a:r>
              <a:rPr lang="en-GB" dirty="0"/>
              <a:t> </a:t>
            </a:r>
            <a:r>
              <a:rPr lang="en-GB" dirty="0" err="1"/>
              <a:t>gelu</a:t>
            </a:r>
            <a:r>
              <a:rPr lang="en-GB" dirty="0"/>
              <a:t> (</a:t>
            </a:r>
            <a:r>
              <a:rPr lang="en-GB" dirty="0" err="1"/>
              <a:t>ELFO</a:t>
            </a:r>
            <a:r>
              <a:rPr lang="en-GB" dirty="0"/>
              <a:t>)</a:t>
            </a:r>
          </a:p>
          <a:p>
            <a:r>
              <a:rPr lang="en-GB" dirty="0" err="1" smtClean="0"/>
              <a:t>izoelektrická</a:t>
            </a:r>
            <a:r>
              <a:rPr lang="en-GB" dirty="0" smtClean="0"/>
              <a:t> </a:t>
            </a:r>
            <a:r>
              <a:rPr lang="en-GB" dirty="0" err="1"/>
              <a:t>fokusace</a:t>
            </a:r>
            <a:r>
              <a:rPr lang="en-GB" dirty="0"/>
              <a:t> (</a:t>
            </a:r>
            <a:r>
              <a:rPr lang="en-GB" dirty="0" err="1"/>
              <a:t>IEF</a:t>
            </a:r>
            <a:r>
              <a:rPr lang="en-GB" dirty="0"/>
              <a:t>)</a:t>
            </a:r>
          </a:p>
          <a:p>
            <a:r>
              <a:rPr lang="en-GB" b="1" dirty="0"/>
              <a:t> </a:t>
            </a:r>
            <a:r>
              <a:rPr lang="en-GB" b="1" dirty="0" err="1"/>
              <a:t>kapilární</a:t>
            </a:r>
            <a:r>
              <a:rPr lang="en-GB" b="1" dirty="0"/>
              <a:t> </a:t>
            </a:r>
            <a:r>
              <a:rPr lang="en-GB" b="1" dirty="0" err="1"/>
              <a:t>elektroforéza</a:t>
            </a:r>
            <a:r>
              <a:rPr lang="en-GB" b="1" dirty="0"/>
              <a:t> (</a:t>
            </a:r>
            <a:r>
              <a:rPr lang="en-GB" b="1" dirty="0" err="1"/>
              <a:t>HPCE</a:t>
            </a:r>
            <a:r>
              <a:rPr lang="en-GB" b="1" dirty="0"/>
              <a:t>)</a:t>
            </a:r>
          </a:p>
          <a:p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458B327-C9F6-4F5C-8C88-5754048B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B4B85A5-99C7-4163-8CEF-4E6FAE594DF6}"/>
              </a:ext>
            </a:extLst>
          </p:cNvPr>
          <p:cNvSpPr txBox="1">
            <a:spLocks/>
          </p:cNvSpPr>
          <p:nvPr/>
        </p:nvSpPr>
        <p:spPr>
          <a:xfrm>
            <a:off x="279874" y="1405519"/>
            <a:ext cx="1173542" cy="586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78FAAE7-CC29-4540-98A0-6C74CF96AEEE}"/>
              </a:ext>
            </a:extLst>
          </p:cNvPr>
          <p:cNvSpPr/>
          <p:nvPr/>
        </p:nvSpPr>
        <p:spPr>
          <a:xfrm>
            <a:off x="8327021" y="592264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Sebia - Capillarys</a:t>
            </a:r>
            <a:endParaRPr lang="en-GB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04EEF2-CB98-42E4-81B0-10A8F813A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27649" r="9194"/>
          <a:stretch/>
        </p:blipFill>
        <p:spPr>
          <a:xfrm>
            <a:off x="134754" y="1896177"/>
            <a:ext cx="6497053" cy="49618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208B61-1ADD-4157-A30C-CF391850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80" y="750689"/>
            <a:ext cx="6884220" cy="473698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377A71-5E56-4FCC-8EC2-98A7568E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6A36554C-C343-444A-8D22-90DDED2ED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98" y="1088898"/>
            <a:ext cx="38491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3159F2-B779-489E-B75D-1EAC5295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55410-95DF-40B8-9094-892878F0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07442" cy="5032375"/>
          </a:xfrm>
        </p:spPr>
        <p:txBody>
          <a:bodyPr>
            <a:normAutofit/>
          </a:bodyPr>
          <a:lstStyle/>
          <a:p>
            <a:r>
              <a:rPr lang="cs-CZ"/>
              <a:t>C</a:t>
            </a:r>
            <a:r>
              <a:rPr lang="en-GB"/>
              <a:t>hromatografické:</a:t>
            </a:r>
          </a:p>
          <a:p>
            <a:r>
              <a:rPr lang="en-GB"/>
              <a:t>Afinitní chromatografie (aminofenylboronátová): </a:t>
            </a:r>
          </a:p>
          <a:p>
            <a:r>
              <a:rPr lang="en-GB"/>
              <a:t>založena na interakci glykovaného hemoglobinu s imobilizovaným boronátovým aniontem</a:t>
            </a:r>
          </a:p>
          <a:p>
            <a:r>
              <a:rPr lang="en-GB"/>
              <a:t>po eluci neglykovaných frakcí hemoglobinu, dojde k uvolnění vazby a po eluci se stanoví hemoglobinové frakce detektorem, který měří absorbance při     415 nm</a:t>
            </a:r>
          </a:p>
          <a:p>
            <a:r>
              <a:rPr lang="en-GB"/>
              <a:t>koncentrace HbA1c se zjistí z velikosti plochy příslušného píku na chromatogramu</a:t>
            </a:r>
          </a:p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E2AE4D-2D98-4101-A675-11D0DC0A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3978224"/>
            <a:ext cx="3946358" cy="28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06B4E-D8F1-6B9D-A434-0C79F9A6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Maillardova reakce</a:t>
            </a:r>
            <a:endParaRPr lang="en-GB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DA86392-51C3-94EE-BCD6-E5512F62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830" y="1195753"/>
            <a:ext cx="9994341" cy="55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0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FA34182-859E-4060-AF3B-193BF919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80" y="1806374"/>
            <a:ext cx="4834820" cy="4351338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2277FA7-2CFC-47D7-9BE7-FDA8D13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POCT</a:t>
            </a:r>
            <a:endParaRPr lang="en-GB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7178CD-C3D9-47DC-9F99-7FE0F63CE922}"/>
              </a:ext>
            </a:extLst>
          </p:cNvPr>
          <p:cNvSpPr txBox="1">
            <a:spLocks/>
          </p:cNvSpPr>
          <p:nvPr/>
        </p:nvSpPr>
        <p:spPr>
          <a:xfrm>
            <a:off x="279873" y="1405518"/>
            <a:ext cx="6717693" cy="1125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Boronátová afinitní chromatografie/ fotometrie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9509B31-B98A-4597-B8A2-036FCEA11804}"/>
              </a:ext>
            </a:extLst>
          </p:cNvPr>
          <p:cNvSpPr/>
          <p:nvPr/>
        </p:nvSpPr>
        <p:spPr>
          <a:xfrm>
            <a:off x="7851066" y="5788380"/>
            <a:ext cx="148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Infopia Clover</a:t>
            </a:r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8154732-2731-422F-BCD1-D7D110D4DE56}"/>
              </a:ext>
            </a:extLst>
          </p:cNvPr>
          <p:cNvSpPr/>
          <p:nvPr/>
        </p:nvSpPr>
        <p:spPr>
          <a:xfrm>
            <a:off x="7320073" y="6157712"/>
            <a:ext cx="307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U nás v současnosti nejčetnější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2277FA7-2CFC-47D7-9BE7-FDA8D13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POCT</a:t>
            </a:r>
            <a:endParaRPr lang="en-GB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7178CD-C3D9-47DC-9F99-7FE0F63CE922}"/>
              </a:ext>
            </a:extLst>
          </p:cNvPr>
          <p:cNvSpPr txBox="1">
            <a:spLocks/>
          </p:cNvSpPr>
          <p:nvPr/>
        </p:nvSpPr>
        <p:spPr>
          <a:xfrm>
            <a:off x="279873" y="1405518"/>
            <a:ext cx="6717693" cy="1125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Boronátová afinitní chromatografie/ fotometrie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9509B31-B98A-4597-B8A2-036FCEA11804}"/>
              </a:ext>
            </a:extLst>
          </p:cNvPr>
          <p:cNvSpPr/>
          <p:nvPr/>
        </p:nvSpPr>
        <p:spPr>
          <a:xfrm>
            <a:off x="7851066" y="5788380"/>
            <a:ext cx="237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Alere (Abbott) - Afinion</a:t>
            </a:r>
            <a:endParaRPr lang="en-GB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E99CC232-8DFC-40B9-A7E5-09076BE24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66" y="1180733"/>
            <a:ext cx="4351338" cy="4351338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1F6EAD0-48C6-46F8-9CF2-435E734E95C7}"/>
              </a:ext>
            </a:extLst>
          </p:cNvPr>
          <p:cNvSpPr/>
          <p:nvPr/>
        </p:nvSpPr>
        <p:spPr>
          <a:xfrm>
            <a:off x="6131461" y="6157712"/>
            <a:ext cx="581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FDA schválila používání pro diagnózu diabetu mellitu 2. typu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D6912-D636-4109-BF4D-AED0F698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</a:t>
            </a:r>
            <a:endParaRPr lang="en-GB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C3229BF-3A85-4E2A-B594-B4BF3A33F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479" y="1762125"/>
            <a:ext cx="9467850" cy="33337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420AE42-EC46-4ED1-BE14-4762F8AD9D49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E5690C0-0FF3-4654-A6A2-CA971DFEB26A}"/>
              </a:ext>
            </a:extLst>
          </p:cNvPr>
          <p:cNvSpPr/>
          <p:nvPr/>
        </p:nvSpPr>
        <p:spPr>
          <a:xfrm>
            <a:off x="8231113" y="182763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Times New Roman" panose="02020603050405020304" pitchFamily="18" charset="0"/>
              </a:rPr>
              <a:t>(f</a:t>
            </a:r>
            <a:r>
              <a:rPr lang="en-GB">
                <a:latin typeface="Times New Roman" panose="02020603050405020304" pitchFamily="18" charset="0"/>
              </a:rPr>
              <a:t>ructosylvalineoxidase</a:t>
            </a:r>
            <a:r>
              <a:rPr lang="cs-CZ">
                <a:latin typeface="Times New Roman" panose="02020603050405020304" pitchFamily="18" charset="0"/>
              </a:rPr>
              <a:t>)</a:t>
            </a:r>
            <a:endParaRPr lang="en-GB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67E24CB-F232-4538-B8CE-9196BD6D877B}"/>
              </a:ext>
            </a:extLst>
          </p:cNvPr>
          <p:cNvSpPr/>
          <p:nvPr/>
        </p:nvSpPr>
        <p:spPr>
          <a:xfrm>
            <a:off x="528044" y="1357074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Times New Roman" panose="02020603050405020304" pitchFamily="18" charset="0"/>
              </a:rPr>
              <a:t>Direct enzymatic HbA1c method</a:t>
            </a:r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B15D86-93DD-407A-9080-A0D3714D5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9" b="26736"/>
          <a:stretch/>
        </p:blipFill>
        <p:spPr>
          <a:xfrm>
            <a:off x="4679234" y="4129895"/>
            <a:ext cx="5980749" cy="27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D6912-D636-4109-BF4D-AED0F698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</a:t>
            </a:r>
            <a:endParaRPr lang="en-GB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420AE42-EC46-4ED1-BE14-4762F8AD9D49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HbA1c – rutinní metody stanovení</a:t>
            </a:r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2FA494-40DE-4915-8E49-861AB22B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0" y="1690687"/>
            <a:ext cx="11907010" cy="37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2277FA7-2CFC-47D7-9BE7-FDA8D13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POCT</a:t>
            </a:r>
            <a:endParaRPr lang="en-GB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7178CD-C3D9-47DC-9F99-7FE0F63CE922}"/>
              </a:ext>
            </a:extLst>
          </p:cNvPr>
          <p:cNvSpPr txBox="1">
            <a:spLocks/>
          </p:cNvSpPr>
          <p:nvPr/>
        </p:nvSpPr>
        <p:spPr>
          <a:xfrm>
            <a:off x="279873" y="1405518"/>
            <a:ext cx="6717693" cy="1125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Imunochemický (aglutinace)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9509B31-B98A-4597-B8A2-036FCEA11804}"/>
              </a:ext>
            </a:extLst>
          </p:cNvPr>
          <p:cNvSpPr/>
          <p:nvPr/>
        </p:nvSpPr>
        <p:spPr>
          <a:xfrm>
            <a:off x="7851066" y="5788380"/>
            <a:ext cx="235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Siemens - DCA Vantage</a:t>
            </a:r>
            <a:endParaRPr lang="en-GB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1FCF832-7F48-4A95-BEB3-AEE0C95D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93" y="1027906"/>
            <a:ext cx="4079379" cy="4351338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CF6B8EE-6971-46EB-9053-3973B8D49F03}"/>
              </a:ext>
            </a:extLst>
          </p:cNvPr>
          <p:cNvSpPr/>
          <p:nvPr/>
        </p:nvSpPr>
        <p:spPr>
          <a:xfrm>
            <a:off x="7851066" y="6123543"/>
            <a:ext cx="332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Pozitivní hodnocení v rámci NGSP</a:t>
            </a:r>
            <a:endParaRPr lang="en-GB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70C420-36EC-4491-B242-E105F806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3" y="2185407"/>
            <a:ext cx="6896100" cy="326707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6472B17-7E46-4527-856B-C2720C421138}"/>
              </a:ext>
            </a:extLst>
          </p:cNvPr>
          <p:cNvSpPr/>
          <p:nvPr/>
        </p:nvSpPr>
        <p:spPr>
          <a:xfrm>
            <a:off x="1779877" y="5603714"/>
            <a:ext cx="371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Times New Roman" panose="02020603050405020304" pitchFamily="18" charset="0"/>
              </a:rPr>
              <a:t>Latex enhanced immunoassay method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1E43B-B28A-4FF9-991B-D6EF759E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- nevýhody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C964F2-CCC3-4974-84B5-3A24F464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doba života erytrocytů (120 ± 10 d) !</a:t>
            </a:r>
          </a:p>
          <a:p>
            <a:r>
              <a:rPr lang="en-GB"/>
              <a:t> přítomnost vzácnějších typů hemoglobinu (1165 variant Hb, např. HbS, HbC, HbE, HbD)</a:t>
            </a:r>
          </a:p>
          <a:p>
            <a:r>
              <a:rPr lang="en-GB"/>
              <a:t> hemolýza, ikterus</a:t>
            </a:r>
          </a:p>
          <a:p>
            <a:r>
              <a:rPr lang="en-GB"/>
              <a:t> těžké krvácení</a:t>
            </a:r>
          </a:p>
          <a:p>
            <a:r>
              <a:rPr lang="en-GB"/>
              <a:t> věk, rasa, terapie,…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D0BB8-FF99-4B9E-BD7F-747E1B6C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C-peptid a inzulin</a:t>
            </a:r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CA8BF4-05F7-4E29-A1D5-DEF69478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51" y="3736691"/>
            <a:ext cx="7038697" cy="29294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8CBE266-4C72-4B9F-B679-18588E6D4358}"/>
              </a:ext>
            </a:extLst>
          </p:cNvPr>
          <p:cNvSpPr/>
          <p:nvPr/>
        </p:nvSpPr>
        <p:spPr>
          <a:xfrm>
            <a:off x="564681" y="1255113"/>
            <a:ext cx="11495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Stanovení C-peptidu a inzulinu není zakotveno v žádném doporučení pro diagnostiku diabetu a nemá význam při rutinním sledování pacientů s DM. Stanovení C-peptidu se provádí při rozhodování o vhodnosti volby terapie inzulinem u diabetu 2. typu, tj. při podezření na selhání sekrece inzulinu. Vyšetření inzulinu má význam při podezření na inzulinovou rezistenci u syndromu polycystických ovárií a při diagnostice inzulinomu.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382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D0BB8-FF99-4B9E-BD7F-747E1B6C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C-peptid a inzulin</a:t>
            </a:r>
            <a:endParaRPr lang="en-GB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131574D-6204-4D4B-9E51-D7F8655E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/>
              <a:t> </a:t>
            </a:r>
            <a:r>
              <a:rPr lang="cs-CZ"/>
              <a:t>Standardizace probíhá</a:t>
            </a:r>
          </a:p>
          <a:p>
            <a:r>
              <a:rPr lang="cs-CZ"/>
              <a:t>Používají se imunoanalytické metody</a:t>
            </a:r>
          </a:p>
          <a:p>
            <a:r>
              <a:rPr lang="cs-CZ"/>
              <a:t>C-peptid – standard WHO IRR 84/510</a:t>
            </a:r>
          </a:p>
          <a:p>
            <a:endParaRPr lang="cs-CZ"/>
          </a:p>
          <a:p>
            <a:endParaRPr lang="cs-CZ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A2D44-4B1B-45E9-BC34-6D137045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Autoprotilátky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DBA21-7462-4EA1-B554-F742AA03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Nejsou doporučovány k diagnóze diabetu</a:t>
            </a:r>
          </a:p>
          <a:p>
            <a:r>
              <a:rPr lang="cs-CZ"/>
              <a:t>Jsou vhodné při podezření na kontrolu původu DM (LADA)</a:t>
            </a:r>
          </a:p>
          <a:p>
            <a:endParaRPr lang="cs-CZ"/>
          </a:p>
          <a:p>
            <a:r>
              <a:rPr lang="cs-CZ"/>
              <a:t>Kombinované vyšetření 3 autoprotilátek – anti IAA, anti-GAD a anti IA-2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B54B0-99CC-402A-8CAC-746DC8C3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Glykovaný albumin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AFD8E-73C7-4CCE-AC39-546F2C67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5463" cy="2794501"/>
          </a:xfrm>
        </p:spPr>
        <p:txBody>
          <a:bodyPr>
            <a:normAutofit fontScale="85000" lnSpcReduction="20000"/>
          </a:bodyPr>
          <a:lstStyle/>
          <a:p>
            <a:r>
              <a:rPr lang="cs-CZ"/>
              <a:t>V doporučeních není zmiňován</a:t>
            </a:r>
          </a:p>
          <a:p>
            <a:r>
              <a:rPr lang="cs-CZ"/>
              <a:t>Lze použít při snížení životnosti erytrocytů (nedostatek Fe, B12; hemolytická anémie, gestační diabetes...)</a:t>
            </a:r>
          </a:p>
          <a:p>
            <a:r>
              <a:rPr lang="cs-CZ"/>
              <a:t>Glykace na </a:t>
            </a:r>
            <a:r>
              <a:rPr lang="el-GR"/>
              <a:t>ε</a:t>
            </a:r>
            <a:r>
              <a:rPr lang="cs-CZ"/>
              <a:t>-aminoskupinách lyzinu (12 vazebných míst)</a:t>
            </a:r>
          </a:p>
          <a:p>
            <a:pPr marL="0" indent="0">
              <a:buNone/>
            </a:pPr>
            <a:r>
              <a:rPr lang="cs-CZ"/>
              <a:t>Enzymatická metoda zakončená Trinderovou reakcí + stanovení celkového albuminu bromkresolovým purpurem</a:t>
            </a:r>
          </a:p>
          <a:p>
            <a:pPr marL="0" indent="0">
              <a:buNone/>
            </a:pPr>
            <a:r>
              <a:rPr lang="cs-CZ"/>
              <a:t>-&gt; přepočet na % podíl</a:t>
            </a:r>
          </a:p>
          <a:p>
            <a:pPr marL="0" indent="0">
              <a:buNone/>
            </a:pPr>
            <a:r>
              <a:rPr lang="cs-CZ"/>
              <a:t>Lucica GA-L (Asahi Kasei Pharma) ;quantlLab IL (Werfen);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71AE27-F043-4F7D-8AF5-E0AC548D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1" y="4620127"/>
            <a:ext cx="11897762" cy="223787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EC8F4A2-5EE5-458C-89EF-F95C570F41AC}"/>
              </a:ext>
            </a:extLst>
          </p:cNvPr>
          <p:cNvSpPr/>
          <p:nvPr/>
        </p:nvSpPr>
        <p:spPr>
          <a:xfrm>
            <a:off x="8518122" y="3650630"/>
            <a:ext cx="3058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Ref. Metoda: ID-LC-MS/MS</a:t>
            </a:r>
            <a:endParaRPr lang="en-GB"/>
          </a:p>
          <a:p>
            <a:r>
              <a:rPr lang="cs-CZ"/>
              <a:t>Refereční materiál: JCC RM611</a:t>
            </a:r>
          </a:p>
        </p:txBody>
      </p:sp>
    </p:spTree>
    <p:extLst>
      <p:ext uri="{BB962C8B-B14F-4D97-AF65-F5344CB8AC3E}">
        <p14:creationId xmlns:p14="http://schemas.microsoft.com/office/powerpoint/2010/main" val="22360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A0471-C624-59B3-1180-E12573A6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AGEs, RAGEs</a:t>
            </a:r>
            <a:endParaRPr lang="en-GB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DD17EE3-ACD5-A01B-FA0B-8479DF366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410" b="35001"/>
          <a:stretch/>
        </p:blipFill>
        <p:spPr>
          <a:xfrm>
            <a:off x="3082360" y="1974697"/>
            <a:ext cx="8566304" cy="3930162"/>
          </a:xfrm>
          <a:prstGeom prst="rect">
            <a:avLst/>
          </a:prstGeom>
        </p:spPr>
      </p:pic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ED85AFEA-C2B4-BC63-9C3F-D49ECE5DC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75" t="11765" r="941"/>
          <a:stretch/>
        </p:blipFill>
        <p:spPr>
          <a:xfrm>
            <a:off x="342901" y="1474274"/>
            <a:ext cx="2497015" cy="49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87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19839-40A8-4A5E-BFB3-FCDB0EAD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Albumin v moči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A8C20-B40A-4966-8E79-68F64B3C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Včasná detekce predikuje diabetickou nefropatii</a:t>
            </a:r>
          </a:p>
          <a:p>
            <a:pPr lvl="1"/>
            <a:r>
              <a:rPr lang="cs-CZ"/>
              <a:t>Mikroalbuminurie</a:t>
            </a:r>
          </a:p>
          <a:p>
            <a:r>
              <a:rPr lang="cs-CZ"/>
              <a:t>Doporučené vyšetření 1x ročně u diabetiků</a:t>
            </a:r>
          </a:p>
          <a:p>
            <a:endParaRPr lang="cs-CZ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BC5A0-1D9C-4EE4-BD8C-AA496D33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D61D1E-1F01-46F0-A994-B4AE6D150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9E123-401B-7C2D-1A20-08481F99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AGEs, RAGEs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7E847-3A51-3392-4306-2969E200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444634" cy="4195481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Důsledky AGEs</a:t>
            </a:r>
          </a:p>
          <a:p>
            <a:pPr lvl="1"/>
            <a:r>
              <a:rPr lang="cs-CZ"/>
              <a:t>Albumin -&gt; snížená schopnost vázat volné mastné kyseliny, aktivace a agregace trombocytů, tvorba volných radikálů</a:t>
            </a:r>
          </a:p>
          <a:p>
            <a:pPr lvl="1"/>
            <a:r>
              <a:rPr lang="cs-CZ"/>
              <a:t>Kolagen -&gt; fibróza, rozvoj aterosklerózy, stárnutí kůže</a:t>
            </a:r>
          </a:p>
          <a:p>
            <a:pPr lvl="1"/>
            <a:r>
              <a:rPr lang="cs-CZ"/>
              <a:t>Fibrinogen -&gt; snížená schopnost fibrinolýzy, tvorba slabší fibrinové sítě, vaskulární dysfunkce</a:t>
            </a:r>
          </a:p>
          <a:p>
            <a:pPr lvl="1"/>
            <a:r>
              <a:rPr lang="cs-CZ"/>
              <a:t>Imunoglobuliny – autoimunní poruchy, záněty, imunosuprese</a:t>
            </a:r>
            <a:endParaRPr lang="en-GB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5AF724A-76BB-E3AF-364D-06E60109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41"/>
          <a:stretch/>
        </p:blipFill>
        <p:spPr>
          <a:xfrm>
            <a:off x="5752290" y="4160716"/>
            <a:ext cx="6439710" cy="2714869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2787B50-60B6-511E-5C41-9F1F0158712D}"/>
              </a:ext>
            </a:extLst>
          </p:cNvPr>
          <p:cNvSpPr txBox="1">
            <a:spLocks/>
          </p:cNvSpPr>
          <p:nvPr/>
        </p:nvSpPr>
        <p:spPr>
          <a:xfrm>
            <a:off x="6531097" y="2052917"/>
            <a:ext cx="444463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/>
              <a:t>Důsledky aktivace RAGEs</a:t>
            </a:r>
          </a:p>
          <a:p>
            <a:pPr lvl="1"/>
            <a:r>
              <a:rPr lang="cs-CZ"/>
              <a:t>Progradace zánětlivé reakce (fyziologicky reakce s S100A12)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70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928FE-76F3-432D-89E1-E3DFC86E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diabetu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18B69-0A26-40A1-96FE-A2D0194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Glukóza</a:t>
            </a:r>
          </a:p>
          <a:p>
            <a:r>
              <a:rPr lang="cs-CZ"/>
              <a:t>Na lačno (alespoň 8 hodin bez příjmu potravy)</a:t>
            </a:r>
          </a:p>
          <a:p>
            <a:pPr marL="457200" lvl="1" indent="0">
              <a:buNone/>
            </a:pPr>
            <a:r>
              <a:rPr lang="cs-CZ"/>
              <a:t>≥ 7,0 mmol/l</a:t>
            </a:r>
          </a:p>
          <a:p>
            <a:r>
              <a:rPr lang="cs-CZ"/>
              <a:t>Náhodný odběr nebo OGTT (75g glukózy ve vodě, odběr po 2 hodinách)</a:t>
            </a:r>
          </a:p>
          <a:p>
            <a:pPr marL="457200" lvl="1" indent="0">
              <a:buNone/>
            </a:pPr>
            <a:r>
              <a:rPr lang="cs-CZ"/>
              <a:t>≥ 11,1 mmol/l</a:t>
            </a:r>
          </a:p>
          <a:p>
            <a:pPr marL="0" indent="0">
              <a:buNone/>
            </a:pPr>
            <a:r>
              <a:rPr lang="cs-CZ"/>
              <a:t>HbA1c</a:t>
            </a:r>
          </a:p>
          <a:p>
            <a:pPr marL="457200" lvl="1" indent="0">
              <a:buNone/>
            </a:pPr>
            <a:r>
              <a:rPr lang="cs-CZ"/>
              <a:t>≥ 48 mmol/mol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EB27083-793F-4470-A32F-FAB85FDDC7F9}"/>
              </a:ext>
            </a:extLst>
          </p:cNvPr>
          <p:cNvSpPr txBox="1">
            <a:spLocks/>
          </p:cNvSpPr>
          <p:nvPr/>
        </p:nvSpPr>
        <p:spPr>
          <a:xfrm>
            <a:off x="6541169" y="1825624"/>
            <a:ext cx="52578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dirty="0" smtClean="0"/>
              <a:t>Dle současného doporučení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 smtClean="0"/>
              <a:t>O diagnóze lze rozhodnout pouze na základě opakovaného odběru!</a:t>
            </a:r>
          </a:p>
          <a:p>
            <a:pPr algn="just"/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Dle </a:t>
            </a:r>
            <a:r>
              <a:rPr lang="cs-CZ" dirty="0"/>
              <a:t>ADA (2019)</a:t>
            </a:r>
          </a:p>
          <a:p>
            <a:pPr algn="just"/>
            <a:r>
              <a:rPr lang="cs-CZ" dirty="0"/>
              <a:t>O diagnóze lze rozhodnout z jednoho odběru, pokud je hyperglykémie nezaměnitelná (</a:t>
            </a:r>
            <a:r>
              <a:rPr lang="cs-CZ" dirty="0" err="1"/>
              <a:t>unequivocal</a:t>
            </a:r>
            <a:r>
              <a:rPr lang="cs-CZ" dirty="0"/>
              <a:t>)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111" t="18222" r="10873" b="51049"/>
          <a:stretch/>
        </p:blipFill>
        <p:spPr>
          <a:xfrm>
            <a:off x="6281725" y="359666"/>
            <a:ext cx="5776687" cy="13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928FE-76F3-432D-89E1-E3DFC86E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Porucha glukózové tolerance (prediabetes)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18B69-0A26-40A1-96FE-A2D0194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960768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Termín používaný u osob se zvýšenou glykémií, ale ne tolik, aby překročili kritéria pro diagnózu diabetu</a:t>
            </a:r>
          </a:p>
          <a:p>
            <a:pPr marL="0" indent="0">
              <a:buNone/>
            </a:pPr>
            <a:r>
              <a:rPr lang="cs-CZ" dirty="0"/>
              <a:t>-&gt; riziková populace pro diabetes 2. typu (≥ 45 </a:t>
            </a:r>
            <a:r>
              <a:rPr lang="cs-CZ" dirty="0" err="1"/>
              <a:t>let;BMI</a:t>
            </a:r>
            <a:r>
              <a:rPr lang="cs-CZ" dirty="0"/>
              <a:t> ≥ 25 kg/m</a:t>
            </a:r>
            <a:r>
              <a:rPr lang="cs-CZ" baseline="30000" dirty="0"/>
              <a:t>2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u obézních adolescentů (BMI ≥ 85 percentilu)</a:t>
            </a:r>
          </a:p>
          <a:p>
            <a:r>
              <a:rPr lang="cs-CZ" dirty="0" smtClean="0"/>
              <a:t>FPG (5,6-7 </a:t>
            </a:r>
            <a:r>
              <a:rPr lang="cs-CZ" dirty="0" err="1" smtClean="0"/>
              <a:t>mmol</a:t>
            </a:r>
            <a:r>
              <a:rPr lang="cs-CZ" dirty="0" smtClean="0"/>
              <a:t>/l) -&gt; OGTT (75g/2hod) = 7,8-11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  <a:endParaRPr lang="cs-CZ" dirty="0"/>
          </a:p>
          <a:p>
            <a:r>
              <a:rPr lang="cs-CZ" dirty="0"/>
              <a:t>HbA1c (</a:t>
            </a:r>
            <a:r>
              <a:rPr lang="cs-CZ" dirty="0" smtClean="0"/>
              <a:t>39-48 </a:t>
            </a:r>
            <a:r>
              <a:rPr lang="cs-CZ" dirty="0" err="1"/>
              <a:t>mmol</a:t>
            </a:r>
            <a:r>
              <a:rPr lang="cs-CZ" dirty="0"/>
              <a:t>/mol)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-&gt; riziko rozvoje </a:t>
            </a:r>
            <a:r>
              <a:rPr lang="cs-CZ" dirty="0" smtClean="0"/>
              <a:t>kardiovaskulárních chorob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EB27083-793F-4470-A32F-FAB85FDDC7F9}"/>
              </a:ext>
            </a:extLst>
          </p:cNvPr>
          <p:cNvSpPr txBox="1">
            <a:spLocks/>
          </p:cNvSpPr>
          <p:nvPr/>
        </p:nvSpPr>
        <p:spPr>
          <a:xfrm>
            <a:off x="6541169" y="1825624"/>
            <a:ext cx="52578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41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85CB45C-A256-49B1-AA51-C44F83D24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9"/>
          <a:stretch/>
        </p:blipFill>
        <p:spPr>
          <a:xfrm>
            <a:off x="1122947" y="1057275"/>
            <a:ext cx="8882815" cy="58007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BA8ABE-5080-4E90-AD58-D336A139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92" y="0"/>
            <a:ext cx="3533775" cy="105727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32400" y="762000"/>
            <a:ext cx="1058333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84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1985</Words>
  <Application>Microsoft Office PowerPoint</Application>
  <PresentationFormat>Širokoúhlá obrazovka</PresentationFormat>
  <Paragraphs>291</Paragraphs>
  <Slides>51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Wingdings</vt:lpstr>
      <vt:lpstr>Wingdings 3</vt:lpstr>
      <vt:lpstr>Motiv Office</vt:lpstr>
      <vt:lpstr>Laboratorní diagnostika diabetu mellitu</vt:lpstr>
      <vt:lpstr>Prezentace aplikace PowerPoint</vt:lpstr>
      <vt:lpstr>Diabetes mellitus (DM)</vt:lpstr>
      <vt:lpstr>Maillardova reakce</vt:lpstr>
      <vt:lpstr>AGEs, RAGEs</vt:lpstr>
      <vt:lpstr>AGEs, RAGEs</vt:lpstr>
      <vt:lpstr>Diagnóza diabetu</vt:lpstr>
      <vt:lpstr>Porucha glukózové tolerance (prediabetes)</vt:lpstr>
      <vt:lpstr>Prezentace aplikace PowerPoint</vt:lpstr>
      <vt:lpstr>Prezentace aplikace PowerPoint</vt:lpstr>
      <vt:lpstr>Prezentace aplikace PowerPoint</vt:lpstr>
      <vt:lpstr>Prezentace aplikace PowerPoint</vt:lpstr>
      <vt:lpstr>Laboratorní diagnostika</vt:lpstr>
      <vt:lpstr>Stanovení glykémie</vt:lpstr>
      <vt:lpstr>Stanovení glykémie</vt:lpstr>
      <vt:lpstr>Stanovení glykémie</vt:lpstr>
      <vt:lpstr>Stanovení glykémie –plazma/sérum/moč/CSF</vt:lpstr>
      <vt:lpstr>Glukóza v moči</vt:lpstr>
      <vt:lpstr>Stanovení glykémie</vt:lpstr>
      <vt:lpstr>Glykémie elektrochemicky</vt:lpstr>
      <vt:lpstr>Glykémie elektrochemicky</vt:lpstr>
      <vt:lpstr>Prezentace aplikace PowerPoint</vt:lpstr>
      <vt:lpstr>Prezentace aplikace PowerPoint</vt:lpstr>
      <vt:lpstr>Glykovaný hemoglobin</vt:lpstr>
      <vt:lpstr>Prezentace aplikace PowerPoint</vt:lpstr>
      <vt:lpstr>Glykovaný hemoglobin</vt:lpstr>
      <vt:lpstr>HbA1c vs. glykémie</vt:lpstr>
      <vt:lpstr>Jednotky HbA1c</vt:lpstr>
      <vt:lpstr>Prezentace aplikace PowerPoint</vt:lpstr>
      <vt:lpstr>Požadavky na analytickou kvalitu</vt:lpstr>
      <vt:lpstr>HbA1c –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POCT</vt:lpstr>
      <vt:lpstr>HbA1c – POCT</vt:lpstr>
      <vt:lpstr>HbA1c</vt:lpstr>
      <vt:lpstr>HbA1c</vt:lpstr>
      <vt:lpstr>HbA1c – POCT</vt:lpstr>
      <vt:lpstr>HbA1c - nevýhody</vt:lpstr>
      <vt:lpstr>C-peptid a inzulin</vt:lpstr>
      <vt:lpstr>C-peptid a inzulin</vt:lpstr>
      <vt:lpstr>Autoprotilátky</vt:lpstr>
      <vt:lpstr>Glykovaný albumin</vt:lpstr>
      <vt:lpstr>Albumin v moči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diagnostika diabetu mellitu</dc:title>
  <dc:creator>Ondřej Wiewiorka</dc:creator>
  <cp:lastModifiedBy>Wiewiorka Ondřej</cp:lastModifiedBy>
  <cp:revision>58</cp:revision>
  <dcterms:created xsi:type="dcterms:W3CDTF">2019-02-11T13:16:01Z</dcterms:created>
  <dcterms:modified xsi:type="dcterms:W3CDTF">2023-02-09T07:38:36Z</dcterms:modified>
</cp:coreProperties>
</file>