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94.xml" ContentType="application/vnd.openxmlformats-officedocument.presentationml.slide+xml"/>
  <Override PartName="/ppt/slides/slide93.xml" ContentType="application/vnd.openxmlformats-officedocument.presentationml.slide+xml"/>
  <Override PartName="/ppt/slides/slide92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86.xml" ContentType="application/vnd.openxmlformats-officedocument.presentationml.slide+xml"/>
  <Override PartName="/ppt/slides/slide85.xml" ContentType="application/vnd.openxmlformats-officedocument.presentationml.slide+xml"/>
  <Override PartName="/ppt/slides/slide84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78.xml" ContentType="application/vnd.openxmlformats-officedocument.presentationml.slide+xml"/>
  <Override PartName="/ppt/slides/slide77.xml" ContentType="application/vnd.openxmlformats-officedocument.presentationml.slide+xml"/>
  <Override PartName="/ppt/slides/slide76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56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6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5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8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1.xml" ContentType="application/vnd.openxmlformats-officedocument.presentationml.tags+xml"/>
  <Override PartName="/customXml/itemProps1.xml" ContentType="application/vnd.openxmlformats-officedocument.customXmlProperties+xml"/>
  <Override PartName="/ppt/tags/tag6.xml" ContentType="application/vnd.openxmlformats-officedocument.presentationml.tags+xml"/>
  <Override PartName="/ppt/tags/tag15.xml" ContentType="application/vnd.openxmlformats-officedocument.presentationml.tag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7.xml" ContentType="application/vnd.openxmlformats-officedocument.presentationml.tags+xml"/>
  <Override PartName="/ppt/tags/tag18.xml" ContentType="application/vnd.openxmlformats-officedocument.presentationml.tags+xml"/>
  <Override PartName="/ppt/tags/tag17.xml" ContentType="application/vnd.openxmlformats-officedocument.presentationml.tags+xml"/>
  <Override PartName="/ppt/tags/tag39.xml" ContentType="application/vnd.openxmlformats-officedocument.presentationml.tags+xml"/>
  <Override PartName="/ppt/tags/tag38.xml" ContentType="application/vnd.openxmlformats-officedocument.presentationml.tags+xml"/>
  <Override PartName="/ppt/tags/tag37.xml" ContentType="application/vnd.openxmlformats-officedocument.presentationml.tags+xml"/>
  <Override PartName="/ppt/tags/tag36.xml" ContentType="application/vnd.openxmlformats-officedocument.presentationml.tags+xml"/>
  <Override PartName="/ppt/tags/tag35.xml" ContentType="application/vnd.openxmlformats-officedocument.presentationml.tags+xml"/>
  <Override PartName="/ppt/tags/tag3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44.xml" ContentType="application/vnd.openxmlformats-officedocument.presentationml.tags+xml"/>
  <Override PartName="/ppt/tags/tag43.xml" ContentType="application/vnd.openxmlformats-officedocument.presentationml.tags+xml"/>
  <Override PartName="/ppt/tags/tag33.xml" ContentType="application/vnd.openxmlformats-officedocument.presentationml.tags+xml"/>
  <Override PartName="/ppt/tags/tag32.xml" ContentType="application/vnd.openxmlformats-officedocument.presentationml.tags+xml"/>
  <Override PartName="/ppt/tags/tag31.xml" ContentType="application/vnd.openxmlformats-officedocument.presentationml.tags+xml"/>
  <Override PartName="/ppt/tags/tag22.xml" ContentType="application/vnd.openxmlformats-officedocument.presentationml.tags+xml"/>
  <Override PartName="/ppt/tags/tag21.xml" ContentType="application/vnd.openxmlformats-officedocument.presentationml.tags+xml"/>
  <Override PartName="/ppt/tags/tag20.xml" ContentType="application/vnd.openxmlformats-officedocument.presentationml.tags+xml"/>
  <Override PartName="/ppt/tags/tag19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0.xml" ContentType="application/vnd.openxmlformats-officedocument.presentationml.tags+xml"/>
  <Override PartName="/ppt/tags/tag29.xml" ContentType="application/vnd.openxmlformats-officedocument.presentationml.tags+xml"/>
  <Override PartName="/ppt/tags/tag28.xml" ContentType="application/vnd.openxmlformats-officedocument.presentationml.tags+xml"/>
  <Override PartName="/ppt/tags/tag27.xml" ContentType="application/vnd.openxmlformats-officedocument.presentationml.tags+xml"/>
  <Override PartName="/ppt/tags/tag26.xml" ContentType="application/vnd.openxmlformats-officedocument.presentationml.tags+xml"/>
  <Override PartName="/ppt/tags/tag16.xml" ContentType="application/vnd.openxmlformats-officedocument.presentationml.tag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2"/>
  </p:sldMasterIdLst>
  <p:notesMasterIdLst>
    <p:notesMasterId r:id="rId99"/>
  </p:notesMasterIdLst>
  <p:handoutMasterIdLst>
    <p:handoutMasterId r:id="rId100"/>
  </p:handoutMasterIdLst>
  <p:sldIdLst>
    <p:sldId id="256" r:id="rId3"/>
    <p:sldId id="265" r:id="rId4"/>
    <p:sldId id="266" r:id="rId5"/>
    <p:sldId id="316" r:id="rId6"/>
    <p:sldId id="267" r:id="rId7"/>
    <p:sldId id="269" r:id="rId8"/>
    <p:sldId id="270" r:id="rId9"/>
    <p:sldId id="271" r:id="rId10"/>
    <p:sldId id="272" r:id="rId11"/>
    <p:sldId id="367" r:id="rId12"/>
    <p:sldId id="273" r:id="rId13"/>
    <p:sldId id="368" r:id="rId14"/>
    <p:sldId id="274" r:id="rId15"/>
    <p:sldId id="276" r:id="rId16"/>
    <p:sldId id="277" r:id="rId17"/>
    <p:sldId id="278" r:id="rId18"/>
    <p:sldId id="279" r:id="rId19"/>
    <p:sldId id="280" r:id="rId20"/>
    <p:sldId id="281" r:id="rId21"/>
    <p:sldId id="369" r:id="rId22"/>
    <p:sldId id="282" r:id="rId23"/>
    <p:sldId id="275" r:id="rId24"/>
    <p:sldId id="283" r:id="rId25"/>
    <p:sldId id="284" r:id="rId26"/>
    <p:sldId id="285" r:id="rId27"/>
    <p:sldId id="286" r:id="rId28"/>
    <p:sldId id="287" r:id="rId29"/>
    <p:sldId id="288" r:id="rId30"/>
    <p:sldId id="290" r:id="rId31"/>
    <p:sldId id="291" r:id="rId32"/>
    <p:sldId id="292" r:id="rId33"/>
    <p:sldId id="293" r:id="rId34"/>
    <p:sldId id="295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7" r:id="rId50"/>
    <p:sldId id="311" r:id="rId51"/>
    <p:sldId id="318" r:id="rId52"/>
    <p:sldId id="313" r:id="rId53"/>
    <p:sldId id="314" r:id="rId54"/>
    <p:sldId id="315" r:id="rId55"/>
    <p:sldId id="319" r:id="rId56"/>
    <p:sldId id="320" r:id="rId57"/>
    <p:sldId id="321" r:id="rId58"/>
    <p:sldId id="322" r:id="rId59"/>
    <p:sldId id="323" r:id="rId60"/>
    <p:sldId id="324" r:id="rId61"/>
    <p:sldId id="325" r:id="rId62"/>
    <p:sldId id="326" r:id="rId63"/>
    <p:sldId id="327" r:id="rId64"/>
    <p:sldId id="328" r:id="rId65"/>
    <p:sldId id="329" r:id="rId66"/>
    <p:sldId id="330" r:id="rId67"/>
    <p:sldId id="331" r:id="rId68"/>
    <p:sldId id="332" r:id="rId69"/>
    <p:sldId id="333" r:id="rId70"/>
    <p:sldId id="334" r:id="rId71"/>
    <p:sldId id="335" r:id="rId72"/>
    <p:sldId id="338" r:id="rId73"/>
    <p:sldId id="339" r:id="rId74"/>
    <p:sldId id="340" r:id="rId75"/>
    <p:sldId id="344" r:id="rId76"/>
    <p:sldId id="345" r:id="rId77"/>
    <p:sldId id="346" r:id="rId78"/>
    <p:sldId id="347" r:id="rId79"/>
    <p:sldId id="370" r:id="rId80"/>
    <p:sldId id="348" r:id="rId81"/>
    <p:sldId id="349" r:id="rId82"/>
    <p:sldId id="371" r:id="rId83"/>
    <p:sldId id="350" r:id="rId84"/>
    <p:sldId id="351" r:id="rId85"/>
    <p:sldId id="353" r:id="rId86"/>
    <p:sldId id="354" r:id="rId87"/>
    <p:sldId id="355" r:id="rId88"/>
    <p:sldId id="356" r:id="rId89"/>
    <p:sldId id="357" r:id="rId90"/>
    <p:sldId id="358" r:id="rId91"/>
    <p:sldId id="359" r:id="rId92"/>
    <p:sldId id="360" r:id="rId93"/>
    <p:sldId id="361" r:id="rId94"/>
    <p:sldId id="362" r:id="rId95"/>
    <p:sldId id="365" r:id="rId96"/>
    <p:sldId id="366" r:id="rId97"/>
    <p:sldId id="312" r:id="rId9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97" autoAdjust="0"/>
    <p:restoredTop sz="86410"/>
  </p:normalViewPr>
  <p:slideViewPr>
    <p:cSldViewPr>
      <p:cViewPr varScale="1">
        <p:scale>
          <a:sx n="75" d="100"/>
          <a:sy n="75" d="100"/>
        </p:scale>
        <p:origin x="-108" y="-924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viewProps" Target="viewProp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customXml" Target="../customXml/item3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handoutMaster" Target="handoutMasters/handoutMaster1.xml"/><Relationship Id="rId105" Type="http://schemas.openxmlformats.org/officeDocument/2006/relationships/customXml" Target="../customXml/item2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75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91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8C2B-0E51-49F1-BE58-7B6C0DF73D99}" type="datetime1">
              <a:rPr lang="en-US" smtClean="0"/>
              <a:t>11/24/2020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/>
              <a:t>Kliknutím lze upravit styl.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5598-394A-4D98-911E-2623520C210C}" type="datetime1">
              <a:rPr lang="en-US" smtClean="0"/>
              <a:t>11/24/2020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FC0B4-45D3-43AD-A5C7-9E902DDF157C}" type="datetime1">
              <a:rPr lang="en-US" smtClean="0"/>
              <a:t>11/24/2020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7CA4-B7A6-4EB9-A2E4-54B6B0AD0C51}" type="datetime1">
              <a:rPr lang="en-US" smtClean="0"/>
              <a:t>11/24/2020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2 sloupce tex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/>
              <a:t>Kliknutím lze upravit styl.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96F61-0E71-43FB-A2D8-C279506EA6F6}" type="datetime1">
              <a:rPr lang="en-US" smtClean="0"/>
              <a:t>11/24/2020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/>
              <a:t>Kliknutím lze upravit styl.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6E43-9F87-41EF-BB47-778B8CE08FDB}" type="datetime1">
              <a:rPr lang="en-US" smtClean="0"/>
              <a:t>11/24/2020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/>
              <a:t>Kliknutím lze upravit styl.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D5F36-704D-4B25-BBB4-5E5F1D6FC7AD}" type="datetime1">
              <a:rPr lang="en-US" smtClean="0"/>
              <a:t>11/24/2020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FF2D-DA3C-4DD0-B6B4-BAE0F7EF2B6E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D2CD-B326-41CA-9D6C-E3C9601A17B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75595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FF2D-DA3C-4DD0-B6B4-BAE0F7EF2B6E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D2CD-B326-41CA-9D6C-E3C9601A17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01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11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/>
              <a:t>Kliknutím lze upravit styl.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DC06FBB8-9762-4B18-AF73-6C563F451229}" type="datetime1">
              <a:rPr lang="en-US" smtClean="0"/>
              <a:t>11/24/2020</a:t>
            </a:fld>
            <a:endParaRPr lang="en-US" sz="1000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akonyprolidi.cz/cs/2006-567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9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0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3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5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9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40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Vznik, změny a ukončení pracovněprávního vztahu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Pracovní právo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6A5919BF-C4CC-46CA-80BA-DD023ECB602F}"/>
              </a:ext>
            </a:extLst>
          </p:cNvPr>
          <p:cNvSpPr txBox="1"/>
          <p:nvPr/>
        </p:nvSpPr>
        <p:spPr>
          <a:xfrm>
            <a:off x="5867455" y="623731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Mgr. Petra Lančová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FC16131C-3E0B-4EFB-89D2-84BBC52E4B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lékař posoudí, zda je zaměstnanec způsobilý konat tu práci, na kterou byl </a:t>
            </a:r>
            <a:r>
              <a:rPr lang="cs-CZ" sz="2000" dirty="0" smtClean="0"/>
              <a:t>přijat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z</a:t>
            </a:r>
            <a:r>
              <a:rPr lang="cs-CZ" sz="2000" dirty="0" smtClean="0"/>
              <a:t>aměstnavatel </a:t>
            </a:r>
            <a:r>
              <a:rPr lang="cs-CZ" sz="2000" dirty="0"/>
              <a:t>neobdrží konkrétní informace o zdravotním stavu zaměstnance, pouze vyjádření, zda je zaměstnanec způsobilý nebo nezpůsobilý práci </a:t>
            </a:r>
            <a:r>
              <a:rPr lang="cs-CZ" sz="2000" dirty="0" smtClean="0"/>
              <a:t>konat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c</a:t>
            </a:r>
            <a:r>
              <a:rPr lang="cs-CZ" sz="2000" dirty="0" smtClean="0"/>
              <a:t>o když se zaměstnanec odmítne podrobit?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k</a:t>
            </a:r>
            <a:r>
              <a:rPr lang="cs-CZ" sz="2000" dirty="0" smtClean="0"/>
              <a:t>ategorizace prací (4 kategorie) - krajská hygienická </a:t>
            </a:r>
            <a:r>
              <a:rPr lang="cs-CZ" sz="2000" dirty="0"/>
              <a:t>stanice</a:t>
            </a:r>
            <a:endParaRPr lang="cs-CZ" sz="2000" dirty="0" smtClean="0"/>
          </a:p>
          <a:p>
            <a:pPr algn="just"/>
            <a:endParaRPr lang="cs-CZ" sz="20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Vstupní lékařská prohlídka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2F19DE2D-0007-4A1C-AFF8-57E3E2187D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00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l-PL" sz="2000" dirty="0"/>
              <a:t>n</a:t>
            </a:r>
            <a:r>
              <a:rPr lang="pl-PL" sz="2000" dirty="0" smtClean="0"/>
              <a:t>emusí být v pracovní smlouvě</a:t>
            </a:r>
          </a:p>
          <a:p>
            <a:pPr algn="just"/>
            <a:r>
              <a:rPr lang="pl-PL" sz="2000" dirty="0" smtClean="0"/>
              <a:t>nejpozději </a:t>
            </a:r>
            <a:r>
              <a:rPr lang="pl-PL" sz="2000" dirty="0"/>
              <a:t>do 1 měsíce od vzniku pracovního poměru</a:t>
            </a:r>
          </a:p>
          <a:p>
            <a:pPr algn="just"/>
            <a:r>
              <a:rPr lang="cs-CZ" sz="2000" dirty="0"/>
              <a:t>platí i o změnách těchto údajů</a:t>
            </a:r>
          </a:p>
          <a:p>
            <a:pPr algn="just"/>
            <a:r>
              <a:rPr lang="cs-CZ" sz="2000" b="1" dirty="0"/>
              <a:t>Informace musí obsahovat:</a:t>
            </a:r>
          </a:p>
          <a:p>
            <a:pPr marL="857250" lvl="1" indent="-457200">
              <a:buFont typeface="+mj-lt"/>
              <a:buAutoNum type="alphaLcParenR"/>
            </a:pPr>
            <a:r>
              <a:rPr lang="cs-CZ" sz="1600" dirty="0"/>
              <a:t>Jméno a příjmení zaměstnance a název a sídlo zaměstnavatele, je-li právnickou osobou, nebo jméno, popřípadě jména a příjmení a adresu zaměstnavatele, je-li fyzickou osobou,</a:t>
            </a:r>
          </a:p>
          <a:p>
            <a:pPr marL="857250" lvl="1" indent="-457200">
              <a:buFont typeface="+mj-lt"/>
              <a:buAutoNum type="alphaLcParenR"/>
            </a:pPr>
            <a:r>
              <a:rPr lang="cs-CZ" sz="1600" dirty="0"/>
              <a:t>bližší označení druhu a místa výkonu práce,</a:t>
            </a:r>
          </a:p>
          <a:p>
            <a:pPr marL="857250" lvl="1" indent="-457200">
              <a:buFont typeface="+mj-lt"/>
              <a:buAutoNum type="alphaLcParenR"/>
            </a:pPr>
            <a:r>
              <a:rPr lang="cs-CZ" sz="1600" dirty="0"/>
              <a:t>údaj o délce dovolené, popřípadě uvedení způsobu určování dovolené,</a:t>
            </a:r>
          </a:p>
          <a:p>
            <a:pPr marL="857250" lvl="1" indent="-457200">
              <a:buFont typeface="+mj-lt"/>
              <a:buAutoNum type="alphaLcParenR"/>
            </a:pPr>
            <a:r>
              <a:rPr lang="cs-CZ" sz="1600" dirty="0"/>
              <a:t>údaj o výpovědních dobách,</a:t>
            </a:r>
          </a:p>
          <a:p>
            <a:pPr marL="857250" lvl="1" indent="-457200">
              <a:buFont typeface="+mj-lt"/>
              <a:buAutoNum type="alphaLcParenR"/>
            </a:pPr>
            <a:r>
              <a:rPr lang="cs-CZ" sz="1600" dirty="0"/>
              <a:t>údaj o týdenní pracovní době a jejím rozvržení,</a:t>
            </a:r>
          </a:p>
          <a:p>
            <a:pPr marL="857250" lvl="1" indent="-457200">
              <a:buFont typeface="+mj-lt"/>
              <a:buAutoNum type="alphaLcParenR"/>
            </a:pPr>
            <a:r>
              <a:rPr lang="cs-CZ" sz="1600" dirty="0"/>
              <a:t>údaj o mzdě nebo platu a způsobu odměňování, splatnosti mzdy nebo platu, termínu výplaty mzdy nebo platu, místu a způsobu vyplácení mzdy nebo platu,</a:t>
            </a:r>
          </a:p>
          <a:p>
            <a:pPr marL="857250" lvl="1" indent="-457200">
              <a:buFont typeface="+mj-lt"/>
              <a:buAutoNum type="alphaLcParenR"/>
            </a:pPr>
            <a:r>
              <a:rPr lang="cs-CZ" sz="1600" dirty="0"/>
              <a:t>údaj o kolektivních smlouvách, které upravují pracovní podmínky zaměstnance, a označení smluvních stran těchto kolektivních smluv.</a:t>
            </a:r>
          </a:p>
          <a:p>
            <a:pPr algn="just"/>
            <a:r>
              <a:rPr lang="cs-CZ" sz="2000" dirty="0"/>
              <a:t>Seznámit s </a:t>
            </a:r>
            <a:r>
              <a:rPr lang="cs-CZ" sz="2000" b="1" dirty="0"/>
              <a:t>pracovním řádem, BOZP, kolektivní smlouva a vnitřní </a:t>
            </a:r>
            <a:r>
              <a:rPr lang="cs-CZ" sz="2000" b="1" dirty="0" smtClean="0"/>
              <a:t>předpisy – </a:t>
            </a:r>
            <a:r>
              <a:rPr lang="cs-CZ" sz="2000" dirty="0" smtClean="0"/>
              <a:t>adaptační proces</a:t>
            </a: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Informování o obsahu pracovního poměru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8ADCD5E9-6F01-42CC-8C53-D19BC3D26C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50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 smtClean="0"/>
              <a:t>dohoda </a:t>
            </a:r>
            <a:r>
              <a:rPr lang="cs-CZ" sz="2000" dirty="0"/>
              <a:t>o </a:t>
            </a:r>
            <a:r>
              <a:rPr lang="cs-CZ" sz="2000" dirty="0" smtClean="0"/>
              <a:t>odpovědnosti </a:t>
            </a:r>
            <a:r>
              <a:rPr lang="cs-CZ" sz="2000" dirty="0"/>
              <a:t>za svěřené hodnoty </a:t>
            </a:r>
            <a:r>
              <a:rPr lang="cs-CZ" sz="2000" dirty="0" smtClean="0"/>
              <a:t>a dohoda</a:t>
            </a:r>
            <a:r>
              <a:rPr lang="cs-CZ" sz="2000" dirty="0"/>
              <a:t> a odpovědnosti za svěřené </a:t>
            </a:r>
            <a:r>
              <a:rPr lang="cs-CZ" sz="2000" dirty="0" smtClean="0"/>
              <a:t>věci zpravidla uzavírány na počátku pracovního poměru</a:t>
            </a:r>
          </a:p>
          <a:p>
            <a:pPr marL="0" indent="0" algn="just">
              <a:buNone/>
            </a:pPr>
            <a:endParaRPr lang="cs-CZ" sz="2000" dirty="0" smtClean="0"/>
          </a:p>
          <a:p>
            <a:pPr algn="just"/>
            <a:r>
              <a:rPr lang="cs-CZ" sz="2000" dirty="0" smtClean="0"/>
              <a:t>„hmotná odpovědnost“ – písemná forma, osobní dispozice s hodnotami, škoda se pak nahrazuje v plné výši, objektivní odpovědnost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z</a:t>
            </a:r>
            <a:r>
              <a:rPr lang="cs-CZ" sz="2000" dirty="0" smtClean="0"/>
              <a:t>tráta svěřené věci – písemné potvrzení, od 50.000,- Kč písemná dohoda</a:t>
            </a:r>
            <a:r>
              <a:rPr lang="cs-CZ" sz="2000" dirty="0"/>
              <a:t>, objektivní odpovědnost</a:t>
            </a:r>
            <a:endParaRPr lang="cs-CZ" sz="2000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Odpovědnost za svěřené hodnoty a odpovědnost za svěřené věci</a:t>
            </a:r>
            <a:endParaRPr lang="cs-CZ" sz="28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5659DD7F-62CD-4F18-A09C-ACB3FB7B49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18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000" dirty="0"/>
              <a:t>Od </a:t>
            </a:r>
            <a:r>
              <a:rPr lang="cs-CZ" sz="2000" b="1" dirty="0"/>
              <a:t>vzniku</a:t>
            </a:r>
            <a:r>
              <a:rPr lang="cs-CZ" sz="2000" dirty="0"/>
              <a:t> pracovního poměru je zaměstnavatel:</a:t>
            </a:r>
          </a:p>
          <a:p>
            <a:pPr algn="just"/>
            <a:r>
              <a:rPr lang="cs-CZ" sz="2000" dirty="0"/>
              <a:t>povinen přidělovat zaměstnanci práci podle pracovní smlouvy</a:t>
            </a:r>
          </a:p>
          <a:p>
            <a:pPr algn="just"/>
            <a:r>
              <a:rPr lang="cs-CZ" sz="2000" dirty="0"/>
              <a:t>platit mu za vykonanou práci mzdu nebo plat</a:t>
            </a:r>
          </a:p>
          <a:p>
            <a:pPr algn="just"/>
            <a:r>
              <a:rPr lang="cs-CZ" sz="2000" dirty="0"/>
              <a:t>vytvářet podmínky pro plnění jeho pracovních úkolů</a:t>
            </a:r>
          </a:p>
          <a:p>
            <a:pPr algn="just"/>
            <a:r>
              <a:rPr lang="cs-CZ" sz="2000" dirty="0"/>
              <a:t>dodržovat ostatní pracovní podmínky stanovené právními předpisy, smlouvou nebo stanovené vnitřním předpisem.</a:t>
            </a:r>
          </a:p>
          <a:p>
            <a:pPr algn="just"/>
            <a:endParaRPr lang="cs-CZ" sz="2000" dirty="0"/>
          </a:p>
          <a:p>
            <a:pPr marL="0" indent="0" algn="just">
              <a:buNone/>
            </a:pPr>
            <a:r>
              <a:rPr lang="cs-CZ" sz="2000" dirty="0"/>
              <a:t>Od </a:t>
            </a:r>
            <a:r>
              <a:rPr lang="cs-CZ" sz="2000" b="1" dirty="0"/>
              <a:t>vzniku</a:t>
            </a:r>
            <a:r>
              <a:rPr lang="cs-CZ" sz="2000" dirty="0"/>
              <a:t> pracovního poměru je </a:t>
            </a:r>
            <a:r>
              <a:rPr lang="cs-CZ" sz="2000" dirty="0" smtClean="0"/>
              <a:t>zaměstnanec:</a:t>
            </a:r>
            <a:endParaRPr lang="cs-CZ" sz="2000" dirty="0"/>
          </a:p>
          <a:p>
            <a:pPr algn="just"/>
            <a:r>
              <a:rPr lang="cs-CZ" sz="2000" dirty="0"/>
              <a:t>podle pokynů zaměstnavatele konat osobně práce </a:t>
            </a:r>
          </a:p>
          <a:p>
            <a:pPr algn="just"/>
            <a:r>
              <a:rPr lang="cs-CZ" sz="2000" dirty="0"/>
              <a:t>podle pracovní smlouvy</a:t>
            </a:r>
          </a:p>
          <a:p>
            <a:pPr algn="just"/>
            <a:r>
              <a:rPr lang="cs-CZ" sz="2000" dirty="0"/>
              <a:t>v rozvržené týdenní pracovní době</a:t>
            </a:r>
          </a:p>
          <a:p>
            <a:pPr algn="just"/>
            <a:r>
              <a:rPr lang="cs-CZ" sz="2000" dirty="0"/>
              <a:t>dodržovat povinnosti, které mu vyplývají z pracovního poměru.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Povinnosti vyplývající z PP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5659DD7F-62CD-4F18-A09C-ACB3FB7B49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48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Obsah pracovního poměru je možné změnit jen tehdy, </a:t>
            </a:r>
            <a:r>
              <a:rPr lang="cs-CZ" sz="2000" b="1" dirty="0"/>
              <a:t>dohodnou-li se </a:t>
            </a:r>
            <a:r>
              <a:rPr lang="cs-CZ" sz="2000" dirty="0"/>
              <a:t>zaměstnavatel a zaměstnanec na jeho změně.</a:t>
            </a:r>
          </a:p>
          <a:p>
            <a:pPr lvl="2" algn="just"/>
            <a:r>
              <a:rPr lang="cs-CZ" sz="1600" dirty="0"/>
              <a:t>Změnou je také jmenování na vedoucí místo</a:t>
            </a:r>
          </a:p>
          <a:p>
            <a:pPr marL="914400" lvl="2" indent="0" algn="just">
              <a:buNone/>
            </a:pPr>
            <a:endParaRPr lang="cs-CZ" sz="1600" dirty="0"/>
          </a:p>
          <a:p>
            <a:pPr algn="just"/>
            <a:r>
              <a:rPr lang="cs-CZ" sz="2000" dirty="0"/>
              <a:t>Konat práce </a:t>
            </a:r>
            <a:r>
              <a:rPr lang="cs-CZ" sz="2000" b="1" dirty="0"/>
              <a:t>jiného druhu </a:t>
            </a:r>
            <a:r>
              <a:rPr lang="cs-CZ" sz="2000" dirty="0"/>
              <a:t>nebo v </a:t>
            </a:r>
            <a:r>
              <a:rPr lang="cs-CZ" sz="2000" b="1" dirty="0"/>
              <a:t>jiném místě</a:t>
            </a:r>
            <a:r>
              <a:rPr lang="cs-CZ" sz="2000" dirty="0"/>
              <a:t>, než byly sjednány v pracovní smlouvě – pouze kde to zákon ukládá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Změny pracovního poměru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AD81013B-4460-4414-8CD7-6237CE17F8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50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sz="2000" b="1" dirty="0"/>
              <a:t>Povinnost</a:t>
            </a:r>
            <a:r>
              <a:rPr lang="cs-CZ" sz="2000" dirty="0"/>
              <a:t> zaměstnavatele:</a:t>
            </a:r>
          </a:p>
          <a:p>
            <a:pPr lvl="2" algn="just"/>
            <a:r>
              <a:rPr lang="cs-CZ" sz="1600" dirty="0"/>
              <a:t>zdravotní stav + lékařský posudek (dlouhodobá ztráta způsobilosti)</a:t>
            </a:r>
          </a:p>
          <a:p>
            <a:pPr lvl="2" algn="just"/>
            <a:r>
              <a:rPr lang="cs-CZ" sz="1600" dirty="0"/>
              <a:t>pracovní úraz + lékařský posudek</a:t>
            </a:r>
          </a:p>
          <a:p>
            <a:pPr lvl="2" algn="just"/>
            <a:r>
              <a:rPr lang="cs-CZ" sz="1600" dirty="0"/>
              <a:t>těhotná/kojící/9m po porodu + práce pro ně nevhodně/posudek</a:t>
            </a:r>
          </a:p>
          <a:p>
            <a:pPr lvl="2" algn="just"/>
            <a:r>
              <a:rPr lang="cs-CZ" sz="1600" dirty="0"/>
              <a:t>infekce + posudek/KHS</a:t>
            </a:r>
          </a:p>
          <a:p>
            <a:pPr lvl="2" algn="just"/>
            <a:r>
              <a:rPr lang="cs-CZ" sz="1600" dirty="0"/>
              <a:t>rozhodnutí soudu/správního orgánu</a:t>
            </a:r>
          </a:p>
          <a:p>
            <a:pPr lvl="2" algn="just"/>
            <a:r>
              <a:rPr lang="cs-CZ" sz="1600" dirty="0"/>
              <a:t>nezpůsobilý pro noční práce + posudek</a:t>
            </a:r>
          </a:p>
          <a:p>
            <a:pPr lvl="2" algn="just"/>
            <a:r>
              <a:rPr lang="cs-CZ" sz="1600" dirty="0"/>
              <a:t>těhotná/kojící/9m po porodu – </a:t>
            </a:r>
            <a:r>
              <a:rPr lang="cs-CZ" sz="1600" b="1" dirty="0"/>
              <a:t>pokud o to požádá</a:t>
            </a:r>
          </a:p>
          <a:p>
            <a:pPr marL="914400" lvl="2" indent="0" algn="just">
              <a:buNone/>
            </a:pPr>
            <a:endParaRPr lang="cs-CZ" sz="1600" b="1" dirty="0"/>
          </a:p>
          <a:p>
            <a:pPr algn="just"/>
            <a:r>
              <a:rPr lang="cs-CZ" sz="2000" b="1" dirty="0"/>
              <a:t>Možnost </a:t>
            </a:r>
            <a:r>
              <a:rPr lang="cs-CZ" sz="2000" dirty="0"/>
              <a:t>zaměstnavatele:</a:t>
            </a:r>
          </a:p>
          <a:p>
            <a:pPr lvl="2" algn="just"/>
            <a:endParaRPr lang="cs-CZ" sz="1600" dirty="0"/>
          </a:p>
          <a:p>
            <a:pPr lvl="2" algn="just"/>
            <a:r>
              <a:rPr lang="cs-CZ" sz="1600" dirty="0"/>
              <a:t>dal-li zaměstnanci výpověď z důvodů uvedených v § 52 písm. f) a g) (porušování)</a:t>
            </a:r>
          </a:p>
          <a:p>
            <a:pPr lvl="2" algn="just"/>
            <a:r>
              <a:rPr lang="cs-CZ" sz="1600" dirty="0"/>
              <a:t>bylo-li proti zaměstnanci zahájeno trestní řízení pro podezření z úmyslné trestné činnosti spáchané při plnění pracovních úkolů nebo v přímé souvislosti s ním ke škodě na majetku zaměstnavatele, a to na dobu do pravomocného skončení trestního řízení,</a:t>
            </a:r>
          </a:p>
          <a:p>
            <a:pPr lvl="2" algn="just"/>
            <a:r>
              <a:rPr lang="cs-CZ" sz="1600" dirty="0"/>
              <a:t>pozbyl-li zaměstnanec dočasně předpoklady stanovené zvláštními právními předpisy pro výkon sjednané práce, avšak v tomto případě nejdéle celkem na 30 pracovních dnů v kalendářním roce.</a:t>
            </a:r>
          </a:p>
          <a:p>
            <a:pPr lvl="2" algn="just"/>
            <a:endParaRPr lang="cs-CZ" sz="16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Převedení na jinou práci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9CE9D044-F5DD-49F4-901C-E69DF9D52A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94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Pokud nelze v rámci smlouvy, může i na jiný druh práce – </a:t>
            </a:r>
            <a:r>
              <a:rPr lang="cs-CZ" sz="2000" b="1" dirty="0"/>
              <a:t>i kdyby zaměstnanec nesouhlasil</a:t>
            </a:r>
          </a:p>
          <a:p>
            <a:pPr marL="0" indent="0" algn="just">
              <a:buNone/>
            </a:pPr>
            <a:endParaRPr lang="cs-CZ" sz="2000" b="1" dirty="0"/>
          </a:p>
          <a:p>
            <a:pPr algn="just"/>
            <a:r>
              <a:rPr lang="cs-CZ" sz="2000" dirty="0"/>
              <a:t>I bez souhlasu – na nezbytnou dobu při </a:t>
            </a:r>
            <a:r>
              <a:rPr lang="cs-CZ" sz="2000" b="1" dirty="0"/>
              <a:t>mimořádných událostech </a:t>
            </a:r>
            <a:r>
              <a:rPr lang="cs-CZ" sz="2000" dirty="0"/>
              <a:t>(např. živelné katastrofy)</a:t>
            </a:r>
          </a:p>
          <a:p>
            <a:pPr marL="0" indent="0" algn="just">
              <a:buNone/>
            </a:pPr>
            <a:endParaRPr lang="cs-CZ" sz="2000" dirty="0"/>
          </a:p>
          <a:p>
            <a:pPr algn="just"/>
            <a:r>
              <a:rPr lang="cs-CZ" sz="2000" dirty="0"/>
              <a:t>Povinnost přihlížet k tomu, aby byla práce pro zaměstnance vhodná (zdravotní stav, schopnosti, pokud možno i kvalifikace)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Povinnost </a:t>
            </a:r>
            <a:r>
              <a:rPr lang="cs-CZ" sz="2000" b="1" dirty="0"/>
              <a:t>předem </a:t>
            </a:r>
            <a:r>
              <a:rPr lang="cs-CZ" sz="2000" b="1" u="sng" dirty="0"/>
              <a:t>projednat</a:t>
            </a:r>
            <a:r>
              <a:rPr lang="cs-CZ" sz="2000" b="1" dirty="0"/>
              <a:t> </a:t>
            </a:r>
            <a:r>
              <a:rPr lang="cs-CZ" sz="2000" dirty="0"/>
              <a:t>se zaměstnancem důvod převedení na jinou práci a dobu, po kterou má převedení trvat</a:t>
            </a:r>
            <a:endParaRPr lang="cs-CZ" sz="1600" dirty="0"/>
          </a:p>
          <a:p>
            <a:pPr lvl="2" algn="just"/>
            <a:endParaRPr lang="cs-CZ" sz="16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Převedení na jinou práci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E6FCF3C2-EB6A-4756-954D-3C52B302B3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05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Pracovní cestou se rozumí časově omezené vyslání zaměstnance zaměstnavatelem k výkonu práce </a:t>
            </a:r>
            <a:r>
              <a:rPr lang="cs-CZ" sz="2000" b="1" dirty="0"/>
              <a:t>mimo sjednané místo výkonu práce</a:t>
            </a:r>
            <a:r>
              <a:rPr lang="cs-CZ" sz="2000" dirty="0"/>
              <a:t>. </a:t>
            </a:r>
          </a:p>
          <a:p>
            <a:pPr marL="0" indent="0" algn="just">
              <a:buNone/>
            </a:pPr>
            <a:endParaRPr lang="cs-CZ" sz="2000" b="1" dirty="0"/>
          </a:p>
          <a:p>
            <a:pPr algn="just"/>
            <a:r>
              <a:rPr lang="cs-CZ" sz="2000" dirty="0"/>
              <a:t>nutná </a:t>
            </a:r>
            <a:r>
              <a:rPr lang="cs-CZ" sz="2000" b="1" u="sng" dirty="0"/>
              <a:t>dohoda</a:t>
            </a:r>
            <a:r>
              <a:rPr lang="cs-CZ" sz="2000" dirty="0"/>
              <a:t> se zaměstnancem</a:t>
            </a:r>
          </a:p>
          <a:p>
            <a:pPr marL="0" indent="0" algn="just">
              <a:buNone/>
            </a:pPr>
            <a:endParaRPr lang="cs-CZ" sz="2000" dirty="0"/>
          </a:p>
          <a:p>
            <a:pPr algn="just"/>
            <a:r>
              <a:rPr lang="cs-CZ" sz="2000" dirty="0"/>
              <a:t>koná práci podle pokynů vedoucího zaměstnance, který ho na pracovní cestu </a:t>
            </a:r>
            <a:r>
              <a:rPr lang="cs-CZ" sz="2000" dirty="0" smtClean="0"/>
              <a:t>vyslal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 smtClean="0"/>
              <a:t>Náhrady:</a:t>
            </a:r>
            <a:endParaRPr lang="cs-CZ" sz="2000" b="1" dirty="0"/>
          </a:p>
          <a:p>
            <a:pPr lvl="2"/>
            <a:r>
              <a:rPr lang="cs-CZ" sz="1600" dirty="0"/>
              <a:t>jízdní výdaje</a:t>
            </a:r>
          </a:p>
          <a:p>
            <a:pPr lvl="2"/>
            <a:r>
              <a:rPr lang="cs-CZ" sz="1600" dirty="0"/>
              <a:t>s</a:t>
            </a:r>
            <a:r>
              <a:rPr lang="cs-CZ" sz="1600" dirty="0" smtClean="0"/>
              <a:t>travné</a:t>
            </a:r>
          </a:p>
          <a:p>
            <a:pPr lvl="2"/>
            <a:r>
              <a:rPr lang="cs-CZ" sz="1600" dirty="0" smtClean="0"/>
              <a:t>výdaje </a:t>
            </a:r>
            <a:r>
              <a:rPr lang="cs-CZ" sz="1600" dirty="0"/>
              <a:t>za ubytování</a:t>
            </a:r>
          </a:p>
          <a:p>
            <a:pPr lvl="2"/>
            <a:r>
              <a:rPr lang="cs-CZ" sz="1600" dirty="0"/>
              <a:t>nutné vedlejší výdaje</a:t>
            </a:r>
          </a:p>
          <a:p>
            <a:pPr algn="just"/>
            <a:endParaRPr lang="cs-CZ" sz="16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Pracovní cesta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1D53818A-CCE8-4075-B565-EC2DEBE765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45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Přeložit zaměstnance k výkonu práce </a:t>
            </a:r>
            <a:r>
              <a:rPr lang="cs-CZ" sz="2000" b="1" dirty="0"/>
              <a:t>do jiného místa</a:t>
            </a:r>
            <a:r>
              <a:rPr lang="cs-CZ" sz="2000" dirty="0"/>
              <a:t>, než bylo sjednáno v pracovní smlouvě, je možné pouze:</a:t>
            </a:r>
          </a:p>
          <a:p>
            <a:pPr lvl="2" algn="just"/>
            <a:r>
              <a:rPr lang="cs-CZ" sz="2000" dirty="0"/>
              <a:t>s jeho souhlasem</a:t>
            </a:r>
          </a:p>
          <a:p>
            <a:pPr lvl="2" algn="just"/>
            <a:r>
              <a:rPr lang="cs-CZ" sz="2000" dirty="0"/>
              <a:t>v rámci zaměstnavatele</a:t>
            </a:r>
          </a:p>
          <a:p>
            <a:pPr lvl="2" algn="just"/>
            <a:r>
              <a:rPr lang="cs-CZ" sz="2000" dirty="0"/>
              <a:t>pokud to nezbytně vyžaduje jeho provozní potřeba.</a:t>
            </a:r>
          </a:p>
          <a:p>
            <a:pPr marL="914400" lvl="2" indent="0" algn="just">
              <a:buNone/>
            </a:pPr>
            <a:endParaRPr lang="cs-CZ" sz="16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Přeložení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7A91AA17-A242-4F73-B3CB-8ABEBDE5E3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09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dočasném přidělení zaměstnance k jinému zaměstnavateli </a:t>
            </a:r>
          </a:p>
          <a:p>
            <a:pPr algn="just"/>
            <a:r>
              <a:rPr lang="cs-CZ" sz="2000" dirty="0"/>
              <a:t>nejdříve po uplynutí 6 měsíců ode dne vzniku pracovního poměru</a:t>
            </a:r>
          </a:p>
          <a:p>
            <a:pPr algn="just"/>
            <a:r>
              <a:rPr lang="cs-CZ" sz="2000" dirty="0"/>
              <a:t>za dočasné přidělení zaměstnance k jinému zaměstnavateli nesmí být poskytována úplata</a:t>
            </a:r>
          </a:p>
          <a:p>
            <a:pPr algn="just"/>
            <a:r>
              <a:rPr lang="cs-CZ" sz="2000" dirty="0"/>
              <a:t>Po dobu dočasného přidělení poskytuje zaměstnanci </a:t>
            </a:r>
            <a:r>
              <a:rPr lang="cs-CZ" sz="2000" b="1" dirty="0"/>
              <a:t>mzdu nebo plat</a:t>
            </a:r>
            <a:r>
              <a:rPr lang="cs-CZ" sz="2000" dirty="0"/>
              <a:t>, popřípadě též cestovní náhrady zaměstnavatel, </a:t>
            </a:r>
            <a:r>
              <a:rPr lang="cs-CZ" sz="2000" b="1" dirty="0"/>
              <a:t>který zaměstnance dočasně přidělil</a:t>
            </a:r>
            <a:r>
              <a:rPr lang="cs-CZ" sz="2000" dirty="0"/>
              <a:t>.</a:t>
            </a:r>
          </a:p>
          <a:p>
            <a:pPr algn="just"/>
            <a:r>
              <a:rPr lang="cs-CZ" sz="2000" dirty="0"/>
              <a:t>Pracovní a mzdové nebo platové podmínky zaměstnance dočasně přiděleného k jinému zaměstnavateli </a:t>
            </a:r>
            <a:r>
              <a:rPr lang="cs-CZ" sz="2000" b="1" dirty="0"/>
              <a:t>nesmějí být horší</a:t>
            </a:r>
            <a:r>
              <a:rPr lang="cs-CZ" sz="2000" dirty="0"/>
              <a:t>, než jsou nebo by byly podmínky srovnatelného zaměstnance zaměstnavatele, k němuž je zaměstnanec dočasně přidělen.</a:t>
            </a:r>
          </a:p>
          <a:p>
            <a:pPr algn="just"/>
            <a:r>
              <a:rPr lang="cs-CZ" sz="2000" b="1" dirty="0"/>
              <a:t>nepoužije se v případech prohlubování nebo zvyšování </a:t>
            </a:r>
            <a:r>
              <a:rPr lang="cs-CZ" sz="2000" b="1" dirty="0" smtClean="0"/>
              <a:t>kvalifikace – </a:t>
            </a:r>
            <a:r>
              <a:rPr lang="cs-CZ" sz="2000" dirty="0" smtClean="0"/>
              <a:t>speciální </a:t>
            </a:r>
            <a:r>
              <a:rPr lang="cs-CZ" sz="2000" dirty="0"/>
              <a:t>úprava o </a:t>
            </a:r>
            <a:r>
              <a:rPr lang="cs-CZ" sz="2000" dirty="0" smtClean="0"/>
              <a:t>dočasného </a:t>
            </a:r>
            <a:r>
              <a:rPr lang="cs-CZ" sz="2000" dirty="0"/>
              <a:t>přidělení při odborné praxi v </a:t>
            </a:r>
            <a:r>
              <a:rPr lang="cs-CZ" sz="2000" dirty="0" smtClean="0"/>
              <a:t>zákonech 95/2004 a 96/2004</a:t>
            </a: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Dočasné přidělení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0262D88-F125-4D96-A09E-E54FCF791B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99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334399" indent="-334399" algn="just" defTabSz="891737">
              <a:spcAft>
                <a:spcPts val="513"/>
              </a:spcAft>
              <a:defRPr/>
            </a:pPr>
            <a:r>
              <a:rPr lang="cs-CZ" altLang="cs-CZ" sz="1800" b="1" dirty="0" smtClean="0"/>
              <a:t>Zákon č. 262/2006 Sb., zákoník práce</a:t>
            </a:r>
          </a:p>
          <a:p>
            <a:pPr marL="334399" indent="-334399" algn="just" defTabSz="891737">
              <a:spcAft>
                <a:spcPts val="513"/>
              </a:spcAft>
              <a:defRPr/>
            </a:pPr>
            <a:r>
              <a:rPr lang="cs-CZ" altLang="cs-CZ" sz="1800" dirty="0" smtClean="0"/>
              <a:t>zák</a:t>
            </a:r>
            <a:r>
              <a:rPr lang="cs-CZ" altLang="cs-CZ" sz="1800" dirty="0"/>
              <a:t>. č. 2/1991 Sb., o kolektivním vyjednávání</a:t>
            </a:r>
          </a:p>
          <a:p>
            <a:pPr marL="334399" indent="-334399" algn="just" defTabSz="891737">
              <a:spcAft>
                <a:spcPts val="513"/>
              </a:spcAft>
              <a:defRPr/>
            </a:pPr>
            <a:r>
              <a:rPr lang="cs-CZ" altLang="cs-CZ" sz="1800" dirty="0"/>
              <a:t>zák. č. 95/2004 Sb., o podmínkách získávání a uznávání odborné způsobilosti a specializované způsobilosti k výkonu zdravotnického povolání lékaře, zubního lékaře a farmaceuta</a:t>
            </a:r>
          </a:p>
          <a:p>
            <a:pPr marL="334399" indent="-334399" algn="just" defTabSz="891737">
              <a:spcAft>
                <a:spcPts val="513"/>
              </a:spcAft>
              <a:defRPr/>
            </a:pPr>
            <a:r>
              <a:rPr lang="cs-CZ" altLang="cs-CZ" sz="1800" dirty="0"/>
              <a:t>zák. č. 96/2004 Sb., zákon o nelékařských zdravotnických povoláních</a:t>
            </a:r>
          </a:p>
          <a:p>
            <a:pPr marL="334399" indent="-334399" algn="just" defTabSz="891737">
              <a:spcAft>
                <a:spcPts val="513"/>
              </a:spcAft>
              <a:defRPr/>
            </a:pPr>
            <a:r>
              <a:rPr lang="cs-CZ" altLang="cs-CZ" sz="1800" dirty="0"/>
              <a:t>zák. č. 435/2004 Sb., o zaměstnanosti</a:t>
            </a:r>
          </a:p>
          <a:p>
            <a:pPr marL="334399" indent="-334399" algn="just" defTabSz="891737">
              <a:spcAft>
                <a:spcPts val="513"/>
              </a:spcAft>
              <a:defRPr/>
            </a:pPr>
            <a:r>
              <a:rPr lang="cs-CZ" altLang="cs-CZ" sz="1800" dirty="0"/>
              <a:t>zák. č. 251/2005 Sb., o inspekci práce </a:t>
            </a:r>
          </a:p>
          <a:p>
            <a:pPr marL="334399" indent="-334399" algn="just" defTabSz="891737">
              <a:spcAft>
                <a:spcPts val="513"/>
              </a:spcAft>
              <a:defRPr/>
            </a:pPr>
            <a:r>
              <a:rPr lang="cs-CZ" altLang="cs-CZ" sz="1800" dirty="0"/>
              <a:t>zák. č. 179/2006 Sb., o ověřování a uznávání výsledků dalšího vzdělávání </a:t>
            </a:r>
          </a:p>
          <a:p>
            <a:pPr marL="334399" indent="-334399" algn="just" defTabSz="891737">
              <a:spcAft>
                <a:spcPts val="513"/>
              </a:spcAft>
              <a:defRPr/>
            </a:pPr>
            <a:r>
              <a:rPr lang="cs-CZ" altLang="cs-CZ" sz="1800" dirty="0"/>
              <a:t>zák. č. 187/2006 Sb., o nemocenském pojištění</a:t>
            </a:r>
          </a:p>
          <a:p>
            <a:pPr marL="334399" indent="-334399" algn="just" defTabSz="891737">
              <a:spcAft>
                <a:spcPts val="513"/>
              </a:spcAft>
              <a:defRPr/>
            </a:pPr>
            <a:r>
              <a:rPr lang="cs-CZ" altLang="cs-CZ" sz="1800" dirty="0"/>
              <a:t>zák. č. 309/2006 Sb., o zajištění dalších podmínek bezpečnosti a ochrany zdraví při práci </a:t>
            </a:r>
          </a:p>
          <a:p>
            <a:pPr marL="334399" indent="-334399" algn="just" defTabSz="891737">
              <a:spcAft>
                <a:spcPts val="513"/>
              </a:spcAft>
              <a:defRPr/>
            </a:pPr>
            <a:r>
              <a:rPr lang="cs-CZ" altLang="cs-CZ" sz="1800" dirty="0"/>
              <a:t>zák. č. 198/2009 Sb., o rovném zacházení a o právních prostředcích ochrany před diskriminací a o změně některých zákonů (antidiskriminační zákon)</a:t>
            </a:r>
          </a:p>
          <a:p>
            <a:pPr marL="334399" indent="-334399" algn="just" defTabSz="891737">
              <a:spcAft>
                <a:spcPts val="513"/>
              </a:spcAft>
              <a:defRPr/>
            </a:pPr>
            <a:r>
              <a:rPr lang="cs-CZ" altLang="cs-CZ" sz="1800" dirty="0" smtClean="0"/>
              <a:t>GDPR+ zákon č. 110/2019 Sb., o zpracování osobních údajů</a:t>
            </a:r>
            <a:endParaRPr lang="cs-CZ" altLang="cs-CZ" sz="1800" dirty="0"/>
          </a:p>
          <a:p>
            <a:pPr marL="334399" indent="-334399" algn="just" defTabSz="891737">
              <a:spcAft>
                <a:spcPts val="513"/>
              </a:spcAft>
              <a:defRPr/>
            </a:pPr>
            <a:r>
              <a:rPr lang="cs-CZ" altLang="cs-CZ" sz="1800" dirty="0"/>
              <a:t>….a další zákony a prováděcí předpisy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Prameny pracovního práva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B9C8513C-1497-42DD-AA5A-53CC55E4A4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07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 smtClean="0"/>
              <a:t>§91a zákona č. 96/2004 Sb.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 smtClean="0"/>
              <a:t>dočasném </a:t>
            </a:r>
            <a:r>
              <a:rPr lang="cs-CZ" sz="2000" dirty="0"/>
              <a:t>přidělení zaměstnance k </a:t>
            </a:r>
            <a:r>
              <a:rPr lang="cs-CZ" sz="2000" dirty="0" smtClean="0"/>
              <a:t>jiné osobě</a:t>
            </a:r>
          </a:p>
          <a:p>
            <a:pPr marL="0" indent="0" algn="just">
              <a:buNone/>
            </a:pPr>
            <a:endParaRPr lang="cs-CZ" sz="2000" dirty="0" smtClean="0"/>
          </a:p>
          <a:p>
            <a:pPr algn="just"/>
            <a:r>
              <a:rPr lang="cs-CZ" sz="2000" dirty="0"/>
              <a:t>nejdéle </a:t>
            </a:r>
            <a:r>
              <a:rPr lang="cs-CZ" sz="2000" dirty="0" smtClean="0"/>
              <a:t>na </a:t>
            </a:r>
            <a:r>
              <a:rPr lang="cs-CZ" sz="2000" dirty="0"/>
              <a:t>dobu potřebnou pro získání odborné nebo specializované způsobilosti, vědomostí a dovedností v rámci celoživotního </a:t>
            </a:r>
            <a:r>
              <a:rPr lang="cs-CZ" sz="2000" dirty="0" smtClean="0"/>
              <a:t>vzdělávání</a:t>
            </a:r>
          </a:p>
          <a:p>
            <a:pPr marL="0" indent="0" algn="just">
              <a:buNone/>
            </a:pPr>
            <a:endParaRPr lang="cs-CZ" sz="2000" dirty="0" smtClean="0"/>
          </a:p>
          <a:p>
            <a:pPr algn="just"/>
            <a:r>
              <a:rPr lang="cs-CZ" sz="2000" dirty="0" smtClean="0"/>
              <a:t>povinnou náležitostí smlouvy mezi zaměstnancem a zaměstnavatelem je určení školitele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j</a:t>
            </a:r>
            <a:r>
              <a:rPr lang="cs-CZ" sz="2000" dirty="0" smtClean="0"/>
              <a:t>iná </a:t>
            </a:r>
            <a:r>
              <a:rPr lang="cs-CZ" sz="2000" dirty="0"/>
              <a:t>osoba nesmí vůči zaměstnanci činit právní úkony jménem zaměstnavatele</a:t>
            </a: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Dočasné </a:t>
            </a:r>
            <a:r>
              <a:rPr lang="cs-CZ" dirty="0" smtClean="0"/>
              <a:t>přidělení podle zákona 96/2004 Sb.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0262D88-F125-4D96-A09E-E54FCF791B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55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cs-CZ" sz="2100" dirty="0"/>
              <a:t>Odpadnou-li důvody, pro které byl zaměstnanec převeden na jinou práci nebo byl přeložen do jiného místa, než bylo sjednáno, nebo uplynula-li doba, na kterou byla tato změna sjednána, zaměstnavatel je povinen </a:t>
            </a:r>
            <a:r>
              <a:rPr lang="cs-CZ" sz="2100" b="1" dirty="0"/>
              <a:t>zařadit zaměstnance podle pracovní smlouvy</a:t>
            </a:r>
            <a:r>
              <a:rPr lang="cs-CZ" sz="2100" dirty="0"/>
              <a:t>, nedohodne-li se s ním na změně pracovní smlouvy.</a:t>
            </a:r>
          </a:p>
          <a:p>
            <a:pPr marL="0" indent="0" algn="just">
              <a:buNone/>
            </a:pPr>
            <a:endParaRPr lang="cs-CZ" sz="2100" dirty="0"/>
          </a:p>
          <a:p>
            <a:pPr algn="just"/>
            <a:r>
              <a:rPr lang="cs-CZ" sz="2100" dirty="0"/>
              <a:t>Jestliže zaměstnavatel zaměstnance převádí na jinou práci, než odpovídá pracovní smlouvě, a zaměstnanec s takovým opatřením nesouhlasí, může jej zaměstnavatel převést </a:t>
            </a:r>
            <a:r>
              <a:rPr lang="cs-CZ" sz="2100" b="1" dirty="0"/>
              <a:t>jen po </a:t>
            </a:r>
            <a:r>
              <a:rPr lang="cs-CZ" sz="2100" b="1" u="sng" dirty="0"/>
              <a:t>projednání</a:t>
            </a:r>
            <a:r>
              <a:rPr lang="cs-CZ" sz="2100" b="1" dirty="0"/>
              <a:t> s odborovou organizací</a:t>
            </a:r>
            <a:r>
              <a:rPr lang="cs-CZ" sz="2100" dirty="0"/>
              <a:t>. </a:t>
            </a:r>
          </a:p>
          <a:p>
            <a:pPr lvl="2" algn="just"/>
            <a:r>
              <a:rPr lang="cs-CZ" sz="2100" dirty="0"/>
              <a:t>Není třeba, pokud na méně než 21 dní</a:t>
            </a:r>
          </a:p>
          <a:p>
            <a:pPr marL="914400" lvl="2" indent="0" algn="just">
              <a:buNone/>
            </a:pPr>
            <a:endParaRPr lang="cs-CZ" sz="2100" dirty="0"/>
          </a:p>
          <a:p>
            <a:pPr algn="just"/>
            <a:r>
              <a:rPr lang="cs-CZ" sz="2100" dirty="0"/>
              <a:t>Nastoupí-li zaměstnanec </a:t>
            </a:r>
            <a:r>
              <a:rPr lang="cs-CZ" sz="2100" b="1" dirty="0"/>
              <a:t>po skončení výkonu veřejné funkce </a:t>
            </a:r>
            <a:r>
              <a:rPr lang="cs-CZ" sz="2100" dirty="0"/>
              <a:t>nebo </a:t>
            </a:r>
            <a:r>
              <a:rPr lang="cs-CZ" sz="2100" b="1" dirty="0"/>
              <a:t>činnosti pro odborovou organizac</a:t>
            </a:r>
            <a:r>
              <a:rPr lang="cs-CZ" sz="2100" dirty="0"/>
              <a:t>i, pro kterou byl uvolněn v rozsahu pracovní doby, nebo po skončení vojenského cvičení nebo služby v operačním nasazení nebo zaměstnankyně </a:t>
            </a:r>
            <a:r>
              <a:rPr lang="cs-CZ" sz="2100" b="1" dirty="0"/>
              <a:t>po skončení mateřské dovolené nebo zaměstnanec po skončení rodičovské dovolené</a:t>
            </a:r>
            <a:r>
              <a:rPr lang="cs-CZ" sz="2100" dirty="0"/>
              <a:t> v rozsahu doby, po kterou je zaměstnankyně oprávněna čerpat mateřskou dovolenou, nebo </a:t>
            </a:r>
            <a:r>
              <a:rPr lang="cs-CZ" sz="2100" b="1" dirty="0"/>
              <a:t>po skončení doby poskytování dlouhodobé péče </a:t>
            </a:r>
            <a:r>
              <a:rPr lang="cs-CZ" sz="2100" dirty="0"/>
              <a:t>v případech podle zákona o nemocenském pojištění se souhlasem zaměstnavatele podle § 191a, nebo </a:t>
            </a:r>
            <a:r>
              <a:rPr lang="cs-CZ" sz="2100" b="1" dirty="0"/>
              <a:t>po skončení doby ošetřování dítěte </a:t>
            </a:r>
            <a:r>
              <a:rPr lang="cs-CZ" sz="2100" dirty="0"/>
              <a:t>mladšího než 10 let nebo jiného člena domácnosti v případech podle zákona o nemocenském pojištění a doby péče o dítě mladší než 10 let z důvodů stanovených zákonem o nemocenském pojištění, do práce, anebo nastoupí-li do práce zaměstnanec </a:t>
            </a:r>
            <a:r>
              <a:rPr lang="cs-CZ" sz="2100" b="1" dirty="0"/>
              <a:t>po skončení dočasné pracovní neschopnosti nebo karantény</a:t>
            </a:r>
            <a:r>
              <a:rPr lang="cs-CZ" sz="2100" dirty="0"/>
              <a:t>, </a:t>
            </a:r>
            <a:r>
              <a:rPr lang="cs-CZ" sz="2100" b="1" u="sng" dirty="0"/>
              <a:t>je zaměstnavatel povinen zařadit je na jejich původní práci a pracoviště.</a:t>
            </a:r>
            <a:r>
              <a:rPr lang="cs-CZ" sz="2100" dirty="0"/>
              <a:t> </a:t>
            </a:r>
            <a:r>
              <a:rPr lang="cs-CZ" sz="2100" b="1" dirty="0"/>
              <a:t>Není-li to možné proto, že původní práce odpadla nebo pracoviště bylo zrušeno, je zaměstnavatel </a:t>
            </a:r>
            <a:r>
              <a:rPr lang="cs-CZ" sz="2000" b="1" dirty="0"/>
              <a:t>povinen zařadit je podle pracovní smlouvy.</a:t>
            </a:r>
            <a:endParaRPr lang="cs-CZ" sz="16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Společné pro změny PP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16C56410-2BF1-433E-B739-7BDF55FFBA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72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cs-CZ" sz="2000" dirty="0"/>
              <a:t>pracovní poměr trvá po dobu neurčitou, nebyla-li výslovně sjednána doba jeho trvání</a:t>
            </a:r>
          </a:p>
          <a:p>
            <a:pPr algn="just"/>
            <a:r>
              <a:rPr lang="cs-CZ" sz="2000" dirty="0"/>
              <a:t>na dobu určitou mezi týmiž smluvními stranami </a:t>
            </a:r>
            <a:r>
              <a:rPr lang="cs-CZ" sz="2000" b="1" dirty="0"/>
              <a:t>nesmí přesáhnout 3 roky </a:t>
            </a:r>
            <a:r>
              <a:rPr lang="cs-CZ" sz="2000" dirty="0"/>
              <a:t>a ode dne vzniku prvního pracovního poměru na dobu určitou</a:t>
            </a:r>
          </a:p>
          <a:p>
            <a:pPr algn="just"/>
            <a:r>
              <a:rPr lang="cs-CZ" sz="2000" dirty="0"/>
              <a:t>může být opakována </a:t>
            </a:r>
            <a:r>
              <a:rPr lang="cs-CZ" sz="2000" b="1" dirty="0"/>
              <a:t>nejvýše dvakrát</a:t>
            </a:r>
          </a:p>
          <a:p>
            <a:pPr algn="just"/>
            <a:r>
              <a:rPr lang="cs-CZ" sz="2000" dirty="0"/>
              <a:t>za opakování pracovního poměru na dobu určitou se považuje rovněž i jeho </a:t>
            </a:r>
            <a:r>
              <a:rPr lang="cs-CZ" sz="2000" b="1" dirty="0"/>
              <a:t>prodloužení</a:t>
            </a:r>
          </a:p>
          <a:p>
            <a:pPr algn="just"/>
            <a:r>
              <a:rPr lang="cs-CZ" sz="2000" dirty="0"/>
              <a:t>jestliže od skončení předchozího pracovního poměru na dobu určitou uplynula doba 3 let, k předchozímu pracovnímu poměru na dobu určitou mezi týmiž smluvními stranami </a:t>
            </a:r>
            <a:r>
              <a:rPr lang="cs-CZ" sz="2000" b="1" dirty="0"/>
              <a:t>se nepřihlíží</a:t>
            </a:r>
          </a:p>
          <a:p>
            <a:pPr algn="just"/>
            <a:r>
              <a:rPr lang="cs-CZ" sz="2000" dirty="0"/>
              <a:t>vážné provozní důvody nebo důvody spočívající ve zvláštní povaze práce – lze opakovaně na dobu určitou POKUD dohoda s OO stanoví bližší podmínky (vymezení důvodů, pravidla, okruh zaměstnanců, doba na kterou se dohoda uzavírá) – </a:t>
            </a:r>
            <a:r>
              <a:rPr lang="cs-CZ" sz="2000" dirty="0" smtClean="0"/>
              <a:t>možné </a:t>
            </a:r>
            <a:r>
              <a:rPr lang="cs-CZ" sz="2000" dirty="0"/>
              <a:t>nahradit </a:t>
            </a:r>
            <a:r>
              <a:rPr lang="cs-CZ" sz="2000" dirty="0" smtClean="0"/>
              <a:t>vnitřním </a:t>
            </a:r>
            <a:r>
              <a:rPr lang="cs-CZ" sz="2000" dirty="0"/>
              <a:t>předpisem, když není OO</a:t>
            </a:r>
          </a:p>
          <a:p>
            <a:pPr algn="just"/>
            <a:r>
              <a:rPr lang="cs-CZ" sz="2000" b="1" dirty="0"/>
              <a:t>Pokud sjedná v rozporu a zaměstnanec oznámí, že trvá na tom, aby ho dále zaměstnával, platí, že se jedná o pracovní poměr na dobu neurčitou. – </a:t>
            </a:r>
            <a:r>
              <a:rPr lang="cs-CZ" sz="2000" dirty="0"/>
              <a:t>k soudu možné jen do 2 měsíců ode dne, kdy měl PP skončit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Smlouva na dobu určitou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A78EBB6A-9D42-43D8-939F-A055E50BE2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07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000" dirty="0"/>
              <a:t>Pracovní poměr může být rozvázán </a:t>
            </a:r>
            <a:r>
              <a:rPr lang="cs-CZ" sz="2000" b="1" dirty="0"/>
              <a:t>jen</a:t>
            </a:r>
            <a:r>
              <a:rPr lang="cs-CZ" sz="2000" dirty="0"/>
              <a:t>: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Skončení pracovního poměru</a:t>
            </a:r>
          </a:p>
        </p:txBody>
      </p:sp>
      <p:sp>
        <p:nvSpPr>
          <p:cNvPr id="4" name="Obdélník 3"/>
          <p:cNvSpPr/>
          <p:nvPr/>
        </p:nvSpPr>
        <p:spPr>
          <a:xfrm>
            <a:off x="1043608" y="2255416"/>
            <a:ext cx="288032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DOHODOU</a:t>
            </a:r>
          </a:p>
        </p:txBody>
      </p:sp>
      <p:sp>
        <p:nvSpPr>
          <p:cNvPr id="5" name="Obdélník 4"/>
          <p:cNvSpPr/>
          <p:nvPr/>
        </p:nvSpPr>
        <p:spPr>
          <a:xfrm>
            <a:off x="4381128" y="3717032"/>
            <a:ext cx="288032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ZRUŠENÍM VE ZKUŠEBNÍ DOBĚ</a:t>
            </a:r>
          </a:p>
        </p:txBody>
      </p:sp>
      <p:sp>
        <p:nvSpPr>
          <p:cNvPr id="6" name="Obdélník 5"/>
          <p:cNvSpPr/>
          <p:nvPr/>
        </p:nvSpPr>
        <p:spPr>
          <a:xfrm>
            <a:off x="1043608" y="3717032"/>
            <a:ext cx="288032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OKAMŽITÝM ZRUŠENÍM</a:t>
            </a:r>
          </a:p>
        </p:txBody>
      </p:sp>
      <p:sp>
        <p:nvSpPr>
          <p:cNvPr id="7" name="Obdélník 6"/>
          <p:cNvSpPr/>
          <p:nvPr/>
        </p:nvSpPr>
        <p:spPr>
          <a:xfrm>
            <a:off x="4381128" y="2255416"/>
            <a:ext cx="288032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VÝPOVĚDÍ</a:t>
            </a:r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="" xmlns:a16="http://schemas.microsoft.com/office/drawing/2014/main" id="{74E176B6-558D-44AF-A03F-8D386FDA1A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28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000" dirty="0"/>
              <a:t>Pracovní poměr může dále skončit: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Skončení pracovního poměru</a:t>
            </a:r>
          </a:p>
        </p:txBody>
      </p:sp>
      <p:sp>
        <p:nvSpPr>
          <p:cNvPr id="6" name="Obdélník 5"/>
          <p:cNvSpPr/>
          <p:nvPr/>
        </p:nvSpPr>
        <p:spPr>
          <a:xfrm>
            <a:off x="1043608" y="3717032"/>
            <a:ext cx="2880320" cy="129614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SMRTÍ ZAMĚSTNANCE</a:t>
            </a:r>
          </a:p>
        </p:txBody>
      </p:sp>
      <p:sp>
        <p:nvSpPr>
          <p:cNvPr id="8" name="Obdélník 7"/>
          <p:cNvSpPr/>
          <p:nvPr/>
        </p:nvSpPr>
        <p:spPr>
          <a:xfrm>
            <a:off x="1043608" y="2276872"/>
            <a:ext cx="2880320" cy="129614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UPLYNUTÍM SJEDNANÉ DOBY</a:t>
            </a:r>
          </a:p>
        </p:txBody>
      </p:sp>
      <p:sp>
        <p:nvSpPr>
          <p:cNvPr id="9" name="Obdélník 8"/>
          <p:cNvSpPr/>
          <p:nvPr/>
        </p:nvSpPr>
        <p:spPr>
          <a:xfrm>
            <a:off x="4369668" y="2276872"/>
            <a:ext cx="2880320" cy="129614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bg1"/>
                </a:solidFill>
              </a:rPr>
              <a:t>CIZINICI – SKONČENÍM POBYTU V ČR, VYHOŠTĚNÍM, SKONČENÍM POVOLENÍ K ZAMĚSTNÁNÍ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B10A8774-35EF-4CF9-87F0-EB9A6870EB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472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pracovní poměr </a:t>
            </a:r>
            <a:r>
              <a:rPr lang="cs-CZ" sz="2000" b="1" dirty="0"/>
              <a:t>končí sjednaným dnem</a:t>
            </a:r>
          </a:p>
          <a:p>
            <a:pPr marL="0" indent="0" algn="just">
              <a:buNone/>
            </a:pPr>
            <a:endParaRPr lang="cs-CZ" sz="2000" dirty="0"/>
          </a:p>
          <a:p>
            <a:pPr algn="just"/>
            <a:r>
              <a:rPr lang="cs-CZ" sz="2000" dirty="0"/>
              <a:t>musí mít </a:t>
            </a:r>
            <a:r>
              <a:rPr lang="cs-CZ" sz="2000" b="1" dirty="0"/>
              <a:t>písemnou formu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každá smluvní strana musí obdržet jedno vyhotovení dohody o rozvázání pracovního poměru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37049F1F-B4BB-42C2-95A6-FA3525DFB6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797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musí být písemná, jinak se k ní nepřihlíží</a:t>
            </a:r>
          </a:p>
          <a:p>
            <a:pPr marL="0" indent="0" algn="just">
              <a:buNone/>
            </a:pPr>
            <a:endParaRPr lang="cs-CZ" sz="2000" dirty="0"/>
          </a:p>
          <a:p>
            <a:pPr algn="just"/>
            <a:r>
              <a:rPr lang="cs-CZ" sz="2000" dirty="0"/>
              <a:t>zaměstnavatel jen z vyjmenovaných důvodů</a:t>
            </a:r>
          </a:p>
          <a:p>
            <a:pPr lvl="2" algn="just"/>
            <a:r>
              <a:rPr lang="cs-CZ" sz="1600" dirty="0"/>
              <a:t>důvod musí být ve výpovědi vymezen! </a:t>
            </a:r>
          </a:p>
          <a:p>
            <a:pPr lvl="2" algn="just"/>
            <a:r>
              <a:rPr lang="pl-PL" sz="1600" dirty="0"/>
              <a:t>tak, aby jej nebylo možno zaměnit s jiným důvodem</a:t>
            </a:r>
          </a:p>
          <a:p>
            <a:pPr lvl="2" algn="just"/>
            <a:r>
              <a:rPr lang="cs-CZ" sz="1600" dirty="0"/>
              <a:t>nesmí být dodatečně měněn</a:t>
            </a:r>
          </a:p>
          <a:p>
            <a:pPr marL="914400" lvl="2" indent="0" algn="just">
              <a:buNone/>
            </a:pPr>
            <a:endParaRPr lang="cs-CZ" sz="1600" dirty="0"/>
          </a:p>
          <a:p>
            <a:pPr algn="just"/>
            <a:r>
              <a:rPr lang="cs-CZ" sz="2000" b="1" dirty="0"/>
              <a:t>zaměstnanec kdykoliv i bez důvodu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výpověď může být odvolána pouze se souhlasem druhé smluvní strany</a:t>
            </a:r>
          </a:p>
          <a:p>
            <a:pPr algn="just"/>
            <a:r>
              <a:rPr lang="cs-CZ" sz="2000" dirty="0"/>
              <a:t>odvolání výpovědi i souhlas s jejím odvoláním musí být písemné</a:t>
            </a:r>
          </a:p>
          <a:p>
            <a:pPr algn="just"/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VÝPOVĚĎ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3C47DA70-ED89-43C3-822B-1E13B45D05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52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cs-CZ" sz="2000" dirty="0"/>
              <a:t>pracovní poměr končí uplynutím výpovědní doby</a:t>
            </a:r>
          </a:p>
          <a:p>
            <a:pPr marL="0" indent="0" algn="just">
              <a:buNone/>
            </a:pPr>
            <a:endParaRPr lang="cs-CZ" sz="2000" dirty="0"/>
          </a:p>
          <a:p>
            <a:pPr algn="just"/>
            <a:r>
              <a:rPr lang="cs-CZ" sz="2000" dirty="0"/>
              <a:t>musí být stejná pro zaměstnavatele i zaměstnance</a:t>
            </a:r>
          </a:p>
          <a:p>
            <a:pPr marL="0" indent="0" algn="just">
              <a:buNone/>
            </a:pPr>
            <a:endParaRPr lang="cs-CZ" sz="2000" dirty="0"/>
          </a:p>
          <a:p>
            <a:pPr algn="just"/>
            <a:r>
              <a:rPr lang="cs-CZ" sz="2000" dirty="0"/>
              <a:t>nejméně 2 měsíce (kromě přechodu práv a povinností – končí nejpozději dnem, který předchází dni nabytí účinnosti přechodu práv a povinností z pracovněprávních vztahů  dále)</a:t>
            </a:r>
          </a:p>
          <a:p>
            <a:pPr marL="0" indent="0" algn="just">
              <a:buNone/>
            </a:pPr>
            <a:endParaRPr lang="cs-CZ" sz="2000" dirty="0"/>
          </a:p>
          <a:p>
            <a:pPr algn="just"/>
            <a:r>
              <a:rPr lang="cs-CZ" sz="2000" dirty="0"/>
              <a:t>může být prodloužena ALE výhradně písemnou smlouvou mezi zaměstnancem a zaměstnavatelem</a:t>
            </a:r>
          </a:p>
          <a:p>
            <a:pPr marL="0" indent="0" algn="just">
              <a:buNone/>
            </a:pPr>
            <a:endParaRPr lang="cs-CZ" sz="2000" dirty="0"/>
          </a:p>
          <a:p>
            <a:pPr algn="just"/>
            <a:r>
              <a:rPr lang="cs-CZ" sz="2000" dirty="0"/>
              <a:t> </a:t>
            </a:r>
            <a:r>
              <a:rPr lang="cs-CZ" sz="2000" b="1" dirty="0"/>
              <a:t>začíná prvním dnem kalendářního měsíce následujícího po doručení </a:t>
            </a:r>
            <a:r>
              <a:rPr lang="cs-CZ" sz="2000" dirty="0"/>
              <a:t>výpovědi a končí uplynutím posledního dne příslušného kalendářního měsíce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Výpovědní doba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E1E95FFC-39ED-448F-9C1B-A94220AD7B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914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1400" dirty="0"/>
              <a:t>Zaměstnavatel může dát zaměstnanci výpověď </a:t>
            </a:r>
            <a:r>
              <a:rPr lang="cs-CZ" sz="1400" b="1" u="sng" dirty="0"/>
              <a:t>jen</a:t>
            </a:r>
            <a:r>
              <a:rPr lang="cs-CZ" sz="1400" dirty="0"/>
              <a:t> z těchto důvodů: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400" dirty="0">
                <a:solidFill>
                  <a:srgbClr val="CC0000"/>
                </a:solidFill>
              </a:rPr>
              <a:t>ruší-li se zaměstnavatel nebo jeho část,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400" dirty="0">
                <a:solidFill>
                  <a:srgbClr val="CC0000"/>
                </a:solidFill>
              </a:rPr>
              <a:t>přemísťuje-li se zaměstnavatel nebo jeho část,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400" dirty="0">
                <a:solidFill>
                  <a:srgbClr val="CC0000"/>
                </a:solidFill>
              </a:rPr>
              <a:t>stane-li se zaměstnanec nadbytečným vzhledem k rozhodnutí zaměstnavatele nebo příslušného orgánu o změně jeho úkolů, technického vybavení, o snížení stavu zaměstnanců za účelem zvýšení efektivnosti práce nebo o jiných organizačních změnách,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400" dirty="0"/>
              <a:t>nesmí-li zaměstnanec podle lékařského posudku dále konat dosavadní práci pro pracovní úraz, onemocnění nemocí z povolání nebo pro ohrožení touto nemocí, anebo dosáhl-li na pracovišti určeném rozhodnutím příslušného orgánu ochrany veřejného zdraví nejvyšší přípustné expozice,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400" dirty="0"/>
              <a:t>pozbyl-li zaměstnanec vzhledem ke svému zdravotnímu stavu podle lékařského posudku dlouhodobě zdravotní způsobilost,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400" dirty="0"/>
              <a:t>nesplňuje-li zaměstnanec předpoklady stanovené právními předpisy pro výkon sjednané práce nebo nesplňuje-li bez zavinění zaměstnavatele požadavky pro řádný výkon této práce; spočívá-li nesplňování těchto požadavků v neuspokojivých pracovních výsledcích, je možné zaměstnanci z tohoto důvodu dát výpověď, jen jestliže byl zaměstnavatelem v době posledních 12 měsíců písemně vyzván k jejich odstranění a zaměstnanec je v přiměřené době neodstranil,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400" dirty="0"/>
              <a:t>jsou-li u zaměstnance dány důvody, pro které by s ním zaměstnavatel mohl okamžitě zrušit pracovní poměr, nebo pro závažné porušení povinnosti vyplývající z právních předpisů vztahujících se k zaměstnancem vykonávané práci; pro soustavné méně závažné porušování povinnosti vyplývající z právních předpisů vztahujících se k vykonávané práci je možné dát zaměstnanci výpověď, jestliže byl v době posledních 6 měsíců v souvislosti s porušením povinnosti vyplývající z právních předpisů vztahujících se k vykonávané práci písemně upozorněn na možnost výpovědi,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400" dirty="0"/>
              <a:t>poruší-li zaměstnanec zvlášť hrubým způsobem jinou povinnost zaměstnance stanovenou v § 301a.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Výpověď daná zaměstnavatelem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C9EA405B-C189-4667-81CB-A4D384A110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1457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mají-li za následek, že zaměstnavatel nemá nadále (objektivně vzato) možnost přidělovat zaměstnancům nebo některým z nich práci podle pracovní smlouvy:</a:t>
            </a:r>
          </a:p>
          <a:p>
            <a:pPr lvl="1" algn="just"/>
            <a:r>
              <a:rPr lang="cs-CZ" sz="1600" dirty="0"/>
              <a:t>buď vůbec, nebo v místě, sjednaném jako místo výkonu práce</a:t>
            </a:r>
          </a:p>
          <a:p>
            <a:pPr lvl="1" algn="just"/>
            <a:r>
              <a:rPr lang="cs-CZ" sz="1600" dirty="0"/>
              <a:t>jeden nebo více zaměstnanců se pro něho stalo nadbytečnými, neboť zaměstnavatel má sice možnost přidělovat všem svým zaměstnancům nadále práci podle pracovní smlouvy, avšak práce některého (některých) z nich pro něho nadále není potřebná</a:t>
            </a:r>
          </a:p>
          <a:p>
            <a:pPr algn="just"/>
            <a:r>
              <a:rPr lang="cs-CZ" sz="2000" dirty="0"/>
              <a:t>Fyzická nebo právnická osoba „se ruší“ jako zaměstnavatel vždy, jestliže přestane podnikat – důvod je nepodstatný</a:t>
            </a:r>
          </a:p>
          <a:p>
            <a:pPr algn="just"/>
            <a:r>
              <a:rPr lang="cs-CZ" sz="2000" dirty="0"/>
              <a:t>Přemístění - zcela nebo jen zčásti na jiném místě než dosud</a:t>
            </a:r>
          </a:p>
          <a:p>
            <a:pPr algn="just"/>
            <a:r>
              <a:rPr lang="cs-CZ" sz="2000" dirty="0"/>
              <a:t>Nadbytečnost - zaměstnavateli umožňuje, aby reguloval počet svých zaměstnanců a jejich profesní nebo kvalifikační složení tak, aby zaměstnával jen takový počet zaměstnanců a v takovém profesním nebo kvalifikačním složení, jak to odpovídá jeho potřebám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Výpověď z organizačních důvodů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AB1DAE53-DFBC-4AFE-88BB-E817416144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47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 defTabSz="891737">
              <a:spcBef>
                <a:spcPts val="0"/>
              </a:spcBef>
              <a:buNone/>
              <a:defRPr/>
            </a:pPr>
            <a:r>
              <a:rPr lang="cs-CZ" altLang="cs-CZ" sz="2000" dirty="0"/>
              <a:t>Čl.28 - Zaměstnanci mají právo na </a:t>
            </a:r>
            <a:r>
              <a:rPr lang="cs-CZ" altLang="cs-CZ" sz="2000" b="1" dirty="0"/>
              <a:t>spravedlivou odměnu </a:t>
            </a:r>
            <a:r>
              <a:rPr lang="cs-CZ" altLang="cs-CZ" sz="2000" dirty="0"/>
              <a:t>za práci a na </a:t>
            </a:r>
            <a:r>
              <a:rPr lang="cs-CZ" altLang="cs-CZ" sz="2000" b="1" dirty="0"/>
              <a:t>uspokojivé pracovní podmínky</a:t>
            </a:r>
            <a:r>
              <a:rPr lang="cs-CZ" altLang="cs-CZ" sz="2000" dirty="0"/>
              <a:t>. Podrobnosti stanoví zákon.</a:t>
            </a:r>
          </a:p>
          <a:p>
            <a:pPr marL="0" indent="0" algn="just" defTabSz="891737">
              <a:spcBef>
                <a:spcPts val="0"/>
              </a:spcBef>
              <a:buNone/>
              <a:defRPr/>
            </a:pPr>
            <a:endParaRPr lang="cs-CZ" altLang="cs-CZ" sz="2000" dirty="0"/>
          </a:p>
          <a:p>
            <a:pPr marL="0" indent="0" algn="just" defTabSz="891737">
              <a:spcBef>
                <a:spcPts val="0"/>
              </a:spcBef>
              <a:buNone/>
              <a:defRPr/>
            </a:pPr>
            <a:r>
              <a:rPr lang="cs-CZ" altLang="cs-CZ" sz="2000" dirty="0"/>
              <a:t>Čl.29 - (1) </a:t>
            </a:r>
            <a:r>
              <a:rPr lang="cs-CZ" altLang="cs-CZ" sz="2000" b="1" dirty="0"/>
              <a:t>Ženy, mladiství a osoby zdravotně postižené </a:t>
            </a:r>
            <a:r>
              <a:rPr lang="cs-CZ" altLang="cs-CZ" sz="2000" dirty="0"/>
              <a:t>mají právo na zvýšenou ochranu zdraví při práci a na zvláštní pracovní podmínky.  (2) Mladiství a osoby zdravotně postižené mají právo na zvláštní ochranu v pracovních vztazích a na pomoc při přípravě k povolání. </a:t>
            </a:r>
            <a:endParaRPr lang="cs-CZ" sz="2000" dirty="0"/>
          </a:p>
          <a:p>
            <a:pPr marL="0" indent="0" algn="just" defTabSz="891737">
              <a:spcAft>
                <a:spcPts val="513"/>
              </a:spcAft>
              <a:buNone/>
              <a:defRPr/>
            </a:pPr>
            <a:endParaRPr lang="cs-CZ" altLang="cs-CZ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Listina základních práv a svobod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0E1E4949-4FF4-4D1F-8012-8D4C450F94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637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sz="2000" dirty="0"/>
              <a:t>Za splnění </a:t>
            </a:r>
            <a:r>
              <a:rPr lang="cs-CZ" sz="2000" b="1" dirty="0"/>
              <a:t>VŠECH</a:t>
            </a:r>
            <a:r>
              <a:rPr lang="cs-CZ" sz="2000" dirty="0"/>
              <a:t> následujících předpokladů:</a:t>
            </a:r>
          </a:p>
          <a:p>
            <a:pPr algn="just"/>
            <a:r>
              <a:rPr lang="cs-CZ" sz="2000" dirty="0"/>
              <a:t>rozhodnutí o změně úkolů zaměstnavatele, technického vybavení, snížení počtu zaměstnanců za účelem zvýšení efektivnosti práce nebo o jiných organizačních změnách (dále též jen „rozhodnutí o organizačních změnách“),</a:t>
            </a:r>
          </a:p>
          <a:p>
            <a:pPr algn="just"/>
            <a:r>
              <a:rPr lang="cs-CZ" sz="2000" dirty="0"/>
              <a:t>nadbytečnosti zaměstnance, a</a:t>
            </a:r>
          </a:p>
          <a:p>
            <a:pPr algn="just"/>
            <a:r>
              <a:rPr lang="cs-CZ" sz="2000" dirty="0"/>
              <a:t>příčinné souvislosti mezi rozhodnutím o organizačních změnách a nadbytečností zaměstnance.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Výpověď z pracovního poměru pro nadbytečnost podle § 52 písm. c) je třeba </a:t>
            </a:r>
            <a:r>
              <a:rPr lang="cs-CZ" sz="2000" b="1" dirty="0"/>
              <a:t>odlišovat od fikce tohoto výpovědního důvodu</a:t>
            </a:r>
            <a:r>
              <a:rPr lang="cs-CZ" sz="2000" dirty="0"/>
              <a:t>, která je dána, byl-li zaměstnanec odvolán z vedoucího pracovního místa nebo se ho vzdal, neskončil-li pracovní poměr jinak a nemá-li zaměstnavatel pro zaměstnance jinou práci odpovídající jeho zdravotnímu stavu a kvalifikaci nebo odmítl-li zaměstnanec nabídku takové práce.</a:t>
            </a:r>
          </a:p>
          <a:p>
            <a:pPr algn="just"/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Výpověď pro nadbytečnost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6F00C8C6-68A2-417C-9C5B-C2592F840E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86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cs-CZ" sz="2000" dirty="0"/>
              <a:t>Předpoklady pro výkon sjednaného druhu práce stanoví zákon nebo jiné obecně závazné právní předpisy</a:t>
            </a:r>
          </a:p>
          <a:p>
            <a:pPr algn="just"/>
            <a:r>
              <a:rPr lang="cs-CZ" sz="2000" dirty="0"/>
              <a:t>Požadavky na řádný výkon práce vymezuje zaměstnavatel – např. uspokojivé pracovní výsledky zaměstnance</a:t>
            </a:r>
          </a:p>
          <a:p>
            <a:pPr algn="just"/>
            <a:r>
              <a:rPr lang="cs-CZ" sz="2000" dirty="0"/>
              <a:t>Právní význam současně mají jen tehdy, jestliže zaměstnavatel nezavinil, že by byly zaměstnancem nesplnitelné</a:t>
            </a:r>
          </a:p>
          <a:p>
            <a:pPr algn="just"/>
            <a:r>
              <a:rPr lang="cs-CZ" sz="2000" dirty="0"/>
              <a:t>V případě neuspokojivých výsledků NAVÍC - Vyžaduje se, aby zaměstnavatel podal výpověď nejpozději do 12 měsíců ode dne, kdy zaměstnance </a:t>
            </a:r>
            <a:r>
              <a:rPr lang="cs-CZ" sz="2000" b="1" dirty="0"/>
              <a:t>písemně vyzval k odstranění neuspokojivých pracovních </a:t>
            </a:r>
            <a:r>
              <a:rPr lang="cs-CZ" sz="2000" dirty="0"/>
              <a:t>výsledků, jestliže zaměstnanec neuspokojivé pracovní výsledky neodstranil, ačkoli mu k tomu byla poskytnuta přiměřená lhůta. – BEZ VÝZVY NEPLATNÉ – nutné doručit do vlastních rukou</a:t>
            </a:r>
          </a:p>
          <a:p>
            <a:pPr algn="just"/>
            <a:r>
              <a:rPr lang="cs-CZ" sz="2000" dirty="0"/>
              <a:t>Výzva musí výslovně stanovit lhůtu k nápravě, musí být přiměřená – jinak neplatná výpověď</a:t>
            </a:r>
          </a:p>
          <a:p>
            <a:pPr marL="0" indent="0" algn="just">
              <a:buNone/>
            </a:pPr>
            <a:endParaRPr lang="cs-CZ" sz="1500" dirty="0"/>
          </a:p>
          <a:p>
            <a:pPr marL="0" indent="0" algn="just">
              <a:buNone/>
            </a:pPr>
            <a:r>
              <a:rPr lang="cs-CZ" sz="1500" dirty="0"/>
              <a:t>(Jsou-li neuspokojivé pracovní výsledky způsobeny tím, že zaměstnanec svým zaviněním (aspoň nedbalostním) porušuje povinnosti vyplývající z právních předpisů vztahujících se k jím vykonávané práci, nejde o výpovědní důvod podle § 52 písm. f); zaměstnanec může v tomto případě dostat výpověď podle § 52 písm. g).)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Výpověď z důvodu nesplňování předpokladů nebo požadavků pro výkon práce [§ 52 písm. f)]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010AA2CD-CE91-42DD-A742-E8C0D55333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571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000" dirty="0"/>
              <a:t>byl-li zaměstnanec pravomocně odsouzen pro </a:t>
            </a:r>
            <a:r>
              <a:rPr lang="cs-CZ" sz="2000" b="1" dirty="0"/>
              <a:t>úmyslný trestný čin </a:t>
            </a:r>
            <a:r>
              <a:rPr lang="cs-CZ" sz="2000" dirty="0"/>
              <a:t>k nepodmíněnému trestu odnětí svobody na dobu delší než 1 rok, nebo byl-li pravomocně odsouzen pro úmyslný trestný čin spáchaný při plnění pracovních úkolů nebo v přímé souvislosti s ním k nepodmíněnému trestu odnětí svobody na dobu nejméně 6 měsíců [srov. § 55 odst. 1 písm. a) komentář k § 55];</a:t>
            </a:r>
          </a:p>
          <a:p>
            <a:pPr algn="just"/>
            <a:r>
              <a:rPr lang="cs-CZ" sz="2000" dirty="0"/>
              <a:t>porušil-li zaměstnanec </a:t>
            </a:r>
            <a:r>
              <a:rPr lang="cs-CZ" sz="2000" b="1" dirty="0"/>
              <a:t>povinnost vyplývající z právních předpisů </a:t>
            </a:r>
            <a:r>
              <a:rPr lang="cs-CZ" sz="2000" dirty="0"/>
              <a:t>vztahujících se k jím vykonávané práci závažně nebo </a:t>
            </a:r>
            <a:r>
              <a:rPr lang="cs-CZ" sz="2000" b="1" dirty="0"/>
              <a:t>zvlášť hrubým způsobem</a:t>
            </a:r>
            <a:r>
              <a:rPr lang="cs-CZ" sz="2000" dirty="0"/>
              <a:t>;</a:t>
            </a:r>
          </a:p>
          <a:p>
            <a:pPr algn="just"/>
            <a:r>
              <a:rPr lang="cs-CZ" sz="2000" dirty="0"/>
              <a:t>porušoval-li zaměstnanec </a:t>
            </a:r>
            <a:r>
              <a:rPr lang="cs-CZ" sz="2000" b="1" dirty="0"/>
              <a:t>soustavně</a:t>
            </a:r>
            <a:r>
              <a:rPr lang="cs-CZ" sz="2000" dirty="0"/>
              <a:t> povinnosti </a:t>
            </a:r>
            <a:r>
              <a:rPr lang="cs-CZ" sz="2000" b="1" dirty="0"/>
              <a:t>vyplývající z právních předpisů</a:t>
            </a:r>
            <a:r>
              <a:rPr lang="cs-CZ" sz="2000" dirty="0"/>
              <a:t> vztahujících se k jím vykonávané práci méně závažným způsobem, a to za předpokladu, že byl v </a:t>
            </a:r>
            <a:r>
              <a:rPr lang="cs-CZ" sz="2000" b="1" dirty="0"/>
              <a:t>době posledních 6 měsíců </a:t>
            </a:r>
            <a:r>
              <a:rPr lang="cs-CZ" sz="2000" dirty="0"/>
              <a:t>v souvislosti s porušením této povinnosti </a:t>
            </a:r>
            <a:r>
              <a:rPr lang="cs-CZ" sz="2000" b="1" dirty="0"/>
              <a:t>písemně upozorněn na možnost výpovědi.</a:t>
            </a:r>
          </a:p>
          <a:p>
            <a:pPr marL="0" indent="0" algn="just">
              <a:buNone/>
            </a:pPr>
            <a:endParaRPr lang="cs-CZ" sz="2000" b="1" dirty="0"/>
          </a:p>
          <a:p>
            <a:pPr algn="just"/>
            <a:r>
              <a:rPr lang="cs-CZ" sz="2000" dirty="0"/>
              <a:t>do 2 měsíců ode dne, kdy se o důvodu k výpovědi nebo k okamžitému zrušení pracovního poměru dověděl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/>
              <a:t>Výpověď z důvodu porušování povinnosti vyplývající z právních předpisů vztahujících se k zaměstnancem vykonávané práci a z důvodů pro okamžité zrušení pracovního poměru [§ 52 písm. g)]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DD0B52EF-67D8-4833-80DE-C2DD7076C2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766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just"/>
            <a:r>
              <a:rPr lang="cs-CZ" sz="1500" dirty="0"/>
              <a:t>Zákoník práce rozlišuje zvlášť hrubé, závažné a méně závažné porušení této povinnosti z pracovního poměru, aniž by tyto pojmy definoval</a:t>
            </a:r>
          </a:p>
          <a:p>
            <a:pPr marL="0" indent="0" algn="just">
              <a:buNone/>
            </a:pPr>
            <a:endParaRPr lang="cs-CZ" sz="1500" dirty="0"/>
          </a:p>
          <a:p>
            <a:pPr algn="just"/>
            <a:r>
              <a:rPr lang="cs-CZ" sz="1500" dirty="0"/>
              <a:t>Není významné, jak určité jednání (chování) zaměstnance hodnotí zaměstnavatel ve svém pracovním řádu nebo jiném vnitřním předpisu – soud tímto není vázán</a:t>
            </a:r>
          </a:p>
          <a:p>
            <a:pPr marL="0" indent="0" algn="just">
              <a:buNone/>
            </a:pPr>
            <a:endParaRPr lang="cs-CZ" sz="1500" dirty="0"/>
          </a:p>
          <a:p>
            <a:pPr algn="just"/>
            <a:r>
              <a:rPr lang="cs-CZ" sz="1500" dirty="0"/>
              <a:t>Soud vždy posuzuje v každém jednotlivém případě, jak budou definovány pojmy „zvlášť hrubé“, „závažné“ a „méně závažné porušení“ povinnosti zaměstnance z pracovního poměru</a:t>
            </a:r>
          </a:p>
          <a:p>
            <a:pPr marL="0" indent="0" algn="just">
              <a:buNone/>
            </a:pPr>
            <a:endParaRPr lang="cs-CZ" sz="1500" dirty="0"/>
          </a:p>
          <a:p>
            <a:pPr algn="just"/>
            <a:r>
              <a:rPr lang="cs-CZ" sz="1500" dirty="0"/>
              <a:t>soud může přihlédnout při zkoumání intenzity porušení povinnosti zaměstnance z pracovního poměru k osobě zaměstnance, k pracovnímu místu, které zastává, k jeho dosavadnímu postoji k plnění pracovních úkolů, k době a situaci, v níž došlo k porušení těchto povinností, k míře zavinění zaměstnance, ke způsobu a intenzitě porušení konkrétních povinností zaměstnance atd.</a:t>
            </a:r>
          </a:p>
          <a:p>
            <a:pPr marL="0" indent="0" algn="just">
              <a:buNone/>
            </a:pPr>
            <a:endParaRPr lang="cs-CZ" sz="1500" dirty="0"/>
          </a:p>
          <a:p>
            <a:pPr algn="just"/>
            <a:r>
              <a:rPr lang="cs-CZ" sz="1500" dirty="0"/>
              <a:t>O soustavné méně závažné porušování povinností se jedná tehdy, dopustil-li se zaměstnanec </a:t>
            </a:r>
            <a:r>
              <a:rPr lang="cs-CZ" sz="1500" b="1" dirty="0"/>
              <a:t>nejméně tří porušení</a:t>
            </a:r>
            <a:r>
              <a:rPr lang="cs-CZ" sz="1500" dirty="0"/>
              <a:t> svých povinností při plnění pracovního závazku, </a:t>
            </a:r>
            <a:r>
              <a:rPr lang="cs-CZ" sz="1500" b="1" dirty="0"/>
              <a:t>které nedosahují intenzity zvlášť hrubého </a:t>
            </a:r>
            <a:r>
              <a:rPr lang="cs-CZ" sz="1500" dirty="0"/>
              <a:t>nebo závažného porušení </a:t>
            </a:r>
            <a:r>
              <a:rPr lang="cs-CZ" sz="1500" b="1" dirty="0"/>
              <a:t>a mezi nimiž je přiměřená časová souvislost</a:t>
            </a:r>
            <a:r>
              <a:rPr lang="cs-CZ" sz="1500" dirty="0"/>
              <a:t>. I když zaměstnanec porušil své povinnosti ve třech případech, není tedy výpovědní důvod podle § 52 písm. g) dán, uplynula-li mezi nimi taková (tak dlouhá) doba, která nasvědčuje tomu, že šlo jen o ojedinělá (sice opakovaná, ale zásadně jednorázová) vybočení z řádného plnění pracovních povinností.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Stupeň intenzity porušení povinností zaměstnanců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6B9D1013-579D-4291-B0F8-6F93D120FF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499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just"/>
            <a:r>
              <a:rPr lang="cs-CZ" sz="1800" dirty="0"/>
              <a:t>V § 301a se konkretizuje, jaké mají zaměstnanci povinnosti; v době prvních 14 kalendářních dnů jsou zaměstnanci povinni „dodržovat stanovený režim práce neschopného pojištěnce, pokud jde o povinnost zdržovat se v době dočasné pracovní neschopnosti v místě pobytu a dodržovat dobu a rozsah povolených vycházek podle zákona o nemocenském pojištění“</a:t>
            </a:r>
          </a:p>
          <a:p>
            <a:pPr algn="just"/>
            <a:r>
              <a:rPr lang="cs-CZ" sz="1800" dirty="0"/>
              <a:t>Zaměstnanec poruší režim dočasně práce neschopného pojištěnce ve smyslu § 301a tehdy:</a:t>
            </a:r>
          </a:p>
          <a:p>
            <a:pPr lvl="2" algn="just"/>
            <a:r>
              <a:rPr lang="cs-CZ" sz="1800" dirty="0"/>
              <a:t>nezdržuje-li se v místě, které sdělil ošetřujícímu lékaři při vzniku dočasné pracovní neschopnosti, nebo v místě, do něhož změnil svůj pobyt v době dočasné pracovní neschopnosti s předchozím souhlasem ošetřujícího lékaře</a:t>
            </a:r>
          </a:p>
          <a:p>
            <a:pPr lvl="2" algn="just"/>
            <a:r>
              <a:rPr lang="cs-CZ" sz="1800" dirty="0"/>
              <a:t>nedodržuje-li rozsah a dobu vycházek stanovených ošetřujícím lékařem</a:t>
            </a:r>
          </a:p>
          <a:p>
            <a:pPr algn="just"/>
            <a:r>
              <a:rPr lang="cs-CZ" sz="1800" dirty="0"/>
              <a:t>Jen jestliže bylo ze strany zaměstnance </a:t>
            </a:r>
            <a:r>
              <a:rPr lang="cs-CZ" sz="1800" b="1" dirty="0"/>
              <a:t>zaviněno</a:t>
            </a:r>
            <a:r>
              <a:rPr lang="cs-CZ" sz="1800" dirty="0"/>
              <a:t> a jen jedná-li se o porušení </a:t>
            </a:r>
            <a:r>
              <a:rPr lang="cs-CZ" sz="1800" b="1" dirty="0"/>
              <a:t>„zvlášť hrubým způsobem“</a:t>
            </a:r>
          </a:p>
          <a:p>
            <a:pPr marL="0" indent="0" algn="just">
              <a:buNone/>
            </a:pPr>
            <a:endParaRPr lang="cs-CZ" sz="1800" b="1" dirty="0"/>
          </a:p>
          <a:p>
            <a:pPr algn="just"/>
            <a:r>
              <a:rPr lang="cs-CZ" sz="1800" dirty="0"/>
              <a:t>do 1 měsíce ode dne, kdy se o tomto důvodu k výpovědi dověděl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/>
              <a:t>Výpověď z důvodu porušení stanoveného režimu dočasně práce neschopného pojištěnce podle zákona o nemocenském pojištění [§ 52 písm. h)]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7B96CB40-0519-4B92-978E-3729C48FCE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206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dirty="0"/>
              <a:t>Zákaz výpovědi v ochranné době</a:t>
            </a:r>
            <a:r>
              <a:rPr lang="cs-CZ" sz="1600" i="1" dirty="0"/>
              <a:t>:</a:t>
            </a:r>
          </a:p>
          <a:p>
            <a:r>
              <a:rPr lang="cs-CZ" sz="1600" dirty="0"/>
              <a:t>v době, kdy je zaměstnanec uznán </a:t>
            </a:r>
            <a:r>
              <a:rPr lang="cs-CZ" sz="1600" b="1" dirty="0"/>
              <a:t>dočasně práce neschopným</a:t>
            </a:r>
            <a:r>
              <a:rPr lang="cs-CZ" sz="1600" dirty="0"/>
              <a:t>, pokud si tuto neschopnost úmyslně nepřivodil nebo nevznikla-li tato neschopnost jako bezprostřední následek opilosti</a:t>
            </a:r>
          </a:p>
          <a:p>
            <a:r>
              <a:rPr lang="cs-CZ" sz="1600" dirty="0"/>
              <a:t>při výkonu </a:t>
            </a:r>
            <a:r>
              <a:rPr lang="cs-CZ" sz="1600" b="1" dirty="0"/>
              <a:t>vojenského cvičení </a:t>
            </a:r>
            <a:r>
              <a:rPr lang="cs-CZ" sz="1600" dirty="0"/>
              <a:t>nebo služby v operačním nasazení ode dne, kdy byl zaměstnanci doručen povolávací rozkaz</a:t>
            </a:r>
          </a:p>
          <a:p>
            <a:r>
              <a:rPr lang="cs-CZ" sz="1600" dirty="0"/>
              <a:t>v době, kdy je zaměstnanec dlouhodobě plně uvolněn pro </a:t>
            </a:r>
            <a:r>
              <a:rPr lang="cs-CZ" sz="1600" b="1" dirty="0"/>
              <a:t>výkon veřejné funkce</a:t>
            </a:r>
            <a:r>
              <a:rPr lang="cs-CZ" sz="1600" dirty="0"/>
              <a:t>,</a:t>
            </a:r>
          </a:p>
          <a:p>
            <a:r>
              <a:rPr lang="cs-CZ" sz="1600" dirty="0"/>
              <a:t>v době, kdy je zaměstnankyně </a:t>
            </a:r>
            <a:r>
              <a:rPr lang="cs-CZ" sz="1600" b="1" dirty="0"/>
              <a:t>těhotná</a:t>
            </a:r>
            <a:r>
              <a:rPr lang="cs-CZ" sz="1600" dirty="0"/>
              <a:t> nebo kdy zaměstnankyně čerpá </a:t>
            </a:r>
            <a:r>
              <a:rPr lang="cs-CZ" sz="1600" b="1" dirty="0"/>
              <a:t>mateřskou dovolenou</a:t>
            </a:r>
            <a:r>
              <a:rPr lang="cs-CZ" sz="1600" dirty="0"/>
              <a:t> nebo kdy zaměstnankyně nebo zaměstnanec čerpají </a:t>
            </a:r>
            <a:r>
              <a:rPr lang="cs-CZ" sz="1600" b="1" dirty="0"/>
              <a:t>rodičovskou dovolenou</a:t>
            </a:r>
            <a:r>
              <a:rPr lang="cs-CZ" sz="1600" dirty="0"/>
              <a:t>,</a:t>
            </a:r>
          </a:p>
          <a:p>
            <a:r>
              <a:rPr lang="cs-CZ" sz="1600" dirty="0"/>
              <a:t>v době, kdy je zaměstnanec, který pracuje v noci, uznán na základě lékařského posudku vydaného poskytovatelem pracovnělékařských služeb dočasně </a:t>
            </a:r>
            <a:r>
              <a:rPr lang="cs-CZ" sz="1600" b="1" dirty="0"/>
              <a:t>nezpůsobilým pro noční práci</a:t>
            </a:r>
            <a:r>
              <a:rPr lang="cs-CZ" sz="1600" dirty="0"/>
              <a:t>,</a:t>
            </a:r>
          </a:p>
          <a:p>
            <a:r>
              <a:rPr lang="cs-CZ" sz="1600" dirty="0"/>
              <a:t>v době, kdy zaměstnanec </a:t>
            </a:r>
            <a:r>
              <a:rPr lang="cs-CZ" sz="1600" b="1" dirty="0"/>
              <a:t>poskytuje dlouhodobou péči </a:t>
            </a:r>
            <a:r>
              <a:rPr lang="cs-CZ" sz="1600" dirty="0"/>
              <a:t>v případech podle § 41a a 41c zákona o nemocenském pojištění se souhlasem zaměstnavatele podle § 191a, v době, kdy ošetřuje dítě mladší než 10 let nebo jiného člena domácnosti v případech podle zákona o nemocenském </a:t>
            </a:r>
          </a:p>
          <a:p>
            <a:pPr algn="just"/>
            <a:endParaRPr lang="cs-CZ" sz="15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Zákaz výpovědi dané zaměstnavatelem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8259CF43-C7B6-4E4C-9FC8-5F4B9D0313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316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000" dirty="0"/>
              <a:t>Byla-li dána zaměstnanci výpověď před počátkem ochranné doby tak, že by výpovědní doba měla uplynout v ochranné době, </a:t>
            </a:r>
            <a:r>
              <a:rPr lang="cs-CZ" sz="2000" b="1" dirty="0"/>
              <a:t>ochranná doba se do výpovědní doby nezapočítává</a:t>
            </a:r>
            <a:r>
              <a:rPr lang="cs-CZ" sz="2000" dirty="0"/>
              <a:t>.</a:t>
            </a:r>
          </a:p>
          <a:p>
            <a:pPr marL="0" indent="0" algn="just">
              <a:buNone/>
            </a:pPr>
            <a:endParaRPr lang="cs-CZ" sz="2000" dirty="0"/>
          </a:p>
          <a:p>
            <a:pPr marL="0" indent="0" algn="just">
              <a:buNone/>
            </a:pPr>
            <a:r>
              <a:rPr lang="cs-CZ" sz="2000" dirty="0"/>
              <a:t>Pracovní poměr skončí teprve uplynutím zbývající části výpovědní doby po skončení ochranné doby, ledaže zaměstnanec sdělí zaměstnavateli, že na prodloužení pracovního poměru netrvá.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Zákaz výpovědi dané zaměstnavatelem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DACF9AF0-FEA5-41C9-BC11-E219B44A55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6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dirty="0"/>
              <a:t>Zákaz výpovědi se nevztahuje na výpověď danou zaměstnanci</a:t>
            </a:r>
          </a:p>
          <a:p>
            <a:r>
              <a:rPr lang="cs-CZ" sz="2000" dirty="0"/>
              <a:t>pro organizační změny uvedené v § 52 písm. a) a b) – zrušení  a přemístění</a:t>
            </a:r>
          </a:p>
          <a:p>
            <a:r>
              <a:rPr lang="cs-CZ" sz="2000" dirty="0"/>
              <a:t>pro organizační změny uvedené v § 52 písm. b) - ALE to neplatí v případě těhotné/mateřské/rodičovské,</a:t>
            </a:r>
          </a:p>
          <a:p>
            <a:r>
              <a:rPr lang="cs-CZ" sz="2000" dirty="0"/>
              <a:t>z důvodu, pro který může zaměstnavatel okamžitě zrušit pracovní poměr, - ALE to neplatí v případě těhotné/mateřské/rodičovské</a:t>
            </a:r>
          </a:p>
          <a:p>
            <a:pPr lvl="2"/>
            <a:r>
              <a:rPr lang="cs-CZ" sz="1600" dirty="0"/>
              <a:t> byla-li dána zaměstnankyni nebo zaměstnanci z tohoto důvodu výpověď před nástupem mateřské dovolené (rodičovské dovolené) tak, že by výpovědní doba uplynula v době této mateřské dovolené (rodičovské dovolené), skončí výpovědní doba současně s mateřskou dovolenou (rodičovskou dovolenou),</a:t>
            </a:r>
          </a:p>
          <a:p>
            <a:r>
              <a:rPr lang="cs-CZ" sz="2000" dirty="0"/>
              <a:t>pro jiné porušení povinnosti vyplývající z právních předpisů vztahujících se k vykonávané práci [§ 52 písm. g)] nebo porušení jiné povinnosti zaměstnance stanovené v § 301a zvlášť hrubým způsobem [§ 52 písm. h)]; - ALE to neplatí v případě těhotné/mateřské/rodičovské.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Zákaz výpovědi dané zaměstnavatelem - výjimky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820D66A-AF0E-4418-8455-04D2EC67D1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85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cs-CZ" sz="2000" dirty="0"/>
              <a:t>byl-li zaměstnanec </a:t>
            </a:r>
            <a:r>
              <a:rPr lang="cs-CZ" sz="2000" b="1" dirty="0"/>
              <a:t>pravomocně odsouzen pro úmyslný trestný čin </a:t>
            </a:r>
            <a:r>
              <a:rPr lang="cs-CZ" sz="2000" dirty="0"/>
              <a:t>k nepodmíněnému trestu odnětí svobody na dobu delší než </a:t>
            </a:r>
            <a:r>
              <a:rPr lang="cs-CZ" sz="2000" b="1" dirty="0"/>
              <a:t>1 rok</a:t>
            </a:r>
            <a:r>
              <a:rPr lang="cs-CZ" sz="2000" dirty="0"/>
              <a:t>, nebo byl-li pravomocně odsouzen pro úmyslný trestný čin spáchaný při plnění pracovních úkolů nebo </a:t>
            </a:r>
            <a:r>
              <a:rPr lang="cs-CZ" sz="2000" b="1" dirty="0"/>
              <a:t>v přímé souvislosti s ním k nepodmíněnému trestu odnětí svobody na dobu nejméně 6 měsíců</a:t>
            </a:r>
            <a:r>
              <a:rPr lang="cs-CZ" sz="2000" dirty="0"/>
              <a:t>,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porušil-li zaměstnanec povinnost vyplývající z právních předpisů vztahujících se k jím vykonávané práci zvlášť hrubým způsobem.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Zaměstnavatel </a:t>
            </a:r>
            <a:r>
              <a:rPr lang="cs-CZ" sz="2000" b="1" dirty="0"/>
              <a:t>nesmí okamžitě zrušit pracovní poměr </a:t>
            </a:r>
            <a:r>
              <a:rPr lang="cs-CZ" sz="2000" dirty="0"/>
              <a:t>s těhotnou zaměstnankyní, zaměstnankyní na mateřské dovolené, zaměstnancem nebo zaměstnankyní, kteří čerpají rodičovskou dovolenou.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Okamžité zrušení PP zaměstnavatelem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B9ED2C31-ADAD-4F32-97F5-5E29A0FD3E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909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cs-CZ" sz="1600" dirty="0"/>
              <a:t>podle lékařského posudku vydaného poskytovatelem pracovnělékařských nemůže dále konat práci bez vážného ohrožení svého zdraví a zaměstnavatel mu neumožnil v době 15 dnů ode dne předložení tohoto posudku výkon jiné pro něho vhodné práce, nebo</a:t>
            </a:r>
          </a:p>
          <a:p>
            <a:pPr marL="0" indent="0">
              <a:buNone/>
            </a:pPr>
            <a:endParaRPr lang="cs-CZ" sz="1600" dirty="0"/>
          </a:p>
          <a:p>
            <a:r>
              <a:rPr lang="cs-CZ" sz="1600" dirty="0"/>
              <a:t>zaměstnavatel mu </a:t>
            </a:r>
            <a:r>
              <a:rPr lang="cs-CZ" sz="1600" b="1" dirty="0"/>
              <a:t>nevyplatil mzdu nebo plat </a:t>
            </a:r>
            <a:r>
              <a:rPr lang="cs-CZ" sz="1600" dirty="0"/>
              <a:t>nebo náhradu mzdy nebo platu anebo jakoukoli jejich část </a:t>
            </a:r>
            <a:r>
              <a:rPr lang="cs-CZ" sz="1600" b="1" dirty="0"/>
              <a:t>do 15 dnů po uplynutí období splatnosti</a:t>
            </a: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r>
              <a:rPr lang="cs-CZ" sz="1600" dirty="0"/>
              <a:t>Zaměstnanci, který okamžitě zrušil pracovní poměr, přísluší od zaměstnavatele </a:t>
            </a:r>
            <a:r>
              <a:rPr lang="cs-CZ" sz="1600" b="1" dirty="0"/>
              <a:t>náhrada mzdy nebo platu </a:t>
            </a:r>
            <a:r>
              <a:rPr lang="cs-CZ" sz="1600" dirty="0"/>
              <a:t>ve výši průměrného výdělku za dobu, </a:t>
            </a:r>
            <a:r>
              <a:rPr lang="cs-CZ" sz="1600" b="1" dirty="0"/>
              <a:t>která odpovídá délce výpovědní doby. </a:t>
            </a:r>
          </a:p>
          <a:p>
            <a:endParaRPr lang="cs-CZ" sz="1600" b="1" dirty="0"/>
          </a:p>
          <a:p>
            <a:r>
              <a:rPr lang="cs-CZ" sz="1600" dirty="0"/>
              <a:t>do 2 měsíců ode dne, kdy se o důvodu k okamžitému zrušení dověděl, nejpozději do 1 roku ode dne, kdy tento důvod vznikl.</a:t>
            </a:r>
          </a:p>
          <a:p>
            <a:endParaRPr lang="cs-CZ" sz="1600" b="1" dirty="0"/>
          </a:p>
          <a:p>
            <a:r>
              <a:rPr lang="cs-CZ" sz="1600" dirty="0"/>
              <a:t>V okamžitém zrušení pracovního poměru musí zaměstnavatel i zaměstnanec skutkově </a:t>
            </a:r>
            <a:r>
              <a:rPr lang="cs-CZ" sz="1600" b="1" dirty="0"/>
              <a:t>vymezit jeho důvod </a:t>
            </a:r>
            <a:r>
              <a:rPr lang="cs-CZ" sz="1600" dirty="0"/>
              <a:t>tak, aby jej nebylo možno zaměnit s jiným. Uvedený důvod nesmí být dodatečně měněn. Okamžité zrušení pracovního poměru </a:t>
            </a:r>
            <a:r>
              <a:rPr lang="cs-CZ" sz="1600" b="1" dirty="0"/>
              <a:t>musí být písemné</a:t>
            </a:r>
            <a:r>
              <a:rPr lang="cs-CZ" sz="1600" dirty="0"/>
              <a:t>, jinak se k němu nepřihlíží.</a:t>
            </a:r>
            <a:endParaRPr lang="cs-CZ" sz="16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Okamžité zrušení PP zaměstnancem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A3B8D0B4-38A0-4D40-BDC6-8DAA7E4216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53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Personální politika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Výběr zaměstnanců</a:t>
            </a:r>
          </a:p>
          <a:p>
            <a:r>
              <a:rPr lang="cs-CZ" dirty="0" smtClean="0"/>
              <a:t>Uzavírání pracovních poměrů</a:t>
            </a:r>
          </a:p>
          <a:p>
            <a:r>
              <a:rPr lang="cs-CZ" dirty="0" smtClean="0"/>
              <a:t>Práva a povinnosti zaměstnance a zaměstnavatele</a:t>
            </a:r>
          </a:p>
          <a:p>
            <a:r>
              <a:rPr lang="cs-CZ" dirty="0" smtClean="0"/>
              <a:t>Přidělování práce, časový management</a:t>
            </a:r>
          </a:p>
          <a:p>
            <a:r>
              <a:rPr lang="cs-CZ" dirty="0" smtClean="0"/>
              <a:t>Systém vnitřních norem</a:t>
            </a:r>
          </a:p>
          <a:p>
            <a:r>
              <a:rPr lang="cs-CZ" dirty="0" smtClean="0"/>
              <a:t>Vzdělávání zdravotnických pracovníků</a:t>
            </a:r>
          </a:p>
          <a:p>
            <a:r>
              <a:rPr lang="cs-CZ" dirty="0" smtClean="0"/>
              <a:t>BOZP</a:t>
            </a:r>
          </a:p>
          <a:p>
            <a:r>
              <a:rPr lang="cs-CZ" dirty="0" smtClean="0"/>
              <a:t>Ukončování </a:t>
            </a:r>
            <a:r>
              <a:rPr lang="cs-CZ" dirty="0" smtClean="0"/>
              <a:t>pracovního poměru</a:t>
            </a:r>
            <a:endParaRPr lang="cs-CZ" dirty="0" smtClean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554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2000" dirty="0"/>
              <a:t>Pokračuje-li zaměstnanec po uplynutí sjednané doby (§ 48 odst. 2) s vědomím zaměstnavatele dále v konání prací, platí, že se jedná o pracovní poměr na dobu neurčitou.</a:t>
            </a:r>
          </a:p>
          <a:p>
            <a:pPr marL="0" indent="0">
              <a:buNone/>
            </a:pPr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Skončení pracovního poměru na dobu určitou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89E7FAC4-8651-4FEC-9E68-8352938E31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44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cs-CZ" sz="2000" dirty="0"/>
              <a:t>Zaměstnavatel i zaměstnanec</a:t>
            </a:r>
          </a:p>
          <a:p>
            <a:endParaRPr lang="cs-CZ" sz="2000" dirty="0"/>
          </a:p>
          <a:p>
            <a:r>
              <a:rPr lang="cs-CZ" sz="2000" dirty="0"/>
              <a:t>Z jakéhokoli důvodu nebo i bez uvedení důvodu</a:t>
            </a:r>
          </a:p>
          <a:p>
            <a:endParaRPr lang="cs-CZ" sz="2000" dirty="0"/>
          </a:p>
          <a:p>
            <a:r>
              <a:rPr lang="cs-CZ" sz="2000" dirty="0"/>
              <a:t>Zaměstnavatel nesmí ve zkušební době zrušit pracovní poměr v době prvních 14 kalendářních dnů trvání dočasné pracovní neschopnosti (karantény) zaměstnance</a:t>
            </a:r>
          </a:p>
          <a:p>
            <a:endParaRPr lang="cs-CZ" sz="2000" dirty="0"/>
          </a:p>
          <a:p>
            <a:r>
              <a:rPr lang="cs-CZ" sz="2000" dirty="0"/>
              <a:t>Nutná písemná forma</a:t>
            </a:r>
          </a:p>
          <a:p>
            <a:endParaRPr lang="cs-CZ" sz="2000" dirty="0"/>
          </a:p>
          <a:p>
            <a:r>
              <a:rPr lang="cs-CZ" sz="2000" dirty="0"/>
              <a:t>PP končí doručením zrušení, není-li v něm uveden den pozdější</a:t>
            </a:r>
          </a:p>
          <a:p>
            <a:pPr marL="0" indent="0">
              <a:buNone/>
            </a:pPr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Zrušení pracovního poměru ve zkušební době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973DD606-709E-4069-88B5-11D805077E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405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cs-CZ" sz="2000" dirty="0"/>
              <a:t>U výpovědi z organizačních důvodů (písm. a) až c)) nebo dohoda ze stejných důvodů ve výši nejméně:</a:t>
            </a:r>
          </a:p>
          <a:p>
            <a:pPr lvl="1"/>
            <a:r>
              <a:rPr lang="cs-CZ" sz="1600" dirty="0"/>
              <a:t>jednonásobku jeho průměrného výdělku, jestliže jeho pracovní poměr u zaměstnavatele trval méně než 1 rok,</a:t>
            </a:r>
          </a:p>
          <a:p>
            <a:pPr lvl="1"/>
            <a:r>
              <a:rPr lang="cs-CZ" sz="1600" dirty="0"/>
              <a:t>dvojnásobku jeho průměrného výdělku, jestliže jeho pracovní poměr u zaměstnavatele trval alespoň 1 rok a méně než 2 roky,</a:t>
            </a:r>
          </a:p>
          <a:p>
            <a:pPr lvl="1"/>
            <a:r>
              <a:rPr lang="cs-CZ" sz="1600" dirty="0"/>
              <a:t>trojnásobku jeho průměrného výdělku, jestliže jeho pracovní poměr u zaměstnavatele trval alespoň 2 roky.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U výpovědi </a:t>
            </a:r>
            <a:r>
              <a:rPr lang="cs-CZ" sz="2000" dirty="0" smtClean="0"/>
              <a:t>pro </a:t>
            </a:r>
            <a:r>
              <a:rPr lang="cs-CZ" sz="2000" dirty="0"/>
              <a:t>pracovní úraz (písm. d)) nebo dohody z téhož důvodu ve výši nejméně dvanáctinásobku průměrného výdělku.</a:t>
            </a:r>
          </a:p>
          <a:p>
            <a:pPr marL="0" indent="0">
              <a:buNone/>
            </a:pPr>
            <a:endParaRPr lang="cs-CZ" sz="1600" dirty="0"/>
          </a:p>
          <a:p>
            <a:r>
              <a:rPr lang="cs-CZ" sz="2000" dirty="0"/>
              <a:t>Odstupné je zaměstnavatel povinen zaměstnanci vyplatit po skončení pracovního poměru </a:t>
            </a:r>
            <a:r>
              <a:rPr lang="cs-CZ" sz="2000" b="1" dirty="0"/>
              <a:t>v nejbližším výplatním termínu </a:t>
            </a:r>
            <a:r>
              <a:rPr lang="cs-CZ" sz="2000" dirty="0"/>
              <a:t>určeném u zaměstnavatele pro výplatu mzdy nebo platu, pokud se písemně nedohodne se zaměstnancem na výplatě odstupného v den skončení pracovního poměru nebo na pozdějším termínu výplaty.</a:t>
            </a:r>
          </a:p>
          <a:p>
            <a:endParaRPr lang="cs-CZ" sz="1600" dirty="0"/>
          </a:p>
          <a:p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Odstupné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A4469376-B77A-4758-9915-B219917EBF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457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cs-CZ" sz="2000" dirty="0"/>
              <a:t>Nutné aby zaměstnanec oznámil, že s výpovědí NESOUHLASÍ, tj. že trvá na tom, aby jej zaměstnavatel dále zaměstnával</a:t>
            </a:r>
          </a:p>
          <a:p>
            <a:r>
              <a:rPr lang="cs-CZ" sz="2000" dirty="0"/>
              <a:t>A to bez zbytečného odklad</a:t>
            </a:r>
          </a:p>
          <a:p>
            <a:r>
              <a:rPr lang="cs-CZ" sz="2000" dirty="0"/>
              <a:t>Písemně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Povinnost poskytnout náhradu mzdy/platu</a:t>
            </a:r>
          </a:p>
          <a:p>
            <a:r>
              <a:rPr lang="cs-CZ" sz="2000" dirty="0"/>
              <a:t>ve výši průměrného výdělku</a:t>
            </a:r>
          </a:p>
          <a:p>
            <a:r>
              <a:rPr lang="cs-CZ" sz="2000" dirty="0"/>
              <a:t>ode dne, kdy oznámil zaměstnavateli, že trvá na dalším zaměstnávání</a:t>
            </a:r>
          </a:p>
          <a:p>
            <a:r>
              <a:rPr lang="cs-CZ" sz="2000" dirty="0"/>
              <a:t>až do doby, kdy mu zaměstnavatel umožní pokračovat v práci nebo kdy dojde k platnému skončení pracovního poměru</a:t>
            </a:r>
          </a:p>
          <a:p>
            <a:r>
              <a:rPr lang="cs-CZ" sz="2000" dirty="0"/>
              <a:t>pokud za dobu delší než 6 měsíců – možná moderace soudu (zohlední zda byl mezitím zaměstnán jinde, jakou práci nebo proč ne…)</a:t>
            </a:r>
          </a:p>
          <a:p>
            <a:endParaRPr lang="cs-CZ" sz="2000" dirty="0"/>
          </a:p>
          <a:p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Neplatné rozvázání pracovního poměru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8935EA48-8EB0-4694-A5E8-D06C7CB164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7278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cs-CZ" sz="2000" dirty="0"/>
              <a:t>Pokud zaměstnanec neoznámí – pokud se nedohodnou jinak – </a:t>
            </a:r>
            <a:r>
              <a:rPr lang="cs-CZ" sz="2000" b="1" dirty="0"/>
              <a:t>platí že PP skončil dohodou</a:t>
            </a:r>
          </a:p>
          <a:p>
            <a:r>
              <a:rPr lang="cs-CZ" sz="2000" dirty="0"/>
              <a:t>Při neplatné výpovědi ke dni uplynutí výpovědní doby</a:t>
            </a:r>
          </a:p>
          <a:p>
            <a:r>
              <a:rPr lang="cs-CZ" sz="2000" dirty="0"/>
              <a:t>Při neplatném okamžitém zrušení dnem kdy měl skončit zrušením</a:t>
            </a:r>
          </a:p>
          <a:p>
            <a:endParaRPr lang="cs-CZ" sz="2000" dirty="0"/>
          </a:p>
          <a:p>
            <a:r>
              <a:rPr lang="cs-CZ" sz="2000" dirty="0"/>
              <a:t>Právo na náhradu mzdy za dobu výpovědní doby</a:t>
            </a:r>
          </a:p>
          <a:p>
            <a:endParaRPr lang="cs-CZ" sz="2000" dirty="0"/>
          </a:p>
          <a:p>
            <a:r>
              <a:rPr lang="cs-CZ" sz="2000" dirty="0"/>
              <a:t>U neplatné dohody obdobně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Neplatné rozvázání pracovního poměru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43510E1E-5565-474D-BD09-08A0AB0D39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074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cs-CZ" sz="2000" dirty="0"/>
              <a:t>Zaměstnavatel písemně oznámí, že trvá na tom, aby dále konal svou práci</a:t>
            </a:r>
          </a:p>
          <a:p>
            <a:r>
              <a:rPr lang="cs-CZ" sz="2000" dirty="0"/>
              <a:t>Platí že PP trvá</a:t>
            </a:r>
          </a:p>
          <a:p>
            <a:r>
              <a:rPr lang="cs-CZ" sz="2000" dirty="0"/>
              <a:t>Pokud zaměstnanec nevyhoví – právo zaměstnavatele na náhradu škody ode dne kdy oznámil</a:t>
            </a:r>
          </a:p>
          <a:p>
            <a:endParaRPr lang="cs-CZ" sz="2000" dirty="0"/>
          </a:p>
          <a:p>
            <a:r>
              <a:rPr lang="cs-CZ" sz="2000" dirty="0"/>
              <a:t>Pokud zaměstnavatel neoznámí a nedohodnou se jinak – platí že PP skončil</a:t>
            </a:r>
          </a:p>
          <a:p>
            <a:pPr lvl="1"/>
            <a:r>
              <a:rPr lang="cs-CZ" sz="1600" dirty="0"/>
              <a:t>Při neplatné výpovědi ke dni uplynutí výpovědní doby</a:t>
            </a:r>
          </a:p>
          <a:p>
            <a:pPr lvl="1"/>
            <a:r>
              <a:rPr lang="cs-CZ" sz="1600" dirty="0"/>
              <a:t>Při neplatném okamžitém zrušení dnem kdy měl skončit zrušením</a:t>
            </a:r>
          </a:p>
          <a:p>
            <a:r>
              <a:rPr lang="cs-CZ" sz="2000" dirty="0"/>
              <a:t>V takovém případě nelze uplatňovat náhradu škody</a:t>
            </a:r>
          </a:p>
          <a:p>
            <a:endParaRPr lang="cs-CZ" sz="2000" dirty="0"/>
          </a:p>
          <a:p>
            <a:r>
              <a:rPr lang="cs-CZ" sz="2000" dirty="0"/>
              <a:t>U neplatné dohody zaměstnavatel náhradu škody uplatňovat nesmí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Neplatné rozvázání pracovního poměru zaměstnancem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E95736DE-E97E-4D03-8B38-E39CB60491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585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/>
              <a:t>Vše výše uvedené je nutné uplatnit u soudu </a:t>
            </a:r>
            <a:r>
              <a:rPr lang="cs-CZ" sz="2400" b="1" u="sng" dirty="0"/>
              <a:t>nejpozději ve lhůtě 2 měsíců </a:t>
            </a:r>
            <a:r>
              <a:rPr lang="cs-CZ" sz="2400" dirty="0"/>
              <a:t>ode dne, kdy měl PP skončit tímto neplatným rozvázáním!!!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Neplatné rozvázání pracovního poměru zaměstnancem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605264E8-E260-4075-8AEF-29552A246C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351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cs-CZ" sz="2000" dirty="0"/>
              <a:t>Vedoucí zaměstnanec může být odvolán nebo se může místa vzdát</a:t>
            </a:r>
          </a:p>
          <a:p>
            <a:r>
              <a:rPr lang="cs-CZ" sz="2000" dirty="0"/>
              <a:t>Musí být písemné</a:t>
            </a:r>
          </a:p>
          <a:p>
            <a:r>
              <a:rPr lang="cs-CZ" sz="2000" dirty="0"/>
              <a:t>Končí dnem následujícím po doručení odvolání/vzdání se, pokud nebylo uvedeno jinak</a:t>
            </a:r>
          </a:p>
          <a:p>
            <a:r>
              <a:rPr lang="cs-CZ" sz="2000" dirty="0"/>
              <a:t>Pracovní poměr tím NEKONČÍ</a:t>
            </a:r>
          </a:p>
          <a:p>
            <a:r>
              <a:rPr lang="cs-CZ" sz="2000" dirty="0"/>
              <a:t>Zaměstnavatel povinen navrhnout změnu dalšího pracovního zařazení na jinou odpovídající práci (zdravotní stav a kvalifikace)</a:t>
            </a:r>
          </a:p>
          <a:p>
            <a:r>
              <a:rPr lang="cs-CZ" sz="2000" dirty="0"/>
              <a:t>Pokud taková práce není nebo odmítne – platí že je dán výpovědní důvod podle ů 52 písm. c) – odstupné jen při zrušení místa v důsledku organizační změny</a:t>
            </a:r>
          </a:p>
          <a:p>
            <a:r>
              <a:rPr lang="cs-CZ" sz="2000" dirty="0"/>
              <a:t>Může být i na dobu určitou – končí uplynutím doby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Místo vedoucího zaměstnance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B67A0D9C-B649-42E3-AB42-ADDBD195C6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322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Alternativy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Dohoda o pracovní činnosti</a:t>
            </a:r>
          </a:p>
          <a:p>
            <a:r>
              <a:rPr lang="cs-CZ" dirty="0" smtClean="0"/>
              <a:t>Dohoda o provedení práce</a:t>
            </a:r>
          </a:p>
          <a:p>
            <a:r>
              <a:rPr lang="cs-CZ" dirty="0" smtClean="0"/>
              <a:t>Agenturní zaměstnávání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836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dirty="0"/>
              <a:t>Dohoda o provedení práce</a:t>
            </a:r>
          </a:p>
          <a:p>
            <a:r>
              <a:rPr lang="cs-CZ" sz="2000" dirty="0"/>
              <a:t>Max 300 hodin/rok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Dohoda o pracovní činnosti</a:t>
            </a:r>
          </a:p>
          <a:p>
            <a:r>
              <a:rPr lang="cs-CZ" sz="2000" dirty="0"/>
              <a:t>Max polovina stanovené týdenní pracovní doby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Možnosti ukončení: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000" dirty="0"/>
              <a:t>dohodou smluvních stran ke sjednanému dni,</a:t>
            </a:r>
          </a:p>
          <a:p>
            <a:pPr marL="0" indent="0">
              <a:buNone/>
            </a:pPr>
            <a:r>
              <a:rPr lang="cs-CZ" sz="2000" dirty="0"/>
              <a:t>b) výpovědí danou z jakéhokoli důvodu nebo bez uvedení důvodu s patnáctidenní výpovědní dobou, která začíná dnem, v němž byla výpověď doručena druhé smluvní straně, nebo</a:t>
            </a:r>
          </a:p>
          <a:p>
            <a:pPr marL="0" indent="0">
              <a:buNone/>
            </a:pPr>
            <a:r>
              <a:rPr lang="cs-CZ" sz="2000" dirty="0"/>
              <a:t>c) okamžitým zrušením; 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Nutná písemná forma pro uzavření i pro ukončení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Dohody o pracích konaných mimo pracovní poměr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0439A874-FE8C-4FB8-B14C-C9633E0A86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37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sz="2000" dirty="0"/>
              <a:t>volné místo není potřeba nikde </a:t>
            </a:r>
            <a:r>
              <a:rPr lang="cs-CZ" sz="2000" dirty="0" smtClean="0"/>
              <a:t>ohlašovat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000" dirty="0"/>
              <a:t>s</a:t>
            </a:r>
            <a:r>
              <a:rPr lang="cs-CZ" sz="2000" dirty="0" smtClean="0"/>
              <a:t>naha motivovat v oborech, kde je trvalý nedostatek – stipendia, náborové příspěvky</a:t>
            </a:r>
            <a:endParaRPr lang="cs-CZ" sz="2000" dirty="0"/>
          </a:p>
          <a:p>
            <a:pPr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000" dirty="0"/>
              <a:t>obsazování volného místa 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cs-CZ" sz="2000" dirty="0"/>
              <a:t>Soukromé společnosti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cs-CZ" sz="2000" dirty="0"/>
              <a:t>Veřejné instituce</a:t>
            </a:r>
          </a:p>
          <a:p>
            <a:pPr marL="0" indent="0" algn="just">
              <a:buNone/>
            </a:pPr>
            <a:endParaRPr lang="cs-CZ" sz="20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„zakázané otázky“ – sexuální orientace, původ, členství v OO, politické straně, církvi/těhotenství, rodinné a majetkové poměry, trestní bezúhonnost</a:t>
            </a:r>
          </a:p>
          <a:p>
            <a:pPr marL="0" indent="0" algn="just">
              <a:buNone/>
            </a:pPr>
            <a:endParaRPr lang="cs-CZ" sz="200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rozdíl </a:t>
            </a:r>
            <a:r>
              <a:rPr lang="cs-CZ" sz="2000" dirty="0"/>
              <a:t>praxe X </a:t>
            </a:r>
            <a:r>
              <a:rPr lang="cs-CZ" sz="2000" dirty="0" smtClean="0"/>
              <a:t>zákon</a:t>
            </a:r>
            <a:endParaRPr lang="cs-CZ" sz="2000" dirty="0"/>
          </a:p>
          <a:p>
            <a:pPr marL="914400" lvl="2" indent="0" algn="just">
              <a:buNone/>
            </a:pP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 uzavřením smlouvy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6D1F0AD5-5F03-4A76-BFDD-135F28731E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544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Dohody mimo pracovní poměr 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600" dirty="0" smtClean="0"/>
              <a:t>Nevztahují se na ně pravidla stanovení zákoníkem práce pro:</a:t>
            </a:r>
            <a:endParaRPr lang="cs-CZ" sz="2600" dirty="0" smtClean="0"/>
          </a:p>
          <a:p>
            <a:pPr marL="914400" lvl="1" indent="-514350">
              <a:buFont typeface="+mj-lt"/>
              <a:buAutoNum type="alphaLcParenR"/>
            </a:pPr>
            <a:r>
              <a:rPr lang="cs-CZ" dirty="0" smtClean="0"/>
              <a:t>převedení </a:t>
            </a:r>
            <a:r>
              <a:rPr lang="cs-CZ" dirty="0"/>
              <a:t>na jinou práci a přeložení,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dirty="0" smtClean="0"/>
              <a:t>dočasné </a:t>
            </a:r>
            <a:r>
              <a:rPr lang="cs-CZ" dirty="0"/>
              <a:t>přidělení,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dirty="0" smtClean="0"/>
              <a:t>odstupné</a:t>
            </a:r>
            <a:r>
              <a:rPr lang="cs-CZ" dirty="0"/>
              <a:t>,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dirty="0" smtClean="0"/>
              <a:t>pracovní </a:t>
            </a:r>
            <a:r>
              <a:rPr lang="cs-CZ" dirty="0"/>
              <a:t>dobu a dobu odpočinku; výkon práce však nesmí přesáhnout 12 hodin během 24 hodin po sobě jdoucích,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dirty="0" smtClean="0"/>
              <a:t>překážky </a:t>
            </a:r>
            <a:r>
              <a:rPr lang="cs-CZ" dirty="0"/>
              <a:t>v práci na straně zaměstnance,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dirty="0" smtClean="0"/>
              <a:t>dovolenou</a:t>
            </a:r>
            <a:r>
              <a:rPr lang="cs-CZ" dirty="0"/>
              <a:t>,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dirty="0" smtClean="0"/>
              <a:t>skončení </a:t>
            </a:r>
            <a:r>
              <a:rPr lang="cs-CZ" dirty="0"/>
              <a:t>pracovního poměru,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dirty="0" smtClean="0"/>
              <a:t>odměňování </a:t>
            </a:r>
            <a:r>
              <a:rPr lang="cs-CZ" dirty="0"/>
              <a:t>(dále jen „odměna z dohody“), s výjimkou minimální mzdy, a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dirty="0" smtClean="0"/>
              <a:t>cestovní </a:t>
            </a:r>
            <a:r>
              <a:rPr lang="cs-CZ" dirty="0"/>
              <a:t>náhrady.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773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E5CA0F60-55CA-4300-B85A-C45ADC8D4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862" y="1719262"/>
            <a:ext cx="6772275" cy="3419475"/>
          </a:xfrm>
          <a:prstGeom prst="rect">
            <a:avLst/>
          </a:prstGeom>
        </p:spPr>
      </p:pic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OPAKOVÁNÍ NA ZÁVĚR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5572CBCB-59B7-4EC3-A673-BD482E195C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069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CBDE3EC4-056D-4917-B156-7718D2637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762" y="1404937"/>
            <a:ext cx="5324475" cy="4048125"/>
          </a:xfrm>
          <a:prstGeom prst="rect">
            <a:avLst/>
          </a:prstGeom>
        </p:spPr>
      </p:pic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OPAKOVÁNÍ NA ZÁVĚR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9BD237AE-2583-409F-AC5C-70B8913A56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313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41BC585B-865F-46CD-AA4E-2A8B92619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62" y="2462212"/>
            <a:ext cx="6238875" cy="1933575"/>
          </a:xfrm>
          <a:prstGeom prst="rect">
            <a:avLst/>
          </a:prstGeom>
        </p:spPr>
      </p:pic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OPAKOVÁNÍ NA ZÁVĚR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382B3B46-17E1-4459-BEB0-0C42B07562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793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Řízení zaměstnanců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Pracovní právo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6A5919BF-C4CC-46CA-80BA-DD023ECB602F}"/>
              </a:ext>
            </a:extLst>
          </p:cNvPr>
          <p:cNvSpPr txBox="1"/>
          <p:nvPr/>
        </p:nvSpPr>
        <p:spPr>
          <a:xfrm>
            <a:off x="5867455" y="623731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Mgr. Petra Lančová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FC16131C-3E0B-4EFB-89D2-84BBC52E4B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543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Pokyny Zaměstnavatele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kdo reprezentuje </a:t>
            </a:r>
            <a:r>
              <a:rPr lang="cs-CZ" dirty="0" smtClean="0"/>
              <a:t>zaměstnavatele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organizační </a:t>
            </a:r>
            <a:r>
              <a:rPr lang="cs-CZ" dirty="0" smtClean="0"/>
              <a:t>řád, další interní postupy atd.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6965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Vnitřní předpis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Práva v pracovněprávních vztazích výhodněji než zákon</a:t>
            </a:r>
          </a:p>
          <a:p>
            <a:endParaRPr lang="cs-CZ" dirty="0"/>
          </a:p>
          <a:p>
            <a:r>
              <a:rPr lang="cs-CZ" dirty="0"/>
              <a:t>Zakazuje se, aby vnitřní předpis ukládal zaměstnanci povinnosti nebo zkracoval jeho práva stanovená zákonem.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Musí být vydán písemně, nesmí být v rozporu s právními předpisy ani být vydán se zpětnou účinností, jinak je zcela nebo v dotčené části neplatný.</a:t>
            </a:r>
          </a:p>
          <a:p>
            <a:endParaRPr lang="cs-CZ" dirty="0"/>
          </a:p>
          <a:p>
            <a:r>
              <a:rPr lang="cs-CZ" dirty="0"/>
              <a:t>Zpravidla na dobu určitou, nejméně však na dobu 1 roku.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Vnitřní předpis je závazný pro zaměstnavatele a pro všechny jeho zaměstnance.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Povinen zaměstnance seznámit s vydáním, změnou nebo zrušením vnitřního předpisu nejpozději do 15 dnů. Vnitřní předpis musí být všem zaměstnancům zaměstnavatele přístupný. – např. intranet</a:t>
            </a:r>
          </a:p>
          <a:p>
            <a:endParaRPr lang="cs-CZ" dirty="0"/>
          </a:p>
          <a:p>
            <a:r>
              <a:rPr lang="cs-CZ" dirty="0"/>
              <a:t>Zaměstnavatel je povinen uschovat vnitřní předpis po dobu 10 let ode dne ukončení doby jeho platnosti.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47949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Pracovní řád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zvláštním druhem vnitřního předpisu; neobsahuje práva zaměstnanců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rozvádí povinnosti zaměstnavatele a zaměstnance vyplývající z pracovněprávních vztahů</a:t>
            </a:r>
          </a:p>
          <a:p>
            <a:endParaRPr lang="cs-CZ" dirty="0"/>
          </a:p>
          <a:p>
            <a:r>
              <a:rPr lang="cs-CZ" dirty="0"/>
              <a:t>někteří zaměstnavatelé mají povinnost jej zpracovat (státní sféra)</a:t>
            </a:r>
          </a:p>
          <a:p>
            <a:endParaRPr lang="cs-CZ" dirty="0"/>
          </a:p>
          <a:p>
            <a:r>
              <a:rPr lang="cs-CZ" dirty="0"/>
              <a:t>s písemným souhlasem OO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82921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Osobní spis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zaměstnavatel je oprávněn vést osobní spis zaměstnance.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zaměstnanec má právo nahlížet do svého osobního spisu, činit si z něho výpisky a pořizovat si stejnopisy dokladů v něm obsažených, a to na náklady zaměstnavatele</a:t>
            </a:r>
          </a:p>
          <a:p>
            <a:endParaRPr lang="cs-CZ" dirty="0"/>
          </a:p>
          <a:p>
            <a:r>
              <a:rPr lang="cs-CZ" dirty="0"/>
              <a:t>co bude součástí osobního spisu?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48640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Kolektivní smlouva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za zaměstnance </a:t>
            </a:r>
            <a:r>
              <a:rPr lang="cs-CZ" dirty="0" smtClean="0"/>
              <a:t>smí uzavřít </a:t>
            </a:r>
            <a:r>
              <a:rPr lang="cs-CZ" dirty="0"/>
              <a:t>pouze odborová organizace </a:t>
            </a:r>
            <a:r>
              <a:rPr lang="cs-CZ" dirty="0" smtClean="0"/>
              <a:t>– </a:t>
            </a:r>
            <a:r>
              <a:rPr lang="cs-CZ" b="1" dirty="0" smtClean="0"/>
              <a:t>také </a:t>
            </a:r>
            <a:r>
              <a:rPr lang="cs-CZ" b="1" dirty="0"/>
              <a:t>za zaměstnance, kteří nejsou odborově organizováni</a:t>
            </a:r>
            <a:endParaRPr lang="cs-CZ" b="1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v </a:t>
            </a:r>
            <a:r>
              <a:rPr lang="cs-CZ" dirty="0"/>
              <a:t>kolektivní smlouvě je možné upravit práva zaměstnanců v pracovněprávních vztazích, jakož i práva nebo povinnosti smluvních </a:t>
            </a:r>
            <a:r>
              <a:rPr lang="cs-CZ" dirty="0" smtClean="0"/>
              <a:t>stran (např. mzdové podmínky, dovolená, možnost </a:t>
            </a:r>
            <a:r>
              <a:rPr lang="cs-CZ" dirty="0" err="1" smtClean="0"/>
              <a:t>sickdays</a:t>
            </a:r>
            <a:r>
              <a:rPr lang="cs-CZ" dirty="0" smtClean="0"/>
              <a:t> atd.)</a:t>
            </a:r>
          </a:p>
          <a:p>
            <a:endParaRPr lang="cs-CZ" dirty="0"/>
          </a:p>
          <a:p>
            <a:r>
              <a:rPr lang="cs-CZ" dirty="0"/>
              <a:t>j</a:t>
            </a:r>
            <a:r>
              <a:rPr lang="cs-CZ" dirty="0" smtClean="0"/>
              <a:t>eden nebo více zaměstnavatelů</a:t>
            </a:r>
          </a:p>
          <a:p>
            <a:endParaRPr lang="cs-CZ" dirty="0"/>
          </a:p>
          <a:p>
            <a:r>
              <a:rPr lang="cs-CZ" dirty="0"/>
              <a:t>z</a:t>
            </a:r>
            <a:r>
              <a:rPr lang="cs-CZ" dirty="0" smtClean="0"/>
              <a:t>ákon o kolektivním vyjednávání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zaměstnanec </a:t>
            </a:r>
            <a:r>
              <a:rPr lang="cs-CZ" dirty="0"/>
              <a:t>má </a:t>
            </a:r>
            <a:r>
              <a:rPr lang="cs-CZ" dirty="0" smtClean="0"/>
              <a:t>právo:</a:t>
            </a:r>
          </a:p>
          <a:p>
            <a:pPr lvl="2"/>
            <a:r>
              <a:rPr lang="cs-CZ" dirty="0" smtClean="0"/>
              <a:t>předkládat </a:t>
            </a:r>
            <a:r>
              <a:rPr lang="cs-CZ" dirty="0"/>
              <a:t>smluvním stranám kolektivní smlouvy podněty ke kolektivnímu vyjednávání </a:t>
            </a:r>
            <a:endParaRPr lang="cs-CZ" dirty="0" smtClean="0"/>
          </a:p>
          <a:p>
            <a:pPr lvl="2"/>
            <a:r>
              <a:rPr lang="cs-CZ" dirty="0" smtClean="0"/>
              <a:t>být </a:t>
            </a:r>
            <a:r>
              <a:rPr lang="cs-CZ" dirty="0"/>
              <a:t>informován o průběhu tohoto vyjednávání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1379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cs-CZ" sz="2000" dirty="0"/>
              <a:t>zakládá se </a:t>
            </a:r>
            <a:r>
              <a:rPr lang="cs-CZ" sz="2000" b="1" dirty="0"/>
              <a:t>pracovní smlouvou </a:t>
            </a:r>
            <a:r>
              <a:rPr lang="cs-CZ" sz="2000" dirty="0"/>
              <a:t>mezi zaměstnavatelem a zaměstnancem, není-li stanoveno jinak</a:t>
            </a:r>
          </a:p>
          <a:p>
            <a:pPr marL="0" indent="0" algn="just">
              <a:buNone/>
            </a:pPr>
            <a:endParaRPr lang="cs-CZ" sz="2000" dirty="0"/>
          </a:p>
          <a:p>
            <a:r>
              <a:rPr lang="cs-CZ" sz="2000" b="1" dirty="0"/>
              <a:t>Jmenováním na vedoucí pracovní místo </a:t>
            </a:r>
            <a:r>
              <a:rPr lang="cs-CZ" sz="2000" dirty="0"/>
              <a:t>se zakládá pracovní poměr v případech stanovených zvláštním právním předpisem; nestanoví-li to zvláštní právní předpis, zakládá se pracovní poměr jmenováním pouze u vedoucího</a:t>
            </a:r>
          </a:p>
          <a:p>
            <a:pPr marL="857250" lvl="1" indent="-457200">
              <a:buFont typeface="+mj-lt"/>
              <a:buAutoNum type="alphaLcParenR"/>
            </a:pPr>
            <a:r>
              <a:rPr lang="cs-CZ" sz="1600" dirty="0"/>
              <a:t>organizační složky státu,</a:t>
            </a:r>
          </a:p>
          <a:p>
            <a:pPr marL="857250" lvl="1" indent="-457200">
              <a:buFont typeface="+mj-lt"/>
              <a:buAutoNum type="alphaLcParenR"/>
            </a:pPr>
            <a:r>
              <a:rPr lang="cs-CZ" sz="1600" dirty="0"/>
              <a:t>organizačního útvaru organizační složky státu,</a:t>
            </a:r>
          </a:p>
          <a:p>
            <a:pPr marL="857250" lvl="1" indent="-457200">
              <a:buFont typeface="+mj-lt"/>
              <a:buAutoNum type="alphaLcParenR"/>
            </a:pPr>
            <a:r>
              <a:rPr lang="cs-CZ" sz="1600" dirty="0"/>
              <a:t>organizačního útvaru státního podniku,</a:t>
            </a:r>
          </a:p>
          <a:p>
            <a:pPr marL="857250" lvl="1" indent="-457200">
              <a:buFont typeface="+mj-lt"/>
              <a:buAutoNum type="alphaLcParenR"/>
            </a:pPr>
            <a:r>
              <a:rPr lang="cs-CZ" sz="1600" dirty="0"/>
              <a:t>organizačního útvaru státního fondu,</a:t>
            </a:r>
          </a:p>
          <a:p>
            <a:pPr marL="857250" lvl="1" indent="-457200">
              <a:buFont typeface="+mj-lt"/>
              <a:buAutoNum type="alphaLcParenR"/>
            </a:pPr>
            <a:r>
              <a:rPr lang="cs-CZ" sz="1600" dirty="0"/>
              <a:t>příspěvkové organizace,</a:t>
            </a:r>
          </a:p>
          <a:p>
            <a:pPr marL="857250" lvl="1" indent="-457200">
              <a:buFont typeface="+mj-lt"/>
              <a:buAutoNum type="alphaLcParenR"/>
            </a:pPr>
            <a:r>
              <a:rPr lang="cs-CZ" sz="1600" dirty="0"/>
              <a:t>organizačního útvaru příspěvkové organizace,</a:t>
            </a:r>
          </a:p>
          <a:p>
            <a:pPr marL="857250" lvl="1" indent="-457200">
              <a:buFont typeface="+mj-lt"/>
              <a:buAutoNum type="alphaLcParenR"/>
            </a:pPr>
            <a:r>
              <a:rPr lang="cs-CZ" sz="1600" dirty="0"/>
              <a:t>organizačního útvaru v Policii České republiky.</a:t>
            </a:r>
          </a:p>
          <a:p>
            <a:pPr marL="400050" lvl="1" indent="0">
              <a:buNone/>
            </a:pPr>
            <a:endParaRPr lang="cs-CZ" sz="1600" dirty="0"/>
          </a:p>
          <a:p>
            <a:pPr algn="just"/>
            <a:r>
              <a:rPr lang="cs-CZ" sz="2000" b="1" dirty="0"/>
              <a:t>vzniká dnem, který byl sjednán v pracovní smlouvě jako den nástupu do práce </a:t>
            </a:r>
            <a:r>
              <a:rPr lang="cs-CZ" sz="2000" dirty="0"/>
              <a:t>nebo dnem, který byl uveden jako den jmenování na pracovní místo vedoucího zaměstnance.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Pracovní poměr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C1D86324-03F3-4A81-91E3-FA53625FC0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928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Odborová organizace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sdružení zaměstnanců, založené s cílem prosazovat jejich pracovní, hospodářské, politické, sociální a jiné </a:t>
            </a:r>
            <a:r>
              <a:rPr lang="cs-CZ" dirty="0" smtClean="0"/>
              <a:t>zájmy</a:t>
            </a:r>
          </a:p>
          <a:p>
            <a:endParaRPr lang="cs-CZ" dirty="0"/>
          </a:p>
          <a:p>
            <a:r>
              <a:rPr lang="cs-CZ" dirty="0"/>
              <a:t>jednají jménem pracovníků, které zastupují, pokud jednají se zaměstnavatelem nebo státem, například ohledně výše mezd nebo pracovních </a:t>
            </a:r>
            <a:r>
              <a:rPr lang="cs-CZ" dirty="0" smtClean="0"/>
              <a:t>podmínek</a:t>
            </a:r>
          </a:p>
          <a:p>
            <a:endParaRPr lang="cs-CZ" dirty="0"/>
          </a:p>
          <a:p>
            <a:r>
              <a:rPr lang="cs-CZ" dirty="0" smtClean="0"/>
              <a:t>odborová </a:t>
            </a:r>
            <a:r>
              <a:rPr lang="cs-CZ" dirty="0"/>
              <a:t>organizace působí u zaměstnavatele a má </a:t>
            </a:r>
            <a:r>
              <a:rPr lang="cs-CZ" b="1" dirty="0"/>
              <a:t>právo jednat</a:t>
            </a:r>
            <a:r>
              <a:rPr lang="cs-CZ" dirty="0"/>
              <a:t>, jen jestliže je k tomu oprávněna podle stanov a </a:t>
            </a:r>
            <a:r>
              <a:rPr lang="cs-CZ" b="1" dirty="0"/>
              <a:t>alespoň 3 její členové jsou u zaměstnavatele v pracovním </a:t>
            </a:r>
            <a:r>
              <a:rPr lang="cs-CZ" b="1" dirty="0" smtClean="0"/>
              <a:t>poměru</a:t>
            </a:r>
          </a:p>
          <a:p>
            <a:endParaRPr lang="cs-CZ" b="1" dirty="0"/>
          </a:p>
          <a:p>
            <a:r>
              <a:rPr lang="cs-CZ" dirty="0"/>
              <a:t>i</a:t>
            </a:r>
            <a:r>
              <a:rPr lang="cs-CZ" dirty="0" smtClean="0"/>
              <a:t>nformovat/projednávat/nutný souhlas OO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4945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Time</a:t>
            </a:r>
            <a:r>
              <a:rPr lang="cs-CZ" dirty="0"/>
              <a:t> management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95055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Pracovní doba</a:t>
            </a:r>
          </a:p>
          <a:p>
            <a:r>
              <a:rPr lang="cs-CZ" dirty="0"/>
              <a:t>Doba odpočinku</a:t>
            </a:r>
          </a:p>
          <a:p>
            <a:r>
              <a:rPr lang="cs-CZ" dirty="0"/>
              <a:t>Práce přesčas</a:t>
            </a:r>
          </a:p>
          <a:p>
            <a:r>
              <a:rPr lang="cs-CZ" dirty="0"/>
              <a:t>Směna </a:t>
            </a:r>
          </a:p>
          <a:p>
            <a:r>
              <a:rPr lang="cs-CZ" dirty="0"/>
              <a:t> Pracovní pohotovostí doba</a:t>
            </a:r>
          </a:p>
          <a:p>
            <a:r>
              <a:rPr lang="cs-CZ" dirty="0"/>
              <a:t> Noční práce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46410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Pracovní doba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běžně 40 </a:t>
            </a:r>
            <a:r>
              <a:rPr lang="cs-CZ" dirty="0" smtClean="0"/>
              <a:t>hodin týdně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vícesměnným </a:t>
            </a:r>
            <a:r>
              <a:rPr lang="cs-CZ" dirty="0"/>
              <a:t>a nepřetržitým pracovním režimem 37,5 hodiny týdně</a:t>
            </a:r>
          </a:p>
          <a:p>
            <a:endParaRPr lang="cs-CZ" dirty="0"/>
          </a:p>
          <a:p>
            <a:r>
              <a:rPr lang="cs-CZ" dirty="0"/>
              <a:t>s dvousměnným pracovním režimem 38,75 hodiny týdně</a:t>
            </a:r>
          </a:p>
          <a:p>
            <a:endParaRPr lang="cs-CZ" dirty="0"/>
          </a:p>
          <a:p>
            <a:r>
              <a:rPr lang="cs-CZ" dirty="0"/>
              <a:t>Kratší musí být </a:t>
            </a:r>
            <a:r>
              <a:rPr lang="cs-CZ" dirty="0" smtClean="0"/>
              <a:t>sjednána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82209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Pracovní doba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rozvrhuje zaměstnavatel – určí začátek a konec směn</a:t>
            </a:r>
          </a:p>
          <a:p>
            <a:endParaRPr lang="cs-CZ" dirty="0"/>
          </a:p>
          <a:p>
            <a:r>
              <a:rPr lang="cs-CZ" dirty="0"/>
              <a:t>obvykle pětidenní pracovní týden</a:t>
            </a:r>
          </a:p>
          <a:p>
            <a:endParaRPr lang="cs-CZ" dirty="0"/>
          </a:p>
          <a:p>
            <a:r>
              <a:rPr lang="cs-CZ" dirty="0"/>
              <a:t>dodržovat bezpečnost a neohrožovat zdraví</a:t>
            </a:r>
          </a:p>
          <a:p>
            <a:endParaRPr lang="cs-CZ" dirty="0"/>
          </a:p>
          <a:p>
            <a:r>
              <a:rPr lang="cs-CZ" dirty="0"/>
              <a:t>povinnost zaměstnance </a:t>
            </a:r>
            <a:r>
              <a:rPr lang="cs-CZ" b="1" dirty="0"/>
              <a:t>být na začátku směny na svém pracovišti a odcházet z něho až po skončení směny</a:t>
            </a:r>
          </a:p>
          <a:p>
            <a:endParaRPr lang="cs-CZ" b="1" dirty="0"/>
          </a:p>
          <a:p>
            <a:r>
              <a:rPr lang="cs-CZ" dirty="0"/>
              <a:t>délka směny nesmí přesáhnout 12 hodin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322456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Pružné rozvržení pracovní doby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základní + volitelná pracovní doba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začátek a konec určuje zaměstnavatel</a:t>
            </a:r>
          </a:p>
          <a:p>
            <a:endParaRPr lang="cs-CZ" dirty="0"/>
          </a:p>
          <a:p>
            <a:r>
              <a:rPr lang="cs-CZ" dirty="0"/>
              <a:t>v základní době povinnost být na pracovišti</a:t>
            </a:r>
          </a:p>
          <a:p>
            <a:endParaRPr lang="cs-CZ" dirty="0"/>
          </a:p>
          <a:p>
            <a:r>
              <a:rPr lang="cs-CZ" dirty="0"/>
              <a:t>v rámci volitelné pracovní doby si zaměstnanec sám volí začátek a konec pracovní doby</a:t>
            </a:r>
          </a:p>
          <a:p>
            <a:endParaRPr lang="cs-CZ" dirty="0"/>
          </a:p>
          <a:p>
            <a:r>
              <a:rPr lang="cs-CZ" dirty="0"/>
              <a:t>průměrná týdenní pracovní doba musí být naplněna ve vyrovnávacím období určeném zaměstnavatelem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12476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Konto pracovní doby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smí zavést jen kolektivní smlouva nebo vnitřní předpis u zaměstnavatele kde nepůsobí OO</a:t>
            </a:r>
          </a:p>
          <a:p>
            <a:endParaRPr lang="cs-CZ" dirty="0"/>
          </a:p>
          <a:p>
            <a:r>
              <a:rPr lang="cs-CZ" dirty="0"/>
              <a:t>účet pracovní doby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účet mezd zaměstnance</a:t>
            </a:r>
          </a:p>
          <a:p>
            <a:endParaRPr lang="cs-CZ" dirty="0"/>
          </a:p>
          <a:p>
            <a:r>
              <a:rPr lang="cs-CZ" dirty="0"/>
              <a:t>umožňuje vyplácet zaměstnanci stálou mzdu a zároveň mu přidělovat práci flexibilně dle potřeb zaměstnavatele oznámenou pouze s týdenním upozorněním</a:t>
            </a:r>
          </a:p>
          <a:p>
            <a:endParaRPr lang="cs-CZ" dirty="0"/>
          </a:p>
          <a:p>
            <a:r>
              <a:rPr lang="cs-CZ" dirty="0"/>
              <a:t>charakteristické je nerovnoměrné rozvržení pracovní doby ve vyrovnávacím období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32267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Přestávka v práci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443664" cy="472440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 rámci směny </a:t>
            </a:r>
          </a:p>
          <a:p>
            <a:endParaRPr lang="cs-CZ" dirty="0"/>
          </a:p>
          <a:p>
            <a:r>
              <a:rPr lang="cs-CZ" dirty="0"/>
              <a:t>nejdéle po 6 hodinách nepřetržité práce </a:t>
            </a:r>
          </a:p>
          <a:p>
            <a:endParaRPr lang="cs-CZ" dirty="0"/>
          </a:p>
          <a:p>
            <a:r>
              <a:rPr lang="cs-CZ" dirty="0"/>
              <a:t>nejméně 30 minut, pokud je rozdělena tak alespoň jednou 15 minut</a:t>
            </a:r>
          </a:p>
          <a:p>
            <a:endParaRPr lang="cs-CZ" dirty="0"/>
          </a:p>
          <a:p>
            <a:r>
              <a:rPr lang="cs-CZ" dirty="0"/>
              <a:t>nelze na začátku a konci pracovní doby</a:t>
            </a:r>
          </a:p>
          <a:p>
            <a:endParaRPr lang="cs-CZ" dirty="0"/>
          </a:p>
          <a:p>
            <a:r>
              <a:rPr lang="cs-CZ" dirty="0"/>
              <a:t>přestávka na jídlo a oddech se nezapočítává se do pracovní doby, bezpečnostní se započítává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036112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Doba odpočinku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95536" y="1600200"/>
            <a:ext cx="8596064" cy="472440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Mezi 2 směnami</a:t>
            </a:r>
          </a:p>
          <a:p>
            <a:endParaRPr lang="cs-CZ" dirty="0"/>
          </a:p>
          <a:p>
            <a:r>
              <a:rPr lang="cs-CZ" dirty="0"/>
              <a:t>alespoň 11 hodin</a:t>
            </a:r>
          </a:p>
          <a:p>
            <a:endParaRPr lang="cs-CZ" dirty="0"/>
          </a:p>
          <a:p>
            <a:r>
              <a:rPr lang="cs-CZ" dirty="0"/>
              <a:t>může být zkrácen až na 8 hodin během 24 hodin , následující odpočinek pak musí být prodloužen; pouze za splnění podmínek (např. ve zdravotnických zařízeních)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nepřetržitý odpočinek v týdnu v trvání alespoň 35 hodin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75732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Dny pracovního klidu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nepřetržitý odpočinek zaměstnance + svátky</a:t>
            </a:r>
          </a:p>
          <a:p>
            <a:endParaRPr lang="cs-CZ" dirty="0"/>
          </a:p>
          <a:p>
            <a:r>
              <a:rPr lang="cs-CZ" dirty="0"/>
              <a:t>práci ve dnech pracovního klidu může zaměstnavatel nařídit jen výjimečně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to neplatí u práce nutné se zřetelem na uspokojování životních, zdravotních, vzdělávacích, kulturních, tělovýchovných a sportovních potřeb obyvatelstva.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7951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Pracovní smlouva - náležitosti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2824944" y="1772816"/>
            <a:ext cx="3096344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Druh práce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2803488" y="3259956"/>
            <a:ext cx="3096344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Místo výkonu práce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2803488" y="4725144"/>
            <a:ext cx="3096344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Den nástupu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F07C4A23-9417-416D-BB86-C23403EED4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7346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přesčas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práci přesčas je možné konat </a:t>
            </a:r>
            <a:r>
              <a:rPr lang="cs-CZ" b="1" dirty="0"/>
              <a:t>jen výjimečně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práci přesčas může zaměstnavatel zaměstnanci nařídit jen </a:t>
            </a:r>
            <a:r>
              <a:rPr lang="cs-CZ" b="1" dirty="0"/>
              <a:t>z vážných provozních důvodů</a:t>
            </a:r>
            <a:r>
              <a:rPr lang="cs-CZ" dirty="0"/>
              <a:t>, a to i na dobu nepřetržitého odpočinku mezi dvěma směnami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nařízená práce přesčas nesmí u zaměstnance činit více než 8 hodin v jednotlivých týdnech a 150 hodin v kalendářním roce.</a:t>
            </a:r>
          </a:p>
          <a:p>
            <a:endParaRPr lang="cs-CZ" dirty="0"/>
          </a:p>
          <a:p>
            <a:r>
              <a:rPr lang="cs-CZ" dirty="0"/>
              <a:t>zaměstnavatel může požadovat práci přesčas nad rozsah uvedený v odstavci 2 pouze </a:t>
            </a:r>
            <a:r>
              <a:rPr lang="cs-CZ" b="1" dirty="0"/>
              <a:t>na základě dohody se zaměstnancem</a:t>
            </a:r>
          </a:p>
          <a:p>
            <a:endParaRPr lang="cs-CZ" b="1" dirty="0"/>
          </a:p>
          <a:p>
            <a:r>
              <a:rPr lang="cs-CZ" dirty="0"/>
              <a:t>do počtu hodin nejvýše přípustné práce přesčas ve vyrovnávacím období se nezahrnuje práce přesčas, za kterou bylo zaměstnanci poskytnuto náhradní volno.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045027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Noční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délka směny zaměstnance pracujícího v noci nesmí překročit 8 hodin v rámci 24 hodin po sobě jdoucích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není-li to z provozních důvodů možné, je zaměstnavatel povinen rozvrhnout stanovenou týdenní pracovní dobu tak, aby průměrná délka směny nepřekročila 8 hodin v období nejdéle 26 týdnů po sobě jdoucích, přičemž při výpočtu průměrné délky směny zaměstnance pracujícího v noci se vychází z pětidenního pracovního týdne.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078101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Noční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Zaměstnavatel je povinen zajistit, aby zaměstnanec pracující v noci byl vyšetřen poskytovatelem pracovně-lékařských služeb: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před zařazením na noční práci,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pravidelně podle potřeby, nejméně však jednou ročně,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kdykoliv během zařazení na noční práci, pokud o to zaměstnanec požádá.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090871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Pracovní pohotovost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pracovní pohotovost může zaměstnavatel na zaměstnanci požadovat, jen jestliže se o tom se zaměstnancem dohodne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za dobu pracovní pohotovosti přísluší zaměstnanci odměna</a:t>
            </a:r>
          </a:p>
          <a:p>
            <a:endParaRPr lang="cs-CZ" dirty="0"/>
          </a:p>
          <a:p>
            <a:r>
              <a:rPr lang="cs-CZ" dirty="0"/>
              <a:t>za výkon práce v době pracovní pohotovosti přísluší zaměstnanci mzda nebo plat; odměna podle § 140 za tuto dobu nepřísluší</a:t>
            </a:r>
          </a:p>
          <a:p>
            <a:endParaRPr lang="cs-CZ" dirty="0"/>
          </a:p>
          <a:p>
            <a:r>
              <a:rPr lang="cs-CZ" dirty="0"/>
              <a:t>pracovní pohotovost, při které k výkonu práce nedojde, se do pracovní doby nezapočítává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989429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Odměňování za práci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181533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Obecná pravidla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 za vykonanou práci přísluší zaměstnanci mzda, plat nebo odměna z dohody</a:t>
            </a:r>
          </a:p>
          <a:p>
            <a:endParaRPr lang="cs-CZ" dirty="0"/>
          </a:p>
          <a:p>
            <a:r>
              <a:rPr lang="cs-CZ" dirty="0"/>
              <a:t>mzda a plat se poskytují podle složitosti, odpovědnosti a namáhavosti práce, podle obtížnosti pracovních podmínek, podle pracovní výkonnosti a dosahovaných pracovních výsledků</a:t>
            </a:r>
          </a:p>
          <a:p>
            <a:endParaRPr lang="cs-CZ" dirty="0"/>
          </a:p>
          <a:p>
            <a:r>
              <a:rPr lang="cs-CZ" dirty="0"/>
              <a:t>za stejnou práci nebo za práci stejné hodnoty přísluší všem zaměstnancům u zaměstnavatele stejná mzda, plat nebo odměna z dohody</a:t>
            </a:r>
          </a:p>
          <a:p>
            <a:pPr lvl="2"/>
            <a:r>
              <a:rPr lang="cs-CZ" dirty="0"/>
              <a:t>práce stejné nebo srovnatelné složitosti, odpovědnosti a namáhavosti, která se koná ve stejných nebo srovnatelných pracovních podmínkách, při stejné nebo srovnatelné pracovní výkonnosti a výsledcích práce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178819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Minimální mzda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minimální mzda je nejnižší přípustná výše odměny za práci v základním pracovněprávním vztahu</a:t>
            </a:r>
          </a:p>
          <a:p>
            <a:endParaRPr lang="cs-CZ" dirty="0"/>
          </a:p>
          <a:p>
            <a:r>
              <a:rPr lang="cs-CZ" dirty="0"/>
              <a:t>mzda, plat nebo odměna z dohody nesmí být nižší než minimální mzda</a:t>
            </a:r>
          </a:p>
          <a:p>
            <a:endParaRPr lang="cs-CZ" dirty="0"/>
          </a:p>
          <a:p>
            <a:r>
              <a:rPr lang="cs-CZ" dirty="0"/>
              <a:t>nedosáhne-li mzda, plat nebo odměna z dohody minimální mzdy, je zaměstnavatel povinen zaměstnanci poskytnout doplatek</a:t>
            </a:r>
          </a:p>
          <a:p>
            <a:endParaRPr lang="cs-CZ" dirty="0"/>
          </a:p>
          <a:p>
            <a:r>
              <a:rPr lang="cs-CZ" dirty="0"/>
              <a:t>Od 1. 1. </a:t>
            </a:r>
            <a:r>
              <a:rPr lang="cs-CZ" dirty="0" smtClean="0"/>
              <a:t>2020:</a:t>
            </a:r>
            <a:endParaRPr lang="cs-CZ" dirty="0"/>
          </a:p>
          <a:p>
            <a:pPr lvl="2"/>
            <a:r>
              <a:rPr lang="cs-CZ" b="1" dirty="0" smtClean="0"/>
              <a:t>87,30</a:t>
            </a:r>
            <a:r>
              <a:rPr lang="cs-CZ" b="1" dirty="0"/>
              <a:t> Kč/hod </a:t>
            </a:r>
            <a:r>
              <a:rPr lang="cs-CZ" dirty="0"/>
              <a:t>odpracovanou zaměstnancem nebo</a:t>
            </a:r>
          </a:p>
          <a:p>
            <a:pPr lvl="2"/>
            <a:r>
              <a:rPr lang="cs-CZ" b="1" dirty="0" smtClean="0"/>
              <a:t>14 600</a:t>
            </a:r>
            <a:r>
              <a:rPr lang="cs-CZ" b="1" dirty="0"/>
              <a:t> Kč/měsíc </a:t>
            </a:r>
            <a:r>
              <a:rPr lang="cs-CZ" dirty="0"/>
              <a:t>pro zaměstnance odměňovaného měsíční mzdou při týdenní pracovní době 40 hodin</a:t>
            </a:r>
          </a:p>
          <a:p>
            <a:pPr lvl="1"/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258840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Zaručená mzda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zaručenou mzdou je mzda nebo plat, na kterou zaměstnanci vzniklo právo podle tohoto zákona, smlouvy, vnitřního předpisu, mzdového výměru nebo platového výměru</a:t>
            </a:r>
          </a:p>
          <a:p>
            <a:endParaRPr lang="cs-CZ" dirty="0"/>
          </a:p>
          <a:p>
            <a:r>
              <a:rPr lang="cs-CZ" dirty="0"/>
              <a:t>nejnižší úroveň zaručené mzdy a podmínky pro její poskytování zaměstnancům, jejichž mzda není sjednána v kolektivní smlouvě, a pro zaměstnance, kterým se za práci poskytuje plat, stanoví vláda nařízením</a:t>
            </a:r>
          </a:p>
          <a:p>
            <a:endParaRPr lang="cs-CZ" dirty="0"/>
          </a:p>
          <a:p>
            <a:r>
              <a:rPr lang="cs-CZ" dirty="0"/>
              <a:t>Nejnižší úroveň zaručené mzdy je minimální mzdou pro zaměstnance </a:t>
            </a:r>
            <a:r>
              <a:rPr lang="cs-CZ" b="1" dirty="0"/>
              <a:t>podle druhu jím vykonávané práce</a:t>
            </a:r>
          </a:p>
          <a:p>
            <a:endParaRPr lang="cs-CZ" b="1" dirty="0"/>
          </a:p>
          <a:p>
            <a:r>
              <a:rPr lang="cs-CZ" b="1" dirty="0"/>
              <a:t>Nařízení č. 567/2006 Sb. </a:t>
            </a:r>
            <a:r>
              <a:rPr lang="cs-CZ" dirty="0"/>
              <a:t>(</a:t>
            </a:r>
            <a:r>
              <a:rPr lang="cs-CZ" dirty="0"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https://www.zakonyprolidi.cz/cs/2006-567</a:t>
            </a:r>
            <a:r>
              <a:rPr lang="cs-CZ" dirty="0"/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478976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Zaručená </a:t>
            </a:r>
            <a:r>
              <a:rPr lang="cs-CZ" dirty="0" smtClean="0"/>
              <a:t>mzda - příklad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z</a:t>
            </a:r>
            <a:r>
              <a:rPr lang="cs-CZ" sz="1800" dirty="0" smtClean="0"/>
              <a:t>aměstnanec, kterému je podle zákoníku práce poskytována mzda (tedy soukromý zaměstnavatel)</a:t>
            </a:r>
          </a:p>
          <a:p>
            <a:endParaRPr lang="cs-CZ" sz="1800" dirty="0"/>
          </a:p>
          <a:p>
            <a:r>
              <a:rPr lang="cs-CZ" sz="1800" dirty="0" smtClean="0"/>
              <a:t>skupiny prací jsou uvedeny v příloze 1 vyhlášky – zde si najdu zdravotnictví, v něm své zařazení</a:t>
            </a:r>
          </a:p>
          <a:p>
            <a:endParaRPr lang="cs-CZ" sz="1800" dirty="0"/>
          </a:p>
          <a:p>
            <a:r>
              <a:rPr lang="cs-CZ" sz="1800" dirty="0" smtClean="0"/>
              <a:t>například 4. </a:t>
            </a:r>
            <a:r>
              <a:rPr lang="cs-CZ" sz="1800" dirty="0"/>
              <a:t>skupina zahrnuje </a:t>
            </a:r>
            <a:r>
              <a:rPr lang="cs-CZ" sz="1800" dirty="0" smtClean="0"/>
              <a:t>vykonávání </a:t>
            </a:r>
            <a:r>
              <a:rPr lang="cs-CZ" sz="1800" dirty="0"/>
              <a:t>povolání zdravotnického laboratorního nebo nutričního asistenta nebo asistenta zubního technika, </a:t>
            </a:r>
            <a:r>
              <a:rPr lang="cs-CZ" sz="1800" dirty="0" smtClean="0"/>
              <a:t>…. všeobecné </a:t>
            </a:r>
            <a:r>
              <a:rPr lang="cs-CZ" sz="1800" dirty="0"/>
              <a:t>sestra, porodní asistentky, nutričního terapeuta, zdravotnického záchranáře, </a:t>
            </a:r>
            <a:r>
              <a:rPr lang="cs-CZ" sz="1800" dirty="0" err="1"/>
              <a:t>optometristy</a:t>
            </a:r>
            <a:r>
              <a:rPr lang="cs-CZ" sz="1800" dirty="0"/>
              <a:t>, </a:t>
            </a:r>
            <a:r>
              <a:rPr lang="cs-CZ" sz="1800" dirty="0" err="1"/>
              <a:t>ortoptisty</a:t>
            </a:r>
            <a:r>
              <a:rPr lang="cs-CZ" sz="1800" dirty="0"/>
              <a:t>, </a:t>
            </a:r>
            <a:r>
              <a:rPr lang="cs-CZ" sz="1800" dirty="0" err="1"/>
              <a:t>ortotika</a:t>
            </a:r>
            <a:r>
              <a:rPr lang="cs-CZ" sz="1800" dirty="0"/>
              <a:t>-protetika, ergoterapeuta, </a:t>
            </a:r>
            <a:r>
              <a:rPr lang="cs-CZ" sz="1800" dirty="0" smtClean="0"/>
              <a:t>fyzioterapeuta,… </a:t>
            </a:r>
            <a:r>
              <a:rPr lang="cs-CZ" sz="1800" dirty="0"/>
              <a:t>zdravotního laboranta, </a:t>
            </a:r>
            <a:r>
              <a:rPr lang="cs-CZ" sz="1800" dirty="0" err="1"/>
              <a:t>biomedicínckého</a:t>
            </a:r>
            <a:r>
              <a:rPr lang="cs-CZ" sz="1800" dirty="0"/>
              <a:t> technika, radiologického asistenta, radiologického technika, …., </a:t>
            </a:r>
            <a:r>
              <a:rPr lang="cs-CZ" sz="1800" b="1" dirty="0"/>
              <a:t>pod odborným </a:t>
            </a:r>
            <a:r>
              <a:rPr lang="cs-CZ" sz="1800" b="1" dirty="0" smtClean="0"/>
              <a:t>dohledem</a:t>
            </a:r>
            <a:r>
              <a:rPr lang="cs-CZ" sz="1800" dirty="0" smtClean="0"/>
              <a:t>.</a:t>
            </a:r>
          </a:p>
          <a:p>
            <a:endParaRPr lang="cs-CZ" sz="1800" dirty="0"/>
          </a:p>
          <a:p>
            <a:r>
              <a:rPr lang="cs-CZ" sz="1800" dirty="0"/>
              <a:t>p</a:t>
            </a:r>
            <a:r>
              <a:rPr lang="cs-CZ" sz="1800" dirty="0" smtClean="0"/>
              <a:t>ro tuto skupinu bude nejnižší úroveň zaručené mzdy </a:t>
            </a:r>
            <a:r>
              <a:rPr lang="cs-CZ" sz="1800" b="1" dirty="0" smtClean="0"/>
              <a:t>19 600 Kč</a:t>
            </a:r>
            <a:endParaRPr lang="cs-CZ" sz="1800" b="1" dirty="0" smtClean="0"/>
          </a:p>
          <a:p>
            <a:endParaRPr lang="cs-CZ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188829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Mzda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sjednává se ve smlouvě nebo ji zaměstnavatel stanoví vnitřním předpisem anebo určuje mzdovým výměrem</a:t>
            </a:r>
          </a:p>
          <a:p>
            <a:endParaRPr lang="cs-CZ" dirty="0"/>
          </a:p>
          <a:p>
            <a:r>
              <a:rPr lang="cs-CZ" dirty="0"/>
              <a:t>musí být sjednána, stanovena nebo určena před začátkem výkonu práce, za kterou má tato mzda příslušet</a:t>
            </a:r>
          </a:p>
          <a:p>
            <a:endParaRPr lang="cs-CZ" dirty="0"/>
          </a:p>
          <a:p>
            <a:r>
              <a:rPr lang="cs-CZ" dirty="0"/>
              <a:t>zaměstnavatel je povinen v den nástupu do práce vydat zaměstnanci písemný mzdový výměr, který obsahuje údaje o způsobu odměňování, o termínu a místě výplaty mzdy, jestliže tyto údaje neobsahuje smlouva nebo vnitřní předpis.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8403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pracovní smlouva </a:t>
            </a:r>
            <a:r>
              <a:rPr lang="cs-CZ" sz="2000" b="1" dirty="0"/>
              <a:t>musí být uzavřena písemně</a:t>
            </a:r>
          </a:p>
          <a:p>
            <a:pPr lvl="2" algn="just"/>
            <a:r>
              <a:rPr lang="cs-CZ" sz="1600" dirty="0"/>
              <a:t>může být i elektronicky, ALE</a:t>
            </a:r>
          </a:p>
          <a:p>
            <a:pPr lvl="2" algn="just"/>
            <a:r>
              <a:rPr lang="cs-CZ" sz="1600" dirty="0"/>
              <a:t>nutný podpis obou stran</a:t>
            </a:r>
          </a:p>
          <a:p>
            <a:pPr lvl="2" algn="just"/>
            <a:r>
              <a:rPr lang="cs-CZ" sz="1600" dirty="0"/>
              <a:t>uzavřena okamžikem druhého podpisu</a:t>
            </a:r>
            <a:endParaRPr lang="cs-CZ" sz="2000" b="1" dirty="0"/>
          </a:p>
          <a:p>
            <a:pPr marL="0" indent="0" algn="just">
              <a:buNone/>
            </a:pPr>
            <a:r>
              <a:rPr lang="cs-CZ" sz="2000" b="1" dirty="0"/>
              <a:t>	</a:t>
            </a:r>
          </a:p>
          <a:p>
            <a:pPr algn="just"/>
            <a:r>
              <a:rPr lang="cs-CZ" sz="2000" dirty="0">
                <a:solidFill>
                  <a:schemeClr val="tx1"/>
                </a:solidFill>
              </a:rPr>
              <a:t>nedodržení požadavku písemnosti: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chemeClr val="tx1"/>
                </a:solidFill>
              </a:rPr>
              <a:t>zaměstnanec ještě nezačal práci vykonávat - </a:t>
            </a:r>
            <a:r>
              <a:rPr lang="cs-CZ" sz="1600" b="1" dirty="0"/>
              <a:t>strana, která nezavdala příčinu </a:t>
            </a:r>
            <a:r>
              <a:rPr lang="cs-CZ" sz="1600" dirty="0"/>
              <a:t>nedodržení písemné formy, se může dovolat neplatnosti ústně uzavřené pracovní smlouvy a pracovní poměr tak vůbec nevznikne.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chemeClr val="tx1"/>
                </a:solidFill>
              </a:rPr>
              <a:t>zaměstnanec již začal vykonávat práci - </a:t>
            </a:r>
            <a:r>
              <a:rPr lang="cs-CZ" sz="1600" b="1" dirty="0"/>
              <a:t>možnost dovolat se neplatnosti smlouvy je vyloučena</a:t>
            </a:r>
            <a:r>
              <a:rPr lang="cs-CZ" sz="1600" dirty="0"/>
              <a:t>.</a:t>
            </a:r>
            <a:endParaRPr lang="cs-CZ" sz="16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cs-CZ" sz="2000" dirty="0">
              <a:solidFill>
                <a:schemeClr val="tx1"/>
              </a:solidFill>
            </a:endParaRPr>
          </a:p>
          <a:p>
            <a:pPr algn="just"/>
            <a:r>
              <a:rPr lang="cs-CZ" sz="2000" dirty="0"/>
              <a:t>důsledek nedodržení formy – pokuta až 10.000.000,- Kč</a:t>
            </a:r>
          </a:p>
          <a:p>
            <a:pPr algn="just"/>
            <a:r>
              <a:rPr lang="cs-CZ" sz="2000" dirty="0"/>
              <a:t>možno dodatečně vadu zhojit (ALE nelze dodatečně zkušební dobu)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Pracovní smlouva - forma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14840314-2FD7-49D8-8FC0-597497B36E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7790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Plat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plat </a:t>
            </a:r>
            <a:r>
              <a:rPr lang="cs-CZ" b="1" dirty="0"/>
              <a:t>není možné určit jiným způsobem </a:t>
            </a:r>
            <a:r>
              <a:rPr lang="cs-CZ" dirty="0"/>
              <a:t>v jiném složení a jiné výši, než stanoví tento zákon a právní předpisy vydané k jeho provedení</a:t>
            </a:r>
          </a:p>
          <a:p>
            <a:endParaRPr lang="cs-CZ" dirty="0"/>
          </a:p>
          <a:p>
            <a:r>
              <a:rPr lang="cs-CZ" dirty="0"/>
              <a:t>zaměstnanci přísluší </a:t>
            </a:r>
            <a:r>
              <a:rPr lang="cs-CZ" b="1" dirty="0"/>
              <a:t>platový tarif </a:t>
            </a:r>
            <a:r>
              <a:rPr lang="cs-CZ" dirty="0"/>
              <a:t>stanovený pro </a:t>
            </a:r>
            <a:r>
              <a:rPr lang="cs-CZ" b="1" dirty="0"/>
              <a:t>platovou třídu a platový stupeň</a:t>
            </a:r>
            <a:r>
              <a:rPr lang="cs-CZ" dirty="0"/>
              <a:t>, do kterých je zařazen</a:t>
            </a:r>
          </a:p>
          <a:p>
            <a:endParaRPr lang="cs-CZ" dirty="0"/>
          </a:p>
          <a:p>
            <a:r>
              <a:rPr lang="cs-CZ" dirty="0"/>
              <a:t>zaměstnavatel zařadí zaměstnance do platové třídy podle druhu práce sjednaného v pracovní smlouvě a v jeho mezích na něm požadovaných nejnáročnějších prací</a:t>
            </a:r>
          </a:p>
          <a:p>
            <a:endParaRPr lang="cs-CZ" dirty="0"/>
          </a:p>
          <a:p>
            <a:r>
              <a:rPr lang="cs-CZ" dirty="0"/>
              <a:t>zaměstnavatel je povinen vydat zaměstnanci v den nástupu do práce platový výměr, který musí být písemný</a:t>
            </a:r>
          </a:p>
          <a:p>
            <a:endParaRPr lang="cs-CZ" dirty="0"/>
          </a:p>
          <a:p>
            <a:r>
              <a:rPr lang="cs-CZ" b="1" dirty="0"/>
              <a:t>Nařízení vlády č. 341/2017 Sb.</a:t>
            </a:r>
          </a:p>
          <a:p>
            <a:pPr marL="0" indent="0">
              <a:buNone/>
            </a:pPr>
            <a:r>
              <a:rPr lang="cs-CZ" dirty="0"/>
              <a:t>	https://www.zakonyprolidi.cz/cs/2017-341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361732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Plat - příklad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b="1" dirty="0" smtClean="0"/>
              <a:t>Nařízení </a:t>
            </a:r>
            <a:r>
              <a:rPr lang="cs-CZ" sz="1800" b="1" dirty="0"/>
              <a:t>vlády č. 341/2017 Sb</a:t>
            </a:r>
            <a:r>
              <a:rPr lang="cs-CZ" sz="1800" b="1" dirty="0" smtClean="0"/>
              <a:t>.</a:t>
            </a:r>
          </a:p>
          <a:p>
            <a:r>
              <a:rPr lang="cs-CZ" sz="1800" dirty="0" smtClean="0"/>
              <a:t>zaměstnanci</a:t>
            </a:r>
            <a:r>
              <a:rPr lang="cs-CZ" sz="1800" dirty="0"/>
              <a:t>, který je zdravotnickým pracovníkem poskytujícím zdravotní služby uvedené v § 2 odst. 2 a 3 zákona o zdravotních </a:t>
            </a:r>
            <a:r>
              <a:rPr lang="cs-CZ" sz="1800" dirty="0" smtClean="0"/>
              <a:t>službách (neplatí pro </a:t>
            </a:r>
            <a:r>
              <a:rPr lang="cs-CZ" sz="1800" dirty="0"/>
              <a:t>lékaře) přísluší platový tarif stanovený podle stupnice platových tarifů uvedené v </a:t>
            </a:r>
            <a:r>
              <a:rPr lang="cs-CZ" sz="1800" b="1" dirty="0"/>
              <a:t>příloze č. </a:t>
            </a:r>
            <a:r>
              <a:rPr lang="cs-CZ" sz="1800" dirty="0"/>
              <a:t>2 k </a:t>
            </a:r>
            <a:r>
              <a:rPr lang="cs-CZ" sz="1800" dirty="0" smtClean="0"/>
              <a:t>tomuto nařízení.</a:t>
            </a:r>
          </a:p>
          <a:p>
            <a:endParaRPr lang="cs-CZ" sz="1800" b="1" dirty="0"/>
          </a:p>
          <a:p>
            <a:endParaRPr lang="cs-CZ" sz="1800" b="1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891556"/>
              </p:ext>
            </p:extLst>
          </p:nvPr>
        </p:nvGraphicFramePr>
        <p:xfrm>
          <a:off x="467544" y="3140967"/>
          <a:ext cx="8208915" cy="3240355"/>
        </p:xfrm>
        <a:graphic>
          <a:graphicData uri="http://schemas.openxmlformats.org/drawingml/2006/table">
            <a:tbl>
              <a:tblPr firstRow="1" firstCol="1" bandRow="1"/>
              <a:tblGrid>
                <a:gridCol w="924730"/>
                <a:gridCol w="1541217"/>
                <a:gridCol w="410212"/>
                <a:gridCol w="410212"/>
                <a:gridCol w="410212"/>
                <a:gridCol w="410212"/>
                <a:gridCol w="410212"/>
                <a:gridCol w="410212"/>
                <a:gridCol w="410212"/>
                <a:gridCol w="410212"/>
                <a:gridCol w="410212"/>
                <a:gridCol w="410212"/>
                <a:gridCol w="410212"/>
                <a:gridCol w="410212"/>
                <a:gridCol w="410212"/>
                <a:gridCol w="410212"/>
              </a:tblGrid>
              <a:tr h="17925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Platový </a:t>
                      </a:r>
                      <a:b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stupeň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Počet let</a:t>
                      </a:r>
                      <a:b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započitatelné</a:t>
                      </a:r>
                      <a:b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praxe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gridSpan="1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Platová třída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8190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231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do 1 roku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13420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14430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15510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16710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17970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19360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20890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22540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24300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26290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28340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30600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33090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35780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do 2 let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13900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14910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16060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17310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18600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21620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23330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25150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27210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29350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31720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34270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37080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do 4 let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14370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15430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16600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17900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19250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20740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22400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24160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26070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28210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30430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32870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35520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38430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do 6 let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14840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15970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17160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18520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19930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21480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23190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25010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27000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29200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31490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34030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36790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39810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do 9 let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15340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16520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17770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19150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20630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22250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24020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25900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27970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30250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32630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35260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38130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41260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do 12 let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15850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17080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18370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19830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21340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23020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24870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26800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28950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31340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33810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36530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39490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42750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do 15 let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16430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17670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19030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20510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22090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23810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25770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27780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29990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32450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35030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37850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40970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44300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do 19 let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16990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18280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19670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21250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22860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24650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26680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28780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31070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33640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36290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39230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42420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45940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do 23 let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17550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18910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20370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21980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23690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25540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27610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29790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32180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34840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37610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40630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43970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47620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do 27 let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18190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19590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21090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22780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24520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26430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28620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30870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33350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36100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38980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42130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45590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49360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do 32 let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18800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21820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23590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25390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27390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29660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31990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34560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37370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40390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43640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47260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51150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nad 32 let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19460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20990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22570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24420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26300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28360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30730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33130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35820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38750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41850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45250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48980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53010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058842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Mzda i plat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jsou splatné po vykonání práce, a to nejpozději v kalendářním měsíci následujícím po měsíci, ve kterém vzniklo zaměstnanci právo na mzdu nebo plat nebo některou jejich složku</a:t>
            </a:r>
          </a:p>
          <a:p>
            <a:endParaRPr lang="cs-CZ" dirty="0"/>
          </a:p>
          <a:p>
            <a:r>
              <a:rPr lang="cs-CZ" dirty="0"/>
              <a:t>pravidelný termín výplaty mzdy nebo platu musí být sjednán, stanoven nebo určen</a:t>
            </a:r>
          </a:p>
          <a:p>
            <a:endParaRPr lang="cs-CZ" dirty="0"/>
          </a:p>
          <a:p>
            <a:r>
              <a:rPr lang="cs-CZ" dirty="0"/>
              <a:t>vyplácí se v pracovní době a na pracovišti, nebyla-li dohodnuta jiná doba a jiné místo výplaty</a:t>
            </a:r>
          </a:p>
          <a:p>
            <a:endParaRPr lang="cs-CZ" dirty="0"/>
          </a:p>
          <a:p>
            <a:r>
              <a:rPr lang="cs-CZ" dirty="0"/>
              <a:t>při měsíčním vyúčtování mzdy nebo platu je zaměstnavatel povinen vydat zaměstnanci </a:t>
            </a:r>
            <a:r>
              <a:rPr lang="cs-CZ" b="1" dirty="0"/>
              <a:t>písemný doklad </a:t>
            </a:r>
            <a:r>
              <a:rPr lang="cs-CZ" dirty="0"/>
              <a:t>obsahující údaje o jednotlivých složkách mzdy nebo platu a o provedených srážkách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999098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Příplatky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</a:t>
            </a:r>
            <a:r>
              <a:rPr lang="cs-CZ" dirty="0" smtClean="0"/>
              <a:t>řesčas </a:t>
            </a:r>
            <a:endParaRPr lang="cs-CZ" dirty="0"/>
          </a:p>
          <a:p>
            <a:pPr lvl="1"/>
            <a:r>
              <a:rPr lang="cs-CZ" dirty="0"/>
              <a:t>mzda plus 25 procent</a:t>
            </a:r>
          </a:p>
          <a:p>
            <a:pPr lvl="1"/>
            <a:r>
              <a:rPr lang="cs-CZ" dirty="0"/>
              <a:t>alternativně náhradní volno</a:t>
            </a:r>
          </a:p>
          <a:p>
            <a:pPr lvl="1"/>
            <a:r>
              <a:rPr lang="cs-CZ" dirty="0"/>
              <a:t>lze mzdu sjednat s přihlédnutím k práci </a:t>
            </a:r>
            <a:r>
              <a:rPr lang="cs-CZ" dirty="0" smtClean="0"/>
              <a:t>přesčas</a:t>
            </a:r>
            <a:endParaRPr lang="cs-CZ" dirty="0"/>
          </a:p>
          <a:p>
            <a:r>
              <a:rPr lang="cs-CZ" dirty="0"/>
              <a:t>s</a:t>
            </a:r>
            <a:r>
              <a:rPr lang="cs-CZ" dirty="0" smtClean="0"/>
              <a:t>vátek</a:t>
            </a:r>
            <a:endParaRPr lang="cs-CZ" dirty="0"/>
          </a:p>
          <a:p>
            <a:r>
              <a:rPr lang="cs-CZ" dirty="0"/>
              <a:t>n</a:t>
            </a:r>
            <a:r>
              <a:rPr lang="cs-CZ" dirty="0" smtClean="0"/>
              <a:t>oční práce</a:t>
            </a:r>
          </a:p>
          <a:p>
            <a:r>
              <a:rPr lang="pt-BR" dirty="0"/>
              <a:t>prác</a:t>
            </a:r>
            <a:r>
              <a:rPr lang="cs-CZ" dirty="0"/>
              <a:t>e</a:t>
            </a:r>
            <a:r>
              <a:rPr lang="pt-BR" dirty="0"/>
              <a:t> ve ztíženém pracovním </a:t>
            </a:r>
            <a:r>
              <a:rPr lang="pt-BR" dirty="0" smtClean="0"/>
              <a:t>prostředí</a:t>
            </a:r>
            <a:endParaRPr lang="cs-CZ" dirty="0"/>
          </a:p>
          <a:p>
            <a:r>
              <a:rPr lang="pl-PL" dirty="0"/>
              <a:t>práce v sobotu a v </a:t>
            </a:r>
            <a:r>
              <a:rPr lang="pl-PL" dirty="0" smtClean="0"/>
              <a:t>neděli</a:t>
            </a:r>
            <a:endParaRPr lang="cs-CZ" dirty="0" smtClean="0"/>
          </a:p>
          <a:p>
            <a:r>
              <a:rPr lang="cs-CZ" dirty="0"/>
              <a:t>o</a:t>
            </a:r>
            <a:r>
              <a:rPr lang="cs-CZ" dirty="0" smtClean="0"/>
              <a:t>sobní příplatek</a:t>
            </a:r>
          </a:p>
          <a:p>
            <a:endParaRPr lang="cs-CZ" b="1" dirty="0"/>
          </a:p>
          <a:p>
            <a:pPr marL="0" indent="0">
              <a:buNone/>
            </a:pPr>
            <a:r>
              <a:rPr lang="cs-CZ" b="1" dirty="0" smtClean="0"/>
              <a:t>…</a:t>
            </a:r>
          </a:p>
          <a:p>
            <a:endParaRPr lang="cs-CZ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146070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Dovolená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určuje zaměstnavatel</a:t>
            </a:r>
          </a:p>
          <a:p>
            <a:endParaRPr lang="cs-CZ" dirty="0"/>
          </a:p>
          <a:p>
            <a:r>
              <a:rPr lang="cs-CZ" dirty="0"/>
              <a:t>podle předem stanoveného rozvrhu</a:t>
            </a:r>
          </a:p>
          <a:p>
            <a:endParaRPr lang="cs-CZ" dirty="0"/>
          </a:p>
          <a:p>
            <a:r>
              <a:rPr lang="cs-CZ" dirty="0"/>
              <a:t>14 dnů předem</a:t>
            </a:r>
          </a:p>
          <a:p>
            <a:endParaRPr lang="cs-CZ" dirty="0"/>
          </a:p>
          <a:p>
            <a:r>
              <a:rPr lang="cs-CZ" dirty="0"/>
              <a:t>za dobu čerpání dovolené přísluší náhrada mzdy nebo platu ve výši průměrného výdělku</a:t>
            </a:r>
          </a:p>
          <a:p>
            <a:endParaRPr lang="cs-CZ" dirty="0"/>
          </a:p>
          <a:p>
            <a:r>
              <a:rPr lang="cs-CZ" dirty="0"/>
              <a:t>Nejméně 4 týdny/ rovných 5 týdnů/ rovných 8 týdnů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122348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Překážky v práci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371523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Překážky v práci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971600" y="2780928"/>
            <a:ext cx="3312368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Na straně zaměstnance</a:t>
            </a:r>
            <a:endParaRPr lang="cs-CZ" sz="2400" b="1" dirty="0"/>
          </a:p>
        </p:txBody>
      </p:sp>
      <p:sp>
        <p:nvSpPr>
          <p:cNvPr id="5" name="Ovál 4"/>
          <p:cNvSpPr/>
          <p:nvPr/>
        </p:nvSpPr>
        <p:spPr>
          <a:xfrm>
            <a:off x="4932040" y="2780928"/>
            <a:ext cx="3312368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Na straně zaměstnavatele</a:t>
            </a:r>
            <a:endParaRPr lang="cs-CZ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605357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straně zaměstnance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pracovní neschopnost</a:t>
            </a:r>
          </a:p>
          <a:p>
            <a:endParaRPr lang="cs-CZ" dirty="0"/>
          </a:p>
          <a:p>
            <a:r>
              <a:rPr lang="cs-CZ" dirty="0"/>
              <a:t>mateřská, </a:t>
            </a:r>
            <a:r>
              <a:rPr lang="cs-CZ" dirty="0" smtClean="0"/>
              <a:t>rodičovská</a:t>
            </a:r>
          </a:p>
          <a:p>
            <a:endParaRPr lang="cs-CZ" dirty="0"/>
          </a:p>
          <a:p>
            <a:r>
              <a:rPr lang="cs-CZ" dirty="0"/>
              <a:t>ošetřování </a:t>
            </a:r>
            <a:r>
              <a:rPr lang="cs-CZ" dirty="0" smtClean="0"/>
              <a:t>dítěte mladšího 10 let nebo člena domácnosti</a:t>
            </a:r>
          </a:p>
          <a:p>
            <a:endParaRPr lang="cs-CZ" dirty="0"/>
          </a:p>
          <a:p>
            <a:r>
              <a:rPr lang="cs-CZ" dirty="0"/>
              <a:t>jiné důležité překážky v </a:t>
            </a:r>
            <a:r>
              <a:rPr lang="cs-CZ" dirty="0" smtClean="0"/>
              <a:t>práci</a:t>
            </a:r>
          </a:p>
          <a:p>
            <a:endParaRPr lang="cs-CZ" dirty="0"/>
          </a:p>
          <a:p>
            <a:r>
              <a:rPr lang="cs-CZ" dirty="0"/>
              <a:t>výkon veřejné </a:t>
            </a:r>
            <a:r>
              <a:rPr lang="cs-CZ" dirty="0" smtClean="0"/>
              <a:t>funkce</a:t>
            </a:r>
          </a:p>
          <a:p>
            <a:endParaRPr lang="cs-CZ" dirty="0"/>
          </a:p>
          <a:p>
            <a:r>
              <a:rPr lang="cs-CZ" dirty="0"/>
              <a:t>v</a:t>
            </a:r>
            <a:r>
              <a:rPr lang="cs-CZ" dirty="0" smtClean="0"/>
              <a:t>ýkon </a:t>
            </a:r>
            <a:r>
              <a:rPr lang="cs-CZ" dirty="0"/>
              <a:t>občanské </a:t>
            </a:r>
            <a:r>
              <a:rPr lang="cs-CZ" dirty="0" smtClean="0"/>
              <a:t>povinnosti (svědci, živelné události apod.)</a:t>
            </a:r>
          </a:p>
          <a:p>
            <a:endParaRPr lang="cs-CZ" dirty="0"/>
          </a:p>
          <a:p>
            <a:r>
              <a:rPr lang="cs-CZ" dirty="0" smtClean="0"/>
              <a:t>branná povinnost</a:t>
            </a:r>
          </a:p>
          <a:p>
            <a:endParaRPr lang="cs-CZ" dirty="0"/>
          </a:p>
          <a:p>
            <a:r>
              <a:rPr lang="cs-CZ" dirty="0"/>
              <a:t>z důvodu školení, jiné formy přípravy nebo studia</a:t>
            </a:r>
          </a:p>
          <a:p>
            <a:pPr marL="0" indent="0">
              <a:buNone/>
            </a:pP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737697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Jiné důležité překážky v práci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sz="1800" dirty="0" smtClean="0"/>
              <a:t>Nařízení č. 590/2006 Sb.</a:t>
            </a:r>
          </a:p>
          <a:p>
            <a:endParaRPr lang="cs-CZ" sz="1800" dirty="0"/>
          </a:p>
          <a:p>
            <a:r>
              <a:rPr lang="cs-CZ" sz="1800" dirty="0" smtClean="0"/>
              <a:t>Vyšetření </a:t>
            </a:r>
            <a:r>
              <a:rPr lang="cs-CZ" sz="1800" dirty="0"/>
              <a:t>nebo ošetření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dirty="0"/>
              <a:t>Pracovnělékařská prohlídka, vyšetření nebo očkování související s výkonem práce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dirty="0"/>
              <a:t>Přerušení dopravního provozu nebo zpoždění hromadných dopravních prostředků</a:t>
            </a:r>
          </a:p>
          <a:p>
            <a:endParaRPr lang="cs-CZ" sz="1800" dirty="0"/>
          </a:p>
          <a:p>
            <a:r>
              <a:rPr lang="cs-CZ" sz="1800" dirty="0"/>
              <a:t>Svatba</a:t>
            </a:r>
          </a:p>
          <a:p>
            <a:endParaRPr lang="cs-CZ" sz="1800" dirty="0"/>
          </a:p>
          <a:p>
            <a:r>
              <a:rPr lang="cs-CZ" sz="1800" dirty="0"/>
              <a:t>Převoz manželky při narození dítěte, účast při porodu</a:t>
            </a:r>
          </a:p>
          <a:p>
            <a:endParaRPr lang="cs-CZ" sz="1800" dirty="0"/>
          </a:p>
          <a:p>
            <a:r>
              <a:rPr lang="cs-CZ" sz="1800" dirty="0"/>
              <a:t>Úmrtí manžela, dítěte</a:t>
            </a:r>
          </a:p>
          <a:p>
            <a:endParaRPr lang="cs-CZ" sz="1800" dirty="0"/>
          </a:p>
          <a:p>
            <a:r>
              <a:rPr lang="cs-CZ" sz="1800" dirty="0"/>
              <a:t>Pohřeb kolegy</a:t>
            </a:r>
          </a:p>
          <a:p>
            <a:endParaRPr lang="cs-CZ" sz="1800" dirty="0"/>
          </a:p>
          <a:p>
            <a:r>
              <a:rPr lang="cs-CZ" sz="1800" dirty="0"/>
              <a:t>Doprovod rodinného příslušníka do zdrav. zařízení (někdy s náhradou, někdy bez náhrady)</a:t>
            </a:r>
          </a:p>
          <a:p>
            <a:endParaRPr lang="cs-CZ" sz="1800" dirty="0"/>
          </a:p>
          <a:p>
            <a:r>
              <a:rPr lang="cs-CZ" sz="1800" dirty="0"/>
              <a:t>Přestěhování</a:t>
            </a:r>
          </a:p>
          <a:p>
            <a:endParaRPr lang="cs-CZ" sz="1800" dirty="0"/>
          </a:p>
          <a:p>
            <a:r>
              <a:rPr lang="cs-CZ" sz="1800" dirty="0"/>
              <a:t>Vyhledání nového zaměstnání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162859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straně zaměstnance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je-li </a:t>
            </a:r>
            <a:r>
              <a:rPr lang="cs-CZ" dirty="0"/>
              <a:t>překážka v práci zaměstnanci předem známa, musí včas požádat zaměstnavatele o poskytnutí pracovního </a:t>
            </a:r>
            <a:r>
              <a:rPr lang="cs-CZ" dirty="0" smtClean="0"/>
              <a:t>volna</a:t>
            </a:r>
          </a:p>
          <a:p>
            <a:endParaRPr lang="cs-CZ" dirty="0"/>
          </a:p>
          <a:p>
            <a:r>
              <a:rPr lang="cs-CZ" dirty="0"/>
              <a:t>zaměstnanec povinen prokázat </a:t>
            </a:r>
            <a:r>
              <a:rPr lang="cs-CZ" dirty="0" smtClean="0"/>
              <a:t>zaměstnavateli</a:t>
            </a:r>
          </a:p>
          <a:p>
            <a:endParaRPr lang="cs-CZ" dirty="0"/>
          </a:p>
          <a:p>
            <a:r>
              <a:rPr lang="cs-CZ" dirty="0"/>
              <a:t>p</a:t>
            </a:r>
            <a:r>
              <a:rPr lang="cs-CZ" dirty="0" smtClean="0"/>
              <a:t>rávní předpisy určují náhradu mzdy/platu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93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Zkušební doba </a:t>
            </a:r>
            <a:r>
              <a:rPr lang="cs-CZ" sz="2000" b="1" dirty="0"/>
              <a:t>může</a:t>
            </a:r>
            <a:r>
              <a:rPr lang="cs-CZ" sz="2000" dirty="0"/>
              <a:t> být sjednána</a:t>
            </a:r>
            <a:endParaRPr lang="cs-CZ" sz="2000" b="1" dirty="0"/>
          </a:p>
          <a:p>
            <a:pPr lvl="2" algn="just"/>
            <a:r>
              <a:rPr lang="cs-CZ" sz="1600" dirty="0"/>
              <a:t>3 měsíce po sobě jdoucí ode dne vzniku pracovního poměru,</a:t>
            </a:r>
          </a:p>
          <a:p>
            <a:pPr lvl="2" algn="just"/>
            <a:r>
              <a:rPr lang="cs-CZ" sz="1600" dirty="0"/>
              <a:t>6 měsíců po sobě jdoucích ode dne vzniku pracovního poměru u vedoucího zaměstnance.</a:t>
            </a:r>
          </a:p>
          <a:p>
            <a:pPr marL="0" indent="0" algn="just">
              <a:buNone/>
            </a:pPr>
            <a:r>
              <a:rPr lang="cs-CZ" sz="2000" b="1" dirty="0"/>
              <a:t>	</a:t>
            </a:r>
          </a:p>
          <a:p>
            <a:pPr algn="just"/>
            <a:r>
              <a:rPr lang="cs-CZ" sz="2000" dirty="0">
                <a:solidFill>
                  <a:schemeClr val="tx1"/>
                </a:solidFill>
              </a:rPr>
              <a:t>možné sjednat rovněž v souvislosti se jmenováním na vedoucí pracovní místo </a:t>
            </a:r>
          </a:p>
          <a:p>
            <a:pPr algn="just"/>
            <a:endParaRPr lang="cs-CZ" sz="2000" dirty="0">
              <a:solidFill>
                <a:schemeClr val="tx1"/>
              </a:solidFill>
            </a:endParaRPr>
          </a:p>
          <a:p>
            <a:pPr algn="just"/>
            <a:r>
              <a:rPr lang="cs-CZ" sz="2000" dirty="0"/>
              <a:t>sjednat </a:t>
            </a:r>
            <a:r>
              <a:rPr lang="cs-CZ" sz="2000" b="1" u="sng" dirty="0"/>
              <a:t>nejpozději</a:t>
            </a:r>
            <a:r>
              <a:rPr lang="cs-CZ" sz="2000" dirty="0"/>
              <a:t> v den, který byl sjednán jako den nástupu do práce</a:t>
            </a:r>
          </a:p>
          <a:p>
            <a:pPr marL="0" indent="0" algn="just">
              <a:buNone/>
            </a:pPr>
            <a:endParaRPr lang="cs-CZ" sz="2000" dirty="0"/>
          </a:p>
          <a:p>
            <a:pPr algn="just"/>
            <a:r>
              <a:rPr lang="cs-CZ" sz="2000" dirty="0"/>
              <a:t>nesmí být dodatečně prodlužována</a:t>
            </a:r>
          </a:p>
          <a:p>
            <a:pPr algn="just"/>
            <a:r>
              <a:rPr lang="cs-CZ" sz="2000" dirty="0"/>
              <a:t>nesmí být sjednána delší, než je polovina sjednané doby trvání pracovního poměru</a:t>
            </a:r>
          </a:p>
          <a:p>
            <a:pPr algn="just"/>
            <a:r>
              <a:rPr lang="cs-CZ" sz="2000" dirty="0"/>
              <a:t>musí být sjednána </a:t>
            </a:r>
            <a:r>
              <a:rPr lang="cs-CZ" sz="2000" b="1" dirty="0"/>
              <a:t>písemně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Pracovní smlouva – zkušební doba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2F19DE2D-0007-4A1C-AFF8-57E3E2187D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9735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straně zaměstnavatele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prostoj </a:t>
            </a:r>
            <a:r>
              <a:rPr lang="cs-CZ" dirty="0"/>
              <a:t>(náhrada 80 procent</a:t>
            </a:r>
            <a:r>
              <a:rPr lang="cs-CZ" dirty="0" smtClean="0"/>
              <a:t>)</a:t>
            </a:r>
          </a:p>
          <a:p>
            <a:pPr lvl="2"/>
            <a:r>
              <a:rPr lang="cs-CZ" dirty="0" smtClean="0"/>
              <a:t>přechodná závada způsobená </a:t>
            </a:r>
            <a:r>
              <a:rPr lang="cs-CZ" dirty="0"/>
              <a:t>poruchou na strojním zařízení, kterou </a:t>
            </a:r>
            <a:r>
              <a:rPr lang="cs-CZ" dirty="0" smtClean="0"/>
              <a:t>nezavinil zaměstnanec, v dodávce </a:t>
            </a:r>
            <a:r>
              <a:rPr lang="cs-CZ" dirty="0"/>
              <a:t>surovin nebo pohonné síly, chybnými pracovními podklady nebo jinými provozními </a:t>
            </a:r>
            <a:r>
              <a:rPr lang="cs-CZ" dirty="0" smtClean="0"/>
              <a:t>příčinami; </a:t>
            </a:r>
            <a:r>
              <a:rPr lang="cs-CZ" dirty="0"/>
              <a:t>a nebyl-li převeden na jinou práci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povětrnostní vlivy (náhrada 60 procent)</a:t>
            </a:r>
          </a:p>
          <a:p>
            <a:pPr lvl="2"/>
            <a:r>
              <a:rPr lang="cs-CZ" dirty="0" smtClean="0"/>
              <a:t>nepříznivé </a:t>
            </a:r>
            <a:r>
              <a:rPr lang="cs-CZ" dirty="0"/>
              <a:t>povětrnostní vlivy nebo živelné události; a nebyl-li převeden na jinou </a:t>
            </a:r>
            <a:r>
              <a:rPr lang="cs-CZ" dirty="0" smtClean="0"/>
              <a:t>práci</a:t>
            </a:r>
          </a:p>
          <a:p>
            <a:pPr marL="914400" lvl="2" indent="0">
              <a:buNone/>
            </a:pPr>
            <a:endParaRPr lang="cs-CZ" dirty="0"/>
          </a:p>
          <a:p>
            <a:r>
              <a:rPr lang="cs-CZ" dirty="0"/>
              <a:t>j</a:t>
            </a:r>
            <a:r>
              <a:rPr lang="cs-CZ" dirty="0" smtClean="0"/>
              <a:t>iné překážky v práci na straně zaměstnavatele (ve výši průměrného výdělku)</a:t>
            </a:r>
          </a:p>
          <a:p>
            <a:pPr lvl="2"/>
            <a:r>
              <a:rPr lang="cs-CZ" dirty="0"/>
              <a:t>n</a:t>
            </a:r>
            <a:r>
              <a:rPr lang="cs-CZ" dirty="0" smtClean="0"/>
              <a:t>apř. zaměstnavatel </a:t>
            </a:r>
            <a:r>
              <a:rPr lang="cs-CZ" dirty="0"/>
              <a:t>nemůže přidělovat zaměstnanci práci v rozsahu týdenní pracovní doby z důvodu dočasného omezení odbytu jeho výrobků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500267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Opakování na závěr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130736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OPAKOVÁNÍ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102" y="1628775"/>
            <a:ext cx="446689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426604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OPAKOVÁNÍ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7" y="2467769"/>
            <a:ext cx="606742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180871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OPAKOVÁNÍ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7" y="2505869"/>
            <a:ext cx="58769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804788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OPAKOVÁNÍ</a:t>
            </a: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2" y="2972594"/>
            <a:ext cx="57054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476937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KONEC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AD2EB0C9-C228-4168-B527-02D5D116B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703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30"/>
  <p:tag name="ARS_SLIDE_PARTICIPANTNUM" val="3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30"/>
  <p:tag name="ARS_SLIDE_PARTICIPANTNUM" val="3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heme/theme1.xml><?xml version="1.0" encoding="utf-8"?>
<a:theme xmlns:a="http://schemas.openxmlformats.org/drawingml/2006/main" name="Desig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BF5F04DBBFBBB4CB25CD168A9BB118E" ma:contentTypeVersion="2" ma:contentTypeDescription="Vytvoří nový dokument" ma:contentTypeScope="" ma:versionID="1af4da90f3adddca779843ca5b55a313">
  <xsd:schema xmlns:xsd="http://www.w3.org/2001/XMLSchema" xmlns:xs="http://www.w3.org/2001/XMLSchema" xmlns:p="http://schemas.microsoft.com/office/2006/metadata/properties" xmlns:ns2="99cd793c-f4fb-482a-b9a0-c60adb87adea" targetNamespace="http://schemas.microsoft.com/office/2006/metadata/properties" ma:root="true" ma:fieldsID="84498529ed87b677d0ac82c7e4d397b2" ns2:_="">
    <xsd:import namespace="99cd793c-f4fb-482a-b9a0-c60adb87ad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cd793c-f4fb-482a-b9a0-c60adb87ad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976190D-22DE-472B-8EC9-101A0157D5A8}"/>
</file>

<file path=customXml/itemProps2.xml><?xml version="1.0" encoding="utf-8"?>
<ds:datastoreItem xmlns:ds="http://schemas.openxmlformats.org/officeDocument/2006/customXml" ds:itemID="{3C851914-28AD-4BB7-B0A6-B333B381175D}"/>
</file>

<file path=customXml/itemProps3.xml><?xml version="1.0" encoding="utf-8"?>
<ds:datastoreItem xmlns:ds="http://schemas.openxmlformats.org/officeDocument/2006/customXml" ds:itemID="{41CB7AC0-7AE6-47DB-A812-5B7C6D880001}"/>
</file>

<file path=docProps/app.xml><?xml version="1.0" encoding="utf-8"?>
<Properties xmlns="http://schemas.openxmlformats.org/officeDocument/2006/extended-properties" xmlns:vt="http://schemas.openxmlformats.org/officeDocument/2006/docPropsVTypes">
  <Template>DesignTemplate</Template>
  <TotalTime>0</TotalTime>
  <Words>6057</Words>
  <Application>Microsoft Office PowerPoint</Application>
  <PresentationFormat>Předvádění na obrazovce (4:3)</PresentationFormat>
  <Paragraphs>983</Paragraphs>
  <Slides>96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96</vt:i4>
      </vt:variant>
    </vt:vector>
  </HeadingPairs>
  <TitlesOfParts>
    <vt:vector size="97" baseType="lpstr">
      <vt:lpstr>DesignTemplate</vt:lpstr>
      <vt:lpstr>Pracovní právo</vt:lpstr>
      <vt:lpstr>Prameny pracovního práva</vt:lpstr>
      <vt:lpstr>Listina základních práv a svobod</vt:lpstr>
      <vt:lpstr>Personální politika</vt:lpstr>
      <vt:lpstr>Před uzavřením smlouvy</vt:lpstr>
      <vt:lpstr>Pracovní poměr</vt:lpstr>
      <vt:lpstr>Pracovní smlouva - náležitosti</vt:lpstr>
      <vt:lpstr>Pracovní smlouva - forma</vt:lpstr>
      <vt:lpstr>Pracovní smlouva – zkušební doba</vt:lpstr>
      <vt:lpstr>Vstupní lékařská prohlídka</vt:lpstr>
      <vt:lpstr>Informování o obsahu pracovního poměru</vt:lpstr>
      <vt:lpstr>Odpovědnost za svěřené hodnoty a odpovědnost za svěřené věci</vt:lpstr>
      <vt:lpstr>Povinnosti vyplývající z PP</vt:lpstr>
      <vt:lpstr>Změny pracovního poměru</vt:lpstr>
      <vt:lpstr>Převedení na jinou práci</vt:lpstr>
      <vt:lpstr>Převedení na jinou práci</vt:lpstr>
      <vt:lpstr> Pracovní cesta</vt:lpstr>
      <vt:lpstr> Přeložení</vt:lpstr>
      <vt:lpstr> Dočasné přidělení</vt:lpstr>
      <vt:lpstr> Dočasné přidělení podle zákona 96/2004 Sb.</vt:lpstr>
      <vt:lpstr> Společné pro změny PP</vt:lpstr>
      <vt:lpstr>Smlouva na dobu určitou</vt:lpstr>
      <vt:lpstr>Skončení pracovního poměru</vt:lpstr>
      <vt:lpstr>Skončení pracovního poměru</vt:lpstr>
      <vt:lpstr>Dohoda</vt:lpstr>
      <vt:lpstr>VÝPOVĚĎ</vt:lpstr>
      <vt:lpstr>Výpovědní doba</vt:lpstr>
      <vt:lpstr>Výpověď daná zaměstnavatelem</vt:lpstr>
      <vt:lpstr>Výpověď z organizačních důvodů</vt:lpstr>
      <vt:lpstr>Výpověď pro nadbytečnost</vt:lpstr>
      <vt:lpstr>Výpověď z důvodu nesplňování předpokladů nebo požadavků pro výkon práce [§ 52 písm. f)]</vt:lpstr>
      <vt:lpstr>Výpověď z důvodu porušování povinnosti vyplývající z právních předpisů vztahujících se k zaměstnancem vykonávané práci a z důvodů pro okamžité zrušení pracovního poměru [§ 52 písm. g)]</vt:lpstr>
      <vt:lpstr>Stupeň intenzity porušení povinností zaměstnanců</vt:lpstr>
      <vt:lpstr>Výpověď z důvodu porušení stanoveného režimu dočasně práce neschopného pojištěnce podle zákona o nemocenském pojištění [§ 52 písm. h)]</vt:lpstr>
      <vt:lpstr>Zákaz výpovědi dané zaměstnavatelem</vt:lpstr>
      <vt:lpstr>Zákaz výpovědi dané zaměstnavatelem</vt:lpstr>
      <vt:lpstr>Zákaz výpovědi dané zaměstnavatelem - výjimky</vt:lpstr>
      <vt:lpstr>Okamžité zrušení PP zaměstnavatelem</vt:lpstr>
      <vt:lpstr>Okamžité zrušení PP zaměstnancem</vt:lpstr>
      <vt:lpstr> Skončení pracovního poměru na dobu určitou</vt:lpstr>
      <vt:lpstr>  Zrušení pracovního poměru ve zkušební době</vt:lpstr>
      <vt:lpstr>  Odstupné</vt:lpstr>
      <vt:lpstr>   Neplatné rozvázání pracovního poměru</vt:lpstr>
      <vt:lpstr>   Neplatné rozvázání pracovního poměru</vt:lpstr>
      <vt:lpstr>   Neplatné rozvázání pracovního poměru zaměstnancem</vt:lpstr>
      <vt:lpstr>   Neplatné rozvázání pracovního poměru zaměstnancem</vt:lpstr>
      <vt:lpstr>   Místo vedoucího zaměstnance</vt:lpstr>
      <vt:lpstr>Alternativy</vt:lpstr>
      <vt:lpstr>   Dohody o pracích konaných mimo pracovní poměr</vt:lpstr>
      <vt:lpstr>Dohody mimo pracovní poměr </vt:lpstr>
      <vt:lpstr>   OPAKOVÁNÍ NA ZÁVĚR</vt:lpstr>
      <vt:lpstr>   OPAKOVÁNÍ NA ZÁVĚR</vt:lpstr>
      <vt:lpstr>   OPAKOVÁNÍ NA ZÁVĚR</vt:lpstr>
      <vt:lpstr>Pracovní právo</vt:lpstr>
      <vt:lpstr>Pokyny Zaměstnavatele</vt:lpstr>
      <vt:lpstr>Vnitřní předpis</vt:lpstr>
      <vt:lpstr>Pracovní řád</vt:lpstr>
      <vt:lpstr>Osobní spis</vt:lpstr>
      <vt:lpstr>Kolektivní smlouva</vt:lpstr>
      <vt:lpstr>Odborová organizace</vt:lpstr>
      <vt:lpstr>Time management</vt:lpstr>
      <vt:lpstr>Pojmy</vt:lpstr>
      <vt:lpstr>Pracovní doba</vt:lpstr>
      <vt:lpstr>Pracovní doba</vt:lpstr>
      <vt:lpstr>Pružné rozvržení pracovní doby</vt:lpstr>
      <vt:lpstr>Konto pracovní doby</vt:lpstr>
      <vt:lpstr>Přestávka v práci</vt:lpstr>
      <vt:lpstr>Doba odpočinku</vt:lpstr>
      <vt:lpstr>Dny pracovního klidu</vt:lpstr>
      <vt:lpstr>Práce přesčas</vt:lpstr>
      <vt:lpstr>Noční práce</vt:lpstr>
      <vt:lpstr>Noční práce</vt:lpstr>
      <vt:lpstr>Pracovní pohotovost</vt:lpstr>
      <vt:lpstr>Odměňování za práci</vt:lpstr>
      <vt:lpstr>Obecná pravidla</vt:lpstr>
      <vt:lpstr>Minimální mzda</vt:lpstr>
      <vt:lpstr>Zaručená mzda</vt:lpstr>
      <vt:lpstr>Zaručená mzda - příklad</vt:lpstr>
      <vt:lpstr>Mzda</vt:lpstr>
      <vt:lpstr>Plat</vt:lpstr>
      <vt:lpstr>Plat - příklad</vt:lpstr>
      <vt:lpstr>Mzda i plat</vt:lpstr>
      <vt:lpstr>Příplatky</vt:lpstr>
      <vt:lpstr>Dovolená</vt:lpstr>
      <vt:lpstr>Překážky v práci</vt:lpstr>
      <vt:lpstr>Překážky v práci</vt:lpstr>
      <vt:lpstr>Na straně zaměstnance</vt:lpstr>
      <vt:lpstr>Jiné důležité překážky v práci</vt:lpstr>
      <vt:lpstr>Na straně zaměstnance</vt:lpstr>
      <vt:lpstr>Na straně zaměstnavatele</vt:lpstr>
      <vt:lpstr>Opakování na závěr</vt:lpstr>
      <vt:lpstr>OPAKOVÁNÍ</vt:lpstr>
      <vt:lpstr>OPAKOVÁNÍ</vt:lpstr>
      <vt:lpstr>OPAKOVÁNÍ</vt:lpstr>
      <vt:lpstr>OPAKOVÁNÍ</vt:lpstr>
      <vt:lpstr>KONEC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2019-09-10T06:48:14Z</dcterms:created>
  <dcterms:modified xsi:type="dcterms:W3CDTF">2020-11-24T12:26:34Z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  <property fmtid="{D5CDD505-2E9C-101B-9397-08002B2CF9AE}" pid="3" name="ContentTypeId">
    <vt:lpwstr>0x010100FBF5F04DBBFBBB4CB25CD168A9BB118E</vt:lpwstr>
  </property>
</Properties>
</file>