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sldIdLst>
    <p:sldId id="465" r:id="rId2"/>
    <p:sldId id="418" r:id="rId3"/>
    <p:sldId id="419" r:id="rId4"/>
    <p:sldId id="433" r:id="rId5"/>
    <p:sldId id="438" r:id="rId6"/>
    <p:sldId id="495" r:id="rId7"/>
    <p:sldId id="469" r:id="rId8"/>
    <p:sldId id="417" r:id="rId9"/>
    <p:sldId id="467" r:id="rId10"/>
    <p:sldId id="475" r:id="rId11"/>
    <p:sldId id="471" r:id="rId12"/>
    <p:sldId id="339" r:id="rId13"/>
    <p:sldId id="340" r:id="rId14"/>
    <p:sldId id="346" r:id="rId15"/>
    <p:sldId id="351" r:id="rId16"/>
    <p:sldId id="367" r:id="rId17"/>
    <p:sldId id="352" r:id="rId18"/>
    <p:sldId id="360" r:id="rId19"/>
    <p:sldId id="361" r:id="rId20"/>
    <p:sldId id="366" r:id="rId21"/>
    <p:sldId id="473" r:id="rId22"/>
    <p:sldId id="353" r:id="rId23"/>
    <p:sldId id="371" r:id="rId24"/>
    <p:sldId id="479" r:id="rId25"/>
    <p:sldId id="492" r:id="rId26"/>
    <p:sldId id="364" r:id="rId27"/>
    <p:sldId id="496" r:id="rId28"/>
    <p:sldId id="362" r:id="rId29"/>
    <p:sldId id="493" r:id="rId30"/>
    <p:sldId id="363" r:id="rId31"/>
    <p:sldId id="468" r:id="rId32"/>
    <p:sldId id="365" r:id="rId33"/>
    <p:sldId id="357" r:id="rId34"/>
    <p:sldId id="358" r:id="rId35"/>
    <p:sldId id="379" r:id="rId36"/>
    <p:sldId id="483" r:id="rId37"/>
    <p:sldId id="445" r:id="rId38"/>
    <p:sldId id="381" r:id="rId39"/>
    <p:sldId id="486" r:id="rId40"/>
    <p:sldId id="446" r:id="rId41"/>
    <p:sldId id="444" r:id="rId42"/>
    <p:sldId id="387" r:id="rId43"/>
    <p:sldId id="388" r:id="rId44"/>
    <p:sldId id="430" r:id="rId45"/>
    <p:sldId id="390" r:id="rId46"/>
    <p:sldId id="391" r:id="rId47"/>
    <p:sldId id="392" r:id="rId48"/>
    <p:sldId id="394" r:id="rId49"/>
    <p:sldId id="396" r:id="rId50"/>
    <p:sldId id="398" r:id="rId51"/>
    <p:sldId id="399" r:id="rId52"/>
    <p:sldId id="400" r:id="rId53"/>
    <p:sldId id="401" r:id="rId54"/>
    <p:sldId id="402" r:id="rId55"/>
    <p:sldId id="497" r:id="rId56"/>
    <p:sldId id="494" r:id="rId57"/>
    <p:sldId id="404" r:id="rId58"/>
    <p:sldId id="405" r:id="rId59"/>
    <p:sldId id="442" r:id="rId60"/>
    <p:sldId id="409" r:id="rId61"/>
    <p:sldId id="411" r:id="rId62"/>
    <p:sldId id="451" r:id="rId63"/>
    <p:sldId id="453" r:id="rId64"/>
    <p:sldId id="454" r:id="rId65"/>
    <p:sldId id="455" r:id="rId66"/>
    <p:sldId id="462" r:id="rId67"/>
    <p:sldId id="463" r:id="rId68"/>
    <p:sldId id="456" r:id="rId69"/>
    <p:sldId id="457" r:id="rId70"/>
    <p:sldId id="458" r:id="rId71"/>
    <p:sldId id="459" r:id="rId72"/>
    <p:sldId id="460" r:id="rId73"/>
    <p:sldId id="461" r:id="rId74"/>
    <p:sldId id="403" r:id="rId75"/>
    <p:sldId id="256" r:id="rId76"/>
    <p:sldId id="259" r:id="rId77"/>
    <p:sldId id="261" r:id="rId78"/>
    <p:sldId id="262" r:id="rId79"/>
    <p:sldId id="263" r:id="rId80"/>
    <p:sldId id="264" r:id="rId81"/>
    <p:sldId id="267" r:id="rId82"/>
    <p:sldId id="268" r:id="rId83"/>
    <p:sldId id="414" r:id="rId84"/>
    <p:sldId id="415" r:id="rId85"/>
    <p:sldId id="432" r:id="rId86"/>
    <p:sldId id="427" r:id="rId87"/>
  </p:sldIdLst>
  <p:sldSz cx="9144000" cy="6858000" type="screen4x3"/>
  <p:notesSz cx="6797675" cy="987425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4419" autoAdjust="0"/>
  </p:normalViewPr>
  <p:slideViewPr>
    <p:cSldViewPr>
      <p:cViewPr varScale="1">
        <p:scale>
          <a:sx n="130" d="100"/>
          <a:sy n="130" d="100"/>
        </p:scale>
        <p:origin x="11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DAD78-082E-4401-8AF0-826E32AAA28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0878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8A3D3B-982B-4A54-B9B9-7567F4D0D9CA}" type="slidenum">
              <a:rPr lang="cs-CZ" altLang="cs-CZ" sz="1200" smtClean="0"/>
              <a:pPr/>
              <a:t>4</a:t>
            </a:fld>
            <a:endParaRPr lang="cs-CZ" altLang="cs-CZ" sz="1200" smtClean="0"/>
          </a:p>
        </p:txBody>
      </p:sp>
    </p:spTree>
    <p:extLst>
      <p:ext uri="{BB962C8B-B14F-4D97-AF65-F5344CB8AC3E}">
        <p14:creationId xmlns:p14="http://schemas.microsoft.com/office/powerpoint/2010/main" val="3670201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D5FD2F0-25FA-4C1F-A659-5AAFB091C75E}" type="slidenum">
              <a:rPr lang="cs-CZ" altLang="cs-CZ" sz="1200" smtClean="0"/>
              <a:pPr/>
              <a:t>35</a:t>
            </a:fld>
            <a:endParaRPr lang="cs-CZ" altLang="cs-CZ" sz="120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40729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F274D0D-8208-4D1A-A4AB-6834FAA2EDD9}" type="slidenum">
              <a:rPr lang="cs-CZ" altLang="cs-CZ" sz="1200" smtClean="0"/>
              <a:pPr/>
              <a:t>37</a:t>
            </a:fld>
            <a:endParaRPr lang="cs-CZ" altLang="cs-CZ" sz="120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13530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85D0892-4829-4AC9-BA73-714F941A02EF}" type="slidenum">
              <a:rPr lang="cs-CZ" altLang="cs-CZ" sz="1200" smtClean="0"/>
              <a:pPr/>
              <a:t>38</a:t>
            </a:fld>
            <a:endParaRPr lang="cs-CZ" altLang="cs-CZ" sz="120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1530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7ABE0A8-8B57-4E19-8ACB-CD48F3A6350C}" type="slidenum">
              <a:rPr lang="cs-CZ" altLang="cs-CZ" sz="1200" smtClean="0"/>
              <a:pPr/>
              <a:t>39</a:t>
            </a:fld>
            <a:endParaRPr lang="cs-CZ" altLang="cs-CZ" sz="120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96901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CEF2D3-9056-4642-A298-69EA27E562E2}" type="slidenum">
              <a:rPr lang="cs-CZ" altLang="cs-CZ" sz="1200" smtClean="0"/>
              <a:pPr/>
              <a:t>40</a:t>
            </a:fld>
            <a:endParaRPr lang="cs-CZ" altLang="cs-CZ" sz="12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19391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CB8891E-63AE-40F9-8675-23B7981B188D}" type="slidenum">
              <a:rPr lang="cs-CZ" altLang="cs-CZ" sz="1200" smtClean="0"/>
              <a:pPr/>
              <a:t>42</a:t>
            </a:fld>
            <a:endParaRPr lang="cs-CZ" altLang="cs-CZ" sz="120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8877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BEA4862-EAD4-4E6E-9E13-ED6013820CD3}" type="slidenum">
              <a:rPr lang="cs-CZ" altLang="cs-CZ" sz="1200" smtClean="0"/>
              <a:pPr/>
              <a:t>43</a:t>
            </a:fld>
            <a:endParaRPr lang="cs-CZ" altLang="cs-CZ" sz="120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6970639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55A7D4-68EC-4AF2-91D8-174474394039}" type="slidenum">
              <a:rPr lang="cs-CZ" altLang="cs-CZ" sz="1200" smtClean="0"/>
              <a:pPr/>
              <a:t>45</a:t>
            </a:fld>
            <a:endParaRPr lang="cs-CZ" altLang="cs-CZ" sz="120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09013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746886-DA47-4053-9346-33BBEA0D9831}" type="slidenum">
              <a:rPr lang="cs-CZ" altLang="cs-CZ" sz="1200" smtClean="0"/>
              <a:pPr/>
              <a:t>46</a:t>
            </a:fld>
            <a:endParaRPr lang="cs-CZ" altLang="cs-CZ" sz="120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7210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0E00A50-9228-46BC-B2AF-066087187309}" type="slidenum">
              <a:rPr lang="cs-CZ" altLang="cs-CZ" sz="1200" smtClean="0"/>
              <a:pPr/>
              <a:t>47</a:t>
            </a:fld>
            <a:endParaRPr lang="cs-CZ" altLang="cs-CZ" sz="1200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60687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D696AC-4079-44AD-A2C1-0117482E988D}" type="slidenum">
              <a:rPr lang="cs-CZ" altLang="cs-CZ" sz="1200" smtClean="0"/>
              <a:pPr/>
              <a:t>5</a:t>
            </a:fld>
            <a:endParaRPr lang="cs-CZ" altLang="cs-CZ" sz="120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8208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AF7BF0B-6DC0-40B9-9840-9E56FCBFAB32}" type="slidenum">
              <a:rPr lang="cs-CZ" altLang="cs-CZ" sz="1200" smtClean="0"/>
              <a:pPr/>
              <a:t>48</a:t>
            </a:fld>
            <a:endParaRPr lang="cs-CZ" altLang="cs-CZ" sz="1200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5598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ACA193-A440-4279-B304-A18287E53167}" type="slidenum">
              <a:rPr lang="cs-CZ" altLang="cs-CZ" sz="1200" smtClean="0"/>
              <a:pPr/>
              <a:t>49</a:t>
            </a:fld>
            <a:endParaRPr lang="cs-CZ" altLang="cs-CZ" sz="1200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8231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1A4A7D-4EF7-474A-84FF-A4C03B455C74}" type="slidenum">
              <a:rPr lang="cs-CZ" altLang="cs-CZ" sz="1200" smtClean="0"/>
              <a:pPr/>
              <a:t>50</a:t>
            </a:fld>
            <a:endParaRPr lang="cs-CZ" altLang="cs-CZ" sz="120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8397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00BABD5-3A0F-44ED-B7B2-5D16D6651D8D}" type="slidenum">
              <a:rPr lang="cs-CZ" altLang="cs-CZ" sz="1200" smtClean="0"/>
              <a:pPr/>
              <a:t>51</a:t>
            </a:fld>
            <a:endParaRPr lang="cs-CZ" altLang="cs-CZ" sz="120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85943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C7ABF49-1208-436D-848C-C296924853D2}" type="slidenum">
              <a:rPr lang="cs-CZ" altLang="cs-CZ" sz="1200" smtClean="0"/>
              <a:pPr/>
              <a:t>52</a:t>
            </a:fld>
            <a:endParaRPr lang="cs-CZ" altLang="cs-CZ" sz="120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973728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44E9B3-B5D4-42CE-9DE6-C2B6B6019798}" type="slidenum">
              <a:rPr lang="cs-CZ" altLang="cs-CZ" sz="1200" smtClean="0"/>
              <a:pPr/>
              <a:t>54</a:t>
            </a:fld>
            <a:endParaRPr lang="cs-CZ" altLang="cs-CZ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0744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BB67E4-0F6D-436B-B609-2DA8F9C3CC25}" type="slidenum">
              <a:rPr lang="cs-CZ" altLang="cs-CZ" sz="1200" smtClean="0"/>
              <a:pPr/>
              <a:t>57</a:t>
            </a:fld>
            <a:endParaRPr lang="cs-CZ" altLang="cs-CZ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540513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9E62409-EF5D-4C67-9B9C-80F7531739E0}" type="slidenum">
              <a:rPr lang="cs-CZ" altLang="cs-CZ" sz="1200" smtClean="0"/>
              <a:pPr/>
              <a:t>58</a:t>
            </a:fld>
            <a:endParaRPr lang="cs-CZ" altLang="cs-CZ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828932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BB717F-1825-4628-A1F8-45B13A0F6656}" type="slidenum">
              <a:rPr lang="cs-CZ" altLang="cs-CZ" sz="1200" smtClean="0"/>
              <a:pPr/>
              <a:t>60</a:t>
            </a:fld>
            <a:endParaRPr lang="cs-CZ" altLang="cs-CZ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16155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A394270-7209-49B1-ADE0-B9D705CEA85A}" type="slidenum">
              <a:rPr lang="cs-CZ" altLang="cs-CZ" sz="1200" smtClean="0"/>
              <a:pPr/>
              <a:t>61</a:t>
            </a:fld>
            <a:endParaRPr lang="cs-CZ" altLang="cs-CZ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9281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DD95D77-E42F-430F-8194-D0CF5139742F}" type="slidenum">
              <a:rPr lang="cs-CZ" altLang="cs-CZ" sz="1200" smtClean="0"/>
              <a:pPr/>
              <a:t>12</a:t>
            </a:fld>
            <a:endParaRPr lang="cs-CZ" altLang="cs-CZ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78350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63CC7F2-CCA1-4814-801C-97AF8BA791E2}" type="slidenum">
              <a:rPr lang="cs-CZ" altLang="cs-CZ" sz="1200" smtClean="0"/>
              <a:pPr/>
              <a:t>62</a:t>
            </a:fld>
            <a:endParaRPr lang="cs-CZ" altLang="cs-CZ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800251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A80EF-6E87-4043-B032-CB85E18C43F7}" type="slidenum">
              <a:rPr lang="cs-CZ" altLang="cs-CZ" sz="1200" smtClean="0"/>
              <a:pPr/>
              <a:t>63</a:t>
            </a:fld>
            <a:endParaRPr lang="cs-CZ" altLang="cs-CZ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412330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7BEEC7-6CDC-4B79-83D1-61A617CFB122}" type="slidenum">
              <a:rPr lang="cs-CZ" altLang="cs-CZ" sz="1200" smtClean="0"/>
              <a:pPr/>
              <a:t>64</a:t>
            </a:fld>
            <a:endParaRPr lang="cs-CZ" altLang="cs-CZ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6412636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6A3802-43DC-41CC-B8BB-D88641E0AEF7}" type="slidenum">
              <a:rPr lang="cs-CZ" altLang="cs-CZ" sz="1200" smtClean="0"/>
              <a:pPr/>
              <a:t>65</a:t>
            </a:fld>
            <a:endParaRPr lang="cs-CZ" altLang="cs-CZ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22566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160278-F1BF-4DDD-B7D7-9C4C1A328BEB}" type="slidenum">
              <a:rPr lang="cs-CZ" altLang="cs-CZ" sz="1200" smtClean="0"/>
              <a:pPr/>
              <a:t>66</a:t>
            </a:fld>
            <a:endParaRPr lang="cs-CZ" altLang="cs-CZ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63006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3EAB58-F788-4FEA-9159-E2FC160B2F0D}" type="slidenum">
              <a:rPr lang="cs-CZ" altLang="cs-CZ" sz="1200" smtClean="0"/>
              <a:pPr/>
              <a:t>67</a:t>
            </a:fld>
            <a:endParaRPr lang="cs-CZ" altLang="cs-CZ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666184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81272A-3D6B-40AA-82A3-DF9C8E52E730}" type="slidenum">
              <a:rPr lang="cs-CZ" altLang="cs-CZ" sz="1200" smtClean="0"/>
              <a:pPr/>
              <a:t>68</a:t>
            </a:fld>
            <a:endParaRPr lang="cs-CZ" altLang="cs-CZ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688804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B491E88-FA30-4393-AA48-50F98CBFC782}" type="slidenum">
              <a:rPr lang="cs-CZ" altLang="cs-CZ" sz="1200" smtClean="0"/>
              <a:pPr/>
              <a:t>69</a:t>
            </a:fld>
            <a:endParaRPr lang="cs-CZ" altLang="cs-CZ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61523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41A23C-EEE9-4633-8EB0-1AF4FBA6E88A}" type="slidenum">
              <a:rPr lang="cs-CZ" altLang="cs-CZ" sz="1200" smtClean="0"/>
              <a:pPr/>
              <a:t>70</a:t>
            </a:fld>
            <a:endParaRPr lang="cs-CZ" altLang="cs-CZ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762379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727B8B-44D5-4907-B317-42042004D72A}" type="slidenum">
              <a:rPr lang="cs-CZ" altLang="cs-CZ" sz="1200" smtClean="0"/>
              <a:pPr/>
              <a:t>71</a:t>
            </a:fld>
            <a:endParaRPr lang="cs-CZ" altLang="cs-CZ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20241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ACFF1B-960C-4E41-85A7-05746ED47A56}" type="slidenum">
              <a:rPr lang="cs-CZ" altLang="cs-CZ" sz="1200" smtClean="0"/>
              <a:pPr/>
              <a:t>13</a:t>
            </a:fld>
            <a:endParaRPr lang="cs-CZ" altLang="cs-CZ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17964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891E0CB-36F4-4571-9465-AD6E40670364}" type="slidenum">
              <a:rPr lang="cs-CZ" altLang="cs-CZ" sz="1200" smtClean="0"/>
              <a:pPr/>
              <a:t>72</a:t>
            </a:fld>
            <a:endParaRPr lang="cs-CZ" altLang="cs-CZ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671377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6082ED3-CE38-41EB-BCDE-B563054B53A0}" type="slidenum">
              <a:rPr lang="cs-CZ" altLang="cs-CZ" sz="1200" smtClean="0"/>
              <a:pPr/>
              <a:t>73</a:t>
            </a:fld>
            <a:endParaRPr lang="cs-CZ" altLang="cs-CZ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0051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9075C15-773F-4195-95E6-98E9494A3B2E}" type="slidenum">
              <a:rPr lang="cs-CZ" altLang="cs-CZ" sz="1200" smtClean="0"/>
              <a:pPr/>
              <a:t>74</a:t>
            </a:fld>
            <a:endParaRPr lang="cs-CZ" altLang="cs-CZ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68241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94AF58-D1AB-4199-9EC4-58FE2472B06A}" type="slidenum">
              <a:rPr lang="cs-CZ" altLang="cs-CZ" sz="1200" smtClean="0"/>
              <a:pPr/>
              <a:t>75</a:t>
            </a:fld>
            <a:endParaRPr lang="cs-CZ" altLang="cs-CZ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27238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EB7B82-723F-489F-AB3D-4010281B50A0}" type="slidenum">
              <a:rPr lang="cs-CZ" altLang="cs-CZ" sz="1200" smtClean="0"/>
              <a:pPr/>
              <a:t>76</a:t>
            </a:fld>
            <a:endParaRPr lang="cs-CZ" altLang="cs-CZ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73961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C5E16B3-4A2C-433D-9740-1912D99CF789}" type="slidenum">
              <a:rPr lang="cs-CZ" altLang="cs-CZ" sz="1200" smtClean="0"/>
              <a:pPr/>
              <a:t>77</a:t>
            </a:fld>
            <a:endParaRPr lang="cs-CZ" altLang="cs-CZ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307709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9D13E58-72B7-427A-BCD0-21089CE47A7C}" type="slidenum">
              <a:rPr lang="cs-CZ" altLang="cs-CZ" sz="1200" smtClean="0"/>
              <a:pPr/>
              <a:t>78</a:t>
            </a:fld>
            <a:endParaRPr lang="cs-CZ" altLang="cs-CZ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009695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EC9E67D-60C4-4C4D-94A7-DA426CC7D7BD}" type="slidenum">
              <a:rPr lang="cs-CZ" altLang="cs-CZ" sz="1200" smtClean="0"/>
              <a:pPr/>
              <a:t>79</a:t>
            </a:fld>
            <a:endParaRPr lang="cs-CZ" altLang="cs-CZ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5994347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1F80547-FDAE-4231-8D11-5E215572F67A}" type="slidenum">
              <a:rPr lang="cs-CZ" altLang="cs-CZ" sz="1200" smtClean="0"/>
              <a:pPr/>
              <a:t>80</a:t>
            </a:fld>
            <a:endParaRPr lang="cs-CZ" altLang="cs-CZ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543305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DCC5C-61B7-4545-9401-6B5B6FACBAB4}" type="slidenum">
              <a:rPr lang="cs-CZ" altLang="cs-CZ" sz="1200" smtClean="0"/>
              <a:pPr/>
              <a:t>81</a:t>
            </a:fld>
            <a:endParaRPr lang="cs-CZ" altLang="cs-CZ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59444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C88432-9FF0-4F2D-BD29-8BEDC5A011D8}" type="slidenum">
              <a:rPr lang="cs-CZ" altLang="cs-CZ" sz="1200" smtClean="0"/>
              <a:pPr/>
              <a:t>14</a:t>
            </a:fld>
            <a:endParaRPr lang="cs-CZ" altLang="cs-CZ" sz="120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910381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AF8E33-C73A-45B1-BB9F-E99B4D5C3FC3}" type="slidenum">
              <a:rPr lang="cs-CZ" altLang="cs-CZ" sz="1200" smtClean="0"/>
              <a:pPr/>
              <a:t>82</a:t>
            </a:fld>
            <a:endParaRPr lang="cs-CZ" altLang="cs-CZ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605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1A09E0-8C58-44B8-B4A5-005CB2B256AD}" type="slidenum">
              <a:rPr lang="cs-CZ" altLang="cs-CZ" sz="1200" smtClean="0"/>
              <a:pPr/>
              <a:t>15</a:t>
            </a:fld>
            <a:endParaRPr lang="cs-CZ" altLang="cs-CZ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19886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3E1E79-14D4-4109-B1A8-5E343B2A278D}" type="slidenum">
              <a:rPr lang="cs-CZ" altLang="cs-CZ" sz="1200" smtClean="0"/>
              <a:pPr/>
              <a:t>23</a:t>
            </a:fld>
            <a:endParaRPr lang="cs-CZ" altLang="cs-CZ" sz="120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42152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E2EB478-4A5F-4A77-9DA9-FF2E8BA674CF}" type="slidenum">
              <a:rPr lang="cs-CZ" altLang="cs-CZ" sz="1200" smtClean="0"/>
              <a:pPr/>
              <a:t>29</a:t>
            </a:fld>
            <a:endParaRPr lang="cs-CZ" altLang="cs-CZ" sz="120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21049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194A24-0632-4731-9123-645C90D53E1B}" type="slidenum">
              <a:rPr lang="cs-CZ" altLang="cs-CZ" sz="1200" smtClean="0"/>
              <a:pPr/>
              <a:t>33</a:t>
            </a:fld>
            <a:endParaRPr lang="cs-CZ" altLang="cs-CZ" sz="120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90895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FB8B-B07B-4E37-A30B-E1A4A1F04BF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48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33643-9A08-4190-82FD-E2335F4A4E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9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36CFE-E5A1-4B14-9052-766A5D6ED9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23352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1EFD-1480-4D51-AA7F-9E4B629D782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76408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74FDB-534F-401E-8DA2-1DDB005C27C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9647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54081-1455-41E6-B875-B5C749C805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0337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EE43D-6A79-4130-AB74-D31D7F0B165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803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FBF10-410D-42A7-8E96-B7E1BCA094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1672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A5AB6-7FBA-4B57-91C2-4FCB613A40C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9336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BA39-EC7C-4D58-A740-402D72FEC4C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997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BE3E5-2ED2-4A7A-8EA4-220E5285B92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694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05013-1FB7-4158-B1D3-9F03FEC44FE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8842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43C2-B84C-4037-8AE0-F13169EFEAA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2716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C6F9-6F5B-441E-898E-AE6BCCC805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27379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1E805-6B78-4871-86D9-56BCBD579DB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82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965388-69FF-4AB4-BC90-CA681AC43B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908720"/>
            <a:ext cx="7772400" cy="1470025"/>
          </a:xfrm>
        </p:spPr>
        <p:txBody>
          <a:bodyPr/>
          <a:lstStyle/>
          <a:p>
            <a:r>
              <a:rPr lang="cs-CZ" altLang="cs-CZ" dirty="0" smtClean="0"/>
              <a:t>Krevní skupiny erytrocytů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1547664" y="2395290"/>
            <a:ext cx="6119300" cy="3714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219200" y="4716463"/>
          <a:ext cx="51816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7" name="Photo Editor 사진" r:id="rId3" imgW="3809524" imgH="1076475" progId="MSPhotoEd.3">
                  <p:embed/>
                </p:oleObj>
              </mc:Choice>
              <mc:Fallback>
                <p:oleObj name="Photo Editor 사진" r:id="rId3" imgW="3809524" imgH="1076475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716463"/>
                        <a:ext cx="5181600" cy="146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2971800" cy="762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ko-KR" altLang="en-US" b="1" i="1" smtClean="0">
                <a:latin typeface="Comic Sans MS" panose="030F0702030302020204" pitchFamily="66" charset="0"/>
                <a:ea typeface="굴림" pitchFamily="50" charset="-128"/>
              </a:rPr>
              <a:t> </a:t>
            </a:r>
            <a:r>
              <a:rPr lang="en-US" altLang="ko-KR" sz="4000" b="1" smtClean="0">
                <a:solidFill>
                  <a:srgbClr val="CC0066"/>
                </a:solidFill>
                <a:latin typeface="Britannic Bold" panose="020B0903060703020204" pitchFamily="34" charset="0"/>
                <a:ea typeface="굴림" pitchFamily="50" charset="-128"/>
              </a:rPr>
              <a:t>Cis-AB</a:t>
            </a:r>
            <a:endParaRPr lang="en-US" altLang="ko-KR" sz="4000" smtClean="0">
              <a:solidFill>
                <a:srgbClr val="CC0066"/>
              </a:solidFill>
              <a:latin typeface="Britannic Bold" panose="020B0903060703020204" pitchFamily="34" charset="0"/>
              <a:ea typeface="굴림" pitchFamily="50" charset="-128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76400"/>
            <a:ext cx="3505200" cy="4495800"/>
          </a:xfrm>
        </p:spPr>
        <p:txBody>
          <a:bodyPr/>
          <a:lstStyle/>
          <a:p>
            <a:pPr>
              <a:buFontTx/>
              <a:buNone/>
            </a:pPr>
            <a:r>
              <a:rPr lang="ko-KR" altLang="en-US" sz="2800" smtClean="0">
                <a:ea typeface="굴림" pitchFamily="50" charset="-128"/>
              </a:rPr>
              <a:t>        </a:t>
            </a:r>
            <a:r>
              <a:rPr lang="en-US" altLang="ko-KR" sz="2000" i="1" smtClean="0">
                <a:solidFill>
                  <a:srgbClr val="FF66FF"/>
                </a:solidFill>
                <a:ea typeface="굴림" pitchFamily="50" charset="-128"/>
              </a:rPr>
              <a:t>A</a:t>
            </a:r>
            <a:r>
              <a:rPr lang="en-US" altLang="ko-KR" sz="2000" i="1" smtClean="0">
                <a:solidFill>
                  <a:srgbClr val="FF6600"/>
                </a:solidFill>
                <a:ea typeface="굴림" pitchFamily="50" charset="-128"/>
              </a:rPr>
              <a:t>B                    </a:t>
            </a:r>
            <a:r>
              <a:rPr lang="en-US" altLang="ko-KR" sz="2000" i="1" smtClean="0">
                <a:solidFill>
                  <a:schemeClr val="bg2"/>
                </a:solidFill>
                <a:ea typeface="굴림" pitchFamily="50" charset="-128"/>
              </a:rPr>
              <a:t>OO</a:t>
            </a:r>
            <a:r>
              <a:rPr lang="en-US" altLang="ko-KR" sz="2000" smtClean="0">
                <a:solidFill>
                  <a:schemeClr val="bg2"/>
                </a:solidFill>
                <a:ea typeface="굴림" pitchFamily="50" charset="-128"/>
              </a:rPr>
              <a:t> 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400" b="1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</a:t>
            </a: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Unequal</a:t>
            </a:r>
            <a:endParaRPr lang="en-US" altLang="ko-KR" sz="2000" smtClean="0">
              <a:solidFill>
                <a:srgbClr val="0000FF"/>
              </a:solidFill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1400" b="1" smtClean="0">
                <a:solidFill>
                  <a:srgbClr val="0000FF"/>
                </a:solidFill>
                <a:latin typeface="Comic Sans MS" panose="030F0702030302020204" pitchFamily="66" charset="0"/>
                <a:ea typeface="굴림" pitchFamily="50" charset="-128"/>
              </a:rPr>
              <a:t>     Crossing-over</a:t>
            </a: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2000" smtClean="0">
              <a:ea typeface="굴림" pitchFamily="50" charset="-128"/>
            </a:endParaRPr>
          </a:p>
          <a:p>
            <a:pPr>
              <a:buFontTx/>
              <a:buNone/>
            </a:pPr>
            <a:r>
              <a:rPr lang="en-US" altLang="ko-KR" sz="2000" smtClean="0">
                <a:ea typeface="굴림" pitchFamily="50" charset="-128"/>
              </a:rPr>
              <a:t>                   </a:t>
            </a:r>
            <a:r>
              <a:rPr lang="en-US" altLang="ko-KR" sz="1400" b="1" smtClean="0">
                <a:solidFill>
                  <a:schemeClr val="bg2"/>
                </a:solidFill>
                <a:latin typeface="Comic Sans MS" panose="030F0702030302020204" pitchFamily="66" charset="0"/>
                <a:ea typeface="굴림" pitchFamily="50" charset="-128"/>
              </a:rPr>
              <a:t>                                </a:t>
            </a: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  <a:p>
            <a:pPr>
              <a:buFontTx/>
              <a:buNone/>
            </a:pPr>
            <a:endParaRPr lang="en-US" altLang="ko-KR" sz="1800" smtClean="0">
              <a:solidFill>
                <a:schemeClr val="bg2"/>
              </a:solidFill>
              <a:latin typeface="Comic Sans MS" panose="030F0702030302020204" pitchFamily="66" charset="0"/>
              <a:ea typeface="굴림" pitchFamily="50" charset="-128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5962650" y="2200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7562850" y="21621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5818188" y="2593975"/>
            <a:ext cx="257175" cy="571500"/>
          </a:xfrm>
          <a:custGeom>
            <a:avLst/>
            <a:gdLst>
              <a:gd name="T0" fmla="*/ 0 w 162"/>
              <a:gd name="T1" fmla="*/ 0 h 360"/>
              <a:gd name="T2" fmla="*/ 2147483646 w 162"/>
              <a:gd name="T3" fmla="*/ 2147483646 h 360"/>
              <a:gd name="T4" fmla="*/ 2147483646 w 162"/>
              <a:gd name="T5" fmla="*/ 2147483646 h 360"/>
              <a:gd name="T6" fmla="*/ 2147483646 w 162"/>
              <a:gd name="T7" fmla="*/ 2147483646 h 360"/>
              <a:gd name="T8" fmla="*/ 2147483646 w 162"/>
              <a:gd name="T9" fmla="*/ 2147483646 h 360"/>
              <a:gd name="T10" fmla="*/ 2147483646 w 162"/>
              <a:gd name="T11" fmla="*/ 2147483646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" h="360">
                <a:moveTo>
                  <a:pt x="0" y="0"/>
                </a:moveTo>
                <a:cubicBezTo>
                  <a:pt x="8" y="54"/>
                  <a:pt x="24" y="117"/>
                  <a:pt x="80" y="136"/>
                </a:cubicBezTo>
                <a:cubicBezTo>
                  <a:pt x="85" y="144"/>
                  <a:pt x="89" y="153"/>
                  <a:pt x="96" y="160"/>
                </a:cubicBezTo>
                <a:cubicBezTo>
                  <a:pt x="103" y="167"/>
                  <a:pt x="114" y="168"/>
                  <a:pt x="120" y="176"/>
                </a:cubicBezTo>
                <a:cubicBezTo>
                  <a:pt x="125" y="183"/>
                  <a:pt x="124" y="192"/>
                  <a:pt x="128" y="200"/>
                </a:cubicBezTo>
                <a:cubicBezTo>
                  <a:pt x="162" y="268"/>
                  <a:pt x="152" y="248"/>
                  <a:pt x="152" y="36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5805488" y="2606675"/>
            <a:ext cx="244475" cy="533400"/>
          </a:xfrm>
          <a:custGeom>
            <a:avLst/>
            <a:gdLst>
              <a:gd name="T0" fmla="*/ 2147483646 w 154"/>
              <a:gd name="T1" fmla="*/ 0 h 336"/>
              <a:gd name="T2" fmla="*/ 2147483646 w 154"/>
              <a:gd name="T3" fmla="*/ 2147483646 h 336"/>
              <a:gd name="T4" fmla="*/ 2147483646 w 154"/>
              <a:gd name="T5" fmla="*/ 2147483646 h 336"/>
              <a:gd name="T6" fmla="*/ 2147483646 w 154"/>
              <a:gd name="T7" fmla="*/ 2147483646 h 336"/>
              <a:gd name="T8" fmla="*/ 0 w 154"/>
              <a:gd name="T9" fmla="*/ 2147483646 h 3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" h="336">
                <a:moveTo>
                  <a:pt x="144" y="0"/>
                </a:moveTo>
                <a:cubicBezTo>
                  <a:pt x="139" y="65"/>
                  <a:pt x="154" y="103"/>
                  <a:pt x="104" y="136"/>
                </a:cubicBezTo>
                <a:cubicBezTo>
                  <a:pt x="99" y="144"/>
                  <a:pt x="95" y="153"/>
                  <a:pt x="88" y="160"/>
                </a:cubicBezTo>
                <a:cubicBezTo>
                  <a:pt x="81" y="167"/>
                  <a:pt x="70" y="169"/>
                  <a:pt x="64" y="176"/>
                </a:cubicBezTo>
                <a:cubicBezTo>
                  <a:pt x="22" y="224"/>
                  <a:pt x="0" y="273"/>
                  <a:pt x="0" y="3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8562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562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1" name="Line 11"/>
          <p:cNvSpPr>
            <a:spLocks noChangeShapeType="1"/>
          </p:cNvSpPr>
          <p:nvPr/>
        </p:nvSpPr>
        <p:spPr bwMode="auto">
          <a:xfrm>
            <a:off x="6097588" y="28098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6300788" y="26447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6491288" y="2632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6300788" y="2873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6313488" y="27336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7664450" y="2670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7854950" y="2657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7867650" y="2771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7677150" y="2759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6267450" y="23526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1" name="Rectangle 21"/>
          <p:cNvSpPr>
            <a:spLocks noChangeArrowheads="1"/>
          </p:cNvSpPr>
          <p:nvPr/>
        </p:nvSpPr>
        <p:spPr bwMode="auto">
          <a:xfrm>
            <a:off x="6800850" y="37242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2" name="Oval 22"/>
          <p:cNvSpPr>
            <a:spLocks noChangeArrowheads="1"/>
          </p:cNvSpPr>
          <p:nvPr/>
        </p:nvSpPr>
        <p:spPr bwMode="auto">
          <a:xfrm>
            <a:off x="7943850" y="3673475"/>
            <a:ext cx="381000" cy="381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6775450" y="4156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6965950" y="4143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5" name="AutoShape 25"/>
          <p:cNvSpPr>
            <a:spLocks noChangeArrowheads="1"/>
          </p:cNvSpPr>
          <p:nvPr/>
        </p:nvSpPr>
        <p:spPr bwMode="auto">
          <a:xfrm>
            <a:off x="6775450" y="44100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6" name="AutoShape 26"/>
          <p:cNvSpPr>
            <a:spLocks noChangeArrowheads="1"/>
          </p:cNvSpPr>
          <p:nvPr/>
        </p:nvSpPr>
        <p:spPr bwMode="auto">
          <a:xfrm>
            <a:off x="6788150" y="4244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8045450" y="41941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8235950" y="41814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89" name="AutoShape 29"/>
          <p:cNvSpPr>
            <a:spLocks noChangeArrowheads="1"/>
          </p:cNvSpPr>
          <p:nvPr/>
        </p:nvSpPr>
        <p:spPr bwMode="auto">
          <a:xfrm>
            <a:off x="8248650" y="42957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8058150" y="42830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1" name="AutoShape 31"/>
          <p:cNvSpPr>
            <a:spLocks noChangeArrowheads="1"/>
          </p:cNvSpPr>
          <p:nvPr/>
        </p:nvSpPr>
        <p:spPr bwMode="auto">
          <a:xfrm>
            <a:off x="6965950" y="4333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7410450" y="4791075"/>
            <a:ext cx="3048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7448550" y="52990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7639050" y="5286375"/>
            <a:ext cx="63500" cy="482600"/>
          </a:xfrm>
          <a:custGeom>
            <a:avLst/>
            <a:gdLst>
              <a:gd name="T0" fmla="*/ 2147483646 w 40"/>
              <a:gd name="T1" fmla="*/ 0 h 304"/>
              <a:gd name="T2" fmla="*/ 2147483646 w 40"/>
              <a:gd name="T3" fmla="*/ 2147483646 h 304"/>
              <a:gd name="T4" fmla="*/ 0 w 40"/>
              <a:gd name="T5" fmla="*/ 2147483646 h 30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0" h="304">
                <a:moveTo>
                  <a:pt x="40" y="0"/>
                </a:moveTo>
                <a:cubicBezTo>
                  <a:pt x="21" y="176"/>
                  <a:pt x="30" y="101"/>
                  <a:pt x="16" y="224"/>
                </a:cubicBezTo>
                <a:cubicBezTo>
                  <a:pt x="13" y="251"/>
                  <a:pt x="0" y="304"/>
                  <a:pt x="0" y="30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395" name="AutoShape 35"/>
          <p:cNvSpPr>
            <a:spLocks noChangeArrowheads="1"/>
          </p:cNvSpPr>
          <p:nvPr/>
        </p:nvSpPr>
        <p:spPr bwMode="auto">
          <a:xfrm>
            <a:off x="7448550" y="5540375"/>
            <a:ext cx="76200" cy="76200"/>
          </a:xfrm>
          <a:prstGeom prst="flowChartConnector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6" name="AutoShape 36"/>
          <p:cNvSpPr>
            <a:spLocks noChangeArrowheads="1"/>
          </p:cNvSpPr>
          <p:nvPr/>
        </p:nvSpPr>
        <p:spPr bwMode="auto">
          <a:xfrm>
            <a:off x="7461250" y="5387975"/>
            <a:ext cx="76200" cy="76200"/>
          </a:xfrm>
          <a:prstGeom prst="flowChartConnector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>
            <a:off x="7639050" y="5476875"/>
            <a:ext cx="76200" cy="762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937250" y="36909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399" name="Rectangle 39"/>
          <p:cNvSpPr>
            <a:spLocks noChangeArrowheads="1"/>
          </p:cNvSpPr>
          <p:nvPr/>
        </p:nvSpPr>
        <p:spPr bwMode="auto">
          <a:xfrm>
            <a:off x="7867650" y="3343275"/>
            <a:ext cx="514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bg2"/>
                </a:solidFill>
                <a:ea typeface="굴림" pitchFamily="50" charset="-128"/>
              </a:rPr>
              <a:t>OO</a:t>
            </a:r>
            <a:endParaRPr kumimoji="1" lang="en-US" altLang="ko-KR" sz="1800">
              <a:solidFill>
                <a:schemeClr val="bg2"/>
              </a:solidFill>
              <a:ea typeface="굴림" pitchFamily="50" charset="-128"/>
            </a:endParaRPr>
          </a:p>
        </p:txBody>
      </p:sp>
      <p:sp>
        <p:nvSpPr>
          <p:cNvPr id="15400" name="Rectangle 40"/>
          <p:cNvSpPr>
            <a:spLocks noChangeArrowheads="1"/>
          </p:cNvSpPr>
          <p:nvPr/>
        </p:nvSpPr>
        <p:spPr bwMode="auto">
          <a:xfrm>
            <a:off x="6515100" y="4757738"/>
            <a:ext cx="882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latinLnBrk="1" hangingPunct="1">
              <a:spcBef>
                <a:spcPct val="0"/>
              </a:spcBef>
              <a:buFontTx/>
              <a:buNone/>
            </a:pPr>
            <a:r>
              <a:rPr kumimoji="1" lang="en-US" altLang="ko-KR" sz="1800" i="1">
                <a:solidFill>
                  <a:schemeClr val="tx2"/>
                </a:solidFill>
                <a:ea typeface="굴림" pitchFamily="50" charset="-128"/>
              </a:rPr>
              <a:t>Cis</a:t>
            </a:r>
            <a:r>
              <a:rPr kumimoji="1" lang="en-US" altLang="ko-KR" sz="1800">
                <a:solidFill>
                  <a:srgbClr val="FF66FF"/>
                </a:solidFill>
                <a:ea typeface="굴림" pitchFamily="50" charset="-128"/>
              </a:rPr>
              <a:t>-A</a:t>
            </a:r>
            <a:r>
              <a:rPr kumimoji="1" lang="en-US" altLang="ko-KR" sz="1800">
                <a:solidFill>
                  <a:srgbClr val="FF6600"/>
                </a:solidFill>
                <a:ea typeface="굴림" pitchFamily="50" charset="-128"/>
              </a:rPr>
              <a:t>B</a:t>
            </a:r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>
            <a:off x="6959600" y="2362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7569200" y="3886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3" name="Line 43"/>
          <p:cNvSpPr>
            <a:spLocks noChangeShapeType="1"/>
          </p:cNvSpPr>
          <p:nvPr/>
        </p:nvSpPr>
        <p:spPr bwMode="auto">
          <a:xfrm>
            <a:off x="6273800" y="23622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5404" name="Line 44"/>
          <p:cNvSpPr>
            <a:spLocks noChangeShapeType="1"/>
          </p:cNvSpPr>
          <p:nvPr/>
        </p:nvSpPr>
        <p:spPr bwMode="auto">
          <a:xfrm>
            <a:off x="7105650" y="3886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5405" name="Picture 45" descr="i-오해cis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47800"/>
            <a:ext cx="293846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533400" y="1447800"/>
            <a:ext cx="822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49275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Fenotyp a souvislost s laboratorním vyšetřením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sz="2400" dirty="0" smtClean="0"/>
          </a:p>
          <a:p>
            <a:r>
              <a:rPr lang="cs-CZ" altLang="cs-CZ" sz="2400" dirty="0" smtClean="0"/>
              <a:t>Větší množství antigenu (efekt dávky) u některých homozygotů proti heterozygotům </a:t>
            </a:r>
          </a:p>
          <a:p>
            <a:pPr lvl="1"/>
            <a:r>
              <a:rPr lang="cs-CZ" altLang="cs-CZ" sz="2000" dirty="0" smtClean="0"/>
              <a:t>Různá síla aglutinační reakce při sérologickém vyšetření (křížkování - silnější reakce u homozygotních typů)</a:t>
            </a:r>
          </a:p>
          <a:p>
            <a:r>
              <a:rPr lang="cs-CZ" altLang="cs-CZ" sz="2400" dirty="0" smtClean="0"/>
              <a:t>U některých krevních skupin: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,  </a:t>
            </a:r>
            <a:r>
              <a:rPr lang="cs-CZ" altLang="cs-CZ" sz="2400" dirty="0" err="1" smtClean="0"/>
              <a:t>Duffy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MNSs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Kidd</a:t>
            </a:r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74380" y="332656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AB0 systém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380" y="1772816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Nejdéle známý systém KS, nejvýznamnější z hlediska </a:t>
            </a:r>
            <a:r>
              <a:rPr lang="cs-CZ" altLang="cs-CZ" sz="2400" dirty="0" err="1" smtClean="0"/>
              <a:t>histokompatibility</a:t>
            </a:r>
            <a:endParaRPr lang="cs-CZ" altLang="cs-CZ" sz="2400" dirty="0" smtClean="0"/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r.1900 Karl </a:t>
            </a:r>
            <a:r>
              <a:rPr lang="cs-CZ" altLang="cs-CZ" sz="2000" dirty="0" err="1" smtClean="0"/>
              <a:t>Landsteiner</a:t>
            </a:r>
            <a:endParaRPr lang="cs-CZ" alt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AB0 gen na 9. chromozomu → alela A a/nebo B        a/nebo žádná z nich u krevní skupiny 0   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Dva antigeny: A, B (jejich průkaz definuje AB0 skupinu)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Skupina 0 (chybí alely A, B) → antigen 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4 fenotypy  A ,B, AB, 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Výskyt AB0 skupin</a:t>
            </a: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6372178"/>
              </p:ext>
            </p:extLst>
          </p:nvPr>
        </p:nvGraphicFramePr>
        <p:xfrm>
          <a:off x="2051050" y="1916113"/>
          <a:ext cx="4824413" cy="3713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7">
                  <a:extLst>
                    <a:ext uri="{9D8B030D-6E8A-4147-A177-3AD203B41FA5}">
                      <a16:colId xmlns:a16="http://schemas.microsoft.com/office/drawing/2014/main" val="4108162529"/>
                    </a:ext>
                  </a:extLst>
                </a:gridCol>
                <a:gridCol w="2517707">
                  <a:extLst>
                    <a:ext uri="{9D8B030D-6E8A-4147-A177-3AD203B41FA5}">
                      <a16:colId xmlns:a16="http://schemas.microsoft.com/office/drawing/2014/main" val="1435231151"/>
                    </a:ext>
                  </a:extLst>
                </a:gridCol>
                <a:gridCol w="1233819">
                  <a:extLst>
                    <a:ext uri="{9D8B030D-6E8A-4147-A177-3AD203B41FA5}">
                      <a16:colId xmlns:a16="http://schemas.microsoft.com/office/drawing/2014/main" val="3446248951"/>
                    </a:ext>
                  </a:extLst>
                </a:gridCol>
              </a:tblGrid>
              <a:tr h="5041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Krevní skupina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Výskyt v populaci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u="none" strike="noStrike" dirty="0">
                          <a:effectLst/>
                        </a:rPr>
                        <a:t>Frekvence</a:t>
                      </a:r>
                      <a:endParaRPr lang="cs-CZ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52766901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A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32-53 %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887132044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Skandinávie, Laponsko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50-60 %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61839772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Japonsko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77%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57836331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40-44 %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924787155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30-56 %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59840432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Indiáni Jižní Amerika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735365472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30-34 %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802288058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Asie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40 %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339457381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kavkazská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7-24 %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762408263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15-18 %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594282016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AB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Indie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16 %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687485649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smtClean="0">
                          <a:effectLst/>
                        </a:rPr>
                        <a:t>kavkazská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1-8 %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118503897"/>
                  </a:ext>
                </a:extLst>
              </a:tr>
              <a:tr h="246847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ČR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8-9 %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7" marB="0" anchor="b"/>
                </a:tc>
                <a:extLst>
                  <a:ext uri="{0D108BD9-81ED-4DB2-BD59-A6C34878D82A}">
                    <a16:rowId xmlns:a16="http://schemas.microsoft.com/office/drawing/2014/main" val="283406224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60400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H antigen = základ pro A,B antigeny 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7988300" cy="4752975"/>
          </a:xfrm>
        </p:spPr>
        <p:txBody>
          <a:bodyPr/>
          <a:lstStyle/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AB0 antigeny = </a:t>
            </a:r>
            <a:r>
              <a:rPr lang="cs-CZ" altLang="cs-CZ" sz="2400" dirty="0"/>
              <a:t>terminální oligosacharidy glykoproteinů nebo glykolipidů </a:t>
            </a:r>
            <a:endParaRPr lang="cs-CZ" altLang="cs-CZ" sz="2400" dirty="0" smtClean="0"/>
          </a:p>
          <a:p>
            <a:pPr marL="800100" lvl="1">
              <a:lnSpc>
                <a:spcPct val="90000"/>
              </a:lnSpc>
              <a:defRPr/>
            </a:pPr>
            <a:r>
              <a:rPr lang="cs-CZ" altLang="cs-CZ" sz="2000" dirty="0" smtClean="0"/>
              <a:t>Konečné formy antigenů ovlivněny také produkty genů FUT1(H), FUT2(Se), FUT3(</a:t>
            </a:r>
            <a:r>
              <a:rPr lang="cs-CZ" altLang="cs-CZ" sz="2000" dirty="0" err="1" smtClean="0"/>
              <a:t>Lewis</a:t>
            </a:r>
            <a:r>
              <a:rPr lang="cs-CZ" altLang="cs-CZ" sz="2000" dirty="0" smtClean="0"/>
              <a:t>)</a:t>
            </a:r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Geny kódují </a:t>
            </a:r>
            <a:r>
              <a:rPr lang="cs-CZ" altLang="cs-CZ" sz="2400" dirty="0" err="1" smtClean="0"/>
              <a:t>glykosyltransferázy</a:t>
            </a:r>
            <a:r>
              <a:rPr lang="cs-CZ" altLang="cs-CZ" sz="2400" dirty="0" smtClean="0"/>
              <a:t> → enzymy syntetizují antigeny H,A,B,  </a:t>
            </a:r>
            <a:r>
              <a:rPr lang="cs-CZ" altLang="cs-CZ" sz="2200" dirty="0" smtClean="0"/>
              <a:t>tj. navazují terminální </a:t>
            </a:r>
            <a:r>
              <a:rPr lang="cs-CZ" altLang="cs-CZ" sz="2200" dirty="0" err="1" smtClean="0"/>
              <a:t>imunodominantní</a:t>
            </a:r>
            <a:r>
              <a:rPr lang="cs-CZ" altLang="cs-CZ" sz="2200" dirty="0" smtClean="0"/>
              <a:t> monosacharidy k </a:t>
            </a:r>
            <a:r>
              <a:rPr lang="cs-CZ" altLang="cs-CZ" sz="2200" dirty="0" err="1" smtClean="0"/>
              <a:t>prekurzorové</a:t>
            </a:r>
            <a:r>
              <a:rPr lang="cs-CZ" altLang="cs-CZ" sz="2200" dirty="0" smtClean="0"/>
              <a:t> substanci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0: H prekurzor = H antigen</a:t>
            </a:r>
            <a:r>
              <a:rPr lang="cs-CZ" altLang="cs-CZ" sz="2000" dirty="0" smtClean="0">
                <a:solidFill>
                  <a:srgbClr val="CC0099"/>
                </a:solidFill>
              </a:rPr>
              <a:t>: </a:t>
            </a:r>
            <a:r>
              <a:rPr lang="cs-CZ" altLang="cs-CZ" sz="2000" dirty="0" smtClean="0"/>
              <a:t>terminální L-fukóza 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A: terminální N-acetyl-D-galaktosamin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smtClean="0"/>
              <a:t>Skupina B: terminální D-galaktóza</a:t>
            </a:r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cs-CZ" altLang="cs-CZ" sz="4400" dirty="0" smtClean="0"/>
          </a:p>
        </p:txBody>
      </p:sp>
      <p:pic>
        <p:nvPicPr>
          <p:cNvPr id="7" name="Picture 5" descr="membrá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25144"/>
            <a:ext cx="2778125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BH 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9613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sekretorství (vylučovatelství)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ABH antigeny v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olubilní formě v tělních tekutinách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Vyžadují přítomnost </a:t>
            </a:r>
            <a:r>
              <a:rPr lang="cs-CZ" altLang="cs-CZ" sz="2400" dirty="0" err="1" smtClean="0"/>
              <a:t>sekretorského</a:t>
            </a:r>
            <a:r>
              <a:rPr lang="cs-CZ" altLang="cs-CZ" sz="2400" dirty="0" smtClean="0"/>
              <a:t> genu FUT2(Se)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Nonsekretor</a:t>
            </a:r>
            <a:r>
              <a:rPr lang="cs-CZ" altLang="cs-CZ" sz="2400" dirty="0" smtClean="0"/>
              <a:t> se/se  nevylučuje ABH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80% osob jsou </a:t>
            </a:r>
            <a:r>
              <a:rPr lang="cs-CZ" altLang="cs-CZ" sz="2400" dirty="0" err="1" smtClean="0"/>
              <a:t>sekretoři</a:t>
            </a:r>
            <a:r>
              <a:rPr lang="cs-CZ" altLang="cs-CZ" sz="2400" dirty="0" smtClean="0"/>
              <a:t>: podle AB0 skupiny mají stejné antigeny v sekretech (A+H, B+H nebo H)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20% osob jsou </a:t>
            </a:r>
            <a:r>
              <a:rPr lang="cs-CZ" altLang="cs-CZ" sz="2400" dirty="0" err="1" smtClean="0"/>
              <a:t>nonsekretoři</a:t>
            </a:r>
            <a:r>
              <a:rPr lang="cs-CZ" altLang="cs-CZ" sz="2400" dirty="0" smtClean="0"/>
              <a:t>: v sekretech nemají H ani A nebo B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Stanovení </a:t>
            </a:r>
            <a:r>
              <a:rPr lang="cs-CZ" altLang="cs-CZ" sz="2400" dirty="0" err="1" smtClean="0"/>
              <a:t>sekretorství</a:t>
            </a:r>
            <a:r>
              <a:rPr lang="cs-CZ" altLang="cs-CZ" sz="2400" dirty="0" smtClean="0"/>
              <a:t>: detekce </a:t>
            </a:r>
            <a:r>
              <a:rPr lang="cs-CZ" altLang="cs-CZ" sz="2400" dirty="0" smtClean="0">
                <a:solidFill>
                  <a:srgbClr val="CC0099"/>
                </a:solidFill>
              </a:rPr>
              <a:t>ABH substancí</a:t>
            </a:r>
            <a:r>
              <a:rPr lang="cs-CZ" altLang="cs-CZ" sz="2400" dirty="0" smtClean="0"/>
              <a:t> (rozpustné antigeny) ve slinách nebo genetickou metodou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 Podskupiny A1 a A2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Kvantitativní rozdíly</a:t>
            </a:r>
          </a:p>
          <a:p>
            <a:r>
              <a:rPr lang="cs-CZ" altLang="cs-CZ" sz="2400" dirty="0" smtClean="0"/>
              <a:t>A1 nejfrekventovanější </a:t>
            </a:r>
          </a:p>
          <a:p>
            <a:r>
              <a:rPr lang="cs-CZ" altLang="cs-CZ" sz="2400" dirty="0" smtClean="0"/>
              <a:t>A1(A1B) silná exprese A antigenu (více aktivní enzym)</a:t>
            </a:r>
          </a:p>
          <a:p>
            <a:pPr lvl="1"/>
            <a:r>
              <a:rPr lang="cs-CZ" altLang="cs-CZ" sz="2000" dirty="0" smtClean="0"/>
              <a:t>Počet </a:t>
            </a:r>
            <a:r>
              <a:rPr lang="cs-CZ" altLang="cs-CZ" sz="2000" dirty="0" err="1" smtClean="0"/>
              <a:t>Ag</a:t>
            </a:r>
            <a:r>
              <a:rPr lang="cs-CZ" altLang="cs-CZ" sz="2000" dirty="0" smtClean="0"/>
              <a:t> míst/</a:t>
            </a:r>
            <a:r>
              <a:rPr lang="cs-CZ" altLang="cs-CZ" sz="2000" dirty="0" err="1" smtClean="0"/>
              <a:t>ery</a:t>
            </a:r>
            <a:r>
              <a:rPr lang="cs-CZ" altLang="cs-CZ" sz="2000" dirty="0" smtClean="0"/>
              <a:t> pro A1: 8-12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r>
              <a:rPr lang="cs-CZ" altLang="cs-CZ" sz="2000" dirty="0" smtClean="0"/>
              <a:t>                                  pro A2:  1-4  x 10</a:t>
            </a:r>
            <a:r>
              <a:rPr lang="cs-CZ" altLang="cs-CZ" sz="2000" baseline="30000" dirty="0" smtClean="0"/>
              <a:t>5</a:t>
            </a:r>
          </a:p>
          <a:p>
            <a:pPr lvl="1">
              <a:buFontTx/>
              <a:buNone/>
            </a:pPr>
            <a:endParaRPr lang="cs-CZ" altLang="cs-CZ" sz="2000" baseline="30000" dirty="0" smtClean="0"/>
          </a:p>
          <a:p>
            <a:pPr>
              <a:buFontTx/>
              <a:buNone/>
            </a:pPr>
            <a:r>
              <a:rPr lang="cs-CZ" altLang="cs-CZ" sz="2400" u="sng" dirty="0" smtClean="0">
                <a:solidFill>
                  <a:srgbClr val="CC0099"/>
                </a:solidFill>
              </a:rPr>
              <a:t>Kvalitativní rozdíly</a:t>
            </a:r>
          </a:p>
          <a:p>
            <a:r>
              <a:rPr lang="cs-CZ" altLang="cs-CZ" sz="2400" dirty="0" smtClean="0"/>
              <a:t>A1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antigen A + A1 </a:t>
            </a:r>
          </a:p>
          <a:p>
            <a:r>
              <a:rPr lang="cs-CZ" altLang="cs-CZ" sz="2400" dirty="0" smtClean="0"/>
              <a:t>A2 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 obsahují pouze antigen A </a:t>
            </a:r>
          </a:p>
          <a:p>
            <a:pPr>
              <a:buFontTx/>
              <a:buNone/>
            </a:pPr>
            <a:r>
              <a:rPr lang="cs-CZ" altLang="cs-CZ" sz="2400" dirty="0" smtClean="0">
                <a:sym typeface="Symbol" panose="05050102010706020507" pitchFamily="18" charset="2"/>
              </a:rPr>
              <a:t> </a:t>
            </a:r>
            <a:r>
              <a:rPr lang="cs-CZ" altLang="cs-CZ" sz="2400" dirty="0" smtClean="0"/>
              <a:t>Vznik anti-A1 protilátky u osob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 nebo A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Slabé skupiny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/>
              <a:t>Příčina: genové mutace </a:t>
            </a:r>
            <a:endParaRPr lang="cs-CZ" altLang="cs-CZ" sz="2400" dirty="0" smtClean="0"/>
          </a:p>
          <a:p>
            <a:r>
              <a:rPr lang="cs-CZ" altLang="cs-CZ" sz="2400" dirty="0" smtClean="0"/>
              <a:t>Fenotypové změny- zeslabení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antigenu</a:t>
            </a:r>
          </a:p>
          <a:p>
            <a:r>
              <a:rPr lang="cs-CZ" altLang="cs-CZ" sz="2400" dirty="0" smtClean="0"/>
              <a:t>Také změny antigenů v sekretech</a:t>
            </a:r>
          </a:p>
          <a:p>
            <a:r>
              <a:rPr lang="cs-CZ" altLang="cs-CZ" sz="2400" dirty="0" smtClean="0"/>
              <a:t>Ostatní slabé podskupiny velmi vzácné:</a:t>
            </a:r>
          </a:p>
          <a:p>
            <a:pPr>
              <a:buFontTx/>
              <a:buNone/>
            </a:pPr>
            <a:r>
              <a:rPr lang="cs-CZ" altLang="cs-CZ" sz="2400" dirty="0" smtClean="0"/>
              <a:t>     např. A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x</a:t>
            </a:r>
            <a:r>
              <a:rPr lang="cs-CZ" altLang="cs-CZ" sz="2400" dirty="0" smtClean="0"/>
              <a:t>,A</a:t>
            </a:r>
            <a:r>
              <a:rPr lang="cs-CZ" altLang="cs-CZ" sz="2400" baseline="-25000" dirty="0" smtClean="0"/>
              <a:t>m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A</a:t>
            </a:r>
            <a:r>
              <a:rPr lang="cs-CZ" altLang="cs-CZ" sz="2400" baseline="-25000" dirty="0" err="1" smtClean="0"/>
              <a:t>end</a:t>
            </a:r>
            <a:r>
              <a:rPr lang="cs-CZ" altLang="cs-CZ" sz="2400" dirty="0" smtClean="0"/>
              <a:t>  /    B</a:t>
            </a:r>
            <a:r>
              <a:rPr lang="cs-CZ" altLang="cs-CZ" sz="2400" baseline="-25000" dirty="0" smtClean="0"/>
              <a:t>3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x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</a:t>
            </a:r>
            <a:r>
              <a:rPr lang="cs-CZ" altLang="cs-CZ" sz="2400" baseline="-25000" dirty="0" err="1" smtClean="0"/>
              <a:t>m</a:t>
            </a:r>
            <a:r>
              <a:rPr lang="cs-CZ" altLang="cs-CZ" sz="2400" dirty="0" smtClean="0"/>
              <a:t>, B</a:t>
            </a:r>
            <a:r>
              <a:rPr lang="cs-CZ" altLang="cs-CZ" sz="2400" baseline="-25000" dirty="0" smtClean="0"/>
              <a:t>el</a:t>
            </a:r>
            <a:endParaRPr lang="cs-CZ" altLang="cs-CZ" sz="2400" dirty="0" smtClean="0"/>
          </a:p>
          <a:p>
            <a:r>
              <a:rPr lang="cs-CZ" altLang="cs-CZ" sz="2400" dirty="0" smtClean="0"/>
              <a:t>Způsobují problémy při určení skupiny</a:t>
            </a:r>
          </a:p>
          <a:p>
            <a:r>
              <a:rPr lang="cs-CZ" altLang="cs-CZ" sz="2400" dirty="0" smtClean="0"/>
              <a:t>Provází je nález nepravidelných AB0 protilátek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556792"/>
          </a:xfrm>
        </p:spPr>
        <p:txBody>
          <a:bodyPr/>
          <a:lstStyle/>
          <a:p>
            <a:r>
              <a:rPr lang="cs-CZ" altLang="cs-CZ" sz="3600" dirty="0" smtClean="0"/>
              <a:t>Získané změny antigenů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844674"/>
            <a:ext cx="7700962" cy="403259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Získaný antigen B u osob skupiny A 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slabší reakce získaného antigenu B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provází onemocnění GIT – </a:t>
            </a:r>
            <a:r>
              <a:rPr lang="cs-CZ" altLang="cs-CZ" sz="2000" dirty="0" err="1" smtClean="0"/>
              <a:t>deacetylace</a:t>
            </a:r>
            <a:r>
              <a:rPr lang="cs-CZ" altLang="cs-CZ" sz="2000" dirty="0" smtClean="0"/>
              <a:t> A sacharidu pomocí bakteriálních enzymů – zůstává sacharid podobný B antigenu – </a:t>
            </a:r>
            <a:r>
              <a:rPr lang="cs-CZ" altLang="cs-CZ" sz="2000" dirty="0" err="1" smtClean="0"/>
              <a:t>cross</a:t>
            </a:r>
            <a:r>
              <a:rPr lang="cs-CZ" altLang="cs-CZ" sz="2000" dirty="0" smtClean="0"/>
              <a:t> reakce s dg. sérem anti-B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Zeslabení  antigenů (obvykle A antigen)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leukemie (inaktivace transferáz), malignity (neutralizace </a:t>
            </a:r>
            <a:r>
              <a:rPr lang="cs-CZ" altLang="cs-CZ" sz="2000" dirty="0" err="1" smtClean="0"/>
              <a:t>dg.séra</a:t>
            </a:r>
            <a:r>
              <a:rPr lang="cs-CZ" altLang="cs-CZ" sz="2000" dirty="0" smtClean="0"/>
              <a:t> solubilními A,B substancemi)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dirty="0" smtClean="0"/>
              <a:t>Chimérické antigeny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potransfuzní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potransplantační</a:t>
            </a:r>
            <a:r>
              <a:rPr lang="cs-CZ" altLang="cs-CZ" sz="2000" dirty="0" smtClean="0"/>
              <a:t>, </a:t>
            </a:r>
            <a:r>
              <a:rPr lang="cs-CZ" altLang="cs-CZ" sz="2000" dirty="0" err="1" smtClean="0"/>
              <a:t>fetomaternální</a:t>
            </a:r>
            <a:r>
              <a:rPr lang="cs-CZ" altLang="cs-CZ" sz="2000" dirty="0" smtClean="0"/>
              <a:t> hemoragie, genetická chiméra</a:t>
            </a:r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  <a:p>
            <a:pPr>
              <a:lnSpc>
                <a:spcPct val="80000"/>
              </a:lnSpc>
            </a:pPr>
            <a:endParaRPr lang="cs-CZ" alt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Krevní skupiny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Antigeny na povrchu membrány erytrocytů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Produkty jednoho genu nebo komplexu vzájemně souvisejících genů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Krevní polymorfizmy odlišující jedince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Bialelické</a:t>
            </a:r>
            <a:r>
              <a:rPr lang="cs-CZ" altLang="cs-CZ" sz="2400" dirty="0" smtClean="0"/>
              <a:t> systémy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Podléhají Mendelovým pravidlům dědičnosti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Dnes cca 350 antigenů uspořádaných do systémů, kolekcí, sérií LFA/HFA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 </a:t>
            </a:r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H - deficitní fenotypy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72816"/>
            <a:ext cx="7772400" cy="433112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Homozygotní forma inaktivního FUT1 genu pro syntézu  H antigenu (gen h/h)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Nevzniká H transferáza a H antigen, chybí prekurzor pro A </a:t>
            </a:r>
            <a:r>
              <a:rPr lang="cs-CZ" altLang="cs-CZ" sz="2400" dirty="0" err="1" smtClean="0"/>
              <a:t>a</a:t>
            </a:r>
            <a:r>
              <a:rPr lang="cs-CZ" altLang="cs-CZ" sz="2400" dirty="0" smtClean="0"/>
              <a:t> B antigeny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Fenotypově skupina 0, ale chybí  antigen H a má navíc přirozenou protilátku anti-H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Dva typy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nonsekretoři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Bombay</a:t>
            </a:r>
            <a:r>
              <a:rPr lang="cs-CZ" altLang="cs-CZ" sz="2000" dirty="0" smtClean="0"/>
              <a:t> (nemají antigeny H,A,B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ani v sekretech + v plazmě mají protilátku anti-H) 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cs-CZ" sz="2000" dirty="0" err="1" smtClean="0"/>
              <a:t>sekretoři</a:t>
            </a:r>
            <a:r>
              <a:rPr lang="cs-CZ" altLang="cs-CZ" sz="2000" dirty="0" smtClean="0"/>
              <a:t>/</a:t>
            </a:r>
            <a:r>
              <a:rPr lang="cs-CZ" altLang="cs-CZ" sz="2000" dirty="0" smtClean="0">
                <a:solidFill>
                  <a:srgbClr val="CC0099"/>
                </a:solidFill>
              </a:rPr>
              <a:t>typ </a:t>
            </a:r>
            <a:r>
              <a:rPr lang="cs-CZ" altLang="cs-CZ" sz="2000" dirty="0" err="1" smtClean="0">
                <a:solidFill>
                  <a:srgbClr val="CC0099"/>
                </a:solidFill>
              </a:rPr>
              <a:t>paraBombay</a:t>
            </a:r>
            <a:r>
              <a:rPr lang="cs-CZ" altLang="cs-CZ" sz="2000" dirty="0" smtClean="0"/>
              <a:t> (mají slabý antigen H event. A,B na </a:t>
            </a:r>
            <a:r>
              <a:rPr lang="cs-CZ" altLang="cs-CZ" sz="2000" dirty="0" err="1" smtClean="0"/>
              <a:t>erys</a:t>
            </a:r>
            <a:r>
              <a:rPr lang="cs-CZ" altLang="cs-CZ" sz="2000" dirty="0" smtClean="0"/>
              <a:t> i v sekretech + mají protilátku anti-HI)</a:t>
            </a:r>
            <a:endParaRPr lang="cs-CZ" altLang="cs-CZ" sz="2000" dirty="0"/>
          </a:p>
          <a:p>
            <a:pPr marL="400050">
              <a:lnSpc>
                <a:spcPct val="90000"/>
              </a:lnSpc>
              <a:defRPr/>
            </a:pPr>
            <a:r>
              <a:rPr lang="cs-CZ" altLang="cs-CZ" sz="2400" dirty="0" smtClean="0"/>
              <a:t>Výskyt: cca 1 na 1 milion jedinců (Indie 1 na 10 000)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836613"/>
            <a:ext cx="6978650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AB0 protilátky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Odlišují AB0 systém od všech ostatních skupin –  vyskytují se pravidelně a korespondují  s AB0 antigeny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Přirozené protilátky při kolonizaci organizmu  mikroby (imunizace substancemi podobnými A,B antigenům během prvních měsíců života)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Protilátky třídy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ale i </a:t>
            </a:r>
            <a:r>
              <a:rPr lang="cs-CZ" altLang="cs-CZ" sz="2400" dirty="0" err="1" smtClean="0"/>
              <a:t>IgG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IgA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Dvě protilátky: anti-A a anti-B; u osob 0 také anti-A,B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Od 4. měsíce věku dostatečný titr, stacionární během života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Vzácně jiný nález: malé děti (novorozenci), slabé skupiny, některé nemoci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785813"/>
            <a:ext cx="75819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25" name="Group 65"/>
          <p:cNvGraphicFramePr>
            <a:graphicFrameLocks noGrp="1"/>
          </p:cNvGraphicFramePr>
          <p:nvPr/>
        </p:nvGraphicFramePr>
        <p:xfrm>
          <a:off x="1042988" y="1412875"/>
          <a:ext cx="7224712" cy="4064001"/>
        </p:xfrm>
        <a:graphic>
          <a:graphicData uri="http://schemas.openxmlformats.org/drawingml/2006/table">
            <a:tbl>
              <a:tblPr/>
              <a:tblGrid>
                <a:gridCol w="1204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5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Skupina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Anti-AB sérum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Anti-A1 protilátka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sliny sekret.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často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 (A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-/+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r>
                        <a:rPr kumimoji="0" lang="cs-CZ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někdy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76" name="Text Box 60"/>
          <p:cNvSpPr txBox="1">
            <a:spLocks noChangeArrowheads="1"/>
          </p:cNvSpPr>
          <p:nvPr/>
        </p:nvSpPr>
        <p:spPr bwMode="auto">
          <a:xfrm>
            <a:off x="1908175" y="6207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400"/>
              <a:t>       Slabé A podskupiny - sérologie</a:t>
            </a:r>
          </a:p>
        </p:txBody>
      </p:sp>
      <p:sp>
        <p:nvSpPr>
          <p:cNvPr id="34877" name="TextovéPole 1"/>
          <p:cNvSpPr txBox="1">
            <a:spLocks noChangeArrowheads="1"/>
          </p:cNvSpPr>
          <p:nvPr/>
        </p:nvSpPr>
        <p:spPr bwMode="auto">
          <a:xfrm>
            <a:off x="323850" y="6165850"/>
            <a:ext cx="835183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500"/>
              <a:t>mf = smíšené slabé reakce, w = zeslabené reakce,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22" b="331"/>
          <a:stretch/>
        </p:blipFill>
        <p:spPr bwMode="auto">
          <a:xfrm>
            <a:off x="1233945" y="3212976"/>
            <a:ext cx="7541840" cy="316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bdélník 1"/>
          <p:cNvSpPr>
            <a:spLocks noChangeArrowheads="1"/>
          </p:cNvSpPr>
          <p:nvPr/>
        </p:nvSpPr>
        <p:spPr bwMode="auto">
          <a:xfrm>
            <a:off x="990600" y="476250"/>
            <a:ext cx="7758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/>
              <a:t>Laboratorní vyšetření AB0 skupiny</a:t>
            </a:r>
          </a:p>
        </p:txBody>
      </p:sp>
      <p:sp>
        <p:nvSpPr>
          <p:cNvPr id="35846" name="Zástupný symbol pro text 4"/>
          <p:cNvSpPr>
            <a:spLocks noGrp="1"/>
          </p:cNvSpPr>
          <p:nvPr>
            <p:ph type="body" sz="half" idx="4294967295"/>
          </p:nvPr>
        </p:nvSpPr>
        <p:spPr>
          <a:xfrm>
            <a:off x="1043608" y="1556792"/>
            <a:ext cx="6308725" cy="1296144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Průkaz A,B antigenu na erytrocytech</a:t>
            </a:r>
          </a:p>
          <a:p>
            <a:pPr>
              <a:defRPr/>
            </a:pPr>
            <a:r>
              <a:rPr lang="cs-CZ" altLang="cs-CZ" sz="2400" dirty="0" smtClean="0"/>
              <a:t>Průkaz protilátek anti-A, anti-B v plazmě/séru</a:t>
            </a:r>
          </a:p>
          <a:p>
            <a:pPr marL="0" indent="0">
              <a:buFontTx/>
              <a:buNone/>
              <a:defRPr/>
            </a:pPr>
            <a:r>
              <a:rPr lang="cs-CZ" altLang="cs-CZ" sz="1800" dirty="0" smtClean="0"/>
              <a:t>            viz Doporučení STL pro imunohematologická vyšetření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/>
            </a:pPr>
            <a:r>
              <a:rPr lang="cs-CZ" altLang="cs-CZ" sz="3600" smtClean="0"/>
              <a:t>Laboratorní vyšetření AB0 skupiny: A,B(0) antigeny na erytrocytech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Dg. sérum anti-A, anti-B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onoklonální séra pro přímou aglutinaci/solný test/laboratorní teplota (</a:t>
            </a:r>
            <a:r>
              <a:rPr lang="cs-CZ" altLang="cs-CZ" sz="2400" dirty="0" err="1" smtClean="0"/>
              <a:t>polyklonální</a:t>
            </a:r>
            <a:r>
              <a:rPr lang="cs-CZ" altLang="cs-CZ" sz="2400" dirty="0" smtClean="0"/>
              <a:t> séra -A,-B,-A,B)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M</a:t>
            </a:r>
            <a:r>
              <a:rPr lang="cs-CZ" altLang="cs-CZ" sz="2400" dirty="0" smtClean="0"/>
              <a:t>etoda zkumavková, sloupcová aglutinace,  pevná fáze, na skle, </a:t>
            </a:r>
            <a:r>
              <a:rPr lang="cs-CZ" altLang="cs-CZ" sz="2400" dirty="0" err="1" smtClean="0"/>
              <a:t>mikrotitrační</a:t>
            </a:r>
            <a:r>
              <a:rPr lang="cs-CZ" altLang="cs-CZ" sz="2400" dirty="0" smtClean="0"/>
              <a:t> desce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/>
              <a:t>R</a:t>
            </a:r>
            <a:r>
              <a:rPr lang="cs-CZ" altLang="cs-CZ" sz="2400" dirty="0" smtClean="0"/>
              <a:t>ostlinné </a:t>
            </a:r>
            <a:r>
              <a:rPr lang="cs-CZ" altLang="cs-CZ" sz="2400" dirty="0" err="1" smtClean="0"/>
              <a:t>lektiny</a:t>
            </a:r>
            <a:r>
              <a:rPr lang="cs-CZ" altLang="cs-CZ" sz="2400" dirty="0" smtClean="0"/>
              <a:t> A1 a H (monoklonální séra) pro odlišení A1 podskupiny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/>
              <a:t>R</a:t>
            </a:r>
            <a:r>
              <a:rPr lang="cs-CZ" altLang="cs-CZ" sz="2400" smtClean="0"/>
              <a:t>utinně prováděné </a:t>
            </a:r>
            <a:r>
              <a:rPr lang="cs-CZ" altLang="cs-CZ" sz="2400" dirty="0" smtClean="0"/>
              <a:t>kontroly kvality (kontrola dg. sér a dg. erytrocytů + funkčnost přístrojů) = při nesouhlasu v kontrole nelze uzavřít výsledek krevní skupiny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765175"/>
            <a:ext cx="27860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944938"/>
            <a:ext cx="5938838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4813"/>
            <a:ext cx="224155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 startAt="2"/>
            </a:pPr>
            <a:r>
              <a:rPr lang="cs-CZ" altLang="cs-CZ" sz="3600" smtClean="0"/>
              <a:t>Laboratorní vyšetření AB0 skupiny:  pravidelné protilátky anti-A,-B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6113"/>
            <a:ext cx="7772400" cy="4114800"/>
          </a:xfrm>
        </p:spPr>
        <p:txBody>
          <a:bodyPr/>
          <a:lstStyle/>
          <a:p>
            <a:r>
              <a:rPr lang="cs-CZ" altLang="cs-CZ" sz="2400" smtClean="0"/>
              <a:t>detekce pomocí dg. erytrocytů A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, B (ery 0 nebo autoctl.)</a:t>
            </a:r>
          </a:p>
          <a:p>
            <a:r>
              <a:rPr lang="cs-CZ" altLang="cs-CZ" sz="2400" smtClean="0"/>
              <a:t>testy pro přímou aglutinaci /solný test/laboratorní teplota</a:t>
            </a:r>
          </a:p>
          <a:p>
            <a:r>
              <a:rPr lang="cs-CZ" altLang="cs-CZ" sz="2400" smtClean="0"/>
              <a:t>do 4. měsíce věku se nevyšetřují (chybí, mateřské Ig)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endParaRPr lang="cs-CZ" altLang="cs-CZ" sz="2400" smtClean="0"/>
          </a:p>
          <a:p>
            <a:endParaRPr lang="cs-CZ" altLang="cs-CZ" sz="2400" smtClean="0"/>
          </a:p>
        </p:txBody>
      </p:sp>
      <p:graphicFrame>
        <p:nvGraphicFramePr>
          <p:cNvPr id="218224" name="Group 112"/>
          <p:cNvGraphicFramePr>
            <a:graphicFrameLocks noGrp="1"/>
          </p:cNvGraphicFramePr>
          <p:nvPr>
            <p:ph sz="half" idx="4294967295"/>
          </p:nvPr>
        </p:nvGraphicFramePr>
        <p:xfrm>
          <a:off x="323850" y="3789363"/>
          <a:ext cx="5621338" cy="1700532"/>
        </p:xfrm>
        <a:graphic>
          <a:graphicData uri="http://schemas.openxmlformats.org/drawingml/2006/table">
            <a:tbl>
              <a:tblPr/>
              <a:tblGrid>
                <a:gridCol w="136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8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8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80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Vyšetřovaná plazma/sérum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(anti-A,B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(anti-B           v 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(anti-A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 séru)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(žádné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protilátky)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L="91432" marR="91432" marT="45678" marB="456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1432" marR="91432" marT="45678" marB="456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89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4149725"/>
            <a:ext cx="2652712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BO_blood_ty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484313"/>
            <a:ext cx="67437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Nadpis 1"/>
          <p:cNvSpPr>
            <a:spLocks noGrp="1"/>
          </p:cNvSpPr>
          <p:nvPr>
            <p:ph type="title" idx="4294967295"/>
          </p:nvPr>
        </p:nvSpPr>
        <p:spPr>
          <a:xfrm>
            <a:off x="652463" y="-747713"/>
            <a:ext cx="7677150" cy="2571751"/>
          </a:xfrm>
        </p:spPr>
        <p:txBody>
          <a:bodyPr/>
          <a:lstStyle/>
          <a:p>
            <a:r>
              <a:rPr lang="cs-CZ" altLang="cs-CZ" sz="4000" smtClean="0"/>
              <a:t>Krevní skupina kompletně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/>
          <a:lstStyle/>
          <a:p>
            <a:r>
              <a:rPr lang="cs-CZ" altLang="cs-CZ" dirty="0" smtClean="0"/>
              <a:t>Krevní skupiny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Antigeny krevních skupin nalézáme 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přímo na erytrocytech (nerozpustná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v plazmě nebo tělních tekutinách (rozpustná forma)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adsorpce z plazmy nejen na erytrocyty, ale také na jiné buňky (nejen krevní, ale i ostatní tkáně)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Některé skupiny jsou </a:t>
            </a:r>
            <a:r>
              <a:rPr lang="cs-CZ" altLang="cs-CZ" sz="2400" dirty="0" err="1" smtClean="0"/>
              <a:t>histokompatibilní</a:t>
            </a:r>
            <a:r>
              <a:rPr lang="cs-CZ" altLang="cs-CZ" sz="2400" dirty="0" smtClean="0"/>
              <a:t> (ABO)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P</a:t>
            </a:r>
            <a:r>
              <a:rPr lang="cs-CZ" altLang="cs-CZ" sz="2400" dirty="0" smtClean="0"/>
              <a:t>roteinové nebo sacharidové </a:t>
            </a:r>
            <a:r>
              <a:rPr lang="cs-CZ" altLang="cs-CZ" sz="2400" dirty="0"/>
              <a:t>s</a:t>
            </a:r>
            <a:r>
              <a:rPr lang="cs-CZ" altLang="cs-CZ" sz="2400" dirty="0" smtClean="0"/>
              <a:t>loučeniny s biologickými funkcemi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Detekovatelné různými metodami / sérologicky, precizně DNA analýzou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Aloantigeny, vznikají proti nim protilátky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60648"/>
            <a:ext cx="7772400" cy="1143000"/>
          </a:xfrm>
        </p:spPr>
        <p:txBody>
          <a:bodyPr/>
          <a:lstStyle/>
          <a:p>
            <a:pPr marL="838200" indent="-838200">
              <a:buFontTx/>
              <a:buAutoNum type="arabicPeriod" startAt="3"/>
            </a:pPr>
            <a:r>
              <a:rPr lang="cs-CZ" altLang="cs-CZ" sz="3600" dirty="0" smtClean="0"/>
              <a:t>Nepravidelné AB0 protilátky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altLang="cs-CZ" sz="2400" dirty="0" smtClean="0"/>
              <a:t>Mohou se vyskytovat:</a:t>
            </a:r>
          </a:p>
          <a:p>
            <a:pPr lvl="1"/>
            <a:r>
              <a:rPr lang="cs-CZ" altLang="cs-CZ" sz="2000" dirty="0" smtClean="0"/>
              <a:t>anti-A1 u osob A2</a:t>
            </a:r>
          </a:p>
          <a:p>
            <a:pPr lvl="1"/>
            <a:r>
              <a:rPr lang="cs-CZ" altLang="cs-CZ" sz="2000" dirty="0" smtClean="0"/>
              <a:t>anti-H u osob A1</a:t>
            </a:r>
          </a:p>
          <a:p>
            <a:r>
              <a:rPr lang="cs-CZ" altLang="cs-CZ" sz="2400" dirty="0" smtClean="0"/>
              <a:t>chladový typ,  vzácně anti-A1 při 37°C</a:t>
            </a:r>
          </a:p>
          <a:p>
            <a:r>
              <a:rPr lang="cs-CZ" altLang="cs-CZ" sz="2400" dirty="0" smtClean="0"/>
              <a:t>nebývá klinický význam, vedlejší nález při vyšetření skupiny</a:t>
            </a:r>
          </a:p>
        </p:txBody>
      </p:sp>
      <p:graphicFrame>
        <p:nvGraphicFramePr>
          <p:cNvPr id="221731" name="Group 54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35810553"/>
              </p:ext>
            </p:extLst>
          </p:nvPr>
        </p:nvGraphicFramePr>
        <p:xfrm>
          <a:off x="1547813" y="3933825"/>
          <a:ext cx="4968875" cy="2160589"/>
        </p:xfrm>
        <a:graphic>
          <a:graphicData uri="http://schemas.openxmlformats.org/drawingml/2006/table">
            <a:tbl>
              <a:tblPr/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455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anti-A1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     anti-H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0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A1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2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A2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7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Dg. </a:t>
                      </a:r>
                      <a:r>
                        <a:rPr kumimoji="0" lang="cs-CZ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ery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B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+++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9875"/>
            <a:ext cx="7772400" cy="998885"/>
          </a:xfrm>
        </p:spPr>
        <p:txBody>
          <a:bodyPr/>
          <a:lstStyle/>
          <a:p>
            <a:r>
              <a:rPr lang="cs-CZ" altLang="cs-CZ" sz="3600" dirty="0" smtClean="0"/>
              <a:t>Vyšetření KS – sérologické / genetické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Princip </a:t>
            </a:r>
            <a:r>
              <a:rPr lang="cs-CZ" altLang="cs-CZ" sz="2400" b="1" u="sng" dirty="0" smtClean="0"/>
              <a:t>sérologického vyšetření </a:t>
            </a:r>
            <a:r>
              <a:rPr lang="cs-CZ" altLang="cs-CZ" sz="2400" dirty="0" smtClean="0"/>
              <a:t>všech krevních skupin je stejný: antigeny na vyšetřovaných erytrocytech detekujeme pomocí specifických diagnostických protilátek (dg. sér) v testu a technikou, které umožňují jejich průkaz. Je to naprosto dostačující pro běžné diagnostikování. U AB0 skupiny se prokazují také pravidelné AB0 protilátky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b="1" u="sng" dirty="0" smtClean="0"/>
              <a:t>Molekulárně-biologické metody </a:t>
            </a:r>
            <a:r>
              <a:rPr lang="cs-CZ" altLang="cs-CZ" sz="2400" dirty="0" smtClean="0"/>
              <a:t>umožní precizní diagnostikování antigenů, je zvláště přínosné u abnormálních forem antigenů, u transplantovaných a transfundovaných jedinců.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332656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AB0 diskrepance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475656"/>
            <a:ext cx="7772400" cy="473075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Při vyšetření antigenů nebo protilátek</a:t>
            </a:r>
          </a:p>
          <a:p>
            <a:pPr>
              <a:buFontTx/>
              <a:buNone/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Příčiny např.: technické  chyby, získané x slabé x variantní antigeny,</a:t>
            </a:r>
          </a:p>
          <a:p>
            <a:pPr>
              <a:buFontTx/>
              <a:buNone/>
              <a:defRPr/>
            </a:pPr>
            <a:r>
              <a:rPr lang="cs-CZ" altLang="cs-CZ" sz="2000" dirty="0" err="1">
                <a:solidFill>
                  <a:prstClr val="black"/>
                </a:solidFill>
              </a:rPr>
              <a:t>polyaglutinabilita</a:t>
            </a:r>
            <a:r>
              <a:rPr lang="cs-CZ" altLang="cs-CZ" sz="2000" dirty="0">
                <a:solidFill>
                  <a:prstClr val="black"/>
                </a:solidFill>
              </a:rPr>
              <a:t>, nadbytek substancí, </a:t>
            </a:r>
            <a:r>
              <a:rPr lang="cs-CZ" altLang="cs-CZ" sz="2000" dirty="0" err="1">
                <a:solidFill>
                  <a:prstClr val="black"/>
                </a:solidFill>
              </a:rPr>
              <a:t>chimérismus</a:t>
            </a:r>
            <a:r>
              <a:rPr lang="cs-CZ" altLang="cs-CZ" sz="2000" dirty="0">
                <a:solidFill>
                  <a:prstClr val="black"/>
                </a:solidFill>
              </a:rPr>
              <a:t>,</a:t>
            </a:r>
          </a:p>
          <a:p>
            <a:pPr>
              <a:buFontTx/>
              <a:buNone/>
              <a:defRPr/>
            </a:pPr>
            <a:r>
              <a:rPr lang="cs-CZ" altLang="cs-CZ" sz="2000" dirty="0" smtClean="0">
                <a:solidFill>
                  <a:prstClr val="black"/>
                </a:solidFill>
              </a:rPr>
              <a:t>Nepravidelné </a:t>
            </a:r>
            <a:r>
              <a:rPr lang="cs-CZ" altLang="cs-CZ" sz="2000" dirty="0">
                <a:solidFill>
                  <a:prstClr val="black"/>
                </a:solidFill>
              </a:rPr>
              <a:t>protilátky chladového typu – </a:t>
            </a:r>
            <a:r>
              <a:rPr lang="cs-CZ" altLang="cs-CZ" sz="2000" dirty="0" err="1">
                <a:solidFill>
                  <a:prstClr val="black"/>
                </a:solidFill>
              </a:rPr>
              <a:t>aloprotilátky</a:t>
            </a:r>
            <a:r>
              <a:rPr lang="cs-CZ" altLang="cs-CZ" sz="2000" dirty="0">
                <a:solidFill>
                  <a:prstClr val="black"/>
                </a:solidFill>
              </a:rPr>
              <a:t>, autoprotilátky. </a:t>
            </a:r>
          </a:p>
          <a:p>
            <a:pPr>
              <a:buFontTx/>
              <a:buNone/>
              <a:defRPr/>
            </a:pPr>
            <a:r>
              <a:rPr lang="cs-CZ" altLang="cs-CZ" sz="2000" dirty="0">
                <a:solidFill>
                  <a:prstClr val="black"/>
                </a:solidFill>
              </a:rPr>
              <a:t>Imunodeficitní stavy.</a:t>
            </a:r>
          </a:p>
          <a:p>
            <a:pPr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/>
              <a:t>Diskrepance je nutné vyřešit před uzavřením výsledku</a:t>
            </a:r>
          </a:p>
          <a:p>
            <a:pPr marL="57150" indent="0">
              <a:buFontTx/>
              <a:buNone/>
              <a:defRPr/>
            </a:pPr>
            <a:r>
              <a:rPr lang="cs-CZ" altLang="cs-CZ" sz="2000" dirty="0" smtClean="0"/>
              <a:t>Opakovat vyšetření, provést vyšetření z nového vzorku, použít jiné reagencie spolu s kontrolami, jiné teploty, promytí erytrocytů k odstranění navázaných protilátek apod. dle typu problému</a:t>
            </a:r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Pokud nelze určit AB0 skupinu – podávat 0 erytrocyty,  AB plazmu (tzv. univerzální transfuzní přípravky)</a:t>
            </a:r>
          </a:p>
          <a:p>
            <a:pPr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9"/>
            <a:ext cx="7772400" cy="792088"/>
          </a:xfrm>
        </p:spPr>
        <p:txBody>
          <a:bodyPr/>
          <a:lstStyle/>
          <a:p>
            <a:r>
              <a:rPr lang="cs-CZ" altLang="cs-CZ" sz="3600" dirty="0" smtClean="0"/>
              <a:t>AB0 systém – klinický význam  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5"/>
            <a:ext cx="7772400" cy="274303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altLang="cs-CZ" sz="2400" dirty="0" smtClean="0"/>
              <a:t>Neshoda v AB0 mezi dárcem a příjemcem</a:t>
            </a:r>
            <a:endParaRPr lang="cs-CZ" altLang="cs-CZ" sz="2400" dirty="0"/>
          </a:p>
          <a:p>
            <a:pPr lvl="1">
              <a:defRPr/>
            </a:pPr>
            <a:r>
              <a:rPr lang="cs-CZ" altLang="cs-CZ" sz="2000" dirty="0"/>
              <a:t>velká - nové antigeny </a:t>
            </a:r>
            <a:r>
              <a:rPr lang="cs-CZ" altLang="cs-CZ" sz="1400" dirty="0"/>
              <a:t>(dárce A/příjemce 0) </a:t>
            </a:r>
          </a:p>
          <a:p>
            <a:pPr lvl="1">
              <a:defRPr/>
            </a:pPr>
            <a:r>
              <a:rPr lang="cs-CZ" altLang="cs-CZ" sz="2000" dirty="0"/>
              <a:t>malá - nové protilátky </a:t>
            </a:r>
            <a:r>
              <a:rPr lang="cs-CZ" altLang="cs-CZ" sz="1400" dirty="0"/>
              <a:t>(příjemce A/dárce 0</a:t>
            </a:r>
            <a:r>
              <a:rPr lang="cs-CZ" altLang="cs-CZ" sz="1400" dirty="0" smtClean="0"/>
              <a:t>)</a:t>
            </a:r>
          </a:p>
          <a:p>
            <a:pPr lvl="1">
              <a:defRPr/>
            </a:pPr>
            <a:endParaRPr lang="cs-CZ" altLang="cs-CZ" sz="1400" dirty="0"/>
          </a:p>
          <a:p>
            <a:pPr marL="0" indent="0">
              <a:buFontTx/>
              <a:buNone/>
              <a:defRPr/>
            </a:pPr>
            <a:r>
              <a:rPr lang="cs-CZ" altLang="cs-CZ" sz="2400" u="sng" dirty="0" smtClean="0"/>
              <a:t>Transfuze</a:t>
            </a:r>
          </a:p>
          <a:p>
            <a:pPr>
              <a:defRPr/>
            </a:pPr>
            <a:r>
              <a:rPr lang="cs-CZ" altLang="cs-CZ" sz="2400" dirty="0">
                <a:solidFill>
                  <a:srgbClr val="CC0099"/>
                </a:solidFill>
              </a:rPr>
              <a:t>inkompatibilní transfuze </a:t>
            </a:r>
            <a:r>
              <a:rPr lang="cs-CZ" altLang="cs-CZ" sz="1400" dirty="0">
                <a:solidFill>
                  <a:srgbClr val="CC0099"/>
                </a:solidFill>
              </a:rPr>
              <a:t>(při velké neshodě) </a:t>
            </a:r>
            <a:r>
              <a:rPr lang="cs-CZ" altLang="cs-CZ" sz="2400" dirty="0">
                <a:solidFill>
                  <a:srgbClr val="CC0099"/>
                </a:solidFill>
              </a:rPr>
              <a:t>je zcela nepřípustná - vede k hemolytické </a:t>
            </a:r>
            <a:r>
              <a:rPr lang="cs-CZ" altLang="cs-CZ" sz="2400" dirty="0" smtClean="0">
                <a:solidFill>
                  <a:srgbClr val="CC0099"/>
                </a:solidFill>
              </a:rPr>
              <a:t>reakci s ohrožením života</a:t>
            </a:r>
            <a:endParaRPr lang="cs-CZ" altLang="cs-CZ" sz="2400" dirty="0">
              <a:solidFill>
                <a:srgbClr val="CC0099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95775"/>
            <a:ext cx="4385816" cy="296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332656"/>
            <a:ext cx="7772400" cy="62646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Transplantace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periferních hematopoetických kmenových </a:t>
            </a:r>
            <a:r>
              <a:rPr lang="cs-CZ" altLang="cs-CZ" sz="2400" dirty="0" err="1" smtClean="0"/>
              <a:t>bb</a:t>
            </a:r>
            <a:r>
              <a:rPr lang="cs-CZ" altLang="cs-CZ" sz="2400" dirty="0" smtClean="0"/>
              <a:t>.(PBSCT) nebo kostní dřeně (BMT)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solidních orgánů (ledviny, srdce, játra vs. rohovka, kost)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časné a pozdní </a:t>
            </a:r>
            <a:r>
              <a:rPr lang="cs-CZ" altLang="cs-CZ" sz="2400" dirty="0">
                <a:solidFill>
                  <a:srgbClr val="CC0099"/>
                </a:solidFill>
              </a:rPr>
              <a:t>hemolytické komplikace</a:t>
            </a:r>
            <a:r>
              <a:rPr lang="cs-CZ" altLang="cs-CZ" sz="2400" dirty="0" smtClean="0"/>
              <a:t> a </a:t>
            </a:r>
            <a:r>
              <a:rPr lang="cs-CZ" altLang="cs-CZ" sz="2400" dirty="0" err="1">
                <a:solidFill>
                  <a:srgbClr val="CC0099"/>
                </a:solidFill>
              </a:rPr>
              <a:t>rejekce</a:t>
            </a:r>
            <a:r>
              <a:rPr lang="cs-CZ" altLang="cs-CZ" sz="2400" dirty="0">
                <a:solidFill>
                  <a:srgbClr val="CC0099"/>
                </a:solidFill>
              </a:rPr>
              <a:t> </a:t>
            </a:r>
            <a:r>
              <a:rPr lang="cs-CZ" altLang="cs-CZ" sz="2400" dirty="0" err="1">
                <a:solidFill>
                  <a:srgbClr val="CC0099"/>
                </a:solidFill>
              </a:rPr>
              <a:t>graftu</a:t>
            </a:r>
            <a:r>
              <a:rPr lang="cs-CZ" altLang="cs-CZ" sz="2400" dirty="0">
                <a:solidFill>
                  <a:srgbClr val="CC0099"/>
                </a:solidFill>
              </a:rPr>
              <a:t> </a:t>
            </a:r>
            <a:r>
              <a:rPr lang="cs-CZ" altLang="cs-CZ" sz="2400" dirty="0" smtClean="0"/>
              <a:t>při velké a malé nebo oboustranné neshodě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HON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Při AB0 typu neshody matky vs. plod (typicky matka 0) </a:t>
            </a:r>
          </a:p>
          <a:p>
            <a:pPr>
              <a:lnSpc>
                <a:spcPct val="80000"/>
              </a:lnSpc>
            </a:pPr>
            <a:r>
              <a:rPr lang="cs-CZ" altLang="cs-CZ" sz="2400" dirty="0">
                <a:solidFill>
                  <a:srgbClr val="CC0099"/>
                </a:solidFill>
              </a:rPr>
              <a:t>IgG</a:t>
            </a:r>
            <a:r>
              <a:rPr lang="cs-CZ" altLang="cs-CZ" sz="2400" dirty="0" smtClean="0"/>
              <a:t> protilátky v etiologii HON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buFontTx/>
              <a:buNone/>
              <a:defRPr/>
            </a:pPr>
            <a:r>
              <a:rPr lang="cs-CZ" altLang="cs-CZ" sz="2400" u="sng" dirty="0"/>
              <a:t>Asociace s nemocemi vzácně</a:t>
            </a:r>
          </a:p>
          <a:p>
            <a:pPr>
              <a:defRPr/>
            </a:pPr>
            <a:r>
              <a:rPr lang="cs-CZ" altLang="cs-CZ" sz="2400" dirty="0"/>
              <a:t>H antigen: pouze v souvislosti s </a:t>
            </a:r>
            <a:r>
              <a:rPr lang="cs-CZ" altLang="cs-CZ" sz="2400" dirty="0" err="1"/>
              <a:t>hyperakutní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rejekcí</a:t>
            </a:r>
            <a:r>
              <a:rPr lang="cs-CZ" altLang="cs-CZ" sz="2400" dirty="0"/>
              <a:t> transplantovaného orgánu u osob typu </a:t>
            </a:r>
            <a:r>
              <a:rPr lang="cs-CZ" altLang="cs-CZ" sz="2400" dirty="0" err="1"/>
              <a:t>Bombay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paraBombay</a:t>
            </a:r>
            <a:r>
              <a:rPr lang="cs-CZ" altLang="cs-CZ" sz="2400" dirty="0"/>
              <a:t>, u kongenitální poruchy </a:t>
            </a:r>
            <a:r>
              <a:rPr lang="cs-CZ" altLang="cs-CZ" sz="2400" dirty="0" err="1"/>
              <a:t>glykosylace</a:t>
            </a:r>
            <a:endParaRPr lang="cs-CZ" altLang="cs-CZ" sz="2400" dirty="0"/>
          </a:p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2400" u="sng" dirty="0" smtClean="0"/>
              <a:t>Uplatnění ve forenzní medicíně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7394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Rh systém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547" y="995696"/>
            <a:ext cx="8712968" cy="3312368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2400" dirty="0" smtClean="0"/>
              <a:t>Nejpolymorfnější systém s největší </a:t>
            </a:r>
            <a:r>
              <a:rPr lang="cs-CZ" altLang="cs-CZ" sz="2400" dirty="0" err="1" smtClean="0"/>
              <a:t>imunogenicitou</a:t>
            </a:r>
            <a:endParaRPr lang="cs-CZ" altLang="cs-CZ" sz="2400" dirty="0" smtClean="0"/>
          </a:p>
          <a:p>
            <a:r>
              <a:rPr lang="cs-CZ" altLang="cs-CZ" sz="2400" dirty="0" smtClean="0"/>
              <a:t>dva vzájemně spojené homologní geny </a:t>
            </a:r>
            <a:r>
              <a:rPr lang="cs-CZ" altLang="cs-CZ" sz="2400" i="1" dirty="0" smtClean="0"/>
              <a:t>RHCE</a:t>
            </a:r>
            <a:r>
              <a:rPr lang="cs-CZ" altLang="cs-CZ" sz="2400" dirty="0" smtClean="0"/>
              <a:t> a </a:t>
            </a:r>
            <a:r>
              <a:rPr lang="cs-CZ" altLang="cs-CZ" sz="2400" i="1" dirty="0" smtClean="0"/>
              <a:t>RHD</a:t>
            </a:r>
            <a:r>
              <a:rPr lang="cs-CZ" altLang="cs-CZ" sz="2400" dirty="0" smtClean="0"/>
              <a:t> na 1. chromozomu</a:t>
            </a:r>
          </a:p>
          <a:p>
            <a:pPr lvl="1"/>
            <a:r>
              <a:rPr lang="cs-CZ" altLang="cs-CZ" sz="1600" i="1" dirty="0" smtClean="0"/>
              <a:t>RHD</a:t>
            </a:r>
            <a:r>
              <a:rPr lang="cs-CZ" altLang="cs-CZ" sz="1600" dirty="0" smtClean="0"/>
              <a:t> gen kóduje RhD protein (antigen D)</a:t>
            </a:r>
          </a:p>
          <a:p>
            <a:pPr lvl="1"/>
            <a:r>
              <a:rPr lang="cs-CZ" altLang="cs-CZ" sz="1600" i="1" dirty="0" smtClean="0"/>
              <a:t>RHCE</a:t>
            </a:r>
            <a:r>
              <a:rPr lang="cs-CZ" altLang="cs-CZ" sz="1600" dirty="0" smtClean="0"/>
              <a:t> gen kóduje </a:t>
            </a:r>
            <a:r>
              <a:rPr lang="cs-CZ" altLang="cs-CZ" sz="1600" dirty="0" err="1" smtClean="0"/>
              <a:t>RhCcEe</a:t>
            </a:r>
            <a:r>
              <a:rPr lang="cs-CZ" altLang="cs-CZ" sz="1600" dirty="0" smtClean="0"/>
              <a:t> protein (kombinace antigenů Ce, ce, </a:t>
            </a:r>
            <a:r>
              <a:rPr lang="cs-CZ" altLang="cs-CZ" sz="1600" dirty="0" err="1" smtClean="0"/>
              <a:t>cE</a:t>
            </a:r>
            <a:r>
              <a:rPr lang="cs-CZ" altLang="cs-CZ" sz="1600" dirty="0" smtClean="0"/>
              <a:t>, CE)</a:t>
            </a:r>
          </a:p>
          <a:p>
            <a:pPr lvl="1"/>
            <a:r>
              <a:rPr lang="cs-CZ" altLang="cs-CZ" sz="1600" i="1" dirty="0" smtClean="0"/>
              <a:t>RHAG</a:t>
            </a:r>
            <a:r>
              <a:rPr lang="cs-CZ" altLang="cs-CZ" sz="1600" dirty="0" smtClean="0"/>
              <a:t> gen je nutný pro Rh aktivitu: </a:t>
            </a:r>
            <a:r>
              <a:rPr lang="cs-CZ" altLang="cs-CZ" sz="1600" dirty="0" err="1" smtClean="0"/>
              <a:t>tetramerické</a:t>
            </a:r>
            <a:r>
              <a:rPr lang="cs-CZ" altLang="cs-CZ" sz="1600" dirty="0" smtClean="0"/>
              <a:t> komplexy Rh glykoproteinu s Rh proteiny </a:t>
            </a:r>
          </a:p>
          <a:p>
            <a:r>
              <a:rPr lang="cs-CZ" altLang="cs-CZ" sz="2400" dirty="0" smtClean="0"/>
              <a:t>každý gen 10 exonů</a:t>
            </a:r>
          </a:p>
          <a:p>
            <a:r>
              <a:rPr lang="cs-CZ" altLang="cs-CZ" sz="2400" dirty="0" smtClean="0"/>
              <a:t>opozitní orientace </a:t>
            </a:r>
            <a:r>
              <a:rPr lang="cs-CZ" altLang="cs-CZ" sz="2400" i="1" dirty="0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i="1" dirty="0" smtClean="0"/>
              <a:t>RHCE</a:t>
            </a:r>
            <a:r>
              <a:rPr lang="cs-CZ" altLang="cs-CZ" sz="2400" dirty="0" smtClean="0"/>
              <a:t> - Rh boxy – gen SMP1</a:t>
            </a:r>
          </a:p>
        </p:txBody>
      </p:sp>
      <p:pic>
        <p:nvPicPr>
          <p:cNvPr id="49156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674367" cy="197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288719"/>
              </p:ext>
            </p:extLst>
          </p:nvPr>
        </p:nvGraphicFramePr>
        <p:xfrm>
          <a:off x="1403648" y="260350"/>
          <a:ext cx="6550025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9" name="Acrobat Document" r:id="rId3" imgW="6838708" imgH="5124369" progId="AcroExch.Document.7">
                  <p:embed/>
                </p:oleObj>
              </mc:Choice>
              <mc:Fallback>
                <p:oleObj name="Acrobat Document" r:id="rId3" imgW="6838708" imgH="5124369" progId="AcroExch.Document.7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60350"/>
                        <a:ext cx="6550025" cy="367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7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933825"/>
            <a:ext cx="230505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0729"/>
            <a:ext cx="7772400" cy="4104455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cs-CZ" sz="2000" dirty="0" smtClean="0"/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exprimován na membráně erytrocytu = </a:t>
            </a:r>
            <a:r>
              <a:rPr lang="cs-CZ" sz="2400" dirty="0" err="1" smtClean="0"/>
              <a:t>RhD</a:t>
            </a:r>
            <a:r>
              <a:rPr lang="cs-CZ" sz="2400" dirty="0" smtClean="0"/>
              <a:t>+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chybí na membráně erytrocytu = </a:t>
            </a:r>
            <a:r>
              <a:rPr lang="cs-CZ" sz="2400" dirty="0" err="1" smtClean="0"/>
              <a:t>RhD</a:t>
            </a:r>
            <a:r>
              <a:rPr lang="cs-CZ" sz="2400" dirty="0" smtClean="0"/>
              <a:t>-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delece celého genu (naše populace)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mutace genu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hybridní gen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smtClean="0"/>
              <a:t>inaktivní </a:t>
            </a:r>
            <a:r>
              <a:rPr lang="cs-CZ" sz="2000" i="1" dirty="0" smtClean="0"/>
              <a:t>RHD</a:t>
            </a:r>
            <a:r>
              <a:rPr lang="cs-CZ" sz="2000" dirty="0" smtClean="0"/>
              <a:t> </a:t>
            </a:r>
            <a:r>
              <a:rPr lang="cs-CZ" sz="2000" dirty="0" err="1" smtClean="0"/>
              <a:t>pseudogen</a:t>
            </a:r>
            <a:r>
              <a:rPr lang="cs-CZ" sz="2000" dirty="0" smtClean="0"/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 smtClean="0"/>
              <a:t>D antigen je fenotypově odlišný = variantní antigen (různé změny genu - mutace, hybridní alely, rekombinace genu - vedou ke vzniku vzácných alel, navenek se projeví změnou v expresi antigenu </a:t>
            </a:r>
            <a:r>
              <a:rPr lang="cs-CZ" sz="2400" dirty="0" err="1" smtClean="0"/>
              <a:t>RhD</a:t>
            </a:r>
            <a:r>
              <a:rPr lang="cs-CZ" sz="2400" dirty="0" smtClean="0"/>
              <a:t>) 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553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692150"/>
            <a:ext cx="6664325" cy="50038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539750" y="620713"/>
            <a:ext cx="7848600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cs-CZ" altLang="cs-CZ" sz="2800" dirty="0"/>
              <a:t>   </a:t>
            </a:r>
            <a:r>
              <a:rPr lang="cs-CZ" altLang="cs-CZ" sz="2400" dirty="0"/>
              <a:t>Rh antigeny pouze na erytrocytech/prekurzorech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Antigen = soubor cca 30 epitopů v </a:t>
            </a:r>
            <a:r>
              <a:rPr lang="cs-CZ" altLang="cs-CZ" sz="2000" dirty="0" err="1"/>
              <a:t>extramembranózní</a:t>
            </a:r>
            <a:r>
              <a:rPr lang="cs-CZ" altLang="cs-CZ" sz="2000" dirty="0"/>
              <a:t> části RhD proteinu 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Počet 10 000-30 </a:t>
            </a:r>
            <a:r>
              <a:rPr lang="cs-CZ" altLang="cs-CZ" sz="2000" dirty="0" smtClean="0"/>
              <a:t>000/erytrocyt 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Substituce několika aminokyselin v Rh proteinu vzájemně    odlišuje RhD a </a:t>
            </a:r>
            <a:r>
              <a:rPr lang="cs-CZ" altLang="cs-CZ" sz="2000" dirty="0" err="1"/>
              <a:t>RhCcEe</a:t>
            </a:r>
            <a:r>
              <a:rPr lang="cs-CZ" altLang="cs-CZ" sz="2000" dirty="0"/>
              <a:t> antigeny</a:t>
            </a:r>
          </a:p>
        </p:txBody>
      </p:sp>
      <p:pic>
        <p:nvPicPr>
          <p:cNvPr id="57347" name="Picture 4" descr="geny R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" r="42741" b="58378"/>
          <a:stretch/>
        </p:blipFill>
        <p:spPr bwMode="auto">
          <a:xfrm>
            <a:off x="2843808" y="2924944"/>
            <a:ext cx="3168352" cy="331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05604" y="478532"/>
            <a:ext cx="7772400" cy="1143000"/>
          </a:xfrm>
        </p:spPr>
        <p:txBody>
          <a:bodyPr/>
          <a:lstStyle/>
          <a:p>
            <a:r>
              <a:rPr lang="cs-CZ" altLang="cs-CZ" sz="3600" dirty="0" smtClean="0"/>
              <a:t>Rozdělení krevních skupin podle struktury a funkce v erytrocytu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struktury</a:t>
            </a:r>
          </a:p>
          <a:p>
            <a:pPr lvl="1"/>
            <a:r>
              <a:rPr lang="cs-CZ" altLang="cs-CZ" sz="2000" dirty="0" smtClean="0"/>
              <a:t>Povrchové</a:t>
            </a:r>
          </a:p>
          <a:p>
            <a:pPr lvl="1"/>
            <a:r>
              <a:rPr lang="cs-CZ" altLang="cs-CZ" sz="2000" dirty="0" err="1" smtClean="0"/>
              <a:t>Intramembránové</a:t>
            </a:r>
            <a:endParaRPr lang="cs-CZ" altLang="cs-CZ" sz="2000" dirty="0" smtClean="0"/>
          </a:p>
          <a:p>
            <a:pPr lvl="1"/>
            <a:r>
              <a:rPr lang="cs-CZ" altLang="cs-CZ" sz="2000" dirty="0" err="1" smtClean="0"/>
              <a:t>Transmembránové</a:t>
            </a:r>
            <a:endParaRPr lang="cs-CZ" altLang="cs-CZ" sz="2000" dirty="0" smtClean="0"/>
          </a:p>
          <a:p>
            <a:pPr lvl="1"/>
            <a:endParaRPr lang="cs-CZ" altLang="cs-CZ" sz="2400" dirty="0" smtClean="0"/>
          </a:p>
          <a:p>
            <a:pPr marL="609600" indent="-609600">
              <a:buFontTx/>
              <a:buAutoNum type="arabicPeriod"/>
            </a:pPr>
            <a:r>
              <a:rPr lang="cs-CZ" altLang="cs-CZ" sz="2400" dirty="0" smtClean="0"/>
              <a:t>Podle funkce</a:t>
            </a:r>
          </a:p>
          <a:p>
            <a:pPr marL="990600" lvl="1" indent="-533400"/>
            <a:r>
              <a:rPr lang="cs-CZ" altLang="cs-CZ" sz="2000" dirty="0" smtClean="0"/>
              <a:t>Udržují integritu buňky </a:t>
            </a:r>
          </a:p>
          <a:p>
            <a:pPr marL="990600" lvl="1" indent="-533400"/>
            <a:r>
              <a:rPr lang="cs-CZ" altLang="cs-CZ" sz="2000" dirty="0" smtClean="0"/>
              <a:t>Transportéry</a:t>
            </a:r>
          </a:p>
          <a:p>
            <a:pPr marL="990600" lvl="1" indent="-533400"/>
            <a:r>
              <a:rPr lang="cs-CZ" altLang="cs-CZ" sz="2000" dirty="0" smtClean="0"/>
              <a:t>Aktivní enzymy</a:t>
            </a:r>
          </a:p>
          <a:p>
            <a:pPr marL="990600" lvl="1" indent="-533400"/>
            <a:r>
              <a:rPr lang="cs-CZ" altLang="cs-CZ" sz="2000" dirty="0" smtClean="0"/>
              <a:t>Receptory pro ligandy, adhezivní funkce</a:t>
            </a:r>
          </a:p>
          <a:p>
            <a:pPr marL="609600" indent="-609600">
              <a:buFontTx/>
              <a:buNone/>
            </a:pPr>
            <a:endParaRPr lang="cs-CZ" altLang="cs-CZ" sz="24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909526"/>
              </p:ext>
            </p:extLst>
          </p:nvPr>
        </p:nvGraphicFramePr>
        <p:xfrm>
          <a:off x="4499992" y="1916832"/>
          <a:ext cx="4427308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Acrobat Document" r:id="rId4" imgW="6838095" imgH="5114286" progId="AcroExch.Document.DC">
                  <p:embed/>
                </p:oleObj>
              </mc:Choice>
              <mc:Fallback>
                <p:oleObj name="Acrobat Document" r:id="rId4" imgW="6838095" imgH="5114286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916832"/>
                        <a:ext cx="4427308" cy="33123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Rh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antigeny D, C, c, E, e  (</a:t>
            </a:r>
            <a:r>
              <a:rPr lang="cs-CZ" altLang="cs-CZ" sz="2400" dirty="0" err="1" smtClean="0"/>
              <a:t>Cw</a:t>
            </a:r>
            <a:r>
              <a:rPr lang="cs-CZ" altLang="cs-CZ" sz="2400" dirty="0" smtClean="0"/>
              <a:t>) 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výskyt dle populace (D+ cca 85% Evropanů, 90% Afričanů, 100% Asiatů)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rozdíl mezi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a </a:t>
            </a:r>
            <a:r>
              <a:rPr lang="cs-CZ" altLang="cs-CZ" sz="2400" dirty="0" err="1" smtClean="0"/>
              <a:t>RhCE</a:t>
            </a:r>
            <a:r>
              <a:rPr lang="cs-CZ" altLang="cs-CZ" sz="2400" dirty="0" smtClean="0"/>
              <a:t> ve 30-35 AMK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vysoce imunogenní </a:t>
            </a:r>
          </a:p>
          <a:p>
            <a:pPr lvl="1">
              <a:lnSpc>
                <a:spcPct val="80000"/>
              </a:lnSpc>
              <a:defRPr/>
            </a:pPr>
            <a:r>
              <a:rPr lang="cs-CZ" altLang="cs-CZ" sz="2000" dirty="0" smtClean="0"/>
              <a:t>záleží na tvaru molekuly a na interakci mezi jednotlivými extracelulárními </a:t>
            </a:r>
            <a:r>
              <a:rPr lang="cs-CZ" altLang="cs-CZ" sz="2000" dirty="0" err="1" smtClean="0"/>
              <a:t>loopy</a:t>
            </a:r>
            <a:endParaRPr lang="cs-CZ" altLang="cs-CZ" sz="2000" dirty="0" smtClean="0"/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několik desítek tisíc kopií/</a:t>
            </a:r>
            <a:r>
              <a:rPr lang="cs-CZ" altLang="cs-CZ" sz="2400" dirty="0" err="1" smtClean="0"/>
              <a:t>ery</a:t>
            </a:r>
            <a:r>
              <a:rPr lang="cs-CZ" altLang="cs-CZ" sz="2400" dirty="0" smtClean="0"/>
              <a:t>, dle genotypu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altLang="cs-CZ" sz="24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Ostatní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antigeny: </a:t>
            </a:r>
            <a:r>
              <a:rPr lang="cs-CZ" altLang="cs-CZ" sz="2400" dirty="0" err="1" smtClean="0"/>
              <a:t>high</a:t>
            </a:r>
            <a:r>
              <a:rPr lang="cs-CZ" altLang="cs-CZ" sz="2400" dirty="0" smtClean="0"/>
              <a:t> nebo </a:t>
            </a:r>
            <a:r>
              <a:rPr lang="cs-CZ" altLang="cs-CZ" sz="2400" dirty="0" err="1" smtClean="0"/>
              <a:t>low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freqency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antigens</a:t>
            </a: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Rh antigeny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1989138"/>
            <a:ext cx="3233737" cy="2746375"/>
          </a:xfrm>
        </p:spPr>
        <p:txBody>
          <a:bodyPr/>
          <a:lstStyle/>
          <a:p>
            <a:r>
              <a:rPr lang="cs-CZ" altLang="cs-CZ" sz="2400" smtClean="0"/>
              <a:t>sérologické rozeznání pomocí dg. sér      anti-D,-C,-c,-E,-e</a:t>
            </a:r>
          </a:p>
          <a:p>
            <a:r>
              <a:rPr lang="cs-CZ" altLang="cs-CZ" sz="2400" smtClean="0"/>
              <a:t>zygocii  D/D a D/d nelze sérologicky odlišit (chybí anti-d)</a:t>
            </a:r>
          </a:p>
          <a:p>
            <a:r>
              <a:rPr lang="cs-CZ" altLang="cs-CZ" sz="2400" smtClean="0"/>
              <a:t>kombinace 3 párů alel Cc/Dd/Ee umožňuje vznik 8 haplotypů              a 36 genotypů </a:t>
            </a:r>
          </a:p>
          <a:p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graphicFrame>
        <p:nvGraphicFramePr>
          <p:cNvPr id="378915" name="Group 35"/>
          <p:cNvGraphicFramePr>
            <a:graphicFrameLocks noGrp="1"/>
          </p:cNvGraphicFramePr>
          <p:nvPr>
            <p:ph sz="half" idx="2"/>
          </p:nvPr>
        </p:nvGraphicFramePr>
        <p:xfrm>
          <a:off x="4643438" y="1989138"/>
          <a:ext cx="4030662" cy="4023072"/>
        </p:xfrm>
        <a:graphic>
          <a:graphicData uri="http://schemas.openxmlformats.org/drawingml/2006/table">
            <a:tbl>
              <a:tblPr/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Antigeny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D+C+c-E-e+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Genotyp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1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D+C-c+E+e+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Dce/dcE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</a:t>
                      </a:r>
                      <a:r>
                        <a:rPr kumimoji="0" lang="cs-CZ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r´´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0728"/>
            <a:ext cx="7847012" cy="5472608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800" u="sng" dirty="0" smtClean="0"/>
              <a:t>Funkce Rh antigenů</a:t>
            </a:r>
            <a:r>
              <a:rPr lang="cs-CZ" altLang="cs-CZ" sz="2400" dirty="0" smtClean="0"/>
              <a:t>:</a:t>
            </a:r>
          </a:p>
          <a:p>
            <a:r>
              <a:rPr lang="cs-CZ" altLang="cs-CZ" sz="2400" dirty="0" smtClean="0"/>
              <a:t>udržení integrity membrány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 protein bandu 3)</a:t>
            </a:r>
          </a:p>
          <a:p>
            <a:r>
              <a:rPr lang="cs-CZ" altLang="cs-CZ" sz="2400" dirty="0" smtClean="0"/>
              <a:t>transport amoniaku</a:t>
            </a:r>
          </a:p>
          <a:p>
            <a:r>
              <a:rPr lang="cs-CZ" altLang="cs-CZ" sz="2400" dirty="0" smtClean="0"/>
              <a:t>kanál pro transport O</a:t>
            </a:r>
            <a:r>
              <a:rPr lang="cs-CZ" altLang="cs-CZ" sz="2400" baseline="-25000" dirty="0" smtClean="0"/>
              <a:t>2</a:t>
            </a:r>
            <a:r>
              <a:rPr lang="cs-CZ" altLang="cs-CZ" sz="2400" dirty="0" smtClean="0"/>
              <a:t>/CO</a:t>
            </a:r>
            <a:r>
              <a:rPr lang="cs-CZ" altLang="cs-CZ" sz="2400" baseline="-25000" dirty="0" smtClean="0"/>
              <a:t>2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800" u="sng" dirty="0" smtClean="0"/>
              <a:t>Asociace s nemocemi:</a:t>
            </a:r>
          </a:p>
          <a:p>
            <a:r>
              <a:rPr lang="cs-CZ" altLang="cs-CZ" sz="2400" dirty="0" smtClean="0"/>
              <a:t>hemolýzy - HON, HTR</a:t>
            </a:r>
          </a:p>
          <a:p>
            <a:r>
              <a:rPr lang="cs-CZ" altLang="cs-CZ" sz="2400" dirty="0" smtClean="0"/>
              <a:t>nemoc štěpu proti hostiteli - GVHD</a:t>
            </a:r>
          </a:p>
          <a:p>
            <a:r>
              <a:rPr lang="cs-CZ" altLang="cs-CZ" sz="2400" dirty="0" smtClean="0"/>
              <a:t>hemolytická anemie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Rh nomenklatura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Písmenová: D, C, E, c, e, f, C</a:t>
            </a:r>
            <a:r>
              <a:rPr lang="cs-CZ" altLang="cs-CZ" sz="2400" baseline="30000" smtClean="0"/>
              <a:t>w</a:t>
            </a:r>
            <a:r>
              <a:rPr lang="cs-CZ" altLang="cs-CZ" sz="2400" smtClean="0"/>
              <a:t>,C</a:t>
            </a:r>
            <a:r>
              <a:rPr lang="cs-CZ" altLang="cs-CZ" sz="2400" baseline="30000" smtClean="0"/>
              <a:t>x</a:t>
            </a:r>
            <a:endParaRPr lang="cs-CZ" altLang="cs-CZ" sz="2400" smtClean="0"/>
          </a:p>
          <a:p>
            <a:r>
              <a:rPr lang="cs-CZ" altLang="cs-CZ" sz="2400" smtClean="0"/>
              <a:t>Fisherova + Wienerova: DCe = R</a:t>
            </a:r>
            <a:r>
              <a:rPr lang="cs-CZ" altLang="cs-CZ" sz="2400" baseline="-25000" smtClean="0"/>
              <a:t>1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-25000" smtClean="0"/>
              <a:t>2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-25000" smtClean="0"/>
              <a:t>o 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-25000" smtClean="0"/>
              <a:t>z</a:t>
            </a:r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r´</a:t>
            </a:r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r´´ </a:t>
            </a:r>
          </a:p>
          <a:p>
            <a:pPr>
              <a:buFontTx/>
              <a:buNone/>
            </a:pPr>
            <a:r>
              <a:rPr lang="cs-CZ" altLang="cs-CZ" sz="2400" smtClean="0"/>
              <a:t>                                            dCE = r</a:t>
            </a:r>
            <a:r>
              <a:rPr lang="cs-CZ" altLang="cs-CZ" sz="2400" baseline="30000" smtClean="0"/>
              <a:t>Y</a:t>
            </a:r>
            <a:endParaRPr lang="cs-CZ" altLang="cs-CZ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2051050" y="1844675"/>
            <a:ext cx="5834063" cy="3843338"/>
            <a:chOff x="960" y="912"/>
            <a:chExt cx="3744" cy="2421"/>
          </a:xfrm>
        </p:grpSpPr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1477" y="1223"/>
              <a:ext cx="681" cy="1774"/>
              <a:chOff x="1477" y="1223"/>
              <a:chExt cx="681" cy="1774"/>
            </a:xfrm>
          </p:grpSpPr>
          <p:sp>
            <p:nvSpPr>
              <p:cNvPr id="66572" name="Rectangle 5"/>
              <p:cNvSpPr>
                <a:spLocks noChangeArrowheads="1"/>
              </p:cNvSpPr>
              <p:nvPr/>
            </p:nvSpPr>
            <p:spPr bwMode="auto">
              <a:xfrm>
                <a:off x="1477" y="1223"/>
                <a:ext cx="562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3" name="Rectangle 6"/>
              <p:cNvSpPr>
                <a:spLocks noChangeArrowheads="1"/>
              </p:cNvSpPr>
              <p:nvPr/>
            </p:nvSpPr>
            <p:spPr bwMode="auto">
              <a:xfrm>
                <a:off x="1477" y="1559"/>
                <a:ext cx="68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DCce</a:t>
                </a:r>
              </a:p>
            </p:txBody>
          </p:sp>
          <p:sp>
            <p:nvSpPr>
              <p:cNvPr id="66574" name="Rectangle 7"/>
              <p:cNvSpPr>
                <a:spLocks noChangeArrowheads="1"/>
              </p:cNvSpPr>
              <p:nvPr/>
            </p:nvSpPr>
            <p:spPr bwMode="auto">
              <a:xfrm>
                <a:off x="1478" y="1895"/>
                <a:ext cx="525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  <p:sp>
            <p:nvSpPr>
              <p:cNvPr id="66575" name="Rectangle 8"/>
              <p:cNvSpPr>
                <a:spLocks noChangeArrowheads="1"/>
              </p:cNvSpPr>
              <p:nvPr/>
            </p:nvSpPr>
            <p:spPr bwMode="auto">
              <a:xfrm>
                <a:off x="1478" y="2327"/>
                <a:ext cx="66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DcEe</a:t>
                </a:r>
              </a:p>
            </p:txBody>
          </p:sp>
          <p:sp>
            <p:nvSpPr>
              <p:cNvPr id="66576" name="Rectangle 9"/>
              <p:cNvSpPr>
                <a:spLocks noChangeArrowheads="1"/>
              </p:cNvSpPr>
              <p:nvPr/>
            </p:nvSpPr>
            <p:spPr bwMode="auto">
              <a:xfrm>
                <a:off x="1479" y="2711"/>
                <a:ext cx="549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DcE</a:t>
                </a:r>
              </a:p>
            </p:txBody>
          </p:sp>
        </p:grpSp>
        <p:grpSp>
          <p:nvGrpSpPr>
            <p:cNvPr id="66565" name="Group 10"/>
            <p:cNvGrpSpPr>
              <a:grpSpLocks/>
            </p:cNvGrpSpPr>
            <p:nvPr/>
          </p:nvGrpSpPr>
          <p:grpSpPr bwMode="auto">
            <a:xfrm>
              <a:off x="3740" y="1223"/>
              <a:ext cx="369" cy="1102"/>
              <a:chOff x="3740" y="1223"/>
              <a:chExt cx="369" cy="1102"/>
            </a:xfrm>
          </p:grpSpPr>
          <p:sp>
            <p:nvSpPr>
              <p:cNvPr id="66569" name="Rectangle 11"/>
              <p:cNvSpPr>
                <a:spLocks noChangeArrowheads="1"/>
              </p:cNvSpPr>
              <p:nvPr/>
            </p:nvSpPr>
            <p:spPr bwMode="auto">
              <a:xfrm>
                <a:off x="3740" y="1223"/>
                <a:ext cx="369" cy="5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cs-CZ" sz="2400" b="1">
                    <a:latin typeface="Helvetica" panose="020B0604020202020204" pitchFamily="34" charset="0"/>
                  </a:rPr>
                  <a:t>ce</a:t>
                </a:r>
              </a:p>
            </p:txBody>
          </p:sp>
          <p:sp>
            <p:nvSpPr>
              <p:cNvPr id="66570" name="Rectangle 12"/>
              <p:cNvSpPr>
                <a:spLocks noChangeArrowheads="1"/>
              </p:cNvSpPr>
              <p:nvPr/>
            </p:nvSpPr>
            <p:spPr bwMode="auto">
              <a:xfrm>
                <a:off x="3946" y="1607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  <p:sp>
            <p:nvSpPr>
              <p:cNvPr id="66571" name="Rectangle 13"/>
              <p:cNvSpPr>
                <a:spLocks noChangeArrowheads="1"/>
              </p:cNvSpPr>
              <p:nvPr/>
            </p:nvSpPr>
            <p:spPr bwMode="auto">
              <a:xfrm>
                <a:off x="3939" y="2039"/>
                <a:ext cx="114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508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cs-CZ" altLang="cs-CZ" sz="2400" b="1"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66566" name="Rectangle 14"/>
            <p:cNvSpPr>
              <a:spLocks noChangeArrowheads="1"/>
            </p:cNvSpPr>
            <p:nvPr/>
          </p:nvSpPr>
          <p:spPr bwMode="auto">
            <a:xfrm>
              <a:off x="1476" y="3047"/>
              <a:ext cx="826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cs-CZ" sz="2400" b="1">
                  <a:latin typeface="Helvetica" panose="020B0604020202020204" pitchFamily="34" charset="0"/>
                </a:rPr>
                <a:t>DCcEe</a:t>
              </a:r>
            </a:p>
          </p:txBody>
        </p:sp>
        <p:sp>
          <p:nvSpPr>
            <p:cNvPr id="66567" name="Text Box 15"/>
            <p:cNvSpPr txBox="1">
              <a:spLocks noChangeArrowheads="1"/>
            </p:cNvSpPr>
            <p:nvPr/>
          </p:nvSpPr>
          <p:spPr bwMode="auto">
            <a:xfrm>
              <a:off x="960" y="912"/>
              <a:ext cx="182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po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zitivní</a:t>
              </a:r>
              <a:endParaRPr lang="en-US" altLang="cs-CZ" sz="2400" b="1">
                <a:latin typeface="Helvetica" panose="020B0604020202020204" pitchFamily="34" charset="0"/>
              </a:endParaRPr>
            </a:p>
          </p:txBody>
        </p:sp>
        <p:sp>
          <p:nvSpPr>
            <p:cNvPr id="66568" name="Text Box 16"/>
            <p:cNvSpPr txBox="1">
              <a:spLocks noChangeArrowheads="1"/>
            </p:cNvSpPr>
            <p:nvPr/>
          </p:nvSpPr>
          <p:spPr bwMode="auto">
            <a:xfrm>
              <a:off x="3264" y="912"/>
              <a:ext cx="1440" cy="1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Rh </a:t>
              </a:r>
              <a:r>
                <a:rPr lang="cs-CZ" altLang="cs-CZ" sz="2800" b="1">
                  <a:solidFill>
                    <a:schemeClr val="tx2"/>
                  </a:solidFill>
                  <a:latin typeface="Helvetica" panose="020B0604020202020204" pitchFamily="34" charset="0"/>
                </a:rPr>
                <a:t>negativní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cs-CZ" altLang="cs-CZ" sz="2800" b="1">
                <a:solidFill>
                  <a:schemeClr val="tx2"/>
                </a:solidFill>
                <a:latin typeface="Helvetica" panose="020B0604020202020204" pitchFamily="34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endParaRPr lang="en-US" altLang="cs-CZ" sz="2400" b="1">
                <a:latin typeface="Helvetica" panose="020B0604020202020204" pitchFamily="34" charset="0"/>
              </a:endParaRPr>
            </a:p>
          </p:txBody>
        </p:sp>
      </p:grpSp>
      <p:sp>
        <p:nvSpPr>
          <p:cNvPr id="6656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Obvyklé Rh fenotypy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Abnormální typy Rh antigenů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1050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cs-CZ" altLang="cs-CZ" sz="2400" dirty="0" smtClean="0"/>
              <a:t>u cca 1% všech </a:t>
            </a:r>
            <a:r>
              <a:rPr lang="cs-CZ" altLang="cs-CZ" sz="2400" dirty="0" err="1" smtClean="0"/>
              <a:t>RhD</a:t>
            </a:r>
            <a:r>
              <a:rPr lang="cs-CZ" altLang="cs-CZ" sz="2400" dirty="0" smtClean="0"/>
              <a:t> pozitivních osob</a:t>
            </a:r>
          </a:p>
          <a:p>
            <a:pPr>
              <a:defRPr/>
            </a:pPr>
            <a:r>
              <a:rPr lang="cs-CZ" altLang="cs-CZ" sz="2400" dirty="0" smtClean="0"/>
              <a:t>D-- : chybí antigeny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 a zesiluje exprese </a:t>
            </a:r>
            <a:r>
              <a:rPr lang="cs-CZ" altLang="cs-CZ" sz="2400" dirty="0" err="1" smtClean="0"/>
              <a:t>RhD</a:t>
            </a: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baseline="-25000" dirty="0" smtClean="0"/>
              <a:t>: </a:t>
            </a:r>
            <a:r>
              <a:rPr lang="cs-CZ" altLang="cs-CZ" sz="2400" dirty="0" smtClean="0"/>
              <a:t> chybí úplně všechny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antigeny</a:t>
            </a:r>
          </a:p>
          <a:p>
            <a:pPr>
              <a:defRPr/>
            </a:pP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baseline="-25000" dirty="0" smtClean="0"/>
              <a:t>:</a:t>
            </a:r>
            <a:r>
              <a:rPr lang="cs-CZ" altLang="cs-CZ" sz="2400" dirty="0" smtClean="0"/>
              <a:t> změna exprese, zeslabení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antigenů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  <a:p>
            <a:pPr>
              <a:defRPr/>
            </a:pPr>
            <a:r>
              <a:rPr lang="cs-CZ" altLang="cs-CZ" sz="2400" dirty="0" smtClean="0">
                <a:solidFill>
                  <a:srgbClr val="CC0099"/>
                </a:solidFill>
              </a:rPr>
              <a:t>Variantní antigeny: </a:t>
            </a:r>
          </a:p>
          <a:p>
            <a:pPr lvl="1">
              <a:defRPr/>
            </a:pPr>
            <a:r>
              <a:rPr lang="cs-CZ" altLang="cs-CZ" sz="2000" dirty="0" err="1" smtClean="0">
                <a:solidFill>
                  <a:srgbClr val="C00000"/>
                </a:solidFill>
              </a:rPr>
              <a:t>Weak</a:t>
            </a:r>
            <a:r>
              <a:rPr lang="cs-CZ" altLang="cs-CZ" sz="2000" dirty="0" smtClean="0">
                <a:solidFill>
                  <a:srgbClr val="C00000"/>
                </a:solidFill>
              </a:rPr>
              <a:t> D</a:t>
            </a:r>
            <a:r>
              <a:rPr lang="cs-CZ" altLang="cs-CZ" sz="2000" dirty="0" smtClean="0"/>
              <a:t>: kvantitativní změna antigenu </a:t>
            </a:r>
          </a:p>
          <a:p>
            <a:pPr lvl="1">
              <a:defRPr/>
            </a:pPr>
            <a:r>
              <a:rPr lang="cs-CZ" altLang="cs-CZ" sz="2000" dirty="0" smtClean="0">
                <a:solidFill>
                  <a:srgbClr val="C00000"/>
                </a:solidFill>
              </a:rPr>
              <a:t>Varianty D</a:t>
            </a:r>
            <a:r>
              <a:rPr lang="cs-CZ" altLang="cs-CZ" sz="2000" dirty="0" smtClean="0"/>
              <a:t>: kvalitativní změna v mozaice antigenu</a:t>
            </a:r>
          </a:p>
          <a:p>
            <a:pPr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Weak D: slabý antigen, D</a:t>
            </a:r>
            <a:r>
              <a:rPr lang="cs-CZ" altLang="cs-CZ" sz="3600" baseline="30000" smtClean="0"/>
              <a:t>w</a:t>
            </a:r>
            <a:endParaRPr lang="cs-CZ" altLang="cs-CZ" baseline="3000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původní terminologie „D</a:t>
            </a:r>
            <a:r>
              <a:rPr lang="cs-CZ" altLang="cs-CZ" sz="2400" baseline="30000" smtClean="0"/>
              <a:t>u“</a:t>
            </a:r>
          </a:p>
          <a:p>
            <a:r>
              <a:rPr lang="cs-CZ" altLang="cs-CZ" sz="2400" smtClean="0"/>
              <a:t>téměř žádná změna AMK v extramembranozní části RhD proteinu, mutace postihují intramembranozní a intracelulární část proteinu</a:t>
            </a:r>
          </a:p>
          <a:p>
            <a:r>
              <a:rPr lang="cs-CZ" altLang="cs-CZ" sz="2400" smtClean="0"/>
              <a:t>porucha zakomponování Rh proteinu do tetrameru Rh</a:t>
            </a:r>
          </a:p>
          <a:p>
            <a:pPr>
              <a:buFontTx/>
              <a:buNone/>
            </a:pPr>
            <a:r>
              <a:rPr lang="cs-CZ" altLang="cs-CZ" sz="2400" smtClean="0"/>
              <a:t>     komplexu</a:t>
            </a:r>
          </a:p>
          <a:p>
            <a:r>
              <a:rPr lang="cs-CZ" altLang="cs-CZ" sz="2400" smtClean="0"/>
              <a:t>nedochází k anti-D imunizaci</a:t>
            </a:r>
          </a:p>
          <a:p>
            <a:endParaRPr lang="cs-CZ" altLang="cs-CZ" sz="2400" smtClean="0"/>
          </a:p>
          <a:p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pic>
        <p:nvPicPr>
          <p:cNvPr id="696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508500"/>
            <a:ext cx="35623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Line 6"/>
          <p:cNvSpPr>
            <a:spLocks noChangeShapeType="1"/>
          </p:cNvSpPr>
          <p:nvPr/>
        </p:nvSpPr>
        <p:spPr bwMode="auto">
          <a:xfrm>
            <a:off x="5219700" y="58054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8" name="Line 7"/>
          <p:cNvSpPr>
            <a:spLocks noChangeShapeType="1"/>
          </p:cNvSpPr>
          <p:nvPr/>
        </p:nvSpPr>
        <p:spPr bwMode="auto">
          <a:xfrm>
            <a:off x="5219700" y="6453188"/>
            <a:ext cx="3529013" cy="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39" name="Line 8"/>
          <p:cNvSpPr>
            <a:spLocks noChangeShapeType="1"/>
          </p:cNvSpPr>
          <p:nvPr/>
        </p:nvSpPr>
        <p:spPr bwMode="auto">
          <a:xfrm flipV="1">
            <a:off x="8748713" y="5157788"/>
            <a:ext cx="0" cy="1295400"/>
          </a:xfrm>
          <a:prstGeom prst="line">
            <a:avLst/>
          </a:prstGeom>
          <a:noFill/>
          <a:ln w="9525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0" name="Line 9"/>
          <p:cNvSpPr>
            <a:spLocks noChangeShapeType="1"/>
          </p:cNvSpPr>
          <p:nvPr/>
        </p:nvSpPr>
        <p:spPr bwMode="auto">
          <a:xfrm>
            <a:off x="5219700" y="5157788"/>
            <a:ext cx="0" cy="1223962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Příčina D</a:t>
            </a:r>
            <a:r>
              <a:rPr lang="cs-CZ" altLang="cs-CZ" sz="3600" baseline="30000" smtClean="0"/>
              <a:t>w</a:t>
            </a:r>
            <a:endParaRPr lang="cs-CZ" altLang="cs-CZ" sz="3600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Zděděná zeslabená exprese D</a:t>
            </a:r>
            <a:r>
              <a:rPr lang="cs-CZ" altLang="cs-CZ" sz="2400" baseline="30000" smtClean="0"/>
              <a:t>w </a:t>
            </a:r>
            <a:r>
              <a:rPr lang="cs-CZ" altLang="cs-CZ" sz="2400" smtClean="0"/>
              <a:t>antigenu </a:t>
            </a:r>
          </a:p>
          <a:p>
            <a:pPr lvl="1"/>
            <a:r>
              <a:rPr lang="cs-CZ" altLang="cs-CZ" sz="2000" smtClean="0"/>
              <a:t>při kompletním D antigenu, ale jeho menším počtu na erys </a:t>
            </a:r>
          </a:p>
          <a:p>
            <a:r>
              <a:rPr lang="cs-CZ" altLang="cs-CZ" sz="2400" smtClean="0"/>
              <a:t>Interakce alely D a C u genotypu cDe/Cde</a:t>
            </a:r>
          </a:p>
          <a:p>
            <a:pPr lvl="1"/>
            <a:r>
              <a:rPr lang="cs-CZ" altLang="cs-CZ" sz="2000" smtClean="0"/>
              <a:t>C alela je v trans pozici k alele D</a:t>
            </a:r>
          </a:p>
          <a:p>
            <a:r>
              <a:rPr lang="cs-CZ" altLang="cs-CZ" sz="2400" smtClean="0"/>
              <a:t>Laboratorní vyšetření</a:t>
            </a:r>
          </a:p>
          <a:p>
            <a:pPr lvl="1"/>
            <a:r>
              <a:rPr lang="cs-CZ" altLang="cs-CZ" sz="2000" smtClean="0"/>
              <a:t>slabší reakce nebo chybějící aglutinace v přímém aglutinačním testu při vyšetření antigenu D </a:t>
            </a:r>
          </a:p>
          <a:p>
            <a:pPr lvl="1"/>
            <a:r>
              <a:rPr lang="cs-CZ" altLang="cs-CZ" sz="2000" smtClean="0"/>
              <a:t>aglutinace se projeví v NAT s anti-IgG anti-D sérem </a:t>
            </a:r>
          </a:p>
          <a:p>
            <a:endParaRPr lang="cs-CZ" altLang="cs-CZ" sz="2400" smtClean="0"/>
          </a:p>
          <a:p>
            <a:r>
              <a:rPr lang="cs-CZ" altLang="cs-CZ" sz="2400" smtClean="0"/>
              <a:t>Význam: nevzniká anti-D, je možné bezpečně transfundovat RhD+ erytrocyty, těhotné bez profylaxe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7012" cy="1752600"/>
          </a:xfrm>
        </p:spPr>
        <p:txBody>
          <a:bodyPr/>
          <a:lstStyle/>
          <a:p>
            <a:r>
              <a:rPr lang="cs-CZ" altLang="cs-CZ" sz="3600" smtClean="0"/>
              <a:t>Varianty D, D</a:t>
            </a:r>
            <a:r>
              <a:rPr lang="cs-CZ" altLang="cs-CZ" sz="3600" baseline="30000" smtClean="0"/>
              <a:t>var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7772400" cy="5976938"/>
          </a:xfrm>
        </p:spPr>
        <p:txBody>
          <a:bodyPr/>
          <a:lstStyle/>
          <a:p>
            <a:pPr>
              <a:defRPr/>
            </a:pPr>
            <a:r>
              <a:rPr lang="cs-CZ" sz="2400" dirty="0" smtClean="0"/>
              <a:t>Chybí jedna nebo více obvyklých částí (epitopů)                           D antigenu</a:t>
            </a:r>
          </a:p>
          <a:p>
            <a:pPr>
              <a:defRPr/>
            </a:pPr>
            <a:r>
              <a:rPr lang="cs-CZ" sz="2400" dirty="0" smtClean="0"/>
              <a:t>Změna se projeví v </a:t>
            </a:r>
            <a:r>
              <a:rPr lang="cs-CZ" sz="2400" dirty="0" err="1" smtClean="0"/>
              <a:t>extramembranozní</a:t>
            </a:r>
            <a:r>
              <a:rPr lang="cs-CZ" sz="2400" dirty="0" smtClean="0"/>
              <a:t> části </a:t>
            </a:r>
            <a:r>
              <a:rPr lang="cs-CZ" sz="2400" dirty="0" err="1" smtClean="0"/>
              <a:t>RhD</a:t>
            </a:r>
            <a:r>
              <a:rPr lang="cs-CZ" sz="2400" dirty="0" smtClean="0"/>
              <a:t> proteinu</a:t>
            </a:r>
          </a:p>
          <a:p>
            <a:pPr lvl="1">
              <a:defRPr/>
            </a:pPr>
            <a:r>
              <a:rPr lang="cs-CZ" sz="2000" dirty="0" smtClean="0"/>
              <a:t>některé epitopy zcela chybí</a:t>
            </a:r>
          </a:p>
          <a:p>
            <a:pPr lvl="1">
              <a:defRPr/>
            </a:pPr>
            <a:r>
              <a:rPr lang="cs-CZ" sz="2000" dirty="0" smtClean="0"/>
              <a:t>antigen je složený z jiných epitopů </a:t>
            </a:r>
            <a:r>
              <a:rPr lang="cs-CZ" sz="2000" dirty="0"/>
              <a:t>=</a:t>
            </a:r>
            <a:r>
              <a:rPr lang="cs-CZ" sz="2000" dirty="0" smtClean="0"/>
              <a:t> </a:t>
            </a:r>
            <a:r>
              <a:rPr lang="cs-CZ" sz="2000" dirty="0" smtClean="0">
                <a:solidFill>
                  <a:schemeClr val="tx2"/>
                </a:solidFill>
              </a:rPr>
              <a:t>nový tvar proteinu</a:t>
            </a:r>
          </a:p>
          <a:p>
            <a:pPr>
              <a:defRPr/>
            </a:pPr>
            <a:r>
              <a:rPr lang="cs-CZ" sz="2400" dirty="0" smtClean="0"/>
              <a:t>Problém: vznik alo-anti-D, která reaguje se všemi </a:t>
            </a:r>
            <a:r>
              <a:rPr lang="cs-CZ" sz="2400" dirty="0" err="1" smtClean="0"/>
              <a:t>RhD</a:t>
            </a:r>
            <a:r>
              <a:rPr lang="cs-CZ" sz="2400" dirty="0" smtClean="0"/>
              <a:t>+  kromě vlastních </a:t>
            </a:r>
            <a:r>
              <a:rPr lang="cs-CZ" sz="2400" dirty="0" err="1" smtClean="0"/>
              <a:t>ery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Problém: diagnostický + tvoří se</a:t>
            </a:r>
          </a:p>
          <a:p>
            <a:pPr marL="0" indent="0">
              <a:buFontTx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alo-anti-D po D+ imunizaci</a:t>
            </a:r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Transfuze </a:t>
            </a:r>
            <a:r>
              <a:rPr lang="cs-CZ" sz="2400" dirty="0" err="1" smtClean="0"/>
              <a:t>RhD</a:t>
            </a:r>
            <a:r>
              <a:rPr lang="cs-CZ" sz="2400" dirty="0" smtClean="0"/>
              <a:t> negativní, těhotné s profylaxí 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endParaRPr lang="cs-CZ" sz="2400" dirty="0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4087813"/>
            <a:ext cx="2820987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75779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7578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75781" name="Picture 5" descr="part 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4" t="9256" r="6415" b="4889"/>
          <a:stretch/>
        </p:blipFill>
        <p:spPr bwMode="auto">
          <a:xfrm>
            <a:off x="471736" y="332656"/>
            <a:ext cx="8352928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cs-CZ" altLang="cs-CZ" sz="2800" smtClean="0"/>
          </a:p>
        </p:txBody>
      </p:sp>
      <p:pic>
        <p:nvPicPr>
          <p:cNvPr id="9220" name="Picture 4" descr="K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t="4019" r="10114" b="11572"/>
          <a:stretch/>
        </p:blipFill>
        <p:spPr>
          <a:xfrm>
            <a:off x="685800" y="404664"/>
            <a:ext cx="7992889" cy="60486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smtClean="0"/>
              <a:t>Vyšetření RhD : Reagencie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rutinní vyšetření D antigenu v rámci krevní skupiny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dříve </a:t>
            </a:r>
            <a:r>
              <a:rPr lang="cs-CZ" sz="2400" dirty="0" err="1" smtClean="0"/>
              <a:t>polyklonální</a:t>
            </a:r>
            <a:r>
              <a:rPr lang="cs-CZ" sz="2400" dirty="0" smtClean="0"/>
              <a:t> protilátky, dnes  monoklonální protilátky (dg. séra)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výhody: silné reakce v přímém aglutinačním testu, nízký obsah proteinů - vhodné pro senzibilizované </a:t>
            </a:r>
            <a:r>
              <a:rPr lang="cs-CZ" sz="2400" dirty="0" err="1" smtClean="0"/>
              <a:t>erys</a:t>
            </a:r>
            <a:endParaRPr lang="cs-CZ" sz="2400" dirty="0" smtClean="0"/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duplicitně provedené vyšetření dvěma dg. séry různých klonů (chybí přirozené protilátky)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porovnávání shody výsledků u obou vyšetření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solidFill>
                  <a:srgbClr val="CC0099"/>
                </a:solidFill>
              </a:rPr>
              <a:t>Validace   testu = použití kontrolního séra (</a:t>
            </a:r>
            <a:r>
              <a:rPr lang="cs-CZ" sz="2400" dirty="0" err="1" smtClean="0">
                <a:solidFill>
                  <a:srgbClr val="CC0099"/>
                </a:solidFill>
              </a:rPr>
              <a:t>Rh</a:t>
            </a:r>
            <a:r>
              <a:rPr lang="cs-CZ" sz="2400" dirty="0" smtClean="0">
                <a:solidFill>
                  <a:srgbClr val="CC0099"/>
                </a:solidFill>
              </a:rPr>
              <a:t> </a:t>
            </a:r>
            <a:r>
              <a:rPr lang="cs-CZ" sz="2400" dirty="0" err="1" smtClean="0">
                <a:solidFill>
                  <a:srgbClr val="CC0099"/>
                </a:solidFill>
              </a:rPr>
              <a:t>ctl</a:t>
            </a:r>
            <a:r>
              <a:rPr lang="cs-CZ" sz="2400" dirty="0" smtClean="0">
                <a:solidFill>
                  <a:srgbClr val="CC0099"/>
                </a:solidFill>
              </a:rPr>
              <a:t> negativní výsledek)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cs-CZ" sz="2400" dirty="0" smtClean="0"/>
          </a:p>
          <a:p>
            <a:pPr>
              <a:lnSpc>
                <a:spcPct val="80000"/>
              </a:lnSpc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692150"/>
            <a:ext cx="7772400" cy="46482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Dárce krve/event. novorozenec:</a:t>
            </a:r>
          </a:p>
          <a:p>
            <a:r>
              <a:rPr lang="cs-CZ" altLang="cs-CZ" sz="2400" smtClean="0"/>
              <a:t>zachytit </a:t>
            </a:r>
            <a:r>
              <a:rPr lang="cs-CZ" altLang="cs-CZ" sz="2400" smtClean="0">
                <a:solidFill>
                  <a:srgbClr val="CC0099"/>
                </a:solidFill>
              </a:rPr>
              <a:t>všechny</a:t>
            </a:r>
            <a:r>
              <a:rPr lang="cs-CZ" altLang="cs-CZ" sz="2400" smtClean="0"/>
              <a:t> typy D antigenu</a:t>
            </a:r>
          </a:p>
          <a:p>
            <a:r>
              <a:rPr lang="cs-CZ" altLang="cs-CZ" sz="2400" smtClean="0"/>
              <a:t>2 různá séra pro aglutinační test (různé anti-Dep klony)</a:t>
            </a:r>
          </a:p>
          <a:p>
            <a:r>
              <a:rPr lang="cs-CZ" altLang="cs-CZ" sz="2400" smtClean="0">
                <a:solidFill>
                  <a:srgbClr val="CC0099"/>
                </a:solidFill>
              </a:rPr>
              <a:t>došetření slabých</a:t>
            </a:r>
            <a:r>
              <a:rPr lang="cs-CZ" altLang="cs-CZ" sz="2400" smtClean="0"/>
              <a:t> antigenů v NAT</a:t>
            </a:r>
          </a:p>
          <a:p>
            <a:endParaRPr lang="cs-CZ" altLang="cs-CZ" sz="2400" smtClean="0"/>
          </a:p>
          <a:p>
            <a:pPr>
              <a:buFontTx/>
              <a:buNone/>
            </a:pPr>
            <a:r>
              <a:rPr lang="cs-CZ" altLang="cs-CZ" sz="2400" smtClean="0"/>
              <a:t>Příjemce/těhotná:</a:t>
            </a:r>
          </a:p>
          <a:p>
            <a:r>
              <a:rPr lang="cs-CZ" altLang="cs-CZ" sz="2400" smtClean="0"/>
              <a:t>ideálně: parciální D=RhD neg, weak D= RhD poz</a:t>
            </a:r>
          </a:p>
          <a:p>
            <a:r>
              <a:rPr lang="cs-CZ" altLang="cs-CZ" sz="2400" smtClean="0">
                <a:solidFill>
                  <a:srgbClr val="CC0099"/>
                </a:solidFill>
              </a:rPr>
              <a:t>nedetekovat DVI</a:t>
            </a:r>
            <a:r>
              <a:rPr lang="cs-CZ" altLang="cs-CZ" sz="2400" smtClean="0"/>
              <a:t> variantu</a:t>
            </a:r>
          </a:p>
          <a:p>
            <a:r>
              <a:rPr lang="cs-CZ" altLang="cs-CZ" sz="2400" smtClean="0">
                <a:solidFill>
                  <a:srgbClr val="CC0099"/>
                </a:solidFill>
              </a:rPr>
              <a:t>nedošetřovat slabé</a:t>
            </a:r>
            <a:r>
              <a:rPr lang="cs-CZ" altLang="cs-CZ" sz="2400" smtClean="0"/>
              <a:t> antigeny v NAT</a:t>
            </a:r>
          </a:p>
          <a:p>
            <a:pPr>
              <a:buFontTx/>
              <a:buNone/>
            </a:pPr>
            <a:r>
              <a:rPr lang="cs-CZ" altLang="cs-CZ" sz="2400" smtClean="0"/>
              <a:t> </a:t>
            </a:r>
          </a:p>
          <a:p>
            <a:pPr>
              <a:buFontTx/>
              <a:buNone/>
            </a:pPr>
            <a:r>
              <a:rPr lang="cs-CZ" altLang="cs-CZ" sz="2400" smtClean="0"/>
              <a:t>Sérologicky běžně nelze rozlišit Dw/v, molekulárně biologické metody (PCR-SSP).</a:t>
            </a:r>
          </a:p>
          <a:p>
            <a:endParaRPr lang="cs-CZ" altLang="cs-CZ" sz="2400" smtClean="0"/>
          </a:p>
        </p:txBody>
      </p:sp>
      <p:sp>
        <p:nvSpPr>
          <p:cNvPr id="79875" name="Text Box 5"/>
          <p:cNvSpPr txBox="1">
            <a:spLocks noChangeArrowheads="1"/>
          </p:cNvSpPr>
          <p:nvPr/>
        </p:nvSpPr>
        <p:spPr bwMode="auto">
          <a:xfrm>
            <a:off x="2268538" y="322263"/>
            <a:ext cx="2374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400"/>
          </a:p>
        </p:txBody>
      </p:sp>
      <p:sp>
        <p:nvSpPr>
          <p:cNvPr id="79876" name="Text Box 6"/>
          <p:cNvSpPr txBox="1">
            <a:spLocks noChangeArrowheads="1"/>
          </p:cNvSpPr>
          <p:nvPr/>
        </p:nvSpPr>
        <p:spPr bwMode="auto">
          <a:xfrm>
            <a:off x="3203575" y="0"/>
            <a:ext cx="4897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2800" b="1"/>
          </a:p>
        </p:txBody>
      </p:sp>
      <p:sp>
        <p:nvSpPr>
          <p:cNvPr id="79877" name="Text Box 7"/>
          <p:cNvSpPr txBox="1">
            <a:spLocks noChangeArrowheads="1"/>
          </p:cNvSpPr>
          <p:nvPr/>
        </p:nvSpPr>
        <p:spPr bwMode="auto">
          <a:xfrm>
            <a:off x="1619250" y="0"/>
            <a:ext cx="6048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cs-CZ" altLang="cs-CZ" sz="2800" b="1"/>
              <a:t>Cíl vyšetření D antigenu: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90805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Falešně pozitivní výsledky:</a:t>
            </a:r>
          </a:p>
          <a:p>
            <a:r>
              <a:rPr lang="cs-CZ" altLang="cs-CZ" sz="2400" smtClean="0"/>
              <a:t>spontánní aglutinace vyšetřovaných erys se všemi dg. séry (oldiší Rh kontrola)</a:t>
            </a:r>
          </a:p>
          <a:p>
            <a:r>
              <a:rPr lang="cs-CZ" altLang="cs-CZ" sz="2400" smtClean="0"/>
              <a:t>aglutinace erys při obsahu chladových protilátek nebo paraproteinu ve vyšetřovaném vzorku (Rh kontrola, opakování vyšetření Rh po promytí erys) </a:t>
            </a:r>
          </a:p>
          <a:p>
            <a:r>
              <a:rPr lang="cs-CZ" altLang="cs-CZ" sz="2400" smtClean="0"/>
              <a:t>kontaminace diagnostika - bakterie, T, Tn aktivace erys </a:t>
            </a:r>
          </a:p>
          <a:p>
            <a:r>
              <a:rPr lang="cs-CZ" altLang="cs-CZ" sz="2400" smtClean="0"/>
              <a:t>laboratorní chyby</a:t>
            </a:r>
          </a:p>
          <a:p>
            <a:pPr>
              <a:buFontTx/>
              <a:buNone/>
            </a:pPr>
            <a:r>
              <a:rPr lang="cs-CZ" altLang="cs-CZ" sz="2400" smtClean="0"/>
              <a:t>Falešně negativní výsledky:</a:t>
            </a:r>
          </a:p>
          <a:p>
            <a:r>
              <a:rPr lang="cs-CZ" altLang="cs-CZ" sz="2400" smtClean="0"/>
              <a:t>selhání diagnostika (použití kontroly + a - )</a:t>
            </a:r>
          </a:p>
          <a:p>
            <a:r>
              <a:rPr lang="cs-CZ" altLang="cs-CZ" sz="2400" smtClean="0"/>
              <a:t>laboratorní chyby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C,c,E,e antigeny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400" dirty="0" smtClean="0"/>
              <a:t>produkty alely RHCE</a:t>
            </a:r>
          </a:p>
          <a:p>
            <a:pPr>
              <a:defRPr/>
            </a:pPr>
            <a:r>
              <a:rPr lang="cs-CZ" altLang="cs-CZ" sz="2400" dirty="0" smtClean="0"/>
              <a:t>frekvence: C 68%, c 81%, E 29%, e 98% </a:t>
            </a:r>
          </a:p>
          <a:p>
            <a:pPr>
              <a:defRPr/>
            </a:pPr>
            <a:r>
              <a:rPr lang="cs-CZ" altLang="cs-CZ" sz="2400" dirty="0" smtClean="0"/>
              <a:t>substituce AMK v </a:t>
            </a:r>
            <a:r>
              <a:rPr lang="cs-CZ" altLang="cs-CZ" sz="2400" dirty="0" err="1" smtClean="0"/>
              <a:t>RhCcEe</a:t>
            </a:r>
            <a:r>
              <a:rPr lang="cs-CZ" altLang="cs-CZ" sz="2400" dirty="0" smtClean="0"/>
              <a:t> proteinu vede ke vzniku slabých a variantních antigenů</a:t>
            </a:r>
          </a:p>
          <a:p>
            <a:pPr>
              <a:defRPr/>
            </a:pPr>
            <a:r>
              <a:rPr lang="cs-CZ" altLang="cs-CZ" sz="2400" dirty="0" smtClean="0"/>
              <a:t>složené antigeny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CE, </a:t>
            </a:r>
            <a:r>
              <a:rPr lang="cs-CZ" altLang="cs-CZ" sz="2400" dirty="0" err="1" smtClean="0"/>
              <a:t>cE</a:t>
            </a:r>
            <a:r>
              <a:rPr lang="cs-CZ" altLang="cs-CZ" sz="2400" dirty="0" smtClean="0"/>
              <a:t>, antigen G</a:t>
            </a:r>
          </a:p>
          <a:p>
            <a:pPr>
              <a:defRPr/>
            </a:pPr>
            <a:r>
              <a:rPr lang="cs-CZ" altLang="cs-CZ" sz="2400" dirty="0" smtClean="0"/>
              <a:t>chybějící antigeny (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</a:t>
            </a:r>
            <a:r>
              <a:rPr lang="cs-CZ" altLang="cs-CZ" sz="2400" baseline="-25000" dirty="0" err="1" smtClean="0"/>
              <a:t>null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Rh</a:t>
            </a:r>
            <a:r>
              <a:rPr lang="cs-CZ" altLang="cs-CZ" sz="2400" baseline="-25000" dirty="0" err="1" smtClean="0"/>
              <a:t>mod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D</a:t>
            </a:r>
            <a:r>
              <a:rPr lang="cs-CZ" altLang="cs-CZ" sz="2400" baseline="-25000" dirty="0" err="1" smtClean="0"/>
              <a:t>el</a:t>
            </a:r>
            <a:r>
              <a:rPr lang="cs-CZ" altLang="cs-CZ" sz="2400" dirty="0" smtClean="0"/>
              <a:t>)</a:t>
            </a:r>
          </a:p>
          <a:p>
            <a:pPr>
              <a:defRPr/>
            </a:pPr>
            <a:r>
              <a:rPr lang="cs-CZ" altLang="cs-CZ" sz="2400" dirty="0" smtClean="0"/>
              <a:t>variantní antigeny</a:t>
            </a:r>
          </a:p>
          <a:p>
            <a:pPr marL="0" indent="0"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Rh protilátky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smtClean="0"/>
              <a:t>Klinicky významné, imunní = vedou k destrukci erys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IgG / lab. teplota 37°C/ nepřímá aglutinace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Neaktivují komplement, vedou k extravaskulární hemolýze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Procházejí placentou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HON, HTR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anti-D, -E, -c, -C, -e, -Cw, směsi protilátek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Rh autoprotilátky u AIHA 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zvýšená reaktivita v enzymovém testu, efekt dávky</a:t>
            </a:r>
          </a:p>
          <a:p>
            <a:pPr>
              <a:lnSpc>
                <a:spcPct val="90000"/>
              </a:lnSpc>
            </a:pPr>
            <a:r>
              <a:rPr lang="cs-CZ" altLang="cs-CZ" sz="2400" smtClean="0"/>
              <a:t>profylaktické použití anti-D u HON, klinické léčebné použití anti-D u ITP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/>
              <a:t>Ostatní krevní skupiny</a:t>
            </a:r>
            <a:endParaRPr lang="cs-CZ" b="1" u="sng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880997" y="1556792"/>
            <a:ext cx="7382005" cy="448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1"/>
          <p:cNvSpPr>
            <a:spLocks noGrp="1"/>
          </p:cNvSpPr>
          <p:nvPr>
            <p:ph type="title"/>
          </p:nvPr>
        </p:nvSpPr>
        <p:spPr>
          <a:xfrm>
            <a:off x="685800" y="630238"/>
            <a:ext cx="7772400" cy="1143000"/>
          </a:xfrm>
        </p:spPr>
        <p:txBody>
          <a:bodyPr/>
          <a:lstStyle/>
          <a:p>
            <a:r>
              <a:rPr lang="cs-CZ" altLang="cs-CZ" b="1" u="sng" dirty="0" smtClean="0"/>
              <a:t>Ostatní krevní skupiny</a:t>
            </a:r>
          </a:p>
        </p:txBody>
      </p:sp>
      <p:sp>
        <p:nvSpPr>
          <p:cNvPr id="87043" name="Zástupný symbol pro text 1"/>
          <p:cNvSpPr>
            <a:spLocks noGrp="1"/>
          </p:cNvSpPr>
          <p:nvPr>
            <p:ph type="body" sz="half" idx="1"/>
          </p:nvPr>
        </p:nvSpPr>
        <p:spPr>
          <a:xfrm>
            <a:off x="611560" y="1795009"/>
            <a:ext cx="3810000" cy="4616152"/>
          </a:xfrm>
        </p:spPr>
        <p:txBody>
          <a:bodyPr/>
          <a:lstStyle/>
          <a:p>
            <a:r>
              <a:rPr lang="cs-CZ" altLang="cs-CZ" dirty="0" err="1" smtClean="0"/>
              <a:t>Ii</a:t>
            </a:r>
            <a:endParaRPr lang="cs-CZ" altLang="cs-CZ" dirty="0" smtClean="0"/>
          </a:p>
          <a:p>
            <a:r>
              <a:rPr lang="cs-CZ" altLang="cs-CZ" dirty="0" err="1" smtClean="0"/>
              <a:t>Lewis</a:t>
            </a:r>
            <a:endParaRPr lang="cs-CZ" altLang="cs-CZ" dirty="0" smtClean="0"/>
          </a:p>
          <a:p>
            <a:r>
              <a:rPr lang="cs-CZ" altLang="cs-CZ" dirty="0" smtClean="0"/>
              <a:t>Kell</a:t>
            </a:r>
          </a:p>
          <a:p>
            <a:r>
              <a:rPr lang="cs-CZ" altLang="cs-CZ" dirty="0" smtClean="0"/>
              <a:t>Kidd</a:t>
            </a:r>
          </a:p>
          <a:p>
            <a:r>
              <a:rPr lang="cs-CZ" altLang="cs-CZ" dirty="0" smtClean="0"/>
              <a:t>Duffy</a:t>
            </a:r>
          </a:p>
          <a:p>
            <a:r>
              <a:rPr lang="cs-CZ" altLang="cs-CZ" dirty="0" err="1" smtClean="0"/>
              <a:t>Lutheran</a:t>
            </a:r>
            <a:endParaRPr lang="cs-CZ" altLang="cs-CZ" dirty="0" smtClean="0"/>
          </a:p>
          <a:p>
            <a:r>
              <a:rPr lang="cs-CZ" altLang="cs-CZ" dirty="0" err="1" smtClean="0"/>
              <a:t>MNSs</a:t>
            </a:r>
            <a:endParaRPr lang="cs-CZ" altLang="cs-CZ" dirty="0" smtClean="0"/>
          </a:p>
          <a:p>
            <a:r>
              <a:rPr lang="cs-CZ" altLang="cs-CZ" dirty="0" smtClean="0"/>
              <a:t>P</a:t>
            </a:r>
          </a:p>
          <a:p>
            <a:endParaRPr lang="cs-CZ" altLang="cs-CZ" dirty="0" smtClean="0"/>
          </a:p>
        </p:txBody>
      </p:sp>
      <p:sp>
        <p:nvSpPr>
          <p:cNvPr id="87044" name="Zástupný symbol pro obsah 2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3810000" cy="4114800"/>
          </a:xfrm>
        </p:spPr>
        <p:txBody>
          <a:bodyPr/>
          <a:lstStyle/>
          <a:p>
            <a:r>
              <a:rPr lang="cs-CZ" altLang="cs-CZ" dirty="0" smtClean="0"/>
              <a:t>Ostatní s méně častými </a:t>
            </a:r>
            <a:r>
              <a:rPr lang="cs-CZ" altLang="cs-CZ" dirty="0" err="1" smtClean="0"/>
              <a:t>Abs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Dombrock</a:t>
            </a:r>
            <a:r>
              <a:rPr lang="cs-CZ" altLang="cs-CZ" dirty="0" smtClean="0"/>
              <a:t>, Diego, </a:t>
            </a:r>
            <a:r>
              <a:rPr lang="cs-CZ" altLang="cs-CZ" dirty="0" err="1" smtClean="0"/>
              <a:t>Colton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Chido</a:t>
            </a:r>
            <a:r>
              <a:rPr lang="cs-CZ" altLang="cs-CZ" dirty="0" smtClean="0"/>
              <a:t>/</a:t>
            </a:r>
            <a:r>
              <a:rPr lang="cs-CZ" altLang="cs-CZ" dirty="0" err="1" smtClean="0"/>
              <a:t>Rodgers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Gerbich</a:t>
            </a:r>
            <a:r>
              <a:rPr lang="cs-CZ" altLang="cs-CZ" dirty="0" smtClean="0"/>
              <a:t>, </a:t>
            </a:r>
            <a:r>
              <a:rPr lang="cs-CZ" altLang="cs-CZ" dirty="0" err="1" smtClean="0"/>
              <a:t>Cromer</a:t>
            </a:r>
            <a:r>
              <a:rPr lang="cs-CZ" altLang="cs-CZ" dirty="0" smtClean="0"/>
              <a:t>)</a:t>
            </a:r>
          </a:p>
          <a:p>
            <a:r>
              <a:rPr lang="cs-CZ" altLang="cs-CZ" dirty="0" smtClean="0"/>
              <a:t>HFA</a:t>
            </a:r>
          </a:p>
          <a:p>
            <a:r>
              <a:rPr lang="cs-CZ" altLang="cs-CZ" dirty="0" smtClean="0"/>
              <a:t>LFA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cs-CZ" altLang="cs-CZ" sz="3600" b="1" u="sng" dirty="0" err="1" smtClean="0"/>
              <a:t>Ii</a:t>
            </a:r>
            <a:r>
              <a:rPr lang="cs-CZ" altLang="cs-CZ" sz="3600" b="1" u="sng" dirty="0" smtClean="0"/>
              <a:t> systém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5328592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sacharidové </a:t>
            </a:r>
            <a:r>
              <a:rPr lang="cs-CZ" altLang="cs-CZ" sz="2000" dirty="0"/>
              <a:t>struktury lineárně spojené </a:t>
            </a:r>
            <a:endParaRPr lang="cs-CZ" altLang="cs-CZ" sz="2000" dirty="0" smtClean="0"/>
          </a:p>
          <a:p>
            <a:pPr>
              <a:lnSpc>
                <a:spcPct val="90000"/>
              </a:lnSpc>
              <a:defRPr/>
            </a:pPr>
            <a:r>
              <a:rPr lang="cs-CZ" altLang="cs-CZ" sz="2000" dirty="0" smtClean="0"/>
              <a:t>antigen i je prekurzorem antigenu I: i fenotyp u novorozenců, do 2 let se ↑ množství antigenu I (na úkor i), v dospělosti dominuje I fenotyp</a:t>
            </a:r>
          </a:p>
          <a:p>
            <a:pPr>
              <a:buFontTx/>
              <a:buNone/>
            </a:pPr>
            <a:r>
              <a:rPr lang="cs-CZ" altLang="cs-CZ" sz="2000" dirty="0" smtClean="0"/>
              <a:t>Funkce</a:t>
            </a:r>
            <a:endParaRPr lang="cs-CZ" altLang="cs-CZ" sz="2000" dirty="0"/>
          </a:p>
          <a:p>
            <a:r>
              <a:rPr lang="cs-CZ" altLang="cs-CZ" sz="2000" dirty="0"/>
              <a:t>zajišťují připojení sacharidů k proteinům a lipidům buněčné membrány</a:t>
            </a:r>
          </a:p>
          <a:p>
            <a:r>
              <a:rPr lang="cs-CZ" altLang="cs-CZ" sz="2000" dirty="0"/>
              <a:t>receptory a ligandy v adhesivních procesech</a:t>
            </a:r>
          </a:p>
          <a:p>
            <a:pPr>
              <a:buFontTx/>
              <a:buNone/>
            </a:pPr>
            <a:r>
              <a:rPr lang="cs-CZ" altLang="cs-CZ" sz="2000" dirty="0"/>
              <a:t>Tkáňová distribuce</a:t>
            </a:r>
          </a:p>
          <a:p>
            <a:r>
              <a:rPr lang="cs-CZ" altLang="cs-CZ" sz="2000" dirty="0" smtClean="0"/>
              <a:t>další krevní </a:t>
            </a:r>
            <a:r>
              <a:rPr lang="cs-CZ" altLang="cs-CZ" sz="2000" dirty="0"/>
              <a:t>buňky, sekrety, </a:t>
            </a:r>
            <a:r>
              <a:rPr lang="cs-CZ" altLang="cs-CZ" sz="2000" dirty="0" smtClean="0"/>
              <a:t>plazma, epitel</a:t>
            </a:r>
            <a:r>
              <a:rPr lang="cs-CZ" altLang="cs-CZ" sz="2000" dirty="0"/>
              <a:t>, jiné tkáně (oční čočka)</a:t>
            </a:r>
          </a:p>
          <a:p>
            <a:pPr>
              <a:buFontTx/>
              <a:buNone/>
            </a:pPr>
            <a:r>
              <a:rPr lang="cs-CZ" altLang="cs-CZ" sz="2000" dirty="0"/>
              <a:t>Asociace s nemocemi</a:t>
            </a:r>
          </a:p>
          <a:p>
            <a:r>
              <a:rPr lang="cs-CZ" altLang="cs-CZ" sz="2000" dirty="0"/>
              <a:t>anti-I u CAD (průkaz pomocí </a:t>
            </a:r>
            <a:r>
              <a:rPr lang="cs-CZ" altLang="cs-CZ" sz="2000" dirty="0" err="1"/>
              <a:t>erys</a:t>
            </a:r>
            <a:r>
              <a:rPr lang="cs-CZ" altLang="cs-CZ" sz="2000" dirty="0"/>
              <a:t> I-)</a:t>
            </a:r>
          </a:p>
          <a:p>
            <a:r>
              <a:rPr lang="cs-CZ" altLang="cs-CZ" sz="2000" dirty="0"/>
              <a:t>zvýšená exprese i antigenu u </a:t>
            </a:r>
            <a:r>
              <a:rPr lang="cs-CZ" altLang="cs-CZ" sz="2000" dirty="0" err="1" smtClean="0"/>
              <a:t>thalasémie</a:t>
            </a:r>
            <a:endParaRPr lang="cs-CZ" altLang="cs-CZ" sz="2000" dirty="0" smtClean="0"/>
          </a:p>
          <a:p>
            <a:r>
              <a:rPr lang="cs-CZ" altLang="cs-CZ" sz="2000" dirty="0" smtClean="0"/>
              <a:t>Změny antigenu u akutních i chronických leukemií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Lewis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Le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 </a:t>
            </a:r>
            <a:r>
              <a:rPr lang="cs-CZ" altLang="cs-CZ" sz="2800" dirty="0" smtClean="0"/>
              <a:t>FUT3 (</a:t>
            </a:r>
            <a:r>
              <a:rPr lang="cs-CZ" altLang="cs-CZ" sz="2800" dirty="0" err="1" smtClean="0"/>
              <a:t>Lewis</a:t>
            </a:r>
            <a:r>
              <a:rPr lang="cs-CZ" altLang="cs-CZ" sz="2800" dirty="0" smtClean="0"/>
              <a:t>) FUT2 (Se)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050504"/>
            <a:ext cx="8062664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souvisí s AB0 a H/h systémem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gen na 19. chromozomu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adice specifických monosacharidů k </a:t>
            </a:r>
            <a:r>
              <a:rPr lang="cs-CZ" altLang="cs-CZ" sz="2400" dirty="0" err="1" smtClean="0"/>
              <a:t>prekurzorovému</a:t>
            </a:r>
            <a:r>
              <a:rPr lang="cs-CZ" altLang="cs-CZ" sz="2400" dirty="0" smtClean="0"/>
              <a:t> řetězci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účast na syntéze antigenů 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 smtClean="0"/>
              <a:t> a  v přítomnosti genu Se také antigenu Le</a:t>
            </a:r>
            <a:r>
              <a:rPr lang="cs-CZ" altLang="cs-CZ" sz="2400" baseline="30000" dirty="0" smtClean="0"/>
              <a:t>b 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syntéza neprobíhá v </a:t>
            </a: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tkáni, na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se navazují z plazmy, jsou obsaženy v sekretech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antigeny 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 smtClean="0"/>
              <a:t>, Le</a:t>
            </a:r>
            <a:r>
              <a:rPr lang="cs-CZ" altLang="cs-CZ" sz="2400" baseline="30000" dirty="0" smtClean="0"/>
              <a:t>b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Le</a:t>
            </a:r>
            <a:r>
              <a:rPr lang="cs-CZ" altLang="cs-CZ" sz="2400" baseline="30000" dirty="0" err="1" smtClean="0"/>
              <a:t>X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Le</a:t>
            </a:r>
            <a:r>
              <a:rPr lang="cs-CZ" altLang="cs-CZ" sz="2400" baseline="30000" dirty="0" err="1" smtClean="0"/>
              <a:t>c</a:t>
            </a:r>
            <a:r>
              <a:rPr lang="cs-CZ" altLang="cs-CZ" sz="2400" dirty="0" smtClean="0"/>
              <a:t>), </a:t>
            </a:r>
            <a:r>
              <a:rPr lang="cs-CZ" altLang="cs-CZ" sz="2400" dirty="0" err="1" smtClean="0"/>
              <a:t>Le</a:t>
            </a:r>
            <a:r>
              <a:rPr lang="cs-CZ" altLang="cs-CZ" sz="2400" baseline="30000" dirty="0" err="1" smtClean="0"/>
              <a:t>Y</a:t>
            </a:r>
            <a:r>
              <a:rPr lang="cs-CZ" altLang="cs-CZ" sz="2400" dirty="0" smtClean="0"/>
              <a:t> (Le</a:t>
            </a:r>
            <a:r>
              <a:rPr lang="cs-CZ" altLang="cs-CZ" sz="2400" baseline="30000" dirty="0" smtClean="0"/>
              <a:t>d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</a:pPr>
            <a:endParaRPr lang="cs-CZ" altLang="cs-CZ" sz="2400" baseline="30000" dirty="0" smtClean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abohlew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8882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Terminologie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7845425" cy="3960465"/>
          </a:xfrm>
        </p:spPr>
        <p:txBody>
          <a:bodyPr/>
          <a:lstStyle/>
          <a:p>
            <a:r>
              <a:rPr lang="cs-CZ" altLang="cs-CZ" sz="2400" dirty="0" smtClean="0"/>
              <a:t>Klasická: písmena A, B, C, e, M…</a:t>
            </a:r>
          </a:p>
          <a:p>
            <a:r>
              <a:rPr lang="cs-CZ" altLang="cs-CZ" sz="2400" dirty="0" smtClean="0"/>
              <a:t>ISBT: antigenní systém - číslo systému (AB0=001, KEL=006) + číslo antigenu (005001 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Fenotyp: výsledek vyšetření antigenu (</a:t>
            </a:r>
            <a:r>
              <a:rPr lang="cs-CZ" altLang="cs-CZ" sz="2400" dirty="0" err="1" smtClean="0"/>
              <a:t>Lu</a:t>
            </a:r>
            <a:r>
              <a:rPr lang="cs-CZ" altLang="cs-CZ" sz="2400" baseline="30000" dirty="0" err="1" smtClean="0"/>
              <a:t>a</a:t>
            </a:r>
            <a:r>
              <a:rPr lang="cs-CZ" altLang="cs-CZ" sz="2400" dirty="0" smtClean="0"/>
              <a:t>+) = manifestní znak dominantní/</a:t>
            </a:r>
            <a:r>
              <a:rPr lang="cs-CZ" altLang="cs-CZ" sz="2400" dirty="0" err="1" smtClean="0"/>
              <a:t>kodominantní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Genotyp: antigen zapsaný kurzívou  (</a:t>
            </a:r>
            <a:r>
              <a:rPr lang="cs-CZ" altLang="cs-CZ" sz="2400" i="1" dirty="0" err="1" smtClean="0"/>
              <a:t>Lu</a:t>
            </a:r>
            <a:r>
              <a:rPr lang="cs-CZ" altLang="cs-CZ" sz="2400" i="1" baseline="30000" dirty="0" err="1" smtClean="0"/>
              <a:t>a</a:t>
            </a:r>
            <a:r>
              <a:rPr lang="cs-CZ" altLang="cs-CZ" sz="2400" dirty="0" smtClean="0"/>
              <a:t>) nebo LU*01 = znaky dominantní i recesivní</a:t>
            </a:r>
          </a:p>
          <a:p>
            <a:pPr>
              <a:buFontTx/>
              <a:buNone/>
            </a:pPr>
            <a:r>
              <a:rPr lang="cs-CZ" altLang="cs-CZ" sz="2400" dirty="0" err="1" smtClean="0"/>
              <a:t>Haplotyp</a:t>
            </a:r>
            <a:r>
              <a:rPr lang="cs-CZ" altLang="cs-CZ" sz="2400" dirty="0" smtClean="0"/>
              <a:t>: kombinace společně děděných alel (u </a:t>
            </a:r>
            <a:r>
              <a:rPr lang="cs-CZ" altLang="cs-CZ" sz="2400" dirty="0" err="1" smtClean="0"/>
              <a:t>Rh</a:t>
            </a:r>
            <a:r>
              <a:rPr lang="cs-CZ" altLang="cs-CZ" sz="2400" dirty="0" smtClean="0"/>
              <a:t> např. </a:t>
            </a:r>
            <a:r>
              <a:rPr lang="cs-CZ" altLang="cs-CZ" sz="2400" dirty="0" err="1" smtClean="0"/>
              <a:t>cde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Fenotypy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(a-b-)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err="1" smtClean="0"/>
              <a:t>Le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  </a:t>
            </a:r>
            <a:r>
              <a:rPr lang="cs-CZ" altLang="cs-CZ" sz="2400" dirty="0" smtClean="0">
                <a:sym typeface="Symbol" panose="05050102010706020507" pitchFamily="18" charset="2"/>
              </a:rPr>
              <a:t>exprese H, nekompletní </a:t>
            </a:r>
            <a:r>
              <a:rPr lang="cs-CZ" altLang="cs-CZ" sz="2400" dirty="0" err="1" smtClean="0">
                <a:sym typeface="Symbol" panose="05050102010706020507" pitchFamily="18" charset="2"/>
              </a:rPr>
              <a:t>fukosylace</a:t>
            </a:r>
            <a:r>
              <a:rPr lang="cs-CZ" altLang="cs-CZ" sz="2400" dirty="0" smtClean="0"/>
              <a:t>: unikátní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Funkce: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nejasné, nejsou patologické souvislosti, ligandy pro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E-</a:t>
            </a:r>
            <a:r>
              <a:rPr lang="cs-CZ" altLang="cs-CZ" sz="2400" dirty="0" err="1" smtClean="0"/>
              <a:t>selektiny</a:t>
            </a:r>
            <a:r>
              <a:rPr lang="cs-CZ" altLang="cs-CZ" sz="2400" dirty="0" smtClean="0"/>
              <a:t>, adhesivní funkce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err="1" smtClean="0"/>
              <a:t>Lewis</a:t>
            </a:r>
            <a:r>
              <a:rPr lang="cs-CZ" altLang="cs-CZ" sz="3600" dirty="0" smtClean="0"/>
              <a:t> protilátky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přirozené protilátky, bez imunizačního podnětu</a:t>
            </a:r>
          </a:p>
          <a:p>
            <a:r>
              <a:rPr lang="cs-CZ" altLang="cs-CZ" sz="2400" dirty="0" smtClean="0"/>
              <a:t>anti-Le</a:t>
            </a:r>
            <a:r>
              <a:rPr lang="cs-CZ" altLang="cs-CZ" sz="2400" baseline="30000" dirty="0" smtClean="0"/>
              <a:t>a</a:t>
            </a:r>
            <a:r>
              <a:rPr lang="cs-CZ" altLang="cs-CZ" sz="2400" dirty="0" smtClean="0"/>
              <a:t>, anti-Le</a:t>
            </a:r>
            <a:r>
              <a:rPr lang="cs-CZ" altLang="cs-CZ" sz="2400" baseline="30000" dirty="0" smtClean="0"/>
              <a:t>b</a:t>
            </a:r>
          </a:p>
          <a:p>
            <a:r>
              <a:rPr lang="cs-CZ" altLang="cs-CZ" sz="2400" dirty="0"/>
              <a:t>č</a:t>
            </a:r>
            <a:r>
              <a:rPr lang="cs-CZ" altLang="cs-CZ" sz="2400" dirty="0" smtClean="0"/>
              <a:t>asté protilátky</a:t>
            </a:r>
          </a:p>
          <a:p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 – </a:t>
            </a:r>
            <a:r>
              <a:rPr lang="cs-CZ" altLang="cs-CZ" sz="2400" dirty="0" err="1" smtClean="0"/>
              <a:t>lab</a:t>
            </a:r>
            <a:r>
              <a:rPr lang="cs-CZ" altLang="cs-CZ" sz="2400" dirty="0" smtClean="0"/>
              <a:t>. průkaz v chladových testech</a:t>
            </a:r>
          </a:p>
          <a:p>
            <a:r>
              <a:rPr lang="cs-CZ" altLang="cs-CZ" sz="2400" dirty="0" smtClean="0"/>
              <a:t>ne aktivní při 37°C ( někdy -</a:t>
            </a:r>
            <a:r>
              <a:rPr lang="cs-CZ" altLang="cs-CZ" sz="2400" dirty="0" err="1" smtClean="0"/>
              <a:t>Creaktivní</a:t>
            </a:r>
            <a:r>
              <a:rPr lang="cs-CZ" altLang="cs-CZ" sz="2400" dirty="0" smtClean="0"/>
              <a:t>, hemolýza)</a:t>
            </a:r>
          </a:p>
          <a:p>
            <a:r>
              <a:rPr lang="cs-CZ" altLang="cs-CZ" sz="2400" dirty="0" smtClean="0"/>
              <a:t>vzácně imunní: HON i HTR</a:t>
            </a:r>
          </a:p>
          <a:p>
            <a:r>
              <a:rPr lang="cs-CZ" altLang="cs-CZ" sz="2400" dirty="0" smtClean="0"/>
              <a:t>asociace s orgánovými transplantacemi</a:t>
            </a:r>
          </a:p>
          <a:p>
            <a:endParaRPr lang="cs-CZ" altLang="cs-CZ" sz="2400" dirty="0" smtClean="0"/>
          </a:p>
          <a:p>
            <a:endParaRPr lang="cs-CZ" altLang="cs-CZ" sz="2400" baseline="300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648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Kell</a:t>
            </a:r>
            <a:r>
              <a:rPr lang="cs-CZ" altLang="cs-CZ" sz="3600" b="1" u="sng" dirty="0"/>
              <a:t> </a:t>
            </a:r>
            <a:r>
              <a:rPr lang="cs-CZ" altLang="cs-CZ" sz="3600" b="1" u="sng" dirty="0" smtClean="0"/>
              <a:t>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smtClean="0"/>
              <a:t>Kell (K), </a:t>
            </a:r>
            <a:r>
              <a:rPr lang="cs-CZ" altLang="cs-CZ" sz="3600" dirty="0" err="1" smtClean="0"/>
              <a:t>Cellano</a:t>
            </a:r>
            <a:r>
              <a:rPr lang="cs-CZ" altLang="cs-CZ" sz="3600" dirty="0" smtClean="0"/>
              <a:t> (k)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6792"/>
            <a:ext cx="7772400" cy="475252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g</a:t>
            </a:r>
            <a:r>
              <a:rPr lang="cs-CZ" altLang="cs-CZ" sz="2400" dirty="0" smtClean="0"/>
              <a:t>lykoproteinové antigeny, silné imunogeny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Kell protein je připojený k membránovému proteinu KX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c</a:t>
            </a:r>
            <a:r>
              <a:rPr lang="cs-CZ" altLang="cs-CZ" sz="2400" dirty="0" smtClean="0"/>
              <a:t>elkem 36 antigenů 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/>
              <a:t>a</a:t>
            </a:r>
            <a:r>
              <a:rPr lang="cs-CZ" altLang="cs-CZ" sz="2400" dirty="0" smtClean="0"/>
              <a:t>lelické páry: K/k, 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Kp</a:t>
            </a:r>
            <a:r>
              <a:rPr lang="cs-CZ" altLang="cs-CZ" sz="2400" dirty="0" smtClean="0"/>
              <a:t>ᵇ, 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ª/</a:t>
            </a:r>
            <a:r>
              <a:rPr lang="cs-CZ" altLang="cs-CZ" sz="2400" dirty="0" err="1" smtClean="0"/>
              <a:t>Js</a:t>
            </a:r>
            <a:r>
              <a:rPr lang="cs-CZ" altLang="cs-CZ" sz="2400" dirty="0" smtClean="0"/>
              <a:t>ᵇ, K11/K17,…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Různá frekvence výskytu v populaci</a:t>
            </a:r>
          </a:p>
          <a:p>
            <a:pPr>
              <a:lnSpc>
                <a:spcPct val="90000"/>
              </a:lnSpc>
              <a:defRPr/>
            </a:pPr>
            <a:endParaRPr lang="cs-CZ" altLang="cs-CZ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cs-CZ" altLang="cs-CZ" sz="2400" dirty="0" smtClean="0"/>
              <a:t>Funkce: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err="1" smtClean="0"/>
              <a:t>Kell</a:t>
            </a:r>
            <a:r>
              <a:rPr lang="cs-CZ" altLang="cs-CZ" sz="2400" dirty="0" smtClean="0"/>
              <a:t> : aktivace bioaktivních peptidů /proteolýza</a:t>
            </a:r>
          </a:p>
          <a:p>
            <a:pPr>
              <a:lnSpc>
                <a:spcPct val="90000"/>
              </a:lnSpc>
              <a:defRPr/>
            </a:pPr>
            <a:r>
              <a:rPr lang="cs-CZ" altLang="cs-CZ" sz="2400" dirty="0" smtClean="0"/>
              <a:t>KX: membránový transportní protein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cs-CZ" altLang="cs-CZ" sz="2400" dirty="0" smtClean="0"/>
              <a:t>Asociace s nemocemi: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400" dirty="0" smtClean="0"/>
              <a:t>absence genu </a:t>
            </a:r>
            <a:r>
              <a:rPr lang="cs-CZ" altLang="cs-CZ" sz="2400" i="1" dirty="0" smtClean="0"/>
              <a:t>XK</a:t>
            </a:r>
            <a:r>
              <a:rPr lang="cs-CZ" altLang="cs-CZ" sz="2400" dirty="0" smtClean="0"/>
              <a:t> (</a:t>
            </a:r>
            <a:r>
              <a:rPr lang="cs-CZ" altLang="cs-CZ" sz="2400" dirty="0" err="1" smtClean="0"/>
              <a:t>McLeod</a:t>
            </a:r>
            <a:r>
              <a:rPr lang="cs-CZ" altLang="cs-CZ" sz="2400" dirty="0" smtClean="0"/>
              <a:t>) u </a:t>
            </a:r>
            <a:r>
              <a:rPr lang="cs-CZ" altLang="cs-CZ" sz="2400" dirty="0" err="1" smtClean="0"/>
              <a:t>akantocytozy</a:t>
            </a:r>
            <a:r>
              <a:rPr lang="cs-CZ" altLang="cs-CZ" sz="2400" dirty="0" smtClean="0"/>
              <a:t> a svalové dystrofie s neurologickými defekty </a:t>
            </a:r>
            <a:endParaRPr lang="cs-CZ" altLang="cs-CZ" sz="24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Kell protilátky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311896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altLang="cs-CZ" sz="2400" dirty="0" smtClean="0"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imunní protilátky 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IgG typ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klinicky významné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 etiologii HON (navíc suprese </a:t>
            </a:r>
            <a:r>
              <a:rPr lang="cs-CZ" altLang="cs-CZ" sz="2400" dirty="0" err="1" smtClean="0"/>
              <a:t>erytropoezy</a:t>
            </a:r>
            <a:r>
              <a:rPr lang="cs-CZ" altLang="cs-CZ" sz="2400" dirty="0" smtClean="0"/>
              <a:t>), HTR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častá anti-K, vzácně anti-k</a:t>
            </a:r>
            <a:r>
              <a:rPr lang="cs-CZ" altLang="cs-CZ" sz="2400" baseline="-25000" dirty="0" smtClean="0"/>
              <a:t>    </a:t>
            </a: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7772400" cy="731168"/>
          </a:xfrm>
        </p:spPr>
        <p:txBody>
          <a:bodyPr/>
          <a:lstStyle/>
          <a:p>
            <a:r>
              <a:rPr lang="cs-CZ" altLang="cs-CZ" sz="3600" b="1" u="sng" dirty="0" smtClean="0"/>
              <a:t>Kidd /</a:t>
            </a:r>
            <a:r>
              <a:rPr lang="cs-CZ" altLang="cs-CZ" sz="3600" b="1" u="sng" dirty="0" err="1" smtClean="0"/>
              <a:t>Jk</a:t>
            </a:r>
            <a:endParaRPr lang="cs-CZ" altLang="cs-CZ" sz="3600" b="1" u="sng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776"/>
            <a:ext cx="7772400" cy="5040559"/>
          </a:xfrm>
        </p:spPr>
        <p:txBody>
          <a:bodyPr/>
          <a:lstStyle/>
          <a:p>
            <a:r>
              <a:rPr lang="cs-CZ" altLang="cs-CZ" sz="2400" dirty="0" smtClean="0"/>
              <a:t>membránový glykoprotein</a:t>
            </a:r>
          </a:p>
          <a:p>
            <a:r>
              <a:rPr lang="cs-CZ" altLang="cs-CZ" sz="2400" dirty="0" smtClean="0"/>
              <a:t>produkt jednoho genu JK na 18 chromozomu</a:t>
            </a:r>
          </a:p>
          <a:p>
            <a:r>
              <a:rPr lang="cs-CZ" altLang="cs-CZ" sz="2400" dirty="0" smtClean="0"/>
              <a:t>alely JKA, JKB , ostatní jsou vzácné</a:t>
            </a:r>
          </a:p>
          <a:p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(a-b+),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</a:t>
            </a:r>
          </a:p>
          <a:p>
            <a:r>
              <a:rPr lang="cs-CZ" altLang="cs-CZ" sz="2400" dirty="0" smtClean="0"/>
              <a:t>nulový fenotyp </a:t>
            </a:r>
            <a:r>
              <a:rPr lang="cs-CZ" altLang="cs-CZ" sz="2400" dirty="0" err="1" smtClean="0"/>
              <a:t>Jk</a:t>
            </a:r>
            <a:r>
              <a:rPr lang="cs-CZ" altLang="cs-CZ" sz="2400" dirty="0" smtClean="0"/>
              <a:t>(a-b-) vzácný</a:t>
            </a:r>
          </a:p>
          <a:p>
            <a:pPr>
              <a:buFontTx/>
              <a:buNone/>
            </a:pPr>
            <a:r>
              <a:rPr lang="cs-CZ" altLang="cs-CZ" sz="2400" dirty="0" smtClean="0"/>
              <a:t>Funkce:</a:t>
            </a:r>
          </a:p>
          <a:p>
            <a:r>
              <a:rPr lang="cs-CZ" altLang="cs-CZ" sz="2400" dirty="0" smtClean="0"/>
              <a:t>transport urey</a:t>
            </a:r>
          </a:p>
          <a:p>
            <a:r>
              <a:rPr lang="cs-CZ" altLang="cs-CZ" sz="2400" dirty="0" smtClean="0"/>
              <a:t>udržení osmotické stability a </a:t>
            </a:r>
            <a:r>
              <a:rPr lang="cs-CZ" altLang="cs-CZ" sz="2400" dirty="0" err="1" smtClean="0"/>
              <a:t>deformovatelnosti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ery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Tkáňová distribuce:</a:t>
            </a:r>
          </a:p>
          <a:p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ledviny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Kidd protilátky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málo frekventované</a:t>
            </a:r>
          </a:p>
          <a:p>
            <a:r>
              <a:rPr lang="cs-CZ" altLang="cs-CZ" sz="2400" smtClean="0"/>
              <a:t>nebezpečné, podléhají rychlé fagocytoze - přehlédnutelné - rychlá sekundární anamnestická odpověď</a:t>
            </a:r>
          </a:p>
          <a:p>
            <a:r>
              <a:rPr lang="cs-CZ" altLang="cs-CZ" sz="2400" smtClean="0"/>
              <a:t>Imunní IgG typ, hemolyzující účinek při aktivaci komplementu</a:t>
            </a:r>
          </a:p>
          <a:p>
            <a:r>
              <a:rPr lang="cs-CZ" altLang="cs-CZ" sz="2400" smtClean="0"/>
              <a:t>efekt dávky u homozygotní exprese </a:t>
            </a:r>
          </a:p>
          <a:p>
            <a:r>
              <a:rPr lang="cs-CZ" altLang="cs-CZ" sz="2400" smtClean="0"/>
              <a:t>zesílené reakce v enzymových testech </a:t>
            </a:r>
          </a:p>
          <a:p>
            <a:r>
              <a:rPr lang="cs-CZ" altLang="cs-CZ" sz="2400" smtClean="0"/>
              <a:t>příčina HTR, vzácně u HON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79150" y="332656"/>
            <a:ext cx="7772400" cy="864096"/>
          </a:xfrm>
        </p:spPr>
        <p:txBody>
          <a:bodyPr/>
          <a:lstStyle/>
          <a:p>
            <a:r>
              <a:rPr lang="cs-CZ" altLang="cs-CZ" sz="3600" b="1" u="sng" dirty="0" smtClean="0"/>
              <a:t>Duffy /Fy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6096"/>
            <a:ext cx="7772400" cy="4539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 smtClean="0"/>
              <a:t>membránový glykoprotein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Fy(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+), Fy(a-b+), Fy(</a:t>
            </a:r>
            <a:r>
              <a:rPr lang="cs-CZ" altLang="cs-CZ" sz="2400" dirty="0" err="1" smtClean="0"/>
              <a:t>a+b</a:t>
            </a:r>
            <a:r>
              <a:rPr lang="cs-CZ" altLang="cs-CZ" sz="2400" dirty="0" smtClean="0"/>
              <a:t>-)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Funkce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chemokinový</a:t>
            </a:r>
            <a:r>
              <a:rPr lang="cs-CZ" altLang="cs-CZ" sz="2400" dirty="0" smtClean="0"/>
              <a:t> receptor, receptor pro </a:t>
            </a:r>
            <a:r>
              <a:rPr lang="cs-CZ" altLang="cs-CZ" sz="2400" dirty="0" err="1" smtClean="0"/>
              <a:t>Plasmodium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knowlesi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protektivní fenotyp Fy(a-b-)</a:t>
            </a:r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úloha v zánětu a při malarické infekci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Tkáňová distribuce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i </a:t>
            </a:r>
            <a:r>
              <a:rPr lang="cs-CZ" altLang="cs-CZ" sz="2400" dirty="0" err="1" smtClean="0"/>
              <a:t>nonerytroidní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bb</a:t>
            </a:r>
            <a:r>
              <a:rPr lang="cs-CZ" altLang="cs-CZ" sz="2400" dirty="0" smtClean="0"/>
              <a:t>., epitel ledvin, endotel, plicní alveoly aj.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Asociace s nemocemi nejsou známé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Duffy protilátky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2599928"/>
          </a:xfrm>
        </p:spPr>
        <p:txBody>
          <a:bodyPr/>
          <a:lstStyle/>
          <a:p>
            <a:pPr>
              <a:buFontTx/>
              <a:buNone/>
            </a:pPr>
            <a:endParaRPr lang="cs-CZ" altLang="cs-CZ" sz="2400" dirty="0" smtClean="0"/>
          </a:p>
          <a:p>
            <a:r>
              <a:rPr lang="cs-CZ" altLang="cs-CZ" sz="2400" dirty="0" smtClean="0"/>
              <a:t>méně časté</a:t>
            </a:r>
          </a:p>
          <a:p>
            <a:r>
              <a:rPr lang="cs-CZ" altLang="cs-CZ" sz="2400" dirty="0" smtClean="0"/>
              <a:t>imunní protilátky IgG </a:t>
            </a:r>
          </a:p>
          <a:p>
            <a:r>
              <a:rPr lang="cs-CZ" altLang="cs-CZ" sz="2400" dirty="0" smtClean="0"/>
              <a:t>HON vzácně, někdy HTR</a:t>
            </a:r>
          </a:p>
          <a:p>
            <a:r>
              <a:rPr lang="cs-CZ" altLang="cs-CZ" sz="2400" dirty="0" smtClean="0"/>
              <a:t>falešně negativní testy používající enzymy (destrukce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47192"/>
          </a:xfrm>
        </p:spPr>
        <p:txBody>
          <a:bodyPr/>
          <a:lstStyle/>
          <a:p>
            <a:r>
              <a:rPr lang="cs-CZ" altLang="cs-CZ" sz="3600" b="1" u="sng" dirty="0" err="1" smtClean="0"/>
              <a:t>Lutheran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Lu</a:t>
            </a:r>
            <a:endParaRPr lang="cs-CZ" altLang="cs-CZ" sz="3600" b="1" u="sng" dirty="0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membránový GP</a:t>
            </a:r>
          </a:p>
          <a:p>
            <a:r>
              <a:rPr lang="cs-CZ" altLang="cs-CZ" sz="2400" dirty="0" smtClean="0"/>
              <a:t>přes 20 alel , většina </a:t>
            </a:r>
            <a:r>
              <a:rPr lang="cs-CZ" altLang="cs-CZ" sz="2400" dirty="0" err="1" smtClean="0"/>
              <a:t>vysokofrekventních</a:t>
            </a:r>
            <a:endParaRPr lang="cs-CZ" altLang="cs-CZ" sz="2400" dirty="0" smtClean="0"/>
          </a:p>
          <a:p>
            <a:r>
              <a:rPr lang="cs-CZ" altLang="cs-CZ" sz="2400" dirty="0" smtClean="0"/>
              <a:t>po narození slabé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postupně zesilují (nebývá HON)</a:t>
            </a:r>
          </a:p>
          <a:p>
            <a:r>
              <a:rPr lang="cs-CZ" altLang="cs-CZ" sz="2400" dirty="0" smtClean="0"/>
              <a:t>enzymy nepůsobí destrukci </a:t>
            </a:r>
            <a:r>
              <a:rPr lang="cs-CZ" altLang="cs-CZ" sz="2400" dirty="0" err="1" smtClean="0"/>
              <a:t>Ag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Funkce: buněčná adhese, </a:t>
            </a:r>
            <a:r>
              <a:rPr lang="cs-CZ" altLang="cs-CZ" sz="2400" dirty="0" err="1" smtClean="0"/>
              <a:t>erytropoeza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Tkáňová distribuce: epitel, endotel,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(ne na lymfo, granulo, mono, </a:t>
            </a:r>
            <a:r>
              <a:rPr lang="cs-CZ" altLang="cs-CZ" sz="2400" dirty="0" err="1" smtClean="0"/>
              <a:t>trc</a:t>
            </a:r>
            <a:r>
              <a:rPr lang="cs-CZ" altLang="cs-CZ" sz="2400" dirty="0" smtClean="0"/>
              <a:t>)</a:t>
            </a:r>
          </a:p>
          <a:p>
            <a:pPr>
              <a:buFontTx/>
              <a:buNone/>
            </a:pPr>
            <a:r>
              <a:rPr lang="cs-CZ" altLang="cs-CZ" sz="2400" dirty="0" smtClean="0"/>
              <a:t>Asociace s nemocemi: nejasná, bývá vyšší exprese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u malignit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Lutheran protilátky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málo časté, nebývají klinicky významné</a:t>
            </a:r>
          </a:p>
          <a:p>
            <a:r>
              <a:rPr lang="cs-CZ" altLang="cs-CZ" sz="2400" dirty="0" smtClean="0"/>
              <a:t>většinou </a:t>
            </a:r>
            <a:r>
              <a:rPr lang="cs-CZ" altLang="cs-CZ" sz="2400" dirty="0" err="1" smtClean="0"/>
              <a:t>IgM</a:t>
            </a:r>
            <a:r>
              <a:rPr lang="cs-CZ" altLang="cs-CZ" sz="2400" dirty="0" smtClean="0"/>
              <a:t>, v chladových testech</a:t>
            </a:r>
          </a:p>
          <a:p>
            <a:r>
              <a:rPr lang="cs-CZ" altLang="cs-CZ" sz="2400" dirty="0" smtClean="0"/>
              <a:t>někdy IgG v testech při 37°C</a:t>
            </a:r>
          </a:p>
          <a:p>
            <a:r>
              <a:rPr lang="cs-CZ" altLang="cs-CZ" sz="2400" dirty="0" smtClean="0"/>
              <a:t>mohou vázat komplement</a:t>
            </a:r>
          </a:p>
          <a:p>
            <a:r>
              <a:rPr lang="cs-CZ" altLang="cs-CZ" sz="2400" dirty="0" smtClean="0"/>
              <a:t>často v kombinaci s HLA protilátkami</a:t>
            </a:r>
          </a:p>
          <a:p>
            <a:r>
              <a:rPr lang="cs-CZ" altLang="cs-CZ" sz="2400" dirty="0" smtClean="0"/>
              <a:t>efekt dávky u homozygotní exprese </a:t>
            </a:r>
          </a:p>
          <a:p>
            <a:r>
              <a:rPr lang="cs-CZ" altLang="cs-CZ" sz="2400" dirty="0" smtClean="0"/>
              <a:t>raritní anti-Lu</a:t>
            </a:r>
            <a:r>
              <a:rPr lang="cs-CZ" altLang="cs-CZ" sz="2400" baseline="30000" dirty="0" smtClean="0"/>
              <a:t>3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null</a:t>
            </a:r>
            <a:r>
              <a:rPr lang="cs-CZ" altLang="cs-CZ" sz="2400" dirty="0" smtClean="0"/>
              <a:t> fenotypu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Dědičnost krevních skupin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91845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 smtClean="0"/>
              <a:t>Dědičné znaky jsou řízeny párem alel daného genu (mateřské/otcovské)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Každý gen kóduje vznik specifického proteinu (antigenu), který je typický uspořádáním aminokyselin</a:t>
            </a:r>
          </a:p>
          <a:p>
            <a:pPr>
              <a:lnSpc>
                <a:spcPct val="80000"/>
              </a:lnSpc>
            </a:pPr>
            <a:r>
              <a:rPr lang="cs-CZ" altLang="cs-CZ" sz="2400" dirty="0" smtClean="0"/>
              <a:t>Varianty genu na molekulární úrovni = alely </a:t>
            </a:r>
          </a:p>
          <a:p>
            <a:pPr lvl="1"/>
            <a:r>
              <a:rPr lang="cs-CZ" altLang="cs-CZ" sz="2000" dirty="0" smtClean="0"/>
              <a:t>Alela dominantní – recesivní – </a:t>
            </a:r>
            <a:r>
              <a:rPr lang="cs-CZ" altLang="cs-CZ" sz="2000" dirty="0" err="1" smtClean="0"/>
              <a:t>kodominantní</a:t>
            </a:r>
            <a:r>
              <a:rPr lang="cs-CZ" altLang="cs-CZ" sz="2000" dirty="0" smtClean="0"/>
              <a:t> </a:t>
            </a:r>
          </a:p>
          <a:p>
            <a:pPr lvl="1"/>
            <a:r>
              <a:rPr lang="cs-CZ" altLang="cs-CZ" sz="2000" dirty="0" smtClean="0"/>
              <a:t>Homozygotní jedinec: shodné alely v genu (A/A , B/B, 0/0)</a:t>
            </a:r>
          </a:p>
          <a:p>
            <a:pPr lvl="1"/>
            <a:r>
              <a:rPr lang="cs-CZ" altLang="cs-CZ" sz="2000" dirty="0" smtClean="0"/>
              <a:t>Heterozygotní jedinec: různé alely v daném </a:t>
            </a:r>
            <a:r>
              <a:rPr lang="cs-CZ" altLang="cs-CZ" sz="2000" dirty="0" err="1" smtClean="0"/>
              <a:t>lokusu</a:t>
            </a:r>
            <a:r>
              <a:rPr lang="cs-CZ" altLang="cs-CZ" sz="2000" dirty="0" smtClean="0"/>
              <a:t> (A/0, B/0, A/B)</a:t>
            </a:r>
          </a:p>
          <a:p>
            <a:pPr>
              <a:lnSpc>
                <a:spcPct val="80000"/>
              </a:lnSpc>
            </a:pPr>
            <a:endParaRPr lang="cs-CZ" altLang="cs-CZ" sz="2400" dirty="0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318" y="188640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MNS systém </a:t>
            </a:r>
            <a:r>
              <a:rPr lang="cs-CZ" altLang="cs-CZ" sz="3600" dirty="0" smtClean="0"/>
              <a:t/>
            </a:r>
            <a:br>
              <a:rPr lang="cs-CZ" altLang="cs-CZ" sz="3600" dirty="0" smtClean="0"/>
            </a:br>
            <a:r>
              <a:rPr lang="cs-CZ" altLang="cs-CZ" sz="3600" dirty="0" err="1" smtClean="0"/>
              <a:t>Glykoforiny</a:t>
            </a:r>
            <a:r>
              <a:rPr lang="cs-CZ" altLang="cs-CZ" sz="3600" dirty="0" smtClean="0"/>
              <a:t> A,B,E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539208"/>
          </a:xfrm>
        </p:spPr>
        <p:txBody>
          <a:bodyPr/>
          <a:lstStyle/>
          <a:p>
            <a:r>
              <a:rPr lang="cs-CZ" altLang="cs-CZ" sz="2400" i="1" dirty="0" smtClean="0"/>
              <a:t>GPA</a:t>
            </a:r>
            <a:r>
              <a:rPr lang="cs-CZ" altLang="cs-CZ" sz="2400" dirty="0" smtClean="0"/>
              <a:t> gen = MN antigeny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i="1" dirty="0" smtClean="0"/>
              <a:t>GPB</a:t>
            </a:r>
            <a:r>
              <a:rPr lang="cs-CZ" altLang="cs-CZ" sz="2400" dirty="0" smtClean="0"/>
              <a:t> gen = </a:t>
            </a:r>
            <a:r>
              <a:rPr lang="cs-CZ" altLang="cs-CZ" sz="2400" dirty="0" err="1" smtClean="0"/>
              <a:t>Ss</a:t>
            </a:r>
            <a:r>
              <a:rPr lang="cs-CZ" altLang="cs-CZ" sz="2400" dirty="0" smtClean="0"/>
              <a:t> antigeny (</a:t>
            </a:r>
            <a:r>
              <a:rPr lang="cs-CZ" altLang="cs-CZ" sz="2400" dirty="0" err="1" smtClean="0"/>
              <a:t>kodominantní</a:t>
            </a:r>
            <a:r>
              <a:rPr lang="cs-CZ" altLang="cs-CZ" sz="2400" dirty="0" smtClean="0"/>
              <a:t>)</a:t>
            </a:r>
          </a:p>
          <a:p>
            <a:r>
              <a:rPr lang="cs-CZ" altLang="cs-CZ" sz="2400" i="1" dirty="0" smtClean="0"/>
              <a:t>GPE</a:t>
            </a:r>
            <a:r>
              <a:rPr lang="cs-CZ" altLang="cs-CZ" sz="2400" dirty="0" smtClean="0"/>
              <a:t> u vzácných variantních alel</a:t>
            </a:r>
          </a:p>
          <a:p>
            <a:r>
              <a:rPr lang="cs-CZ" altLang="cs-CZ" sz="2400" dirty="0" smtClean="0"/>
              <a:t>membránové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tvoří negativní povrchový náboj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Funkce:</a:t>
            </a:r>
          </a:p>
          <a:p>
            <a:r>
              <a:rPr lang="cs-CZ" altLang="cs-CZ" sz="2400" dirty="0" smtClean="0"/>
              <a:t>nejasná, absence nevede k fyziologickým abnormalitám</a:t>
            </a:r>
          </a:p>
          <a:p>
            <a:r>
              <a:rPr lang="cs-CZ" altLang="cs-CZ" sz="2400" dirty="0" smtClean="0"/>
              <a:t>receptor pro komplement ,</a:t>
            </a:r>
            <a:r>
              <a:rPr lang="cs-CZ" altLang="cs-CZ" sz="2400" dirty="0" err="1" smtClean="0"/>
              <a:t>cytokiny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bct</a:t>
            </a:r>
            <a:r>
              <a:rPr lang="cs-CZ" altLang="cs-CZ" sz="2400" dirty="0" smtClean="0"/>
              <a:t>, viry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dirty="0" smtClean="0"/>
              <a:t>MNS protilátky</a:t>
            </a:r>
            <a:endParaRPr lang="cs-CZ" altLang="cs-CZ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většinou přirozené protilátky – chladové, </a:t>
            </a:r>
            <a:r>
              <a:rPr lang="cs-CZ" altLang="cs-CZ" sz="2400" dirty="0" err="1" smtClean="0"/>
              <a:t>IgM</a:t>
            </a:r>
            <a:endParaRPr lang="cs-CZ" altLang="cs-CZ" sz="2400" dirty="0" smtClean="0"/>
          </a:p>
          <a:p>
            <a:r>
              <a:rPr lang="cs-CZ" altLang="cs-CZ" sz="2400" dirty="0" smtClean="0"/>
              <a:t>bez klinického významu</a:t>
            </a:r>
          </a:p>
          <a:p>
            <a:r>
              <a:rPr lang="cs-CZ" altLang="cs-CZ" sz="2400" dirty="0" smtClean="0"/>
              <a:t>efekt dávky u homozygotní exprese</a:t>
            </a:r>
          </a:p>
          <a:p>
            <a:r>
              <a:rPr lang="cs-CZ" altLang="cs-CZ" sz="2400" dirty="0" smtClean="0"/>
              <a:t>vzácně HON a HTR při aktivitě v NAT ( imunní protilátky anti-s,-S,-M)</a:t>
            </a:r>
          </a:p>
          <a:p>
            <a:r>
              <a:rPr lang="cs-CZ" altLang="cs-CZ" sz="2400" dirty="0" smtClean="0"/>
              <a:t>anti-N-</a:t>
            </a:r>
            <a:r>
              <a:rPr lang="cs-CZ" altLang="cs-CZ" sz="2400" dirty="0" err="1" smtClean="0"/>
              <a:t>like</a:t>
            </a:r>
            <a:r>
              <a:rPr lang="cs-CZ" altLang="cs-CZ" sz="2400" dirty="0" smtClean="0"/>
              <a:t> u </a:t>
            </a:r>
            <a:r>
              <a:rPr lang="cs-CZ" altLang="cs-CZ" sz="2400" dirty="0" err="1" smtClean="0"/>
              <a:t>dilazovaných</a:t>
            </a:r>
            <a:r>
              <a:rPr lang="cs-CZ" altLang="cs-CZ" sz="2400" dirty="0" smtClean="0"/>
              <a:t> pacientů</a:t>
            </a:r>
          </a:p>
          <a:p>
            <a:r>
              <a:rPr lang="cs-CZ" altLang="cs-CZ" sz="2400" dirty="0" smtClean="0"/>
              <a:t>raritní anti-U u jedinců S-s- 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cs-CZ" altLang="cs-CZ" sz="3600" b="1" u="sng" dirty="0" smtClean="0"/>
              <a:t>P systém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752"/>
            <a:ext cx="7772400" cy="43924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cs-CZ" sz="2400" dirty="0" smtClean="0"/>
          </a:p>
          <a:p>
            <a:pPr>
              <a:defRPr/>
            </a:pPr>
            <a:r>
              <a:rPr lang="cs-CZ" sz="2400" dirty="0" err="1" smtClean="0"/>
              <a:t>Globosidové</a:t>
            </a:r>
            <a:r>
              <a:rPr lang="cs-CZ" sz="2400" dirty="0" smtClean="0"/>
              <a:t> antigeny P, </a:t>
            </a:r>
            <a:r>
              <a:rPr lang="cs-CZ" sz="2400" dirty="0" err="1" smtClean="0"/>
              <a:t>P</a:t>
            </a:r>
            <a:r>
              <a:rPr lang="cs-CZ" sz="2400" baseline="30000" dirty="0" err="1" smtClean="0"/>
              <a:t>k</a:t>
            </a:r>
            <a:r>
              <a:rPr lang="cs-CZ" sz="2400" baseline="30000" dirty="0" smtClean="0"/>
              <a:t>  </a:t>
            </a:r>
            <a:r>
              <a:rPr lang="cs-CZ" sz="2400" dirty="0" smtClean="0"/>
              <a:t>a </a:t>
            </a:r>
            <a:r>
              <a:rPr lang="cs-CZ" sz="2400" dirty="0" err="1" smtClean="0"/>
              <a:t>paraglobosid</a:t>
            </a:r>
            <a:r>
              <a:rPr lang="cs-CZ" sz="2400" dirty="0" smtClean="0"/>
              <a:t>  P</a:t>
            </a:r>
            <a:r>
              <a:rPr lang="cs-CZ" sz="2400" baseline="-25000" dirty="0" smtClean="0"/>
              <a:t>1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raritní fenotyp p </a:t>
            </a:r>
          </a:p>
          <a:p>
            <a:pPr>
              <a:buFontTx/>
              <a:buNone/>
              <a:defRPr/>
            </a:pPr>
            <a:r>
              <a:rPr lang="cs-CZ" sz="2400" dirty="0" smtClean="0"/>
              <a:t> Funkce:</a:t>
            </a:r>
          </a:p>
          <a:p>
            <a:pPr>
              <a:defRPr/>
            </a:pPr>
            <a:r>
              <a:rPr lang="cs-CZ" sz="2400" dirty="0" smtClean="0"/>
              <a:t>v diferenciaci B lymfocytů </a:t>
            </a:r>
          </a:p>
          <a:p>
            <a:pPr>
              <a:defRPr/>
            </a:pPr>
            <a:r>
              <a:rPr lang="cs-CZ" sz="2400" dirty="0" smtClean="0"/>
              <a:t>adhese </a:t>
            </a:r>
            <a:r>
              <a:rPr lang="cs-CZ" sz="2400" dirty="0" err="1" smtClean="0"/>
              <a:t>bb</a:t>
            </a:r>
            <a:r>
              <a:rPr lang="cs-CZ" sz="2400" dirty="0" smtClean="0"/>
              <a:t>., P antigen je buněčný receptor pro bakterie - na </a:t>
            </a:r>
            <a:r>
              <a:rPr lang="cs-CZ" sz="2400" dirty="0" err="1" smtClean="0"/>
              <a:t>erys</a:t>
            </a:r>
            <a:r>
              <a:rPr lang="cs-CZ" sz="2400" dirty="0" smtClean="0"/>
              <a:t> pro </a:t>
            </a:r>
            <a:r>
              <a:rPr lang="cs-CZ" sz="2400" dirty="0" err="1" smtClean="0"/>
              <a:t>parvovirus</a:t>
            </a:r>
            <a:r>
              <a:rPr lang="cs-CZ" sz="2400" dirty="0" smtClean="0"/>
              <a:t> B19</a:t>
            </a:r>
          </a:p>
          <a:p>
            <a:pPr>
              <a:buFontTx/>
              <a:buNone/>
              <a:defRPr/>
            </a:pPr>
            <a:r>
              <a:rPr lang="cs-CZ" sz="2400" dirty="0" smtClean="0"/>
              <a:t>Tkáňová exprese:</a:t>
            </a:r>
          </a:p>
          <a:p>
            <a:pPr>
              <a:defRPr/>
            </a:pPr>
            <a:r>
              <a:rPr lang="cs-CZ" sz="2400" dirty="0" err="1" smtClean="0"/>
              <a:t>erys</a:t>
            </a:r>
            <a:r>
              <a:rPr lang="cs-CZ" sz="2400" dirty="0" smtClean="0"/>
              <a:t> a jiné krevní </a:t>
            </a:r>
            <a:r>
              <a:rPr lang="cs-CZ" sz="2400" dirty="0" err="1" smtClean="0"/>
              <a:t>bb</a:t>
            </a:r>
            <a:r>
              <a:rPr lang="cs-CZ" sz="2400" dirty="0" smtClean="0"/>
              <a:t>., endotel, svalové </a:t>
            </a:r>
            <a:r>
              <a:rPr lang="cs-CZ" sz="2400" dirty="0" err="1" smtClean="0"/>
              <a:t>bb</a:t>
            </a:r>
            <a:r>
              <a:rPr lang="cs-CZ" sz="2400" dirty="0" smtClean="0"/>
              <a:t>., GIT , tumory, bakterie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P systém protilátky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častá anti-P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 jako přirozená chladová protilátka</a:t>
            </a:r>
          </a:p>
          <a:p>
            <a:r>
              <a:rPr lang="cs-CZ" altLang="cs-CZ" sz="2400" smtClean="0"/>
              <a:t>aktivace komplementu</a:t>
            </a:r>
          </a:p>
          <a:p>
            <a:r>
              <a:rPr lang="cs-CZ" altLang="cs-CZ" sz="2400" smtClean="0"/>
              <a:t>nebývá HON, HTR</a:t>
            </a:r>
          </a:p>
          <a:p>
            <a:r>
              <a:rPr lang="cs-CZ" altLang="cs-CZ" sz="2400" smtClean="0"/>
              <a:t>vzácné IgG </a:t>
            </a:r>
          </a:p>
          <a:p>
            <a:r>
              <a:rPr lang="cs-CZ" altLang="cs-CZ" sz="2400" smtClean="0"/>
              <a:t>anti-P,-P</a:t>
            </a:r>
            <a:r>
              <a:rPr lang="cs-CZ" altLang="cs-CZ" sz="2400" baseline="30000" smtClean="0"/>
              <a:t>k</a:t>
            </a:r>
            <a:r>
              <a:rPr lang="cs-CZ" altLang="cs-CZ" sz="2400" smtClean="0"/>
              <a:t>,-p  jsou vzácné</a:t>
            </a:r>
          </a:p>
          <a:p>
            <a:r>
              <a:rPr lang="cs-CZ" altLang="cs-CZ" sz="2400" smtClean="0"/>
              <a:t>anti-PP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P</a:t>
            </a:r>
            <a:r>
              <a:rPr lang="cs-CZ" altLang="cs-CZ" sz="2400" baseline="30000" smtClean="0"/>
              <a:t>k</a:t>
            </a:r>
            <a:r>
              <a:rPr lang="cs-CZ" altLang="cs-CZ" sz="2400" smtClean="0"/>
              <a:t>  u raritního fenotypu p</a:t>
            </a:r>
          </a:p>
          <a:p>
            <a:r>
              <a:rPr lang="cs-CZ" altLang="cs-CZ" sz="2400" smtClean="0"/>
              <a:t>anti-P jako IgG autoprotilátka u dětského typu AIHA (PCH) má charakter bifazického hemolyzinu </a:t>
            </a:r>
          </a:p>
          <a:p>
            <a:r>
              <a:rPr lang="cs-CZ" altLang="cs-CZ" sz="2400" smtClean="0"/>
              <a:t>v komplexu s jinými protilátkami (-IP</a:t>
            </a:r>
            <a:r>
              <a:rPr lang="cs-CZ" altLang="cs-CZ" sz="2400" baseline="-25000" smtClean="0"/>
              <a:t>1</a:t>
            </a:r>
            <a:r>
              <a:rPr lang="cs-CZ" altLang="cs-CZ" sz="2400" smtClean="0"/>
              <a:t>,-IP)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smtClean="0"/>
              <a:t>T/</a:t>
            </a:r>
            <a:r>
              <a:rPr lang="cs-CZ" altLang="cs-CZ" sz="3600" b="1" u="sng" dirty="0" err="1" smtClean="0"/>
              <a:t>Tn</a:t>
            </a:r>
            <a:endParaRPr lang="cs-CZ" altLang="cs-CZ" sz="3600" b="1" u="sng" dirty="0" smtClean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antigenem je neúplně dostavěný polysacharid                   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za normálních okolností se tyto antigeny nevyskytují, za patologických situací umožňují </a:t>
            </a:r>
            <a:r>
              <a:rPr lang="cs-CZ" sz="2400" b="1" dirty="0" err="1" smtClean="0"/>
              <a:t>polyaglutinabilitu</a:t>
            </a:r>
            <a:r>
              <a:rPr lang="cs-CZ" sz="2400" dirty="0" smtClean="0"/>
              <a:t> různých krevních buněk (</a:t>
            </a:r>
            <a:r>
              <a:rPr lang="cs-CZ" sz="2400" dirty="0" err="1" smtClean="0"/>
              <a:t>ery,trc,leu</a:t>
            </a:r>
            <a:r>
              <a:rPr lang="cs-CZ" sz="2400" dirty="0" smtClean="0"/>
              <a:t>)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/>
              <a:t>přechodná exprese T antigenu na </a:t>
            </a:r>
            <a:r>
              <a:rPr lang="cs-CZ" sz="2400" dirty="0" err="1" smtClean="0"/>
              <a:t>ery</a:t>
            </a:r>
            <a:r>
              <a:rPr lang="cs-CZ" sz="2400" dirty="0" smtClean="0"/>
              <a:t> u malignit, virových onemocnění </a:t>
            </a:r>
            <a:r>
              <a:rPr lang="cs-CZ" sz="2400" dirty="0"/>
              <a:t>(</a:t>
            </a:r>
            <a:r>
              <a:rPr lang="cs-CZ" sz="2400" dirty="0" err="1"/>
              <a:t>neuraminidázy</a:t>
            </a:r>
            <a:r>
              <a:rPr lang="cs-CZ" sz="2400" dirty="0"/>
              <a:t> uvolněné z mikrobů odstraňují kyselinu sialovou membrány)</a:t>
            </a:r>
            <a:r>
              <a:rPr lang="cs-CZ" sz="2400" dirty="0" smtClean="0"/>
              <a:t> 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  <a:defRPr/>
            </a:pPr>
            <a:r>
              <a:rPr lang="cs-CZ" sz="2400" dirty="0" smtClean="0"/>
              <a:t>trvalé odhalení T</a:t>
            </a:r>
            <a:r>
              <a:rPr lang="cs-CZ" sz="2400" baseline="-25000" dirty="0" smtClean="0"/>
              <a:t> </a:t>
            </a:r>
            <a:r>
              <a:rPr lang="cs-CZ" sz="2400" dirty="0" smtClean="0"/>
              <a:t>antigenu u idiopatického 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syndromu,  malignit (MDS, leukemie), autoimunních chorob 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pravidelná anti-</a:t>
            </a:r>
            <a:r>
              <a:rPr lang="cs-CZ" sz="2400" dirty="0" err="1" smtClean="0"/>
              <a:t>T</a:t>
            </a:r>
            <a:r>
              <a:rPr lang="cs-CZ" sz="2400" baseline="-25000" dirty="0" err="1" smtClean="0"/>
              <a:t>n</a:t>
            </a:r>
            <a:r>
              <a:rPr lang="cs-CZ" sz="2400" dirty="0" smtClean="0"/>
              <a:t> protilátka v sérech zdravých lidí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/>
              <a:t>odlišení typu T aktivace dle reaktivity s různými </a:t>
            </a:r>
            <a:r>
              <a:rPr lang="cs-CZ" sz="2400" dirty="0" err="1" smtClean="0"/>
              <a:t>lektiny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Chido</a:t>
            </a:r>
            <a:r>
              <a:rPr lang="cs-CZ" altLang="cs-CZ" sz="3600" b="1" u="sng" dirty="0" smtClean="0"/>
              <a:t>/</a:t>
            </a:r>
            <a:r>
              <a:rPr lang="cs-CZ" altLang="cs-CZ" sz="3600" b="1" u="sng" dirty="0" err="1" smtClean="0"/>
              <a:t>Rodgers</a:t>
            </a:r>
            <a:endParaRPr lang="cs-CZ" altLang="cs-CZ" b="1" u="sng" dirty="0" smtClean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 smtClean="0"/>
              <a:t>součástí C4 složky komplementu </a:t>
            </a:r>
          </a:p>
          <a:p>
            <a:pPr>
              <a:defRPr/>
            </a:pPr>
            <a:r>
              <a:rPr lang="cs-CZ" sz="2400" dirty="0" smtClean="0"/>
              <a:t>při aktivaci komplementu a jeho štěpení zůstane fragment C4d (</a:t>
            </a:r>
            <a:r>
              <a:rPr lang="cs-CZ" sz="2400" dirty="0" err="1" smtClean="0"/>
              <a:t>tj.Ch</a:t>
            </a:r>
            <a:r>
              <a:rPr lang="cs-CZ" sz="2400" dirty="0" smtClean="0"/>
              <a:t>/</a:t>
            </a:r>
            <a:r>
              <a:rPr lang="cs-CZ" sz="2400" dirty="0" err="1" smtClean="0"/>
              <a:t>Rg</a:t>
            </a:r>
            <a:r>
              <a:rPr lang="cs-CZ" sz="2400" dirty="0" smtClean="0"/>
              <a:t>)  připojený na membránu </a:t>
            </a:r>
            <a:r>
              <a:rPr lang="cs-CZ" sz="2400" dirty="0" err="1" smtClean="0"/>
              <a:t>ery</a:t>
            </a:r>
            <a:endParaRPr lang="cs-CZ" sz="2400" dirty="0" smtClean="0"/>
          </a:p>
          <a:p>
            <a:pPr>
              <a:defRPr/>
            </a:pPr>
            <a:r>
              <a:rPr lang="cs-CZ" sz="2400" dirty="0" smtClean="0"/>
              <a:t>přítomné v plazmě, odtud se navazují na </a:t>
            </a:r>
            <a:r>
              <a:rPr lang="cs-CZ" sz="2400" dirty="0" err="1" smtClean="0"/>
              <a:t>erys</a:t>
            </a:r>
            <a:endParaRPr lang="cs-CZ" sz="2400" dirty="0" smtClean="0"/>
          </a:p>
          <a:p>
            <a:pPr>
              <a:defRPr/>
            </a:pPr>
            <a:r>
              <a:rPr lang="cs-CZ" sz="2400" dirty="0"/>
              <a:t>p</a:t>
            </a:r>
            <a:r>
              <a:rPr lang="cs-CZ" sz="2400" dirty="0" smtClean="0"/>
              <a:t>rotilátky imunního typu, alergické </a:t>
            </a:r>
            <a:r>
              <a:rPr lang="cs-CZ" sz="2400" dirty="0" err="1" smtClean="0"/>
              <a:t>potransfuzní</a:t>
            </a:r>
            <a:r>
              <a:rPr lang="cs-CZ" sz="2400" dirty="0" smtClean="0"/>
              <a:t> reakce</a:t>
            </a:r>
          </a:p>
          <a:p>
            <a:pPr>
              <a:buFontTx/>
              <a:buNone/>
              <a:defRPr/>
            </a:pPr>
            <a:endParaRPr lang="cs-CZ" sz="24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Funkce proteinů</a:t>
            </a:r>
          </a:p>
          <a:p>
            <a:pPr>
              <a:defRPr/>
            </a:pPr>
            <a:r>
              <a:rPr lang="cs-CZ" sz="2400" dirty="0" smtClean="0"/>
              <a:t>patří ke klasické aktivaci C, pomáhají při interakci mezi </a:t>
            </a:r>
            <a:r>
              <a:rPr lang="cs-CZ" sz="2400" dirty="0" err="1" smtClean="0"/>
              <a:t>Ag</a:t>
            </a:r>
            <a:r>
              <a:rPr lang="cs-CZ" sz="2400" dirty="0" smtClean="0"/>
              <a:t> a Ab komplexem a jinými komponentami C</a:t>
            </a:r>
          </a:p>
          <a:p>
            <a:pPr marL="0" indent="0">
              <a:buFontTx/>
              <a:buNone/>
              <a:defRPr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Colton</a:t>
            </a:r>
            <a:r>
              <a:rPr lang="cs-CZ" altLang="cs-CZ" sz="3600" b="1" u="sng" dirty="0" smtClean="0"/>
              <a:t> /Co</a:t>
            </a:r>
            <a:endParaRPr lang="cs-CZ" altLang="cs-CZ" b="1" u="sng" dirty="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11 antigenů jednoho genu AQP1 (protein vodního kanálu) </a:t>
            </a:r>
          </a:p>
          <a:p>
            <a:r>
              <a:rPr lang="cs-CZ" altLang="cs-CZ" sz="2400" smtClean="0"/>
              <a:t>AQP1 a AQP3 exprimované na erys. </a:t>
            </a:r>
          </a:p>
          <a:p>
            <a:pPr>
              <a:buFontTx/>
              <a:buNone/>
            </a:pPr>
            <a:r>
              <a:rPr lang="cs-CZ" altLang="cs-CZ" sz="2400" smtClean="0"/>
              <a:t>Funkce</a:t>
            </a:r>
          </a:p>
          <a:p>
            <a:r>
              <a:rPr lang="cs-CZ" altLang="cs-CZ" sz="2400" smtClean="0"/>
              <a:t>Zajištění transportu molekul vody membránou erys podle osmotického gradientu</a:t>
            </a:r>
          </a:p>
          <a:p>
            <a:pPr>
              <a:buFontTx/>
              <a:buNone/>
            </a:pPr>
            <a:r>
              <a:rPr lang="cs-CZ" altLang="cs-CZ" sz="2400" smtClean="0"/>
              <a:t>Tkáňová distribuce</a:t>
            </a:r>
          </a:p>
          <a:p>
            <a:r>
              <a:rPr lang="cs-CZ" altLang="cs-CZ" sz="2400" smtClean="0"/>
              <a:t>většina tkání včetně erys (ledvinové  tubuly, kapiláry,epitel oka, hepatální duktus aj.)</a:t>
            </a:r>
          </a:p>
          <a:p>
            <a:r>
              <a:rPr lang="cs-CZ" altLang="cs-CZ" sz="2400" smtClean="0"/>
              <a:t>Významné protilátky: HON, HTR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Cromer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Cr</a:t>
            </a:r>
            <a:endParaRPr lang="cs-CZ" altLang="cs-CZ" sz="3600" b="1" u="sng" dirty="0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smtClean="0"/>
              <a:t>součást DAF(CD55) = komplementregulační protein, tlumí aktivační kaskádu</a:t>
            </a:r>
          </a:p>
          <a:p>
            <a:r>
              <a:rPr lang="cs-CZ" altLang="cs-CZ" sz="2400" smtClean="0"/>
              <a:t>receptor pro adhesi některých mikroorganizmů/ enterovirů</a:t>
            </a:r>
          </a:p>
          <a:p>
            <a:pPr>
              <a:buFontTx/>
              <a:buNone/>
            </a:pPr>
            <a:r>
              <a:rPr lang="cs-CZ" altLang="cs-CZ" sz="2400" smtClean="0"/>
              <a:t>Funkce</a:t>
            </a:r>
          </a:p>
          <a:p>
            <a:r>
              <a:rPr lang="cs-CZ" altLang="cs-CZ" sz="2400" smtClean="0"/>
              <a:t>regulace komplementu, chrání tkáně inhibicí C3 a C5 konvertázové aktivity při klasické a alternativní cestě</a:t>
            </a:r>
          </a:p>
          <a:p>
            <a:pPr>
              <a:buFontTx/>
              <a:buNone/>
            </a:pPr>
            <a:r>
              <a:rPr lang="cs-CZ" altLang="cs-CZ" sz="2400" smtClean="0"/>
              <a:t>Asociace s nemocemi</a:t>
            </a:r>
          </a:p>
          <a:p>
            <a:r>
              <a:rPr lang="cs-CZ" altLang="cs-CZ" sz="2400" smtClean="0"/>
              <a:t>nejsou pospané abnormality, pouze u null forem intestinální nemoci</a:t>
            </a:r>
          </a:p>
          <a:p>
            <a:r>
              <a:rPr lang="cs-CZ" altLang="cs-CZ" sz="2400" smtClean="0"/>
              <a:t>u PNH je deficientní DAF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648"/>
            <a:ext cx="7772400" cy="803176"/>
          </a:xfrm>
        </p:spPr>
        <p:txBody>
          <a:bodyPr/>
          <a:lstStyle/>
          <a:p>
            <a:r>
              <a:rPr lang="cs-CZ" altLang="cs-CZ" sz="3600" b="1" u="sng" dirty="0" smtClean="0"/>
              <a:t>Diego /Di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4827240"/>
          </a:xfrm>
        </p:spPr>
        <p:txBody>
          <a:bodyPr/>
          <a:lstStyle/>
          <a:p>
            <a:r>
              <a:rPr lang="cs-CZ" altLang="cs-CZ" sz="2400" dirty="0" smtClean="0"/>
              <a:t>protein bandu 3</a:t>
            </a:r>
          </a:p>
          <a:p>
            <a:r>
              <a:rPr lang="cs-CZ" altLang="cs-CZ" sz="2400" dirty="0" smtClean="0"/>
              <a:t>exprimovaný v různých tkáních jako hlavní integrální protein membrány buňky</a:t>
            </a:r>
          </a:p>
          <a:p>
            <a:r>
              <a:rPr lang="cs-CZ" altLang="cs-CZ" sz="2400" dirty="0" smtClean="0"/>
              <a:t>čtvrtý </a:t>
            </a:r>
            <a:r>
              <a:rPr lang="cs-CZ" altLang="cs-CZ" sz="2400" dirty="0" err="1" smtClean="0"/>
              <a:t>loop</a:t>
            </a:r>
            <a:r>
              <a:rPr lang="cs-CZ" altLang="cs-CZ" sz="2400" dirty="0" smtClean="0"/>
              <a:t> z 12 nese AB0 epitopy</a:t>
            </a:r>
          </a:p>
          <a:p>
            <a:r>
              <a:rPr lang="cs-CZ" altLang="cs-CZ" sz="2400" dirty="0" smtClean="0"/>
              <a:t>absence bandu 3 je spojena se </a:t>
            </a:r>
            <a:r>
              <a:rPr lang="cs-CZ" altLang="cs-CZ" sz="2400" dirty="0" err="1" smtClean="0"/>
              <a:t>sferocytozou</a:t>
            </a:r>
            <a:r>
              <a:rPr lang="cs-CZ" altLang="cs-CZ" sz="2400" dirty="0" smtClean="0"/>
              <a:t> a hemolýzou</a:t>
            </a:r>
          </a:p>
          <a:p>
            <a:pPr>
              <a:buFontTx/>
              <a:buNone/>
            </a:pPr>
            <a:r>
              <a:rPr lang="cs-CZ" altLang="cs-CZ" sz="2400" dirty="0" smtClean="0"/>
              <a:t>Funkce</a:t>
            </a:r>
          </a:p>
          <a:p>
            <a:r>
              <a:rPr lang="cs-CZ" altLang="cs-CZ" sz="2400" dirty="0" smtClean="0"/>
              <a:t>udržuje strukturu a stabilitu buňky a její interakci s enzymy, </a:t>
            </a:r>
            <a:r>
              <a:rPr lang="cs-CZ" altLang="cs-CZ" sz="2400" dirty="0" err="1" smtClean="0"/>
              <a:t>Hb</a:t>
            </a:r>
            <a:r>
              <a:rPr lang="cs-CZ" altLang="cs-CZ" sz="2400" dirty="0" smtClean="0"/>
              <a:t>…</a:t>
            </a:r>
          </a:p>
          <a:p>
            <a:r>
              <a:rPr lang="cs-CZ" altLang="cs-CZ" sz="2400" dirty="0" smtClean="0"/>
              <a:t>účast při vzniku </a:t>
            </a:r>
            <a:r>
              <a:rPr lang="cs-CZ" altLang="cs-CZ" sz="2400" dirty="0" err="1" smtClean="0"/>
              <a:t>senescentních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na  starých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r>
              <a:rPr lang="cs-CZ" altLang="cs-CZ" sz="2400" dirty="0" smtClean="0"/>
              <a:t>adheze parazitů (malárie) na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r>
              <a:rPr lang="cs-CZ" altLang="cs-CZ" sz="2400" dirty="0" smtClean="0"/>
              <a:t>zajištění flexibility a tvaru buňky, transportu iontů</a:t>
            </a:r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Distribuce ve tkáních</a:t>
            </a:r>
          </a:p>
          <a:p>
            <a:r>
              <a:rPr lang="cs-CZ" altLang="cs-CZ" sz="2400" smtClean="0"/>
              <a:t>erytroidní gen je na erytrocytech</a:t>
            </a:r>
          </a:p>
          <a:p>
            <a:r>
              <a:rPr lang="cs-CZ" altLang="cs-CZ" sz="2400" smtClean="0"/>
              <a:t>exprese v ledvinách, kostech</a:t>
            </a:r>
          </a:p>
          <a:p>
            <a:pPr>
              <a:buFontTx/>
              <a:buNone/>
            </a:pPr>
            <a:r>
              <a:rPr lang="cs-CZ" altLang="cs-CZ" sz="2400" smtClean="0"/>
              <a:t>Asociace s nemocemi</a:t>
            </a:r>
          </a:p>
          <a:p>
            <a:r>
              <a:rPr lang="cs-CZ" altLang="cs-CZ" sz="2400" smtClean="0"/>
              <a:t>v patogenezi ovalocytozy (Melanesie), kongenitální akantocytozy, hereditární sferocytozy</a:t>
            </a:r>
          </a:p>
          <a:p>
            <a:pPr>
              <a:buFontTx/>
              <a:buNone/>
            </a:pPr>
            <a:r>
              <a:rPr lang="cs-CZ" altLang="cs-CZ" sz="2400" smtClean="0"/>
              <a:t>Protilátky:</a:t>
            </a:r>
          </a:p>
          <a:p>
            <a:r>
              <a:rPr lang="cs-CZ" altLang="cs-CZ" sz="2400" smtClean="0"/>
              <a:t>imunní IgG</a:t>
            </a:r>
          </a:p>
          <a:p>
            <a:r>
              <a:rPr lang="cs-CZ" altLang="cs-CZ" sz="2400" smtClean="0"/>
              <a:t>hemolyzující účinek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0"/>
            <a:ext cx="8529637" cy="6408738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 u="sng" dirty="0" err="1" smtClean="0"/>
              <a:t>Dombrock</a:t>
            </a:r>
            <a:r>
              <a:rPr lang="cs-CZ" altLang="cs-CZ" sz="3600" b="1" u="sng" dirty="0" smtClean="0"/>
              <a:t> /Do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400" dirty="0" smtClean="0"/>
              <a:t>glykoproteinový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připojený k membráně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GPI kotvou</a:t>
            </a:r>
          </a:p>
          <a:p>
            <a:r>
              <a:rPr lang="cs-CZ" altLang="cs-CZ" sz="2400" dirty="0" smtClean="0"/>
              <a:t>neznámá funkce</a:t>
            </a:r>
          </a:p>
          <a:p>
            <a:r>
              <a:rPr lang="cs-CZ" altLang="cs-CZ" sz="2400" dirty="0" smtClean="0"/>
              <a:t>tkáně: </a:t>
            </a:r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lymf.uzliny</a:t>
            </a:r>
            <a:r>
              <a:rPr lang="cs-CZ" altLang="cs-CZ" sz="2400" dirty="0" smtClean="0"/>
              <a:t>, </a:t>
            </a:r>
            <a:r>
              <a:rPr lang="cs-CZ" altLang="cs-CZ" sz="2400" dirty="0" err="1" smtClean="0"/>
              <a:t>testes</a:t>
            </a:r>
            <a:r>
              <a:rPr lang="cs-CZ" altLang="cs-CZ" sz="2400" dirty="0" smtClean="0"/>
              <a:t>, slezina</a:t>
            </a:r>
          </a:p>
          <a:p>
            <a:r>
              <a:rPr lang="cs-CZ" altLang="cs-CZ" sz="2400" dirty="0" smtClean="0"/>
              <a:t>asociace s nemocemi: ztráta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 u PNH</a:t>
            </a:r>
          </a:p>
          <a:p>
            <a:pPr>
              <a:buFontTx/>
              <a:buNone/>
            </a:pPr>
            <a:r>
              <a:rPr lang="cs-CZ" altLang="cs-CZ" sz="2400" dirty="0" smtClean="0"/>
              <a:t>Protilátky:</a:t>
            </a:r>
          </a:p>
          <a:p>
            <a:r>
              <a:rPr lang="cs-CZ" altLang="cs-CZ" sz="2400" dirty="0" smtClean="0"/>
              <a:t>obvykle ve směsí jiných protilátek</a:t>
            </a:r>
          </a:p>
          <a:p>
            <a:r>
              <a:rPr lang="cs-CZ" altLang="cs-CZ" sz="2400" dirty="0" smtClean="0"/>
              <a:t>imunní IgG, neaktivují komplement</a:t>
            </a:r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  <a:p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cs-CZ" altLang="cs-CZ" sz="3600" b="1" u="sng" dirty="0" err="1" smtClean="0"/>
              <a:t>Gerbich</a:t>
            </a:r>
            <a:r>
              <a:rPr lang="cs-CZ" altLang="cs-CZ" sz="3600" b="1" u="sng" dirty="0" smtClean="0"/>
              <a:t> /</a:t>
            </a:r>
            <a:r>
              <a:rPr lang="cs-CZ" altLang="cs-CZ" sz="3600" b="1" u="sng" dirty="0" err="1" smtClean="0"/>
              <a:t>Ge</a:t>
            </a:r>
            <a:endParaRPr lang="cs-CZ" altLang="cs-CZ" sz="3600" b="1" u="sng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7772400" cy="4535958"/>
          </a:xfrm>
        </p:spPr>
        <p:txBody>
          <a:bodyPr/>
          <a:lstStyle/>
          <a:p>
            <a:r>
              <a:rPr lang="cs-CZ" altLang="cs-CZ" sz="2400" dirty="0" smtClean="0"/>
              <a:t>glykoproteiny membrány</a:t>
            </a:r>
          </a:p>
          <a:p>
            <a:r>
              <a:rPr lang="cs-CZ" altLang="cs-CZ" sz="2400" dirty="0" smtClean="0"/>
              <a:t>tři </a:t>
            </a:r>
            <a:r>
              <a:rPr lang="cs-CZ" altLang="cs-CZ" sz="2400" dirty="0" err="1" smtClean="0"/>
              <a:t>vysokoincidentní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Ag</a:t>
            </a:r>
            <a:r>
              <a:rPr lang="cs-CZ" altLang="cs-CZ" sz="2400" dirty="0" smtClean="0"/>
              <a:t>, ale také </a:t>
            </a:r>
            <a:r>
              <a:rPr lang="cs-CZ" altLang="cs-CZ" sz="2400" dirty="0" err="1" smtClean="0"/>
              <a:t>Ge</a:t>
            </a:r>
            <a:r>
              <a:rPr lang="cs-CZ" altLang="cs-CZ" sz="2400" dirty="0" smtClean="0"/>
              <a:t> negativní fenotypy</a:t>
            </a:r>
          </a:p>
          <a:p>
            <a:pPr>
              <a:buFontTx/>
              <a:buNone/>
            </a:pPr>
            <a:r>
              <a:rPr lang="cs-CZ" altLang="cs-CZ" sz="2400" dirty="0" smtClean="0"/>
              <a:t>Funkce</a:t>
            </a:r>
          </a:p>
          <a:p>
            <a:r>
              <a:rPr lang="cs-CZ" altLang="cs-CZ" sz="2400" dirty="0" smtClean="0"/>
              <a:t>udržují integritu buňky, negativní povrchový náboj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participují při vstupu </a:t>
            </a:r>
            <a:r>
              <a:rPr lang="cs-CZ" altLang="cs-CZ" sz="2400" dirty="0" err="1" smtClean="0"/>
              <a:t>Plasmodia</a:t>
            </a:r>
            <a:r>
              <a:rPr lang="cs-CZ" altLang="cs-CZ" sz="2400" dirty="0" smtClean="0"/>
              <a:t> do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Tkáňová distribuce</a:t>
            </a:r>
          </a:p>
          <a:p>
            <a:r>
              <a:rPr lang="cs-CZ" altLang="cs-CZ" sz="2400" dirty="0" err="1" smtClean="0"/>
              <a:t>erytroidní</a:t>
            </a:r>
            <a:r>
              <a:rPr lang="cs-CZ" altLang="cs-CZ" sz="2400" dirty="0" smtClean="0"/>
              <a:t> i </a:t>
            </a:r>
            <a:r>
              <a:rPr lang="cs-CZ" altLang="cs-CZ" sz="2400" dirty="0" err="1" smtClean="0"/>
              <a:t>nonerytroidní</a:t>
            </a:r>
            <a:r>
              <a:rPr lang="cs-CZ" altLang="cs-CZ" sz="2400" dirty="0" smtClean="0"/>
              <a:t> tkáně</a:t>
            </a:r>
          </a:p>
          <a:p>
            <a:pPr>
              <a:buFontTx/>
              <a:buNone/>
            </a:pPr>
            <a:r>
              <a:rPr lang="cs-CZ" altLang="cs-CZ" sz="2400" dirty="0" smtClean="0"/>
              <a:t>Asociace s nemocemi</a:t>
            </a:r>
          </a:p>
          <a:p>
            <a:r>
              <a:rPr lang="cs-CZ" altLang="cs-CZ" sz="2400" dirty="0" smtClean="0"/>
              <a:t>udržují tvar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 a zajišťují </a:t>
            </a:r>
            <a:r>
              <a:rPr lang="cs-CZ" altLang="cs-CZ" sz="2400" dirty="0" err="1" smtClean="0"/>
              <a:t>deformovatelnost</a:t>
            </a:r>
            <a:r>
              <a:rPr lang="cs-CZ" altLang="cs-CZ" sz="2400" dirty="0" smtClean="0"/>
              <a:t> </a:t>
            </a:r>
            <a:r>
              <a:rPr lang="cs-CZ" altLang="cs-CZ" sz="2400" dirty="0" err="1" smtClean="0"/>
              <a:t>erys</a:t>
            </a:r>
            <a:r>
              <a:rPr lang="cs-CZ" altLang="cs-CZ" sz="2400" dirty="0" smtClean="0"/>
              <a:t>, absence může vést k </a:t>
            </a:r>
            <a:r>
              <a:rPr lang="cs-CZ" altLang="cs-CZ" sz="2400" dirty="0" err="1" smtClean="0"/>
              <a:t>eliptocytoze</a:t>
            </a:r>
            <a:r>
              <a:rPr lang="cs-CZ" altLang="cs-CZ" sz="2400" dirty="0" smtClean="0"/>
              <a:t> nebo abnormálnímu tvaru </a:t>
            </a:r>
            <a:r>
              <a:rPr lang="cs-CZ" altLang="cs-CZ" sz="2400" dirty="0" err="1" smtClean="0"/>
              <a:t>erys</a:t>
            </a:r>
            <a:endParaRPr lang="cs-CZ" altLang="cs-CZ" sz="2400" dirty="0" smtClean="0"/>
          </a:p>
          <a:p>
            <a:pPr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Protilátky:</a:t>
            </a:r>
          </a:p>
          <a:p>
            <a:r>
              <a:rPr lang="cs-CZ" altLang="cs-CZ" sz="2400" smtClean="0"/>
              <a:t>imunní IgG</a:t>
            </a:r>
          </a:p>
          <a:p>
            <a:r>
              <a:rPr lang="cs-CZ" altLang="cs-CZ" sz="2400" smtClean="0"/>
              <a:t>vzácně HON, HTR</a:t>
            </a:r>
          </a:p>
          <a:p>
            <a:r>
              <a:rPr lang="cs-CZ" altLang="cs-CZ" sz="2400" smtClean="0"/>
              <a:t>autoprotilátky u AIHA, klinicky nevýznamné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Ostatní skupiny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smtClean="0"/>
              <a:t>Vysokofrekventní antigeny </a:t>
            </a:r>
          </a:p>
          <a:p>
            <a:pPr>
              <a:buFontTx/>
              <a:buNone/>
            </a:pPr>
            <a:endParaRPr lang="cs-CZ" altLang="cs-CZ" sz="2400" b="1" smtClean="0"/>
          </a:p>
          <a:p>
            <a:r>
              <a:rPr lang="cs-CZ" altLang="cs-CZ" sz="2400" smtClean="0"/>
              <a:t>Vel, Lan, JMH, Sd</a:t>
            </a:r>
            <a:r>
              <a:rPr lang="cs-CZ" altLang="cs-CZ" sz="2400" baseline="30000" smtClean="0"/>
              <a:t>a</a:t>
            </a:r>
            <a:r>
              <a:rPr lang="cs-CZ" altLang="cs-CZ" sz="2400" smtClean="0"/>
              <a:t>, At</a:t>
            </a:r>
            <a:r>
              <a:rPr lang="cs-CZ" altLang="cs-CZ" sz="2400" baseline="30000" smtClean="0"/>
              <a:t>a</a:t>
            </a:r>
          </a:p>
          <a:p>
            <a:r>
              <a:rPr lang="cs-CZ" altLang="cs-CZ" sz="2400" smtClean="0"/>
              <a:t>Obtížně identifikovatelné / referenční pracoviště</a:t>
            </a:r>
          </a:p>
          <a:p>
            <a:r>
              <a:rPr lang="cs-CZ" altLang="cs-CZ" sz="2400" smtClean="0"/>
              <a:t>Téměř nelze najít kompatibilní krev</a:t>
            </a:r>
          </a:p>
          <a:p>
            <a:r>
              <a:rPr lang="cs-CZ" altLang="cs-CZ" sz="2400" smtClean="0"/>
              <a:t>Složité potvrzení negativními fenotypy</a:t>
            </a:r>
          </a:p>
        </p:txBody>
      </p:sp>
      <p:sp>
        <p:nvSpPr>
          <p:cNvPr id="142340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b="1" smtClean="0"/>
              <a:t>Nízkofrekventní antigeny</a:t>
            </a:r>
          </a:p>
          <a:p>
            <a:endParaRPr lang="cs-CZ" altLang="cs-CZ" sz="2400" b="1" smtClean="0"/>
          </a:p>
          <a:p>
            <a:r>
              <a:rPr lang="cs-CZ" altLang="cs-CZ" sz="2400" smtClean="0"/>
              <a:t>Chr</a:t>
            </a:r>
            <a:r>
              <a:rPr lang="cs-CZ" altLang="cs-CZ" sz="2400" baseline="30000" smtClean="0"/>
              <a:t>a</a:t>
            </a:r>
            <a:r>
              <a:rPr lang="cs-CZ" altLang="cs-CZ" sz="2400" smtClean="0"/>
              <a:t>, By, Bi, JONES, HJK,SARA</a:t>
            </a:r>
          </a:p>
          <a:p>
            <a:r>
              <a:rPr lang="cs-CZ" altLang="cs-CZ" sz="2400" smtClean="0"/>
              <a:t>Vzácně imunizace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smtClean="0"/>
              <a:t>Registry dárců krve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400" dirty="0" smtClean="0"/>
              <a:t>Jsou:</a:t>
            </a:r>
          </a:p>
          <a:p>
            <a:r>
              <a:rPr lang="cs-CZ" altLang="cs-CZ" sz="2400" dirty="0" smtClean="0"/>
              <a:t>Národní registr dárců vzácných krevních skupin / </a:t>
            </a:r>
            <a:r>
              <a:rPr lang="cs-CZ" altLang="cs-CZ" sz="2400" dirty="0" err="1" smtClean="0"/>
              <a:t>Transreg</a:t>
            </a:r>
            <a:endParaRPr lang="cs-CZ" altLang="cs-CZ" sz="2400" dirty="0" smtClean="0"/>
          </a:p>
          <a:p>
            <a:r>
              <a:rPr lang="cs-CZ" altLang="cs-CZ" sz="2400" dirty="0" smtClean="0"/>
              <a:t>Mezinárodní registry dárců vzácných krevních skupin</a:t>
            </a:r>
          </a:p>
          <a:p>
            <a:r>
              <a:rPr lang="cs-CZ" altLang="cs-CZ" sz="2400" dirty="0" smtClean="0"/>
              <a:t>Referenční laboratoře národní/mezinárodní</a:t>
            </a:r>
          </a:p>
          <a:p>
            <a:endParaRPr lang="cs-CZ" altLang="cs-CZ" sz="2400" dirty="0" smtClean="0"/>
          </a:p>
          <a:p>
            <a:pPr>
              <a:buFontTx/>
              <a:buNone/>
            </a:pPr>
            <a:r>
              <a:rPr lang="cs-CZ" altLang="cs-CZ" sz="2400" dirty="0" smtClean="0"/>
              <a:t>Cíl:</a:t>
            </a:r>
          </a:p>
          <a:p>
            <a:r>
              <a:rPr lang="cs-CZ" altLang="cs-CZ" sz="2400" dirty="0" smtClean="0"/>
              <a:t>Vyhledávání skupinově shodných dárců pro imunizované pacienty – zajištění substituce krve (mražené TU)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680" name="Group 280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58692" name="Group 292"/>
          <p:cNvGraphicFramePr>
            <a:graphicFrameLocks noGrp="1"/>
          </p:cNvGraphicFramePr>
          <p:nvPr/>
        </p:nvGraphicFramePr>
        <p:xfrm>
          <a:off x="395288" y="1412875"/>
          <a:ext cx="2112962" cy="1035051"/>
        </p:xfrm>
        <a:graphic>
          <a:graphicData uri="http://schemas.openxmlformats.org/drawingml/2006/table">
            <a:tbl>
              <a:tblPr/>
              <a:tblGrid>
                <a:gridCol w="211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698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View Rare Blood Types Information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72" marB="45672" anchor="b"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0"/>
            <a:ext cx="410462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145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33375"/>
            <a:ext cx="8348662" cy="6162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3236" name="Group 84"/>
          <p:cNvGraphicFramePr>
            <a:graphicFrameLocks noGrp="1"/>
          </p:cNvGraphicFramePr>
          <p:nvPr/>
        </p:nvGraphicFramePr>
        <p:xfrm>
          <a:off x="684213" y="1412875"/>
          <a:ext cx="7656512" cy="5008566"/>
        </p:xfrm>
        <a:graphic>
          <a:graphicData uri="http://schemas.openxmlformats.org/drawingml/2006/table">
            <a:tbl>
              <a:tblPr/>
              <a:tblGrid>
                <a:gridCol w="1944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3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Matka/otec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Fenotyp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genotyp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6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A,0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B0,00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B,0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AB,BB,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AB,B,A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7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A,B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A0,B0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AB,A0,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BB,B0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AB,A,B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AA,AB,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</a:rPr>
                        <a:t>A,AB,B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33192" name="Text Box 40"/>
          <p:cNvSpPr txBox="1">
            <a:spLocks noChangeArrowheads="1"/>
          </p:cNvSpPr>
          <p:nvPr/>
        </p:nvSpPr>
        <p:spPr bwMode="auto">
          <a:xfrm>
            <a:off x="1258888" y="620713"/>
            <a:ext cx="6626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AB0 systém - dědičnost</a:t>
            </a:r>
          </a:p>
        </p:txBody>
      </p:sp>
      <p:sp>
        <p:nvSpPr>
          <p:cNvPr id="14377" name="Text Box 53"/>
          <p:cNvSpPr txBox="1">
            <a:spLocks noChangeArrowheads="1"/>
          </p:cNvSpPr>
          <p:nvPr/>
        </p:nvSpPr>
        <p:spPr bwMode="auto">
          <a:xfrm>
            <a:off x="468313" y="6237288"/>
            <a:ext cx="88566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cs-CZ" altLang="cs-CZ" sz="1800" baseline="-25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Výchozí návrh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0066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00004C"/>
        </a:dk1>
        <a:lt1>
          <a:srgbClr val="FFFFFF"/>
        </a:lt1>
        <a:dk2>
          <a:srgbClr val="8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4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000054"/>
        </a:dk1>
        <a:lt1>
          <a:srgbClr val="FFFFFF"/>
        </a:lt1>
        <a:dk2>
          <a:srgbClr val="8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46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10426</TotalTime>
  <Words>4121</Words>
  <Application>Microsoft Office PowerPoint</Application>
  <PresentationFormat>Předvádění na obrazovce (4:3)</PresentationFormat>
  <Paragraphs>835</Paragraphs>
  <Slides>86</Slides>
  <Notes>50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86</vt:i4>
      </vt:variant>
    </vt:vector>
  </HeadingPairs>
  <TitlesOfParts>
    <vt:vector size="97" baseType="lpstr">
      <vt:lpstr>굴림</vt:lpstr>
      <vt:lpstr>Arial</vt:lpstr>
      <vt:lpstr>Britannic Bold</vt:lpstr>
      <vt:lpstr>Calibri</vt:lpstr>
      <vt:lpstr>Comic Sans MS</vt:lpstr>
      <vt:lpstr>Helvetica</vt:lpstr>
      <vt:lpstr>Symbol</vt:lpstr>
      <vt:lpstr>Times New Roman</vt:lpstr>
      <vt:lpstr>Výchozí návrh</vt:lpstr>
      <vt:lpstr>Acrobat Document</vt:lpstr>
      <vt:lpstr>Photo Editor 사진</vt:lpstr>
      <vt:lpstr>Krevní skupiny erytrocytů</vt:lpstr>
      <vt:lpstr>Krevní skupiny</vt:lpstr>
      <vt:lpstr>Krevní skupiny</vt:lpstr>
      <vt:lpstr>Rozdělení krevních skupin podle struktury a funkce v erytrocytu</vt:lpstr>
      <vt:lpstr>Prezentace aplikace PowerPoint</vt:lpstr>
      <vt:lpstr>Terminologie</vt:lpstr>
      <vt:lpstr>Dědičnost krevních skupin</vt:lpstr>
      <vt:lpstr>Prezentace aplikace PowerPoint</vt:lpstr>
      <vt:lpstr>Prezentace aplikace PowerPoint</vt:lpstr>
      <vt:lpstr> Cis-AB</vt:lpstr>
      <vt:lpstr>Fenotyp a souvislost s laboratorním vyšetřením</vt:lpstr>
      <vt:lpstr>AB0 systém</vt:lpstr>
      <vt:lpstr>Výskyt AB0 skupin</vt:lpstr>
      <vt:lpstr>H antigen = základ pro A,B antigeny  </vt:lpstr>
      <vt:lpstr>Prezentace aplikace PowerPoint</vt:lpstr>
      <vt:lpstr>AB0 sekretorství (vylučovatelství)</vt:lpstr>
      <vt:lpstr> Podskupiny A1 a A2</vt:lpstr>
      <vt:lpstr>Slabé skupiny</vt:lpstr>
      <vt:lpstr>Získané změny antigenů</vt:lpstr>
      <vt:lpstr>H - deficitní fenotypy</vt:lpstr>
      <vt:lpstr>Prezentace aplikace PowerPoint</vt:lpstr>
      <vt:lpstr>AB0 protilátky</vt:lpstr>
      <vt:lpstr>Prezentace aplikace PowerPoint</vt:lpstr>
      <vt:lpstr>Prezentace aplikace PowerPoint</vt:lpstr>
      <vt:lpstr>Prezentace aplikace PowerPoint</vt:lpstr>
      <vt:lpstr>Laboratorní vyšetření AB0 skupiny: A,B(0) antigeny na erytrocytech </vt:lpstr>
      <vt:lpstr>Prezentace aplikace PowerPoint</vt:lpstr>
      <vt:lpstr>Laboratorní vyšetření AB0 skupiny:  pravidelné protilátky anti-A,-B</vt:lpstr>
      <vt:lpstr>Krevní skupina kompletně</vt:lpstr>
      <vt:lpstr>Nepravidelné AB0 protilátky</vt:lpstr>
      <vt:lpstr>Vyšetření KS – sérologické / genetické</vt:lpstr>
      <vt:lpstr>AB0 diskrepance</vt:lpstr>
      <vt:lpstr>AB0 systém – klinický význam  </vt:lpstr>
      <vt:lpstr>Prezentace aplikace PowerPoint</vt:lpstr>
      <vt:lpstr>Rh systém</vt:lpstr>
      <vt:lpstr>Prezentace aplikace PowerPoint</vt:lpstr>
      <vt:lpstr>Prezentace aplikace PowerPoint</vt:lpstr>
      <vt:lpstr>Prezentace aplikace PowerPoint</vt:lpstr>
      <vt:lpstr>Prezentace aplikace PowerPoint</vt:lpstr>
      <vt:lpstr>Rh antigeny</vt:lpstr>
      <vt:lpstr>Rh antigeny</vt:lpstr>
      <vt:lpstr>Prezentace aplikace PowerPoint</vt:lpstr>
      <vt:lpstr>Rh nomenklatura</vt:lpstr>
      <vt:lpstr>Obvyklé Rh fenotypy</vt:lpstr>
      <vt:lpstr>Abnormální typy Rh antigenů</vt:lpstr>
      <vt:lpstr>Weak D: slabý antigen, Dw</vt:lpstr>
      <vt:lpstr>Příčina Dw</vt:lpstr>
      <vt:lpstr>Varianty D, Dvar</vt:lpstr>
      <vt:lpstr>Prezentace aplikace PowerPoint</vt:lpstr>
      <vt:lpstr>Vyšetření RhD : Reagencie</vt:lpstr>
      <vt:lpstr>Prezentace aplikace PowerPoint</vt:lpstr>
      <vt:lpstr>Prezentace aplikace PowerPoint</vt:lpstr>
      <vt:lpstr>C,c,E,e antigeny</vt:lpstr>
      <vt:lpstr>Rh protilátky</vt:lpstr>
      <vt:lpstr>Ostatní krevní skupiny</vt:lpstr>
      <vt:lpstr>Ostatní krevní skupiny</vt:lpstr>
      <vt:lpstr>Ii systém</vt:lpstr>
      <vt:lpstr>Lewis /Le  FUT3 (Lewis) FUT2 (Se)</vt:lpstr>
      <vt:lpstr>Prezentace aplikace PowerPoint</vt:lpstr>
      <vt:lpstr>Prezentace aplikace PowerPoint</vt:lpstr>
      <vt:lpstr>Lewis protilátky</vt:lpstr>
      <vt:lpstr>Kell systém  Kell (K), Cellano (k)</vt:lpstr>
      <vt:lpstr>Kell protilátky</vt:lpstr>
      <vt:lpstr>Kidd /Jk</vt:lpstr>
      <vt:lpstr>Kidd protilátky</vt:lpstr>
      <vt:lpstr>Duffy /Fy</vt:lpstr>
      <vt:lpstr>Duffy protilátky</vt:lpstr>
      <vt:lpstr>Lutheran /Lu</vt:lpstr>
      <vt:lpstr>Lutheran protilátky</vt:lpstr>
      <vt:lpstr>MNS systém  Glykoforiny A,B,E</vt:lpstr>
      <vt:lpstr>MNS protilátky</vt:lpstr>
      <vt:lpstr>P systém </vt:lpstr>
      <vt:lpstr>P systém protilátky</vt:lpstr>
      <vt:lpstr>T/Tn</vt:lpstr>
      <vt:lpstr>Chido/Rodgers</vt:lpstr>
      <vt:lpstr>Colton /Co</vt:lpstr>
      <vt:lpstr>Cromer /Cr</vt:lpstr>
      <vt:lpstr>Diego /Di</vt:lpstr>
      <vt:lpstr>Prezentace aplikace PowerPoint</vt:lpstr>
      <vt:lpstr>Dombrock /Do</vt:lpstr>
      <vt:lpstr>Gerbich /Ge</vt:lpstr>
      <vt:lpstr>Prezentace aplikace PowerPoint</vt:lpstr>
      <vt:lpstr>Ostatní skupiny</vt:lpstr>
      <vt:lpstr>Registry dárců krve</vt:lpstr>
      <vt:lpstr>Prezentace aplikace PowerPoint</vt:lpstr>
      <vt:lpstr>Prezentace aplikace PowerPoint</vt:lpstr>
    </vt:vector>
  </TitlesOfParts>
  <Company>FNBRNO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Ch/R  genlokus C4A a C4B</dc:title>
  <dc:creator>user</dc:creator>
  <cp:lastModifiedBy>Kostrouchová Helena</cp:lastModifiedBy>
  <cp:revision>417</cp:revision>
  <cp:lastPrinted>2022-09-19T11:12:43Z</cp:lastPrinted>
  <dcterms:created xsi:type="dcterms:W3CDTF">2006-12-06T07:31:40Z</dcterms:created>
  <dcterms:modified xsi:type="dcterms:W3CDTF">2023-10-23T10:06:11Z</dcterms:modified>
</cp:coreProperties>
</file>