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8" r:id="rId1"/>
  </p:sldMasterIdLst>
  <p:notesMasterIdLst>
    <p:notesMasterId r:id="rId59"/>
  </p:notesMasterIdLst>
  <p:handoutMasterIdLst>
    <p:handoutMasterId r:id="rId60"/>
  </p:handoutMasterIdLst>
  <p:sldIdLst>
    <p:sldId id="256" r:id="rId2"/>
    <p:sldId id="340" r:id="rId3"/>
    <p:sldId id="341" r:id="rId4"/>
    <p:sldId id="355" r:id="rId5"/>
    <p:sldId id="342" r:id="rId6"/>
    <p:sldId id="343" r:id="rId7"/>
    <p:sldId id="259" r:id="rId8"/>
    <p:sldId id="261" r:id="rId9"/>
    <p:sldId id="345" r:id="rId10"/>
    <p:sldId id="357" r:id="rId11"/>
    <p:sldId id="347" r:id="rId12"/>
    <p:sldId id="348" r:id="rId13"/>
    <p:sldId id="377" r:id="rId14"/>
    <p:sldId id="356" r:id="rId15"/>
    <p:sldId id="349" r:id="rId16"/>
    <p:sldId id="350" r:id="rId17"/>
    <p:sldId id="351" r:id="rId18"/>
    <p:sldId id="352" r:id="rId19"/>
    <p:sldId id="286" r:id="rId20"/>
    <p:sldId id="372" r:id="rId21"/>
    <p:sldId id="368" r:id="rId22"/>
    <p:sldId id="378" r:id="rId23"/>
    <p:sldId id="373" r:id="rId24"/>
    <p:sldId id="374" r:id="rId25"/>
    <p:sldId id="375" r:id="rId26"/>
    <p:sldId id="376" r:id="rId27"/>
    <p:sldId id="361" r:id="rId28"/>
    <p:sldId id="367" r:id="rId29"/>
    <p:sldId id="257" r:id="rId30"/>
    <p:sldId id="330" r:id="rId31"/>
    <p:sldId id="379" r:id="rId32"/>
    <p:sldId id="273" r:id="rId33"/>
    <p:sldId id="315" r:id="rId34"/>
    <p:sldId id="328" r:id="rId35"/>
    <p:sldId id="362" r:id="rId36"/>
    <p:sldId id="327" r:id="rId37"/>
    <p:sldId id="363" r:id="rId38"/>
    <p:sldId id="364" r:id="rId39"/>
    <p:sldId id="288" r:id="rId40"/>
    <p:sldId id="275" r:id="rId41"/>
    <p:sldId id="282" r:id="rId42"/>
    <p:sldId id="276" r:id="rId43"/>
    <p:sldId id="278" r:id="rId44"/>
    <p:sldId id="277" r:id="rId45"/>
    <p:sldId id="279" r:id="rId46"/>
    <p:sldId id="303" r:id="rId47"/>
    <p:sldId id="280" r:id="rId48"/>
    <p:sldId id="284" r:id="rId49"/>
    <p:sldId id="281" r:id="rId50"/>
    <p:sldId id="285" r:id="rId51"/>
    <p:sldId id="337" r:id="rId52"/>
    <p:sldId id="338" r:id="rId53"/>
    <p:sldId id="283" r:id="rId54"/>
    <p:sldId id="287" r:id="rId55"/>
    <p:sldId id="295" r:id="rId56"/>
    <p:sldId id="312" r:id="rId57"/>
    <p:sldId id="366" r:id="rId58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651" autoAdjust="0"/>
    <p:restoredTop sz="94660"/>
  </p:normalViewPr>
  <p:slideViewPr>
    <p:cSldViewPr>
      <p:cViewPr varScale="1">
        <p:scale>
          <a:sx n="102" d="100"/>
          <a:sy n="102" d="100"/>
        </p:scale>
        <p:origin x="132" y="2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B3B665-27D0-4C64-80FD-28DA0406A9B7}" type="datetimeFigureOut">
              <a:rPr lang="cs-CZ" smtClean="0"/>
              <a:t>09.11.2023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87812F-AD70-48F4-BC21-423EBA74E49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156460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745BFE-651A-4B5F-AB73-017961C1CFD6}" type="datetimeFigureOut">
              <a:rPr lang="cs-CZ" smtClean="0"/>
              <a:t>09.11.2023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341696-1345-4737-B83A-B2E732A069A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22136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E1C6288-3FF8-4C99-8395-36C2901B96ED}" type="slidenum">
              <a:rPr lang="cs-CZ" altLang="cs-CZ" smtClean="0"/>
              <a:pPr>
                <a:spcBef>
                  <a:spcPct val="0"/>
                </a:spcBef>
              </a:pPr>
              <a:t>23</a:t>
            </a:fld>
            <a:endParaRPr lang="cs-CZ" altLang="cs-CZ" smtClean="0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71690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E174B-D11B-4192-B903-54E39DB5E690}" type="datetimeFigureOut">
              <a:rPr lang="cs-CZ" smtClean="0"/>
              <a:t>09.11.2023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C598B-770A-4442-A49B-62D0B01FE60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490231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E174B-D11B-4192-B903-54E39DB5E690}" type="datetimeFigureOut">
              <a:rPr lang="cs-CZ" smtClean="0"/>
              <a:t>09.11.2023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C598B-770A-4442-A49B-62D0B01FE60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406232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E174B-D11B-4192-B903-54E39DB5E690}" type="datetimeFigureOut">
              <a:rPr lang="cs-CZ" smtClean="0"/>
              <a:t>09.11.2023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C598B-770A-4442-A49B-62D0B01FE60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00543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E174B-D11B-4192-B903-54E39DB5E690}" type="datetimeFigureOut">
              <a:rPr lang="cs-CZ" smtClean="0"/>
              <a:t>09.11.2023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C598B-770A-4442-A49B-62D0B01FE60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569190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E174B-D11B-4192-B903-54E39DB5E690}" type="datetimeFigureOut">
              <a:rPr lang="cs-CZ" smtClean="0"/>
              <a:t>09.11.2023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C598B-770A-4442-A49B-62D0B01FE60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47124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E174B-D11B-4192-B903-54E39DB5E690}" type="datetimeFigureOut">
              <a:rPr lang="cs-CZ" smtClean="0"/>
              <a:t>09.11.2023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C598B-770A-4442-A49B-62D0B01FE60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871911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E174B-D11B-4192-B903-54E39DB5E690}" type="datetimeFigureOut">
              <a:rPr lang="cs-CZ" smtClean="0"/>
              <a:t>09.11.2023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C598B-770A-4442-A49B-62D0B01FE60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610804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E174B-D11B-4192-B903-54E39DB5E690}" type="datetimeFigureOut">
              <a:rPr lang="cs-CZ" smtClean="0"/>
              <a:t>09.11.2023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C598B-770A-4442-A49B-62D0B01FE60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155964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E174B-D11B-4192-B903-54E39DB5E690}" type="datetimeFigureOut">
              <a:rPr lang="cs-CZ" smtClean="0"/>
              <a:t>09.11.2023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C598B-770A-4442-A49B-62D0B01FE60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716749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E174B-D11B-4192-B903-54E39DB5E690}" type="datetimeFigureOut">
              <a:rPr lang="cs-CZ" smtClean="0"/>
              <a:t>09.11.2023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C598B-770A-4442-A49B-62D0B01FE60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909049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E174B-D11B-4192-B903-54E39DB5E690}" type="datetimeFigureOut">
              <a:rPr lang="cs-CZ" smtClean="0"/>
              <a:t>09.11.2023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C598B-770A-4442-A49B-62D0B01FE60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848962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AE174B-D11B-4192-B903-54E39DB5E690}" type="datetimeFigureOut">
              <a:rPr lang="cs-CZ" smtClean="0"/>
              <a:t>09.11.2023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2C598B-770A-4442-A49B-62D0B01FE60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69873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emf"/><Relationship Id="rId4" Type="http://schemas.openxmlformats.org/officeDocument/2006/relationships/image" Target="../media/image20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1844825"/>
            <a:ext cx="7772400" cy="1755626"/>
          </a:xfrm>
        </p:spPr>
        <p:txBody>
          <a:bodyPr>
            <a:normAutofit fontScale="90000"/>
          </a:bodyPr>
          <a:lstStyle/>
          <a:p>
            <a:r>
              <a:rPr lang="cs-CZ" b="1" dirty="0" err="1" smtClean="0">
                <a:solidFill>
                  <a:schemeClr val="accent2"/>
                </a:solidFill>
              </a:rPr>
              <a:t>Introduction</a:t>
            </a:r>
            <a:r>
              <a:rPr lang="cs-CZ" b="1" dirty="0" smtClean="0">
                <a:solidFill>
                  <a:schemeClr val="accent2"/>
                </a:solidFill>
              </a:rPr>
              <a:t> to Transfusion Medicine</a:t>
            </a:r>
            <a:br>
              <a:rPr lang="cs-CZ" b="1" dirty="0" smtClean="0">
                <a:solidFill>
                  <a:schemeClr val="accent2"/>
                </a:solidFill>
              </a:rPr>
            </a:br>
            <a:endParaRPr lang="cs-CZ" b="1" dirty="0">
              <a:solidFill>
                <a:schemeClr val="accent2"/>
              </a:solidFill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2658083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i="1" dirty="0" err="1" smtClean="0"/>
              <a:t>Indications</a:t>
            </a:r>
            <a:endParaRPr lang="cs-CZ" b="1" i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1268760"/>
            <a:ext cx="8640960" cy="3888431"/>
          </a:xfrm>
        </p:spPr>
        <p:txBody>
          <a:bodyPr>
            <a:normAutofit fontScale="92500" lnSpcReduction="10000"/>
          </a:bodyPr>
          <a:lstStyle/>
          <a:p>
            <a:r>
              <a:rPr lang="cs-CZ" sz="2800" b="1" i="1" dirty="0" err="1" smtClean="0"/>
              <a:t>Thrombocytopenia</a:t>
            </a:r>
            <a:r>
              <a:rPr lang="cs-CZ" sz="2800" b="1" i="1" dirty="0" smtClean="0"/>
              <a:t> </a:t>
            </a:r>
            <a:r>
              <a:rPr lang="cs-CZ" sz="2800" b="1" i="1" dirty="0" err="1" smtClean="0"/>
              <a:t>or</a:t>
            </a:r>
            <a:r>
              <a:rPr lang="cs-CZ" sz="2800" b="1" i="1" dirty="0" smtClean="0"/>
              <a:t> </a:t>
            </a:r>
            <a:r>
              <a:rPr lang="cs-CZ" sz="2800" b="1" i="1" dirty="0" err="1" smtClean="0"/>
              <a:t>thrombocytopathy</a:t>
            </a:r>
            <a:endParaRPr lang="cs-CZ" sz="2800" b="1" i="1" dirty="0" smtClean="0"/>
          </a:p>
          <a:p>
            <a:pPr lvl="1"/>
            <a:r>
              <a:rPr lang="cs-CZ" dirty="0" err="1" smtClean="0"/>
              <a:t>Therapeutic</a:t>
            </a:r>
            <a:r>
              <a:rPr lang="cs-CZ" dirty="0" smtClean="0"/>
              <a:t>: </a:t>
            </a:r>
            <a:r>
              <a:rPr lang="cs-CZ" dirty="0" err="1" smtClean="0"/>
              <a:t>active</a:t>
            </a:r>
            <a:r>
              <a:rPr lang="cs-CZ" dirty="0" smtClean="0"/>
              <a:t> </a:t>
            </a:r>
            <a:r>
              <a:rPr lang="cs-CZ" dirty="0" err="1" smtClean="0"/>
              <a:t>platelet-related</a:t>
            </a:r>
            <a:r>
              <a:rPr lang="cs-CZ" dirty="0" smtClean="0"/>
              <a:t> </a:t>
            </a:r>
            <a:r>
              <a:rPr lang="cs-CZ" dirty="0" err="1" smtClean="0"/>
              <a:t>bleeding</a:t>
            </a:r>
            <a:endParaRPr lang="cs-CZ" dirty="0" smtClean="0"/>
          </a:p>
          <a:p>
            <a:pPr lvl="2"/>
            <a:r>
              <a:rPr lang="cs-CZ" sz="2800" dirty="0" err="1"/>
              <a:t>platelet</a:t>
            </a:r>
            <a:r>
              <a:rPr lang="cs-CZ" sz="2800" dirty="0"/>
              <a:t> </a:t>
            </a:r>
            <a:r>
              <a:rPr lang="cs-CZ" sz="2800" dirty="0" err="1"/>
              <a:t>count</a:t>
            </a:r>
            <a:r>
              <a:rPr lang="cs-CZ" sz="2800" dirty="0"/>
              <a:t> </a:t>
            </a:r>
            <a:r>
              <a:rPr lang="cs-CZ" sz="2800" dirty="0" err="1"/>
              <a:t>trigger</a:t>
            </a:r>
            <a:r>
              <a:rPr lang="cs-CZ" sz="2800" dirty="0"/>
              <a:t> </a:t>
            </a:r>
            <a:r>
              <a:rPr lang="cs-CZ" sz="2800" dirty="0" err="1" smtClean="0"/>
              <a:t>for</a:t>
            </a:r>
            <a:r>
              <a:rPr lang="cs-CZ" sz="2800" dirty="0" smtClean="0"/>
              <a:t> </a:t>
            </a:r>
            <a:r>
              <a:rPr lang="cs-CZ" sz="2800" dirty="0" err="1" smtClean="0"/>
              <a:t>transfusion</a:t>
            </a:r>
            <a:r>
              <a:rPr lang="cs-CZ" sz="2800" dirty="0" smtClean="0"/>
              <a:t> is not </a:t>
            </a:r>
            <a:r>
              <a:rPr lang="cs-CZ" sz="2800" dirty="0" err="1" smtClean="0"/>
              <a:t>strict</a:t>
            </a:r>
            <a:r>
              <a:rPr lang="cs-CZ" sz="2800" dirty="0" smtClean="0"/>
              <a:t>: </a:t>
            </a:r>
            <a:r>
              <a:rPr lang="cs-CZ" sz="2800" dirty="0" err="1" smtClean="0"/>
              <a:t>evaluate</a:t>
            </a:r>
            <a:r>
              <a:rPr lang="cs-CZ" sz="2800" dirty="0" smtClean="0"/>
              <a:t> </a:t>
            </a:r>
            <a:r>
              <a:rPr lang="cs-CZ" sz="2800" dirty="0" err="1" smtClean="0"/>
              <a:t>bleeding</a:t>
            </a:r>
            <a:r>
              <a:rPr lang="cs-CZ" sz="2800" dirty="0" smtClean="0"/>
              <a:t> </a:t>
            </a:r>
            <a:r>
              <a:rPr lang="cs-CZ" sz="2800" dirty="0" err="1" smtClean="0"/>
              <a:t>severity</a:t>
            </a:r>
            <a:r>
              <a:rPr lang="cs-CZ" sz="2800" dirty="0" smtClean="0"/>
              <a:t>, cause, </a:t>
            </a:r>
            <a:r>
              <a:rPr lang="cs-CZ" sz="2800" dirty="0" err="1" smtClean="0"/>
              <a:t>suspected</a:t>
            </a:r>
            <a:r>
              <a:rPr lang="cs-CZ" sz="2800" dirty="0" smtClean="0"/>
              <a:t> </a:t>
            </a:r>
            <a:r>
              <a:rPr lang="cs-CZ" sz="2800" dirty="0" err="1" smtClean="0"/>
              <a:t>dynamics</a:t>
            </a:r>
            <a:endParaRPr lang="cs-CZ" sz="2800" dirty="0" smtClean="0"/>
          </a:p>
          <a:p>
            <a:pPr lvl="1"/>
            <a:r>
              <a:rPr lang="cs-CZ" dirty="0" err="1" smtClean="0"/>
              <a:t>Prophylactic</a:t>
            </a:r>
            <a:r>
              <a:rPr lang="cs-CZ" dirty="0" smtClean="0"/>
              <a:t>: as </a:t>
            </a:r>
            <a:r>
              <a:rPr lang="cs-CZ" dirty="0" err="1" smtClean="0"/>
              <a:t>prevention</a:t>
            </a:r>
            <a:r>
              <a:rPr lang="cs-CZ" dirty="0" smtClean="0"/>
              <a:t> of </a:t>
            </a:r>
            <a:r>
              <a:rPr lang="cs-CZ" dirty="0" err="1" smtClean="0"/>
              <a:t>bleeding</a:t>
            </a:r>
            <a:endParaRPr lang="cs-CZ" dirty="0"/>
          </a:p>
          <a:p>
            <a:pPr lvl="2"/>
            <a:r>
              <a:rPr lang="cs-CZ" sz="2800" dirty="0"/>
              <a:t>&lt;</a:t>
            </a:r>
            <a:r>
              <a:rPr lang="cs-CZ" sz="2800" dirty="0" smtClean="0"/>
              <a:t> </a:t>
            </a:r>
            <a:r>
              <a:rPr lang="cs-CZ" sz="2800" b="1" dirty="0" smtClean="0"/>
              <a:t>10 x 10</a:t>
            </a:r>
            <a:r>
              <a:rPr lang="cs-CZ" sz="2800" b="1" baseline="30000" dirty="0" smtClean="0"/>
              <a:t>9</a:t>
            </a:r>
            <a:r>
              <a:rPr lang="cs-CZ" sz="2800" b="1" dirty="0" smtClean="0"/>
              <a:t>/l </a:t>
            </a:r>
            <a:r>
              <a:rPr lang="cs-CZ" sz="2800" dirty="0" smtClean="0"/>
              <a:t>to </a:t>
            </a:r>
            <a:r>
              <a:rPr lang="cs-CZ" sz="2800" dirty="0" err="1" smtClean="0"/>
              <a:t>prevent</a:t>
            </a:r>
            <a:r>
              <a:rPr lang="cs-CZ" sz="2800" dirty="0" smtClean="0"/>
              <a:t> </a:t>
            </a:r>
            <a:r>
              <a:rPr lang="cs-CZ" sz="2800" dirty="0" err="1" smtClean="0"/>
              <a:t>spontaneous</a:t>
            </a:r>
            <a:r>
              <a:rPr lang="cs-CZ" sz="2800" dirty="0" smtClean="0"/>
              <a:t> </a:t>
            </a:r>
            <a:r>
              <a:rPr lang="cs-CZ" sz="2800" dirty="0" err="1" smtClean="0"/>
              <a:t>bleeding</a:t>
            </a:r>
            <a:endParaRPr lang="cs-CZ" sz="2800" dirty="0" smtClean="0"/>
          </a:p>
          <a:p>
            <a:pPr lvl="2"/>
            <a:r>
              <a:rPr lang="cs-CZ" sz="2800" dirty="0"/>
              <a:t>&lt; 50 x </a:t>
            </a:r>
            <a:r>
              <a:rPr lang="cs-CZ" sz="2800" dirty="0" smtClean="0"/>
              <a:t>10</a:t>
            </a:r>
            <a:r>
              <a:rPr lang="cs-CZ" sz="2800" baseline="30000" dirty="0" smtClean="0"/>
              <a:t>9</a:t>
            </a:r>
            <a:r>
              <a:rPr lang="cs-CZ" sz="2800" dirty="0" smtClean="0"/>
              <a:t>/l in case of </a:t>
            </a:r>
            <a:r>
              <a:rPr lang="cs-CZ" sz="2800" dirty="0" err="1" smtClean="0"/>
              <a:t>invasive</a:t>
            </a:r>
            <a:r>
              <a:rPr lang="cs-CZ" sz="2800" dirty="0" smtClean="0"/>
              <a:t> and major </a:t>
            </a:r>
            <a:r>
              <a:rPr lang="cs-CZ" sz="2800" dirty="0" err="1" smtClean="0"/>
              <a:t>surgical</a:t>
            </a:r>
            <a:r>
              <a:rPr lang="cs-CZ" sz="2800" dirty="0" smtClean="0"/>
              <a:t> </a:t>
            </a:r>
            <a:r>
              <a:rPr lang="cs-CZ" sz="2800" dirty="0" err="1" smtClean="0"/>
              <a:t>procedures</a:t>
            </a:r>
            <a:r>
              <a:rPr lang="cs-CZ" sz="2800" dirty="0" smtClean="0"/>
              <a:t>, </a:t>
            </a:r>
            <a:r>
              <a:rPr lang="cs-CZ" sz="2800" dirty="0" err="1" smtClean="0"/>
              <a:t>cardiac</a:t>
            </a:r>
            <a:r>
              <a:rPr lang="cs-CZ" sz="2800" dirty="0" smtClean="0"/>
              <a:t> </a:t>
            </a:r>
            <a:r>
              <a:rPr lang="cs-CZ" sz="2800" dirty="0" err="1" smtClean="0"/>
              <a:t>or</a:t>
            </a:r>
            <a:r>
              <a:rPr lang="cs-CZ" sz="2800" dirty="0" smtClean="0"/>
              <a:t> </a:t>
            </a:r>
            <a:r>
              <a:rPr lang="cs-CZ" sz="2800" dirty="0" err="1" smtClean="0"/>
              <a:t>intracranial</a:t>
            </a:r>
            <a:r>
              <a:rPr lang="cs-CZ" sz="2800" dirty="0" smtClean="0"/>
              <a:t> </a:t>
            </a:r>
            <a:r>
              <a:rPr lang="cs-CZ" sz="2800" dirty="0" err="1" smtClean="0"/>
              <a:t>surgery</a:t>
            </a:r>
            <a:r>
              <a:rPr lang="cs-CZ" sz="2800" dirty="0" smtClean="0"/>
              <a:t> 80-100 </a:t>
            </a:r>
            <a:r>
              <a:rPr lang="cs-CZ" sz="2800" dirty="0"/>
              <a:t>x 10</a:t>
            </a:r>
            <a:r>
              <a:rPr lang="cs-CZ" sz="2800" baseline="30000" dirty="0"/>
              <a:t>9</a:t>
            </a:r>
            <a:r>
              <a:rPr lang="cs-CZ" sz="2800" dirty="0"/>
              <a:t>/l</a:t>
            </a:r>
          </a:p>
          <a:p>
            <a:pPr lvl="2"/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1223679" y="5589240"/>
            <a:ext cx="6696641" cy="523220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pPr marL="0" lvl="2"/>
            <a:r>
              <a:rPr lang="cs-CZ" sz="2800" dirty="0" smtClean="0"/>
              <a:t>1 TD </a:t>
            </a:r>
            <a:r>
              <a:rPr lang="cs-CZ" sz="2800" dirty="0" err="1" smtClean="0"/>
              <a:t>increases</a:t>
            </a:r>
            <a:r>
              <a:rPr lang="cs-CZ" sz="2800" dirty="0" smtClean="0"/>
              <a:t> </a:t>
            </a:r>
            <a:r>
              <a:rPr lang="cs-CZ" sz="2800" dirty="0" err="1" smtClean="0"/>
              <a:t>platelet</a:t>
            </a:r>
            <a:r>
              <a:rPr lang="cs-CZ" sz="2800" dirty="0" smtClean="0"/>
              <a:t> </a:t>
            </a:r>
            <a:r>
              <a:rPr lang="cs-CZ" sz="2800" dirty="0" err="1" smtClean="0"/>
              <a:t>count</a:t>
            </a:r>
            <a:r>
              <a:rPr lang="cs-CZ" sz="2800" dirty="0" smtClean="0"/>
              <a:t> by 20-40 </a:t>
            </a:r>
            <a:r>
              <a:rPr lang="cs-CZ" sz="2800" dirty="0"/>
              <a:t>x </a:t>
            </a:r>
            <a:r>
              <a:rPr lang="cs-CZ" sz="2800" dirty="0" smtClean="0"/>
              <a:t>10</a:t>
            </a:r>
            <a:r>
              <a:rPr lang="cs-CZ" sz="2800" baseline="30000" dirty="0" smtClean="0"/>
              <a:t>9/l</a:t>
            </a:r>
            <a:endParaRPr lang="cs-CZ" sz="2800" dirty="0" smtClean="0"/>
          </a:p>
        </p:txBody>
      </p:sp>
    </p:spTree>
    <p:extLst>
      <p:ext uri="{BB962C8B-B14F-4D97-AF65-F5344CB8AC3E}">
        <p14:creationId xmlns:p14="http://schemas.microsoft.com/office/powerpoint/2010/main" val="1975914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i="1" dirty="0" smtClean="0">
                <a:solidFill>
                  <a:srgbClr val="C00000"/>
                </a:solidFill>
              </a:rPr>
              <a:t>Plasma</a:t>
            </a:r>
            <a:endParaRPr lang="cs-CZ" b="1" i="1" dirty="0">
              <a:solidFill>
                <a:srgbClr val="C0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1556792"/>
            <a:ext cx="4824536" cy="4362858"/>
          </a:xfrm>
        </p:spPr>
        <p:txBody>
          <a:bodyPr>
            <a:normAutofit/>
          </a:bodyPr>
          <a:lstStyle/>
          <a:p>
            <a:r>
              <a:rPr lang="cs-CZ" sz="2800" u="sng" dirty="0" err="1" smtClean="0"/>
              <a:t>Storage</a:t>
            </a:r>
            <a:r>
              <a:rPr lang="cs-CZ" sz="2800" u="sng" dirty="0" smtClean="0"/>
              <a:t>:</a:t>
            </a:r>
            <a:r>
              <a:rPr lang="cs-CZ" sz="2800" dirty="0" smtClean="0"/>
              <a:t> </a:t>
            </a:r>
            <a:r>
              <a:rPr lang="cs-CZ" sz="2800" dirty="0">
                <a:solidFill>
                  <a:srgbClr val="C00000"/>
                </a:solidFill>
              </a:rPr>
              <a:t>36 </a:t>
            </a:r>
            <a:r>
              <a:rPr lang="cs-CZ" sz="2800" dirty="0" err="1" smtClean="0">
                <a:solidFill>
                  <a:srgbClr val="C00000"/>
                </a:solidFill>
              </a:rPr>
              <a:t>months</a:t>
            </a:r>
            <a:r>
              <a:rPr lang="cs-CZ" sz="2800" dirty="0" smtClean="0">
                <a:solidFill>
                  <a:srgbClr val="C00000"/>
                </a:solidFill>
              </a:rPr>
              <a:t> at -25°C </a:t>
            </a:r>
          </a:p>
          <a:p>
            <a:pPr marL="0" indent="0">
              <a:buNone/>
            </a:pPr>
            <a:r>
              <a:rPr lang="cs-CZ" sz="2800" dirty="0">
                <a:solidFill>
                  <a:srgbClr val="C00000"/>
                </a:solidFill>
              </a:rPr>
              <a:t>	 </a:t>
            </a:r>
            <a:r>
              <a:rPr lang="cs-CZ" sz="2800" dirty="0" smtClean="0">
                <a:solidFill>
                  <a:srgbClr val="C00000"/>
                </a:solidFill>
              </a:rPr>
              <a:t>       3 </a:t>
            </a:r>
            <a:r>
              <a:rPr lang="cs-CZ" sz="2800" dirty="0" err="1" smtClean="0">
                <a:solidFill>
                  <a:srgbClr val="C00000"/>
                </a:solidFill>
              </a:rPr>
              <a:t>months</a:t>
            </a:r>
            <a:r>
              <a:rPr lang="cs-CZ" sz="2800" dirty="0" smtClean="0">
                <a:solidFill>
                  <a:srgbClr val="C00000"/>
                </a:solidFill>
              </a:rPr>
              <a:t> at </a:t>
            </a:r>
            <a:r>
              <a:rPr lang="cs-CZ" sz="2800" dirty="0">
                <a:solidFill>
                  <a:srgbClr val="C00000"/>
                </a:solidFill>
              </a:rPr>
              <a:t>-18°C</a:t>
            </a:r>
          </a:p>
          <a:p>
            <a:r>
              <a:rPr lang="cs-CZ" sz="2800" dirty="0" err="1" smtClean="0"/>
              <a:t>balanced</a:t>
            </a:r>
            <a:r>
              <a:rPr lang="cs-CZ" sz="2800" dirty="0" smtClean="0"/>
              <a:t> </a:t>
            </a:r>
            <a:r>
              <a:rPr lang="cs-CZ" sz="2800" dirty="0" err="1" smtClean="0"/>
              <a:t>amount</a:t>
            </a:r>
            <a:r>
              <a:rPr lang="cs-CZ" sz="2800" dirty="0" smtClean="0"/>
              <a:t> of </a:t>
            </a:r>
            <a:r>
              <a:rPr lang="cs-CZ" sz="2800" dirty="0" err="1" smtClean="0"/>
              <a:t>coagulation</a:t>
            </a:r>
            <a:r>
              <a:rPr lang="cs-CZ" sz="2800" dirty="0" smtClean="0"/>
              <a:t> </a:t>
            </a:r>
            <a:r>
              <a:rPr lang="cs-CZ" sz="2800" dirty="0" err="1" smtClean="0"/>
              <a:t>factors</a:t>
            </a:r>
            <a:r>
              <a:rPr lang="cs-CZ" sz="2800" dirty="0" smtClean="0"/>
              <a:t> and </a:t>
            </a:r>
            <a:r>
              <a:rPr lang="cs-CZ" sz="2800" dirty="0" err="1" smtClean="0"/>
              <a:t>coagulation</a:t>
            </a:r>
            <a:r>
              <a:rPr lang="cs-CZ" sz="2800" dirty="0" smtClean="0"/>
              <a:t> </a:t>
            </a:r>
            <a:r>
              <a:rPr lang="cs-CZ" sz="2800" dirty="0" err="1" smtClean="0"/>
              <a:t>inhibitors</a:t>
            </a:r>
            <a:r>
              <a:rPr lang="cs-CZ" sz="2800" dirty="0" smtClean="0"/>
              <a:t> (and </a:t>
            </a:r>
            <a:r>
              <a:rPr lang="cs-CZ" sz="2800" dirty="0" err="1" smtClean="0"/>
              <a:t>other</a:t>
            </a:r>
            <a:r>
              <a:rPr lang="cs-CZ" sz="2800" dirty="0" smtClean="0"/>
              <a:t> plasma </a:t>
            </a:r>
            <a:r>
              <a:rPr lang="cs-CZ" sz="2800" dirty="0" err="1" smtClean="0"/>
              <a:t>proteins</a:t>
            </a:r>
            <a:r>
              <a:rPr lang="cs-CZ" sz="2800" dirty="0" smtClean="0"/>
              <a:t>)</a:t>
            </a:r>
          </a:p>
          <a:p>
            <a:r>
              <a:rPr lang="cs-CZ" sz="2800" dirty="0" smtClean="0"/>
              <a:t>ABO </a:t>
            </a:r>
            <a:r>
              <a:rPr lang="cs-CZ" sz="2800" dirty="0" err="1" smtClean="0"/>
              <a:t>compatibility</a:t>
            </a:r>
            <a:r>
              <a:rPr lang="cs-CZ" sz="2800" dirty="0" smtClean="0"/>
              <a:t> </a:t>
            </a:r>
            <a:r>
              <a:rPr lang="cs-CZ" sz="2800" dirty="0" err="1" smtClean="0"/>
              <a:t>necessary</a:t>
            </a:r>
            <a:r>
              <a:rPr lang="cs-CZ" sz="2800" dirty="0" smtClean="0"/>
              <a:t> </a:t>
            </a:r>
          </a:p>
          <a:p>
            <a:r>
              <a:rPr lang="cs-CZ" sz="2800" dirty="0" smtClean="0"/>
              <a:t>RhD not </a:t>
            </a:r>
            <a:r>
              <a:rPr lang="cs-CZ" sz="2800" dirty="0" err="1" smtClean="0"/>
              <a:t>relevant</a:t>
            </a:r>
            <a:r>
              <a:rPr lang="cs-CZ" sz="2800" dirty="0" smtClean="0"/>
              <a:t> </a:t>
            </a:r>
            <a:endParaRPr lang="cs-CZ" sz="2800" dirty="0"/>
          </a:p>
          <a:p>
            <a:r>
              <a:rPr lang="cs-CZ" sz="2800" dirty="0"/>
              <a:t>n</a:t>
            </a:r>
            <a:r>
              <a:rPr lang="cs-CZ" sz="2800" dirty="0" smtClean="0"/>
              <a:t>o </a:t>
            </a:r>
            <a:r>
              <a:rPr lang="cs-CZ" sz="2800" dirty="0" err="1" smtClean="0"/>
              <a:t>pre-transfusion</a:t>
            </a:r>
            <a:r>
              <a:rPr lang="cs-CZ" sz="2800" dirty="0" smtClean="0"/>
              <a:t> </a:t>
            </a:r>
            <a:r>
              <a:rPr lang="cs-CZ" sz="2800" dirty="0" err="1" smtClean="0"/>
              <a:t>testing</a:t>
            </a:r>
            <a:endParaRPr lang="cs-CZ" sz="2800" dirty="0"/>
          </a:p>
        </p:txBody>
      </p:sp>
      <p:pic>
        <p:nvPicPr>
          <p:cNvPr id="4" name="Picture 4" descr="C:\Dokumenty 2003 - 2008\Publikační činnost\2010\Penka - GRADA - ZL\VERZE - POSLEDNÍ - CD\10_Obrázek_733_8_Sklad_plazmy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556792"/>
            <a:ext cx="3903400" cy="4362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8807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i="1" dirty="0" err="1" smtClean="0"/>
              <a:t>Indications</a:t>
            </a:r>
            <a:endParaRPr lang="cs-CZ" b="1" i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1417639"/>
            <a:ext cx="8784976" cy="4099593"/>
          </a:xfrm>
        </p:spPr>
        <p:txBody>
          <a:bodyPr>
            <a:noAutofit/>
          </a:bodyPr>
          <a:lstStyle/>
          <a:p>
            <a:r>
              <a:rPr lang="cs-CZ" sz="2800" dirty="0" smtClean="0"/>
              <a:t>use of plasma (FFP) </a:t>
            </a:r>
            <a:r>
              <a:rPr lang="cs-CZ" sz="2800" dirty="0" err="1" smtClean="0"/>
              <a:t>less</a:t>
            </a:r>
            <a:r>
              <a:rPr lang="cs-CZ" sz="2800" dirty="0" smtClean="0"/>
              <a:t> </a:t>
            </a:r>
            <a:r>
              <a:rPr lang="cs-CZ" sz="2800" dirty="0" err="1" smtClean="0"/>
              <a:t>frequent</a:t>
            </a:r>
            <a:r>
              <a:rPr lang="cs-CZ" sz="2800" dirty="0" smtClean="0"/>
              <a:t> - </a:t>
            </a:r>
            <a:r>
              <a:rPr lang="cs-CZ" sz="2800" dirty="0" err="1" smtClean="0"/>
              <a:t>replaced</a:t>
            </a:r>
            <a:r>
              <a:rPr lang="cs-CZ" sz="2800" dirty="0" smtClean="0"/>
              <a:t>:</a:t>
            </a:r>
          </a:p>
          <a:p>
            <a:pPr lvl="1"/>
            <a:r>
              <a:rPr lang="cs-CZ" dirty="0" err="1" smtClean="0"/>
              <a:t>coagulation</a:t>
            </a:r>
            <a:r>
              <a:rPr lang="cs-CZ" dirty="0" smtClean="0"/>
              <a:t> </a:t>
            </a:r>
            <a:r>
              <a:rPr lang="cs-CZ" dirty="0" err="1" smtClean="0"/>
              <a:t>factor</a:t>
            </a:r>
            <a:r>
              <a:rPr lang="cs-CZ" dirty="0" smtClean="0"/>
              <a:t> </a:t>
            </a:r>
            <a:r>
              <a:rPr lang="cs-CZ" dirty="0" err="1" smtClean="0"/>
              <a:t>concentrates</a:t>
            </a:r>
            <a:r>
              <a:rPr lang="cs-CZ" dirty="0" smtClean="0"/>
              <a:t> </a:t>
            </a:r>
          </a:p>
          <a:p>
            <a:pPr lvl="1"/>
            <a:r>
              <a:rPr lang="cs-CZ" dirty="0" err="1"/>
              <a:t>p</a:t>
            </a:r>
            <a:r>
              <a:rPr lang="cs-CZ" dirty="0" err="1" smtClean="0"/>
              <a:t>ooled</a:t>
            </a:r>
            <a:r>
              <a:rPr lang="cs-CZ" dirty="0" smtClean="0"/>
              <a:t> plasma </a:t>
            </a:r>
            <a:r>
              <a:rPr lang="cs-CZ" dirty="0" err="1" smtClean="0"/>
              <a:t>solvent</a:t>
            </a:r>
            <a:r>
              <a:rPr lang="cs-CZ" dirty="0" smtClean="0"/>
              <a:t> detergent </a:t>
            </a:r>
            <a:r>
              <a:rPr lang="cs-CZ" dirty="0" err="1" smtClean="0"/>
              <a:t>treated</a:t>
            </a:r>
            <a:r>
              <a:rPr lang="cs-CZ" dirty="0" smtClean="0"/>
              <a:t> (</a:t>
            </a:r>
            <a:r>
              <a:rPr lang="cs-CZ" dirty="0" err="1" smtClean="0"/>
              <a:t>OctaplasLG</a:t>
            </a:r>
            <a:r>
              <a:rPr lang="cs-CZ" dirty="0" smtClean="0"/>
              <a:t>)</a:t>
            </a:r>
          </a:p>
          <a:p>
            <a:r>
              <a:rPr lang="cs-CZ" sz="2800" b="1" i="1" dirty="0" err="1"/>
              <a:t>m</a:t>
            </a:r>
            <a:r>
              <a:rPr lang="cs-CZ" sz="2800" b="1" i="1" dirty="0" err="1" smtClean="0"/>
              <a:t>assive</a:t>
            </a:r>
            <a:r>
              <a:rPr lang="cs-CZ" sz="2800" b="1" i="1" dirty="0" smtClean="0"/>
              <a:t> </a:t>
            </a:r>
            <a:r>
              <a:rPr lang="cs-CZ" sz="2800" b="1" i="1" dirty="0" err="1" smtClean="0"/>
              <a:t>bleeding</a:t>
            </a:r>
            <a:endParaRPr lang="cs-CZ" sz="2800" b="1" i="1" dirty="0"/>
          </a:p>
          <a:p>
            <a:r>
              <a:rPr lang="cs-CZ" sz="2800" b="1" i="1" dirty="0" smtClean="0"/>
              <a:t>DIC with </a:t>
            </a:r>
            <a:r>
              <a:rPr lang="cs-CZ" sz="2800" b="1" i="1" dirty="0" err="1" smtClean="0"/>
              <a:t>active</a:t>
            </a:r>
            <a:r>
              <a:rPr lang="cs-CZ" sz="2800" b="1" i="1" dirty="0" smtClean="0"/>
              <a:t> </a:t>
            </a:r>
            <a:r>
              <a:rPr lang="cs-CZ" sz="2800" b="1" i="1" dirty="0" err="1" smtClean="0"/>
              <a:t>bleeding</a:t>
            </a:r>
            <a:endParaRPr lang="cs-CZ" sz="2800" b="1" i="1" dirty="0" smtClean="0"/>
          </a:p>
          <a:p>
            <a:r>
              <a:rPr lang="cs-CZ" sz="2800" b="1" i="1" dirty="0" smtClean="0"/>
              <a:t>TTP (plasma </a:t>
            </a:r>
            <a:r>
              <a:rPr lang="cs-CZ" sz="2800" b="1" i="1" dirty="0" err="1" smtClean="0"/>
              <a:t>exchange</a:t>
            </a:r>
            <a:r>
              <a:rPr lang="cs-CZ" sz="2800" b="1" i="1" dirty="0" smtClean="0"/>
              <a:t>)</a:t>
            </a:r>
          </a:p>
          <a:p>
            <a:r>
              <a:rPr lang="cs-CZ" sz="2800" b="1" i="1" dirty="0" smtClean="0"/>
              <a:t>Vitamin K </a:t>
            </a:r>
            <a:r>
              <a:rPr lang="cs-CZ" sz="2800" b="1" i="1" dirty="0" err="1" smtClean="0"/>
              <a:t>deficiency</a:t>
            </a:r>
            <a:r>
              <a:rPr lang="cs-CZ" sz="2800" b="1" i="1" dirty="0" smtClean="0"/>
              <a:t> </a:t>
            </a:r>
            <a:r>
              <a:rPr lang="cs-CZ" sz="2800" b="1" i="1" dirty="0" err="1" smtClean="0"/>
              <a:t>associated</a:t>
            </a:r>
            <a:r>
              <a:rPr lang="cs-CZ" sz="2800" b="1" i="1" dirty="0" smtClean="0"/>
              <a:t> </a:t>
            </a:r>
            <a:r>
              <a:rPr lang="cs-CZ" sz="2800" b="1" i="1" dirty="0" err="1" smtClean="0"/>
              <a:t>bleeding</a:t>
            </a:r>
            <a:r>
              <a:rPr lang="cs-CZ" sz="2800" b="1" i="1" dirty="0" smtClean="0"/>
              <a:t> </a:t>
            </a:r>
            <a:r>
              <a:rPr lang="cs-CZ" sz="2800" i="1" dirty="0" smtClean="0"/>
              <a:t>(+ vit K)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2859704" y="5805264"/>
            <a:ext cx="3424592" cy="523220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cs-CZ" sz="2800" dirty="0" err="1"/>
              <a:t>D</a:t>
            </a:r>
            <a:r>
              <a:rPr lang="cs-CZ" sz="2800" dirty="0" err="1" smtClean="0"/>
              <a:t>osage</a:t>
            </a:r>
            <a:r>
              <a:rPr lang="cs-CZ" sz="2800" dirty="0" smtClean="0"/>
              <a:t>: 10 – 15 ml/kg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1759354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6130"/>
          </a:xfrm>
        </p:spPr>
        <p:txBody>
          <a:bodyPr>
            <a:normAutofit/>
          </a:bodyPr>
          <a:lstStyle/>
          <a:p>
            <a:r>
              <a:rPr lang="cs-CZ" b="1" i="1" dirty="0" err="1" smtClean="0">
                <a:solidFill>
                  <a:srgbClr val="C00000"/>
                </a:solidFill>
              </a:rPr>
              <a:t>Granulocytes</a:t>
            </a:r>
            <a:r>
              <a:rPr lang="cs-CZ" b="1" i="1" dirty="0">
                <a:solidFill>
                  <a:srgbClr val="C00000"/>
                </a:solidFill>
              </a:rPr>
              <a:t> </a:t>
            </a:r>
            <a:r>
              <a:rPr lang="cs-CZ" i="1" dirty="0" smtClean="0">
                <a:solidFill>
                  <a:srgbClr val="C00000"/>
                </a:solidFill>
              </a:rPr>
              <a:t>(</a:t>
            </a:r>
            <a:r>
              <a:rPr lang="cs-CZ" i="1" dirty="0" err="1" smtClean="0">
                <a:solidFill>
                  <a:srgbClr val="C00000"/>
                </a:solidFill>
              </a:rPr>
              <a:t>rare</a:t>
            </a:r>
            <a:r>
              <a:rPr lang="cs-CZ" i="1" dirty="0" smtClean="0">
                <a:solidFill>
                  <a:srgbClr val="C00000"/>
                </a:solidFill>
              </a:rPr>
              <a:t> use)</a:t>
            </a:r>
            <a:endParaRPr lang="cs-CZ" i="1" dirty="0">
              <a:solidFill>
                <a:srgbClr val="C0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3600400"/>
          </a:xfrm>
        </p:spPr>
        <p:txBody>
          <a:bodyPr>
            <a:normAutofit/>
          </a:bodyPr>
          <a:lstStyle/>
          <a:p>
            <a:r>
              <a:rPr lang="cs-CZ" sz="2800" u="sng" dirty="0" err="1" smtClean="0"/>
              <a:t>Shelf</a:t>
            </a:r>
            <a:r>
              <a:rPr lang="cs-CZ" sz="2800" u="sng" dirty="0" smtClean="0"/>
              <a:t> </a:t>
            </a:r>
            <a:r>
              <a:rPr lang="cs-CZ" sz="2800" u="sng" dirty="0" err="1" smtClean="0"/>
              <a:t>life</a:t>
            </a:r>
            <a:r>
              <a:rPr lang="cs-CZ" sz="2800" u="sng" dirty="0" smtClean="0"/>
              <a:t>:</a:t>
            </a:r>
            <a:r>
              <a:rPr lang="cs-CZ" sz="2800" dirty="0" smtClean="0"/>
              <a:t> </a:t>
            </a:r>
            <a:r>
              <a:rPr lang="cs-CZ" sz="2800" dirty="0" err="1" smtClean="0">
                <a:solidFill>
                  <a:srgbClr val="C00000"/>
                </a:solidFill>
              </a:rPr>
              <a:t>short</a:t>
            </a:r>
            <a:r>
              <a:rPr lang="cs-CZ" sz="2800" dirty="0" smtClean="0">
                <a:solidFill>
                  <a:srgbClr val="C00000"/>
                </a:solidFill>
              </a:rPr>
              <a:t> – </a:t>
            </a:r>
            <a:r>
              <a:rPr lang="cs-CZ" sz="2800" dirty="0" err="1" smtClean="0">
                <a:solidFill>
                  <a:srgbClr val="C00000"/>
                </a:solidFill>
              </a:rPr>
              <a:t>administrated</a:t>
            </a:r>
            <a:r>
              <a:rPr lang="cs-CZ" sz="2800" dirty="0" smtClean="0">
                <a:solidFill>
                  <a:srgbClr val="C00000"/>
                </a:solidFill>
              </a:rPr>
              <a:t> as </a:t>
            </a:r>
            <a:r>
              <a:rPr lang="cs-CZ" sz="2800" dirty="0" err="1" smtClean="0">
                <a:solidFill>
                  <a:srgbClr val="C00000"/>
                </a:solidFill>
              </a:rPr>
              <a:t>soon</a:t>
            </a:r>
            <a:r>
              <a:rPr lang="cs-CZ" sz="2800" dirty="0" smtClean="0">
                <a:solidFill>
                  <a:srgbClr val="C00000"/>
                </a:solidFill>
              </a:rPr>
              <a:t> as </a:t>
            </a:r>
            <a:r>
              <a:rPr lang="cs-CZ" sz="2800" dirty="0" err="1" smtClean="0">
                <a:solidFill>
                  <a:srgbClr val="C00000"/>
                </a:solidFill>
              </a:rPr>
              <a:t>possible</a:t>
            </a:r>
            <a:endParaRPr lang="cs-CZ" sz="2800" dirty="0" smtClean="0">
              <a:solidFill>
                <a:srgbClr val="C00000"/>
              </a:solidFill>
            </a:endParaRPr>
          </a:p>
          <a:p>
            <a:r>
              <a:rPr lang="cs-CZ" sz="2800" u="sng" dirty="0" err="1" smtClean="0"/>
              <a:t>Storage</a:t>
            </a:r>
            <a:r>
              <a:rPr lang="cs-CZ" sz="2800" u="sng" dirty="0" smtClean="0"/>
              <a:t> </a:t>
            </a:r>
            <a:r>
              <a:rPr lang="cs-CZ" sz="2800" u="sng" dirty="0" err="1" smtClean="0"/>
              <a:t>temperature</a:t>
            </a:r>
            <a:r>
              <a:rPr lang="cs-CZ" sz="2800" u="sng" dirty="0" smtClean="0"/>
              <a:t>:</a:t>
            </a:r>
            <a:r>
              <a:rPr lang="cs-CZ" sz="2800" dirty="0" smtClean="0"/>
              <a:t> </a:t>
            </a:r>
            <a:r>
              <a:rPr lang="cs-CZ" sz="2800" dirty="0" smtClean="0">
                <a:solidFill>
                  <a:srgbClr val="C00000"/>
                </a:solidFill>
              </a:rPr>
              <a:t>20-24°C</a:t>
            </a:r>
          </a:p>
          <a:p>
            <a:r>
              <a:rPr lang="cs-CZ" sz="2800" dirty="0" smtClean="0"/>
              <a:t>ABO/Rh(D) </a:t>
            </a:r>
            <a:r>
              <a:rPr lang="cs-CZ" sz="2800" dirty="0" err="1" smtClean="0"/>
              <a:t>compatibility</a:t>
            </a:r>
            <a:r>
              <a:rPr lang="cs-CZ" sz="2800" dirty="0" smtClean="0"/>
              <a:t> </a:t>
            </a:r>
            <a:r>
              <a:rPr lang="cs-CZ" sz="2800" dirty="0" err="1" smtClean="0"/>
              <a:t>between</a:t>
            </a:r>
            <a:r>
              <a:rPr lang="cs-CZ" sz="2800" dirty="0" smtClean="0"/>
              <a:t> donor and recipient </a:t>
            </a:r>
            <a:r>
              <a:rPr lang="cs-CZ" sz="2800" dirty="0" err="1" smtClean="0"/>
              <a:t>necessary</a:t>
            </a:r>
            <a:r>
              <a:rPr lang="cs-CZ" sz="2800" dirty="0" smtClean="0"/>
              <a:t>, </a:t>
            </a:r>
            <a:r>
              <a:rPr lang="cs-CZ" sz="2800" dirty="0" err="1">
                <a:solidFill>
                  <a:srgbClr val="C00000"/>
                </a:solidFill>
              </a:rPr>
              <a:t>pre-transfusion</a:t>
            </a:r>
            <a:r>
              <a:rPr lang="cs-CZ" sz="2800" dirty="0">
                <a:solidFill>
                  <a:srgbClr val="C00000"/>
                </a:solidFill>
              </a:rPr>
              <a:t> </a:t>
            </a:r>
            <a:r>
              <a:rPr lang="cs-CZ" sz="2800" dirty="0" err="1">
                <a:solidFill>
                  <a:srgbClr val="C00000"/>
                </a:solidFill>
              </a:rPr>
              <a:t>testing</a:t>
            </a:r>
            <a:endParaRPr lang="cs-CZ" sz="2800" dirty="0">
              <a:solidFill>
                <a:srgbClr val="C00000"/>
              </a:solidFill>
            </a:endParaRPr>
          </a:p>
          <a:p>
            <a:r>
              <a:rPr lang="cs-CZ" sz="2800" u="sng" dirty="0" err="1"/>
              <a:t>Indication</a:t>
            </a:r>
            <a:r>
              <a:rPr lang="cs-CZ" sz="2800" u="sng" dirty="0"/>
              <a:t>:</a:t>
            </a:r>
            <a:r>
              <a:rPr lang="cs-CZ" sz="2800" dirty="0"/>
              <a:t> </a:t>
            </a:r>
            <a:r>
              <a:rPr lang="cs-CZ" sz="2800" dirty="0" smtClean="0"/>
              <a:t>severe </a:t>
            </a:r>
            <a:r>
              <a:rPr lang="cs-CZ" sz="2800" dirty="0" err="1" smtClean="0"/>
              <a:t>inf</a:t>
            </a:r>
            <a:r>
              <a:rPr lang="cs-CZ" sz="2800" dirty="0" smtClean="0"/>
              <a:t>. + </a:t>
            </a:r>
            <a:r>
              <a:rPr lang="cs-CZ" sz="2800" dirty="0" err="1" smtClean="0"/>
              <a:t>neutropenia</a:t>
            </a:r>
            <a:endParaRPr lang="cs-CZ" sz="2800" dirty="0"/>
          </a:p>
          <a:p>
            <a:r>
              <a:rPr lang="cs-CZ" sz="2800" dirty="0" err="1" smtClean="0"/>
              <a:t>Irradiation</a:t>
            </a:r>
            <a:r>
              <a:rPr lang="cs-CZ" sz="2800" dirty="0" smtClean="0"/>
              <a:t> </a:t>
            </a:r>
            <a:r>
              <a:rPr lang="cs-CZ" sz="2800" dirty="0" err="1" smtClean="0"/>
              <a:t>always</a:t>
            </a:r>
            <a:endParaRPr lang="cs-CZ" sz="2800" dirty="0" smtClean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2"/>
          <a:srcRect l="5935" t="118" r="4358" b="5080"/>
          <a:stretch/>
        </p:blipFill>
        <p:spPr>
          <a:xfrm>
            <a:off x="6444208" y="3501009"/>
            <a:ext cx="2085495" cy="293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066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>
                <a:solidFill>
                  <a:srgbClr val="C00000"/>
                </a:solidFill>
              </a:rPr>
              <a:t>Blood </a:t>
            </a:r>
            <a:r>
              <a:rPr lang="cs-CZ" dirty="0" err="1" smtClean="0">
                <a:solidFill>
                  <a:srgbClr val="C00000"/>
                </a:solidFill>
              </a:rPr>
              <a:t>component</a:t>
            </a:r>
            <a:r>
              <a:rPr lang="cs-CZ" dirty="0" smtClean="0">
                <a:solidFill>
                  <a:srgbClr val="C00000"/>
                </a:solidFill>
              </a:rPr>
              <a:t> </a:t>
            </a:r>
            <a:r>
              <a:rPr lang="cs-CZ" dirty="0" err="1" smtClean="0">
                <a:solidFill>
                  <a:srgbClr val="C00000"/>
                </a:solidFill>
              </a:rPr>
              <a:t>adjustment</a:t>
            </a:r>
            <a:endParaRPr lang="cs-CZ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94502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cs-CZ" b="1" i="1" dirty="0" err="1" smtClean="0"/>
              <a:t>Leucocyte</a:t>
            </a:r>
            <a:r>
              <a:rPr lang="cs-CZ" b="1" i="1" dirty="0" smtClean="0"/>
              <a:t> </a:t>
            </a:r>
            <a:r>
              <a:rPr lang="cs-CZ" b="1" i="1" dirty="0" err="1" smtClean="0"/>
              <a:t>depletion</a:t>
            </a:r>
            <a:endParaRPr lang="cs-CZ" b="1" i="1" dirty="0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35496" y="1268760"/>
            <a:ext cx="6886644" cy="3456384"/>
          </a:xfrm>
        </p:spPr>
        <p:txBody>
          <a:bodyPr>
            <a:normAutofit/>
          </a:bodyPr>
          <a:lstStyle/>
          <a:p>
            <a:r>
              <a:rPr lang="cs-CZ" sz="2400" i="1" dirty="0" err="1">
                <a:latin typeface="Calibri" panose="020F0502020204030204" pitchFamily="34" charset="0"/>
              </a:rPr>
              <a:t>w</a:t>
            </a:r>
            <a:r>
              <a:rPr lang="cs-CZ" sz="2400" i="1" dirty="0" err="1" smtClean="0">
                <a:latin typeface="Calibri" panose="020F0502020204030204" pitchFamily="34" charset="0"/>
              </a:rPr>
              <a:t>ithout</a:t>
            </a:r>
            <a:r>
              <a:rPr lang="cs-CZ" sz="2400" i="1" dirty="0" smtClean="0">
                <a:latin typeface="Calibri" panose="020F0502020204030204" pitchFamily="34" charset="0"/>
              </a:rPr>
              <a:t> </a:t>
            </a:r>
            <a:r>
              <a:rPr lang="cs-CZ" sz="2400" i="1" dirty="0" err="1" smtClean="0">
                <a:latin typeface="Calibri" panose="020F0502020204030204" pitchFamily="34" charset="0"/>
              </a:rPr>
              <a:t>indication</a:t>
            </a:r>
            <a:r>
              <a:rPr lang="cs-CZ" sz="2400" i="1" dirty="0" smtClean="0">
                <a:latin typeface="Calibri" panose="020F0502020204030204" pitchFamily="34" charset="0"/>
              </a:rPr>
              <a:t> </a:t>
            </a:r>
            <a:r>
              <a:rPr lang="cs-CZ" sz="2400" i="1" dirty="0" err="1" smtClean="0">
                <a:latin typeface="Calibri" panose="020F0502020204030204" pitchFamily="34" charset="0"/>
              </a:rPr>
              <a:t>limitation</a:t>
            </a:r>
            <a:r>
              <a:rPr lang="cs-CZ" sz="2400" i="1" dirty="0" smtClean="0">
                <a:latin typeface="Calibri" panose="020F0502020204030204" pitchFamily="34" charset="0"/>
              </a:rPr>
              <a:t> (</a:t>
            </a:r>
            <a:r>
              <a:rPr lang="cs-CZ" sz="2400" i="1" dirty="0" err="1" smtClean="0">
                <a:latin typeface="Calibri" panose="020F0502020204030204" pitchFamily="34" charset="0"/>
              </a:rPr>
              <a:t>safer</a:t>
            </a:r>
            <a:r>
              <a:rPr lang="cs-CZ" sz="2400" i="1" dirty="0" smtClean="0">
                <a:latin typeface="Calibri" panose="020F0502020204030204" pitchFamily="34" charset="0"/>
              </a:rPr>
              <a:t>)</a:t>
            </a:r>
          </a:p>
          <a:p>
            <a:r>
              <a:rPr lang="cs-CZ" sz="2400" dirty="0" err="1" smtClean="0">
                <a:latin typeface="Calibri" panose="020F0502020204030204" pitchFamily="34" charset="0"/>
              </a:rPr>
              <a:t>leucocytes</a:t>
            </a:r>
            <a:r>
              <a:rPr lang="cs-CZ" sz="2400" dirty="0" smtClean="0">
                <a:latin typeface="Calibri" panose="020F0502020204030204" pitchFamily="34" charset="0"/>
              </a:rPr>
              <a:t> &lt; 1x </a:t>
            </a:r>
            <a:r>
              <a:rPr lang="cs-CZ" sz="2400" dirty="0" smtClean="0">
                <a:cs typeface="Arial" pitchFamily="34" charset="0"/>
              </a:rPr>
              <a:t>10</a:t>
            </a:r>
            <a:r>
              <a:rPr lang="cs-CZ" sz="2400" baseline="30000" dirty="0" smtClean="0">
                <a:cs typeface="Arial" pitchFamily="34" charset="0"/>
              </a:rPr>
              <a:t>6</a:t>
            </a:r>
            <a:endParaRPr lang="cs-CZ" sz="2400" dirty="0" smtClean="0">
              <a:latin typeface="Calibri" panose="020F0502020204030204" pitchFamily="34" charset="0"/>
            </a:endParaRPr>
          </a:p>
          <a:p>
            <a:r>
              <a:rPr lang="cs-CZ" sz="2400" dirty="0" err="1" smtClean="0">
                <a:latin typeface="Calibri" panose="020F0502020204030204" pitchFamily="34" charset="0"/>
              </a:rPr>
              <a:t>prevention</a:t>
            </a:r>
            <a:r>
              <a:rPr lang="cs-CZ" sz="2400" dirty="0" smtClean="0">
                <a:latin typeface="Calibri" panose="020F0502020204030204" pitchFamily="34" charset="0"/>
              </a:rPr>
              <a:t>/</a:t>
            </a:r>
            <a:r>
              <a:rPr lang="cs-CZ" sz="2400" dirty="0" err="1" smtClean="0">
                <a:latin typeface="Calibri" panose="020F0502020204030204" pitchFamily="34" charset="0"/>
              </a:rPr>
              <a:t>reduction</a:t>
            </a:r>
            <a:endParaRPr lang="cs-CZ" sz="2400" dirty="0" smtClean="0">
              <a:latin typeface="Calibri" panose="020F0502020204030204" pitchFamily="34" charset="0"/>
            </a:endParaRPr>
          </a:p>
          <a:p>
            <a:pPr lvl="1"/>
            <a:r>
              <a:rPr lang="cs-CZ" sz="2000" dirty="0" smtClean="0">
                <a:latin typeface="Calibri" panose="020F0502020204030204" pitchFamily="34" charset="0"/>
              </a:rPr>
              <a:t>↓ </a:t>
            </a:r>
            <a:r>
              <a:rPr lang="cs-CZ" sz="2000" dirty="0" err="1" smtClean="0">
                <a:latin typeface="Calibri" panose="020F0502020204030204" pitchFamily="34" charset="0"/>
              </a:rPr>
              <a:t>adverse</a:t>
            </a:r>
            <a:r>
              <a:rPr lang="cs-CZ" sz="2000" dirty="0" smtClean="0">
                <a:latin typeface="Calibri" panose="020F0502020204030204" pitchFamily="34" charset="0"/>
              </a:rPr>
              <a:t> </a:t>
            </a:r>
            <a:r>
              <a:rPr lang="cs-CZ" sz="2000" dirty="0" err="1" smtClean="0">
                <a:latin typeface="Calibri" panose="020F0502020204030204" pitchFamily="34" charset="0"/>
              </a:rPr>
              <a:t>transfusion</a:t>
            </a:r>
            <a:r>
              <a:rPr lang="cs-CZ" sz="2000" dirty="0" smtClean="0">
                <a:latin typeface="Calibri" panose="020F0502020204030204" pitchFamily="34" charset="0"/>
              </a:rPr>
              <a:t> </a:t>
            </a:r>
            <a:r>
              <a:rPr lang="cs-CZ" sz="2000" dirty="0" err="1" smtClean="0">
                <a:latin typeface="Calibri" panose="020F0502020204030204" pitchFamily="34" charset="0"/>
              </a:rPr>
              <a:t>reactions</a:t>
            </a:r>
            <a:endParaRPr lang="cs-CZ" sz="2000" dirty="0" smtClean="0">
              <a:latin typeface="Calibri" panose="020F0502020204030204" pitchFamily="34" charset="0"/>
            </a:endParaRPr>
          </a:p>
          <a:p>
            <a:pPr lvl="1"/>
            <a:r>
              <a:rPr lang="cs-CZ" sz="2000" dirty="0" smtClean="0">
                <a:latin typeface="Calibri" panose="020F0502020204030204" pitchFamily="34" charset="0"/>
              </a:rPr>
              <a:t>↓ </a:t>
            </a:r>
            <a:r>
              <a:rPr lang="cs-CZ" sz="2000" dirty="0" err="1" smtClean="0">
                <a:latin typeface="Calibri" panose="020F0502020204030204" pitchFamily="34" charset="0"/>
              </a:rPr>
              <a:t>alloimunisation</a:t>
            </a:r>
            <a:endParaRPr lang="cs-CZ" sz="2000" dirty="0" smtClean="0">
              <a:latin typeface="Calibri" panose="020F0502020204030204" pitchFamily="34" charset="0"/>
            </a:endParaRPr>
          </a:p>
          <a:p>
            <a:pPr lvl="1"/>
            <a:r>
              <a:rPr lang="cs-CZ" sz="2000" dirty="0" smtClean="0">
                <a:latin typeface="Calibri" panose="020F0502020204030204" pitchFamily="34" charset="0"/>
              </a:rPr>
              <a:t>↓ </a:t>
            </a:r>
            <a:r>
              <a:rPr lang="cs-CZ" sz="2000" dirty="0" err="1" smtClean="0">
                <a:latin typeface="Calibri" panose="020F0502020204030204" pitchFamily="34" charset="0"/>
              </a:rPr>
              <a:t>haemotherapy-associated</a:t>
            </a:r>
            <a:r>
              <a:rPr lang="cs-CZ" sz="2000" dirty="0" smtClean="0">
                <a:latin typeface="Calibri" panose="020F0502020204030204" pitchFamily="34" charset="0"/>
              </a:rPr>
              <a:t> </a:t>
            </a:r>
            <a:r>
              <a:rPr lang="cs-CZ" sz="2000" dirty="0" err="1" smtClean="0">
                <a:latin typeface="Calibri" panose="020F0502020204030204" pitchFamily="34" charset="0"/>
              </a:rPr>
              <a:t>immunosuppression</a:t>
            </a:r>
            <a:endParaRPr lang="cs-CZ" sz="2000" dirty="0" smtClean="0">
              <a:latin typeface="Calibri" panose="020F0502020204030204" pitchFamily="34" charset="0"/>
            </a:endParaRPr>
          </a:p>
          <a:p>
            <a:pPr lvl="1"/>
            <a:r>
              <a:rPr lang="cs-CZ" sz="2000" dirty="0">
                <a:latin typeface="Calibri" panose="020F0502020204030204" pitchFamily="34" charset="0"/>
              </a:rPr>
              <a:t>↓ </a:t>
            </a:r>
            <a:r>
              <a:rPr lang="cs-CZ" sz="2000" dirty="0" err="1" smtClean="0">
                <a:latin typeface="Calibri" panose="020F0502020204030204" pitchFamily="34" charset="0"/>
              </a:rPr>
              <a:t>pathogen</a:t>
            </a:r>
            <a:r>
              <a:rPr lang="cs-CZ" sz="2000" dirty="0" smtClean="0">
                <a:latin typeface="Calibri" panose="020F0502020204030204" pitchFamily="34" charset="0"/>
              </a:rPr>
              <a:t> </a:t>
            </a:r>
            <a:r>
              <a:rPr lang="cs-CZ" sz="2000" dirty="0" err="1" smtClean="0">
                <a:latin typeface="Calibri" panose="020F0502020204030204" pitchFamily="34" charset="0"/>
              </a:rPr>
              <a:t>transmission</a:t>
            </a:r>
            <a:r>
              <a:rPr lang="cs-CZ" sz="2000" dirty="0" smtClean="0">
                <a:latin typeface="Calibri" panose="020F0502020204030204" pitchFamily="34" charset="0"/>
              </a:rPr>
              <a:t> (EBV, CMV</a:t>
            </a:r>
            <a:r>
              <a:rPr lang="cs-CZ" sz="2000" dirty="0">
                <a:latin typeface="Calibri" panose="020F0502020204030204" pitchFamily="34" charset="0"/>
              </a:rPr>
              <a:t>) - </a:t>
            </a:r>
            <a:r>
              <a:rPr lang="cs-CZ" sz="2000" dirty="0" err="1" smtClean="0">
                <a:latin typeface="Calibri" panose="020F0502020204030204" pitchFamily="34" charset="0"/>
              </a:rPr>
              <a:t>alternative</a:t>
            </a:r>
            <a:r>
              <a:rPr lang="cs-CZ" sz="2000" dirty="0" smtClean="0">
                <a:latin typeface="Calibri" panose="020F0502020204030204" pitchFamily="34" charset="0"/>
              </a:rPr>
              <a:t> of CMV negative blood </a:t>
            </a:r>
            <a:r>
              <a:rPr lang="cs-CZ" sz="2000" dirty="0" err="1" smtClean="0">
                <a:latin typeface="Calibri" panose="020F0502020204030204" pitchFamily="34" charset="0"/>
              </a:rPr>
              <a:t>component</a:t>
            </a:r>
            <a:endParaRPr lang="cs-CZ" sz="2000" dirty="0" smtClean="0"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cs-CZ" dirty="0" smtClean="0">
              <a:latin typeface="Calibri" panose="020F0502020204030204" pitchFamily="34" charset="0"/>
            </a:endParaRPr>
          </a:p>
          <a:p>
            <a:pPr lvl="2"/>
            <a:endParaRPr lang="cs-CZ" dirty="0" smtClean="0">
              <a:latin typeface="Calibri" panose="020F0502020204030204" pitchFamily="34" charset="0"/>
            </a:endParaRPr>
          </a:p>
          <a:p>
            <a:pPr lvl="3"/>
            <a:endParaRPr lang="cs-CZ" dirty="0" smtClean="0">
              <a:latin typeface="Calibri" panose="020F0502020204030204" pitchFamily="34" charset="0"/>
            </a:endParaRPr>
          </a:p>
          <a:p>
            <a:endParaRPr lang="cs-CZ" dirty="0"/>
          </a:p>
        </p:txBody>
      </p:sp>
      <p:pic>
        <p:nvPicPr>
          <p:cNvPr id="4" name="Picture 2" descr="C:\Users\uživatel\Desktop\drive-download-20190112T213000Z-001\IMG_20190128_14353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0" r="10152" b="6883"/>
          <a:stretch/>
        </p:blipFill>
        <p:spPr bwMode="auto">
          <a:xfrm>
            <a:off x="6732240" y="1417638"/>
            <a:ext cx="2256954" cy="4832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C:\Users\uživatel\Desktop\drive-download-20190112T213000Z-001\IMG_20190115_10173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99" r="7573"/>
          <a:stretch/>
        </p:blipFill>
        <p:spPr bwMode="auto">
          <a:xfrm>
            <a:off x="2489815" y="4725144"/>
            <a:ext cx="2060481" cy="1872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9888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29816" y="260648"/>
            <a:ext cx="8229600" cy="1143000"/>
          </a:xfrm>
        </p:spPr>
        <p:txBody>
          <a:bodyPr/>
          <a:lstStyle/>
          <a:p>
            <a:r>
              <a:rPr lang="cs-CZ" b="1" i="1" dirty="0" err="1" smtClean="0"/>
              <a:t>Irradiation</a:t>
            </a:r>
            <a:endParaRPr lang="cs-CZ" b="1" i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421088"/>
          </a:xfrm>
          <a:noFill/>
        </p:spPr>
        <p:txBody>
          <a:bodyPr>
            <a:normAutofit/>
          </a:bodyPr>
          <a:lstStyle/>
          <a:p>
            <a:r>
              <a:rPr lang="cs-CZ" sz="2800" dirty="0" err="1">
                <a:latin typeface="Calibri" panose="020F0502020204030204" pitchFamily="34" charset="0"/>
              </a:rPr>
              <a:t>prevention</a:t>
            </a:r>
            <a:r>
              <a:rPr lang="cs-CZ" sz="2800" dirty="0">
                <a:latin typeface="Calibri" panose="020F0502020204030204" pitchFamily="34" charset="0"/>
              </a:rPr>
              <a:t> of </a:t>
            </a:r>
            <a:r>
              <a:rPr lang="cs-CZ" sz="2800" b="1" dirty="0" smtClean="0">
                <a:latin typeface="Calibri" panose="020F0502020204030204" pitchFamily="34" charset="0"/>
              </a:rPr>
              <a:t>TA-</a:t>
            </a:r>
            <a:r>
              <a:rPr lang="cs-CZ" sz="2800" b="1" dirty="0" err="1" smtClean="0">
                <a:latin typeface="Calibri" panose="020F0502020204030204" pitchFamily="34" charset="0"/>
              </a:rPr>
              <a:t>GvHD</a:t>
            </a:r>
            <a:endParaRPr lang="cs-CZ" sz="2800" b="1" dirty="0" smtClean="0">
              <a:latin typeface="Calibri" panose="020F0502020204030204" pitchFamily="34" charset="0"/>
            </a:endParaRPr>
          </a:p>
          <a:p>
            <a:r>
              <a:rPr lang="el-GR" sz="2800" dirty="0">
                <a:latin typeface="Calibri" panose="020F0502020204030204" pitchFamily="34" charset="0"/>
              </a:rPr>
              <a:t>γ</a:t>
            </a:r>
            <a:r>
              <a:rPr lang="cs-CZ" sz="2800" dirty="0">
                <a:latin typeface="Calibri" panose="020F0502020204030204" pitchFamily="34" charset="0"/>
              </a:rPr>
              <a:t> </a:t>
            </a:r>
            <a:r>
              <a:rPr lang="cs-CZ" sz="2800" dirty="0" err="1">
                <a:latin typeface="Calibri" panose="020F0502020204030204" pitchFamily="34" charset="0"/>
              </a:rPr>
              <a:t>rays</a:t>
            </a:r>
            <a:r>
              <a:rPr lang="cs-CZ" sz="2800" dirty="0">
                <a:latin typeface="Calibri" panose="020F0502020204030204" pitchFamily="34" charset="0"/>
              </a:rPr>
              <a:t> of 25-50 Gy </a:t>
            </a:r>
            <a:r>
              <a:rPr lang="cs-CZ" sz="2800" dirty="0" err="1">
                <a:latin typeface="Calibri" panose="020F0502020204030204" pitchFamily="34" charset="0"/>
              </a:rPr>
              <a:t>inactivate</a:t>
            </a:r>
            <a:r>
              <a:rPr lang="cs-CZ" sz="2800" dirty="0">
                <a:latin typeface="Calibri" panose="020F0502020204030204" pitchFamily="34" charset="0"/>
              </a:rPr>
              <a:t> T </a:t>
            </a:r>
            <a:r>
              <a:rPr lang="cs-CZ" sz="2800" dirty="0" err="1" smtClean="0">
                <a:latin typeface="Calibri" panose="020F0502020204030204" pitchFamily="34" charset="0"/>
              </a:rPr>
              <a:t>lymfocytes</a:t>
            </a:r>
            <a:endParaRPr lang="cs-CZ" sz="2800" i="1" dirty="0" smtClean="0">
              <a:latin typeface="Calibri" panose="020F0502020204030204" pitchFamily="34" charset="0"/>
            </a:endParaRPr>
          </a:p>
          <a:p>
            <a:r>
              <a:rPr lang="cs-CZ" sz="2800" i="1" dirty="0" err="1" smtClean="0">
                <a:latin typeface="Calibri" panose="020F0502020204030204" pitchFamily="34" charset="0"/>
              </a:rPr>
              <a:t>indications</a:t>
            </a:r>
            <a:r>
              <a:rPr lang="cs-CZ" sz="2800" i="1" dirty="0" smtClean="0">
                <a:latin typeface="Calibri" panose="020F0502020204030204" pitchFamily="34" charset="0"/>
              </a:rPr>
              <a:t>:</a:t>
            </a:r>
            <a:r>
              <a:rPr lang="cs-CZ" sz="2800" dirty="0" smtClean="0">
                <a:latin typeface="Calibri" panose="020F0502020204030204" pitchFamily="34" charset="0"/>
              </a:rPr>
              <a:t> </a:t>
            </a:r>
          </a:p>
          <a:p>
            <a:pPr lvl="1"/>
            <a:r>
              <a:rPr lang="cs-CZ" dirty="0" err="1" smtClean="0">
                <a:latin typeface="Calibri" panose="020F0502020204030204" pitchFamily="34" charset="0"/>
              </a:rPr>
              <a:t>immature</a:t>
            </a:r>
            <a:r>
              <a:rPr lang="cs-CZ" dirty="0" smtClean="0">
                <a:latin typeface="Calibri" panose="020F0502020204030204" pitchFamily="34" charset="0"/>
              </a:rPr>
              <a:t> </a:t>
            </a:r>
            <a:r>
              <a:rPr lang="cs-CZ" dirty="0" err="1" smtClean="0">
                <a:latin typeface="Calibri" panose="020F0502020204030204" pitchFamily="34" charset="0"/>
              </a:rPr>
              <a:t>or</a:t>
            </a:r>
            <a:r>
              <a:rPr lang="cs-CZ" dirty="0" smtClean="0">
                <a:latin typeface="Calibri" panose="020F0502020204030204" pitchFamily="34" charset="0"/>
              </a:rPr>
              <a:t> </a:t>
            </a:r>
            <a:r>
              <a:rPr lang="cs-CZ" dirty="0" err="1" smtClean="0">
                <a:latin typeface="Calibri" panose="020F0502020204030204" pitchFamily="34" charset="0"/>
              </a:rPr>
              <a:t>altered</a:t>
            </a:r>
            <a:r>
              <a:rPr lang="cs-CZ" dirty="0" smtClean="0">
                <a:latin typeface="Calibri" panose="020F0502020204030204" pitchFamily="34" charset="0"/>
              </a:rPr>
              <a:t> </a:t>
            </a:r>
            <a:r>
              <a:rPr lang="cs-CZ" dirty="0" err="1" smtClean="0">
                <a:latin typeface="Calibri" panose="020F0502020204030204" pitchFamily="34" charset="0"/>
              </a:rPr>
              <a:t>immune</a:t>
            </a:r>
            <a:r>
              <a:rPr lang="cs-CZ" dirty="0" smtClean="0">
                <a:latin typeface="Calibri" panose="020F0502020204030204" pitchFamily="34" charset="0"/>
              </a:rPr>
              <a:t> system </a:t>
            </a:r>
          </a:p>
          <a:p>
            <a:pPr lvl="1"/>
            <a:r>
              <a:rPr lang="cs-CZ" dirty="0" smtClean="0">
                <a:latin typeface="Calibri" panose="020F0502020204030204" pitchFamily="34" charset="0"/>
              </a:rPr>
              <a:t>transfusions from </a:t>
            </a:r>
            <a:r>
              <a:rPr lang="cs-CZ" dirty="0" err="1" smtClean="0">
                <a:latin typeface="Calibri" panose="020F0502020204030204" pitchFamily="34" charset="0"/>
              </a:rPr>
              <a:t>relatives</a:t>
            </a:r>
            <a:r>
              <a:rPr lang="cs-CZ" dirty="0" smtClean="0">
                <a:latin typeface="Calibri" panose="020F0502020204030204" pitchFamily="34" charset="0"/>
              </a:rPr>
              <a:t> / of HLA-</a:t>
            </a:r>
            <a:r>
              <a:rPr lang="cs-CZ" dirty="0" err="1" smtClean="0">
                <a:latin typeface="Calibri" panose="020F0502020204030204" pitchFamily="34" charset="0"/>
              </a:rPr>
              <a:t>matched</a:t>
            </a:r>
            <a:r>
              <a:rPr lang="cs-CZ" dirty="0" smtClean="0">
                <a:latin typeface="Calibri" panose="020F0502020204030204" pitchFamily="34" charset="0"/>
              </a:rPr>
              <a:t> blood </a:t>
            </a:r>
            <a:r>
              <a:rPr lang="cs-CZ" dirty="0" err="1" smtClean="0">
                <a:latin typeface="Calibri" panose="020F0502020204030204" pitchFamily="34" charset="0"/>
              </a:rPr>
              <a:t>components</a:t>
            </a:r>
            <a:endParaRPr lang="cs-CZ" dirty="0" smtClean="0">
              <a:latin typeface="Calibri" panose="020F0502020204030204" pitchFamily="34" charset="0"/>
            </a:endParaRPr>
          </a:p>
          <a:p>
            <a:r>
              <a:rPr lang="cs-CZ" sz="2800" dirty="0" err="1" smtClean="0">
                <a:latin typeface="Calibri" panose="020F0502020204030204" pitchFamily="34" charset="0"/>
              </a:rPr>
              <a:t>doesn´t</a:t>
            </a:r>
            <a:r>
              <a:rPr lang="cs-CZ" sz="2800" dirty="0" smtClean="0">
                <a:latin typeface="Calibri" panose="020F0502020204030204" pitchFamily="34" charset="0"/>
              </a:rPr>
              <a:t> </a:t>
            </a:r>
            <a:r>
              <a:rPr lang="cs-CZ" sz="2800" dirty="0" err="1" smtClean="0">
                <a:latin typeface="Calibri" panose="020F0502020204030204" pitchFamily="34" charset="0"/>
              </a:rPr>
              <a:t>replace</a:t>
            </a:r>
            <a:r>
              <a:rPr lang="cs-CZ" sz="2800" dirty="0" smtClean="0">
                <a:latin typeface="Calibri" panose="020F0502020204030204" pitchFamily="34" charset="0"/>
              </a:rPr>
              <a:t> </a:t>
            </a:r>
            <a:r>
              <a:rPr lang="cs-CZ" sz="2800" dirty="0" err="1" smtClean="0">
                <a:latin typeface="Calibri" panose="020F0502020204030204" pitchFamily="34" charset="0"/>
              </a:rPr>
              <a:t>leucodepletion</a:t>
            </a:r>
            <a:r>
              <a:rPr lang="cs-CZ" sz="2800" dirty="0" smtClean="0">
                <a:latin typeface="Calibri" panose="020F0502020204030204" pitchFamily="34" charset="0"/>
              </a:rPr>
              <a:t> </a:t>
            </a:r>
            <a:r>
              <a:rPr lang="cs-CZ" sz="2800" dirty="0" err="1" smtClean="0">
                <a:latin typeface="Calibri" panose="020F0502020204030204" pitchFamily="34" charset="0"/>
              </a:rPr>
              <a:t>neither</a:t>
            </a:r>
            <a:r>
              <a:rPr lang="cs-CZ" sz="2800" dirty="0" smtClean="0">
                <a:latin typeface="Calibri" panose="020F0502020204030204" pitchFamily="34" charset="0"/>
              </a:rPr>
              <a:t> </a:t>
            </a:r>
            <a:r>
              <a:rPr lang="cs-CZ" sz="2800" dirty="0" err="1" smtClean="0">
                <a:latin typeface="Calibri" panose="020F0502020204030204" pitchFamily="34" charset="0"/>
              </a:rPr>
              <a:t>destroys</a:t>
            </a:r>
            <a:r>
              <a:rPr lang="cs-CZ" sz="2800" dirty="0" smtClean="0">
                <a:latin typeface="Calibri" panose="020F0502020204030204" pitchFamily="34" charset="0"/>
              </a:rPr>
              <a:t> </a:t>
            </a:r>
            <a:r>
              <a:rPr lang="cs-CZ" sz="2800" dirty="0" err="1" smtClean="0">
                <a:latin typeface="Calibri" panose="020F0502020204030204" pitchFamily="34" charset="0"/>
              </a:rPr>
              <a:t>pathogens</a:t>
            </a:r>
            <a:endParaRPr lang="cs-CZ" sz="28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05061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i="1" dirty="0" err="1" smtClean="0"/>
              <a:t>Washing</a:t>
            </a:r>
            <a:endParaRPr lang="cs-CZ" b="1" i="1" dirty="0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800" i="1" dirty="0" err="1" smtClean="0">
                <a:latin typeface="Calibri" panose="020F0502020204030204" pitchFamily="34" charset="0"/>
              </a:rPr>
              <a:t>indications</a:t>
            </a:r>
            <a:r>
              <a:rPr lang="cs-CZ" sz="2800" i="1" dirty="0" smtClean="0">
                <a:latin typeface="Calibri" panose="020F0502020204030204" pitchFamily="34" charset="0"/>
              </a:rPr>
              <a:t>:</a:t>
            </a:r>
            <a:r>
              <a:rPr lang="cs-CZ" sz="2800" dirty="0" smtClean="0">
                <a:latin typeface="Calibri" panose="020F0502020204030204" pitchFamily="34" charset="0"/>
              </a:rPr>
              <a:t> </a:t>
            </a:r>
          </a:p>
          <a:p>
            <a:pPr lvl="1"/>
            <a:r>
              <a:rPr lang="cs-CZ" dirty="0" smtClean="0">
                <a:latin typeface="Calibri" panose="020F0502020204030204" pitchFamily="34" charset="0"/>
              </a:rPr>
              <a:t>repeated severe </a:t>
            </a:r>
            <a:r>
              <a:rPr lang="cs-CZ" dirty="0" err="1" smtClean="0">
                <a:latin typeface="Calibri" panose="020F0502020204030204" pitchFamily="34" charset="0"/>
              </a:rPr>
              <a:t>allergic</a:t>
            </a:r>
            <a:r>
              <a:rPr lang="cs-CZ" dirty="0" smtClean="0">
                <a:latin typeface="Calibri" panose="020F0502020204030204" pitchFamily="34" charset="0"/>
              </a:rPr>
              <a:t> </a:t>
            </a:r>
            <a:r>
              <a:rPr lang="cs-CZ" dirty="0" err="1" smtClean="0">
                <a:latin typeface="Calibri" panose="020F0502020204030204" pitchFamily="34" charset="0"/>
              </a:rPr>
              <a:t>reactions</a:t>
            </a:r>
            <a:r>
              <a:rPr lang="cs-CZ" dirty="0" smtClean="0">
                <a:latin typeface="Calibri" panose="020F0502020204030204" pitchFamily="34" charset="0"/>
              </a:rPr>
              <a:t> </a:t>
            </a:r>
            <a:r>
              <a:rPr lang="cs-CZ" dirty="0" err="1" smtClean="0">
                <a:latin typeface="Calibri" panose="020F0502020204030204" pitchFamily="34" charset="0"/>
              </a:rPr>
              <a:t>due</a:t>
            </a:r>
            <a:r>
              <a:rPr lang="cs-CZ" dirty="0" smtClean="0">
                <a:latin typeface="Calibri" panose="020F0502020204030204" pitchFamily="34" charset="0"/>
              </a:rPr>
              <a:t> to plasma </a:t>
            </a:r>
            <a:r>
              <a:rPr lang="cs-CZ" dirty="0" err="1" smtClean="0">
                <a:latin typeface="Calibri" panose="020F0502020204030204" pitchFamily="34" charset="0"/>
              </a:rPr>
              <a:t>proteins</a:t>
            </a:r>
            <a:r>
              <a:rPr lang="cs-CZ" dirty="0" smtClean="0">
                <a:latin typeface="Calibri" panose="020F0502020204030204" pitchFamily="34" charset="0"/>
              </a:rPr>
              <a:t> </a:t>
            </a:r>
          </a:p>
          <a:p>
            <a:pPr lvl="1"/>
            <a:r>
              <a:rPr lang="cs-CZ" dirty="0" err="1" smtClean="0">
                <a:latin typeface="Calibri" panose="020F0502020204030204" pitchFamily="34" charset="0"/>
              </a:rPr>
              <a:t>selective</a:t>
            </a:r>
            <a:r>
              <a:rPr lang="cs-CZ" dirty="0" smtClean="0">
                <a:latin typeface="Calibri" panose="020F0502020204030204" pitchFamily="34" charset="0"/>
              </a:rPr>
              <a:t> </a:t>
            </a:r>
            <a:r>
              <a:rPr lang="cs-CZ" dirty="0" err="1" smtClean="0">
                <a:latin typeface="Calibri" panose="020F0502020204030204" pitchFamily="34" charset="0"/>
              </a:rPr>
              <a:t>IgA</a:t>
            </a:r>
            <a:r>
              <a:rPr lang="cs-CZ" dirty="0" smtClean="0">
                <a:latin typeface="Calibri" panose="020F0502020204030204" pitchFamily="34" charset="0"/>
              </a:rPr>
              <a:t> </a:t>
            </a:r>
            <a:r>
              <a:rPr lang="cs-CZ" dirty="0" err="1" smtClean="0">
                <a:latin typeface="Calibri" panose="020F0502020204030204" pitchFamily="34" charset="0"/>
              </a:rPr>
              <a:t>deficiency</a:t>
            </a:r>
            <a:endParaRPr lang="cs-CZ" dirty="0" smtClean="0">
              <a:latin typeface="Calibri" panose="020F0502020204030204" pitchFamily="34" charset="0"/>
            </a:endParaRPr>
          </a:p>
          <a:p>
            <a:r>
              <a:rPr lang="cs-CZ" sz="2800" dirty="0" err="1">
                <a:latin typeface="Calibri" panose="020F0502020204030204" pitchFamily="34" charset="0"/>
              </a:rPr>
              <a:t>s</a:t>
            </a:r>
            <a:r>
              <a:rPr lang="cs-CZ" sz="2800" dirty="0" err="1" smtClean="0">
                <a:latin typeface="Calibri" panose="020F0502020204030204" pitchFamily="34" charset="0"/>
              </a:rPr>
              <a:t>hortened</a:t>
            </a:r>
            <a:r>
              <a:rPr lang="cs-CZ" sz="2800" dirty="0" smtClean="0">
                <a:latin typeface="Calibri" panose="020F0502020204030204" pitchFamily="34" charset="0"/>
              </a:rPr>
              <a:t> </a:t>
            </a:r>
            <a:r>
              <a:rPr lang="cs-CZ" sz="2800" dirty="0" err="1" smtClean="0">
                <a:latin typeface="Calibri" panose="020F0502020204030204" pitchFamily="34" charset="0"/>
              </a:rPr>
              <a:t>shelf</a:t>
            </a:r>
            <a:r>
              <a:rPr lang="cs-CZ" sz="2800" dirty="0" smtClean="0">
                <a:latin typeface="Calibri" panose="020F0502020204030204" pitchFamily="34" charset="0"/>
              </a:rPr>
              <a:t> </a:t>
            </a:r>
            <a:r>
              <a:rPr lang="cs-CZ" sz="2800" dirty="0" err="1" smtClean="0">
                <a:latin typeface="Calibri" panose="020F0502020204030204" pitchFamily="34" charset="0"/>
              </a:rPr>
              <a:t>life</a:t>
            </a:r>
            <a:endParaRPr lang="cs-CZ" sz="2800" dirty="0" smtClean="0">
              <a:latin typeface="Calibri" panose="020F0502020204030204" pitchFamily="34" charset="0"/>
            </a:endParaRPr>
          </a:p>
          <a:p>
            <a:r>
              <a:rPr lang="cs-CZ" sz="2800" dirty="0" err="1" smtClean="0">
                <a:latin typeface="Calibri" panose="020F0502020204030204" pitchFamily="34" charset="0"/>
              </a:rPr>
              <a:t>anaphylactic</a:t>
            </a:r>
            <a:r>
              <a:rPr lang="cs-CZ" sz="2800" dirty="0" smtClean="0">
                <a:latin typeface="Calibri" panose="020F0502020204030204" pitchFamily="34" charset="0"/>
              </a:rPr>
              <a:t> </a:t>
            </a:r>
            <a:r>
              <a:rPr lang="cs-CZ" sz="2800" dirty="0" err="1" smtClean="0">
                <a:latin typeface="Calibri" panose="020F0502020204030204" pitchFamily="34" charset="0"/>
              </a:rPr>
              <a:t>reaction</a:t>
            </a:r>
            <a:r>
              <a:rPr lang="cs-CZ" sz="2800" dirty="0" smtClean="0">
                <a:latin typeface="Calibri" panose="020F0502020204030204" pitchFamily="34" charset="0"/>
              </a:rPr>
              <a:t> </a:t>
            </a:r>
            <a:r>
              <a:rPr lang="cs-CZ" sz="2800" dirty="0" err="1" smtClean="0">
                <a:latin typeface="Calibri" panose="020F0502020204030204" pitchFamily="34" charset="0"/>
              </a:rPr>
              <a:t>prevention</a:t>
            </a:r>
            <a:endParaRPr lang="cs-CZ" sz="2800" dirty="0" smtClean="0">
              <a:latin typeface="Calibri" panose="020F0502020204030204" pitchFamily="34" charset="0"/>
            </a:endParaRPr>
          </a:p>
          <a:p>
            <a:r>
              <a:rPr lang="cs-CZ" sz="2800" dirty="0" err="1">
                <a:latin typeface="Calibri" panose="020F0502020204030204" pitchFamily="34" charset="0"/>
              </a:rPr>
              <a:t>p</a:t>
            </a:r>
            <a:r>
              <a:rPr lang="cs-CZ" sz="2800" dirty="0" err="1" smtClean="0">
                <a:latin typeface="Calibri" panose="020F0502020204030204" pitchFamily="34" charset="0"/>
              </a:rPr>
              <a:t>erformed</a:t>
            </a:r>
            <a:r>
              <a:rPr lang="cs-CZ" sz="2800" dirty="0" smtClean="0">
                <a:latin typeface="Calibri" panose="020F0502020204030204" pitchFamily="34" charset="0"/>
              </a:rPr>
              <a:t> by </a:t>
            </a:r>
            <a:r>
              <a:rPr lang="cs-CZ" sz="2800" dirty="0" err="1" smtClean="0">
                <a:latin typeface="Calibri" panose="020F0502020204030204" pitchFamily="34" charset="0"/>
              </a:rPr>
              <a:t>additive</a:t>
            </a:r>
            <a:r>
              <a:rPr lang="cs-CZ" sz="2800" dirty="0" smtClean="0">
                <a:latin typeface="Calibri" panose="020F0502020204030204" pitchFamily="34" charset="0"/>
              </a:rPr>
              <a:t> </a:t>
            </a:r>
            <a:r>
              <a:rPr lang="cs-CZ" sz="2800" dirty="0" err="1" smtClean="0">
                <a:latin typeface="Calibri" panose="020F0502020204030204" pitchFamily="34" charset="0"/>
              </a:rPr>
              <a:t>solution</a:t>
            </a:r>
            <a:r>
              <a:rPr lang="cs-CZ" sz="2800" dirty="0" smtClean="0">
                <a:latin typeface="Calibri" panose="020F0502020204030204" pitchFamily="34" charset="0"/>
              </a:rPr>
              <a:t> </a:t>
            </a:r>
            <a:r>
              <a:rPr lang="cs-CZ" sz="2800" dirty="0" err="1" smtClean="0">
                <a:latin typeface="Calibri" panose="020F0502020204030204" pitchFamily="34" charset="0"/>
              </a:rPr>
              <a:t>or</a:t>
            </a:r>
            <a:r>
              <a:rPr lang="cs-CZ" sz="2800" dirty="0" smtClean="0">
                <a:latin typeface="Calibri" panose="020F0502020204030204" pitchFamily="34" charset="0"/>
              </a:rPr>
              <a:t> </a:t>
            </a:r>
            <a:r>
              <a:rPr lang="cs-CZ" sz="2800" dirty="0" err="1" smtClean="0">
                <a:latin typeface="Calibri" panose="020F0502020204030204" pitchFamily="34" charset="0"/>
              </a:rPr>
              <a:t>saline</a:t>
            </a:r>
            <a:endParaRPr lang="cs-CZ" sz="2800" dirty="0" smtClean="0">
              <a:latin typeface="Calibri" panose="020F0502020204030204" pitchFamily="34" charset="0"/>
            </a:endParaRPr>
          </a:p>
          <a:p>
            <a:r>
              <a:rPr lang="cs-CZ" sz="2800" dirty="0" err="1" smtClean="0">
                <a:latin typeface="Calibri" panose="020F0502020204030204" pitchFamily="34" charset="0"/>
              </a:rPr>
              <a:t>goal</a:t>
            </a:r>
            <a:r>
              <a:rPr lang="cs-CZ" sz="2800" dirty="0" smtClean="0">
                <a:latin typeface="Calibri" panose="020F0502020204030204" pitchFamily="34" charset="0"/>
              </a:rPr>
              <a:t>: </a:t>
            </a:r>
            <a:r>
              <a:rPr lang="cs-CZ" sz="2800" dirty="0" err="1" smtClean="0">
                <a:latin typeface="Calibri" panose="020F0502020204030204" pitchFamily="34" charset="0"/>
              </a:rPr>
              <a:t>total</a:t>
            </a:r>
            <a:r>
              <a:rPr lang="cs-CZ" sz="2800" dirty="0" smtClean="0">
                <a:latin typeface="Calibri" panose="020F0502020204030204" pitchFamily="34" charset="0"/>
              </a:rPr>
              <a:t> protein &lt; 0,5 g / TU</a:t>
            </a:r>
          </a:p>
          <a:p>
            <a:pPr lvl="3"/>
            <a:endParaRPr lang="cs-CZ" sz="2800" dirty="0" smtClean="0">
              <a:latin typeface="Calibri" panose="020F0502020204030204" pitchFamily="34" charset="0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00856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426170"/>
          </a:xfrm>
        </p:spPr>
        <p:txBody>
          <a:bodyPr>
            <a:normAutofit fontScale="90000"/>
          </a:bodyPr>
          <a:lstStyle/>
          <a:p>
            <a:r>
              <a:rPr lang="cs-CZ" b="1" i="1" dirty="0" err="1" smtClean="0"/>
              <a:t>Smaller</a:t>
            </a:r>
            <a:r>
              <a:rPr lang="cs-CZ" b="1" i="1" dirty="0" smtClean="0"/>
              <a:t> </a:t>
            </a:r>
            <a:r>
              <a:rPr lang="cs-CZ" b="1" i="1" dirty="0" err="1" smtClean="0"/>
              <a:t>amount</a:t>
            </a:r>
            <a:r>
              <a:rPr lang="cs-CZ" b="1" i="1" dirty="0" smtClean="0"/>
              <a:t> </a:t>
            </a:r>
            <a:r>
              <a:rPr lang="cs-CZ" b="1" i="1" dirty="0" err="1" smtClean="0"/>
              <a:t>needed</a:t>
            </a:r>
            <a:r>
              <a:rPr lang="cs-CZ" b="1" i="1" dirty="0" smtClean="0"/>
              <a:t>?</a:t>
            </a:r>
            <a:br>
              <a:rPr lang="cs-CZ" b="1" i="1" dirty="0" smtClean="0"/>
            </a:br>
            <a:r>
              <a:rPr lang="cs-CZ" b="1" i="1" dirty="0" smtClean="0"/>
              <a:t>- blood </a:t>
            </a:r>
            <a:r>
              <a:rPr lang="cs-CZ" b="1" i="1" dirty="0" err="1" smtClean="0"/>
              <a:t>component</a:t>
            </a:r>
            <a:r>
              <a:rPr lang="cs-CZ" b="1" i="1" dirty="0" smtClean="0"/>
              <a:t> </a:t>
            </a:r>
            <a:r>
              <a:rPr lang="cs-CZ" b="1" i="1" dirty="0" err="1" smtClean="0"/>
              <a:t>may</a:t>
            </a:r>
            <a:r>
              <a:rPr lang="cs-CZ" b="1" i="1" dirty="0" smtClean="0"/>
              <a:t> </a:t>
            </a:r>
            <a:r>
              <a:rPr lang="cs-CZ" b="1" i="1" dirty="0" err="1" smtClean="0"/>
              <a:t>be</a:t>
            </a:r>
            <a:r>
              <a:rPr lang="cs-CZ" b="1" i="1" dirty="0" smtClean="0"/>
              <a:t> </a:t>
            </a:r>
            <a:r>
              <a:rPr lang="cs-CZ" b="1" i="1" dirty="0" err="1" smtClean="0"/>
              <a:t>divided</a:t>
            </a:r>
            <a:endParaRPr lang="cs-CZ" b="1" i="1" dirty="0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457200" y="2564904"/>
            <a:ext cx="8229600" cy="2592288"/>
          </a:xfrm>
        </p:spPr>
        <p:txBody>
          <a:bodyPr>
            <a:normAutofit/>
          </a:bodyPr>
          <a:lstStyle/>
          <a:p>
            <a:r>
              <a:rPr lang="cs-CZ" sz="2800" i="1" dirty="0" err="1" smtClean="0"/>
              <a:t>Red</a:t>
            </a:r>
            <a:r>
              <a:rPr lang="cs-CZ" sz="2800" i="1" dirty="0" smtClean="0"/>
              <a:t> blood </a:t>
            </a:r>
            <a:r>
              <a:rPr lang="cs-CZ" sz="2800" i="1" dirty="0" err="1" smtClean="0"/>
              <a:t>cells</a:t>
            </a:r>
            <a:r>
              <a:rPr lang="cs-CZ" sz="2800" dirty="0" smtClean="0"/>
              <a:t> – </a:t>
            </a:r>
            <a:r>
              <a:rPr lang="cs-CZ" sz="2800" dirty="0" err="1" smtClean="0"/>
              <a:t>according</a:t>
            </a:r>
            <a:r>
              <a:rPr lang="cs-CZ" sz="2800" dirty="0" smtClean="0"/>
              <a:t> to </a:t>
            </a:r>
            <a:r>
              <a:rPr lang="cs-CZ" sz="2800" dirty="0" err="1" smtClean="0"/>
              <a:t>childs</a:t>
            </a:r>
            <a:r>
              <a:rPr lang="cs-CZ" sz="2800" dirty="0" smtClean="0"/>
              <a:t> </a:t>
            </a:r>
            <a:r>
              <a:rPr lang="cs-CZ" sz="2800" dirty="0" err="1" smtClean="0"/>
              <a:t>weight</a:t>
            </a:r>
            <a:endParaRPr lang="cs-CZ" sz="2800" dirty="0"/>
          </a:p>
          <a:p>
            <a:r>
              <a:rPr lang="cs-CZ" sz="2800" i="1" dirty="0" err="1" smtClean="0"/>
              <a:t>Platelets</a:t>
            </a:r>
            <a:r>
              <a:rPr lang="cs-CZ" sz="2800" dirty="0" smtClean="0"/>
              <a:t> </a:t>
            </a:r>
            <a:r>
              <a:rPr lang="cs-CZ" sz="2800" dirty="0"/>
              <a:t>– </a:t>
            </a:r>
            <a:r>
              <a:rPr lang="cs-CZ" sz="2800" dirty="0" smtClean="0"/>
              <a:t>standard </a:t>
            </a:r>
            <a:r>
              <a:rPr lang="cs-CZ" sz="2800" dirty="0" err="1" smtClean="0"/>
              <a:t>pediatric</a:t>
            </a:r>
            <a:r>
              <a:rPr lang="cs-CZ" sz="2800" dirty="0"/>
              <a:t> </a:t>
            </a:r>
            <a:r>
              <a:rPr lang="cs-CZ" sz="2800" dirty="0" smtClean="0"/>
              <a:t>dose = 1/2 of </a:t>
            </a:r>
            <a:r>
              <a:rPr lang="cs-CZ" sz="2800" dirty="0" err="1" smtClean="0"/>
              <a:t>adult</a:t>
            </a:r>
            <a:r>
              <a:rPr lang="cs-CZ" sz="2800" dirty="0" smtClean="0"/>
              <a:t> TD</a:t>
            </a:r>
          </a:p>
          <a:p>
            <a:r>
              <a:rPr lang="cs-CZ" sz="2800" i="1" dirty="0" smtClean="0"/>
              <a:t>Plasma</a:t>
            </a:r>
            <a:r>
              <a:rPr lang="cs-CZ" sz="2800" dirty="0" smtClean="0"/>
              <a:t> – </a:t>
            </a:r>
            <a:r>
              <a:rPr lang="cs-CZ" sz="2800" dirty="0" err="1" smtClean="0"/>
              <a:t>production</a:t>
            </a:r>
            <a:r>
              <a:rPr lang="cs-CZ" sz="2800" dirty="0" smtClean="0"/>
              <a:t> of </a:t>
            </a:r>
            <a:r>
              <a:rPr lang="cs-CZ" sz="2800" dirty="0" err="1" smtClean="0"/>
              <a:t>pediatric</a:t>
            </a:r>
            <a:r>
              <a:rPr lang="cs-CZ" sz="2800" dirty="0"/>
              <a:t> </a:t>
            </a:r>
            <a:r>
              <a:rPr lang="cs-CZ" sz="2800" dirty="0" smtClean="0"/>
              <a:t>dose </a:t>
            </a:r>
            <a:r>
              <a:rPr lang="cs-CZ" sz="2800" dirty="0" err="1" smtClean="0"/>
              <a:t>possible</a:t>
            </a:r>
            <a:r>
              <a:rPr lang="cs-CZ" sz="2800" dirty="0" smtClean="0"/>
              <a:t>, </a:t>
            </a:r>
            <a:r>
              <a:rPr lang="cs-CZ" sz="2800" dirty="0" err="1" smtClean="0"/>
              <a:t>usually</a:t>
            </a:r>
            <a:r>
              <a:rPr lang="cs-CZ" sz="2800" dirty="0" smtClean="0"/>
              <a:t> not </a:t>
            </a:r>
            <a:r>
              <a:rPr lang="cs-CZ" sz="2800" dirty="0" err="1" smtClean="0"/>
              <a:t>cost</a:t>
            </a:r>
            <a:r>
              <a:rPr lang="cs-CZ" sz="2800" dirty="0" smtClean="0"/>
              <a:t> </a:t>
            </a:r>
            <a:r>
              <a:rPr lang="cs-CZ" sz="2800" dirty="0" err="1" smtClean="0"/>
              <a:t>effective</a:t>
            </a:r>
            <a:endParaRPr lang="cs-CZ" sz="2800" dirty="0"/>
          </a:p>
          <a:p>
            <a:pPr lvl="3"/>
            <a:endParaRPr lang="cs-CZ" dirty="0" smtClean="0">
              <a:latin typeface="Calibri" panose="020F0502020204030204" pitchFamily="34" charset="0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44870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dirty="0" err="1">
                <a:solidFill>
                  <a:srgbClr val="C00000"/>
                </a:solidFill>
              </a:rPr>
              <a:t>Immunohaematology</a:t>
            </a:r>
            <a:r>
              <a:rPr lang="cs-CZ" dirty="0">
                <a:solidFill>
                  <a:srgbClr val="C00000"/>
                </a:solidFill>
              </a:rPr>
              <a:t> </a:t>
            </a:r>
            <a:br>
              <a:rPr lang="cs-CZ" dirty="0">
                <a:solidFill>
                  <a:srgbClr val="C00000"/>
                </a:solidFill>
              </a:rPr>
            </a:br>
            <a:r>
              <a:rPr lang="cs-CZ" sz="2800" b="0" dirty="0" smtClean="0">
                <a:solidFill>
                  <a:srgbClr val="C00000"/>
                </a:solidFill>
              </a:rPr>
              <a:t>(just </a:t>
            </a:r>
            <a:r>
              <a:rPr lang="cs-CZ" sz="2800" b="0" dirty="0" err="1" smtClean="0">
                <a:solidFill>
                  <a:srgbClr val="C00000"/>
                </a:solidFill>
              </a:rPr>
              <a:t>basics</a:t>
            </a:r>
            <a:r>
              <a:rPr lang="cs-CZ" sz="2800" b="0" dirty="0" smtClean="0">
                <a:solidFill>
                  <a:srgbClr val="C00000"/>
                </a:solidFill>
              </a:rPr>
              <a:t>..)</a:t>
            </a:r>
            <a:endParaRPr lang="cs-CZ" sz="2800" b="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0704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251520" y="332657"/>
            <a:ext cx="4032448" cy="316835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sz="3300" b="1" dirty="0" smtClean="0">
                <a:solidFill>
                  <a:srgbClr val="C00000"/>
                </a:solidFill>
              </a:rPr>
              <a:t>Blood </a:t>
            </a:r>
            <a:r>
              <a:rPr lang="cs-CZ" sz="3300" b="1" dirty="0" err="1" smtClean="0">
                <a:solidFill>
                  <a:srgbClr val="C00000"/>
                </a:solidFill>
              </a:rPr>
              <a:t>component</a:t>
            </a:r>
            <a:endParaRPr lang="cs-CZ" sz="3300" b="1" dirty="0" smtClean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cs-CZ" sz="1200" dirty="0" smtClean="0"/>
          </a:p>
          <a:p>
            <a:r>
              <a:rPr lang="cs-CZ" sz="2000" dirty="0" smtClean="0"/>
              <a:t>1 – 10 </a:t>
            </a:r>
            <a:r>
              <a:rPr lang="cs-CZ" sz="2000" dirty="0" err="1" smtClean="0"/>
              <a:t>donors</a:t>
            </a:r>
            <a:endParaRPr lang="cs-CZ" sz="2000" dirty="0" smtClean="0"/>
          </a:p>
          <a:p>
            <a:r>
              <a:rPr lang="cs-CZ" sz="2000" dirty="0" smtClean="0"/>
              <a:t>↑ risk of </a:t>
            </a:r>
            <a:r>
              <a:rPr lang="cs-CZ" sz="2000" dirty="0" err="1" smtClean="0"/>
              <a:t>infection</a:t>
            </a:r>
            <a:r>
              <a:rPr lang="cs-CZ" sz="2000" dirty="0" smtClean="0"/>
              <a:t> </a:t>
            </a:r>
            <a:r>
              <a:rPr lang="cs-CZ" sz="2000" dirty="0" err="1" smtClean="0"/>
              <a:t>transmission</a:t>
            </a:r>
            <a:endParaRPr lang="cs-CZ" sz="2000" dirty="0" smtClean="0"/>
          </a:p>
          <a:p>
            <a:endParaRPr lang="cs-CZ" sz="2000" dirty="0" smtClean="0"/>
          </a:p>
          <a:p>
            <a:r>
              <a:rPr lang="cs-CZ" sz="2000" dirty="0" smtClean="0"/>
              <a:t>Blood </a:t>
            </a:r>
            <a:r>
              <a:rPr lang="cs-CZ" sz="2000" dirty="0" err="1" smtClean="0"/>
              <a:t>establishments</a:t>
            </a:r>
            <a:r>
              <a:rPr lang="cs-CZ" sz="2000" dirty="0" smtClean="0"/>
              <a:t> (</a:t>
            </a:r>
            <a:r>
              <a:rPr lang="cs-CZ" sz="2000" dirty="0" err="1" smtClean="0"/>
              <a:t>within</a:t>
            </a:r>
            <a:r>
              <a:rPr lang="cs-CZ" sz="2000" dirty="0" smtClean="0"/>
              <a:t> ČR)</a:t>
            </a:r>
          </a:p>
          <a:p>
            <a:r>
              <a:rPr lang="cs-CZ" sz="2000" i="1" dirty="0" err="1" smtClean="0">
                <a:solidFill>
                  <a:schemeClr val="accent2">
                    <a:lumMod val="75000"/>
                  </a:schemeClr>
                </a:solidFill>
              </a:rPr>
              <a:t>Red</a:t>
            </a:r>
            <a:r>
              <a:rPr lang="cs-CZ" sz="2000" i="1" dirty="0" smtClean="0">
                <a:solidFill>
                  <a:schemeClr val="accent2">
                    <a:lumMod val="75000"/>
                  </a:schemeClr>
                </a:solidFill>
              </a:rPr>
              <a:t> Blood </a:t>
            </a:r>
            <a:r>
              <a:rPr lang="cs-CZ" sz="2000" i="1" dirty="0" err="1" smtClean="0">
                <a:solidFill>
                  <a:schemeClr val="accent2">
                    <a:lumMod val="75000"/>
                  </a:schemeClr>
                </a:solidFill>
              </a:rPr>
              <a:t>Cells</a:t>
            </a:r>
            <a:r>
              <a:rPr lang="cs-CZ" sz="2000" i="1" dirty="0" smtClean="0">
                <a:solidFill>
                  <a:schemeClr val="accent2">
                    <a:lumMod val="75000"/>
                  </a:schemeClr>
                </a:solidFill>
              </a:rPr>
              <a:t>, </a:t>
            </a:r>
            <a:r>
              <a:rPr lang="cs-CZ" sz="2000" i="1" dirty="0" err="1" smtClean="0">
                <a:solidFill>
                  <a:schemeClr val="accent2">
                    <a:lumMod val="75000"/>
                  </a:schemeClr>
                </a:solidFill>
              </a:rPr>
              <a:t>Platelets</a:t>
            </a:r>
            <a:r>
              <a:rPr lang="cs-CZ" sz="2000" i="1" dirty="0" smtClean="0">
                <a:solidFill>
                  <a:schemeClr val="accent2">
                    <a:lumMod val="75000"/>
                  </a:schemeClr>
                </a:solidFill>
              </a:rPr>
              <a:t>, Plasma, </a:t>
            </a:r>
            <a:r>
              <a:rPr lang="cs-CZ" sz="2000" i="1" dirty="0" err="1" smtClean="0">
                <a:solidFill>
                  <a:schemeClr val="accent2">
                    <a:lumMod val="75000"/>
                  </a:schemeClr>
                </a:solidFill>
              </a:rPr>
              <a:t>Granulocytes</a:t>
            </a:r>
            <a:endParaRPr lang="cs-CZ" sz="2000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283968" y="332656"/>
            <a:ext cx="4752528" cy="381642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sz="3300" b="1" dirty="0">
                <a:solidFill>
                  <a:srgbClr val="C00000"/>
                </a:solidFill>
              </a:rPr>
              <a:t>Blood </a:t>
            </a:r>
            <a:r>
              <a:rPr lang="cs-CZ" sz="3300" b="1" dirty="0" err="1" smtClean="0">
                <a:solidFill>
                  <a:srgbClr val="C00000"/>
                </a:solidFill>
              </a:rPr>
              <a:t>derivative</a:t>
            </a:r>
            <a:endParaRPr lang="cs-CZ" dirty="0" smtClean="0">
              <a:solidFill>
                <a:srgbClr val="92D050"/>
              </a:solidFill>
            </a:endParaRPr>
          </a:p>
          <a:p>
            <a:endParaRPr lang="cs-CZ" sz="1200" dirty="0" smtClean="0"/>
          </a:p>
          <a:p>
            <a:r>
              <a:rPr lang="cs-CZ" sz="2000" dirty="0" err="1"/>
              <a:t>p</a:t>
            </a:r>
            <a:r>
              <a:rPr lang="cs-CZ" sz="2000" dirty="0" err="1" smtClean="0"/>
              <a:t>ooled</a:t>
            </a:r>
            <a:r>
              <a:rPr lang="cs-CZ" sz="2000" dirty="0" smtClean="0"/>
              <a:t> plasma (</a:t>
            </a:r>
            <a:r>
              <a:rPr lang="cs-CZ" sz="2000" dirty="0" err="1" smtClean="0"/>
              <a:t>thousands</a:t>
            </a:r>
            <a:r>
              <a:rPr lang="cs-CZ" sz="2000" dirty="0" smtClean="0"/>
              <a:t> </a:t>
            </a:r>
            <a:r>
              <a:rPr lang="cs-CZ" sz="2000" dirty="0" err="1" smtClean="0"/>
              <a:t>donors</a:t>
            </a:r>
            <a:r>
              <a:rPr lang="cs-CZ" sz="2000" dirty="0" smtClean="0"/>
              <a:t>)</a:t>
            </a:r>
          </a:p>
          <a:p>
            <a:r>
              <a:rPr lang="cs-CZ" sz="2000" dirty="0" smtClean="0"/>
              <a:t>↓ risk of </a:t>
            </a:r>
            <a:r>
              <a:rPr lang="cs-CZ" sz="2000" dirty="0" err="1" smtClean="0"/>
              <a:t>infection</a:t>
            </a:r>
            <a:r>
              <a:rPr lang="cs-CZ" sz="2000" dirty="0" smtClean="0"/>
              <a:t> </a:t>
            </a:r>
            <a:r>
              <a:rPr lang="cs-CZ" sz="2000" dirty="0" err="1" smtClean="0"/>
              <a:t>transmission</a:t>
            </a:r>
            <a:r>
              <a:rPr lang="cs-CZ" sz="2000" dirty="0" smtClean="0"/>
              <a:t> –  </a:t>
            </a:r>
            <a:r>
              <a:rPr lang="cs-CZ" sz="2000" b="1" dirty="0" err="1" smtClean="0"/>
              <a:t>P</a:t>
            </a:r>
            <a:r>
              <a:rPr lang="cs-CZ" sz="2000" dirty="0" err="1" smtClean="0"/>
              <a:t>athogen</a:t>
            </a:r>
            <a:r>
              <a:rPr lang="cs-CZ" sz="2000" dirty="0" smtClean="0"/>
              <a:t> </a:t>
            </a:r>
            <a:r>
              <a:rPr lang="cs-CZ" sz="2000" b="1" dirty="0" err="1" smtClean="0"/>
              <a:t>R</a:t>
            </a:r>
            <a:r>
              <a:rPr lang="cs-CZ" sz="2000" dirty="0" err="1" smtClean="0"/>
              <a:t>eduction</a:t>
            </a:r>
            <a:r>
              <a:rPr lang="cs-CZ" sz="2000" dirty="0" smtClean="0"/>
              <a:t> </a:t>
            </a:r>
            <a:r>
              <a:rPr lang="cs-CZ" sz="2000" b="1" dirty="0" smtClean="0"/>
              <a:t>T</a:t>
            </a:r>
            <a:r>
              <a:rPr lang="cs-CZ" sz="2000" dirty="0" smtClean="0"/>
              <a:t>echnology </a:t>
            </a:r>
          </a:p>
          <a:p>
            <a:r>
              <a:rPr lang="cs-CZ" sz="2000" dirty="0"/>
              <a:t>P</a:t>
            </a:r>
            <a:r>
              <a:rPr lang="cs-CZ" sz="2000" dirty="0" smtClean="0"/>
              <a:t>lasma </a:t>
            </a:r>
            <a:r>
              <a:rPr lang="cs-CZ" sz="2000" dirty="0" err="1" smtClean="0"/>
              <a:t>fractionation</a:t>
            </a:r>
            <a:r>
              <a:rPr lang="cs-CZ" sz="2000" dirty="0" smtClean="0"/>
              <a:t> </a:t>
            </a:r>
            <a:r>
              <a:rPr lang="cs-CZ" sz="2000" dirty="0" err="1" smtClean="0"/>
              <a:t>centers</a:t>
            </a:r>
            <a:r>
              <a:rPr lang="cs-CZ" sz="2000" dirty="0" smtClean="0"/>
              <a:t> (</a:t>
            </a:r>
            <a:r>
              <a:rPr lang="cs-CZ" sz="2000" dirty="0" err="1" smtClean="0"/>
              <a:t>abroad</a:t>
            </a:r>
            <a:r>
              <a:rPr lang="cs-CZ" sz="2000" dirty="0" smtClean="0"/>
              <a:t>)</a:t>
            </a:r>
          </a:p>
          <a:p>
            <a:r>
              <a:rPr lang="cs-CZ" sz="2000" i="1" dirty="0" err="1" smtClean="0">
                <a:solidFill>
                  <a:schemeClr val="accent2">
                    <a:lumMod val="75000"/>
                  </a:schemeClr>
                </a:solidFill>
              </a:rPr>
              <a:t>Solvent</a:t>
            </a:r>
            <a:r>
              <a:rPr lang="cs-CZ" sz="2000" i="1" dirty="0" smtClean="0">
                <a:solidFill>
                  <a:schemeClr val="accent2">
                    <a:lumMod val="75000"/>
                  </a:schemeClr>
                </a:solidFill>
              </a:rPr>
              <a:t>/detergent-</a:t>
            </a:r>
            <a:r>
              <a:rPr lang="cs-CZ" sz="2000" i="1" dirty="0" err="1">
                <a:solidFill>
                  <a:schemeClr val="accent2">
                    <a:lumMod val="75000"/>
                  </a:schemeClr>
                </a:solidFill>
              </a:rPr>
              <a:t>t</a:t>
            </a:r>
            <a:r>
              <a:rPr lang="cs-CZ" sz="2000" i="1" dirty="0" err="1" smtClean="0">
                <a:solidFill>
                  <a:schemeClr val="accent2">
                    <a:lumMod val="75000"/>
                  </a:schemeClr>
                </a:solidFill>
              </a:rPr>
              <a:t>reated</a:t>
            </a:r>
            <a:r>
              <a:rPr lang="cs-CZ" sz="2000" i="1" dirty="0" smtClean="0">
                <a:solidFill>
                  <a:schemeClr val="accent2">
                    <a:lumMod val="75000"/>
                  </a:schemeClr>
                </a:solidFill>
              </a:rPr>
              <a:t> plasma, </a:t>
            </a:r>
            <a:r>
              <a:rPr lang="cs-CZ" sz="2000" i="1" dirty="0" err="1" smtClean="0">
                <a:solidFill>
                  <a:schemeClr val="accent2">
                    <a:lumMod val="75000"/>
                  </a:schemeClr>
                </a:solidFill>
              </a:rPr>
              <a:t>Coagulation</a:t>
            </a:r>
            <a:r>
              <a:rPr lang="cs-CZ" sz="2000" i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cs-CZ" sz="2000" i="1" dirty="0" err="1" smtClean="0">
                <a:solidFill>
                  <a:schemeClr val="accent2">
                    <a:lumMod val="75000"/>
                  </a:schemeClr>
                </a:solidFill>
              </a:rPr>
              <a:t>factor</a:t>
            </a:r>
            <a:r>
              <a:rPr lang="cs-CZ" sz="2000" i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cs-CZ" sz="2000" i="1" dirty="0" err="1" smtClean="0">
                <a:solidFill>
                  <a:schemeClr val="accent2">
                    <a:lumMod val="75000"/>
                  </a:schemeClr>
                </a:solidFill>
              </a:rPr>
              <a:t>concentrates</a:t>
            </a:r>
            <a:r>
              <a:rPr lang="cs-CZ" sz="2000" i="1" dirty="0" smtClean="0">
                <a:solidFill>
                  <a:schemeClr val="accent2">
                    <a:lumMod val="75000"/>
                  </a:schemeClr>
                </a:solidFill>
              </a:rPr>
              <a:t>, </a:t>
            </a:r>
            <a:r>
              <a:rPr lang="cs-CZ" sz="2000" i="1" dirty="0" err="1" smtClean="0">
                <a:solidFill>
                  <a:schemeClr val="accent2">
                    <a:lumMod val="75000"/>
                  </a:schemeClr>
                </a:solidFill>
              </a:rPr>
              <a:t>Immunoglobulins</a:t>
            </a:r>
            <a:r>
              <a:rPr lang="cs-CZ" sz="2000" i="1" dirty="0" smtClean="0">
                <a:solidFill>
                  <a:schemeClr val="accent2">
                    <a:lumMod val="75000"/>
                  </a:schemeClr>
                </a:solidFill>
              </a:rPr>
              <a:t>, </a:t>
            </a:r>
            <a:r>
              <a:rPr lang="cs-CZ" sz="2000" i="1" dirty="0">
                <a:solidFill>
                  <a:schemeClr val="accent2">
                    <a:lumMod val="75000"/>
                  </a:schemeClr>
                </a:solidFill>
              </a:rPr>
              <a:t>A</a:t>
            </a:r>
            <a:r>
              <a:rPr lang="cs-CZ" sz="2000" i="1" dirty="0" smtClean="0">
                <a:solidFill>
                  <a:schemeClr val="accent2">
                    <a:lumMod val="75000"/>
                  </a:schemeClr>
                </a:solidFill>
              </a:rPr>
              <a:t>lbumin…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554" y="3591390"/>
            <a:ext cx="2057400" cy="2743200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64" t="30135" r="29031" b="13112"/>
          <a:stretch/>
        </p:blipFill>
        <p:spPr>
          <a:xfrm>
            <a:off x="2987824" y="4221088"/>
            <a:ext cx="2840274" cy="1925010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3727242"/>
            <a:ext cx="1947590" cy="2607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8327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i="1" dirty="0" err="1" smtClean="0"/>
              <a:t>Pre-transfusion</a:t>
            </a:r>
            <a:r>
              <a:rPr lang="cs-CZ" b="1" i="1" dirty="0" smtClean="0"/>
              <a:t> </a:t>
            </a:r>
            <a:r>
              <a:rPr lang="cs-CZ" b="1" i="1" dirty="0" err="1" smtClean="0"/>
              <a:t>testing</a:t>
            </a:r>
            <a:endParaRPr lang="cs-CZ" b="1" i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404864"/>
          </a:xfrm>
        </p:spPr>
        <p:txBody>
          <a:bodyPr/>
          <a:lstStyle/>
          <a:p>
            <a:r>
              <a:rPr lang="cs-CZ" altLang="cs-CZ" sz="2800" dirty="0" err="1"/>
              <a:t>c</a:t>
            </a:r>
            <a:r>
              <a:rPr lang="cs-CZ" altLang="cs-CZ" sz="2800" dirty="0" err="1" smtClean="0"/>
              <a:t>ompulsory</a:t>
            </a:r>
            <a:r>
              <a:rPr lang="cs-CZ" altLang="cs-CZ" sz="2800" dirty="0" smtClean="0"/>
              <a:t> </a:t>
            </a:r>
            <a:r>
              <a:rPr lang="cs-CZ" altLang="cs-CZ" sz="2800" dirty="0" err="1" smtClean="0"/>
              <a:t>serological</a:t>
            </a:r>
            <a:r>
              <a:rPr lang="cs-CZ" altLang="cs-CZ" sz="2800" dirty="0" smtClean="0"/>
              <a:t> </a:t>
            </a:r>
            <a:r>
              <a:rPr lang="cs-CZ" altLang="cs-CZ" sz="2800" dirty="0" err="1" smtClean="0"/>
              <a:t>tests</a:t>
            </a:r>
            <a:r>
              <a:rPr lang="cs-CZ" altLang="cs-CZ" sz="2800" dirty="0" smtClean="0"/>
              <a:t> done </a:t>
            </a:r>
            <a:r>
              <a:rPr lang="cs-CZ" altLang="cs-CZ" sz="2800" dirty="0" err="1" smtClean="0"/>
              <a:t>before</a:t>
            </a:r>
            <a:r>
              <a:rPr lang="cs-CZ" altLang="cs-CZ" sz="2800" dirty="0" smtClean="0"/>
              <a:t> erytrocyte blood </a:t>
            </a:r>
            <a:r>
              <a:rPr lang="cs-CZ" altLang="cs-CZ" sz="2800" dirty="0" err="1" smtClean="0"/>
              <a:t>component</a:t>
            </a:r>
            <a:r>
              <a:rPr lang="cs-CZ" altLang="cs-CZ" sz="2800" dirty="0" smtClean="0"/>
              <a:t> </a:t>
            </a:r>
            <a:r>
              <a:rPr lang="cs-CZ" altLang="cs-CZ" sz="2800" dirty="0" err="1" smtClean="0"/>
              <a:t>administration</a:t>
            </a:r>
            <a:endParaRPr lang="cs-CZ" altLang="cs-CZ" sz="2800" dirty="0" smtClean="0"/>
          </a:p>
          <a:p>
            <a:r>
              <a:rPr lang="cs-CZ" altLang="cs-CZ" sz="2800" dirty="0" err="1"/>
              <a:t>v</a:t>
            </a:r>
            <a:r>
              <a:rPr lang="cs-CZ" altLang="cs-CZ" sz="2800" dirty="0" err="1" smtClean="0"/>
              <a:t>alid</a:t>
            </a:r>
            <a:r>
              <a:rPr lang="cs-CZ" altLang="cs-CZ" sz="2800" dirty="0" smtClean="0"/>
              <a:t> </a:t>
            </a:r>
            <a:r>
              <a:rPr lang="cs-CZ" altLang="cs-CZ" sz="2800" dirty="0" err="1" smtClean="0"/>
              <a:t>for</a:t>
            </a:r>
            <a:r>
              <a:rPr lang="cs-CZ" altLang="cs-CZ" sz="2800" dirty="0" smtClean="0"/>
              <a:t> 3 </a:t>
            </a:r>
            <a:r>
              <a:rPr lang="cs-CZ" altLang="cs-CZ" sz="2800" dirty="0" err="1" smtClean="0"/>
              <a:t>days</a:t>
            </a:r>
            <a:endParaRPr lang="cs-CZ" altLang="cs-CZ" sz="2800" dirty="0"/>
          </a:p>
          <a:p>
            <a:r>
              <a:rPr lang="cs-CZ" altLang="cs-CZ" sz="2800" dirty="0" smtClean="0"/>
              <a:t>100</a:t>
            </a:r>
            <a:r>
              <a:rPr lang="cs-CZ" altLang="cs-CZ" sz="2800" dirty="0"/>
              <a:t>% </a:t>
            </a:r>
            <a:r>
              <a:rPr lang="cs-CZ" altLang="cs-CZ" sz="2800" dirty="0" err="1" smtClean="0"/>
              <a:t>safety</a:t>
            </a:r>
            <a:r>
              <a:rPr lang="cs-CZ" altLang="cs-CZ" sz="2800" dirty="0" smtClean="0"/>
              <a:t> not </a:t>
            </a:r>
            <a:r>
              <a:rPr lang="cs-CZ" altLang="cs-CZ" sz="2800" dirty="0" err="1" smtClean="0"/>
              <a:t>guaranteed</a:t>
            </a:r>
            <a:endParaRPr lang="cs-CZ" altLang="cs-CZ" sz="2800" dirty="0" smtClean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58" r="26378" b="12769"/>
          <a:stretch/>
        </p:blipFill>
        <p:spPr bwMode="auto">
          <a:xfrm>
            <a:off x="2195736" y="4365104"/>
            <a:ext cx="4745332" cy="2013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9344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i="1" dirty="0" err="1" smtClean="0"/>
              <a:t>Pre-transfusion</a:t>
            </a:r>
            <a:r>
              <a:rPr lang="cs-CZ" b="1" i="1" dirty="0" smtClean="0"/>
              <a:t> </a:t>
            </a:r>
            <a:r>
              <a:rPr lang="cs-CZ" b="1" i="1" dirty="0" err="1" smtClean="0"/>
              <a:t>testing</a:t>
            </a:r>
            <a:r>
              <a:rPr lang="cs-CZ" b="1" i="1" dirty="0" smtClean="0"/>
              <a:t> </a:t>
            </a:r>
            <a:r>
              <a:rPr lang="cs-CZ" b="1" i="1" dirty="0" err="1" smtClean="0"/>
              <a:t>comprises</a:t>
            </a:r>
            <a:r>
              <a:rPr lang="cs-CZ" b="1" i="1" dirty="0" smtClean="0"/>
              <a:t>:</a:t>
            </a:r>
            <a:endParaRPr lang="cs-CZ" b="1" i="1" dirty="0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467419" y="1417638"/>
            <a:ext cx="8229600" cy="218884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800" dirty="0" smtClean="0"/>
          </a:p>
          <a:p>
            <a:r>
              <a:rPr lang="cs-CZ" sz="2800" dirty="0" smtClean="0"/>
              <a:t>blood </a:t>
            </a:r>
            <a:r>
              <a:rPr lang="cs-CZ" sz="2800" dirty="0"/>
              <a:t>group </a:t>
            </a:r>
            <a:r>
              <a:rPr lang="cs-CZ" sz="2800" dirty="0" err="1" smtClean="0"/>
              <a:t>testing</a:t>
            </a:r>
            <a:r>
              <a:rPr lang="cs-CZ" sz="2800" dirty="0" smtClean="0"/>
              <a:t>: ABO </a:t>
            </a:r>
            <a:r>
              <a:rPr lang="cs-CZ" sz="2800" dirty="0"/>
              <a:t>and RhD </a:t>
            </a:r>
            <a:endParaRPr lang="cs-CZ" sz="2800" dirty="0" smtClean="0"/>
          </a:p>
          <a:p>
            <a:r>
              <a:rPr lang="cs-CZ" sz="2800" dirty="0" smtClean="0"/>
              <a:t>screening </a:t>
            </a:r>
            <a:r>
              <a:rPr lang="cs-CZ" sz="2800" dirty="0" err="1"/>
              <a:t>for</a:t>
            </a:r>
            <a:r>
              <a:rPr lang="cs-CZ" sz="2800" dirty="0"/>
              <a:t> </a:t>
            </a:r>
            <a:r>
              <a:rPr lang="cs-CZ" sz="2800" dirty="0" err="1"/>
              <a:t>red</a:t>
            </a:r>
            <a:r>
              <a:rPr lang="cs-CZ" sz="2800" dirty="0"/>
              <a:t> cell </a:t>
            </a:r>
            <a:r>
              <a:rPr lang="cs-CZ" sz="2800" dirty="0" err="1" smtClean="0"/>
              <a:t>antibodies</a:t>
            </a:r>
            <a:r>
              <a:rPr lang="cs-CZ" sz="2800" dirty="0" smtClean="0"/>
              <a:t> (non-ABO)</a:t>
            </a:r>
            <a:endParaRPr lang="cs-CZ" sz="2800" dirty="0"/>
          </a:p>
          <a:p>
            <a:r>
              <a:rPr lang="cs-CZ" sz="2800" dirty="0" err="1" smtClean="0"/>
              <a:t>compatibility</a:t>
            </a:r>
            <a:r>
              <a:rPr lang="cs-CZ" sz="2800" dirty="0" smtClean="0"/>
              <a:t> </a:t>
            </a:r>
            <a:r>
              <a:rPr lang="cs-CZ" sz="2800" dirty="0"/>
              <a:t>test</a:t>
            </a:r>
          </a:p>
          <a:p>
            <a:pPr lvl="3"/>
            <a:endParaRPr lang="cs-CZ" dirty="0" smtClean="0">
              <a:latin typeface="Calibri" panose="020F0502020204030204" pitchFamily="34" charset="0"/>
            </a:endParaRPr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5277" t="26968" r="1750" b="9184"/>
          <a:stretch/>
        </p:blipFill>
        <p:spPr>
          <a:xfrm>
            <a:off x="2195736" y="3717032"/>
            <a:ext cx="4765095" cy="244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20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ABO_blood_typ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50" y="785813"/>
            <a:ext cx="7581900" cy="528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78050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/>
          <a:lstStyle/>
          <a:p>
            <a:pPr eaLnBrk="1" hangingPunct="1"/>
            <a:r>
              <a:rPr lang="cs-CZ" altLang="cs-CZ" sz="3600" b="1" i="1" dirty="0" smtClean="0"/>
              <a:t>ABO and RhD </a:t>
            </a:r>
            <a:r>
              <a:rPr lang="cs-CZ" altLang="cs-CZ" sz="3600" b="1" i="1" dirty="0" err="1" smtClean="0"/>
              <a:t>testing</a:t>
            </a:r>
            <a:r>
              <a:rPr lang="cs-CZ" altLang="cs-CZ" sz="3600" b="1" i="1" dirty="0" smtClean="0"/>
              <a:t> of recipient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96753"/>
            <a:ext cx="8229600" cy="3168352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cs-CZ" altLang="cs-CZ" sz="2400" dirty="0" smtClean="0"/>
              <a:t>ABO</a:t>
            </a:r>
          </a:p>
          <a:p>
            <a:pPr eaLnBrk="1" hangingPunct="1"/>
            <a:r>
              <a:rPr lang="cs-CZ" altLang="cs-CZ" sz="2400" dirty="0" smtClean="0"/>
              <a:t>ABO </a:t>
            </a:r>
            <a:r>
              <a:rPr lang="cs-CZ" altLang="cs-CZ" sz="2400" dirty="0" err="1" smtClean="0"/>
              <a:t>antigens</a:t>
            </a:r>
            <a:r>
              <a:rPr lang="cs-CZ" altLang="cs-CZ" sz="2400" dirty="0" smtClean="0"/>
              <a:t> (</a:t>
            </a:r>
            <a:r>
              <a:rPr lang="cs-CZ" altLang="cs-CZ" sz="2400" dirty="0" err="1" smtClean="0"/>
              <a:t>aglutinogens</a:t>
            </a:r>
            <a:r>
              <a:rPr lang="cs-CZ" altLang="cs-CZ" sz="2400" dirty="0" smtClean="0"/>
              <a:t>)</a:t>
            </a:r>
          </a:p>
          <a:p>
            <a:pPr lvl="1" eaLnBrk="1" hangingPunct="1"/>
            <a:r>
              <a:rPr lang="cs-CZ" altLang="cs-CZ" sz="2000" dirty="0" err="1" smtClean="0">
                <a:solidFill>
                  <a:srgbClr val="C00000"/>
                </a:solidFill>
              </a:rPr>
              <a:t>monoclonal</a:t>
            </a:r>
            <a:r>
              <a:rPr lang="cs-CZ" altLang="cs-CZ" sz="2000" dirty="0" smtClean="0">
                <a:solidFill>
                  <a:srgbClr val="C00000"/>
                </a:solidFill>
              </a:rPr>
              <a:t> anti-A and anti-B </a:t>
            </a:r>
            <a:r>
              <a:rPr lang="cs-CZ" altLang="cs-CZ" sz="2000" dirty="0" err="1" smtClean="0">
                <a:solidFill>
                  <a:srgbClr val="C00000"/>
                </a:solidFill>
              </a:rPr>
              <a:t>diagnostic</a:t>
            </a:r>
            <a:r>
              <a:rPr lang="cs-CZ" altLang="cs-CZ" sz="2000" dirty="0" smtClean="0">
                <a:solidFill>
                  <a:srgbClr val="C00000"/>
                </a:solidFill>
              </a:rPr>
              <a:t> </a:t>
            </a:r>
            <a:r>
              <a:rPr lang="cs-CZ" altLang="cs-CZ" sz="2000" dirty="0" err="1" smtClean="0">
                <a:solidFill>
                  <a:srgbClr val="C00000"/>
                </a:solidFill>
              </a:rPr>
              <a:t>serum</a:t>
            </a:r>
            <a:endParaRPr lang="cs-CZ" altLang="cs-CZ" sz="2000" dirty="0" smtClean="0">
              <a:solidFill>
                <a:srgbClr val="C00000"/>
              </a:solidFill>
            </a:endParaRPr>
          </a:p>
          <a:p>
            <a:pPr eaLnBrk="1" hangingPunct="1"/>
            <a:r>
              <a:rPr lang="cs-CZ" altLang="cs-CZ" sz="2400" dirty="0" smtClean="0"/>
              <a:t>ABO </a:t>
            </a:r>
            <a:r>
              <a:rPr lang="cs-CZ" altLang="cs-CZ" sz="2400" dirty="0" err="1" smtClean="0"/>
              <a:t>antibodies</a:t>
            </a:r>
            <a:r>
              <a:rPr lang="cs-CZ" altLang="cs-CZ" sz="2400" dirty="0" smtClean="0"/>
              <a:t> (</a:t>
            </a:r>
            <a:r>
              <a:rPr lang="cs-CZ" altLang="cs-CZ" sz="2400" dirty="0" err="1" smtClean="0"/>
              <a:t>aglutinins</a:t>
            </a:r>
            <a:r>
              <a:rPr lang="cs-CZ" altLang="cs-CZ" sz="2400" dirty="0" smtClean="0"/>
              <a:t>) </a:t>
            </a:r>
            <a:r>
              <a:rPr lang="cs-CZ" altLang="cs-CZ" sz="2400" i="1" dirty="0" smtClean="0"/>
              <a:t>– reverse </a:t>
            </a:r>
            <a:r>
              <a:rPr lang="cs-CZ" altLang="cs-CZ" sz="2400" i="1" dirty="0" err="1" smtClean="0"/>
              <a:t>grouping</a:t>
            </a:r>
            <a:endParaRPr lang="cs-CZ" altLang="cs-CZ" sz="2400" i="1" dirty="0" smtClean="0"/>
          </a:p>
          <a:p>
            <a:pPr lvl="1" eaLnBrk="1" hangingPunct="1"/>
            <a:r>
              <a:rPr lang="cs-CZ" altLang="cs-CZ" sz="2000" dirty="0" err="1">
                <a:solidFill>
                  <a:srgbClr val="C00000"/>
                </a:solidFill>
              </a:rPr>
              <a:t>d</a:t>
            </a:r>
            <a:r>
              <a:rPr lang="cs-CZ" altLang="cs-CZ" sz="2000" dirty="0" err="1" smtClean="0">
                <a:solidFill>
                  <a:srgbClr val="C00000"/>
                </a:solidFill>
              </a:rPr>
              <a:t>iagnostic</a:t>
            </a:r>
            <a:r>
              <a:rPr lang="cs-CZ" altLang="cs-CZ" sz="2000" dirty="0" smtClean="0">
                <a:solidFill>
                  <a:srgbClr val="C00000"/>
                </a:solidFill>
              </a:rPr>
              <a:t> A1 and B </a:t>
            </a:r>
            <a:r>
              <a:rPr lang="cs-CZ" altLang="cs-CZ" sz="2000" dirty="0" err="1" smtClean="0">
                <a:solidFill>
                  <a:srgbClr val="C00000"/>
                </a:solidFill>
              </a:rPr>
              <a:t>erytrocytes</a:t>
            </a:r>
            <a:r>
              <a:rPr lang="cs-CZ" altLang="cs-CZ" sz="2000" dirty="0" smtClean="0">
                <a:solidFill>
                  <a:srgbClr val="C00000"/>
                </a:solidFill>
              </a:rPr>
              <a:t>  </a:t>
            </a:r>
            <a:endParaRPr lang="cs-CZ" altLang="cs-CZ" sz="2400" dirty="0" smtClean="0">
              <a:solidFill>
                <a:srgbClr val="C00000"/>
              </a:solidFill>
            </a:endParaRPr>
          </a:p>
          <a:p>
            <a:pPr marL="0" indent="0" eaLnBrk="1" hangingPunct="1">
              <a:buNone/>
            </a:pPr>
            <a:r>
              <a:rPr lang="cs-CZ" altLang="cs-CZ" sz="2400" dirty="0" err="1" smtClean="0"/>
              <a:t>RhD</a:t>
            </a:r>
            <a:endParaRPr lang="cs-CZ" altLang="cs-CZ" sz="2400" dirty="0" smtClean="0"/>
          </a:p>
          <a:p>
            <a:r>
              <a:rPr lang="cs-CZ" altLang="cs-CZ" sz="2400" dirty="0" err="1"/>
              <a:t>u</a:t>
            </a:r>
            <a:r>
              <a:rPr lang="cs-CZ" altLang="cs-CZ" sz="2400" dirty="0" err="1" smtClean="0"/>
              <a:t>sing</a:t>
            </a:r>
            <a:r>
              <a:rPr lang="cs-CZ" altLang="cs-CZ" sz="2400" dirty="0" smtClean="0"/>
              <a:t> 2 </a:t>
            </a:r>
            <a:r>
              <a:rPr lang="cs-CZ" altLang="cs-CZ" sz="2400" dirty="0" err="1" smtClean="0"/>
              <a:t>different</a:t>
            </a:r>
            <a:r>
              <a:rPr lang="cs-CZ" altLang="cs-CZ" sz="2400" dirty="0" smtClean="0"/>
              <a:t> </a:t>
            </a:r>
            <a:r>
              <a:rPr lang="cs-CZ" altLang="cs-CZ" sz="2400" dirty="0" err="1" smtClean="0"/>
              <a:t>diagnostic</a:t>
            </a:r>
            <a:r>
              <a:rPr lang="cs-CZ" altLang="cs-CZ" sz="2400" dirty="0" smtClean="0"/>
              <a:t> anti-D </a:t>
            </a:r>
            <a:r>
              <a:rPr lang="cs-CZ" altLang="cs-CZ" sz="2400" dirty="0"/>
              <a:t>(</a:t>
            </a:r>
            <a:r>
              <a:rPr lang="cs-CZ" altLang="cs-CZ" sz="2400" dirty="0" err="1"/>
              <a:t>IgM</a:t>
            </a:r>
            <a:r>
              <a:rPr lang="cs-CZ" altLang="cs-CZ" sz="2400" dirty="0"/>
              <a:t>) </a:t>
            </a:r>
            <a:r>
              <a:rPr lang="cs-CZ" altLang="cs-CZ" sz="2400" dirty="0" smtClean="0"/>
              <a:t>sera</a:t>
            </a:r>
          </a:p>
          <a:p>
            <a:pPr marL="0" indent="0" eaLnBrk="1" hangingPunct="1">
              <a:buNone/>
            </a:pPr>
            <a:endParaRPr lang="cs-CZ" altLang="cs-CZ" sz="2400" dirty="0" smtClean="0"/>
          </a:p>
        </p:txBody>
      </p:sp>
      <p:pic>
        <p:nvPicPr>
          <p:cNvPr id="5" name="Picture 2" descr="Diamed karty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87" t="76062" r="21387" b="5488"/>
          <a:stretch/>
        </p:blipFill>
        <p:spPr bwMode="auto">
          <a:xfrm>
            <a:off x="1331639" y="4403930"/>
            <a:ext cx="2736305" cy="2052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96" r="10994"/>
          <a:stretch>
            <a:fillRect/>
          </a:stretch>
        </p:blipFill>
        <p:spPr bwMode="auto">
          <a:xfrm>
            <a:off x="4860032" y="4415908"/>
            <a:ext cx="2819400" cy="2020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5000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i="1" dirty="0" smtClean="0"/>
              <a:t>Screening </a:t>
            </a:r>
            <a:r>
              <a:rPr lang="cs-CZ" b="1" i="1" dirty="0" err="1" smtClean="0"/>
              <a:t>for</a:t>
            </a:r>
            <a:r>
              <a:rPr lang="cs-CZ" b="1" i="1" dirty="0" smtClean="0"/>
              <a:t> </a:t>
            </a:r>
            <a:r>
              <a:rPr lang="cs-CZ" b="1" i="1" dirty="0" err="1" smtClean="0"/>
              <a:t>red</a:t>
            </a:r>
            <a:r>
              <a:rPr lang="cs-CZ" b="1" i="1" dirty="0" smtClean="0"/>
              <a:t> cell </a:t>
            </a:r>
            <a:r>
              <a:rPr lang="cs-CZ" b="1" i="1" dirty="0" err="1" smtClean="0"/>
              <a:t>allo-antibodies</a:t>
            </a:r>
            <a:endParaRPr lang="cs-CZ" b="1" i="1" dirty="0"/>
          </a:p>
        </p:txBody>
      </p:sp>
      <p:pic>
        <p:nvPicPr>
          <p:cNvPr id="4" name="Obrázek 2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1187624" y="1628800"/>
            <a:ext cx="1219099" cy="1755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789040"/>
            <a:ext cx="6553200" cy="275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3587" y="1773919"/>
            <a:ext cx="2536825" cy="146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7276" y="1342118"/>
            <a:ext cx="979488" cy="2328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2544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cs-CZ" altLang="cs-CZ" sz="3200" b="1" i="1" dirty="0" smtClean="0"/>
              <a:t>Antibody </a:t>
            </a:r>
            <a:r>
              <a:rPr lang="cs-CZ" altLang="cs-CZ" sz="3200" b="1" i="1" dirty="0" err="1" smtClean="0"/>
              <a:t>identification</a:t>
            </a:r>
            <a:endParaRPr lang="cs-CZ" altLang="cs-CZ" sz="3200" b="1" i="1" dirty="0" smtClean="0"/>
          </a:p>
        </p:txBody>
      </p:sp>
      <p:pic>
        <p:nvPicPr>
          <p:cNvPr id="40963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83"/>
          <a:stretch/>
        </p:blipFill>
        <p:spPr>
          <a:xfrm>
            <a:off x="5162454" y="1124744"/>
            <a:ext cx="2774400" cy="2303984"/>
          </a:xfrm>
        </p:spPr>
      </p:pic>
      <p:pic>
        <p:nvPicPr>
          <p:cNvPr id="40964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787" y="3717032"/>
            <a:ext cx="7210425" cy="293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36" r="3230" b="32493"/>
          <a:stretch/>
        </p:blipFill>
        <p:spPr bwMode="auto">
          <a:xfrm>
            <a:off x="1331640" y="1124744"/>
            <a:ext cx="3080868" cy="2303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9264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i="1" dirty="0" err="1" smtClean="0"/>
              <a:t>Compatibility</a:t>
            </a:r>
            <a:r>
              <a:rPr lang="cs-CZ" b="1" i="1" dirty="0" smtClean="0"/>
              <a:t> </a:t>
            </a:r>
            <a:r>
              <a:rPr lang="cs-CZ" b="1" i="1" dirty="0" err="1" smtClean="0"/>
              <a:t>testing</a:t>
            </a:r>
            <a:endParaRPr lang="cs-CZ" b="1" i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604663"/>
          </a:xfrm>
        </p:spPr>
        <p:txBody>
          <a:bodyPr>
            <a:normAutofit/>
          </a:bodyPr>
          <a:lstStyle/>
          <a:p>
            <a:r>
              <a:rPr lang="cs-CZ" sz="2400" dirty="0">
                <a:solidFill>
                  <a:srgbClr val="C00000"/>
                </a:solidFill>
              </a:rPr>
              <a:t>recipient </a:t>
            </a:r>
            <a:r>
              <a:rPr lang="cs-CZ" sz="2400" dirty="0" err="1">
                <a:solidFill>
                  <a:srgbClr val="C00000"/>
                </a:solidFill>
              </a:rPr>
              <a:t>serum</a:t>
            </a:r>
            <a:r>
              <a:rPr lang="cs-CZ" sz="2400" dirty="0">
                <a:solidFill>
                  <a:srgbClr val="C00000"/>
                </a:solidFill>
              </a:rPr>
              <a:t> x donor </a:t>
            </a:r>
            <a:r>
              <a:rPr lang="cs-CZ" sz="2400" dirty="0" err="1" smtClean="0">
                <a:solidFill>
                  <a:srgbClr val="C00000"/>
                </a:solidFill>
              </a:rPr>
              <a:t>erytrocytes</a:t>
            </a:r>
            <a:endParaRPr lang="cs-CZ" sz="2400" dirty="0">
              <a:solidFill>
                <a:srgbClr val="C00000"/>
              </a:solidFill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3300" y="2568352"/>
            <a:ext cx="2324844" cy="3099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786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143000"/>
          </a:xfrm>
        </p:spPr>
        <p:txBody>
          <a:bodyPr>
            <a:normAutofit/>
          </a:bodyPr>
          <a:lstStyle/>
          <a:p>
            <a:r>
              <a:rPr lang="cs-CZ" b="1" i="1" dirty="0" err="1" smtClean="0"/>
              <a:t>Emergency</a:t>
            </a:r>
            <a:r>
              <a:rPr lang="cs-CZ" b="1" i="1" dirty="0" smtClean="0"/>
              <a:t> </a:t>
            </a:r>
            <a:r>
              <a:rPr lang="cs-CZ" b="1" i="1" dirty="0" err="1" smtClean="0"/>
              <a:t>red</a:t>
            </a:r>
            <a:r>
              <a:rPr lang="cs-CZ" b="1" i="1" dirty="0" smtClean="0"/>
              <a:t> </a:t>
            </a:r>
            <a:r>
              <a:rPr lang="cs-CZ" b="1" i="1" dirty="0" err="1" smtClean="0"/>
              <a:t>cells</a:t>
            </a:r>
            <a:endParaRPr lang="cs-CZ" b="1" i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3484983"/>
          </a:xfrm>
        </p:spPr>
        <p:txBody>
          <a:bodyPr>
            <a:normAutofit/>
          </a:bodyPr>
          <a:lstStyle/>
          <a:p>
            <a:r>
              <a:rPr lang="cs-CZ" sz="2800" dirty="0" err="1" smtClean="0"/>
              <a:t>insufficient</a:t>
            </a:r>
            <a:r>
              <a:rPr lang="cs-CZ" sz="2800" dirty="0" smtClean="0"/>
              <a:t> </a:t>
            </a:r>
            <a:r>
              <a:rPr lang="cs-CZ" sz="2800" dirty="0" err="1" smtClean="0"/>
              <a:t>time</a:t>
            </a:r>
            <a:r>
              <a:rPr lang="cs-CZ" sz="2800" dirty="0" smtClean="0"/>
              <a:t> </a:t>
            </a:r>
            <a:r>
              <a:rPr lang="cs-CZ" sz="2800" dirty="0" err="1" smtClean="0"/>
              <a:t>for</a:t>
            </a:r>
            <a:r>
              <a:rPr lang="cs-CZ" sz="2800" dirty="0" smtClean="0"/>
              <a:t> </a:t>
            </a:r>
            <a:r>
              <a:rPr lang="cs-CZ" sz="2800" dirty="0" err="1" smtClean="0"/>
              <a:t>pre-transfusion</a:t>
            </a:r>
            <a:r>
              <a:rPr lang="cs-CZ" sz="2800" dirty="0" smtClean="0"/>
              <a:t> </a:t>
            </a:r>
            <a:r>
              <a:rPr lang="cs-CZ" sz="2800" dirty="0" err="1" smtClean="0"/>
              <a:t>testing</a:t>
            </a:r>
            <a:endParaRPr lang="cs-CZ" sz="2800" dirty="0" smtClean="0"/>
          </a:p>
          <a:p>
            <a:r>
              <a:rPr lang="cs-CZ" sz="2800" dirty="0"/>
              <a:t>b</a:t>
            </a:r>
            <a:r>
              <a:rPr lang="cs-CZ" sz="2800" dirty="0" smtClean="0"/>
              <a:t>lood </a:t>
            </a:r>
            <a:r>
              <a:rPr lang="cs-CZ" sz="2800" dirty="0" err="1" smtClean="0"/>
              <a:t>sampling</a:t>
            </a:r>
            <a:r>
              <a:rPr lang="cs-CZ" sz="2800" dirty="0" smtClean="0"/>
              <a:t> </a:t>
            </a:r>
            <a:r>
              <a:rPr lang="cs-CZ" sz="2800" dirty="0" err="1" smtClean="0"/>
              <a:t>for</a:t>
            </a:r>
            <a:r>
              <a:rPr lang="cs-CZ" sz="2800" dirty="0" smtClean="0"/>
              <a:t> </a:t>
            </a:r>
            <a:r>
              <a:rPr lang="cs-CZ" sz="2800" dirty="0" err="1" smtClean="0"/>
              <a:t>additional</a:t>
            </a:r>
            <a:r>
              <a:rPr lang="cs-CZ" sz="2800" dirty="0" smtClean="0"/>
              <a:t> </a:t>
            </a:r>
            <a:r>
              <a:rPr lang="cs-CZ" sz="2800" dirty="0" err="1" smtClean="0"/>
              <a:t>testing</a:t>
            </a:r>
            <a:endParaRPr lang="cs-CZ" sz="2800" dirty="0" smtClean="0"/>
          </a:p>
          <a:p>
            <a:r>
              <a:rPr lang="cs-CZ" sz="2800" b="1" dirty="0" smtClean="0">
                <a:solidFill>
                  <a:srgbClr val="C00000"/>
                </a:solidFill>
              </a:rPr>
              <a:t>O negative</a:t>
            </a:r>
            <a:r>
              <a:rPr lang="cs-CZ" sz="2800" dirty="0" smtClean="0"/>
              <a:t> </a:t>
            </a:r>
            <a:r>
              <a:rPr lang="cs-CZ" sz="2800" dirty="0" err="1" smtClean="0"/>
              <a:t>or</a:t>
            </a:r>
            <a:r>
              <a:rPr lang="cs-CZ" sz="2800" dirty="0" smtClean="0"/>
              <a:t> </a:t>
            </a:r>
            <a:r>
              <a:rPr lang="cs-CZ" sz="2800" dirty="0" err="1" smtClean="0"/>
              <a:t>patient´s</a:t>
            </a:r>
            <a:r>
              <a:rPr lang="cs-CZ" sz="2800" dirty="0" smtClean="0"/>
              <a:t> blood group </a:t>
            </a:r>
            <a:r>
              <a:rPr lang="cs-CZ" sz="2800" dirty="0" err="1" smtClean="0"/>
              <a:t>if</a:t>
            </a:r>
            <a:r>
              <a:rPr lang="cs-CZ" sz="2800" dirty="0" smtClean="0"/>
              <a:t> </a:t>
            </a:r>
            <a:r>
              <a:rPr lang="cs-CZ" sz="2800" dirty="0" err="1" smtClean="0"/>
              <a:t>known</a:t>
            </a:r>
            <a:r>
              <a:rPr lang="cs-CZ" sz="2800" dirty="0" smtClean="0"/>
              <a:t> </a:t>
            </a:r>
          </a:p>
          <a:p>
            <a:r>
              <a:rPr lang="cs-CZ" sz="2800" dirty="0" err="1" smtClean="0">
                <a:solidFill>
                  <a:srgbClr val="C00000"/>
                </a:solidFill>
              </a:rPr>
              <a:t>adverse</a:t>
            </a:r>
            <a:r>
              <a:rPr lang="cs-CZ" sz="2800" dirty="0" smtClean="0">
                <a:solidFill>
                  <a:srgbClr val="C00000"/>
                </a:solidFill>
              </a:rPr>
              <a:t> </a:t>
            </a:r>
            <a:r>
              <a:rPr lang="cs-CZ" sz="2800" dirty="0" err="1" smtClean="0">
                <a:solidFill>
                  <a:srgbClr val="C00000"/>
                </a:solidFill>
              </a:rPr>
              <a:t>transfusion</a:t>
            </a:r>
            <a:r>
              <a:rPr lang="cs-CZ" sz="2800" dirty="0" smtClean="0">
                <a:solidFill>
                  <a:srgbClr val="C00000"/>
                </a:solidFill>
              </a:rPr>
              <a:t> </a:t>
            </a:r>
            <a:r>
              <a:rPr lang="cs-CZ" sz="2800" dirty="0" err="1" smtClean="0">
                <a:solidFill>
                  <a:srgbClr val="C00000"/>
                </a:solidFill>
              </a:rPr>
              <a:t>reaction</a:t>
            </a:r>
            <a:r>
              <a:rPr lang="cs-CZ" sz="2800" dirty="0" smtClean="0">
                <a:solidFill>
                  <a:srgbClr val="C00000"/>
                </a:solidFill>
              </a:rPr>
              <a:t> risk </a:t>
            </a:r>
            <a:r>
              <a:rPr lang="cs-CZ" sz="2800" dirty="0" err="1" smtClean="0">
                <a:solidFill>
                  <a:srgbClr val="C00000"/>
                </a:solidFill>
              </a:rPr>
              <a:t>due</a:t>
            </a:r>
            <a:r>
              <a:rPr lang="cs-CZ" sz="2800" dirty="0" smtClean="0">
                <a:solidFill>
                  <a:srgbClr val="C00000"/>
                </a:solidFill>
              </a:rPr>
              <a:t> to </a:t>
            </a:r>
            <a:r>
              <a:rPr lang="cs-CZ" sz="2800" dirty="0" err="1" smtClean="0">
                <a:solidFill>
                  <a:srgbClr val="C00000"/>
                </a:solidFill>
              </a:rPr>
              <a:t>possibility</a:t>
            </a:r>
            <a:r>
              <a:rPr lang="cs-CZ" sz="2800" dirty="0" smtClean="0">
                <a:solidFill>
                  <a:srgbClr val="C00000"/>
                </a:solidFill>
              </a:rPr>
              <a:t> of </a:t>
            </a:r>
            <a:r>
              <a:rPr lang="cs-CZ" sz="2800" dirty="0" err="1" smtClean="0">
                <a:solidFill>
                  <a:srgbClr val="C00000"/>
                </a:solidFill>
              </a:rPr>
              <a:t>pre-existing</a:t>
            </a:r>
            <a:r>
              <a:rPr lang="cs-CZ" sz="2800" dirty="0" smtClean="0">
                <a:solidFill>
                  <a:srgbClr val="C00000"/>
                </a:solidFill>
              </a:rPr>
              <a:t> </a:t>
            </a:r>
            <a:r>
              <a:rPr lang="cs-CZ" sz="2800" dirty="0" err="1" smtClean="0">
                <a:solidFill>
                  <a:srgbClr val="C00000"/>
                </a:solidFill>
              </a:rPr>
              <a:t>antibodies</a:t>
            </a:r>
            <a:r>
              <a:rPr lang="cs-CZ" sz="2800" dirty="0" smtClean="0">
                <a:solidFill>
                  <a:srgbClr val="C00000"/>
                </a:solidFill>
              </a:rPr>
              <a:t>!</a:t>
            </a:r>
            <a:endParaRPr lang="cs-CZ" sz="2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8257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chemeClr val="accent2"/>
                </a:solidFill>
              </a:rPr>
              <a:t>PRINCIPLES OF </a:t>
            </a:r>
            <a:r>
              <a:rPr lang="cs-CZ" b="1" dirty="0" err="1" smtClean="0">
                <a:solidFill>
                  <a:schemeClr val="accent2"/>
                </a:solidFill>
              </a:rPr>
              <a:t>haemotherapy</a:t>
            </a:r>
            <a:endParaRPr lang="cs-CZ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9659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i="1" dirty="0" smtClean="0"/>
              <a:t>General </a:t>
            </a:r>
            <a:r>
              <a:rPr lang="cs-CZ" b="1" i="1" dirty="0" err="1" smtClean="0"/>
              <a:t>principles</a:t>
            </a:r>
            <a:r>
              <a:rPr lang="cs-CZ" b="1" i="1" dirty="0" smtClean="0"/>
              <a:t> of </a:t>
            </a:r>
            <a:r>
              <a:rPr lang="cs-CZ" b="1" i="1" dirty="0" err="1" smtClean="0"/>
              <a:t>haemotherapy</a:t>
            </a:r>
            <a:endParaRPr lang="cs-CZ" b="1" i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484983"/>
          </a:xfrm>
        </p:spPr>
        <p:txBody>
          <a:bodyPr>
            <a:normAutofit/>
          </a:bodyPr>
          <a:lstStyle/>
          <a:p>
            <a:r>
              <a:rPr lang="cs-CZ" sz="2600" dirty="0" smtClean="0"/>
              <a:t>Transfusion </a:t>
            </a:r>
            <a:r>
              <a:rPr lang="cs-CZ" sz="2600" dirty="0" err="1" smtClean="0"/>
              <a:t>when</a:t>
            </a:r>
            <a:r>
              <a:rPr lang="cs-CZ" sz="2600" dirty="0" smtClean="0"/>
              <a:t> </a:t>
            </a:r>
            <a:r>
              <a:rPr lang="cs-CZ" sz="2600" dirty="0" err="1" smtClean="0"/>
              <a:t>indicated</a:t>
            </a:r>
            <a:r>
              <a:rPr lang="cs-CZ" sz="2600" dirty="0" smtClean="0"/>
              <a:t>! </a:t>
            </a:r>
          </a:p>
          <a:p>
            <a:r>
              <a:rPr lang="cs-CZ" sz="2600" dirty="0" err="1" smtClean="0"/>
              <a:t>Consistent</a:t>
            </a:r>
            <a:r>
              <a:rPr lang="cs-CZ" sz="2600" dirty="0" smtClean="0"/>
              <a:t> </a:t>
            </a:r>
            <a:r>
              <a:rPr lang="cs-CZ" sz="2600" dirty="0" err="1" smtClean="0"/>
              <a:t>compliance</a:t>
            </a:r>
            <a:r>
              <a:rPr lang="cs-CZ" sz="2600" dirty="0" smtClean="0"/>
              <a:t> with </a:t>
            </a:r>
            <a:r>
              <a:rPr lang="cs-CZ" sz="2600" dirty="0" err="1" smtClean="0"/>
              <a:t>guidelines</a:t>
            </a:r>
            <a:endParaRPr lang="cs-CZ" sz="2600" dirty="0" smtClean="0"/>
          </a:p>
          <a:p>
            <a:r>
              <a:rPr lang="cs-CZ" sz="2600" b="1" i="1" dirty="0" err="1" smtClean="0"/>
              <a:t>effective</a:t>
            </a:r>
            <a:r>
              <a:rPr lang="cs-CZ" sz="2600" b="1" i="1" dirty="0" smtClean="0"/>
              <a:t> </a:t>
            </a:r>
            <a:r>
              <a:rPr lang="cs-CZ" sz="2600" b="1" i="1" dirty="0" err="1" smtClean="0"/>
              <a:t>haemotherapy</a:t>
            </a:r>
            <a:r>
              <a:rPr lang="cs-CZ" sz="2600" b="1" i="1" dirty="0" smtClean="0"/>
              <a:t> and </a:t>
            </a:r>
            <a:r>
              <a:rPr lang="cs-CZ" sz="2600" b="1" i="1" dirty="0" err="1" smtClean="0"/>
              <a:t>restrictive</a:t>
            </a:r>
            <a:r>
              <a:rPr lang="cs-CZ" sz="2600" b="1" i="1" dirty="0" smtClean="0"/>
              <a:t> </a:t>
            </a:r>
            <a:r>
              <a:rPr lang="cs-CZ" sz="2600" b="1" i="1" dirty="0" err="1" smtClean="0"/>
              <a:t>transfusion</a:t>
            </a:r>
            <a:r>
              <a:rPr lang="cs-CZ" sz="2600" b="1" i="1" dirty="0" smtClean="0"/>
              <a:t> </a:t>
            </a:r>
            <a:r>
              <a:rPr lang="cs-CZ" sz="2600" b="1" i="1" dirty="0" err="1" smtClean="0"/>
              <a:t>strategy</a:t>
            </a:r>
            <a:r>
              <a:rPr lang="cs-CZ" sz="2600" i="1" dirty="0" smtClean="0"/>
              <a:t> </a:t>
            </a:r>
            <a:r>
              <a:rPr lang="cs-CZ" sz="2600" dirty="0" smtClean="0"/>
              <a:t>– </a:t>
            </a:r>
            <a:r>
              <a:rPr lang="cs-CZ" sz="2600" dirty="0" err="1" smtClean="0"/>
              <a:t>always</a:t>
            </a:r>
            <a:r>
              <a:rPr lang="cs-CZ" sz="2600" dirty="0" smtClean="0"/>
              <a:t> </a:t>
            </a:r>
            <a:r>
              <a:rPr lang="cs-CZ" sz="2600" dirty="0" err="1" smtClean="0"/>
              <a:t>consider</a:t>
            </a:r>
            <a:r>
              <a:rPr lang="cs-CZ" sz="2600" dirty="0" smtClean="0"/>
              <a:t> </a:t>
            </a:r>
            <a:r>
              <a:rPr lang="cs-CZ" sz="2600" dirty="0" err="1" smtClean="0"/>
              <a:t>possible</a:t>
            </a:r>
            <a:r>
              <a:rPr lang="cs-CZ" sz="2600" dirty="0" smtClean="0"/>
              <a:t> </a:t>
            </a:r>
            <a:r>
              <a:rPr lang="cs-CZ" sz="2600" dirty="0" err="1" smtClean="0"/>
              <a:t>alternatives</a:t>
            </a:r>
            <a:r>
              <a:rPr lang="cs-CZ" sz="2600" dirty="0" smtClean="0"/>
              <a:t> to </a:t>
            </a:r>
            <a:r>
              <a:rPr lang="cs-CZ" sz="2600" dirty="0" err="1" smtClean="0"/>
              <a:t>transfusion</a:t>
            </a:r>
            <a:endParaRPr lang="cs-CZ" sz="2600" dirty="0" smtClean="0"/>
          </a:p>
          <a:p>
            <a:r>
              <a:rPr lang="cs-CZ" sz="2600" b="1" i="1" dirty="0" err="1" smtClean="0"/>
              <a:t>procedures</a:t>
            </a:r>
            <a:r>
              <a:rPr lang="cs-CZ" sz="2600" b="1" i="1" dirty="0" smtClean="0"/>
              <a:t> to </a:t>
            </a:r>
            <a:r>
              <a:rPr lang="cs-CZ" sz="2600" b="1" i="1" dirty="0" err="1" smtClean="0"/>
              <a:t>increase</a:t>
            </a:r>
            <a:r>
              <a:rPr lang="cs-CZ" sz="2600" b="1" i="1" dirty="0" smtClean="0"/>
              <a:t> </a:t>
            </a:r>
            <a:r>
              <a:rPr lang="cs-CZ" sz="2600" b="1" i="1" dirty="0" err="1" smtClean="0"/>
              <a:t>safety</a:t>
            </a:r>
            <a:r>
              <a:rPr lang="cs-CZ" sz="2600" dirty="0" smtClean="0"/>
              <a:t> of </a:t>
            </a:r>
            <a:r>
              <a:rPr lang="cs-CZ" sz="2600" dirty="0" err="1" smtClean="0"/>
              <a:t>haemotherapy</a:t>
            </a:r>
            <a:r>
              <a:rPr lang="cs-CZ" sz="2600" dirty="0" smtClean="0"/>
              <a:t>  </a:t>
            </a:r>
            <a:endParaRPr lang="cs-CZ" sz="2600" dirty="0"/>
          </a:p>
          <a:p>
            <a:r>
              <a:rPr lang="cs-CZ" sz="2600" b="1" i="1" dirty="0" err="1" smtClean="0"/>
              <a:t>Patient</a:t>
            </a:r>
            <a:r>
              <a:rPr lang="cs-CZ" sz="2600" b="1" i="1" dirty="0" smtClean="0"/>
              <a:t> </a:t>
            </a:r>
            <a:r>
              <a:rPr lang="cs-CZ" sz="2600" b="1" i="1" dirty="0" err="1" smtClean="0"/>
              <a:t>education</a:t>
            </a:r>
            <a:r>
              <a:rPr lang="cs-CZ" sz="2600" b="1" i="1" dirty="0" smtClean="0"/>
              <a:t> </a:t>
            </a:r>
            <a:r>
              <a:rPr lang="cs-CZ" sz="2600" dirty="0" err="1" smtClean="0"/>
              <a:t>about</a:t>
            </a:r>
            <a:r>
              <a:rPr lang="cs-CZ" sz="2600" dirty="0" smtClean="0"/>
              <a:t> </a:t>
            </a:r>
            <a:r>
              <a:rPr lang="cs-CZ" sz="2600" dirty="0" err="1" smtClean="0"/>
              <a:t>benefits</a:t>
            </a:r>
            <a:r>
              <a:rPr lang="cs-CZ" sz="2600" dirty="0" smtClean="0"/>
              <a:t> and </a:t>
            </a:r>
            <a:r>
              <a:rPr lang="cs-CZ" sz="2600" dirty="0" err="1" smtClean="0"/>
              <a:t>risks</a:t>
            </a:r>
            <a:r>
              <a:rPr lang="cs-CZ" sz="2600" dirty="0" smtClean="0"/>
              <a:t> of </a:t>
            </a:r>
            <a:r>
              <a:rPr lang="cs-CZ" sz="2600" dirty="0" err="1" smtClean="0"/>
              <a:t>transfusion</a:t>
            </a:r>
            <a:endParaRPr lang="cs-CZ" sz="2600" dirty="0" smtClean="0"/>
          </a:p>
        </p:txBody>
      </p:sp>
    </p:spTree>
    <p:extLst>
      <p:ext uri="{BB962C8B-B14F-4D97-AF65-F5344CB8AC3E}">
        <p14:creationId xmlns:p14="http://schemas.microsoft.com/office/powerpoint/2010/main" val="3409752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34603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Blood </a:t>
            </a:r>
            <a:r>
              <a:rPr lang="cs-CZ" dirty="0" err="1" smtClean="0"/>
              <a:t>components</a:t>
            </a:r>
            <a:r>
              <a:rPr lang="cs-CZ" dirty="0" smtClean="0"/>
              <a:t> </a:t>
            </a:r>
            <a:r>
              <a:rPr lang="cs-CZ" dirty="0" err="1" smtClean="0"/>
              <a:t>may</a:t>
            </a:r>
            <a:r>
              <a:rPr lang="cs-CZ" dirty="0" smtClean="0"/>
              <a:t> </a:t>
            </a:r>
            <a:r>
              <a:rPr lang="cs-CZ" dirty="0" err="1" smtClean="0"/>
              <a:t>be</a:t>
            </a:r>
            <a:r>
              <a:rPr lang="cs-CZ" dirty="0" smtClean="0"/>
              <a:t> </a:t>
            </a:r>
            <a:r>
              <a:rPr lang="cs-CZ" dirty="0" err="1" smtClean="0"/>
              <a:t>obtained</a:t>
            </a:r>
            <a:r>
              <a:rPr lang="cs-CZ" dirty="0" smtClean="0"/>
              <a:t>: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1196752"/>
            <a:ext cx="4474840" cy="5256584"/>
          </a:xfrm>
        </p:spPr>
        <p:txBody>
          <a:bodyPr>
            <a:normAutofit fontScale="92500" lnSpcReduction="10000"/>
          </a:bodyPr>
          <a:lstStyle/>
          <a:p>
            <a:r>
              <a:rPr lang="cs-CZ" b="1" dirty="0" err="1" smtClean="0"/>
              <a:t>whole</a:t>
            </a:r>
            <a:r>
              <a:rPr lang="cs-CZ" b="1" dirty="0" smtClean="0"/>
              <a:t> blood </a:t>
            </a:r>
            <a:r>
              <a:rPr lang="cs-CZ" b="1" dirty="0" err="1" smtClean="0"/>
              <a:t>donation</a:t>
            </a:r>
            <a:endParaRPr lang="cs-CZ" b="1" dirty="0"/>
          </a:p>
          <a:p>
            <a:pPr lvl="1"/>
            <a:r>
              <a:rPr lang="cs-CZ" dirty="0" smtClean="0"/>
              <a:t>→ </a:t>
            </a:r>
            <a:r>
              <a:rPr lang="cs-CZ" dirty="0" err="1" smtClean="0"/>
              <a:t>centrifugation</a:t>
            </a:r>
            <a:endParaRPr lang="cs-CZ" dirty="0"/>
          </a:p>
          <a:p>
            <a:pPr lvl="1"/>
            <a:r>
              <a:rPr lang="cs-CZ" dirty="0"/>
              <a:t>→ </a:t>
            </a:r>
            <a:r>
              <a:rPr lang="cs-CZ" dirty="0" err="1"/>
              <a:t>separation</a:t>
            </a:r>
            <a:r>
              <a:rPr lang="cs-CZ" dirty="0"/>
              <a:t> </a:t>
            </a:r>
            <a:r>
              <a:rPr lang="cs-CZ" dirty="0" err="1" smtClean="0"/>
              <a:t>into</a:t>
            </a:r>
            <a:r>
              <a:rPr lang="cs-CZ" dirty="0" smtClean="0"/>
              <a:t> </a:t>
            </a:r>
            <a:r>
              <a:rPr lang="cs-CZ" dirty="0" err="1" smtClean="0"/>
              <a:t>its</a:t>
            </a:r>
            <a:r>
              <a:rPr lang="cs-CZ" dirty="0" smtClean="0"/>
              <a:t> </a:t>
            </a:r>
            <a:r>
              <a:rPr lang="cs-CZ" dirty="0" err="1" smtClean="0"/>
              <a:t>constituent</a:t>
            </a:r>
            <a:r>
              <a:rPr lang="cs-CZ" dirty="0" smtClean="0"/>
              <a:t> </a:t>
            </a:r>
            <a:r>
              <a:rPr lang="cs-CZ" dirty="0" err="1" smtClean="0"/>
              <a:t>elements</a:t>
            </a:r>
            <a:endParaRPr lang="cs-CZ" dirty="0" smtClean="0"/>
          </a:p>
          <a:p>
            <a:pPr lvl="1"/>
            <a:endParaRPr lang="cs-CZ" dirty="0" smtClean="0"/>
          </a:p>
          <a:p>
            <a:r>
              <a:rPr lang="cs-CZ" b="1" dirty="0" err="1" smtClean="0"/>
              <a:t>apheresis</a:t>
            </a:r>
            <a:endParaRPr lang="cs-CZ" b="1" dirty="0" smtClean="0"/>
          </a:p>
          <a:p>
            <a:pPr lvl="1"/>
            <a:r>
              <a:rPr lang="cs-CZ" dirty="0" err="1" smtClean="0"/>
              <a:t>only</a:t>
            </a:r>
            <a:r>
              <a:rPr lang="cs-CZ" dirty="0" smtClean="0"/>
              <a:t> the </a:t>
            </a:r>
            <a:r>
              <a:rPr lang="cs-CZ" dirty="0" err="1" smtClean="0"/>
              <a:t>desired</a:t>
            </a:r>
            <a:r>
              <a:rPr lang="cs-CZ" dirty="0" smtClean="0"/>
              <a:t> </a:t>
            </a:r>
            <a:r>
              <a:rPr lang="cs-CZ" dirty="0" err="1" smtClean="0"/>
              <a:t>component</a:t>
            </a:r>
            <a:r>
              <a:rPr lang="cs-CZ" dirty="0" smtClean="0"/>
              <a:t> is </a:t>
            </a:r>
            <a:r>
              <a:rPr lang="cs-CZ" dirty="0" err="1" smtClean="0"/>
              <a:t>collected</a:t>
            </a:r>
            <a:r>
              <a:rPr lang="cs-CZ" dirty="0" smtClean="0"/>
              <a:t>, </a:t>
            </a:r>
            <a:r>
              <a:rPr lang="cs-CZ" dirty="0" err="1" smtClean="0"/>
              <a:t>while</a:t>
            </a:r>
            <a:r>
              <a:rPr lang="cs-CZ" dirty="0" smtClean="0"/>
              <a:t> the </a:t>
            </a:r>
            <a:r>
              <a:rPr lang="cs-CZ" dirty="0" err="1" smtClean="0"/>
              <a:t>remaining</a:t>
            </a:r>
            <a:r>
              <a:rPr lang="cs-CZ" dirty="0" smtClean="0"/>
              <a:t> blood is </a:t>
            </a:r>
            <a:r>
              <a:rPr lang="cs-CZ" dirty="0" err="1" smtClean="0"/>
              <a:t>returned</a:t>
            </a:r>
            <a:r>
              <a:rPr lang="cs-CZ" dirty="0" smtClean="0"/>
              <a:t> to the donor</a:t>
            </a:r>
          </a:p>
          <a:p>
            <a:pPr lvl="1"/>
            <a:r>
              <a:rPr lang="cs-CZ" dirty="0" smtClean="0"/>
              <a:t> </a:t>
            </a:r>
            <a:r>
              <a:rPr lang="cs-CZ" dirty="0" err="1" smtClean="0"/>
              <a:t>usually</a:t>
            </a:r>
            <a:r>
              <a:rPr lang="cs-CZ" dirty="0" smtClean="0"/>
              <a:t> </a:t>
            </a:r>
            <a:r>
              <a:rPr lang="cs-CZ" dirty="0" err="1" smtClean="0"/>
              <a:t>further</a:t>
            </a:r>
            <a:r>
              <a:rPr lang="cs-CZ" dirty="0" smtClean="0"/>
              <a:t> </a:t>
            </a:r>
            <a:r>
              <a:rPr lang="cs-CZ" dirty="0" err="1" smtClean="0"/>
              <a:t>processing</a:t>
            </a:r>
            <a:r>
              <a:rPr lang="cs-CZ" dirty="0" smtClean="0"/>
              <a:t>  not </a:t>
            </a:r>
            <a:r>
              <a:rPr lang="cs-CZ" dirty="0" err="1" smtClean="0"/>
              <a:t>needed</a:t>
            </a:r>
            <a:endParaRPr lang="cs-CZ" dirty="0" smtClean="0"/>
          </a:p>
          <a:p>
            <a:endParaRPr lang="cs-CZ" dirty="0"/>
          </a:p>
        </p:txBody>
      </p:sp>
      <p:pic>
        <p:nvPicPr>
          <p:cNvPr id="4" name="Picture 2" descr="N:\TOKB\Prezentace\FOTOGRAFIE TTO\4021,4022 dárci krve, ambulance\Foto dárci\16486928_1239581472744219_4584060492298899305_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5" y="974421"/>
            <a:ext cx="1979468" cy="2639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2535" y="3825044"/>
            <a:ext cx="2232248" cy="29763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5119" y="974420"/>
            <a:ext cx="1839329" cy="2639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0638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i="1" dirty="0" err="1" smtClean="0"/>
              <a:t>Alternatives</a:t>
            </a:r>
            <a:r>
              <a:rPr lang="cs-CZ" b="1" i="1" dirty="0" smtClean="0"/>
              <a:t> to </a:t>
            </a:r>
            <a:r>
              <a:rPr lang="cs-CZ" b="1" i="1" dirty="0" err="1" smtClean="0"/>
              <a:t>transfusion</a:t>
            </a:r>
            <a:r>
              <a:rPr lang="cs-CZ" b="1" i="1" dirty="0" smtClean="0"/>
              <a:t/>
            </a:r>
            <a:br>
              <a:rPr lang="cs-CZ" b="1" i="1" dirty="0" smtClean="0"/>
            </a:br>
            <a:r>
              <a:rPr lang="cs-CZ" b="1" i="1" dirty="0" err="1" smtClean="0"/>
              <a:t>Patient</a:t>
            </a:r>
            <a:r>
              <a:rPr lang="cs-CZ" b="1" i="1" dirty="0" smtClean="0"/>
              <a:t> blood management</a:t>
            </a:r>
            <a:endParaRPr lang="cs-CZ" b="1" i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1628800"/>
            <a:ext cx="8712968" cy="5040560"/>
          </a:xfrm>
        </p:spPr>
        <p:txBody>
          <a:bodyPr>
            <a:normAutofit fontScale="92500" lnSpcReduction="20000"/>
          </a:bodyPr>
          <a:lstStyle/>
          <a:p>
            <a:r>
              <a:rPr lang="cs-CZ" sz="2800" b="1" u="sng" dirty="0" err="1" smtClean="0">
                <a:solidFill>
                  <a:srgbClr val="FF0000"/>
                </a:solidFill>
              </a:rPr>
              <a:t>Optimization</a:t>
            </a:r>
            <a:r>
              <a:rPr lang="cs-CZ" sz="2800" b="1" u="sng" dirty="0" smtClean="0">
                <a:solidFill>
                  <a:srgbClr val="FF0000"/>
                </a:solidFill>
              </a:rPr>
              <a:t> of </a:t>
            </a:r>
            <a:r>
              <a:rPr lang="cs-CZ" sz="2800" b="1" u="sng" dirty="0" err="1" smtClean="0">
                <a:solidFill>
                  <a:srgbClr val="FF0000"/>
                </a:solidFill>
              </a:rPr>
              <a:t>patient´s</a:t>
            </a:r>
            <a:r>
              <a:rPr lang="cs-CZ" sz="2800" b="1" u="sng" dirty="0" smtClean="0">
                <a:solidFill>
                  <a:srgbClr val="FF0000"/>
                </a:solidFill>
              </a:rPr>
              <a:t> </a:t>
            </a:r>
            <a:r>
              <a:rPr lang="cs-CZ" sz="2800" b="1" u="sng" dirty="0" err="1" smtClean="0">
                <a:solidFill>
                  <a:srgbClr val="FF0000"/>
                </a:solidFill>
              </a:rPr>
              <a:t>endogenous</a:t>
            </a:r>
            <a:r>
              <a:rPr lang="cs-CZ" sz="2800" b="1" u="sng" dirty="0" smtClean="0">
                <a:solidFill>
                  <a:srgbClr val="FF0000"/>
                </a:solidFill>
              </a:rPr>
              <a:t> </a:t>
            </a:r>
            <a:r>
              <a:rPr lang="cs-CZ" sz="2800" b="1" u="sng" dirty="0" err="1" smtClean="0">
                <a:solidFill>
                  <a:srgbClr val="FF0000"/>
                </a:solidFill>
              </a:rPr>
              <a:t>red</a:t>
            </a:r>
            <a:r>
              <a:rPr lang="cs-CZ" sz="2800" b="1" u="sng" dirty="0" smtClean="0">
                <a:solidFill>
                  <a:srgbClr val="FF0000"/>
                </a:solidFill>
              </a:rPr>
              <a:t> cell </a:t>
            </a:r>
            <a:r>
              <a:rPr lang="cs-CZ" sz="2800" b="1" u="sng" dirty="0" err="1" smtClean="0">
                <a:solidFill>
                  <a:srgbClr val="FF0000"/>
                </a:solidFill>
              </a:rPr>
              <a:t>mass</a:t>
            </a:r>
            <a:r>
              <a:rPr lang="cs-CZ" sz="2800" dirty="0" smtClean="0"/>
              <a:t>: </a:t>
            </a:r>
          </a:p>
          <a:p>
            <a:pPr lvl="1"/>
            <a:r>
              <a:rPr lang="cs-CZ" dirty="0" smtClean="0"/>
              <a:t>screening and </a:t>
            </a:r>
            <a:r>
              <a:rPr lang="cs-CZ" dirty="0" err="1" smtClean="0"/>
              <a:t>treating</a:t>
            </a:r>
            <a:r>
              <a:rPr lang="cs-CZ" dirty="0" smtClean="0"/>
              <a:t> </a:t>
            </a:r>
            <a:r>
              <a:rPr lang="cs-CZ" dirty="0" err="1" smtClean="0"/>
              <a:t>for</a:t>
            </a:r>
            <a:r>
              <a:rPr lang="cs-CZ" dirty="0" smtClean="0"/>
              <a:t> anaemia - iron </a:t>
            </a:r>
            <a:r>
              <a:rPr lang="cs-CZ" dirty="0" err="1" smtClean="0"/>
              <a:t>substitution</a:t>
            </a:r>
            <a:r>
              <a:rPr lang="cs-CZ" dirty="0" smtClean="0"/>
              <a:t>, erytropoetin</a:t>
            </a:r>
          </a:p>
          <a:p>
            <a:pPr lvl="1"/>
            <a:r>
              <a:rPr lang="cs-CZ" i="1" dirty="0" err="1" smtClean="0"/>
              <a:t>autotransfusion</a:t>
            </a:r>
            <a:endParaRPr lang="cs-CZ" i="1" dirty="0" smtClean="0"/>
          </a:p>
          <a:p>
            <a:r>
              <a:rPr lang="cs-CZ" sz="2800" b="1" u="sng" dirty="0" smtClean="0">
                <a:solidFill>
                  <a:srgbClr val="FF0000"/>
                </a:solidFill>
              </a:rPr>
              <a:t>↓ blood </a:t>
            </a:r>
            <a:r>
              <a:rPr lang="cs-CZ" sz="2800" b="1" u="sng" dirty="0" err="1" smtClean="0">
                <a:solidFill>
                  <a:srgbClr val="FF0000"/>
                </a:solidFill>
              </a:rPr>
              <a:t>loss</a:t>
            </a:r>
            <a:r>
              <a:rPr lang="cs-CZ" sz="2800" b="1" u="sng" dirty="0" smtClean="0">
                <a:solidFill>
                  <a:srgbClr val="FF0000"/>
                </a:solidFill>
              </a:rPr>
              <a:t> and </a:t>
            </a:r>
            <a:r>
              <a:rPr lang="cs-CZ" sz="2800" b="1" u="sng" dirty="0" err="1" smtClean="0">
                <a:solidFill>
                  <a:srgbClr val="FF0000"/>
                </a:solidFill>
              </a:rPr>
              <a:t>optimization</a:t>
            </a:r>
            <a:r>
              <a:rPr lang="cs-CZ" sz="2800" b="1" u="sng" dirty="0" smtClean="0">
                <a:solidFill>
                  <a:srgbClr val="FF0000"/>
                </a:solidFill>
              </a:rPr>
              <a:t> of </a:t>
            </a:r>
            <a:r>
              <a:rPr lang="cs-CZ" sz="2800" b="1" u="sng" dirty="0" err="1" smtClean="0">
                <a:solidFill>
                  <a:srgbClr val="FF0000"/>
                </a:solidFill>
              </a:rPr>
              <a:t>coagulation</a:t>
            </a:r>
            <a:endParaRPr lang="cs-CZ" sz="2800" b="1" u="sng" dirty="0" smtClean="0">
              <a:solidFill>
                <a:srgbClr val="FF0000"/>
              </a:solidFill>
            </a:endParaRPr>
          </a:p>
          <a:p>
            <a:pPr lvl="1"/>
            <a:r>
              <a:rPr lang="cs-CZ" dirty="0" err="1" smtClean="0"/>
              <a:t>medication</a:t>
            </a:r>
            <a:r>
              <a:rPr lang="cs-CZ" dirty="0" smtClean="0"/>
              <a:t> </a:t>
            </a:r>
            <a:r>
              <a:rPr lang="cs-CZ" dirty="0" err="1" smtClean="0"/>
              <a:t>correction</a:t>
            </a:r>
            <a:r>
              <a:rPr lang="cs-CZ" dirty="0" smtClean="0"/>
              <a:t> (with </a:t>
            </a:r>
            <a:r>
              <a:rPr lang="cs-CZ" dirty="0" err="1"/>
              <a:t>bleeding</a:t>
            </a:r>
            <a:r>
              <a:rPr lang="cs-CZ" dirty="0"/>
              <a:t> risk</a:t>
            </a:r>
            <a:r>
              <a:rPr lang="cs-CZ" dirty="0" smtClean="0"/>
              <a:t>)</a:t>
            </a:r>
          </a:p>
          <a:p>
            <a:pPr lvl="1"/>
            <a:r>
              <a:rPr lang="cs-CZ" dirty="0" err="1" smtClean="0"/>
              <a:t>surgical</a:t>
            </a:r>
            <a:r>
              <a:rPr lang="cs-CZ" dirty="0" smtClean="0"/>
              <a:t> </a:t>
            </a:r>
            <a:r>
              <a:rPr lang="cs-CZ" dirty="0" err="1" smtClean="0"/>
              <a:t>techniques</a:t>
            </a:r>
            <a:endParaRPr lang="cs-CZ" dirty="0" smtClean="0"/>
          </a:p>
          <a:p>
            <a:pPr lvl="1"/>
            <a:r>
              <a:rPr lang="cs-CZ" dirty="0" err="1" smtClean="0"/>
              <a:t>haemostatic</a:t>
            </a:r>
            <a:r>
              <a:rPr lang="cs-CZ" dirty="0" smtClean="0"/>
              <a:t> </a:t>
            </a:r>
            <a:r>
              <a:rPr lang="cs-CZ" dirty="0" err="1" smtClean="0"/>
              <a:t>agents</a:t>
            </a:r>
            <a:r>
              <a:rPr lang="cs-CZ" dirty="0" smtClean="0"/>
              <a:t> (</a:t>
            </a:r>
            <a:r>
              <a:rPr lang="cs-CZ" dirty="0" err="1" smtClean="0"/>
              <a:t>tranexamic</a:t>
            </a:r>
            <a:r>
              <a:rPr lang="cs-CZ" dirty="0" smtClean="0"/>
              <a:t> acid, </a:t>
            </a:r>
            <a:r>
              <a:rPr lang="cs-CZ" dirty="0" err="1" smtClean="0"/>
              <a:t>tissue</a:t>
            </a:r>
            <a:r>
              <a:rPr lang="cs-CZ" dirty="0" smtClean="0"/>
              <a:t> </a:t>
            </a:r>
            <a:r>
              <a:rPr lang="cs-CZ" dirty="0" err="1" smtClean="0"/>
              <a:t>adhesives</a:t>
            </a:r>
            <a:r>
              <a:rPr lang="cs-CZ" dirty="0" smtClean="0"/>
              <a:t>)</a:t>
            </a:r>
            <a:endParaRPr lang="cs-CZ" dirty="0"/>
          </a:p>
          <a:p>
            <a:pPr lvl="1"/>
            <a:r>
              <a:rPr lang="cs-CZ" dirty="0" err="1"/>
              <a:t>controlled</a:t>
            </a:r>
            <a:r>
              <a:rPr lang="cs-CZ" dirty="0"/>
              <a:t> </a:t>
            </a:r>
            <a:r>
              <a:rPr lang="cs-CZ" dirty="0" err="1"/>
              <a:t>intraoperative</a:t>
            </a:r>
            <a:r>
              <a:rPr lang="cs-CZ" dirty="0"/>
              <a:t> </a:t>
            </a:r>
            <a:r>
              <a:rPr lang="cs-CZ" dirty="0" err="1"/>
              <a:t>hypotension</a:t>
            </a:r>
            <a:endParaRPr lang="cs-CZ" dirty="0"/>
          </a:p>
          <a:p>
            <a:pPr lvl="1"/>
            <a:r>
              <a:rPr lang="cs-CZ" dirty="0" err="1" smtClean="0"/>
              <a:t>reduction</a:t>
            </a:r>
            <a:r>
              <a:rPr lang="cs-CZ" dirty="0" smtClean="0"/>
              <a:t> of </a:t>
            </a:r>
            <a:r>
              <a:rPr lang="cs-CZ" dirty="0" err="1" smtClean="0"/>
              <a:t>diagnostic</a:t>
            </a:r>
            <a:r>
              <a:rPr lang="cs-CZ" dirty="0" smtClean="0"/>
              <a:t> blood </a:t>
            </a:r>
            <a:r>
              <a:rPr lang="cs-CZ" dirty="0" err="1" smtClean="0"/>
              <a:t>sampling</a:t>
            </a:r>
            <a:endParaRPr lang="cs-CZ" dirty="0"/>
          </a:p>
          <a:p>
            <a:pPr lvl="1"/>
            <a:r>
              <a:rPr lang="cs-CZ" dirty="0" err="1" smtClean="0"/>
              <a:t>coagulation</a:t>
            </a:r>
            <a:r>
              <a:rPr lang="cs-CZ" dirty="0" smtClean="0"/>
              <a:t> </a:t>
            </a:r>
            <a:r>
              <a:rPr lang="cs-CZ" dirty="0" err="1" smtClean="0"/>
              <a:t>factor</a:t>
            </a:r>
            <a:r>
              <a:rPr lang="cs-CZ" dirty="0" smtClean="0"/>
              <a:t> </a:t>
            </a:r>
            <a:r>
              <a:rPr lang="cs-CZ" dirty="0" err="1" smtClean="0"/>
              <a:t>concentrates</a:t>
            </a:r>
            <a:endParaRPr lang="cs-CZ" dirty="0" smtClean="0"/>
          </a:p>
          <a:p>
            <a:r>
              <a:rPr lang="cs-CZ" sz="2800" b="1" u="sng" dirty="0" smtClean="0">
                <a:solidFill>
                  <a:srgbClr val="FF0000"/>
                </a:solidFill>
              </a:rPr>
              <a:t>↑ tolerance of anaemia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493714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Transfusion</a:t>
            </a:r>
            <a:r>
              <a:rPr lang="cs-CZ" dirty="0" smtClean="0"/>
              <a:t> </a:t>
            </a:r>
            <a:r>
              <a:rPr lang="cs-CZ" dirty="0" err="1" smtClean="0"/>
              <a:t>administration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800" dirty="0" err="1"/>
              <a:t>w</a:t>
            </a:r>
            <a:r>
              <a:rPr lang="cs-CZ" sz="2800" dirty="0" err="1" smtClean="0"/>
              <a:t>ithin</a:t>
            </a:r>
            <a:r>
              <a:rPr lang="cs-CZ" sz="2800" dirty="0" smtClean="0"/>
              <a:t> 6 </a:t>
            </a:r>
            <a:r>
              <a:rPr lang="cs-CZ" sz="2800" dirty="0" err="1" smtClean="0"/>
              <a:t>hours</a:t>
            </a:r>
            <a:endParaRPr lang="cs-CZ" sz="2800" dirty="0" smtClean="0"/>
          </a:p>
          <a:p>
            <a:r>
              <a:rPr lang="cs-CZ" sz="2800" dirty="0" err="1"/>
              <a:t>m</a:t>
            </a:r>
            <a:r>
              <a:rPr lang="cs-CZ" sz="2800" dirty="0" err="1" smtClean="0"/>
              <a:t>onitored</a:t>
            </a:r>
            <a:r>
              <a:rPr lang="cs-CZ" sz="2800" dirty="0" smtClean="0"/>
              <a:t> (</a:t>
            </a:r>
            <a:r>
              <a:rPr lang="cs-CZ" sz="2800" dirty="0" err="1" smtClean="0"/>
              <a:t>patient</a:t>
            </a:r>
            <a:r>
              <a:rPr lang="cs-CZ" sz="2800" dirty="0" smtClean="0"/>
              <a:t> </a:t>
            </a:r>
            <a:r>
              <a:rPr lang="cs-CZ" sz="2800" dirty="0" err="1" smtClean="0"/>
              <a:t>blood</a:t>
            </a:r>
            <a:r>
              <a:rPr lang="cs-CZ" sz="2800" dirty="0" smtClean="0"/>
              <a:t> </a:t>
            </a:r>
            <a:r>
              <a:rPr lang="cs-CZ" sz="2800" dirty="0" err="1" smtClean="0"/>
              <a:t>pressure</a:t>
            </a:r>
            <a:r>
              <a:rPr lang="cs-CZ" sz="2800" dirty="0" smtClean="0"/>
              <a:t>, pulse, </a:t>
            </a:r>
            <a:r>
              <a:rPr lang="cs-CZ" sz="2800" dirty="0" err="1" smtClean="0"/>
              <a:t>temperature</a:t>
            </a:r>
            <a:r>
              <a:rPr lang="cs-CZ" sz="2800" dirty="0" smtClean="0"/>
              <a:t> </a:t>
            </a:r>
            <a:r>
              <a:rPr lang="cs-CZ" sz="2800" dirty="0" err="1" smtClean="0"/>
              <a:t>before</a:t>
            </a:r>
            <a:r>
              <a:rPr lang="cs-CZ" sz="2800" dirty="0" smtClean="0"/>
              <a:t> and </a:t>
            </a:r>
            <a:r>
              <a:rPr lang="cs-CZ" sz="2800" dirty="0" err="1" smtClean="0"/>
              <a:t>after</a:t>
            </a:r>
            <a:r>
              <a:rPr lang="cs-CZ" sz="2800" dirty="0" smtClean="0"/>
              <a:t>; </a:t>
            </a:r>
            <a:r>
              <a:rPr lang="cs-CZ" sz="2800" dirty="0" err="1" smtClean="0"/>
              <a:t>adverse</a:t>
            </a:r>
            <a:r>
              <a:rPr lang="cs-CZ" sz="2800" dirty="0" smtClean="0"/>
              <a:t> </a:t>
            </a:r>
            <a:r>
              <a:rPr lang="cs-CZ" sz="2800" dirty="0" err="1" smtClean="0"/>
              <a:t>reactions</a:t>
            </a:r>
            <a:r>
              <a:rPr lang="cs-CZ" sz="2800" dirty="0" smtClean="0"/>
              <a:t>)</a:t>
            </a:r>
          </a:p>
          <a:p>
            <a:r>
              <a:rPr lang="cs-CZ" sz="2800" dirty="0" err="1"/>
              <a:t>B</a:t>
            </a:r>
            <a:r>
              <a:rPr lang="cs-CZ" sz="2800" dirty="0" err="1" smtClean="0"/>
              <a:t>ed</a:t>
            </a:r>
            <a:r>
              <a:rPr lang="cs-CZ" sz="2800" dirty="0" smtClean="0"/>
              <a:t> </a:t>
            </a:r>
            <a:r>
              <a:rPr lang="cs-CZ" sz="2800" dirty="0" err="1" smtClean="0"/>
              <a:t>side</a:t>
            </a:r>
            <a:r>
              <a:rPr lang="cs-CZ" sz="2800" dirty="0" smtClean="0"/>
              <a:t> test</a:t>
            </a:r>
          </a:p>
          <a:p>
            <a:r>
              <a:rPr lang="cs-CZ" sz="2800" dirty="0" err="1"/>
              <a:t>a</a:t>
            </a:r>
            <a:r>
              <a:rPr lang="cs-CZ" sz="2800" dirty="0" err="1" smtClean="0"/>
              <a:t>dministration</a:t>
            </a:r>
            <a:r>
              <a:rPr lang="cs-CZ" sz="2800" dirty="0" smtClean="0"/>
              <a:t> </a:t>
            </a:r>
            <a:r>
              <a:rPr lang="cs-CZ" sz="2800" dirty="0" err="1" smtClean="0"/>
              <a:t>through</a:t>
            </a:r>
            <a:r>
              <a:rPr lang="cs-CZ" sz="2800" dirty="0" smtClean="0"/>
              <a:t> </a:t>
            </a:r>
            <a:r>
              <a:rPr lang="cs-CZ" sz="2800" dirty="0" err="1" smtClean="0"/>
              <a:t>transfusion</a:t>
            </a:r>
            <a:r>
              <a:rPr lang="cs-CZ" sz="2800" dirty="0" smtClean="0"/>
              <a:t> set (</a:t>
            </a:r>
            <a:r>
              <a:rPr lang="cs-CZ" sz="2800" dirty="0" err="1" smtClean="0"/>
              <a:t>filter</a:t>
            </a:r>
            <a:r>
              <a:rPr lang="cs-CZ" sz="2800" dirty="0" smtClean="0"/>
              <a:t>), </a:t>
            </a:r>
            <a:r>
              <a:rPr lang="cs-CZ" sz="2800" dirty="0" err="1" smtClean="0"/>
              <a:t>separately</a:t>
            </a:r>
            <a:endParaRPr lang="cs-CZ" sz="2800" dirty="0" smtClean="0"/>
          </a:p>
          <a:p>
            <a:r>
              <a:rPr lang="cs-CZ" sz="2800" dirty="0"/>
              <a:t>r</a:t>
            </a:r>
            <a:r>
              <a:rPr lang="cs-CZ" sz="2800" dirty="0" smtClean="0"/>
              <a:t>est </a:t>
            </a:r>
            <a:r>
              <a:rPr lang="cs-CZ" sz="2800" dirty="0" err="1" smtClean="0"/>
              <a:t>of</a:t>
            </a:r>
            <a:r>
              <a:rPr lang="cs-CZ" sz="2800" dirty="0" smtClean="0"/>
              <a:t> </a:t>
            </a:r>
            <a:r>
              <a:rPr lang="cs-CZ" sz="2800" dirty="0" err="1" smtClean="0"/>
              <a:t>the</a:t>
            </a:r>
            <a:r>
              <a:rPr lang="cs-CZ" sz="2800" dirty="0" smtClean="0"/>
              <a:t> </a:t>
            </a:r>
            <a:r>
              <a:rPr lang="cs-CZ" sz="2800" dirty="0" err="1" smtClean="0"/>
              <a:t>blood</a:t>
            </a:r>
            <a:r>
              <a:rPr lang="cs-CZ" sz="2800" dirty="0" smtClean="0"/>
              <a:t> </a:t>
            </a:r>
            <a:r>
              <a:rPr lang="cs-CZ" sz="2800" dirty="0" err="1" smtClean="0"/>
              <a:t>component</a:t>
            </a:r>
            <a:r>
              <a:rPr lang="cs-CZ" sz="2800" dirty="0" smtClean="0"/>
              <a:t> </a:t>
            </a:r>
            <a:r>
              <a:rPr lang="cs-CZ" sz="2800" dirty="0" err="1" smtClean="0"/>
              <a:t>should</a:t>
            </a:r>
            <a:r>
              <a:rPr lang="cs-CZ" sz="2800" dirty="0" smtClean="0"/>
              <a:t> </a:t>
            </a:r>
            <a:r>
              <a:rPr lang="cs-CZ" sz="2800" dirty="0" err="1" smtClean="0"/>
              <a:t>be</a:t>
            </a:r>
            <a:r>
              <a:rPr lang="cs-CZ" sz="2800" dirty="0" smtClean="0"/>
              <a:t> </a:t>
            </a:r>
            <a:r>
              <a:rPr lang="cs-CZ" sz="2800" dirty="0" err="1" smtClean="0"/>
              <a:t>left</a:t>
            </a:r>
            <a:r>
              <a:rPr lang="cs-CZ" sz="2800" dirty="0" smtClean="0"/>
              <a:t> </a:t>
            </a:r>
            <a:r>
              <a:rPr lang="cs-CZ" sz="2800" dirty="0" err="1" smtClean="0"/>
              <a:t>for</a:t>
            </a:r>
            <a:r>
              <a:rPr lang="cs-CZ" sz="2800" dirty="0" smtClean="0"/>
              <a:t> 24 </a:t>
            </a:r>
            <a:r>
              <a:rPr lang="cs-CZ" sz="2800" dirty="0" err="1" smtClean="0"/>
              <a:t>hours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177814456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>
                <a:solidFill>
                  <a:schemeClr val="accent2"/>
                </a:solidFill>
              </a:rPr>
              <a:t>Haemotherapy</a:t>
            </a:r>
            <a:r>
              <a:rPr lang="cs-CZ" dirty="0" smtClean="0">
                <a:solidFill>
                  <a:schemeClr val="accent2"/>
                </a:solidFill>
              </a:rPr>
              <a:t> </a:t>
            </a:r>
            <a:r>
              <a:rPr lang="cs-CZ" dirty="0" err="1" smtClean="0">
                <a:solidFill>
                  <a:schemeClr val="accent2"/>
                </a:solidFill>
              </a:rPr>
              <a:t>complications</a:t>
            </a:r>
            <a:endParaRPr lang="cs-CZ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9040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 smtClean="0"/>
              <a:t/>
            </a:r>
            <a:br>
              <a:rPr lang="cs-CZ" b="1" dirty="0" smtClean="0"/>
            </a:br>
            <a:r>
              <a:rPr lang="cs-CZ" b="1" i="1" dirty="0" err="1" smtClean="0"/>
              <a:t>Mandatory</a:t>
            </a:r>
            <a:r>
              <a:rPr lang="cs-CZ" b="1" i="1" dirty="0" smtClean="0"/>
              <a:t> </a:t>
            </a:r>
            <a:r>
              <a:rPr lang="cs-CZ" b="1" i="1" dirty="0" err="1" smtClean="0"/>
              <a:t>testing</a:t>
            </a:r>
            <a:r>
              <a:rPr lang="cs-CZ" b="1" i="1" dirty="0" smtClean="0"/>
              <a:t> of </a:t>
            </a:r>
            <a:r>
              <a:rPr lang="cs-CZ" b="1" i="1" dirty="0" err="1" smtClean="0"/>
              <a:t>blood</a:t>
            </a:r>
            <a:r>
              <a:rPr lang="cs-CZ" b="1" i="1" dirty="0" smtClean="0"/>
              <a:t> </a:t>
            </a:r>
            <a:r>
              <a:rPr lang="cs-CZ" b="1" i="1" dirty="0" err="1" smtClean="0"/>
              <a:t>donations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3794" y="1556792"/>
            <a:ext cx="8229600" cy="4525963"/>
          </a:xfrm>
        </p:spPr>
        <p:txBody>
          <a:bodyPr>
            <a:normAutofit/>
          </a:bodyPr>
          <a:lstStyle/>
          <a:p>
            <a:r>
              <a:rPr lang="cs-CZ" b="1" dirty="0" err="1" smtClean="0">
                <a:solidFill>
                  <a:srgbClr val="C00000"/>
                </a:solidFill>
              </a:rPr>
              <a:t>Infection</a:t>
            </a:r>
            <a:r>
              <a:rPr lang="cs-CZ" b="1" dirty="0" smtClean="0">
                <a:solidFill>
                  <a:srgbClr val="C00000"/>
                </a:solidFill>
              </a:rPr>
              <a:t> </a:t>
            </a:r>
            <a:r>
              <a:rPr lang="cs-CZ" b="1" dirty="0" err="1" smtClean="0">
                <a:solidFill>
                  <a:srgbClr val="C00000"/>
                </a:solidFill>
              </a:rPr>
              <a:t>markers</a:t>
            </a:r>
            <a:r>
              <a:rPr lang="cs-CZ" b="1" dirty="0" smtClean="0">
                <a:solidFill>
                  <a:srgbClr val="C00000"/>
                </a:solidFill>
              </a:rPr>
              <a:t> </a:t>
            </a:r>
            <a:r>
              <a:rPr lang="cs-CZ" dirty="0" err="1" smtClean="0"/>
              <a:t>serologically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endParaRPr lang="cs-CZ" dirty="0">
              <a:solidFill>
                <a:srgbClr val="C00000"/>
              </a:solidFill>
            </a:endParaRPr>
          </a:p>
          <a:p>
            <a:pPr lvl="1"/>
            <a:r>
              <a:rPr lang="cs-CZ" dirty="0"/>
              <a:t>HBV </a:t>
            </a:r>
            <a:r>
              <a:rPr lang="cs-CZ" dirty="0" smtClean="0"/>
              <a:t>(</a:t>
            </a:r>
            <a:r>
              <a:rPr lang="cs-CZ" dirty="0" err="1" smtClean="0"/>
              <a:t>HBsAg</a:t>
            </a:r>
            <a:r>
              <a:rPr lang="cs-CZ" dirty="0" smtClean="0"/>
              <a:t>)</a:t>
            </a:r>
            <a:endParaRPr lang="cs-CZ" dirty="0"/>
          </a:p>
          <a:p>
            <a:pPr lvl="1"/>
            <a:r>
              <a:rPr lang="cs-CZ" dirty="0"/>
              <a:t>HCV </a:t>
            </a:r>
            <a:r>
              <a:rPr lang="cs-CZ" dirty="0" smtClean="0"/>
              <a:t>(anti-HCV)</a:t>
            </a:r>
            <a:endParaRPr lang="cs-CZ" dirty="0"/>
          </a:p>
          <a:p>
            <a:pPr lvl="1"/>
            <a:r>
              <a:rPr lang="cs-CZ" dirty="0"/>
              <a:t>HIV </a:t>
            </a:r>
            <a:r>
              <a:rPr lang="cs-CZ" dirty="0" smtClean="0"/>
              <a:t>(</a:t>
            </a:r>
            <a:r>
              <a:rPr lang="cs-CZ" dirty="0" err="1" smtClean="0"/>
              <a:t>dual</a:t>
            </a:r>
            <a:r>
              <a:rPr lang="cs-CZ" dirty="0" smtClean="0"/>
              <a:t> </a:t>
            </a:r>
            <a:r>
              <a:rPr lang="cs-CZ" dirty="0" err="1" smtClean="0"/>
              <a:t>tests</a:t>
            </a:r>
            <a:r>
              <a:rPr lang="cs-CZ" dirty="0" smtClean="0"/>
              <a:t>)</a:t>
            </a:r>
            <a:endParaRPr lang="cs-CZ" dirty="0"/>
          </a:p>
          <a:p>
            <a:pPr lvl="1"/>
            <a:r>
              <a:rPr lang="cs-CZ" dirty="0" err="1" smtClean="0"/>
              <a:t>Syphilis</a:t>
            </a:r>
            <a:r>
              <a:rPr lang="cs-CZ" dirty="0" smtClean="0"/>
              <a:t> (</a:t>
            </a:r>
            <a:r>
              <a:rPr lang="cs-CZ" dirty="0" err="1" smtClean="0"/>
              <a:t>antibodies</a:t>
            </a:r>
            <a:r>
              <a:rPr lang="cs-CZ" dirty="0" smtClean="0"/>
              <a:t> </a:t>
            </a:r>
            <a:r>
              <a:rPr lang="cs-CZ" dirty="0" err="1" smtClean="0"/>
              <a:t>against</a:t>
            </a:r>
            <a:r>
              <a:rPr lang="cs-CZ" dirty="0" smtClean="0"/>
              <a:t> T.P.)</a:t>
            </a:r>
            <a:endParaRPr lang="cs-CZ" dirty="0"/>
          </a:p>
          <a:p>
            <a:r>
              <a:rPr lang="cs-CZ" b="1" dirty="0" err="1" smtClean="0">
                <a:solidFill>
                  <a:srgbClr val="C00000"/>
                </a:solidFill>
              </a:rPr>
              <a:t>Imunohaematology</a:t>
            </a:r>
            <a:endParaRPr lang="cs-CZ" b="1" dirty="0">
              <a:solidFill>
                <a:srgbClr val="C00000"/>
              </a:solidFill>
            </a:endParaRPr>
          </a:p>
          <a:p>
            <a:pPr lvl="1"/>
            <a:r>
              <a:rPr lang="cs-CZ" dirty="0" smtClean="0"/>
              <a:t>Blood group </a:t>
            </a:r>
            <a:r>
              <a:rPr lang="cs-CZ" dirty="0" err="1" smtClean="0"/>
              <a:t>testing</a:t>
            </a:r>
            <a:r>
              <a:rPr lang="cs-CZ" dirty="0" smtClean="0"/>
              <a:t> (ABO and RhD </a:t>
            </a:r>
            <a:r>
              <a:rPr lang="cs-CZ" dirty="0" err="1" smtClean="0"/>
              <a:t>typing</a:t>
            </a:r>
            <a:r>
              <a:rPr lang="cs-CZ" dirty="0" smtClean="0"/>
              <a:t>)</a:t>
            </a:r>
            <a:endParaRPr lang="cs-CZ" dirty="0"/>
          </a:p>
          <a:p>
            <a:pPr lvl="1"/>
            <a:r>
              <a:rPr lang="cs-CZ" dirty="0" err="1" smtClean="0"/>
              <a:t>Antierytrocyte</a:t>
            </a:r>
            <a:r>
              <a:rPr lang="cs-CZ" dirty="0" smtClean="0"/>
              <a:t> antibody screening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97389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i="1" dirty="0" smtClean="0"/>
              <a:t>Most </a:t>
            </a:r>
            <a:r>
              <a:rPr lang="cs-CZ" b="1" i="1" dirty="0" err="1" smtClean="0"/>
              <a:t>complications</a:t>
            </a:r>
            <a:r>
              <a:rPr lang="cs-CZ" b="1" i="1" dirty="0" smtClean="0"/>
              <a:t> are </a:t>
            </a:r>
            <a:r>
              <a:rPr lang="cs-CZ" b="1" i="1" dirty="0" err="1" smtClean="0"/>
              <a:t>due</a:t>
            </a:r>
            <a:r>
              <a:rPr lang="cs-CZ" b="1" i="1" dirty="0" smtClean="0"/>
              <a:t> to:</a:t>
            </a:r>
            <a:endParaRPr lang="cs-CZ" b="1" i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cs-CZ" dirty="0" smtClean="0"/>
              <a:t> </a:t>
            </a: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sz="2400" dirty="0"/>
              <a:t>	</a:t>
            </a:r>
            <a:r>
              <a:rPr lang="cs-CZ" sz="2400" dirty="0" err="1" smtClean="0"/>
              <a:t>solution</a:t>
            </a:r>
            <a:r>
              <a:rPr lang="cs-CZ" sz="2400" dirty="0" smtClean="0"/>
              <a:t>: </a:t>
            </a:r>
            <a:endParaRPr lang="cs-CZ" sz="2400" b="1" dirty="0"/>
          </a:p>
          <a:p>
            <a:pPr lvl="2"/>
            <a:r>
              <a:rPr lang="cs-CZ" b="1" dirty="0" err="1"/>
              <a:t>l</a:t>
            </a:r>
            <a:r>
              <a:rPr lang="cs-CZ" b="1" dirty="0" err="1" smtClean="0"/>
              <a:t>eucocyte</a:t>
            </a:r>
            <a:r>
              <a:rPr lang="cs-CZ" b="1" dirty="0" smtClean="0"/>
              <a:t> </a:t>
            </a:r>
            <a:r>
              <a:rPr lang="cs-CZ" b="1" dirty="0" err="1" smtClean="0"/>
              <a:t>depletion</a:t>
            </a:r>
            <a:endParaRPr lang="cs-CZ" b="1" dirty="0" smtClean="0"/>
          </a:p>
          <a:p>
            <a:pPr lvl="2"/>
            <a:r>
              <a:rPr lang="cs-CZ" b="1" dirty="0" err="1" smtClean="0"/>
              <a:t>irradiation</a:t>
            </a:r>
            <a:endParaRPr lang="cs-CZ" b="1" dirty="0" smtClean="0"/>
          </a:p>
        </p:txBody>
      </p:sp>
      <p:sp>
        <p:nvSpPr>
          <p:cNvPr id="7" name="Zástupný symbol pro obsah 6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cs-CZ" dirty="0"/>
          </a:p>
          <a:p>
            <a:pPr lvl="1"/>
            <a:endParaRPr lang="cs-CZ" dirty="0" smtClean="0"/>
          </a:p>
          <a:p>
            <a:pPr marL="457200" lvl="1" indent="0">
              <a:buNone/>
            </a:pPr>
            <a:endParaRPr lang="cs-CZ" dirty="0" smtClean="0"/>
          </a:p>
          <a:p>
            <a:pPr marL="457200" lvl="1" indent="0">
              <a:buNone/>
            </a:pPr>
            <a:r>
              <a:rPr lang="cs-CZ" dirty="0" smtClean="0"/>
              <a:t>	</a:t>
            </a:r>
            <a:r>
              <a:rPr lang="cs-CZ" dirty="0" err="1" smtClean="0"/>
              <a:t>solution</a:t>
            </a:r>
            <a:r>
              <a:rPr lang="cs-CZ" dirty="0" smtClean="0"/>
              <a:t>: </a:t>
            </a:r>
            <a:endParaRPr lang="cs-CZ" dirty="0"/>
          </a:p>
          <a:p>
            <a:pPr lvl="2"/>
            <a:r>
              <a:rPr lang="cs-CZ" b="1" dirty="0" err="1" smtClean="0"/>
              <a:t>selection</a:t>
            </a:r>
            <a:r>
              <a:rPr lang="cs-CZ" b="1" dirty="0" smtClean="0"/>
              <a:t> of </a:t>
            </a:r>
            <a:r>
              <a:rPr lang="cs-CZ" b="1" dirty="0" err="1" smtClean="0"/>
              <a:t>clinical</a:t>
            </a:r>
            <a:r>
              <a:rPr lang="cs-CZ" b="1" dirty="0" smtClean="0"/>
              <a:t> plasma </a:t>
            </a:r>
            <a:r>
              <a:rPr lang="cs-CZ" b="1" dirty="0" err="1" smtClean="0"/>
              <a:t>donors</a:t>
            </a:r>
            <a:r>
              <a:rPr lang="cs-CZ" dirty="0" smtClean="0"/>
              <a:t> (</a:t>
            </a:r>
            <a:r>
              <a:rPr lang="cs-CZ" dirty="0" err="1" smtClean="0"/>
              <a:t>without</a:t>
            </a:r>
            <a:r>
              <a:rPr lang="cs-CZ" dirty="0" smtClean="0"/>
              <a:t> history of </a:t>
            </a:r>
            <a:r>
              <a:rPr lang="cs-CZ" dirty="0" err="1" smtClean="0"/>
              <a:t>immunisation</a:t>
            </a:r>
            <a:r>
              <a:rPr lang="cs-CZ" dirty="0" smtClean="0"/>
              <a:t>)</a:t>
            </a:r>
            <a:endParaRPr lang="cs-CZ" b="1" dirty="0" smtClean="0"/>
          </a:p>
          <a:p>
            <a:pPr lvl="2"/>
            <a:r>
              <a:rPr lang="cs-CZ" b="1" dirty="0" err="1"/>
              <a:t>u</a:t>
            </a:r>
            <a:r>
              <a:rPr lang="cs-CZ" b="1" dirty="0" err="1" smtClean="0"/>
              <a:t>sing</a:t>
            </a:r>
            <a:r>
              <a:rPr lang="cs-CZ" b="1" dirty="0" smtClean="0"/>
              <a:t> of </a:t>
            </a:r>
            <a:r>
              <a:rPr lang="cs-CZ" b="1" dirty="0" err="1" smtClean="0"/>
              <a:t>additive</a:t>
            </a:r>
            <a:r>
              <a:rPr lang="cs-CZ" b="1" dirty="0" smtClean="0"/>
              <a:t> </a:t>
            </a:r>
            <a:r>
              <a:rPr lang="cs-CZ" b="1" dirty="0" err="1" smtClean="0"/>
              <a:t>solutions</a:t>
            </a:r>
            <a:r>
              <a:rPr lang="cs-CZ" b="1" dirty="0" smtClean="0"/>
              <a:t> </a:t>
            </a:r>
            <a:r>
              <a:rPr lang="cs-CZ" b="1" dirty="0" err="1" smtClean="0"/>
              <a:t>for</a:t>
            </a:r>
            <a:r>
              <a:rPr lang="cs-CZ" b="1" dirty="0" smtClean="0"/>
              <a:t> blood </a:t>
            </a:r>
            <a:r>
              <a:rPr lang="cs-CZ" b="1" dirty="0" err="1" smtClean="0"/>
              <a:t>component</a:t>
            </a:r>
            <a:r>
              <a:rPr lang="cs-CZ" b="1" dirty="0" smtClean="0"/>
              <a:t> </a:t>
            </a:r>
            <a:r>
              <a:rPr lang="cs-CZ" b="1" dirty="0" err="1" smtClean="0"/>
              <a:t>preparation</a:t>
            </a:r>
            <a:endParaRPr lang="cs-CZ" b="1" dirty="0"/>
          </a:p>
          <a:p>
            <a:pPr lvl="2"/>
            <a:r>
              <a:rPr lang="cs-CZ" b="1" dirty="0" err="1" smtClean="0"/>
              <a:t>washing</a:t>
            </a:r>
            <a:endParaRPr lang="cs-CZ" b="1" dirty="0"/>
          </a:p>
          <a:p>
            <a:pPr lvl="2"/>
            <a:r>
              <a:rPr lang="cs-CZ" b="1" dirty="0" err="1"/>
              <a:t>c</a:t>
            </a:r>
            <a:r>
              <a:rPr lang="cs-CZ" b="1" dirty="0" err="1" smtClean="0"/>
              <a:t>oagulation</a:t>
            </a:r>
            <a:r>
              <a:rPr lang="cs-CZ" b="1" dirty="0" smtClean="0"/>
              <a:t> </a:t>
            </a:r>
            <a:r>
              <a:rPr lang="cs-CZ" b="1" dirty="0" err="1" smtClean="0"/>
              <a:t>factor</a:t>
            </a:r>
            <a:r>
              <a:rPr lang="cs-CZ" b="1" dirty="0" smtClean="0"/>
              <a:t> </a:t>
            </a:r>
            <a:r>
              <a:rPr lang="cs-CZ" b="1" dirty="0" err="1" smtClean="0"/>
              <a:t>concentrates</a:t>
            </a:r>
            <a:endParaRPr lang="cs-CZ" b="1" dirty="0"/>
          </a:p>
          <a:p>
            <a:pPr lvl="2"/>
            <a:r>
              <a:rPr lang="cs-CZ" b="1" dirty="0" err="1" smtClean="0"/>
              <a:t>Solvent</a:t>
            </a:r>
            <a:r>
              <a:rPr lang="cs-CZ" b="1" dirty="0" smtClean="0"/>
              <a:t>/detergent-</a:t>
            </a:r>
            <a:r>
              <a:rPr lang="cs-CZ" b="1" dirty="0" err="1" smtClean="0"/>
              <a:t>treated</a:t>
            </a:r>
            <a:r>
              <a:rPr lang="cs-CZ" b="1" dirty="0" smtClean="0"/>
              <a:t> </a:t>
            </a:r>
            <a:r>
              <a:rPr lang="cs-CZ" b="1" dirty="0" err="1" smtClean="0"/>
              <a:t>pooled</a:t>
            </a:r>
            <a:r>
              <a:rPr lang="cs-CZ" b="1" dirty="0" smtClean="0"/>
              <a:t> plasma </a:t>
            </a:r>
            <a:r>
              <a:rPr lang="cs-CZ" b="1" dirty="0"/>
              <a:t>(</a:t>
            </a:r>
            <a:r>
              <a:rPr lang="cs-CZ" b="1" dirty="0" err="1" smtClean="0"/>
              <a:t>OctaplasLG</a:t>
            </a:r>
            <a:r>
              <a:rPr lang="cs-CZ" b="1" dirty="0" smtClean="0"/>
              <a:t>)</a:t>
            </a:r>
            <a:endParaRPr lang="cs-CZ" b="1" dirty="0"/>
          </a:p>
          <a:p>
            <a:endParaRPr lang="cs-CZ" dirty="0"/>
          </a:p>
        </p:txBody>
      </p:sp>
      <p:sp>
        <p:nvSpPr>
          <p:cNvPr id="12" name="Obdélník se zakulaceným rohem na stejné straně 11"/>
          <p:cNvSpPr/>
          <p:nvPr/>
        </p:nvSpPr>
        <p:spPr>
          <a:xfrm>
            <a:off x="1259632" y="1593064"/>
            <a:ext cx="2329760" cy="914400"/>
          </a:xfrm>
          <a:prstGeom prst="round2Same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3600" dirty="0" err="1" smtClean="0"/>
              <a:t>Leucocytes</a:t>
            </a:r>
            <a:endParaRPr lang="cs-CZ" sz="3600" dirty="0"/>
          </a:p>
        </p:txBody>
      </p:sp>
      <p:sp>
        <p:nvSpPr>
          <p:cNvPr id="13" name="Obdélník se zakulaceným rohem na stejné straně 12"/>
          <p:cNvSpPr/>
          <p:nvPr/>
        </p:nvSpPr>
        <p:spPr>
          <a:xfrm>
            <a:off x="5652120" y="1593064"/>
            <a:ext cx="2217936" cy="914400"/>
          </a:xfrm>
          <a:prstGeom prst="round2Same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3600" dirty="0" smtClean="0"/>
              <a:t>Plasma</a:t>
            </a:r>
            <a:endParaRPr lang="cs-CZ" sz="3600" dirty="0"/>
          </a:p>
        </p:txBody>
      </p:sp>
    </p:spTree>
    <p:extLst>
      <p:ext uri="{BB962C8B-B14F-4D97-AF65-F5344CB8AC3E}">
        <p14:creationId xmlns:p14="http://schemas.microsoft.com/office/powerpoint/2010/main" val="224304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i="1" dirty="0" err="1" smtClean="0"/>
              <a:t>Complications</a:t>
            </a:r>
            <a:r>
              <a:rPr lang="cs-CZ" b="1" i="1" dirty="0" smtClean="0"/>
              <a:t> of </a:t>
            </a:r>
            <a:r>
              <a:rPr lang="cs-CZ" b="1" i="1" dirty="0" err="1" smtClean="0"/>
              <a:t>transfusion</a:t>
            </a:r>
            <a:r>
              <a:rPr lang="cs-CZ" b="1" i="1" dirty="0" smtClean="0"/>
              <a:t> - </a:t>
            </a:r>
            <a:r>
              <a:rPr lang="cs-CZ" b="1" i="1" dirty="0" err="1" smtClean="0"/>
              <a:t>classification</a:t>
            </a:r>
            <a:endParaRPr lang="cs-CZ" b="1" i="1" dirty="0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457200" y="2276872"/>
            <a:ext cx="8229600" cy="3849291"/>
          </a:xfrm>
        </p:spPr>
        <p:txBody>
          <a:bodyPr/>
          <a:lstStyle/>
          <a:p>
            <a:r>
              <a:rPr lang="cs-CZ" dirty="0" smtClean="0"/>
              <a:t>etiology</a:t>
            </a:r>
          </a:p>
          <a:p>
            <a:r>
              <a:rPr lang="cs-CZ" dirty="0" err="1"/>
              <a:t>t</a:t>
            </a:r>
            <a:r>
              <a:rPr lang="cs-CZ" dirty="0" err="1" smtClean="0"/>
              <a:t>ime</a:t>
            </a:r>
            <a:r>
              <a:rPr lang="cs-CZ" dirty="0" smtClean="0"/>
              <a:t>-to-</a:t>
            </a:r>
            <a:r>
              <a:rPr lang="cs-CZ" dirty="0" err="1" smtClean="0"/>
              <a:t>onset</a:t>
            </a:r>
            <a:endParaRPr lang="cs-CZ" dirty="0" smtClean="0"/>
          </a:p>
          <a:p>
            <a:r>
              <a:rPr lang="cs-CZ" dirty="0" err="1" smtClean="0"/>
              <a:t>severity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6175292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i="1" dirty="0" smtClean="0"/>
              <a:t>Etiology</a:t>
            </a:r>
            <a:endParaRPr lang="cs-CZ" b="1" i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963690"/>
          </a:xfrm>
        </p:spPr>
        <p:txBody>
          <a:bodyPr>
            <a:normAutofit fontScale="85000" lnSpcReduction="10000"/>
          </a:bodyPr>
          <a:lstStyle/>
          <a:p>
            <a:r>
              <a:rPr lang="cs-CZ" b="1" dirty="0" err="1" smtClean="0">
                <a:solidFill>
                  <a:srgbClr val="C00000"/>
                </a:solidFill>
              </a:rPr>
              <a:t>Infection</a:t>
            </a:r>
            <a:r>
              <a:rPr lang="cs-CZ" b="1" dirty="0" smtClean="0">
                <a:solidFill>
                  <a:srgbClr val="C00000"/>
                </a:solidFill>
              </a:rPr>
              <a:t> </a:t>
            </a:r>
            <a:r>
              <a:rPr lang="cs-CZ" b="1" dirty="0" err="1" smtClean="0">
                <a:solidFill>
                  <a:srgbClr val="C00000"/>
                </a:solidFill>
              </a:rPr>
              <a:t>transmission</a:t>
            </a:r>
            <a:endParaRPr lang="cs-CZ" b="1" dirty="0" smtClean="0">
              <a:solidFill>
                <a:srgbClr val="C00000"/>
              </a:solidFill>
            </a:endParaRPr>
          </a:p>
          <a:p>
            <a:r>
              <a:rPr lang="cs-CZ" b="1" dirty="0" err="1" smtClean="0">
                <a:solidFill>
                  <a:srgbClr val="C00000"/>
                </a:solidFill>
              </a:rPr>
              <a:t>Cardiovascular</a:t>
            </a:r>
            <a:r>
              <a:rPr lang="cs-CZ" b="1" dirty="0" smtClean="0">
                <a:solidFill>
                  <a:srgbClr val="C00000"/>
                </a:solidFill>
              </a:rPr>
              <a:t> and </a:t>
            </a:r>
            <a:r>
              <a:rPr lang="cs-CZ" b="1" dirty="0" err="1" smtClean="0">
                <a:solidFill>
                  <a:srgbClr val="C00000"/>
                </a:solidFill>
              </a:rPr>
              <a:t>metabolic</a:t>
            </a:r>
            <a:r>
              <a:rPr lang="cs-CZ" b="1" dirty="0" smtClean="0">
                <a:solidFill>
                  <a:srgbClr val="C00000"/>
                </a:solidFill>
              </a:rPr>
              <a:t> </a:t>
            </a:r>
            <a:r>
              <a:rPr lang="cs-CZ" b="1" dirty="0" err="1" smtClean="0">
                <a:solidFill>
                  <a:srgbClr val="C00000"/>
                </a:solidFill>
              </a:rPr>
              <a:t>complications</a:t>
            </a:r>
            <a:endParaRPr lang="cs-CZ" b="1" dirty="0" smtClean="0">
              <a:solidFill>
                <a:srgbClr val="C00000"/>
              </a:solidFill>
            </a:endParaRPr>
          </a:p>
          <a:p>
            <a:pPr lvl="1"/>
            <a:r>
              <a:rPr lang="cs-CZ" dirty="0" err="1" smtClean="0"/>
              <a:t>circulatory</a:t>
            </a:r>
            <a:r>
              <a:rPr lang="cs-CZ" dirty="0" smtClean="0"/>
              <a:t> </a:t>
            </a:r>
            <a:r>
              <a:rPr lang="cs-CZ" dirty="0" err="1" smtClean="0"/>
              <a:t>overload</a:t>
            </a:r>
            <a:r>
              <a:rPr lang="cs-CZ" dirty="0" smtClean="0"/>
              <a:t>, </a:t>
            </a:r>
            <a:r>
              <a:rPr lang="cs-CZ" dirty="0" err="1" smtClean="0"/>
              <a:t>hypothermia</a:t>
            </a:r>
            <a:r>
              <a:rPr lang="cs-CZ" dirty="0" smtClean="0"/>
              <a:t>, </a:t>
            </a:r>
            <a:r>
              <a:rPr lang="cs-CZ" dirty="0" err="1" smtClean="0"/>
              <a:t>hyperkalemia</a:t>
            </a:r>
            <a:r>
              <a:rPr lang="cs-CZ" dirty="0" smtClean="0"/>
              <a:t>, </a:t>
            </a:r>
            <a:r>
              <a:rPr lang="cs-CZ" dirty="0" err="1" smtClean="0"/>
              <a:t>hypocalcemia</a:t>
            </a:r>
            <a:r>
              <a:rPr lang="cs-CZ" dirty="0" smtClean="0"/>
              <a:t>, </a:t>
            </a:r>
            <a:r>
              <a:rPr lang="cs-CZ" dirty="0" err="1" smtClean="0"/>
              <a:t>transfusion</a:t>
            </a:r>
            <a:r>
              <a:rPr lang="cs-CZ" dirty="0" smtClean="0"/>
              <a:t> </a:t>
            </a:r>
            <a:r>
              <a:rPr lang="cs-CZ" dirty="0" err="1" smtClean="0"/>
              <a:t>haemosiderosis</a:t>
            </a:r>
            <a:r>
              <a:rPr lang="cs-CZ" dirty="0" smtClean="0"/>
              <a:t>, </a:t>
            </a:r>
            <a:r>
              <a:rPr lang="cs-CZ" dirty="0" err="1" smtClean="0"/>
              <a:t>hypotension</a:t>
            </a:r>
            <a:r>
              <a:rPr lang="cs-CZ" dirty="0" smtClean="0"/>
              <a:t>, </a:t>
            </a:r>
            <a:r>
              <a:rPr lang="cs-CZ" dirty="0" err="1" smtClean="0"/>
              <a:t>hypertension</a:t>
            </a:r>
            <a:endParaRPr lang="cs-CZ" dirty="0" smtClean="0"/>
          </a:p>
          <a:p>
            <a:r>
              <a:rPr lang="cs-CZ" b="1" dirty="0" err="1" smtClean="0">
                <a:solidFill>
                  <a:srgbClr val="C00000"/>
                </a:solidFill>
              </a:rPr>
              <a:t>Immune-mediated</a:t>
            </a:r>
            <a:r>
              <a:rPr lang="cs-CZ" b="1" dirty="0" smtClean="0">
                <a:solidFill>
                  <a:srgbClr val="C00000"/>
                </a:solidFill>
              </a:rPr>
              <a:t> </a:t>
            </a:r>
            <a:r>
              <a:rPr lang="cs-CZ" b="1" dirty="0" err="1" smtClean="0">
                <a:solidFill>
                  <a:srgbClr val="C00000"/>
                </a:solidFill>
              </a:rPr>
              <a:t>complications</a:t>
            </a:r>
            <a:endParaRPr lang="cs-CZ" b="1" dirty="0">
              <a:solidFill>
                <a:srgbClr val="C00000"/>
              </a:solidFill>
            </a:endParaRPr>
          </a:p>
          <a:p>
            <a:pPr lvl="1"/>
            <a:r>
              <a:rPr lang="cs-CZ" b="1" dirty="0" smtClean="0"/>
              <a:t>Transfusion-</a:t>
            </a:r>
            <a:r>
              <a:rPr lang="cs-CZ" b="1" dirty="0" err="1" smtClean="0"/>
              <a:t>related</a:t>
            </a:r>
            <a:r>
              <a:rPr lang="cs-CZ" b="1" dirty="0" smtClean="0"/>
              <a:t> </a:t>
            </a:r>
            <a:r>
              <a:rPr lang="cs-CZ" b="1" dirty="0" err="1" smtClean="0"/>
              <a:t>immunomodulation</a:t>
            </a:r>
            <a:r>
              <a:rPr lang="cs-CZ" b="1" dirty="0" smtClean="0"/>
              <a:t> </a:t>
            </a:r>
            <a:r>
              <a:rPr lang="cs-CZ" dirty="0" smtClean="0"/>
              <a:t>– </a:t>
            </a:r>
            <a:r>
              <a:rPr lang="cs-CZ" dirty="0" err="1" smtClean="0"/>
              <a:t>associated</a:t>
            </a:r>
            <a:r>
              <a:rPr lang="cs-CZ" dirty="0" smtClean="0"/>
              <a:t> with dose of </a:t>
            </a:r>
            <a:r>
              <a:rPr lang="cs-CZ" dirty="0" err="1" smtClean="0"/>
              <a:t>transfused</a:t>
            </a:r>
            <a:r>
              <a:rPr lang="cs-CZ" dirty="0" smtClean="0"/>
              <a:t> </a:t>
            </a:r>
            <a:r>
              <a:rPr lang="cs-CZ" dirty="0" err="1" smtClean="0"/>
              <a:t>leucocytes</a:t>
            </a:r>
            <a:r>
              <a:rPr lang="cs-CZ" dirty="0" smtClean="0"/>
              <a:t> and </a:t>
            </a:r>
            <a:r>
              <a:rPr lang="cs-CZ" dirty="0" err="1" smtClean="0"/>
              <a:t>storage</a:t>
            </a:r>
            <a:r>
              <a:rPr lang="cs-CZ" dirty="0" smtClean="0"/>
              <a:t> </a:t>
            </a:r>
            <a:r>
              <a:rPr lang="cs-CZ" dirty="0" err="1" smtClean="0"/>
              <a:t>time</a:t>
            </a:r>
            <a:r>
              <a:rPr lang="cs-CZ" dirty="0" smtClean="0"/>
              <a:t> of blood </a:t>
            </a:r>
            <a:r>
              <a:rPr lang="cs-CZ" dirty="0" err="1" smtClean="0"/>
              <a:t>component</a:t>
            </a:r>
            <a:endParaRPr lang="cs-CZ" dirty="0"/>
          </a:p>
          <a:p>
            <a:pPr lvl="1"/>
            <a:r>
              <a:rPr lang="cs-CZ" b="1" dirty="0" err="1" smtClean="0"/>
              <a:t>Allo-imunisation</a:t>
            </a:r>
            <a:endParaRPr lang="cs-CZ" b="1" dirty="0"/>
          </a:p>
          <a:p>
            <a:pPr lvl="1"/>
            <a:r>
              <a:rPr lang="cs-CZ" b="1" dirty="0" err="1" smtClean="0"/>
              <a:t>Immune-mediated</a:t>
            </a:r>
            <a:r>
              <a:rPr lang="cs-CZ" b="1" dirty="0" smtClean="0"/>
              <a:t> </a:t>
            </a:r>
            <a:r>
              <a:rPr lang="cs-CZ" b="1" dirty="0" err="1" smtClean="0"/>
              <a:t>transfusion</a:t>
            </a:r>
            <a:r>
              <a:rPr lang="cs-CZ" b="1" dirty="0" smtClean="0"/>
              <a:t> </a:t>
            </a:r>
            <a:r>
              <a:rPr lang="cs-CZ" b="1" dirty="0" err="1" smtClean="0"/>
              <a:t>reactions</a:t>
            </a:r>
            <a:endParaRPr lang="cs-CZ" b="1" dirty="0" smtClean="0"/>
          </a:p>
          <a:p>
            <a:pPr lvl="2"/>
            <a:r>
              <a:rPr lang="cs-CZ" dirty="0" err="1"/>
              <a:t>a</a:t>
            </a:r>
            <a:r>
              <a:rPr lang="cs-CZ" dirty="0" err="1" smtClean="0"/>
              <a:t>cute</a:t>
            </a:r>
            <a:r>
              <a:rPr lang="cs-CZ" dirty="0" smtClean="0"/>
              <a:t> and a </a:t>
            </a:r>
            <a:r>
              <a:rPr lang="cs-CZ" dirty="0" err="1" smtClean="0"/>
              <a:t>delayed</a:t>
            </a:r>
            <a:r>
              <a:rPr lang="cs-CZ" dirty="0" smtClean="0"/>
              <a:t> </a:t>
            </a:r>
            <a:r>
              <a:rPr lang="cs-CZ" dirty="0" err="1" smtClean="0"/>
              <a:t>haemolytic</a:t>
            </a:r>
            <a:r>
              <a:rPr lang="cs-CZ" dirty="0" smtClean="0"/>
              <a:t> </a:t>
            </a:r>
            <a:r>
              <a:rPr lang="cs-CZ" dirty="0" err="1" smtClean="0"/>
              <a:t>reaction</a:t>
            </a:r>
            <a:r>
              <a:rPr lang="cs-CZ" dirty="0" smtClean="0"/>
              <a:t>, FNHTR, </a:t>
            </a:r>
            <a:r>
              <a:rPr lang="cs-CZ" dirty="0" err="1" smtClean="0"/>
              <a:t>allergic</a:t>
            </a:r>
            <a:r>
              <a:rPr lang="cs-CZ" dirty="0" smtClean="0"/>
              <a:t> </a:t>
            </a:r>
            <a:r>
              <a:rPr lang="cs-CZ" dirty="0" err="1" smtClean="0"/>
              <a:t>reaction</a:t>
            </a:r>
            <a:r>
              <a:rPr lang="cs-CZ" dirty="0" smtClean="0"/>
              <a:t>, </a:t>
            </a:r>
            <a:r>
              <a:rPr lang="cs-CZ" dirty="0" err="1" smtClean="0"/>
              <a:t>anaphylactic</a:t>
            </a:r>
            <a:r>
              <a:rPr lang="cs-CZ" dirty="0" smtClean="0"/>
              <a:t>, TRALI, TA-</a:t>
            </a:r>
            <a:r>
              <a:rPr lang="cs-CZ" dirty="0" err="1" smtClean="0"/>
              <a:t>GvHD</a:t>
            </a:r>
            <a:r>
              <a:rPr lang="cs-CZ" dirty="0" smtClean="0"/>
              <a:t>, </a:t>
            </a:r>
            <a:r>
              <a:rPr lang="cs-CZ" dirty="0" err="1" smtClean="0"/>
              <a:t>posttransfusion</a:t>
            </a:r>
            <a:r>
              <a:rPr lang="cs-CZ" dirty="0" smtClean="0"/>
              <a:t> purpura</a:t>
            </a:r>
          </a:p>
          <a:p>
            <a:endParaRPr lang="cs-CZ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8835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i="1" dirty="0" smtClean="0"/>
              <a:t>Transfusion </a:t>
            </a:r>
            <a:r>
              <a:rPr lang="cs-CZ" b="1" i="1" dirty="0" err="1" smtClean="0"/>
              <a:t>complications</a:t>
            </a:r>
            <a:r>
              <a:rPr lang="cs-CZ" b="1" i="1" dirty="0" smtClean="0"/>
              <a:t> </a:t>
            </a:r>
            <a:r>
              <a:rPr lang="cs-CZ" b="1" i="1" dirty="0" err="1" smtClean="0"/>
              <a:t>according</a:t>
            </a:r>
            <a:r>
              <a:rPr lang="cs-CZ" b="1" i="1" dirty="0" smtClean="0"/>
              <a:t> to </a:t>
            </a:r>
            <a:r>
              <a:rPr lang="cs-CZ" b="1" i="1" dirty="0" err="1" smtClean="0"/>
              <a:t>time</a:t>
            </a:r>
            <a:r>
              <a:rPr lang="cs-CZ" b="1" i="1" dirty="0" smtClean="0"/>
              <a:t> of </a:t>
            </a:r>
            <a:r>
              <a:rPr lang="cs-CZ" b="1" i="1" dirty="0" err="1" smtClean="0"/>
              <a:t>their</a:t>
            </a:r>
            <a:r>
              <a:rPr lang="cs-CZ" b="1" i="1" dirty="0" smtClean="0"/>
              <a:t> </a:t>
            </a:r>
            <a:r>
              <a:rPr lang="cs-CZ" b="1" i="1" dirty="0" err="1" smtClean="0"/>
              <a:t>development</a:t>
            </a:r>
            <a:endParaRPr lang="cs-CZ" b="1" i="1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53136"/>
          </a:xfrm>
        </p:spPr>
        <p:txBody>
          <a:bodyPr>
            <a:normAutofit lnSpcReduction="10000"/>
          </a:bodyPr>
          <a:lstStyle/>
          <a:p>
            <a:r>
              <a:rPr lang="cs-CZ" b="1" dirty="0" err="1" smtClean="0">
                <a:solidFill>
                  <a:srgbClr val="C00000"/>
                </a:solidFill>
              </a:rPr>
              <a:t>Acute</a:t>
            </a:r>
            <a:r>
              <a:rPr lang="cs-CZ" b="1" dirty="0" smtClean="0"/>
              <a:t> </a:t>
            </a:r>
            <a:endParaRPr lang="cs-CZ" b="1" dirty="0"/>
          </a:p>
          <a:p>
            <a:pPr lvl="1"/>
            <a:r>
              <a:rPr lang="cs-CZ" dirty="0" smtClean="0"/>
              <a:t>&lt; 24 h </a:t>
            </a:r>
            <a:r>
              <a:rPr lang="cs-CZ" dirty="0" err="1" smtClean="0"/>
              <a:t>after</a:t>
            </a:r>
            <a:r>
              <a:rPr lang="cs-CZ" dirty="0" smtClean="0"/>
              <a:t> </a:t>
            </a:r>
            <a:r>
              <a:rPr lang="cs-CZ" dirty="0" err="1" smtClean="0"/>
              <a:t>transfusion</a:t>
            </a:r>
            <a:endParaRPr lang="cs-CZ" dirty="0" smtClean="0"/>
          </a:p>
          <a:p>
            <a:pPr lvl="1"/>
            <a:r>
              <a:rPr lang="cs-CZ" dirty="0" err="1" smtClean="0"/>
              <a:t>e.g</a:t>
            </a:r>
            <a:r>
              <a:rPr lang="cs-CZ" dirty="0" smtClean="0"/>
              <a:t>. </a:t>
            </a:r>
            <a:r>
              <a:rPr lang="cs-CZ" dirty="0" err="1"/>
              <a:t>a</a:t>
            </a:r>
            <a:r>
              <a:rPr lang="cs-CZ" dirty="0" err="1" smtClean="0"/>
              <a:t>cute</a:t>
            </a:r>
            <a:r>
              <a:rPr lang="cs-CZ" dirty="0" smtClean="0"/>
              <a:t> </a:t>
            </a:r>
            <a:r>
              <a:rPr lang="cs-CZ" dirty="0" err="1" smtClean="0"/>
              <a:t>haemolytic</a:t>
            </a:r>
            <a:r>
              <a:rPr lang="cs-CZ" dirty="0" smtClean="0"/>
              <a:t> </a:t>
            </a:r>
            <a:r>
              <a:rPr lang="cs-CZ" dirty="0" err="1" smtClean="0"/>
              <a:t>reaction</a:t>
            </a:r>
            <a:r>
              <a:rPr lang="cs-CZ" dirty="0" smtClean="0"/>
              <a:t>, FNHTR, TRALI, </a:t>
            </a:r>
            <a:r>
              <a:rPr lang="cs-CZ" dirty="0" err="1" smtClean="0"/>
              <a:t>allergic</a:t>
            </a:r>
            <a:r>
              <a:rPr lang="cs-CZ" dirty="0" smtClean="0"/>
              <a:t>,  </a:t>
            </a:r>
            <a:r>
              <a:rPr lang="cs-CZ" dirty="0" err="1" smtClean="0"/>
              <a:t>cardiovascular</a:t>
            </a:r>
            <a:r>
              <a:rPr lang="cs-CZ" dirty="0" smtClean="0"/>
              <a:t> and </a:t>
            </a:r>
            <a:r>
              <a:rPr lang="cs-CZ" dirty="0" err="1" smtClean="0"/>
              <a:t>metabolic</a:t>
            </a:r>
            <a:r>
              <a:rPr lang="cs-CZ" dirty="0" smtClean="0"/>
              <a:t> </a:t>
            </a:r>
            <a:r>
              <a:rPr lang="cs-CZ" dirty="0" err="1" smtClean="0"/>
              <a:t>complications</a:t>
            </a:r>
            <a:endParaRPr lang="cs-CZ" dirty="0"/>
          </a:p>
          <a:p>
            <a:r>
              <a:rPr lang="cs-CZ" b="1" dirty="0" err="1" smtClean="0">
                <a:solidFill>
                  <a:srgbClr val="C00000"/>
                </a:solidFill>
              </a:rPr>
              <a:t>Delayed</a:t>
            </a:r>
            <a:endParaRPr lang="cs-CZ" b="1" dirty="0" smtClean="0"/>
          </a:p>
          <a:p>
            <a:pPr lvl="1"/>
            <a:r>
              <a:rPr lang="cs-CZ" dirty="0" smtClean="0"/>
              <a:t>&gt; 24h </a:t>
            </a:r>
            <a:r>
              <a:rPr lang="cs-CZ" dirty="0" err="1" smtClean="0"/>
              <a:t>after</a:t>
            </a:r>
            <a:r>
              <a:rPr lang="cs-CZ" dirty="0" smtClean="0"/>
              <a:t> </a:t>
            </a:r>
            <a:r>
              <a:rPr lang="cs-CZ" dirty="0" err="1" smtClean="0"/>
              <a:t>transfusion</a:t>
            </a:r>
            <a:r>
              <a:rPr lang="cs-CZ" dirty="0" smtClean="0"/>
              <a:t>, </a:t>
            </a:r>
            <a:r>
              <a:rPr lang="cs-CZ" dirty="0" err="1" smtClean="0"/>
              <a:t>days</a:t>
            </a:r>
            <a:r>
              <a:rPr lang="cs-CZ" dirty="0" smtClean="0"/>
              <a:t> to </a:t>
            </a:r>
            <a:r>
              <a:rPr lang="cs-CZ" dirty="0" err="1" smtClean="0"/>
              <a:t>weeks</a:t>
            </a:r>
            <a:endParaRPr lang="cs-CZ" dirty="0" smtClean="0"/>
          </a:p>
          <a:p>
            <a:pPr lvl="1"/>
            <a:r>
              <a:rPr lang="cs-CZ" dirty="0" err="1" smtClean="0"/>
              <a:t>e.g</a:t>
            </a:r>
            <a:r>
              <a:rPr lang="cs-CZ" dirty="0" smtClean="0"/>
              <a:t>. </a:t>
            </a:r>
            <a:r>
              <a:rPr lang="cs-CZ" dirty="0" err="1"/>
              <a:t>d</a:t>
            </a:r>
            <a:r>
              <a:rPr lang="cs-CZ" dirty="0" err="1" smtClean="0"/>
              <a:t>elayed</a:t>
            </a:r>
            <a:r>
              <a:rPr lang="cs-CZ" dirty="0" smtClean="0"/>
              <a:t> </a:t>
            </a:r>
            <a:r>
              <a:rPr lang="cs-CZ" dirty="0" err="1" smtClean="0"/>
              <a:t>haemolytic</a:t>
            </a:r>
            <a:r>
              <a:rPr lang="cs-CZ" dirty="0" smtClean="0"/>
              <a:t> </a:t>
            </a:r>
            <a:r>
              <a:rPr lang="cs-CZ" dirty="0" err="1" smtClean="0"/>
              <a:t>reaction</a:t>
            </a:r>
            <a:r>
              <a:rPr lang="cs-CZ" dirty="0" smtClean="0"/>
              <a:t>, Ta-</a:t>
            </a:r>
            <a:r>
              <a:rPr lang="cs-CZ" dirty="0" err="1" smtClean="0"/>
              <a:t>GvHD</a:t>
            </a:r>
            <a:r>
              <a:rPr lang="cs-CZ" dirty="0" smtClean="0"/>
              <a:t>, </a:t>
            </a:r>
            <a:r>
              <a:rPr lang="cs-CZ" dirty="0" err="1" smtClean="0"/>
              <a:t>infection</a:t>
            </a:r>
            <a:r>
              <a:rPr lang="cs-CZ" dirty="0" smtClean="0"/>
              <a:t>, </a:t>
            </a:r>
            <a:r>
              <a:rPr lang="cs-CZ" dirty="0" err="1" smtClean="0"/>
              <a:t>allo-imunisation</a:t>
            </a:r>
            <a:r>
              <a:rPr lang="cs-CZ" dirty="0"/>
              <a:t>, </a:t>
            </a:r>
            <a:r>
              <a:rPr lang="cs-CZ" dirty="0" err="1"/>
              <a:t>transfusion</a:t>
            </a:r>
            <a:r>
              <a:rPr lang="cs-CZ" dirty="0"/>
              <a:t> </a:t>
            </a:r>
            <a:r>
              <a:rPr lang="cs-CZ" dirty="0" err="1" smtClean="0"/>
              <a:t>haemosiderosis</a:t>
            </a:r>
            <a:r>
              <a:rPr lang="cs-CZ" dirty="0" smtClean="0"/>
              <a:t> (iron </a:t>
            </a:r>
            <a:r>
              <a:rPr lang="cs-CZ" dirty="0" err="1" smtClean="0"/>
              <a:t>overload</a:t>
            </a:r>
            <a:r>
              <a:rPr lang="cs-CZ" dirty="0" smtClean="0"/>
              <a:t>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350697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i="1" dirty="0" smtClean="0"/>
              <a:t>Transfusion </a:t>
            </a:r>
            <a:r>
              <a:rPr lang="cs-CZ" b="1" i="1" dirty="0" err="1" smtClean="0"/>
              <a:t>complications</a:t>
            </a:r>
            <a:r>
              <a:rPr lang="cs-CZ" b="1" i="1" dirty="0" smtClean="0"/>
              <a:t> </a:t>
            </a:r>
            <a:r>
              <a:rPr lang="cs-CZ" b="1" i="1" dirty="0" err="1" smtClean="0"/>
              <a:t>according</a:t>
            </a:r>
            <a:r>
              <a:rPr lang="cs-CZ" b="1" i="1" dirty="0" smtClean="0"/>
              <a:t> to </a:t>
            </a:r>
            <a:r>
              <a:rPr lang="cs-CZ" b="1" i="1" dirty="0" err="1" smtClean="0"/>
              <a:t>severity</a:t>
            </a:r>
            <a:endParaRPr lang="cs-CZ" b="1" i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b="1" dirty="0" err="1" smtClean="0">
                <a:solidFill>
                  <a:srgbClr val="C00000"/>
                </a:solidFill>
              </a:rPr>
              <a:t>Nonserious</a:t>
            </a:r>
            <a:r>
              <a:rPr lang="cs-CZ" b="1" dirty="0" smtClean="0"/>
              <a:t> </a:t>
            </a:r>
            <a:endParaRPr lang="cs-CZ" b="1" dirty="0"/>
          </a:p>
          <a:p>
            <a:pPr lvl="1"/>
            <a:r>
              <a:rPr lang="cs-CZ" dirty="0" err="1"/>
              <a:t>m</a:t>
            </a:r>
            <a:r>
              <a:rPr lang="cs-CZ" dirty="0" err="1" smtClean="0"/>
              <a:t>ild</a:t>
            </a:r>
            <a:r>
              <a:rPr lang="cs-CZ" dirty="0" smtClean="0"/>
              <a:t> </a:t>
            </a:r>
            <a:r>
              <a:rPr lang="cs-CZ" dirty="0" err="1" smtClean="0"/>
              <a:t>clinical</a:t>
            </a:r>
            <a:r>
              <a:rPr lang="cs-CZ" dirty="0" smtClean="0"/>
              <a:t> </a:t>
            </a:r>
            <a:r>
              <a:rPr lang="cs-CZ" dirty="0" err="1" smtClean="0"/>
              <a:t>course</a:t>
            </a:r>
            <a:endParaRPr lang="cs-CZ" dirty="0" smtClean="0"/>
          </a:p>
          <a:p>
            <a:pPr lvl="1"/>
            <a:r>
              <a:rPr lang="cs-CZ" dirty="0" err="1"/>
              <a:t>u</a:t>
            </a:r>
            <a:r>
              <a:rPr lang="cs-CZ" dirty="0" err="1" smtClean="0"/>
              <a:t>sually</a:t>
            </a:r>
            <a:r>
              <a:rPr lang="cs-CZ" dirty="0" smtClean="0"/>
              <a:t> fade </a:t>
            </a:r>
            <a:r>
              <a:rPr lang="cs-CZ" dirty="0" err="1" smtClean="0"/>
              <a:t>away</a:t>
            </a:r>
            <a:r>
              <a:rPr lang="cs-CZ" dirty="0" smtClean="0"/>
              <a:t> </a:t>
            </a:r>
            <a:r>
              <a:rPr lang="cs-CZ" dirty="0" err="1" smtClean="0"/>
              <a:t>soon</a:t>
            </a:r>
            <a:r>
              <a:rPr lang="cs-CZ" dirty="0" smtClean="0"/>
              <a:t> </a:t>
            </a:r>
            <a:r>
              <a:rPr lang="cs-CZ" dirty="0" err="1" smtClean="0"/>
              <a:t>after</a:t>
            </a:r>
            <a:r>
              <a:rPr lang="cs-CZ" dirty="0" smtClean="0"/>
              <a:t> the </a:t>
            </a:r>
            <a:r>
              <a:rPr lang="cs-CZ" dirty="0" err="1" smtClean="0"/>
              <a:t>transfusion</a:t>
            </a:r>
            <a:r>
              <a:rPr lang="cs-CZ" dirty="0" smtClean="0"/>
              <a:t> is </a:t>
            </a:r>
            <a:r>
              <a:rPr lang="cs-CZ" dirty="0" err="1" smtClean="0"/>
              <a:t>stopped</a:t>
            </a:r>
            <a:endParaRPr lang="cs-CZ" dirty="0" smtClean="0"/>
          </a:p>
          <a:p>
            <a:pPr lvl="1"/>
            <a:r>
              <a:rPr lang="cs-CZ" dirty="0" err="1" smtClean="0"/>
              <a:t>symptoms</a:t>
            </a:r>
            <a:r>
              <a:rPr lang="cs-CZ" dirty="0" smtClean="0"/>
              <a:t> are </a:t>
            </a:r>
            <a:r>
              <a:rPr lang="cs-CZ" dirty="0" err="1" smtClean="0"/>
              <a:t>mild</a:t>
            </a:r>
            <a:r>
              <a:rPr lang="cs-CZ" dirty="0" smtClean="0"/>
              <a:t> and </a:t>
            </a:r>
            <a:r>
              <a:rPr lang="cs-CZ" dirty="0" err="1" smtClean="0"/>
              <a:t>reversible</a:t>
            </a:r>
            <a:endParaRPr lang="cs-CZ" dirty="0"/>
          </a:p>
          <a:p>
            <a:r>
              <a:rPr lang="cs-CZ" b="1" dirty="0" err="1" smtClean="0">
                <a:solidFill>
                  <a:srgbClr val="C00000"/>
                </a:solidFill>
              </a:rPr>
              <a:t>Serious</a:t>
            </a:r>
            <a:r>
              <a:rPr lang="cs-CZ" b="1" dirty="0" smtClean="0"/>
              <a:t> </a:t>
            </a:r>
            <a:endParaRPr lang="cs-CZ" b="1" dirty="0"/>
          </a:p>
          <a:p>
            <a:pPr lvl="1"/>
            <a:r>
              <a:rPr lang="cs-CZ" dirty="0"/>
              <a:t>s</a:t>
            </a:r>
            <a:r>
              <a:rPr lang="cs-CZ" dirty="0" smtClean="0"/>
              <a:t>evere </a:t>
            </a:r>
            <a:r>
              <a:rPr lang="cs-CZ" dirty="0" err="1" smtClean="0"/>
              <a:t>symptoms</a:t>
            </a:r>
            <a:r>
              <a:rPr lang="cs-CZ" dirty="0" smtClean="0"/>
              <a:t>, </a:t>
            </a:r>
            <a:r>
              <a:rPr lang="cs-CZ" dirty="0" err="1" smtClean="0"/>
              <a:t>may</a:t>
            </a:r>
            <a:r>
              <a:rPr lang="cs-CZ" dirty="0" smtClean="0"/>
              <a:t> </a:t>
            </a:r>
            <a:r>
              <a:rPr lang="cs-CZ" dirty="0" err="1" smtClean="0"/>
              <a:t>be</a:t>
            </a:r>
            <a:r>
              <a:rPr lang="cs-CZ" dirty="0" smtClean="0"/>
              <a:t> </a:t>
            </a:r>
            <a:r>
              <a:rPr lang="cs-CZ" dirty="0" err="1" smtClean="0"/>
              <a:t>life-threatening</a:t>
            </a:r>
            <a:r>
              <a:rPr lang="cs-CZ" dirty="0" smtClean="0"/>
              <a:t> </a:t>
            </a:r>
          </a:p>
          <a:p>
            <a:pPr lvl="1"/>
            <a:r>
              <a:rPr lang="cs-CZ" dirty="0" err="1" smtClean="0"/>
              <a:t>require</a:t>
            </a:r>
            <a:r>
              <a:rPr lang="cs-CZ" dirty="0" smtClean="0"/>
              <a:t> </a:t>
            </a:r>
            <a:r>
              <a:rPr lang="cs-CZ" dirty="0" err="1" smtClean="0"/>
              <a:t>vital</a:t>
            </a:r>
            <a:r>
              <a:rPr lang="cs-CZ" dirty="0" smtClean="0"/>
              <a:t> </a:t>
            </a:r>
            <a:r>
              <a:rPr lang="cs-CZ" dirty="0" err="1" smtClean="0"/>
              <a:t>signs</a:t>
            </a:r>
            <a:r>
              <a:rPr lang="cs-CZ" dirty="0" smtClean="0"/>
              <a:t> monitoring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9671020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218258"/>
          </a:xfrm>
        </p:spPr>
        <p:txBody>
          <a:bodyPr>
            <a:noAutofit/>
          </a:bodyPr>
          <a:lstStyle/>
          <a:p>
            <a:pPr algn="l"/>
            <a:r>
              <a:rPr lang="cs-CZ" sz="3600" b="1" dirty="0" err="1" smtClean="0"/>
              <a:t>Frequent</a:t>
            </a:r>
            <a:r>
              <a:rPr lang="cs-CZ" sz="3600" b="1" dirty="0" smtClean="0"/>
              <a:t> cause of </a:t>
            </a:r>
            <a:r>
              <a:rPr lang="cs-CZ" sz="3600" b="1" dirty="0" err="1" smtClean="0"/>
              <a:t>transfusion</a:t>
            </a:r>
            <a:r>
              <a:rPr lang="cs-CZ" sz="3600" b="1" dirty="0" smtClean="0"/>
              <a:t> </a:t>
            </a:r>
            <a:r>
              <a:rPr lang="cs-CZ" sz="3600" b="1" dirty="0" err="1" smtClean="0"/>
              <a:t>complications</a:t>
            </a:r>
            <a:r>
              <a:rPr lang="cs-CZ" sz="3600" b="1" dirty="0" smtClean="0"/>
              <a:t> is </a:t>
            </a:r>
            <a:r>
              <a:rPr lang="cs-CZ" sz="3600" b="1" dirty="0" err="1" smtClean="0"/>
              <a:t>administrative</a:t>
            </a:r>
            <a:r>
              <a:rPr lang="cs-CZ" sz="3600" b="1" dirty="0" smtClean="0"/>
              <a:t> </a:t>
            </a:r>
            <a:r>
              <a:rPr lang="cs-CZ" sz="3600" b="1" dirty="0" err="1" smtClean="0"/>
              <a:t>error</a:t>
            </a:r>
            <a:r>
              <a:rPr lang="cs-CZ" sz="3600" b="1" dirty="0" smtClean="0"/>
              <a:t>! </a:t>
            </a:r>
            <a:endParaRPr lang="cs-CZ" sz="3600" b="1" i="1" dirty="0">
              <a:solidFill>
                <a:srgbClr val="92D05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2492896"/>
            <a:ext cx="8229600" cy="4165923"/>
          </a:xfrm>
        </p:spPr>
        <p:txBody>
          <a:bodyPr/>
          <a:lstStyle/>
          <a:p>
            <a:r>
              <a:rPr lang="cs-CZ" dirty="0"/>
              <a:t>s</a:t>
            </a:r>
            <a:r>
              <a:rPr lang="cs-CZ" dirty="0" smtClean="0"/>
              <a:t>ample </a:t>
            </a:r>
            <a:r>
              <a:rPr lang="cs-CZ" dirty="0" err="1" smtClean="0"/>
              <a:t>change</a:t>
            </a:r>
            <a:endParaRPr lang="cs-CZ" dirty="0" smtClean="0"/>
          </a:p>
          <a:p>
            <a:r>
              <a:rPr lang="cs-CZ" dirty="0" err="1"/>
              <a:t>e</a:t>
            </a:r>
            <a:r>
              <a:rPr lang="cs-CZ" dirty="0" err="1" smtClean="0"/>
              <a:t>rror</a:t>
            </a:r>
            <a:r>
              <a:rPr lang="cs-CZ" dirty="0" smtClean="0"/>
              <a:t> in </a:t>
            </a:r>
            <a:r>
              <a:rPr lang="cs-CZ" dirty="0" err="1" smtClean="0"/>
              <a:t>identification</a:t>
            </a:r>
            <a:r>
              <a:rPr lang="cs-CZ" dirty="0" smtClean="0"/>
              <a:t> data</a:t>
            </a:r>
          </a:p>
          <a:p>
            <a:r>
              <a:rPr lang="cs-CZ" dirty="0" err="1"/>
              <a:t>e</a:t>
            </a:r>
            <a:r>
              <a:rPr lang="cs-CZ" dirty="0" err="1" smtClean="0"/>
              <a:t>rror</a:t>
            </a:r>
            <a:r>
              <a:rPr lang="cs-CZ" dirty="0" smtClean="0"/>
              <a:t> in blood group </a:t>
            </a:r>
            <a:r>
              <a:rPr lang="cs-CZ" dirty="0" err="1" smtClean="0"/>
              <a:t>testing</a:t>
            </a:r>
            <a:endParaRPr lang="cs-CZ" dirty="0" smtClean="0"/>
          </a:p>
          <a:p>
            <a:r>
              <a:rPr lang="cs-CZ" dirty="0" err="1"/>
              <a:t>c</a:t>
            </a:r>
            <a:r>
              <a:rPr lang="cs-CZ" dirty="0" err="1" smtClean="0"/>
              <a:t>hange</a:t>
            </a:r>
            <a:r>
              <a:rPr lang="cs-CZ" dirty="0" smtClean="0"/>
              <a:t> of blood </a:t>
            </a:r>
            <a:r>
              <a:rPr lang="cs-CZ" dirty="0" err="1" smtClean="0"/>
              <a:t>component</a:t>
            </a:r>
            <a:r>
              <a:rPr lang="cs-CZ" dirty="0" smtClean="0"/>
              <a:t> </a:t>
            </a:r>
          </a:p>
          <a:p>
            <a:r>
              <a:rPr lang="cs-CZ" dirty="0"/>
              <a:t>n</a:t>
            </a:r>
            <a:r>
              <a:rPr lang="cs-CZ" dirty="0" smtClean="0"/>
              <a:t>ot </a:t>
            </a:r>
            <a:r>
              <a:rPr lang="cs-CZ" dirty="0" err="1" smtClean="0"/>
              <a:t>respecting</a:t>
            </a:r>
            <a:r>
              <a:rPr lang="cs-CZ" dirty="0"/>
              <a:t> </a:t>
            </a:r>
            <a:r>
              <a:rPr lang="cs-CZ" dirty="0" smtClean="0"/>
              <a:t>standard </a:t>
            </a:r>
            <a:r>
              <a:rPr lang="cs-CZ" dirty="0" err="1" smtClean="0"/>
              <a:t>procedures</a:t>
            </a:r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76502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blood </a:t>
            </a:r>
            <a:r>
              <a:rPr lang="cs-CZ" dirty="0" err="1" smtClean="0"/>
              <a:t>components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7666609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i="1" u="sng" dirty="0" err="1" smtClean="0">
                <a:solidFill>
                  <a:srgbClr val="C00000"/>
                </a:solidFill>
              </a:rPr>
              <a:t>Acute</a:t>
            </a:r>
            <a:r>
              <a:rPr lang="cs-CZ" b="1" i="1" u="sng" dirty="0" smtClean="0">
                <a:solidFill>
                  <a:srgbClr val="C00000"/>
                </a:solidFill>
              </a:rPr>
              <a:t> </a:t>
            </a:r>
            <a:r>
              <a:rPr lang="cs-CZ" b="1" i="1" u="sng" dirty="0" err="1" smtClean="0">
                <a:solidFill>
                  <a:srgbClr val="C00000"/>
                </a:solidFill>
              </a:rPr>
              <a:t>haemolytic</a:t>
            </a:r>
            <a:r>
              <a:rPr lang="cs-CZ" b="1" i="1" u="sng" dirty="0" smtClean="0">
                <a:solidFill>
                  <a:srgbClr val="C00000"/>
                </a:solidFill>
              </a:rPr>
              <a:t> </a:t>
            </a:r>
            <a:r>
              <a:rPr lang="cs-CZ" b="1" i="1" u="sng" dirty="0" err="1" smtClean="0">
                <a:solidFill>
                  <a:srgbClr val="C00000"/>
                </a:solidFill>
              </a:rPr>
              <a:t>reactions</a:t>
            </a:r>
            <a:endParaRPr lang="cs-CZ" b="1" i="1" u="sng" dirty="0">
              <a:solidFill>
                <a:srgbClr val="C0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196752"/>
            <a:ext cx="8363272" cy="5400600"/>
          </a:xfrm>
        </p:spPr>
        <p:txBody>
          <a:bodyPr>
            <a:normAutofit fontScale="85000" lnSpcReduction="10000"/>
          </a:bodyPr>
          <a:lstStyle/>
          <a:p>
            <a:r>
              <a:rPr lang="cs-CZ" dirty="0" smtClean="0"/>
              <a:t>Cause:</a:t>
            </a:r>
          </a:p>
          <a:p>
            <a:pPr lvl="2"/>
            <a:r>
              <a:rPr lang="cs-CZ" u="sng" dirty="0" err="1" smtClean="0"/>
              <a:t>Immune</a:t>
            </a:r>
            <a:r>
              <a:rPr lang="cs-CZ" u="sng" dirty="0" smtClean="0"/>
              <a:t>:</a:t>
            </a:r>
            <a:r>
              <a:rPr lang="cs-CZ" dirty="0" smtClean="0"/>
              <a:t> incompatible </a:t>
            </a:r>
            <a:r>
              <a:rPr lang="cs-CZ" dirty="0" err="1" smtClean="0"/>
              <a:t>transfusion</a:t>
            </a:r>
            <a:r>
              <a:rPr lang="cs-CZ" dirty="0" smtClean="0"/>
              <a:t> – </a:t>
            </a:r>
            <a:r>
              <a:rPr lang="cs-CZ" dirty="0" err="1" smtClean="0"/>
              <a:t>mostly</a:t>
            </a:r>
            <a:r>
              <a:rPr lang="cs-CZ" dirty="0" smtClean="0"/>
              <a:t> </a:t>
            </a:r>
            <a:r>
              <a:rPr lang="cs-CZ" dirty="0" err="1" smtClean="0"/>
              <a:t>administrative</a:t>
            </a:r>
            <a:r>
              <a:rPr lang="cs-CZ" dirty="0" smtClean="0"/>
              <a:t> </a:t>
            </a:r>
            <a:r>
              <a:rPr lang="cs-CZ" dirty="0" err="1" smtClean="0"/>
              <a:t>error</a:t>
            </a:r>
            <a:r>
              <a:rPr lang="cs-CZ" dirty="0" smtClean="0"/>
              <a:t>!</a:t>
            </a:r>
          </a:p>
          <a:p>
            <a:pPr lvl="2"/>
            <a:r>
              <a:rPr lang="cs-CZ" b="1" u="sng" dirty="0" smtClean="0"/>
              <a:t>Non-</a:t>
            </a:r>
            <a:r>
              <a:rPr lang="cs-CZ" b="1" u="sng" dirty="0" err="1" smtClean="0"/>
              <a:t>immune</a:t>
            </a:r>
            <a:r>
              <a:rPr lang="cs-CZ" u="sng" dirty="0" smtClean="0"/>
              <a:t>:</a:t>
            </a:r>
            <a:r>
              <a:rPr lang="cs-CZ" dirty="0" smtClean="0"/>
              <a:t> </a:t>
            </a:r>
            <a:r>
              <a:rPr lang="cs-CZ" dirty="0" err="1" smtClean="0"/>
              <a:t>temperature</a:t>
            </a:r>
            <a:r>
              <a:rPr lang="cs-CZ" dirty="0" smtClean="0"/>
              <a:t>, </a:t>
            </a:r>
            <a:r>
              <a:rPr lang="cs-CZ" dirty="0" err="1" smtClean="0"/>
              <a:t>mechanical</a:t>
            </a:r>
            <a:r>
              <a:rPr lang="cs-CZ" dirty="0" smtClean="0"/>
              <a:t>, </a:t>
            </a:r>
            <a:r>
              <a:rPr lang="cs-CZ" dirty="0" err="1" smtClean="0"/>
              <a:t>bacterial</a:t>
            </a:r>
            <a:r>
              <a:rPr lang="cs-CZ" dirty="0" smtClean="0"/>
              <a:t> </a:t>
            </a:r>
            <a:r>
              <a:rPr lang="cs-CZ" dirty="0" err="1" smtClean="0"/>
              <a:t>contamination</a:t>
            </a:r>
            <a:endParaRPr lang="cs-CZ" dirty="0" smtClean="0"/>
          </a:p>
          <a:p>
            <a:r>
              <a:rPr lang="cs-CZ" dirty="0" err="1" smtClean="0"/>
              <a:t>Symptoms</a:t>
            </a:r>
            <a:r>
              <a:rPr lang="cs-CZ" dirty="0" smtClean="0"/>
              <a:t>:</a:t>
            </a:r>
          </a:p>
          <a:p>
            <a:pPr lvl="2"/>
            <a:r>
              <a:rPr lang="cs-CZ" dirty="0" err="1" smtClean="0"/>
              <a:t>chills</a:t>
            </a:r>
            <a:r>
              <a:rPr lang="cs-CZ" dirty="0" smtClean="0"/>
              <a:t>/</a:t>
            </a:r>
            <a:r>
              <a:rPr lang="cs-CZ" dirty="0" err="1" smtClean="0"/>
              <a:t>fever</a:t>
            </a:r>
            <a:r>
              <a:rPr lang="cs-CZ" dirty="0" smtClean="0"/>
              <a:t>, </a:t>
            </a:r>
            <a:r>
              <a:rPr lang="cs-CZ" dirty="0" err="1" smtClean="0"/>
              <a:t>dyspnoea</a:t>
            </a:r>
            <a:r>
              <a:rPr lang="cs-CZ" dirty="0" smtClean="0"/>
              <a:t>, </a:t>
            </a:r>
            <a:r>
              <a:rPr lang="cs-CZ" dirty="0" err="1" smtClean="0"/>
              <a:t>back</a:t>
            </a:r>
            <a:r>
              <a:rPr lang="cs-CZ" dirty="0" smtClean="0"/>
              <a:t> </a:t>
            </a:r>
            <a:r>
              <a:rPr lang="cs-CZ" dirty="0" err="1" smtClean="0"/>
              <a:t>pain</a:t>
            </a:r>
            <a:r>
              <a:rPr lang="cs-CZ" dirty="0" smtClean="0"/>
              <a:t> </a:t>
            </a:r>
            <a:r>
              <a:rPr lang="cs-CZ" dirty="0" err="1" smtClean="0"/>
              <a:t>or</a:t>
            </a:r>
            <a:r>
              <a:rPr lang="cs-CZ" dirty="0" smtClean="0"/>
              <a:t> </a:t>
            </a:r>
            <a:r>
              <a:rPr lang="cs-CZ" dirty="0" err="1" smtClean="0"/>
              <a:t>chest</a:t>
            </a:r>
            <a:r>
              <a:rPr lang="cs-CZ" dirty="0" smtClean="0"/>
              <a:t> </a:t>
            </a:r>
            <a:r>
              <a:rPr lang="cs-CZ" dirty="0" err="1" smtClean="0"/>
              <a:t>pain</a:t>
            </a:r>
            <a:r>
              <a:rPr lang="cs-CZ" dirty="0" smtClean="0"/>
              <a:t>, </a:t>
            </a:r>
            <a:r>
              <a:rPr lang="cs-CZ" dirty="0" err="1" smtClean="0"/>
              <a:t>tachycardia</a:t>
            </a:r>
            <a:r>
              <a:rPr lang="cs-CZ" dirty="0" smtClean="0"/>
              <a:t>, </a:t>
            </a:r>
            <a:r>
              <a:rPr lang="cs-CZ" dirty="0" err="1" smtClean="0"/>
              <a:t>hypotension</a:t>
            </a:r>
            <a:r>
              <a:rPr lang="cs-CZ" dirty="0" smtClean="0"/>
              <a:t>, </a:t>
            </a:r>
            <a:r>
              <a:rPr lang="cs-CZ" dirty="0" err="1" smtClean="0"/>
              <a:t>shock</a:t>
            </a:r>
            <a:r>
              <a:rPr lang="cs-CZ" dirty="0" smtClean="0"/>
              <a:t>, </a:t>
            </a:r>
            <a:r>
              <a:rPr lang="cs-CZ" dirty="0" err="1" smtClean="0"/>
              <a:t>anxiety</a:t>
            </a:r>
            <a:r>
              <a:rPr lang="cs-CZ" dirty="0" smtClean="0"/>
              <a:t>, </a:t>
            </a:r>
            <a:r>
              <a:rPr lang="cs-CZ" dirty="0" err="1" smtClean="0"/>
              <a:t>vomiting</a:t>
            </a:r>
            <a:endParaRPr lang="cs-CZ" dirty="0" smtClean="0"/>
          </a:p>
          <a:p>
            <a:r>
              <a:rPr lang="cs-CZ" dirty="0" err="1" smtClean="0"/>
              <a:t>Diagnosis</a:t>
            </a:r>
            <a:r>
              <a:rPr lang="cs-CZ" dirty="0" smtClean="0"/>
              <a:t>:</a:t>
            </a:r>
          </a:p>
          <a:p>
            <a:pPr lvl="2"/>
            <a:r>
              <a:rPr lang="cs-CZ" dirty="0" smtClean="0"/>
              <a:t>↑ bilirubin, ↑ LDH, ↓ </a:t>
            </a:r>
            <a:r>
              <a:rPr lang="cs-CZ" dirty="0" err="1" smtClean="0"/>
              <a:t>haptoglobin</a:t>
            </a:r>
            <a:r>
              <a:rPr lang="cs-CZ" dirty="0" smtClean="0"/>
              <a:t>, </a:t>
            </a:r>
            <a:r>
              <a:rPr lang="cs-CZ" dirty="0" err="1" smtClean="0"/>
              <a:t>haemoglobinemia</a:t>
            </a:r>
            <a:r>
              <a:rPr lang="cs-CZ" dirty="0" smtClean="0"/>
              <a:t>, </a:t>
            </a:r>
            <a:r>
              <a:rPr lang="cs-CZ" dirty="0" err="1" smtClean="0"/>
              <a:t>haemoglobinuria</a:t>
            </a:r>
            <a:r>
              <a:rPr lang="cs-CZ" dirty="0" smtClean="0"/>
              <a:t> </a:t>
            </a:r>
          </a:p>
          <a:p>
            <a:pPr lvl="2"/>
            <a:r>
              <a:rPr lang="cs-CZ" dirty="0"/>
              <a:t>b</a:t>
            </a:r>
            <a:r>
              <a:rPr lang="cs-CZ" dirty="0" smtClean="0"/>
              <a:t>lood group </a:t>
            </a:r>
            <a:r>
              <a:rPr lang="cs-CZ" dirty="0" err="1" smtClean="0"/>
              <a:t>verification</a:t>
            </a:r>
            <a:r>
              <a:rPr lang="cs-CZ" dirty="0" smtClean="0"/>
              <a:t> of </a:t>
            </a:r>
            <a:r>
              <a:rPr lang="cs-CZ" dirty="0" err="1" smtClean="0"/>
              <a:t>patient</a:t>
            </a:r>
            <a:r>
              <a:rPr lang="cs-CZ" dirty="0" smtClean="0"/>
              <a:t> and blood </a:t>
            </a:r>
            <a:r>
              <a:rPr lang="cs-CZ" dirty="0" err="1" smtClean="0"/>
              <a:t>component</a:t>
            </a:r>
            <a:r>
              <a:rPr lang="cs-CZ" dirty="0" smtClean="0"/>
              <a:t>, DAT (positive), </a:t>
            </a:r>
            <a:r>
              <a:rPr lang="cs-CZ" dirty="0" err="1" smtClean="0"/>
              <a:t>compatibility</a:t>
            </a:r>
            <a:r>
              <a:rPr lang="cs-CZ" dirty="0" smtClean="0"/>
              <a:t> test (positive)</a:t>
            </a:r>
          </a:p>
          <a:p>
            <a:r>
              <a:rPr lang="cs-CZ" dirty="0" err="1" smtClean="0"/>
              <a:t>Treatment</a:t>
            </a:r>
            <a:r>
              <a:rPr lang="cs-CZ" dirty="0" smtClean="0"/>
              <a:t>/management:</a:t>
            </a:r>
          </a:p>
          <a:p>
            <a:pPr lvl="2"/>
            <a:r>
              <a:rPr lang="cs-CZ" dirty="0"/>
              <a:t>s</a:t>
            </a:r>
            <a:r>
              <a:rPr lang="cs-CZ" dirty="0" smtClean="0"/>
              <a:t>top the </a:t>
            </a:r>
            <a:r>
              <a:rPr lang="cs-CZ" dirty="0" err="1" smtClean="0"/>
              <a:t>transfusion</a:t>
            </a:r>
            <a:r>
              <a:rPr lang="cs-CZ" dirty="0" smtClean="0"/>
              <a:t>, </a:t>
            </a:r>
            <a:r>
              <a:rPr lang="cs-CZ" dirty="0" err="1" smtClean="0"/>
              <a:t>vital</a:t>
            </a:r>
            <a:r>
              <a:rPr lang="cs-CZ" dirty="0" smtClean="0"/>
              <a:t> </a:t>
            </a:r>
            <a:r>
              <a:rPr lang="cs-CZ" dirty="0" err="1" smtClean="0"/>
              <a:t>signs</a:t>
            </a:r>
            <a:r>
              <a:rPr lang="cs-CZ" dirty="0" smtClean="0"/>
              <a:t> monitoring </a:t>
            </a:r>
          </a:p>
          <a:p>
            <a:pPr lvl="2"/>
            <a:r>
              <a:rPr lang="cs-CZ" dirty="0" err="1" smtClean="0"/>
              <a:t>intensive</a:t>
            </a:r>
            <a:r>
              <a:rPr lang="cs-CZ" dirty="0" smtClean="0"/>
              <a:t> care </a:t>
            </a:r>
            <a:r>
              <a:rPr lang="cs-CZ" dirty="0" err="1" smtClean="0"/>
              <a:t>may</a:t>
            </a:r>
            <a:r>
              <a:rPr lang="cs-CZ" dirty="0" smtClean="0"/>
              <a:t> </a:t>
            </a:r>
            <a:r>
              <a:rPr lang="cs-CZ" dirty="0" err="1" smtClean="0"/>
              <a:t>be</a:t>
            </a:r>
            <a:r>
              <a:rPr lang="cs-CZ" dirty="0" smtClean="0"/>
              <a:t> </a:t>
            </a:r>
            <a:r>
              <a:rPr lang="cs-CZ" dirty="0" err="1" smtClean="0"/>
              <a:t>needed</a:t>
            </a:r>
            <a:r>
              <a:rPr lang="cs-CZ" dirty="0" smtClean="0"/>
              <a:t> to </a:t>
            </a:r>
            <a:r>
              <a:rPr lang="cs-CZ" dirty="0" err="1" smtClean="0"/>
              <a:t>prevent</a:t>
            </a:r>
            <a:r>
              <a:rPr lang="cs-CZ" dirty="0" smtClean="0"/>
              <a:t> </a:t>
            </a:r>
            <a:r>
              <a:rPr lang="cs-CZ" dirty="0" err="1" smtClean="0"/>
              <a:t>shock</a:t>
            </a:r>
            <a:r>
              <a:rPr lang="cs-CZ" dirty="0" smtClean="0"/>
              <a:t>, </a:t>
            </a:r>
            <a:r>
              <a:rPr lang="cs-CZ" dirty="0" err="1" smtClean="0"/>
              <a:t>kidney</a:t>
            </a:r>
            <a:r>
              <a:rPr lang="cs-CZ" dirty="0" smtClean="0"/>
              <a:t> </a:t>
            </a:r>
            <a:r>
              <a:rPr lang="cs-CZ" dirty="0" err="1" smtClean="0"/>
              <a:t>failure</a:t>
            </a:r>
            <a:r>
              <a:rPr lang="cs-CZ" dirty="0" smtClean="0"/>
              <a:t> (</a:t>
            </a:r>
            <a:r>
              <a:rPr lang="cs-CZ" dirty="0" err="1" smtClean="0"/>
              <a:t>maintain</a:t>
            </a:r>
            <a:r>
              <a:rPr lang="cs-CZ" dirty="0" smtClean="0"/>
              <a:t> urine output, </a:t>
            </a:r>
            <a:r>
              <a:rPr lang="cs-CZ" dirty="0" err="1" smtClean="0"/>
              <a:t>haemodialysis</a:t>
            </a:r>
            <a:r>
              <a:rPr lang="cs-CZ" dirty="0" smtClean="0"/>
              <a:t>), DIC</a:t>
            </a:r>
          </a:p>
        </p:txBody>
      </p:sp>
    </p:spTree>
    <p:extLst>
      <p:ext uri="{BB962C8B-B14F-4D97-AF65-F5344CB8AC3E}">
        <p14:creationId xmlns:p14="http://schemas.microsoft.com/office/powerpoint/2010/main" val="3654297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cs-CZ" b="1" i="1" u="sng" dirty="0" err="1" smtClean="0">
                <a:solidFill>
                  <a:srgbClr val="C00000"/>
                </a:solidFill>
              </a:rPr>
              <a:t>Delayed</a:t>
            </a:r>
            <a:r>
              <a:rPr lang="cs-CZ" b="1" i="1" u="sng" dirty="0" smtClean="0">
                <a:solidFill>
                  <a:srgbClr val="C00000"/>
                </a:solidFill>
              </a:rPr>
              <a:t> </a:t>
            </a:r>
            <a:r>
              <a:rPr lang="cs-CZ" b="1" i="1" u="sng" dirty="0" err="1" smtClean="0">
                <a:solidFill>
                  <a:srgbClr val="C00000"/>
                </a:solidFill>
              </a:rPr>
              <a:t>haemolytic</a:t>
            </a:r>
            <a:r>
              <a:rPr lang="cs-CZ" b="1" i="1" u="sng" dirty="0" smtClean="0">
                <a:solidFill>
                  <a:srgbClr val="C00000"/>
                </a:solidFill>
              </a:rPr>
              <a:t> </a:t>
            </a:r>
            <a:r>
              <a:rPr lang="cs-CZ" b="1" i="1" u="sng" dirty="0" err="1" smtClean="0">
                <a:solidFill>
                  <a:srgbClr val="C00000"/>
                </a:solidFill>
              </a:rPr>
              <a:t>reaction</a:t>
            </a:r>
            <a:endParaRPr lang="cs-CZ" b="1" i="1" u="sng" dirty="0">
              <a:solidFill>
                <a:srgbClr val="C0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1268760"/>
            <a:ext cx="8668363" cy="5328592"/>
          </a:xfrm>
        </p:spPr>
        <p:txBody>
          <a:bodyPr>
            <a:normAutofit fontScale="92500" lnSpcReduction="20000"/>
          </a:bodyPr>
          <a:lstStyle/>
          <a:p>
            <a:r>
              <a:rPr lang="cs-CZ" dirty="0" smtClean="0"/>
              <a:t>Cause:</a:t>
            </a:r>
          </a:p>
          <a:p>
            <a:pPr lvl="2"/>
            <a:r>
              <a:rPr lang="cs-CZ" b="1" dirty="0" err="1" smtClean="0"/>
              <a:t>Immunisation</a:t>
            </a:r>
            <a:r>
              <a:rPr lang="cs-CZ" b="1" dirty="0" smtClean="0"/>
              <a:t> in the past </a:t>
            </a:r>
            <a:r>
              <a:rPr lang="cs-CZ" dirty="0" smtClean="0"/>
              <a:t>(prior </a:t>
            </a:r>
            <a:r>
              <a:rPr lang="cs-CZ" dirty="0" err="1" smtClean="0"/>
              <a:t>transfusion</a:t>
            </a:r>
            <a:r>
              <a:rPr lang="cs-CZ" dirty="0" smtClean="0"/>
              <a:t>, pregnancy)</a:t>
            </a:r>
          </a:p>
          <a:p>
            <a:r>
              <a:rPr lang="cs-CZ" dirty="0" err="1" smtClean="0"/>
              <a:t>Symptoms</a:t>
            </a:r>
            <a:r>
              <a:rPr lang="cs-CZ" dirty="0" smtClean="0"/>
              <a:t>:</a:t>
            </a:r>
          </a:p>
          <a:p>
            <a:pPr lvl="2"/>
            <a:r>
              <a:rPr lang="cs-CZ" dirty="0" err="1"/>
              <a:t>f</a:t>
            </a:r>
            <a:r>
              <a:rPr lang="cs-CZ" dirty="0" err="1" smtClean="0"/>
              <a:t>ever</a:t>
            </a:r>
            <a:r>
              <a:rPr lang="cs-CZ" dirty="0" smtClean="0"/>
              <a:t>, </a:t>
            </a:r>
            <a:r>
              <a:rPr lang="cs-CZ" dirty="0" err="1" smtClean="0"/>
              <a:t>icterus</a:t>
            </a:r>
            <a:r>
              <a:rPr lang="cs-CZ" dirty="0" smtClean="0"/>
              <a:t>, </a:t>
            </a:r>
            <a:r>
              <a:rPr lang="cs-CZ" dirty="0" err="1" smtClean="0"/>
              <a:t>development</a:t>
            </a:r>
            <a:r>
              <a:rPr lang="cs-CZ" dirty="0" smtClean="0"/>
              <a:t> of anaemia in 5 to 14 </a:t>
            </a:r>
            <a:r>
              <a:rPr lang="cs-CZ" dirty="0" err="1" smtClean="0"/>
              <a:t>days</a:t>
            </a:r>
            <a:r>
              <a:rPr lang="cs-CZ" dirty="0" smtClean="0"/>
              <a:t> – </a:t>
            </a:r>
            <a:r>
              <a:rPr lang="cs-CZ" dirty="0" err="1" smtClean="0"/>
              <a:t>extravascular</a:t>
            </a:r>
            <a:r>
              <a:rPr lang="cs-CZ" dirty="0" smtClean="0"/>
              <a:t> </a:t>
            </a:r>
            <a:r>
              <a:rPr lang="cs-CZ" dirty="0" err="1" smtClean="0"/>
              <a:t>haemolysis</a:t>
            </a:r>
            <a:r>
              <a:rPr lang="cs-CZ" dirty="0" smtClean="0"/>
              <a:t>, </a:t>
            </a:r>
            <a:r>
              <a:rPr lang="cs-CZ" dirty="0" err="1" smtClean="0"/>
              <a:t>kidney</a:t>
            </a:r>
            <a:r>
              <a:rPr lang="cs-CZ" dirty="0" smtClean="0"/>
              <a:t> </a:t>
            </a:r>
            <a:r>
              <a:rPr lang="cs-CZ" dirty="0" err="1" smtClean="0"/>
              <a:t>failure</a:t>
            </a:r>
            <a:r>
              <a:rPr lang="cs-CZ" dirty="0" smtClean="0"/>
              <a:t> not so </a:t>
            </a:r>
            <a:r>
              <a:rPr lang="cs-CZ" dirty="0" err="1" smtClean="0"/>
              <a:t>often</a:t>
            </a:r>
            <a:endParaRPr lang="cs-CZ" dirty="0" smtClean="0"/>
          </a:p>
          <a:p>
            <a:r>
              <a:rPr lang="cs-CZ" dirty="0" err="1" smtClean="0"/>
              <a:t>Diagnosis</a:t>
            </a:r>
            <a:r>
              <a:rPr lang="cs-CZ" dirty="0" smtClean="0"/>
              <a:t>:</a:t>
            </a:r>
          </a:p>
          <a:p>
            <a:pPr lvl="2"/>
            <a:r>
              <a:rPr lang="cs-CZ" dirty="0" smtClean="0"/>
              <a:t>anaemia</a:t>
            </a:r>
            <a:r>
              <a:rPr lang="cs-CZ" dirty="0"/>
              <a:t>, </a:t>
            </a:r>
            <a:r>
              <a:rPr lang="cs-CZ" dirty="0" smtClean="0"/>
              <a:t>↑ bilirubin, ↑ LDH, ↓ </a:t>
            </a:r>
            <a:r>
              <a:rPr lang="cs-CZ" dirty="0" err="1" smtClean="0"/>
              <a:t>haptoglobin</a:t>
            </a:r>
            <a:r>
              <a:rPr lang="cs-CZ" dirty="0" smtClean="0"/>
              <a:t>, </a:t>
            </a:r>
            <a:r>
              <a:rPr lang="cs-CZ" dirty="0" err="1" smtClean="0"/>
              <a:t>haemoglobinuria</a:t>
            </a:r>
            <a:r>
              <a:rPr lang="cs-CZ" dirty="0" smtClean="0"/>
              <a:t>, positive DAT, </a:t>
            </a:r>
            <a:r>
              <a:rPr lang="cs-CZ" dirty="0" err="1" smtClean="0"/>
              <a:t>identification</a:t>
            </a:r>
            <a:r>
              <a:rPr lang="cs-CZ" dirty="0" smtClean="0"/>
              <a:t> of anti-erytrocyte </a:t>
            </a:r>
            <a:r>
              <a:rPr lang="cs-CZ" dirty="0" err="1" smtClean="0"/>
              <a:t>allo-antibodies</a:t>
            </a:r>
            <a:endParaRPr lang="cs-CZ" dirty="0" smtClean="0"/>
          </a:p>
          <a:p>
            <a:r>
              <a:rPr lang="cs-CZ" dirty="0" err="1" smtClean="0"/>
              <a:t>Treatment</a:t>
            </a:r>
            <a:r>
              <a:rPr lang="cs-CZ" dirty="0" smtClean="0"/>
              <a:t>/management: </a:t>
            </a:r>
          </a:p>
          <a:p>
            <a:pPr lvl="2"/>
            <a:r>
              <a:rPr lang="cs-CZ" dirty="0" err="1" smtClean="0"/>
              <a:t>supportive</a:t>
            </a:r>
            <a:r>
              <a:rPr lang="cs-CZ" dirty="0" smtClean="0"/>
              <a:t> </a:t>
            </a:r>
          </a:p>
          <a:p>
            <a:pPr lvl="2"/>
            <a:r>
              <a:rPr lang="cs-CZ" dirty="0" err="1"/>
              <a:t>t</a:t>
            </a:r>
            <a:r>
              <a:rPr lang="cs-CZ" dirty="0" err="1" smtClean="0"/>
              <a:t>ransfusion</a:t>
            </a:r>
            <a:r>
              <a:rPr lang="cs-CZ" dirty="0" smtClean="0"/>
              <a:t> of </a:t>
            </a:r>
            <a:r>
              <a:rPr lang="cs-CZ" dirty="0" err="1" smtClean="0"/>
              <a:t>compatible</a:t>
            </a:r>
            <a:r>
              <a:rPr lang="cs-CZ" dirty="0" smtClean="0"/>
              <a:t> </a:t>
            </a:r>
            <a:r>
              <a:rPr lang="cs-CZ" dirty="0" err="1" smtClean="0"/>
              <a:t>RBCs</a:t>
            </a:r>
            <a:r>
              <a:rPr lang="cs-CZ" dirty="0" smtClean="0"/>
              <a:t> </a:t>
            </a:r>
            <a:r>
              <a:rPr lang="cs-CZ" dirty="0" err="1" smtClean="0"/>
              <a:t>lacking</a:t>
            </a:r>
            <a:r>
              <a:rPr lang="cs-CZ" dirty="0" smtClean="0"/>
              <a:t> the antigen </a:t>
            </a:r>
            <a:r>
              <a:rPr lang="cs-CZ" dirty="0" err="1" smtClean="0"/>
              <a:t>against</a:t>
            </a:r>
            <a:r>
              <a:rPr lang="cs-CZ" dirty="0" smtClean="0"/>
              <a:t> </a:t>
            </a:r>
            <a:r>
              <a:rPr lang="cs-CZ" dirty="0" err="1" smtClean="0"/>
              <a:t>which</a:t>
            </a:r>
            <a:r>
              <a:rPr lang="cs-CZ" dirty="0" smtClean="0"/>
              <a:t> is the </a:t>
            </a:r>
            <a:r>
              <a:rPr lang="cs-CZ" dirty="0" err="1" smtClean="0"/>
              <a:t>patient</a:t>
            </a:r>
            <a:r>
              <a:rPr lang="cs-CZ" dirty="0" smtClean="0"/>
              <a:t> </a:t>
            </a:r>
            <a:r>
              <a:rPr lang="cs-CZ" dirty="0" err="1" smtClean="0"/>
              <a:t>immunised</a:t>
            </a:r>
            <a:endParaRPr lang="cs-CZ" dirty="0" smtClean="0"/>
          </a:p>
          <a:p>
            <a:r>
              <a:rPr lang="cs-CZ" dirty="0" err="1" smtClean="0"/>
              <a:t>Prevention</a:t>
            </a:r>
            <a:r>
              <a:rPr lang="cs-CZ" dirty="0" smtClean="0"/>
              <a:t>: </a:t>
            </a:r>
          </a:p>
          <a:p>
            <a:pPr lvl="2"/>
            <a:r>
              <a:rPr lang="cs-CZ" dirty="0" err="1" smtClean="0"/>
              <a:t>respecting</a:t>
            </a:r>
            <a:r>
              <a:rPr lang="cs-CZ" dirty="0" smtClean="0"/>
              <a:t> standard/</a:t>
            </a:r>
            <a:r>
              <a:rPr lang="cs-CZ" dirty="0" err="1" smtClean="0"/>
              <a:t>safe</a:t>
            </a:r>
            <a:r>
              <a:rPr lang="cs-CZ" dirty="0" smtClean="0"/>
              <a:t> </a:t>
            </a:r>
            <a:r>
              <a:rPr lang="cs-CZ" dirty="0" err="1" smtClean="0"/>
              <a:t>procedures</a:t>
            </a:r>
            <a:r>
              <a:rPr lang="cs-CZ" dirty="0" smtClean="0"/>
              <a:t> </a:t>
            </a:r>
            <a:r>
              <a:rPr lang="cs-CZ" i="1" dirty="0" smtClean="0">
                <a:solidFill>
                  <a:schemeClr val="accent3"/>
                </a:solidFill>
              </a:rPr>
              <a:t>(</a:t>
            </a:r>
            <a:r>
              <a:rPr lang="cs-CZ" i="1" dirty="0" err="1" smtClean="0">
                <a:solidFill>
                  <a:schemeClr val="accent3"/>
                </a:solidFill>
              </a:rPr>
              <a:t>documentation</a:t>
            </a:r>
            <a:r>
              <a:rPr lang="cs-CZ" i="1" dirty="0" smtClean="0">
                <a:solidFill>
                  <a:schemeClr val="accent3"/>
                </a:solidFill>
              </a:rPr>
              <a:t>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35605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066130"/>
          </a:xfrm>
        </p:spPr>
        <p:txBody>
          <a:bodyPr>
            <a:normAutofit/>
          </a:bodyPr>
          <a:lstStyle/>
          <a:p>
            <a:r>
              <a:rPr lang="cs-CZ" sz="3800" b="1" i="1" u="sng" dirty="0" err="1" smtClean="0">
                <a:solidFill>
                  <a:srgbClr val="C00000"/>
                </a:solidFill>
              </a:rPr>
              <a:t>Febrile</a:t>
            </a:r>
            <a:r>
              <a:rPr lang="cs-CZ" sz="3800" b="1" i="1" u="sng" dirty="0" smtClean="0">
                <a:solidFill>
                  <a:srgbClr val="C00000"/>
                </a:solidFill>
              </a:rPr>
              <a:t> non-</a:t>
            </a:r>
            <a:r>
              <a:rPr lang="cs-CZ" sz="3800" b="1" i="1" u="sng" dirty="0" err="1" smtClean="0">
                <a:solidFill>
                  <a:srgbClr val="C00000"/>
                </a:solidFill>
              </a:rPr>
              <a:t>haemolytic</a:t>
            </a:r>
            <a:r>
              <a:rPr lang="cs-CZ" sz="3800" b="1" i="1" u="sng" dirty="0" smtClean="0">
                <a:solidFill>
                  <a:srgbClr val="C00000"/>
                </a:solidFill>
              </a:rPr>
              <a:t> </a:t>
            </a:r>
            <a:r>
              <a:rPr lang="cs-CZ" sz="3800" b="1" i="1" u="sng" dirty="0" err="1" smtClean="0">
                <a:solidFill>
                  <a:srgbClr val="C00000"/>
                </a:solidFill>
              </a:rPr>
              <a:t>transfusion</a:t>
            </a:r>
            <a:r>
              <a:rPr lang="cs-CZ" sz="3800" b="1" i="1" u="sng" dirty="0" smtClean="0">
                <a:solidFill>
                  <a:srgbClr val="C00000"/>
                </a:solidFill>
              </a:rPr>
              <a:t> </a:t>
            </a:r>
            <a:r>
              <a:rPr lang="cs-CZ" sz="3800" b="1" i="1" u="sng" dirty="0" err="1" smtClean="0">
                <a:solidFill>
                  <a:srgbClr val="C00000"/>
                </a:solidFill>
              </a:rPr>
              <a:t>reaction</a:t>
            </a:r>
            <a:endParaRPr lang="cs-CZ" sz="3800" b="1" i="1" u="sng" dirty="0">
              <a:solidFill>
                <a:srgbClr val="C0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5256584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cs-CZ" dirty="0" err="1"/>
              <a:t>o</a:t>
            </a:r>
            <a:r>
              <a:rPr lang="cs-CZ" dirty="0" err="1" smtClean="0"/>
              <a:t>ne</a:t>
            </a:r>
            <a:r>
              <a:rPr lang="cs-CZ" dirty="0" smtClean="0"/>
              <a:t> of more </a:t>
            </a:r>
            <a:r>
              <a:rPr lang="cs-CZ" dirty="0" err="1" smtClean="0"/>
              <a:t>fequent</a:t>
            </a:r>
            <a:r>
              <a:rPr lang="cs-CZ" dirty="0" smtClean="0"/>
              <a:t> </a:t>
            </a:r>
            <a:r>
              <a:rPr lang="cs-CZ" dirty="0" err="1" smtClean="0"/>
              <a:t>transfusion</a:t>
            </a:r>
            <a:r>
              <a:rPr lang="cs-CZ" dirty="0" smtClean="0"/>
              <a:t> </a:t>
            </a:r>
            <a:r>
              <a:rPr lang="cs-CZ" dirty="0" err="1" smtClean="0"/>
              <a:t>complications</a:t>
            </a:r>
            <a:r>
              <a:rPr lang="cs-CZ" dirty="0" smtClean="0"/>
              <a:t> </a:t>
            </a:r>
          </a:p>
          <a:p>
            <a:r>
              <a:rPr lang="cs-CZ" dirty="0" smtClean="0"/>
              <a:t>Cause:</a:t>
            </a:r>
          </a:p>
          <a:p>
            <a:pPr lvl="2"/>
            <a:r>
              <a:rPr lang="cs-CZ" dirty="0" err="1"/>
              <a:t>c</a:t>
            </a:r>
            <a:r>
              <a:rPr lang="cs-CZ" dirty="0" err="1" smtClean="0"/>
              <a:t>ytokines</a:t>
            </a:r>
            <a:r>
              <a:rPr lang="cs-CZ" dirty="0" smtClean="0"/>
              <a:t> </a:t>
            </a:r>
            <a:r>
              <a:rPr lang="cs-CZ" dirty="0" err="1" smtClean="0"/>
              <a:t>released</a:t>
            </a:r>
            <a:r>
              <a:rPr lang="cs-CZ" dirty="0" smtClean="0"/>
              <a:t> from </a:t>
            </a:r>
            <a:r>
              <a:rPr lang="cs-CZ" dirty="0" err="1" smtClean="0"/>
              <a:t>leucocytes</a:t>
            </a:r>
            <a:r>
              <a:rPr lang="cs-CZ" dirty="0" smtClean="0"/>
              <a:t> </a:t>
            </a:r>
            <a:r>
              <a:rPr lang="cs-CZ" dirty="0" err="1" smtClean="0"/>
              <a:t>during</a:t>
            </a:r>
            <a:r>
              <a:rPr lang="cs-CZ" dirty="0" smtClean="0"/>
              <a:t> </a:t>
            </a:r>
            <a:r>
              <a:rPr lang="cs-CZ" dirty="0" err="1" smtClean="0"/>
              <a:t>storage</a:t>
            </a:r>
            <a:endParaRPr lang="cs-CZ" dirty="0" smtClean="0"/>
          </a:p>
          <a:p>
            <a:pPr lvl="2"/>
            <a:r>
              <a:rPr lang="cs-CZ" dirty="0" smtClean="0"/>
              <a:t>HLA </a:t>
            </a:r>
            <a:r>
              <a:rPr lang="cs-CZ" dirty="0" err="1" smtClean="0"/>
              <a:t>antibodies</a:t>
            </a:r>
            <a:endParaRPr lang="cs-CZ" dirty="0" smtClean="0"/>
          </a:p>
          <a:p>
            <a:r>
              <a:rPr lang="cs-CZ" dirty="0" err="1" smtClean="0"/>
              <a:t>Symptoms</a:t>
            </a:r>
            <a:r>
              <a:rPr lang="cs-CZ" dirty="0" smtClean="0"/>
              <a:t>:</a:t>
            </a:r>
          </a:p>
          <a:p>
            <a:pPr lvl="2"/>
            <a:r>
              <a:rPr lang="cs-CZ" dirty="0" err="1"/>
              <a:t>f</a:t>
            </a:r>
            <a:r>
              <a:rPr lang="cs-CZ" dirty="0" err="1" smtClean="0"/>
              <a:t>ever</a:t>
            </a:r>
            <a:r>
              <a:rPr lang="cs-CZ" dirty="0" smtClean="0"/>
              <a:t>, </a:t>
            </a:r>
            <a:r>
              <a:rPr lang="cs-CZ" dirty="0" err="1" smtClean="0"/>
              <a:t>chills</a:t>
            </a:r>
            <a:r>
              <a:rPr lang="cs-CZ" dirty="0" smtClean="0"/>
              <a:t>, </a:t>
            </a:r>
            <a:r>
              <a:rPr lang="cs-CZ" dirty="0" err="1" smtClean="0"/>
              <a:t>shivering</a:t>
            </a:r>
            <a:r>
              <a:rPr lang="cs-CZ" dirty="0" smtClean="0"/>
              <a:t> </a:t>
            </a:r>
            <a:r>
              <a:rPr lang="cs-CZ" dirty="0" err="1" smtClean="0"/>
              <a:t>during</a:t>
            </a:r>
            <a:r>
              <a:rPr lang="cs-CZ" dirty="0" smtClean="0"/>
              <a:t> </a:t>
            </a:r>
            <a:r>
              <a:rPr lang="cs-CZ" dirty="0" err="1" smtClean="0"/>
              <a:t>or</a:t>
            </a:r>
            <a:r>
              <a:rPr lang="cs-CZ" dirty="0" smtClean="0"/>
              <a:t> </a:t>
            </a:r>
            <a:r>
              <a:rPr lang="cs-CZ" dirty="0" err="1" smtClean="0"/>
              <a:t>shortly</a:t>
            </a:r>
            <a:r>
              <a:rPr lang="cs-CZ" dirty="0" smtClean="0"/>
              <a:t> </a:t>
            </a:r>
            <a:r>
              <a:rPr lang="cs-CZ" dirty="0" err="1" smtClean="0"/>
              <a:t>after</a:t>
            </a:r>
            <a:r>
              <a:rPr lang="cs-CZ" dirty="0" smtClean="0"/>
              <a:t> </a:t>
            </a:r>
            <a:r>
              <a:rPr lang="cs-CZ" dirty="0" err="1" smtClean="0"/>
              <a:t>transfusion</a:t>
            </a:r>
            <a:r>
              <a:rPr lang="cs-CZ" dirty="0" smtClean="0"/>
              <a:t> (</a:t>
            </a:r>
            <a:r>
              <a:rPr lang="cs-CZ" dirty="0" err="1" smtClean="0"/>
              <a:t>usually</a:t>
            </a:r>
            <a:r>
              <a:rPr lang="cs-CZ" dirty="0" smtClean="0"/>
              <a:t> </a:t>
            </a:r>
            <a:r>
              <a:rPr lang="cs-CZ" dirty="0" err="1" smtClean="0"/>
              <a:t>occurs</a:t>
            </a:r>
            <a:r>
              <a:rPr lang="cs-CZ" dirty="0" smtClean="0"/>
              <a:t> in 30-60 </a:t>
            </a:r>
            <a:r>
              <a:rPr lang="cs-CZ" dirty="0" err="1" smtClean="0"/>
              <a:t>minutes</a:t>
            </a:r>
            <a:r>
              <a:rPr lang="cs-CZ" dirty="0" smtClean="0"/>
              <a:t> from </a:t>
            </a:r>
            <a:r>
              <a:rPr lang="cs-CZ" dirty="0" err="1" smtClean="0"/>
              <a:t>beginning</a:t>
            </a:r>
            <a:r>
              <a:rPr lang="cs-CZ" dirty="0" smtClean="0"/>
              <a:t> of </a:t>
            </a:r>
            <a:r>
              <a:rPr lang="cs-CZ" dirty="0" err="1" smtClean="0"/>
              <a:t>transfusion</a:t>
            </a:r>
            <a:r>
              <a:rPr lang="cs-CZ" dirty="0" smtClean="0"/>
              <a:t>)</a:t>
            </a:r>
          </a:p>
          <a:p>
            <a:r>
              <a:rPr lang="cs-CZ" dirty="0" err="1" smtClean="0"/>
              <a:t>Diagnosis</a:t>
            </a:r>
            <a:r>
              <a:rPr lang="cs-CZ" dirty="0" smtClean="0"/>
              <a:t>:</a:t>
            </a:r>
          </a:p>
          <a:p>
            <a:pPr lvl="2"/>
            <a:r>
              <a:rPr lang="cs-CZ" dirty="0" err="1"/>
              <a:t>t</a:t>
            </a:r>
            <a:r>
              <a:rPr lang="cs-CZ" dirty="0" err="1" smtClean="0"/>
              <a:t>emperature</a:t>
            </a:r>
            <a:r>
              <a:rPr lang="cs-CZ" dirty="0" smtClean="0"/>
              <a:t> </a:t>
            </a:r>
            <a:r>
              <a:rPr lang="cs-CZ" dirty="0" err="1" smtClean="0"/>
              <a:t>rise</a:t>
            </a:r>
            <a:r>
              <a:rPr lang="cs-CZ" dirty="0" smtClean="0"/>
              <a:t> ≥ 1˚C from </a:t>
            </a:r>
            <a:r>
              <a:rPr lang="cs-CZ" dirty="0" err="1" smtClean="0"/>
              <a:t>baseline</a:t>
            </a:r>
            <a:endParaRPr lang="cs-CZ" dirty="0" smtClean="0"/>
          </a:p>
          <a:p>
            <a:pPr lvl="2"/>
            <a:r>
              <a:rPr lang="cs-CZ" dirty="0" smtClean="0"/>
              <a:t>FNHTR is a </a:t>
            </a:r>
            <a:r>
              <a:rPr lang="cs-CZ" dirty="0" err="1" smtClean="0">
                <a:solidFill>
                  <a:srgbClr val="FF0000"/>
                </a:solidFill>
              </a:rPr>
              <a:t>diagnosis</a:t>
            </a:r>
            <a:r>
              <a:rPr lang="cs-CZ" dirty="0" smtClean="0">
                <a:solidFill>
                  <a:srgbClr val="FF0000"/>
                </a:solidFill>
              </a:rPr>
              <a:t> of </a:t>
            </a:r>
            <a:r>
              <a:rPr lang="cs-CZ" dirty="0" err="1" smtClean="0">
                <a:solidFill>
                  <a:srgbClr val="FF0000"/>
                </a:solidFill>
              </a:rPr>
              <a:t>exclusion</a:t>
            </a:r>
            <a:r>
              <a:rPr lang="cs-CZ" dirty="0" smtClean="0">
                <a:solidFill>
                  <a:srgbClr val="FF0000"/>
                </a:solidFill>
              </a:rPr>
              <a:t>!</a:t>
            </a:r>
            <a:r>
              <a:rPr lang="cs-CZ" dirty="0" smtClean="0"/>
              <a:t> </a:t>
            </a:r>
            <a:r>
              <a:rPr lang="cs-CZ" dirty="0" err="1" smtClean="0"/>
              <a:t>Symptoms</a:t>
            </a:r>
            <a:r>
              <a:rPr lang="cs-CZ" dirty="0" smtClean="0"/>
              <a:t> of FNHTR also </a:t>
            </a:r>
            <a:r>
              <a:rPr lang="cs-CZ" dirty="0" err="1" smtClean="0"/>
              <a:t>occur</a:t>
            </a:r>
            <a:r>
              <a:rPr lang="cs-CZ" dirty="0" smtClean="0"/>
              <a:t> in </a:t>
            </a:r>
            <a:r>
              <a:rPr lang="cs-CZ" dirty="0" err="1" smtClean="0"/>
              <a:t>other</a:t>
            </a:r>
            <a:r>
              <a:rPr lang="cs-CZ" dirty="0" smtClean="0"/>
              <a:t> more </a:t>
            </a:r>
            <a:r>
              <a:rPr lang="cs-CZ" dirty="0" err="1" smtClean="0"/>
              <a:t>serious</a:t>
            </a:r>
            <a:r>
              <a:rPr lang="cs-CZ" dirty="0" smtClean="0"/>
              <a:t> </a:t>
            </a:r>
            <a:r>
              <a:rPr lang="cs-CZ" dirty="0" err="1" smtClean="0"/>
              <a:t>reactions</a:t>
            </a:r>
            <a:r>
              <a:rPr lang="cs-CZ" dirty="0" smtClean="0"/>
              <a:t> – </a:t>
            </a:r>
            <a:r>
              <a:rPr lang="cs-CZ" dirty="0" err="1" smtClean="0"/>
              <a:t>acute</a:t>
            </a:r>
            <a:r>
              <a:rPr lang="cs-CZ" dirty="0" smtClean="0"/>
              <a:t> </a:t>
            </a:r>
            <a:r>
              <a:rPr lang="cs-CZ" dirty="0" err="1" smtClean="0"/>
              <a:t>hemolysis</a:t>
            </a:r>
            <a:r>
              <a:rPr lang="cs-CZ" dirty="0" smtClean="0"/>
              <a:t>, </a:t>
            </a:r>
            <a:r>
              <a:rPr lang="cs-CZ" dirty="0" err="1" smtClean="0"/>
              <a:t>bacterial</a:t>
            </a:r>
            <a:r>
              <a:rPr lang="cs-CZ" dirty="0" smtClean="0"/>
              <a:t> </a:t>
            </a:r>
            <a:r>
              <a:rPr lang="cs-CZ" dirty="0" err="1" smtClean="0"/>
              <a:t>contamination</a:t>
            </a:r>
            <a:r>
              <a:rPr lang="cs-CZ" dirty="0" smtClean="0"/>
              <a:t>, TRALI</a:t>
            </a:r>
            <a:endParaRPr lang="cs-CZ" dirty="0"/>
          </a:p>
          <a:p>
            <a:r>
              <a:rPr lang="cs-CZ" dirty="0" err="1" smtClean="0"/>
              <a:t>Treatment</a:t>
            </a:r>
            <a:r>
              <a:rPr lang="cs-CZ" dirty="0" smtClean="0"/>
              <a:t>/management: </a:t>
            </a:r>
          </a:p>
          <a:p>
            <a:pPr lvl="2"/>
            <a:r>
              <a:rPr lang="cs-CZ" dirty="0" err="1" smtClean="0"/>
              <a:t>antipyretics</a:t>
            </a:r>
            <a:endParaRPr lang="cs-CZ" dirty="0"/>
          </a:p>
          <a:p>
            <a:r>
              <a:rPr lang="cs-CZ" dirty="0" err="1" smtClean="0"/>
              <a:t>Prevention</a:t>
            </a:r>
            <a:r>
              <a:rPr lang="cs-CZ" dirty="0" smtClean="0"/>
              <a:t>:</a:t>
            </a:r>
          </a:p>
          <a:p>
            <a:pPr lvl="2"/>
            <a:r>
              <a:rPr lang="cs-CZ" dirty="0" err="1"/>
              <a:t>l</a:t>
            </a:r>
            <a:r>
              <a:rPr lang="cs-CZ" dirty="0" err="1" smtClean="0"/>
              <a:t>eucocyte</a:t>
            </a:r>
            <a:r>
              <a:rPr lang="cs-CZ" dirty="0" smtClean="0"/>
              <a:t> </a:t>
            </a:r>
            <a:r>
              <a:rPr lang="cs-CZ" dirty="0" err="1" smtClean="0"/>
              <a:t>depletion</a:t>
            </a:r>
            <a:r>
              <a:rPr lang="cs-CZ" dirty="0" smtClean="0"/>
              <a:t> (</a:t>
            </a:r>
            <a:r>
              <a:rPr lang="cs-CZ" dirty="0" err="1" smtClean="0"/>
              <a:t>occurence</a:t>
            </a:r>
            <a:r>
              <a:rPr lang="cs-CZ" dirty="0" smtClean="0"/>
              <a:t> in </a:t>
            </a:r>
            <a:r>
              <a:rPr lang="cs-CZ" dirty="0" err="1" smtClean="0"/>
              <a:t>countries</a:t>
            </a:r>
            <a:r>
              <a:rPr lang="cs-CZ" dirty="0"/>
              <a:t> </a:t>
            </a:r>
            <a:r>
              <a:rPr lang="cs-CZ" dirty="0" smtClean="0"/>
              <a:t>with </a:t>
            </a:r>
            <a:r>
              <a:rPr lang="cs-CZ" dirty="0" err="1" smtClean="0"/>
              <a:t>widespread</a:t>
            </a:r>
            <a:r>
              <a:rPr lang="cs-CZ" dirty="0" smtClean="0"/>
              <a:t> </a:t>
            </a:r>
            <a:r>
              <a:rPr lang="cs-CZ" dirty="0" err="1" smtClean="0"/>
              <a:t>leucocyte</a:t>
            </a:r>
            <a:r>
              <a:rPr lang="cs-CZ" dirty="0" smtClean="0"/>
              <a:t> </a:t>
            </a:r>
            <a:r>
              <a:rPr lang="cs-CZ" dirty="0" err="1" smtClean="0"/>
              <a:t>depletion</a:t>
            </a:r>
            <a:r>
              <a:rPr lang="cs-CZ" dirty="0" smtClean="0"/>
              <a:t> has </a:t>
            </a:r>
            <a:r>
              <a:rPr lang="cs-CZ" dirty="0" err="1" smtClean="0"/>
              <a:t>significantly</a:t>
            </a:r>
            <a:r>
              <a:rPr lang="cs-CZ" dirty="0" smtClean="0"/>
              <a:t> </a:t>
            </a:r>
            <a:r>
              <a:rPr lang="cs-CZ" dirty="0" err="1" smtClean="0"/>
              <a:t>decreased</a:t>
            </a:r>
            <a:r>
              <a:rPr lang="cs-CZ" dirty="0" smtClean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99988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cs-CZ" b="1" i="1" u="sng" dirty="0" smtClean="0">
                <a:solidFill>
                  <a:srgbClr val="C00000"/>
                </a:solidFill>
              </a:rPr>
              <a:t>Transfusion-</a:t>
            </a:r>
            <a:r>
              <a:rPr lang="cs-CZ" b="1" i="1" u="sng" dirty="0" err="1" smtClean="0">
                <a:solidFill>
                  <a:srgbClr val="C00000"/>
                </a:solidFill>
              </a:rPr>
              <a:t>associated</a:t>
            </a:r>
            <a:r>
              <a:rPr lang="cs-CZ" b="1" i="1" u="sng" dirty="0" smtClean="0">
                <a:solidFill>
                  <a:srgbClr val="C00000"/>
                </a:solidFill>
              </a:rPr>
              <a:t> </a:t>
            </a:r>
            <a:r>
              <a:rPr lang="cs-CZ" b="1" i="1" u="sng" dirty="0" err="1" smtClean="0">
                <a:solidFill>
                  <a:srgbClr val="C00000"/>
                </a:solidFill>
              </a:rPr>
              <a:t>sepsis</a:t>
            </a:r>
            <a:endParaRPr lang="cs-CZ" b="1" i="1" u="sng" dirty="0">
              <a:solidFill>
                <a:srgbClr val="C0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472608"/>
          </a:xfrm>
        </p:spPr>
        <p:txBody>
          <a:bodyPr>
            <a:normAutofit fontScale="85000" lnSpcReduction="10000"/>
          </a:bodyPr>
          <a:lstStyle/>
          <a:p>
            <a:r>
              <a:rPr lang="cs-CZ" dirty="0" smtClean="0"/>
              <a:t>Cause:</a:t>
            </a:r>
          </a:p>
          <a:p>
            <a:pPr lvl="2"/>
            <a:r>
              <a:rPr lang="cs-CZ" dirty="0" err="1"/>
              <a:t>b</a:t>
            </a:r>
            <a:r>
              <a:rPr lang="cs-CZ" dirty="0" err="1" smtClean="0"/>
              <a:t>acterial</a:t>
            </a:r>
            <a:r>
              <a:rPr lang="cs-CZ" dirty="0" smtClean="0"/>
              <a:t> </a:t>
            </a:r>
            <a:r>
              <a:rPr lang="cs-CZ" dirty="0" err="1" smtClean="0"/>
              <a:t>contamination</a:t>
            </a:r>
            <a:r>
              <a:rPr lang="cs-CZ" dirty="0" smtClean="0"/>
              <a:t> of blood </a:t>
            </a:r>
            <a:r>
              <a:rPr lang="cs-CZ" dirty="0" err="1" smtClean="0"/>
              <a:t>component</a:t>
            </a:r>
            <a:endParaRPr lang="cs-CZ" dirty="0"/>
          </a:p>
          <a:p>
            <a:pPr lvl="2"/>
            <a:r>
              <a:rPr lang="cs-CZ" dirty="0" err="1"/>
              <a:t>h</a:t>
            </a:r>
            <a:r>
              <a:rPr lang="cs-CZ" dirty="0" err="1" smtClean="0"/>
              <a:t>ighest</a:t>
            </a:r>
            <a:r>
              <a:rPr lang="cs-CZ" dirty="0" smtClean="0"/>
              <a:t> risk </a:t>
            </a:r>
            <a:r>
              <a:rPr lang="cs-CZ" dirty="0" err="1" smtClean="0"/>
              <a:t>have</a:t>
            </a:r>
            <a:r>
              <a:rPr lang="cs-CZ" dirty="0" smtClean="0"/>
              <a:t> </a:t>
            </a:r>
            <a:r>
              <a:rPr lang="cs-CZ" dirty="0" err="1" smtClean="0"/>
              <a:t>platelets</a:t>
            </a:r>
            <a:r>
              <a:rPr lang="cs-CZ" dirty="0" smtClean="0"/>
              <a:t> </a:t>
            </a:r>
            <a:r>
              <a:rPr lang="cs-CZ" dirty="0" err="1" smtClean="0"/>
              <a:t>stored</a:t>
            </a:r>
            <a:r>
              <a:rPr lang="cs-CZ" dirty="0" smtClean="0"/>
              <a:t> in </a:t>
            </a:r>
            <a:r>
              <a:rPr lang="cs-CZ" dirty="0" err="1" smtClean="0"/>
              <a:t>room</a:t>
            </a:r>
            <a:r>
              <a:rPr lang="cs-CZ" dirty="0" smtClean="0"/>
              <a:t> </a:t>
            </a:r>
            <a:r>
              <a:rPr lang="cs-CZ" dirty="0" err="1" smtClean="0"/>
              <a:t>temperature</a:t>
            </a:r>
            <a:r>
              <a:rPr lang="cs-CZ" dirty="0" smtClean="0"/>
              <a:t> </a:t>
            </a:r>
          </a:p>
          <a:p>
            <a:r>
              <a:rPr lang="cs-CZ" dirty="0" err="1" smtClean="0"/>
              <a:t>Symptoms</a:t>
            </a:r>
            <a:r>
              <a:rPr lang="cs-CZ" dirty="0" smtClean="0"/>
              <a:t>:</a:t>
            </a:r>
          </a:p>
          <a:p>
            <a:pPr lvl="2"/>
            <a:r>
              <a:rPr lang="cs-CZ" dirty="0" err="1"/>
              <a:t>f</a:t>
            </a:r>
            <a:r>
              <a:rPr lang="cs-CZ" dirty="0" err="1" smtClean="0"/>
              <a:t>ever</a:t>
            </a:r>
            <a:r>
              <a:rPr lang="cs-CZ" dirty="0" smtClean="0"/>
              <a:t>, </a:t>
            </a:r>
            <a:r>
              <a:rPr lang="cs-CZ" dirty="0" err="1" smtClean="0"/>
              <a:t>chills</a:t>
            </a:r>
            <a:r>
              <a:rPr lang="cs-CZ" dirty="0" smtClean="0"/>
              <a:t>, </a:t>
            </a:r>
            <a:r>
              <a:rPr lang="cs-CZ" dirty="0" err="1" smtClean="0"/>
              <a:t>vomiting</a:t>
            </a:r>
            <a:r>
              <a:rPr lang="cs-CZ" dirty="0" smtClean="0"/>
              <a:t>, </a:t>
            </a:r>
            <a:r>
              <a:rPr lang="cs-CZ" dirty="0" err="1" smtClean="0"/>
              <a:t>diarrhoea</a:t>
            </a:r>
            <a:r>
              <a:rPr lang="cs-CZ" dirty="0" smtClean="0"/>
              <a:t>, </a:t>
            </a:r>
            <a:r>
              <a:rPr lang="cs-CZ" dirty="0" err="1" smtClean="0"/>
              <a:t>tachycardia</a:t>
            </a:r>
            <a:r>
              <a:rPr lang="cs-CZ" dirty="0" smtClean="0"/>
              <a:t>, </a:t>
            </a:r>
            <a:r>
              <a:rPr lang="cs-CZ" dirty="0" err="1" smtClean="0"/>
              <a:t>hypotension</a:t>
            </a:r>
            <a:r>
              <a:rPr lang="cs-CZ" dirty="0" smtClean="0"/>
              <a:t>, </a:t>
            </a:r>
            <a:r>
              <a:rPr lang="cs-CZ" dirty="0" err="1" smtClean="0"/>
              <a:t>shock</a:t>
            </a:r>
            <a:endParaRPr lang="cs-CZ" dirty="0" smtClean="0"/>
          </a:p>
          <a:p>
            <a:r>
              <a:rPr lang="cs-CZ" dirty="0" err="1" smtClean="0"/>
              <a:t>Diagnosis</a:t>
            </a:r>
            <a:r>
              <a:rPr lang="cs-CZ" dirty="0" smtClean="0"/>
              <a:t>:</a:t>
            </a:r>
          </a:p>
          <a:p>
            <a:pPr lvl="2"/>
            <a:r>
              <a:rPr lang="cs-CZ" dirty="0"/>
              <a:t>b</a:t>
            </a:r>
            <a:r>
              <a:rPr lang="cs-CZ" dirty="0" smtClean="0"/>
              <a:t>lood </a:t>
            </a:r>
            <a:r>
              <a:rPr lang="cs-CZ" dirty="0" err="1" smtClean="0"/>
              <a:t>culture</a:t>
            </a:r>
            <a:r>
              <a:rPr lang="cs-CZ" dirty="0" smtClean="0"/>
              <a:t> (</a:t>
            </a:r>
            <a:r>
              <a:rPr lang="cs-CZ" dirty="0" err="1" smtClean="0"/>
              <a:t>patient</a:t>
            </a:r>
            <a:r>
              <a:rPr lang="cs-CZ" dirty="0" smtClean="0"/>
              <a:t>), sterility </a:t>
            </a:r>
            <a:r>
              <a:rPr lang="cs-CZ" dirty="0" err="1" smtClean="0"/>
              <a:t>testing</a:t>
            </a:r>
            <a:r>
              <a:rPr lang="cs-CZ" dirty="0" smtClean="0"/>
              <a:t> (blood </a:t>
            </a:r>
            <a:r>
              <a:rPr lang="cs-CZ" dirty="0" err="1" smtClean="0"/>
              <a:t>component</a:t>
            </a:r>
            <a:r>
              <a:rPr lang="cs-CZ" dirty="0" smtClean="0"/>
              <a:t>)</a:t>
            </a:r>
          </a:p>
          <a:p>
            <a:pPr lvl="2"/>
            <a:r>
              <a:rPr lang="cs-CZ" dirty="0" err="1"/>
              <a:t>b</a:t>
            </a:r>
            <a:r>
              <a:rPr lang="cs-CZ" dirty="0" err="1" smtClean="0"/>
              <a:t>acterial</a:t>
            </a:r>
            <a:r>
              <a:rPr lang="cs-CZ" dirty="0" smtClean="0"/>
              <a:t> </a:t>
            </a:r>
            <a:r>
              <a:rPr lang="cs-CZ" dirty="0" err="1" smtClean="0"/>
              <a:t>contamination</a:t>
            </a:r>
            <a:r>
              <a:rPr lang="cs-CZ" dirty="0" smtClean="0"/>
              <a:t> </a:t>
            </a:r>
            <a:r>
              <a:rPr lang="cs-CZ" dirty="0" err="1" smtClean="0"/>
              <a:t>should</a:t>
            </a:r>
            <a:r>
              <a:rPr lang="cs-CZ" dirty="0" smtClean="0"/>
              <a:t> </a:t>
            </a:r>
            <a:r>
              <a:rPr lang="cs-CZ" dirty="0" err="1" smtClean="0"/>
              <a:t>be</a:t>
            </a:r>
            <a:r>
              <a:rPr lang="cs-CZ" dirty="0" smtClean="0"/>
              <a:t> </a:t>
            </a:r>
            <a:r>
              <a:rPr lang="cs-CZ" dirty="0" err="1" smtClean="0"/>
              <a:t>excluded</a:t>
            </a:r>
            <a:r>
              <a:rPr lang="cs-CZ" dirty="0" smtClean="0"/>
              <a:t> in </a:t>
            </a:r>
            <a:r>
              <a:rPr lang="cs-CZ" dirty="0" err="1" smtClean="0"/>
              <a:t>all</a:t>
            </a:r>
            <a:r>
              <a:rPr lang="cs-CZ" dirty="0" smtClean="0"/>
              <a:t> </a:t>
            </a:r>
            <a:r>
              <a:rPr lang="cs-CZ" dirty="0" err="1" smtClean="0"/>
              <a:t>serious</a:t>
            </a:r>
            <a:r>
              <a:rPr lang="cs-CZ" dirty="0" smtClean="0"/>
              <a:t> </a:t>
            </a:r>
            <a:r>
              <a:rPr lang="cs-CZ" dirty="0" err="1" smtClean="0"/>
              <a:t>reactions</a:t>
            </a:r>
            <a:r>
              <a:rPr lang="cs-CZ" dirty="0" smtClean="0"/>
              <a:t> with </a:t>
            </a:r>
            <a:r>
              <a:rPr lang="cs-CZ" dirty="0" err="1" smtClean="0"/>
              <a:t>fever</a:t>
            </a:r>
            <a:r>
              <a:rPr lang="cs-CZ" dirty="0" smtClean="0"/>
              <a:t> and </a:t>
            </a:r>
            <a:r>
              <a:rPr lang="cs-CZ" dirty="0" err="1" smtClean="0"/>
              <a:t>hypotension</a:t>
            </a:r>
            <a:endParaRPr lang="cs-CZ" dirty="0" smtClean="0"/>
          </a:p>
          <a:p>
            <a:r>
              <a:rPr lang="cs-CZ" dirty="0" err="1" smtClean="0"/>
              <a:t>Treatment</a:t>
            </a:r>
            <a:r>
              <a:rPr lang="cs-CZ" dirty="0" smtClean="0"/>
              <a:t>: </a:t>
            </a:r>
          </a:p>
          <a:p>
            <a:pPr lvl="2"/>
            <a:r>
              <a:rPr lang="cs-CZ" dirty="0" err="1"/>
              <a:t>a</a:t>
            </a:r>
            <a:r>
              <a:rPr lang="cs-CZ" dirty="0" err="1" smtClean="0"/>
              <a:t>ntibiotics</a:t>
            </a:r>
            <a:r>
              <a:rPr lang="cs-CZ" dirty="0" smtClean="0"/>
              <a:t>, </a:t>
            </a:r>
            <a:r>
              <a:rPr lang="cs-CZ" dirty="0" err="1" smtClean="0"/>
              <a:t>symptomatic</a:t>
            </a:r>
            <a:r>
              <a:rPr lang="cs-CZ" dirty="0" smtClean="0"/>
              <a:t>/</a:t>
            </a:r>
            <a:r>
              <a:rPr lang="cs-CZ" dirty="0" err="1" smtClean="0"/>
              <a:t>supportive</a:t>
            </a:r>
            <a:endParaRPr lang="cs-CZ" dirty="0" smtClean="0"/>
          </a:p>
          <a:p>
            <a:r>
              <a:rPr lang="cs-CZ" dirty="0" err="1" smtClean="0"/>
              <a:t>Prevention</a:t>
            </a:r>
            <a:r>
              <a:rPr lang="cs-CZ" dirty="0" smtClean="0"/>
              <a:t>: </a:t>
            </a:r>
          </a:p>
          <a:p>
            <a:pPr lvl="2"/>
            <a:r>
              <a:rPr lang="cs-CZ" dirty="0" err="1" smtClean="0"/>
              <a:t>visual</a:t>
            </a:r>
            <a:r>
              <a:rPr lang="cs-CZ" dirty="0" smtClean="0"/>
              <a:t> </a:t>
            </a:r>
            <a:r>
              <a:rPr lang="cs-CZ" dirty="0" err="1" smtClean="0"/>
              <a:t>control</a:t>
            </a:r>
            <a:r>
              <a:rPr lang="cs-CZ" dirty="0" smtClean="0"/>
              <a:t> of the blood </a:t>
            </a:r>
            <a:r>
              <a:rPr lang="cs-CZ" dirty="0" err="1" smtClean="0"/>
              <a:t>component</a:t>
            </a:r>
            <a:endParaRPr lang="cs-CZ" dirty="0" smtClean="0"/>
          </a:p>
          <a:p>
            <a:pPr lvl="2"/>
            <a:r>
              <a:rPr lang="cs-CZ" dirty="0" err="1" smtClean="0"/>
              <a:t>respecting</a:t>
            </a:r>
            <a:r>
              <a:rPr lang="cs-CZ" dirty="0" smtClean="0"/>
              <a:t> of the </a:t>
            </a:r>
            <a:r>
              <a:rPr lang="cs-CZ" dirty="0" err="1" smtClean="0"/>
              <a:t>storage</a:t>
            </a:r>
            <a:r>
              <a:rPr lang="cs-CZ" dirty="0" smtClean="0"/>
              <a:t> </a:t>
            </a:r>
            <a:r>
              <a:rPr lang="cs-CZ" dirty="0" err="1" smtClean="0"/>
              <a:t>conditions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49819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i="1" u="sng" dirty="0" err="1" smtClean="0">
                <a:solidFill>
                  <a:srgbClr val="C00000"/>
                </a:solidFill>
              </a:rPr>
              <a:t>Allergic</a:t>
            </a:r>
            <a:r>
              <a:rPr lang="cs-CZ" b="1" i="1" u="sng" dirty="0" smtClean="0">
                <a:solidFill>
                  <a:srgbClr val="C00000"/>
                </a:solidFill>
              </a:rPr>
              <a:t> and </a:t>
            </a:r>
            <a:r>
              <a:rPr lang="cs-CZ" b="1" i="1" u="sng" dirty="0" err="1" smtClean="0">
                <a:solidFill>
                  <a:srgbClr val="C00000"/>
                </a:solidFill>
              </a:rPr>
              <a:t>anaphylactic</a:t>
            </a:r>
            <a:endParaRPr lang="cs-CZ" b="1" i="1" u="sng" dirty="0">
              <a:solidFill>
                <a:srgbClr val="C0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963690"/>
          </a:xfrm>
        </p:spPr>
        <p:txBody>
          <a:bodyPr>
            <a:normAutofit fontScale="77500" lnSpcReduction="20000"/>
          </a:bodyPr>
          <a:lstStyle/>
          <a:p>
            <a:r>
              <a:rPr lang="cs-CZ" dirty="0" smtClean="0"/>
              <a:t>Cause:</a:t>
            </a:r>
          </a:p>
          <a:p>
            <a:pPr lvl="2"/>
            <a:r>
              <a:rPr lang="cs-CZ" dirty="0"/>
              <a:t>m</a:t>
            </a:r>
            <a:r>
              <a:rPr lang="cs-CZ" dirty="0" smtClean="0"/>
              <a:t>ost </a:t>
            </a:r>
            <a:r>
              <a:rPr lang="cs-CZ" dirty="0" err="1" smtClean="0"/>
              <a:t>often</a:t>
            </a:r>
            <a:r>
              <a:rPr lang="cs-CZ" dirty="0" smtClean="0"/>
              <a:t> </a:t>
            </a:r>
            <a:r>
              <a:rPr lang="cs-CZ" dirty="0" err="1" smtClean="0"/>
              <a:t>after</a:t>
            </a:r>
            <a:r>
              <a:rPr lang="cs-CZ" dirty="0" smtClean="0"/>
              <a:t> blood </a:t>
            </a:r>
            <a:r>
              <a:rPr lang="cs-CZ" dirty="0" err="1" smtClean="0"/>
              <a:t>components</a:t>
            </a:r>
            <a:r>
              <a:rPr lang="cs-CZ" dirty="0" smtClean="0"/>
              <a:t> with plasma </a:t>
            </a:r>
            <a:r>
              <a:rPr lang="cs-CZ" dirty="0" err="1" smtClean="0"/>
              <a:t>content</a:t>
            </a:r>
            <a:endParaRPr lang="cs-CZ" dirty="0" smtClean="0"/>
          </a:p>
          <a:p>
            <a:pPr lvl="2"/>
            <a:r>
              <a:rPr lang="cs-CZ" dirty="0" err="1"/>
              <a:t>a</a:t>
            </a:r>
            <a:r>
              <a:rPr lang="cs-CZ" dirty="0" err="1" smtClean="0"/>
              <a:t>ntibodies</a:t>
            </a:r>
            <a:r>
              <a:rPr lang="cs-CZ" dirty="0" smtClean="0"/>
              <a:t> </a:t>
            </a:r>
            <a:r>
              <a:rPr lang="cs-CZ" dirty="0" err="1" smtClean="0"/>
              <a:t>against</a:t>
            </a:r>
            <a:r>
              <a:rPr lang="cs-CZ" dirty="0" smtClean="0"/>
              <a:t> </a:t>
            </a:r>
            <a:r>
              <a:rPr lang="cs-CZ" dirty="0" err="1" smtClean="0"/>
              <a:t>plasmatic</a:t>
            </a:r>
            <a:r>
              <a:rPr lang="cs-CZ" dirty="0" smtClean="0"/>
              <a:t> </a:t>
            </a:r>
            <a:r>
              <a:rPr lang="cs-CZ" dirty="0" err="1" smtClean="0"/>
              <a:t>proteins</a:t>
            </a:r>
            <a:r>
              <a:rPr lang="cs-CZ" dirty="0" smtClean="0"/>
              <a:t> in blood </a:t>
            </a:r>
            <a:r>
              <a:rPr lang="cs-CZ" dirty="0" err="1" smtClean="0"/>
              <a:t>components</a:t>
            </a:r>
            <a:endParaRPr lang="cs-CZ" dirty="0" smtClean="0"/>
          </a:p>
          <a:p>
            <a:pPr lvl="2"/>
            <a:r>
              <a:rPr lang="cs-CZ" dirty="0" err="1" smtClean="0"/>
              <a:t>anaphylaxis</a:t>
            </a:r>
            <a:r>
              <a:rPr lang="cs-CZ" dirty="0" smtClean="0"/>
              <a:t> – </a:t>
            </a:r>
            <a:r>
              <a:rPr lang="cs-CZ" dirty="0" err="1" smtClean="0"/>
              <a:t>selective</a:t>
            </a:r>
            <a:r>
              <a:rPr lang="cs-CZ" dirty="0" smtClean="0"/>
              <a:t> </a:t>
            </a:r>
            <a:r>
              <a:rPr lang="cs-CZ" dirty="0" err="1" smtClean="0"/>
              <a:t>IgA</a:t>
            </a:r>
            <a:r>
              <a:rPr lang="cs-CZ" dirty="0" smtClean="0"/>
              <a:t> </a:t>
            </a:r>
            <a:r>
              <a:rPr lang="cs-CZ" dirty="0" err="1" smtClean="0"/>
              <a:t>deficiency</a:t>
            </a:r>
            <a:r>
              <a:rPr lang="cs-CZ" dirty="0" smtClean="0"/>
              <a:t> </a:t>
            </a:r>
            <a:r>
              <a:rPr lang="cs-CZ" dirty="0" err="1" smtClean="0"/>
              <a:t>patients</a:t>
            </a:r>
            <a:r>
              <a:rPr lang="cs-CZ" dirty="0" smtClean="0"/>
              <a:t> with anti-</a:t>
            </a:r>
            <a:r>
              <a:rPr lang="cs-CZ" dirty="0" err="1" smtClean="0"/>
              <a:t>IgA</a:t>
            </a:r>
            <a:r>
              <a:rPr lang="cs-CZ" dirty="0" smtClean="0"/>
              <a:t> </a:t>
            </a:r>
            <a:r>
              <a:rPr lang="cs-CZ" dirty="0" err="1" smtClean="0"/>
              <a:t>antibodies</a:t>
            </a:r>
            <a:endParaRPr lang="cs-CZ" dirty="0" smtClean="0"/>
          </a:p>
          <a:p>
            <a:r>
              <a:rPr lang="cs-CZ" dirty="0" err="1" smtClean="0"/>
              <a:t>Symptoms</a:t>
            </a:r>
            <a:r>
              <a:rPr lang="cs-CZ" dirty="0" smtClean="0"/>
              <a:t>:</a:t>
            </a:r>
          </a:p>
          <a:p>
            <a:pPr lvl="2"/>
            <a:r>
              <a:rPr lang="cs-CZ" dirty="0" err="1" smtClean="0"/>
              <a:t>urticaria</a:t>
            </a:r>
            <a:r>
              <a:rPr lang="cs-CZ" dirty="0" smtClean="0"/>
              <a:t>, </a:t>
            </a:r>
            <a:r>
              <a:rPr lang="cs-CZ" dirty="0" err="1" smtClean="0"/>
              <a:t>itching</a:t>
            </a:r>
            <a:r>
              <a:rPr lang="cs-CZ" dirty="0" smtClean="0"/>
              <a:t>, </a:t>
            </a:r>
            <a:r>
              <a:rPr lang="cs-CZ" dirty="0" err="1" smtClean="0"/>
              <a:t>vomiting</a:t>
            </a:r>
            <a:r>
              <a:rPr lang="cs-CZ" dirty="0" smtClean="0"/>
              <a:t>, </a:t>
            </a:r>
            <a:r>
              <a:rPr lang="cs-CZ" dirty="0" err="1" smtClean="0"/>
              <a:t>diarrhoea</a:t>
            </a:r>
            <a:r>
              <a:rPr lang="cs-CZ" dirty="0" smtClean="0"/>
              <a:t>, </a:t>
            </a:r>
            <a:r>
              <a:rPr lang="cs-CZ" dirty="0" err="1" smtClean="0"/>
              <a:t>hypotension</a:t>
            </a:r>
            <a:r>
              <a:rPr lang="cs-CZ" dirty="0" smtClean="0"/>
              <a:t>, </a:t>
            </a:r>
            <a:r>
              <a:rPr lang="cs-CZ" dirty="0" err="1" smtClean="0"/>
              <a:t>shock</a:t>
            </a:r>
            <a:r>
              <a:rPr lang="cs-CZ" dirty="0" smtClean="0"/>
              <a:t>, </a:t>
            </a:r>
            <a:r>
              <a:rPr lang="cs-CZ" dirty="0" err="1" smtClean="0"/>
              <a:t>dyspnoea</a:t>
            </a:r>
            <a:endParaRPr lang="cs-CZ" dirty="0" smtClean="0"/>
          </a:p>
          <a:p>
            <a:r>
              <a:rPr lang="cs-CZ" dirty="0" err="1" smtClean="0"/>
              <a:t>Diagnosis</a:t>
            </a:r>
            <a:r>
              <a:rPr lang="cs-CZ" dirty="0" smtClean="0"/>
              <a:t>: </a:t>
            </a:r>
          </a:p>
          <a:p>
            <a:pPr lvl="2"/>
            <a:r>
              <a:rPr lang="cs-CZ" dirty="0" err="1"/>
              <a:t>patient´s</a:t>
            </a:r>
            <a:r>
              <a:rPr lang="cs-CZ" dirty="0"/>
              <a:t> </a:t>
            </a:r>
            <a:r>
              <a:rPr lang="cs-CZ" dirty="0" err="1"/>
              <a:t>IgA</a:t>
            </a:r>
            <a:r>
              <a:rPr lang="cs-CZ" dirty="0"/>
              <a:t> </a:t>
            </a:r>
            <a:r>
              <a:rPr lang="cs-CZ" dirty="0" err="1" smtClean="0"/>
              <a:t>level</a:t>
            </a:r>
            <a:r>
              <a:rPr lang="cs-CZ" dirty="0" smtClean="0"/>
              <a:t> </a:t>
            </a:r>
            <a:r>
              <a:rPr lang="cs-CZ" dirty="0" err="1"/>
              <a:t>should</a:t>
            </a:r>
            <a:r>
              <a:rPr lang="cs-CZ" dirty="0"/>
              <a:t> </a:t>
            </a:r>
            <a:r>
              <a:rPr lang="cs-CZ" dirty="0" err="1"/>
              <a:t>be</a:t>
            </a:r>
            <a:r>
              <a:rPr lang="cs-CZ" dirty="0"/>
              <a:t> </a:t>
            </a:r>
            <a:r>
              <a:rPr lang="cs-CZ" dirty="0" err="1" smtClean="0"/>
              <a:t>examined</a:t>
            </a:r>
            <a:r>
              <a:rPr lang="cs-CZ" dirty="0" smtClean="0"/>
              <a:t> </a:t>
            </a:r>
            <a:r>
              <a:rPr lang="cs-CZ" dirty="0" err="1" smtClean="0"/>
              <a:t>if</a:t>
            </a:r>
            <a:r>
              <a:rPr lang="cs-CZ" dirty="0" smtClean="0"/>
              <a:t> severe </a:t>
            </a:r>
            <a:r>
              <a:rPr lang="cs-CZ" dirty="0" err="1" smtClean="0"/>
              <a:t>allergic</a:t>
            </a:r>
            <a:r>
              <a:rPr lang="cs-CZ" dirty="0" smtClean="0"/>
              <a:t> </a:t>
            </a:r>
            <a:r>
              <a:rPr lang="cs-CZ" dirty="0" err="1" smtClean="0"/>
              <a:t>transfusion</a:t>
            </a:r>
            <a:r>
              <a:rPr lang="cs-CZ" dirty="0" smtClean="0"/>
              <a:t> </a:t>
            </a:r>
            <a:r>
              <a:rPr lang="cs-CZ" dirty="0" err="1" smtClean="0"/>
              <a:t>reaction</a:t>
            </a:r>
            <a:r>
              <a:rPr lang="cs-CZ" dirty="0" smtClean="0"/>
              <a:t> </a:t>
            </a:r>
            <a:r>
              <a:rPr lang="cs-CZ" dirty="0" err="1" smtClean="0"/>
              <a:t>repeates</a:t>
            </a:r>
            <a:endParaRPr lang="cs-CZ" dirty="0" smtClean="0"/>
          </a:p>
          <a:p>
            <a:r>
              <a:rPr lang="cs-CZ" dirty="0" err="1" smtClean="0"/>
              <a:t>Treatment</a:t>
            </a:r>
            <a:r>
              <a:rPr lang="cs-CZ" dirty="0" smtClean="0"/>
              <a:t>: </a:t>
            </a:r>
          </a:p>
          <a:p>
            <a:pPr lvl="2"/>
            <a:r>
              <a:rPr lang="cs-CZ" dirty="0" err="1"/>
              <a:t>s</a:t>
            </a:r>
            <a:r>
              <a:rPr lang="cs-CZ" dirty="0" err="1" smtClean="0"/>
              <a:t>ymptomatic</a:t>
            </a:r>
            <a:r>
              <a:rPr lang="cs-CZ" dirty="0" smtClean="0"/>
              <a:t>, </a:t>
            </a:r>
            <a:r>
              <a:rPr lang="cs-CZ" dirty="0" err="1" smtClean="0"/>
              <a:t>antihistamines</a:t>
            </a:r>
            <a:endParaRPr lang="cs-CZ" dirty="0" smtClean="0"/>
          </a:p>
          <a:p>
            <a:r>
              <a:rPr lang="cs-CZ" dirty="0" err="1" smtClean="0"/>
              <a:t>Prevention</a:t>
            </a:r>
            <a:r>
              <a:rPr lang="cs-CZ" dirty="0" smtClean="0"/>
              <a:t>: </a:t>
            </a:r>
          </a:p>
          <a:p>
            <a:pPr lvl="2"/>
            <a:r>
              <a:rPr lang="cs-CZ" dirty="0" err="1" smtClean="0"/>
              <a:t>washing</a:t>
            </a:r>
            <a:r>
              <a:rPr lang="cs-CZ" dirty="0" smtClean="0"/>
              <a:t> of </a:t>
            </a:r>
            <a:r>
              <a:rPr lang="cs-CZ" dirty="0" err="1" smtClean="0"/>
              <a:t>cellular</a:t>
            </a:r>
            <a:r>
              <a:rPr lang="cs-CZ" dirty="0" smtClean="0"/>
              <a:t> blood </a:t>
            </a:r>
            <a:r>
              <a:rPr lang="cs-CZ" dirty="0" err="1" smtClean="0"/>
              <a:t>components</a:t>
            </a:r>
            <a:r>
              <a:rPr lang="cs-CZ" dirty="0" smtClean="0"/>
              <a:t> (</a:t>
            </a:r>
            <a:r>
              <a:rPr lang="cs-CZ" dirty="0" err="1" smtClean="0"/>
              <a:t>for</a:t>
            </a:r>
            <a:r>
              <a:rPr lang="cs-CZ" dirty="0" smtClean="0"/>
              <a:t> </a:t>
            </a:r>
            <a:r>
              <a:rPr lang="cs-CZ" dirty="0" err="1" smtClean="0"/>
              <a:t>patients</a:t>
            </a:r>
            <a:r>
              <a:rPr lang="cs-CZ" dirty="0" smtClean="0"/>
              <a:t> with severe </a:t>
            </a:r>
            <a:r>
              <a:rPr lang="cs-CZ" dirty="0" err="1" smtClean="0"/>
              <a:t>reactions</a:t>
            </a:r>
            <a:r>
              <a:rPr lang="cs-CZ" dirty="0" smtClean="0"/>
              <a:t>), </a:t>
            </a:r>
            <a:r>
              <a:rPr lang="cs-CZ" dirty="0" err="1" smtClean="0"/>
              <a:t>premedication</a:t>
            </a:r>
            <a:r>
              <a:rPr lang="cs-CZ" dirty="0" smtClean="0"/>
              <a:t> with </a:t>
            </a:r>
            <a:r>
              <a:rPr lang="cs-CZ" dirty="0" err="1" smtClean="0"/>
              <a:t>steroids</a:t>
            </a:r>
            <a:r>
              <a:rPr lang="cs-CZ" dirty="0" smtClean="0"/>
              <a:t> and/</a:t>
            </a:r>
            <a:r>
              <a:rPr lang="cs-CZ" dirty="0" err="1" smtClean="0"/>
              <a:t>or</a:t>
            </a:r>
            <a:r>
              <a:rPr lang="cs-CZ" dirty="0" smtClean="0"/>
              <a:t> </a:t>
            </a:r>
            <a:r>
              <a:rPr lang="cs-CZ" dirty="0" err="1" smtClean="0"/>
              <a:t>antihistamines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44153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52128"/>
          </a:xfrm>
        </p:spPr>
        <p:txBody>
          <a:bodyPr>
            <a:normAutofit fontScale="90000"/>
          </a:bodyPr>
          <a:lstStyle/>
          <a:p>
            <a:r>
              <a:rPr lang="cs-CZ" b="1" i="1" u="sng" dirty="0" smtClean="0">
                <a:solidFill>
                  <a:srgbClr val="C00000"/>
                </a:solidFill>
              </a:rPr>
              <a:t>TRALI </a:t>
            </a:r>
            <a:r>
              <a:rPr lang="cs-CZ" b="1" i="1" u="sng" dirty="0">
                <a:solidFill>
                  <a:srgbClr val="C00000"/>
                </a:solidFill>
              </a:rPr>
              <a:t/>
            </a:r>
            <a:br>
              <a:rPr lang="cs-CZ" b="1" i="1" u="sng" dirty="0">
                <a:solidFill>
                  <a:srgbClr val="C00000"/>
                </a:solidFill>
              </a:rPr>
            </a:br>
            <a:r>
              <a:rPr lang="cs-CZ" b="1" i="1" u="sng" dirty="0" smtClean="0">
                <a:solidFill>
                  <a:srgbClr val="C00000"/>
                </a:solidFill>
              </a:rPr>
              <a:t>Transfusion </a:t>
            </a:r>
            <a:r>
              <a:rPr lang="cs-CZ" b="1" i="1" u="sng" dirty="0" err="1">
                <a:solidFill>
                  <a:srgbClr val="C00000"/>
                </a:solidFill>
              </a:rPr>
              <a:t>R</a:t>
            </a:r>
            <a:r>
              <a:rPr lang="cs-CZ" b="1" i="1" u="sng" dirty="0" err="1" smtClean="0">
                <a:solidFill>
                  <a:srgbClr val="C00000"/>
                </a:solidFill>
              </a:rPr>
              <a:t>elated</a:t>
            </a:r>
            <a:r>
              <a:rPr lang="cs-CZ" b="1" i="1" u="sng" dirty="0" smtClean="0">
                <a:solidFill>
                  <a:srgbClr val="C00000"/>
                </a:solidFill>
              </a:rPr>
              <a:t> </a:t>
            </a:r>
            <a:r>
              <a:rPr lang="cs-CZ" b="1" i="1" u="sng" dirty="0" err="1" smtClean="0">
                <a:solidFill>
                  <a:srgbClr val="C00000"/>
                </a:solidFill>
              </a:rPr>
              <a:t>Acute</a:t>
            </a:r>
            <a:r>
              <a:rPr lang="cs-CZ" b="1" i="1" u="sng" dirty="0" smtClean="0">
                <a:solidFill>
                  <a:srgbClr val="C00000"/>
                </a:solidFill>
              </a:rPr>
              <a:t> </a:t>
            </a:r>
            <a:r>
              <a:rPr lang="cs-CZ" b="1" i="1" u="sng" dirty="0" err="1" smtClean="0">
                <a:solidFill>
                  <a:srgbClr val="C00000"/>
                </a:solidFill>
              </a:rPr>
              <a:t>Lung</a:t>
            </a:r>
            <a:r>
              <a:rPr lang="cs-CZ" b="1" i="1" u="sng" dirty="0" smtClean="0">
                <a:solidFill>
                  <a:srgbClr val="C00000"/>
                </a:solidFill>
              </a:rPr>
              <a:t> </a:t>
            </a:r>
            <a:r>
              <a:rPr lang="cs-CZ" b="1" i="1" u="sng" dirty="0" err="1" smtClean="0">
                <a:solidFill>
                  <a:srgbClr val="C00000"/>
                </a:solidFill>
              </a:rPr>
              <a:t>Injury</a:t>
            </a:r>
            <a:endParaRPr lang="cs-CZ" b="1" i="1" u="sng" dirty="0">
              <a:solidFill>
                <a:srgbClr val="C0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1268760"/>
            <a:ext cx="8712968" cy="5256584"/>
          </a:xfrm>
        </p:spPr>
        <p:txBody>
          <a:bodyPr>
            <a:noAutofit/>
          </a:bodyPr>
          <a:lstStyle/>
          <a:p>
            <a:r>
              <a:rPr lang="cs-CZ" sz="2500" dirty="0"/>
              <a:t>Cause:</a:t>
            </a:r>
          </a:p>
          <a:p>
            <a:pPr lvl="2"/>
            <a:r>
              <a:rPr lang="cs-CZ" sz="1900" dirty="0"/>
              <a:t>anti-HLA </a:t>
            </a:r>
            <a:r>
              <a:rPr lang="cs-CZ" sz="1900" dirty="0" err="1"/>
              <a:t>or</a:t>
            </a:r>
            <a:r>
              <a:rPr lang="cs-CZ" sz="1900" dirty="0"/>
              <a:t> anti-HNA </a:t>
            </a:r>
            <a:r>
              <a:rPr lang="cs-CZ" sz="1900" dirty="0" err="1"/>
              <a:t>antibodies</a:t>
            </a:r>
            <a:r>
              <a:rPr lang="cs-CZ" sz="1900" dirty="0"/>
              <a:t> </a:t>
            </a:r>
            <a:r>
              <a:rPr lang="cs-CZ" sz="1900" dirty="0" smtClean="0"/>
              <a:t>(prior </a:t>
            </a:r>
            <a:r>
              <a:rPr lang="cs-CZ" sz="1900" dirty="0" err="1" smtClean="0"/>
              <a:t>immunisation</a:t>
            </a:r>
            <a:r>
              <a:rPr lang="cs-CZ" sz="1900" dirty="0" smtClean="0"/>
              <a:t>) - </a:t>
            </a:r>
            <a:r>
              <a:rPr lang="cs-CZ" sz="1900" dirty="0" err="1" smtClean="0"/>
              <a:t>activating</a:t>
            </a:r>
            <a:r>
              <a:rPr lang="cs-CZ" sz="1900" dirty="0" smtClean="0"/>
              <a:t> </a:t>
            </a:r>
            <a:r>
              <a:rPr lang="cs-CZ" sz="1900" dirty="0" err="1" smtClean="0"/>
              <a:t>neutrophiles</a:t>
            </a:r>
            <a:r>
              <a:rPr lang="cs-CZ" sz="1900" dirty="0" smtClean="0"/>
              <a:t> → </a:t>
            </a:r>
            <a:r>
              <a:rPr lang="cs-CZ" sz="1900" dirty="0" err="1" smtClean="0"/>
              <a:t>sequestration</a:t>
            </a:r>
            <a:r>
              <a:rPr lang="cs-CZ" sz="1900" dirty="0" smtClean="0"/>
              <a:t> in </a:t>
            </a:r>
            <a:r>
              <a:rPr lang="cs-CZ" sz="1900" dirty="0" err="1" smtClean="0"/>
              <a:t>lung</a:t>
            </a:r>
            <a:r>
              <a:rPr lang="cs-CZ" sz="1900" dirty="0" smtClean="0"/>
              <a:t> </a:t>
            </a:r>
            <a:r>
              <a:rPr lang="cs-CZ" sz="1900" dirty="0" err="1" smtClean="0"/>
              <a:t>microcirculations</a:t>
            </a:r>
            <a:r>
              <a:rPr lang="cs-CZ" sz="1900" dirty="0"/>
              <a:t> </a:t>
            </a:r>
            <a:r>
              <a:rPr lang="cs-CZ" sz="1900" dirty="0" smtClean="0"/>
              <a:t>- </a:t>
            </a:r>
            <a:r>
              <a:rPr lang="cs-CZ" sz="1900" dirty="0" err="1" smtClean="0"/>
              <a:t>endothelium</a:t>
            </a:r>
            <a:r>
              <a:rPr lang="cs-CZ" sz="1900" dirty="0" smtClean="0"/>
              <a:t> </a:t>
            </a:r>
            <a:r>
              <a:rPr lang="cs-CZ" sz="1900" dirty="0" err="1" smtClean="0"/>
              <a:t>damage</a:t>
            </a:r>
            <a:r>
              <a:rPr lang="cs-CZ" sz="1900" dirty="0" smtClean="0"/>
              <a:t> - </a:t>
            </a:r>
            <a:r>
              <a:rPr lang="cs-CZ" sz="1900" dirty="0" err="1" smtClean="0"/>
              <a:t>capillary</a:t>
            </a:r>
            <a:r>
              <a:rPr lang="cs-CZ" sz="1900" dirty="0" smtClean="0"/>
              <a:t> </a:t>
            </a:r>
            <a:r>
              <a:rPr lang="cs-CZ" sz="1900" dirty="0" err="1" smtClean="0"/>
              <a:t>leakage</a:t>
            </a:r>
            <a:r>
              <a:rPr lang="cs-CZ" sz="1900" dirty="0" smtClean="0"/>
              <a:t> - </a:t>
            </a:r>
            <a:r>
              <a:rPr lang="cs-CZ" sz="1900" b="1" dirty="0" smtClean="0">
                <a:solidFill>
                  <a:srgbClr val="FF0000"/>
                </a:solidFill>
              </a:rPr>
              <a:t>ARDS</a:t>
            </a:r>
            <a:endParaRPr lang="cs-CZ" sz="1900" b="1" dirty="0">
              <a:solidFill>
                <a:srgbClr val="FF0000"/>
              </a:solidFill>
            </a:endParaRPr>
          </a:p>
          <a:p>
            <a:r>
              <a:rPr lang="cs-CZ" sz="2500" dirty="0" err="1"/>
              <a:t>Symptoms</a:t>
            </a:r>
            <a:r>
              <a:rPr lang="cs-CZ" sz="2500" dirty="0"/>
              <a:t>:</a:t>
            </a:r>
          </a:p>
          <a:p>
            <a:pPr lvl="2"/>
            <a:r>
              <a:rPr lang="cs-CZ" sz="1900" dirty="0" err="1"/>
              <a:t>fever</a:t>
            </a:r>
            <a:r>
              <a:rPr lang="cs-CZ" sz="1900" dirty="0"/>
              <a:t>, </a:t>
            </a:r>
            <a:r>
              <a:rPr lang="cs-CZ" sz="1900" dirty="0" err="1"/>
              <a:t>hypotension</a:t>
            </a:r>
            <a:r>
              <a:rPr lang="cs-CZ" sz="1900" dirty="0"/>
              <a:t>, </a:t>
            </a:r>
            <a:r>
              <a:rPr lang="cs-CZ" sz="1900" dirty="0" err="1"/>
              <a:t>respiratory</a:t>
            </a:r>
            <a:r>
              <a:rPr lang="cs-CZ" sz="1900" dirty="0"/>
              <a:t> </a:t>
            </a:r>
            <a:r>
              <a:rPr lang="cs-CZ" sz="1900" dirty="0" err="1"/>
              <a:t>failure</a:t>
            </a:r>
            <a:r>
              <a:rPr lang="cs-CZ" sz="1900" dirty="0"/>
              <a:t> with </a:t>
            </a:r>
            <a:r>
              <a:rPr lang="cs-CZ" sz="1900" dirty="0" err="1"/>
              <a:t>bilateral</a:t>
            </a:r>
            <a:r>
              <a:rPr lang="cs-CZ" sz="1900" dirty="0"/>
              <a:t> </a:t>
            </a:r>
            <a:r>
              <a:rPr lang="cs-CZ" sz="1900" dirty="0" err="1"/>
              <a:t>pulmonary</a:t>
            </a:r>
            <a:r>
              <a:rPr lang="cs-CZ" sz="1900" dirty="0"/>
              <a:t> </a:t>
            </a:r>
            <a:r>
              <a:rPr lang="cs-CZ" sz="1900" dirty="0" err="1" smtClean="0"/>
              <a:t>infiltrates</a:t>
            </a:r>
            <a:r>
              <a:rPr lang="cs-CZ" sz="1900" dirty="0" smtClean="0"/>
              <a:t>, </a:t>
            </a:r>
            <a:r>
              <a:rPr lang="cs-CZ" sz="1900" dirty="0" err="1" smtClean="0"/>
              <a:t>without</a:t>
            </a:r>
            <a:r>
              <a:rPr lang="cs-CZ" sz="1900" dirty="0" smtClean="0"/>
              <a:t> </a:t>
            </a:r>
            <a:r>
              <a:rPr lang="cs-CZ" sz="1900" dirty="0" err="1" smtClean="0"/>
              <a:t>symptoms</a:t>
            </a:r>
            <a:r>
              <a:rPr lang="cs-CZ" sz="1900" dirty="0" smtClean="0"/>
              <a:t> of </a:t>
            </a:r>
            <a:r>
              <a:rPr lang="cs-CZ" sz="1900" dirty="0" err="1" smtClean="0"/>
              <a:t>circulatory</a:t>
            </a:r>
            <a:r>
              <a:rPr lang="cs-CZ" sz="1900" dirty="0" smtClean="0"/>
              <a:t> </a:t>
            </a:r>
            <a:r>
              <a:rPr lang="cs-CZ" sz="1900" dirty="0" err="1" smtClean="0"/>
              <a:t>overload</a:t>
            </a:r>
            <a:endParaRPr lang="cs-CZ" sz="1900" dirty="0"/>
          </a:p>
          <a:p>
            <a:pPr lvl="2"/>
            <a:r>
              <a:rPr lang="cs-CZ" sz="1900" dirty="0" err="1" smtClean="0"/>
              <a:t>onset</a:t>
            </a:r>
            <a:r>
              <a:rPr lang="cs-CZ" sz="1900" dirty="0" smtClean="0"/>
              <a:t> ˂ 6 </a:t>
            </a:r>
            <a:r>
              <a:rPr lang="cs-CZ" sz="1900" dirty="0" err="1" smtClean="0"/>
              <a:t>hours</a:t>
            </a:r>
            <a:r>
              <a:rPr lang="cs-CZ" sz="1900" dirty="0" smtClean="0"/>
              <a:t> from </a:t>
            </a:r>
            <a:r>
              <a:rPr lang="cs-CZ" sz="1900" dirty="0" err="1" smtClean="0"/>
              <a:t>transfusion</a:t>
            </a:r>
            <a:endParaRPr lang="cs-CZ" sz="1900" dirty="0"/>
          </a:p>
          <a:p>
            <a:r>
              <a:rPr lang="cs-CZ" sz="2500" dirty="0" err="1"/>
              <a:t>Diagnosis</a:t>
            </a:r>
            <a:r>
              <a:rPr lang="cs-CZ" sz="2500" dirty="0"/>
              <a:t>:</a:t>
            </a:r>
          </a:p>
          <a:p>
            <a:pPr lvl="2"/>
            <a:r>
              <a:rPr lang="cs-CZ" sz="1900" dirty="0"/>
              <a:t>o</a:t>
            </a:r>
            <a:r>
              <a:rPr lang="cs-CZ" sz="1900" dirty="0" smtClean="0"/>
              <a:t>xygen </a:t>
            </a:r>
            <a:r>
              <a:rPr lang="cs-CZ" sz="1900" dirty="0" err="1" smtClean="0"/>
              <a:t>saturation</a:t>
            </a:r>
            <a:r>
              <a:rPr lang="cs-CZ" sz="1900" dirty="0" smtClean="0"/>
              <a:t>, </a:t>
            </a:r>
            <a:r>
              <a:rPr lang="cs-CZ" sz="1900" dirty="0" err="1" smtClean="0"/>
              <a:t>chest</a:t>
            </a:r>
            <a:r>
              <a:rPr lang="cs-CZ" sz="1900" dirty="0" smtClean="0"/>
              <a:t> X-</a:t>
            </a:r>
            <a:r>
              <a:rPr lang="cs-CZ" sz="1900" dirty="0" err="1" smtClean="0"/>
              <a:t>ray</a:t>
            </a:r>
            <a:r>
              <a:rPr lang="cs-CZ" sz="1900" dirty="0" smtClean="0"/>
              <a:t>, </a:t>
            </a:r>
            <a:r>
              <a:rPr lang="cs-CZ" sz="1900" dirty="0"/>
              <a:t>anti-HLA /</a:t>
            </a:r>
            <a:r>
              <a:rPr lang="cs-CZ" sz="1900" dirty="0" smtClean="0"/>
              <a:t> anti-HNA </a:t>
            </a:r>
            <a:r>
              <a:rPr lang="cs-CZ" sz="1900" dirty="0" err="1" smtClean="0"/>
              <a:t>antibodies</a:t>
            </a:r>
            <a:endParaRPr lang="cs-CZ" sz="1900" dirty="0"/>
          </a:p>
          <a:p>
            <a:r>
              <a:rPr lang="cs-CZ" sz="2500" dirty="0" err="1"/>
              <a:t>Treatment</a:t>
            </a:r>
            <a:r>
              <a:rPr lang="cs-CZ" sz="2500" dirty="0"/>
              <a:t>:</a:t>
            </a:r>
          </a:p>
          <a:p>
            <a:pPr lvl="2"/>
            <a:r>
              <a:rPr lang="cs-CZ" sz="1900" dirty="0" smtClean="0"/>
              <a:t>oxygen, </a:t>
            </a:r>
            <a:r>
              <a:rPr lang="cs-CZ" sz="1900" dirty="0" err="1" smtClean="0"/>
              <a:t>ventilation</a:t>
            </a:r>
            <a:r>
              <a:rPr lang="cs-CZ" sz="1900" dirty="0" smtClean="0"/>
              <a:t> </a:t>
            </a:r>
          </a:p>
          <a:p>
            <a:pPr lvl="2"/>
            <a:r>
              <a:rPr lang="cs-CZ" sz="1900" dirty="0" err="1" smtClean="0"/>
              <a:t>leucodepleted</a:t>
            </a:r>
            <a:r>
              <a:rPr lang="cs-CZ" sz="1900" dirty="0" smtClean="0"/>
              <a:t> blood </a:t>
            </a:r>
            <a:r>
              <a:rPr lang="cs-CZ" sz="1900" dirty="0" err="1" smtClean="0"/>
              <a:t>components</a:t>
            </a:r>
            <a:endParaRPr lang="cs-CZ" sz="1900" dirty="0"/>
          </a:p>
          <a:p>
            <a:r>
              <a:rPr lang="cs-CZ" sz="2500" dirty="0" err="1"/>
              <a:t>Prevention</a:t>
            </a:r>
            <a:r>
              <a:rPr lang="cs-CZ" sz="2500" dirty="0"/>
              <a:t>: </a:t>
            </a:r>
            <a:r>
              <a:rPr lang="cs-CZ" sz="1900" dirty="0" err="1" smtClean="0"/>
              <a:t>restriction</a:t>
            </a:r>
            <a:r>
              <a:rPr lang="cs-CZ" sz="1900" dirty="0" smtClean="0"/>
              <a:t> on </a:t>
            </a:r>
            <a:r>
              <a:rPr lang="cs-CZ" sz="1900" dirty="0" err="1" smtClean="0"/>
              <a:t>female</a:t>
            </a:r>
            <a:r>
              <a:rPr lang="cs-CZ" sz="1900" dirty="0" smtClean="0"/>
              <a:t>-donor plasma</a:t>
            </a:r>
            <a:endParaRPr lang="cs-CZ" sz="1900" dirty="0"/>
          </a:p>
        </p:txBody>
      </p:sp>
    </p:spTree>
    <p:extLst>
      <p:ext uri="{BB962C8B-B14F-4D97-AF65-F5344CB8AC3E}">
        <p14:creationId xmlns:p14="http://schemas.microsoft.com/office/powerpoint/2010/main" val="3443229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b="1" i="1" dirty="0" smtClean="0">
                <a:solidFill>
                  <a:srgbClr val="C00000"/>
                </a:solidFill>
              </a:rPr>
              <a:t>TRALI</a:t>
            </a:r>
            <a:endParaRPr lang="cs-CZ" b="1" i="1" dirty="0">
              <a:solidFill>
                <a:srgbClr val="C00000"/>
              </a:solidFill>
            </a:endParaRPr>
          </a:p>
        </p:txBody>
      </p:sp>
      <p:sp>
        <p:nvSpPr>
          <p:cNvPr id="7" name="Zástupný symbol pro obsah 6"/>
          <p:cNvSpPr>
            <a:spLocks noGrp="1"/>
          </p:cNvSpPr>
          <p:nvPr>
            <p:ph sz="half" idx="1"/>
          </p:nvPr>
        </p:nvSpPr>
        <p:spPr>
          <a:ln w="38100">
            <a:solidFill>
              <a:srgbClr val="0070C0"/>
            </a:solidFill>
          </a:ln>
        </p:spPr>
        <p:txBody>
          <a:bodyPr/>
          <a:lstStyle/>
          <a:p>
            <a:pPr marL="0" indent="0" algn="ctr">
              <a:buNone/>
            </a:pPr>
            <a:r>
              <a:rPr lang="cs-CZ" b="1" dirty="0" err="1" smtClean="0"/>
              <a:t>Before</a:t>
            </a:r>
            <a:r>
              <a:rPr lang="cs-CZ" b="1" dirty="0" smtClean="0"/>
              <a:t> </a:t>
            </a:r>
            <a:r>
              <a:rPr lang="cs-CZ" b="1" dirty="0" err="1" smtClean="0"/>
              <a:t>transfusion</a:t>
            </a:r>
            <a:endParaRPr lang="cs-CZ" b="1" dirty="0"/>
          </a:p>
          <a:p>
            <a:pPr marL="0" indent="0">
              <a:buNone/>
            </a:pPr>
            <a:endParaRPr lang="cs-CZ" dirty="0"/>
          </a:p>
        </p:txBody>
      </p:sp>
      <p:sp>
        <p:nvSpPr>
          <p:cNvPr id="9" name="Zástupný symbol pro obsah 8"/>
          <p:cNvSpPr>
            <a:spLocks noGrp="1"/>
          </p:cNvSpPr>
          <p:nvPr>
            <p:ph sz="half" idx="2"/>
          </p:nvPr>
        </p:nvSpPr>
        <p:spPr>
          <a:ln w="38100">
            <a:solidFill>
              <a:srgbClr val="0070C0"/>
            </a:solidFill>
          </a:ln>
        </p:spPr>
        <p:txBody>
          <a:bodyPr/>
          <a:lstStyle/>
          <a:p>
            <a:pPr marL="0" indent="0" algn="ctr">
              <a:buNone/>
            </a:pPr>
            <a:r>
              <a:rPr lang="cs-CZ" b="1" dirty="0" err="1" smtClean="0"/>
              <a:t>After</a:t>
            </a:r>
            <a:r>
              <a:rPr lang="cs-CZ" b="1" dirty="0" smtClean="0"/>
              <a:t> </a:t>
            </a:r>
            <a:r>
              <a:rPr lang="cs-CZ" b="1" dirty="0" err="1" smtClean="0"/>
              <a:t>transfusion</a:t>
            </a:r>
            <a:endParaRPr lang="cs-CZ" b="1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348880"/>
            <a:ext cx="3271267" cy="2850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348880"/>
            <a:ext cx="3024335" cy="2859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3462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cs-CZ" b="1" i="1" u="sng" dirty="0" smtClean="0">
                <a:solidFill>
                  <a:srgbClr val="C00000"/>
                </a:solidFill>
              </a:rPr>
              <a:t>TACO </a:t>
            </a:r>
            <a:r>
              <a:rPr lang="cs-CZ" b="1" i="1" u="sng" dirty="0">
                <a:solidFill>
                  <a:srgbClr val="C00000"/>
                </a:solidFill>
              </a:rPr>
              <a:t/>
            </a:r>
            <a:br>
              <a:rPr lang="cs-CZ" b="1" i="1" u="sng" dirty="0">
                <a:solidFill>
                  <a:srgbClr val="C00000"/>
                </a:solidFill>
              </a:rPr>
            </a:br>
            <a:r>
              <a:rPr lang="cs-CZ" sz="4200" b="1" i="1" u="sng" dirty="0" smtClean="0">
                <a:solidFill>
                  <a:srgbClr val="C00000"/>
                </a:solidFill>
              </a:rPr>
              <a:t>Transfusion </a:t>
            </a:r>
            <a:r>
              <a:rPr lang="cs-CZ" sz="4200" b="1" i="1" u="sng" dirty="0" err="1">
                <a:solidFill>
                  <a:srgbClr val="C00000"/>
                </a:solidFill>
              </a:rPr>
              <a:t>A</a:t>
            </a:r>
            <a:r>
              <a:rPr lang="cs-CZ" sz="4200" b="1" i="1" u="sng" dirty="0" err="1" smtClean="0">
                <a:solidFill>
                  <a:srgbClr val="C00000"/>
                </a:solidFill>
              </a:rPr>
              <a:t>ssociated</a:t>
            </a:r>
            <a:r>
              <a:rPr lang="cs-CZ" sz="4200" b="1" i="1" u="sng" dirty="0" smtClean="0">
                <a:solidFill>
                  <a:srgbClr val="C00000"/>
                </a:solidFill>
              </a:rPr>
              <a:t> </a:t>
            </a:r>
            <a:r>
              <a:rPr lang="cs-CZ" sz="4200" b="1" i="1" u="sng" dirty="0" err="1">
                <a:solidFill>
                  <a:srgbClr val="C00000"/>
                </a:solidFill>
              </a:rPr>
              <a:t>C</a:t>
            </a:r>
            <a:r>
              <a:rPr lang="cs-CZ" sz="4200" b="1" i="1" u="sng" dirty="0" err="1" smtClean="0">
                <a:solidFill>
                  <a:srgbClr val="C00000"/>
                </a:solidFill>
              </a:rPr>
              <a:t>irculatory</a:t>
            </a:r>
            <a:r>
              <a:rPr lang="cs-CZ" sz="4200" b="1" i="1" u="sng" dirty="0" smtClean="0">
                <a:solidFill>
                  <a:srgbClr val="C00000"/>
                </a:solidFill>
              </a:rPr>
              <a:t> </a:t>
            </a:r>
            <a:r>
              <a:rPr lang="cs-CZ" sz="4200" b="1" i="1" u="sng" dirty="0" err="1">
                <a:solidFill>
                  <a:srgbClr val="C00000"/>
                </a:solidFill>
              </a:rPr>
              <a:t>O</a:t>
            </a:r>
            <a:r>
              <a:rPr lang="cs-CZ" sz="4200" b="1" i="1" u="sng" dirty="0" err="1" smtClean="0">
                <a:solidFill>
                  <a:srgbClr val="C00000"/>
                </a:solidFill>
              </a:rPr>
              <a:t>verload</a:t>
            </a:r>
            <a:endParaRPr lang="cs-CZ" sz="4200" b="1" i="1" u="sng" dirty="0">
              <a:solidFill>
                <a:srgbClr val="C0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1600200"/>
            <a:ext cx="8640960" cy="4997152"/>
          </a:xfrm>
        </p:spPr>
        <p:txBody>
          <a:bodyPr>
            <a:normAutofit fontScale="85000" lnSpcReduction="10000"/>
          </a:bodyPr>
          <a:lstStyle/>
          <a:p>
            <a:r>
              <a:rPr lang="cs-CZ" dirty="0" smtClean="0"/>
              <a:t>Cause:</a:t>
            </a:r>
          </a:p>
          <a:p>
            <a:pPr lvl="2"/>
            <a:r>
              <a:rPr lang="cs-CZ" dirty="0" err="1" smtClean="0"/>
              <a:t>after</a:t>
            </a:r>
            <a:r>
              <a:rPr lang="cs-CZ" dirty="0" smtClean="0"/>
              <a:t> high </a:t>
            </a:r>
            <a:r>
              <a:rPr lang="cs-CZ" dirty="0" err="1" smtClean="0"/>
              <a:t>volume</a:t>
            </a:r>
            <a:r>
              <a:rPr lang="cs-CZ" dirty="0" smtClean="0"/>
              <a:t> transfusions – </a:t>
            </a:r>
            <a:r>
              <a:rPr lang="cs-CZ" dirty="0" err="1" smtClean="0"/>
              <a:t>acute</a:t>
            </a:r>
            <a:r>
              <a:rPr lang="cs-CZ" dirty="0" smtClean="0"/>
              <a:t> </a:t>
            </a:r>
            <a:r>
              <a:rPr lang="cs-CZ" dirty="0" err="1" smtClean="0"/>
              <a:t>hypervolemia</a:t>
            </a:r>
            <a:endParaRPr lang="cs-CZ" dirty="0" smtClean="0"/>
          </a:p>
          <a:p>
            <a:r>
              <a:rPr lang="cs-CZ" dirty="0" err="1" smtClean="0"/>
              <a:t>Symptoms</a:t>
            </a:r>
            <a:r>
              <a:rPr lang="cs-CZ" dirty="0" smtClean="0"/>
              <a:t>:</a:t>
            </a:r>
          </a:p>
          <a:p>
            <a:pPr lvl="2"/>
            <a:r>
              <a:rPr lang="cs-CZ" dirty="0" err="1" smtClean="0"/>
              <a:t>dyspnoea</a:t>
            </a:r>
            <a:r>
              <a:rPr lang="cs-CZ" dirty="0" smtClean="0"/>
              <a:t>, </a:t>
            </a:r>
            <a:r>
              <a:rPr lang="cs-CZ" dirty="0" err="1" smtClean="0"/>
              <a:t>cough</a:t>
            </a:r>
            <a:r>
              <a:rPr lang="cs-CZ" dirty="0" smtClean="0"/>
              <a:t>, </a:t>
            </a:r>
            <a:r>
              <a:rPr lang="cs-CZ" dirty="0" err="1" smtClean="0"/>
              <a:t>acute</a:t>
            </a:r>
            <a:r>
              <a:rPr lang="cs-CZ" dirty="0" smtClean="0"/>
              <a:t> </a:t>
            </a:r>
            <a:r>
              <a:rPr lang="cs-CZ" dirty="0" err="1" smtClean="0"/>
              <a:t>pulmonary</a:t>
            </a:r>
            <a:r>
              <a:rPr lang="cs-CZ" dirty="0" smtClean="0"/>
              <a:t> </a:t>
            </a:r>
            <a:r>
              <a:rPr lang="cs-CZ" dirty="0" err="1" smtClean="0"/>
              <a:t>oedema</a:t>
            </a:r>
            <a:r>
              <a:rPr lang="cs-CZ" dirty="0" smtClean="0"/>
              <a:t>, </a:t>
            </a:r>
            <a:r>
              <a:rPr lang="cs-CZ" dirty="0" err="1" smtClean="0"/>
              <a:t>tachycardia</a:t>
            </a:r>
            <a:r>
              <a:rPr lang="cs-CZ" dirty="0" smtClean="0"/>
              <a:t>, </a:t>
            </a:r>
            <a:r>
              <a:rPr lang="cs-CZ" dirty="0" err="1" smtClean="0"/>
              <a:t>cyanosis</a:t>
            </a:r>
            <a:endParaRPr lang="cs-CZ" dirty="0" smtClean="0"/>
          </a:p>
          <a:p>
            <a:pPr lvl="2"/>
            <a:r>
              <a:rPr lang="cs-CZ" dirty="0" err="1"/>
              <a:t>o</a:t>
            </a:r>
            <a:r>
              <a:rPr lang="cs-CZ" dirty="0" err="1" smtClean="0"/>
              <a:t>nset</a:t>
            </a:r>
            <a:r>
              <a:rPr lang="cs-CZ" dirty="0" smtClean="0"/>
              <a:t> &lt; 12 </a:t>
            </a:r>
            <a:r>
              <a:rPr lang="cs-CZ" dirty="0" err="1" smtClean="0"/>
              <a:t>hours</a:t>
            </a:r>
            <a:r>
              <a:rPr lang="cs-CZ" dirty="0" smtClean="0"/>
              <a:t> </a:t>
            </a:r>
            <a:r>
              <a:rPr lang="cs-CZ" dirty="0" err="1" smtClean="0"/>
              <a:t>after</a:t>
            </a:r>
            <a:r>
              <a:rPr lang="cs-CZ" dirty="0" smtClean="0"/>
              <a:t> </a:t>
            </a:r>
            <a:r>
              <a:rPr lang="cs-CZ" dirty="0" err="1" smtClean="0"/>
              <a:t>transfusion</a:t>
            </a:r>
            <a:endParaRPr lang="cs-CZ" dirty="0" smtClean="0"/>
          </a:p>
          <a:p>
            <a:r>
              <a:rPr lang="cs-CZ" dirty="0" err="1" smtClean="0"/>
              <a:t>Diagnosis</a:t>
            </a:r>
            <a:r>
              <a:rPr lang="cs-CZ" dirty="0" smtClean="0"/>
              <a:t>:</a:t>
            </a:r>
          </a:p>
          <a:p>
            <a:pPr lvl="2"/>
            <a:r>
              <a:rPr lang="cs-CZ" dirty="0" err="1" smtClean="0"/>
              <a:t>development</a:t>
            </a:r>
            <a:r>
              <a:rPr lang="cs-CZ" dirty="0" smtClean="0"/>
              <a:t> of </a:t>
            </a:r>
            <a:r>
              <a:rPr lang="cs-CZ" dirty="0" err="1" smtClean="0"/>
              <a:t>acute</a:t>
            </a:r>
            <a:r>
              <a:rPr lang="cs-CZ" dirty="0" smtClean="0"/>
              <a:t> </a:t>
            </a:r>
            <a:r>
              <a:rPr lang="cs-CZ" dirty="0" err="1" smtClean="0"/>
              <a:t>dyspnoea</a:t>
            </a:r>
            <a:r>
              <a:rPr lang="cs-CZ" dirty="0" smtClean="0"/>
              <a:t>, </a:t>
            </a:r>
            <a:r>
              <a:rPr lang="cs-CZ" dirty="0" err="1" smtClean="0"/>
              <a:t>low</a:t>
            </a:r>
            <a:r>
              <a:rPr lang="cs-CZ" dirty="0" smtClean="0"/>
              <a:t> oxygen </a:t>
            </a:r>
            <a:r>
              <a:rPr lang="cs-CZ" dirty="0" err="1" smtClean="0"/>
              <a:t>saturation</a:t>
            </a:r>
            <a:r>
              <a:rPr lang="cs-CZ" dirty="0" smtClean="0"/>
              <a:t> </a:t>
            </a:r>
          </a:p>
          <a:p>
            <a:pPr lvl="2"/>
            <a:r>
              <a:rPr lang="cs-CZ" dirty="0" err="1" smtClean="0"/>
              <a:t>chest</a:t>
            </a:r>
            <a:r>
              <a:rPr lang="cs-CZ" dirty="0" smtClean="0"/>
              <a:t> X-</a:t>
            </a:r>
            <a:r>
              <a:rPr lang="cs-CZ" dirty="0" err="1" smtClean="0"/>
              <a:t>ray</a:t>
            </a:r>
            <a:r>
              <a:rPr lang="cs-CZ" dirty="0" smtClean="0"/>
              <a:t> of </a:t>
            </a:r>
            <a:r>
              <a:rPr lang="cs-CZ" dirty="0" err="1" smtClean="0"/>
              <a:t>cardiac</a:t>
            </a:r>
            <a:r>
              <a:rPr lang="cs-CZ" dirty="0" smtClean="0"/>
              <a:t> </a:t>
            </a:r>
            <a:r>
              <a:rPr lang="cs-CZ" dirty="0" err="1" smtClean="0"/>
              <a:t>decompensation</a:t>
            </a:r>
            <a:endParaRPr lang="cs-CZ" dirty="0"/>
          </a:p>
          <a:p>
            <a:r>
              <a:rPr lang="cs-CZ" dirty="0" err="1" smtClean="0"/>
              <a:t>Treatment</a:t>
            </a:r>
            <a:r>
              <a:rPr lang="cs-CZ" dirty="0" smtClean="0"/>
              <a:t>:</a:t>
            </a:r>
          </a:p>
          <a:p>
            <a:pPr lvl="2"/>
            <a:r>
              <a:rPr lang="cs-CZ" dirty="0"/>
              <a:t>o</a:t>
            </a:r>
            <a:r>
              <a:rPr lang="cs-CZ" dirty="0" smtClean="0"/>
              <a:t>xygen </a:t>
            </a:r>
            <a:r>
              <a:rPr lang="cs-CZ" dirty="0" err="1" smtClean="0"/>
              <a:t>therapy</a:t>
            </a:r>
            <a:r>
              <a:rPr lang="cs-CZ" dirty="0" smtClean="0"/>
              <a:t>, </a:t>
            </a:r>
            <a:r>
              <a:rPr lang="cs-CZ" dirty="0" err="1" smtClean="0"/>
              <a:t>diuretics</a:t>
            </a:r>
            <a:endParaRPr lang="cs-CZ" dirty="0" smtClean="0"/>
          </a:p>
          <a:p>
            <a:r>
              <a:rPr lang="cs-CZ" dirty="0" err="1" smtClean="0"/>
              <a:t>Prevention</a:t>
            </a:r>
            <a:r>
              <a:rPr lang="cs-CZ" dirty="0" smtClean="0"/>
              <a:t>: </a:t>
            </a:r>
          </a:p>
          <a:p>
            <a:pPr lvl="2"/>
            <a:r>
              <a:rPr lang="cs-CZ" dirty="0" err="1" smtClean="0"/>
              <a:t>transfusion</a:t>
            </a:r>
            <a:r>
              <a:rPr lang="cs-CZ" dirty="0" smtClean="0"/>
              <a:t> </a:t>
            </a:r>
            <a:r>
              <a:rPr lang="cs-CZ" dirty="0" err="1" smtClean="0"/>
              <a:t>rate</a:t>
            </a:r>
            <a:r>
              <a:rPr lang="cs-CZ" dirty="0" smtClean="0"/>
              <a:t> </a:t>
            </a:r>
            <a:r>
              <a:rPr lang="cs-CZ" dirty="0" err="1" smtClean="0"/>
              <a:t>should</a:t>
            </a:r>
            <a:r>
              <a:rPr lang="cs-CZ" dirty="0" smtClean="0"/>
              <a:t> </a:t>
            </a:r>
            <a:r>
              <a:rPr lang="cs-CZ" dirty="0" err="1" smtClean="0"/>
              <a:t>be</a:t>
            </a:r>
            <a:r>
              <a:rPr lang="cs-CZ" dirty="0" smtClean="0"/>
              <a:t> 2-4ml/kg/</a:t>
            </a:r>
            <a:r>
              <a:rPr lang="cs-CZ" dirty="0" err="1" smtClean="0"/>
              <a:t>hour</a:t>
            </a:r>
            <a:r>
              <a:rPr lang="cs-CZ" dirty="0" smtClean="0"/>
              <a:t>, 1ml/kg/</a:t>
            </a:r>
            <a:r>
              <a:rPr lang="cs-CZ" dirty="0" err="1" smtClean="0"/>
              <a:t>hour</a:t>
            </a:r>
            <a:r>
              <a:rPr lang="cs-CZ" dirty="0" smtClean="0"/>
              <a:t> in high risk </a:t>
            </a:r>
            <a:r>
              <a:rPr lang="cs-CZ" dirty="0" err="1" smtClean="0"/>
              <a:t>patient</a:t>
            </a:r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1216624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i="1" u="sng" dirty="0" smtClean="0">
                <a:solidFill>
                  <a:srgbClr val="C00000"/>
                </a:solidFill>
              </a:rPr>
              <a:t>TA – </a:t>
            </a:r>
            <a:r>
              <a:rPr lang="cs-CZ" b="1" i="1" u="sng" dirty="0" err="1" smtClean="0">
                <a:solidFill>
                  <a:srgbClr val="C00000"/>
                </a:solidFill>
              </a:rPr>
              <a:t>GvHD</a:t>
            </a:r>
            <a:r>
              <a:rPr lang="cs-CZ" b="1" i="1" u="sng" dirty="0" smtClean="0">
                <a:solidFill>
                  <a:srgbClr val="C00000"/>
                </a:solidFill>
              </a:rPr>
              <a:t> (</a:t>
            </a:r>
            <a:r>
              <a:rPr lang="cs-CZ" b="1" i="1" u="sng" dirty="0" err="1" smtClean="0">
                <a:solidFill>
                  <a:srgbClr val="C00000"/>
                </a:solidFill>
              </a:rPr>
              <a:t>Transfusion-associated</a:t>
            </a:r>
            <a:r>
              <a:rPr lang="cs-CZ" b="1" i="1" u="sng" dirty="0" smtClean="0">
                <a:solidFill>
                  <a:srgbClr val="C00000"/>
                </a:solidFill>
              </a:rPr>
              <a:t> </a:t>
            </a:r>
            <a:r>
              <a:rPr lang="cs-CZ" b="1" i="1" u="sng" dirty="0" err="1" smtClean="0">
                <a:solidFill>
                  <a:srgbClr val="C00000"/>
                </a:solidFill>
              </a:rPr>
              <a:t>Graft</a:t>
            </a:r>
            <a:r>
              <a:rPr lang="cs-CZ" b="1" i="1" u="sng" dirty="0" smtClean="0">
                <a:solidFill>
                  <a:srgbClr val="C00000"/>
                </a:solidFill>
              </a:rPr>
              <a:t> versus Host </a:t>
            </a:r>
            <a:r>
              <a:rPr lang="cs-CZ" b="1" i="1" u="sng" dirty="0" err="1" smtClean="0">
                <a:solidFill>
                  <a:srgbClr val="C00000"/>
                </a:solidFill>
              </a:rPr>
              <a:t>disease</a:t>
            </a:r>
            <a:r>
              <a:rPr lang="cs-CZ" b="1" i="1" u="sng" dirty="0" smtClean="0">
                <a:solidFill>
                  <a:srgbClr val="C00000"/>
                </a:solidFill>
              </a:rPr>
              <a:t>)</a:t>
            </a:r>
            <a:endParaRPr lang="cs-CZ" b="1" i="1" u="sng" dirty="0">
              <a:solidFill>
                <a:srgbClr val="C0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25144"/>
          </a:xfrm>
        </p:spPr>
        <p:txBody>
          <a:bodyPr>
            <a:normAutofit fontScale="92500" lnSpcReduction="20000"/>
          </a:bodyPr>
          <a:lstStyle/>
          <a:p>
            <a:r>
              <a:rPr lang="cs-CZ" dirty="0" smtClean="0"/>
              <a:t>Cause:</a:t>
            </a:r>
          </a:p>
          <a:p>
            <a:pPr lvl="2"/>
            <a:r>
              <a:rPr lang="cs-CZ" dirty="0"/>
              <a:t>d</a:t>
            </a:r>
            <a:r>
              <a:rPr lang="cs-CZ" dirty="0" smtClean="0"/>
              <a:t>onor </a:t>
            </a:r>
            <a:r>
              <a:rPr lang="cs-CZ" dirty="0" err="1" smtClean="0"/>
              <a:t>lymphocyte</a:t>
            </a:r>
            <a:r>
              <a:rPr lang="cs-CZ" dirty="0" smtClean="0"/>
              <a:t> </a:t>
            </a:r>
            <a:r>
              <a:rPr lang="cs-CZ" dirty="0" err="1"/>
              <a:t>p</a:t>
            </a:r>
            <a:r>
              <a:rPr lang="cs-CZ" dirty="0" err="1" smtClean="0"/>
              <a:t>roliferation</a:t>
            </a:r>
            <a:r>
              <a:rPr lang="cs-CZ" dirty="0" smtClean="0"/>
              <a:t> in </a:t>
            </a:r>
            <a:r>
              <a:rPr lang="cs-CZ" dirty="0" err="1" smtClean="0"/>
              <a:t>immunocopromised</a:t>
            </a:r>
            <a:r>
              <a:rPr lang="cs-CZ" dirty="0" smtClean="0"/>
              <a:t> </a:t>
            </a:r>
            <a:r>
              <a:rPr lang="cs-CZ" dirty="0" err="1" smtClean="0"/>
              <a:t>or</a:t>
            </a:r>
            <a:r>
              <a:rPr lang="cs-CZ" dirty="0" smtClean="0"/>
              <a:t> HLA </a:t>
            </a:r>
            <a:r>
              <a:rPr lang="cs-CZ" dirty="0" err="1" smtClean="0"/>
              <a:t>similar</a:t>
            </a:r>
            <a:r>
              <a:rPr lang="cs-CZ" dirty="0" smtClean="0"/>
              <a:t> recipient </a:t>
            </a:r>
          </a:p>
          <a:p>
            <a:pPr lvl="2"/>
            <a:r>
              <a:rPr lang="cs-CZ" dirty="0" err="1" smtClean="0"/>
              <a:t>rare</a:t>
            </a:r>
            <a:r>
              <a:rPr lang="cs-CZ" dirty="0"/>
              <a:t>, but </a:t>
            </a:r>
            <a:r>
              <a:rPr lang="cs-CZ" dirty="0" err="1"/>
              <a:t>usually</a:t>
            </a:r>
            <a:r>
              <a:rPr lang="cs-CZ" dirty="0"/>
              <a:t> </a:t>
            </a:r>
            <a:r>
              <a:rPr lang="cs-CZ" dirty="0" err="1" smtClean="0"/>
              <a:t>fatal</a:t>
            </a:r>
            <a:endParaRPr lang="cs-CZ" dirty="0"/>
          </a:p>
          <a:p>
            <a:r>
              <a:rPr lang="cs-CZ" dirty="0" err="1" smtClean="0"/>
              <a:t>Symptoms</a:t>
            </a:r>
            <a:r>
              <a:rPr lang="cs-CZ" dirty="0" smtClean="0"/>
              <a:t>:</a:t>
            </a:r>
          </a:p>
          <a:p>
            <a:pPr lvl="2"/>
            <a:r>
              <a:rPr lang="cs-CZ" dirty="0" err="1" smtClean="0"/>
              <a:t>fever</a:t>
            </a:r>
            <a:r>
              <a:rPr lang="cs-CZ" dirty="0" smtClean="0"/>
              <a:t>, </a:t>
            </a:r>
            <a:r>
              <a:rPr lang="cs-CZ" dirty="0" err="1" smtClean="0"/>
              <a:t>erythema</a:t>
            </a:r>
            <a:r>
              <a:rPr lang="cs-CZ" dirty="0" smtClean="0"/>
              <a:t>, </a:t>
            </a:r>
            <a:r>
              <a:rPr lang="cs-CZ" dirty="0" err="1" smtClean="0"/>
              <a:t>vomiting</a:t>
            </a:r>
            <a:r>
              <a:rPr lang="cs-CZ" dirty="0" smtClean="0"/>
              <a:t>, </a:t>
            </a:r>
            <a:r>
              <a:rPr lang="cs-CZ" dirty="0" err="1" smtClean="0"/>
              <a:t>diarrhoea</a:t>
            </a:r>
            <a:r>
              <a:rPr lang="cs-CZ" dirty="0" smtClean="0"/>
              <a:t>, </a:t>
            </a:r>
            <a:r>
              <a:rPr lang="cs-CZ" dirty="0" err="1" smtClean="0"/>
              <a:t>lymphadenopathy</a:t>
            </a:r>
            <a:r>
              <a:rPr lang="cs-CZ" dirty="0" smtClean="0"/>
              <a:t>, </a:t>
            </a:r>
            <a:r>
              <a:rPr lang="cs-CZ" dirty="0" err="1" smtClean="0"/>
              <a:t>hepatopathy</a:t>
            </a:r>
            <a:r>
              <a:rPr lang="cs-CZ" dirty="0" smtClean="0"/>
              <a:t>, </a:t>
            </a:r>
            <a:r>
              <a:rPr lang="cs-CZ" dirty="0" err="1" smtClean="0"/>
              <a:t>pancytopenia</a:t>
            </a:r>
            <a:r>
              <a:rPr lang="cs-CZ" dirty="0" smtClean="0"/>
              <a:t> </a:t>
            </a:r>
          </a:p>
          <a:p>
            <a:pPr lvl="2"/>
            <a:r>
              <a:rPr lang="cs-CZ" dirty="0" err="1"/>
              <a:t>o</a:t>
            </a:r>
            <a:r>
              <a:rPr lang="cs-CZ" dirty="0" err="1" smtClean="0"/>
              <a:t>nset</a:t>
            </a:r>
            <a:r>
              <a:rPr lang="cs-CZ" dirty="0" smtClean="0"/>
              <a:t> 4 – 30 </a:t>
            </a:r>
            <a:r>
              <a:rPr lang="cs-CZ" dirty="0" err="1" smtClean="0"/>
              <a:t>days</a:t>
            </a:r>
            <a:r>
              <a:rPr lang="cs-CZ" dirty="0" smtClean="0"/>
              <a:t> </a:t>
            </a:r>
            <a:r>
              <a:rPr lang="cs-CZ" dirty="0" err="1" smtClean="0"/>
              <a:t>after</a:t>
            </a:r>
            <a:r>
              <a:rPr lang="cs-CZ" dirty="0" smtClean="0"/>
              <a:t> </a:t>
            </a:r>
            <a:r>
              <a:rPr lang="cs-CZ" dirty="0" err="1" smtClean="0"/>
              <a:t>transfusion</a:t>
            </a:r>
            <a:endParaRPr lang="cs-CZ" dirty="0" smtClean="0"/>
          </a:p>
          <a:p>
            <a:r>
              <a:rPr lang="cs-CZ" dirty="0" err="1" smtClean="0"/>
              <a:t>Diagnosis</a:t>
            </a:r>
            <a:r>
              <a:rPr lang="cs-CZ" dirty="0" smtClean="0"/>
              <a:t>: </a:t>
            </a:r>
          </a:p>
          <a:p>
            <a:pPr lvl="2"/>
            <a:r>
              <a:rPr lang="cs-CZ" dirty="0" err="1" smtClean="0"/>
              <a:t>biopsy</a:t>
            </a:r>
            <a:r>
              <a:rPr lang="cs-CZ" dirty="0" smtClean="0"/>
              <a:t> </a:t>
            </a:r>
            <a:r>
              <a:rPr lang="cs-CZ" dirty="0" err="1" smtClean="0"/>
              <a:t>consistent</a:t>
            </a:r>
            <a:r>
              <a:rPr lang="cs-CZ" dirty="0" smtClean="0"/>
              <a:t> with </a:t>
            </a:r>
            <a:r>
              <a:rPr lang="cs-CZ" dirty="0" err="1" smtClean="0"/>
              <a:t>GvHD</a:t>
            </a:r>
            <a:r>
              <a:rPr lang="cs-CZ" dirty="0" smtClean="0"/>
              <a:t> </a:t>
            </a:r>
            <a:endParaRPr lang="cs-CZ" dirty="0"/>
          </a:p>
          <a:p>
            <a:pPr lvl="2"/>
            <a:r>
              <a:rPr lang="cs-CZ" dirty="0"/>
              <a:t>e</a:t>
            </a:r>
            <a:r>
              <a:rPr lang="cs-CZ" dirty="0" smtClean="0"/>
              <a:t>vidence of donor and recipient </a:t>
            </a:r>
            <a:r>
              <a:rPr lang="cs-CZ" dirty="0" err="1" smtClean="0"/>
              <a:t>lymphocyte</a:t>
            </a:r>
            <a:r>
              <a:rPr lang="cs-CZ" dirty="0" smtClean="0"/>
              <a:t> </a:t>
            </a:r>
            <a:r>
              <a:rPr lang="cs-CZ" dirty="0" err="1" smtClean="0"/>
              <a:t>chimerism</a:t>
            </a:r>
            <a:endParaRPr lang="cs-CZ" dirty="0" smtClean="0"/>
          </a:p>
          <a:p>
            <a:r>
              <a:rPr lang="cs-CZ" dirty="0" err="1" smtClean="0"/>
              <a:t>Prevention</a:t>
            </a:r>
            <a:r>
              <a:rPr lang="cs-CZ" dirty="0" smtClean="0"/>
              <a:t>: </a:t>
            </a:r>
          </a:p>
          <a:p>
            <a:pPr lvl="2"/>
            <a:r>
              <a:rPr lang="cs-CZ" dirty="0" err="1"/>
              <a:t>i</a:t>
            </a:r>
            <a:r>
              <a:rPr lang="cs-CZ" dirty="0" err="1" smtClean="0"/>
              <a:t>rradiation</a:t>
            </a:r>
            <a:r>
              <a:rPr lang="cs-CZ" dirty="0" smtClean="0"/>
              <a:t>, not </a:t>
            </a:r>
            <a:r>
              <a:rPr lang="cs-CZ" dirty="0" err="1" smtClean="0"/>
              <a:t>administering</a:t>
            </a:r>
            <a:r>
              <a:rPr lang="cs-CZ" dirty="0" smtClean="0"/>
              <a:t> </a:t>
            </a:r>
            <a:r>
              <a:rPr lang="cs-CZ" dirty="0" err="1" smtClean="0"/>
              <a:t>transfusion</a:t>
            </a:r>
            <a:r>
              <a:rPr lang="cs-CZ" dirty="0" smtClean="0"/>
              <a:t> from </a:t>
            </a:r>
            <a:r>
              <a:rPr lang="cs-CZ" dirty="0" err="1" smtClean="0"/>
              <a:t>relatives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56034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i="1" u="sng" dirty="0" err="1" smtClean="0">
                <a:solidFill>
                  <a:srgbClr val="C00000"/>
                </a:solidFill>
              </a:rPr>
              <a:t>Hypothermia</a:t>
            </a:r>
            <a:endParaRPr lang="cs-CZ" b="1" i="1" u="sng" dirty="0">
              <a:solidFill>
                <a:srgbClr val="C0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044824"/>
          </a:xfrm>
        </p:spPr>
        <p:txBody>
          <a:bodyPr>
            <a:normAutofit/>
          </a:bodyPr>
          <a:lstStyle/>
          <a:p>
            <a:r>
              <a:rPr lang="cs-CZ" sz="2800" dirty="0"/>
              <a:t>b</a:t>
            </a:r>
            <a:r>
              <a:rPr lang="cs-CZ" sz="2800" dirty="0" smtClean="0"/>
              <a:t>ody </a:t>
            </a:r>
            <a:r>
              <a:rPr lang="cs-CZ" sz="2800" dirty="0" err="1" smtClean="0"/>
              <a:t>temperature</a:t>
            </a:r>
            <a:r>
              <a:rPr lang="cs-CZ" sz="2800" dirty="0" smtClean="0"/>
              <a:t> drop to </a:t>
            </a:r>
            <a:r>
              <a:rPr lang="cs-CZ" sz="2800" dirty="0"/>
              <a:t>32 – 34˚C</a:t>
            </a:r>
          </a:p>
          <a:p>
            <a:r>
              <a:rPr lang="cs-CZ" sz="2800" dirty="0" err="1"/>
              <a:t>u</a:t>
            </a:r>
            <a:r>
              <a:rPr lang="cs-CZ" sz="2800" dirty="0" err="1" smtClean="0"/>
              <a:t>sually</a:t>
            </a:r>
            <a:r>
              <a:rPr lang="cs-CZ" sz="2800" dirty="0" smtClean="0"/>
              <a:t> </a:t>
            </a:r>
            <a:r>
              <a:rPr lang="cs-CZ" sz="2800" dirty="0" err="1" smtClean="0"/>
              <a:t>after</a:t>
            </a:r>
            <a:r>
              <a:rPr lang="cs-CZ" sz="2800" dirty="0" smtClean="0"/>
              <a:t> </a:t>
            </a:r>
            <a:r>
              <a:rPr lang="cs-CZ" sz="2800" dirty="0" err="1" smtClean="0"/>
              <a:t>massive</a:t>
            </a:r>
            <a:r>
              <a:rPr lang="cs-CZ" sz="2800" dirty="0" smtClean="0"/>
              <a:t> transfusions (</a:t>
            </a:r>
            <a:r>
              <a:rPr lang="cs-CZ" sz="2800" dirty="0" err="1" smtClean="0"/>
              <a:t>rather</a:t>
            </a:r>
            <a:r>
              <a:rPr lang="cs-CZ" sz="2800" dirty="0" smtClean="0"/>
              <a:t> </a:t>
            </a:r>
            <a:r>
              <a:rPr lang="cs-CZ" sz="2800" dirty="0" err="1" smtClean="0"/>
              <a:t>than</a:t>
            </a:r>
            <a:r>
              <a:rPr lang="cs-CZ" sz="2800" dirty="0" smtClean="0"/>
              <a:t> single unit </a:t>
            </a:r>
            <a:r>
              <a:rPr lang="cs-CZ" sz="2800" dirty="0" err="1" smtClean="0"/>
              <a:t>transfusion</a:t>
            </a:r>
            <a:r>
              <a:rPr lang="cs-CZ" sz="2800" dirty="0" smtClean="0"/>
              <a:t>)</a:t>
            </a:r>
          </a:p>
          <a:p>
            <a:r>
              <a:rPr lang="cs-CZ" sz="2800" dirty="0" err="1" smtClean="0"/>
              <a:t>Prevention</a:t>
            </a:r>
            <a:r>
              <a:rPr lang="cs-CZ" sz="2800" dirty="0" smtClean="0"/>
              <a:t>: </a:t>
            </a:r>
            <a:r>
              <a:rPr lang="cs-CZ" sz="2800" dirty="0" err="1" smtClean="0"/>
              <a:t>preheating</a:t>
            </a:r>
            <a:r>
              <a:rPr lang="cs-CZ" sz="2800" dirty="0" smtClean="0"/>
              <a:t> of blood </a:t>
            </a:r>
            <a:r>
              <a:rPr lang="cs-CZ" sz="2800" dirty="0" err="1" smtClean="0"/>
              <a:t>components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3422567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i="1" dirty="0" err="1" smtClean="0">
                <a:solidFill>
                  <a:srgbClr val="C00000"/>
                </a:solidFill>
              </a:rPr>
              <a:t>Whole</a:t>
            </a:r>
            <a:r>
              <a:rPr lang="cs-CZ" b="1" i="1" dirty="0" smtClean="0">
                <a:solidFill>
                  <a:srgbClr val="C00000"/>
                </a:solidFill>
              </a:rPr>
              <a:t> Blood</a:t>
            </a:r>
            <a:endParaRPr lang="cs-CZ" b="1" i="1" dirty="0">
              <a:solidFill>
                <a:srgbClr val="C0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205064"/>
          </a:xfrm>
        </p:spPr>
        <p:txBody>
          <a:bodyPr>
            <a:noAutofit/>
          </a:bodyPr>
          <a:lstStyle/>
          <a:p>
            <a:r>
              <a:rPr lang="cs-CZ" sz="2800" dirty="0" smtClean="0"/>
              <a:t>source </a:t>
            </a:r>
            <a:r>
              <a:rPr lang="cs-CZ" sz="2800" dirty="0" err="1" smtClean="0"/>
              <a:t>material</a:t>
            </a:r>
            <a:r>
              <a:rPr lang="cs-CZ" sz="2800" dirty="0" smtClean="0"/>
              <a:t> </a:t>
            </a:r>
            <a:r>
              <a:rPr lang="cs-CZ" sz="2800" dirty="0" err="1" smtClean="0"/>
              <a:t>for</a:t>
            </a:r>
            <a:r>
              <a:rPr lang="cs-CZ" sz="2800" dirty="0" smtClean="0"/>
              <a:t> </a:t>
            </a:r>
            <a:r>
              <a:rPr lang="cs-CZ" sz="2800" dirty="0" err="1" smtClean="0"/>
              <a:t>component</a:t>
            </a:r>
            <a:r>
              <a:rPr lang="cs-CZ" sz="2800" dirty="0" smtClean="0"/>
              <a:t> </a:t>
            </a:r>
            <a:r>
              <a:rPr lang="cs-CZ" sz="2800" dirty="0" err="1" smtClean="0"/>
              <a:t>preparation</a:t>
            </a:r>
            <a:endParaRPr lang="cs-CZ" sz="2800" dirty="0" smtClean="0"/>
          </a:p>
          <a:p>
            <a:r>
              <a:rPr lang="cs-CZ" sz="2800" dirty="0"/>
              <a:t>n</a:t>
            </a:r>
            <a:r>
              <a:rPr lang="cs-CZ" sz="2800" dirty="0" smtClean="0"/>
              <a:t>ot </a:t>
            </a:r>
            <a:r>
              <a:rPr lang="cs-CZ" sz="2800" dirty="0" err="1" smtClean="0"/>
              <a:t>used</a:t>
            </a:r>
            <a:r>
              <a:rPr lang="cs-CZ" sz="2800" dirty="0" smtClean="0"/>
              <a:t> </a:t>
            </a:r>
            <a:r>
              <a:rPr lang="cs-CZ" sz="2800" dirty="0" err="1" smtClean="0"/>
              <a:t>for</a:t>
            </a:r>
            <a:r>
              <a:rPr lang="cs-CZ" sz="2800" dirty="0" smtClean="0"/>
              <a:t> </a:t>
            </a:r>
            <a:r>
              <a:rPr lang="cs-CZ" sz="2800" dirty="0" err="1" smtClean="0"/>
              <a:t>transfusion</a:t>
            </a:r>
            <a:r>
              <a:rPr lang="cs-CZ" sz="2800" dirty="0" smtClean="0"/>
              <a:t> (</a:t>
            </a:r>
            <a:r>
              <a:rPr lang="cs-CZ" sz="2800" dirty="0" err="1" smtClean="0"/>
              <a:t>usually</a:t>
            </a:r>
            <a:r>
              <a:rPr lang="cs-CZ" sz="2800" dirty="0" smtClean="0"/>
              <a:t>) </a:t>
            </a:r>
          </a:p>
          <a:p>
            <a:pPr lvl="1"/>
            <a:r>
              <a:rPr lang="cs-CZ" dirty="0" err="1"/>
              <a:t>s</a:t>
            </a:r>
            <a:r>
              <a:rPr lang="cs-CZ" dirty="0" err="1" smtClean="0"/>
              <a:t>torage</a:t>
            </a:r>
            <a:r>
              <a:rPr lang="cs-CZ" dirty="0" smtClean="0"/>
              <a:t> </a:t>
            </a:r>
            <a:r>
              <a:rPr lang="cs-CZ" dirty="0" err="1" smtClean="0"/>
              <a:t>conditions</a:t>
            </a:r>
            <a:r>
              <a:rPr lang="cs-CZ" dirty="0" smtClean="0"/>
              <a:t> and </a:t>
            </a:r>
            <a:r>
              <a:rPr lang="cs-CZ" dirty="0" err="1" smtClean="0"/>
              <a:t>shelf</a:t>
            </a:r>
            <a:r>
              <a:rPr lang="cs-CZ" dirty="0" smtClean="0"/>
              <a:t> </a:t>
            </a:r>
            <a:r>
              <a:rPr lang="cs-CZ" dirty="0" err="1" smtClean="0"/>
              <a:t>life</a:t>
            </a:r>
            <a:r>
              <a:rPr lang="cs-CZ" dirty="0" smtClean="0"/>
              <a:t> are </a:t>
            </a:r>
            <a:r>
              <a:rPr lang="cs-CZ" dirty="0" err="1" smtClean="0"/>
              <a:t>specific</a:t>
            </a:r>
            <a:r>
              <a:rPr lang="cs-CZ" dirty="0" smtClean="0"/>
              <a:t> </a:t>
            </a:r>
            <a:r>
              <a:rPr lang="cs-CZ" dirty="0" err="1" smtClean="0"/>
              <a:t>for</a:t>
            </a:r>
            <a:r>
              <a:rPr lang="cs-CZ" dirty="0" smtClean="0"/>
              <a:t> </a:t>
            </a:r>
            <a:r>
              <a:rPr lang="cs-CZ" dirty="0" err="1" smtClean="0"/>
              <a:t>each</a:t>
            </a:r>
            <a:r>
              <a:rPr lang="cs-CZ" dirty="0" smtClean="0"/>
              <a:t> </a:t>
            </a:r>
            <a:r>
              <a:rPr lang="cs-CZ" dirty="0" err="1" smtClean="0"/>
              <a:t>component</a:t>
            </a:r>
            <a:r>
              <a:rPr lang="cs-CZ" dirty="0" smtClean="0"/>
              <a:t> type</a:t>
            </a:r>
          </a:p>
          <a:p>
            <a:pPr lvl="1"/>
            <a:r>
              <a:rPr lang="cs-CZ" dirty="0" err="1" smtClean="0"/>
              <a:t>patients</a:t>
            </a:r>
            <a:r>
              <a:rPr lang="cs-CZ" dirty="0" smtClean="0"/>
              <a:t> </a:t>
            </a:r>
            <a:r>
              <a:rPr lang="cs-CZ" dirty="0" err="1" smtClean="0"/>
              <a:t>should</a:t>
            </a:r>
            <a:r>
              <a:rPr lang="cs-CZ" dirty="0" smtClean="0"/>
              <a:t> </a:t>
            </a:r>
            <a:r>
              <a:rPr lang="cs-CZ" dirty="0" err="1" smtClean="0"/>
              <a:t>receive</a:t>
            </a:r>
            <a:r>
              <a:rPr lang="cs-CZ" dirty="0" smtClean="0"/>
              <a:t> </a:t>
            </a:r>
            <a:r>
              <a:rPr lang="cs-CZ" dirty="0" err="1" smtClean="0"/>
              <a:t>only</a:t>
            </a:r>
            <a:r>
              <a:rPr lang="cs-CZ" dirty="0" smtClean="0"/>
              <a:t> the </a:t>
            </a:r>
            <a:r>
              <a:rPr lang="cs-CZ" dirty="0" err="1" smtClean="0"/>
              <a:t>component</a:t>
            </a:r>
            <a:r>
              <a:rPr lang="cs-CZ" dirty="0" smtClean="0"/>
              <a:t> </a:t>
            </a:r>
            <a:r>
              <a:rPr lang="cs-CZ" dirty="0" err="1" smtClean="0"/>
              <a:t>required</a:t>
            </a:r>
            <a:r>
              <a:rPr lang="cs-CZ" dirty="0" smtClean="0"/>
              <a:t> to </a:t>
            </a:r>
            <a:r>
              <a:rPr lang="cs-CZ" dirty="0" err="1" smtClean="0"/>
              <a:t>correct</a:t>
            </a:r>
            <a:r>
              <a:rPr lang="cs-CZ" dirty="0" smtClean="0"/>
              <a:t> </a:t>
            </a:r>
            <a:r>
              <a:rPr lang="cs-CZ" dirty="0" err="1" smtClean="0"/>
              <a:t>their</a:t>
            </a:r>
            <a:r>
              <a:rPr lang="cs-CZ" dirty="0" smtClean="0"/>
              <a:t> </a:t>
            </a:r>
            <a:r>
              <a:rPr lang="cs-CZ" dirty="0" err="1" smtClean="0"/>
              <a:t>specific</a:t>
            </a:r>
            <a:r>
              <a:rPr lang="cs-CZ" dirty="0" smtClean="0"/>
              <a:t> </a:t>
            </a:r>
            <a:r>
              <a:rPr lang="cs-CZ" dirty="0" err="1" smtClean="0"/>
              <a:t>deficiency</a:t>
            </a:r>
            <a:r>
              <a:rPr lang="cs-CZ" dirty="0" smtClean="0"/>
              <a:t> </a:t>
            </a:r>
            <a:endParaRPr lang="cs-CZ" dirty="0"/>
          </a:p>
          <a:p>
            <a:r>
              <a:rPr lang="cs-CZ" sz="2800" dirty="0" err="1"/>
              <a:t>w</a:t>
            </a:r>
            <a:r>
              <a:rPr lang="cs-CZ" sz="2800" dirty="0" err="1" smtClean="0"/>
              <a:t>hole</a:t>
            </a:r>
            <a:r>
              <a:rPr lang="cs-CZ" sz="2800" dirty="0" smtClean="0"/>
              <a:t> blood </a:t>
            </a:r>
            <a:r>
              <a:rPr lang="cs-CZ" sz="2800" dirty="0" err="1" smtClean="0"/>
              <a:t>may</a:t>
            </a:r>
            <a:r>
              <a:rPr lang="cs-CZ" sz="2800" dirty="0" smtClean="0"/>
              <a:t> </a:t>
            </a:r>
            <a:r>
              <a:rPr lang="cs-CZ" sz="2800" dirty="0" err="1" smtClean="0"/>
              <a:t>be</a:t>
            </a:r>
            <a:r>
              <a:rPr lang="cs-CZ" sz="2800" dirty="0" smtClean="0"/>
              <a:t> </a:t>
            </a:r>
            <a:r>
              <a:rPr lang="cs-CZ" sz="2800" dirty="0" err="1" smtClean="0"/>
              <a:t>indicated</a:t>
            </a:r>
            <a:r>
              <a:rPr lang="cs-CZ" sz="2800" dirty="0" smtClean="0"/>
              <a:t> in limited </a:t>
            </a:r>
            <a:r>
              <a:rPr lang="cs-CZ" sz="2800" dirty="0" err="1" smtClean="0"/>
              <a:t>clinical</a:t>
            </a:r>
            <a:r>
              <a:rPr lang="cs-CZ" sz="2800" dirty="0" smtClean="0"/>
              <a:t> </a:t>
            </a:r>
            <a:r>
              <a:rPr lang="cs-CZ" sz="2800" dirty="0" err="1" smtClean="0"/>
              <a:t>settings</a:t>
            </a:r>
            <a:endParaRPr lang="cs-CZ" sz="2800" dirty="0" smtClean="0"/>
          </a:p>
        </p:txBody>
      </p:sp>
    </p:spTree>
    <p:extLst>
      <p:ext uri="{BB962C8B-B14F-4D97-AF65-F5344CB8AC3E}">
        <p14:creationId xmlns:p14="http://schemas.microsoft.com/office/powerpoint/2010/main" val="923742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i="1" u="sng" dirty="0" err="1" smtClean="0">
                <a:solidFill>
                  <a:srgbClr val="C00000"/>
                </a:solidFill>
              </a:rPr>
              <a:t>Hyperkalemia</a:t>
            </a:r>
            <a:endParaRPr lang="cs-CZ" b="1" i="1" u="sng" dirty="0">
              <a:solidFill>
                <a:srgbClr val="C0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708525"/>
          </a:xfrm>
        </p:spPr>
        <p:txBody>
          <a:bodyPr/>
          <a:lstStyle/>
          <a:p>
            <a:pPr marL="0" indent="0">
              <a:buNone/>
            </a:pPr>
            <a:r>
              <a:rPr lang="cs-CZ" sz="2400" dirty="0" err="1" smtClean="0"/>
              <a:t>abnormal</a:t>
            </a:r>
            <a:r>
              <a:rPr lang="cs-CZ" sz="2400" dirty="0" smtClean="0"/>
              <a:t> </a:t>
            </a:r>
            <a:r>
              <a:rPr lang="cs-CZ" sz="2400" dirty="0" err="1" smtClean="0"/>
              <a:t>increase</a:t>
            </a:r>
            <a:r>
              <a:rPr lang="cs-CZ" sz="2400" dirty="0" smtClean="0"/>
              <a:t> of blood </a:t>
            </a:r>
            <a:r>
              <a:rPr lang="cs-CZ" sz="2400" dirty="0" err="1" smtClean="0"/>
              <a:t>potassium</a:t>
            </a:r>
            <a:r>
              <a:rPr lang="cs-CZ" sz="2400" dirty="0" smtClean="0"/>
              <a:t> </a:t>
            </a:r>
            <a:r>
              <a:rPr lang="cs-CZ" sz="2400" dirty="0" err="1" smtClean="0"/>
              <a:t>level</a:t>
            </a:r>
            <a:r>
              <a:rPr lang="cs-CZ" sz="2400" dirty="0" smtClean="0"/>
              <a:t> </a:t>
            </a:r>
            <a:r>
              <a:rPr lang="cs-CZ" sz="2400" dirty="0" err="1" smtClean="0"/>
              <a:t>after</a:t>
            </a:r>
            <a:r>
              <a:rPr lang="cs-CZ" sz="2400" dirty="0" smtClean="0"/>
              <a:t> </a:t>
            </a:r>
            <a:r>
              <a:rPr lang="cs-CZ" sz="2400" dirty="0" err="1" smtClean="0"/>
              <a:t>transfusion</a:t>
            </a:r>
            <a:endParaRPr lang="cs-CZ" sz="2400" dirty="0" smtClean="0"/>
          </a:p>
          <a:p>
            <a:endParaRPr lang="cs-CZ" dirty="0" smtClean="0"/>
          </a:p>
          <a:p>
            <a:r>
              <a:rPr lang="cs-CZ" dirty="0" smtClean="0"/>
              <a:t>fast </a:t>
            </a:r>
            <a:r>
              <a:rPr lang="cs-CZ" dirty="0" err="1" smtClean="0"/>
              <a:t>RBCs</a:t>
            </a:r>
            <a:r>
              <a:rPr lang="cs-CZ" dirty="0" smtClean="0"/>
              <a:t> </a:t>
            </a:r>
            <a:r>
              <a:rPr lang="cs-CZ" dirty="0" err="1" smtClean="0"/>
              <a:t>administration</a:t>
            </a:r>
            <a:r>
              <a:rPr lang="cs-CZ" dirty="0" smtClean="0"/>
              <a:t> (&gt; 60 ml/min.)</a:t>
            </a:r>
          </a:p>
          <a:p>
            <a:r>
              <a:rPr lang="cs-CZ" dirty="0" err="1"/>
              <a:t>l</a:t>
            </a:r>
            <a:r>
              <a:rPr lang="cs-CZ" dirty="0" err="1" smtClean="0"/>
              <a:t>onger</a:t>
            </a:r>
            <a:r>
              <a:rPr lang="cs-CZ" dirty="0" smtClean="0"/>
              <a:t> </a:t>
            </a:r>
            <a:r>
              <a:rPr lang="cs-CZ" dirty="0" err="1" smtClean="0"/>
              <a:t>storage</a:t>
            </a:r>
            <a:r>
              <a:rPr lang="cs-CZ" dirty="0" smtClean="0"/>
              <a:t> </a:t>
            </a:r>
            <a:r>
              <a:rPr lang="cs-CZ" dirty="0" err="1" smtClean="0"/>
              <a:t>time</a:t>
            </a:r>
            <a:r>
              <a:rPr lang="cs-CZ" dirty="0" smtClean="0"/>
              <a:t> / </a:t>
            </a:r>
            <a:r>
              <a:rPr lang="cs-CZ" dirty="0" err="1" smtClean="0"/>
              <a:t>irradiation</a:t>
            </a:r>
            <a:r>
              <a:rPr lang="cs-CZ" dirty="0" smtClean="0"/>
              <a:t> of </a:t>
            </a:r>
            <a:r>
              <a:rPr lang="cs-CZ" dirty="0" err="1" smtClean="0"/>
              <a:t>RBCs</a:t>
            </a:r>
            <a:endParaRPr lang="cs-CZ" dirty="0" smtClean="0"/>
          </a:p>
          <a:p>
            <a:endParaRPr lang="cs-CZ" dirty="0"/>
          </a:p>
          <a:p>
            <a:r>
              <a:rPr lang="cs-CZ" dirty="0" err="1"/>
              <a:t>c</a:t>
            </a:r>
            <a:r>
              <a:rPr lang="cs-CZ" dirty="0" err="1" smtClean="0"/>
              <a:t>ould</a:t>
            </a:r>
            <a:r>
              <a:rPr lang="cs-CZ" dirty="0" smtClean="0"/>
              <a:t> </a:t>
            </a:r>
            <a:r>
              <a:rPr lang="cs-CZ" dirty="0" err="1" smtClean="0"/>
              <a:t>be</a:t>
            </a:r>
            <a:r>
              <a:rPr lang="cs-CZ" dirty="0" smtClean="0"/>
              <a:t> </a:t>
            </a:r>
            <a:r>
              <a:rPr lang="cs-CZ" dirty="0" err="1" smtClean="0"/>
              <a:t>serious</a:t>
            </a:r>
            <a:r>
              <a:rPr lang="cs-CZ" dirty="0" smtClean="0"/>
              <a:t> - </a:t>
            </a:r>
            <a:r>
              <a:rPr lang="cs-CZ" dirty="0" err="1" smtClean="0"/>
              <a:t>cardiac</a:t>
            </a:r>
            <a:r>
              <a:rPr lang="cs-CZ" dirty="0" smtClean="0"/>
              <a:t> </a:t>
            </a:r>
            <a:r>
              <a:rPr lang="cs-CZ" dirty="0" err="1" smtClean="0"/>
              <a:t>arrest</a:t>
            </a:r>
            <a:endParaRPr lang="cs-CZ" dirty="0" smtClean="0"/>
          </a:p>
          <a:p>
            <a:r>
              <a:rPr lang="cs-CZ" dirty="0" err="1"/>
              <a:t>f</a:t>
            </a:r>
            <a:r>
              <a:rPr lang="cs-CZ" dirty="0" err="1" smtClean="0"/>
              <a:t>astest</a:t>
            </a:r>
            <a:r>
              <a:rPr lang="cs-CZ" dirty="0" smtClean="0"/>
              <a:t> </a:t>
            </a:r>
            <a:r>
              <a:rPr lang="cs-CZ" dirty="0" err="1" smtClean="0"/>
              <a:t>diagnosis</a:t>
            </a:r>
            <a:r>
              <a:rPr lang="cs-CZ" dirty="0" smtClean="0"/>
              <a:t> - </a:t>
            </a:r>
            <a:r>
              <a:rPr lang="cs-CZ" dirty="0" err="1" smtClean="0"/>
              <a:t>ekg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86298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i="1" u="sng" dirty="0" err="1" smtClean="0">
                <a:solidFill>
                  <a:srgbClr val="C00000"/>
                </a:solidFill>
              </a:rPr>
              <a:t>Hypotension</a:t>
            </a:r>
            <a:endParaRPr lang="cs-CZ" b="1" i="1" u="sng" dirty="0">
              <a:solidFill>
                <a:srgbClr val="C0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540768"/>
          </a:xfrm>
        </p:spPr>
        <p:txBody>
          <a:bodyPr/>
          <a:lstStyle/>
          <a:p>
            <a:r>
              <a:rPr lang="cs-CZ" dirty="0" smtClean="0"/>
              <a:t>blood </a:t>
            </a:r>
            <a:r>
              <a:rPr lang="cs-CZ" dirty="0" err="1" smtClean="0"/>
              <a:t>pressure</a:t>
            </a:r>
            <a:r>
              <a:rPr lang="cs-CZ" dirty="0" smtClean="0"/>
              <a:t> drop ≥ 30 </a:t>
            </a:r>
            <a:r>
              <a:rPr lang="cs-CZ" dirty="0" err="1" smtClean="0"/>
              <a:t>mmHg</a:t>
            </a:r>
            <a:r>
              <a:rPr lang="cs-CZ" dirty="0" smtClean="0"/>
              <a:t> </a:t>
            </a:r>
            <a:r>
              <a:rPr lang="cs-CZ" dirty="0" err="1" smtClean="0"/>
              <a:t>within</a:t>
            </a:r>
            <a:r>
              <a:rPr lang="cs-CZ" dirty="0" smtClean="0"/>
              <a:t> 4 h</a:t>
            </a:r>
          </a:p>
          <a:p>
            <a:r>
              <a:rPr lang="cs-CZ" dirty="0" err="1" smtClean="0"/>
              <a:t>other</a:t>
            </a:r>
            <a:r>
              <a:rPr lang="cs-CZ" dirty="0" smtClean="0"/>
              <a:t> </a:t>
            </a:r>
            <a:r>
              <a:rPr lang="cs-CZ" dirty="0" err="1" smtClean="0"/>
              <a:t>causes</a:t>
            </a:r>
            <a:r>
              <a:rPr lang="cs-CZ" dirty="0" smtClean="0"/>
              <a:t> </a:t>
            </a:r>
            <a:r>
              <a:rPr lang="cs-CZ" dirty="0" err="1" smtClean="0"/>
              <a:t>should</a:t>
            </a:r>
            <a:r>
              <a:rPr lang="cs-CZ" dirty="0" smtClean="0"/>
              <a:t> </a:t>
            </a:r>
            <a:r>
              <a:rPr lang="cs-CZ" dirty="0" err="1" smtClean="0"/>
              <a:t>be</a:t>
            </a:r>
            <a:r>
              <a:rPr lang="cs-CZ" dirty="0" smtClean="0"/>
              <a:t> </a:t>
            </a:r>
            <a:r>
              <a:rPr lang="cs-CZ" dirty="0" err="1" smtClean="0"/>
              <a:t>excluded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3516799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i="1" u="sng" dirty="0" err="1" smtClean="0">
                <a:solidFill>
                  <a:srgbClr val="C00000"/>
                </a:solidFill>
              </a:rPr>
              <a:t>Hypertension</a:t>
            </a:r>
            <a:endParaRPr lang="cs-CZ" b="1" i="1" u="sng" dirty="0">
              <a:solidFill>
                <a:srgbClr val="C0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612775"/>
          </a:xfrm>
        </p:spPr>
        <p:txBody>
          <a:bodyPr/>
          <a:lstStyle/>
          <a:p>
            <a:r>
              <a:rPr lang="cs-CZ" dirty="0" smtClean="0"/>
              <a:t>blood </a:t>
            </a:r>
            <a:r>
              <a:rPr lang="cs-CZ" dirty="0" err="1" smtClean="0"/>
              <a:t>pressure</a:t>
            </a:r>
            <a:r>
              <a:rPr lang="cs-CZ" dirty="0" smtClean="0"/>
              <a:t> </a:t>
            </a:r>
            <a:r>
              <a:rPr lang="cs-CZ" dirty="0" err="1" smtClean="0"/>
              <a:t>raise</a:t>
            </a:r>
            <a:r>
              <a:rPr lang="cs-CZ" dirty="0" smtClean="0"/>
              <a:t> ≥ </a:t>
            </a:r>
            <a:r>
              <a:rPr lang="cs-CZ" dirty="0"/>
              <a:t>30 </a:t>
            </a:r>
            <a:r>
              <a:rPr lang="cs-CZ" dirty="0" err="1"/>
              <a:t>mmHg</a:t>
            </a:r>
            <a:r>
              <a:rPr lang="cs-CZ" dirty="0"/>
              <a:t> </a:t>
            </a:r>
            <a:r>
              <a:rPr lang="cs-CZ" dirty="0" err="1" smtClean="0"/>
              <a:t>within</a:t>
            </a:r>
            <a:r>
              <a:rPr lang="cs-CZ" dirty="0" smtClean="0"/>
              <a:t> 4 h with </a:t>
            </a:r>
            <a:r>
              <a:rPr lang="cs-CZ" dirty="0" err="1" smtClean="0"/>
              <a:t>exclusion</a:t>
            </a:r>
            <a:r>
              <a:rPr lang="cs-CZ" dirty="0" smtClean="0"/>
              <a:t> of </a:t>
            </a:r>
            <a:r>
              <a:rPr lang="cs-CZ" dirty="0" err="1" smtClean="0"/>
              <a:t>other</a:t>
            </a:r>
            <a:r>
              <a:rPr lang="cs-CZ" dirty="0" smtClean="0"/>
              <a:t> </a:t>
            </a:r>
            <a:r>
              <a:rPr lang="cs-CZ" dirty="0" err="1" smtClean="0"/>
              <a:t>causes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1613525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i="1" u="sng" dirty="0" smtClean="0">
                <a:solidFill>
                  <a:srgbClr val="C00000"/>
                </a:solidFill>
              </a:rPr>
              <a:t>Post-</a:t>
            </a:r>
            <a:r>
              <a:rPr lang="cs-CZ" b="1" i="1" u="sng" dirty="0" err="1" smtClean="0">
                <a:solidFill>
                  <a:srgbClr val="C00000"/>
                </a:solidFill>
              </a:rPr>
              <a:t>transfusion</a:t>
            </a:r>
            <a:r>
              <a:rPr lang="cs-CZ" b="1" i="1" u="sng" dirty="0" smtClean="0">
                <a:solidFill>
                  <a:srgbClr val="C00000"/>
                </a:solidFill>
              </a:rPr>
              <a:t> purpura</a:t>
            </a:r>
            <a:endParaRPr lang="cs-CZ" b="1" i="1" u="sng" dirty="0">
              <a:solidFill>
                <a:srgbClr val="C0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smtClean="0"/>
              <a:t>Cause:</a:t>
            </a:r>
          </a:p>
          <a:p>
            <a:pPr lvl="2"/>
            <a:r>
              <a:rPr lang="cs-CZ" dirty="0" err="1" smtClean="0"/>
              <a:t>specific</a:t>
            </a:r>
            <a:r>
              <a:rPr lang="cs-CZ" dirty="0" smtClean="0"/>
              <a:t> anti-</a:t>
            </a:r>
            <a:r>
              <a:rPr lang="cs-CZ" dirty="0" err="1" smtClean="0"/>
              <a:t>platelet</a:t>
            </a:r>
            <a:r>
              <a:rPr lang="cs-CZ" dirty="0" smtClean="0"/>
              <a:t> </a:t>
            </a:r>
            <a:r>
              <a:rPr lang="cs-CZ" dirty="0" err="1" smtClean="0"/>
              <a:t>antibodies</a:t>
            </a:r>
            <a:r>
              <a:rPr lang="cs-CZ" dirty="0" smtClean="0"/>
              <a:t> (</a:t>
            </a:r>
            <a:r>
              <a:rPr lang="cs-CZ" dirty="0" err="1" smtClean="0"/>
              <a:t>e.g</a:t>
            </a:r>
            <a:r>
              <a:rPr lang="cs-CZ" dirty="0" smtClean="0"/>
              <a:t>. anti-HPA 1a)</a:t>
            </a:r>
          </a:p>
          <a:p>
            <a:r>
              <a:rPr lang="cs-CZ" dirty="0" err="1" smtClean="0"/>
              <a:t>Symptoms</a:t>
            </a:r>
            <a:r>
              <a:rPr lang="cs-CZ" dirty="0" smtClean="0"/>
              <a:t>:</a:t>
            </a:r>
          </a:p>
          <a:p>
            <a:pPr lvl="2"/>
            <a:r>
              <a:rPr lang="cs-CZ" dirty="0"/>
              <a:t>s</a:t>
            </a:r>
            <a:r>
              <a:rPr lang="cs-CZ" dirty="0" smtClean="0"/>
              <a:t>evere </a:t>
            </a:r>
            <a:r>
              <a:rPr lang="cs-CZ" dirty="0" err="1" smtClean="0"/>
              <a:t>thrombocytopenia</a:t>
            </a:r>
            <a:r>
              <a:rPr lang="cs-CZ" dirty="0" smtClean="0"/>
              <a:t>, </a:t>
            </a:r>
            <a:r>
              <a:rPr lang="cs-CZ" dirty="0" err="1" smtClean="0"/>
              <a:t>bleeding</a:t>
            </a:r>
            <a:endParaRPr lang="cs-CZ" dirty="0" smtClean="0"/>
          </a:p>
          <a:p>
            <a:pPr lvl="2"/>
            <a:r>
              <a:rPr lang="cs-CZ" dirty="0" err="1" smtClean="0"/>
              <a:t>serious</a:t>
            </a:r>
            <a:r>
              <a:rPr lang="cs-CZ" dirty="0" smtClean="0"/>
              <a:t> </a:t>
            </a:r>
            <a:r>
              <a:rPr lang="cs-CZ" dirty="0" err="1" smtClean="0"/>
              <a:t>transfusion</a:t>
            </a:r>
            <a:r>
              <a:rPr lang="cs-CZ" dirty="0" smtClean="0"/>
              <a:t> </a:t>
            </a:r>
            <a:r>
              <a:rPr lang="cs-CZ" dirty="0" err="1" smtClean="0"/>
              <a:t>complication</a:t>
            </a:r>
            <a:endParaRPr lang="cs-CZ" dirty="0" smtClean="0"/>
          </a:p>
          <a:p>
            <a:r>
              <a:rPr lang="cs-CZ" dirty="0" err="1" smtClean="0"/>
              <a:t>Diagnosis</a:t>
            </a:r>
            <a:r>
              <a:rPr lang="cs-CZ" dirty="0" smtClean="0"/>
              <a:t>:</a:t>
            </a:r>
          </a:p>
          <a:p>
            <a:pPr lvl="2"/>
            <a:r>
              <a:rPr lang="cs-CZ" dirty="0" err="1" smtClean="0"/>
              <a:t>identification</a:t>
            </a:r>
            <a:r>
              <a:rPr lang="cs-CZ" dirty="0" smtClean="0"/>
              <a:t> of anti-</a:t>
            </a:r>
            <a:r>
              <a:rPr lang="cs-CZ" dirty="0" err="1" smtClean="0"/>
              <a:t>platelet</a:t>
            </a:r>
            <a:r>
              <a:rPr lang="cs-CZ" dirty="0"/>
              <a:t> </a:t>
            </a:r>
            <a:r>
              <a:rPr lang="cs-CZ" dirty="0" err="1" smtClean="0"/>
              <a:t>antibodies</a:t>
            </a:r>
            <a:endParaRPr lang="cs-CZ" dirty="0" smtClean="0"/>
          </a:p>
          <a:p>
            <a:r>
              <a:rPr lang="cs-CZ" dirty="0" err="1" smtClean="0"/>
              <a:t>Treatment</a:t>
            </a:r>
            <a:r>
              <a:rPr lang="cs-CZ" dirty="0" smtClean="0"/>
              <a:t>: </a:t>
            </a:r>
          </a:p>
          <a:p>
            <a:pPr lvl="2"/>
            <a:r>
              <a:rPr lang="cs-CZ" dirty="0"/>
              <a:t>IVIG</a:t>
            </a:r>
          </a:p>
        </p:txBody>
      </p:sp>
    </p:spTree>
    <p:extLst>
      <p:ext uri="{BB962C8B-B14F-4D97-AF65-F5344CB8AC3E}">
        <p14:creationId xmlns:p14="http://schemas.microsoft.com/office/powerpoint/2010/main" val="546041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i="1" u="sng" dirty="0" smtClean="0">
                <a:solidFill>
                  <a:srgbClr val="C00000"/>
                </a:solidFill>
              </a:rPr>
              <a:t>Post-</a:t>
            </a:r>
            <a:r>
              <a:rPr lang="cs-CZ" b="1" i="1" u="sng" dirty="0" err="1" smtClean="0">
                <a:solidFill>
                  <a:srgbClr val="C00000"/>
                </a:solidFill>
              </a:rPr>
              <a:t>transfusion</a:t>
            </a:r>
            <a:r>
              <a:rPr lang="cs-CZ" b="1" i="1" u="sng" dirty="0" smtClean="0">
                <a:solidFill>
                  <a:srgbClr val="C00000"/>
                </a:solidFill>
              </a:rPr>
              <a:t> </a:t>
            </a:r>
            <a:r>
              <a:rPr lang="cs-CZ" b="1" i="1" u="sng" dirty="0" err="1" smtClean="0">
                <a:solidFill>
                  <a:srgbClr val="C00000"/>
                </a:solidFill>
              </a:rPr>
              <a:t>hemosiderosis</a:t>
            </a:r>
            <a:endParaRPr lang="cs-CZ" b="1" i="1" u="sng" dirty="0">
              <a:solidFill>
                <a:srgbClr val="C0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701008"/>
          </a:xfrm>
        </p:spPr>
        <p:txBody>
          <a:bodyPr>
            <a:normAutofit/>
          </a:bodyPr>
          <a:lstStyle/>
          <a:p>
            <a:r>
              <a:rPr lang="cs-CZ" dirty="0"/>
              <a:t>i</a:t>
            </a:r>
            <a:r>
              <a:rPr lang="cs-CZ" dirty="0" smtClean="0"/>
              <a:t>ron </a:t>
            </a:r>
            <a:r>
              <a:rPr lang="cs-CZ" dirty="0" err="1" smtClean="0"/>
              <a:t>overload</a:t>
            </a:r>
            <a:r>
              <a:rPr lang="cs-CZ" dirty="0" smtClean="0"/>
              <a:t> </a:t>
            </a:r>
            <a:r>
              <a:rPr lang="cs-CZ" dirty="0" err="1" smtClean="0"/>
              <a:t>caused</a:t>
            </a:r>
            <a:r>
              <a:rPr lang="cs-CZ" dirty="0" smtClean="0"/>
              <a:t> by </a:t>
            </a:r>
            <a:r>
              <a:rPr lang="cs-CZ" dirty="0" err="1" smtClean="0"/>
              <a:t>multiple</a:t>
            </a:r>
            <a:r>
              <a:rPr lang="cs-CZ" dirty="0" smtClean="0"/>
              <a:t> transfusions (</a:t>
            </a:r>
            <a:r>
              <a:rPr lang="cs-CZ" dirty="0" err="1" smtClean="0"/>
              <a:t>transfusion-dependent</a:t>
            </a:r>
            <a:r>
              <a:rPr lang="cs-CZ" dirty="0" smtClean="0"/>
              <a:t> </a:t>
            </a:r>
            <a:r>
              <a:rPr lang="cs-CZ" dirty="0" err="1" smtClean="0"/>
              <a:t>patients</a:t>
            </a:r>
            <a:r>
              <a:rPr lang="cs-CZ" dirty="0" smtClean="0"/>
              <a:t>)</a:t>
            </a:r>
          </a:p>
          <a:p>
            <a:r>
              <a:rPr lang="cs-CZ" dirty="0" err="1" smtClean="0"/>
              <a:t>hemosiderin</a:t>
            </a:r>
            <a:r>
              <a:rPr lang="cs-CZ" dirty="0"/>
              <a:t> </a:t>
            </a:r>
            <a:r>
              <a:rPr lang="cs-CZ" dirty="0" smtClean="0"/>
              <a:t>= </a:t>
            </a:r>
            <a:r>
              <a:rPr lang="cs-CZ" dirty="0" err="1" smtClean="0"/>
              <a:t>large</a:t>
            </a:r>
            <a:r>
              <a:rPr lang="cs-CZ" dirty="0" smtClean="0"/>
              <a:t> </a:t>
            </a:r>
            <a:r>
              <a:rPr lang="cs-CZ" dirty="0" err="1" smtClean="0"/>
              <a:t>aggregates</a:t>
            </a:r>
            <a:r>
              <a:rPr lang="cs-CZ" dirty="0" smtClean="0"/>
              <a:t> of </a:t>
            </a:r>
            <a:r>
              <a:rPr lang="cs-CZ" dirty="0" err="1" smtClean="0"/>
              <a:t>ferritin</a:t>
            </a:r>
            <a:r>
              <a:rPr lang="cs-CZ" dirty="0" smtClean="0"/>
              <a:t> → </a:t>
            </a:r>
            <a:r>
              <a:rPr lang="cs-CZ" dirty="0" err="1" smtClean="0"/>
              <a:t>tissue</a:t>
            </a:r>
            <a:r>
              <a:rPr lang="cs-CZ" dirty="0" smtClean="0"/>
              <a:t> </a:t>
            </a:r>
            <a:r>
              <a:rPr lang="cs-CZ" dirty="0" err="1" smtClean="0"/>
              <a:t>dammage</a:t>
            </a:r>
            <a:r>
              <a:rPr lang="cs-CZ" dirty="0" smtClean="0"/>
              <a:t> (liver </a:t>
            </a:r>
            <a:r>
              <a:rPr lang="cs-CZ" dirty="0" err="1" smtClean="0"/>
              <a:t>cirrhosis</a:t>
            </a:r>
            <a:r>
              <a:rPr lang="cs-CZ" dirty="0" smtClean="0"/>
              <a:t>, </a:t>
            </a:r>
            <a:r>
              <a:rPr lang="cs-CZ" dirty="0" err="1" smtClean="0"/>
              <a:t>cardiomyopathy</a:t>
            </a:r>
            <a:r>
              <a:rPr lang="cs-CZ" dirty="0" smtClean="0"/>
              <a:t>, </a:t>
            </a:r>
            <a:r>
              <a:rPr lang="cs-CZ" dirty="0" err="1" smtClean="0"/>
              <a:t>endocrinopathy</a:t>
            </a:r>
            <a:r>
              <a:rPr lang="cs-CZ" dirty="0" smtClean="0"/>
              <a:t>,…)</a:t>
            </a:r>
          </a:p>
          <a:p>
            <a:r>
              <a:rPr lang="cs-CZ" dirty="0" smtClean="0"/>
              <a:t>1 TU </a:t>
            </a:r>
            <a:r>
              <a:rPr lang="cs-CZ" dirty="0" err="1" smtClean="0"/>
              <a:t>contains</a:t>
            </a:r>
            <a:r>
              <a:rPr lang="cs-CZ" dirty="0" smtClean="0"/>
              <a:t> </a:t>
            </a:r>
            <a:r>
              <a:rPr lang="cs-CZ" dirty="0" err="1" smtClean="0"/>
              <a:t>approx</a:t>
            </a:r>
            <a:r>
              <a:rPr lang="cs-CZ" dirty="0" smtClean="0"/>
              <a:t> 230 mg of iron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67414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cs-CZ" b="1" dirty="0" err="1" smtClean="0"/>
              <a:t>Material</a:t>
            </a:r>
            <a:r>
              <a:rPr lang="cs-CZ" b="1" dirty="0" smtClean="0"/>
              <a:t> </a:t>
            </a:r>
            <a:r>
              <a:rPr lang="cs-CZ" b="1" dirty="0" err="1" smtClean="0"/>
              <a:t>for</a:t>
            </a:r>
            <a:r>
              <a:rPr lang="cs-CZ" b="1" dirty="0" smtClean="0"/>
              <a:t> </a:t>
            </a:r>
            <a:r>
              <a:rPr lang="cs-CZ" b="1" dirty="0" err="1" smtClean="0"/>
              <a:t>investigation</a:t>
            </a:r>
            <a:r>
              <a:rPr lang="cs-CZ" b="1" dirty="0" smtClean="0"/>
              <a:t> of </a:t>
            </a:r>
            <a:r>
              <a:rPr lang="cs-CZ" b="1" dirty="0" err="1" smtClean="0"/>
              <a:t>transfusion</a:t>
            </a:r>
            <a:r>
              <a:rPr lang="cs-CZ" b="1" dirty="0" smtClean="0"/>
              <a:t> </a:t>
            </a:r>
            <a:r>
              <a:rPr lang="cs-CZ" b="1" dirty="0" err="1" smtClean="0"/>
              <a:t>complications</a:t>
            </a:r>
            <a:r>
              <a:rPr lang="cs-CZ" b="1" dirty="0" smtClean="0"/>
              <a:t>: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 smtClean="0"/>
              <a:t>pre-transfusion</a:t>
            </a:r>
            <a:r>
              <a:rPr lang="cs-CZ" dirty="0" smtClean="0"/>
              <a:t> blood sample</a:t>
            </a:r>
          </a:p>
          <a:p>
            <a:r>
              <a:rPr lang="cs-CZ" dirty="0" smtClean="0"/>
              <a:t>post-</a:t>
            </a:r>
            <a:r>
              <a:rPr lang="cs-CZ" dirty="0" err="1" smtClean="0"/>
              <a:t>transfusion</a:t>
            </a:r>
            <a:r>
              <a:rPr lang="cs-CZ" dirty="0" smtClean="0"/>
              <a:t> blood sample </a:t>
            </a:r>
            <a:endParaRPr lang="cs-CZ" dirty="0"/>
          </a:p>
          <a:p>
            <a:r>
              <a:rPr lang="cs-CZ" dirty="0" smtClean="0"/>
              <a:t>rest of the blood </a:t>
            </a:r>
            <a:r>
              <a:rPr lang="cs-CZ" dirty="0" err="1" smtClean="0"/>
              <a:t>component</a:t>
            </a:r>
            <a:r>
              <a:rPr lang="cs-CZ" dirty="0" smtClean="0"/>
              <a:t> (5-10 ml)</a:t>
            </a:r>
            <a:endParaRPr lang="cs-CZ" dirty="0"/>
          </a:p>
          <a:p>
            <a:endParaRPr lang="cs-CZ" dirty="0"/>
          </a:p>
          <a:p>
            <a:r>
              <a:rPr lang="cs-CZ" dirty="0" err="1" smtClean="0"/>
              <a:t>transfusion</a:t>
            </a:r>
            <a:r>
              <a:rPr lang="cs-CZ" dirty="0" smtClean="0"/>
              <a:t> </a:t>
            </a:r>
            <a:r>
              <a:rPr lang="cs-CZ" dirty="0" err="1" smtClean="0"/>
              <a:t>reaction</a:t>
            </a:r>
            <a:r>
              <a:rPr lang="cs-CZ" dirty="0" smtClean="0"/>
              <a:t> reporting </a:t>
            </a:r>
            <a:r>
              <a:rPr lang="cs-CZ" dirty="0" err="1" smtClean="0"/>
              <a:t>form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70048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i="1" dirty="0" err="1" smtClean="0">
                <a:solidFill>
                  <a:srgbClr val="C00000"/>
                </a:solidFill>
              </a:rPr>
              <a:t>Take</a:t>
            </a:r>
            <a:r>
              <a:rPr lang="cs-CZ" b="1" i="1" dirty="0" smtClean="0">
                <a:solidFill>
                  <a:srgbClr val="C00000"/>
                </a:solidFill>
              </a:rPr>
              <a:t> </a:t>
            </a:r>
            <a:r>
              <a:rPr lang="cs-CZ" b="1" i="1" dirty="0" err="1" smtClean="0">
                <a:solidFill>
                  <a:srgbClr val="C00000"/>
                </a:solidFill>
              </a:rPr>
              <a:t>home</a:t>
            </a:r>
            <a:r>
              <a:rPr lang="cs-CZ" b="1" i="1" dirty="0" smtClean="0">
                <a:solidFill>
                  <a:srgbClr val="C00000"/>
                </a:solidFill>
              </a:rPr>
              <a:t> </a:t>
            </a:r>
            <a:r>
              <a:rPr lang="cs-CZ" b="1" i="1" dirty="0" err="1" smtClean="0">
                <a:solidFill>
                  <a:srgbClr val="C00000"/>
                </a:solidFill>
              </a:rPr>
              <a:t>message</a:t>
            </a:r>
            <a:endParaRPr lang="cs-CZ" b="1" i="1" dirty="0">
              <a:solidFill>
                <a:srgbClr val="C0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196952"/>
          </a:xfrm>
        </p:spPr>
        <p:txBody>
          <a:bodyPr>
            <a:normAutofit/>
          </a:bodyPr>
          <a:lstStyle/>
          <a:p>
            <a:r>
              <a:rPr lang="cs-CZ" sz="2800" dirty="0" err="1"/>
              <a:t>f</a:t>
            </a:r>
            <a:r>
              <a:rPr lang="cs-CZ" sz="2800" dirty="0" err="1" smtClean="0"/>
              <a:t>ollow</a:t>
            </a:r>
            <a:r>
              <a:rPr lang="cs-CZ" sz="2800" dirty="0" smtClean="0"/>
              <a:t> </a:t>
            </a:r>
            <a:r>
              <a:rPr lang="cs-CZ" sz="2800" dirty="0" err="1" smtClean="0"/>
              <a:t>guidelines</a:t>
            </a:r>
            <a:endParaRPr lang="cs-CZ" sz="2800" dirty="0" smtClean="0"/>
          </a:p>
          <a:p>
            <a:r>
              <a:rPr lang="cs-CZ" sz="2800" dirty="0" err="1" smtClean="0"/>
              <a:t>respect</a:t>
            </a:r>
            <a:r>
              <a:rPr lang="cs-CZ" sz="2800" dirty="0" smtClean="0"/>
              <a:t> </a:t>
            </a:r>
            <a:r>
              <a:rPr lang="cs-CZ" sz="2800" dirty="0" err="1" smtClean="0"/>
              <a:t>indications</a:t>
            </a:r>
            <a:r>
              <a:rPr lang="cs-CZ" sz="2800" dirty="0" smtClean="0"/>
              <a:t> – </a:t>
            </a:r>
            <a:r>
              <a:rPr lang="cs-CZ" sz="2800" dirty="0" err="1" smtClean="0"/>
              <a:t>restrictive</a:t>
            </a:r>
            <a:r>
              <a:rPr lang="cs-CZ" sz="2800" dirty="0" smtClean="0"/>
              <a:t> </a:t>
            </a:r>
            <a:r>
              <a:rPr lang="cs-CZ" sz="2800" dirty="0" err="1" smtClean="0"/>
              <a:t>transfusion</a:t>
            </a:r>
            <a:r>
              <a:rPr lang="cs-CZ" sz="2800" dirty="0" smtClean="0"/>
              <a:t> </a:t>
            </a:r>
            <a:r>
              <a:rPr lang="cs-CZ" sz="2800" dirty="0" err="1" smtClean="0"/>
              <a:t>politics</a:t>
            </a:r>
            <a:r>
              <a:rPr lang="cs-CZ" sz="2800" dirty="0" smtClean="0"/>
              <a:t> – </a:t>
            </a:r>
            <a:r>
              <a:rPr lang="cs-CZ" sz="2800" dirty="0" err="1" smtClean="0"/>
              <a:t>consider</a:t>
            </a:r>
            <a:r>
              <a:rPr lang="cs-CZ" sz="2800" dirty="0" smtClean="0"/>
              <a:t> </a:t>
            </a:r>
            <a:r>
              <a:rPr lang="cs-CZ" sz="2800" dirty="0" err="1" smtClean="0"/>
              <a:t>bloodless</a:t>
            </a:r>
            <a:r>
              <a:rPr lang="cs-CZ" sz="2800" dirty="0" smtClean="0"/>
              <a:t> </a:t>
            </a:r>
            <a:r>
              <a:rPr lang="cs-CZ" sz="2800" dirty="0" err="1" smtClean="0"/>
              <a:t>alternatives</a:t>
            </a:r>
            <a:endParaRPr lang="cs-CZ" sz="2800" dirty="0" smtClean="0"/>
          </a:p>
          <a:p>
            <a:r>
              <a:rPr lang="cs-CZ" sz="2800" dirty="0" smtClean="0"/>
              <a:t>use </a:t>
            </a:r>
            <a:r>
              <a:rPr lang="cs-CZ" sz="2800" dirty="0" err="1" smtClean="0"/>
              <a:t>procedures</a:t>
            </a:r>
            <a:r>
              <a:rPr lang="cs-CZ" sz="2800" dirty="0" smtClean="0"/>
              <a:t> to </a:t>
            </a:r>
            <a:r>
              <a:rPr lang="cs-CZ" sz="2800" dirty="0" err="1" smtClean="0"/>
              <a:t>increase</a:t>
            </a:r>
            <a:r>
              <a:rPr lang="cs-CZ" sz="2800" dirty="0" smtClean="0"/>
              <a:t> </a:t>
            </a:r>
            <a:r>
              <a:rPr lang="cs-CZ" sz="2800" dirty="0" err="1" smtClean="0"/>
              <a:t>haemotherapy</a:t>
            </a:r>
            <a:r>
              <a:rPr lang="cs-CZ" sz="2800" dirty="0" smtClean="0"/>
              <a:t> </a:t>
            </a:r>
            <a:r>
              <a:rPr lang="cs-CZ" sz="2800" dirty="0" err="1" smtClean="0"/>
              <a:t>safety</a:t>
            </a:r>
            <a:endParaRPr lang="cs-CZ" sz="2800" dirty="0" smtClean="0"/>
          </a:p>
          <a:p>
            <a:r>
              <a:rPr lang="cs-CZ" sz="2800" dirty="0" err="1" smtClean="0"/>
              <a:t>interdisciplinary</a:t>
            </a:r>
            <a:r>
              <a:rPr lang="cs-CZ" sz="2800" dirty="0" smtClean="0"/>
              <a:t> </a:t>
            </a:r>
            <a:r>
              <a:rPr lang="cs-CZ" sz="2800" dirty="0" err="1" smtClean="0"/>
              <a:t>cooperation</a:t>
            </a:r>
            <a:endParaRPr lang="cs-CZ" sz="2800" dirty="0" smtClean="0"/>
          </a:p>
        </p:txBody>
      </p:sp>
    </p:spTree>
    <p:extLst>
      <p:ext uri="{BB962C8B-B14F-4D97-AF65-F5344CB8AC3E}">
        <p14:creationId xmlns:p14="http://schemas.microsoft.com/office/powerpoint/2010/main" val="385155489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trans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778302"/>
            <a:ext cx="3024336" cy="3495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Thank</a:t>
            </a:r>
            <a:r>
              <a:rPr lang="cs-CZ" dirty="0" smtClean="0"/>
              <a:t> </a:t>
            </a:r>
            <a:r>
              <a:rPr lang="cs-CZ" dirty="0" err="1" smtClean="0"/>
              <a:t>you</a:t>
            </a:r>
            <a:r>
              <a:rPr lang="cs-CZ" dirty="0" smtClean="0"/>
              <a:t> </a:t>
            </a:r>
            <a:r>
              <a:rPr lang="cs-CZ" dirty="0" err="1" smtClean="0"/>
              <a:t>for</a:t>
            </a:r>
            <a:r>
              <a:rPr lang="cs-CZ" dirty="0" smtClean="0"/>
              <a:t> </a:t>
            </a:r>
            <a:r>
              <a:rPr lang="cs-CZ" dirty="0" err="1" smtClean="0"/>
              <a:t>your</a:t>
            </a:r>
            <a:r>
              <a:rPr lang="cs-CZ" dirty="0" smtClean="0"/>
              <a:t> </a:t>
            </a:r>
            <a:r>
              <a:rPr lang="cs-CZ" dirty="0" err="1" smtClean="0"/>
              <a:t>attention</a:t>
            </a:r>
            <a:r>
              <a:rPr lang="cs-CZ" dirty="0" smtClean="0"/>
              <a:t>.</a:t>
            </a:r>
            <a:endParaRPr lang="cs-CZ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6732" y="1778302"/>
            <a:ext cx="2632235" cy="3509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2550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6130"/>
          </a:xfrm>
        </p:spPr>
        <p:txBody>
          <a:bodyPr/>
          <a:lstStyle/>
          <a:p>
            <a:r>
              <a:rPr lang="cs-CZ" b="1" i="1" dirty="0" err="1" smtClean="0">
                <a:solidFill>
                  <a:srgbClr val="C00000"/>
                </a:solidFill>
              </a:rPr>
              <a:t>Red</a:t>
            </a:r>
            <a:r>
              <a:rPr lang="cs-CZ" b="1" i="1" dirty="0" smtClean="0">
                <a:solidFill>
                  <a:srgbClr val="C00000"/>
                </a:solidFill>
              </a:rPr>
              <a:t> blood </a:t>
            </a:r>
            <a:r>
              <a:rPr lang="cs-CZ" b="1" i="1" dirty="0" err="1" smtClean="0">
                <a:solidFill>
                  <a:srgbClr val="C00000"/>
                </a:solidFill>
              </a:rPr>
              <a:t>cells</a:t>
            </a:r>
            <a:endParaRPr lang="cs-CZ" b="1" i="1" dirty="0">
              <a:solidFill>
                <a:srgbClr val="C0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2160241"/>
          </a:xfrm>
        </p:spPr>
        <p:txBody>
          <a:bodyPr>
            <a:normAutofit/>
          </a:bodyPr>
          <a:lstStyle/>
          <a:p>
            <a:r>
              <a:rPr lang="cs-CZ" sz="2800" u="sng" dirty="0" err="1" smtClean="0"/>
              <a:t>Shelf</a:t>
            </a:r>
            <a:r>
              <a:rPr lang="cs-CZ" sz="2800" u="sng" dirty="0" smtClean="0"/>
              <a:t> </a:t>
            </a:r>
            <a:r>
              <a:rPr lang="cs-CZ" sz="2800" u="sng" dirty="0" err="1" smtClean="0"/>
              <a:t>life</a:t>
            </a:r>
            <a:r>
              <a:rPr lang="cs-CZ" sz="2800" u="sng" dirty="0" smtClean="0"/>
              <a:t>:</a:t>
            </a:r>
            <a:r>
              <a:rPr lang="cs-CZ" sz="2800" dirty="0" smtClean="0"/>
              <a:t> </a:t>
            </a:r>
            <a:r>
              <a:rPr lang="cs-CZ" sz="2800" dirty="0" smtClean="0">
                <a:solidFill>
                  <a:srgbClr val="C00000"/>
                </a:solidFill>
              </a:rPr>
              <a:t>42-49 </a:t>
            </a:r>
            <a:r>
              <a:rPr lang="cs-CZ" sz="2800" dirty="0" err="1" smtClean="0">
                <a:solidFill>
                  <a:srgbClr val="C00000"/>
                </a:solidFill>
              </a:rPr>
              <a:t>days</a:t>
            </a:r>
            <a:endParaRPr lang="cs-CZ" sz="2800" dirty="0" smtClean="0">
              <a:solidFill>
                <a:srgbClr val="C00000"/>
              </a:solidFill>
            </a:endParaRPr>
          </a:p>
          <a:p>
            <a:r>
              <a:rPr lang="cs-CZ" sz="2800" u="sng" dirty="0" err="1" smtClean="0"/>
              <a:t>Storage</a:t>
            </a:r>
            <a:r>
              <a:rPr lang="cs-CZ" sz="2800" u="sng" dirty="0" smtClean="0"/>
              <a:t> </a:t>
            </a:r>
            <a:r>
              <a:rPr lang="cs-CZ" sz="2800" u="sng" dirty="0" err="1" smtClean="0"/>
              <a:t>temperature</a:t>
            </a:r>
            <a:r>
              <a:rPr lang="cs-CZ" sz="2800" u="sng" dirty="0" smtClean="0"/>
              <a:t>:</a:t>
            </a:r>
            <a:r>
              <a:rPr lang="cs-CZ" sz="2800" dirty="0" smtClean="0"/>
              <a:t> </a:t>
            </a:r>
            <a:r>
              <a:rPr lang="cs-CZ" sz="2800" dirty="0" smtClean="0">
                <a:solidFill>
                  <a:srgbClr val="C00000"/>
                </a:solidFill>
              </a:rPr>
              <a:t>2-6°C</a:t>
            </a:r>
          </a:p>
          <a:p>
            <a:r>
              <a:rPr lang="cs-CZ" sz="2800" dirty="0" smtClean="0"/>
              <a:t>ABO/Rh(D) </a:t>
            </a:r>
            <a:r>
              <a:rPr lang="cs-CZ" sz="2800" dirty="0" err="1" smtClean="0"/>
              <a:t>compatibility</a:t>
            </a:r>
            <a:r>
              <a:rPr lang="cs-CZ" sz="2800" dirty="0" smtClean="0"/>
              <a:t> </a:t>
            </a:r>
            <a:r>
              <a:rPr lang="cs-CZ" sz="2800" dirty="0" err="1" smtClean="0"/>
              <a:t>between</a:t>
            </a:r>
            <a:r>
              <a:rPr lang="cs-CZ" sz="2800" dirty="0" smtClean="0"/>
              <a:t> donor and recipient </a:t>
            </a:r>
            <a:r>
              <a:rPr lang="cs-CZ" sz="2800" dirty="0" err="1" smtClean="0"/>
              <a:t>necessary</a:t>
            </a:r>
            <a:r>
              <a:rPr lang="cs-CZ" sz="2800" dirty="0" smtClean="0"/>
              <a:t>, </a:t>
            </a:r>
            <a:r>
              <a:rPr lang="cs-CZ" sz="2800" dirty="0" err="1">
                <a:solidFill>
                  <a:srgbClr val="C00000"/>
                </a:solidFill>
              </a:rPr>
              <a:t>pre-transfusion</a:t>
            </a:r>
            <a:r>
              <a:rPr lang="cs-CZ" sz="2800" dirty="0">
                <a:solidFill>
                  <a:srgbClr val="C00000"/>
                </a:solidFill>
              </a:rPr>
              <a:t> </a:t>
            </a:r>
            <a:r>
              <a:rPr lang="cs-CZ" sz="2800" dirty="0" err="1">
                <a:solidFill>
                  <a:srgbClr val="C00000"/>
                </a:solidFill>
              </a:rPr>
              <a:t>testing</a:t>
            </a:r>
            <a:endParaRPr lang="cs-CZ" sz="280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1001" y="3473131"/>
            <a:ext cx="20574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799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b="1" dirty="0" smtClean="0"/>
              <a:t/>
            </a:r>
            <a:br>
              <a:rPr lang="cs-CZ" b="1" dirty="0" smtClean="0"/>
            </a:br>
            <a:r>
              <a:rPr lang="cs-CZ" b="1" i="1" dirty="0" err="1" smtClean="0"/>
              <a:t>Decision</a:t>
            </a:r>
            <a:r>
              <a:rPr lang="cs-CZ" b="1" i="1" dirty="0" smtClean="0"/>
              <a:t> to transfuse </a:t>
            </a:r>
            <a:br>
              <a:rPr lang="cs-CZ" b="1" i="1" dirty="0" smtClean="0"/>
            </a:br>
            <a:r>
              <a:rPr lang="cs-CZ" b="1" i="1" dirty="0" smtClean="0"/>
              <a:t>…is </a:t>
            </a:r>
            <a:r>
              <a:rPr lang="cs-CZ" b="1" i="1" dirty="0" err="1" smtClean="0"/>
              <a:t>complex</a:t>
            </a:r>
            <a:r>
              <a:rPr lang="cs-CZ" b="1" i="1" dirty="0" smtClean="0"/>
              <a:t>:</a:t>
            </a:r>
            <a:r>
              <a:rPr lang="cs-CZ" b="1" i="1" dirty="0"/>
              <a:t/>
            </a:r>
            <a:br>
              <a:rPr lang="cs-CZ" b="1" i="1" dirty="0"/>
            </a:br>
            <a:endParaRPr lang="cs-CZ" b="1" i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988840"/>
            <a:ext cx="8229600" cy="3384375"/>
          </a:xfrm>
        </p:spPr>
        <p:txBody>
          <a:bodyPr>
            <a:noAutofit/>
          </a:bodyPr>
          <a:lstStyle/>
          <a:p>
            <a:r>
              <a:rPr lang="cs-CZ" sz="2800" dirty="0" smtClean="0"/>
              <a:t>Cause of anaemia</a:t>
            </a:r>
          </a:p>
          <a:p>
            <a:r>
              <a:rPr lang="cs-CZ" sz="2800" dirty="0" err="1" smtClean="0"/>
              <a:t>Severity</a:t>
            </a:r>
            <a:r>
              <a:rPr lang="cs-CZ" sz="2800" dirty="0" smtClean="0"/>
              <a:t> of anaemia</a:t>
            </a:r>
          </a:p>
          <a:p>
            <a:r>
              <a:rPr lang="cs-CZ" sz="2800" dirty="0" smtClean="0"/>
              <a:t>In case of </a:t>
            </a:r>
            <a:r>
              <a:rPr lang="cs-CZ" sz="2800" dirty="0" err="1" smtClean="0"/>
              <a:t>haemorrhage</a:t>
            </a:r>
            <a:r>
              <a:rPr lang="cs-CZ" sz="2800" dirty="0" smtClean="0"/>
              <a:t>: the </a:t>
            </a:r>
            <a:r>
              <a:rPr lang="cs-CZ" sz="2800" dirty="0" err="1" smtClean="0"/>
              <a:t>rate</a:t>
            </a:r>
            <a:r>
              <a:rPr lang="cs-CZ" sz="2800" dirty="0" smtClean="0"/>
              <a:t> and </a:t>
            </a:r>
            <a:r>
              <a:rPr lang="cs-CZ" sz="2800" dirty="0" err="1" smtClean="0"/>
              <a:t>amount</a:t>
            </a:r>
            <a:r>
              <a:rPr lang="cs-CZ" sz="2800" dirty="0" smtClean="0"/>
              <a:t> </a:t>
            </a:r>
          </a:p>
          <a:p>
            <a:r>
              <a:rPr lang="cs-CZ" sz="2800" dirty="0" err="1" smtClean="0"/>
              <a:t>Ability</a:t>
            </a:r>
            <a:r>
              <a:rPr lang="cs-CZ" sz="2800" dirty="0" smtClean="0"/>
              <a:t> to </a:t>
            </a:r>
            <a:r>
              <a:rPr lang="cs-CZ" sz="2800" dirty="0" err="1" smtClean="0"/>
              <a:t>compensate</a:t>
            </a:r>
            <a:r>
              <a:rPr lang="cs-CZ" sz="2800" dirty="0" smtClean="0"/>
              <a:t> </a:t>
            </a:r>
            <a:r>
              <a:rPr lang="cs-CZ" sz="2800" dirty="0" err="1" smtClean="0"/>
              <a:t>for</a:t>
            </a:r>
            <a:r>
              <a:rPr lang="cs-CZ" sz="2800" dirty="0" smtClean="0"/>
              <a:t> the blood </a:t>
            </a:r>
            <a:r>
              <a:rPr lang="cs-CZ" sz="2800" dirty="0" err="1" smtClean="0"/>
              <a:t>loss</a:t>
            </a:r>
            <a:endParaRPr lang="cs-CZ" sz="2800" dirty="0" smtClean="0"/>
          </a:p>
          <a:p>
            <a:r>
              <a:rPr lang="cs-CZ" sz="2800" dirty="0" smtClean="0"/>
              <a:t>Presence of </a:t>
            </a:r>
            <a:r>
              <a:rPr lang="cs-CZ" sz="2800" dirty="0" err="1"/>
              <a:t>c</a:t>
            </a:r>
            <a:r>
              <a:rPr lang="cs-CZ" sz="2800" dirty="0" err="1" smtClean="0"/>
              <a:t>omorbidities</a:t>
            </a:r>
            <a:r>
              <a:rPr lang="cs-CZ" sz="2800" dirty="0" smtClean="0"/>
              <a:t> </a:t>
            </a:r>
            <a:r>
              <a:rPr lang="cs-CZ" sz="2800" dirty="0" err="1" smtClean="0"/>
              <a:t>affecting</a:t>
            </a:r>
            <a:r>
              <a:rPr lang="cs-CZ" sz="2800" dirty="0" smtClean="0"/>
              <a:t> </a:t>
            </a:r>
            <a:r>
              <a:rPr lang="cs-CZ" sz="2800" dirty="0" err="1" smtClean="0"/>
              <a:t>compensatory</a:t>
            </a:r>
            <a:r>
              <a:rPr lang="cs-CZ" sz="2800" dirty="0" smtClean="0"/>
              <a:t> </a:t>
            </a:r>
            <a:r>
              <a:rPr lang="cs-CZ" sz="2800" dirty="0" err="1" smtClean="0"/>
              <a:t>mechanisms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3729643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i="1" dirty="0" err="1" smtClean="0"/>
              <a:t>Indication</a:t>
            </a:r>
            <a:endParaRPr lang="cs-CZ" b="1" i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8295" y="1484784"/>
            <a:ext cx="8229600" cy="345638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800" dirty="0" smtClean="0"/>
              <a:t>The </a:t>
            </a:r>
            <a:r>
              <a:rPr lang="cs-CZ" sz="2800" dirty="0" err="1" smtClean="0"/>
              <a:t>aim</a:t>
            </a:r>
            <a:r>
              <a:rPr lang="cs-CZ" sz="2800" dirty="0" smtClean="0"/>
              <a:t> of </a:t>
            </a:r>
            <a:r>
              <a:rPr lang="cs-CZ" sz="2800" dirty="0" err="1" smtClean="0"/>
              <a:t>red</a:t>
            </a:r>
            <a:r>
              <a:rPr lang="cs-CZ" sz="2800" dirty="0" smtClean="0"/>
              <a:t> blood cell </a:t>
            </a:r>
            <a:r>
              <a:rPr lang="cs-CZ" sz="2800" dirty="0" err="1" smtClean="0"/>
              <a:t>transfusion</a:t>
            </a:r>
            <a:r>
              <a:rPr lang="cs-CZ" sz="2800" dirty="0" smtClean="0"/>
              <a:t> is to </a:t>
            </a:r>
            <a:r>
              <a:rPr lang="cs-CZ" sz="2800" dirty="0" err="1" smtClean="0"/>
              <a:t>provide</a:t>
            </a:r>
            <a:r>
              <a:rPr lang="cs-CZ" sz="2800" dirty="0" smtClean="0"/>
              <a:t> </a:t>
            </a:r>
            <a:r>
              <a:rPr lang="cs-CZ" sz="2800" b="1" dirty="0" smtClean="0">
                <a:solidFill>
                  <a:schemeClr val="accent5"/>
                </a:solidFill>
              </a:rPr>
              <a:t>oxygen </a:t>
            </a:r>
            <a:r>
              <a:rPr lang="cs-CZ" sz="2800" b="1" dirty="0" err="1" smtClean="0">
                <a:solidFill>
                  <a:schemeClr val="accent5"/>
                </a:solidFill>
              </a:rPr>
              <a:t>delivery</a:t>
            </a:r>
            <a:r>
              <a:rPr lang="cs-CZ" sz="2800" dirty="0" smtClean="0"/>
              <a:t> to </a:t>
            </a:r>
            <a:r>
              <a:rPr lang="cs-CZ" sz="2800" dirty="0" err="1" smtClean="0"/>
              <a:t>organs</a:t>
            </a:r>
            <a:r>
              <a:rPr lang="cs-CZ" sz="2800" dirty="0" smtClean="0"/>
              <a:t> and </a:t>
            </a:r>
            <a:r>
              <a:rPr lang="cs-CZ" sz="2800" dirty="0" err="1" smtClean="0"/>
              <a:t>tissues</a:t>
            </a:r>
            <a:r>
              <a:rPr lang="cs-CZ" sz="2800" dirty="0" smtClean="0"/>
              <a:t> </a:t>
            </a:r>
            <a:r>
              <a:rPr lang="cs-CZ" sz="2800" dirty="0" err="1" smtClean="0"/>
              <a:t>when</a:t>
            </a:r>
            <a:r>
              <a:rPr lang="cs-CZ" sz="2800" dirty="0" smtClean="0"/>
              <a:t> </a:t>
            </a:r>
            <a:r>
              <a:rPr lang="cs-CZ" sz="2800" dirty="0" err="1" smtClean="0"/>
              <a:t>there</a:t>
            </a:r>
            <a:r>
              <a:rPr lang="cs-CZ" sz="2800" dirty="0" smtClean="0"/>
              <a:t> is </a:t>
            </a:r>
            <a:r>
              <a:rPr lang="cs-CZ" sz="2800" dirty="0" err="1" smtClean="0"/>
              <a:t>evident</a:t>
            </a:r>
            <a:r>
              <a:rPr lang="cs-CZ" sz="2800" dirty="0" smtClean="0"/>
              <a:t> </a:t>
            </a:r>
            <a:r>
              <a:rPr lang="cs-CZ" sz="2800" dirty="0" err="1" smtClean="0"/>
              <a:t>hypoxia</a:t>
            </a:r>
            <a:r>
              <a:rPr lang="cs-CZ" sz="2800" dirty="0" smtClean="0"/>
              <a:t> </a:t>
            </a:r>
            <a:r>
              <a:rPr lang="cs-CZ" sz="2800" dirty="0" err="1" smtClean="0"/>
              <a:t>caused</a:t>
            </a:r>
            <a:r>
              <a:rPr lang="cs-CZ" sz="2800" dirty="0" smtClean="0"/>
              <a:t> by severe </a:t>
            </a:r>
            <a:r>
              <a:rPr lang="cs-CZ" sz="2800" b="1" i="1" u="sng" dirty="0" smtClean="0"/>
              <a:t>anaemia</a:t>
            </a:r>
            <a:r>
              <a:rPr lang="cs-CZ" sz="2800" dirty="0" smtClean="0"/>
              <a:t>. </a:t>
            </a:r>
          </a:p>
          <a:p>
            <a:pPr marL="0" indent="0">
              <a:buNone/>
            </a:pPr>
            <a:endParaRPr lang="cs-CZ" sz="2800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cs-CZ" sz="2800" dirty="0" err="1" smtClean="0"/>
              <a:t>Haemoglobin</a:t>
            </a:r>
            <a:r>
              <a:rPr lang="cs-CZ" sz="2800" dirty="0" smtClean="0"/>
              <a:t> </a:t>
            </a:r>
            <a:r>
              <a:rPr lang="cs-CZ" sz="2800" dirty="0"/>
              <a:t>&gt; 100 g/l: </a:t>
            </a:r>
            <a:r>
              <a:rPr lang="cs-CZ" sz="2800" dirty="0" smtClean="0"/>
              <a:t>no </a:t>
            </a:r>
            <a:r>
              <a:rPr lang="cs-CZ" sz="2800" dirty="0" err="1" smtClean="0"/>
              <a:t>indication</a:t>
            </a:r>
            <a:endParaRPr lang="cs-CZ" sz="2800" i="1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cs-CZ" sz="2800" dirty="0" err="1" smtClean="0"/>
              <a:t>Haemoglobin</a:t>
            </a:r>
            <a:r>
              <a:rPr lang="cs-CZ" sz="2800" dirty="0" smtClean="0"/>
              <a:t> </a:t>
            </a:r>
            <a:r>
              <a:rPr lang="cs-CZ" sz="2800" dirty="0"/>
              <a:t>70-100 g/l: </a:t>
            </a:r>
            <a:r>
              <a:rPr lang="cs-CZ" sz="2800" dirty="0" err="1" smtClean="0"/>
              <a:t>individual</a:t>
            </a:r>
            <a:r>
              <a:rPr lang="cs-CZ" sz="2800" dirty="0" smtClean="0"/>
              <a:t> </a:t>
            </a:r>
            <a:r>
              <a:rPr lang="cs-CZ" sz="2800" dirty="0" err="1" smtClean="0"/>
              <a:t>evaluation</a:t>
            </a:r>
            <a:endParaRPr lang="cs-CZ" sz="2800" dirty="0"/>
          </a:p>
          <a:p>
            <a:pPr>
              <a:buFont typeface="Wingdings" panose="05000000000000000000" pitchFamily="2" charset="2"/>
              <a:buChar char="Ø"/>
            </a:pPr>
            <a:r>
              <a:rPr lang="cs-CZ" sz="2800" dirty="0" err="1" smtClean="0"/>
              <a:t>Haemoglobin</a:t>
            </a:r>
            <a:r>
              <a:rPr lang="cs-CZ" sz="2800" dirty="0" smtClean="0"/>
              <a:t> </a:t>
            </a:r>
            <a:r>
              <a:rPr lang="cs-CZ" sz="2800" dirty="0"/>
              <a:t>&lt; </a:t>
            </a:r>
            <a:r>
              <a:rPr lang="cs-CZ" sz="2800" b="1" dirty="0"/>
              <a:t>60 - 70 g/l</a:t>
            </a:r>
            <a:r>
              <a:rPr lang="cs-CZ" sz="2800" dirty="0"/>
              <a:t>: </a:t>
            </a:r>
            <a:r>
              <a:rPr lang="cs-CZ" sz="2800" dirty="0" err="1" smtClean="0"/>
              <a:t>indication</a:t>
            </a:r>
            <a:r>
              <a:rPr lang="cs-CZ" sz="2800" dirty="0" smtClean="0"/>
              <a:t> </a:t>
            </a:r>
            <a:r>
              <a:rPr lang="cs-CZ" sz="2800" dirty="0" err="1" smtClean="0"/>
              <a:t>almost</a:t>
            </a:r>
            <a:r>
              <a:rPr lang="cs-CZ" sz="2800" dirty="0" smtClean="0"/>
              <a:t> </a:t>
            </a:r>
            <a:r>
              <a:rPr lang="cs-CZ" sz="2800" dirty="0" err="1" smtClean="0"/>
              <a:t>sure</a:t>
            </a:r>
            <a:endParaRPr lang="cs-CZ" sz="2800" dirty="0"/>
          </a:p>
          <a:p>
            <a:pPr marL="0" indent="0">
              <a:buNone/>
            </a:pPr>
            <a:endParaRPr lang="cs-CZ" dirty="0" smtClean="0"/>
          </a:p>
        </p:txBody>
      </p:sp>
      <p:sp>
        <p:nvSpPr>
          <p:cNvPr id="4" name="TextovéPole 3"/>
          <p:cNvSpPr txBox="1"/>
          <p:nvPr/>
        </p:nvSpPr>
        <p:spPr>
          <a:xfrm>
            <a:off x="412868" y="5589240"/>
            <a:ext cx="8273932" cy="523220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cs-CZ" sz="2800" dirty="0" smtClean="0"/>
              <a:t>1 TU of </a:t>
            </a:r>
            <a:r>
              <a:rPr lang="cs-CZ" sz="2800" dirty="0" err="1" smtClean="0"/>
              <a:t>RBCs</a:t>
            </a:r>
            <a:r>
              <a:rPr lang="cs-CZ" sz="2800" dirty="0" smtClean="0"/>
              <a:t> is </a:t>
            </a:r>
            <a:r>
              <a:rPr lang="cs-CZ" sz="2800" dirty="0" err="1" smtClean="0"/>
              <a:t>expected</a:t>
            </a:r>
            <a:r>
              <a:rPr lang="cs-CZ" sz="2800" dirty="0" smtClean="0"/>
              <a:t> to </a:t>
            </a:r>
            <a:r>
              <a:rPr lang="cs-CZ" sz="2800" dirty="0" err="1" smtClean="0"/>
              <a:t>raise</a:t>
            </a:r>
            <a:r>
              <a:rPr lang="cs-CZ" sz="2800" dirty="0" smtClean="0"/>
              <a:t> </a:t>
            </a:r>
            <a:r>
              <a:rPr lang="cs-CZ" sz="2800" dirty="0" err="1" smtClean="0"/>
              <a:t>haemoglobin</a:t>
            </a:r>
            <a:r>
              <a:rPr lang="cs-CZ" sz="2800" dirty="0" smtClean="0"/>
              <a:t> by 10 g/l</a:t>
            </a:r>
          </a:p>
        </p:txBody>
      </p:sp>
    </p:spTree>
    <p:extLst>
      <p:ext uri="{BB962C8B-B14F-4D97-AF65-F5344CB8AC3E}">
        <p14:creationId xmlns:p14="http://schemas.microsoft.com/office/powerpoint/2010/main" val="2308394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cs-CZ" b="1" i="1" dirty="0" err="1" smtClean="0">
                <a:solidFill>
                  <a:srgbClr val="C00000"/>
                </a:solidFill>
              </a:rPr>
              <a:t>Platelets</a:t>
            </a:r>
            <a:endParaRPr lang="cs-CZ" b="1" i="1" dirty="0">
              <a:solidFill>
                <a:srgbClr val="C0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1052736"/>
            <a:ext cx="8208912" cy="3051281"/>
          </a:xfrm>
        </p:spPr>
        <p:txBody>
          <a:bodyPr>
            <a:normAutofit/>
          </a:bodyPr>
          <a:lstStyle/>
          <a:p>
            <a:r>
              <a:rPr lang="cs-CZ" sz="2800" u="sng" dirty="0" err="1" smtClean="0"/>
              <a:t>Shelf</a:t>
            </a:r>
            <a:r>
              <a:rPr lang="cs-CZ" sz="2800" u="sng" dirty="0" smtClean="0"/>
              <a:t> </a:t>
            </a:r>
            <a:r>
              <a:rPr lang="cs-CZ" sz="2800" u="sng" dirty="0" err="1" smtClean="0"/>
              <a:t>life</a:t>
            </a:r>
            <a:r>
              <a:rPr lang="cs-CZ" sz="2800" u="sng" dirty="0" smtClean="0"/>
              <a:t>:</a:t>
            </a:r>
            <a:r>
              <a:rPr lang="cs-CZ" sz="2800" dirty="0" smtClean="0"/>
              <a:t> </a:t>
            </a:r>
            <a:r>
              <a:rPr lang="cs-CZ" sz="2800" dirty="0" smtClean="0">
                <a:solidFill>
                  <a:srgbClr val="C00000"/>
                </a:solidFill>
              </a:rPr>
              <a:t>4 to 5 </a:t>
            </a:r>
            <a:r>
              <a:rPr lang="cs-CZ" sz="2800" dirty="0" err="1" smtClean="0">
                <a:solidFill>
                  <a:srgbClr val="C00000"/>
                </a:solidFill>
              </a:rPr>
              <a:t>days</a:t>
            </a:r>
            <a:r>
              <a:rPr lang="cs-CZ" sz="2800" dirty="0" smtClean="0">
                <a:solidFill>
                  <a:srgbClr val="C00000"/>
                </a:solidFill>
              </a:rPr>
              <a:t> </a:t>
            </a:r>
          </a:p>
          <a:p>
            <a:pPr lvl="1"/>
            <a:r>
              <a:rPr lang="cs-CZ" dirty="0" smtClean="0"/>
              <a:t>7 </a:t>
            </a:r>
            <a:r>
              <a:rPr lang="cs-CZ" dirty="0" err="1" smtClean="0"/>
              <a:t>days</a:t>
            </a:r>
            <a:r>
              <a:rPr lang="cs-CZ" dirty="0" smtClean="0"/>
              <a:t> in case of sterility </a:t>
            </a:r>
            <a:r>
              <a:rPr lang="cs-CZ" dirty="0" err="1" smtClean="0"/>
              <a:t>control</a:t>
            </a:r>
            <a:r>
              <a:rPr lang="cs-CZ" dirty="0" smtClean="0"/>
              <a:t> </a:t>
            </a:r>
            <a:r>
              <a:rPr lang="cs-CZ" dirty="0" err="1" smtClean="0"/>
              <a:t>or</a:t>
            </a:r>
            <a:r>
              <a:rPr lang="cs-CZ" dirty="0" smtClean="0"/>
              <a:t> use of PRT </a:t>
            </a:r>
          </a:p>
          <a:p>
            <a:r>
              <a:rPr lang="cs-CZ" sz="2800" u="sng" dirty="0" err="1" smtClean="0"/>
              <a:t>Storage</a:t>
            </a:r>
            <a:r>
              <a:rPr lang="cs-CZ" sz="2800" u="sng" dirty="0" smtClean="0"/>
              <a:t> </a:t>
            </a:r>
            <a:r>
              <a:rPr lang="cs-CZ" sz="2800" u="sng" dirty="0" err="1" smtClean="0"/>
              <a:t>conditions</a:t>
            </a:r>
            <a:r>
              <a:rPr lang="cs-CZ" sz="2800" u="sng" dirty="0" smtClean="0"/>
              <a:t>:</a:t>
            </a:r>
            <a:r>
              <a:rPr lang="cs-CZ" sz="2800" dirty="0" smtClean="0"/>
              <a:t> at </a:t>
            </a:r>
            <a:r>
              <a:rPr lang="cs-CZ" sz="2800" dirty="0" smtClean="0">
                <a:solidFill>
                  <a:srgbClr val="C00000"/>
                </a:solidFill>
              </a:rPr>
              <a:t>20-24°C</a:t>
            </a:r>
            <a:r>
              <a:rPr lang="cs-CZ" sz="2800" dirty="0" smtClean="0"/>
              <a:t> with </a:t>
            </a:r>
            <a:r>
              <a:rPr lang="cs-CZ" sz="2800" dirty="0" err="1" smtClean="0"/>
              <a:t>continuous</a:t>
            </a:r>
            <a:r>
              <a:rPr lang="cs-CZ" sz="2800" dirty="0" smtClean="0"/>
              <a:t> </a:t>
            </a:r>
            <a:r>
              <a:rPr lang="cs-CZ" sz="2800" dirty="0" err="1" smtClean="0"/>
              <a:t>agitation</a:t>
            </a:r>
            <a:r>
              <a:rPr lang="cs-CZ" sz="2800" dirty="0" smtClean="0"/>
              <a:t> </a:t>
            </a:r>
          </a:p>
          <a:p>
            <a:r>
              <a:rPr lang="cs-CZ" sz="2800" dirty="0" smtClean="0"/>
              <a:t>ABO/Rh(D) </a:t>
            </a:r>
            <a:r>
              <a:rPr lang="cs-CZ" sz="2800" dirty="0" err="1" smtClean="0"/>
              <a:t>compatibility</a:t>
            </a:r>
            <a:r>
              <a:rPr lang="cs-CZ" sz="2800" dirty="0" smtClean="0"/>
              <a:t> </a:t>
            </a:r>
            <a:r>
              <a:rPr lang="cs-CZ" sz="2800" dirty="0" err="1" smtClean="0"/>
              <a:t>recommended</a:t>
            </a:r>
            <a:endParaRPr lang="cs-CZ" sz="2800" dirty="0" smtClean="0"/>
          </a:p>
          <a:p>
            <a:r>
              <a:rPr lang="cs-CZ" sz="2800" dirty="0"/>
              <a:t>n</a:t>
            </a:r>
            <a:r>
              <a:rPr lang="cs-CZ" sz="2800" dirty="0" smtClean="0"/>
              <a:t>o </a:t>
            </a:r>
            <a:r>
              <a:rPr lang="cs-CZ" sz="2800" dirty="0" err="1" smtClean="0"/>
              <a:t>pre-transfusion</a:t>
            </a:r>
            <a:r>
              <a:rPr lang="cs-CZ" sz="2800" dirty="0" smtClean="0"/>
              <a:t> </a:t>
            </a:r>
            <a:r>
              <a:rPr lang="cs-CZ" sz="2800" dirty="0" err="1" smtClean="0"/>
              <a:t>testing</a:t>
            </a:r>
            <a:endParaRPr lang="cs-CZ" sz="2800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Picture 6" descr="P105063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3501008"/>
            <a:ext cx="2589560" cy="3185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3928" y="3978421"/>
            <a:ext cx="2088232" cy="2784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585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10717</TotalTime>
  <Words>2102</Words>
  <Application>Microsoft Office PowerPoint</Application>
  <PresentationFormat>Předvádění na obrazovce (4:3)</PresentationFormat>
  <Paragraphs>375</Paragraphs>
  <Slides>57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57</vt:i4>
      </vt:variant>
    </vt:vector>
  </HeadingPairs>
  <TitlesOfParts>
    <vt:vector size="61" baseType="lpstr">
      <vt:lpstr>Arial</vt:lpstr>
      <vt:lpstr>Calibri</vt:lpstr>
      <vt:lpstr>Wingdings</vt:lpstr>
      <vt:lpstr>Motiv systému Office</vt:lpstr>
      <vt:lpstr>Introduction to Transfusion Medicine </vt:lpstr>
      <vt:lpstr>Prezentace aplikace PowerPoint</vt:lpstr>
      <vt:lpstr>Blood components may be obtained:</vt:lpstr>
      <vt:lpstr>blood components</vt:lpstr>
      <vt:lpstr>Whole Blood</vt:lpstr>
      <vt:lpstr>Red blood cells</vt:lpstr>
      <vt:lpstr> Decision to transfuse  …is complex: </vt:lpstr>
      <vt:lpstr>Indication</vt:lpstr>
      <vt:lpstr>Platelets</vt:lpstr>
      <vt:lpstr>Indications</vt:lpstr>
      <vt:lpstr>Plasma</vt:lpstr>
      <vt:lpstr>Indications</vt:lpstr>
      <vt:lpstr>Granulocytes (rare use)</vt:lpstr>
      <vt:lpstr>Blood component adjustment</vt:lpstr>
      <vt:lpstr>Leucocyte depletion</vt:lpstr>
      <vt:lpstr>Irradiation</vt:lpstr>
      <vt:lpstr>Washing</vt:lpstr>
      <vt:lpstr>Smaller amount needed? - blood component may be divided</vt:lpstr>
      <vt:lpstr>Immunohaematology  (just basics..)</vt:lpstr>
      <vt:lpstr>Pre-transfusion testing</vt:lpstr>
      <vt:lpstr>Pre-transfusion testing comprises:</vt:lpstr>
      <vt:lpstr>Prezentace aplikace PowerPoint</vt:lpstr>
      <vt:lpstr>ABO and RhD testing of recipient</vt:lpstr>
      <vt:lpstr>Screening for red cell allo-antibodies</vt:lpstr>
      <vt:lpstr>Antibody identification</vt:lpstr>
      <vt:lpstr>Compatibility testing</vt:lpstr>
      <vt:lpstr>Emergency red cells</vt:lpstr>
      <vt:lpstr>PRINCIPLES OF haemotherapy</vt:lpstr>
      <vt:lpstr>General principles of haemotherapy</vt:lpstr>
      <vt:lpstr>Alternatives to transfusion Patient blood management</vt:lpstr>
      <vt:lpstr>Transfusion administration</vt:lpstr>
      <vt:lpstr>Haemotherapy complications</vt:lpstr>
      <vt:lpstr> Mandatory testing of blood donations </vt:lpstr>
      <vt:lpstr>Most complications are due to:</vt:lpstr>
      <vt:lpstr>Complications of transfusion - classification</vt:lpstr>
      <vt:lpstr>Etiology</vt:lpstr>
      <vt:lpstr>Transfusion complications according to time of their development</vt:lpstr>
      <vt:lpstr>Transfusion complications according to severity</vt:lpstr>
      <vt:lpstr>Frequent cause of transfusion complications is administrative error! </vt:lpstr>
      <vt:lpstr>Acute haemolytic reactions</vt:lpstr>
      <vt:lpstr>Delayed haemolytic reaction</vt:lpstr>
      <vt:lpstr>Febrile non-haemolytic transfusion reaction</vt:lpstr>
      <vt:lpstr>Transfusion-associated sepsis</vt:lpstr>
      <vt:lpstr>Allergic and anaphylactic</vt:lpstr>
      <vt:lpstr>TRALI  Transfusion Related Acute Lung Injury</vt:lpstr>
      <vt:lpstr>TRALI</vt:lpstr>
      <vt:lpstr>TACO  Transfusion Associated Circulatory Overload</vt:lpstr>
      <vt:lpstr>TA – GvHD (Transfusion-associated Graft versus Host disease)</vt:lpstr>
      <vt:lpstr>Hypothermia</vt:lpstr>
      <vt:lpstr>Hyperkalemia</vt:lpstr>
      <vt:lpstr>Hypotension</vt:lpstr>
      <vt:lpstr>Hypertension</vt:lpstr>
      <vt:lpstr>Post-transfusion purpura</vt:lpstr>
      <vt:lpstr>Post-transfusion hemosiderosis</vt:lpstr>
      <vt:lpstr>Material for investigation of transfusion complications:</vt:lpstr>
      <vt:lpstr>Take home message</vt:lpstr>
      <vt:lpstr>Thank you for your attention.</vt:lpstr>
    </vt:vector>
  </TitlesOfParts>
  <Company>FN Brno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Transfusion Medicine</dc:title>
  <dc:creator>Kostrouchová Helena</dc:creator>
  <cp:lastModifiedBy>Hoffmanová Helena</cp:lastModifiedBy>
  <cp:revision>472</cp:revision>
  <cp:lastPrinted>2015-11-23T19:02:56Z</cp:lastPrinted>
  <dcterms:created xsi:type="dcterms:W3CDTF">2015-08-06T08:30:02Z</dcterms:created>
  <dcterms:modified xsi:type="dcterms:W3CDTF">2023-11-09T10:08:24Z</dcterms:modified>
</cp:coreProperties>
</file>