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4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85" r:id="rId23"/>
    <p:sldId id="286" r:id="rId24"/>
    <p:sldId id="293" r:id="rId25"/>
    <p:sldId id="295" r:id="rId26"/>
    <p:sldId id="29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96" r:id="rId38"/>
    <p:sldId id="287" r:id="rId39"/>
    <p:sldId id="289" r:id="rId40"/>
    <p:sldId id="290" r:id="rId41"/>
    <p:sldId id="291" r:id="rId42"/>
    <p:sldId id="292" r:id="rId43"/>
    <p:sldId id="297" r:id="rId44"/>
  </p:sldIdLst>
  <p:sldSz cx="10080625" cy="5670550"/>
  <p:notesSz cx="7559675" cy="106918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2" roundtripDataSignature="AMtx7mhsGsLnD+3XUd8MtKD1ItgyDJEU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49D100-F340-4BEE-9B60-20BC1D2B6739}">
  <a:tblStyle styleId="{2049D100-F340-4BEE-9B60-20BC1D2B6739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7ED"/>
          </a:solidFill>
        </a:fill>
      </a:tcStyle>
    </a:wholeTbl>
    <a:band1H>
      <a:tcTxStyle/>
      <a:tcStyle>
        <a:tcBdr/>
        <a:fill>
          <a:solidFill>
            <a:srgbClr val="FFCCD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CD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A3E3AB8-1F29-4C81-AE53-D8EB9867264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10" autoAdjust="0"/>
    <p:restoredTop sz="94476" autoAdjust="0"/>
  </p:normalViewPr>
  <p:slideViewPr>
    <p:cSldViewPr snapToGrid="0">
      <p:cViewPr>
        <p:scale>
          <a:sx n="100" d="100"/>
          <a:sy n="100" d="100"/>
        </p:scale>
        <p:origin x="1158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92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95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16000" y="812520"/>
            <a:ext cx="7127280" cy="400896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Google Shape;6;n"/>
          <p:cNvSpPr txBox="1"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68955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:notes"/>
          <p:cNvSpPr/>
          <p:nvPr/>
        </p:nvSpPr>
        <p:spPr>
          <a:xfrm>
            <a:off x="3849840" y="9428040"/>
            <a:ext cx="2936520" cy="487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:notes"/>
          <p:cNvSpPr/>
          <p:nvPr/>
        </p:nvSpPr>
        <p:spPr>
          <a:xfrm>
            <a:off x="3849840" y="9428040"/>
            <a:ext cx="2937960" cy="48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:notes"/>
          <p:cNvSpPr/>
          <p:nvPr/>
        </p:nvSpPr>
        <p:spPr>
          <a:xfrm>
            <a:off x="679320" y="4714920"/>
            <a:ext cx="5435280" cy="446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:notes"/>
          <p:cNvSpPr/>
          <p:nvPr/>
        </p:nvSpPr>
        <p:spPr>
          <a:xfrm>
            <a:off x="3849840" y="9428040"/>
            <a:ext cx="294264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2153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753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9075" y="812800"/>
            <a:ext cx="7116763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332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Women planning pregnancy</a:t>
            </a: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If traveling without male partner, wait 2 months after return before becoming pregnant.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Men with a pregnant partner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Use condoms or do not have sex for the rest of the pregnancy.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strike="noStrike">
                <a:latin typeface="Arial"/>
                <a:ea typeface="Arial"/>
                <a:cs typeface="Arial"/>
                <a:sym typeface="Arial"/>
              </a:rPr>
              <a:t>Men with a partner planning pregnancy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Use condoms or do not have sex for at least 3 months after return.</a:t>
            </a:r>
            <a:endParaRPr/>
          </a:p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1:notes"/>
          <p:cNvSpPr/>
          <p:nvPr/>
        </p:nvSpPr>
        <p:spPr>
          <a:xfrm>
            <a:off x="4278960" y="10157400"/>
            <a:ext cx="3276360" cy="529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543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41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333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813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2612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3710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508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0760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723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1393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30594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9103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2263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8116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4476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06190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1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5541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:notes"/>
          <p:cNvSpPr/>
          <p:nvPr/>
        </p:nvSpPr>
        <p:spPr>
          <a:xfrm>
            <a:off x="4282200" y="10155960"/>
            <a:ext cx="3264840" cy="52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2:notes"/>
          <p:cNvSpPr/>
          <p:nvPr/>
        </p:nvSpPr>
        <p:spPr>
          <a:xfrm>
            <a:off x="4282200" y="10155960"/>
            <a:ext cx="326664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2:notes"/>
          <p:cNvSpPr/>
          <p:nvPr/>
        </p:nvSpPr>
        <p:spPr>
          <a:xfrm>
            <a:off x="755640" y="5078880"/>
            <a:ext cx="604440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2:notes"/>
          <p:cNvSpPr txBox="1">
            <a:spLocks noGrp="1"/>
          </p:cNvSpPr>
          <p:nvPr>
            <p:ph type="body" idx="1"/>
          </p:nvPr>
        </p:nvSpPr>
        <p:spPr>
          <a:xfrm>
            <a:off x="755640" y="5078880"/>
            <a:ext cx="6037200" cy="479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virová hemoragická horečka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virus objeven v roce 1976 v Kongu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sporadické epidemie (25), současná od 12/2013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nejasný, pravděpodobně netopýři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přímým kontaktem s nakaženou osobou nebo od zvířat nebo přes kontaminovaný zdravotnický materiál (= nejedná se o kapénkovou infekci)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nakažlivá je až osoba, která má symptomy      (ID 2-21 dní, průměrně 8-10 dnů)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symptomy „jak chřipka“, vždy horečka, až v pokročilé fázi průjem, zvracení, krvácivé projevy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smrtnost 25-90%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terapie zatím symptomatická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vakcína, t.č. III. fáze klinické studie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cs-CZ" sz="12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diferenciálně diagnostický problém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cs-CZ" sz="2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total of 28,616 Ebola cases have been reported in Guinea, Liberia and Sierra Leone, with 11,310 deaths.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216000" lvl="0" indent="-2109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2202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3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5125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3305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4063"/>
            <a:ext cx="6608763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3:notes"/>
          <p:cNvSpPr txBox="1">
            <a:spLocks noGrp="1"/>
          </p:cNvSpPr>
          <p:nvPr>
            <p:ph type="body" idx="1"/>
          </p:nvPr>
        </p:nvSpPr>
        <p:spPr>
          <a:xfrm>
            <a:off x="679680" y="4714200"/>
            <a:ext cx="543276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8000" lvl="0" indent="-19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strike="noStrike">
                <a:latin typeface="Arial"/>
                <a:ea typeface="Arial"/>
                <a:cs typeface="Arial"/>
                <a:sym typeface="Arial"/>
              </a:rPr>
              <a:t>https://www.who.int/csr/don/en/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3491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4042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35996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3652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8:notes"/>
          <p:cNvSpPr/>
          <p:nvPr/>
        </p:nvSpPr>
        <p:spPr>
          <a:xfrm>
            <a:off x="4282200" y="10155960"/>
            <a:ext cx="3264840" cy="52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8:notes"/>
          <p:cNvSpPr/>
          <p:nvPr/>
        </p:nvSpPr>
        <p:spPr>
          <a:xfrm>
            <a:off x="4282200" y="10155960"/>
            <a:ext cx="3266640" cy="524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8:notes"/>
          <p:cNvSpPr/>
          <p:nvPr/>
        </p:nvSpPr>
        <p:spPr>
          <a:xfrm>
            <a:off x="755640" y="5078880"/>
            <a:ext cx="6044400" cy="480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8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760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00569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32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32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54507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34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4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4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Frenistil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gel,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Dithiaden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Zyrtec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..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Smecta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Endiaron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Normix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Ercefuryl</a:t>
            </a: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0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</a:t>
            </a:r>
            <a:r>
              <a:rPr lang="cs-CZ" sz="10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cs-CZ" sz="10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Reasec</a:t>
            </a:r>
            <a:endParaRPr sz="10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</a:t>
            </a:r>
            <a:r>
              <a:rPr lang="cs-CZ" sz="13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cefuroxim</a:t>
            </a: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10461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5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35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5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5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46399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:notes"/>
          <p:cNvSpPr/>
          <p:nvPr/>
        </p:nvSpPr>
        <p:spPr>
          <a:xfrm>
            <a:off x="4282560" y="10156320"/>
            <a:ext cx="3265200" cy="52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36:notes"/>
          <p:cNvSpPr/>
          <p:nvPr/>
        </p:nvSpPr>
        <p:spPr>
          <a:xfrm>
            <a:off x="4282560" y="10156320"/>
            <a:ext cx="3267000" cy="524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6:notes"/>
          <p:cNvSpPr/>
          <p:nvPr/>
        </p:nvSpPr>
        <p:spPr>
          <a:xfrm>
            <a:off x="755640" y="5079240"/>
            <a:ext cx="6044760" cy="480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6:notes"/>
          <p:cNvSpPr txBox="1">
            <a:spLocks noGrp="1"/>
          </p:cNvSpPr>
          <p:nvPr>
            <p:ph type="body" idx="1"/>
          </p:nvPr>
        </p:nvSpPr>
        <p:spPr>
          <a:xfrm>
            <a:off x="755640" y="5079240"/>
            <a:ext cx="6037560" cy="480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8275" tIns="51100" rIns="98275" bIns="51100" anchor="t" anchorCtr="0">
            <a:noAutofit/>
          </a:bodyPr>
          <a:lstStyle/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Seznam dlouhodobě užívaných léků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(Antimalarická profylaxe)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Repelent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Krém s UV filtrem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Základní potřeby pro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pomoc 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při poranění nebo úrazu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alergiím: Frenistil gel, Dithiaden tbl, Zyrtec, ..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</a:t>
            </a:r>
            <a:r>
              <a:rPr lang="cs-CZ" sz="13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proti bolesti a teplotě</a:t>
            </a: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paracetamol, ibuprofen, Ataralgin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Léky proti průjmu: Smecta, Endiaron, Normix / Ercefuryl, </a:t>
            </a:r>
            <a:r>
              <a:rPr lang="cs-CZ" sz="10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Imodium / Reasec</a:t>
            </a:r>
            <a:endParaRPr sz="10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Rehydratační roztoky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•"/>
            </a:pPr>
            <a:r>
              <a:rPr lang="cs-CZ" sz="13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Antibiotika – doxycyklin, cefuroxim</a:t>
            </a:r>
            <a:endParaRPr sz="1300" b="0" strike="noStrike">
              <a:latin typeface="Arial"/>
              <a:ea typeface="Arial"/>
              <a:cs typeface="Arial"/>
              <a:sym typeface="Arial"/>
            </a:endParaRPr>
          </a:p>
          <a:p>
            <a:pPr marL="235800" lvl="0" indent="-231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585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5811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9721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p16:notes"/>
          <p:cNvSpPr txBox="1">
            <a:spLocks noGrp="1"/>
          </p:cNvSpPr>
          <p:nvPr>
            <p:ph type="body" idx="1"/>
          </p:nvPr>
        </p:nvSpPr>
        <p:spPr>
          <a:xfrm>
            <a:off x="742927" y="5987032"/>
            <a:ext cx="5940561" cy="5670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10"/>
              <a:buFont typeface="Arial"/>
              <a:buNone/>
            </a:pPr>
            <a:endParaRPr sz="261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6:notes"/>
          <p:cNvSpPr/>
          <p:nvPr/>
        </p:nvSpPr>
        <p:spPr>
          <a:xfrm>
            <a:off x="4203854" y="11974456"/>
            <a:ext cx="3222205" cy="628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</a:pPr>
            <a:fld id="{00000000-1234-1234-1234-123412341234}" type="slidenum">
              <a:rPr lang="cs-CZ" sz="1400" b="0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4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305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693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2025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54063"/>
            <a:ext cx="6608763" cy="3717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7:notes"/>
          <p:cNvSpPr txBox="1">
            <a:spLocks noGrp="1"/>
          </p:cNvSpPr>
          <p:nvPr>
            <p:ph type="body" idx="1"/>
          </p:nvPr>
        </p:nvSpPr>
        <p:spPr>
          <a:xfrm>
            <a:off x="679680" y="4714200"/>
            <a:ext cx="5432760" cy="44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98000" lvl="0" indent="-19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latin typeface="Arial"/>
                <a:ea typeface="Arial"/>
                <a:cs typeface="Arial"/>
                <a:sym typeface="Arial"/>
              </a:rPr>
              <a:t>https://ourworldindata.org/causes-of-death#terrorism-related-deaths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3459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9075" y="812800"/>
            <a:ext cx="7116763" cy="4003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5" name="Google Shape;275;p8:notes"/>
          <p:cNvSpPr txBox="1">
            <a:spLocks noGrp="1"/>
          </p:cNvSpPr>
          <p:nvPr>
            <p:ph type="body" idx="1"/>
          </p:nvPr>
        </p:nvSpPr>
        <p:spPr>
          <a:xfrm>
            <a:off x="755640" y="5078520"/>
            <a:ext cx="6042960" cy="480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16000" lvl="0" indent="-21203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0" strike="noStrike">
                <a:latin typeface="Arial"/>
                <a:ea typeface="Arial"/>
                <a:cs typeface="Arial"/>
                <a:sym typeface="Arial"/>
              </a:rPr>
              <a:t>https://apps.who.int/iris/bitstream/handle/10665/275867/9789241565653-eng.pdf?ua=1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8006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:notes"/>
          <p:cNvSpPr txBox="1">
            <a:spLocks noGrp="1"/>
          </p:cNvSpPr>
          <p:nvPr>
            <p:ph type="body" idx="1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12800"/>
            <a:ext cx="7124700" cy="40084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11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96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97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98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98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98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>
  <p:cSld name="Prázdný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595312" y="5149633"/>
            <a:ext cx="6548438" cy="2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342305" y="5149633"/>
            <a:ext cx="208359" cy="208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spcAft>
                <a:spcPts val="0"/>
              </a:spcAft>
              <a:buNone/>
              <a:defRPr sz="992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48" name="Google Shape;4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96889" y="5000839"/>
            <a:ext cx="717138" cy="494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575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8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8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82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2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1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02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4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8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0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0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106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06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0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0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0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0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08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09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09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09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09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9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11"/>
          <p:cNvSpPr txBox="1">
            <a:spLocks noGrp="1"/>
          </p:cNvSpPr>
          <p:nvPr>
            <p:ph type="subTitle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2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12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1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13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4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1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1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1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6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16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16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16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7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17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117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117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8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8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18"/>
          <p:cNvSpPr txBox="1">
            <a:spLocks noGrp="1"/>
          </p:cNvSpPr>
          <p:nvPr>
            <p:ph type="body" idx="2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1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19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19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19"/>
          <p:cNvSpPr txBox="1">
            <a:spLocks noGrp="1"/>
          </p:cNvSpPr>
          <p:nvPr>
            <p:ph type="body" idx="4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2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20"/>
          <p:cNvSpPr txBox="1">
            <a:spLocks noGrp="1"/>
          </p:cNvSpPr>
          <p:nvPr>
            <p:ph type="body" idx="2"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20"/>
          <p:cNvSpPr txBox="1">
            <a:spLocks noGrp="1"/>
          </p:cNvSpPr>
          <p:nvPr>
            <p:ph type="body" idx="3"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20"/>
          <p:cNvSpPr txBox="1">
            <a:spLocks noGrp="1"/>
          </p:cNvSpPr>
          <p:nvPr>
            <p:ph type="body" idx="4"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20"/>
          <p:cNvSpPr txBox="1">
            <a:spLocks noGrp="1"/>
          </p:cNvSpPr>
          <p:nvPr>
            <p:ph type="body" idx="5"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20"/>
          <p:cNvSpPr txBox="1">
            <a:spLocks noGrp="1"/>
          </p:cNvSpPr>
          <p:nvPr>
            <p:ph type="body" idx="6"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90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0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0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1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92"/>
          <p:cNvSpPr txBox="1">
            <a:spLocks noGrp="1"/>
          </p:cNvSpPr>
          <p:nvPr>
            <p:ph type="subTitle" idx="1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3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3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93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4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4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94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94"/>
          <p:cNvSpPr txBox="1">
            <a:spLocks noGrp="1"/>
          </p:cNvSpPr>
          <p:nvPr>
            <p:ph type="body" idx="3"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5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5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5"/>
          <p:cNvSpPr txBox="1">
            <a:spLocks noGrp="1"/>
          </p:cNvSpPr>
          <p:nvPr>
            <p:ph type="body" idx="2"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5"/>
          <p:cNvSpPr txBox="1">
            <a:spLocks noGrp="1"/>
          </p:cNvSpPr>
          <p:nvPr>
            <p:ph type="body" idx="3"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9"/>
          <p:cNvSpPr txBox="1"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9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1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81"/>
          <p:cNvSpPr txBox="1">
            <a:spLocks noGrp="1"/>
          </p:cNvSpPr>
          <p:nvPr>
            <p:ph type="body" idx="1"/>
          </p:nvPr>
        </p:nvSpPr>
        <p:spPr>
          <a:xfrm>
            <a:off x="504000" y="176868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81"/>
          <p:cNvSpPr txBox="1">
            <a:spLocks noGrp="1"/>
          </p:cNvSpPr>
          <p:nvPr>
            <p:ph type="body" idx="2"/>
          </p:nvPr>
        </p:nvSpPr>
        <p:spPr>
          <a:xfrm>
            <a:off x="5152680" y="176868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81"/>
          <p:cNvSpPr txBox="1">
            <a:spLocks noGrp="1"/>
          </p:cNvSpPr>
          <p:nvPr>
            <p:ph type="body" idx="3"/>
          </p:nvPr>
        </p:nvSpPr>
        <p:spPr>
          <a:xfrm>
            <a:off x="504000" y="405864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81"/>
          <p:cNvSpPr txBox="1">
            <a:spLocks noGrp="1"/>
          </p:cNvSpPr>
          <p:nvPr>
            <p:ph type="body" idx="4"/>
          </p:nvPr>
        </p:nvSpPr>
        <p:spPr>
          <a:xfrm>
            <a:off x="5152680" y="4058640"/>
            <a:ext cx="4426560" cy="209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3"/>
          <p:cNvSpPr txBox="1"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" name="Google Shape;116;p83"/>
          <p:cNvSpPr txBox="1">
            <a:spLocks noGrp="1"/>
          </p:cNvSpPr>
          <p:nvPr>
            <p:ph type="body" idx="1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"/>
          <p:cNvSpPr/>
          <p:nvPr/>
        </p:nvSpPr>
        <p:spPr>
          <a:xfrm>
            <a:off x="1825823" y="535880"/>
            <a:ext cx="7519095" cy="321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00" tIns="38675" rIns="74400" bIns="38675" anchor="ctr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Infekce související s cestováním.</a:t>
            </a:r>
            <a:endParaRPr/>
          </a:p>
        </p:txBody>
      </p:sp>
      <p:sp>
        <p:nvSpPr>
          <p:cNvPr id="226" name="Google Shape;226;p1"/>
          <p:cNvSpPr/>
          <p:nvPr/>
        </p:nvSpPr>
        <p:spPr>
          <a:xfrm>
            <a:off x="3135510" y="3980359"/>
            <a:ext cx="5289352" cy="620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00" tIns="38675" rIns="74400" bIns="386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Matúš Mihalčin</a:t>
            </a:r>
            <a:endParaRPr sz="1488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88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Klinika infekčních chorob FN Brno a LF MU</a:t>
            </a:r>
            <a:endParaRPr sz="1488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Chikungunya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3" name="Google Shape;2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082" y="1329840"/>
            <a:ext cx="7844460" cy="422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Zika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Google Shape;30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2312" y="1187640"/>
            <a:ext cx="6936000" cy="439401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1"/>
          <p:cNvSpPr/>
          <p:nvPr/>
        </p:nvSpPr>
        <p:spPr>
          <a:xfrm rot="394326">
            <a:off x="1057680" y="4661229"/>
            <a:ext cx="500040" cy="28368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BA28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Žlutá zimnice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240" y="1610015"/>
            <a:ext cx="5174640" cy="352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640" y="1073520"/>
            <a:ext cx="3285360" cy="4527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Japonská encefalitida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7" name="Google Shape;31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7205" y="1254960"/>
            <a:ext cx="6559110" cy="435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Leishmanióza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14"/>
          <p:cNvSpPr/>
          <p:nvPr/>
        </p:nvSpPr>
        <p:spPr>
          <a:xfrm>
            <a:off x="5607000" y="1468080"/>
            <a:ext cx="1724040" cy="36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kožní forma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7113" y="0"/>
            <a:ext cx="2725552" cy="191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440" y="1015272"/>
            <a:ext cx="4903320" cy="2532757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4"/>
          <p:cNvSpPr/>
          <p:nvPr/>
        </p:nvSpPr>
        <p:spPr>
          <a:xfrm>
            <a:off x="133440" y="839937"/>
            <a:ext cx="1672253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Zdroj: https://leishmania.ird.fr</a:t>
            </a:r>
            <a:endParaRPr/>
          </a:p>
        </p:txBody>
      </p:sp>
      <p:pic>
        <p:nvPicPr>
          <p:cNvPr id="327" name="Google Shape;32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31460" y="3228975"/>
            <a:ext cx="3207589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5425" y="3228975"/>
            <a:ext cx="3204857" cy="244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5400000">
            <a:off x="7066593" y="2381230"/>
            <a:ext cx="3759840" cy="281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5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Myiáza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5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625" y="1185110"/>
            <a:ext cx="5257035" cy="4411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4995" y="0"/>
            <a:ext cx="296563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82200" y="2171700"/>
            <a:ext cx="2731680" cy="1816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5521" y="0"/>
            <a:ext cx="3960114" cy="29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4414" y="1902680"/>
            <a:ext cx="5024691" cy="376787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6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Myiáza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-1134725" y="1134725"/>
            <a:ext cx="5670550" cy="340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3785480" y="16889400"/>
            <a:ext cx="3493440" cy="4659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7"/>
          <p:cNvSpPr/>
          <p:nvPr/>
        </p:nvSpPr>
        <p:spPr>
          <a:xfrm>
            <a:off x="504000" y="301320"/>
            <a:ext cx="9070560" cy="12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Americká trypanosomóza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(Chagasova nemoc)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242" y="2576098"/>
            <a:ext cx="2189880" cy="164196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7"/>
          <p:cNvSpPr/>
          <p:nvPr/>
        </p:nvSpPr>
        <p:spPr>
          <a:xfrm>
            <a:off x="7742888" y="5322464"/>
            <a:ext cx="2337737" cy="34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 American Health Organization (paho.org)</a:t>
            </a:r>
            <a:endParaRPr sz="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4686" y="1656635"/>
            <a:ext cx="4149187" cy="3944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"/>
          <p:cNvSpPr/>
          <p:nvPr/>
        </p:nvSpPr>
        <p:spPr>
          <a:xfrm>
            <a:off x="504000" y="301320"/>
            <a:ext cx="9070560" cy="126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Africká trypanosomóza </a:t>
            </a:r>
            <a:r>
              <a:rPr lang="cs-CZ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cs-CZ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(spavá nemoc)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7123612" y="5176803"/>
            <a:ext cx="2957013" cy="37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Franco JR, Simarro PP, Diarra A, Jannin JG. Epidemiology of human African trypanosomiasis. Clinical Epidemiology. 2014.</a:t>
            </a:r>
            <a:endParaRPr sz="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212" y="1734674"/>
            <a:ext cx="3730200" cy="3883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9690" y="2956739"/>
            <a:ext cx="2307600" cy="1439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Vzteklina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6400"/>
            <a:ext cx="5308685" cy="3124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6760" y="1436496"/>
            <a:ext cx="5200153" cy="306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92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8180" y="4530360"/>
            <a:ext cx="1439824" cy="916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93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5694" y="4561390"/>
            <a:ext cx="1439824" cy="75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94;p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2631" y="4547233"/>
            <a:ext cx="1423692" cy="883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95;p6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7718" y="4491291"/>
            <a:ext cx="1439824" cy="994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"/>
          <p:cNvSpPr/>
          <p:nvPr/>
        </p:nvSpPr>
        <p:spPr>
          <a:xfrm>
            <a:off x="1850040" y="273240"/>
            <a:ext cx="848556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1850040" y="1796400"/>
            <a:ext cx="848556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640" y="0"/>
            <a:ext cx="8166380" cy="5764677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"/>
          <p:cNvSpPr/>
          <p:nvPr/>
        </p:nvSpPr>
        <p:spPr>
          <a:xfrm>
            <a:off x="667044" y="558619"/>
            <a:ext cx="8615880" cy="5191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2241755" y="473298"/>
            <a:ext cx="5307751" cy="35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Disability-adjusted life years (DALYs)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DALY = 1 ztracený rok zdravého života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0"/>
          <p:cNvSpPr/>
          <p:nvPr/>
        </p:nvSpPr>
        <p:spPr>
          <a:xfrm>
            <a:off x="1414601" y="3181140"/>
            <a:ext cx="7244318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jídlem / vodou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3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0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0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0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/>
            <a:r>
              <a:rPr lang="cs-CZ" sz="3600" b="1" dirty="0"/>
              <a:t>Hepatitida A </a:t>
            </a:r>
            <a:r>
              <a:rPr lang="cs-CZ" sz="3600" b="1" strike="noStrike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cs-CZ" sz="3600" b="1" dirty="0"/>
              <a:t> </a:t>
            </a:r>
            <a:r>
              <a:rPr lang="cs-CZ" sz="3600" b="1" dirty="0" smtClean="0"/>
              <a:t>hepatitida </a:t>
            </a:r>
            <a:r>
              <a:rPr lang="cs-CZ" sz="3600" b="1" dirty="0"/>
              <a:t>E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https://wwwnc.cdc.gov/travel/content/images/yellowbook/2024/_364_MAP_5-_06_Estimated_age_at_midpoint_of_population_immunity_AMPI_to_hepatitis_A_by_count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000"/>
            <a:ext cx="5221705" cy="27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96253" y="4993105"/>
            <a:ext cx="5125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 smtClean="0"/>
              <a:t>Zdroj: wwwnc.cdc.gov/</a:t>
            </a:r>
            <a:r>
              <a:rPr lang="cs-CZ" sz="1050" dirty="0" err="1" smtClean="0"/>
              <a:t>travel</a:t>
            </a:r>
            <a:r>
              <a:rPr lang="cs-CZ" sz="1050" dirty="0" smtClean="0"/>
              <a:t>/</a:t>
            </a:r>
            <a:r>
              <a:rPr lang="cs-CZ" sz="1050" dirty="0" err="1" smtClean="0"/>
              <a:t>yellowbook</a:t>
            </a:r>
            <a:r>
              <a:rPr lang="cs-CZ" sz="1050" dirty="0" smtClean="0"/>
              <a:t>/2024/</a:t>
            </a:r>
            <a:r>
              <a:rPr lang="cs-CZ" sz="1050" dirty="0" err="1" smtClean="0"/>
              <a:t>infections-diseases</a:t>
            </a:r>
            <a:r>
              <a:rPr lang="cs-CZ" sz="1050" dirty="0" smtClean="0"/>
              <a:t>/hepatitis-a</a:t>
            </a:r>
            <a:endParaRPr lang="cs-CZ" sz="1050" dirty="0"/>
          </a:p>
        </p:txBody>
      </p:sp>
      <p:pic>
        <p:nvPicPr>
          <p:cNvPr id="11" name="Obrázek 10"/>
          <p:cNvPicPr/>
          <p:nvPr/>
        </p:nvPicPr>
        <p:blipFill>
          <a:blip r:embed="rId4"/>
          <a:stretch/>
        </p:blipFill>
        <p:spPr>
          <a:xfrm>
            <a:off x="5275231" y="1850376"/>
            <a:ext cx="4663554" cy="28628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Břišní tyfus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7" y="1116228"/>
            <a:ext cx="9339934" cy="4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9639" y="5336640"/>
            <a:ext cx="42484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/>
              <a:t>Zdroj: https://en.wikipedia.org/wiki/Typhoid_fever</a:t>
            </a:r>
          </a:p>
        </p:txBody>
      </p:sp>
    </p:spTree>
    <p:extLst>
      <p:ext uri="{BB962C8B-B14F-4D97-AF65-F5344CB8AC3E}">
        <p14:creationId xmlns:p14="http://schemas.microsoft.com/office/powerpoint/2010/main" val="395153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Poliomyelitida</a:t>
            </a:r>
            <a:endParaRPr sz="3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5"/>
          <a:stretch/>
        </p:blipFill>
        <p:spPr>
          <a:xfrm>
            <a:off x="0" y="1639970"/>
            <a:ext cx="5515116" cy="34734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55"/>
          <a:stretch/>
        </p:blipFill>
        <p:spPr>
          <a:xfrm>
            <a:off x="4788567" y="1637009"/>
            <a:ext cx="5292057" cy="34764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32347" y="5378116"/>
            <a:ext cx="513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 dirty="0" smtClean="0"/>
              <a:t>Zdroj: https</a:t>
            </a:r>
            <a:r>
              <a:rPr lang="cs-CZ" sz="900" dirty="0"/>
              <a:t>://ourworldindata.org/polio#all-charts</a:t>
            </a:r>
          </a:p>
        </p:txBody>
      </p:sp>
    </p:spTree>
    <p:extLst>
      <p:ext uri="{BB962C8B-B14F-4D97-AF65-F5344CB8AC3E}">
        <p14:creationId xmlns:p14="http://schemas.microsoft.com/office/powerpoint/2010/main" val="151894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Cholera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3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3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2" name="Google Shape;4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2480" y="1323000"/>
            <a:ext cx="6355665" cy="4347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4385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0"/>
          <p:cNvSpPr/>
          <p:nvPr/>
        </p:nvSpPr>
        <p:spPr>
          <a:xfrm>
            <a:off x="1167953" y="3181140"/>
            <a:ext cx="7737613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I</a:t>
            </a: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přímým kontaktem</a:t>
            </a:r>
            <a:endParaRPr sz="48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20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Horečka ebola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1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1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1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1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21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2" name="Google Shape;39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4950" y="1515834"/>
            <a:ext cx="3610724" cy="4081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"/>
          <p:cNvSpPr/>
          <p:nvPr/>
        </p:nvSpPr>
        <p:spPr>
          <a:xfrm>
            <a:off x="504000" y="302400"/>
            <a:ext cx="9066960" cy="90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Ebola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22"/>
          <p:cNvSpPr/>
          <p:nvPr/>
        </p:nvSpPr>
        <p:spPr>
          <a:xfrm>
            <a:off x="504000" y="1445623"/>
            <a:ext cx="9066960" cy="405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6600" marR="0" lvl="0" indent="-331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virus objeven v roce 1976 v Kongu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sporadické epidemie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pravděpodobně netopýři rodiny </a:t>
            </a:r>
            <a:r>
              <a:rPr lang="cs-CZ" sz="1800" b="0" i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Pteropodidae</a:t>
            </a:r>
            <a:r>
              <a:rPr lang="cs-CZ" sz="18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12/2013 - 1/2016  25.epidemie, největší (28616 případů, †11310)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další vzplanutí každoročně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přímým kontaktem s nakaženou osobou nebo od zvířat nebo přes kontaminovaný zdravotnický materiál 	(= nejedná se o kapénkovou infekci)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nakažlivá je až osoba, která má symptomy      (ID 2-21 dní, průměrně 8-10 dnů)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" marR="0" lvl="0" indent="-72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od 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roku 2015 první vakcína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Ervebo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2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od 2020 i pro děti 2-složková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Zabdeno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-and-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Mvabea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od 2020 monoklonální protilátky (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Inmazeb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lang="cs-CZ" sz="18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Ebanga</a:t>
            </a:r>
            <a:r>
              <a:rPr lang="cs-CZ" sz="18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025" y="1195425"/>
            <a:ext cx="6915150" cy="4345896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3"/>
          <p:cNvSpPr/>
          <p:nvPr/>
        </p:nvSpPr>
        <p:spPr>
          <a:xfrm>
            <a:off x="504000" y="301320"/>
            <a:ext cx="9070560" cy="73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Schistosomiasa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8" name="Google Shape;40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8000" y="0"/>
            <a:ext cx="2951280" cy="2087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>
            <a:off x="1360459" y="3253140"/>
            <a:ext cx="7352602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vzduchem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4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4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"/>
          <p:cNvSpPr/>
          <p:nvPr/>
        </p:nvSpPr>
        <p:spPr>
          <a:xfrm>
            <a:off x="393792" y="273240"/>
            <a:ext cx="929304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"/>
          <p:cNvSpPr txBox="1"/>
          <p:nvPr/>
        </p:nvSpPr>
        <p:spPr>
          <a:xfrm>
            <a:off x="302352" y="1005037"/>
            <a:ext cx="922851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14 </a:t>
            </a:r>
            <a:r>
              <a:rPr lang="cs-CZ" sz="1200" dirty="0" err="1">
                <a:solidFill>
                  <a:schemeClr val="dk1"/>
                </a:solidFill>
              </a:rPr>
              <a:t>February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–United Republic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Tanzania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 </a:t>
            </a:r>
            <a:r>
              <a:rPr lang="cs-CZ" sz="1200" dirty="0" err="1">
                <a:solidFill>
                  <a:schemeClr val="dk1"/>
                </a:solidFill>
              </a:rPr>
              <a:t>February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 smtClean="0">
                <a:solidFill>
                  <a:schemeClr val="dk1"/>
                </a:solidFill>
              </a:rPr>
              <a:t>Sudan</a:t>
            </a:r>
            <a:r>
              <a:rPr lang="cs-CZ" sz="1200" dirty="0" smtClean="0">
                <a:solidFill>
                  <a:schemeClr val="dk1"/>
                </a:solidFill>
              </a:rPr>
              <a:t> (</a:t>
            </a:r>
            <a:r>
              <a:rPr lang="cs-CZ" sz="1200" dirty="0" err="1" smtClean="0">
                <a:solidFill>
                  <a:schemeClr val="dk1"/>
                </a:solidFill>
              </a:rPr>
              <a:t>ebola</a:t>
            </a:r>
            <a:r>
              <a:rPr lang="cs-CZ" sz="1200" dirty="0" smtClean="0">
                <a:solidFill>
                  <a:schemeClr val="dk1"/>
                </a:solidFill>
              </a:rPr>
              <a:t>)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Uganda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29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Zika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India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20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Chapare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haemorrhagic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fever</a:t>
            </a:r>
            <a:r>
              <a:rPr lang="cs-CZ" sz="1200" dirty="0">
                <a:solidFill>
                  <a:schemeClr val="dk1"/>
                </a:solidFill>
              </a:rPr>
              <a:t>-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Plurinational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State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Bolivia</a:t>
            </a:r>
            <a:r>
              <a:rPr lang="cs-CZ" sz="1200" dirty="0" smtClean="0">
                <a:solidFill>
                  <a:schemeClr val="dk1"/>
                </a:solidFill>
              </a:rPr>
              <a:t>                                           ← hlodavce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14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Outbreak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suspected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United Republic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Tanzania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7 </a:t>
            </a:r>
            <a:r>
              <a:rPr lang="cs-CZ" sz="1200" dirty="0" err="1">
                <a:solidFill>
                  <a:schemeClr val="dk1"/>
                </a:solidFill>
              </a:rPr>
              <a:t>January</a:t>
            </a:r>
            <a:r>
              <a:rPr lang="cs-CZ" sz="1200" dirty="0">
                <a:solidFill>
                  <a:schemeClr val="dk1"/>
                </a:solidFill>
              </a:rPr>
              <a:t> 2025 | </a:t>
            </a:r>
            <a:r>
              <a:rPr lang="cs-CZ" sz="1200" dirty="0" err="1">
                <a:solidFill>
                  <a:schemeClr val="dk1"/>
                </a:solidFill>
              </a:rPr>
              <a:t>Trends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acute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respiratory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infection</a:t>
            </a:r>
            <a:r>
              <a:rPr lang="cs-CZ" sz="1200" dirty="0">
                <a:solidFill>
                  <a:schemeClr val="dk1"/>
                </a:solidFill>
              </a:rPr>
              <a:t>, </a:t>
            </a:r>
            <a:r>
              <a:rPr lang="cs-CZ" sz="1200" dirty="0" err="1">
                <a:solidFill>
                  <a:schemeClr val="dk1"/>
                </a:solidFill>
              </a:rPr>
              <a:t>including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human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metapneumovirus</a:t>
            </a:r>
            <a:r>
              <a:rPr lang="cs-CZ" sz="1200" dirty="0">
                <a:solidFill>
                  <a:schemeClr val="dk1"/>
                </a:solidFill>
              </a:rPr>
              <a:t>, in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Northern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Hemisphere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20 </a:t>
            </a:r>
            <a:r>
              <a:rPr lang="cs-CZ" sz="1200" dirty="0" err="1">
                <a:solidFill>
                  <a:schemeClr val="dk1"/>
                </a:solidFill>
              </a:rPr>
              <a:t>December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Rwanda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r>
              <a:rPr lang="cs-CZ" sz="1200" dirty="0" smtClean="0">
                <a:solidFill>
                  <a:schemeClr val="dk1"/>
                </a:solidFill>
              </a:rPr>
              <a:t>5 </a:t>
            </a:r>
            <a:r>
              <a:rPr lang="cs-CZ" sz="1200" dirty="0" err="1">
                <a:solidFill>
                  <a:schemeClr val="dk1"/>
                </a:solidFill>
              </a:rPr>
              <a:t>December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Oropouche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Region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the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Americas</a:t>
            </a:r>
            <a:r>
              <a:rPr lang="cs-CZ" sz="1200" dirty="0" smtClean="0">
                <a:solidFill>
                  <a:schemeClr val="dk1"/>
                </a:solidFill>
              </a:rPr>
              <a:t>                                          </a:t>
            </a:r>
            <a:r>
              <a:rPr lang="cs-CZ" sz="1200" dirty="0">
                <a:solidFill>
                  <a:schemeClr val="dk1"/>
                </a:solidFill>
              </a:rPr>
              <a:t>← </a:t>
            </a:r>
            <a:r>
              <a:rPr lang="cs-CZ" sz="1200" dirty="0" err="1" smtClean="0">
                <a:solidFill>
                  <a:schemeClr val="dk1"/>
                </a:solidFill>
              </a:rPr>
              <a:t>pakomárcec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13 </a:t>
            </a:r>
            <a:r>
              <a:rPr lang="cs-CZ" sz="1200" dirty="0" err="1">
                <a:solidFill>
                  <a:schemeClr val="dk1"/>
                </a:solidFill>
              </a:rPr>
              <a:t>November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Marburg</a:t>
            </a:r>
            <a:r>
              <a:rPr lang="cs-CZ" sz="1200" dirty="0">
                <a:solidFill>
                  <a:schemeClr val="dk1"/>
                </a:solidFill>
              </a:rPr>
              <a:t> virus </a:t>
            </a:r>
            <a:r>
              <a:rPr lang="cs-CZ" sz="1200" dirty="0" err="1">
                <a:solidFill>
                  <a:schemeClr val="dk1"/>
                </a:solidFill>
              </a:rPr>
              <a:t>disease</a:t>
            </a:r>
            <a:r>
              <a:rPr lang="cs-CZ" sz="1200" dirty="0">
                <a:solidFill>
                  <a:schemeClr val="dk1"/>
                </a:solidFill>
              </a:rPr>
              <a:t> - Rwanda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31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Malaria</a:t>
            </a:r>
            <a:r>
              <a:rPr lang="cs-CZ" sz="1200" dirty="0">
                <a:solidFill>
                  <a:schemeClr val="dk1"/>
                </a:solidFill>
              </a:rPr>
              <a:t> - </a:t>
            </a:r>
            <a:r>
              <a:rPr lang="cs-CZ" sz="1200" dirty="0" err="1">
                <a:solidFill>
                  <a:schemeClr val="dk1"/>
                </a:solidFill>
              </a:rPr>
              <a:t>Ethiopia</a:t>
            </a:r>
            <a:endParaRPr lang="cs-CZ" sz="1200" dirty="0">
              <a:solidFill>
                <a:schemeClr val="dk1"/>
              </a:solidFill>
            </a:endParaRP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 smtClean="0">
                <a:solidFill>
                  <a:schemeClr val="dk1"/>
                </a:solidFill>
              </a:rPr>
              <a:t>3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West</a:t>
            </a:r>
            <a:r>
              <a:rPr lang="cs-CZ" sz="1200" dirty="0">
                <a:solidFill>
                  <a:schemeClr val="dk1"/>
                </a:solidFill>
              </a:rPr>
              <a:t> Nile virus - Barbados</a:t>
            </a:r>
          </a:p>
          <a:p>
            <a:pPr lvl="0"/>
            <a:endParaRPr lang="cs-CZ" sz="1200" dirty="0">
              <a:solidFill>
                <a:schemeClr val="dk1"/>
              </a:solidFill>
            </a:endParaRPr>
          </a:p>
          <a:p>
            <a:pPr lvl="0"/>
            <a:r>
              <a:rPr lang="cs-CZ" sz="1200" dirty="0">
                <a:solidFill>
                  <a:schemeClr val="dk1"/>
                </a:solidFill>
              </a:rPr>
              <a:t>2 </a:t>
            </a:r>
            <a:r>
              <a:rPr lang="cs-CZ" sz="1200" dirty="0" err="1">
                <a:solidFill>
                  <a:schemeClr val="dk1"/>
                </a:solidFill>
              </a:rPr>
              <a:t>October</a:t>
            </a:r>
            <a:r>
              <a:rPr lang="cs-CZ" sz="1200" dirty="0">
                <a:solidFill>
                  <a:schemeClr val="dk1"/>
                </a:solidFill>
              </a:rPr>
              <a:t> 2024 | </a:t>
            </a:r>
            <a:r>
              <a:rPr lang="cs-CZ" sz="1200" dirty="0" err="1">
                <a:solidFill>
                  <a:schemeClr val="dk1"/>
                </a:solidFill>
              </a:rPr>
              <a:t>Middle</a:t>
            </a:r>
            <a:r>
              <a:rPr lang="cs-CZ" sz="1200" dirty="0">
                <a:solidFill>
                  <a:schemeClr val="dk1"/>
                </a:solidFill>
              </a:rPr>
              <a:t> East </a:t>
            </a:r>
            <a:r>
              <a:rPr lang="cs-CZ" sz="1200" dirty="0" err="1">
                <a:solidFill>
                  <a:schemeClr val="dk1"/>
                </a:solidFill>
              </a:rPr>
              <a:t>respiratory</a:t>
            </a:r>
            <a:r>
              <a:rPr lang="cs-CZ" sz="1200" dirty="0">
                <a:solidFill>
                  <a:schemeClr val="dk1"/>
                </a:solidFill>
              </a:rPr>
              <a:t> syndrome </a:t>
            </a:r>
            <a:r>
              <a:rPr lang="cs-CZ" sz="1200" dirty="0" err="1">
                <a:solidFill>
                  <a:schemeClr val="dk1"/>
                </a:solidFill>
              </a:rPr>
              <a:t>coronavirus</a:t>
            </a:r>
            <a:r>
              <a:rPr lang="cs-CZ" sz="1200" dirty="0">
                <a:solidFill>
                  <a:schemeClr val="dk1"/>
                </a:solidFill>
              </a:rPr>
              <a:t> - </a:t>
            </a:r>
            <a:r>
              <a:rPr lang="cs-CZ" sz="1200" dirty="0" err="1">
                <a:solidFill>
                  <a:schemeClr val="dk1"/>
                </a:solidFill>
              </a:rPr>
              <a:t>Kingdom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of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>
                <a:solidFill>
                  <a:schemeClr val="dk1"/>
                </a:solidFill>
              </a:rPr>
              <a:t>Saudi</a:t>
            </a:r>
            <a:r>
              <a:rPr lang="cs-CZ" sz="1200" dirty="0">
                <a:solidFill>
                  <a:schemeClr val="dk1"/>
                </a:solidFill>
              </a:rPr>
              <a:t> </a:t>
            </a:r>
            <a:r>
              <a:rPr lang="cs-CZ" sz="1200" dirty="0" err="1" smtClean="0">
                <a:solidFill>
                  <a:schemeClr val="dk1"/>
                </a:solidFill>
              </a:rPr>
              <a:t>Arabia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300" b="1" dirty="0" err="1"/>
              <a:t>Disease</a:t>
            </a:r>
            <a:r>
              <a:rPr lang="cs-CZ" sz="3300" b="1" dirty="0"/>
              <a:t> </a:t>
            </a:r>
            <a:r>
              <a:rPr lang="cs-CZ" sz="3300" b="1" dirty="0" err="1"/>
              <a:t>Outbreak</a:t>
            </a:r>
            <a:r>
              <a:rPr lang="cs-CZ" sz="3300" b="1" dirty="0"/>
              <a:t> </a:t>
            </a:r>
            <a:r>
              <a:rPr lang="cs-CZ" sz="3300" b="1" dirty="0" err="1" smtClean="0"/>
              <a:t>News</a:t>
            </a:r>
            <a:endParaRPr lang="cs-CZ" sz="33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5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Meningokoky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25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5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5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5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25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6369" y="1254960"/>
            <a:ext cx="6507887" cy="4356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953" y="1385280"/>
            <a:ext cx="8846718" cy="4202647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6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Hantaviry </a:t>
            </a: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(inhalace aerosolu)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2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6"/>
          <p:cNvSpPr/>
          <p:nvPr/>
        </p:nvSpPr>
        <p:spPr>
          <a:xfrm>
            <a:off x="273240" y="5356807"/>
            <a:ext cx="3393360" cy="23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 b="1" strike="noStrike">
                <a:solidFill>
                  <a:srgbClr val="000000"/>
                </a:solidFill>
                <a:highlight>
                  <a:srgbClr val="3465A4"/>
                </a:highlight>
                <a:latin typeface="Arial"/>
                <a:ea typeface="Arial"/>
                <a:cs typeface="Arial"/>
                <a:sym typeface="Arial"/>
              </a:rPr>
              <a:t>MODRÁ</a:t>
            </a:r>
            <a:r>
              <a:rPr lang="cs-CZ" sz="1000" b="0" strike="noStrike">
                <a:solidFill>
                  <a:srgbClr val="000000"/>
                </a:solidFill>
                <a:highlight>
                  <a:srgbClr val="3465A4"/>
                </a:highlight>
                <a:latin typeface="Arial"/>
                <a:ea typeface="Arial"/>
                <a:cs typeface="Arial"/>
                <a:sym typeface="Arial"/>
              </a:rPr>
              <a:t> = HPS	     </a:t>
            </a:r>
            <a:r>
              <a:rPr lang="cs-CZ" sz="1000" b="1" strike="noStrike">
                <a:solidFill>
                  <a:srgbClr val="000000"/>
                </a:solidFill>
                <a:highlight>
                  <a:srgbClr val="EE457B"/>
                </a:highlight>
                <a:latin typeface="Arial"/>
                <a:ea typeface="Arial"/>
                <a:cs typeface="Arial"/>
                <a:sym typeface="Arial"/>
              </a:rPr>
              <a:t>RŮŽOVÁ</a:t>
            </a:r>
            <a:r>
              <a:rPr lang="cs-CZ" sz="1000" b="0" strike="noStrike">
                <a:solidFill>
                  <a:srgbClr val="000000"/>
                </a:solidFill>
                <a:highlight>
                  <a:srgbClr val="EE457B"/>
                </a:highlight>
                <a:latin typeface="Arial"/>
                <a:ea typeface="Arial"/>
                <a:cs typeface="Arial"/>
                <a:sym typeface="Arial"/>
              </a:rPr>
              <a:t> = HFRS</a:t>
            </a:r>
            <a:endParaRPr sz="1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6"/>
          <p:cNvSpPr/>
          <p:nvPr/>
        </p:nvSpPr>
        <p:spPr>
          <a:xfrm>
            <a:off x="4752140" y="5237243"/>
            <a:ext cx="6047280" cy="48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9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zdroj: Kim Won-Keun et al Genomic Epidemiology and Active Surveillance to Investigate Outbreaks of Hantaviruses. Frontiers in Cellular and Infection Microbiology 2021. DOI 10.3389/fcimb.2020.532388</a:t>
            </a:r>
            <a:endParaRPr sz="9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MERS-CoV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7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7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7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9" name="Google Shape;44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089" y="1112592"/>
            <a:ext cx="6169591" cy="436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7" descr="https://cdn.who.int/media/images/default-source/emergencies/disease-outbreak-news/epicurve_don_506.jpg?sfvrsn=923bffc5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3680" y="2127519"/>
            <a:ext cx="3610969" cy="1881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8"/>
          <p:cNvSpPr/>
          <p:nvPr/>
        </p:nvSpPr>
        <p:spPr>
          <a:xfrm>
            <a:off x="504000" y="302400"/>
            <a:ext cx="9066960" cy="12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MERS</a:t>
            </a:r>
            <a:endParaRPr sz="3600" b="1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8"/>
          <p:cNvSpPr/>
          <p:nvPr/>
        </p:nvSpPr>
        <p:spPr>
          <a:xfrm>
            <a:off x="504000" y="1763640"/>
            <a:ext cx="9066960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36600" marR="0" lvl="0" indent="-331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iddle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ast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espiratory </a:t>
            </a:r>
            <a:r>
              <a:rPr lang="cs-CZ" sz="18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yndrome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coronavirus 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akutní respirační onemocnění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první případy v Jordánsku v dubnu 2012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rezervoár velbloudy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přenos vzduchem, jen při blízkém kontaktu (nemocnice)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smrtnost 30 – 40%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6600" marR="0" lvl="0" indent="-331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terapie symptomatická</a:t>
            </a:r>
            <a:endParaRPr sz="18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Infekce přenášené vzduchem</a:t>
            </a: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SARS-CoV2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29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9"/>
          <p:cNvSpPr/>
          <p:nvPr/>
        </p:nvSpPr>
        <p:spPr>
          <a:xfrm>
            <a:off x="5976000" y="4896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0049" y="1301087"/>
            <a:ext cx="8560526" cy="4369463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/>
          <p:nvPr/>
        </p:nvSpPr>
        <p:spPr>
          <a:xfrm>
            <a:off x="4184650" y="4667383"/>
            <a:ext cx="3441700" cy="854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 b="1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 3 měsících od </a:t>
            </a:r>
            <a:r>
              <a:rPr lang="cs-CZ" sz="2000" b="1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r>
              <a:rPr lang="cs-CZ" sz="2000" b="1" u="sng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ačátku pandemie v Číně!</a:t>
            </a:r>
            <a:endParaRPr sz="20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504000" y="3086100"/>
            <a:ext cx="9072000" cy="1528380"/>
          </a:xfrm>
        </p:spPr>
        <p:txBody>
          <a:bodyPr/>
          <a:lstStyle/>
          <a:p>
            <a:pPr marL="50800" indent="0">
              <a:buNone/>
            </a:pPr>
            <a:r>
              <a:rPr lang="cs-CZ" sz="4800" b="1" dirty="0">
                <a:solidFill>
                  <a:srgbClr val="000000"/>
                </a:solidFill>
              </a:rPr>
              <a:t>Cestovní </a:t>
            </a:r>
            <a:r>
              <a:rPr lang="cs-CZ" sz="4800" b="1" dirty="0" smtClean="0">
                <a:solidFill>
                  <a:srgbClr val="000000"/>
                </a:solidFill>
              </a:rPr>
              <a:t>poradenství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1234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2"/>
          <p:cNvSpPr/>
          <p:nvPr/>
        </p:nvSpPr>
        <p:spPr>
          <a:xfrm>
            <a:off x="0" y="1082350"/>
            <a:ext cx="9392040" cy="45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Termín cesty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ubytování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Předpokládané speciální aktivity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Předchozí vakcinace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poslední očkování proti tetanu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Předchozí pobyt v tropických oblastech 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(prodělal Dengue?)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OA: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(komplikace interních komorbidit během cesty)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FA: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Alergie.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Gravidita </a:t>
            </a:r>
            <a:r>
              <a:rPr lang="cs-CZ" sz="14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předpokládaná do 3 měsíců </a:t>
            </a:r>
            <a:r>
              <a:rPr lang="cs-CZ" sz="1400" b="0" i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(Zika)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4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Kojení  </a:t>
            </a:r>
            <a:endParaRPr sz="14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4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Cestovní lékárna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4"/>
          <p:cNvSpPr/>
          <p:nvPr/>
        </p:nvSpPr>
        <p:spPr>
          <a:xfrm>
            <a:off x="35999" y="1247775"/>
            <a:ext cx="9879277" cy="431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228600" lvl="0" indent="-228600">
              <a:lnSpc>
                <a:spcPts val="2080"/>
              </a:lnSpc>
              <a:spcBef>
                <a:spcPts val="566"/>
              </a:spcBef>
              <a:buAutoNum type="arabicParenR"/>
            </a:pPr>
            <a:r>
              <a:rPr lang="cs-CZ" dirty="0"/>
              <a:t>Základní potřeby pro první pomoc při poranění nebo </a:t>
            </a:r>
            <a:r>
              <a:rPr lang="cs-CZ" dirty="0" smtClean="0"/>
              <a:t>úrazu, repelent, krém s UV filtrem</a:t>
            </a:r>
            <a:endParaRPr lang="cs-CZ" dirty="0"/>
          </a:p>
          <a:p>
            <a:pPr marL="228600" marR="0" lvl="0" indent="-22860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AutoNum type="arabicParenR"/>
            </a:pPr>
            <a:r>
              <a:rPr lang="cs-CZ" dirty="0" smtClean="0"/>
              <a:t>Chronická medikace a antimalarika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3)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Orální rehydratační roztok, například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Enhydrol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nebo Kulíšek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4)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Léky na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průjem: 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Hidrasec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při objemných průjmech jakékoliv etiologie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Smecta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průjem a zvracení rychle po konzumaci podezřelého jídla, při trvání víc jak 1 den nemá význam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Endiaron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– pokryje i případné bakteriální či parazitární střevní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infekce</a:t>
            </a:r>
          </a:p>
          <a:p>
            <a:pPr lvl="2">
              <a:lnSpc>
                <a:spcPts val="2080"/>
              </a:lnSpc>
              <a:spcBef>
                <a:spcPts val="566"/>
              </a:spcBef>
            </a:pPr>
            <a:r>
              <a:rPr lang="cs-CZ" dirty="0" smtClean="0"/>
              <a:t>	- </a:t>
            </a:r>
            <a:r>
              <a:rPr lang="cs-CZ" i="1" dirty="0" err="1"/>
              <a:t>Reasec</a:t>
            </a:r>
            <a:r>
              <a:rPr lang="cs-CZ" i="1" dirty="0"/>
              <a:t> nebo </a:t>
            </a:r>
            <a:r>
              <a:rPr lang="cs-CZ" i="1" dirty="0" err="1"/>
              <a:t>Imodium</a:t>
            </a:r>
            <a:r>
              <a:rPr lang="cs-CZ" i="1" dirty="0"/>
              <a:t>  – použití pokud </a:t>
            </a:r>
            <a:r>
              <a:rPr lang="cs-CZ" i="1" u="sng" dirty="0"/>
              <a:t>nebude</a:t>
            </a:r>
            <a:r>
              <a:rPr lang="cs-CZ" i="1" dirty="0"/>
              <a:t> teplota nad 37,5°C a krev ve stolici, zejména během letu </a:t>
            </a:r>
            <a:endParaRPr b="0" i="1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	-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Normix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– v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 případě průjmu s horečkou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nebo a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krví ve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stolici</a:t>
            </a: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5)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Analgetika (paracetamol, ibuprofen)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6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)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Antihistaminika 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(gel nebo tablety, například </a:t>
            </a:r>
            <a:r>
              <a:rPr lang="cs-CZ" b="0" strike="noStrike" dirty="0" err="1">
                <a:solidFill>
                  <a:srgbClr val="000000"/>
                </a:solidFill>
                <a:sym typeface="Arial"/>
              </a:rPr>
              <a:t>Zodac</a:t>
            </a:r>
            <a:r>
              <a:rPr lang="cs-CZ" b="0" strike="noStrike" dirty="0">
                <a:solidFill>
                  <a:srgbClr val="000000"/>
                </a:solidFill>
                <a:sym typeface="Arial"/>
              </a:rPr>
              <a:t>)</a:t>
            </a:r>
            <a:endParaRPr b="0" strike="noStrike" dirty="0">
              <a:solidFill>
                <a:schemeClr val="dk1"/>
              </a:solidFill>
              <a:sym typeface="Arial"/>
            </a:endParaRPr>
          </a:p>
          <a:p>
            <a:pPr marL="0" marR="0" lvl="0" indent="0" algn="l" rtl="0">
              <a:lnSpc>
                <a:spcPts val="208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b="0" strike="noStrike" dirty="0">
                <a:solidFill>
                  <a:srgbClr val="000000"/>
                </a:solidFill>
                <a:sym typeface="Arial"/>
              </a:rPr>
              <a:t>7) </a:t>
            </a:r>
            <a:r>
              <a:rPr lang="cs-CZ" b="0" strike="noStrike" dirty="0" smtClean="0">
                <a:solidFill>
                  <a:srgbClr val="000000"/>
                </a:solidFill>
                <a:sym typeface="Arial"/>
              </a:rPr>
              <a:t>Antibiotika</a:t>
            </a:r>
            <a:endParaRPr b="0" strike="noStrik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4" name="Google Shape;512;p33"/>
          <p:cNvPicPr preferRelativeResize="0"/>
          <p:nvPr/>
        </p:nvPicPr>
        <p:blipFill rotWithShape="1">
          <a:blip r:embed="rId3">
            <a:alphaModFix/>
          </a:blip>
          <a:srcRect l="6151" r="6269"/>
          <a:stretch/>
        </p:blipFill>
        <p:spPr>
          <a:xfrm>
            <a:off x="7268323" y="74160"/>
            <a:ext cx="2770998" cy="187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5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Možnosti očkování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5"/>
          <p:cNvSpPr/>
          <p:nvPr/>
        </p:nvSpPr>
        <p:spPr>
          <a:xfrm>
            <a:off x="35999" y="1383528"/>
            <a:ext cx="9919034" cy="4036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Typhim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0,5ml (vakcína proti břišnímu tyfu)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1440 (vakcína proti žloutence typu A)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Twinrix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žloutence typu A+B)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Boostrix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(kombinovaná adsorbovaná vakcína proti difterii, tetanu a pertusi)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Stamaril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(živá vakcína proti žluté zimnici)</a:t>
            </a:r>
            <a:endParaRPr sz="2000" dirty="0"/>
          </a:p>
          <a:p>
            <a:pPr marL="0" marR="0" lvl="0" indent="0" algn="l" rtl="0"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Qdenga</a:t>
            </a:r>
            <a:r>
              <a:rPr lang="cs-CZ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(živá vakcína proti horečce dengue)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Vacteta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tetanu)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Imovax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poliomyelitidě)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Boostrix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polio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difterii, tetanu, pertusi (acelulární) a poliomyelitidě)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Menveo</a:t>
            </a:r>
            <a:r>
              <a:rPr lang="cs-CZ" sz="1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Nimenrix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meningokokům skupin A, C, W-135 a Y)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Bexsero</a:t>
            </a:r>
            <a:r>
              <a:rPr lang="cs-CZ" sz="12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Trumenba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meningokokům skupiny B)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Vaxigrip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tetra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chřipce)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Dukoral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choleře)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Verorab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(vakcína proti vzteklině)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1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Priorix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(kombinovaná živá </a:t>
            </a:r>
            <a:r>
              <a:rPr lang="cs-CZ" sz="1200" b="0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atenuovaná</a:t>
            </a: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vakcína proti spalničkám, příušnicím a zarděnkám)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2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cs-CZ" sz="1200" b="0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další</a:t>
            </a:r>
            <a:endParaRPr sz="12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6"/>
          <p:cNvSpPr/>
          <p:nvPr/>
        </p:nvSpPr>
        <p:spPr>
          <a:xfrm>
            <a:off x="504000" y="302760"/>
            <a:ext cx="9067320" cy="125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350" tIns="51475" rIns="99350" bIns="514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Profylaxe malárie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36"/>
          <p:cNvSpPr/>
          <p:nvPr/>
        </p:nvSpPr>
        <p:spPr>
          <a:xfrm>
            <a:off x="36000" y="1522800"/>
            <a:ext cx="9392040" cy="39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800" tIns="50400" rIns="100800" bIns="50400" anchor="t" anchorCtr="0">
            <a:noAutofit/>
          </a:bodyPr>
          <a:lstStyle/>
          <a:p>
            <a:pPr lvl="0"/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Primárně ochrana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před sáním komárů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pomocí vhodného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oděvu</a:t>
            </a:r>
            <a:r>
              <a:rPr lang="cs-CZ" sz="1800" dirty="0"/>
              <a:t>, moskytiér </a:t>
            </a:r>
            <a:r>
              <a:rPr lang="cs-CZ" sz="1800" dirty="0" smtClean="0"/>
              <a:t>a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užíváním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repelentů (50% DEET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u="sng" strike="noStrike" dirty="0" smtClean="0">
                <a:solidFill>
                  <a:srgbClr val="000000"/>
                </a:solidFill>
                <a:sym typeface="Arial"/>
              </a:rPr>
              <a:t>Antimalarická chemoprofylaxe </a:t>
            </a:r>
            <a:r>
              <a:rPr lang="cs-CZ" sz="1800" b="1" u="sng" strike="noStrike" dirty="0">
                <a:solidFill>
                  <a:srgbClr val="000000"/>
                </a:solidFill>
                <a:sym typeface="Arial"/>
              </a:rPr>
              <a:t>při vysokém riziku </a:t>
            </a:r>
            <a:r>
              <a:rPr lang="cs-CZ" sz="1800" b="1" u="sng" strike="noStrike" dirty="0" smtClean="0">
                <a:solidFill>
                  <a:srgbClr val="000000"/>
                </a:solidFill>
                <a:sym typeface="Arial"/>
              </a:rPr>
              <a:t>malárie</a:t>
            </a:r>
            <a:r>
              <a:rPr lang="cs-CZ" sz="1800" b="1" u="sng" dirty="0" smtClean="0"/>
              <a:t>:</a:t>
            </a:r>
            <a:endParaRPr sz="1800" b="1" u="sng" strike="noStrike" dirty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V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ČR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t.č. dostupný jen </a:t>
            </a:r>
            <a:r>
              <a:rPr lang="cs-CZ" sz="1800" b="0" strike="noStrike" dirty="0" err="1" smtClean="0">
                <a:solidFill>
                  <a:srgbClr val="000000"/>
                </a:solidFill>
                <a:sym typeface="Arial"/>
              </a:rPr>
              <a:t>Malarone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 - v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 den vstupu do rizikové oblasti a 7 dnů po návratu. </a:t>
            </a:r>
            <a:endParaRPr lang="cs-CZ" sz="1800" b="0" strike="noStrike" dirty="0" smtClean="0">
              <a:solidFill>
                <a:srgbClr val="000000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Jako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levnější alternativa doxycyklin 100mg / den 1 den před vstupem, pokračovat 4 týdny po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návratu.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endParaRPr lang="cs-CZ" sz="1800" dirty="0"/>
          </a:p>
          <a:p>
            <a:pPr marL="0" marR="0" lvl="0" indent="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None/>
            </a:pP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Případně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jen pohotovostní samoléčba </a:t>
            </a:r>
            <a:r>
              <a:rPr lang="cs-CZ" sz="1800" b="0" strike="noStrike" dirty="0" smtClean="0">
                <a:solidFill>
                  <a:srgbClr val="000000"/>
                </a:solidFill>
                <a:sym typeface="Arial"/>
              </a:rPr>
              <a:t>při 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cestách do odlehlých oblastí a nedostupnosti lékařské péče: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Malarone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4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tbl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./den po 3 dny nebo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Riamet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8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tbl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./den po 3 dny (u nás nelze aktuálně </a:t>
            </a:r>
            <a:r>
              <a:rPr lang="cs-CZ" sz="1800" b="0" strike="noStrike" dirty="0" err="1">
                <a:solidFill>
                  <a:srgbClr val="000000"/>
                </a:solidFill>
                <a:sym typeface="Arial"/>
              </a:rPr>
              <a:t>Riamet</a:t>
            </a:r>
            <a:r>
              <a:rPr lang="cs-CZ" sz="1800" b="0" strike="noStrike" dirty="0">
                <a:solidFill>
                  <a:srgbClr val="000000"/>
                </a:solidFill>
                <a:sym typeface="Arial"/>
              </a:rPr>
              <a:t> koupit). </a:t>
            </a:r>
            <a:endParaRPr lang="cs-CZ" sz="1800" b="0" strike="noStrike" dirty="0" smtClean="0">
              <a:solidFill>
                <a:srgbClr val="000000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"/>
          <p:cNvSpPr/>
          <p:nvPr/>
        </p:nvSpPr>
        <p:spPr>
          <a:xfrm>
            <a:off x="933796" y="109217"/>
            <a:ext cx="8225640" cy="761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800" tIns="41400" rIns="82800" bIns="414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Infekce importované do ČR 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"/>
          <p:cNvSpPr/>
          <p:nvPr/>
        </p:nvSpPr>
        <p:spPr>
          <a:xfrm>
            <a:off x="3683065" y="-17226"/>
            <a:ext cx="6397560" cy="25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800" tIns="41400" rIns="82800" bIns="414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zdroj: EPIDAT / ISIN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"/>
          <p:cNvSpPr/>
          <p:nvPr/>
        </p:nvSpPr>
        <p:spPr>
          <a:xfrm>
            <a:off x="8024158" y="-94742"/>
            <a:ext cx="1938443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1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nemocnost na 100 000 obyvatel </a:t>
            </a:r>
            <a:r>
              <a:rPr lang="cs-CZ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graphicFrame>
        <p:nvGraphicFramePr>
          <p:cNvPr id="249" name="Google Shape;249;p4"/>
          <p:cNvGraphicFramePr/>
          <p:nvPr/>
        </p:nvGraphicFramePr>
        <p:xfrm>
          <a:off x="168445" y="890337"/>
          <a:ext cx="9794175" cy="4620000"/>
        </p:xfrm>
        <a:graphic>
          <a:graphicData uri="http://schemas.openxmlformats.org/drawingml/2006/table">
            <a:tbl>
              <a:tblPr>
                <a:noFill/>
                <a:tableStyleId>{2049D100-F340-4BEE-9B60-20BC1D2B6739}</a:tableStyleId>
              </a:tblPr>
              <a:tblGrid>
                <a:gridCol w="2883175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  <a:gridCol w="691100"/>
              </a:tblGrid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200" b="1" u="none" strike="noStrike" cap="none"/>
                        <a:t>Diagnóza</a:t>
                      </a:r>
                      <a:endParaRPr sz="1200" b="1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2014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2015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2016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2017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2018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2019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2022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>
                    <a:solidFill>
                      <a:srgbClr val="FF8EB9"/>
                    </a:solidFill>
                  </a:tcPr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Shigelóza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0,9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1,6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Hepatitida 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3,3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6,4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6,9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8,8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7,3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Opičí neštovice (mpox)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nd2 </a:t>
                      </a:r>
                      <a:endParaRPr sz="1400" b="0" i="1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0,7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Malárie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Dengue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1,2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0,5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0,8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Giardióza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0,5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Leptospiróza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0,4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Amébóza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Askarióza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Echinokokóza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Hemor.horeč.s renál. syndromem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b="1" u="none" strike="noStrike" cap="none"/>
                        <a:t>Jiné ricketsiózy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Jiné helmintózy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Schistosomóza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0,6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Tenióza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0,3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0,2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Tyfus a paratyfus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Virová horečka Chikungunya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Virová horečka Zika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  <a:tr h="231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Západonilská horečka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0,1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1400" u="none" strike="noStrike" cap="none"/>
                        <a:t>&gt;0,0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25" marR="9125" marT="91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7"/>
          <p:cNvSpPr/>
          <p:nvPr/>
        </p:nvSpPr>
        <p:spPr>
          <a:xfrm>
            <a:off x="948900" y="3255390"/>
            <a:ext cx="5324400" cy="118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Nezapomeňte se před cestou podívat na     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CDC </a:t>
            </a:r>
            <a:r>
              <a:rPr lang="cs-CZ" sz="1800" b="1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Yellow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cs-CZ" sz="1800" b="1" strike="noStrike" dirty="0" err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Book</a:t>
            </a:r>
            <a:r>
              <a:rPr lang="cs-CZ" sz="1800" b="1" strike="noStrik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613" y="3250208"/>
            <a:ext cx="3632895" cy="263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601" y="-233858"/>
            <a:ext cx="2778621" cy="245983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7;p1"/>
          <p:cNvSpPr txBox="1">
            <a:spLocks/>
          </p:cNvSpPr>
          <p:nvPr/>
        </p:nvSpPr>
        <p:spPr>
          <a:xfrm>
            <a:off x="238125" y="3303760"/>
            <a:ext cx="9394031" cy="968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3307" dirty="0">
                <a:solidFill>
                  <a:schemeClr val="tx1"/>
                </a:solidFill>
              </a:rPr>
              <a:t>Děkuji za pozornost.</a:t>
            </a:r>
          </a:p>
        </p:txBody>
      </p:sp>
      <p:sp>
        <p:nvSpPr>
          <p:cNvPr id="7" name="Google Shape;305;p16"/>
          <p:cNvSpPr/>
          <p:nvPr/>
        </p:nvSpPr>
        <p:spPr>
          <a:xfrm>
            <a:off x="238124" y="4686295"/>
            <a:ext cx="6944618" cy="786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414" tIns="37207" rIns="74414" bIns="37207" anchor="t" anchorCtr="0">
            <a:noAutofit/>
          </a:bodyPr>
          <a:lstStyle/>
          <a:p>
            <a:r>
              <a:rPr lang="cs-CZ" sz="1654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MUDr. Matúš Mihalčin, Ph.D.</a:t>
            </a:r>
            <a:endParaRPr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buClr>
                <a:srgbClr val="808080"/>
              </a:buClr>
              <a:buSzPts val="1200"/>
            </a:pPr>
            <a:r>
              <a:rPr lang="cs-CZ" sz="992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Lékařská fakulta Masarykovy Univerzity, Brno</a:t>
            </a:r>
            <a:endParaRPr sz="992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>
              <a:buClr>
                <a:srgbClr val="808080"/>
              </a:buClr>
              <a:buSzPts val="1200"/>
            </a:pPr>
            <a:r>
              <a:rPr lang="cs-CZ" sz="992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Klinika </a:t>
            </a:r>
            <a:r>
              <a:rPr lang="cs-CZ" sz="992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infekčních chorob, Fakultní nemocnice Brno</a:t>
            </a:r>
            <a:endParaRPr sz="992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/>
          <p:nvPr/>
        </p:nvSpPr>
        <p:spPr>
          <a:xfrm>
            <a:off x="927312" y="274680"/>
            <a:ext cx="8226000" cy="11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3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Cesta přenosu</a:t>
            </a:r>
            <a:endParaRPr sz="33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1981080" y="1600200"/>
            <a:ext cx="6369170" cy="38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rmAutofit/>
          </a:bodyPr>
          <a:lstStyle/>
          <a:p>
            <a:pPr marL="343080" marR="0" lvl="0" indent="-3394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zvířetem (vč. hmyzu)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jídlem / vodou (GEA, HAV, cholera, tyfus, …)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vzduchem</a:t>
            </a: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přímým kontaktem (vč. NKN)</a:t>
            </a:r>
            <a:endParaRPr sz="160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3948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-CZ" sz="16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krví a pohlavním stykem  (HBV, syfilis, HIV, …)</a:t>
            </a:r>
            <a:endParaRPr sz="1600" b="1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6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1980720" y="3167640"/>
            <a:ext cx="401184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"/>
          <p:cNvSpPr/>
          <p:nvPr/>
        </p:nvSpPr>
        <p:spPr>
          <a:xfrm>
            <a:off x="1252174" y="3219480"/>
            <a:ext cx="7569171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Infekce </a:t>
            </a:r>
            <a:r>
              <a:rPr lang="cs-CZ" sz="4800" b="1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přenášené </a:t>
            </a:r>
            <a:r>
              <a:rPr lang="cs-CZ" sz="4800" b="1" strike="noStrik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zvířaty, včetně hmyzu</a:t>
            </a:r>
            <a:endParaRPr sz="4800" b="0" strike="noStrik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6"/>
          <p:cNvSpPr/>
          <p:nvPr/>
        </p:nvSpPr>
        <p:spPr>
          <a:xfrm>
            <a:off x="52596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6"/>
          <p:cNvSpPr/>
          <p:nvPr/>
        </p:nvSpPr>
        <p:spPr>
          <a:xfrm>
            <a:off x="5976000" y="2088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6"/>
          <p:cNvSpPr/>
          <p:nvPr/>
        </p:nvSpPr>
        <p:spPr>
          <a:xfrm>
            <a:off x="525960" y="4824000"/>
            <a:ext cx="3069360" cy="1025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"/>
          <p:cNvSpPr/>
          <p:nvPr/>
        </p:nvSpPr>
        <p:spPr>
          <a:xfrm>
            <a:off x="1850040" y="273240"/>
            <a:ext cx="8485560" cy="86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>
            <a:off x="1850040" y="1796400"/>
            <a:ext cx="8485560" cy="4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2" name="Google Shape;272;p7" descr="Infographic: The World’s Deadliest Animals  | Statis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8835" y="0"/>
            <a:ext cx="6262954" cy="568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8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Malárie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8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465" y="1128960"/>
            <a:ext cx="7103695" cy="454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9"/>
          <p:cNvSpPr/>
          <p:nvPr/>
        </p:nvSpPr>
        <p:spPr>
          <a:xfrm>
            <a:off x="359640" y="301320"/>
            <a:ext cx="9354240" cy="95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Dengue</a:t>
            </a:r>
            <a:endParaRPr sz="3600" b="0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9"/>
          <p:cNvSpPr/>
          <p:nvPr/>
        </p:nvSpPr>
        <p:spPr>
          <a:xfrm>
            <a:off x="359640" y="1980000"/>
            <a:ext cx="9354240" cy="50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9" descr="https://cdn.who.int/media/images/default-source/emergencies/disease-outbreak-news/dengue-global.jpg?sfvrsn=667b58f2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263" y="1254960"/>
            <a:ext cx="8278993" cy="4263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1490</Words>
  <Application>Microsoft Office PowerPoint</Application>
  <PresentationFormat>Vlastní</PresentationFormat>
  <Paragraphs>446</Paragraphs>
  <Slides>41</Slides>
  <Notes>40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48" baseType="lpstr">
      <vt:lpstr>Arial</vt:lpstr>
      <vt:lpstr>Calibri</vt:lpstr>
      <vt:lpstr>Century Gothic</vt:lpstr>
      <vt:lpstr>Times New Roman</vt:lpstr>
      <vt:lpstr>Office Theme</vt:lpstr>
      <vt:lpstr>Office Theme</vt:lpstr>
      <vt:lpstr>Office Theme</vt:lpstr>
      <vt:lpstr>Prezentace aplikace PowerPoint</vt:lpstr>
      <vt:lpstr>Prezentace aplikace PowerPoint</vt:lpstr>
      <vt:lpstr>Disease Outbreak News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cp:lastModifiedBy>Mihalčin Matúš</cp:lastModifiedBy>
  <cp:revision>18</cp:revision>
  <dcterms:created xsi:type="dcterms:W3CDTF">2019-10-05T21:20:46Z</dcterms:created>
  <dcterms:modified xsi:type="dcterms:W3CDTF">2025-02-20T08:16:39Z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Vlastní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49</vt:i4>
  </property>
</Properties>
</file>