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78" r:id="rId4"/>
    <p:sldId id="258" r:id="rId5"/>
    <p:sldId id="273" r:id="rId6"/>
    <p:sldId id="261" r:id="rId7"/>
    <p:sldId id="274" r:id="rId8"/>
    <p:sldId id="275" r:id="rId9"/>
    <p:sldId id="276" r:id="rId10"/>
    <p:sldId id="279" r:id="rId11"/>
    <p:sldId id="277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60" r:id="rId21"/>
    <p:sldId id="263" r:id="rId22"/>
    <p:sldId id="267" r:id="rId23"/>
    <p:sldId id="25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00B0-DB79-4B46-8577-68661B72FEE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atni-zkousky" TargetMode="External"/><Relationship Id="rId2" Type="http://schemas.openxmlformats.org/officeDocument/2006/relationships/hyperlink" Target="https://www.med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med.muni.cz/studenti/statni-zkousky#tab-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69" y="0"/>
            <a:ext cx="5258994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693" y="4911725"/>
            <a:ext cx="4264946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1325563"/>
          </a:xfrm>
        </p:spPr>
        <p:txBody>
          <a:bodyPr/>
          <a:lstStyle/>
          <a:p>
            <a:r>
              <a:rPr lang="cs-CZ" dirty="0" smtClean="0"/>
              <a:t>Školitelé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04212"/>
              </p:ext>
            </p:extLst>
          </p:nvPr>
        </p:nvGraphicFramePr>
        <p:xfrm>
          <a:off x="838200" y="1312278"/>
          <a:ext cx="10515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032"/>
                <a:gridCol w="593156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FN USA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FN BRNO (nový školitelé)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Alena Havelková, Ph.D.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 Michaela Sládečková oblast: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roztroušená skleróza a pohybové cvičení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Leona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Mífková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Ph.D.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Daniela Vlažná oblast: validace dotazníků kvality života neuromuskulárních pacientů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Veronika Mrkvicová, Ph.D.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 Martin Hartman </a:t>
                      </a:r>
                      <a:r>
                        <a:rPr lang="cs-CZ" dirty="0" smtClean="0"/>
                        <a:t>oblast: plicní rehabilitace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Alena Pokorná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PhDr. Filip 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Dosbaba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Ph.D., MBA </a:t>
                      </a:r>
                      <a:r>
                        <a:rPr lang="cs-CZ" dirty="0" smtClean="0"/>
                        <a:t>oblast: plicní rehabilitace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Hana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Polonyi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 Mgr. Ladislav Baťalík, Ph.D. oblast: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telerehabilitace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aerobní cvičení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Jaroslava Přibylová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Pochmonová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Ph.D.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Martina Tarasová,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Adam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Vajčner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Lucie Vymazalová, Ph.D.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Simona Šrubařová,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Eva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Nosavcovová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Ph.D.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5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3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dokumenty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3584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Cesta: </a:t>
            </a:r>
            <a:r>
              <a:rPr lang="cs-CZ" dirty="0" smtClean="0">
                <a:hlinkClick r:id="rId2"/>
              </a:rPr>
              <a:t>Lékařská fakulta Masarykovy univerzity | MED MUNI</a:t>
            </a:r>
            <a:endParaRPr lang="cs-CZ" dirty="0" smtClean="0"/>
          </a:p>
          <a:p>
            <a:r>
              <a:rPr lang="cs-CZ" dirty="0" smtClean="0"/>
              <a:t>Studenti</a:t>
            </a:r>
          </a:p>
          <a:p>
            <a:r>
              <a:rPr lang="cs-CZ" dirty="0" smtClean="0"/>
              <a:t>Zakončení studia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zkoušky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https://www.med.muni.cz/studenti/statni-zkousky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Bakalářské a navazující magisterské programy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41" y="73401"/>
            <a:ext cx="4262543" cy="4315576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9946105" y="3152274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" y="4818959"/>
            <a:ext cx="7343775" cy="183832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569368" y="2807368"/>
            <a:ext cx="2983832" cy="72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323347" y="3914274"/>
            <a:ext cx="737937" cy="158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stenec 9"/>
          <p:cNvSpPr/>
          <p:nvPr/>
        </p:nvSpPr>
        <p:spPr>
          <a:xfrm>
            <a:off x="6479651" y="5494422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dokumenty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7" y="1445001"/>
            <a:ext cx="5659173" cy="5112586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470323" y="4170948"/>
            <a:ext cx="3705888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Rovná se 5"/>
          <p:cNvSpPr/>
          <p:nvPr/>
        </p:nvSpPr>
        <p:spPr>
          <a:xfrm>
            <a:off x="7535617" y="2665789"/>
            <a:ext cx="2691224" cy="20987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Posunout dolů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 smtClean="0"/>
              <a:t>https://www.med.muni.cz/studenti/statni-zkousky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ke zpracování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77325"/>
            <a:ext cx="10515600" cy="1483896"/>
          </a:xfrm>
        </p:spPr>
        <p:txBody>
          <a:bodyPr/>
          <a:lstStyle/>
          <a:p>
            <a:r>
              <a:rPr lang="cs-CZ" dirty="0" smtClean="0"/>
              <a:t>Teorie- vhodné prostudovat</a:t>
            </a:r>
          </a:p>
          <a:p>
            <a:r>
              <a:rPr lang="cs-CZ" dirty="0" smtClean="0"/>
              <a:t>Bod 3 a Bod 8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365125"/>
            <a:ext cx="9392653" cy="48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Stanovisko k využívání umělé inteligence ve výuce na Masarykově univerzitě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Masarykova univerzita při využívání nástrojů AI doporučuje:</a:t>
            </a:r>
          </a:p>
          <a:p>
            <a:r>
              <a:rPr lang="cs-CZ" b="1" dirty="0" smtClean="0"/>
              <a:t>Buďte </a:t>
            </a:r>
            <a:r>
              <a:rPr lang="cs-CZ" b="1" dirty="0"/>
              <a:t>zvídaví.</a:t>
            </a:r>
            <a:r>
              <a:rPr lang="cs-CZ" dirty="0"/>
              <a:t> </a:t>
            </a:r>
            <a:r>
              <a:rPr lang="cs-CZ" dirty="0" smtClean="0"/>
              <a:t>Seznamujte se s principy fungování nástrojů AI a sledujte vývoj v této oblasti. Kompetence spojené s aktivním využíváním nástrojů AI </a:t>
            </a:r>
            <a:r>
              <a:rPr lang="cs-CZ" b="1" dirty="0" smtClean="0">
                <a:solidFill>
                  <a:srgbClr val="00B050"/>
                </a:solidFill>
              </a:rPr>
              <a:t>budou nabývat na důležitosti </a:t>
            </a:r>
            <a:r>
              <a:rPr lang="cs-CZ" dirty="0" smtClean="0"/>
              <a:t>a lze předpokládat, že je budou vyžadovat i vaši budoucí zaměstnavatelé.</a:t>
            </a:r>
          </a:p>
          <a:p>
            <a:r>
              <a:rPr lang="cs-CZ" b="1" dirty="0" smtClean="0"/>
              <a:t>Buďte pragmatičtí.</a:t>
            </a:r>
            <a:r>
              <a:rPr lang="cs-CZ" dirty="0" smtClean="0"/>
              <a:t> Nástrojů AI využívejte v první řadě </a:t>
            </a:r>
            <a:r>
              <a:rPr lang="cs-CZ" b="1" dirty="0" smtClean="0">
                <a:solidFill>
                  <a:srgbClr val="00B050"/>
                </a:solidFill>
              </a:rPr>
              <a:t>pro podporu svého učení </a:t>
            </a:r>
            <a:r>
              <a:rPr lang="cs-CZ" dirty="0" smtClean="0"/>
              <a:t>a k rozvoji dovedností spojených se studiem. Nástroje AI mohou být při studiu výtečným </a:t>
            </a:r>
            <a:r>
              <a:rPr lang="cs-CZ" dirty="0" smtClean="0">
                <a:solidFill>
                  <a:srgbClr val="00B050"/>
                </a:solidFill>
              </a:rPr>
              <a:t>pomocníkem</a:t>
            </a:r>
            <a:r>
              <a:rPr lang="cs-CZ" dirty="0" smtClean="0"/>
              <a:t>.  (zpracováním dat, s formulací odpovědí na různé otázky a samozřejmě s vypracováním textů</a:t>
            </a:r>
            <a:r>
              <a:rPr lang="cs-CZ" b="1" dirty="0" smtClean="0">
                <a:solidFill>
                  <a:srgbClr val="00B050"/>
                </a:solidFill>
              </a:rPr>
              <a:t>). Zároveň však mohou nástroje AI uživatele snadno svést na scestí.</a:t>
            </a:r>
          </a:p>
          <a:p>
            <a:r>
              <a:rPr lang="cs-CZ" b="1" dirty="0" smtClean="0"/>
              <a:t>Buďte </a:t>
            </a:r>
            <a:r>
              <a:rPr lang="cs-CZ" b="1" dirty="0"/>
              <a:t>svědomití a poctiví.</a:t>
            </a:r>
            <a:r>
              <a:rPr lang="cs-CZ" dirty="0"/>
              <a:t> Přestože využití AI studium v mnohém zjednodušuje, nesmí vést k tomu, že polevíte ve svém studijním úsilí a spolehnete se plně na výstupy poskytované těmito nástroji. </a:t>
            </a:r>
            <a:r>
              <a:rPr lang="cs-CZ" b="1" dirty="0" smtClean="0">
                <a:solidFill>
                  <a:srgbClr val="00B050"/>
                </a:solidFill>
              </a:rPr>
              <a:t>etické </a:t>
            </a:r>
            <a:r>
              <a:rPr lang="cs-CZ" b="1" dirty="0">
                <a:solidFill>
                  <a:srgbClr val="00B050"/>
                </a:solidFill>
              </a:rPr>
              <a:t>zásady </a:t>
            </a:r>
            <a:r>
              <a:rPr lang="cs-CZ" b="1" dirty="0" smtClean="0">
                <a:solidFill>
                  <a:srgbClr val="00B050"/>
                </a:solidFill>
              </a:rPr>
              <a:t>+ kritický přístup. </a:t>
            </a:r>
            <a:r>
              <a:rPr lang="cs-CZ" dirty="0" smtClean="0"/>
              <a:t>K</a:t>
            </a:r>
            <a:r>
              <a:rPr lang="cs-CZ" dirty="0"/>
              <a:t> </a:t>
            </a:r>
            <a:r>
              <a:rPr lang="cs-CZ" dirty="0" smtClean="0"/>
              <a:t>výstupům buďte </a:t>
            </a:r>
            <a:r>
              <a:rPr lang="cs-CZ" dirty="0"/>
              <a:t>vždy </a:t>
            </a:r>
            <a:r>
              <a:rPr lang="cs-CZ" dirty="0">
                <a:solidFill>
                  <a:srgbClr val="00B050"/>
                </a:solidFill>
              </a:rPr>
              <a:t>obezřetní</a:t>
            </a:r>
            <a:r>
              <a:rPr lang="cs-CZ" dirty="0"/>
              <a:t> a důkladně je kontrolujte. Za všech okolností prověřujte a ověřujte informace, které těmito cestami získáte. Buďte si vědomi toho, že </a:t>
            </a:r>
            <a:r>
              <a:rPr lang="cs-CZ" dirty="0">
                <a:solidFill>
                  <a:srgbClr val="00B050"/>
                </a:solidFill>
              </a:rPr>
              <a:t>výstupy </a:t>
            </a:r>
            <a:r>
              <a:rPr lang="cs-CZ" dirty="0" smtClean="0">
                <a:solidFill>
                  <a:srgbClr val="00B050"/>
                </a:solidFill>
              </a:rPr>
              <a:t>AI </a:t>
            </a:r>
            <a:r>
              <a:rPr lang="cs-CZ" dirty="0">
                <a:solidFill>
                  <a:srgbClr val="00B050"/>
                </a:solidFill>
              </a:rPr>
              <a:t>mohou být </a:t>
            </a:r>
            <a:r>
              <a:rPr lang="cs-CZ" dirty="0" smtClean="0">
                <a:solidFill>
                  <a:srgbClr val="00B050"/>
                </a:solidFill>
              </a:rPr>
              <a:t>zavádějící/</a:t>
            </a:r>
            <a:r>
              <a:rPr lang="cs-CZ" dirty="0" smtClean="0"/>
              <a:t> chybné</a:t>
            </a:r>
          </a:p>
          <a:p>
            <a:r>
              <a:rPr lang="cs-CZ" b="1" dirty="0" smtClean="0"/>
              <a:t>Buďte </a:t>
            </a:r>
            <a:r>
              <a:rPr lang="cs-CZ" b="1" dirty="0"/>
              <a:t>transparentní.</a:t>
            </a:r>
            <a:r>
              <a:rPr lang="cs-CZ" dirty="0"/>
              <a:t> Využití nástrojů AI </a:t>
            </a:r>
            <a:r>
              <a:rPr lang="cs-CZ" b="1" dirty="0"/>
              <a:t>musí být v souladu s principy akademické i osobní morální integrity </a:t>
            </a:r>
            <a:r>
              <a:rPr lang="cs-CZ" dirty="0" smtClean="0"/>
              <a:t>=transparentní</a:t>
            </a:r>
            <a:r>
              <a:rPr lang="cs-CZ" dirty="0"/>
              <a:t>. </a:t>
            </a:r>
            <a:r>
              <a:rPr lang="cs-CZ" dirty="0" smtClean="0"/>
              <a:t>Za </a:t>
            </a:r>
            <a:r>
              <a:rPr lang="cs-CZ" dirty="0"/>
              <a:t>všech okolností otevřeně </a:t>
            </a:r>
            <a:r>
              <a:rPr lang="cs-CZ" dirty="0">
                <a:solidFill>
                  <a:srgbClr val="00B050"/>
                </a:solidFill>
              </a:rPr>
              <a:t>deklarujte, resp. citujte využití nástrojů AI</a:t>
            </a:r>
            <a:r>
              <a:rPr lang="cs-CZ" dirty="0"/>
              <a:t>, a to především v písemných pracích. Pravidla akademické integrity nejsou nijak nová, naopak jsou již zavedena a jsou všeobecně známa. Z tohoto hlediska je nepřiznané využití AI principiálně stejné jako tzv. </a:t>
            </a:r>
            <a:r>
              <a:rPr lang="cs-CZ" dirty="0" err="1"/>
              <a:t>ghostwriting</a:t>
            </a:r>
            <a:r>
              <a:rPr lang="cs-CZ" dirty="0"/>
              <a:t> (práce psané na zakázku), což je jedna z forem plagiátorství.</a:t>
            </a:r>
          </a:p>
          <a:p>
            <a:r>
              <a:rPr lang="cs-CZ" b="1" dirty="0"/>
              <a:t>Buďte zodpovědní.</a:t>
            </a:r>
            <a:r>
              <a:rPr lang="cs-CZ" dirty="0"/>
              <a:t> AI dokáže násobit lidské schopnosti v dobrém i špatném smyslu slova. Pamatujte, že za využití výstupů AI je vždy </a:t>
            </a:r>
            <a:r>
              <a:rPr lang="cs-CZ" b="1" dirty="0">
                <a:solidFill>
                  <a:srgbClr val="00B050"/>
                </a:solidFill>
              </a:rPr>
              <a:t>zodpovědný člověk – uživatel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Doporučení k využití nástrojů umělé inteligence při plnění studijních povinností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Příklady nástrojů AI, které lze využívat při zpracování písemných prací a způsobů odkazování na jejich </a:t>
            </a:r>
            <a:r>
              <a:rPr lang="cs-CZ" b="1" dirty="0" smtClean="0"/>
              <a:t>využití</a:t>
            </a:r>
          </a:p>
          <a:p>
            <a:r>
              <a:rPr lang="cs-CZ" dirty="0"/>
              <a:t>Využití nástrojů založených na AI při řešení studijních úkolů není třeba se obávat – již dnes jde o technologie, které jsou běžnou součástí textových editorů, internetových vyhledávačů a řady dalších aplikací.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nástroje se stávají běžnou součástí akademické práce, studia i bádání.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však nutné, aby využívání těchto nástrojů a aplikací bylo etické, tvůrčí, přínosné a </a:t>
            </a:r>
            <a:r>
              <a:rPr lang="cs-CZ" dirty="0" smtClean="0"/>
              <a:t>bezpečné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Obecně platí, že všude tam, kde využití aplikace AI </a:t>
            </a:r>
            <a:r>
              <a:rPr lang="cs-CZ" b="1" dirty="0"/>
              <a:t>přímo ovlivní obsahovou stránku úko</a:t>
            </a:r>
            <a:r>
              <a:rPr lang="cs-CZ" dirty="0"/>
              <a:t>lu, například písemné práce, je nutné využití aplikace deklarovat.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je aplikace AI využita pouze k </a:t>
            </a:r>
            <a:r>
              <a:rPr lang="cs-CZ" b="1" dirty="0"/>
              <a:t>formálním</a:t>
            </a:r>
            <a:r>
              <a:rPr lang="cs-CZ" dirty="0"/>
              <a:t> úpravám práce, není nezbytné využití takového nástroje uvádět.</a:t>
            </a:r>
          </a:p>
        </p:txBody>
      </p:sp>
    </p:spTree>
    <p:extLst>
      <p:ext uri="{BB962C8B-B14F-4D97-AF65-F5344CB8AC3E}">
        <p14:creationId xmlns:p14="http://schemas.microsoft.com/office/powerpoint/2010/main" val="721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Šablony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7.2	Konzultujte</a:t>
            </a:r>
          </a:p>
          <a:p>
            <a:r>
              <a:rPr lang="cs-CZ" dirty="0"/>
              <a:t>Vedoucí práce (školitel v doktorském studiu) není v roli učitele, který zadal téma se-</a:t>
            </a:r>
            <a:r>
              <a:rPr lang="cs-CZ" dirty="0" err="1"/>
              <a:t>minární</a:t>
            </a:r>
            <a:r>
              <a:rPr lang="cs-CZ" dirty="0"/>
              <a:t> práce, a komu ji v daném termínu odevzdáte. Je Vaším průvodcem po celou dobu práce na tématu. Může Vás navést k zajímavému zdroji literatury, upozornit Vás, co byste měli více rozepsat a čemu se naopak vyhnout. Může včas zasáhnout, pokud se Vaše úsilí ubírá jiným směrem, než bylo popsáno v zadání.</a:t>
            </a:r>
          </a:p>
          <a:p>
            <a:r>
              <a:rPr lang="cs-CZ" dirty="0"/>
              <a:t>Je proto žádoucí se školitelem svoji práci pravidelně konzultovat, a to jak ve fázi sběru literatury, vlastního výzkumu, tak i ve fázi psaní textu. Zvyšujete tak svou šanci, že svou práci úspěšně obhájíte.</a:t>
            </a:r>
          </a:p>
          <a:p>
            <a:r>
              <a:rPr lang="cs-CZ" dirty="0"/>
              <a:t>Bohužel mnozí studenti své práce se školiteli vůbec nekonzultují. Školitel se pak s textem práce setkává poprvé, až když je odevzdán. Pak již ale nemůže vůbec </a:t>
            </a:r>
            <a:r>
              <a:rPr lang="cs-CZ" dirty="0" err="1"/>
              <a:t>zasáh-nout</a:t>
            </a:r>
            <a:r>
              <a:rPr lang="cs-CZ" dirty="0"/>
              <a:t>. Nekvalitní diplomka tak musí projít oponentním řízením a obhajobou, která nemusí skončit pro studenta příznivě. </a:t>
            </a:r>
          </a:p>
          <a:p>
            <a:r>
              <a:rPr lang="cs-CZ" dirty="0"/>
              <a:t>7.3	Neopisujte</a:t>
            </a:r>
          </a:p>
          <a:p>
            <a:r>
              <a:rPr lang="cs-CZ" dirty="0"/>
              <a:t>Závěrečná práce by měla prokázat, že rozumíte oboru, který studujete, a dokážete samostatně pracovat na daném tématu. Ať už se jedná o výzkum, popisnou práci ne-</a:t>
            </a:r>
            <a:r>
              <a:rPr lang="cs-CZ" dirty="0" err="1"/>
              <a:t>bo</a:t>
            </a:r>
            <a:r>
              <a:rPr lang="cs-CZ" dirty="0"/>
              <a:t> tvorbu počítačového programu, nikdy se neobejdete bez studia odborné </a:t>
            </a:r>
            <a:r>
              <a:rPr lang="cs-CZ" dirty="0" err="1"/>
              <a:t>literatu-ry</a:t>
            </a:r>
            <a:r>
              <a:rPr lang="cs-CZ" dirty="0"/>
              <a:t>. Minimálně byste měli být seznámeni s tím, co se v dané oblasti již vyzkoumalo nebo jaká jsou již existující řešení. Práce tedy vždy musí být opřena o existující litera-turu. </a:t>
            </a:r>
          </a:p>
          <a:p>
            <a:r>
              <a:rPr lang="cs-CZ" dirty="0"/>
              <a:t>Kdykoliv přebíráte jakoukoliv informaci, musíte toto uvést ve své práci. Za in-formaci tedy vložíte citaci podle citační směrnice své fakulty a zdroj uvedete do se-</a:t>
            </a:r>
            <a:r>
              <a:rPr lang="cs-CZ" dirty="0" err="1"/>
              <a:t>znamu</a:t>
            </a:r>
            <a:r>
              <a:rPr lang="cs-CZ" dirty="0"/>
              <a:t> literatury. </a:t>
            </a:r>
          </a:p>
          <a:p>
            <a:r>
              <a:rPr lang="cs-CZ" dirty="0"/>
              <a:t>Přebírá-li se cizí text doslovně, musí být nejen ocitován, ale též graficky označen jako citát. Jak označit citát bylo popsáno v části 4.3 na straně 31.</a:t>
            </a:r>
          </a:p>
          <a:p>
            <a:r>
              <a:rPr lang="cs-CZ" dirty="0"/>
              <a:t>Citáty je potřeba používat v odůvodněné míře. Nikdo vám neřekne, kolik pro-cent Vaší práce mohou nejvýše tvořit citáty. Asi je každému zřejmé, že není v pořádku napsat kapitolu tak, že se zkopíruje článek z internetu, označí se jako citát a ocituje se.</a:t>
            </a:r>
          </a:p>
          <a:p>
            <a:r>
              <a:rPr lang="cs-CZ" dirty="0"/>
              <a:t>Během fáze studia můžete prostudovat řadu článků, které nakonec vůbec </a:t>
            </a:r>
            <a:r>
              <a:rPr lang="cs-CZ" dirty="0" err="1"/>
              <a:t>nepo</a:t>
            </a:r>
            <a:r>
              <a:rPr lang="cs-CZ" dirty="0"/>
              <a:t>-užijete. Taková literatura se do seznamu literatury neuvádí.</a:t>
            </a:r>
          </a:p>
          <a:p>
            <a:r>
              <a:rPr lang="cs-CZ" dirty="0"/>
              <a:t>U všech informací, které někde naleznete, si poznačte zdroj, abyste je pak mohli při psaní řádně ocitovat. Budete-li mít na stole štos okopírovaných nebo vytištěných článků a nebudete vědět, odkud jsou, bude velmi obtížné citaci znovu dohledávat. A bez toho článek použít nemůžete – neuvedením citace by práce byla plagiátem.</a:t>
            </a:r>
          </a:p>
          <a:p>
            <a:r>
              <a:rPr lang="cs-CZ" dirty="0"/>
              <a:t>Plagiátorství je vydávání cizího díla za své. Může k němu docházet úmyslně (zkopírováním cizího textu za účelem usnadnění práce) nebo i omylem (zapomene-</a:t>
            </a:r>
            <a:r>
              <a:rPr lang="cs-CZ" dirty="0" err="1"/>
              <a:t>me</a:t>
            </a:r>
            <a:r>
              <a:rPr lang="cs-CZ" dirty="0"/>
              <a:t> uvést zdroj informace nebo citátu). Plagiátorství je velký prohřešek proti akade-</a:t>
            </a:r>
            <a:r>
              <a:rPr lang="cs-CZ" dirty="0" err="1"/>
              <a:t>mické</a:t>
            </a:r>
            <a:r>
              <a:rPr lang="cs-CZ" dirty="0"/>
              <a:t> etice, který může vest i k vyloučení ze studia.</a:t>
            </a:r>
          </a:p>
          <a:p>
            <a:r>
              <a:rPr lang="cs-CZ" dirty="0"/>
              <a:t>Doporučujeme, abyste každou přejímanou informaci ocitovali ihned, jakmile ji zapíše do své práce. Je-li to s ohledem na citační směrnici vaší fakulty možné, je </a:t>
            </a:r>
            <a:r>
              <a:rPr lang="cs-CZ" dirty="0" err="1"/>
              <a:t>vý</a:t>
            </a:r>
            <a:r>
              <a:rPr lang="cs-CZ" dirty="0"/>
              <a:t>-hodné použít správce citací. Citáty formátujte jako citáty též ihned po vložení. </a:t>
            </a:r>
            <a:r>
              <a:rPr lang="cs-CZ" dirty="0" err="1"/>
              <a:t>Zabrá-níte</a:t>
            </a:r>
            <a:r>
              <a:rPr lang="cs-CZ" dirty="0"/>
              <a:t> tak opomenutí, které by mohlo vést k nedorozumění a nařčení z plagiátorství. </a:t>
            </a:r>
          </a:p>
          <a:p>
            <a:r>
              <a:rPr lang="cs-CZ" dirty="0"/>
              <a:t>Aby se zamezilo opisování, Masarykova univerzita vyvinula systém pro </a:t>
            </a:r>
            <a:r>
              <a:rPr lang="cs-CZ" dirty="0" err="1"/>
              <a:t>odhalo</a:t>
            </a:r>
            <a:r>
              <a:rPr lang="cs-CZ" dirty="0"/>
              <a:t>-vání plagiátů. Do tohoto systému je zahrnuta řada českých a slovenských vysokých škol. Systém dokáže odhalit podobnosti mezi odevzdanými pracemi ve všech </a:t>
            </a:r>
            <a:r>
              <a:rPr lang="cs-CZ" dirty="0" err="1"/>
              <a:t>zapoje-ných</a:t>
            </a:r>
            <a:r>
              <a:rPr lang="cs-CZ" dirty="0"/>
              <a:t> školách i shodu s řadou zdrojů na internetu. Nástroj si poradí i s různými </a:t>
            </a:r>
            <a:r>
              <a:rPr lang="cs-CZ" dirty="0" err="1"/>
              <a:t>tech</a:t>
            </a:r>
            <a:r>
              <a:rPr lang="cs-CZ" dirty="0"/>
              <a:t>-nikami na zamaskování plagiátu. Je povinností vedoucího práce, aby zkontroloval míru podobnosti s jinými texty a posoudil, zda se jedná o plagiát nebo nikoliv. V případě podezření, že je práce nebo její část plagiát, pak může být zahájeno </a:t>
            </a:r>
            <a:r>
              <a:rPr lang="cs-CZ" dirty="0" err="1"/>
              <a:t>disci-plinární</a:t>
            </a:r>
            <a:r>
              <a:rPr lang="cs-CZ" dirty="0"/>
              <a:t> řízení.</a:t>
            </a:r>
          </a:p>
          <a:p>
            <a:r>
              <a:rPr lang="cs-CZ" dirty="0"/>
              <a:t>Nástroj pro kontrolu plagiátů je dostupný všem v Informačním systému MU. Stačí, když dokument pro porovnání nahrajete do systému, například od složky Můj web . Zhruba do jednoho dne od nahrání dojde k indexaci dokumentu. Pak na něj stačí klepnout a vybrat položku „Vyhledat podobné soubory“.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3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</a:p>
          <a:p>
            <a:r>
              <a:rPr lang="cs-CZ" dirty="0" smtClean="0"/>
              <a:t>Důležité dokumenty</a:t>
            </a:r>
          </a:p>
          <a:p>
            <a:r>
              <a:rPr lang="cs-CZ" dirty="0" smtClean="0"/>
              <a:t>Pokyny k formálním náležitostem DP</a:t>
            </a:r>
          </a:p>
          <a:p>
            <a:r>
              <a:rPr lang="cs-CZ" dirty="0" smtClean="0"/>
              <a:t>Šablona DP</a:t>
            </a:r>
          </a:p>
          <a:p>
            <a:r>
              <a:rPr lang="cs-CZ" dirty="0"/>
              <a:t>Jak se vyhnout </a:t>
            </a:r>
            <a:r>
              <a:rPr lang="cs-CZ" dirty="0" smtClean="0"/>
              <a:t>plagiátorství (Příručka pro studenty)</a:t>
            </a:r>
          </a:p>
          <a:p>
            <a:r>
              <a:rPr lang="cs-CZ" dirty="0" smtClean="0"/>
              <a:t>Tipy </a:t>
            </a:r>
          </a:p>
          <a:p>
            <a:pPr lvl="1"/>
            <a:r>
              <a:rPr lang="cs-CZ" dirty="0" err="1" smtClean="0"/>
              <a:t>Bullet</a:t>
            </a:r>
            <a:r>
              <a:rPr lang="cs-CZ" dirty="0" smtClean="0"/>
              <a:t> plán - </a:t>
            </a:r>
            <a:r>
              <a:rPr lang="cs-CZ" dirty="0" err="1" smtClean="0"/>
              <a:t>time</a:t>
            </a:r>
            <a:r>
              <a:rPr lang="cs-CZ" dirty="0" smtClean="0"/>
              <a:t> plán - kontrola postupu - KISS – komunikace – formátování na konec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2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Pokyny k formálním náležitostem DP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Směrnice </a:t>
            </a:r>
          </a:p>
          <a:p>
            <a:r>
              <a:rPr lang="pl-PL" dirty="0" smtClean="0"/>
              <a:t>odevzdat závěrečnou práci do </a:t>
            </a:r>
            <a:r>
              <a:rPr lang="pl-PL" b="1" dirty="0" smtClean="0"/>
              <a:t>30. dubna</a:t>
            </a:r>
            <a:endParaRPr lang="cs-CZ" b="1" dirty="0" smtClean="0"/>
          </a:p>
          <a:p>
            <a:r>
              <a:rPr lang="cs-CZ" dirty="0" smtClean="0"/>
              <a:t>Neodevzdá-li student závěrečnou práci v termínu, bude moci přistoupit ke státní závěrečné zkoušce </a:t>
            </a:r>
            <a:r>
              <a:rPr lang="cs-CZ" b="1" dirty="0" smtClean="0"/>
              <a:t>v následujícím nejbližším </a:t>
            </a:r>
            <a:r>
              <a:rPr lang="cs-CZ" dirty="0" smtClean="0"/>
              <a:t>vyhlášeném termínu státních zkoušek</a:t>
            </a:r>
            <a:endParaRPr lang="cs-CZ" b="1" dirty="0" smtClean="0"/>
          </a:p>
          <a:p>
            <a:r>
              <a:rPr lang="cs-CZ" b="1" dirty="0" smtClean="0"/>
              <a:t>Rozsah </a:t>
            </a:r>
            <a:r>
              <a:rPr lang="cs-CZ" b="1" dirty="0"/>
              <a:t>a jazyková úprava závěrečných prací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1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Jak se vyhnout plagiátorství (Příručka pro studenty)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1. Plánujte si svůj čas. A vynásobte dvěma</a:t>
            </a:r>
            <a:endParaRPr lang="cs-CZ" dirty="0" smtClean="0"/>
          </a:p>
          <a:p>
            <a:r>
              <a:rPr lang="cs-CZ" dirty="0" smtClean="0"/>
              <a:t>2. Konzultujte </a:t>
            </a:r>
          </a:p>
          <a:p>
            <a:r>
              <a:rPr lang="cs-CZ" dirty="0" smtClean="0"/>
              <a:t>3. Nebojte se přiznat, že něco neumíte </a:t>
            </a:r>
          </a:p>
          <a:p>
            <a:r>
              <a:rPr lang="cs-CZ" dirty="0" smtClean="0"/>
              <a:t>4. Čtěte </a:t>
            </a:r>
          </a:p>
          <a:p>
            <a:r>
              <a:rPr lang="cs-CZ" dirty="0" smtClean="0"/>
              <a:t>5. Žádná tajemství, řekněte všechno </a:t>
            </a:r>
          </a:p>
          <a:p>
            <a:r>
              <a:rPr lang="cs-CZ" dirty="0" smtClean="0"/>
              <a:t>6. Pamatujte na tři O proti plagiátorství </a:t>
            </a:r>
          </a:p>
          <a:p>
            <a:pPr lvl="1"/>
            <a:r>
              <a:rPr lang="cs-CZ" dirty="0" smtClean="0"/>
              <a:t>1. odlišit převzaté myšlenky od vlastních </a:t>
            </a:r>
          </a:p>
          <a:p>
            <a:pPr lvl="1"/>
            <a:r>
              <a:rPr lang="cs-CZ" dirty="0" smtClean="0"/>
              <a:t>2. odkázat na původní zdroj </a:t>
            </a:r>
          </a:p>
          <a:p>
            <a:pPr lvl="1"/>
            <a:r>
              <a:rPr lang="cs-CZ" dirty="0" smtClean="0"/>
              <a:t>3. označit původní zdroj tak, aby se dal dohledat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Černikovský</a:t>
            </a:r>
            <a:r>
              <a:rPr lang="cs-CZ" dirty="0"/>
              <a:t>, Petr, et al. </a:t>
            </a:r>
            <a:r>
              <a:rPr lang="cs-CZ" i="1" dirty="0"/>
              <a:t>Jak se vyhnout plagiátorství: Příručka pro studenty</a:t>
            </a:r>
            <a:r>
              <a:rPr lang="cs-CZ" dirty="0"/>
              <a:t>. Nakladatelství Karolinum, 2020.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54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Směrnice: </a:t>
            </a:r>
            <a:br>
              <a:rPr lang="cs-CZ" dirty="0" smtClean="0"/>
            </a:br>
            <a:r>
              <a:rPr lang="cs-CZ" dirty="0" smtClean="0"/>
              <a:t>IX. Plagiátorství v závěrečných pracích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Jestliže hodnocená závěrečná práce vykazuje znaky plagiátorství a míra shody s jinými pracemi je taková, že práce není původním dílem, je nutno tuto skutečnost uvést v posudku práce a práci ohodnotit stupněm nevyhovující </a:t>
            </a:r>
            <a:r>
              <a:rPr lang="cs-CZ" b="1" dirty="0" smtClean="0"/>
              <a:t>„F“. </a:t>
            </a:r>
          </a:p>
          <a:p>
            <a:r>
              <a:rPr lang="cs-CZ" dirty="0" smtClean="0"/>
              <a:t>Vedoucí pracoviště, na kterém byla uvedená práce zpracována, je povinen tuto skutečnost písemně oznámit příslušnému proděkanovi cestou studijního oddělení. Současně v závislosti na závažnosti zjištění o rozsahu nepůvodnosti díla zváží podání podnětu k zahájení </a:t>
            </a:r>
            <a:r>
              <a:rPr lang="cs-CZ" b="1" dirty="0" smtClean="0"/>
              <a:t>disciplinárního řízení </a:t>
            </a:r>
            <a:r>
              <a:rPr lang="cs-CZ" dirty="0" smtClean="0"/>
              <a:t>děkanovi fakulty. Nepodání podnětu k zahájení disciplinárního řízení je nutno zdůvodnit ve výše uvedeném oznámení.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8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18" y="1027906"/>
            <a:ext cx="3854564" cy="58072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18" y="1537869"/>
            <a:ext cx="3854564" cy="4147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18" y="1231461"/>
            <a:ext cx="3886252" cy="22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Prof</a:t>
            </a:r>
            <a:r>
              <a:rPr lang="cs-CZ" dirty="0" smtClean="0"/>
              <a:t> </a:t>
            </a:r>
            <a:r>
              <a:rPr lang="cs-CZ" dirty="0" err="1" smtClean="0"/>
              <a:t>Siegelová</a:t>
            </a:r>
            <a:r>
              <a:rPr lang="cs-CZ" dirty="0" smtClean="0"/>
              <a:t> – podzim Diplomová práce</a:t>
            </a:r>
          </a:p>
          <a:p>
            <a:r>
              <a:rPr lang="cs-CZ" dirty="0" smtClean="0"/>
              <a:t>Co?</a:t>
            </a:r>
          </a:p>
          <a:p>
            <a:r>
              <a:rPr lang="cs-CZ" dirty="0" smtClean="0"/>
              <a:t>Nejasnosti?</a:t>
            </a:r>
          </a:p>
          <a:p>
            <a:r>
              <a:rPr lang="cs-CZ" dirty="0" smtClean="0"/>
              <a:t>Sepsat v bodech co zopakovat?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51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 Schválení tématu </a:t>
            </a:r>
            <a:r>
              <a:rPr lang="cs-CZ" dirty="0" smtClean="0"/>
              <a:t>-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Navržený projekt je předložen na formuláři </a:t>
            </a:r>
            <a:r>
              <a:rPr lang="cs-CZ" cap="small" dirty="0"/>
              <a:t>Projekt diplomové </a:t>
            </a:r>
            <a:r>
              <a:rPr lang="cs-CZ" cap="small" dirty="0" smtClean="0"/>
              <a:t>práce</a:t>
            </a:r>
            <a:r>
              <a:rPr lang="cs-CZ" dirty="0"/>
              <a:t> </a:t>
            </a:r>
            <a:r>
              <a:rPr lang="cs-CZ" dirty="0" smtClean="0"/>
              <a:t>garantovi </a:t>
            </a:r>
            <a:r>
              <a:rPr lang="cs-CZ" dirty="0"/>
              <a:t>předmětu ke schválení. </a:t>
            </a:r>
            <a:r>
              <a:rPr lang="cs-CZ" dirty="0" smtClean="0"/>
              <a:t>(naskenovaný dokument emailem garantovi + papírová forma sekretariát KFR)</a:t>
            </a:r>
          </a:p>
          <a:p>
            <a:endParaRPr lang="cs-CZ" dirty="0" smtClean="0"/>
          </a:p>
          <a:p>
            <a:r>
              <a:rPr lang="cs-CZ" dirty="0" smtClean="0"/>
              <a:t>Základem </a:t>
            </a:r>
            <a:r>
              <a:rPr lang="cs-CZ" dirty="0"/>
              <a:t>žádosti je anotace projektu. V </a:t>
            </a:r>
            <a:r>
              <a:rPr lang="cs-CZ" dirty="0" smtClean="0"/>
              <a:t>Projektu se </a:t>
            </a:r>
            <a:r>
              <a:rPr lang="cs-CZ" dirty="0"/>
              <a:t>hodnotí zejména navrhované téma, definice cílů práce, design praktické části a pravděpodobnost úspěšné realizace předloženého projektu.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Termín odevzdání: </a:t>
            </a:r>
            <a:r>
              <a:rPr lang="cs-CZ" b="1" dirty="0"/>
              <a:t>15. 5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38200" y="1941095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Cíl </a:t>
            </a:r>
          </a:p>
          <a:p>
            <a:r>
              <a:rPr lang="cs-CZ" sz="2800" dirty="0" smtClean="0"/>
              <a:t>Předmět </a:t>
            </a:r>
            <a:r>
              <a:rPr lang="cs-CZ" sz="2800" dirty="0"/>
              <a:t>slouží k definování tématu magisterské práce a volby vedoucího práce před tím, než student začne navštěvovat diplomový seminář. Předmět si studenti zapisují dva semestry před tím, než hodlají obhajovat diplomovou práci.</a:t>
            </a:r>
          </a:p>
          <a:p>
            <a:endParaRPr lang="cs-CZ" sz="2800" dirty="0" smtClean="0"/>
          </a:p>
          <a:p>
            <a:r>
              <a:rPr lang="cs-CZ" sz="2800" b="1" dirty="0" smtClean="0"/>
              <a:t>Výstupy </a:t>
            </a:r>
            <a:endParaRPr lang="cs-CZ" sz="2800" b="1" dirty="0"/>
          </a:p>
          <a:p>
            <a:r>
              <a:rPr lang="cs-CZ" sz="2800" dirty="0"/>
              <a:t>Výstupem je definované téma diplomové práce a zvolený vedoucí práce.</a:t>
            </a:r>
          </a:p>
        </p:txBody>
      </p:sp>
    </p:spTree>
    <p:extLst>
      <p:ext uri="{BB962C8B-B14F-4D97-AF65-F5344CB8AC3E}">
        <p14:creationId xmlns:p14="http://schemas.microsoft.com/office/powerpoint/2010/main" val="5125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Projekt </a:t>
            </a:r>
            <a:r>
              <a:rPr lang="cs-CZ" dirty="0"/>
              <a:t>má následující části: </a:t>
            </a:r>
          </a:p>
          <a:p>
            <a:pPr marL="0" indent="0">
              <a:buNone/>
            </a:pPr>
            <a:r>
              <a:rPr lang="cs-CZ" dirty="0"/>
              <a:t>• Název práce </a:t>
            </a:r>
          </a:p>
          <a:p>
            <a:pPr marL="0" indent="0">
              <a:buNone/>
            </a:pPr>
            <a:r>
              <a:rPr lang="cs-CZ" dirty="0"/>
              <a:t>• Cíl práce (vztahuje se k praktické části práce) </a:t>
            </a:r>
          </a:p>
          <a:p>
            <a:pPr marL="0" indent="0">
              <a:buNone/>
            </a:pPr>
            <a:r>
              <a:rPr lang="cs-CZ" dirty="0"/>
              <a:t>• Hypotézy vzhledem k definovanému cíli práce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Popis </a:t>
            </a:r>
            <a:r>
              <a:rPr lang="cs-CZ" dirty="0"/>
              <a:t>metodiky experimentální části: </a:t>
            </a:r>
          </a:p>
          <a:p>
            <a:pPr marL="0" indent="0">
              <a:buNone/>
            </a:pPr>
            <a:r>
              <a:rPr lang="cs-CZ" dirty="0"/>
              <a:t>• Předpokládaný počet probandů v experimentální, popř. kontrolní skupině, </a:t>
            </a:r>
            <a:r>
              <a:rPr lang="cs-CZ" b="1" dirty="0"/>
              <a:t>inkluzivní a exkluzivní kritéria </a:t>
            </a:r>
          </a:p>
          <a:p>
            <a:pPr marL="0" indent="0">
              <a:buNone/>
            </a:pPr>
            <a:r>
              <a:rPr lang="cs-CZ" dirty="0"/>
              <a:t>• Popis vyšetřovacích postupů použitých k objektivizaci + parametry, které budou hodnoceny </a:t>
            </a:r>
          </a:p>
          <a:p>
            <a:pPr marL="0" indent="0">
              <a:buNone/>
            </a:pPr>
            <a:r>
              <a:rPr lang="cs-CZ" dirty="0"/>
              <a:t>• Popis případné intervence </a:t>
            </a:r>
          </a:p>
        </p:txBody>
      </p:sp>
    </p:spTree>
    <p:extLst>
      <p:ext uri="{BB962C8B-B14F-4D97-AF65-F5344CB8AC3E}">
        <p14:creationId xmlns:p14="http://schemas.microsoft.com/office/powerpoint/2010/main" val="400011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rámci hodnotících metod jsou využívány vedle objektivních kritérií také hodnocení subjektivního stavu probanda. </a:t>
            </a:r>
            <a:endParaRPr lang="cs-CZ" dirty="0" smtClean="0"/>
          </a:p>
          <a:p>
            <a:pPr lvl="1"/>
            <a:r>
              <a:rPr lang="cs-CZ" dirty="0" smtClean="0"/>
              <a:t>Prioritně </a:t>
            </a:r>
            <a:r>
              <a:rPr lang="cs-CZ" dirty="0"/>
              <a:t>pro hodnocení subjektivního stavu využíváme mezinárodně uznávané </a:t>
            </a:r>
            <a:r>
              <a:rPr lang="cs-CZ" b="1" dirty="0"/>
              <a:t>standardizované dotazníky a jejich české překlady</a:t>
            </a:r>
            <a:r>
              <a:rPr lang="cs-CZ" dirty="0"/>
              <a:t>. </a:t>
            </a:r>
          </a:p>
          <a:p>
            <a:r>
              <a:rPr lang="cs-CZ" dirty="0"/>
              <a:t>V anotaci jsou uvedeny: </a:t>
            </a:r>
          </a:p>
          <a:p>
            <a:pPr marL="0" indent="0">
              <a:buNone/>
            </a:pPr>
            <a:r>
              <a:rPr lang="cs-CZ" dirty="0"/>
              <a:t>• Metody objektivního hodnocení + parametry, které budou sledovány (měřeny) </a:t>
            </a:r>
          </a:p>
          <a:p>
            <a:pPr marL="0" indent="0">
              <a:buNone/>
            </a:pPr>
            <a:r>
              <a:rPr lang="cs-CZ" dirty="0"/>
              <a:t>• V případě hodnocení subjektivního stavu názvy standardizovaných dotazníků + základní parametry, které budou hodnoceny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 případě projektů, kde je to možné, je upřednostňována </a:t>
            </a:r>
            <a:r>
              <a:rPr lang="cs-CZ" b="1" dirty="0"/>
              <a:t>kombinace</a:t>
            </a:r>
            <a:r>
              <a:rPr lang="cs-CZ" dirty="0"/>
              <a:t> obojího – objektivního hodnocení i využití standardizovaných dotazníků.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22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Projekt DP prokazuje </a:t>
            </a:r>
            <a:r>
              <a:rPr lang="cs-CZ" dirty="0"/>
              <a:t>porozumění studenta tématu práce a jeho připravenost práci realizovat. 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/>
              <a:t>DP</a:t>
            </a:r>
            <a:r>
              <a:rPr lang="cs-CZ" dirty="0" smtClean="0"/>
              <a:t> </a:t>
            </a:r>
            <a:r>
              <a:rPr lang="cs-CZ" dirty="0"/>
              <a:t>by </a:t>
            </a:r>
            <a:r>
              <a:rPr lang="cs-CZ" dirty="0" smtClean="0"/>
              <a:t>měl </a:t>
            </a:r>
            <a:r>
              <a:rPr lang="cs-CZ" dirty="0"/>
              <a:t>jasně svědčit o tom, že je práce uskutečnitelná. </a:t>
            </a:r>
            <a:endParaRPr lang="cs-CZ" dirty="0" smtClean="0"/>
          </a:p>
          <a:p>
            <a:r>
              <a:rPr lang="cs-CZ" dirty="0" smtClean="0"/>
              <a:t>Souhlas </a:t>
            </a:r>
            <a:r>
              <a:rPr lang="cs-CZ" dirty="0"/>
              <a:t>s vedením práce a s připraveným projektem potvrzuje vedoucí práce podpisem </a:t>
            </a:r>
            <a:r>
              <a:rPr lang="cs-CZ" dirty="0" smtClean="0"/>
              <a:t>na formuláři </a:t>
            </a:r>
            <a:r>
              <a:rPr lang="cs-CZ" cap="small" dirty="0"/>
              <a:t>Projekt diplomové práce</a:t>
            </a:r>
            <a:r>
              <a:rPr lang="cs-CZ" dirty="0"/>
              <a:t> 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</a:t>
            </a:r>
            <a:r>
              <a:rPr lang="cs-CZ" dirty="0"/>
              <a:t>průběhu vlastní realizace projektu může dojít k nutnosti dílčích změn vzhledem k původně </a:t>
            </a:r>
            <a:r>
              <a:rPr lang="cs-CZ" dirty="0" smtClean="0"/>
              <a:t>předloženému popisu. </a:t>
            </a:r>
            <a:r>
              <a:rPr lang="cs-CZ" dirty="0"/>
              <a:t>Dílčí změny projektu oproti </a:t>
            </a:r>
            <a:r>
              <a:rPr lang="cs-CZ" dirty="0" smtClean="0"/>
              <a:t>původnímu popisu </a:t>
            </a:r>
            <a:r>
              <a:rPr lang="cs-CZ" dirty="0"/>
              <a:t>jsou přípustné, </a:t>
            </a:r>
            <a:r>
              <a:rPr lang="cs-CZ" dirty="0">
                <a:solidFill>
                  <a:srgbClr val="FF0000"/>
                </a:solidFill>
              </a:rPr>
              <a:t>podstatné změny </a:t>
            </a:r>
            <a:r>
              <a:rPr lang="cs-CZ" dirty="0"/>
              <a:t>(např. zásadní změna v metodice, upuštění od kontrolní skupiny atd.) musí být opětovně předloženy ke schválení na stejném formuláři garantovi předmětu, a to se souhlasem (podpisem) vedoucího práce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Pokud student zcela mění téma a název práce, je nutné tuto změnu předložit ke schválení garantovi předmětu na formuláři </a:t>
            </a:r>
            <a:r>
              <a:rPr lang="cs-CZ" i="1" dirty="0"/>
              <a:t>Žádost o změnu tématu</a:t>
            </a:r>
            <a:r>
              <a:rPr lang="cs-CZ" dirty="0"/>
              <a:t>. Formulář musí být podepsán studentem i vedoucím práce. </a:t>
            </a:r>
          </a:p>
        </p:txBody>
      </p:sp>
    </p:spTree>
    <p:extLst>
      <p:ext uri="{BB962C8B-B14F-4D97-AF65-F5344CB8AC3E}">
        <p14:creationId xmlns:p14="http://schemas.microsoft.com/office/powerpoint/2010/main" val="289762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vedoucího práce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Vedoucí </a:t>
            </a:r>
            <a:r>
              <a:rPr lang="cs-CZ" dirty="0"/>
              <a:t>práce </a:t>
            </a:r>
            <a:r>
              <a:rPr lang="cs-CZ" b="1" dirty="0"/>
              <a:t>navrhuje</a:t>
            </a:r>
            <a:r>
              <a:rPr lang="cs-CZ" dirty="0"/>
              <a:t> téma relevantní pro současnou rehabilitační praxi a výzkum, </a:t>
            </a:r>
            <a:r>
              <a:rPr lang="cs-CZ" dirty="0" smtClean="0"/>
              <a:t>(nebo </a:t>
            </a:r>
            <a:r>
              <a:rPr lang="cs-CZ" b="1" dirty="0" smtClean="0"/>
              <a:t>pomáhá</a:t>
            </a:r>
            <a:r>
              <a:rPr lang="cs-CZ" dirty="0" smtClean="0"/>
              <a:t> </a:t>
            </a:r>
            <a:r>
              <a:rPr lang="cs-CZ" dirty="0"/>
              <a:t>téma studentovi definovat nebo přijímá k vedení téma, které student sám </a:t>
            </a:r>
            <a:r>
              <a:rPr lang="cs-CZ" b="1" dirty="0"/>
              <a:t>navrhne</a:t>
            </a:r>
            <a:r>
              <a:rPr lang="cs-CZ" dirty="0" smtClean="0"/>
              <a:t>.) </a:t>
            </a:r>
          </a:p>
          <a:p>
            <a:r>
              <a:rPr lang="cs-CZ" dirty="0" smtClean="0"/>
              <a:t>Vedoucí </a:t>
            </a:r>
            <a:r>
              <a:rPr lang="cs-CZ" dirty="0"/>
              <a:t>práce garantuje vědeckou a etickou kvalitu projektu a průběh práce se studentem </a:t>
            </a:r>
            <a:r>
              <a:rPr lang="cs-CZ" b="1" dirty="0"/>
              <a:t>konzultuje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Vedoucí </a:t>
            </a:r>
            <a:r>
              <a:rPr lang="cs-CZ" dirty="0"/>
              <a:t>je připraven po odevzdání práce vypracovat na práci posudek a účastnit se obhajoby. 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dodržení stanovených termínů (datum odevzdání práce, obhajoba práce), za plnění formálních požadavků (např. gramatická správnost textu, formát citací, počet stran, …) a konečnou podobu práce je </a:t>
            </a:r>
            <a:r>
              <a:rPr lang="cs-CZ" b="1" dirty="0"/>
              <a:t>plně odpovědný student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27080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934</Words>
  <Application>Microsoft Office PowerPoint</Application>
  <PresentationFormat>Širokoúhlá obrazovka</PresentationFormat>
  <Paragraphs>142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Prezentace aplikace PowerPoint</vt:lpstr>
      <vt:lpstr>Obsah</vt:lpstr>
      <vt:lpstr>?</vt:lpstr>
      <vt:lpstr>  Schválení tématu - Projekt</vt:lpstr>
      <vt:lpstr>Projekt - </vt:lpstr>
      <vt:lpstr>Projekt</vt:lpstr>
      <vt:lpstr>Projekt -</vt:lpstr>
      <vt:lpstr>Projekt DP</vt:lpstr>
      <vt:lpstr>Role vedoucího práce </vt:lpstr>
      <vt:lpstr>Školitelé</vt:lpstr>
      <vt:lpstr>Prezentace aplikace PowerPoint</vt:lpstr>
      <vt:lpstr>Důležité dokumenty </vt:lpstr>
      <vt:lpstr>Důležité dokumenty </vt:lpstr>
      <vt:lpstr>Posunout dolů  </vt:lpstr>
      <vt:lpstr>Metodika ke zpracování ZP</vt:lpstr>
      <vt:lpstr>Stanovisko k využívání umělé inteligence ve výuce na Masarykově univerzitě</vt:lpstr>
      <vt:lpstr>Doporučení k využití nástrojů umělé inteligence při plnění studijních povinností </vt:lpstr>
      <vt:lpstr>Prezentace aplikace PowerPoint</vt:lpstr>
      <vt:lpstr>Šablony</vt:lpstr>
      <vt:lpstr>Pokyny k formálním náležitostem DP </vt:lpstr>
      <vt:lpstr>Jak se vyhnout plagiátorství (Příručka pro studenty) </vt:lpstr>
      <vt:lpstr>Směrnice:  IX. Plagiátorství v závěrečných pracích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Baťalík Ladislav</dc:creator>
  <cp:lastModifiedBy>Baťalík Ladislav</cp:lastModifiedBy>
  <cp:revision>25</cp:revision>
  <dcterms:created xsi:type="dcterms:W3CDTF">2024-02-01T12:17:17Z</dcterms:created>
  <dcterms:modified xsi:type="dcterms:W3CDTF">2024-02-21T09:52:22Z</dcterms:modified>
</cp:coreProperties>
</file>