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3"/>
  </p:notesMasterIdLst>
  <p:handoutMasterIdLst>
    <p:handoutMasterId r:id="rId34"/>
  </p:handoutMasterIdLst>
  <p:sldIdLst>
    <p:sldId id="256" r:id="rId2"/>
    <p:sldId id="270" r:id="rId3"/>
    <p:sldId id="324" r:id="rId4"/>
    <p:sldId id="325" r:id="rId5"/>
    <p:sldId id="278" r:id="rId6"/>
    <p:sldId id="279" r:id="rId7"/>
    <p:sldId id="280" r:id="rId8"/>
    <p:sldId id="285" r:id="rId9"/>
    <p:sldId id="284" r:id="rId10"/>
    <p:sldId id="283" r:id="rId11"/>
    <p:sldId id="282" r:id="rId12"/>
    <p:sldId id="281" r:id="rId13"/>
    <p:sldId id="288" r:id="rId14"/>
    <p:sldId id="317" r:id="rId15"/>
    <p:sldId id="327" r:id="rId16"/>
    <p:sldId id="318" r:id="rId17"/>
    <p:sldId id="326" r:id="rId18"/>
    <p:sldId id="319" r:id="rId19"/>
    <p:sldId id="320" r:id="rId20"/>
    <p:sldId id="321" r:id="rId21"/>
    <p:sldId id="322" r:id="rId22"/>
    <p:sldId id="323" r:id="rId23"/>
    <p:sldId id="287" r:id="rId24"/>
    <p:sldId id="286" r:id="rId25"/>
    <p:sldId id="289" r:id="rId26"/>
    <p:sldId id="264" r:id="rId27"/>
    <p:sldId id="261" r:id="rId28"/>
    <p:sldId id="262" r:id="rId29"/>
    <p:sldId id="263" r:id="rId30"/>
    <p:sldId id="267" r:id="rId31"/>
    <p:sldId id="265" r:id="rId32"/>
  </p:sldIdLst>
  <p:sldSz cx="9145588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pos="321">
          <p15:clr>
            <a:srgbClr val="A4A3A4"/>
          </p15:clr>
        </p15:guide>
        <p15:guide id="12" pos="5419">
          <p15:clr>
            <a:srgbClr val="A4A3A4"/>
          </p15:clr>
        </p15:guide>
        <p15:guide id="13" pos="682">
          <p15:clr>
            <a:srgbClr val="A4A3A4"/>
          </p15:clr>
        </p15:guide>
        <p15:guide id="14" pos="2766">
          <p15:clr>
            <a:srgbClr val="A4A3A4"/>
          </p15:clr>
        </p15:guide>
        <p15:guide id="15" pos="29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928"/>
    <a:srgbClr val="0000DC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6754" autoAdjust="0"/>
  </p:normalViewPr>
  <p:slideViewPr>
    <p:cSldViewPr snapToGrid="0">
      <p:cViewPr varScale="1">
        <p:scale>
          <a:sx n="111" d="100"/>
          <a:sy n="111" d="100"/>
        </p:scale>
        <p:origin x="1650" y="9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  <p:guide pos="321"/>
        <p:guide pos="5419"/>
        <p:guide pos="682"/>
        <p:guide pos="2766"/>
        <p:guide pos="297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el-GR" sz="1200" b="1" i="0" u="none" strike="noStrike" baseline="0" noProof="0" dirty="0">
                <a:latin typeface="Arial" pitchFamily="34" charset="0"/>
                <a:cs typeface="Arial" pitchFamily="34" charset="0"/>
              </a:rPr>
              <a:t>α</a:t>
            </a:r>
            <a:r>
              <a:rPr lang="cs-CZ" sz="1200" b="1" i="0" u="none" strike="noStrike" baseline="0" noProof="0" dirty="0">
                <a:latin typeface="Arial" pitchFamily="34" charset="0"/>
                <a:cs typeface="Arial" pitchFamily="34" charset="0"/>
              </a:rPr>
              <a:t>-</a:t>
            </a:r>
            <a:r>
              <a:rPr lang="cs-CZ" sz="1200" noProof="0" dirty="0">
                <a:latin typeface="Arial" pitchFamily="34" charset="0"/>
                <a:cs typeface="Arial" pitchFamily="34" charset="0"/>
              </a:rPr>
              <a:t>HCH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Digitel</c:v>
          </c:tx>
          <c:spPr>
            <a:ln w="25400">
              <a:solidFill>
                <a:prstClr val="black"/>
              </a:solidFill>
            </a:ln>
          </c:spPr>
          <c:marker>
            <c:symbol val="circle"/>
            <c:size val="4"/>
            <c:spPr>
              <a:solidFill>
                <a:schemeClr val="tx1"/>
              </a:solidFill>
              <a:ln>
                <a:noFill/>
              </a:ln>
            </c:spPr>
          </c:marker>
          <c:xVal>
            <c:numRef>
              <c:f>List1!$A$3:$A$25</c:f>
              <c:numCache>
                <c:formatCode>d/m/yyyy</c:formatCode>
                <c:ptCount val="23"/>
                <c:pt idx="0">
                  <c:v>40555</c:v>
                </c:pt>
                <c:pt idx="1">
                  <c:v>40562</c:v>
                </c:pt>
                <c:pt idx="2">
                  <c:v>40569</c:v>
                </c:pt>
                <c:pt idx="3">
                  <c:v>40576</c:v>
                </c:pt>
                <c:pt idx="4">
                  <c:v>40583</c:v>
                </c:pt>
                <c:pt idx="5">
                  <c:v>40590</c:v>
                </c:pt>
                <c:pt idx="6">
                  <c:v>40597</c:v>
                </c:pt>
                <c:pt idx="7">
                  <c:v>40604</c:v>
                </c:pt>
                <c:pt idx="8">
                  <c:v>40611</c:v>
                </c:pt>
                <c:pt idx="9">
                  <c:v>40618</c:v>
                </c:pt>
                <c:pt idx="10">
                  <c:v>40625</c:v>
                </c:pt>
                <c:pt idx="11">
                  <c:v>40632</c:v>
                </c:pt>
                <c:pt idx="12">
                  <c:v>40639</c:v>
                </c:pt>
                <c:pt idx="13">
                  <c:v>40646</c:v>
                </c:pt>
                <c:pt idx="14">
                  <c:v>40653</c:v>
                </c:pt>
                <c:pt idx="15">
                  <c:v>40660</c:v>
                </c:pt>
                <c:pt idx="16">
                  <c:v>40667</c:v>
                </c:pt>
                <c:pt idx="17">
                  <c:v>40674</c:v>
                </c:pt>
                <c:pt idx="18">
                  <c:v>40681</c:v>
                </c:pt>
                <c:pt idx="19">
                  <c:v>40688</c:v>
                </c:pt>
                <c:pt idx="20">
                  <c:v>40695</c:v>
                </c:pt>
                <c:pt idx="21">
                  <c:v>40702</c:v>
                </c:pt>
                <c:pt idx="22">
                  <c:v>40709</c:v>
                </c:pt>
              </c:numCache>
            </c:numRef>
          </c:xVal>
          <c:yVal>
            <c:numRef>
              <c:f>List1!$B$3:$B$25</c:f>
              <c:numCache>
                <c:formatCode>0.0000</c:formatCode>
                <c:ptCount val="23"/>
                <c:pt idx="0">
                  <c:v>4.8199999999999985</c:v>
                </c:pt>
                <c:pt idx="1">
                  <c:v>4.7700000000000014</c:v>
                </c:pt>
                <c:pt idx="2">
                  <c:v>6.37</c:v>
                </c:pt>
                <c:pt idx="4">
                  <c:v>3.4899999999999998</c:v>
                </c:pt>
                <c:pt idx="6">
                  <c:v>6.68</c:v>
                </c:pt>
                <c:pt idx="7">
                  <c:v>12.39</c:v>
                </c:pt>
                <c:pt idx="8">
                  <c:v>6.09</c:v>
                </c:pt>
                <c:pt idx="9">
                  <c:v>8.120000000000001</c:v>
                </c:pt>
                <c:pt idx="10">
                  <c:v>6.3199999999999985</c:v>
                </c:pt>
                <c:pt idx="11">
                  <c:v>6.3000000000000007</c:v>
                </c:pt>
                <c:pt idx="12">
                  <c:v>7.71</c:v>
                </c:pt>
                <c:pt idx="13">
                  <c:v>7.57</c:v>
                </c:pt>
                <c:pt idx="14">
                  <c:v>8.91</c:v>
                </c:pt>
                <c:pt idx="15">
                  <c:v>23.38</c:v>
                </c:pt>
                <c:pt idx="16">
                  <c:v>9.64</c:v>
                </c:pt>
                <c:pt idx="17">
                  <c:v>18.239999999999988</c:v>
                </c:pt>
                <c:pt idx="18">
                  <c:v>10.23</c:v>
                </c:pt>
                <c:pt idx="19">
                  <c:v>7.2700000000000014</c:v>
                </c:pt>
                <c:pt idx="20">
                  <c:v>11.84</c:v>
                </c:pt>
                <c:pt idx="21">
                  <c:v>12.29</c:v>
                </c:pt>
                <c:pt idx="22">
                  <c:v>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2B4-4E41-AF72-4E96054CC9C5}"/>
            </c:ext>
          </c:extLst>
        </c:ser>
        <c:ser>
          <c:idx val="1"/>
          <c:order val="1"/>
          <c:tx>
            <c:v>PS-1</c:v>
          </c:tx>
          <c:spPr>
            <a:ln w="25400" cmpd="sng">
              <a:solidFill>
                <a:prstClr val="black">
                  <a:alpha val="30000"/>
                </a:prstClr>
              </a:solidFill>
            </a:ln>
          </c:spPr>
          <c:marker>
            <c:symbol val="circle"/>
            <c:size val="4"/>
            <c:spPr>
              <a:noFill/>
              <a:ln>
                <a:solidFill>
                  <a:schemeClr val="tx1"/>
                </a:solidFill>
              </a:ln>
            </c:spPr>
          </c:marker>
          <c:xVal>
            <c:numRef>
              <c:f>List1!$A$3:$A$25</c:f>
              <c:numCache>
                <c:formatCode>d/m/yyyy</c:formatCode>
                <c:ptCount val="23"/>
                <c:pt idx="0">
                  <c:v>40555</c:v>
                </c:pt>
                <c:pt idx="1">
                  <c:v>40562</c:v>
                </c:pt>
                <c:pt idx="2">
                  <c:v>40569</c:v>
                </c:pt>
                <c:pt idx="3">
                  <c:v>40576</c:v>
                </c:pt>
                <c:pt idx="4">
                  <c:v>40583</c:v>
                </c:pt>
                <c:pt idx="5">
                  <c:v>40590</c:v>
                </c:pt>
                <c:pt idx="6">
                  <c:v>40597</c:v>
                </c:pt>
                <c:pt idx="7">
                  <c:v>40604</c:v>
                </c:pt>
                <c:pt idx="8">
                  <c:v>40611</c:v>
                </c:pt>
                <c:pt idx="9">
                  <c:v>40618</c:v>
                </c:pt>
                <c:pt idx="10">
                  <c:v>40625</c:v>
                </c:pt>
                <c:pt idx="11">
                  <c:v>40632</c:v>
                </c:pt>
                <c:pt idx="12">
                  <c:v>40639</c:v>
                </c:pt>
                <c:pt idx="13">
                  <c:v>40646</c:v>
                </c:pt>
                <c:pt idx="14">
                  <c:v>40653</c:v>
                </c:pt>
                <c:pt idx="15">
                  <c:v>40660</c:v>
                </c:pt>
                <c:pt idx="16">
                  <c:v>40667</c:v>
                </c:pt>
                <c:pt idx="17">
                  <c:v>40674</c:v>
                </c:pt>
                <c:pt idx="18">
                  <c:v>40681</c:v>
                </c:pt>
                <c:pt idx="19">
                  <c:v>40688</c:v>
                </c:pt>
                <c:pt idx="20">
                  <c:v>40695</c:v>
                </c:pt>
                <c:pt idx="21">
                  <c:v>40702</c:v>
                </c:pt>
                <c:pt idx="22">
                  <c:v>40709</c:v>
                </c:pt>
              </c:numCache>
            </c:numRef>
          </c:xVal>
          <c:yVal>
            <c:numRef>
              <c:f>List1!$C$3:$C$25</c:f>
              <c:numCache>
                <c:formatCode>0.0000</c:formatCode>
                <c:ptCount val="23"/>
                <c:pt idx="0">
                  <c:v>8.82</c:v>
                </c:pt>
                <c:pt idx="1">
                  <c:v>6.29</c:v>
                </c:pt>
                <c:pt idx="2">
                  <c:v>12.950000000000006</c:v>
                </c:pt>
                <c:pt idx="3">
                  <c:v>12.11</c:v>
                </c:pt>
                <c:pt idx="4">
                  <c:v>6.8199999999999985</c:v>
                </c:pt>
                <c:pt idx="5">
                  <c:v>11.060000000000002</c:v>
                </c:pt>
                <c:pt idx="6">
                  <c:v>12.23</c:v>
                </c:pt>
                <c:pt idx="7">
                  <c:v>6.4</c:v>
                </c:pt>
                <c:pt idx="8">
                  <c:v>11.1</c:v>
                </c:pt>
                <c:pt idx="9">
                  <c:v>10.08</c:v>
                </c:pt>
                <c:pt idx="11">
                  <c:v>9.32</c:v>
                </c:pt>
                <c:pt idx="12">
                  <c:v>6.7</c:v>
                </c:pt>
                <c:pt idx="13">
                  <c:v>6.68</c:v>
                </c:pt>
                <c:pt idx="14">
                  <c:v>7.01</c:v>
                </c:pt>
                <c:pt idx="15">
                  <c:v>18.41</c:v>
                </c:pt>
                <c:pt idx="16">
                  <c:v>6.6199999999999966</c:v>
                </c:pt>
                <c:pt idx="17">
                  <c:v>13.350000000000026</c:v>
                </c:pt>
                <c:pt idx="18">
                  <c:v>6.23</c:v>
                </c:pt>
                <c:pt idx="19">
                  <c:v>7.6099999999999985</c:v>
                </c:pt>
                <c:pt idx="20">
                  <c:v>13.26</c:v>
                </c:pt>
                <c:pt idx="21">
                  <c:v>8.5400000000000009</c:v>
                </c:pt>
                <c:pt idx="22">
                  <c:v>6.6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2B4-4E41-AF72-4E96054CC9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993152"/>
        <c:axId val="85209472"/>
      </c:scatterChart>
      <c:valAx>
        <c:axId val="82993152"/>
        <c:scaling>
          <c:orientation val="minMax"/>
          <c:max val="40725"/>
          <c:min val="40545"/>
        </c:scaling>
        <c:delete val="0"/>
        <c:axPos val="b"/>
        <c:title>
          <c:tx>
            <c:rich>
              <a:bodyPr/>
              <a:lstStyle/>
              <a:p>
                <a:pPr>
                  <a:defRPr sz="750">
                    <a:latin typeface="Arial" pitchFamily="34" charset="0"/>
                    <a:cs typeface="Arial" pitchFamily="34" charset="0"/>
                  </a:defRPr>
                </a:pPr>
                <a:r>
                  <a:rPr lang="en-GB" sz="750" noProof="0" dirty="0">
                    <a:latin typeface="Arial" pitchFamily="34" charset="0"/>
                    <a:cs typeface="Arial" pitchFamily="34" charset="0"/>
                  </a:rPr>
                  <a:t>Time (sampling date)</a:t>
                </a:r>
              </a:p>
            </c:rich>
          </c:tx>
          <c:overlay val="0"/>
        </c:title>
        <c:numFmt formatCode="m/yyyy" sourceLinked="0"/>
        <c:majorTickMark val="out"/>
        <c:minorTickMark val="none"/>
        <c:tickLblPos val="nextTo"/>
        <c:txPr>
          <a:bodyPr/>
          <a:lstStyle/>
          <a:p>
            <a:pPr>
              <a:defRPr sz="750"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85209472"/>
        <c:crossesAt val="-35"/>
        <c:crossBetween val="midCat"/>
        <c:majorUnit val="30"/>
      </c:valAx>
      <c:valAx>
        <c:axId val="8520947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750">
                    <a:latin typeface="Arial" pitchFamily="34" charset="0"/>
                    <a:cs typeface="Arial" pitchFamily="34" charset="0"/>
                  </a:defRPr>
                </a:pPr>
                <a:r>
                  <a:rPr lang="en-GB" sz="750" noProof="0" dirty="0">
                    <a:latin typeface="Arial" pitchFamily="34" charset="0"/>
                    <a:cs typeface="Arial" pitchFamily="34" charset="0"/>
                  </a:rPr>
                  <a:t>Concentration </a:t>
                </a:r>
                <a:r>
                  <a:rPr lang="en-GB" sz="750" b="1" i="0" u="none" strike="noStrike" baseline="0" noProof="0" dirty="0"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en-GB" sz="750" b="1" i="0" u="none" strike="noStrike" baseline="0" noProof="0" dirty="0" err="1">
                    <a:latin typeface="Arial" pitchFamily="34" charset="0"/>
                    <a:cs typeface="Arial" pitchFamily="34" charset="0"/>
                  </a:rPr>
                  <a:t>ng</a:t>
                </a:r>
                <a:r>
                  <a:rPr lang="en-GB" sz="750" b="1" i="0" u="none" strike="noStrike" baseline="0" noProof="0" dirty="0">
                    <a:latin typeface="Arial" pitchFamily="34" charset="0"/>
                    <a:cs typeface="Arial" pitchFamily="34" charset="0"/>
                  </a:rPr>
                  <a:t>/m</a:t>
                </a:r>
                <a:r>
                  <a:rPr lang="en-GB" sz="750" b="1" i="0" u="none" strike="noStrike" baseline="30000" noProof="0" dirty="0"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en-GB" sz="750" b="1" i="0" u="none" strike="noStrike" baseline="0" noProof="0" dirty="0">
                    <a:latin typeface="Arial" pitchFamily="34" charset="0"/>
                    <a:cs typeface="Arial" pitchFamily="34" charset="0"/>
                  </a:rPr>
                  <a:t>)</a:t>
                </a:r>
                <a:endParaRPr lang="en-GB" sz="750" noProof="0" dirty="0">
                  <a:latin typeface="Arial" pitchFamily="34" charset="0"/>
                  <a:cs typeface="Arial" pitchFamily="34" charset="0"/>
                </a:endParaRP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750"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82993152"/>
        <c:crosses val="autoZero"/>
        <c:crossBetween val="midCat"/>
      </c:valAx>
    </c:plotArea>
    <c:legend>
      <c:legendPos val="l"/>
      <c:layout>
        <c:manualLayout>
          <c:xMode val="edge"/>
          <c:yMode val="edge"/>
          <c:x val="0.17338055555555557"/>
          <c:y val="0.16096115898638794"/>
          <c:w val="0.29932326388889102"/>
          <c:h val="0.11757271682963855"/>
        </c:manualLayout>
      </c:layout>
      <c:overlay val="1"/>
      <c:txPr>
        <a:bodyPr/>
        <a:lstStyle/>
        <a:p>
          <a:pPr>
            <a:defRPr sz="900"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lang="en-GB" sz="1800" noProof="0"/>
      </a:pPr>
      <a:endParaRPr lang="cs-CZ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" y="414000"/>
            <a:ext cx="1546943" cy="10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40092" y="718713"/>
            <a:ext cx="391568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9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927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981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89273" y="718713"/>
            <a:ext cx="391568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5588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133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867" y="2019300"/>
            <a:ext cx="4106255" cy="28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82330877-15CC-4407-8FF1-75EB5074EA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225ADAA-BAB5-47B6-A5E0-6A14E2AE70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94" y="2434289"/>
            <a:ext cx="7187994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" y="414000"/>
            <a:ext cx="1549566" cy="10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638" y="1296001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9273" y="1290515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9027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1695075"/>
            <a:ext cx="3914489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67024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0579" y="1692003"/>
            <a:ext cx="248407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93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0579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1963" y="4414270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8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0935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2140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0093" y="1692003"/>
            <a:ext cx="248407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1064" y="1692003"/>
            <a:ext cx="248407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976" y="692150"/>
            <a:ext cx="3901418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692151"/>
            <a:ext cx="3914489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94" y="692150"/>
            <a:ext cx="8066301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94" y="6228000"/>
            <a:ext cx="5941032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54" y="6228000"/>
            <a:ext cx="189033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93" y="1872000"/>
            <a:ext cx="8066301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5416" y="1961253"/>
            <a:ext cx="8352052" cy="1171580"/>
          </a:xfrm>
        </p:spPr>
        <p:txBody>
          <a:bodyPr/>
          <a:lstStyle/>
          <a:p>
            <a:r>
              <a:rPr lang="cs-CZ" sz="4000" b="0" dirty="0">
                <a:solidFill>
                  <a:schemeClr val="accent1"/>
                </a:solidFill>
                <a:latin typeface="Arial" pitchFamily="34" charset="0"/>
              </a:rPr>
              <a:t>MIAM021p(s) </a:t>
            </a:r>
            <a:r>
              <a:rPr lang="cs-CZ" sz="4000" dirty="0">
                <a:solidFill>
                  <a:schemeClr val="accent1"/>
                </a:solidFill>
                <a:latin typeface="Arial" pitchFamily="34" charset="0"/>
              </a:rPr>
              <a:t>Analýza a management dat pro zdravotnické obory – přednáška a cvičení </a:t>
            </a:r>
            <a:br>
              <a:rPr lang="cs-CZ" sz="4000" dirty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sz="4000" b="0" dirty="0">
                <a:solidFill>
                  <a:schemeClr val="accent1"/>
                </a:solidFill>
                <a:latin typeface="Arial" pitchFamily="34" charset="0"/>
              </a:rPr>
              <a:t>(jaro 2024)</a:t>
            </a:r>
            <a:endParaRPr lang="cs-CZ" sz="4000" b="0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95416" y="4709530"/>
            <a:ext cx="8522680" cy="698497"/>
          </a:xfrm>
        </p:spPr>
        <p:txBody>
          <a:bodyPr/>
          <a:lstStyle/>
          <a:p>
            <a:r>
              <a:rPr lang="cs-CZ" sz="1200" dirty="0">
                <a:solidFill>
                  <a:schemeClr val="tx2">
                    <a:lumMod val="50000"/>
                  </a:schemeClr>
                </a:solidFill>
              </a:rPr>
              <a:t>MICHAL SVOBODA</a:t>
            </a:r>
          </a:p>
          <a:p>
            <a:endParaRPr lang="cs-CZ" sz="1100" dirty="0"/>
          </a:p>
          <a:p>
            <a:r>
              <a:rPr lang="cs-CZ" sz="1100" dirty="0"/>
              <a:t>Institut biostatistiky a analýz LF MU</a:t>
            </a:r>
          </a:p>
          <a:p>
            <a:r>
              <a:rPr lang="cs-CZ" sz="1100" dirty="0"/>
              <a:t>svoboda@iba.muni.cz</a:t>
            </a:r>
          </a:p>
        </p:txBody>
      </p:sp>
    </p:spTree>
    <p:extLst>
      <p:ext uri="{BB962C8B-B14F-4D97-AF65-F5344CB8AC3E}">
        <p14:creationId xmlns:p14="http://schemas.microsoft.com/office/powerpoint/2010/main" val="2081636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MS Excel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Tabulkový procesor.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Aktualizace každé 2 až 3 roky; nové funkce, rozšíření počtu řádků a sloupců, změna formátu.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Starší formát: .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xls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novější: .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xlsx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Aktuální verze 2016 umožňuje </a:t>
            </a:r>
          </a:p>
          <a:p>
            <a:pPr marL="72000" indent="0">
              <a:lnSpc>
                <a:spcPct val="110000"/>
              </a:lnSpc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  ukládat tabulku </a:t>
            </a:r>
          </a:p>
          <a:p>
            <a:pPr marL="72000" indent="0">
              <a:lnSpc>
                <a:spcPct val="110000"/>
              </a:lnSpc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  o 1 048 576 řádcích </a:t>
            </a:r>
          </a:p>
          <a:p>
            <a:pPr marL="72000" indent="0">
              <a:lnSpc>
                <a:spcPct val="110000"/>
              </a:lnSpc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  a 16 384 sloupcích.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938" y="3175464"/>
            <a:ext cx="3847109" cy="265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063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Možnosti MS Excel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Správa a práce s tabulárními daty.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Řazení dat, výběry z dat, přehledy dat.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Formátování a přehledné zobrazení dat.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Zobrazení dat ve formě grafů.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Různé druhy výpočtů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pomocí zabudovaných funkcí.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Tvorba tiskových sestav.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Makra – zautomatizování častých činností.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2354" y="4868069"/>
            <a:ext cx="1809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803" y="4796061"/>
            <a:ext cx="1439863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1066" y="3861049"/>
            <a:ext cx="1727200" cy="172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Graf 8"/>
          <p:cNvGraphicFramePr/>
          <p:nvPr/>
        </p:nvGraphicFramePr>
        <p:xfrm>
          <a:off x="6084962" y="1412776"/>
          <a:ext cx="2735984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86941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Import a export dat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10000"/>
              </a:lnSpc>
              <a:buNone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Import dat</a:t>
            </a:r>
          </a:p>
          <a:p>
            <a:pPr lvl="1"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Manuální zadávání</a:t>
            </a:r>
          </a:p>
          <a:p>
            <a:pPr lvl="1"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Import – podpora importu ze starších verzí Excelu, textových souborů, databází apod.</a:t>
            </a:r>
          </a:p>
          <a:p>
            <a:pPr lvl="1"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Kopírování přes schránku Windows – vkládání z nejrůznějších aplikací – MS Office,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Statistica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atd.</a:t>
            </a:r>
          </a:p>
          <a:p>
            <a:pPr marL="72000" indent="0">
              <a:lnSpc>
                <a:spcPct val="110000"/>
              </a:lnSpc>
              <a:buNone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Export dat</a:t>
            </a:r>
          </a:p>
          <a:p>
            <a:pPr lvl="1"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Ukládáním ve formátech podporovaných jinými SW, časté jsou textové soubory,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dbf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soubory nebo starší verze Excelu</a:t>
            </a:r>
          </a:p>
          <a:p>
            <a:pPr lvl="1"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Přímé kopírování přes schránku Windows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7764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Databázová struktura dat v Excelu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896" y="2202874"/>
            <a:ext cx="5765207" cy="3350311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76197" y="5511024"/>
            <a:ext cx="83301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1" lang="cs-CZ" dirty="0">
                <a:latin typeface="Calibri" panose="020F0502020204030204" pitchFamily="34" charset="0"/>
                <a:cs typeface="Calibri" panose="020F0502020204030204" pitchFamily="34" charset="0"/>
              </a:rPr>
              <a:t>Excel neumožňuje pojmenování řádků a sloupců vlastními názvy.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56368" y="3500439"/>
            <a:ext cx="21433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Řádky tabulky</a:t>
            </a:r>
            <a:r>
              <a:rPr kumimoji="1"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=&gt;</a:t>
            </a:r>
          </a:p>
          <a:p>
            <a:pPr eaLnBrk="0" hangingPunct="0"/>
            <a:r>
              <a:rPr kumimoji="1"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jednotlivé záznamy</a:t>
            </a:r>
          </a:p>
          <a:p>
            <a:pPr eaLnBrk="0" hangingPunct="0"/>
            <a:r>
              <a:rPr kumimoji="1"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(taxon, lokalita,</a:t>
            </a:r>
          </a:p>
          <a:p>
            <a:pPr eaLnBrk="0" hangingPunct="0"/>
            <a:r>
              <a:rPr kumimoji="1"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měření, pacient atd.)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616927" y="1518838"/>
            <a:ext cx="579555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1"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Sloupce tabulky </a:t>
            </a:r>
            <a:r>
              <a:rPr kumimoji="1"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=&gt; parametry záznamů, </a:t>
            </a:r>
          </a:p>
          <a:p>
            <a:pPr eaLnBrk="0" hangingPunct="0"/>
            <a:r>
              <a:rPr kumimoji="1"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hlavička udává obsah sloupce – stejný údaj v celém sloupci</a:t>
            </a: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 rot="-5400000">
            <a:off x="2305722" y="3784947"/>
            <a:ext cx="215900" cy="360362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 rot="-2869255">
            <a:off x="2276489" y="4077125"/>
            <a:ext cx="215900" cy="360363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2983832" y="2135523"/>
            <a:ext cx="231640" cy="400675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3985550" y="2135523"/>
            <a:ext cx="231640" cy="400675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7127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a triky jak se v datech pohybovat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208284"/>
          </a:xfrm>
        </p:spPr>
        <p:txBody>
          <a:bodyPr/>
          <a:lstStyle/>
          <a:p>
            <a:pPr marL="72000" indent="0">
              <a:lnSpc>
                <a:spcPct val="90000"/>
              </a:lnSpc>
              <a:buNone/>
            </a:pPr>
            <a:endParaRPr lang="cs-CZ" sz="1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90000"/>
              </a:lnSpc>
              <a:buNone/>
            </a:pPr>
            <a:r>
              <a:rPr lang="cs-CZ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Výběr buněk</a:t>
            </a:r>
          </a:p>
          <a:p>
            <a:pPr lvl="1">
              <a:lnSpc>
                <a:spcPct val="90000"/>
              </a:lnSpc>
            </a:pP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CTRL+HOME – přesunutí na levý horní roh tabulky</a:t>
            </a:r>
          </a:p>
          <a:p>
            <a:pPr lvl="1">
              <a:lnSpc>
                <a:spcPct val="90000"/>
              </a:lnSpc>
            </a:pP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CTRL+END – přesunutí na pravý dolní roh tabulky</a:t>
            </a:r>
          </a:p>
          <a:p>
            <a:pPr lvl="1">
              <a:lnSpc>
                <a:spcPct val="90000"/>
              </a:lnSpc>
            </a:pP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CTRL+A – výběr celého listu</a:t>
            </a:r>
          </a:p>
          <a:p>
            <a:pPr lvl="1">
              <a:lnSpc>
                <a:spcPct val="90000"/>
              </a:lnSpc>
            </a:pP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CTRL + klepnutí myší do buňky – výběr jednotlivých buněk </a:t>
            </a:r>
          </a:p>
          <a:p>
            <a:pPr lvl="1">
              <a:lnSpc>
                <a:spcPct val="90000"/>
              </a:lnSpc>
            </a:pP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SHIFT + klepnutí myší na jinou buňku – výběr bloku buněk</a:t>
            </a:r>
          </a:p>
          <a:p>
            <a:pPr lvl="1">
              <a:lnSpc>
                <a:spcPct val="90000"/>
              </a:lnSpc>
            </a:pP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SHIFT + šipky – výběr sousedních buněk ve směru šipky</a:t>
            </a:r>
          </a:p>
          <a:p>
            <a:pPr lvl="1">
              <a:lnSpc>
                <a:spcPct val="90000"/>
              </a:lnSpc>
            </a:pP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SHIFT+CTRL+END (HOME) – výběr do konce (začátku) oblasti dat v listu</a:t>
            </a:r>
          </a:p>
          <a:p>
            <a:pPr lvl="1">
              <a:lnSpc>
                <a:spcPct val="90000"/>
              </a:lnSpc>
            </a:pPr>
            <a:r>
              <a:rPr lang="cs-CZ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SHIFT+CTRL+šipky</a:t>
            </a: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výběr souvislého řádku nebo sloupce buněk</a:t>
            </a:r>
          </a:p>
          <a:p>
            <a:pPr lvl="1">
              <a:lnSpc>
                <a:spcPct val="90000"/>
              </a:lnSpc>
            </a:pP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SHIFT + klepnutí na objekty – výběr více objektů</a:t>
            </a:r>
          </a:p>
          <a:p>
            <a:pPr marL="72000" indent="0">
              <a:lnSpc>
                <a:spcPct val="90000"/>
              </a:lnSpc>
              <a:buNone/>
            </a:pPr>
            <a:r>
              <a:rPr lang="cs-CZ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Kopírování a vkládání</a:t>
            </a:r>
          </a:p>
          <a:p>
            <a:pPr lvl="1">
              <a:lnSpc>
                <a:spcPct val="90000"/>
              </a:lnSpc>
            </a:pP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CTRL+C – zkopírování označené oblasti buněk</a:t>
            </a:r>
          </a:p>
          <a:p>
            <a:pPr lvl="1">
              <a:lnSpc>
                <a:spcPct val="90000"/>
              </a:lnSpc>
            </a:pP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CTRL+V – vložení obsahu schránky – oblast buněk, objekt, data z jiné aplikace</a:t>
            </a:r>
          </a:p>
          <a:p>
            <a:pPr marL="72000" indent="0">
              <a:lnSpc>
                <a:spcPct val="90000"/>
              </a:lnSpc>
              <a:buNone/>
            </a:pP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Myš a okraje buňky</a:t>
            </a:r>
          </a:p>
          <a:p>
            <a:pPr lvl="1">
              <a:lnSpc>
                <a:spcPct val="90000"/>
              </a:lnSpc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Chycení myší za okraj umožňuje přesun buňky nebo bloku buněk</a:t>
            </a:r>
          </a:p>
          <a:p>
            <a:pPr lvl="1">
              <a:lnSpc>
                <a:spcPct val="90000"/>
              </a:lnSpc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Při chycení čtverečku v pravém dolním rohu výběru je tažením možno vyplnit více buněk hodnotami původní buňky (ve vzorcích se mění relativní odkazy) </a:t>
            </a:r>
          </a:p>
        </p:txBody>
      </p:sp>
    </p:spTree>
    <p:extLst>
      <p:ext uri="{BB962C8B-B14F-4D97-AF65-F5344CB8AC3E}">
        <p14:creationId xmlns:p14="http://schemas.microsoft.com/office/powerpoint/2010/main" val="739546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Ověření dat</a:t>
            </a:r>
          </a:p>
        </p:txBody>
      </p:sp>
      <p:sp>
        <p:nvSpPr>
          <p:cNvPr id="8" name="Zástupný symbol pro obsah 4">
            <a:extLst>
              <a:ext uri="{FF2B5EF4-FFF2-40B4-BE49-F238E27FC236}">
                <a16:creationId xmlns:a16="http://schemas.microsoft.com/office/drawing/2014/main" id="{28D872C9-3EBE-7C51-7C33-10B582876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Nastavení pravidel, jaké hodnoty lze do jednotlivých sloupců</a:t>
            </a:r>
          </a:p>
          <a:p>
            <a:pPr>
              <a:lnSpc>
                <a:spcPct val="100000"/>
              </a:lnSpc>
            </a:pPr>
            <a:r>
              <a:rPr lang="pt-BR" sz="1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Nastavíme před zadáním prvního pacienta do dat</a:t>
            </a:r>
            <a:endParaRPr lang="cs-CZ" sz="1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Zamezení překlepů v datech, kombinování více typů proměnných</a:t>
            </a:r>
          </a:p>
          <a:p>
            <a:pPr>
              <a:lnSpc>
                <a:spcPct val="100000"/>
              </a:lnSpc>
            </a:pPr>
            <a:endParaRPr lang="pt-BR" sz="1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ECFC4CD-35B1-DEDB-844B-51D621DCE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226" y="2697922"/>
            <a:ext cx="41027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kumimoji="1" lang="cs-CZ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Označení sloupce a zapnutí </a:t>
            </a:r>
            <a:r>
              <a:rPr kumimoji="1" lang="cs-CZ" sz="1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ověření dat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F7D19EDF-8B2A-EB27-1EC7-9595AFC3A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226" y="4420784"/>
            <a:ext cx="321273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kumimoji="1" lang="cs-CZ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Nastavení možných </a:t>
            </a:r>
          </a:p>
          <a:p>
            <a:pPr defTabSz="1095375" eaLnBrk="0" hangingPunct="0"/>
            <a:r>
              <a:rPr kumimoji="1" lang="cs-CZ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hodnot pro daný sloupec</a:t>
            </a:r>
          </a:p>
          <a:p>
            <a:pPr defTabSz="1095375" eaLnBrk="0" hangingPunct="0"/>
            <a:r>
              <a:rPr kumimoji="1" lang="cs-CZ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(například hodnoty od 0 do 100)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FB1AF195-31D7-1C81-C1F1-C070FE696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26" y="3110815"/>
            <a:ext cx="8399136" cy="872924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0993ACEB-BFCE-8F36-8CDA-226F85D6B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472" y="4185497"/>
            <a:ext cx="2753753" cy="219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40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Automatický filtr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Pomocí automatického filtru je snadné vybírat úseky dat pro další zpracování na základě hodnot ve sloupcích databázové tabulky, výběr je možný i podle více sloupců (např. určitá skupina pacientů)</a:t>
            </a:r>
          </a:p>
          <a:p>
            <a:pPr>
              <a:lnSpc>
                <a:spcPct val="100000"/>
              </a:lnSpc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Funkce automaticky rozezná hlavičky sloupců v souvislé oblasti buněk</a:t>
            </a:r>
          </a:p>
          <a:p>
            <a:pPr>
              <a:lnSpc>
                <a:spcPct val="100000"/>
              </a:lnSpc>
            </a:pPr>
            <a:r>
              <a:rPr lang="cs-CZ" sz="1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Výhodné pro čištění dat (vyhledávání překlepů, kombinace textu a čísel)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462668" y="3120803"/>
            <a:ext cx="24885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Výběr hodnot pro filtraci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40346" y="3121589"/>
            <a:ext cx="56748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kumimoji="1" lang="cs-CZ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Zapnutí filtru (alternativa klávesová zkratka </a:t>
            </a:r>
            <a:r>
              <a:rPr kumimoji="1" lang="cs-CZ" sz="1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Crtl</a:t>
            </a:r>
            <a:r>
              <a:rPr kumimoji="1" lang="cs-CZ" sz="1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+Shift+L</a:t>
            </a:r>
            <a:r>
              <a:rPr kumimoji="1" lang="cs-CZ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40347" y="5008414"/>
            <a:ext cx="296241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kumimoji="1" lang="cs-CZ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Objeví se rozbalovací šipka </a:t>
            </a:r>
          </a:p>
          <a:p>
            <a:pPr defTabSz="1095375" eaLnBrk="0" hangingPunct="0"/>
            <a:r>
              <a:rPr kumimoji="1" lang="cs-CZ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výčtem všech unikátních </a:t>
            </a:r>
          </a:p>
          <a:p>
            <a:pPr defTabSz="1095375" eaLnBrk="0" hangingPunct="0"/>
            <a:r>
              <a:rPr kumimoji="1" lang="cs-CZ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hodnot v daném sloupci dat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10" y="3411081"/>
            <a:ext cx="6223320" cy="1479626"/>
          </a:xfrm>
          <a:prstGeom prst="rect">
            <a:avLst/>
          </a:prstGeom>
        </p:spPr>
      </p:pic>
      <p:sp>
        <p:nvSpPr>
          <p:cNvPr id="10" name="Šipka doprava 9"/>
          <p:cNvSpPr/>
          <p:nvPr/>
        </p:nvSpPr>
        <p:spPr>
          <a:xfrm rot="3009118">
            <a:off x="4994760" y="3468495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408" y="4926183"/>
            <a:ext cx="3403775" cy="1301817"/>
          </a:xfrm>
          <a:prstGeom prst="rect">
            <a:avLst/>
          </a:prstGeom>
        </p:spPr>
      </p:pic>
      <p:sp>
        <p:nvSpPr>
          <p:cNvPr id="12" name="Šipka doprava 11"/>
          <p:cNvSpPr/>
          <p:nvPr/>
        </p:nvSpPr>
        <p:spPr>
          <a:xfrm rot="3357952">
            <a:off x="4428917" y="509176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099" y="3501751"/>
            <a:ext cx="2048874" cy="2447133"/>
          </a:xfrm>
          <a:prstGeom prst="rect">
            <a:avLst/>
          </a:prstGeom>
        </p:spPr>
      </p:pic>
      <p:sp>
        <p:nvSpPr>
          <p:cNvPr id="14" name="Šipka doprava 13"/>
          <p:cNvSpPr/>
          <p:nvPr/>
        </p:nvSpPr>
        <p:spPr>
          <a:xfrm>
            <a:off x="6747167" y="509176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479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ástupný symbol pro obsah 14"/>
          <p:cNvSpPr>
            <a:spLocks noGrp="1"/>
          </p:cNvSpPr>
          <p:nvPr>
            <p:ph idx="1"/>
          </p:nvPr>
        </p:nvSpPr>
        <p:spPr>
          <a:xfrm>
            <a:off x="310554" y="1329537"/>
            <a:ext cx="8295841" cy="4139998"/>
          </a:xfrm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rgbClr val="0000DC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Záložka „Domů“ → „Podmíněné formátování“.</a:t>
            </a:r>
          </a:p>
          <a:p>
            <a:pPr marL="273050" lvl="0" indent="-273050" ea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2000" kern="1200" dirty="0">
                <a:latin typeface="Calibri" panose="020F0502020204030204" pitchFamily="34" charset="0"/>
                <a:cs typeface="Calibri" panose="020F0502020204030204" pitchFamily="34" charset="0"/>
              </a:rPr>
              <a:t>Barevné označení buněk nebo výplň buňky symbolem podle námi zadaných kritérií, např.:</a:t>
            </a:r>
          </a:p>
          <a:p>
            <a:pPr marL="615950" lvl="0" indent="-273050" ea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sz="2000" kern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numerická hodnota větší/menší než průměr</a:t>
            </a:r>
          </a:p>
          <a:p>
            <a:pPr marL="615950" lvl="0" indent="-273050" ea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datum z konkrétního období</a:t>
            </a:r>
          </a:p>
          <a:p>
            <a:pPr marL="615950" lvl="0" indent="-273050" ea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podobná slova </a:t>
            </a:r>
          </a:p>
          <a:p>
            <a:pPr marL="615950" lvl="0" indent="-273050" ea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sz="2000" kern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duplicitní údaje</a:t>
            </a:r>
          </a:p>
          <a:p>
            <a:pPr marL="615950" lvl="0" indent="-273050" ea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Courier New" pitchFamily="49" charset="0"/>
              <a:buChar char="o"/>
              <a:defRPr/>
            </a:pP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3050" lvl="0" indent="-2730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Calibri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Co s barevnými buňkami?</a:t>
            </a:r>
          </a:p>
          <a:p>
            <a:pPr marL="273050" lvl="0" indent="-2730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Calibri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Použijeme filtr!</a:t>
            </a:r>
            <a:endParaRPr lang="cs-CZ" sz="2000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Podmíněné formátování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 l="42524" t="4200" r="31095" b="57301"/>
          <a:stretch>
            <a:fillRect/>
          </a:stretch>
        </p:blipFill>
        <p:spPr bwMode="auto">
          <a:xfrm>
            <a:off x="4333100" y="2915965"/>
            <a:ext cx="4613191" cy="378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8744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Ukotvení příček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Umožňuje ukotvení libovolných řádků a sloupců pro pohodlné vkládání a prohlížení dat v tabulce. </a:t>
            </a:r>
          </a:p>
          <a:p>
            <a:pPr>
              <a:lnSpc>
                <a:spcPct val="100000"/>
              </a:lnSpc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Umožňuje číst řádky/sloupce ze začátku tabulky i po přesunutí se dále.</a:t>
            </a:r>
          </a:p>
          <a:p>
            <a:pPr>
              <a:lnSpc>
                <a:spcPct val="100000"/>
              </a:lnSpc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Záložka „Zobrazení“ → „Ukotvit příčky“.</a:t>
            </a:r>
          </a:p>
          <a:p>
            <a:pPr>
              <a:lnSpc>
                <a:spcPct val="100000"/>
              </a:lnSpc>
            </a:pPr>
            <a:r>
              <a:rPr lang="cs-CZ" sz="1800" dirty="0">
                <a:solidFill>
                  <a:prstClr val="black"/>
                </a:solidFill>
              </a:rPr>
              <a:t>Odstranění ukotvení: Po ukotvení příček se automaticky možnost „Ukotvit příčky “ změní na  „Uvolnit příčky“.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Možnosti: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672" y="3275712"/>
            <a:ext cx="4777454" cy="2952288"/>
          </a:xfrm>
          <a:prstGeom prst="rect">
            <a:avLst/>
          </a:prstGeom>
        </p:spPr>
      </p:pic>
      <p:sp>
        <p:nvSpPr>
          <p:cNvPr id="7" name="Šipka doprava 6"/>
          <p:cNvSpPr/>
          <p:nvPr/>
        </p:nvSpPr>
        <p:spPr>
          <a:xfrm rot="2400000">
            <a:off x="1252779" y="3738531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 rot="8788596">
            <a:off x="6094066" y="4335738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6502390" y="4131278"/>
            <a:ext cx="209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lvl="1" indent="-6350" eaLnBrk="0" hangingPunct="0">
              <a:spcBef>
                <a:spcPct val="20000"/>
              </a:spcBef>
              <a:buClr>
                <a:srgbClr val="CCB400"/>
              </a:buClr>
              <a:buSzPct val="85000"/>
            </a:pPr>
            <a:r>
              <a:rPr lang="cs-CZ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Ukotví řádky nad označenou buňkou a sloupce vlevo od označené buňky</a:t>
            </a:r>
          </a:p>
        </p:txBody>
      </p:sp>
    </p:spTree>
    <p:extLst>
      <p:ext uri="{BB962C8B-B14F-4D97-AF65-F5344CB8AC3E}">
        <p14:creationId xmlns:p14="http://schemas.microsoft.com/office/powerpoint/2010/main" val="3998715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Vzorce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vpisují se do buněk sešitu</a:t>
            </a:r>
          </a:p>
          <a:p>
            <a:pPr ea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vzorce jsou vždy uvozeny </a:t>
            </a:r>
            <a:r>
              <a:rPr lang="cs-CZ" sz="1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(lze též</a:t>
            </a:r>
            <a:r>
              <a:rPr lang="cs-CZ" sz="1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-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ea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aritmetické operátory + zabudované funkce Excelu</a:t>
            </a:r>
          </a:p>
          <a:p>
            <a:pPr ea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pro „sčítání“ nečíselných položek se používá </a:t>
            </a:r>
            <a:r>
              <a:rPr lang="cs-CZ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výpočet je založen buď na číselných konstantách nebo odkazech na buňky</a:t>
            </a:r>
          </a:p>
          <a:p>
            <a:pPr>
              <a:lnSpc>
                <a:spcPct val="100000"/>
              </a:lnSpc>
            </a:pP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485234" y="4435492"/>
            <a:ext cx="505134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=3*odmocnina(A1)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900907" y="5176855"/>
            <a:ext cx="15559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uvození vzorce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340546" y="3663967"/>
            <a:ext cx="11011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konstanta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839196" y="3735405"/>
            <a:ext cx="26020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zabudovaný vzorec Excelu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584056" y="5491180"/>
            <a:ext cx="1657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odkaz na buňku</a:t>
            </a: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2791396" y="4003693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 rot="2893936">
            <a:off x="4479627" y="3977498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 rot="-7409376">
            <a:off x="2124870" y="4672030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 flipH="1" flipV="1">
            <a:off x="5728519" y="5011755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2901585" y="5423789"/>
            <a:ext cx="21123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aritmetický operátor</a:t>
            </a:r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auto">
          <a:xfrm flipH="1" flipV="1">
            <a:off x="3046047" y="4944365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356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Excel: opakování, příprava dat, základní vzorce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Základy popisné statistiky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Základní rozdělení pravděpodobnosti, testování hypotéz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Parametrické testy</a:t>
            </a:r>
          </a:p>
          <a:p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Neparametrické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testy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Analýza kontingenčních tabulek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Základy korelační analýzy a lineární regrese</a:t>
            </a:r>
          </a:p>
        </p:txBody>
      </p:sp>
    </p:spTree>
    <p:extLst>
      <p:ext uri="{BB962C8B-B14F-4D97-AF65-F5344CB8AC3E}">
        <p14:creationId xmlns:p14="http://schemas.microsoft.com/office/powerpoint/2010/main" val="1087774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Vzorce – odkaz na buňku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5000"/>
              <a:buNone/>
              <a:defRPr/>
            </a:pP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Relativní odkazy</a:t>
            </a:r>
          </a:p>
          <a:p>
            <a:pPr marL="560388" lvl="1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A1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= buňka 1. řádku sloupci A</a:t>
            </a:r>
          </a:p>
          <a:p>
            <a:pPr marL="560388" lvl="1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A1:B6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= blok buněk – levý horní roh je v 1. řádku, sloupec </a:t>
            </a:r>
            <a:r>
              <a:rPr 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A,pravý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dolní na řádku 6, sloupec B </a:t>
            </a:r>
          </a:p>
          <a:p>
            <a:pPr marL="560388" lvl="1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relativní odkaz se při automatickém vyplnění buněk vzorcem posune </a:t>
            </a:r>
          </a:p>
          <a:p>
            <a:pPr marL="560388" lvl="1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mění se s kopírováním, při vložení a odstranění řádku nebo sloupce</a:t>
            </a:r>
          </a:p>
          <a:p>
            <a:pPr marL="0" indent="0" ea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5000"/>
              <a:buNone/>
              <a:defRPr/>
            </a:pP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Absolutní odkaz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560388" lvl="1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odkaz na buňku je pevně dán, při kopírování nebo automatickém vyplnění se nemění</a:t>
            </a:r>
          </a:p>
          <a:p>
            <a:pPr marL="560388" lvl="1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lze uzamknout jak řádky, tak sloupce samostatně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52069" y="5002229"/>
            <a:ext cx="12715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</a:t>
            </a:r>
            <a:r>
              <a:rPr lang="cs-CZ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</a:t>
            </a:r>
            <a:r>
              <a:rPr lang="cs-CZ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 rot="16200000">
            <a:off x="3493121" y="5138927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436890" y="4779333"/>
            <a:ext cx="18511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uzamčení sloupce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 rot="4169552">
            <a:off x="5004595" y="4778391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404442" y="5211382"/>
            <a:ext cx="16607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uzamčení řádku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086358" y="5724688"/>
            <a:ext cx="5419497" cy="369332"/>
          </a:xfrm>
          <a:prstGeom prst="rect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Pamatuj: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Adresu upevníme pomocí znaku </a:t>
            </a:r>
            <a:r>
              <a:rPr lang="en-US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</a:t>
            </a:r>
            <a:r>
              <a:rPr lang="cs-CZ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(klávesa </a:t>
            </a:r>
            <a:r>
              <a:rPr lang="cs-CZ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F4</a:t>
            </a:r>
            <a:r>
              <a:rPr lang="cs-CZ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257871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Vzorce – využití seznamu vzorců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54" y="1730923"/>
            <a:ext cx="2913909" cy="172867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29" y="4052117"/>
            <a:ext cx="4357699" cy="209985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137" y="1941982"/>
            <a:ext cx="3428194" cy="2901818"/>
          </a:xfrm>
          <a:prstGeom prst="rect">
            <a:avLst/>
          </a:prstGeom>
        </p:spPr>
      </p:pic>
      <p:sp>
        <p:nvSpPr>
          <p:cNvPr id="9" name="AutoShape 15"/>
          <p:cNvSpPr>
            <a:spLocks noChangeArrowheads="1"/>
          </p:cNvSpPr>
          <p:nvPr/>
        </p:nvSpPr>
        <p:spPr bwMode="auto">
          <a:xfrm flipV="1">
            <a:off x="2312230" y="3361902"/>
            <a:ext cx="720080" cy="499888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095787" y="3361629"/>
            <a:ext cx="15483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Funkce a její </a:t>
            </a:r>
          </a:p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stručný popis</a:t>
            </a: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6018443" y="2501193"/>
            <a:ext cx="2134154" cy="1800693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3510610" y="2042092"/>
            <a:ext cx="17357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Kategorie vzorců</a:t>
            </a: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H="1" flipV="1">
            <a:off x="4876135" y="2426905"/>
            <a:ext cx="1153593" cy="28835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" name="AutoShape 15"/>
          <p:cNvSpPr>
            <a:spLocks noChangeArrowheads="1"/>
          </p:cNvSpPr>
          <p:nvPr/>
        </p:nvSpPr>
        <p:spPr bwMode="auto">
          <a:xfrm flipH="1" flipV="1">
            <a:off x="6329498" y="4437112"/>
            <a:ext cx="864096" cy="648072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4997314" y="4886439"/>
            <a:ext cx="1531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Průvodce funkcí</a:t>
            </a:r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2067770" y="3037902"/>
            <a:ext cx="574675" cy="3240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4542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Vzorce – užitečné funkce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SUMA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součet číselných hodnot oblasti;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SUMIF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podmíněný součet (podmínky v doplňkové oblasti);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PRŮMĚR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aritmetický průměr číselných hodnot oblasti;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GEOMEAN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geometrický průměr číselných hodnot oblasti;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COUNTIF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počet hodnot oblasti splňujících zadanou podmínku;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KDYŽ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logická podmínka (IF);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maximum/minimum číselných hodnot oblasti;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MEDIAN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výpočet mediánu;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PERCENTIL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výpočet percentilů;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DATUAM, ROK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MĚSÍC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práce s kalendářními daty;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absolutní hodnota;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SVYHLEDAT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spojování tabulek podle identifikátoru - řádku.</a:t>
            </a:r>
          </a:p>
        </p:txBody>
      </p:sp>
    </p:spTree>
    <p:extLst>
      <p:ext uri="{BB962C8B-B14F-4D97-AF65-F5344CB8AC3E}">
        <p14:creationId xmlns:p14="http://schemas.microsoft.com/office/powerpoint/2010/main" val="40196205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Statistické funkce v MS Excel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CONFIDENCE.NORM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výpočet intervalu spolehlivosti (při normálním rozdělení);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PEARSON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výpočet </a:t>
            </a:r>
            <a:r>
              <a:rPr 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Pearsonova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korelačního koeficientu;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COVARIANCE.S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výpočet kovariance dvou množin dat;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COUNTIF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počet hodnot oblasti splňujících zadanou podmínku;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DEVSQ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součet čtverců odchylek od výběrového průměru;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F.DIST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GAMMA.DIST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T.DIST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NORM.DIST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aj. –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různá rozdělení pravděpodobnosti;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PRŮMODCHYLKA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průměrná hodnota absolutních odchylek;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SLOPE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směrnice lineárního modelu;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T.TEST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Z.TEST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CHISQ.TEST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statistické testy shodnosti;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cs-CZ" sz="1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ŘADU DALŠÍCH FUNKCÍ VŠAK EXCEL POSTRÁDÁ A JE TŘEBA VYUŽÍT SILNĚJŠÍHO NÁSTROJE.</a:t>
            </a:r>
          </a:p>
        </p:txBody>
      </p:sp>
    </p:spTree>
    <p:extLst>
      <p:ext uri="{BB962C8B-B14F-4D97-AF65-F5344CB8AC3E}">
        <p14:creationId xmlns:p14="http://schemas.microsoft.com/office/powerpoint/2010/main" val="34578256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Kopírování a vkládání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Kopírování vzorců, textů, celých sloupců (zkopírování pomocí </a:t>
            </a:r>
            <a:r>
              <a:rPr 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Ctrl+C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); dále „Vložit jinak...“</a:t>
            </a:r>
          </a:p>
        </p:txBody>
      </p:sp>
      <p:sp>
        <p:nvSpPr>
          <p:cNvPr id="6" name="Šipka doprava 5"/>
          <p:cNvSpPr/>
          <p:nvPr/>
        </p:nvSpPr>
        <p:spPr>
          <a:xfrm rot="2568309">
            <a:off x="1218230" y="3292203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 rot="5400000">
            <a:off x="3492699" y="4222006"/>
            <a:ext cx="288925" cy="719138"/>
          </a:xfrm>
          <a:prstGeom prst="upArrow">
            <a:avLst>
              <a:gd name="adj1" fmla="val 50000"/>
              <a:gd name="adj2" fmla="val 622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115" y="2627894"/>
            <a:ext cx="3911367" cy="320410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422" y="2627894"/>
            <a:ext cx="1708334" cy="348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911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Praktické cvičení</a:t>
            </a:r>
          </a:p>
        </p:txBody>
      </p:sp>
    </p:spTree>
    <p:extLst>
      <p:ext uri="{BB962C8B-B14F-4D97-AF65-F5344CB8AC3E}">
        <p14:creationId xmlns:p14="http://schemas.microsoft.com/office/powerpoint/2010/main" val="21363335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Datový soubor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773" y="212811"/>
            <a:ext cx="1465954" cy="1465954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Nadpis 3"/>
          <p:cNvSpPr txBox="1">
            <a:spLocks/>
          </p:cNvSpPr>
          <p:nvPr/>
        </p:nvSpPr>
        <p:spPr>
          <a:xfrm>
            <a:off x="456012" y="1581854"/>
            <a:ext cx="8066301" cy="4515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sz="3200" kern="0" dirty="0"/>
              <a:t>Rehabilitace po mozkovém infarktu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54" y="2251773"/>
            <a:ext cx="7372925" cy="375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4561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Rehabilitace po mozkovém infarktu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576391"/>
            <a:ext cx="8066301" cy="4651609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Cvičný datový soubor obsahuje záznamy o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celkem 407 pacientech hospitalizovaných pro mozkový infarkt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neurologickém oddělení akutní péče, kde jim byla poskytnuta terapie pro obnovu krevního oběhu v postižené části mozku. 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zvládnutí akutní fáze byl u pacientů vyhodnocen stupeň soběstačnosti v základních denních aktivitách (ADL) pomocí tzv.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indexu </a:t>
            </a:r>
            <a:r>
              <a:rPr lang="cs-CZ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(BI) a byli přeloženi na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rehabilitační oddělení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dvou týdnech byl opět dle BI vyhodnocen stupeň soběstačnosti a pacienti byli buď propuštěni do ambulantní péče, nebo přeloženi na oddělení následné péče.</a:t>
            </a:r>
          </a:p>
        </p:txBody>
      </p:sp>
    </p:spTree>
    <p:extLst>
      <p:ext uri="{BB962C8B-B14F-4D97-AF65-F5344CB8AC3E}">
        <p14:creationId xmlns:p14="http://schemas.microsoft.com/office/powerpoint/2010/main" val="35952141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10000"/>
              </a:lnSpc>
              <a:buNone/>
            </a:pP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Sbírané informace: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základní demografické údaje (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pohlaví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věk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informace o samotné diagnóze mozkové příhody (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etiologie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lokalizace uzávěru cévy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informace o léčbě (typ indikované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terapie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výskyt komplikací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informace o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způsobu ukončení rehabilitace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Stupeň soběstačnosti před rehabilitací byl dodatečně zjištěn z neurologie a na konci rehabilitace byl vyplněn nový dotazník pro určení výsledného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indexu </a:t>
            </a:r>
            <a:r>
              <a:rPr lang="cs-CZ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2000" indent="0">
              <a:buNone/>
            </a:pPr>
            <a:endParaRPr lang="cs-CZ" sz="2400" dirty="0"/>
          </a:p>
        </p:txBody>
      </p:sp>
      <p:sp>
        <p:nvSpPr>
          <p:cNvPr id="6" name="Nadpis 3"/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sz="3200" dirty="0"/>
              <a:t>Rehabilitace po mozkovém infarktu</a:t>
            </a:r>
          </a:p>
        </p:txBody>
      </p:sp>
    </p:spTree>
    <p:extLst>
      <p:ext uri="{BB962C8B-B14F-4D97-AF65-F5344CB8AC3E}">
        <p14:creationId xmlns:p14="http://schemas.microsoft.com/office/powerpoint/2010/main" val="5832417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1 – kontrola a příprava dat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1950" indent="-361950">
              <a:lnSpc>
                <a:spcPct val="11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Do všech řádků tabulky vyplňte do sloupce </a:t>
            </a:r>
            <a:r>
              <a:rPr lang="cs-CZ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Barthel_index_reference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hodnotu 64,4.</a:t>
            </a:r>
          </a:p>
          <a:p>
            <a:pPr marL="361950" indent="-361950">
              <a:lnSpc>
                <a:spcPct val="11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kotvěte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ID pacientů a názvy proměnných ve sloupcích. (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nápověda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: vyber buňku pro levý horní roh → karta „Zobrazení“→ funkce Ukotvit příčky).</a:t>
            </a:r>
          </a:p>
          <a:p>
            <a:pPr marL="361950" indent="-361950">
              <a:lnSpc>
                <a:spcPct val="11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Zapněte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automatický filtr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nad celou datovou tabulkou a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zkontrolujte přítomnost chybných hodnot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ve sloupcích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Pohlavi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Vek, Etiologie, Lokalizace, Terapie. Chybné hodnoty opravte. (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nápověda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: označ všechny sloupce → karta „Data“→ funkce Filtr).</a:t>
            </a:r>
          </a:p>
        </p:txBody>
      </p:sp>
    </p:spTree>
    <p:extLst>
      <p:ext uri="{BB962C8B-B14F-4D97-AF65-F5344CB8AC3E}">
        <p14:creationId xmlns:p14="http://schemas.microsoft.com/office/powerpoint/2010/main" val="3470879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Důležité informace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10554" y="1387202"/>
            <a:ext cx="8578073" cy="4139998"/>
          </a:xfrm>
        </p:spPr>
        <p:txBody>
          <a:bodyPr/>
          <a:lstStyle/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Výuka: 11:00–13:30, D29/347-RCX2</a:t>
            </a:r>
          </a:p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Materiály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v IS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Software: Microsoft Office - Excel,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Statistica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Pro získání zápočtu/kolokvia je třeba: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Účast – povoleny jsou 2 absence 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Domácí úkoly – povoleno 1 neodevzdání</a:t>
            </a:r>
          </a:p>
          <a:p>
            <a:pPr lvl="1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za účelem procvičení, dostanete zpětnou vazbu, na dalším cvičení se vrátíme, kdyby byl problém</a:t>
            </a:r>
          </a:p>
          <a:p>
            <a:pPr marL="529200" indent="-457200">
              <a:buFont typeface="+mj-lt"/>
              <a:buAutoNum type="arabicPeriod"/>
            </a:pPr>
            <a:r>
              <a:rPr lang="cs-CZ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Závěrečný úkol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– praktické úkoly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(povoleny materiály) </a:t>
            </a:r>
            <a:endParaRPr lang="cs-CZ" sz="20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24000" lvl="1" indent="0">
              <a:buNone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9626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6" name="Nadpis 3"/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sz="3200" dirty="0"/>
              <a:t>Úkol č. 1 – kontrola a příprava dat</a:t>
            </a:r>
          </a:p>
        </p:txBody>
      </p:sp>
      <p:sp>
        <p:nvSpPr>
          <p:cNvPr id="7" name="Zástupný symbol pro obsah 4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088688"/>
          </a:xfrm>
        </p:spPr>
        <p:txBody>
          <a:bodyPr/>
          <a:lstStyle/>
          <a:p>
            <a:pPr marL="457200" indent="-457200">
              <a:lnSpc>
                <a:spcPct val="110000"/>
              </a:lnSpc>
              <a:buClr>
                <a:schemeClr val="tx1"/>
              </a:buClr>
              <a:buFont typeface="+mj-lt"/>
              <a:buAutoNum type="arabicPeriod" startAt="4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Pomocí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podmíněného formátování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nalezněte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duplicitní záznamy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ID pacientů. Jsou všechny Vámi označené záznamy skutečně duplicitní? Duplicitní údaj smažte. (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nápověda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: označ sloupec → karta „Domů“→ podmíněné formátování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zvýraznit pravidla buněk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duplicitní hodnoty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filtrovat podle barvy). </a:t>
            </a:r>
          </a:p>
          <a:p>
            <a:pPr marL="457200" indent="-457200">
              <a:lnSpc>
                <a:spcPct val="110000"/>
              </a:lnSpc>
              <a:buClr>
                <a:schemeClr val="tx1"/>
              </a:buClr>
              <a:buFont typeface="+mj-lt"/>
              <a:buAutoNum type="arabicPeriod" startAt="4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Spočítejte hodnoty ve sloupci </a:t>
            </a:r>
            <a:r>
              <a:rPr lang="cs-CZ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Barthel_index_po_rehabilitaci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jako celkový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součet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dosažených bodů v jednotlivých otázkách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testu po rehabilitaci. (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nápověda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: prostý součet jednotlivých buněk nebo  funkce SUMA(…) ).</a:t>
            </a:r>
          </a:p>
          <a:p>
            <a:pPr marL="0" indent="0">
              <a:lnSpc>
                <a:spcPct val="110000"/>
              </a:lnSpc>
              <a:buClr>
                <a:schemeClr val="tx1"/>
              </a:buClr>
              <a:buNone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10000"/>
              </a:lnSpc>
              <a:buNone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0906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10000"/>
              </a:lnSpc>
              <a:buClr>
                <a:schemeClr val="tx1"/>
              </a:buClr>
              <a:buFont typeface="+mj-lt"/>
              <a:buAutoNum type="arabicPeriod" startAt="6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Spočítejte hodnoty ve sloupci </a:t>
            </a:r>
            <a:r>
              <a:rPr lang="cs-CZ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Barthel_index_zmena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jako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rozdíl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indexu před a po rehabilitaci (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nápověda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: prostý vzorec pro rozdíl).</a:t>
            </a:r>
            <a:endParaRPr lang="en-US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10000"/>
              </a:lnSpc>
              <a:buClr>
                <a:schemeClr val="tx1"/>
              </a:buClr>
              <a:buFont typeface="+mj-lt"/>
              <a:buAutoNum type="arabicPeriod" startAt="6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Sloupce </a:t>
            </a:r>
            <a:r>
              <a:rPr lang="cs-CZ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Barthel_index_pred_rehabilitaci</a:t>
            </a:r>
            <a:r>
              <a:rPr 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Barthel_index_po_rehabilitaci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překódujte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do sloupců </a:t>
            </a:r>
            <a:r>
              <a:rPr lang="cs-CZ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Kategorie_zavislosti_pred_rehabilitaci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cs-CZ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Kategorie_zavislosti_po_rehabilitaci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následovně: 0 až 40 = vysoce závislý, 45 až 100 = částečně soběstačný. (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nápověda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: pomocí funkce KDYŽ(…) ).</a:t>
            </a:r>
          </a:p>
        </p:txBody>
      </p:sp>
      <p:sp>
        <p:nvSpPr>
          <p:cNvPr id="6" name="Nadpis 3"/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sz="3200" dirty="0"/>
              <a:t>Úkol č. 1 – kontrola a příprava dat</a:t>
            </a:r>
          </a:p>
        </p:txBody>
      </p:sp>
    </p:spTree>
    <p:extLst>
      <p:ext uri="{BB962C8B-B14F-4D97-AF65-F5344CB8AC3E}">
        <p14:creationId xmlns:p14="http://schemas.microsoft.com/office/powerpoint/2010/main" val="3883283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Organizace výuky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10554" y="1234113"/>
            <a:ext cx="8578073" cy="4139998"/>
          </a:xfrm>
        </p:spPr>
        <p:txBody>
          <a:bodyPr/>
          <a:lstStyle/>
          <a:p>
            <a:pPr marL="72000" indent="0">
              <a:buNone/>
            </a:pP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– Excel: opakování, příprava dat, základní vzorce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27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– Základy popisné statistiky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 3.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– Základní rozdělení pravděpodobnosti, testování hypotéz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 3.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– Parametrické testy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2. 4. –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Neparametrické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testy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– Analýza kontingenčních tabulek, korelační analýza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>
                <a:solidFill>
                  <a:srgbClr val="F019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16. 4. – Ukončení předmětu, test</a:t>
            </a:r>
          </a:p>
        </p:txBody>
      </p:sp>
    </p:spTree>
    <p:extLst>
      <p:ext uri="{BB962C8B-B14F-4D97-AF65-F5344CB8AC3E}">
        <p14:creationId xmlns:p14="http://schemas.microsoft.com/office/powerpoint/2010/main" val="3517908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Motivace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Současná statistická analýza se neobejde bez zpracování dat pomocí statistických software. Předpokladem úspěchu je správné uložení dat ve formě „databázové“ tabulky umožňující jejich zpracování v libovolné aplikaci.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Neméně důležité je věnovat pozornost čištění dat předcházející vlastní analýze. Každá chyba, která vznikne nebo není nalezena ve fázi přípravy dat se promítne do všech dalších kroků a může zapříčinit neplatnost výsledků a nutnost opakování analýzy.</a:t>
            </a:r>
          </a:p>
        </p:txBody>
      </p:sp>
    </p:spTree>
    <p:extLst>
      <p:ext uri="{BB962C8B-B14F-4D97-AF65-F5344CB8AC3E}">
        <p14:creationId xmlns:p14="http://schemas.microsoft.com/office/powerpoint/2010/main" val="632226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Příprava dat, MS Excel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1243873"/>
          </a:xfrm>
        </p:spPr>
        <p:txBody>
          <a:bodyPr/>
          <a:lstStyle/>
          <a:p>
            <a:r>
              <a:rPr lang="cs-CZ" dirty="0"/>
              <a:t>Datová tabulka</a:t>
            </a:r>
          </a:p>
          <a:p>
            <a:r>
              <a:rPr lang="cs-CZ" dirty="0"/>
              <a:t>Zásady správné tvorby dat</a:t>
            </a:r>
          </a:p>
          <a:p>
            <a:r>
              <a:rPr lang="cs-CZ" dirty="0"/>
              <a:t>Možnosti MS Excel</a:t>
            </a:r>
          </a:p>
        </p:txBody>
      </p:sp>
    </p:spTree>
    <p:extLst>
      <p:ext uri="{BB962C8B-B14F-4D97-AF65-F5344CB8AC3E}">
        <p14:creationId xmlns:p14="http://schemas.microsoft.com/office/powerpoint/2010/main" val="3021941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Ukázka datového souboru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25" y="1470823"/>
            <a:ext cx="7671194" cy="4457929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41162" y="1497717"/>
            <a:ext cx="2057400" cy="3365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Parametry (znaky)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 rot="10800000">
            <a:off x="498900" y="2031117"/>
            <a:ext cx="430888" cy="227647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Základní jednotka dat\</a:t>
            </a:r>
          </a:p>
        </p:txBody>
      </p:sp>
      <p:sp>
        <p:nvSpPr>
          <p:cNvPr id="11" name="Šipka doprava 10"/>
          <p:cNvSpPr/>
          <p:nvPr/>
        </p:nvSpPr>
        <p:spPr bwMode="auto">
          <a:xfrm>
            <a:off x="3331757" y="1332285"/>
            <a:ext cx="914245" cy="69883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Šipka doprava 11"/>
          <p:cNvSpPr/>
          <p:nvPr/>
        </p:nvSpPr>
        <p:spPr bwMode="auto">
          <a:xfrm rot="5400000">
            <a:off x="248846" y="4545133"/>
            <a:ext cx="914245" cy="79083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577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Zásady pro ukládání dat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Správné a přehledné uložení dat je základem jejich pozdější analýzy.</a:t>
            </a:r>
          </a:p>
          <a:p>
            <a:pPr>
              <a:lnSpc>
                <a:spcPct val="10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 vhodné rozmyslet si předem jak budou data ukládána.</a:t>
            </a:r>
          </a:p>
          <a:p>
            <a:pPr>
              <a:lnSpc>
                <a:spcPct val="10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Pro počítačové zpracování dat je nezbytné ukládat data  v tabulární formě.</a:t>
            </a:r>
          </a:p>
          <a:p>
            <a:pPr>
              <a:lnSpc>
                <a:spcPct val="10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Nejvhodnějším způsobem je uložení dat ve formě databázové tabulky.</a:t>
            </a:r>
          </a:p>
          <a:p>
            <a:pPr>
              <a:lnSpc>
                <a:spcPct val="10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Takto uspořádaná data je v tabulkových nebo databázových programech možné převést na libovolnou výstupní tabulku.</a:t>
            </a:r>
          </a:p>
          <a:p>
            <a:pPr>
              <a:lnSpc>
                <a:spcPct val="10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Pro základní uložení a čištění dat menšího rozsahu je možné využít aplikací </a:t>
            </a:r>
            <a:r>
              <a:rPr lang="cs-CZ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MS Excel.</a:t>
            </a:r>
          </a:p>
          <a:p>
            <a:pPr>
              <a:lnSpc>
                <a:spcPct val="10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124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9875" lvl="1" indent="-182563"/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Každý </a:t>
            </a:r>
            <a:r>
              <a:rPr lang="cs-CZ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sloupec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obsahuje pouze </a:t>
            </a:r>
            <a:r>
              <a:rPr lang="cs-CZ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jediný typ dat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identifikovaný hlavičkou sloupce;</a:t>
            </a:r>
          </a:p>
          <a:p>
            <a:pPr marL="269875" lvl="1" indent="-182563"/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Každý </a:t>
            </a:r>
            <a:r>
              <a:rPr lang="cs-CZ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řádek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obsahuje </a:t>
            </a:r>
            <a:r>
              <a:rPr lang="cs-CZ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minimální jednotku dat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(např. pacient, jedna návštěva pacienta apod.);</a:t>
            </a:r>
          </a:p>
          <a:p>
            <a:pPr marL="269875" lvl="1" indent="-182563"/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 nepřípustné kombinovat v jednom sloupci číselné a textové hodnoty;</a:t>
            </a:r>
          </a:p>
          <a:p>
            <a:pPr marL="269875" lvl="1" indent="-182563"/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Komentáře jsou uloženy v samostatných sloupcích;</a:t>
            </a:r>
          </a:p>
          <a:p>
            <a:pPr marL="269875" lvl="1" indent="-182563"/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U textových dat je nezbytné kontrolovat překlepy v názvech kategorií;</a:t>
            </a:r>
          </a:p>
          <a:p>
            <a:pPr marL="269875" lvl="1" indent="-182563"/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Specifickým typem dat jsou data, u nichž je nezbytné kontrolovat, zda jsou uloženy v korektním formátu.</a:t>
            </a:r>
          </a:p>
          <a:p>
            <a:pPr marL="269875" indent="-182563">
              <a:buNone/>
            </a:pPr>
            <a:endParaRPr lang="cs-CZ" dirty="0"/>
          </a:p>
        </p:txBody>
      </p:sp>
      <p:sp>
        <p:nvSpPr>
          <p:cNvPr id="6" name="Nadpis 3"/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dirty="0"/>
              <a:t>Zásady pro ukládání dat</a:t>
            </a:r>
          </a:p>
        </p:txBody>
      </p:sp>
    </p:spTree>
    <p:extLst>
      <p:ext uri="{BB962C8B-B14F-4D97-AF65-F5344CB8AC3E}">
        <p14:creationId xmlns:p14="http://schemas.microsoft.com/office/powerpoint/2010/main" val="44145398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.potx" id="{1927B253-FB08-41F5-B38D-80E9F802FC2D}" vid="{7C5ABD59-4F0A-4D9D-A126-85E5800F092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prezentace-med-cz-4-3</Template>
  <TotalTime>481</TotalTime>
  <Words>2242</Words>
  <Application>Microsoft Office PowerPoint</Application>
  <PresentationFormat>Vlastní</PresentationFormat>
  <Paragraphs>284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8" baseType="lpstr">
      <vt:lpstr>Arial</vt:lpstr>
      <vt:lpstr>Calibri</vt:lpstr>
      <vt:lpstr>Courier New</vt:lpstr>
      <vt:lpstr>Tahoma</vt:lpstr>
      <vt:lpstr>Wingdings</vt:lpstr>
      <vt:lpstr>Wingdings 2</vt:lpstr>
      <vt:lpstr>Prezentace_MU_CZ</vt:lpstr>
      <vt:lpstr>MIAM021p(s) Analýza a management dat pro zdravotnické obory – přednáška a cvičení  (jaro 2024)</vt:lpstr>
      <vt:lpstr>Osnova</vt:lpstr>
      <vt:lpstr>Důležité informace</vt:lpstr>
      <vt:lpstr>Organizace výuky</vt:lpstr>
      <vt:lpstr>Motivace</vt:lpstr>
      <vt:lpstr>Příprava dat, MS Excel</vt:lpstr>
      <vt:lpstr>Ukázka datového souboru</vt:lpstr>
      <vt:lpstr>Zásady pro ukládání dat</vt:lpstr>
      <vt:lpstr>Zásady pro ukládání dat</vt:lpstr>
      <vt:lpstr>MS Excel</vt:lpstr>
      <vt:lpstr>Možnosti MS Excel</vt:lpstr>
      <vt:lpstr>Import a export dat</vt:lpstr>
      <vt:lpstr>Databázová struktura dat v Excelu</vt:lpstr>
      <vt:lpstr>Typy a triky jak se v datech pohybovat</vt:lpstr>
      <vt:lpstr>Ověření dat</vt:lpstr>
      <vt:lpstr>Automatický filtr</vt:lpstr>
      <vt:lpstr>Podmíněné formátování</vt:lpstr>
      <vt:lpstr>Ukotvení příček</vt:lpstr>
      <vt:lpstr>Vzorce</vt:lpstr>
      <vt:lpstr>Vzorce – odkaz na buňku</vt:lpstr>
      <vt:lpstr>Vzorce – využití seznamu vzorců</vt:lpstr>
      <vt:lpstr>Vzorce – užitečné funkce</vt:lpstr>
      <vt:lpstr>Statistické funkce v MS Excel</vt:lpstr>
      <vt:lpstr>Kopírování a vkládání</vt:lpstr>
      <vt:lpstr>Praktické cvičení</vt:lpstr>
      <vt:lpstr>Datový soubor</vt:lpstr>
      <vt:lpstr>Rehabilitace po mozkovém infarktu</vt:lpstr>
      <vt:lpstr>Rehabilitace po mozkovém infarktu</vt:lpstr>
      <vt:lpstr>Úkol č. 1 – kontrola a příprava dat</vt:lpstr>
      <vt:lpstr>Úkol č. 1 – kontrola a příprava dat</vt:lpstr>
      <vt:lpstr>Úkol č. 1 – kontrola a příprava dat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systému Windows</dc:creator>
  <cp:lastModifiedBy>Michal Svoboda</cp:lastModifiedBy>
  <cp:revision>46</cp:revision>
  <cp:lastPrinted>1601-01-01T00:00:00Z</cp:lastPrinted>
  <dcterms:created xsi:type="dcterms:W3CDTF">2019-09-22T16:12:12Z</dcterms:created>
  <dcterms:modified xsi:type="dcterms:W3CDTF">2024-02-20T09:04:47Z</dcterms:modified>
</cp:coreProperties>
</file>