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8"/>
  </p:notesMasterIdLst>
  <p:handoutMasterIdLst>
    <p:handoutMasterId r:id="rId59"/>
  </p:handoutMasterIdLst>
  <p:sldIdLst>
    <p:sldId id="419" r:id="rId2"/>
    <p:sldId id="270" r:id="rId3"/>
    <p:sldId id="332" r:id="rId4"/>
    <p:sldId id="333" r:id="rId5"/>
    <p:sldId id="303" r:id="rId6"/>
    <p:sldId id="367" r:id="rId7"/>
    <p:sldId id="257" r:id="rId8"/>
    <p:sldId id="317" r:id="rId9"/>
    <p:sldId id="369" r:id="rId10"/>
    <p:sldId id="380" r:id="rId11"/>
    <p:sldId id="372" r:id="rId12"/>
    <p:sldId id="368" r:id="rId13"/>
    <p:sldId id="371" r:id="rId14"/>
    <p:sldId id="370" r:id="rId15"/>
    <p:sldId id="374" r:id="rId16"/>
    <p:sldId id="373" r:id="rId17"/>
    <p:sldId id="376" r:id="rId18"/>
    <p:sldId id="377" r:id="rId19"/>
    <p:sldId id="375" r:id="rId20"/>
    <p:sldId id="379" r:id="rId21"/>
    <p:sldId id="381" r:id="rId22"/>
    <p:sldId id="378" r:id="rId23"/>
    <p:sldId id="318" r:id="rId24"/>
    <p:sldId id="319" r:id="rId25"/>
    <p:sldId id="320" r:id="rId26"/>
    <p:sldId id="321" r:id="rId27"/>
    <p:sldId id="382" r:id="rId28"/>
    <p:sldId id="390" r:id="rId29"/>
    <p:sldId id="391" r:id="rId30"/>
    <p:sldId id="399" r:id="rId31"/>
    <p:sldId id="314" r:id="rId32"/>
    <p:sldId id="400" r:id="rId33"/>
    <p:sldId id="322" r:id="rId34"/>
    <p:sldId id="383" r:id="rId35"/>
    <p:sldId id="387" r:id="rId36"/>
    <p:sldId id="392" r:id="rId37"/>
    <p:sldId id="401" r:id="rId38"/>
    <p:sldId id="403" r:id="rId39"/>
    <p:sldId id="406" r:id="rId40"/>
    <p:sldId id="407" r:id="rId41"/>
    <p:sldId id="405" r:id="rId42"/>
    <p:sldId id="384" r:id="rId43"/>
    <p:sldId id="388" r:id="rId44"/>
    <p:sldId id="408" r:id="rId45"/>
    <p:sldId id="409" r:id="rId46"/>
    <p:sldId id="410" r:id="rId47"/>
    <p:sldId id="411" r:id="rId48"/>
    <p:sldId id="412" r:id="rId49"/>
    <p:sldId id="385" r:id="rId50"/>
    <p:sldId id="389" r:id="rId51"/>
    <p:sldId id="413" r:id="rId52"/>
    <p:sldId id="414" r:id="rId53"/>
    <p:sldId id="415" r:id="rId54"/>
    <p:sldId id="416" r:id="rId55"/>
    <p:sldId id="417" r:id="rId56"/>
    <p:sldId id="418" r:id="rId57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1722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Svoboda" userId="ddd4e752-b674-43f2-9d6f-100f9f7f7240" providerId="ADAL" clId="{2F8E14F5-2CE2-4141-AFF7-9D3524F3D1AA}"/>
    <pc:docChg chg="modSld">
      <pc:chgData name="Michal Svoboda" userId="ddd4e752-b674-43f2-9d6f-100f9f7f7240" providerId="ADAL" clId="{2F8E14F5-2CE2-4141-AFF7-9D3524F3D1AA}" dt="2024-03-26T09:04:32.262" v="3"/>
      <pc:docMkLst>
        <pc:docMk/>
      </pc:docMkLst>
      <pc:sldChg chg="modSp mod">
        <pc:chgData name="Michal Svoboda" userId="ddd4e752-b674-43f2-9d6f-100f9f7f7240" providerId="ADAL" clId="{2F8E14F5-2CE2-4141-AFF7-9D3524F3D1AA}" dt="2024-03-26T09:04:24.436" v="2"/>
        <pc:sldMkLst>
          <pc:docMk/>
          <pc:sldMk cId="635962632" sldId="332"/>
        </pc:sldMkLst>
        <pc:spChg chg="mod">
          <ac:chgData name="Michal Svoboda" userId="ddd4e752-b674-43f2-9d6f-100f9f7f7240" providerId="ADAL" clId="{2F8E14F5-2CE2-4141-AFF7-9D3524F3D1AA}" dt="2024-03-26T09:04:24.436" v="2"/>
          <ac:spMkLst>
            <pc:docMk/>
            <pc:sldMk cId="635962632" sldId="332"/>
            <ac:spMk id="5" creationId="{00000000-0000-0000-0000-000000000000}"/>
          </ac:spMkLst>
        </pc:spChg>
      </pc:sldChg>
      <pc:sldChg chg="modSp mod">
        <pc:chgData name="Michal Svoboda" userId="ddd4e752-b674-43f2-9d6f-100f9f7f7240" providerId="ADAL" clId="{2F8E14F5-2CE2-4141-AFF7-9D3524F3D1AA}" dt="2024-03-26T09:04:32.262" v="3"/>
        <pc:sldMkLst>
          <pc:docMk/>
          <pc:sldMk cId="3517908861" sldId="333"/>
        </pc:sldMkLst>
        <pc:spChg chg="mod">
          <ac:chgData name="Michal Svoboda" userId="ddd4e752-b674-43f2-9d6f-100f9f7f7240" providerId="ADAL" clId="{2F8E14F5-2CE2-4141-AFF7-9D3524F3D1AA}" dt="2024-03-26T09:04:32.262" v="3"/>
          <ac:spMkLst>
            <pc:docMk/>
            <pc:sldMk cId="3517908861" sldId="333"/>
            <ac:spMk id="5" creationId="{00000000-0000-0000-0000-000000000000}"/>
          </ac:spMkLst>
        </pc:spChg>
      </pc:sldChg>
      <pc:sldChg chg="modSp mod">
        <pc:chgData name="Michal Svoboda" userId="ddd4e752-b674-43f2-9d6f-100f9f7f7240" providerId="ADAL" clId="{2F8E14F5-2CE2-4141-AFF7-9D3524F3D1AA}" dt="2024-03-26T09:04:15.482" v="1" actId="20577"/>
        <pc:sldMkLst>
          <pc:docMk/>
          <pc:sldMk cId="870473154" sldId="419"/>
        </pc:sldMkLst>
        <pc:spChg chg="mod">
          <ac:chgData name="Michal Svoboda" userId="ddd4e752-b674-43f2-9d6f-100f9f7f7240" providerId="ADAL" clId="{2F8E14F5-2CE2-4141-AFF7-9D3524F3D1AA}" dt="2024-03-26T09:04:15.482" v="1" actId="20577"/>
          <ac:spMkLst>
            <pc:docMk/>
            <pc:sldMk cId="870473154" sldId="419"/>
            <ac:spMk id="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689419795221"/>
          <c:y val="9.5785440613026823E-2"/>
          <c:w val="0.84641638225255977"/>
          <c:h val="0.7203065134099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25</c:v>
                </c:pt>
              </c:strCache>
            </c:strRef>
          </c:tx>
          <c:spPr>
            <a:noFill/>
            <a:ln w="20034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</c:v>
                </c:pt>
                <c:pt idx="1">
                  <c:v>1.1000000000000001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D65-9626-61CD1B625B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75-25</c:v>
                </c:pt>
              </c:strCache>
            </c:strRef>
          </c:tx>
          <c:spPr>
            <a:solidFill>
              <a:srgbClr val="FFCC99"/>
            </a:solidFill>
            <a:ln w="1001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864-4D65-9626-61CD1B625B7A}"/>
              </c:ext>
            </c:extLst>
          </c:dPt>
          <c:dPt>
            <c:idx val="1"/>
            <c:invertIfNegative val="0"/>
            <c:bubble3D val="0"/>
            <c:spPr>
              <a:solidFill>
                <a:srgbClr val="80008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864-4D65-9626-61CD1B625B7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864-4D65-9626-61CD1B625B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864-4D65-9626-61CD1B625B7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864-4D65-9626-61CD1B625B7A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864-4D65-9626-61CD1B625B7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864-4D65-9626-61CD1B625B7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C864-4D65-9626-61CD1B625B7A}"/>
              </c:ext>
            </c:extLst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C864-4D65-9626-61CD1B625B7A}"/>
              </c:ext>
            </c:extLst>
          </c:dPt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5432792"/>
        <c:axId val="1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50</c:v>
                </c:pt>
              </c:strCache>
            </c:strRef>
          </c:tx>
          <c:spPr>
            <a:ln w="15026">
              <a:noFill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0.75</c:v>
                </c:pt>
                <c:pt idx="1">
                  <c:v>1.25</c:v>
                </c:pt>
                <c:pt idx="2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864-4D65-9626-61CD1B625B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64-4D65-9626-61CD1B625B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max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1.3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0034">
              <a:solidFill>
                <a:srgbClr val="000000"/>
              </a:solidFill>
              <a:prstDash val="solid"/>
            </a:ln>
          </c:spPr>
        </c:hiLowLines>
        <c:marker val="1"/>
        <c:smooth val="0"/>
        <c:axId val="155432792"/>
        <c:axId val="1"/>
      </c:lineChart>
      <c:catAx>
        <c:axId val="15543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"/>
        <c:crossesAt val="-1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5432792"/>
        <c:crosses val="autoZero"/>
        <c:crossBetween val="between"/>
        <c:majorUnit val="1"/>
        <c:minorUnit val="0.5"/>
      </c:valAx>
      <c:spPr>
        <a:noFill/>
        <a:ln w="200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(jaro 2024)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SVOBODA</a:t>
            </a: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/>
              <a:t>svoboda@iba.muni.cz</a:t>
            </a:r>
          </a:p>
        </p:txBody>
      </p:sp>
    </p:spTree>
    <p:extLst>
      <p:ext uri="{BB962C8B-B14F-4D97-AF65-F5344CB8AC3E}">
        <p14:creationId xmlns:p14="http://schemas.microsoft.com/office/powerpoint/2010/main" val="87047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</a:t>
            </a:r>
            <a:r>
              <a:rPr lang="cs-CZ" dirty="0" err="1"/>
              <a:t>jednovýběrového</a:t>
            </a:r>
            <a:r>
              <a:rPr lang="cs-CZ" dirty="0"/>
              <a:t> t-testu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 </a:t>
            </a:r>
          </a:p>
          <a:p>
            <a:pPr marL="452438" indent="-452438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 výběru je rovný referenční hodnotě.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Průměr výběru není rovný referenční hodnotě.</a:t>
            </a: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rozdělení hodnot výběru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(vizuálně i statistickým testem: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test).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zvolená hladina významnosti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dvou výběrů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Dvouvýběrový</a:t>
            </a:r>
            <a:r>
              <a:rPr lang="cs-CZ" dirty="0"/>
              <a:t> párový t-test</a:t>
            </a:r>
          </a:p>
          <a:p>
            <a:r>
              <a:rPr lang="cs-CZ" dirty="0" err="1"/>
              <a:t>Dvouvýběrový</a:t>
            </a:r>
            <a:r>
              <a:rPr lang="cs-CZ" dirty="0"/>
              <a:t> nepárový t-test</a:t>
            </a:r>
          </a:p>
        </p:txBody>
      </p:sp>
    </p:spTree>
    <p:extLst>
      <p:ext uri="{BB962C8B-B14F-4D97-AF65-F5344CB8AC3E}">
        <p14:creationId xmlns:p14="http://schemas.microsoft.com/office/powerpoint/2010/main" val="353231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Dvouvýběrové</a:t>
            </a:r>
            <a:r>
              <a:rPr lang="cs-CZ" dirty="0"/>
              <a:t> t-testy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Jedním z nejčastějších úkolů statistické analýzy dat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spojitých dat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 dvou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pacientů. Na výběr je celá škála testů, výběr konkrétního testu se pak odvíjí od toho, zda je o srovnání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nebo 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zda je vhodné použít test parametrický (má předpoklady o rozložení dat) nebo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(nemá předpoklady o rozložení dat, nicméně má nižší vypovídací sílu).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Nejznámějšími testy z této skupiny jsou tzv.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používané pro srovnání průměrů dvou výběrů.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Párový a nepárový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Párový a nepárový t-test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závislosti od designu experimentu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Nepárový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54943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49724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3277403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3089089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915594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915594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6" y="2829827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2" y="4839903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Nepárový </a:t>
            </a:r>
            <a:r>
              <a:rPr lang="cs-CZ" dirty="0" err="1"/>
              <a:t>dvouvýběrový</a:t>
            </a:r>
            <a:r>
              <a:rPr lang="cs-CZ" dirty="0"/>
              <a:t>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hodnot.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věku u mužů a žen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t-testu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 rámci skupin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t-test je dostatečně robustní proti drobným odchylkám od tohoto předpokladu); test normality: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v obou skupinách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; test: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nepárového t-testu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Nulová 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průměry obou skupin jsou shodné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průměry obou skupin nejsou shodné</a:t>
            </a: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(F-testem)</a:t>
            </a:r>
          </a:p>
          <a:p>
            <a:pPr marL="452438" indent="0" defTabSz="452438">
              <a:lnSpc>
                <a:spcPct val="110000"/>
              </a:lnSpc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F-test testuje hypotézu o shodě rozptylů; v případě shodných rozptylů je vše v pořádku a je možné pokračovat ve výpočtu t-testu, v opačném případě není vhodné t-test počítat v jeho původní formě.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</a:p>
        </p:txBody>
      </p:sp>
    </p:spTree>
    <p:extLst>
      <p:ext uri="{BB962C8B-B14F-4D97-AF65-F5344CB8AC3E}">
        <p14:creationId xmlns:p14="http://schemas.microsoft.com/office/powerpoint/2010/main" val="194054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Párový </a:t>
            </a:r>
            <a:r>
              <a:rPr lang="cs-CZ" dirty="0" err="1"/>
              <a:t>dvouvýběrový</a:t>
            </a:r>
            <a:r>
              <a:rPr lang="cs-CZ" dirty="0"/>
              <a:t>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Skupiny dat jsou spojeny přes objekt měření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 pacienta před léčbou a po léčbě, úbytek hmotnosti u krys stejné linie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soubory musí mít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shodný počet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všechna měření v jednom souboru musí být spárována s měřením v druhém souboru. Při vlastním výpočtu se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počítá se změnou hodnot (diferencí)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subjektů v obou souborech. </a:t>
            </a:r>
          </a:p>
          <a:p>
            <a:pPr marL="342900" indent="-342900"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diferencí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párového t-testu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Nulová 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průměry před a po léčbě jsou shodné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nejsou shodné</a:t>
            </a: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Spočítat diference hodnot a prohlédnout jejich průběh.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rozdělení diferencí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test)	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</a:p>
        </p:txBody>
      </p:sp>
    </p:spTree>
    <p:extLst>
      <p:ext uri="{BB962C8B-B14F-4D97-AF65-F5344CB8AC3E}">
        <p14:creationId xmlns:p14="http://schemas.microsoft.com/office/powerpoint/2010/main" val="256943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tří a více výběrů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ANOVA</a:t>
            </a:r>
          </a:p>
        </p:txBody>
      </p:sp>
    </p:spTree>
    <p:extLst>
      <p:ext uri="{BB962C8B-B14F-4D97-AF65-F5344CB8AC3E}">
        <p14:creationId xmlns:p14="http://schemas.microsoft.com/office/powerpoint/2010/main" val="3894314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ANOVA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tři a více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výběrů.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krevního tlaku u třech skupin pacientů léčených léky A, B a C; srovnání kognitivního výkonu u čtyř skupin kategorizovaných podle věku</a:t>
            </a: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1184144" y="3555563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1184144" y="4984313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291176" y="3925516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32216" y="3934653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blipFill>
                <a:blip r:embed="rId2"/>
                <a:stretch>
                  <a:fillRect r="-16438"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433796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blipFill>
                <a:blip r:embed="rId3"/>
                <a:stretch>
                  <a:fillRect r="-1643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985138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grpSp>
        <p:nvGrpSpPr>
          <p:cNvPr id="42" name="Skupina 41"/>
          <p:cNvGrpSpPr/>
          <p:nvPr/>
        </p:nvGrpSpPr>
        <p:grpSpPr>
          <a:xfrm>
            <a:off x="2811630" y="3934653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blipFill>
                <a:blip r:embed="rId4"/>
                <a:stretch>
                  <a:fillRect r="-1506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964552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aphicFrame>
        <p:nvGraphicFramePr>
          <p:cNvPr id="59" name="Objek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13225"/>
              </p:ext>
            </p:extLst>
          </p:nvPr>
        </p:nvGraphicFramePr>
        <p:xfrm>
          <a:off x="5627433" y="3611433"/>
          <a:ext cx="2174875" cy="19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16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statistiky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tabulek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108777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ANOVA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ANOVA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ANOVA je dostatečně robustní proti drobným odchylkám od tohoto předpokladu); test normality: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ve všech skupinách (homogenita rozptylů)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; 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Bartlettův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– princip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variability (rozptylu)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výběry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variabilitou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uvnitř výběrů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71733" y="4158335"/>
            <a:ext cx="11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průměr</a:t>
            </a: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46481" y="3625501"/>
            <a:ext cx="2466575" cy="2082037"/>
            <a:chOff x="1168366" y="1459464"/>
            <a:chExt cx="2846421" cy="2402665"/>
          </a:xfrm>
        </p:grpSpPr>
        <p:sp>
          <p:nvSpPr>
            <p:cNvPr id="9" name="TextovéPole 8"/>
            <p:cNvSpPr txBox="1"/>
            <p:nvPr/>
          </p:nvSpPr>
          <p:spPr>
            <a:xfrm>
              <a:off x="1446199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AD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20967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CN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Přímá spojnice 12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Ovál 13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ál 16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vál 20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ál 23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ál 26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ál 29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Přímá spojnice 31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Přímá spojnice 32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Přímá spojnice 33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Přímá spojnice 34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5" name="Přímá spojnice se šipkou 84"/>
          <p:cNvCxnSpPr/>
          <p:nvPr/>
        </p:nvCxnSpPr>
        <p:spPr>
          <a:xfrm flipH="1">
            <a:off x="7155670" y="4448282"/>
            <a:ext cx="3090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Skupina 85"/>
          <p:cNvGrpSpPr/>
          <p:nvPr/>
        </p:nvGrpSpPr>
        <p:grpSpPr>
          <a:xfrm>
            <a:off x="4644484" y="3486034"/>
            <a:ext cx="2572302" cy="2226894"/>
            <a:chOff x="1168963" y="4443768"/>
            <a:chExt cx="2846421" cy="2375856"/>
          </a:xfrm>
        </p:grpSpPr>
        <p:sp>
          <p:nvSpPr>
            <p:cNvPr id="87" name="TextovéPole 86"/>
            <p:cNvSpPr txBox="1"/>
            <p:nvPr/>
          </p:nvSpPr>
          <p:spPr>
            <a:xfrm>
              <a:off x="1446796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AD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2368353" y="6491259"/>
              <a:ext cx="561689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MCI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3321563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CN</a:t>
              </a:r>
            </a:p>
          </p:txBody>
        </p:sp>
        <p:cxnSp>
          <p:nvCxnSpPr>
            <p:cNvPr id="90" name="Přímá spojnice 89"/>
            <p:cNvCxnSpPr/>
            <p:nvPr/>
          </p:nvCxnSpPr>
          <p:spPr>
            <a:xfrm>
              <a:off x="1168963" y="4443768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168963" y="6499296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430355" y="5502677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3442030" y="5175006"/>
              <a:ext cx="317882" cy="630258"/>
              <a:chOff x="3442030" y="4568345"/>
              <a:chExt cx="317882" cy="630258"/>
            </a:xfrm>
          </p:grpSpPr>
          <p:sp>
            <p:nvSpPr>
              <p:cNvPr id="110" name="Ovál 109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1" name="Ovál 110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2" name="Ovál 111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3" name="Ovál 112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4" name="Ovál 113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5" name="Ovál 114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6" name="Přímá spojnice 115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Skupina 93"/>
            <p:cNvGrpSpPr/>
            <p:nvPr/>
          </p:nvGrpSpPr>
          <p:grpSpPr>
            <a:xfrm>
              <a:off x="2483768" y="5175006"/>
              <a:ext cx="317882" cy="630258"/>
              <a:chOff x="3442030" y="4568345"/>
              <a:chExt cx="317882" cy="63025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9" name="Přímá spojnice 108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Skupina 94"/>
            <p:cNvGrpSpPr/>
            <p:nvPr/>
          </p:nvGrpSpPr>
          <p:grpSpPr>
            <a:xfrm>
              <a:off x="1566325" y="5175006"/>
              <a:ext cx="317882" cy="630258"/>
              <a:chOff x="3442030" y="4568345"/>
              <a:chExt cx="317882" cy="630258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7" name="Ovál 96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0" name="Ovál 99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2" name="Přímá spojnice 101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Zástupný symbol pro obsah 2"/>
          <p:cNvSpPr txBox="1">
            <a:spLocks/>
          </p:cNvSpPr>
          <p:nvPr/>
        </p:nvSpPr>
        <p:spPr>
          <a:xfrm>
            <a:off x="574935" y="2847814"/>
            <a:ext cx="36216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Rozdíl ve všech třech skupinách:</a:t>
            </a:r>
          </a:p>
        </p:txBody>
      </p:sp>
      <p:sp>
        <p:nvSpPr>
          <p:cNvPr id="118" name="Zástupný symbol pro obsah 2"/>
          <p:cNvSpPr txBox="1">
            <a:spLocks/>
          </p:cNvSpPr>
          <p:nvPr/>
        </p:nvSpPr>
        <p:spPr>
          <a:xfrm>
            <a:off x="4580252" y="2847814"/>
            <a:ext cx="374700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Žádný rozdíl mezi skupinami: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1980996" y="5403384"/>
            <a:ext cx="50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375086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– výpočet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Střední hodnoty všech skupin jsou stejné.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Aspoň jedna dvojice středních hodnot se liší.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F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 a dalším, tzv.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post hoc testem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hledáme dvojici skupin s odlišnou střední hodnotou.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6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cvičení v programu </a:t>
            </a:r>
            <a:r>
              <a:rPr lang="cs-CZ" dirty="0" err="1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Datový soubor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/>
              <a:t>Rehabilitace po mozkovém infarktu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BI vyhodnocen stupeň soběstačnosti a pacienti byli buď propuštěni do ambulantní péče, nebo přeloženi na 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ukončení rehabilitace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před rehabilitací byl dodatečně 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/>
              <a:t>Rehabilitace po 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1.  </a:t>
            </a:r>
            <a:r>
              <a:rPr lang="cs-CZ" dirty="0" err="1"/>
              <a:t>Jednovýběrový</a:t>
            </a:r>
            <a:r>
              <a:rPr lang="cs-CZ" dirty="0"/>
              <a:t> t-test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Jednovýběrový</a:t>
            </a:r>
            <a:r>
              <a:rPr lang="cs-CZ" sz="3200" dirty="0"/>
              <a:t>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„ÚZIS v rámci celorepublikové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zdravotnické statistiky publikoval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průměrný věk pacientů s mozkovým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71,6 let. Ověřte, zda váš datový soubor věkově odpovídá celorepublikové hodnotě, anebo zda se vámi hodnocení pacienti věkově vymykají obecnému průměru. 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pacientů 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27172" r="16250" b="29798"/>
          <a:stretch/>
        </p:blipFill>
        <p:spPr>
          <a:xfrm>
            <a:off x="5885432" y="1759379"/>
            <a:ext cx="2432205" cy="882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8643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</a:t>
            </a:r>
            <a:r>
              <a:rPr lang="cs-CZ" sz="3200" dirty="0" err="1"/>
              <a:t>Jednovýběrový</a:t>
            </a:r>
            <a:r>
              <a:rPr lang="cs-CZ" sz="3200" dirty="0"/>
              <a:t>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proti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počet pozorování.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testovou statistiku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hodnotou,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našich pacientů je odlišný od celorepublikového průměru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blipFill>
                <a:blip r:embed="rId2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blipFill>
                <a:blip r:embed="rId3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70,6−71,6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𝟗𝟕𝟑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11:00–13:30, D29/347-RCX2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třeba: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Účast – povoleny jsou 2 absence 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Domácí úkoly – povoleno 1 neodevzdání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529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Závěrečný úkol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praktické úkoly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(povoleny materiály) </a:t>
            </a:r>
            <a:endParaRPr lang="cs-CZ" sz="20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40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6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Ověření normality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48" y="1198222"/>
            <a:ext cx="5587542" cy="494305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t-test, single sample.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76465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71" y="1171576"/>
            <a:ext cx="5638584" cy="49696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kartě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napíšeme do pole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velikost střední hodnoty populace (lze také na kartě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nebo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4177199" y="294899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7008860" y="276017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187143" y="35196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1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" y="2207161"/>
            <a:ext cx="8380401" cy="14475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747329" y="4093451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8134" y="1681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Výběrový průměr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2284" y="3975596"/>
            <a:ext cx="33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směrodatná odchylka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1272" y="1742353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92359" y="3864026"/>
            <a:ext cx="31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Referenční konstanta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(předpokládaná velikost střední hodnoty)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55153" y="1644533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7" name="Pravoúhlá spojovací čára 24"/>
          <p:cNvCxnSpPr>
            <a:stCxn id="12" idx="2"/>
          </p:cNvCxnSpPr>
          <p:nvPr/>
        </p:nvCxnSpPr>
        <p:spPr>
          <a:xfrm rot="16200000" flipH="1">
            <a:off x="1585416" y="2349113"/>
            <a:ext cx="751083" cy="70934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ovací čára 26"/>
          <p:cNvCxnSpPr>
            <a:stCxn id="14" idx="2"/>
          </p:cNvCxnSpPr>
          <p:nvPr/>
        </p:nvCxnSpPr>
        <p:spPr>
          <a:xfrm rot="5400000">
            <a:off x="3483095" y="2438549"/>
            <a:ext cx="948076" cy="2943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52"/>
          <p:cNvCxnSpPr>
            <a:stCxn id="16" idx="2"/>
          </p:cNvCxnSpPr>
          <p:nvPr/>
        </p:nvCxnSpPr>
        <p:spPr>
          <a:xfrm rot="16200000" flipH="1">
            <a:off x="6215539" y="2538396"/>
            <a:ext cx="788464" cy="2934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24"/>
          <p:cNvCxnSpPr/>
          <p:nvPr/>
        </p:nvCxnSpPr>
        <p:spPr>
          <a:xfrm rot="5400000" flipH="1" flipV="1">
            <a:off x="2231074" y="3087367"/>
            <a:ext cx="428371" cy="109183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4"/>
          <p:cNvCxnSpPr>
            <a:stCxn id="15" idx="0"/>
          </p:cNvCxnSpPr>
          <p:nvPr/>
        </p:nvCxnSpPr>
        <p:spPr>
          <a:xfrm rot="16200000" flipV="1">
            <a:off x="5561921" y="3453901"/>
            <a:ext cx="448881" cy="37136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971" y="1886250"/>
            <a:ext cx="865769" cy="721474"/>
          </a:xfrm>
          <a:prstGeom prst="rect">
            <a:avLst/>
          </a:prstGeom>
          <a:noFill/>
        </p:spPr>
      </p:pic>
      <p:cxnSp>
        <p:nvCxnSpPr>
          <p:cNvPr id="23" name="Přímá spojovací šipka 54"/>
          <p:cNvCxnSpPr/>
          <p:nvPr/>
        </p:nvCxnSpPr>
        <p:spPr>
          <a:xfrm>
            <a:off x="8085237" y="3555556"/>
            <a:ext cx="144016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7654063" y="2716034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05070" y="4848809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průměrný věk souboru je 70,6 let,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rok méně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než reference 71,6 let.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5166549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P-hodnota statistické významnosti této pozorované odchylky je p = 0,049, což na hladině významnosti 0,05 značí hraničně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usuzovat,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naši pacienti jsou v průměru mírně mladší ve srovnání s celou populací mozkových infarktů v ČR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2. </a:t>
            </a:r>
            <a:r>
              <a:rPr lang="cs-CZ" dirty="0" err="1"/>
              <a:t>Dvouvýběrový</a:t>
            </a:r>
            <a:r>
              <a:rPr lang="cs-CZ" dirty="0"/>
              <a:t> t-test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50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</a:t>
            </a:r>
            <a:r>
              <a:rPr lang="en-US" sz="3200" dirty="0"/>
              <a:t>2</a:t>
            </a:r>
            <a:r>
              <a:rPr lang="cs-CZ" sz="3200" dirty="0"/>
              <a:t> – </a:t>
            </a:r>
            <a:r>
              <a:rPr lang="cs-CZ" sz="3200" dirty="0" err="1"/>
              <a:t>Dvouvýběrový</a:t>
            </a:r>
            <a:r>
              <a:rPr lang="cs-CZ" sz="3200" dirty="0"/>
              <a:t>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literatuře se často uvádí,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 mozkový infarkt postihuje ženy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pozdějším věku než muže. Zjistěte na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základě svých dat, zda je věk pacientů dle pohlaví stejný, anebo zda se věk mužů a žen skutečně liší.“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žen a normalita rozložení věku mužů 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Shoda rozptylů věku žen a mužů (ověříme F-testem).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159315" y="1753850"/>
            <a:ext cx="2137439" cy="9057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27172" r="16250" b="29798"/>
          <a:stretch/>
        </p:blipFill>
        <p:spPr>
          <a:xfrm>
            <a:off x="7197282" y="1777084"/>
            <a:ext cx="1061819" cy="8825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6319962" y="1777083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71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</a:t>
            </a:r>
            <a:r>
              <a:rPr lang="cs-CZ" sz="3200" dirty="0" err="1"/>
              <a:t>Dvouvýběrový</a:t>
            </a:r>
            <a:r>
              <a:rPr lang="cs-CZ" sz="3200" dirty="0"/>
              <a:t>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obě skupiny 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mužů a žen při mozkovém infarktu se liší. U žen se vyskytuje později.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blipFill>
                <a:blip r:embed="rId2"/>
                <a:stretch>
                  <a:fillRect l="-4396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blipFill>
                <a:blip r:embed="rId3"/>
                <a:stretch>
                  <a:fillRect l="-4945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353400" y="3906602"/>
            <a:ext cx="166444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89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2" y="2773915"/>
            <a:ext cx="2962020" cy="2269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0" y="2998451"/>
            <a:ext cx="2947675" cy="2273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2485161"/>
            <a:ext cx="2944091" cy="22663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6" y="1661380"/>
            <a:ext cx="3118010" cy="104145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Ověření normality – muži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jsou téměř shodné (cca 69 let) a data jsou tedy nejspíš alespoň symetrická.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0,814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04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4" y="2792899"/>
            <a:ext cx="2914066" cy="22413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1" y="2994033"/>
            <a:ext cx="2914066" cy="224131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3" y="2519574"/>
            <a:ext cx="2921148" cy="2241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0" y="1662813"/>
            <a:ext cx="3105310" cy="10287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Ověření normality – ženy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jsou podobné (cca 72 až 73 let) a data jsou tedy nejspíš alespoň symetrická.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Spíše symetrie je patrná i z krabicového grafu. Navíc histogram přibližně odpovídá průběhu normálního rozdělení. Z N-P grafu nejsou patrné výrazné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0,084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36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5" y="1177454"/>
            <a:ext cx="5587541" cy="49469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t-test, independent, by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398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575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výuky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4139998"/>
          </a:xfrm>
        </p:spPr>
        <p:txBody>
          <a:bodyPr/>
          <a:lstStyle/>
          <a:p>
            <a:pPr marL="72000" indent="0"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Základy popisné statistiky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2. 4. – Neparametrické 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– Analýza kontingenčních tabulek, korelační analýza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 4. – Ukončení předmětu, test</a:t>
            </a:r>
          </a:p>
        </p:txBody>
      </p:sp>
    </p:spTree>
    <p:extLst>
      <p:ext uri="{BB962C8B-B14F-4D97-AF65-F5344CB8AC3E}">
        <p14:creationId xmlns:p14="http://schemas.microsoft.com/office/powerpoint/2010/main" val="3517908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06" y="1171576"/>
            <a:ext cx="5680689" cy="484529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záložce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Test w/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variance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estimates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(umožňuje získat validní výsledek i při nesplnění předpokladu homogenity rozptylů).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získáme výstupy.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3608330" y="317595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6777851" y="299118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1922865">
            <a:off x="3655091" y="416454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760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2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2093580"/>
            <a:ext cx="8660191" cy="10959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540" y="1321864"/>
            <a:ext cx="21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skupin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30763" y="1316030"/>
            <a:ext cx="18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71407" y="1312242"/>
            <a:ext cx="252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skupin</a:t>
            </a:r>
          </a:p>
        </p:txBody>
      </p:sp>
      <p:cxnSp>
        <p:nvCxnSpPr>
          <p:cNvPr id="15" name="Pravoúhlá spojovací čára 24"/>
          <p:cNvCxnSpPr>
            <a:stCxn id="12" idx="2"/>
            <a:endCxn id="18" idx="1"/>
          </p:cNvCxnSpPr>
          <p:nvPr/>
        </p:nvCxnSpPr>
        <p:spPr>
          <a:xfrm rot="5400000">
            <a:off x="1241451" y="2151953"/>
            <a:ext cx="505903" cy="13838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54"/>
          <p:cNvCxnSpPr>
            <a:stCxn id="17" idx="3"/>
          </p:cNvCxnSpPr>
          <p:nvPr/>
        </p:nvCxnSpPr>
        <p:spPr>
          <a:xfrm flipH="1">
            <a:off x="2479081" y="3110079"/>
            <a:ext cx="466010" cy="36402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841306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Levá složená závorka 17"/>
          <p:cNvSpPr/>
          <p:nvPr/>
        </p:nvSpPr>
        <p:spPr>
          <a:xfrm rot="5400000">
            <a:off x="1333419" y="2064949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ravoúhlá spojovací čára 24"/>
          <p:cNvCxnSpPr>
            <a:stCxn id="13" idx="2"/>
            <a:endCxn id="20" idx="1"/>
          </p:cNvCxnSpPr>
          <p:nvPr/>
        </p:nvCxnSpPr>
        <p:spPr>
          <a:xfrm rot="16200000" flipH="1">
            <a:off x="5255459" y="2081993"/>
            <a:ext cx="498935" cy="2596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 rot="5400000">
            <a:off x="5542972" y="2052147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ravoúhlá spojovací čára 24"/>
          <p:cNvCxnSpPr>
            <a:stCxn id="14" idx="2"/>
            <a:endCxn id="22" idx="1"/>
          </p:cNvCxnSpPr>
          <p:nvPr/>
        </p:nvCxnSpPr>
        <p:spPr>
          <a:xfrm rot="5400000">
            <a:off x="6824341" y="1849452"/>
            <a:ext cx="502861" cy="7211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vá složená závorka 21"/>
          <p:cNvSpPr/>
          <p:nvPr/>
        </p:nvSpPr>
        <p:spPr>
          <a:xfrm rot="5400000">
            <a:off x="6623431" y="2052285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54"/>
          <p:cNvCxnSpPr>
            <a:stCxn id="24" idx="4"/>
          </p:cNvCxnSpPr>
          <p:nvPr/>
        </p:nvCxnSpPr>
        <p:spPr>
          <a:xfrm flipH="1">
            <a:off x="4507558" y="3203933"/>
            <a:ext cx="372464" cy="3003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4525675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 flipH="1">
            <a:off x="7931068" y="3203396"/>
            <a:ext cx="372464" cy="300309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7949185" y="2562523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64818" y="3402102"/>
            <a:ext cx="243284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348742" y="3402639"/>
            <a:ext cx="2394631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pic>
        <p:nvPicPr>
          <p:cNvPr id="29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800" y="3305852"/>
            <a:ext cx="865769" cy="721474"/>
          </a:xfrm>
          <a:prstGeom prst="rect">
            <a:avLst/>
          </a:prstGeom>
          <a:noFill/>
        </p:spPr>
      </p:pic>
      <p:sp>
        <p:nvSpPr>
          <p:cNvPr id="30" name="TextovéPole 29"/>
          <p:cNvSpPr txBox="1"/>
          <p:nvPr/>
        </p:nvSpPr>
        <p:spPr>
          <a:xfrm>
            <a:off x="5634762" y="3518706"/>
            <a:ext cx="3490436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F-testu pro ověření předpokladu shody rozptylů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00367" y="4320858"/>
            <a:ext cx="46853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věk mužů je 69,2 let a u žen 72,7 let. V našich datech jsou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ženy starší o 3,5 roku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10554" y="5282942"/>
            <a:ext cx="46753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F-testu je 0,096, což znamená, že na hladině významnosti 0,05 nezamítáme nulovou hypotézu o shodě rozptylů mužů a žen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 obou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043638" y="4727134"/>
            <a:ext cx="389823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t-testu při stejných rozptylech p = 0,001 vyhodnotíme pozorovaný rozdíl 3,5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se u mužů a žen liší (tj. ženy skutečně postihuje mozkový infarkt později)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350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3. Párový t-test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9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Párový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„Pacientům s mozkovým infarktem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byla na lůžku akutní péče poskytnuta terapie pro obnovu krevního oběhu v postižené části mozku. Po zvládnutí akutní fáze byl u pacientů vyhodnocen stupeň soběstačnosti v základních denních aktivitách pomocí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přeloženi na rehabilitační oddělení. Po dvou týdnech byl opět vyhodnocen stupeň soběstačnosti dle BI. Zjistěte, zda poskytnutá rehabilitační péče vedla k jeho zlepšení.“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rozdílů hodnot BI (vizuálně i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594647" y="671876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667777" y="731329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4256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5997841" y="4373593"/>
            <a:ext cx="1721620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Párový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novou proměnnou diferencí prvního a druhého měření 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stejně jako u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jednovýběrového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t-testu oproti nule: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došlo ke změně soběstačnosti pacientů.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blipFill>
                <a:blip r:embed="rId2"/>
                <a:stretch>
                  <a:fillRect l="-3333" r="-296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blipFill>
                <a:blip r:embed="rId3"/>
                <a:stretch>
                  <a:fillRect l="-2963" r="-3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−30,2−0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75818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54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Ověření normality diferencí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a medián jsou v podstatě shodné (cca -30) a data jsou tedy nejspíš alespoň symetrická.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krabi-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grafu. Navíc histogram je svým průběhem velmi podobný normálnímu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0,003 zamítáme nulovou hypotézu o normalitě (tj. zamítáme, že není rozdíl mezi pozorovanými daty a teoretickým normálním rozdělením, tj. data formálně dle testu nejsou normál-ně rozdělená). Můžeme si přesto dovolit použít t-test?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71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6" y="1229326"/>
            <a:ext cx="5568384" cy="483724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t-test,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6202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6432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1" y="1359290"/>
            <a:ext cx="5678602" cy="470462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993575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obě proměnné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</a:p>
        </p:txBody>
      </p:sp>
      <p:sp>
        <p:nvSpPr>
          <p:cNvPr id="9" name="Šipka doprava 8"/>
          <p:cNvSpPr/>
          <p:nvPr/>
        </p:nvSpPr>
        <p:spPr>
          <a:xfrm rot="450394">
            <a:off x="4463274" y="33417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841660" y="27415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1678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3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5" y="1998853"/>
            <a:ext cx="9100018" cy="13780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22408" y="1310242"/>
            <a:ext cx="228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měření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8922" y="1310242"/>
            <a:ext cx="90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7815" y="1310242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4" name="Pravoúhlá spojovací čára 24"/>
          <p:cNvCxnSpPr>
            <a:stCxn id="11" idx="2"/>
          </p:cNvCxnSpPr>
          <p:nvPr/>
        </p:nvCxnSpPr>
        <p:spPr>
          <a:xfrm rot="16200000" flipH="1">
            <a:off x="2078297" y="2243845"/>
            <a:ext cx="863631" cy="28908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26"/>
          <p:cNvCxnSpPr>
            <a:stCxn id="12" idx="2"/>
          </p:cNvCxnSpPr>
          <p:nvPr/>
        </p:nvCxnSpPr>
        <p:spPr>
          <a:xfrm rot="5400000">
            <a:off x="3783344" y="2171677"/>
            <a:ext cx="863630" cy="43342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ovací čára 52"/>
          <p:cNvCxnSpPr>
            <a:stCxn id="13" idx="2"/>
          </p:cNvCxnSpPr>
          <p:nvPr/>
        </p:nvCxnSpPr>
        <p:spPr>
          <a:xfrm rot="5400000">
            <a:off x="5939133" y="2023603"/>
            <a:ext cx="863630" cy="7295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08" y="3085764"/>
            <a:ext cx="865769" cy="72147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106710" y="3778812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>
            <a:off x="6957518" y="3327558"/>
            <a:ext cx="336154" cy="4843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6479536" y="2485752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368846" y="3786998"/>
            <a:ext cx="302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Průměr a směrodatná odchylka </a:t>
            </a:r>
            <a:r>
              <a:rPr lang="cs-CZ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rozdílu obou měření</a:t>
            </a:r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747849" y="2603701"/>
            <a:ext cx="204901" cy="135467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88666" y="3767748"/>
            <a:ext cx="276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měření </a:t>
            </a:r>
          </a:p>
        </p:txBody>
      </p:sp>
      <p:cxnSp>
        <p:nvCxnSpPr>
          <p:cNvPr id="34" name="Pravoúhlá spojovací čára 24"/>
          <p:cNvCxnSpPr/>
          <p:nvPr/>
        </p:nvCxnSpPr>
        <p:spPr>
          <a:xfrm rot="5400000" flipH="1" flipV="1">
            <a:off x="2687464" y="3195064"/>
            <a:ext cx="675783" cy="62489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32032" y="4521396"/>
            <a:ext cx="28095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na začátku je 31,8 a po rehabilitaci pak 62,0,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zlepšení o 30,2 bodů.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120105" y="4521396"/>
            <a:ext cx="57736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v základních denních aktivitách se během péče viditelně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4" name="Přímá spojnice se šipkou 63"/>
          <p:cNvCxnSpPr>
            <a:stCxn id="27" idx="0"/>
            <a:endCxn id="28" idx="1"/>
          </p:cNvCxnSpPr>
          <p:nvPr/>
        </p:nvCxnSpPr>
        <p:spPr bwMode="auto">
          <a:xfrm flipH="1" flipV="1">
            <a:off x="4864416" y="3383490"/>
            <a:ext cx="14798" cy="403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859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4. ANOVA</a:t>
            </a: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7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Parametrické testy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64119"/>
          </a:xfrm>
        </p:spPr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parametrický test</a:t>
            </a:r>
          </a:p>
          <a:p>
            <a:r>
              <a:rPr lang="cs-CZ" dirty="0" err="1"/>
              <a:t>Dvouvýběrové</a:t>
            </a:r>
            <a:r>
              <a:rPr lang="cs-CZ" dirty="0"/>
              <a:t> parametrické testy</a:t>
            </a:r>
          </a:p>
          <a:p>
            <a:r>
              <a:rPr lang="cs-CZ" dirty="0"/>
              <a:t>ANOVA</a:t>
            </a:r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ANOVA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„Porovnejte věk pacientů s mozkovým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dle terapie, která jim byla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indiko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vána (mechanická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intravenózní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trombolýza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-PA nebo jiná farmakologická léčba), a zjistěte, zda se jedná o statisticky významný rozdíl.“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ve všech skupinách (ověříme vizuálně a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testem), shoda rozptylů (ověříme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Levenovým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58554" y="1604625"/>
            <a:ext cx="2053215" cy="1047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2374" r="16250" b="29797"/>
          <a:stretch/>
        </p:blipFill>
        <p:spPr>
          <a:xfrm>
            <a:off x="6731883" y="1624734"/>
            <a:ext cx="1061819" cy="7758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3958" l="14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559" r="3153"/>
          <a:stretch/>
        </p:blipFill>
        <p:spPr>
          <a:xfrm rot="1088385">
            <a:off x="7389009" y="1836686"/>
            <a:ext cx="1196543" cy="1001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 rot="2173053">
            <a:off x="7750900" y="1525308"/>
            <a:ext cx="548850" cy="6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04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ANOVA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alespoň jedna dvojice       se liší.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variabilitu v rámci jednotlivých skupin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variabilitu mezi skupinami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blipFill>
                <a:blip r:embed="rId2"/>
                <a:stretch>
                  <a:fillRect l="-30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blipFill>
                <a:blip r:embed="rId3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>
            <a:off x="5245769" y="3965553"/>
            <a:ext cx="145341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/>
                        <m:t>⇒ 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=0,002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blipFill>
                <a:blip r:embed="rId5"/>
                <a:stretch>
                  <a:fillRect l="-1449" r="-2536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15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4" y="1310237"/>
            <a:ext cx="4946904" cy="137167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Popis dat a ověření normality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" y="1483717"/>
            <a:ext cx="3424316" cy="2629311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47656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popis i grafické srovnání ukazuje možný rozdíl mezi skupinami, a to především u pacientů s mechanickou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oproti ostatním pacientům (průměrný věk při mechanické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64 let, při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trombolýze 70 let a u jiné léčby je průměr 71 let).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844127" y="5433557"/>
            <a:ext cx="50317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Normalitu dat nezamítáme u žádné skupiny </a:t>
            </a:r>
          </a:p>
          <a:p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 = 0,273, p = 0,130 a p = 0,257) s tím, že ani u jedné skupiny není z N-P grafu patrné výrazné porušení normality.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5" y="3560807"/>
            <a:ext cx="2482043" cy="19064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3" y="2559024"/>
            <a:ext cx="2485041" cy="19094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5" y="3560724"/>
            <a:ext cx="2476048" cy="1903500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4915059" y="46329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4750912" y="49537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N-P 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0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7" y="1347655"/>
            <a:ext cx="4983537" cy="43480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" y="3739394"/>
            <a:ext cx="3518976" cy="248860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5659507" y="139667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474145" y="37393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326736" y="19294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3513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one-way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ANOVA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Šipka doprava 14"/>
          <p:cNvSpPr/>
          <p:nvPr/>
        </p:nvSpPr>
        <p:spPr>
          <a:xfrm rot="20481375" flipH="1">
            <a:off x="1519222" y="420922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8638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Řešení v programu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185364">
            <a:off x="4464506" y="277925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Levene</a:t>
            </a:r>
            <a:r>
              <a:rPr lang="sk-SK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9628" y="3473720"/>
            <a:ext cx="50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předpokladu shody rozptylů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503968" y="5088214"/>
            <a:ext cx="3305855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600" b="1" dirty="0" err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pro ověření předpokladu shody rozptylů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9" name="Přímá spojovací šipka 54"/>
          <p:cNvCxnSpPr>
            <a:stCxn id="20" idx="5"/>
          </p:cNvCxnSpPr>
          <p:nvPr/>
        </p:nvCxnSpPr>
        <p:spPr>
          <a:xfrm>
            <a:off x="5936446" y="4902143"/>
            <a:ext cx="491156" cy="192892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" y="3949454"/>
            <a:ext cx="6003612" cy="1117914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331537" y="4355125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09628" y="5082242"/>
            <a:ext cx="51365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je 0,295, což znamená, že na hladině významnosti 0,05 nezamítáme nulovou hypotézu o shodě rozptylů mezi skupinami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ve všech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8537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11" name="Šipka doprava 10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458120" y="23606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sk-SK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473720"/>
            <a:ext cx="37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ANOVA testu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" y="3829127"/>
            <a:ext cx="6167231" cy="1155596"/>
          </a:xfrm>
          <a:prstGeom prst="rect">
            <a:avLst/>
          </a:prstGeom>
        </p:spPr>
      </p:pic>
      <p:pic>
        <p:nvPicPr>
          <p:cNvPr id="17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927" y="5454959"/>
            <a:ext cx="865769" cy="72147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481126" y="4993658"/>
            <a:ext cx="2204771" cy="40011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ANOVA </a:t>
            </a:r>
          </a:p>
        </p:txBody>
      </p:sp>
      <p:cxnSp>
        <p:nvCxnSpPr>
          <p:cNvPr id="19" name="Přímá spojovací šipka 54"/>
          <p:cNvCxnSpPr/>
          <p:nvPr/>
        </p:nvCxnSpPr>
        <p:spPr>
          <a:xfrm>
            <a:off x="6160170" y="4769472"/>
            <a:ext cx="509882" cy="21481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360644" y="4245914"/>
            <a:ext cx="828401" cy="7178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28" y="5029058"/>
            <a:ext cx="6001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ANOVA p = 0,002 vyhodnotíme pozorovaný rozdíl mezi průměry 64 let, 70 let, a 71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17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Úkol č. 4 – Výsledky v </a:t>
            </a:r>
            <a:r>
              <a:rPr lang="cs-CZ" sz="3200" dirty="0" err="1"/>
              <a:t>Statistica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070" y="1811727"/>
            <a:ext cx="351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sk-SK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Post-hoc 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sk-SK" sz="1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Tukey</a:t>
            </a:r>
            <a:r>
              <a:rPr lang="sk-SK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HSD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Získáme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tak výsledky mnohonásobného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porovnání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všemi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skupinami.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1" y="1157920"/>
            <a:ext cx="3798487" cy="3567562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 rot="1976447">
            <a:off x="5838504" y="17329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4" name="Šipka doprava 13"/>
          <p:cNvSpPr/>
          <p:nvPr/>
        </p:nvSpPr>
        <p:spPr>
          <a:xfrm rot="1046309">
            <a:off x="4486995" y="33232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271589"/>
            <a:ext cx="373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mnohonásobného porovnání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3913964"/>
            <a:ext cx="4635738" cy="150502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991407" y="4705480"/>
            <a:ext cx="297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mnohonásobného porovnání všech skupin</a:t>
            </a:r>
            <a:endParaRPr lang="cs-CZ" sz="16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09628" y="5429581"/>
            <a:ext cx="74483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navíc prokázali významný rozdíl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trombolýzu a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jinou terapií. 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mechanickou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významně mladší než pacienti podstupující ostatní dvě terapie.</a:t>
            </a:r>
          </a:p>
        </p:txBody>
      </p:sp>
      <p:sp>
        <p:nvSpPr>
          <p:cNvPr id="24" name="Zaoblený obdélník 23"/>
          <p:cNvSpPr/>
          <p:nvPr/>
        </p:nvSpPr>
        <p:spPr bwMode="auto">
          <a:xfrm>
            <a:off x="2270337" y="4693268"/>
            <a:ext cx="2369041" cy="584775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ovací šipka 54"/>
          <p:cNvCxnSpPr>
            <a:stCxn id="24" idx="3"/>
            <a:endCxn id="16" idx="1"/>
          </p:cNvCxnSpPr>
          <p:nvPr/>
        </p:nvCxnSpPr>
        <p:spPr>
          <a:xfrm>
            <a:off x="4639378" y="4985656"/>
            <a:ext cx="352029" cy="122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7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statistické testy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Parametrické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Předpoklad: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dat</a:t>
            </a:r>
            <a:endParaRPr lang="cs-CZ" altLang="cs-CZ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Studentův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středních hodnot)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(porovnání základního a výběrového souboru; známe střední hodnotu, nepředpokládáme znalost rozptylu; nahrazujeme jej výběrovým rozptylem našich dat)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(porovnání dvou výběrových souborů, neznáme střední hodnotu základního souboru):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(závislé výběry)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nepárový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(nezávislé výběry)</a:t>
            </a: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rozptylů)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Statistické 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t-test</a:t>
            </a:r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Jednovýběrový</a:t>
            </a:r>
            <a:r>
              <a:rPr lang="cs-CZ" dirty="0"/>
              <a:t> t-test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statistické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srovnávají některou popisnou statistiku výběru (průměr) s jediným číslem, jehož význam je ze statistického hlediska hodnota cílové populace.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 hlediska statistické teorie jde o ověření, zda daný vzorek pochází z testované cílové populace.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</a:pPr>
            <a:r>
              <a:rPr lang="cs-CZ" altLang="cs-CZ" sz="2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</a:p>
          <a:p>
            <a:pPr marL="355600" indent="0">
              <a:lnSpc>
                <a:spcPct val="110000"/>
              </a:lnSpc>
              <a:buNone/>
            </a:pPr>
            <a:endParaRPr lang="cs-CZ" alt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7913" indent="0">
              <a:lnSpc>
                <a:spcPct val="110000"/>
              </a:lnSpc>
              <a:buNone/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ve výběru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(vhodné ověřit vizuálně i statistickým testem: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4" y="4903790"/>
            <a:ext cx="865769" cy="72147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 bwMode="auto">
          <a:xfrm>
            <a:off x="540094" y="4031834"/>
            <a:ext cx="367577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1920</TotalTime>
  <Words>4181</Words>
  <Application>Microsoft Office PowerPoint</Application>
  <PresentationFormat>Vlastní</PresentationFormat>
  <Paragraphs>551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3" baseType="lpstr">
      <vt:lpstr>Arial</vt:lpstr>
      <vt:lpstr>Calibri</vt:lpstr>
      <vt:lpstr>Cambria Math</vt:lpstr>
      <vt:lpstr>Courier New</vt:lpstr>
      <vt:lpstr>Tahoma</vt:lpstr>
      <vt:lpstr>Wingdings</vt:lpstr>
      <vt:lpstr>Prezentace_MU_CZ</vt:lpstr>
      <vt:lpstr>MIAM021p(s) Analýza a management dat pro zdravotnické obory – přednáška a cvičení  (jaro 2024)</vt:lpstr>
      <vt:lpstr>Osnova</vt:lpstr>
      <vt:lpstr>Důležité informace</vt:lpstr>
      <vt:lpstr>Organizace výuky</vt:lpstr>
      <vt:lpstr>Parametrické testy</vt:lpstr>
      <vt:lpstr>Základní statistické testy</vt:lpstr>
      <vt:lpstr>Parametrické testy</vt:lpstr>
      <vt:lpstr>Statistické testy o parametrech jednoho výběru</vt:lpstr>
      <vt:lpstr>Jednovýběrový t-test</vt:lpstr>
      <vt:lpstr>Výpočet jednovýběrového t-testu</vt:lpstr>
      <vt:lpstr>Statistické testy o parametrech dvou výběrů</vt:lpstr>
      <vt:lpstr>Dvouvýběrové t-testy</vt:lpstr>
      <vt:lpstr>Párový a nepárový t-test</vt:lpstr>
      <vt:lpstr>Nepárový dvouvýběrový t-test</vt:lpstr>
      <vt:lpstr>Výpočet nepárového t-testu</vt:lpstr>
      <vt:lpstr>Párový dvouvýběrový t-test</vt:lpstr>
      <vt:lpstr>Výpočet párového t-testu</vt:lpstr>
      <vt:lpstr>Statistické testy o parametrech tří a více výběrů</vt:lpstr>
      <vt:lpstr>Analýza rozptylu ANOVA</vt:lpstr>
      <vt:lpstr>Analýza rozptylu ANOVA</vt:lpstr>
      <vt:lpstr>Analýza rozptylu – princip</vt:lpstr>
      <vt:lpstr>Analýza rozptylu – výpočet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t-test</vt:lpstr>
      <vt:lpstr>Úkol č. 1 – Jednovýběrový t-test</vt:lpstr>
      <vt:lpstr>Úkol č. 1 – Jednovýběrový t-test</vt:lpstr>
      <vt:lpstr>Úkol č. 1 – Ověření normality</vt:lpstr>
      <vt:lpstr>Úkol č. 1 – Řešení v programu Statistica</vt:lpstr>
      <vt:lpstr>Úkol č. 1 – Řešení v programu Statistica</vt:lpstr>
      <vt:lpstr>Úkol č. 1 – Výsledky v Statistica</vt:lpstr>
      <vt:lpstr>Úkol 2. Dvouvýběrový t-test</vt:lpstr>
      <vt:lpstr>Úkol č. 2 – Dvouvýběrový t-test</vt:lpstr>
      <vt:lpstr>Úkol č. 2 – Dvouvýběrový t-test</vt:lpstr>
      <vt:lpstr>Úkol č. 2 – Ověření normality – muži</vt:lpstr>
      <vt:lpstr>Úkol č. 2 – Ověření normality – ženy</vt:lpstr>
      <vt:lpstr>Úkol č. 2 – Řešení v programu Statistica</vt:lpstr>
      <vt:lpstr>Úkol č. 2 – Řešení v programu Statistica</vt:lpstr>
      <vt:lpstr>Úkol č. 2 – Výsledky v Statistica</vt:lpstr>
      <vt:lpstr>Úkol 3. Párový t-test</vt:lpstr>
      <vt:lpstr>Úkol č. 3 – Párový t-test</vt:lpstr>
      <vt:lpstr>Úkol č. 3 – Párový t-test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ANOVA</vt:lpstr>
      <vt:lpstr>Úkol č. 4 – ANOVA</vt:lpstr>
      <vt:lpstr>Úkol č. 4 – ANOVA</vt:lpstr>
      <vt:lpstr>Úkol č. 4 – Popis dat a ověření normality</vt:lpstr>
      <vt:lpstr>Úkol č. 4 – Řešení v programu Statistica</vt:lpstr>
      <vt:lpstr>Úkol č. 4 – Řešení v programu Statistica</vt:lpstr>
      <vt:lpstr>Úkol č. 4 – Výsledky v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189</cp:revision>
  <cp:lastPrinted>1601-01-01T00:00:00Z</cp:lastPrinted>
  <dcterms:created xsi:type="dcterms:W3CDTF">2019-10-07T06:18:27Z</dcterms:created>
  <dcterms:modified xsi:type="dcterms:W3CDTF">2024-03-26T09:04:38Z</dcterms:modified>
</cp:coreProperties>
</file>