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84"/>
  </p:notesMasterIdLst>
  <p:handoutMasterIdLst>
    <p:handoutMasterId r:id="rId8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91" d="100"/>
          <a:sy n="91" d="100"/>
        </p:scale>
        <p:origin x="322" y="67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D4FF4C-9182-5B48-635E-40897E3A9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Intenzivní ošetřovatelská péče v hematologii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3D056CD-ECE7-0115-1492-C1412EED21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Část IV – leukémie, transplantace kostní dřeně</a:t>
            </a:r>
          </a:p>
        </p:txBody>
      </p:sp>
    </p:spTree>
    <p:extLst>
      <p:ext uri="{BB962C8B-B14F-4D97-AF65-F5344CB8AC3E}">
        <p14:creationId xmlns:p14="http://schemas.microsoft.com/office/powerpoint/2010/main" val="3099732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F94376-9039-AFCC-5E57-183C8605B3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B5C089-1DA8-C4C1-485F-EF4C20A2D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DE3D18-2C7B-AC55-C3D3-A81F87AEA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CLL - léčba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98960F-3F38-223D-629F-B6F8076E0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96059"/>
            <a:ext cx="10753200" cy="4139998"/>
          </a:xfrm>
        </p:spPr>
        <p:txBody>
          <a:bodyPr/>
          <a:lstStyle/>
          <a:p>
            <a:r>
              <a:rPr lang="cs-CZ" dirty="0"/>
              <a:t>léčba pouze u symptomatických pokročilých chorob, jinak observace</a:t>
            </a:r>
          </a:p>
          <a:p>
            <a:r>
              <a:rPr lang="cs-CZ" dirty="0"/>
              <a:t>dnes již téměř výhradně cílená léčba, chemoterapie minimálně</a:t>
            </a:r>
          </a:p>
          <a:p>
            <a:pPr lvl="1"/>
            <a:r>
              <a:rPr lang="cs-CZ" dirty="0" err="1"/>
              <a:t>Rituximab</a:t>
            </a:r>
            <a:r>
              <a:rPr lang="cs-CZ" dirty="0"/>
              <a:t>, cílené inhibitory buněčné signalizace</a:t>
            </a:r>
          </a:p>
          <a:p>
            <a:r>
              <a:rPr lang="cs-CZ" dirty="0"/>
              <a:t>alogenní transplantace zcela výjimečně</a:t>
            </a:r>
          </a:p>
          <a:p>
            <a:r>
              <a:rPr lang="cs-CZ" dirty="0"/>
              <a:t>stavy vyžadující </a:t>
            </a:r>
            <a:r>
              <a:rPr lang="cs-CZ" dirty="0" err="1"/>
              <a:t>intezivní</a:t>
            </a:r>
            <a:r>
              <a:rPr lang="cs-CZ" dirty="0"/>
              <a:t> péči</a:t>
            </a:r>
          </a:p>
          <a:p>
            <a:pPr lvl="1"/>
            <a:r>
              <a:rPr lang="cs-CZ" dirty="0"/>
              <a:t>sekundární AIHA</a:t>
            </a:r>
          </a:p>
          <a:p>
            <a:pPr lvl="1"/>
            <a:r>
              <a:rPr lang="cs-CZ" dirty="0"/>
              <a:t>sekundární ITP</a:t>
            </a:r>
          </a:p>
          <a:p>
            <a:pPr lvl="1"/>
            <a:r>
              <a:rPr lang="cs-CZ" dirty="0" err="1"/>
              <a:t>tumorlýza</a:t>
            </a:r>
            <a:r>
              <a:rPr lang="cs-CZ" dirty="0"/>
              <a:t> při zahájení terapie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9523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E33852-1BA4-95AB-7C87-844CA58691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772D9C-B6F7-8C40-9FC3-AA8D6069EA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DBEAEBA-08A1-E44F-F999-E1175088D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Chronická myeloidní leukémie (CML)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239E187-E46E-F191-E857-DEAED1627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jedna z nejlépe léčitelných nádorových chorob</a:t>
            </a:r>
          </a:p>
          <a:p>
            <a:r>
              <a:rPr lang="cs-CZ" dirty="0"/>
              <a:t>příznaky</a:t>
            </a:r>
          </a:p>
          <a:p>
            <a:pPr lvl="1"/>
            <a:r>
              <a:rPr lang="cs-CZ" dirty="0"/>
              <a:t>obvykle asymptomatické </a:t>
            </a:r>
          </a:p>
          <a:p>
            <a:pPr lvl="1"/>
            <a:r>
              <a:rPr lang="cs-CZ" dirty="0"/>
              <a:t>zvětšení sleziny (tlak v levém podbřišku, nechutenství)</a:t>
            </a:r>
          </a:p>
          <a:p>
            <a:pPr lvl="1"/>
            <a:r>
              <a:rPr lang="cs-CZ" dirty="0"/>
              <a:t>únava, pocení, ztráta váhy, nechutenství</a:t>
            </a:r>
          </a:p>
          <a:p>
            <a:r>
              <a:rPr lang="cs-CZ" dirty="0"/>
              <a:t>v dnešní době přežití stejné s běžnou populací </a:t>
            </a:r>
          </a:p>
          <a:p>
            <a:r>
              <a:rPr lang="cs-CZ" dirty="0"/>
              <a:t>v patofyziologii klíčová role </a:t>
            </a:r>
            <a:r>
              <a:rPr lang="cs-CZ" dirty="0" err="1"/>
              <a:t>Filadelsfkého</a:t>
            </a:r>
            <a:r>
              <a:rPr lang="cs-CZ" dirty="0"/>
              <a:t> chromosomu</a:t>
            </a:r>
          </a:p>
          <a:p>
            <a:pPr lvl="1"/>
            <a:r>
              <a:rPr lang="cs-CZ" dirty="0"/>
              <a:t>vznik fúzního proteinu BCR::ABL1, proti kterému k dispozici cílené </a:t>
            </a:r>
            <a:r>
              <a:rPr lang="cs-CZ" dirty="0" err="1"/>
              <a:t>tyrosinkinázové</a:t>
            </a:r>
            <a:r>
              <a:rPr lang="cs-CZ" dirty="0"/>
              <a:t> inhibitory (TKI)</a:t>
            </a:r>
          </a:p>
          <a:p>
            <a:pPr lvl="2"/>
            <a:r>
              <a:rPr lang="pt-BR" dirty="0"/>
              <a:t>imatinib, dasatinib, bosutinib, nilotinib, ponatinib, asciminib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0242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A85CE05-442E-A70A-397B-A108C24C14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0585A6-9FFF-0EBB-530E-96C6074A49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5941306-3E33-B078-9932-9EB49FA5C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CML - léčba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E2F21AE-56A8-54AE-39CA-0A2CF82C2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 érou TKI špatná prognóza</a:t>
            </a:r>
          </a:p>
          <a:p>
            <a:pPr lvl="1"/>
            <a:r>
              <a:rPr lang="cs-CZ" dirty="0"/>
              <a:t>s neefektivní léčbou postupně progrese do blastického zvratu (analogie akutní leukémie)</a:t>
            </a:r>
          </a:p>
          <a:p>
            <a:r>
              <a:rPr lang="cs-CZ" dirty="0"/>
              <a:t>léčba vždy</a:t>
            </a:r>
          </a:p>
          <a:p>
            <a:pPr lvl="1"/>
            <a:r>
              <a:rPr lang="cs-CZ" dirty="0"/>
              <a:t>hlavním nástrojem TKI</a:t>
            </a:r>
          </a:p>
          <a:p>
            <a:pPr lvl="1"/>
            <a:r>
              <a:rPr lang="cs-CZ" dirty="0"/>
              <a:t>chemoterapie a alogenní transplantace jen u blastického zvratu</a:t>
            </a:r>
          </a:p>
          <a:p>
            <a:r>
              <a:rPr lang="cs-CZ" dirty="0"/>
              <a:t>stavy vyžadující intenzivní péči</a:t>
            </a:r>
          </a:p>
          <a:p>
            <a:pPr lvl="1"/>
            <a:r>
              <a:rPr lang="cs-CZ" dirty="0"/>
              <a:t>minimálně, možný </a:t>
            </a:r>
            <a:r>
              <a:rPr lang="cs-CZ" dirty="0" err="1"/>
              <a:t>hyperviskózní</a:t>
            </a:r>
            <a:r>
              <a:rPr lang="cs-CZ" dirty="0"/>
              <a:t> syndrom </a:t>
            </a:r>
          </a:p>
          <a:p>
            <a:pPr lvl="1"/>
            <a:r>
              <a:rPr lang="cs-CZ" dirty="0"/>
              <a:t>vzácně priapismus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6991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0180D65-25DE-F91C-E87F-867115DE63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017A87-25C1-09F6-53F6-DE8A6BAAD0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D17E6A8-0933-AB41-DB80-EA3EB38D5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Akutní myeloidní leukémie (AML)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4F9A61-8995-51DD-0A0F-BB3F3E7B3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nejčastější akutní leukémie dospělých (80%)</a:t>
            </a:r>
          </a:p>
          <a:p>
            <a:r>
              <a:rPr lang="cs-CZ" dirty="0"/>
              <a:t>agresivní choroba, prognóza nejistá (vyléčení cca 50%)</a:t>
            </a:r>
          </a:p>
          <a:p>
            <a:r>
              <a:rPr lang="cs-CZ" dirty="0"/>
              <a:t>příznaky</a:t>
            </a:r>
          </a:p>
          <a:p>
            <a:pPr lvl="1"/>
            <a:r>
              <a:rPr lang="cs-CZ" dirty="0"/>
              <a:t>těžké či protrahované infekce</a:t>
            </a:r>
          </a:p>
          <a:p>
            <a:pPr lvl="1"/>
            <a:r>
              <a:rPr lang="cs-CZ" dirty="0"/>
              <a:t>krvácení</a:t>
            </a:r>
          </a:p>
          <a:p>
            <a:pPr lvl="1"/>
            <a:r>
              <a:rPr lang="cs-CZ" dirty="0"/>
              <a:t>anémie</a:t>
            </a:r>
          </a:p>
          <a:p>
            <a:pPr lvl="1"/>
            <a:r>
              <a:rPr lang="cs-CZ" dirty="0" err="1"/>
              <a:t>hyperplázie</a:t>
            </a:r>
            <a:r>
              <a:rPr lang="cs-CZ" dirty="0"/>
              <a:t> dásní</a:t>
            </a:r>
          </a:p>
          <a:p>
            <a:pPr lvl="1"/>
            <a:r>
              <a:rPr lang="cs-CZ" dirty="0"/>
              <a:t>únava, nechutenství, hubnutí</a:t>
            </a:r>
          </a:p>
          <a:p>
            <a:pPr lvl="1"/>
            <a:r>
              <a:rPr lang="cs-CZ" dirty="0"/>
              <a:t>může být i zcela asymptomatické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5933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DCEF983-C2D7-DAA6-B163-D8E3BB6834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10B221-EDBF-F25A-4AF1-86B811F868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FE685E9-BE43-0B51-D0B7-7193B2F4E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AML - léčba fit pacientů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CDEA5E4-E468-7DED-3FB9-DFCE88F93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intenzivní, silně toxická chemoterapie</a:t>
            </a:r>
          </a:p>
          <a:p>
            <a:pPr lvl="1"/>
            <a:r>
              <a:rPr lang="cs-CZ" dirty="0"/>
              <a:t>indukční + 2-4 konsolidační chemoterapie </a:t>
            </a:r>
          </a:p>
          <a:p>
            <a:pPr lvl="1"/>
            <a:r>
              <a:rPr lang="cs-CZ" dirty="0"/>
              <a:t>dřeňový útlum cca 4 týdny po každém cyklu</a:t>
            </a:r>
          </a:p>
          <a:p>
            <a:r>
              <a:rPr lang="cs-CZ" dirty="0"/>
              <a:t>cílená léčba</a:t>
            </a:r>
          </a:p>
          <a:p>
            <a:pPr lvl="1"/>
            <a:r>
              <a:rPr lang="cs-CZ" dirty="0"/>
              <a:t>u některých mutací cílené inhibitory</a:t>
            </a:r>
          </a:p>
          <a:p>
            <a:pPr lvl="1"/>
            <a:r>
              <a:rPr lang="cs-CZ" dirty="0"/>
              <a:t>cílená protilátka </a:t>
            </a:r>
            <a:r>
              <a:rPr lang="cs-CZ" dirty="0" err="1"/>
              <a:t>gemtuzumab</a:t>
            </a:r>
            <a:r>
              <a:rPr lang="cs-CZ" dirty="0"/>
              <a:t> </a:t>
            </a:r>
            <a:r>
              <a:rPr lang="cs-CZ" dirty="0" err="1"/>
              <a:t>ozogamicin</a:t>
            </a:r>
            <a:endParaRPr lang="cs-CZ" dirty="0"/>
          </a:p>
          <a:p>
            <a:pPr lvl="2"/>
            <a:r>
              <a:rPr lang="cs-CZ" dirty="0"/>
              <a:t>riziko sinusoidálního </a:t>
            </a:r>
            <a:r>
              <a:rPr lang="cs-CZ" dirty="0" err="1"/>
              <a:t>osbtrukčního</a:t>
            </a:r>
            <a:r>
              <a:rPr lang="cs-CZ" dirty="0"/>
              <a:t> syndromu</a:t>
            </a:r>
          </a:p>
          <a:p>
            <a:pPr lvl="2"/>
            <a:r>
              <a:rPr lang="cs-CZ" dirty="0"/>
              <a:t>protrahovaný útlum, zejména trombocytů, ještě vyšší riziko krvácení</a:t>
            </a:r>
          </a:p>
          <a:p>
            <a:r>
              <a:rPr lang="cs-CZ" dirty="0"/>
              <a:t>alogenní transplantace</a:t>
            </a:r>
          </a:p>
          <a:p>
            <a:pPr lvl="1"/>
            <a:r>
              <a:rPr lang="cs-CZ" dirty="0"/>
              <a:t>v první linii u rizikových pacientů</a:t>
            </a:r>
          </a:p>
          <a:p>
            <a:pPr lvl="1"/>
            <a:r>
              <a:rPr lang="pl-PL" dirty="0"/>
              <a:t>v druhé linii u relapsů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4576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85FE061-3FC4-0271-6F99-6341F48437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84E791-F12F-8C01-BD1E-942EAF4C5C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47B5D99-7467-A663-BAF9-305B53B9F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AML - intenzivní péče u nových pacientů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E99C512-4A52-4657-D167-6555BFED2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hyperviskózní</a:t>
            </a:r>
            <a:r>
              <a:rPr lang="cs-CZ" dirty="0"/>
              <a:t> syndrom</a:t>
            </a:r>
          </a:p>
          <a:p>
            <a:r>
              <a:rPr lang="cs-CZ" dirty="0"/>
              <a:t>febrilní </a:t>
            </a:r>
            <a:r>
              <a:rPr lang="cs-CZ" dirty="0" err="1"/>
              <a:t>neutropenie</a:t>
            </a:r>
            <a:endParaRPr lang="cs-CZ" dirty="0"/>
          </a:p>
          <a:p>
            <a:r>
              <a:rPr lang="cs-CZ" dirty="0"/>
              <a:t>akutní </a:t>
            </a:r>
            <a:r>
              <a:rPr lang="cs-CZ" dirty="0" err="1"/>
              <a:t>promyelocytární</a:t>
            </a:r>
            <a:r>
              <a:rPr lang="cs-CZ" dirty="0"/>
              <a:t> leukémie</a:t>
            </a:r>
          </a:p>
          <a:p>
            <a:r>
              <a:rPr lang="cs-CZ" dirty="0"/>
              <a:t>masivní krvácení</a:t>
            </a:r>
          </a:p>
          <a:p>
            <a:r>
              <a:rPr lang="cs-CZ" dirty="0"/>
              <a:t>infiltrace plic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8642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AC13E9-BAAF-5755-F4AB-201C4D9D38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1EF959-FA41-8BE4-0030-49810115A7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C053D15-1E6B-48AA-DF92-22FB5A8CD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Hyperviskózní syndrom (Leukostáza)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C99316-1458-C4BC-F700-97CF38AD5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velice podobné </a:t>
            </a:r>
            <a:r>
              <a:rPr lang="cs-CZ" dirty="0" err="1"/>
              <a:t>hyperviskozitě</a:t>
            </a:r>
            <a:r>
              <a:rPr lang="cs-CZ" dirty="0"/>
              <a:t> u mnohočetného myelomu, příznaky stejné</a:t>
            </a:r>
          </a:p>
          <a:p>
            <a:r>
              <a:rPr lang="cs-CZ" dirty="0"/>
              <a:t>vznik kvůli nahromadění velkých patologických buněk </a:t>
            </a:r>
          </a:p>
          <a:p>
            <a:pPr lvl="1"/>
            <a:r>
              <a:rPr lang="cs-CZ" dirty="0"/>
              <a:t>myeloidní buňky velké (15-20 um), ucpání malých kapilár (průměr 6 um)</a:t>
            </a:r>
          </a:p>
          <a:p>
            <a:r>
              <a:rPr lang="pl-PL" dirty="0"/>
              <a:t>vznik při leukocytóze &gt;100 x10^9/l</a:t>
            </a:r>
          </a:p>
          <a:p>
            <a:r>
              <a:rPr lang="cs-CZ" dirty="0"/>
              <a:t>léčba</a:t>
            </a:r>
          </a:p>
          <a:p>
            <a:pPr lvl="1"/>
            <a:r>
              <a:rPr lang="cs-CZ" dirty="0"/>
              <a:t>akutní </a:t>
            </a:r>
            <a:r>
              <a:rPr lang="cs-CZ" dirty="0" err="1"/>
              <a:t>leukaferéza</a:t>
            </a:r>
            <a:endParaRPr lang="cs-CZ" dirty="0"/>
          </a:p>
          <a:p>
            <a:pPr lvl="1"/>
            <a:r>
              <a:rPr lang="cs-CZ" dirty="0"/>
              <a:t>zahájení </a:t>
            </a:r>
            <a:r>
              <a:rPr lang="cs-CZ" dirty="0" err="1"/>
              <a:t>cytoredukce</a:t>
            </a:r>
            <a:r>
              <a:rPr lang="cs-CZ" dirty="0"/>
              <a:t> (</a:t>
            </a:r>
            <a:r>
              <a:rPr lang="cs-CZ" dirty="0" err="1"/>
              <a:t>hydroxyurea</a:t>
            </a:r>
            <a:r>
              <a:rPr lang="cs-CZ" dirty="0"/>
              <a:t>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5665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60D1549-08A0-165F-8E98-CB6D5A2912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5E6844E-D3CF-C053-1A53-E55B69C1EB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pic>
        <p:nvPicPr>
          <p:cNvPr id="6" name="Google Shape;148;p29">
            <a:extLst>
              <a:ext uri="{FF2B5EF4-FFF2-40B4-BE49-F238E27FC236}">
                <a16:creationId xmlns:a16="http://schemas.microsoft.com/office/drawing/2014/main" id="{D9624644-7D28-C822-D5AA-5FE9505F23C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36000" y="261257"/>
            <a:ext cx="7920000" cy="5842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6292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711072-5934-4D13-08AB-298DA3B580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6475EA-81BA-5DEB-2988-5C9A7A1153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66CA804-5569-1FF2-B0EE-9101AD1E3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Febrilní neutropenie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D465BE1-9941-2764-382F-217D3C9F9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často vodítko ke stanovení diagnózy</a:t>
            </a:r>
          </a:p>
          <a:p>
            <a:r>
              <a:rPr lang="cs-CZ" dirty="0"/>
              <a:t>detaily viz prezentace I</a:t>
            </a:r>
          </a:p>
          <a:p>
            <a:r>
              <a:rPr lang="cs-CZ" dirty="0"/>
              <a:t>u akutních leukémií často závažný průběh i v podobě septického šoku</a:t>
            </a:r>
          </a:p>
          <a:p>
            <a:pPr lvl="1"/>
            <a:r>
              <a:rPr lang="cs-CZ" dirty="0"/>
              <a:t>chorobou utlumeny i ostatní složky imunity, oslabení rezerv organismu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8052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2D37B4-E8DA-754F-7E54-4AB8310321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EAC75C-A70C-C7DB-2301-9E11AFB2EF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20F5F49-D8C1-E7EC-E9FA-EC6111C7B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Akutní promyelocytární leukémie (APL)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B2F38A6-57D6-AAA0-80D1-ED3591BC2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speciální typ AML</a:t>
            </a:r>
          </a:p>
          <a:p>
            <a:r>
              <a:rPr lang="pt-BR" dirty="0"/>
              <a:t>novodiagnositkovaní pacienti a zahájení léčby vždy na JIP!</a:t>
            </a:r>
          </a:p>
          <a:p>
            <a:r>
              <a:rPr lang="cs-CZ" dirty="0"/>
              <a:t>zástava vývoje buněk na úrovní </a:t>
            </a:r>
            <a:r>
              <a:rPr lang="cs-CZ" dirty="0" err="1"/>
              <a:t>promyelocytu</a:t>
            </a:r>
            <a:endParaRPr lang="cs-CZ" dirty="0"/>
          </a:p>
          <a:p>
            <a:pPr lvl="1"/>
            <a:r>
              <a:rPr lang="cs-CZ" dirty="0"/>
              <a:t>kvůli fúznímu proteinu PML::</a:t>
            </a:r>
            <a:r>
              <a:rPr lang="cs-CZ" dirty="0" err="1"/>
              <a:t>RARa</a:t>
            </a:r>
            <a:r>
              <a:rPr lang="cs-CZ" dirty="0"/>
              <a:t> (deaktivuje vývoj buněk v této fázi)</a:t>
            </a:r>
          </a:p>
          <a:p>
            <a:pPr lvl="1"/>
            <a:r>
              <a:rPr lang="cs-CZ" dirty="0" err="1"/>
              <a:t>promyelocyty</a:t>
            </a:r>
            <a:r>
              <a:rPr lang="cs-CZ" dirty="0"/>
              <a:t> plné granul s pro- i antikoagulačními faktory -&gt; přítomna závažná koagulační porucha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0167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42C9BB7-78B5-2B78-8BA9-D7DBD7C5DD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43E71E-3C9B-B10B-EF8C-9FABF51456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EDAB8D5-5383-4ACA-3273-514885793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Co nás dnes čeká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D456E937-2515-8D4C-6EBB-E54DCC599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leukémie</a:t>
            </a:r>
          </a:p>
          <a:p>
            <a:pPr lvl="1"/>
            <a:r>
              <a:rPr lang="cs-CZ" dirty="0"/>
              <a:t>úvodu</a:t>
            </a:r>
          </a:p>
          <a:p>
            <a:pPr lvl="1"/>
            <a:r>
              <a:rPr lang="cs-CZ" dirty="0"/>
              <a:t>chronická lymfocytární leukémie</a:t>
            </a:r>
          </a:p>
          <a:p>
            <a:pPr lvl="1"/>
            <a:r>
              <a:rPr lang="cs-CZ" dirty="0"/>
              <a:t>chronická myeloidní leukémie</a:t>
            </a:r>
          </a:p>
          <a:p>
            <a:pPr lvl="1"/>
            <a:r>
              <a:rPr lang="cs-CZ" dirty="0"/>
              <a:t>akutní myeloidní leukémie</a:t>
            </a:r>
          </a:p>
          <a:p>
            <a:pPr lvl="1"/>
            <a:r>
              <a:rPr lang="cs-CZ" dirty="0"/>
              <a:t>akutní </a:t>
            </a:r>
            <a:r>
              <a:rPr lang="cs-CZ" dirty="0" err="1"/>
              <a:t>lymfoblastická</a:t>
            </a:r>
            <a:r>
              <a:rPr lang="cs-CZ" dirty="0"/>
              <a:t> leukémie</a:t>
            </a:r>
          </a:p>
          <a:p>
            <a:r>
              <a:rPr lang="cs-CZ" dirty="0" err="1"/>
              <a:t>transplatance</a:t>
            </a:r>
            <a:r>
              <a:rPr lang="cs-CZ" dirty="0"/>
              <a:t> kostní dřeně</a:t>
            </a:r>
          </a:p>
          <a:p>
            <a:pPr lvl="1"/>
            <a:r>
              <a:rPr lang="cs-CZ" dirty="0"/>
              <a:t>úvod</a:t>
            </a:r>
          </a:p>
          <a:p>
            <a:pPr lvl="1"/>
            <a:r>
              <a:rPr lang="cs-CZ" dirty="0"/>
              <a:t>autologní transplantace</a:t>
            </a:r>
          </a:p>
          <a:p>
            <a:pPr lvl="1"/>
            <a:r>
              <a:rPr lang="cs-CZ" dirty="0"/>
              <a:t>alogenní transplantace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2083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DE07B08-0965-7CC2-651B-66A673E92F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2519BD-F743-B29A-47A6-6878671190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20</a:t>
            </a:fld>
            <a:endParaRPr lang="cs-CZ" altLang="cs-CZ"/>
          </a:p>
        </p:txBody>
      </p:sp>
      <p:pic>
        <p:nvPicPr>
          <p:cNvPr id="6" name="Google Shape;165;p32">
            <a:extLst>
              <a:ext uri="{FF2B5EF4-FFF2-40B4-BE49-F238E27FC236}">
                <a16:creationId xmlns:a16="http://schemas.microsoft.com/office/drawing/2014/main" id="{C79A211E-B660-C112-A84D-C7FA314E3D66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1406793"/>
            <a:ext cx="12192000" cy="4044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8614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95F082-BC99-4B4B-3343-F134991A7F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0835086-65A7-E7B2-19B4-34BB794BA9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pic>
        <p:nvPicPr>
          <p:cNvPr id="5" name="Google Shape;170;p33">
            <a:extLst>
              <a:ext uri="{FF2B5EF4-FFF2-40B4-BE49-F238E27FC236}">
                <a16:creationId xmlns:a16="http://schemas.microsoft.com/office/drawing/2014/main" id="{6F06853C-7549-ED8E-66F7-7F6C3712814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1441" y="968188"/>
            <a:ext cx="12040559" cy="4558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2537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E8C5972-6130-1516-7589-17A5D9ECC8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263509-588D-66C6-DCE4-2E19CAAF3C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22</a:t>
            </a:fld>
            <a:endParaRPr lang="cs-CZ" alt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560DE8CE-343B-37F3-25D5-FEB4448C9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 - příznaky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6E8079A-09EC-95A8-0B8E-264EF6F86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úvodu obvykle velká krvácení</a:t>
            </a:r>
          </a:p>
          <a:p>
            <a:pPr lvl="1"/>
            <a:r>
              <a:rPr lang="cs-CZ" dirty="0"/>
              <a:t>z GIT, do kloubů, hemoptýza, velká gynekologická krvácení, petechie, ze sliznic, CNS</a:t>
            </a:r>
          </a:p>
          <a:p>
            <a:r>
              <a:rPr lang="cs-CZ" dirty="0"/>
              <a:t>zároveň </a:t>
            </a:r>
            <a:r>
              <a:rPr lang="cs-CZ" dirty="0" err="1"/>
              <a:t>mikrotrombotizace</a:t>
            </a:r>
            <a:r>
              <a:rPr lang="cs-CZ" dirty="0"/>
              <a:t> v kapilárách, nevzácně i velké trombózy</a:t>
            </a:r>
          </a:p>
          <a:p>
            <a:r>
              <a:rPr lang="cs-CZ" dirty="0"/>
              <a:t>příznaky anémie, slabost, únava, infekce</a:t>
            </a:r>
          </a:p>
        </p:txBody>
      </p:sp>
    </p:spTree>
    <p:extLst>
      <p:ext uri="{BB962C8B-B14F-4D97-AF65-F5344CB8AC3E}">
        <p14:creationId xmlns:p14="http://schemas.microsoft.com/office/powerpoint/2010/main" val="4031992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1A1CD4-FACC-C741-A2BD-34A235F3E9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D9FE739-616D-E176-7BC6-FE3C0F0A50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769B210-F05B-9607-7248-F36FFA02C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 – cílená léčba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0BC61EF-CA77-7D82-DEC7-C8EC8BB0F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r>
              <a:rPr lang="cs-CZ" dirty="0"/>
              <a:t>i při podezření okamžité zahájení cílené léčby</a:t>
            </a:r>
          </a:p>
          <a:p>
            <a:pPr lvl="1"/>
            <a:r>
              <a:rPr lang="cs-CZ" dirty="0"/>
              <a:t>využití </a:t>
            </a:r>
            <a:r>
              <a:rPr lang="cs-CZ" dirty="0" err="1"/>
              <a:t>RARa</a:t>
            </a:r>
            <a:r>
              <a:rPr lang="cs-CZ" dirty="0"/>
              <a:t> z PML::</a:t>
            </a:r>
            <a:r>
              <a:rPr lang="cs-CZ" dirty="0" err="1"/>
              <a:t>RARa</a:t>
            </a:r>
            <a:r>
              <a:rPr lang="cs-CZ" dirty="0"/>
              <a:t>, receptor pro kyselinu </a:t>
            </a:r>
            <a:r>
              <a:rPr lang="cs-CZ" dirty="0" err="1"/>
              <a:t>retinovou</a:t>
            </a:r>
            <a:endParaRPr lang="cs-CZ" dirty="0"/>
          </a:p>
          <a:p>
            <a:pPr lvl="1"/>
            <a:r>
              <a:rPr lang="cs-CZ" dirty="0"/>
              <a:t>vysokými dávkami kyseliny </a:t>
            </a:r>
            <a:r>
              <a:rPr lang="cs-CZ" dirty="0" err="1"/>
              <a:t>retinové</a:t>
            </a:r>
            <a:r>
              <a:rPr lang="cs-CZ" dirty="0"/>
              <a:t> (ATRA = </a:t>
            </a:r>
            <a:r>
              <a:rPr lang="cs-CZ" dirty="0" err="1"/>
              <a:t>Vesanoid</a:t>
            </a:r>
            <a:r>
              <a:rPr lang="cs-CZ" dirty="0"/>
              <a:t>) lze obnovit vyzrávání leukemických buněk</a:t>
            </a:r>
          </a:p>
          <a:p>
            <a:pPr lvl="1"/>
            <a:r>
              <a:rPr lang="cs-CZ" dirty="0" err="1"/>
              <a:t>koagulopatie</a:t>
            </a:r>
            <a:r>
              <a:rPr lang="cs-CZ" dirty="0"/>
              <a:t> upravena do několika desítek hodin</a:t>
            </a:r>
          </a:p>
          <a:p>
            <a:r>
              <a:rPr lang="cs-CZ" dirty="0"/>
              <a:t>nežádoucím účinkem diferenciační syndrom</a:t>
            </a:r>
          </a:p>
          <a:p>
            <a:pPr lvl="1"/>
            <a:r>
              <a:rPr lang="cs-CZ" dirty="0"/>
              <a:t>vznik náhlým zmnožením leukocytů v krvi</a:t>
            </a:r>
          </a:p>
          <a:p>
            <a:pPr lvl="1"/>
            <a:r>
              <a:rPr lang="cs-CZ" dirty="0"/>
              <a:t>retence tekutin, otoky, pleurální a </a:t>
            </a:r>
            <a:r>
              <a:rPr lang="cs-CZ" dirty="0" err="1"/>
              <a:t>perikardiální</a:t>
            </a:r>
            <a:r>
              <a:rPr lang="cs-CZ" dirty="0"/>
              <a:t> výpotek, horečka, bolest hlavy, dušnost, </a:t>
            </a:r>
            <a:r>
              <a:rPr lang="cs-CZ" dirty="0" err="1"/>
              <a:t>interstitiální</a:t>
            </a:r>
            <a:r>
              <a:rPr lang="cs-CZ" dirty="0"/>
              <a:t> plicní postižení (až ARDS) </a:t>
            </a:r>
          </a:p>
          <a:p>
            <a:pPr lvl="1"/>
            <a:r>
              <a:rPr lang="cs-CZ" dirty="0"/>
              <a:t>prevence kortikoidy</a:t>
            </a:r>
          </a:p>
          <a:p>
            <a:pPr lvl="1"/>
            <a:r>
              <a:rPr lang="cs-CZ" dirty="0"/>
              <a:t>léčba přerušením ATRA, podávány kortikoidy, diuretika, v případě respirační insuficience dechová podpora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9235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1C40DAD-F80B-8D56-E481-9FF5F9B930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24ED09-D5BD-6659-7D8A-32DD301CBD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4406ED8-1985-EDA4-C0D4-209ADB815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 – cílená léčba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8EB0FB8-E8B0-5F14-64D4-2F6F561CD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 ATRA kombinace dalšího léku</a:t>
            </a:r>
          </a:p>
          <a:p>
            <a:pPr lvl="1"/>
            <a:r>
              <a:rPr lang="cs-CZ" dirty="0"/>
              <a:t>nízkoriziková APL oxid arsenitý (ATO)</a:t>
            </a:r>
          </a:p>
          <a:p>
            <a:pPr lvl="2"/>
            <a:r>
              <a:rPr lang="cs-CZ" dirty="0"/>
              <a:t>tolerance obvykle bezproblémová</a:t>
            </a:r>
          </a:p>
          <a:p>
            <a:pPr lvl="1"/>
            <a:r>
              <a:rPr lang="cs-CZ" dirty="0" err="1"/>
              <a:t>vysokoriziková</a:t>
            </a:r>
            <a:r>
              <a:rPr lang="cs-CZ" dirty="0"/>
              <a:t> APL chemoterapie</a:t>
            </a:r>
          </a:p>
          <a:p>
            <a:pPr lvl="2"/>
            <a:r>
              <a:rPr lang="cs-CZ" dirty="0"/>
              <a:t>klasické nežádoucí účinky chemoterapie jako u jiných akutních leukémií</a:t>
            </a:r>
          </a:p>
          <a:p>
            <a:r>
              <a:rPr lang="cs-CZ" dirty="0"/>
              <a:t>prognóza výborná (vyléčení přes 90%)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7019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8F2805-9E3D-1F7C-3EC2-2B90F17C82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77F6FB-41EE-7B8E-6F29-101FA12249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614BF3C-618A-8077-3E30-1782722DA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APL - podpůrná léčba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4064731-AF5D-CD32-D11F-0F424AE8E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cílem udržet pacienta naživu, než zabere ATRA</a:t>
            </a:r>
          </a:p>
          <a:p>
            <a:r>
              <a:rPr lang="cs-CZ" dirty="0"/>
              <a:t>terapie </a:t>
            </a:r>
            <a:r>
              <a:rPr lang="cs-CZ" dirty="0" err="1"/>
              <a:t>koagulopatie</a:t>
            </a:r>
            <a:endParaRPr lang="cs-CZ" dirty="0"/>
          </a:p>
          <a:p>
            <a:pPr lvl="1"/>
            <a:r>
              <a:rPr lang="cs-CZ" dirty="0"/>
              <a:t>substituce plazmou nebo koagulačními faktory, cílem ideálně normální koagulace</a:t>
            </a:r>
          </a:p>
          <a:p>
            <a:pPr lvl="1"/>
            <a:r>
              <a:rPr lang="cs-CZ" dirty="0"/>
              <a:t>zásadní často substituce fibrinogenu</a:t>
            </a:r>
          </a:p>
          <a:p>
            <a:r>
              <a:rPr lang="cs-CZ" dirty="0"/>
              <a:t>terapie anémie</a:t>
            </a:r>
          </a:p>
          <a:p>
            <a:pPr lvl="1"/>
            <a:r>
              <a:rPr lang="cs-CZ" dirty="0"/>
              <a:t>udržovat </a:t>
            </a:r>
            <a:r>
              <a:rPr lang="cs-CZ" dirty="0" err="1"/>
              <a:t>Hb</a:t>
            </a:r>
            <a:r>
              <a:rPr lang="cs-CZ" dirty="0"/>
              <a:t> &gt; 90g/l</a:t>
            </a:r>
          </a:p>
          <a:p>
            <a:r>
              <a:rPr lang="cs-CZ" dirty="0"/>
              <a:t>terapie trombocytopenie</a:t>
            </a:r>
          </a:p>
          <a:p>
            <a:pPr lvl="1"/>
            <a:r>
              <a:rPr lang="fi-FI" dirty="0"/>
              <a:t>udržovat Trc &gt;50 x 10^9/l</a:t>
            </a:r>
          </a:p>
          <a:p>
            <a:r>
              <a:rPr lang="cs-CZ" dirty="0"/>
              <a:t>monitorace koagulací a KO každých 8-12 hodin</a:t>
            </a:r>
          </a:p>
        </p:txBody>
      </p:sp>
    </p:spTree>
    <p:extLst>
      <p:ext uri="{BB962C8B-B14F-4D97-AF65-F5344CB8AC3E}">
        <p14:creationId xmlns:p14="http://schemas.microsoft.com/office/powerpoint/2010/main" val="3906966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4F0ECD3-FEDE-8979-80DD-E1EEC99AB7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B30F8C-2E19-65E6-97D4-B288678207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8704885-3A1C-1DAE-7162-BA44FFF38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Masivní krvácení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C63E5E1-8C69-4444-14CF-5E30301DA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nějaká forma krvácení prakticky vždy</a:t>
            </a:r>
          </a:p>
          <a:p>
            <a:pPr lvl="1"/>
            <a:r>
              <a:rPr lang="cs-CZ" dirty="0"/>
              <a:t>vyvolané trombocytopenií, většinou bez velkého významu</a:t>
            </a:r>
          </a:p>
          <a:p>
            <a:r>
              <a:rPr lang="cs-CZ" dirty="0"/>
              <a:t>velká krvácení při </a:t>
            </a:r>
          </a:p>
          <a:p>
            <a:pPr lvl="1"/>
            <a:r>
              <a:rPr lang="cs-CZ" dirty="0"/>
              <a:t>poškození tkáně jinou příčinou (zánět, trauma, operační výkon…)</a:t>
            </a:r>
          </a:p>
          <a:p>
            <a:pPr lvl="1"/>
            <a:r>
              <a:rPr lang="cs-CZ" dirty="0"/>
              <a:t>současné </a:t>
            </a:r>
            <a:r>
              <a:rPr lang="cs-CZ" dirty="0" err="1"/>
              <a:t>koagulopatii</a:t>
            </a:r>
            <a:endParaRPr lang="cs-CZ" dirty="0"/>
          </a:p>
          <a:p>
            <a:r>
              <a:rPr lang="cs-CZ" dirty="0" err="1"/>
              <a:t>koagulopatie</a:t>
            </a:r>
            <a:r>
              <a:rPr lang="cs-CZ" dirty="0"/>
              <a:t> krom APL u </a:t>
            </a:r>
            <a:r>
              <a:rPr lang="cs-CZ" dirty="0" err="1"/>
              <a:t>monocytárních</a:t>
            </a:r>
            <a:r>
              <a:rPr lang="cs-CZ" dirty="0"/>
              <a:t> a </a:t>
            </a:r>
            <a:r>
              <a:rPr lang="cs-CZ" dirty="0" err="1"/>
              <a:t>myelomonocytárních</a:t>
            </a:r>
            <a:r>
              <a:rPr lang="cs-CZ" dirty="0"/>
              <a:t> leukémií</a:t>
            </a:r>
          </a:p>
          <a:p>
            <a:r>
              <a:rPr lang="cs-CZ" dirty="0"/>
              <a:t>terapie v principu stejná jako u jiných </a:t>
            </a:r>
            <a:r>
              <a:rPr lang="cs-CZ" dirty="0" err="1"/>
              <a:t>koagulopatií</a:t>
            </a: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675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B8B30A4-37D4-0A59-6B0A-D778FD0836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C33A4E-3A07-E552-E80E-CD06C26792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4E0CCA9-C98E-02C8-8C5C-FF7C74A6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Infiltrace plic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DF13787-EBF7-69A3-AB7A-25D91749F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mikroskopicky u všech pacientů s akutní leukémií</a:t>
            </a:r>
          </a:p>
          <a:p>
            <a:r>
              <a:rPr lang="cs-CZ" dirty="0"/>
              <a:t>významné jen u menšiny pacientů</a:t>
            </a:r>
          </a:p>
          <a:p>
            <a:r>
              <a:rPr lang="cs-CZ" dirty="0"/>
              <a:t>menší infiltrace asymptomatické</a:t>
            </a:r>
          </a:p>
          <a:p>
            <a:pPr lvl="1"/>
            <a:r>
              <a:rPr lang="cs-CZ" dirty="0"/>
              <a:t>ale náchylnost k pneumoniím, hemoptýze atd.</a:t>
            </a:r>
          </a:p>
          <a:p>
            <a:r>
              <a:rPr lang="cs-CZ" dirty="0"/>
              <a:t>velké infiltrace příznaky respirační insuficience</a:t>
            </a:r>
          </a:p>
          <a:p>
            <a:pPr lvl="1"/>
            <a:r>
              <a:rPr lang="cs-CZ" dirty="0"/>
              <a:t>dušnost, dyspnoe, tachypnoe, ortopnoe, </a:t>
            </a:r>
            <a:r>
              <a:rPr lang="cs-CZ" dirty="0" err="1"/>
              <a:t>hyposaturace</a:t>
            </a:r>
            <a:endParaRPr lang="cs-CZ" dirty="0"/>
          </a:p>
          <a:p>
            <a:pPr lvl="1"/>
            <a:r>
              <a:rPr lang="cs-CZ" dirty="0"/>
              <a:t>RTG obraz podobný pneumonii -&gt; často zaměňováno, vodítkem nulová reakce na ATB terapii</a:t>
            </a:r>
          </a:p>
          <a:p>
            <a:pPr lvl="1"/>
            <a:r>
              <a:rPr lang="pl-PL" dirty="0"/>
              <a:t>Klinicky projev leckdy až po zahájení terapie</a:t>
            </a: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0778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64A35B6-1985-BCFE-844B-802062D5FE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ACA76B-53AC-1811-177D-D533E667A5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pic>
        <p:nvPicPr>
          <p:cNvPr id="6" name="Google Shape;211;p40">
            <a:extLst>
              <a:ext uri="{FF2B5EF4-FFF2-40B4-BE49-F238E27FC236}">
                <a16:creationId xmlns:a16="http://schemas.microsoft.com/office/drawing/2014/main" id="{70EBFF58-A092-C490-9260-87F21D210E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66928" y="219343"/>
            <a:ext cx="8543743" cy="5848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8635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9BA0D2-D695-763C-A838-E30E8DBF03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6CA5E2-B3AF-F693-882F-944442B610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pic>
        <p:nvPicPr>
          <p:cNvPr id="4" name="Google Shape;216;p41">
            <a:extLst>
              <a:ext uri="{FF2B5EF4-FFF2-40B4-BE49-F238E27FC236}">
                <a16:creationId xmlns:a16="http://schemas.microsoft.com/office/drawing/2014/main" id="{851A0F17-38CE-07B5-79C4-53EA439FBCF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8517" y="224527"/>
            <a:ext cx="7167992" cy="6003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3237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5F0E7D-1AF2-1E80-0B35-CB5B1FB894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7BD094-2AE7-FDD5-BC40-BC4B215597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ADD4240-1511-A5D5-5C42-AEAF1C98E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Leukémie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37331-2F5F-F582-BD72-DB733C881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skupina nádorových chorob vznikající z patologických bílých krvinek přítomných v krvi</a:t>
            </a:r>
          </a:p>
          <a:p>
            <a:r>
              <a:rPr lang="cs-CZ" dirty="0"/>
              <a:t>historický název “bílá krev”</a:t>
            </a:r>
          </a:p>
          <a:p>
            <a:r>
              <a:rPr lang="cs-CZ" dirty="0"/>
              <a:t>možný vznik v jakémkoliv věku </a:t>
            </a:r>
          </a:p>
          <a:p>
            <a:r>
              <a:rPr lang="cs-CZ" dirty="0"/>
              <a:t>cca 2,5% všech nádorů (více než nádory ledvin nebo štítné žlázy)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2985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730DDD-D2C5-28A3-24D3-9E2AC5A11F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40704A-7F49-76FD-DA2C-3D93D7F2B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pic>
        <p:nvPicPr>
          <p:cNvPr id="4" name="Google Shape;221;p42">
            <a:extLst>
              <a:ext uri="{FF2B5EF4-FFF2-40B4-BE49-F238E27FC236}">
                <a16:creationId xmlns:a16="http://schemas.microsoft.com/office/drawing/2014/main" id="{DCB88B7B-46F5-2CE7-0D38-80181837ECB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08872" y="0"/>
            <a:ext cx="6574255" cy="622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4740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7EF153-C5B5-4DE5-D531-3559830240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0FB701-49ED-22E3-69CF-59B278A67F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E3C6634-5905-96F3-7F93-434227A0E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AML - intenzivní péče po zahájení terapie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CBAC1A8-4167-C683-E7AD-8627ACFE5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tumor </a:t>
            </a:r>
            <a:r>
              <a:rPr lang="cs-CZ" dirty="0" err="1"/>
              <a:t>lysis</a:t>
            </a:r>
            <a:r>
              <a:rPr lang="cs-CZ" dirty="0"/>
              <a:t> syndrom </a:t>
            </a:r>
          </a:p>
          <a:p>
            <a:r>
              <a:rPr lang="cs-CZ" dirty="0"/>
              <a:t>febrilní </a:t>
            </a:r>
            <a:r>
              <a:rPr lang="cs-CZ" dirty="0" err="1"/>
              <a:t>neutropenie</a:t>
            </a:r>
            <a:r>
              <a:rPr lang="cs-CZ" dirty="0"/>
              <a:t>, septický šok v </a:t>
            </a:r>
            <a:r>
              <a:rPr lang="cs-CZ" dirty="0" err="1"/>
              <a:t>neutropenii</a:t>
            </a:r>
            <a:endParaRPr lang="cs-CZ" dirty="0"/>
          </a:p>
          <a:p>
            <a:r>
              <a:rPr lang="cs-CZ" dirty="0"/>
              <a:t>sinusoidální obstrukční syndrom</a:t>
            </a:r>
          </a:p>
          <a:p>
            <a:r>
              <a:rPr lang="cs-CZ" dirty="0"/>
              <a:t>masivní krvácení</a:t>
            </a:r>
          </a:p>
          <a:p>
            <a:r>
              <a:rPr lang="cs-CZ" dirty="0"/>
              <a:t>mukositida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4648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F85765-BF88-948A-831D-D6737329AD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CC87BB-72D2-3B0B-7F3C-37A0FEB812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CDE0D1A-49D0-F803-ACC8-74A0A269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Akutní lymfoblastická leukémie (ALL) 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3C0CFB5-8154-7E99-89F4-57CFFE9A2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nejčastější leukémie u dětí</a:t>
            </a:r>
          </a:p>
          <a:p>
            <a:r>
              <a:rPr lang="cs-CZ" dirty="0"/>
              <a:t>prognóza lepší než AML</a:t>
            </a:r>
          </a:p>
          <a:p>
            <a:pPr lvl="1"/>
            <a:r>
              <a:rPr lang="cs-CZ" dirty="0"/>
              <a:t>děti vyléčení přes 90%</a:t>
            </a:r>
          </a:p>
          <a:p>
            <a:pPr lvl="1"/>
            <a:r>
              <a:rPr lang="cs-CZ" dirty="0"/>
              <a:t>u dospělých vyléčení 60-80%</a:t>
            </a:r>
          </a:p>
          <a:p>
            <a:r>
              <a:rPr lang="cs-CZ" dirty="0"/>
              <a:t>příznaky jako AML, navíc poměrně často bolesti kostí</a:t>
            </a:r>
          </a:p>
          <a:p>
            <a:r>
              <a:rPr lang="cs-CZ" dirty="0"/>
              <a:t>2 typy </a:t>
            </a:r>
          </a:p>
          <a:p>
            <a:pPr lvl="1"/>
            <a:r>
              <a:rPr lang="cs" dirty="0"/>
              <a:t>B-ALL (dělena na Ph-  a Ph+ ALL)</a:t>
            </a:r>
          </a:p>
          <a:p>
            <a:pPr lvl="1"/>
            <a:r>
              <a:rPr lang="cs-CZ" dirty="0"/>
              <a:t>T-ALL</a:t>
            </a:r>
          </a:p>
        </p:txBody>
      </p:sp>
    </p:spTree>
    <p:extLst>
      <p:ext uri="{BB962C8B-B14F-4D97-AF65-F5344CB8AC3E}">
        <p14:creationId xmlns:p14="http://schemas.microsoft.com/office/powerpoint/2010/main" val="4215296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D34070E-3FB2-9C35-BAC8-B1532A61B8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60B1E9-2F22-E029-3DC3-ACBEB9BBF9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0C526F5-2062-A855-FF8F-451467A15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ALL léčba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D4D71F8-743B-7DE4-1171-E27BED517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základem chemoterapie</a:t>
            </a:r>
          </a:p>
          <a:p>
            <a:pPr lvl="1"/>
            <a:r>
              <a:rPr lang="it-IT" dirty="0"/>
              <a:t>různá intenzita dle stavu pacienta</a:t>
            </a:r>
          </a:p>
          <a:p>
            <a:r>
              <a:rPr lang="cs-CZ" dirty="0"/>
              <a:t>u B-ALL </a:t>
            </a:r>
            <a:r>
              <a:rPr lang="cs-CZ" dirty="0" err="1"/>
              <a:t>rituximab</a:t>
            </a:r>
            <a:r>
              <a:rPr lang="cs-CZ" dirty="0"/>
              <a:t> v případě CD20+</a:t>
            </a:r>
          </a:p>
          <a:p>
            <a:r>
              <a:rPr lang="cs-CZ" dirty="0" err="1"/>
              <a:t>bispecifická</a:t>
            </a:r>
            <a:r>
              <a:rPr lang="cs-CZ" dirty="0"/>
              <a:t> protilátka </a:t>
            </a:r>
            <a:r>
              <a:rPr lang="cs-CZ" dirty="0" err="1"/>
              <a:t>blinatumomab</a:t>
            </a:r>
            <a:endParaRPr lang="cs-CZ" dirty="0"/>
          </a:p>
          <a:p>
            <a:r>
              <a:rPr lang="cs-CZ" dirty="0"/>
              <a:t>součástí léčby </a:t>
            </a:r>
            <a:r>
              <a:rPr lang="cs-CZ" dirty="0" err="1"/>
              <a:t>asparagináza</a:t>
            </a:r>
            <a:endParaRPr lang="cs-CZ" dirty="0"/>
          </a:p>
          <a:p>
            <a:pPr lvl="1"/>
            <a:r>
              <a:rPr lang="cs-CZ" dirty="0"/>
              <a:t>enzym štěpící asparagin, buňky ALL neschopné si ho dotvořit</a:t>
            </a:r>
          </a:p>
          <a:p>
            <a:pPr lvl="1"/>
            <a:r>
              <a:rPr lang="cs-CZ" dirty="0"/>
              <a:t>nežádoucím účinkem trombózy a akutní pankreatitida </a:t>
            </a:r>
          </a:p>
          <a:p>
            <a:r>
              <a:rPr lang="cs-CZ" dirty="0"/>
              <a:t>alogenní transplantace u </a:t>
            </a:r>
            <a:r>
              <a:rPr lang="cs-CZ" dirty="0" err="1"/>
              <a:t>Ph</a:t>
            </a:r>
            <a:r>
              <a:rPr lang="cs-CZ" dirty="0"/>
              <a:t>+, rizikových a relapsů</a:t>
            </a:r>
          </a:p>
        </p:txBody>
      </p:sp>
    </p:spTree>
    <p:extLst>
      <p:ext uri="{BB962C8B-B14F-4D97-AF65-F5344CB8AC3E}">
        <p14:creationId xmlns:p14="http://schemas.microsoft.com/office/powerpoint/2010/main" val="3778092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4124C31-FFA0-D8D0-EA81-5ECB94469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4477E88-9D9C-DF3A-E728-52C68B8567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D6B0BA9-41D7-94CB-0F75-9CF8C5695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ALL - intezivní péče u nových pacientů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207A28-797C-EFDE-7A50-490DB70F9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vzácně </a:t>
            </a:r>
            <a:r>
              <a:rPr lang="cs-CZ" dirty="0" err="1"/>
              <a:t>spotánní</a:t>
            </a:r>
            <a:r>
              <a:rPr lang="cs-CZ" dirty="0"/>
              <a:t> tumor </a:t>
            </a:r>
            <a:r>
              <a:rPr lang="cs-CZ" dirty="0" err="1"/>
              <a:t>lysis</a:t>
            </a:r>
            <a:r>
              <a:rPr lang="cs-CZ" dirty="0"/>
              <a:t> syndrom </a:t>
            </a:r>
          </a:p>
          <a:p>
            <a:r>
              <a:rPr lang="cs-CZ" dirty="0"/>
              <a:t>febrilní </a:t>
            </a:r>
            <a:r>
              <a:rPr lang="cs-CZ" dirty="0" err="1"/>
              <a:t>neutropenie</a:t>
            </a:r>
            <a:r>
              <a:rPr lang="cs-CZ" dirty="0"/>
              <a:t>, septický šok v </a:t>
            </a:r>
            <a:r>
              <a:rPr lang="cs-CZ" dirty="0" err="1"/>
              <a:t>neutropenii</a:t>
            </a:r>
            <a:endParaRPr lang="cs-CZ" dirty="0"/>
          </a:p>
          <a:p>
            <a:r>
              <a:rPr lang="cs-CZ" dirty="0"/>
              <a:t>masivní krvácení, </a:t>
            </a:r>
            <a:r>
              <a:rPr lang="cs-CZ" dirty="0" err="1"/>
              <a:t>koagulopatie</a:t>
            </a:r>
            <a:endParaRPr lang="cs-CZ" dirty="0"/>
          </a:p>
          <a:p>
            <a:r>
              <a:rPr lang="cs-CZ" dirty="0"/>
              <a:t>infiltrace plic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947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A39E1C4-6FCD-DE11-0635-E6D69F1F0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E1A7DB-C430-F5D0-C224-1D6F854D05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EC04D07-453A-3604-6639-1D24E0F67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ALL - intenzivní péče po zahájení léčby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C9E6C73-9777-6BB0-00F1-535E79438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tumor </a:t>
            </a:r>
            <a:r>
              <a:rPr lang="cs-CZ" dirty="0" err="1"/>
              <a:t>lysis</a:t>
            </a:r>
            <a:r>
              <a:rPr lang="cs-CZ" dirty="0"/>
              <a:t> syndrom </a:t>
            </a:r>
          </a:p>
          <a:p>
            <a:r>
              <a:rPr lang="cs-CZ" dirty="0"/>
              <a:t>febrilní </a:t>
            </a:r>
            <a:r>
              <a:rPr lang="cs-CZ" dirty="0" err="1"/>
              <a:t>neutropenie</a:t>
            </a:r>
            <a:endParaRPr lang="cs-CZ" dirty="0"/>
          </a:p>
          <a:p>
            <a:r>
              <a:rPr lang="cs-CZ" dirty="0"/>
              <a:t>masivní krvácení, závažné </a:t>
            </a:r>
            <a:r>
              <a:rPr lang="cs-CZ" dirty="0" err="1"/>
              <a:t>koagulopatie</a:t>
            </a:r>
            <a:endParaRPr lang="cs-CZ" dirty="0"/>
          </a:p>
          <a:p>
            <a:r>
              <a:rPr lang="cs-CZ" dirty="0"/>
              <a:t>mukositida</a:t>
            </a:r>
          </a:p>
          <a:p>
            <a:r>
              <a:rPr lang="cs-CZ" dirty="0"/>
              <a:t>akutní pankreatitida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97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DAFB943-C243-D2E3-30DB-EA35FF4F87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04AF70-DABF-A3C4-9A9B-7CCD6F4670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19369B4-9DD8-2F27-8D0A-C08AD21B1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Akutní pankreatitida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7BE3070-FD15-7E1A-9897-848453E9A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 využití </a:t>
            </a:r>
            <a:r>
              <a:rPr lang="cs-CZ" dirty="0" err="1"/>
              <a:t>aspraginázy</a:t>
            </a:r>
            <a:endParaRPr lang="cs-CZ" dirty="0"/>
          </a:p>
          <a:p>
            <a:r>
              <a:rPr lang="cs-CZ" dirty="0"/>
              <a:t>od lehkých iritací pankreatu po závažné nekrotizující pankreatitidy</a:t>
            </a:r>
          </a:p>
          <a:p>
            <a:r>
              <a:rPr lang="cs-CZ" dirty="0"/>
              <a:t>příznaky</a:t>
            </a:r>
          </a:p>
          <a:p>
            <a:pPr lvl="1"/>
            <a:r>
              <a:rPr lang="cs-CZ" dirty="0"/>
              <a:t>bolesti břicha vystřelující do zad, zvracení, nevolnosti</a:t>
            </a:r>
          </a:p>
          <a:p>
            <a:r>
              <a:rPr lang="cs-CZ" dirty="0"/>
              <a:t>léčba jako klasická pankreatitida</a:t>
            </a:r>
          </a:p>
          <a:p>
            <a:pPr lvl="1"/>
            <a:r>
              <a:rPr lang="pt-BR" dirty="0"/>
              <a:t>nic per os, výživa parenterálně/jejunální sondou</a:t>
            </a:r>
          </a:p>
          <a:p>
            <a:pPr lvl="1"/>
            <a:r>
              <a:rPr lang="cs-CZ" dirty="0"/>
              <a:t>zvýšená hydratace</a:t>
            </a:r>
          </a:p>
          <a:p>
            <a:pPr lvl="1"/>
            <a:r>
              <a:rPr lang="cs-CZ" dirty="0"/>
              <a:t>udržování dostatečné hladiny trombocytů, normální kalcémie</a:t>
            </a:r>
          </a:p>
          <a:p>
            <a:pPr lvl="1"/>
            <a:r>
              <a:rPr lang="pl-PL" dirty="0"/>
              <a:t>při suspekci na infekci ATB terapie</a:t>
            </a:r>
          </a:p>
          <a:p>
            <a:pPr lvl="1"/>
            <a:r>
              <a:rPr lang="cs-CZ" dirty="0"/>
              <a:t>možnosti chirurgické nebo endoskopické léčby nekróz omezené</a:t>
            </a:r>
          </a:p>
          <a:p>
            <a:pPr marL="32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92331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476C32-2035-6456-9648-1AD2FDDEC8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FED9E46-8B04-2261-E87A-1E34A4BBD3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37</a:t>
            </a:fld>
            <a:endParaRPr lang="cs-CZ" altLang="cs-CZ"/>
          </a:p>
        </p:txBody>
      </p:sp>
      <p:pic>
        <p:nvPicPr>
          <p:cNvPr id="6" name="Google Shape;262;p49">
            <a:extLst>
              <a:ext uri="{FF2B5EF4-FFF2-40B4-BE49-F238E27FC236}">
                <a16:creationId xmlns:a16="http://schemas.microsoft.com/office/drawing/2014/main" id="{559D89DF-9AE6-D31B-60CE-C5697942CE66}"/>
              </a:ext>
            </a:extLst>
          </p:cNvPr>
          <p:cNvPicPr preferRelativeResize="0"/>
          <p:nvPr/>
        </p:nvPicPr>
        <p:blipFill rotWithShape="1">
          <a:blip r:embed="rId2"/>
          <a:srcRect t="6120" b="21458"/>
          <a:stretch/>
        </p:blipFill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51173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A6C7D67-A7F1-E9B2-0DC8-C547C44DE6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DDA084-ED51-F090-A7D1-144882C95B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38</a:t>
            </a:fld>
            <a:endParaRPr lang="cs-CZ" altLang="cs-CZ"/>
          </a:p>
        </p:txBody>
      </p:sp>
      <p:pic>
        <p:nvPicPr>
          <p:cNvPr id="5" name="Google Shape;267;p50">
            <a:extLst>
              <a:ext uri="{FF2B5EF4-FFF2-40B4-BE49-F238E27FC236}">
                <a16:creationId xmlns:a16="http://schemas.microsoft.com/office/drawing/2014/main" id="{5CA9E22F-C0C5-8401-4A8A-7EEE683670EA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898617" y="252000"/>
            <a:ext cx="7300802" cy="583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83278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74D6E8-F49B-C4C8-6946-1533AFEBC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E3BFE6-5021-75AE-4106-97D029D050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6F3BA1C-E86B-5901-A926-AD685D265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Transplantace kostní dřeně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9B14062-6D59-EC8E-1760-6F2E5E670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často využívaný léčebný postup v hematologii</a:t>
            </a:r>
          </a:p>
          <a:p>
            <a:r>
              <a:rPr lang="cs-CZ" dirty="0"/>
              <a:t>velký léčebný efekt, ale velké riziko nežádoucích účinků</a:t>
            </a:r>
          </a:p>
          <a:p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vhodné</a:t>
            </a:r>
            <a:r>
              <a:rPr lang="en-US" dirty="0"/>
              <a:t> pro </a:t>
            </a:r>
            <a:r>
              <a:rPr lang="en-US" dirty="0" err="1"/>
              <a:t>všechny</a:t>
            </a:r>
            <a:r>
              <a:rPr lang="en-US" dirty="0"/>
              <a:t> </a:t>
            </a:r>
            <a:r>
              <a:rPr lang="en-US" dirty="0" err="1"/>
              <a:t>pacienty</a:t>
            </a:r>
            <a:endParaRPr lang="en-US" dirty="0"/>
          </a:p>
          <a:p>
            <a:r>
              <a:rPr lang="cs-CZ" dirty="0"/>
              <a:t>potřeba dostatečných tělesných rezerv a absenci závažných komorbidit k předpokladu přežití transplantace</a:t>
            </a:r>
          </a:p>
          <a:p>
            <a:r>
              <a:rPr lang="cs-CZ" dirty="0"/>
              <a:t>autologní a alogenní transplantace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3622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D39007C-E5EA-5724-C9AF-A541539663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A40663-A616-511E-C6AD-B48EEDD889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6" name="Google Shape;72;p16">
            <a:extLst>
              <a:ext uri="{FF2B5EF4-FFF2-40B4-BE49-F238E27FC236}">
                <a16:creationId xmlns:a16="http://schemas.microsoft.com/office/drawing/2014/main" id="{6DA25F53-8965-10F4-FA08-A5E30F5665F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08276" y="114210"/>
            <a:ext cx="5231724" cy="6113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46340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16DF0EF-D064-AEE2-0245-A74B6A5514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8562AD-34DF-6A8C-93BF-3E98CE60D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7291F1-2164-16FD-EEAB-C65EAA393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Transplantace kostní dřeně - fáze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559EB36-16A0-E956-1CBA-4536B4C7F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předtransplantační období</a:t>
            </a:r>
          </a:p>
          <a:p>
            <a:r>
              <a:rPr lang="cs-CZ" dirty="0" err="1"/>
              <a:t>peritransplantační</a:t>
            </a:r>
            <a:r>
              <a:rPr lang="cs-CZ" dirty="0"/>
              <a:t> období (hospitalizace)</a:t>
            </a:r>
          </a:p>
          <a:p>
            <a:r>
              <a:rPr lang="cs-CZ" dirty="0" err="1"/>
              <a:t>potransplantační</a:t>
            </a:r>
            <a:r>
              <a:rPr lang="cs-CZ" dirty="0"/>
              <a:t> období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08242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D5CECEA-2706-21FA-E219-5ABDF4B604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BDC334-9334-95D3-4F40-60DFC6E2CA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58C84D8-E156-8379-4503-093508ED8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Předtransplantační období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8863EF4-74CD-55F4-B69B-341C35675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léčba základního onemocnění </a:t>
            </a:r>
          </a:p>
          <a:p>
            <a:pPr lvl="1"/>
            <a:r>
              <a:rPr lang="cs-CZ" dirty="0"/>
              <a:t>ideální provedení transplantace v remisi choroby</a:t>
            </a:r>
          </a:p>
          <a:p>
            <a:r>
              <a:rPr lang="cs-CZ" dirty="0"/>
              <a:t>indikace pacienta k transplantaci</a:t>
            </a:r>
          </a:p>
          <a:p>
            <a:r>
              <a:rPr lang="cs-CZ" dirty="0"/>
              <a:t>u autologně transplantovaných pacientů nutno získat vlastní štěp</a:t>
            </a:r>
          </a:p>
          <a:p>
            <a:r>
              <a:rPr lang="cs-CZ" dirty="0"/>
              <a:t>provedení předtransplantačních vyšetření k objektivizaci rizika a nálezu možných infekčních fokusů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46542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309CED-F249-EEDE-F9BC-45EAEE1135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E0A404-1244-685A-A7F7-417747FF34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630216F-483A-7180-B776-F945496C6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Předtransplantační období - separace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9792676-13ED-A6DA-4932-839924F93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jeden z léčebných cyklů využit jako stimulační chemoterapie</a:t>
            </a:r>
          </a:p>
          <a:p>
            <a:r>
              <a:rPr lang="cs-CZ" dirty="0"/>
              <a:t>po chemoterapii vysoké dávky růstových faktorů - vyplavení kmenových buněk do periferní krve</a:t>
            </a:r>
          </a:p>
          <a:p>
            <a:r>
              <a:rPr lang="cs-CZ" dirty="0"/>
              <a:t>sběr buněk z periferní krve pomocí separátoru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54898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6472662-91AF-E8E7-D2CD-E6023F1AEB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C8A565-67C6-E84A-3760-1C10730772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8027EA7-B992-7ED2-483C-00D7BAEA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Peritransplantační období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43E0A87-9504-CAF1-0870-098B352BF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od příjmu pacienta po dimisi</a:t>
            </a:r>
          </a:p>
          <a:p>
            <a:r>
              <a:rPr lang="cs-CZ" dirty="0"/>
              <a:t>proběhnutí na transplantačních pokojích/transplantační jednotce</a:t>
            </a:r>
          </a:p>
          <a:p>
            <a:r>
              <a:rPr lang="cs-CZ" dirty="0"/>
              <a:t>příjem pacienta</a:t>
            </a:r>
          </a:p>
          <a:p>
            <a:pPr lvl="1"/>
            <a:r>
              <a:rPr lang="cs-CZ" dirty="0"/>
              <a:t>kontrola všech předtransplantačních vyšetření, vhodnosti a </a:t>
            </a:r>
            <a:r>
              <a:rPr lang="cs-CZ" dirty="0" err="1"/>
              <a:t>dostuposti</a:t>
            </a:r>
            <a:r>
              <a:rPr lang="cs-CZ" dirty="0"/>
              <a:t> štěpu, definitivní uschopnění pacienta k transplantaci</a:t>
            </a:r>
          </a:p>
          <a:p>
            <a:r>
              <a:rPr lang="cs-CZ" dirty="0"/>
              <a:t>podání přípravného režimu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73628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FE2C2CD-0793-20D9-E543-01CAE866F8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BFE29D-EAED-6596-145B-18E380A154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BDAA581-22BB-FEDA-C24B-DC5599C75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Přípravný režim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2EBEA93-CADB-2552-C5A0-89262E11E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léčba podaná před převodem štěpu</a:t>
            </a:r>
          </a:p>
          <a:p>
            <a:r>
              <a:rPr lang="cs" dirty="0"/>
              <a:t>různá délka a intenzita dle stavu pacienta</a:t>
            </a:r>
            <a:r>
              <a:rPr lang="cs-CZ" dirty="0"/>
              <a:t> a typu choroby</a:t>
            </a:r>
          </a:p>
          <a:p>
            <a:r>
              <a:rPr lang="cs-CZ" dirty="0"/>
              <a:t>základem intenzivní chemoterapie (vysoce toxické dávky), využití i ATG a někdy celotělového ozáření</a:t>
            </a:r>
          </a:p>
          <a:p>
            <a:r>
              <a:rPr lang="cs-CZ" dirty="0"/>
              <a:t>podání do CVK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12960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3084897-9CB6-6EC7-7271-4532AB6B68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8E14278-5220-936A-CA91-1DC9D6DF0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57685C-FEBF-5FD6-1BA5-4646D412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Převod štěpu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BD1579F-E61C-8124-A9C2-61E7297D0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nativní štěp</a:t>
            </a:r>
          </a:p>
          <a:p>
            <a:pPr lvl="1"/>
            <a:r>
              <a:rPr lang="cs-CZ" dirty="0"/>
              <a:t>u alogenních transplantací, obvykle u příbuzného dárce</a:t>
            </a:r>
          </a:p>
          <a:p>
            <a:pPr lvl="1"/>
            <a:r>
              <a:rPr lang="cs-CZ" dirty="0"/>
              <a:t>podání do CVK, bez nutnosti zvláštních opatření</a:t>
            </a:r>
          </a:p>
          <a:p>
            <a:r>
              <a:rPr lang="cs-CZ" dirty="0"/>
              <a:t>mražený štěp</a:t>
            </a:r>
          </a:p>
          <a:p>
            <a:pPr lvl="1"/>
            <a:r>
              <a:rPr lang="pl-PL" dirty="0"/>
              <a:t>před podáním rozmrazení (vak po vaku)</a:t>
            </a:r>
          </a:p>
          <a:p>
            <a:pPr lvl="1"/>
            <a:r>
              <a:rPr lang="cs-CZ" dirty="0"/>
              <a:t>podání premedikace</a:t>
            </a:r>
          </a:p>
          <a:p>
            <a:pPr lvl="1"/>
            <a:r>
              <a:rPr lang="cs-CZ" dirty="0"/>
              <a:t>fixace v DMSO (</a:t>
            </a:r>
            <a:r>
              <a:rPr lang="cs-CZ" dirty="0" err="1"/>
              <a:t>vazodilatační</a:t>
            </a:r>
            <a:r>
              <a:rPr lang="cs-CZ" dirty="0"/>
              <a:t> účinek a vylučování plícemi)</a:t>
            </a:r>
          </a:p>
          <a:p>
            <a:pPr lvl="1"/>
            <a:r>
              <a:rPr lang="cs-CZ" dirty="0"/>
              <a:t>-&gt; nutné kontroly tlaku</a:t>
            </a:r>
          </a:p>
          <a:p>
            <a:pPr lvl="1"/>
            <a:r>
              <a:rPr lang="cs-CZ" dirty="0"/>
              <a:t>-&gt; dráždění ke kašli, až zvracení</a:t>
            </a:r>
          </a:p>
          <a:p>
            <a:pPr lvl="1"/>
            <a:r>
              <a:rPr lang="cs-CZ" dirty="0"/>
              <a:t>-&gt; možné zarudnutí kůže</a:t>
            </a:r>
          </a:p>
          <a:p>
            <a:pPr lvl="1"/>
            <a:r>
              <a:rPr lang="cs-CZ" dirty="0"/>
              <a:t>-&gt; v pokoji specifických zápach DMSO (</a:t>
            </a:r>
            <a:r>
              <a:rPr lang="cs-CZ" dirty="0" err="1"/>
              <a:t>rajčetina</a:t>
            </a:r>
            <a:r>
              <a:rPr lang="cs-CZ" dirty="0"/>
              <a:t>, kečup, broskve)  </a:t>
            </a:r>
          </a:p>
          <a:p>
            <a:pPr marL="32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88548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AEBC3FF-4C50-FC60-03E3-6AD8218B56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5AD35F-ECBC-83A4-0CEF-80C5748E91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pic>
        <p:nvPicPr>
          <p:cNvPr id="6" name="Google Shape;302;p56">
            <a:extLst>
              <a:ext uri="{FF2B5EF4-FFF2-40B4-BE49-F238E27FC236}">
                <a16:creationId xmlns:a16="http://schemas.microsoft.com/office/drawing/2014/main" id="{35C022F0-A3AB-B3A2-B35C-DD78652B549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10203" y="1"/>
            <a:ext cx="6495252" cy="6101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6611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1ED0B3-4502-0943-B658-1D2B3E2AAF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9B9FB25-3084-A123-DA19-AB49D5162A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pic>
        <p:nvPicPr>
          <p:cNvPr id="6" name="Google Shape;307;p57">
            <a:extLst>
              <a:ext uri="{FF2B5EF4-FFF2-40B4-BE49-F238E27FC236}">
                <a16:creationId xmlns:a16="http://schemas.microsoft.com/office/drawing/2014/main" id="{B51635A3-4A6D-25C8-0963-60DB13EF407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62209" y="0"/>
            <a:ext cx="5877791" cy="6003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10167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03CAA93-BA0E-456A-6432-2AC8888079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EFC5AD-E49C-A9AD-1D95-DFBE655188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pic>
        <p:nvPicPr>
          <p:cNvPr id="4" name="Google Shape;312;p58">
            <a:extLst>
              <a:ext uri="{FF2B5EF4-FFF2-40B4-BE49-F238E27FC236}">
                <a16:creationId xmlns:a16="http://schemas.microsoft.com/office/drawing/2014/main" id="{5A575BDA-3864-852A-6D40-A8247FDA393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06319" y="252000"/>
            <a:ext cx="6410771" cy="5848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32828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F37187C-87DB-952E-0060-3F17ABCC46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F3C05C-2FB1-E878-8829-70415992C0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E21AC88-5587-1880-31FB-ED0D4C589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Peritransplantační období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E2B03B8-0BFC-6376-FE14-A65EF0BEE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řešení komplikací</a:t>
            </a:r>
          </a:p>
          <a:p>
            <a:r>
              <a:rPr lang="cs-CZ" dirty="0"/>
              <a:t>po dořešení komplikací a restituci krevního obrazu do stabilní podoby </a:t>
            </a:r>
            <a:r>
              <a:rPr lang="cs-CZ" dirty="0" err="1"/>
              <a:t>dimise</a:t>
            </a:r>
            <a:endParaRPr lang="cs-CZ" dirty="0"/>
          </a:p>
          <a:p>
            <a:r>
              <a:rPr lang="cs-CZ" dirty="0"/>
              <a:t>počítání dní transplantace</a:t>
            </a:r>
          </a:p>
          <a:p>
            <a:pPr lvl="1"/>
            <a:r>
              <a:rPr lang="cs-CZ" dirty="0"/>
              <a:t>den převodu štěpu = D0</a:t>
            </a:r>
          </a:p>
          <a:p>
            <a:pPr lvl="1"/>
            <a:r>
              <a:rPr lang="cs-CZ" dirty="0"/>
              <a:t>dny před převodem odečítány (např. D-2)</a:t>
            </a:r>
          </a:p>
          <a:p>
            <a:pPr lvl="1"/>
            <a:r>
              <a:rPr lang="pl-PL" dirty="0"/>
              <a:t>dny po po převodu přičítány (D+1 a dále)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3947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F70DA38-D7DA-4575-057B-071A9065B8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95F988-CC7E-7A92-EEC7-32F6A695D0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4" name="Google Shape;78;p17">
            <a:extLst>
              <a:ext uri="{FF2B5EF4-FFF2-40B4-BE49-F238E27FC236}">
                <a16:creationId xmlns:a16="http://schemas.microsoft.com/office/drawing/2014/main" id="{896D9A7A-6BB3-4744-0DD2-DF61748AC62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31835" y="378000"/>
            <a:ext cx="7728329" cy="5470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30233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8D732E-12B3-92BF-964F-98D6A86289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08E7830-B936-9619-96CE-BF8B26C53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A2BD7F3-DE5C-212D-AC29-5A877DA7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Potransplantační období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1AFD98A-B88B-A76B-8EAE-D382DDB38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pečlivá ambulantní observace pro pozdní komplikace</a:t>
            </a:r>
          </a:p>
          <a:p>
            <a:r>
              <a:rPr lang="cs-CZ" dirty="0"/>
              <a:t>postupně vysazování nutné specifické medikace</a:t>
            </a:r>
          </a:p>
          <a:p>
            <a:r>
              <a:rPr lang="cs-CZ" dirty="0"/>
              <a:t>u alogenní transplantace snižování imunosuprese, po půl roce zahájení revakcinace</a:t>
            </a:r>
          </a:p>
          <a:p>
            <a:r>
              <a:rPr lang="cs-CZ" dirty="0"/>
              <a:t>v tomto období velký význam </a:t>
            </a:r>
            <a:r>
              <a:rPr lang="cs-CZ" dirty="0" err="1"/>
              <a:t>compliance</a:t>
            </a:r>
            <a:r>
              <a:rPr lang="cs-CZ" dirty="0"/>
              <a:t> pacienta</a:t>
            </a:r>
          </a:p>
        </p:txBody>
      </p:sp>
    </p:spTree>
    <p:extLst>
      <p:ext uri="{BB962C8B-B14F-4D97-AF65-F5344CB8AC3E}">
        <p14:creationId xmlns:p14="http://schemas.microsoft.com/office/powerpoint/2010/main" val="29963607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73F74C5-3F27-713E-5DA9-F4DBCD605B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D478B41-5F46-B933-E87D-E241D058F5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2069E51-B604-A566-ABFC-84D681E7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Autologní transplantace 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43E424E-1150-DC81-2F12-70B9EC5AB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využití vlastních buněk dárce</a:t>
            </a:r>
          </a:p>
          <a:p>
            <a:r>
              <a:rPr lang="cs-CZ" dirty="0"/>
              <a:t>přípravný režim složený z </a:t>
            </a:r>
            <a:r>
              <a:rPr lang="cs-CZ" dirty="0" err="1"/>
              <a:t>vysokodávkované</a:t>
            </a:r>
            <a:r>
              <a:rPr lang="cs-CZ" dirty="0"/>
              <a:t> chemoterapie</a:t>
            </a:r>
          </a:p>
          <a:p>
            <a:r>
              <a:rPr lang="cs-CZ" dirty="0"/>
              <a:t>léčebný efekt v samotné chemoterapii</a:t>
            </a:r>
          </a:p>
          <a:p>
            <a:r>
              <a:rPr lang="cs-CZ" dirty="0"/>
              <a:t>štěp sloužící ke zkrácení dřeňového útlumu po podání chemoterapie</a:t>
            </a:r>
          </a:p>
          <a:p>
            <a:r>
              <a:rPr lang="cs-CZ" dirty="0"/>
              <a:t>relativně bezpečné, mortalita &lt;1%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64773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22EF67-D449-92EA-4E31-A2F911991E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5C169AD-3B29-8584-4F43-F990EE44F7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B44C8B-C71E-EC4E-1FBF-628EA7192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Autologní transplantace - indikace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305ED28-5A9E-7BC8-C4EA-D67865869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chemosenzitivní</a:t>
            </a:r>
            <a:r>
              <a:rPr lang="cs-CZ" dirty="0"/>
              <a:t> choroby</a:t>
            </a:r>
          </a:p>
          <a:p>
            <a:r>
              <a:rPr lang="cs-CZ" dirty="0"/>
              <a:t>mnohočetný myelom</a:t>
            </a:r>
          </a:p>
          <a:p>
            <a:r>
              <a:rPr lang="cs-CZ" dirty="0" err="1"/>
              <a:t>relabované</a:t>
            </a:r>
            <a:r>
              <a:rPr lang="cs-CZ" dirty="0"/>
              <a:t> lymfomy</a:t>
            </a:r>
          </a:p>
          <a:p>
            <a:r>
              <a:rPr lang="cs-CZ" dirty="0"/>
              <a:t>dříve i akutní leukémie, dnes již ne</a:t>
            </a:r>
          </a:p>
          <a:p>
            <a:r>
              <a:rPr lang="cs-CZ" dirty="0"/>
              <a:t>vzácně </a:t>
            </a:r>
            <a:r>
              <a:rPr lang="cs-CZ" dirty="0" err="1"/>
              <a:t>germinální</a:t>
            </a:r>
            <a:r>
              <a:rPr lang="cs-CZ" dirty="0"/>
              <a:t> nádory</a:t>
            </a:r>
          </a:p>
          <a:p>
            <a:r>
              <a:rPr lang="cs-CZ" dirty="0"/>
              <a:t>u dětí použití širší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92237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951197-E765-EF06-76C0-1E3FAD8DC4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65F0AD-7EC6-195A-9D3B-09791E5A1F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F19236-A76B-DCD7-210B-47173D93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Autologní transplantace - obnova buněk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0670E84-554C-2ADF-7005-6456A3F78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restituce v neutrofilech obvykle D+9-14</a:t>
            </a:r>
          </a:p>
          <a:p>
            <a:r>
              <a:rPr lang="cs-CZ" dirty="0"/>
              <a:t>restituce v trombocytech obvykle D+10-15</a:t>
            </a:r>
          </a:p>
          <a:p>
            <a:r>
              <a:rPr lang="cs-CZ" dirty="0" err="1"/>
              <a:t>dimise</a:t>
            </a:r>
            <a:r>
              <a:rPr lang="cs-CZ" dirty="0"/>
              <a:t> pacienta obvykle D15-20</a:t>
            </a:r>
          </a:p>
          <a:p>
            <a:pPr lvl="1"/>
            <a:r>
              <a:rPr lang="cs-CZ" dirty="0"/>
              <a:t>celá délka hospitalizace cca 3 týdny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48094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3C1F9D2-B190-B97C-D031-C468AB5373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D0C8FC-29FC-8794-3F40-82B0CC179F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929C1B-DA3A-AFA5-28E4-7DBCE32B8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Autologní transplantace - komplikace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44737D-7F25-DB2A-1B45-8BB66EC76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běžné </a:t>
            </a:r>
          </a:p>
          <a:p>
            <a:pPr lvl="1"/>
            <a:r>
              <a:rPr lang="cs-CZ" dirty="0"/>
              <a:t>trombocytopenie, krvácení </a:t>
            </a:r>
          </a:p>
          <a:p>
            <a:pPr lvl="1"/>
            <a:r>
              <a:rPr lang="cs-CZ" dirty="0"/>
              <a:t>anémie </a:t>
            </a:r>
          </a:p>
          <a:p>
            <a:pPr lvl="1"/>
            <a:r>
              <a:rPr lang="cs-CZ" dirty="0"/>
              <a:t>nevolnosti krátce po podání přípravného režimu</a:t>
            </a:r>
          </a:p>
          <a:p>
            <a:r>
              <a:rPr lang="cs-CZ" dirty="0"/>
              <a:t>závažné</a:t>
            </a:r>
          </a:p>
          <a:p>
            <a:pPr lvl="1"/>
            <a:r>
              <a:rPr lang="cs-CZ" dirty="0"/>
              <a:t>febrilní </a:t>
            </a:r>
            <a:r>
              <a:rPr lang="cs-CZ" dirty="0" err="1"/>
              <a:t>neutropenie</a:t>
            </a:r>
            <a:endParaRPr lang="cs-CZ" dirty="0"/>
          </a:p>
          <a:p>
            <a:pPr lvl="1"/>
            <a:r>
              <a:rPr lang="cs-CZ" dirty="0"/>
              <a:t>mukositida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21733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C9F109-8E1D-FF43-E95C-95BE165D82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287E5F-67E1-6C6D-9146-D9EBE27583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9E9538-A353-2DCB-1756-47AC4CDC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Febrilní neutropenie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C634860-43CB-27C9-C9C8-8E9DA0509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lze očekávat cca D+7 a později</a:t>
            </a:r>
          </a:p>
          <a:p>
            <a:r>
              <a:rPr lang="cs-CZ" dirty="0"/>
              <a:t>téměř vždy</a:t>
            </a:r>
          </a:p>
          <a:p>
            <a:r>
              <a:rPr lang="cs-CZ" dirty="0"/>
              <a:t>zásady a léčba viz prezentace 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13025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982FE1B-0A00-BE3F-BBFC-9EBF912817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79B8E4-8245-639D-D81F-DEF4F328D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370A6B-3C78-3D83-4D81-12A535E96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Mukositida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3F8BA38-0C99-5731-41CA-7946311F1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zánětlivé postižení sliznic zažívacího ústrojí</a:t>
            </a:r>
          </a:p>
          <a:p>
            <a:r>
              <a:rPr lang="cs-CZ" dirty="0"/>
              <a:t>kombinace toxického poškození chemoterapií + infekce vlastními bakteriemi </a:t>
            </a:r>
          </a:p>
          <a:p>
            <a:r>
              <a:rPr lang="cs-CZ" dirty="0"/>
              <a:t>lze očekávat ode D+5 a dále</a:t>
            </a:r>
          </a:p>
          <a:p>
            <a:r>
              <a:rPr lang="cs-CZ" dirty="0"/>
              <a:t>vyhojení nelze příliš urychlit, až s restitucí neutrofilů</a:t>
            </a:r>
          </a:p>
          <a:p>
            <a:r>
              <a:rPr lang="cs-CZ" dirty="0" err="1"/>
              <a:t>orofaryngeální</a:t>
            </a:r>
            <a:r>
              <a:rPr lang="cs-CZ" dirty="0"/>
              <a:t> mukositida a gastrointestinální mukositida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37859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CE249BB-24CD-75F6-B5E3-F621508437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13A5CA-2E22-992C-6477-61B28FC503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C8C42B3-B82B-9A2B-D18D-2551356A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Orofaryngeální mukositida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1A44F2-26A1-CFC1-B430-B6D9F7E42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postižení horního GIT </a:t>
            </a:r>
          </a:p>
          <a:p>
            <a:pPr lvl="1"/>
            <a:r>
              <a:rPr lang="cs-CZ" dirty="0"/>
              <a:t>dutina ústní, hltan, jícen, žaludek</a:t>
            </a:r>
          </a:p>
          <a:p>
            <a:r>
              <a:rPr lang="cs-CZ" dirty="0"/>
              <a:t>bolesti dutiny ústní (zejména při jídle), tvorba </a:t>
            </a:r>
            <a:r>
              <a:rPr lang="cs-CZ" dirty="0" err="1"/>
              <a:t>aftů</a:t>
            </a:r>
            <a:endParaRPr lang="cs-CZ" dirty="0"/>
          </a:p>
          <a:p>
            <a:r>
              <a:rPr lang="pt-BR" dirty="0"/>
              <a:t>bolesti v krku, potíže s polykáním, pálení žáhy</a:t>
            </a:r>
          </a:p>
          <a:p>
            <a:r>
              <a:rPr lang="cs-CZ" dirty="0"/>
              <a:t>nevolnosti, zvracení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59625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DDA858-7D29-6471-D41F-208692B249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BC3658-3482-717D-4A12-CE2F6D650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F14F6D-D582-5EB3-5FEC-08158F247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Gastrointestinální mukositida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6E82C82-76EA-1A99-E026-FBC350913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postižení dolního GIT</a:t>
            </a:r>
          </a:p>
          <a:p>
            <a:r>
              <a:rPr lang="cs-CZ" dirty="0"/>
              <a:t>postižení tenkého a tlustého střeva</a:t>
            </a:r>
          </a:p>
          <a:p>
            <a:r>
              <a:rPr lang="es-ES" dirty="0"/>
              <a:t>bolesti břicha, křeče, tenesmy, průjmy</a:t>
            </a:r>
          </a:p>
          <a:p>
            <a:r>
              <a:rPr lang="cs-CZ" dirty="0"/>
              <a:t>CAVE náhlé zhoršení bolestí břicha, nafouklé elastické břicho, zvracení, zástava odchodu plynů a stolice</a:t>
            </a:r>
          </a:p>
          <a:p>
            <a:pPr lvl="1"/>
            <a:r>
              <a:rPr lang="cs-CZ" dirty="0"/>
              <a:t>možný paralytický ileus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05489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9E82EB-8991-23BF-F95E-7A8FE8F78F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12A6FA-9B1E-0ED2-B822-C320ED4C2D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76DECD8-0396-0FB8-4F39-B88BC738E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Mukositida - léčba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7F7D069-1AC2-B06C-52AD-28D91280E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cílená léčba není, ATB k </a:t>
            </a:r>
            <a:r>
              <a:rPr lang="cs-CZ" dirty="0" err="1"/>
              <a:t>přeléčení</a:t>
            </a:r>
            <a:r>
              <a:rPr lang="cs-CZ" dirty="0"/>
              <a:t> infekce</a:t>
            </a:r>
          </a:p>
          <a:p>
            <a:r>
              <a:rPr lang="cs-CZ" dirty="0"/>
              <a:t>tlumení příznaků a zajištění výživy</a:t>
            </a:r>
          </a:p>
          <a:p>
            <a:r>
              <a:rPr lang="cs-CZ" dirty="0"/>
              <a:t>parenterální výživa včetně mikronutrientů a vitaminů</a:t>
            </a:r>
          </a:p>
          <a:p>
            <a:pPr lvl="1"/>
            <a:r>
              <a:rPr lang="cs-CZ" dirty="0"/>
              <a:t>perorální příjem dle tolerance pacienta - není třeba, ale může, co mu nevadí</a:t>
            </a:r>
          </a:p>
          <a:p>
            <a:r>
              <a:rPr lang="cs-CZ" dirty="0"/>
              <a:t>tlumení bolestí </a:t>
            </a:r>
          </a:p>
          <a:p>
            <a:pPr lvl="1"/>
            <a:r>
              <a:rPr lang="cs-CZ" dirty="0"/>
              <a:t>nesteroidní antiflogistika, v těžších případech opiáty (i </a:t>
            </a:r>
            <a:r>
              <a:rPr lang="cs-CZ" dirty="0" err="1"/>
              <a:t>kontinálně</a:t>
            </a:r>
            <a:r>
              <a:rPr lang="cs-CZ" dirty="0"/>
              <a:t> </a:t>
            </a:r>
            <a:r>
              <a:rPr lang="cs-CZ" dirty="0" err="1"/>
              <a:t>iv</a:t>
            </a:r>
            <a:r>
              <a:rPr lang="cs-CZ" dirty="0"/>
              <a:t>)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1472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84F1563-CCDC-F902-F8DA-C53211016A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4105176-97C6-438D-F978-9C29F38F70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5D8F9AE-7C53-61DC-B031-08D6B5EB7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Leukémie - dělení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84794E-6C60-53F7-6BDA-422FE4314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 kritéria</a:t>
            </a:r>
          </a:p>
          <a:p>
            <a:pPr lvl="1"/>
            <a:r>
              <a:rPr lang="cs-CZ" dirty="0"/>
              <a:t>linie původu - myeloidní vs lymfoidní</a:t>
            </a:r>
          </a:p>
          <a:p>
            <a:pPr lvl="1"/>
            <a:r>
              <a:rPr lang="cs-CZ" dirty="0"/>
              <a:t>biologický charakter - akutní vs chronická</a:t>
            </a:r>
          </a:p>
          <a:p>
            <a:r>
              <a:rPr lang="cs-CZ" dirty="0"/>
              <a:t>akutní</a:t>
            </a:r>
          </a:p>
          <a:p>
            <a:pPr lvl="1"/>
            <a:r>
              <a:rPr lang="cs-CZ" dirty="0"/>
              <a:t>z nezralých buněk, obvykle agresivní choroby s horší prognózou</a:t>
            </a:r>
          </a:p>
          <a:p>
            <a:pPr lvl="1"/>
            <a:r>
              <a:rPr lang="cs-CZ" dirty="0"/>
              <a:t>často vyžadují intenzivní péči</a:t>
            </a:r>
          </a:p>
          <a:p>
            <a:r>
              <a:rPr lang="cs-CZ" dirty="0"/>
              <a:t>chronické</a:t>
            </a:r>
          </a:p>
          <a:p>
            <a:pPr lvl="1"/>
            <a:r>
              <a:rPr lang="cs-CZ" dirty="0"/>
              <a:t>ze zralých buněk, obvykle méně agresivní choroby s dobrou prognózou</a:t>
            </a:r>
          </a:p>
          <a:p>
            <a:pPr lvl="1"/>
            <a:r>
              <a:rPr lang="cs-CZ" dirty="0"/>
              <a:t>v dnešní době málokdy vyžadující </a:t>
            </a:r>
            <a:r>
              <a:rPr lang="cs-CZ" dirty="0" err="1"/>
              <a:t>intnezivní</a:t>
            </a:r>
            <a:r>
              <a:rPr lang="cs-CZ" dirty="0"/>
              <a:t> péči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82676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55FD0-8444-89D2-368D-AE79EBAA2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6B7139-37FB-5CFF-40AB-755C29B56F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D9B5DF-0D98-DD54-4457-2E7F0F72E0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CB7757-BD14-7ED7-56BD-783EF96CF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Mukositida - léčba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6724706-94A6-E3E9-C6C4-CC6DF01E0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inhibitory protonové pumpy</a:t>
            </a:r>
          </a:p>
          <a:p>
            <a:r>
              <a:rPr lang="cs-CZ" dirty="0"/>
              <a:t>antiemetika dle potřeby</a:t>
            </a:r>
          </a:p>
          <a:p>
            <a:r>
              <a:rPr lang="cs-CZ" dirty="0"/>
              <a:t>na průjmy </a:t>
            </a:r>
            <a:r>
              <a:rPr lang="cs-CZ" dirty="0" err="1"/>
              <a:t>Smecta</a:t>
            </a:r>
            <a:r>
              <a:rPr lang="cs-CZ" dirty="0"/>
              <a:t> apod, po vyloučení Klostridia i </a:t>
            </a:r>
            <a:r>
              <a:rPr lang="cs-CZ" dirty="0" err="1"/>
              <a:t>Loperamid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73437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6170FF9-048C-A748-8E85-66B5095D2C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F69E3F-546C-47BE-98EE-5F5CEFFDB0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89446B3-AC8B-0B25-E9B5-4C7A93C5F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Autologní transplantace - kdy zpozornět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1C326DF-A04E-B02C-D0C8-044158699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71576"/>
            <a:ext cx="10753200" cy="4139998"/>
          </a:xfrm>
        </p:spPr>
        <p:txBody>
          <a:bodyPr/>
          <a:lstStyle/>
          <a:p>
            <a:r>
              <a:rPr lang="cs-CZ" dirty="0"/>
              <a:t>krvácení </a:t>
            </a:r>
          </a:p>
          <a:p>
            <a:pPr lvl="1"/>
            <a:r>
              <a:rPr lang="cs-CZ" dirty="0"/>
              <a:t>příznak trombocytopenie</a:t>
            </a:r>
          </a:p>
          <a:p>
            <a:r>
              <a:rPr lang="cs-CZ" dirty="0"/>
              <a:t>slabost, hučení v uších, dušnost </a:t>
            </a:r>
          </a:p>
          <a:p>
            <a:pPr lvl="1"/>
            <a:r>
              <a:rPr lang="cs-CZ" dirty="0"/>
              <a:t>příznak anémie</a:t>
            </a:r>
          </a:p>
          <a:p>
            <a:r>
              <a:rPr lang="cs-CZ" dirty="0"/>
              <a:t>horečka </a:t>
            </a:r>
          </a:p>
          <a:p>
            <a:pPr lvl="1"/>
            <a:r>
              <a:rPr lang="cs-CZ" dirty="0"/>
              <a:t>infekce, nutno vždy změřit TK a pulz!</a:t>
            </a:r>
          </a:p>
          <a:p>
            <a:r>
              <a:rPr lang="cs" dirty="0"/>
              <a:t>zvracení, pálení žáhy, bolesti při jídle/polykání</a:t>
            </a:r>
          </a:p>
          <a:p>
            <a:pPr lvl="1"/>
            <a:r>
              <a:rPr lang="cs-CZ" dirty="0" err="1"/>
              <a:t>orofaryngeální</a:t>
            </a:r>
            <a:r>
              <a:rPr lang="cs-CZ" dirty="0"/>
              <a:t> mukositida</a:t>
            </a:r>
          </a:p>
          <a:p>
            <a:r>
              <a:rPr lang="cs" dirty="0"/>
              <a:t>bolesti břicha, průjem</a:t>
            </a:r>
            <a:endParaRPr lang="cs-CZ" dirty="0"/>
          </a:p>
          <a:p>
            <a:pPr lvl="1"/>
            <a:r>
              <a:rPr lang="cs" dirty="0"/>
              <a:t>příznaky gastrointestinální mukositidy, vhodné odebrat vzorek stolici na vyloučení infekční příčiny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51738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8A21039-E5E6-281B-E5C2-8D40985695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B8E688B-8EEE-CCE9-E7D7-E097C61843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E2165DF-3DBD-7E6B-066D-44FEC08A4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Alogenní transplantace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0E8E367-1971-A17B-618A-D396B647C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využití štěpu od dárce</a:t>
            </a:r>
          </a:p>
          <a:p>
            <a:r>
              <a:rPr lang="cs-CZ" dirty="0"/>
              <a:t>léčebný efekt v imunitní aktivitě štěpu (</a:t>
            </a:r>
            <a:r>
              <a:rPr lang="cs-CZ" dirty="0" err="1"/>
              <a:t>vyzabíjí</a:t>
            </a:r>
            <a:r>
              <a:rPr lang="cs-CZ" dirty="0"/>
              <a:t> zbytky původní kostní dřeně včetně nádorových)</a:t>
            </a:r>
          </a:p>
          <a:p>
            <a:r>
              <a:rPr lang="cs-CZ" dirty="0"/>
              <a:t>nutná shoda v HLA antigenech</a:t>
            </a:r>
          </a:p>
          <a:p>
            <a:r>
              <a:rPr lang="cs-CZ" dirty="0"/>
              <a:t>krevní skupina malá role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05260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5EFBB0-F6EB-F9A6-566A-AD93A7BF17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DC9986F-CD56-BB36-B38D-BA295C809F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BCD1CC-AFB9-5CE1-B40E-103DEDDB6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Alogenní transplantace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FEBFE88-9DDC-D199-6949-A3026C21E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nutno udělat prostor pro novou kostní dřeň</a:t>
            </a:r>
          </a:p>
          <a:p>
            <a:pPr lvl="1"/>
            <a:r>
              <a:rPr lang="cs-CZ" dirty="0"/>
              <a:t>-&gt; přípravný režim výrazně toxičtější</a:t>
            </a:r>
          </a:p>
          <a:p>
            <a:r>
              <a:rPr lang="cs-CZ" dirty="0"/>
              <a:t>i přes zlepšování péče, mortalita stále vysoká - 10-30%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14222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6F32E8B-A338-B972-4557-4C4D73B524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1788193-46BB-CAFD-3BD9-7583479C32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8C4121-59B2-3492-5731-0CE411781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Alogenní transplantace - indikace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87966D-50BC-919C-47FE-C533AFAEC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choroby nevyléčitelné chemoterapií</a:t>
            </a:r>
          </a:p>
          <a:p>
            <a:r>
              <a:rPr lang="cs-CZ" dirty="0"/>
              <a:t>akutní leukémie</a:t>
            </a:r>
          </a:p>
          <a:p>
            <a:pPr lvl="1"/>
            <a:r>
              <a:rPr lang="cs-CZ" dirty="0"/>
              <a:t>pacienti ve vysokém riziku </a:t>
            </a:r>
          </a:p>
          <a:p>
            <a:pPr lvl="1"/>
            <a:r>
              <a:rPr lang="cs-CZ" dirty="0" err="1"/>
              <a:t>relabovaní</a:t>
            </a:r>
            <a:r>
              <a:rPr lang="cs-CZ" dirty="0"/>
              <a:t> pacienti</a:t>
            </a:r>
          </a:p>
          <a:p>
            <a:r>
              <a:rPr lang="cs-CZ" dirty="0"/>
              <a:t>aplastická anémie</a:t>
            </a:r>
          </a:p>
          <a:p>
            <a:pPr lvl="1"/>
            <a:r>
              <a:rPr lang="cs-CZ" dirty="0"/>
              <a:t>mladí pacienti </a:t>
            </a:r>
          </a:p>
          <a:p>
            <a:r>
              <a:rPr lang="cs-CZ" dirty="0"/>
              <a:t>lymfomy</a:t>
            </a:r>
          </a:p>
          <a:p>
            <a:pPr lvl="1"/>
            <a:r>
              <a:rPr lang="cs-CZ" dirty="0"/>
              <a:t>výjimečně u fit pacientů s četnými relapsy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08683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5ED237-A5C6-E93B-EFF1-AE0FE70781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671D5E-A876-E9A8-53A7-AF3958A566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C31E0AE-33C5-455F-B4C4-036A97D0A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Alogenní transplantace - indikace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F26522E-CBE8-14D5-0A6A-A8A799C7F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chronická myeloidní leukémie</a:t>
            </a:r>
          </a:p>
          <a:p>
            <a:pPr lvl="1"/>
            <a:r>
              <a:rPr lang="cs-CZ" dirty="0"/>
              <a:t>blastický zvrat</a:t>
            </a:r>
          </a:p>
          <a:p>
            <a:r>
              <a:rPr lang="cs-CZ" dirty="0"/>
              <a:t>myeloproliferativní onemocnění a </a:t>
            </a:r>
            <a:r>
              <a:rPr lang="cs-CZ" dirty="0" err="1"/>
              <a:t>myelodysplastické</a:t>
            </a:r>
            <a:r>
              <a:rPr lang="cs-CZ" dirty="0"/>
              <a:t> syndromy</a:t>
            </a:r>
          </a:p>
          <a:p>
            <a:pPr lvl="1"/>
            <a:r>
              <a:rPr lang="cs-CZ" dirty="0"/>
              <a:t>mladí pacienti v dobrém fyzickém stavu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62822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56392A-B54E-8BD2-7499-5184C8FF3F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43BC36-10C6-F88F-CCCD-66F46081E0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A9B9FC-3CEA-9750-DA5E-D7A845D45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Typy alogenní transplantace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3A962E6-CA03-863A-A362-D83AFB1A3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 shodného dárce</a:t>
            </a:r>
          </a:p>
          <a:p>
            <a:pPr lvl="1"/>
            <a:r>
              <a:rPr lang="cs-CZ" dirty="0"/>
              <a:t>HLA shoda 10/10, případně 9/10</a:t>
            </a:r>
          </a:p>
          <a:p>
            <a:pPr lvl="1"/>
            <a:r>
              <a:rPr lang="cs-CZ" dirty="0" err="1"/>
              <a:t>příbuzenecká</a:t>
            </a:r>
            <a:r>
              <a:rPr lang="cs-CZ" dirty="0"/>
              <a:t> (sourozenec)</a:t>
            </a:r>
          </a:p>
          <a:p>
            <a:pPr lvl="2"/>
            <a:r>
              <a:rPr lang="cs-CZ" dirty="0"/>
              <a:t>menší výskyt </a:t>
            </a:r>
            <a:r>
              <a:rPr lang="cs-CZ" dirty="0" err="1"/>
              <a:t>GvHD</a:t>
            </a:r>
            <a:r>
              <a:rPr lang="cs-CZ" dirty="0"/>
              <a:t>, větší výskyt relapsů</a:t>
            </a:r>
          </a:p>
          <a:p>
            <a:pPr lvl="1"/>
            <a:r>
              <a:rPr lang="cs-CZ" dirty="0" err="1"/>
              <a:t>nepříbuzenecká</a:t>
            </a:r>
            <a:r>
              <a:rPr lang="cs-CZ" dirty="0"/>
              <a:t> (dárce z registru)</a:t>
            </a:r>
          </a:p>
          <a:p>
            <a:pPr lvl="2"/>
            <a:r>
              <a:rPr lang="cs-CZ" dirty="0"/>
              <a:t>větší výskyt </a:t>
            </a:r>
            <a:r>
              <a:rPr lang="cs-CZ" dirty="0" err="1"/>
              <a:t>GvHD</a:t>
            </a:r>
            <a:r>
              <a:rPr lang="cs-CZ" dirty="0"/>
              <a:t>, menší výskyt relapsů</a:t>
            </a:r>
          </a:p>
          <a:p>
            <a:r>
              <a:rPr lang="cs-CZ" dirty="0" err="1"/>
              <a:t>haploidentická</a:t>
            </a:r>
            <a:r>
              <a:rPr lang="cs-CZ" dirty="0"/>
              <a:t> transplantace</a:t>
            </a:r>
          </a:p>
          <a:p>
            <a:pPr lvl="1"/>
            <a:r>
              <a:rPr lang="cs-CZ" dirty="0"/>
              <a:t>v případě nedostupnosti shodného dárce</a:t>
            </a:r>
          </a:p>
          <a:p>
            <a:pPr lvl="1"/>
            <a:r>
              <a:rPr lang="cs-CZ" dirty="0"/>
              <a:t>HLA shoda 5-6/10</a:t>
            </a:r>
          </a:p>
          <a:p>
            <a:pPr lvl="1"/>
            <a:r>
              <a:rPr lang="pl-PL" dirty="0"/>
              <a:t>obvykle od potomka, rodiče apod.</a:t>
            </a:r>
          </a:p>
          <a:p>
            <a:pPr lvl="1"/>
            <a:r>
              <a:rPr lang="cs-CZ" dirty="0"/>
              <a:t>malý výskyt relapsů, zvýšené riziko </a:t>
            </a:r>
            <a:r>
              <a:rPr lang="cs-CZ" dirty="0" err="1"/>
              <a:t>GvHD</a:t>
            </a:r>
            <a:r>
              <a:rPr lang="cs-CZ" dirty="0"/>
              <a:t> a výrazně pomalejší dozrávání imunity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25119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E24CAD7-978C-7BE8-B57C-EE2444E567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90167E-8051-DA05-22A1-253BFD0AAC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856FF0-1276-800A-6205-62F04299A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Alogenní transplantace - přihojení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1B4AB6F-DA3B-B7E6-007A-1C641EC0C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přihojení v neutrofilech 4-5 týdnů od startu přípravného režimu</a:t>
            </a:r>
          </a:p>
          <a:p>
            <a:r>
              <a:rPr lang="cs-CZ" dirty="0"/>
              <a:t>přihojení v trombocytech 3-4 týdny od start přípravného režimu</a:t>
            </a:r>
          </a:p>
          <a:p>
            <a:r>
              <a:rPr lang="pt-BR" dirty="0"/>
              <a:t>celá doba hospitalizace 4-6 týdnů</a:t>
            </a:r>
            <a:endParaRPr lang="cs-CZ" dirty="0"/>
          </a:p>
          <a:p>
            <a:r>
              <a:rPr lang="cs-CZ" dirty="0" err="1"/>
              <a:t>chimerismus</a:t>
            </a:r>
            <a:endParaRPr lang="cs-CZ" dirty="0"/>
          </a:p>
          <a:p>
            <a:pPr lvl="1"/>
            <a:r>
              <a:rPr lang="cs-CZ" dirty="0"/>
              <a:t>speciální pojem</a:t>
            </a:r>
          </a:p>
          <a:p>
            <a:pPr lvl="1"/>
            <a:r>
              <a:rPr lang="cs-CZ" dirty="0"/>
              <a:t>v procentech vyjádřené množství původní krvetvorby dárce v periferní krvi/kostní dřeni</a:t>
            </a:r>
          </a:p>
          <a:p>
            <a:pPr lvl="1"/>
            <a:r>
              <a:rPr lang="cs-CZ" dirty="0"/>
              <a:t>ideálně kompletní </a:t>
            </a:r>
            <a:r>
              <a:rPr lang="cs-CZ" dirty="0" err="1"/>
              <a:t>chimerismus</a:t>
            </a:r>
            <a:r>
              <a:rPr lang="cs-CZ" dirty="0"/>
              <a:t> (přítomna jen dárcovská krvetvorba)</a:t>
            </a:r>
          </a:p>
          <a:p>
            <a:pPr lvl="1"/>
            <a:endParaRPr lang="pt-BR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61057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C28F13-5150-00D9-0A19-3EAAF2DF9B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AEA780-9097-DFDD-2923-B3CCD7BD77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1077199-E025-23B2-4978-134312DD0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Imunosuprese u alogenní transplantace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5D15284-3E2A-4DAE-F803-7D94AB201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nejhorší imunosupresivní stav vůbec</a:t>
            </a:r>
          </a:p>
          <a:p>
            <a:r>
              <a:rPr lang="cs-CZ" dirty="0"/>
              <a:t>způsobeno vyzráváním imunity “od nuly”</a:t>
            </a:r>
          </a:p>
          <a:p>
            <a:r>
              <a:rPr lang="cs-CZ" dirty="0"/>
              <a:t>nespecifická imunita do určitě míry funkční po přihojení neutrofilů</a:t>
            </a:r>
          </a:p>
          <a:p>
            <a:r>
              <a:rPr lang="cs-CZ" dirty="0"/>
              <a:t>lymfocytární imunita relativně funkční po cca půl roce, plně až více než roce a proběhlé revakcinaci</a:t>
            </a:r>
          </a:p>
          <a:p>
            <a:r>
              <a:rPr lang="cs-CZ" dirty="0"/>
              <a:t>navíc podávána imunosuprese jako prevence </a:t>
            </a:r>
            <a:r>
              <a:rPr lang="cs-CZ" dirty="0" err="1"/>
              <a:t>GvHD</a:t>
            </a:r>
            <a:endParaRPr lang="cs-CZ" dirty="0"/>
          </a:p>
          <a:p>
            <a:pPr lvl="1"/>
            <a:r>
              <a:rPr lang="cs-CZ" dirty="0"/>
              <a:t>zpočátku velká, postupně snižována až vysazena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30596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3AA652-2FAE-D4BC-0730-7B6EAF3832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0283EE-AE00-BA51-F5E9-51EE02ABD4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BF5127A-2114-7759-0207-72489F704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Alogenní transplantace - komplikace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6F5BEB6-3EFD-4E7F-79A7-82B23188B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běžné</a:t>
            </a:r>
          </a:p>
          <a:p>
            <a:pPr lvl="1"/>
            <a:r>
              <a:rPr lang="cs-CZ" dirty="0"/>
              <a:t>trombocytopenie</a:t>
            </a:r>
          </a:p>
          <a:p>
            <a:pPr lvl="1"/>
            <a:r>
              <a:rPr lang="cs-CZ" dirty="0"/>
              <a:t>anémie</a:t>
            </a:r>
          </a:p>
          <a:p>
            <a:pPr lvl="1"/>
            <a:r>
              <a:rPr lang="cs-CZ" dirty="0"/>
              <a:t>nevolnosti během přípravného režimu a krátce po ukončení</a:t>
            </a:r>
          </a:p>
          <a:p>
            <a:r>
              <a:rPr lang="cs-CZ" dirty="0"/>
              <a:t>závažné</a:t>
            </a:r>
          </a:p>
          <a:p>
            <a:pPr lvl="1"/>
            <a:r>
              <a:rPr lang="cs-CZ" dirty="0"/>
              <a:t>reakce na ATG</a:t>
            </a:r>
          </a:p>
          <a:p>
            <a:pPr lvl="1"/>
            <a:r>
              <a:rPr lang="cs-CZ" dirty="0"/>
              <a:t>febrilní </a:t>
            </a:r>
            <a:r>
              <a:rPr lang="cs-CZ" dirty="0" err="1"/>
              <a:t>neutropenie</a:t>
            </a:r>
            <a:r>
              <a:rPr lang="cs-CZ" dirty="0"/>
              <a:t>, septický šok</a:t>
            </a:r>
          </a:p>
          <a:p>
            <a:pPr lvl="1"/>
            <a:r>
              <a:rPr lang="cs-CZ" dirty="0"/>
              <a:t>mukositida</a:t>
            </a:r>
          </a:p>
          <a:p>
            <a:pPr lvl="1"/>
            <a:r>
              <a:rPr lang="cs-CZ" dirty="0"/>
              <a:t>sinusoidální obstrukční syndrom</a:t>
            </a:r>
          </a:p>
          <a:p>
            <a:pPr lvl="1"/>
            <a:r>
              <a:rPr lang="cs-CZ" dirty="0" err="1"/>
              <a:t>GvHD</a:t>
            </a:r>
            <a:endParaRPr lang="cs-CZ" dirty="0"/>
          </a:p>
          <a:p>
            <a:pPr lvl="1"/>
            <a:r>
              <a:rPr lang="cs-CZ" dirty="0"/>
              <a:t>CMV a EBV reaktivace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6294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9178EAF-45E8-C48C-7F30-D67674D90F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D0A0AC-AA32-4120-D813-155D93C9B1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0EB2008-72F4-347F-E89F-9BBF3D4C9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Leukémie - diagnostika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F3AF826-47A9-E62B-411E-3C2BCDB2B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krevní obraz</a:t>
            </a:r>
          </a:p>
          <a:p>
            <a:pPr lvl="1"/>
            <a:r>
              <a:rPr lang="cs-CZ" dirty="0"/>
              <a:t>u akutních leukémií jakýkoliv</a:t>
            </a:r>
          </a:p>
          <a:p>
            <a:pPr lvl="1"/>
            <a:r>
              <a:rPr lang="cs-CZ" dirty="0"/>
              <a:t>u chronických leukémií vždy leukocytóza v úvodu, anémie a trombocytopenie možná</a:t>
            </a:r>
          </a:p>
          <a:p>
            <a:r>
              <a:rPr lang="cs-CZ" dirty="0"/>
              <a:t>vyšetření kostní dřeně (sternální punkce)</a:t>
            </a:r>
          </a:p>
          <a:p>
            <a:pPr lvl="1"/>
            <a:r>
              <a:rPr lang="cs-CZ" dirty="0" err="1"/>
              <a:t>myelogram</a:t>
            </a:r>
            <a:endParaRPr lang="cs-CZ" dirty="0"/>
          </a:p>
          <a:p>
            <a:pPr lvl="1"/>
            <a:r>
              <a:rPr lang="cs-CZ" dirty="0" err="1"/>
              <a:t>flowcytometrie</a:t>
            </a:r>
            <a:endParaRPr lang="cs-CZ" dirty="0"/>
          </a:p>
          <a:p>
            <a:pPr lvl="1"/>
            <a:r>
              <a:rPr lang="cs-CZ" dirty="0"/>
              <a:t>cytogenetické a molekulárně biologická vyšetření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33268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FA00891-B756-CD22-F6D2-73815CDE27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078D02-C816-B25E-1FD2-A52403C58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D769444-0D95-9500-9214-448E48539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Reakce na ATG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1E97239-4C9E-B4F0-F92C-3980ABCA7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 přes premedikaci a opatrné podání</a:t>
            </a:r>
          </a:p>
          <a:p>
            <a:r>
              <a:rPr lang="cs-CZ" dirty="0"/>
              <a:t>cílem ATG destrukce T-lymfocytů</a:t>
            </a:r>
          </a:p>
          <a:p>
            <a:pPr lvl="1"/>
            <a:r>
              <a:rPr lang="cs-CZ" dirty="0"/>
              <a:t>uvolněné zánětlivé </a:t>
            </a:r>
            <a:r>
              <a:rPr lang="cs-CZ" dirty="0" err="1"/>
              <a:t>působky</a:t>
            </a:r>
            <a:r>
              <a:rPr lang="cs-CZ" dirty="0"/>
              <a:t> z umírajících T-lymfocytů vyvolávají stav podobný infekce až sepsi</a:t>
            </a:r>
          </a:p>
          <a:p>
            <a:r>
              <a:rPr lang="cs-CZ" dirty="0"/>
              <a:t>horečka, zimnice, třesavka, možná i dušnost a hypotenze</a:t>
            </a:r>
          </a:p>
          <a:p>
            <a:r>
              <a:rPr lang="cs-CZ" dirty="0"/>
              <a:t>léčba kortikoidy, pro možnost infekce překrytí antibiotiky</a:t>
            </a:r>
          </a:p>
          <a:p>
            <a:r>
              <a:rPr lang="cs-CZ" dirty="0"/>
              <a:t>leckdy přechodně nutná i oxygenoterapie a </a:t>
            </a:r>
            <a:r>
              <a:rPr lang="cs-CZ" dirty="0" err="1"/>
              <a:t>vazopresorická</a:t>
            </a:r>
            <a:r>
              <a:rPr lang="cs-CZ" dirty="0"/>
              <a:t> podpora</a:t>
            </a:r>
          </a:p>
        </p:txBody>
      </p:sp>
    </p:spTree>
    <p:extLst>
      <p:ext uri="{BB962C8B-B14F-4D97-AF65-F5344CB8AC3E}">
        <p14:creationId xmlns:p14="http://schemas.microsoft.com/office/powerpoint/2010/main" val="290381702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347B164-A2AE-D776-5996-C28332C7B7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E42FE8-E99A-6C58-1632-9C6E94CE0E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09058F-8045-22FD-85CD-BCD0B817D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Febrilní neutropenie a mukositida - specifika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10BF209-D81A-EAE9-ED78-8C494623C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febrilní </a:t>
            </a:r>
            <a:r>
              <a:rPr lang="cs-CZ" dirty="0" err="1"/>
              <a:t>neutropenie</a:t>
            </a:r>
            <a:endParaRPr lang="cs-CZ" dirty="0"/>
          </a:p>
          <a:p>
            <a:pPr lvl="1"/>
            <a:r>
              <a:rPr lang="cs-CZ" dirty="0"/>
              <a:t>vznik možný již během přípravného režimu</a:t>
            </a:r>
          </a:p>
          <a:p>
            <a:pPr lvl="1"/>
            <a:r>
              <a:rPr lang="cs-CZ" dirty="0"/>
              <a:t>u alogenních pacientů největší riziko septického šoku</a:t>
            </a:r>
          </a:p>
          <a:p>
            <a:r>
              <a:rPr lang="cs-CZ" dirty="0"/>
              <a:t>mukositida</a:t>
            </a:r>
          </a:p>
          <a:p>
            <a:pPr lvl="1"/>
            <a:r>
              <a:rPr lang="cs-CZ" dirty="0"/>
              <a:t>vznik možný již kolem D0</a:t>
            </a:r>
          </a:p>
          <a:p>
            <a:pPr lvl="1"/>
            <a:r>
              <a:rPr lang="cs-CZ" dirty="0"/>
              <a:t>vyšší výskyt než u autologních, zejména u pacientů po TBI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828492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A0F40DB-E5D5-DEA3-DFE4-F33F6A9BDB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FDAA99-45AC-1B65-B4FB-7E9A2BB260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CC11048-B3EE-462A-F9E3-D7B35C70B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Sinusoidální obstrukční syndrom (SOS) 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E29193B-A05D-D008-2143-3D58AD2A4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 po alogenní transplantaci nebo podání </a:t>
            </a:r>
            <a:r>
              <a:rPr lang="cs-CZ" dirty="0" err="1"/>
              <a:t>gemtuzumabu</a:t>
            </a:r>
            <a:r>
              <a:rPr lang="cs-CZ" dirty="0"/>
              <a:t> </a:t>
            </a:r>
            <a:r>
              <a:rPr lang="cs-CZ" dirty="0" err="1"/>
              <a:t>ozogamicinu</a:t>
            </a:r>
            <a:endParaRPr lang="cs-CZ" dirty="0"/>
          </a:p>
          <a:p>
            <a:r>
              <a:rPr lang="cs-CZ" dirty="0"/>
              <a:t>toxické postižení jaterních kapilár, jejich obstrukce a narušení oběhu v játrech</a:t>
            </a:r>
          </a:p>
          <a:p>
            <a:r>
              <a:rPr lang="pl-PL" dirty="0"/>
              <a:t>od lehkých forem až po smrtící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03857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DBDE387-A5DB-F632-6189-88C7C2875F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E3AB14-7B38-D495-2A7C-2B2A1DA0A0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3323898-3833-04E3-85D2-447EC444D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SOS - příznaky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538E012-8E55-0303-6760-FCB3A17C3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retence tekutin, nárůst váhy, otoky</a:t>
            </a:r>
          </a:p>
          <a:p>
            <a:r>
              <a:rPr lang="cs-CZ" dirty="0"/>
              <a:t>zvětšování objemu břicha, ascites</a:t>
            </a:r>
          </a:p>
          <a:p>
            <a:r>
              <a:rPr lang="cs-CZ" dirty="0"/>
              <a:t>zvětšení jater</a:t>
            </a:r>
          </a:p>
          <a:p>
            <a:r>
              <a:rPr lang="cs-CZ" dirty="0"/>
              <a:t>zežloutnutí (ikterus)</a:t>
            </a:r>
          </a:p>
          <a:p>
            <a:r>
              <a:rPr lang="cs-CZ" dirty="0"/>
              <a:t>postupně příznaky akutního jaterního selhání </a:t>
            </a:r>
          </a:p>
          <a:p>
            <a:pPr lvl="1"/>
            <a:r>
              <a:rPr lang="cs-CZ" dirty="0"/>
              <a:t>krvácení, porucha vědomí</a:t>
            </a:r>
          </a:p>
          <a:p>
            <a:r>
              <a:rPr lang="cs-CZ" dirty="0"/>
              <a:t>diagnostika velice komplikovaná</a:t>
            </a:r>
          </a:p>
        </p:txBody>
      </p:sp>
    </p:spTree>
    <p:extLst>
      <p:ext uri="{BB962C8B-B14F-4D97-AF65-F5344CB8AC3E}">
        <p14:creationId xmlns:p14="http://schemas.microsoft.com/office/powerpoint/2010/main" val="211947461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79B2DA-CE54-1CDE-F1B6-FDDA446CB5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590218-D9BA-F345-B498-119C528F08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AA0B8B-13D2-CCCB-CB22-234DE7E19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SOS - léčba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7DB72A2-A260-857B-55AB-515673FCF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prevence </a:t>
            </a:r>
            <a:r>
              <a:rPr lang="cs-CZ" dirty="0" err="1"/>
              <a:t>Clexane</a:t>
            </a:r>
            <a:r>
              <a:rPr lang="cs-CZ" dirty="0"/>
              <a:t> a kyselina </a:t>
            </a:r>
            <a:r>
              <a:rPr lang="cs-CZ" dirty="0" err="1"/>
              <a:t>ursodeoxycholová</a:t>
            </a:r>
            <a:endParaRPr lang="cs-CZ" dirty="0"/>
          </a:p>
          <a:p>
            <a:r>
              <a:rPr lang="cs-CZ" dirty="0"/>
              <a:t>u lehkých stádií symptomatická, diuretika</a:t>
            </a:r>
          </a:p>
          <a:p>
            <a:r>
              <a:rPr lang="cs-CZ" dirty="0"/>
              <a:t>u těžších stádií podání </a:t>
            </a:r>
            <a:r>
              <a:rPr lang="cs-CZ" dirty="0" err="1"/>
              <a:t>defibrotide</a:t>
            </a:r>
            <a:endParaRPr lang="cs-CZ" dirty="0"/>
          </a:p>
          <a:p>
            <a:pPr lvl="1"/>
            <a:r>
              <a:rPr lang="cs-CZ" dirty="0"/>
              <a:t>lék s antikoagulačním a fibrinolytickým účinkem</a:t>
            </a:r>
          </a:p>
          <a:p>
            <a:pPr lvl="1"/>
            <a:r>
              <a:rPr lang="cs-CZ" dirty="0"/>
              <a:t>cílem rozpuštění obstrukce v játrech </a:t>
            </a:r>
          </a:p>
          <a:p>
            <a:pPr lvl="1"/>
            <a:r>
              <a:rPr lang="cs-CZ" dirty="0"/>
              <a:t>velké riziko krvácení včetně do CNS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177013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32D99A-2283-183B-0296-8480B88A67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4F9EC1-1DC9-4730-2BC6-44098F3AC7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6D96689-D39F-5232-890A-94DAF8C3A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Graft versus host disease (GvHD)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0FFFC8-AB73-CD0E-02DE-582870EA4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napadení tkání příjemce lymfocyty dárce</a:t>
            </a:r>
          </a:p>
          <a:p>
            <a:r>
              <a:rPr lang="cs-CZ" dirty="0"/>
              <a:t>prevence podávanou imunosupresí</a:t>
            </a:r>
          </a:p>
          <a:p>
            <a:pPr lvl="1"/>
            <a:r>
              <a:rPr lang="cs-CZ" dirty="0"/>
              <a:t>i tak ale riziko rozvoje, zejména ve fázi snižování imunosuprese</a:t>
            </a:r>
          </a:p>
          <a:p>
            <a:pPr lvl="1"/>
            <a:r>
              <a:rPr lang="cs-CZ" dirty="0"/>
              <a:t>může se rozvinout akutně během prvotní hospitalizace nebo i později již v </a:t>
            </a:r>
            <a:r>
              <a:rPr lang="cs-CZ" dirty="0" err="1"/>
              <a:t>potransplantační</a:t>
            </a:r>
            <a:r>
              <a:rPr lang="cs-CZ" dirty="0"/>
              <a:t> fázi</a:t>
            </a:r>
          </a:p>
          <a:p>
            <a:r>
              <a:rPr lang="cs-CZ" dirty="0"/>
              <a:t>akutní a chronická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301023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F250EB3-1979-E562-F5DA-97A1C34054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4758FF-34BB-2A45-94D8-B0850D2C7A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125C072-3CCF-74A5-5E5C-D2C922661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GvHD</a:t>
            </a:r>
            <a:r>
              <a:rPr lang="cs-CZ" dirty="0"/>
              <a:t> - projevy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C83789F-E77A-D676-C919-4D73CCF81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možnost napadení jakékoliv tkáně, ale některé četnější</a:t>
            </a:r>
          </a:p>
          <a:p>
            <a:r>
              <a:rPr lang="cs-CZ" dirty="0"/>
              <a:t>typické</a:t>
            </a:r>
          </a:p>
          <a:p>
            <a:pPr lvl="1"/>
            <a:r>
              <a:rPr lang="cs-CZ" dirty="0"/>
              <a:t>kožní</a:t>
            </a:r>
          </a:p>
          <a:p>
            <a:pPr lvl="2"/>
            <a:r>
              <a:rPr lang="cs-CZ" dirty="0"/>
              <a:t>vyrážka, svědění, olupování kůže</a:t>
            </a:r>
          </a:p>
          <a:p>
            <a:pPr lvl="1"/>
            <a:r>
              <a:rPr lang="cs-CZ" dirty="0"/>
              <a:t>jaterní</a:t>
            </a:r>
          </a:p>
          <a:p>
            <a:pPr lvl="2"/>
            <a:r>
              <a:rPr lang="cs-CZ" dirty="0"/>
              <a:t>elevace jaterních testů</a:t>
            </a:r>
          </a:p>
          <a:p>
            <a:pPr lvl="1"/>
            <a:r>
              <a:rPr lang="cs-CZ" dirty="0"/>
              <a:t>střevní</a:t>
            </a:r>
          </a:p>
          <a:p>
            <a:pPr lvl="2"/>
            <a:r>
              <a:rPr lang="cs-CZ" dirty="0"/>
              <a:t>bolesti břicha, průjmy</a:t>
            </a:r>
          </a:p>
          <a:p>
            <a:pPr lvl="1"/>
            <a:r>
              <a:rPr lang="cs-CZ" dirty="0"/>
              <a:t>horní GIT</a:t>
            </a:r>
          </a:p>
          <a:p>
            <a:pPr lvl="2"/>
            <a:r>
              <a:rPr lang="cs-CZ" dirty="0"/>
              <a:t>nevolnosti, </a:t>
            </a:r>
            <a:r>
              <a:rPr lang="cs-CZ" dirty="0" err="1"/>
              <a:t>zvacení</a:t>
            </a:r>
            <a:r>
              <a:rPr lang="cs-CZ" dirty="0"/>
              <a:t>, nechutenství, pálení žáhy</a:t>
            </a:r>
          </a:p>
          <a:p>
            <a:r>
              <a:rPr lang="cs-CZ" dirty="0"/>
              <a:t>atypické</a:t>
            </a:r>
          </a:p>
          <a:p>
            <a:pPr lvl="1"/>
            <a:r>
              <a:rPr lang="cs-CZ" dirty="0"/>
              <a:t>plicní, CNS, oční…</a:t>
            </a:r>
          </a:p>
        </p:txBody>
      </p:sp>
    </p:spTree>
    <p:extLst>
      <p:ext uri="{BB962C8B-B14F-4D97-AF65-F5344CB8AC3E}">
        <p14:creationId xmlns:p14="http://schemas.microsoft.com/office/powerpoint/2010/main" val="387058625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99D924-25F1-2CFD-215C-FE276FC762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37567D-AECF-E5D8-F5D1-4EC0716D36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77</a:t>
            </a:fld>
            <a:endParaRPr lang="cs-CZ" altLang="cs-CZ"/>
          </a:p>
        </p:txBody>
      </p:sp>
      <p:pic>
        <p:nvPicPr>
          <p:cNvPr id="6" name="Google Shape;455;p82">
            <a:extLst>
              <a:ext uri="{FF2B5EF4-FFF2-40B4-BE49-F238E27FC236}">
                <a16:creationId xmlns:a16="http://schemas.microsoft.com/office/drawing/2014/main" id="{90908DB4-0D2B-3E76-54D7-AAD6E9D67E1A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596343" y="692150"/>
            <a:ext cx="7000513" cy="5139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37716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A5C24B7-41AE-3B92-9A21-E5F61ECF09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75DDAB-F0D3-367F-DA94-8004CBE539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78</a:t>
            </a:fld>
            <a:endParaRPr lang="cs-CZ" altLang="cs-CZ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85FD2957-34CF-AF6C-C0D1-4725FFB90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" dirty="0"/>
              <a:t>GvHD diagnostika</a:t>
            </a:r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143F94A4-C2EB-11A6-DF1F-A1692E118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r>
              <a:rPr lang="cs-CZ" dirty="0"/>
              <a:t>podezření při riziku rozvoje a příznacích</a:t>
            </a:r>
          </a:p>
          <a:p>
            <a:r>
              <a:rPr lang="cs-CZ" dirty="0"/>
              <a:t>potvrzení histologicky</a:t>
            </a:r>
          </a:p>
          <a:p>
            <a:pPr lvl="1"/>
            <a:r>
              <a:rPr lang="cs-CZ" dirty="0"/>
              <a:t>nutný urychlený odběr vzorku, ideálně stejný den</a:t>
            </a:r>
          </a:p>
          <a:p>
            <a:pPr lvl="1"/>
            <a:r>
              <a:rPr lang="cs-CZ" dirty="0"/>
              <a:t>upozornit patologa na </a:t>
            </a:r>
            <a:r>
              <a:rPr lang="cs-CZ" dirty="0" err="1"/>
              <a:t>suspicium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056555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5CCAB9-0220-D313-B2F1-D042FD3F9B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705798-A997-28DA-4F2D-786593749E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E9FB312-2B53-9CCD-FFD3-A389FF44A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GvHD - léčba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6FFC82B-7A41-BCBA-B45A-6D711A8C2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rychlé zahájení imunosuprese</a:t>
            </a:r>
          </a:p>
          <a:p>
            <a:pPr lvl="1"/>
            <a:r>
              <a:rPr lang="cs-CZ" dirty="0"/>
              <a:t>při závažných formách ihned či ihned po odběru histologie (pokud bude rychle)</a:t>
            </a:r>
          </a:p>
          <a:p>
            <a:pPr lvl="1"/>
            <a:r>
              <a:rPr lang="cs-CZ" dirty="0"/>
              <a:t>při méně závažných formách lze vyčkat výsledku histologie</a:t>
            </a:r>
          </a:p>
          <a:p>
            <a:r>
              <a:rPr lang="cs-CZ" dirty="0"/>
              <a:t>kortikoidy ve vysokých dávkách</a:t>
            </a:r>
          </a:p>
          <a:p>
            <a:r>
              <a:rPr lang="cs-CZ" dirty="0"/>
              <a:t>pokud není efekt, pak </a:t>
            </a:r>
            <a:r>
              <a:rPr lang="cs-CZ" dirty="0" err="1"/>
              <a:t>ruxolitinib</a:t>
            </a:r>
            <a:endParaRPr lang="cs-CZ" dirty="0"/>
          </a:p>
          <a:p>
            <a:r>
              <a:rPr lang="cs-CZ" dirty="0"/>
              <a:t>podpůrná</a:t>
            </a:r>
          </a:p>
          <a:p>
            <a:pPr lvl="1"/>
            <a:r>
              <a:rPr lang="cs-CZ" dirty="0"/>
              <a:t>u střevní a horní GIT </a:t>
            </a:r>
            <a:r>
              <a:rPr lang="cs-CZ" dirty="0" err="1"/>
              <a:t>GvHD</a:t>
            </a:r>
            <a:r>
              <a:rPr lang="cs-CZ" dirty="0"/>
              <a:t> jako při mukositidě</a:t>
            </a:r>
          </a:p>
          <a:p>
            <a:pPr lvl="1"/>
            <a:r>
              <a:rPr lang="cs-CZ" dirty="0"/>
              <a:t>u kožní lokální kortikoidy, antihistaminika proti svědění</a:t>
            </a:r>
          </a:p>
          <a:p>
            <a:pPr lvl="1"/>
            <a:r>
              <a:rPr lang="cs-CZ" dirty="0"/>
              <a:t>zvýšená profylaxe a obezřetnost proti infekcím, při aktivním </a:t>
            </a:r>
            <a:r>
              <a:rPr lang="cs-CZ" dirty="0" err="1"/>
              <a:t>GvHD</a:t>
            </a:r>
            <a:r>
              <a:rPr lang="cs-CZ" dirty="0"/>
              <a:t> prohloubena imunosuprese</a:t>
            </a:r>
          </a:p>
        </p:txBody>
      </p:sp>
    </p:spTree>
    <p:extLst>
      <p:ext uri="{BB962C8B-B14F-4D97-AF65-F5344CB8AC3E}">
        <p14:creationId xmlns:p14="http://schemas.microsoft.com/office/powerpoint/2010/main" val="3785284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6F1C9F-7CF2-9685-B481-40056F62FA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0F0845-FBF0-A723-9988-5C83E16F50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pic>
        <p:nvPicPr>
          <p:cNvPr id="6" name="Google Shape;95;p20">
            <a:extLst>
              <a:ext uri="{FF2B5EF4-FFF2-40B4-BE49-F238E27FC236}">
                <a16:creationId xmlns:a16="http://schemas.microsoft.com/office/drawing/2014/main" id="{F6207915-B0D0-80F5-5B40-7412280A44E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9286" y="0"/>
            <a:ext cx="6244714" cy="622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295191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82D8AE1-D4F3-12FB-7477-5B88EE731C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462855-37C3-FDE4-A582-679975CB63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796AFD-733E-0139-C3A2-895306DAD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Co hlídat u alogenní transplantace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4E0C893-0AF9-EBE7-1107-0BC64000C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horečka</a:t>
            </a:r>
          </a:p>
          <a:p>
            <a:pPr lvl="1"/>
            <a:r>
              <a:rPr lang="cs-CZ" dirty="0"/>
              <a:t>infekce, vždy změřit TK a pulz</a:t>
            </a:r>
          </a:p>
          <a:p>
            <a:r>
              <a:rPr lang="cs-CZ" dirty="0"/>
              <a:t>slabost, motání hlavy, </a:t>
            </a:r>
            <a:r>
              <a:rPr lang="cs-CZ" dirty="0" err="1"/>
              <a:t>vertigo</a:t>
            </a:r>
            <a:endParaRPr lang="cs-CZ" dirty="0"/>
          </a:p>
          <a:p>
            <a:pPr lvl="1"/>
            <a:r>
              <a:rPr lang="cs-CZ" dirty="0"/>
              <a:t>anémie, myslet i na možnost studené sepse a změřit TK a pulz!</a:t>
            </a:r>
          </a:p>
          <a:p>
            <a:r>
              <a:rPr lang="cs-CZ" dirty="0"/>
              <a:t>k</a:t>
            </a:r>
            <a:r>
              <a:rPr lang="cs" dirty="0"/>
              <a:t>rvácení</a:t>
            </a:r>
            <a:endParaRPr lang="cs-CZ" dirty="0"/>
          </a:p>
          <a:p>
            <a:pPr lvl="1"/>
            <a:r>
              <a:rPr lang="cs-CZ" dirty="0"/>
              <a:t>trombocytopenie</a:t>
            </a:r>
          </a:p>
          <a:p>
            <a:r>
              <a:rPr lang="cs-CZ" dirty="0"/>
              <a:t>v</a:t>
            </a:r>
            <a:r>
              <a:rPr lang="cs" dirty="0"/>
              <a:t>yrážka</a:t>
            </a:r>
            <a:endParaRPr lang="cs-CZ" dirty="0"/>
          </a:p>
          <a:p>
            <a:pPr lvl="1"/>
            <a:r>
              <a:rPr lang="cs-CZ" dirty="0"/>
              <a:t>možná kožní </a:t>
            </a:r>
            <a:r>
              <a:rPr lang="cs-CZ" dirty="0" err="1"/>
              <a:t>GvHD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803248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BF7728-3165-8540-25AA-27B7B443E7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646CB1-4F05-7CF8-113F-2C39BB6ACF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5A74320-6321-D74D-2E36-1ED682A53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Co hlídat u alogenní transplantace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4B3D61-CF9D-0701-5B54-C689F6F2B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r>
              <a:rPr lang="cs" dirty="0"/>
              <a:t>zvracení, nevolnosti</a:t>
            </a:r>
          </a:p>
          <a:p>
            <a:pPr lvl="1"/>
            <a:r>
              <a:rPr lang="cs" dirty="0"/>
              <a:t>orofaryngeální mukositida nebo GvHD horního GIT</a:t>
            </a:r>
          </a:p>
          <a:p>
            <a:r>
              <a:rPr lang="cs" dirty="0"/>
              <a:t>bolesti dutiny ústní, potíže při polykání</a:t>
            </a:r>
          </a:p>
          <a:p>
            <a:pPr lvl="1"/>
            <a:r>
              <a:rPr lang="cs-CZ" dirty="0" err="1"/>
              <a:t>orofaryngeální</a:t>
            </a:r>
            <a:r>
              <a:rPr lang="cs-CZ" dirty="0"/>
              <a:t> mukositida</a:t>
            </a:r>
          </a:p>
          <a:p>
            <a:r>
              <a:rPr lang="cs" dirty="0"/>
              <a:t>průjmy, bolesti břicha</a:t>
            </a:r>
          </a:p>
          <a:p>
            <a:pPr lvl="1"/>
            <a:r>
              <a:rPr lang="cs" dirty="0"/>
              <a:t>gastrointestinální mukositida, střevní GvHD, vhodné odebrat vzorek stolice k vyloučení infekční příčiny</a:t>
            </a:r>
          </a:p>
          <a:p>
            <a:r>
              <a:rPr lang="cs" dirty="0"/>
              <a:t>nárůst váhy, otoky, tlak v břiše</a:t>
            </a:r>
          </a:p>
          <a:p>
            <a:pPr lvl="1"/>
            <a:r>
              <a:rPr lang="cs" dirty="0"/>
              <a:t>sinusoidální obstrukční syndrom</a:t>
            </a:r>
          </a:p>
        </p:txBody>
      </p:sp>
    </p:spTree>
    <p:extLst>
      <p:ext uri="{BB962C8B-B14F-4D97-AF65-F5344CB8AC3E}">
        <p14:creationId xmlns:p14="http://schemas.microsoft.com/office/powerpoint/2010/main" val="231511630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79B24EB3-BEFD-4E50-BE05-5B9A89B2F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B5EC4D6-9EE8-A291-8299-D4009C07A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60C697-2063-9803-6116-8A0F3C4ED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1171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9F992E-EE9B-3092-2C4C-DCB3DEC111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9CD478-C678-95FE-B5B0-F8E622BE5D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5CD14BE-04CC-33B3-E915-AB10D284C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Chronická lymfocytární leukémie (CLL)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90A48C7-A6F3-2F72-7FDC-5A0FE839D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nejčastější leukémie bělochů</a:t>
            </a:r>
          </a:p>
          <a:p>
            <a:r>
              <a:rPr lang="cs-CZ" dirty="0"/>
              <a:t>dobrá prognóza, medián přežití 11+ let</a:t>
            </a:r>
          </a:p>
          <a:p>
            <a:r>
              <a:rPr lang="cs-CZ" dirty="0"/>
              <a:t>příznaky</a:t>
            </a:r>
          </a:p>
          <a:p>
            <a:pPr lvl="1"/>
            <a:r>
              <a:rPr lang="cs-CZ" dirty="0"/>
              <a:t>obvykle asymptomatická (náhodný záchyt)</a:t>
            </a:r>
          </a:p>
          <a:p>
            <a:pPr lvl="1"/>
            <a:r>
              <a:rPr lang="cs-CZ" dirty="0"/>
              <a:t>zvětšení uzlin</a:t>
            </a:r>
          </a:p>
          <a:p>
            <a:pPr lvl="1"/>
            <a:r>
              <a:rPr lang="cs-CZ" dirty="0"/>
              <a:t>příznaky anémie</a:t>
            </a:r>
          </a:p>
          <a:p>
            <a:pPr lvl="1"/>
            <a:r>
              <a:rPr lang="cs-CZ" dirty="0"/>
              <a:t>zvětšení sleziny a jater (</a:t>
            </a:r>
            <a:r>
              <a:rPr lang="cs-CZ" dirty="0" err="1"/>
              <a:t>dyskomfort</a:t>
            </a:r>
            <a:r>
              <a:rPr lang="cs-CZ" dirty="0"/>
              <a:t> a tlak v břiše)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533021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prezentace-med-cz-fnbrno-v02(1)</Template>
  <TotalTime>92</TotalTime>
  <Words>3768</Words>
  <Application>Microsoft Office PowerPoint</Application>
  <PresentationFormat>Širokoúhlá obrazovka</PresentationFormat>
  <Paragraphs>649</Paragraphs>
  <Slides>82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82</vt:i4>
      </vt:variant>
    </vt:vector>
  </HeadingPairs>
  <TitlesOfParts>
    <vt:vector size="86" baseType="lpstr">
      <vt:lpstr>Arial</vt:lpstr>
      <vt:lpstr>Tahoma</vt:lpstr>
      <vt:lpstr>Wingdings</vt:lpstr>
      <vt:lpstr>Prezentace_MU_CZ</vt:lpstr>
      <vt:lpstr>Intenzivní ošetřovatelská péče v hematologii</vt:lpstr>
      <vt:lpstr>Co nás dnes čeká</vt:lpstr>
      <vt:lpstr>Leukémie</vt:lpstr>
      <vt:lpstr>Prezentace aplikace PowerPoint</vt:lpstr>
      <vt:lpstr>Prezentace aplikace PowerPoint</vt:lpstr>
      <vt:lpstr>Leukémie - dělení</vt:lpstr>
      <vt:lpstr>Leukémie - diagnostika</vt:lpstr>
      <vt:lpstr>Prezentace aplikace PowerPoint</vt:lpstr>
      <vt:lpstr>Chronická lymfocytární leukémie (CLL)</vt:lpstr>
      <vt:lpstr>CLL - léčba</vt:lpstr>
      <vt:lpstr>Chronická myeloidní leukémie (CML)</vt:lpstr>
      <vt:lpstr>CML - léčba</vt:lpstr>
      <vt:lpstr>Akutní myeloidní leukémie (AML)</vt:lpstr>
      <vt:lpstr>AML - léčba fit pacientů</vt:lpstr>
      <vt:lpstr>AML - intenzivní péče u nových pacientů</vt:lpstr>
      <vt:lpstr>Hyperviskózní syndrom (Leukostáza)</vt:lpstr>
      <vt:lpstr>Prezentace aplikace PowerPoint</vt:lpstr>
      <vt:lpstr>Febrilní neutropenie</vt:lpstr>
      <vt:lpstr>Akutní promyelocytární leukémie (APL)</vt:lpstr>
      <vt:lpstr>Prezentace aplikace PowerPoint</vt:lpstr>
      <vt:lpstr>Prezentace aplikace PowerPoint</vt:lpstr>
      <vt:lpstr>APL - příznaky</vt:lpstr>
      <vt:lpstr>APL – cílená léčba</vt:lpstr>
      <vt:lpstr>APL – cílená léčba</vt:lpstr>
      <vt:lpstr>APL - podpůrná léčba</vt:lpstr>
      <vt:lpstr>Masivní krvácení</vt:lpstr>
      <vt:lpstr>Infiltrace plic</vt:lpstr>
      <vt:lpstr>Prezentace aplikace PowerPoint</vt:lpstr>
      <vt:lpstr>Prezentace aplikace PowerPoint</vt:lpstr>
      <vt:lpstr>Prezentace aplikace PowerPoint</vt:lpstr>
      <vt:lpstr>AML - intenzivní péče po zahájení terapie</vt:lpstr>
      <vt:lpstr>Akutní lymfoblastická leukémie (ALL) </vt:lpstr>
      <vt:lpstr>ALL léčba</vt:lpstr>
      <vt:lpstr>ALL - intezivní péče u nových pacientů</vt:lpstr>
      <vt:lpstr>ALL - intenzivní péče po zahájení léčby</vt:lpstr>
      <vt:lpstr>Akutní pankreatitida</vt:lpstr>
      <vt:lpstr>Prezentace aplikace PowerPoint</vt:lpstr>
      <vt:lpstr>Prezentace aplikace PowerPoint</vt:lpstr>
      <vt:lpstr>Transplantace kostní dřeně</vt:lpstr>
      <vt:lpstr>Transplantace kostní dřeně - fáze</vt:lpstr>
      <vt:lpstr>Předtransplantační období</vt:lpstr>
      <vt:lpstr>Předtransplantační období - separace</vt:lpstr>
      <vt:lpstr>Peritransplantační období</vt:lpstr>
      <vt:lpstr>Přípravný režim</vt:lpstr>
      <vt:lpstr>Převod štěpu</vt:lpstr>
      <vt:lpstr>Prezentace aplikace PowerPoint</vt:lpstr>
      <vt:lpstr>Prezentace aplikace PowerPoint</vt:lpstr>
      <vt:lpstr>Prezentace aplikace PowerPoint</vt:lpstr>
      <vt:lpstr>Peritransplantační období</vt:lpstr>
      <vt:lpstr>Potransplantační období</vt:lpstr>
      <vt:lpstr>Autologní transplantace </vt:lpstr>
      <vt:lpstr>Autologní transplantace - indikace</vt:lpstr>
      <vt:lpstr>Autologní transplantace - obnova buněk</vt:lpstr>
      <vt:lpstr>Autologní transplantace - komplikace</vt:lpstr>
      <vt:lpstr>Febrilní neutropenie</vt:lpstr>
      <vt:lpstr>Mukositida</vt:lpstr>
      <vt:lpstr>Orofaryngeální mukositida</vt:lpstr>
      <vt:lpstr>Gastrointestinální mukositida</vt:lpstr>
      <vt:lpstr>Mukositida - léčba</vt:lpstr>
      <vt:lpstr>Mukositida - léčba</vt:lpstr>
      <vt:lpstr>Autologní transplantace - kdy zpozornět</vt:lpstr>
      <vt:lpstr>Alogenní transplantace</vt:lpstr>
      <vt:lpstr>Alogenní transplantace</vt:lpstr>
      <vt:lpstr>Alogenní transplantace - indikace</vt:lpstr>
      <vt:lpstr>Alogenní transplantace - indikace</vt:lpstr>
      <vt:lpstr>Typy alogenní transplantace</vt:lpstr>
      <vt:lpstr>Alogenní transplantace - přihojení</vt:lpstr>
      <vt:lpstr>Imunosuprese u alogenní transplantace</vt:lpstr>
      <vt:lpstr>Alogenní transplantace - komplikace</vt:lpstr>
      <vt:lpstr>Reakce na ATG</vt:lpstr>
      <vt:lpstr>Febrilní neutropenie a mukositida - specifika</vt:lpstr>
      <vt:lpstr>Sinusoidální obstrukční syndrom (SOS) </vt:lpstr>
      <vt:lpstr>SOS - příznaky</vt:lpstr>
      <vt:lpstr>SOS - léčba</vt:lpstr>
      <vt:lpstr>Graft versus host disease (GvHD)</vt:lpstr>
      <vt:lpstr>GvHD - projevy</vt:lpstr>
      <vt:lpstr>Prezentace aplikace PowerPoint</vt:lpstr>
      <vt:lpstr>GvHD diagnostika</vt:lpstr>
      <vt:lpstr>GvHD - léčba</vt:lpstr>
      <vt:lpstr>Co hlídat u alogenní transplantace</vt:lpstr>
      <vt:lpstr>Co hlídat u alogenní transplantace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Intenzivní ošetřovatelská péče v hematologii</dc:title>
  <dc:creator>Jakub Voldřich</dc:creator>
  <cp:lastModifiedBy>Jakub Voldřich</cp:lastModifiedBy>
  <cp:revision>10</cp:revision>
  <cp:lastPrinted>1601-01-01T00:00:00Z</cp:lastPrinted>
  <dcterms:created xsi:type="dcterms:W3CDTF">2024-02-11T14:58:53Z</dcterms:created>
  <dcterms:modified xsi:type="dcterms:W3CDTF">2024-02-11T16:31:36Z</dcterms:modified>
</cp:coreProperties>
</file>