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15"/>
  </p:notesMasterIdLst>
  <p:handoutMasterIdLst>
    <p:handoutMasterId r:id="rId1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9A376-FF1C-D005-9CDD-FDF6FE70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Intenzivní ošetřovatelská péče v hematologii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081CD6-E0D1-85B0-BAEE-56A23F5DE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Část III – transfúzní medicína, lymfomy, mnohočetný myelom</a:t>
            </a:r>
          </a:p>
        </p:txBody>
      </p:sp>
    </p:spTree>
    <p:extLst>
      <p:ext uri="{BB962C8B-B14F-4D97-AF65-F5344CB8AC3E}">
        <p14:creationId xmlns:p14="http://schemas.microsoft.com/office/powerpoint/2010/main" val="18118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A72531-7B00-8E05-A349-CF25FF95E9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D9B2A6-078B-D124-97A3-018256E6C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FEE579-2978-FD5B-B940-72E73DF1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Ozařování transfuzí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6DC8BB-9339-84AE-DF7F-BC433683C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ozářením likvidace deaktivace leukocytů v transfúzním přípravku</a:t>
            </a:r>
          </a:p>
          <a:p>
            <a:r>
              <a:rPr lang="cs-CZ" dirty="0"/>
              <a:t>prevence </a:t>
            </a:r>
            <a:r>
              <a:rPr lang="cs-CZ" dirty="0" err="1"/>
              <a:t>potransfúzní</a:t>
            </a:r>
            <a:r>
              <a:rPr lang="cs-CZ" dirty="0"/>
              <a:t> </a:t>
            </a:r>
            <a:r>
              <a:rPr lang="cs-CZ" dirty="0" err="1"/>
              <a:t>GvHD</a:t>
            </a:r>
            <a:r>
              <a:rPr lang="cs-CZ" dirty="0"/>
              <a:t> </a:t>
            </a:r>
          </a:p>
          <a:p>
            <a:r>
              <a:rPr lang="cs-CZ" dirty="0"/>
              <a:t>hematologická specialita, použití u:</a:t>
            </a:r>
          </a:p>
          <a:p>
            <a:pPr lvl="1"/>
            <a:r>
              <a:rPr lang="cs-CZ" dirty="0" err="1"/>
              <a:t>Hodgkinův</a:t>
            </a:r>
            <a:r>
              <a:rPr lang="cs-CZ" dirty="0"/>
              <a:t> lymfom</a:t>
            </a:r>
          </a:p>
          <a:p>
            <a:pPr lvl="1"/>
            <a:r>
              <a:rPr lang="cs-CZ" dirty="0"/>
              <a:t>aplastická anémie</a:t>
            </a:r>
          </a:p>
          <a:p>
            <a:pPr lvl="1"/>
            <a:r>
              <a:rPr lang="cs-CZ" dirty="0"/>
              <a:t>autologně transplantovaní pacienti od startu </a:t>
            </a:r>
            <a:r>
              <a:rPr lang="cs-CZ" dirty="0" err="1"/>
              <a:t>přípravého</a:t>
            </a:r>
            <a:r>
              <a:rPr lang="cs-CZ" dirty="0"/>
              <a:t> režimu do D+100</a:t>
            </a:r>
          </a:p>
          <a:p>
            <a:pPr lvl="1"/>
            <a:r>
              <a:rPr lang="cs-CZ" dirty="0"/>
              <a:t>alogenně transplantovaní pacienti od startu přípravného režimu do </a:t>
            </a:r>
            <a:r>
              <a:rPr lang="cs-CZ" dirty="0" err="1"/>
              <a:t>vyszaení</a:t>
            </a:r>
            <a:r>
              <a:rPr lang="cs-CZ" dirty="0"/>
              <a:t> imunosuprese</a:t>
            </a:r>
          </a:p>
          <a:p>
            <a:pPr lvl="1"/>
            <a:r>
              <a:rPr lang="cs-CZ" dirty="0"/>
              <a:t>pacienti od zahájení stimulační chemoterapie k odběru vlastních krvetvorných buněk do úspěšného sběru</a:t>
            </a:r>
          </a:p>
        </p:txBody>
      </p:sp>
    </p:spTree>
    <p:extLst>
      <p:ext uri="{BB962C8B-B14F-4D97-AF65-F5344CB8AC3E}">
        <p14:creationId xmlns:p14="http://schemas.microsoft.com/office/powerpoint/2010/main" val="35991879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B2E7EE-AC2F-E6F9-B677-E81239BDE9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1E52B0-9BF4-214B-0700-D6E44D96AA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73DB3A-5827-5981-B820-DC10D302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Mnohočetný myelom – stavy v intenzivní péči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58BE0B-E49E-F176-C93B-C7C0368EB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hyperviskózní</a:t>
            </a:r>
            <a:r>
              <a:rPr lang="cs-CZ" dirty="0"/>
              <a:t> syndrom</a:t>
            </a:r>
          </a:p>
          <a:p>
            <a:r>
              <a:rPr lang="cs-CZ" dirty="0" err="1"/>
              <a:t>hyperkalcémie</a:t>
            </a:r>
            <a:r>
              <a:rPr lang="cs-CZ" dirty="0"/>
              <a:t> </a:t>
            </a:r>
          </a:p>
          <a:p>
            <a:r>
              <a:rPr lang="cs-CZ" dirty="0"/>
              <a:t>renální selhání</a:t>
            </a:r>
          </a:p>
          <a:p>
            <a:r>
              <a:rPr lang="cs-CZ" dirty="0"/>
              <a:t>patologické fraktury</a:t>
            </a:r>
          </a:p>
          <a:p>
            <a:r>
              <a:rPr lang="cs-CZ" dirty="0"/>
              <a:t>syndrom kaudy, útlak míchy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52843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D92DEA-2BD4-A0CE-A0F6-1510767CC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012BE8-1BFC-C1D9-E265-36AA1D391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C4B12A-EFBE-FB48-FCDD-4E157887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Hyperviskózní</a:t>
            </a:r>
            <a:r>
              <a:rPr lang="cs-CZ" dirty="0"/>
              <a:t> syndrom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157CB1-1D4F-BFA0-E798-2C47A29F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zvýšená viskozita krve patologickou bílkovinou </a:t>
            </a:r>
          </a:p>
          <a:p>
            <a:pPr lvl="1"/>
            <a:r>
              <a:rPr lang="cs-CZ" dirty="0"/>
              <a:t>při celkové bílkovině &gt; 100g/l</a:t>
            </a:r>
          </a:p>
          <a:p>
            <a:pPr lvl="1"/>
            <a:r>
              <a:rPr lang="cs-CZ" dirty="0"/>
              <a:t>zpomalený až zastavený průtok v kapilárách</a:t>
            </a:r>
          </a:p>
          <a:p>
            <a:pPr lvl="1"/>
            <a:r>
              <a:rPr lang="cs-CZ" dirty="0"/>
              <a:t>nejvíce postiženy orgány s hustou kapilární sítí (mozek, sítnice a plíce)</a:t>
            </a:r>
          </a:p>
          <a:p>
            <a:pPr lvl="1"/>
            <a:r>
              <a:rPr lang="cs-CZ" dirty="0"/>
              <a:t>riziko trombózy</a:t>
            </a:r>
          </a:p>
          <a:p>
            <a:r>
              <a:rPr lang="cs-CZ" dirty="0"/>
              <a:t>příznaky</a:t>
            </a:r>
          </a:p>
          <a:p>
            <a:pPr lvl="1"/>
            <a:r>
              <a:rPr lang="cs-CZ" dirty="0"/>
              <a:t>bolesti hlavy, </a:t>
            </a:r>
            <a:r>
              <a:rPr lang="cs-CZ" dirty="0" err="1"/>
              <a:t>vertigo</a:t>
            </a:r>
            <a:r>
              <a:rPr lang="cs-CZ" dirty="0"/>
              <a:t>, nesoustředěnost, </a:t>
            </a:r>
            <a:r>
              <a:rPr lang="cs-CZ" dirty="0" err="1"/>
              <a:t>rozmazené</a:t>
            </a:r>
            <a:r>
              <a:rPr lang="cs-CZ" dirty="0"/>
              <a:t> vidění</a:t>
            </a:r>
          </a:p>
          <a:p>
            <a:pPr lvl="1"/>
            <a:r>
              <a:rPr lang="cs-CZ" dirty="0"/>
              <a:t>dušnost, tlak na hrudi</a:t>
            </a:r>
          </a:p>
          <a:p>
            <a:r>
              <a:rPr lang="cs-CZ" dirty="0"/>
              <a:t>d</a:t>
            </a:r>
            <a:r>
              <a:rPr lang="cs" dirty="0"/>
              <a:t>iagnóza </a:t>
            </a:r>
          </a:p>
          <a:p>
            <a:pPr lvl="1"/>
            <a:r>
              <a:rPr lang="cs-CZ" dirty="0"/>
              <a:t>v</a:t>
            </a:r>
            <a:r>
              <a:rPr lang="cs" dirty="0"/>
              <a:t>yšetření očního pozadí</a:t>
            </a:r>
          </a:p>
          <a:p>
            <a:pPr lvl="1"/>
            <a:r>
              <a:rPr lang="cs" dirty="0"/>
              <a:t>RTG hrudníku k vyloučení městnání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57613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EA01F7-FEEF-CE00-AC03-6D9E34FA8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03EF7C-7BDE-83DD-082B-6C31E8878D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DFC9C17-DC59-7442-3F41-06ECE1BC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Hyperviskózní</a:t>
            </a:r>
            <a:r>
              <a:rPr lang="cs-CZ" dirty="0"/>
              <a:t> syndrom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E8963C2-2AB5-B107-BB86-FA9570637057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" dirty="0"/>
              <a:t>monitorace na JIP</a:t>
            </a:r>
          </a:p>
          <a:p>
            <a:r>
              <a:rPr lang="cs-CZ" dirty="0"/>
              <a:t>hydratace (naředění bílkoviny)</a:t>
            </a:r>
          </a:p>
          <a:p>
            <a:r>
              <a:rPr lang="cs-CZ" dirty="0"/>
              <a:t>transfuze jen při velkých symptomech</a:t>
            </a:r>
          </a:p>
          <a:p>
            <a:r>
              <a:rPr lang="cs-CZ" dirty="0"/>
              <a:t>profylaktická </a:t>
            </a:r>
            <a:r>
              <a:rPr lang="cs-CZ" dirty="0" err="1"/>
              <a:t>antikoagulace</a:t>
            </a:r>
            <a:endParaRPr lang="cs-CZ" dirty="0"/>
          </a:p>
          <a:p>
            <a:r>
              <a:rPr lang="cs-CZ" dirty="0"/>
              <a:t>zahájení kortikoidů (léčba myelomu)</a:t>
            </a:r>
          </a:p>
          <a:p>
            <a:r>
              <a:rPr lang="cs-CZ" dirty="0"/>
              <a:t>akutní </a:t>
            </a:r>
            <a:r>
              <a:rPr lang="cs-CZ" dirty="0" err="1"/>
              <a:t>plasmaferéza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odstranění bílkoviny z krevní plasmy</a:t>
            </a:r>
          </a:p>
          <a:p>
            <a:pPr lvl="1"/>
            <a:endParaRPr lang="cs-CZ" dirty="0"/>
          </a:p>
        </p:txBody>
      </p:sp>
      <p:pic>
        <p:nvPicPr>
          <p:cNvPr id="10" name="Google Shape;588;p103">
            <a:extLst>
              <a:ext uri="{FF2B5EF4-FFF2-40B4-BE49-F238E27FC236}">
                <a16:creationId xmlns:a16="http://schemas.microsoft.com/office/drawing/2014/main" id="{D7F21BC3-C1AE-8FA0-123C-1EACE374AB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9" y="1592553"/>
            <a:ext cx="4468243" cy="4214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2261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986456-16BF-FB04-8649-E79F9081CE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922C2C-3FB7-A8C5-EBBA-EFE06A3BD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103</a:t>
            </a:fld>
            <a:endParaRPr lang="cs-CZ" alt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7C6AE9ED-AD9F-A2F3-7A0F-C996B57C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Hyperkalcémie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6870812-AA8F-ADF1-3B0C-2686E1EE7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uvolňováním kalcia z kostí rozpuštěných </a:t>
            </a:r>
            <a:r>
              <a:rPr lang="cs-CZ" dirty="0" err="1"/>
              <a:t>osteolýzou</a:t>
            </a:r>
            <a:endParaRPr lang="cs-CZ" dirty="0"/>
          </a:p>
          <a:p>
            <a:r>
              <a:rPr lang="cs-CZ" dirty="0"/>
              <a:t>často extrémní hodnoty</a:t>
            </a:r>
          </a:p>
          <a:p>
            <a:pPr lvl="1"/>
            <a:r>
              <a:rPr lang="cs-CZ" dirty="0"/>
              <a:t>kalcémie &gt; 4 </a:t>
            </a:r>
            <a:r>
              <a:rPr lang="cs-CZ" dirty="0" err="1"/>
              <a:t>mmol</a:t>
            </a:r>
            <a:r>
              <a:rPr lang="cs-CZ" dirty="0"/>
              <a:t>/l není výjimkou</a:t>
            </a:r>
          </a:p>
          <a:p>
            <a:r>
              <a:rPr lang="cs-CZ" dirty="0"/>
              <a:t>příznaky</a:t>
            </a:r>
          </a:p>
          <a:p>
            <a:pPr lvl="1"/>
            <a:r>
              <a:rPr lang="cs-CZ" dirty="0"/>
              <a:t>CNS - bolesti hlavy, </a:t>
            </a:r>
            <a:r>
              <a:rPr lang="cs-CZ" dirty="0" err="1"/>
              <a:t>vertigo</a:t>
            </a:r>
            <a:r>
              <a:rPr lang="cs-CZ" dirty="0"/>
              <a:t>, kvalitativní poruchy vědomí</a:t>
            </a:r>
          </a:p>
          <a:p>
            <a:pPr lvl="1"/>
            <a:r>
              <a:rPr lang="cs-CZ" dirty="0"/>
              <a:t>GIT - zácpa</a:t>
            </a:r>
          </a:p>
          <a:p>
            <a:pPr lvl="1"/>
            <a:r>
              <a:rPr lang="cs-CZ" dirty="0"/>
              <a:t>svaly - bolesti svalů, končetin</a:t>
            </a:r>
          </a:p>
          <a:p>
            <a:pPr lvl="1"/>
            <a:r>
              <a:rPr lang="cs-CZ" dirty="0"/>
              <a:t>srdce - arytmie, až zástava v systole</a:t>
            </a:r>
          </a:p>
          <a:p>
            <a:pPr lvl="1"/>
            <a:r>
              <a:rPr lang="cs-CZ" dirty="0"/>
              <a:t>ledviny - renální selhání</a:t>
            </a:r>
          </a:p>
          <a:p>
            <a:r>
              <a:rPr lang="cs-CZ" dirty="0"/>
              <a:t>JIP péče z důvodu arytmií a kvalitativní poruchy vědomí</a:t>
            </a:r>
          </a:p>
        </p:txBody>
      </p:sp>
    </p:spTree>
    <p:extLst>
      <p:ext uri="{BB962C8B-B14F-4D97-AF65-F5344CB8AC3E}">
        <p14:creationId xmlns:p14="http://schemas.microsoft.com/office/powerpoint/2010/main" val="40595797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629BAE-6CBD-36F7-1AF9-8A9D7FAE7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B1DD7A-F5DD-4C56-D77D-A6EA85A8B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AEA74E-1113-2745-521B-7B76E3EF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Hyperkalcémie</a:t>
            </a:r>
            <a:r>
              <a:rPr lang="cs-CZ" dirty="0"/>
              <a:t>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AA764D-87C9-58B8-ECE6-D81E1FAD6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forsírovaná diuréza</a:t>
            </a:r>
          </a:p>
          <a:p>
            <a:r>
              <a:rPr lang="cs-CZ" dirty="0" err="1"/>
              <a:t>bisfosfonáty</a:t>
            </a:r>
            <a:endParaRPr lang="cs-CZ" dirty="0"/>
          </a:p>
          <a:p>
            <a:r>
              <a:rPr lang="cs-CZ" dirty="0"/>
              <a:t>kortikoidy (léčba myelomu a blokace dalšího uvolňování kalcia)</a:t>
            </a:r>
          </a:p>
          <a:p>
            <a:r>
              <a:rPr lang="cs-CZ" dirty="0"/>
              <a:t>v extrémních případech nutná i dialýza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8024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F2D6CF-264B-BAAF-186A-5CADF3F9E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07BF4F-5650-A8A0-33A0-F13487057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87E6DA-DE49-DF3C-948C-E1B06588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Renální selhání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A485E8-E7DA-D35A-D61A-26E686B5C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postižení ledvin patologickou bílkovinou, </a:t>
            </a:r>
            <a:r>
              <a:rPr lang="cs-CZ" dirty="0" err="1"/>
              <a:t>hyperkalcémie</a:t>
            </a:r>
            <a:endParaRPr lang="cs-CZ" dirty="0"/>
          </a:p>
          <a:p>
            <a:r>
              <a:rPr lang="cs-CZ" dirty="0"/>
              <a:t>příznaky</a:t>
            </a:r>
          </a:p>
          <a:p>
            <a:pPr lvl="1"/>
            <a:r>
              <a:rPr lang="cs-CZ" dirty="0"/>
              <a:t>otoky, až kardiální selhání</a:t>
            </a:r>
          </a:p>
          <a:p>
            <a:pPr lvl="1"/>
            <a:r>
              <a:rPr lang="cs-CZ" dirty="0"/>
              <a:t>urémie - zvracení, </a:t>
            </a:r>
            <a:r>
              <a:rPr lang="cs-CZ" dirty="0" err="1"/>
              <a:t>envolnosti</a:t>
            </a:r>
            <a:r>
              <a:rPr lang="cs-CZ" dirty="0"/>
              <a:t>, porucha vědomí, bolesti hlavy, </a:t>
            </a:r>
            <a:r>
              <a:rPr lang="cs-CZ" dirty="0" err="1"/>
              <a:t>perikardiální</a:t>
            </a:r>
            <a:r>
              <a:rPr lang="cs-CZ" dirty="0"/>
              <a:t> a pleurální výpotek</a:t>
            </a:r>
          </a:p>
          <a:p>
            <a:pPr lvl="1"/>
            <a:r>
              <a:rPr lang="cs-CZ" dirty="0" err="1"/>
              <a:t>hyperkalémie</a:t>
            </a:r>
            <a:r>
              <a:rPr lang="cs-CZ" dirty="0"/>
              <a:t> – arytmie</a:t>
            </a:r>
          </a:p>
          <a:p>
            <a:r>
              <a:rPr lang="cs-CZ" dirty="0"/>
              <a:t>zvýšená hydratace, podpora diurézy</a:t>
            </a:r>
          </a:p>
          <a:p>
            <a:r>
              <a:rPr lang="cs-CZ" dirty="0"/>
              <a:t>udržování normálních iontů</a:t>
            </a:r>
          </a:p>
        </p:txBody>
      </p:sp>
    </p:spTree>
    <p:extLst>
      <p:ext uri="{BB962C8B-B14F-4D97-AF65-F5344CB8AC3E}">
        <p14:creationId xmlns:p14="http://schemas.microsoft.com/office/powerpoint/2010/main" val="37708099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BFA738-B048-28D5-E0FB-11C458D44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A5A0A-AEAA-EC7E-AFE5-8A37693D95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461F96-FE37-6739-5A4D-65C21FB9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Renální selhání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32FF85-060E-F854-BCB7-5229DED36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možná progrese i po zahájení léčby</a:t>
            </a:r>
          </a:p>
          <a:p>
            <a:pPr lvl="1"/>
            <a:r>
              <a:rPr lang="cs-CZ" dirty="0"/>
              <a:t>nutné hlídat dostatečnou diurézu, respektive vyrovnané bilance </a:t>
            </a:r>
          </a:p>
          <a:p>
            <a:r>
              <a:rPr lang="cs-CZ" dirty="0"/>
              <a:t>často nutná dialýza, opakovaně</a:t>
            </a:r>
          </a:p>
          <a:p>
            <a:pPr lvl="1"/>
            <a:r>
              <a:rPr lang="cs-CZ" dirty="0"/>
              <a:t>u cca ⅓ pacientů obnova renálních funkcí, u ⅓ stabilní poškození, u ⅓ nutná trvalá dialýza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5075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0B2A33-7DA9-1133-D61C-51F05EE21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D04F84-39B3-F395-80CA-021721948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D6C70F-830D-0D00-C7B9-EE45D183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Patologická fraktura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DC604D-88AE-E351-FDD3-BF1B892F5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</a:t>
            </a:r>
            <a:r>
              <a:rPr lang="cs-CZ" dirty="0" err="1"/>
              <a:t>osteolytická</a:t>
            </a:r>
            <a:r>
              <a:rPr lang="cs-CZ" dirty="0"/>
              <a:t> ložiska obvykle v páteři, dále dlouhé kosti (pažní, stehenní)</a:t>
            </a:r>
          </a:p>
          <a:p>
            <a:r>
              <a:rPr lang="cs-CZ" dirty="0"/>
              <a:t>snadná fraktura i při minimálním zatížení (posazení se, zvednutí hrnku, opření o 1 nohu)</a:t>
            </a:r>
          </a:p>
          <a:p>
            <a:r>
              <a:rPr lang="cs-CZ" dirty="0"/>
              <a:t>příznaky:</a:t>
            </a:r>
          </a:p>
          <a:p>
            <a:pPr lvl="1"/>
            <a:r>
              <a:rPr lang="cs-CZ" dirty="0"/>
              <a:t>náhlá bolestivost či její prudké zhoršení, </a:t>
            </a:r>
            <a:r>
              <a:rPr lang="cs-CZ" dirty="0" err="1"/>
              <a:t>defigurace</a:t>
            </a:r>
            <a:r>
              <a:rPr lang="cs-CZ" dirty="0"/>
              <a:t> postiženého místa</a:t>
            </a:r>
          </a:p>
          <a:p>
            <a:pPr lvl="1"/>
            <a:r>
              <a:rPr lang="pt-BR" dirty="0"/>
              <a:t>pacient často sám cítí křupnutí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1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E8A685-B499-218B-5E4F-6E889D9FC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F0C70E-3729-D53C-03E0-E0545216BF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E5A509-98EF-D625-C7D4-AD52B352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Patologická fraktura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1D648-5855-661F-CB72-7F6441606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09700" cy="1622698"/>
          </a:xfrm>
        </p:spPr>
        <p:txBody>
          <a:bodyPr/>
          <a:lstStyle/>
          <a:p>
            <a:r>
              <a:rPr lang="cs-CZ" dirty="0"/>
              <a:t>prevence</a:t>
            </a:r>
          </a:p>
          <a:p>
            <a:pPr lvl="1"/>
            <a:r>
              <a:rPr lang="cs-CZ" dirty="0"/>
              <a:t>nejlépe zjištění ložiska ještě před frakturou</a:t>
            </a:r>
          </a:p>
          <a:p>
            <a:pPr lvl="1"/>
            <a:r>
              <a:rPr lang="cs-CZ" dirty="0"/>
              <a:t>preventivní stabilizace při velkém riziku (osteosyntéza, </a:t>
            </a:r>
            <a:r>
              <a:rPr lang="cs-CZ" dirty="0" err="1"/>
              <a:t>vertebroplastika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u postižení obratlů </a:t>
            </a:r>
            <a:r>
              <a:rPr lang="cs-CZ" dirty="0" err="1"/>
              <a:t>Jewettova</a:t>
            </a:r>
            <a:r>
              <a:rPr lang="cs-CZ" dirty="0"/>
              <a:t> ortéza </a:t>
            </a:r>
          </a:p>
          <a:p>
            <a:pPr lvl="1"/>
            <a:endParaRPr lang="cs-CZ" dirty="0"/>
          </a:p>
        </p:txBody>
      </p:sp>
      <p:pic>
        <p:nvPicPr>
          <p:cNvPr id="6" name="Google Shape;617;p108">
            <a:extLst>
              <a:ext uri="{FF2B5EF4-FFF2-40B4-BE49-F238E27FC236}">
                <a16:creationId xmlns:a16="http://schemas.microsoft.com/office/drawing/2014/main" id="{C6F6EE0B-26A6-F680-914B-BBD2D44F4EF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2000" y="1692002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3105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C87FE6-76E3-505E-66AD-206E800DC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1DDD33-C3CC-7AC6-9442-AF0562C85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109</a:t>
            </a:fld>
            <a:endParaRPr lang="cs-CZ" altLang="cs-CZ" dirty="0"/>
          </a:p>
        </p:txBody>
      </p:sp>
      <p:pic>
        <p:nvPicPr>
          <p:cNvPr id="6" name="Google Shape;622;p109">
            <a:extLst>
              <a:ext uri="{FF2B5EF4-FFF2-40B4-BE49-F238E27FC236}">
                <a16:creationId xmlns:a16="http://schemas.microsoft.com/office/drawing/2014/main" id="{BB8F9E27-C17F-C377-161C-2EEFA8E9B05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0372" y="378000"/>
            <a:ext cx="4680857" cy="547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3;p109">
            <a:extLst>
              <a:ext uri="{FF2B5EF4-FFF2-40B4-BE49-F238E27FC236}">
                <a16:creationId xmlns:a16="http://schemas.microsoft.com/office/drawing/2014/main" id="{8E7286C1-A226-274F-CBC9-2A79B7D83C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9289" y="378000"/>
            <a:ext cx="4105682" cy="5470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76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4827EE-87A6-4C9B-4DE9-A7C7E1D32D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4C4CC8-30DA-7EB9-1A46-F9524894F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3BBE15-5040-DA0D-402C-13895B76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Substituce erytrocytů obecně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624EAA-47D4-DAA2-E5F3-4607BEBA9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ERD nebo EBR</a:t>
            </a:r>
          </a:p>
          <a:p>
            <a:r>
              <a:rPr lang="pl-PL" dirty="0"/>
              <a:t>1 transfúzní jednotka (TU) cca 220-250ml</a:t>
            </a:r>
          </a:p>
          <a:p>
            <a:r>
              <a:rPr lang="cs-CZ" dirty="0"/>
              <a:t>u jinak zdravých pacientů očekáván po 1 TU vzestup </a:t>
            </a:r>
            <a:r>
              <a:rPr lang="cs-CZ" dirty="0" err="1"/>
              <a:t>Hb</a:t>
            </a:r>
            <a:r>
              <a:rPr lang="cs-CZ" dirty="0"/>
              <a:t> o cca 20 g/l</a:t>
            </a:r>
          </a:p>
          <a:p>
            <a:r>
              <a:rPr lang="cs-CZ" dirty="0"/>
              <a:t>u hematologických často méně (nárůst o 5-10 g/l)</a:t>
            </a:r>
          </a:p>
          <a:p>
            <a:r>
              <a:rPr lang="cs-CZ" dirty="0"/>
              <a:t>cena cca 2000Kč/TU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905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4B385A-0367-8557-DBD6-DF13725F8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99F0A9-F03C-A1E6-87FE-E636E1960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0B3E3-5EC3-20E3-582F-58438BAF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Útlak míchy/syndrom kaudy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28F507-49E8-AC73-43D8-32690C738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riziko vzniku při velkém postižení obratlů</a:t>
            </a:r>
          </a:p>
          <a:p>
            <a:r>
              <a:rPr lang="cs-CZ" dirty="0"/>
              <a:t>vznik během několik hodin až dní</a:t>
            </a:r>
          </a:p>
          <a:p>
            <a:r>
              <a:rPr lang="cs-CZ" dirty="0"/>
              <a:t>možný plíživý začátek u syndromu kaudy</a:t>
            </a:r>
          </a:p>
          <a:p>
            <a:pPr lvl="1"/>
            <a:r>
              <a:rPr lang="cs-CZ" dirty="0"/>
              <a:t>nejprve porušená citlivost a hybnost prstů u nohou, porucha citlivosti při močení (necítí, že se mu chce), porucha citlivost kolem anu a v perineu</a:t>
            </a:r>
          </a:p>
          <a:p>
            <a:pPr lvl="1"/>
            <a:r>
              <a:rPr lang="cs-CZ" dirty="0"/>
              <a:t>později až větší necitlivosti a parézy dolních končetin</a:t>
            </a:r>
          </a:p>
          <a:p>
            <a:r>
              <a:rPr lang="cs-CZ" dirty="0"/>
              <a:t>diagnostika</a:t>
            </a:r>
          </a:p>
          <a:p>
            <a:pPr lvl="1"/>
            <a:r>
              <a:rPr lang="cs-CZ" dirty="0"/>
              <a:t>neurologickým vyšetřením určení výšky léze</a:t>
            </a:r>
          </a:p>
          <a:p>
            <a:pPr lvl="1"/>
            <a:r>
              <a:rPr lang="cs-CZ" dirty="0"/>
              <a:t>akutní MR k objektivizaci postižení</a:t>
            </a:r>
          </a:p>
        </p:txBody>
      </p:sp>
    </p:spTree>
    <p:extLst>
      <p:ext uri="{BB962C8B-B14F-4D97-AF65-F5344CB8AC3E}">
        <p14:creationId xmlns:p14="http://schemas.microsoft.com/office/powerpoint/2010/main" val="26962022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D369D8-A776-4D8B-27D0-9BE39DF0B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3E1F73-50B0-4D20-7B12-3A202DCD9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111</a:t>
            </a:fld>
            <a:endParaRPr lang="cs-CZ" altLang="cs-CZ" dirty="0"/>
          </a:p>
        </p:txBody>
      </p:sp>
      <p:pic>
        <p:nvPicPr>
          <p:cNvPr id="6" name="Google Shape;634;p111">
            <a:extLst>
              <a:ext uri="{FF2B5EF4-FFF2-40B4-BE49-F238E27FC236}">
                <a16:creationId xmlns:a16="http://schemas.microsoft.com/office/drawing/2014/main" id="{36113D98-1D3C-95D1-5694-94E879E72B2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000" y="179615"/>
            <a:ext cx="4032000" cy="57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35;p111">
            <a:extLst>
              <a:ext uri="{FF2B5EF4-FFF2-40B4-BE49-F238E27FC236}">
                <a16:creationId xmlns:a16="http://schemas.microsoft.com/office/drawing/2014/main" id="{77612170-5D2A-2B94-FE31-1908AE636A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921" y="378000"/>
            <a:ext cx="5762149" cy="554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18101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36A37A-FBE9-37A7-CEBC-3713C9C72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D527FF-355B-4165-39D5-FED60ECC2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831BD2-216A-30C6-C1CA-A9B1A093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Útlak míchy/syndrom kaudy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252641-F24B-F849-9F30-E7E4431A2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malém </a:t>
            </a:r>
            <a:r>
              <a:rPr lang="cs-CZ" dirty="0" err="1"/>
              <a:t>neurodeficitu</a:t>
            </a:r>
            <a:r>
              <a:rPr lang="cs-CZ" dirty="0"/>
              <a:t> bez progrese lze zkusit </a:t>
            </a:r>
            <a:r>
              <a:rPr lang="cs-CZ" dirty="0" err="1"/>
              <a:t>antiedematózní</a:t>
            </a:r>
            <a:r>
              <a:rPr lang="cs-CZ" dirty="0"/>
              <a:t> terapii a přísnou monitoraci </a:t>
            </a:r>
          </a:p>
          <a:p>
            <a:pPr lvl="1"/>
            <a:r>
              <a:rPr lang="cs-CZ" dirty="0" err="1"/>
              <a:t>plazmocyty</a:t>
            </a:r>
            <a:r>
              <a:rPr lang="cs-CZ" dirty="0"/>
              <a:t> zabíjeny kortikoidy -. šance na </a:t>
            </a:r>
            <a:r>
              <a:rPr lang="cs-CZ" dirty="0" err="1"/>
              <a:t>zmenšní</a:t>
            </a:r>
            <a:r>
              <a:rPr lang="cs-CZ" dirty="0"/>
              <a:t> ložiska</a:t>
            </a:r>
          </a:p>
          <a:p>
            <a:r>
              <a:rPr lang="cs-CZ" dirty="0"/>
              <a:t>při velkém </a:t>
            </a:r>
            <a:r>
              <a:rPr lang="cs-CZ" dirty="0" err="1"/>
              <a:t>neurodeficitu</a:t>
            </a:r>
            <a:r>
              <a:rPr lang="cs-CZ" dirty="0"/>
              <a:t> a progresi chirurgická dekomprese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3811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BB5C513-82FA-3703-3DDF-2EC63ACF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D4D428-64A9-E7FC-BC25-1BC9F1605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795499-07D2-99CB-D8B2-B0FBAC5FC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1068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F67052-9645-2D8C-7A0C-819AE77C1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89CCD0-519A-4449-1C52-A397AF9DB1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77A3DA-346C-E03F-0D82-1CA8136F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Substituce erytrocytů - indikace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0DEB5E-62CB-FB40-0A86-A232C900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symptomatická anémie (hladina </a:t>
            </a:r>
            <a:r>
              <a:rPr lang="cs-CZ" dirty="0" err="1"/>
              <a:t>Hb</a:t>
            </a:r>
            <a:r>
              <a:rPr lang="cs-CZ" dirty="0"/>
              <a:t> nehraje roli)</a:t>
            </a:r>
          </a:p>
          <a:p>
            <a:r>
              <a:rPr lang="cs-CZ" dirty="0"/>
              <a:t>prevence rozvoje nebo komplikací těžké anémie</a:t>
            </a:r>
          </a:p>
          <a:p>
            <a:pPr lvl="1"/>
            <a:r>
              <a:rPr lang="cs-CZ" dirty="0"/>
              <a:t>anémie </a:t>
            </a:r>
            <a:r>
              <a:rPr lang="cs-CZ" dirty="0" err="1"/>
              <a:t>gr</a:t>
            </a:r>
            <a:r>
              <a:rPr lang="cs-CZ" dirty="0"/>
              <a:t>. IV téměř vždy hrazena</a:t>
            </a:r>
          </a:p>
          <a:p>
            <a:pPr lvl="1"/>
            <a:r>
              <a:rPr lang="cs-CZ" dirty="0"/>
              <a:t>zvykem substituovat při hrozícím poklesu pod 80 g/l</a:t>
            </a:r>
          </a:p>
          <a:p>
            <a:pPr lvl="1"/>
            <a:r>
              <a:rPr lang="pl-PL" dirty="0"/>
              <a:t>u pacientů s ICHS nedovolit pokles pod 90 g/l</a:t>
            </a:r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93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58389B-2AC6-9D27-F6E5-932D7811CB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625946-25AB-3B49-4EDC-4CBD3098C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89062E-C3F1-E80B-9FCB-792C1506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Substituce erytrocytů prakticky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E51AEE-C33E-CAA9-CC5E-611C2A7FA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křížová zkouška a výběr vhodné TU na transfuzním oddělení -&gt; dorazí správná</a:t>
            </a:r>
          </a:p>
          <a:p>
            <a:r>
              <a:rPr lang="cs-CZ" dirty="0"/>
              <a:t>TU obvykle dorazí studená, na oddělení uchovávat v lednici</a:t>
            </a:r>
          </a:p>
          <a:p>
            <a:r>
              <a:rPr lang="cs-CZ" dirty="0"/>
              <a:t>před podáním zahřívat netřeba (jen při masivním hrazení - několik konzerv během 1-2h)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01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66D27A-0DA7-2830-2A00-B650C8DD0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210E00-0022-38CD-59D2-5DD09AB07B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317447-F439-CFB9-DC61-6316B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Substituce erytrocytů prakticky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847514-448E-8A08-7A43-993FCEA60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kontrola čísel konzervy a krevní skupiny, provedení </a:t>
            </a:r>
            <a:r>
              <a:rPr lang="cs-CZ" dirty="0" err="1"/>
              <a:t>deleukotizace</a:t>
            </a:r>
            <a:r>
              <a:rPr lang="cs-CZ" dirty="0"/>
              <a:t> a ozáření (dělá lékař)</a:t>
            </a:r>
          </a:p>
          <a:p>
            <a:r>
              <a:rPr lang="cs-CZ" dirty="0"/>
              <a:t>před podáním provedení </a:t>
            </a:r>
            <a:r>
              <a:rPr lang="cs-CZ" dirty="0" err="1"/>
              <a:t>bed-side</a:t>
            </a:r>
            <a:r>
              <a:rPr lang="cs-CZ" dirty="0"/>
              <a:t> testu - potřeba vzorek krve pacienta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47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9D160B-553E-B3DE-B239-EEB76754CE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CEEF9A-C9E1-7B65-DE73-3E30DE956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pic>
        <p:nvPicPr>
          <p:cNvPr id="6" name="Google Shape;119;p24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63AEEDC4-260B-F00E-FD8C-FC1872F6E3AD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247685" y="692150"/>
            <a:ext cx="9697830" cy="513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125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E9227D-24C5-572B-8140-AA23C9169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86DBE1-7058-2B51-9C31-70C6B6136B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CC0EF30-CBDD-C614-BA62-7BD1B688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Substituce erytrocytů prakticky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D8B1847-02FF-97F6-2B0B-B7D4EE3A3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kapání cca 1h, poučit pacienta o možných příznacích reakce</a:t>
            </a:r>
          </a:p>
          <a:p>
            <a:r>
              <a:rPr lang="cs-CZ" dirty="0"/>
              <a:t>po dokapání konzerva uchována na oddělení pro případ reakce</a:t>
            </a:r>
          </a:p>
        </p:txBody>
      </p:sp>
    </p:spTree>
    <p:extLst>
      <p:ext uri="{BB962C8B-B14F-4D97-AF65-F5344CB8AC3E}">
        <p14:creationId xmlns:p14="http://schemas.microsoft.com/office/powerpoint/2010/main" val="311803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F8D253-C7EF-1767-D34D-F375B7189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C2D14B-73C2-C43A-F1E6-928873EBD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1EFF7B-CE42-E47B-09C8-04D75CCF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Substituce erytrocytů – speciální situace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F4F03D-8E48-0497-E374-F0447F994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známé opakované reakce</a:t>
            </a:r>
          </a:p>
          <a:p>
            <a:pPr lvl="1"/>
            <a:r>
              <a:rPr lang="cs-CZ" dirty="0"/>
              <a:t>podání premedikace, obvykle </a:t>
            </a:r>
            <a:r>
              <a:rPr lang="cs-CZ" dirty="0" err="1"/>
              <a:t>Solumedrol</a:t>
            </a:r>
            <a:r>
              <a:rPr lang="cs-CZ" dirty="0"/>
              <a:t> - nutno podat 30-60 minut před konzervou k dosažení účinku</a:t>
            </a:r>
          </a:p>
          <a:p>
            <a:r>
              <a:rPr lang="cs-CZ" dirty="0"/>
              <a:t>AIHA</a:t>
            </a:r>
          </a:p>
          <a:p>
            <a:pPr lvl="1"/>
            <a:r>
              <a:rPr lang="cs-CZ" dirty="0"/>
              <a:t>před konzervou podání kortikoidů (předpoklad utlumení imunitní reakce a snížení hemolýzy) </a:t>
            </a:r>
          </a:p>
          <a:p>
            <a:r>
              <a:rPr lang="cs-CZ" dirty="0"/>
              <a:t>chladová AIHA</a:t>
            </a:r>
          </a:p>
          <a:p>
            <a:pPr lvl="1"/>
            <a:r>
              <a:rPr lang="cs-CZ" dirty="0"/>
              <a:t>podání přes ohřívačku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9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24983E-3F9C-5E3F-7DAB-D4E674A55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CD9D2C-E631-6FCE-594E-B66C319D6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6A861-8A3D-66D9-069D-931429D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Reakce na transfuze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B9EEDA-80E9-B9F9-0C89-D5EC275E1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teoretické (při dodržení postupů se nemohou vyskytnout)</a:t>
            </a:r>
          </a:p>
          <a:p>
            <a:pPr lvl="1"/>
            <a:r>
              <a:rPr lang="cs-CZ" dirty="0"/>
              <a:t>akutní hemolytická reakce (nekompatibilita v AB0 systému)</a:t>
            </a:r>
          </a:p>
          <a:p>
            <a:pPr lvl="1"/>
            <a:r>
              <a:rPr lang="cs-CZ" dirty="0"/>
              <a:t>přenos infekce (</a:t>
            </a:r>
            <a:r>
              <a:rPr lang="cs-CZ" dirty="0" err="1"/>
              <a:t>hep</a:t>
            </a:r>
            <a:r>
              <a:rPr lang="cs-CZ" dirty="0"/>
              <a:t>. B, </a:t>
            </a:r>
            <a:r>
              <a:rPr lang="cs-CZ" dirty="0" err="1"/>
              <a:t>hep</a:t>
            </a:r>
            <a:r>
              <a:rPr lang="cs-CZ" dirty="0"/>
              <a:t>. C, HIV, </a:t>
            </a:r>
            <a:r>
              <a:rPr lang="cs-CZ" dirty="0" err="1"/>
              <a:t>parvovirus</a:t>
            </a:r>
            <a:r>
              <a:rPr lang="cs-CZ" dirty="0"/>
              <a:t> B-19, syfilis)</a:t>
            </a:r>
          </a:p>
          <a:p>
            <a:r>
              <a:rPr lang="cs-CZ" dirty="0"/>
              <a:t>reálně možné</a:t>
            </a:r>
          </a:p>
          <a:p>
            <a:pPr lvl="1"/>
            <a:r>
              <a:rPr lang="cs-CZ" dirty="0"/>
              <a:t>febrilní </a:t>
            </a:r>
            <a:r>
              <a:rPr lang="cs-CZ" dirty="0" err="1"/>
              <a:t>nehemolytická</a:t>
            </a:r>
            <a:r>
              <a:rPr lang="cs-CZ" dirty="0"/>
              <a:t> reakce </a:t>
            </a:r>
          </a:p>
          <a:p>
            <a:pPr lvl="1"/>
            <a:r>
              <a:rPr lang="cs-CZ" dirty="0"/>
              <a:t>objemové přetížení</a:t>
            </a:r>
          </a:p>
          <a:p>
            <a:pPr lvl="1"/>
            <a:r>
              <a:rPr lang="cs-CZ" dirty="0"/>
              <a:t>TRALI (</a:t>
            </a:r>
            <a:r>
              <a:rPr lang="cs-CZ" dirty="0" err="1"/>
              <a:t>trasnfusion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arytmie</a:t>
            </a:r>
          </a:p>
          <a:p>
            <a:pPr lvl="1"/>
            <a:r>
              <a:rPr lang="cs-CZ" dirty="0" err="1"/>
              <a:t>potransfúzní</a:t>
            </a:r>
            <a:r>
              <a:rPr lang="cs-CZ" dirty="0"/>
              <a:t> </a:t>
            </a:r>
            <a:r>
              <a:rPr lang="cs-CZ" dirty="0" err="1"/>
              <a:t>GvHD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aloimunizace</a:t>
            </a:r>
            <a:endParaRPr lang="cs-CZ" dirty="0"/>
          </a:p>
          <a:p>
            <a:pPr lvl="1"/>
            <a:r>
              <a:rPr lang="cs-CZ" dirty="0"/>
              <a:t>alergická reakce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568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7D44CB-46BF-CF0D-0C33-3DEC2A8735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EBCAFB-3AF9-067C-2902-361726469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8C9DCC-75E5-C185-A4A5-87D35073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Febrilní nehemolytická reakce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B33E3C-1BA4-3A38-AB53-82A71CEB1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vzniká při přítomnosti protilátek proti leukocytům přítomným v transfuzi</a:t>
            </a:r>
          </a:p>
          <a:p>
            <a:r>
              <a:rPr lang="cs-CZ" dirty="0"/>
              <a:t>třesavka, zimnice, horečka, může být i přechodná dušnost</a:t>
            </a:r>
          </a:p>
          <a:p>
            <a:pPr lvl="1"/>
            <a:r>
              <a:rPr lang="cs-CZ" dirty="0"/>
              <a:t>vznik 30-120 minut po začátku</a:t>
            </a:r>
          </a:p>
          <a:p>
            <a:r>
              <a:rPr lang="cs-CZ" dirty="0"/>
              <a:t>zastavení transfuze okamžitě</a:t>
            </a:r>
          </a:p>
          <a:p>
            <a:r>
              <a:rPr lang="cs-CZ" dirty="0"/>
              <a:t>antipyretika, možno podat i kortikoidy</a:t>
            </a:r>
          </a:p>
          <a:p>
            <a:r>
              <a:rPr lang="cs-CZ" dirty="0"/>
              <a:t>vhodné již v transfuzi nepokračovat</a:t>
            </a:r>
          </a:p>
        </p:txBody>
      </p:sp>
    </p:spTree>
    <p:extLst>
      <p:ext uri="{BB962C8B-B14F-4D97-AF65-F5344CB8AC3E}">
        <p14:creationId xmlns:p14="http://schemas.microsoft.com/office/powerpoint/2010/main" val="222095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05F7F3-3578-A36A-8258-F4C95102F4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A4EB8A-EBFD-B1FF-9A0D-26B83D2BE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D90E479-54F9-B614-EB32-FA3EEEE8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Co nás dnes čeká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ED17AC8-9EDB-6765-FBEF-69C8F4058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transfuze</a:t>
            </a:r>
          </a:p>
          <a:p>
            <a:pPr lvl="1"/>
            <a:r>
              <a:rPr lang="cs-CZ" dirty="0"/>
              <a:t>úvod</a:t>
            </a:r>
          </a:p>
          <a:p>
            <a:pPr lvl="1"/>
            <a:r>
              <a:rPr lang="cs-CZ" dirty="0"/>
              <a:t>erytrocyty</a:t>
            </a:r>
          </a:p>
          <a:p>
            <a:pPr lvl="1"/>
            <a:r>
              <a:rPr lang="cs-CZ" dirty="0"/>
              <a:t>trombocyty</a:t>
            </a:r>
          </a:p>
          <a:p>
            <a:pPr lvl="1"/>
            <a:r>
              <a:rPr lang="cs-CZ" dirty="0"/>
              <a:t>granulocyty</a:t>
            </a:r>
          </a:p>
          <a:p>
            <a:pPr lvl="1"/>
            <a:r>
              <a:rPr lang="cs-CZ" dirty="0"/>
              <a:t>plasma</a:t>
            </a:r>
          </a:p>
          <a:p>
            <a:pPr lvl="1"/>
            <a:r>
              <a:rPr lang="cs-CZ" dirty="0"/>
              <a:t>krevní deriváty</a:t>
            </a:r>
          </a:p>
        </p:txBody>
      </p:sp>
    </p:spTree>
    <p:extLst>
      <p:ext uri="{BB962C8B-B14F-4D97-AF65-F5344CB8AC3E}">
        <p14:creationId xmlns:p14="http://schemas.microsoft.com/office/powerpoint/2010/main" val="1071557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36008A-2719-8AFB-803B-47867C5FDC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FF72C0-5237-A564-675F-E1D3C5D0C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F13991-21B2-A98A-FF45-14FCFF4B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Kardiální komplikace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5D473C-700B-DFFE-1437-19A73348F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objemové přetížení </a:t>
            </a:r>
          </a:p>
          <a:p>
            <a:pPr lvl="1"/>
            <a:r>
              <a:rPr lang="cs-CZ" dirty="0"/>
              <a:t>hlavně u pacientů s chronickými kardiálními potížemi </a:t>
            </a:r>
          </a:p>
          <a:p>
            <a:pPr lvl="1"/>
            <a:r>
              <a:rPr lang="cs-CZ" dirty="0"/>
              <a:t>příznaky kardiální dekompenzace (dušnost, otoky, rozvoj kašle, nutnost se posadit, aby se lépe dýchalo)</a:t>
            </a:r>
          </a:p>
          <a:p>
            <a:r>
              <a:rPr lang="cs-CZ" dirty="0"/>
              <a:t>arytmie</a:t>
            </a:r>
          </a:p>
          <a:p>
            <a:pPr lvl="1"/>
            <a:r>
              <a:rPr lang="cs-CZ" dirty="0"/>
              <a:t>při rychlém podání studené konzervy do centrálního katetru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910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2EAF33-123A-FB3B-C89B-215EF538FB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E4BEFA-CD53-0691-7267-D242299008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7CF2A6-F24B-E109-0D89-397A215A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Imunitní reakce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4E55B9-508A-74A9-BF3E-95D4FE6BF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TRALI</a:t>
            </a:r>
          </a:p>
          <a:p>
            <a:pPr lvl="1"/>
            <a:r>
              <a:rPr lang="cs-CZ" dirty="0"/>
              <a:t>poškození plic kvůli reakci protilátek proti leukocytům v transfuzi s leukocyty příjemce</a:t>
            </a:r>
          </a:p>
          <a:p>
            <a:pPr lvl="1"/>
            <a:r>
              <a:rPr lang="cs-CZ" dirty="0"/>
              <a:t>dušnost, </a:t>
            </a:r>
            <a:r>
              <a:rPr lang="cs-CZ" dirty="0" err="1"/>
              <a:t>hyposaturace</a:t>
            </a:r>
            <a:r>
              <a:rPr lang="cs-CZ" dirty="0"/>
              <a:t>, kašel, cyanóza, dyspnoe, tachypnoe, ortopnoe, horečka</a:t>
            </a:r>
          </a:p>
          <a:p>
            <a:pPr lvl="1"/>
            <a:r>
              <a:rPr lang="cs-CZ" dirty="0"/>
              <a:t>vznik během pár hodin po transfuzi</a:t>
            </a:r>
          </a:p>
          <a:p>
            <a:pPr lvl="1"/>
            <a:r>
              <a:rPr lang="cs-CZ" dirty="0"/>
              <a:t>léčba náročná, hlavně kortikoidy a léčba respirační insuficience dle závažnosti</a:t>
            </a:r>
          </a:p>
          <a:p>
            <a:r>
              <a:rPr lang="cs-CZ" dirty="0" err="1"/>
              <a:t>potransfuzní</a:t>
            </a:r>
            <a:r>
              <a:rPr lang="cs-CZ" dirty="0"/>
              <a:t> </a:t>
            </a:r>
            <a:r>
              <a:rPr lang="cs-CZ" dirty="0" err="1"/>
              <a:t>GvHD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u silně </a:t>
            </a:r>
            <a:r>
              <a:rPr lang="cs-CZ" dirty="0" err="1"/>
              <a:t>imunokompromitovaných</a:t>
            </a:r>
            <a:r>
              <a:rPr lang="cs-CZ" dirty="0"/>
              <a:t> pacientů a u transfuze od příbuzného</a:t>
            </a:r>
          </a:p>
          <a:p>
            <a:pPr lvl="1"/>
            <a:r>
              <a:rPr lang="cs-CZ" dirty="0"/>
              <a:t>napadení tkání příjemce T-lymfocyty v transfuzi</a:t>
            </a:r>
          </a:p>
          <a:p>
            <a:pPr lvl="1"/>
            <a:r>
              <a:rPr lang="cs-CZ" dirty="0"/>
              <a:t>za 2-4 týdny postižení střev, kůže, jater, kostní dřeně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67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6C0679-B450-D720-D82F-62E79D510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B9FAF7-CCEE-663E-8E16-43FE6EB62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8A2D4C-F651-AD4F-014D-98D8B7E1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Imunitní reakce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14F62D-59D1-D1A3-80B0-43B481F4F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aloimunizace</a:t>
            </a:r>
            <a:endParaRPr lang="cs-CZ" dirty="0"/>
          </a:p>
          <a:p>
            <a:pPr lvl="1"/>
            <a:r>
              <a:rPr lang="cs-CZ" dirty="0"/>
              <a:t>vznik protilátek proti podaným erytrocytům</a:t>
            </a:r>
          </a:p>
          <a:p>
            <a:pPr lvl="1"/>
            <a:r>
              <a:rPr lang="cs-CZ" dirty="0"/>
              <a:t>při opakovaném podání za 5-10 dní pozdní hemolytická reakce </a:t>
            </a:r>
          </a:p>
          <a:p>
            <a:pPr lvl="1"/>
            <a:r>
              <a:rPr lang="cs-CZ" dirty="0"/>
              <a:t>často asymptomatické, případně horečka, ikterus, laboratorně pokles </a:t>
            </a:r>
            <a:r>
              <a:rPr lang="cs-CZ" dirty="0" err="1"/>
              <a:t>Hb</a:t>
            </a:r>
            <a:r>
              <a:rPr lang="cs-CZ" dirty="0"/>
              <a:t>, </a:t>
            </a:r>
            <a:r>
              <a:rPr lang="cs-CZ" dirty="0" err="1"/>
              <a:t>homglobinurie</a:t>
            </a:r>
            <a:r>
              <a:rPr lang="cs-CZ" dirty="0"/>
              <a:t>, mírné známky hemolýzy </a:t>
            </a:r>
          </a:p>
          <a:p>
            <a:r>
              <a:rPr lang="cs-CZ" dirty="0"/>
              <a:t>alergická reakce </a:t>
            </a:r>
          </a:p>
          <a:p>
            <a:pPr lvl="1"/>
            <a:r>
              <a:rPr lang="cs-CZ" dirty="0"/>
              <a:t>proti složce plasmy přítomné v transfuzi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541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64967D-2C1C-D1BA-7EA5-AFC16C745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9447EB-5B92-067B-56E8-57CB0E351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9A5F05-5E5C-428D-253E-5326ABF5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Substituce trombocytů obecně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5223B0-5140-99FB-D1C2-40AE61B7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 druhů </a:t>
            </a:r>
            <a:r>
              <a:rPr lang="cs-CZ" dirty="0" err="1"/>
              <a:t>trombonáplavu</a:t>
            </a:r>
            <a:r>
              <a:rPr lang="cs-CZ" dirty="0"/>
              <a:t> dle způsobu výroby, ale praktický rozdíl není</a:t>
            </a:r>
          </a:p>
          <a:p>
            <a:r>
              <a:rPr lang="cs-CZ" dirty="0"/>
              <a:t>očekávaný nárůst u běžné populace o 20-30, u hematologických pacientů o 5-10</a:t>
            </a:r>
          </a:p>
          <a:p>
            <a:pPr lvl="1"/>
            <a:r>
              <a:rPr lang="cs-CZ" dirty="0"/>
              <a:t>při podezření na malý efekt vyšetření inkrementu - odběr KO před podáním </a:t>
            </a:r>
            <a:r>
              <a:rPr lang="cs-CZ" dirty="0" err="1"/>
              <a:t>trombonáplavu</a:t>
            </a:r>
            <a:r>
              <a:rPr lang="cs-CZ" dirty="0"/>
              <a:t> a hodinu po podání - měření nárůstu</a:t>
            </a:r>
          </a:p>
          <a:p>
            <a:r>
              <a:rPr lang="cs-CZ" dirty="0"/>
              <a:t>cena cca 5000Kč/TU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585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4532C0-F33E-9E37-0B37-E23F42B0C4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3B7D0A-F46E-E703-230A-66E9F9551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D795E7-A473-BB2B-7D3F-A0EA3CF9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Substituce trombocytů - indikace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783095-ED94-4201-C080-ADBCDBD6B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preventivní</a:t>
            </a:r>
          </a:p>
          <a:p>
            <a:pPr lvl="1"/>
            <a:r>
              <a:rPr lang="cs-CZ" dirty="0"/>
              <a:t>snaha držet hladinu &gt; 10 x 10^9/l, v případě </a:t>
            </a:r>
            <a:r>
              <a:rPr lang="cs-CZ" dirty="0" err="1"/>
              <a:t>rzika</a:t>
            </a:r>
            <a:r>
              <a:rPr lang="cs-CZ" dirty="0"/>
              <a:t> krvácení &gt; 15-20</a:t>
            </a:r>
          </a:p>
          <a:p>
            <a:pPr lvl="1"/>
            <a:r>
              <a:rPr lang="cs-CZ" dirty="0"/>
              <a:t>výjimky: ITP (nemá smysl), MAHA (zhoršuje patologický proces)</a:t>
            </a:r>
          </a:p>
          <a:p>
            <a:r>
              <a:rPr lang="cs-CZ" dirty="0"/>
              <a:t>léčba krvácení </a:t>
            </a:r>
          </a:p>
          <a:p>
            <a:pPr lvl="1"/>
            <a:r>
              <a:rPr lang="cs-CZ" dirty="0"/>
              <a:t>do zástavy krvácení</a:t>
            </a:r>
          </a:p>
          <a:p>
            <a:pPr lvl="1"/>
            <a:r>
              <a:rPr lang="cs-CZ" dirty="0"/>
              <a:t>při větším krvácení výjimky de facto nejsou (vitální indikace)</a:t>
            </a:r>
          </a:p>
          <a:p>
            <a:pPr lvl="1"/>
            <a:r>
              <a:rPr lang="cs-CZ" dirty="0"/>
              <a:t>možno podpořit efekt </a:t>
            </a:r>
            <a:r>
              <a:rPr lang="cs-CZ" dirty="0" err="1"/>
              <a:t>etamsylátem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79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2D5AE1-8F5D-DD88-1E4C-CC203DF9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52B18F-39FE-6342-CDD6-C5BE8DF7B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74095C-6F87-3D4F-9270-9DF0B83F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Substituce trombocytů - praktické věci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C7E42A-91C9-EE77-1D26-65BD74B1C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Rh</a:t>
            </a:r>
            <a:r>
              <a:rPr lang="cs-CZ" dirty="0"/>
              <a:t> skupina nepodstatná (</a:t>
            </a:r>
            <a:r>
              <a:rPr lang="cs-CZ" dirty="0" err="1"/>
              <a:t>Rh</a:t>
            </a:r>
            <a:r>
              <a:rPr lang="cs-CZ" dirty="0"/>
              <a:t> antigen na destičkách nepřítomen)</a:t>
            </a:r>
          </a:p>
          <a:p>
            <a:r>
              <a:rPr lang="pl-PL" dirty="0"/>
              <a:t>krevní skupina malá role</a:t>
            </a:r>
          </a:p>
          <a:p>
            <a:pPr lvl="1"/>
            <a:r>
              <a:rPr lang="cs-CZ" dirty="0"/>
              <a:t>při neshodě cca o ⅓ nižší účinnost, ale podání bezpečné</a:t>
            </a:r>
          </a:p>
          <a:p>
            <a:r>
              <a:rPr lang="cs-CZ" dirty="0"/>
              <a:t>nutno ověřit formality a </a:t>
            </a:r>
            <a:r>
              <a:rPr lang="cs-CZ" dirty="0" err="1"/>
              <a:t>deleukotizaci</a:t>
            </a:r>
            <a:r>
              <a:rPr lang="cs-CZ" dirty="0"/>
              <a:t> nebo ozáření</a:t>
            </a:r>
          </a:p>
          <a:p>
            <a:r>
              <a:rPr lang="cs-CZ" dirty="0"/>
              <a:t>netřeba uchovávat v lednici, ale musí být na třepačce</a:t>
            </a:r>
          </a:p>
          <a:p>
            <a:r>
              <a:rPr lang="nb-NO" dirty="0"/>
              <a:t>bed side test se neprovádí</a:t>
            </a:r>
          </a:p>
          <a:p>
            <a:r>
              <a:rPr lang="cs-CZ" dirty="0"/>
              <a:t>kapání cca 15-30 minut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793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D43BE3-BADC-8847-5AE1-2AD7980575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01722E-EAB1-8315-4073-8AE9AAF8A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C443A0-0E42-256B-FE4E-F927C5DF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Substituce trombocytů - reakce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8CDEFB-8998-4CF3-0E7F-DFCAB05D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závažnější málokdy</a:t>
            </a:r>
          </a:p>
          <a:p>
            <a:r>
              <a:rPr lang="cs-CZ" dirty="0"/>
              <a:t>nejčastěji febrilní </a:t>
            </a:r>
            <a:r>
              <a:rPr lang="cs-CZ" dirty="0" err="1"/>
              <a:t>nehemolytická</a:t>
            </a:r>
            <a:r>
              <a:rPr lang="cs-CZ" dirty="0"/>
              <a:t> reakce </a:t>
            </a:r>
          </a:p>
          <a:p>
            <a:r>
              <a:rPr lang="cs-CZ" dirty="0"/>
              <a:t>riziko TRALI poměrně malé </a:t>
            </a:r>
          </a:p>
          <a:p>
            <a:r>
              <a:rPr lang="cs-CZ" dirty="0"/>
              <a:t>při opakovaných podáváních riziko </a:t>
            </a:r>
            <a:r>
              <a:rPr lang="cs-CZ" dirty="0" err="1"/>
              <a:t>aloimunizace</a:t>
            </a:r>
            <a:r>
              <a:rPr lang="cs-CZ" dirty="0"/>
              <a:t> –</a:t>
            </a:r>
          </a:p>
          <a:p>
            <a:pPr lvl="1"/>
            <a:r>
              <a:rPr lang="cs-CZ" dirty="0"/>
              <a:t>pak prakticky nulový efekt substituce</a:t>
            </a:r>
          </a:p>
          <a:p>
            <a:pPr lvl="1"/>
            <a:r>
              <a:rPr lang="cs-CZ" dirty="0"/>
              <a:t>Řešením podávání směsných </a:t>
            </a:r>
            <a:r>
              <a:rPr lang="cs-CZ" dirty="0" err="1"/>
              <a:t>trombonáplavů</a:t>
            </a:r>
            <a:r>
              <a:rPr lang="cs-CZ" dirty="0"/>
              <a:t> od vícero dárců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946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4AFA9D-7BFB-F632-CBD5-DA602E10C8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86505-513D-2C56-F7D7-CF86C2B69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2BE3DE-E679-D42E-ED0E-0EF5FEC2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Substituce granulocytů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128A70-8C7A-B72D-4CCA-CBBB6B8F5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pouze při závažných infekcích v dobře </a:t>
            </a:r>
            <a:r>
              <a:rPr lang="cs-CZ" dirty="0" err="1"/>
              <a:t>neutropenie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bez očekávání brzké restituce neutrofilů</a:t>
            </a:r>
          </a:p>
          <a:p>
            <a:r>
              <a:rPr lang="cs-CZ" dirty="0"/>
              <a:t>podání živých imunitních buněk </a:t>
            </a:r>
          </a:p>
          <a:p>
            <a:pPr lvl="1"/>
            <a:r>
              <a:rPr lang="cs-CZ" dirty="0"/>
              <a:t>velké riziko reakcí</a:t>
            </a:r>
          </a:p>
          <a:p>
            <a:pPr lvl="1"/>
            <a:r>
              <a:rPr lang="cs-CZ" dirty="0" err="1"/>
              <a:t>febrilie</a:t>
            </a:r>
            <a:r>
              <a:rPr lang="cs-CZ" dirty="0"/>
              <a:t>, zimnice, třesavky, hypotenze (febrilní </a:t>
            </a:r>
            <a:r>
              <a:rPr lang="cs-CZ" dirty="0" err="1"/>
              <a:t>nehemolytická</a:t>
            </a:r>
            <a:r>
              <a:rPr lang="cs-CZ" dirty="0"/>
              <a:t> reakce + vlastní aktivita podaných granulocytů)</a:t>
            </a:r>
          </a:p>
          <a:p>
            <a:pPr lvl="1"/>
            <a:r>
              <a:rPr lang="cs-CZ" dirty="0"/>
              <a:t>paradoxně progrese zánětlivého procesu</a:t>
            </a:r>
          </a:p>
          <a:p>
            <a:pPr lvl="1"/>
            <a:r>
              <a:rPr lang="cs-CZ" dirty="0"/>
              <a:t>velké riziko TRALI, hlavně při plicních infekcích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593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AB9228-B187-8148-4880-0BACBD05AD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D9F4C8-6AB7-1DF7-701D-E66635E045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B1249C-BA65-F9C3-9031-34B49490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Substituce granulocytů prakticky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6A7208-52F1-C81E-A706-F737B829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podání do několika málo hodin od výroby (krátká životnost)</a:t>
            </a:r>
          </a:p>
          <a:p>
            <a:r>
              <a:rPr lang="cs-CZ" dirty="0"/>
              <a:t>před podáním křížová zkouška (nutná kompatibilita v krevní skupině)</a:t>
            </a:r>
          </a:p>
          <a:p>
            <a:r>
              <a:rPr lang="cs-CZ" dirty="0"/>
              <a:t>obvykle několik transfuzních jednotek najednou (cca 4)</a:t>
            </a:r>
          </a:p>
          <a:p>
            <a:r>
              <a:rPr lang="cs-CZ" dirty="0"/>
              <a:t>kapání 30 minut</a:t>
            </a:r>
          </a:p>
          <a:p>
            <a:r>
              <a:rPr lang="cs-CZ" dirty="0"/>
              <a:t>reakce ihned či po několika hodinách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298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881729-220F-EA7B-3BD8-38349AA25D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C92B5F-8D85-9760-A6EA-9F0708ED6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0621BF-544F-A630-D8F3-3D9A33C9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Čerstvá mražená plazma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07B322-88F0-D809-8F3D-69CEBB80D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plasma zbavená buněk</a:t>
            </a:r>
          </a:p>
          <a:p>
            <a:r>
              <a:rPr lang="cs-CZ" dirty="0"/>
              <a:t>od 1 dárce</a:t>
            </a:r>
          </a:p>
          <a:p>
            <a:r>
              <a:rPr lang="cs-CZ" dirty="0"/>
              <a:t>obsah běžných plasmatických bílkovin </a:t>
            </a:r>
          </a:p>
          <a:p>
            <a:r>
              <a:rPr lang="cs-CZ" dirty="0"/>
              <a:t>největší využití v léčbě </a:t>
            </a:r>
            <a:r>
              <a:rPr lang="cs-CZ" dirty="0" err="1"/>
              <a:t>koagulopatie</a:t>
            </a:r>
            <a:endParaRPr lang="cs-CZ" dirty="0"/>
          </a:p>
          <a:p>
            <a:r>
              <a:rPr lang="cs-CZ" dirty="0"/>
              <a:t>největší riziko TRALI a alergické reakce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85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DDB8A-1219-7C72-373E-26FE79998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246AC2-E31A-43FF-59FB-997B4E5CD6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D042C4-3A39-0F57-B68F-CF57EBB39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1690C4E-FFF2-BA4E-8E1B-DBF7A69A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Co nás dnes čeká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F4421F6-F744-F6A9-4471-6B97880C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lymfomy</a:t>
            </a:r>
          </a:p>
          <a:p>
            <a:pPr lvl="1"/>
            <a:r>
              <a:rPr lang="cs-CZ" dirty="0"/>
              <a:t>příznaky</a:t>
            </a:r>
          </a:p>
          <a:p>
            <a:pPr lvl="1"/>
            <a:r>
              <a:rPr lang="cs-CZ" dirty="0"/>
              <a:t>diagnostika</a:t>
            </a:r>
          </a:p>
          <a:p>
            <a:pPr lvl="1"/>
            <a:r>
              <a:rPr lang="cs-CZ" dirty="0"/>
              <a:t>léčba</a:t>
            </a:r>
          </a:p>
          <a:p>
            <a:pPr lvl="1"/>
            <a:r>
              <a:rPr lang="cs-CZ" dirty="0"/>
              <a:t>stavy vyžadující intenzivní péči</a:t>
            </a:r>
          </a:p>
          <a:p>
            <a:r>
              <a:rPr lang="cs-CZ" dirty="0"/>
              <a:t>mnohočetný myelom</a:t>
            </a:r>
          </a:p>
          <a:p>
            <a:pPr lvl="1"/>
            <a:r>
              <a:rPr lang="cs-CZ" dirty="0"/>
              <a:t>příznaky</a:t>
            </a:r>
          </a:p>
          <a:p>
            <a:pPr lvl="1"/>
            <a:r>
              <a:rPr lang="cs-CZ" dirty="0"/>
              <a:t>diagnostika</a:t>
            </a:r>
          </a:p>
          <a:p>
            <a:pPr lvl="1"/>
            <a:r>
              <a:rPr lang="cs-CZ" dirty="0"/>
              <a:t>léčba</a:t>
            </a:r>
          </a:p>
          <a:p>
            <a:pPr lvl="1"/>
            <a:r>
              <a:rPr lang="cs-CZ" dirty="0"/>
              <a:t>stavy vyžadující intenzivní péči</a:t>
            </a:r>
          </a:p>
        </p:txBody>
      </p:sp>
    </p:spTree>
    <p:extLst>
      <p:ext uri="{BB962C8B-B14F-4D97-AF65-F5344CB8AC3E}">
        <p14:creationId xmlns:p14="http://schemas.microsoft.com/office/powerpoint/2010/main" val="2642350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9B4FEF-F42A-86A8-2240-66DAB9DC7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892174-7A16-29B3-12C7-D407C99FF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F305F2-5802-DD18-8012-5F9AE3EF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Čerstvá mražená plazma prakticky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7E0243-5BE6-A923-1777-B3049F5BC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 podáním rozmražení na pokojovou teplotu (obvykle již na TTO)</a:t>
            </a:r>
          </a:p>
          <a:p>
            <a:r>
              <a:rPr lang="cs-CZ" dirty="0"/>
              <a:t>nutná kompatibilita v krevní skupině</a:t>
            </a:r>
          </a:p>
          <a:p>
            <a:r>
              <a:rPr lang="cs-CZ" dirty="0"/>
              <a:t>podání během 15-30 minut</a:t>
            </a:r>
          </a:p>
          <a:p>
            <a:r>
              <a:rPr lang="cs-CZ" dirty="0"/>
              <a:t>cena několik set Kč/TU</a:t>
            </a:r>
          </a:p>
        </p:txBody>
      </p:sp>
    </p:spTree>
    <p:extLst>
      <p:ext uri="{BB962C8B-B14F-4D97-AF65-F5344CB8AC3E}">
        <p14:creationId xmlns:p14="http://schemas.microsoft.com/office/powerpoint/2010/main" val="421065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73ED17-3EF3-03B3-4BA0-7A4B47EAB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BE5D6D-6A6F-2FE1-FC44-970519EBF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DD2466-DED5-04FB-D29A-ADE89B15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Směsná plasma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9C0D44-16FD-8FA6-E9C7-E92F754D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plasma zbavená buněk</a:t>
            </a:r>
          </a:p>
          <a:p>
            <a:r>
              <a:rPr lang="cs-CZ" dirty="0"/>
              <a:t>směska od desítek až stovek dárců</a:t>
            </a:r>
          </a:p>
          <a:p>
            <a:pPr lvl="1"/>
            <a:r>
              <a:rPr lang="cs-CZ" dirty="0"/>
              <a:t>výrazně bezpečnější (potenciálně nebezpečné protilátky v plasmě výrazně naředěny)</a:t>
            </a:r>
          </a:p>
          <a:p>
            <a:r>
              <a:rPr lang="cs-CZ" dirty="0"/>
              <a:t>cena vyšší (cca 2500Kč/TU)</a:t>
            </a:r>
          </a:p>
          <a:p>
            <a:r>
              <a:rPr lang="cs-CZ" dirty="0"/>
              <a:t>indikace a praktické použití stejné jako čerstvá mražená plasma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260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636551-EA49-EC38-8B73-D6D9AF8B4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576EFB-AFFF-758A-22E7-EB65FBCAF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7F334B-2FF7-B434-210D-8D7F3ABC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Koncentráty koagulačních faktorů a rekombinantní faktory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42E84C-F6BA-E4C7-BF2F-BB5360E82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léčba </a:t>
            </a:r>
            <a:r>
              <a:rPr lang="cs-CZ" dirty="0" err="1"/>
              <a:t>koagulopatie</a:t>
            </a:r>
            <a:endParaRPr lang="cs-CZ" dirty="0"/>
          </a:p>
          <a:p>
            <a:r>
              <a:rPr lang="cs-CZ" dirty="0"/>
              <a:t>koncentráty koagulačních faktorů</a:t>
            </a:r>
          </a:p>
          <a:p>
            <a:pPr lvl="1"/>
            <a:r>
              <a:rPr lang="cs-CZ" dirty="0"/>
              <a:t>komplexní </a:t>
            </a:r>
            <a:r>
              <a:rPr lang="cs-CZ" dirty="0" err="1"/>
              <a:t>koagulopatie</a:t>
            </a:r>
            <a:r>
              <a:rPr lang="cs-CZ" dirty="0"/>
              <a:t> (DIK, sepse apod.), </a:t>
            </a:r>
            <a:r>
              <a:rPr lang="cs-CZ" dirty="0" err="1"/>
              <a:t>hepatopatie</a:t>
            </a:r>
            <a:r>
              <a:rPr lang="cs-CZ" dirty="0"/>
              <a:t>, krvácení při </a:t>
            </a:r>
            <a:r>
              <a:rPr lang="cs-CZ" dirty="0" err="1"/>
              <a:t>warfarinu</a:t>
            </a:r>
            <a:r>
              <a:rPr lang="cs-CZ" dirty="0"/>
              <a:t> </a:t>
            </a:r>
          </a:p>
          <a:p>
            <a:r>
              <a:rPr lang="cs-CZ" dirty="0"/>
              <a:t>rekombinantní </a:t>
            </a:r>
            <a:r>
              <a:rPr lang="cs-CZ" dirty="0" err="1"/>
              <a:t>fVIII</a:t>
            </a:r>
            <a:endParaRPr lang="cs-CZ" dirty="0"/>
          </a:p>
          <a:p>
            <a:pPr lvl="1"/>
            <a:r>
              <a:rPr lang="cs-CZ" dirty="0"/>
              <a:t>hemofilie A</a:t>
            </a:r>
          </a:p>
          <a:p>
            <a:r>
              <a:rPr lang="cs-CZ" dirty="0"/>
              <a:t>rekombinantní </a:t>
            </a:r>
            <a:r>
              <a:rPr lang="cs-CZ" dirty="0" err="1"/>
              <a:t>fVIII+vWF</a:t>
            </a:r>
            <a:endParaRPr lang="cs-CZ" dirty="0"/>
          </a:p>
          <a:p>
            <a:pPr lvl="1"/>
            <a:r>
              <a:rPr lang="cs-CZ" dirty="0" err="1"/>
              <a:t>morbus</a:t>
            </a:r>
            <a:r>
              <a:rPr lang="cs-CZ" dirty="0"/>
              <a:t> von </a:t>
            </a:r>
            <a:r>
              <a:rPr lang="cs-CZ" dirty="0" err="1"/>
              <a:t>Willebrand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392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B1C94A-4714-F43B-29B6-84CAD4DA15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10C5D3-7BAC-C39D-B804-B4B9239B2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E78FA4-A2B9-D55A-7B26-16F0E4BB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Koncentráty koagulačních faktorů a rekombinantní faktory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CB0EBE-AFA5-D1A3-D9C6-B2B9DD13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rekombinantní </a:t>
            </a:r>
            <a:r>
              <a:rPr lang="cs-CZ" dirty="0" err="1"/>
              <a:t>fIX</a:t>
            </a:r>
            <a:endParaRPr lang="cs-CZ" dirty="0"/>
          </a:p>
          <a:p>
            <a:pPr lvl="1"/>
            <a:r>
              <a:rPr lang="cs-CZ" dirty="0"/>
              <a:t>hemofilie B</a:t>
            </a:r>
          </a:p>
          <a:p>
            <a:r>
              <a:rPr lang="cs-CZ" dirty="0"/>
              <a:t>rekombinantní aktivovaný </a:t>
            </a:r>
            <a:r>
              <a:rPr lang="cs-CZ" dirty="0" err="1"/>
              <a:t>fVII</a:t>
            </a:r>
            <a:r>
              <a:rPr lang="cs-CZ" dirty="0"/>
              <a:t> (</a:t>
            </a:r>
            <a:r>
              <a:rPr lang="cs-CZ" dirty="0" err="1"/>
              <a:t>Novoseven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masivní krvácení u hemofiliků, při masivních porodních krváceních, při komplexních </a:t>
            </a:r>
            <a:r>
              <a:rPr lang="cs-CZ" dirty="0" err="1"/>
              <a:t>kaogulopatiích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956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63411C-C1B2-9C3F-7892-4F40AE2B0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CEFC6E-5893-1231-836A-31050D13A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28179B-3916-65B7-D1AD-CFE211A9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Koncentráty koagulačních faktorů a rekombinantní faktory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11CD98-4520-45D1-822B-4F131640F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prakticky</a:t>
            </a:r>
          </a:p>
          <a:p>
            <a:pPr lvl="1"/>
            <a:r>
              <a:rPr lang="pt-BR" dirty="0"/>
              <a:t>prášek, naředění do iv injekce, podání bolusem</a:t>
            </a:r>
          </a:p>
          <a:p>
            <a:r>
              <a:rPr lang="cs-CZ" dirty="0"/>
              <a:t>bezpečnost podání</a:t>
            </a:r>
          </a:p>
          <a:p>
            <a:pPr lvl="1"/>
            <a:r>
              <a:rPr lang="cs-CZ" dirty="0"/>
              <a:t>obvykle bezproblémové, akutně hrozí alergická reakce</a:t>
            </a:r>
          </a:p>
          <a:p>
            <a:pPr lvl="1"/>
            <a:r>
              <a:rPr lang="cs-CZ" dirty="0"/>
              <a:t>dlouhodobě rozvoj inhibitoru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323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D460AE-AA2A-8E6D-62F5-5754C33D80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A4C4DA-CDEC-95F1-5842-18B33E90F5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9B4CF8-5778-6006-B1D3-1F2636E1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Plasma vs koncentráty faktorů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19068B-E4EC-A134-5002-72D05DC3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 plasmy </a:t>
            </a:r>
          </a:p>
          <a:p>
            <a:pPr lvl="1"/>
            <a:r>
              <a:rPr lang="cs-CZ" dirty="0"/>
              <a:t>obsah celého spektra plasmatických proteinů</a:t>
            </a:r>
          </a:p>
          <a:p>
            <a:pPr lvl="2"/>
            <a:r>
              <a:rPr lang="cs-CZ" dirty="0"/>
              <a:t>zároveň substituce fibrinogenu, albuminu, imunoglobulinů…</a:t>
            </a:r>
          </a:p>
          <a:p>
            <a:pPr lvl="1"/>
            <a:r>
              <a:rPr lang="cs-CZ" dirty="0"/>
              <a:t>levnější, dostupnější</a:t>
            </a:r>
          </a:p>
          <a:p>
            <a:r>
              <a:rPr lang="cs-CZ" dirty="0"/>
              <a:t>výhody koncentrátu</a:t>
            </a:r>
          </a:p>
          <a:p>
            <a:pPr lvl="1"/>
            <a:r>
              <a:rPr lang="cs-CZ" dirty="0"/>
              <a:t>není riziko TRALI</a:t>
            </a:r>
          </a:p>
          <a:p>
            <a:pPr lvl="1"/>
            <a:r>
              <a:rPr lang="cs-CZ" dirty="0"/>
              <a:t>mnohonásobně menší objem (20ml vs 250ml) </a:t>
            </a:r>
          </a:p>
          <a:p>
            <a:pPr lvl="2"/>
            <a:r>
              <a:rPr lang="cs-CZ" dirty="0"/>
              <a:t>extrémní výhoda u kardiaků</a:t>
            </a:r>
          </a:p>
          <a:p>
            <a:pPr lvl="1"/>
            <a:r>
              <a:rPr lang="cs-CZ" dirty="0"/>
              <a:t>malý objem s nižší teplotou než tělesná (nižší riziko arytmií)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936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1AF1B0-21D1-FA0A-227C-AF36863E29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61CAA8-0540-D514-2D42-1DA28A70A4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496E5A-DC48-6F4E-4281-C7807C1B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Albumin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9B89F3-9DE1-E0D8-BBD7-BAC29639D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nefunguje jako substituce albuminu!</a:t>
            </a:r>
          </a:p>
          <a:p>
            <a:r>
              <a:rPr lang="cs-CZ" dirty="0"/>
              <a:t>k přechodnému zvýšení onkotického tlaku (plasmatický poločas cca 3 hodiny)</a:t>
            </a:r>
          </a:p>
          <a:p>
            <a:r>
              <a:rPr lang="cs-CZ" dirty="0"/>
              <a:t>léčba otoků při </a:t>
            </a:r>
            <a:r>
              <a:rPr lang="cs-CZ" dirty="0" err="1"/>
              <a:t>hypoalbuminémii</a:t>
            </a:r>
            <a:endParaRPr lang="cs-CZ" dirty="0"/>
          </a:p>
          <a:p>
            <a:r>
              <a:rPr lang="cs-CZ" dirty="0"/>
              <a:t>výrazně zlepšený efekt diuretik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480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0BB820-0EDA-BA04-3847-1704FA5377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2EB884-005D-CC47-19D0-EBA5912C1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1EB544-78C4-6FAE-AB03-9176CAEA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Fibrinogen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CF7166-C208-B67B-F75D-953A66B4E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korekce </a:t>
            </a:r>
            <a:r>
              <a:rPr lang="cs-CZ" dirty="0" err="1"/>
              <a:t>hypofibrinogenémie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hladina pod 1,2g/l</a:t>
            </a:r>
          </a:p>
          <a:p>
            <a:r>
              <a:rPr lang="cs-CZ" dirty="0"/>
              <a:t>komplexní </a:t>
            </a:r>
            <a:r>
              <a:rPr lang="cs-CZ" dirty="0" err="1"/>
              <a:t>koagulopatie</a:t>
            </a:r>
            <a:r>
              <a:rPr lang="cs-CZ" dirty="0"/>
              <a:t> může být způsobena “jen“ </a:t>
            </a:r>
            <a:r>
              <a:rPr lang="cs-CZ" dirty="0" err="1"/>
              <a:t>hypofibrinogenémií</a:t>
            </a:r>
            <a:endParaRPr lang="cs-CZ" dirty="0"/>
          </a:p>
          <a:p>
            <a:r>
              <a:rPr lang="cs-CZ" dirty="0"/>
              <a:t>podání obvykle bez komplikací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060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A0823F-BBFD-4FB2-FA7A-6B173C6960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EFD630-29CC-28BF-AAB3-FFAEBD715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D3D6E3-846D-4F12-1B40-235681FE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Imunoglobuliny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8E1EAB-81A2-D8AE-E73B-A60547385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IgG</a:t>
            </a:r>
            <a:r>
              <a:rPr lang="cs-CZ" dirty="0"/>
              <a:t> od dárců</a:t>
            </a:r>
          </a:p>
          <a:p>
            <a:r>
              <a:rPr lang="cs-CZ" dirty="0"/>
              <a:t>směs protilátek proti velkému množství antigenů </a:t>
            </a:r>
          </a:p>
          <a:p>
            <a:r>
              <a:rPr lang="cs-CZ" dirty="0"/>
              <a:t>indikace</a:t>
            </a:r>
          </a:p>
          <a:p>
            <a:pPr lvl="1"/>
            <a:r>
              <a:rPr lang="cs-CZ" dirty="0"/>
              <a:t>substituční (malá dávka)</a:t>
            </a:r>
          </a:p>
          <a:p>
            <a:pPr lvl="2"/>
            <a:r>
              <a:rPr lang="cs-CZ" dirty="0"/>
              <a:t>u pacientů s nedostatkem vlastního </a:t>
            </a:r>
            <a:r>
              <a:rPr lang="cs-CZ" dirty="0" err="1"/>
              <a:t>IgG</a:t>
            </a:r>
            <a:r>
              <a:rPr lang="cs-CZ" dirty="0"/>
              <a:t> (vrozené deficity B-lymfocytární imunity, po </a:t>
            </a:r>
            <a:r>
              <a:rPr lang="cs-CZ" dirty="0" err="1"/>
              <a:t>rituximabu</a:t>
            </a:r>
            <a:r>
              <a:rPr lang="cs-CZ" dirty="0"/>
              <a:t>, léčba mnohočetného myelomu)</a:t>
            </a:r>
          </a:p>
          <a:p>
            <a:pPr lvl="2"/>
            <a:r>
              <a:rPr lang="cs-CZ" dirty="0"/>
              <a:t>u pacientů s předpokladem nefunkčních </a:t>
            </a:r>
            <a:r>
              <a:rPr lang="cs-CZ" dirty="0" err="1"/>
              <a:t>IgG</a:t>
            </a:r>
            <a:r>
              <a:rPr lang="cs-CZ" dirty="0"/>
              <a:t> či úzkého spektra (mnohočetný myelom, alogenní transplantace)</a:t>
            </a:r>
          </a:p>
          <a:p>
            <a:pPr lvl="1"/>
            <a:r>
              <a:rPr lang="cs-CZ" dirty="0"/>
              <a:t>imunosupresivní (velká dávka)</a:t>
            </a:r>
          </a:p>
          <a:p>
            <a:pPr lvl="2"/>
            <a:r>
              <a:rPr lang="cs-CZ" dirty="0"/>
              <a:t>u pacientů s širokým spektrem autoimunitních chorob závislých na protilátkách (ITP, AIHA, </a:t>
            </a:r>
            <a:r>
              <a:rPr lang="cs-CZ" dirty="0" err="1"/>
              <a:t>Guillain-Barré</a:t>
            </a:r>
            <a:r>
              <a:rPr lang="cs-CZ" dirty="0"/>
              <a:t> syndrom…)</a:t>
            </a:r>
          </a:p>
          <a:p>
            <a:pPr lvl="2"/>
            <a:r>
              <a:rPr lang="cs-CZ" dirty="0"/>
              <a:t>tlumí funkci a tvorbu protilátek v těle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520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970584-A32E-75B6-4C8D-24FFC55A15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328F34-9CEC-C520-D604-32F83DA6F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6AE71A-8C43-8233-84BA-3FFAEBC4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Imunoglobuliny prakticky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7F0A9B-5560-A51C-7078-EA35CD121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podání spojeno s rizikem infuzní reakce</a:t>
            </a:r>
          </a:p>
          <a:p>
            <a:pPr lvl="1"/>
            <a:r>
              <a:rPr lang="cs-CZ" dirty="0"/>
              <a:t>zimnice, třesavka, horečka, dušnost, hypotenze</a:t>
            </a:r>
          </a:p>
          <a:p>
            <a:r>
              <a:rPr lang="cs-CZ" dirty="0" err="1"/>
              <a:t>používáná</a:t>
            </a:r>
            <a:r>
              <a:rPr lang="cs-CZ" dirty="0"/>
              <a:t> premedikace, zejména před prvním podáním </a:t>
            </a:r>
          </a:p>
          <a:p>
            <a:pPr lvl="1"/>
            <a:r>
              <a:rPr lang="cs-CZ" dirty="0"/>
              <a:t>paracetamol + antihistaminikum + kortikoid</a:t>
            </a:r>
          </a:p>
          <a:p>
            <a:pPr lvl="1"/>
            <a:r>
              <a:rPr lang="cs-CZ" dirty="0"/>
              <a:t>podat alespoň 30-60 minut předem (musí mít čas začít fungovat)</a:t>
            </a:r>
          </a:p>
          <a:p>
            <a:r>
              <a:rPr lang="pl-PL" dirty="0"/>
              <a:t>i přes premedikaci možná reakce </a:t>
            </a:r>
          </a:p>
          <a:p>
            <a:pPr lvl="1"/>
            <a:r>
              <a:rPr lang="cs-CZ" dirty="0"/>
              <a:t>řešením zastavení infuze, kortikoidy, antipyretika, po zklidnění stavu možné opět pustit infuzi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5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FDE2B6-2643-CDF5-D0AC-DBA20B26C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150607-54B2-FB06-288D-045B95093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22B73C-7B77-073D-AD62-931735A1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Transfuze - úvod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E5A4B5-9478-79C3-E7F1-C1C6AA009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převod krve nebo krevní složky od dárce do krevního oběhu příjemce</a:t>
            </a:r>
          </a:p>
          <a:p>
            <a:r>
              <a:rPr lang="cs-CZ" dirty="0"/>
              <a:t>cílem léčebný efekt či úleva od symptomů</a:t>
            </a:r>
          </a:p>
          <a:p>
            <a:r>
              <a:rPr lang="cs-CZ" dirty="0"/>
              <a:t>přítomna rizika, zejména při opakovaném podání</a:t>
            </a:r>
          </a:p>
          <a:p>
            <a:r>
              <a:rPr lang="cs" dirty="0"/>
              <a:t>omezené zdroje + vysoká cena</a:t>
            </a:r>
          </a:p>
          <a:p>
            <a:r>
              <a:rPr lang="cs" dirty="0"/>
              <a:t>-&gt; nutno transfuze používat s rozmyslem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152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476706-C2E1-7973-40B6-71E111CE1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231DD1-7D74-FDB1-79D8-79342DC2C6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6519F1-5262-160E-D856-414DF0C5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Podávání monoklonálních protilátek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452B5F-9D87-71B1-6453-45C81D12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využívány v terapii v hematologii, onkologii, revmatologii, gastroenterologii, neurologii…</a:t>
            </a:r>
          </a:p>
          <a:p>
            <a:r>
              <a:rPr lang="cs-CZ" dirty="0"/>
              <a:t>p</a:t>
            </a:r>
            <a:r>
              <a:rPr lang="pt-BR" dirty="0"/>
              <a:t>odávání iv nebo sc formou</a:t>
            </a:r>
          </a:p>
          <a:p>
            <a:r>
              <a:rPr lang="cs-CZ" dirty="0"/>
              <a:t>často reakce</a:t>
            </a:r>
          </a:p>
          <a:p>
            <a:pPr lvl="1"/>
            <a:r>
              <a:rPr lang="cs-CZ" dirty="0"/>
              <a:t>preventivně podávána premedikace jako před imunoglobuliny, postupně zrychlující se rychlost infuze</a:t>
            </a:r>
          </a:p>
          <a:p>
            <a:pPr lvl="1"/>
            <a:r>
              <a:rPr lang="cs-CZ" dirty="0"/>
              <a:t>větší riziko u </a:t>
            </a:r>
            <a:r>
              <a:rPr lang="cs-CZ" dirty="0" err="1"/>
              <a:t>iv</a:t>
            </a:r>
            <a:r>
              <a:rPr lang="cs-CZ" dirty="0"/>
              <a:t> podání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578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28F718-87C9-121C-C41B-AFC191522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92E464-6CF3-84FE-B89D-2050CCAE67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04282C-A83C-B5A9-D6F0-95D86766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Podávání monoklonálních protilátek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824C7E-72AC-F8AA-092C-B7A98AEB3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infuzní reakce </a:t>
            </a:r>
          </a:p>
          <a:p>
            <a:pPr lvl="1"/>
            <a:r>
              <a:rPr lang="cs-CZ" dirty="0"/>
              <a:t>způsobena aktivitou proti zacíleným buňkám (nádor)</a:t>
            </a:r>
          </a:p>
          <a:p>
            <a:pPr lvl="1"/>
            <a:r>
              <a:rPr lang="cs-CZ" dirty="0"/>
              <a:t>největší riziko při prvním podání, při masivním postižení</a:t>
            </a:r>
          </a:p>
          <a:p>
            <a:pPr lvl="1"/>
            <a:r>
              <a:rPr lang="cs-CZ" dirty="0"/>
              <a:t>horečka, třesavka, zimnice, dušnost, hypotenze….</a:t>
            </a:r>
          </a:p>
          <a:p>
            <a:pPr lvl="1"/>
            <a:r>
              <a:rPr lang="cs-CZ" dirty="0"/>
              <a:t>při výskytu stejný postup jako u imunoglobulinů</a:t>
            </a:r>
          </a:p>
          <a:p>
            <a:pPr lvl="1"/>
            <a:r>
              <a:rPr lang="pl-PL" dirty="0"/>
              <a:t>po restartu už obvykle bez potíží</a:t>
            </a:r>
          </a:p>
          <a:p>
            <a:r>
              <a:rPr lang="cs-CZ" dirty="0"/>
              <a:t>alergie (kožní i systémová)</a:t>
            </a:r>
          </a:p>
          <a:p>
            <a:pPr lvl="1"/>
            <a:r>
              <a:rPr lang="cs-CZ" dirty="0"/>
              <a:t>možno zabránit premedikací, při nedostatečném efektu nutno zkusit přípravek od jiného výrobce nebo změnit léčivou látku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741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14CF46-A000-9C6A-0CED-9A023E6410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3AA40D-B0C5-8CBE-482F-6F2377387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7B910E-E148-190E-759C-EDAC4CC6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Lymfomy obecně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2DD021-7EB2-A840-4D55-D215E29B3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nádory vznikající ze zralých lymfocytů</a:t>
            </a:r>
          </a:p>
          <a:p>
            <a:r>
              <a:rPr lang="cs-CZ" dirty="0"/>
              <a:t>ne až tak vzácné (cca 5% všech malignit v česku)</a:t>
            </a:r>
          </a:p>
          <a:p>
            <a:r>
              <a:rPr lang="cs-CZ" dirty="0"/>
              <a:t>lymfocyty fyziologicky schopny proniknout do jakékoliv tkáně v těle</a:t>
            </a:r>
          </a:p>
          <a:p>
            <a:pPr lvl="1"/>
            <a:r>
              <a:rPr lang="cs-CZ" dirty="0"/>
              <a:t>i lymfomy výskyt kdekoliv po těle</a:t>
            </a:r>
          </a:p>
          <a:p>
            <a:r>
              <a:rPr lang="pl-PL" dirty="0"/>
              <a:t>v jakémkoliv věku, i u dětí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559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71D83A-C826-5767-55BE-3F3F76699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FE314-DB89-4560-DD29-44AEFF0D9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475BA9F-5269-B545-0706-B45EC68D398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Systémové příznaky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08D238-A562-030D-D3AA-F6515E1D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Lymfomy - příznaky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1B91F4F-262D-5D8D-8010-3C8768176A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Lokální příznaky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C8B417-CAF6-9B07-9F14-B5B37057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z</a:t>
            </a:r>
            <a:r>
              <a:rPr lang="cs-CZ" sz="28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tráta váhy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(&gt;10%/6 měsíců)</a:t>
            </a:r>
          </a:p>
          <a:p>
            <a:r>
              <a:rPr lang="cs" sz="28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(sub)febrilie, horečka</a:t>
            </a:r>
          </a:p>
          <a:p>
            <a:pPr lvl="1"/>
            <a:r>
              <a:rPr lang="cs-CZ" sz="20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(&gt;3 týdny)</a:t>
            </a:r>
          </a:p>
          <a:p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</a:t>
            </a:r>
            <a:r>
              <a:rPr lang="cs-CZ" sz="28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oční pocení</a:t>
            </a:r>
          </a:p>
          <a:p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</a:t>
            </a:r>
            <a:r>
              <a:rPr lang="cs-CZ" sz="28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ruritus</a:t>
            </a:r>
          </a:p>
          <a:p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</a:t>
            </a:r>
            <a:r>
              <a:rPr lang="cs-CZ" sz="28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atologická únava</a:t>
            </a:r>
          </a:p>
          <a:p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5362855-81D6-ACCF-660A-D61B70F87CC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</a:t>
            </a:r>
            <a:r>
              <a:rPr lang="cs-CZ" sz="28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ymfadenopatie  </a:t>
            </a:r>
          </a:p>
          <a:p>
            <a:pPr lvl="1"/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</a:t>
            </a:r>
            <a:r>
              <a:rPr lang="cs-CZ" sz="20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eriferní</a:t>
            </a:r>
          </a:p>
          <a:p>
            <a:pPr lvl="1"/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</a:t>
            </a:r>
            <a:r>
              <a:rPr lang="cs-CZ" sz="20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ediastinální</a:t>
            </a:r>
          </a:p>
          <a:p>
            <a:pPr lvl="1"/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</a:t>
            </a:r>
            <a:r>
              <a:rPr lang="cs-CZ" sz="20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itrobřišní</a:t>
            </a:r>
          </a:p>
          <a:p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</a:t>
            </a:r>
            <a:r>
              <a:rPr lang="cs-CZ" sz="28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plenomegalie </a:t>
            </a:r>
          </a:p>
          <a:p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</a:t>
            </a:r>
            <a:r>
              <a:rPr lang="cs-CZ" sz="28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ostižení kostní dřeně</a:t>
            </a:r>
          </a:p>
          <a:p>
            <a:r>
              <a:rPr lang="cs-CZ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o</a:t>
            </a:r>
            <a:r>
              <a:rPr lang="cs-CZ" sz="2800" i="0" u="none" strike="noStrike" cap="non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steolytická</a:t>
            </a:r>
            <a:r>
              <a:rPr lang="cs-CZ" sz="28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kostní ložiska</a:t>
            </a:r>
          </a:p>
          <a:p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</a:t>
            </a:r>
            <a:r>
              <a:rPr lang="cs-CZ" sz="28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nfiltrace orgánů, kůže, výpotky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433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6C9F70-144C-EC91-5F0E-39C3D0CF9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32482C-DFD9-C5AC-CE99-799050C56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44</a:t>
            </a:fld>
            <a:endParaRPr lang="cs-CZ" altLang="cs-CZ"/>
          </a:p>
        </p:txBody>
      </p:sp>
      <p:pic>
        <p:nvPicPr>
          <p:cNvPr id="9" name="Google Shape;258;p47">
            <a:extLst>
              <a:ext uri="{FF2B5EF4-FFF2-40B4-BE49-F238E27FC236}">
                <a16:creationId xmlns:a16="http://schemas.microsoft.com/office/drawing/2014/main" id="{855868FA-BE7C-F6E9-4376-E9D9A94C3591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1983995" y="0"/>
            <a:ext cx="8224010" cy="590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073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74BF2B-1220-1D2C-8335-42134B5C74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F0718A-CF5C-9FDC-6D7D-08AD08B345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pic>
        <p:nvPicPr>
          <p:cNvPr id="5" name="Google Shape;263;p48">
            <a:extLst>
              <a:ext uri="{FF2B5EF4-FFF2-40B4-BE49-F238E27FC236}">
                <a16:creationId xmlns:a16="http://schemas.microsoft.com/office/drawing/2014/main" id="{7BEBE1A3-2487-D564-661C-98091A5AA7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4449" y="378000"/>
            <a:ext cx="6103101" cy="5738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711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F23788-8467-E33E-EAEC-4676F4509E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EF6F1D-2B6A-F20B-0EE4-25EDB5AB5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pic>
        <p:nvPicPr>
          <p:cNvPr id="4" name="Google Shape;268;p49">
            <a:extLst>
              <a:ext uri="{FF2B5EF4-FFF2-40B4-BE49-F238E27FC236}">
                <a16:creationId xmlns:a16="http://schemas.microsoft.com/office/drawing/2014/main" id="{CB2F2463-2C17-E2EA-2FBC-5D32E78757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9043" y="378000"/>
            <a:ext cx="7920000" cy="58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960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68F41E-5533-D2E6-F600-E3B14BAA5A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EEAD23-0149-9477-8EAD-92D577A03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pic>
        <p:nvPicPr>
          <p:cNvPr id="4" name="Google Shape;273;p50">
            <a:extLst>
              <a:ext uri="{FF2B5EF4-FFF2-40B4-BE49-F238E27FC236}">
                <a16:creationId xmlns:a16="http://schemas.microsoft.com/office/drawing/2014/main" id="{80A75692-0FDD-8820-0F2C-667CE13B859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4343" y="0"/>
            <a:ext cx="6923314" cy="62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916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F52D71-3E64-4149-C7F5-33331583AF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3C53A6-77B0-BCA3-55E6-A1D0F27E5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pic>
        <p:nvPicPr>
          <p:cNvPr id="4" name="Google Shape;279;p51">
            <a:extLst>
              <a:ext uri="{FF2B5EF4-FFF2-40B4-BE49-F238E27FC236}">
                <a16:creationId xmlns:a16="http://schemas.microsoft.com/office/drawing/2014/main" id="{CA3F16CE-CC18-E6A1-4F64-98D025C615C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1397" y="0"/>
            <a:ext cx="8789205" cy="6090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134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F350D2-4948-400E-7832-DC97C2BAFC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C5799-3967-B28D-F075-2C3CB2369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pic>
        <p:nvPicPr>
          <p:cNvPr id="4" name="Google Shape;291;p53">
            <a:extLst>
              <a:ext uri="{FF2B5EF4-FFF2-40B4-BE49-F238E27FC236}">
                <a16:creationId xmlns:a16="http://schemas.microsoft.com/office/drawing/2014/main" id="{EA45BA5F-7670-5872-1160-CF6E3764CE8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8720" y="0"/>
            <a:ext cx="5091280" cy="62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69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162D50-ACA9-31EA-C1F6-651BDB6D04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BDC04A-5C3E-F9B1-9BD6-91C31A02C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193F38-8C02-A7C5-EE29-40CDACD8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Typy podávaných přípravků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834048-4165-40AD-6110-795ED4E2F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transfúzní přípravky</a:t>
            </a:r>
          </a:p>
          <a:p>
            <a:pPr lvl="1"/>
            <a:r>
              <a:rPr lang="cs-CZ" dirty="0"/>
              <a:t>vyráběny na transfúzních odděleních z plné krve </a:t>
            </a:r>
          </a:p>
          <a:p>
            <a:pPr lvl="1"/>
            <a:r>
              <a:rPr lang="cs-CZ" dirty="0"/>
              <a:t>erytrocyty</a:t>
            </a:r>
          </a:p>
          <a:p>
            <a:pPr lvl="1"/>
            <a:r>
              <a:rPr lang="cs-CZ" dirty="0"/>
              <a:t>trombocyty</a:t>
            </a:r>
          </a:p>
          <a:p>
            <a:pPr lvl="1"/>
            <a:r>
              <a:rPr lang="cs-CZ" dirty="0"/>
              <a:t>granulocyty</a:t>
            </a:r>
          </a:p>
          <a:p>
            <a:pPr lvl="1"/>
            <a:r>
              <a:rPr lang="cs-CZ" dirty="0"/>
              <a:t>čerstvá mražená plazma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591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1330D0-D9CA-00F7-EE39-91042DC92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7FCBF3-4345-E2A2-2024-F21C72C825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pic>
        <p:nvPicPr>
          <p:cNvPr id="4" name="Google Shape;296;p54">
            <a:extLst>
              <a:ext uri="{FF2B5EF4-FFF2-40B4-BE49-F238E27FC236}">
                <a16:creationId xmlns:a16="http://schemas.microsoft.com/office/drawing/2014/main" id="{649634F1-F00C-8D97-F31A-C7CE27C9B3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4819" y="0"/>
            <a:ext cx="6302362" cy="622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349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E73148-DEC0-BA85-F241-4A9C8DDE6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F5603F-8C2E-0DAE-14AC-852DF5546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pic>
        <p:nvPicPr>
          <p:cNvPr id="4" name="Google Shape;301;p55">
            <a:extLst>
              <a:ext uri="{FF2B5EF4-FFF2-40B4-BE49-F238E27FC236}">
                <a16:creationId xmlns:a16="http://schemas.microsoft.com/office/drawing/2014/main" id="{6607CB7E-B765-6279-1DCF-E9157780C88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44868" y="227853"/>
            <a:ext cx="7372661" cy="6000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355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E93438-0C96-DC45-74D9-9E63FDDAE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16BDC0-9046-F999-E4B0-78918E2BD7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pic>
        <p:nvPicPr>
          <p:cNvPr id="4" name="Google Shape;306;p56">
            <a:extLst>
              <a:ext uri="{FF2B5EF4-FFF2-40B4-BE49-F238E27FC236}">
                <a16:creationId xmlns:a16="http://schemas.microsoft.com/office/drawing/2014/main" id="{0A9B4863-7C2A-AA8B-D57D-B1FA5E51B02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6000" y="0"/>
            <a:ext cx="7920000" cy="5812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114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6796FA-D1B0-2FB1-6089-806743BA5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4BC88B-175E-5D38-4137-81395233B9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pic>
        <p:nvPicPr>
          <p:cNvPr id="4" name="Google Shape;312;p57">
            <a:extLst>
              <a:ext uri="{FF2B5EF4-FFF2-40B4-BE49-F238E27FC236}">
                <a16:creationId xmlns:a16="http://schemas.microsoft.com/office/drawing/2014/main" id="{21844EB7-B866-6CE4-AA18-D6F220EEB1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6000" y="378000"/>
            <a:ext cx="3873343" cy="559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11;p57">
            <a:extLst>
              <a:ext uri="{FF2B5EF4-FFF2-40B4-BE49-F238E27FC236}">
                <a16:creationId xmlns:a16="http://schemas.microsoft.com/office/drawing/2014/main" id="{A967D571-C3FC-DF73-7B0D-1DF99CBE52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88" y="378000"/>
            <a:ext cx="5143483" cy="5597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430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28B92A-6AEB-30F5-8D25-E8A3AD14B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A2ADC0-F9C1-33F6-E1CA-BD975B1AC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pic>
        <p:nvPicPr>
          <p:cNvPr id="4" name="Google Shape;317;p58">
            <a:extLst>
              <a:ext uri="{FF2B5EF4-FFF2-40B4-BE49-F238E27FC236}">
                <a16:creationId xmlns:a16="http://schemas.microsoft.com/office/drawing/2014/main" id="{7299DCEA-2EF0-AA95-A912-908EFB13E9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3078" y="378000"/>
            <a:ext cx="4585844" cy="5748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73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A4FEB1-4483-5328-9201-E2C7C6EE2B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179FEC-8197-AE30-8555-1518639AA5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91BCB3-A3D0-DD17-4C37-4F339690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Lymfomy - diagnostika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F1454A-ADEE-7202-D379-83FBC80C5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ískání </a:t>
            </a:r>
            <a:r>
              <a:rPr lang="cs-CZ" sz="28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diagnózy</a:t>
            </a:r>
          </a:p>
          <a:p>
            <a:pPr lvl="1"/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k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líčové získání vzorku k histologii</a:t>
            </a:r>
          </a:p>
          <a:p>
            <a:pPr lvl="1"/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lok tkáně nebo celá lymfatická uzlina!</a:t>
            </a:r>
          </a:p>
          <a:p>
            <a:r>
              <a:rPr lang="cs-CZ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s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taging</a:t>
            </a:r>
            <a:endParaRPr lang="cs-CZ" sz="28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lvl="1"/>
            <a:r>
              <a:rPr lang="cs-CZ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PET/CT(MR)</a:t>
            </a:r>
          </a:p>
          <a:p>
            <a:pPr lvl="1"/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ebo CT hrudníku, břicha a pánve + </a:t>
            </a:r>
            <a:r>
              <a:rPr lang="cs-CZ" sz="2000" b="0" i="0" u="none" strike="noStrike" cap="non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trepanobiopsie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</a:p>
          <a:p>
            <a:pPr lvl="1"/>
            <a:r>
              <a:rPr lang="cs-CZ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ři podezření na infiltraci CNS – lumbální punkce a MR mozku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916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762C3B-0E2B-47EA-97E4-2874DFAD2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A47F9F-1A40-2AD1-D3AC-78C1E56FA6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F951D3-3D4A-5348-15BA-9185D86B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Lymfomy - dělení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E9D241-250C-D6C7-820B-902A9AEB2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Hodgkinův</a:t>
            </a:r>
            <a:r>
              <a:rPr lang="cs-CZ" dirty="0"/>
              <a:t> lymfomy </a:t>
            </a:r>
          </a:p>
          <a:p>
            <a:r>
              <a:rPr lang="cs-CZ" dirty="0" err="1"/>
              <a:t>nehodgkinské</a:t>
            </a:r>
            <a:r>
              <a:rPr lang="cs-CZ" dirty="0"/>
              <a:t> lymfomy</a:t>
            </a:r>
          </a:p>
          <a:p>
            <a:pPr lvl="1"/>
            <a:r>
              <a:rPr lang="cs-CZ" dirty="0"/>
              <a:t>dle linie původu</a:t>
            </a:r>
          </a:p>
          <a:p>
            <a:pPr lvl="2"/>
            <a:r>
              <a:rPr lang="cs-CZ" dirty="0"/>
              <a:t>B lymfomy</a:t>
            </a:r>
          </a:p>
          <a:p>
            <a:pPr lvl="2"/>
            <a:r>
              <a:rPr lang="cs-CZ" dirty="0"/>
              <a:t>T a NK lymfomy</a:t>
            </a:r>
          </a:p>
          <a:p>
            <a:pPr lvl="1"/>
            <a:r>
              <a:rPr lang="cs-CZ" dirty="0"/>
              <a:t>dle agresivity a chování</a:t>
            </a:r>
          </a:p>
          <a:p>
            <a:pPr lvl="2"/>
            <a:r>
              <a:rPr lang="cs-CZ" dirty="0"/>
              <a:t>agresivní (DLBCL, </a:t>
            </a:r>
            <a:r>
              <a:rPr lang="cs-CZ" dirty="0" err="1"/>
              <a:t>Burkittův</a:t>
            </a:r>
            <a:r>
              <a:rPr lang="cs-CZ" dirty="0"/>
              <a:t> lymfom, T-lymfomy)</a:t>
            </a:r>
          </a:p>
          <a:p>
            <a:pPr lvl="2"/>
            <a:r>
              <a:rPr lang="cs-CZ" dirty="0"/>
              <a:t>indolentní (Folikulární lymfom, většina Mantle cell lymfomů, </a:t>
            </a:r>
            <a:r>
              <a:rPr lang="cs-CZ" dirty="0" err="1"/>
              <a:t>Marginal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lymphoma</a:t>
            </a:r>
            <a:r>
              <a:rPr lang="cs-CZ" dirty="0"/>
              <a:t>) 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9506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828194-5DFE-EE91-BCF7-3EDA03458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79E368-79A3-79E8-767A-CC0D8D747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pic>
        <p:nvPicPr>
          <p:cNvPr id="6" name="Google Shape;335;p61">
            <a:extLst>
              <a:ext uri="{FF2B5EF4-FFF2-40B4-BE49-F238E27FC236}">
                <a16:creationId xmlns:a16="http://schemas.microsoft.com/office/drawing/2014/main" id="{E6273B4A-0FC0-70AA-F566-3263D7F94C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6698" y="0"/>
            <a:ext cx="8218603" cy="6000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5529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E31DE3-B87E-9F3F-440E-484DF0046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865936-8075-9791-498E-7CB2F6D53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097CEE-9620-C526-7437-11E0EAEC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Léčba lymfomů obecně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35A9D3-E017-10B6-5078-B778B7BC6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modalitou kombinovaná chemoterapie a cílená biologická léčba</a:t>
            </a:r>
          </a:p>
          <a:p>
            <a:r>
              <a:rPr lang="cs-CZ" dirty="0"/>
              <a:t>velká role kortikoidů </a:t>
            </a:r>
          </a:p>
          <a:p>
            <a:pPr lvl="1"/>
            <a:r>
              <a:rPr lang="cs-CZ" dirty="0"/>
              <a:t>samotné zabíjí lymfocyty</a:t>
            </a:r>
          </a:p>
          <a:p>
            <a:pPr lvl="1"/>
            <a:r>
              <a:rPr lang="cs-CZ" dirty="0"/>
              <a:t>použití jako podpůrný lék pro efekt chemoterapii</a:t>
            </a:r>
          </a:p>
          <a:p>
            <a:pPr lvl="1"/>
            <a:r>
              <a:rPr lang="cs-CZ" dirty="0"/>
              <a:t>u velkých postižení nebo velkých klinických projevů použití jako </a:t>
            </a:r>
            <a:r>
              <a:rPr lang="cs-CZ" dirty="0" err="1"/>
              <a:t>prefáze</a:t>
            </a:r>
            <a:endParaRPr lang="cs-CZ" dirty="0"/>
          </a:p>
          <a:p>
            <a:r>
              <a:rPr lang="cs-CZ" dirty="0"/>
              <a:t>chirurgická léčba malý význam </a:t>
            </a:r>
          </a:p>
          <a:p>
            <a:r>
              <a:rPr lang="cs-CZ" dirty="0"/>
              <a:t>situačně imunoterapie, radioterapie, transplantace kostní dřeně</a:t>
            </a:r>
          </a:p>
        </p:txBody>
      </p:sp>
    </p:spTree>
    <p:extLst>
      <p:ext uri="{BB962C8B-B14F-4D97-AF65-F5344CB8AC3E}">
        <p14:creationId xmlns:p14="http://schemas.microsoft.com/office/powerpoint/2010/main" val="25595106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60573E-EEBF-717C-DD43-9E2CD88DF2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AE2604-40C3-557E-9E0F-A4D5EF41BF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D777FE-4496-F7D9-9A30-9B564727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Hodgkinův lymfom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63CCC6-39A6-64DA-5962-BF639938B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u mladých lidí</a:t>
            </a:r>
          </a:p>
          <a:p>
            <a:r>
              <a:rPr lang="cs-CZ" dirty="0"/>
              <a:t>výborná prognóza</a:t>
            </a:r>
          </a:p>
          <a:p>
            <a:r>
              <a:rPr lang="cs-CZ" dirty="0"/>
              <a:t>velice často postižení mediastina a krku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11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5F10AE-1674-4F7A-C219-74BDE43B8C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29A36E-55E2-D1AF-71E2-C514B5B6D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8B5269-2663-BEA1-24CD-011D338D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Typy podávaných přípravků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EF9827-9E55-13D6-23F8-F3AEC47FA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krevní deriváty</a:t>
            </a:r>
          </a:p>
          <a:p>
            <a:pPr lvl="1"/>
            <a:r>
              <a:rPr lang="cs-CZ" dirty="0"/>
              <a:t>vyráběny farmaceutickými firmami z dárcovské plazmy</a:t>
            </a:r>
          </a:p>
          <a:p>
            <a:pPr lvl="1"/>
            <a:r>
              <a:rPr lang="cs-CZ" dirty="0"/>
              <a:t>směsná plazma</a:t>
            </a:r>
          </a:p>
          <a:p>
            <a:pPr lvl="1"/>
            <a:r>
              <a:rPr lang="cs-CZ" dirty="0"/>
              <a:t>koncentráty koagulačních faktorů</a:t>
            </a:r>
          </a:p>
          <a:p>
            <a:pPr lvl="1"/>
            <a:r>
              <a:rPr lang="cs-CZ" dirty="0"/>
              <a:t>imunoglobuliny</a:t>
            </a:r>
          </a:p>
          <a:p>
            <a:pPr lvl="1"/>
            <a:r>
              <a:rPr lang="cs-CZ" dirty="0"/>
              <a:t>albumin</a:t>
            </a:r>
          </a:p>
          <a:p>
            <a:pPr lvl="1"/>
            <a:r>
              <a:rPr lang="cs-CZ" dirty="0"/>
              <a:t>fibrinogen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310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9D7A5F-664D-F57E-75BA-D5B32955B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2A0F44-4A5C-3104-1F62-FA2A8932D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pic>
        <p:nvPicPr>
          <p:cNvPr id="6" name="Google Shape;353;p64">
            <a:extLst>
              <a:ext uri="{FF2B5EF4-FFF2-40B4-BE49-F238E27FC236}">
                <a16:creationId xmlns:a16="http://schemas.microsoft.com/office/drawing/2014/main" id="{C5CA3E24-A874-BB99-3B6B-86A1348B9B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76033" y="571500"/>
            <a:ext cx="8439934" cy="5371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3031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8FA71F-3A8E-4E05-D1F6-6B8FAD2FC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F33718-FB9C-4792-C330-3C5AD776B5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pic>
        <p:nvPicPr>
          <p:cNvPr id="4" name="Google Shape;361;p65">
            <a:extLst>
              <a:ext uri="{FF2B5EF4-FFF2-40B4-BE49-F238E27FC236}">
                <a16:creationId xmlns:a16="http://schemas.microsoft.com/office/drawing/2014/main" id="{DBAC027B-AF1F-BD43-24E2-D263FDB4E36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36000" y="378000"/>
            <a:ext cx="7920000" cy="5381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2315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D5CFA-4D69-E528-6A44-05170151D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110A5B-8C06-9930-226B-91296DC2E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F91432-53AF-9AFA-AFBD-4E52493E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Hodgkinův</a:t>
            </a:r>
            <a:r>
              <a:rPr lang="cs-CZ" dirty="0"/>
              <a:t> lymfom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F6956B-6CDF-8E73-579C-172E0F73C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linie:</a:t>
            </a:r>
          </a:p>
          <a:p>
            <a:pPr lvl="1"/>
            <a:r>
              <a:rPr lang="cs-CZ" dirty="0"/>
              <a:t>kombinovaná chemoterapie</a:t>
            </a:r>
          </a:p>
          <a:p>
            <a:r>
              <a:rPr lang="cs-CZ" dirty="0"/>
              <a:t>druhá linie:</a:t>
            </a:r>
          </a:p>
          <a:p>
            <a:pPr lvl="1"/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záchranná chemoterapie and autologní transplantace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i</a:t>
            </a:r>
            <a:r>
              <a:rPr lang="cs-CZ" sz="2000" dirty="0">
                <a:solidFill>
                  <a:srgbClr val="000000"/>
                </a:solidFill>
              </a:rPr>
              <a:t>munoterapie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c</a:t>
            </a:r>
            <a:r>
              <a:rPr lang="cs-CZ" sz="2000" dirty="0">
                <a:solidFill>
                  <a:srgbClr val="000000"/>
                </a:solidFill>
              </a:rPr>
              <a:t>ílená protilátka</a:t>
            </a:r>
          </a:p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cs-CZ" sz="2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řísně individuálně u fit pacientů s četnými relapsy ke zvážení i alogenní transplantace</a:t>
            </a:r>
          </a:p>
        </p:txBody>
      </p:sp>
    </p:spTree>
    <p:extLst>
      <p:ext uri="{BB962C8B-B14F-4D97-AF65-F5344CB8AC3E}">
        <p14:creationId xmlns:p14="http://schemas.microsoft.com/office/powerpoint/2010/main" val="2326058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4673EA-38C2-5F39-6983-D538544216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D3D93F-061C-69F6-B7A6-3D6F22258B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pic>
        <p:nvPicPr>
          <p:cNvPr id="6" name="Google Shape;369;p66">
            <a:extLst>
              <a:ext uri="{FF2B5EF4-FFF2-40B4-BE49-F238E27FC236}">
                <a16:creationId xmlns:a16="http://schemas.microsoft.com/office/drawing/2014/main" id="{8AA6F809-B9BB-A3AD-6EAB-109375E2DA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257" y="378000"/>
            <a:ext cx="5014529" cy="30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68;p66">
            <a:extLst>
              <a:ext uri="{FF2B5EF4-FFF2-40B4-BE49-F238E27FC236}">
                <a16:creationId xmlns:a16="http://schemas.microsoft.com/office/drawing/2014/main" id="{E89E26F7-0AD5-401D-3DC8-131B83A3BE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6786" y="2416629"/>
            <a:ext cx="5338400" cy="3363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4285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6A4911-6874-039C-3C27-8401980F6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7A3CF1-3696-3DBD-478E-EF122D30EA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FBBB26-304F-EB52-2EB1-32D06915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Indolentní lymfom – principy léčby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15BC5F-DCA5-B23F-D4EF-5A7434DA5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éčeni pouze symptomatičtí pacienti </a:t>
            </a:r>
          </a:p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principu nevyléčitelné ale celkově dobrá prognóza </a:t>
            </a:r>
          </a:p>
          <a:p>
            <a:pPr lvl="1"/>
            <a:r>
              <a:rPr lang="pl-PL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choroba může být pod kontrolou 10-15 let</a:t>
            </a:r>
          </a:p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ombinace biologické léčby (anti-CD20) + chemoterapie (obvykle méně agresivní = méně toxické)</a:t>
            </a:r>
          </a:p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limitovaných stádií je ke zvážení radioterapie</a:t>
            </a:r>
          </a:p>
          <a:p>
            <a:endParaRPr lang="pl-PL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042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60F1CC-3295-7593-5C1C-811780E1FD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39AA91-2881-7BC8-03B0-AF3E4BC437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813813-9246-C038-C0B1-8D3F2233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Agresivní lymfomy – principy léčby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383B14-CF3B-8C6F-1230-183FD92C3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 léčeni – přirozeně rychlá progrese</a:t>
            </a:r>
          </a:p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principu vyléčitelné ale celková prognóza horší než indolentní, často letální</a:t>
            </a:r>
          </a:p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ákladní modalita: kombinace biologické léčby (anti-CD20 u B-lymfomů) + chemoterapie (obvykle agresivnější = toxičtější)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3540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E284EC-13AA-A927-B06F-13610A844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B4D3E5-3670-8B75-8A73-7D0A0270D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pic>
        <p:nvPicPr>
          <p:cNvPr id="6" name="Google Shape;393;p70">
            <a:extLst>
              <a:ext uri="{FF2B5EF4-FFF2-40B4-BE49-F238E27FC236}">
                <a16:creationId xmlns:a16="http://schemas.microsoft.com/office/drawing/2014/main" id="{E06D3272-ADA4-916E-07AD-DA1CE171BA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257" y="680301"/>
            <a:ext cx="7599519" cy="188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95;p70">
            <a:extLst>
              <a:ext uri="{FF2B5EF4-FFF2-40B4-BE49-F238E27FC236}">
                <a16:creationId xmlns:a16="http://schemas.microsoft.com/office/drawing/2014/main" id="{A8EF80E2-A21F-940B-A52F-24385A4D4C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4643" y="2565738"/>
            <a:ext cx="2142713" cy="10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94;p70">
            <a:extLst>
              <a:ext uri="{FF2B5EF4-FFF2-40B4-BE49-F238E27FC236}">
                <a16:creationId xmlns:a16="http://schemas.microsoft.com/office/drawing/2014/main" id="{DC112F3F-946C-B7D7-F15F-C11312FAB9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9039" y="3313061"/>
            <a:ext cx="6464585" cy="232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92;p70">
            <a:extLst>
              <a:ext uri="{FF2B5EF4-FFF2-40B4-BE49-F238E27FC236}">
                <a16:creationId xmlns:a16="http://schemas.microsoft.com/office/drawing/2014/main" id="{8011693A-C71A-7883-6757-C41715243D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0349" y="0"/>
            <a:ext cx="1906763" cy="670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0402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F8E365-F86C-7A37-D200-174B6EAA1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5F12B9-BDFC-F181-83BE-58CCF500F2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9EB9AE-97D5-B063-A902-8314CC92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Agresivní lymfomy – principy léčby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C5A951-C9FA-359D-7A6E-ABF22727B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relapsů autologní transplantace</a:t>
            </a:r>
          </a:p>
          <a:p>
            <a:r>
              <a:rPr lang="cs-CZ" dirty="0"/>
              <a:t>imunoterapie individuálně</a:t>
            </a:r>
          </a:p>
          <a:p>
            <a:r>
              <a:rPr lang="cs-CZ" dirty="0"/>
              <a:t>alogenní transplantace jen u mladých fit pacientů s četnými relapsy</a:t>
            </a:r>
          </a:p>
          <a:p>
            <a:r>
              <a:rPr lang="cs-CZ" dirty="0"/>
              <a:t>CAR-T u relapsů</a:t>
            </a:r>
          </a:p>
        </p:txBody>
      </p:sp>
    </p:spTree>
    <p:extLst>
      <p:ext uri="{BB962C8B-B14F-4D97-AF65-F5344CB8AC3E}">
        <p14:creationId xmlns:p14="http://schemas.microsoft.com/office/powerpoint/2010/main" val="18829815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6D67BF-7F0A-7A9A-A1AC-8ADF8808EB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6B1F3E-1959-A752-B16C-BC3B1A5A3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1CB52C-002A-C9C5-DBE0-D457C12B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Lymfomy – situace v intenzivní péči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BCB747-998A-A7D4-9ABA-B39784CD5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tumor </a:t>
            </a:r>
            <a:r>
              <a:rPr lang="cs-CZ" dirty="0" err="1"/>
              <a:t>lysis</a:t>
            </a:r>
            <a:r>
              <a:rPr lang="cs-CZ" dirty="0"/>
              <a:t> syndrom</a:t>
            </a:r>
          </a:p>
          <a:p>
            <a:r>
              <a:rPr lang="cs-CZ" dirty="0"/>
              <a:t>mediastinální syndrom</a:t>
            </a:r>
          </a:p>
          <a:p>
            <a:r>
              <a:rPr lang="cs-CZ" dirty="0"/>
              <a:t>syndrom horní duté žíly</a:t>
            </a:r>
          </a:p>
          <a:p>
            <a:r>
              <a:rPr lang="cs-CZ" dirty="0"/>
              <a:t>infiltrace srdce </a:t>
            </a:r>
          </a:p>
          <a:p>
            <a:r>
              <a:rPr lang="cs-CZ" dirty="0"/>
              <a:t>infiltrace CNS</a:t>
            </a:r>
          </a:p>
          <a:p>
            <a:r>
              <a:rPr lang="cs-CZ" dirty="0"/>
              <a:t>infiltrace střeva/žaludku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0622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B21069-4500-C40C-1489-01F8E45F07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43B8E8-9B7C-4AE1-7F34-76588EBCE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1D14A0-D94A-7297-5476-CA3EF613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Tumor </a:t>
            </a:r>
            <a:r>
              <a:rPr lang="cs-CZ" dirty="0" err="1"/>
              <a:t>lysis</a:t>
            </a:r>
            <a:r>
              <a:rPr lang="cs-CZ" dirty="0"/>
              <a:t> syndrom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4CADDB-948F-2BD5-DF93-2067F263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stav způsobený rychlým a velkým rozpadem nádorových buněk</a:t>
            </a:r>
          </a:p>
          <a:p>
            <a:r>
              <a:rPr lang="cs-CZ" dirty="0"/>
              <a:t>u velmi rychle rostoucích nádorů i spontánně</a:t>
            </a:r>
          </a:p>
          <a:p>
            <a:r>
              <a:rPr lang="cs-CZ" dirty="0"/>
              <a:t>obvykle komplikace léčby u agresivních malignit </a:t>
            </a:r>
          </a:p>
          <a:p>
            <a:pPr lvl="1"/>
            <a:r>
              <a:rPr lang="cs-CZ" dirty="0"/>
              <a:t>rychle se dělící buňky velmi citlivé na chemoterapii</a:t>
            </a:r>
          </a:p>
          <a:p>
            <a:pPr lvl="1"/>
            <a:r>
              <a:rPr lang="cs-CZ" dirty="0"/>
              <a:t>možný vznik i při </a:t>
            </a:r>
            <a:r>
              <a:rPr lang="cs-CZ" dirty="0" err="1"/>
              <a:t>prefázi</a:t>
            </a:r>
            <a:r>
              <a:rPr lang="cs-CZ" dirty="0"/>
              <a:t> kortikoidy</a:t>
            </a:r>
          </a:p>
          <a:p>
            <a:r>
              <a:rPr lang="cs-CZ" dirty="0"/>
              <a:t>metabolické postižení </a:t>
            </a:r>
            <a:r>
              <a:rPr lang="cs-CZ" dirty="0" err="1"/>
              <a:t>látkámi</a:t>
            </a:r>
            <a:r>
              <a:rPr lang="cs-CZ" dirty="0"/>
              <a:t> uvolněným z buněk</a:t>
            </a:r>
          </a:p>
          <a:p>
            <a:pPr lvl="1"/>
            <a:r>
              <a:rPr lang="cs-CZ" dirty="0"/>
              <a:t>draslík - riziko arytmií</a:t>
            </a:r>
          </a:p>
          <a:p>
            <a:pPr lvl="1"/>
            <a:r>
              <a:rPr lang="cs-CZ" dirty="0"/>
              <a:t>fosfát - vznik </a:t>
            </a:r>
            <a:r>
              <a:rPr lang="cs-CZ" dirty="0" err="1"/>
              <a:t>hypokalcémie</a:t>
            </a:r>
            <a:endParaRPr lang="cs-CZ" dirty="0"/>
          </a:p>
          <a:p>
            <a:pPr lvl="1"/>
            <a:r>
              <a:rPr lang="cs-CZ" dirty="0"/>
              <a:t>dna - přeměna na kyselinu močovou - krystalizuje v ledvinách -&gt; renální selhání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33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32286B-BCF6-6CA1-4198-14771FEE1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C26DE0-4259-A9A5-D726-436EB17A1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C8B91F-EFD2-C5DD-8040-F30419FE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Úpravy transfuzních přípravků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5CF98F-9F55-FF02-B24C-2195754B5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co největší bezpečnost při podání </a:t>
            </a:r>
          </a:p>
          <a:p>
            <a:r>
              <a:rPr lang="cs-CZ" dirty="0"/>
              <a:t>každá úprava specifický účel</a:t>
            </a:r>
          </a:p>
          <a:p>
            <a:r>
              <a:rPr lang="cs-CZ" dirty="0"/>
              <a:t>promývání</a:t>
            </a:r>
          </a:p>
          <a:p>
            <a:r>
              <a:rPr lang="cs-CZ" dirty="0" err="1"/>
              <a:t>deleukotizace</a:t>
            </a:r>
            <a:r>
              <a:rPr lang="cs-CZ" dirty="0"/>
              <a:t> transfúzních přípravků</a:t>
            </a:r>
          </a:p>
          <a:p>
            <a:r>
              <a:rPr lang="cs-CZ" dirty="0"/>
              <a:t>ozáření transfúzních přípravků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9219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705ABE-A5E4-B355-02AC-50E00E5C4E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883E55-5649-5FE3-0592-A9182D78A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pic>
        <p:nvPicPr>
          <p:cNvPr id="6" name="Google Shape;418;p74">
            <a:extLst>
              <a:ext uri="{FF2B5EF4-FFF2-40B4-BE49-F238E27FC236}">
                <a16:creationId xmlns:a16="http://schemas.microsoft.com/office/drawing/2014/main" id="{43795473-FE7B-7C76-48D9-42B4C36A1B8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5480" y="378000"/>
            <a:ext cx="9561039" cy="539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5092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C3DC46-0EF0-D1AF-E6F9-C037BC2FA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586281-ECD6-0AB1-8043-6AB8888864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pic>
        <p:nvPicPr>
          <p:cNvPr id="4" name="Google Shape;423;p75">
            <a:extLst>
              <a:ext uri="{FF2B5EF4-FFF2-40B4-BE49-F238E27FC236}">
                <a16:creationId xmlns:a16="http://schemas.microsoft.com/office/drawing/2014/main" id="{D698AB45-F816-C454-0790-15AF4533B3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18014" y="555172"/>
            <a:ext cx="7522028" cy="5357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4892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C54711-06E9-2245-9C43-2F4180428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CD9044-4D11-9321-3151-3F425765A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F39515-0E66-7A78-29EC-387B997A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Tumor </a:t>
            </a:r>
            <a:r>
              <a:rPr lang="cs-CZ" dirty="0" err="1"/>
              <a:t>lysis</a:t>
            </a:r>
            <a:r>
              <a:rPr lang="cs-CZ" dirty="0"/>
              <a:t> syndrom - prevence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3BB99F-FEC9-CBB1-CE3F-BADE5691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rizikové faktory</a:t>
            </a:r>
          </a:p>
          <a:p>
            <a:pPr lvl="1"/>
            <a:r>
              <a:rPr lang="cs-CZ" dirty="0"/>
              <a:t>agresivní choroba, masivní postižení, laboratorně vysoká aktivita LD</a:t>
            </a:r>
          </a:p>
          <a:p>
            <a:r>
              <a:rPr lang="cs-CZ" dirty="0"/>
              <a:t>prevence</a:t>
            </a:r>
          </a:p>
          <a:p>
            <a:pPr lvl="1"/>
            <a:r>
              <a:rPr lang="cs-CZ" dirty="0"/>
              <a:t>opatrné zahájení terapie (použití </a:t>
            </a:r>
            <a:r>
              <a:rPr lang="cs-CZ" dirty="0" err="1"/>
              <a:t>prefáze</a:t>
            </a:r>
            <a:r>
              <a:rPr lang="cs-CZ" dirty="0"/>
              <a:t>, nižší dávky kortikoidů a chemoterapie)</a:t>
            </a:r>
          </a:p>
          <a:p>
            <a:pPr lvl="1"/>
            <a:r>
              <a:rPr lang="cs-CZ" dirty="0"/>
              <a:t>alopurinol již několik dní předem</a:t>
            </a:r>
          </a:p>
          <a:p>
            <a:pPr lvl="1"/>
            <a:r>
              <a:rPr lang="cs-CZ" dirty="0"/>
              <a:t>velká hydratace (několik litrů denně)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4726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FEF74-3614-BEA7-430B-86B8D54928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6BBB9D-ABBE-ABF3-582A-B0D6AFB26B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0A72B6-F6F8-8DAA-2A0C-F29455B3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Tumor </a:t>
            </a:r>
            <a:r>
              <a:rPr lang="cs-CZ" dirty="0" err="1"/>
              <a:t>lysis</a:t>
            </a:r>
            <a:r>
              <a:rPr lang="cs-CZ" dirty="0"/>
              <a:t> syndrom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22E9AB-5EFC-BA6C-DA1E-46B0808D2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pozastavení terapie</a:t>
            </a:r>
          </a:p>
          <a:p>
            <a:r>
              <a:rPr lang="cs-CZ" dirty="0"/>
              <a:t>forsírovaná diuréza</a:t>
            </a:r>
          </a:p>
          <a:p>
            <a:r>
              <a:rPr lang="cs-CZ" dirty="0"/>
              <a:t>korekce </a:t>
            </a:r>
            <a:r>
              <a:rPr lang="cs-CZ" dirty="0" err="1"/>
              <a:t>hyperkalémie</a:t>
            </a:r>
            <a:endParaRPr lang="cs-CZ" dirty="0"/>
          </a:p>
          <a:p>
            <a:r>
              <a:rPr lang="cs-CZ" dirty="0" err="1"/>
              <a:t>rasburikáza</a:t>
            </a:r>
            <a:r>
              <a:rPr lang="cs-CZ" dirty="0"/>
              <a:t> (rozkládá kyselinu močovou na rozpustnou látku)</a:t>
            </a:r>
          </a:p>
          <a:p>
            <a:r>
              <a:rPr lang="cs-CZ" dirty="0"/>
              <a:t>často nutná </a:t>
            </a:r>
            <a:r>
              <a:rPr lang="cs-CZ" dirty="0" err="1"/>
              <a:t>iHD</a:t>
            </a:r>
            <a:r>
              <a:rPr lang="cs-CZ" dirty="0"/>
              <a:t> nebo CVVHD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2626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C29443-2E8F-A421-0975-55C73D2221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0D214A-D08C-F907-B1FC-5C96E412F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709625-3C64-36E8-201C-033C2C1C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Mediastinální syndrom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CD5CC8-262B-4BDE-5E46-D3995965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postižení mediastina časté (</a:t>
            </a:r>
            <a:r>
              <a:rPr lang="cs-CZ" dirty="0" err="1"/>
              <a:t>Hodgkinův</a:t>
            </a:r>
            <a:r>
              <a:rPr lang="cs-CZ" dirty="0"/>
              <a:t> lymfom, primární mediastinální lymfom, DLBCL…)</a:t>
            </a:r>
          </a:p>
          <a:p>
            <a:r>
              <a:rPr lang="cs-CZ" dirty="0"/>
              <a:t>příznaky a potíže dle postižených struktur</a:t>
            </a:r>
          </a:p>
          <a:p>
            <a:pPr lvl="1"/>
            <a:r>
              <a:rPr lang="cs-CZ" dirty="0"/>
              <a:t>jícen - dysfagie, zvracení, malnutrice</a:t>
            </a:r>
          </a:p>
          <a:p>
            <a:pPr lvl="1"/>
            <a:r>
              <a:rPr lang="cs-CZ" dirty="0"/>
              <a:t>trachea, hlavní bronchy - kašel, dušnost, stridor</a:t>
            </a:r>
          </a:p>
          <a:p>
            <a:pPr lvl="1"/>
            <a:r>
              <a:rPr lang="cs-CZ" dirty="0"/>
              <a:t>plíce - dušnost, riziko pneumonií, hemoptýzy</a:t>
            </a:r>
          </a:p>
          <a:p>
            <a:pPr lvl="1"/>
            <a:r>
              <a:rPr lang="cs-CZ" dirty="0"/>
              <a:t>obratle - riziko patologických fraktur, bolestivost</a:t>
            </a:r>
          </a:p>
          <a:p>
            <a:pPr lvl="1"/>
            <a:r>
              <a:rPr lang="cs-CZ" dirty="0"/>
              <a:t>n. vagus - kolapsy, bradykardie, sinusové zástavy, hypotenze</a:t>
            </a:r>
          </a:p>
          <a:p>
            <a:r>
              <a:rPr lang="cs-CZ" dirty="0"/>
              <a:t>zvláštní řešení obvykle netřeba, potíže ustoupí s léčbou lymfomu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7043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A1BEA4-FEF7-0EF9-195C-A38FDAA03C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721726-FEFE-9790-862D-989CFDDE8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179EA5-6A49-D7B9-584C-6CC03760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Syndrom horní duté žíly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5BCAEF-AEAF-6E12-D23E-BDACE62F9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speciální typ mediastinálního syndromu</a:t>
            </a:r>
          </a:p>
          <a:p>
            <a:r>
              <a:rPr lang="cs-CZ" dirty="0"/>
              <a:t>útlak horní duté žíly </a:t>
            </a:r>
          </a:p>
          <a:p>
            <a:pPr lvl="1"/>
            <a:r>
              <a:rPr lang="cs-CZ" sz="2000" dirty="0">
                <a:solidFill>
                  <a:schemeClr val="dk1"/>
                </a:solidFill>
              </a:rPr>
              <a:t>-&gt; Otok hlavy a krku, rozšíření (povrchových) krčních žil, otok horních končetin</a:t>
            </a:r>
          </a:p>
          <a:p>
            <a:pPr lvl="1"/>
            <a:r>
              <a:rPr lang="cs-CZ" sz="2000" dirty="0">
                <a:solidFill>
                  <a:schemeClr val="dk1"/>
                </a:solidFill>
              </a:rPr>
              <a:t>-&gt; Městnání v mozku: točení a bolest hlavy, rozmlžené vidění, zmatenost</a:t>
            </a:r>
          </a:p>
          <a:p>
            <a:pPr lvl="1"/>
            <a:r>
              <a:rPr lang="cs-CZ" sz="2000" dirty="0">
                <a:solidFill>
                  <a:schemeClr val="dk1"/>
                </a:solidFill>
              </a:rPr>
              <a:t>-&gt; Otok dýchacích cest: dušnost, stridor</a:t>
            </a:r>
          </a:p>
          <a:p>
            <a:pPr lvl="1"/>
            <a:r>
              <a:rPr lang="cs-CZ" dirty="0">
                <a:solidFill>
                  <a:schemeClr val="dk1"/>
                </a:solidFill>
              </a:rPr>
              <a:t>v</a:t>
            </a:r>
            <a:r>
              <a:rPr lang="cs-CZ" sz="2000" dirty="0">
                <a:solidFill>
                  <a:schemeClr val="dk1"/>
                </a:solidFill>
              </a:rPr>
              <a:t>ysoké riziko trombózy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7379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B56E72-580F-1C39-0647-55271461DB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B3C6D5-3689-A288-3A87-0E24DF1858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pic>
        <p:nvPicPr>
          <p:cNvPr id="6" name="Google Shape;447;p79">
            <a:extLst>
              <a:ext uri="{FF2B5EF4-FFF2-40B4-BE49-F238E27FC236}">
                <a16:creationId xmlns:a16="http://schemas.microsoft.com/office/drawing/2014/main" id="{EC89C5E5-9B33-0810-5415-48D02A00879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9074" y="0"/>
            <a:ext cx="8239326" cy="6000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0574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DBC69F-13CA-02F6-8DE5-93BC41EF49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836BE8-B40F-0C79-6C09-2529F804E3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pic>
        <p:nvPicPr>
          <p:cNvPr id="4" name="Google Shape;453;p80">
            <a:extLst>
              <a:ext uri="{FF2B5EF4-FFF2-40B4-BE49-F238E27FC236}">
                <a16:creationId xmlns:a16="http://schemas.microsoft.com/office/drawing/2014/main" id="{B87CD0DE-4F63-F345-8471-BEB672E845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3547" y="378000"/>
            <a:ext cx="6590454" cy="54939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4;p80">
            <a:extLst>
              <a:ext uri="{FF2B5EF4-FFF2-40B4-BE49-F238E27FC236}">
                <a16:creationId xmlns:a16="http://schemas.microsoft.com/office/drawing/2014/main" id="{06D8AF86-4BE3-5D12-B1EF-823103578B97}"/>
              </a:ext>
            </a:extLst>
          </p:cNvPr>
          <p:cNvSpPr/>
          <p:nvPr/>
        </p:nvSpPr>
        <p:spPr>
          <a:xfrm>
            <a:off x="5205300" y="986038"/>
            <a:ext cx="1781400" cy="34743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3567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1E447B-1305-4825-27B3-546863B428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C18527-5519-3EE6-9BDE-EF4A63B24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ADF5D1-662A-74BE-4AED-F11ED45B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Syndrom horní duté žíly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AAFDAD-5E98-6D61-1CF3-76105C4C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nutná urgentní diagnostika a léčba</a:t>
            </a:r>
          </a:p>
          <a:p>
            <a:r>
              <a:rPr lang="cs-CZ" dirty="0"/>
              <a:t>u neznámého nádoru potřeba biopsie!</a:t>
            </a:r>
          </a:p>
          <a:p>
            <a:r>
              <a:rPr lang="cs-CZ" dirty="0"/>
              <a:t>diagnostika pomocí CT, ideálně angiografie</a:t>
            </a:r>
          </a:p>
        </p:txBody>
      </p:sp>
    </p:spTree>
    <p:extLst>
      <p:ext uri="{BB962C8B-B14F-4D97-AF65-F5344CB8AC3E}">
        <p14:creationId xmlns:p14="http://schemas.microsoft.com/office/powerpoint/2010/main" val="27394778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7F9A62-0B16-1691-80BA-6442815B02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95C268-799D-3C4A-2674-A92569571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6BE5AB-8988-498C-7D28-5F87A21D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Syndrom horní duté žíly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E4710B-5705-97F8-9155-7D0960A8D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odpůrná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erapeutická </a:t>
            </a:r>
            <a:r>
              <a:rPr lang="cs-CZ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antikoagulace</a:t>
            </a:r>
            <a:endParaRPr lang="cs-CZ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onitorace na JIP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éčba příznaků</a:t>
            </a:r>
          </a:p>
          <a:p>
            <a:pPr lvl="1"/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CVK pouze do femorální žíly!</a:t>
            </a:r>
          </a:p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auzální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ortikoidy (až po případné biopsii, pokud není vyloženě nutnost)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kutní radioterapie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ožnost stentu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86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6566FE-2FB5-226E-1BBC-EB87B98E8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7CC64C-656D-047C-6997-ED8C9E7201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E0E5E4-E8FE-305D-A15D-568E342A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Promývání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0A132-2FDE-DC65-A970-2AF118E08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odstranění plasmy z transfuzního přípravku </a:t>
            </a:r>
          </a:p>
          <a:p>
            <a:r>
              <a:rPr lang="cs" dirty="0"/>
              <a:t>u pacientů s protilátkami proti složkám plasmy (pacienti s deficitem IgA</a:t>
            </a:r>
          </a:p>
          <a:p>
            <a:r>
              <a:rPr lang="cs-CZ" dirty="0"/>
              <a:t>u pacientů s alergickou reakcí na transfúze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0863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54144D-69CA-034F-B915-DF50D227CA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ACCAF9-60F8-D627-C86A-2769EB02B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3A060B-B7CD-5E6B-FE4E-88B98F7F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Infiltrace perikardu a srdce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34FE30-CC4E-75BB-8690-76A51B1BD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klinicky obvykle asymptomatický, náhodný nález</a:t>
            </a:r>
          </a:p>
          <a:p>
            <a:r>
              <a:rPr lang="cs-CZ" dirty="0"/>
              <a:t>v těžších případech arytmie, příznaky srdečního selhání (dušnost, otoky, únava), tlak na hrudi</a:t>
            </a:r>
          </a:p>
          <a:p>
            <a:r>
              <a:rPr lang="cs-CZ" dirty="0"/>
              <a:t>rizikové zejména stran zahájení terapie</a:t>
            </a:r>
          </a:p>
          <a:p>
            <a:pPr lvl="1"/>
            <a:r>
              <a:rPr lang="pl-PL" dirty="0"/>
              <a:t>nutno pozvolna, za monitorace</a:t>
            </a:r>
          </a:p>
          <a:p>
            <a:pPr lvl="1"/>
            <a:r>
              <a:rPr lang="pl-PL" dirty="0"/>
              <a:t>riziko rozvoje maligních arytmií (komorová tachykardie, fibrilace komoe) či ruptury perikardu/myokardu</a:t>
            </a:r>
          </a:p>
          <a:p>
            <a:pPr lvl="2"/>
            <a:r>
              <a:rPr lang="cs-CZ" dirty="0"/>
              <a:t>náhlá bolest na hrudi, kolaps, hypotenze, tachykardie, snížení voltáže na EKG, neslyšné ozvy</a:t>
            </a:r>
          </a:p>
          <a:p>
            <a:pPr lvl="2"/>
            <a:r>
              <a:rPr lang="cs-CZ" dirty="0"/>
              <a:t>v horším případě rychlá progrese do asystolie</a:t>
            </a:r>
          </a:p>
          <a:p>
            <a:pPr lvl="1"/>
            <a:r>
              <a:rPr lang="cs-CZ" dirty="0"/>
              <a:t>připravenost na okamžitý kardiochirurgický výkon (často ale spíše marná snaha)</a:t>
            </a:r>
          </a:p>
        </p:txBody>
      </p:sp>
    </p:spTree>
    <p:extLst>
      <p:ext uri="{BB962C8B-B14F-4D97-AF65-F5344CB8AC3E}">
        <p14:creationId xmlns:p14="http://schemas.microsoft.com/office/powerpoint/2010/main" val="9949553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402EA3-05F8-D3C7-A570-FDB9009848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8F53E-7C60-499A-E1D9-07E3AAF10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A1C6E4-C5C2-7A5F-6D38-9E6E152F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Infiltrace žaludku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6EC720-42A0-2C92-1D28-3C028F9F0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lymfomy žaludku dobrá prognóza</a:t>
            </a:r>
          </a:p>
          <a:p>
            <a:r>
              <a:rPr lang="cs-CZ" dirty="0"/>
              <a:t>často ale úvodně velké postižení stěny žaludku a agresivní typ</a:t>
            </a:r>
          </a:p>
          <a:p>
            <a:pPr lvl="1"/>
            <a:r>
              <a:rPr lang="cs-CZ" dirty="0"/>
              <a:t>riziko krvácení ze žaludku a/nebo </a:t>
            </a:r>
            <a:r>
              <a:rPr lang="cs-CZ" dirty="0" err="1"/>
              <a:t>ruptry</a:t>
            </a:r>
            <a:r>
              <a:rPr lang="cs-CZ" dirty="0"/>
              <a:t> žaludeční stěny</a:t>
            </a:r>
          </a:p>
          <a:p>
            <a:r>
              <a:rPr lang="cs-CZ" dirty="0"/>
              <a:t>vhodná objektivizace postižení pomocí GFS před zahájením terapie </a:t>
            </a:r>
          </a:p>
          <a:p>
            <a:pPr lvl="1"/>
            <a:r>
              <a:rPr lang="cs-CZ" dirty="0"/>
              <a:t>osvětlí možnost případného ošetření krvácení endoskopicky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9582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907DA2-9AB6-DF75-DB3D-2DBA37ED8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7CBE6A-F068-A086-DAF2-38C1459B3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3107CC-9C9F-EA5B-A50A-50F04E79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Infiltrace žaludku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05197A-1F29-4BEF-CDCF-E0CA3220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opatrné zahájení terapie, ideálně na JIP</a:t>
            </a:r>
          </a:p>
          <a:p>
            <a:r>
              <a:rPr lang="cs-CZ" dirty="0"/>
              <a:t>počítat s možností krvácení, připravenost na rychlé došetření zdroje krvácení</a:t>
            </a:r>
          </a:p>
          <a:p>
            <a:r>
              <a:rPr lang="cs-CZ" dirty="0"/>
              <a:t>řešení obvykle endoskopicky nebo radiologicky, chirurgické možnosti často omezené pro masivní postižení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8100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FA61FB-86A1-953F-12A8-D620BF15E6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3E26B8-9425-F451-50F8-AC34B84D8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83</a:t>
            </a:fld>
            <a:endParaRPr lang="cs-CZ" altLang="cs-CZ" dirty="0"/>
          </a:p>
        </p:txBody>
      </p:sp>
      <p:pic>
        <p:nvPicPr>
          <p:cNvPr id="6" name="Google Shape;477;p84">
            <a:extLst>
              <a:ext uri="{FF2B5EF4-FFF2-40B4-BE49-F238E27FC236}">
                <a16:creationId xmlns:a16="http://schemas.microsoft.com/office/drawing/2014/main" id="{8C96C2F7-B0E7-4723-F69F-44F2D7AF73D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914" y="0"/>
            <a:ext cx="4833257" cy="604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78;p84">
            <a:extLst>
              <a:ext uri="{FF2B5EF4-FFF2-40B4-BE49-F238E27FC236}">
                <a16:creationId xmlns:a16="http://schemas.microsoft.com/office/drawing/2014/main" id="{1D0DF6E8-F7B4-7DFE-9D8F-D7E7011B32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656" y="538843"/>
            <a:ext cx="6400158" cy="5158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3061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5EA3C7-5555-D62C-7B66-7087ED1E64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0B2C45-B5D0-2014-ADE1-1F859370E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84</a:t>
            </a:fld>
            <a:endParaRPr lang="cs-CZ" altLang="cs-CZ" dirty="0"/>
          </a:p>
        </p:txBody>
      </p:sp>
      <p:pic>
        <p:nvPicPr>
          <p:cNvPr id="4" name="Google Shape;483;p85">
            <a:extLst>
              <a:ext uri="{FF2B5EF4-FFF2-40B4-BE49-F238E27FC236}">
                <a16:creationId xmlns:a16="http://schemas.microsoft.com/office/drawing/2014/main" id="{4E495D20-91E5-2CE2-8849-21ECDF2B63D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80249" y="0"/>
            <a:ext cx="8590421" cy="584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729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5B357A-4491-1C1F-595D-6C57328A82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6260D-9322-BD6E-2F86-6006D9772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85</a:t>
            </a:fld>
            <a:endParaRPr lang="cs-CZ" altLang="cs-CZ" dirty="0"/>
          </a:p>
        </p:txBody>
      </p:sp>
      <p:pic>
        <p:nvPicPr>
          <p:cNvPr id="4" name="Google Shape;488;p86">
            <a:extLst>
              <a:ext uri="{FF2B5EF4-FFF2-40B4-BE49-F238E27FC236}">
                <a16:creationId xmlns:a16="http://schemas.microsoft.com/office/drawing/2014/main" id="{4D627257-858A-D3D7-60C7-5BCD7AAA7B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9775" y="130629"/>
            <a:ext cx="8424182" cy="5709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0079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ED32FF-4460-E9A7-1E19-8FAF545BF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FAA0CC-002C-AD7C-1C20-7609F572A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00B902-3EC2-B9D1-63E6-87C60288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Infiltrace střeva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A5AAC3-E3CB-A2DC-E151-3594415D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poměrně častá situace</a:t>
            </a:r>
          </a:p>
          <a:p>
            <a:r>
              <a:rPr lang="cs-CZ" dirty="0"/>
              <a:t>obvykle infiltrován dlouhý úsek střeva či několik různých okrsků</a:t>
            </a:r>
          </a:p>
          <a:p>
            <a:pPr lvl="1"/>
            <a:r>
              <a:rPr lang="pt-BR" dirty="0"/>
              <a:t>místo ruptury se nedá odhadnout</a:t>
            </a:r>
          </a:p>
          <a:p>
            <a:pPr lvl="1"/>
            <a:r>
              <a:rPr lang="cs-CZ" dirty="0"/>
              <a:t>často není infiltrace vidět na CT -&gt; projev až perforací střeva</a:t>
            </a:r>
          </a:p>
          <a:p>
            <a:pPr lvl="1"/>
            <a:r>
              <a:rPr lang="cs-CZ" dirty="0"/>
              <a:t>opatrné zahájení terapie na JIP, počítat s možností perforace</a:t>
            </a:r>
          </a:p>
          <a:p>
            <a:r>
              <a:rPr lang="cs-CZ" dirty="0"/>
              <a:t>perforace </a:t>
            </a:r>
          </a:p>
          <a:p>
            <a:pPr lvl="1"/>
            <a:r>
              <a:rPr lang="cs-CZ" dirty="0"/>
              <a:t>náhle vzniklé bolesti břicha (bodnutí dýkou), tvrdé břicho, zvracení</a:t>
            </a:r>
          </a:p>
          <a:p>
            <a:r>
              <a:rPr lang="cs-CZ" dirty="0"/>
              <a:t>řešení jedině chirurgickou revizí </a:t>
            </a:r>
          </a:p>
          <a:p>
            <a:pPr lvl="1"/>
            <a:r>
              <a:rPr lang="cs-CZ" dirty="0"/>
              <a:t>často špatná přehlednost, omezená možnost vytvoření primární anastomózy…</a:t>
            </a:r>
          </a:p>
        </p:txBody>
      </p:sp>
    </p:spTree>
    <p:extLst>
      <p:ext uri="{BB962C8B-B14F-4D97-AF65-F5344CB8AC3E}">
        <p14:creationId xmlns:p14="http://schemas.microsoft.com/office/powerpoint/2010/main" val="6499527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D6C846-DB22-662D-93E5-41E9A8691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082C46-82B2-8E49-73FC-BA07ABB08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87</a:t>
            </a:fld>
            <a:endParaRPr lang="cs-CZ" altLang="cs-CZ" dirty="0"/>
          </a:p>
        </p:txBody>
      </p:sp>
      <p:pic>
        <p:nvPicPr>
          <p:cNvPr id="6" name="Google Shape;499;p88">
            <a:extLst>
              <a:ext uri="{FF2B5EF4-FFF2-40B4-BE49-F238E27FC236}">
                <a16:creationId xmlns:a16="http://schemas.microsoft.com/office/drawing/2014/main" id="{8FD9C4BD-7D8B-E50D-6C5F-E83D2AD2E2F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9671" y="378000"/>
            <a:ext cx="7652657" cy="5592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8428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1FCEE3-683B-138D-ED7F-378158092E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EDFAD0-0E7B-0917-B87E-93A1950DE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88</a:t>
            </a:fld>
            <a:endParaRPr lang="cs-CZ" altLang="cs-CZ" dirty="0"/>
          </a:p>
        </p:txBody>
      </p:sp>
      <p:pic>
        <p:nvPicPr>
          <p:cNvPr id="4" name="Google Shape;504;p89">
            <a:extLst>
              <a:ext uri="{FF2B5EF4-FFF2-40B4-BE49-F238E27FC236}">
                <a16:creationId xmlns:a16="http://schemas.microsoft.com/office/drawing/2014/main" id="{938072BF-E6EC-1850-29FF-552FA9A9787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7648" y="1574006"/>
            <a:ext cx="10636704" cy="3709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8123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5FDA95-DB51-5588-A1B1-8EC790E664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FE9CDF-8351-6C9A-3EB1-0A65EAA8F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D4881B-B1BF-7660-3B4D-B4D590A3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Infiltrace CNS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C43744-D586-78E9-AF86-4940DC3DB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lymfom CNS (jen tam) vs systémový s postižením CNS</a:t>
            </a:r>
          </a:p>
          <a:p>
            <a:r>
              <a:rPr lang="cs-CZ" dirty="0"/>
              <a:t>možné prakticky jakékoliv neurologické příznaky</a:t>
            </a:r>
          </a:p>
          <a:p>
            <a:pPr lvl="1"/>
            <a:r>
              <a:rPr lang="cs-CZ" dirty="0"/>
              <a:t>nejčastěji kvalitativní porucha vědomí</a:t>
            </a:r>
          </a:p>
          <a:p>
            <a:pPr lvl="1"/>
            <a:r>
              <a:rPr lang="cs-CZ" dirty="0"/>
              <a:t>poruchy komplexních funkcí (paměť, řeč, rozpoznávání osob)</a:t>
            </a:r>
          </a:p>
          <a:p>
            <a:pPr lvl="1"/>
            <a:r>
              <a:rPr lang="cs-CZ" dirty="0"/>
              <a:t>ložiskové příznaky (poruchy zraku, parézy, poruchy citlivosti) dle místa postižení</a:t>
            </a:r>
          </a:p>
          <a:p>
            <a:r>
              <a:rPr lang="cs-CZ" dirty="0"/>
              <a:t>monitorace potřeba zejména v případě kvalitativní poruchy vědomí s tendencí k sebepoškozování a při velké intrakraniální hypertenzi</a:t>
            </a:r>
          </a:p>
        </p:txBody>
      </p:sp>
    </p:spTree>
    <p:extLst>
      <p:ext uri="{BB962C8B-B14F-4D97-AF65-F5344CB8AC3E}">
        <p14:creationId xmlns:p14="http://schemas.microsoft.com/office/powerpoint/2010/main" val="227757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DAE24E-EF65-80C9-1747-7EE0298E25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9DEF46-F7FF-8D89-B2D1-506A4A706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6D78A1-28A0-0825-D213-1F91D1FA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Deleukotizace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4F5E55-9852-4431-EC99-628FED7EA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odstranění leukocytů z transfuzního přípravku na minimální množství</a:t>
            </a:r>
          </a:p>
          <a:p>
            <a:r>
              <a:rPr lang="cs-CZ" dirty="0"/>
              <a:t>výhody</a:t>
            </a:r>
          </a:p>
          <a:p>
            <a:pPr lvl="1"/>
            <a:r>
              <a:rPr lang="cs-CZ" dirty="0"/>
              <a:t>nižší riziko febrilní </a:t>
            </a:r>
            <a:r>
              <a:rPr lang="cs-CZ" dirty="0" err="1"/>
              <a:t>nehemolytické</a:t>
            </a:r>
            <a:r>
              <a:rPr lang="cs-CZ" dirty="0"/>
              <a:t> reakce, TRALI</a:t>
            </a:r>
          </a:p>
          <a:p>
            <a:pPr lvl="1"/>
            <a:r>
              <a:rPr lang="cs-CZ" dirty="0"/>
              <a:t>minimalizace rizika přenosu CMV</a:t>
            </a:r>
          </a:p>
          <a:p>
            <a:r>
              <a:rPr lang="cs-CZ" dirty="0"/>
              <a:t>ideálně všechny transfuze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134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B8B71C-3DCE-C5DE-350C-297C28295F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30A85E-C5BA-DC93-97B6-644A742613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90</a:t>
            </a:fld>
            <a:endParaRPr lang="cs-CZ" altLang="cs-CZ" dirty="0"/>
          </a:p>
        </p:txBody>
      </p:sp>
      <p:pic>
        <p:nvPicPr>
          <p:cNvPr id="6" name="Google Shape;516;p91">
            <a:extLst>
              <a:ext uri="{FF2B5EF4-FFF2-40B4-BE49-F238E27FC236}">
                <a16:creationId xmlns:a16="http://schemas.microsoft.com/office/drawing/2014/main" id="{80E56980-F761-887D-0ED9-24CE6417721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0066" y="163285"/>
            <a:ext cx="5985335" cy="5820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1860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557E4E-A9CB-F24C-65FA-83A21BD75F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96F30B-316C-5D7A-155A-A8B4B66B1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91</a:t>
            </a:fld>
            <a:endParaRPr lang="cs-CZ" altLang="cs-CZ" dirty="0"/>
          </a:p>
        </p:txBody>
      </p:sp>
      <p:pic>
        <p:nvPicPr>
          <p:cNvPr id="4" name="Google Shape;522;p92">
            <a:extLst>
              <a:ext uri="{FF2B5EF4-FFF2-40B4-BE49-F238E27FC236}">
                <a16:creationId xmlns:a16="http://schemas.microsoft.com/office/drawing/2014/main" id="{80D38E2D-BEBE-989B-6894-42DDB2CD267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000" y="506186"/>
            <a:ext cx="5109686" cy="537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23;p92">
            <a:extLst>
              <a:ext uri="{FF2B5EF4-FFF2-40B4-BE49-F238E27FC236}">
                <a16:creationId xmlns:a16="http://schemas.microsoft.com/office/drawing/2014/main" id="{5E3F892F-D56D-B3C3-6983-147B2AE215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506186"/>
            <a:ext cx="5109686" cy="537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4866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39B8F8-1668-9A27-B338-0362A539C0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3A95AF-732D-8E9D-FE94-D2EDB7ABE0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B08413-84A0-8BF5-89A0-CB8215F5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Infiltrace CNS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FF76C6-E7F6-F020-FD66-DB49F575B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antiedematózní</a:t>
            </a:r>
            <a:r>
              <a:rPr lang="cs-CZ" dirty="0"/>
              <a:t> terapie </a:t>
            </a:r>
          </a:p>
          <a:p>
            <a:pPr lvl="1"/>
            <a:r>
              <a:rPr lang="cs-CZ" dirty="0"/>
              <a:t>kortikoidy + </a:t>
            </a:r>
            <a:r>
              <a:rPr lang="cs-CZ" dirty="0" err="1"/>
              <a:t>mannitol</a:t>
            </a:r>
            <a:endParaRPr lang="cs-CZ" dirty="0"/>
          </a:p>
          <a:p>
            <a:r>
              <a:rPr lang="cs-CZ" dirty="0"/>
              <a:t>optimálně rychlý odběr biopsie a zahájení léčby</a:t>
            </a:r>
          </a:p>
          <a:p>
            <a:r>
              <a:rPr lang="cs-CZ" dirty="0"/>
              <a:t>ústup neurologických </a:t>
            </a:r>
            <a:r>
              <a:rPr lang="cs-CZ" dirty="0" err="1"/>
              <a:t>príznaků</a:t>
            </a:r>
            <a:r>
              <a:rPr lang="cs-CZ" dirty="0"/>
              <a:t> předpokládán, ale rychlost a míra úprava do normy nepředvídatelná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0798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3224E7-ED3E-56AA-F620-911B3377BA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26F8DB-A9AF-3BDF-15A6-01BEDEA06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5AABC9-26F5-B4AC-B70B-7D436A15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Mnohočetný myelom obecně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D41FEA-7D7A-1419-1A04-6EC9460A9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nádorové onemocnění vznikající z </a:t>
            </a:r>
            <a:r>
              <a:rPr lang="cs-CZ" dirty="0" err="1"/>
              <a:t>plazmocytů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zralé B-lymfocyty produkující protilátky</a:t>
            </a:r>
          </a:p>
          <a:p>
            <a:r>
              <a:rPr lang="cs-CZ" dirty="0"/>
              <a:t>výskyt zejména ve starším věku </a:t>
            </a:r>
          </a:p>
          <a:p>
            <a:r>
              <a:rPr lang="cs-CZ" dirty="0">
                <a:solidFill>
                  <a:schemeClr val="dk1"/>
                </a:solidFill>
              </a:rPr>
              <a:t>incidence 4/100 000, u pacientů nad 65 let kolem 60/100 000</a:t>
            </a:r>
          </a:p>
          <a:p>
            <a:r>
              <a:rPr lang="cs-CZ" dirty="0">
                <a:solidFill>
                  <a:schemeClr val="dk1"/>
                </a:solidFill>
              </a:rPr>
              <a:t>obvykle neagresivní onemocnění s prognózou přes 10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4393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3141F6-827D-B783-A00B-81BF520C3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1CF167-502D-E995-DF07-6DD7BFF97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8F86CF-B360-EF7C-FE5D-A71ED02B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Mnohočetný myelom - příznaky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FE828D-A254-E494-262C-BAD6C10C6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dk1"/>
                </a:solidFill>
              </a:rPr>
              <a:t>postižení kostní dřeně a kostí</a:t>
            </a:r>
          </a:p>
          <a:p>
            <a:r>
              <a:rPr lang="cs-CZ" dirty="0">
                <a:solidFill>
                  <a:schemeClr val="dk1"/>
                </a:solidFill>
              </a:rPr>
              <a:t>možná tvorba i </a:t>
            </a:r>
            <a:r>
              <a:rPr lang="cs-CZ" dirty="0" err="1">
                <a:solidFill>
                  <a:schemeClr val="dk1"/>
                </a:solidFill>
              </a:rPr>
              <a:t>extramedulárních</a:t>
            </a:r>
            <a:r>
              <a:rPr lang="cs-CZ" dirty="0">
                <a:solidFill>
                  <a:schemeClr val="dk1"/>
                </a:solidFill>
              </a:rPr>
              <a:t> ložisek</a:t>
            </a:r>
          </a:p>
          <a:p>
            <a:r>
              <a:rPr lang="cs-CZ" dirty="0">
                <a:solidFill>
                  <a:schemeClr val="dk1"/>
                </a:solidFill>
              </a:rPr>
              <a:t>postižení i dalších orgánů v těle pomocí nadbytečně produkovaných patologických protilátek (monoklonální imunoglobulin)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7250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83D91D-BF68-FCEC-E328-0B4815DC4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A0147F-E16C-5F50-E564-9EDF39D4C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95</a:t>
            </a:fld>
            <a:endParaRPr lang="cs-CZ" altLang="cs-CZ" dirty="0"/>
          </a:p>
        </p:txBody>
      </p:sp>
      <p:pic>
        <p:nvPicPr>
          <p:cNvPr id="6" name="Google Shape;546;p96">
            <a:extLst>
              <a:ext uri="{FF2B5EF4-FFF2-40B4-BE49-F238E27FC236}">
                <a16:creationId xmlns:a16="http://schemas.microsoft.com/office/drawing/2014/main" id="{0824C0A2-2708-8385-1802-6A24E3ECF1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585" y="0"/>
            <a:ext cx="10460829" cy="6000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0421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C59715-8594-D464-0263-AB1F98F71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B77B62-259B-BDF5-0A2A-6E9819F93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96</a:t>
            </a:fld>
            <a:endParaRPr lang="cs-CZ" altLang="cs-CZ" dirty="0"/>
          </a:p>
        </p:txBody>
      </p:sp>
      <p:pic>
        <p:nvPicPr>
          <p:cNvPr id="4" name="Google Shape;551;p97">
            <a:extLst>
              <a:ext uri="{FF2B5EF4-FFF2-40B4-BE49-F238E27FC236}">
                <a16:creationId xmlns:a16="http://schemas.microsoft.com/office/drawing/2014/main" id="{0941B242-7D6E-A740-833F-613162A62E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7178" y="16329"/>
            <a:ext cx="9457644" cy="575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3143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1B228B-0025-0214-3926-AC4DF635F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F69961-5C34-933C-0305-6E7EED89D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CB17DC-102B-E42A-7F88-D963A1EA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Mnohočetný myelom - diagnostika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38850D-4666-30A6-CB5B-8E489B2D8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onoklonální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nebo lehké řetězce v krvi a nebo moči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ernální punkce (&gt;10% patologických </a:t>
            </a:r>
            <a:r>
              <a:rPr lang="cs-CZ" dirty="0" err="1">
                <a:solidFill>
                  <a:srgbClr val="000000"/>
                </a:solidFill>
              </a:rPr>
              <a:t>plazmocytů</a:t>
            </a:r>
            <a:r>
              <a:rPr lang="cs-CZ" dirty="0">
                <a:solidFill>
                  <a:srgbClr val="000000"/>
                </a:solidFill>
              </a:rPr>
              <a:t> ve dřeni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řítomné příznaky</a:t>
            </a:r>
          </a:p>
          <a:p>
            <a:r>
              <a:rPr lang="cs-CZ" dirty="0">
                <a:solidFill>
                  <a:schemeClr val="dk1"/>
                </a:solidFill>
              </a:rPr>
              <a:t>LD CT skeletu, celotělové MR, PET/CT</a:t>
            </a:r>
          </a:p>
          <a:p>
            <a:r>
              <a:rPr lang="cs-CZ" dirty="0">
                <a:solidFill>
                  <a:schemeClr val="dk1"/>
                </a:solidFill>
              </a:rPr>
              <a:t>biochemické vyšetření, zejména celková bílkovina, kalcium, imunoglobuliny, krevní obraz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678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96F61D-A4E0-9B4F-A830-495BC62BE5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D8ED1F-C1AC-AA24-F465-D89C44368E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E45219-FB13-810E-9958-E962BF50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Mnohočetný myelom – podpůrná opatření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DC6BC2F-A167-131D-33C5-E9EBE9018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počítat s možností infekce (nefunkční protilátková imunita)</a:t>
            </a:r>
          </a:p>
          <a:p>
            <a:r>
              <a:rPr lang="cs-CZ" dirty="0"/>
              <a:t>zvýšené riziko trombózy</a:t>
            </a:r>
          </a:p>
          <a:p>
            <a:r>
              <a:rPr lang="cs-CZ" dirty="0"/>
              <a:t>zvýšená krvácivost (i při normálních koagulacích a trombocytech)</a:t>
            </a:r>
          </a:p>
          <a:p>
            <a:r>
              <a:rPr lang="cs-CZ" dirty="0"/>
              <a:t>často nutnost opiátové </a:t>
            </a:r>
            <a:r>
              <a:rPr lang="cs-CZ" dirty="0" err="1"/>
              <a:t>analgoterapie</a:t>
            </a:r>
            <a:endParaRPr lang="cs-CZ" dirty="0"/>
          </a:p>
          <a:p>
            <a:pPr lvl="1"/>
            <a:r>
              <a:rPr lang="cs-CZ" dirty="0"/>
              <a:t>riziko zácpy</a:t>
            </a:r>
          </a:p>
          <a:p>
            <a:r>
              <a:rPr lang="cs-CZ" dirty="0"/>
              <a:t>v úvodu obvykle kortikoidy </a:t>
            </a:r>
          </a:p>
          <a:p>
            <a:pPr lvl="1"/>
            <a:r>
              <a:rPr lang="cs-CZ" dirty="0"/>
              <a:t>u starších pacientů velmi často dekompenzace glykémií</a:t>
            </a:r>
          </a:p>
        </p:txBody>
      </p:sp>
    </p:spTree>
    <p:extLst>
      <p:ext uri="{BB962C8B-B14F-4D97-AF65-F5344CB8AC3E}">
        <p14:creationId xmlns:p14="http://schemas.microsoft.com/office/powerpoint/2010/main" val="37891058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0BA8D3-7AD8-29B3-B8AB-2B8BC92E3E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6D6538-211A-A18D-4A52-37E7A1E4E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FBC062-5920-8E77-4686-48E9E0A7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Mnohočetný myelom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CAE86C-4086-2FB3-68EE-88533209A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léky</a:t>
            </a:r>
          </a:p>
          <a:p>
            <a:pPr lvl="1"/>
            <a:r>
              <a:rPr lang="c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c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nhibitory proteazomu (bortezomib, ixazomib, carfilzomib</a:t>
            </a:r>
          </a:p>
          <a:p>
            <a:pPr lvl="1"/>
            <a:r>
              <a:rPr lang="cs-CZ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IMIDy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-CZ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lenalidomide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pomalidomide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cs-CZ"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kortikoidy (</a:t>
            </a:r>
            <a:r>
              <a:rPr lang="cs-CZ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dexamethason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cs-CZ"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r>
              <a:rPr lang="cs-CZ" dirty="0"/>
              <a:t>c</a:t>
            </a:r>
            <a:r>
              <a:rPr lang="cs-CZ" sz="2800" dirty="0"/>
              <a:t>ílené protilátky včetně </a:t>
            </a:r>
            <a:r>
              <a:rPr lang="cs-CZ" sz="2800" dirty="0" err="1"/>
              <a:t>bispecifických</a:t>
            </a:r>
            <a:endParaRPr lang="cs-CZ" sz="2800" dirty="0"/>
          </a:p>
          <a:p>
            <a:r>
              <a:rPr lang="cs-CZ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-CZ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hemoterapie již dnes málo</a:t>
            </a:r>
          </a:p>
          <a:p>
            <a:r>
              <a:rPr lang="cs-CZ" dirty="0"/>
              <a:t>autologní transplantace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689831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prezentace-med-cz-fnbrno-v02(1)</Template>
  <TotalTime>140</TotalTime>
  <Words>4818</Words>
  <Application>Microsoft Office PowerPoint</Application>
  <PresentationFormat>Širokoúhlá obrazovka</PresentationFormat>
  <Paragraphs>782</Paragraphs>
  <Slides>113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113</vt:i4>
      </vt:variant>
    </vt:vector>
  </HeadingPairs>
  <TitlesOfParts>
    <vt:vector size="117" baseType="lpstr">
      <vt:lpstr>Arial</vt:lpstr>
      <vt:lpstr>Tahoma</vt:lpstr>
      <vt:lpstr>Wingdings</vt:lpstr>
      <vt:lpstr>Prezentace_MU_CZ</vt:lpstr>
      <vt:lpstr>Intenzivní ošetřovatelská péče v hematologii</vt:lpstr>
      <vt:lpstr>Co nás dnes čeká</vt:lpstr>
      <vt:lpstr>Co nás dnes čeká</vt:lpstr>
      <vt:lpstr>Transfuze - úvod</vt:lpstr>
      <vt:lpstr>Typy podávaných přípravků</vt:lpstr>
      <vt:lpstr>Typy podávaných přípravků</vt:lpstr>
      <vt:lpstr>Úpravy transfuzních přípravků</vt:lpstr>
      <vt:lpstr>Promývání</vt:lpstr>
      <vt:lpstr>Deleukotizace </vt:lpstr>
      <vt:lpstr>Ozařování transfuzí</vt:lpstr>
      <vt:lpstr>Substituce erytrocytů obecně</vt:lpstr>
      <vt:lpstr>Substituce erytrocytů - indikace</vt:lpstr>
      <vt:lpstr>Substituce erytrocytů prakticky</vt:lpstr>
      <vt:lpstr>Substituce erytrocytů prakticky</vt:lpstr>
      <vt:lpstr>Prezentace aplikace PowerPoint</vt:lpstr>
      <vt:lpstr>Substituce erytrocytů prakticky</vt:lpstr>
      <vt:lpstr>Substituce erytrocytů – speciální situace</vt:lpstr>
      <vt:lpstr>Reakce na transfuze </vt:lpstr>
      <vt:lpstr>Febrilní nehemolytická reakce</vt:lpstr>
      <vt:lpstr>Kardiální komplikace</vt:lpstr>
      <vt:lpstr>Imunitní reakce</vt:lpstr>
      <vt:lpstr>Imunitní reakce</vt:lpstr>
      <vt:lpstr>Substituce trombocytů obecně</vt:lpstr>
      <vt:lpstr>Substituce trombocytů - indikace</vt:lpstr>
      <vt:lpstr>Substituce trombocytů - praktické věci</vt:lpstr>
      <vt:lpstr>Substituce trombocytů - reakce</vt:lpstr>
      <vt:lpstr>Substituce granulocytů</vt:lpstr>
      <vt:lpstr>Substituce granulocytů prakticky</vt:lpstr>
      <vt:lpstr>Čerstvá mražená plazma</vt:lpstr>
      <vt:lpstr>Čerstvá mražená plazma prakticky</vt:lpstr>
      <vt:lpstr>Směsná plasma</vt:lpstr>
      <vt:lpstr>Koncentráty koagulačních faktorů a rekombinantní faktory</vt:lpstr>
      <vt:lpstr>Koncentráty koagulačních faktorů a rekombinantní faktory</vt:lpstr>
      <vt:lpstr>Koncentráty koagulačních faktorů a rekombinantní faktory</vt:lpstr>
      <vt:lpstr>Plasma vs koncentráty faktorů</vt:lpstr>
      <vt:lpstr>Albumin</vt:lpstr>
      <vt:lpstr>Fibrinogen</vt:lpstr>
      <vt:lpstr>Imunoglobuliny</vt:lpstr>
      <vt:lpstr>Imunoglobuliny prakticky</vt:lpstr>
      <vt:lpstr>Podávání monoklonálních protilátek</vt:lpstr>
      <vt:lpstr>Podávání monoklonálních protilátek</vt:lpstr>
      <vt:lpstr>Lymfomy obecně</vt:lpstr>
      <vt:lpstr>Lymfomy - příznaky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Lymfomy - diagnostika</vt:lpstr>
      <vt:lpstr>Lymfomy - dělení</vt:lpstr>
      <vt:lpstr>Prezentace aplikace PowerPoint</vt:lpstr>
      <vt:lpstr>Léčba lymfomů obecně</vt:lpstr>
      <vt:lpstr>Hodgkinův lymfom</vt:lpstr>
      <vt:lpstr>Prezentace aplikace PowerPoint</vt:lpstr>
      <vt:lpstr>Prezentace aplikace PowerPoint</vt:lpstr>
      <vt:lpstr>Hodgkinův lymfom - léčba</vt:lpstr>
      <vt:lpstr>Prezentace aplikace PowerPoint</vt:lpstr>
      <vt:lpstr>Indolentní lymfom – principy léčby</vt:lpstr>
      <vt:lpstr>Agresivní lymfomy – principy léčby</vt:lpstr>
      <vt:lpstr>Prezentace aplikace PowerPoint</vt:lpstr>
      <vt:lpstr>Agresivní lymfomy – principy léčby</vt:lpstr>
      <vt:lpstr>Lymfomy – situace v intenzivní péči</vt:lpstr>
      <vt:lpstr>Tumor lysis syndrom</vt:lpstr>
      <vt:lpstr>Prezentace aplikace PowerPoint</vt:lpstr>
      <vt:lpstr>Prezentace aplikace PowerPoint</vt:lpstr>
      <vt:lpstr>Tumor lysis syndrom - prevence</vt:lpstr>
      <vt:lpstr>Tumor lysis syndrom - léčba</vt:lpstr>
      <vt:lpstr>Mediastinální syndrom</vt:lpstr>
      <vt:lpstr>Syndrom horní duté žíly</vt:lpstr>
      <vt:lpstr>Prezentace aplikace PowerPoint</vt:lpstr>
      <vt:lpstr>Prezentace aplikace PowerPoint</vt:lpstr>
      <vt:lpstr>Syndrom horní duté žíly</vt:lpstr>
      <vt:lpstr>Syndrom horní duté žíly - léčba</vt:lpstr>
      <vt:lpstr>Infiltrace perikardu a srdce</vt:lpstr>
      <vt:lpstr>Infiltrace žaludku</vt:lpstr>
      <vt:lpstr>Infiltrace žaludku</vt:lpstr>
      <vt:lpstr>Prezentace aplikace PowerPoint</vt:lpstr>
      <vt:lpstr>Prezentace aplikace PowerPoint</vt:lpstr>
      <vt:lpstr>Prezentace aplikace PowerPoint</vt:lpstr>
      <vt:lpstr>Infiltrace střeva</vt:lpstr>
      <vt:lpstr>Prezentace aplikace PowerPoint</vt:lpstr>
      <vt:lpstr>Prezentace aplikace PowerPoint</vt:lpstr>
      <vt:lpstr>Infiltrace CNS</vt:lpstr>
      <vt:lpstr>Prezentace aplikace PowerPoint</vt:lpstr>
      <vt:lpstr>Prezentace aplikace PowerPoint</vt:lpstr>
      <vt:lpstr>Infiltrace CNS </vt:lpstr>
      <vt:lpstr>Mnohočetný myelom obecně</vt:lpstr>
      <vt:lpstr>Mnohočetný myelom - příznaky</vt:lpstr>
      <vt:lpstr>Prezentace aplikace PowerPoint</vt:lpstr>
      <vt:lpstr>Prezentace aplikace PowerPoint</vt:lpstr>
      <vt:lpstr>Mnohočetný myelom - diagnostika</vt:lpstr>
      <vt:lpstr>Mnohočetný myelom – podpůrná opatření</vt:lpstr>
      <vt:lpstr>Mnohočetný myelom - léčba</vt:lpstr>
      <vt:lpstr>Mnohočetný myelom – stavy v intenzivní péči</vt:lpstr>
      <vt:lpstr>Hyperviskózní syndrom</vt:lpstr>
      <vt:lpstr>Hyperviskózní syndrom</vt:lpstr>
      <vt:lpstr>Hyperkalcémie</vt:lpstr>
      <vt:lpstr>Hyperkalcémie - léčba</vt:lpstr>
      <vt:lpstr>Renální selhání</vt:lpstr>
      <vt:lpstr>Renální selhání</vt:lpstr>
      <vt:lpstr>Patologická fraktura</vt:lpstr>
      <vt:lpstr>Patologická fraktura</vt:lpstr>
      <vt:lpstr>Prezentace aplikace PowerPoint</vt:lpstr>
      <vt:lpstr>Útlak míchy/syndrom kaudy</vt:lpstr>
      <vt:lpstr>Prezentace aplikace PowerPoint</vt:lpstr>
      <vt:lpstr>Útlak míchy/syndrom kaudy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Intenzivní ošetřovatelská péče v hematologii</dc:title>
  <dc:creator>Jakub Voldřich</dc:creator>
  <cp:lastModifiedBy>Jakub Voldřich</cp:lastModifiedBy>
  <cp:revision>11</cp:revision>
  <cp:lastPrinted>1601-01-01T00:00:00Z</cp:lastPrinted>
  <dcterms:created xsi:type="dcterms:W3CDTF">2024-02-10T15:27:35Z</dcterms:created>
  <dcterms:modified xsi:type="dcterms:W3CDTF">2024-02-10T17:48:13Z</dcterms:modified>
</cp:coreProperties>
</file>