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</p:sldIdLst>
  <p:sldSz cy="6858000" cx="12192000"/>
  <p:notesSz cx="6858000" cy="9144000"/>
  <p:embeddedFontLst>
    <p:embeddedFont>
      <p:font typeface="Tahoma"/>
      <p:regular r:id="rId107"/>
      <p:bold r:id="rId10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GoogleSlidesCustomDataVersion2">
      <go:slidesCustomData xmlns:go="http://customooxmlschemas.google.com/" r:id="rId109" roundtripDataSignature="AMtx7mgjDexsREHgh71Nu7vTWQWq2k+j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A1E4C3-91DB-40B7-9B7F-6BB365AD16A7}">
  <a:tblStyle styleId="{37A1E4C3-91DB-40B7-9B7F-6BB365AD16A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F8"/>
          </a:solidFill>
        </a:fill>
      </a:tcStyle>
    </a:wholeTbl>
    <a:band1H>
      <a:tcTxStyle/>
      <a:tcStyle>
        <a:fill>
          <a:solidFill>
            <a:srgbClr val="CACAF2"/>
          </a:solidFill>
        </a:fill>
      </a:tcStyle>
    </a:band1H>
    <a:band2H>
      <a:tcTxStyle/>
    </a:band2H>
    <a:band1V>
      <a:tcTxStyle/>
      <a:tcStyle>
        <a:fill>
          <a:solidFill>
            <a:srgbClr val="CACAF2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Tahoma-regular.fntdata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customschemas.google.com/relationships/presentationmetadata" Target="metadata"/><Relationship Id="rId108" Type="http://schemas.openxmlformats.org/officeDocument/2006/relationships/font" Target="fonts/Tahoma-bold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>
  <p:cSld name="Úvodní sníme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2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7" name="Google Shape;1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502" y="423331"/>
            <a:ext cx="3636264" cy="10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0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bez nadpisu">
  <p:cSld name="Obsah bez nadpisu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5" name="Google Shape;85;p111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6" name="Google Shape;86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55200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ky text - dva sloupce">
  <p:cSld name="Obrázky text - dva sloupc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2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9" name="Google Shape;89;p11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1" name="Google Shape;91;p112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2" name="Google Shape;92;p112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b="1" sz="9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112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4" name="Google Shape;94;p112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b="1" sz="9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5" name="Google Shape;95;p112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6" name="Google Shape;96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55200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zní snímek s obrázkem">
  <p:cSld name="Inverzní snímek s obrázkem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0" name="Google Shape;100;p113"/>
          <p:cNvSpPr/>
          <p:nvPr>
            <p:ph idx="2" type="pic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1" name="Google Shape;10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48047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nímek MUNI MED">
  <p:cSld name="Snímek MUNI MED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4378" y="2014200"/>
            <a:ext cx="9623244" cy="28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nímek MUNI">
  <p:cSld name="Snímek MUNI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3304" y="1950397"/>
            <a:ext cx="8685390" cy="2957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" name="Google Shape;23;p10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55200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snímek">
  <p:cSld name="Prázdný sníme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9" name="Google Shape;2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55200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porovnání">
  <p:cSld name="Nadpis a porovnání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" name="Google Shape;33;p105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4" name="Google Shape;34;p10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5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" name="Google Shape;36;p105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7" name="Google Shape;37;p105"/>
          <p:cNvSpPr txBox="1"/>
          <p:nvPr>
            <p:ph idx="4" type="body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8" name="Google Shape;38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55200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obsah a text">
  <p:cSld name="Nadpis, obsah a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6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1" name="Google Shape;41;p10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3" name="Google Shape;43;p10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6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i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6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6" name="Google Shape;4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55200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 – inverzní">
  <p:cSld name="Úvodní snímek – inverzní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0" name="Google Shape;50;p107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7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52" name="Google Shape;52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7833" y="421664"/>
            <a:ext cx="3624021" cy="10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obsah">
  <p:cSld name="Nadpis, podnadpis a obsah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7" name="Google Shape;57;p108"/>
          <p:cNvSpPr txBox="1"/>
          <p:nvPr>
            <p:ph idx="2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0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9" name="Google Shape;59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55200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tři sloupce">
  <p:cSld name="Nadpis, podnadpis a tři sloupc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9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2" name="Google Shape;62;p10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4" name="Google Shape;64;p109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5" name="Google Shape;65;p109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109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09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8" name="Google Shape;68;p109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09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0" name="Google Shape;70;p109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1" name="Google Shape;71;p109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2" name="Google Shape;72;p109"/>
          <p:cNvSpPr txBox="1"/>
          <p:nvPr>
            <p:ph idx="1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0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" name="Google Shape;7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55200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a text bez nadpisu">
  <p:cSld name="Obsah a text bez nadpisu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8" name="Google Shape;78;p110"/>
          <p:cNvSpPr txBox="1"/>
          <p:nvPr>
            <p:ph idx="1" type="body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10"/>
          <p:cNvSpPr txBox="1"/>
          <p:nvPr>
            <p:ph idx="2" type="body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10"/>
          <p:cNvSpPr txBox="1"/>
          <p:nvPr>
            <p:ph idx="3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i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1" name="Google Shape;81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9224" y="6055200"/>
            <a:ext cx="2032390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0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10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01"/>
          <p:cNvSpPr txBox="1"/>
          <p:nvPr>
            <p:ph idx="1" type="body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8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0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6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25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22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Intenzivní ošetřovatelská péče v hematologii</a:t>
            </a:r>
            <a:endParaRPr/>
          </a:p>
        </p:txBody>
      </p:sp>
      <p:sp>
        <p:nvSpPr>
          <p:cNvPr id="111" name="Google Shape;111;p1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Část 1 – úvod, infekce, leukopenie, cévní vstupy, rány a výkony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>
            <a:off x="6336632" y="5374105"/>
            <a:ext cx="78445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MUDr. Jakub Voldřich, IHOK FN Brno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81" name="Google Shape;181;p1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2" name="Google Shape;182;p1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Přístup k hematologickému pacientovi </a:t>
            </a:r>
            <a:endParaRPr/>
          </a:p>
        </p:txBody>
      </p:sp>
      <p:sp>
        <p:nvSpPr>
          <p:cNvPr id="183" name="Google Shape;183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často dramatický úvod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rychle progredující choroby, častý výskyt u mladých lidí s velkými tělesnými rezervami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vstupně značně pokročilá patologie, i mladý organismus zdevastovaný v době diagnózy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nutnost rychlého došetření bez zbytečného prodlení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příznaky chorob nespecifické/imitují jiné stavy a infekce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obecná představa vzácnosti hematologických chorob -&gt; nemyslí se ně</a:t>
            </a:r>
            <a:endParaRPr/>
          </a:p>
          <a:p>
            <a:pPr indent="0" lvl="0" marL="7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00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Děkuji za pozornost</a:t>
            </a:r>
            <a:endParaRPr/>
          </a:p>
        </p:txBody>
      </p:sp>
      <p:sp>
        <p:nvSpPr>
          <p:cNvPr id="898" name="Google Shape;898;p10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99" name="Google Shape;899;p10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89" name="Google Shape;189;p1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0" name="Google Shape;190;p1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Přístup k hematologickému pacientovi</a:t>
            </a:r>
            <a:endParaRPr/>
          </a:p>
        </p:txBody>
      </p:sp>
      <p:sp>
        <p:nvSpPr>
          <p:cNvPr id="191" name="Google Shape;191;p1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nutnost více intervenovat z naší strany, přirozené obranné/kompenzační mechanismy málo funkční až nefunkční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zvýšené riziko rychlého zvratu stavu</a:t>
            </a:r>
            <a:endParaRPr baseline="30000"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nutnost terapie i zdánlivě nezávažných stavů, agresivní terapeutický přístup, použití silných širokospektrých antibiotik….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mnoho patologických stavů vyvolaných léčbou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náročná diagnostika vyžadující zkušený personál - velké riziko nerozpoznání/špatného určení patologie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97" name="Google Shape;197;p1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8" name="Google Shape;198;p1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Hematologický pacient a infekce</a:t>
            </a:r>
            <a:endParaRPr/>
          </a:p>
        </p:txBody>
      </p:sp>
      <p:sp>
        <p:nvSpPr>
          <p:cNvPr id="199" name="Google Shape;199;p1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u běžných infekcí vyšší náchylnost a atypické/závažné průběhy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někdy nutnost antimikrobiální terapie i “neškodných” infekcí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často rizikové čekat s nasazením ATB terapie na kultivace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výskyt atypických infekcí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riziko reaktivace již prodělaných latentních infekcí - herpesviry, hepatitida B, TBC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díky antibiotické historii a pobytům v nemocnicích kolonizace polyrezistentními nozokomiálními kmeny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05" name="Google Shape;205;p1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06" name="Google Shape;2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6192" y="417095"/>
            <a:ext cx="9013682" cy="558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12" name="Google Shape;212;p1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3" name="Google Shape;213;p1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Imunosuprese - vliv choroby</a:t>
            </a:r>
            <a:endParaRPr/>
          </a:p>
        </p:txBody>
      </p:sp>
      <p:sp>
        <p:nvSpPr>
          <p:cNvPr id="214" name="Google Shape;214;p1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útlum fyziologické krvetvorby - neutropenie, lymfopenie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produkované cytokiny - pro účely přežívání nádoru navozen imunosupresivní stav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útlum tvorby protilátek (zejména u chorob produkujících vlastní paraprotein)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20" name="Google Shape;220;p1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1" name="Google Shape;221;p1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Imunosuprese - vliv choroby</a:t>
            </a:r>
            <a:endParaRPr/>
          </a:p>
        </p:txBody>
      </p:sp>
      <p:sp>
        <p:nvSpPr>
          <p:cNvPr id="222" name="Google Shape;222;p1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celkové oslabení organismu (nádorová kachexie, vyčerpání paraneoplastickými projevy, patologická únava, deficit vitaminů z důvodu konzumpce nádorem)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infekce často prvním projevem/vodítkem ke stanovení hematologické diagnózy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28" name="Google Shape;228;p1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9" name="Google Shape;229;p1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Imunosuprese - vliv léčby</a:t>
            </a:r>
            <a:endParaRPr/>
          </a:p>
        </p:txBody>
      </p:sp>
      <p:sp>
        <p:nvSpPr>
          <p:cNvPr id="230" name="Google Shape;230;p1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chemoterapie -&gt; útlum kostní dřeně - neutropenie trvající až několik týdnů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cílená léčba proti B buňkám -&gt; oslabení až útlum tvorby protilátek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kortikoidy -&gt; útlum získané imunity, částečně i vrozené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bispecifické protilátky -&gt; porucha funkce T-lymfocytů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36" name="Google Shape;236;p1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7" name="Google Shape;237;p1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Imunosuprese - vliv léčby</a:t>
            </a:r>
            <a:endParaRPr/>
          </a:p>
        </p:txBody>
      </p:sp>
      <p:sp>
        <p:nvSpPr>
          <p:cNvPr id="238" name="Google Shape;238;p17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alogenní transplantace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největší riziko!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vyzrávání imunity od nuly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základní obranyschopnost cca po půl roce, normální až po několika letech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nutnost kompletní revakcinace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44" name="Google Shape;244;p1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5" name="Google Shape;245;p1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Oportunní infekce dle typu léčby </a:t>
            </a:r>
            <a:endParaRPr/>
          </a:p>
        </p:txBody>
      </p:sp>
      <p:sp>
        <p:nvSpPr>
          <p:cNvPr id="246" name="Google Shape;246;p1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chemoterapie s krátkým dřeňovým útlumem (několik dní)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nejčastěji bakteriální (febrilní neutropenie), z mykotických spíše kandidózy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chemoterapie s delším dřeňovým útlumem (týdny)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bakteriální (FN), kandidózy, invazivní mykotické infekce vláknitými houbami, pneumocytová pneumonie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cílená léčba proti B-buňkám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větší náchylnost k infekcím obecně, zejména běžným sezónním, nižší efekt vakcinace, riziko reaktivace latentních chorob (hepatitida B)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52" name="Google Shape;252;p1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53" name="Google Shape;253;p1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Oportunní infekce dle typu léčby </a:t>
            </a:r>
            <a:endParaRPr/>
          </a:p>
        </p:txBody>
      </p:sp>
      <p:sp>
        <p:nvSpPr>
          <p:cNvPr id="254" name="Google Shape;254;p19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kortikoidy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náchylnost k infekcím obecně, vyšší výskyt močových infekcí, kandidózy, při dlouhodobém užívání vysokých dávek pneumocystová pneumonie a vláknité houby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bispecifické protilátky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virové infekce (reaktivace herpesvirů, závažnější průběh respiračních virových infekcí), reaktivace TBC, bakteriální infekce, mykotické spíše méně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alogenní transplantace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prakticky cokoliv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 úvodní fázi (dřeňový útlum) bakteriální infekce a mykotické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 pozdějších fázích reaktivace herpesvirů, mykotické infekce, pneumocystová pneumonie, parazitární infekce, reaktivace latentních infekcí….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18" name="Google Shape;118;p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nás dnes čeká</a:t>
            </a:r>
            <a:endParaRPr/>
          </a:p>
        </p:txBody>
      </p:sp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úvod + organizace předmětu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specifika hematologické péče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hematologický pacient a infekce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leukopenie a neutropenie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60" name="Google Shape;260;p2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1" name="Google Shape;261;p2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Rizikovost hematologických pacientů</a:t>
            </a:r>
            <a:endParaRPr/>
          </a:p>
        </p:txBody>
      </p:sp>
      <p:sp>
        <p:nvSpPr>
          <p:cNvPr id="262" name="Google Shape;262;p2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málo rizikoví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nejsou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středně rizikoví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pacienti s lymfomy, mnohočetným myelomem, myeloproliferacemi, MDS, dlouhé roky po transplantaci, neonkologičtí hematologičtí pacienti na imunosupresivní léčbě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extrémně rizikoví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akutní leukémie, vysoce agresivní lymfomy, pacienti po alogenní transplantaci, pacienti během a krátce po autologní transplantaci, aplastická anémie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68" name="Google Shape;268;p2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9" name="Google Shape;269;p2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Profylaxe infekcí </a:t>
            </a:r>
            <a:endParaRPr/>
          </a:p>
        </p:txBody>
      </p:sp>
      <p:sp>
        <p:nvSpPr>
          <p:cNvPr id="270" name="Google Shape;270;p2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prevence obecně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vyhýbání se davům (MHD, nákupní centra, velké akce)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speciální dieta (víceméně dle selského rozumu - nejíst tepelně neupravené věci, vyhnout se věcem s obsahem plísně, loupání ovoce, zejména v létě nejíst majonézové saláty, smetanové zmrzliny atd.)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deficit imunoglobulinů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substituce IVIG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bakteriální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povětšinou se nedělá - spíše riziko pěstování rezistencí než benefit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76" name="Google Shape;276;p2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7" name="Google Shape;277;p2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Profylaxe infekcí </a:t>
            </a:r>
            <a:endParaRPr/>
          </a:p>
        </p:txBody>
      </p:sp>
      <p:sp>
        <p:nvSpPr>
          <p:cNvPr id="278" name="Google Shape;278;p2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pneumocysta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všichni extrémně rizikoví + někteří středně rizikoví (např. Hodgkinův lymfom, dlouhodobá kortikoterapie…)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Kotrimoxazol 480mg 1x denně, Dapson 100mg 1x denně, pentakarinát 1x měsíčně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mykotické infekce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velice často, u extrémně rizikových vždy, u ostatních při dlouhodobé neutropenii, dlouhodobé kombinované imunosupresi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základní verzí Flukonazol 200mg 2x denně (kryty víceméně jen kvasinky)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pro akutní leukémie v indukční léčbě, alogenní transplantace zvýšená - Posakonazol 300mg 1x denně (i většina vláknitých hub včetně aspergilů)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84" name="Google Shape;284;p2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5" name="Google Shape;285;p2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Profylaxe infekcí </a:t>
            </a:r>
            <a:endParaRPr/>
          </a:p>
        </p:txBody>
      </p:sp>
      <p:sp>
        <p:nvSpPr>
          <p:cNvPr id="286" name="Google Shape;286;p2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virové infekce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chřipka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Tamiflu 75mg 1x denně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COVID-19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profylaxe jen vzácně, ale léčen i asymptomatický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hepatitida B 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profylaxe lamivudinem/tenofovirem u pacientů v imunosupresivní léčbě, zejména mířené proti B-buňkám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HSV-1 a HSV-2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u pacientů se známým sklonem k výsevům oparu, pacienti s mnohočetným myelomem léčení inhibitory proteasomu (revlimid apod.)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Aciklovir 400mg 1x denně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CMV 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u pacientů po alogenní transplantaci, některých bispecifických protilátkách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několik různých protokolů dle rizika, základním lékem aciklovir ve vysokých dávkách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292" name="Google Shape;292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3" name="Google Shape;293;p2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Sepse u hematologického pacienta</a:t>
            </a:r>
            <a:endParaRPr/>
          </a:p>
        </p:txBody>
      </p:sp>
      <p:sp>
        <p:nvSpPr>
          <p:cNvPr id="294" name="Google Shape;294;p2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I zprvu nezávažné infekce s rizikem progrese do septického šoku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CAVE:!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z oběhové stability do refrakterního šoku i během několika málo hodin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může se rozvinout i na zavedené ATB terapii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nižší hemodynamické rezervy (současně anémie, často dehydratace…)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riziko studené sepse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rizikové faktory závažného průběhu: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G- patogen, neutropenie, nemožnost použití růstových faktorů, aktivní hematologická choroba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závažné sepse často spojeny s renálním, hepatálním a respiračním selháním 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00" name="Google Shape;300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01" name="Google Shape;301;p2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Sepse u hematologického pacienta</a:t>
            </a:r>
            <a:endParaRPr/>
          </a:p>
        </p:txBody>
      </p:sp>
      <p:sp>
        <p:nvSpPr>
          <p:cNvPr id="302" name="Google Shape;302;p2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zásadní: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intenzivní monitorace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udržování hemoglobinu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nečekat s nasazením vazopresorů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použití širokospektrých, baktericidních antibiotik vždy s aktivitou proti možným ESBL patogenům (Amikacin, Meropenem/Imipenem), BEZ čekání na kultivace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správné používání antibiotik - použití loading dose, dostatečná doba kapání, monitorace hladin antibiotik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08" name="Google Shape;308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09" name="Google Shape;309;p2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Leukopenie</a:t>
            </a:r>
            <a:endParaRPr/>
          </a:p>
        </p:txBody>
      </p:sp>
      <p:sp>
        <p:nvSpPr>
          <p:cNvPr id="310" name="Google Shape;310;p2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pokles leukocytů pod 4x10^9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může se vyskytnout kdykoli i u zdravých osob - zejména během probíhajících infekcí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praktický význam má zejména rozlišení na dvě poruchy - porucha lymfocytární imunity a neutropenie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 přesné určení rizika a očekávaných infekcí nutné vyšetření diferenciálního bílého obrazu krevního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0675" y="71545"/>
            <a:ext cx="7832556" cy="640845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17" name="Google Shape;317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23" name="Google Shape;323;p2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4" name="Google Shape;324;p2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Porucha lymfocytární imunity</a:t>
            </a:r>
            <a:endParaRPr/>
          </a:p>
        </p:txBody>
      </p:sp>
      <p:sp>
        <p:nvSpPr>
          <p:cNvPr id="325" name="Google Shape;325;p2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u léčby lymfomů, lymfoidních leukémií, mnohočetného myelomu, po alogenní transplantaci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rituximab, inhibitory BCR dráhy, revlimid, bispecifické protilátky…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může, ale nemusí být lymfopenie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poruchy B-lymfocytární imunity spíše méně závažné (vrozená a T-lymfocytární imunita reagují pomaleji, ale poradí si)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31" name="Google Shape;331;p2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2" name="Google Shape;332;p2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Porucha lymfocytární imunity</a:t>
            </a:r>
            <a:endParaRPr/>
          </a:p>
        </p:txBody>
      </p:sp>
      <p:sp>
        <p:nvSpPr>
          <p:cNvPr id="333" name="Google Shape;333;p29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těžké poruchy T-lymfocytární imunity obvykle nejzávažnějšími imunosupresivními stavy (analogie HIV)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porucha obrany proti virům, protinádorové imunity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větší náchylnost k běžným infekcím, protrahovanější průběhy (než zabere vrozená imunita)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26" name="Google Shape;126;p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7" name="Google Shape;127;p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nás dnes čeká</a:t>
            </a:r>
            <a:endParaRPr/>
          </a:p>
        </p:txBody>
      </p:sp>
      <p:sp>
        <p:nvSpPr>
          <p:cNvPr id="128" name="Google Shape;12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specifika cévních vstupů u hematologických pacientů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specifika péče o rány a pooperační péče u hematologických pacientů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invazivní výkony v hematologii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39" name="Google Shape;339;p3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0" name="Google Shape;340;p3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EBV a CMV reaktivace</a:t>
            </a:r>
            <a:endParaRPr/>
          </a:p>
        </p:txBody>
      </p:sp>
      <p:sp>
        <p:nvSpPr>
          <p:cNvPr id="341" name="Google Shape;341;p3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zejména u alogenně transplantovaných pacientů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do vyzrání imunity profylaxe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CMV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pravidelná monitorace množství CMV v krvi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nutné léčit CMV ještě ve fázi reaktivace (virus je v krvi, ale ještě nepoškodil orgány), léčba ve fázi CMV choroby obtížná až nemožná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CMV pneumonie, kolitida, encefalitida, retinitida, esofagitida, hepatitida, lymfadenitida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antivirotika s efektem proti CMV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47" name="Google Shape;347;p3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8" name="Google Shape;348;p3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EBV a CMV reaktivace</a:t>
            </a:r>
            <a:endParaRPr/>
          </a:p>
        </p:txBody>
      </p:sp>
      <p:sp>
        <p:nvSpPr>
          <p:cNvPr id="349" name="Google Shape;349;p3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EBV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pravidelná monitorace množství EBV v krvi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rizikem zejména vznik potransplantační EBV-asociovaná lymfoproliferace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přežívání v B-lymfocytech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léčba opět ve fázi reaktivace, používán Rituximab (destrukce B-buněk)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55" name="Google Shape;355;p3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6" name="Google Shape;356;p32"/>
          <p:cNvSpPr txBox="1"/>
          <p:nvPr>
            <p:ph type="title"/>
          </p:nvPr>
        </p:nvSpPr>
        <p:spPr>
          <a:xfrm>
            <a:off x="720000" y="468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Neutropenie</a:t>
            </a:r>
            <a:endParaRPr/>
          </a:p>
        </p:txBody>
      </p:sp>
      <p:pic>
        <p:nvPicPr>
          <p:cNvPr id="357" name="Google Shape;35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3774" y="1045576"/>
            <a:ext cx="6821889" cy="505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63" name="Google Shape;363;p3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4" name="Google Shape;364;p3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Neutropenie - grading</a:t>
            </a:r>
            <a:endParaRPr/>
          </a:p>
        </p:txBody>
      </p:sp>
      <p:sp>
        <p:nvSpPr>
          <p:cNvPr id="365" name="Google Shape;365;p3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dle ANC (absolute neutrophile count)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graphicFrame>
        <p:nvGraphicFramePr>
          <p:cNvPr id="366" name="Google Shape;366;p33"/>
          <p:cNvGraphicFramePr/>
          <p:nvPr/>
        </p:nvGraphicFramePr>
        <p:xfrm>
          <a:off x="866274" y="24704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{37A1E4C3-91DB-40B7-9B7F-6BB365AD16A7}</a:tableStyleId>
              </a:tblPr>
              <a:tblGrid>
                <a:gridCol w="4788575"/>
                <a:gridCol w="4788575"/>
              </a:tblGrid>
              <a:tr h="63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cap="none" strike="noStrike"/>
                        <a:t>ANC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Grade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3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/>
                        <a:t>2-1,5 x 10^9	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/>
                        <a:t>Grade I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63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/>
                        <a:t>1,5-1 x 10^9	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/>
                        <a:t>Grade II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63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>
                          <a:solidFill>
                            <a:srgbClr val="FF0000"/>
                          </a:solidFill>
                        </a:rPr>
                        <a:t>1-0,5 x 10^9	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>
                          <a:solidFill>
                            <a:srgbClr val="FF0000"/>
                          </a:solidFill>
                        </a:rPr>
                        <a:t>Grade III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63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>
                          <a:solidFill>
                            <a:srgbClr val="FF0000"/>
                          </a:solidFill>
                        </a:rPr>
                        <a:t>&lt;0,5 x 10^9	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>
                          <a:solidFill>
                            <a:srgbClr val="FF0000"/>
                          </a:solidFill>
                        </a:rPr>
                        <a:t>Grade IV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72" name="Google Shape;372;p3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3" name="Google Shape;373;p3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Neutropenie - důsledky</a:t>
            </a:r>
            <a:endParaRPr/>
          </a:p>
        </p:txBody>
      </p:sp>
      <p:sp>
        <p:nvSpPr>
          <p:cNvPr id="374" name="Google Shape;374;p3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porušená až chybějící obranyschopnost proti bakteriím a houbám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nebezpečí infekce i z bakterií přirozeně přítomných v organismu (zejména ve střevě)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u krátkodobých (do pár dní) riziko menší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mykotické infekce méně, když tak spíše kandidózy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bakteriální infekce dle stavu organismu, obvykle dobře léčitelné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80" name="Google Shape;380;p3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1" name="Google Shape;381;p3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Neutropenie - důsledky</a:t>
            </a:r>
            <a:endParaRPr/>
          </a:p>
        </p:txBody>
      </p:sp>
      <p:sp>
        <p:nvSpPr>
          <p:cNvPr id="382" name="Google Shape;382;p35"/>
          <p:cNvSpPr txBox="1"/>
          <p:nvPr>
            <p:ph idx="1" type="body"/>
          </p:nvPr>
        </p:nvSpPr>
        <p:spPr>
          <a:xfrm>
            <a:off x="720000" y="1339074"/>
            <a:ext cx="10753200" cy="4708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u dlouhodobých (týdny) velké riziko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bakteriální infekce často opakovaně, vyčerpávají organismus, hůře léčitelné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mykotické infekce vláknitými houbami - obtížně léčitelné, velké nežádoucí účinky léčby, náročná diagnostika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atypické projevy infekcí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neschopnost vytvořit absces (či až se zpožděním po obnově neutrofilů)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-&gt; lokalizované infekce tak často charakter flegmóny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-&gt; značně omezuje možnost chirurgického řešení lokalizovaných infekcí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značně oslabené až chybějící symptomy v místě fokusu infekce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např. uroinfekt bez pálení a řezání při močení, pneumonie bez produkce hnisavého sputa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88" name="Google Shape;388;p3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9" name="Google Shape;389;p3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Febrilní neutropenie</a:t>
            </a:r>
            <a:endParaRPr/>
          </a:p>
        </p:txBody>
      </p:sp>
      <p:sp>
        <p:nvSpPr>
          <p:cNvPr id="390" name="Google Shape;390;p3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přítomnost febrilií (&gt;38) při neutropenii grade IV (&lt;0,5 x 10^9)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vždy závažný, život ohrožující stav!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nutné co nejrychlejší zahájení antibiotické terapie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ATB vždy širokospektrá a v kombinaci, nutné pokrytí ESBL G- kmenů (Amikacin/Meropenem) + alespoň základní antimykotická terapie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396" name="Google Shape;396;p3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97" name="Google Shape;397;p3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Febrilní neutropenie</a:t>
            </a:r>
            <a:endParaRPr/>
          </a:p>
        </p:txBody>
      </p:sp>
      <p:sp>
        <p:nvSpPr>
          <p:cNvPr id="398" name="Google Shape;398;p37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původ z endogenní bakteriální flóry organismu (chyběním neutrofilů nejsou “hlídány”)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nenajde se fokus ani patogen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pokud ano je to vždy již něco v období neutropenie (uroinfekt v období neutropenie apod)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04" name="Google Shape;404;p3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5" name="Google Shape;405;p3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Febrilní neutropenie</a:t>
            </a:r>
            <a:endParaRPr/>
          </a:p>
        </p:txBody>
      </p:sp>
      <p:sp>
        <p:nvSpPr>
          <p:cNvPr id="406" name="Google Shape;406;p3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low risk febrilní neutropenie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-CZ"/>
              <a:t>očekávaná doba neutropenie pod 5 dní a zároveň ANC &gt;0,1x10^9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-CZ"/>
              <a:t>lze léčit ambulantně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high risk febrilní neutropenie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-CZ"/>
              <a:t>očekávaná doba neutropenie nad 5 dní nebo ANC &lt;0,1x10^9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-CZ"/>
              <a:t>vždy léčba za hospitalizace, ideálně na JIP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12" name="Google Shape;412;p3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13" name="Google Shape;41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3096" y="168442"/>
            <a:ext cx="8435936" cy="587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34" name="Google Shape;134;p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5" name="Google Shape;135;p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Organizace předmětu</a:t>
            </a:r>
            <a:endParaRPr/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celkem 4 přednášky (2 pro kombinovaný program)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uzavřeno kolokviem – ústní zkoušení, celkem 2 otázek z témat probíraných na přednáškách </a:t>
            </a:r>
            <a:endParaRPr/>
          </a:p>
          <a:p>
            <a:pPr indent="-342899" lvl="1" marL="70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obsah přednášek plně dostatečný ke složení kolokvia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termín kolokvia – domluva na první přednášce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19" name="Google Shape;419;p4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20" name="Google Shape;4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9035" y="152399"/>
            <a:ext cx="8413322" cy="581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26" name="Google Shape;426;p4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7" name="Google Shape;427;p4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Invazivní mykotické infekce</a:t>
            </a:r>
            <a:endParaRPr/>
          </a:p>
        </p:txBody>
      </p:sp>
      <p:sp>
        <p:nvSpPr>
          <p:cNvPr id="428" name="Google Shape;428;p41"/>
          <p:cNvSpPr txBox="1"/>
          <p:nvPr>
            <p:ph idx="1" type="body"/>
          </p:nvPr>
        </p:nvSpPr>
        <p:spPr>
          <a:xfrm>
            <a:off x="720000" y="1629789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zejména u dlouhodobě těžce imunokompromitovaných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alogenně transplantovaní v prvních měsících po transplantaci, akutní leukémie, aplastická anémie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začátek nákazy vdechnutím spór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zabrání inhalaci prakticky nemožné - spóry všude v půdě, ve vzduchu, na ovoci, v sušených plodech…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-&gt; jedinou možností zabránění nákaze profylaxe antimykotiky s aktivitou proti vláknitým houbám (i tak ne 100% účinnost)</a:t>
            </a:r>
            <a:endParaRPr baseline="30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34" name="Google Shape;434;p4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35" name="Google Shape;435;p4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Invazivní mykotické infekce</a:t>
            </a:r>
            <a:endParaRPr/>
          </a:p>
        </p:txBody>
      </p:sp>
      <p:sp>
        <p:nvSpPr>
          <p:cNvPr id="436" name="Google Shape;436;p4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počátek infekce v plicích, vzácněji paranasálních dutinách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později diseminace do parenchymatózních orgánů - játra, slezina, ledviny…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možný průnik de facto kamkoliv včetně CNS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42" name="Google Shape;442;p4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43" name="Google Shape;44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500" y="152400"/>
            <a:ext cx="8413184" cy="60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49" name="Google Shape;449;p4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50" name="Google Shape;45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289" y="168443"/>
            <a:ext cx="9836679" cy="578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56" name="Google Shape;456;p4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57" name="Google Shape;45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00" y="0"/>
            <a:ext cx="10738433" cy="587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63" name="Google Shape;463;p4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64" name="Google Shape;46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0253" y="0"/>
            <a:ext cx="8390020" cy="611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70" name="Google Shape;470;p4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71" name="Google Shape;4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6240379" cy="62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2639" y="1235241"/>
            <a:ext cx="5390391" cy="420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78" name="Google Shape;478;p4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79" name="Google Shape;479;p4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Invazivní mykotické infekce - diagnostika</a:t>
            </a:r>
            <a:endParaRPr/>
          </a:p>
        </p:txBody>
      </p:sp>
      <p:sp>
        <p:nvSpPr>
          <p:cNvPr id="480" name="Google Shape;480;p4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diagnostika náročná: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 krve glukan (panfungální antigen) a galaktomannan (aspergilový antigen)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často specifický obraz na CT (ale nerozvíjí se hned)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provedení BAL z oblasti suspektního ložiska, případně biopsie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i tak průkaz agens neúspěšný či “jen” pomocí PCR -&gt; nemáme k dispozici citlivosti -&gt; léčba jen naslepo  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86" name="Google Shape;486;p4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7" name="Google Shape;487;p4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Invazivní mykotické infekce - léčba</a:t>
            </a:r>
            <a:endParaRPr/>
          </a:p>
        </p:txBody>
      </p:sp>
      <p:sp>
        <p:nvSpPr>
          <p:cNvPr id="488" name="Google Shape;488;p49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léčba velice náročná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antimykotika s dobrým efektem proti vláknitým houbám silně toxická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amfotericin - nefrotoxicita, iontopatie, hepatotoxicita, nutnost udržet kalémii, fosfatémii, diurézu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vorikonazol - hepatotoxicita, neurotoxicita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42" name="Google Shape;142;p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3" name="Google Shape;143;p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Hematologické choroby v intezivní péči</a:t>
            </a:r>
            <a:endParaRPr/>
          </a:p>
        </p:txBody>
      </p:sp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onkologické: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leukémie (v IP zejména akutní)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lymfomy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myelom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(myelodysplastické syndromy, myeloproliferace)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neonkologické: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závažné anémie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mikroangiopatické hemolytické anémie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aplastická anémie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trombocytopenie (nejvíce ITP)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závažné koagulopatie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494" name="Google Shape;494;p5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95" name="Google Shape;495;p5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Invazivní mykotické infekce - léčba</a:t>
            </a:r>
            <a:endParaRPr/>
          </a:p>
        </p:txBody>
      </p:sp>
      <p:sp>
        <p:nvSpPr>
          <p:cNvPr id="496" name="Google Shape;496;p5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průnik antimykotik do ložiska malý až nulový (jen změť houbových hyf bez cévního zásobení) -&gt; často se podaří zastavit růst ložiska a eliminovat houby mimo ložisko, to ale zůstane -&gt; nutnost chirurgické resekce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léčba často neúspěšná i přes veškerou snahu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důvodů vícero - vyčerpaný organismus, neobnovení funkce imunity, toxicita léčby, neznámý patogen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02" name="Google Shape;502;p5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03" name="Google Shape;503;p5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Neutropenie - nejčastější příčiny</a:t>
            </a:r>
            <a:endParaRPr/>
          </a:p>
        </p:txBody>
      </p:sp>
      <p:sp>
        <p:nvSpPr>
          <p:cNvPr id="504" name="Google Shape;504;p5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snížená tvorba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vrozené příčiny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útlum krvetvorby 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chorobou při infiltraci kostní dřeně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autoimunitně při aplastické anémii (destrukce prekurzorů)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>
                <a:solidFill>
                  <a:srgbClr val="FF0000"/>
                </a:solidFill>
              </a:rPr>
              <a:t>polékově - po chemoterapii, případně i biologické a cílené léčbě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>
                <a:solidFill>
                  <a:srgbClr val="000000"/>
                </a:solidFill>
              </a:rPr>
              <a:t>nedostatek vitaminů - zejména při perniciózní anémii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>
                <a:solidFill>
                  <a:srgbClr val="000000"/>
                </a:solidFill>
              </a:rPr>
              <a:t>zvýšená destrukce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>
                <a:solidFill>
                  <a:srgbClr val="000000"/>
                </a:solidFill>
              </a:rPr>
              <a:t>autoimunitní agranulocytóza (poměrně vzácně)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>
                <a:solidFill>
                  <a:srgbClr val="000000"/>
                </a:solidFill>
              </a:rPr>
              <a:t>konzumpční (při závažných infekcích, zejména mladé ženy) 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10" name="Google Shape;510;p5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11" name="Google Shape;511;p5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Neutropenie - možnosti léčby</a:t>
            </a:r>
            <a:endParaRPr/>
          </a:p>
        </p:txBody>
      </p:sp>
      <p:sp>
        <p:nvSpPr>
          <p:cNvPr id="512" name="Google Shape;512;p5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volba léčby a její efekt závislá na etiologii neutropenie a chorobě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podpora růstovými faktory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G-CSF - filgrastim, pegylovaný filgrastim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substituce granulocyty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18" name="Google Shape;518;p5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19" name="Google Shape;519;p5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Neutropenie – podávání G-CSF</a:t>
            </a:r>
            <a:endParaRPr/>
          </a:p>
        </p:txBody>
      </p:sp>
      <p:sp>
        <p:nvSpPr>
          <p:cNvPr id="520" name="Google Shape;520;p5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kdy můžeme dát a pomůžeme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obnovující se krvetvorba (jsou rostoucí prekurzory) a zároveň nemyeloidní choroba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např. lymfoidní leukémie, lymfomy, mnohočetný myelom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kdy můžeme dát, ale asi se nic nestane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nemyeloidní choroba a nejsou prekurzory (dlouhý dřeňový útlum, krátce po podání chemoterapie, aplastická anémie)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jsou destruovány hotové neutrofily (imunitní neutropenie)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kdy můžeme uškodit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aktivní myeloidní choroba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26" name="Google Shape;526;p5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27" name="Google Shape;527;p5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Neutropenie – substituce granulocyty</a:t>
            </a:r>
            <a:endParaRPr/>
          </a:p>
        </p:txBody>
      </p:sp>
      <p:sp>
        <p:nvSpPr>
          <p:cNvPr id="528" name="Google Shape;528;p5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potenciálně velmi přínosný postup u závažných infekcí, kdy neočekáváme brzkou restituci vlastních neutrofilů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zároveň poměrně velká rizika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potřeba shody v krevní skupině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často nutné podávat opakovaně (krátký poločas v těle)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34" name="Google Shape;534;p5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35" name="Google Shape;535;p5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Neutropenie – substituce granulycyty</a:t>
            </a:r>
            <a:endParaRPr/>
          </a:p>
        </p:txBody>
      </p:sp>
      <p:sp>
        <p:nvSpPr>
          <p:cNvPr id="536" name="Google Shape;536;p5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komplikace: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reakce na podání - zimnice, třesavka, horečka…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aktivace zánětlivých procesů - horečky, bolesti kostí, kloubů, svědění kůže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TRALI se závažným až smrtícím průběhem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největší riziko TRALI u plicních infekcí, při větším plicním postižení riziko respiračního selhání v rámci hodin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42" name="Google Shape;542;p5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43" name="Google Shape;543;p5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Cévní vstupy u hematologických pacientů</a:t>
            </a:r>
            <a:endParaRPr/>
          </a:p>
        </p:txBody>
      </p:sp>
      <p:sp>
        <p:nvSpPr>
          <p:cNvPr id="544" name="Google Shape;544;p5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typy vstupů dle: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délky možného zavedení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využité žíly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polohy konce katetru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50" name="Google Shape;550;p5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1" name="Google Shape;551;p5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Cévní vstupy dle délky možného zavedení</a:t>
            </a:r>
            <a:endParaRPr/>
          </a:p>
        </p:txBody>
      </p:sp>
      <p:sp>
        <p:nvSpPr>
          <p:cNvPr id="552" name="Google Shape;552;p57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krátkodobé (několik týdnů) - flexila, </a:t>
            </a:r>
            <a:r>
              <a:rPr lang="cs-CZ">
                <a:solidFill>
                  <a:srgbClr val="0000FF"/>
                </a:solidFill>
              </a:rPr>
              <a:t>LPC</a:t>
            </a:r>
            <a:r>
              <a:rPr lang="cs-CZ"/>
              <a:t>, </a:t>
            </a:r>
            <a:r>
              <a:rPr lang="cs-CZ">
                <a:solidFill>
                  <a:srgbClr val="0000FF"/>
                </a:solidFill>
              </a:rPr>
              <a:t>midline</a:t>
            </a:r>
            <a:r>
              <a:rPr lang="cs-CZ"/>
              <a:t>, CVK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střednědobé (několik měsíců) - CVK (zejména tunelizované), </a:t>
            </a:r>
            <a:r>
              <a:rPr lang="cs-CZ">
                <a:solidFill>
                  <a:srgbClr val="0000FF"/>
                </a:solidFill>
              </a:rPr>
              <a:t>PICC</a:t>
            </a:r>
            <a:r>
              <a:rPr lang="cs-CZ"/>
              <a:t>, </a:t>
            </a:r>
            <a:r>
              <a:rPr lang="cs-CZ">
                <a:solidFill>
                  <a:srgbClr val="0000FF"/>
                </a:solidFill>
              </a:rPr>
              <a:t>tunelizovaný CICC</a:t>
            </a:r>
            <a:r>
              <a:rPr lang="cs-CZ"/>
              <a:t>, </a:t>
            </a:r>
            <a:r>
              <a:rPr lang="cs-CZ">
                <a:solidFill>
                  <a:srgbClr val="0000FF"/>
                </a:solidFill>
              </a:rPr>
              <a:t>FICC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dlouhodobé (několik let) - </a:t>
            </a:r>
            <a:r>
              <a:rPr lang="cs-CZ">
                <a:solidFill>
                  <a:srgbClr val="0000FF"/>
                </a:solidFill>
              </a:rPr>
              <a:t>venózní port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>
                <a:solidFill>
                  <a:srgbClr val="0000FF"/>
                </a:solidFill>
              </a:rPr>
              <a:t>Modře označené mohou zůstat zavedené i u nehospitalizovaných 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58" name="Google Shape;558;p5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9" name="Google Shape;559;p5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Cévní vstupy dle žíly a polohy katetru</a:t>
            </a:r>
            <a:endParaRPr/>
          </a:p>
        </p:txBody>
      </p:sp>
      <p:sp>
        <p:nvSpPr>
          <p:cNvPr id="560" name="Google Shape;560;p5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dle využité žíly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periferní – flexila, LPC, midline, PICC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centrální – CVK, tunelizovaný CICC, FICC, venózní port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dle polohy konce katetru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 periferii – flexila, LPC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mezi periferií a centrální žílou – midline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 centrální žíle/kavoatriálním ústí – CVK, PICC, tunelizovaný CICC, FICC, venózní port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66" name="Google Shape;566;p5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https://www.chop.edu/sites/default/files/styles/16_9_large/public/patient-instructions-patient-instructions-picc-780x690.png?itok=hMIAnRht" id="567" name="Google Shape;5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900" y="0"/>
            <a:ext cx="6872954" cy="607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50" name="Google Shape;150;p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1" name="Google Shape;151;p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Výskyt hematologických pacientů</a:t>
            </a:r>
            <a:endParaRPr/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nové, zejména dosud nerozpoznané, diagnózy prakticky kdekoliv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často vstupně závažný až dramatický stav - intenzivní lůžka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známé diagnózy spíše v hematologických centrech na hematologických JIP a transplantačních jednotkách (FN Brno, FNOL, FN Ostrava, ÚHKT, VFN, FNKV, FNHK, FN Plzeň)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nicméně spousta situací, kdy se pacient může vyskytnout kdekoliv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73" name="Google Shape;573;p6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74" name="Google Shape;574;p6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Volba cévního vstupu</a:t>
            </a:r>
            <a:endParaRPr/>
          </a:p>
        </p:txBody>
      </p:sp>
      <p:sp>
        <p:nvSpPr>
          <p:cNvPr id="575" name="Google Shape;575;p6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flexila, LPC - krátká hospitalizace, málo i.v. medikace, žádná medikace s nutností centrálního podání, málo frekventní odběry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midline - krátká až středně dlouhá hospitalizace, střední množství i.v. medikace, častější odběry, žádná medikace s nutností centrálního podání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81" name="Google Shape;581;p6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82" name="Google Shape;582;p6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Volba cévního vstupu</a:t>
            </a:r>
            <a:endParaRPr/>
          </a:p>
        </p:txBody>
      </p:sp>
      <p:sp>
        <p:nvSpPr>
          <p:cNvPr id="583" name="Google Shape;583;p6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CVK - středně dlouhá až dlouhá hospitalizace, časté odběry, medikace s nutností centrálního podání, nejčastější v intenzivní péči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PICC - vstup bude potřeba po několik měsíců (až rok), ambulantní návštěvy spojené s odběry a podáváním i.v. léčiv/transfuzí, medikace s nutností centrálního podání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89" name="Google Shape;589;p6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90" name="Google Shape;590;p6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Volba cévního vstupu</a:t>
            </a:r>
            <a:endParaRPr/>
          </a:p>
        </p:txBody>
      </p:sp>
      <p:sp>
        <p:nvSpPr>
          <p:cNvPr id="591" name="Google Shape;591;p6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CICC - jako PICC, ale volen, když PICC z nějakého důvodu nelze (obvykle technicky)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FICC - jako PICC, ale volen, když CICC a PICC nelze nebo jsou příliš rizikové (obvykle masivní postižení mediastina/axil)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port - nutnost vstupu po několik let (v hematologii prakticky nikdy)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597" name="Google Shape;597;p6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98" name="Google Shape;598;p63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/>
              <a:t>Výhody</a:t>
            </a:r>
            <a:endParaRPr/>
          </a:p>
        </p:txBody>
      </p:sp>
      <p:sp>
        <p:nvSpPr>
          <p:cNvPr id="599" name="Google Shape;599;p6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CVK dle kanylované žíly - v. femoralis</a:t>
            </a:r>
            <a:endParaRPr/>
          </a:p>
        </p:txBody>
      </p:sp>
      <p:sp>
        <p:nvSpPr>
          <p:cNvPr id="600" name="Google Shape;600;p63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/>
              <a:t>Nevýhody</a:t>
            </a:r>
            <a:endParaRPr/>
          </a:p>
        </p:txBody>
      </p:sp>
      <p:sp>
        <p:nvSpPr>
          <p:cNvPr id="601" name="Google Shape;601;p63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lze punktovat i při trombocytopenii a koagulopatii (v okolí nejsou krom arterie rizikové struktury), lze snadno komprimovat v případě krvácení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velká žíla - lze využít i pro dialyzační CVK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obvykle technicky snadná punkce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02" name="Google Shape;602;p63"/>
          <p:cNvSpPr txBox="1"/>
          <p:nvPr>
            <p:ph idx="4" type="body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nejméně pohodlné pro pacienta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největší riziko infekce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největší riziko trombózy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nejhorší pro ošetřovatelskou péči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08" name="Google Shape;608;p6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09" name="Google Shape;609;p64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/>
              <a:t>Výhody</a:t>
            </a:r>
            <a:endParaRPr/>
          </a:p>
        </p:txBody>
      </p:sp>
      <p:sp>
        <p:nvSpPr>
          <p:cNvPr id="610" name="Google Shape;610;p6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CVK dle kanylované žíly - v. jugularis</a:t>
            </a:r>
            <a:endParaRPr/>
          </a:p>
        </p:txBody>
      </p:sp>
      <p:sp>
        <p:nvSpPr>
          <p:cNvPr id="611" name="Google Shape;611;p64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/>
              <a:t>Nevýhody</a:t>
            </a:r>
            <a:endParaRPr/>
          </a:p>
        </p:txBody>
      </p:sp>
      <p:sp>
        <p:nvSpPr>
          <p:cNvPr id="612" name="Google Shape;612;p64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lze punktovat i při mírné koagulopatii a závažnější trombocytopenii - v případě krvácení se dá komprimovat (ale rizikovější než v. femoralis)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technicky jednoduchá punkce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velká žíla - lze využít i pro dialyzační CVK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relativně dobře přístupné ošetřování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13" name="Google Shape;613;p64"/>
          <p:cNvSpPr txBox="1"/>
          <p:nvPr>
            <p:ph idx="4" type="body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menší komfort pacienta (ale lepší než v. femoralis)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velké riziko katetrové infekce, pokud není tunelizována (žíla hned pod kůží)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19" name="Google Shape;619;p6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20" name="Google Shape;620;p65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/>
              <a:t>Výhody</a:t>
            </a:r>
            <a:endParaRPr/>
          </a:p>
        </p:txBody>
      </p:sp>
      <p:sp>
        <p:nvSpPr>
          <p:cNvPr id="621" name="Google Shape;621;p6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CVK dle kanylované žíly - v. subclavia</a:t>
            </a:r>
            <a:endParaRPr/>
          </a:p>
        </p:txBody>
      </p:sp>
      <p:sp>
        <p:nvSpPr>
          <p:cNvPr id="622" name="Google Shape;622;p65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/>
              <a:t>Nevýhody</a:t>
            </a:r>
            <a:endParaRPr/>
          </a:p>
        </p:txBody>
      </p:sp>
      <p:sp>
        <p:nvSpPr>
          <p:cNvPr id="623" name="Google Shape;623;p65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nejkomfortnější pro pacienta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nejlépe ošetřovatelský přístupné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i netunelizovaná nejmenší riziko infekce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malé riziko trombózy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24" name="Google Shape;624;p65"/>
          <p:cNvSpPr txBox="1"/>
          <p:nvPr>
            <p:ph idx="4" type="body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technicky nejnáročnější punkce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největší riziko komplikací při zavádění - pneumothorax, krvácení, hemothorax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nesmí se kanylovat při závažné trombocytopenii a koagulopatii (nelze dobře komprimovat)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úzká žíla - nedá se použít pro dialyzační CVK 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30" name="Google Shape;630;p6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31" name="Google Shape;631;p6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Infekce cévních vstupů </a:t>
            </a:r>
            <a:endParaRPr/>
          </a:p>
        </p:txBody>
      </p:sp>
      <p:sp>
        <p:nvSpPr>
          <p:cNvPr id="632" name="Google Shape;632;p6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cévní vstup vždy velkým rizikem zdroje infekce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infekce cévního vstupu vysoce riziková pro rozvoj sepse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vstupy zůstávající do ambulantní péče vyžadují velkou compliance pacienta (časté návštěvy, musí sám hlídat příznaky infekce, udržovat vstup čistý)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38" name="Google Shape;638;p6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39" name="Google Shape;639;p6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Prevence infekcí cévního vstupu</a:t>
            </a:r>
            <a:endParaRPr/>
          </a:p>
        </p:txBody>
      </p:sp>
      <p:sp>
        <p:nvSpPr>
          <p:cNvPr id="640" name="Google Shape;640;p67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důkladná ošetřovatelská péče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antiseptické materiály, perfektní očištění okolí vstupu, při sebemenším podezření na počínající infekci použití dezinfekční krytí apod.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při používání vstupu vždy důkladné mechanické očištění lumen  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46" name="Google Shape;646;p6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47" name="Google Shape;647;p6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Prevence infekcí cévního vstupu</a:t>
            </a:r>
            <a:endParaRPr/>
          </a:p>
        </p:txBody>
      </p:sp>
      <p:sp>
        <p:nvSpPr>
          <p:cNvPr id="648" name="Google Shape;648;p6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tunelizace - co nejdelší trasa kůže - céva (dává šanci imunitním buňkách “chytit” patogeny po cestě)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katetry s antimikrobiálním povlakem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zavádění za sterilních podmínek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54" name="Google Shape;654;p6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55" name="Google Shape;655;p6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Infekce cévního vstupu</a:t>
            </a:r>
            <a:endParaRPr/>
          </a:p>
        </p:txBody>
      </p:sp>
      <p:sp>
        <p:nvSpPr>
          <p:cNvPr id="656" name="Google Shape;656;p69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zarudnutí v místě vstupu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otok kolem vstupu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bolestivost kolem vstupu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horkost v místě zarudnutí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sekrece obvykle z okolí vstupu - pozor! u neutropenických pacientů nemusí být hnis!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58" name="Google Shape;158;p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562" y="676894"/>
            <a:ext cx="8075220" cy="4845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3400" y="426142"/>
            <a:ext cx="3853200" cy="5173528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0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/>
              <a:t>typické horečky - náhlé přicházející, rychle stoupající do vysokých hodnot (39-40 °C), silné zimnice a třesavky (“třese se i postel”)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63" name="Google Shape;663;p7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64" name="Google Shape;664;p7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65" name="Google Shape;665;p7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Infekce cévního vstupu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71" name="Google Shape;671;p7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672" name="Google Shape;67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157312"/>
            <a:ext cx="9306316" cy="579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78" name="Google Shape;678;p7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79" name="Google Shape;679;p7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Trombózy u cévních vstupů</a:t>
            </a:r>
            <a:endParaRPr/>
          </a:p>
        </p:txBody>
      </p:sp>
      <p:sp>
        <p:nvSpPr>
          <p:cNvPr id="680" name="Google Shape;680;p7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častá komplikace, pacienti s aktivní (hemo)malignitou v hyperkoagulačním stavu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může vzniknout i přes koagulopatii a trombocytopenii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nejrizikovější midline, femorální CVK 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86" name="Google Shape;686;p7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87" name="Google Shape;687;p7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Trombózy u cévních vstupů</a:t>
            </a:r>
            <a:endParaRPr/>
          </a:p>
        </p:txBody>
      </p:sp>
      <p:sp>
        <p:nvSpPr>
          <p:cNvPr id="688" name="Google Shape;688;p7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prevence: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správná poloha konce katetru - zejména u CVK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u rizikových vstupů profylaktická antikoagulace - midline, PICC v případě vysokých rizikových skóre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projevy: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otok končetiny distálně od vstupu, může být i bolestivost a zarudnutí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diagnostika: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UZV průkaz trombózy, případně CT angiografie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léčba: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antikoagulace dle aktuálního rizika krvácení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694" name="Google Shape;694;p7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95" name="Google Shape;695;p7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Rány a operační rány</a:t>
            </a:r>
            <a:endParaRPr/>
          </a:p>
        </p:txBody>
      </p:sp>
      <p:sp>
        <p:nvSpPr>
          <p:cNvPr id="696" name="Google Shape;696;p7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 důsledku porušené imunitní funkce porušená schopnost hojení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velká náchylnost k infikování rány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větší riziko rozpadu a hojení per secundam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výrazně zpomalené hojení ran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nižší tvorba fibrinu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 ranách mohou být přítomné nádorové buňky - léčbou se pak rozpadají o to více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omezená tvorba hnisu -&gt; ranná infekce nemusí být ihned rozpoznána 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operační rány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elektivní operace odloženy, ale někdy se operaci vyhnout nelze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biopsie, akutní komplikace během léčby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02" name="Google Shape;702;p7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03" name="Google Shape;703;p7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Rány a operační rány</a:t>
            </a:r>
            <a:endParaRPr/>
          </a:p>
        </p:txBody>
      </p:sp>
      <p:sp>
        <p:nvSpPr>
          <p:cNvPr id="704" name="Google Shape;704;p7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jak si sami házíme klacky pod nohy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u lymfoproliferací často ihned po biopsii vysokodávkované kortikoidy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bohatá ATB historie pacientů nebo ATB in cursu - kolonizace kůže multirezistentními kmeny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obvykle není jiná možnost než léčit pacienti protinádorovou léčbou i přes ránu - přidává se toxicita chemoterapie a prohlubuje se imunitní útlum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specifika ošetřování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častější kontroly a převazy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důkladná mechanická očista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použití silnějších, účinnějších materiálů s antimikrobiální aktivitou (i když jsou často dražší)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nutno věnovat pozornost i malým sekrecím a zarudnutím (může jít již o projev infekce)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při sebemenším podezření na infekci nutný stěr včetně plísní 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10" name="Google Shape;710;p7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11" name="Google Shape;711;p7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Výkony na hematologických pracovištích</a:t>
            </a:r>
            <a:endParaRPr/>
          </a:p>
        </p:txBody>
      </p:sp>
      <p:sp>
        <p:nvSpPr>
          <p:cNvPr id="712" name="Google Shape;712;p7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sternální punkce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trepanobiopsie kosti kyčelní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lumbální punkce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kanylace CVK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punkce ascitu/fluidothoraxu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drenáž ascitu/fluidothoraxu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18" name="Google Shape;718;p7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19" name="Google Shape;719;p7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Sternální punkce</a:t>
            </a:r>
            <a:endParaRPr/>
          </a:p>
        </p:txBody>
      </p:sp>
      <p:sp>
        <p:nvSpPr>
          <p:cNvPr id="720" name="Google Shape;720;p77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běžný výkon k diagnostice z tekutých složek kostní dřeně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rizika během výkonu poměrně malé, riziko větších komplikací jen při hrubě nesprávném provedení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lze provést téměř kdykoliv - koagulace, počet trombocytů nehrají roli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trvání cca 5-10 minut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26" name="Google Shape;726;p7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27" name="Google Shape;727;p7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Sternální punkce</a:t>
            </a:r>
            <a:endParaRPr/>
          </a:p>
        </p:txBody>
      </p:sp>
      <p:sp>
        <p:nvSpPr>
          <p:cNvPr id="728" name="Google Shape;728;p78"/>
          <p:cNvSpPr txBox="1"/>
          <p:nvPr>
            <p:ph idx="1" type="body"/>
          </p:nvPr>
        </p:nvSpPr>
        <p:spPr>
          <a:xfrm>
            <a:off x="720000" y="1692002"/>
            <a:ext cx="4461600" cy="4387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odběr z manubrium sterni po lokálním umrtvení a dezinfekci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navrtání kosti a nasátí tekuté složky kostní dřeně</a:t>
            </a:r>
            <a:endParaRPr/>
          </a:p>
          <a:p>
            <a:pPr indent="0" lvl="0" marL="7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Popis není dostupný." id="729" name="Google Shape;72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600" y="296137"/>
            <a:ext cx="4042011" cy="555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35" name="Google Shape;735;p7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736" name="Google Shape;73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7" y="0"/>
            <a:ext cx="9707330" cy="597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65" name="Google Shape;165;p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6" name="Google Shape;166;p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Specifika hematologických pacientů</a:t>
            </a:r>
            <a:endParaRPr/>
          </a:p>
        </p:txBody>
      </p:sp>
      <p:sp>
        <p:nvSpPr>
          <p:cNvPr id="167" name="Google Shape;167;p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přístup k hematologickému pacientovi často odlišný než k “běžnému” pacientovi, raději “nadléčujeme”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dáno dominantně oslabením organismu a zejména imunokompromitovaností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výrazně zvýšený výskyt infekcí, výskyt atypických patogenů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42" name="Google Shape;742;p8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43" name="Google Shape;743;p8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Sternální punkce</a:t>
            </a:r>
            <a:endParaRPr/>
          </a:p>
        </p:txBody>
      </p:sp>
      <p:sp>
        <p:nvSpPr>
          <p:cNvPr id="744" name="Google Shape;744;p8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role sestry během výkonu: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uklidňovat pacienta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 prvotní aspiraci lékař provádí nátěry na sklíčka, sestra nabírá další vzorky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aspirace z jehly často vyžaduje sílu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nasátá dřeň se nesmí srazit - nutno třepat nebo rychle dát na třepačku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 vytažení jehly očištění a zalepení místa vpichu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co hlídat po výkonu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cca hodinu tlakový obvaz/sáček s pískem v místě punkce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 odeznění umrtvení se může objevit bolestivost v místě punkce - stačí běžná anageltika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 místě punkce možný hematom - ošetřením heparoidy, spíše kosmetický problém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riziko infekce minimální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50" name="Google Shape;750;p8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51" name="Google Shape;751;p8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Trepanobiopsie kosti kyčelní</a:t>
            </a:r>
            <a:endParaRPr/>
          </a:p>
        </p:txBody>
      </p:sp>
      <p:sp>
        <p:nvSpPr>
          <p:cNvPr id="752" name="Google Shape;752;p8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indikováno, když je potřeba krom tekuté složky dřeně i histologie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rizikový výkon i při správném provedení, zejména stran krvácení, a to včetně vnitřního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nesmí se provádět při extrémně nízkých hodnotách trombocytů a závažné koagulopatii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trvání cca 10-20 minut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58" name="Google Shape;758;p8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59" name="Google Shape;759;p8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Trepanobiopsie kosti kyčelní</a:t>
            </a:r>
            <a:endParaRPr/>
          </a:p>
        </p:txBody>
      </p:sp>
      <p:sp>
        <p:nvSpPr>
          <p:cNvPr id="760" name="Google Shape;760;p8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odběr z lopaty kosti kyčelní po lokálním umrtvení a důkladné dezinfekci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nejprve návrt kosti do dřeňové dutiny, nabrání tekuté složky kostní dřeně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poté navrtání hlouběji do kosti a odebrání vzorku kosti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66" name="Google Shape;766;p8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767" name="Google Shape;76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4410" y="-2471"/>
            <a:ext cx="8344201" cy="6230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73" name="Google Shape;773;p8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774" name="Google Shape;77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1" y="0"/>
            <a:ext cx="9707368" cy="60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8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80" name="Google Shape;780;p8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81" name="Google Shape;781;p8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Trepanobiopsie kosti kyčelní</a:t>
            </a:r>
            <a:endParaRPr/>
          </a:p>
        </p:txBody>
      </p:sp>
      <p:sp>
        <p:nvSpPr>
          <p:cNvPr id="782" name="Google Shape;782;p8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role sestry: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uklidňovat pacienta (může být dosti nepříjemné i při správném umrtvení)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 prvotní aspiraci lékař natírá sklíčka, sestra nabírá další tekuté složky, zásady stejné jako sternální punkce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 vytažení jehly očištění nářezu kůže, zalepení rány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co hlídat po výkonu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cca 2 hodiny po výkonu by měl být v místě výkonu tlakový obvaz (nejjednodušší je, když pacient leží na sáčku s pískem)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 odeznění umrtvení se může v místě výkonu objevit bolestivost - větší šance i bolest než po  sternální punkci - stačí běžná analgetika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8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88" name="Google Shape;788;p8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89" name="Google Shape;789;p8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Trepanobiopsie kosti kyčelní</a:t>
            </a:r>
            <a:endParaRPr/>
          </a:p>
        </p:txBody>
      </p:sp>
      <p:sp>
        <p:nvSpPr>
          <p:cNvPr id="790" name="Google Shape;790;p8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co hlídat po výkonu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nejdůležitější hlídat známky závažného krvácení - prosak krytí, větší hematom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riziko i vnitřního krvácení - pozor na nespecifické příznaky jako slabost, točení hlavy, nevolnost, prekolapsové stavy, může se objevit i citlivost břicha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riziko infekcí malé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796" name="Google Shape;796;p8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97" name="Google Shape;797;p8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Lumbální punkce</a:t>
            </a:r>
            <a:endParaRPr/>
          </a:p>
        </p:txBody>
      </p:sp>
      <p:sp>
        <p:nvSpPr>
          <p:cNvPr id="798" name="Google Shape;798;p87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poměrně častý výkon, všichni pacienti s ALL a agresivními lymfomy, ostatní v případě podezření na neuroinfekci/infiltraci CNS chorobou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i léčebně - intrathekální aplikace terapie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2 podmínky k provedení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vyloučená intrakraniální hypertenze (vyšetřením očního pozadí nebo CT/MR mozku)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nesmí být závažná trombocytopenie nebo koagulopatie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04" name="Google Shape;804;p8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05" name="Google Shape;805;p8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Lumbální punkce</a:t>
            </a:r>
            <a:endParaRPr/>
          </a:p>
        </p:txBody>
      </p:sp>
      <p:sp>
        <p:nvSpPr>
          <p:cNvPr id="806" name="Google Shape;806;p8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trvání cca 5-10 minut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riziko punkce nervu, krvácení v místě vpichu, postpunkčního syndromu, infekce v místě vpichu, v případě intrakraniální hypertenze herniace mozku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odběr likvoru z meziobratlového prostoru pod L2 a níže, po lokální dezinfekci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provedení vsedě nebo vleže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12" name="Google Shape;812;p8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13" name="Google Shape;813;p8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Lumbální punkce</a:t>
            </a:r>
            <a:endParaRPr/>
          </a:p>
        </p:txBody>
      </p:sp>
      <p:sp>
        <p:nvSpPr>
          <p:cNvPr id="814" name="Google Shape;814;p89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</a:pPr>
            <a:r>
              <a:rPr lang="cs-CZ"/>
              <a:t>Role sestry během výkonu: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̶"/>
            </a:pPr>
            <a:r>
              <a:rPr lang="cs-CZ"/>
              <a:t>Uklidňovat pacienta (asi nejhůře tolerovaný výkon)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̶"/>
            </a:pPr>
            <a:r>
              <a:rPr lang="cs-CZ"/>
              <a:t>Hlídat správné napolohování pacienta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̶"/>
            </a:pPr>
            <a:r>
              <a:rPr lang="cs-CZ"/>
              <a:t>Při úspěšné punkci držet a vyměňovat zkumavky na vzorky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̶"/>
            </a:pPr>
            <a:r>
              <a:rPr lang="cs-CZ"/>
              <a:t>Podávat chemoterapii k aplikaci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̶"/>
            </a:pPr>
            <a:r>
              <a:rPr lang="cs-CZ"/>
              <a:t>Po vytažení jehly očistit a zalepit místo vpichu</a:t>
            </a:r>
            <a:endParaRPr/>
          </a:p>
          <a:p>
            <a:pPr indent="-784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815" name="Google Shape;81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528" y="1186832"/>
            <a:ext cx="5163746" cy="486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173" name="Google Shape;173;p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4" name="Google Shape;174;p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Specifika hematologických pacientů</a:t>
            </a:r>
            <a:endParaRPr/>
          </a:p>
        </p:txBody>
      </p:sp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postižení celého organismu (cytokiny, infiltrace orgánů atd.)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agresivní charakter chorob – v extrému během dnů z plného zdraví na ventilátor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na odděleních často řešeny spíše komplikace léčby než projevy a léčba samotné choroby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9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21" name="Google Shape;821;p9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822" name="Google Shape;82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0"/>
            <a:ext cx="8807115" cy="609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28" name="Google Shape;828;p9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29" name="Google Shape;829;p9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Lumbální punkce</a:t>
            </a:r>
            <a:endParaRPr/>
          </a:p>
        </p:txBody>
      </p:sp>
      <p:sp>
        <p:nvSpPr>
          <p:cNvPr id="830" name="Google Shape;830;p9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co hlídat po výkonu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nejdůležitější prevence postpunkčního syndromu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Příjem dostatečného množství tekutin - minimálně 2l, pokud pacient nezvládá, pak parenterální hydratace 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Několik hodin ležet rovně na zádech (při poloze vsedě a vestoje teče likvor dolů a u mozku je pak málo)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Při rozvoji analgetika (kombinované preparáty s kofeinem) nebo káva :)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místo vpichu může být bolestivé - analgetika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hlídat známky krvácení v místě vpichu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příznaky z poranění nervu nebo tvorby hematomu mezi obratly/krvácení v subduráním prostoru - parestezie, hyperstezie, poruchy hybnosti končetiny, necitlivost na močení/stolici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herniace mozku - zvracení, apatie, poruchy vědomí, poruchy dechu, parézy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infekce spíše později - po několika dnech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36" name="Google Shape;836;p9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37" name="Google Shape;837;p9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Kanylace CVK</a:t>
            </a:r>
            <a:endParaRPr/>
          </a:p>
        </p:txBody>
      </p:sp>
      <p:sp>
        <p:nvSpPr>
          <p:cNvPr id="838" name="Google Shape;838;p9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3 možnosti - v. subclavia, v. jugularis int., v. femoralis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 dnešní době lege artis jen punkce pod UZV kontrolou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provedení za aseptických kautel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trvání cca 10-20 minut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9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44" name="Google Shape;844;p9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45" name="Google Shape;845;p9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Kanylace CVK</a:t>
            </a:r>
            <a:endParaRPr/>
          </a:p>
        </p:txBody>
      </p:sp>
      <p:sp>
        <p:nvSpPr>
          <p:cNvPr id="846" name="Google Shape;846;p93"/>
          <p:cNvSpPr txBox="1"/>
          <p:nvPr>
            <p:ph idx="1" type="body"/>
          </p:nvPr>
        </p:nvSpPr>
        <p:spPr>
          <a:xfrm>
            <a:off x="720000" y="1339076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role sestry během výkonu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uklidňovat pacienta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asistence lékaři v nesterilní části - otevírání pomůcek, pomoc s natažením anestetika, FR na proplach, navlečení sterilního rukávu na UZV sondu apod.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ovládání UZV a intrakardiálního EKG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kontrola lékaře při očištění a zalepení místa výkonu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co hlídat po výkonu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lokální kontrola místa vpichu - zejména při koagulopatii - prosak krytí, tvorba hematomu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 kanylaci v. subclavia a v. jugularis kontrolovat dušnost pacienta (hemothorax nebo pneumothorax)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 odeznění lokální anestezie může být bolestivost v místě vpichu - postačí běžná analgetika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časté kontroly stran projevů infekce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9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52" name="Google Shape;852;p9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853" name="Google Shape;85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325" y="0"/>
            <a:ext cx="9131295" cy="5888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9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59" name="Google Shape;859;p9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60" name="Google Shape;860;p9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Punkce ascitu/fluidothoraxu</a:t>
            </a:r>
            <a:endParaRPr/>
          </a:p>
        </p:txBody>
      </p:sp>
      <p:sp>
        <p:nvSpPr>
          <p:cNvPr id="861" name="Google Shape;861;p9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diagnostické punkce či úlevné, pokud očekáváme pomalé doplňování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provedení pod UZV kontrolou v nejbezpečnějším místě (hodně vody, málo cév a orgánů v okolí)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vhodné nepunktovat při závažné trombocytopenii a koagulopatii </a:t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9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67" name="Google Shape;867;p9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68" name="Google Shape;868;p9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Punkce ascitu/fluidothoraxu</a:t>
            </a:r>
            <a:endParaRPr/>
          </a:p>
        </p:txBody>
      </p:sp>
      <p:sp>
        <p:nvSpPr>
          <p:cNvPr id="869" name="Google Shape;869;p9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role sestry během výkonu a během evakuace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uklidňovat pacienta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z prvotního punktátu náběr vzorků do zkumavek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fixace jehly v místě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monitorace pacienta během evakuace tekutiny - klinicky i tlakově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Během upouštění v dutině stále přítomná jehla - riziko poranění!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monitorace množství evakuované tekutiny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U fluidothoraxu spíše méně (do 1l, riziko pneumothoraxu při rychlém rozepětí plic), obvykle i špatně tolerováno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U ascitu možno i několik litrů, ukončení spíše při subjektivní intoleranci nebo poklesu TK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očištění a zalepení místa vpichu po vytažení jehly</a:t>
            </a:r>
            <a:endParaRPr/>
          </a:p>
          <a:p>
            <a:pPr indent="0" lvl="1" marL="32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75" name="Google Shape;875;p9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76" name="Google Shape;876;p9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Drenáž ascitu/fluidothoraxu </a:t>
            </a:r>
            <a:endParaRPr/>
          </a:p>
        </p:txBody>
      </p:sp>
      <p:sp>
        <p:nvSpPr>
          <p:cNvPr id="877" name="Google Shape;877;p97"/>
          <p:cNvSpPr txBox="1"/>
          <p:nvPr>
            <p:ph idx="1" type="body"/>
          </p:nvPr>
        </p:nvSpPr>
        <p:spPr>
          <a:xfrm>
            <a:off x="720000" y="1499496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u symptomatických výpotků, kde očekáváme rychlé doplnění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provedení podobně jako u punkce, ale větší důraz na hematologickou přípravu 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zavedení sterilně</a:t>
            </a:r>
            <a:endParaRPr/>
          </a:p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role sestry během výkonu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uklidňovat pacienta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asistence lékaři v nesterilní části - podobně jako u CVK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náběr vzorků z prvotního punktátu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kontrola lékaře při očištění a zalepení místa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9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83" name="Google Shape;883;p9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884" name="Google Shape;88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0"/>
            <a:ext cx="9429512" cy="596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9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Interní hematologická a onkologická klinika Fakultní nemocnice Brno a Lékařské fakulty Masarykovy univerzity</a:t>
            </a:r>
            <a:endParaRPr/>
          </a:p>
        </p:txBody>
      </p:sp>
      <p:sp>
        <p:nvSpPr>
          <p:cNvPr id="890" name="Google Shape;890;p9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91" name="Google Shape;891;p9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Drenáž ascitu/fluidothoraxu </a:t>
            </a:r>
            <a:endParaRPr/>
          </a:p>
        </p:txBody>
      </p:sp>
      <p:sp>
        <p:nvSpPr>
          <p:cNvPr id="892" name="Google Shape;892;p99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co hlídat po výkonu: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 odeznění umrtvení se může v místě výkonu objevit bolestivost - větší šance i bolest než po  sternální punkci - stačí běžná analgetika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nejdůležitější hlídat známky závažného krvácení - prosak krytí, větší hematom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riziko i vnitřního krvácení do dutiny 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při ascitu bolesti břicha, nevolnosti, postupně tvrdnutí břicha, zástava odchodu plynů a stolice, motání hlavy, slabost, prekolapsové stavy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cs-CZ"/>
              <a:t>při fluidothoraxu zejména dušnost, bolesti na dané straně hrudníku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riziko infekce zavedeného drénu podobné jako u CVK, platí stejné zásady</a:t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2024-02-07T05:29:36Z</dcterms:created>
  <dc:creator>Voldřich Jakub</dc:creator>
</cp:coreProperties>
</file>