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87"/>
  </p:notesMasterIdLst>
  <p:handoutMasterIdLst>
    <p:handoutMasterId r:id="rId8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  <p:sldId id="285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40" r:id="rId84"/>
    <p:sldId id="338" r:id="rId85"/>
    <p:sldId id="339" r:id="rId8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754" autoAdjust="0"/>
  </p:normalViewPr>
  <p:slideViewPr>
    <p:cSldViewPr snapToGrid="0">
      <p:cViewPr>
        <p:scale>
          <a:sx n="75" d="100"/>
          <a:sy n="75" d="100"/>
        </p:scale>
        <p:origin x="974" y="4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(ústav)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21273F-2D08-6E9E-5147-3DC853167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Intezivní</a:t>
            </a:r>
            <a:r>
              <a:rPr lang="cs-CZ" dirty="0"/>
              <a:t> ošetřovatelská péče v hematologii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5CF08B-1C91-0FBB-C8E1-DDB80B0EF0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Část II – trombocyty, koagulace, anémie</a:t>
            </a:r>
          </a:p>
        </p:txBody>
      </p:sp>
    </p:spTree>
    <p:extLst>
      <p:ext uri="{BB962C8B-B14F-4D97-AF65-F5344CB8AC3E}">
        <p14:creationId xmlns:p14="http://schemas.microsoft.com/office/powerpoint/2010/main" val="2269330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1307956-FB50-2833-0AF0-C840BF4161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506D4F-EC59-2B23-9F61-3BCDB2938F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4F0457-DB64-8A5A-3D20-E86AE905A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Trombocytopenie - dělení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C875566-2D01-C2CB-43B8-8B55A6C6F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několik mechanismů vzniku</a:t>
            </a:r>
          </a:p>
          <a:p>
            <a:pPr lvl="1"/>
            <a:r>
              <a:rPr lang="cs-CZ" dirty="0"/>
              <a:t>dle toho léčebná strategie a odhad smysluplnosti substituce</a:t>
            </a:r>
          </a:p>
          <a:p>
            <a:r>
              <a:rPr lang="cs-CZ" dirty="0"/>
              <a:t>ze snížené tvorby</a:t>
            </a:r>
          </a:p>
          <a:p>
            <a:pPr lvl="1"/>
            <a:r>
              <a:rPr lang="cs-CZ" dirty="0"/>
              <a:t>infiltrace kostní dřeně chorobou</a:t>
            </a:r>
          </a:p>
          <a:p>
            <a:pPr lvl="1"/>
            <a:r>
              <a:rPr lang="cs-CZ" dirty="0"/>
              <a:t>útlum kostní dřeně po terapii</a:t>
            </a:r>
          </a:p>
          <a:p>
            <a:pPr lvl="1"/>
            <a:r>
              <a:rPr lang="cs-CZ" dirty="0"/>
              <a:t>aplastická anémie</a:t>
            </a:r>
          </a:p>
          <a:p>
            <a:pPr lvl="1"/>
            <a:r>
              <a:rPr lang="cs-CZ" dirty="0"/>
              <a:t>deficit B12</a:t>
            </a:r>
          </a:p>
          <a:p>
            <a:r>
              <a:rPr lang="cs-CZ" dirty="0"/>
              <a:t>zvýšená destrukce</a:t>
            </a:r>
          </a:p>
          <a:p>
            <a:pPr lvl="1"/>
            <a:r>
              <a:rPr lang="cs-CZ" dirty="0"/>
              <a:t>imunitní trombocytopenie</a:t>
            </a:r>
          </a:p>
          <a:p>
            <a:pPr lvl="1"/>
            <a:r>
              <a:rPr lang="cs-CZ" dirty="0"/>
              <a:t>konzumpce (</a:t>
            </a:r>
            <a:r>
              <a:rPr lang="cs-CZ" dirty="0" err="1"/>
              <a:t>mikroangiopatické</a:t>
            </a:r>
            <a:r>
              <a:rPr lang="cs-CZ" dirty="0"/>
              <a:t> hemolytické anémie, masivní trombóza, diseminovaná intravaskulární </a:t>
            </a:r>
            <a:r>
              <a:rPr lang="cs-CZ" dirty="0" err="1"/>
              <a:t>koagulopatie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109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34ADA9-D8BA-B4C7-DBDE-9246839507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BD32E5-B6EF-0B8F-FF3E-CDEE4608D0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4E5F48-D474-4C89-AD17-BD402AD66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Trombocytopenie ze snížené tvorby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D831B4B-8C85-BAEC-9BB3-06E099A41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nejčastější z útlumu kostní dřeně po léčbě</a:t>
            </a:r>
          </a:p>
          <a:p>
            <a:r>
              <a:rPr lang="cs-CZ" dirty="0"/>
              <a:t>u </a:t>
            </a:r>
            <a:r>
              <a:rPr lang="cs-CZ" dirty="0" err="1"/>
              <a:t>novodiagnostikovaných</a:t>
            </a:r>
            <a:r>
              <a:rPr lang="cs-CZ" dirty="0"/>
              <a:t> pacientů často v důsledku infiltrace dřeně chorobou</a:t>
            </a:r>
          </a:p>
          <a:p>
            <a:r>
              <a:rPr lang="cs-CZ" dirty="0"/>
              <a:t>aplastická anémie - viz příslušné slidy</a:t>
            </a:r>
          </a:p>
          <a:p>
            <a:r>
              <a:rPr lang="cs-CZ" dirty="0"/>
              <a:t>deficitu B12 – viz slidy o příslušné anémii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3000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4E0FDA-75D2-FF23-C09A-8398F2D982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C4759C-98EA-2E54-93C2-BCB6BB7D67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24B266-F29E-9B97-B0C6-B8396CE24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Trombocytopenie z útlumu terapií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25A3373-55E7-AF06-AC36-17356ED76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nejčastěji po chemoterapii</a:t>
            </a:r>
          </a:p>
          <a:p>
            <a:r>
              <a:rPr lang="cs-CZ" dirty="0"/>
              <a:t>i po </a:t>
            </a:r>
            <a:r>
              <a:rPr lang="cs-CZ" dirty="0" err="1"/>
              <a:t>revlimidu</a:t>
            </a:r>
            <a:r>
              <a:rPr lang="cs-CZ" dirty="0"/>
              <a:t>, </a:t>
            </a:r>
            <a:r>
              <a:rPr lang="cs-CZ" dirty="0" err="1"/>
              <a:t>rituximabu</a:t>
            </a:r>
            <a:r>
              <a:rPr lang="cs-CZ" dirty="0"/>
              <a:t>, </a:t>
            </a:r>
            <a:r>
              <a:rPr lang="cs-CZ" dirty="0" err="1"/>
              <a:t>bispecifických</a:t>
            </a:r>
            <a:r>
              <a:rPr lang="cs-CZ" dirty="0"/>
              <a:t> protilátkách (obvykle v menší míře)</a:t>
            </a:r>
          </a:p>
          <a:p>
            <a:r>
              <a:rPr lang="pl-PL" dirty="0"/>
              <a:t>trombocytopenie znatelná cca po 5 dnech od podání CHT</a:t>
            </a:r>
          </a:p>
          <a:p>
            <a:r>
              <a:rPr lang="cs-CZ" dirty="0"/>
              <a:t>nejhlubší útlum po středně toxických režimech 8.-10. den, poté opět </a:t>
            </a:r>
            <a:r>
              <a:rPr lang="cs-CZ" dirty="0" err="1"/>
              <a:t>nastoupání</a:t>
            </a: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153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5082A4-0A64-6B79-A5BB-5F806EACF4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CD6A46-74A8-9214-2CF8-0F4ACD9D61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FB02F6-A76E-0437-B3B6-93009C43A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Trombocytopenie z útlumu terapií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234CFA4-6445-7C68-60B1-2E3046403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velmi toxických režimech (indukce akutní leukémie, záchranné režimy) útlum tvorby i několik týdnů</a:t>
            </a:r>
          </a:p>
          <a:p>
            <a:r>
              <a:rPr lang="cs-CZ" dirty="0"/>
              <a:t>autologní transplantace restituce destiček obvykle 10-14 po podání štěpu</a:t>
            </a:r>
          </a:p>
          <a:p>
            <a:r>
              <a:rPr lang="cs-CZ" dirty="0"/>
              <a:t>alogenní transplantace restituce destiček 3-4 týdny od startu přípravného režimu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7119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870EC8E-109C-C6E1-FB2C-3505CC05C4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204E0AC-10E2-EEF9-AC00-C67CEAAB76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9F5537-484B-ED11-62C3-32CBF2924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Trombocytopenie z útlumu terapií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E38A21F-DEA8-596E-7279-945124BC7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substituce trombocytů pomůže a neškodí</a:t>
            </a:r>
          </a:p>
          <a:p>
            <a:r>
              <a:rPr lang="cs-CZ" dirty="0"/>
              <a:t>preventivně </a:t>
            </a:r>
          </a:p>
          <a:p>
            <a:pPr lvl="1"/>
            <a:r>
              <a:rPr lang="cs-CZ" dirty="0"/>
              <a:t>snaha o trombocyty &gt; 10 x 10^9/l (při větším riziku krvácení &gt;15-20) </a:t>
            </a:r>
          </a:p>
          <a:p>
            <a:pPr lvl="1"/>
            <a:r>
              <a:rPr lang="cs-CZ" dirty="0"/>
              <a:t>nárůst trombocytů individuální, obvykle po 1 </a:t>
            </a:r>
            <a:r>
              <a:rPr lang="cs-CZ" dirty="0" err="1"/>
              <a:t>trombonáplavu</a:t>
            </a:r>
            <a:r>
              <a:rPr lang="cs-CZ" dirty="0"/>
              <a:t> o 5-10</a:t>
            </a:r>
          </a:p>
          <a:p>
            <a:pPr lvl="1"/>
            <a:r>
              <a:rPr lang="cs-CZ" dirty="0"/>
              <a:t>nutná frekvence substituce silně individuální, u velmi toxických režimů i (několikrát) denně</a:t>
            </a:r>
          </a:p>
          <a:p>
            <a:r>
              <a:rPr lang="cs-CZ" dirty="0"/>
              <a:t>při krvácení</a:t>
            </a:r>
          </a:p>
          <a:p>
            <a:pPr lvl="1"/>
            <a:r>
              <a:rPr lang="cs-CZ" dirty="0"/>
              <a:t>do zástavy krvácení </a:t>
            </a:r>
          </a:p>
          <a:p>
            <a:pPr lvl="1"/>
            <a:r>
              <a:rPr lang="cs-CZ" dirty="0"/>
              <a:t>nárůst trombocytů velmi často nulový (spotřebují se v místě krvácení)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281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31DFC1-86B9-C7E2-5463-8ACA849876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34C8B1-495F-5362-4307-9C9B225B5E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48AB1E-795F-13BD-9745-E603843D2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Trombocytopenie z infiltrace dřeně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4D92444-C344-3F0D-16D4-82734ECCC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prakticky vždy u akutních leukémií, u CLL při pokročilé chorobě, u CML nebývá</a:t>
            </a:r>
          </a:p>
          <a:p>
            <a:r>
              <a:rPr lang="cs-CZ" dirty="0"/>
              <a:t>u mnohočetného myelomu netypická, ale možná</a:t>
            </a:r>
          </a:p>
          <a:p>
            <a:r>
              <a:rPr lang="cs-CZ" dirty="0"/>
              <a:t>u lymfomů v případě infiltrace kostní dřeně, jinak ne</a:t>
            </a:r>
          </a:p>
          <a:p>
            <a:r>
              <a:rPr lang="cs-CZ" dirty="0"/>
              <a:t>u </a:t>
            </a:r>
            <a:r>
              <a:rPr lang="cs-CZ" dirty="0" err="1"/>
              <a:t>myelodysplastických</a:t>
            </a:r>
            <a:r>
              <a:rPr lang="cs-CZ" dirty="0"/>
              <a:t> syndromů velice často</a:t>
            </a:r>
          </a:p>
          <a:p>
            <a:r>
              <a:rPr lang="cs-CZ" dirty="0"/>
              <a:t>u </a:t>
            </a:r>
            <a:r>
              <a:rPr lang="cs-CZ" dirty="0" err="1"/>
              <a:t>myeloproliferací</a:t>
            </a:r>
            <a:r>
              <a:rPr lang="cs-CZ" dirty="0"/>
              <a:t> prvně ne, ve fázi myelofibrózy častá</a:t>
            </a:r>
          </a:p>
        </p:txBody>
      </p:sp>
    </p:spTree>
    <p:extLst>
      <p:ext uri="{BB962C8B-B14F-4D97-AF65-F5344CB8AC3E}">
        <p14:creationId xmlns:p14="http://schemas.microsoft.com/office/powerpoint/2010/main" val="1569972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69EBE9-D602-E848-1F28-D15F930454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2AE2A4-9144-E1AD-6F9D-7E8F3A13B5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0D7EADD-21E3-073E-1DB3-84DB175D7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Trombocytopenie z infiltrace dřeně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73A0E5B-268A-34B5-23DB-FF50CE2F2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útlumem fyziologické krvetvorby chorobou - produkovanými cytokiny i útlakem zdravých buněk</a:t>
            </a:r>
          </a:p>
          <a:p>
            <a:r>
              <a:rPr lang="cs-CZ" dirty="0"/>
              <a:t>závažnost dle míry infiltrace dřeně a typu choroby - největší obvykle u akutních leukémií a agresivních lymfomů</a:t>
            </a:r>
          </a:p>
          <a:p>
            <a:r>
              <a:rPr lang="pl-PL" dirty="0"/>
              <a:t>trvání dokud je choroba přítomna v kostní dřeni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2918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CE1AD9-3DA9-D168-F67F-74997F68F0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2C235C-4990-856E-60FB-81A49AB605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870D7D1-FC37-5D98-F7D9-7CD967131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Trombocytopenie z infiltrace dřeně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EBB6AF2-365B-A2B6-46BD-A863C73E4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substituce trombocytů pomůže a neškodí</a:t>
            </a:r>
          </a:p>
          <a:p>
            <a:r>
              <a:rPr lang="cs-CZ" dirty="0"/>
              <a:t>preventivně </a:t>
            </a:r>
          </a:p>
          <a:p>
            <a:pPr lvl="1"/>
            <a:r>
              <a:rPr lang="cs-CZ" dirty="0"/>
              <a:t>snaha o trombocyty &gt; 10 x 10^9/l (při větším riziku krvácení &gt;15-20) </a:t>
            </a:r>
          </a:p>
          <a:p>
            <a:pPr lvl="1"/>
            <a:r>
              <a:rPr lang="cs-CZ" dirty="0"/>
              <a:t>nárůst trombocytů individuální, obvykle po 1 </a:t>
            </a:r>
            <a:r>
              <a:rPr lang="cs-CZ" dirty="0" err="1"/>
              <a:t>trombonáplavu</a:t>
            </a:r>
            <a:r>
              <a:rPr lang="cs-CZ" dirty="0"/>
              <a:t> o 5-10</a:t>
            </a:r>
          </a:p>
          <a:p>
            <a:pPr lvl="1"/>
            <a:r>
              <a:rPr lang="cs-CZ" dirty="0"/>
              <a:t>nutná frekvence substituce silně individuální, u agresivních chorob i (několikrát) denně</a:t>
            </a:r>
          </a:p>
          <a:p>
            <a:r>
              <a:rPr lang="cs-CZ" dirty="0"/>
              <a:t>při krvácení</a:t>
            </a:r>
          </a:p>
          <a:p>
            <a:pPr lvl="1"/>
            <a:r>
              <a:rPr lang="cs-CZ" dirty="0"/>
              <a:t>do zástavy krvácení </a:t>
            </a:r>
          </a:p>
          <a:p>
            <a:pPr lvl="1"/>
            <a:r>
              <a:rPr lang="cs-CZ" dirty="0"/>
              <a:t>nárůst trombocytů velmi často nulový (spotřebují se v místě krvácení)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1500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8F28267-E7BD-F3CF-7554-93162D45EF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6D80C2-0CC7-3406-79E4-0CC6367211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9315FA7-8223-67B3-9DF4-36379ACEC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Trombocytopenie ze zvýšené destrukce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099DFC2-519E-D2D7-BC72-D8F0027F3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imunitní trombocytopenie </a:t>
            </a:r>
          </a:p>
          <a:p>
            <a:r>
              <a:rPr lang="cs-CZ" dirty="0" err="1"/>
              <a:t>mikroangiopatická</a:t>
            </a:r>
            <a:r>
              <a:rPr lang="cs-CZ" dirty="0"/>
              <a:t> hemolytická anémie – viz příslušné slidy</a:t>
            </a:r>
          </a:p>
          <a:p>
            <a:r>
              <a:rPr lang="cs-CZ" dirty="0"/>
              <a:t>konzumpce při diseminované intravaskulární </a:t>
            </a:r>
            <a:r>
              <a:rPr lang="cs-CZ" dirty="0" err="1"/>
              <a:t>koagulopatii</a:t>
            </a:r>
            <a:r>
              <a:rPr lang="cs-CZ" dirty="0"/>
              <a:t> (viz příslušný slide) či při masivní trombóze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437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E47FF6-3C3D-AED3-A707-8E77A5A490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AF4C03-0158-990F-23FA-E6EFAF7465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BE02AA-3920-A27A-2603-BEFF1CDD4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Imunitní trombocytopenie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16246A3-2A7D-477C-0DD6-D2D219996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autoimunitní choroba</a:t>
            </a:r>
          </a:p>
          <a:p>
            <a:r>
              <a:rPr lang="cs-CZ" dirty="0"/>
              <a:t>destičky normálně tvořeny, ale ničeny protilátkami </a:t>
            </a:r>
          </a:p>
          <a:p>
            <a:r>
              <a:rPr lang="cs-CZ" dirty="0"/>
              <a:t>primární - bez jasné vyvolávající příčiny</a:t>
            </a:r>
          </a:p>
          <a:p>
            <a:r>
              <a:rPr lang="cs-CZ" dirty="0"/>
              <a:t>sekundární - při nějakém jiném procesu, často u CLL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86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D58E83-5973-AF66-7E4D-27776EB37F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43B305-E510-BC8B-C103-3806CF4BBE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0C70388A-C38D-786B-6399-7D8C73FEC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nás dnes čeká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16B8AC2-2A6D-3F72-E46F-FD02AA778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trombocyty </a:t>
            </a:r>
          </a:p>
          <a:p>
            <a:pPr lvl="1"/>
            <a:r>
              <a:rPr lang="cs-CZ" dirty="0"/>
              <a:t>trombocytopenie</a:t>
            </a:r>
          </a:p>
          <a:p>
            <a:pPr lvl="1"/>
            <a:r>
              <a:rPr lang="cs-CZ" dirty="0" err="1"/>
              <a:t>trombocytopatie</a:t>
            </a:r>
            <a:endParaRPr lang="cs-CZ" dirty="0"/>
          </a:p>
          <a:p>
            <a:pPr lvl="1"/>
            <a:r>
              <a:rPr lang="cs-CZ" dirty="0" err="1"/>
              <a:t>trombocytémie</a:t>
            </a:r>
            <a:endParaRPr lang="cs-CZ" dirty="0"/>
          </a:p>
          <a:p>
            <a:r>
              <a:rPr lang="cs-CZ" dirty="0" err="1"/>
              <a:t>koagulopatie</a:t>
            </a:r>
            <a:endParaRPr lang="cs-CZ" dirty="0"/>
          </a:p>
          <a:p>
            <a:pPr lvl="1"/>
            <a:r>
              <a:rPr lang="cs-CZ" dirty="0"/>
              <a:t>vrozené</a:t>
            </a:r>
          </a:p>
          <a:p>
            <a:pPr lvl="1"/>
            <a:r>
              <a:rPr lang="cs-CZ" dirty="0"/>
              <a:t>získané</a:t>
            </a:r>
          </a:p>
        </p:txBody>
      </p:sp>
    </p:spTree>
    <p:extLst>
      <p:ext uri="{BB962C8B-B14F-4D97-AF65-F5344CB8AC3E}">
        <p14:creationId xmlns:p14="http://schemas.microsoft.com/office/powerpoint/2010/main" val="1405117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94FDF6-2D2D-53C1-A311-EFE613CCF8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FEB063-6926-5D9E-6E2D-60FD30CD77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FDCD02E-CB36-DF18-0CED-FDA01D610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Imunitní trombocytopenie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D4F5D2A-3168-A44F-1D05-B1EAFA71D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klinické projevy obvykle mírné</a:t>
            </a:r>
          </a:p>
          <a:p>
            <a:pPr lvl="1"/>
            <a:r>
              <a:rPr lang="cs-CZ" dirty="0"/>
              <a:t>petechiální vyrážka, epistaxe, krvácení z dásní, zvýrazněné menstruační krvácení, modřiny i po malých traumatech</a:t>
            </a:r>
          </a:p>
          <a:p>
            <a:r>
              <a:rPr lang="cs-CZ" dirty="0"/>
              <a:t>diagnostika </a:t>
            </a:r>
          </a:p>
          <a:p>
            <a:pPr lvl="1"/>
            <a:r>
              <a:rPr lang="cs-CZ" dirty="0"/>
              <a:t>základní z krevního obrazu - izolovaná trombocytopenie (často &lt;10x10^9)</a:t>
            </a:r>
          </a:p>
          <a:p>
            <a:pPr lvl="1"/>
            <a:r>
              <a:rPr lang="cs-CZ" dirty="0"/>
              <a:t>vyloučení jiných příčin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6080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2489CF-B0CC-FCDF-DE20-5E6C7D92D8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B1358D-9386-13D5-7AE6-07AE6449DC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AE7F11-1924-6C31-C463-CA63C821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Imunitní trombocytopenie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054F2E5-789A-631E-209E-E64810F3C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léčba akutní ataky imunosupresí</a:t>
            </a:r>
          </a:p>
          <a:p>
            <a:pPr lvl="1"/>
            <a:r>
              <a:rPr lang="cs-CZ" dirty="0"/>
              <a:t>kortikoidy</a:t>
            </a:r>
          </a:p>
          <a:p>
            <a:pPr lvl="1"/>
            <a:r>
              <a:rPr lang="cs-CZ" dirty="0"/>
              <a:t>v případě aktivního krvácení IVIG v imunosupresivní dávce</a:t>
            </a:r>
          </a:p>
          <a:p>
            <a:pPr lvl="1"/>
            <a:r>
              <a:rPr lang="cs-CZ" dirty="0"/>
              <a:t>druhá linie </a:t>
            </a:r>
            <a:r>
              <a:rPr lang="cs-CZ" dirty="0" err="1"/>
              <a:t>Rituximab</a:t>
            </a:r>
            <a:endParaRPr lang="cs-CZ" dirty="0"/>
          </a:p>
          <a:p>
            <a:r>
              <a:rPr lang="cs-CZ" dirty="0"/>
              <a:t>co hlídat </a:t>
            </a:r>
          </a:p>
          <a:p>
            <a:pPr lvl="1"/>
            <a:r>
              <a:rPr lang="cs-CZ" dirty="0"/>
              <a:t>známky aktivního krvácení </a:t>
            </a:r>
          </a:p>
          <a:p>
            <a:pPr lvl="2"/>
            <a:r>
              <a:rPr lang="cs-CZ" dirty="0"/>
              <a:t>zhoršení petechií, epistaxe, krvácení do dutiny ústní</a:t>
            </a:r>
          </a:p>
          <a:p>
            <a:pPr lvl="2"/>
            <a:r>
              <a:rPr lang="cs-CZ" dirty="0"/>
              <a:t>pozor na příznaky vnitřního krvácení (slabost, točení hlavy, </a:t>
            </a:r>
            <a:r>
              <a:rPr lang="cs-CZ" dirty="0" err="1"/>
              <a:t>prekolapsy</a:t>
            </a:r>
            <a:r>
              <a:rPr lang="cs-CZ" dirty="0"/>
              <a:t>, bolest břicha, </a:t>
            </a:r>
            <a:r>
              <a:rPr lang="cs-CZ" dirty="0" err="1"/>
              <a:t>meléna</a:t>
            </a:r>
            <a:r>
              <a:rPr lang="cs-CZ" dirty="0"/>
              <a:t>) nebo intrakraniálního krvácení (rychle vznikající neurologické příznaky)</a:t>
            </a:r>
          </a:p>
          <a:p>
            <a:pPr lvl="1"/>
            <a:r>
              <a:rPr lang="cs-CZ" dirty="0"/>
              <a:t>nežádoucí účinky léčby </a:t>
            </a:r>
          </a:p>
          <a:p>
            <a:pPr lvl="2"/>
            <a:r>
              <a:rPr lang="pt-BR" dirty="0"/>
              <a:t>reakce na podání IVIG/rituximabu</a:t>
            </a:r>
          </a:p>
          <a:p>
            <a:pPr lvl="2"/>
            <a:r>
              <a:rPr lang="cs-CZ" dirty="0"/>
              <a:t>zejména rozvoj infekcí - obvykle běžné infekce s těžším průběhem, mohou být i mykózy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1654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E5F0A4-C7F0-308E-2FC6-13BEFA9D58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61F609-20A6-A2CE-0049-CA722D623B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2D2F50-3EB5-D1FD-F6A5-B9ADB6BA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Imunitní trombocytopenie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B724D5B-A6BB-55FA-285E-612C0FE08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substituce trombocytů</a:t>
            </a:r>
          </a:p>
          <a:p>
            <a:pPr lvl="1"/>
            <a:r>
              <a:rPr lang="cs-CZ" dirty="0"/>
              <a:t>preventivní nemá smysl (trombocyty na chvíli </a:t>
            </a:r>
            <a:r>
              <a:rPr lang="cs-CZ" dirty="0" err="1"/>
              <a:t>nastoupají</a:t>
            </a:r>
            <a:r>
              <a:rPr lang="cs-CZ" dirty="0"/>
              <a:t>, ale jsou brzce zničeny)</a:t>
            </a:r>
          </a:p>
          <a:p>
            <a:pPr lvl="1"/>
            <a:r>
              <a:rPr lang="cs-CZ" dirty="0"/>
              <a:t>při aktivním krvácení (vitální indikace) </a:t>
            </a:r>
          </a:p>
          <a:p>
            <a:pPr lvl="1"/>
            <a:r>
              <a:rPr lang="cs-CZ" dirty="0"/>
              <a:t>při nutnosti přípravy pacienta k výkonu (nutno těsně před)</a:t>
            </a:r>
          </a:p>
          <a:p>
            <a:pPr lvl="1"/>
            <a:r>
              <a:rPr lang="cs-CZ" dirty="0"/>
              <a:t>nárůst může být i o desítky (obvykle menší), ale trvání jen několik hodin</a:t>
            </a:r>
          </a:p>
          <a:p>
            <a:r>
              <a:rPr lang="cs-CZ" dirty="0"/>
              <a:t>léčba závažného krvácení</a:t>
            </a:r>
          </a:p>
          <a:p>
            <a:pPr lvl="1"/>
            <a:r>
              <a:rPr lang="cs-CZ" dirty="0"/>
              <a:t>velice obtížná</a:t>
            </a:r>
          </a:p>
          <a:p>
            <a:pPr lvl="1"/>
            <a:r>
              <a:rPr lang="cs-CZ" dirty="0"/>
              <a:t>substituce trombocytů, korekce případné </a:t>
            </a:r>
            <a:r>
              <a:rPr lang="cs-CZ" dirty="0" err="1"/>
              <a:t>koagulopatie</a:t>
            </a:r>
            <a:endParaRPr lang="cs-CZ" dirty="0"/>
          </a:p>
          <a:p>
            <a:pPr lvl="1"/>
            <a:r>
              <a:rPr lang="cs-CZ" dirty="0"/>
              <a:t>podání </a:t>
            </a:r>
            <a:r>
              <a:rPr lang="cs-CZ" dirty="0" err="1"/>
              <a:t>etamsylátu</a:t>
            </a:r>
            <a:endParaRPr lang="cs-CZ" dirty="0"/>
          </a:p>
          <a:p>
            <a:pPr lvl="1"/>
            <a:r>
              <a:rPr lang="cs-CZ" dirty="0"/>
              <a:t>intrakraniální krvácení prakticky neřešitelné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4731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BE26A1-B0DB-6D0F-DA42-D6AD9A110B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B602BE-9ADA-661A-BE70-01AF329355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FE55518-0594-A862-A104-7998B7E5B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Ostatní typy trombocytopenie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6419F1-C05E-5D8A-A7F9-C85DF0882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konzumpce při masivních trombózách</a:t>
            </a:r>
          </a:p>
          <a:p>
            <a:pPr lvl="1"/>
            <a:r>
              <a:rPr lang="cs-CZ" dirty="0"/>
              <a:t>obvykle trombocytopenie </a:t>
            </a:r>
            <a:r>
              <a:rPr lang="cs-CZ" dirty="0" err="1"/>
              <a:t>gr</a:t>
            </a:r>
            <a:r>
              <a:rPr lang="cs-CZ" dirty="0"/>
              <a:t>. I-II, bez nutnosti klinických projevů či řešení</a:t>
            </a:r>
          </a:p>
          <a:p>
            <a:r>
              <a:rPr lang="cs-CZ" dirty="0"/>
              <a:t>trombocytopenie při sepsi</a:t>
            </a:r>
          </a:p>
          <a:p>
            <a:pPr lvl="1"/>
            <a:r>
              <a:rPr lang="cs-CZ" dirty="0"/>
              <a:t>kombinovaná etiologie - konzumpce v místě zánětu, útlum krvetvorby produkovanými cytokiny</a:t>
            </a:r>
          </a:p>
          <a:p>
            <a:pPr lvl="1"/>
            <a:r>
              <a:rPr lang="cs-CZ" dirty="0"/>
              <a:t>obvykle bez klinických projevů či významnosti, většinou </a:t>
            </a:r>
            <a:r>
              <a:rPr lang="cs-CZ" dirty="0" err="1"/>
              <a:t>gr</a:t>
            </a:r>
            <a:r>
              <a:rPr lang="cs-CZ" dirty="0"/>
              <a:t>. II - III -&gt; není potřeba substituce</a:t>
            </a:r>
          </a:p>
          <a:p>
            <a:pPr lvl="1"/>
            <a:r>
              <a:rPr lang="cs-CZ" dirty="0"/>
              <a:t>spontánní úprava při úspěšné léčbě infekce </a:t>
            </a:r>
          </a:p>
          <a:p>
            <a:r>
              <a:rPr lang="cs-CZ" dirty="0"/>
              <a:t>při jaterní dysfunkci</a:t>
            </a:r>
          </a:p>
          <a:p>
            <a:pPr lvl="1"/>
            <a:r>
              <a:rPr lang="cs-CZ" dirty="0"/>
              <a:t>snížená tvorba (+ </a:t>
            </a:r>
            <a:r>
              <a:rPr lang="cs-CZ" dirty="0" err="1"/>
              <a:t>spolupodíl</a:t>
            </a:r>
            <a:r>
              <a:rPr lang="cs-CZ" dirty="0"/>
              <a:t> deficitu vitaminů)</a:t>
            </a:r>
          </a:p>
          <a:p>
            <a:pPr lvl="1"/>
            <a:r>
              <a:rPr lang="pt-BR" dirty="0"/>
              <a:t>obvykle gr. II-III, málokdy vyžadující substituci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4624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102BA4-9528-3C53-2A50-44D64D0CCC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3249A5-7049-F798-2705-848376A93B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A0D383-7A5A-21AD-5200-A11CC5F9A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Trombocytopatie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3A22463-B9ED-0A74-6F8C-1126771C7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dorucha</a:t>
            </a:r>
            <a:r>
              <a:rPr lang="cs-CZ" dirty="0"/>
              <a:t> funkce trombocytů i při normálním počtu</a:t>
            </a:r>
          </a:p>
          <a:p>
            <a:r>
              <a:rPr lang="cs-CZ" dirty="0"/>
              <a:t>projevy prakticky totožné jako u trombocytopenie, jen obvykle méně vyjádřené </a:t>
            </a:r>
          </a:p>
          <a:p>
            <a:pPr lvl="1"/>
            <a:r>
              <a:rPr lang="cs-CZ" dirty="0"/>
              <a:t>nejčastěji jen větší náchylnost k tvorbě, prodloužená doba krvácení po říznutí apod</a:t>
            </a:r>
          </a:p>
          <a:p>
            <a:r>
              <a:rPr lang="cs-CZ" dirty="0"/>
              <a:t>diagnostika často komplikovaná (a není pro nás důležitá)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949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CBD16C-3FD8-B818-E973-F9596B3830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3107EF-1577-0ADD-9CEA-CD55015321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4F29AD-4A19-E460-5B27-5E35429CF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Trombocytopatie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20E3AD5-F5CC-5A5F-12CB-14F39EAB4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vrozené - vzácné</a:t>
            </a:r>
          </a:p>
          <a:p>
            <a:r>
              <a:rPr lang="cs" dirty="0"/>
              <a:t>získané</a:t>
            </a:r>
          </a:p>
          <a:p>
            <a:pPr lvl="1"/>
            <a:r>
              <a:rPr lang="cs" dirty="0"/>
              <a:t>zejména iatrogenně polékově </a:t>
            </a:r>
          </a:p>
          <a:p>
            <a:pPr lvl="2"/>
            <a:r>
              <a:rPr lang="cs" dirty="0"/>
              <a:t>ASA (Anopyrin, Stacyl, Godasal)</a:t>
            </a:r>
          </a:p>
          <a:p>
            <a:pPr lvl="2"/>
            <a:r>
              <a:rPr lang="cs" dirty="0"/>
              <a:t>Clopidogrel (Trombex)</a:t>
            </a:r>
          </a:p>
          <a:p>
            <a:pPr lvl="2"/>
            <a:r>
              <a:rPr lang="cs" dirty="0"/>
              <a:t>Ticagrelor (Brilique)</a:t>
            </a:r>
          </a:p>
          <a:p>
            <a:pPr lvl="2"/>
            <a:r>
              <a:rPr lang="cs" dirty="0"/>
              <a:t>Nesteroidní antiflogistika (Veral, Ibuprofen...)</a:t>
            </a:r>
          </a:p>
          <a:p>
            <a:pPr lvl="1"/>
            <a:r>
              <a:rPr lang="cs-CZ" dirty="0"/>
              <a:t>a</a:t>
            </a:r>
            <a:r>
              <a:rPr lang="cs" dirty="0"/>
              <a:t>ntiagregace cíleně u pacientů po CMP, infarktu apod.</a:t>
            </a:r>
          </a:p>
          <a:p>
            <a:pPr lvl="1"/>
            <a:r>
              <a:rPr lang="cs" dirty="0"/>
              <a:t>nesteroidní antiflogistika – nevhodné podávat pacientům s aktivním krvácením nebo velkým rizikem krvácení (navíc velké riziko tvorby žaludečních vředů)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631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6A2E73-F3EB-B3C5-BEDE-888438BC82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E99A31-C635-F4E8-0DFB-51DBABBC61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63A008-8D2C-2BBB-016B-CD9334A98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Trombocytémie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16CCFEB-9ABA-5445-A255-F138C5BBD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zvýšení trombocytů nad 400x10^9/l</a:t>
            </a:r>
          </a:p>
          <a:p>
            <a:r>
              <a:rPr lang="cs-CZ" dirty="0"/>
              <a:t>klinický význam </a:t>
            </a:r>
          </a:p>
          <a:p>
            <a:pPr lvl="1"/>
            <a:r>
              <a:rPr lang="cs-CZ" dirty="0"/>
              <a:t>při hodnotách 500-1000 x 10^9 zvýšené riziko trombózy </a:t>
            </a:r>
          </a:p>
          <a:p>
            <a:pPr lvl="1"/>
            <a:r>
              <a:rPr lang="cs-CZ" dirty="0"/>
              <a:t>trombózy v atypických lokalizacích - v. </a:t>
            </a:r>
            <a:r>
              <a:rPr lang="cs-CZ" dirty="0" err="1"/>
              <a:t>portae</a:t>
            </a:r>
            <a:r>
              <a:rPr lang="cs-CZ" dirty="0"/>
              <a:t>, v. </a:t>
            </a:r>
            <a:r>
              <a:rPr lang="cs-CZ" dirty="0" err="1"/>
              <a:t>lienalis</a:t>
            </a:r>
            <a:r>
              <a:rPr lang="cs-CZ" dirty="0"/>
              <a:t>, mozkové splavy, horní končetiny…</a:t>
            </a:r>
          </a:p>
          <a:p>
            <a:pPr lvl="1"/>
            <a:r>
              <a:rPr lang="cs-CZ" dirty="0"/>
              <a:t>při hodnotách &gt;1000 x 10^9 naopak krvácivost (relativní nedostatek von </a:t>
            </a:r>
            <a:r>
              <a:rPr lang="cs-CZ" dirty="0" err="1"/>
              <a:t>WIllebrandova</a:t>
            </a:r>
            <a:r>
              <a:rPr lang="cs-CZ" dirty="0"/>
              <a:t> faktoru)  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2471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CF4AED1-CC17-A7B3-D1D3-09D783EA0F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FAF390-BC88-1BC8-0206-3E895F6791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A59B1BD-28B9-426F-E70A-F0AF22340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Trombocytémie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7DBFBF-644E-34BF-DC2A-2C6CE6092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primární x sekundární</a:t>
            </a:r>
          </a:p>
          <a:p>
            <a:pPr lvl="1"/>
            <a:r>
              <a:rPr lang="cs-CZ" dirty="0"/>
              <a:t>rozlišení vyšetřením kostní dřeně a průkazem klonálního původu destiček</a:t>
            </a:r>
          </a:p>
          <a:p>
            <a:r>
              <a:rPr lang="cs-CZ" dirty="0"/>
              <a:t>primární</a:t>
            </a:r>
          </a:p>
          <a:p>
            <a:pPr lvl="1"/>
            <a:r>
              <a:rPr lang="cs-CZ" dirty="0"/>
              <a:t>nádorová příčina, zvýšená proliferace v kostní dřeni </a:t>
            </a:r>
          </a:p>
          <a:p>
            <a:pPr lvl="1"/>
            <a:r>
              <a:rPr lang="cs-CZ" dirty="0"/>
              <a:t>esenciální </a:t>
            </a:r>
            <a:r>
              <a:rPr lang="cs-CZ" dirty="0" err="1"/>
              <a:t>trombocytémie</a:t>
            </a:r>
            <a:endParaRPr lang="cs-CZ" dirty="0"/>
          </a:p>
          <a:p>
            <a:r>
              <a:rPr lang="cs-CZ" dirty="0"/>
              <a:t>sekundární</a:t>
            </a:r>
          </a:p>
          <a:p>
            <a:pPr lvl="1"/>
            <a:r>
              <a:rPr lang="cs-CZ" dirty="0"/>
              <a:t>při aktivaci kostní dřeně něčím - infekcí, revmatologickým procesem, nádorem, traumatem…</a:t>
            </a:r>
          </a:p>
          <a:p>
            <a:pPr lvl="1"/>
            <a:r>
              <a:rPr lang="cs-CZ" dirty="0"/>
              <a:t>při akutních procesech přechodně a většinou neškodné</a:t>
            </a:r>
          </a:p>
          <a:p>
            <a:pPr lvl="1"/>
            <a:r>
              <a:rPr lang="cs-CZ" dirty="0"/>
              <a:t>při chronických procesech může působit potíže (ale obvykle méně než primární)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999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CC0EFA-C517-B63E-5F7D-DEA9CEBF9A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CC38AC-C55E-FAE2-8DBC-0D2D345CA4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4E556F-5EA8-C1AB-3B63-643A4531B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Trombocytémie</a:t>
            </a:r>
            <a:r>
              <a:rPr lang="cs-CZ" dirty="0"/>
              <a:t> - terapie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A8C243F-8BA0-8310-35B2-48257D853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podpůrná terapie</a:t>
            </a:r>
          </a:p>
          <a:p>
            <a:pPr lvl="1"/>
            <a:r>
              <a:rPr lang="cs-CZ" dirty="0" err="1"/>
              <a:t>antiagregace</a:t>
            </a:r>
            <a:r>
              <a:rPr lang="cs-CZ" dirty="0"/>
              <a:t>/</a:t>
            </a:r>
            <a:r>
              <a:rPr lang="cs-CZ" dirty="0" err="1"/>
              <a:t>antikaogulace</a:t>
            </a:r>
            <a:endParaRPr lang="cs-CZ" dirty="0"/>
          </a:p>
          <a:p>
            <a:r>
              <a:rPr lang="cs-CZ" dirty="0"/>
              <a:t>Cílená terapie</a:t>
            </a:r>
          </a:p>
          <a:p>
            <a:pPr lvl="1"/>
            <a:r>
              <a:rPr lang="cs-CZ" dirty="0"/>
              <a:t>sekundární obvykle neléčena jako taková - nutné došetření a léčba vyvolávající příčiny</a:t>
            </a:r>
          </a:p>
          <a:p>
            <a:pPr lvl="1"/>
            <a:r>
              <a:rPr lang="cs-CZ" dirty="0"/>
              <a:t>esenciální </a:t>
            </a:r>
            <a:r>
              <a:rPr lang="cs-CZ" dirty="0" err="1"/>
              <a:t>trombocytémie</a:t>
            </a:r>
            <a:r>
              <a:rPr lang="cs-CZ" dirty="0"/>
              <a:t> vyléčitelná jen alogenní transplantací</a:t>
            </a:r>
          </a:p>
          <a:p>
            <a:pPr lvl="1"/>
            <a:r>
              <a:rPr lang="cs-CZ" dirty="0"/>
              <a:t>léky snižující počet destiček</a:t>
            </a:r>
          </a:p>
        </p:txBody>
      </p:sp>
    </p:spTree>
    <p:extLst>
      <p:ext uri="{BB962C8B-B14F-4D97-AF65-F5344CB8AC3E}">
        <p14:creationId xmlns:p14="http://schemas.microsoft.com/office/powerpoint/2010/main" val="1392947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241C0D-AA0A-86CC-EB04-F5376848FC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C5D7F09-F03B-17CB-1C6A-D04128E1E1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8ADD14-3CAF-62EE-457B-7519AAAEF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Koagulopatie obecně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DAC77CD-B738-9012-0167-44BD55CC2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stav zvýšené krvácivosti způsobený poruchou v koagulační kaskádě</a:t>
            </a:r>
          </a:p>
          <a:p>
            <a:r>
              <a:rPr lang="pl-PL" dirty="0"/>
              <a:t>chybění nebo dysfunkce některého z faktorů</a:t>
            </a:r>
          </a:p>
          <a:p>
            <a:r>
              <a:rPr lang="cs-CZ" dirty="0"/>
              <a:t>projevy</a:t>
            </a:r>
          </a:p>
          <a:p>
            <a:pPr lvl="1"/>
            <a:r>
              <a:rPr lang="cs-CZ" dirty="0"/>
              <a:t>krvácení i po menších inzultech (velké modřiny po malém úderu, masivní ztráty při invazivních výkonech)</a:t>
            </a:r>
          </a:p>
          <a:p>
            <a:pPr lvl="1"/>
            <a:r>
              <a:rPr lang="cs-CZ" dirty="0"/>
              <a:t>spontánní krvácení - kožní (hematomy), krvácení do svalů, krvácení do kloubů, vzácněji krvácení do očí, </a:t>
            </a:r>
            <a:r>
              <a:rPr lang="cs-CZ" dirty="0" err="1"/>
              <a:t>retroperitoneální</a:t>
            </a:r>
            <a:r>
              <a:rPr lang="cs-CZ" dirty="0"/>
              <a:t> hematom, krvácení do </a:t>
            </a:r>
            <a:r>
              <a:rPr lang="cs-CZ" dirty="0" err="1"/>
              <a:t>trávicící</a:t>
            </a:r>
            <a:r>
              <a:rPr lang="cs-CZ" dirty="0"/>
              <a:t> trubice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558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77C58B-5A3E-7916-E8CF-2F976468BC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D330E3-1B83-27C7-2CD5-B3FA72DE54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B168AF-B001-AD9F-FDCC-BCD0E294C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nás dnes čeká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6BB12D-0EA8-C0D7-F0A7-BC8D6F858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anémie</a:t>
            </a:r>
          </a:p>
          <a:p>
            <a:pPr lvl="1"/>
            <a:r>
              <a:rPr lang="cs-CZ" dirty="0"/>
              <a:t>základní diferenciální diagnostika</a:t>
            </a:r>
          </a:p>
          <a:p>
            <a:pPr lvl="1"/>
            <a:r>
              <a:rPr lang="cs-CZ" dirty="0"/>
              <a:t>imunitní hemolytické anémie</a:t>
            </a:r>
          </a:p>
          <a:p>
            <a:pPr lvl="1"/>
            <a:r>
              <a:rPr lang="cs-CZ" dirty="0" err="1"/>
              <a:t>mikroangiopatické</a:t>
            </a:r>
            <a:r>
              <a:rPr lang="cs-CZ" dirty="0"/>
              <a:t> hemolytické anémie</a:t>
            </a:r>
          </a:p>
          <a:p>
            <a:pPr lvl="1"/>
            <a:r>
              <a:rPr lang="cs-CZ" dirty="0"/>
              <a:t>anémie z nedostatku B12</a:t>
            </a:r>
          </a:p>
          <a:p>
            <a:pPr lvl="1"/>
            <a:r>
              <a:rPr lang="cs-CZ" dirty="0"/>
              <a:t>aplastická anémie</a:t>
            </a:r>
          </a:p>
          <a:p>
            <a:pPr lvl="1"/>
            <a:r>
              <a:rPr lang="cs-CZ" dirty="0"/>
              <a:t>anémie z útlumu kostní dřeně</a:t>
            </a:r>
          </a:p>
          <a:p>
            <a:pPr lvl="1"/>
            <a:r>
              <a:rPr lang="cs-CZ" dirty="0" err="1"/>
              <a:t>poztrátová</a:t>
            </a:r>
            <a:r>
              <a:rPr lang="cs-CZ" dirty="0"/>
              <a:t> anémie</a:t>
            </a:r>
          </a:p>
          <a:p>
            <a:r>
              <a:rPr lang="cs-CZ" dirty="0"/>
              <a:t>polyglobulie</a:t>
            </a:r>
          </a:p>
        </p:txBody>
      </p:sp>
    </p:spTree>
    <p:extLst>
      <p:ext uri="{BB962C8B-B14F-4D97-AF65-F5344CB8AC3E}">
        <p14:creationId xmlns:p14="http://schemas.microsoft.com/office/powerpoint/2010/main" val="4080937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7D0D96-9EA8-31DD-B206-DE2E906EC3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1B60AD-D9F6-5202-D033-AB6F38E1E6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15B4F0-E872-80F2-D1AF-BAE0D745C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Koagulopatie</a:t>
            </a:r>
            <a:r>
              <a:rPr lang="cs-CZ" dirty="0"/>
              <a:t> a výkony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53F23D7-2400-AB68-67C2-FE893B3CD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 malý výkon při </a:t>
            </a:r>
            <a:r>
              <a:rPr lang="cs-CZ" dirty="0" err="1"/>
              <a:t>koagulopatii</a:t>
            </a:r>
            <a:r>
              <a:rPr lang="cs-CZ" dirty="0"/>
              <a:t> rizikový </a:t>
            </a:r>
          </a:p>
          <a:p>
            <a:r>
              <a:rPr lang="cs-CZ" dirty="0"/>
              <a:t>nutnost korekce </a:t>
            </a:r>
            <a:r>
              <a:rPr lang="cs-CZ" dirty="0" err="1"/>
              <a:t>koagulopatie</a:t>
            </a:r>
            <a:r>
              <a:rPr lang="cs-CZ" dirty="0"/>
              <a:t> nebo vysazení </a:t>
            </a:r>
            <a:r>
              <a:rPr lang="cs-CZ" dirty="0" err="1"/>
              <a:t>antikoagulace</a:t>
            </a:r>
            <a:endParaRPr lang="cs-CZ" dirty="0"/>
          </a:p>
          <a:p>
            <a:r>
              <a:rPr lang="cs-CZ" dirty="0"/>
              <a:t>akceptovatelné parametry:</a:t>
            </a:r>
          </a:p>
          <a:p>
            <a:pPr lvl="1"/>
            <a:r>
              <a:rPr lang="cs-CZ" dirty="0"/>
              <a:t>INR &lt;1,5</a:t>
            </a:r>
          </a:p>
          <a:p>
            <a:pPr lvl="1"/>
            <a:r>
              <a:rPr lang="cs-CZ" dirty="0" err="1"/>
              <a:t>aPTT</a:t>
            </a:r>
            <a:r>
              <a:rPr lang="cs-CZ" dirty="0"/>
              <a:t>-r &lt;1,5</a:t>
            </a:r>
          </a:p>
          <a:p>
            <a:pPr lvl="1"/>
            <a:r>
              <a:rPr lang="cs-CZ" dirty="0"/>
              <a:t>fibrinogen &gt;1,5g/l</a:t>
            </a:r>
          </a:p>
          <a:p>
            <a:r>
              <a:rPr lang="cs-CZ" dirty="0"/>
              <a:t>vysazení </a:t>
            </a:r>
            <a:r>
              <a:rPr lang="cs-CZ" dirty="0" err="1"/>
              <a:t>antikoagulace</a:t>
            </a:r>
            <a:endParaRPr lang="cs-CZ" dirty="0"/>
          </a:p>
          <a:p>
            <a:pPr lvl="1"/>
            <a:r>
              <a:rPr lang="cs-CZ" dirty="0"/>
              <a:t>LMWH nepodat v den výkonu</a:t>
            </a:r>
          </a:p>
          <a:p>
            <a:pPr lvl="1"/>
            <a:r>
              <a:rPr lang="cs-CZ" dirty="0" err="1"/>
              <a:t>Xarelto</a:t>
            </a:r>
            <a:r>
              <a:rPr lang="cs-CZ" dirty="0"/>
              <a:t>, </a:t>
            </a:r>
            <a:r>
              <a:rPr lang="cs-CZ" dirty="0" err="1"/>
              <a:t>Eliquis</a:t>
            </a:r>
            <a:r>
              <a:rPr lang="cs-CZ" dirty="0"/>
              <a:t>, </a:t>
            </a:r>
            <a:r>
              <a:rPr lang="cs-CZ" dirty="0" err="1"/>
              <a:t>Pradaxa</a:t>
            </a:r>
            <a:r>
              <a:rPr lang="cs-CZ" dirty="0"/>
              <a:t> 1-2 dny před výkonem dle preparátu a velikosti výkonu</a:t>
            </a:r>
          </a:p>
          <a:p>
            <a:pPr lvl="1"/>
            <a:r>
              <a:rPr lang="cs-CZ" dirty="0" err="1"/>
              <a:t>Warfarin</a:t>
            </a:r>
            <a:r>
              <a:rPr lang="cs-CZ" dirty="0"/>
              <a:t> vysadit 5-7 dní před a použití LMWH</a:t>
            </a:r>
          </a:p>
        </p:txBody>
      </p:sp>
    </p:spTree>
    <p:extLst>
      <p:ext uri="{BB962C8B-B14F-4D97-AF65-F5344CB8AC3E}">
        <p14:creationId xmlns:p14="http://schemas.microsoft.com/office/powerpoint/2010/main" val="2404169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DF22DC-F1BD-D31C-5523-1F40249037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01CA0C-F500-7EB2-B695-773B243C9A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D9ECFD-614C-B315-19F9-0EE347524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Omezení při </a:t>
            </a:r>
            <a:r>
              <a:rPr lang="cs-CZ" dirty="0" err="1"/>
              <a:t>koagulopatii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E1862CA-5B53-EC3F-4A32-605419043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nepodávat intramuskulární injekce</a:t>
            </a:r>
          </a:p>
          <a:p>
            <a:r>
              <a:rPr lang="cs-CZ" dirty="0"/>
              <a:t>při těžkých </a:t>
            </a:r>
            <a:r>
              <a:rPr lang="cs-CZ" dirty="0" err="1"/>
              <a:t>koagulopatiích</a:t>
            </a:r>
            <a:r>
              <a:rPr lang="cs-CZ" dirty="0"/>
              <a:t> vhodný omezený pohybový režim</a:t>
            </a:r>
          </a:p>
          <a:p>
            <a:r>
              <a:rPr lang="cs-CZ" dirty="0"/>
              <a:t>při těžkých </a:t>
            </a:r>
            <a:r>
              <a:rPr lang="cs-CZ" dirty="0" err="1"/>
              <a:t>koagulopatiích</a:t>
            </a:r>
            <a:r>
              <a:rPr lang="cs-CZ" dirty="0"/>
              <a:t> i drobné výkony (zavedení </a:t>
            </a:r>
            <a:r>
              <a:rPr lang="cs-CZ" dirty="0" err="1"/>
              <a:t>flexily</a:t>
            </a:r>
            <a:r>
              <a:rPr lang="cs-CZ" dirty="0"/>
              <a:t>) těžká krvácení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215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07056FD-E5F7-F628-69F1-F340864A9C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2B0BDF-5685-22BC-1E90-DA6BC062E4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8FC9453-1ADE-8E25-D7FF-43A334A0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Koagulopatie</a:t>
            </a:r>
            <a:r>
              <a:rPr lang="cs-CZ" dirty="0"/>
              <a:t> - dělení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AA9C1E5-5383-ACA5-21CE-5D356AB82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vrozené nebo získané (častější)</a:t>
            </a:r>
          </a:p>
          <a:p>
            <a:r>
              <a:rPr lang="cs-CZ" dirty="0"/>
              <a:t>vrozené</a:t>
            </a:r>
          </a:p>
          <a:p>
            <a:pPr lvl="1"/>
            <a:r>
              <a:rPr lang="cs-CZ" dirty="0"/>
              <a:t>von </a:t>
            </a:r>
            <a:r>
              <a:rPr lang="cs-CZ" dirty="0" err="1"/>
              <a:t>Willebrandova</a:t>
            </a:r>
            <a:r>
              <a:rPr lang="cs-CZ" dirty="0"/>
              <a:t> </a:t>
            </a:r>
            <a:r>
              <a:rPr lang="cs-CZ" dirty="0" err="1"/>
              <a:t>chorova</a:t>
            </a:r>
            <a:endParaRPr lang="cs-CZ" dirty="0"/>
          </a:p>
          <a:p>
            <a:pPr lvl="1"/>
            <a:r>
              <a:rPr lang="cs-CZ" dirty="0"/>
              <a:t>Hemofilie B a C</a:t>
            </a:r>
          </a:p>
          <a:p>
            <a:r>
              <a:rPr lang="cs-CZ" dirty="0"/>
              <a:t>získané</a:t>
            </a:r>
          </a:p>
          <a:p>
            <a:pPr lvl="1"/>
            <a:r>
              <a:rPr lang="cs-CZ" dirty="0"/>
              <a:t>získaná hemofilie A</a:t>
            </a:r>
          </a:p>
          <a:p>
            <a:pPr lvl="1"/>
            <a:r>
              <a:rPr lang="cs-CZ" dirty="0"/>
              <a:t>při </a:t>
            </a:r>
            <a:r>
              <a:rPr lang="cs-CZ" dirty="0" err="1"/>
              <a:t>hepatopatii</a:t>
            </a:r>
            <a:endParaRPr lang="cs-CZ" dirty="0"/>
          </a:p>
          <a:p>
            <a:pPr lvl="1"/>
            <a:r>
              <a:rPr lang="cs-CZ" dirty="0"/>
              <a:t>při sepsi</a:t>
            </a:r>
          </a:p>
          <a:p>
            <a:pPr lvl="1"/>
            <a:r>
              <a:rPr lang="cs-CZ" dirty="0"/>
              <a:t>diseminovaná intravaskulární </a:t>
            </a:r>
            <a:r>
              <a:rPr lang="cs-CZ" dirty="0" err="1"/>
              <a:t>koagulopatie</a:t>
            </a:r>
            <a:endParaRPr lang="cs-CZ" dirty="0"/>
          </a:p>
          <a:p>
            <a:pPr lvl="1"/>
            <a:r>
              <a:rPr lang="cs-CZ" dirty="0" err="1"/>
              <a:t>iatrogenní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7093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AE96E4-42D3-8458-5C20-BB2AA36D55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BDC3E3-94E6-EF88-6CBC-F29F8CC481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02CB14-31EB-F4B0-F1F2-9733FB002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Morbus</a:t>
            </a:r>
            <a:r>
              <a:rPr lang="cs-CZ" dirty="0"/>
              <a:t> von </a:t>
            </a:r>
            <a:r>
              <a:rPr lang="cs-CZ" dirty="0" err="1"/>
              <a:t>Willebrand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0B16628-901B-154D-949D-3106A01C0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nejčastější vrozená </a:t>
            </a:r>
            <a:r>
              <a:rPr lang="cs-CZ" dirty="0" err="1"/>
              <a:t>koagulopatie</a:t>
            </a:r>
            <a:r>
              <a:rPr lang="cs-CZ" dirty="0"/>
              <a:t> </a:t>
            </a:r>
          </a:p>
          <a:p>
            <a:r>
              <a:rPr lang="cs-CZ" dirty="0"/>
              <a:t>nedostatek nebo nedostatečná funkce von </a:t>
            </a:r>
            <a:r>
              <a:rPr lang="cs-CZ" dirty="0" err="1"/>
              <a:t>Willebrandova</a:t>
            </a:r>
            <a:r>
              <a:rPr lang="cs-CZ" dirty="0"/>
              <a:t> faktoru</a:t>
            </a:r>
          </a:p>
          <a:p>
            <a:r>
              <a:rPr lang="cs-CZ" dirty="0"/>
              <a:t>-&gt;porušená aktivace destiček a aktivace koagulace </a:t>
            </a:r>
          </a:p>
          <a:p>
            <a:r>
              <a:rPr lang="cs-CZ" dirty="0"/>
              <a:t>většinou nezávažná choroba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9900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29647B-B6EE-7B7A-7476-6B5B78A11E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C61D15-3BEF-AC4E-9EDB-E77D1CDF5F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9B7B7B-553A-FC5A-704E-2F704CD5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Morbus</a:t>
            </a:r>
            <a:r>
              <a:rPr lang="cs-CZ" dirty="0"/>
              <a:t> von </a:t>
            </a:r>
            <a:r>
              <a:rPr lang="cs-CZ" dirty="0" err="1"/>
              <a:t>Willebrand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A8EF8C1-6387-6FE5-74E5-6A2EB106C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časté epistaxe, zvýšená tvorba modřin, silnější menstruační krvácení, hematurie, krev ve stolici, krvácení do kloubů u těžkých forem</a:t>
            </a:r>
          </a:p>
          <a:p>
            <a:r>
              <a:rPr lang="cs-CZ" dirty="0"/>
              <a:t>léčba krvácení</a:t>
            </a:r>
          </a:p>
          <a:p>
            <a:pPr lvl="1"/>
            <a:r>
              <a:rPr lang="cs-CZ" dirty="0"/>
              <a:t>málo </a:t>
            </a:r>
            <a:r>
              <a:rPr lang="cs-CZ" dirty="0" err="1"/>
              <a:t>zavážná</a:t>
            </a:r>
            <a:r>
              <a:rPr lang="cs-CZ" dirty="0"/>
              <a:t> </a:t>
            </a:r>
            <a:r>
              <a:rPr lang="cs-CZ" dirty="0" err="1"/>
              <a:t>Etamsylát</a:t>
            </a:r>
            <a:endParaRPr lang="cs-CZ" dirty="0"/>
          </a:p>
          <a:p>
            <a:pPr lvl="1"/>
            <a:r>
              <a:rPr lang="cs-CZ" dirty="0"/>
              <a:t>při větších lze </a:t>
            </a:r>
            <a:r>
              <a:rPr lang="cs-CZ" dirty="0" err="1"/>
              <a:t>desmopressin</a:t>
            </a:r>
            <a:endParaRPr lang="cs-CZ" dirty="0"/>
          </a:p>
          <a:p>
            <a:pPr lvl="1"/>
            <a:r>
              <a:rPr lang="cs-CZ" dirty="0"/>
              <a:t>při velkém krvácení substituce </a:t>
            </a:r>
            <a:r>
              <a:rPr lang="cs-CZ" dirty="0" err="1"/>
              <a:t>vWF+FVIII</a:t>
            </a:r>
            <a:r>
              <a:rPr lang="cs-CZ" dirty="0"/>
              <a:t> (</a:t>
            </a:r>
            <a:r>
              <a:rPr lang="cs-CZ" dirty="0" err="1"/>
              <a:t>Willate</a:t>
            </a:r>
            <a:r>
              <a:rPr lang="cs-CZ" dirty="0"/>
              <a:t>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2995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2F3C45C-7AD5-494E-552F-C07B6AFDD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2008D6-4293-CDA6-6BB8-8E8DFBED20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FBFE326-7EF9-0775-4149-8C79467A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Hemofilie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958AF70-201D-03B2-6F3E-DAA681404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nejčastější hemofilie A (deficit </a:t>
            </a:r>
            <a:r>
              <a:rPr lang="cs-CZ" dirty="0" err="1"/>
              <a:t>fVIII</a:t>
            </a:r>
            <a:r>
              <a:rPr lang="cs-CZ" dirty="0"/>
              <a:t>), méně často B (deficit </a:t>
            </a:r>
            <a:r>
              <a:rPr lang="cs-CZ" dirty="0" err="1"/>
              <a:t>fIX</a:t>
            </a:r>
            <a:r>
              <a:rPr lang="cs-CZ" dirty="0"/>
              <a:t>) a C (deficit </a:t>
            </a:r>
            <a:r>
              <a:rPr lang="cs-CZ" dirty="0" err="1"/>
              <a:t>fXI</a:t>
            </a:r>
            <a:r>
              <a:rPr lang="cs-CZ" dirty="0"/>
              <a:t>)</a:t>
            </a:r>
          </a:p>
          <a:p>
            <a:r>
              <a:rPr lang="cs-CZ" dirty="0"/>
              <a:t>poměrně vzácné, pacienti soustředěni do specializovaných center</a:t>
            </a:r>
          </a:p>
          <a:p>
            <a:r>
              <a:rPr lang="cs-CZ" dirty="0"/>
              <a:t>diagnostika </a:t>
            </a:r>
          </a:p>
          <a:p>
            <a:pPr lvl="1"/>
            <a:r>
              <a:rPr lang="cs-CZ" dirty="0"/>
              <a:t>prodloužení </a:t>
            </a:r>
            <a:r>
              <a:rPr lang="cs-CZ" dirty="0" err="1"/>
              <a:t>aPTT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snížená aktivita chybějícího faktoru pod 10%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355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9AE5CD9-95CA-00A5-5F75-3A2167C108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F2D47AF-1A1E-7332-2097-835C5CBED8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70D8E35-6B17-5ADC-B43D-85618612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Hemofilie - tíže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89372148-8ED4-C8CE-459C-9F8D4F07BE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026020"/>
              </p:ext>
            </p:extLst>
          </p:nvPr>
        </p:nvGraphicFramePr>
        <p:xfrm>
          <a:off x="720725" y="1692274"/>
          <a:ext cx="10752138" cy="2483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069">
                  <a:extLst>
                    <a:ext uri="{9D8B030D-6E8A-4147-A177-3AD203B41FA5}">
                      <a16:colId xmlns:a16="http://schemas.microsoft.com/office/drawing/2014/main" val="244726135"/>
                    </a:ext>
                  </a:extLst>
                </a:gridCol>
                <a:gridCol w="5376069">
                  <a:extLst>
                    <a:ext uri="{9D8B030D-6E8A-4147-A177-3AD203B41FA5}">
                      <a16:colId xmlns:a16="http://schemas.microsoft.com/office/drawing/2014/main" val="98662479"/>
                    </a:ext>
                  </a:extLst>
                </a:gridCol>
              </a:tblGrid>
              <a:tr h="620871">
                <a:tc>
                  <a:txBody>
                    <a:bodyPr/>
                    <a:lstStyle/>
                    <a:p>
                      <a:r>
                        <a:rPr lang="cs-CZ" dirty="0"/>
                        <a:t>Stupeň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Aktivita faktoru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370131"/>
                  </a:ext>
                </a:extLst>
              </a:tr>
              <a:tr h="620871">
                <a:tc>
                  <a:txBody>
                    <a:bodyPr/>
                    <a:lstStyle/>
                    <a:p>
                      <a:r>
                        <a:rPr lang="cs-CZ" dirty="0"/>
                        <a:t>Lehká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5-10%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106098"/>
                  </a:ext>
                </a:extLst>
              </a:tr>
              <a:tr h="620871">
                <a:tc>
                  <a:txBody>
                    <a:bodyPr/>
                    <a:lstStyle/>
                    <a:p>
                      <a:r>
                        <a:rPr lang="cs-CZ" dirty="0"/>
                        <a:t>Střední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1-5%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190689"/>
                  </a:ext>
                </a:extLst>
              </a:tr>
              <a:tr h="620871">
                <a:tc>
                  <a:txBody>
                    <a:bodyPr/>
                    <a:lstStyle/>
                    <a:p>
                      <a:r>
                        <a:rPr lang="cs-CZ" dirty="0"/>
                        <a:t>Těžká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&lt;1%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423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752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35FFF3-4458-100A-3E6D-B26FD6B6B3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A380A4-3044-9EBC-5E9C-CE2814A569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2DEF551-8928-33D4-D71A-B104073CD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Hemofilie - projevy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E6D6820-14EF-95A3-563B-F9A1A65D5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 těžkých forem často a opakovaně závažné krvácivé projevy</a:t>
            </a:r>
          </a:p>
          <a:p>
            <a:pPr lvl="1"/>
            <a:r>
              <a:rPr lang="cs-CZ" dirty="0"/>
              <a:t>kloubní krvácení (pak kloubní deformity)</a:t>
            </a:r>
          </a:p>
          <a:p>
            <a:pPr lvl="1"/>
            <a:r>
              <a:rPr lang="cs-CZ" dirty="0"/>
              <a:t>obrovské kožní hematomy</a:t>
            </a:r>
          </a:p>
          <a:p>
            <a:pPr lvl="1"/>
            <a:r>
              <a:rPr lang="cs-CZ" dirty="0"/>
              <a:t>krvácení do svalů</a:t>
            </a:r>
          </a:p>
          <a:p>
            <a:pPr lvl="1"/>
            <a:r>
              <a:rPr lang="cs-CZ" dirty="0" err="1"/>
              <a:t>retroperitoneální</a:t>
            </a:r>
            <a:r>
              <a:rPr lang="cs-CZ" dirty="0"/>
              <a:t> krvácení</a:t>
            </a:r>
          </a:p>
          <a:p>
            <a:pPr lvl="1"/>
            <a:r>
              <a:rPr lang="cs-CZ" dirty="0"/>
              <a:t>krvácení do trávicí trubice</a:t>
            </a:r>
          </a:p>
          <a:p>
            <a:pPr lvl="1"/>
            <a:r>
              <a:rPr lang="cs-CZ" dirty="0"/>
              <a:t>hematurie</a:t>
            </a:r>
          </a:p>
          <a:p>
            <a:pPr lvl="1"/>
            <a:r>
              <a:rPr lang="cs-CZ" dirty="0"/>
              <a:t>masivní genitální krvácení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93020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2D5BF1-88AA-DF04-8136-89978EFE3D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E1B0BA-BA2D-55F2-D2E7-4EDF508EBD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E6DAA06-97A0-4C3D-B076-2B5DEA1F7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Hemofilie prakticky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FA1A3A7-5BF8-9E6B-A978-CBF7E3B36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hlídat</a:t>
            </a:r>
          </a:p>
          <a:p>
            <a:pPr lvl="1"/>
            <a:r>
              <a:rPr lang="cs-CZ" dirty="0"/>
              <a:t>projevy krvácení – CAVE! Projevy vnitřního krvácení (slabost, točení hlavy, </a:t>
            </a:r>
            <a:r>
              <a:rPr lang="cs-CZ" dirty="0" err="1"/>
              <a:t>prekolapsy</a:t>
            </a:r>
            <a:r>
              <a:rPr lang="cs-CZ" dirty="0"/>
              <a:t>, bolesti břicha…)</a:t>
            </a:r>
          </a:p>
          <a:p>
            <a:pPr lvl="1"/>
            <a:r>
              <a:rPr lang="cs-CZ" dirty="0"/>
              <a:t>dodržování léčebného režimu pacientů (často slabá </a:t>
            </a:r>
            <a:r>
              <a:rPr lang="cs-CZ" dirty="0" err="1"/>
              <a:t>compliance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u zmatených pacientů sklony k sebepoškozování, </a:t>
            </a:r>
            <a:r>
              <a:rPr lang="cs-CZ" dirty="0" err="1"/>
              <a:t>selfextrakce</a:t>
            </a:r>
            <a:r>
              <a:rPr lang="cs-CZ" dirty="0"/>
              <a:t> katetrů apod.</a:t>
            </a:r>
          </a:p>
          <a:p>
            <a:r>
              <a:rPr lang="cs-CZ" dirty="0"/>
              <a:t>nutná obezřetnost</a:t>
            </a:r>
          </a:p>
          <a:p>
            <a:pPr lvl="1"/>
            <a:r>
              <a:rPr lang="cs-CZ" dirty="0"/>
              <a:t>i malé drobné výkony provázeny velkým krvácením (zavedení </a:t>
            </a:r>
            <a:r>
              <a:rPr lang="cs-CZ" dirty="0" err="1"/>
              <a:t>flexily</a:t>
            </a:r>
            <a:r>
              <a:rPr lang="cs-CZ" dirty="0"/>
              <a:t>, odběr krve…)</a:t>
            </a:r>
          </a:p>
          <a:p>
            <a:pPr lvl="1"/>
            <a:r>
              <a:rPr lang="cs-CZ" dirty="0"/>
              <a:t>na větší výkony nutná příprava (</a:t>
            </a:r>
            <a:r>
              <a:rPr lang="cs-CZ" dirty="0" err="1"/>
              <a:t>kanylace</a:t>
            </a:r>
            <a:r>
              <a:rPr lang="cs-CZ" dirty="0"/>
              <a:t> arterie, zavedení PMK, CVK…)</a:t>
            </a:r>
          </a:p>
        </p:txBody>
      </p:sp>
    </p:spTree>
    <p:extLst>
      <p:ext uri="{BB962C8B-B14F-4D97-AF65-F5344CB8AC3E}">
        <p14:creationId xmlns:p14="http://schemas.microsoft.com/office/powerpoint/2010/main" val="32562655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7FAABCC-B505-3AB8-7EE6-856E53A344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D7B161-836A-C3E6-CDD0-DE5D25EFCB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DD7D7C-2800-9DCB-2247-3FD87382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Hemofilie - léčba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39A7D5F-B8C1-2077-5D56-83F551A64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4139998"/>
          </a:xfrm>
        </p:spPr>
        <p:txBody>
          <a:bodyPr/>
          <a:lstStyle/>
          <a:p>
            <a:r>
              <a:rPr lang="cs-CZ" dirty="0"/>
              <a:t>léčba substitucí chybějících faktorů</a:t>
            </a:r>
          </a:p>
          <a:p>
            <a:r>
              <a:rPr lang="cs-CZ" dirty="0"/>
              <a:t>preventivní</a:t>
            </a:r>
          </a:p>
          <a:p>
            <a:pPr lvl="1"/>
            <a:r>
              <a:rPr lang="cs-CZ" dirty="0"/>
              <a:t>udržování dostatečné hladiny k prevenci spontánního krvácení </a:t>
            </a:r>
          </a:p>
          <a:p>
            <a:pPr lvl="1"/>
            <a:r>
              <a:rPr lang="cs-CZ" dirty="0"/>
              <a:t>substituce chybějícího faktoru (nejčastěji různé formy rekombinantního </a:t>
            </a:r>
            <a:r>
              <a:rPr lang="cs-CZ" dirty="0" err="1"/>
              <a:t>fVIII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efekt poměrně dobrý, ale i menší zranění stačí k velkému krvácení</a:t>
            </a:r>
          </a:p>
          <a:p>
            <a:r>
              <a:rPr lang="cs-CZ" dirty="0"/>
              <a:t>při krvácení</a:t>
            </a:r>
          </a:p>
          <a:p>
            <a:pPr lvl="1"/>
            <a:r>
              <a:rPr lang="cs-CZ" dirty="0"/>
              <a:t>při menších krváceních neohrožujících život substituce chybějícího faktoru</a:t>
            </a:r>
          </a:p>
          <a:p>
            <a:pPr lvl="1"/>
            <a:r>
              <a:rPr lang="cs-CZ" dirty="0"/>
              <a:t>při závažných krvácení aktivovaný faktor VII </a:t>
            </a:r>
          </a:p>
          <a:p>
            <a:pPr lvl="1"/>
            <a:r>
              <a:rPr lang="cs-CZ" dirty="0"/>
              <a:t>efekt různý – závislé na možnosti ošetření krvácení, míře traumatu, dalších parametrech koagulace…</a:t>
            </a:r>
          </a:p>
          <a:p>
            <a:r>
              <a:rPr lang="cs-CZ" dirty="0"/>
              <a:t>léčba hemofilie obecně nejdražší část medicíny</a:t>
            </a:r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1646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B350C47-8C8A-190D-C1A8-1658541257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407C81F-BF2D-21A8-CF48-502B2C4963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15D4850-40F3-CC84-BD11-6DE6CD9B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Trombocyty - úvod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7A357DF-BAA9-B9C7-99B7-A0E734F23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mormální</a:t>
            </a:r>
            <a:r>
              <a:rPr lang="cs-CZ" dirty="0"/>
              <a:t> počet 150-400 x 10^9/l</a:t>
            </a:r>
          </a:p>
          <a:p>
            <a:r>
              <a:rPr lang="cs-CZ" dirty="0"/>
              <a:t>&gt;400 - </a:t>
            </a:r>
            <a:r>
              <a:rPr lang="cs-CZ" dirty="0" err="1"/>
              <a:t>trombocytémie</a:t>
            </a:r>
            <a:r>
              <a:rPr lang="cs-CZ" dirty="0"/>
              <a:t> </a:t>
            </a:r>
          </a:p>
          <a:p>
            <a:r>
              <a:rPr lang="cs-CZ" dirty="0"/>
              <a:t>&lt;150 trombocytopenie</a:t>
            </a:r>
          </a:p>
          <a:p>
            <a:r>
              <a:rPr lang="cs-CZ" dirty="0"/>
              <a:t>zásadní role v krevním srážení </a:t>
            </a:r>
          </a:p>
          <a:p>
            <a:pPr lvl="1"/>
            <a:r>
              <a:rPr lang="cs-CZ" dirty="0"/>
              <a:t>v místě poranění po aktivaci tvoří primární trombus tzv. agregací trombocytů</a:t>
            </a:r>
          </a:p>
          <a:p>
            <a:pPr lvl="1"/>
            <a:r>
              <a:rPr lang="cs-CZ" dirty="0"/>
              <a:t>svojí aktivací dále aktivují další srážení a koagulaci</a:t>
            </a:r>
          </a:p>
          <a:p>
            <a:pPr lvl="1"/>
            <a:r>
              <a:rPr lang="cs-CZ" dirty="0"/>
              <a:t>na jejich povrchu probíhá koagulační kaskáda</a:t>
            </a:r>
          </a:p>
          <a:p>
            <a:r>
              <a:rPr lang="cs-CZ" dirty="0"/>
              <a:t>při poruše funkce nebo nedostatečném počtu krvácivý stav</a:t>
            </a:r>
          </a:p>
        </p:txBody>
      </p:sp>
    </p:spTree>
    <p:extLst>
      <p:ext uri="{BB962C8B-B14F-4D97-AF65-F5344CB8AC3E}">
        <p14:creationId xmlns:p14="http://schemas.microsoft.com/office/powerpoint/2010/main" val="2198048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F3BA53-28B1-3D6A-33F5-8DE6A0BA7A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E59AF5-E57F-28B7-A387-5FEEE5C361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5C09E7-14D2-53C2-5C63-09AF1C6E2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Získaná hemofilie 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BD514D0-64E4-C33E-0B08-BD86BA015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autoimunitní onemocnění </a:t>
            </a:r>
          </a:p>
          <a:p>
            <a:pPr lvl="1"/>
            <a:r>
              <a:rPr lang="cs-CZ" dirty="0"/>
              <a:t>primární x sekundární (při revmatologickém procesu, nádoru…)</a:t>
            </a:r>
          </a:p>
          <a:p>
            <a:r>
              <a:rPr lang="cs-CZ" dirty="0"/>
              <a:t>přítomnost protilátky (inhibitoru) snižující funkčnost a množství </a:t>
            </a:r>
            <a:r>
              <a:rPr lang="cs-CZ" dirty="0" err="1"/>
              <a:t>fVIII</a:t>
            </a:r>
            <a:endParaRPr lang="cs-CZ" dirty="0"/>
          </a:p>
          <a:p>
            <a:r>
              <a:rPr lang="cs-CZ" dirty="0"/>
              <a:t>klinické projevy stejné jako běžná hemofilie (ale vznik v jakémkoliv věku)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25379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18D487-3E01-2BEE-C012-7704C8EF48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621C25-71CC-9344-9975-105DF1706D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3289915-ADC2-9982-8A2E-7015C79E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Získaná hemofilie 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CF1AD95-6EBB-A0ED-E420-6944522CC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hlavním praktickým rozdílem léčba</a:t>
            </a:r>
          </a:p>
          <a:p>
            <a:pPr lvl="1"/>
            <a:r>
              <a:rPr lang="cs-CZ" dirty="0"/>
              <a:t>základem silná imunosuprese</a:t>
            </a:r>
          </a:p>
          <a:p>
            <a:pPr lvl="2"/>
            <a:r>
              <a:rPr lang="cs-CZ" dirty="0"/>
              <a:t>kortikoidy + cyklofosfamid/</a:t>
            </a:r>
            <a:r>
              <a:rPr lang="cs-CZ" dirty="0" err="1"/>
              <a:t>mykofenolát</a:t>
            </a:r>
            <a:r>
              <a:rPr lang="cs-CZ" dirty="0"/>
              <a:t>, případně </a:t>
            </a:r>
            <a:r>
              <a:rPr lang="cs-CZ" dirty="0" err="1"/>
              <a:t>Rituximab</a:t>
            </a:r>
            <a:endParaRPr lang="cs-CZ" dirty="0"/>
          </a:p>
          <a:p>
            <a:pPr lvl="1"/>
            <a:r>
              <a:rPr lang="cs-CZ" dirty="0"/>
              <a:t>substituce zejména během krvácení</a:t>
            </a:r>
          </a:p>
          <a:p>
            <a:r>
              <a:rPr lang="cs-CZ" dirty="0"/>
              <a:t>co hlídat:</a:t>
            </a:r>
          </a:p>
          <a:p>
            <a:pPr lvl="1"/>
            <a:r>
              <a:rPr lang="cs-CZ" dirty="0"/>
              <a:t>projevy krvácení jako u vrozené</a:t>
            </a:r>
          </a:p>
          <a:p>
            <a:pPr lvl="1"/>
            <a:r>
              <a:rPr lang="cs-CZ" dirty="0"/>
              <a:t>velká opatrnost při invazivních výkonech</a:t>
            </a:r>
          </a:p>
          <a:p>
            <a:pPr lvl="1"/>
            <a:r>
              <a:rPr lang="cs-CZ" dirty="0"/>
              <a:t>projevy infekcí - velmi časté, i oportunní infekce, těžké průběhy, pneumonie, sepse… </a:t>
            </a:r>
          </a:p>
          <a:p>
            <a:r>
              <a:rPr lang="cs-CZ" dirty="0"/>
              <a:t>prognóza poměrně špatná - starší pacienti, často komorbidní, těžká imunosuprese, obvykle smrt na infekci </a:t>
            </a:r>
          </a:p>
        </p:txBody>
      </p:sp>
    </p:spTree>
    <p:extLst>
      <p:ext uri="{BB962C8B-B14F-4D97-AF65-F5344CB8AC3E}">
        <p14:creationId xmlns:p14="http://schemas.microsoft.com/office/powerpoint/2010/main" val="19187331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B07CE5-17CE-2191-D535-DD3706576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1FE2F5-BC39-9AFD-1C60-CA3118AA80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9F9C44-C476-1773-F10E-3DE0067BB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Koagulopatie při jaterní dysfunkci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B8A2216-AA31-F417-032D-F37D9AEB7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játrech produkováno několik srážecích faktorů a fibrinogenu</a:t>
            </a:r>
          </a:p>
          <a:p>
            <a:r>
              <a:rPr lang="cs-CZ" dirty="0"/>
              <a:t>při jaterním selhání nedostatečná produkce </a:t>
            </a:r>
          </a:p>
          <a:p>
            <a:r>
              <a:rPr lang="cs-CZ" dirty="0"/>
              <a:t>dominantně </a:t>
            </a:r>
            <a:r>
              <a:rPr lang="cs-CZ" dirty="0" err="1"/>
              <a:t>hypofibrinogenémie</a:t>
            </a:r>
            <a:r>
              <a:rPr lang="cs-CZ" dirty="0"/>
              <a:t>, prodloužení INR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30706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0C322FA-A5F7-6BC3-4EFF-8C59DB2EBC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EC5838-099F-BFFF-29EA-76B09BC9F2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AE9EC5-D5C4-9536-1996-AE959A25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Koagulopatie</a:t>
            </a:r>
            <a:r>
              <a:rPr lang="cs-CZ" dirty="0"/>
              <a:t> při jaterní dysfunkci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5EC1E10-0156-198C-AAF7-E936B60E7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spontánní krvácení málo časté</a:t>
            </a:r>
          </a:p>
          <a:p>
            <a:r>
              <a:rPr lang="cs-CZ" dirty="0"/>
              <a:t>spíše nutná korekce před invazivními výkony, obtížné zvládnutí jinak vzniklého krvácení</a:t>
            </a:r>
          </a:p>
          <a:p>
            <a:r>
              <a:rPr lang="cs-CZ" dirty="0"/>
              <a:t>preventivní léčba vitaminem K</a:t>
            </a:r>
          </a:p>
          <a:p>
            <a:r>
              <a:rPr lang="cs-CZ" dirty="0"/>
              <a:t>při krvácení substituce plazmou nebo koncentráty koagulačních faktorů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79707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F955F9-45FC-2364-6540-7C12CC5350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C0051B-FEE6-2E3B-6969-2A3EE83522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F72FA03-55CC-2517-49E2-5D1E1B413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Koagulopatie při sepsi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8507B9F-50EA-F35C-8092-EB907E3E6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sepse často doprovázena </a:t>
            </a:r>
            <a:r>
              <a:rPr lang="cs-CZ" dirty="0" err="1"/>
              <a:t>koagulopatií</a:t>
            </a:r>
            <a:endParaRPr lang="cs-CZ" dirty="0"/>
          </a:p>
          <a:p>
            <a:r>
              <a:rPr lang="cs-CZ" dirty="0"/>
              <a:t>etiologie kombinovaná </a:t>
            </a:r>
          </a:p>
          <a:p>
            <a:pPr lvl="1"/>
            <a:r>
              <a:rPr lang="cs-CZ" dirty="0"/>
              <a:t>porucha funkce jater při sepsi (snížená produkce koagulačních faktorů)</a:t>
            </a:r>
          </a:p>
          <a:p>
            <a:pPr lvl="1"/>
            <a:r>
              <a:rPr lang="cs-CZ" dirty="0"/>
              <a:t>konzumpce v místě zánětlivé reakce</a:t>
            </a:r>
          </a:p>
          <a:p>
            <a:r>
              <a:rPr lang="cs-CZ" dirty="0"/>
              <a:t>úprava při úspěšné terapii sepse</a:t>
            </a:r>
          </a:p>
          <a:p>
            <a:r>
              <a:rPr lang="cs-CZ" dirty="0"/>
              <a:t>samotnou </a:t>
            </a:r>
            <a:r>
              <a:rPr lang="cs-CZ" dirty="0" err="1"/>
              <a:t>koagulopatii</a:t>
            </a:r>
            <a:r>
              <a:rPr lang="cs-CZ" dirty="0"/>
              <a:t> obvykle nutno řešit jen při závažnějších stavech</a:t>
            </a:r>
          </a:p>
        </p:txBody>
      </p:sp>
    </p:spTree>
    <p:extLst>
      <p:ext uri="{BB962C8B-B14F-4D97-AF65-F5344CB8AC3E}">
        <p14:creationId xmlns:p14="http://schemas.microsoft.com/office/powerpoint/2010/main" val="19267490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DF348A0-99D7-775E-5626-18579034FE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3AECDA-6D66-9E73-D15C-F845406264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C2B1D11-8049-2F63-8B49-16122273F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Diseminovaná intravaskulární koagulopatie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A6EAF88-D5A0-B7A6-D4BC-58973B815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proces, kdy dochází k systémové aktivaci koagulace</a:t>
            </a:r>
          </a:p>
          <a:p>
            <a:pPr lvl="1"/>
            <a:r>
              <a:rPr lang="cs-CZ" dirty="0"/>
              <a:t>tvorba </a:t>
            </a:r>
            <a:r>
              <a:rPr lang="cs-CZ" dirty="0" err="1"/>
              <a:t>mikrotrombů</a:t>
            </a:r>
            <a:r>
              <a:rPr lang="cs-CZ" dirty="0"/>
              <a:t> a  postupně konzumpci koagulačních faktorů a destiček a krvácivosti</a:t>
            </a:r>
          </a:p>
          <a:p>
            <a:r>
              <a:rPr lang="cs-CZ" dirty="0"/>
              <a:t>vždy sekundární </a:t>
            </a:r>
          </a:p>
          <a:p>
            <a:pPr lvl="1"/>
            <a:r>
              <a:rPr lang="cs-CZ" dirty="0"/>
              <a:t>při infekcích, tumorech, revmatologických procesech, při embolizaci plodovou vodou, traumatech, šokových stavech…</a:t>
            </a:r>
          </a:p>
          <a:p>
            <a:r>
              <a:rPr lang="cs-CZ" dirty="0"/>
              <a:t>často velmi závažné poruchy, nutné řešení</a:t>
            </a:r>
          </a:p>
          <a:p>
            <a:pPr marL="7200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48963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79E9457-8040-D69D-2EEA-53C57A3FA2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60B624-4B48-C0E6-FFDC-3D8EC57018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5B3E63-6D37-5CB7-F23F-CB837A1B7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Diseminovaná intravaskulární </a:t>
            </a:r>
            <a:r>
              <a:rPr lang="cs-CZ" dirty="0" err="1"/>
              <a:t>koagulopatie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EDF2CB5-0F00-C5BD-B0EC-50A423CE6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Léčba krvácení</a:t>
            </a:r>
          </a:p>
          <a:p>
            <a:pPr lvl="1"/>
            <a:r>
              <a:rPr lang="cs-CZ" dirty="0"/>
              <a:t>nutná substituce “co chybí”  </a:t>
            </a:r>
          </a:p>
          <a:p>
            <a:pPr lvl="1"/>
            <a:r>
              <a:rPr lang="cs-CZ" dirty="0"/>
              <a:t>fibrinogen při jeho nízkých hladinách</a:t>
            </a:r>
          </a:p>
          <a:p>
            <a:pPr lvl="1"/>
            <a:r>
              <a:rPr lang="cs-CZ" dirty="0"/>
              <a:t>koagulační faktory/plasmu při prodloužení INR a </a:t>
            </a:r>
            <a:r>
              <a:rPr lang="cs-CZ" dirty="0" err="1"/>
              <a:t>aPTT</a:t>
            </a:r>
            <a:endParaRPr lang="cs-CZ" dirty="0"/>
          </a:p>
          <a:p>
            <a:pPr lvl="1"/>
            <a:r>
              <a:rPr lang="cs-CZ" dirty="0"/>
              <a:t>trombocyty při trombocytopenii </a:t>
            </a:r>
            <a:r>
              <a:rPr lang="cs-CZ" dirty="0" err="1"/>
              <a:t>gr</a:t>
            </a:r>
            <a:r>
              <a:rPr lang="cs-CZ" dirty="0"/>
              <a:t>. III a níže</a:t>
            </a:r>
          </a:p>
          <a:p>
            <a:r>
              <a:rPr lang="cs-CZ" dirty="0"/>
              <a:t>Léčba </a:t>
            </a:r>
            <a:r>
              <a:rPr lang="cs-CZ" dirty="0" err="1"/>
              <a:t>mikrotrombů</a:t>
            </a:r>
            <a:endParaRPr lang="cs-CZ" dirty="0"/>
          </a:p>
          <a:p>
            <a:pPr lvl="1"/>
            <a:r>
              <a:rPr lang="cs-CZ" dirty="0"/>
              <a:t>pokud není závažné krvácení nebo velké riziko, vhodná malá dávka LMWH</a:t>
            </a:r>
          </a:p>
          <a:p>
            <a:r>
              <a:rPr lang="cs-CZ" dirty="0"/>
              <a:t>zásadní léčba vyvolávajícího faktoru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69085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27E3F2-F2EF-2990-EA65-13760B2A20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974D12-C117-30C5-64AE-17FF1184C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4AC5CD4-9095-DFF9-BBDF-B92C1F416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Iatrogenní</a:t>
            </a:r>
            <a:r>
              <a:rPr lang="cs-CZ" dirty="0"/>
              <a:t> </a:t>
            </a:r>
            <a:r>
              <a:rPr lang="cs-CZ" dirty="0" err="1"/>
              <a:t>koagulopatie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AEFBC35-874B-C088-88E9-BAE18059E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antikoagulační léčbě</a:t>
            </a:r>
          </a:p>
          <a:p>
            <a:pPr lvl="1"/>
            <a:r>
              <a:rPr lang="cs-CZ" dirty="0"/>
              <a:t>při správné aktivitě a dávkování šance na spontánní krvácení malá (ale je)</a:t>
            </a:r>
          </a:p>
          <a:p>
            <a:pPr lvl="1"/>
            <a:r>
              <a:rPr lang="cs-CZ" dirty="0"/>
              <a:t>stran spontánního krvácení výrazně nebezpečné zejména předávkování či kumulace</a:t>
            </a:r>
          </a:p>
          <a:p>
            <a:pPr lvl="1"/>
            <a:r>
              <a:rPr lang="cs-CZ" dirty="0"/>
              <a:t>při normální aktivitě hlavně velká, špatně řešitelná krvácení z jiného důvodu</a:t>
            </a:r>
          </a:p>
          <a:p>
            <a:r>
              <a:rPr lang="cs-CZ" dirty="0"/>
              <a:t>v praxi LMWH, </a:t>
            </a:r>
            <a:r>
              <a:rPr lang="cs-CZ" dirty="0" err="1"/>
              <a:t>Warfarin</a:t>
            </a:r>
            <a:r>
              <a:rPr lang="cs-CZ" dirty="0"/>
              <a:t>, </a:t>
            </a:r>
            <a:r>
              <a:rPr lang="cs-CZ" dirty="0" err="1"/>
              <a:t>Xarelto</a:t>
            </a:r>
            <a:r>
              <a:rPr lang="cs-CZ" dirty="0"/>
              <a:t>, </a:t>
            </a:r>
            <a:r>
              <a:rPr lang="cs-CZ" dirty="0" err="1"/>
              <a:t>Pradaxa</a:t>
            </a:r>
            <a:r>
              <a:rPr lang="cs-CZ" dirty="0"/>
              <a:t>, </a:t>
            </a:r>
            <a:r>
              <a:rPr lang="cs-CZ" dirty="0" err="1"/>
              <a:t>Eliquis</a:t>
            </a:r>
            <a:r>
              <a:rPr lang="cs-CZ" dirty="0"/>
              <a:t>, </a:t>
            </a:r>
            <a:r>
              <a:rPr lang="cs-CZ" dirty="0" err="1"/>
              <a:t>Lixiana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0259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D236E71-D8CE-1F78-9966-15D704B8AE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1F75BB-D5D8-E55D-35FA-4CF5FF3943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A96CEA-899D-E674-3B3E-3F9DE44CB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Warfarin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E8CD6C7-E6C0-2C85-3DE5-EAC1AEBE5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dnes už použití minimálně (alespoň v ideálním světě)</a:t>
            </a:r>
          </a:p>
          <a:p>
            <a:r>
              <a:rPr lang="cs-CZ" dirty="0"/>
              <a:t>fungování analogické jaterní dysfunkci</a:t>
            </a:r>
          </a:p>
          <a:p>
            <a:r>
              <a:rPr lang="cs-CZ" dirty="0"/>
              <a:t>snadná otrava - při změně diety, časté i spontánní kolísání efektu </a:t>
            </a:r>
          </a:p>
          <a:p>
            <a:r>
              <a:rPr lang="cs-CZ" dirty="0"/>
              <a:t>při krvácení podání vitaminu K, plasmy nebo koncentrátu srážecích faktorů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92863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481896-2EE9-64BB-75BC-139ACDDC50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E24918A-D549-CCD3-3833-E79F3F78CE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53270B-4A93-EF4B-E6CF-84862C537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LMWH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FB81CDC-DD45-CE16-54B7-D7D16D676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časté využití, i profylakticky po výkonech</a:t>
            </a:r>
          </a:p>
          <a:p>
            <a:r>
              <a:rPr lang="cs-CZ" dirty="0"/>
              <a:t>riziko kumulace při renální insuficienci</a:t>
            </a:r>
          </a:p>
          <a:p>
            <a:r>
              <a:rPr lang="cs-CZ" dirty="0"/>
              <a:t>značná interindividuální variabilita v hladině</a:t>
            </a:r>
          </a:p>
          <a:p>
            <a:r>
              <a:rPr lang="cs-CZ" dirty="0"/>
              <a:t>monitorace aktivita pomocí anti </a:t>
            </a:r>
            <a:r>
              <a:rPr lang="cs-CZ" dirty="0" err="1"/>
              <a:t>Xa</a:t>
            </a:r>
            <a:r>
              <a:rPr lang="cs-CZ" dirty="0"/>
              <a:t> (odběr 3-4 hodiny po aplikaci)</a:t>
            </a:r>
          </a:p>
          <a:p>
            <a:r>
              <a:rPr lang="cs-CZ" dirty="0"/>
              <a:t>při krvácení protamin, případně substituce koncentráty koagulačních faktorů/plasmu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6177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7BFB57-7C01-9DD6-ABD3-DF7708BE88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575863-1726-8CB8-B269-1A0925D36F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FCDD40-3640-EC66-C47C-C34368BB5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Trombocytopenie - grading</a:t>
            </a:r>
            <a:endParaRPr lang="cs-CZ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6F50ED8D-6FF2-0BCC-8048-5B4170A963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236233"/>
              </p:ext>
            </p:extLst>
          </p:nvPr>
        </p:nvGraphicFramePr>
        <p:xfrm>
          <a:off x="721062" y="2111057"/>
          <a:ext cx="10752138" cy="2635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6069">
                  <a:extLst>
                    <a:ext uri="{9D8B030D-6E8A-4147-A177-3AD203B41FA5}">
                      <a16:colId xmlns:a16="http://schemas.microsoft.com/office/drawing/2014/main" val="308277511"/>
                    </a:ext>
                  </a:extLst>
                </a:gridCol>
                <a:gridCol w="5376069">
                  <a:extLst>
                    <a:ext uri="{9D8B030D-6E8A-4147-A177-3AD203B41FA5}">
                      <a16:colId xmlns:a16="http://schemas.microsoft.com/office/drawing/2014/main" val="3177884475"/>
                    </a:ext>
                  </a:extLst>
                </a:gridCol>
              </a:tblGrid>
              <a:tr h="527177">
                <a:tc>
                  <a:txBody>
                    <a:bodyPr/>
                    <a:lstStyle/>
                    <a:p>
                      <a:r>
                        <a:rPr lang="cs-CZ" dirty="0"/>
                        <a:t>Počet trombocytů (x10^9/l)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0976"/>
                  </a:ext>
                </a:extLst>
              </a:tr>
              <a:tr h="527177">
                <a:tc>
                  <a:txBody>
                    <a:bodyPr/>
                    <a:lstStyle/>
                    <a:p>
                      <a:r>
                        <a:rPr lang="cs-CZ" dirty="0"/>
                        <a:t>150-100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00901"/>
                  </a:ext>
                </a:extLst>
              </a:tr>
              <a:tr h="527177">
                <a:tc>
                  <a:txBody>
                    <a:bodyPr/>
                    <a:lstStyle/>
                    <a:p>
                      <a:r>
                        <a:rPr lang="cs-CZ" dirty="0"/>
                        <a:t>100-50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427381"/>
                  </a:ext>
                </a:extLst>
              </a:tr>
              <a:tr h="527177">
                <a:tc>
                  <a:txBody>
                    <a:bodyPr/>
                    <a:lstStyle/>
                    <a:p>
                      <a:r>
                        <a:rPr lang="cs-CZ" dirty="0"/>
                        <a:t>50-25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060183"/>
                  </a:ext>
                </a:extLst>
              </a:tr>
              <a:tr h="527177">
                <a:tc>
                  <a:txBody>
                    <a:bodyPr/>
                    <a:lstStyle/>
                    <a:p>
                      <a:r>
                        <a:rPr lang="cs-CZ" dirty="0"/>
                        <a:t>25-0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412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76841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DF8FBA-2032-6CD8-EBA4-318C34EC7F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392BB44-B287-F699-188A-B41DC6C130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4C2B4B0-24C7-A7DC-C78E-84ACF251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Xarelto, Eliquis, Pradaxa, Lixiana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A4F7981-7403-BE6C-E99C-88D09BF03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fungování přímou inhibicí koagulačního faktoru (II nebo X)</a:t>
            </a:r>
          </a:p>
          <a:p>
            <a:r>
              <a:rPr lang="cs-CZ" dirty="0"/>
              <a:t>pro každý lék test monitorující jeho aktivitu</a:t>
            </a:r>
          </a:p>
          <a:p>
            <a:r>
              <a:rPr lang="cs-CZ" dirty="0"/>
              <a:t>V praxi často spontánní krvácení do žaludku</a:t>
            </a:r>
          </a:p>
          <a:p>
            <a:r>
              <a:rPr lang="cs-CZ" dirty="0" err="1"/>
              <a:t>Pradaxa</a:t>
            </a:r>
            <a:r>
              <a:rPr lang="cs-CZ" dirty="0"/>
              <a:t> - </a:t>
            </a:r>
            <a:r>
              <a:rPr lang="cs-CZ" dirty="0" err="1"/>
              <a:t>antidotum</a:t>
            </a:r>
            <a:r>
              <a:rPr lang="cs-CZ" dirty="0"/>
              <a:t> </a:t>
            </a:r>
            <a:r>
              <a:rPr lang="cs-CZ" dirty="0" err="1"/>
              <a:t>Praxbind</a:t>
            </a:r>
            <a:r>
              <a:rPr lang="cs-CZ" dirty="0"/>
              <a:t> </a:t>
            </a:r>
          </a:p>
          <a:p>
            <a:r>
              <a:rPr lang="cs" dirty="0"/>
              <a:t>u ostatních antidota t.č. nejsou k dispozici</a:t>
            </a:r>
          </a:p>
          <a:p>
            <a:pPr lvl="1"/>
            <a:r>
              <a:rPr lang="cs-CZ" dirty="0"/>
              <a:t>substituce plasmou nebo koncentráty koagulačních faktorů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73424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C76622-C647-81BF-A87E-5202D255A8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9933CD-241F-9A52-280F-E10A1617A4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1008939-99C8-842A-25E2-BD75B2D24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Anémie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7ACBA34-0631-095A-B968-53CEF05ED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normální hodnoty </a:t>
            </a:r>
            <a:r>
              <a:rPr lang="cs-CZ" dirty="0" err="1"/>
              <a:t>Hb</a:t>
            </a:r>
            <a:r>
              <a:rPr lang="cs-CZ" dirty="0"/>
              <a:t> 130-160 g/l u mužů, 120-160 g/l u žen</a:t>
            </a:r>
          </a:p>
          <a:p>
            <a:pPr lvl="1"/>
            <a:r>
              <a:rPr lang="cs-CZ" dirty="0"/>
              <a:t>počet erytrocytů malý význam pro diagnostiku</a:t>
            </a:r>
          </a:p>
          <a:p>
            <a:r>
              <a:rPr lang="cs-CZ" dirty="0"/>
              <a:t>funkce přenos kyslíku do tkání a udržování onkotického tlaku</a:t>
            </a:r>
          </a:p>
          <a:p>
            <a:r>
              <a:rPr lang="cs-CZ" dirty="0"/>
              <a:t>normální hodnoty erytrocytů:</a:t>
            </a:r>
          </a:p>
          <a:p>
            <a:pPr lvl="1"/>
            <a:r>
              <a:rPr lang="cs-CZ" dirty="0"/>
              <a:t>velikost 84-96 </a:t>
            </a:r>
            <a:r>
              <a:rPr lang="cs-CZ" dirty="0" err="1"/>
              <a:t>fl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obsah </a:t>
            </a:r>
            <a:r>
              <a:rPr lang="cs-CZ" dirty="0" err="1"/>
              <a:t>Hb</a:t>
            </a:r>
            <a:r>
              <a:rPr lang="cs-CZ" dirty="0"/>
              <a:t> 28-34 </a:t>
            </a:r>
            <a:r>
              <a:rPr lang="cs-CZ" dirty="0" err="1"/>
              <a:t>pg</a:t>
            </a:r>
            <a:endParaRPr lang="cs-CZ" dirty="0"/>
          </a:p>
          <a:p>
            <a:pPr lvl="1"/>
            <a:r>
              <a:rPr lang="en-US" dirty="0" err="1"/>
              <a:t>koncentrace</a:t>
            </a:r>
            <a:r>
              <a:rPr lang="en-US" dirty="0"/>
              <a:t> Hb v </a:t>
            </a:r>
            <a:r>
              <a:rPr lang="en-US" dirty="0" err="1"/>
              <a:t>ery</a:t>
            </a:r>
            <a:r>
              <a:rPr lang="en-US" dirty="0"/>
              <a:t> 320-360 g/l</a:t>
            </a:r>
          </a:p>
          <a:p>
            <a:r>
              <a:rPr lang="cs-CZ" dirty="0"/>
              <a:t>v periferní krvi fyziologicky 0,5-1,5% retikulocytů, 25-100 x 10^9/l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98474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B86F1F-204E-014B-DC3C-BDFEF8E664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898875-1D47-BE27-3294-A99DFBC349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7208B2-B8CC-1EA5-D534-A9B8B1BDA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Anémie - </a:t>
            </a:r>
            <a:r>
              <a:rPr lang="cs-CZ" dirty="0" err="1"/>
              <a:t>grading</a:t>
            </a:r>
            <a:endParaRPr lang="cs-CZ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2A9ADF5B-0905-FA8B-789D-D04D9ACF08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212554"/>
              </p:ext>
            </p:extLst>
          </p:nvPr>
        </p:nvGraphicFramePr>
        <p:xfrm>
          <a:off x="414000" y="1692274"/>
          <a:ext cx="11058864" cy="3397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9432">
                  <a:extLst>
                    <a:ext uri="{9D8B030D-6E8A-4147-A177-3AD203B41FA5}">
                      <a16:colId xmlns:a16="http://schemas.microsoft.com/office/drawing/2014/main" val="2976851072"/>
                    </a:ext>
                  </a:extLst>
                </a:gridCol>
                <a:gridCol w="5529432">
                  <a:extLst>
                    <a:ext uri="{9D8B030D-6E8A-4147-A177-3AD203B41FA5}">
                      <a16:colId xmlns:a16="http://schemas.microsoft.com/office/drawing/2014/main" val="1029569903"/>
                    </a:ext>
                  </a:extLst>
                </a:gridCol>
              </a:tblGrid>
              <a:tr h="679577">
                <a:tc>
                  <a:txBody>
                    <a:bodyPr/>
                    <a:lstStyle/>
                    <a:p>
                      <a:r>
                        <a:rPr lang="cs-CZ" dirty="0"/>
                        <a:t>Hodnota </a:t>
                      </a:r>
                      <a:r>
                        <a:rPr lang="cs-CZ" dirty="0" err="1"/>
                        <a:t>Hb</a:t>
                      </a:r>
                      <a:r>
                        <a:rPr lang="cs-CZ" dirty="0"/>
                        <a:t> (g/l)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3699306"/>
                  </a:ext>
                </a:extLst>
              </a:tr>
              <a:tr h="679577">
                <a:tc>
                  <a:txBody>
                    <a:bodyPr/>
                    <a:lstStyle/>
                    <a:p>
                      <a:r>
                        <a:rPr lang="cs-CZ" dirty="0"/>
                        <a:t>120-100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755711"/>
                  </a:ext>
                </a:extLst>
              </a:tr>
              <a:tr h="679577">
                <a:tc>
                  <a:txBody>
                    <a:bodyPr/>
                    <a:lstStyle/>
                    <a:p>
                      <a:r>
                        <a:rPr lang="cs-CZ" dirty="0"/>
                        <a:t>100-80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866113"/>
                  </a:ext>
                </a:extLst>
              </a:tr>
              <a:tr h="679577">
                <a:tc>
                  <a:txBody>
                    <a:bodyPr/>
                    <a:lstStyle/>
                    <a:p>
                      <a:r>
                        <a:rPr lang="cs-CZ" dirty="0"/>
                        <a:t>80-60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666554"/>
                  </a:ext>
                </a:extLst>
              </a:tr>
              <a:tr h="679577">
                <a:tc>
                  <a:txBody>
                    <a:bodyPr/>
                    <a:lstStyle/>
                    <a:p>
                      <a:r>
                        <a:rPr lang="cs-CZ" dirty="0"/>
                        <a:t>&lt;60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063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54603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C2A048-0A6E-640F-DEF8-66CFB02DAD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1B9508-0635-A8DF-FF5F-5A12934C3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5368DA-CEAC-1852-932A-8E9D90FC0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Anémie - projevy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80517F3-D7ED-D283-C2EA-CA6F49817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subjektivní příznaky</a:t>
            </a:r>
          </a:p>
          <a:p>
            <a:pPr lvl="1"/>
            <a:r>
              <a:rPr lang="cs-CZ" dirty="0"/>
              <a:t>slabost, dušnost, motání hlavy, mžitky před očima (zejména při změně polohy), hučení v uších, únava fyzická i psychická, pocit zpomaleného myšlení</a:t>
            </a:r>
          </a:p>
          <a:p>
            <a:r>
              <a:rPr lang="cs-CZ" dirty="0"/>
              <a:t>objektivní příznaky</a:t>
            </a:r>
          </a:p>
          <a:p>
            <a:pPr lvl="1"/>
            <a:r>
              <a:rPr lang="cs-CZ" dirty="0"/>
              <a:t>bledost kůže, bledost sliznic (viditelnost na spojivkách a v dutině ústní), tachypnoe, tachykardie, hypotenze, </a:t>
            </a:r>
            <a:r>
              <a:rPr lang="cs-CZ" dirty="0" err="1"/>
              <a:t>bradypsychismus</a:t>
            </a:r>
            <a:r>
              <a:rPr lang="cs-CZ" dirty="0"/>
              <a:t>, otoky</a:t>
            </a:r>
          </a:p>
          <a:p>
            <a:r>
              <a:rPr lang="cs-CZ" dirty="0"/>
              <a:t>komplikace</a:t>
            </a:r>
          </a:p>
          <a:p>
            <a:pPr lvl="1"/>
            <a:r>
              <a:rPr lang="cs-CZ" dirty="0"/>
              <a:t>kolapsy a s tím spojená rizika pádu, kardiální ischemie (až infarkt)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91871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80C82F-EB48-AB29-CF8E-20156EC763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369427-5D5D-0E3F-1321-135DAFF35A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22770D7-23CF-377D-2FE9-23ED8655A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diferenciální diagnostika anémie</a:t>
            </a:r>
          </a:p>
        </p:txBody>
      </p:sp>
      <p:pic>
        <p:nvPicPr>
          <p:cNvPr id="6" name="Google Shape;284;p51">
            <a:extLst>
              <a:ext uri="{FF2B5EF4-FFF2-40B4-BE49-F238E27FC236}">
                <a16:creationId xmlns:a16="http://schemas.microsoft.com/office/drawing/2014/main" id="{38B732F3-5A98-DDC5-C110-24980322CDD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17320" y="1386840"/>
            <a:ext cx="8747759" cy="4751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8458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0BE733B-81DD-C6A5-2EBF-B5E0D35A30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3C1884-AD9C-FEF2-EB3C-F33A4944DD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C75BCCE-3F1B-780C-2657-FE150502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Anémie na pracovištích intenzivní péče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C5AE4F0-7EF8-1927-CDC5-01F28B475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anémií vyžadujících hospitalizaci na JIP málo</a:t>
            </a:r>
          </a:p>
          <a:p>
            <a:pPr lvl="1"/>
            <a:r>
              <a:rPr lang="cs-CZ" dirty="0"/>
              <a:t>imunitní hemolytická anémie</a:t>
            </a:r>
          </a:p>
          <a:p>
            <a:pPr lvl="1"/>
            <a:r>
              <a:rPr lang="cs-CZ" dirty="0" err="1"/>
              <a:t>mikroangiopatická</a:t>
            </a:r>
            <a:r>
              <a:rPr lang="cs-CZ" dirty="0"/>
              <a:t> hemolytická anémie</a:t>
            </a:r>
          </a:p>
          <a:p>
            <a:pPr lvl="1"/>
            <a:r>
              <a:rPr lang="cs-CZ" dirty="0"/>
              <a:t>anémie z nedostatku B12 </a:t>
            </a:r>
          </a:p>
          <a:p>
            <a:pPr lvl="1"/>
            <a:r>
              <a:rPr lang="cs-CZ" dirty="0"/>
              <a:t>aplastická anémie</a:t>
            </a:r>
          </a:p>
          <a:p>
            <a:pPr lvl="1"/>
            <a:r>
              <a:rPr lang="cs-CZ" dirty="0"/>
              <a:t>anémie z útlumu kostní dřeně</a:t>
            </a:r>
          </a:p>
          <a:p>
            <a:pPr lvl="1"/>
            <a:r>
              <a:rPr lang="cs-CZ" dirty="0" err="1"/>
              <a:t>poztrátová</a:t>
            </a:r>
            <a:r>
              <a:rPr lang="cs-CZ" dirty="0"/>
              <a:t> anémie</a:t>
            </a:r>
          </a:p>
          <a:p>
            <a:r>
              <a:rPr lang="cs-CZ" dirty="0"/>
              <a:t>další typy spíše jako vedlejší problém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53829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AD7287C-4759-9436-8164-F3AD8027B2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EC7B09-8D53-F472-2F58-60CD9F39A7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460B80-AA5B-B471-F01E-BB1A241BD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Autoimunitní hemolytická anémie (AIHA)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4DACA97-9357-8C3B-7422-95D7DA2AF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autoimunitní onemocnění</a:t>
            </a:r>
          </a:p>
          <a:p>
            <a:r>
              <a:rPr lang="cs-CZ" dirty="0"/>
              <a:t>protilátky proti erytrocytům přímo způsobující jejich rozpad</a:t>
            </a:r>
          </a:p>
          <a:p>
            <a:r>
              <a:rPr lang="cs-CZ" dirty="0"/>
              <a:t>2 typy protilátek</a:t>
            </a:r>
          </a:p>
          <a:p>
            <a:pPr lvl="1"/>
            <a:r>
              <a:rPr lang="cs-CZ" dirty="0"/>
              <a:t>tepelné a chladové</a:t>
            </a:r>
          </a:p>
          <a:p>
            <a:r>
              <a:rPr lang="cs-CZ" dirty="0"/>
              <a:t>primární x sekundární (při tumoru, revmatologickém procesu, při infekci…)</a:t>
            </a:r>
          </a:p>
          <a:p>
            <a:r>
              <a:rPr lang="cs-CZ" dirty="0"/>
              <a:t>vznik v jakémkoliv věku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0088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3C6453-A7A3-7844-FF4D-23A82612DB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D348B7-5C64-45A5-2500-AE5E7D5624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A16DF9-8D22-0888-F4E9-5784ADA49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Chladová vs tepelná AIHA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02B342-3DBB-C6AC-D1D0-BB639E19D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rozdíly v léčbě a opatřeních při odběrech a </a:t>
            </a:r>
            <a:r>
              <a:rPr lang="cs-CZ" dirty="0" err="1"/>
              <a:t>iv</a:t>
            </a:r>
            <a:r>
              <a:rPr lang="cs-CZ" dirty="0"/>
              <a:t> medikaci</a:t>
            </a:r>
          </a:p>
          <a:p>
            <a:r>
              <a:rPr lang="cs-CZ" dirty="0"/>
              <a:t>tepelná AIHA (cca ⅔)</a:t>
            </a:r>
          </a:p>
          <a:p>
            <a:pPr lvl="1"/>
            <a:r>
              <a:rPr lang="cs-CZ" dirty="0"/>
              <a:t>dobrá reakce na kortikoidy</a:t>
            </a:r>
          </a:p>
          <a:p>
            <a:pPr lvl="1"/>
            <a:r>
              <a:rPr lang="cs-CZ" dirty="0"/>
              <a:t>často primární</a:t>
            </a:r>
          </a:p>
          <a:p>
            <a:pPr lvl="1"/>
            <a:r>
              <a:rPr lang="cs-CZ" dirty="0"/>
              <a:t>aktivní i při normální tělesné teplotě -&gt; můžeme zacházet s odběry i transfuzemi normálně</a:t>
            </a:r>
          </a:p>
          <a:p>
            <a:r>
              <a:rPr lang="cs-CZ" dirty="0"/>
              <a:t>chladová AIHA (cca ⅓)</a:t>
            </a:r>
          </a:p>
          <a:p>
            <a:pPr lvl="1"/>
            <a:r>
              <a:rPr lang="cs-CZ" dirty="0"/>
              <a:t>kortikoidy většinou bez efektu, nutný </a:t>
            </a:r>
            <a:r>
              <a:rPr lang="cs-CZ" dirty="0" err="1"/>
              <a:t>rituximab</a:t>
            </a:r>
            <a:endParaRPr lang="cs-CZ" dirty="0"/>
          </a:p>
          <a:p>
            <a:pPr lvl="1"/>
            <a:r>
              <a:rPr lang="cs-CZ" dirty="0"/>
              <a:t>podezřelé ze </a:t>
            </a:r>
            <a:r>
              <a:rPr lang="cs-CZ" dirty="0" err="1"/>
              <a:t>sekundarity</a:t>
            </a:r>
            <a:endParaRPr lang="cs-CZ" dirty="0"/>
          </a:p>
          <a:p>
            <a:pPr lvl="1"/>
            <a:r>
              <a:rPr lang="cs-CZ" dirty="0"/>
              <a:t>aktivní při teplotě pod 32°C -&gt; odběry nutno dopravovat do laboratoře v teplé lázni, podávání medikace přes ohřívačku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36527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DE883A-58CE-B0EC-38FD-BF7BA6ADE2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FF2DB7-9762-6B96-057D-C86F3CDF7D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9DC480-96B0-AF3C-592E-BCA5B7A73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AIHA - klinické projevy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6976854-0729-A85D-4137-5688B121A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obvykle rychlá progrese příznaků “zničehonic”</a:t>
            </a:r>
          </a:p>
          <a:p>
            <a:r>
              <a:rPr lang="cs-CZ" dirty="0"/>
              <a:t>dušnost, slabost, kolapsy, </a:t>
            </a:r>
            <a:r>
              <a:rPr lang="cs-CZ" dirty="0" err="1"/>
              <a:t>vertigo</a:t>
            </a:r>
            <a:endParaRPr lang="cs-CZ" dirty="0"/>
          </a:p>
          <a:p>
            <a:r>
              <a:rPr lang="cs-CZ" dirty="0"/>
              <a:t>zežloutnutí kůže i sklér </a:t>
            </a:r>
          </a:p>
          <a:p>
            <a:r>
              <a:rPr lang="cs-CZ" dirty="0"/>
              <a:t>laboratorně</a:t>
            </a:r>
          </a:p>
          <a:p>
            <a:pPr lvl="1"/>
            <a:r>
              <a:rPr lang="cs-CZ" dirty="0"/>
              <a:t>KO: anémie (často </a:t>
            </a:r>
            <a:r>
              <a:rPr lang="cs-CZ" dirty="0" err="1"/>
              <a:t>Hb</a:t>
            </a:r>
            <a:r>
              <a:rPr lang="cs-CZ" dirty="0"/>
              <a:t> kolem 50-60 g/l), obvykle v počátku </a:t>
            </a:r>
            <a:r>
              <a:rPr lang="cs-CZ" dirty="0" err="1"/>
              <a:t>normocytární</a:t>
            </a:r>
            <a:r>
              <a:rPr lang="cs-CZ" dirty="0"/>
              <a:t> </a:t>
            </a:r>
            <a:r>
              <a:rPr lang="cs-CZ" dirty="0" err="1"/>
              <a:t>normochormní</a:t>
            </a:r>
            <a:r>
              <a:rPr lang="cs-CZ" dirty="0"/>
              <a:t>, </a:t>
            </a:r>
            <a:r>
              <a:rPr lang="cs-CZ" dirty="0" err="1"/>
              <a:t>retikulocytóza</a:t>
            </a:r>
            <a:endParaRPr lang="cs-CZ" dirty="0"/>
          </a:p>
          <a:p>
            <a:pPr lvl="1"/>
            <a:r>
              <a:rPr lang="cs-CZ" dirty="0"/>
              <a:t>BCH: elevace bilirubinu, bez elevace GGT, ALP, elevace LD, zvýšený volný hemoglobin a snížený </a:t>
            </a:r>
            <a:r>
              <a:rPr lang="cs-CZ" dirty="0" err="1"/>
              <a:t>haptoglobin</a:t>
            </a:r>
            <a:r>
              <a:rPr lang="cs-CZ" dirty="0"/>
              <a:t> (známky hemolýzy)</a:t>
            </a:r>
          </a:p>
          <a:p>
            <a:pPr lvl="1"/>
            <a:r>
              <a:rPr lang="cs-CZ" dirty="0"/>
              <a:t>pozitivní PAT a NAT</a:t>
            </a:r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8121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275B09-FEC7-2F04-089A-90656757B3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9D382B-ECCB-ADC8-7E7E-B3B87E7CC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765D86-8A6F-EF32-07CD-23C487F3B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AIHA - terapie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BAB8AA6-A370-6A1F-6D64-60C4DC943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kortikoidy ve vysokých dávkách</a:t>
            </a:r>
          </a:p>
          <a:p>
            <a:pPr lvl="1"/>
            <a:r>
              <a:rPr lang="cs-CZ" dirty="0"/>
              <a:t>u tepelné lze stabilizace čekat do cca týdne</a:t>
            </a:r>
          </a:p>
          <a:p>
            <a:pPr lvl="1"/>
            <a:r>
              <a:rPr lang="cs-CZ" dirty="0"/>
              <a:t>u chladové často není efekt - po pár dnech podání </a:t>
            </a:r>
            <a:r>
              <a:rPr lang="cs-CZ" dirty="0" err="1"/>
              <a:t>rituximabu</a:t>
            </a:r>
            <a:endParaRPr lang="cs-CZ" dirty="0"/>
          </a:p>
          <a:p>
            <a:r>
              <a:rPr lang="cs-CZ" dirty="0"/>
              <a:t>nežádoucí účinky</a:t>
            </a:r>
          </a:p>
          <a:p>
            <a:pPr lvl="1"/>
            <a:r>
              <a:rPr lang="cs-CZ" dirty="0"/>
              <a:t>u kortikoidů dekompenzace glykémií, infekce</a:t>
            </a:r>
          </a:p>
          <a:p>
            <a:pPr lvl="1"/>
            <a:r>
              <a:rPr lang="cs-CZ" dirty="0"/>
              <a:t>u </a:t>
            </a:r>
            <a:r>
              <a:rPr lang="cs-CZ" dirty="0" err="1"/>
              <a:t>rituximabu</a:t>
            </a:r>
            <a:r>
              <a:rPr lang="cs-CZ" dirty="0"/>
              <a:t> </a:t>
            </a:r>
            <a:r>
              <a:rPr lang="cs-CZ" dirty="0" err="1"/>
              <a:t>infúzní</a:t>
            </a:r>
            <a:r>
              <a:rPr lang="cs-CZ" dirty="0"/>
              <a:t> reakce, infekce</a:t>
            </a:r>
          </a:p>
          <a:p>
            <a:r>
              <a:rPr lang="cs-CZ" dirty="0"/>
              <a:t>substituce</a:t>
            </a:r>
          </a:p>
          <a:p>
            <a:pPr lvl="1"/>
            <a:r>
              <a:rPr lang="cs-CZ" dirty="0"/>
              <a:t>jen z vitální indikace </a:t>
            </a:r>
          </a:p>
          <a:p>
            <a:pPr lvl="2"/>
            <a:r>
              <a:rPr lang="cs-CZ" dirty="0"/>
              <a:t>závažné příznaky</a:t>
            </a:r>
          </a:p>
          <a:p>
            <a:pPr lvl="2"/>
            <a:r>
              <a:rPr lang="cs-CZ" dirty="0"/>
              <a:t>obava z těžkých komplikací (necháváme </a:t>
            </a:r>
            <a:r>
              <a:rPr lang="cs-CZ" dirty="0" err="1"/>
              <a:t>Hb</a:t>
            </a:r>
            <a:r>
              <a:rPr lang="cs-CZ" dirty="0"/>
              <a:t> klesnout pod 50-55 g/l)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5638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14B35A-E4EA-FC0F-FF53-B1ACCE68E7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5B6852-F229-D0F6-9373-975B4CDD93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EFA2AB-71A1-EC89-30F4-DD15BF08F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Trombocytopenie - projevy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5C08404-4A5E-0AF6-F79A-C689F1628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r>
              <a:rPr lang="cs-CZ" dirty="0"/>
              <a:t>projevy až při grade IV, obvykle až při počtu &lt;10x10^9</a:t>
            </a:r>
          </a:p>
          <a:p>
            <a:r>
              <a:rPr lang="cs-CZ" dirty="0"/>
              <a:t>zejména drobnější, méně závažná krvácení </a:t>
            </a:r>
          </a:p>
          <a:p>
            <a:r>
              <a:rPr lang="cs-CZ" dirty="0"/>
              <a:t>kožní - petechie, </a:t>
            </a:r>
            <a:r>
              <a:rPr lang="cs-CZ" dirty="0" err="1"/>
              <a:t>sufuze</a:t>
            </a:r>
            <a:endParaRPr lang="cs-CZ" dirty="0"/>
          </a:p>
          <a:p>
            <a:r>
              <a:rPr lang="cs-CZ" dirty="0"/>
              <a:t>slizniční - krvácení z dásní, z dutiny ústní, hematurie, z rodidel, difúzně ze žaludeční sliznice</a:t>
            </a:r>
          </a:p>
          <a:p>
            <a:r>
              <a:rPr lang="cs-CZ" dirty="0"/>
              <a:t>výrazně zesílené krvácení z jiného důvodu</a:t>
            </a:r>
          </a:p>
          <a:p>
            <a:r>
              <a:rPr lang="cs-CZ" dirty="0"/>
              <a:t>velká krvácení málo (ale možná)</a:t>
            </a:r>
          </a:p>
        </p:txBody>
      </p:sp>
    </p:spTree>
    <p:extLst>
      <p:ext uri="{BB962C8B-B14F-4D97-AF65-F5344CB8AC3E}">
        <p14:creationId xmlns:p14="http://schemas.microsoft.com/office/powerpoint/2010/main" val="21484292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874C3C1-2E31-6AD3-DE4A-A745BEE9EF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1464873-FCCE-77E8-87C6-64BE444915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03B846-F511-4D62-56A8-44446FC9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AIHA - praktické věci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A1ADB13-4CBA-50B9-8E6D-183E1831A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hlídat:</a:t>
            </a:r>
          </a:p>
          <a:p>
            <a:pPr lvl="1"/>
            <a:r>
              <a:rPr lang="cs-CZ" dirty="0"/>
              <a:t>příznaky progrese anémie (dušnost, kolapsy, bolesti na hrudi - CAVE ST elevace nebo deprese na EKG) a hemolýzy (větší zažloutnutí)</a:t>
            </a:r>
          </a:p>
          <a:p>
            <a:pPr lvl="1"/>
            <a:r>
              <a:rPr lang="cs-CZ" dirty="0"/>
              <a:t>příznaky infekce</a:t>
            </a:r>
          </a:p>
          <a:p>
            <a:pPr lvl="1"/>
            <a:r>
              <a:rPr lang="cs-CZ" dirty="0"/>
              <a:t>možný rozvoj </a:t>
            </a:r>
            <a:r>
              <a:rPr lang="cs-CZ" dirty="0" err="1"/>
              <a:t>hemodynamické</a:t>
            </a:r>
            <a:r>
              <a:rPr lang="cs-CZ" dirty="0"/>
              <a:t> nestability</a:t>
            </a:r>
          </a:p>
          <a:p>
            <a:pPr lvl="1"/>
            <a:r>
              <a:rPr lang="cs-CZ" dirty="0"/>
              <a:t>riziko rozvoje trombózy</a:t>
            </a:r>
          </a:p>
          <a:p>
            <a:r>
              <a:rPr lang="cs-CZ" dirty="0" err="1"/>
              <a:t>bed-side</a:t>
            </a:r>
            <a:r>
              <a:rPr lang="cs-CZ" dirty="0"/>
              <a:t> test</a:t>
            </a:r>
          </a:p>
          <a:p>
            <a:pPr lvl="1"/>
            <a:r>
              <a:rPr lang="cs-CZ" dirty="0"/>
              <a:t>krev pacienta může vycházet nesmyslně (vše aglutinuje)</a:t>
            </a:r>
          </a:p>
          <a:p>
            <a:pPr lvl="1"/>
            <a:r>
              <a:rPr lang="cs-CZ" dirty="0"/>
              <a:t>krevní konzerva by měla sedět kompatibilní skupině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17479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A4CC0C-394F-38C2-12F3-FF6B1F1EBF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511B2C3-57EB-DBA5-8F32-6519D37D6A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8A4EF2-185B-E10D-DEBA-B728F0D00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Chladová AIHA – praktické věci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C407708-F1A3-C6B0-B5FF-67581414A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chladová AIHA</a:t>
            </a:r>
          </a:p>
          <a:p>
            <a:pPr lvl="1"/>
            <a:r>
              <a:rPr lang="cs-CZ" dirty="0"/>
              <a:t>odběry vždy dopravit do laboratoře v teplé lázni (jinak hemolýza)</a:t>
            </a:r>
          </a:p>
          <a:p>
            <a:pPr lvl="1"/>
            <a:r>
              <a:rPr lang="cs-CZ" dirty="0"/>
              <a:t>pokud hlásí z laboratoře nesmyslně nízké hodnoty </a:t>
            </a:r>
            <a:r>
              <a:rPr lang="cs-CZ" dirty="0" err="1"/>
              <a:t>Hb</a:t>
            </a:r>
            <a:r>
              <a:rPr lang="cs-CZ" dirty="0"/>
              <a:t>, pak opakovat odběr </a:t>
            </a:r>
          </a:p>
          <a:p>
            <a:pPr lvl="1"/>
            <a:r>
              <a:rPr lang="cs-CZ" dirty="0"/>
              <a:t>podávat medikaci, zejména transfuze, přes ohřívačku - jinak může aktivovat hemolýzu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75265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665F7BD-7517-9D72-823A-4D99FBB8FE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392BC8F-89CC-C0A3-04A4-F37A286219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B22531-305C-1816-5839-8AA6311E1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Mikroangiopatické hemolytické anémie (MAHA)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B54841C-89D1-B3F6-285B-9DF941DB0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kombinace hemolytické anémie, konzumpční trombocytopenie, postižení CNS a ledvin</a:t>
            </a:r>
          </a:p>
          <a:p>
            <a:r>
              <a:rPr lang="cs-CZ" dirty="0"/>
              <a:t>primární (atypický hemolyticko-uremický syndrom a trombotická trombocytopenická purpura) vs sekundární</a:t>
            </a:r>
          </a:p>
          <a:p>
            <a:r>
              <a:rPr lang="cs-CZ" dirty="0"/>
              <a:t>porucha na úrovni mikrocirkulace </a:t>
            </a:r>
          </a:p>
          <a:p>
            <a:pPr lvl="1"/>
            <a:r>
              <a:rPr lang="cs-CZ" dirty="0"/>
              <a:t>tvoří se </a:t>
            </a:r>
            <a:r>
              <a:rPr lang="cs-CZ" dirty="0" err="1"/>
              <a:t>mikrotromby</a:t>
            </a:r>
            <a:r>
              <a:rPr lang="cs-CZ" dirty="0"/>
              <a:t> v kapilárách -&gt; spotřebování destiček, mechanické rozbití erytrocytů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19734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5B2090-E894-995B-4DDF-C1B0464E1B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317816-5290-952B-89B2-0E2B3C842D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3BDD28-2B92-E7ED-12FB-774453982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Sekundární MAHA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B7EEF9D-E7B6-1555-BFF9-163A26495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" dirty="0"/>
              <a:t>sekundární MAHA</a:t>
            </a:r>
          </a:p>
          <a:p>
            <a:r>
              <a:rPr lang="cs-CZ" dirty="0"/>
              <a:t>terapeuticky obvykle velmi obtížně ovlivnitelné</a:t>
            </a:r>
          </a:p>
          <a:p>
            <a:pPr lvl="1"/>
            <a:r>
              <a:rPr lang="cs-CZ" dirty="0"/>
              <a:t>jedinou šancí došetření a léčba základního onemocnění</a:t>
            </a:r>
          </a:p>
          <a:p>
            <a:r>
              <a:rPr lang="cs-CZ" dirty="0"/>
              <a:t>úspěšná léčba a zvládnutí onemocnění málo pravděpodobné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05617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5B827E1-157A-0533-1FF7-A87D089A20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E446CF-4E4F-3EED-3270-B1F83D13BA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0EBE97D-2823-F3BE-F179-A9002E935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Trombotická trombocytopenická purpura (TTP)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E3A0022-42A6-9DF6-1013-D2955EA0F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extrémně nebezpečná choroba, smrtelná i během hodin</a:t>
            </a:r>
          </a:p>
          <a:p>
            <a:r>
              <a:rPr lang="cs-CZ" dirty="0"/>
              <a:t>autoimunitní onemocnění blokující funkci proteázy ADAMTS13</a:t>
            </a:r>
          </a:p>
          <a:p>
            <a:r>
              <a:rPr lang="cs-CZ" dirty="0"/>
              <a:t>porucha ve štěpení agregátů von </a:t>
            </a:r>
            <a:r>
              <a:rPr lang="cs-CZ" dirty="0" err="1"/>
              <a:t>Willebrandova</a:t>
            </a:r>
            <a:r>
              <a:rPr lang="cs-CZ" dirty="0"/>
              <a:t> faktoru -&gt; aktivace destiček -&gt; tvorba </a:t>
            </a:r>
            <a:r>
              <a:rPr lang="cs-CZ" dirty="0" err="1"/>
              <a:t>mikrotrombů</a:t>
            </a:r>
            <a:endParaRPr lang="cs-CZ" dirty="0"/>
          </a:p>
          <a:p>
            <a:r>
              <a:rPr lang="cs-CZ" dirty="0"/>
              <a:t>v jakémkoliv věku, naštěstí vzácná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60614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478B160-21B8-B229-CCAB-51E482F76E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0FD2A0-69F4-7B3A-4718-3A026AFED5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E20D1D-C1EC-CF8C-DFF4-FAA4538AB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TTP - diagnostika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44884EA-DC5F-DF63-42CB-22BDD3014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klinické příznaky</a:t>
            </a:r>
          </a:p>
          <a:p>
            <a:pPr lvl="1"/>
            <a:r>
              <a:rPr lang="cs-CZ" dirty="0"/>
              <a:t>neurologické, často atypické, nespecifické</a:t>
            </a:r>
          </a:p>
          <a:p>
            <a:pPr lvl="1"/>
            <a:r>
              <a:rPr lang="cs-CZ" dirty="0"/>
              <a:t>zmatenost, bolest hlavy, kolapsy, </a:t>
            </a:r>
            <a:r>
              <a:rPr lang="cs-CZ" dirty="0" err="1"/>
              <a:t>epi</a:t>
            </a:r>
            <a:r>
              <a:rPr lang="cs-CZ" dirty="0"/>
              <a:t> záchvaty, parézy, poruchy citlivosti, kvantitativní poruchy vědomí </a:t>
            </a:r>
          </a:p>
          <a:p>
            <a:pPr lvl="1"/>
            <a:r>
              <a:rPr lang="cs-CZ" dirty="0"/>
              <a:t>petechiální vyrážka, další krvácení z trombocytopenie</a:t>
            </a:r>
          </a:p>
          <a:p>
            <a:r>
              <a:rPr lang="cs-CZ" dirty="0"/>
              <a:t>laboratorní nález</a:t>
            </a:r>
          </a:p>
          <a:p>
            <a:pPr lvl="1"/>
            <a:r>
              <a:rPr lang="cs-CZ" dirty="0"/>
              <a:t>KO: trombocytopenie, anémie, elevace </a:t>
            </a:r>
            <a:r>
              <a:rPr lang="cs-CZ" dirty="0" err="1"/>
              <a:t>schistocytů</a:t>
            </a:r>
            <a:endParaRPr lang="cs-CZ" dirty="0"/>
          </a:p>
          <a:p>
            <a:pPr lvl="1"/>
            <a:r>
              <a:rPr lang="cs-CZ" dirty="0"/>
              <a:t>BCH: elevace bilirubinu, normální ALP a GGT, LD, snížený </a:t>
            </a:r>
            <a:r>
              <a:rPr lang="cs-CZ" dirty="0" err="1"/>
              <a:t>haptoglobin</a:t>
            </a:r>
            <a:r>
              <a:rPr lang="cs-CZ" dirty="0"/>
              <a:t>, zvýšený volný hemoglobin, renální insuficience</a:t>
            </a:r>
          </a:p>
          <a:p>
            <a:pPr lvl="1"/>
            <a:r>
              <a:rPr lang="cs-CZ" dirty="0"/>
              <a:t>negativní PAT</a:t>
            </a:r>
          </a:p>
          <a:p>
            <a:pPr lvl="1"/>
            <a:r>
              <a:rPr lang="cs-CZ" dirty="0"/>
              <a:t>snížená aktivita ADAMTS13 (často &lt;5%)</a:t>
            </a:r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25316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6E54B8-15A9-7785-BD9B-51120A9EE9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9D9429-6B89-F531-255A-7FC171C2D1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5B1A60B-E479-A5F7-51FF-FC2A96FE1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TTP - léčba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C582A03-E969-55DD-4DD7-54AF60705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nutné okamžité zahájení!</a:t>
            </a:r>
          </a:p>
          <a:p>
            <a:pPr lvl="1"/>
            <a:r>
              <a:rPr lang="cs-CZ" dirty="0"/>
              <a:t>podání plasmy + zahájení imunosuprese (kortikoidy)</a:t>
            </a:r>
          </a:p>
          <a:p>
            <a:pPr lvl="1"/>
            <a:r>
              <a:rPr lang="cs-CZ" dirty="0"/>
              <a:t>co nejrychlejší přesun na specializované pracoviště </a:t>
            </a:r>
          </a:p>
          <a:p>
            <a:r>
              <a:rPr lang="cs-CZ" dirty="0"/>
              <a:t>plazmaferézy opakovaně + podání cílené léčby (</a:t>
            </a:r>
            <a:r>
              <a:rPr lang="cs-CZ" dirty="0" err="1"/>
              <a:t>caplacizumab</a:t>
            </a:r>
            <a:r>
              <a:rPr lang="cs-CZ" dirty="0"/>
              <a:t>)</a:t>
            </a:r>
          </a:p>
          <a:p>
            <a:r>
              <a:rPr lang="cs-CZ" dirty="0"/>
              <a:t>prognóza při včasném zahájení terapie dnes poměrně dobrá</a:t>
            </a:r>
          </a:p>
          <a:p>
            <a:r>
              <a:rPr lang="cs-CZ" dirty="0"/>
              <a:t>substituce erytrocytů při symptomech</a:t>
            </a:r>
          </a:p>
          <a:p>
            <a:r>
              <a:rPr lang="cs-CZ" dirty="0"/>
              <a:t>substituce trombocytů jen z vitální indikace</a:t>
            </a:r>
          </a:p>
          <a:p>
            <a:pPr lvl="1"/>
            <a:r>
              <a:rPr lang="cs-CZ" dirty="0"/>
              <a:t>může zhoršovat postižení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45343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C7DDE5-1DA1-FCB0-3BF9-01267B75F4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AB896F-1A95-745A-703C-2CD803721E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9B2DD92-A05B-C668-FA02-79A1D0C5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TTP - co hlídat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058D12-28A4-71E6-E1AF-5C518F061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příznaky progrese anémie </a:t>
            </a:r>
            <a:endParaRPr lang="cs-CZ" dirty="0"/>
          </a:p>
          <a:p>
            <a:pPr lvl="1"/>
            <a:r>
              <a:rPr lang="pt-BR" dirty="0"/>
              <a:t>v počátku velice rychlá</a:t>
            </a:r>
          </a:p>
          <a:p>
            <a:r>
              <a:rPr lang="cs-CZ" dirty="0"/>
              <a:t>progrese neurologických příznaků (nejzrádnější rozvoj kvalitativní poruchy vědomí) </a:t>
            </a:r>
          </a:p>
          <a:p>
            <a:pPr lvl="1"/>
            <a:r>
              <a:rPr lang="cs-CZ" dirty="0"/>
              <a:t>může být i během hodin</a:t>
            </a:r>
          </a:p>
          <a:p>
            <a:r>
              <a:rPr lang="cs-CZ" dirty="0"/>
              <a:t>příznaky TRALI při substituci plasmy </a:t>
            </a:r>
          </a:p>
          <a:p>
            <a:pPr lvl="1"/>
            <a:r>
              <a:rPr lang="cs-CZ" dirty="0"/>
              <a:t>dušnost, tachypnoe, dyspnoe, kašel, </a:t>
            </a:r>
            <a:r>
              <a:rPr lang="cs-CZ" dirty="0" err="1"/>
              <a:t>hyposaturace</a:t>
            </a:r>
            <a:r>
              <a:rPr lang="cs-CZ" dirty="0"/>
              <a:t>, horečka…</a:t>
            </a:r>
          </a:p>
          <a:p>
            <a:r>
              <a:rPr lang="cs-CZ" dirty="0"/>
              <a:t>krvácení a příznaky infekce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1213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1A9B8F-8F20-1B0B-931A-288F0E3FE6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925728-CAEB-4F36-D414-130CE70BDB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48190B-8432-9CBA-A4A2-7BCB79D3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Atypický hemolyticko uremický syndrom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D76A0F5-1815-B0F0-0FA5-DEAF0B1A8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velice podobné TTP</a:t>
            </a:r>
          </a:p>
          <a:p>
            <a:r>
              <a:rPr lang="cs-CZ" dirty="0"/>
              <a:t>porucha na úrovní komplementu -&gt; poškození endotelu, dále patofyziologie stejná jako TTP</a:t>
            </a:r>
          </a:p>
          <a:p>
            <a:r>
              <a:rPr lang="pl-PL" dirty="0"/>
              <a:t>podobné riziko zvratu stavu jako TTP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75854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2C0947-99E5-5417-B7B6-BD00BA2F58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F917861-9B2F-3C43-21D1-041557E462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72617D-9A99-7706-68F2-227FE2447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Atypický hemolyticko uremický syndrom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8059BCC-9846-8BB4-35A9-9C3B6F62E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klinické příznaky a diagnostika podobná TTP</a:t>
            </a:r>
          </a:p>
          <a:p>
            <a:pPr lvl="1"/>
            <a:r>
              <a:rPr lang="cs-CZ" dirty="0"/>
              <a:t>aktivita ADAMTS13 ale normální, není </a:t>
            </a:r>
            <a:r>
              <a:rPr lang="cs-CZ" dirty="0" err="1"/>
              <a:t>shiga</a:t>
            </a:r>
            <a:r>
              <a:rPr lang="cs-CZ" dirty="0"/>
              <a:t> toxin ve stolici</a:t>
            </a:r>
          </a:p>
          <a:p>
            <a:pPr lvl="1"/>
            <a:r>
              <a:rPr lang="cs-CZ" dirty="0"/>
              <a:t>obvykle méně výrazné neurologické příznaky, naopak velká renální insuficience</a:t>
            </a:r>
          </a:p>
          <a:p>
            <a:pPr lvl="1"/>
            <a:r>
              <a:rPr lang="cs-CZ" dirty="0"/>
              <a:t>často trombózy, postižení GIT a srdce</a:t>
            </a:r>
          </a:p>
          <a:p>
            <a:pPr lvl="1"/>
            <a:r>
              <a:rPr lang="sv-SE" dirty="0"/>
              <a:t>po vyloučení TTP diagnostika obtížná (genetika, aktivita komplementu…)</a:t>
            </a:r>
          </a:p>
          <a:p>
            <a:r>
              <a:rPr lang="cs-CZ" dirty="0"/>
              <a:t>léčba:</a:t>
            </a:r>
          </a:p>
          <a:p>
            <a:pPr lvl="1"/>
            <a:r>
              <a:rPr lang="cs-CZ" dirty="0" err="1"/>
              <a:t>ekulizumab</a:t>
            </a:r>
            <a:r>
              <a:rPr lang="cs-CZ" dirty="0"/>
              <a:t> (protilátka proti komplementu) 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643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4EC3EFF-D795-F0C6-0AE4-DCC74576AD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3CAE59-E458-B4D6-4021-7AC514F444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7D3F9B3-AF9E-B27D-21FE-73D755FE4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88" y="378001"/>
            <a:ext cx="9208717" cy="537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968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E046A05-1C4C-9375-A5D4-35AC23E57E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40859E-6BAC-FF8A-8970-21241D7F6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FAD53AE-10FD-E0F4-2E78-8FF4D67DB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Anémie z nedostatku B12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3FA5F5A-5C16-F672-EACE-C86D747D8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JIP často pro úvodně velmi nízké hodnoty </a:t>
            </a:r>
            <a:r>
              <a:rPr lang="cs-CZ" dirty="0" err="1"/>
              <a:t>Hb</a:t>
            </a:r>
            <a:r>
              <a:rPr lang="cs-CZ" dirty="0"/>
              <a:t> a současnou trombocytopenii a </a:t>
            </a:r>
            <a:r>
              <a:rPr lang="cs-CZ" dirty="0" err="1"/>
              <a:t>neutropenii</a:t>
            </a:r>
            <a:endParaRPr lang="cs-CZ" dirty="0"/>
          </a:p>
          <a:p>
            <a:r>
              <a:rPr lang="cs-CZ" dirty="0"/>
              <a:t>chybění B12 -&gt; nedostatek materiálu pro stavbu nukleových kyselin v buňkách kostní dřeně -&gt; </a:t>
            </a:r>
            <a:r>
              <a:rPr lang="cs-CZ" dirty="0" err="1"/>
              <a:t>pancytopenie</a:t>
            </a:r>
            <a:r>
              <a:rPr lang="cs-CZ" dirty="0"/>
              <a:t>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89452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3F4250-38A2-B646-91E6-D8E8EDD066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B5C0BF-EB7F-7436-9D22-139D99DC02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5CFAADB-09E5-2638-EB4C-D9E0816F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Anémie z nedostatku B12 vs TTP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DE2643D-1430-18FD-025C-F52DAE05E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možná (a častá) </a:t>
            </a:r>
            <a:r>
              <a:rPr lang="cs-CZ" dirty="0" err="1"/>
              <a:t>misdiagnóza</a:t>
            </a:r>
            <a:r>
              <a:rPr lang="cs-CZ" dirty="0"/>
              <a:t> za TTP </a:t>
            </a:r>
          </a:p>
          <a:p>
            <a:r>
              <a:rPr lang="cs-CZ" dirty="0"/>
              <a:t>podobnosti</a:t>
            </a:r>
          </a:p>
          <a:p>
            <a:pPr lvl="1"/>
            <a:r>
              <a:rPr lang="cs-CZ" dirty="0"/>
              <a:t>přítomny BCH známky hemolýzy, mohou být i neurologické příznaky, současně i trombocytopenie, </a:t>
            </a:r>
            <a:r>
              <a:rPr lang="cs-CZ" dirty="0" err="1"/>
              <a:t>schistocyty</a:t>
            </a:r>
            <a:endParaRPr lang="cs-CZ" dirty="0"/>
          </a:p>
          <a:p>
            <a:r>
              <a:rPr lang="cs" dirty="0"/>
              <a:t>jak rozlišit</a:t>
            </a:r>
          </a:p>
          <a:p>
            <a:pPr lvl="1"/>
            <a:r>
              <a:rPr lang="cs" dirty="0"/>
              <a:t>neurologické příznaky obvykle méně akcentované</a:t>
            </a:r>
          </a:p>
          <a:p>
            <a:pPr lvl="1"/>
            <a:r>
              <a:rPr lang="cs" dirty="0"/>
              <a:t>trombocytopenie “jen“ grade II-III</a:t>
            </a:r>
          </a:p>
          <a:p>
            <a:pPr lvl="1"/>
            <a:r>
              <a:rPr lang="cs" dirty="0"/>
              <a:t>obrovská krvinka, chybí retikulocytóza</a:t>
            </a:r>
          </a:p>
          <a:p>
            <a:pPr lvl="1"/>
            <a:r>
              <a:rPr lang="cs" dirty="0"/>
              <a:t>normální aktivita ADAMTS13, snížená hladina B12</a:t>
            </a:r>
          </a:p>
          <a:p>
            <a:pPr lvl="1"/>
            <a:r>
              <a:rPr lang="cs-CZ" dirty="0"/>
              <a:t>Potíže několik týdnů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14244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358258-16BD-DD8E-F71A-B4FBD65302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362392-8593-CEEA-A716-643BDF102A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B575DE2-B049-0C25-6805-432C8E33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Anémie z deficitu B12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46DBF25-B565-D2E9-0B66-3109B95CD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příznaky</a:t>
            </a:r>
          </a:p>
          <a:p>
            <a:pPr lvl="1"/>
            <a:r>
              <a:rPr lang="cs-CZ" dirty="0"/>
              <a:t>několik týdnů progredující slabost, dušnost, motání hlavy</a:t>
            </a:r>
          </a:p>
          <a:p>
            <a:pPr lvl="1"/>
            <a:r>
              <a:rPr lang="es-ES" dirty="0"/>
              <a:t>krvácení a infekce málo časté</a:t>
            </a:r>
          </a:p>
          <a:p>
            <a:pPr lvl="1"/>
            <a:r>
              <a:rPr lang="cs-CZ" dirty="0"/>
              <a:t>ikterus možný</a:t>
            </a:r>
          </a:p>
          <a:p>
            <a:r>
              <a:rPr lang="cs-CZ" dirty="0"/>
              <a:t>diagnostika</a:t>
            </a:r>
          </a:p>
          <a:p>
            <a:pPr lvl="1"/>
            <a:r>
              <a:rPr lang="pl-PL" dirty="0"/>
              <a:t>makrocytární makrochromní anémie, často gr. IV</a:t>
            </a:r>
          </a:p>
          <a:p>
            <a:pPr lvl="1"/>
            <a:r>
              <a:rPr lang="cs-CZ" dirty="0"/>
              <a:t>deficit B12</a:t>
            </a:r>
          </a:p>
          <a:p>
            <a:pPr lvl="1"/>
            <a:r>
              <a:rPr lang="cs-CZ" dirty="0"/>
              <a:t>nutno pomocí GFS vyloučit atrofickou gastritidu -&gt; pak nazýváno perniciózní anémie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274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18BA556-30D7-20A4-4006-63E4A35AC9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23EFBA-3935-B92B-382B-B31DB49A21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B1EF76-6902-EC43-9350-577174E67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Anémie z deficitu B12 - léčba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E4BD71F-CFD1-C0A1-0B8B-E8298707D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substituce B12</a:t>
            </a:r>
          </a:p>
          <a:p>
            <a:pPr lvl="1"/>
            <a:r>
              <a:rPr lang="cs-CZ" dirty="0"/>
              <a:t>intenzivně zpočátku, při atrofické gastritidě nutno doživotně</a:t>
            </a:r>
          </a:p>
          <a:p>
            <a:r>
              <a:rPr lang="cs-CZ" dirty="0"/>
              <a:t>substituce erytrocytů smysluplná a pomůže</a:t>
            </a:r>
          </a:p>
          <a:p>
            <a:r>
              <a:rPr lang="cs-CZ" dirty="0"/>
              <a:t>substituce trombocytů obvykle není třeba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9769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895EFAC-48A5-9BE7-E468-B6C7FBF77A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61A830-BE21-E8DB-7032-3116836BA6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6719C7E-9668-2291-5971-2043060BB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Aplastická anémie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EB71881-746A-61DD-AD05-8CC480F7D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autoimunitní onemocnění kostní dřeně</a:t>
            </a:r>
          </a:p>
          <a:p>
            <a:r>
              <a:rPr lang="cs-CZ" dirty="0"/>
              <a:t>destrukce prekurzorů myeloidní řady vlastními T-lymfocyty</a:t>
            </a:r>
          </a:p>
          <a:p>
            <a:pPr lvl="1"/>
            <a:r>
              <a:rPr lang="cs-CZ" dirty="0"/>
              <a:t>nejen těžká anémie, ale i leukopenie, trombocytopenie</a:t>
            </a:r>
          </a:p>
          <a:p>
            <a:pPr lvl="1"/>
            <a:r>
              <a:rPr lang="cs-CZ" dirty="0"/>
              <a:t>velmi snížená </a:t>
            </a:r>
            <a:r>
              <a:rPr lang="cs-CZ" dirty="0" err="1"/>
              <a:t>buněčnost</a:t>
            </a:r>
            <a:r>
              <a:rPr lang="cs-CZ" dirty="0"/>
              <a:t> kostní dřeně</a:t>
            </a:r>
          </a:p>
          <a:p>
            <a:r>
              <a:rPr lang="cs-CZ" dirty="0"/>
              <a:t>pacienti v počátku silně </a:t>
            </a:r>
            <a:r>
              <a:rPr lang="cs-CZ" dirty="0" err="1"/>
              <a:t>imunosuprimovaní</a:t>
            </a:r>
            <a:r>
              <a:rPr lang="cs-CZ" dirty="0"/>
              <a:t> a rizikoví</a:t>
            </a:r>
          </a:p>
          <a:p>
            <a:r>
              <a:rPr lang="cs-CZ" dirty="0"/>
              <a:t>diagnostika:</a:t>
            </a:r>
          </a:p>
          <a:p>
            <a:pPr lvl="1"/>
            <a:r>
              <a:rPr lang="cs-CZ" dirty="0"/>
              <a:t>pomocí </a:t>
            </a:r>
            <a:r>
              <a:rPr lang="cs-CZ" dirty="0" err="1"/>
              <a:t>trepanobiopsie</a:t>
            </a:r>
            <a:r>
              <a:rPr lang="cs-CZ" dirty="0"/>
              <a:t> (prakticky vždy nutná příprava)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96773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691E382-1306-C1D4-A2CA-8436FB0505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BBC82C3-3B76-BD10-B58C-4859695B49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5898C3-6285-1E99-2A6C-724D426CD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Aplastická anémie - léčba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E9D2ED6-A6B6-16F2-356B-E632AAB46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mladí pacienti alogenní transplantace (ideálně od sourozence)</a:t>
            </a:r>
          </a:p>
          <a:p>
            <a:r>
              <a:rPr lang="cs-CZ" dirty="0"/>
              <a:t>starší pacienti/pacienti bez dárce kombinovaná silná imunosuprese</a:t>
            </a:r>
          </a:p>
          <a:p>
            <a:r>
              <a:rPr lang="cs-CZ" dirty="0"/>
              <a:t>efekt substituce obvykle malý a dočasný (podávání ozářených transfúzních přípravků)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07286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18F4D5-01D4-373D-943E-2D731E71EC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0E07D4-9A42-04E1-244C-32CDAEAA76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622AF00-399E-977A-03BC-19C05E8E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Aplastická anémie – co hlídat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E789EE0-4D4D-FA81-7CC1-34DA3D044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 </a:t>
            </a:r>
            <a:r>
              <a:rPr lang="cs-CZ" dirty="0" err="1"/>
              <a:t>novodiagnostikovaných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příznaky anémie</a:t>
            </a:r>
          </a:p>
          <a:p>
            <a:pPr lvl="1"/>
            <a:r>
              <a:rPr lang="cs-CZ" dirty="0"/>
              <a:t>krvácení</a:t>
            </a:r>
          </a:p>
          <a:p>
            <a:pPr lvl="1"/>
            <a:r>
              <a:rPr lang="cs-CZ" dirty="0"/>
              <a:t>infekce - prakticky jakékoliv, riziko i reaktivací virových infekcí, sepsí apod.</a:t>
            </a:r>
          </a:p>
          <a:p>
            <a:r>
              <a:rPr lang="cs-CZ" dirty="0"/>
              <a:t>po podání imunosuprese</a:t>
            </a:r>
          </a:p>
          <a:p>
            <a:pPr lvl="1"/>
            <a:r>
              <a:rPr lang="cs-CZ" dirty="0"/>
              <a:t>součástí </a:t>
            </a:r>
            <a:r>
              <a:rPr lang="cs-CZ" dirty="0" err="1"/>
              <a:t>antithymocytární</a:t>
            </a:r>
            <a:r>
              <a:rPr lang="cs-CZ" dirty="0"/>
              <a:t> globulin (ničí T-lymfocyty)</a:t>
            </a:r>
          </a:p>
          <a:p>
            <a:pPr lvl="2"/>
            <a:r>
              <a:rPr lang="cs-CZ" dirty="0"/>
              <a:t>při podání velké riziko infuzní reakce (často napodobuje až sepsi)</a:t>
            </a:r>
          </a:p>
          <a:p>
            <a:pPr lvl="2"/>
            <a:r>
              <a:rPr lang="cs-CZ" dirty="0"/>
              <a:t>silná imunosuprese, de facto odstranění imunity na několik týdnů </a:t>
            </a:r>
          </a:p>
          <a:p>
            <a:pPr lvl="1"/>
            <a:r>
              <a:rPr lang="cs-CZ" dirty="0"/>
              <a:t>skoro jistota závažných infekčních komplikací </a:t>
            </a:r>
          </a:p>
          <a:p>
            <a:pPr lvl="2"/>
            <a:r>
              <a:rPr lang="cs-CZ" dirty="0"/>
              <a:t>opakovaně febrilní </a:t>
            </a:r>
            <a:r>
              <a:rPr lang="cs-CZ" dirty="0" err="1"/>
              <a:t>neutropenie</a:t>
            </a:r>
            <a:r>
              <a:rPr lang="cs-CZ" dirty="0"/>
              <a:t>, sepse, plicní infekce, reaktivace CMV a EBV, těžké pneumonie</a:t>
            </a:r>
          </a:p>
          <a:p>
            <a:pPr lvl="1"/>
            <a:r>
              <a:rPr lang="cs" dirty="0"/>
              <a:t>současně orgánová toxicita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Ledviny, játra, GIT</a:t>
            </a:r>
          </a:p>
          <a:p>
            <a:pPr lvl="1"/>
            <a:r>
              <a:rPr lang="cs-CZ" dirty="0"/>
              <a:t>příznaky anémie a krvácení (restituce KO až po několika týdnech)</a:t>
            </a:r>
          </a:p>
        </p:txBody>
      </p:sp>
    </p:spTree>
    <p:extLst>
      <p:ext uri="{BB962C8B-B14F-4D97-AF65-F5344CB8AC3E}">
        <p14:creationId xmlns:p14="http://schemas.microsoft.com/office/powerpoint/2010/main" val="29624006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3B5CBA-2D5F-564E-9CE1-69C40292A3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0AC0F5-0475-8EBB-09B2-E7DA8C41D9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956CDFB-499C-90EA-B8DC-D0AD2F8E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Anémie z útlumu kostní dřeně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C9303C-BE01-4F75-0543-DFB9D6497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obvykle nevyžaduje JIP péči sama o sobě, spíše doprovází jiné komplikace z útlumu kostní dřeně </a:t>
            </a:r>
          </a:p>
          <a:p>
            <a:r>
              <a:rPr lang="cs-CZ" dirty="0"/>
              <a:t>variabilní tíže dle intenzity chemoterapie a hodnot před začátkem chemoterapie </a:t>
            </a:r>
          </a:p>
          <a:p>
            <a:pPr lvl="1"/>
            <a:r>
              <a:rPr lang="cs-CZ" dirty="0"/>
              <a:t>obvykle kolem 70 g/l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554218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A47B4FF-A981-254E-E455-66974A5F81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614670-E73C-2C51-C690-F8806EBCC8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12CCB0-E278-49DF-6DEF-1421E7C68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Anémie z útlumu kostní dřeně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485072D-BE67-AA74-BD12-4F8CE99A2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pomalý vývoj </a:t>
            </a:r>
            <a:r>
              <a:rPr lang="cs-CZ" dirty="0" err="1"/>
              <a:t>erytrocytární</a:t>
            </a:r>
            <a:r>
              <a:rPr lang="cs-CZ" dirty="0"/>
              <a:t> řady </a:t>
            </a:r>
          </a:p>
          <a:p>
            <a:pPr lvl="1"/>
            <a:r>
              <a:rPr lang="cs-CZ" dirty="0"/>
              <a:t>pomalejší restituce než u neutrofilů a trombocytů</a:t>
            </a:r>
          </a:p>
          <a:p>
            <a:pPr lvl="1"/>
            <a:r>
              <a:rPr lang="cs-CZ" dirty="0"/>
              <a:t>stabilizace poklesu po cca 2-3 týdnech po chemoterapii, nárůst do normálních hodnot později</a:t>
            </a:r>
          </a:p>
          <a:p>
            <a:r>
              <a:rPr lang="cs-CZ" dirty="0"/>
              <a:t>substituce smysluplná </a:t>
            </a:r>
          </a:p>
          <a:p>
            <a:pPr lvl="1"/>
            <a:r>
              <a:rPr lang="cs-CZ" dirty="0"/>
              <a:t>efekt obvykle jen na několik dní (podané erytrocyty žijí, ale pomřou staré a nové se netvoří)</a:t>
            </a:r>
          </a:p>
          <a:p>
            <a:pPr lvl="1"/>
            <a:r>
              <a:rPr lang="cs-CZ" dirty="0"/>
              <a:t>nárůst lze očekávat o 5-10 g/l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716234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7ABC9F-FD98-484B-E936-9F221D87E3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305C491-674A-73C7-8136-1C585627EC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70A839-5071-B458-05CA-3F70AB6B4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Poztrátová anémie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2D6DA19-A52F-1CBB-54C7-BB64FE9A7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důsledku masivního krvácení, obvykle po traumatech, při operačních výkonech, z horního GIT</a:t>
            </a:r>
          </a:p>
          <a:p>
            <a:r>
              <a:rPr lang="cs-CZ" dirty="0"/>
              <a:t>rychlý vznik (během minut až hodin), často u mladých lidí</a:t>
            </a:r>
          </a:p>
          <a:p>
            <a:pPr lvl="1"/>
            <a:r>
              <a:rPr lang="cs-CZ" dirty="0"/>
              <a:t>-&gt; nejsou vytvořeny kompenzační mechanismy</a:t>
            </a:r>
          </a:p>
          <a:p>
            <a:pPr lvl="1"/>
            <a:r>
              <a:rPr lang="cs-CZ" dirty="0"/>
              <a:t>-&gt; symptomatická anémie i při relativně vysokých hodnotách </a:t>
            </a:r>
            <a:r>
              <a:rPr lang="cs-CZ" dirty="0" err="1"/>
              <a:t>Hb</a:t>
            </a:r>
            <a:endParaRPr lang="cs-CZ" dirty="0"/>
          </a:p>
          <a:p>
            <a:r>
              <a:rPr lang="cs-CZ" dirty="0"/>
              <a:t>při ztrátách větší než 1l krve snadný rozvoj </a:t>
            </a:r>
            <a:r>
              <a:rPr lang="cs-CZ" dirty="0" err="1"/>
              <a:t>hemodynamické</a:t>
            </a:r>
            <a:r>
              <a:rPr lang="cs-CZ" dirty="0"/>
              <a:t> nestability</a:t>
            </a:r>
          </a:p>
        </p:txBody>
      </p:sp>
    </p:spTree>
    <p:extLst>
      <p:ext uri="{BB962C8B-B14F-4D97-AF65-F5344CB8AC3E}">
        <p14:creationId xmlns:p14="http://schemas.microsoft.com/office/powerpoint/2010/main" val="4084816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ADCF98-0B63-FEEE-A2D8-73AD896C89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DAB20D-E741-947C-A12D-718ABDD9C7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E01CFB-8557-8624-1B7C-D6680CB70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Trombocytopenie a výkony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85532C7-ABC0-F692-F6A5-3AA765F79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každý typ výkonu vyžadující určitou hladinu trombocytů</a:t>
            </a:r>
          </a:p>
          <a:p>
            <a:endParaRPr 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A44F1E71-63BC-D682-4FAB-2DD49CFE4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391840"/>
              </p:ext>
            </p:extLst>
          </p:nvPr>
        </p:nvGraphicFramePr>
        <p:xfrm>
          <a:off x="838200" y="2479200"/>
          <a:ext cx="9845040" cy="351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2520">
                  <a:extLst>
                    <a:ext uri="{9D8B030D-6E8A-4147-A177-3AD203B41FA5}">
                      <a16:colId xmlns:a16="http://schemas.microsoft.com/office/drawing/2014/main" val="1376298058"/>
                    </a:ext>
                  </a:extLst>
                </a:gridCol>
                <a:gridCol w="4922520">
                  <a:extLst>
                    <a:ext uri="{9D8B030D-6E8A-4147-A177-3AD203B41FA5}">
                      <a16:colId xmlns:a16="http://schemas.microsoft.com/office/drawing/2014/main" val="3865434121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r>
                        <a:rPr lang="cs-CZ" dirty="0"/>
                        <a:t>Výkon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Potřebný počet trombocytů (x 10^9/l)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49051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cs-CZ" dirty="0"/>
                        <a:t>Neurochirurgické, kardiochirurgické, oční operace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&gt;100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622275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cs-CZ" dirty="0"/>
                        <a:t>Hrudní, cévní operace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cs-CZ" dirty="0"/>
                        <a:t>&gt;70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905819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cs-CZ" dirty="0"/>
                        <a:t>Břišní operace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&gt;50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976836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cs-CZ" dirty="0" err="1"/>
                        <a:t>Dorbné</a:t>
                      </a:r>
                      <a:r>
                        <a:rPr lang="cs-CZ" dirty="0"/>
                        <a:t> operace (kožní, periferní uzliny)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&gt;30-40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401823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cs-CZ" dirty="0"/>
                        <a:t>CVK, </a:t>
                      </a:r>
                      <a:r>
                        <a:rPr lang="cs-CZ" dirty="0" err="1"/>
                        <a:t>trepanobiopsie</a:t>
                      </a:r>
                      <a:r>
                        <a:rPr lang="cs-CZ" dirty="0"/>
                        <a:t>, lumbální punkce, </a:t>
                      </a:r>
                      <a:r>
                        <a:rPr lang="cs-CZ" dirty="0" err="1"/>
                        <a:t>dreníže</a:t>
                      </a:r>
                      <a:r>
                        <a:rPr lang="cs-CZ" dirty="0"/>
                        <a:t> apod.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&gt;30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952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38900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0B030B-7431-4500-7324-9948A076CC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A180638-6F54-4BBB-1800-3002F533CA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588E582-EC3E-995F-2BF0-0899F6CFA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Poztrátová anémie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1AFFF92-A5B1-BB00-4CED-81BCDD9CB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základním kamenem léčby zastavení krvácení </a:t>
            </a:r>
          </a:p>
          <a:p>
            <a:pPr lvl="1"/>
            <a:r>
              <a:rPr lang="cs-CZ" dirty="0"/>
              <a:t>ne vždy ale jednoduše a rychle možné</a:t>
            </a:r>
          </a:p>
          <a:p>
            <a:r>
              <a:rPr lang="cs-CZ" dirty="0"/>
              <a:t>substituce prakticky vždy </a:t>
            </a:r>
          </a:p>
          <a:p>
            <a:pPr lvl="1"/>
            <a:r>
              <a:rPr lang="cs-CZ" dirty="0"/>
              <a:t>cílem substituce </a:t>
            </a:r>
            <a:r>
              <a:rPr lang="cs-CZ" dirty="0" err="1"/>
              <a:t>hemodynamická</a:t>
            </a:r>
            <a:r>
              <a:rPr lang="cs-CZ" dirty="0"/>
              <a:t> stabilizace, poté odstranění příznaků</a:t>
            </a:r>
          </a:p>
          <a:p>
            <a:r>
              <a:rPr lang="cs-CZ" dirty="0"/>
              <a:t>efekt substituce dle možnosti zastavit krvácení </a:t>
            </a:r>
          </a:p>
          <a:p>
            <a:pPr lvl="1"/>
            <a:r>
              <a:rPr lang="cs-CZ" dirty="0"/>
              <a:t>při zastaveném krvácení dobrý efekt i jediné </a:t>
            </a:r>
            <a:r>
              <a:rPr lang="cs-CZ" dirty="0" err="1"/>
              <a:t>erymasy</a:t>
            </a:r>
            <a:endParaRPr lang="cs-CZ" dirty="0"/>
          </a:p>
          <a:p>
            <a:pPr lvl="1"/>
            <a:r>
              <a:rPr lang="cs-CZ" dirty="0"/>
              <a:t>při pokračujícím krvácení často efekt nulový, nutnost opakovaných substitucí</a:t>
            </a:r>
          </a:p>
          <a:p>
            <a:pPr lvl="2"/>
            <a:r>
              <a:rPr lang="cs-CZ" dirty="0"/>
              <a:t>při polytraumatech až desítky </a:t>
            </a:r>
            <a:r>
              <a:rPr lang="cs-CZ" dirty="0" err="1"/>
              <a:t>erymas</a:t>
            </a:r>
            <a:endParaRPr lang="cs-CZ" dirty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98079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7D4A3FF-99D0-4352-B89C-D23ADB69E8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DF1580-E75C-3BC8-B9A3-100C36E732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BF21AF4-692B-BE5E-234D-D0DDC04F2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" dirty="0"/>
              <a:t>Polyglobulie 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AA4829B-BBB5-CE7D-FA1B-7AB036FD0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zmnožení erytrocytů a </a:t>
            </a:r>
            <a:r>
              <a:rPr lang="cs-CZ" dirty="0" err="1"/>
              <a:t>Hb</a:t>
            </a:r>
            <a:r>
              <a:rPr lang="cs-CZ" dirty="0"/>
              <a:t> v krvi</a:t>
            </a:r>
          </a:p>
          <a:p>
            <a:r>
              <a:rPr lang="cs-CZ" dirty="0"/>
              <a:t>primární</a:t>
            </a:r>
          </a:p>
          <a:p>
            <a:pPr lvl="1"/>
            <a:r>
              <a:rPr lang="cs-CZ" dirty="0"/>
              <a:t>nádorové onemocnění (</a:t>
            </a:r>
            <a:r>
              <a:rPr lang="cs-CZ" dirty="0" err="1"/>
              <a:t>polycytemia</a:t>
            </a:r>
            <a:r>
              <a:rPr lang="cs-CZ" dirty="0"/>
              <a:t> vera)</a:t>
            </a:r>
          </a:p>
          <a:p>
            <a:pPr lvl="1"/>
            <a:r>
              <a:rPr lang="cs-CZ" dirty="0"/>
              <a:t>klonální proliferace </a:t>
            </a:r>
            <a:r>
              <a:rPr lang="cs-CZ" dirty="0" err="1"/>
              <a:t>erytrocytární</a:t>
            </a:r>
            <a:r>
              <a:rPr lang="cs-CZ" dirty="0"/>
              <a:t> řady</a:t>
            </a:r>
          </a:p>
          <a:p>
            <a:pPr lvl="1"/>
            <a:r>
              <a:rPr lang="cs-CZ" dirty="0"/>
              <a:t>často extrémní hodnoty hemoglobinu vstupně - 220</a:t>
            </a:r>
          </a:p>
          <a:p>
            <a:r>
              <a:rPr lang="cs-CZ" dirty="0"/>
              <a:t>sekundární </a:t>
            </a:r>
          </a:p>
          <a:p>
            <a:pPr lvl="1"/>
            <a:r>
              <a:rPr lang="cs-CZ" dirty="0"/>
              <a:t>reakce na hypoxii organismu</a:t>
            </a:r>
          </a:p>
          <a:p>
            <a:pPr lvl="1"/>
            <a:r>
              <a:rPr lang="cs-CZ" dirty="0"/>
              <a:t>při chronických onemocnění plic a srdce (nejčastěji u CHOPN), v nadmořských výškách, abusus EPO</a:t>
            </a:r>
          </a:p>
          <a:p>
            <a:pPr lvl="1"/>
            <a:r>
              <a:rPr lang="fi-FI" dirty="0"/>
              <a:t>zvýšení Hb ne tak velké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874560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605C9B-D3B4-6BAB-3A44-3FA0187C70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4A021F-D958-036B-87D8-1FADC43881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E9D0C06-FAAB-B765-2007-4B597F8C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Polyglobulie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B682E35-6B24-2973-F07F-F2EBBC87F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rozlišení primární a sekundární pomocí průkazu </a:t>
            </a:r>
            <a:r>
              <a:rPr lang="cs-CZ" dirty="0" err="1"/>
              <a:t>klonality</a:t>
            </a:r>
            <a:r>
              <a:rPr lang="cs-CZ" dirty="0"/>
              <a:t> a vyšetření kostní dřeně</a:t>
            </a:r>
          </a:p>
          <a:p>
            <a:r>
              <a:rPr lang="cs-CZ" dirty="0"/>
              <a:t>příznaky (zejména u primární)</a:t>
            </a:r>
          </a:p>
          <a:p>
            <a:pPr lvl="1"/>
            <a:r>
              <a:rPr lang="cs-CZ" dirty="0"/>
              <a:t>dušnost, </a:t>
            </a:r>
            <a:r>
              <a:rPr lang="cs-CZ" dirty="0" err="1"/>
              <a:t>vertigo</a:t>
            </a:r>
            <a:r>
              <a:rPr lang="cs-CZ" dirty="0"/>
              <a:t>, tupé bolesti hlavy, mžitky před očima, pocit tlaku na hrudi, silné zarudnutí pokožky, svědění kůže (zejména při kontaktu s teplem)</a:t>
            </a:r>
          </a:p>
          <a:p>
            <a:r>
              <a:rPr lang="cs-CZ" dirty="0"/>
              <a:t>komplikace:</a:t>
            </a:r>
          </a:p>
          <a:p>
            <a:pPr lvl="1"/>
            <a:r>
              <a:rPr lang="cs-CZ" dirty="0"/>
              <a:t>trombózy, hlavně v atypických lokalizacích (mozkové splavy, v. </a:t>
            </a:r>
            <a:r>
              <a:rPr lang="cs-CZ" dirty="0" err="1"/>
              <a:t>portae</a:t>
            </a:r>
            <a:r>
              <a:rPr lang="cs-CZ" dirty="0"/>
              <a:t>, v. </a:t>
            </a:r>
            <a:r>
              <a:rPr lang="cs-CZ" dirty="0" err="1"/>
              <a:t>lienalis</a:t>
            </a:r>
            <a:r>
              <a:rPr lang="cs-CZ" dirty="0"/>
              <a:t>, žíly horních končetin)</a:t>
            </a:r>
          </a:p>
          <a:p>
            <a:pPr lvl="1"/>
            <a:r>
              <a:rPr lang="cs-CZ" dirty="0"/>
              <a:t>krvácení (hlavně v menších cévkách z důvodu přetlaku</a:t>
            </a:r>
          </a:p>
        </p:txBody>
      </p:sp>
    </p:spTree>
    <p:extLst>
      <p:ext uri="{BB962C8B-B14F-4D97-AF65-F5344CB8AC3E}">
        <p14:creationId xmlns:p14="http://schemas.microsoft.com/office/powerpoint/2010/main" val="34065140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3E80445-5D2F-2C19-DD1D-207F50F4F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4D277D-6E19-6013-3E7C-0C00714203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83</a:t>
            </a:fld>
            <a:endParaRPr lang="cs-CZ" alt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8F1834-636C-78B3-F8A4-7B5FEC126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26" y="215831"/>
            <a:ext cx="5980747" cy="557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67770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3218F03-0993-D265-3290-A5410EEE4A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583967-76AF-003C-D3F8-A1ECF36555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F29EFC-DE6D-5213-9A70-9AB61AE67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Polyglobulie - terapie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CDA7491-3860-73F7-38E0-2E78667FB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 sekundárních samotná polyglobulie obvykle neléčena </a:t>
            </a:r>
          </a:p>
          <a:p>
            <a:pPr lvl="1"/>
            <a:r>
              <a:rPr lang="cs-CZ" dirty="0"/>
              <a:t>ale vhodná profylaktická </a:t>
            </a:r>
            <a:r>
              <a:rPr lang="cs-CZ" dirty="0" err="1"/>
              <a:t>antikoagulace</a:t>
            </a:r>
            <a:r>
              <a:rPr lang="cs-CZ" dirty="0"/>
              <a:t> u vysokých hodnot</a:t>
            </a:r>
          </a:p>
          <a:p>
            <a:r>
              <a:rPr lang="cs-CZ" dirty="0" err="1"/>
              <a:t>polycytemia</a:t>
            </a:r>
            <a:r>
              <a:rPr lang="cs-CZ" dirty="0"/>
              <a:t> vera vyléčitelná jen alogenní transplantací</a:t>
            </a:r>
          </a:p>
          <a:p>
            <a:r>
              <a:rPr lang="cs-CZ" dirty="0"/>
              <a:t>léčba venepunkcí, interferonem a </a:t>
            </a:r>
            <a:r>
              <a:rPr lang="cs-CZ" dirty="0" err="1"/>
              <a:t>cytoredukčními</a:t>
            </a:r>
            <a:r>
              <a:rPr lang="cs-CZ" dirty="0"/>
              <a:t> látkami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36646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E40FE8DA-E67D-DC55-81C9-07E40B208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C3C31F-CC11-983E-0B67-9AEF292CB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5A4D8D-B67F-3BB5-5799-28CB8A9BA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2649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153BCA-F78C-BCEA-67A8-2A6A0A1104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Interní hematologická a onkologická klinika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52CC717-AA6A-377E-23D9-885FD2C7CF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488068-9874-55AE-E453-C14061A9C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Trombocytopenie a </a:t>
            </a:r>
            <a:r>
              <a:rPr lang="cs-CZ" dirty="0" err="1"/>
              <a:t>antihemorhagika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25D3DE8-05B7-654A-9F5D-2209AF41B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dicynone</a:t>
            </a:r>
            <a:r>
              <a:rPr lang="cs-CZ" dirty="0"/>
              <a:t> (</a:t>
            </a:r>
            <a:r>
              <a:rPr lang="cs-CZ" dirty="0" err="1"/>
              <a:t>etamsylát</a:t>
            </a:r>
            <a:r>
              <a:rPr lang="cs-CZ" dirty="0"/>
              <a:t>) a </a:t>
            </a:r>
            <a:r>
              <a:rPr lang="cs-CZ" dirty="0" err="1"/>
              <a:t>Exacyl</a:t>
            </a:r>
            <a:r>
              <a:rPr lang="cs-CZ" dirty="0"/>
              <a:t> (kyselina </a:t>
            </a:r>
            <a:r>
              <a:rPr lang="cs-CZ" dirty="0" err="1"/>
              <a:t>tranexamová</a:t>
            </a:r>
            <a:r>
              <a:rPr lang="cs-CZ" dirty="0"/>
              <a:t>)</a:t>
            </a:r>
          </a:p>
          <a:p>
            <a:r>
              <a:rPr lang="cs-CZ" dirty="0"/>
              <a:t>oboje lze použít</a:t>
            </a:r>
          </a:p>
          <a:p>
            <a:r>
              <a:rPr lang="cs-CZ" dirty="0"/>
              <a:t>u </a:t>
            </a:r>
            <a:r>
              <a:rPr lang="cs-CZ" dirty="0" err="1"/>
              <a:t>dicynone</a:t>
            </a:r>
            <a:r>
              <a:rPr lang="cs-CZ" dirty="0"/>
              <a:t> očekávat menší efekt (funkce závislá na destičkách)</a:t>
            </a:r>
          </a:p>
          <a:p>
            <a:r>
              <a:rPr lang="cs-CZ" dirty="0" err="1"/>
              <a:t>exacyl</a:t>
            </a:r>
            <a:r>
              <a:rPr lang="cs-CZ" dirty="0"/>
              <a:t> neurychlí zástavu krvácení (úvodní fáze srážení porušena trombocytopenií)</a:t>
            </a:r>
          </a:p>
        </p:txBody>
      </p:sp>
    </p:spTree>
    <p:extLst>
      <p:ext uri="{BB962C8B-B14F-4D97-AF65-F5344CB8AC3E}">
        <p14:creationId xmlns:p14="http://schemas.microsoft.com/office/powerpoint/2010/main" val="140865753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prezentace-med-cz-fnbrno-v02(1)</Template>
  <TotalTime>139</TotalTime>
  <Words>4999</Words>
  <Application>Microsoft Office PowerPoint</Application>
  <PresentationFormat>Širokoúhlá obrazovka</PresentationFormat>
  <Paragraphs>772</Paragraphs>
  <Slides>85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85</vt:i4>
      </vt:variant>
    </vt:vector>
  </HeadingPairs>
  <TitlesOfParts>
    <vt:vector size="89" baseType="lpstr">
      <vt:lpstr>Arial</vt:lpstr>
      <vt:lpstr>Tahoma</vt:lpstr>
      <vt:lpstr>Wingdings</vt:lpstr>
      <vt:lpstr>Prezentace_MU_CZ</vt:lpstr>
      <vt:lpstr>Intezivní ošetřovatelská péče v hematologii</vt:lpstr>
      <vt:lpstr>Co nás dnes čeká</vt:lpstr>
      <vt:lpstr>Co nás dnes čeká</vt:lpstr>
      <vt:lpstr>Trombocyty - úvod</vt:lpstr>
      <vt:lpstr>Trombocytopenie - grading</vt:lpstr>
      <vt:lpstr>Trombocytopenie - projevy</vt:lpstr>
      <vt:lpstr>Prezentace aplikace PowerPoint</vt:lpstr>
      <vt:lpstr>Trombocytopenie a výkony </vt:lpstr>
      <vt:lpstr>Trombocytopenie a antihemorhagika</vt:lpstr>
      <vt:lpstr>Trombocytopenie - dělení</vt:lpstr>
      <vt:lpstr>Trombocytopenie ze snížené tvorby</vt:lpstr>
      <vt:lpstr>Trombocytopenie z útlumu terapií</vt:lpstr>
      <vt:lpstr>Trombocytopenie z útlumu terapií</vt:lpstr>
      <vt:lpstr>Trombocytopenie z útlumu terapií</vt:lpstr>
      <vt:lpstr>Trombocytopenie z infiltrace dřeně</vt:lpstr>
      <vt:lpstr>Trombocytopenie z infiltrace dřeně</vt:lpstr>
      <vt:lpstr>Trombocytopenie z infiltrace dřeně</vt:lpstr>
      <vt:lpstr>Trombocytopenie ze zvýšené destrukce</vt:lpstr>
      <vt:lpstr>Imunitní trombocytopenie</vt:lpstr>
      <vt:lpstr>Imunitní trombocytopenie</vt:lpstr>
      <vt:lpstr>Imunitní trombocytopenie</vt:lpstr>
      <vt:lpstr>Imunitní trombocytopenie</vt:lpstr>
      <vt:lpstr>Ostatní typy trombocytopenie</vt:lpstr>
      <vt:lpstr>Trombocytopatie</vt:lpstr>
      <vt:lpstr>Trombocytopatie</vt:lpstr>
      <vt:lpstr>Trombocytémie</vt:lpstr>
      <vt:lpstr>Trombocytémie</vt:lpstr>
      <vt:lpstr>Trombocytémie - terapie</vt:lpstr>
      <vt:lpstr>Koagulopatie obecně</vt:lpstr>
      <vt:lpstr>Koagulopatie a výkony</vt:lpstr>
      <vt:lpstr>Omezení při koagulopatii</vt:lpstr>
      <vt:lpstr>Koagulopatie - dělení</vt:lpstr>
      <vt:lpstr>Morbus von Willebrand</vt:lpstr>
      <vt:lpstr>Morbus von Willebrand</vt:lpstr>
      <vt:lpstr>Hemofilie</vt:lpstr>
      <vt:lpstr>Hemofilie - tíže</vt:lpstr>
      <vt:lpstr>Hemofilie - projevy</vt:lpstr>
      <vt:lpstr>Hemofilie prakticky</vt:lpstr>
      <vt:lpstr>Hemofilie - léčba</vt:lpstr>
      <vt:lpstr>Získaná hemofilie A</vt:lpstr>
      <vt:lpstr>Získaná hemofilie A</vt:lpstr>
      <vt:lpstr>Koagulopatie při jaterní dysfunkci</vt:lpstr>
      <vt:lpstr>Koagulopatie při jaterní dysfunkci</vt:lpstr>
      <vt:lpstr>Koagulopatie při sepsi </vt:lpstr>
      <vt:lpstr>Diseminovaná intravaskulární koagulopatie </vt:lpstr>
      <vt:lpstr>Diseminovaná intravaskulární koagulopatie</vt:lpstr>
      <vt:lpstr>Iatrogenní koagulopatie</vt:lpstr>
      <vt:lpstr>Warfarin</vt:lpstr>
      <vt:lpstr>LMWH </vt:lpstr>
      <vt:lpstr>Xarelto, Eliquis, Pradaxa, Lixiana</vt:lpstr>
      <vt:lpstr>Anémie</vt:lpstr>
      <vt:lpstr>Anémie - grading</vt:lpstr>
      <vt:lpstr>Anémie - projevy</vt:lpstr>
      <vt:lpstr>Základní diferenciální diagnostika anémie</vt:lpstr>
      <vt:lpstr>Anémie na pracovištích intenzivní péče</vt:lpstr>
      <vt:lpstr>Autoimunitní hemolytická anémie (AIHA)</vt:lpstr>
      <vt:lpstr>Chladová vs tepelná AIHA</vt:lpstr>
      <vt:lpstr>AIHA - klinické projevy</vt:lpstr>
      <vt:lpstr>AIHA - terapie</vt:lpstr>
      <vt:lpstr>AIHA - praktické věci</vt:lpstr>
      <vt:lpstr>Chladová AIHA – praktické věci</vt:lpstr>
      <vt:lpstr>Mikroangiopatické hemolytické anémie (MAHA) </vt:lpstr>
      <vt:lpstr>Sekundární MAHA</vt:lpstr>
      <vt:lpstr>Trombotická trombocytopenická purpura (TTP)</vt:lpstr>
      <vt:lpstr>TTP - diagnostika</vt:lpstr>
      <vt:lpstr>TTP - léčba </vt:lpstr>
      <vt:lpstr>TTP - co hlídat</vt:lpstr>
      <vt:lpstr>Atypický hemolyticko uremický syndrom</vt:lpstr>
      <vt:lpstr>Atypický hemolyticko uremický syndrom</vt:lpstr>
      <vt:lpstr>Anémie z nedostatku B12</vt:lpstr>
      <vt:lpstr>Anémie z nedostatku B12 vs TTP</vt:lpstr>
      <vt:lpstr>Anémie z deficitu B12</vt:lpstr>
      <vt:lpstr>Anémie z deficitu B12 - léčba</vt:lpstr>
      <vt:lpstr>Aplastická anémie</vt:lpstr>
      <vt:lpstr>Aplastická anémie - léčba</vt:lpstr>
      <vt:lpstr>Aplastická anémie – co hlídat</vt:lpstr>
      <vt:lpstr>Anémie z útlumu kostní dřeně</vt:lpstr>
      <vt:lpstr>Anémie z útlumu kostní dřeně</vt:lpstr>
      <vt:lpstr>Poztrátová anémie </vt:lpstr>
      <vt:lpstr>Poztrátová anémie </vt:lpstr>
      <vt:lpstr>Polyglobulie </vt:lpstr>
      <vt:lpstr>Polyglobulie</vt:lpstr>
      <vt:lpstr>Prezentace aplikace PowerPoint</vt:lpstr>
      <vt:lpstr>Polyglobulie - terapie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Intezivní ošetřovatelská péče v hematologii</dc:title>
  <dc:creator>Jakub Voldřich</dc:creator>
  <cp:lastModifiedBy>Jakub Voldřich</cp:lastModifiedBy>
  <cp:revision>9</cp:revision>
  <cp:lastPrinted>1601-01-01T00:00:00Z</cp:lastPrinted>
  <dcterms:created xsi:type="dcterms:W3CDTF">2024-02-09T16:29:02Z</dcterms:created>
  <dcterms:modified xsi:type="dcterms:W3CDTF">2024-02-09T18:48:32Z</dcterms:modified>
</cp:coreProperties>
</file>