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  <p:sldMasterId id="2147483703" r:id="rId6"/>
  </p:sldMasterIdLst>
  <p:notesMasterIdLst>
    <p:notesMasterId r:id="rId65"/>
  </p:notesMasterIdLst>
  <p:sldIdLst>
    <p:sldId id="428" r:id="rId7"/>
    <p:sldId id="430" r:id="rId8"/>
    <p:sldId id="431" r:id="rId9"/>
    <p:sldId id="258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8" r:id="rId25"/>
    <p:sldId id="447" r:id="rId26"/>
    <p:sldId id="446" r:id="rId27"/>
    <p:sldId id="449" r:id="rId28"/>
    <p:sldId id="450" r:id="rId29"/>
    <p:sldId id="451" r:id="rId30"/>
    <p:sldId id="453" r:id="rId31"/>
    <p:sldId id="452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475" r:id="rId53"/>
    <p:sldId id="474" r:id="rId54"/>
    <p:sldId id="476" r:id="rId55"/>
    <p:sldId id="477" r:id="rId56"/>
    <p:sldId id="478" r:id="rId57"/>
    <p:sldId id="479" r:id="rId58"/>
    <p:sldId id="480" r:id="rId59"/>
    <p:sldId id="481" r:id="rId60"/>
    <p:sldId id="483" r:id="rId61"/>
    <p:sldId id="484" r:id="rId62"/>
    <p:sldId id="485" r:id="rId63"/>
    <p:sldId id="486" r:id="rId6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B0300-4662-48F8-A53C-CF9DA5FF456D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DFBB-1F59-4377-9B8F-41FDB7929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00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6DFBB-1F59-4377-9B8F-41FDB792921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80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3381" y="6225133"/>
            <a:ext cx="4157012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6CC64E1D-3289-4D34-AE0D-30DC7BE5B7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3381" y="631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/>
              <a:t>Ústav zdravotnických věd LF 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47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6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67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</p:spTree>
    <p:extLst>
      <p:ext uri="{BB962C8B-B14F-4D97-AF65-F5344CB8AC3E}">
        <p14:creationId xmlns:p14="http://schemas.microsoft.com/office/powerpoint/2010/main" val="2950338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60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</p:spTree>
    <p:extLst>
      <p:ext uri="{BB962C8B-B14F-4D97-AF65-F5344CB8AC3E}">
        <p14:creationId xmlns:p14="http://schemas.microsoft.com/office/powerpoint/2010/main" val="366965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6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58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44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5CDBC-516E-4336-8C0F-7C1BDE06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697477-0174-4E5B-BF51-7F594F7EA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62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A721F22-7E46-40B4-ADE7-4C9F97B65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AD7A1F5-25D5-46CD-8162-DF604A814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První pomoc - Šok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5660F5E-2A7A-4995-9B7F-678DD5F50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BC10A-7195-4C69-9DF4-58B0425F9B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705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878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496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525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813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8919" y="331470"/>
            <a:ext cx="9154160" cy="478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50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498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D02E-4A77-471E-8B5A-B2D374F4D879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2285-223E-47DB-8164-C7A6CB6F0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371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1865A3F-642D-49D7-9574-49293E0CD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0" name="Rectangle 17">
            <a:extLst>
              <a:ext uri="{FF2B5EF4-FFF2-40B4-BE49-F238E27FC236}">
                <a16:creationId xmlns:a16="http://schemas.microsoft.com/office/drawing/2014/main" id="{B5C10CCD-88B0-45B7-AF6A-23DCDB457F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3381" y="631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/>
              <a:t>Ústav zdravotnických věd LF 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829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30A7AB-00E8-4F9C-8E44-3AF210D69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1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813110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2E7D1AB-D99A-42E3-ABFC-A60098F06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5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C56E5F1-25DD-43F6-A429-1FBC63A8E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45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573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CB208D2-02D8-4672-AC50-C176BE57D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42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90D3CD0-9FFB-42E1-ACF1-8E37424E0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36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1ABCD5-D2A7-4D96-92FB-5249B1AD1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8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4FB23A-8EEA-4EF3-BBFA-EACB85944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1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5417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C6DD910-3C95-49E8-9B15-DE2DD4550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46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3A96796-0794-4CD5-81EC-BD99EC911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7618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D3007FC-BC1A-479B-B7E3-7ACBD25A8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5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5727447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510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F3898726-5B5D-4ED1-AE6A-A5360E333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53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5E5D0D6-014A-4F4F-BAAA-725648A3D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9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329812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9198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0479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5823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064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719993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4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4154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2622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956687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53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45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28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4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734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79149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7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4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233730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1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628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54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0393" y="6225133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8311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265264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406272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73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CD080-3F65-7B6D-F621-2E11779A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Gastrická bandáž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BBBED3DB-2D68-48DB-3DD6-F169BD95AFA3}"/>
              </a:ext>
            </a:extLst>
          </p:cNvPr>
          <p:cNvSpPr txBox="1">
            <a:spLocks/>
          </p:cNvSpPr>
          <p:nvPr/>
        </p:nvSpPr>
        <p:spPr>
          <a:xfrm>
            <a:off x="696000" y="1706880"/>
            <a:ext cx="10800000" cy="64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Podstatou laparoskopického výkonu je přiškrcení horní části žaludku, takzvanou bandáží</a:t>
            </a:r>
          </a:p>
          <a:p>
            <a:r>
              <a:rPr lang="cs-CZ" kern="0" dirty="0"/>
              <a:t>Dříve bandáž rigidní, fixní z tkané textilie, která se po operaci již nedala regulovat</a:t>
            </a:r>
          </a:p>
          <a:p>
            <a:r>
              <a:rPr lang="cs-CZ" kern="0" dirty="0"/>
              <a:t> V současnosti </a:t>
            </a:r>
            <a:r>
              <a:rPr lang="cs-CZ" kern="0" dirty="0" err="1"/>
              <a:t>adjustabilní</a:t>
            </a:r>
            <a:r>
              <a:rPr lang="cs-CZ" kern="0" dirty="0"/>
              <a:t> silikonový kroužek, na jehož vnitřní straně je balonek, kterého objem lze regulovat pooperačně vpichem speciální jehlou přes kůži do komůrky v podkoží; komůrka je spojena pomocí plastové hadičky s balonkem (míra přiškrcení žaludku závisí na objemu balonku bandáže)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93820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79B57-B24B-5FC4-1196-AC72EE8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předoperační příprava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F065A6B9-42DF-2A47-93A5-37CDC58E86AD}"/>
              </a:ext>
            </a:extLst>
          </p:cNvPr>
          <p:cNvSpPr txBox="1">
            <a:spLocks/>
          </p:cNvSpPr>
          <p:nvPr/>
        </p:nvSpPr>
        <p:spPr>
          <a:xfrm>
            <a:off x="673200" y="1569720"/>
            <a:ext cx="10800000" cy="64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kern="0"/>
              <a:t>Diagnostika obstrukčního syndromu spánkové apnoe polysomnografií (opakované stavy apnoe/hypopnoe během spánku) – nadměrný tuk způsobuje zvýšený tlak na bránici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kern="0"/>
              <a:t>Diagnostika hypoventilačního syndromu vyšetřením krevních plynů (hyperkapnie, hypoxie)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kern="0"/>
              <a:t>Aktivní vyhledávání známek srdečního selhání (pohybově omezení pacienti nemusí vykazovat kardiovaskulární obtíže) prostřednictvím vyšetřění jako EKG, ECHO, zátěžové testy, holter monitorace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5271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31450-AA64-3CB2-2E68-3EA2D7C4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předoperační příprava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7CA958C7-DC15-1E3B-84E6-9230F9EAA70F}"/>
              </a:ext>
            </a:extLst>
          </p:cNvPr>
          <p:cNvSpPr txBox="1">
            <a:spLocks/>
          </p:cNvSpPr>
          <p:nvPr/>
        </p:nvSpPr>
        <p:spPr>
          <a:xfrm>
            <a:off x="403860" y="1715632"/>
            <a:ext cx="10800000" cy="64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kern="0"/>
              <a:t>Diagnostika obstrukčního syndromu spánkové apnoe polysomnografií (opakované stavy apnoe/hypopnoe během spánku) – nadměrný tuk způsobuje zvýšený tlak na bránici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kern="0"/>
              <a:t>Diagnostika hypoventilačního syndromu vyšetřením krevních plynů (hyperkapnie, hypoxie)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kern="0"/>
              <a:t>Aktivní vyhledávání známek srdečního selhání (pohybově omezení pacienti nemusí vykazovat kardiovaskulární obtíže) prostřednictvím vyšetřění jako EKG, ECHO, zátěžové testy, holter monitorace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43373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DF963-88A6-E5C7-2A79-3BC43016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98080"/>
            <a:ext cx="10753200" cy="712560"/>
          </a:xfrm>
        </p:spPr>
        <p:txBody>
          <a:bodyPr/>
          <a:lstStyle/>
          <a:p>
            <a:r>
              <a:rPr lang="cs-CZ" dirty="0"/>
              <a:t>Speciální předoperační příprava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0D97D9D9-BB6A-D897-434B-D91FF94777DC}"/>
              </a:ext>
            </a:extLst>
          </p:cNvPr>
          <p:cNvSpPr txBox="1">
            <a:spLocks/>
          </p:cNvSpPr>
          <p:nvPr/>
        </p:nvSpPr>
        <p:spPr>
          <a:xfrm>
            <a:off x="891540" y="1310640"/>
            <a:ext cx="10800000" cy="64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kern="0"/>
          </a:p>
          <a:p>
            <a:r>
              <a:rPr lang="cs-CZ" kern="0"/>
              <a:t>Důsledná anesteziologická příprava, správná volba a vedení anestezie</a:t>
            </a:r>
          </a:p>
          <a:p>
            <a:r>
              <a:rPr lang="cs-CZ" kern="0"/>
              <a:t>Psychologické a nutriční vyšetření</a:t>
            </a:r>
          </a:p>
          <a:p>
            <a:r>
              <a:rPr lang="cs-CZ" kern="0"/>
              <a:t>Efektivní komunikace (informace stručné  a srozumitelné, uvědomění si možného pocitu studu pacienta nebo vyřazení extrémně obézního pacienta ze společnosti)</a:t>
            </a:r>
          </a:p>
          <a:p>
            <a:r>
              <a:rPr lang="cs-CZ" kern="0"/>
              <a:t>Edukace extrémně obézního pacienta ve smyslu změny celkové životosprávy (způsob stravování, velikost a složení jednotlivých porcí stravy, pitný režim, časový harmonogram rozdělení jídla, upozornění na pozvolný úbytek hmotnosti po zákroku)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5118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72177-0C44-C7DF-C875-4F85135E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760"/>
            <a:ext cx="10753200" cy="805816"/>
          </a:xfrm>
        </p:spPr>
        <p:txBody>
          <a:bodyPr/>
          <a:lstStyle/>
          <a:p>
            <a:r>
              <a:rPr lang="cs-CZ" dirty="0"/>
              <a:t>Speciální předoperační příprava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B58F0A2D-C646-7C08-2552-DEC287703982}"/>
              </a:ext>
            </a:extLst>
          </p:cNvPr>
          <p:cNvSpPr txBox="1">
            <a:spLocks/>
          </p:cNvSpPr>
          <p:nvPr/>
        </p:nvSpPr>
        <p:spPr>
          <a:xfrm>
            <a:off x="556260" y="1569720"/>
            <a:ext cx="10800000" cy="64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Posouzení míry pacientovy soběstačnosti ve smyslu uspokojení následujících biologických potřeb, s podporou samostatnosti v těchto oblastech:</a:t>
            </a:r>
          </a:p>
          <a:p>
            <a:r>
              <a:rPr lang="cs-CZ" kern="0"/>
              <a:t>Hygienická péče </a:t>
            </a:r>
          </a:p>
          <a:p>
            <a:r>
              <a:rPr lang="cs-CZ" kern="0"/>
              <a:t>   nadměrná hmotnost pacienta si společně s nadměrným pocením vyžaduje zachování  řádné hygieny nejen z důvodu </a:t>
            </a:r>
            <a:r>
              <a:rPr lang="cs-CZ" b="1" kern="0"/>
              <a:t>prevence vzniku infekce či porušení kožní integrity, ale i z důvodu udržení lidské důstojnosti;</a:t>
            </a:r>
          </a:p>
          <a:p>
            <a:r>
              <a:rPr lang="cs-CZ" b="1" kern="0"/>
              <a:t>   předoperačně je důležité zaměřit se na kožní řasy v oblasti břicha a pupku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73631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1C32C-9FCA-CF1D-4B82-750549AD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040"/>
            <a:ext cx="10753200" cy="851536"/>
          </a:xfrm>
        </p:spPr>
        <p:txBody>
          <a:bodyPr/>
          <a:lstStyle/>
          <a:p>
            <a:r>
              <a:rPr lang="cs-CZ" dirty="0"/>
              <a:t>Speciální předoperační příprava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2EAE252C-55CD-83F0-5481-5733B16626A5}"/>
              </a:ext>
            </a:extLst>
          </p:cNvPr>
          <p:cNvSpPr txBox="1">
            <a:spLocks/>
          </p:cNvSpPr>
          <p:nvPr/>
        </p:nvSpPr>
        <p:spPr>
          <a:xfrm>
            <a:off x="525780" y="1463040"/>
            <a:ext cx="10800000" cy="64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Pohybová aktivita </a:t>
            </a:r>
          </a:p>
          <a:p>
            <a:r>
              <a:rPr lang="cs-CZ" kern="0"/>
              <a:t>   extrémní obezita u pacientů je </a:t>
            </a:r>
            <a:r>
              <a:rPr lang="cs-CZ" b="1" kern="0"/>
              <a:t>spojena s vysokým rizikem pádů </a:t>
            </a:r>
            <a:r>
              <a:rPr lang="cs-CZ" kern="0"/>
              <a:t>a způsobuje i problémy technické; součástí technického vybavení zdravotnických zařízení by proto měli být pomůcky pro zvedání, přesun a transport pacientů s nosností nejméně do 250 kg, protiskluzová úprava podlahových krytin a  bezbariérová úprava chirurgického oddělení</a:t>
            </a:r>
          </a:p>
          <a:p>
            <a:r>
              <a:rPr lang="cs-CZ" kern="0"/>
              <a:t>Spánek </a:t>
            </a:r>
          </a:p>
          <a:p>
            <a:r>
              <a:rPr lang="cs-CZ" kern="0"/>
              <a:t>   v případě spánkové poruchy doporučení polohy 30° v horní části lůžka, kdy s poklesem tukové tkáně dochází i k poklesu tlaku na bránici 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22277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DA862-49EA-1161-4013-1B6D63D0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4800"/>
            <a:ext cx="10753200" cy="866776"/>
          </a:xfrm>
        </p:spPr>
        <p:txBody>
          <a:bodyPr/>
          <a:lstStyle/>
          <a:p>
            <a:r>
              <a:rPr lang="cs-CZ" dirty="0"/>
              <a:t>Speciální pooperační péče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A9468869-1119-920E-AA25-B324C36AF371}"/>
              </a:ext>
            </a:extLst>
          </p:cNvPr>
          <p:cNvSpPr txBox="1">
            <a:spLocks/>
          </p:cNvSpPr>
          <p:nvPr/>
        </p:nvSpPr>
        <p:spPr>
          <a:xfrm>
            <a:off x="673200" y="1569720"/>
            <a:ext cx="10800000" cy="64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Oxygenoterapie v časném pooperačním období a poloha v polosedě nebo na boku (riziko kardiorespirační dekompenzace)</a:t>
            </a:r>
          </a:p>
          <a:p>
            <a:r>
              <a:rPr lang="cs-CZ" kern="0"/>
              <a:t>Včasná fyzioterapie již v den operace (vysoké riziko pádu pacienta, úrazu sestry)</a:t>
            </a:r>
          </a:p>
          <a:p>
            <a:r>
              <a:rPr lang="cs-CZ" kern="0"/>
              <a:t>Zpevnění břišní stěny břišním pásem nebo  elastickou bandáží při fyzioterapii</a:t>
            </a:r>
          </a:p>
          <a:p>
            <a:r>
              <a:rPr lang="cs-CZ" kern="0"/>
              <a:t>Rentgenologická kontrola pasáže žaludkem kontrastní látkou první pooperační den (dle zvyklostí zdravotnického zařízení) 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77946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E3522-DC18-4EDE-1007-90333404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880200"/>
          </a:xfrm>
        </p:spPr>
        <p:txBody>
          <a:bodyPr/>
          <a:lstStyle/>
          <a:p>
            <a:r>
              <a:rPr lang="cs-CZ" dirty="0"/>
              <a:t>Speciální pooperační péče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8F71AF4D-91F7-548F-AAD8-7EDD59E4C946}"/>
              </a:ext>
            </a:extLst>
          </p:cNvPr>
          <p:cNvSpPr txBox="1">
            <a:spLocks/>
          </p:cNvSpPr>
          <p:nvPr/>
        </p:nvSpPr>
        <p:spPr>
          <a:xfrm>
            <a:off x="673200" y="1874520"/>
            <a:ext cx="10800000" cy="64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Realimentace tekutou a mixovanou stravou od druhého pooperačního dne po dobu 4 – 6 týdnů od operace                    (po uplynutí této doby pacient přechází na běžnou a řádně upravenou stravu v malých objemových dávkách)</a:t>
            </a:r>
          </a:p>
          <a:p>
            <a:r>
              <a:rPr lang="cs-CZ" kern="0"/>
              <a:t>Substituce vitamínů (zejména B12, kyseliny listové a  D), železa, vápníku a prevence proteinové malnutrice </a:t>
            </a:r>
          </a:p>
          <a:p>
            <a:r>
              <a:rPr lang="cs-CZ" kern="0"/>
              <a:t>Poskytnutí informací o Banding klubech 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32977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67D81-3B7F-01D9-4EE1-FF08F474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834480"/>
          </a:xfrm>
        </p:spPr>
        <p:txBody>
          <a:bodyPr/>
          <a:lstStyle/>
          <a:p>
            <a:r>
              <a:rPr lang="cs-CZ" dirty="0"/>
              <a:t>Specifické komplikace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6A2BEAA-8DCE-7CAF-8BFF-49164E04B280}"/>
              </a:ext>
            </a:extLst>
          </p:cNvPr>
          <p:cNvSpPr txBox="1">
            <a:spLocks/>
          </p:cNvSpPr>
          <p:nvPr/>
        </p:nvSpPr>
        <p:spPr>
          <a:xfrm>
            <a:off x="720000" y="1920240"/>
            <a:ext cx="10800000" cy="64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Zvracení jako následek špatného rozkousání stravy, hltání  nebo pití tekutin současně s jídlem </a:t>
            </a:r>
          </a:p>
          <a:p>
            <a:r>
              <a:rPr lang="cs-CZ" kern="0"/>
              <a:t>Malnutrice související s délkou tzv. společného kanálu (tvoří ho klička od žaludku vedoucí stravu a klička od duodena vedoucí trávící enzymy)</a:t>
            </a:r>
          </a:p>
          <a:p>
            <a:r>
              <a:rPr lang="cs-CZ" kern="0"/>
              <a:t>Délka kanálu pod 50 centimetrů vede k hypoproteinémii, karenci vitamínů  a stopových prvků a ke zvýšenému počtu zapáchajících stolic během dne 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27928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1F572B1-245D-71C5-EFF0-96A96564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31" y="3068003"/>
            <a:ext cx="11361737" cy="1171575"/>
          </a:xfrm>
        </p:spPr>
        <p:txBody>
          <a:bodyPr anchor="b">
            <a:noAutofit/>
          </a:bodyPr>
          <a:lstStyle/>
          <a:p>
            <a:r>
              <a:rPr lang="cs-CZ" sz="5400" b="1" dirty="0"/>
              <a:t>Non-intubační hrudní chirurgie</a:t>
            </a:r>
            <a:br>
              <a:rPr lang="cs-CZ" sz="5400" b="1" dirty="0"/>
            </a:b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398465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Enterální výživa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sz="4400" b="1" i="1" dirty="0"/>
              <a:t>Specifické přístupy na </a:t>
            </a:r>
            <a:br>
              <a:rPr lang="cs-CZ" sz="4400" b="1" i="1" dirty="0"/>
            </a:br>
            <a:r>
              <a:rPr lang="cs-CZ" sz="4400" b="1" i="1" dirty="0"/>
              <a:t>Chirurgické klinice ve FN Brno</a:t>
            </a:r>
            <a:endParaRPr lang="cs-CZ" dirty="0"/>
          </a:p>
        </p:txBody>
      </p:sp>
      <p:sp>
        <p:nvSpPr>
          <p:cNvPr id="8" name="Podnadpis 4">
            <a:extLst>
              <a:ext uri="{FF2B5EF4-FFF2-40B4-BE49-F238E27FC236}">
                <a16:creationId xmlns:a16="http://schemas.microsoft.com/office/drawing/2014/main" id="{9BF7C26E-0A20-4407-9F27-8FC4DE163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357424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Denisa Macková, Ústav zdravotnických věd, LF MU Brno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5277C15-F412-4EDF-AD81-4E2553CDD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149972"/>
            <a:ext cx="11284674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F0F61-76C1-FE1C-DA48-88DCDC8D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320040"/>
            <a:ext cx="10753200" cy="1019176"/>
          </a:xfrm>
        </p:spPr>
        <p:txBody>
          <a:bodyPr/>
          <a:lstStyle/>
          <a:p>
            <a:r>
              <a:rPr lang="cs-CZ" dirty="0"/>
              <a:t>Non-intubační hrudní chirurgie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88067668-C360-7775-DB2D-08EB5764AE0E}"/>
              </a:ext>
            </a:extLst>
          </p:cNvPr>
          <p:cNvSpPr txBox="1">
            <a:spLocks/>
          </p:cNvSpPr>
          <p:nvPr/>
        </p:nvSpPr>
        <p:spPr>
          <a:xfrm>
            <a:off x="720000" y="1569720"/>
            <a:ext cx="10800000" cy="59584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Video asistované minimálně invazivní zákroky na plicích s blokádou mezižeberních svalů a bloudivého nervu místní anestezií bez nutnosti intubace, se zachováním spontánní ventilace, a to díky poznatkům fyziologie a farmakologie v úzké spolupráci chirurgů a anesteziologů</a:t>
            </a:r>
          </a:p>
          <a:p>
            <a:r>
              <a:rPr lang="cs-CZ" kern="0"/>
              <a:t>Anesteziolog pečlivě monitoruje vitální funkce prostřednictvím sledování bispektrálního indexu, tímto způsobem je kontrolována hloubka sedace</a:t>
            </a:r>
          </a:p>
          <a:p>
            <a:r>
              <a:rPr lang="cs-CZ" kern="0"/>
              <a:t>Je udržována a upravována za pomoci kontinuálního nitrožilního podávání léku tlumícího vědomí s využitím speciálního režimu infuzní pumpy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65376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39C860A-D98A-A203-D2E3-90B0E30B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9159"/>
            <a:ext cx="11470080" cy="64224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Výhody non-intubační hrudní chirurgie</a:t>
            </a:r>
            <a:endParaRPr lang="cs-CZ" dirty="0"/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25B92CED-5767-BD7E-3AEC-A510B546DF08}"/>
              </a:ext>
            </a:extLst>
          </p:cNvPr>
          <p:cNvSpPr txBox="1">
            <a:spLocks/>
          </p:cNvSpPr>
          <p:nvPr/>
        </p:nvSpPr>
        <p:spPr>
          <a:xfrm>
            <a:off x="476734" y="1356360"/>
            <a:ext cx="11238532" cy="58143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Snížení operační zátěže a rychlejší rekonvalescenci a návrat do běžného života,</a:t>
            </a:r>
          </a:p>
          <a:p>
            <a:r>
              <a:rPr lang="cs-CZ" kern="0"/>
              <a:t>Z anesteziologického pohledu odpadá předoperační zavádění centrálního žilního katetru a epidurální linky, což snižuje pravděpodobnost komplikací</a:t>
            </a:r>
          </a:p>
          <a:p>
            <a:r>
              <a:rPr lang="cs-CZ" kern="0"/>
              <a:t>Nepodávají se léky na svalovou blokádu a pooperačně působící lokální znecitlivění umožnuje bezbolestnou a časnou rehabilitaci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945645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1AE4F-1880-E479-2532-63201D9D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předoperační péče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B4006A2C-8282-178A-D186-81CA65DB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dirty="0"/>
              <a:t>Specifika přípravy jako u intubační hrudní chirurgie, více zřetel na hledisko anesteziologické</a:t>
            </a:r>
          </a:p>
        </p:txBody>
      </p:sp>
    </p:spTree>
    <p:extLst>
      <p:ext uri="{BB962C8B-B14F-4D97-AF65-F5344CB8AC3E}">
        <p14:creationId xmlns:p14="http://schemas.microsoft.com/office/powerpoint/2010/main" val="3306812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06B76-5EA9-8F8C-3F0D-DC0C9F0D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15200"/>
            <a:ext cx="10753200" cy="451576"/>
          </a:xfrm>
        </p:spPr>
        <p:txBody>
          <a:bodyPr/>
          <a:lstStyle/>
          <a:p>
            <a:r>
              <a:rPr lang="cs-CZ"/>
              <a:t>Specifika perioperační péče </a:t>
            </a:r>
            <a:endParaRPr lang="cs-CZ" dirty="0"/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6651939B-FD80-5107-2F56-0F2084C6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097280"/>
            <a:ext cx="7173595" cy="5623560"/>
          </a:xfrm>
        </p:spPr>
        <p:txBody>
          <a:bodyPr>
            <a:normAutofit/>
          </a:bodyPr>
          <a:lstStyle/>
          <a:p>
            <a:r>
              <a:rPr lang="cs-CZ"/>
              <a:t>Důležitá monitorace vitálních funkcí a monitorace hloubky analgosedace prostřednictvím bispektrálního indexu (snímá se elektrická aktivita mozku - optimální hodnota BIS 40-60)</a:t>
            </a:r>
          </a:p>
          <a:p>
            <a:r>
              <a:rPr lang="cs-CZ"/>
              <a:t>Adhezivní snímač BIS má pacient připevněný na čele</a:t>
            </a:r>
          </a:p>
          <a:p>
            <a:r>
              <a:rPr lang="cs-CZ"/>
              <a:t>Dostatečná hladina kyslíku je podporována nosní kanylou napojenou na speciální vysokoprůtokový směšovač kyslíku a vzduchu (zahřívání a zvlhčování)</a:t>
            </a:r>
          </a:p>
          <a:p>
            <a:r>
              <a:rPr lang="cs-CZ" b="0" i="0">
                <a:solidFill>
                  <a:schemeClr val="tx1"/>
                </a:solidFill>
                <a:effectLst/>
                <a:latin typeface="+mn-lt"/>
              </a:rPr>
              <a:t>Spontánní ventilace je precizně hlídána</a:t>
            </a:r>
            <a:endParaRPr lang="cs-CZ">
              <a:solidFill>
                <a:schemeClr val="tx1"/>
              </a:solidFill>
              <a:latin typeface="+mn-lt"/>
            </a:endParaRPr>
          </a:p>
          <a:p>
            <a:endParaRPr lang="cs-CZ" b="1"/>
          </a:p>
          <a:p>
            <a:endParaRPr lang="cs-CZ" dirty="0"/>
          </a:p>
        </p:txBody>
      </p:sp>
      <p:pic>
        <p:nvPicPr>
          <p:cNvPr id="5" name="obrázek 2" descr="Monitor 1506">
            <a:extLst>
              <a:ext uri="{FF2B5EF4-FFF2-40B4-BE49-F238E27FC236}">
                <a16:creationId xmlns:a16="http://schemas.microsoft.com/office/drawing/2014/main" id="{16B74D11-F267-C727-D42E-98DC63A2AA2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2667" r="14500" b="10333"/>
          <a:stretch/>
        </p:blipFill>
        <p:spPr bwMode="auto">
          <a:xfrm>
            <a:off x="8158908" y="1112520"/>
            <a:ext cx="3312367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D5DD68F-5391-0810-C53B-2300BB89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908" y="3870681"/>
            <a:ext cx="2722452" cy="22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10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42F96-F7C3-3A84-5849-3CBF6A5C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025526"/>
            <a:ext cx="10753200" cy="743040"/>
          </a:xfrm>
        </p:spPr>
        <p:txBody>
          <a:bodyPr/>
          <a:lstStyle/>
          <a:p>
            <a:r>
              <a:rPr lang="cs-CZ" dirty="0"/>
              <a:t>Specifika pooperační péče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D2C43390-A3AB-0008-13B3-57CA5A53A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2438399"/>
            <a:ext cx="10752138" cy="3394075"/>
          </a:xfrm>
        </p:spPr>
        <p:txBody>
          <a:bodyPr/>
          <a:lstStyle/>
          <a:p>
            <a:r>
              <a:rPr lang="cs-CZ" dirty="0"/>
              <a:t>Platí zásady pooperační péče jako u intubační hrudní chirurgie</a:t>
            </a:r>
          </a:p>
        </p:txBody>
      </p:sp>
    </p:spTree>
    <p:extLst>
      <p:ext uri="{BB962C8B-B14F-4D97-AF65-F5344CB8AC3E}">
        <p14:creationId xmlns:p14="http://schemas.microsoft.com/office/powerpoint/2010/main" val="2706736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E1C335A-56BF-8D97-6165-6A43CB29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0" y="2900363"/>
            <a:ext cx="10281920" cy="1171575"/>
          </a:xfrm>
        </p:spPr>
        <p:txBody>
          <a:bodyPr anchor="b">
            <a:noAutofit/>
          </a:bodyPr>
          <a:lstStyle/>
          <a:p>
            <a:r>
              <a:rPr lang="cs-CZ" sz="5400" b="1" dirty="0"/>
              <a:t>Kolorektální projekt</a:t>
            </a:r>
            <a:br>
              <a:rPr lang="cs-CZ" sz="5400" b="1" dirty="0"/>
            </a:b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4204593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0E40E-483A-C54A-E23E-FB9C8B0C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3840"/>
            <a:ext cx="10753200" cy="927736"/>
          </a:xfrm>
        </p:spPr>
        <p:txBody>
          <a:bodyPr/>
          <a:lstStyle/>
          <a:p>
            <a:r>
              <a:rPr lang="cs-CZ" dirty="0"/>
              <a:t>ERAS v kolorektálním projektu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8AE395D-1283-BBB9-9A49-74CC17C77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692274"/>
            <a:ext cx="10969943" cy="4769485"/>
          </a:xfrm>
        </p:spPr>
        <p:txBody>
          <a:bodyPr/>
          <a:lstStyle/>
          <a:p>
            <a:pPr algn="just"/>
            <a:r>
              <a:rPr lang="cs-CZ" dirty="0"/>
              <a:t>Postupy, které urychlují průchod pacienta nemocnicí, jeho rekonvalescenci a návrat po operaci do běžného života – multioborová spolupráce - chirurg, gastroenterolog, onkolog, nutriční poradce a anesteziolog/intenzivista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 err="1"/>
              <a:t>Enhanced</a:t>
            </a:r>
            <a:r>
              <a:rPr lang="cs-CZ" dirty="0"/>
              <a:t> – zrychlená </a:t>
            </a:r>
          </a:p>
          <a:p>
            <a:r>
              <a:rPr lang="cs-CZ" dirty="0" err="1"/>
              <a:t>Recovery</a:t>
            </a:r>
            <a:r>
              <a:rPr lang="cs-CZ" dirty="0"/>
              <a:t> – rekonvalescence</a:t>
            </a:r>
          </a:p>
          <a:p>
            <a:r>
              <a:rPr lang="cs-CZ" dirty="0" err="1"/>
              <a:t>After</a:t>
            </a:r>
            <a:r>
              <a:rPr lang="cs-CZ" dirty="0"/>
              <a:t> – po</a:t>
            </a:r>
          </a:p>
          <a:p>
            <a:r>
              <a:rPr lang="cs-CZ" dirty="0" err="1"/>
              <a:t>Surgery</a:t>
            </a:r>
            <a:r>
              <a:rPr lang="cs-CZ" dirty="0"/>
              <a:t> – chirurgickém výkonu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886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8E03C-43BB-F987-9053-DA3A431E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3" y="382905"/>
            <a:ext cx="10753200" cy="897255"/>
          </a:xfrm>
        </p:spPr>
        <p:txBody>
          <a:bodyPr/>
          <a:lstStyle/>
          <a:p>
            <a:r>
              <a:rPr lang="cs-CZ" dirty="0"/>
              <a:t>Předoperační příprava </a:t>
            </a: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85AADD42-E8C3-D0DC-B303-2079482D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280160"/>
            <a:ext cx="11152823" cy="5303519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Seznámení pacienta s projektem a jeho souhlas v případě, že splňuje podmínky účasti v KRP</a:t>
            </a:r>
            <a:r>
              <a:rPr lang="cs-CZ" dirty="0">
                <a:solidFill>
                  <a:schemeClr val="tx1"/>
                </a:solidFill>
              </a:rPr>
              <a:t> (nevhodný k ERAS </a:t>
            </a:r>
            <a:r>
              <a:rPr lang="cs-CZ" dirty="0"/>
              <a:t>– nespolupracující, marasmus, nemožný perorální příjem, opakované operace, operace zasahující několik orgánových systémů – urologický, trávicí a gynekologický) – proškolený personál</a:t>
            </a:r>
          </a:p>
          <a:p>
            <a:pPr algn="just"/>
            <a:r>
              <a:rPr lang="cs-CZ" dirty="0"/>
              <a:t>Nutriční připravenost – nutriční podpora, vnitřní prostředí, úprava anemie (optimální nutriční parametry jako prevence sekundárního hojení operační rány)</a:t>
            </a:r>
          </a:p>
          <a:p>
            <a:pPr algn="just"/>
            <a:r>
              <a:rPr lang="cs-CZ" dirty="0"/>
              <a:t>Příprava fyzikální - rehabilitace </a:t>
            </a:r>
          </a:p>
          <a:p>
            <a:pPr algn="just"/>
            <a:r>
              <a:rPr lang="cs-CZ" dirty="0"/>
              <a:t>Příprava střev – mechanická očista střev dle indikace lékaře</a:t>
            </a:r>
          </a:p>
          <a:p>
            <a:pPr algn="just"/>
            <a:r>
              <a:rPr lang="cs-CZ" dirty="0"/>
              <a:t>Prevence TEN 12 hodin před operací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099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49E19-DD74-22D8-3AC1-F8DA4F66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506640"/>
            <a:ext cx="10753200" cy="788760"/>
          </a:xfrm>
        </p:spPr>
        <p:txBody>
          <a:bodyPr/>
          <a:lstStyle/>
          <a:p>
            <a:r>
              <a:rPr lang="cs-CZ" dirty="0"/>
              <a:t>Předoperační příprava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38E310A9-EB52-7063-4CD4-3D472032A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dirty="0"/>
              <a:t>Anestezie, plán perioperační invazivní či neinvazivní monitorace, způsob pooperační analgezie</a:t>
            </a:r>
          </a:p>
          <a:p>
            <a:pPr marL="0" indent="0">
              <a:buNone/>
            </a:pPr>
            <a:r>
              <a:rPr lang="cs-CZ" dirty="0"/>
              <a:t>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ASA I, ASA II – ERAS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ASA III, IV  -  ICHS – ERAS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ERAS s monitorací -  NYHA  III, IV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88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4BF83-93A3-3DD1-0237-89488214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761"/>
            <a:ext cx="10753200" cy="1051559"/>
          </a:xfrm>
        </p:spPr>
        <p:txBody>
          <a:bodyPr/>
          <a:lstStyle/>
          <a:p>
            <a:r>
              <a:rPr lang="cs-CZ" dirty="0"/>
              <a:t>Perioperační péče </a:t>
            </a:r>
          </a:p>
        </p:txBody>
      </p:sp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725232E5-29C8-7264-3E8B-4E28C4D6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4"/>
            <a:ext cx="10752138" cy="4799965"/>
          </a:xfrm>
        </p:spPr>
        <p:txBody>
          <a:bodyPr/>
          <a:lstStyle/>
          <a:p>
            <a:r>
              <a:rPr lang="cs-CZ" dirty="0"/>
              <a:t>ICG test – peroperační flourescenční angiografie indocyaninovou zelení (indocyanine green – ICG) ve spektru blízkém infračervenému záření, intenzita flourescence ICG koreluje s perfuzí tkáně</a:t>
            </a:r>
          </a:p>
          <a:p>
            <a:r>
              <a:rPr lang="cs-CZ" dirty="0"/>
              <a:t>Význam – redukce rizika časných a pozdních anastomických komplikací = možnost snížení četnosti zakládaní protektivních stomií</a:t>
            </a:r>
          </a:p>
          <a:p>
            <a:r>
              <a:rPr lang="cs-CZ" dirty="0"/>
              <a:t>V praxi to znamená posouzení prokrvení střeva v místě resekční linie či zhodnocení vitality nově vytvořené střevní anastomózy</a:t>
            </a:r>
          </a:p>
        </p:txBody>
      </p:sp>
    </p:spTree>
    <p:extLst>
      <p:ext uri="{BB962C8B-B14F-4D97-AF65-F5344CB8AC3E}">
        <p14:creationId xmlns:p14="http://schemas.microsoft.com/office/powerpoint/2010/main" val="137570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A79C6-5422-6160-51CF-184BB1719C64}"/>
              </a:ext>
            </a:extLst>
          </p:cNvPr>
          <p:cNvSpPr txBox="1">
            <a:spLocks/>
          </p:cNvSpPr>
          <p:nvPr/>
        </p:nvSpPr>
        <p:spPr>
          <a:xfrm>
            <a:off x="2392680" y="2423160"/>
            <a:ext cx="7895329" cy="157743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5120" kern="0" dirty="0" err="1"/>
              <a:t>Bariatrická</a:t>
            </a:r>
            <a:r>
              <a:rPr lang="cs-CZ" sz="5120" kern="0" dirty="0"/>
              <a:t> chirurgie</a:t>
            </a:r>
          </a:p>
        </p:txBody>
      </p:sp>
    </p:spTree>
    <p:extLst>
      <p:ext uri="{BB962C8B-B14F-4D97-AF65-F5344CB8AC3E}">
        <p14:creationId xmlns:p14="http://schemas.microsoft.com/office/powerpoint/2010/main" val="549146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43D99-D5FE-1A5A-7AEB-82030252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7680"/>
            <a:ext cx="10753200" cy="944880"/>
          </a:xfrm>
        </p:spPr>
        <p:txBody>
          <a:bodyPr/>
          <a:lstStyle/>
          <a:p>
            <a:r>
              <a:rPr lang="cs-CZ" dirty="0"/>
              <a:t>Pooperační péče na JIP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E70B2C41-A6BA-D03D-8B0B-D550AF88B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Označení pacientů – razítko v RES záznamu a chorobopisu</a:t>
            </a:r>
          </a:p>
          <a:p>
            <a:pPr algn="just"/>
            <a:r>
              <a:rPr lang="cs-CZ" dirty="0"/>
              <a:t>Monitorace již perioperační – postupné prodloužení intervalu fyziologických funkcí</a:t>
            </a:r>
          </a:p>
          <a:p>
            <a:pPr algn="just"/>
            <a:r>
              <a:rPr lang="cs-CZ" dirty="0"/>
              <a:t>Vyhřívání lůžka – udržování </a:t>
            </a:r>
            <a:r>
              <a:rPr lang="cs-CZ" dirty="0" err="1"/>
              <a:t>normotermie</a:t>
            </a:r>
            <a:r>
              <a:rPr lang="cs-CZ" dirty="0"/>
              <a:t> (hypotermie jako riziko infekce          v místě chirurgického výkonu způsobuje pokles dodávky kyslíku tkáním)</a:t>
            </a:r>
          </a:p>
          <a:p>
            <a:pPr algn="just"/>
            <a:r>
              <a:rPr lang="cs-CZ" dirty="0"/>
              <a:t>Klidný spánek – boxový systém</a:t>
            </a:r>
          </a:p>
          <a:p>
            <a:pPr algn="just"/>
            <a:r>
              <a:rPr lang="cs-CZ" dirty="0"/>
              <a:t>Psychická podpora – dle potřeby klinický psycholog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238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942F9-D819-6088-3715-4A539F16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5280"/>
            <a:ext cx="10753200" cy="836296"/>
          </a:xfrm>
        </p:spPr>
        <p:txBody>
          <a:bodyPr/>
          <a:lstStyle/>
          <a:p>
            <a:r>
              <a:rPr lang="cs-CZ" dirty="0"/>
              <a:t>Pooperační péče na JIP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3C8C51B1-E864-A98A-CB5B-79937055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371600"/>
            <a:ext cx="10752138" cy="530351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Důsledné sledování bilance tekutin po 6 hodinách, včetně odpadů do drénů – perorální příjem dvě hodiny po operaci do 1 l – čaj a sipping, 1. pooperační den víc než 1l, tekutá dieta, méně infuzí</a:t>
            </a:r>
          </a:p>
          <a:p>
            <a:pPr algn="just"/>
            <a:r>
              <a:rPr lang="cs-CZ" dirty="0"/>
              <a:t>Omezení invazivních vstupů a minimalizace odběrů (pravidelně pouze glykémie u diabetiků)</a:t>
            </a:r>
          </a:p>
          <a:p>
            <a:pPr algn="just"/>
            <a:r>
              <a:rPr lang="cs-CZ" dirty="0"/>
              <a:t>Péče o ránu – minimalizace počtu převazů, břišní pás jen z indikace lékaře, aby se neomezovala peristaltika, možné tejpování břicha k její podpoře‚ provádí proškolené sestry)</a:t>
            </a:r>
          </a:p>
          <a:p>
            <a:pPr algn="just"/>
            <a:r>
              <a:rPr lang="cs-CZ" dirty="0"/>
              <a:t>K podpoře peristaltiky několikrát denně cucavé bonbóny nebo žvýkačky</a:t>
            </a:r>
          </a:p>
          <a:p>
            <a:pPr algn="just"/>
            <a:r>
              <a:rPr lang="cs-CZ" dirty="0"/>
              <a:t>Časná fyzioterapie – v den operace sed a stoj, 1. pooperační den 1-2 hodiny mimo lůžko a další pooperační dny chůze bez omezení -  vedený přesný záznam</a:t>
            </a:r>
          </a:p>
        </p:txBody>
      </p:sp>
    </p:spTree>
    <p:extLst>
      <p:ext uri="{BB962C8B-B14F-4D97-AF65-F5344CB8AC3E}">
        <p14:creationId xmlns:p14="http://schemas.microsoft.com/office/powerpoint/2010/main" val="1244668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CD7B8-58A3-BA0E-5E2C-4053C2F3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26720"/>
            <a:ext cx="10753200" cy="744856"/>
          </a:xfrm>
        </p:spPr>
        <p:txBody>
          <a:bodyPr/>
          <a:lstStyle/>
          <a:p>
            <a:r>
              <a:rPr lang="cs-CZ" dirty="0"/>
              <a:t>Tejpování břicha </a:t>
            </a:r>
          </a:p>
        </p:txBody>
      </p:sp>
      <p:pic>
        <p:nvPicPr>
          <p:cNvPr id="4" name="Zástupný obsah 3" descr="Obsah obrázku interiér&#10;&#10;Popis byl vytvořen automaticky">
            <a:extLst>
              <a:ext uri="{FF2B5EF4-FFF2-40B4-BE49-F238E27FC236}">
                <a16:creationId xmlns:a16="http://schemas.microsoft.com/office/drawing/2014/main" id="{BD77FCDB-2F9B-66B3-1AEB-9B6D4B841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70354"/>
            <a:ext cx="5298037" cy="4418965"/>
          </a:xfrm>
          <a:prstGeom prst="rect">
            <a:avLst/>
          </a:prstGeom>
        </p:spPr>
      </p:pic>
      <p:pic>
        <p:nvPicPr>
          <p:cNvPr id="5" name="Zástupný symbol obrázku 12" descr="Obsah obrázku oblečení, interiér, ležící, dítě&#10;&#10;Popis byl vytvořen automaticky">
            <a:extLst>
              <a:ext uri="{FF2B5EF4-FFF2-40B4-BE49-F238E27FC236}">
                <a16:creationId xmlns:a16="http://schemas.microsoft.com/office/drawing/2014/main" id="{34002A97-4512-96E2-95F1-4FA07916B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617"/>
          <a:stretch>
            <a:fillRect/>
          </a:stretch>
        </p:blipFill>
        <p:spPr bwMode="auto">
          <a:xfrm rot="5400000">
            <a:off x="6378222" y="1539027"/>
            <a:ext cx="5218557" cy="496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775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7720D-7D17-C586-E435-A360BB9E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4320"/>
            <a:ext cx="10753200" cy="897256"/>
          </a:xfrm>
        </p:spPr>
        <p:txBody>
          <a:bodyPr/>
          <a:lstStyle/>
          <a:p>
            <a:pPr algn="ctr"/>
            <a:r>
              <a:rPr lang="cs-CZ" dirty="0"/>
              <a:t>TAP</a:t>
            </a:r>
          </a:p>
        </p:txBody>
      </p:sp>
      <p:sp>
        <p:nvSpPr>
          <p:cNvPr id="5" name="Zástupný text 2">
            <a:extLst>
              <a:ext uri="{FF2B5EF4-FFF2-40B4-BE49-F238E27FC236}">
                <a16:creationId xmlns:a16="http://schemas.microsoft.com/office/drawing/2014/main" id="{8800E065-A826-1F76-1CDF-E238C799BB5C}"/>
              </a:ext>
            </a:extLst>
          </p:cNvPr>
          <p:cNvSpPr txBox="1">
            <a:spLocks/>
          </p:cNvSpPr>
          <p:nvPr/>
        </p:nvSpPr>
        <p:spPr>
          <a:xfrm>
            <a:off x="434340" y="1171576"/>
            <a:ext cx="5334000" cy="66918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2400" kern="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Transversus</a:t>
            </a:r>
            <a:r>
              <a:rPr lang="cs-CZ" sz="2400" kern="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abdominis</a:t>
            </a:r>
            <a:r>
              <a:rPr lang="cs-CZ" sz="2400" kern="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plane” (TAP) blok je relativně nová regionální technika, která poskytuje analgezii po výkonech v břišní chirurgii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Katetr je zaveden </a:t>
            </a:r>
            <a:r>
              <a:rPr lang="cs-CZ" sz="2400" kern="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subfasciálně</a:t>
            </a:r>
            <a:r>
              <a:rPr lang="cs-CZ" sz="2400" kern="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do prostoru mezi šikmý břišní sval a  m. </a:t>
            </a:r>
            <a:r>
              <a:rPr lang="cs-CZ" sz="2400" kern="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transversus</a:t>
            </a:r>
            <a:r>
              <a:rPr lang="cs-CZ" sz="2400" kern="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abdominis</a:t>
            </a:r>
            <a:r>
              <a:rPr lang="cs-CZ" sz="2400" kern="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fixován stehem ke kůži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 blok může být proveden buď podle anatomických orientačních bodů nebo pomocí ultrazvuku</a:t>
            </a:r>
            <a:endParaRPr lang="cs-CZ" sz="2400" kern="0" dirty="0">
              <a:solidFill>
                <a:srgbClr val="333333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8F6395EF-1466-6C7D-3109-23D078681FE7}"/>
              </a:ext>
            </a:extLst>
          </p:cNvPr>
          <p:cNvSpPr txBox="1">
            <a:spLocks/>
          </p:cNvSpPr>
          <p:nvPr/>
        </p:nvSpPr>
        <p:spPr>
          <a:xfrm>
            <a:off x="6054000" y="627176"/>
            <a:ext cx="5334000" cy="623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20000"/>
          </a:bodyPr>
          <a:lstStyle>
            <a:lvl1pPr marL="342900" marR="0" indent="-342900" algn="l" defTabSz="584200" rtl="0" eaLnBrk="1" latinLnBrk="0" hangingPunct="1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indent="-342900" algn="l" defTabSz="584200" rtl="0" eaLnBrk="1" latinLnBrk="0" hangingPunct="1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marR="0" indent="-342900" algn="l" defTabSz="584200" rtl="0" eaLnBrk="1" latinLnBrk="0" hangingPunct="1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indent="-342900" algn="l" defTabSz="584200" rtl="0" eaLnBrk="1" latinLnBrk="0" hangingPunct="1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indent="-342900" algn="l" defTabSz="584200" rtl="0" eaLnBrk="1" latinLnBrk="0" hangingPunct="1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Cílem tohoto přístupu je redukce dávek </a:t>
            </a:r>
            <a:r>
              <a:rPr lang="cs-CZ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opioidů</a:t>
            </a:r>
            <a:r>
              <a:rPr lang="cs-CZ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minimalizace jejich nežádoucích účinků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Kontinuální aplikace </a:t>
            </a:r>
            <a:r>
              <a:rPr lang="cs-CZ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Marcainu</a:t>
            </a:r>
            <a:r>
              <a:rPr lang="cs-CZ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0,5% a FR 10 ml rychlostí 3 ml/hod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Převaz 1x24 hod, žluté spojovací hadičky (k rozlišení od </a:t>
            </a:r>
            <a:r>
              <a:rPr lang="cs-CZ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i.v</a:t>
            </a:r>
            <a:r>
              <a:rPr lang="cs-CZ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vstupu, výměna 1x3dny)) a filtr  obdobně jako u epidurálního katetru (výměna 1x3dny)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Zaveden cca 5 dnů, i na standardním oddělení, ale aplikace pouze lineárním dávkovačem</a:t>
            </a:r>
          </a:p>
        </p:txBody>
      </p:sp>
    </p:spTree>
    <p:extLst>
      <p:ext uri="{BB962C8B-B14F-4D97-AF65-F5344CB8AC3E}">
        <p14:creationId xmlns:p14="http://schemas.microsoft.com/office/powerpoint/2010/main" val="84771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9666BBE-A295-41D6-ED6F-EBCEE06EB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375328"/>
            <a:ext cx="3812992" cy="285974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206A895-DDEF-A99F-D576-01DD51205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07" y="52350"/>
            <a:ext cx="4942114" cy="3125346"/>
          </a:xfrm>
          <a:prstGeom prst="rect">
            <a:avLst/>
          </a:prstGeom>
        </p:spPr>
      </p:pic>
      <p:pic>
        <p:nvPicPr>
          <p:cNvPr id="4" name="Obrázek 3" descr="Obsah obrázku text, plast, kontejner, tác&#10;&#10;Popis byl vytvořen automaticky">
            <a:extLst>
              <a:ext uri="{FF2B5EF4-FFF2-40B4-BE49-F238E27FC236}">
                <a16:creationId xmlns:a16="http://schemas.microsoft.com/office/drawing/2014/main" id="{69265BDF-EF1C-12D9-D811-C2640CCFDC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r="12601" b="12945"/>
          <a:stretch/>
        </p:blipFill>
        <p:spPr>
          <a:xfrm>
            <a:off x="1116662" y="3357326"/>
            <a:ext cx="4805167" cy="3125346"/>
          </a:xfrm>
          <a:prstGeom prst="rect">
            <a:avLst/>
          </a:prstGeom>
        </p:spPr>
      </p:pic>
      <p:pic>
        <p:nvPicPr>
          <p:cNvPr id="5" name="Zástupný symbol pro obrázek 6">
            <a:extLst>
              <a:ext uri="{FF2B5EF4-FFF2-40B4-BE49-F238E27FC236}">
                <a16:creationId xmlns:a16="http://schemas.microsoft.com/office/drawing/2014/main" id="{83DEF21A-C48D-12C8-6AE3-13F82C307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r="31932"/>
          <a:stretch>
            <a:fillRect/>
          </a:stretch>
        </p:blipFill>
        <p:spPr bwMode="auto">
          <a:xfrm>
            <a:off x="7758664" y="3177696"/>
            <a:ext cx="3316674" cy="348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705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35172-55EE-A4D8-A911-2FC7BC33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760"/>
            <a:ext cx="10753200" cy="990600"/>
          </a:xfrm>
        </p:spPr>
        <p:txBody>
          <a:bodyPr/>
          <a:lstStyle/>
          <a:p>
            <a:r>
              <a:rPr lang="cs-CZ" dirty="0"/>
              <a:t>Komplikace KRP ERAS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28AF60F5-5766-18C2-B72F-58DA8948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altLang="cs-CZ" dirty="0"/>
              <a:t>Paralytický ileus - nejčastější příčina odchýlení od protokolu ERAS</a:t>
            </a:r>
          </a:p>
          <a:p>
            <a:endParaRPr lang="cs-CZ" altLang="cs-CZ" dirty="0"/>
          </a:p>
          <a:p>
            <a:r>
              <a:rPr lang="cs-CZ" altLang="cs-CZ" dirty="0"/>
              <a:t>Perorální podání laxativ </a:t>
            </a:r>
          </a:p>
          <a:p>
            <a:r>
              <a:rPr lang="cs-CZ" altLang="cs-CZ" dirty="0" err="1"/>
              <a:t>Prokinetika</a:t>
            </a:r>
            <a:r>
              <a:rPr lang="cs-CZ" altLang="cs-CZ" dirty="0"/>
              <a:t>   </a:t>
            </a:r>
          </a:p>
          <a:p>
            <a:r>
              <a:rPr lang="cs-CZ" altLang="cs-CZ" dirty="0" err="1"/>
              <a:t>Alvimopan</a:t>
            </a:r>
            <a:r>
              <a:rPr lang="cs-CZ" altLang="cs-CZ" dirty="0"/>
              <a:t> – antagonista periferních opiátových receptorů –  </a:t>
            </a:r>
            <a:r>
              <a:rPr lang="cs-CZ" altLang="cs-CZ" dirty="0" err="1"/>
              <a:t>Relistor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071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40088-41F1-12E0-73B2-654CD552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Operace štítné žlázy přes dutinu ústní </a:t>
            </a:r>
          </a:p>
        </p:txBody>
      </p:sp>
    </p:spTree>
    <p:extLst>
      <p:ext uri="{BB962C8B-B14F-4D97-AF65-F5344CB8AC3E}">
        <p14:creationId xmlns:p14="http://schemas.microsoft.com/office/powerpoint/2010/main" val="1775311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6DA25-E74C-9C55-D312-6556779A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18160"/>
            <a:ext cx="10753200" cy="944880"/>
          </a:xfrm>
        </p:spPr>
        <p:txBody>
          <a:bodyPr/>
          <a:lstStyle/>
          <a:p>
            <a:r>
              <a:rPr lang="cs-CZ" dirty="0"/>
              <a:t>Operace štítné žlázy přes dutinu ústní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981358D3-7C61-6FF1-44DA-22CF4A90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921886"/>
          </a:xfrm>
        </p:spPr>
        <p:txBody>
          <a:bodyPr/>
          <a:lstStyle/>
          <a:p>
            <a:r>
              <a:rPr lang="cs-CZ" dirty="0"/>
              <a:t>Ojedinělý specializovaný výkon (říjen 2019), kdy operace štítnice a příštítných tělísek spočívá v tom, že se nedělá řez na krku, ale z vnitřní strany dolního rtu, operační oblast je přehlednější</a:t>
            </a:r>
          </a:p>
          <a:p>
            <a:r>
              <a:rPr lang="cs-CZ" dirty="0"/>
              <a:t>Přístroje a nástroje jsou totožné jako u laparoskopických operací</a:t>
            </a:r>
          </a:p>
          <a:p>
            <a:r>
              <a:rPr lang="cs-CZ" dirty="0"/>
              <a:t>Kontraindikací jsou předchozí operace krku, ozáření krční oblasti</a:t>
            </a:r>
          </a:p>
          <a:p>
            <a:r>
              <a:rPr lang="cs-CZ" dirty="0"/>
              <a:t>Limitující je velikost štítnice 25 – 30 ml pro jeden lalok, u tumorů uzel do 1 cm s maximálně 1 uzlinou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96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BD2EB-4AB9-2036-E207-8A23C519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8" y="426720"/>
            <a:ext cx="10753200" cy="912496"/>
          </a:xfrm>
        </p:spPr>
        <p:txBody>
          <a:bodyPr/>
          <a:lstStyle/>
          <a:p>
            <a:pPr algn="ctr"/>
            <a:r>
              <a:rPr lang="cs-CZ" dirty="0"/>
              <a:t>Pooperační průběh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86F16E27-C927-64C4-FCFD-BD7013DE3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dirty="0"/>
              <a:t>Pooperační rekonvalescence s rychle ustupujícím otokem obdobná jako po klasické operaci cca 14 dní</a:t>
            </a:r>
          </a:p>
          <a:p>
            <a:r>
              <a:rPr lang="cs-CZ" dirty="0"/>
              <a:t>Výhoda je kosmetická, na krku nezůstává jizva</a:t>
            </a:r>
          </a:p>
          <a:p>
            <a:r>
              <a:rPr lang="cs-CZ" dirty="0"/>
              <a:t>Délka hospitalizace 4 – 5 dnů</a:t>
            </a:r>
          </a:p>
          <a:p>
            <a:r>
              <a:rPr lang="cs-CZ" dirty="0"/>
              <a:t>Zhruba měsíc trvá nastavení hormonální substituční léčby a stabilní hladiny hormonů</a:t>
            </a:r>
          </a:p>
        </p:txBody>
      </p:sp>
    </p:spTree>
    <p:extLst>
      <p:ext uri="{BB962C8B-B14F-4D97-AF65-F5344CB8AC3E}">
        <p14:creationId xmlns:p14="http://schemas.microsoft.com/office/powerpoint/2010/main" val="1420910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63A95-A5C2-5E7C-259D-D934FBDF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6240"/>
            <a:ext cx="10753200" cy="775336"/>
          </a:xfrm>
        </p:spPr>
        <p:txBody>
          <a:bodyPr/>
          <a:lstStyle/>
          <a:p>
            <a:r>
              <a:rPr lang="cs-CZ" dirty="0"/>
              <a:t>Kazuistika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3E8BCE48-F133-4FC4-36E8-7D4B4A50E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dirty="0"/>
              <a:t>Pacientka M. V. narozena 1953</a:t>
            </a:r>
          </a:p>
          <a:p>
            <a:endParaRPr lang="cs-CZ" dirty="0"/>
          </a:p>
          <a:p>
            <a:r>
              <a:rPr lang="cs-CZ" dirty="0"/>
              <a:t>Přijata 11. 3. 2020 na chirurgické oddělení s diagnózou UZLOVÁ STRUMA pro progresi velikosti uzlu, bez chronické medikace</a:t>
            </a:r>
          </a:p>
          <a:p>
            <a:endParaRPr lang="cs-CZ" dirty="0"/>
          </a:p>
          <a:p>
            <a:r>
              <a:rPr lang="cs-CZ" dirty="0"/>
              <a:t>TOETVA HEMITHYROIDEKTOMIE VPRAVO – plánovaný výkon pro jednouzlovou netoxickou strumu</a:t>
            </a:r>
          </a:p>
        </p:txBody>
      </p:sp>
    </p:spTree>
    <p:extLst>
      <p:ext uri="{BB962C8B-B14F-4D97-AF65-F5344CB8AC3E}">
        <p14:creationId xmlns:p14="http://schemas.microsoft.com/office/powerpoint/2010/main" val="37840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6DB69317-502C-9F25-F3CA-B4FF011B2FEF}"/>
              </a:ext>
            </a:extLst>
          </p:cNvPr>
          <p:cNvSpPr txBox="1">
            <a:spLocks/>
          </p:cNvSpPr>
          <p:nvPr/>
        </p:nvSpPr>
        <p:spPr>
          <a:xfrm>
            <a:off x="811823" y="1736050"/>
            <a:ext cx="10800000" cy="64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altLang="cs-CZ" kern="0" dirty="0"/>
              <a:t>Chirurgie pro morbidní obezitu, zejména z důvodu celosvětového výskytu obezity v epidemických rozměrech</a:t>
            </a:r>
          </a:p>
          <a:p>
            <a:endParaRPr lang="cs-CZ" altLang="cs-CZ" kern="0" dirty="0"/>
          </a:p>
          <a:p>
            <a:r>
              <a:rPr lang="cs-CZ" altLang="cs-CZ" kern="0" dirty="0"/>
              <a:t>Malabsorpční výkony</a:t>
            </a:r>
          </a:p>
          <a:p>
            <a:r>
              <a:rPr lang="cs-CZ" altLang="cs-CZ" kern="0" dirty="0"/>
              <a:t>Restrikční výkony</a:t>
            </a:r>
          </a:p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ABFCC0A-4863-466E-8682-EC70AF05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20" y="688720"/>
            <a:ext cx="11470080" cy="642241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Bariatrická chirurgie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C9E3C-3786-6EBD-53D3-FC6E183D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8" y="457200"/>
            <a:ext cx="10753200" cy="912496"/>
          </a:xfrm>
        </p:spPr>
        <p:txBody>
          <a:bodyPr/>
          <a:lstStyle/>
          <a:p>
            <a:r>
              <a:rPr lang="cs-CZ" dirty="0"/>
              <a:t>Předoperačně …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53BE52FB-5389-9646-118E-413C88DC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dirty="0"/>
              <a:t>Interní předoperační vyšetření – ASA II</a:t>
            </a:r>
          </a:p>
          <a:p>
            <a:r>
              <a:rPr lang="cs-CZ" dirty="0"/>
              <a:t>ORL vyšetření – kontrola postavení a funkčnosti hlasivek, bez oparu a  nachlazení </a:t>
            </a:r>
          </a:p>
          <a:p>
            <a:r>
              <a:rPr lang="cs-CZ" dirty="0"/>
              <a:t>Palpačně zvětšená štítnice s hmatným uzlíkem cca 10 mm</a:t>
            </a:r>
          </a:p>
          <a:p>
            <a:r>
              <a:rPr lang="cs-CZ" dirty="0"/>
              <a:t>164 cm/64 kg, BMI 23,8</a:t>
            </a:r>
          </a:p>
        </p:txBody>
      </p:sp>
    </p:spTree>
    <p:extLst>
      <p:ext uri="{BB962C8B-B14F-4D97-AF65-F5344CB8AC3E}">
        <p14:creationId xmlns:p14="http://schemas.microsoft.com/office/powerpoint/2010/main" val="499526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38415-27C1-95EF-579F-D68DB3E4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760"/>
            <a:ext cx="10753200" cy="805816"/>
          </a:xfrm>
        </p:spPr>
        <p:txBody>
          <a:bodyPr/>
          <a:lstStyle/>
          <a:p>
            <a:r>
              <a:rPr lang="cs-CZ" dirty="0"/>
              <a:t>Operačně …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01297CCD-6AB5-047F-5C50-857BF4E9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dirty="0"/>
              <a:t>Výkon od 8:00 do 11:00 klidný úvod do anestezie </a:t>
            </a:r>
            <a:r>
              <a:rPr lang="cs-CZ" dirty="0" err="1"/>
              <a:t>nasotracheální</a:t>
            </a:r>
            <a:r>
              <a:rPr lang="cs-CZ" dirty="0"/>
              <a:t> intubací pravou nosní dírkou, velikost č. 6,5, bez krvácení</a:t>
            </a:r>
          </a:p>
          <a:p>
            <a:endParaRPr lang="cs-CZ" dirty="0"/>
          </a:p>
          <a:p>
            <a:r>
              <a:rPr lang="cs-CZ" dirty="0"/>
              <a:t>K anestezii použitý i. v.  </a:t>
            </a:r>
            <a:r>
              <a:rPr lang="cs-CZ" dirty="0" err="1"/>
              <a:t>propofol</a:t>
            </a:r>
            <a:r>
              <a:rPr lang="cs-CZ" dirty="0"/>
              <a:t>, </a:t>
            </a:r>
            <a:r>
              <a:rPr lang="cs-CZ" dirty="0" err="1"/>
              <a:t>nimbex</a:t>
            </a:r>
            <a:r>
              <a:rPr lang="cs-CZ" dirty="0"/>
              <a:t> a </a:t>
            </a:r>
            <a:r>
              <a:rPr lang="cs-CZ" dirty="0" err="1"/>
              <a:t>sufentanil</a:t>
            </a:r>
            <a:endParaRPr lang="cs-CZ" dirty="0"/>
          </a:p>
          <a:p>
            <a:endParaRPr lang="cs-CZ" dirty="0"/>
          </a:p>
          <a:p>
            <a:r>
              <a:rPr lang="cs-CZ" dirty="0"/>
              <a:t>ATB profylaxe – </a:t>
            </a:r>
            <a:r>
              <a:rPr lang="cs-CZ" dirty="0" err="1"/>
              <a:t>unasyn</a:t>
            </a:r>
            <a:r>
              <a:rPr lang="cs-CZ" dirty="0"/>
              <a:t> a </a:t>
            </a:r>
            <a:r>
              <a:rPr lang="cs-CZ" dirty="0" err="1"/>
              <a:t>metronidazol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839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54BA8-0624-0F7C-A424-BC7770BD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8343"/>
            <a:ext cx="10753200" cy="823233"/>
          </a:xfrm>
        </p:spPr>
        <p:txBody>
          <a:bodyPr/>
          <a:lstStyle/>
          <a:p>
            <a:r>
              <a:rPr lang="cs-CZ" dirty="0"/>
              <a:t>Operační postup </a:t>
            </a:r>
          </a:p>
        </p:txBody>
      </p:sp>
      <p:sp>
        <p:nvSpPr>
          <p:cNvPr id="5" name="Zástupný text 2">
            <a:extLst>
              <a:ext uri="{FF2B5EF4-FFF2-40B4-BE49-F238E27FC236}">
                <a16:creationId xmlns:a16="http://schemas.microsoft.com/office/drawing/2014/main" id="{7CF4728F-988B-5E7A-BA3E-A0021F5C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817382"/>
          </a:xfrm>
        </p:spPr>
        <p:txBody>
          <a:bodyPr/>
          <a:lstStyle/>
          <a:p>
            <a:r>
              <a:rPr lang="cs-CZ" dirty="0"/>
              <a:t>U samotného výkonu se provádí po odtažení dolního rtu tři řezy pro operační tubusy a postupně se otevře prostor, kde je uložena štítná žláza i příštítná tělíska </a:t>
            </a:r>
          </a:p>
          <a:p>
            <a:r>
              <a:rPr lang="cs-CZ" dirty="0"/>
              <a:t>U výkonu lze použít monitoraci                                          sledovaných zvratných nervů a                                                  fluorescenční kameru s aplikací                                         </a:t>
            </a:r>
            <a:r>
              <a:rPr lang="cs-CZ" dirty="0" err="1"/>
              <a:t>indocyaninové</a:t>
            </a:r>
            <a:r>
              <a:rPr lang="cs-CZ" dirty="0"/>
              <a:t> zeleně</a:t>
            </a:r>
          </a:p>
          <a:p>
            <a:r>
              <a:rPr lang="cs-CZ" dirty="0"/>
              <a:t>K důkladnému prohlédnutí celého                                        operačního pole se využívá insuflace CO2 do tlaku 8 Torrů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AB9E3F-DC4C-6669-776E-DB84F755F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086" y="2586736"/>
            <a:ext cx="3443830" cy="25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54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 descr="Obsah obrázku osoba, interiér, držení, postel&#10;&#10;Popis byl vytvořen automaticky">
            <a:extLst>
              <a:ext uri="{FF2B5EF4-FFF2-40B4-BE49-F238E27FC236}">
                <a16:creationId xmlns:a16="http://schemas.microsoft.com/office/drawing/2014/main" id="{A18BA018-7624-78E9-FFBD-056546041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6" b="11376"/>
          <a:stretch>
            <a:fillRect/>
          </a:stretch>
        </p:blipFill>
        <p:spPr>
          <a:xfrm>
            <a:off x="1082040" y="944880"/>
            <a:ext cx="9692639" cy="5455919"/>
          </a:xfrm>
        </p:spPr>
      </p:pic>
    </p:spTree>
    <p:extLst>
      <p:ext uri="{BB962C8B-B14F-4D97-AF65-F5344CB8AC3E}">
        <p14:creationId xmlns:p14="http://schemas.microsoft.com/office/powerpoint/2010/main" val="791001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EEE6E-242B-F946-FA0E-CD3FE86D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9080"/>
            <a:ext cx="10753200" cy="912496"/>
          </a:xfrm>
        </p:spPr>
        <p:txBody>
          <a:bodyPr/>
          <a:lstStyle/>
          <a:p>
            <a:r>
              <a:rPr lang="cs-CZ" dirty="0"/>
              <a:t>Průběh …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61422F2-561E-D6E5-011B-5B0581E5E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dirty="0"/>
              <a:t>Incize z vnitřní strany dolního rtu cca 10 mm, zavedení trokarů a insuflace CO2 na 8 torrů, přerušení istmu, páskových svalů a preparace pravého laloku štítnice, extrakce, proplach, sutura páskových svalů, extrakce portů s odsátím kapna </a:t>
            </a:r>
          </a:p>
          <a:p>
            <a:r>
              <a:rPr lang="cs-CZ" dirty="0"/>
              <a:t>Srovnání čelisti, kontrola pohybu v temporomandibulárním kloubu, ten fyziologický</a:t>
            </a:r>
          </a:p>
          <a:p>
            <a:r>
              <a:rPr lang="cs-CZ" dirty="0"/>
              <a:t>Probuzení pacientky, </a:t>
            </a:r>
            <a:r>
              <a:rPr lang="cs-CZ" dirty="0" err="1"/>
              <a:t>extubace</a:t>
            </a:r>
            <a:r>
              <a:rPr lang="cs-CZ" dirty="0"/>
              <a:t> a převoz na  chirurgickou JIP</a:t>
            </a:r>
          </a:p>
        </p:txBody>
      </p:sp>
    </p:spTree>
    <p:extLst>
      <p:ext uri="{BB962C8B-B14F-4D97-AF65-F5344CB8AC3E}">
        <p14:creationId xmlns:p14="http://schemas.microsoft.com/office/powerpoint/2010/main" val="1077861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74737-AB64-9930-0CDF-5336575F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4800"/>
            <a:ext cx="10753200" cy="866776"/>
          </a:xfrm>
        </p:spPr>
        <p:txBody>
          <a:bodyPr/>
          <a:lstStyle/>
          <a:p>
            <a:r>
              <a:rPr lang="cs-CZ" dirty="0"/>
              <a:t>Pooperačně …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4599B68-F639-3FEB-70CA-A3BED46B9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dirty="0"/>
              <a:t>Sledování ZFF</a:t>
            </a:r>
          </a:p>
          <a:p>
            <a:r>
              <a:rPr lang="cs-CZ" dirty="0"/>
              <a:t>PŽK – hydratace cca 1500 ml krystaloidů</a:t>
            </a:r>
          </a:p>
          <a:p>
            <a:r>
              <a:rPr lang="cs-CZ" dirty="0"/>
              <a:t>Analgetizace – </a:t>
            </a:r>
            <a:r>
              <a:rPr lang="cs-CZ" dirty="0" err="1"/>
              <a:t>novalgin</a:t>
            </a:r>
            <a:r>
              <a:rPr lang="cs-CZ" dirty="0"/>
              <a:t>, </a:t>
            </a:r>
            <a:r>
              <a:rPr lang="cs-CZ" dirty="0" err="1"/>
              <a:t>perfalgan</a:t>
            </a:r>
            <a:r>
              <a:rPr lang="cs-CZ" dirty="0"/>
              <a:t>, </a:t>
            </a:r>
            <a:r>
              <a:rPr lang="cs-CZ" dirty="0" err="1"/>
              <a:t>almiral</a:t>
            </a:r>
            <a:r>
              <a:rPr lang="cs-CZ" dirty="0"/>
              <a:t>, </a:t>
            </a:r>
            <a:r>
              <a:rPr lang="cs-CZ" dirty="0" err="1"/>
              <a:t>dipidolor</a:t>
            </a:r>
            <a:r>
              <a:rPr lang="cs-CZ" dirty="0"/>
              <a:t> (VAS 4-5)</a:t>
            </a:r>
          </a:p>
          <a:p>
            <a:r>
              <a:rPr lang="cs-CZ" dirty="0"/>
              <a:t>Prevence TEN – </a:t>
            </a:r>
            <a:r>
              <a:rPr lang="cs-CZ" dirty="0" err="1"/>
              <a:t>Fraxi</a:t>
            </a:r>
            <a:r>
              <a:rPr lang="cs-CZ" dirty="0"/>
              <a:t> 0,3 ml a 24 hodin s. c.</a:t>
            </a:r>
          </a:p>
          <a:p>
            <a:r>
              <a:rPr lang="cs-CZ" dirty="0"/>
              <a:t>Bez PMK – močení spontánní do 8 hodin po operaci</a:t>
            </a:r>
          </a:p>
          <a:p>
            <a:r>
              <a:rPr lang="cs-CZ" dirty="0"/>
              <a:t>Per os čaj  - 2 hodiny po výkonu, další den tekutá dieta, pak již č. 5</a:t>
            </a:r>
          </a:p>
        </p:txBody>
      </p:sp>
    </p:spTree>
    <p:extLst>
      <p:ext uri="{BB962C8B-B14F-4D97-AF65-F5344CB8AC3E}">
        <p14:creationId xmlns:p14="http://schemas.microsoft.com/office/powerpoint/2010/main" val="782361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C844D-B6FD-8D06-C437-53010465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3" y="573948"/>
            <a:ext cx="10753200" cy="843371"/>
          </a:xfrm>
        </p:spPr>
        <p:txBody>
          <a:bodyPr/>
          <a:lstStyle/>
          <a:p>
            <a:r>
              <a:rPr lang="cs-CZ" dirty="0"/>
              <a:t>Pooperačně …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A58F8E0C-AC96-C8FE-F057-2379BDC8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dirty="0"/>
              <a:t>Sledování průchodnosti dýchacích cest, polykání a funkčnosti hlasivek</a:t>
            </a:r>
          </a:p>
          <a:p>
            <a:r>
              <a:rPr lang="cs-CZ" dirty="0"/>
              <a:t>Výplachy dutiny ústní tantum </a:t>
            </a:r>
            <a:r>
              <a:rPr lang="cs-CZ" dirty="0" err="1"/>
              <a:t>verde</a:t>
            </a:r>
            <a:r>
              <a:rPr lang="cs-CZ" dirty="0"/>
              <a:t>, kapky do nosu</a:t>
            </a:r>
          </a:p>
          <a:p>
            <a:r>
              <a:rPr lang="cs-CZ" dirty="0"/>
              <a:t>Ledování krku a podčelistní oblasti – otok a hematomy</a:t>
            </a:r>
          </a:p>
          <a:p>
            <a:r>
              <a:rPr lang="cs-CZ" dirty="0"/>
              <a:t>Časná fyzioterapie</a:t>
            </a:r>
          </a:p>
          <a:p>
            <a:r>
              <a:rPr lang="cs-CZ" dirty="0"/>
              <a:t>1. pooperační den překlad na standardní oddělení</a:t>
            </a:r>
          </a:p>
        </p:txBody>
      </p:sp>
    </p:spTree>
    <p:extLst>
      <p:ext uri="{BB962C8B-B14F-4D97-AF65-F5344CB8AC3E}">
        <p14:creationId xmlns:p14="http://schemas.microsoft.com/office/powerpoint/2010/main" val="1538526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BCBC7-6080-5609-A482-854AF50E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N.P.W.T. u břišních katastrof </a:t>
            </a:r>
          </a:p>
        </p:txBody>
      </p:sp>
    </p:spTree>
    <p:extLst>
      <p:ext uri="{BB962C8B-B14F-4D97-AF65-F5344CB8AC3E}">
        <p14:creationId xmlns:p14="http://schemas.microsoft.com/office/powerpoint/2010/main" val="3254998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B2270-943E-430C-51AF-C7D121AA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760"/>
            <a:ext cx="10753200" cy="805816"/>
          </a:xfrm>
        </p:spPr>
        <p:txBody>
          <a:bodyPr/>
          <a:lstStyle/>
          <a:p>
            <a:r>
              <a:rPr lang="cs-CZ" dirty="0"/>
              <a:t>N.P.W.T. v břišní chirurgii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4C3FBF8D-97CF-2C62-930D-229DBD74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dirty="0"/>
              <a:t>Často používán pojem V.A.C. (</a:t>
            </a:r>
            <a:r>
              <a:rPr lang="cs-CZ" dirty="0" err="1"/>
              <a:t>Vacuum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</a:t>
            </a:r>
            <a:r>
              <a:rPr lang="cs-CZ" dirty="0" err="1"/>
              <a:t>Closure</a:t>
            </a:r>
            <a:r>
              <a:rPr lang="cs-CZ" dirty="0"/>
              <a:t>) je neinvazívní léčebná metoda, při které je lokální negativní tlak využíván k podpoře hojení ran</a:t>
            </a:r>
          </a:p>
          <a:p>
            <a:r>
              <a:rPr lang="cs-CZ" dirty="0"/>
              <a:t>Podtlak v ráně pomáhá odstranit edém, zvyšuje prokrvení přilehlé tkáně (proto se může při prvních převazech rána opticky jevit jako větší), omezuje bakteriální kolonizaci, podporuje granulaci tkáně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5739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74F4F-8659-E437-9779-468491E7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1480"/>
            <a:ext cx="10753200" cy="760096"/>
          </a:xfrm>
        </p:spPr>
        <p:txBody>
          <a:bodyPr/>
          <a:lstStyle/>
          <a:p>
            <a:r>
              <a:rPr lang="cs-CZ" dirty="0"/>
              <a:t>Indikace a kontraindikace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EDA33189-C7B1-440D-0749-BB297B3C2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4"/>
            <a:ext cx="10752138" cy="4906645"/>
          </a:xfrm>
        </p:spPr>
        <p:txBody>
          <a:bodyPr/>
          <a:lstStyle/>
          <a:p>
            <a:r>
              <a:rPr lang="cs-CZ" b="1" dirty="0"/>
              <a:t>Indikace: </a:t>
            </a:r>
            <a:r>
              <a:rPr lang="cs-CZ" dirty="0"/>
              <a:t>chronické rány (např. 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, diabetická gangréna, dekubitus), akutní rány (např. traumatická rána, popálenina), subakutní rány (porucha hojení rány, dehiscence rány)</a:t>
            </a:r>
          </a:p>
          <a:p>
            <a:endParaRPr lang="cs-CZ" b="1" dirty="0"/>
          </a:p>
          <a:p>
            <a:r>
              <a:rPr lang="cs-CZ" b="1" dirty="0"/>
              <a:t>Kontraindikace: </a:t>
            </a:r>
            <a:r>
              <a:rPr lang="cs-CZ" dirty="0"/>
              <a:t>maligní rány, osteomyelitida, odkryté cévy, tkáňové nekrózy s tvorbou strupů či píštělí vedoucích k orgánům nebo tělním dutinám</a:t>
            </a:r>
          </a:p>
          <a:p>
            <a:endParaRPr lang="cs-CZ" dirty="0"/>
          </a:p>
          <a:p>
            <a:r>
              <a:rPr lang="cs-CZ" dirty="0"/>
              <a:t>Nutné je zejména opatrné použití u pacientů s aktivním krvácením nebo antikoagulační terapií (nutno přijmout preventivní bezpečnostní opatření)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4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E67E42EF-5E5A-0779-EEC7-22435BA03107}"/>
              </a:ext>
            </a:extLst>
          </p:cNvPr>
          <p:cNvSpPr txBox="1">
            <a:spLocks/>
          </p:cNvSpPr>
          <p:nvPr/>
        </p:nvSpPr>
        <p:spPr>
          <a:xfrm>
            <a:off x="673200" y="2139224"/>
            <a:ext cx="10800000" cy="390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Věk 18 – 60 let</a:t>
            </a:r>
          </a:p>
          <a:p>
            <a:r>
              <a:rPr lang="cs-CZ" kern="0"/>
              <a:t>BMI 40 kg/m2</a:t>
            </a:r>
          </a:p>
          <a:p>
            <a:r>
              <a:rPr lang="cs-CZ" kern="0"/>
              <a:t>BMI 35 – 40kg/m2 s komorbiditami, u kterých se předpokládá dobrá kompenzace v souvislosti s úbytkem hmotnosti po provedeném bariatrickém výkonu </a:t>
            </a:r>
          </a:p>
          <a:p>
            <a:endParaRPr lang="cs-CZ" kern="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A03DC63-C2E6-BEF5-8ED5-521DAC9D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00" y="1024000"/>
            <a:ext cx="11470080" cy="642241"/>
          </a:xfrm>
        </p:spPr>
        <p:txBody>
          <a:bodyPr/>
          <a:lstStyle/>
          <a:p>
            <a:r>
              <a:rPr lang="cs-CZ" dirty="0"/>
              <a:t>Indikace </a:t>
            </a:r>
          </a:p>
        </p:txBody>
      </p:sp>
    </p:spTree>
    <p:extLst>
      <p:ext uri="{BB962C8B-B14F-4D97-AF65-F5344CB8AC3E}">
        <p14:creationId xmlns:p14="http://schemas.microsoft.com/office/powerpoint/2010/main" val="9151672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1A5E8-B950-1013-1AF9-CFF26A04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9561"/>
            <a:ext cx="10753200" cy="882015"/>
          </a:xfrm>
        </p:spPr>
        <p:txBody>
          <a:bodyPr/>
          <a:lstStyle/>
          <a:p>
            <a:r>
              <a:rPr lang="cs-CZ" dirty="0"/>
              <a:t>Komponenty N.P.W.T.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873851-8FD3-24E1-4437-301A37FCF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71576"/>
            <a:ext cx="11107103" cy="5396863"/>
          </a:xfrm>
        </p:spPr>
        <p:txBody>
          <a:bodyPr>
            <a:normAutofit fontScale="92500"/>
          </a:bodyPr>
          <a:lstStyle/>
          <a:p>
            <a:r>
              <a:rPr lang="cs-CZ" dirty="0"/>
              <a:t>Tvořen pohonnou jednotkou</a:t>
            </a:r>
          </a:p>
          <a:p>
            <a:r>
              <a:rPr lang="cs-CZ" dirty="0"/>
              <a:t>Umožňuje pomocí digitálního displeje nastavení podtlaku 25 – 200 </a:t>
            </a:r>
            <a:r>
              <a:rPr lang="cs-CZ" dirty="0" err="1"/>
              <a:t>mmHg</a:t>
            </a:r>
            <a:r>
              <a:rPr lang="cs-CZ" dirty="0"/>
              <a:t> (v krocích po 25 </a:t>
            </a:r>
            <a:r>
              <a:rPr lang="cs-CZ" dirty="0" err="1"/>
              <a:t>mmHg</a:t>
            </a:r>
            <a:r>
              <a:rPr lang="cs-CZ" dirty="0"/>
              <a:t>)</a:t>
            </a:r>
          </a:p>
          <a:p>
            <a:r>
              <a:rPr lang="cs-CZ" dirty="0"/>
              <a:t>Umožňuje možnost volby terapeutického režimu (kontinuální sání či intermitentní s volitelnými časovými kombinacemi sání-klidu)</a:t>
            </a:r>
          </a:p>
          <a:p>
            <a:r>
              <a:rPr lang="cs-CZ" dirty="0"/>
              <a:t>Jednotka má nastavitelný časový spínač a zaznamenává délku terapie, je vybavena zvukovou signalizací a má síťový i bateriový pohon </a:t>
            </a:r>
          </a:p>
          <a:p>
            <a:r>
              <a:rPr lang="cs-CZ" dirty="0"/>
              <a:t>Na přístroji je zasunuta vyměnitelná sběrná nádoba na sekrety, kterou je třeba dát novou, je-li plná (upozorní alarm), anebo individuálně, kvůli možnému zápachu se doporučuje měnit minimálně jednou týdně</a:t>
            </a:r>
          </a:p>
        </p:txBody>
      </p:sp>
    </p:spTree>
    <p:extLst>
      <p:ext uri="{BB962C8B-B14F-4D97-AF65-F5344CB8AC3E}">
        <p14:creationId xmlns:p14="http://schemas.microsoft.com/office/powerpoint/2010/main" val="1861110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C4619-C09E-4E76-770D-10C4730A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57349"/>
            <a:ext cx="10753200" cy="1305914"/>
          </a:xfrm>
        </p:spPr>
        <p:txBody>
          <a:bodyPr/>
          <a:lstStyle/>
          <a:p>
            <a:pPr algn="ctr"/>
            <a:r>
              <a:rPr lang="cs-CZ" dirty="0"/>
              <a:t>Příprava N.P.W.T.</a:t>
            </a:r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CDB28132-C04D-AE10-0DC7-04F444CC7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2" y="2164253"/>
            <a:ext cx="5519651" cy="3104804"/>
          </a:xfrm>
        </p:spPr>
      </p:pic>
      <p:pic>
        <p:nvPicPr>
          <p:cNvPr id="5" name="Zástupný obsah 10" descr="Obsah obrázku text, interiér, toaleta, koš&#10;&#10;Popis byl vytvořen automaticky">
            <a:extLst>
              <a:ext uri="{FF2B5EF4-FFF2-40B4-BE49-F238E27FC236}">
                <a16:creationId xmlns:a16="http://schemas.microsoft.com/office/drawing/2014/main" id="{E3DF16C8-EA06-CE73-A6D8-121FF6DCA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7" y="2164253"/>
            <a:ext cx="552704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00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A09B303E-6B41-409C-1321-55AC14202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7" b="6517"/>
          <a:stretch>
            <a:fillRect/>
          </a:stretch>
        </p:blipFill>
        <p:spPr bwMode="auto">
          <a:xfrm>
            <a:off x="472440" y="248967"/>
            <a:ext cx="10256519" cy="636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070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F9B73-A846-FCEA-E279-4F6C9E2B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4801"/>
            <a:ext cx="10753200" cy="866775"/>
          </a:xfrm>
        </p:spPr>
        <p:txBody>
          <a:bodyPr/>
          <a:lstStyle/>
          <a:p>
            <a:r>
              <a:rPr lang="cs-CZ" dirty="0"/>
              <a:t>Komponenty N.P.W.T.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25713E62-0E00-EA6E-FAFB-4F51F657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341120"/>
            <a:ext cx="11107103" cy="5212079"/>
          </a:xfrm>
        </p:spPr>
        <p:txBody>
          <a:bodyPr>
            <a:normAutofit/>
          </a:bodyPr>
          <a:lstStyle/>
          <a:p>
            <a:r>
              <a:rPr lang="cs-CZ" dirty="0"/>
              <a:t>Do rány se vkládá pěna, které se dodávají dva druhy – černá polyuretanová (PU) s většími póry nebo bílá </a:t>
            </a:r>
            <a:r>
              <a:rPr lang="cs-CZ" dirty="0" err="1"/>
              <a:t>polyvinylalkoholová</a:t>
            </a:r>
            <a:r>
              <a:rPr lang="cs-CZ" dirty="0"/>
              <a:t> (PVA) s póry menšími (má využití u pacientů netolerujících PU pěny v důsledku silných bolestí, u PVA pěny je však nutné kvůli její velké hustotě nastavit vyšší podtlak)</a:t>
            </a:r>
          </a:p>
          <a:p>
            <a:r>
              <a:rPr lang="cs-CZ" dirty="0"/>
              <a:t>Pěna je v několika velikostních a tvarových provedeních ve sterilním balení s krycí lepící fólií a drenážní hadičkou (bílá pěna s 1 nebo 2 drény), která se napojuje na drenážní hadici sběrné nádoby</a:t>
            </a:r>
          </a:p>
          <a:p>
            <a:r>
              <a:rPr lang="cs-CZ" dirty="0"/>
              <a:t>Před přiložením pěny musí být dle potřeby proveden </a:t>
            </a:r>
            <a:r>
              <a:rPr lang="cs-CZ" dirty="0" err="1"/>
              <a:t>débridement</a:t>
            </a:r>
            <a:r>
              <a:rPr lang="cs-CZ" dirty="0"/>
              <a:t> rány, okolí rány oholené od eventuálního ochlupení či vlasů a očištěné od zbytků tuku a mastnoty pro dokonalou přilnavost fólie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050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rázku 3" descr="Obsah obrázku vsedě, stůl, jídlo, hnědá&#10;&#10;Popis byl vytvořen automaticky">
            <a:extLst>
              <a:ext uri="{FF2B5EF4-FFF2-40B4-BE49-F238E27FC236}">
                <a16:creationId xmlns:a16="http://schemas.microsoft.com/office/drawing/2014/main" id="{D758BA06-45DD-D62A-B5A4-DD11A90D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b="14362"/>
          <a:stretch>
            <a:fillRect/>
          </a:stretch>
        </p:blipFill>
        <p:spPr bwMode="auto">
          <a:xfrm>
            <a:off x="731520" y="221155"/>
            <a:ext cx="11168380" cy="641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17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A2F32-D66A-5211-3B66-525B2752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760"/>
            <a:ext cx="10753200" cy="899160"/>
          </a:xfrm>
        </p:spPr>
        <p:txBody>
          <a:bodyPr/>
          <a:lstStyle/>
          <a:p>
            <a:r>
              <a:rPr lang="cs-CZ" dirty="0"/>
              <a:t>Terapeutické výhody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4DA60DF-7416-B51D-7C6B-B7C4760B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463040"/>
            <a:ext cx="10752138" cy="5196839"/>
          </a:xfrm>
        </p:spPr>
        <p:txBody>
          <a:bodyPr>
            <a:normAutofit/>
          </a:bodyPr>
          <a:lstStyle/>
          <a:p>
            <a:r>
              <a:rPr lang="cs-CZ" dirty="0"/>
              <a:t>Otevřená rána se stává kontrolovanou uzavřenou </a:t>
            </a:r>
          </a:p>
          <a:p>
            <a:r>
              <a:rPr lang="cs-CZ" dirty="0"/>
              <a:t>Systém pomáhá zvýšit průtok krve a přísun transkutánního kyslíku </a:t>
            </a:r>
          </a:p>
          <a:p>
            <a:r>
              <a:rPr lang="cs-CZ" dirty="0"/>
              <a:t>Udržuje ránu vlhkou a stimuluje rychlejší granulaci tkáně </a:t>
            </a:r>
          </a:p>
          <a:p>
            <a:r>
              <a:rPr lang="cs-CZ" dirty="0"/>
              <a:t>Díky vakuu a podtlaku se odsává sekret z rány, a tak se snižuje bakteriální kontaminace rány </a:t>
            </a:r>
          </a:p>
          <a:p>
            <a:r>
              <a:rPr lang="cs-CZ" dirty="0"/>
              <a:t>Díky výměně obvazu po 3–4 dnech (pouze u infikovaných ran častěji – do 12 hod) se snižuje počet ošetřovatelských úkonů při péči o ránu a traumatizující zátěž pacienta a zkracuje se doba hospitalizace</a:t>
            </a:r>
          </a:p>
        </p:txBody>
      </p:sp>
    </p:spTree>
    <p:extLst>
      <p:ext uri="{BB962C8B-B14F-4D97-AF65-F5344CB8AC3E}">
        <p14:creationId xmlns:p14="http://schemas.microsoft.com/office/powerpoint/2010/main" val="21109099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DE296-136D-F414-2A4A-5BF1977C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9561"/>
            <a:ext cx="10753200" cy="882015"/>
          </a:xfrm>
        </p:spPr>
        <p:txBody>
          <a:bodyPr/>
          <a:lstStyle/>
          <a:p>
            <a:r>
              <a:rPr lang="cs-CZ" dirty="0"/>
              <a:t>Důležité poznatky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66E0B206-C732-B906-1396-E33E021B7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539240"/>
            <a:ext cx="11198543" cy="5029199"/>
          </a:xfrm>
        </p:spPr>
        <p:txBody>
          <a:bodyPr>
            <a:normAutofit/>
          </a:bodyPr>
          <a:lstStyle/>
          <a:p>
            <a:r>
              <a:rPr lang="cs-CZ" dirty="0"/>
              <a:t>Důležitý je správný výběr velikosti pěny, aby pokryla celé dno rány a vyplnila všechny dutiny, použijeme-li více kusů pěny, je nutné, aby byly všechny ve vzájemném kontaktu a místo pod hadičkou vypodložit, aby se zabránilo traumatu rány</a:t>
            </a:r>
          </a:p>
          <a:p>
            <a:r>
              <a:rPr lang="cs-CZ" dirty="0"/>
              <a:t>Před odstraněním obvazu je vhodné ukončit terapii hodinu před plánovaným převazem, což usnadní bezbolestný úkon. Je třeba postupovat přísně asepticky a vést pravidelnou dokumentaci rány</a:t>
            </a:r>
          </a:p>
          <a:p>
            <a:r>
              <a:rPr lang="cs-CZ" dirty="0"/>
              <a:t>Pro účinnost terapie musí pacient používat přístroj minimálně                  22 hodin denně</a:t>
            </a:r>
          </a:p>
          <a:p>
            <a:r>
              <a:rPr lang="cs-CZ" dirty="0"/>
              <a:t>Průměrná doba terapie u nejrůznějších ran je 4 – 6 týdnů, některé jsou připraveny pro další plastickou léčbu dříve než za týden</a:t>
            </a:r>
          </a:p>
        </p:txBody>
      </p:sp>
    </p:spTree>
    <p:extLst>
      <p:ext uri="{BB962C8B-B14F-4D97-AF65-F5344CB8AC3E}">
        <p14:creationId xmlns:p14="http://schemas.microsoft.com/office/powerpoint/2010/main" val="3361893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DC014-1E65-9F24-AF37-A80B0D7B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čím se nejčastěji setkáte </a:t>
            </a:r>
          </a:p>
        </p:txBody>
      </p:sp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46196739-4C6D-D81C-1FD5-8D261D182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dirty="0"/>
              <a:t>Resekční výkony na trávicím traktu (ezofagektomie, gastrektomie, HPDE, CHCE a resekce střev, založení </a:t>
            </a:r>
            <a:r>
              <a:rPr lang="cs-CZ" dirty="0" err="1"/>
              <a:t>stomie</a:t>
            </a:r>
            <a:r>
              <a:rPr lang="cs-CZ" dirty="0"/>
              <a:t>)</a:t>
            </a:r>
          </a:p>
          <a:p>
            <a:r>
              <a:rPr lang="cs-CZ" dirty="0"/>
              <a:t>Resekční výkony hrudního aparátu (</a:t>
            </a:r>
            <a:r>
              <a:rPr lang="cs-CZ" dirty="0" err="1"/>
              <a:t>pneumonektomie</a:t>
            </a:r>
            <a:r>
              <a:rPr lang="cs-CZ" dirty="0"/>
              <a:t>, lobektomie)</a:t>
            </a:r>
          </a:p>
          <a:p>
            <a:r>
              <a:rPr lang="cs-CZ" dirty="0"/>
              <a:t>Destabilizace pacientů po operačních výkonech</a:t>
            </a:r>
          </a:p>
          <a:p>
            <a:r>
              <a:rPr lang="cs-CZ" dirty="0"/>
              <a:t>Krvácivé stavy </a:t>
            </a:r>
          </a:p>
          <a:p>
            <a:r>
              <a:rPr lang="cs-CZ" dirty="0"/>
              <a:t>Onkochirurgie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214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altLang="cs-CZ" dirty="0">
                <a:latin typeface="Arial" pitchFamily="34" charset="0"/>
              </a:rPr>
              <a:t>DĚKUJI ZA POZORNOST 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67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DA974-B7BB-318A-8E14-6C6B779E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Kontraindikace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9B6056B4-0135-C615-E108-531E15737AD8}"/>
              </a:ext>
            </a:extLst>
          </p:cNvPr>
          <p:cNvSpPr txBox="1">
            <a:spLocks/>
          </p:cNvSpPr>
          <p:nvPr/>
        </p:nvSpPr>
        <p:spPr>
          <a:xfrm>
            <a:off x="673200" y="1828800"/>
            <a:ext cx="10800000" cy="408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Pacient bez předchozí léčby obezity pod lékařským dohledem</a:t>
            </a:r>
          </a:p>
          <a:p>
            <a:r>
              <a:rPr lang="cs-CZ" kern="0"/>
              <a:t>Chybějící compliance ze strany pacienta</a:t>
            </a:r>
          </a:p>
          <a:p>
            <a:r>
              <a:rPr lang="cs-CZ" kern="0"/>
              <a:t>Dekompenzovaná psychiatrická onemocnění, závislost na alkoholu a drogách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95815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BFC171-FBDB-935A-36F5-F0B9F9E0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Malabsorpční výkony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2B17F9D-C447-3029-1032-4CAB6AAE7F19}"/>
              </a:ext>
            </a:extLst>
          </p:cNvPr>
          <p:cNvSpPr txBox="1">
            <a:spLocks/>
          </p:cNvSpPr>
          <p:nvPr/>
        </p:nvSpPr>
        <p:spPr>
          <a:xfrm>
            <a:off x="525780" y="1737360"/>
            <a:ext cx="10800000" cy="4968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Část potravy, která není natrávená žlučovými kyselinami a pankreatickými enzymy, nemůže být ve střevě absorbována</a:t>
            </a:r>
          </a:p>
          <a:p>
            <a:r>
              <a:rPr lang="cs-CZ" kern="0"/>
              <a:t>Snižuje se možnost zužitkovat všechny energii (kalorie) obsažené v potravě</a:t>
            </a:r>
          </a:p>
          <a:p>
            <a:r>
              <a:rPr lang="cs-CZ" kern="0"/>
              <a:t>Tenkým střevem tak prochází většina tuků, sacharidů a bílkovin bez možnosti resorpce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70908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4D21E-2195-CBAF-EA5C-E27A481C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01127"/>
            <a:ext cx="10753200" cy="451576"/>
          </a:xfrm>
        </p:spPr>
        <p:txBody>
          <a:bodyPr/>
          <a:lstStyle/>
          <a:p>
            <a:r>
              <a:rPr lang="cs-CZ" dirty="0" err="1"/>
              <a:t>Biliopankreatická</a:t>
            </a:r>
            <a:r>
              <a:rPr lang="cs-CZ" dirty="0"/>
              <a:t> diverze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2B83390A-3B3E-A581-E902-AE2012E251F6}"/>
              </a:ext>
            </a:extLst>
          </p:cNvPr>
          <p:cNvSpPr txBox="1">
            <a:spLocks/>
          </p:cNvSpPr>
          <p:nvPr/>
        </p:nvSpPr>
        <p:spPr>
          <a:xfrm>
            <a:off x="510540" y="1642904"/>
            <a:ext cx="6918052" cy="5976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Odstraní se 70 % žaludku a vytvoří se dvě samostatné střevní kličky</a:t>
            </a:r>
          </a:p>
          <a:p>
            <a:r>
              <a:rPr lang="cs-CZ" kern="0"/>
              <a:t>kratší, alimentární(část střeva, kterým prochází potrava ze zmenšeného žaludku) </a:t>
            </a:r>
          </a:p>
          <a:p>
            <a:r>
              <a:rPr lang="cs-CZ" kern="0"/>
              <a:t>delší biliopankreativní (ní  prochází žluč a pankreatická šťávy ze společného vývodu ve Vaterské papile v duodenu) </a:t>
            </a:r>
          </a:p>
          <a:p>
            <a:r>
              <a:rPr lang="cs-CZ" kern="0"/>
              <a:t>Obě kličky se spojí cca 100 cm   od konce tenkého střeva</a:t>
            </a:r>
          </a:p>
          <a:p>
            <a:endParaRPr lang="cs-CZ" kern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F22142-A5A3-FE5B-C1C5-00EC521C5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464" y="1171576"/>
            <a:ext cx="3321416" cy="52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1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68D74-C313-617C-3544-E9B83091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Restrikční výkony 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FA203F25-D7C2-A7A7-E15B-CCB80AE306E1}"/>
              </a:ext>
            </a:extLst>
          </p:cNvPr>
          <p:cNvSpPr txBox="1">
            <a:spLocks/>
          </p:cNvSpPr>
          <p:nvPr/>
        </p:nvSpPr>
        <p:spPr>
          <a:xfrm>
            <a:off x="720000" y="1722120"/>
            <a:ext cx="10800000" cy="64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Zmenšením žaludečního objemu dojde ke snížení jeho celkové kapacity a k navození pocitu sytosti</a:t>
            </a:r>
          </a:p>
          <a:p>
            <a:r>
              <a:rPr lang="cs-CZ" kern="0"/>
              <a:t>sleeve gastrektomie </a:t>
            </a:r>
          </a:p>
          <a:p>
            <a:r>
              <a:rPr lang="cs-CZ" kern="0"/>
              <a:t>gastrická bandáž </a:t>
            </a:r>
          </a:p>
          <a:p>
            <a:endParaRPr lang="cs-CZ" kern="0"/>
          </a:p>
          <a:p>
            <a:endParaRPr lang="cs-CZ" kern="0"/>
          </a:p>
          <a:p>
            <a:endParaRPr lang="cs-CZ" kern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1BEE98-A9CC-10EB-CB81-A954AB421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307" y="3317706"/>
            <a:ext cx="2520280" cy="328882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203DC5-9FF4-6CCB-BAFA-0E136C3C8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736" y="2671870"/>
            <a:ext cx="2376264" cy="28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9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CZ.potx" id="{0256B392-11D6-4CFF-A65D-2F19E0793336}" vid="{4DBF336A-63FD-420A-B5B7-04D31F847D65}"/>
    </a:ext>
  </a:extLst>
</a:theme>
</file>

<file path=ppt/theme/theme2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3.xml><?xml version="1.0" encoding="utf-8"?>
<a:theme xmlns:a="http://schemas.openxmlformats.org/drawingml/2006/main" name="2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a46df7c-a7f2-4581-8df3-b380caef601f">
      <UserInfo>
        <DisplayName/>
        <AccountId xsi:nil="true"/>
        <AccountType/>
      </UserInfo>
    </Teachers>
    <Self_Registration_Enabled xmlns="ca46df7c-a7f2-4581-8df3-b380caef601f" xsi:nil="true"/>
    <AppVersion xmlns="ca46df7c-a7f2-4581-8df3-b380caef601f" xsi:nil="true"/>
    <Invited_Teachers xmlns="ca46df7c-a7f2-4581-8df3-b380caef601f" xsi:nil="true"/>
    <Invited_Students xmlns="ca46df7c-a7f2-4581-8df3-b380caef601f" xsi:nil="true"/>
    <LMS_Mappings xmlns="ca46df7c-a7f2-4581-8df3-b380caef601f" xsi:nil="true"/>
    <Math_Settings xmlns="ca46df7c-a7f2-4581-8df3-b380caef601f" xsi:nil="true"/>
    <Templates xmlns="ca46df7c-a7f2-4581-8df3-b380caef601f" xsi:nil="true"/>
    <Owner xmlns="ca46df7c-a7f2-4581-8df3-b380caef601f">
      <UserInfo>
        <DisplayName/>
        <AccountId xsi:nil="true"/>
        <AccountType/>
      </UserInfo>
    </Owner>
    <Students xmlns="ca46df7c-a7f2-4581-8df3-b380caef601f">
      <UserInfo>
        <DisplayName/>
        <AccountId xsi:nil="true"/>
        <AccountType/>
      </UserInfo>
    </Students>
    <Student_Groups xmlns="ca46df7c-a7f2-4581-8df3-b380caef601f">
      <UserInfo>
        <DisplayName/>
        <AccountId xsi:nil="true"/>
        <AccountType/>
      </UserInfo>
    </Student_Groups>
    <Distribution_Groups xmlns="ca46df7c-a7f2-4581-8df3-b380caef601f" xsi:nil="true"/>
    <TeamsChannelId xmlns="ca46df7c-a7f2-4581-8df3-b380caef601f" xsi:nil="true"/>
    <IsNotebookLocked xmlns="ca46df7c-a7f2-4581-8df3-b380caef601f" xsi:nil="true"/>
    <NotebookType xmlns="ca46df7c-a7f2-4581-8df3-b380caef601f" xsi:nil="true"/>
    <CultureName xmlns="ca46df7c-a7f2-4581-8df3-b380caef601f" xsi:nil="true"/>
    <DefaultSectionNames xmlns="ca46df7c-a7f2-4581-8df3-b380caef601f" xsi:nil="true"/>
    <Is_Collaboration_Space_Locked xmlns="ca46df7c-a7f2-4581-8df3-b380caef601f" xsi:nil="true"/>
    <FolderType xmlns="ca46df7c-a7f2-4581-8df3-b380caef601f" xsi:nil="true"/>
    <Has_Teacher_Only_SectionGroup xmlns="ca46df7c-a7f2-4581-8df3-b380caef601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E70EF460A7BE439BD83E65374E48A0" ma:contentTypeVersion="33" ma:contentTypeDescription="Vytvoří nový dokument" ma:contentTypeScope="" ma:versionID="4a633630ca34201972157be9e5b759c7">
  <xsd:schema xmlns:xsd="http://www.w3.org/2001/XMLSchema" xmlns:xs="http://www.w3.org/2001/XMLSchema" xmlns:p="http://schemas.microsoft.com/office/2006/metadata/properties" xmlns:ns3="ca46df7c-a7f2-4581-8df3-b380caef601f" xmlns:ns4="a181d7e5-3fc8-4e1f-a10f-4df0a917cde0" targetNamespace="http://schemas.microsoft.com/office/2006/metadata/properties" ma:root="true" ma:fieldsID="c8de1bf66f7c631a41f1a3dcfee76e09" ns3:_="" ns4:_="">
    <xsd:import namespace="ca46df7c-a7f2-4581-8df3-b380caef601f"/>
    <xsd:import namespace="a181d7e5-3fc8-4e1f-a10f-4df0a917cde0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Distribution_Groups" minOccurs="0"/>
                <xsd:element ref="ns3:LMS_Mappin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6df7c-a7f2-4581-8df3-b380caef601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IsNotebookLocked" ma:index="25" nillable="true" ma:displayName="Is Notebook Locked" ma:internalName="IsNotebookLocked">
      <xsd:simpleType>
        <xsd:restriction base="dms:Boolean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1d7e5-3fc8-4e1f-a10f-4df0a917cde0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D1FA72-191C-48C9-84F5-4C1BC5E8A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8BACF7-3D8F-4EED-B137-F1933FD774D6}">
  <ds:schemaRefs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a181d7e5-3fc8-4e1f-a10f-4df0a917cde0"/>
    <ds:schemaRef ds:uri="ca46df7c-a7f2-4581-8df3-b380caef601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14EB57-A112-45A4-AA83-1C9EC13B8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6df7c-a7f2-4581-8df3-b380caef601f"/>
    <ds:schemaRef ds:uri="a181d7e5-3fc8-4e1f-a10f-4df0a917c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2733</Words>
  <Application>Microsoft Office PowerPoint</Application>
  <PresentationFormat>Širokoúhlá obrazovka</PresentationFormat>
  <Paragraphs>233</Paragraphs>
  <Slides>58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58</vt:i4>
      </vt:variant>
    </vt:vector>
  </HeadingPairs>
  <TitlesOfParts>
    <vt:vector size="67" baseType="lpstr">
      <vt:lpstr>Arial</vt:lpstr>
      <vt:lpstr>Calibri</vt:lpstr>
      <vt:lpstr>Comic Sans MS</vt:lpstr>
      <vt:lpstr>Helvetica Neue</vt:lpstr>
      <vt:lpstr>Tahoma</vt:lpstr>
      <vt:lpstr>Wingdings</vt:lpstr>
      <vt:lpstr>Prezentace_MU_CZ</vt:lpstr>
      <vt:lpstr>1_Prezentace_MU_CZ</vt:lpstr>
      <vt:lpstr>2_Prezentace_MU_CZ</vt:lpstr>
      <vt:lpstr>Prezentace aplikace PowerPoint</vt:lpstr>
      <vt:lpstr>Specifické přístupy na  Chirurgické klinice ve FN Brno</vt:lpstr>
      <vt:lpstr>Prezentace aplikace PowerPoint</vt:lpstr>
      <vt:lpstr>Bariatrická chirurgie</vt:lpstr>
      <vt:lpstr>Indikace </vt:lpstr>
      <vt:lpstr>Kontraindikace </vt:lpstr>
      <vt:lpstr>Malabsorpční výkony </vt:lpstr>
      <vt:lpstr>Biliopankreatická diverze </vt:lpstr>
      <vt:lpstr>Restrikční výkony </vt:lpstr>
      <vt:lpstr>Gastrická bandáž </vt:lpstr>
      <vt:lpstr>Speciální předoperační příprava </vt:lpstr>
      <vt:lpstr>Speciální předoperační příprava </vt:lpstr>
      <vt:lpstr>Speciální předoperační příprava </vt:lpstr>
      <vt:lpstr>Speciální předoperační příprava </vt:lpstr>
      <vt:lpstr>Speciální předoperační příprava </vt:lpstr>
      <vt:lpstr>Speciální pooperační péče </vt:lpstr>
      <vt:lpstr>Speciální pooperační péče </vt:lpstr>
      <vt:lpstr>Specifické komplikace </vt:lpstr>
      <vt:lpstr>Non-intubační hrudní chirurgie </vt:lpstr>
      <vt:lpstr>Non-intubační hrudní chirurgie </vt:lpstr>
      <vt:lpstr>Výhody non-intubační hrudní chirurgie</vt:lpstr>
      <vt:lpstr>Specifika předoperační péče </vt:lpstr>
      <vt:lpstr>Specifika perioperační péče </vt:lpstr>
      <vt:lpstr>Specifika pooperační péče </vt:lpstr>
      <vt:lpstr>Kolorektální projekt </vt:lpstr>
      <vt:lpstr>ERAS v kolorektálním projektu </vt:lpstr>
      <vt:lpstr>Předoperační příprava </vt:lpstr>
      <vt:lpstr>Předoperační příprava </vt:lpstr>
      <vt:lpstr>Perioperační péče </vt:lpstr>
      <vt:lpstr>Pooperační péče na JIP </vt:lpstr>
      <vt:lpstr>Pooperační péče na JIP </vt:lpstr>
      <vt:lpstr>Tejpování břicha </vt:lpstr>
      <vt:lpstr>TAP</vt:lpstr>
      <vt:lpstr>Prezentace aplikace PowerPoint</vt:lpstr>
      <vt:lpstr>Komplikace KRP ERAS </vt:lpstr>
      <vt:lpstr>Operace štítné žlázy přes dutinu ústní </vt:lpstr>
      <vt:lpstr>Operace štítné žlázy přes dutinu ústní </vt:lpstr>
      <vt:lpstr>Pooperační průběh </vt:lpstr>
      <vt:lpstr>Kazuistika </vt:lpstr>
      <vt:lpstr>Předoperačně …</vt:lpstr>
      <vt:lpstr>Operačně … </vt:lpstr>
      <vt:lpstr>Operační postup </vt:lpstr>
      <vt:lpstr>Prezentace aplikace PowerPoint</vt:lpstr>
      <vt:lpstr>Průběh … </vt:lpstr>
      <vt:lpstr>Pooperačně … </vt:lpstr>
      <vt:lpstr>Pooperačně … </vt:lpstr>
      <vt:lpstr>N.P.W.T. u břišních katastrof </vt:lpstr>
      <vt:lpstr>N.P.W.T. v břišní chirurgii </vt:lpstr>
      <vt:lpstr>Indikace a kontraindikace </vt:lpstr>
      <vt:lpstr>Komponenty N.P.W.T.</vt:lpstr>
      <vt:lpstr>Příprava N.P.W.T.</vt:lpstr>
      <vt:lpstr>Prezentace aplikace PowerPoint</vt:lpstr>
      <vt:lpstr>Komponenty N.P.W.T.</vt:lpstr>
      <vt:lpstr>Prezentace aplikace PowerPoint</vt:lpstr>
      <vt:lpstr>Terapeutické výhody </vt:lpstr>
      <vt:lpstr>Důležité poznatky </vt:lpstr>
      <vt:lpstr>S čím se nejčastěji setkáte 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 management</dc:title>
  <dc:creator>Jiřina Večeřová</dc:creator>
  <cp:lastModifiedBy>Macková Denisa Mgr. Ph.D.</cp:lastModifiedBy>
  <cp:revision>52</cp:revision>
  <dcterms:created xsi:type="dcterms:W3CDTF">2020-04-07T08:19:28Z</dcterms:created>
  <dcterms:modified xsi:type="dcterms:W3CDTF">2024-03-26T22:08:14Z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0x0101006FE70EF460A7BE439BD83E65374E48A0</vt:lpwstr>
  </property>
</Properties>
</file>