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  <p:sldMasterId id="2147483703" r:id="rId6"/>
  </p:sldMasterIdLst>
  <p:notesMasterIdLst>
    <p:notesMasterId r:id="rId40"/>
  </p:notesMasterIdLst>
  <p:sldIdLst>
    <p:sldId id="428" r:id="rId7"/>
    <p:sldId id="430" r:id="rId8"/>
    <p:sldId id="258" r:id="rId9"/>
    <p:sldId id="431" r:id="rId10"/>
    <p:sldId id="432" r:id="rId11"/>
    <p:sldId id="433" r:id="rId12"/>
    <p:sldId id="434" r:id="rId13"/>
    <p:sldId id="260" r:id="rId14"/>
    <p:sldId id="435" r:id="rId15"/>
    <p:sldId id="416" r:id="rId16"/>
    <p:sldId id="436" r:id="rId17"/>
    <p:sldId id="437" r:id="rId18"/>
    <p:sldId id="438" r:id="rId19"/>
    <p:sldId id="269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  <p:sldId id="455" r:id="rId37"/>
    <p:sldId id="458" r:id="rId38"/>
    <p:sldId id="305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B0300-4662-48F8-A53C-CF9DA5FF456D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DFBB-1F59-4377-9B8F-41FDB7929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00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3381" y="6225133"/>
            <a:ext cx="4157012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6CC64E1D-3289-4D34-AE0D-30DC7BE5B7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3381" y="631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/>
              <a:t>Ústav zdravotnických věd LF 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47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6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67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</p:spTree>
    <p:extLst>
      <p:ext uri="{BB962C8B-B14F-4D97-AF65-F5344CB8AC3E}">
        <p14:creationId xmlns:p14="http://schemas.microsoft.com/office/powerpoint/2010/main" val="2950338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60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</p:spTree>
    <p:extLst>
      <p:ext uri="{BB962C8B-B14F-4D97-AF65-F5344CB8AC3E}">
        <p14:creationId xmlns:p14="http://schemas.microsoft.com/office/powerpoint/2010/main" val="366965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6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58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44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5CDBC-516E-4336-8C0F-7C1BDE06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697477-0174-4E5B-BF51-7F594F7EA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62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A721F22-7E46-40B4-ADE7-4C9F97B65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AD7A1F5-25D5-46CD-8162-DF604A814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První pomoc - Šok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5660F5E-2A7A-4995-9B7F-678DD5F50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BC10A-7195-4C69-9DF4-58B0425F9B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705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878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496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525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813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8919" y="331470"/>
            <a:ext cx="9154160" cy="478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50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498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D02E-4A77-471E-8B5A-B2D374F4D879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2285-223E-47DB-8164-C7A6CB6F0A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371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1865A3F-642D-49D7-9574-49293E0CD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id="{B5C10CCD-88B0-45B7-AF6A-23DCDB457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3381" y="631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/>
              <a:t>Ústav zdravotnických věd LF 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829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30A7AB-00E8-4F9C-8E44-3AF210D69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1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813110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2E7D1AB-D99A-42E3-ABFC-A60098F06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5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C56E5F1-25DD-43F6-A429-1FBC63A8E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45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573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CB208D2-02D8-4672-AC50-C176BE57D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42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90D3CD0-9FFB-42E1-ACF1-8E37424E0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36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1ABCD5-D2A7-4D96-92FB-5249B1AD1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8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4FB23A-8EEA-4EF3-BBFA-EACB85944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1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5417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C6DD910-3C95-49E8-9B15-DE2DD4550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46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3A96796-0794-4CD5-81EC-BD99EC911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7618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D3007FC-BC1A-479B-B7E3-7ACBD25A8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5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5727447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510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F3898726-5B5D-4ED1-AE6A-A5360E333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53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5E5D0D6-014A-4F4F-BAAA-725648A3D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9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A6F66-3904-24FD-9B14-185F306D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204E5-A9BC-9E3A-FD06-4FE390C5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C1537-4191-2866-23B3-E75CCC36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C3E4-E669-496E-AFF0-5BCD9F92B2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1495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Ústav zdravotnických věd, LF MU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57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329812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9198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0479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5823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064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71999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2622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4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154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956687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53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453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28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4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734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791490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23373032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4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1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628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54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0393" y="6225133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8311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První pomoc - Šok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265264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21" r:id="rId18"/>
    <p:sldLayoutId id="2147483722" r:id="rId19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Enterální výživa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406272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portal/?id=1496062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is.muni.cz/elportal/?id=136407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73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A23AB0C-9218-4F39-92D5-D059159A7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00915"/>
              </p:ext>
            </p:extLst>
          </p:nvPr>
        </p:nvGraphicFramePr>
        <p:xfrm>
          <a:off x="516082" y="536665"/>
          <a:ext cx="10794075" cy="5572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025">
                  <a:extLst>
                    <a:ext uri="{9D8B030D-6E8A-4147-A177-3AD203B41FA5}">
                      <a16:colId xmlns:a16="http://schemas.microsoft.com/office/drawing/2014/main" val="3859723937"/>
                    </a:ext>
                  </a:extLst>
                </a:gridCol>
                <a:gridCol w="3598025">
                  <a:extLst>
                    <a:ext uri="{9D8B030D-6E8A-4147-A177-3AD203B41FA5}">
                      <a16:colId xmlns:a16="http://schemas.microsoft.com/office/drawing/2014/main" val="2802585621"/>
                    </a:ext>
                  </a:extLst>
                </a:gridCol>
                <a:gridCol w="3598025">
                  <a:extLst>
                    <a:ext uri="{9D8B030D-6E8A-4147-A177-3AD203B41FA5}">
                      <a16:colId xmlns:a16="http://schemas.microsoft.com/office/drawing/2014/main" val="1573281346"/>
                    </a:ext>
                  </a:extLst>
                </a:gridCol>
              </a:tblGrid>
              <a:tr h="547126">
                <a:tc>
                  <a:txBody>
                    <a:bodyPr/>
                    <a:lstStyle/>
                    <a:p>
                      <a:r>
                        <a:rPr lang="cs-CZ" sz="1600" dirty="0"/>
                        <a:t>Dlouhodobá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Krátkodobá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Bezprostřední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645583"/>
                  </a:ext>
                </a:extLst>
              </a:tr>
              <a:tr h="468203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725211"/>
                  </a:ext>
                </a:extLst>
              </a:tr>
              <a:tr h="381734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02362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312503"/>
                  </a:ext>
                </a:extLst>
              </a:tr>
              <a:tr h="468203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865792"/>
                  </a:ext>
                </a:extLst>
              </a:tr>
              <a:tr h="381734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047633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294971"/>
                  </a:ext>
                </a:extLst>
              </a:tr>
              <a:tr h="381734"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199676"/>
                  </a:ext>
                </a:extLst>
              </a:tr>
              <a:tr h="381734"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46627"/>
                  </a:ext>
                </a:extLst>
              </a:tr>
              <a:tr h="468203"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321868"/>
                  </a:ext>
                </a:extLst>
              </a:tr>
              <a:tr h="381734">
                <a:tc>
                  <a:txBody>
                    <a:bodyPr/>
                    <a:lstStyle/>
                    <a:p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80010"/>
                  </a:ext>
                </a:extLst>
              </a:tr>
              <a:tr h="381734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9631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229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59B4D-6082-1AAD-7B82-3336D84D8747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1038708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>
                <a:solidFill>
                  <a:schemeClr val="tx1">
                    <a:lumMod val="75000"/>
                    <a:lumOff val="25000"/>
                  </a:schemeClr>
                </a:solidFill>
              </a:rPr>
              <a:t>Obecné prvky předoperační přípravy</a:t>
            </a:r>
            <a:endParaRPr lang="cs-CZ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CB1F7-2F62-DD20-6E1F-BB96810B0258}"/>
              </a:ext>
            </a:extLst>
          </p:cNvPr>
          <p:cNvSpPr txBox="1">
            <a:spLocks noChangeArrowheads="1"/>
          </p:cNvSpPr>
          <p:nvPr/>
        </p:nvSpPr>
        <p:spPr>
          <a:xfrm>
            <a:off x="539100" y="1872000"/>
            <a:ext cx="11424300" cy="39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80000"/>
              </a:lnSpc>
              <a:buFont typeface="Calibri" panose="020F0502020204030204" pitchFamily="34" charset="0"/>
              <a:buNone/>
              <a:defRPr/>
            </a:pPr>
            <a:r>
              <a:rPr lang="cs-CZ" altLang="cs-CZ" b="1" kern="0" dirty="0"/>
              <a:t>Dlouhodobá </a:t>
            </a:r>
            <a:r>
              <a:rPr lang="cs-CZ" altLang="cs-CZ" kern="0" dirty="0"/>
              <a:t>(asi 14 dní před plánovanou operací)</a:t>
            </a:r>
            <a:endParaRPr lang="cs-CZ" altLang="cs-CZ" b="1" kern="0" dirty="0"/>
          </a:p>
          <a:p>
            <a:pPr algn="just">
              <a:lnSpc>
                <a:spcPct val="80000"/>
              </a:lnSpc>
              <a:defRPr/>
            </a:pPr>
            <a:r>
              <a:rPr lang="cs-CZ" altLang="cs-CZ" b="1" kern="0" dirty="0"/>
              <a:t>Krátkodobá </a:t>
            </a:r>
            <a:r>
              <a:rPr lang="cs-CZ" altLang="cs-CZ" kern="0" dirty="0"/>
              <a:t>(24 hodin před operací):</a:t>
            </a:r>
          </a:p>
          <a:p>
            <a:pPr algn="just">
              <a:lnSpc>
                <a:spcPct val="80000"/>
              </a:lnSpc>
              <a:defRPr/>
            </a:pPr>
            <a:r>
              <a:rPr lang="cs-CZ" altLang="cs-CZ" kern="0" dirty="0"/>
              <a:t>Fyzická příprava (výživa, hydratace, vylučování, hygiena, nácvik pooperační fyzioterapie)</a:t>
            </a:r>
          </a:p>
          <a:p>
            <a:pPr algn="just">
              <a:lnSpc>
                <a:spcPct val="80000"/>
              </a:lnSpc>
              <a:defRPr/>
            </a:pPr>
            <a:r>
              <a:rPr lang="cs-CZ" altLang="cs-CZ" kern="0" dirty="0"/>
              <a:t>Příprava operačního pole (odstranění nečistot v oblasti plánované operace, odstranění nečistot pupku, oholení operačního pole co nejpozději před výkonem)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kern="0" dirty="0"/>
              <a:t>Psychická příprava (informace, odpočinek,                                     </a:t>
            </a:r>
            <a:r>
              <a:rPr lang="cs-CZ" altLang="cs-CZ" kern="0" dirty="0" err="1"/>
              <a:t>prepremedikace</a:t>
            </a:r>
            <a:r>
              <a:rPr lang="cs-CZ" altLang="cs-CZ" kern="0" dirty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kern="0" dirty="0"/>
              <a:t>Anesteziologická příprava (informovaný souhlas,                               premedikace, zhodnocení operačního rizika dle ASA)                                                                             </a:t>
            </a:r>
          </a:p>
          <a:p>
            <a:pPr>
              <a:defRPr/>
            </a:pPr>
            <a:endParaRPr lang="cs-CZ" altLang="cs-CZ" kern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E6DD1D-EC93-D727-D3EE-D35DCEAA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405" y="1330662"/>
            <a:ext cx="23495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2A163A8-5A4C-4A57-243F-4D97DCEA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r="3334" b="37399"/>
          <a:stretch>
            <a:fillRect/>
          </a:stretch>
        </p:blipFill>
        <p:spPr bwMode="auto">
          <a:xfrm>
            <a:off x="9312593" y="4345712"/>
            <a:ext cx="161448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3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41D50B3B-6293-149A-3290-5B637A641552}"/>
              </a:ext>
            </a:extLst>
          </p:cNvPr>
          <p:cNvSpPr txBox="1">
            <a:spLocks noChangeArrowheads="1"/>
          </p:cNvSpPr>
          <p:nvPr/>
        </p:nvSpPr>
        <p:spPr>
          <a:xfrm>
            <a:off x="539100" y="640080"/>
            <a:ext cx="11226180" cy="51919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b="1" kern="0"/>
              <a:t>Bezprostřední  </a:t>
            </a:r>
            <a:r>
              <a:rPr lang="cs-CZ" altLang="cs-CZ" kern="0"/>
              <a:t>(zhruba 2 hodiny před operací)</a:t>
            </a:r>
          </a:p>
          <a:p>
            <a:pPr>
              <a:defRPr/>
            </a:pPr>
            <a:r>
              <a:rPr lang="cs-CZ" altLang="cs-CZ" kern="0"/>
              <a:t>Odstranění snímatelných protetických pomůcek (zubních náhrad z dutiny ústní, naslouchadla) a na místě je i úschova cenností</a:t>
            </a:r>
          </a:p>
          <a:p>
            <a:pPr>
              <a:defRPr/>
            </a:pPr>
            <a:r>
              <a:rPr lang="cs-CZ" altLang="cs-CZ" kern="0"/>
              <a:t>Kontrola vyprázdnění pacienta (vyprázdnění MM a střev)</a:t>
            </a:r>
          </a:p>
          <a:p>
            <a:pPr>
              <a:defRPr/>
            </a:pPr>
            <a:r>
              <a:rPr lang="cs-CZ" altLang="cs-CZ" kern="0"/>
              <a:t>Zavedení NGS (z velké části na COS – výjimkou může být                                   operace na horní části GITu) –</a:t>
            </a:r>
            <a:r>
              <a:rPr lang="cs-CZ" altLang="cs-CZ" kern="0">
                <a:solidFill>
                  <a:schemeClr val="bg2">
                    <a:lumMod val="50000"/>
                  </a:schemeClr>
                </a:solidFill>
              </a:rPr>
              <a:t> základní postup </a:t>
            </a:r>
          </a:p>
          <a:p>
            <a:pPr>
              <a:defRPr/>
            </a:pPr>
            <a:r>
              <a:rPr lang="cs-CZ" altLang="cs-CZ" kern="0"/>
              <a:t>Zavedení PMK (z velké části na COS – výjimkou                                           urologické a gynekologické operace) – </a:t>
            </a:r>
            <a:r>
              <a:rPr lang="cs-CZ" altLang="cs-CZ" kern="0">
                <a:solidFill>
                  <a:schemeClr val="bg2">
                    <a:lumMod val="50000"/>
                  </a:schemeClr>
                </a:solidFill>
              </a:rPr>
              <a:t>základní postup</a:t>
            </a:r>
          </a:p>
          <a:p>
            <a:pPr>
              <a:defRPr/>
            </a:pPr>
            <a:r>
              <a:rPr lang="cs-CZ" altLang="cs-CZ" kern="0"/>
              <a:t>Aplikace ordinované premedikace</a:t>
            </a:r>
          </a:p>
          <a:p>
            <a:pPr>
              <a:defRPr/>
            </a:pPr>
            <a:r>
              <a:rPr lang="cs-CZ" altLang="cs-CZ" kern="0"/>
              <a:t>Prevence tromboembolické nemoci</a:t>
            </a:r>
          </a:p>
          <a:p>
            <a:pPr>
              <a:defRPr/>
            </a:pPr>
            <a:r>
              <a:rPr lang="cs-CZ" altLang="cs-CZ" kern="0"/>
              <a:t>Příprava dokumentace</a:t>
            </a:r>
          </a:p>
          <a:p>
            <a:pPr>
              <a:defRPr/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335685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2B9D8B8-38D8-FDCD-95A7-E9278CA776FD}"/>
              </a:ext>
            </a:extLst>
          </p:cNvPr>
          <p:cNvSpPr txBox="1">
            <a:spLocks noChangeArrowheads="1"/>
          </p:cNvSpPr>
          <p:nvPr/>
        </p:nvSpPr>
        <p:spPr>
          <a:xfrm>
            <a:off x="539100" y="1872000"/>
            <a:ext cx="11134740" cy="39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altLang="cs-CZ" kern="0" dirty="0"/>
              <a:t>- Nejčastěji z NUP nebo oddělení </a:t>
            </a:r>
          </a:p>
          <a:p>
            <a:pPr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altLang="cs-CZ" kern="0" dirty="0"/>
              <a:t>- Zkrácení doby přípravy = vyšší riziko vzniku komplikací</a:t>
            </a:r>
          </a:p>
          <a:p>
            <a:pPr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altLang="cs-CZ" kern="0" dirty="0"/>
              <a:t>- Monitorace ZFF, přísun kyslíku, zajištění průchodnosti DC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kern="0" dirty="0"/>
              <a:t>- Zajištění žilního vstupu (PŽK, CŽK, arteriální linka) – doplnění objemu tekutin, léčba šoku – </a:t>
            </a:r>
            <a:r>
              <a:rPr lang="cs-CZ" altLang="cs-CZ" kern="0" dirty="0">
                <a:solidFill>
                  <a:schemeClr val="bg2">
                    <a:lumMod val="50000"/>
                  </a:schemeClr>
                </a:solidFill>
              </a:rPr>
              <a:t>příprava sterilního stolku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kern="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cs-CZ" altLang="cs-CZ" kern="0" dirty="0"/>
              <a:t>Základní laboratorní vyšetření na STATIM (KO, koagulace, biochemie krve, moči, KS a </a:t>
            </a:r>
            <a:r>
              <a:rPr lang="cs-CZ" altLang="cs-CZ" kern="0" dirty="0" err="1"/>
              <a:t>Rh</a:t>
            </a:r>
            <a:r>
              <a:rPr lang="cs-CZ" altLang="cs-CZ" kern="0" dirty="0"/>
              <a:t> faktor) dle rozhodnutí lékaře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kern="0" dirty="0"/>
              <a:t>- Nezbytná vyšetření pomocí zobrazovacích metod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 kern="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5CDC16F-FE53-7C0E-6C68-B633A65F9982}"/>
              </a:ext>
            </a:extLst>
          </p:cNvPr>
          <p:cNvSpPr txBox="1">
            <a:spLocks noChangeArrowheads="1"/>
          </p:cNvSpPr>
          <p:nvPr/>
        </p:nvSpPr>
        <p:spPr>
          <a:xfrm>
            <a:off x="647375" y="454500"/>
            <a:ext cx="1089725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altLang="cs-CZ" kern="0"/>
              <a:t>Příjem pacienta a jeho příprava k akutnímu výkonu</a:t>
            </a: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109948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8BE11-A781-CB9F-D024-4E24731F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Příprava  pacienta k akutnímu výkonu</a:t>
            </a:r>
            <a:endParaRPr lang="cs-CZ" dirty="0"/>
          </a:p>
        </p:txBody>
      </p:sp>
      <p:sp>
        <p:nvSpPr>
          <p:cNvPr id="17411" name="Zástupný obsah 2">
            <a:extLst>
              <a:ext uri="{FF2B5EF4-FFF2-40B4-BE49-F238E27FC236}">
                <a16:creationId xmlns:a16="http://schemas.microsoft.com/office/drawing/2014/main" id="{2EE7CF95-4AE9-0D0A-8888-8176487E1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400" y="1449000"/>
            <a:ext cx="10753200" cy="3960000"/>
          </a:xfrm>
        </p:spPr>
        <p:txBody>
          <a:bodyPr/>
          <a:lstStyle/>
          <a:p>
            <a:pPr eaLnBrk="1" hangingPunct="1">
              <a:spcAft>
                <a:spcPct val="0"/>
              </a:spcAf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Fyzická příprava: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Hygiena se zaměřuje pouze na odstranění hrubých nečistot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Lačnění se konzultuje s anesteziologem, lékařem je zavedena NGS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  </a:t>
            </a:r>
            <a:r>
              <a:rPr lang="cs-CZ" altLang="cs-CZ" b="1" dirty="0"/>
              <a:t>Koupel je kontraindikovaná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Pacient se nevyprazdňuje, je zaveden PMK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Příprava operačního pole, vyjmutí protetických pomůcek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Podání premedikace a ATB profylaxe (často na COS)</a:t>
            </a:r>
            <a:endParaRPr lang="cs-CZ" altLang="cs-CZ" dirty="0">
              <a:solidFill>
                <a:schemeClr val="accent2"/>
              </a:solidFill>
            </a:endParaRPr>
          </a:p>
          <a:p>
            <a:pPr eaLnBrk="1" hangingPunct="1">
              <a:spcAft>
                <a:spcPct val="0"/>
              </a:spcAft>
              <a:defRPr/>
            </a:pP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Transport ventilovaného pacienta na operační či intervenční zákrok musí být vždy opodstatněný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Přínos operace či intervence musí vždy převažovat nad riziky transportu </a:t>
            </a:r>
          </a:p>
          <a:p>
            <a:pPr eaLnBrk="1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3ED2155-8414-2674-BF58-D5DA5704C4DD}"/>
              </a:ext>
            </a:extLst>
          </p:cNvPr>
          <p:cNvSpPr txBox="1">
            <a:spLocks noChangeArrowheads="1"/>
          </p:cNvSpPr>
          <p:nvPr/>
        </p:nvSpPr>
        <p:spPr>
          <a:xfrm>
            <a:off x="822324" y="1925638"/>
            <a:ext cx="10881995" cy="4022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Calibri" panose="020F0502020204030204" pitchFamily="34" charset="0"/>
              <a:buNone/>
              <a:defRPr/>
            </a:pPr>
            <a:r>
              <a:rPr lang="cs-CZ" altLang="cs-CZ" kern="0"/>
              <a:t>   Po skončení operačního výkonu a anestézie</a:t>
            </a:r>
          </a:p>
          <a:p>
            <a:pPr algn="just">
              <a:buFont typeface="Calibri" panose="020F0502020204030204" pitchFamily="34" charset="0"/>
              <a:buNone/>
              <a:defRPr/>
            </a:pPr>
            <a:r>
              <a:rPr lang="cs-CZ" altLang="cs-CZ" kern="0"/>
              <a:t>   Úkony a procesy po provedeném chirurgickém výkonu</a:t>
            </a:r>
          </a:p>
          <a:p>
            <a:pPr algn="just">
              <a:buFont typeface="Calibri" panose="020F0502020204030204" pitchFamily="34" charset="0"/>
              <a:buNone/>
              <a:defRPr/>
            </a:pPr>
            <a:endParaRPr lang="cs-CZ" altLang="cs-CZ" kern="0"/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cs-CZ" altLang="cs-CZ" kern="0"/>
              <a:t>   Bezprostřední pooperační péče prvních 24 hodin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cs-CZ" altLang="cs-CZ" kern="0"/>
              <a:t>   Následná pooperační péče od 1. dne po operaci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cs-CZ" altLang="cs-CZ" kern="0"/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cs-CZ" altLang="cs-CZ" kern="0"/>
              <a:t>   Obecné zásady péče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cs-CZ" altLang="cs-CZ" kern="0"/>
              <a:t>   Speciální prvky péče dle druhu operace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kern="0"/>
              <a:t> </a:t>
            </a:r>
            <a:endParaRPr lang="cs-CZ" altLang="cs-CZ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4D1311-983E-E1A7-20AB-24CB016A63B7}"/>
              </a:ext>
            </a:extLst>
          </p:cNvPr>
          <p:cNvSpPr txBox="1">
            <a:spLocks noChangeArrowheads="1"/>
          </p:cNvSpPr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altLang="cs-CZ" kern="0">
                <a:solidFill>
                  <a:schemeClr val="tx1">
                    <a:lumMod val="75000"/>
                    <a:lumOff val="25000"/>
                  </a:schemeClr>
                </a:solidFill>
              </a:rPr>
              <a:t>Pooperační péče</a:t>
            </a:r>
            <a:endParaRPr lang="cs-CZ" altLang="cs-CZ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3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D83A512D-C88C-79B1-FFBA-65CCB86E3BD7}"/>
              </a:ext>
            </a:extLst>
          </p:cNvPr>
          <p:cNvSpPr txBox="1">
            <a:spLocks noChangeArrowheads="1"/>
          </p:cNvSpPr>
          <p:nvPr/>
        </p:nvSpPr>
        <p:spPr>
          <a:xfrm>
            <a:off x="822960" y="1845734"/>
            <a:ext cx="5273040" cy="40233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cs-CZ" altLang="cs-CZ" kern="0" dirty="0"/>
          </a:p>
          <a:p>
            <a:pPr>
              <a:lnSpc>
                <a:spcPct val="80000"/>
              </a:lnSpc>
            </a:pPr>
            <a:r>
              <a:rPr lang="cs-CZ" altLang="cs-CZ" kern="0" dirty="0"/>
              <a:t>- Kontrola vitálních funkcí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- Poloha pacienta po operaci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- Léčba bolesti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- Pooperační hygiena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- Pooperační nauzea a zvracení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- Kontrola močení, odchod plynů a stolice</a:t>
            </a:r>
          </a:p>
          <a:p>
            <a:pPr>
              <a:lnSpc>
                <a:spcPct val="80000"/>
              </a:lnSpc>
            </a:pPr>
            <a:endParaRPr lang="cs-CZ" altLang="cs-CZ" kern="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18B49B3-5C94-B3DC-200A-20AFB16FEC9D}"/>
              </a:ext>
            </a:extLst>
          </p:cNvPr>
          <p:cNvSpPr txBox="1">
            <a:spLocks/>
          </p:cNvSpPr>
          <p:nvPr/>
        </p:nvSpPr>
        <p:spPr>
          <a:xfrm>
            <a:off x="822960" y="286604"/>
            <a:ext cx="9265920" cy="14507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cs-CZ" kern="0">
                <a:solidFill>
                  <a:schemeClr val="tx1">
                    <a:lumMod val="75000"/>
                    <a:lumOff val="25000"/>
                  </a:schemeClr>
                </a:solidFill>
              </a:rPr>
              <a:t>Obecné zásady pooperační péče</a:t>
            </a:r>
            <a:endParaRPr lang="cs-CZ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CC98FBE-665B-6C73-310D-C0F3B29A99CA}"/>
              </a:ext>
            </a:extLst>
          </p:cNvPr>
          <p:cNvSpPr txBox="1">
            <a:spLocks noChangeArrowheads="1"/>
          </p:cNvSpPr>
          <p:nvPr/>
        </p:nvSpPr>
        <p:spPr>
          <a:xfrm>
            <a:off x="6385560" y="1708575"/>
            <a:ext cx="4983480" cy="40233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cs-CZ" altLang="cs-CZ" kern="0" dirty="0"/>
          </a:p>
          <a:p>
            <a:pPr>
              <a:lnSpc>
                <a:spcPct val="80000"/>
              </a:lnSpc>
            </a:pPr>
            <a:r>
              <a:rPr lang="cs-CZ" altLang="cs-CZ" kern="0" dirty="0"/>
              <a:t>- Sledování elektrolytové a vodní rovnováhy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- Prevence </a:t>
            </a:r>
            <a:r>
              <a:rPr lang="cs-CZ" altLang="cs-CZ" kern="0" dirty="0" err="1"/>
              <a:t>trombembolické</a:t>
            </a:r>
            <a:r>
              <a:rPr lang="cs-CZ" altLang="cs-CZ" kern="0" dirty="0"/>
              <a:t> nemoci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- Péče o operační ránu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- Péče o zavedené vstupy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- Výživa</a:t>
            </a:r>
          </a:p>
          <a:p>
            <a:pPr>
              <a:lnSpc>
                <a:spcPct val="80000"/>
              </a:lnSpc>
            </a:pPr>
            <a:r>
              <a:rPr lang="cs-CZ" altLang="cs-CZ" kern="0" dirty="0"/>
              <a:t>- Fyzioterapie </a:t>
            </a:r>
          </a:p>
        </p:txBody>
      </p:sp>
    </p:spTree>
    <p:extLst>
      <p:ext uri="{BB962C8B-B14F-4D97-AF65-F5344CB8AC3E}">
        <p14:creationId xmlns:p14="http://schemas.microsoft.com/office/powerpoint/2010/main" val="18372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5">
            <a:extLst>
              <a:ext uri="{FF2B5EF4-FFF2-40B4-BE49-F238E27FC236}">
                <a16:creationId xmlns:a16="http://schemas.microsoft.com/office/drawing/2014/main" id="{547ACAA0-8F8F-09DA-4153-BCDBE5CE0E3C}"/>
              </a:ext>
            </a:extLst>
          </p:cNvPr>
          <p:cNvSpPr txBox="1">
            <a:spLocks noChangeArrowheads="1"/>
          </p:cNvSpPr>
          <p:nvPr/>
        </p:nvSpPr>
        <p:spPr>
          <a:xfrm>
            <a:off x="539100" y="1872000"/>
            <a:ext cx="11210940" cy="39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cs-CZ" altLang="cs-CZ" b="1" kern="0" dirty="0"/>
              <a:t>Snížená schopnost pacienta vykonávat základní životní aktivity                            v souvislosti s operačním výkonem</a:t>
            </a:r>
          </a:p>
          <a:p>
            <a:pPr algn="just">
              <a:buFont typeface="Calibri" panose="020F0502020204030204" pitchFamily="34" charset="0"/>
              <a:buNone/>
            </a:pPr>
            <a:r>
              <a:rPr lang="cs-CZ" altLang="cs-CZ" kern="0"/>
              <a:t> </a:t>
            </a:r>
            <a:r>
              <a:rPr lang="cs-CZ" altLang="cs-CZ" b="1" kern="0"/>
              <a:t>Pohyb, hygiena, oblékání, vyprazdňování </a:t>
            </a:r>
            <a:r>
              <a:rPr lang="cs-CZ" altLang="cs-CZ" kern="0"/>
              <a:t>- zajištění soukromí, optimální teploty v místnosti i teploty vody, dosažitelnost hygienických pomůcek, dopomoc při provádění hygienické péče dle klinického stavu a přání pacienta, čisté ložní a osobní prádlo denně</a:t>
            </a:r>
          </a:p>
          <a:p>
            <a:pPr algn="just"/>
            <a:r>
              <a:rPr lang="cs-CZ" altLang="cs-CZ" kern="0" dirty="0"/>
              <a:t>Časná mobilizace pacienta v den operace nebo první pooperační den   </a:t>
            </a:r>
          </a:p>
          <a:p>
            <a:pPr algn="just"/>
            <a:r>
              <a:rPr lang="cs-CZ" altLang="cs-CZ" kern="0" dirty="0"/>
              <a:t>Poloha pacienta -  aktivní, pasivní, vynucená nebo-</a:t>
            </a:r>
            <a:r>
              <a:rPr lang="cs-CZ" altLang="cs-CZ" kern="0" dirty="0" err="1"/>
              <a:t>li</a:t>
            </a:r>
            <a:r>
              <a:rPr lang="cs-CZ" altLang="cs-CZ" kern="0" dirty="0"/>
              <a:t> úlevová</a:t>
            </a:r>
          </a:p>
          <a:p>
            <a:endParaRPr lang="cs-CZ" altLang="cs-CZ" kern="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9827BA4-B675-7DC3-2D78-8033B2F2D67C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1082904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cs-CZ" kern="0"/>
              <a:t>Potřeby nemocného na JIP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38796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253133F8-43EC-7E82-2AF4-6804440D30AB}"/>
              </a:ext>
            </a:extLst>
          </p:cNvPr>
          <p:cNvSpPr txBox="1">
            <a:spLocks noChangeArrowheads="1"/>
          </p:cNvSpPr>
          <p:nvPr/>
        </p:nvSpPr>
        <p:spPr>
          <a:xfrm>
            <a:off x="371460" y="759480"/>
            <a:ext cx="10936620" cy="5595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b="1" kern="0" dirty="0"/>
              <a:t>Výživa </a:t>
            </a:r>
            <a:r>
              <a:rPr lang="cs-CZ" altLang="cs-CZ" kern="0" dirty="0"/>
              <a:t>- zhodnocení stavu výživy, výživa dle ordinace (parenterální, enterální, perorální), sledování reakce na příjem stravy, zajištění vhodné polohy, edukace o nutnosti dietního režimu</a:t>
            </a:r>
          </a:p>
          <a:p>
            <a:pPr algn="just"/>
            <a:r>
              <a:rPr lang="cs-CZ" altLang="cs-CZ" b="1" kern="0" dirty="0"/>
              <a:t>Dýchání</a:t>
            </a:r>
            <a:r>
              <a:rPr lang="cs-CZ" altLang="cs-CZ" kern="0" dirty="0"/>
              <a:t> - aplikace vlhčeného kyslíku (brýlemi, maskou), nácvik správného dýchání (před i pooperačně), poloha klienta, dechová gymnastika (nácvik expektorace, nácvik účelného dýchání při vstávání, posazování, chůzi)</a:t>
            </a:r>
          </a:p>
          <a:p>
            <a:pPr algn="just"/>
            <a:r>
              <a:rPr lang="cs-CZ" altLang="cs-CZ" b="1" kern="0" dirty="0"/>
              <a:t>Spánek a odpočinek </a:t>
            </a:r>
            <a:r>
              <a:rPr lang="cs-CZ" altLang="cs-CZ" kern="0" dirty="0"/>
              <a:t>- vytvoření prostředí pro odpočinek a spánek (rozvrhnutí péče, snížení množství stimulů na JIP…), podpora spánkových rituálů, aplikace léků na spaní dle ordinace lékaře</a:t>
            </a:r>
          </a:p>
          <a:p>
            <a:pPr>
              <a:lnSpc>
                <a:spcPct val="80000"/>
              </a:lnSpc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282602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25954836-E488-DD99-803C-F5D52FC21DE7}"/>
              </a:ext>
            </a:extLst>
          </p:cNvPr>
          <p:cNvSpPr txBox="1">
            <a:spLocks noChangeArrowheads="1"/>
          </p:cNvSpPr>
          <p:nvPr/>
        </p:nvSpPr>
        <p:spPr>
          <a:xfrm>
            <a:off x="825500" y="457201"/>
            <a:ext cx="11061700" cy="54117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cs-CZ" altLang="cs-CZ" b="1" kern="0"/>
              <a:t>Bolest</a:t>
            </a:r>
            <a:r>
              <a:rPr lang="cs-CZ" altLang="cs-CZ" kern="0"/>
              <a:t> - akceptování bolesti pacienta, dotazování se na bolest pravidelně se záznamem do dokumentace </a:t>
            </a:r>
            <a:r>
              <a:rPr lang="cs-CZ" altLang="cs-CZ" sz="1800" kern="0"/>
              <a:t>(škály bolesti), a</a:t>
            </a:r>
            <a:r>
              <a:rPr lang="cs-CZ" altLang="cs-CZ" kern="0"/>
              <a:t>plikace analgetik dle rozpisu v dokumentaci pacienta a posouzení účinku podané medikace  a sledování nežádoucích účinků léků</a:t>
            </a:r>
          </a:p>
          <a:p>
            <a:pPr algn="just">
              <a:defRPr/>
            </a:pPr>
            <a:r>
              <a:rPr lang="cs-CZ" altLang="cs-CZ" b="1" kern="0"/>
              <a:t>Pocit jistoty a bezpečí </a:t>
            </a:r>
            <a:r>
              <a:rPr lang="cs-CZ" altLang="cs-CZ" kern="0"/>
              <a:t>– komunikace v intenzivní péči a využití bazální stimulace (iniciální dotek, masáže, známé zvuky, vůně, pach, předměty)</a:t>
            </a:r>
          </a:p>
          <a:p>
            <a:pPr algn="just">
              <a:defRPr/>
            </a:pPr>
            <a:r>
              <a:rPr lang="cs-CZ" altLang="cs-CZ" i="1" kern="0"/>
              <a:t>  </a:t>
            </a:r>
            <a:r>
              <a:rPr lang="cs-CZ" altLang="cs-CZ" i="1" kern="0">
                <a:solidFill>
                  <a:schemeClr val="bg2">
                    <a:lumMod val="50000"/>
                  </a:schemeClr>
                </a:solidFill>
              </a:rPr>
              <a:t>Znalost lidských potřeb </a:t>
            </a:r>
          </a:p>
          <a:p>
            <a:pPr>
              <a:defRPr/>
            </a:pPr>
            <a:r>
              <a:rPr lang="cs-CZ" altLang="cs-CZ" i="1" kern="0">
                <a:solidFill>
                  <a:schemeClr val="bg2">
                    <a:lumMod val="50000"/>
                  </a:schemeClr>
                </a:solidFill>
              </a:rPr>
              <a:t>- využití při stanovování priorit a plánování                                          ošetřovatelských intervencí</a:t>
            </a:r>
          </a:p>
          <a:p>
            <a:pPr>
              <a:defRPr/>
            </a:pPr>
            <a:r>
              <a:rPr lang="cs-CZ" altLang="cs-CZ" i="1" kern="0">
                <a:solidFill>
                  <a:schemeClr val="bg2">
                    <a:lumMod val="50000"/>
                  </a:schemeClr>
                </a:solidFill>
              </a:rPr>
              <a:t>- využití při edukaci  a podpoře seberealizace                                                     a soběstačnosti pacienta</a:t>
            </a:r>
          </a:p>
          <a:p>
            <a:pPr algn="just">
              <a:defRPr/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120191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altLang="cs-CZ" dirty="0">
                <a:latin typeface="Arial" pitchFamily="34" charset="0"/>
              </a:rPr>
              <a:t>INTENZIVNÍ PÉČE V CHIRURGII </a:t>
            </a:r>
            <a:endParaRPr lang="cs-CZ" dirty="0"/>
          </a:p>
        </p:txBody>
      </p:sp>
      <p:sp>
        <p:nvSpPr>
          <p:cNvPr id="8" name="Podnadpis 4">
            <a:extLst>
              <a:ext uri="{FF2B5EF4-FFF2-40B4-BE49-F238E27FC236}">
                <a16:creationId xmlns:a16="http://schemas.microsoft.com/office/drawing/2014/main" id="{9BF7C26E-0A20-4407-9F27-8FC4DE163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357424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Denisa Macková, Ústav zdravotnických věd, LF MU Brno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5277C15-F412-4EDF-AD81-4E2553CDD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149972"/>
            <a:ext cx="11284674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375828-41F0-93FE-8748-16FE98967DC3}"/>
              </a:ext>
            </a:extLst>
          </p:cNvPr>
          <p:cNvSpPr txBox="1">
            <a:spLocks noChangeArrowheads="1"/>
          </p:cNvSpPr>
          <p:nvPr/>
        </p:nvSpPr>
        <p:spPr>
          <a:xfrm>
            <a:off x="539100" y="1417320"/>
            <a:ext cx="11348100" cy="44146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kern="0"/>
              <a:t>Pacientka M.K. narozena 1951 přijata k operaci slinivky břišní pro obstrukci distálního choledochu tumorem</a:t>
            </a:r>
          </a:p>
          <a:p>
            <a:r>
              <a:rPr lang="cs-CZ" altLang="cs-CZ" kern="0"/>
              <a:t>Již předoperačně měla cestou ERCP zaveden duodenobiliární drén pro ikterus</a:t>
            </a:r>
          </a:p>
          <a:p>
            <a:r>
              <a:rPr lang="cs-CZ" altLang="cs-CZ" kern="0"/>
              <a:t>Alergie – generalizovaný exantém po Ajatinu, z přidružených nemocí hypertenze, diabetes mellitus II typu na PAD, VCHGD, HLP</a:t>
            </a:r>
          </a:p>
          <a:p>
            <a:r>
              <a:rPr lang="cs-CZ" altLang="cs-CZ" kern="0"/>
              <a:t>Z léků Glucophage, Essentiale, Pantoprazol, Agen</a:t>
            </a:r>
          </a:p>
          <a:p>
            <a:r>
              <a:rPr lang="cs-CZ" altLang="cs-CZ" kern="0"/>
              <a:t>Pokles hmotnosti 12/2019 o 7 kg</a:t>
            </a:r>
          </a:p>
          <a:p>
            <a:r>
              <a:rPr lang="cs-CZ" altLang="cs-CZ" kern="0"/>
              <a:t>Výška 163 cm, hmotnost 67 kg, BMI 25,2</a:t>
            </a:r>
          </a:p>
          <a:p>
            <a:r>
              <a:rPr lang="cs-CZ" altLang="cs-CZ" kern="0"/>
              <a:t>Dle ARO lékaře ASA III, prevence TEN, diabetická příprava, sedace večer a ráno před operací</a:t>
            </a:r>
          </a:p>
          <a:p>
            <a:endParaRPr lang="cs-CZ" altLang="cs-CZ" kern="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ADA8BCA-CF72-D49C-1DC2-F05E38479916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cs-CZ" kern="0"/>
              <a:t>Kazuistika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096379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F7C16EBC-9175-563B-3465-990119005F69}"/>
              </a:ext>
            </a:extLst>
          </p:cNvPr>
          <p:cNvSpPr txBox="1">
            <a:spLocks/>
          </p:cNvSpPr>
          <p:nvPr/>
        </p:nvSpPr>
        <p:spPr>
          <a:xfrm>
            <a:off x="289560" y="1295401"/>
            <a:ext cx="11369039" cy="46545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alibri" panose="020F0502020204030204" pitchFamily="34" charset="0"/>
              <a:buNone/>
              <a:defRPr/>
            </a:pPr>
            <a:r>
              <a:rPr lang="cs-CZ" kern="0" dirty="0"/>
              <a:t> V 7:30 </a:t>
            </a:r>
            <a:r>
              <a:rPr lang="cs-CZ" kern="0" dirty="0" err="1"/>
              <a:t>Pancreatoduodenectomia</a:t>
            </a:r>
            <a:r>
              <a:rPr lang="cs-CZ" kern="0" dirty="0"/>
              <a:t> – pylorus </a:t>
            </a:r>
            <a:r>
              <a:rPr lang="cs-CZ" kern="0" dirty="0" err="1"/>
              <a:t>preserving</a:t>
            </a:r>
            <a:r>
              <a:rPr lang="cs-CZ" kern="0" dirty="0"/>
              <a:t>,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cs-CZ" kern="0" dirty="0"/>
              <a:t> </a:t>
            </a:r>
            <a:r>
              <a:rPr lang="cs-CZ" kern="0" dirty="0" err="1"/>
              <a:t>subkostální</a:t>
            </a:r>
            <a:r>
              <a:rPr lang="cs-CZ" kern="0" dirty="0"/>
              <a:t> laparotomie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cs-CZ" kern="0" dirty="0"/>
              <a:t> Ve 13:30 odjezd z COS na JIP, </a:t>
            </a:r>
            <a:r>
              <a:rPr lang="cs-CZ" kern="0" dirty="0" err="1"/>
              <a:t>extubovaná</a:t>
            </a:r>
            <a:endParaRPr lang="cs-CZ" kern="0" dirty="0"/>
          </a:p>
          <a:p>
            <a:pPr>
              <a:defRPr/>
            </a:pPr>
            <a:r>
              <a:rPr lang="cs-CZ" kern="0" dirty="0"/>
              <a:t>Vyhřívané lůžko, kontrola ZFF a péče o invazivní vstupy </a:t>
            </a:r>
          </a:p>
          <a:p>
            <a:pPr>
              <a:defRPr/>
            </a:pPr>
            <a:r>
              <a:rPr lang="cs-CZ" kern="0" dirty="0"/>
              <a:t>zavedeny </a:t>
            </a:r>
            <a:r>
              <a:rPr lang="cs-CZ" kern="0" dirty="0" err="1"/>
              <a:t>perioperačně</a:t>
            </a:r>
            <a:r>
              <a:rPr lang="cs-CZ" kern="0" dirty="0"/>
              <a:t> </a:t>
            </a:r>
          </a:p>
          <a:p>
            <a:pPr>
              <a:defRPr/>
            </a:pPr>
            <a:r>
              <a:rPr lang="cs-CZ" kern="0" dirty="0"/>
              <a:t>1x CVK – v. </a:t>
            </a:r>
            <a:r>
              <a:rPr lang="cs-CZ" kern="0" dirty="0" err="1"/>
              <a:t>subclavia</a:t>
            </a:r>
            <a:r>
              <a:rPr lang="cs-CZ" kern="0" dirty="0"/>
              <a:t> l. </a:t>
            </a:r>
            <a:r>
              <a:rPr lang="cs-CZ" kern="0" dirty="0" err="1"/>
              <a:t>dx</a:t>
            </a:r>
            <a:r>
              <a:rPr lang="cs-CZ" kern="0" dirty="0"/>
              <a:t>. – RTG S+P k ověření polohy – hydratace, parenterální výživa </a:t>
            </a:r>
            <a:r>
              <a:rPr lang="cs-CZ" kern="0" dirty="0" err="1"/>
              <a:t>Aminomix</a:t>
            </a:r>
            <a:r>
              <a:rPr lang="cs-CZ" kern="0" dirty="0"/>
              <a:t> II od 29. 1. 2020 do 1. 2. 2020</a:t>
            </a:r>
          </a:p>
          <a:p>
            <a:pPr>
              <a:defRPr/>
            </a:pPr>
            <a:r>
              <a:rPr lang="cs-CZ" kern="0" dirty="0"/>
              <a:t>3x PŽK </a:t>
            </a:r>
          </a:p>
          <a:p>
            <a:pPr>
              <a:defRPr/>
            </a:pPr>
            <a:r>
              <a:rPr lang="cs-CZ" kern="0" dirty="0"/>
              <a:t>1x a. </a:t>
            </a:r>
            <a:r>
              <a:rPr lang="cs-CZ" kern="0" dirty="0" err="1"/>
              <a:t>radialis</a:t>
            </a:r>
            <a:r>
              <a:rPr lang="cs-CZ" kern="0" dirty="0"/>
              <a:t> l. sin. – invazivní měření TK + odběry</a:t>
            </a:r>
          </a:p>
          <a:p>
            <a:pPr>
              <a:defRPr/>
            </a:pPr>
            <a:r>
              <a:rPr lang="cs-CZ" kern="0" dirty="0"/>
              <a:t>Péče o operační ránu </a:t>
            </a:r>
          </a:p>
          <a:p>
            <a:pPr>
              <a:defRPr/>
            </a:pPr>
            <a:endParaRPr lang="cs-CZ" kern="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B8F0969-464E-344E-6F3D-2E648D315862}"/>
              </a:ext>
            </a:extLst>
          </p:cNvPr>
          <p:cNvSpPr txBox="1">
            <a:spLocks/>
          </p:cNvSpPr>
          <p:nvPr/>
        </p:nvSpPr>
        <p:spPr>
          <a:xfrm>
            <a:off x="836613" y="620713"/>
            <a:ext cx="7543800" cy="10874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cs-CZ" kern="0"/>
              <a:t>JIP od 27. 1. 2020 do 3. 2. 2020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640894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644C109-E591-D293-51D8-6DE016511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r="5312" b="2"/>
          <a:stretch>
            <a:fillRect/>
          </a:stretch>
        </p:blipFill>
        <p:spPr bwMode="auto">
          <a:xfrm>
            <a:off x="1410789" y="794113"/>
            <a:ext cx="91440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89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sah obrázku vsedě, stůl, jídlo, košile&#10;&#10;Popis byl vytvořen automaticky">
            <a:extLst>
              <a:ext uri="{FF2B5EF4-FFF2-40B4-BE49-F238E27FC236}">
                <a16:creationId xmlns:a16="http://schemas.microsoft.com/office/drawing/2014/main" id="{4B5715C0-530A-0C84-C67D-D02747107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" r="-2" b="7542"/>
          <a:stretch>
            <a:fillRect/>
          </a:stretch>
        </p:blipFill>
        <p:spPr bwMode="auto">
          <a:xfrm>
            <a:off x="437197" y="933450"/>
            <a:ext cx="10444163" cy="53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41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E505CFDE-96B0-043E-581B-97C536C3BC46}"/>
              </a:ext>
            </a:extLst>
          </p:cNvPr>
          <p:cNvSpPr txBox="1">
            <a:spLocks noChangeArrowheads="1"/>
          </p:cNvSpPr>
          <p:nvPr/>
        </p:nvSpPr>
        <p:spPr>
          <a:xfrm>
            <a:off x="539100" y="668040"/>
            <a:ext cx="11652900" cy="39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kern="0"/>
              <a:t>NGS č. 16 do 31. 1. 2020, kontrola průchodnosti, proplachy a 8 hodin 20 ml FR</a:t>
            </a:r>
          </a:p>
          <a:p>
            <a:r>
              <a:rPr lang="cs-CZ" altLang="cs-CZ" kern="0"/>
              <a:t>NJS perioperačně k enterální výživě, 5%G 10ml/hod v den operace, postupné navyšování dávky až na 90ml/hod s tolerancí nutricomp  intensiv, proplachy  a 8 hodin 20 ml FR</a:t>
            </a:r>
          </a:p>
          <a:p>
            <a:r>
              <a:rPr lang="cs-CZ" altLang="cs-CZ" kern="0"/>
              <a:t>Možnost perorálního příjmu - od operace čajová dieta – limitováno až do 30. 1. 2020 – 300, 500, 700 ml a 24 hodin, poté již bez omezení, od 2. 2. 2020 čaj + sipping + bujon </a:t>
            </a:r>
          </a:p>
          <a:p>
            <a:r>
              <a:rPr lang="cs-CZ" altLang="cs-CZ" kern="0"/>
              <a:t>PMK č. 14 do 1. 2. 2020, poté spontánní močení</a:t>
            </a:r>
          </a:p>
          <a:p>
            <a:r>
              <a:rPr lang="cs-CZ" altLang="cs-CZ" kern="0"/>
              <a:t>BD1 do 1. 2. 2020, BD2 do 3. 2. 2020</a:t>
            </a:r>
          </a:p>
          <a:p>
            <a:r>
              <a:rPr lang="cs-CZ" altLang="cs-CZ" kern="0"/>
              <a:t>4. pooperační den se odebírá vzorek z BD na amylázy                                 (zda nedochází k úniku pankreatické sekrece do DB) </a:t>
            </a: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25941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8DF1426C-ECCF-2D67-9B52-862927CAE890}"/>
              </a:ext>
            </a:extLst>
          </p:cNvPr>
          <p:cNvSpPr txBox="1">
            <a:spLocks noChangeArrowheads="1"/>
          </p:cNvSpPr>
          <p:nvPr/>
        </p:nvSpPr>
        <p:spPr>
          <a:xfrm>
            <a:off x="460050" y="502920"/>
            <a:ext cx="11271900" cy="53595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kern="0"/>
              <a:t>Analgosedace přes epidurální katétr kombinace sufentanilu a marcainu se sledováním VAS (3-4), funkční do 30. 1. 2020</a:t>
            </a:r>
          </a:p>
          <a:p>
            <a:r>
              <a:rPr lang="cs-CZ" altLang="cs-CZ" kern="0"/>
              <a:t>ZFF: 125/70, 90 pulzů, SPO2 93 %, dýchání pravidelné</a:t>
            </a:r>
          </a:p>
          <a:p>
            <a:r>
              <a:rPr lang="cs-CZ" altLang="cs-CZ" kern="0"/>
              <a:t>Medikace: ATB do 30. 1. 2020 unasyn 3g a 8 hod, poté tazocin 4,5g</a:t>
            </a:r>
          </a:p>
          <a:p>
            <a:r>
              <a:rPr lang="cs-CZ" altLang="cs-CZ" kern="0"/>
              <a:t>                    Fraxi 0,4 ml a 24 hod, první aplikace 6 hodin po operaci</a:t>
            </a:r>
          </a:p>
          <a:p>
            <a:r>
              <a:rPr lang="cs-CZ" altLang="cs-CZ" kern="0"/>
              <a:t>                    Somatostatin a HMR kontinuálně</a:t>
            </a:r>
          </a:p>
          <a:p>
            <a:r>
              <a:rPr lang="cs-CZ" altLang="cs-CZ" kern="0"/>
              <a:t>V průběhu pooperačního období sklon k hypotenzi s normokardií, s nutností korekce glykémie kontinuální aplikací inzulínu pro hyperglykémii nad 10 mmol/l s monitorací glykémie a 3 hod. do 1. 2. 2020, od 2. 2. 2020 dopichy inzulínu s. c. dle glykémie 4xd</a:t>
            </a:r>
          </a:p>
          <a:p>
            <a:r>
              <a:rPr lang="cs-CZ" altLang="cs-CZ" kern="0"/>
              <a:t>3. 2. předána na standardní oddělení </a:t>
            </a:r>
          </a:p>
          <a:p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3291890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5EA611E-2BF7-F9B2-1878-B642969B20A2}"/>
              </a:ext>
            </a:extLst>
          </p:cNvPr>
          <p:cNvSpPr txBox="1">
            <a:spLocks noChangeArrowheads="1"/>
          </p:cNvSpPr>
          <p:nvPr/>
        </p:nvSpPr>
        <p:spPr>
          <a:xfrm>
            <a:off x="539100" y="1872000"/>
            <a:ext cx="11012820" cy="39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kern="0" dirty="0"/>
              <a:t>Znát základní anatomické poměry - tří základní části                                       - hlava (</a:t>
            </a:r>
            <a:r>
              <a:rPr lang="cs-CZ" altLang="cs-CZ" kern="0" dirty="0" err="1"/>
              <a:t>caput</a:t>
            </a:r>
            <a:r>
              <a:rPr lang="cs-CZ" altLang="cs-CZ" kern="0" dirty="0"/>
              <a:t> </a:t>
            </a:r>
            <a:r>
              <a:rPr lang="cs-CZ" altLang="cs-CZ" kern="0" dirty="0" err="1"/>
              <a:t>pancreatis</a:t>
            </a:r>
            <a:r>
              <a:rPr lang="cs-CZ" altLang="cs-CZ" kern="0" dirty="0"/>
              <a:t>), tělo (corpus </a:t>
            </a:r>
            <a:r>
              <a:rPr lang="cs-CZ" altLang="cs-CZ" kern="0" dirty="0" err="1"/>
              <a:t>pancreatis</a:t>
            </a:r>
            <a:r>
              <a:rPr lang="cs-CZ" altLang="cs-CZ" kern="0" dirty="0"/>
              <a:t>)                                         a ocas (</a:t>
            </a:r>
            <a:r>
              <a:rPr lang="cs-CZ" altLang="cs-CZ" kern="0" dirty="0" err="1"/>
              <a:t>cauda</a:t>
            </a:r>
            <a:r>
              <a:rPr lang="cs-CZ" altLang="cs-CZ" kern="0" dirty="0"/>
              <a:t> </a:t>
            </a:r>
            <a:r>
              <a:rPr lang="cs-CZ" altLang="cs-CZ" kern="0" dirty="0" err="1"/>
              <a:t>pancreatis</a:t>
            </a:r>
            <a:r>
              <a:rPr lang="cs-CZ" altLang="cs-CZ" kern="0" dirty="0"/>
              <a:t>)</a:t>
            </a:r>
          </a:p>
          <a:p>
            <a:r>
              <a:rPr lang="cs-CZ" altLang="cs-CZ" kern="0" dirty="0"/>
              <a:t>Mít přehled základních příznaků  onemocnění</a:t>
            </a:r>
          </a:p>
          <a:p>
            <a:r>
              <a:rPr lang="cs-CZ" altLang="cs-CZ" kern="0" dirty="0"/>
              <a:t> </a:t>
            </a:r>
            <a:r>
              <a:rPr lang="cs-CZ" altLang="cs-CZ" b="1" kern="0" dirty="0"/>
              <a:t>- obstrukční ikterus</a:t>
            </a:r>
            <a:r>
              <a:rPr lang="cs-CZ" altLang="cs-CZ" kern="0" dirty="0"/>
              <a:t> s </a:t>
            </a:r>
            <a:r>
              <a:rPr lang="cs-CZ" altLang="cs-CZ" kern="0" dirty="0" err="1"/>
              <a:t>cholangoitídou</a:t>
            </a:r>
            <a:r>
              <a:rPr lang="cs-CZ" altLang="cs-CZ" kern="0" dirty="0"/>
              <a:t> při útlaku </a:t>
            </a:r>
            <a:r>
              <a:rPr lang="cs-CZ" altLang="cs-CZ" kern="0" dirty="0" err="1"/>
              <a:t>ductus</a:t>
            </a:r>
            <a:r>
              <a:rPr lang="cs-CZ" altLang="cs-CZ" kern="0" dirty="0"/>
              <a:t> </a:t>
            </a:r>
            <a:r>
              <a:rPr lang="cs-CZ" altLang="cs-CZ" kern="0" dirty="0" err="1"/>
              <a:t>choledochus</a:t>
            </a:r>
            <a:r>
              <a:rPr lang="cs-CZ" altLang="cs-CZ" kern="0" dirty="0"/>
              <a:t> tumorem</a:t>
            </a:r>
          </a:p>
          <a:p>
            <a:r>
              <a:rPr lang="cs-CZ" altLang="cs-CZ" kern="0" dirty="0"/>
              <a:t>- </a:t>
            </a:r>
            <a:r>
              <a:rPr lang="cs-CZ" altLang="cs-CZ" kern="0" dirty="0" err="1"/>
              <a:t>Courvoisierův</a:t>
            </a:r>
            <a:r>
              <a:rPr lang="cs-CZ" altLang="cs-CZ" kern="0" dirty="0"/>
              <a:t> příznak – </a:t>
            </a:r>
            <a:r>
              <a:rPr lang="cs-CZ" altLang="cs-CZ" b="1" kern="0" dirty="0"/>
              <a:t>nebolestivě zvětšený a hmatný žlučník</a:t>
            </a:r>
            <a:r>
              <a:rPr lang="cs-CZ" altLang="cs-CZ" kern="0" dirty="0"/>
              <a:t> jako projev dilatace </a:t>
            </a:r>
            <a:r>
              <a:rPr lang="cs-CZ" altLang="cs-CZ" kern="0" dirty="0" err="1"/>
              <a:t>extrahepatálních</a:t>
            </a:r>
            <a:r>
              <a:rPr lang="cs-CZ" altLang="cs-CZ" kern="0" dirty="0"/>
              <a:t> žlučových cest </a:t>
            </a:r>
          </a:p>
          <a:p>
            <a:r>
              <a:rPr lang="cs-CZ" altLang="cs-CZ" b="1" kern="0" dirty="0"/>
              <a:t>- stenóza duodena</a:t>
            </a:r>
            <a:r>
              <a:rPr lang="cs-CZ" altLang="cs-CZ" kern="0" dirty="0"/>
              <a:t>  způsobující poruchy pasáže                                                   (tlak v epigastriu, pocit plnosti, nauzea zvracení po jídle)</a:t>
            </a:r>
          </a:p>
          <a:p>
            <a:endParaRPr lang="cs-CZ" altLang="cs-CZ" kern="0" dirty="0"/>
          </a:p>
          <a:p>
            <a:endParaRPr lang="cs-CZ" altLang="cs-CZ" kern="0" dirty="0"/>
          </a:p>
        </p:txBody>
      </p:sp>
      <p:pic>
        <p:nvPicPr>
          <p:cNvPr id="3" name="Zástupný obsah 4" descr="Obsah obrázku pleťová voda&#10;&#10;Popis byl vytvořen automaticky">
            <a:extLst>
              <a:ext uri="{FF2B5EF4-FFF2-40B4-BE49-F238E27FC236}">
                <a16:creationId xmlns:a16="http://schemas.microsoft.com/office/drawing/2014/main" id="{8FCA5A4E-10E3-7001-2E57-A9874778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b="9804"/>
          <a:stretch>
            <a:fillRect/>
          </a:stretch>
        </p:blipFill>
        <p:spPr bwMode="auto">
          <a:xfrm>
            <a:off x="9338945" y="844232"/>
            <a:ext cx="2980784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C12A3687-E843-801C-2A76-CD8F2725CC03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cs-CZ" kern="0" dirty="0"/>
              <a:t>Ke kazuistice </a:t>
            </a:r>
          </a:p>
        </p:txBody>
      </p:sp>
    </p:spTree>
    <p:extLst>
      <p:ext uri="{BB962C8B-B14F-4D97-AF65-F5344CB8AC3E}">
        <p14:creationId xmlns:p14="http://schemas.microsoft.com/office/powerpoint/2010/main" val="287348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7515481E-AA62-5CBA-5D1E-293DB5F73E48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52400"/>
            <a:ext cx="11597640" cy="5679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kern="0"/>
              <a:t>Nutno rozumět základním operačním postupům  - </a:t>
            </a:r>
            <a:r>
              <a:rPr lang="cs-CZ" altLang="cs-CZ" b="1" kern="0"/>
              <a:t>Pankreatoduodenektomie-pylorus preserving </a:t>
            </a:r>
            <a:r>
              <a:rPr lang="cs-CZ" altLang="cs-CZ" kern="0"/>
              <a:t>= odstranění hlavy pankreatu a processus uncinatus, duodena, distálního choledochu, části jejuna. Důležitá je zde možnost zachování celého žaludku, včetně pyloru</a:t>
            </a:r>
          </a:p>
          <a:p>
            <a:r>
              <a:rPr lang="cs-CZ" altLang="cs-CZ" b="1" kern="0"/>
              <a:t>Pylorus </a:t>
            </a:r>
            <a:r>
              <a:rPr lang="cs-CZ" altLang="cs-CZ" kern="0"/>
              <a:t>je koncová část žaludku, která díky svěrači brání zpětnému pohybu natráveného jídla poté, co se ze žaludku přesune do duodena</a:t>
            </a:r>
          </a:p>
          <a:p>
            <a:r>
              <a:rPr lang="cs-CZ" altLang="cs-CZ" b="1" kern="0"/>
              <a:t>Přínosem zachování pyloru j</a:t>
            </a:r>
            <a:r>
              <a:rPr lang="cs-CZ" altLang="cs-CZ" kern="0"/>
              <a:t>e zabránění zpětnému toku žluči a pankreatické šťávy do žaludku a omezení tzv. dumping syndromu, který může nastat po operaci žaludku, způsoben příliš rychlým průchodem potravy z žaludku do tenkého střeva</a:t>
            </a:r>
          </a:p>
          <a:p>
            <a:r>
              <a:rPr lang="cs-CZ" altLang="cs-CZ" b="1" kern="0"/>
              <a:t>Nevýhodou zachování pyloru </a:t>
            </a:r>
            <a:r>
              <a:rPr lang="cs-CZ" altLang="cs-CZ" kern="0"/>
              <a:t>je možný výskyt opožděné evakuace žaludku, delší působení agresivních pankreatických šťáv v místě hojení tkání a možnost vzniku pankreatické píštěle</a:t>
            </a:r>
          </a:p>
          <a:p>
            <a:endParaRPr lang="cs-CZ" altLang="cs-CZ" kern="0"/>
          </a:p>
          <a:p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4193529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88E2D5DA-204D-D777-3A8E-FB4C56933AF2}"/>
              </a:ext>
            </a:extLst>
          </p:cNvPr>
          <p:cNvSpPr txBox="1">
            <a:spLocks/>
          </p:cNvSpPr>
          <p:nvPr/>
        </p:nvSpPr>
        <p:spPr>
          <a:xfrm>
            <a:off x="539100" y="701040"/>
            <a:ext cx="11530980" cy="51309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kern="0"/>
              <a:t>Po resekční fázi začíná rekonstrukční fáze</a:t>
            </a:r>
          </a:p>
          <a:p>
            <a:pPr>
              <a:defRPr/>
            </a:pPr>
            <a:r>
              <a:rPr lang="cs-CZ" kern="0"/>
              <a:t>- napojení pankreatického pahýlu do trávícího traktu </a:t>
            </a:r>
          </a:p>
          <a:p>
            <a:pPr>
              <a:defRPr/>
            </a:pPr>
            <a:r>
              <a:rPr lang="cs-CZ" kern="0"/>
              <a:t>do žaludku</a:t>
            </a:r>
            <a:r>
              <a:rPr lang="cs-CZ" b="1" kern="0"/>
              <a:t> pankreatogastroanasomóza </a:t>
            </a:r>
            <a:r>
              <a:rPr lang="cs-CZ" kern="0"/>
              <a:t>(PGA)</a:t>
            </a:r>
          </a:p>
          <a:p>
            <a:pPr>
              <a:defRPr/>
            </a:pPr>
            <a:r>
              <a:rPr lang="cs-CZ" kern="0"/>
              <a:t>do tenkého střeva </a:t>
            </a:r>
            <a:r>
              <a:rPr lang="cs-CZ" b="1" kern="0"/>
              <a:t>pankreatojejeunoanastomóza</a:t>
            </a:r>
            <a:r>
              <a:rPr lang="cs-CZ" kern="0"/>
              <a:t> (PJA)</a:t>
            </a:r>
          </a:p>
          <a:p>
            <a:pPr>
              <a:defRPr/>
            </a:pPr>
            <a:r>
              <a:rPr lang="cs-CZ" kern="0"/>
              <a:t>- obnova pasáže žluči </a:t>
            </a:r>
            <a:r>
              <a:rPr lang="cs-CZ" b="1" kern="0"/>
              <a:t>hepatocholedochojejejunoanastomózou</a:t>
            </a:r>
            <a:r>
              <a:rPr lang="cs-CZ" kern="0"/>
              <a:t> (HJA)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cs-CZ" kern="0"/>
              <a:t> - zajištění kontinuity trávícího traktu </a:t>
            </a:r>
            <a:r>
              <a:rPr lang="cs-CZ" b="1" kern="0"/>
              <a:t>gastrojejunoanastomózou</a:t>
            </a:r>
            <a:r>
              <a:rPr lang="cs-CZ" kern="0"/>
              <a:t> (GJA)</a:t>
            </a:r>
          </a:p>
          <a:p>
            <a:pPr>
              <a:defRPr/>
            </a:pPr>
            <a:r>
              <a:rPr lang="cs-CZ" kern="0"/>
              <a:t>Délka výkonu přibližně 6 hodin</a:t>
            </a:r>
          </a:p>
          <a:p>
            <a:pPr>
              <a:defRPr/>
            </a:pPr>
            <a:r>
              <a:rPr lang="cs-CZ" altLang="cs-CZ" kern="0"/>
              <a:t>Vytažení stehů – 7. - 10. pooperační den  (½ stehů = ob steh)</a:t>
            </a:r>
          </a:p>
          <a:p>
            <a:pPr>
              <a:defRPr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265486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92E6D22-E052-5677-9D02-D4EB2C1F1674}"/>
              </a:ext>
            </a:extLst>
          </p:cNvPr>
          <p:cNvSpPr txBox="1">
            <a:spLocks noChangeArrowheads="1"/>
          </p:cNvSpPr>
          <p:nvPr/>
        </p:nvSpPr>
        <p:spPr>
          <a:xfrm>
            <a:off x="249540" y="637560"/>
            <a:ext cx="11530980" cy="39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kern="0"/>
              <a:t>Nutno znát základní laboratorní hodnoty – zde především biochemické parametry - hladina bilirubinu a glykemie</a:t>
            </a:r>
          </a:p>
          <a:p>
            <a:r>
              <a:rPr lang="cs-CZ" altLang="cs-CZ" kern="0"/>
              <a:t>Vytažení NGS, kdy je současně zavedena i NJS </a:t>
            </a:r>
          </a:p>
          <a:p>
            <a:r>
              <a:rPr lang="cs-CZ" altLang="cs-CZ" kern="0"/>
              <a:t>- indikace při obnovené střevní peristaltice</a:t>
            </a:r>
          </a:p>
          <a:p>
            <a:r>
              <a:rPr lang="cs-CZ" altLang="cs-CZ" kern="0"/>
              <a:t>- lékař extrahuje NGS a zároveň sestra pod tlakem aplikuje do NJS FR             až do úplné extrakce NGS (cca 60 ml) – zabrání se tím vytažení NJS</a:t>
            </a:r>
          </a:p>
          <a:p>
            <a:r>
              <a:rPr lang="cs-CZ" altLang="cs-CZ" kern="0"/>
              <a:t>NJS ponechána až do uspokojivého nutričního stavu s optimálními nutričními parametry – alb, prealb, CB</a:t>
            </a:r>
          </a:p>
          <a:p>
            <a:r>
              <a:rPr lang="cs-CZ" altLang="cs-CZ" kern="0"/>
              <a:t>Somatostatin - snižuje množství pankreatických a žaludečních šťáv  a tím i riziko vzniku pankreatické píštěle – pouze i. v. cca 5 dnů po operaci</a:t>
            </a:r>
          </a:p>
          <a:p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177743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8718DC-1CD1-4A0B-8CDF-73290E156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Chirurgická JIP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966AC0A-EEB9-4D4A-B73A-A6714A967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Pacienti se selhávajícími orgánovými funkcemi                                            (šokový stav, sepse)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Pacienti po rozsáhlých a komplikovaných operačních                              výkonech (</a:t>
            </a:r>
            <a:r>
              <a:rPr lang="cs-CZ" altLang="cs-CZ" dirty="0" err="1"/>
              <a:t>dvoudutinové</a:t>
            </a:r>
            <a:r>
              <a:rPr lang="cs-CZ" altLang="cs-CZ" dirty="0"/>
              <a:t> výkony)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Pacienti v chirurgické léčbě, bez ohledu na velikost </a:t>
            </a:r>
            <a:br>
              <a:rPr lang="cs-CZ" altLang="cs-CZ" dirty="0"/>
            </a:br>
            <a:r>
              <a:rPr lang="cs-CZ" altLang="cs-CZ" dirty="0"/>
              <a:t>operačního výkonu,    v případě výskytu </a:t>
            </a:r>
            <a:br>
              <a:rPr lang="cs-CZ" altLang="cs-CZ" dirty="0"/>
            </a:br>
            <a:r>
              <a:rPr lang="cs-CZ" altLang="cs-CZ" dirty="0"/>
              <a:t>závažných komorbidit                                               (dekompenzovaný DM, ICHS) </a:t>
            </a:r>
          </a:p>
        </p:txBody>
      </p:sp>
      <p:pic>
        <p:nvPicPr>
          <p:cNvPr id="2" name="Picture 5" descr="P1040463">
            <a:extLst>
              <a:ext uri="{FF2B5EF4-FFF2-40B4-BE49-F238E27FC236}">
                <a16:creationId xmlns:a16="http://schemas.microsoft.com/office/drawing/2014/main" id="{DF45EEB5-1DFA-DD17-EB02-66DA3F4A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506" y="403882"/>
            <a:ext cx="1608537" cy="268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1">
            <a:extLst>
              <a:ext uri="{FF2B5EF4-FFF2-40B4-BE49-F238E27FC236}">
                <a16:creationId xmlns:a16="http://schemas.microsoft.com/office/drawing/2014/main" id="{E5A673FE-618A-4932-E41B-ED1081D8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6" y="3154552"/>
            <a:ext cx="1608537" cy="267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C1317F2-4397-B7E8-2CC2-50A4739FCCA2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" y="1243012"/>
            <a:ext cx="11506199" cy="56149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cs-CZ" altLang="cs-CZ" sz="2400" kern="0" dirty="0"/>
              <a:t>BARTŮNĚK. P., JURÁSKOVÁ, D. a kolektiv. Vybrané kapitoly z intenzivní péče. Praha: Grada </a:t>
            </a:r>
            <a:r>
              <a:rPr lang="cs-CZ" altLang="cs-CZ" sz="2400" kern="0" dirty="0" err="1"/>
              <a:t>Publishing</a:t>
            </a:r>
            <a:r>
              <a:rPr lang="cs-CZ" altLang="cs-CZ" sz="2400" kern="0" dirty="0"/>
              <a:t>, 2016. 752 s. ISBN 978-80-271-4343-1.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2400" kern="0" dirty="0"/>
              <a:t>KALA, Z. , PENKA, I. a kolektiv. </a:t>
            </a:r>
            <a:r>
              <a:rPr lang="cs-CZ" altLang="cs-CZ" sz="2400" i="1" kern="0" dirty="0"/>
              <a:t>Perioperační péče o pacienta v obecné chirurgii.</a:t>
            </a:r>
            <a:r>
              <a:rPr lang="cs-CZ" altLang="cs-CZ" sz="2400" kern="0" dirty="0"/>
              <a:t> Brno: NCO NZO, 2010. 145 s. , ISBN 978-80-7013-518-1.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2400" kern="0" dirty="0"/>
              <a:t>KLIMEŠOVÁ, L. , KLIMEŠ, J. </a:t>
            </a:r>
            <a:r>
              <a:rPr lang="cs-CZ" altLang="cs-CZ" sz="2400" i="1" kern="0" dirty="0"/>
              <a:t>Umělá plicní ventilace. </a:t>
            </a:r>
            <a:r>
              <a:rPr lang="cs-CZ" altLang="cs-CZ" sz="2400" kern="0" dirty="0"/>
              <a:t>Brno: NCONZO, 2011. 110 s. , ISBN 978-80-7013-538-9.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2400" kern="0" dirty="0"/>
              <a:t>POKORNÁ, A. a kolektiv. </a:t>
            </a:r>
            <a:r>
              <a:rPr lang="cs-CZ" altLang="cs-CZ" sz="2400" i="1" kern="0" dirty="0"/>
              <a:t>Ošetřovatelské postupy založené na důkazech. </a:t>
            </a:r>
            <a:r>
              <a:rPr lang="cs-CZ" altLang="cs-CZ" sz="2400" kern="0" dirty="0"/>
              <a:t>2. vydání. MU Brno 2019, 128 s. ISBN 978-80-210-9297-6.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2400" kern="0" dirty="0"/>
              <a:t>POKORNÁ, A. a kolektiv. </a:t>
            </a:r>
            <a:r>
              <a:rPr lang="cs-CZ" altLang="cs-CZ" sz="2400" i="1" kern="0" dirty="0"/>
              <a:t>Ošetřovatelské postupy založené na důkazech. </a:t>
            </a:r>
            <a:r>
              <a:rPr lang="cs-CZ" altLang="cs-CZ" sz="2400" kern="0" dirty="0"/>
              <a:t>2. díl. 1. vydání. MU Brno 2014, 171 s. ISBN 978-80-210-7415-6.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2400" kern="0" dirty="0"/>
              <a:t>SLEZÁKOVÁ, L. a kolektiv. </a:t>
            </a:r>
            <a:r>
              <a:rPr lang="cs-CZ" altLang="cs-CZ" sz="2400" i="1" kern="0" dirty="0"/>
              <a:t>Ošetřovatelství v chirurgii I. </a:t>
            </a:r>
            <a:r>
              <a:rPr lang="cs-CZ" altLang="cs-CZ" sz="2400" kern="0" dirty="0"/>
              <a:t>Praha: Grada </a:t>
            </a:r>
            <a:r>
              <a:rPr lang="cs-CZ" altLang="cs-CZ" sz="2400" kern="0" dirty="0" err="1"/>
              <a:t>Publishing</a:t>
            </a:r>
            <a:r>
              <a:rPr lang="cs-CZ" altLang="cs-CZ" sz="2400" kern="0" dirty="0"/>
              <a:t>, 2010. 264 s. , ISBN 978-80-247-3129-2.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2400" kern="0" dirty="0"/>
              <a:t>SLEZÁKOVÁ, L. a kolektiv. </a:t>
            </a:r>
            <a:r>
              <a:rPr lang="cs-CZ" altLang="cs-CZ" sz="2400" i="1" kern="0" dirty="0"/>
              <a:t>Ošetřovatelství v chirurgii II. </a:t>
            </a:r>
            <a:r>
              <a:rPr lang="cs-CZ" altLang="cs-CZ" sz="2400" kern="0" dirty="0"/>
              <a:t>Praha: Grada </a:t>
            </a:r>
            <a:r>
              <a:rPr lang="cs-CZ" altLang="cs-CZ" sz="2400" kern="0" dirty="0" err="1"/>
              <a:t>Publishing</a:t>
            </a:r>
            <a:r>
              <a:rPr lang="cs-CZ" altLang="cs-CZ" sz="2400" kern="0" dirty="0"/>
              <a:t>, 2010. 304 s. , ISBN 978-80-247-3130-8.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None/>
              <a:defRPr/>
            </a:pPr>
            <a:endParaRPr lang="cs-CZ" altLang="cs-CZ" sz="2400" kern="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CB3F6D1-700D-4BE2-2E30-2FB593F6B949}"/>
              </a:ext>
            </a:extLst>
          </p:cNvPr>
          <p:cNvSpPr txBox="1">
            <a:spLocks/>
          </p:cNvSpPr>
          <p:nvPr/>
        </p:nvSpPr>
        <p:spPr>
          <a:xfrm>
            <a:off x="509520" y="354240"/>
            <a:ext cx="80649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cs-CZ" kern="0" dirty="0"/>
              <a:t>Použitá literatura </a:t>
            </a:r>
          </a:p>
        </p:txBody>
      </p:sp>
    </p:spTree>
    <p:extLst>
      <p:ext uri="{BB962C8B-B14F-4D97-AF65-F5344CB8AC3E}">
        <p14:creationId xmlns:p14="http://schemas.microsoft.com/office/powerpoint/2010/main" val="2117502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>
            <a:extLst>
              <a:ext uri="{FF2B5EF4-FFF2-40B4-BE49-F238E27FC236}">
                <a16:creationId xmlns:a16="http://schemas.microsoft.com/office/drawing/2014/main" id="{50D85DE4-7190-435A-66F5-C7F396A0AAB1}"/>
              </a:ext>
            </a:extLst>
          </p:cNvPr>
          <p:cNvSpPr txBox="1">
            <a:spLocks/>
          </p:cNvSpPr>
          <p:nvPr/>
        </p:nvSpPr>
        <p:spPr>
          <a:xfrm>
            <a:off x="782753" y="1432026"/>
            <a:ext cx="10753200" cy="41399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3600"/>
              </a:lnSpc>
              <a:buClr>
                <a:prstClr val="black"/>
              </a:buClr>
            </a:pPr>
            <a:r>
              <a:rPr lang="cs-CZ" altLang="cs-CZ" sz="2400" kern="0">
                <a:solidFill>
                  <a:prstClr val="black"/>
                </a:solidFill>
              </a:rPr>
              <a:t>Beharková, N., Soldánová, D. Základy ošetřovatelských postupů a intervencí. 2. vyd. Elportál Brno, Masarykova univerzita 2019. </a:t>
            </a:r>
            <a:r>
              <a:rPr lang="cs-CZ" sz="2400" u="sng" kern="0">
                <a:solidFill>
                  <a:prstClr val="black"/>
                </a:solidFill>
                <a:hlinkClick r:id="rId3"/>
              </a:rPr>
              <a:t>https://is.muni.cz/elportal/?id=1496062</a:t>
            </a:r>
            <a:endParaRPr lang="cs-CZ" altLang="cs-CZ" sz="2400" ker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  <a:buClr>
                <a:prstClr val="black"/>
              </a:buClr>
            </a:pPr>
            <a:r>
              <a:rPr lang="cs-CZ" altLang="cs-CZ" sz="2400" kern="0">
                <a:solidFill>
                  <a:prstClr val="black"/>
                </a:solidFill>
              </a:rPr>
              <a:t>Beharková, N., Soldánová, D. Základy ošetřovatelských postupů a intervencí. Elportál brno, Masarykova univerzita 2016. </a:t>
            </a:r>
            <a:r>
              <a:rPr lang="cs-CZ" sz="2400" kern="0">
                <a:solidFill>
                  <a:prstClr val="black"/>
                </a:solidFill>
                <a:hlinkClick r:id="rId4"/>
              </a:rPr>
              <a:t>http://is.muni.cz/elportal/?id=1364079</a:t>
            </a:r>
            <a:endParaRPr lang="cs-CZ" sz="2400" ker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  <a:buClr>
                <a:prstClr val="black"/>
              </a:buClr>
            </a:pPr>
            <a:r>
              <a:rPr lang="cs-CZ" altLang="cs-CZ" sz="2400" kern="0">
                <a:solidFill>
                  <a:prstClr val="black"/>
                </a:solidFill>
              </a:rPr>
              <a:t>Pokorná, A., Komínková, A. : Ošetřovatelské postupy založené na důkazech. 2. díl. Brno, Masarykova univerzita 2014.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920139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altLang="cs-CZ" dirty="0">
                <a:latin typeface="Arial" pitchFamily="34" charset="0"/>
              </a:rPr>
              <a:t>DĚKUJI ZA POZORNOST 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679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BF9C1-3182-BC55-8972-7A3D0430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Možnosti léčby na chirurgii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584D48-E43B-4450-21F0-3504B76D1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-91440" eaLnBrk="1" fontAlgn="auto" hangingPunct="1">
              <a:defRPr/>
            </a:pP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Konzervativní terapie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medikamentózní léčba VCHGD, sádrová fixace zlomenin</a:t>
            </a:r>
          </a:p>
          <a:p>
            <a:pPr marL="91440" indent="-91440" eaLnBrk="1" fontAlgn="auto" hangingPunct="1">
              <a:defRPr/>
            </a:pP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Operační terapie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dle účelu výkony diagnostické, terapeutické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dle časové urgence výkony plánované, akutní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87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3052E-DC3E-9F67-3130-3524506F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intenzivní péče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F2A91-51E6-A884-EF91-91DAAE857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altLang="cs-CZ" dirty="0"/>
              <a:t>Vždy zachování života a zdraví pacienta</a:t>
            </a:r>
          </a:p>
          <a:p>
            <a:r>
              <a:rPr lang="cs-CZ" altLang="cs-CZ" dirty="0"/>
              <a:t> Odstranění příčiny, jež způsobuje zhoršení zdravotního stavu a poskytování postupů orgánové podpory či náhrady u nemocných se zvratným orgánovým selháním</a:t>
            </a:r>
          </a:p>
          <a:p>
            <a:r>
              <a:rPr lang="cs-CZ" altLang="cs-CZ" dirty="0"/>
              <a:t> snaha „udržovat život, ale nikoliv prodlužovat umírání“</a:t>
            </a:r>
          </a:p>
          <a:p>
            <a:endParaRPr lang="cs-CZ" altLang="cs-CZ" dirty="0"/>
          </a:p>
          <a:p>
            <a:r>
              <a:rPr lang="cs-CZ" altLang="cs-CZ" dirty="0"/>
              <a:t> V případě, že tento cíl nelze naplnit je nutná péče, která vyloučí bolest, diskomfort a strádání a umožní zachování lidské důstojnosti a uspokojování fyzických, psychických, sociálních a  duchovních potřeb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3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2ADE8-5D57-E6D0-02BF-9BE31B88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Potřeby pacienta v intenzivní péči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35D4E1-73E4-D20B-6149-82A77E2C9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dirty="0"/>
              <a:t>Potřeba - projev nedostatku či chybění něčeho, jehož odstranění je žádoucí pro život a rozvoj jedince, mění se v průběhu času či vlivem prostředí a vede k činnosti, která zajistí uspokojení potřeb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Bez přesné diagnózy není možná správná léčba, z lékařského hlediska optimalizace pacientova stavu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altLang="cs-CZ" dirty="0"/>
              <a:t>           oxygenace buněk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altLang="cs-CZ" dirty="0"/>
              <a:t>           doplnění objemu 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1074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5E3B88B-C098-5432-196B-AE899AA23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100" y="1872000"/>
            <a:ext cx="10753200" cy="3960000"/>
          </a:xfrm>
        </p:spPr>
        <p:txBody>
          <a:bodyPr/>
          <a:lstStyle/>
          <a:p>
            <a:endParaRPr lang="cs-CZ" altLang="cs-CZ" dirty="0"/>
          </a:p>
          <a:p>
            <a:pPr marL="72000" indent="0">
              <a:buNone/>
            </a:pPr>
            <a:r>
              <a:rPr lang="cs-CZ" altLang="cs-CZ" dirty="0"/>
              <a:t>Operační výkon</a:t>
            </a:r>
          </a:p>
          <a:p>
            <a:r>
              <a:rPr lang="cs-CZ" altLang="cs-CZ" dirty="0"/>
              <a:t>řízený zásah do těla pacienta má přesně definované fáze</a:t>
            </a:r>
          </a:p>
          <a:p>
            <a:endParaRPr lang="cs-CZ" altLang="cs-CZ" dirty="0"/>
          </a:p>
          <a:p>
            <a:r>
              <a:rPr lang="cs-CZ" altLang="cs-CZ" dirty="0"/>
              <a:t> Předoperační doba – úkony před operačním výkonem</a:t>
            </a:r>
          </a:p>
          <a:p>
            <a:r>
              <a:rPr lang="cs-CZ" altLang="cs-CZ" dirty="0"/>
              <a:t> Perioperační doba – úkony a procesy v rámci samotného výkonu</a:t>
            </a:r>
          </a:p>
          <a:p>
            <a:r>
              <a:rPr lang="cs-CZ" altLang="cs-CZ" dirty="0"/>
              <a:t> Pooperační doba – úkony a procesy po provedeném výkonu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24C80FA-185E-4D91-430B-4197FE53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accent2">
                    <a:lumMod val="75000"/>
                  </a:schemeClr>
                </a:solidFill>
              </a:rPr>
              <a:t>„CHEIR ARGEIN“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8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71D11F9-492E-BA3A-D9CA-DDB70DCEF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Předoperační příprava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BEF5FCC-CB97-935E-1F68-85EFA597F0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Vytvoření optimálních podmínek pro průběh operace, pooperační období a rekonvalescenci</a:t>
            </a:r>
          </a:p>
          <a:p>
            <a:pPr eaLnBrk="1" hangingPunct="1"/>
            <a:r>
              <a:rPr lang="cs-CZ" altLang="cs-CZ" dirty="0"/>
              <a:t>Úkony, které je nutno provést před operačním výkonem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  <a:r>
              <a:rPr lang="cs-CZ" altLang="cs-CZ" b="1" dirty="0"/>
              <a:t>Obecná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prvky vlastní každému operačnímu výkonu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  <a:r>
              <a:rPr lang="cs-CZ" altLang="cs-CZ" b="1" dirty="0"/>
              <a:t>Speciální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prvky modifikovány dle typu onemocnění a charakteru výkonu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0A1A9B1-079C-4AC9-F334-8248FD379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Předoperační příprava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5597ED-189E-27BF-541F-18427EB77E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800" y="1872000"/>
            <a:ext cx="10753200" cy="3960000"/>
          </a:xfrm>
        </p:spPr>
        <p:txBody>
          <a:bodyPr/>
          <a:lstStyle/>
          <a:p>
            <a:pPr eaLnBrk="1" hangingPunct="1"/>
            <a:r>
              <a:rPr lang="cs-CZ" altLang="cs-CZ" dirty="0"/>
              <a:t> Vytvoření optimálních podmínek pro průběh operace, pooperační období a rekonvalescenci</a:t>
            </a:r>
          </a:p>
          <a:p>
            <a:pPr eaLnBrk="1" hangingPunct="1"/>
            <a:r>
              <a:rPr lang="cs-CZ" altLang="cs-CZ" dirty="0"/>
              <a:t> Úkony, které je nutno provést před operačním výkonem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  <a:r>
              <a:rPr lang="cs-CZ" altLang="cs-CZ" b="1" dirty="0"/>
              <a:t>Obecná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prvky vlastní každému operačnímu výkonu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  <a:r>
              <a:rPr lang="cs-CZ" altLang="cs-CZ" b="1" dirty="0"/>
              <a:t>Speciální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prvky modifikovány dle typu onemocnění a charakteru výkonu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sz="2500" dirty="0"/>
          </a:p>
        </p:txBody>
      </p:sp>
    </p:spTree>
    <p:extLst>
      <p:ext uri="{BB962C8B-B14F-4D97-AF65-F5344CB8AC3E}">
        <p14:creationId xmlns:p14="http://schemas.microsoft.com/office/powerpoint/2010/main" val="638381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CZ.potx" id="{0256B392-11D6-4CFF-A65D-2F19E0793336}" vid="{4DBF336A-63FD-420A-B5B7-04D31F847D65}"/>
    </a:ext>
  </a:extLst>
</a:theme>
</file>

<file path=ppt/theme/theme2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3.xml><?xml version="1.0" encoding="utf-8"?>
<a:theme xmlns:a="http://schemas.openxmlformats.org/drawingml/2006/main" name="2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a46df7c-a7f2-4581-8df3-b380caef601f">
      <UserInfo>
        <DisplayName/>
        <AccountId xsi:nil="true"/>
        <AccountType/>
      </UserInfo>
    </Teachers>
    <Self_Registration_Enabled xmlns="ca46df7c-a7f2-4581-8df3-b380caef601f" xsi:nil="true"/>
    <AppVersion xmlns="ca46df7c-a7f2-4581-8df3-b380caef601f" xsi:nil="true"/>
    <Invited_Teachers xmlns="ca46df7c-a7f2-4581-8df3-b380caef601f" xsi:nil="true"/>
    <Invited_Students xmlns="ca46df7c-a7f2-4581-8df3-b380caef601f" xsi:nil="true"/>
    <LMS_Mappings xmlns="ca46df7c-a7f2-4581-8df3-b380caef601f" xsi:nil="true"/>
    <Math_Settings xmlns="ca46df7c-a7f2-4581-8df3-b380caef601f" xsi:nil="true"/>
    <Templates xmlns="ca46df7c-a7f2-4581-8df3-b380caef601f" xsi:nil="true"/>
    <Owner xmlns="ca46df7c-a7f2-4581-8df3-b380caef601f">
      <UserInfo>
        <DisplayName/>
        <AccountId xsi:nil="true"/>
        <AccountType/>
      </UserInfo>
    </Owner>
    <Students xmlns="ca46df7c-a7f2-4581-8df3-b380caef601f">
      <UserInfo>
        <DisplayName/>
        <AccountId xsi:nil="true"/>
        <AccountType/>
      </UserInfo>
    </Students>
    <Student_Groups xmlns="ca46df7c-a7f2-4581-8df3-b380caef601f">
      <UserInfo>
        <DisplayName/>
        <AccountId xsi:nil="true"/>
        <AccountType/>
      </UserInfo>
    </Student_Groups>
    <Distribution_Groups xmlns="ca46df7c-a7f2-4581-8df3-b380caef601f" xsi:nil="true"/>
    <TeamsChannelId xmlns="ca46df7c-a7f2-4581-8df3-b380caef601f" xsi:nil="true"/>
    <IsNotebookLocked xmlns="ca46df7c-a7f2-4581-8df3-b380caef601f" xsi:nil="true"/>
    <NotebookType xmlns="ca46df7c-a7f2-4581-8df3-b380caef601f" xsi:nil="true"/>
    <CultureName xmlns="ca46df7c-a7f2-4581-8df3-b380caef601f" xsi:nil="true"/>
    <DefaultSectionNames xmlns="ca46df7c-a7f2-4581-8df3-b380caef601f" xsi:nil="true"/>
    <Is_Collaboration_Space_Locked xmlns="ca46df7c-a7f2-4581-8df3-b380caef601f" xsi:nil="true"/>
    <FolderType xmlns="ca46df7c-a7f2-4581-8df3-b380caef601f" xsi:nil="true"/>
    <Has_Teacher_Only_SectionGroup xmlns="ca46df7c-a7f2-4581-8df3-b380caef601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E70EF460A7BE439BD83E65374E48A0" ma:contentTypeVersion="33" ma:contentTypeDescription="Vytvoří nový dokument" ma:contentTypeScope="" ma:versionID="4a633630ca34201972157be9e5b759c7">
  <xsd:schema xmlns:xsd="http://www.w3.org/2001/XMLSchema" xmlns:xs="http://www.w3.org/2001/XMLSchema" xmlns:p="http://schemas.microsoft.com/office/2006/metadata/properties" xmlns:ns3="ca46df7c-a7f2-4581-8df3-b380caef601f" xmlns:ns4="a181d7e5-3fc8-4e1f-a10f-4df0a917cde0" targetNamespace="http://schemas.microsoft.com/office/2006/metadata/properties" ma:root="true" ma:fieldsID="c8de1bf66f7c631a41f1a3dcfee76e09" ns3:_="" ns4:_="">
    <xsd:import namespace="ca46df7c-a7f2-4581-8df3-b380caef601f"/>
    <xsd:import namespace="a181d7e5-3fc8-4e1f-a10f-4df0a917cde0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Distribution_Groups" minOccurs="0"/>
                <xsd:element ref="ns3:LMS_Mappin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6df7c-a7f2-4581-8df3-b380caef601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IsNotebookLocked" ma:index="25" nillable="true" ma:displayName="Is Notebook Locked" ma:internalName="IsNotebookLocked">
      <xsd:simpleType>
        <xsd:restriction base="dms:Boolean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1d7e5-3fc8-4e1f-a10f-4df0a917cde0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D1FA72-191C-48C9-84F5-4C1BC5E8A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8BACF7-3D8F-4EED-B137-F1933FD774D6}">
  <ds:schemaRefs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a181d7e5-3fc8-4e1f-a10f-4df0a917cde0"/>
    <ds:schemaRef ds:uri="ca46df7c-a7f2-4581-8df3-b380caef601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14EB57-A112-45A4-AA83-1C9EC13B8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6df7c-a7f2-4581-8df3-b380caef601f"/>
    <ds:schemaRef ds:uri="a181d7e5-3fc8-4e1f-a10f-4df0a917c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2203</Words>
  <Application>Microsoft Office PowerPoint</Application>
  <PresentationFormat>Širokoúhlá obrazovka</PresentationFormat>
  <Paragraphs>195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Comic Sans MS</vt:lpstr>
      <vt:lpstr>Tahoma</vt:lpstr>
      <vt:lpstr>Wingdings</vt:lpstr>
      <vt:lpstr>Prezentace_MU_CZ</vt:lpstr>
      <vt:lpstr>1_Prezentace_MU_CZ</vt:lpstr>
      <vt:lpstr>2_Prezentace_MU_CZ</vt:lpstr>
      <vt:lpstr>Prezentace aplikace PowerPoint</vt:lpstr>
      <vt:lpstr>INTENZIVNÍ PÉČE V CHIRURGII </vt:lpstr>
      <vt:lpstr>Chirurgická JIP </vt:lpstr>
      <vt:lpstr>Možnosti léčby na chirurgii</vt:lpstr>
      <vt:lpstr>Cíl intenzivní péče </vt:lpstr>
      <vt:lpstr>Potřeby pacienta v intenzivní péči </vt:lpstr>
      <vt:lpstr>„CHEIR ARGEIN“</vt:lpstr>
      <vt:lpstr>Předoperační příprava</vt:lpstr>
      <vt:lpstr>Předoperační příprava</vt:lpstr>
      <vt:lpstr>Prezentace aplikace PowerPoint</vt:lpstr>
      <vt:lpstr>Prezentace aplikace PowerPoint</vt:lpstr>
      <vt:lpstr>Prezentace aplikace PowerPoint</vt:lpstr>
      <vt:lpstr>Prezentace aplikace PowerPoint</vt:lpstr>
      <vt:lpstr>Příprava  pacienta k akutnímu výkonu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 management</dc:title>
  <dc:creator>Jiřina Večeřová</dc:creator>
  <cp:lastModifiedBy>Macková Denisa Mgr. Ph.D.</cp:lastModifiedBy>
  <cp:revision>40</cp:revision>
  <dcterms:created xsi:type="dcterms:W3CDTF">2020-04-07T08:19:28Z</dcterms:created>
  <dcterms:modified xsi:type="dcterms:W3CDTF">2024-03-26T15:03:06Z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0x0101006FE70EF460A7BE439BD83E65374E48A0</vt:lpwstr>
  </property>
</Properties>
</file>