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81" r:id="rId4"/>
    <p:sldId id="282" r:id="rId5"/>
    <p:sldId id="265" r:id="rId6"/>
    <p:sldId id="384" r:id="rId7"/>
    <p:sldId id="344" r:id="rId8"/>
    <p:sldId id="351" r:id="rId9"/>
    <p:sldId id="352" r:id="rId10"/>
    <p:sldId id="353" r:id="rId11"/>
    <p:sldId id="354" r:id="rId12"/>
    <p:sldId id="365" r:id="rId13"/>
    <p:sldId id="363" r:id="rId14"/>
    <p:sldId id="355" r:id="rId15"/>
    <p:sldId id="356" r:id="rId16"/>
    <p:sldId id="357" r:id="rId17"/>
    <p:sldId id="358" r:id="rId18"/>
    <p:sldId id="359" r:id="rId19"/>
    <p:sldId id="360" r:id="rId20"/>
    <p:sldId id="361" r:id="rId21"/>
    <p:sldId id="364" r:id="rId22"/>
    <p:sldId id="368" r:id="rId23"/>
    <p:sldId id="367" r:id="rId24"/>
    <p:sldId id="366" r:id="rId25"/>
    <p:sldId id="372" r:id="rId26"/>
    <p:sldId id="371" r:id="rId27"/>
    <p:sldId id="370" r:id="rId28"/>
    <p:sldId id="369" r:id="rId29"/>
    <p:sldId id="373" r:id="rId30"/>
    <p:sldId id="374" r:id="rId31"/>
    <p:sldId id="378" r:id="rId32"/>
    <p:sldId id="377" r:id="rId33"/>
    <p:sldId id="376" r:id="rId34"/>
    <p:sldId id="390" r:id="rId35"/>
    <p:sldId id="375" r:id="rId36"/>
    <p:sldId id="379" r:id="rId37"/>
    <p:sldId id="391" r:id="rId38"/>
    <p:sldId id="392" r:id="rId39"/>
    <p:sldId id="298" r:id="rId40"/>
    <p:sldId id="277" r:id="rId41"/>
    <p:sldId id="301" r:id="rId42"/>
    <p:sldId id="393" r:id="rId43"/>
    <p:sldId id="302" r:id="rId44"/>
    <p:sldId id="290" r:id="rId45"/>
    <p:sldId id="261" r:id="rId4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86" d="100"/>
          <a:sy n="86" d="100"/>
        </p:scale>
        <p:origin x="42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/>
          <a:p>
            <a:fld id="{E4D81E34-2351-4999-9BC3-F0051CF77C6F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Nadpis 6">
            <a:extLst>
              <a:ext uri="{FF2B5EF4-FFF2-40B4-BE49-F238E27FC236}">
                <a16:creationId xmlns:a16="http://schemas.microsoft.com/office/drawing/2014/main" id="{F31C6098-45F4-4855-8153-FB7904CE4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44BB26B4-1DB3-416F-8DA4-AFF4E665D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4" name="Podnadpis 2">
            <a:extLst>
              <a:ext uri="{FF2B5EF4-FFF2-40B4-BE49-F238E27FC236}">
                <a16:creationId xmlns:a16="http://schemas.microsoft.com/office/drawing/2014/main" id="{6623C95A-60BE-40EB-9BC7-25260893EB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52444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ástupný symbol pro obsah 12">
            <a:extLst>
              <a:ext uri="{FF2B5EF4-FFF2-40B4-BE49-F238E27FC236}">
                <a16:creationId xmlns:a16="http://schemas.microsoft.com/office/drawing/2014/main" id="{9547EBDF-D870-4615-B89A-66FC8E0A0F0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text 5">
            <a:extLst>
              <a:ext uri="{FF2B5EF4-FFF2-40B4-BE49-F238E27FC236}">
                <a16:creationId xmlns:a16="http://schemas.microsoft.com/office/drawing/2014/main" id="{FE825788-55A0-4392-9284-0099917A1B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3" name="Zástupný symbol pro text 13">
            <a:extLst>
              <a:ext uri="{FF2B5EF4-FFF2-40B4-BE49-F238E27FC236}">
                <a16:creationId xmlns:a16="http://schemas.microsoft.com/office/drawing/2014/main" id="{BB6DC7A3-6070-4788-8925-ECEF5D270E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4" name="Zástupný symbol pro text 5">
            <a:extLst>
              <a:ext uri="{FF2B5EF4-FFF2-40B4-BE49-F238E27FC236}">
                <a16:creationId xmlns:a16="http://schemas.microsoft.com/office/drawing/2014/main" id="{7B2FBDD4-6F42-4D3A-ABC8-DAF530179BD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5" name="Zástupný symbol pro text 13">
            <a:extLst>
              <a:ext uri="{FF2B5EF4-FFF2-40B4-BE49-F238E27FC236}">
                <a16:creationId xmlns:a16="http://schemas.microsoft.com/office/drawing/2014/main" id="{6559EC12-76DD-40DE-8DB8-8B359A47CC5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6" name="Zástupný symbol pro obsah 12">
            <a:extLst>
              <a:ext uri="{FF2B5EF4-FFF2-40B4-BE49-F238E27FC236}">
                <a16:creationId xmlns:a16="http://schemas.microsoft.com/office/drawing/2014/main" id="{137F4524-A39B-43FB-9E07-67C451992724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27" name="Obrázek 26">
            <a:extLst>
              <a:ext uri="{FF2B5EF4-FFF2-40B4-BE49-F238E27FC236}">
                <a16:creationId xmlns:a16="http://schemas.microsoft.com/office/drawing/2014/main" id="{6838A12A-82A1-4709-9D33-F39AFA8AFA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28" name="Rectangle 17">
            <a:extLst>
              <a:ext uri="{FF2B5EF4-FFF2-40B4-BE49-F238E27FC236}">
                <a16:creationId xmlns:a16="http://schemas.microsoft.com/office/drawing/2014/main" id="{DE0BEEF4-6DAC-4D6C-AD80-575053D4229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endParaRPr lang="cs-CZ"/>
          </a:p>
        </p:txBody>
      </p:sp>
      <p:sp>
        <p:nvSpPr>
          <p:cNvPr id="29" name="Rectangle 18">
            <a:extLst>
              <a:ext uri="{FF2B5EF4-FFF2-40B4-BE49-F238E27FC236}">
                <a16:creationId xmlns:a16="http://schemas.microsoft.com/office/drawing/2014/main" id="{D54EEC6B-F6F3-491F-AF84-5FBBB3FC67C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E4D81E34-2351-4999-9BC3-F0051CF77C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2498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693E3813-A8A0-4605-A751-A0C7062485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7" name="Rectangle 17">
            <a:extLst>
              <a:ext uri="{FF2B5EF4-FFF2-40B4-BE49-F238E27FC236}">
                <a16:creationId xmlns:a16="http://schemas.microsoft.com/office/drawing/2014/main" id="{77EDFCFB-BDDB-45EE-9574-EB8FA8F8867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endParaRPr lang="cs-CZ"/>
          </a:p>
        </p:txBody>
      </p:sp>
      <p:sp>
        <p:nvSpPr>
          <p:cNvPr id="8" name="Rectangle 18">
            <a:extLst>
              <a:ext uri="{FF2B5EF4-FFF2-40B4-BE49-F238E27FC236}">
                <a16:creationId xmlns:a16="http://schemas.microsoft.com/office/drawing/2014/main" id="{560DCD67-AE12-4FF8-B224-2C33488C5A4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E4D81E34-2351-4999-9BC3-F0051CF77C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7490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verzní snímek s obráz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rázek 7">
            <a:extLst>
              <a:ext uri="{FF2B5EF4-FFF2-40B4-BE49-F238E27FC236}">
                <a16:creationId xmlns:a16="http://schemas.microsoft.com/office/drawing/2014/main" id="{F4024E46-62E6-44CE-9E2C-14E827C7CC9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83CAA91-E696-4AD2-90D7-33C983810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9" name="Rectangle 17">
            <a:extLst>
              <a:ext uri="{FF2B5EF4-FFF2-40B4-BE49-F238E27FC236}">
                <a16:creationId xmlns:a16="http://schemas.microsoft.com/office/drawing/2014/main" id="{D1C4BF70-4C1E-4AF7-81E0-104F006A02E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endParaRPr lang="cs-CZ"/>
          </a:p>
        </p:txBody>
      </p:sp>
      <p:sp>
        <p:nvSpPr>
          <p:cNvPr id="10" name="Rectangle 18">
            <a:extLst>
              <a:ext uri="{FF2B5EF4-FFF2-40B4-BE49-F238E27FC236}">
                <a16:creationId xmlns:a16="http://schemas.microsoft.com/office/drawing/2014/main" id="{3E5CFC32-FE61-424D-B52A-0545883D659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bg1"/>
                </a:solidFill>
                <a:latin typeface="+mj-lt"/>
              </a:defRPr>
            </a:lvl1pPr>
          </a:lstStyle>
          <a:p>
            <a:fld id="{E4D81E34-2351-4999-9BC3-F0051CF77C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2713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nímek MUNI M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9547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nímek MU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16480462-23C7-4E09-BE59-6229F8EBE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5410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E4156-640F-40D8-AE46-7A92C2DDB36C}" type="datetimeFigureOut">
              <a:rPr lang="cs-CZ" smtClean="0"/>
              <a:t>11.05.2020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81E34-2351-4999-9BC3-F0051CF77C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33589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3F27269-6B6B-4E86-A325-2A2381EE42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3CDCDB-322E-4C1A-9F0C-0CC3270A8D7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15640-992D-4E08-B04D-A386A905B1F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B3645691-8E3A-4513-81F3-828D1D1A8876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4255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5B976E7-BF42-4A43-99BD-90458A6C3D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2431C6B-0E3A-4D7C-980A-6BCD62163EF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CE363-720D-48A4-93FE-C6E83D7DD38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9E9ABC54-D69D-4ED3-ADB0-18389E5FCFAD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41481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5597D4C-B69E-416B-8F29-02DA888664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92147-591D-4E14-88F5-3B870D13EF93}" type="datetimeFigureOut">
              <a:rPr lang="cs-CZ" altLang="cs-CZ"/>
              <a:pPr>
                <a:defRPr/>
              </a:pPr>
              <a:t>11.05.2020</a:t>
            </a:fld>
            <a:endParaRPr lang="cs-CZ" alt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A99F67D-A3C5-48F1-8E29-00E22E28C9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9082EF9-7320-4378-8C69-0479C1FF0B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8455D2-EC16-44B5-9191-EAD6CDCC651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57577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Úvodní snímek – inverz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6">
            <a:extLst>
              <a:ext uri="{FF2B5EF4-FFF2-40B4-BE49-F238E27FC236}">
                <a16:creationId xmlns:a16="http://schemas.microsoft.com/office/drawing/2014/main" id="{A863908E-35CD-40EF-A9BC-99C58ABB7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1" name="Podnadpis 2">
            <a:extLst>
              <a:ext uri="{FF2B5EF4-FFF2-40B4-BE49-F238E27FC236}">
                <a16:creationId xmlns:a16="http://schemas.microsoft.com/office/drawing/2014/main" id="{B6C1BCC2-A34F-44AA-A794-995C12271B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A5A4303E-2B43-4D3D-A41D-FED699B96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3" name="Rectangle 17">
            <a:extLst>
              <a:ext uri="{FF2B5EF4-FFF2-40B4-BE49-F238E27FC236}">
                <a16:creationId xmlns:a16="http://schemas.microsoft.com/office/drawing/2014/main" id="{7870222A-3184-483B-8432-BC2DC270157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endParaRPr lang="cs-CZ"/>
          </a:p>
        </p:txBody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id="{9151A81E-EB70-4E3D-8B26-0F63114D610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bg1"/>
                </a:solidFill>
                <a:latin typeface="+mj-lt"/>
              </a:defRPr>
            </a:lvl1pPr>
          </a:lstStyle>
          <a:p>
            <a:fld id="{E4D81E34-2351-4999-9BC3-F0051CF77C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1095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2">
            <a:extLst>
              <a:ext uri="{FF2B5EF4-FFF2-40B4-BE49-F238E27FC236}">
                <a16:creationId xmlns:a16="http://schemas.microsoft.com/office/drawing/2014/main" id="{FB42411C-CED0-4ED2-B4E8-5D353B0A3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21D70DC-2864-41C2-B8C6-05CA897F7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2FD3E81E-40FE-4E13-9B11-5767EF4D1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12" name="Rectangle 17">
            <a:extLst>
              <a:ext uri="{FF2B5EF4-FFF2-40B4-BE49-F238E27FC236}">
                <a16:creationId xmlns:a16="http://schemas.microsoft.com/office/drawing/2014/main" id="{3B718662-BCEF-4F53-80CB-8B7864BBF9F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endParaRPr lang="cs-CZ"/>
          </a:p>
        </p:txBody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id="{817F25E5-B573-488B-992B-821062693CA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E4D81E34-2351-4999-9BC3-F0051CF77C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432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61655828-74E8-4C8C-9A46-D37055D42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10" name="Zástupný symbol pro text 7">
            <a:extLst>
              <a:ext uri="{FF2B5EF4-FFF2-40B4-BE49-F238E27FC236}">
                <a16:creationId xmlns:a16="http://schemas.microsoft.com/office/drawing/2014/main" id="{75DC10B1-1F87-4724-A431-B37F17D5CC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Nadpis 12">
            <a:extLst>
              <a:ext uri="{FF2B5EF4-FFF2-40B4-BE49-F238E27FC236}">
                <a16:creationId xmlns:a16="http://schemas.microsoft.com/office/drawing/2014/main" id="{AC2C2C02-70BC-4CA2-A448-691E5EA52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B250CC6C-D8E6-4BFA-8121-125E87CAF9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4" name="Zástupný symbol pro zápatí 1">
            <a:extLst>
              <a:ext uri="{FF2B5EF4-FFF2-40B4-BE49-F238E27FC236}">
                <a16:creationId xmlns:a16="http://schemas.microsoft.com/office/drawing/2014/main" id="{7031899D-0AAE-4B99-AEF8-0822F14C8E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15" name="Zástupný symbol pro číslo snímku 2">
            <a:extLst>
              <a:ext uri="{FF2B5EF4-FFF2-40B4-BE49-F238E27FC236}">
                <a16:creationId xmlns:a16="http://schemas.microsoft.com/office/drawing/2014/main" id="{D92A2384-FACF-4740-A29F-249FD2ADBF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4D81E34-2351-4999-9BC3-F0051CF77C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1638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D4C2477F-94C0-46AB-8F78-23BC6DD4FC0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Nadpis 12">
            <a:extLst>
              <a:ext uri="{FF2B5EF4-FFF2-40B4-BE49-F238E27FC236}">
                <a16:creationId xmlns:a16="http://schemas.microsoft.com/office/drawing/2014/main" id="{C4106739-3F30-4F60-A2E3-CF2394B80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13" name="Zástupný symbol pro text 7">
            <a:extLst>
              <a:ext uri="{FF2B5EF4-FFF2-40B4-BE49-F238E27FC236}">
                <a16:creationId xmlns:a16="http://schemas.microsoft.com/office/drawing/2014/main" id="{E339B93E-CBDC-488E-BF9A-45D7166AC8D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obsah 2">
            <a:extLst>
              <a:ext uri="{FF2B5EF4-FFF2-40B4-BE49-F238E27FC236}">
                <a16:creationId xmlns:a16="http://schemas.microsoft.com/office/drawing/2014/main" id="{BFD74342-09BD-4472-B28E-114F4330F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15" name="Zástupný symbol pro obsah 2">
            <a:extLst>
              <a:ext uri="{FF2B5EF4-FFF2-40B4-BE49-F238E27FC236}">
                <a16:creationId xmlns:a16="http://schemas.microsoft.com/office/drawing/2014/main" id="{AD2DE495-3325-41DE-A9F8-9591CFE84142}"/>
              </a:ext>
            </a:extLst>
          </p:cNvPr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1764A665-A1E3-4A8F-B626-FB65BDBAFB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9" name="Rectangle 17">
            <a:extLst>
              <a:ext uri="{FF2B5EF4-FFF2-40B4-BE49-F238E27FC236}">
                <a16:creationId xmlns:a16="http://schemas.microsoft.com/office/drawing/2014/main" id="{ADC4F307-3DF9-4410-8992-A762F287764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endParaRPr lang="cs-CZ"/>
          </a:p>
        </p:txBody>
      </p:sp>
      <p:sp>
        <p:nvSpPr>
          <p:cNvPr id="20" name="Rectangle 18">
            <a:extLst>
              <a:ext uri="{FF2B5EF4-FFF2-40B4-BE49-F238E27FC236}">
                <a16:creationId xmlns:a16="http://schemas.microsoft.com/office/drawing/2014/main" id="{437C06DE-EC9E-4277-9F01-ABCD1D78511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E4D81E34-2351-4999-9BC3-F0051CF77C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31533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Zástupný symbol pro obsah 12">
            <a:extLst>
              <a:ext uri="{FF2B5EF4-FFF2-40B4-BE49-F238E27FC236}">
                <a16:creationId xmlns:a16="http://schemas.microsoft.com/office/drawing/2014/main" id="{3CE5E861-D1D4-4121-A3EE-54C338DE09BB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8" name="Nadpis 3">
            <a:extLst>
              <a:ext uri="{FF2B5EF4-FFF2-40B4-BE49-F238E27FC236}">
                <a16:creationId xmlns:a16="http://schemas.microsoft.com/office/drawing/2014/main" id="{F7E125D3-8983-4C68-BE8E-3E28EE043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29" name="Zástupný symbol pro text 13">
            <a:extLst>
              <a:ext uri="{FF2B5EF4-FFF2-40B4-BE49-F238E27FC236}">
                <a16:creationId xmlns:a16="http://schemas.microsoft.com/office/drawing/2014/main" id="{437D9636-8187-40FB-9014-91A485647A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30" name="Obrázek 29">
            <a:extLst>
              <a:ext uri="{FF2B5EF4-FFF2-40B4-BE49-F238E27FC236}">
                <a16:creationId xmlns:a16="http://schemas.microsoft.com/office/drawing/2014/main" id="{338E8CF6-8E6E-495F-9305-499E00CAA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31" name="Zástupný symbol pro obsah 2">
            <a:extLst>
              <a:ext uri="{FF2B5EF4-FFF2-40B4-BE49-F238E27FC236}">
                <a16:creationId xmlns:a16="http://schemas.microsoft.com/office/drawing/2014/main" id="{F1218642-4B36-47A8-993D-095CD9ED7856}"/>
              </a:ext>
            </a:extLst>
          </p:cNvPr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32" name="Rectangle 17">
            <a:extLst>
              <a:ext uri="{FF2B5EF4-FFF2-40B4-BE49-F238E27FC236}">
                <a16:creationId xmlns:a16="http://schemas.microsoft.com/office/drawing/2014/main" id="{B6B70499-49FF-4F72-990E-E50DCAF4970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endParaRPr lang="cs-CZ"/>
          </a:p>
        </p:txBody>
      </p:sp>
      <p:sp>
        <p:nvSpPr>
          <p:cNvPr id="33" name="Rectangle 18">
            <a:extLst>
              <a:ext uri="{FF2B5EF4-FFF2-40B4-BE49-F238E27FC236}">
                <a16:creationId xmlns:a16="http://schemas.microsoft.com/office/drawing/2014/main" id="{306C7E2E-0F6D-4FCC-BEBB-E477C0EDE1A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E4D81E34-2351-4999-9BC3-F0051CF77C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5853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>
          <p15:clr>
            <a:srgbClr val="FBAE40"/>
          </p15:clr>
        </p15:guide>
        <p15:guide id="2" pos="724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8CE0E250-5D3F-4EB8-8C80-31815677104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3" name="Zástupný symbol pro text 5">
            <a:extLst>
              <a:ext uri="{FF2B5EF4-FFF2-40B4-BE49-F238E27FC236}">
                <a16:creationId xmlns:a16="http://schemas.microsoft.com/office/drawing/2014/main" id="{0F223511-4560-47CD-B05A-BADF3B3D14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4" name="Zástupný symbol pro text 5">
            <a:extLst>
              <a:ext uri="{FF2B5EF4-FFF2-40B4-BE49-F238E27FC236}">
                <a16:creationId xmlns:a16="http://schemas.microsoft.com/office/drawing/2014/main" id="{3AFBD400-6ACB-4E94-8A8F-EF5BE83952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5" name="Zástupný symbol pro text 5">
            <a:extLst>
              <a:ext uri="{FF2B5EF4-FFF2-40B4-BE49-F238E27FC236}">
                <a16:creationId xmlns:a16="http://schemas.microsoft.com/office/drawing/2014/main" id="{F6BCDF9B-5557-4C01-BFEA-AC54389E04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6" name="Zástupný symbol pro text 13">
            <a:extLst>
              <a:ext uri="{FF2B5EF4-FFF2-40B4-BE49-F238E27FC236}">
                <a16:creationId xmlns:a16="http://schemas.microsoft.com/office/drawing/2014/main" id="{978AEBEE-D3B8-4F1E-84B5-BAC5E748B03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7" name="Zástupný symbol pro text 13">
            <a:extLst>
              <a:ext uri="{FF2B5EF4-FFF2-40B4-BE49-F238E27FC236}">
                <a16:creationId xmlns:a16="http://schemas.microsoft.com/office/drawing/2014/main" id="{8BEF53DA-BDCC-402C-8853-0C952D6B00F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8" name="Zástupný symbol pro text 13">
            <a:extLst>
              <a:ext uri="{FF2B5EF4-FFF2-40B4-BE49-F238E27FC236}">
                <a16:creationId xmlns:a16="http://schemas.microsoft.com/office/drawing/2014/main" id="{1B869AE0-B815-43F3-9C57-774B126513C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9" name="Zástupný symbol pro obsah 12">
            <a:extLst>
              <a:ext uri="{FF2B5EF4-FFF2-40B4-BE49-F238E27FC236}">
                <a16:creationId xmlns:a16="http://schemas.microsoft.com/office/drawing/2014/main" id="{7EE296DF-188D-46CD-A248-5E32B38204A8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0" name="Zástupný symbol pro obsah 12">
            <a:extLst>
              <a:ext uri="{FF2B5EF4-FFF2-40B4-BE49-F238E27FC236}">
                <a16:creationId xmlns:a16="http://schemas.microsoft.com/office/drawing/2014/main" id="{86567007-60CB-42DC-93EA-A0AFB168C81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1" name="Zástupný symbol pro text 7">
            <a:extLst>
              <a:ext uri="{FF2B5EF4-FFF2-40B4-BE49-F238E27FC236}">
                <a16:creationId xmlns:a16="http://schemas.microsoft.com/office/drawing/2014/main" id="{F1BE8CEB-F37E-4115-BEAE-2A66158C12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2" name="Nadpis 12">
            <a:extLst>
              <a:ext uri="{FF2B5EF4-FFF2-40B4-BE49-F238E27FC236}">
                <a16:creationId xmlns:a16="http://schemas.microsoft.com/office/drawing/2014/main" id="{9063DEBF-5704-4C60-927D-4EE182D48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33" name="Obrázek 32">
            <a:extLst>
              <a:ext uri="{FF2B5EF4-FFF2-40B4-BE49-F238E27FC236}">
                <a16:creationId xmlns:a16="http://schemas.microsoft.com/office/drawing/2014/main" id="{C1E17AD7-C41E-4941-82E2-9E0085CDE6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34" name="Rectangle 17">
            <a:extLst>
              <a:ext uri="{FF2B5EF4-FFF2-40B4-BE49-F238E27FC236}">
                <a16:creationId xmlns:a16="http://schemas.microsoft.com/office/drawing/2014/main" id="{2019F1A4-69A0-4FF8-8995-9B76480FDF9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endParaRPr lang="cs-CZ"/>
          </a:p>
        </p:txBody>
      </p:sp>
      <p:sp>
        <p:nvSpPr>
          <p:cNvPr id="35" name="Rectangle 18">
            <a:extLst>
              <a:ext uri="{FF2B5EF4-FFF2-40B4-BE49-F238E27FC236}">
                <a16:creationId xmlns:a16="http://schemas.microsoft.com/office/drawing/2014/main" id="{70B6F527-4F6F-407F-ACB8-3642D3D05B9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E4D81E34-2351-4999-9BC3-F0051CF77C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050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6D2A4ADF-EE22-48A9-9D57-09381DE87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5327AD19-2866-498E-B141-60DB67C20A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F362095D-69A9-4E7E-B0AD-45833F6F096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816C4316-2D20-4A0F-97F8-1B81D6F3D27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Rectangle 17">
            <a:extLst>
              <a:ext uri="{FF2B5EF4-FFF2-40B4-BE49-F238E27FC236}">
                <a16:creationId xmlns:a16="http://schemas.microsoft.com/office/drawing/2014/main" id="{479503A6-16CC-4F01-AF35-CF704ACE787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endParaRPr lang="cs-CZ"/>
          </a:p>
        </p:txBody>
      </p:sp>
      <p:sp>
        <p:nvSpPr>
          <p:cNvPr id="17" name="Rectangle 18">
            <a:extLst>
              <a:ext uri="{FF2B5EF4-FFF2-40B4-BE49-F238E27FC236}">
                <a16:creationId xmlns:a16="http://schemas.microsoft.com/office/drawing/2014/main" id="{0C31BCEF-D9FF-4796-A774-A41223BD563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E4D81E34-2351-4999-9BC3-F0051CF77C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18089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8A9C999D-0177-4D2E-B8A6-1E94C72C4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166C581-4BC7-43C0-A297-97463012AF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9" name="Rectangle 17">
            <a:extLst>
              <a:ext uri="{FF2B5EF4-FFF2-40B4-BE49-F238E27FC236}">
                <a16:creationId xmlns:a16="http://schemas.microsoft.com/office/drawing/2014/main" id="{804A2AC6-8CD7-45FD-9072-6BC53E42A30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endParaRPr lang="cs-CZ"/>
          </a:p>
        </p:txBody>
      </p:sp>
      <p:sp>
        <p:nvSpPr>
          <p:cNvPr id="11" name="Rectangle 18">
            <a:extLst>
              <a:ext uri="{FF2B5EF4-FFF2-40B4-BE49-F238E27FC236}">
                <a16:creationId xmlns:a16="http://schemas.microsoft.com/office/drawing/2014/main" id="{CB7837D4-109B-4305-835D-58924C78A80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E4D81E34-2351-4999-9BC3-F0051CF77C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35424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nadpis 1">
            <a:extLst>
              <a:ext uri="{FF2B5EF4-FFF2-40B4-BE49-F238E27FC236}">
                <a16:creationId xmlns:a16="http://schemas.microsoft.com/office/drawing/2014/main" id="{357E978C-D332-46B0-BCEB-191876BAE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7" name="Zástupný symbol pro text 4">
            <a:extLst>
              <a:ext uri="{FF2B5EF4-FFF2-40B4-BE49-F238E27FC236}">
                <a16:creationId xmlns:a16="http://schemas.microsoft.com/office/drawing/2014/main" id="{BF356BAA-D86E-48F6-AB0E-D85145D01E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  <p:sp>
        <p:nvSpPr>
          <p:cNvPr id="8" name="Rectangle 17">
            <a:extLst>
              <a:ext uri="{FF2B5EF4-FFF2-40B4-BE49-F238E27FC236}">
                <a16:creationId xmlns:a16="http://schemas.microsoft.com/office/drawing/2014/main" id="{04A51A6C-23BF-41AD-B682-A75C089948D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endParaRPr lang="cs-CZ"/>
          </a:p>
        </p:txBody>
      </p:sp>
      <p:sp>
        <p:nvSpPr>
          <p:cNvPr id="9" name="Rectangle 18">
            <a:extLst>
              <a:ext uri="{FF2B5EF4-FFF2-40B4-BE49-F238E27FC236}">
                <a16:creationId xmlns:a16="http://schemas.microsoft.com/office/drawing/2014/main" id="{F8DFAB6E-B377-4196-8D95-E94BE6B31EB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E4D81E34-2351-4999-9BC3-F0051CF77C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6101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3" r:id="rId16"/>
    <p:sldLayoutId id="2147483714" r:id="rId17"/>
    <p:sldLayoutId id="2147483715" r:id="rId18"/>
  </p:sldLayoutIdLst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0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>
          <p15:clr>
            <a:srgbClr val="F26B43"/>
          </p15:clr>
        </p15:guide>
        <p15:guide id="2" pos="43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Cévní chirurgie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Chirurgická klinika FN Brno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267F848A-07BC-4783-A804-3C013B849C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992" y="756905"/>
            <a:ext cx="3658061" cy="487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47573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25A8D-21B3-4EF5-96D6-B0368EC28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cs-CZ" dirty="0"/>
              <a:t>Bypass – cévní náhrady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65BC66-2183-4758-9E9D-B86F6FAA2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dirty="0">
                <a:solidFill>
                  <a:srgbClr val="C00000"/>
                </a:solidFill>
              </a:rPr>
              <a:t>Žilní bypass</a:t>
            </a:r>
          </a:p>
          <a:p>
            <a:pPr lvl="1">
              <a:defRPr/>
            </a:pPr>
            <a:r>
              <a:rPr lang="cs-CZ" sz="2800" dirty="0"/>
              <a:t>v. saphena magna </a:t>
            </a:r>
          </a:p>
          <a:p>
            <a:pPr lvl="1">
              <a:defRPr/>
            </a:pPr>
            <a:r>
              <a:rPr lang="cs-CZ" sz="2800" dirty="0"/>
              <a:t>v. </a:t>
            </a:r>
            <a:r>
              <a:rPr lang="cs-CZ" sz="2800" dirty="0" err="1"/>
              <a:t>saphena</a:t>
            </a:r>
            <a:r>
              <a:rPr lang="cs-CZ" sz="2800" dirty="0"/>
              <a:t> </a:t>
            </a:r>
            <a:r>
              <a:rPr lang="cs-CZ" sz="2800" dirty="0" err="1"/>
              <a:t>parva</a:t>
            </a:r>
            <a:endParaRPr lang="cs-CZ" sz="2800" dirty="0"/>
          </a:p>
          <a:p>
            <a:pPr lvl="1">
              <a:defRPr/>
            </a:pPr>
            <a:endParaRPr lang="cs-CZ" sz="2800" dirty="0"/>
          </a:p>
          <a:p>
            <a:pPr lvl="2">
              <a:defRPr/>
            </a:pPr>
            <a:r>
              <a:rPr lang="cs-CZ" sz="2800" dirty="0"/>
              <a:t>autologní</a:t>
            </a:r>
          </a:p>
          <a:p>
            <a:pPr lvl="2">
              <a:defRPr/>
            </a:pPr>
            <a:endParaRPr lang="cs-CZ" sz="2800" dirty="0"/>
          </a:p>
          <a:p>
            <a:pPr lvl="2">
              <a:defRPr/>
            </a:pPr>
            <a:r>
              <a:rPr lang="cs-CZ" sz="2800" dirty="0"/>
              <a:t>allogenní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 lvl="2">
              <a:defRPr/>
            </a:pPr>
            <a:endParaRPr lang="cs-CZ" dirty="0"/>
          </a:p>
        </p:txBody>
      </p:sp>
      <p:pic>
        <p:nvPicPr>
          <p:cNvPr id="12292" name="Picture 3">
            <a:extLst>
              <a:ext uri="{FF2B5EF4-FFF2-40B4-BE49-F238E27FC236}">
                <a16:creationId xmlns:a16="http://schemas.microsoft.com/office/drawing/2014/main" id="{1BC608D5-E432-4701-AA7C-B0F209BCE2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7" y="99868"/>
            <a:ext cx="3696421" cy="505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4">
            <a:extLst>
              <a:ext uri="{FF2B5EF4-FFF2-40B4-BE49-F238E27FC236}">
                <a16:creationId xmlns:a16="http://schemas.microsoft.com/office/drawing/2014/main" id="{A7D508F8-2ED8-48A9-B20B-933306FC3B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088" y="3291840"/>
            <a:ext cx="4362800" cy="3399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CA7B0-BB5F-4D79-ADB3-ACC0B5AEA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cs-CZ" dirty="0"/>
              <a:t>Bypass – cévní náhrady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3DF548-60D9-4228-9570-EDBF2EC0C1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dirty="0">
                <a:solidFill>
                  <a:srgbClr val="C00000"/>
                </a:solidFill>
              </a:rPr>
              <a:t>Protetický bypass</a:t>
            </a:r>
          </a:p>
          <a:p>
            <a:pPr lvl="1">
              <a:defRPr/>
            </a:pPr>
            <a:r>
              <a:rPr lang="cs-CZ" dirty="0">
                <a:solidFill>
                  <a:srgbClr val="C00000"/>
                </a:solidFill>
              </a:rPr>
              <a:t>PTFE</a:t>
            </a:r>
            <a:r>
              <a:rPr lang="cs-CZ" dirty="0"/>
              <a:t> protéza (polytetrafluorethylen)</a:t>
            </a:r>
          </a:p>
          <a:p>
            <a:pPr lvl="1">
              <a:defRPr/>
            </a:pPr>
            <a:endParaRPr lang="cs-CZ" dirty="0"/>
          </a:p>
          <a:p>
            <a:pPr lvl="1">
              <a:defRPr/>
            </a:pPr>
            <a:r>
              <a:rPr lang="cs-CZ" dirty="0">
                <a:solidFill>
                  <a:srgbClr val="C00000"/>
                </a:solidFill>
              </a:rPr>
              <a:t>dakron</a:t>
            </a:r>
            <a:r>
              <a:rPr lang="cs-CZ" dirty="0"/>
              <a:t> – pletená, tkaná</a:t>
            </a:r>
          </a:p>
          <a:p>
            <a:pPr lvl="1">
              <a:defRPr/>
            </a:pPr>
            <a:endParaRPr lang="cs-CZ" dirty="0"/>
          </a:p>
          <a:p>
            <a:pPr lvl="1">
              <a:defRPr/>
            </a:pPr>
            <a:endParaRPr lang="cs-CZ" dirty="0"/>
          </a:p>
        </p:txBody>
      </p:sp>
      <p:pic>
        <p:nvPicPr>
          <p:cNvPr id="13316" name="Picture 3">
            <a:extLst>
              <a:ext uri="{FF2B5EF4-FFF2-40B4-BE49-F238E27FC236}">
                <a16:creationId xmlns:a16="http://schemas.microsoft.com/office/drawing/2014/main" id="{C95CF794-1B56-4A9F-94C7-96FF7578B2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925" y="47266"/>
            <a:ext cx="2534200" cy="3453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Tkana">
            <a:extLst>
              <a:ext uri="{FF2B5EF4-FFF2-40B4-BE49-F238E27FC236}">
                <a16:creationId xmlns:a16="http://schemas.microsoft.com/office/drawing/2014/main" id="{A4781D50-7F2B-4872-9FE1-28D1A2BA6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049" y="3429000"/>
            <a:ext cx="2534200" cy="3146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 descr="Pletena">
            <a:extLst>
              <a:ext uri="{FF2B5EF4-FFF2-40B4-BE49-F238E27FC236}">
                <a16:creationId xmlns:a16="http://schemas.microsoft.com/office/drawing/2014/main" id="{60346A31-AC92-4E22-A744-11715C180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298" y="3429000"/>
            <a:ext cx="2482635" cy="3146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6">
            <a:extLst>
              <a:ext uri="{FF2B5EF4-FFF2-40B4-BE49-F238E27FC236}">
                <a16:creationId xmlns:a16="http://schemas.microsoft.com/office/drawing/2014/main" id="{9CE46247-52EB-410E-98D1-51FF94A0DB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405" y="3325912"/>
            <a:ext cx="3720472" cy="3146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fotky\prace\cevni chirurgie\127_2725.JPG">
            <a:extLst>
              <a:ext uri="{FF2B5EF4-FFF2-40B4-BE49-F238E27FC236}">
                <a16:creationId xmlns:a16="http://schemas.microsoft.com/office/drawing/2014/main" id="{69102494-083D-4944-90AD-1DEF22D37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188914"/>
            <a:ext cx="3213100" cy="428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2" descr="C:\fotky\prace\cevni chirurgie\AofemBP.jpg">
            <a:extLst>
              <a:ext uri="{FF2B5EF4-FFF2-40B4-BE49-F238E27FC236}">
                <a16:creationId xmlns:a16="http://schemas.microsoft.com/office/drawing/2014/main" id="{2ECC983C-DA54-4187-8687-71CF945B5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6" y="115888"/>
            <a:ext cx="3294063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2" descr="C:\Users\Radek\Documents\Práce\Medea materialy\Kardiochirurgie\Obrazky\centrala.PNG">
            <a:extLst>
              <a:ext uri="{FF2B5EF4-FFF2-40B4-BE49-F238E27FC236}">
                <a16:creationId xmlns:a16="http://schemas.microsoft.com/office/drawing/2014/main" id="{AAC50376-CD1F-4611-A5CC-EA584BE44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3" y="3397250"/>
            <a:ext cx="4316412" cy="346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FB8DC-AA49-40E6-A10B-47B575911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15363" name="Picture 2" descr="C:\fotky\prace\cevni chirurgie\AofemBP1.jpg">
            <a:extLst>
              <a:ext uri="{FF2B5EF4-FFF2-40B4-BE49-F238E27FC236}">
                <a16:creationId xmlns:a16="http://schemas.microsoft.com/office/drawing/2014/main" id="{ABAE058D-046E-4FEB-B4B8-08CA3F837F8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1150" y="12700"/>
            <a:ext cx="9086850" cy="68151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>
            <a:extLst>
              <a:ext uri="{FF2B5EF4-FFF2-40B4-BE49-F238E27FC236}">
                <a16:creationId xmlns:a16="http://schemas.microsoft.com/office/drawing/2014/main" id="{A984B756-8034-4452-8A1E-2A56B78296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8" y="115889"/>
            <a:ext cx="2601912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054F05-5255-4F53-BF40-A5A61796CE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1" y="404814"/>
            <a:ext cx="6265863" cy="579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D62AA-5226-48F4-99D3-BB03E5E11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pic>
        <p:nvPicPr>
          <p:cNvPr id="16387" name="Content Placeholder 3">
            <a:extLst>
              <a:ext uri="{FF2B5EF4-FFF2-40B4-BE49-F238E27FC236}">
                <a16:creationId xmlns:a16="http://schemas.microsoft.com/office/drawing/2014/main" id="{A087981B-DF97-492D-9A49-0B502BBE10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1938" y="0"/>
            <a:ext cx="9144000" cy="6858000"/>
          </a:xfrm>
        </p:spPr>
      </p:pic>
      <p:pic>
        <p:nvPicPr>
          <p:cNvPr id="16388" name="Picture 4">
            <a:extLst>
              <a:ext uri="{FF2B5EF4-FFF2-40B4-BE49-F238E27FC236}">
                <a16:creationId xmlns:a16="http://schemas.microsoft.com/office/drawing/2014/main" id="{D1C9BEFD-A203-4705-B4D9-4B20896AF1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8" y="115889"/>
            <a:ext cx="2601912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4A8D3-54C9-4ACF-978E-8C8DF9252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17411" name="Content Placeholder 3">
            <a:extLst>
              <a:ext uri="{FF2B5EF4-FFF2-40B4-BE49-F238E27FC236}">
                <a16:creationId xmlns:a16="http://schemas.microsoft.com/office/drawing/2014/main" id="{4C02A026-5191-438E-ABB7-36B853A7B9C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7463"/>
            <a:ext cx="9144000" cy="685800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44DF-7918-4760-BB17-1EDD495EF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18435" name="Content Placeholder 7">
            <a:extLst>
              <a:ext uri="{FF2B5EF4-FFF2-40B4-BE49-F238E27FC236}">
                <a16:creationId xmlns:a16="http://schemas.microsoft.com/office/drawing/2014/main" id="{F02D950D-1099-4E10-AF6D-9DF541DD83C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11300" y="15876"/>
            <a:ext cx="9156700" cy="6867525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BBC23-D5D1-4A0D-A7F5-4911D32C6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19459" name="Content Placeholder 3">
            <a:extLst>
              <a:ext uri="{FF2B5EF4-FFF2-40B4-BE49-F238E27FC236}">
                <a16:creationId xmlns:a16="http://schemas.microsoft.com/office/drawing/2014/main" id="{00E5FA01-D37A-4872-A892-F2E9D8A82C6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-23813"/>
            <a:ext cx="9144000" cy="6858001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7D94D-076D-469B-A8EC-51BF8440C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20483" name="Content Placeholder 3">
            <a:extLst>
              <a:ext uri="{FF2B5EF4-FFF2-40B4-BE49-F238E27FC236}">
                <a16:creationId xmlns:a16="http://schemas.microsoft.com/office/drawing/2014/main" id="{3D747C79-3BBD-4B0C-8634-6C43ED58D6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-23813"/>
            <a:ext cx="9144000" cy="6858001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2F739-8E76-46FC-9F8E-D9308D66B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21507" name="Content Placeholder 3">
            <a:extLst>
              <a:ext uri="{FF2B5EF4-FFF2-40B4-BE49-F238E27FC236}">
                <a16:creationId xmlns:a16="http://schemas.microsoft.com/office/drawing/2014/main" id="{1AA0C071-57CB-41BA-9A01-6F23B43B757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11300" y="15876"/>
            <a:ext cx="9156700" cy="6867525"/>
          </a:xfrm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F70C5B7A-E4DD-4C0D-B259-18DAC8A98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8" y="115889"/>
            <a:ext cx="2601912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Historie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9999" y="1873353"/>
            <a:ext cx="9030392" cy="449755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kontrola krvácení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– podvaz, amputace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endParaRPr lang="cs-CZ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válečná chirurgie </a:t>
            </a:r>
          </a:p>
          <a:p>
            <a:pPr>
              <a:defRPr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Balkánské války -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Soubbotitch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defRPr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WWII – 2471 poranění/81 rekonstrukcí </a:t>
            </a:r>
          </a:p>
          <a:p>
            <a:pPr marL="2286000" lvl="5" indent="0">
              <a:buNone/>
              <a:defRPr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(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DeBakey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, Simeone)</a:t>
            </a:r>
          </a:p>
          <a:p>
            <a:pPr marL="2286000" lvl="5" indent="0">
              <a:buNone/>
              <a:defRPr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absence ATB, nedostatek krevních derivátů</a:t>
            </a:r>
          </a:p>
          <a:p>
            <a:pPr lvl="3">
              <a:defRPr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Korejská válka – chirurgie cévních traumat</a:t>
            </a:r>
          </a:p>
          <a:p>
            <a:pPr>
              <a:defRPr/>
            </a:pPr>
            <a:endParaRPr lang="cs-CZ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50. léta – bypassové operace </a:t>
            </a:r>
          </a:p>
          <a:p>
            <a:pPr>
              <a:defRPr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(1949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Kunlin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C:\fotky\prace\fotky-prednaska\stredov1.JPG">
            <a:extLst>
              <a:ext uri="{FF2B5EF4-FFF2-40B4-BE49-F238E27FC236}">
                <a16:creationId xmlns:a16="http://schemas.microsoft.com/office/drawing/2014/main" id="{ECAC52B0-A7F7-421D-B4A5-CE6CCF56C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127" y="287589"/>
            <a:ext cx="3206418" cy="4650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63749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983E1-2A0F-4AAA-9C49-98B535C29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22531" name="Content Placeholder 5">
            <a:extLst>
              <a:ext uri="{FF2B5EF4-FFF2-40B4-BE49-F238E27FC236}">
                <a16:creationId xmlns:a16="http://schemas.microsoft.com/office/drawing/2014/main" id="{5EEB9156-E9A2-479C-86BA-DF08A0A5959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7464"/>
            <a:ext cx="9144000" cy="6816725"/>
          </a:xfrm>
        </p:spPr>
      </p:pic>
      <p:pic>
        <p:nvPicPr>
          <p:cNvPr id="22532" name="Picture 6">
            <a:extLst>
              <a:ext uri="{FF2B5EF4-FFF2-40B4-BE49-F238E27FC236}">
                <a16:creationId xmlns:a16="http://schemas.microsoft.com/office/drawing/2014/main" id="{DD3CE153-0E99-4969-B83F-F9F435353F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8" y="115889"/>
            <a:ext cx="2601912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025D5-EFEC-4F70-8D50-60439CFE6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cs-CZ" dirty="0"/>
              <a:t>Plastika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0A0A62-2F91-442D-B20B-B0A2E22ACA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1298575"/>
            <a:ext cx="5641114" cy="4525963"/>
          </a:xfrm>
        </p:spPr>
        <p:txBody>
          <a:bodyPr/>
          <a:lstStyle/>
          <a:p>
            <a:pPr>
              <a:defRPr/>
            </a:pPr>
            <a:r>
              <a:rPr lang="cs-CZ" dirty="0"/>
              <a:t>uzávěr cévy </a:t>
            </a:r>
            <a:r>
              <a:rPr lang="cs-CZ" dirty="0">
                <a:solidFill>
                  <a:srgbClr val="C00000"/>
                </a:solidFill>
              </a:rPr>
              <a:t>záplatou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sz="800" dirty="0">
              <a:solidFill>
                <a:srgbClr val="C00000"/>
              </a:solidFill>
            </a:endParaRPr>
          </a:p>
          <a:p>
            <a:pPr lvl="1">
              <a:defRPr/>
            </a:pPr>
            <a:r>
              <a:rPr lang="cs-CZ" dirty="0">
                <a:solidFill>
                  <a:srgbClr val="C00000"/>
                </a:solidFill>
              </a:rPr>
              <a:t>žilní </a:t>
            </a:r>
            <a:r>
              <a:rPr lang="cs-CZ" dirty="0"/>
              <a:t>(v. saphena magna, v.</a:t>
            </a:r>
          </a:p>
          <a:p>
            <a:pPr lvl="1">
              <a:defRPr/>
            </a:pPr>
            <a:endParaRPr lang="cs-CZ" dirty="0"/>
          </a:p>
          <a:p>
            <a:pPr lvl="1">
              <a:defRPr/>
            </a:pPr>
            <a:r>
              <a:rPr lang="cs-CZ" dirty="0"/>
              <a:t> jugularis, povrchové žíly HK…)</a:t>
            </a:r>
          </a:p>
          <a:p>
            <a:pPr lvl="1">
              <a:defRPr/>
            </a:pPr>
            <a:endParaRPr lang="cs-CZ" dirty="0"/>
          </a:p>
          <a:p>
            <a:pPr lvl="1">
              <a:defRPr/>
            </a:pPr>
            <a:endParaRPr lang="cs-CZ" dirty="0"/>
          </a:p>
          <a:p>
            <a:pPr lvl="1">
              <a:defRPr/>
            </a:pPr>
            <a:r>
              <a:rPr lang="cs-CZ" dirty="0">
                <a:solidFill>
                  <a:srgbClr val="C00000"/>
                </a:solidFill>
              </a:rPr>
              <a:t>protetickou</a:t>
            </a:r>
            <a:r>
              <a:rPr lang="cs-CZ" dirty="0"/>
              <a:t> (dakron, PTFE)</a:t>
            </a:r>
          </a:p>
        </p:txBody>
      </p:sp>
      <p:pic>
        <p:nvPicPr>
          <p:cNvPr id="23556" name="Content Placeholder 5" descr="Plastika">
            <a:extLst>
              <a:ext uri="{FF2B5EF4-FFF2-40B4-BE49-F238E27FC236}">
                <a16:creationId xmlns:a16="http://schemas.microsoft.com/office/drawing/2014/main" id="{7BF8519E-DDC1-486F-A69A-7CA5D726B12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72979" y="150206"/>
            <a:ext cx="2858610" cy="655243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6">
            <a:extLst>
              <a:ext uri="{FF2B5EF4-FFF2-40B4-BE49-F238E27FC236}">
                <a16:creationId xmlns:a16="http://schemas.microsoft.com/office/drawing/2014/main" id="{6C5214C7-4059-4BF4-8AE5-83F7D3958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977" y="3808012"/>
            <a:ext cx="4379912" cy="2894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9B0D8-47AD-4091-9319-907C5343A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cs-CZ" dirty="0"/>
              <a:t>Endarterektomie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0D4A1-2841-4AC5-8CAD-124434A938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1612037"/>
            <a:ext cx="5410200" cy="4525963"/>
          </a:xfrm>
        </p:spPr>
        <p:txBody>
          <a:bodyPr/>
          <a:lstStyle/>
          <a:p>
            <a:pPr>
              <a:defRPr/>
            </a:pPr>
            <a:r>
              <a:rPr lang="cs-CZ" dirty="0"/>
              <a:t>odstranění sklerotického plátu z lumina tepny – </a:t>
            </a:r>
            <a:r>
              <a:rPr lang="cs-CZ" dirty="0">
                <a:solidFill>
                  <a:srgbClr val="C00000"/>
                </a:solidFill>
              </a:rPr>
              <a:t>obnovení průtoku </a:t>
            </a:r>
          </a:p>
          <a:p>
            <a:pPr>
              <a:defRPr/>
            </a:pPr>
            <a:endParaRPr lang="cs-CZ" sz="800" dirty="0"/>
          </a:p>
          <a:p>
            <a:pPr>
              <a:defRPr/>
            </a:pPr>
            <a:r>
              <a:rPr lang="cs-CZ" dirty="0"/>
              <a:t>a. </a:t>
            </a:r>
            <a:r>
              <a:rPr lang="cs-CZ" dirty="0" err="1"/>
              <a:t>carotis</a:t>
            </a:r>
            <a:r>
              <a:rPr lang="cs-CZ" dirty="0"/>
              <a:t> communis/interna</a:t>
            </a:r>
          </a:p>
          <a:p>
            <a:pPr marL="514350" indent="-514350">
              <a:buAutoNum type="alphaLcPeriod"/>
              <a:defRPr/>
            </a:pPr>
            <a:endParaRPr lang="cs-CZ" dirty="0"/>
          </a:p>
          <a:p>
            <a:pPr>
              <a:defRPr/>
            </a:pPr>
            <a:endParaRPr lang="cs-CZ" sz="800" dirty="0"/>
          </a:p>
          <a:p>
            <a:pPr>
              <a:defRPr/>
            </a:pPr>
            <a:r>
              <a:rPr lang="cs-CZ" dirty="0"/>
              <a:t>a. femoralis communis/superficialis/profunda</a:t>
            </a:r>
          </a:p>
        </p:txBody>
      </p:sp>
      <p:pic>
        <p:nvPicPr>
          <p:cNvPr id="24580" name="Content Placeholder 4" descr="EA">
            <a:extLst>
              <a:ext uri="{FF2B5EF4-FFF2-40B4-BE49-F238E27FC236}">
                <a16:creationId xmlns:a16="http://schemas.microsoft.com/office/drawing/2014/main" id="{EC51010B-1FD4-4A8D-B5B7-E76900AA168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13418" y="479105"/>
            <a:ext cx="3481324" cy="559388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C9F1D-4258-45DA-B7CF-2C37563E8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F95CC-35E0-4CA4-8EF3-6063E40CC49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61C3A2-0D3A-4F4D-88D8-64C685D9FE7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25605" name="Picture 2" descr="C:\fotky\prace\karotida\123_2392_r1.jpg">
            <a:extLst>
              <a:ext uri="{FF2B5EF4-FFF2-40B4-BE49-F238E27FC236}">
                <a16:creationId xmlns:a16="http://schemas.microsoft.com/office/drawing/2014/main" id="{0712019D-E681-461B-A649-407F394D1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44450"/>
            <a:ext cx="91186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:\fotky\prace\angiografie\karotida.jpg">
            <a:extLst>
              <a:ext uri="{FF2B5EF4-FFF2-40B4-BE49-F238E27FC236}">
                <a16:creationId xmlns:a16="http://schemas.microsoft.com/office/drawing/2014/main" id="{737E3EFC-FB23-4B3E-B308-51B38910F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9" y="260351"/>
            <a:ext cx="4772025" cy="622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2">
            <a:extLst>
              <a:ext uri="{FF2B5EF4-FFF2-40B4-BE49-F238E27FC236}">
                <a16:creationId xmlns:a16="http://schemas.microsoft.com/office/drawing/2014/main" id="{12046896-DFE3-4DE6-ABBD-72D40A3A0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825" y="188914"/>
            <a:ext cx="1790700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61945-7513-4162-A8BF-6952B0BC7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C03AF-3BE1-4A2F-9803-2E7DCE641C5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893FDA-CCD1-4874-A45E-392EBF67923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26629" name="Picture 2" descr="C:\fotky\prace\karotida\123_2395.JPG">
            <a:extLst>
              <a:ext uri="{FF2B5EF4-FFF2-40B4-BE49-F238E27FC236}">
                <a16:creationId xmlns:a16="http://schemas.microsoft.com/office/drawing/2014/main" id="{7A4E4030-7116-4257-B6F7-B83156850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938" y="44450"/>
            <a:ext cx="9085262" cy="681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993D6-AA35-4B43-BE61-6C34D9E8B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EF24F-3986-4728-98C7-0FACC28141B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C80028-D913-4D64-BA2D-B014F32AA68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27653" name="Picture 2" descr="C:\fotky\prace\karotida\123_2399.JPG">
            <a:extLst>
              <a:ext uri="{FF2B5EF4-FFF2-40B4-BE49-F238E27FC236}">
                <a16:creationId xmlns:a16="http://schemas.microsoft.com/office/drawing/2014/main" id="{C3A5C88A-8E6E-4751-902C-9D4B8B4A6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286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7069E-A995-44F9-88B1-BF94ACE2A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854060-568B-46EA-9FAE-70B2006295F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CB2AF4-7CFE-4772-9D1F-2D3021DA984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28677" name="Picture 3" descr="C:\fotky\prace\karotida\124_2401.JPG">
            <a:extLst>
              <a:ext uri="{FF2B5EF4-FFF2-40B4-BE49-F238E27FC236}">
                <a16:creationId xmlns:a16="http://schemas.microsoft.com/office/drawing/2014/main" id="{EB619BD8-6F14-4CC1-A186-5B816EE10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051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2">
            <a:extLst>
              <a:ext uri="{FF2B5EF4-FFF2-40B4-BE49-F238E27FC236}">
                <a16:creationId xmlns:a16="http://schemas.microsoft.com/office/drawing/2014/main" id="{BC0CBB13-E1D5-4558-BF97-DEB14ACA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388" y="260350"/>
            <a:ext cx="179070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CC61F-1410-4C22-84F2-42549D3B2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631913-8E72-4008-A519-466545007A1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49DABF-6A07-4EAB-8162-EDCE37D07A5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29701" name="Picture 3">
            <a:extLst>
              <a:ext uri="{FF2B5EF4-FFF2-40B4-BE49-F238E27FC236}">
                <a16:creationId xmlns:a16="http://schemas.microsoft.com/office/drawing/2014/main" id="{EF17CAFD-2BB1-4E65-BDFF-44CBABAA7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6A4F2-6F39-4059-9027-DC8436DC7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cs-CZ" dirty="0"/>
              <a:t>Náhrada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3553444-F641-4212-8825-32DA6E18E2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1423987"/>
            <a:ext cx="5194300" cy="4525963"/>
          </a:xfrm>
        </p:spPr>
        <p:txBody>
          <a:bodyPr/>
          <a:lstStyle/>
          <a:p>
            <a:pPr>
              <a:defRPr/>
            </a:pPr>
            <a:r>
              <a:rPr lang="cs-CZ" dirty="0">
                <a:solidFill>
                  <a:srgbClr val="C00000"/>
                </a:solidFill>
              </a:rPr>
              <a:t>vytětí poškozeného/náhrada chybějícího úseku žilním/tepenným/protetickým </a:t>
            </a:r>
            <a:r>
              <a:rPr lang="cs-CZ" dirty="0" err="1">
                <a:solidFill>
                  <a:srgbClr val="C00000"/>
                </a:solidFill>
              </a:rPr>
              <a:t>interpozitem</a:t>
            </a:r>
            <a:endParaRPr lang="cs-CZ" dirty="0">
              <a:solidFill>
                <a:srgbClr val="C00000"/>
              </a:solidFill>
            </a:endParaRPr>
          </a:p>
          <a:p>
            <a:pPr>
              <a:defRPr/>
            </a:pPr>
            <a:endParaRPr lang="cs-CZ" dirty="0">
              <a:solidFill>
                <a:srgbClr val="C00000"/>
              </a:solidFill>
            </a:endParaRPr>
          </a:p>
          <a:p>
            <a:pPr>
              <a:defRPr/>
            </a:pPr>
            <a:r>
              <a:rPr lang="cs-CZ" dirty="0"/>
              <a:t>trauma</a:t>
            </a:r>
          </a:p>
          <a:p>
            <a:pPr>
              <a:defRPr/>
            </a:pPr>
            <a:r>
              <a:rPr lang="cs-CZ" dirty="0"/>
              <a:t>aneurysma</a:t>
            </a:r>
          </a:p>
        </p:txBody>
      </p:sp>
      <p:pic>
        <p:nvPicPr>
          <p:cNvPr id="30724" name="Content Placeholder 7">
            <a:extLst>
              <a:ext uri="{FF2B5EF4-FFF2-40B4-BE49-F238E27FC236}">
                <a16:creationId xmlns:a16="http://schemas.microsoft.com/office/drawing/2014/main" id="{11989E7F-446C-4E14-8BA3-8664264DB25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99363" y="908050"/>
            <a:ext cx="2684462" cy="5041900"/>
          </a:xfrm>
        </p:spPr>
      </p:pic>
      <p:pic>
        <p:nvPicPr>
          <p:cNvPr id="9" name="Picture 2" descr="C:\fotky\prace\fotky-prednaska\náhrada AAA.jpg">
            <a:extLst>
              <a:ext uri="{FF2B5EF4-FFF2-40B4-BE49-F238E27FC236}">
                <a16:creationId xmlns:a16="http://schemas.microsoft.com/office/drawing/2014/main" id="{3ABF48E1-4C4F-4BEA-8097-09B7AA229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387" y="256361"/>
            <a:ext cx="4350966" cy="6066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286F3-68EA-475D-AF9D-BF38E4188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cs-CZ" dirty="0"/>
              <a:t>Trombektomie/embolektomie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7FBF22B-5346-48CA-8800-26D1EAFC3D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5623" y="1600201"/>
            <a:ext cx="6349877" cy="4525963"/>
          </a:xfrm>
        </p:spPr>
        <p:txBody>
          <a:bodyPr/>
          <a:lstStyle/>
          <a:p>
            <a:pPr>
              <a:defRPr/>
            </a:pPr>
            <a:r>
              <a:rPr lang="cs-CZ" dirty="0">
                <a:solidFill>
                  <a:srgbClr val="C00000"/>
                </a:solidFill>
              </a:rPr>
              <a:t>zprůchodnění cévy obturované krevní sraženinou</a:t>
            </a:r>
          </a:p>
          <a:p>
            <a:pPr>
              <a:defRPr/>
            </a:pPr>
            <a:r>
              <a:rPr lang="cs-CZ" sz="2000" dirty="0"/>
              <a:t>a.axilaris 8%, a.brachialis 6%, a.radialis/ulnaris 10%, aorta 8%, a.ilica 15%, a.femoralis 46%, a.poplitea 13%, aa.tibiales 3%</a:t>
            </a:r>
          </a:p>
          <a:p>
            <a:pPr>
              <a:defRPr/>
            </a:pPr>
            <a:endParaRPr lang="cs-CZ" sz="2000" dirty="0"/>
          </a:p>
          <a:p>
            <a:pPr>
              <a:defRPr/>
            </a:pPr>
            <a:r>
              <a:rPr lang="cs-CZ" dirty="0">
                <a:solidFill>
                  <a:srgbClr val="C00000"/>
                </a:solidFill>
              </a:rPr>
              <a:t>zdroje embolizace </a:t>
            </a:r>
            <a:r>
              <a:rPr lang="cs-CZ" dirty="0"/>
              <a:t>– </a:t>
            </a:r>
            <a:r>
              <a:rPr lang="cs-CZ" sz="2000" dirty="0"/>
              <a:t>fibrilace síní, IM, aneurysma LK, Mi stenoza, chlopenní náhrada, IE, cizí těleso (katétr, projektil, tumor…)</a:t>
            </a:r>
          </a:p>
          <a:p>
            <a:pPr>
              <a:defRPr/>
            </a:pPr>
            <a:endParaRPr lang="cs-CZ" sz="2000" dirty="0"/>
          </a:p>
          <a:p>
            <a:pPr>
              <a:defRPr/>
            </a:pPr>
            <a:r>
              <a:rPr lang="cs-CZ" dirty="0">
                <a:solidFill>
                  <a:srgbClr val="C00000"/>
                </a:solidFill>
              </a:rPr>
              <a:t>Fogartyho katétr</a:t>
            </a:r>
          </a:p>
        </p:txBody>
      </p:sp>
      <p:pic>
        <p:nvPicPr>
          <p:cNvPr id="31748" name="Content Placeholder 4">
            <a:extLst>
              <a:ext uri="{FF2B5EF4-FFF2-40B4-BE49-F238E27FC236}">
                <a16:creationId xmlns:a16="http://schemas.microsoft.com/office/drawing/2014/main" id="{210751E3-86FE-4945-9510-B526AFFC020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77415" y="1359271"/>
            <a:ext cx="4309785" cy="5007821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Milníky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911927"/>
            <a:ext cx="8789760" cy="4738255"/>
          </a:xfrm>
        </p:spPr>
        <p:txBody>
          <a:bodyPr/>
          <a:lstStyle/>
          <a:p>
            <a:pPr>
              <a:defRPr/>
            </a:pPr>
            <a:r>
              <a:rPr lang="cs-CZ" dirty="0"/>
              <a:t>16. stol - </a:t>
            </a:r>
            <a:r>
              <a:rPr lang="cs-CZ" dirty="0" err="1"/>
              <a:t>Ambroise</a:t>
            </a:r>
            <a:r>
              <a:rPr lang="cs-CZ" dirty="0"/>
              <a:t> </a:t>
            </a:r>
            <a:r>
              <a:rPr lang="cs-CZ" dirty="0" err="1"/>
              <a:t>Paré</a:t>
            </a:r>
            <a:r>
              <a:rPr lang="cs-CZ" dirty="0"/>
              <a:t> – ligatura</a:t>
            </a:r>
          </a:p>
          <a:p>
            <a:pPr>
              <a:defRPr/>
            </a:pPr>
            <a:endParaRPr lang="cs-CZ" sz="800" dirty="0"/>
          </a:p>
          <a:p>
            <a:pPr>
              <a:defRPr/>
            </a:pPr>
            <a:r>
              <a:rPr lang="cs-CZ" dirty="0"/>
              <a:t>1759 – cévní rekonstrukce – </a:t>
            </a:r>
            <a:r>
              <a:rPr lang="cs-CZ" dirty="0" err="1"/>
              <a:t>Hallowel</a:t>
            </a:r>
            <a:endParaRPr lang="cs-CZ" dirty="0"/>
          </a:p>
          <a:p>
            <a:pPr lvl="1">
              <a:defRPr/>
            </a:pPr>
            <a:r>
              <a:rPr lang="cs-CZ" sz="2400" dirty="0"/>
              <a:t>„veterinářský“ steh na poraněnou a. </a:t>
            </a:r>
            <a:r>
              <a:rPr lang="cs-CZ" sz="2400" dirty="0" err="1"/>
              <a:t>brachialis</a:t>
            </a:r>
            <a:endParaRPr lang="cs-CZ" sz="2400" dirty="0"/>
          </a:p>
          <a:p>
            <a:pPr lvl="1">
              <a:defRPr/>
            </a:pPr>
            <a:endParaRPr lang="cs-CZ" sz="800" dirty="0"/>
          </a:p>
          <a:p>
            <a:pPr>
              <a:defRPr/>
            </a:pPr>
            <a:r>
              <a:rPr lang="cs-CZ" dirty="0">
                <a:solidFill>
                  <a:srgbClr val="C00000"/>
                </a:solidFill>
              </a:rPr>
              <a:t>1912 – </a:t>
            </a:r>
            <a:r>
              <a:rPr lang="cs-CZ" b="1" dirty="0">
                <a:solidFill>
                  <a:srgbClr val="C00000"/>
                </a:solidFill>
              </a:rPr>
              <a:t>Alexis </a:t>
            </a:r>
            <a:r>
              <a:rPr lang="cs-CZ" b="1" dirty="0" err="1">
                <a:solidFill>
                  <a:srgbClr val="C00000"/>
                </a:solidFill>
              </a:rPr>
              <a:t>Carrel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cs-CZ" dirty="0">
                <a:solidFill>
                  <a:srgbClr val="C00000"/>
                </a:solidFill>
              </a:rPr>
              <a:t>– „cévní steh“</a:t>
            </a:r>
          </a:p>
          <a:p>
            <a:pPr>
              <a:defRPr/>
            </a:pPr>
            <a:endParaRPr lang="cs-CZ" sz="800" dirty="0"/>
          </a:p>
          <a:p>
            <a:pPr>
              <a:defRPr/>
            </a:pPr>
            <a:r>
              <a:rPr lang="cs-CZ" dirty="0"/>
              <a:t>50. léta 20. století – ATB, krevní převody, Heparin, diagnostické metody, cévní náhrady, mikrochirurgie</a:t>
            </a:r>
          </a:p>
          <a:p>
            <a:endParaRPr lang="cs-CZ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7287615C-07FA-4FB3-89D5-0D89D08B76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968" y="291089"/>
            <a:ext cx="2730500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1716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53AA6-56C4-4E4C-8166-60BC64187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1AD190-E4D8-4015-BA9B-D92566DCA1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pic>
        <p:nvPicPr>
          <p:cNvPr id="32772" name="Picture 3" descr="Embol vyprep tepna 2">
            <a:extLst>
              <a:ext uri="{FF2B5EF4-FFF2-40B4-BE49-F238E27FC236}">
                <a16:creationId xmlns:a16="http://schemas.microsoft.com/office/drawing/2014/main" id="{99DD66C5-B32F-4E01-B0D2-D7B00CDC6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4" y="-1588"/>
            <a:ext cx="8135937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:\fotky\prace\fotky-prednaska\embolie aorty-schema.jpg">
            <a:extLst>
              <a:ext uri="{FF2B5EF4-FFF2-40B4-BE49-F238E27FC236}">
                <a16:creationId xmlns:a16="http://schemas.microsoft.com/office/drawing/2014/main" id="{1AF7D4F8-CFFB-44DB-B9FB-25ECF0D80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4" y="188914"/>
            <a:ext cx="5184775" cy="637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7037E-7 L 0.2441 -0.2546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5" y="-1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C8553-AA31-4ED0-86FF-CE5BC1E7A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A46BC-C053-4FE6-BA72-09E452E0EA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33796" name="Picture 3" descr="Embol otevrena tepna">
            <a:extLst>
              <a:ext uri="{FF2B5EF4-FFF2-40B4-BE49-F238E27FC236}">
                <a16:creationId xmlns:a16="http://schemas.microsoft.com/office/drawing/2014/main" id="{E8546BBC-34DD-4DEE-931C-BB9528363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6" y="20638"/>
            <a:ext cx="9109075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36889-B469-4902-958B-2ED1911C8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34819" name="Picture 3" descr="Embolektomie">
            <a:extLst>
              <a:ext uri="{FF2B5EF4-FFF2-40B4-BE49-F238E27FC236}">
                <a16:creationId xmlns:a16="http://schemas.microsoft.com/office/drawing/2014/main" id="{6C75D54D-48A5-4E0C-B3E8-6D7F09846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5564"/>
            <a:ext cx="8266113" cy="680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847D1A-D4A4-4A52-8C5F-23E74FE78A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24B82-F178-44E7-9AB5-20D2E6000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cs-CZ" dirty="0"/>
              <a:t>Endovaskulární léčba – </a:t>
            </a:r>
            <a:r>
              <a:rPr lang="cs-CZ" sz="3600" dirty="0"/>
              <a:t>PTA+stent</a:t>
            </a:r>
          </a:p>
        </p:txBody>
      </p:sp>
      <p:pic>
        <p:nvPicPr>
          <p:cNvPr id="35843" name="Picture 4">
            <a:extLst>
              <a:ext uri="{FF2B5EF4-FFF2-40B4-BE49-F238E27FC236}">
                <a16:creationId xmlns:a16="http://schemas.microsoft.com/office/drawing/2014/main" id="{841A4544-4D22-4D00-9CBE-78A0960A1AB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83508" y="1773238"/>
            <a:ext cx="1725612" cy="38877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5">
            <a:extLst>
              <a:ext uri="{FF2B5EF4-FFF2-40B4-BE49-F238E27FC236}">
                <a16:creationId xmlns:a16="http://schemas.microsoft.com/office/drawing/2014/main" id="{86ADD178-D8B0-4FEC-892B-15E60B026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471" y="1773238"/>
            <a:ext cx="1827212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B1964E4-D03B-4370-961B-6B0431A4E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75" r="33649"/>
          <a:stretch>
            <a:fillRect/>
          </a:stretch>
        </p:blipFill>
        <p:spPr bwMode="auto">
          <a:xfrm>
            <a:off x="6527801" y="1268414"/>
            <a:ext cx="1681163" cy="528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:\fotky\prace\angiografie\Ag DK\stent2.jpg">
            <a:extLst>
              <a:ext uri="{FF2B5EF4-FFF2-40B4-BE49-F238E27FC236}">
                <a16:creationId xmlns:a16="http://schemas.microsoft.com/office/drawing/2014/main" id="{AB78449B-5E92-4855-B3CE-56ABA4FEE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2060576"/>
            <a:ext cx="3773488" cy="352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DDFC51-F8C7-48EB-B51B-E93AC116E9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3" y="1268414"/>
            <a:ext cx="2019300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79CD9-A56E-4E46-9A54-58DD42F8A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cs-CZ" dirty="0"/>
              <a:t>Endovaskulární léčba - </a:t>
            </a:r>
            <a:r>
              <a:rPr lang="cs-CZ" sz="3600" dirty="0"/>
              <a:t>SIR</a:t>
            </a:r>
          </a:p>
        </p:txBody>
      </p:sp>
      <p:pic>
        <p:nvPicPr>
          <p:cNvPr id="36867" name="Content Placeholder 3">
            <a:extLst>
              <a:ext uri="{FF2B5EF4-FFF2-40B4-BE49-F238E27FC236}">
                <a16:creationId xmlns:a16="http://schemas.microsoft.com/office/drawing/2014/main" id="{12C7688A-F104-41DF-92C4-99C478B70EE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1412876"/>
            <a:ext cx="4762500" cy="2562225"/>
          </a:xfrm>
        </p:spPr>
      </p:pic>
      <p:pic>
        <p:nvPicPr>
          <p:cNvPr id="36868" name="Picture 4">
            <a:extLst>
              <a:ext uri="{FF2B5EF4-FFF2-40B4-BE49-F238E27FC236}">
                <a16:creationId xmlns:a16="http://schemas.microsoft.com/office/drawing/2014/main" id="{923E2ED8-D3AD-4EF8-8A41-9DA153C74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3762375"/>
            <a:ext cx="6161088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9416A-A94F-43EB-B241-9BCF8B4DD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400403"/>
            <a:ext cx="10753200" cy="451576"/>
          </a:xfrm>
        </p:spPr>
        <p:txBody>
          <a:bodyPr/>
          <a:lstStyle/>
          <a:p>
            <a:pPr algn="l">
              <a:defRPr/>
            </a:pPr>
            <a:r>
              <a:rPr lang="cs-CZ" dirty="0"/>
              <a:t>Endovaskulární léčba - </a:t>
            </a:r>
            <a:r>
              <a:rPr lang="cs-CZ" sz="3600" dirty="0"/>
              <a:t>stentgraft</a:t>
            </a:r>
          </a:p>
        </p:txBody>
      </p:sp>
      <p:pic>
        <p:nvPicPr>
          <p:cNvPr id="4" name="Picture 18" descr="TMP2">
            <a:extLst>
              <a:ext uri="{FF2B5EF4-FFF2-40B4-BE49-F238E27FC236}">
                <a16:creationId xmlns:a16="http://schemas.microsoft.com/office/drawing/2014/main" id="{3AF6DF3F-05F8-473A-BDDB-8BE67D3F921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43700" y="1341438"/>
            <a:ext cx="2952750" cy="52244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>
            <a:extLst>
              <a:ext uri="{FF2B5EF4-FFF2-40B4-BE49-F238E27FC236}">
                <a16:creationId xmlns:a16="http://schemas.microsoft.com/office/drawing/2014/main" id="{3FA1CBED-AE15-48D3-AD7F-55EEE860B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3141664"/>
            <a:ext cx="35814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>
            <a:extLst>
              <a:ext uri="{FF2B5EF4-FFF2-40B4-BE49-F238E27FC236}">
                <a16:creationId xmlns:a16="http://schemas.microsoft.com/office/drawing/2014/main" id="{D7D80CEA-600C-4AFE-8C50-20697415B8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4" y="1268413"/>
            <a:ext cx="3581400" cy="264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8A722-C7E4-4593-95DE-BF3583FE5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cs-CZ" b="0" dirty="0"/>
              <a:t>Endovaskulární léčba - </a:t>
            </a:r>
            <a:r>
              <a:rPr lang="cs-CZ" sz="3600" dirty="0"/>
              <a:t>trombolýza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847CB8-32F2-4AF0-830B-355A9DA10F2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cílená </a:t>
            </a:r>
            <a:r>
              <a:rPr lang="cs-CZ" dirty="0">
                <a:solidFill>
                  <a:srgbClr val="C00000"/>
                </a:solidFill>
              </a:rPr>
              <a:t>aplikace farmak </a:t>
            </a:r>
            <a:r>
              <a:rPr lang="cs-CZ" dirty="0"/>
              <a:t>narušujících krevní sraženiny (streptokináza, altepláza) =&gt; </a:t>
            </a:r>
            <a:r>
              <a:rPr lang="cs-CZ" dirty="0">
                <a:solidFill>
                  <a:srgbClr val="C00000"/>
                </a:solidFill>
              </a:rPr>
              <a:t>rekanalizace</a:t>
            </a:r>
            <a:r>
              <a:rPr lang="cs-CZ" dirty="0"/>
              <a:t> cévního řečiště</a:t>
            </a:r>
          </a:p>
          <a:p>
            <a:pPr>
              <a:defRPr/>
            </a:pPr>
            <a:r>
              <a:rPr lang="cs-CZ" dirty="0"/>
              <a:t>možno doplnit aspirací, následně PTA</a:t>
            </a:r>
          </a:p>
        </p:txBody>
      </p:sp>
      <p:pic>
        <p:nvPicPr>
          <p:cNvPr id="38916" name="Picture 2">
            <a:extLst>
              <a:ext uri="{FF2B5EF4-FFF2-40B4-BE49-F238E27FC236}">
                <a16:creationId xmlns:a16="http://schemas.microsoft.com/office/drawing/2014/main" id="{B114D3D9-9A82-485E-851D-95AA9A6F7A7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bright="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3" r="32567"/>
          <a:stretch>
            <a:fillRect/>
          </a:stretch>
        </p:blipFill>
        <p:spPr>
          <a:xfrm>
            <a:off x="6024564" y="1700213"/>
            <a:ext cx="1349375" cy="37449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7" name="Picture 4">
            <a:extLst>
              <a:ext uri="{FF2B5EF4-FFF2-40B4-BE49-F238E27FC236}">
                <a16:creationId xmlns:a16="http://schemas.microsoft.com/office/drawing/2014/main" id="{49825475-C6C6-40D0-86FC-239064473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8" r="38760"/>
          <a:stretch>
            <a:fillRect/>
          </a:stretch>
        </p:blipFill>
        <p:spPr bwMode="auto">
          <a:xfrm>
            <a:off x="7535864" y="1700213"/>
            <a:ext cx="1430337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5">
            <a:extLst>
              <a:ext uri="{FF2B5EF4-FFF2-40B4-BE49-F238E27FC236}">
                <a16:creationId xmlns:a16="http://schemas.microsoft.com/office/drawing/2014/main" id="{1C480608-7277-4619-80A2-8AA1247B5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2" r="32635"/>
          <a:stretch>
            <a:fillRect/>
          </a:stretch>
        </p:blipFill>
        <p:spPr bwMode="auto">
          <a:xfrm>
            <a:off x="9120188" y="1700213"/>
            <a:ext cx="1389062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5B3F6832-97FC-41B0-8ECD-255608695E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5625" y="228601"/>
            <a:ext cx="8510588" cy="75247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b="0" dirty="0">
                <a:solidFill>
                  <a:schemeClr val="accent1"/>
                </a:solidFill>
              </a:rPr>
              <a:t>Hybridní  výkony v cévní chirurgii</a:t>
            </a:r>
            <a:br>
              <a:rPr lang="cs-CZ" altLang="cs-CZ" dirty="0">
                <a:solidFill>
                  <a:srgbClr val="FF0000"/>
                </a:solidFill>
              </a:rPr>
            </a:br>
            <a:endParaRPr lang="cs-CZ" altLang="cs-CZ" sz="2400" dirty="0">
              <a:solidFill>
                <a:srgbClr val="FF0000"/>
              </a:solidFill>
            </a:endParaRPr>
          </a:p>
        </p:txBody>
      </p:sp>
      <p:pic>
        <p:nvPicPr>
          <p:cNvPr id="3075" name="Zástupný obsah 3">
            <a:extLst>
              <a:ext uri="{FF2B5EF4-FFF2-40B4-BE49-F238E27FC236}">
                <a16:creationId xmlns:a16="http://schemas.microsoft.com/office/drawing/2014/main" id="{303D744B-1060-41F6-B751-95F765CCFAC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0389" y="981076"/>
            <a:ext cx="8531225" cy="5653087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>
            <a:extLst>
              <a:ext uri="{FF2B5EF4-FFF2-40B4-BE49-F238E27FC236}">
                <a16:creationId xmlns:a16="http://schemas.microsoft.com/office/drawing/2014/main" id="{14025D80-DAED-4730-B567-92DBDE9959E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539876" y="1196976"/>
            <a:ext cx="8393112" cy="510857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rgbClr val="C00000"/>
                </a:solidFill>
              </a:rPr>
              <a:t>Kombinovaný výkon = jednodobý výkon</a:t>
            </a:r>
          </a:p>
          <a:p>
            <a:pPr>
              <a:defRPr/>
            </a:pPr>
            <a:endParaRPr lang="cs-CZ" altLang="cs-CZ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cs-CZ" altLang="cs-CZ" dirty="0"/>
              <a:t>je provedena chirurgická rekonstrukce a její výsledek je podpořen zlepšením přítoku nebo výtoku intervenčním radiologem</a:t>
            </a:r>
          </a:p>
          <a:p>
            <a:pPr>
              <a:defRPr/>
            </a:pPr>
            <a:endParaRPr lang="cs-CZ" altLang="cs-CZ" dirty="0"/>
          </a:p>
          <a:p>
            <a:pPr>
              <a:defRPr/>
            </a:pPr>
            <a:r>
              <a:rPr lang="cs-CZ" altLang="cs-CZ" dirty="0"/>
              <a:t>nejčastěji formou </a:t>
            </a:r>
            <a:r>
              <a:rPr lang="cs-CZ" altLang="cs-CZ" dirty="0" err="1"/>
              <a:t>transluminální</a:t>
            </a:r>
            <a:r>
              <a:rPr lang="cs-CZ" altLang="cs-CZ" dirty="0"/>
              <a:t> angioplastiky</a:t>
            </a:r>
          </a:p>
          <a:p>
            <a:pPr>
              <a:defRPr/>
            </a:pPr>
            <a:r>
              <a:rPr lang="cs-CZ" altLang="cs-CZ" dirty="0">
                <a:solidFill>
                  <a:srgbClr val="C00000"/>
                </a:solidFill>
              </a:rPr>
              <a:t>PTA / SIR</a:t>
            </a:r>
          </a:p>
          <a:p>
            <a:pPr>
              <a:defRPr/>
            </a:pPr>
            <a:r>
              <a:rPr lang="cs-CZ" altLang="cs-CZ" dirty="0">
                <a:solidFill>
                  <a:srgbClr val="C00000"/>
                </a:solidFill>
              </a:rPr>
              <a:t>nebo opačně </a:t>
            </a:r>
            <a:r>
              <a:rPr lang="cs-CZ" altLang="cs-CZ" dirty="0"/>
              <a:t>(radiologická exkluze + </a:t>
            </a:r>
            <a:r>
              <a:rPr lang="cs-CZ" altLang="cs-CZ" dirty="0" err="1"/>
              <a:t>chir</a:t>
            </a:r>
            <a:r>
              <a:rPr lang="cs-CZ" altLang="cs-CZ" dirty="0"/>
              <a:t>. bypass)</a:t>
            </a:r>
          </a:p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endParaRPr lang="cs-CZ" altLang="cs-CZ" sz="2000" dirty="0"/>
          </a:p>
        </p:txBody>
      </p:sp>
      <p:sp>
        <p:nvSpPr>
          <p:cNvPr id="11267" name="Text Box 5">
            <a:extLst>
              <a:ext uri="{FF2B5EF4-FFF2-40B4-BE49-F238E27FC236}">
                <a16:creationId xmlns:a16="http://schemas.microsoft.com/office/drawing/2014/main" id="{62A86FF9-914B-4930-8DB9-C1487E539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76" y="354014"/>
            <a:ext cx="84439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4000" b="1" dirty="0">
                <a:solidFill>
                  <a:schemeClr val="accent1"/>
                </a:solidFill>
              </a:rPr>
              <a:t>Hybridní výkon</a:t>
            </a:r>
          </a:p>
        </p:txBody>
      </p:sp>
      <p:sp>
        <p:nvSpPr>
          <p:cNvPr id="11268" name="TextovéPole 5">
            <a:extLst>
              <a:ext uri="{FF2B5EF4-FFF2-40B4-BE49-F238E27FC236}">
                <a16:creationId xmlns:a16="http://schemas.microsoft.com/office/drawing/2014/main" id="{6B8BC250-1B9E-450E-B20D-4402649B1A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5995988"/>
            <a:ext cx="6923087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600" i="1"/>
              <a:t>Inter-society consensus for the management of peripheal arterial diasease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600" i="1"/>
              <a:t> (TASC II),</a:t>
            </a:r>
            <a:r>
              <a:rPr lang="cs-CZ" altLang="cs-CZ" sz="1600" i="1">
                <a:solidFill>
                  <a:schemeClr val="tx2"/>
                </a:solidFill>
              </a:rPr>
              <a:t>the Society for Vascular Surgery</a:t>
            </a:r>
            <a:r>
              <a:rPr lang="cs-CZ" altLang="cs-CZ" sz="1600" i="1"/>
              <a:t>, 2007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18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Obdélník 1">
            <a:extLst>
              <a:ext uri="{FF2B5EF4-FFF2-40B4-BE49-F238E27FC236}">
                <a16:creationId xmlns:a16="http://schemas.microsoft.com/office/drawing/2014/main" id="{627BB951-BE11-429C-9F72-3DC222749A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5" y="2090739"/>
            <a:ext cx="7920038" cy="353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dirty="0">
                <a:solidFill>
                  <a:srgbClr val="C00000"/>
                </a:solidFill>
              </a:rPr>
              <a:t>více etážové postižení</a:t>
            </a:r>
          </a:p>
          <a:p>
            <a:pPr eaLnBrk="1" hangingPunct="1"/>
            <a:endParaRPr lang="cs-CZ" altLang="cs-CZ" sz="2800" dirty="0">
              <a:solidFill>
                <a:srgbClr val="FF0000"/>
              </a:solidFill>
            </a:endParaRPr>
          </a:p>
          <a:p>
            <a:pPr eaLnBrk="1" hangingPunct="1"/>
            <a:r>
              <a:rPr lang="cs-CZ" altLang="cs-CZ" sz="2800" dirty="0">
                <a:solidFill>
                  <a:srgbClr val="C00000"/>
                </a:solidFill>
              </a:rPr>
              <a:t>tandemové</a:t>
            </a:r>
            <a:r>
              <a:rPr lang="cs-CZ" altLang="cs-CZ" sz="2800" dirty="0"/>
              <a:t> stenózy či uzávěry se vyskytují </a:t>
            </a:r>
          </a:p>
          <a:p>
            <a:pPr eaLnBrk="1" hangingPunct="1"/>
            <a:r>
              <a:rPr lang="cs-CZ" altLang="cs-CZ" sz="2800" dirty="0"/>
              <a:t>až v </a:t>
            </a:r>
            <a:r>
              <a:rPr lang="cs-CZ" altLang="cs-CZ" sz="2800" dirty="0">
                <a:solidFill>
                  <a:srgbClr val="C00000"/>
                </a:solidFill>
              </a:rPr>
              <a:t>30%</a:t>
            </a:r>
          </a:p>
          <a:p>
            <a:pPr eaLnBrk="1" hangingPunct="1"/>
            <a:endParaRPr lang="cs-CZ" altLang="cs-CZ" sz="2800" dirty="0">
              <a:solidFill>
                <a:srgbClr val="FF0000"/>
              </a:solidFill>
            </a:endParaRPr>
          </a:p>
          <a:p>
            <a:pPr eaLnBrk="1" hangingPunct="1"/>
            <a:r>
              <a:rPr lang="cs-CZ" altLang="cs-CZ" sz="2800" dirty="0"/>
              <a:t>možno je řešit jednotlivě a čekat na efekt léčby nebo využít možnosti </a:t>
            </a:r>
          </a:p>
          <a:p>
            <a:pPr eaLnBrk="1" hangingPunct="1"/>
            <a:r>
              <a:rPr lang="cs-CZ" altLang="cs-CZ" sz="2800" dirty="0">
                <a:solidFill>
                  <a:srgbClr val="C00000"/>
                </a:solidFill>
              </a:rPr>
              <a:t>kombinované, hybridní léčby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01B1F381-0A59-47CE-9A43-F676E2F05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3877" y="1228724"/>
            <a:ext cx="8134350" cy="635942"/>
          </a:xfrm>
        </p:spPr>
        <p:txBody>
          <a:bodyPr/>
          <a:lstStyle/>
          <a:p>
            <a:pPr algn="ctr">
              <a:defRPr/>
            </a:pPr>
            <a:r>
              <a:rPr lang="cs-CZ" sz="4000" dirty="0">
                <a:solidFill>
                  <a:schemeClr val="accent1"/>
                </a:solidFill>
              </a:rPr>
              <a:t>typicky pro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Náplň oboru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42168" y="1030778"/>
            <a:ext cx="9260613" cy="5602778"/>
          </a:xfrm>
        </p:spPr>
        <p:txBody>
          <a:bodyPr/>
          <a:lstStyle/>
          <a:p>
            <a:endParaRPr lang="cs-CZ" dirty="0"/>
          </a:p>
          <a:p>
            <a:pPr>
              <a:defRPr/>
            </a:pPr>
            <a:r>
              <a:rPr lang="cs-CZ" dirty="0">
                <a:solidFill>
                  <a:srgbClr val="C00000"/>
                </a:solidFill>
              </a:rPr>
              <a:t>TEPENNÁ CHIRURGIE</a:t>
            </a:r>
          </a:p>
          <a:p>
            <a:pPr>
              <a:defRPr/>
            </a:pPr>
            <a:endParaRPr lang="cs-CZ" dirty="0"/>
          </a:p>
          <a:p>
            <a:pPr lvl="1">
              <a:defRPr/>
            </a:pPr>
            <a:r>
              <a:rPr lang="cs-CZ" sz="2800" dirty="0"/>
              <a:t>chirurgická léčba projevů aterosklerózy</a:t>
            </a:r>
          </a:p>
          <a:p>
            <a:pPr lvl="1">
              <a:defRPr/>
            </a:pPr>
            <a:endParaRPr lang="cs-CZ" sz="2800" dirty="0"/>
          </a:p>
          <a:p>
            <a:pPr lvl="1">
              <a:defRPr/>
            </a:pPr>
            <a:r>
              <a:rPr lang="cs-CZ" sz="2800" dirty="0"/>
              <a:t>akutní nebo chronické nedokrvení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>
                <a:solidFill>
                  <a:srgbClr val="C00000"/>
                </a:solidFill>
              </a:rPr>
              <a:t>ŽILNÍ CHIRURGIE</a:t>
            </a:r>
          </a:p>
          <a:p>
            <a:pPr>
              <a:defRPr/>
            </a:pPr>
            <a:endParaRPr lang="cs-CZ" dirty="0"/>
          </a:p>
          <a:p>
            <a:pPr lvl="1">
              <a:defRPr/>
            </a:pPr>
            <a:r>
              <a:rPr lang="cs-CZ" sz="2800" dirty="0"/>
              <a:t>chirurgie žilní nedostatečnosti – varixy</a:t>
            </a:r>
          </a:p>
          <a:p>
            <a:pPr lvl="1">
              <a:defRPr/>
            </a:pPr>
            <a:endParaRPr lang="cs-CZ" sz="2800" dirty="0"/>
          </a:p>
          <a:p>
            <a:pPr lvl="1">
              <a:defRPr/>
            </a:pPr>
            <a:endParaRPr lang="cs-CZ" sz="2800" dirty="0"/>
          </a:p>
          <a:p>
            <a:pPr>
              <a:defRPr/>
            </a:pPr>
            <a:r>
              <a:rPr lang="cs-CZ" dirty="0">
                <a:solidFill>
                  <a:srgbClr val="C00000"/>
                </a:solidFill>
              </a:rPr>
              <a:t>CÉVNÍ PŘÍSTUPY</a:t>
            </a:r>
          </a:p>
          <a:p>
            <a:pPr>
              <a:defRPr/>
            </a:pPr>
            <a:endParaRPr lang="cs-CZ" dirty="0"/>
          </a:p>
          <a:p>
            <a:pPr lvl="1">
              <a:defRPr/>
            </a:pPr>
            <a:r>
              <a:rPr lang="cs-CZ" sz="2800" dirty="0"/>
              <a:t>AV zkraty pro dialýzu</a:t>
            </a:r>
          </a:p>
          <a:p>
            <a:endParaRPr lang="cs-CZ" dirty="0"/>
          </a:p>
        </p:txBody>
      </p:sp>
      <p:pic>
        <p:nvPicPr>
          <p:cNvPr id="4" name="Picture 6" descr="muscle">
            <a:extLst>
              <a:ext uri="{FF2B5EF4-FFF2-40B4-BE49-F238E27FC236}">
                <a16:creationId xmlns:a16="http://schemas.microsoft.com/office/drawing/2014/main" id="{78BFBC3D-225B-4CCA-BA5F-0509FA34C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0"/>
          <a:stretch>
            <a:fillRect/>
          </a:stretch>
        </p:blipFill>
        <p:spPr bwMode="auto">
          <a:xfrm>
            <a:off x="8761948" y="360537"/>
            <a:ext cx="2398208" cy="3007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varix">
            <a:extLst>
              <a:ext uri="{FF2B5EF4-FFF2-40B4-BE49-F238E27FC236}">
                <a16:creationId xmlns:a16="http://schemas.microsoft.com/office/drawing/2014/main" id="{3433822F-423A-4D5E-B40B-BB07D5EE8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1947" y="3413087"/>
            <a:ext cx="2481668" cy="317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41239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EF3120A1-6D6A-4567-A3C5-6094827804B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73369" y="334778"/>
            <a:ext cx="8510588" cy="8509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cs-CZ" b="0" dirty="0">
                <a:solidFill>
                  <a:schemeClr val="accent1"/>
                </a:solidFill>
              </a:rPr>
              <a:t>Výhody :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5DCAA5A8-9C14-42B4-8A43-7A581BA75ED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558926" y="914400"/>
            <a:ext cx="9001125" cy="560882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/>
              <a:t> </a:t>
            </a:r>
            <a:endParaRPr lang="cs-CZ" altLang="cs-CZ" dirty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>
                <a:solidFill>
                  <a:srgbClr val="C00000"/>
                </a:solidFill>
              </a:rPr>
              <a:t>nižší ekonomické náklady </a:t>
            </a:r>
            <a:r>
              <a:rPr lang="cs-CZ" altLang="cs-CZ" dirty="0"/>
              <a:t>spojené s jednodobou hospitalizací, úspory zdravotnímu systému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>
                <a:solidFill>
                  <a:srgbClr val="C00000"/>
                </a:solidFill>
              </a:rPr>
              <a:t>menší zatížení nemocného </a:t>
            </a:r>
            <a:r>
              <a:rPr lang="cs-CZ" altLang="cs-CZ" dirty="0"/>
              <a:t>( jen 1.operace)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>zvýšení bezpečnosti, snížení rizika </a:t>
            </a:r>
            <a:r>
              <a:rPr lang="cs-CZ" altLang="cs-CZ" dirty="0" err="1"/>
              <a:t>poop</a:t>
            </a:r>
            <a:r>
              <a:rPr lang="cs-CZ" altLang="cs-CZ" dirty="0"/>
              <a:t>. Komplikací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 err="1">
                <a:solidFill>
                  <a:srgbClr val="C00000"/>
                </a:solidFill>
              </a:rPr>
              <a:t>miniinvazivita</a:t>
            </a:r>
            <a:r>
              <a:rPr lang="cs-CZ" altLang="cs-CZ" dirty="0">
                <a:solidFill>
                  <a:srgbClr val="C00000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>snížení rizika infekcí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>
                <a:solidFill>
                  <a:srgbClr val="C00000"/>
                </a:solidFill>
              </a:rPr>
              <a:t>efektivnost 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dirty="0">
              <a:solidFill>
                <a:srgbClr val="C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>v některých případech </a:t>
            </a:r>
            <a:r>
              <a:rPr lang="cs-CZ" altLang="cs-CZ" dirty="0">
                <a:solidFill>
                  <a:srgbClr val="C00000"/>
                </a:solidFill>
              </a:rPr>
              <a:t>jako jediná únosná a efektivní možnost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>
              <a:lnSpc>
                <a:spcPct val="90000"/>
              </a:lnSpc>
              <a:defRPr/>
            </a:pPr>
            <a:endParaRPr lang="cs-CZ" altLang="cs-CZ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407CE8-AD34-414D-99C7-6684BDA39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cs-CZ" b="0" dirty="0">
                <a:solidFill>
                  <a:schemeClr val="accent1"/>
                </a:solidFill>
              </a:rPr>
              <a:t>Nevýhody: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7FD5DF9-3084-4F6B-89BE-82E060AC3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5625" y="1844675"/>
            <a:ext cx="8540750" cy="4254500"/>
          </a:xfrm>
        </p:spPr>
        <p:txBody>
          <a:bodyPr/>
          <a:lstStyle/>
          <a:p>
            <a:pPr>
              <a:defRPr/>
            </a:pPr>
            <a:r>
              <a:rPr lang="cs-CZ" dirty="0"/>
              <a:t>delší celková délka výkonu </a:t>
            </a:r>
            <a:r>
              <a:rPr lang="cs-CZ" dirty="0">
                <a:solidFill>
                  <a:srgbClr val="C00000"/>
                </a:solidFill>
              </a:rPr>
              <a:t>  (???)</a:t>
            </a:r>
          </a:p>
          <a:p>
            <a:pPr>
              <a:defRPr/>
            </a:pPr>
            <a:endParaRPr lang="cs-CZ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cs-CZ" dirty="0"/>
              <a:t>nutné přizpůsobení operačního sálu</a:t>
            </a:r>
          </a:p>
          <a:p>
            <a:pPr marL="0" indent="0">
              <a:buNone/>
              <a:defRPr/>
            </a:pPr>
            <a:r>
              <a:rPr lang="cs-CZ" dirty="0"/>
              <a:t>    ( DSA, </a:t>
            </a:r>
            <a:r>
              <a:rPr lang="cs-CZ" dirty="0" err="1"/>
              <a:t>angiolinka</a:t>
            </a:r>
            <a:r>
              <a:rPr lang="cs-CZ" dirty="0"/>
              <a:t> )</a:t>
            </a:r>
          </a:p>
          <a:p>
            <a:pPr marL="0" indent="0">
              <a:buNone/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organizačně náročné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Zástupný obsah 4">
            <a:extLst>
              <a:ext uri="{FF2B5EF4-FFF2-40B4-BE49-F238E27FC236}">
                <a16:creationId xmlns:a16="http://schemas.microsoft.com/office/drawing/2014/main" id="{DAC65C15-974B-4FDC-9792-8C414916B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976" y="-11113"/>
            <a:ext cx="6423025" cy="394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Rectangle 2">
            <a:extLst>
              <a:ext uri="{FF2B5EF4-FFF2-40B4-BE49-F238E27FC236}">
                <a16:creationId xmlns:a16="http://schemas.microsoft.com/office/drawing/2014/main" id="{41945AFA-F080-4B6F-8E96-08AEC287B8B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27969" y="231776"/>
            <a:ext cx="9306619" cy="2555875"/>
          </a:xfrm>
        </p:spPr>
        <p:txBody>
          <a:bodyPr/>
          <a:lstStyle/>
          <a:p>
            <a:pPr algn="l" eaLnBrk="1" hangingPunct="1">
              <a:defRPr/>
            </a:pPr>
            <a:r>
              <a:rPr lang="cs-CZ" altLang="cs-CZ" sz="3600" dirty="0">
                <a:solidFill>
                  <a:schemeClr val="accent1"/>
                </a:solidFill>
              </a:rPr>
              <a:t>Spektrum </a:t>
            </a:r>
            <a:br>
              <a:rPr lang="cs-CZ" altLang="cs-CZ" sz="3600" dirty="0">
                <a:solidFill>
                  <a:schemeClr val="accent1"/>
                </a:solidFill>
              </a:rPr>
            </a:br>
            <a:r>
              <a:rPr lang="cs-CZ" altLang="cs-CZ" sz="3600" dirty="0">
                <a:solidFill>
                  <a:schemeClr val="accent1"/>
                </a:solidFill>
              </a:rPr>
              <a:t>hybridních </a:t>
            </a:r>
            <a:br>
              <a:rPr lang="cs-CZ" altLang="cs-CZ" sz="3600" dirty="0">
                <a:solidFill>
                  <a:schemeClr val="accent1"/>
                </a:solidFill>
              </a:rPr>
            </a:br>
            <a:r>
              <a:rPr lang="cs-CZ" altLang="cs-CZ" sz="3600" dirty="0">
                <a:solidFill>
                  <a:schemeClr val="accent1"/>
                </a:solidFill>
              </a:rPr>
              <a:t>výkonů </a:t>
            </a:r>
            <a:br>
              <a:rPr lang="cs-CZ" altLang="cs-CZ" sz="3600" dirty="0">
                <a:solidFill>
                  <a:schemeClr val="accent1"/>
                </a:solidFill>
              </a:rPr>
            </a:br>
            <a:r>
              <a:rPr lang="cs-CZ" altLang="cs-CZ" sz="3600" dirty="0">
                <a:solidFill>
                  <a:schemeClr val="accent1"/>
                </a:solidFill>
              </a:rPr>
              <a:t>pro ICHDKK</a:t>
            </a:r>
          </a:p>
        </p:txBody>
      </p:sp>
      <p:sp>
        <p:nvSpPr>
          <p:cNvPr id="15364" name="Text Box 4">
            <a:extLst>
              <a:ext uri="{FF2B5EF4-FFF2-40B4-BE49-F238E27FC236}">
                <a16:creationId xmlns:a16="http://schemas.microsoft.com/office/drawing/2014/main" id="{B9E9D1BA-238F-4186-926D-7DFFA7A93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2538" y="3349625"/>
            <a:ext cx="16954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800" dirty="0">
                <a:solidFill>
                  <a:schemeClr val="accent1"/>
                </a:solidFill>
              </a:rPr>
              <a:t>Akutní výkon</a:t>
            </a:r>
          </a:p>
        </p:txBody>
      </p:sp>
      <p:sp>
        <p:nvSpPr>
          <p:cNvPr id="15365" name="Text Box 5">
            <a:extLst>
              <a:ext uri="{FF2B5EF4-FFF2-40B4-BE49-F238E27FC236}">
                <a16:creationId xmlns:a16="http://schemas.microsoft.com/office/drawing/2014/main" id="{5632186E-9016-4734-A8D5-3045555E31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6" y="4800600"/>
            <a:ext cx="186531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800" dirty="0">
                <a:solidFill>
                  <a:schemeClr val="accent1"/>
                </a:solidFill>
              </a:rPr>
              <a:t>Plánovaný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800" dirty="0">
                <a:solidFill>
                  <a:schemeClr val="accent1"/>
                </a:solidFill>
              </a:rPr>
              <a:t> výkon</a:t>
            </a:r>
          </a:p>
        </p:txBody>
      </p:sp>
      <p:sp>
        <p:nvSpPr>
          <p:cNvPr id="15366" name="Text Box 6">
            <a:extLst>
              <a:ext uri="{FF2B5EF4-FFF2-40B4-BE49-F238E27FC236}">
                <a16:creationId xmlns:a16="http://schemas.microsoft.com/office/drawing/2014/main" id="{C8A4DA7C-9A97-48DE-A965-CCA85916BB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5976" y="3937000"/>
            <a:ext cx="60039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/>
              <a:t>Trombektomie sec. Fogarty (po vodiči) / endarterectomie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/>
              <a:t>+ Peroperační angioplastika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/>
              <a:t>+ Aspirační trombektomie</a:t>
            </a:r>
          </a:p>
        </p:txBody>
      </p:sp>
      <p:sp>
        <p:nvSpPr>
          <p:cNvPr id="15367" name="Text Box 7">
            <a:extLst>
              <a:ext uri="{FF2B5EF4-FFF2-40B4-BE49-F238E27FC236}">
                <a16:creationId xmlns:a16="http://schemas.microsoft.com/office/drawing/2014/main" id="{C14D0D8E-D6AE-4BB6-8961-22F6AA389A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3450" y="4965701"/>
            <a:ext cx="58864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/>
              <a:t>Plastika femorální vidlice / profundoplastika / FP bypass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/>
              <a:t>+ peroperační angioplastika stenóz ilických arterií</a:t>
            </a:r>
          </a:p>
        </p:txBody>
      </p:sp>
      <p:sp>
        <p:nvSpPr>
          <p:cNvPr id="15368" name="Text Box 8">
            <a:extLst>
              <a:ext uri="{FF2B5EF4-FFF2-40B4-BE49-F238E27FC236}">
                <a16:creationId xmlns:a16="http://schemas.microsoft.com/office/drawing/2014/main" id="{757F2E75-1E88-40DA-9BD7-04A29C6F5E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3450" y="5661026"/>
            <a:ext cx="57721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/>
              <a:t>Plastika femorální vidlice / profundoplatika / FP bypass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/>
              <a:t>+ peroperační plastika stenóz / rekanalizace uzávěrů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/>
              <a:t>distální AFS, FP přechodu, AP a bércových tepen</a:t>
            </a:r>
          </a:p>
        </p:txBody>
      </p:sp>
      <p:sp>
        <p:nvSpPr>
          <p:cNvPr id="15369" name="Line 9">
            <a:extLst>
              <a:ext uri="{FF2B5EF4-FFF2-40B4-BE49-F238E27FC236}">
                <a16:creationId xmlns:a16="http://schemas.microsoft.com/office/drawing/2014/main" id="{5A965EAA-164F-4118-9C7F-ACFF6F9E4408}"/>
              </a:ext>
            </a:extLst>
          </p:cNvPr>
          <p:cNvSpPr>
            <a:spLocks noChangeShapeType="1"/>
          </p:cNvSpPr>
          <p:nvPr/>
        </p:nvSpPr>
        <p:spPr bwMode="auto">
          <a:xfrm>
            <a:off x="1774826" y="2852738"/>
            <a:ext cx="720725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370" name="Line 10">
            <a:extLst>
              <a:ext uri="{FF2B5EF4-FFF2-40B4-BE49-F238E27FC236}">
                <a16:creationId xmlns:a16="http://schemas.microsoft.com/office/drawing/2014/main" id="{C61EAF58-8919-460B-ACB1-0F26D0BA0D4B}"/>
              </a:ext>
            </a:extLst>
          </p:cNvPr>
          <p:cNvSpPr>
            <a:spLocks noChangeShapeType="1"/>
          </p:cNvSpPr>
          <p:nvPr/>
        </p:nvSpPr>
        <p:spPr bwMode="auto">
          <a:xfrm>
            <a:off x="1774826" y="2859089"/>
            <a:ext cx="417513" cy="2066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371" name="Line 15">
            <a:extLst>
              <a:ext uri="{FF2B5EF4-FFF2-40B4-BE49-F238E27FC236}">
                <a16:creationId xmlns:a16="http://schemas.microsoft.com/office/drawing/2014/main" id="{AD89CD68-7384-4730-B2E5-A35D95661BDB}"/>
              </a:ext>
            </a:extLst>
          </p:cNvPr>
          <p:cNvSpPr>
            <a:spLocks noChangeShapeType="1"/>
          </p:cNvSpPr>
          <p:nvPr/>
        </p:nvSpPr>
        <p:spPr bwMode="auto">
          <a:xfrm>
            <a:off x="3990975" y="5084763"/>
            <a:ext cx="725488" cy="61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372" name="Line 16">
            <a:extLst>
              <a:ext uri="{FF2B5EF4-FFF2-40B4-BE49-F238E27FC236}">
                <a16:creationId xmlns:a16="http://schemas.microsoft.com/office/drawing/2014/main" id="{B309CA5E-2DD1-4BF0-A1B7-87E16EBF5FBF}"/>
              </a:ext>
            </a:extLst>
          </p:cNvPr>
          <p:cNvSpPr>
            <a:spLocks noChangeShapeType="1"/>
          </p:cNvSpPr>
          <p:nvPr/>
        </p:nvSpPr>
        <p:spPr bwMode="auto">
          <a:xfrm>
            <a:off x="3911601" y="5233989"/>
            <a:ext cx="727075" cy="757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373" name="Line 18">
            <a:extLst>
              <a:ext uri="{FF2B5EF4-FFF2-40B4-BE49-F238E27FC236}">
                <a16:creationId xmlns:a16="http://schemas.microsoft.com/office/drawing/2014/main" id="{758D5989-319E-4543-8C76-CA6CB62B85C5}"/>
              </a:ext>
            </a:extLst>
          </p:cNvPr>
          <p:cNvSpPr>
            <a:spLocks noChangeShapeType="1"/>
          </p:cNvSpPr>
          <p:nvPr/>
        </p:nvSpPr>
        <p:spPr bwMode="auto">
          <a:xfrm>
            <a:off x="3873500" y="3937001"/>
            <a:ext cx="725488" cy="365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Obrázek 2">
            <a:extLst>
              <a:ext uri="{FF2B5EF4-FFF2-40B4-BE49-F238E27FC236}">
                <a16:creationId xmlns:a16="http://schemas.microsoft.com/office/drawing/2014/main" id="{21B1F453-1681-443E-BCC8-C4B1A0F9D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260350"/>
            <a:ext cx="8713787" cy="640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Výhody z pohledu ošetřovatelství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2357495"/>
            <a:ext cx="8825659" cy="3416300"/>
          </a:xfrm>
        </p:spPr>
        <p:txBody>
          <a:bodyPr/>
          <a:lstStyle/>
          <a:p>
            <a:r>
              <a:rPr lang="cs-CZ" dirty="0"/>
              <a:t>Časná mobilizace a rehabilitace</a:t>
            </a:r>
          </a:p>
          <a:p>
            <a:r>
              <a:rPr lang="cs-CZ" dirty="0" err="1"/>
              <a:t>Jedinný</a:t>
            </a:r>
            <a:r>
              <a:rPr lang="cs-CZ" dirty="0"/>
              <a:t> chirurgický přístup, nejčastěji tříslo, nižší spotřeba převazového materiálu</a:t>
            </a:r>
          </a:p>
          <a:p>
            <a:r>
              <a:rPr lang="cs-CZ" dirty="0"/>
              <a:t>Nižší spotřeba analgetik včetně opiátů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52478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Pooperační monitorace – lokální: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809414"/>
            <a:ext cx="9444932" cy="4328585"/>
          </a:xfrm>
        </p:spPr>
        <p:txBody>
          <a:bodyPr/>
          <a:lstStyle/>
          <a:p>
            <a:r>
              <a:rPr lang="cs-CZ" dirty="0"/>
              <a:t>Kontrola odpadu z drénů (drenážní a signální funkce)</a:t>
            </a:r>
          </a:p>
          <a:p>
            <a:r>
              <a:rPr lang="cs-CZ" dirty="0"/>
              <a:t>Stav prokrvení DKK / HKK – ischemie / </a:t>
            </a:r>
            <a:r>
              <a:rPr lang="cs-CZ" dirty="0" err="1"/>
              <a:t>reperfuzní</a:t>
            </a:r>
            <a:r>
              <a:rPr lang="cs-CZ" dirty="0"/>
              <a:t> otok</a:t>
            </a:r>
          </a:p>
          <a:p>
            <a:r>
              <a:rPr lang="cs-CZ" dirty="0"/>
              <a:t>Přítomnost pulzací</a:t>
            </a:r>
          </a:p>
          <a:p>
            <a:r>
              <a:rPr lang="cs-CZ" dirty="0"/>
              <a:t>Stav rány – tvorba hematomu / </a:t>
            </a:r>
            <a:r>
              <a:rPr lang="cs-CZ" dirty="0" err="1"/>
              <a:t>pseudovýdutě</a:t>
            </a:r>
            <a:r>
              <a:rPr lang="cs-CZ" dirty="0"/>
              <a:t> - krvácení </a:t>
            </a:r>
          </a:p>
          <a:p>
            <a:r>
              <a:rPr lang="cs-CZ" dirty="0"/>
              <a:t>Tvorba otoku</a:t>
            </a:r>
          </a:p>
          <a:p>
            <a:r>
              <a:rPr lang="cs-CZ" dirty="0" err="1"/>
              <a:t>Kompartment</a:t>
            </a:r>
            <a:r>
              <a:rPr lang="cs-CZ" dirty="0"/>
              <a:t> </a:t>
            </a:r>
            <a:r>
              <a:rPr lang="cs-CZ" dirty="0" err="1"/>
              <a:t>sy</a:t>
            </a:r>
            <a:r>
              <a:rPr lang="cs-CZ" dirty="0"/>
              <a:t>. – </a:t>
            </a:r>
            <a:r>
              <a:rPr lang="cs-CZ" dirty="0" err="1"/>
              <a:t>reperfuze</a:t>
            </a:r>
            <a:endParaRPr lang="cs-CZ" dirty="0"/>
          </a:p>
          <a:p>
            <a:r>
              <a:rPr lang="cs-CZ" dirty="0"/>
              <a:t>Lymfatická píštěl / infekce</a:t>
            </a:r>
          </a:p>
          <a:p>
            <a:r>
              <a:rPr lang="cs-CZ" dirty="0"/>
              <a:t>Syndrom periferní embolizace – blue </a:t>
            </a:r>
            <a:r>
              <a:rPr lang="cs-CZ" dirty="0" err="1"/>
              <a:t>toe</a:t>
            </a:r>
            <a:r>
              <a:rPr lang="cs-CZ" dirty="0"/>
              <a:t> </a:t>
            </a:r>
            <a:r>
              <a:rPr lang="cs-CZ" dirty="0" err="1"/>
              <a:t>sy</a:t>
            </a:r>
            <a:r>
              <a:rPr lang="cs-CZ" dirty="0"/>
              <a:t>.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80427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60" name="Rectangle 12"/>
          <p:cNvSpPr>
            <a:spLocks noChangeArrowheads="1"/>
          </p:cNvSpPr>
          <p:nvPr/>
        </p:nvSpPr>
        <p:spPr bwMode="auto">
          <a:xfrm>
            <a:off x="718800" y="1171576"/>
            <a:ext cx="4168775" cy="5889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Clr>
                <a:srgbClr val="AF150C"/>
              </a:buClr>
            </a:pPr>
            <a:endParaRPr lang="en-US" altLang="cs-CZ" dirty="0"/>
          </a:p>
          <a:p>
            <a:pPr>
              <a:defRPr/>
            </a:pPr>
            <a:r>
              <a:rPr lang="cs-CZ" dirty="0"/>
              <a:t>Palpace</a:t>
            </a:r>
          </a:p>
          <a:p>
            <a:pPr>
              <a:defRPr/>
            </a:pPr>
            <a:endParaRPr lang="cs-CZ" sz="700" dirty="0"/>
          </a:p>
          <a:p>
            <a:pPr>
              <a:defRPr/>
            </a:pPr>
            <a:r>
              <a:rPr lang="cs-CZ" dirty="0">
                <a:solidFill>
                  <a:srgbClr val="C00000"/>
                </a:solidFill>
              </a:rPr>
              <a:t>DSA</a:t>
            </a:r>
          </a:p>
          <a:p>
            <a:pPr>
              <a:defRPr/>
            </a:pPr>
            <a:endParaRPr lang="cs-CZ" sz="700" dirty="0"/>
          </a:p>
          <a:p>
            <a:pPr>
              <a:defRPr/>
            </a:pPr>
            <a:r>
              <a:rPr lang="cs-CZ" dirty="0">
                <a:solidFill>
                  <a:srgbClr val="C00000"/>
                </a:solidFill>
              </a:rPr>
              <a:t>CT angiografie</a:t>
            </a:r>
          </a:p>
          <a:p>
            <a:pPr>
              <a:defRPr/>
            </a:pPr>
            <a:endParaRPr lang="cs-CZ" sz="700" dirty="0"/>
          </a:p>
          <a:p>
            <a:pPr>
              <a:defRPr/>
            </a:pPr>
            <a:r>
              <a:rPr lang="cs-CZ" dirty="0">
                <a:solidFill>
                  <a:srgbClr val="C00000"/>
                </a:solidFill>
              </a:rPr>
              <a:t>MR angiografie</a:t>
            </a:r>
          </a:p>
          <a:p>
            <a:pPr>
              <a:defRPr/>
            </a:pPr>
            <a:endParaRPr lang="cs-CZ" sz="700" dirty="0"/>
          </a:p>
          <a:p>
            <a:pPr>
              <a:defRPr/>
            </a:pPr>
            <a:r>
              <a:rPr lang="cs-CZ" dirty="0">
                <a:solidFill>
                  <a:srgbClr val="C00000"/>
                </a:solidFill>
              </a:rPr>
              <a:t>DUS</a:t>
            </a:r>
          </a:p>
          <a:p>
            <a:pPr>
              <a:defRPr/>
            </a:pPr>
            <a:endParaRPr lang="cs-CZ" sz="800" dirty="0"/>
          </a:p>
          <a:p>
            <a:pPr>
              <a:defRPr/>
            </a:pPr>
            <a:r>
              <a:rPr lang="cs-CZ" sz="2000" dirty="0"/>
              <a:t>pletysmografie</a:t>
            </a:r>
          </a:p>
          <a:p>
            <a:pPr>
              <a:defRPr/>
            </a:pPr>
            <a:r>
              <a:rPr lang="cs-CZ" sz="2000" dirty="0"/>
              <a:t>Tcp02</a:t>
            </a:r>
          </a:p>
          <a:p>
            <a:pPr>
              <a:defRPr/>
            </a:pPr>
            <a:r>
              <a:rPr lang="cs-CZ" sz="2000" dirty="0" err="1"/>
              <a:t>treadmill</a:t>
            </a:r>
            <a:endParaRPr lang="cs-CZ" sz="2000" dirty="0"/>
          </a:p>
          <a:p>
            <a:pPr>
              <a:buClr>
                <a:srgbClr val="AF150C"/>
              </a:buClr>
            </a:pPr>
            <a:endParaRPr lang="en-US" altLang="cs-CZ" dirty="0"/>
          </a:p>
          <a:p>
            <a:pPr>
              <a:buClr>
                <a:srgbClr val="AF150C"/>
              </a:buClr>
            </a:pPr>
            <a:endParaRPr lang="en-US" altLang="cs-CZ" dirty="0"/>
          </a:p>
        </p:txBody>
      </p:sp>
      <p:sp>
        <p:nvSpPr>
          <p:cNvPr id="206861" name="Text Box 13"/>
          <p:cNvSpPr txBox="1">
            <a:spLocks noChangeArrowheads="1"/>
          </p:cNvSpPr>
          <p:nvPr/>
        </p:nvSpPr>
        <p:spPr bwMode="auto">
          <a:xfrm>
            <a:off x="4151313" y="484188"/>
            <a:ext cx="460375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cs-CZ" altLang="cs-CZ" sz="2400" b="1" i="1" dirty="0">
                <a:solidFill>
                  <a:schemeClr val="bg1"/>
                </a:solidFill>
                <a:latin typeface="Lucida Console" panose="020B0609040504020204" pitchFamily="49" charset="0"/>
              </a:rPr>
              <a:t>Laparoskopická chirurgie</a:t>
            </a:r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Vyšetření</a:t>
            </a:r>
            <a:br>
              <a:rPr lang="cs-CZ" dirty="0"/>
            </a:br>
            <a:r>
              <a:rPr lang="cs-CZ" dirty="0"/>
              <a:t>    </a:t>
            </a:r>
          </a:p>
        </p:txBody>
      </p:sp>
      <p:pic>
        <p:nvPicPr>
          <p:cNvPr id="6" name="Picture 7" descr="C:\fotky\prace\angiografie\Ag DK\panevni tepny2.jpg">
            <a:extLst>
              <a:ext uri="{FF2B5EF4-FFF2-40B4-BE49-F238E27FC236}">
                <a16:creationId xmlns:a16="http://schemas.microsoft.com/office/drawing/2014/main" id="{D66DA452-2849-4EA2-8F85-83E354769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644" y="118401"/>
            <a:ext cx="3131185" cy="2895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B84905EB-3513-4D1A-89D3-D281DF8CA9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393" y="109449"/>
            <a:ext cx="3857138" cy="486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4ECFF4C6-C521-4C67-BAFB-6D8F66180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091" y="3379612"/>
            <a:ext cx="3621520" cy="2641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8590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5EA32-F8BD-4A94-8922-D5448EBE6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cs-CZ" dirty="0"/>
              <a:t>Technika a materiál</a:t>
            </a:r>
          </a:p>
        </p:txBody>
      </p:sp>
      <p:pic>
        <p:nvPicPr>
          <p:cNvPr id="101379" name="Picture 3" descr="C:\Users\Radek\Documents\Práce\Medea materialy\Kardiochirurgie\Obrazky\mijkro3.PNG">
            <a:extLst>
              <a:ext uri="{FF2B5EF4-FFF2-40B4-BE49-F238E27FC236}">
                <a16:creationId xmlns:a16="http://schemas.microsoft.com/office/drawing/2014/main" id="{92F17888-AF21-4CEA-BE27-0B1196F1B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5" y="476250"/>
            <a:ext cx="2973388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6F2703-7689-49B6-BE53-C75EB923F9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4000500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CECCBE-CFD7-41DC-926E-2AFE0CFB58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3789364"/>
            <a:ext cx="2728913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FA6F973-204E-4841-A316-3C9851B480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314" y="1341439"/>
            <a:ext cx="3367087" cy="1800225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E214D1-784B-462F-A414-16D67F8526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9" y="2636838"/>
            <a:ext cx="393382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1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F917F87D-0B23-4B95-AAE4-A0235B41F6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288" y="115888"/>
            <a:ext cx="7772400" cy="1143000"/>
          </a:xfrm>
        </p:spPr>
        <p:txBody>
          <a:bodyPr/>
          <a:lstStyle/>
          <a:p>
            <a:pPr algn="l">
              <a:defRPr/>
            </a:pPr>
            <a:r>
              <a:rPr lang="cs-CZ" dirty="0"/>
              <a:t>Spektrum operací</a:t>
            </a:r>
          </a:p>
        </p:txBody>
      </p:sp>
      <p:pic>
        <p:nvPicPr>
          <p:cNvPr id="9219" name="Picture 3" descr="schema clovek cevy">
            <a:extLst>
              <a:ext uri="{FF2B5EF4-FFF2-40B4-BE49-F238E27FC236}">
                <a16:creationId xmlns:a16="http://schemas.microsoft.com/office/drawing/2014/main" id="{FAB9EEDF-5C73-455A-92D1-D2E3116CF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1125538"/>
            <a:ext cx="3128962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4" descr="Schema cévy hlavy ">
            <a:extLst>
              <a:ext uri="{FF2B5EF4-FFF2-40B4-BE49-F238E27FC236}">
                <a16:creationId xmlns:a16="http://schemas.microsoft.com/office/drawing/2014/main" id="{6C08FA46-B806-4672-943B-8FF012BB1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125538"/>
            <a:ext cx="16891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5" descr="Schema infrainguinalní copy">
            <a:extLst>
              <a:ext uri="{FF2B5EF4-FFF2-40B4-BE49-F238E27FC236}">
                <a16:creationId xmlns:a16="http://schemas.microsoft.com/office/drawing/2014/main" id="{D4C3D54D-633D-4E79-848A-95FBBD679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1" y="3352800"/>
            <a:ext cx="12096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8" name="Picture 6" descr="Schema suprainguinal copy">
            <a:extLst>
              <a:ext uri="{FF2B5EF4-FFF2-40B4-BE49-F238E27FC236}">
                <a16:creationId xmlns:a16="http://schemas.microsoft.com/office/drawing/2014/main" id="{80F70988-1A05-4FBD-8EAE-D091B2707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990600"/>
            <a:ext cx="167640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9" name="Picture 7" descr="AV fistulae schema">
            <a:extLst>
              <a:ext uri="{FF2B5EF4-FFF2-40B4-BE49-F238E27FC236}">
                <a16:creationId xmlns:a16="http://schemas.microsoft.com/office/drawing/2014/main" id="{052F1B45-9AC9-4D15-A38A-9DAB13F59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724400"/>
            <a:ext cx="2501900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AD38-C6BB-435B-A646-8921EC110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cs-CZ" dirty="0"/>
              <a:t>Technické možnosti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9CAE6E-FB36-49AC-AE52-AE28A0C0FA7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defRPr/>
            </a:pPr>
            <a:r>
              <a:rPr lang="cs-CZ" b="1" dirty="0">
                <a:solidFill>
                  <a:srgbClr val="C00000"/>
                </a:solidFill>
              </a:rPr>
              <a:t>CHIRURGICKÉ</a:t>
            </a:r>
          </a:p>
          <a:p>
            <a:pPr>
              <a:defRPr/>
            </a:pPr>
            <a:r>
              <a:rPr lang="cs-CZ" b="1" dirty="0"/>
              <a:t>bypass</a:t>
            </a:r>
          </a:p>
          <a:p>
            <a:pPr>
              <a:defRPr/>
            </a:pPr>
            <a:r>
              <a:rPr lang="cs-CZ" b="1" dirty="0"/>
              <a:t>plastika</a:t>
            </a:r>
          </a:p>
          <a:p>
            <a:pPr>
              <a:defRPr/>
            </a:pPr>
            <a:r>
              <a:rPr lang="cs-CZ" b="1" dirty="0"/>
              <a:t>endarterektomie</a:t>
            </a:r>
          </a:p>
          <a:p>
            <a:pPr>
              <a:defRPr/>
            </a:pPr>
            <a:r>
              <a:rPr lang="cs-CZ" b="1" dirty="0"/>
              <a:t>náhrada</a:t>
            </a:r>
          </a:p>
          <a:p>
            <a:pPr>
              <a:defRPr/>
            </a:pPr>
            <a:r>
              <a:rPr lang="cs-CZ" b="1" dirty="0"/>
              <a:t>reimplantace</a:t>
            </a:r>
          </a:p>
          <a:p>
            <a:pPr>
              <a:defRPr/>
            </a:pPr>
            <a:r>
              <a:rPr lang="cs-CZ" b="1" dirty="0"/>
              <a:t>trombektomie/embolektomie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5B04E2E-A9A3-4D63-8CEE-CC2597781E0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defRPr/>
            </a:pPr>
            <a:r>
              <a:rPr lang="cs-CZ" b="1" dirty="0">
                <a:solidFill>
                  <a:srgbClr val="C00000"/>
                </a:solidFill>
              </a:rPr>
              <a:t>INTERVENČNÍ</a:t>
            </a:r>
          </a:p>
          <a:p>
            <a:pPr>
              <a:defRPr/>
            </a:pPr>
            <a:r>
              <a:rPr lang="cs-CZ" b="1" dirty="0"/>
              <a:t>angioplastika</a:t>
            </a:r>
          </a:p>
          <a:p>
            <a:pPr>
              <a:defRPr/>
            </a:pPr>
            <a:r>
              <a:rPr lang="cs-CZ" b="1" dirty="0"/>
              <a:t>stent</a:t>
            </a:r>
          </a:p>
          <a:p>
            <a:pPr>
              <a:defRPr/>
            </a:pPr>
            <a:r>
              <a:rPr lang="cs-CZ" b="1" dirty="0"/>
              <a:t>subintimální rekanalizace</a:t>
            </a:r>
          </a:p>
          <a:p>
            <a:pPr>
              <a:defRPr/>
            </a:pPr>
            <a:r>
              <a:rPr lang="cs-CZ" b="1" dirty="0"/>
              <a:t>trombolýza</a:t>
            </a:r>
          </a:p>
          <a:p>
            <a:pPr>
              <a:defRPr/>
            </a:pPr>
            <a:r>
              <a:rPr lang="cs-CZ" b="1" dirty="0"/>
              <a:t>aspirace</a:t>
            </a:r>
          </a:p>
          <a:p>
            <a:pPr>
              <a:defRPr/>
            </a:pPr>
            <a:endParaRPr lang="cs-CZ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294EE48D-C2DD-4A83-A883-314CE03C0C3E}"/>
              </a:ext>
            </a:extLst>
          </p:cNvPr>
          <p:cNvSpPr txBox="1">
            <a:spLocks/>
          </p:cNvSpPr>
          <p:nvPr/>
        </p:nvSpPr>
        <p:spPr bwMode="auto">
          <a:xfrm>
            <a:off x="3302000" y="5490300"/>
            <a:ext cx="504031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cs-CZ" b="1" dirty="0">
                <a:solidFill>
                  <a:srgbClr val="C00000"/>
                </a:solidFill>
              </a:rPr>
              <a:t>KOMBINOVANÉ VÝKONY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1835D-CECC-4C39-A7C4-FE0D12A09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cs-CZ" dirty="0"/>
              <a:t>Bypass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262D39-08DD-48B4-9B00-03FE19977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1600200"/>
            <a:ext cx="7247664" cy="4997450"/>
          </a:xfrm>
        </p:spPr>
        <p:txBody>
          <a:bodyPr/>
          <a:lstStyle/>
          <a:p>
            <a:pPr>
              <a:defRPr/>
            </a:pPr>
            <a:r>
              <a:rPr lang="cs-CZ" dirty="0">
                <a:solidFill>
                  <a:srgbClr val="C00000"/>
                </a:solidFill>
              </a:rPr>
              <a:t>přemostění postiženého úseku</a:t>
            </a:r>
          </a:p>
          <a:p>
            <a:pPr>
              <a:defRPr/>
            </a:pPr>
            <a:r>
              <a:rPr lang="cs-CZ" dirty="0"/>
              <a:t>aortoilická oblast</a:t>
            </a:r>
          </a:p>
          <a:p>
            <a:pPr lvl="1">
              <a:defRPr/>
            </a:pPr>
            <a:r>
              <a:rPr lang="cs-CZ" dirty="0"/>
              <a:t>aortobifemorální bypass</a:t>
            </a:r>
          </a:p>
          <a:p>
            <a:pPr lvl="1">
              <a:defRPr/>
            </a:pPr>
            <a:r>
              <a:rPr lang="cs-CZ" dirty="0"/>
              <a:t>ilikofemorální bypass</a:t>
            </a:r>
          </a:p>
          <a:p>
            <a:pPr>
              <a:defRPr/>
            </a:pPr>
            <a:r>
              <a:rPr lang="cs-CZ" dirty="0"/>
              <a:t>infrainguinální oblast</a:t>
            </a:r>
          </a:p>
          <a:p>
            <a:pPr lvl="1">
              <a:defRPr/>
            </a:pPr>
            <a:r>
              <a:rPr lang="cs-CZ" dirty="0"/>
              <a:t>femoro-popliteální bypass </a:t>
            </a:r>
          </a:p>
          <a:p>
            <a:pPr lvl="1">
              <a:defRPr/>
            </a:pPr>
            <a:r>
              <a:rPr lang="cs-CZ" dirty="0"/>
              <a:t>krurální bypass</a:t>
            </a:r>
          </a:p>
          <a:p>
            <a:pPr lvl="1">
              <a:defRPr/>
            </a:pPr>
            <a:r>
              <a:rPr lang="cs-CZ" dirty="0"/>
              <a:t>pedální bypass</a:t>
            </a:r>
          </a:p>
          <a:p>
            <a:pPr>
              <a:defRPr/>
            </a:pPr>
            <a:r>
              <a:rPr lang="cs-CZ" dirty="0">
                <a:solidFill>
                  <a:srgbClr val="C00000"/>
                </a:solidFill>
              </a:rPr>
              <a:t>extraanatomický</a:t>
            </a:r>
            <a:r>
              <a:rPr lang="cs-CZ" dirty="0"/>
              <a:t> bypass</a:t>
            </a:r>
          </a:p>
          <a:p>
            <a:pPr marL="457200" lvl="1" indent="0">
              <a:buNone/>
              <a:defRPr/>
            </a:pPr>
            <a:endParaRPr lang="cs-CZ" dirty="0"/>
          </a:p>
        </p:txBody>
      </p:sp>
      <p:pic>
        <p:nvPicPr>
          <p:cNvPr id="11268" name="Picture 8">
            <a:extLst>
              <a:ext uri="{FF2B5EF4-FFF2-40B4-BE49-F238E27FC236}">
                <a16:creationId xmlns:a16="http://schemas.microsoft.com/office/drawing/2014/main" id="{9BE4156F-A9A4-401D-8DBA-359644320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6" y="1412876"/>
            <a:ext cx="2316163" cy="476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schema clovek cevy">
            <a:extLst>
              <a:ext uri="{FF2B5EF4-FFF2-40B4-BE49-F238E27FC236}">
                <a16:creationId xmlns:a16="http://schemas.microsoft.com/office/drawing/2014/main" id="{8C21FF59-FD76-470E-8FE2-E163CC14A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6" y="908050"/>
            <a:ext cx="3128963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Il-Fem cross">
            <a:extLst>
              <a:ext uri="{FF2B5EF4-FFF2-40B4-BE49-F238E27FC236}">
                <a16:creationId xmlns:a16="http://schemas.microsoft.com/office/drawing/2014/main" id="{B2F00524-FD04-47E0-956D-9E87FD864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185" y="112985"/>
            <a:ext cx="3837190" cy="6556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1" id="{94EEA1FC-F0E7-4E0A-B47F-AE2894ABED08}" vid="{7A9D376A-24CE-43C6-8B04-4EECE7865B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prezentace-med-cz-v9</Template>
  <TotalTime>422</TotalTime>
  <Words>720</Words>
  <Application>Microsoft Office PowerPoint</Application>
  <PresentationFormat>Širokoúhlá obrazovka</PresentationFormat>
  <Paragraphs>199</Paragraphs>
  <Slides>45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45</vt:i4>
      </vt:variant>
    </vt:vector>
  </HeadingPairs>
  <TitlesOfParts>
    <vt:vector size="50" baseType="lpstr">
      <vt:lpstr>Arial</vt:lpstr>
      <vt:lpstr>Lucida Console</vt:lpstr>
      <vt:lpstr>Tahoma</vt:lpstr>
      <vt:lpstr>Wingdings</vt:lpstr>
      <vt:lpstr>Prezentace_MU_CZ</vt:lpstr>
      <vt:lpstr>Cévní chirurgie</vt:lpstr>
      <vt:lpstr>Historie </vt:lpstr>
      <vt:lpstr>Milníky </vt:lpstr>
      <vt:lpstr>Náplň oboru </vt:lpstr>
      <vt:lpstr> Vyšetření     </vt:lpstr>
      <vt:lpstr>Technika a materiál</vt:lpstr>
      <vt:lpstr>Spektrum operací</vt:lpstr>
      <vt:lpstr>Technické možnosti</vt:lpstr>
      <vt:lpstr>Bypass</vt:lpstr>
      <vt:lpstr>Bypass – cévní náhrady</vt:lpstr>
      <vt:lpstr>Bypass – cévní náhrady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Plastika</vt:lpstr>
      <vt:lpstr>Endarterektomie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Náhrada</vt:lpstr>
      <vt:lpstr>Trombektomie/embolektomie</vt:lpstr>
      <vt:lpstr>Prezentace aplikace PowerPoint</vt:lpstr>
      <vt:lpstr>Prezentace aplikace PowerPoint</vt:lpstr>
      <vt:lpstr>Prezentace aplikace PowerPoint</vt:lpstr>
      <vt:lpstr>Endovaskulární léčba – PTA+stent</vt:lpstr>
      <vt:lpstr>Endovaskulární léčba - SIR</vt:lpstr>
      <vt:lpstr>Endovaskulární léčba - stentgraft</vt:lpstr>
      <vt:lpstr>Endovaskulární léčba - trombolýza</vt:lpstr>
      <vt:lpstr>Hybridní  výkony v cévní chirurgii </vt:lpstr>
      <vt:lpstr>Prezentace aplikace PowerPoint</vt:lpstr>
      <vt:lpstr>typicky pro</vt:lpstr>
      <vt:lpstr>Výhody :</vt:lpstr>
      <vt:lpstr>Nevýhody:</vt:lpstr>
      <vt:lpstr>Spektrum  hybridních  výkonů  pro ICHDKK</vt:lpstr>
      <vt:lpstr>Prezentace aplikace PowerPoint</vt:lpstr>
      <vt:lpstr>Výhody z pohledu ošetřovatelství</vt:lpstr>
      <vt:lpstr>Pooperační monitorace – lokální: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Farkašová Martina</dc:creator>
  <cp:lastModifiedBy>Vítězslav Vaverka</cp:lastModifiedBy>
  <cp:revision>36</cp:revision>
  <dcterms:created xsi:type="dcterms:W3CDTF">2020-05-04T10:48:58Z</dcterms:created>
  <dcterms:modified xsi:type="dcterms:W3CDTF">2020-05-11T19:04:50Z</dcterms:modified>
</cp:coreProperties>
</file>