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1" r:id="rId2"/>
    <p:sldMasterId id="2147483674" r:id="rId3"/>
    <p:sldMasterId id="2147483687" r:id="rId4"/>
    <p:sldMasterId id="2147483700" r:id="rId5"/>
  </p:sldMasterIdLst>
  <p:notesMasterIdLst>
    <p:notesMasterId r:id="rId22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71" r:id="rId18"/>
    <p:sldId id="268" r:id="rId19"/>
    <p:sldId id="269" r:id="rId20"/>
    <p:sldId id="270" r:id="rId21"/>
  </p:sldIdLst>
  <p:sldSz cx="12192000" cy="6858000"/>
  <p:notesSz cx="6796088" cy="992505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4" roundtripDataSignature="AMtx7mig2lONXcXVF06MV2T040l72tghB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0" d="100"/>
          <a:sy n="100" d="100"/>
        </p:scale>
        <p:origin x="90" y="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customschemas.google.com/relationships/presentationmetadata" Target="metadata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16000" y="812520"/>
            <a:ext cx="7127280" cy="400896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 txBox="1">
            <a:spLocks noGrp="1"/>
          </p:cNvSpPr>
          <p:nvPr>
            <p:ph type="hdr" idx="3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" name="Google Shape;6;n"/>
          <p:cNvSpPr txBox="1">
            <a:spLocks noGrp="1"/>
          </p:cNvSpPr>
          <p:nvPr>
            <p:ph type="dt" idx="10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sz="1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2662806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ikiskripta.eu/index.php/Virov%C3%A9_hepatitidy#Hepatitida_A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www.wikiskripta.eu/index.php/Ch%C5%99ipka" TargetMode="External"/><Relationship Id="rId5" Type="http://schemas.openxmlformats.org/officeDocument/2006/relationships/hyperlink" Target="http://www.wikiskripta.eu/index.php/Vzteklina" TargetMode="External"/><Relationship Id="rId4" Type="http://schemas.openxmlformats.org/officeDocument/2006/relationships/hyperlink" Target="http://www.wikiskripta.eu/index.php/Virov%C3%A9_hepatitidy#Hepatitida_B" TargetMode="Externa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1:notes"/>
          <p:cNvSpPr/>
          <p:nvPr/>
        </p:nvSpPr>
        <p:spPr>
          <a:xfrm>
            <a:off x="3849840" y="9428040"/>
            <a:ext cx="2937240" cy="48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" name="Google Shape;272;p1:notes"/>
          <p:cNvSpPr/>
          <p:nvPr/>
        </p:nvSpPr>
        <p:spPr>
          <a:xfrm>
            <a:off x="3849840" y="9428040"/>
            <a:ext cx="2938680" cy="48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" name="Google Shape;273;p1:notes"/>
          <p:cNvSpPr/>
          <p:nvPr/>
        </p:nvSpPr>
        <p:spPr>
          <a:xfrm>
            <a:off x="679320" y="4714920"/>
            <a:ext cx="5436000" cy="4464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Google Shape;274;p1:notes"/>
          <p:cNvSpPr/>
          <p:nvPr/>
        </p:nvSpPr>
        <p:spPr>
          <a:xfrm>
            <a:off x="3849840" y="9428040"/>
            <a:ext cx="2943360" cy="493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Google Shape;275;p1:notes"/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Google Shape;27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12800"/>
            <a:ext cx="7124700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445108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10:notes"/>
          <p:cNvSpPr/>
          <p:nvPr/>
        </p:nvSpPr>
        <p:spPr>
          <a:xfrm>
            <a:off x="3849840" y="9428040"/>
            <a:ext cx="2937240" cy="48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4" name="Google Shape;354;p10:notes"/>
          <p:cNvSpPr/>
          <p:nvPr/>
        </p:nvSpPr>
        <p:spPr>
          <a:xfrm>
            <a:off x="3849840" y="9428040"/>
            <a:ext cx="2938680" cy="48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5" name="Google Shape;355;p10:notes"/>
          <p:cNvSpPr/>
          <p:nvPr/>
        </p:nvSpPr>
        <p:spPr>
          <a:xfrm>
            <a:off x="679320" y="4714920"/>
            <a:ext cx="5436000" cy="4464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" name="Google Shape;356;p10:notes"/>
          <p:cNvSpPr txBox="1">
            <a:spLocks noGrp="1"/>
          </p:cNvSpPr>
          <p:nvPr>
            <p:ph type="body" idx="1"/>
          </p:nvPr>
        </p:nvSpPr>
        <p:spPr>
          <a:xfrm>
            <a:off x="679320" y="4714920"/>
            <a:ext cx="5429520" cy="4457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216000" lvl="0" indent="-21348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 b="1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zvláštní očkování</a:t>
            </a:r>
            <a:r>
              <a:rPr lang="cs-CZ" sz="20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– pro osoby se zvýšeným rizikem infekce, např. </a:t>
            </a:r>
            <a:r>
              <a:rPr lang="cs-CZ" sz="2000" b="0" u="sng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hepatitida A</a:t>
            </a:r>
            <a:r>
              <a:rPr lang="cs-CZ" sz="20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cs-CZ" sz="2000" b="0" u="sng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hepatitida B</a:t>
            </a:r>
            <a:r>
              <a:rPr lang="cs-CZ" sz="20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cs-CZ" sz="2000" b="0" u="sng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vzteklina</a:t>
            </a:r>
            <a:r>
              <a:rPr lang="cs-CZ" sz="20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sezónní </a:t>
            </a:r>
            <a:r>
              <a:rPr lang="cs-CZ" sz="2000" b="0" u="sng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6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chřipka</a:t>
            </a:r>
            <a:r>
              <a:rPr lang="cs-CZ" sz="20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;</a:t>
            </a:r>
            <a:endParaRPr sz="2000" b="0" strike="noStrike">
              <a:latin typeface="Arial"/>
              <a:ea typeface="Arial"/>
              <a:cs typeface="Arial"/>
              <a:sym typeface="Arial"/>
            </a:endParaRPr>
          </a:p>
          <a:p>
            <a:pPr marL="216000" lvl="0" indent="-21348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 b="1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mimořádné očkování</a:t>
            </a:r>
            <a:r>
              <a:rPr lang="cs-CZ" sz="20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– v mimořádných situacích, jakými jsou např. epidemie, pandemie, přírodní katastrofy, apod.;</a:t>
            </a:r>
            <a:endParaRPr sz="2000" b="0" strike="noStrike">
              <a:latin typeface="Arial"/>
              <a:ea typeface="Arial"/>
              <a:cs typeface="Arial"/>
              <a:sym typeface="Arial"/>
            </a:endParaRPr>
          </a:p>
          <a:p>
            <a:pPr marL="216000" lvl="0" indent="-21348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" name="Google Shape;35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12800"/>
            <a:ext cx="7124700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447601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11:notes"/>
          <p:cNvSpPr/>
          <p:nvPr/>
        </p:nvSpPr>
        <p:spPr>
          <a:xfrm>
            <a:off x="3849840" y="9428040"/>
            <a:ext cx="2937240" cy="48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" name="Google Shape;367;p11:notes"/>
          <p:cNvSpPr/>
          <p:nvPr/>
        </p:nvSpPr>
        <p:spPr>
          <a:xfrm>
            <a:off x="3849840" y="9428040"/>
            <a:ext cx="2938680" cy="48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" name="Google Shape;368;p11:notes"/>
          <p:cNvSpPr/>
          <p:nvPr/>
        </p:nvSpPr>
        <p:spPr>
          <a:xfrm>
            <a:off x="679320" y="4714920"/>
            <a:ext cx="5436000" cy="4464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9" name="Google Shape;369;p11:notes"/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" name="Google Shape;37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12800"/>
            <a:ext cx="7124700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969896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12:notes"/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0" name="Google Shape;38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12800"/>
            <a:ext cx="7124700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624678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13:notes"/>
          <p:cNvSpPr/>
          <p:nvPr/>
        </p:nvSpPr>
        <p:spPr>
          <a:xfrm>
            <a:off x="3849840" y="9428040"/>
            <a:ext cx="2937240" cy="48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6" name="Google Shape;386;p13:notes"/>
          <p:cNvSpPr/>
          <p:nvPr/>
        </p:nvSpPr>
        <p:spPr>
          <a:xfrm>
            <a:off x="3849840" y="9428040"/>
            <a:ext cx="2938680" cy="48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7" name="Google Shape;387;p13:notes"/>
          <p:cNvSpPr/>
          <p:nvPr/>
        </p:nvSpPr>
        <p:spPr>
          <a:xfrm>
            <a:off x="679320" y="4714920"/>
            <a:ext cx="5436000" cy="4464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8" name="Google Shape;388;p13:notes"/>
          <p:cNvSpPr txBox="1">
            <a:spLocks noGrp="1"/>
          </p:cNvSpPr>
          <p:nvPr>
            <p:ph type="body" idx="1"/>
          </p:nvPr>
        </p:nvSpPr>
        <p:spPr>
          <a:xfrm>
            <a:off x="679320" y="4714920"/>
            <a:ext cx="5429520" cy="4457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216000" lvl="0" indent="-21348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Noto Sans Symbols"/>
              <a:buChar char="⚫"/>
            </a:pPr>
            <a:r>
              <a:rPr lang="cs-CZ" sz="12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Žádná očkovací látka neobsahuje takovou hlavní složku, která by byla schopna vyvolat vlastní onemocnění, </a:t>
            </a:r>
            <a:r>
              <a:rPr lang="cs-CZ" sz="1200" b="0" u="sng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z očkování nelze onemocnět</a:t>
            </a:r>
            <a:r>
              <a:rPr lang="cs-CZ" sz="12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!</a:t>
            </a:r>
            <a:endParaRPr sz="1200" b="0" strike="noStrike">
              <a:latin typeface="Arial"/>
              <a:ea typeface="Arial"/>
              <a:cs typeface="Arial"/>
              <a:sym typeface="Arial"/>
            </a:endParaRPr>
          </a:p>
          <a:p>
            <a:pPr marL="216000" lvl="0" indent="-21348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Noto Sans Symbols"/>
              <a:buChar char="⚫"/>
            </a:pPr>
            <a:r>
              <a:rPr lang="cs-CZ" sz="12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Očkovací látky musí být dostatečně silné, proto </a:t>
            </a:r>
            <a:r>
              <a:rPr lang="cs-CZ" sz="1200" b="0" u="sng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 mohou po jejich podání objevit nežádoucí účinky</a:t>
            </a:r>
            <a:r>
              <a:rPr lang="cs-CZ" sz="12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Nejčastěji to bývá bolest, otok, zduření v místě vpichu nebo zvýšená teplota, únavnost, nevolnost.</a:t>
            </a:r>
            <a:endParaRPr sz="1200" b="0" strike="noStrike">
              <a:latin typeface="Arial"/>
              <a:ea typeface="Arial"/>
              <a:cs typeface="Arial"/>
              <a:sym typeface="Arial"/>
            </a:endParaRPr>
          </a:p>
          <a:p>
            <a:pPr marL="216000" lvl="0" indent="-21348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9" name="Google Shape;389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12800"/>
            <a:ext cx="7124700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222450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12800"/>
            <a:ext cx="7123112" cy="4006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97" name="Google Shape;397;p14:notes"/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6200" cy="48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8" name="Google Shape;398;p14:notes"/>
          <p:cNvSpPr/>
          <p:nvPr/>
        </p:nvSpPr>
        <p:spPr>
          <a:xfrm>
            <a:off x="4278960" y="10157400"/>
            <a:ext cx="3279240" cy="53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15</a:t>
            </a:fld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958444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15:notes"/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12800"/>
            <a:ext cx="7124700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548380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12800"/>
            <a:ext cx="7123112" cy="4006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82" name="Google Shape;282;p2:notes"/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6200" cy="48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3" name="Google Shape;283;p2:notes"/>
          <p:cNvSpPr/>
          <p:nvPr/>
        </p:nvSpPr>
        <p:spPr>
          <a:xfrm>
            <a:off x="4278960" y="10157400"/>
            <a:ext cx="3279240" cy="53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fld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192280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3:notes"/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12800"/>
            <a:ext cx="7124700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037716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4:notes"/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" name="Google Shape;29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12800"/>
            <a:ext cx="7124700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984766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5:notes"/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Google Shape;30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12800"/>
            <a:ext cx="7124700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353318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6:notes"/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" name="Google Shape;31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12800"/>
            <a:ext cx="7124700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462822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12800"/>
            <a:ext cx="7123112" cy="4006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22" name="Google Shape;322;p7:notes"/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6200" cy="48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16000" lvl="0" indent="-2149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Konzervanty - </a:t>
            </a:r>
            <a:r>
              <a:rPr lang="cs-CZ" sz="12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ochrana před kontaminací u vícedávkových balení vakcín. Nejčastěji 2-phenoxyethanol, roky používán ve vakcínách a různých dětských produktech bez průkazu významné toxicity pro lidi. </a:t>
            </a:r>
            <a:endParaRPr sz="1200" b="0" strike="noStrike">
              <a:latin typeface="Arial"/>
              <a:ea typeface="Arial"/>
              <a:cs typeface="Arial"/>
              <a:sym typeface="Arial"/>
            </a:endParaRPr>
          </a:p>
          <a:p>
            <a:pPr marL="216000" lvl="0" indent="-2149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Stabilizátory – </a:t>
            </a:r>
            <a:r>
              <a:rPr lang="cs-CZ" sz="12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stabilizují složky vakcíny, aby nedocházelo ke vzájemným reakcím a k přilnutí k obalu vakcíny</a:t>
            </a:r>
            <a:endParaRPr sz="1200" b="0" strike="noStrike">
              <a:latin typeface="Arial"/>
              <a:ea typeface="Arial"/>
              <a:cs typeface="Arial"/>
              <a:sym typeface="Arial"/>
            </a:endParaRPr>
          </a:p>
          <a:p>
            <a:pPr marL="216000" lvl="0" indent="-2149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Surfakanty – </a:t>
            </a:r>
            <a:r>
              <a:rPr lang="cs-CZ" sz="12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udržují složky smíchané (například lecitin čokoládě)</a:t>
            </a:r>
            <a:endParaRPr sz="1200" b="0" strike="noStrike">
              <a:latin typeface="Arial"/>
              <a:ea typeface="Arial"/>
              <a:cs typeface="Arial"/>
              <a:sym typeface="Arial"/>
            </a:endParaRPr>
          </a:p>
          <a:p>
            <a:pPr marL="216000" lvl="0" indent="-2149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Residua – </a:t>
            </a:r>
            <a:r>
              <a:rPr lang="cs-CZ" sz="12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zbytky z výroby, například stopy vaječné bílkoviny, kvasinek nebo antibiotik</a:t>
            </a:r>
            <a:endParaRPr sz="1200" b="0" strike="noStrike">
              <a:latin typeface="Arial"/>
              <a:ea typeface="Arial"/>
              <a:cs typeface="Arial"/>
              <a:sym typeface="Arial"/>
            </a:endParaRPr>
          </a:p>
          <a:p>
            <a:pPr marL="216000" lvl="0" indent="-2149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Rozpouštědlo – </a:t>
            </a:r>
            <a:r>
              <a:rPr lang="cs-CZ" sz="12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tekutiny k dosažení objemu vhodného k aplikaci, většinou sterilní voda</a:t>
            </a:r>
            <a:endParaRPr sz="1200" b="0" strike="noStrike">
              <a:latin typeface="Arial"/>
              <a:ea typeface="Arial"/>
              <a:cs typeface="Arial"/>
              <a:sym typeface="Arial"/>
            </a:endParaRPr>
          </a:p>
          <a:p>
            <a:pPr marL="216000" lvl="0" indent="-2149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Přídavné látky</a:t>
            </a:r>
            <a:r>
              <a:rPr lang="cs-CZ" sz="12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– u některých vakcín, stimulují imunitní buňky k větší odpovědí, pak stačí menší dávka vakcíny, většinou různé sloučeniny hliníku v množství menším než v potravě</a:t>
            </a:r>
            <a:endParaRPr sz="1200" b="0" strike="noStrike">
              <a:latin typeface="Arial"/>
              <a:ea typeface="Arial"/>
              <a:cs typeface="Arial"/>
              <a:sym typeface="Arial"/>
            </a:endParaRPr>
          </a:p>
          <a:p>
            <a:pPr marL="216000" lvl="0" indent="-2149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3" name="Google Shape;323;p7:notes"/>
          <p:cNvSpPr/>
          <p:nvPr/>
        </p:nvSpPr>
        <p:spPr>
          <a:xfrm>
            <a:off x="4278960" y="10157400"/>
            <a:ext cx="3279240" cy="53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7</a:t>
            </a:fld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655183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8:notes"/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" name="Google Shape;34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12800"/>
            <a:ext cx="7124700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758443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12800"/>
            <a:ext cx="7123112" cy="4006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46" name="Google Shape;346;p9:notes"/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6200" cy="48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7" name="Google Shape;347;p9:notes"/>
          <p:cNvSpPr/>
          <p:nvPr/>
        </p:nvSpPr>
        <p:spPr>
          <a:xfrm>
            <a:off x="4278960" y="10157400"/>
            <a:ext cx="3279240" cy="53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9</a:t>
            </a:fld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658163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 over Content" type="objOverTx">
  <p:cSld name="OBJECT_OVER_TEX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30"/>
          <p:cNvSpPr txBox="1"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30"/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30"/>
          <p:cNvSpPr txBox="1">
            <a:spLocks noGrp="1"/>
          </p:cNvSpPr>
          <p:nvPr>
            <p:ph type="body" idx="2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4 Content" type="fourObj">
  <p:cSld name="FOUR_OBJECTS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31"/>
          <p:cNvSpPr txBox="1"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31"/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31"/>
          <p:cNvSpPr txBox="1">
            <a:spLocks noGrp="1"/>
          </p:cNvSpPr>
          <p:nvPr>
            <p:ph type="body" idx="2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31"/>
          <p:cNvSpPr txBox="1">
            <a:spLocks noGrp="1"/>
          </p:cNvSpPr>
          <p:nvPr>
            <p:ph type="body" idx="3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31"/>
          <p:cNvSpPr txBox="1">
            <a:spLocks noGrp="1"/>
          </p:cNvSpPr>
          <p:nvPr>
            <p:ph type="body" idx="4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6 Content">
  <p:cSld name="Title, 6 Content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32"/>
          <p:cNvSpPr txBox="1"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32"/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" name="Google Shape;55;p32"/>
          <p:cNvSpPr txBox="1">
            <a:spLocks noGrp="1"/>
          </p:cNvSpPr>
          <p:nvPr>
            <p:ph type="body" idx="2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6" name="Google Shape;56;p32"/>
          <p:cNvSpPr txBox="1">
            <a:spLocks noGrp="1"/>
          </p:cNvSpPr>
          <p:nvPr>
            <p:ph type="body" idx="3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32"/>
          <p:cNvSpPr txBox="1">
            <a:spLocks noGrp="1"/>
          </p:cNvSpPr>
          <p:nvPr>
            <p:ph type="body" idx="4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" name="Google Shape;58;p32"/>
          <p:cNvSpPr txBox="1">
            <a:spLocks noGrp="1"/>
          </p:cNvSpPr>
          <p:nvPr>
            <p:ph type="body" idx="5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p32"/>
          <p:cNvSpPr txBox="1">
            <a:spLocks noGrp="1"/>
          </p:cNvSpPr>
          <p:nvPr>
            <p:ph type="body" idx="6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x">
  <p:cSld name="TITLE_AND_BODY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33"/>
          <p:cNvSpPr txBox="1"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33"/>
          <p:cNvSpPr txBox="1">
            <a:spLocks noGrp="1"/>
          </p:cNvSpPr>
          <p:nvPr>
            <p:ph type="subTitle" idx="1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lvl="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lvl="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lvl="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lvl="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" type="obj">
  <p:cSld name="OBJEC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34"/>
          <p:cNvSpPr txBox="1"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34"/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" type="twoObj">
  <p:cSld name="TWO_OBJECTS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35"/>
          <p:cNvSpPr txBox="1"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5"/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3" name="Google Shape;73;p35"/>
          <p:cNvSpPr txBox="1">
            <a:spLocks noGrp="1"/>
          </p:cNvSpPr>
          <p:nvPr>
            <p:ph type="body" idx="2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6"/>
          <p:cNvSpPr txBox="1"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entered Text" type="objOnly">
  <p:cSld name="OBJECT_ONLY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37"/>
          <p:cNvSpPr txBox="1">
            <a:spLocks noGrp="1"/>
          </p:cNvSpPr>
          <p:nvPr>
            <p:ph type="subTitle" idx="1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lvl="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lvl="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lvl="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lvl="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and Content" type="twoObjAndObj">
  <p:cSld name="TWO_OBJECTS_AND_OBJEC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8"/>
          <p:cNvSpPr txBox="1"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8"/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38"/>
          <p:cNvSpPr txBox="1">
            <a:spLocks noGrp="1"/>
          </p:cNvSpPr>
          <p:nvPr>
            <p:ph type="body" idx="2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2" name="Google Shape;82;p38"/>
          <p:cNvSpPr txBox="1">
            <a:spLocks noGrp="1"/>
          </p:cNvSpPr>
          <p:nvPr>
            <p:ph type="body" idx="3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x">
  <p:cSld name="TITLE_AND_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2"/>
          <p:cNvSpPr txBox="1"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2"/>
          <p:cNvSpPr txBox="1">
            <a:spLocks noGrp="1"/>
          </p:cNvSpPr>
          <p:nvPr>
            <p:ph type="subTitle" idx="1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lvl="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lvl="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lvl="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lvl="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Content and 2 Content" type="objAndTwoObj">
  <p:cSld name="OBJECT_AND_TWO_OBJECTS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39"/>
          <p:cNvSpPr txBox="1"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39"/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6" name="Google Shape;86;p39"/>
          <p:cNvSpPr txBox="1">
            <a:spLocks noGrp="1"/>
          </p:cNvSpPr>
          <p:nvPr>
            <p:ph type="body" idx="2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7" name="Google Shape;87;p39"/>
          <p:cNvSpPr txBox="1">
            <a:spLocks noGrp="1"/>
          </p:cNvSpPr>
          <p:nvPr>
            <p:ph type="body" idx="3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over Content" type="twoObjOverTx">
  <p:cSld name="TWO_OBJECTS_OVER_TEXT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40"/>
          <p:cNvSpPr txBox="1"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40"/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1" name="Google Shape;91;p40"/>
          <p:cNvSpPr txBox="1">
            <a:spLocks noGrp="1"/>
          </p:cNvSpPr>
          <p:nvPr>
            <p:ph type="body" idx="2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2" name="Google Shape;92;p40"/>
          <p:cNvSpPr txBox="1">
            <a:spLocks noGrp="1"/>
          </p:cNvSpPr>
          <p:nvPr>
            <p:ph type="body" idx="3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 over Content" type="objOverTx">
  <p:cSld name="OBJECT_OVER_TEXT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41"/>
          <p:cNvSpPr txBox="1"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41"/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6" name="Google Shape;96;p41"/>
          <p:cNvSpPr txBox="1">
            <a:spLocks noGrp="1"/>
          </p:cNvSpPr>
          <p:nvPr>
            <p:ph type="body" idx="2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4 Content" type="fourObj">
  <p:cSld name="FOUR_OBJECTS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42"/>
          <p:cNvSpPr txBox="1"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42"/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0" name="Google Shape;100;p42"/>
          <p:cNvSpPr txBox="1">
            <a:spLocks noGrp="1"/>
          </p:cNvSpPr>
          <p:nvPr>
            <p:ph type="body" idx="2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1" name="Google Shape;101;p42"/>
          <p:cNvSpPr txBox="1">
            <a:spLocks noGrp="1"/>
          </p:cNvSpPr>
          <p:nvPr>
            <p:ph type="body" idx="3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2" name="Google Shape;102;p42"/>
          <p:cNvSpPr txBox="1">
            <a:spLocks noGrp="1"/>
          </p:cNvSpPr>
          <p:nvPr>
            <p:ph type="body" idx="4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6 Content">
  <p:cSld name="Title, 6 Content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43"/>
          <p:cNvSpPr txBox="1"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43"/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6" name="Google Shape;106;p43"/>
          <p:cNvSpPr txBox="1">
            <a:spLocks noGrp="1"/>
          </p:cNvSpPr>
          <p:nvPr>
            <p:ph type="body" idx="2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7" name="Google Shape;107;p43"/>
          <p:cNvSpPr txBox="1">
            <a:spLocks noGrp="1"/>
          </p:cNvSpPr>
          <p:nvPr>
            <p:ph type="body" idx="3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8" name="Google Shape;108;p43"/>
          <p:cNvSpPr txBox="1">
            <a:spLocks noGrp="1"/>
          </p:cNvSpPr>
          <p:nvPr>
            <p:ph type="body" idx="4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9" name="Google Shape;109;p43"/>
          <p:cNvSpPr txBox="1">
            <a:spLocks noGrp="1"/>
          </p:cNvSpPr>
          <p:nvPr>
            <p:ph type="body" idx="5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0" name="Google Shape;110;p43"/>
          <p:cNvSpPr txBox="1">
            <a:spLocks noGrp="1"/>
          </p:cNvSpPr>
          <p:nvPr>
            <p:ph type="body" idx="6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Klinika (ústav) Fakultní nemocnice Brno a Lékařské fakulty Masarykovy univerzity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=""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="" xmlns:a16="http://schemas.microsoft.com/office/drawing/2014/main" id="{A5BF20EB-641E-4534-901F-806964C0DBA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224" y="6055200"/>
            <a:ext cx="2032390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61276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4294967295" orient="horz" pos="3997">
          <p15:clr>
            <a:srgbClr val="FBAE40"/>
          </p15:clr>
        </p15:guide>
        <p15:guide id="4294967295" pos="438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x">
  <p:cSld name="TITLE_AND_BODY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44"/>
          <p:cNvSpPr txBox="1"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44"/>
          <p:cNvSpPr txBox="1">
            <a:spLocks noGrp="1"/>
          </p:cNvSpPr>
          <p:nvPr>
            <p:ph type="subTitle" idx="1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lvl="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lvl="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lvl="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lvl="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" type="obj">
  <p:cSld name="OBJECT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45"/>
          <p:cNvSpPr txBox="1"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45"/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" type="twoObj">
  <p:cSld name="TWO_OBJECTS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46"/>
          <p:cNvSpPr txBox="1"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46"/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4" name="Google Shape;124;p46"/>
          <p:cNvSpPr txBox="1">
            <a:spLocks noGrp="1"/>
          </p:cNvSpPr>
          <p:nvPr>
            <p:ph type="body" idx="2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" type="obj">
  <p:cSld name="OBJECT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3"/>
          <p:cNvSpPr txBox="1"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3"/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47"/>
          <p:cNvSpPr txBox="1"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entered Text" type="objOnly">
  <p:cSld name="OBJECT_ONLY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48"/>
          <p:cNvSpPr txBox="1">
            <a:spLocks noGrp="1"/>
          </p:cNvSpPr>
          <p:nvPr>
            <p:ph type="subTitle" idx="1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lvl="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lvl="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lvl="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lvl="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and Content" type="twoObjAndObj">
  <p:cSld name="TWO_OBJECTS_AND_OBJECT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49"/>
          <p:cNvSpPr txBox="1"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49"/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2" name="Google Shape;132;p49"/>
          <p:cNvSpPr txBox="1">
            <a:spLocks noGrp="1"/>
          </p:cNvSpPr>
          <p:nvPr>
            <p:ph type="body" idx="2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3" name="Google Shape;133;p49"/>
          <p:cNvSpPr txBox="1">
            <a:spLocks noGrp="1"/>
          </p:cNvSpPr>
          <p:nvPr>
            <p:ph type="body" idx="3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Content and 2 Content" type="objAndTwoObj">
  <p:cSld name="OBJECT_AND_TWO_OBJECTS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50"/>
          <p:cNvSpPr txBox="1"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50"/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7" name="Google Shape;137;p50"/>
          <p:cNvSpPr txBox="1">
            <a:spLocks noGrp="1"/>
          </p:cNvSpPr>
          <p:nvPr>
            <p:ph type="body" idx="2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8" name="Google Shape;138;p50"/>
          <p:cNvSpPr txBox="1">
            <a:spLocks noGrp="1"/>
          </p:cNvSpPr>
          <p:nvPr>
            <p:ph type="body" idx="3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over Content" type="twoObjOverTx">
  <p:cSld name="TWO_OBJECTS_OVER_TEXT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51"/>
          <p:cNvSpPr txBox="1"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51"/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2" name="Google Shape;142;p51"/>
          <p:cNvSpPr txBox="1">
            <a:spLocks noGrp="1"/>
          </p:cNvSpPr>
          <p:nvPr>
            <p:ph type="body" idx="2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3" name="Google Shape;143;p51"/>
          <p:cNvSpPr txBox="1">
            <a:spLocks noGrp="1"/>
          </p:cNvSpPr>
          <p:nvPr>
            <p:ph type="body" idx="3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 over Content" type="objOverTx">
  <p:cSld name="OBJECT_OVER_TEXT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52"/>
          <p:cNvSpPr txBox="1"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52"/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7" name="Google Shape;147;p52"/>
          <p:cNvSpPr txBox="1">
            <a:spLocks noGrp="1"/>
          </p:cNvSpPr>
          <p:nvPr>
            <p:ph type="body" idx="2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4 Content" type="fourObj">
  <p:cSld name="FOUR_OBJECTS"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53"/>
          <p:cNvSpPr txBox="1"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53"/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1" name="Google Shape;151;p53"/>
          <p:cNvSpPr txBox="1">
            <a:spLocks noGrp="1"/>
          </p:cNvSpPr>
          <p:nvPr>
            <p:ph type="body" idx="2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2" name="Google Shape;152;p53"/>
          <p:cNvSpPr txBox="1">
            <a:spLocks noGrp="1"/>
          </p:cNvSpPr>
          <p:nvPr>
            <p:ph type="body" idx="3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3" name="Google Shape;153;p53"/>
          <p:cNvSpPr txBox="1">
            <a:spLocks noGrp="1"/>
          </p:cNvSpPr>
          <p:nvPr>
            <p:ph type="body" idx="4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6 Content">
  <p:cSld name="Title, 6 Content"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54"/>
          <p:cNvSpPr txBox="1"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54"/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7" name="Google Shape;157;p54"/>
          <p:cNvSpPr txBox="1">
            <a:spLocks noGrp="1"/>
          </p:cNvSpPr>
          <p:nvPr>
            <p:ph type="body" idx="2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8" name="Google Shape;158;p54"/>
          <p:cNvSpPr txBox="1">
            <a:spLocks noGrp="1"/>
          </p:cNvSpPr>
          <p:nvPr>
            <p:ph type="body" idx="3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9" name="Google Shape;159;p54"/>
          <p:cNvSpPr txBox="1">
            <a:spLocks noGrp="1"/>
          </p:cNvSpPr>
          <p:nvPr>
            <p:ph type="body" idx="4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0" name="Google Shape;160;p54"/>
          <p:cNvSpPr txBox="1">
            <a:spLocks noGrp="1"/>
          </p:cNvSpPr>
          <p:nvPr>
            <p:ph type="body" idx="5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1" name="Google Shape;161;p54"/>
          <p:cNvSpPr txBox="1">
            <a:spLocks noGrp="1"/>
          </p:cNvSpPr>
          <p:nvPr>
            <p:ph type="body" idx="6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x">
  <p:cSld name="TITLE_AND_BODY"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57"/>
          <p:cNvSpPr txBox="1"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8" name="Google Shape;168;p57"/>
          <p:cNvSpPr txBox="1">
            <a:spLocks noGrp="1"/>
          </p:cNvSpPr>
          <p:nvPr>
            <p:ph type="subTitle" idx="1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lvl="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lvl="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lvl="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lvl="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" type="twoObj">
  <p:cSld name="TWO_OBJECTS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4"/>
          <p:cNvSpPr txBox="1"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4"/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" name="Google Shape;22;p24"/>
          <p:cNvSpPr txBox="1">
            <a:spLocks noGrp="1"/>
          </p:cNvSpPr>
          <p:nvPr>
            <p:ph type="body" idx="2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" type="obj">
  <p:cSld name="OBJECT"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58"/>
          <p:cNvSpPr txBox="1"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1" name="Google Shape;171;p58"/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" type="twoObj">
  <p:cSld name="TWO_OBJECTS"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59"/>
          <p:cNvSpPr txBox="1"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4" name="Google Shape;174;p59"/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5" name="Google Shape;175;p59"/>
          <p:cNvSpPr txBox="1">
            <a:spLocks noGrp="1"/>
          </p:cNvSpPr>
          <p:nvPr>
            <p:ph type="body" idx="2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60"/>
          <p:cNvSpPr txBox="1"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entered Text" type="objOnly">
  <p:cSld name="OBJECT_ONLY"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61"/>
          <p:cNvSpPr txBox="1">
            <a:spLocks noGrp="1"/>
          </p:cNvSpPr>
          <p:nvPr>
            <p:ph type="subTitle" idx="1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lvl="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lvl="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lvl="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lvl="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and Content" type="twoObjAndObj">
  <p:cSld name="TWO_OBJECTS_AND_OBJECT"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62"/>
          <p:cNvSpPr txBox="1"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2" name="Google Shape;182;p62"/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3" name="Google Shape;183;p62"/>
          <p:cNvSpPr txBox="1">
            <a:spLocks noGrp="1"/>
          </p:cNvSpPr>
          <p:nvPr>
            <p:ph type="body" idx="2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4" name="Google Shape;184;p62"/>
          <p:cNvSpPr txBox="1">
            <a:spLocks noGrp="1"/>
          </p:cNvSpPr>
          <p:nvPr>
            <p:ph type="body" idx="3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Content and 2 Content" type="objAndTwoObj">
  <p:cSld name="OBJECT_AND_TWO_OBJECTS"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63"/>
          <p:cNvSpPr txBox="1"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p63"/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8" name="Google Shape;188;p63"/>
          <p:cNvSpPr txBox="1">
            <a:spLocks noGrp="1"/>
          </p:cNvSpPr>
          <p:nvPr>
            <p:ph type="body" idx="2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9" name="Google Shape;189;p63"/>
          <p:cNvSpPr txBox="1">
            <a:spLocks noGrp="1"/>
          </p:cNvSpPr>
          <p:nvPr>
            <p:ph type="body" idx="3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over Content" type="twoObjOverTx">
  <p:cSld name="TWO_OBJECTS_OVER_TEXT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64"/>
          <p:cNvSpPr txBox="1"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2" name="Google Shape;192;p64"/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3" name="Google Shape;193;p64"/>
          <p:cNvSpPr txBox="1">
            <a:spLocks noGrp="1"/>
          </p:cNvSpPr>
          <p:nvPr>
            <p:ph type="body" idx="2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4" name="Google Shape;194;p64"/>
          <p:cNvSpPr txBox="1">
            <a:spLocks noGrp="1"/>
          </p:cNvSpPr>
          <p:nvPr>
            <p:ph type="body" idx="3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 over Content" type="objOverTx">
  <p:cSld name="OBJECT_OVER_TEXT"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65"/>
          <p:cNvSpPr txBox="1"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7" name="Google Shape;197;p65"/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8" name="Google Shape;198;p65"/>
          <p:cNvSpPr txBox="1">
            <a:spLocks noGrp="1"/>
          </p:cNvSpPr>
          <p:nvPr>
            <p:ph type="body" idx="2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4 Content" type="fourObj">
  <p:cSld name="FOUR_OBJECTS"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66"/>
          <p:cNvSpPr txBox="1"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1" name="Google Shape;201;p66"/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2" name="Google Shape;202;p66"/>
          <p:cNvSpPr txBox="1">
            <a:spLocks noGrp="1"/>
          </p:cNvSpPr>
          <p:nvPr>
            <p:ph type="body" idx="2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3" name="Google Shape;203;p66"/>
          <p:cNvSpPr txBox="1">
            <a:spLocks noGrp="1"/>
          </p:cNvSpPr>
          <p:nvPr>
            <p:ph type="body" idx="3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4" name="Google Shape;204;p66"/>
          <p:cNvSpPr txBox="1">
            <a:spLocks noGrp="1"/>
          </p:cNvSpPr>
          <p:nvPr>
            <p:ph type="body" idx="4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6 Content">
  <p:cSld name="Title, 6 Content"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67"/>
          <p:cNvSpPr txBox="1"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7" name="Google Shape;207;p67"/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8" name="Google Shape;208;p67"/>
          <p:cNvSpPr txBox="1">
            <a:spLocks noGrp="1"/>
          </p:cNvSpPr>
          <p:nvPr>
            <p:ph type="body" idx="2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9" name="Google Shape;209;p67"/>
          <p:cNvSpPr txBox="1">
            <a:spLocks noGrp="1"/>
          </p:cNvSpPr>
          <p:nvPr>
            <p:ph type="body" idx="3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0" name="Google Shape;210;p67"/>
          <p:cNvSpPr txBox="1">
            <a:spLocks noGrp="1"/>
          </p:cNvSpPr>
          <p:nvPr>
            <p:ph type="body" idx="4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1" name="Google Shape;211;p67"/>
          <p:cNvSpPr txBox="1">
            <a:spLocks noGrp="1"/>
          </p:cNvSpPr>
          <p:nvPr>
            <p:ph type="body" idx="5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2" name="Google Shape;212;p67"/>
          <p:cNvSpPr txBox="1">
            <a:spLocks noGrp="1"/>
          </p:cNvSpPr>
          <p:nvPr>
            <p:ph type="body" idx="6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5"/>
          <p:cNvSpPr txBox="1"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x">
  <p:cSld name="TITLE_AND_BODY"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70"/>
          <p:cNvSpPr txBox="1"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5" name="Google Shape;225;p70"/>
          <p:cNvSpPr txBox="1">
            <a:spLocks noGrp="1"/>
          </p:cNvSpPr>
          <p:nvPr>
            <p:ph type="subTitle" idx="1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lvl="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lvl="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lvl="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lvl="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" type="obj">
  <p:cSld name="OBJECT"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71"/>
          <p:cNvSpPr txBox="1"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8" name="Google Shape;228;p71"/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" type="twoObj">
  <p:cSld name="TWO_OBJECTS"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72"/>
          <p:cNvSpPr txBox="1"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1" name="Google Shape;231;p72"/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2" name="Google Shape;232;p72"/>
          <p:cNvSpPr txBox="1">
            <a:spLocks noGrp="1"/>
          </p:cNvSpPr>
          <p:nvPr>
            <p:ph type="body" idx="2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73"/>
          <p:cNvSpPr txBox="1"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entered Text" type="objOnly">
  <p:cSld name="OBJECT_ONLY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74"/>
          <p:cNvSpPr txBox="1">
            <a:spLocks noGrp="1"/>
          </p:cNvSpPr>
          <p:nvPr>
            <p:ph type="subTitle" idx="1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lvl="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lvl="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lvl="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lvl="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and Content" type="twoObjAndObj">
  <p:cSld name="TWO_OBJECTS_AND_OBJECT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75"/>
          <p:cNvSpPr txBox="1"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9" name="Google Shape;239;p75"/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0" name="Google Shape;240;p75"/>
          <p:cNvSpPr txBox="1">
            <a:spLocks noGrp="1"/>
          </p:cNvSpPr>
          <p:nvPr>
            <p:ph type="body" idx="2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1" name="Google Shape;241;p75"/>
          <p:cNvSpPr txBox="1">
            <a:spLocks noGrp="1"/>
          </p:cNvSpPr>
          <p:nvPr>
            <p:ph type="body" idx="3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Content and 2 Content" type="objAndTwoObj">
  <p:cSld name="OBJECT_AND_TWO_OBJECTS"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76"/>
          <p:cNvSpPr txBox="1"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4" name="Google Shape;244;p76"/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5" name="Google Shape;245;p76"/>
          <p:cNvSpPr txBox="1">
            <a:spLocks noGrp="1"/>
          </p:cNvSpPr>
          <p:nvPr>
            <p:ph type="body" idx="2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6" name="Google Shape;246;p76"/>
          <p:cNvSpPr txBox="1">
            <a:spLocks noGrp="1"/>
          </p:cNvSpPr>
          <p:nvPr>
            <p:ph type="body" idx="3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over Content" type="twoObjOverTx">
  <p:cSld name="TWO_OBJECTS_OVER_TEXT"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77"/>
          <p:cNvSpPr txBox="1"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9" name="Google Shape;249;p77"/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0" name="Google Shape;250;p77"/>
          <p:cNvSpPr txBox="1">
            <a:spLocks noGrp="1"/>
          </p:cNvSpPr>
          <p:nvPr>
            <p:ph type="body" idx="2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1" name="Google Shape;251;p77"/>
          <p:cNvSpPr txBox="1">
            <a:spLocks noGrp="1"/>
          </p:cNvSpPr>
          <p:nvPr>
            <p:ph type="body" idx="3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 over Content" type="objOverTx">
  <p:cSld name="OBJECT_OVER_TEXT"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78"/>
          <p:cNvSpPr txBox="1"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4" name="Google Shape;254;p78"/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5" name="Google Shape;255;p78"/>
          <p:cNvSpPr txBox="1">
            <a:spLocks noGrp="1"/>
          </p:cNvSpPr>
          <p:nvPr>
            <p:ph type="body" idx="2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entered Text" type="objOnly">
  <p:cSld name="OBJECT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6"/>
          <p:cNvSpPr txBox="1">
            <a:spLocks noGrp="1"/>
          </p:cNvSpPr>
          <p:nvPr>
            <p:ph type="subTitle" idx="1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lvl="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lvl="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lvl="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lvl="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4 Content" type="fourObj">
  <p:cSld name="FOUR_OBJECTS"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79"/>
          <p:cNvSpPr txBox="1"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8" name="Google Shape;258;p79"/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9" name="Google Shape;259;p79"/>
          <p:cNvSpPr txBox="1">
            <a:spLocks noGrp="1"/>
          </p:cNvSpPr>
          <p:nvPr>
            <p:ph type="body" idx="2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0" name="Google Shape;260;p79"/>
          <p:cNvSpPr txBox="1">
            <a:spLocks noGrp="1"/>
          </p:cNvSpPr>
          <p:nvPr>
            <p:ph type="body" idx="3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1" name="Google Shape;261;p79"/>
          <p:cNvSpPr txBox="1">
            <a:spLocks noGrp="1"/>
          </p:cNvSpPr>
          <p:nvPr>
            <p:ph type="body" idx="4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6 Content">
  <p:cSld name="Title, 6 Content"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80"/>
          <p:cNvSpPr txBox="1"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4" name="Google Shape;264;p80"/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5" name="Google Shape;265;p80"/>
          <p:cNvSpPr txBox="1">
            <a:spLocks noGrp="1"/>
          </p:cNvSpPr>
          <p:nvPr>
            <p:ph type="body" idx="2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6" name="Google Shape;266;p80"/>
          <p:cNvSpPr txBox="1">
            <a:spLocks noGrp="1"/>
          </p:cNvSpPr>
          <p:nvPr>
            <p:ph type="body" idx="3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7" name="Google Shape;267;p80"/>
          <p:cNvSpPr txBox="1">
            <a:spLocks noGrp="1"/>
          </p:cNvSpPr>
          <p:nvPr>
            <p:ph type="body" idx="4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8" name="Google Shape;268;p80"/>
          <p:cNvSpPr txBox="1">
            <a:spLocks noGrp="1"/>
          </p:cNvSpPr>
          <p:nvPr>
            <p:ph type="body" idx="5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9" name="Google Shape;269;p80"/>
          <p:cNvSpPr txBox="1">
            <a:spLocks noGrp="1"/>
          </p:cNvSpPr>
          <p:nvPr>
            <p:ph type="body" idx="6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and Content" type="twoObjAndObj">
  <p:cSld name="TWO_OBJECTS_AND_OBJEC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7"/>
          <p:cNvSpPr txBox="1"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7"/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27"/>
          <p:cNvSpPr txBox="1">
            <a:spLocks noGrp="1"/>
          </p:cNvSpPr>
          <p:nvPr>
            <p:ph type="body" idx="2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" name="Google Shape;31;p27"/>
          <p:cNvSpPr txBox="1">
            <a:spLocks noGrp="1"/>
          </p:cNvSpPr>
          <p:nvPr>
            <p:ph type="body" idx="3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Content and 2 Content" type="objAndTwoObj">
  <p:cSld name="OBJECT_AND_TWO_OBJECTS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8"/>
          <p:cNvSpPr txBox="1"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8"/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28"/>
          <p:cNvSpPr txBox="1">
            <a:spLocks noGrp="1"/>
          </p:cNvSpPr>
          <p:nvPr>
            <p:ph type="body" idx="2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28"/>
          <p:cNvSpPr txBox="1">
            <a:spLocks noGrp="1"/>
          </p:cNvSpPr>
          <p:nvPr>
            <p:ph type="body" idx="3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over Content" type="twoObjOverTx">
  <p:cSld name="TWO_OBJECTS_OVER_TEX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9"/>
          <p:cNvSpPr txBox="1"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9"/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29"/>
          <p:cNvSpPr txBox="1">
            <a:spLocks noGrp="1"/>
          </p:cNvSpPr>
          <p:nvPr>
            <p:ph type="body" idx="2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29"/>
          <p:cNvSpPr txBox="1">
            <a:spLocks noGrp="1"/>
          </p:cNvSpPr>
          <p:nvPr>
            <p:ph type="body" idx="3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61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6"/>
          <p:cNvSpPr txBox="1"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6"/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8"/>
          <p:cNvSpPr txBox="1"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2" name="Google Shape;62;p18"/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713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0"/>
          <p:cNvSpPr txBox="1"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3" name="Google Shape;113;p20"/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55"/>
          <p:cNvSpPr txBox="1"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64" name="Google Shape;164;p55"/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68"/>
          <p:cNvSpPr/>
          <p:nvPr/>
        </p:nvSpPr>
        <p:spPr>
          <a:xfrm>
            <a:off x="7920" y="15480"/>
            <a:ext cx="10061280" cy="7532280"/>
          </a:xfrm>
          <a:prstGeom prst="rtTriangle">
            <a:avLst/>
          </a:prstGeom>
          <a:gradFill>
            <a:gsLst>
              <a:gs pos="0">
                <a:srgbClr val="666666">
                  <a:alpha val="9803"/>
                </a:srgbClr>
              </a:gs>
              <a:gs pos="100000">
                <a:srgbClr val="666666">
                  <a:alpha val="7843"/>
                </a:srgbClr>
              </a:gs>
            </a:gsLst>
            <a:lin ang="7998000" scaled="0"/>
          </a:gradFill>
          <a:ln>
            <a:noFill/>
          </a:ln>
          <a:effectLst>
            <a:outerShdw blurRad="63500" dist="25445" dir="14693110" algn="t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15" name="Google Shape;215;p68"/>
          <p:cNvCxnSpPr/>
          <p:nvPr/>
        </p:nvCxnSpPr>
        <p:spPr>
          <a:xfrm>
            <a:off x="0" y="7560"/>
            <a:ext cx="10072800" cy="7544160"/>
          </a:xfrm>
          <a:prstGeom prst="straightConnector1">
            <a:avLst/>
          </a:prstGeom>
          <a:noFill/>
          <a:ln w="9525" cap="flat" cmpd="sng">
            <a:solidFill>
              <a:srgbClr val="EEEEEE">
                <a:alpha val="34901"/>
              </a:srgbClr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cxnSp>
        <p:nvCxnSpPr>
          <p:cNvPr id="216" name="Google Shape;216;p68"/>
          <p:cNvCxnSpPr/>
          <p:nvPr/>
        </p:nvCxnSpPr>
        <p:spPr>
          <a:xfrm flipH="1">
            <a:off x="7131240" y="5454360"/>
            <a:ext cx="2946600" cy="2094840"/>
          </a:xfrm>
          <a:prstGeom prst="straightConnector1">
            <a:avLst/>
          </a:prstGeom>
          <a:noFill/>
          <a:ln w="9525" cap="flat" cmpd="sng">
            <a:solidFill>
              <a:srgbClr val="EFEFEF">
                <a:alpha val="44705"/>
              </a:srgbClr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sp>
        <p:nvSpPr>
          <p:cNvPr id="217" name="Google Shape;217;p68"/>
          <p:cNvSpPr txBox="1"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18" name="Google Shape;218;p68"/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5353920" cy="1896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9" name="Google Shape;219;p68"/>
          <p:cNvSpPr txBox="1">
            <a:spLocks noGrp="1"/>
          </p:cNvSpPr>
          <p:nvPr>
            <p:ph type="body" idx="2"/>
          </p:nvPr>
        </p:nvSpPr>
        <p:spPr>
          <a:xfrm>
            <a:off x="6231960" y="1604520"/>
            <a:ext cx="5353920" cy="1896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0" name="Google Shape;220;p68"/>
          <p:cNvSpPr txBox="1">
            <a:spLocks noGrp="1"/>
          </p:cNvSpPr>
          <p:nvPr>
            <p:ph type="body" idx="3"/>
          </p:nvPr>
        </p:nvSpPr>
        <p:spPr>
          <a:xfrm>
            <a:off x="609480" y="3682080"/>
            <a:ext cx="5353920" cy="1896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1" name="Google Shape;221;p68"/>
          <p:cNvSpPr txBox="1">
            <a:spLocks noGrp="1"/>
          </p:cNvSpPr>
          <p:nvPr>
            <p:ph type="body" idx="4"/>
          </p:nvPr>
        </p:nvSpPr>
        <p:spPr>
          <a:xfrm>
            <a:off x="6231960" y="3682080"/>
            <a:ext cx="5353920" cy="1896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ukl.cz/sukl/informacni-zpravodaj-nezadouci-ucinky-leciv-2-2017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1"/>
          <p:cNvSpPr/>
          <p:nvPr/>
        </p:nvSpPr>
        <p:spPr>
          <a:xfrm>
            <a:off x="2655276" y="647999"/>
            <a:ext cx="5240215" cy="40646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4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Očkování.</a:t>
            </a:r>
            <a:endParaRPr sz="4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" name="Google Shape;279;p1"/>
          <p:cNvSpPr/>
          <p:nvPr/>
        </p:nvSpPr>
        <p:spPr>
          <a:xfrm>
            <a:off x="3792240" y="4813920"/>
            <a:ext cx="6397920" cy="75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Matúš Mihalčin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Klinika infekčních chorob FN Brno a LF MU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10"/>
          <p:cNvSpPr/>
          <p:nvPr/>
        </p:nvSpPr>
        <p:spPr>
          <a:xfrm>
            <a:off x="1981080" y="274680"/>
            <a:ext cx="8226720" cy="1140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Typy očkování v ČR </a:t>
            </a:r>
            <a:endParaRPr sz="4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(podle úhrady ZP)</a:t>
            </a:r>
            <a:endParaRPr sz="4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" name="Google Shape;360;p10"/>
          <p:cNvSpPr/>
          <p:nvPr/>
        </p:nvSpPr>
        <p:spPr>
          <a:xfrm>
            <a:off x="2412360" y="3232440"/>
            <a:ext cx="3141720" cy="3141720"/>
          </a:xfrm>
          <a:prstGeom prst="ellipse">
            <a:avLst/>
          </a:prstGeom>
          <a:gradFill>
            <a:gsLst>
              <a:gs pos="0">
                <a:srgbClr val="BFD4FE">
                  <a:alpha val="49803"/>
                </a:srgbClr>
              </a:gs>
              <a:gs pos="100000">
                <a:srgbClr val="E5EFFF">
                  <a:alpha val="49803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016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128150" tIns="128150" rIns="128150" bIns="12815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zvláštní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1" name="Google Shape;361;p10"/>
          <p:cNvSpPr/>
          <p:nvPr/>
        </p:nvSpPr>
        <p:spPr>
          <a:xfrm>
            <a:off x="6351120" y="2680560"/>
            <a:ext cx="3539160" cy="3539160"/>
          </a:xfrm>
          <a:prstGeom prst="ellipse">
            <a:avLst/>
          </a:prstGeom>
          <a:gradFill>
            <a:gsLst>
              <a:gs pos="0">
                <a:srgbClr val="BFD4FE">
                  <a:alpha val="49803"/>
                </a:srgbClr>
              </a:gs>
              <a:gs pos="100000">
                <a:srgbClr val="E5EFFF">
                  <a:alpha val="49803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016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128150" tIns="128150" rIns="128150" bIns="12815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mimořádné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2" name="Google Shape;362;p10"/>
          <p:cNvSpPr/>
          <p:nvPr/>
        </p:nvSpPr>
        <p:spPr>
          <a:xfrm>
            <a:off x="4069080" y="1157760"/>
            <a:ext cx="3056040" cy="3044520"/>
          </a:xfrm>
          <a:prstGeom prst="ellipse">
            <a:avLst/>
          </a:prstGeom>
          <a:gradFill>
            <a:gsLst>
              <a:gs pos="0">
                <a:srgbClr val="BFD4FE">
                  <a:alpha val="49803"/>
                </a:srgbClr>
              </a:gs>
              <a:gs pos="100000">
                <a:srgbClr val="E5EFFF">
                  <a:alpha val="49803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016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128150" tIns="128150" rIns="128150" bIns="12815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očkování na žádost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3" name="Google Shape;363;p10"/>
          <p:cNvSpPr/>
          <p:nvPr/>
        </p:nvSpPr>
        <p:spPr>
          <a:xfrm>
            <a:off x="4182120" y="2976120"/>
            <a:ext cx="3824640" cy="3654360"/>
          </a:xfrm>
          <a:prstGeom prst="ellipse">
            <a:avLst/>
          </a:prstGeom>
          <a:gradFill>
            <a:gsLst>
              <a:gs pos="0">
                <a:srgbClr val="BFD4FE">
                  <a:alpha val="49803"/>
                </a:srgbClr>
              </a:gs>
              <a:gs pos="100000">
                <a:srgbClr val="E5EFFF">
                  <a:alpha val="49803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016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128150" tIns="128150" rIns="128150" bIns="12815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doporučené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4" name="Google Shape;364;p10"/>
          <p:cNvSpPr/>
          <p:nvPr/>
        </p:nvSpPr>
        <p:spPr>
          <a:xfrm>
            <a:off x="5177880" y="4983480"/>
            <a:ext cx="1735920" cy="1667160"/>
          </a:xfrm>
          <a:prstGeom prst="ellipse">
            <a:avLst/>
          </a:prstGeom>
          <a:gradFill>
            <a:gsLst>
              <a:gs pos="0">
                <a:srgbClr val="BFD4FE">
                  <a:alpha val="49803"/>
                </a:srgbClr>
              </a:gs>
              <a:gs pos="100000">
                <a:srgbClr val="E5EFFF">
                  <a:alpha val="49803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016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128150" tIns="128150" rIns="128150" bIns="12815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povinné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2" name="Google Shape;372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36020" y="3618360"/>
            <a:ext cx="2378520" cy="2378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3" name="Google Shape;373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003880" y="-603360"/>
            <a:ext cx="2921400" cy="2921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4" name="Google Shape;374;p1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415880" y="-458640"/>
            <a:ext cx="2391120" cy="2549880"/>
          </a:xfrm>
          <a:prstGeom prst="rect">
            <a:avLst/>
          </a:prstGeom>
          <a:noFill/>
          <a:ln>
            <a:noFill/>
          </a:ln>
        </p:spPr>
      </p:pic>
      <p:sp>
        <p:nvSpPr>
          <p:cNvPr id="375" name="Google Shape;375;p11"/>
          <p:cNvSpPr/>
          <p:nvPr/>
        </p:nvSpPr>
        <p:spPr>
          <a:xfrm>
            <a:off x="1981080" y="274680"/>
            <a:ext cx="8226720" cy="1140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Očkování v ČR</a:t>
            </a:r>
            <a:endParaRPr sz="4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6" name="Google Shape;376;p11"/>
          <p:cNvSpPr/>
          <p:nvPr/>
        </p:nvSpPr>
        <p:spPr>
          <a:xfrm>
            <a:off x="914400" y="1600200"/>
            <a:ext cx="11040120" cy="5256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 b="0" i="0" u="sng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Od dovršeného 2. měsíce věku:</a:t>
            </a:r>
            <a:r>
              <a:rPr lang="cs-CZ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„</a:t>
            </a:r>
            <a:r>
              <a:rPr lang="cs-CZ" sz="2000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hexavakcína</a:t>
            </a:r>
            <a:r>
              <a:rPr lang="cs-CZ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“ (1. rok </a:t>
            </a:r>
            <a:r>
              <a:rPr lang="cs-CZ" sz="20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3D)</a:t>
            </a:r>
            <a:endParaRPr sz="2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601"/>
              </a:spcBef>
              <a:spcAft>
                <a:spcPts val="0"/>
              </a:spcAft>
              <a:buNone/>
            </a:pPr>
            <a:r>
              <a:rPr lang="cs-CZ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= záškrt, tetanus, černý kašel, dětská obrna, hepatitida B, </a:t>
            </a:r>
            <a:r>
              <a:rPr lang="cs-CZ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Haemophilus</a:t>
            </a:r>
            <a:r>
              <a:rPr lang="cs-CZ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influenzae</a:t>
            </a:r>
            <a:r>
              <a:rPr lang="cs-CZ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b </a:t>
            </a:r>
            <a:endParaRPr sz="2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601"/>
              </a:spcBef>
              <a:spcAft>
                <a:spcPts val="0"/>
              </a:spcAft>
              <a:buNone/>
            </a:pPr>
            <a:r>
              <a:rPr lang="cs-CZ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+ volitelně </a:t>
            </a:r>
            <a:r>
              <a:rPr lang="cs-CZ" sz="2000" b="1" i="1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pneumokoky</a:t>
            </a:r>
            <a:r>
              <a:rPr lang="cs-CZ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(3D) </a:t>
            </a:r>
            <a:r>
              <a:rPr lang="cs-CZ" sz="20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cs-CZ" sz="2000" b="1" i="1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meningokok B </a:t>
            </a:r>
            <a:r>
              <a:rPr lang="cs-CZ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(3D</a:t>
            </a:r>
            <a:r>
              <a:rPr lang="cs-CZ" sz="20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), </a:t>
            </a:r>
            <a:r>
              <a:rPr lang="cs-CZ" sz="2000" b="1" i="1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meningokoky </a:t>
            </a:r>
            <a:r>
              <a:rPr lang="cs-CZ" sz="2000" b="1" i="1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A, C, W, Y</a:t>
            </a:r>
            <a:r>
              <a:rPr lang="cs-CZ" sz="20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(1D</a:t>
            </a:r>
            <a:r>
              <a:rPr lang="cs-CZ" sz="20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</a:p>
          <a:p>
            <a:pPr marL="0" marR="0" lvl="0" indent="0" algn="l" rtl="0">
              <a:lnSpc>
                <a:spcPct val="150000"/>
              </a:lnSpc>
              <a:spcBef>
                <a:spcPts val="601"/>
              </a:spcBef>
              <a:spcAft>
                <a:spcPts val="0"/>
              </a:spcAft>
              <a:buNone/>
            </a:pPr>
            <a:endParaRPr sz="2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601"/>
              </a:spcBef>
              <a:spcAft>
                <a:spcPts val="0"/>
              </a:spcAft>
              <a:buNone/>
            </a:pPr>
            <a:r>
              <a:rPr lang="cs-CZ" sz="2000" b="0" i="0" u="sng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13.–18. měsíc věku: „</a:t>
            </a:r>
            <a:r>
              <a:rPr lang="cs-CZ" sz="20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MMR vakcína</a:t>
            </a:r>
            <a:r>
              <a:rPr lang="cs-CZ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“ = spalničky, zarděnky, příušnice  (2. dávka v 5.-6. roce)</a:t>
            </a:r>
            <a:endParaRPr sz="2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601"/>
              </a:spcBef>
              <a:spcAft>
                <a:spcPts val="0"/>
              </a:spcAft>
              <a:buNone/>
            </a:pPr>
            <a:endParaRPr lang="cs-CZ" sz="2000" b="0" i="0" u="none" strike="noStrike" cap="none" dirty="0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601"/>
              </a:spcBef>
              <a:spcAft>
                <a:spcPts val="0"/>
              </a:spcAft>
              <a:buNone/>
            </a:pPr>
            <a:r>
              <a:rPr lang="cs-CZ" sz="20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Později </a:t>
            </a:r>
            <a:r>
              <a:rPr lang="cs-CZ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booster záškrt, tetanus, černý kašel, dětská </a:t>
            </a:r>
            <a:r>
              <a:rPr lang="cs-CZ" sz="20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obrna</a:t>
            </a:r>
          </a:p>
          <a:p>
            <a:pPr marL="0" marR="0" lvl="0" indent="0" algn="l" rtl="0">
              <a:lnSpc>
                <a:spcPct val="150000"/>
              </a:lnSpc>
              <a:spcBef>
                <a:spcPts val="601"/>
              </a:spcBef>
              <a:spcAft>
                <a:spcPts val="0"/>
              </a:spcAft>
              <a:buNone/>
            </a:pPr>
            <a:endParaRPr sz="2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lvl="1">
              <a:lnSpc>
                <a:spcPct val="150000"/>
              </a:lnSpc>
              <a:spcBef>
                <a:spcPts val="601"/>
              </a:spcBef>
            </a:pPr>
            <a:r>
              <a:rPr lang="cs-CZ" sz="2000" b="0" i="0" u="sng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Individuálně:</a:t>
            </a:r>
            <a:r>
              <a:rPr lang="cs-CZ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rotaviry</a:t>
            </a:r>
            <a:r>
              <a:rPr lang="cs-CZ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neštovice, </a:t>
            </a:r>
            <a:r>
              <a:rPr lang="cs-CZ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papilomaviry</a:t>
            </a:r>
            <a:r>
              <a:rPr lang="cs-CZ" sz="20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hepatitida A, klíšťová meningoencefalitida, </a:t>
            </a:r>
            <a:r>
              <a:rPr lang="cs-CZ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chřipka, </a:t>
            </a:r>
            <a:r>
              <a:rPr lang="cs-CZ" sz="2000" dirty="0" smtClean="0"/>
              <a:t>COVID-19…</a:t>
            </a:r>
            <a:endParaRPr sz="2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12"/>
          <p:cNvSpPr/>
          <p:nvPr/>
        </p:nvSpPr>
        <p:spPr>
          <a:xfrm>
            <a:off x="609480" y="273600"/>
            <a:ext cx="10971000" cy="114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proč se očkovat i proti chřipce?</a:t>
            </a:r>
            <a:endParaRPr sz="4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3" name="Google Shape;383;p12"/>
          <p:cNvSpPr/>
          <p:nvPr/>
        </p:nvSpPr>
        <p:spPr>
          <a:xfrm>
            <a:off x="609480" y="1604520"/>
            <a:ext cx="11401920" cy="3975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Očkování nemá žádné významné nežádoucí účinky. </a:t>
            </a: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2100"/>
              </a:spcBef>
              <a:spcAft>
                <a:spcPts val="0"/>
              </a:spcAft>
              <a:buNone/>
            </a:pPr>
            <a:r>
              <a:rPr lang="cs-CZ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 případě cirkulace kmene, který vakcína obsahovala je významně menší riziko komplikovaného průběhu chřipky (za přijatelnou míru účinnosti očkování u chřipky se považuje 40 %).</a:t>
            </a: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2100"/>
              </a:spcBef>
              <a:spcAft>
                <a:spcPts val="0"/>
              </a:spcAft>
              <a:buNone/>
            </a:pPr>
            <a:r>
              <a:rPr lang="cs-CZ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Ušetří peníze (při chřipce PN cca týden)</a:t>
            </a: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2100"/>
              </a:spcBef>
              <a:spcAft>
                <a:spcPts val="0"/>
              </a:spcAft>
              <a:buNone/>
            </a:pPr>
            <a:r>
              <a:rPr lang="cs-CZ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Očkovaný jedinec nenakazí své okolí (kojence, …)</a:t>
            </a: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2100"/>
              </a:spcBef>
              <a:spcAft>
                <a:spcPts val="0"/>
              </a:spcAft>
              <a:buNone/>
            </a:pPr>
            <a:r>
              <a:rPr lang="cs-CZ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 při lehké chřipce užíváme ibuprofen a paracetamol v nezanedbatelných dávkách.</a:t>
            </a: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Účinnost vakcinace </a:t>
            </a:r>
            <a:r>
              <a:rPr lang="cs-CZ" sz="2800" dirty="0" smtClean="0"/>
              <a:t>(NNV – </a:t>
            </a:r>
            <a:r>
              <a:rPr lang="cs-CZ" sz="2800" dirty="0" err="1" smtClean="0"/>
              <a:t>number</a:t>
            </a:r>
            <a:r>
              <a:rPr lang="cs-CZ" sz="2800" dirty="0" smtClean="0"/>
              <a:t> </a:t>
            </a:r>
            <a:r>
              <a:rPr lang="cs-CZ" sz="2800" dirty="0" err="1" smtClean="0"/>
              <a:t>needed</a:t>
            </a:r>
            <a:r>
              <a:rPr lang="cs-CZ" sz="2800" dirty="0" smtClean="0"/>
              <a:t> to </a:t>
            </a:r>
            <a:r>
              <a:rPr lang="cs-CZ" sz="2800" dirty="0" err="1" smtClean="0"/>
              <a:t>vaccinate</a:t>
            </a:r>
            <a:r>
              <a:rPr lang="cs-CZ" sz="2800" dirty="0" smtClean="0"/>
              <a:t>)</a:t>
            </a:r>
            <a:endParaRPr lang="cs-CZ" dirty="0"/>
          </a:p>
        </p:txBody>
      </p:sp>
      <p:graphicFrame>
        <p:nvGraphicFramePr>
          <p:cNvPr id="6" name="Zástupný symbol pro obsah 5"/>
          <p:cNvGraphicFramePr>
            <a:graphicFrameLocks noGrp="1"/>
          </p:cNvGraphicFramePr>
          <p:nvPr>
            <p:ph idx="1"/>
            <p:extLst/>
          </p:nvPr>
        </p:nvGraphicFramePr>
        <p:xfrm>
          <a:off x="157010" y="1511300"/>
          <a:ext cx="11879180" cy="50596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93959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93959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601634">
                <a:tc>
                  <a:txBody>
                    <a:bodyPr/>
                    <a:lstStyle/>
                    <a:p>
                      <a:r>
                        <a:rPr lang="cs-CZ" sz="1800" b="1" u="sng" noProof="0" dirty="0" smtClean="0"/>
                        <a:t>Nízké hodnoty NNV (vysoká účinnost vakcíny)</a:t>
                      </a:r>
                    </a:p>
                    <a:p>
                      <a:endParaRPr lang="cs-CZ" sz="1400" noProof="0" dirty="0" smtClean="0"/>
                    </a:p>
                    <a:p>
                      <a:r>
                        <a:rPr lang="cs-CZ" sz="1400" b="0" noProof="0" dirty="0" smtClean="0"/>
                        <a:t>1. </a:t>
                      </a:r>
                      <a:r>
                        <a:rPr lang="cs-CZ" sz="1400" b="1" noProof="0" dirty="0" smtClean="0"/>
                        <a:t>Vakcína proti spalničkám</a:t>
                      </a:r>
                    </a:p>
                    <a:p>
                      <a:r>
                        <a:rPr lang="cs-CZ" sz="1400" noProof="0" dirty="0" smtClean="0"/>
                        <a:t>- NNV: přibližně 7-14</a:t>
                      </a:r>
                    </a:p>
                    <a:p>
                      <a:r>
                        <a:rPr lang="cs-CZ" sz="1400" noProof="0" dirty="0" smtClean="0"/>
                        <a:t>- Důvod nízké hodnoty: Vysoká účinnost vakcíny a vysoká nakažlivost spalniček.</a:t>
                      </a:r>
                    </a:p>
                    <a:p>
                      <a:endParaRPr lang="cs-CZ" sz="1400" noProof="0" dirty="0" smtClean="0"/>
                    </a:p>
                    <a:p>
                      <a:r>
                        <a:rPr lang="cs-CZ" sz="1400" b="0" noProof="0" dirty="0" smtClean="0"/>
                        <a:t>2. </a:t>
                      </a:r>
                      <a:r>
                        <a:rPr lang="cs-CZ" sz="1400" b="1" noProof="0" dirty="0" smtClean="0"/>
                        <a:t>Vakcína proti žluté zimnici</a:t>
                      </a:r>
                    </a:p>
                    <a:p>
                      <a:r>
                        <a:rPr lang="cs-CZ" sz="1400" noProof="0" dirty="0" smtClean="0"/>
                        <a:t>- NNV: okolo 5-10 v endemických oblastech</a:t>
                      </a:r>
                    </a:p>
                    <a:p>
                      <a:r>
                        <a:rPr lang="cs-CZ" sz="1400" noProof="0" dirty="0" smtClean="0"/>
                        <a:t>- Důvod nízké hodnoty: Vysoká účinnost vakcíny a závažnost onemocnění v rizikových oblastech.</a:t>
                      </a:r>
                    </a:p>
                    <a:p>
                      <a:endParaRPr lang="cs-CZ" sz="1400" noProof="0" dirty="0" smtClean="0"/>
                    </a:p>
                    <a:p>
                      <a:r>
                        <a:rPr lang="cs-CZ" sz="1400" b="0" noProof="0" dirty="0" smtClean="0"/>
                        <a:t>3. </a:t>
                      </a:r>
                      <a:r>
                        <a:rPr lang="cs-CZ" sz="1400" b="1" noProof="0" dirty="0" smtClean="0"/>
                        <a:t>Vakcína proti </a:t>
                      </a:r>
                      <a:r>
                        <a:rPr lang="cs-CZ" sz="1400" b="1" noProof="0" dirty="0" err="1" smtClean="0"/>
                        <a:t>rotavirům</a:t>
                      </a:r>
                      <a:r>
                        <a:rPr lang="cs-CZ" sz="1400" b="1" noProof="0" dirty="0" smtClean="0"/>
                        <a:t> u kojenců v rozvojových zemích</a:t>
                      </a:r>
                    </a:p>
                    <a:p>
                      <a:r>
                        <a:rPr lang="cs-CZ" sz="1400" noProof="0" dirty="0" smtClean="0"/>
                        <a:t>- NNV: přibližně 20-40 pro prevenci těžkého průjmu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cs-CZ" sz="1400" noProof="0" dirty="0" smtClean="0"/>
                        <a:t>Důvod relativně nízké hodnoty: Vysoká incidence </a:t>
                      </a:r>
                      <a:r>
                        <a:rPr lang="cs-CZ" sz="1400" noProof="0" dirty="0" err="1" smtClean="0"/>
                        <a:t>rotavirových</a:t>
                      </a:r>
                      <a:r>
                        <a:rPr lang="cs-CZ" sz="1400" noProof="0" dirty="0" smtClean="0"/>
                        <a:t> infekcí u malých dětí v těchto zemích.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endParaRPr lang="cs-CZ" sz="1400" noProof="0" dirty="0" smtClean="0"/>
                    </a:p>
                    <a:p>
                      <a:pPr marL="0" indent="0">
                        <a:buFontTx/>
                        <a:buNone/>
                      </a:pPr>
                      <a:r>
                        <a:rPr lang="cs-CZ" sz="1400" noProof="0" dirty="0" smtClean="0"/>
                        <a:t>4. </a:t>
                      </a:r>
                      <a:r>
                        <a:rPr lang="cs-CZ" sz="1400" b="1" noProof="0" dirty="0" smtClean="0"/>
                        <a:t>Vakcína proti </a:t>
                      </a:r>
                      <a:r>
                        <a:rPr lang="cs-CZ" sz="1400" b="1" noProof="0" dirty="0" err="1" smtClean="0"/>
                        <a:t>papilomavirům</a:t>
                      </a:r>
                      <a:r>
                        <a:rPr lang="cs-CZ" sz="1400" b="1" noProof="0" dirty="0" smtClean="0"/>
                        <a:t> jako prevence prekancerózy u adolescentních</a:t>
                      </a:r>
                      <a:r>
                        <a:rPr lang="cs-CZ" sz="1400" b="1" baseline="0" noProof="0" dirty="0" smtClean="0"/>
                        <a:t> žen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cs-CZ" sz="1400" baseline="0" noProof="0" dirty="0" smtClean="0"/>
                        <a:t>- NNV: přibližně 60, v kategorii 15 – 25 let</a:t>
                      </a:r>
                      <a:endParaRPr lang="cs-CZ" sz="1400" noProof="0" dirty="0" smtClean="0"/>
                    </a:p>
                    <a:p>
                      <a:pPr marL="285750" indent="-285750">
                        <a:buFontTx/>
                        <a:buChar char="-"/>
                      </a:pPr>
                      <a:endParaRPr lang="cs-CZ" sz="1400" noProof="0" dirty="0" smtClean="0"/>
                    </a:p>
                    <a:p>
                      <a:pPr marL="285750" indent="-285750">
                        <a:buFontTx/>
                        <a:buChar char="-"/>
                      </a:pPr>
                      <a:endParaRPr lang="cs-CZ" sz="1400" noProof="0" dirty="0" smtClean="0"/>
                    </a:p>
                    <a:p>
                      <a:pPr marL="285750" indent="-285750">
                        <a:buFontTx/>
                        <a:buChar char="-"/>
                      </a:pPr>
                      <a:endParaRPr lang="cs-CZ" sz="1400" noProof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b="1" u="sng" noProof="0" dirty="0" smtClean="0"/>
                        <a:t>Vysoké hodnoty NNV (nižší účinnost vakcíny nebo nízká incidence nemoci)</a:t>
                      </a:r>
                    </a:p>
                    <a:p>
                      <a:endParaRPr lang="cs-CZ" sz="1400" noProof="0" dirty="0" smtClean="0"/>
                    </a:p>
                    <a:p>
                      <a:r>
                        <a:rPr lang="cs-CZ" sz="1400" noProof="0" dirty="0" smtClean="0"/>
                        <a:t>1. </a:t>
                      </a:r>
                      <a:r>
                        <a:rPr lang="cs-CZ" sz="1400" b="1" noProof="0" dirty="0" smtClean="0"/>
                        <a:t>Vakcína proti chřipce / COVID</a:t>
                      </a:r>
                    </a:p>
                    <a:p>
                      <a:r>
                        <a:rPr lang="cs-CZ" sz="1400" noProof="0" dirty="0" smtClean="0"/>
                        <a:t>- NNV: může být 20-100 nebo vyšší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cs-CZ" sz="1400" noProof="0" dirty="0" smtClean="0"/>
                        <a:t>Důvod vyšší hodnoty: Variabilní účinnost vakcíny v závislosti na sezóně a kmenu viru. </a:t>
                      </a:r>
                    </a:p>
                    <a:p>
                      <a:endParaRPr lang="cs-CZ" sz="1400" noProof="0" dirty="0" smtClean="0"/>
                    </a:p>
                    <a:p>
                      <a:r>
                        <a:rPr lang="cs-CZ" sz="1400" noProof="0" dirty="0" smtClean="0"/>
                        <a:t>2. </a:t>
                      </a:r>
                      <a:r>
                        <a:rPr lang="cs-CZ" sz="1400" b="1" noProof="0" dirty="0" smtClean="0"/>
                        <a:t>Vakcína proti meningokokové meningitidě v běžné populaci</a:t>
                      </a:r>
                    </a:p>
                    <a:p>
                      <a:r>
                        <a:rPr lang="cs-CZ" sz="1400" noProof="0" dirty="0" smtClean="0"/>
                        <a:t>- NNV: může být 10,000 nebo vyšší</a:t>
                      </a:r>
                    </a:p>
                    <a:p>
                      <a:r>
                        <a:rPr lang="cs-CZ" sz="1400" noProof="0" dirty="0" smtClean="0"/>
                        <a:t>- Důvod vysoké hodnoty: Velmi nízká incidence onemocnění v běžné populaci.</a:t>
                      </a:r>
                    </a:p>
                    <a:p>
                      <a:endParaRPr lang="cs-CZ" sz="1400" noProof="0" dirty="0" smtClean="0"/>
                    </a:p>
                    <a:p>
                      <a:r>
                        <a:rPr lang="cs-CZ" sz="1400" noProof="0" dirty="0" smtClean="0"/>
                        <a:t>3. </a:t>
                      </a:r>
                      <a:r>
                        <a:rPr lang="cs-CZ" sz="1400" b="1" noProof="0" dirty="0" smtClean="0"/>
                        <a:t>Vakcína proti klíšťové encefalitidě v oblastech s nízkým výskytem</a:t>
                      </a:r>
                    </a:p>
                    <a:p>
                      <a:r>
                        <a:rPr lang="cs-CZ" sz="1400" noProof="0" dirty="0" smtClean="0"/>
                        <a:t>- NNV: může přesáhnout 100,000</a:t>
                      </a:r>
                    </a:p>
                    <a:p>
                      <a:r>
                        <a:rPr lang="cs-CZ" sz="1400" noProof="0" dirty="0" smtClean="0"/>
                        <a:t>- Důvod velmi vysoké hodnoty: Extrémně nízká incidence onemocnění v některých oblastech.</a:t>
                      </a:r>
                    </a:p>
                    <a:p>
                      <a:endParaRPr lang="cs-CZ" sz="1400" noProof="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68943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13"/>
          <p:cNvSpPr/>
          <p:nvPr/>
        </p:nvSpPr>
        <p:spPr>
          <a:xfrm>
            <a:off x="1981080" y="274680"/>
            <a:ext cx="8226720" cy="1140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Rizika očkování a kontroverze</a:t>
            </a:r>
            <a:endParaRPr sz="4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2" name="Google Shape;392;p13"/>
          <p:cNvSpPr/>
          <p:nvPr/>
        </p:nvSpPr>
        <p:spPr>
          <a:xfrm>
            <a:off x="1981080" y="1600200"/>
            <a:ext cx="7567920" cy="4523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93" name="Google Shape;393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82120" y="1417680"/>
            <a:ext cx="7424280" cy="4500360"/>
          </a:xfrm>
          <a:prstGeom prst="rect">
            <a:avLst/>
          </a:prstGeom>
          <a:noFill/>
          <a:ln>
            <a:noFill/>
          </a:ln>
        </p:spPr>
      </p:pic>
      <p:sp>
        <p:nvSpPr>
          <p:cNvPr id="394" name="Google Shape;394;p13"/>
          <p:cNvSpPr/>
          <p:nvPr/>
        </p:nvSpPr>
        <p:spPr>
          <a:xfrm rot="-5400000">
            <a:off x="8767800" y="4269240"/>
            <a:ext cx="3093480" cy="209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Edvard Munch, Výkřik </a:t>
            </a:r>
            <a:endParaRPr sz="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14"/>
          <p:cNvSpPr/>
          <p:nvPr/>
        </p:nvSpPr>
        <p:spPr>
          <a:xfrm>
            <a:off x="609480" y="273600"/>
            <a:ext cx="10971000" cy="114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Nejčastější mýty a legendy</a:t>
            </a:r>
            <a:endParaRPr sz="4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" name="Google Shape;401;p14"/>
          <p:cNvSpPr/>
          <p:nvPr/>
        </p:nvSpPr>
        <p:spPr>
          <a:xfrm>
            <a:off x="308520" y="1418400"/>
            <a:ext cx="11702880" cy="531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143000" marR="0" lvl="0" indent="-227159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43000" marR="0" lvl="2" indent="-227159" algn="l" rtl="0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⯍"/>
            </a:pPr>
            <a:r>
              <a:rPr lang="cs-CZ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Je bezpečnější nemoci v dětství prodělat, než se nechat očkovat. </a:t>
            </a: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43000" marR="0" lvl="0" indent="-227159" algn="l" rtl="0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None/>
            </a:pPr>
            <a:r>
              <a:rPr lang="cs-CZ"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(dětská mozková obrna?, tetanus?, hepatitida B?, meningitidy?, …)</a:t>
            </a:r>
            <a:endParaRPr sz="15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43000" marR="0" lvl="0" indent="-227159" algn="l" rtl="0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None/>
            </a:pPr>
            <a:endParaRPr sz="15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43000" marR="0" lvl="2" indent="-227159" algn="l" rtl="0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⯍"/>
            </a:pPr>
            <a:r>
              <a:rPr lang="cs-CZ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Vakcíny způsobují autismus.</a:t>
            </a: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43000" marR="0" lvl="0" indent="-227159" algn="l" rtl="0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None/>
            </a:pPr>
            <a:r>
              <a:rPr lang="cs-CZ"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  (Wakefield et al. 1998 – 12 dětí  / Taylor et al., 2014 – 1,25mil. dětí )</a:t>
            </a:r>
            <a:endParaRPr sz="15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43000" marR="0" lvl="0" indent="-227159" algn="l" rtl="0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None/>
            </a:pPr>
            <a:endParaRPr sz="15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43000" marR="0" lvl="2" indent="-227159" algn="l" rtl="0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⯍"/>
            </a:pPr>
            <a:r>
              <a:rPr lang="cs-CZ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Nemoci vymizely kvůli zlepšení hygieny, nikoliv kvůli očkování. </a:t>
            </a: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43000" marR="0" lvl="0" indent="-227159" algn="l" rtl="0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None/>
            </a:pPr>
            <a:r>
              <a:rPr lang="cs-CZ"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  (rozhodně ne respiračně přenosné infekce - dávivý kašel, spalničky, zarděnky, příušnice nebo   chřipka)</a:t>
            </a:r>
            <a:endParaRPr sz="15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43000" marR="0" lvl="0" indent="-227159" algn="l" rtl="0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None/>
            </a:pPr>
            <a:endParaRPr sz="15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43000" marR="0" lvl="2" indent="-227159" algn="l" rtl="0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⯍"/>
            </a:pPr>
            <a:r>
              <a:rPr lang="cs-CZ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Do vakcín se přidávají jedovaté látky</a:t>
            </a:r>
            <a:r>
              <a:rPr lang="cs-CZ"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jako: </a:t>
            </a:r>
            <a:endParaRPr sz="15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43000" marR="0" lvl="0" indent="-227159" algn="l" rtl="0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None/>
            </a:pPr>
            <a:r>
              <a:rPr lang="cs-CZ"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  formaldehyd – běžně v potravinách, i endogenní</a:t>
            </a:r>
            <a:endParaRPr sz="15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43000" marR="0" lvl="0" indent="-227159" algn="l" rtl="0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None/>
            </a:pPr>
            <a:r>
              <a:rPr lang="cs-CZ"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  rtuť (thiomersal) – již ne, cca od roku 2000</a:t>
            </a:r>
            <a:endParaRPr sz="15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43000" marR="0" lvl="0" indent="-227159" algn="l" rtl="0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None/>
            </a:pPr>
            <a:r>
              <a:rPr lang="cs-CZ"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  hliník – max. 0,85 mg, již 90 let bez průkazu toxicity.</a:t>
            </a:r>
            <a:endParaRPr sz="15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43000" marR="0" lvl="0" indent="-227159" algn="l" rtl="0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None/>
            </a:pPr>
            <a:endParaRPr sz="15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43000" marR="0" lvl="2" indent="-227159" algn="l" rtl="0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⯍"/>
            </a:pPr>
            <a:r>
              <a:rPr lang="cs-CZ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Dědičné nemoci a vrozené malformace </a:t>
            </a:r>
            <a:r>
              <a:rPr lang="cs-CZ"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– snaha obvinit kohokoliv.</a:t>
            </a:r>
            <a:endParaRPr sz="15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15"/>
          <p:cNvSpPr/>
          <p:nvPr/>
        </p:nvSpPr>
        <p:spPr>
          <a:xfrm>
            <a:off x="1981080" y="273600"/>
            <a:ext cx="8227080" cy="1142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www.rosalio.cz</a:t>
            </a:r>
            <a:endParaRPr sz="4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7" name="Google Shape;407;p15"/>
          <p:cNvSpPr/>
          <p:nvPr/>
        </p:nvSpPr>
        <p:spPr>
          <a:xfrm>
            <a:off x="1991520" y="1556640"/>
            <a:ext cx="8227080" cy="1142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85840" marR="0" lvl="0" indent="-28368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cs-CZ" sz="1800" b="1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Tvrzení </a:t>
            </a:r>
            <a:r>
              <a:rPr lang="cs-CZ" sz="1800" b="1" i="0" u="none" strike="noStrike" cap="none" dirty="0" err="1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desinformátorů</a:t>
            </a:r>
            <a:r>
              <a:rPr lang="cs-CZ" sz="1800" b="1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cs-CZ" sz="18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„Již </a:t>
            </a:r>
            <a:r>
              <a:rPr lang="cs-CZ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z pouhého pohledu na jednoduchou statistiku je však jasné, že situace je vážnější, než tvrdí. Ze stránek Státního ústavu pro kontrolu léčiv zjistíme, že </a:t>
            </a:r>
            <a:r>
              <a:rPr lang="cs-CZ" sz="1800" b="0" i="0" u="sng" strike="noStrike" cap="none" dirty="0">
                <a:solidFill>
                  <a:srgbClr val="67AFBD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za rok 2016 bylo vyhodnoceno jako závažné reakce na očkování MMR vakcínou celkem 127 případů</a:t>
            </a:r>
            <a:r>
              <a:rPr lang="cs-CZ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.“</a:t>
            </a: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0" i="0" u="none" strike="noStrike" cap="none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_______________________________________________________</a:t>
            </a: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840" marR="0" lvl="0" indent="-28368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cs-CZ" sz="1800" b="1" i="0" u="none" strike="noStrike" cap="none" dirty="0" smtClean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O čem mluví ve skutečnosti:</a:t>
            </a:r>
          </a:p>
          <a:p>
            <a:pPr marL="285840" marR="0" lvl="0" indent="-28368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cs-CZ" sz="1800" b="0" i="0" u="none" strike="noStrike" cap="none" dirty="0" smtClean="0">
                <a:solidFill>
                  <a:schemeClr val="accent4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Ročně </a:t>
            </a:r>
            <a:r>
              <a:rPr lang="cs-CZ" sz="1800" b="0" i="0" u="none" strike="noStrike" cap="none" dirty="0">
                <a:solidFill>
                  <a:schemeClr val="accent4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je v ČR podáno přibližně 200 000 dávek vakcíny </a:t>
            </a:r>
            <a:r>
              <a:rPr lang="cs-CZ" sz="1800" b="0" i="0" u="none" strike="noStrike" cap="none" dirty="0" err="1">
                <a:solidFill>
                  <a:schemeClr val="accent4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Priorix</a:t>
            </a:r>
            <a:endParaRPr sz="1800" b="0" i="0" u="none" strike="noStrike" cap="none" dirty="0">
              <a:solidFill>
                <a:schemeClr val="accent4">
                  <a:lumMod val="50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840" marR="0" lvl="0" indent="-28368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cs-CZ" sz="1800" b="0" i="0" u="none" strike="noStrike" cap="none" dirty="0">
                <a:solidFill>
                  <a:schemeClr val="accent4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Roční statistika NÚ vypovídá pouze o tom, jaké NÚ byly daný rok SÚKL nahlášeny, jednotlivá hlášení obsahují pouze podezření na NÚ, nikoliv prokázanou kauzální souvislost.</a:t>
            </a:r>
            <a:endParaRPr sz="1800" b="0" i="0" u="none" strike="noStrike" cap="none" dirty="0">
              <a:solidFill>
                <a:schemeClr val="accent4">
                  <a:lumMod val="50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840" marR="0" lvl="0" indent="-28368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cs-CZ" sz="1800" b="0" i="0" u="none" strike="noStrike" cap="none" dirty="0">
                <a:solidFill>
                  <a:schemeClr val="accent4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Nejčastěji hlášenou reakcí byla zvýšená </a:t>
            </a:r>
            <a:r>
              <a:rPr lang="cs-CZ" sz="1800" b="1" i="0" u="none" strike="noStrike" cap="none" dirty="0">
                <a:solidFill>
                  <a:schemeClr val="accent4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teplota</a:t>
            </a:r>
            <a:r>
              <a:rPr lang="cs-CZ" sz="1800" b="0" i="0" u="none" strike="noStrike" cap="none" dirty="0">
                <a:solidFill>
                  <a:schemeClr val="accent4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a horečka, která byla nahlášena v počtu </a:t>
            </a:r>
            <a:r>
              <a:rPr lang="cs-CZ" sz="1800" b="1" i="0" u="none" strike="noStrike" cap="none" dirty="0">
                <a:solidFill>
                  <a:schemeClr val="accent4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87 reakcí</a:t>
            </a:r>
            <a:r>
              <a:rPr lang="cs-CZ" sz="1800" b="0" i="0" u="none" strike="noStrike" cap="none" dirty="0">
                <a:solidFill>
                  <a:schemeClr val="accent4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800" b="0" i="0" u="none" strike="noStrike" cap="none" dirty="0">
              <a:solidFill>
                <a:schemeClr val="accent4">
                  <a:lumMod val="50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840" marR="0" lvl="0" indent="-28368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cs-CZ" sz="1800" b="0" i="0" u="none" strike="noStrike" cap="none" dirty="0">
                <a:solidFill>
                  <a:schemeClr val="accent4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Druhou nejčastěji hlášenou reakcí byla </a:t>
            </a:r>
            <a:r>
              <a:rPr lang="cs-CZ" sz="1800" b="1" i="0" u="none" strike="noStrike" cap="none" dirty="0">
                <a:solidFill>
                  <a:schemeClr val="accent4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vyrážka</a:t>
            </a:r>
            <a:r>
              <a:rPr lang="cs-CZ" sz="1800" b="0" i="0" u="none" strike="noStrike" cap="none" dirty="0">
                <a:solidFill>
                  <a:schemeClr val="accent4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nahlášená v počtu </a:t>
            </a:r>
            <a:r>
              <a:rPr lang="cs-CZ" sz="1800" b="1" i="0" u="none" strike="noStrike" cap="none" dirty="0">
                <a:solidFill>
                  <a:schemeClr val="accent4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48 reakcí</a:t>
            </a:r>
            <a:r>
              <a:rPr lang="cs-CZ" sz="1800" b="0" i="0" u="none" strike="noStrike" cap="none" dirty="0">
                <a:solidFill>
                  <a:schemeClr val="accent4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endParaRPr sz="1800" b="0" i="0" u="none" strike="noStrike" cap="none" dirty="0">
              <a:solidFill>
                <a:schemeClr val="accent4">
                  <a:lumMod val="50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840" marR="0" lvl="0" indent="-28368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cs-CZ" sz="1800" b="1" i="0" u="none" strike="noStrike" cap="none" dirty="0">
                <a:solidFill>
                  <a:schemeClr val="accent4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Infekce dýchacích cest </a:t>
            </a:r>
            <a:r>
              <a:rPr lang="cs-CZ" sz="1800" b="0" i="0" u="none" strike="noStrike" cap="none" dirty="0">
                <a:solidFill>
                  <a:schemeClr val="accent4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a plic byly nahlášeny v počtu </a:t>
            </a:r>
            <a:r>
              <a:rPr lang="cs-CZ" sz="1800" b="1" i="0" u="none" strike="noStrike" cap="none" dirty="0">
                <a:solidFill>
                  <a:schemeClr val="accent4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29 případů</a:t>
            </a:r>
            <a:r>
              <a:rPr lang="cs-CZ" sz="1800" b="0" i="0" u="none" strike="noStrike" cap="none" dirty="0">
                <a:solidFill>
                  <a:schemeClr val="accent4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800" b="0" i="0" u="none" strike="noStrike" cap="none" dirty="0">
              <a:solidFill>
                <a:schemeClr val="accent4">
                  <a:lumMod val="50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840" marR="0" lvl="0" indent="-28368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cs-CZ" sz="1800" b="0" i="0" u="none" strike="noStrike" cap="none" dirty="0">
                <a:solidFill>
                  <a:schemeClr val="accent4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Reakce jako neklid, </a:t>
            </a:r>
            <a:r>
              <a:rPr lang="cs-CZ" sz="1800" b="1" i="0" u="none" strike="noStrike" cap="none" dirty="0">
                <a:solidFill>
                  <a:schemeClr val="accent4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podrážděnost</a:t>
            </a:r>
            <a:r>
              <a:rPr lang="cs-CZ" sz="1800" b="0" i="0" u="none" strike="noStrike" cap="none" dirty="0">
                <a:solidFill>
                  <a:schemeClr val="accent4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, mrzutost, abnormální či sebepoškozující chování byly nahlášeny v počtu </a:t>
            </a:r>
            <a:r>
              <a:rPr lang="cs-CZ" sz="1800" b="1" i="0" u="none" strike="noStrike" cap="none" dirty="0">
                <a:solidFill>
                  <a:schemeClr val="accent4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23 reakcí</a:t>
            </a:r>
            <a:r>
              <a:rPr lang="cs-CZ" sz="1800" b="0" i="0" u="none" strike="noStrike" cap="none" dirty="0">
                <a:solidFill>
                  <a:schemeClr val="accent4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800" b="0" i="0" u="none" strike="noStrike" cap="none" dirty="0">
              <a:solidFill>
                <a:schemeClr val="accent4">
                  <a:lumMod val="50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840" marR="0" lvl="0" indent="-28368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cs-CZ" sz="1800" b="0" i="0" u="none" strike="noStrike" cap="none" dirty="0">
                <a:solidFill>
                  <a:schemeClr val="accent4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Pláč a </a:t>
            </a:r>
            <a:r>
              <a:rPr lang="cs-CZ" sz="1800" b="1" i="0" u="none" strike="noStrike" cap="none" dirty="0">
                <a:solidFill>
                  <a:schemeClr val="accent4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plačtivost</a:t>
            </a:r>
            <a:r>
              <a:rPr lang="cs-CZ" sz="1800" b="0" i="0" u="none" strike="noStrike" cap="none" dirty="0">
                <a:solidFill>
                  <a:schemeClr val="accent4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byly nahlášeny v počtu </a:t>
            </a:r>
            <a:r>
              <a:rPr lang="cs-CZ" sz="1800" b="1" i="0" u="none" strike="noStrike" cap="none" dirty="0">
                <a:solidFill>
                  <a:schemeClr val="accent4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22 reakcí</a:t>
            </a:r>
            <a:r>
              <a:rPr lang="cs-CZ" sz="1800" b="0" i="0" u="none" strike="noStrike" cap="none" dirty="0">
                <a:solidFill>
                  <a:schemeClr val="accent4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800" b="0" i="0" u="none" strike="noStrike" cap="none" dirty="0">
              <a:solidFill>
                <a:schemeClr val="accent4">
                  <a:lumMod val="50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2"/>
          <p:cNvSpPr/>
          <p:nvPr/>
        </p:nvSpPr>
        <p:spPr>
          <a:xfrm>
            <a:off x="609480" y="273600"/>
            <a:ext cx="10971000" cy="114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Očkování</a:t>
            </a:r>
            <a:endParaRPr sz="4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" name="Google Shape;286;p2"/>
          <p:cNvSpPr/>
          <p:nvPr/>
        </p:nvSpPr>
        <p:spPr>
          <a:xfrm>
            <a:off x="609480" y="1604520"/>
            <a:ext cx="9590400" cy="3975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Cca 200 let (Jenner 1796, variola). </a:t>
            </a: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1199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1199"/>
              </a:spcBef>
              <a:spcAft>
                <a:spcPts val="0"/>
              </a:spcAft>
              <a:buNone/>
            </a:pPr>
            <a:r>
              <a:rPr lang="cs-CZ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Jedna z nejúspěšnějších a ekonomicky nejvýhodnějších metod ovlivnění zdraví jedince i celé populace. </a:t>
            </a: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1199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1199"/>
              </a:spcBef>
              <a:spcAft>
                <a:spcPts val="0"/>
              </a:spcAft>
              <a:buNone/>
            </a:pPr>
            <a:r>
              <a:rPr lang="cs-CZ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Podstatou a úkolem očkování je </a:t>
            </a:r>
            <a:r>
              <a:rPr lang="cs-CZ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stimulace</a:t>
            </a:r>
            <a:r>
              <a:rPr lang="cs-CZ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příslušných </a:t>
            </a:r>
            <a:r>
              <a:rPr lang="cs-CZ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buněk imunitního systému</a:t>
            </a:r>
            <a:r>
              <a:rPr lang="cs-CZ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které začnou vytvářet příslušné protilátky a tzv. paměťové buňky. </a:t>
            </a: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1199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7" name="Google Shape;287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38246" y="632866"/>
            <a:ext cx="3451603" cy="19433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3"/>
          <p:cNvSpPr/>
          <p:nvPr/>
        </p:nvSpPr>
        <p:spPr>
          <a:xfrm>
            <a:off x="609479" y="1604520"/>
            <a:ext cx="11402767" cy="3975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Očkovací látky neobsahují takovou složku, která by byla schopna vyvolat vlastní onemocnění.</a:t>
            </a: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1199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1199"/>
              </a:spcBef>
              <a:spcAft>
                <a:spcPts val="0"/>
              </a:spcAft>
              <a:buNone/>
            </a:pPr>
            <a:r>
              <a:rPr lang="cs-CZ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Očkovací látky musí být dostatečně silné, proto </a:t>
            </a:r>
            <a:r>
              <a:rPr lang="cs-CZ" sz="2000" b="0" i="0" u="sng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 mohou po jejich podání objevit nežádoucí účinky</a:t>
            </a:r>
            <a:r>
              <a:rPr lang="cs-CZ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Nejčastěji to bývá bolest, otok, zduření v místě vpichu nebo zvýšená teplota, únavnost, nevolnost.</a:t>
            </a: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1199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4"/>
          <p:cNvSpPr/>
          <p:nvPr/>
        </p:nvSpPr>
        <p:spPr>
          <a:xfrm>
            <a:off x="609480" y="273600"/>
            <a:ext cx="10971000" cy="114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Principy výroby vakcíny</a:t>
            </a:r>
            <a:endParaRPr sz="4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8" name="Google Shape;298;p4" descr="Vaccines Topics Four images working 01"/>
          <p:cNvPicPr preferRelativeResize="0"/>
          <p:nvPr/>
        </p:nvPicPr>
        <p:blipFill rotWithShape="1">
          <a:blip r:embed="rId3">
            <a:alphaModFix/>
          </a:blip>
          <a:srcRect t="18508" b="9784"/>
          <a:stretch/>
        </p:blipFill>
        <p:spPr>
          <a:xfrm>
            <a:off x="2347200" y="1807920"/>
            <a:ext cx="7490520" cy="2946240"/>
          </a:xfrm>
          <a:prstGeom prst="rect">
            <a:avLst/>
          </a:prstGeom>
          <a:noFill/>
          <a:ln>
            <a:noFill/>
          </a:ln>
        </p:spPr>
      </p:pic>
      <p:sp>
        <p:nvSpPr>
          <p:cNvPr id="303" name="Google Shape;303;p4"/>
          <p:cNvSpPr/>
          <p:nvPr/>
        </p:nvSpPr>
        <p:spPr>
          <a:xfrm>
            <a:off x="7364520" y="6554880"/>
            <a:ext cx="4947480" cy="22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Zdroj: https://www.who.int/news-room/feature-stories/detail/how-are-vaccines-developed</a:t>
            </a:r>
            <a:endParaRPr sz="9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2750929" y="1549631"/>
            <a:ext cx="182614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i="1" dirty="0">
                <a:latin typeface="Arial" panose="020B0604020202020204" pitchFamily="34" charset="0"/>
              </a:rPr>
              <a:t>š</a:t>
            </a:r>
            <a:r>
              <a:rPr lang="cs-CZ" i="1" dirty="0" smtClean="0">
                <a:latin typeface="Arial" panose="020B0604020202020204" pitchFamily="34" charset="0"/>
              </a:rPr>
              <a:t>impanzí </a:t>
            </a:r>
            <a:r>
              <a:rPr lang="cs-CZ" i="1" dirty="0">
                <a:latin typeface="Arial" panose="020B0604020202020204" pitchFamily="34" charset="0"/>
              </a:rPr>
              <a:t>adenovirus</a:t>
            </a:r>
            <a:endParaRPr lang="cs-CZ" i="1" dirty="0"/>
          </a:p>
        </p:txBody>
      </p:sp>
      <p:sp>
        <p:nvSpPr>
          <p:cNvPr id="12" name="Obdélník 11"/>
          <p:cNvSpPr/>
          <p:nvPr/>
        </p:nvSpPr>
        <p:spPr>
          <a:xfrm>
            <a:off x="4687087" y="1553417"/>
            <a:ext cx="281038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i="1" dirty="0" err="1" smtClean="0">
                <a:latin typeface="Arial" panose="020B0604020202020204" pitchFamily="34" charset="0"/>
              </a:rPr>
              <a:t>rekombinantně</a:t>
            </a:r>
            <a:r>
              <a:rPr lang="cs-CZ" i="1" dirty="0" smtClean="0">
                <a:latin typeface="Arial" panose="020B0604020202020204" pitchFamily="34" charset="0"/>
              </a:rPr>
              <a:t> vyrobený protein</a:t>
            </a:r>
            <a:endParaRPr lang="cs-CZ" i="1" dirty="0"/>
          </a:p>
        </p:txBody>
      </p:sp>
      <p:sp>
        <p:nvSpPr>
          <p:cNvPr id="13" name="Obdélník 12"/>
          <p:cNvSpPr/>
          <p:nvPr/>
        </p:nvSpPr>
        <p:spPr>
          <a:xfrm>
            <a:off x="8015331" y="1556709"/>
            <a:ext cx="71365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i="1" dirty="0" err="1" smtClean="0">
                <a:latin typeface="Arial" panose="020B0604020202020204" pitchFamily="34" charset="0"/>
              </a:rPr>
              <a:t>mRNA</a:t>
            </a:r>
            <a:endParaRPr lang="cs-CZ" i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0" name="Google Shape;310;p5" descr="Vaccines Topics Four images working 05 DNA RNA v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48040" y="273600"/>
            <a:ext cx="3606120" cy="2163240"/>
          </a:xfrm>
          <a:prstGeom prst="rect">
            <a:avLst/>
          </a:prstGeom>
          <a:noFill/>
          <a:ln>
            <a:noFill/>
          </a:ln>
        </p:spPr>
      </p:pic>
      <p:sp>
        <p:nvSpPr>
          <p:cNvPr id="311" name="Google Shape;311;p5"/>
          <p:cNvSpPr/>
          <p:nvPr/>
        </p:nvSpPr>
        <p:spPr>
          <a:xfrm>
            <a:off x="609480" y="273600"/>
            <a:ext cx="10971000" cy="114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mRNA vakcíny</a:t>
            </a:r>
            <a:endParaRPr sz="4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2" name="Google Shape;312;p5"/>
          <p:cNvSpPr/>
          <p:nvPr/>
        </p:nvSpPr>
        <p:spPr>
          <a:xfrm>
            <a:off x="1019160" y="1647720"/>
            <a:ext cx="10314000" cy="4799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08000" marR="0" lvl="0" indent="0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Vývoj posledních cca 30 let (infekce, nádory).</a:t>
            </a: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08000" marR="0" lvl="0" indent="0" algn="l" rtl="0">
              <a:lnSpc>
                <a:spcPct val="150000"/>
              </a:lnSpc>
              <a:spcBef>
                <a:spcPts val="1199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08000" marR="0" lvl="0" indent="0" algn="l" rtl="0">
              <a:lnSpc>
                <a:spcPct val="150000"/>
              </a:lnSpc>
              <a:spcBef>
                <a:spcPts val="1199"/>
              </a:spcBef>
              <a:spcAft>
                <a:spcPts val="0"/>
              </a:spcAft>
              <a:buNone/>
            </a:pPr>
            <a:r>
              <a:rPr lang="cs-CZ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mRNA</a:t>
            </a:r>
            <a:r>
              <a:rPr lang="cs-CZ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se dá jednoduše popsat </a:t>
            </a:r>
            <a:r>
              <a:rPr lang="cs-CZ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jako nosič informace </a:t>
            </a:r>
            <a:r>
              <a:rPr lang="cs-CZ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 pokynem </a:t>
            </a:r>
            <a:r>
              <a:rPr lang="cs-CZ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 buňky </a:t>
            </a:r>
            <a:r>
              <a:rPr lang="cs-CZ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svalové, kožní a specializované imunitní buňky (dendritické), aby vyrobily kousek viru.</a:t>
            </a: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08000" marR="0" lvl="0" indent="0" algn="l" rtl="0">
              <a:lnSpc>
                <a:spcPct val="170000"/>
              </a:lnSpc>
              <a:spcBef>
                <a:spcPts val="1199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08000" marR="0" lvl="0" indent="0" algn="l" rtl="0">
              <a:lnSpc>
                <a:spcPct val="170000"/>
              </a:lnSpc>
              <a:spcBef>
                <a:spcPts val="1199"/>
              </a:spcBef>
              <a:spcAft>
                <a:spcPts val="0"/>
              </a:spcAft>
              <a:buNone/>
            </a:pPr>
            <a:r>
              <a:rPr lang="cs-CZ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Rozpoznání buněk, obsahujících vakcinální mRNA, </a:t>
            </a:r>
            <a:r>
              <a:rPr lang="cs-CZ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vede k indukci komplexní imunitní odpovědi</a:t>
            </a:r>
            <a:r>
              <a:rPr lang="cs-CZ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se stimulaci B-lymfocytů, které vytváří protilátky a současně T-lymfocytů, které stimulují diferenciaci specializovaných B buněk a současně stimulují i buněčnou odpověď.</a:t>
            </a: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08000" marR="0" lvl="0" indent="0" algn="l" rtl="0">
              <a:lnSpc>
                <a:spcPct val="170000"/>
              </a:lnSpc>
              <a:spcBef>
                <a:spcPts val="1199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6"/>
          <p:cNvSpPr/>
          <p:nvPr/>
        </p:nvSpPr>
        <p:spPr>
          <a:xfrm>
            <a:off x="1981080" y="273600"/>
            <a:ext cx="8227080" cy="1142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" name="Google Shape;318;p6"/>
          <p:cNvSpPr/>
          <p:nvPr/>
        </p:nvSpPr>
        <p:spPr>
          <a:xfrm>
            <a:off x="1981080" y="1604520"/>
            <a:ext cx="8227080" cy="3975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19" name="Google Shape;319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76840" y="470520"/>
            <a:ext cx="4435920" cy="59151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5" name="Google Shape;325;p7" descr="Vaccine Ingredients: Antigen, Adjuvant, Preservatives, Stabilizers, Surfactants, Residuals, Diluent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68080" y="1309680"/>
            <a:ext cx="8299080" cy="4979520"/>
          </a:xfrm>
          <a:prstGeom prst="rect">
            <a:avLst/>
          </a:prstGeom>
          <a:noFill/>
          <a:ln>
            <a:noFill/>
          </a:ln>
        </p:spPr>
      </p:pic>
      <p:sp>
        <p:nvSpPr>
          <p:cNvPr id="326" name="Google Shape;326;p7"/>
          <p:cNvSpPr/>
          <p:nvPr/>
        </p:nvSpPr>
        <p:spPr>
          <a:xfrm>
            <a:off x="3145320" y="2290320"/>
            <a:ext cx="1644840" cy="73116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525" cap="flat" cmpd="sng">
            <a:solidFill>
              <a:srgbClr val="505187"/>
            </a:solidFill>
            <a:prstDash val="solid"/>
            <a:miter lim="8000"/>
            <a:headEnd type="none" w="sm" len="sm"/>
            <a:tailEnd type="triangle" w="med" len="med"/>
          </a:ln>
        </p:spPr>
      </p:sp>
      <p:sp>
        <p:nvSpPr>
          <p:cNvPr id="327" name="Google Shape;327;p7"/>
          <p:cNvSpPr/>
          <p:nvPr/>
        </p:nvSpPr>
        <p:spPr>
          <a:xfrm>
            <a:off x="79920" y="669600"/>
            <a:ext cx="3678480" cy="1836360"/>
          </a:xfrm>
          <a:prstGeom prst="roundRect">
            <a:avLst>
              <a:gd name="adj" fmla="val 25030"/>
            </a:avLst>
          </a:prstGeom>
          <a:solidFill>
            <a:schemeClr val="lt1"/>
          </a:solidFill>
          <a:ln w="254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Konzervanty - </a:t>
            </a:r>
            <a:r>
              <a:rPr lang="cs-CZ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ochrana před bakteriální kontaminací u vícedávkových balení vakcín. </a:t>
            </a: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Nejčastěji 2-phenoxyethanol, roky používán ve vakcínách a různých dětských produktech bez průkazu významné toxicity pro lidi. </a:t>
            </a: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8" name="Google Shape;328;p7"/>
          <p:cNvSpPr/>
          <p:nvPr/>
        </p:nvSpPr>
        <p:spPr>
          <a:xfrm>
            <a:off x="2923560" y="4051440"/>
            <a:ext cx="1607040" cy="11448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525" cap="flat" cmpd="sng">
            <a:solidFill>
              <a:srgbClr val="505187"/>
            </a:solidFill>
            <a:prstDash val="solid"/>
            <a:miter lim="8000"/>
            <a:headEnd type="none" w="sm" len="sm"/>
            <a:tailEnd type="triangle" w="med" len="med"/>
          </a:ln>
        </p:spPr>
      </p:sp>
      <p:sp>
        <p:nvSpPr>
          <p:cNvPr id="329" name="Google Shape;329;p7"/>
          <p:cNvSpPr/>
          <p:nvPr/>
        </p:nvSpPr>
        <p:spPr>
          <a:xfrm>
            <a:off x="343080" y="3511080"/>
            <a:ext cx="2923560" cy="1331280"/>
          </a:xfrm>
          <a:prstGeom prst="roundRect">
            <a:avLst>
              <a:gd name="adj" fmla="val 20513"/>
            </a:avLst>
          </a:prstGeom>
          <a:solidFill>
            <a:schemeClr val="lt1"/>
          </a:solidFill>
          <a:ln w="254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Surfakanty – </a:t>
            </a:r>
            <a:r>
              <a:rPr lang="cs-CZ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udržují složky smíchané.</a:t>
            </a: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0" name="Google Shape;330;p7"/>
          <p:cNvSpPr/>
          <p:nvPr/>
        </p:nvSpPr>
        <p:spPr>
          <a:xfrm rot="10800000" flipH="1">
            <a:off x="3759840" y="5343480"/>
            <a:ext cx="1647720" cy="34416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525" cap="flat" cmpd="sng">
            <a:solidFill>
              <a:srgbClr val="505187"/>
            </a:solidFill>
            <a:prstDash val="solid"/>
            <a:miter lim="8000"/>
            <a:headEnd type="none" w="sm" len="sm"/>
            <a:tailEnd type="triangle" w="med" len="med"/>
          </a:ln>
        </p:spPr>
      </p:sp>
      <p:sp>
        <p:nvSpPr>
          <p:cNvPr id="331" name="Google Shape;331;p7"/>
          <p:cNvSpPr/>
          <p:nvPr/>
        </p:nvSpPr>
        <p:spPr>
          <a:xfrm>
            <a:off x="560160" y="5384160"/>
            <a:ext cx="3198240" cy="1331280"/>
          </a:xfrm>
          <a:prstGeom prst="roundRect">
            <a:avLst>
              <a:gd name="adj" fmla="val 20513"/>
            </a:avLst>
          </a:prstGeom>
          <a:solidFill>
            <a:schemeClr val="lt1"/>
          </a:solidFill>
          <a:ln w="254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Rozpouštědlo – </a:t>
            </a:r>
            <a:r>
              <a:rPr lang="cs-CZ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tekutiny k dosažení objemu vhodného k aplikaci, většinou sterilní voda.</a:t>
            </a: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" name="Google Shape;332;p7"/>
          <p:cNvSpPr/>
          <p:nvPr/>
        </p:nvSpPr>
        <p:spPr>
          <a:xfrm flipH="1">
            <a:off x="7002720" y="1574280"/>
            <a:ext cx="1589400" cy="93204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525" cap="flat" cmpd="sng">
            <a:solidFill>
              <a:srgbClr val="505187"/>
            </a:solidFill>
            <a:prstDash val="solid"/>
            <a:miter lim="8000"/>
            <a:headEnd type="none" w="sm" len="sm"/>
            <a:tailEnd type="triangle" w="med" len="med"/>
          </a:ln>
        </p:spPr>
      </p:sp>
      <p:sp>
        <p:nvSpPr>
          <p:cNvPr id="333" name="Google Shape;333;p7"/>
          <p:cNvSpPr/>
          <p:nvPr/>
        </p:nvSpPr>
        <p:spPr>
          <a:xfrm>
            <a:off x="7220160" y="241560"/>
            <a:ext cx="4691520" cy="1331280"/>
          </a:xfrm>
          <a:prstGeom prst="roundRect">
            <a:avLst>
              <a:gd name="adj" fmla="val 20513"/>
            </a:avLst>
          </a:prstGeom>
          <a:solidFill>
            <a:schemeClr val="lt1"/>
          </a:solidFill>
          <a:ln w="254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Přídavné látky</a:t>
            </a:r>
            <a:r>
              <a:rPr lang="cs-CZ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– u některých vakcín, stimulují imunitní buňky k větší odpovědí, pak stačí menší dávka vakcíny, většinou různé sloučeniny hliníku v množství menším než v potravě.</a:t>
            </a: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" name="Google Shape;334;p7"/>
          <p:cNvSpPr/>
          <p:nvPr/>
        </p:nvSpPr>
        <p:spPr>
          <a:xfrm rot="10800000">
            <a:off x="6810840" y="4842360"/>
            <a:ext cx="707400" cy="79776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525" cap="flat" cmpd="sng">
            <a:solidFill>
              <a:srgbClr val="505187"/>
            </a:solidFill>
            <a:prstDash val="solid"/>
            <a:miter lim="8000"/>
            <a:headEnd type="none" w="sm" len="sm"/>
            <a:tailEnd type="triangle" w="med" len="med"/>
          </a:ln>
        </p:spPr>
      </p:sp>
      <p:sp>
        <p:nvSpPr>
          <p:cNvPr id="335" name="Google Shape;335;p7"/>
          <p:cNvSpPr/>
          <p:nvPr/>
        </p:nvSpPr>
        <p:spPr>
          <a:xfrm>
            <a:off x="6612480" y="5643000"/>
            <a:ext cx="3546360" cy="1094040"/>
          </a:xfrm>
          <a:prstGeom prst="roundRect">
            <a:avLst>
              <a:gd name="adj" fmla="val 20513"/>
            </a:avLst>
          </a:prstGeom>
          <a:solidFill>
            <a:schemeClr val="lt1"/>
          </a:solidFill>
          <a:ln w="254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Residua – </a:t>
            </a:r>
            <a:r>
              <a:rPr lang="cs-CZ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zbytky z výroby, například stopy vaječné bílkoviny, kvasinek nebo antibiotik.</a:t>
            </a: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" name="Google Shape;336;p7"/>
          <p:cNvSpPr/>
          <p:nvPr/>
        </p:nvSpPr>
        <p:spPr>
          <a:xfrm flipH="1">
            <a:off x="7218720" y="2781000"/>
            <a:ext cx="2037600" cy="72864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525" cap="flat" cmpd="sng">
            <a:solidFill>
              <a:srgbClr val="505187"/>
            </a:solidFill>
            <a:prstDash val="solid"/>
            <a:miter lim="8000"/>
            <a:headEnd type="none" w="sm" len="sm"/>
            <a:tailEnd type="triangle" w="med" len="med"/>
          </a:ln>
        </p:spPr>
      </p:sp>
      <p:sp>
        <p:nvSpPr>
          <p:cNvPr id="337" name="Google Shape;337;p7"/>
          <p:cNvSpPr/>
          <p:nvPr/>
        </p:nvSpPr>
        <p:spPr>
          <a:xfrm>
            <a:off x="9259200" y="1869840"/>
            <a:ext cx="2832480" cy="1331280"/>
          </a:xfrm>
          <a:prstGeom prst="roundRect">
            <a:avLst>
              <a:gd name="adj" fmla="val 20513"/>
            </a:avLst>
          </a:prstGeom>
          <a:solidFill>
            <a:schemeClr val="lt1"/>
          </a:solidFill>
          <a:ln w="254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Stabilizátory – </a:t>
            </a:r>
            <a:r>
              <a:rPr lang="cs-CZ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stabilizují složky vakcíny, aby nedocházelo ke vzájemným reakcím a k přilnutí k obalu vakcíny.</a:t>
            </a: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8"/>
          <p:cNvSpPr/>
          <p:nvPr/>
        </p:nvSpPr>
        <p:spPr>
          <a:xfrm>
            <a:off x="609480" y="273600"/>
            <a:ext cx="10971000" cy="114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Etika vývoje vakcín</a:t>
            </a:r>
            <a:endParaRPr sz="4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3" name="Google Shape;343;p8"/>
          <p:cNvSpPr/>
          <p:nvPr/>
        </p:nvSpPr>
        <p:spPr>
          <a:xfrm>
            <a:off x="609480" y="1604520"/>
            <a:ext cx="10971000" cy="3975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432000" marR="0" lvl="0" indent="-32256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Noto Sans Symbols"/>
              <a:buChar char="●"/>
            </a:pPr>
            <a:r>
              <a:rPr lang="cs-CZ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Buněčné kultury slouží jako hostitelské prostředí pro viry, které se na nich pomnoží do potřebného množství (inaktivované vakcíny, např. Priorix).</a:t>
            </a: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32000" marR="0" lvl="0" indent="-322560" algn="l" rtl="0">
              <a:lnSpc>
                <a:spcPct val="140000"/>
              </a:lnSpc>
              <a:spcBef>
                <a:spcPts val="1199"/>
              </a:spcBef>
              <a:spcAft>
                <a:spcPts val="0"/>
              </a:spcAft>
              <a:buClr>
                <a:srgbClr val="000000"/>
              </a:buClr>
              <a:buSzPts val="900"/>
              <a:buFont typeface="Noto Sans Symbols"/>
              <a:buChar char="●"/>
            </a:pPr>
            <a:r>
              <a:rPr lang="cs-CZ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Jsou geneticky stabilní, schopné se reprodukovat a zachovat si vlastnosti původního kmene a to i po více než 1,5-letém zamrazení.</a:t>
            </a: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32000" marR="0" lvl="0" indent="-322560" algn="l" rtl="0">
              <a:lnSpc>
                <a:spcPct val="140000"/>
              </a:lnSpc>
              <a:spcBef>
                <a:spcPts val="1199"/>
              </a:spcBef>
              <a:spcAft>
                <a:spcPts val="0"/>
              </a:spcAft>
              <a:buClr>
                <a:srgbClr val="000000"/>
              </a:buClr>
              <a:buSzPts val="900"/>
              <a:buFont typeface="Noto Sans Symbols"/>
              <a:buChar char="●"/>
            </a:pPr>
            <a:r>
              <a:rPr lang="cs-CZ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Z lidských buněk se používají dvě linie, původní buněčná linie WI-38 (od roku 1961) a později i MRC-5 (od roku 1970), získány z potracených lidských plodů.</a:t>
            </a: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32000" marR="0" lvl="0" indent="-322560" algn="l" rtl="0">
              <a:lnSpc>
                <a:spcPct val="140000"/>
              </a:lnSpc>
              <a:spcBef>
                <a:spcPts val="1199"/>
              </a:spcBef>
              <a:spcAft>
                <a:spcPts val="0"/>
              </a:spcAft>
              <a:buClr>
                <a:srgbClr val="000000"/>
              </a:buClr>
              <a:buSzPts val="900"/>
              <a:buFont typeface="Noto Sans Symbols"/>
              <a:buChar char="●"/>
            </a:pPr>
            <a:r>
              <a:rPr lang="cs-CZ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Buněčných linií (i těch lidských) existují stovky, ale jen dvě našly své uplatnění v přípravě vakcín – ostatní při vývoji jiných léků.</a:t>
            </a: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9"/>
          <p:cNvSpPr/>
          <p:nvPr/>
        </p:nvSpPr>
        <p:spPr>
          <a:xfrm>
            <a:off x="609480" y="273600"/>
            <a:ext cx="10971000" cy="114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Principy výroby vakcíny</a:t>
            </a:r>
            <a:endParaRPr sz="4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" name="Google Shape;350;p9"/>
          <p:cNvSpPr/>
          <p:nvPr/>
        </p:nvSpPr>
        <p:spPr>
          <a:xfrm>
            <a:off x="7079040" y="6613560"/>
            <a:ext cx="4920840" cy="22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Zdroj: https://www.who.int/news-room/feature-stories/detail/how-are-vaccines-developed</a:t>
            </a:r>
            <a:endParaRPr sz="9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1" name="Google Shape;351;p9" descr="Topic Two CIinical Trials_Static 29 Oc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35200" y="1294560"/>
            <a:ext cx="8719560" cy="52322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1190</Words>
  <Application>Microsoft Office PowerPoint</Application>
  <PresentationFormat>Širokoúhlá obrazovka</PresentationFormat>
  <Paragraphs>137</Paragraphs>
  <Slides>16</Slides>
  <Notes>15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5</vt:i4>
      </vt:variant>
      <vt:variant>
        <vt:lpstr>Nadpisy snímků</vt:lpstr>
      </vt:variant>
      <vt:variant>
        <vt:i4>16</vt:i4>
      </vt:variant>
    </vt:vector>
  </HeadingPairs>
  <TitlesOfParts>
    <vt:vector size="25" baseType="lpstr">
      <vt:lpstr>Arial</vt:lpstr>
      <vt:lpstr>Noto Sans Symbols</vt:lpstr>
      <vt:lpstr>Times New Roman</vt:lpstr>
      <vt:lpstr>Verdana</vt:lpstr>
      <vt:lpstr>Office Theme</vt:lpstr>
      <vt:lpstr>Office Theme</vt:lpstr>
      <vt:lpstr>Office Theme</vt:lpstr>
      <vt:lpstr>Office Theme</vt:lpstr>
      <vt:lpstr>Office Theme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Účinnost vakcinace (NNV – number needed to vaccinate)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Mihalcin Matus</dc:creator>
  <cp:lastModifiedBy>Mihalčin Matúš</cp:lastModifiedBy>
  <cp:revision>7</cp:revision>
  <dcterms:created xsi:type="dcterms:W3CDTF">2015-03-31T14:14:10Z</dcterms:created>
  <dcterms:modified xsi:type="dcterms:W3CDTF">2025-02-20T07:20:20Z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23</vt:i4>
  </property>
  <property fmtid="{D5CDD505-2E9C-101B-9397-08002B2CF9AE}" pid="8" name="PresentationFormat">
    <vt:lpwstr>Širokoúhlá obrazovka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47</vt:i4>
  </property>
</Properties>
</file>