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40" r:id="rId3"/>
    <p:sldId id="428" r:id="rId4"/>
    <p:sldId id="446" r:id="rId5"/>
    <p:sldId id="435" r:id="rId6"/>
    <p:sldId id="436" r:id="rId7"/>
    <p:sldId id="433" r:id="rId8"/>
    <p:sldId id="434" r:id="rId9"/>
    <p:sldId id="437" r:id="rId10"/>
    <p:sldId id="438" r:id="rId11"/>
    <p:sldId id="457" r:id="rId12"/>
    <p:sldId id="455" r:id="rId13"/>
    <p:sldId id="456" r:id="rId14"/>
    <p:sldId id="458" r:id="rId15"/>
    <p:sldId id="459" r:id="rId16"/>
    <p:sldId id="461" r:id="rId17"/>
    <p:sldId id="432" r:id="rId18"/>
    <p:sldId id="442" r:id="rId19"/>
    <p:sldId id="402" r:id="rId20"/>
    <p:sldId id="454" r:id="rId21"/>
    <p:sldId id="443" r:id="rId22"/>
    <p:sldId id="383" r:id="rId23"/>
    <p:sldId id="382" r:id="rId24"/>
    <p:sldId id="387" r:id="rId25"/>
    <p:sldId id="401" r:id="rId26"/>
    <p:sldId id="444" r:id="rId27"/>
    <p:sldId id="463" r:id="rId28"/>
    <p:sldId id="386" r:id="rId29"/>
    <p:sldId id="445" r:id="rId30"/>
    <p:sldId id="451" r:id="rId31"/>
    <p:sldId id="460" r:id="rId32"/>
    <p:sldId id="430" r:id="rId33"/>
    <p:sldId id="462" r:id="rId34"/>
    <p:sldId id="464" r:id="rId35"/>
    <p:sldId id="465" r:id="rId36"/>
    <p:sldId id="431" r:id="rId37"/>
    <p:sldId id="450" r:id="rId38"/>
    <p:sldId id="452" r:id="rId39"/>
    <p:sldId id="453" r:id="rId40"/>
    <p:sldId id="441" r:id="rId41"/>
    <p:sldId id="448" r:id="rId42"/>
    <p:sldId id="405" r:id="rId43"/>
    <p:sldId id="426" r:id="rId44"/>
    <p:sldId id="449" r:id="rId45"/>
    <p:sldId id="27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63340871324928E-2"/>
          <c:y val="5.7777619489213894E-2"/>
          <c:w val="0.88999355507691502"/>
          <c:h val="0.84866809247359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6892903372493496E-3"/>
                  <c:y val="0.11173505856132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083334391951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Před výživou</c:v>
                </c:pt>
                <c:pt idx="1">
                  <c:v>9. den 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 formatCode="0.0">
                  <c:v>1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76121984"/>
        <c:axId val="77617792"/>
      </c:barChart>
      <c:catAx>
        <c:axId val="76121984"/>
        <c:scaling>
          <c:orientation val="minMax"/>
        </c:scaling>
        <c:delete val="0"/>
        <c:axPos val="b"/>
        <c:majorTickMark val="out"/>
        <c:minorTickMark val="none"/>
        <c:tickLblPos val="nextTo"/>
        <c:crossAx val="77617792"/>
        <c:crosses val="autoZero"/>
        <c:auto val="1"/>
        <c:lblAlgn val="ctr"/>
        <c:lblOffset val="100"/>
        <c:noMultiLvlLbl val="0"/>
      </c:catAx>
      <c:valAx>
        <c:axId val="776177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612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 i="0" baseline="0">
          <a:latin typeface="Arial" pitchFamily="34" charset="0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29. 3. 2021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carenutrition.com/systematic-reviews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carenutrition.com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carenutrition.com/systematic-reviews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632848" cy="360040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Enterální výživa v intenzívní péči</a:t>
            </a:r>
            <a:br>
              <a:rPr lang="cs-CZ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</a:rPr>
              <a:t>přednáška pro magisterské studium </a:t>
            </a:r>
            <a:r>
              <a:rPr lang="cs-CZ" sz="2400" b="0" dirty="0">
                <a:solidFill>
                  <a:schemeClr val="accent1">
                    <a:lumMod val="50000"/>
                  </a:schemeClr>
                </a:solidFill>
              </a:rPr>
              <a:t>5.roč.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</a:rPr>
              <a:t>obor nutriční specialista, 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</a:rPr>
              <a:t>předmět 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Výživa v intenzívní péči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10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Trofická EV ve srovnání s plnou dávkou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844824"/>
            <a:ext cx="7776864" cy="4392488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Způsoby podávání trofické EV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10 ml/h prvních 5-6 dnů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600 kcal  </a:t>
            </a:r>
            <a:r>
              <a:rPr lang="cs-CZ" dirty="0" smtClean="0">
                <a:latin typeface="Arial" charset="0"/>
              </a:rPr>
              <a:t>versus</a:t>
            </a:r>
            <a:r>
              <a:rPr lang="cs-CZ" sz="2400" dirty="0" smtClean="0">
                <a:latin typeface="Arial" charset="0"/>
              </a:rPr>
              <a:t>  1500 kcal/d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respektive 10 kcal/kg/den  </a:t>
            </a:r>
            <a:r>
              <a:rPr lang="cs-CZ" dirty="0" smtClean="0">
                <a:latin typeface="Arial" charset="0"/>
              </a:rPr>
              <a:t>versus</a:t>
            </a:r>
            <a:r>
              <a:rPr lang="cs-CZ" sz="2400" dirty="0" smtClean="0">
                <a:latin typeface="Arial" charset="0"/>
              </a:rPr>
              <a:t>  25 kcal/kg/d</a:t>
            </a:r>
            <a:endParaRPr lang="cs-CZ" sz="2800" b="1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Vliv </a:t>
            </a:r>
            <a:r>
              <a:rPr lang="cs-CZ" sz="2800" b="1" dirty="0">
                <a:latin typeface="Arial" charset="0"/>
              </a:rPr>
              <a:t>trofické </a:t>
            </a:r>
            <a:r>
              <a:rPr lang="cs-CZ" sz="2800" b="1" dirty="0" smtClean="0">
                <a:latin typeface="Arial" charset="0"/>
              </a:rPr>
              <a:t>EV na celkový výsledek léčby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iniciální trofická EV nezvyšuje </a:t>
            </a:r>
            <a:r>
              <a:rPr lang="cs-CZ" sz="2400" dirty="0">
                <a:latin typeface="Arial" charset="0"/>
              </a:rPr>
              <a:t>mortalitu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neprodlužuje dobu hospitalizace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nezhoršuje fyzické ani kognitivní </a:t>
            </a:r>
            <a:r>
              <a:rPr lang="cs-CZ" sz="2400" dirty="0" smtClean="0">
                <a:latin typeface="Arial" charset="0"/>
              </a:rPr>
              <a:t>funkce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může však být horší funkční stav za 12 m. (6MWT)</a:t>
            </a:r>
            <a:endParaRPr lang="cs-CZ" sz="2400" dirty="0">
              <a:latin typeface="Arial" charset="0"/>
            </a:endParaRPr>
          </a:p>
          <a:p>
            <a:pPr marL="361950" lvl="1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Přívod živin je nižší, ale lépe tolerovaný</a:t>
            </a:r>
          </a:p>
        </p:txBody>
      </p:sp>
    </p:spTree>
    <p:extLst>
      <p:ext uri="{BB962C8B-B14F-4D97-AF65-F5344CB8AC3E}">
        <p14:creationId xmlns:p14="http://schemas.microsoft.com/office/powerpoint/2010/main" val="31439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11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792088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 s vyšším obsahem tuku v intenzívní péči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srovnání s EV standardního složení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0080" y="1844824"/>
            <a:ext cx="7956376" cy="4680520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energetickým obsahem tuku 40-55%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Lepší kontrola glykémie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proti standardní výživě (která má více sacharidů)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Nižší počet dnů na </a:t>
            </a:r>
            <a:r>
              <a:rPr lang="cs-CZ" sz="2800" b="1" dirty="0" smtClean="0">
                <a:latin typeface="Arial" charset="0"/>
              </a:rPr>
              <a:t>ventilátoru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 tuku se tvoří méně CO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, jehož vydýchání navenek může být při respirační insuficienci limitující</a:t>
            </a:r>
            <a:endParaRPr lang="cs-CZ" sz="2400" baseline="-250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Nižší výskyt průjmu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EV s vyšším obsahem tuku </a:t>
            </a:r>
            <a:r>
              <a:rPr lang="cs-CZ" dirty="0" smtClean="0">
                <a:latin typeface="Arial" charset="0"/>
              </a:rPr>
              <a:t>však</a:t>
            </a:r>
            <a:r>
              <a:rPr lang="cs-CZ" sz="2800" b="1" dirty="0" smtClean="0">
                <a:latin typeface="Arial" charset="0"/>
              </a:rPr>
              <a:t> nesnižuje mortalitu</a:t>
            </a: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7560840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Efekt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EV s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-3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mastnými kyselinami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 srovnání se standardní EV v intenzívní péči 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podle klinických studií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8064896" cy="4824536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rybím olejem samotným </a:t>
            </a:r>
          </a:p>
          <a:p>
            <a:pPr marL="314325" indent="-35242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Může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zkrátit počet dnů na ventilátoru </a:t>
            </a:r>
          </a:p>
          <a:p>
            <a:pPr marL="314325" indent="-35242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Může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zkrátit dobu pobytu na JIP </a:t>
            </a:r>
          </a:p>
          <a:p>
            <a:pPr marL="314325" indent="-35242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Nesnižuje </a:t>
            </a:r>
            <a:r>
              <a:rPr lang="cs-CZ" sz="2800" b="1" dirty="0">
                <a:latin typeface="Arial" charset="0"/>
              </a:rPr>
              <a:t>výskyt infekčních </a:t>
            </a:r>
            <a:r>
              <a:rPr lang="cs-CZ" sz="2800" b="1" dirty="0" smtClean="0">
                <a:latin typeface="Arial" charset="0"/>
              </a:rPr>
              <a:t>komplikací konzistentním způsobem</a:t>
            </a:r>
          </a:p>
          <a:p>
            <a:pPr marL="714375" lvl="1" indent="-352425">
              <a:spcBef>
                <a:spcPts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jen 1 RCT prokázal redukci výskytu sepse</a:t>
            </a:r>
            <a:endParaRPr lang="cs-CZ" sz="2400" dirty="0">
              <a:latin typeface="Arial" charset="0"/>
            </a:endParaRPr>
          </a:p>
          <a:p>
            <a:pPr marL="314325" indent="-35242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Nesnižuje </a:t>
            </a:r>
            <a:r>
              <a:rPr lang="cs-CZ" sz="2800" b="1" dirty="0">
                <a:latin typeface="Arial" charset="0"/>
              </a:rPr>
              <a:t>mortalitu v intenzívní </a:t>
            </a:r>
            <a:r>
              <a:rPr lang="cs-CZ" sz="2800" b="1" dirty="0" smtClean="0">
                <a:latin typeface="Arial" charset="0"/>
              </a:rPr>
              <a:t>péči </a:t>
            </a:r>
            <a:r>
              <a:rPr lang="cs-CZ" dirty="0" smtClean="0">
                <a:latin typeface="Arial" charset="0"/>
              </a:rPr>
              <a:t>(4 RCT)</a:t>
            </a:r>
            <a:endParaRPr lang="cs-CZ" dirty="0">
              <a:latin typeface="Arial" charset="0"/>
            </a:endParaRPr>
          </a:p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endParaRPr lang="cs-CZ" sz="1200" b="1" dirty="0" smtClean="0">
              <a:latin typeface="Arial" charset="0"/>
            </a:endParaRPr>
          </a:p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Výjimkou jsou operovaní pacienti, </a:t>
            </a:r>
          </a:p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nichž rybí olej přispívá ke snížení výskytu infekčních komplikací</a:t>
            </a:r>
          </a:p>
        </p:txBody>
      </p:sp>
    </p:spTree>
    <p:extLst>
      <p:ext uri="{BB962C8B-B14F-4D97-AF65-F5344CB8AC3E}">
        <p14:creationId xmlns:p14="http://schemas.microsoft.com/office/powerpoint/2010/main" val="34912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632848" cy="1296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Vliv EV s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-3/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-6 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mastnými kyselinami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spolu s vysokou dávkou antioxidačních vitamínů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ARDS a sepsi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280920" cy="4536504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Označována jako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imunomodulační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Borage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>
                <a:latin typeface="Arial" charset="0"/>
              </a:rPr>
              <a:t>oil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(olej z brutnáku lékařského)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obsahuje 24% </a:t>
            </a:r>
            <a:r>
              <a:rPr lang="cs-CZ" sz="2400" dirty="0">
                <a:latin typeface="Symbol" pitchFamily="18" charset="2"/>
              </a:rPr>
              <a:t>g</a:t>
            </a:r>
            <a:r>
              <a:rPr lang="cs-CZ" sz="2400" dirty="0">
                <a:latin typeface="Arial" charset="0"/>
              </a:rPr>
              <a:t>-</a:t>
            </a:r>
            <a:r>
              <a:rPr lang="cs-CZ" sz="2400" dirty="0" err="1">
                <a:latin typeface="Arial" charset="0"/>
              </a:rPr>
              <a:t>linolenové</a:t>
            </a:r>
            <a:r>
              <a:rPr lang="cs-CZ" sz="2400" dirty="0">
                <a:latin typeface="Arial" charset="0"/>
              </a:rPr>
              <a:t> kyseliny (GLA, </a:t>
            </a:r>
            <a:r>
              <a:rPr lang="cs-CZ" sz="2400" dirty="0">
                <a:latin typeface="Symbol" pitchFamily="18" charset="2"/>
              </a:rPr>
              <a:t>w</a:t>
            </a:r>
            <a:r>
              <a:rPr lang="cs-CZ" sz="2400" dirty="0">
                <a:latin typeface="Arial" charset="0"/>
              </a:rPr>
              <a:t>6 )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protizánětlivý a </a:t>
            </a:r>
            <a:r>
              <a:rPr lang="cs-CZ" sz="2400" dirty="0" err="1">
                <a:latin typeface="Arial" charset="0"/>
              </a:rPr>
              <a:t>imunomodulační</a:t>
            </a:r>
            <a:r>
              <a:rPr lang="cs-CZ" sz="2400" dirty="0">
                <a:latin typeface="Arial" charset="0"/>
              </a:rPr>
              <a:t> účinek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Oxepa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(EPA+GLA, vysoký obsah tuků a antioxidačních vitamínů) při</a:t>
            </a:r>
            <a:r>
              <a:rPr lang="cs-CZ" sz="2800" b="1" dirty="0" smtClean="0">
                <a:latin typeface="Arial" charset="0"/>
              </a:rPr>
              <a:t> ALI / ARDS </a:t>
            </a:r>
            <a:r>
              <a:rPr lang="cs-CZ" dirty="0" smtClean="0">
                <a:latin typeface="Arial" charset="0"/>
              </a:rPr>
              <a:t>a/nebo při</a:t>
            </a:r>
            <a:r>
              <a:rPr lang="cs-CZ" sz="2800" b="1" dirty="0" smtClean="0">
                <a:latin typeface="Arial" charset="0"/>
              </a:rPr>
              <a:t> sepsi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snižuje počet dnů na ventilátoru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zkracuje dobu pobytu na JIP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snižuje mortalitu (RR 0,75; 95%CI 0,59; 0,96)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nesnižuje výskyt infekčních komplikací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5888"/>
            <a:ext cx="727280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vlákniny v EV v intenzívní péči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srovnání s EV bez vlákniny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8280920" cy="4680520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Většina studií hodnotila </a:t>
            </a: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rozpustnou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vlákninu</a:t>
            </a:r>
          </a:p>
          <a:p>
            <a:pPr marL="361950" indent="-346075">
              <a:spcBef>
                <a:spcPts val="18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Trend ke snížení mortality </a:t>
            </a:r>
            <a:r>
              <a:rPr lang="cs-CZ" dirty="0" smtClean="0">
                <a:latin typeface="Arial" charset="0"/>
              </a:rPr>
              <a:t>(6 RCT)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RR 0,54 (95%CI 0,26; 1,12)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18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Trend ke snížení doby pobytu na JIP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ale nesnižuje dobu pobytu v nemocnici</a:t>
            </a:r>
          </a:p>
          <a:p>
            <a:pPr marL="361950" indent="-346075">
              <a:spcBef>
                <a:spcPts val="18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Vláknina nemá signifikantní vliv na výskyt průjmu v intenzívní péči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RR 0,77 (</a:t>
            </a:r>
            <a:r>
              <a:rPr lang="cs-CZ" sz="2400" dirty="0">
                <a:latin typeface="Arial" charset="0"/>
              </a:rPr>
              <a:t>95%CI </a:t>
            </a:r>
            <a:r>
              <a:rPr lang="cs-CZ" sz="2400" dirty="0" smtClean="0">
                <a:latin typeface="Arial" charset="0"/>
              </a:rPr>
              <a:t>0,50; 1,18)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8064896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 bez monitorování GRV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srovnání s dodržováním GRV &lt;250 ml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628800"/>
            <a:ext cx="7920880" cy="5112568"/>
          </a:xfrm>
        </p:spPr>
        <p:txBody>
          <a:bodyPr>
            <a:normAutofit lnSpcReduction="10000"/>
          </a:bodyPr>
          <a:lstStyle/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Může zvýšit dodávku </a:t>
            </a:r>
            <a:r>
              <a:rPr lang="cs-CZ" sz="2800" b="1" dirty="0" smtClean="0">
                <a:latin typeface="Arial" charset="0"/>
              </a:rPr>
              <a:t>energie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větší podíl nemocných dosáhl cílové dávky energie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rozdíl </a:t>
            </a:r>
            <a:r>
              <a:rPr lang="cs-CZ" sz="2400" dirty="0">
                <a:latin typeface="Arial" charset="0"/>
              </a:rPr>
              <a:t>však byl malý a nemusí mít klinický </a:t>
            </a:r>
            <a:r>
              <a:rPr lang="cs-CZ" sz="2400" dirty="0" smtClean="0">
                <a:latin typeface="Arial" charset="0"/>
              </a:rPr>
              <a:t>význam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EV bez </a:t>
            </a:r>
            <a:r>
              <a:rPr lang="cs-CZ" sz="2800" b="1" dirty="0">
                <a:latin typeface="Arial" charset="0"/>
              </a:rPr>
              <a:t>sledování GRV může </a:t>
            </a:r>
            <a:r>
              <a:rPr lang="cs-CZ" sz="2800" b="1" dirty="0">
                <a:latin typeface="Arial" charset="0"/>
              </a:rPr>
              <a:t>zvýšit výskyt </a:t>
            </a:r>
            <a:r>
              <a:rPr lang="cs-CZ" sz="2800" b="1" dirty="0" smtClean="0">
                <a:latin typeface="Arial" charset="0"/>
              </a:rPr>
              <a:t>zvracení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plnost žaludku je však možno odhadovat klinicky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Nemá </a:t>
            </a:r>
            <a:r>
              <a:rPr lang="cs-CZ" sz="2800" b="1" dirty="0">
                <a:latin typeface="Arial" charset="0"/>
              </a:rPr>
              <a:t>vliv na výskyt pneumonie,            dobu pobytu na JIP ani na mortalitu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avšak doloženo pouze dvěma RCT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Trend ke snížení počtu dnů na ventilátoru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Monitorování GRV není zcela nezbytné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691276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doplňková PV v intenzívní péči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pokud EV neumožňuje krýt nutriční potřebu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00808"/>
            <a:ext cx="7848872" cy="4824536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Dřívější doplnění příjmu živin formou PV nesnižuje mortalitu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na JIP, v nemocnici, ani za 90 dnů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Může zvýšit výskyt infekčních komplikací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signifikantně vyšší výskyt sepse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Může zvýšit počet dnů na ventilátoru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Může prodlužovat dobu pobytu na JIP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Může zvýšit finanční náklady na léčbu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Časná PV tedy není výhodná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ani pro pacienty, kteří mají nedostatečný příjem EV </a:t>
            </a:r>
          </a:p>
        </p:txBody>
      </p:sp>
    </p:spTree>
    <p:extLst>
      <p:ext uri="{BB962C8B-B14F-4D97-AF65-F5344CB8AC3E}">
        <p14:creationId xmlns:p14="http://schemas.microsoft.com/office/powerpoint/2010/main" val="1939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820891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Nedostatečné využívání přípravků pro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 velké nabídky kvalitních dostupných typů výživy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352928" cy="5112568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Stereotypní používání </a:t>
            </a:r>
            <a:r>
              <a:rPr lang="cs-CZ" dirty="0" smtClean="0">
                <a:latin typeface="Arial" charset="0"/>
              </a:rPr>
              <a:t>několika málo </a:t>
            </a:r>
            <a:r>
              <a:rPr lang="cs-CZ" sz="2800" b="1" dirty="0" smtClean="0">
                <a:latin typeface="Arial" charset="0"/>
              </a:rPr>
              <a:t>přípravků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běžná praxe na JIP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Zjednodušený přístup, že jakákoliv EV, která je po ruce, bude prospěšná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nepředpokládají se velké rozdíly </a:t>
            </a:r>
            <a:r>
              <a:rPr lang="cs-CZ" sz="2400" dirty="0" smtClean="0">
                <a:latin typeface="Arial" charset="0"/>
              </a:rPr>
              <a:t>v obsahu a účinnosti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Malé povědomí o velkém  spektru přípravků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neznalost složení, neznalost výhod podávání 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Preference nízké </a:t>
            </a:r>
            <a:r>
              <a:rPr lang="cs-CZ" sz="2800" b="1" dirty="0" smtClean="0">
                <a:latin typeface="Arial" charset="0"/>
              </a:rPr>
              <a:t>ceny (snížení nákladů)</a:t>
            </a:r>
            <a:endParaRPr lang="cs-CZ" sz="2800" b="1" dirty="0" smtClean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Volbu vhodného přípravku může podporovat přítomnost nutričního specialisty </a:t>
            </a:r>
          </a:p>
        </p:txBody>
      </p:sp>
    </p:spTree>
    <p:extLst>
      <p:ext uri="{BB962C8B-B14F-4D97-AF65-F5344CB8AC3E}">
        <p14:creationId xmlns:p14="http://schemas.microsoft.com/office/powerpoint/2010/main" val="18824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SENIUS PHARMA INTESTAMIN 1X500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12368"/>
            <a:ext cx="350100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Intestamin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trofická výživa střeva </a:t>
            </a:r>
            <a:r>
              <a:rPr lang="cs-CZ" sz="22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nebo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doplňková výživa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556792"/>
            <a:ext cx="6984776" cy="50405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1x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0,5 kcal/ml	            250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Aminokyseliny	              42 g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glycyl-glutamin</a:t>
            </a:r>
            <a:r>
              <a:rPr lang="cs-CZ" sz="2400" dirty="0" smtClean="0"/>
              <a:t> (</a:t>
            </a:r>
            <a:r>
              <a:rPr lang="cs-CZ" sz="2400" b="1" dirty="0" err="1" smtClean="0">
                <a:solidFill>
                  <a:srgbClr val="FF0000"/>
                </a:solidFill>
              </a:rPr>
              <a:t>glutamin</a:t>
            </a:r>
            <a:r>
              <a:rPr lang="cs-CZ" sz="2400" b="1" dirty="0" smtClean="0">
                <a:solidFill>
                  <a:srgbClr val="FF0000"/>
                </a:solidFill>
              </a:rPr>
              <a:t> 30 g</a:t>
            </a:r>
            <a:r>
              <a:rPr lang="cs-CZ" sz="2400" dirty="0" smtClean="0"/>
              <a:t>, glycin 10 g)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Maltodextrin                          18 g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Zn</a:t>
            </a:r>
            <a:r>
              <a:rPr lang="cs-CZ" sz="2800" b="1" dirty="0" smtClean="0"/>
              <a:t> 20 mg,   </a:t>
            </a:r>
            <a:r>
              <a:rPr lang="cs-CZ" sz="2800" b="1" dirty="0" smtClean="0">
                <a:solidFill>
                  <a:srgbClr val="FF0000"/>
                </a:solidFill>
              </a:rPr>
              <a:t>Se 300 </a:t>
            </a: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sz="2800" b="1" dirty="0" smtClean="0">
                <a:solidFill>
                  <a:srgbClr val="FF0000"/>
                </a:solidFill>
              </a:rPr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solidFill>
                  <a:srgbClr val="FF0000"/>
                </a:solidFill>
              </a:rPr>
              <a:t>Vit.C</a:t>
            </a:r>
            <a:r>
              <a:rPr lang="cs-CZ" sz="2800" b="1" dirty="0" smtClean="0">
                <a:solidFill>
                  <a:srgbClr val="FF0000"/>
                </a:solidFill>
              </a:rPr>
              <a:t> 1500 mg, </a:t>
            </a:r>
            <a:r>
              <a:rPr lang="cs-CZ" sz="2800" b="1" dirty="0" err="1" smtClean="0">
                <a:solidFill>
                  <a:srgbClr val="FF0000"/>
                </a:solidFill>
              </a:rPr>
              <a:t>vit.E</a:t>
            </a:r>
            <a:r>
              <a:rPr lang="cs-CZ" sz="2800" b="1" dirty="0" smtClean="0">
                <a:solidFill>
                  <a:srgbClr val="FF0000"/>
                </a:solidFill>
              </a:rPr>
              <a:t> 500 mg  </a:t>
            </a:r>
            <a:r>
              <a:rPr lang="cs-CZ" sz="2800" b="1" dirty="0" smtClean="0"/>
              <a:t>betakaroten 10 mg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Osmolarita 490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 rot="2329151">
            <a:off x="5339249" y="5690535"/>
            <a:ext cx="1500586" cy="733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8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Peptamen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Intense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výživa na bázi peptidů, dobře tolerovaná střevem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484784"/>
            <a:ext cx="7056784" cy="52565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</a:t>
            </a:r>
            <a:r>
              <a:rPr lang="cs-CZ" sz="2800" b="1" dirty="0" smtClean="0"/>
              <a:t>1,0 </a:t>
            </a:r>
            <a:r>
              <a:rPr lang="cs-CZ" sz="2800" b="1" dirty="0" smtClean="0"/>
              <a:t>kcal/ml	          </a:t>
            </a:r>
            <a:r>
              <a:rPr lang="cs-CZ" sz="2800" b="1" dirty="0" smtClean="0"/>
              <a:t>1000 </a:t>
            </a:r>
            <a:r>
              <a:rPr lang="cs-CZ" sz="2800" b="1" dirty="0" smtClean="0"/>
              <a:t>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</a:t>
            </a:r>
            <a:r>
              <a:rPr lang="cs-CZ" sz="2800" b="1" dirty="0" smtClean="0">
                <a:solidFill>
                  <a:srgbClr val="FF0000"/>
                </a:solidFill>
              </a:rPr>
              <a:t>              </a:t>
            </a:r>
            <a:r>
              <a:rPr lang="cs-CZ" sz="2800" b="1" dirty="0" smtClean="0">
                <a:solidFill>
                  <a:srgbClr val="FF0000"/>
                </a:solidFill>
              </a:rPr>
              <a:t>92 </a:t>
            </a:r>
            <a:r>
              <a:rPr lang="cs-CZ" sz="2800" b="1" dirty="0" smtClean="0">
                <a:solidFill>
                  <a:srgbClr val="FF0000"/>
                </a:solidFill>
              </a:rPr>
              <a:t>g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100% syrovátkový protein (VLI)</a:t>
            </a:r>
            <a:r>
              <a:rPr lang="cs-CZ" sz="2400" dirty="0" smtClean="0"/>
              <a:t>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		</a:t>
            </a:r>
            <a:r>
              <a:rPr lang="cs-CZ" sz="2800" b="1" dirty="0" smtClean="0"/>
              <a:t>36 </a:t>
            </a:r>
            <a:r>
              <a:rPr lang="cs-CZ" sz="2800" b="1" dirty="0" smtClean="0"/>
              <a:t>g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MCT tuk tvoří </a:t>
            </a:r>
            <a:r>
              <a:rPr lang="cs-CZ" sz="2400" dirty="0" smtClean="0"/>
              <a:t>50 </a:t>
            </a:r>
            <a:r>
              <a:rPr lang="cs-CZ" sz="2400" dirty="0"/>
              <a:t>% </a:t>
            </a:r>
            <a:r>
              <a:rPr lang="cs-CZ" sz="2400" dirty="0" smtClean="0"/>
              <a:t>tuků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/>
              <a:t>-3 mastné kyseliny </a:t>
            </a:r>
            <a:r>
              <a:rPr lang="cs-CZ" sz="2400" dirty="0" smtClean="0"/>
              <a:t>2 g 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</a:t>
            </a:r>
            <a:r>
              <a:rPr lang="cs-CZ" sz="2800" b="1" dirty="0" smtClean="0"/>
              <a:t>vlákniny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Osmolarita 278 </a:t>
            </a:r>
            <a:r>
              <a:rPr lang="cs-CZ" sz="2800" b="1" dirty="0" err="1" smtClean="0">
                <a:solidFill>
                  <a:srgbClr val="FF0000"/>
                </a:solidFill>
              </a:rPr>
              <a:t>mOsm</a:t>
            </a:r>
            <a:r>
              <a:rPr lang="cs-CZ" sz="2800" b="1" dirty="0" smtClean="0">
                <a:solidFill>
                  <a:srgbClr val="FF0000"/>
                </a:solidFill>
              </a:rPr>
              <a:t>/l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blízká normální hodnotě 275 </a:t>
            </a:r>
            <a:r>
              <a:rPr lang="cs-CZ" sz="2400" dirty="0" err="1"/>
              <a:t>mOsm</a:t>
            </a:r>
            <a:r>
              <a:rPr lang="cs-CZ" sz="2400" dirty="0"/>
              <a:t>/l</a:t>
            </a:r>
            <a:endParaRPr lang="cs-CZ" sz="2400" dirty="0"/>
          </a:p>
        </p:txBody>
      </p:sp>
      <p:pic>
        <p:nvPicPr>
          <p:cNvPr id="1026" name="Picture 2" descr="Nestlé Peptamen INTENSE Neutral sol (neutrální příchuť) 12x500 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98746"/>
            <a:ext cx="2088232" cy="33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NUTRIC skóre pro intenzívní péči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Nutrition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Risk in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Critically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První nutriční rizikový </a:t>
            </a:r>
            <a:r>
              <a:rPr lang="cs-CZ" sz="2800" b="1" dirty="0" err="1" smtClean="0"/>
              <a:t>screening</a:t>
            </a:r>
            <a:r>
              <a:rPr lang="cs-CZ" sz="2800" b="1" dirty="0" smtClean="0"/>
              <a:t> pro JIP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dostupný je online kalkulátor (Nutric </a:t>
            </a:r>
            <a:r>
              <a:rPr lang="cs-CZ" sz="2400" dirty="0" err="1" smtClean="0"/>
              <a:t>score</a:t>
            </a:r>
            <a:r>
              <a:rPr lang="cs-CZ" sz="2400" dirty="0" smtClean="0"/>
              <a:t> </a:t>
            </a:r>
            <a:r>
              <a:rPr lang="cs-CZ" sz="2400" dirty="0" err="1" smtClean="0"/>
              <a:t>calculator</a:t>
            </a:r>
            <a:r>
              <a:rPr lang="cs-CZ" sz="2400" dirty="0" smtClean="0"/>
              <a:t>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plná verze obsahuje laboratorní hodnotu IL-6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verze bez IL-6 se liší minimálně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Neobsahuje však žádné nutriční parametry</a:t>
            </a:r>
          </a:p>
          <a:p>
            <a:pPr marL="620713" lvl="1" indent="-258763">
              <a:spcBef>
                <a:spcPts val="0"/>
              </a:spcBef>
              <a:buSzPct val="50000"/>
            </a:pPr>
            <a:r>
              <a:rPr lang="cs-CZ" sz="2400" dirty="0"/>
              <a:t>pouze věk a komorbidita </a:t>
            </a:r>
            <a:r>
              <a:rPr lang="cs-CZ" sz="2400" dirty="0" smtClean="0"/>
              <a:t>odrážejí </a:t>
            </a:r>
            <a:r>
              <a:rPr lang="cs-CZ" sz="2400" dirty="0" smtClean="0"/>
              <a:t>snížené rezervy</a:t>
            </a:r>
          </a:p>
          <a:p>
            <a:pPr marL="620713" lvl="1" indent="-258763">
              <a:spcBef>
                <a:spcPts val="0"/>
              </a:spcBef>
              <a:buSzPct val="50000"/>
            </a:pPr>
            <a:r>
              <a:rPr lang="cs-CZ" sz="2400" dirty="0" smtClean="0"/>
              <a:t>převážně jde o faktory tíže choroby</a:t>
            </a:r>
            <a:endParaRPr lang="cs-CZ" sz="2400" dirty="0"/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Rozsah </a:t>
            </a:r>
            <a:r>
              <a:rPr lang="cs-CZ" sz="2800" b="1" dirty="0"/>
              <a:t>0-9 bodů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nízké riziko 0-4 b., vysoké 5-9 b.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Vysoké skóre ►profituje z nutriční podpory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34732" y="6381328"/>
            <a:ext cx="428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 smtClean="0"/>
              <a:t>Heyland</a:t>
            </a:r>
            <a:r>
              <a:rPr lang="cs-CZ" sz="2000" i="1" dirty="0" smtClean="0"/>
              <a:t> DK et al. </a:t>
            </a:r>
            <a:r>
              <a:rPr lang="cs-CZ" sz="2000" i="1" dirty="0" err="1" smtClean="0"/>
              <a:t>Critical</a:t>
            </a:r>
            <a:r>
              <a:rPr lang="cs-CZ" sz="2000" i="1" dirty="0" smtClean="0"/>
              <a:t> Care 2011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690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Peptamen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AF  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Advanced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Formula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první koncentrovaná oligomerní výživa do sondy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6912768" cy="49685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          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</a:t>
            </a:r>
            <a:r>
              <a:rPr lang="cs-CZ" sz="2800" b="1" dirty="0" smtClean="0">
                <a:solidFill>
                  <a:srgbClr val="FF0000"/>
                </a:solidFill>
              </a:rPr>
              <a:t>              94 g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peptidy z hydrolyzované syrovátky</a:t>
            </a:r>
            <a:r>
              <a:rPr lang="cs-CZ" sz="2400" dirty="0" smtClean="0"/>
              <a:t>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		64 g</a:t>
            </a:r>
          </a:p>
          <a:p>
            <a:pPr lvl="1">
              <a:spcBef>
                <a:spcPts val="0"/>
              </a:spcBef>
            </a:pPr>
            <a:r>
              <a:rPr lang="cs-CZ" sz="2400" b="1" dirty="0">
                <a:solidFill>
                  <a:srgbClr val="FF0000"/>
                </a:solidFill>
              </a:rPr>
              <a:t>MCT tuk tvoří 52 % </a:t>
            </a:r>
            <a:r>
              <a:rPr lang="cs-CZ" sz="2400" b="1" dirty="0" smtClean="0">
                <a:solidFill>
                  <a:srgbClr val="FF0000"/>
                </a:solidFill>
              </a:rPr>
              <a:t>tuků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/>
              <a:t>-3 mastné kyseliny 3,6 g / 1000 ml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</a:t>
            </a:r>
            <a:r>
              <a:rPr lang="cs-CZ" sz="2800" b="1" dirty="0" smtClean="0"/>
              <a:t>vlákniny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Osmolarita </a:t>
            </a:r>
            <a:r>
              <a:rPr lang="cs-CZ" sz="2800" b="1" dirty="0" smtClean="0"/>
              <a:t>380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9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37520"/>
            <a:ext cx="3203848" cy="32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Diben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1,5 kcal HP 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EPA a DHA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844824"/>
            <a:ext cx="7632848" cy="388843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75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	      2,3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Vitamín D 	    20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Vláknina		    23 </a:t>
            </a:r>
            <a:r>
              <a:rPr lang="cs-CZ" sz="2800" b="1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Osmolarita 450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441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ek obrázku pro supportan 500 ml 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51" y="3363642"/>
            <a:ext cx="3065537" cy="35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Supportan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 výživy pro onkologické pacienty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628800"/>
            <a:ext cx="7920880" cy="482453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Bílkoviny				  100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Sacharidy		  135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Tuky		             66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		     6,0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Vitamín D 		    25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Vláknina			    12 </a:t>
            </a:r>
            <a:r>
              <a:rPr lang="cs-CZ" sz="2800" b="1" dirty="0" smtClean="0"/>
              <a:t>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Osmolarita 340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ensure plus advance rth 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26295"/>
            <a:ext cx="2859088" cy="285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Ensure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Plus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Abbott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HMB k podpoře svalové hmoty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628800"/>
            <a:ext cx="7848872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množství  2x 500 ml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cs-CZ" sz="3000" b="1" dirty="0" smtClean="0"/>
              <a:t>Energie 1,5 kcal/ml		1500 kcal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Bílkoviny</a:t>
            </a:r>
            <a:r>
              <a:rPr lang="cs-CZ" sz="2800" b="1" dirty="0" smtClean="0"/>
              <a:t>				     80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err="1" smtClean="0">
                <a:solidFill>
                  <a:srgbClr val="FF0000"/>
                </a:solidFill>
              </a:rPr>
              <a:t>Hydroxy</a:t>
            </a:r>
            <a:r>
              <a:rPr lang="cs-CZ" sz="2800" b="1" dirty="0" smtClean="0">
                <a:solidFill>
                  <a:srgbClr val="FF0000"/>
                </a:solidFill>
              </a:rPr>
              <a:t>-</a:t>
            </a:r>
            <a:r>
              <a:rPr lang="cs-CZ" sz="2800" b="1" dirty="0" err="1" smtClean="0">
                <a:solidFill>
                  <a:srgbClr val="FF0000"/>
                </a:solidFill>
              </a:rPr>
              <a:t>methyl</a:t>
            </a:r>
            <a:r>
              <a:rPr lang="cs-CZ" sz="2800" b="1" dirty="0" smtClean="0">
                <a:solidFill>
                  <a:srgbClr val="FF0000"/>
                </a:solidFill>
              </a:rPr>
              <a:t>-butyrát	              2,4 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metabolit leucinu s anabolickým účinkem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účinná dávka 3 g/den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Vitamín D 			 25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/>
              <a:t>FOS </a:t>
            </a:r>
            <a:r>
              <a:rPr lang="cs-CZ" sz="2800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fruktooligosacharidy</a:t>
            </a:r>
            <a:r>
              <a:rPr lang="cs-CZ" dirty="0" smtClean="0"/>
              <a:t>)       </a:t>
            </a:r>
            <a:r>
              <a:rPr lang="cs-CZ" sz="2800" b="1" dirty="0" smtClean="0"/>
              <a:t>7,5 </a:t>
            </a:r>
            <a:r>
              <a:rPr lang="cs-CZ" sz="2800" b="1" dirty="0" smtClean="0"/>
              <a:t>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Osmolarita 382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124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49" y="3523680"/>
            <a:ext cx="3275855" cy="32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Fresubin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 kcal HP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první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sondová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výživa s koncentrací energie 2 kcal/ml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7056784" cy="47525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Energie 2,0 kcal/ml	          </a:t>
            </a:r>
            <a:r>
              <a:rPr lang="cs-CZ" sz="2800" b="1" dirty="0" smtClean="0">
                <a:solidFill>
                  <a:srgbClr val="FF0000"/>
                </a:solidFill>
              </a:rPr>
              <a:t>2000 kcal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Bílkoviny		            </a:t>
            </a:r>
            <a:r>
              <a:rPr lang="cs-CZ" sz="2800" b="1" dirty="0" smtClean="0">
                <a:solidFill>
                  <a:srgbClr val="FF0000"/>
                </a:solidFill>
              </a:rPr>
              <a:t>100 g</a:t>
            </a:r>
            <a:r>
              <a:rPr lang="cs-CZ" sz="2800" b="1" dirty="0" smtClean="0"/>
              <a:t>	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Na 	</a:t>
            </a:r>
            <a:r>
              <a:rPr lang="cs-CZ" sz="2000" dirty="0" smtClean="0"/>
              <a:t>(nízký obsah)    </a:t>
            </a:r>
            <a:r>
              <a:rPr lang="cs-CZ" sz="2800" b="1" dirty="0" smtClean="0"/>
              <a:t>		600 mg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Ca </a:t>
            </a:r>
            <a:r>
              <a:rPr lang="cs-CZ" sz="2000" dirty="0"/>
              <a:t>(vysoký obsah)	    </a:t>
            </a:r>
            <a:r>
              <a:rPr lang="cs-CZ" sz="2000" dirty="0" smtClean="0"/>
              <a:t>      </a:t>
            </a:r>
            <a:r>
              <a:rPr lang="cs-CZ" sz="2800" b="1" dirty="0" smtClean="0"/>
              <a:t>2000 mg  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Selén			130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Zinek			  24 </a:t>
            </a:r>
            <a:r>
              <a:rPr lang="cs-CZ" sz="2800" b="1" dirty="0" smtClean="0"/>
              <a:t>mg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Osmolarita  395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507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-99392"/>
            <a:ext cx="8640960" cy="10081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Možnosti využití přípravků EV speciálního složení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 třeba lépe rozlišovat přípravky s různým složením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30333"/>
              </p:ext>
            </p:extLst>
          </p:nvPr>
        </p:nvGraphicFramePr>
        <p:xfrm>
          <a:off x="179512" y="980728"/>
          <a:ext cx="8784976" cy="569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3096344"/>
              </a:tblGrid>
              <a:tr h="100748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Klinická situace v intenzívní péči</a:t>
                      </a:r>
                      <a:endParaRPr lang="cs-CZ" sz="24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/>
                        <a:t>Vhodný přípravek</a:t>
                      </a:r>
                      <a:endParaRPr lang="cs-CZ" sz="2400" b="1" baseline="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49777">
                <a:tc>
                  <a:txBody>
                    <a:bodyPr/>
                    <a:lstStyle/>
                    <a:p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Špatná funkce střeva</a:t>
                      </a:r>
                      <a:endParaRPr lang="cs-CZ" sz="2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k iniciální trofické výživě střeva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baseline="0" dirty="0" err="1" smtClean="0">
                          <a:solidFill>
                            <a:schemeClr val="tx1"/>
                          </a:solidFill>
                        </a:rPr>
                        <a:t>Intestamin</a:t>
                      </a:r>
                      <a:endParaRPr lang="cs-CZ" sz="2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baseline="0" dirty="0" smtClean="0">
                          <a:solidFill>
                            <a:schemeClr val="tx1"/>
                          </a:solidFill>
                        </a:rPr>
                        <a:t>500 ml/24 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Těžký metabolický stres, infekce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vysoká</a:t>
                      </a:r>
                      <a:r>
                        <a:rPr lang="cs-CZ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hodnota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CRP</a:t>
                      </a:r>
                      <a:endParaRPr lang="cs-CZ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baseline="0" dirty="0" err="1" smtClean="0">
                          <a:solidFill>
                            <a:schemeClr val="tx1"/>
                          </a:solidFill>
                        </a:rPr>
                        <a:t>Suportan</a:t>
                      </a:r>
                      <a:endParaRPr lang="cs-CZ" sz="2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Stresová hyperglykémie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diabetes</a:t>
                      </a:r>
                      <a:r>
                        <a:rPr lang="cs-CZ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mellitus</a:t>
                      </a:r>
                      <a:r>
                        <a:rPr lang="cs-CZ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(špatně kompenzovaný)</a:t>
                      </a:r>
                      <a:endParaRPr lang="cs-CZ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baseline="0" dirty="0" err="1" smtClean="0">
                          <a:solidFill>
                            <a:schemeClr val="tx1"/>
                          </a:solidFill>
                        </a:rPr>
                        <a:t>Diben</a:t>
                      </a:r>
                      <a:r>
                        <a:rPr lang="cs-CZ" sz="2200" b="1" baseline="0" dirty="0" smtClean="0">
                          <a:solidFill>
                            <a:schemeClr val="tx1"/>
                          </a:solidFill>
                        </a:rPr>
                        <a:t> 1,5 kcal HP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Špatná funkce střeva</a:t>
                      </a:r>
                      <a:endParaRPr lang="cs-CZ" sz="2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malabsorpce živin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b="1" dirty="0" err="1" smtClean="0">
                          <a:solidFill>
                            <a:schemeClr val="tx1"/>
                          </a:solidFill>
                        </a:rPr>
                        <a:t>Peptamen</a:t>
                      </a:r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AF</a:t>
                      </a:r>
                    </a:p>
                    <a:p>
                      <a:pPr algn="l"/>
                      <a:r>
                        <a:rPr lang="cs-CZ" sz="2200" b="1" dirty="0" err="1" smtClean="0">
                          <a:solidFill>
                            <a:schemeClr val="tx1"/>
                          </a:solidFill>
                        </a:rPr>
                        <a:t>Peptamen</a:t>
                      </a:r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 Intense</a:t>
                      </a:r>
                      <a:endParaRPr lang="cs-CZ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r>
                        <a:rPr lang="cs-CZ" sz="2200" b="1" dirty="0" err="1" smtClean="0"/>
                        <a:t>Polymorbidní</a:t>
                      </a:r>
                      <a:r>
                        <a:rPr lang="cs-CZ" sz="2200" b="1" dirty="0" smtClean="0"/>
                        <a:t> pacient</a:t>
                      </a:r>
                    </a:p>
                    <a:p>
                      <a:r>
                        <a:rPr lang="cs-CZ" sz="2200" b="1" dirty="0" smtClean="0"/>
                        <a:t>k podpoře svalové hmoty</a:t>
                      </a:r>
                      <a:endParaRPr lang="cs-CZ" sz="2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b="1" dirty="0" err="1" smtClean="0"/>
                        <a:t>Ensure</a:t>
                      </a:r>
                      <a:r>
                        <a:rPr lang="cs-CZ" sz="2200" b="1" dirty="0" smtClean="0"/>
                        <a:t> Plus </a:t>
                      </a:r>
                      <a:r>
                        <a:rPr lang="cs-CZ" sz="2200" b="1" dirty="0" err="1" smtClean="0"/>
                        <a:t>Advance</a:t>
                      </a:r>
                      <a:endParaRPr lang="cs-CZ" sz="2200" b="1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r>
                        <a:rPr lang="cs-CZ" sz="2200" b="1" dirty="0" smtClean="0"/>
                        <a:t>Při přechodu do anabolické fáze </a:t>
                      </a:r>
                    </a:p>
                    <a:p>
                      <a:r>
                        <a:rPr lang="cs-CZ" sz="2200" b="1" dirty="0" smtClean="0"/>
                        <a:t>vysoká potřeba energie a bílkovin </a:t>
                      </a:r>
                      <a:r>
                        <a:rPr lang="cs-CZ" sz="2000" b="0" dirty="0" smtClean="0"/>
                        <a:t>(100g/l)</a:t>
                      </a:r>
                      <a:endParaRPr lang="cs-CZ" sz="20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b="1" dirty="0" err="1" smtClean="0"/>
                        <a:t>Fresubin</a:t>
                      </a:r>
                      <a:r>
                        <a:rPr lang="cs-CZ" sz="2200" b="1" dirty="0" smtClean="0"/>
                        <a:t> 2 kcal HP </a:t>
                      </a:r>
                      <a:r>
                        <a:rPr lang="cs-CZ" sz="2200" b="1" dirty="0" err="1" smtClean="0"/>
                        <a:t>Fibre</a:t>
                      </a:r>
                      <a:endParaRPr lang="cs-CZ" sz="2200" b="1" dirty="0" smtClean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0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0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22225"/>
            <a:ext cx="2915816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Nutricomp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Intensiv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univerzální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složení pro intenzívní péči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0324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1,3 kcal/ml			1300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65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 : sacharidy : tuky       20:40:40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 58 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MCT tuky tvoří 51 % všech tuků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</a:p>
        </p:txBody>
      </p:sp>
    </p:spTree>
    <p:extLst>
      <p:ext uri="{BB962C8B-B14F-4D97-AF65-F5344CB8AC3E}">
        <p14:creationId xmlns:p14="http://schemas.microsoft.com/office/powerpoint/2010/main" val="13893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lmocare 500ml příchuť vanilka por.sol. 1x500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92" y="4149080"/>
            <a:ext cx="2608712" cy="26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776864" cy="1268760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Pulmocare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 s vysokým obsahem tuku a úkor sacharidů</a:t>
            </a:r>
            <a:b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 pacienty s respirační insuficiencí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628800"/>
            <a:ext cx="7632848" cy="44644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</a:t>
            </a:r>
            <a:r>
              <a:rPr lang="cs-CZ" sz="2800" b="1" dirty="0" smtClean="0"/>
              <a:t>1,5 </a:t>
            </a:r>
            <a:r>
              <a:rPr lang="cs-CZ" sz="2800" b="1" dirty="0" smtClean="0"/>
              <a:t>kcal/ml			</a:t>
            </a:r>
            <a:r>
              <a:rPr lang="cs-CZ" sz="2800" b="1" dirty="0" smtClean="0"/>
              <a:t>1500 </a:t>
            </a:r>
            <a:r>
              <a:rPr lang="cs-CZ" sz="2800" b="1" dirty="0" smtClean="0"/>
              <a:t>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</a:t>
            </a:r>
            <a:r>
              <a:rPr lang="cs-CZ" sz="2800" b="1" dirty="0" smtClean="0"/>
              <a:t>62 g</a:t>
            </a:r>
          </a:p>
          <a:p>
            <a:pPr lvl="1">
              <a:spcBef>
                <a:spcPts val="300"/>
              </a:spcBef>
            </a:pPr>
            <a:r>
              <a:rPr lang="cs-CZ" sz="2400" dirty="0" smtClean="0"/>
              <a:t>doplněno malým množstvím karnitinu 120mg/l</a:t>
            </a:r>
            <a:r>
              <a:rPr lang="cs-CZ" sz="2400" dirty="0"/>
              <a:t>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 : sacharidy : </a:t>
            </a:r>
            <a:r>
              <a:rPr lang="cs-CZ" sz="2800" b="1" dirty="0" smtClean="0">
                <a:solidFill>
                  <a:srgbClr val="FF0000"/>
                </a:solidFill>
              </a:rPr>
              <a:t>tuky</a:t>
            </a:r>
            <a:r>
              <a:rPr lang="cs-CZ" sz="2800" b="1" dirty="0" smtClean="0"/>
              <a:t> </a:t>
            </a:r>
            <a:r>
              <a:rPr lang="cs-CZ" sz="2800" b="1" dirty="0" smtClean="0"/>
              <a:t> 16:28:</a:t>
            </a:r>
            <a:r>
              <a:rPr lang="cs-CZ" sz="2800" b="1" dirty="0" smtClean="0">
                <a:solidFill>
                  <a:srgbClr val="FF0000"/>
                </a:solidFill>
              </a:rPr>
              <a:t>56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Tuky </a:t>
            </a:r>
            <a:r>
              <a:rPr lang="cs-CZ" sz="2800" b="1" dirty="0" smtClean="0">
                <a:solidFill>
                  <a:srgbClr val="FF0000"/>
                </a:solidFill>
              </a:rPr>
              <a:t>94 </a:t>
            </a:r>
            <a:r>
              <a:rPr lang="cs-CZ" sz="2800" b="1" dirty="0" smtClean="0">
                <a:solidFill>
                  <a:srgbClr val="FF0000"/>
                </a:solidFill>
              </a:rPr>
              <a:t>g</a:t>
            </a:r>
          </a:p>
          <a:p>
            <a:pPr lvl="1">
              <a:spcBef>
                <a:spcPts val="300"/>
              </a:spcBef>
            </a:pPr>
            <a:r>
              <a:rPr lang="cs-CZ" sz="2400" dirty="0" smtClean="0"/>
              <a:t>MUFA 44%, PUFA 28%, SFA 26%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</a:p>
        </p:txBody>
      </p:sp>
    </p:spTree>
    <p:extLst>
      <p:ext uri="{BB962C8B-B14F-4D97-AF65-F5344CB8AC3E}">
        <p14:creationId xmlns:p14="http://schemas.microsoft.com/office/powerpoint/2010/main" val="23399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XEPA - Neutrál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18" y="3917775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Oxepa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vhodný poměr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3/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mastných kyselin pro ARDS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50405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62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Tuky </a:t>
            </a:r>
            <a:r>
              <a:rPr lang="cs-CZ" dirty="0" smtClean="0">
                <a:solidFill>
                  <a:srgbClr val="FF0000"/>
                </a:solidFill>
              </a:rPr>
              <a:t>(56 % celkové energie)                  </a:t>
            </a:r>
            <a:r>
              <a:rPr lang="cs-CZ" sz="2800" b="1" dirty="0" smtClean="0"/>
              <a:t>94 g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EPA			 5,3 g  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GLA </a:t>
            </a:r>
            <a:r>
              <a:rPr lang="cs-CZ" sz="2400" dirty="0" smtClean="0"/>
              <a:t>(</a:t>
            </a:r>
            <a:r>
              <a:rPr lang="cs-CZ" sz="2400" dirty="0" smtClean="0">
                <a:latin typeface="Symbol" pitchFamily="18" charset="2"/>
              </a:rPr>
              <a:t>g-</a:t>
            </a:r>
            <a:r>
              <a:rPr lang="cs-CZ" sz="2400" dirty="0" err="1" smtClean="0"/>
              <a:t>linolenová</a:t>
            </a:r>
            <a:r>
              <a:rPr lang="cs-CZ" sz="2400" dirty="0" smtClean="0"/>
              <a:t>) 	 </a:t>
            </a:r>
            <a:r>
              <a:rPr lang="cs-CZ" sz="2400" b="1" dirty="0" smtClean="0">
                <a:solidFill>
                  <a:srgbClr val="FF0000"/>
                </a:solidFill>
              </a:rPr>
              <a:t>4,3 g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Vitamín A   2250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     </a:t>
            </a:r>
            <a:r>
              <a:rPr lang="cs-CZ" sz="2000" dirty="0" smtClean="0"/>
              <a:t>(2,5x DDD)</a:t>
            </a:r>
            <a:endParaRPr lang="cs-CZ" sz="2000" dirty="0"/>
          </a:p>
          <a:p>
            <a:pPr>
              <a:spcBef>
                <a:spcPts val="300"/>
              </a:spcBef>
            </a:pPr>
            <a:r>
              <a:rPr lang="cs-CZ" sz="2800" b="1" dirty="0" smtClean="0"/>
              <a:t>Vitamín C     840 </a:t>
            </a:r>
            <a:r>
              <a:rPr lang="cs-CZ" sz="2800" b="1" dirty="0" smtClean="0"/>
              <a:t>mg    </a:t>
            </a:r>
            <a:r>
              <a:rPr lang="cs-CZ" sz="2000" dirty="0" smtClean="0"/>
              <a:t>(8x DDD)</a:t>
            </a:r>
            <a:endParaRPr lang="cs-CZ" sz="2000" dirty="0" smtClean="0"/>
          </a:p>
          <a:p>
            <a:pPr>
              <a:spcBef>
                <a:spcPts val="300"/>
              </a:spcBef>
            </a:pPr>
            <a:r>
              <a:rPr lang="cs-CZ" sz="2800" b="1" dirty="0" smtClean="0"/>
              <a:t>Vit. E             210 </a:t>
            </a:r>
            <a:r>
              <a:rPr lang="cs-CZ" sz="2800" b="1" dirty="0" smtClean="0"/>
              <a:t>mg    </a:t>
            </a:r>
            <a:r>
              <a:rPr lang="cs-CZ" sz="2000" dirty="0" smtClean="0"/>
              <a:t>(20x DDD)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6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eta Enteral - Fresenius - Reconvan - Sistema Fechado - 500ml | Vitae Saú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6955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Reconvan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imunomodulační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enterální výživa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4644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1,0 kcal/ml			1000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55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  2,5 g/1000 ml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solidFill>
                  <a:srgbClr val="FF0000"/>
                </a:solidFill>
              </a:rPr>
              <a:t>Glutamin</a:t>
            </a:r>
            <a:r>
              <a:rPr lang="cs-CZ" sz="2800" b="1" dirty="0" smtClean="0">
                <a:solidFill>
                  <a:srgbClr val="FF0000"/>
                </a:solidFill>
              </a:rPr>
              <a:t>   10,0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Arginin        6,6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48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692696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488832" cy="6034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NUTRIC skóre nutričního rizika na JIP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16842"/>
              </p:ext>
            </p:extLst>
          </p:nvPr>
        </p:nvGraphicFramePr>
        <p:xfrm>
          <a:off x="197768" y="695743"/>
          <a:ext cx="8748464" cy="606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8288"/>
                <a:gridCol w="2232248"/>
                <a:gridCol w="1637928"/>
              </a:tblGrid>
              <a:tr h="516670">
                <a:tc>
                  <a:txBody>
                    <a:bodyPr/>
                    <a:lstStyle/>
                    <a:p>
                      <a:r>
                        <a:rPr lang="cs-CZ" sz="2200" b="1" dirty="0" smtClean="0"/>
                        <a:t>Parametr</a:t>
                      </a:r>
                      <a:endParaRPr lang="cs-CZ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Kategorie</a:t>
                      </a:r>
                      <a:endParaRPr lang="cs-CZ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baseline="0" dirty="0" smtClean="0"/>
                        <a:t>Body</a:t>
                      </a:r>
                      <a:endParaRPr lang="cs-CZ" sz="2200" b="1" baseline="0" dirty="0"/>
                    </a:p>
                  </a:txBody>
                  <a:tcPr anchor="ctr"/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Věk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&lt; 50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50-75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&gt; 75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APACHE II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&lt; 15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(</a:t>
                      </a:r>
                      <a:r>
                        <a:rPr lang="cs-CZ" sz="2000" b="0" i="1" dirty="0" err="1" smtClean="0"/>
                        <a:t>Acute</a:t>
                      </a:r>
                      <a:r>
                        <a:rPr lang="cs-CZ" sz="2000" b="0" i="1" dirty="0" smtClean="0"/>
                        <a:t> </a:t>
                      </a:r>
                      <a:r>
                        <a:rPr lang="cs-CZ" sz="2000" b="0" i="1" dirty="0" err="1" smtClean="0"/>
                        <a:t>Physiology</a:t>
                      </a:r>
                      <a:r>
                        <a:rPr lang="cs-CZ" sz="2000" b="0" i="1" dirty="0" smtClean="0"/>
                        <a:t> and </a:t>
                      </a:r>
                      <a:r>
                        <a:rPr lang="cs-CZ" sz="2000" b="0" i="1" dirty="0" err="1" smtClean="0"/>
                        <a:t>Chronic</a:t>
                      </a:r>
                      <a:r>
                        <a:rPr lang="cs-CZ" sz="2000" b="0" i="1" dirty="0" smtClean="0"/>
                        <a:t> </a:t>
                      </a:r>
                      <a:r>
                        <a:rPr lang="cs-CZ" sz="2000" b="0" i="1" dirty="0" err="1" smtClean="0"/>
                        <a:t>Health</a:t>
                      </a:r>
                      <a:endParaRPr lang="cs-CZ" sz="2000" b="0" i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15-20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0" i="1" dirty="0" err="1" smtClean="0"/>
                        <a:t>Evaluation</a:t>
                      </a:r>
                      <a:r>
                        <a:rPr lang="cs-CZ" sz="2000" b="0" i="1" dirty="0" smtClean="0"/>
                        <a:t>)</a:t>
                      </a:r>
                      <a:endParaRPr lang="cs-CZ" sz="2000" b="0" i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20-28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&gt; 28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3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SOFA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&lt; 6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(</a:t>
                      </a:r>
                      <a:r>
                        <a:rPr lang="cs-CZ" sz="2000" b="0" i="1" dirty="0" err="1" smtClean="0"/>
                        <a:t>Sequential</a:t>
                      </a:r>
                      <a:r>
                        <a:rPr lang="cs-CZ" sz="2000" b="0" i="1" baseline="0" dirty="0" smtClean="0"/>
                        <a:t> Organ </a:t>
                      </a:r>
                      <a:r>
                        <a:rPr lang="cs-CZ" sz="2000" b="0" i="1" baseline="0" dirty="0" err="1" smtClean="0"/>
                        <a:t>Failure</a:t>
                      </a:r>
                      <a:r>
                        <a:rPr lang="cs-CZ" sz="2000" b="0" i="1" baseline="0" dirty="0" smtClean="0"/>
                        <a:t> </a:t>
                      </a:r>
                      <a:r>
                        <a:rPr lang="cs-CZ" sz="2000" b="0" i="1" baseline="0" dirty="0" err="1" smtClean="0"/>
                        <a:t>Assessment</a:t>
                      </a:r>
                      <a:r>
                        <a:rPr lang="cs-CZ" sz="2000" b="0" i="1" baseline="0" dirty="0" smtClean="0"/>
                        <a:t>)</a:t>
                      </a:r>
                      <a:endParaRPr lang="cs-CZ" sz="2000" b="0" i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6-10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0" i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&gt; 10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Počet komorbidit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0-1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≥ 2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Dnů od přijetí nemocnice-JIP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&lt; 1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≥ 1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3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30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3880"/>
            <a:ext cx="7920880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Efekt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 argininu v EV 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 srovnání s EV standardního složení dle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guidelines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844824"/>
            <a:ext cx="8208912" cy="4176464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Suplementace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Glutaminu</a:t>
            </a:r>
            <a:r>
              <a:rPr lang="cs-CZ" sz="2800" b="1" dirty="0" smtClean="0">
                <a:latin typeface="Arial" charset="0"/>
              </a:rPr>
              <a:t> v EV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snižuje mortalitu pouze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u pacientů s popáleninami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nekonzistentně u ostatních kriticky nemocných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může snížit výskyt infekcí </a:t>
            </a:r>
            <a:r>
              <a:rPr lang="cs-CZ" sz="2400" dirty="0" smtClean="0">
                <a:latin typeface="Arial" charset="0"/>
              </a:rPr>
              <a:t>u popálenin a traumatu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zkracuje pobyt v nemocnici </a:t>
            </a:r>
            <a:r>
              <a:rPr lang="cs-CZ" sz="2400" dirty="0" smtClean="0">
                <a:latin typeface="Arial" charset="0"/>
              </a:rPr>
              <a:t>u kriticky nemocných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24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>
                <a:latin typeface="Arial" charset="0"/>
              </a:rPr>
              <a:t>Suplementace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Argininu </a:t>
            </a:r>
            <a:r>
              <a:rPr lang="cs-CZ" sz="2800" b="1" dirty="0" smtClean="0">
                <a:latin typeface="Arial" charset="0"/>
              </a:rPr>
              <a:t>v EV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nesnižuje mortalitu ani výskyt infekcí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nezkracuje dobu pobytu v nemocnici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může snížit počet dnů na ventilátoru</a:t>
            </a:r>
            <a:endParaRPr lang="cs-CZ" sz="2400" dirty="0"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6381328"/>
            <a:ext cx="575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hlinkClick r:id="rId2"/>
              </a:rPr>
              <a:t>www.criticalcarenutrition.com/systematic-reviews</a:t>
            </a:r>
            <a:r>
              <a:rPr lang="cs-CZ" i="1" dirty="0"/>
              <a:t> </a:t>
            </a:r>
            <a:r>
              <a:rPr lang="cs-CZ" i="1" dirty="0" smtClean="0"/>
              <a:t>2021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395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31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388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Rozpis enterální výživy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péči, v pořadí jednotlivých kroků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28800"/>
            <a:ext cx="8208912" cy="5085184"/>
          </a:xfrm>
        </p:spPr>
        <p:txBody>
          <a:bodyPr>
            <a:normAutofit/>
          </a:bodyPr>
          <a:lstStyle/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 smtClean="0">
                <a:latin typeface="Arial" charset="0"/>
              </a:rPr>
              <a:t>Stanovení celkové </a:t>
            </a:r>
            <a:r>
              <a:rPr lang="cs-CZ" sz="2800" b="1" dirty="0">
                <a:latin typeface="Arial" charset="0"/>
              </a:rPr>
              <a:t>potřeby </a:t>
            </a:r>
            <a:r>
              <a:rPr lang="cs-CZ" sz="2800" b="1" dirty="0" smtClean="0">
                <a:latin typeface="Arial" charset="0"/>
              </a:rPr>
              <a:t>energie</a:t>
            </a:r>
          </a:p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>
                <a:latin typeface="Arial" charset="0"/>
              </a:rPr>
              <a:t>Stanovení potřeby bílkovin</a:t>
            </a:r>
          </a:p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>
                <a:latin typeface="Arial" charset="0"/>
              </a:rPr>
              <a:t>Volba konkrétního přípravku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podle energetické </a:t>
            </a:r>
            <a:r>
              <a:rPr lang="cs-CZ" sz="2400" dirty="0" err="1">
                <a:latin typeface="Arial" charset="0"/>
              </a:rPr>
              <a:t>denzity</a:t>
            </a:r>
            <a:r>
              <a:rPr lang="cs-CZ" sz="2400" dirty="0">
                <a:latin typeface="Arial" charset="0"/>
              </a:rPr>
              <a:t> a obsahu bílkovin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podle potřeby </a:t>
            </a:r>
            <a:r>
              <a:rPr lang="cs-CZ" sz="2400" dirty="0" smtClean="0">
                <a:latin typeface="Arial" charset="0"/>
              </a:rPr>
              <a:t>vlákniny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mikronutrienty</a:t>
            </a:r>
            <a:r>
              <a:rPr lang="cs-CZ" sz="2400" dirty="0" smtClean="0">
                <a:latin typeface="Arial" charset="0"/>
              </a:rPr>
              <a:t> většinou obsaženy v dostatečné dávce </a:t>
            </a:r>
            <a:endParaRPr lang="cs-CZ" sz="2400" dirty="0">
              <a:latin typeface="Arial" charset="0"/>
            </a:endParaRPr>
          </a:p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 smtClean="0">
                <a:latin typeface="Arial" charset="0"/>
              </a:rPr>
              <a:t>Výpočet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cílové denní dávky </a:t>
            </a:r>
            <a:r>
              <a:rPr lang="cs-CZ" sz="2800" b="1" dirty="0" smtClean="0">
                <a:latin typeface="Arial" charset="0"/>
              </a:rPr>
              <a:t>zvolené výživy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obvykle </a:t>
            </a:r>
            <a:r>
              <a:rPr lang="cs-CZ" sz="2400" dirty="0" smtClean="0">
                <a:latin typeface="Arial" charset="0"/>
              </a:rPr>
              <a:t>1000-2000 ml/24 h (podle koncentrace živin)</a:t>
            </a:r>
            <a:endParaRPr lang="cs-CZ" sz="2400" dirty="0">
              <a:latin typeface="Arial" charset="0"/>
            </a:endParaRPr>
          </a:p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 smtClean="0">
                <a:latin typeface="Arial" charset="0"/>
              </a:rPr>
              <a:t>Doporučení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iniciální</a:t>
            </a:r>
            <a:r>
              <a:rPr lang="cs-CZ" sz="2800" b="1" dirty="0" smtClean="0">
                <a:latin typeface="Arial" charset="0"/>
              </a:rPr>
              <a:t> denní dávky</a:t>
            </a:r>
            <a:endParaRPr lang="cs-CZ" b="1" dirty="0" smtClean="0">
              <a:latin typeface="Arial" charset="0"/>
            </a:endParaRP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kontinuální režim: podle </a:t>
            </a:r>
            <a:r>
              <a:rPr lang="cs-CZ" sz="2400" dirty="0" err="1" smtClean="0">
                <a:latin typeface="Arial" charset="0"/>
              </a:rPr>
              <a:t>infúzní</a:t>
            </a:r>
            <a:r>
              <a:rPr lang="cs-CZ" sz="2400" dirty="0" smtClean="0">
                <a:latin typeface="Arial" charset="0"/>
              </a:rPr>
              <a:t> rychlosti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bolusový režim:    velikost jedné dávky a počet dávek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Noční pauza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nízké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infúzní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rychlosti není obvykle nutná  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208912" cy="4392488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Noční pauza při nízké počáteční rychlosti snižuje množství podané </a:t>
            </a:r>
            <a:r>
              <a:rPr lang="cs-CZ" sz="2800" b="1" dirty="0" smtClean="0">
                <a:latin typeface="Arial" charset="0"/>
              </a:rPr>
              <a:t>výživy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neměla by být delší než 6 h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Infúze do 40 ml/h nevyžaduje noční pauzu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1000 ml výživy za 24 h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U mobilních </a:t>
            </a:r>
            <a:r>
              <a:rPr lang="cs-CZ" sz="2800" b="1" dirty="0">
                <a:latin typeface="Arial" charset="0"/>
              </a:rPr>
              <a:t>pacientů je po </a:t>
            </a:r>
            <a:r>
              <a:rPr lang="cs-CZ" sz="2800" b="1" dirty="0" smtClean="0">
                <a:latin typeface="Arial" charset="0"/>
              </a:rPr>
              <a:t>zlepšení stavu vhodná noční infúze výživy s větší volností přes den k pohybu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aktivně </a:t>
            </a:r>
            <a:r>
              <a:rPr lang="cs-CZ" sz="2400" dirty="0">
                <a:latin typeface="Arial" charset="0"/>
              </a:rPr>
              <a:t>zařadit krátké pauzy ve </a:t>
            </a:r>
            <a:r>
              <a:rPr lang="cs-CZ" sz="2400" dirty="0" smtClean="0">
                <a:latin typeface="Arial" charset="0"/>
              </a:rPr>
              <a:t>dne k rehabilitaci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5888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 formou kontinuální infúze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 (cestou JS </a:t>
            </a: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NG sondy)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7920880" cy="5112568"/>
          </a:xfrm>
        </p:spPr>
        <p:txBody>
          <a:bodyPr>
            <a:normAutofit/>
          </a:bodyPr>
          <a:lstStyle/>
          <a:p>
            <a:pPr marL="276225" indent="-260350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Iniciální rychlost 10-30 ml/h </a:t>
            </a:r>
            <a:r>
              <a:rPr lang="cs-CZ" dirty="0" smtClean="0">
                <a:latin typeface="Arial" charset="0"/>
              </a:rPr>
              <a:t>enterální pumpou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může být preferován přípravek s nižší osmolaritou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standardní  formule 1 kcal/ml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200" dirty="0" smtClean="0">
                <a:latin typeface="Arial" charset="0"/>
              </a:rPr>
              <a:t> speciální složení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první 2-3 dny  max.10 kcal/kg/d</a:t>
            </a:r>
            <a:endParaRPr lang="cs-CZ" sz="2400" dirty="0" smtClean="0">
              <a:latin typeface="Arial" charset="0"/>
            </a:endParaRPr>
          </a:p>
          <a:p>
            <a:pPr marL="276225" indent="-2603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Zrychlovat o 10-20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ml/h  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každých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12-24 h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dle tolerance 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emeze</a:t>
            </a:r>
            <a:r>
              <a:rPr lang="cs-CZ" dirty="0" smtClean="0">
                <a:latin typeface="Arial" charset="0"/>
              </a:rPr>
              <a:t>, plnost epigastria/břicha, průjmy)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postupně </a:t>
            </a:r>
            <a:r>
              <a:rPr lang="cs-CZ" sz="2400" dirty="0">
                <a:latin typeface="Arial" charset="0"/>
              </a:rPr>
              <a:t>směřovat k cílové kontinuální </a:t>
            </a:r>
            <a:r>
              <a:rPr lang="cs-CZ" sz="2400" dirty="0" smtClean="0">
                <a:latin typeface="Arial" charset="0"/>
              </a:rPr>
              <a:t>rychlosti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pro koncentrovanou výživu kolem 50-70 ml/h (x22 h)</a:t>
            </a:r>
            <a:endParaRPr lang="cs-CZ" sz="22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>
                <a:latin typeface="Arial" charset="0"/>
              </a:rPr>
              <a:t>hypokalorická</a:t>
            </a:r>
            <a:r>
              <a:rPr lang="cs-CZ" sz="2400" dirty="0">
                <a:latin typeface="Arial" charset="0"/>
              </a:rPr>
              <a:t> EV: 70% potřeby E, 100% potřeby B</a:t>
            </a:r>
          </a:p>
          <a:p>
            <a:pPr marL="276225" indent="-2603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Přechod na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cílovou denní dávku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celkový objem výživy k podání v  </a:t>
            </a:r>
            <a:r>
              <a:rPr lang="cs-CZ" sz="2400" b="1" i="1" dirty="0" smtClean="0">
                <a:solidFill>
                  <a:srgbClr val="FF0000"/>
                </a:solidFill>
                <a:latin typeface="Arial" charset="0"/>
              </a:rPr>
              <a:t>ml/den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rychlost  </a:t>
            </a:r>
            <a:r>
              <a:rPr lang="cs-CZ" sz="2400" b="1" i="1" dirty="0" smtClean="0">
                <a:solidFill>
                  <a:srgbClr val="FF0000"/>
                </a:solidFill>
                <a:latin typeface="Arial" charset="0"/>
              </a:rPr>
              <a:t>ml/h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400" b="1" i="1" dirty="0" smtClean="0">
                <a:solidFill>
                  <a:srgbClr val="FF0000"/>
                </a:solidFill>
                <a:latin typeface="Arial" charset="0"/>
              </a:rPr>
              <a:t>x počet hodin  </a:t>
            </a:r>
            <a:r>
              <a:rPr lang="cs-CZ" sz="2400" dirty="0" smtClean="0">
                <a:latin typeface="Arial" charset="0"/>
              </a:rPr>
              <a:t>infúze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EV formou bolusové výživy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 (cestou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NG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sondy </a:t>
            </a: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PEG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6"/>
            <a:ext cx="8136904" cy="4752528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Iniciálně malé bolusy </a:t>
            </a:r>
            <a:r>
              <a:rPr lang="cs-CZ" sz="2800" b="1" dirty="0" smtClean="0">
                <a:latin typeface="Arial" charset="0"/>
              </a:rPr>
              <a:t>k ověření tolerance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20-60 ml každé 2 h v denní době (až 9krát denně)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typ přípravku podle stavu konkrétního pacienta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postupně zvyšovat dávku, pokud je EV tolerována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18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Postupně větší objem bolusů, k dosažení stanovené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cílové denní dávky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(ml/24 h)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dle </a:t>
            </a:r>
            <a:r>
              <a:rPr lang="cs-CZ" sz="2400" dirty="0">
                <a:latin typeface="Arial" charset="0"/>
              </a:rPr>
              <a:t>energetické </a:t>
            </a:r>
            <a:r>
              <a:rPr lang="cs-CZ" sz="2400" dirty="0" err="1">
                <a:latin typeface="Arial" charset="0"/>
              </a:rPr>
              <a:t>denzity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přípravku a </a:t>
            </a:r>
            <a:r>
              <a:rPr lang="cs-CZ" sz="2400" dirty="0">
                <a:latin typeface="Arial" charset="0"/>
              </a:rPr>
              <a:t>obsahu bílkovin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preferovány </a:t>
            </a:r>
            <a:r>
              <a:rPr lang="cs-CZ" sz="2200" dirty="0">
                <a:latin typeface="Arial" charset="0"/>
              </a:rPr>
              <a:t>přípravky s vysokým obsahem bílkovin </a:t>
            </a:r>
            <a:endParaRPr lang="cs-CZ" sz="2200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příklad koncentrované výživy 1,5 kcal/ml typu HP: 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pac.70 kg, potřeba 25 kcal/kg=1750 kcal/d: 7x160 ml/d</a:t>
            </a:r>
            <a:endParaRPr lang="cs-CZ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388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Vedlejší účinky EV v intenzívní péči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hrozí zejména při vyšších dávkách výživy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84784"/>
            <a:ext cx="8064896" cy="5157192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Gastrointestinální intolerance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včetně zvracení a aspirace živin, nebo průjmu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Riziko </a:t>
            </a:r>
            <a:r>
              <a:rPr lang="cs-CZ" sz="2800" b="1" dirty="0">
                <a:latin typeface="Arial" charset="0"/>
              </a:rPr>
              <a:t>nekrotizující enteritidy 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při </a:t>
            </a:r>
            <a:r>
              <a:rPr lang="cs-CZ" sz="2400" dirty="0" smtClean="0">
                <a:latin typeface="Arial" charset="0"/>
              </a:rPr>
              <a:t>nestabilním oběhu a špatném prokrvení střeva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Overfeeding</a:t>
            </a:r>
            <a:r>
              <a:rPr lang="cs-CZ" sz="2800" b="1" dirty="0" smtClean="0">
                <a:latin typeface="Arial" charset="0"/>
              </a:rPr>
              <a:t> u kriticky nemocných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především jde o energetický </a:t>
            </a:r>
            <a:r>
              <a:rPr lang="cs-CZ" sz="2400" dirty="0" err="1" smtClean="0">
                <a:latin typeface="Arial" charset="0"/>
              </a:rPr>
              <a:t>overfeeding</a:t>
            </a:r>
            <a:endParaRPr lang="cs-CZ" sz="2400" dirty="0" smtClean="0">
              <a:latin typeface="Arial" charset="0"/>
            </a:endParaRP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může vzniknout i při neúplné dávce energie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relativní nadbytek energie při stresovém metabolismu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Hyperglykémie potencovaná </a:t>
            </a:r>
            <a:r>
              <a:rPr lang="cs-CZ" sz="2800" b="1" dirty="0" smtClean="0">
                <a:latin typeface="Arial" charset="0"/>
              </a:rPr>
              <a:t>výživou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může však jít i o </a:t>
            </a:r>
            <a:r>
              <a:rPr lang="cs-CZ" sz="2400" dirty="0" err="1">
                <a:latin typeface="Arial" charset="0"/>
              </a:rPr>
              <a:t>hypertriglyceridémii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Refeeding</a:t>
            </a:r>
            <a:r>
              <a:rPr lang="cs-CZ" sz="2800" b="1" dirty="0" smtClean="0">
                <a:latin typeface="Arial" charset="0"/>
              </a:rPr>
              <a:t> syndrom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 předcházejícím </a:t>
            </a:r>
            <a:r>
              <a:rPr lang="cs-CZ" sz="2400" dirty="0" smtClean="0">
                <a:latin typeface="Arial" charset="0"/>
              </a:rPr>
              <a:t>hladovění (nedostatek </a:t>
            </a:r>
            <a:r>
              <a:rPr lang="cs-CZ" sz="2400" dirty="0" err="1" smtClean="0">
                <a:latin typeface="Arial" charset="0"/>
              </a:rPr>
              <a:t>P,K,vit.B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Kazuistika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refeeding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syndromu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krátce po zavedení PEG 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6"/>
            <a:ext cx="7992888" cy="4536504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Muž 72 r., 58 kg </a:t>
            </a:r>
            <a:r>
              <a:rPr lang="cs-CZ" sz="2800" dirty="0" smtClean="0">
                <a:latin typeface="Arial" charset="0"/>
              </a:rPr>
              <a:t>(pův.72 kg)</a:t>
            </a:r>
            <a:r>
              <a:rPr lang="cs-CZ" sz="2800" b="1" dirty="0" smtClean="0">
                <a:latin typeface="Arial" charset="0"/>
              </a:rPr>
              <a:t>, 170 cm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BMI 19,6 kg/m</a:t>
            </a:r>
            <a:r>
              <a:rPr lang="cs-CZ" sz="2400" baseline="30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 bez </a:t>
            </a:r>
            <a:r>
              <a:rPr lang="cs-CZ" sz="2400" dirty="0" err="1" smtClean="0">
                <a:latin typeface="Arial" charset="0"/>
              </a:rPr>
              <a:t>edemů</a:t>
            </a:r>
            <a:r>
              <a:rPr lang="cs-CZ" sz="2400" dirty="0" smtClean="0">
                <a:latin typeface="Arial" charset="0"/>
              </a:rPr>
              <a:t>, zhubnutí 19% za 3 </a:t>
            </a:r>
            <a:r>
              <a:rPr lang="cs-CZ" sz="2400" dirty="0" err="1" smtClean="0">
                <a:latin typeface="Arial" charset="0"/>
              </a:rPr>
              <a:t>měs</a:t>
            </a:r>
            <a:r>
              <a:rPr lang="cs-CZ" sz="2400" dirty="0" smtClean="0">
                <a:latin typeface="Arial" charset="0"/>
              </a:rPr>
              <a:t>.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Karcinom kořene jazyka a </a:t>
            </a:r>
            <a:r>
              <a:rPr lang="cs-CZ" sz="2800" b="1" dirty="0" err="1">
                <a:latin typeface="Arial" charset="0"/>
              </a:rPr>
              <a:t>mesopharyngu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nově zjištěný, lokálně pokročilý, inoperabilní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přijat </a:t>
            </a:r>
            <a:r>
              <a:rPr lang="cs-CZ" sz="2400" dirty="0" smtClean="0">
                <a:latin typeface="Arial" charset="0"/>
              </a:rPr>
              <a:t>na JIP ORL pro </a:t>
            </a:r>
            <a:r>
              <a:rPr lang="cs-CZ" sz="2400" dirty="0">
                <a:latin typeface="Arial" charset="0"/>
              </a:rPr>
              <a:t>infiltrát na krku, dušnost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předcházely 3 měsíce trvající dysfagické potíže 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Akutní tracheostomie k zajištění dýchání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současně </a:t>
            </a:r>
            <a:r>
              <a:rPr lang="cs-CZ" sz="2400" dirty="0" smtClean="0">
                <a:latin typeface="Arial" charset="0"/>
              </a:rPr>
              <a:t>zaveden PEG a zahájena bolusová výživa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Fresubin</a:t>
            </a:r>
            <a:r>
              <a:rPr lang="cs-CZ" sz="2400" dirty="0" smtClean="0">
                <a:latin typeface="Arial" charset="0"/>
              </a:rPr>
              <a:t> HP </a:t>
            </a:r>
            <a:r>
              <a:rPr lang="cs-CZ" sz="2400" dirty="0" err="1" smtClean="0">
                <a:latin typeface="Arial" charset="0"/>
              </a:rPr>
              <a:t>Energy</a:t>
            </a:r>
            <a:r>
              <a:rPr lang="cs-CZ" sz="2400" dirty="0" smtClean="0">
                <a:latin typeface="Arial" charset="0"/>
              </a:rPr>
              <a:t> 5x200 ml (1500 kcal/d)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bylo podáváno 90% celkové potřeby energie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971600" y="4869160"/>
            <a:ext cx="6264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971600" y="3356992"/>
            <a:ext cx="626469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99392"/>
            <a:ext cx="8208912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Výrazný pokles hladiny fosforu v krvi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Refeeding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syndrom 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9. den po zahájení výživy do PEG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předcházelo hladovění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1487381096"/>
              </p:ext>
            </p:extLst>
          </p:nvPr>
        </p:nvGraphicFramePr>
        <p:xfrm>
          <a:off x="539552" y="1916832"/>
          <a:ext cx="6192688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23928" y="4509120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Hranice těžké </a:t>
            </a:r>
            <a:r>
              <a:rPr lang="cs-CZ" b="1" dirty="0" err="1" smtClean="0">
                <a:solidFill>
                  <a:srgbClr val="FF0000"/>
                </a:solidFill>
              </a:rPr>
              <a:t>hypofosfatémie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298766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Dolní hranice normy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491880" y="1556792"/>
            <a:ext cx="5184576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Normální rozmezí hladiny P v krvi 0,8-1,5 </a:t>
            </a:r>
            <a:r>
              <a:rPr lang="cs-CZ" dirty="0" err="1">
                <a:solidFill>
                  <a:schemeClr val="tx1"/>
                </a:solidFill>
              </a:rPr>
              <a:t>mmol</a:t>
            </a:r>
            <a:r>
              <a:rPr lang="cs-CZ" dirty="0">
                <a:solidFill>
                  <a:schemeClr val="tx1"/>
                </a:solidFill>
              </a:rPr>
              <a:t>/l</a:t>
            </a:r>
          </a:p>
          <a:p>
            <a:r>
              <a:rPr lang="cs-CZ" dirty="0">
                <a:solidFill>
                  <a:schemeClr val="tx1"/>
                </a:solidFill>
              </a:rPr>
              <a:t>Středně těžká </a:t>
            </a:r>
            <a:r>
              <a:rPr lang="cs-CZ" dirty="0" err="1">
                <a:solidFill>
                  <a:schemeClr val="tx1"/>
                </a:solidFill>
              </a:rPr>
              <a:t>hypofosfatémie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&lt; </a:t>
            </a:r>
            <a:r>
              <a:rPr lang="cs-CZ" dirty="0">
                <a:solidFill>
                  <a:schemeClr val="tx1"/>
                </a:solidFill>
              </a:rPr>
              <a:t>0,65 </a:t>
            </a:r>
            <a:r>
              <a:rPr lang="cs-CZ" dirty="0" err="1">
                <a:solidFill>
                  <a:schemeClr val="tx1"/>
                </a:solidFill>
              </a:rPr>
              <a:t>mmol</a:t>
            </a:r>
            <a:r>
              <a:rPr lang="cs-CZ" dirty="0">
                <a:solidFill>
                  <a:schemeClr val="tx1"/>
                </a:solidFill>
              </a:rPr>
              <a:t>/l</a:t>
            </a:r>
          </a:p>
          <a:p>
            <a:r>
              <a:rPr lang="cs-CZ" dirty="0">
                <a:solidFill>
                  <a:schemeClr val="tx1"/>
                </a:solidFill>
              </a:rPr>
              <a:t>Těžká </a:t>
            </a:r>
            <a:r>
              <a:rPr lang="cs-CZ" dirty="0" err="1">
                <a:solidFill>
                  <a:schemeClr val="tx1"/>
                </a:solidFill>
              </a:rPr>
              <a:t>hypofosfatémie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&lt; 0,30 </a:t>
            </a:r>
            <a:r>
              <a:rPr lang="cs-CZ" dirty="0" err="1">
                <a:solidFill>
                  <a:schemeClr val="tx1"/>
                </a:solidFill>
              </a:rPr>
              <a:t>mmol</a:t>
            </a:r>
            <a:r>
              <a:rPr lang="cs-CZ" dirty="0">
                <a:solidFill>
                  <a:schemeClr val="tx1"/>
                </a:solidFill>
              </a:rPr>
              <a:t>/l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508692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Riziko selhání funkce dýchacích svalů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7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Poučení z kazuistiky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refeeding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syndromu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EV v intenzívní péči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6"/>
            <a:ext cx="7992888" cy="4536504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Pacient s nádorem jazyka delší dobu před přijetím do nemocnice přijímal velmi malé množství stravy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došlo k depleci mnoha živin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Náhlé obnovení příjmu cestou PEG vedlo     k návratu živin i elektrolytů do buněk</a:t>
            </a:r>
            <a:endParaRPr lang="cs-CZ" sz="2800" b="1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Na selhání metabolismu se podílel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nejen pokles hladiny fosforu (a kalia) v krvi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ale také nedostatek vitamínů skupiny B</a:t>
            </a:r>
          </a:p>
        </p:txBody>
      </p:sp>
    </p:spTree>
    <p:extLst>
      <p:ext uri="{BB962C8B-B14F-4D97-AF65-F5344CB8AC3E}">
        <p14:creationId xmlns:p14="http://schemas.microsoft.com/office/powerpoint/2010/main" val="7540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39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revence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 léčba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refeeding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syndromu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zahájení enterální výživy u rizikových pacientů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6"/>
            <a:ext cx="7992888" cy="4536504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Zahájit výživu nízkou dávkou energie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10 kcal/kg/den první 2-3 dny (600-700 kcal/24 h)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pak zvyšovat pomalu na 15 kcal/kg a 20 kcal/kg/den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Denně kontrolovat ionty, především P, K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při poklesu </a:t>
            </a:r>
            <a:r>
              <a:rPr lang="cs-CZ" sz="2400" dirty="0" smtClean="0">
                <a:latin typeface="Arial" charset="0"/>
              </a:rPr>
              <a:t>P pod </a:t>
            </a:r>
            <a:r>
              <a:rPr lang="cs-CZ" sz="2400" dirty="0">
                <a:latin typeface="Arial" charset="0"/>
              </a:rPr>
              <a:t>0,8 </a:t>
            </a:r>
            <a:r>
              <a:rPr lang="cs-CZ" sz="2400" dirty="0" err="1">
                <a:latin typeface="Arial" charset="0"/>
              </a:rPr>
              <a:t>mmol</a:t>
            </a:r>
            <a:r>
              <a:rPr lang="cs-CZ" sz="2400" dirty="0">
                <a:latin typeface="Arial" charset="0"/>
              </a:rPr>
              <a:t>/l podat </a:t>
            </a:r>
            <a:r>
              <a:rPr lang="cs-CZ" sz="2400" dirty="0" smtClean="0">
                <a:latin typeface="Arial" charset="0"/>
              </a:rPr>
              <a:t>fosfát pomalou infúzí 30 </a:t>
            </a:r>
            <a:r>
              <a:rPr lang="cs-CZ" sz="2400" dirty="0" err="1" smtClean="0">
                <a:latin typeface="Arial" charset="0"/>
              </a:rPr>
              <a:t>mmol</a:t>
            </a:r>
            <a:r>
              <a:rPr lang="cs-CZ" sz="2400" dirty="0" smtClean="0">
                <a:latin typeface="Arial" charset="0"/>
              </a:rPr>
              <a:t> kapat 10 h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současně podávat i draslík a </a:t>
            </a:r>
            <a:r>
              <a:rPr lang="cs-CZ" sz="2400" dirty="0" smtClean="0">
                <a:latin typeface="Arial" charset="0"/>
              </a:rPr>
              <a:t>ionty dle </a:t>
            </a:r>
            <a:r>
              <a:rPr lang="cs-CZ" sz="2400" dirty="0" err="1" smtClean="0">
                <a:latin typeface="Arial" charset="0"/>
              </a:rPr>
              <a:t>labor.výsledků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Suplementovat</a:t>
            </a:r>
            <a:r>
              <a:rPr lang="cs-CZ" sz="2800" b="1" dirty="0" smtClean="0">
                <a:latin typeface="Arial" charset="0"/>
              </a:rPr>
              <a:t> vitamíny B skupiny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>
                <a:latin typeface="Arial" charset="0"/>
              </a:rPr>
              <a:t>Thiamin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2x 100 </a:t>
            </a:r>
            <a:r>
              <a:rPr lang="cs-CZ" sz="2400" dirty="0">
                <a:latin typeface="Arial" charset="0"/>
              </a:rPr>
              <a:t>mg </a:t>
            </a:r>
            <a:r>
              <a:rPr lang="cs-CZ" sz="2400" dirty="0" err="1" smtClean="0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 </a:t>
            </a:r>
            <a:r>
              <a:rPr lang="cs-CZ" sz="2400" dirty="0" smtClean="0">
                <a:latin typeface="Arial" charset="0"/>
              </a:rPr>
              <a:t>infúze 	první 3 dny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B komplex Forte 2-2-2 </a:t>
            </a:r>
            <a:r>
              <a:rPr lang="cs-CZ" sz="2400" dirty="0" err="1" smtClean="0">
                <a:latin typeface="Arial" charset="0"/>
              </a:rPr>
              <a:t>drg</a:t>
            </a:r>
            <a:r>
              <a:rPr lang="cs-CZ" sz="2400" dirty="0" smtClean="0">
                <a:latin typeface="Arial" charset="0"/>
              </a:rPr>
              <a:t>.     	prvních 3-7 dnů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Nedostatky skóre NUTRIC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hodnotí téměř výhradně tíži akutní choroby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844824"/>
            <a:ext cx="8208912" cy="4536504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Těžká choroba jistě zvyšuje potřebu výživy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kvůli katabolismu bílkovin a </a:t>
            </a:r>
            <a:r>
              <a:rPr lang="cs-CZ" sz="2400" dirty="0" err="1" smtClean="0">
                <a:latin typeface="Arial" charset="0"/>
              </a:rPr>
              <a:t>hypermetabolismu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Ale NUTRIC skóre </a:t>
            </a:r>
            <a:r>
              <a:rPr lang="cs-CZ" sz="2800" b="1" dirty="0" smtClean="0">
                <a:latin typeface="Arial" charset="0"/>
              </a:rPr>
              <a:t>nereflektuje snížené zásoby živin při malnutrici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předcházející velká ztráta </a:t>
            </a:r>
            <a:r>
              <a:rPr lang="cs-CZ" sz="2400" dirty="0" smtClean="0">
                <a:latin typeface="Arial" charset="0"/>
              </a:rPr>
              <a:t>hmotnosti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nízké </a:t>
            </a:r>
            <a:r>
              <a:rPr lang="cs-CZ" sz="2400" dirty="0" smtClean="0">
                <a:latin typeface="Arial" charset="0"/>
              </a:rPr>
              <a:t>BMI, </a:t>
            </a:r>
            <a:r>
              <a:rPr lang="cs-CZ" sz="2400" dirty="0" smtClean="0">
                <a:latin typeface="Arial" charset="0"/>
              </a:rPr>
              <a:t>svalová atrofie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předcházející nedostatečný příjem živin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Nutriční specialista </a:t>
            </a:r>
            <a:r>
              <a:rPr lang="cs-CZ" dirty="0" smtClean="0">
                <a:latin typeface="Arial" charset="0"/>
              </a:rPr>
              <a:t>musí tyto faktory brát do úvahy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potřeba nutriční podpory </a:t>
            </a:r>
            <a:r>
              <a:rPr lang="cs-CZ" sz="2400" dirty="0" smtClean="0">
                <a:latin typeface="Arial" charset="0"/>
              </a:rPr>
              <a:t>narůstá kvůli nedostatečným zásobám </a:t>
            </a:r>
            <a:r>
              <a:rPr lang="cs-CZ" sz="2400" dirty="0" err="1" smtClean="0">
                <a:latin typeface="Arial" charset="0"/>
              </a:rPr>
              <a:t>nutrientů</a:t>
            </a:r>
            <a:r>
              <a:rPr lang="cs-CZ" sz="2400" dirty="0" smtClean="0">
                <a:latin typeface="Arial" charset="0"/>
              </a:rPr>
              <a:t> a energie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424936" cy="126014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Trofická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výživa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střeva  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pomocí 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sippingu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ONS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modelová situace pro pacienta 70 kg/173 cm, věk 50 roků</a:t>
            </a:r>
            <a:b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potřeba energie 1,3*ZEV = 2000 kcal/den = 28,5 kcal/kg/d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41506"/>
              </p:ext>
            </p:extLst>
          </p:nvPr>
        </p:nvGraphicFramePr>
        <p:xfrm>
          <a:off x="107504" y="1700808"/>
          <a:ext cx="8928992" cy="501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512168"/>
                <a:gridCol w="1656184"/>
                <a:gridCol w="3744416"/>
              </a:tblGrid>
              <a:tr h="1004725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Přípravek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Bílkoviny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/>
                        <a:t>Přednosti složení</a:t>
                      </a:r>
                    </a:p>
                  </a:txBody>
                  <a:tcPr anchor="ctr"/>
                </a:tc>
              </a:tr>
              <a:tr h="968175">
                <a:tc>
                  <a:txBody>
                    <a:bodyPr/>
                    <a:lstStyle/>
                    <a:p>
                      <a:r>
                        <a:rPr lang="cs-CZ" sz="2200" b="1" dirty="0" err="1" smtClean="0">
                          <a:solidFill>
                            <a:schemeClr val="tx1"/>
                          </a:solidFill>
                        </a:rPr>
                        <a:t>Cubitan</a:t>
                      </a:r>
                      <a:endParaRPr lang="cs-CZ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2x 200 ml</a:t>
                      </a:r>
                      <a:endParaRPr lang="cs-CZ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500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25%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40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38%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Zn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18mg,   Se 128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g/den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vit.E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76mg,  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vit.C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500mg</a:t>
                      </a:r>
                      <a:endParaRPr lang="cs-CZ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134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Diben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Drink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 200 ml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600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30%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30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28%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při hyperglykémii, vláknina 8 g/den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sacharidy 38%, tuky 42% energie</a:t>
                      </a:r>
                      <a:endParaRPr lang="cs-CZ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13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Forticare</a:t>
                      </a:r>
                      <a:endParaRPr lang="cs-CZ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3x 125 ml</a:t>
                      </a:r>
                      <a:endParaRPr lang="cs-CZ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600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30%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33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31%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EPA+DHA  3,3 g/den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disacharid trehalóza (lze při DM)</a:t>
                      </a:r>
                    </a:p>
                  </a:txBody>
                  <a:tcPr anchor="ctr"/>
                </a:tc>
              </a:tr>
              <a:tr h="1013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Fresubin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Jucy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 200ml</a:t>
                      </a:r>
                      <a:endParaRPr lang="cs-CZ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600 kcal</a:t>
                      </a:r>
                    </a:p>
                    <a:p>
                      <a:pPr algn="ctr"/>
                      <a:r>
                        <a:rPr lang="cs-CZ" sz="1800" b="0" dirty="0" smtClean="0"/>
                        <a:t>30% potřeby</a:t>
                      </a:r>
                      <a:endParaRPr lang="cs-CZ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12 g</a:t>
                      </a:r>
                    </a:p>
                    <a:p>
                      <a:pPr algn="ctr"/>
                      <a:r>
                        <a:rPr lang="cs-CZ" sz="1800" b="0" dirty="0" smtClean="0"/>
                        <a:t>11% potřeby</a:t>
                      </a:r>
                      <a:endParaRPr lang="cs-CZ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bez tuku</a:t>
                      </a:r>
                    </a:p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všechny vitamíny a stopové prvky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9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8620"/>
            <a:ext cx="8424936" cy="1260140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Hypokalorická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pitná enterální výživa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modelová situace pro pacienta 70 kg/173 cm, věk 50 roků</a:t>
            </a:r>
            <a:b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potřeba energie 1,3*ZEV = 2000 kcal/den = 28,5 kcal/kg/d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38029"/>
              </p:ext>
            </p:extLst>
          </p:nvPr>
        </p:nvGraphicFramePr>
        <p:xfrm>
          <a:off x="107504" y="1556792"/>
          <a:ext cx="8928992" cy="515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512168"/>
                <a:gridCol w="1584176"/>
                <a:gridCol w="3240360"/>
              </a:tblGrid>
              <a:tr h="857053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Přípravek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Bílkoviny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/>
                        <a:t>Přednosti složení</a:t>
                      </a:r>
                    </a:p>
                  </a:txBody>
                  <a:tcPr anchor="ctr"/>
                </a:tc>
              </a:tr>
              <a:tr h="1143714">
                <a:tc>
                  <a:txBody>
                    <a:bodyPr/>
                    <a:lstStyle/>
                    <a:p>
                      <a:r>
                        <a:rPr lang="cs-CZ" sz="2200" b="1" dirty="0" err="1" smtClean="0">
                          <a:solidFill>
                            <a:schemeClr val="tx1"/>
                          </a:solidFill>
                        </a:rPr>
                        <a:t>Renutryl</a:t>
                      </a:r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 Booster </a:t>
                      </a:r>
                    </a:p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2x 300 ml  (600 ml/d)</a:t>
                      </a:r>
                      <a:endParaRPr lang="cs-CZ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1200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60%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60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57%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osmolarita 700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mosm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Zn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15 mg,   Se 108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ug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,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vit.C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170 mg/den </a:t>
                      </a:r>
                      <a:endParaRPr lang="cs-CZ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522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Nutridrink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Max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 300 ml  (600 ml/d)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1440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72%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56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53%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osmolarita 790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mosm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Zn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17 mg,   Se 84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ug</a:t>
                      </a:r>
                      <a:endParaRPr lang="cs-CZ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vit.C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144 mg</a:t>
                      </a:r>
                    </a:p>
                  </a:txBody>
                  <a:tcPr anchor="ctr"/>
                </a:tc>
              </a:tr>
              <a:tr h="1052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Glucerna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1,5 kcal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3x 220 ml  (660 ml/d)</a:t>
                      </a:r>
                      <a:endParaRPr lang="cs-CZ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1000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50%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50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48% potřeby</a:t>
                      </a:r>
                      <a:endParaRPr lang="cs-CZ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osmolarita 670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mosm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vláknina 10 g/den</a:t>
                      </a:r>
                    </a:p>
                  </a:txBody>
                  <a:tcPr anchor="ctr"/>
                </a:tc>
              </a:tr>
              <a:tr h="1052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Supportan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Drink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4x 200 ml  (800 ml/d)</a:t>
                      </a:r>
                      <a:endParaRPr lang="cs-CZ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1200 kcal</a:t>
                      </a:r>
                    </a:p>
                    <a:p>
                      <a:pPr algn="ctr"/>
                      <a:r>
                        <a:rPr lang="cs-CZ" sz="1800" b="0" dirty="0" smtClean="0"/>
                        <a:t>60% potřeby</a:t>
                      </a:r>
                      <a:endParaRPr lang="cs-CZ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80 g</a:t>
                      </a:r>
                    </a:p>
                    <a:p>
                      <a:pPr algn="ctr"/>
                      <a:r>
                        <a:rPr lang="cs-CZ" sz="1800" b="0" dirty="0" smtClean="0"/>
                        <a:t>76% potřeby</a:t>
                      </a:r>
                      <a:endParaRPr lang="cs-CZ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osmolarita 400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mosm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EPA+DHA  5,6 g/d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4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95" y="2564904"/>
            <a:ext cx="2863205" cy="28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22C13E6-DAA0-4280-BFB5-7E35F0D22931}" type="slidenum">
              <a:rPr lang="cs-CZ"/>
              <a:pPr algn="r">
                <a:defRPr/>
              </a:pPr>
              <a:t>42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064896" cy="936972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Instantní protein v prášku 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modulová výživa k přidávání do nápojů a potravin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00808"/>
            <a:ext cx="7344816" cy="4752528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altLang="cs-CZ" sz="2800" b="1" dirty="0" err="1" smtClean="0">
                <a:latin typeface="Arial" charset="0"/>
              </a:rPr>
              <a:t>Protifar</a:t>
            </a:r>
            <a:r>
              <a:rPr lang="cs-CZ" altLang="cs-CZ" sz="2800" b="1" dirty="0" smtClean="0">
                <a:latin typeface="Arial" charset="0"/>
              </a:rPr>
              <a:t> plechovka 			225 g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95% mléčná bílkovina, bez příchuti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odměrka 2,5 g = 2,2 g mléčné bílkoviny 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denní dávka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3x3 odměrky = 20 g bílkovin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altLang="cs-CZ" sz="2800" b="1" dirty="0" err="1" smtClean="0">
                <a:latin typeface="Arial" charset="0"/>
              </a:rPr>
              <a:t>Fresubin</a:t>
            </a:r>
            <a:r>
              <a:rPr lang="cs-CZ" altLang="cs-CZ" sz="2800" b="1" dirty="0" smtClean="0">
                <a:latin typeface="Arial" charset="0"/>
              </a:rPr>
              <a:t> Protein </a:t>
            </a:r>
            <a:r>
              <a:rPr lang="cs-CZ" altLang="cs-CZ" sz="2800" b="1" dirty="0" err="1" smtClean="0">
                <a:latin typeface="Arial" charset="0"/>
              </a:rPr>
              <a:t>Powder</a:t>
            </a:r>
            <a:r>
              <a:rPr lang="cs-CZ" altLang="cs-CZ" sz="2800" b="1" dirty="0" smtClean="0">
                <a:latin typeface="Arial" charset="0"/>
              </a:rPr>
              <a:t> 	300 g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bílkovina ze syrovátky, odměrka 5 g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denní dávka </a:t>
            </a:r>
            <a:r>
              <a:rPr lang="cs-CZ" altLang="cs-CZ" sz="2400" dirty="0">
                <a:latin typeface="Arial" charset="0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3x2 odměrky = 30 g bílkovin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altLang="cs-CZ" sz="2800" b="1" dirty="0" err="1" smtClean="0">
                <a:latin typeface="Arial" charset="0"/>
              </a:rPr>
              <a:t>Resource</a:t>
            </a:r>
            <a:r>
              <a:rPr lang="cs-CZ" altLang="cs-CZ" sz="2800" b="1" dirty="0" smtClean="0">
                <a:latin typeface="Arial" charset="0"/>
              </a:rPr>
              <a:t> Instant Protein 	800 g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90% obsah bílkovin v prášku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denní dávka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2-3 polévkové lžíce = 10-15 g</a:t>
            </a:r>
          </a:p>
        </p:txBody>
      </p:sp>
    </p:spTree>
    <p:extLst>
      <p:ext uri="{BB962C8B-B14F-4D97-AF65-F5344CB8AC3E}">
        <p14:creationId xmlns:p14="http://schemas.microsoft.com/office/powerpoint/2010/main" val="4973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13" y="3284983"/>
            <a:ext cx="3851819" cy="30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Instantní vláknina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OptiFibre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250 g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plně rozpustná </a:t>
            </a:r>
            <a:r>
              <a:rPr lang="cs-CZ" sz="2700" b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prebiotická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vláknina</a:t>
            </a:r>
            <a:b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6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6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PHGG, </a:t>
            </a:r>
            <a:r>
              <a:rPr lang="cs-CZ" sz="2700" b="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partially</a:t>
            </a:r>
            <a:r>
              <a:rPr lang="cs-CZ" sz="2700" b="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hydrolyzed</a:t>
            </a:r>
            <a:r>
              <a:rPr lang="cs-CZ" sz="2700" b="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guar</a:t>
            </a:r>
            <a:r>
              <a:rPr lang="cs-CZ" sz="2700" b="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gum</a:t>
            </a:r>
            <a:endParaRPr lang="en-US" sz="2700" b="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04056" y="2276872"/>
            <a:ext cx="8460432" cy="41044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Obsah </a:t>
            </a:r>
            <a:r>
              <a:rPr lang="cs-CZ" sz="2800" b="1" dirty="0"/>
              <a:t>balení 250 g = 200 g vlákniny 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vláknina tvoří 80 % prášku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Odměrka 5 g </a:t>
            </a:r>
            <a:r>
              <a:rPr lang="cs-CZ" sz="2800" b="1" dirty="0" smtClean="0"/>
              <a:t>= </a:t>
            </a:r>
            <a:r>
              <a:rPr lang="cs-CZ" sz="2800" b="1" dirty="0"/>
              <a:t>4 g </a:t>
            </a:r>
            <a:r>
              <a:rPr lang="cs-CZ" sz="2800" b="1" dirty="0" smtClean="0"/>
              <a:t>vlákniny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600" dirty="0" smtClean="0"/>
              <a:t>do nápojů a kašovitých potravin</a:t>
            </a: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Denní dávka 1-8 </a:t>
            </a:r>
            <a:r>
              <a:rPr lang="cs-CZ" sz="2800" b="1" dirty="0" err="1" smtClean="0"/>
              <a:t>odm</a:t>
            </a:r>
            <a:r>
              <a:rPr lang="cs-CZ" sz="2800" b="1" dirty="0" smtClean="0"/>
              <a:t>./den</a:t>
            </a:r>
            <a:endParaRPr lang="cs-CZ" sz="2800" b="1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Orientační cena v lékárně 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360-400 Kč /250 g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n</a:t>
            </a:r>
            <a:r>
              <a:rPr lang="cs-CZ" sz="2400" dirty="0" smtClean="0"/>
              <a:t>emá úhradu ZP</a:t>
            </a:r>
          </a:p>
        </p:txBody>
      </p:sp>
    </p:spTree>
    <p:extLst>
      <p:ext uri="{BB962C8B-B14F-4D97-AF65-F5344CB8AC3E}">
        <p14:creationId xmlns:p14="http://schemas.microsoft.com/office/powerpoint/2010/main" val="22228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848872" cy="105273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Možnosti perorální nutriční intervence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nemocných v intenzívní péči</a:t>
            </a:r>
            <a:endParaRPr lang="en-US" sz="2400" b="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565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Spolupracující </a:t>
            </a:r>
            <a:r>
              <a:rPr lang="cs-CZ" dirty="0" smtClean="0"/>
              <a:t>pacient</a:t>
            </a:r>
            <a:r>
              <a:rPr lang="cs-CZ" sz="2800" b="1" dirty="0" smtClean="0"/>
              <a:t> bez žaludeční dysfunkce může perorálně přijmout 30-70% potřeby živin</a:t>
            </a:r>
            <a:endParaRPr lang="cs-CZ" sz="2800" b="1" dirty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při silné motivaci (podpora nutričním specialistou)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Podpora </a:t>
            </a:r>
            <a:r>
              <a:rPr lang="cs-CZ" sz="2800" b="1" dirty="0" err="1" smtClean="0"/>
              <a:t>prokinetiky</a:t>
            </a:r>
            <a:r>
              <a:rPr lang="cs-CZ" sz="2800" b="1" dirty="0" smtClean="0"/>
              <a:t> může být nezbytná</a:t>
            </a:r>
            <a:endParaRPr lang="cs-CZ" sz="2800" b="1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err="1" smtClean="0"/>
              <a:t>Degan</a:t>
            </a:r>
            <a:r>
              <a:rPr lang="cs-CZ" sz="2400" dirty="0" smtClean="0"/>
              <a:t> (</a:t>
            </a:r>
            <a:r>
              <a:rPr lang="cs-CZ" sz="2400" dirty="0" err="1" smtClean="0"/>
              <a:t>metoklopramid</a:t>
            </a:r>
            <a:r>
              <a:rPr lang="cs-CZ" sz="2400" dirty="0" smtClean="0"/>
              <a:t>) 3x10 mg </a:t>
            </a:r>
            <a:r>
              <a:rPr lang="cs-CZ" sz="2400" dirty="0" err="1" smtClean="0"/>
              <a:t>tabl</a:t>
            </a:r>
            <a:r>
              <a:rPr lang="cs-CZ" sz="2400" dirty="0" smtClean="0"/>
              <a:t>. nebo </a:t>
            </a:r>
            <a:r>
              <a:rPr lang="cs-CZ" sz="2400" dirty="0" err="1" smtClean="0"/>
              <a:t>i.v</a:t>
            </a:r>
            <a:r>
              <a:rPr lang="cs-CZ" sz="2400" dirty="0" smtClean="0"/>
              <a:t>.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/>
              <a:t>Výhody ONS ve srovnání se stravou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obsah všech vitamínů a stopových prvků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vyšší obsah </a:t>
            </a:r>
            <a:r>
              <a:rPr lang="cs-CZ" sz="2400" dirty="0" smtClean="0"/>
              <a:t>bílkovin (včetně proteinového modulu)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vyvážený obsah živin a vyšší vstřebatelnost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Výhodná je kombinace s parenterální výživou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postupný přechod na příjem stravy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406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EV ve srovnání s pozdější výživou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88840"/>
            <a:ext cx="8208912" cy="4104456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Časná EV proti pozdní dodávce živin má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trend ke snížení mortality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RR 0,71 (95%CI 0,51; 1,0 p=0,05)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Signifikantní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redukce infekčních komplikací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RR </a:t>
            </a:r>
            <a:r>
              <a:rPr lang="cs-CZ" sz="2400" dirty="0" smtClean="0">
                <a:latin typeface="Arial" charset="0"/>
              </a:rPr>
              <a:t>0,81 </a:t>
            </a:r>
            <a:r>
              <a:rPr lang="cs-CZ" sz="2400" dirty="0">
                <a:latin typeface="Arial" charset="0"/>
              </a:rPr>
              <a:t>(95%CI </a:t>
            </a:r>
            <a:r>
              <a:rPr lang="cs-CZ" sz="2400" dirty="0" smtClean="0">
                <a:latin typeface="Arial" charset="0"/>
              </a:rPr>
              <a:t>0,68; 0,97)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Časná EV </a:t>
            </a:r>
            <a:r>
              <a:rPr lang="cs-CZ" dirty="0">
                <a:latin typeface="Arial" charset="0"/>
              </a:rPr>
              <a:t>vede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k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většímu nutričnímu příjmu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energie, bílkoviny, % energetické potřeby, N-bilance 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Nemá vliv na dobu pobytu </a:t>
            </a:r>
            <a:r>
              <a:rPr lang="cs-CZ" dirty="0" smtClean="0">
                <a:latin typeface="Arial" charset="0"/>
              </a:rPr>
              <a:t>v nemocnici ani na JIP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9592" y="6413266"/>
            <a:ext cx="413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hlinkClick r:id="rId2"/>
              </a:rPr>
              <a:t>www.criticalcarenutrition.com</a:t>
            </a:r>
            <a:r>
              <a:rPr lang="cs-CZ" sz="2000" i="1" dirty="0" smtClean="0"/>
              <a:t> 2021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0348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99288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úsilí o dosažení nutričního cíle při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smyslu rychlejšího podání vypočítané dávky živin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136904" cy="4896544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Vyšší pravděpodobnost dosažení cílové dodávky živin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energie 		RR 22,8 (p=0,00001)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bílkoviny 	RR 21,0 (p=0,00001)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Vyšší riziko nemocniční a celkové mortality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RR 1,49 (95%CI 1,0; 2,21; p=0,05)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Žádný vliv na výskyt infekčních komplikací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nesnižuje výskyt infekcí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Nadměrné úsilí </a:t>
            </a:r>
            <a:r>
              <a:rPr lang="cs-CZ" dirty="0" smtClean="0">
                <a:latin typeface="Arial" charset="0"/>
              </a:rPr>
              <a:t>o rychlejší dosažení </a:t>
            </a:r>
            <a:r>
              <a:rPr lang="cs-CZ" sz="2800" b="1" dirty="0" smtClean="0">
                <a:latin typeface="Arial" charset="0"/>
              </a:rPr>
              <a:t>vypočítané cílové dávky živin </a:t>
            </a:r>
            <a:r>
              <a:rPr lang="cs-CZ" dirty="0" smtClean="0">
                <a:latin typeface="Arial" charset="0"/>
              </a:rPr>
              <a:t>tedy většinou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není výhodné</a:t>
            </a:r>
            <a:endParaRPr lang="cs-CZ" sz="28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352928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Riziko </a:t>
            </a:r>
            <a:r>
              <a:rPr lang="cs-CZ" sz="310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overfeedingu</a:t>
            </a:r>
            <a:r>
              <a:rPr lang="cs-CZ" sz="31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stresovém metabolismu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 </a:t>
            </a: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intenzívní péči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je značné i při běžném přívodu energie</a:t>
            </a:r>
            <a:endParaRPr lang="cs-CZ" sz="27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136904" cy="4536504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m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ůže nastat i při enterální výživě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Hyperglykémie potencovaná výživou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nárůst oxidačního stresu a infekčních komplikací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Hypertriglyceridémie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syndrom přetížením </a:t>
            </a:r>
            <a:r>
              <a:rPr lang="cs-CZ" sz="2400" dirty="0" smtClean="0">
                <a:latin typeface="Arial" charset="0"/>
              </a:rPr>
              <a:t>tukem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horečka, dušnost, steatóza jater, tuková embolie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Steatóza </a:t>
            </a:r>
            <a:r>
              <a:rPr lang="cs-CZ" sz="2800" b="1" dirty="0" smtClean="0">
                <a:latin typeface="Arial" charset="0"/>
              </a:rPr>
              <a:t>jater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přetížení funkce jater nutričními substráty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Nadbytečná tvorba </a:t>
            </a:r>
            <a:r>
              <a:rPr lang="cs-CZ" sz="2800" b="1" dirty="0" smtClean="0">
                <a:latin typeface="Arial" charset="0"/>
              </a:rPr>
              <a:t>CO</a:t>
            </a:r>
            <a:r>
              <a:rPr lang="cs-CZ" sz="2800" b="1" baseline="-25000" dirty="0" smtClean="0">
                <a:latin typeface="Arial" charset="0"/>
              </a:rPr>
              <a:t>2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riziko respiračního </a:t>
            </a:r>
            <a:r>
              <a:rPr lang="cs-CZ" sz="2400" dirty="0">
                <a:latin typeface="Arial" charset="0"/>
              </a:rPr>
              <a:t>selhání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67732" y="6444044"/>
            <a:ext cx="575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hlinkClick r:id="rId2"/>
              </a:rPr>
              <a:t>www.criticalcarenutrition.com/systematic-reviews</a:t>
            </a:r>
            <a:r>
              <a:rPr lang="cs-CZ" i="1" dirty="0" smtClean="0"/>
              <a:t> 2021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240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388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Celkové anestetikum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propofol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obsahuje významné množství tuku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7920880" cy="4248472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Propofol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i.v</a:t>
            </a:r>
            <a:r>
              <a:rPr lang="cs-CZ" sz="2800" b="1" dirty="0" smtClean="0">
                <a:latin typeface="Arial" charset="0"/>
              </a:rPr>
              <a:t>. infúze v intenzívní péči</a:t>
            </a:r>
            <a:endParaRPr lang="cs-CZ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k celkové anestézii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k </a:t>
            </a:r>
            <a:r>
              <a:rPr lang="cs-CZ" sz="2400" dirty="0" err="1">
                <a:latin typeface="Arial" charset="0"/>
              </a:rPr>
              <a:t>sedaci</a:t>
            </a:r>
            <a:r>
              <a:rPr lang="cs-CZ" sz="2400" dirty="0">
                <a:latin typeface="Arial" charset="0"/>
              </a:rPr>
              <a:t> ventilovaných pacientů (dlouhá infúze) 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Propofol</a:t>
            </a:r>
            <a:r>
              <a:rPr lang="cs-CZ" sz="2800" b="1" dirty="0" smtClean="0">
                <a:latin typeface="Arial" charset="0"/>
              </a:rPr>
              <a:t> obsahuje tukovou emulzi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obsah sójového oleje 100 mg/ml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obsah energie 1 kcal/ml infúze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může být podáváno 20 ml/h i více (500 kcal/den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 smtClean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Při kontinuální infúzi </a:t>
            </a:r>
            <a:r>
              <a:rPr lang="cs-CZ" sz="2800" b="1" dirty="0" err="1" smtClean="0">
                <a:latin typeface="Arial" charset="0"/>
              </a:rPr>
              <a:t>propofolu</a:t>
            </a:r>
            <a:r>
              <a:rPr lang="cs-CZ" sz="2800" b="1" dirty="0" smtClean="0">
                <a:latin typeface="Arial" charset="0"/>
              </a:rPr>
              <a:t> je třeba počítat s uvedeným obsahem energie </a:t>
            </a:r>
            <a:endParaRPr lang="cs-CZ" sz="2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9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-27384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Hypokalorická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enterální výživa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 srovnání s plnou dávkou energie v EV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844824"/>
            <a:ext cx="8064896" cy="4464496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Způsoby </a:t>
            </a:r>
            <a:r>
              <a:rPr lang="cs-CZ" sz="2800" b="1" dirty="0" err="1" smtClean="0">
                <a:latin typeface="Arial" charset="0"/>
              </a:rPr>
              <a:t>hypokalorické</a:t>
            </a:r>
            <a:r>
              <a:rPr lang="cs-CZ" sz="2800" b="1" dirty="0" smtClean="0">
                <a:latin typeface="Arial" charset="0"/>
              </a:rPr>
              <a:t> EV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podat 50-70 % potřeby energie + 100 % bílkovin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což odpovídá 15-20 kcal/kg/den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podat bílkoviny 1,2-1,5 g/kg/den (1,7 g/kg/den)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Efekt </a:t>
            </a:r>
            <a:r>
              <a:rPr lang="cs-CZ" sz="2800" b="1" dirty="0" err="1">
                <a:latin typeface="Arial" charset="0"/>
              </a:rPr>
              <a:t>hypokalorické</a:t>
            </a:r>
            <a:r>
              <a:rPr lang="cs-CZ" sz="2800" b="1" dirty="0">
                <a:latin typeface="Arial" charset="0"/>
              </a:rPr>
              <a:t> EV  </a:t>
            </a:r>
            <a:r>
              <a:rPr lang="cs-CZ" dirty="0">
                <a:latin typeface="Arial" charset="0"/>
              </a:rPr>
              <a:t>versus</a:t>
            </a:r>
            <a:r>
              <a:rPr lang="cs-CZ" sz="2800" b="1" dirty="0">
                <a:latin typeface="Arial" charset="0"/>
              </a:rPr>
              <a:t>  plná EV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trend ke snížení mortality na JIP (RR 0,85; p=0,18)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beze změny celkové a nemocniční mortality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nezvyšuje riziko infekčních komplikací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… přestože pacient dostává méně energie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RR </a:t>
            </a:r>
            <a:r>
              <a:rPr lang="cs-CZ" sz="2400" dirty="0" smtClean="0">
                <a:latin typeface="Arial" charset="0"/>
              </a:rPr>
              <a:t>24,8 pro nedosažení potřeby energie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21413</TotalTime>
  <Words>2298</Words>
  <Application>Microsoft Office PowerPoint</Application>
  <PresentationFormat>Předvádění na obrazovce (4:3)</PresentationFormat>
  <Paragraphs>566</Paragraphs>
  <Slides>45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Office Theme</vt:lpstr>
      <vt:lpstr>Enterální výživa v intenzívní péči  přednáška pro magisterské studium 5.roč. obor nutriční specialista,  předmět Výživa v intenzívní péči  Miroslav Tomíška Interní hematologická a onkologická klinika LF MU a FN Brno</vt:lpstr>
      <vt:lpstr>NUTRIC skóre pro intenzívní péči The Nutrition Risk in Critically Ill</vt:lpstr>
      <vt:lpstr>NUTRIC skóre nutričního rizika na JIP</vt:lpstr>
      <vt:lpstr>Nedostatky skóre NUTRIC hodnotí téměř výhradně tíži akutní choroby</vt:lpstr>
      <vt:lpstr>Časná EV ve srovnání s pozdější výživou u kriticky nemocných</vt:lpstr>
      <vt:lpstr>Efekt úsilí o dosažení nutričního cíle při EV ve smyslu rychlejšího podání vypočítané dávky živin</vt:lpstr>
      <vt:lpstr>Riziko overfeedingu při stresovém metabolismu v intenzívní péči je značné i při běžném přívodu energie</vt:lpstr>
      <vt:lpstr>Celkové anestetikum propofol  obsahuje významné množství tuku</vt:lpstr>
      <vt:lpstr>Hypokalorická enterální výživa ve srovnání s plnou dávkou energie v EV</vt:lpstr>
      <vt:lpstr>Trofická EV ve srovnání s plnou dávkou EV u kriticky nemocných</vt:lpstr>
      <vt:lpstr>EV s vyšším obsahem tuku v intenzívní péči ve srovnání s EV standardního složení</vt:lpstr>
      <vt:lpstr>Efekt EV s w-3 mastnými kyselinami ve srovnání se standardní EV v intenzívní péči  podle klinických studií</vt:lpstr>
      <vt:lpstr>Vliv EV s w-3/w-6  mastnými kyselinami spolu s vysokou dávkou antioxidačních vitamínů při ARDS a sepsi</vt:lpstr>
      <vt:lpstr>Efekt vlákniny v EV v intenzívní péči ve srovnání s EV bez vlákniny</vt:lpstr>
      <vt:lpstr>EV bez monitorování GRV v intenzívní péči  ve srovnání s dodržováním GRV &lt;250 ml</vt:lpstr>
      <vt:lpstr>Časná doplňková PV v intenzívní péči pokud EV neumožňuje krýt nutriční potřebu</vt:lpstr>
      <vt:lpstr>Nedostatečné využívání přípravků pro EV z velké nabídky kvalitních dostupných typů výživy</vt:lpstr>
      <vt:lpstr>Intestamin trofická výživa střeva nebo doplňková výživa</vt:lpstr>
      <vt:lpstr>Peptamen Intense výživa na bázi peptidů, dobře tolerovaná střevem</vt:lpstr>
      <vt:lpstr>Peptamen AF   (Advanced Formula) první koncentrovaná oligomerní výživa do sondy</vt:lpstr>
      <vt:lpstr>Diben 1,5 kcal HP  500 ml obsahuje EPA a DHA</vt:lpstr>
      <vt:lpstr>Supportan  500 ml design výživy pro onkologické pacienty</vt:lpstr>
      <vt:lpstr>Ensure Plus Advance® Abbott 500 ml obsahuje HMB k podpoře svalové hmoty</vt:lpstr>
      <vt:lpstr>Fresubin 2 kcal HP Fibre 500 ml první sondová výživa s koncentrací energie 2 kcal/ml</vt:lpstr>
      <vt:lpstr>Možnosti využití přípravků EV speciálního složení je třeba lépe rozlišovat přípravky s různým složením</vt:lpstr>
      <vt:lpstr>Nutricomp Intensiv univerzální složení pro intenzívní péči</vt:lpstr>
      <vt:lpstr>Pulmocare EV s vysokým obsahem tuku a úkor sacharidů pro pacienty s respirační insuficiencí</vt:lpstr>
      <vt:lpstr>Oxepa 500 ml vhodný poměr w3/w6 mastných kyselin pro ARDS</vt:lpstr>
      <vt:lpstr>Reconvan imunomodulační enterální výživa</vt:lpstr>
      <vt:lpstr>Efekt glutaminu a argininu v EV  ve srovnání s EV standardního složení dle guidelines</vt:lpstr>
      <vt:lpstr>Rozpis enterální výživy v intenzívní péči, v pořadí jednotlivých kroků</vt:lpstr>
      <vt:lpstr>Noční pauza při nízké infúzní rychlosti není obvykle nutná  </vt:lpstr>
      <vt:lpstr>Časná EV formou kontinuální infúze v intenzívní péči (cestou JS nebo NG sondy)</vt:lpstr>
      <vt:lpstr>Časná EV formou bolusové výživy v intenzívní péči (cestou NG sondy nebo PEG)</vt:lpstr>
      <vt:lpstr>Vedlejší účinky EV v intenzívní péči hrozí zejména při vyšších dávkách výživy</vt:lpstr>
      <vt:lpstr>Kazuistika refeeding syndromu krátce po zavedení PEG </vt:lpstr>
      <vt:lpstr>Výrazný pokles hladiny fosforu v krvi  Refeeding syndrom  9. den po zahájení výživy do PEG předcházelo hladovění</vt:lpstr>
      <vt:lpstr>Poučení z kazuistiky refeeding syndromu pro EV v intenzívní péči</vt:lpstr>
      <vt:lpstr>Prevence a léčba refeeding syndromu při zahájení enterální výživy u rizikových pacientů</vt:lpstr>
      <vt:lpstr>Trofická výživa střeva  pomocí  sippingu ONS modelová situace pro pacienta 70 kg/173 cm, věk 50 roků potřeba energie 1,3*ZEV = 2000 kcal/den = 28,5 kcal/kg/d</vt:lpstr>
      <vt:lpstr>Hypokalorická pitná enterální výživa modelová situace pro pacienta 70 kg/173 cm, věk 50 roků potřeba energie 1,3*ZEV = 2000 kcal/den = 28,5 kcal/kg/d</vt:lpstr>
      <vt:lpstr>Instantní protein v prášku  modulová výživa k přidávání do nápojů a potravin</vt:lpstr>
      <vt:lpstr>Instantní vláknina OptiFibre 250 g plně rozpustná prebiotická vláknina  PHGG, partially hydrolyzed guar gum</vt:lpstr>
      <vt:lpstr>Možnosti perorální nutriční intervence u nemocných v intenzívní péči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466</cp:revision>
  <dcterms:created xsi:type="dcterms:W3CDTF">2015-10-22T09:56:45Z</dcterms:created>
  <dcterms:modified xsi:type="dcterms:W3CDTF">2021-04-03T13:47:36Z</dcterms:modified>
</cp:coreProperties>
</file>