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29" r:id="rId3"/>
    <p:sldId id="430" r:id="rId4"/>
    <p:sldId id="431" r:id="rId5"/>
    <p:sldId id="432" r:id="rId6"/>
    <p:sldId id="433" r:id="rId7"/>
    <p:sldId id="581" r:id="rId8"/>
    <p:sldId id="436" r:id="rId9"/>
    <p:sldId id="438" r:id="rId10"/>
    <p:sldId id="434" r:id="rId11"/>
    <p:sldId id="439" r:id="rId12"/>
    <p:sldId id="441" r:id="rId13"/>
    <p:sldId id="547" r:id="rId14"/>
    <p:sldId id="548" r:id="rId15"/>
    <p:sldId id="552" r:id="rId16"/>
    <p:sldId id="549" r:id="rId17"/>
    <p:sldId id="558" r:id="rId18"/>
    <p:sldId id="553" r:id="rId19"/>
    <p:sldId id="554" r:id="rId20"/>
    <p:sldId id="566" r:id="rId21"/>
    <p:sldId id="567" r:id="rId22"/>
    <p:sldId id="568" r:id="rId23"/>
    <p:sldId id="574" r:id="rId24"/>
    <p:sldId id="571" r:id="rId25"/>
    <p:sldId id="570" r:id="rId26"/>
    <p:sldId id="572" r:id="rId27"/>
    <p:sldId id="511" r:id="rId28"/>
    <p:sldId id="512" r:id="rId29"/>
    <p:sldId id="513" r:id="rId30"/>
    <p:sldId id="514" r:id="rId31"/>
    <p:sldId id="515" r:id="rId32"/>
    <p:sldId id="505" r:id="rId33"/>
    <p:sldId id="442" r:id="rId34"/>
    <p:sldId id="443" r:id="rId35"/>
    <p:sldId id="506" r:id="rId36"/>
    <p:sldId id="507" r:id="rId37"/>
    <p:sldId id="539" r:id="rId38"/>
    <p:sldId id="540" r:id="rId39"/>
    <p:sldId id="541" r:id="rId40"/>
    <p:sldId id="545" r:id="rId41"/>
    <p:sldId id="546" r:id="rId42"/>
    <p:sldId id="542" r:id="rId43"/>
    <p:sldId id="543" r:id="rId44"/>
    <p:sldId id="544" r:id="rId45"/>
    <p:sldId id="525" r:id="rId46"/>
    <p:sldId id="559" r:id="rId47"/>
    <p:sldId id="575" r:id="rId48"/>
    <p:sldId id="562" r:id="rId49"/>
    <p:sldId id="563" r:id="rId50"/>
    <p:sldId id="576" r:id="rId51"/>
    <p:sldId id="578" r:id="rId52"/>
    <p:sldId id="580" r:id="rId53"/>
    <p:sldId id="577" r:id="rId54"/>
    <p:sldId id="579" r:id="rId55"/>
    <p:sldId id="440" r:id="rId56"/>
    <p:sldId id="526" r:id="rId57"/>
    <p:sldId id="527" r:id="rId58"/>
    <p:sldId id="528" r:id="rId59"/>
    <p:sldId id="529" r:id="rId60"/>
    <p:sldId id="530" r:id="rId61"/>
    <p:sldId id="538" r:id="rId62"/>
    <p:sldId id="531" r:id="rId63"/>
    <p:sldId id="533" r:id="rId64"/>
    <p:sldId id="522" r:id="rId65"/>
    <p:sldId id="537" r:id="rId66"/>
    <p:sldId id="534" r:id="rId67"/>
    <p:sldId id="520" r:id="rId68"/>
    <p:sldId id="521" r:id="rId69"/>
    <p:sldId id="27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3DE"/>
    <a:srgbClr val="552DC5"/>
    <a:srgbClr val="5659D8"/>
    <a:srgbClr val="3034CE"/>
    <a:srgbClr val="8A4C87"/>
    <a:srgbClr val="723E70"/>
    <a:srgbClr val="0E9D03"/>
    <a:srgbClr val="039D33"/>
    <a:srgbClr val="DE99F9"/>
    <a:srgbClr val="FFC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14</c:v>
                </c:pt>
                <c:pt idx="3">
                  <c:v>23</c:v>
                </c:pt>
                <c:pt idx="4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13.5</c:v>
                </c:pt>
                <c:pt idx="1">
                  <c:v>17</c:v>
                </c:pt>
                <c:pt idx="2">
                  <c:v>18</c:v>
                </c:pt>
                <c:pt idx="3">
                  <c:v>27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23</c:v>
                </c:pt>
                <c:pt idx="1">
                  <c:v>18.5</c:v>
                </c:pt>
                <c:pt idx="2">
                  <c:v>27</c:v>
                </c:pt>
                <c:pt idx="3">
                  <c:v>33.5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30.5</c:v>
                </c:pt>
                <c:pt idx="1">
                  <c:v>31</c:v>
                </c:pt>
                <c:pt idx="2">
                  <c:v>32.5</c:v>
                </c:pt>
                <c:pt idx="3">
                  <c:v>40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32832"/>
        <c:axId val="87838720"/>
      </c:barChart>
      <c:catAx>
        <c:axId val="878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198" baseline="0">
                <a:latin typeface="Arial" pitchFamily="34" charset="0"/>
              </a:defRPr>
            </a:pPr>
            <a:endParaRPr lang="cs-CZ"/>
          </a:p>
        </c:txPr>
        <c:crossAx val="87838720"/>
        <c:crosses val="autoZero"/>
        <c:auto val="1"/>
        <c:lblAlgn val="ctr"/>
        <c:lblOffset val="100"/>
        <c:noMultiLvlLbl val="0"/>
      </c:catAx>
      <c:valAx>
        <c:axId val="878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198" baseline="0">
                <a:latin typeface="Arial" pitchFamily="34" charset="0"/>
              </a:defRPr>
            </a:pPr>
            <a:endParaRPr lang="cs-CZ"/>
          </a:p>
        </c:txPr>
        <c:crossAx val="87832832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Endo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List1!$B$2:$B$15</c:f>
              <c:numCache>
                <c:formatCode>General</c:formatCode>
                <c:ptCount val="14"/>
                <c:pt idx="0">
                  <c:v>400</c:v>
                </c:pt>
                <c:pt idx="1">
                  <c:v>600</c:v>
                </c:pt>
                <c:pt idx="2">
                  <c:v>900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900</c:v>
                </c:pt>
                <c:pt idx="8">
                  <c:v>750</c:v>
                </c:pt>
                <c:pt idx="9">
                  <c:v>600</c:v>
                </c:pt>
                <c:pt idx="10">
                  <c:v>550</c:v>
                </c:pt>
                <c:pt idx="11">
                  <c:v>450</c:v>
                </c:pt>
                <c:pt idx="12">
                  <c:v>350</c:v>
                </c:pt>
                <c:pt idx="13">
                  <c:v>250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Exo</c:v>
                </c:pt>
              </c:strCache>
            </c:strRef>
          </c:tx>
          <c:spPr>
            <a:solidFill>
              <a:srgbClr val="039D33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List1!$C$2:$C$15</c:f>
              <c:numCache>
                <c:formatCode>General</c:formatCode>
                <c:ptCount val="14"/>
                <c:pt idx="0">
                  <c:v>400</c:v>
                </c:pt>
                <c:pt idx="1">
                  <c:v>400</c:v>
                </c:pt>
                <c:pt idx="2">
                  <c:v>600</c:v>
                </c:pt>
                <c:pt idx="3">
                  <c:v>700</c:v>
                </c:pt>
                <c:pt idx="4">
                  <c:v>800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1150</c:v>
                </c:pt>
                <c:pt idx="9">
                  <c:v>1200</c:v>
                </c:pt>
                <c:pt idx="10">
                  <c:v>1250</c:v>
                </c:pt>
                <c:pt idx="11">
                  <c:v>1350</c:v>
                </c:pt>
                <c:pt idx="12">
                  <c:v>1450</c:v>
                </c:pt>
                <c:pt idx="13">
                  <c:v>1550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Chybí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List1!$D$2:$D$15</c:f>
              <c:numCache>
                <c:formatCode>General</c:formatCode>
                <c:ptCount val="14"/>
                <c:pt idx="0">
                  <c:v>400</c:v>
                </c:pt>
                <c:pt idx="1">
                  <c:v>800</c:v>
                </c:pt>
                <c:pt idx="2">
                  <c:v>800</c:v>
                </c:pt>
                <c:pt idx="3">
                  <c:v>600</c:v>
                </c:pt>
                <c:pt idx="4">
                  <c:v>450</c:v>
                </c:pt>
                <c:pt idx="5">
                  <c:v>300</c:v>
                </c:pt>
                <c:pt idx="6">
                  <c:v>150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38222592"/>
        <c:axId val="138228480"/>
      </c:barChart>
      <c:catAx>
        <c:axId val="1382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228480"/>
        <c:crosses val="autoZero"/>
        <c:auto val="1"/>
        <c:lblAlgn val="ctr"/>
        <c:lblOffset val="100"/>
        <c:noMultiLvlLbl val="0"/>
      </c:catAx>
      <c:valAx>
        <c:axId val="13822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7099621689786"/>
          <c:y val="9.2457420924574207E-2"/>
          <c:w val="0.87767969735182849"/>
          <c:h val="0.81995133819951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31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18048214120631E-3"/>
                  <c:y val="0.167501780974739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60412983041789E-3"/>
                  <c:y val="0.167769421298474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606708415174567E-3"/>
                  <c:y val="0.183738552613545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215240579244138E-3"/>
                  <c:y val="0.119659198130834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354">
                <a:noFill/>
              </a:ln>
            </c:spPr>
            <c:txPr>
              <a:bodyPr/>
              <a:lstStyle/>
              <a:p>
                <a:pPr>
                  <a:defRPr sz="2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-8.6999999999999993</c:v>
                </c:pt>
                <c:pt idx="1">
                  <c:v>-9.6</c:v>
                </c:pt>
                <c:pt idx="2">
                  <c:v>-13.3</c:v>
                </c:pt>
                <c:pt idx="3">
                  <c:v>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40425472"/>
        <c:axId val="140518528"/>
      </c:barChart>
      <c:catAx>
        <c:axId val="1404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051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518528"/>
        <c:scaling>
          <c:orientation val="minMax"/>
        </c:scaling>
        <c:delete val="0"/>
        <c:axPos val="l"/>
        <c:majorGridlines>
          <c:spPr>
            <a:ln w="329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0425472"/>
        <c:crosses val="autoZero"/>
        <c:crossBetween val="between"/>
      </c:valAx>
      <c:spPr>
        <a:noFill/>
        <a:ln w="1317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0.06952</cdr:x>
      <cdr:y>0.00405</cdr:y>
    </cdr:from>
    <cdr:to>
      <cdr:x>0.16577</cdr:x>
      <cdr:y>0.0836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86408" y="19956"/>
          <a:ext cx="811885" cy="3921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dirty="0" smtClean="0"/>
            <a:t>kcal</a:t>
          </a:r>
          <a:endParaRPr lang="cs-CZ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20. 3. 2021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20. 3. 2021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C347893-45A0-4ABF-83E8-ACD70396BFE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C347893-45A0-4ABF-83E8-ACD70396BFE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6D5A4439-E26D-497D-86B2-BC53586B23A8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4FC2F2F4-4A03-47AE-BFB2-AAE1CFED6DEF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C69CF606-B15A-4007-B65E-7394F83A1013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5DFF5A99-B5D8-400D-8ECB-60F47D4751DA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6FB496B-08C3-4A75-8B91-4529057C34CF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70FA397B-C754-4D88-9E01-156AEC6D4AFB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D859EA9E-9847-4B0F-8C9B-DE4A93666A0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CE8E106C-15BA-4662-AFFD-729046C4CF93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2622-4512-46F1-B5AA-F80FED482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55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9FB1-6A6A-4528-9D7A-98ADEEC8F8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3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EEF9-C7A0-43C4-B659-B923D6567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carenutriti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620688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zásady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podpory v intenzívní péči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magisterské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 5.r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nutriční specialista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předmět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Výživa v intenzívní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péči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Klinické souvislosti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hyperdynamické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352928" cy="4896544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>
                <a:latin typeface="Arial" charset="0"/>
              </a:rPr>
              <a:t>Persistující</a:t>
            </a:r>
            <a:r>
              <a:rPr lang="cs-CZ" sz="2800" b="1" dirty="0">
                <a:latin typeface="Arial" charset="0"/>
              </a:rPr>
              <a:t> katabolismus i při adekvátním přívodu energie a </a:t>
            </a:r>
            <a:r>
              <a:rPr lang="cs-CZ" sz="2800" b="1" dirty="0" smtClean="0">
                <a:latin typeface="Arial" charset="0"/>
              </a:rPr>
              <a:t>živin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vysoké odpady dusíku v </a:t>
            </a:r>
            <a:r>
              <a:rPr lang="cs-CZ" sz="2400" dirty="0" smtClean="0">
                <a:latin typeface="Arial" charset="0"/>
              </a:rPr>
              <a:t>moči (&gt; 15 g N/24 h)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Snížená odpověď na anabolické podněty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Snížená tolerance k déletrvajícímu hladovění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potřeba nutriční podpory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Vysoké riziko představuje přetrvávající </a:t>
            </a:r>
            <a:r>
              <a:rPr lang="cs-CZ" sz="2800" b="1" dirty="0" err="1" smtClean="0">
                <a:latin typeface="Arial" charset="0"/>
              </a:rPr>
              <a:t>hyperdynamická</a:t>
            </a:r>
            <a:r>
              <a:rPr lang="cs-CZ" sz="2800" b="1" dirty="0" smtClean="0">
                <a:latin typeface="Arial" charset="0"/>
              </a:rPr>
              <a:t> fáze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dlouhý pobyt na JIP </a:t>
            </a:r>
            <a:r>
              <a:rPr lang="en-US" sz="2400" dirty="0">
                <a:latin typeface="Arial" charset="0"/>
              </a:rPr>
              <a:t>&gt; 5 </a:t>
            </a:r>
            <a:r>
              <a:rPr lang="en-US" sz="2400" dirty="0" err="1">
                <a:latin typeface="Arial" charset="0"/>
              </a:rPr>
              <a:t>dn</a:t>
            </a:r>
            <a:r>
              <a:rPr lang="cs-CZ" sz="2400" dirty="0">
                <a:latin typeface="Arial" charset="0"/>
              </a:rPr>
              <a:t>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opakovaná </a:t>
            </a:r>
            <a:r>
              <a:rPr lang="cs-CZ" sz="2400" dirty="0" smtClean="0">
                <a:latin typeface="Arial" charset="0"/>
              </a:rPr>
              <a:t>operace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persistující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infekce</a:t>
            </a:r>
          </a:p>
          <a:p>
            <a:pPr eaLnBrk="1" hangingPunct="1">
              <a:spcBef>
                <a:spcPts val="0"/>
              </a:spcBef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0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48883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Homeostáza elektrolytů a vody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hyperdynamické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fázi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52928" cy="446449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řesun tekutin z cévního řečiště do extravaskulárního prostoru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akumulace až 5-12 litrů tekutin v organismu</a:t>
            </a:r>
            <a:endParaRPr lang="cs-CZ" sz="1200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romadění tekutin ve třetím prostoru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ascites, pleurální výpotek</a:t>
            </a:r>
          </a:p>
          <a:p>
            <a:pPr>
              <a:spcBef>
                <a:spcPts val="1200"/>
              </a:spcBef>
            </a:pPr>
            <a:r>
              <a:rPr lang="cs-CZ" b="1" dirty="0">
                <a:latin typeface="Arial" charset="0"/>
              </a:rPr>
              <a:t>Dysfunkce střeva  u kriticky nemocných</a:t>
            </a: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obtíže s enterálním přívodem živin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Nárůst tělesné hmotnosti nemůže být interpretován jako zlepšení nutričního stavu</a:t>
            </a:r>
          </a:p>
          <a:p>
            <a:pPr eaLnBrk="1" hangingPunct="1"/>
            <a:endParaRPr lang="cs-CZ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73025"/>
            <a:ext cx="8424935" cy="97971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Nadměrná zánětlivá odpověď - cíl léčby na JIP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liv parenterálního podání omega-3 mastných kyselin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900113" y="328453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00113" y="494188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900113" y="1892300"/>
            <a:ext cx="7704137" cy="4297363"/>
          </a:xfrm>
          <a:custGeom>
            <a:avLst/>
            <a:gdLst>
              <a:gd name="T0" fmla="*/ 0 w 4853"/>
              <a:gd name="T1" fmla="*/ 2147483647 h 2707"/>
              <a:gd name="T2" fmla="*/ 2147483647 w 4853"/>
              <a:gd name="T3" fmla="*/ 2147483647 h 2707"/>
              <a:gd name="T4" fmla="*/ 2147483647 w 4853"/>
              <a:gd name="T5" fmla="*/ 2147483647 h 2707"/>
              <a:gd name="T6" fmla="*/ 2147483647 w 4853"/>
              <a:gd name="T7" fmla="*/ 2147483647 h 2707"/>
              <a:gd name="T8" fmla="*/ 2147483647 w 4853"/>
              <a:gd name="T9" fmla="*/ 2147483647 h 2707"/>
              <a:gd name="T10" fmla="*/ 2147483647 w 4853"/>
              <a:gd name="T11" fmla="*/ 2147483647 h 2707"/>
              <a:gd name="T12" fmla="*/ 2147483647 w 4853"/>
              <a:gd name="T13" fmla="*/ 2147483647 h 2707"/>
              <a:gd name="T14" fmla="*/ 2147483647 w 4853"/>
              <a:gd name="T15" fmla="*/ 2147483647 h 2707"/>
              <a:gd name="T16" fmla="*/ 2147483647 w 4853"/>
              <a:gd name="T17" fmla="*/ 2147483647 h 2707"/>
              <a:gd name="T18" fmla="*/ 2147483647 w 4853"/>
              <a:gd name="T19" fmla="*/ 2147483647 h 2707"/>
              <a:gd name="T20" fmla="*/ 2147483647 w 4853"/>
              <a:gd name="T21" fmla="*/ 2147483647 h 2707"/>
              <a:gd name="T22" fmla="*/ 2147483647 w 4853"/>
              <a:gd name="T23" fmla="*/ 2147483647 h 2707"/>
              <a:gd name="T24" fmla="*/ 2147483647 w 4853"/>
              <a:gd name="T25" fmla="*/ 2147483647 h 2707"/>
              <a:gd name="T26" fmla="*/ 2147483647 w 4853"/>
              <a:gd name="T27" fmla="*/ 2147483647 h 2707"/>
              <a:gd name="T28" fmla="*/ 2147483647 w 4853"/>
              <a:gd name="T29" fmla="*/ 2147483647 h 2707"/>
              <a:gd name="T30" fmla="*/ 2147483647 w 4853"/>
              <a:gd name="T31" fmla="*/ 2147483647 h 27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853" h="2707">
                <a:moveTo>
                  <a:pt x="0" y="1376"/>
                </a:moveTo>
                <a:cubicBezTo>
                  <a:pt x="41" y="1372"/>
                  <a:pt x="83" y="1369"/>
                  <a:pt x="136" y="1331"/>
                </a:cubicBezTo>
                <a:cubicBezTo>
                  <a:pt x="189" y="1293"/>
                  <a:pt x="242" y="1270"/>
                  <a:pt x="317" y="1149"/>
                </a:cubicBezTo>
                <a:cubicBezTo>
                  <a:pt x="392" y="1028"/>
                  <a:pt x="521" y="748"/>
                  <a:pt x="589" y="605"/>
                </a:cubicBezTo>
                <a:cubicBezTo>
                  <a:pt x="657" y="462"/>
                  <a:pt x="665" y="379"/>
                  <a:pt x="725" y="288"/>
                </a:cubicBezTo>
                <a:cubicBezTo>
                  <a:pt x="785" y="197"/>
                  <a:pt x="861" y="106"/>
                  <a:pt x="952" y="61"/>
                </a:cubicBezTo>
                <a:cubicBezTo>
                  <a:pt x="1043" y="16"/>
                  <a:pt x="1172" y="0"/>
                  <a:pt x="1270" y="15"/>
                </a:cubicBezTo>
                <a:cubicBezTo>
                  <a:pt x="1368" y="30"/>
                  <a:pt x="1459" y="69"/>
                  <a:pt x="1542" y="152"/>
                </a:cubicBezTo>
                <a:cubicBezTo>
                  <a:pt x="1625" y="235"/>
                  <a:pt x="1656" y="227"/>
                  <a:pt x="1769" y="514"/>
                </a:cubicBezTo>
                <a:cubicBezTo>
                  <a:pt x="1882" y="801"/>
                  <a:pt x="2063" y="1542"/>
                  <a:pt x="2222" y="1875"/>
                </a:cubicBezTo>
                <a:cubicBezTo>
                  <a:pt x="2381" y="2208"/>
                  <a:pt x="2509" y="2374"/>
                  <a:pt x="2721" y="2510"/>
                </a:cubicBezTo>
                <a:cubicBezTo>
                  <a:pt x="2933" y="2646"/>
                  <a:pt x="3280" y="2707"/>
                  <a:pt x="3492" y="2692"/>
                </a:cubicBezTo>
                <a:cubicBezTo>
                  <a:pt x="3704" y="2677"/>
                  <a:pt x="3847" y="2594"/>
                  <a:pt x="3991" y="2420"/>
                </a:cubicBezTo>
                <a:cubicBezTo>
                  <a:pt x="4135" y="2246"/>
                  <a:pt x="4248" y="1875"/>
                  <a:pt x="4354" y="1648"/>
                </a:cubicBezTo>
                <a:cubicBezTo>
                  <a:pt x="4460" y="1421"/>
                  <a:pt x="4543" y="1187"/>
                  <a:pt x="4626" y="1059"/>
                </a:cubicBezTo>
                <a:cubicBezTo>
                  <a:pt x="4709" y="931"/>
                  <a:pt x="4781" y="904"/>
                  <a:pt x="4853" y="877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0" name="Freeform 6"/>
          <p:cNvSpPr>
            <a:spLocks/>
          </p:cNvSpPr>
          <p:nvPr/>
        </p:nvSpPr>
        <p:spPr bwMode="auto">
          <a:xfrm>
            <a:off x="900113" y="2852738"/>
            <a:ext cx="7343775" cy="2616200"/>
          </a:xfrm>
          <a:custGeom>
            <a:avLst/>
            <a:gdLst>
              <a:gd name="T0" fmla="*/ 0 w 4626"/>
              <a:gd name="T1" fmla="*/ 2147483647 h 1648"/>
              <a:gd name="T2" fmla="*/ 2147483647 w 4626"/>
              <a:gd name="T3" fmla="*/ 2147483647 h 1648"/>
              <a:gd name="T4" fmla="*/ 2147483647 w 4626"/>
              <a:gd name="T5" fmla="*/ 2147483647 h 1648"/>
              <a:gd name="T6" fmla="*/ 2147483647 w 4626"/>
              <a:gd name="T7" fmla="*/ 2147483647 h 1648"/>
              <a:gd name="T8" fmla="*/ 2147483647 w 4626"/>
              <a:gd name="T9" fmla="*/ 2147483647 h 1648"/>
              <a:gd name="T10" fmla="*/ 2147483647 w 4626"/>
              <a:gd name="T11" fmla="*/ 2147483647 h 1648"/>
              <a:gd name="T12" fmla="*/ 2147483647 w 4626"/>
              <a:gd name="T13" fmla="*/ 2147483647 h 1648"/>
              <a:gd name="T14" fmla="*/ 2147483647 w 4626"/>
              <a:gd name="T15" fmla="*/ 2147483647 h 1648"/>
              <a:gd name="T16" fmla="*/ 2147483647 w 4626"/>
              <a:gd name="T17" fmla="*/ 2147483647 h 1648"/>
              <a:gd name="T18" fmla="*/ 2147483647 w 4626"/>
              <a:gd name="T19" fmla="*/ 2147483647 h 1648"/>
              <a:gd name="T20" fmla="*/ 2147483647 w 4626"/>
              <a:gd name="T21" fmla="*/ 2147483647 h 1648"/>
              <a:gd name="T22" fmla="*/ 2147483647 w 4626"/>
              <a:gd name="T23" fmla="*/ 2147483647 h 1648"/>
              <a:gd name="T24" fmla="*/ 2147483647 w 4626"/>
              <a:gd name="T25" fmla="*/ 2147483647 h 1648"/>
              <a:gd name="T26" fmla="*/ 2147483647 w 4626"/>
              <a:gd name="T27" fmla="*/ 2147483647 h 1648"/>
              <a:gd name="T28" fmla="*/ 2147483647 w 4626"/>
              <a:gd name="T29" fmla="*/ 2147483647 h 16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26" h="1648">
                <a:moveTo>
                  <a:pt x="0" y="832"/>
                </a:moveTo>
                <a:cubicBezTo>
                  <a:pt x="128" y="820"/>
                  <a:pt x="257" y="809"/>
                  <a:pt x="363" y="741"/>
                </a:cubicBezTo>
                <a:cubicBezTo>
                  <a:pt x="469" y="673"/>
                  <a:pt x="544" y="529"/>
                  <a:pt x="635" y="423"/>
                </a:cubicBezTo>
                <a:cubicBezTo>
                  <a:pt x="726" y="317"/>
                  <a:pt x="809" y="174"/>
                  <a:pt x="907" y="106"/>
                </a:cubicBezTo>
                <a:cubicBezTo>
                  <a:pt x="1005" y="38"/>
                  <a:pt x="1118" y="0"/>
                  <a:pt x="1224" y="15"/>
                </a:cubicBezTo>
                <a:cubicBezTo>
                  <a:pt x="1330" y="30"/>
                  <a:pt x="1436" y="99"/>
                  <a:pt x="1542" y="197"/>
                </a:cubicBezTo>
                <a:cubicBezTo>
                  <a:pt x="1648" y="295"/>
                  <a:pt x="1753" y="446"/>
                  <a:pt x="1859" y="605"/>
                </a:cubicBezTo>
                <a:cubicBezTo>
                  <a:pt x="1965" y="764"/>
                  <a:pt x="2064" y="998"/>
                  <a:pt x="2177" y="1149"/>
                </a:cubicBezTo>
                <a:cubicBezTo>
                  <a:pt x="2290" y="1300"/>
                  <a:pt x="2396" y="1429"/>
                  <a:pt x="2540" y="1512"/>
                </a:cubicBezTo>
                <a:cubicBezTo>
                  <a:pt x="2684" y="1595"/>
                  <a:pt x="2903" y="1648"/>
                  <a:pt x="3039" y="1648"/>
                </a:cubicBezTo>
                <a:cubicBezTo>
                  <a:pt x="3175" y="1648"/>
                  <a:pt x="3250" y="1618"/>
                  <a:pt x="3356" y="1512"/>
                </a:cubicBezTo>
                <a:cubicBezTo>
                  <a:pt x="3462" y="1406"/>
                  <a:pt x="3591" y="1209"/>
                  <a:pt x="3674" y="1013"/>
                </a:cubicBezTo>
                <a:cubicBezTo>
                  <a:pt x="3757" y="817"/>
                  <a:pt x="3772" y="492"/>
                  <a:pt x="3855" y="333"/>
                </a:cubicBezTo>
                <a:cubicBezTo>
                  <a:pt x="3938" y="174"/>
                  <a:pt x="4045" y="60"/>
                  <a:pt x="4173" y="60"/>
                </a:cubicBezTo>
                <a:cubicBezTo>
                  <a:pt x="4301" y="60"/>
                  <a:pt x="4543" y="288"/>
                  <a:pt x="4626" y="333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2771775" y="1989138"/>
            <a:ext cx="0" cy="7191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V="1">
            <a:off x="6227763" y="5300663"/>
            <a:ext cx="0" cy="720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900113" y="1989138"/>
            <a:ext cx="0" cy="4248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131840" y="1484784"/>
            <a:ext cx="30966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i="1" dirty="0" smtClean="0"/>
              <a:t>SIRS</a:t>
            </a:r>
          </a:p>
          <a:p>
            <a:pPr eaLnBrk="1" hangingPunct="1"/>
            <a:r>
              <a:rPr lang="cs-CZ" sz="2000" i="1" dirty="0" err="1" smtClean="0"/>
              <a:t>Systemic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Inflammatory</a:t>
            </a:r>
            <a:r>
              <a:rPr lang="cs-CZ" sz="2000" i="1" dirty="0" smtClean="0"/>
              <a:t> </a:t>
            </a:r>
          </a:p>
          <a:p>
            <a:pPr eaLnBrk="1" hangingPunct="1"/>
            <a:r>
              <a:rPr lang="cs-CZ" sz="2000" i="1" dirty="0" smtClean="0"/>
              <a:t>Response </a:t>
            </a:r>
            <a:r>
              <a:rPr lang="cs-CZ" sz="2000" i="1" dirty="0"/>
              <a:t>S</a:t>
            </a:r>
            <a:r>
              <a:rPr lang="cs-CZ" sz="2000" i="1" dirty="0" smtClean="0"/>
              <a:t>yndrome </a:t>
            </a:r>
            <a:endParaRPr lang="cs-CZ" sz="2000" i="1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404168" y="5541039"/>
            <a:ext cx="4175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3200" b="1" i="1" dirty="0" smtClean="0"/>
              <a:t>CARS</a:t>
            </a:r>
          </a:p>
          <a:p>
            <a:pPr algn="r" eaLnBrk="1" hangingPunct="1"/>
            <a:r>
              <a:rPr lang="cs-CZ" sz="2000" i="1" dirty="0" err="1" smtClean="0"/>
              <a:t>Compensatory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Antiinflammatory</a:t>
            </a:r>
            <a:r>
              <a:rPr lang="cs-CZ" sz="2000" i="1" dirty="0" smtClean="0"/>
              <a:t> </a:t>
            </a:r>
          </a:p>
          <a:p>
            <a:pPr algn="r" eaLnBrk="1" hangingPunct="1"/>
            <a:r>
              <a:rPr lang="cs-CZ" sz="2000" i="1" dirty="0" smtClean="0"/>
              <a:t>Response </a:t>
            </a:r>
            <a:r>
              <a:rPr lang="cs-CZ" sz="2000" i="1" dirty="0"/>
              <a:t>S</a:t>
            </a:r>
            <a:r>
              <a:rPr lang="cs-CZ" sz="2000" i="1" dirty="0" smtClean="0"/>
              <a:t>yndrome</a:t>
            </a:r>
            <a:endParaRPr lang="cs-CZ" sz="2000" i="1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908175" y="3789363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i="1" dirty="0"/>
              <a:t>Efektivní       odpověď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2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FE374AD-7E0B-45F9-A9CB-2E25B97798FD}" type="slidenum">
              <a:rPr lang="cs-CZ"/>
              <a:pPr algn="r">
                <a:defRPr/>
              </a:pPr>
              <a:t>13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20880" cy="1080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rizika hyperglykémie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pacientů v intenzívní péči (akutní bezprostřední vznik)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800"/>
            <a:ext cx="8280151" cy="5040560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Endoteliální dysfunkce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hyperglykémie potlačuje tvorbu NO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NO fyziologicky zvyšuje relaxaci tepen/prokrvení tkání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err="1">
                <a:latin typeface="Arial" pitchFamily="34" charset="0"/>
              </a:rPr>
              <a:t>P</a:t>
            </a:r>
            <a:r>
              <a:rPr lang="cs-CZ" sz="2800" b="1" dirty="0" err="1" smtClean="0">
                <a:latin typeface="Arial" pitchFamily="34" charset="0"/>
              </a:rPr>
              <a:t>otenciace</a:t>
            </a:r>
            <a:r>
              <a:rPr lang="cs-CZ" sz="2800" b="1" dirty="0" smtClean="0">
                <a:latin typeface="Arial" pitchFamily="34" charset="0"/>
              </a:rPr>
              <a:t> oxidačního stresu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hyperglykémie generuje ROS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err="1">
                <a:latin typeface="Arial" pitchFamily="34" charset="0"/>
              </a:rPr>
              <a:t>A</a:t>
            </a:r>
            <a:r>
              <a:rPr lang="cs-CZ" sz="2800" b="1" dirty="0" err="1" smtClean="0">
                <a:latin typeface="Arial" pitchFamily="34" charset="0"/>
              </a:rPr>
              <a:t>poptóza</a:t>
            </a:r>
            <a:r>
              <a:rPr lang="cs-CZ" sz="2800" b="1" dirty="0" smtClean="0">
                <a:latin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</a:rPr>
              <a:t>myocytů</a:t>
            </a:r>
            <a:r>
              <a:rPr lang="cs-CZ" sz="2800" b="1" dirty="0" smtClean="0">
                <a:latin typeface="Arial" pitchFamily="34" charset="0"/>
              </a:rPr>
              <a:t> 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</a:rPr>
              <a:t>(srdečního i kosterního svalu)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pitchFamily="34" charset="0"/>
              </a:rPr>
              <a:t>P</a:t>
            </a:r>
            <a:r>
              <a:rPr lang="cs-CZ" sz="2800" b="1" dirty="0" smtClean="0">
                <a:latin typeface="Arial" pitchFamily="34" charset="0"/>
              </a:rPr>
              <a:t>orucha imunity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snížená fagocytóza, porucha chemotaxe leukocytů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pitchFamily="34" charset="0"/>
              </a:rPr>
              <a:t>P</a:t>
            </a:r>
            <a:r>
              <a:rPr lang="cs-CZ" sz="2800" b="1" dirty="0" smtClean="0">
                <a:latin typeface="Arial" pitchFamily="34" charset="0"/>
              </a:rPr>
              <a:t>orucha hemostázy (zvýšení)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aktivace trombocytů, zvýšení hladiny PAI-1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nárůst rizika trombózy</a:t>
            </a:r>
          </a:p>
        </p:txBody>
      </p:sp>
    </p:spTree>
    <p:extLst>
      <p:ext uri="{BB962C8B-B14F-4D97-AF65-F5344CB8AC3E}">
        <p14:creationId xmlns:p14="http://schemas.microsoft.com/office/powerpoint/2010/main" val="20449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C2F0A2A-773A-4341-B12E-A5AE51EA3846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705476" cy="1097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Klinická rizika hyperglykémie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týkají zejména pacientů s déletrvající intenzívní péčí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74" y="1700809"/>
            <a:ext cx="7560766" cy="4896543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Zvýšený výskyt komplikací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zvýšená </a:t>
            </a:r>
            <a:r>
              <a:rPr lang="cs-CZ" sz="2400" dirty="0">
                <a:latin typeface="Arial" charset="0"/>
              </a:rPr>
              <a:t>citlivost k těžké infekci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>
                <a:latin typeface="Arial" charset="0"/>
              </a:rPr>
              <a:t>Úbytek svalové hmoty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dlouhá rekonvalescence po intenzívní léčbě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Polyneuropatie</a:t>
            </a:r>
            <a:r>
              <a:rPr lang="cs-CZ" sz="2800" b="1" dirty="0" smtClean="0">
                <a:latin typeface="Arial" charset="0"/>
              </a:rPr>
              <a:t> kriticky nemocných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podobná diabetické </a:t>
            </a:r>
            <a:r>
              <a:rPr lang="cs-CZ" sz="2400" dirty="0" err="1" smtClean="0">
                <a:latin typeface="Arial" charset="0"/>
              </a:rPr>
              <a:t>polyneuropatii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může mít dlouhodobé </a:t>
            </a:r>
            <a:r>
              <a:rPr lang="cs-CZ" sz="2400" dirty="0">
                <a:latin typeface="Arial" charset="0"/>
              </a:rPr>
              <a:t>důsledky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Selhávání funkce vitálních orgánů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Nárůst morbidity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Nárůst mortality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              </a:t>
            </a:r>
            <a:endParaRPr lang="cs-CZ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836613"/>
            <a:ext cx="9144000" cy="12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8AB0035-D910-448B-9BE0-3AC619EF8B00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728" y="0"/>
            <a:ext cx="8301736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Mortalita kriticky nemocných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glykemické variability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skupinách s různou glykémií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389" name="TextovéPole 1"/>
          <p:cNvSpPr txBox="1">
            <a:spLocks noChangeArrowheads="1"/>
          </p:cNvSpPr>
          <p:nvPr/>
        </p:nvSpPr>
        <p:spPr bwMode="auto">
          <a:xfrm>
            <a:off x="1037798" y="6341258"/>
            <a:ext cx="5838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i="1" dirty="0" err="1"/>
              <a:t>Krinsley</a:t>
            </a:r>
            <a:r>
              <a:rPr lang="cs-CZ" sz="2000" i="1" dirty="0"/>
              <a:t> JS et al. </a:t>
            </a:r>
            <a:r>
              <a:rPr lang="cs-CZ" sz="2000" i="1" dirty="0" err="1"/>
              <a:t>Crit</a:t>
            </a:r>
            <a:r>
              <a:rPr lang="cs-CZ" sz="2000" i="1" dirty="0"/>
              <a:t> Care Med 2008; 3008-3013.</a:t>
            </a:r>
          </a:p>
        </p:txBody>
      </p:sp>
      <p:graphicFrame>
        <p:nvGraphicFramePr>
          <p:cNvPr id="2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24606"/>
              </p:ext>
            </p:extLst>
          </p:nvPr>
        </p:nvGraphicFramePr>
        <p:xfrm>
          <a:off x="467643" y="1268760"/>
          <a:ext cx="8208714" cy="467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4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8E64FB-0306-4DE1-98C6-58F92C4F6A97}" type="slidenum">
              <a:rPr lang="cs-CZ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220" y="-27384"/>
            <a:ext cx="828129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Diagnóza stresové hyperglykémie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08912" cy="4464496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Glykémie &gt; 8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/l </a:t>
            </a:r>
            <a:r>
              <a:rPr lang="cs-CZ" sz="2800" b="1" dirty="0" smtClean="0">
                <a:latin typeface="Arial" pitchFamily="34" charset="0"/>
              </a:rPr>
              <a:t>u </a:t>
            </a:r>
            <a:r>
              <a:rPr lang="cs-CZ" sz="2800" b="1" dirty="0" err="1" smtClean="0">
                <a:latin typeface="Arial" pitchFamily="34" charset="0"/>
              </a:rPr>
              <a:t>nediabetika</a:t>
            </a:r>
            <a:endParaRPr lang="cs-CZ" sz="2800" b="1" dirty="0" smtClean="0">
              <a:latin typeface="Arial" pitchFamily="34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po odeznění stresu se často upraví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ve 20 % jde o dosud nediagnostikovaný DM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riziko komplikací je vyšší u </a:t>
            </a:r>
            <a:r>
              <a:rPr lang="cs-CZ" sz="2400" dirty="0" err="1" smtClean="0">
                <a:latin typeface="Arial" pitchFamily="34" charset="0"/>
              </a:rPr>
              <a:t>nediabetiků</a:t>
            </a:r>
            <a:r>
              <a:rPr lang="cs-CZ" sz="2400" dirty="0" smtClean="0">
                <a:latin typeface="Arial" pitchFamily="34" charset="0"/>
              </a:rPr>
              <a:t> než u DM</a:t>
            </a:r>
            <a:endParaRPr lang="cs-CZ" sz="2800" dirty="0" smtClean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Výskyt hyperglykémie v IP je kolem 40 %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Cíl léčby: udržet glykémii do 8-10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pitchFamily="34" charset="0"/>
              </a:rPr>
              <a:t>cílem je snížit výskyt komplikací i mortalitu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hodnoty &lt; 8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u </a:t>
            </a:r>
            <a:r>
              <a:rPr lang="cs-CZ" sz="2400" dirty="0">
                <a:latin typeface="Arial" pitchFamily="34" charset="0"/>
              </a:rPr>
              <a:t>stabilizovaných pacientů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hodnoty &lt; 10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při </a:t>
            </a:r>
            <a:r>
              <a:rPr lang="cs-CZ" sz="2400" dirty="0">
                <a:latin typeface="Arial" pitchFamily="34" charset="0"/>
              </a:rPr>
              <a:t>výskytu </a:t>
            </a:r>
            <a:r>
              <a:rPr lang="cs-CZ" sz="2400" dirty="0" smtClean="0">
                <a:latin typeface="Arial" pitchFamily="34" charset="0"/>
              </a:rPr>
              <a:t>hypoglykémií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komplikace a mortalita však narůstají při hypoglykémii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22A4B34-11BF-4202-9243-F35B29BE35D1}" type="slidenum">
              <a:rPr lang="cs-CZ"/>
              <a:pPr algn="r">
                <a:defRPr/>
              </a:pPr>
              <a:t>17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97" y="-27384"/>
            <a:ext cx="7488435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Udržování glykémie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enterální a parenterální výživě v intenzívní péči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352928" cy="4392488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Výskyt hyperglykémie při umělé výživě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enterální výživa		30 % léčených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parenterální výživa    &gt;50 % léčených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Nárůst komplikací již od G &gt; 6,3 </a:t>
            </a:r>
            <a:r>
              <a:rPr lang="cs-CZ" sz="2800" b="1" dirty="0" err="1" smtClean="0">
                <a:latin typeface="Arial" pitchFamily="34" charset="0"/>
              </a:rPr>
              <a:t>mmol</a:t>
            </a:r>
            <a:r>
              <a:rPr lang="cs-CZ" sz="2800" b="1" dirty="0" smtClean="0">
                <a:latin typeface="Arial" pitchFamily="34" charset="0"/>
              </a:rPr>
              <a:t>/l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Cíl pro glykémii při EV/PV  &lt; 8,3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pitchFamily="34" charset="0"/>
              </a:rPr>
              <a:t>zlepšuje celkový výsledek </a:t>
            </a:r>
            <a:r>
              <a:rPr lang="cs-CZ" sz="2400" dirty="0" smtClean="0">
                <a:latin typeface="Arial" pitchFamily="34" charset="0"/>
              </a:rPr>
              <a:t>léčby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optimálně udržovat glykémie 5-8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nebo alespoň 6-9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(při riziku hypoglykémie)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Definice hypoglykémie </a:t>
            </a:r>
            <a:r>
              <a:rPr lang="cs-CZ" dirty="0" smtClean="0">
                <a:latin typeface="Arial" pitchFamily="34" charset="0"/>
              </a:rPr>
              <a:t>při</a:t>
            </a:r>
            <a:r>
              <a:rPr lang="cs-CZ" sz="2800" b="1" dirty="0" smtClean="0">
                <a:latin typeface="Arial" pitchFamily="34" charset="0"/>
              </a:rPr>
              <a:t> PV/EV &lt; 3,9 </a:t>
            </a:r>
            <a:r>
              <a:rPr lang="cs-CZ" sz="2800" b="1" dirty="0" err="1" smtClean="0">
                <a:latin typeface="Arial" pitchFamily="34" charset="0"/>
              </a:rPr>
              <a:t>mmol</a:t>
            </a:r>
            <a:r>
              <a:rPr lang="cs-CZ" sz="2800" b="1" dirty="0" smtClean="0">
                <a:latin typeface="Arial" pitchFamily="34" charset="0"/>
              </a:rPr>
              <a:t>/l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59488" y="6284168"/>
            <a:ext cx="1905000" cy="457200"/>
          </a:xfrm>
        </p:spPr>
        <p:txBody>
          <a:bodyPr/>
          <a:lstStyle/>
          <a:p>
            <a:pPr algn="r">
              <a:defRPr/>
            </a:pPr>
            <a:fld id="{9D6368E9-404D-4616-8293-67AB10B3451B}" type="slidenum">
              <a:rPr lang="cs-CZ"/>
              <a:pPr algn="r">
                <a:defRPr/>
              </a:pPr>
              <a:t>18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420521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Dvě různé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strategie kontroly glykémie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s nutriční podporou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4" name="TextovéPole 3"/>
          <p:cNvSpPr txBox="1">
            <a:spLocks noChangeArrowheads="1"/>
          </p:cNvSpPr>
          <p:nvPr/>
        </p:nvSpPr>
        <p:spPr bwMode="auto">
          <a:xfrm>
            <a:off x="4716016" y="4244895"/>
            <a:ext cx="4100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400" dirty="0"/>
              <a:t>Preventivní zaměření</a:t>
            </a:r>
          </a:p>
          <a:p>
            <a:pPr algn="ctr" eaLnBrk="1" hangingPunct="1"/>
            <a:r>
              <a:rPr lang="cs-CZ" sz="2400" dirty="0"/>
              <a:t>Nižší riziko hypoglykémie</a:t>
            </a:r>
          </a:p>
          <a:p>
            <a:pPr algn="ctr" eaLnBrk="1" hangingPunct="1"/>
            <a:r>
              <a:rPr lang="cs-CZ" sz="2400" dirty="0"/>
              <a:t>Menší variabilita </a:t>
            </a:r>
            <a:r>
              <a:rPr lang="cs-CZ" sz="2400" dirty="0" smtClean="0"/>
              <a:t>glykémie</a:t>
            </a:r>
            <a:endParaRPr lang="cs-CZ" sz="2400" dirty="0"/>
          </a:p>
        </p:txBody>
      </p:sp>
      <p:sp>
        <p:nvSpPr>
          <p:cNvPr id="17415" name="TextovéPole 8"/>
          <p:cNvSpPr txBox="1">
            <a:spLocks noChangeArrowheads="1"/>
          </p:cNvSpPr>
          <p:nvPr/>
        </p:nvSpPr>
        <p:spPr bwMode="auto">
          <a:xfrm>
            <a:off x="251520" y="4244895"/>
            <a:ext cx="417646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400" dirty="0"/>
              <a:t>Rychlejší a větší efekt</a:t>
            </a:r>
          </a:p>
          <a:p>
            <a:pPr algn="ctr" eaLnBrk="1" hangingPunct="1"/>
            <a:r>
              <a:rPr lang="cs-CZ" sz="2400" dirty="0" smtClean="0"/>
              <a:t>Vyšší riziko </a:t>
            </a:r>
            <a:r>
              <a:rPr lang="cs-CZ" sz="2400" dirty="0"/>
              <a:t>hypoglykémie</a:t>
            </a:r>
          </a:p>
          <a:p>
            <a:pPr algn="ctr" eaLnBrk="1" hangingPunct="1"/>
            <a:r>
              <a:rPr lang="cs-CZ" sz="2400" dirty="0"/>
              <a:t>Vyšší variabilita glykémie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251520" y="2084655"/>
            <a:ext cx="4176464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Intenzívní </a:t>
            </a:r>
            <a:endParaRPr lang="cs-CZ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insulinová terapie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kontinuální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i.v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infúze insulinu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monitorování glykémie (po 2h)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2084655"/>
            <a:ext cx="4100041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 restrikce sacharidů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specializovaný přípravek EV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nižší dávka energie/glukózy v PV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EE78648-8320-4715-B139-BF66544928C2}" type="slidenum">
              <a:rPr lang="cs-CZ"/>
              <a:pPr algn="r">
                <a:defRPr/>
              </a:pPr>
              <a:t>19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8136904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Diabetická formule EV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intenzívní péči (Energie 1,5 kcal/ml, bílkoviny  75 g/l)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6792"/>
            <a:ext cx="8209284" cy="4896544"/>
          </a:xfrm>
        </p:spPr>
        <p:txBody>
          <a:bodyPr>
            <a:normAutofit/>
          </a:bodyPr>
          <a:lstStyle/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Vyšší obsah tuku 		40-50 %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>
                <a:latin typeface="Arial" pitchFamily="34" charset="0"/>
              </a:rPr>
              <a:t>MUFA tvoří &gt; 60 % celkového </a:t>
            </a:r>
            <a:r>
              <a:rPr lang="cs-CZ" sz="2400" dirty="0" smtClean="0">
                <a:latin typeface="Arial" pitchFamily="34" charset="0"/>
              </a:rPr>
              <a:t>tuku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obsahuje také omega-3 PUFA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</a:rPr>
              <a:t>N</a:t>
            </a:r>
            <a:r>
              <a:rPr lang="cs-CZ" sz="2800" b="1" dirty="0" smtClean="0">
                <a:latin typeface="Arial" pitchFamily="34" charset="0"/>
              </a:rPr>
              <a:t>ižší obsah sacharidů	35-40 %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Fruktóza </a:t>
            </a:r>
            <a:r>
              <a:rPr lang="cs-CZ" sz="2800" dirty="0" smtClean="0">
                <a:latin typeface="Arial" pitchFamily="34" charset="0"/>
              </a:rPr>
              <a:t>(GI=16)</a:t>
            </a:r>
            <a:r>
              <a:rPr lang="cs-CZ" dirty="0" smtClean="0">
                <a:latin typeface="Arial" pitchFamily="34" charset="0"/>
              </a:rPr>
              <a:t>	</a:t>
            </a:r>
            <a:r>
              <a:rPr lang="cs-CZ" sz="2800" b="1" dirty="0" smtClean="0">
                <a:latin typeface="Arial" pitchFamily="34" charset="0"/>
              </a:rPr>
              <a:t>	&lt;10 %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Obsahuje </a:t>
            </a:r>
            <a:r>
              <a:rPr lang="cs-CZ" sz="2800" b="1" dirty="0" err="1" smtClean="0">
                <a:latin typeface="Arial" pitchFamily="34" charset="0"/>
              </a:rPr>
              <a:t>izomaltulózu</a:t>
            </a:r>
            <a:r>
              <a:rPr lang="cs-CZ" sz="2800" b="1" dirty="0" smtClean="0">
                <a:latin typeface="Arial" pitchFamily="34" charset="0"/>
              </a:rPr>
              <a:t>  </a:t>
            </a:r>
            <a:r>
              <a:rPr lang="cs-CZ" sz="2800" dirty="0" smtClean="0">
                <a:latin typeface="Arial" pitchFamily="34" charset="0"/>
              </a:rPr>
              <a:t>(GI=32)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>
                <a:latin typeface="Arial" pitchFamily="34" charset="0"/>
              </a:rPr>
              <a:t>disacharid </a:t>
            </a:r>
            <a:r>
              <a:rPr lang="cs-CZ" sz="2400" dirty="0" smtClean="0">
                <a:latin typeface="Arial" pitchFamily="34" charset="0"/>
              </a:rPr>
              <a:t>glukóza-fruktóza: </a:t>
            </a:r>
            <a:r>
              <a:rPr lang="cs-CZ" sz="2400" dirty="0" err="1" smtClean="0">
                <a:latin typeface="Arial" pitchFamily="34" charset="0"/>
              </a:rPr>
              <a:t>glykozidové</a:t>
            </a:r>
            <a:r>
              <a:rPr lang="cs-CZ" sz="2400" dirty="0" smtClean="0">
                <a:latin typeface="Arial" pitchFamily="34" charset="0"/>
              </a:rPr>
              <a:t> vazby 1,6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v přírodě: med, cukrová třtina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97% digesce v tenkém střevě s pomalou resorpcí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Vláknina				15 g /1000 ml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50000"/>
              <a:buNone/>
            </a:pP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Diben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1,5 kcal HP,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Diason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Energy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HP,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Glucerna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1,5 kcal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836712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3010" y="116632"/>
            <a:ext cx="7763446" cy="1268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Kriticky nemocný pacient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pacient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intenzívní péči (léčba na ARO nebo JIP)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critically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ill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patients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intensive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care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patients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800"/>
            <a:ext cx="814305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Akutní nemoc způsobená inzultem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trauma, </a:t>
            </a:r>
            <a:r>
              <a:rPr lang="cs-CZ" sz="2400" dirty="0" err="1" smtClean="0">
                <a:latin typeface="Arial" charset="0"/>
              </a:rPr>
              <a:t>polytrauma</a:t>
            </a:r>
            <a:r>
              <a:rPr lang="cs-CZ" sz="2400" dirty="0" smtClean="0">
                <a:latin typeface="Arial" charset="0"/>
              </a:rPr>
              <a:t>, popálenina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velká operace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infekce, sepse, septický šok</a:t>
            </a:r>
            <a:endParaRPr lang="cs-CZ" sz="2400" b="1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Stresová metabolická odpověď</a:t>
            </a:r>
            <a:endParaRPr lang="cs-CZ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Selhávání funkce </a:t>
            </a:r>
            <a:r>
              <a:rPr lang="cs-CZ" dirty="0" smtClean="0">
                <a:latin typeface="Arial" charset="0"/>
              </a:rPr>
              <a:t>jednoho nebo několika </a:t>
            </a:r>
            <a:r>
              <a:rPr lang="cs-CZ" sz="2800" b="1" dirty="0" smtClean="0">
                <a:latin typeface="Arial" charset="0"/>
              </a:rPr>
              <a:t>orgánů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multiorgánová dysfunkce (MODS) / selhání (MOF)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nebo </a:t>
            </a:r>
            <a:r>
              <a:rPr lang="cs-CZ" sz="2400" dirty="0">
                <a:latin typeface="Arial" charset="0"/>
              </a:rPr>
              <a:t>těžký stav s rizikem selhávání </a:t>
            </a:r>
            <a:r>
              <a:rPr lang="cs-CZ" sz="2400" dirty="0" smtClean="0">
                <a:latin typeface="Arial" charset="0"/>
              </a:rPr>
              <a:t>orgánů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Heterogenní skupina nemocných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vzhledem k chorobě (interní nebo chirurgická)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vzhledem k věku a nutričnímu stavu</a:t>
            </a: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/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2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F073ADAC-9089-4FE9-9C00-D64FCECB5D62}" type="slidenum">
              <a:rPr lang="cs-CZ"/>
              <a:pPr algn="r">
                <a:defRPr/>
              </a:pPr>
              <a:t>20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129535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Enterální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parenterální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intenzívní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péči,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výsledky 21 studií 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metaanalýza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08912" cy="43204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Významná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RR 0,74 (95%CI 0,59; 0,91)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zvláště při </a:t>
            </a:r>
            <a:r>
              <a:rPr lang="cs-CZ" sz="2400" dirty="0" smtClean="0">
                <a:latin typeface="Arial" charset="0"/>
              </a:rPr>
              <a:t>vyšším obsahu energie </a:t>
            </a:r>
            <a:r>
              <a:rPr lang="cs-CZ" sz="2400" dirty="0" smtClean="0">
                <a:latin typeface="Arial" charset="0"/>
              </a:rPr>
              <a:t>v PV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může se podílet </a:t>
            </a:r>
            <a:r>
              <a:rPr lang="cs-CZ" sz="2400" dirty="0" err="1" smtClean="0">
                <a:latin typeface="Arial" charset="0"/>
              </a:rPr>
              <a:t>overfeeding</a:t>
            </a:r>
            <a:r>
              <a:rPr lang="cs-CZ" sz="2400" dirty="0" smtClean="0">
                <a:latin typeface="Arial" charset="0"/>
              </a:rPr>
              <a:t> a hyperglykémie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Může být kratší doba pobytu na JIP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průměrné zkrácení o 2 dny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trend </a:t>
            </a:r>
            <a:r>
              <a:rPr lang="cs-CZ" sz="2400" dirty="0">
                <a:latin typeface="Arial" charset="0"/>
              </a:rPr>
              <a:t>ke kratší době pobytu v nemocnici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Není snížena mortalita kriticky nemocných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Je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ekonomická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úspora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6413266"/>
            <a:ext cx="413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hlinkClick r:id="rId3"/>
              </a:rPr>
              <a:t>www.criticalcarenutrition.com</a:t>
            </a:r>
            <a:r>
              <a:rPr lang="cs-CZ" sz="2000" i="1" dirty="0" smtClean="0"/>
              <a:t> 2021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8818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2B5177EF-96E0-453A-9EB3-48F1535586AC}" type="slidenum">
              <a:rPr lang="cs-CZ"/>
              <a:pPr algn="r">
                <a:defRPr/>
              </a:pPr>
              <a:t>21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00800" cy="11247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Gastrická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jejunální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844824"/>
            <a:ext cx="8136904" cy="446449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Výhody jejunální EV proti gastrické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nižší riziko vzniku pneumonie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vyšší (rychlejší) dodávku živin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není rozdíl v mortalitě ani v době na ventilátoru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Je-li zavedení NJ sondy dostupné, měla by být rutinně používána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Není-li dostupné,  zvažovat při vysokém riziku žaludeční intolerance/aspirace výživy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pitchFamily="34" charset="0"/>
              </a:rPr>
              <a:t>sedativa, </a:t>
            </a:r>
            <a:r>
              <a:rPr lang="cs-CZ" sz="2400" dirty="0" err="1">
                <a:latin typeface="Arial" pitchFamily="34" charset="0"/>
              </a:rPr>
              <a:t>vazopresory</a:t>
            </a:r>
            <a:r>
              <a:rPr lang="cs-CZ" sz="2400" dirty="0">
                <a:latin typeface="Arial" pitchFamily="34" charset="0"/>
              </a:rPr>
              <a:t>, velký GRV</a:t>
            </a:r>
          </a:p>
        </p:txBody>
      </p:sp>
    </p:spTree>
    <p:extLst>
      <p:ext uri="{BB962C8B-B14F-4D97-AF65-F5344CB8AC3E}">
        <p14:creationId xmlns:p14="http://schemas.microsoft.com/office/powerpoint/2010/main" val="21162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58F6473-AE40-48CB-A5BF-1C78F02E7DAB}" type="slidenum">
              <a:rPr lang="cs-CZ"/>
              <a:pPr algn="r">
                <a:defRPr/>
              </a:pPr>
              <a:t>22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7417568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enterální výživa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24-48 hod. po přijetí na JIP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992243" cy="345710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Velká observační studie 1174 pacientů             s </a:t>
            </a:r>
            <a:r>
              <a:rPr lang="cs-CZ" sz="2800" b="1" dirty="0" err="1" smtClean="0">
                <a:latin typeface="Arial" charset="0"/>
              </a:rPr>
              <a:t>vazopresorickými</a:t>
            </a:r>
            <a:r>
              <a:rPr lang="cs-CZ" sz="2800" b="1" dirty="0" smtClean="0">
                <a:latin typeface="Arial" charset="0"/>
              </a:rPr>
              <a:t> léky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pokles nemocniční mortality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Randomizované studie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zhodnoceno 16 </a:t>
            </a:r>
            <a:r>
              <a:rPr lang="cs-CZ" sz="2400" dirty="0">
                <a:latin typeface="Arial" charset="0"/>
              </a:rPr>
              <a:t>studií úrovně 2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rovnání 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dirty="0">
                <a:latin typeface="Arial" charset="0"/>
              </a:rPr>
              <a:t>časné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i="1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pozdní </a:t>
            </a:r>
            <a:r>
              <a:rPr lang="cs-CZ" sz="2400" dirty="0">
                <a:latin typeface="Arial" charset="0"/>
              </a:rPr>
              <a:t>EV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časné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i="1" dirty="0" smtClean="0">
                <a:latin typeface="Arial" charset="0"/>
              </a:rPr>
              <a:t>versus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i.v.tekutiny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7173" name="TextovéPole 1"/>
          <p:cNvSpPr txBox="1">
            <a:spLocks noChangeArrowheads="1"/>
          </p:cNvSpPr>
          <p:nvPr/>
        </p:nvSpPr>
        <p:spPr bwMode="auto">
          <a:xfrm>
            <a:off x="1008074" y="6413266"/>
            <a:ext cx="3491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000" b="0" i="1" dirty="0">
                <a:latin typeface="Arial" pitchFamily="34" charset="0"/>
              </a:rPr>
              <a:t>www.criticalcarenutrition.com</a:t>
            </a:r>
          </a:p>
        </p:txBody>
      </p:sp>
    </p:spTree>
    <p:extLst>
      <p:ext uri="{BB962C8B-B14F-4D97-AF65-F5344CB8AC3E}">
        <p14:creationId xmlns:p14="http://schemas.microsoft.com/office/powerpoint/2010/main" val="37532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4257783-E280-46E5-9E60-EDE4A73D6DD5}" type="slidenum">
              <a:rPr lang="cs-CZ"/>
              <a:pPr algn="r">
                <a:defRPr/>
              </a:pPr>
              <a:t>23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345113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enterální výživa</a:t>
            </a:r>
            <a:r>
              <a:rPr lang="cs-CZ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24-48 hod. po přijetí na JIP</a:t>
            </a:r>
          </a:p>
        </p:txBody>
      </p:sp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251520" y="6341258"/>
            <a:ext cx="3491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000" b="0" i="1" dirty="0">
                <a:latin typeface="Arial" pitchFamily="34" charset="0"/>
              </a:rPr>
              <a:t>www.criticalcarenutrition.com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42639"/>
              </p:ext>
            </p:extLst>
          </p:nvPr>
        </p:nvGraphicFramePr>
        <p:xfrm>
          <a:off x="179512" y="1556792"/>
          <a:ext cx="8784977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592288"/>
                <a:gridCol w="1656185"/>
              </a:tblGrid>
              <a:tr h="1234534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</a:t>
                      </a:r>
                    </a:p>
                    <a:p>
                      <a:pPr algn="ctr"/>
                      <a:r>
                        <a:rPr lang="cs-CZ" sz="2400" b="1" i="0" dirty="0" smtClean="0"/>
                        <a:t>riziko,</a:t>
                      </a:r>
                      <a:r>
                        <a:rPr lang="cs-CZ" sz="2400" b="1" i="0" baseline="0" dirty="0" smtClean="0"/>
                        <a:t> RR</a:t>
                      </a:r>
                      <a:endParaRPr lang="cs-CZ" sz="2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Infekční komplikace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0,81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hospitalizace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/>
                        <a:t>ns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0,58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Nutriční parametry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zlepšení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1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C985FE4A-D40D-4F0A-B3ED-C7855D6B0582}" type="slidenum">
              <a:rPr lang="cs-CZ"/>
              <a:pPr algn="r">
                <a:defRPr/>
              </a:pPr>
              <a:t>24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822" y="-99392"/>
            <a:ext cx="7309618" cy="10798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Žaludeční reziduální objem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péči,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„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astric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esidual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olume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 , GRV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920880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GRV je měřen několikrát během dne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pitchFamily="34" charset="0"/>
              </a:rPr>
              <a:t>zvláště při gastrické výživě silnější </a:t>
            </a:r>
            <a:r>
              <a:rPr lang="cs-CZ" sz="2400" dirty="0" smtClean="0">
                <a:latin typeface="Arial" pitchFamily="34" charset="0"/>
              </a:rPr>
              <a:t>sondou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pokud je GRV do 200 ml, výživa pokračuje dále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</a:rPr>
              <a:t>V zájmu rychlejší dodávky živin může být hranice přijatelného GRV zvýšena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dle lokálního nutričního protokolu na 250 až 500 ml</a:t>
            </a:r>
            <a:endParaRPr lang="cs-CZ" sz="2400" b="1" dirty="0" smtClean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Postup bez sledování GRV vede k vyšší dodávce živin, ale s rizikem zvracení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Hranice GRV&gt;500 ml </a:t>
            </a:r>
            <a:r>
              <a:rPr lang="cs-CZ" dirty="0" smtClean="0">
                <a:latin typeface="Arial" pitchFamily="34" charset="0"/>
              </a:rPr>
              <a:t>nebo jeho </a:t>
            </a:r>
            <a:r>
              <a:rPr lang="cs-CZ" sz="2800" b="1" dirty="0" smtClean="0">
                <a:latin typeface="Arial" pitchFamily="34" charset="0"/>
              </a:rPr>
              <a:t>nesledování      však není doporučeno</a:t>
            </a:r>
          </a:p>
        </p:txBody>
      </p:sp>
    </p:spTree>
    <p:extLst>
      <p:ext uri="{BB962C8B-B14F-4D97-AF65-F5344CB8AC3E}">
        <p14:creationId xmlns:p14="http://schemas.microsoft.com/office/powerpoint/2010/main" val="2598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98055CA-2665-48C8-8A62-5939080B46D8}" type="slidenum">
              <a:rPr lang="cs-CZ"/>
              <a:pPr algn="r">
                <a:defRPr/>
              </a:pPr>
              <a:t>25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116632"/>
            <a:ext cx="7848871" cy="10078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Postupy pro rychlejší dodávku živin v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316540" cy="508530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err="1">
                <a:latin typeface="Arial" pitchFamily="34" charset="0"/>
              </a:rPr>
              <a:t>P</a:t>
            </a:r>
            <a:r>
              <a:rPr lang="cs-CZ" sz="2800" b="1" dirty="0" err="1" smtClean="0">
                <a:latin typeface="Arial" pitchFamily="34" charset="0"/>
              </a:rPr>
              <a:t>rokinetika</a:t>
            </a:r>
            <a:r>
              <a:rPr lang="cs-CZ" sz="2800" b="1" dirty="0" smtClean="0">
                <a:latin typeface="Arial" pitchFamily="34" charset="0"/>
              </a:rPr>
              <a:t> s cílem urychlit přívod EV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>
                <a:latin typeface="Arial" pitchFamily="34" charset="0"/>
              </a:rPr>
              <a:t>metoklopramid</a:t>
            </a:r>
            <a:r>
              <a:rPr lang="cs-CZ" sz="2400" dirty="0">
                <a:latin typeface="Arial" pitchFamily="34" charset="0"/>
              </a:rPr>
              <a:t>, erytromycin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Z</a:t>
            </a:r>
            <a:r>
              <a:rPr lang="cs-CZ" sz="2800" b="1" dirty="0" smtClean="0">
                <a:latin typeface="Arial" pitchFamily="34" charset="0"/>
              </a:rPr>
              <a:t>ačít vyšší rychlostí a rychleji zvyšovat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v rámci obvyklé úvodní rychlosti 10-30 ml/h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při dobré toleranci je možno zvyšovat rychleji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Z</a:t>
            </a:r>
            <a:r>
              <a:rPr lang="cs-CZ" sz="2800" b="1" dirty="0" smtClean="0">
                <a:latin typeface="Arial" pitchFamily="34" charset="0"/>
              </a:rPr>
              <a:t>výšení hranice tolerovaného GRV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ze 200 ml na 300 ml nebo až 500 ml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J</a:t>
            </a:r>
            <a:r>
              <a:rPr lang="cs-CZ" sz="2800" b="1" dirty="0" smtClean="0">
                <a:latin typeface="Arial" pitchFamily="34" charset="0"/>
              </a:rPr>
              <a:t>ejunální výživa (</a:t>
            </a:r>
            <a:r>
              <a:rPr lang="cs-CZ" sz="2800" b="1" dirty="0" err="1" smtClean="0">
                <a:latin typeface="Arial" pitchFamily="34" charset="0"/>
              </a:rPr>
              <a:t>postpylorická</a:t>
            </a:r>
            <a:r>
              <a:rPr lang="cs-CZ" sz="2800" b="1" dirty="0" smtClean="0">
                <a:latin typeface="Arial" pitchFamily="34" charset="0"/>
              </a:rPr>
              <a:t>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rychlejší dodávka živin i při dysfunkci žaludku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současně s jejunální výživou může být pomocí </a:t>
            </a:r>
            <a:r>
              <a:rPr lang="cs-CZ" sz="2400" dirty="0" err="1" smtClean="0">
                <a:latin typeface="Arial" pitchFamily="34" charset="0"/>
              </a:rPr>
              <a:t>dvouluminální</a:t>
            </a:r>
            <a:r>
              <a:rPr lang="cs-CZ" sz="2400" dirty="0" smtClean="0">
                <a:latin typeface="Arial" pitchFamily="34" charset="0"/>
              </a:rPr>
              <a:t> sondy (</a:t>
            </a:r>
            <a:r>
              <a:rPr lang="cs-CZ" sz="2400" dirty="0" err="1" smtClean="0">
                <a:latin typeface="Arial" pitchFamily="34" charset="0"/>
              </a:rPr>
              <a:t>bilumina</a:t>
            </a:r>
            <a:r>
              <a:rPr lang="cs-CZ" sz="2400" dirty="0" smtClean="0">
                <a:latin typeface="Arial" pitchFamily="34" charset="0"/>
              </a:rPr>
              <a:t>) drénován žaludek</a:t>
            </a:r>
            <a:endParaRPr lang="cs-CZ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4B947BC-CAB6-4274-859E-1210B10B9403}" type="slidenum">
              <a:rPr lang="cs-CZ"/>
              <a:pPr algn="r">
                <a:defRPr/>
              </a:pPr>
              <a:t>26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"/>
            <a:ext cx="7021586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Hypokalorická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v intenzívní péči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„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intentional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underfeeding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992888" cy="46085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Problém řešila pouze jedna klinická studie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Cílem bylo podat pouze 60-70 % celkové potřeby energie </a:t>
            </a:r>
            <a:r>
              <a:rPr lang="cs-CZ" dirty="0" smtClean="0">
                <a:latin typeface="Arial" pitchFamily="34" charset="0"/>
              </a:rPr>
              <a:t>(p</a:t>
            </a:r>
            <a:r>
              <a:rPr lang="cs-CZ" sz="2400" dirty="0" smtClean="0">
                <a:latin typeface="Arial" pitchFamily="34" charset="0"/>
              </a:rPr>
              <a:t>řípadně s vyšší dávkou bílkovin)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Výsledky studie ukázaly pouze potenciální výhody </a:t>
            </a:r>
            <a:r>
              <a:rPr lang="cs-CZ" sz="2800" b="1" dirty="0" err="1" smtClean="0">
                <a:latin typeface="Arial" pitchFamily="34" charset="0"/>
              </a:rPr>
              <a:t>hypokalorické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EV</a:t>
            </a:r>
            <a:endParaRPr lang="cs-CZ" dirty="0" smtClean="0">
              <a:latin typeface="Arial" pitchFamily="34" charset="0"/>
            </a:endParaRP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pitchFamily="34" charset="0"/>
              </a:rPr>
              <a:t>sdružena s nižší nemocniční mortalitou 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cs-CZ" sz="2200" dirty="0" smtClean="0">
                <a:latin typeface="Arial" pitchFamily="34" charset="0"/>
              </a:rPr>
              <a:t>ale ne s JIP mortalitou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trend k nižší 6-měsíční mortalitě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trend k redukci doby pobytu na JIP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přestože nemocní dostali méně energie p=0,0001</a:t>
            </a: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20688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DFA16E3-AF24-47DC-854A-57CFE06434DF}" type="slidenum">
              <a:rPr lang="cs-CZ"/>
              <a:pPr algn="r">
                <a:defRPr/>
              </a:pPr>
              <a:t>27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8103"/>
            <a:ext cx="7848872" cy="14408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Studie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arly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Pa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renteral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utrition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Completing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Ent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eral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Nutrition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n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Adult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ritically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Ill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Patients</a:t>
            </a:r>
            <a:endParaRPr lang="cs-CZ" sz="24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897" y="1700808"/>
            <a:ext cx="7489527" cy="158417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Kriticky nemocní, APACHE II 23, </a:t>
            </a: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časná EV sondou do 48 hodin</a:t>
            </a: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insulin k udržení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normoglykémie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vitamíny a stopové prvky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iv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23557" name="TextovéPole 1"/>
          <p:cNvSpPr txBox="1">
            <a:spLocks noChangeArrowheads="1"/>
          </p:cNvSpPr>
          <p:nvPr/>
        </p:nvSpPr>
        <p:spPr bwMode="auto">
          <a:xfrm>
            <a:off x="789344" y="6413266"/>
            <a:ext cx="6806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cs-CZ" sz="2000" b="0" i="1" dirty="0" err="1">
                <a:latin typeface="Arial" charset="0"/>
              </a:rPr>
              <a:t>Casaer</a:t>
            </a:r>
            <a:r>
              <a:rPr lang="cs-CZ" sz="2000" b="0" i="1" dirty="0">
                <a:latin typeface="Arial" charset="0"/>
              </a:rPr>
              <a:t> MP…Van den </a:t>
            </a:r>
            <a:r>
              <a:rPr lang="cs-CZ" sz="2000" b="0" i="1" dirty="0" err="1">
                <a:latin typeface="Arial" charset="0"/>
              </a:rPr>
              <a:t>Berghe</a:t>
            </a:r>
            <a:r>
              <a:rPr lang="cs-CZ" sz="2000" b="0" i="1" dirty="0">
                <a:latin typeface="Arial" charset="0"/>
              </a:rPr>
              <a:t> G. NEJM 2011; 365:506-17.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4284056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Časná  PV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od dne+3 na JIP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n=2328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8024" y="4293096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Pozdní  PV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od dne+8 na JIP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n=2312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555776" y="3717032"/>
            <a:ext cx="0" cy="5670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643838" y="3717032"/>
            <a:ext cx="0" cy="5670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229534" y="3471391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RANDOMIZACE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1" name="Přímá spojnice 10"/>
          <p:cNvCxnSpPr>
            <a:stCxn id="9" idx="3"/>
          </p:cNvCxnSpPr>
          <p:nvPr/>
        </p:nvCxnSpPr>
        <p:spPr>
          <a:xfrm>
            <a:off x="5724128" y="3702224"/>
            <a:ext cx="919710" cy="148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endCxn id="9" idx="1"/>
          </p:cNvCxnSpPr>
          <p:nvPr/>
        </p:nvCxnSpPr>
        <p:spPr>
          <a:xfrm>
            <a:off x="2555776" y="3702224"/>
            <a:ext cx="67375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051720" y="5761517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Evropa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80112" y="5761517"/>
            <a:ext cx="218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Severní Amerika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C17F946-BB62-449F-943E-4B82A9CC4E2F}" type="slidenum">
              <a:rPr lang="cs-CZ"/>
              <a:pPr algn="r">
                <a:defRPr/>
              </a:pPr>
              <a:t>28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57" y="0"/>
            <a:ext cx="7919591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Výstupy ze studie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ukázaly nevýhodu časného zahájení PV</a:t>
            </a:r>
            <a:endParaRPr lang="cs-CZ" sz="2400" b="0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4810"/>
              </p:ext>
            </p:extLst>
          </p:nvPr>
        </p:nvGraphicFramePr>
        <p:xfrm>
          <a:off x="107504" y="1700808"/>
          <a:ext cx="8964489" cy="49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944216"/>
                <a:gridCol w="1947360"/>
                <a:gridCol w="1184481"/>
              </a:tblGrid>
              <a:tr h="992585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Časná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Pozdní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</a:t>
                      </a:r>
                      <a:r>
                        <a:rPr lang="cs-CZ" sz="2400" b="1" baseline="0" dirty="0" smtClean="0"/>
                        <a:t> na JIP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 v nemocnici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10,9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10,4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0,63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 do 3 měsíců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11,2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11,2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1,0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Dnů na JIP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Více než 3 dny na JIP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51,3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C17F946-BB62-449F-943E-4B82A9CC4E2F}" type="slidenum">
              <a:rPr lang="cs-CZ"/>
              <a:pPr algn="r">
                <a:defRPr/>
              </a:pPr>
              <a:t>29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57" y="160338"/>
            <a:ext cx="7775575" cy="67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Výstupy ze studie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endParaRPr lang="cs-CZ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86178"/>
              </p:ext>
            </p:extLst>
          </p:nvPr>
        </p:nvGraphicFramePr>
        <p:xfrm>
          <a:off x="107504" y="1700808"/>
          <a:ext cx="8964489" cy="49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944216"/>
                <a:gridCol w="1947360"/>
                <a:gridCol w="1184481"/>
              </a:tblGrid>
              <a:tr h="992585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Časná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Pozdní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Nové infekce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26,2 %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22,8 %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hospitalizace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Hospitalizace &gt; 15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50,1 %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45,5 %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0,001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Test 6min chůze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283 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277 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0,57</a:t>
                      </a: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Finanční náklady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17.973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16.863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€</a:t>
                      </a:r>
                      <a:endParaRPr lang="cs-CZ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793037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odpověď na stresový inzult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rozvoj v časovém sledu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824"/>
            <a:ext cx="7772400" cy="4463901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Š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oková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fáze odlivu, </a:t>
            </a:r>
            <a:r>
              <a:rPr lang="cs-CZ" sz="2400" i="1" dirty="0" err="1" smtClean="0">
                <a:latin typeface="Arial" charset="0"/>
              </a:rPr>
              <a:t>ebb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phase</a:t>
            </a:r>
            <a:endParaRPr lang="cs-CZ" sz="2400" i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24-48 h po inzultu</a:t>
            </a:r>
          </a:p>
          <a:p>
            <a:pPr eaLnBrk="1" hangingPunct="1"/>
            <a:endParaRPr lang="cs-CZ" sz="1200" b="1" i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yperdynamická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fáze přílivu, </a:t>
            </a:r>
            <a:r>
              <a:rPr lang="cs-CZ" sz="2400" dirty="0" err="1">
                <a:latin typeface="Arial" charset="0"/>
              </a:rPr>
              <a:t>flow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phase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3-10 dnů po inzultu</a:t>
            </a:r>
            <a:endParaRPr lang="cs-CZ" sz="2400" dirty="0">
              <a:latin typeface="Arial" charset="0"/>
            </a:endParaRPr>
          </a:p>
          <a:p>
            <a:pPr eaLnBrk="1" hangingPunct="1"/>
            <a:endParaRPr lang="cs-CZ" sz="1200" b="1" i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nabolická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fáze </a:t>
            </a:r>
            <a:r>
              <a:rPr lang="cs-CZ" sz="2400" dirty="0" err="1" smtClean="0">
                <a:latin typeface="Arial" charset="0"/>
              </a:rPr>
              <a:t>úzdravy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i="1" dirty="0" err="1" smtClean="0">
                <a:latin typeface="Arial" charset="0"/>
              </a:rPr>
              <a:t>phase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of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recovery</a:t>
            </a:r>
            <a:endParaRPr lang="cs-CZ" sz="2400" i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týdny (až 8 týdnů)</a:t>
            </a:r>
          </a:p>
          <a:p>
            <a:pPr eaLnBrk="1" hangingPunct="1"/>
            <a:endParaRPr lang="cs-CZ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2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4CDB6D6-335F-498B-9456-83D8749A3198}" type="slidenum">
              <a:rPr lang="cs-CZ"/>
              <a:pPr algn="r">
                <a:defRPr/>
              </a:pPr>
              <a:t>30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704856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Závěry studie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EPaNIC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podle autorů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04856" cy="496855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Časná PV k doplnění nedostatečné EV    během prvního týdne na JIP                                 je horší strategií </a:t>
            </a:r>
            <a:r>
              <a:rPr lang="cs-CZ" sz="2800" dirty="0" smtClean="0">
                <a:latin typeface="Arial" charset="0"/>
              </a:rPr>
              <a:t>než</a:t>
            </a:r>
            <a:r>
              <a:rPr lang="cs-CZ" sz="2800" b="1" dirty="0" smtClean="0">
                <a:latin typeface="Arial" charset="0"/>
              </a:rPr>
              <a:t> odklad PV </a:t>
            </a:r>
            <a:r>
              <a:rPr lang="cs-CZ" sz="2800" dirty="0" smtClean="0">
                <a:latin typeface="Arial" charset="0"/>
              </a:rPr>
              <a:t>do</a:t>
            </a:r>
            <a:r>
              <a:rPr lang="cs-CZ" sz="2800" b="1" dirty="0" smtClean="0">
                <a:latin typeface="Arial" charset="0"/>
              </a:rPr>
              <a:t> dne+8</a:t>
            </a:r>
            <a:endParaRPr lang="cs-CZ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Pozdní PV má ve srovnání s časnou PV</a:t>
            </a: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méně infekčních komplikací</a:t>
            </a: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rychlejší </a:t>
            </a:r>
            <a:r>
              <a:rPr lang="cs-CZ" sz="2400" dirty="0" err="1" smtClean="0">
                <a:latin typeface="Arial" charset="0"/>
              </a:rPr>
              <a:t>úzdravu</a:t>
            </a:r>
            <a:endParaRPr lang="cs-CZ" sz="2400" dirty="0" smtClean="0">
              <a:latin typeface="Arial" charset="0"/>
            </a:endParaRP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nižší finanční náklady</a:t>
            </a:r>
          </a:p>
          <a:p>
            <a:pPr>
              <a:spcBef>
                <a:spcPts val="12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Limity studie </a:t>
            </a:r>
            <a:r>
              <a:rPr lang="cs-CZ" sz="2800" b="1" dirty="0" err="1" smtClean="0">
                <a:latin typeface="Arial" charset="0"/>
              </a:rPr>
              <a:t>EPaNIC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málo kvalitní PV (</a:t>
            </a:r>
            <a:r>
              <a:rPr lang="cs-CZ" sz="2400" dirty="0" err="1" smtClean="0">
                <a:latin typeface="Arial" charset="0"/>
              </a:rPr>
              <a:t>Oliclinomel</a:t>
            </a:r>
            <a:r>
              <a:rPr lang="cs-CZ" sz="2400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2-kom. </a:t>
            </a:r>
            <a:r>
              <a:rPr lang="cs-CZ" sz="2400" dirty="0" err="1" smtClean="0">
                <a:latin typeface="Arial" charset="0"/>
              </a:rPr>
              <a:t>Clinimix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žádné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Arial" charset="0"/>
              </a:rPr>
              <a:t>-3 PUFA, málo aminokyselin</a:t>
            </a: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studie nebyla zaslepená</a:t>
            </a:r>
          </a:p>
        </p:txBody>
      </p:sp>
    </p:spTree>
    <p:extLst>
      <p:ext uri="{BB962C8B-B14F-4D97-AF65-F5344CB8AC3E}">
        <p14:creationId xmlns:p14="http://schemas.microsoft.com/office/powerpoint/2010/main" val="10094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34FBFE9-480B-4B17-844E-D248B9135628}" type="slidenum">
              <a:rPr lang="cs-CZ"/>
              <a:pPr algn="r">
                <a:defRPr/>
              </a:pPr>
              <a:t>31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220" y="0"/>
            <a:ext cx="7992244" cy="10520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Hypotetické vysvětlení výsledků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studie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autory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890" y="1917923"/>
            <a:ext cx="7704534" cy="424738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Vyšší výskyt infekcí při časné PV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a opožděná </a:t>
            </a:r>
            <a:r>
              <a:rPr lang="cs-CZ" sz="2800" b="1" dirty="0" err="1" smtClean="0">
                <a:latin typeface="Arial" charset="0"/>
              </a:rPr>
              <a:t>úzdrava</a:t>
            </a:r>
            <a:r>
              <a:rPr lang="cs-CZ" sz="2800" b="1" dirty="0" smtClean="0">
                <a:latin typeface="Arial" charset="0"/>
              </a:rPr>
              <a:t> z orgánové dysfunkce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by mohly být vysvětleny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nevýhodnou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supresí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autofágie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v buňkách tkání </a:t>
            </a:r>
          </a:p>
          <a:p>
            <a:pPr marL="0" indent="0">
              <a:spcBef>
                <a:spcPts val="6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s nedostatečným odstraňováním katabolitů   a mikroorganismů.</a:t>
            </a:r>
          </a:p>
        </p:txBody>
      </p:sp>
    </p:spTree>
    <p:extLst>
      <p:ext uri="{BB962C8B-B14F-4D97-AF65-F5344CB8AC3E}">
        <p14:creationId xmlns:p14="http://schemas.microsoft.com/office/powerpoint/2010/main" val="12305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4096" y="0"/>
            <a:ext cx="781236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Různé strategie iniciální nutriční podpory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prvním týdnu kritické nemoci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87072" cy="45365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Krátkodobé hladovění, nepotlačovat </a:t>
            </a:r>
            <a:r>
              <a:rPr lang="cs-CZ" sz="2800" b="1" dirty="0" err="1" smtClean="0">
                <a:latin typeface="Arial" charset="0"/>
              </a:rPr>
              <a:t>autofágii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snaha o udržení tohoto přirozeného procesu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Trofická výživa střeva s nízkým přívodem EV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Hypokalorická</a:t>
            </a:r>
            <a:r>
              <a:rPr lang="cs-CZ" sz="2800" b="1" dirty="0" smtClean="0">
                <a:latin typeface="Arial" charset="0"/>
              </a:rPr>
              <a:t> výživa </a:t>
            </a:r>
            <a:r>
              <a:rPr lang="cs-CZ" sz="2800" dirty="0" smtClean="0">
                <a:latin typeface="Arial" charset="0"/>
              </a:rPr>
              <a:t>(permisivní </a:t>
            </a:r>
            <a:r>
              <a:rPr lang="cs-CZ" sz="2800" dirty="0" err="1" smtClean="0">
                <a:latin typeface="Arial" charset="0"/>
              </a:rPr>
              <a:t>underfeeding</a:t>
            </a:r>
            <a:r>
              <a:rPr lang="cs-CZ" sz="2800" dirty="0" smtClean="0">
                <a:latin typeface="Arial" charset="0"/>
              </a:rPr>
              <a:t>)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Časná EV se snahou o postupné dosažení nutriční potřeby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Agresívní nutriční podpora s brzkým plným krytím celé nutriční potřeby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není optimální strategií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072" y="72008"/>
            <a:ext cx="7844408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cíle při léčbě nemocného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metabolickém stresu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320" y="1916832"/>
            <a:ext cx="7849120" cy="424847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Zabránit rozvoji malnutrice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zmírnit nadměrnou ztrátu bílkovin při katabolismu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zmírnit ztrátu svalové hmoty</a:t>
            </a:r>
            <a:endParaRPr lang="cs-CZ" sz="2800" b="1" dirty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udržet buněčnou tělesnou hmotu</a:t>
            </a:r>
          </a:p>
          <a:p>
            <a:pPr eaLnBrk="1" hangingPunct="1">
              <a:spcBef>
                <a:spcPts val="1800"/>
              </a:spcBef>
            </a:pPr>
            <a:r>
              <a:rPr lang="cs-CZ" sz="2800" b="1" dirty="0" smtClean="0">
                <a:latin typeface="Arial" charset="0"/>
              </a:rPr>
              <a:t>Udržet funkční stav orgánů/systémů</a:t>
            </a:r>
          </a:p>
          <a:p>
            <a:pPr eaLnBrk="1" hangingPunct="1">
              <a:spcBef>
                <a:spcPts val="1800"/>
              </a:spcBef>
            </a:pPr>
            <a:r>
              <a:rPr lang="cs-CZ" sz="2800" b="1" dirty="0">
                <a:latin typeface="Arial" charset="0"/>
              </a:rPr>
              <a:t>N</a:t>
            </a:r>
            <a:r>
              <a:rPr lang="cs-CZ" sz="2800" b="1" dirty="0" smtClean="0">
                <a:latin typeface="Arial" charset="0"/>
              </a:rPr>
              <a:t>ezpůsobit další metabolické komplikace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nežádoucí účinky umělé výživy mohou převážit      nad hlavním žádoucím efektem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vysoké riziko </a:t>
            </a:r>
            <a:r>
              <a:rPr lang="cs-CZ" sz="2400" dirty="0" err="1" smtClean="0">
                <a:latin typeface="Arial" charset="0"/>
              </a:rPr>
              <a:t>overfeedingu</a:t>
            </a:r>
            <a:r>
              <a:rPr lang="cs-CZ" sz="2400" dirty="0" smtClean="0">
                <a:latin typeface="Arial" charset="0"/>
              </a:rPr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4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72808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v šokové fázi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kritické nemoci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8077200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M</a:t>
            </a:r>
            <a:r>
              <a:rPr lang="cs-CZ" sz="2800" b="1" dirty="0" smtClean="0">
                <a:latin typeface="Arial" charset="0"/>
              </a:rPr>
              <a:t>inimální nároky na živiny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Prioritou je stabilizace krevního oběhu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úprava krevního </a:t>
            </a:r>
            <a:r>
              <a:rPr lang="cs-CZ" sz="2400" dirty="0" smtClean="0">
                <a:latin typeface="Arial" charset="0"/>
              </a:rPr>
              <a:t>tlaku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snižování </a:t>
            </a:r>
            <a:r>
              <a:rPr lang="cs-CZ" sz="2400" dirty="0">
                <a:latin typeface="Arial" charset="0"/>
              </a:rPr>
              <a:t>dávky presorických aminů (katecholaminů</a:t>
            </a:r>
            <a:r>
              <a:rPr lang="cs-CZ" sz="2400" dirty="0" smtClean="0">
                <a:latin typeface="Arial" charset="0"/>
              </a:rPr>
              <a:t>),  </a:t>
            </a:r>
            <a:r>
              <a:rPr lang="cs-CZ" sz="2400" dirty="0">
                <a:latin typeface="Arial" charset="0"/>
              </a:rPr>
              <a:t>noradrenalin již není podáván ve vysoké </a:t>
            </a:r>
            <a:r>
              <a:rPr lang="cs-CZ" sz="2400" dirty="0" smtClean="0">
                <a:latin typeface="Arial" charset="0"/>
              </a:rPr>
              <a:t>dávce</a:t>
            </a: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Hypokalorické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infúzní</a:t>
            </a:r>
            <a:r>
              <a:rPr lang="cs-CZ" sz="2800" b="1" dirty="0" smtClean="0">
                <a:latin typeface="Arial" charset="0"/>
              </a:rPr>
              <a:t> roztoky glukózy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5% Glukóza (50 g/litr roztoku)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Plasmalyte</a:t>
            </a:r>
            <a:r>
              <a:rPr lang="cs-CZ" sz="2400" dirty="0" smtClean="0">
                <a:latin typeface="Arial" charset="0"/>
              </a:rPr>
              <a:t> G obsahuje 5 % glukózy (50 g/l)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denní dávka glukózy kolem 100 g</a:t>
            </a:r>
            <a:endParaRPr lang="cs-CZ" sz="12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ahájení časné enterální výživy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 stabilizaci krevního oběhu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042" y="44624"/>
            <a:ext cx="7547422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Přívod energie v umělé výživě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nemocného, modelová situace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82010"/>
              </p:ext>
            </p:extLst>
          </p:nvPr>
        </p:nvGraphicFramePr>
        <p:xfrm>
          <a:off x="457200" y="1196752"/>
          <a:ext cx="843528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548787" y="60932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dny pobytu na JIP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87624" y="6093296"/>
            <a:ext cx="2289156" cy="50405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Endogenní energie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580112" y="6093296"/>
            <a:ext cx="2376264" cy="504056"/>
          </a:xfrm>
          <a:prstGeom prst="rect">
            <a:avLst/>
          </a:prstGeom>
          <a:solidFill>
            <a:srgbClr val="0E9D0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Exogenní energie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58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14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7384"/>
            <a:ext cx="8892480" cy="13407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Adekvátní dávka exogenní energie při ÚPV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nemocného při snaze vyhnout se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modelová situace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9079"/>
              </p:ext>
            </p:extLst>
          </p:nvPr>
        </p:nvGraphicFramePr>
        <p:xfrm>
          <a:off x="107504" y="2276872"/>
          <a:ext cx="8964489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67745"/>
              </a:tblGrid>
              <a:tr h="1318556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kcal/kg/d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Procento celkové potřeby</a:t>
                      </a: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1-3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4-7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720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8-11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Den 11-14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1440-1800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64-80 %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135296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D0157"/>
                </a:solidFill>
                <a:latin typeface="Arial" charset="0"/>
              </a:rPr>
              <a:t>Příklad: muž 72 kg/180 cm, 50 r, BMI 22,2 kg/m2</a:t>
            </a:r>
          </a:p>
          <a:p>
            <a:pPr algn="ctr"/>
            <a:r>
              <a:rPr lang="cs-CZ" sz="2000" dirty="0" smtClean="0">
                <a:solidFill>
                  <a:srgbClr val="0D0157"/>
                </a:solidFill>
                <a:latin typeface="Arial" charset="0"/>
              </a:rPr>
              <a:t>ZEV = 1600 kcal,   140%ZEV = 2240 kcal/den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79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560840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Nový typ 3-komorových vaků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br>
              <a:rPr lang="cs-CZ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kvalitní parenterální výživa s obsahem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-3 PUFA</a:t>
            </a:r>
            <a:endParaRPr lang="en-US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Special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Special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bez elektrolytů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Plus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Peri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Dostupné objemy vaků stejného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složerní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1875 ml, 1250 ml, 2500 ml, 625 ml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Bezpečnostní indikátor kyslíku na přebalu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musí zůstat žlutý (při zrůžovění nepoužívat!)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Barevné rozlišení portů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bílý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pro přidání vitamínů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zelený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pro napojení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infúzního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setu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9462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1875 ml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3-komorový vak pro parenterální výživu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53786"/>
              </p:ext>
            </p:extLst>
          </p:nvPr>
        </p:nvGraphicFramePr>
        <p:xfrm>
          <a:off x="179511" y="1628802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936104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Energie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kcal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2215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kJ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9260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Aminokyseliny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105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Glukóza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Tuk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75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02467"/>
              </p:ext>
            </p:extLst>
          </p:nvPr>
        </p:nvGraphicFramePr>
        <p:xfrm>
          <a:off x="4716014" y="1628800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7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Kalium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Zinek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Osmolarita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mosm</a:t>
                      </a:r>
                      <a:r>
                        <a:rPr lang="cs-CZ" sz="2000" dirty="0" smtClean="0"/>
                        <a:t>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1545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6021288"/>
            <a:ext cx="47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Energetická </a:t>
            </a:r>
            <a:r>
              <a:rPr lang="cs-CZ" sz="2400" b="1" dirty="0" err="1" smtClean="0">
                <a:solidFill>
                  <a:srgbClr val="FF0000"/>
                </a:solidFill>
              </a:rPr>
              <a:t>denzita</a:t>
            </a:r>
            <a:r>
              <a:rPr lang="cs-CZ" sz="2400" b="1" dirty="0" smtClean="0">
                <a:solidFill>
                  <a:srgbClr val="FF0000"/>
                </a:solidFill>
              </a:rPr>
              <a:t> 1,2 kcal/ml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60432" cy="8640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1875 ml (2215 kcal)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kontinuální režim, cílová dávka výživy dána rychlostí infúze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32580"/>
              </p:ext>
            </p:extLst>
          </p:nvPr>
        </p:nvGraphicFramePr>
        <p:xfrm>
          <a:off x="35496" y="1052736"/>
          <a:ext cx="8999985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995"/>
                <a:gridCol w="2999995"/>
                <a:gridCol w="2999995"/>
              </a:tblGrid>
              <a:tr h="160600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Hmotnost</a:t>
                      </a:r>
                    </a:p>
                    <a:p>
                      <a:pPr algn="ctr"/>
                      <a:r>
                        <a:rPr lang="cs-CZ" sz="2400" dirty="0" smtClean="0"/>
                        <a:t>pacienta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kg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Potřeba energie</a:t>
                      </a:r>
                    </a:p>
                    <a:p>
                      <a:pPr algn="ctr"/>
                      <a:r>
                        <a:rPr lang="cs-CZ" sz="2400" dirty="0" smtClean="0"/>
                        <a:t>25 kcal/kg/den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kcal/24 h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Rychlost infúze</a:t>
                      </a:r>
                    </a:p>
                    <a:p>
                      <a:pPr algn="ctr"/>
                      <a:r>
                        <a:rPr lang="cs-CZ" sz="2400" dirty="0" smtClean="0"/>
                        <a:t>trvající 21 h</a:t>
                      </a:r>
                    </a:p>
                    <a:p>
                      <a:pPr algn="ctr"/>
                      <a:r>
                        <a:rPr lang="cs-CZ" sz="2400" b="0" dirty="0" smtClean="0"/>
                        <a:t>(přerušení 3 h)</a:t>
                      </a:r>
                    </a:p>
                    <a:p>
                      <a:pPr algn="ctr"/>
                      <a:r>
                        <a:rPr lang="cs-CZ" sz="2400" b="1" i="1" dirty="0" smtClean="0"/>
                        <a:t>ml/h</a:t>
                      </a:r>
                      <a:endParaRPr lang="cs-CZ" sz="2400" b="1" i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r>
                        <a:rPr lang="cs-CZ" sz="2400" b="1" baseline="0" dirty="0" smtClean="0"/>
                        <a:t>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1750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1500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1250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ml/h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165304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Střední věk 25-65 roků, BMI 20-25 kg/m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, klidový režim C</a:t>
            </a:r>
            <a:endParaRPr lang="cs-CZ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8403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1111"/>
            <a:ext cx="7772400" cy="971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Šoková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64896" cy="475252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tělesné teploty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Snížená spotřeba kyslíku </a:t>
            </a:r>
            <a:r>
              <a:rPr lang="cs-CZ" dirty="0" smtClean="0">
                <a:latin typeface="Arial" charset="0"/>
              </a:rPr>
              <a:t>(konsumpce 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)</a:t>
            </a:r>
            <a:endParaRPr lang="cs-CZ" baseline="-250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Laktátová acidóza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Nízký průtok krve tkáněmi  </a:t>
            </a:r>
            <a:r>
              <a:rPr lang="cs-CZ" dirty="0" smtClean="0">
                <a:latin typeface="Arial" charset="0"/>
              </a:rPr>
              <a:t>(nízká </a:t>
            </a:r>
            <a:r>
              <a:rPr lang="cs-CZ" dirty="0" err="1" smtClean="0">
                <a:latin typeface="Arial" charset="0"/>
              </a:rPr>
              <a:t>perfúze</a:t>
            </a:r>
            <a:r>
              <a:rPr lang="cs-CZ" dirty="0" smtClean="0">
                <a:latin typeface="Arial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B</a:t>
            </a:r>
            <a:r>
              <a:rPr lang="cs-CZ" sz="2800" b="1" dirty="0" smtClean="0">
                <a:latin typeface="Arial" charset="0"/>
              </a:rPr>
              <a:t>uněčný šok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Snížené metabolické nároky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hladiny insulinu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Začátek vzestupu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Vyšší glykémie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1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824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56784" y="836712"/>
            <a:ext cx="3087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12368" cy="5386610"/>
          </a:xfrm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Nutriflex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Omega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1250 ml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pro doplňkovou PV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1475 kcal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6100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70 g aminokyselin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180 g glukózy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50 g tuku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3,1 g EPA+DHA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8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22890" y="980729"/>
            <a:ext cx="2321110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44624"/>
            <a:ext cx="7355160" cy="9807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SMOF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abiven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986 ml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pro doplňkovou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41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9"/>
            <a:ext cx="72362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84168" y="476672"/>
            <a:ext cx="26642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1100 kcal</a:t>
            </a: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4600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50 g AMK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125 g glukózy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38 g tuku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Tuková emulze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4-složková</a:t>
            </a:r>
          </a:p>
          <a:p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S    sója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M   MCT tuk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O   olivový olej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F    rybí olej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Omega Peri 1875 ml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3-komorový vak do periferní žíly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45408"/>
              </p:ext>
            </p:extLst>
          </p:nvPr>
        </p:nvGraphicFramePr>
        <p:xfrm>
          <a:off x="179511" y="1628802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936104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Energie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kcal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1435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kJ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6000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Aminokyseliny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Glukóza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120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Tuk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75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66821"/>
              </p:ext>
            </p:extLst>
          </p:nvPr>
        </p:nvGraphicFramePr>
        <p:xfrm>
          <a:off x="4716014" y="1628800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7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Kalium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Zinek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Osmolarita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mosm</a:t>
                      </a:r>
                      <a:r>
                        <a:rPr lang="cs-CZ" sz="2000" dirty="0" smtClean="0"/>
                        <a:t>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840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5949280"/>
            <a:ext cx="623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Vysoký obsah tuku, který kryje 52 % energie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5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oslav\Pictures\PRÁCE\KNIHA 2017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1663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Příprava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směsi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AiO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v laminárním boxu nemocniční lékárny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oslav\Pictures\PRÁCE\KNIHA 2017\DSC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47846"/>
            <a:ext cx="4572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97685" y="5827911"/>
            <a:ext cx="4338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Individuální směs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AiO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příprava v nemocniční lékárně</a:t>
            </a:r>
          </a:p>
        </p:txBody>
      </p:sp>
      <p:pic>
        <p:nvPicPr>
          <p:cNvPr id="6" name="Picture 11" descr="C:\Users\Miroslav\Pictures\PRÁCE\KNIHA 2017\DSC_0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0" y="47846"/>
            <a:ext cx="4358106" cy="55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Výhody individuální směsi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AiO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připravené v nemocniční lékárně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Dávka výživy na 24 hod.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může kapat 16-24 hod. s pauzami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nový vak nasazovat každý den ve stejnou hodinu, vždy až po dokapání předchozího vaku (16:00)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podat vysokou dávku aminokyselin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AiO</a:t>
            </a:r>
            <a:r>
              <a:rPr lang="cs-CZ" sz="2400" dirty="0" smtClean="0"/>
              <a:t> obsahuje kvalitnější roztok AMK </a:t>
            </a:r>
            <a:r>
              <a:rPr lang="cs-CZ" sz="2400" dirty="0" err="1" smtClean="0"/>
              <a:t>Neonutrin</a:t>
            </a:r>
            <a:endParaRPr lang="cs-CZ" sz="2400" dirty="0" smtClean="0"/>
          </a:p>
          <a:p>
            <a:pPr lvl="2">
              <a:spcBef>
                <a:spcPts val="0"/>
              </a:spcBef>
            </a:pPr>
            <a:r>
              <a:rPr lang="cs-CZ" sz="2200" dirty="0" smtClean="0"/>
              <a:t>obsahuje navíc cystein, cystin, tyrosin, asparagin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možnost podat renální nebo jaterní AMK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Možnost </a:t>
            </a:r>
            <a:r>
              <a:rPr lang="cs-CZ" sz="2800" b="1" dirty="0" smtClean="0"/>
              <a:t>výrazné redukce glukózy </a:t>
            </a:r>
            <a:r>
              <a:rPr lang="cs-CZ" dirty="0"/>
              <a:t>nebo</a:t>
            </a:r>
            <a:r>
              <a:rPr lang="cs-CZ" sz="2800" b="1" dirty="0"/>
              <a:t> </a:t>
            </a:r>
            <a:r>
              <a:rPr lang="cs-CZ" sz="2800" b="1" dirty="0" smtClean="0"/>
              <a:t>tuku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zvýšené/snížené dávky K, P, Na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Snadnější přidání vitamínů a stopových prvků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91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AC35BF2-9978-4680-946F-D50E00886B20}" type="slidenum">
              <a:rPr lang="cs-CZ"/>
              <a:pPr algn="r">
                <a:defRPr/>
              </a:pPr>
              <a:t>46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782" y="44624"/>
            <a:ext cx="795769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Problém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(GLN) v intenzívní péči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větší míře se týká PV než EV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928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PV běžně neobsahuje žádný GLN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GLN není esenciální, může být vytvářen v </a:t>
            </a:r>
            <a:r>
              <a:rPr lang="cs-CZ" sz="2400" dirty="0" smtClean="0">
                <a:latin typeface="Arial" charset="0"/>
              </a:rPr>
              <a:t>organismu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je však podmíněně esenciální </a:t>
            </a:r>
          </a:p>
          <a:p>
            <a:pPr marL="762000" lvl="2" indent="0">
              <a:spcBef>
                <a:spcPct val="0"/>
              </a:spcBef>
              <a:buNone/>
              <a:defRPr/>
            </a:pPr>
            <a:r>
              <a:rPr lang="cs-CZ" sz="2200" dirty="0" smtClean="0">
                <a:latin typeface="Arial" charset="0"/>
              </a:rPr>
              <a:t>při stresu nemusí být tvořen v dostatečném množství</a:t>
            </a:r>
            <a:endParaRPr lang="cs-CZ" sz="2200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GLN není obsažen v roztocích aminokyselin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je špatně rozpustný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je nestabilní v roztoku s rizikem uvolnění amoniaku, který je toxický pro organismus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GLN ve formě </a:t>
            </a:r>
            <a:r>
              <a:rPr lang="cs-CZ" sz="2800" b="1" dirty="0" err="1" smtClean="0">
                <a:latin typeface="Arial" charset="0"/>
              </a:rPr>
              <a:t>dipeptidu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alanyl-glutaminu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dipeptid</a:t>
            </a:r>
            <a:r>
              <a:rPr lang="cs-CZ" sz="2400" dirty="0">
                <a:latin typeface="Arial" charset="0"/>
              </a:rPr>
              <a:t> je stabilní a dobře </a:t>
            </a:r>
            <a:r>
              <a:rPr lang="cs-CZ" sz="2400" dirty="0" smtClean="0">
                <a:latin typeface="Arial" charset="0"/>
              </a:rPr>
              <a:t>rozpustný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po </a:t>
            </a:r>
            <a:r>
              <a:rPr lang="cs-CZ" sz="2400" dirty="0">
                <a:latin typeface="Arial" charset="0"/>
              </a:rPr>
              <a:t>infuzi se v krvi rychle rozkládá na alanin a </a:t>
            </a:r>
            <a:r>
              <a:rPr lang="cs-CZ" sz="2400" dirty="0" err="1" smtClean="0">
                <a:latin typeface="Arial" charset="0"/>
              </a:rPr>
              <a:t>glutamin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20% roztok 100 ml obsahuje 13g GLN, 7g alaninu</a:t>
            </a:r>
            <a:endParaRPr lang="cs-CZ" sz="2400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sz="3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AC35BF2-9978-4680-946F-D50E00886B20}" type="slidenum">
              <a:rPr lang="cs-CZ"/>
              <a:pPr algn="r">
                <a:defRPr/>
              </a:pPr>
              <a:t>47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782" y="44624"/>
            <a:ext cx="5941466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Fakta 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(GLN)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2928" cy="49685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</a:rPr>
              <a:t>Nízká koncentrace GLN v plazmě ukazuje     na jeho sníženou dostupnost / depleci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pitchFamily="34" charset="0"/>
              </a:rPr>
              <a:t>je přítomna u části nemocných v intenzívní péči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Deplece </a:t>
            </a:r>
            <a:r>
              <a:rPr lang="cs-CZ" sz="2800" b="1" dirty="0" err="1" smtClean="0">
                <a:latin typeface="Arial" pitchFamily="34" charset="0"/>
              </a:rPr>
              <a:t>glutaminu</a:t>
            </a:r>
            <a:r>
              <a:rPr lang="cs-CZ" sz="2800" b="1" dirty="0" smtClean="0">
                <a:latin typeface="Arial" pitchFamily="34" charset="0"/>
              </a:rPr>
              <a:t> je nezávislým faktorem vyšší mortality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Konstantní infúze 0,3 g GLN/kg/den </a:t>
            </a:r>
            <a:r>
              <a:rPr lang="cs-CZ" sz="2800" b="1" dirty="0" smtClean="0">
                <a:latin typeface="Arial" pitchFamily="34" charset="0"/>
              </a:rPr>
              <a:t>při </a:t>
            </a:r>
            <a:r>
              <a:rPr lang="cs-CZ" sz="2800" b="1" dirty="0">
                <a:latin typeface="Arial" pitchFamily="34" charset="0"/>
              </a:rPr>
              <a:t>PV upraví nízkou hladinu </a:t>
            </a:r>
            <a:r>
              <a:rPr lang="cs-CZ" sz="2800" b="1" dirty="0" smtClean="0">
                <a:latin typeface="Arial" pitchFamily="34" charset="0"/>
              </a:rPr>
              <a:t>u </a:t>
            </a:r>
            <a:r>
              <a:rPr lang="cs-CZ" sz="2800" b="1" dirty="0">
                <a:latin typeface="Arial" pitchFamily="34" charset="0"/>
              </a:rPr>
              <a:t>většiny </a:t>
            </a:r>
            <a:r>
              <a:rPr lang="cs-CZ" sz="2800" b="1" dirty="0" smtClean="0">
                <a:latin typeface="Arial" pitchFamily="34" charset="0"/>
              </a:rPr>
              <a:t>nemocných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</a:rPr>
              <a:t>pac.70kg potřebuje 21g GLN/24h, </a:t>
            </a:r>
            <a:r>
              <a:rPr lang="cs-CZ" sz="2400" dirty="0" err="1" smtClean="0">
                <a:latin typeface="Arial" pitchFamily="34" charset="0"/>
              </a:rPr>
              <a:t>Dipeptiven</a:t>
            </a:r>
            <a:r>
              <a:rPr lang="cs-CZ" sz="2400" dirty="0" smtClean="0">
                <a:latin typeface="Arial" pitchFamily="34" charset="0"/>
              </a:rPr>
              <a:t> 150 ml/d</a:t>
            </a:r>
            <a:endParaRPr lang="cs-CZ" sz="24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err="1">
                <a:latin typeface="Arial" pitchFamily="34" charset="0"/>
              </a:rPr>
              <a:t>Supplementace</a:t>
            </a:r>
            <a:r>
              <a:rPr lang="cs-CZ" sz="2800" b="1" dirty="0">
                <a:latin typeface="Arial" pitchFamily="34" charset="0"/>
              </a:rPr>
              <a:t> PV </a:t>
            </a:r>
            <a:r>
              <a:rPr lang="cs-CZ" sz="2800" b="1" dirty="0" err="1">
                <a:latin typeface="Arial" pitchFamily="34" charset="0"/>
              </a:rPr>
              <a:t>glutaminem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snížila </a:t>
            </a:r>
            <a:r>
              <a:rPr lang="cs-CZ" sz="2800" b="1" dirty="0">
                <a:latin typeface="Arial" pitchFamily="34" charset="0"/>
              </a:rPr>
              <a:t>mortalitu v </a:t>
            </a:r>
            <a:r>
              <a:rPr lang="cs-CZ" sz="2800" b="1" dirty="0" smtClean="0">
                <a:latin typeface="Arial" pitchFamily="34" charset="0"/>
              </a:rPr>
              <a:t>některých studiích (ne ve všech)</a:t>
            </a:r>
            <a:endParaRPr lang="cs-CZ" sz="28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3200" dirty="0" smtClean="0">
              <a:latin typeface="Arial" pitchFamily="34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99305"/>
            <a:ext cx="1347092" cy="14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21EC4FC-5211-43B2-ADE5-66A59031C768}" type="slidenum">
              <a:rPr lang="cs-CZ"/>
              <a:pPr algn="r">
                <a:defRPr/>
              </a:pPr>
              <a:t>48</a:t>
            </a:fld>
            <a:endParaRPr lang="cs-CZ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72008"/>
            <a:ext cx="7704856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Potenciální účinky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nemocných v intenzívní péči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641208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Podpora anabolismu bílkovin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zlepšení dusíkové bilance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mírnění stresové hyperglykémie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zlepšení glukózové tolerance v kritickém stavu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Regulace acidobazické rovnováhy v ledvinách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Zvýšení počtu a funkce imunitních buněk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dodávka dusíku pro nukleové kyseliny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Zlepšení funkce střevní slizniční bariéry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glutamin</a:t>
            </a:r>
            <a:r>
              <a:rPr lang="cs-CZ" sz="2400" dirty="0">
                <a:latin typeface="Arial" charset="0"/>
              </a:rPr>
              <a:t> je palivem pro </a:t>
            </a:r>
            <a:r>
              <a:rPr lang="cs-CZ" sz="2400" dirty="0" err="1" smtClean="0">
                <a:latin typeface="Arial" charset="0"/>
              </a:rPr>
              <a:t>enterocyt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Tvorba </a:t>
            </a:r>
            <a:r>
              <a:rPr lang="cs-CZ" sz="2800" b="1" dirty="0" err="1">
                <a:latin typeface="Arial" charset="0"/>
              </a:rPr>
              <a:t>cytoprotektivních</a:t>
            </a:r>
            <a:r>
              <a:rPr lang="cs-CZ" sz="2800" b="1" dirty="0">
                <a:latin typeface="Arial" charset="0"/>
              </a:rPr>
              <a:t> molekul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proteiny tepelného šoku, </a:t>
            </a:r>
            <a:r>
              <a:rPr lang="cs-CZ" sz="2400" i="1" dirty="0" err="1">
                <a:latin typeface="Arial" charset="0"/>
              </a:rPr>
              <a:t>heat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shock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proteins</a:t>
            </a:r>
            <a:r>
              <a:rPr lang="cs-CZ" sz="2400" i="1" dirty="0" smtClean="0">
                <a:latin typeface="Arial" charset="0"/>
              </a:rPr>
              <a:t>, </a:t>
            </a:r>
            <a:r>
              <a:rPr lang="cs-CZ" sz="2400" i="1" dirty="0" err="1" smtClean="0">
                <a:latin typeface="Arial" charset="0"/>
              </a:rPr>
              <a:t>HSPs</a:t>
            </a:r>
            <a:endParaRPr lang="cs-CZ" sz="2400" i="1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glutathion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dirty="0" err="1">
                <a:latin typeface="Arial" charset="0"/>
              </a:rPr>
              <a:t>tripeptid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Glu-Cys-Gly</a:t>
            </a:r>
            <a:r>
              <a:rPr lang="cs-CZ" sz="2400" dirty="0">
                <a:latin typeface="Arial" charset="0"/>
              </a:rPr>
              <a:t>)</a:t>
            </a:r>
          </a:p>
          <a:p>
            <a:pPr marL="220663" indent="-258763">
              <a:lnSpc>
                <a:spcPct val="90000"/>
              </a:lnSpc>
              <a:spcBef>
                <a:spcPct val="0"/>
              </a:spcBef>
              <a:defRPr/>
            </a:pPr>
            <a:endParaRPr lang="cs-CZ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856939A-5309-456D-BBD7-D7887D377E3C}" type="slidenum">
              <a:rPr lang="cs-CZ"/>
              <a:pPr algn="r">
                <a:defRPr/>
              </a:pPr>
              <a:t>49</a:t>
            </a:fld>
            <a:endParaRPr lang="cs-CZ" dirty="0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64251" cy="1052736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err="1">
                <a:solidFill>
                  <a:srgbClr val="000066"/>
                </a:solidFill>
                <a:latin typeface="Arial" charset="0"/>
              </a:rPr>
              <a:t>Canadian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000066"/>
                </a:solidFill>
                <a:latin typeface="Arial" charset="0"/>
              </a:rPr>
              <a:t>Clinical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000066"/>
                </a:solidFill>
                <a:latin typeface="Arial" charset="0"/>
              </a:rPr>
              <a:t>Practice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000066"/>
                </a:solidFill>
                <a:latin typeface="Arial" charset="0"/>
              </a:rPr>
              <a:t>Guidelines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2013</a:t>
            </a:r>
            <a:r>
              <a:rPr lang="cs-CZ" sz="3200" b="1" dirty="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uznávaná standardní doporučení pro intenzívní péči</a:t>
            </a:r>
            <a:endParaRPr lang="cs-CZ" sz="2800" b="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7" y="1772816"/>
            <a:ext cx="8280921" cy="40324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cs-CZ" sz="2800" b="1" dirty="0" smtClean="0">
                <a:latin typeface="Arial" pitchFamily="34" charset="0"/>
              </a:rPr>
              <a:t>Je-li u kriticky nemocného indikována PV,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měla by být zvažována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supplementace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 GLN</a:t>
            </a:r>
          </a:p>
          <a:p>
            <a:pPr marL="620713" lvl="1" indent="-258763" eaLnBrk="1" hangingPunct="1"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</a:rPr>
              <a:t>na základě výsledků většího počtu RCT (ne všech)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Kontraindikací je šokový stav se selháváním funkce orgánů (zejména jater a ledvin)</a:t>
            </a:r>
          </a:p>
          <a:p>
            <a:pPr marL="620713" lvl="1" indent="-258763">
              <a:lnSpc>
                <a:spcPct val="90000"/>
              </a:lnSpc>
              <a:spcBef>
                <a:spcPts val="0"/>
              </a:spcBef>
            </a:pPr>
            <a:r>
              <a:rPr lang="cs-CZ" sz="2400" dirty="0">
                <a:latin typeface="Arial" pitchFamily="34" charset="0"/>
              </a:rPr>
              <a:t>multiorgánové selhávání (</a:t>
            </a:r>
            <a:r>
              <a:rPr lang="cs-CZ" sz="2400" dirty="0" err="1">
                <a:latin typeface="Arial" pitchFamily="34" charset="0"/>
              </a:rPr>
              <a:t>multiple</a:t>
            </a:r>
            <a:r>
              <a:rPr lang="cs-CZ" sz="2400" dirty="0">
                <a:latin typeface="Arial" pitchFamily="34" charset="0"/>
              </a:rPr>
              <a:t> organ </a:t>
            </a:r>
            <a:r>
              <a:rPr lang="cs-CZ" sz="2400" dirty="0" err="1">
                <a:latin typeface="Arial" pitchFamily="34" charset="0"/>
              </a:rPr>
              <a:t>failure</a:t>
            </a:r>
            <a:r>
              <a:rPr lang="cs-CZ" sz="2400" dirty="0">
                <a:latin typeface="Arial" pitchFamily="34" charset="0"/>
              </a:rPr>
              <a:t>, MOF)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GLN má potenciál snížit mortalitu, výskyt infekcí a zkrátit dobu hospitalizace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pitchFamily="34" charset="0"/>
              </a:rPr>
              <a:t>vždy podávat spolu s nutriční podporou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cs-CZ" sz="2800" b="1" dirty="0" smtClean="0">
              <a:latin typeface="Arial" pitchFamily="34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4213" y="6284913"/>
            <a:ext cx="4157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400" b="0" i="1">
                <a:latin typeface="Arial" pitchFamily="34" charset="0"/>
              </a:rPr>
              <a:t>www.criticalcarenutrition.com</a:t>
            </a:r>
          </a:p>
        </p:txBody>
      </p:sp>
    </p:spTree>
    <p:extLst>
      <p:ext uri="{BB962C8B-B14F-4D97-AF65-F5344CB8AC3E}">
        <p14:creationId xmlns:p14="http://schemas.microsoft.com/office/powerpoint/2010/main" val="33948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0665"/>
            <a:ext cx="7056784" cy="972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Hyperdynamická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2776"/>
            <a:ext cx="8305800" cy="51845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cs-CZ" sz="12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tělesná teplota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spotřeba O</a:t>
            </a:r>
            <a:r>
              <a:rPr lang="cs-CZ" sz="2800" b="1" baseline="-25000" dirty="0" smtClean="0">
                <a:latin typeface="Arial" charset="0"/>
              </a:rPr>
              <a:t>2  </a:t>
            </a:r>
            <a:r>
              <a:rPr lang="cs-CZ" dirty="0" smtClean="0">
                <a:latin typeface="Arial" charset="0"/>
              </a:rPr>
              <a:t>(nepřímou kalorimetrií)</a:t>
            </a:r>
            <a:endParaRPr lang="cs-CZ" baseline="-25000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Zvýšený </a:t>
            </a:r>
            <a:r>
              <a:rPr lang="cs-CZ" sz="2800" b="1" dirty="0" smtClean="0">
                <a:latin typeface="Arial" charset="0"/>
              </a:rPr>
              <a:t>výdej energie  </a:t>
            </a:r>
            <a:r>
              <a:rPr lang="cs-CZ" dirty="0" smtClean="0">
                <a:latin typeface="Arial" charset="0"/>
              </a:rPr>
              <a:t>(také ve formě tepla)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Zvýšená buněčná aktivita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Hormonální stimulace metabolismu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zvýšené hladiny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Mobilizace nutričních substrátů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glukoneogeneze, lipolýza, katabolismus bílkovin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Omezené využití nutričních substrátů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Hyperglykémie</a:t>
            </a:r>
          </a:p>
          <a:p>
            <a:pPr eaLnBrk="1" hangingPunct="1">
              <a:lnSpc>
                <a:spcPct val="130000"/>
              </a:lnSpc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3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9269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9630"/>
            <a:ext cx="8712968" cy="13971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Praktické doporučení pro dávkování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</a:rPr>
              <a:t>Dipeptivenu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kontinuální samostatná infúze po celých 24 h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odpovídá přibližně dávce GLN 0,3 g/kg/den</a:t>
            </a:r>
            <a:endParaRPr lang="cs-CZ" sz="2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05915"/>
              </p:ext>
            </p:extLst>
          </p:nvPr>
        </p:nvGraphicFramePr>
        <p:xfrm>
          <a:off x="197767" y="1772816"/>
          <a:ext cx="8748465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160240"/>
                <a:gridCol w="2088232"/>
                <a:gridCol w="2051721"/>
              </a:tblGrid>
              <a:tr h="1234534"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Hmotnost </a:t>
                      </a:r>
                    </a:p>
                    <a:p>
                      <a:pPr algn="ctr"/>
                      <a:r>
                        <a:rPr lang="cs-CZ" sz="2400" i="0" dirty="0" smtClean="0"/>
                        <a:t>pacienta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Dipeptiven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Dipeptiven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Glutamin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g/24 h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196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064896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Tukové emulze s obsahem rybího oleje (FO)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P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u pacientů v intenzívní péči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064896" cy="525658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Lipo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Plus 20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B.Braun</a:t>
            </a:r>
            <a:r>
              <a:rPr lang="cs-CZ" dirty="0" smtClean="0">
                <a:latin typeface="Arial" charset="0"/>
              </a:rPr>
              <a:t>)</a:t>
            </a:r>
            <a:endParaRPr lang="cs-CZ" dirty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</a:pPr>
            <a:r>
              <a:rPr lang="cs-CZ" sz="2400" dirty="0">
                <a:latin typeface="Arial" charset="0"/>
              </a:rPr>
              <a:t>20 g tuku/100 ml tukové emulze (TE)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MCT </a:t>
            </a:r>
            <a:r>
              <a:rPr lang="cs-CZ" sz="2400" dirty="0">
                <a:latin typeface="Arial" charset="0"/>
              </a:rPr>
              <a:t>olej </a:t>
            </a:r>
            <a:r>
              <a:rPr lang="cs-CZ" sz="2400" dirty="0" smtClean="0">
                <a:latin typeface="Arial" charset="0"/>
              </a:rPr>
              <a:t>50</a:t>
            </a:r>
            <a:r>
              <a:rPr lang="cs-CZ" sz="2400" dirty="0">
                <a:latin typeface="Arial" charset="0"/>
              </a:rPr>
              <a:t>%, Sójový olej </a:t>
            </a:r>
            <a:r>
              <a:rPr lang="cs-CZ" sz="2400" dirty="0" smtClean="0">
                <a:latin typeface="Arial" charset="0"/>
              </a:rPr>
              <a:t>40</a:t>
            </a:r>
            <a:r>
              <a:rPr lang="cs-CZ" sz="2400" dirty="0">
                <a:latin typeface="Arial" charset="0"/>
              </a:rPr>
              <a:t>%, </a:t>
            </a:r>
            <a:r>
              <a:rPr lang="cs-CZ" sz="2400" dirty="0" err="1" smtClean="0">
                <a:latin typeface="Arial" charset="0"/>
              </a:rPr>
              <a:t>Fish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(rybí olej) 10%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5g FO /50g </a:t>
            </a:r>
            <a:r>
              <a:rPr lang="cs-CZ" sz="2400" dirty="0">
                <a:latin typeface="Arial" charset="0"/>
              </a:rPr>
              <a:t>tuku (250 ml TE)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obsah EPA+DHA 3,1g /5g FO  (62%)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pro </a:t>
            </a:r>
            <a:r>
              <a:rPr lang="cs-CZ" sz="2400" dirty="0">
                <a:latin typeface="Arial" charset="0"/>
              </a:rPr>
              <a:t>účinnou dávku EPA+DHA 3g/d ►podat </a:t>
            </a:r>
            <a:r>
              <a:rPr lang="cs-CZ" sz="2400" dirty="0" smtClean="0">
                <a:latin typeface="Arial" charset="0"/>
              </a:rPr>
              <a:t>50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tuku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SMOF lipid 20%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Fresenius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Kabi</a:t>
            </a:r>
            <a:r>
              <a:rPr lang="cs-CZ" dirty="0" smtClean="0">
                <a:latin typeface="Arial" charset="0"/>
              </a:rPr>
              <a:t>)</a:t>
            </a:r>
            <a:endParaRPr lang="cs-CZ" b="1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300"/>
              </a:spcBef>
            </a:pPr>
            <a:r>
              <a:rPr lang="cs-CZ" sz="2400" dirty="0">
                <a:latin typeface="Arial" charset="0"/>
              </a:rPr>
              <a:t>20 g tuku/100 ml tukové emulze (TE)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cs-CZ" sz="2400" dirty="0" smtClean="0">
                <a:latin typeface="Arial" charset="0"/>
              </a:rPr>
              <a:t>ójový olej 30%, </a:t>
            </a:r>
            <a:r>
              <a:rPr lang="cs-CZ" sz="2400" dirty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cs-CZ" sz="2400" dirty="0">
                <a:latin typeface="Arial" charset="0"/>
              </a:rPr>
              <a:t>CT </a:t>
            </a:r>
            <a:r>
              <a:rPr lang="cs-CZ" sz="2400" dirty="0" smtClean="0">
                <a:latin typeface="Arial" charset="0"/>
              </a:rPr>
              <a:t>30%, </a:t>
            </a:r>
            <a:r>
              <a:rPr lang="cs-CZ" sz="24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cs-CZ" sz="2400" dirty="0">
                <a:latin typeface="Arial" charset="0"/>
              </a:rPr>
              <a:t>livový </a:t>
            </a:r>
            <a:r>
              <a:rPr lang="cs-CZ" sz="2400" dirty="0" smtClean="0">
                <a:latin typeface="Arial" charset="0"/>
              </a:rPr>
              <a:t>25%,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cs-CZ" sz="2400" dirty="0" err="1" smtClean="0">
                <a:latin typeface="Arial" charset="0"/>
              </a:rPr>
              <a:t>ish</a:t>
            </a:r>
            <a:r>
              <a:rPr lang="cs-CZ" sz="2400" dirty="0" smtClean="0">
                <a:latin typeface="Arial" charset="0"/>
              </a:rPr>
              <a:t> 15%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7,5 g FO/50 g tuku (250 ml TE)</a:t>
            </a:r>
            <a:r>
              <a:rPr lang="cs-CZ" sz="2400" dirty="0">
                <a:latin typeface="Arial" charset="0"/>
              </a:rPr>
              <a:t>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obsah </a:t>
            </a:r>
            <a:r>
              <a:rPr lang="cs-CZ" sz="2400" dirty="0">
                <a:latin typeface="Arial" charset="0"/>
              </a:rPr>
              <a:t>EPA+DHA </a:t>
            </a:r>
            <a:r>
              <a:rPr lang="cs-CZ" sz="2400" dirty="0" smtClean="0">
                <a:latin typeface="Arial" charset="0"/>
              </a:rPr>
              <a:t>2,5g /7,5g FO  (33%)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pro účinnou dávku EPA+DHA 3g/d ►podat 60 g tuku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1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7992888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Dávkování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 PUFA při PV s tukovou emulzí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obvyklé dávky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 dosažení metabolického účinku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920880" cy="468052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Arial" charset="0"/>
              </a:rPr>
              <a:t>Podle dávky rybího oleje, FO</a:t>
            </a:r>
            <a:endParaRPr lang="cs-CZ" dirty="0"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denní dávka 0,1-0,2 g FO/kg (0,15 g FO/kg)</a:t>
            </a: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7-14 g FO /70 kg (10 g FO /70kg)</a:t>
            </a: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dirty="0" err="1">
                <a:latin typeface="Arial" charset="0"/>
              </a:rPr>
              <a:t>Lipo</a:t>
            </a:r>
            <a:r>
              <a:rPr lang="cs-CZ" sz="2400" dirty="0">
                <a:latin typeface="Arial" charset="0"/>
              </a:rPr>
              <a:t> Plus 20% 		</a:t>
            </a:r>
            <a:r>
              <a:rPr lang="cs-CZ" sz="2400" dirty="0" smtClean="0">
                <a:latin typeface="Arial" charset="0"/>
              </a:rPr>
              <a:t>350 ml/den (70g tuku/d)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SMOF Lipid 20%	</a:t>
            </a:r>
            <a:r>
              <a:rPr lang="cs-CZ" sz="2400" dirty="0" smtClean="0">
                <a:latin typeface="Arial" charset="0"/>
              </a:rPr>
              <a:t>250 ml/den (50g tuku/d)</a:t>
            </a:r>
            <a:endParaRPr lang="cs-CZ" sz="2400" dirty="0">
              <a:latin typeface="Arial" charset="0"/>
            </a:endParaRPr>
          </a:p>
          <a:p>
            <a:pPr marL="342900" lvl="1" indent="-3429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Arial" charset="0"/>
              </a:rPr>
              <a:t>Podle dávky EPA+DHA</a:t>
            </a:r>
            <a:endParaRPr lang="cs-CZ" b="1" dirty="0" smtClean="0"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denní dávka 3 g EPA+DHA</a:t>
            </a: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Lipo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Plus 20% 	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250 ml/d   (50g tuku/d)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SMOF Lipid 20%	300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ml/d   (60g tuku/d)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9269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Praktické doporučení pro dávkování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-3 PUFA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70kg </a:t>
            </a: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</a:rPr>
              <a:t>pacient by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měl dostat 50-75 g tuku/den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tedy 0,7-1,1 g tuku/kg/den</a:t>
            </a:r>
            <a:endParaRPr lang="cs-CZ" sz="2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62172"/>
              </p:ext>
            </p:extLst>
          </p:nvPr>
        </p:nvGraphicFramePr>
        <p:xfrm>
          <a:off x="197767" y="1412775"/>
          <a:ext cx="8748465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121"/>
                <a:gridCol w="1872208"/>
                <a:gridCol w="1800200"/>
                <a:gridCol w="1709936"/>
              </a:tblGrid>
              <a:tr h="1405469">
                <a:tc>
                  <a:txBody>
                    <a:bodyPr/>
                    <a:lstStyle/>
                    <a:p>
                      <a:pPr algn="ctr"/>
                      <a:endParaRPr lang="cs-CZ" sz="24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Množství tuku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Množství FO</a:t>
                      </a: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</a:t>
                      </a:r>
                      <a:r>
                        <a:rPr lang="cs-CZ" sz="2400" b="1" dirty="0" err="1" smtClean="0"/>
                        <a:t>Special</a:t>
                      </a:r>
                      <a:r>
                        <a:rPr lang="cs-CZ" sz="2400" b="1" dirty="0" smtClean="0"/>
                        <a:t> 1875 ml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Plus 1875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1940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Peri 1875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1435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SMOF </a:t>
                      </a:r>
                      <a:r>
                        <a:rPr lang="cs-CZ" sz="2400" b="1" dirty="0" err="1" smtClean="0"/>
                        <a:t>Kabiven</a:t>
                      </a:r>
                      <a:endParaRPr lang="cs-CZ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1970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2150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9269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Praktické doporučení pro dávkování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-3 PUFA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</a:rPr>
              <a:t>70kg pacient by měl dostat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nejméně 50 </a:t>
            </a: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</a:rPr>
              <a:t>g tuku/den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tedy nejméně 0,7 g tuku/kg/den</a:t>
            </a:r>
            <a:endParaRPr lang="cs-CZ" sz="2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36036"/>
              </p:ext>
            </p:extLst>
          </p:nvPr>
        </p:nvGraphicFramePr>
        <p:xfrm>
          <a:off x="197767" y="1412775"/>
          <a:ext cx="8748465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121"/>
                <a:gridCol w="1872208"/>
                <a:gridCol w="1800200"/>
                <a:gridCol w="1709936"/>
              </a:tblGrid>
              <a:tr h="1405469">
                <a:tc>
                  <a:txBody>
                    <a:bodyPr/>
                    <a:lstStyle/>
                    <a:p>
                      <a:pPr algn="ctr"/>
                      <a:endParaRPr lang="cs-CZ" sz="24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Množství tuku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Množství FO</a:t>
                      </a: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</a:t>
                      </a:r>
                      <a:r>
                        <a:rPr lang="cs-CZ" sz="2400" b="1" dirty="0" err="1" smtClean="0"/>
                        <a:t>Special</a:t>
                      </a:r>
                      <a:r>
                        <a:rPr lang="cs-CZ" sz="2400" b="1" dirty="0" smtClean="0"/>
                        <a:t> 1250 ml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Plus 1250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1300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dk1"/>
                          </a:solidFill>
                          <a:latin typeface="Arial" charset="0"/>
                        </a:rPr>
                        <a:t>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Peri 1250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980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dk1"/>
                          </a:solidFill>
                          <a:latin typeface="Arial" charset="0"/>
                        </a:rPr>
                        <a:t>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SMOF </a:t>
                      </a:r>
                      <a:r>
                        <a:rPr lang="cs-CZ" sz="2400" b="1" dirty="0" err="1" smtClean="0"/>
                        <a:t>Kabiven</a:t>
                      </a:r>
                      <a:endParaRPr lang="cs-CZ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1477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1600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dk1"/>
                          </a:solidFill>
                          <a:latin typeface="Arial" charset="0"/>
                        </a:rPr>
                        <a:t>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7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56" y="116632"/>
            <a:ext cx="7810500" cy="9358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Změny tělesného složení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u kriticky nemocných po 10 dnů trvající nutriční podpoře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22097319"/>
              </p:ext>
            </p:extLst>
          </p:nvPr>
        </p:nvGraphicFramePr>
        <p:xfrm>
          <a:off x="745685" y="1562100"/>
          <a:ext cx="7834313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11758" y="5661248"/>
            <a:ext cx="6560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motnost      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oda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Bílk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ovina         Tuk 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C029FB1-6A6A-4528-9D7A-98ADEEC8F82E}" type="slidenum">
              <a:rPr lang="cs-CZ" smtClean="0"/>
              <a:pPr algn="r">
                <a:defRPr/>
              </a:pPr>
              <a:t>55</a:t>
            </a:fld>
            <a:endParaRPr lang="cs-CZ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536" y="174553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1" dirty="0"/>
              <a:t>%</a:t>
            </a:r>
            <a:endParaRPr 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20688"/>
            <a:ext cx="9144000" cy="21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732" y="-99392"/>
            <a:ext cx="8353748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charakteristika kritické nemoci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 pohledu oxidačního stresu 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jeho důsledků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131496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1785004-6050-4F54-B1FE-615562F1E747}" type="slidenum">
              <a:rPr lang="cs-CZ" smtClean="0"/>
              <a:pPr algn="r">
                <a:defRPr/>
              </a:pPr>
              <a:t>56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99592" y="1412875"/>
            <a:ext cx="4497388" cy="7699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Oxidační stres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1660005" y="2370138"/>
            <a:ext cx="4497387" cy="7715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SIRS</a:t>
            </a:r>
          </a:p>
        </p:txBody>
      </p:sp>
      <p:sp>
        <p:nvSpPr>
          <p:cNvPr id="39" name="Zaoblený obdélník 38"/>
          <p:cNvSpPr/>
          <p:nvPr/>
        </p:nvSpPr>
        <p:spPr>
          <a:xfrm>
            <a:off x="2523605" y="3306763"/>
            <a:ext cx="4497387" cy="76993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Excesívní produkce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volných radikálů</a:t>
            </a:r>
          </a:p>
        </p:txBody>
      </p:sp>
      <p:sp>
        <p:nvSpPr>
          <p:cNvPr id="40" name="Zaoblený obdélník 39"/>
          <p:cNvSpPr/>
          <p:nvPr/>
        </p:nvSpPr>
        <p:spPr>
          <a:xfrm>
            <a:off x="3315767" y="4241800"/>
            <a:ext cx="4497388" cy="771525"/>
          </a:xfrm>
          <a:prstGeom prst="roundRect">
            <a:avLst/>
          </a:prstGeom>
          <a:solidFill>
            <a:srgbClr val="7073DE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Deplece antioxidační obrany</a:t>
            </a:r>
          </a:p>
        </p:txBody>
      </p:sp>
      <p:sp>
        <p:nvSpPr>
          <p:cNvPr id="41" name="Zaoblený obdélník 40"/>
          <p:cNvSpPr/>
          <p:nvPr/>
        </p:nvSpPr>
        <p:spPr>
          <a:xfrm>
            <a:off x="4107930" y="5249863"/>
            <a:ext cx="4495800" cy="771525"/>
          </a:xfrm>
          <a:prstGeom prst="roundRect">
            <a:avLst/>
          </a:prstGeom>
          <a:solidFill>
            <a:srgbClr val="552DC5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Orgánové selhávání</a:t>
            </a:r>
          </a:p>
        </p:txBody>
      </p:sp>
      <p:sp>
        <p:nvSpPr>
          <p:cNvPr id="4106" name="TextovéPole 2"/>
          <p:cNvSpPr txBox="1">
            <a:spLocks noChangeArrowheads="1"/>
          </p:cNvSpPr>
          <p:nvPr/>
        </p:nvSpPr>
        <p:spPr bwMode="auto">
          <a:xfrm>
            <a:off x="795548" y="6413266"/>
            <a:ext cx="4788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Manzanares</a:t>
            </a:r>
            <a:r>
              <a:rPr lang="cs-CZ" sz="2000" i="1" dirty="0"/>
              <a:t> W, et al. </a:t>
            </a:r>
            <a:r>
              <a:rPr lang="cs-CZ" sz="2000" i="1" dirty="0" err="1"/>
              <a:t>Critical</a:t>
            </a:r>
            <a:r>
              <a:rPr lang="cs-CZ" sz="2000" i="1" dirty="0"/>
              <a:t> Care 2012.</a:t>
            </a:r>
          </a:p>
        </p:txBody>
      </p:sp>
      <p:sp>
        <p:nvSpPr>
          <p:cNvPr id="7" name="Pravoúhlý trojúhelník 6"/>
          <p:cNvSpPr/>
          <p:nvPr/>
        </p:nvSpPr>
        <p:spPr>
          <a:xfrm>
            <a:off x="395536" y="1819275"/>
            <a:ext cx="3440113" cy="420211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Celulární</a:t>
            </a:r>
          </a:p>
          <a:p>
            <a:pPr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imunitní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dysfunkce</a:t>
            </a:r>
          </a:p>
          <a:p>
            <a:pPr>
              <a:defRPr/>
            </a:pPr>
            <a:endParaRPr lang="cs-CZ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narůstající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avoúhlý trojúhelník 7"/>
          <p:cNvSpPr/>
          <p:nvPr/>
        </p:nvSpPr>
        <p:spPr>
          <a:xfrm rot="10800000">
            <a:off x="5580112" y="1412875"/>
            <a:ext cx="3040063" cy="36004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7687" y="1589088"/>
            <a:ext cx="21224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Endogenní</a:t>
            </a:r>
          </a:p>
          <a:p>
            <a:pPr algn="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antioxidační</a:t>
            </a:r>
          </a:p>
          <a:p>
            <a:pPr algn="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obranný</a:t>
            </a:r>
          </a:p>
          <a:p>
            <a:pPr algn="r"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systém</a:t>
            </a:r>
          </a:p>
          <a:p>
            <a:pPr algn="r">
              <a:defRPr/>
            </a:pPr>
            <a:endParaRPr lang="cs-CZ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 úbytkem</a:t>
            </a:r>
          </a:p>
          <a:p>
            <a:pPr algn="r"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kapacity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79512" y="1412875"/>
            <a:ext cx="0" cy="46085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8892480" y="1387474"/>
            <a:ext cx="0" cy="46085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758" y="44624"/>
            <a:ext cx="7794698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Oxidační stres není pouze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epifenoménem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kritické nemoci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1700808"/>
            <a:ext cx="8231188" cy="4392017"/>
          </a:xfrm>
        </p:spPr>
        <p:txBody>
          <a:bodyPr/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Oxidační stres je součástí základních patofyziologických dějů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SIRS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mitochondriální dysfunkce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MODS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Endogenní antioxidační obranný systém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Enzymy: SOD, </a:t>
            </a:r>
            <a:r>
              <a:rPr lang="cs-CZ" sz="2400" dirty="0" err="1" smtClean="0">
                <a:latin typeface="Arial" charset="0"/>
              </a:rPr>
              <a:t>GPx</a:t>
            </a:r>
            <a:r>
              <a:rPr lang="cs-CZ" sz="2400" dirty="0" smtClean="0">
                <a:latin typeface="Arial" charset="0"/>
              </a:rPr>
              <a:t>, kataláza</a:t>
            </a:r>
          </a:p>
          <a:p>
            <a:pPr marL="930275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obsahují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Zn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Cu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, Se,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Fe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Mn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jako </a:t>
            </a:r>
            <a:r>
              <a:rPr lang="cs-CZ" sz="2200" dirty="0" err="1">
                <a:latin typeface="Arial" charset="0"/>
              </a:rPr>
              <a:t>kofaktory</a:t>
            </a:r>
            <a:endParaRPr lang="cs-CZ" sz="2200" dirty="0" smtClean="0">
              <a:latin typeface="Arial" charset="0"/>
            </a:endParaRP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Antioxidační vitamíny C, E, beta-karoten</a:t>
            </a: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b="1" dirty="0" smtClean="0">
              <a:latin typeface="Arial" charset="0"/>
            </a:endParaRP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5124" name="TextovéPole 1"/>
          <p:cNvSpPr txBox="1">
            <a:spLocks noChangeArrowheads="1"/>
          </p:cNvSpPr>
          <p:nvPr/>
        </p:nvSpPr>
        <p:spPr bwMode="auto">
          <a:xfrm>
            <a:off x="1043608" y="6309320"/>
            <a:ext cx="4788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Manzanares</a:t>
            </a:r>
            <a:r>
              <a:rPr lang="cs-CZ" sz="2000" i="1" dirty="0"/>
              <a:t> W, et al. </a:t>
            </a:r>
            <a:r>
              <a:rPr lang="cs-CZ" sz="2000" i="1" dirty="0" err="1"/>
              <a:t>Critical</a:t>
            </a:r>
            <a:r>
              <a:rPr lang="cs-CZ" sz="2000" i="1" dirty="0"/>
              <a:t> Care 2012.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A9ACF6-551F-470C-9986-9B5FAFDE8325}" type="slidenum">
              <a:rPr lang="cs-CZ" smtClean="0"/>
              <a:pPr algn="r"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0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0"/>
            <a:ext cx="7971730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Glutathion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-peroxidáza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hlavní intracelulární enzym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antioxidační obrany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66178FB-4AAB-4AE1-8BB5-4DF1447CE0EE}" type="slidenum">
              <a:rPr lang="cs-CZ" smtClean="0"/>
              <a:pPr algn="r">
                <a:defRPr/>
              </a:pPr>
              <a:t>58</a:t>
            </a:fld>
            <a:endParaRPr lang="cs-CZ"/>
          </a:p>
        </p:txBody>
      </p:sp>
      <p:pic>
        <p:nvPicPr>
          <p:cNvPr id="6148" name="Picture 2" descr="GlutPeroxidase-1G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2" y="3684741"/>
            <a:ext cx="2941960" cy="29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860708" y="2536596"/>
            <a:ext cx="504056" cy="11481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3868272" y="4558107"/>
            <a:ext cx="504056" cy="11481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423548" y="2823319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SOD – </a:t>
            </a:r>
            <a:r>
              <a:rPr lang="cs-CZ" sz="2400" b="1" dirty="0" err="1" smtClean="0">
                <a:solidFill>
                  <a:srgbClr val="FF0000"/>
                </a:solidFill>
              </a:rPr>
              <a:t>Zn</a:t>
            </a:r>
            <a:r>
              <a:rPr lang="cs-CZ" sz="2400" b="1" dirty="0" smtClean="0">
                <a:solidFill>
                  <a:srgbClr val="FF0000"/>
                </a:solidFill>
              </a:rPr>
              <a:t>/</a:t>
            </a:r>
            <a:r>
              <a:rPr lang="cs-CZ" sz="2400" b="1" dirty="0" err="1" smtClean="0">
                <a:solidFill>
                  <a:srgbClr val="FF0000"/>
                </a:solidFill>
              </a:rPr>
              <a:t>Cu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20464" y="4881949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GPx</a:t>
            </a:r>
            <a:r>
              <a:rPr lang="cs-CZ" sz="2400" b="1" dirty="0" smtClean="0"/>
              <a:t> – </a:t>
            </a:r>
            <a:r>
              <a:rPr lang="cs-CZ" sz="2400" b="1" dirty="0" smtClean="0">
                <a:solidFill>
                  <a:srgbClr val="FF0000"/>
                </a:solidFill>
              </a:rPr>
              <a:t>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1587" y="2823318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Superoxid-dismutáza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27584" y="4881949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Glutathion</a:t>
            </a:r>
            <a:r>
              <a:rPr lang="cs-CZ" sz="2000" b="1" dirty="0" smtClean="0"/>
              <a:t>-peroxidáza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656951" y="1677787"/>
            <a:ext cx="30243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Superoxid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618809" y="3694011"/>
            <a:ext cx="30243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Peroxid vodíku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H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618809" y="5758394"/>
            <a:ext cx="30243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2 H</a:t>
            </a:r>
            <a:r>
              <a:rPr lang="cs-CZ" sz="2400" b="1" baseline="-25000" dirty="0" smtClean="0">
                <a:solidFill>
                  <a:schemeClr val="tx1"/>
                </a:solidFill>
              </a:rPr>
              <a:t>2</a:t>
            </a:r>
            <a:r>
              <a:rPr lang="cs-CZ" sz="2400" b="1" dirty="0" smtClean="0">
                <a:solidFill>
                  <a:schemeClr val="tx1"/>
                </a:solidFill>
              </a:rPr>
              <a:t>O </a:t>
            </a:r>
            <a:r>
              <a:rPr lang="cs-CZ" sz="2400" b="1" dirty="0">
                <a:solidFill>
                  <a:schemeClr val="tx1"/>
                </a:solidFill>
              </a:rPr>
              <a:t>+ 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19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798514"/>
            <a:ext cx="91440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138" y="0"/>
            <a:ext cx="7956302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Stopové prvky při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stresové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odpovědi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9E4C437-192D-489C-85BC-7FF4B8FF2367}" type="slidenum">
              <a:rPr lang="cs-CZ" smtClean="0"/>
              <a:pPr algn="r">
                <a:defRPr/>
              </a:pPr>
              <a:t>59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716016" y="1413272"/>
            <a:ext cx="3816424" cy="86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xidační stres</a:t>
            </a:r>
          </a:p>
          <a:p>
            <a:pPr algn="ctr"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pokles hladin v krvi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3474" y="3068960"/>
            <a:ext cx="7928966" cy="923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Plazmatické hladiny stopových prvků při stresu klesají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Se 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1004" y="4809097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Akutní renální 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 při stresu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3474" y="1413272"/>
            <a:ext cx="3824510" cy="8415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Příjem 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stopových prvků 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výživě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290578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Extrarenální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</a:t>
            </a: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popáleniny aj.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969596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Přesun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Fe,Zn,Se</a:t>
            </a:r>
            <a:endParaRPr lang="cs-CZ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tkání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2339752" y="227687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372200" y="229285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83569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437195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7052233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627784" y="24208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+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660232" y="234888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941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6769100" cy="1124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Anabolická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92088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</a:t>
            </a:r>
            <a:r>
              <a:rPr lang="cs-CZ" sz="2800" b="1" dirty="0">
                <a:latin typeface="Arial" charset="0"/>
              </a:rPr>
              <a:t>hladin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Postupná regrese stresové odpovědi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pokles glukoneogeneze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snížení lipolýzy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Snížení spotřeby kyslíku a výdeje energie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Snížení katabolismu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Zlepšení apetitu, obnovení příjmu stravy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Pozitivní </a:t>
            </a:r>
            <a:r>
              <a:rPr lang="cs-CZ" sz="2800" b="1" dirty="0" smtClean="0">
                <a:latin typeface="Arial" charset="0"/>
              </a:rPr>
              <a:t>energetická a dusíková </a:t>
            </a:r>
            <a:r>
              <a:rPr lang="cs-CZ" sz="2800" b="1" dirty="0">
                <a:latin typeface="Arial" charset="0"/>
              </a:rPr>
              <a:t>bilance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Mobilizace přechodně zadržených tekutin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zvýšení </a:t>
            </a:r>
            <a:r>
              <a:rPr lang="cs-CZ" sz="2400" dirty="0" smtClean="0">
                <a:latin typeface="Arial" charset="0"/>
              </a:rPr>
              <a:t>diurézy, vyloučení nadbytečných tekutin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6843"/>
            <a:ext cx="7704856" cy="103589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Selén </a:t>
            </a:r>
            <a:r>
              <a:rPr lang="cs-CZ" sz="28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79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údaje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79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700808"/>
            <a:ext cx="7992887" cy="4896544"/>
          </a:xfrm>
        </p:spPr>
        <p:txBody>
          <a:bodyPr>
            <a:normAutofit/>
          </a:bodyPr>
          <a:lstStyle/>
          <a:p>
            <a:pPr marL="358775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Normální hladina v krvi 0,7-1,2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optimální hladina 1,0-1,5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dirty="0" smtClean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Vstřebávání </a:t>
            </a:r>
            <a:r>
              <a:rPr lang="cs-CZ" sz="2800" b="1" dirty="0" err="1" smtClean="0">
                <a:latin typeface="Arial" charset="0"/>
              </a:rPr>
              <a:t>selénu</a:t>
            </a:r>
            <a:r>
              <a:rPr lang="cs-CZ" sz="2800" b="1" dirty="0" smtClean="0">
                <a:latin typeface="Arial" charset="0"/>
              </a:rPr>
              <a:t> v tenkém střevě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anorganický Se 50 %, </a:t>
            </a:r>
            <a:r>
              <a:rPr lang="cs-CZ" sz="2400" dirty="0" err="1" smtClean="0">
                <a:latin typeface="Arial" charset="0"/>
              </a:rPr>
              <a:t>selenomethionin</a:t>
            </a:r>
            <a:r>
              <a:rPr lang="cs-CZ" sz="2400" dirty="0" smtClean="0">
                <a:latin typeface="Arial" charset="0"/>
              </a:rPr>
              <a:t> téměř 100 %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Potřeba ve stravě 		       60-70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potřeba při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podání  </a:t>
            </a:r>
            <a:r>
              <a:rPr lang="cs-CZ" sz="2400" dirty="0" smtClean="0">
                <a:latin typeface="Arial" charset="0"/>
              </a:rPr>
              <a:t>60-100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Horní tolerovatelný limit </a:t>
            </a:r>
            <a:r>
              <a:rPr lang="cs-CZ" sz="2800" b="1" dirty="0" err="1" smtClean="0">
                <a:latin typeface="Arial" charset="0"/>
              </a:rPr>
              <a:t>p.o</a:t>
            </a:r>
            <a:r>
              <a:rPr lang="cs-CZ" sz="2800" b="1" dirty="0" smtClean="0">
                <a:latin typeface="Arial" charset="0"/>
              </a:rPr>
              <a:t>.    300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Obsah Se v enterální výživě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2x200 ml  	    v průměru  40 </a:t>
            </a:r>
            <a:r>
              <a:rPr lang="cs-CZ" sz="2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Sondová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EV 1000 ml                 70-100 </a:t>
            </a:r>
            <a:r>
              <a:rPr lang="cs-CZ" sz="2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g/den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FE4B72-F1D3-4E67-BBDE-F243EA45425B}" type="slidenum">
              <a:rPr lang="cs-CZ" smtClean="0"/>
              <a:pPr algn="r"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5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6843"/>
            <a:ext cx="7704856" cy="103589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Zinek </a:t>
            </a:r>
            <a:r>
              <a:rPr lang="cs-CZ" sz="28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údaje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700808"/>
            <a:ext cx="7992887" cy="4896544"/>
          </a:xfrm>
        </p:spPr>
        <p:txBody>
          <a:bodyPr>
            <a:normAutofit lnSpcReduction="10000"/>
          </a:bodyPr>
          <a:lstStyle/>
          <a:p>
            <a:pPr marL="358775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Normální hladina v krvi 9-18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585-1170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 = 0,6-1,2 mg/l</a:t>
            </a:r>
            <a:endParaRPr lang="cs-CZ" dirty="0" smtClean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Vstřebávání zinku v tenkém střevě 20-40 %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Potřeba ve stravě 		       10-15 mg/den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potřeba při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podání  </a:t>
            </a:r>
            <a:r>
              <a:rPr lang="cs-CZ" sz="2400" dirty="0" smtClean="0">
                <a:latin typeface="Arial" charset="0"/>
              </a:rPr>
              <a:t>3,2-6,5 mg/den</a:t>
            </a:r>
            <a:endParaRPr lang="cs-CZ" sz="2400" dirty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Horní tolerovatelný limit </a:t>
            </a:r>
            <a:r>
              <a:rPr lang="cs-CZ" sz="2800" b="1" dirty="0" err="1" smtClean="0">
                <a:latin typeface="Arial" charset="0"/>
              </a:rPr>
              <a:t>p.o</a:t>
            </a:r>
            <a:r>
              <a:rPr lang="cs-CZ" sz="2800" b="1" dirty="0" smtClean="0">
                <a:latin typeface="Arial" charset="0"/>
              </a:rPr>
              <a:t>.      25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bez vedlejších účinků byly dávky         50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dlouhodobém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podání </a:t>
            </a:r>
            <a:r>
              <a:rPr lang="cs-CZ" sz="2400" dirty="0" smtClean="0">
                <a:latin typeface="Arial" charset="0"/>
              </a:rPr>
              <a:t>by to bylo 15 </a:t>
            </a:r>
            <a:r>
              <a:rPr lang="cs-CZ" sz="2400" dirty="0">
                <a:latin typeface="Arial" charset="0"/>
              </a:rPr>
              <a:t>mg/den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Obsah </a:t>
            </a: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 enterální výživě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2x200 ml  	               6-8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Sondová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EV 1000 ml            15-18 mg/den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FE4B72-F1D3-4E67-BBDE-F243EA45425B}" type="slidenum">
              <a:rPr lang="cs-CZ" smtClean="0"/>
              <a:pPr algn="r"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3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9" y="0"/>
            <a:ext cx="7345559" cy="1124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Zinek </a:t>
            </a:r>
            <a:r>
              <a:rPr lang="cs-CZ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3913" y="1628800"/>
            <a:ext cx="8069262" cy="4895825"/>
          </a:xfrm>
        </p:spPr>
        <p:txBody>
          <a:bodyPr/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Imunitní systém při deficitu </a:t>
            </a:r>
            <a:r>
              <a:rPr lang="cs-CZ" sz="2800" b="1" dirty="0" err="1" smtClean="0">
                <a:latin typeface="Arial" charset="0"/>
              </a:rPr>
              <a:t>Zn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poruchy vyzrávání T- a B-lymfocytů, lymfopenie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porucha fagocytózy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Vliv na oxidační stres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zmírňuje poškození buněk při oxidačním stresu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Účinek insulinu a metabolismus glukózy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je vylučován z </a:t>
            </a:r>
            <a:r>
              <a:rPr lang="cs-CZ" sz="2400" dirty="0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Arial" charset="0"/>
              </a:rPr>
              <a:t>-buněk spolu s insulinem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hyperglykémie zvyšuje ztráty </a:t>
            </a:r>
            <a:r>
              <a:rPr lang="cs-CZ" sz="2400" dirty="0" err="1" smtClean="0">
                <a:latin typeface="Arial" charset="0"/>
              </a:rPr>
              <a:t>Zn</a:t>
            </a:r>
            <a:endParaRPr lang="cs-CZ" sz="2400" dirty="0" smtClean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Hojení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je nezbytný pro normální epitelizaci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včetně hojení střevní anastomózy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F8264FA-B1A6-4CEB-A02A-CBD20C37C217}" type="slidenum">
              <a:rPr lang="cs-CZ" smtClean="0"/>
              <a:pPr algn="r"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-99392"/>
            <a:ext cx="7921625" cy="13688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Protokol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Se,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na multidisciplinární JIP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Lausanne, Švýcarsko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051052B-DE2F-465C-AC44-DA8D5DA8D265}" type="slidenum">
              <a:rPr lang="cs-CZ" smtClean="0"/>
              <a:pPr algn="r">
                <a:defRPr/>
              </a:pPr>
              <a:t>63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25664"/>
              </p:ext>
            </p:extLst>
          </p:nvPr>
        </p:nvGraphicFramePr>
        <p:xfrm>
          <a:off x="179512" y="1556792"/>
          <a:ext cx="8748465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160240"/>
                <a:gridCol w="2088232"/>
                <a:gridCol w="2051721"/>
              </a:tblGrid>
              <a:tr h="1234534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Stresová dávka </a:t>
                      </a:r>
                      <a:r>
                        <a:rPr lang="cs-CZ" sz="2400" b="1" i="0" dirty="0" err="1" smtClean="0"/>
                        <a:t>i.v</a:t>
                      </a:r>
                      <a:r>
                        <a:rPr lang="cs-CZ" sz="2400" b="1" i="0" dirty="0" smtClean="0"/>
                        <a:t>.</a:t>
                      </a:r>
                    </a:p>
                    <a:p>
                      <a:pPr algn="ctr"/>
                      <a:r>
                        <a:rPr lang="cs-CZ" sz="2000" b="0" i="0" dirty="0" smtClean="0"/>
                        <a:t>jen těžký stres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Popáleniny</a:t>
                      </a:r>
                    </a:p>
                    <a:p>
                      <a:pPr algn="ctr"/>
                      <a:r>
                        <a:rPr lang="cs-CZ" sz="2400" b="1" i="0" dirty="0" err="1" smtClean="0"/>
                        <a:t>i.v</a:t>
                      </a:r>
                      <a:r>
                        <a:rPr lang="cs-CZ" sz="2400" b="1" i="0" dirty="0" smtClean="0"/>
                        <a:t>.</a:t>
                      </a:r>
                    </a:p>
                    <a:p>
                      <a:pPr algn="ctr"/>
                      <a:r>
                        <a:rPr lang="cs-CZ" sz="2000" b="0" i="0" dirty="0" smtClean="0"/>
                        <a:t>podle rozsahu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Denní potřeba </a:t>
                      </a:r>
                    </a:p>
                    <a:p>
                      <a:pPr algn="ctr"/>
                      <a:r>
                        <a:rPr lang="cs-CZ" sz="2400" b="1" i="0" dirty="0" err="1" smtClean="0"/>
                        <a:t>i.v</a:t>
                      </a:r>
                      <a:r>
                        <a:rPr lang="cs-CZ" sz="2400" b="1" i="0" dirty="0" smtClean="0"/>
                        <a:t>.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Zinek       mg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Selén        </a:t>
                      </a:r>
                      <a:r>
                        <a:rPr lang="cs-CZ" sz="2400" b="1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400" b="1" dirty="0" smtClean="0"/>
                        <a:t>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450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60-100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Měď          </a:t>
                      </a:r>
                      <a:r>
                        <a:rPr lang="cs-CZ" sz="2400" b="1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400" b="1" dirty="0" smtClean="0"/>
                        <a:t>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4200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300-500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podávání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7-14 dnů</a:t>
                      </a:r>
                    </a:p>
                    <a:p>
                      <a:pPr algn="ctr"/>
                      <a:r>
                        <a:rPr lang="cs-CZ" sz="2000" b="0" dirty="0" smtClean="0"/>
                        <a:t>(až 30 dnů)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95536" y="6381328"/>
            <a:ext cx="492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/>
              <a:t>Gagnon</a:t>
            </a:r>
            <a:r>
              <a:rPr lang="cs-CZ" sz="2000" i="1" dirty="0"/>
              <a:t> G, et al. </a:t>
            </a:r>
            <a:r>
              <a:rPr lang="cs-CZ" sz="2000" i="1" dirty="0" err="1"/>
              <a:t>Clin</a:t>
            </a:r>
            <a:r>
              <a:rPr lang="cs-CZ" sz="2000" i="1" dirty="0"/>
              <a:t> </a:t>
            </a:r>
            <a:r>
              <a:rPr lang="cs-CZ" sz="2000" i="1" dirty="0" err="1"/>
              <a:t>Nutr</a:t>
            </a:r>
            <a:r>
              <a:rPr lang="cs-CZ" sz="2000" i="1" dirty="0"/>
              <a:t> 2015; 34:42-7. </a:t>
            </a:r>
          </a:p>
        </p:txBody>
      </p:sp>
    </p:spTree>
    <p:extLst>
      <p:ext uri="{BB962C8B-B14F-4D97-AF65-F5344CB8AC3E}">
        <p14:creationId xmlns:p14="http://schemas.microsoft.com/office/powerpoint/2010/main" val="33606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Nová směs stopových prvků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Nutryelt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Baxter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9 stopových prvků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06671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Nutryelt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300-500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950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950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208912" cy="10084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Možnosti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stopových prvků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8496944" cy="5112568"/>
          </a:xfrm>
        </p:spPr>
        <p:txBody>
          <a:bodyPr>
            <a:normAutofit/>
          </a:bodyPr>
          <a:lstStyle/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Stresová dávka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Se </a:t>
            </a:r>
          </a:p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těžkém stresu a nebo </a:t>
            </a:r>
          </a:p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předcházející malnutrici a depleci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Nutryelt</a:t>
            </a:r>
            <a:r>
              <a:rPr lang="cs-CZ" sz="2800" b="1" dirty="0" smtClean="0">
                <a:latin typeface="Arial" charset="0"/>
              </a:rPr>
              <a:t> 2 </a:t>
            </a:r>
            <a:r>
              <a:rPr lang="cs-CZ" sz="2800" b="1" dirty="0" err="1" smtClean="0">
                <a:latin typeface="Arial" charset="0"/>
              </a:rPr>
              <a:t>amp</a:t>
            </a:r>
            <a:r>
              <a:rPr lang="cs-CZ" sz="2800" b="1" dirty="0" smtClean="0">
                <a:latin typeface="Arial" charset="0"/>
              </a:rPr>
              <a:t>. v infuzi /24 h po dobu 3-5 dnů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což je dávka </a:t>
            </a:r>
            <a:r>
              <a:rPr lang="cs-CZ" sz="2400" dirty="0" err="1">
                <a:latin typeface="Arial" charset="0"/>
              </a:rPr>
              <a:t>Zn</a:t>
            </a:r>
            <a:r>
              <a:rPr lang="cs-CZ" sz="2400" dirty="0">
                <a:latin typeface="Arial" charset="0"/>
              </a:rPr>
              <a:t> 20 mg, Se 140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do vaku s PV na posledních 3-6 h infúze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nebo samostatnou infúzí vždy kapat 3-6 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Selenase</a:t>
            </a:r>
            <a:r>
              <a:rPr lang="cs-CZ" sz="2800" b="1" dirty="0" smtClean="0">
                <a:latin typeface="Arial" charset="0"/>
              </a:rPr>
              <a:t> 500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 </a:t>
            </a:r>
            <a:r>
              <a:rPr lang="cs-CZ" sz="2800" b="1" dirty="0" err="1" smtClean="0">
                <a:latin typeface="Arial" charset="0"/>
              </a:rPr>
              <a:t>amp</a:t>
            </a:r>
            <a:r>
              <a:rPr lang="cs-CZ" sz="2800" b="1" dirty="0" smtClean="0">
                <a:latin typeface="Arial" charset="0"/>
              </a:rPr>
              <a:t>. v infúzi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Perorálně </a:t>
            </a:r>
            <a:r>
              <a:rPr lang="cs-CZ" dirty="0" smtClean="0">
                <a:latin typeface="Arial" charset="0"/>
              </a:rPr>
              <a:t>nebo </a:t>
            </a:r>
            <a:r>
              <a:rPr lang="cs-CZ" sz="2800" b="1" dirty="0" smtClean="0">
                <a:latin typeface="Arial" charset="0"/>
              </a:rPr>
              <a:t>enterálně sondou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Zinek 25 mg </a:t>
            </a:r>
            <a:r>
              <a:rPr lang="cs-CZ" sz="2400" dirty="0" err="1">
                <a:latin typeface="Arial" charset="0"/>
              </a:rPr>
              <a:t>tabl</a:t>
            </a:r>
            <a:r>
              <a:rPr lang="cs-CZ" sz="2400" dirty="0" smtClean="0">
                <a:latin typeface="Arial" charset="0"/>
              </a:rPr>
              <a:t>. denně 3-5 dnů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Selén 2x 100 </a:t>
            </a:r>
            <a:r>
              <a:rPr lang="cs-CZ" sz="2400" dirty="0">
                <a:latin typeface="Arial" charset="0"/>
              </a:rPr>
              <a:t>mg </a:t>
            </a:r>
            <a:r>
              <a:rPr lang="cs-CZ" sz="2400" dirty="0" err="1">
                <a:latin typeface="Arial" charset="0"/>
              </a:rPr>
              <a:t>tabl</a:t>
            </a:r>
            <a:r>
              <a:rPr lang="cs-CZ" sz="2400" dirty="0" smtClean="0">
                <a:latin typeface="Arial" charset="0"/>
              </a:rPr>
              <a:t>. denně 3-5 dnů</a:t>
            </a:r>
            <a:endParaRPr lang="cs-CZ" sz="2400" dirty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6E01966-5E74-4A7D-B080-C3C2B1D89F6C}" type="slidenum">
              <a:rPr lang="cs-CZ" smtClean="0"/>
              <a:pPr algn="r"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5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057" y="-27384"/>
            <a:ext cx="7176343" cy="10078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Monitorování hladin stopových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prvků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plazmě 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320" y="1700808"/>
            <a:ext cx="8424168" cy="4968552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Od 2. týdne pobytu na JIP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Zn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, Se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trauma, sepse, kardiogenní šok, pankreatitida,  ARDS, orgánová transplantace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individuální indikace (těžký stres,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u vybraných pacientů vyšetření 1xtýdně (v pondělí)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Popáleniny od 2.týdne:  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Zn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, Se,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Cu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monitorování je nutné i vzhledem k riziku předávkování při déletrvající </a:t>
            </a:r>
            <a:r>
              <a:rPr lang="cs-CZ" sz="2400" dirty="0" err="1">
                <a:latin typeface="Arial" charset="0"/>
              </a:rPr>
              <a:t>suplementaci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Velmi nízké &lt; 80% dolní hranice normy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zinek &lt; 7,5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selén</a:t>
            </a:r>
            <a:r>
              <a:rPr lang="cs-CZ" sz="2400" dirty="0" smtClean="0">
                <a:latin typeface="Arial" charset="0"/>
              </a:rPr>
              <a:t> &lt; 0,55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sz="2400" dirty="0">
              <a:latin typeface="Arial" charset="0"/>
            </a:endParaRP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b="1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F605B0E-D14A-41B9-950B-C9597D1563CA}" type="slidenum">
              <a:rPr lang="cs-CZ" smtClean="0"/>
              <a:pPr algn="r"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7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Nová vitamínová směs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Viant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B.Braun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všech 13 vitamínů (včetně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vit.K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60467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Cernevit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Thiamin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Riboflavin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3,6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Nikotinamid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46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Ac.pantothenicum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17,2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Pyridoxin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Biotin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Ac.folicum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414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Kyanokobalamin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C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Ac.ascorbicum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125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Nová vitamínová směs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Viant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B.Braun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všech 13 vitamínů (včetně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vit.K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20604"/>
              </p:ext>
            </p:extLst>
          </p:nvPr>
        </p:nvGraphicFramePr>
        <p:xfrm>
          <a:off x="251520" y="1208360"/>
          <a:ext cx="864096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Cernevit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A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Retinol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1060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1000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D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err="1" smtClean="0"/>
                        <a:t>Cholecalciferol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5,5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5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Tokoferol-</a:t>
                      </a:r>
                      <a:r>
                        <a:rPr lang="cs-CZ" sz="200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cs-CZ" sz="2000" baseline="0" dirty="0" smtClean="0"/>
                        <a:t>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mg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9,1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K</a:t>
                      </a:r>
                      <a:r>
                        <a:rPr lang="cs-CZ" sz="2000" b="1" baseline="-25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err="1" smtClean="0"/>
                        <a:t>Phytomenadion</a:t>
                      </a:r>
                      <a:endParaRPr lang="cs-CZ" sz="2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0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150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381205" y="4437112"/>
            <a:ext cx="63979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 smtClean="0"/>
              <a:t>Viant</a:t>
            </a:r>
            <a:r>
              <a:rPr lang="cs-CZ" sz="2800" b="1" dirty="0" smtClean="0"/>
              <a:t> </a:t>
            </a:r>
            <a:r>
              <a:rPr lang="cs-CZ" sz="2800" dirty="0" smtClean="0"/>
              <a:t>ve srovnání se směsí </a:t>
            </a:r>
            <a:r>
              <a:rPr lang="cs-CZ" sz="2800" dirty="0" err="1" smtClean="0"/>
              <a:t>Cernevit</a:t>
            </a:r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obsahuje navíc </a:t>
            </a:r>
            <a:r>
              <a:rPr lang="cs-CZ" sz="2800" b="1" dirty="0" smtClean="0"/>
              <a:t>vitamín K</a:t>
            </a:r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a má vyšší obsah vitamínů </a:t>
            </a:r>
          </a:p>
          <a:p>
            <a:pPr algn="ctr"/>
            <a:r>
              <a:rPr lang="cs-CZ" sz="2800" b="1" dirty="0" smtClean="0"/>
              <a:t>B1, B6, kyseliny listové a vitamínu C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355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3"/>
            <a:ext cx="676875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APACHE II skóre tíže choroby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Acute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Physiology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And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Chronic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Health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Evaluation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36904" cy="48965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Klasifikace tíže choroby z roku 1985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vyjadřuje závažnost choroby a riziko </a:t>
            </a:r>
            <a:r>
              <a:rPr lang="cs-CZ" sz="2400" dirty="0">
                <a:latin typeface="Arial" charset="0"/>
              </a:rPr>
              <a:t>smrti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Sestává z 12 fyziologických hodnot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teplota, </a:t>
            </a:r>
            <a:r>
              <a:rPr lang="cs-CZ" sz="2400" dirty="0" err="1">
                <a:latin typeface="Arial" charset="0"/>
              </a:rPr>
              <a:t>oxygenace</a:t>
            </a:r>
            <a:r>
              <a:rPr lang="cs-CZ" sz="2400" dirty="0">
                <a:latin typeface="Arial" charset="0"/>
              </a:rPr>
              <a:t>, srdeční </a:t>
            </a:r>
            <a:r>
              <a:rPr lang="cs-CZ" sz="2400" dirty="0" smtClean="0">
                <a:latin typeface="Arial" charset="0"/>
              </a:rPr>
              <a:t>frekvence, TK a další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Stanovení skóre do 24 h po přijetí na JIP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možnost využití kalkulátoru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Rozsah 0-71 </a:t>
            </a:r>
            <a:r>
              <a:rPr lang="cs-CZ" sz="2800" b="1" dirty="0" smtClean="0">
                <a:latin typeface="Arial" charset="0"/>
              </a:rPr>
              <a:t>bodů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s nárůstem bodového skóre narůstá tíže choroby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Další skórovací systémy v intenzívní péči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ISS, </a:t>
            </a:r>
            <a:r>
              <a:rPr lang="cs-CZ" sz="2400" i="1" dirty="0" err="1" smtClean="0">
                <a:latin typeface="Arial" charset="0"/>
              </a:rPr>
              <a:t>Injury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Severity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Score</a:t>
            </a:r>
            <a:r>
              <a:rPr lang="cs-CZ" sz="2400" i="1" dirty="0" smtClean="0">
                <a:latin typeface="Arial" charset="0"/>
              </a:rPr>
              <a:t>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SOFA, </a:t>
            </a:r>
            <a:r>
              <a:rPr lang="cs-CZ" sz="2400" i="1" dirty="0" err="1" smtClean="0">
                <a:latin typeface="Arial" charset="0"/>
              </a:rPr>
              <a:t>Sequential</a:t>
            </a:r>
            <a:r>
              <a:rPr lang="cs-CZ" sz="2400" i="1" dirty="0" smtClean="0">
                <a:latin typeface="Arial" charset="0"/>
              </a:rPr>
              <a:t> Organ </a:t>
            </a:r>
            <a:r>
              <a:rPr lang="cs-CZ" sz="2400" i="1" dirty="0" err="1" smtClean="0">
                <a:latin typeface="Arial" charset="0"/>
              </a:rPr>
              <a:t>Failure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Assessment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Score</a:t>
            </a:r>
            <a:r>
              <a:rPr lang="cs-CZ" sz="2400" i="1" dirty="0" smtClean="0">
                <a:latin typeface="Arial" charset="0"/>
              </a:rPr>
              <a:t> </a:t>
            </a:r>
            <a:endParaRPr lang="cs-CZ" sz="2400" i="1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416824" cy="10527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Klidový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hypermetabolismus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ve stresu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&gt;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115 %  tabulkové hodnoty KEV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72816"/>
            <a:ext cx="7128792" cy="460851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elká operace			110-130 %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Sepse				120-150 %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 err="1">
                <a:latin typeface="Arial" charset="0"/>
              </a:rPr>
              <a:t>Polytrauma</a:t>
            </a:r>
            <a:r>
              <a:rPr lang="cs-CZ" sz="2800" b="1" dirty="0">
                <a:latin typeface="Arial" charset="0"/>
              </a:rPr>
              <a:t>		</a:t>
            </a:r>
            <a:r>
              <a:rPr lang="cs-CZ" sz="2800" b="1" dirty="0" smtClean="0">
                <a:latin typeface="Arial" charset="0"/>
              </a:rPr>
              <a:t>	140-160 </a:t>
            </a:r>
            <a:r>
              <a:rPr lang="cs-CZ" sz="2800" b="1" dirty="0">
                <a:latin typeface="Arial" charset="0"/>
              </a:rPr>
              <a:t>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Těžké popáleniny		</a:t>
            </a:r>
            <a:r>
              <a:rPr lang="cs-CZ" sz="2800" b="1" dirty="0" smtClean="0">
                <a:latin typeface="Arial" charset="0"/>
              </a:rPr>
              <a:t>150-200 </a:t>
            </a:r>
            <a:r>
              <a:rPr lang="cs-CZ" sz="2800" b="1" dirty="0">
                <a:latin typeface="Arial" charset="0"/>
              </a:rPr>
              <a:t>%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cs-CZ" sz="2800" b="1" dirty="0" smtClean="0">
                <a:latin typeface="Arial" charset="0"/>
              </a:rPr>
              <a:t>Kriticky nemocný		130-140 %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Tuto vysokou potřebu energie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však u kriticky nemocných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účelné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dodávat celou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riziko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cs-CZ" sz="2800" b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9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8316416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Katabolismus bílkovin při metabolickém stresu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souvislosti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Progresívní úbytek hmoty kosterního svalstva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Zvýšení syntézy bílkovin akutní </a:t>
            </a:r>
            <a:r>
              <a:rPr lang="cs-CZ" sz="2800" b="1" dirty="0" smtClean="0">
                <a:latin typeface="Arial" charset="0"/>
              </a:rPr>
              <a:t>fáze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CRP, fibrinogen a další</a:t>
            </a:r>
            <a:endParaRPr lang="cs-CZ" sz="24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Negativní </a:t>
            </a:r>
            <a:r>
              <a:rPr lang="cs-CZ" sz="2800" b="1" dirty="0">
                <a:latin typeface="Arial" charset="0"/>
              </a:rPr>
              <a:t>dusíková bilance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Rychlý pokles hladin viscerálních bílkovin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albumin, </a:t>
            </a:r>
            <a:r>
              <a:rPr lang="cs-CZ" sz="2400" dirty="0" err="1" smtClean="0">
                <a:latin typeface="Arial" charset="0"/>
              </a:rPr>
              <a:t>prealbumin</a:t>
            </a:r>
            <a:endParaRPr lang="cs-CZ" sz="2400" dirty="0" smtClean="0">
              <a:latin typeface="Arial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podílí se </a:t>
            </a:r>
            <a:r>
              <a:rPr lang="cs-CZ" sz="2400" dirty="0" err="1" smtClean="0">
                <a:latin typeface="Arial" charset="0"/>
              </a:rPr>
              <a:t>transkapilární</a:t>
            </a:r>
            <a:r>
              <a:rPr lang="cs-CZ" sz="2400" dirty="0" smtClean="0">
                <a:latin typeface="Arial" charset="0"/>
              </a:rPr>
              <a:t> únik albuminu do </a:t>
            </a:r>
            <a:r>
              <a:rPr lang="cs-CZ" sz="2400" dirty="0" err="1" smtClean="0">
                <a:latin typeface="Arial" charset="0"/>
              </a:rPr>
              <a:t>intersticia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Porucha imunitní odpovědi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imunosuprese, zvýšené riziko infekcí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orucha hojení ran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orucha funkce GIT a dalších orgánů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1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"/>
</p:tagLst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15673</TotalTime>
  <Words>3279</Words>
  <Application>Microsoft Office PowerPoint</Application>
  <PresentationFormat>Předvádění na obrazovce (4:3)</PresentationFormat>
  <Paragraphs>1038</Paragraphs>
  <Slides>69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0" baseType="lpstr">
      <vt:lpstr>Office Theme</vt:lpstr>
      <vt:lpstr> Obecné zásady nutriční podpory v intenzívní péči  magisterské studium 5.r., nutriční specialista předmět Výživa v intenzívní péči  Miroslav Tomíška Interní hematologická a onkologická klinika LF MU a FN Brno</vt:lpstr>
      <vt:lpstr>Kriticky nemocný pacient  pacient v intenzívní péči (léčba na ARO nebo JIP) critically ill patients, intensive care patients</vt:lpstr>
      <vt:lpstr>Metabolická odpověď na stresový inzult rozvoj v časovém sledu</vt:lpstr>
      <vt:lpstr>Šoková fáze charakteristika metabolismu </vt:lpstr>
      <vt:lpstr>Hyperdynamická fáze charakteristika metabolismu  </vt:lpstr>
      <vt:lpstr>Anabolická fáze charakteristika metabolismu </vt:lpstr>
      <vt:lpstr>APACHE II skóre tíže choroby Acute Physiology And Chronic Health Evaluation</vt:lpstr>
      <vt:lpstr>Klidový hypermetabolismus ve stresu &gt; 115 %  tabulkové hodnoty KEV</vt:lpstr>
      <vt:lpstr>Katabolismus bílkovin při metabolickém stresu klinické souvislosti</vt:lpstr>
      <vt:lpstr>Klinické souvislosti hyperdynamické fáze v intenzívní péči</vt:lpstr>
      <vt:lpstr>Homeostáza elektrolytů a vody v hyperdynamické fázi</vt:lpstr>
      <vt:lpstr>Nadměrná zánětlivá odpověď - cíl léčby na JIP   vliv parenterálního podání omega-3 mastných kyselin  </vt:lpstr>
      <vt:lpstr>Metabolická rizika hyperglykémie  u pacientů v intenzívní péči (akutní bezprostřední vznik)</vt:lpstr>
      <vt:lpstr>Klinická rizika hyperglykémie   se týkají zejména pacientů s déletrvající intenzívní péčí</vt:lpstr>
      <vt:lpstr>Mortalita kriticky nemocných  podle glykemické variability ve skupinách s různou glykémií</vt:lpstr>
      <vt:lpstr>Diagnóza stresové hyperglykémie u kriticky nemocných</vt:lpstr>
      <vt:lpstr>Udržování glykémie  při enterální a parenterální výživě v intenzívní péči</vt:lpstr>
      <vt:lpstr>Dvě různé strategie kontroly glykémie u kriticky nemocných s nutriční podporou</vt:lpstr>
      <vt:lpstr>Diabetická formule EV pro intenzívní péči (Energie 1,5 kcal/ml, bílkoviny  75 g/l)</vt:lpstr>
      <vt:lpstr>Enterální versus parenterální výživa  v intenzívní péči, výsledky 21 studií a metaanalýza</vt:lpstr>
      <vt:lpstr>Gastrická  versus  jejunální EV v intenzívní péči</vt:lpstr>
      <vt:lpstr>Časná enterální výživa do 24-48 hod. po přijetí na JIP</vt:lpstr>
      <vt:lpstr>Časná enterální výživa do 24-48 hod. po přijetí na JIP</vt:lpstr>
      <vt:lpstr>Žaludeční reziduální objem v intenzívní péči, „Gastric Residual Volume“ , GRV</vt:lpstr>
      <vt:lpstr>Postupy pro rychlejší dodávku živin v EV v intenzívní péči</vt:lpstr>
      <vt:lpstr>Hypokalorická EV v intenzívní péči „intentional underfeeding“</vt:lpstr>
      <vt:lpstr>Studie EPaNIC Early Parenteral Nutrition Completing Enteral Nutrition  in Adult Critically Ill Patients</vt:lpstr>
      <vt:lpstr>Výstupy ze studie EPaNIC ukázaly nevýhodu časného zahájení PV</vt:lpstr>
      <vt:lpstr>Výstupy ze studie EPaNIC</vt:lpstr>
      <vt:lpstr>Závěry studie EPaNIC podle autorů</vt:lpstr>
      <vt:lpstr>Hypotetické vysvětlení výsledků  klinické studie EPaNIC autory </vt:lpstr>
      <vt:lpstr>Různé strategie iniciální nutriční podpory v prvním týdnu kritické nemoci</vt:lpstr>
      <vt:lpstr>Nutriční cíle při léčbě nemocného  v metabolickém stresu</vt:lpstr>
      <vt:lpstr>Nutriční podpora v šokové fázi  kritické nemoci </vt:lpstr>
      <vt:lpstr>Přívod energie v umělé výživě  u kriticky nemocného, modelová situace</vt:lpstr>
      <vt:lpstr>Adekvátní dávka exogenní energie při ÚPV u kriticky nemocného při snaze vyhnout se overfeedingu, modelová situace</vt:lpstr>
      <vt:lpstr>Nový typ 3-komorových vaků Nutriflex® kvalitní parenterální výživa s obsahem w-3 PUFA</vt:lpstr>
      <vt:lpstr>Nutriflex Omega Special 1875 ml 3-komorový vak pro parenterální výživu</vt:lpstr>
      <vt:lpstr>Nutriflex Omega Special 1875 ml (2215 kcal) kontinuální režim, cílová dávka výživy dána rychlostí infúze</vt:lpstr>
      <vt:lpstr>Nutriflex Omega Special 1250 ml  pro doplňkovou PV  1475 kcal 6100 kJ  70 g aminokyselin  180 g glukózy  50 g tuku 3,1 g EPA+DHA</vt:lpstr>
      <vt:lpstr>SMOF Kabiven 986 ml pro doplňkovou PV</vt:lpstr>
      <vt:lpstr>Nutriflex Omega Peri 1875 ml 3-komorový vak do periferní žíly</vt:lpstr>
      <vt:lpstr>Prezentace aplikace PowerPoint</vt:lpstr>
      <vt:lpstr>Prezentace aplikace PowerPoint</vt:lpstr>
      <vt:lpstr>Výhody individuální směsi AiO připravené v nemocniční lékárně</vt:lpstr>
      <vt:lpstr>Problém glutaminu (GLN) v intenzívní péči ve větší míře se týká PV než EV</vt:lpstr>
      <vt:lpstr>Fakta o glutaminu (GLN) v intenzívní péči</vt:lpstr>
      <vt:lpstr>Potenciální účinky glutaminu v PV u nemocných v intenzívní péči</vt:lpstr>
      <vt:lpstr>Canadian Clinical Practice Guidelines 2013 uznávaná standardní doporučení pro intenzívní péči</vt:lpstr>
      <vt:lpstr>Praktické doporučení pro dávkování Dipeptivenu kontinuální samostatná infúze po celých 24 h odpovídá přibližně dávce GLN 0,3 g/kg/den</vt:lpstr>
      <vt:lpstr>Tukové emulze s obsahem rybího oleje (FO) pro PV u pacientů v intenzívní péči</vt:lpstr>
      <vt:lpstr>Dávkování w-3 PUFA při PV s tukovou emulzí obvyklé dávky k dosažení metabolického účinku</vt:lpstr>
      <vt:lpstr>Praktické doporučení pro dávkování w-3 PUFA 70kg pacient by měl dostat 50-75 g tuku/den tedy 0,7-1,1 g tuku/kg/den</vt:lpstr>
      <vt:lpstr>Praktické doporučení pro dávkování w-3 PUFA 70kg pacient by měl dostat nejméně 50 g tuku/den  tedy nejméně 0,7 g tuku/kg/den</vt:lpstr>
      <vt:lpstr>Změny tělesného složení  u kriticky nemocných po 10 dnů trvající nutriční podpoře</vt:lpstr>
      <vt:lpstr>Metabolická charakteristika kritické nemoci  z pohledu oxidačního stresu a jeho důsledků</vt:lpstr>
      <vt:lpstr>Oxidační stres není pouze epifenoménem  kritické nemoci</vt:lpstr>
      <vt:lpstr>Glutathion-peroxidáza hlavní intracelulární enzym antioxidační obrany</vt:lpstr>
      <vt:lpstr>Stopové prvky při stresové odpovědi u kriticky nemocných </vt:lpstr>
      <vt:lpstr>Selén 79 základní údaje k suplementaci (1 mmol = 79 mg)</vt:lpstr>
      <vt:lpstr>Zinek 65 základní údaje k suplementaci (1 mmol = 65 mg)</vt:lpstr>
      <vt:lpstr>Zinek 65 u kriticky nemocných</vt:lpstr>
      <vt:lpstr>Protokol suplementace Zn, Se, Cu  u kriticky nemocných na multidisciplinární JIP  v Lausanne, Švýcarsko</vt:lpstr>
      <vt:lpstr>Nová směs stopových prvků Nutryelt® Baxter obsahuje 9 stopových prvků</vt:lpstr>
      <vt:lpstr>Možnosti suplementace stopových prvků  u kriticky nemocných</vt:lpstr>
      <vt:lpstr>Monitorování hladin stopových prvků  v plazmě u kriticky nemocných</vt:lpstr>
      <vt:lpstr>Nová vitamínová směs Viant® B.Braun obsahuje všech 13 vitamínů (včetně vit.K)</vt:lpstr>
      <vt:lpstr>Nová vitamínová směs Viant® B.Braun obsahuje všech 13 vitamínů (včetně vit.K)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515</cp:revision>
  <dcterms:created xsi:type="dcterms:W3CDTF">2015-10-22T09:56:45Z</dcterms:created>
  <dcterms:modified xsi:type="dcterms:W3CDTF">2021-03-20T21:02:17Z</dcterms:modified>
</cp:coreProperties>
</file>